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y="6858000" cx="12192000"/>
  <p:notesSz cx="6858000" cy="9144000"/>
  <p:embeddedFontLst>
    <p:embeddedFont>
      <p:font typeface="Constantia"/>
      <p:regular r:id="rId61"/>
      <p:bold r:id="rId62"/>
      <p:italic r:id="rId63"/>
      <p:boldItalic r:id="rId64"/>
    </p:embeddedFont>
    <p:embeddedFont>
      <p:font typeface="Corbel"/>
      <p:regular r:id="rId65"/>
      <p:bold r:id="rId66"/>
      <p:italic r:id="rId67"/>
      <p:boldItalic r:id="rId68"/>
    </p:embeddedFont>
    <p:embeddedFont>
      <p:font typeface="Helvetica Neue"/>
      <p:regular r:id="rId69"/>
      <p:bold r:id="rId70"/>
      <p:italic r:id="rId71"/>
      <p:boldItalic r:id="rId72"/>
    </p:embeddedFont>
    <p:embeddedFont>
      <p:font typeface="Open Sans"/>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7" roundtripDataSignature="AMtx7mgEuQZzib+RzZQGxZ6mQJBZz1cu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7DFBAB1-A66C-4012-94A7-15A8B522C6F8}">
  <a:tblStyle styleId="{57DFBAB1-A66C-4012-94A7-15A8B522C6F8}" styleName="Table_0">
    <a:wholeTbl>
      <a:tcTxStyle b="off" i="off">
        <a:font>
          <a:latin typeface="Corbel"/>
          <a:ea typeface="Corbel"/>
          <a:cs typeface="Corbel"/>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12700">
              <a:solidFill>
                <a:schemeClr val="accent1"/>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E8ECF4"/>
          </a:solidFill>
        </a:fill>
      </a:tcStyle>
    </a:wholeTbl>
    <a:band1H>
      <a:tcTxStyle/>
    </a:band1H>
    <a:band2H>
      <a:tcTxStyle b="off" i="off"/>
      <a:tcStyle>
        <a:fill>
          <a:solidFill>
            <a:srgbClr val="FFFFFF"/>
          </a:solidFill>
        </a:fill>
      </a:tcStyle>
    </a:band2H>
    <a:band1V>
      <a:tcTxStyle/>
    </a:band1V>
    <a:band2V>
      <a:tcTxStyle/>
    </a:band2V>
    <a:lastCol>
      <a:tcTxStyle/>
    </a:lastCol>
    <a:firstCol>
      <a:tcTxStyle b="on" i="off">
        <a:font>
          <a:latin typeface="Corbel"/>
          <a:ea typeface="Corbel"/>
          <a:cs typeface="Corbel"/>
        </a:font>
        <a:srgbClr val="000000"/>
      </a:tcTxStyle>
      <a:tcStyle>
        <a:tcBdr>
          <a:left>
            <a:ln cap="flat" cmpd="sng" w="12700">
              <a:solidFill>
                <a:schemeClr val="accent1"/>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12700">
              <a:solidFill>
                <a:schemeClr val="accent1"/>
              </a:solidFill>
              <a:prstDash val="solid"/>
              <a:round/>
              <a:headEnd len="sm" w="sm" type="none"/>
              <a:tailEnd len="sm" w="sm" type="none"/>
            </a:ln>
          </a:insideH>
          <a:insideV>
            <a:ln cap="flat" cmpd="sng" w="12700">
              <a:solidFill>
                <a:schemeClr val="accent1"/>
              </a:solidFill>
              <a:prstDash val="solid"/>
              <a:round/>
              <a:headEnd len="sm" w="sm" type="none"/>
              <a:tailEnd len="sm" w="sm" type="none"/>
            </a:ln>
          </a:insideV>
        </a:tcBdr>
        <a:fill>
          <a:solidFill>
            <a:srgbClr val="E8ECF4"/>
          </a:solidFill>
        </a:fill>
      </a:tcStyle>
    </a:firstCol>
    <a:lastRow>
      <a:tcTxStyle b="on" i="off">
        <a:font>
          <a:latin typeface="Corbel"/>
          <a:ea typeface="Corbel"/>
          <a:cs typeface="Corbel"/>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508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solidFill>
        </a:fill>
      </a:tcStyle>
    </a:lastRow>
    <a:seCell>
      <a:tcTxStyle/>
    </a:seCell>
    <a:swCell>
      <a:tcTxStyle/>
    </a:swCell>
    <a:firstRow>
      <a:tcTxStyle b="on" i="off">
        <a:font>
          <a:latin typeface="Corbel"/>
          <a:ea typeface="Corbel"/>
          <a:cs typeface="Corbel"/>
        </a:font>
        <a:srgbClr val="FFFFFF"/>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OpenSans-regular.fntdata"/><Relationship Id="rId72" Type="http://schemas.openxmlformats.org/officeDocument/2006/relationships/font" Target="fonts/HelveticaNeue-boldItalic.fntdata"/><Relationship Id="rId31" Type="http://schemas.openxmlformats.org/officeDocument/2006/relationships/slide" Target="slides/slide26.xml"/><Relationship Id="rId75" Type="http://schemas.openxmlformats.org/officeDocument/2006/relationships/font" Target="fonts/OpenSans-italic.fntdata"/><Relationship Id="rId30" Type="http://schemas.openxmlformats.org/officeDocument/2006/relationships/slide" Target="slides/slide25.xml"/><Relationship Id="rId74" Type="http://schemas.openxmlformats.org/officeDocument/2006/relationships/font" Target="fonts/OpenSans-bold.fntdata"/><Relationship Id="rId33" Type="http://schemas.openxmlformats.org/officeDocument/2006/relationships/slide" Target="slides/slide28.xml"/><Relationship Id="rId77" Type="http://customschemas.google.com/relationships/presentationmetadata" Target="metadata"/><Relationship Id="rId32" Type="http://schemas.openxmlformats.org/officeDocument/2006/relationships/slide" Target="slides/slide27.xml"/><Relationship Id="rId76" Type="http://schemas.openxmlformats.org/officeDocument/2006/relationships/font" Target="fonts/OpenSans-boldItalic.fntdata"/><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HelveticaNeue-italic.fntdata"/><Relationship Id="rId70" Type="http://schemas.openxmlformats.org/officeDocument/2006/relationships/font" Target="fonts/HelveticaNeue-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Constantia-bold.fntdata"/><Relationship Id="rId61" Type="http://schemas.openxmlformats.org/officeDocument/2006/relationships/font" Target="fonts/Constantia-regular.fntdata"/><Relationship Id="rId20" Type="http://schemas.openxmlformats.org/officeDocument/2006/relationships/slide" Target="slides/slide15.xml"/><Relationship Id="rId64" Type="http://schemas.openxmlformats.org/officeDocument/2006/relationships/font" Target="fonts/Constantia-boldItalic.fntdata"/><Relationship Id="rId63" Type="http://schemas.openxmlformats.org/officeDocument/2006/relationships/font" Target="fonts/Constantia-italic.fntdata"/><Relationship Id="rId22" Type="http://schemas.openxmlformats.org/officeDocument/2006/relationships/slide" Target="slides/slide17.xml"/><Relationship Id="rId66" Type="http://schemas.openxmlformats.org/officeDocument/2006/relationships/font" Target="fonts/Corbel-bold.fntdata"/><Relationship Id="rId21" Type="http://schemas.openxmlformats.org/officeDocument/2006/relationships/slide" Target="slides/slide16.xml"/><Relationship Id="rId65" Type="http://schemas.openxmlformats.org/officeDocument/2006/relationships/font" Target="fonts/Corbel-regular.fntdata"/><Relationship Id="rId24" Type="http://schemas.openxmlformats.org/officeDocument/2006/relationships/slide" Target="slides/slide19.xml"/><Relationship Id="rId68" Type="http://schemas.openxmlformats.org/officeDocument/2006/relationships/font" Target="fonts/Corbel-boldItalic.fntdata"/><Relationship Id="rId23" Type="http://schemas.openxmlformats.org/officeDocument/2006/relationships/slide" Target="slides/slide18.xml"/><Relationship Id="rId67" Type="http://schemas.openxmlformats.org/officeDocument/2006/relationships/font" Target="fonts/Corbel-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HelveticaNeue-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61" name="Google Shape;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 name="Google Shape;67;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rPr lang="en-US" sz="1200">
                <a:latin typeface="Calibri"/>
                <a:ea typeface="Calibri"/>
                <a:cs typeface="Calibri"/>
                <a:sym typeface="Calibri"/>
              </a:rPr>
              <a:t>HESAA Information Detailed:</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Financial aid session </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FAFSA Days</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Booklets: State and Federal Aid, Financial Aid Dictionary, Student Loan Guide, and Reach Higher the College Planning Booklet.</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Handouts:  Eight Steps to Apply, Financial Planning Chart, and program brochures are available for free.</a:t>
            </a:r>
            <a:endParaRPr/>
          </a:p>
          <a:p>
            <a:pPr indent="0" lvl="0" marL="0" rtl="0" algn="l">
              <a:spcBef>
                <a:spcPts val="0"/>
              </a:spcBef>
              <a:spcAft>
                <a:spcPts val="0"/>
              </a:spcAft>
              <a:buSzPts val="1200"/>
              <a:buFont typeface="Calibri"/>
              <a:buNone/>
            </a:pPr>
            <a:r>
              <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REAL $ 101 Financial Literacy on-site Sessions</a:t>
            </a:r>
            <a:endParaRPr/>
          </a:p>
          <a:p>
            <a:pPr indent="0" lvl="0" marL="0" rtl="0" algn="l">
              <a:spcBef>
                <a:spcPts val="0"/>
              </a:spcBef>
              <a:spcAft>
                <a:spcPts val="0"/>
              </a:spcAft>
              <a:buSzPts val="1200"/>
              <a:buFont typeface="Calibri"/>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 name="Google Shape;78;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cap="none" strike="noStrike">
                <a:latin typeface="Calibri"/>
                <a:ea typeface="Calibri"/>
                <a:cs typeface="Calibri"/>
                <a:sym typeface="Calibri"/>
              </a:rPr>
              <a:t>Gatekeepers of the financial aid funds.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 name="Google Shape;85;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Gatekeepers of the financial aid funds.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txBox="1"/>
          <p:nvPr>
            <p:ph idx="1" type="body"/>
          </p:nvPr>
        </p:nvSpPr>
        <p:spPr>
          <a:xfrm>
            <a:off x="698500" y="4409758"/>
            <a:ext cx="5588000" cy="4177665"/>
          </a:xfrm>
          <a:prstGeom prst="rect">
            <a:avLst/>
          </a:prstGeom>
          <a:noFill/>
          <a:ln>
            <a:noFill/>
          </a:ln>
        </p:spPr>
        <p:txBody>
          <a:bodyPr anchorCtr="0" anchor="t" bIns="46475" lIns="92950" spcFirstLastPara="1" rIns="92950" wrap="square" tIns="46475">
            <a:noAutofit/>
          </a:bodyPr>
          <a:lstStyle/>
          <a:p>
            <a:pPr indent="0" lvl="0" marL="0" rtl="0" algn="l">
              <a:lnSpc>
                <a:spcPct val="100000"/>
              </a:lnSpc>
              <a:spcBef>
                <a:spcPts val="0"/>
              </a:spcBef>
              <a:spcAft>
                <a:spcPts val="0"/>
              </a:spcAft>
              <a:buSzPts val="1400"/>
              <a:buFont typeface="Calibri"/>
              <a:buNone/>
            </a:pPr>
            <a:r>
              <a:t/>
            </a:r>
            <a:endParaRPr/>
          </a:p>
        </p:txBody>
      </p:sp>
      <p:sp>
        <p:nvSpPr>
          <p:cNvPr id="93" name="Google Shape;93;p5:notes"/>
          <p:cNvSpPr/>
          <p:nvPr>
            <p:ph idx="2" type="sldImg"/>
          </p:nvPr>
        </p:nvSpPr>
        <p:spPr>
          <a:xfrm>
            <a:off x="398463" y="696913"/>
            <a:ext cx="6188075" cy="34813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 name="Google Shape;100;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Civic organizations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110" name="Google Shape;11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HESAA also has on the website the NJEI calculator that calculates TAG for estimate purposes only.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126" name="Google Shape;12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700">
                <a:latin typeface="Constantia"/>
                <a:ea typeface="Constantia"/>
                <a:cs typeface="Constantia"/>
                <a:sym typeface="Constantia"/>
              </a:rPr>
              <a:t>Speaker Notes</a:t>
            </a:r>
            <a:endParaRPr sz="800"/>
          </a:p>
          <a:p>
            <a:pPr indent="0" lvl="0" marL="0" rtl="0" algn="l">
              <a:lnSpc>
                <a:spcPct val="80000"/>
              </a:lnSpc>
              <a:spcBef>
                <a:spcPts val="204"/>
              </a:spcBef>
              <a:spcAft>
                <a:spcPts val="0"/>
              </a:spcAft>
              <a:buNone/>
            </a:pPr>
            <a:r>
              <a:rPr lang="en-US" sz="700">
                <a:latin typeface="Constantia"/>
                <a:ea typeface="Constantia"/>
                <a:cs typeface="Constantia"/>
                <a:sym typeface="Constantia"/>
              </a:rPr>
              <a:t>PELL- SEOG</a:t>
            </a:r>
            <a:endParaRPr sz="800"/>
          </a:p>
          <a:p>
            <a:pPr indent="-44450" lvl="0" marL="0" rtl="0" algn="l">
              <a:lnSpc>
                <a:spcPct val="80000"/>
              </a:lnSpc>
              <a:spcBef>
                <a:spcPts val="204"/>
              </a:spcBef>
              <a:spcAft>
                <a:spcPts val="0"/>
              </a:spcAft>
              <a:buSzPts val="700"/>
              <a:buFont typeface="Arial"/>
              <a:buChar char="•"/>
            </a:pPr>
            <a:r>
              <a:rPr lang="en-US" sz="700">
                <a:latin typeface="Constantia"/>
                <a:ea typeface="Constantia"/>
                <a:cs typeface="Constantia"/>
                <a:sym typeface="Constantia"/>
              </a:rPr>
              <a:t> Named after senator Pell of Rhode Island, Pell is covered under the Higher Education Act of 1965 </a:t>
            </a:r>
            <a:endParaRPr sz="800"/>
          </a:p>
          <a:p>
            <a:pPr indent="-44450" lvl="0" marL="0" rtl="0" algn="l">
              <a:lnSpc>
                <a:spcPct val="80000"/>
              </a:lnSpc>
              <a:spcBef>
                <a:spcPts val="204"/>
              </a:spcBef>
              <a:spcAft>
                <a:spcPts val="0"/>
              </a:spcAft>
              <a:buSzPts val="700"/>
              <a:buFont typeface="Arial"/>
              <a:buChar char="•"/>
            </a:pPr>
            <a:r>
              <a:rPr lang="en-US" sz="700">
                <a:latin typeface="Constantia"/>
                <a:ea typeface="Constantia"/>
                <a:cs typeface="Constantia"/>
                <a:sym typeface="Constantia"/>
              </a:rPr>
              <a:t>Pell is need based and all those with an EFC low enough are eligible so long as he or she has not received a first bachelor’s degree yet or are enrolled in a post baccalaureate program that leads to a teacher’s certification or licensure</a:t>
            </a:r>
            <a:endParaRPr sz="800"/>
          </a:p>
          <a:p>
            <a:pPr indent="-44450" lvl="0" marL="0" rtl="0" algn="l">
              <a:lnSpc>
                <a:spcPct val="80000"/>
              </a:lnSpc>
              <a:spcBef>
                <a:spcPts val="204"/>
              </a:spcBef>
              <a:spcAft>
                <a:spcPts val="0"/>
              </a:spcAft>
              <a:buSzPts val="700"/>
              <a:buFont typeface="Arial"/>
              <a:buChar char="•"/>
            </a:pPr>
            <a:r>
              <a:rPr lang="en-US" sz="700">
                <a:latin typeface="Constantia"/>
                <a:ea typeface="Constantia"/>
                <a:cs typeface="Constantia"/>
                <a:sym typeface="Constantia"/>
              </a:rPr>
              <a:t> Currently, the maximum amount is $5,920 and for 17 - 18.  The amount of the award will depend on financial need, cost of attendance, and full time or part time status </a:t>
            </a:r>
            <a:endParaRPr sz="800"/>
          </a:p>
          <a:p>
            <a:pPr indent="-44450" lvl="0" marL="0" rtl="0" algn="l">
              <a:lnSpc>
                <a:spcPct val="80000"/>
              </a:lnSpc>
              <a:spcBef>
                <a:spcPts val="204"/>
              </a:spcBef>
              <a:spcAft>
                <a:spcPts val="0"/>
              </a:spcAft>
              <a:buSzPts val="700"/>
              <a:buFont typeface="Arial"/>
              <a:buChar char="•"/>
            </a:pPr>
            <a:r>
              <a:rPr lang="en-US" sz="700">
                <a:latin typeface="Constantia"/>
                <a:ea typeface="Constantia"/>
                <a:cs typeface="Constantia"/>
                <a:sym typeface="Constantia"/>
              </a:rPr>
              <a:t> The limit on Pell is 12 semesters in duration (roughly 6 years)</a:t>
            </a:r>
            <a:endParaRPr sz="800"/>
          </a:p>
          <a:p>
            <a:pPr indent="-44450" lvl="0" marL="0" rtl="0" algn="l">
              <a:lnSpc>
                <a:spcPct val="80000"/>
              </a:lnSpc>
              <a:spcBef>
                <a:spcPts val="204"/>
              </a:spcBef>
              <a:spcAft>
                <a:spcPts val="0"/>
              </a:spcAft>
              <a:buSzPts val="700"/>
              <a:buFont typeface="Arial"/>
              <a:buChar char="•"/>
            </a:pPr>
            <a:r>
              <a:rPr lang="en-US" sz="700">
                <a:latin typeface="Constantia"/>
                <a:ea typeface="Constantia"/>
                <a:cs typeface="Constantia"/>
                <a:sym typeface="Constantia"/>
              </a:rPr>
              <a:t> SEOG can range from $100 to $4000 – funding is provided by the US Department of Education to institutions to manage.  Goes to most needy first and are very limited. </a:t>
            </a:r>
            <a:endParaRPr sz="800"/>
          </a:p>
          <a:p>
            <a:pPr indent="0" lvl="0" marL="0" rtl="0" algn="l">
              <a:lnSpc>
                <a:spcPct val="80000"/>
              </a:lnSpc>
              <a:spcBef>
                <a:spcPts val="204"/>
              </a:spcBef>
              <a:spcAft>
                <a:spcPts val="0"/>
              </a:spcAft>
              <a:buNone/>
            </a:pPr>
            <a:r>
              <a:t/>
            </a:r>
            <a:endParaRPr sz="800"/>
          </a:p>
          <a:p>
            <a:pPr indent="0" lvl="0" marL="0" rtl="0" algn="l">
              <a:lnSpc>
                <a:spcPct val="80000"/>
              </a:lnSpc>
              <a:spcBef>
                <a:spcPts val="204"/>
              </a:spcBef>
              <a:spcAft>
                <a:spcPts val="0"/>
              </a:spcAft>
              <a:buNone/>
            </a:pPr>
            <a:r>
              <a:rPr b="1" lang="en-US" sz="800"/>
              <a:t>The TEACH Grant </a:t>
            </a:r>
            <a:r>
              <a:rPr b="0" lang="en-US"/>
              <a:t>As a condition for receiving a TEACH Grant, you must sign a TEACH Grant Agreement to Serve in which you agree to (among other requirements) teach</a:t>
            </a:r>
            <a:endParaRPr/>
          </a:p>
          <a:p>
            <a:pPr indent="-50800" lvl="0" marL="0" rtl="0" algn="l">
              <a:lnSpc>
                <a:spcPct val="80000"/>
              </a:lnSpc>
              <a:spcBef>
                <a:spcPts val="204"/>
              </a:spcBef>
              <a:spcAft>
                <a:spcPts val="0"/>
              </a:spcAft>
              <a:buSzPts val="800"/>
              <a:buFont typeface="Arial"/>
              <a:buChar char="•"/>
            </a:pPr>
            <a:r>
              <a:rPr lang="en-US" sz="800"/>
              <a:t>in a high-need field </a:t>
            </a:r>
            <a:endParaRPr/>
          </a:p>
          <a:p>
            <a:pPr indent="-50800" lvl="0" marL="0" rtl="0" algn="l">
              <a:lnSpc>
                <a:spcPct val="80000"/>
              </a:lnSpc>
              <a:spcBef>
                <a:spcPts val="204"/>
              </a:spcBef>
              <a:spcAft>
                <a:spcPts val="0"/>
              </a:spcAft>
              <a:buSzPts val="800"/>
              <a:buFont typeface="Arial"/>
              <a:buChar char="•"/>
            </a:pPr>
            <a:r>
              <a:rPr lang="en-US" sz="800"/>
              <a:t>at an elementary school, secondary school, or </a:t>
            </a:r>
            <a:r>
              <a:rPr b="1" i="1" lang="en-US"/>
              <a:t>educational service agency</a:t>
            </a:r>
            <a:r>
              <a:rPr lang="en-US" sz="800"/>
              <a:t> that serves students from low-income families </a:t>
            </a:r>
            <a:endParaRPr/>
          </a:p>
          <a:p>
            <a:pPr indent="-50800" lvl="0" marL="0" rtl="0" algn="l">
              <a:lnSpc>
                <a:spcPct val="80000"/>
              </a:lnSpc>
              <a:spcBef>
                <a:spcPts val="204"/>
              </a:spcBef>
              <a:spcAft>
                <a:spcPts val="0"/>
              </a:spcAft>
              <a:buSzPts val="800"/>
              <a:buFont typeface="Arial"/>
              <a:buChar char="•"/>
            </a:pPr>
            <a:r>
              <a:rPr lang="en-US" sz="800"/>
              <a:t>for at least four complete academic years within eight years after completing (or ceasing enrollment in) the course of study for which you received the grant.</a:t>
            </a:r>
            <a:endParaRPr/>
          </a:p>
          <a:p>
            <a:pPr indent="0" lvl="0" marL="0" rtl="0" algn="l">
              <a:lnSpc>
                <a:spcPct val="80000"/>
              </a:lnSpc>
              <a:spcBef>
                <a:spcPts val="204"/>
              </a:spcBef>
              <a:spcAft>
                <a:spcPts val="0"/>
              </a:spcAft>
              <a:buSzPts val="1200"/>
              <a:buFont typeface="Arial"/>
              <a:buNone/>
            </a:pPr>
            <a:r>
              <a:t/>
            </a:r>
            <a:endParaRPr/>
          </a:p>
          <a:p>
            <a:pPr indent="0" lvl="0" marL="0" rtl="0" algn="l">
              <a:lnSpc>
                <a:spcPct val="80000"/>
              </a:lnSpc>
              <a:spcBef>
                <a:spcPts val="204"/>
              </a:spcBef>
              <a:spcAft>
                <a:spcPts val="0"/>
              </a:spcAft>
              <a:buSzPts val="1200"/>
              <a:buFont typeface="Arial"/>
              <a:buNone/>
            </a:pPr>
            <a:r>
              <a:t/>
            </a:r>
            <a:endParaRPr/>
          </a:p>
          <a:p>
            <a:pPr indent="0" lvl="0" marL="0" rtl="0" algn="l">
              <a:lnSpc>
                <a:spcPct val="80000"/>
              </a:lnSpc>
              <a:spcBef>
                <a:spcPts val="204"/>
              </a:spcBef>
              <a:spcAft>
                <a:spcPts val="0"/>
              </a:spcAft>
              <a:buNone/>
            </a:pPr>
            <a:r>
              <a:t/>
            </a:r>
            <a:endParaRPr/>
          </a:p>
          <a:p>
            <a:pPr indent="0" lvl="0" marL="0" rtl="0" algn="l">
              <a:lnSpc>
                <a:spcPct val="80000"/>
              </a:lnSpc>
              <a:spcBef>
                <a:spcPts val="204"/>
              </a:spcBef>
              <a:spcAft>
                <a:spcPts val="0"/>
              </a:spcAft>
              <a:buNone/>
            </a:pPr>
            <a:r>
              <a:rPr b="1" lang="en-US" sz="800"/>
              <a:t>Iraq and Afghanistan Service Grants</a:t>
            </a:r>
            <a:endParaRPr/>
          </a:p>
          <a:p>
            <a:pPr indent="0" lvl="0" marL="0" rtl="0" algn="l">
              <a:lnSpc>
                <a:spcPct val="80000"/>
              </a:lnSpc>
              <a:spcBef>
                <a:spcPts val="204"/>
              </a:spcBef>
              <a:spcAft>
                <a:spcPts val="0"/>
              </a:spcAft>
              <a:buNone/>
            </a:pPr>
            <a:r>
              <a:rPr lang="en-US" sz="800"/>
              <a:t>The Iraq and Afghanistan Service Grant is provided to certain students whose parent or guardian was a member of the U.S. armed forces and died as a result of military service performed in Iraq or Afghanistan after the events of 9/11. May not be eligible for a federal PELL Grant but must meet remaining eligibility requirements.  </a:t>
            </a:r>
            <a:endParaRPr/>
          </a:p>
          <a:p>
            <a:pPr indent="0" lvl="0" marL="0" rtl="0" algn="l">
              <a:lnSpc>
                <a:spcPct val="80000"/>
              </a:lnSpc>
              <a:spcBef>
                <a:spcPts val="204"/>
              </a:spcBef>
              <a:spcAft>
                <a:spcPts val="0"/>
              </a:spcAft>
              <a:buNone/>
            </a:pPr>
            <a:r>
              <a:t/>
            </a:r>
            <a:endParaRPr/>
          </a:p>
          <a:p>
            <a:pPr indent="-170607" lvl="0" marL="170607" rtl="0" algn="l">
              <a:lnSpc>
                <a:spcPct val="80000"/>
              </a:lnSpc>
              <a:spcBef>
                <a:spcPts val="204"/>
              </a:spcBef>
              <a:spcAft>
                <a:spcPts val="0"/>
              </a:spcAft>
              <a:buSzPts val="800"/>
              <a:buFont typeface="Arial"/>
              <a:buChar char="•"/>
            </a:pPr>
            <a:r>
              <a:rPr lang="en-US" sz="800"/>
              <a:t>Max award for 17-18 after 10.1.17 is $5,529.28</a:t>
            </a:r>
            <a:endParaRPr/>
          </a:p>
          <a:p>
            <a:pPr indent="0" lvl="0" marL="0" rtl="0" algn="l">
              <a:lnSpc>
                <a:spcPct val="80000"/>
              </a:lnSpc>
              <a:spcBef>
                <a:spcPts val="204"/>
              </a:spcBef>
              <a:spcAft>
                <a:spcPts val="0"/>
              </a:spcAft>
              <a:buNone/>
            </a:pPr>
            <a:r>
              <a:t/>
            </a:r>
            <a:endParaRPr/>
          </a:p>
          <a:p>
            <a:pPr indent="0" lvl="0" marL="0" rtl="0" algn="l">
              <a:lnSpc>
                <a:spcPct val="80000"/>
              </a:lnSpc>
              <a:spcBef>
                <a:spcPts val="204"/>
              </a:spcBef>
              <a:spcAft>
                <a:spcPts val="0"/>
              </a:spcAft>
              <a:buNone/>
            </a:pPr>
            <a:r>
              <a:rPr lang="en-US" sz="800"/>
              <a:t>https://studentaid.ed.gov/sa/about/announcements/sequestration#iraq-afghanistan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b="1" lang="en-US" sz="1000" u="sng">
                <a:latin typeface="Constantia"/>
                <a:ea typeface="Constantia"/>
                <a:cs typeface="Constantia"/>
                <a:sym typeface="Constantia"/>
              </a:rPr>
              <a:t>EOF (</a:t>
            </a:r>
            <a:r>
              <a:rPr b="0" lang="en-US" u="none"/>
              <a:t>excellent program for financially and economically disadvantaged students)</a:t>
            </a:r>
            <a:endParaRPr sz="1100"/>
          </a:p>
          <a:p>
            <a:pPr indent="0" lvl="0" marL="0" rtl="0" algn="l">
              <a:lnSpc>
                <a:spcPct val="80000"/>
              </a:lnSpc>
              <a:spcBef>
                <a:spcPts val="306"/>
              </a:spcBef>
              <a:spcAft>
                <a:spcPts val="0"/>
              </a:spcAft>
              <a:buNone/>
            </a:pPr>
            <a:r>
              <a:rPr lang="en-US" sz="1000">
                <a:latin typeface="Constantia"/>
                <a:ea typeface="Constantia"/>
                <a:cs typeface="Constantia"/>
                <a:sym typeface="Constantia"/>
              </a:rPr>
              <a:t>EOF supports a wide array of campus-based outreach and support services to help program participants succeed and graduate</a:t>
            </a:r>
            <a:endParaRPr sz="1100"/>
          </a:p>
          <a:p>
            <a:pPr indent="0" lvl="0" marL="0" rtl="0" algn="l">
              <a:lnSpc>
                <a:spcPct val="80000"/>
              </a:lnSpc>
              <a:spcBef>
                <a:spcPts val="306"/>
              </a:spcBef>
              <a:spcAft>
                <a:spcPts val="0"/>
              </a:spcAft>
              <a:buNone/>
            </a:pPr>
            <a:r>
              <a:rPr b="1" lang="en-US" sz="1000">
                <a:latin typeface="Constantia"/>
                <a:ea typeface="Constantia"/>
                <a:cs typeface="Constantia"/>
                <a:sym typeface="Constantia"/>
              </a:rPr>
              <a:t>Benefits</a:t>
            </a:r>
            <a:endParaRPr sz="1100"/>
          </a:p>
          <a:p>
            <a:pPr indent="-63500" lvl="0" marL="0" rtl="0" algn="l">
              <a:lnSpc>
                <a:spcPct val="80000"/>
              </a:lnSpc>
              <a:spcBef>
                <a:spcPts val="306"/>
              </a:spcBef>
              <a:spcAft>
                <a:spcPts val="0"/>
              </a:spcAft>
              <a:buSzPts val="1000"/>
              <a:buFont typeface="Arial"/>
              <a:buChar char="•"/>
            </a:pPr>
            <a:r>
              <a:rPr lang="en-US" sz="1000">
                <a:latin typeface="Constantia"/>
                <a:ea typeface="Constantia"/>
                <a:cs typeface="Constantia"/>
                <a:sym typeface="Constantia"/>
              </a:rPr>
              <a:t>Students enrolled in an EOF program receive financial assistance through semester grants ranging from $299 to $1,024.  </a:t>
            </a:r>
            <a:r>
              <a:rPr lang="en-US">
                <a:latin typeface="Calibri"/>
                <a:ea typeface="Calibri"/>
                <a:cs typeface="Calibri"/>
                <a:sym typeface="Calibri"/>
              </a:rPr>
              <a:t>Family must have a documented history of financial and economic disadvantage -  Some schools require that you are a first generation college student.</a:t>
            </a:r>
            <a:endParaRPr sz="1100"/>
          </a:p>
          <a:p>
            <a:pPr indent="0" lvl="0" marL="0" rtl="0" algn="l">
              <a:lnSpc>
                <a:spcPct val="80000"/>
              </a:lnSpc>
              <a:spcBef>
                <a:spcPts val="306"/>
              </a:spcBef>
              <a:spcAft>
                <a:spcPts val="0"/>
              </a:spcAft>
              <a:buNone/>
            </a:pPr>
            <a:r>
              <a:t/>
            </a:r>
            <a:endParaRPr sz="1100"/>
          </a:p>
          <a:p>
            <a:pPr indent="0" lvl="0" marL="0" rtl="0" algn="l">
              <a:lnSpc>
                <a:spcPct val="80000"/>
              </a:lnSpc>
              <a:spcBef>
                <a:spcPts val="306"/>
              </a:spcBef>
              <a:spcAft>
                <a:spcPts val="0"/>
              </a:spcAft>
              <a:buNone/>
            </a:pPr>
            <a:r>
              <a:rPr lang="en-US" sz="1000">
                <a:latin typeface="Constantia"/>
                <a:ea typeface="Constantia"/>
                <a:cs typeface="Constantia"/>
                <a:sym typeface="Constantia"/>
              </a:rPr>
              <a:t>The amount of the grant varies depending upon financial need, cost of attendance and available funding.</a:t>
            </a:r>
            <a:br>
              <a:rPr lang="en-US" sz="1000">
                <a:latin typeface="Constantia"/>
                <a:ea typeface="Constantia"/>
                <a:cs typeface="Constantia"/>
                <a:sym typeface="Constantia"/>
              </a:rPr>
            </a:br>
            <a:r>
              <a:rPr lang="en-US" sz="1000">
                <a:latin typeface="Constantia"/>
                <a:ea typeface="Constantia"/>
                <a:cs typeface="Constantia"/>
                <a:sym typeface="Constantia"/>
              </a:rPr>
              <a:t>Awards are renewable annually based on continued eligibility.</a:t>
            </a:r>
            <a:endParaRPr sz="1100"/>
          </a:p>
          <a:p>
            <a:pPr indent="0" lvl="0" marL="0" rtl="0" algn="l">
              <a:lnSpc>
                <a:spcPct val="80000"/>
              </a:lnSpc>
              <a:spcBef>
                <a:spcPts val="306"/>
              </a:spcBef>
              <a:spcAft>
                <a:spcPts val="0"/>
              </a:spcAft>
              <a:buNone/>
            </a:pPr>
            <a:r>
              <a:t/>
            </a:r>
            <a:endParaRPr sz="1100"/>
          </a:p>
          <a:p>
            <a:pPr indent="0" lvl="0" marL="0" rtl="0" algn="l">
              <a:lnSpc>
                <a:spcPct val="80000"/>
              </a:lnSpc>
              <a:spcBef>
                <a:spcPts val="306"/>
              </a:spcBef>
              <a:spcAft>
                <a:spcPts val="0"/>
              </a:spcAft>
              <a:buNone/>
            </a:pPr>
            <a:r>
              <a:rPr b="1" lang="en-US" sz="1100"/>
              <a:t>Tuition Equity Law: DACA &amp; Undocumented students </a:t>
            </a:r>
            <a:r>
              <a:rPr b="0" lang="en-US"/>
              <a:t>- Complete the NJ Alternative Application if you are </a:t>
            </a:r>
            <a:r>
              <a:rPr lang="en-US" u="sng"/>
              <a:t>not</a:t>
            </a:r>
            <a:r>
              <a:rPr b="0" lang="en-US"/>
              <a:t> a United States citizen or eligible noncitizen and meet all of the following criteria;</a:t>
            </a:r>
            <a:endParaRPr/>
          </a:p>
          <a:p>
            <a:pPr indent="-170607" lvl="0" marL="170607" rtl="0" algn="l">
              <a:lnSpc>
                <a:spcPct val="80000"/>
              </a:lnSpc>
              <a:spcBef>
                <a:spcPts val="306"/>
              </a:spcBef>
              <a:spcAft>
                <a:spcPts val="0"/>
              </a:spcAft>
              <a:buSzPts val="1100"/>
              <a:buFont typeface="Arial"/>
              <a:buChar char="•"/>
            </a:pPr>
            <a:r>
              <a:rPr lang="en-US" sz="1100"/>
              <a:t>Attended a New Jersey high school for at least three (3) years </a:t>
            </a:r>
            <a:endParaRPr/>
          </a:p>
          <a:p>
            <a:pPr indent="-170607" lvl="0" marL="170607" rtl="0" algn="l">
              <a:lnSpc>
                <a:spcPct val="80000"/>
              </a:lnSpc>
              <a:spcBef>
                <a:spcPts val="306"/>
              </a:spcBef>
              <a:spcAft>
                <a:spcPts val="0"/>
              </a:spcAft>
              <a:buSzPts val="1100"/>
              <a:buFont typeface="Arial"/>
              <a:buChar char="•"/>
            </a:pPr>
            <a:r>
              <a:rPr lang="en-US" sz="1100"/>
              <a:t>Graduated from a New Jersey high school </a:t>
            </a:r>
            <a:r>
              <a:rPr b="1" lang="en-US"/>
              <a:t>or</a:t>
            </a:r>
            <a:r>
              <a:rPr lang="en-US" sz="1100"/>
              <a:t> received the equivalent of a high school diploma in New Jersey </a:t>
            </a:r>
            <a:endParaRPr/>
          </a:p>
          <a:p>
            <a:pPr indent="-170607" lvl="0" marL="170607" rtl="0" algn="l">
              <a:lnSpc>
                <a:spcPct val="80000"/>
              </a:lnSpc>
              <a:spcBef>
                <a:spcPts val="306"/>
              </a:spcBef>
              <a:spcAft>
                <a:spcPts val="0"/>
              </a:spcAft>
              <a:buSzPts val="1100"/>
              <a:buFont typeface="Arial"/>
              <a:buChar char="•"/>
            </a:pPr>
            <a:r>
              <a:rPr lang="en-US" sz="1100"/>
              <a:t>Registered for Selective Service (male students only) </a:t>
            </a:r>
            <a:endParaRPr/>
          </a:p>
          <a:p>
            <a:pPr indent="-170607" lvl="0" marL="170607" rtl="0" algn="l">
              <a:lnSpc>
                <a:spcPct val="80000"/>
              </a:lnSpc>
              <a:spcBef>
                <a:spcPts val="306"/>
              </a:spcBef>
              <a:spcAft>
                <a:spcPts val="0"/>
              </a:spcAft>
              <a:buSzPts val="1100"/>
              <a:buFont typeface="Arial"/>
              <a:buChar char="•"/>
            </a:pPr>
            <a:r>
              <a:rPr lang="en-US" sz="1100"/>
              <a:t>Are able to file an affidavit stating that you will file an application to legalize your immigration status </a:t>
            </a:r>
            <a:r>
              <a:rPr b="1" lang="en-US"/>
              <a:t>or</a:t>
            </a:r>
            <a:r>
              <a:rPr lang="en-US" sz="1100"/>
              <a:t> will file an application as soon you are eligible to do so</a:t>
            </a:r>
            <a:endParaRPr/>
          </a:p>
          <a:p>
            <a:pPr indent="0" lvl="0" marL="0" rtl="0" algn="l">
              <a:lnSpc>
                <a:spcPct val="80000"/>
              </a:lnSpc>
              <a:spcBef>
                <a:spcPts val="306"/>
              </a:spcBef>
              <a:spcAft>
                <a:spcPts val="0"/>
              </a:spcAft>
              <a:buNone/>
            </a:pPr>
            <a:br>
              <a:rPr lang="en-US" sz="1100"/>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666d2e174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8" name="Google Shape;158;g3666d2e174e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400"/>
              <a:buNone/>
            </a:pPr>
            <a:r>
              <a:rPr b="1" lang="en-US" sz="1000" u="sng">
                <a:latin typeface="Constantia"/>
                <a:ea typeface="Constantia"/>
                <a:cs typeface="Constantia"/>
                <a:sym typeface="Constantia"/>
              </a:rPr>
              <a:t>EOF (</a:t>
            </a:r>
            <a:r>
              <a:rPr b="0" lang="en-US" u="none"/>
              <a:t>excellent program for financially and economically disadvantaged students)</a:t>
            </a:r>
            <a:endParaRPr sz="1100"/>
          </a:p>
          <a:p>
            <a:pPr indent="0" lvl="0" marL="0" rtl="0" algn="l">
              <a:lnSpc>
                <a:spcPct val="80000"/>
              </a:lnSpc>
              <a:spcBef>
                <a:spcPts val="306"/>
              </a:spcBef>
              <a:spcAft>
                <a:spcPts val="0"/>
              </a:spcAft>
              <a:buSzPts val="1400"/>
              <a:buNone/>
            </a:pPr>
            <a:r>
              <a:rPr lang="en-US" sz="1000">
                <a:latin typeface="Constantia"/>
                <a:ea typeface="Constantia"/>
                <a:cs typeface="Constantia"/>
                <a:sym typeface="Constantia"/>
              </a:rPr>
              <a:t>EOF supports a wide array of campus-based outreach and support services to help program participants succeed and graduate</a:t>
            </a:r>
            <a:endParaRPr sz="1100"/>
          </a:p>
          <a:p>
            <a:pPr indent="0" lvl="0" marL="0" rtl="0" algn="l">
              <a:lnSpc>
                <a:spcPct val="80000"/>
              </a:lnSpc>
              <a:spcBef>
                <a:spcPts val="306"/>
              </a:spcBef>
              <a:spcAft>
                <a:spcPts val="0"/>
              </a:spcAft>
              <a:buSzPts val="1400"/>
              <a:buNone/>
            </a:pPr>
            <a:r>
              <a:rPr b="1" lang="en-US" sz="1000">
                <a:latin typeface="Constantia"/>
                <a:ea typeface="Constantia"/>
                <a:cs typeface="Constantia"/>
                <a:sym typeface="Constantia"/>
              </a:rPr>
              <a:t>Benefits</a:t>
            </a:r>
            <a:endParaRPr sz="1100"/>
          </a:p>
          <a:p>
            <a:pPr indent="0" lvl="0" marL="0" rtl="0" algn="l">
              <a:lnSpc>
                <a:spcPct val="80000"/>
              </a:lnSpc>
              <a:spcBef>
                <a:spcPts val="306"/>
              </a:spcBef>
              <a:spcAft>
                <a:spcPts val="0"/>
              </a:spcAft>
              <a:buSzPts val="1000"/>
              <a:buFont typeface="Arial"/>
              <a:buChar char="•"/>
            </a:pPr>
            <a:r>
              <a:rPr lang="en-US" sz="1000">
                <a:latin typeface="Constantia"/>
                <a:ea typeface="Constantia"/>
                <a:cs typeface="Constantia"/>
                <a:sym typeface="Constantia"/>
              </a:rPr>
              <a:t>Students enrolled in an EOF program receive financial assistance through semester grants ranging from $299 to $1,024.  </a:t>
            </a:r>
            <a:r>
              <a:rPr lang="en-US">
                <a:latin typeface="Calibri"/>
                <a:ea typeface="Calibri"/>
                <a:cs typeface="Calibri"/>
                <a:sym typeface="Calibri"/>
              </a:rPr>
              <a:t>Family must have a documented history of financial and economic disadvantage -  Some schools require that you are a first generation college student.</a:t>
            </a:r>
            <a:endParaRPr sz="1100"/>
          </a:p>
          <a:p>
            <a:pPr indent="0" lvl="0" marL="0" rtl="0" algn="l">
              <a:lnSpc>
                <a:spcPct val="80000"/>
              </a:lnSpc>
              <a:spcBef>
                <a:spcPts val="306"/>
              </a:spcBef>
              <a:spcAft>
                <a:spcPts val="0"/>
              </a:spcAft>
              <a:buSzPts val="1400"/>
              <a:buNone/>
            </a:pPr>
            <a:r>
              <a:t/>
            </a:r>
            <a:endParaRPr sz="1100"/>
          </a:p>
          <a:p>
            <a:pPr indent="0" lvl="0" marL="0" rtl="0" algn="l">
              <a:lnSpc>
                <a:spcPct val="80000"/>
              </a:lnSpc>
              <a:spcBef>
                <a:spcPts val="306"/>
              </a:spcBef>
              <a:spcAft>
                <a:spcPts val="0"/>
              </a:spcAft>
              <a:buSzPts val="1400"/>
              <a:buNone/>
            </a:pPr>
            <a:r>
              <a:rPr lang="en-US" sz="1000">
                <a:latin typeface="Constantia"/>
                <a:ea typeface="Constantia"/>
                <a:cs typeface="Constantia"/>
                <a:sym typeface="Constantia"/>
              </a:rPr>
              <a:t>The amount of the grant varies depending upon financial need, cost of attendance and available funding.</a:t>
            </a:r>
            <a:br>
              <a:rPr lang="en-US" sz="1000">
                <a:latin typeface="Constantia"/>
                <a:ea typeface="Constantia"/>
                <a:cs typeface="Constantia"/>
                <a:sym typeface="Constantia"/>
              </a:rPr>
            </a:br>
            <a:r>
              <a:rPr lang="en-US" sz="1000">
                <a:latin typeface="Constantia"/>
                <a:ea typeface="Constantia"/>
                <a:cs typeface="Constantia"/>
                <a:sym typeface="Constantia"/>
              </a:rPr>
              <a:t>Awards are renewable annually based on continued eligibility.</a:t>
            </a:r>
            <a:endParaRPr sz="1100"/>
          </a:p>
          <a:p>
            <a:pPr indent="0" lvl="0" marL="0" rtl="0" algn="l">
              <a:lnSpc>
                <a:spcPct val="80000"/>
              </a:lnSpc>
              <a:spcBef>
                <a:spcPts val="306"/>
              </a:spcBef>
              <a:spcAft>
                <a:spcPts val="0"/>
              </a:spcAft>
              <a:buSzPts val="1400"/>
              <a:buNone/>
            </a:pPr>
            <a:r>
              <a:t/>
            </a:r>
            <a:endParaRPr sz="1100"/>
          </a:p>
          <a:p>
            <a:pPr indent="0" lvl="0" marL="0" rtl="0" algn="l">
              <a:lnSpc>
                <a:spcPct val="80000"/>
              </a:lnSpc>
              <a:spcBef>
                <a:spcPts val="306"/>
              </a:spcBef>
              <a:spcAft>
                <a:spcPts val="0"/>
              </a:spcAft>
              <a:buSzPts val="1400"/>
              <a:buNone/>
            </a:pPr>
            <a:r>
              <a:rPr b="1" lang="en-US" sz="1100"/>
              <a:t>Tuition Equity Law: DACA &amp; Undocumented students </a:t>
            </a:r>
            <a:r>
              <a:rPr b="0" lang="en-US"/>
              <a:t>- Complete the NJ Alternative Application if you are </a:t>
            </a:r>
            <a:r>
              <a:rPr lang="en-US" u="sng"/>
              <a:t>not</a:t>
            </a:r>
            <a:r>
              <a:rPr b="0" lang="en-US"/>
              <a:t> a United States citizen or eligible noncitizen and meet all of the following criteria;</a:t>
            </a:r>
            <a:endParaRPr/>
          </a:p>
          <a:p>
            <a:pPr indent="-170606" lvl="0" marL="170606" rtl="0" algn="l">
              <a:lnSpc>
                <a:spcPct val="80000"/>
              </a:lnSpc>
              <a:spcBef>
                <a:spcPts val="306"/>
              </a:spcBef>
              <a:spcAft>
                <a:spcPts val="0"/>
              </a:spcAft>
              <a:buSzPts val="1100"/>
              <a:buFont typeface="Arial"/>
              <a:buChar char="•"/>
            </a:pPr>
            <a:r>
              <a:rPr lang="en-US" sz="1100"/>
              <a:t>Attended a New Jersey high school for at least three (3) years </a:t>
            </a:r>
            <a:endParaRPr/>
          </a:p>
          <a:p>
            <a:pPr indent="-170606" lvl="0" marL="170606" rtl="0" algn="l">
              <a:lnSpc>
                <a:spcPct val="80000"/>
              </a:lnSpc>
              <a:spcBef>
                <a:spcPts val="306"/>
              </a:spcBef>
              <a:spcAft>
                <a:spcPts val="0"/>
              </a:spcAft>
              <a:buSzPts val="1100"/>
              <a:buFont typeface="Arial"/>
              <a:buChar char="•"/>
            </a:pPr>
            <a:r>
              <a:rPr lang="en-US" sz="1100"/>
              <a:t>Graduated from a New Jersey high school </a:t>
            </a:r>
            <a:r>
              <a:rPr b="1" lang="en-US"/>
              <a:t>or</a:t>
            </a:r>
            <a:r>
              <a:rPr lang="en-US" sz="1100"/>
              <a:t> received the equivalent of a high school diploma in New Jersey </a:t>
            </a:r>
            <a:endParaRPr/>
          </a:p>
          <a:p>
            <a:pPr indent="-170606" lvl="0" marL="170606" rtl="0" algn="l">
              <a:lnSpc>
                <a:spcPct val="80000"/>
              </a:lnSpc>
              <a:spcBef>
                <a:spcPts val="306"/>
              </a:spcBef>
              <a:spcAft>
                <a:spcPts val="0"/>
              </a:spcAft>
              <a:buSzPts val="1100"/>
              <a:buFont typeface="Arial"/>
              <a:buChar char="•"/>
            </a:pPr>
            <a:r>
              <a:rPr lang="en-US" sz="1100"/>
              <a:t>Registered for Selective Service (male students only) </a:t>
            </a:r>
            <a:endParaRPr/>
          </a:p>
          <a:p>
            <a:pPr indent="-170606" lvl="0" marL="170606" rtl="0" algn="l">
              <a:lnSpc>
                <a:spcPct val="80000"/>
              </a:lnSpc>
              <a:spcBef>
                <a:spcPts val="306"/>
              </a:spcBef>
              <a:spcAft>
                <a:spcPts val="0"/>
              </a:spcAft>
              <a:buSzPts val="1100"/>
              <a:buFont typeface="Arial"/>
              <a:buChar char="•"/>
            </a:pPr>
            <a:r>
              <a:rPr lang="en-US" sz="1100"/>
              <a:t>Are able to file an affidavit stating that you will file an application to legalize your immigration status </a:t>
            </a:r>
            <a:r>
              <a:rPr b="1" lang="en-US"/>
              <a:t>or</a:t>
            </a:r>
            <a:r>
              <a:rPr lang="en-US" sz="1100"/>
              <a:t> will file an application as soon you are eligible to do so</a:t>
            </a:r>
            <a:endParaRPr/>
          </a:p>
          <a:p>
            <a:pPr indent="0" lvl="0" marL="0" rtl="0" algn="l">
              <a:lnSpc>
                <a:spcPct val="80000"/>
              </a:lnSpc>
              <a:spcBef>
                <a:spcPts val="306"/>
              </a:spcBef>
              <a:spcAft>
                <a:spcPts val="0"/>
              </a:spcAft>
              <a:buSzPts val="1400"/>
              <a:buNone/>
            </a:pPr>
            <a:br>
              <a:rPr lang="en-US" sz="1100"/>
            </a:b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5" name="Google Shape;165;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b="1" lang="en-US" sz="1000" u="sng">
                <a:latin typeface="Constantia"/>
                <a:ea typeface="Constantia"/>
                <a:cs typeface="Constantia"/>
                <a:sym typeface="Constantia"/>
              </a:rPr>
              <a:t>EOF (</a:t>
            </a:r>
            <a:r>
              <a:rPr b="0" lang="en-US" u="none"/>
              <a:t>excellent program for financially and economically disadvantaged students)</a:t>
            </a:r>
            <a:endParaRPr sz="1100"/>
          </a:p>
          <a:p>
            <a:pPr indent="0" lvl="0" marL="0" rtl="0" algn="l">
              <a:lnSpc>
                <a:spcPct val="80000"/>
              </a:lnSpc>
              <a:spcBef>
                <a:spcPts val="306"/>
              </a:spcBef>
              <a:spcAft>
                <a:spcPts val="0"/>
              </a:spcAft>
              <a:buNone/>
            </a:pPr>
            <a:r>
              <a:rPr lang="en-US" sz="1000">
                <a:latin typeface="Constantia"/>
                <a:ea typeface="Constantia"/>
                <a:cs typeface="Constantia"/>
                <a:sym typeface="Constantia"/>
              </a:rPr>
              <a:t>EOF supports a wide array of campus-based outreach and support services to help program participants succeed and graduate</a:t>
            </a:r>
            <a:endParaRPr sz="1100"/>
          </a:p>
          <a:p>
            <a:pPr indent="0" lvl="0" marL="0" rtl="0" algn="l">
              <a:lnSpc>
                <a:spcPct val="80000"/>
              </a:lnSpc>
              <a:spcBef>
                <a:spcPts val="306"/>
              </a:spcBef>
              <a:spcAft>
                <a:spcPts val="0"/>
              </a:spcAft>
              <a:buNone/>
            </a:pPr>
            <a:r>
              <a:rPr b="1" lang="en-US" sz="1000">
                <a:latin typeface="Constantia"/>
                <a:ea typeface="Constantia"/>
                <a:cs typeface="Constantia"/>
                <a:sym typeface="Constantia"/>
              </a:rPr>
              <a:t>Benefits</a:t>
            </a:r>
            <a:endParaRPr sz="1100"/>
          </a:p>
          <a:p>
            <a:pPr indent="-63500" lvl="0" marL="0" rtl="0" algn="l">
              <a:lnSpc>
                <a:spcPct val="80000"/>
              </a:lnSpc>
              <a:spcBef>
                <a:spcPts val="306"/>
              </a:spcBef>
              <a:spcAft>
                <a:spcPts val="0"/>
              </a:spcAft>
              <a:buSzPts val="1000"/>
              <a:buFont typeface="Arial"/>
              <a:buChar char="•"/>
            </a:pPr>
            <a:r>
              <a:rPr lang="en-US" sz="1000">
                <a:latin typeface="Constantia"/>
                <a:ea typeface="Constantia"/>
                <a:cs typeface="Constantia"/>
                <a:sym typeface="Constantia"/>
              </a:rPr>
              <a:t>Students enrolled in an EOF program receive financial assistance through semester grants ranging from $299 to $1,024.  </a:t>
            </a:r>
            <a:r>
              <a:rPr lang="en-US">
                <a:latin typeface="Calibri"/>
                <a:ea typeface="Calibri"/>
                <a:cs typeface="Calibri"/>
                <a:sym typeface="Calibri"/>
              </a:rPr>
              <a:t>Family must have a documented history of financial and economic disadvantage -  Some schools require that you are a first generation college student.</a:t>
            </a:r>
            <a:endParaRPr sz="1100"/>
          </a:p>
          <a:p>
            <a:pPr indent="0" lvl="0" marL="0" rtl="0" algn="l">
              <a:lnSpc>
                <a:spcPct val="80000"/>
              </a:lnSpc>
              <a:spcBef>
                <a:spcPts val="306"/>
              </a:spcBef>
              <a:spcAft>
                <a:spcPts val="0"/>
              </a:spcAft>
              <a:buNone/>
            </a:pPr>
            <a:r>
              <a:t/>
            </a:r>
            <a:endParaRPr sz="1100"/>
          </a:p>
          <a:p>
            <a:pPr indent="0" lvl="0" marL="0" rtl="0" algn="l">
              <a:lnSpc>
                <a:spcPct val="80000"/>
              </a:lnSpc>
              <a:spcBef>
                <a:spcPts val="306"/>
              </a:spcBef>
              <a:spcAft>
                <a:spcPts val="0"/>
              </a:spcAft>
              <a:buNone/>
            </a:pPr>
            <a:r>
              <a:rPr lang="en-US" sz="1000">
                <a:latin typeface="Constantia"/>
                <a:ea typeface="Constantia"/>
                <a:cs typeface="Constantia"/>
                <a:sym typeface="Constantia"/>
              </a:rPr>
              <a:t>The amount of the grant varies depending upon financial need, cost of attendance and available funding.</a:t>
            </a:r>
            <a:br>
              <a:rPr lang="en-US" sz="1000">
                <a:latin typeface="Constantia"/>
                <a:ea typeface="Constantia"/>
                <a:cs typeface="Constantia"/>
                <a:sym typeface="Constantia"/>
              </a:rPr>
            </a:br>
            <a:r>
              <a:rPr lang="en-US" sz="1000">
                <a:latin typeface="Constantia"/>
                <a:ea typeface="Constantia"/>
                <a:cs typeface="Constantia"/>
                <a:sym typeface="Constantia"/>
              </a:rPr>
              <a:t>Awards are renewable annually based on continued eligibility.</a:t>
            </a:r>
            <a:endParaRPr sz="1100"/>
          </a:p>
          <a:p>
            <a:pPr indent="0" lvl="0" marL="0" rtl="0" algn="l">
              <a:lnSpc>
                <a:spcPct val="80000"/>
              </a:lnSpc>
              <a:spcBef>
                <a:spcPts val="306"/>
              </a:spcBef>
              <a:spcAft>
                <a:spcPts val="0"/>
              </a:spcAft>
              <a:buNone/>
            </a:pPr>
            <a:r>
              <a:t/>
            </a:r>
            <a:endParaRPr sz="1100"/>
          </a:p>
          <a:p>
            <a:pPr indent="0" lvl="0" marL="0" rtl="0" algn="l">
              <a:lnSpc>
                <a:spcPct val="80000"/>
              </a:lnSpc>
              <a:spcBef>
                <a:spcPts val="306"/>
              </a:spcBef>
              <a:spcAft>
                <a:spcPts val="0"/>
              </a:spcAft>
              <a:buNone/>
            </a:pPr>
            <a:r>
              <a:rPr b="1" lang="en-US" sz="1100"/>
              <a:t>Tuition Equity Law: DACA &amp; Undocumented students </a:t>
            </a:r>
            <a:r>
              <a:rPr b="0" lang="en-US"/>
              <a:t>- Complete the NJ Alternative Application if you are </a:t>
            </a:r>
            <a:r>
              <a:rPr lang="en-US" u="sng"/>
              <a:t>not</a:t>
            </a:r>
            <a:r>
              <a:rPr b="0" lang="en-US"/>
              <a:t> a United States citizen or eligible noncitizen and meet all of the following criteria;</a:t>
            </a:r>
            <a:endParaRPr/>
          </a:p>
          <a:p>
            <a:pPr indent="-170607" lvl="0" marL="170607" rtl="0" algn="l">
              <a:lnSpc>
                <a:spcPct val="80000"/>
              </a:lnSpc>
              <a:spcBef>
                <a:spcPts val="306"/>
              </a:spcBef>
              <a:spcAft>
                <a:spcPts val="0"/>
              </a:spcAft>
              <a:buSzPts val="1100"/>
              <a:buFont typeface="Arial"/>
              <a:buChar char="•"/>
            </a:pPr>
            <a:r>
              <a:rPr lang="en-US" sz="1100"/>
              <a:t>Attended a New Jersey high school for at least three (3) years </a:t>
            </a:r>
            <a:endParaRPr/>
          </a:p>
          <a:p>
            <a:pPr indent="-170607" lvl="0" marL="170607" rtl="0" algn="l">
              <a:lnSpc>
                <a:spcPct val="80000"/>
              </a:lnSpc>
              <a:spcBef>
                <a:spcPts val="306"/>
              </a:spcBef>
              <a:spcAft>
                <a:spcPts val="0"/>
              </a:spcAft>
              <a:buSzPts val="1100"/>
              <a:buFont typeface="Arial"/>
              <a:buChar char="•"/>
            </a:pPr>
            <a:r>
              <a:rPr lang="en-US" sz="1100"/>
              <a:t>Graduated from a New Jersey high school </a:t>
            </a:r>
            <a:r>
              <a:rPr b="1" lang="en-US"/>
              <a:t>or</a:t>
            </a:r>
            <a:r>
              <a:rPr lang="en-US" sz="1100"/>
              <a:t> received the equivalent of a high school diploma in New Jersey </a:t>
            </a:r>
            <a:endParaRPr/>
          </a:p>
          <a:p>
            <a:pPr indent="-170607" lvl="0" marL="170607" rtl="0" algn="l">
              <a:lnSpc>
                <a:spcPct val="80000"/>
              </a:lnSpc>
              <a:spcBef>
                <a:spcPts val="306"/>
              </a:spcBef>
              <a:spcAft>
                <a:spcPts val="0"/>
              </a:spcAft>
              <a:buSzPts val="1100"/>
              <a:buFont typeface="Arial"/>
              <a:buChar char="•"/>
            </a:pPr>
            <a:r>
              <a:rPr lang="en-US" sz="1100"/>
              <a:t>Registered for Selective Service (male students only) </a:t>
            </a:r>
            <a:endParaRPr/>
          </a:p>
          <a:p>
            <a:pPr indent="-170607" lvl="0" marL="170607" rtl="0" algn="l">
              <a:lnSpc>
                <a:spcPct val="80000"/>
              </a:lnSpc>
              <a:spcBef>
                <a:spcPts val="306"/>
              </a:spcBef>
              <a:spcAft>
                <a:spcPts val="0"/>
              </a:spcAft>
              <a:buSzPts val="1100"/>
              <a:buFont typeface="Arial"/>
              <a:buChar char="•"/>
            </a:pPr>
            <a:r>
              <a:rPr lang="en-US" sz="1100"/>
              <a:t>Are able to file an affidavit stating that you will file an application to legalize your immigration status </a:t>
            </a:r>
            <a:r>
              <a:rPr b="1" lang="en-US"/>
              <a:t>or</a:t>
            </a:r>
            <a:r>
              <a:rPr lang="en-US" sz="1100"/>
              <a:t> will file an application as soon you are eligible to do so</a:t>
            </a:r>
            <a:endParaRPr/>
          </a:p>
          <a:p>
            <a:pPr indent="0" lvl="0" marL="0" rtl="0" algn="l">
              <a:lnSpc>
                <a:spcPct val="80000"/>
              </a:lnSpc>
              <a:spcBef>
                <a:spcPts val="306"/>
              </a:spcBef>
              <a:spcAft>
                <a:spcPts val="0"/>
              </a:spcAft>
              <a:buNone/>
            </a:pPr>
            <a:br>
              <a:rPr lang="en-US" sz="1100"/>
            </a:b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US" sz="1000" u="sng">
                <a:latin typeface="Constantia"/>
                <a:ea typeface="Constantia"/>
                <a:cs typeface="Constantia"/>
                <a:sym typeface="Constantia"/>
              </a:rPr>
              <a:t>EOF (</a:t>
            </a:r>
            <a:r>
              <a:rPr b="0" lang="en-US" u="none"/>
              <a:t>excellent program for financially and economically disadvantaged students)</a:t>
            </a:r>
            <a:endParaRPr sz="1100"/>
          </a:p>
          <a:p>
            <a:pPr indent="0" lvl="0" marL="0" rtl="0" algn="l">
              <a:lnSpc>
                <a:spcPct val="90000"/>
              </a:lnSpc>
              <a:spcBef>
                <a:spcPts val="306"/>
              </a:spcBef>
              <a:spcAft>
                <a:spcPts val="0"/>
              </a:spcAft>
              <a:buNone/>
            </a:pPr>
            <a:r>
              <a:rPr lang="en-US" sz="1000">
                <a:latin typeface="Constantia"/>
                <a:ea typeface="Constantia"/>
                <a:cs typeface="Constantia"/>
                <a:sym typeface="Constantia"/>
              </a:rPr>
              <a:t>EOF supports a wide array of campus-based outreach and support services to help program participants succeed and graduate</a:t>
            </a:r>
            <a:endParaRPr sz="1100"/>
          </a:p>
          <a:p>
            <a:pPr indent="0" lvl="0" marL="0" rtl="0" algn="l">
              <a:lnSpc>
                <a:spcPct val="90000"/>
              </a:lnSpc>
              <a:spcBef>
                <a:spcPts val="306"/>
              </a:spcBef>
              <a:spcAft>
                <a:spcPts val="0"/>
              </a:spcAft>
              <a:buNone/>
            </a:pPr>
            <a:r>
              <a:t/>
            </a:r>
            <a:endParaRPr sz="1100"/>
          </a:p>
          <a:p>
            <a:pPr indent="0" lvl="0" marL="0" rtl="0" algn="l">
              <a:lnSpc>
                <a:spcPct val="90000"/>
              </a:lnSpc>
              <a:spcBef>
                <a:spcPts val="306"/>
              </a:spcBef>
              <a:spcAft>
                <a:spcPts val="0"/>
              </a:spcAft>
              <a:buNone/>
            </a:pPr>
            <a:r>
              <a:rPr lang="en-US" sz="1000">
                <a:latin typeface="Constantia"/>
                <a:ea typeface="Constantia"/>
                <a:cs typeface="Constantia"/>
                <a:sym typeface="Constantia"/>
              </a:rPr>
              <a:t>Must graduate from a traditional public, public charter, county vo-tech or nonpublic school and reside in any of the following townships</a:t>
            </a:r>
            <a:endParaRPr sz="1100"/>
          </a:p>
          <a:p>
            <a:pPr indent="0" lvl="0" marL="0" rtl="0" algn="l">
              <a:lnSpc>
                <a:spcPct val="90000"/>
              </a:lnSpc>
              <a:spcBef>
                <a:spcPts val="306"/>
              </a:spcBef>
              <a:spcAft>
                <a:spcPts val="0"/>
              </a:spcAft>
              <a:buNone/>
            </a:pPr>
            <a:r>
              <a:rPr lang="en-US" sz="1000">
                <a:latin typeface="Constantia"/>
                <a:ea typeface="Constantia"/>
                <a:cs typeface="Constantia"/>
                <a:sym typeface="Constantia"/>
              </a:rPr>
              <a:t>GUS - $1,000 annual award – top 5% of HS graduating class</a:t>
            </a:r>
            <a:endParaRPr sz="1100"/>
          </a:p>
          <a:p>
            <a:pPr indent="0" lvl="0" marL="0" rtl="0" algn="l">
              <a:lnSpc>
                <a:spcPct val="90000"/>
              </a:lnSpc>
              <a:spcBef>
                <a:spcPts val="306"/>
              </a:spcBef>
              <a:spcAft>
                <a:spcPts val="0"/>
              </a:spcAft>
              <a:buSzPts val="1000"/>
              <a:buFont typeface="Arial"/>
              <a:buChar char="•"/>
            </a:pPr>
            <a:r>
              <a:rPr lang="en-US" sz="1000"/>
              <a:t>Asbury Park City</a:t>
            </a:r>
            <a:endParaRPr sz="1100"/>
          </a:p>
          <a:p>
            <a:pPr indent="0" lvl="0" marL="0" rtl="0" algn="l">
              <a:lnSpc>
                <a:spcPct val="90000"/>
              </a:lnSpc>
              <a:spcBef>
                <a:spcPts val="306"/>
              </a:spcBef>
              <a:spcAft>
                <a:spcPts val="0"/>
              </a:spcAft>
              <a:buSzPts val="1000"/>
              <a:buFont typeface="Arial"/>
              <a:buChar char="•"/>
            </a:pPr>
            <a:r>
              <a:rPr lang="en-US" sz="1000"/>
              <a:t>Camden City</a:t>
            </a:r>
            <a:endParaRPr sz="1100"/>
          </a:p>
          <a:p>
            <a:pPr indent="0" lvl="0" marL="0" rtl="0" algn="l">
              <a:lnSpc>
                <a:spcPct val="90000"/>
              </a:lnSpc>
              <a:spcBef>
                <a:spcPts val="306"/>
              </a:spcBef>
              <a:spcAft>
                <a:spcPts val="0"/>
              </a:spcAft>
              <a:buSzPts val="1000"/>
              <a:buFont typeface="Arial"/>
              <a:buChar char="•"/>
            </a:pPr>
            <a:r>
              <a:rPr lang="en-US" sz="1000"/>
              <a:t>East Orange City</a:t>
            </a:r>
            <a:endParaRPr sz="1100"/>
          </a:p>
          <a:p>
            <a:pPr indent="0" lvl="0" marL="0" rtl="0" algn="l">
              <a:lnSpc>
                <a:spcPct val="90000"/>
              </a:lnSpc>
              <a:spcBef>
                <a:spcPts val="306"/>
              </a:spcBef>
              <a:spcAft>
                <a:spcPts val="0"/>
              </a:spcAft>
              <a:buSzPts val="1000"/>
              <a:buFont typeface="Arial"/>
              <a:buChar char="•"/>
            </a:pPr>
            <a:r>
              <a:rPr lang="en-US" sz="1000"/>
              <a:t>Irvington Township</a:t>
            </a:r>
            <a:endParaRPr sz="1100"/>
          </a:p>
          <a:p>
            <a:pPr indent="0" lvl="0" marL="0" rtl="0" algn="l">
              <a:lnSpc>
                <a:spcPct val="90000"/>
              </a:lnSpc>
              <a:spcBef>
                <a:spcPts val="306"/>
              </a:spcBef>
              <a:spcAft>
                <a:spcPts val="0"/>
              </a:spcAft>
              <a:buSzPts val="1000"/>
              <a:buFont typeface="Arial"/>
              <a:buChar char="•"/>
            </a:pPr>
            <a:r>
              <a:rPr lang="en-US" sz="1000"/>
              <a:t>Jersey City</a:t>
            </a:r>
            <a:endParaRPr sz="1100"/>
          </a:p>
          <a:p>
            <a:pPr indent="0" lvl="0" marL="0" rtl="0" algn="l">
              <a:lnSpc>
                <a:spcPct val="90000"/>
              </a:lnSpc>
              <a:spcBef>
                <a:spcPts val="306"/>
              </a:spcBef>
              <a:spcAft>
                <a:spcPts val="0"/>
              </a:spcAft>
              <a:buSzPts val="1000"/>
              <a:buFont typeface="Arial"/>
              <a:buChar char="•"/>
            </a:pPr>
            <a:r>
              <a:rPr lang="en-US" sz="1000"/>
              <a:t>Lakewood Township</a:t>
            </a:r>
            <a:endParaRPr sz="1100"/>
          </a:p>
          <a:p>
            <a:pPr indent="0" lvl="0" marL="0" rtl="0" algn="l">
              <a:lnSpc>
                <a:spcPct val="90000"/>
              </a:lnSpc>
              <a:spcBef>
                <a:spcPts val="306"/>
              </a:spcBef>
              <a:spcAft>
                <a:spcPts val="0"/>
              </a:spcAft>
              <a:buSzPts val="1000"/>
              <a:buFont typeface="Arial"/>
              <a:buChar char="•"/>
            </a:pPr>
            <a:r>
              <a:rPr lang="en-US" sz="1000"/>
              <a:t>Millville City</a:t>
            </a:r>
            <a:endParaRPr sz="1100"/>
          </a:p>
          <a:p>
            <a:pPr indent="0" lvl="0" marL="0" rtl="0" algn="l">
              <a:lnSpc>
                <a:spcPct val="90000"/>
              </a:lnSpc>
              <a:spcBef>
                <a:spcPts val="306"/>
              </a:spcBef>
              <a:spcAft>
                <a:spcPts val="0"/>
              </a:spcAft>
              <a:buSzPts val="1000"/>
              <a:buFont typeface="Arial"/>
              <a:buChar char="•"/>
            </a:pPr>
            <a:r>
              <a:rPr lang="en-US" sz="1000"/>
              <a:t>Newark City</a:t>
            </a:r>
            <a:endParaRPr sz="1100"/>
          </a:p>
          <a:p>
            <a:pPr indent="0" lvl="0" marL="0" rtl="0" algn="l">
              <a:lnSpc>
                <a:spcPct val="90000"/>
              </a:lnSpc>
              <a:spcBef>
                <a:spcPts val="306"/>
              </a:spcBef>
              <a:spcAft>
                <a:spcPts val="0"/>
              </a:spcAft>
              <a:buSzPts val="1000"/>
              <a:buFont typeface="Arial"/>
              <a:buChar char="•"/>
            </a:pPr>
            <a:r>
              <a:rPr lang="en-US" sz="1000"/>
              <a:t>New Brunswick City</a:t>
            </a:r>
            <a:endParaRPr sz="1100"/>
          </a:p>
          <a:p>
            <a:pPr indent="0" lvl="0" marL="0" rtl="0" algn="l">
              <a:lnSpc>
                <a:spcPct val="90000"/>
              </a:lnSpc>
              <a:spcBef>
                <a:spcPts val="306"/>
              </a:spcBef>
              <a:spcAft>
                <a:spcPts val="0"/>
              </a:spcAft>
              <a:buSzPts val="1000"/>
              <a:buFont typeface="Arial"/>
              <a:buChar char="•"/>
            </a:pPr>
            <a:r>
              <a:rPr lang="en-US" sz="1000"/>
              <a:t>Paterson City</a:t>
            </a:r>
            <a:endParaRPr sz="1100"/>
          </a:p>
          <a:p>
            <a:pPr indent="0" lvl="0" marL="0" rtl="0" algn="l">
              <a:lnSpc>
                <a:spcPct val="90000"/>
              </a:lnSpc>
              <a:spcBef>
                <a:spcPts val="306"/>
              </a:spcBef>
              <a:spcAft>
                <a:spcPts val="0"/>
              </a:spcAft>
              <a:buSzPts val="1000"/>
              <a:buFont typeface="Arial"/>
              <a:buChar char="•"/>
            </a:pPr>
            <a:r>
              <a:rPr lang="en-US" sz="1000"/>
              <a:t>Plainfield City</a:t>
            </a:r>
            <a:endParaRPr sz="1100"/>
          </a:p>
          <a:p>
            <a:pPr indent="0" lvl="0" marL="0" rtl="0" algn="l">
              <a:lnSpc>
                <a:spcPct val="90000"/>
              </a:lnSpc>
              <a:spcBef>
                <a:spcPts val="306"/>
              </a:spcBef>
              <a:spcAft>
                <a:spcPts val="0"/>
              </a:spcAft>
              <a:buSzPts val="1000"/>
              <a:buFont typeface="Arial"/>
              <a:buChar char="•"/>
            </a:pPr>
            <a:r>
              <a:rPr lang="en-US" sz="1000"/>
              <a:t>Roselle Borough</a:t>
            </a:r>
            <a:endParaRPr sz="1100"/>
          </a:p>
          <a:p>
            <a:pPr indent="0" lvl="0" marL="0" rtl="0" algn="l">
              <a:lnSpc>
                <a:spcPct val="90000"/>
              </a:lnSpc>
              <a:spcBef>
                <a:spcPts val="306"/>
              </a:spcBef>
              <a:spcAft>
                <a:spcPts val="0"/>
              </a:spcAft>
              <a:buSzPts val="1000"/>
              <a:buFont typeface="Arial"/>
              <a:buChar char="•"/>
            </a:pPr>
            <a:r>
              <a:rPr lang="en-US" sz="1000"/>
              <a:t>Trenton City</a:t>
            </a:r>
            <a:endParaRPr sz="1100"/>
          </a:p>
          <a:p>
            <a:pPr indent="0" lvl="0" marL="0" rtl="0" algn="l">
              <a:lnSpc>
                <a:spcPct val="90000"/>
              </a:lnSpc>
              <a:spcBef>
                <a:spcPts val="306"/>
              </a:spcBef>
              <a:spcAft>
                <a:spcPts val="0"/>
              </a:spcAft>
              <a:buSzPts val="1000"/>
              <a:buFont typeface="Arial"/>
              <a:buChar char="•"/>
            </a:pPr>
            <a:r>
              <a:rPr lang="en-US" sz="1000"/>
              <a:t>Vineland City</a:t>
            </a:r>
            <a:endParaRPr sz="1100">
              <a:latin typeface="Constantia"/>
              <a:ea typeface="Constantia"/>
              <a:cs typeface="Constantia"/>
              <a:sym typeface="Constanti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6000"/>
              </a:lnSpc>
              <a:spcBef>
                <a:spcPts val="0"/>
              </a:spcBef>
              <a:spcAft>
                <a:spcPts val="0"/>
              </a:spcAft>
              <a:buNone/>
            </a:pPr>
            <a:r>
              <a:rPr lang="en-US" sz="700"/>
              <a:t>Governor Christie signed Public Law 2012, Chapter 8 (PL 2012, c.8) into law on May 2, 2012 amending the NJ STARS and NJ STARS II Programs to make them more sustainable.</a:t>
            </a:r>
            <a:endParaRPr sz="300"/>
          </a:p>
          <a:p>
            <a:pPr indent="466617" lvl="1" marL="0" rtl="0" algn="l">
              <a:lnSpc>
                <a:spcPct val="96000"/>
              </a:lnSpc>
              <a:spcBef>
                <a:spcPts val="0"/>
              </a:spcBef>
              <a:spcAft>
                <a:spcPts val="0"/>
              </a:spcAft>
              <a:buNone/>
            </a:pPr>
            <a:r>
              <a:rPr lang="en-US" sz="600"/>
              <a:t>Limits the amount of the NJ STARS scholarship to tuition only.  Budgetary footnote language has limited NJ STARS awards to tuition only since fall 2010 for new program participants.</a:t>
            </a:r>
            <a:endParaRPr sz="300"/>
          </a:p>
          <a:p>
            <a:pPr indent="466617" lvl="1" marL="0" rtl="0" algn="l">
              <a:lnSpc>
                <a:spcPct val="96000"/>
              </a:lnSpc>
              <a:spcBef>
                <a:spcPts val="0"/>
              </a:spcBef>
              <a:spcAft>
                <a:spcPts val="0"/>
              </a:spcAft>
              <a:buNone/>
            </a:pPr>
            <a:r>
              <a:rPr lang="en-US" sz="600"/>
              <a:t>Eligibility requirements are unchanged.</a:t>
            </a:r>
            <a:endParaRPr sz="300"/>
          </a:p>
          <a:p>
            <a:pPr indent="933237" lvl="2" marL="0" rtl="0" algn="l">
              <a:lnSpc>
                <a:spcPct val="96000"/>
              </a:lnSpc>
              <a:spcBef>
                <a:spcPts val="0"/>
              </a:spcBef>
              <a:spcAft>
                <a:spcPts val="0"/>
              </a:spcAft>
              <a:buNone/>
            </a:pPr>
            <a:r>
              <a:rPr lang="en-US" sz="500"/>
              <a:t>Must graduate in the top 15.0% of their high school graduating class.</a:t>
            </a:r>
            <a:endParaRPr sz="300"/>
          </a:p>
          <a:p>
            <a:pPr indent="933237" lvl="2" marL="0" rtl="0" algn="l">
              <a:lnSpc>
                <a:spcPct val="96000"/>
              </a:lnSpc>
              <a:spcBef>
                <a:spcPts val="0"/>
              </a:spcBef>
              <a:spcAft>
                <a:spcPts val="0"/>
              </a:spcAft>
              <a:buNone/>
            </a:pPr>
            <a:r>
              <a:rPr lang="en-US" sz="500"/>
              <a:t>NJ STARS-eligible students must file a FAFSA and complete the State grant record within established State deadlines.</a:t>
            </a:r>
            <a:endParaRPr sz="300"/>
          </a:p>
          <a:p>
            <a:pPr indent="933237" lvl="2" marL="0" rtl="0" algn="l">
              <a:lnSpc>
                <a:spcPct val="96000"/>
              </a:lnSpc>
              <a:spcBef>
                <a:spcPts val="0"/>
              </a:spcBef>
              <a:spcAft>
                <a:spcPts val="0"/>
              </a:spcAft>
              <a:buNone/>
            </a:pPr>
            <a:r>
              <a:rPr lang="en-US" sz="500"/>
              <a:t>Students may be eligible to receive NJ STARS awards for up to five semesters.  Funds are not available to cover summer payments. </a:t>
            </a:r>
            <a:endParaRPr sz="300"/>
          </a:p>
          <a:p>
            <a:pPr indent="933237" lvl="2" marL="0" rtl="0" algn="l">
              <a:lnSpc>
                <a:spcPct val="96000"/>
              </a:lnSpc>
              <a:spcBef>
                <a:spcPts val="0"/>
              </a:spcBef>
              <a:spcAft>
                <a:spcPts val="0"/>
              </a:spcAft>
              <a:buNone/>
            </a:pPr>
            <a:r>
              <a:rPr lang="en-US" sz="500"/>
              <a:t>NJ STARS-eligible high school graduates may receive awards based on </a:t>
            </a:r>
            <a:r>
              <a:rPr b="1" lang="en-US"/>
              <a:t>tuition only</a:t>
            </a:r>
            <a:r>
              <a:rPr lang="en-US" sz="500"/>
              <a:t>, after deducting any other federal  and/or State grants and scholarships.</a:t>
            </a:r>
            <a:endParaRPr sz="300"/>
          </a:p>
          <a:p>
            <a:pPr indent="933237" lvl="2" marL="0" rtl="0" algn="l">
              <a:lnSpc>
                <a:spcPct val="96000"/>
              </a:lnSpc>
              <a:spcBef>
                <a:spcPts val="0"/>
              </a:spcBef>
              <a:spcAft>
                <a:spcPts val="0"/>
              </a:spcAft>
              <a:buNone/>
            </a:pPr>
            <a:r>
              <a:t/>
            </a:r>
            <a:endParaRPr sz="300"/>
          </a:p>
          <a:p>
            <a:pPr indent="0" lvl="0" marL="0" rtl="0" algn="l">
              <a:lnSpc>
                <a:spcPct val="80000"/>
              </a:lnSpc>
              <a:spcBef>
                <a:spcPts val="204"/>
              </a:spcBef>
              <a:spcAft>
                <a:spcPts val="0"/>
              </a:spcAft>
              <a:buNone/>
            </a:pPr>
            <a:r>
              <a:rPr lang="en-US" sz="700"/>
              <a:t>Students must attain a minimum cumulative grade point average (GPA) of 3.0 or higher at the start of the third semester of county college enrollment to remain eligible for NJ STARS.  Summer courses are included in determining the cumulative GPA.</a:t>
            </a:r>
            <a:br>
              <a:rPr lang="en-US" sz="700"/>
            </a:br>
            <a:endParaRPr sz="2300"/>
          </a:p>
          <a:p>
            <a:pPr indent="0" lvl="0" marL="0" rtl="0" algn="l">
              <a:lnSpc>
                <a:spcPct val="80000"/>
              </a:lnSpc>
              <a:spcBef>
                <a:spcPts val="204"/>
              </a:spcBef>
              <a:spcAft>
                <a:spcPts val="0"/>
              </a:spcAft>
              <a:buNone/>
            </a:pPr>
            <a:r>
              <a:rPr lang="en-US" sz="700"/>
              <a:t> Students must maintain continuous full-time enrollment unless on a medical leave that is approved by the county college prior to the completion of the semester for which the leave is being granted.</a:t>
            </a:r>
            <a:endParaRPr sz="300"/>
          </a:p>
          <a:p>
            <a:pPr indent="0" lvl="0" marL="0" rtl="0" algn="l">
              <a:lnSpc>
                <a:spcPct val="80000"/>
              </a:lnSpc>
              <a:spcBef>
                <a:spcPts val="102"/>
              </a:spcBef>
              <a:spcAft>
                <a:spcPts val="0"/>
              </a:spcAft>
              <a:buNone/>
            </a:pPr>
            <a:r>
              <a:t/>
            </a:r>
            <a:endParaRPr sz="300"/>
          </a:p>
          <a:p>
            <a:pPr indent="0" lvl="0" marL="0" rtl="0" algn="l">
              <a:lnSpc>
                <a:spcPct val="80000"/>
              </a:lnSpc>
              <a:spcBef>
                <a:spcPts val="102"/>
              </a:spcBef>
              <a:spcAft>
                <a:spcPts val="0"/>
              </a:spcAft>
              <a:buNone/>
            </a:pPr>
            <a:r>
              <a:t/>
            </a:r>
            <a:endParaRPr sz="300"/>
          </a:p>
          <a:p>
            <a:pPr indent="0" lvl="0" marL="0" rtl="0" algn="l">
              <a:lnSpc>
                <a:spcPct val="80000"/>
              </a:lnSpc>
              <a:spcBef>
                <a:spcPts val="204"/>
              </a:spcBef>
              <a:spcAft>
                <a:spcPts val="0"/>
              </a:spcAft>
              <a:buNone/>
            </a:pPr>
            <a:r>
              <a:rPr lang="en-US" sz="800"/>
              <a:t>NJSTARS II</a:t>
            </a:r>
            <a:endParaRPr sz="300"/>
          </a:p>
          <a:p>
            <a:pPr indent="0" lvl="0" marL="0" rtl="0" algn="l">
              <a:lnSpc>
                <a:spcPct val="80000"/>
              </a:lnSpc>
              <a:spcBef>
                <a:spcPts val="204"/>
              </a:spcBef>
              <a:spcAft>
                <a:spcPts val="0"/>
              </a:spcAft>
              <a:buNone/>
            </a:pPr>
            <a:r>
              <a:rPr lang="en-US" sz="800"/>
              <a:t>Eligibility Requirements as follows:</a:t>
            </a:r>
            <a:endParaRPr sz="300"/>
          </a:p>
          <a:p>
            <a:pPr indent="466617" lvl="1" marL="0" rtl="0" algn="l">
              <a:lnSpc>
                <a:spcPct val="80000"/>
              </a:lnSpc>
              <a:spcBef>
                <a:spcPts val="204"/>
              </a:spcBef>
              <a:spcAft>
                <a:spcPts val="0"/>
              </a:spcAft>
              <a:buNone/>
            </a:pPr>
            <a:r>
              <a:rPr lang="en-US" sz="600"/>
              <a:t>Earn an associate degree from their home New Jersey county college as an NJ STARS recipient.  Must graduate with a cumulative GPA of 3.25 or higher.</a:t>
            </a:r>
            <a:endParaRPr sz="300"/>
          </a:p>
          <a:p>
            <a:pPr indent="466617" lvl="1" marL="0" rtl="0" algn="l">
              <a:lnSpc>
                <a:spcPct val="80000"/>
              </a:lnSpc>
              <a:spcBef>
                <a:spcPts val="204"/>
              </a:spcBef>
              <a:spcAft>
                <a:spcPts val="0"/>
              </a:spcAft>
              <a:buNone/>
            </a:pPr>
            <a:r>
              <a:rPr lang="en-US" sz="600"/>
              <a:t>Family income (taxable and untaxed income) must be less than $250,000 as derived by the FAFSA</a:t>
            </a:r>
            <a:endParaRPr sz="300"/>
          </a:p>
          <a:p>
            <a:pPr indent="466617" lvl="1" marL="0" rtl="0" algn="l">
              <a:lnSpc>
                <a:spcPct val="80000"/>
              </a:lnSpc>
              <a:spcBef>
                <a:spcPts val="204"/>
              </a:spcBef>
              <a:spcAft>
                <a:spcPts val="0"/>
              </a:spcAft>
              <a:buNone/>
            </a:pPr>
            <a:r>
              <a:rPr lang="en-US" sz="600"/>
              <a:t>Meet all other program eligibility requirements, including admission into a baccalaureate program at a New Jersey four-year public  or private college or university that participates in the TAG program</a:t>
            </a:r>
            <a:endParaRPr sz="300"/>
          </a:p>
          <a:p>
            <a:pPr indent="466617" lvl="1" marL="0" rtl="0" algn="l">
              <a:lnSpc>
                <a:spcPct val="80000"/>
              </a:lnSpc>
              <a:spcBef>
                <a:spcPts val="204"/>
              </a:spcBef>
              <a:spcAft>
                <a:spcPts val="0"/>
              </a:spcAft>
              <a:buNone/>
            </a:pPr>
            <a:r>
              <a:rPr lang="en-US" sz="600"/>
              <a:t>Complete a FAFSA and the State grant record within established State deadlines</a:t>
            </a:r>
            <a:endParaRPr sz="300"/>
          </a:p>
          <a:p>
            <a:pPr indent="0" lvl="0" marL="0" rtl="0" algn="l">
              <a:lnSpc>
                <a:spcPct val="80000"/>
              </a:lnSpc>
              <a:spcBef>
                <a:spcPts val="102"/>
              </a:spcBef>
              <a:spcAft>
                <a:spcPts val="0"/>
              </a:spcAft>
              <a:buNone/>
            </a:pPr>
            <a:r>
              <a:t/>
            </a:r>
            <a:endParaRPr sz="300"/>
          </a:p>
          <a:p>
            <a:pPr indent="0" lvl="0" marL="0" rtl="0" algn="l">
              <a:lnSpc>
                <a:spcPct val="80000"/>
              </a:lnSpc>
              <a:spcBef>
                <a:spcPts val="204"/>
              </a:spcBef>
              <a:spcAft>
                <a:spcPts val="0"/>
              </a:spcAft>
              <a:buNone/>
            </a:pPr>
            <a:r>
              <a:rPr lang="en-US" sz="700"/>
              <a:t>NJ STARS II benefits for non-renewal students were changed by Bill PL 2012, c.8</a:t>
            </a:r>
            <a:endParaRPr sz="300"/>
          </a:p>
          <a:p>
            <a:pPr indent="466617" lvl="1" marL="0" rtl="0" algn="l">
              <a:lnSpc>
                <a:spcPct val="80000"/>
              </a:lnSpc>
              <a:spcBef>
                <a:spcPts val="204"/>
              </a:spcBef>
              <a:spcAft>
                <a:spcPts val="0"/>
              </a:spcAft>
              <a:buNone/>
            </a:pPr>
            <a:r>
              <a:rPr lang="en-US" sz="600"/>
              <a:t>Non-renewal NJ STARS II students may receive up to </a:t>
            </a:r>
            <a:r>
              <a:rPr lang="en-US">
                <a:solidFill>
                  <a:srgbClr val="FF0000"/>
                </a:solidFill>
              </a:rPr>
              <a:t>$1,250 </a:t>
            </a:r>
            <a:r>
              <a:rPr lang="en-US" sz="600"/>
              <a:t>per semester, paid completely by the State, after all other sources of federal and State grants and scholarships are applied to tuition charges.</a:t>
            </a:r>
            <a:endParaRPr sz="300"/>
          </a:p>
          <a:p>
            <a:pPr indent="466617" lvl="1" marL="0" rtl="0" algn="l">
              <a:lnSpc>
                <a:spcPct val="80000"/>
              </a:lnSpc>
              <a:spcBef>
                <a:spcPts val="204"/>
              </a:spcBef>
              <a:spcAft>
                <a:spcPts val="0"/>
              </a:spcAft>
              <a:buNone/>
            </a:pPr>
            <a:r>
              <a:rPr lang="en-US" sz="600"/>
              <a:t>Open to all four-year TAG-participating institutions-public or private</a:t>
            </a:r>
            <a:endParaRPr sz="300"/>
          </a:p>
          <a:p>
            <a:pPr indent="0" lvl="0" marL="0" rtl="0" algn="l">
              <a:lnSpc>
                <a:spcPct val="80000"/>
              </a:lnSpc>
              <a:spcBef>
                <a:spcPts val="204"/>
              </a:spcBef>
              <a:spcAft>
                <a:spcPts val="0"/>
              </a:spcAft>
              <a:buNone/>
            </a:pPr>
            <a:br>
              <a:rPr lang="en-US" sz="300"/>
            </a:br>
            <a:endParaRPr sz="2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0" name="Google Shape;190;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4345" lvl="2" marL="1194251" rtl="0" algn="l">
              <a:lnSpc>
                <a:spcPct val="120000"/>
              </a:lnSpc>
              <a:spcBef>
                <a:spcPts val="0"/>
              </a:spcBef>
              <a:spcAft>
                <a:spcPts val="0"/>
              </a:spcAft>
              <a:buSzPts val="1700"/>
              <a:buFont typeface="Arial"/>
              <a:buChar char="•"/>
            </a:pPr>
            <a:r>
              <a:rPr lang="en-US"/>
              <a:t>Complete an NJ – GIVS application at njgrants.org</a:t>
            </a:r>
            <a:endParaRPr/>
          </a:p>
          <a:p>
            <a:pPr indent="-284345" lvl="2" marL="1194251" rtl="0" algn="l">
              <a:lnSpc>
                <a:spcPct val="120000"/>
              </a:lnSpc>
              <a:spcBef>
                <a:spcPts val="0"/>
              </a:spcBef>
              <a:spcAft>
                <a:spcPts val="0"/>
              </a:spcAft>
              <a:buSzPts val="1700"/>
              <a:buFont typeface="Arial"/>
              <a:buChar char="•"/>
            </a:pPr>
            <a:r>
              <a:rPr lang="en-US"/>
              <a:t>Eligible certificate or degree program</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198" name="Google Shape;19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4345" lvl="2" marL="1194251" rtl="0" algn="l">
              <a:lnSpc>
                <a:spcPct val="120000"/>
              </a:lnSpc>
              <a:spcBef>
                <a:spcPts val="0"/>
              </a:spcBef>
              <a:spcAft>
                <a:spcPts val="0"/>
              </a:spcAft>
              <a:buSzPts val="1700"/>
              <a:buFont typeface="Arial"/>
              <a:buChar char="•"/>
            </a:pPr>
            <a:r>
              <a:rPr lang="en-US"/>
              <a:t>Complete an NJ – GIVS application at njgrants.org</a:t>
            </a:r>
            <a:endParaRPr/>
          </a:p>
          <a:p>
            <a:pPr indent="-284345" lvl="2" marL="1194251" rtl="0" algn="l">
              <a:lnSpc>
                <a:spcPct val="120000"/>
              </a:lnSpc>
              <a:spcBef>
                <a:spcPts val="0"/>
              </a:spcBef>
              <a:spcAft>
                <a:spcPts val="0"/>
              </a:spcAft>
              <a:buSzPts val="1700"/>
              <a:buFont typeface="Arial"/>
              <a:buChar char="•"/>
            </a:pPr>
            <a:r>
              <a:rPr lang="en-US"/>
              <a:t>Eligible certificate or degree program</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4345" lvl="2" marL="1194251" rtl="0" algn="l">
              <a:lnSpc>
                <a:spcPct val="120000"/>
              </a:lnSpc>
              <a:spcBef>
                <a:spcPts val="0"/>
              </a:spcBef>
              <a:spcAft>
                <a:spcPts val="0"/>
              </a:spcAft>
              <a:buSzPts val="1700"/>
              <a:buFont typeface="Arial"/>
              <a:buChar char="•"/>
            </a:pPr>
            <a:r>
              <a:rPr lang="en-US" sz="1700"/>
              <a:t>Complete an NJ – GIVS application at njgrants.org</a:t>
            </a:r>
            <a:endParaRPr/>
          </a:p>
          <a:p>
            <a:pPr indent="-284345" lvl="2" marL="1194251" rtl="0" algn="l">
              <a:lnSpc>
                <a:spcPct val="120000"/>
              </a:lnSpc>
              <a:spcBef>
                <a:spcPts val="0"/>
              </a:spcBef>
              <a:spcAft>
                <a:spcPts val="0"/>
              </a:spcAft>
              <a:buSzPts val="1700"/>
              <a:buFont typeface="Arial"/>
              <a:buChar char="•"/>
            </a:pPr>
            <a:r>
              <a:rPr lang="en-US" sz="1700"/>
              <a:t>Eligible certificate or degree program</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232" name="Google Shape;23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9" name="Google Shape;23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Graduate Stafford loans are now 6%</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3:notes"/>
          <p:cNvSpPr/>
          <p:nvPr>
            <p:ph idx="2" type="sldImg"/>
          </p:nvPr>
        </p:nvSpPr>
        <p:spPr>
          <a:xfrm>
            <a:off x="398463" y="696913"/>
            <a:ext cx="6188075" cy="34813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3:notes"/>
          <p:cNvSpPr txBox="1"/>
          <p:nvPr>
            <p:ph idx="1" type="body"/>
          </p:nvPr>
        </p:nvSpPr>
        <p:spPr>
          <a:xfrm>
            <a:off x="698500" y="4409758"/>
            <a:ext cx="5588100" cy="4177800"/>
          </a:xfrm>
          <a:prstGeom prst="rect">
            <a:avLst/>
          </a:prstGeom>
          <a:noFill/>
          <a:ln>
            <a:noFill/>
          </a:ln>
        </p:spPr>
        <p:txBody>
          <a:bodyPr anchorCtr="0" anchor="t" bIns="46475" lIns="92950" spcFirstLastPara="1" rIns="92950" wrap="square" tIns="46475">
            <a:noAutofit/>
          </a:bodyPr>
          <a:lstStyle/>
          <a:p>
            <a:pPr indent="0" lvl="0" marL="0" rtl="0" algn="l">
              <a:lnSpc>
                <a:spcPct val="100000"/>
              </a:lnSpc>
              <a:spcBef>
                <a:spcPts val="0"/>
              </a:spcBef>
              <a:spcAft>
                <a:spcPts val="0"/>
              </a:spcAft>
              <a:buSzPts val="1400"/>
              <a:buFont typeface="Calibri"/>
              <a:buNone/>
            </a:pPr>
            <a:r>
              <a:t/>
            </a:r>
            <a:endParaRPr/>
          </a:p>
        </p:txBody>
      </p:sp>
      <p:sp>
        <p:nvSpPr>
          <p:cNvPr id="248" name="Google Shape;248;p23:notes"/>
          <p:cNvSpPr txBox="1"/>
          <p:nvPr>
            <p:ph idx="12" type="sldNum"/>
          </p:nvPr>
        </p:nvSpPr>
        <p:spPr>
          <a:xfrm>
            <a:off x="3956550" y="8817904"/>
            <a:ext cx="3026700" cy="464100"/>
          </a:xfrm>
          <a:prstGeom prst="rect">
            <a:avLst/>
          </a:prstGeom>
          <a:noFill/>
          <a:ln>
            <a:noFill/>
          </a:ln>
        </p:spPr>
        <p:txBody>
          <a:bodyPr anchorCtr="0" anchor="b" bIns="46475" lIns="92950" spcFirstLastPara="1" rIns="92950" wrap="square" tIns="464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800" u="none" cap="none" strike="noStrike">
                <a:solidFill>
                  <a:srgbClr val="000000"/>
                </a:solidFill>
                <a:latin typeface="Corbel"/>
                <a:ea typeface="Corbel"/>
                <a:cs typeface="Corbel"/>
                <a:sym typeface="Corbel"/>
              </a:rPr>
              <a:t>‹#›</a:t>
            </a:fld>
            <a:endParaRPr b="0" i="0" sz="1800" u="none" cap="none" strike="noStrike">
              <a:solidFill>
                <a:srgbClr val="000000"/>
              </a:solidFill>
              <a:latin typeface="Corbel"/>
              <a:ea typeface="Corbel"/>
              <a:cs typeface="Corbel"/>
              <a:sym typeface="Corbe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170607" lvl="0" marL="170607" rtl="0" algn="l">
              <a:spcBef>
                <a:spcPts val="0"/>
              </a:spcBef>
              <a:spcAft>
                <a:spcPts val="0"/>
              </a:spcAft>
              <a:buSzPts val="1200"/>
              <a:buFont typeface="Arial"/>
              <a:buChar char="•"/>
            </a:pPr>
            <a:r>
              <a:rPr lang="en-US"/>
              <a:t>We also offer consolidation programs &amp; a ReFi program that </a:t>
            </a:r>
            <a:endParaRPr/>
          </a:p>
          <a:p>
            <a:pPr indent="-170607" lvl="0" marL="170607" rtl="0" algn="l">
              <a:spcBef>
                <a:spcPts val="0"/>
              </a:spcBef>
              <a:spcAft>
                <a:spcPts val="0"/>
              </a:spcAft>
              <a:buSzPts val="1200"/>
              <a:buFont typeface="Arial"/>
              <a:buChar char="•"/>
            </a:pPr>
            <a:r>
              <a:rPr lang="en-US"/>
              <a:t>Consolidation extends the repayment term to 25 – 30 depending on loan balance and takes the weighted average of the loans minus a tiny percentage</a:t>
            </a:r>
            <a:endParaRPr/>
          </a:p>
          <a:p>
            <a:pPr indent="-170607" lvl="0" marL="170607" rtl="0" algn="l">
              <a:spcBef>
                <a:spcPts val="0"/>
              </a:spcBef>
              <a:spcAft>
                <a:spcPts val="0"/>
              </a:spcAft>
              <a:buSzPts val="1200"/>
              <a:buFont typeface="Arial"/>
              <a:buChar char="•"/>
            </a:pPr>
            <a:r>
              <a:rPr lang="en-US"/>
              <a:t>The ReFi program is a 10 year repayment term and is based on income, credit score and debt to income ratio (depending on credit score the APR will range from 4.90% to 6.90%</a:t>
            </a:r>
            <a:endParaRPr/>
          </a:p>
          <a:p>
            <a:pPr indent="-170607" lvl="0" marL="170607" rtl="0" algn="l">
              <a:spcBef>
                <a:spcPts val="0"/>
              </a:spcBef>
              <a:spcAft>
                <a:spcPts val="0"/>
              </a:spcAft>
              <a:buSzPts val="1200"/>
              <a:buFont typeface="Arial"/>
              <a:buChar char="•"/>
            </a:pPr>
            <a:r>
              <a:rPr lang="en-US"/>
              <a:t>HESAA also now has a Repayment Assistance Program (RAP), which is designed to provide payment relief when all parties of the loan are facing financial hardship</a:t>
            </a:r>
            <a:endParaRPr/>
          </a:p>
          <a:p>
            <a:pPr indent="-170607" lvl="0" marL="170607" rtl="0" algn="l">
              <a:spcBef>
                <a:spcPts val="0"/>
              </a:spcBef>
              <a:spcAft>
                <a:spcPts val="0"/>
              </a:spcAft>
              <a:buSzPts val="1200"/>
              <a:buFont typeface="Arial"/>
              <a:buChar char="•"/>
            </a:pPr>
            <a:r>
              <a:rPr lang="en-US"/>
              <a:t>During the RAP period, a payment on eligible NJCLASS loan shall be reduced to 10% fo the total of the household income of all of the parties to the loan that exceeds 150&amp; of the federal poverty guidelines for their family size, with a minimum monthly payment of $5 per eligible loan</a:t>
            </a:r>
            <a:endParaRPr/>
          </a:p>
          <a:p>
            <a:pPr indent="-170607" lvl="0" marL="170607" rtl="0" algn="l">
              <a:spcBef>
                <a:spcPts val="0"/>
              </a:spcBef>
              <a:spcAft>
                <a:spcPts val="0"/>
              </a:spcAft>
              <a:buSzPts val="1200"/>
              <a:buFont typeface="Arial"/>
              <a:buChar char="•"/>
            </a:pPr>
            <a:r>
              <a:rPr lang="en-US"/>
              <a:t>Interest that accrues during RAP will be paid by HESAA</a:t>
            </a:r>
            <a:endParaRPr/>
          </a:p>
          <a:p>
            <a:pPr indent="-170607" lvl="0" marL="170607" rtl="0" algn="l">
              <a:spcBef>
                <a:spcPts val="0"/>
              </a:spcBef>
              <a:spcAft>
                <a:spcPts val="0"/>
              </a:spcAft>
              <a:buSzPts val="1200"/>
              <a:buFont typeface="Arial"/>
              <a:buChar char="•"/>
            </a:pPr>
            <a:r>
              <a:rPr lang="en-US"/>
              <a:t>RAP is available for NJCLASS loans with applications that were received on or after June 1, 2017 or are to be used for an academic term that begins on or after August 1, 2017</a:t>
            </a:r>
            <a:endParaRPr/>
          </a:p>
          <a:p>
            <a:pPr indent="-170607" lvl="0" marL="170607" rtl="0" algn="l">
              <a:spcBef>
                <a:spcPts val="0"/>
              </a:spcBef>
              <a:spcAft>
                <a:spcPts val="0"/>
              </a:spcAft>
              <a:buSzPts val="1200"/>
              <a:buFont typeface="Arial"/>
              <a:buChar char="•"/>
            </a:pPr>
            <a:r>
              <a:rPr lang="en-US"/>
              <a:t>HESAA now also discharges the loan obligation for all parties to a NJCLASS loan in the event of death or total and permanent disability of the student beneficiary</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7" name="Google Shape;267;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Jules / Sharon – please add screen shot for alt app</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0" name="Google Shape;280;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76200" lvl="0" marL="0" rtl="0" algn="l">
              <a:spcBef>
                <a:spcPts val="0"/>
              </a:spcBef>
              <a:spcAft>
                <a:spcPts val="0"/>
              </a:spcAft>
              <a:buSzPts val="1200"/>
              <a:buFont typeface="Arial"/>
              <a:buChar char="•"/>
            </a:pPr>
            <a:r>
              <a:rPr lang="en-US"/>
              <a:t>Check out http://student.collegeboard.org/profile for a list of institutions that require CSS profile</a:t>
            </a:r>
            <a:endParaRPr/>
          </a:p>
          <a:p>
            <a:pPr indent="0" lvl="0" marL="0" rtl="0" algn="l">
              <a:spcBef>
                <a:spcPts val="0"/>
              </a:spcBef>
              <a:spcAft>
                <a:spcPts val="0"/>
              </a:spcAft>
              <a:buSzPts val="1200"/>
              <a:buFont typeface="Arial"/>
              <a:buNone/>
            </a:pPr>
            <a:r>
              <a:t/>
            </a:r>
            <a:endParaRPr/>
          </a:p>
          <a:p>
            <a:pPr indent="-76200" lvl="0" marL="0" rtl="0" algn="l">
              <a:spcBef>
                <a:spcPts val="0"/>
              </a:spcBef>
              <a:spcAft>
                <a:spcPts val="0"/>
              </a:spcAft>
              <a:buSzPts val="1200"/>
              <a:buFont typeface="Arial"/>
              <a:buChar char="•"/>
            </a:pPr>
            <a:r>
              <a:rPr lang="en-US"/>
              <a:t>CSS profile uses institutional methodology formula whereas FAFSA uses federal methodology</a:t>
            </a:r>
            <a:endParaRPr/>
          </a:p>
          <a:p>
            <a:pPr indent="0" lvl="0" marL="0" rtl="0" algn="l">
              <a:spcBef>
                <a:spcPts val="0"/>
              </a:spcBef>
              <a:spcAft>
                <a:spcPts val="0"/>
              </a:spcAft>
              <a:buSzPts val="1200"/>
              <a:buFont typeface="Arial"/>
              <a:buNone/>
            </a:pPr>
            <a:r>
              <a:t/>
            </a:r>
            <a:endParaRPr/>
          </a:p>
          <a:p>
            <a:pPr indent="-76200" lvl="0" marL="0" rtl="0" algn="l">
              <a:spcBef>
                <a:spcPts val="0"/>
              </a:spcBef>
              <a:spcAft>
                <a:spcPts val="0"/>
              </a:spcAft>
              <a:buSzPts val="1200"/>
              <a:buFont typeface="Arial"/>
              <a:buChar char="•"/>
            </a:pPr>
            <a:r>
              <a:rPr lang="en-US"/>
              <a:t>The CSS profile is a fee based application. The cost for filing the CSS PROFILE is $25 for the first college, and there is an $16 processing fee for each additional college. This is not the FAFSA.  The FAFSA is free.</a:t>
            </a:r>
            <a:endParaRPr/>
          </a:p>
          <a:p>
            <a:pPr indent="0" lvl="0" marL="0" rtl="0" algn="l">
              <a:spcBef>
                <a:spcPts val="0"/>
              </a:spcBef>
              <a:spcAft>
                <a:spcPts val="0"/>
              </a:spcAft>
              <a:buSzPts val="1200"/>
              <a:buFont typeface="Arial"/>
              <a:buNone/>
            </a:pPr>
            <a:r>
              <a:t/>
            </a:r>
            <a:endParaRPr/>
          </a:p>
          <a:p>
            <a:pPr indent="-76200" lvl="0" marL="0" rtl="0" algn="l">
              <a:spcBef>
                <a:spcPts val="0"/>
              </a:spcBef>
              <a:spcAft>
                <a:spcPts val="0"/>
              </a:spcAft>
              <a:buSzPts val="1200"/>
              <a:buFont typeface="Arial"/>
              <a:buChar char="•"/>
            </a:pPr>
            <a:r>
              <a:rPr lang="en-US"/>
              <a:t>Can take 45 minutes to 2 hours to complete</a:t>
            </a:r>
            <a:endParaRPr/>
          </a:p>
          <a:p>
            <a:pPr indent="0" lvl="0" marL="0" rtl="0" algn="l">
              <a:spcBef>
                <a:spcPts val="0"/>
              </a:spcBef>
              <a:spcAft>
                <a:spcPts val="0"/>
              </a:spcAft>
              <a:buSzPts val="1200"/>
              <a:buFont typeface="Arial"/>
              <a:buNone/>
            </a:pPr>
            <a:r>
              <a:t/>
            </a:r>
            <a:endParaRPr/>
          </a:p>
          <a:p>
            <a:pPr indent="-76200" lvl="0" marL="0" rtl="0" algn="l">
              <a:spcBef>
                <a:spcPts val="0"/>
              </a:spcBef>
              <a:spcAft>
                <a:spcPts val="0"/>
              </a:spcAft>
              <a:buSzPts val="1200"/>
              <a:buFont typeface="Arial"/>
              <a:buChar char="•"/>
            </a:pPr>
            <a:r>
              <a:rPr lang="en-US"/>
              <a:t> Can leave some answers blank but an error will prompt if answer is required but most numeric questions at least require a zero</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Links are correct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9" name="Google Shape;299;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The FSA id is a higher security login which will connect the student and parent to the FAFSA.  The FSA id will also connect the student to the federal student aid website, and the National student loan data base.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314" name="Google Shape;31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167163" lvl="0" marL="167163" rtl="0" algn="l">
              <a:spcBef>
                <a:spcPts val="0"/>
              </a:spcBef>
              <a:spcAft>
                <a:spcPts val="0"/>
              </a:spcAft>
              <a:buSzPts val="1200"/>
              <a:buFont typeface="Arial"/>
              <a:buChar char="•"/>
            </a:pPr>
            <a:r>
              <a:rPr lang="en-US" sz="1200">
                <a:latin typeface="Calibri"/>
                <a:ea typeface="Calibri"/>
                <a:cs typeface="Calibri"/>
                <a:sym typeface="Calibri"/>
              </a:rPr>
              <a:t>This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sz="1200">
                <a:latin typeface="Calibri"/>
                <a:ea typeface="Calibri"/>
                <a:cs typeface="Calibri"/>
                <a:sym typeface="Calibri"/>
              </a:rPr>
              <a:t>Graduate Stafford loans are now 6%</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9" name="Google Shape;349;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sz="1200">
                <a:latin typeface="Calibri"/>
                <a:ea typeface="Calibri"/>
                <a:cs typeface="Calibri"/>
                <a:sym typeface="Calibri"/>
              </a:rPr>
              <a:t>If you are an eligible noncitizen, write in your eight- or nine-digit Alien Registration Number. Generally, you are an eligible noncitizen if you are (1) a permanent U.S. resident with a Permanent Resident Card (I-551); (2) a conditional permanent resident with a Conditional Green Card (I-551C); (3) the holder of an Arrival-Departure Record (I-94) from the Department of Homeland Security showing any one of the following designations: “Refugee,” “Asylum Granted,” “Parolee” (I-94 confirms that you were paroled for a minimum of one year and status has not expired), T-Visa holder (T-1, T-2, T-3, etc.) or “Cuban-Haitian Entrant;” or (4) the holder of a valid certification or eligibility letter from the Department of Health and Human Services showing a designation of “Victim of human trafficking.”</a:t>
            </a:r>
            <a:endParaRPr/>
          </a:p>
          <a:p>
            <a:pPr indent="0" lvl="0" marL="0" rtl="0" algn="l">
              <a:spcBef>
                <a:spcPts val="0"/>
              </a:spcBef>
              <a:spcAft>
                <a:spcPts val="0"/>
              </a:spcAft>
              <a:buNone/>
            </a:pPr>
            <a:r>
              <a:rPr lang="en-US" sz="1200">
                <a:latin typeface="Calibri"/>
                <a:ea typeface="Calibri"/>
                <a:cs typeface="Calibri"/>
                <a:sym typeface="Calibri"/>
              </a:rPr>
              <a:t>If you are in the U.S. on an F1 or F2 student visa, a J1 or J2 exchange visitor visa, or a G series visa (pertaining to international organizations), select “No, I am not a citizen or eligible noncitizen.” You will not be eligible for federal student aid. If you have a Social Security Number but are not a citizen or an eligible noncitizen, you should still complete the FAFSA because you may be eligible for state or college aid.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latin typeface="Calibri"/>
                <a:ea typeface="Calibri"/>
                <a:cs typeface="Calibri"/>
                <a:sym typeface="Calibri"/>
              </a:rPr>
              <a:t>The Selective Service System and the registration requirement for your men, preserves America’s ability to provide manpower in an emergency to the US armed forces Almost all men ages 18 to 25 must register.  For more information please visit 222.sss.gov</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 name="Google Shape;357;p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WHO IS THE PARENT</a:t>
            </a:r>
            <a:endParaRPr/>
          </a:p>
          <a:p>
            <a:pPr indent="0" lvl="0" marL="0" rtl="0" algn="l">
              <a:spcBef>
                <a:spcPts val="0"/>
              </a:spcBef>
              <a:spcAft>
                <a:spcPts val="0"/>
              </a:spcAft>
              <a:buNone/>
            </a:pPr>
            <a:r>
              <a:rPr lang="en-US" sz="1200">
                <a:latin typeface="Calibri"/>
                <a:ea typeface="Calibri"/>
                <a:cs typeface="Calibri"/>
                <a:sym typeface="Calibri"/>
              </a:rPr>
              <a:t>If your parent was never married and does not live with your other legal parent, or if your parent is widowed or not remarried, answer the questions about that parent.</a:t>
            </a:r>
            <a:endParaRPr/>
          </a:p>
          <a:p>
            <a:pPr indent="0" lvl="0" marL="0" rtl="0" algn="l">
              <a:spcBef>
                <a:spcPts val="0"/>
              </a:spcBef>
              <a:spcAft>
                <a:spcPts val="0"/>
              </a:spcAft>
              <a:buNone/>
            </a:pPr>
            <a:r>
              <a:rPr lang="en-US" sz="1200">
                <a:latin typeface="Calibri"/>
                <a:ea typeface="Calibri"/>
                <a:cs typeface="Calibri"/>
                <a:sym typeface="Calibri"/>
              </a:rPr>
              <a:t>• If your legal parents (biological and/or adoptive) are not married to each other and </a:t>
            </a:r>
            <a:r>
              <a:rPr b="1" lang="en-US"/>
              <a:t>live together, select “Unmarried and both parents living together” and provide information about both of them regardless of their gender. Do not include any person who is not married to your parent and who is not a legal or biological parent. Contact 1-800-433-3243 for assistance in completing questions 80-94. </a:t>
            </a:r>
            <a:endParaRPr/>
          </a:p>
          <a:p>
            <a:pPr indent="0" lvl="0" marL="0" rtl="0" algn="l">
              <a:spcBef>
                <a:spcPts val="0"/>
              </a:spcBef>
              <a:spcAft>
                <a:spcPts val="0"/>
              </a:spcAft>
              <a:buNone/>
            </a:pPr>
            <a:r>
              <a:rPr lang="en-US" sz="1200">
                <a:latin typeface="Calibri"/>
                <a:ea typeface="Calibri"/>
                <a:cs typeface="Calibri"/>
                <a:sym typeface="Calibri"/>
              </a:rPr>
              <a:t>• If your parents are married, select “Married or remarried.” Consistent with the Supreme Court decision holding Section 3 of the Defense of Marriage Act (DOMA) unconstitutional, same-sex couples must report their marital status as married if they were legally married in a state or other jurisdiction (foreign country) that permits same-sex marriage, without regard to where the couple resides. If your legal parents are divorced but living together, select “Unmarried and both parents living together.” If your legal parents are separated but living together, select “Married or remarried,” not “Divorced or separated.”</a:t>
            </a:r>
            <a:endParaRPr/>
          </a:p>
          <a:p>
            <a:pPr indent="0" lvl="0" marL="0" rtl="0" algn="l">
              <a:spcBef>
                <a:spcPts val="0"/>
              </a:spcBef>
              <a:spcAft>
                <a:spcPts val="0"/>
              </a:spcAft>
              <a:buNone/>
            </a:pPr>
            <a:r>
              <a:rPr lang="en-US" sz="1200">
                <a:latin typeface="Calibri"/>
                <a:ea typeface="Calibri"/>
                <a:cs typeface="Calibri"/>
                <a:sym typeface="Calibri"/>
              </a:rPr>
              <a:t>• If your parents are divorced or separated, answer the questions about the parent you lived with more during the past 12 months. (If you did not live with one parent more than the other, give answers about the parent who provided more financial support during the past 12 months or during the most recent year that you actually received support from a parent.) If this parent is remarried as of today, answer the questions about that parent and your stepparent.</a:t>
            </a:r>
            <a:endParaRPr/>
          </a:p>
          <a:p>
            <a:pPr indent="0" lvl="0" marL="0" rtl="0" algn="l">
              <a:spcBef>
                <a:spcPts val="0"/>
              </a:spcBef>
              <a:spcAft>
                <a:spcPts val="0"/>
              </a:spcAft>
              <a:buNone/>
            </a:pPr>
            <a:r>
              <a:rPr lang="en-US" sz="1200">
                <a:latin typeface="Calibri"/>
                <a:ea typeface="Calibri"/>
                <a:cs typeface="Calibri"/>
                <a:sym typeface="Calibri"/>
              </a:rPr>
              <a:t>• If your widowed parent is remarried as of today, answer the questions about that parent and your stepparent.</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7" name="Google Shape;367;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Should be removed but NJ is still on the list for adtl questions.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5" name="Google Shape;385;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FF0000"/>
                </a:solidFill>
              </a:rPr>
              <a:t>Jules / Sharon – add pic of NJFAMS login slide from NJGRANTS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9" name="Google Shape;399;p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FF0000"/>
                </a:solidFill>
              </a:rPr>
              <a:t>Jules / Sharon – add pic of NJFAMS login slide from NJGRANTS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0" name="Google Shape;410;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FF0000"/>
                </a:solidFill>
              </a:rPr>
              <a:t>Jules / Sharon – add pic of NJFAMS login slide from NJGRANTS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0" name="Google Shape;420;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rPr lang="en-US" sz="1200">
                <a:latin typeface="Calibri"/>
                <a:ea typeface="Calibri"/>
                <a:cs typeface="Calibri"/>
                <a:sym typeface="Calibri"/>
              </a:rPr>
              <a:t>Unexpected costs</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Remediation Classes: </a:t>
            </a:r>
            <a:r>
              <a:rPr lang="en-US">
                <a:solidFill>
                  <a:srgbClr val="660066"/>
                </a:solidFill>
              </a:rPr>
              <a:t>extra 1 – 2 semesters </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Change in major: </a:t>
            </a:r>
            <a:r>
              <a:rPr lang="en-US">
                <a:solidFill>
                  <a:srgbClr val="660066"/>
                </a:solidFill>
              </a:rPr>
              <a:t>1 – 2 years in addition</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Transferring: </a:t>
            </a:r>
            <a:r>
              <a:rPr lang="en-US">
                <a:solidFill>
                  <a:srgbClr val="660066"/>
                </a:solidFill>
              </a:rPr>
              <a:t>possible extra semester</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Unpaid internships: </a:t>
            </a:r>
            <a:r>
              <a:rPr lang="en-US">
                <a:solidFill>
                  <a:srgbClr val="660066"/>
                </a:solidFill>
              </a:rPr>
              <a:t>loss of Summer wages</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Study Abroad, Spring break, trips home and </a:t>
            </a:r>
            <a:br>
              <a:rPr lang="en-US" sz="1200">
                <a:latin typeface="Calibri"/>
                <a:ea typeface="Calibri"/>
                <a:cs typeface="Calibri"/>
                <a:sym typeface="Calibri"/>
              </a:rPr>
            </a:br>
            <a:r>
              <a:rPr lang="en-US" sz="1200">
                <a:latin typeface="Calibri"/>
                <a:ea typeface="Calibri"/>
                <a:cs typeface="Calibri"/>
                <a:sym typeface="Calibri"/>
              </a:rPr>
              <a:t>pledging costs</a:t>
            </a:r>
            <a:endParaRPr/>
          </a:p>
          <a:p>
            <a:pPr indent="0" lvl="0" marL="0" rtl="0" algn="l">
              <a:spcBef>
                <a:spcPts val="0"/>
              </a:spcBef>
              <a:spcAft>
                <a:spcPts val="0"/>
              </a:spcAft>
              <a:buSzPts val="1200"/>
              <a:buFont typeface="Calibri"/>
              <a:buNone/>
            </a:pPr>
            <a:r>
              <a:rPr lang="en-US" sz="1200">
                <a:latin typeface="Calibri"/>
                <a:ea typeface="Calibri"/>
                <a:cs typeface="Calibri"/>
                <a:sym typeface="Calibri"/>
              </a:rPr>
              <a:t>Moving expenses and Summer storage</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428" name="Google Shape;428;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6" name="Google Shape;436;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Calibri"/>
                <a:ea typeface="Calibri"/>
                <a:cs typeface="Calibri"/>
                <a:sym typeface="Calibri"/>
              </a:rPr>
              <a:t>All examples include approximate tuition, fees (left out new student fee), room and board for academic year.</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445" name="Google Shape;445;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2" name="Google Shape;452;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CSS Profile is essential for some colleges institutional aid.</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t/>
            </a:r>
            <a:endParaRPr/>
          </a:p>
        </p:txBody>
      </p:sp>
      <p:sp>
        <p:nvSpPr>
          <p:cNvPr id="462" name="Google Shape;46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8" name="Google Shape;468;p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167163" lvl="0" marL="167163" rtl="0" algn="l">
              <a:spcBef>
                <a:spcPts val="0"/>
              </a:spcBef>
              <a:spcAft>
                <a:spcPts val="0"/>
              </a:spcAft>
              <a:buSzPts val="1200"/>
              <a:buFont typeface="Arial"/>
              <a:buChar char="•"/>
            </a:pPr>
            <a:r>
              <a:rPr lang="en-US" sz="1200">
                <a:latin typeface="Calibri"/>
                <a:ea typeface="Calibri"/>
                <a:cs typeface="Calibri"/>
                <a:sym typeface="Calibri"/>
              </a:rPr>
              <a:t>Deadlines for completing state grant records (tasks, verification, corrections etc…) are on our website as well as deadlines for college code changes, updates, additions and deadlines</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6" name="Google Shape;476;p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167163" lvl="0" marL="167163" rtl="0" algn="l">
              <a:spcBef>
                <a:spcPts val="0"/>
              </a:spcBef>
              <a:spcAft>
                <a:spcPts val="0"/>
              </a:spcAft>
              <a:buSzPts val="1200"/>
              <a:buFont typeface="Arial"/>
              <a:buChar char="•"/>
            </a:pPr>
            <a:r>
              <a:rPr lang="en-US" sz="1200">
                <a:latin typeface="Calibri"/>
                <a:ea typeface="Calibri"/>
                <a:cs typeface="Calibri"/>
                <a:sym typeface="Calibri"/>
              </a:rPr>
              <a:t>Deadlines for completing state grant records (tasks, verification, corrections etc…) are on our website as well as deadlines for college code changes, updates, additions and deadlines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4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sz="1100" u="sng"/>
              <a:t>Resource</a:t>
            </a:r>
            <a:endParaRPr/>
          </a:p>
          <a:p>
            <a:pPr indent="0" lvl="0" marL="0" rtl="0" algn="l">
              <a:lnSpc>
                <a:spcPct val="90000"/>
              </a:lnSpc>
              <a:spcBef>
                <a:spcPts val="306"/>
              </a:spcBef>
              <a:spcAft>
                <a:spcPts val="0"/>
              </a:spcAft>
              <a:buNone/>
            </a:pPr>
            <a:r>
              <a:t/>
            </a:r>
            <a:endParaRPr/>
          </a:p>
          <a:p>
            <a:pPr indent="0" lvl="0" marL="0" rtl="0" algn="l">
              <a:lnSpc>
                <a:spcPct val="90000"/>
              </a:lnSpc>
              <a:spcBef>
                <a:spcPts val="306"/>
              </a:spcBef>
              <a:spcAft>
                <a:spcPts val="0"/>
              </a:spcAft>
              <a:buNone/>
            </a:pPr>
            <a:r>
              <a:rPr lang="en-US" sz="1100"/>
              <a:t>www.njbest.com</a:t>
            </a:r>
            <a:endParaRPr/>
          </a:p>
          <a:p>
            <a:pPr indent="0" lvl="0" marL="0" rtl="0" algn="l">
              <a:lnSpc>
                <a:spcPct val="90000"/>
              </a:lnSpc>
              <a:spcBef>
                <a:spcPts val="306"/>
              </a:spcBef>
              <a:spcAft>
                <a:spcPts val="0"/>
              </a:spcAft>
              <a:buNone/>
            </a:pPr>
            <a:r>
              <a:t/>
            </a:r>
            <a:endParaRPr/>
          </a:p>
          <a:p>
            <a:pPr indent="0" lvl="0" marL="0" rtl="0" algn="l">
              <a:lnSpc>
                <a:spcPct val="90000"/>
              </a:lnSpc>
              <a:spcBef>
                <a:spcPts val="306"/>
              </a:spcBef>
              <a:spcAft>
                <a:spcPts val="0"/>
              </a:spcAft>
              <a:buNone/>
            </a:pPr>
            <a:r>
              <a:rPr lang="en-US" sz="1100" u="sng"/>
              <a:t>Speaker Notes</a:t>
            </a:r>
            <a:endParaRPr/>
          </a:p>
          <a:p>
            <a:pPr indent="0" lvl="0" marL="0" rtl="0" algn="l">
              <a:lnSpc>
                <a:spcPct val="90000"/>
              </a:lnSpc>
              <a:spcBef>
                <a:spcPts val="306"/>
              </a:spcBef>
              <a:spcAft>
                <a:spcPts val="0"/>
              </a:spcAft>
              <a:buNone/>
            </a:pPr>
            <a:r>
              <a:t/>
            </a:r>
            <a:endParaRPr/>
          </a:p>
          <a:p>
            <a:pPr indent="-69850" lvl="0" marL="0" rtl="0" algn="l">
              <a:lnSpc>
                <a:spcPct val="90000"/>
              </a:lnSpc>
              <a:spcBef>
                <a:spcPts val="306"/>
              </a:spcBef>
              <a:spcAft>
                <a:spcPts val="0"/>
              </a:spcAft>
              <a:buSzPts val="1100"/>
              <a:buFont typeface="Arial"/>
              <a:buChar char="•"/>
            </a:pPr>
            <a:r>
              <a:rPr lang="en-US" sz="1100"/>
              <a:t> A 529 is a tax advantaged investment plan created for American families to encourage saving for the future higher education expenses of a designated beneficiary </a:t>
            </a:r>
            <a:endParaRPr/>
          </a:p>
          <a:p>
            <a:pPr indent="-69850" lvl="0" marL="0" rtl="0" algn="l">
              <a:lnSpc>
                <a:spcPct val="90000"/>
              </a:lnSpc>
              <a:spcBef>
                <a:spcPts val="306"/>
              </a:spcBef>
              <a:spcAft>
                <a:spcPts val="0"/>
              </a:spcAft>
              <a:buSzPts val="1100"/>
              <a:buFont typeface="Arial"/>
              <a:buChar char="•"/>
            </a:pPr>
            <a:r>
              <a:rPr lang="en-US" sz="1100"/>
              <a:t> Scholarship is awarded within the first year</a:t>
            </a:r>
            <a:endParaRPr/>
          </a:p>
          <a:p>
            <a:pPr indent="-69850" lvl="0" marL="0" rtl="0" algn="l">
              <a:lnSpc>
                <a:spcPct val="90000"/>
              </a:lnSpc>
              <a:spcBef>
                <a:spcPts val="306"/>
              </a:spcBef>
              <a:spcAft>
                <a:spcPts val="0"/>
              </a:spcAft>
              <a:buSzPts val="1100"/>
              <a:buFont typeface="Arial"/>
              <a:buChar char="•"/>
            </a:pPr>
            <a:r>
              <a:rPr lang="en-US" sz="1100"/>
              <a:t> Investments grow federal income tax free and withdrawals for qualified higher education expenses are free from federal income taxes</a:t>
            </a:r>
            <a:endParaRPr/>
          </a:p>
          <a:p>
            <a:pPr indent="-69850" lvl="0" marL="0" rtl="0" algn="l">
              <a:lnSpc>
                <a:spcPct val="90000"/>
              </a:lnSpc>
              <a:spcBef>
                <a:spcPts val="306"/>
              </a:spcBef>
              <a:spcAft>
                <a:spcPts val="0"/>
              </a:spcAft>
              <a:buSzPts val="1100"/>
              <a:buFont typeface="Arial"/>
              <a:buChar char="•"/>
            </a:pPr>
            <a:r>
              <a:rPr lang="en-US" sz="1100"/>
              <a:t> Qualified withdrawals made by New Jersey residents are not subject to New Jersey State Income tax</a:t>
            </a:r>
            <a:endParaRPr/>
          </a:p>
          <a:p>
            <a:pPr indent="-69850" lvl="0" marL="0" rtl="0" algn="l">
              <a:lnSpc>
                <a:spcPct val="90000"/>
              </a:lnSpc>
              <a:spcBef>
                <a:spcPts val="306"/>
              </a:spcBef>
              <a:spcAft>
                <a:spcPts val="0"/>
              </a:spcAft>
              <a:buSzPts val="1100"/>
              <a:buFont typeface="Arial"/>
              <a:buChar char="•"/>
            </a:pPr>
            <a:r>
              <a:rPr lang="en-US" sz="1100"/>
              <a:t> A 529 can affect the student’s federal financial aid award, however, a maximum of 5.64%  of parental assets can have an impact on determining financial aid eligibility where as it is 20% (up to) for students</a:t>
            </a:r>
            <a:endParaRPr/>
          </a:p>
          <a:p>
            <a:pPr indent="-69850" lvl="0" marL="0" rtl="0" algn="l">
              <a:lnSpc>
                <a:spcPct val="90000"/>
              </a:lnSpc>
              <a:spcBef>
                <a:spcPts val="306"/>
              </a:spcBef>
              <a:spcAft>
                <a:spcPts val="0"/>
              </a:spcAft>
              <a:buSzPts val="1100"/>
              <a:buFont typeface="Arial"/>
              <a:buChar char="•"/>
            </a:pPr>
            <a:r>
              <a:rPr lang="en-US" sz="1100"/>
              <a:t> If a dependent student is the account owner (after July 1, 2009), the available balance is treated as a parental asset</a:t>
            </a:r>
            <a:endParaRPr/>
          </a:p>
          <a:p>
            <a:pPr indent="-69850" lvl="0" marL="0" rtl="0" algn="l">
              <a:lnSpc>
                <a:spcPct val="90000"/>
              </a:lnSpc>
              <a:spcBef>
                <a:spcPts val="306"/>
              </a:spcBef>
              <a:spcAft>
                <a:spcPts val="0"/>
              </a:spcAft>
              <a:buSzPts val="1100"/>
              <a:buFont typeface="Arial"/>
              <a:buChar char="•"/>
            </a:pPr>
            <a:r>
              <a:rPr lang="en-US" sz="1100"/>
              <a:t> Anything above $25,000 is considered in determining eligibility for State scholarship or grant</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5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5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5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54:notes"/>
          <p:cNvSpPr txBox="1"/>
          <p:nvPr>
            <p:ph idx="1" type="body"/>
          </p:nvPr>
        </p:nvSpPr>
        <p:spPr>
          <a:xfrm>
            <a:off x="695008" y="4387136"/>
            <a:ext cx="5560060" cy="4156234"/>
          </a:xfrm>
          <a:prstGeom prst="rect">
            <a:avLst/>
          </a:prstGeom>
          <a:noFill/>
          <a:ln>
            <a:noFill/>
          </a:ln>
        </p:spPr>
        <p:txBody>
          <a:bodyPr anchorCtr="0" anchor="t" bIns="46225" lIns="92475" spcFirstLastPara="1" rIns="92475" wrap="square" tIns="46225">
            <a:noAutofit/>
          </a:bodyPr>
          <a:lstStyle/>
          <a:p>
            <a:pPr indent="0" lvl="0" marL="0" rtl="0" algn="l">
              <a:spcBef>
                <a:spcPts val="0"/>
              </a:spcBef>
              <a:spcAft>
                <a:spcPts val="0"/>
              </a:spcAft>
              <a:buSzPts val="1200"/>
              <a:buFont typeface="Calibri"/>
              <a:buNone/>
            </a:pPr>
            <a:r>
              <a:t/>
            </a:r>
            <a:endParaRPr/>
          </a:p>
        </p:txBody>
      </p:sp>
      <p:sp>
        <p:nvSpPr>
          <p:cNvPr id="532" name="Google Shape;532;p54:notes"/>
          <p:cNvSpPr/>
          <p:nvPr>
            <p:ph idx="2" type="sldImg"/>
          </p:nvPr>
        </p:nvSpPr>
        <p:spPr>
          <a:xfrm>
            <a:off x="398463" y="693738"/>
            <a:ext cx="6153150" cy="3462337"/>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5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57"/>
          <p:cNvSpPr/>
          <p:nvPr/>
        </p:nvSpPr>
        <p:spPr>
          <a:xfrm>
            <a:off x="0" y="761998"/>
            <a:ext cx="9141619" cy="5334003"/>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11" name="Google Shape;11;p57"/>
          <p:cNvSpPr/>
          <p:nvPr/>
        </p:nvSpPr>
        <p:spPr>
          <a:xfrm>
            <a:off x="9270262" y="761998"/>
            <a:ext cx="2925319" cy="5334003"/>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12" name="Google Shape;12;p57"/>
          <p:cNvSpPr txBox="1"/>
          <p:nvPr>
            <p:ph type="title"/>
          </p:nvPr>
        </p:nvSpPr>
        <p:spPr>
          <a:xfrm>
            <a:off x="1069847" y="1298447"/>
            <a:ext cx="7315201" cy="3255266"/>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FFFFFF"/>
              </a:buClr>
              <a:buSzPts val="5900"/>
              <a:buFont typeface="Corbel"/>
              <a:buNone/>
              <a:defRPr sz="5900"/>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13" name="Google Shape;13;p57"/>
          <p:cNvSpPr txBox="1"/>
          <p:nvPr>
            <p:ph idx="1" type="body"/>
          </p:nvPr>
        </p:nvSpPr>
        <p:spPr>
          <a:xfrm>
            <a:off x="1100015" y="4670245"/>
            <a:ext cx="7315201" cy="914401"/>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Clr>
                <a:srgbClr val="DCE6F2"/>
              </a:buClr>
              <a:buSzPts val="2200"/>
              <a:buFont typeface="Corbel"/>
              <a:buNone/>
              <a:defRPr sz="2200">
                <a:solidFill>
                  <a:srgbClr val="DCE6F2"/>
                </a:solidFill>
              </a:defRPr>
            </a:lvl1pPr>
            <a:lvl2pPr indent="-228600" lvl="1" marL="914400" algn="l">
              <a:lnSpc>
                <a:spcPct val="90000"/>
              </a:lnSpc>
              <a:spcBef>
                <a:spcPts val="1200"/>
              </a:spcBef>
              <a:spcAft>
                <a:spcPts val="0"/>
              </a:spcAft>
              <a:buClr>
                <a:srgbClr val="DCE6F2"/>
              </a:buClr>
              <a:buSzPts val="2200"/>
              <a:buFont typeface="Corbel"/>
              <a:buNone/>
              <a:defRPr sz="2200">
                <a:solidFill>
                  <a:srgbClr val="DCE6F2"/>
                </a:solidFill>
              </a:defRPr>
            </a:lvl2pPr>
            <a:lvl3pPr indent="-228600" lvl="2" marL="1371600" algn="l">
              <a:lnSpc>
                <a:spcPct val="90000"/>
              </a:lnSpc>
              <a:spcBef>
                <a:spcPts val="1200"/>
              </a:spcBef>
              <a:spcAft>
                <a:spcPts val="0"/>
              </a:spcAft>
              <a:buClr>
                <a:srgbClr val="DCE6F2"/>
              </a:buClr>
              <a:buSzPts val="2200"/>
              <a:buFont typeface="Corbel"/>
              <a:buNone/>
              <a:defRPr sz="2200">
                <a:solidFill>
                  <a:srgbClr val="DCE6F2"/>
                </a:solidFill>
              </a:defRPr>
            </a:lvl3pPr>
            <a:lvl4pPr indent="-228600" lvl="3" marL="1828800" algn="l">
              <a:lnSpc>
                <a:spcPct val="90000"/>
              </a:lnSpc>
              <a:spcBef>
                <a:spcPts val="1200"/>
              </a:spcBef>
              <a:spcAft>
                <a:spcPts val="0"/>
              </a:spcAft>
              <a:buClr>
                <a:srgbClr val="DCE6F2"/>
              </a:buClr>
              <a:buSzPts val="2200"/>
              <a:buFont typeface="Corbel"/>
              <a:buNone/>
              <a:defRPr sz="2200">
                <a:solidFill>
                  <a:srgbClr val="DCE6F2"/>
                </a:solidFill>
              </a:defRPr>
            </a:lvl4pPr>
            <a:lvl5pPr indent="-228600" lvl="4" marL="2286000" algn="l">
              <a:lnSpc>
                <a:spcPct val="90000"/>
              </a:lnSpc>
              <a:spcBef>
                <a:spcPts val="1200"/>
              </a:spcBef>
              <a:spcAft>
                <a:spcPts val="0"/>
              </a:spcAft>
              <a:buClr>
                <a:srgbClr val="DCE6F2"/>
              </a:buClr>
              <a:buSzPts val="2200"/>
              <a:buFont typeface="Corbel"/>
              <a:buNone/>
              <a:defRPr sz="2200">
                <a:solidFill>
                  <a:srgbClr val="DCE6F2"/>
                </a:solidFill>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14" name="Google Shape;14;p57"/>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x">
  <p:cSld name="TITLE_AND_BODY">
    <p:spTree>
      <p:nvGrpSpPr>
        <p:cNvPr id="15" name="Shape 15"/>
        <p:cNvGrpSpPr/>
        <p:nvPr/>
      </p:nvGrpSpPr>
      <p:grpSpPr>
        <a:xfrm>
          <a:off x="0" y="0"/>
          <a:ext cx="0" cy="0"/>
          <a:chOff x="0" y="0"/>
          <a:chExt cx="0" cy="0"/>
        </a:xfrm>
      </p:grpSpPr>
      <p:sp>
        <p:nvSpPr>
          <p:cNvPr id="16" name="Google Shape;16;p58"/>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17" name="Google Shape;17;p58"/>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18" name="Google Shape;18;p58"/>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1800"/>
              <a:buNone/>
              <a:defRPr/>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19" name="Google Shape;19;p58"/>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5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9pPr>
          </a:lstStyle>
          <a:p/>
        </p:txBody>
      </p:sp>
      <p:sp>
        <p:nvSpPr>
          <p:cNvPr id="22" name="Google Shape;22;p5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Corbel"/>
              <a:buNone/>
              <a:defRPr b="0" i="0" sz="1800" u="none" cap="none" strike="noStrike">
                <a:solidFill>
                  <a:srgbClr val="000000"/>
                </a:solidFill>
                <a:latin typeface="Corbel"/>
                <a:ea typeface="Corbel"/>
                <a:cs typeface="Corbel"/>
                <a:sym typeface="Corbel"/>
              </a:defRPr>
            </a:lvl9pPr>
          </a:lstStyle>
          <a:p/>
        </p:txBody>
      </p:sp>
      <p:sp>
        <p:nvSpPr>
          <p:cNvPr id="23" name="Google Shape;23;p5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 name="Shape 24"/>
        <p:cNvGrpSpPr/>
        <p:nvPr/>
      </p:nvGrpSpPr>
      <p:grpSpPr>
        <a:xfrm>
          <a:off x="0" y="0"/>
          <a:ext cx="0" cy="0"/>
          <a:chOff x="0" y="0"/>
          <a:chExt cx="0" cy="0"/>
        </a:xfrm>
      </p:grpSpPr>
      <p:sp>
        <p:nvSpPr>
          <p:cNvPr id="25" name="Google Shape;25;p60"/>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26" name="Google Shape;26;p60"/>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27" name="Google Shape;27;p60"/>
          <p:cNvSpPr txBox="1"/>
          <p:nvPr>
            <p:ph type="title"/>
          </p:nvPr>
        </p:nvSpPr>
        <p:spPr>
          <a:xfrm>
            <a:off x="3867911" y="1298447"/>
            <a:ext cx="7315201" cy="3255266"/>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595959"/>
              </a:buClr>
              <a:buSzPts val="5900"/>
              <a:buFont typeface="Corbel"/>
              <a:buNone/>
              <a:defRPr sz="5900">
                <a:solidFill>
                  <a:srgbClr val="595959"/>
                </a:solidFill>
              </a:defRPr>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28" name="Google Shape;28;p60"/>
          <p:cNvSpPr txBox="1"/>
          <p:nvPr>
            <p:ph idx="1" type="body"/>
          </p:nvPr>
        </p:nvSpPr>
        <p:spPr>
          <a:xfrm>
            <a:off x="3886200" y="4672584"/>
            <a:ext cx="7315200" cy="914401"/>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200"/>
              </a:spcBef>
              <a:spcAft>
                <a:spcPts val="0"/>
              </a:spcAft>
              <a:buClr>
                <a:srgbClr val="595959"/>
              </a:buClr>
              <a:buSzPts val="2200"/>
              <a:buFont typeface="Corbel"/>
              <a:buNone/>
              <a:defRPr sz="2200"/>
            </a:lvl1pPr>
            <a:lvl2pPr indent="-228600" lvl="1" marL="914400" algn="l">
              <a:lnSpc>
                <a:spcPct val="90000"/>
              </a:lnSpc>
              <a:spcBef>
                <a:spcPts val="1200"/>
              </a:spcBef>
              <a:spcAft>
                <a:spcPts val="0"/>
              </a:spcAft>
              <a:buClr>
                <a:srgbClr val="595959"/>
              </a:buClr>
              <a:buSzPts val="2200"/>
              <a:buFont typeface="Corbel"/>
              <a:buNone/>
              <a:defRPr sz="2200"/>
            </a:lvl2pPr>
            <a:lvl3pPr indent="-228600" lvl="2" marL="1371600" algn="l">
              <a:lnSpc>
                <a:spcPct val="90000"/>
              </a:lnSpc>
              <a:spcBef>
                <a:spcPts val="1200"/>
              </a:spcBef>
              <a:spcAft>
                <a:spcPts val="0"/>
              </a:spcAft>
              <a:buClr>
                <a:srgbClr val="595959"/>
              </a:buClr>
              <a:buSzPts val="2200"/>
              <a:buFont typeface="Corbel"/>
              <a:buNone/>
              <a:defRPr sz="2200"/>
            </a:lvl3pPr>
            <a:lvl4pPr indent="-228600" lvl="3" marL="1828800" algn="l">
              <a:lnSpc>
                <a:spcPct val="90000"/>
              </a:lnSpc>
              <a:spcBef>
                <a:spcPts val="1200"/>
              </a:spcBef>
              <a:spcAft>
                <a:spcPts val="0"/>
              </a:spcAft>
              <a:buClr>
                <a:srgbClr val="595959"/>
              </a:buClr>
              <a:buSzPts val="2200"/>
              <a:buFont typeface="Corbel"/>
              <a:buNone/>
              <a:defRPr sz="2200"/>
            </a:lvl4pPr>
            <a:lvl5pPr indent="-228600" lvl="4" marL="2286000" algn="l">
              <a:lnSpc>
                <a:spcPct val="90000"/>
              </a:lnSpc>
              <a:spcBef>
                <a:spcPts val="1200"/>
              </a:spcBef>
              <a:spcAft>
                <a:spcPts val="0"/>
              </a:spcAft>
              <a:buClr>
                <a:srgbClr val="595959"/>
              </a:buClr>
              <a:buSzPts val="2200"/>
              <a:buFont typeface="Corbel"/>
              <a:buNone/>
              <a:defRPr sz="2200"/>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29" name="Google Shape;29;p60"/>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0" name="Shape 30"/>
        <p:cNvGrpSpPr/>
        <p:nvPr/>
      </p:nvGrpSpPr>
      <p:grpSpPr>
        <a:xfrm>
          <a:off x="0" y="0"/>
          <a:ext cx="0" cy="0"/>
          <a:chOff x="0" y="0"/>
          <a:chExt cx="0" cy="0"/>
        </a:xfrm>
      </p:grpSpPr>
      <p:sp>
        <p:nvSpPr>
          <p:cNvPr id="31" name="Google Shape;31;p61"/>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2" name="Google Shape;32;p61"/>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3" name="Google Shape;33;p61"/>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1800"/>
              <a:buNone/>
              <a:defRPr/>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34" name="Google Shape;34;p61"/>
          <p:cNvSpPr txBox="1"/>
          <p:nvPr>
            <p:ph idx="1" type="body"/>
          </p:nvPr>
        </p:nvSpPr>
        <p:spPr>
          <a:xfrm>
            <a:off x="3867911" y="868680"/>
            <a:ext cx="3474722" cy="5120641"/>
          </a:xfrm>
          <a:prstGeom prst="rect">
            <a:avLst/>
          </a:prstGeom>
          <a:noFill/>
          <a:ln>
            <a:noFill/>
          </a:ln>
        </p:spPr>
        <p:txBody>
          <a:bodyPr anchorCtr="0" anchor="ctr" bIns="45700" lIns="45700" spcFirstLastPara="1" rIns="45700"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1200"/>
              </a:spcBef>
              <a:spcAft>
                <a:spcPts val="0"/>
              </a:spcAft>
              <a:buSzPts val="1800"/>
              <a:buChar char="●"/>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1200"/>
              </a:spcBef>
              <a:spcAft>
                <a:spcPts val="0"/>
              </a:spcAft>
              <a:buSzPts val="1800"/>
              <a:buChar char="●"/>
              <a:defRPr/>
            </a:lvl4pPr>
            <a:lvl5pPr indent="-342900" lvl="4" marL="2286000" algn="l">
              <a:lnSpc>
                <a:spcPct val="90000"/>
              </a:lnSpc>
              <a:spcBef>
                <a:spcPts val="1200"/>
              </a:spcBef>
              <a:spcAft>
                <a:spcPts val="0"/>
              </a:spcAft>
              <a:buSzPts val="1800"/>
              <a:buChar char="●"/>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35" name="Google Shape;35;p61"/>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36" name="Shape 36"/>
        <p:cNvGrpSpPr/>
        <p:nvPr/>
      </p:nvGrpSpPr>
      <p:grpSpPr>
        <a:xfrm>
          <a:off x="0" y="0"/>
          <a:ext cx="0" cy="0"/>
          <a:chOff x="0" y="0"/>
          <a:chExt cx="0" cy="0"/>
        </a:xfrm>
      </p:grpSpPr>
      <p:sp>
        <p:nvSpPr>
          <p:cNvPr id="37" name="Google Shape;37;p62"/>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8" name="Google Shape;38;p62"/>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9" name="Google Shape;39;p62"/>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1800"/>
              <a:buNone/>
              <a:defRPr/>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40" name="Google Shape;40;p62"/>
          <p:cNvSpPr txBox="1"/>
          <p:nvPr>
            <p:ph idx="1" type="body"/>
          </p:nvPr>
        </p:nvSpPr>
        <p:spPr>
          <a:xfrm>
            <a:off x="3867911" y="1023585"/>
            <a:ext cx="3474722" cy="807721"/>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0"/>
              </a:spcBef>
              <a:spcAft>
                <a:spcPts val="0"/>
              </a:spcAft>
              <a:buClr>
                <a:srgbClr val="595959"/>
              </a:buClr>
              <a:buSzPts val="2000"/>
              <a:buFont typeface="Corbel"/>
              <a:buNone/>
              <a:defRPr b="1"/>
            </a:lvl1pPr>
            <a:lvl2pPr indent="-228600" lvl="1" marL="914400" algn="l">
              <a:lnSpc>
                <a:spcPct val="90000"/>
              </a:lnSpc>
              <a:spcBef>
                <a:spcPts val="0"/>
              </a:spcBef>
              <a:spcAft>
                <a:spcPts val="0"/>
              </a:spcAft>
              <a:buClr>
                <a:srgbClr val="595959"/>
              </a:buClr>
              <a:buSzPts val="2000"/>
              <a:buFont typeface="Corbel"/>
              <a:buNone/>
              <a:defRPr b="1"/>
            </a:lvl2pPr>
            <a:lvl3pPr indent="-228600" lvl="2" marL="1371600" algn="l">
              <a:lnSpc>
                <a:spcPct val="90000"/>
              </a:lnSpc>
              <a:spcBef>
                <a:spcPts val="0"/>
              </a:spcBef>
              <a:spcAft>
                <a:spcPts val="0"/>
              </a:spcAft>
              <a:buClr>
                <a:srgbClr val="595959"/>
              </a:buClr>
              <a:buSzPts val="2000"/>
              <a:buFont typeface="Corbel"/>
              <a:buNone/>
              <a:defRPr b="1"/>
            </a:lvl3pPr>
            <a:lvl4pPr indent="-228600" lvl="3" marL="1828800" algn="l">
              <a:lnSpc>
                <a:spcPct val="90000"/>
              </a:lnSpc>
              <a:spcBef>
                <a:spcPts val="0"/>
              </a:spcBef>
              <a:spcAft>
                <a:spcPts val="0"/>
              </a:spcAft>
              <a:buClr>
                <a:srgbClr val="595959"/>
              </a:buClr>
              <a:buSzPts val="2000"/>
              <a:buFont typeface="Corbel"/>
              <a:buNone/>
              <a:defRPr b="1"/>
            </a:lvl4pPr>
            <a:lvl5pPr indent="-228600" lvl="4" marL="2286000" algn="l">
              <a:lnSpc>
                <a:spcPct val="90000"/>
              </a:lnSpc>
              <a:spcBef>
                <a:spcPts val="0"/>
              </a:spcBef>
              <a:spcAft>
                <a:spcPts val="0"/>
              </a:spcAft>
              <a:buClr>
                <a:srgbClr val="595959"/>
              </a:buClr>
              <a:buSzPts val="2000"/>
              <a:buFont typeface="Corbel"/>
              <a:buNone/>
              <a:defRPr b="1"/>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41" name="Google Shape;41;p62"/>
          <p:cNvSpPr txBox="1"/>
          <p:nvPr>
            <p:ph idx="2" type="body"/>
          </p:nvPr>
        </p:nvSpPr>
        <p:spPr>
          <a:xfrm>
            <a:off x="7818463" y="1023585"/>
            <a:ext cx="3474721" cy="813172"/>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1200"/>
              </a:spcBef>
              <a:spcAft>
                <a:spcPts val="0"/>
              </a:spcAft>
              <a:buSzPts val="1800"/>
              <a:buChar char="●"/>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1200"/>
              </a:spcBef>
              <a:spcAft>
                <a:spcPts val="0"/>
              </a:spcAft>
              <a:buSzPts val="1800"/>
              <a:buChar char="●"/>
              <a:defRPr/>
            </a:lvl4pPr>
            <a:lvl5pPr indent="-342900" lvl="4" marL="2286000" algn="l">
              <a:lnSpc>
                <a:spcPct val="90000"/>
              </a:lnSpc>
              <a:spcBef>
                <a:spcPts val="1200"/>
              </a:spcBef>
              <a:spcAft>
                <a:spcPts val="0"/>
              </a:spcAft>
              <a:buSzPts val="1800"/>
              <a:buChar char="●"/>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42" name="Google Shape;42;p62"/>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3" name="Shape 43"/>
        <p:cNvGrpSpPr/>
        <p:nvPr/>
      </p:nvGrpSpPr>
      <p:grpSpPr>
        <a:xfrm>
          <a:off x="0" y="0"/>
          <a:ext cx="0" cy="0"/>
          <a:chOff x="0" y="0"/>
          <a:chExt cx="0" cy="0"/>
        </a:xfrm>
      </p:grpSpPr>
      <p:sp>
        <p:nvSpPr>
          <p:cNvPr id="44" name="Google Shape;44;p63"/>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45" name="Shape 45"/>
        <p:cNvGrpSpPr/>
        <p:nvPr/>
      </p:nvGrpSpPr>
      <p:grpSpPr>
        <a:xfrm>
          <a:off x="0" y="0"/>
          <a:ext cx="0" cy="0"/>
          <a:chOff x="0" y="0"/>
          <a:chExt cx="0" cy="0"/>
        </a:xfrm>
      </p:grpSpPr>
      <p:sp>
        <p:nvSpPr>
          <p:cNvPr id="46" name="Google Shape;46;p64"/>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47" name="Google Shape;47;p64"/>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48" name="Google Shape;48;p64"/>
          <p:cNvSpPr txBox="1"/>
          <p:nvPr>
            <p:ph type="title"/>
          </p:nvPr>
        </p:nvSpPr>
        <p:spPr>
          <a:xfrm>
            <a:off x="256031" y="1143000"/>
            <a:ext cx="2834641" cy="237744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FFFFFF"/>
              </a:buClr>
              <a:buSzPts val="3200"/>
              <a:buFont typeface="Corbel"/>
              <a:buNone/>
              <a:defRPr sz="3200"/>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49" name="Google Shape;49;p64"/>
          <p:cNvSpPr txBox="1"/>
          <p:nvPr>
            <p:ph idx="1" type="body"/>
          </p:nvPr>
        </p:nvSpPr>
        <p:spPr>
          <a:xfrm>
            <a:off x="3867911" y="868680"/>
            <a:ext cx="7315201" cy="5120641"/>
          </a:xfrm>
          <a:prstGeom prst="rect">
            <a:avLst/>
          </a:prstGeom>
          <a:noFill/>
          <a:ln>
            <a:noFill/>
          </a:ln>
        </p:spPr>
        <p:txBody>
          <a:bodyPr anchorCtr="0" anchor="ctr" bIns="45700" lIns="45700" spcFirstLastPara="1" rIns="45700"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1200"/>
              </a:spcBef>
              <a:spcAft>
                <a:spcPts val="0"/>
              </a:spcAft>
              <a:buSzPts val="1800"/>
              <a:buChar char="●"/>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1200"/>
              </a:spcBef>
              <a:spcAft>
                <a:spcPts val="0"/>
              </a:spcAft>
              <a:buSzPts val="1800"/>
              <a:buChar char="●"/>
              <a:defRPr/>
            </a:lvl4pPr>
            <a:lvl5pPr indent="-342900" lvl="4" marL="2286000" algn="l">
              <a:lnSpc>
                <a:spcPct val="90000"/>
              </a:lnSpc>
              <a:spcBef>
                <a:spcPts val="1200"/>
              </a:spcBef>
              <a:spcAft>
                <a:spcPts val="0"/>
              </a:spcAft>
              <a:buSzPts val="1800"/>
              <a:buChar char="●"/>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50" name="Google Shape;50;p64"/>
          <p:cNvSpPr txBox="1"/>
          <p:nvPr>
            <p:ph idx="2" type="body"/>
          </p:nvPr>
        </p:nvSpPr>
        <p:spPr>
          <a:xfrm>
            <a:off x="256032" y="3494175"/>
            <a:ext cx="2834640" cy="2321991"/>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a:defRPr/>
            </a:lvl1pPr>
            <a:lvl2pPr indent="-342900" lvl="1" marL="914400" algn="l">
              <a:lnSpc>
                <a:spcPct val="90000"/>
              </a:lnSpc>
              <a:spcBef>
                <a:spcPts val="1200"/>
              </a:spcBef>
              <a:spcAft>
                <a:spcPts val="0"/>
              </a:spcAft>
              <a:buSzPts val="1800"/>
              <a:buChar char="●"/>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1200"/>
              </a:spcBef>
              <a:spcAft>
                <a:spcPts val="0"/>
              </a:spcAft>
              <a:buSzPts val="1800"/>
              <a:buChar char="●"/>
              <a:defRPr/>
            </a:lvl4pPr>
            <a:lvl5pPr indent="-342900" lvl="4" marL="2286000" algn="l">
              <a:lnSpc>
                <a:spcPct val="90000"/>
              </a:lnSpc>
              <a:spcBef>
                <a:spcPts val="1200"/>
              </a:spcBef>
              <a:spcAft>
                <a:spcPts val="0"/>
              </a:spcAft>
              <a:buSzPts val="1800"/>
              <a:buChar char="●"/>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51" name="Google Shape;51;p64"/>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52" name="Shape 52"/>
        <p:cNvGrpSpPr/>
        <p:nvPr/>
      </p:nvGrpSpPr>
      <p:grpSpPr>
        <a:xfrm>
          <a:off x="0" y="0"/>
          <a:ext cx="0" cy="0"/>
          <a:chOff x="0" y="0"/>
          <a:chExt cx="0" cy="0"/>
        </a:xfrm>
      </p:grpSpPr>
      <p:sp>
        <p:nvSpPr>
          <p:cNvPr id="53" name="Google Shape;53;p65"/>
          <p:cNvSpPr/>
          <p:nvPr/>
        </p:nvSpPr>
        <p:spPr>
          <a:xfrm>
            <a:off x="0" y="758951"/>
            <a:ext cx="3443591" cy="5330954"/>
          </a:xfrm>
          <a:prstGeom prst="rect">
            <a:avLst/>
          </a:prstGeom>
          <a:solidFill>
            <a:schemeClr val="accent1"/>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54" name="Google Shape;54;p65"/>
          <p:cNvSpPr/>
          <p:nvPr/>
        </p:nvSpPr>
        <p:spPr>
          <a:xfrm>
            <a:off x="11815864" y="758951"/>
            <a:ext cx="384049" cy="5330954"/>
          </a:xfrm>
          <a:prstGeom prst="rect">
            <a:avLst/>
          </a:prstGeom>
          <a:solidFill>
            <a:srgbClr val="C8C8C8">
              <a:alpha val="49803"/>
            </a:srgbClr>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55" name="Google Shape;55;p65"/>
          <p:cNvSpPr txBox="1"/>
          <p:nvPr>
            <p:ph type="title"/>
          </p:nvPr>
        </p:nvSpPr>
        <p:spPr>
          <a:xfrm>
            <a:off x="256031" y="1143000"/>
            <a:ext cx="2834641" cy="237744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FFFFFF"/>
              </a:buClr>
              <a:buSzPts val="3200"/>
              <a:buFont typeface="Corbel"/>
              <a:buNone/>
              <a:defRPr sz="3200"/>
            </a:lvl1pPr>
            <a:lvl2pPr lvl="1" algn="l">
              <a:lnSpc>
                <a:spcPct val="90000"/>
              </a:lnSpc>
              <a:spcBef>
                <a:spcPts val="0"/>
              </a:spcBef>
              <a:spcAft>
                <a:spcPts val="0"/>
              </a:spcAft>
              <a:buClr>
                <a:srgbClr val="FFFFFF"/>
              </a:buClr>
              <a:buSzPts val="1800"/>
              <a:buNone/>
              <a:defRPr/>
            </a:lvl2pPr>
            <a:lvl3pPr lvl="2" algn="l">
              <a:lnSpc>
                <a:spcPct val="90000"/>
              </a:lnSpc>
              <a:spcBef>
                <a:spcPts val="0"/>
              </a:spcBef>
              <a:spcAft>
                <a:spcPts val="0"/>
              </a:spcAft>
              <a:buClr>
                <a:srgbClr val="FFFFFF"/>
              </a:buClr>
              <a:buSzPts val="1800"/>
              <a:buNone/>
              <a:defRPr/>
            </a:lvl3pPr>
            <a:lvl4pPr lvl="3" algn="l">
              <a:lnSpc>
                <a:spcPct val="90000"/>
              </a:lnSpc>
              <a:spcBef>
                <a:spcPts val="0"/>
              </a:spcBef>
              <a:spcAft>
                <a:spcPts val="0"/>
              </a:spcAft>
              <a:buClr>
                <a:srgbClr val="FFFFFF"/>
              </a:buClr>
              <a:buSzPts val="1800"/>
              <a:buNone/>
              <a:defRPr/>
            </a:lvl4pPr>
            <a:lvl5pPr lvl="4" algn="l">
              <a:lnSpc>
                <a:spcPct val="90000"/>
              </a:lnSpc>
              <a:spcBef>
                <a:spcPts val="0"/>
              </a:spcBef>
              <a:spcAft>
                <a:spcPts val="0"/>
              </a:spcAft>
              <a:buClr>
                <a:srgbClr val="FFFFFF"/>
              </a:buClr>
              <a:buSzPts val="1800"/>
              <a:buNone/>
              <a:defRPr/>
            </a:lvl5pPr>
            <a:lvl6pPr lvl="5" algn="l">
              <a:lnSpc>
                <a:spcPct val="90000"/>
              </a:lnSpc>
              <a:spcBef>
                <a:spcPts val="0"/>
              </a:spcBef>
              <a:spcAft>
                <a:spcPts val="0"/>
              </a:spcAft>
              <a:buClr>
                <a:srgbClr val="FFFFFF"/>
              </a:buClr>
              <a:buSzPts val="1800"/>
              <a:buNone/>
              <a:defRPr/>
            </a:lvl6pPr>
            <a:lvl7pPr lvl="6" algn="l">
              <a:lnSpc>
                <a:spcPct val="90000"/>
              </a:lnSpc>
              <a:spcBef>
                <a:spcPts val="0"/>
              </a:spcBef>
              <a:spcAft>
                <a:spcPts val="0"/>
              </a:spcAft>
              <a:buClr>
                <a:srgbClr val="FFFFFF"/>
              </a:buClr>
              <a:buSzPts val="1800"/>
              <a:buNone/>
              <a:defRPr/>
            </a:lvl7pPr>
            <a:lvl8pPr lvl="7" algn="l">
              <a:lnSpc>
                <a:spcPct val="90000"/>
              </a:lnSpc>
              <a:spcBef>
                <a:spcPts val="0"/>
              </a:spcBef>
              <a:spcAft>
                <a:spcPts val="0"/>
              </a:spcAft>
              <a:buClr>
                <a:srgbClr val="FFFFFF"/>
              </a:buClr>
              <a:buSzPts val="1800"/>
              <a:buNone/>
              <a:defRPr/>
            </a:lvl8pPr>
            <a:lvl9pPr lvl="8" algn="l">
              <a:lnSpc>
                <a:spcPct val="90000"/>
              </a:lnSpc>
              <a:spcBef>
                <a:spcPts val="0"/>
              </a:spcBef>
              <a:spcAft>
                <a:spcPts val="0"/>
              </a:spcAft>
              <a:buClr>
                <a:srgbClr val="FFFFFF"/>
              </a:buClr>
              <a:buSzPts val="1800"/>
              <a:buNone/>
              <a:defRPr/>
            </a:lvl9pPr>
          </a:lstStyle>
          <a:p/>
        </p:txBody>
      </p:sp>
      <p:sp>
        <p:nvSpPr>
          <p:cNvPr id="56" name="Google Shape;56;p65"/>
          <p:cNvSpPr/>
          <p:nvPr>
            <p:ph idx="2" type="pic"/>
          </p:nvPr>
        </p:nvSpPr>
        <p:spPr>
          <a:xfrm>
            <a:off x="3570644" y="767419"/>
            <a:ext cx="8115231" cy="5330953"/>
          </a:xfrm>
          <a:prstGeom prst="rect">
            <a:avLst/>
          </a:prstGeom>
          <a:noFill/>
          <a:ln>
            <a:noFill/>
          </a:ln>
        </p:spPr>
      </p:sp>
      <p:sp>
        <p:nvSpPr>
          <p:cNvPr id="57" name="Google Shape;57;p65"/>
          <p:cNvSpPr txBox="1"/>
          <p:nvPr>
            <p:ph idx="1" type="body"/>
          </p:nvPr>
        </p:nvSpPr>
        <p:spPr>
          <a:xfrm>
            <a:off x="256031" y="3493008"/>
            <a:ext cx="2834641" cy="2322577"/>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1200"/>
              </a:spcBef>
              <a:spcAft>
                <a:spcPts val="0"/>
              </a:spcAft>
              <a:buClr>
                <a:srgbClr val="FFFFFF"/>
              </a:buClr>
              <a:buSzPts val="1400"/>
              <a:buFont typeface="Corbel"/>
              <a:buNone/>
              <a:defRPr sz="1400">
                <a:solidFill>
                  <a:srgbClr val="FFFFFF"/>
                </a:solidFill>
              </a:defRPr>
            </a:lvl1pPr>
            <a:lvl2pPr indent="-228600" lvl="1" marL="914400" algn="l">
              <a:lnSpc>
                <a:spcPct val="100000"/>
              </a:lnSpc>
              <a:spcBef>
                <a:spcPts val="1200"/>
              </a:spcBef>
              <a:spcAft>
                <a:spcPts val="0"/>
              </a:spcAft>
              <a:buClr>
                <a:srgbClr val="FFFFFF"/>
              </a:buClr>
              <a:buSzPts val="1400"/>
              <a:buFont typeface="Corbel"/>
              <a:buNone/>
              <a:defRPr sz="1400">
                <a:solidFill>
                  <a:srgbClr val="FFFFFF"/>
                </a:solidFill>
              </a:defRPr>
            </a:lvl2pPr>
            <a:lvl3pPr indent="-228600" lvl="2" marL="1371600" algn="l">
              <a:lnSpc>
                <a:spcPct val="100000"/>
              </a:lnSpc>
              <a:spcBef>
                <a:spcPts val="1200"/>
              </a:spcBef>
              <a:spcAft>
                <a:spcPts val="0"/>
              </a:spcAft>
              <a:buClr>
                <a:srgbClr val="FFFFFF"/>
              </a:buClr>
              <a:buSzPts val="1400"/>
              <a:buFont typeface="Corbel"/>
              <a:buNone/>
              <a:defRPr sz="1400">
                <a:solidFill>
                  <a:srgbClr val="FFFFFF"/>
                </a:solidFill>
              </a:defRPr>
            </a:lvl3pPr>
            <a:lvl4pPr indent="-228600" lvl="3" marL="1828800" algn="l">
              <a:lnSpc>
                <a:spcPct val="100000"/>
              </a:lnSpc>
              <a:spcBef>
                <a:spcPts val="1200"/>
              </a:spcBef>
              <a:spcAft>
                <a:spcPts val="0"/>
              </a:spcAft>
              <a:buClr>
                <a:srgbClr val="FFFFFF"/>
              </a:buClr>
              <a:buSzPts val="1400"/>
              <a:buFont typeface="Corbel"/>
              <a:buNone/>
              <a:defRPr sz="1400">
                <a:solidFill>
                  <a:srgbClr val="FFFFFF"/>
                </a:solidFill>
              </a:defRPr>
            </a:lvl4pPr>
            <a:lvl5pPr indent="-228600" lvl="4" marL="2286000" algn="l">
              <a:lnSpc>
                <a:spcPct val="100000"/>
              </a:lnSpc>
              <a:spcBef>
                <a:spcPts val="1200"/>
              </a:spcBef>
              <a:spcAft>
                <a:spcPts val="0"/>
              </a:spcAft>
              <a:buClr>
                <a:srgbClr val="FFFFFF"/>
              </a:buClr>
              <a:buSzPts val="1400"/>
              <a:buFont typeface="Corbel"/>
              <a:buNone/>
              <a:defRPr sz="1400">
                <a:solidFill>
                  <a:srgbClr val="FFFFFF"/>
                </a:solidFill>
              </a:defRPr>
            </a:lvl5pPr>
            <a:lvl6pPr indent="-342900" lvl="5" marL="2743200" algn="l">
              <a:lnSpc>
                <a:spcPct val="90000"/>
              </a:lnSpc>
              <a:spcBef>
                <a:spcPts val="1200"/>
              </a:spcBef>
              <a:spcAft>
                <a:spcPts val="0"/>
              </a:spcAft>
              <a:buSzPts val="1800"/>
              <a:buChar char="●"/>
              <a:defRPr/>
            </a:lvl6pPr>
            <a:lvl7pPr indent="-342900" lvl="6" marL="3200400" algn="l">
              <a:lnSpc>
                <a:spcPct val="90000"/>
              </a:lnSpc>
              <a:spcBef>
                <a:spcPts val="1200"/>
              </a:spcBef>
              <a:spcAft>
                <a:spcPts val="0"/>
              </a:spcAft>
              <a:buSzPts val="1800"/>
              <a:buChar char="●"/>
              <a:defRPr/>
            </a:lvl7pPr>
            <a:lvl8pPr indent="-342900" lvl="7" marL="3657600" algn="l">
              <a:lnSpc>
                <a:spcPct val="90000"/>
              </a:lnSpc>
              <a:spcBef>
                <a:spcPts val="1200"/>
              </a:spcBef>
              <a:spcAft>
                <a:spcPts val="0"/>
              </a:spcAft>
              <a:buSzPts val="1800"/>
              <a:buChar char="●"/>
              <a:defRPr/>
            </a:lvl8pPr>
            <a:lvl9pPr indent="-342900" lvl="8" marL="4114800" algn="l">
              <a:lnSpc>
                <a:spcPct val="90000"/>
              </a:lnSpc>
              <a:spcBef>
                <a:spcPts val="1200"/>
              </a:spcBef>
              <a:spcAft>
                <a:spcPts val="0"/>
              </a:spcAft>
              <a:buSzPts val="1800"/>
              <a:buChar char="●"/>
              <a:defRPr/>
            </a:lvl9pPr>
          </a:lstStyle>
          <a:p/>
        </p:txBody>
      </p:sp>
      <p:sp>
        <p:nvSpPr>
          <p:cNvPr id="58" name="Google Shape;58;p65"/>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chemeClr val="accent1"/>
              </a:buClr>
              <a:buSzPts val="1200"/>
              <a:buFont typeface="Corbel"/>
              <a:buNone/>
              <a:defRPr b="1" sz="1200">
                <a:solidFill>
                  <a:schemeClr val="accent1"/>
                </a:solidFill>
              </a:defRPr>
            </a:lvl1pPr>
            <a:lvl2pPr indent="0" lvl="1" marL="0" algn="r">
              <a:lnSpc>
                <a:spcPct val="100000"/>
              </a:lnSpc>
              <a:spcBef>
                <a:spcPts val="0"/>
              </a:spcBef>
              <a:spcAft>
                <a:spcPts val="0"/>
              </a:spcAft>
              <a:buClr>
                <a:schemeClr val="accent1"/>
              </a:buClr>
              <a:buSzPts val="1200"/>
              <a:buFont typeface="Corbel"/>
              <a:buNone/>
              <a:defRPr b="1" sz="1200">
                <a:solidFill>
                  <a:schemeClr val="accent1"/>
                </a:solidFill>
              </a:defRPr>
            </a:lvl2pPr>
            <a:lvl3pPr indent="0" lvl="2" marL="0" algn="r">
              <a:lnSpc>
                <a:spcPct val="100000"/>
              </a:lnSpc>
              <a:spcBef>
                <a:spcPts val="0"/>
              </a:spcBef>
              <a:spcAft>
                <a:spcPts val="0"/>
              </a:spcAft>
              <a:buClr>
                <a:schemeClr val="accent1"/>
              </a:buClr>
              <a:buSzPts val="1200"/>
              <a:buFont typeface="Corbel"/>
              <a:buNone/>
              <a:defRPr b="1" sz="1200">
                <a:solidFill>
                  <a:schemeClr val="accent1"/>
                </a:solidFill>
              </a:defRPr>
            </a:lvl3pPr>
            <a:lvl4pPr indent="0" lvl="3" marL="0" algn="r">
              <a:lnSpc>
                <a:spcPct val="100000"/>
              </a:lnSpc>
              <a:spcBef>
                <a:spcPts val="0"/>
              </a:spcBef>
              <a:spcAft>
                <a:spcPts val="0"/>
              </a:spcAft>
              <a:buClr>
                <a:schemeClr val="accent1"/>
              </a:buClr>
              <a:buSzPts val="1200"/>
              <a:buFont typeface="Corbel"/>
              <a:buNone/>
              <a:defRPr b="1" sz="1200">
                <a:solidFill>
                  <a:schemeClr val="accent1"/>
                </a:solidFill>
              </a:defRPr>
            </a:lvl4pPr>
            <a:lvl5pPr indent="0" lvl="4" marL="0" algn="r">
              <a:lnSpc>
                <a:spcPct val="100000"/>
              </a:lnSpc>
              <a:spcBef>
                <a:spcPts val="0"/>
              </a:spcBef>
              <a:spcAft>
                <a:spcPts val="0"/>
              </a:spcAft>
              <a:buClr>
                <a:schemeClr val="accent1"/>
              </a:buClr>
              <a:buSzPts val="1200"/>
              <a:buFont typeface="Corbel"/>
              <a:buNone/>
              <a:defRPr b="1" sz="1200">
                <a:solidFill>
                  <a:schemeClr val="accent1"/>
                </a:solidFill>
              </a:defRPr>
            </a:lvl5pPr>
            <a:lvl6pPr indent="0" lvl="5" marL="0" algn="r">
              <a:lnSpc>
                <a:spcPct val="100000"/>
              </a:lnSpc>
              <a:spcBef>
                <a:spcPts val="0"/>
              </a:spcBef>
              <a:spcAft>
                <a:spcPts val="0"/>
              </a:spcAft>
              <a:buClr>
                <a:schemeClr val="accent1"/>
              </a:buClr>
              <a:buSzPts val="1200"/>
              <a:buFont typeface="Corbel"/>
              <a:buNone/>
              <a:defRPr b="1" sz="1200">
                <a:solidFill>
                  <a:schemeClr val="accent1"/>
                </a:solidFill>
              </a:defRPr>
            </a:lvl6pPr>
            <a:lvl7pPr indent="0" lvl="6" marL="0" algn="r">
              <a:lnSpc>
                <a:spcPct val="100000"/>
              </a:lnSpc>
              <a:spcBef>
                <a:spcPts val="0"/>
              </a:spcBef>
              <a:spcAft>
                <a:spcPts val="0"/>
              </a:spcAft>
              <a:buClr>
                <a:schemeClr val="accent1"/>
              </a:buClr>
              <a:buSzPts val="1200"/>
              <a:buFont typeface="Corbel"/>
              <a:buNone/>
              <a:defRPr b="1" sz="1200">
                <a:solidFill>
                  <a:schemeClr val="accent1"/>
                </a:solidFill>
              </a:defRPr>
            </a:lvl7pPr>
            <a:lvl8pPr indent="0" lvl="7" marL="0" algn="r">
              <a:lnSpc>
                <a:spcPct val="100000"/>
              </a:lnSpc>
              <a:spcBef>
                <a:spcPts val="0"/>
              </a:spcBef>
              <a:spcAft>
                <a:spcPts val="0"/>
              </a:spcAft>
              <a:buClr>
                <a:schemeClr val="accent1"/>
              </a:buClr>
              <a:buSzPts val="1200"/>
              <a:buFont typeface="Corbel"/>
              <a:buNone/>
              <a:defRPr b="1" sz="1200">
                <a:solidFill>
                  <a:schemeClr val="accent1"/>
                </a:solidFill>
              </a:defRPr>
            </a:lvl8pPr>
            <a:lvl9pPr indent="0" lvl="8" marL="0" algn="r">
              <a:lnSpc>
                <a:spcPct val="100000"/>
              </a:lnSpc>
              <a:spcBef>
                <a:spcPts val="0"/>
              </a:spcBef>
              <a:spcAft>
                <a:spcPts val="0"/>
              </a:spcAft>
              <a:buClr>
                <a:schemeClr val="accent1"/>
              </a:buClr>
              <a:buSzPts val="1200"/>
              <a:buFont typeface="Corbel"/>
              <a:buNone/>
              <a:defRPr b="1" sz="1200">
                <a:solidFill>
                  <a:schemeClr val="accen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56"/>
          <p:cNvSpPr txBox="1"/>
          <p:nvPr>
            <p:ph type="title"/>
          </p:nvPr>
        </p:nvSpPr>
        <p:spPr>
          <a:xfrm>
            <a:off x="609600" y="224821"/>
            <a:ext cx="10972800" cy="1242633"/>
          </a:xfrm>
          <a:prstGeom prst="rect">
            <a:avLst/>
          </a:prstGeom>
          <a:noFill/>
          <a:ln>
            <a:noFill/>
          </a:ln>
        </p:spPr>
        <p:txBody>
          <a:bodyPr anchorCtr="0" anchor="ctr" bIns="45700" lIns="45700" spcFirstLastPara="1" rIns="45700" wrap="square" tIns="45700">
            <a:normAutofit/>
          </a:bodyPr>
          <a:lstStyle>
            <a:lvl1pPr lvl="0"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1pPr>
            <a:lvl2pPr lvl="1"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2pPr>
            <a:lvl3pPr lvl="2"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3pPr>
            <a:lvl4pPr lvl="3"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4pPr>
            <a:lvl5pPr lvl="4"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5pPr>
            <a:lvl6pPr lvl="5"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6pPr>
            <a:lvl7pPr lvl="6"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7pPr>
            <a:lvl8pPr lvl="7"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8pPr>
            <a:lvl9pPr lvl="8" marR="0" rtl="0" algn="l">
              <a:lnSpc>
                <a:spcPct val="90000"/>
              </a:lnSpc>
              <a:spcBef>
                <a:spcPts val="0"/>
              </a:spcBef>
              <a:spcAft>
                <a:spcPts val="0"/>
              </a:spcAft>
              <a:buClr>
                <a:srgbClr val="FFFFFF"/>
              </a:buClr>
              <a:buSzPts val="3600"/>
              <a:buFont typeface="Corbel"/>
              <a:buNone/>
              <a:defRPr b="0" i="0" sz="3600" u="none" cap="none" strike="noStrike">
                <a:solidFill>
                  <a:srgbClr val="FFFFFF"/>
                </a:solidFill>
                <a:latin typeface="Corbel"/>
                <a:ea typeface="Corbel"/>
                <a:cs typeface="Corbel"/>
                <a:sym typeface="Corbel"/>
              </a:defRPr>
            </a:lvl9pPr>
          </a:lstStyle>
          <a:p/>
        </p:txBody>
      </p:sp>
      <p:sp>
        <p:nvSpPr>
          <p:cNvPr id="7" name="Google Shape;7;p56"/>
          <p:cNvSpPr txBox="1"/>
          <p:nvPr>
            <p:ph idx="1" type="body"/>
          </p:nvPr>
        </p:nvSpPr>
        <p:spPr>
          <a:xfrm>
            <a:off x="609600" y="1467453"/>
            <a:ext cx="10972800" cy="4791457"/>
          </a:xfrm>
          <a:prstGeom prst="rect">
            <a:avLst/>
          </a:prstGeom>
          <a:noFill/>
          <a:ln>
            <a:noFill/>
          </a:ln>
        </p:spPr>
        <p:txBody>
          <a:bodyPr anchorCtr="0" anchor="ctr" bIns="45700" lIns="45700" spcFirstLastPara="1" rIns="45700" wrap="square" tIns="45700">
            <a:normAutofit/>
          </a:bodyPr>
          <a:lstStyle>
            <a:lvl1pPr indent="-355600" lvl="0" marL="4572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1pPr>
            <a:lvl2pPr indent="-355600" lvl="1" marL="9144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2pPr>
            <a:lvl3pPr indent="-355600" lvl="2" marL="13716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3pPr>
            <a:lvl4pPr indent="-355600" lvl="3" marL="18288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4pPr>
            <a:lvl5pPr indent="-355600" lvl="4" marL="22860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5pPr>
            <a:lvl6pPr indent="-355600" lvl="5" marL="27432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6pPr>
            <a:lvl7pPr indent="-355600" lvl="6" marL="32004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7pPr>
            <a:lvl8pPr indent="-355600" lvl="7" marL="36576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8pPr>
            <a:lvl9pPr indent="-355600" lvl="8" marL="4114800" marR="0" rtl="0" algn="l">
              <a:lnSpc>
                <a:spcPct val="90000"/>
              </a:lnSpc>
              <a:spcBef>
                <a:spcPts val="1200"/>
              </a:spcBef>
              <a:spcAft>
                <a:spcPts val="0"/>
              </a:spcAft>
              <a:buClr>
                <a:schemeClr val="accent1"/>
              </a:buClr>
              <a:buSzPts val="2000"/>
              <a:buFont typeface="Corbel"/>
              <a:buChar char="●"/>
              <a:defRPr b="0" i="0" sz="2000" u="none" cap="none" strike="noStrike">
                <a:solidFill>
                  <a:srgbClr val="595959"/>
                </a:solidFill>
                <a:latin typeface="Corbel"/>
                <a:ea typeface="Corbel"/>
                <a:cs typeface="Corbel"/>
                <a:sym typeface="Corbel"/>
              </a:defRPr>
            </a:lvl9pPr>
          </a:lstStyle>
          <a:p/>
        </p:txBody>
      </p:sp>
      <p:sp>
        <p:nvSpPr>
          <p:cNvPr id="8" name="Google Shape;8;p56"/>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1pPr>
            <a:lvl2pPr indent="0" lvl="1"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2pPr>
            <a:lvl3pPr indent="0" lvl="2"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3pPr>
            <a:lvl4pPr indent="0" lvl="3"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4pPr>
            <a:lvl5pPr indent="0" lvl="4"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5pPr>
            <a:lvl6pPr indent="0" lvl="5"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6pPr>
            <a:lvl7pPr indent="0" lvl="6"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7pPr>
            <a:lvl8pPr indent="0" lvl="7"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8pPr>
            <a:lvl9pPr indent="0" lvl="8" marL="0" marR="0" rtl="0" algn="r">
              <a:lnSpc>
                <a:spcPct val="100000"/>
              </a:lnSpc>
              <a:spcBef>
                <a:spcPts val="0"/>
              </a:spcBef>
              <a:spcAft>
                <a:spcPts val="0"/>
              </a:spcAft>
              <a:buClr>
                <a:schemeClr val="accent1"/>
              </a:buClr>
              <a:buSzPts val="1200"/>
              <a:buFont typeface="Corbel"/>
              <a:buNone/>
              <a:defRPr b="1"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nj.gov/highereducation/EOF/EOF_Eligibility.s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8.jpg"/><Relationship Id="rId5"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 Id="rId4" Type="http://schemas.openxmlformats.org/officeDocument/2006/relationships/image" Target="../media/image22.png"/><Relationship Id="rId5"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cssprofile.collegeboard.org/" TargetMode="External"/><Relationship Id="rId4" Type="http://schemas.openxmlformats.org/officeDocument/2006/relationships/hyperlink" Target="https://cssprofile.collegeboard.org/profile-for-parents" TargetMode="External"/><Relationship Id="rId5" Type="http://schemas.openxmlformats.org/officeDocument/2006/relationships/hyperlink" Target="https://cssprofile.collegeboard.org/profile/ppi/participatingInstitutions.aspx" TargetMode="External"/><Relationship Id="rId6"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www.studentaid.gov/"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7.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5.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njfams.hesaa.org/" TargetMode="Externa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s://www.hesaa.org/pages/NJBESTHome.aspx" TargetMode="Externa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0.png"/><Relationship Id="rId4" Type="http://schemas.openxmlformats.org/officeDocument/2006/relationships/hyperlink" Target="https://www.hesaa.org/Pages/NJAlternativeApplication.aspx" TargetMode="External"/><Relationship Id="rId5" Type="http://schemas.openxmlformats.org/officeDocument/2006/relationships/hyperlink" Target="https://www.hesaa.org/Pages/FAFSA.aspx"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1.png"/><Relationship Id="rId4" Type="http://schemas.openxmlformats.org/officeDocument/2006/relationships/image" Target="../media/image35.png"/><Relationship Id="rId5"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mailto:CustomerCare@hesaa.org" TargetMode="External"/><Relationship Id="rId4" Type="http://schemas.openxmlformats.org/officeDocument/2006/relationships/hyperlink" Target="mailto:CustomerCare@hesaa.org" TargetMode="External"/><Relationship Id="rId11" Type="http://schemas.openxmlformats.org/officeDocument/2006/relationships/hyperlink" Target="http://www.hesaa.org/pages/financialaidhub" TargetMode="External"/><Relationship Id="rId10" Type="http://schemas.openxmlformats.org/officeDocument/2006/relationships/hyperlink" Target="http://www.hesaa.org/pages/financialaidhub" TargetMode="External"/><Relationship Id="rId12" Type="http://schemas.openxmlformats.org/officeDocument/2006/relationships/hyperlink" Target="http://www.hesaa.org/pages/financialaidhub" TargetMode="External"/><Relationship Id="rId9" Type="http://schemas.openxmlformats.org/officeDocument/2006/relationships/hyperlink" Target="http://www.hesaa.org/pages/financialaidhub" TargetMode="External"/><Relationship Id="rId5" Type="http://schemas.openxmlformats.org/officeDocument/2006/relationships/hyperlink" Target="http://www.hesaa.org/" TargetMode="External"/><Relationship Id="rId6" Type="http://schemas.openxmlformats.org/officeDocument/2006/relationships/hyperlink" Target="http://www.njgrants.org/" TargetMode="External"/><Relationship Id="rId7" Type="http://schemas.openxmlformats.org/officeDocument/2006/relationships/hyperlink" Target="http://www.njclass.org/" TargetMode="External"/><Relationship Id="rId8" Type="http://schemas.openxmlformats.org/officeDocument/2006/relationships/hyperlink" Target="https://njfams.hesaa.org/"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hyperlink" Target="http://www.studentaid.gov/" TargetMode="External"/><Relationship Id="rId4" Type="http://schemas.openxmlformats.org/officeDocument/2006/relationships/hyperlink" Target="http://www.studentaid.gov/" TargetMode="External"/><Relationship Id="rId5" Type="http://schemas.openxmlformats.org/officeDocument/2006/relationships/hyperlink" Target="https://cssprofile.collegeboard.org/" TargetMode="External"/><Relationship Id="rId6" Type="http://schemas.openxmlformats.org/officeDocument/2006/relationships/hyperlink" Target="https://njfams.hesaa.org/" TargetMode="External"/><Relationship Id="rId7" Type="http://schemas.openxmlformats.org/officeDocument/2006/relationships/image" Target="../media/image36.png"/><Relationship Id="rId8" Type="http://schemas.openxmlformats.org/officeDocument/2006/relationships/image" Target="../media/image3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
          <p:cNvSpPr txBox="1"/>
          <p:nvPr>
            <p:ph type="title"/>
          </p:nvPr>
        </p:nvSpPr>
        <p:spPr>
          <a:xfrm>
            <a:off x="171610" y="4149661"/>
            <a:ext cx="8598000" cy="2347500"/>
          </a:xfrm>
          <a:prstGeom prst="rect">
            <a:avLst/>
          </a:prstGeom>
          <a:noFill/>
          <a:ln>
            <a:noFill/>
          </a:ln>
        </p:spPr>
        <p:txBody>
          <a:bodyPr anchorCtr="0" anchor="b" bIns="45700" lIns="45700" spcFirstLastPara="1" rIns="45700" wrap="square" tIns="45700">
            <a:normAutofit fontScale="90000"/>
          </a:bodyPr>
          <a:lstStyle/>
          <a:p>
            <a:pPr indent="0" lvl="0" marL="0" rtl="0" algn="l">
              <a:lnSpc>
                <a:spcPct val="100000"/>
              </a:lnSpc>
              <a:spcBef>
                <a:spcPts val="0"/>
              </a:spcBef>
              <a:spcAft>
                <a:spcPts val="0"/>
              </a:spcAft>
              <a:buClr>
                <a:srgbClr val="000000"/>
              </a:buClr>
              <a:buSzPct val="60605"/>
              <a:buFont typeface="Corbel"/>
              <a:buNone/>
            </a:pPr>
            <a:r>
              <a:rPr lang="en-US" sz="4400">
                <a:solidFill>
                  <a:schemeClr val="lt1"/>
                </a:solidFill>
              </a:rPr>
              <a:t>2026-2027 Financial Aid</a:t>
            </a:r>
            <a:br>
              <a:rPr lang="en-US" sz="4400">
                <a:solidFill>
                  <a:schemeClr val="lt1"/>
                </a:solidFill>
              </a:rPr>
            </a:br>
            <a:r>
              <a:rPr lang="en-US" sz="4400">
                <a:solidFill>
                  <a:schemeClr val="lt1"/>
                </a:solidFill>
              </a:rPr>
              <a:t>New Jersey High School Students and Families</a:t>
            </a:r>
            <a:br>
              <a:rPr lang="en-US" sz="4400">
                <a:solidFill>
                  <a:schemeClr val="lt1"/>
                </a:solidFill>
              </a:rPr>
            </a:br>
            <a:br>
              <a:rPr lang="en-US" sz="2200">
                <a:solidFill>
                  <a:schemeClr val="lt1"/>
                </a:solidFill>
              </a:rPr>
            </a:br>
            <a:r>
              <a:rPr b="1" lang="en-US" sz="2800">
                <a:solidFill>
                  <a:schemeClr val="lt1"/>
                </a:solidFill>
                <a:latin typeface="Corbel"/>
                <a:ea typeface="Corbel"/>
                <a:cs typeface="Corbel"/>
                <a:sym typeface="Corbel"/>
              </a:rPr>
              <a:t>Presented by: </a:t>
            </a:r>
            <a:br>
              <a:rPr b="1" lang="en-US" sz="2800">
                <a:solidFill>
                  <a:schemeClr val="lt1"/>
                </a:solidFill>
                <a:latin typeface="Corbel"/>
                <a:ea typeface="Corbel"/>
                <a:cs typeface="Corbel"/>
                <a:sym typeface="Corbel"/>
              </a:rPr>
            </a:br>
            <a:r>
              <a:rPr b="1" lang="en-US" sz="2800">
                <a:solidFill>
                  <a:schemeClr val="lt1"/>
                </a:solidFill>
                <a:latin typeface="Corbel"/>
                <a:ea typeface="Corbel"/>
                <a:cs typeface="Corbel"/>
                <a:sym typeface="Corbel"/>
              </a:rPr>
              <a:t>Dionne L. Hallback, Associate Director of Financial Aid</a:t>
            </a:r>
            <a:br>
              <a:rPr b="1" lang="en-US" sz="2800">
                <a:solidFill>
                  <a:schemeClr val="lt1"/>
                </a:solidFill>
                <a:latin typeface="Corbel"/>
                <a:ea typeface="Corbel"/>
                <a:cs typeface="Corbel"/>
                <a:sym typeface="Corbel"/>
              </a:rPr>
            </a:br>
            <a:r>
              <a:rPr b="1" lang="en-US" sz="2800">
                <a:solidFill>
                  <a:schemeClr val="lt1"/>
                </a:solidFill>
                <a:latin typeface="Corbel"/>
                <a:ea typeface="Corbel"/>
                <a:cs typeface="Corbel"/>
                <a:sym typeface="Corbel"/>
              </a:rPr>
              <a:t>The College of New Jersey (TCNJ)</a:t>
            </a:r>
            <a:br>
              <a:rPr lang="en-US" sz="2800">
                <a:solidFill>
                  <a:schemeClr val="lt1"/>
                </a:solidFill>
                <a:latin typeface="Corbel"/>
                <a:ea typeface="Corbel"/>
                <a:cs typeface="Corbel"/>
                <a:sym typeface="Corbel"/>
              </a:rPr>
            </a:br>
            <a:br>
              <a:rPr b="1" lang="en-US" sz="2800">
                <a:solidFill>
                  <a:schemeClr val="lt1"/>
                </a:solidFill>
                <a:latin typeface="Corbel"/>
                <a:ea typeface="Corbel"/>
                <a:cs typeface="Corbel"/>
                <a:sym typeface="Corbel"/>
              </a:rPr>
            </a:br>
            <a:r>
              <a:rPr b="1" lang="en-US" sz="2800">
                <a:solidFill>
                  <a:schemeClr val="lt1"/>
                </a:solidFill>
                <a:latin typeface="Corbel"/>
                <a:ea typeface="Corbel"/>
                <a:cs typeface="Corbel"/>
                <a:sym typeface="Corbel"/>
              </a:rPr>
              <a:t>On Behalf of:</a:t>
            </a:r>
            <a:br>
              <a:rPr lang="en-US" sz="2800">
                <a:solidFill>
                  <a:schemeClr val="lt1"/>
                </a:solidFill>
                <a:latin typeface="Corbel"/>
                <a:ea typeface="Corbel"/>
                <a:cs typeface="Corbel"/>
                <a:sym typeface="Corbel"/>
              </a:rPr>
            </a:br>
            <a:r>
              <a:rPr b="1" lang="en-US" sz="2800">
                <a:solidFill>
                  <a:schemeClr val="lt1"/>
                </a:solidFill>
                <a:latin typeface="Corbel"/>
                <a:ea typeface="Corbel"/>
                <a:cs typeface="Corbel"/>
                <a:sym typeface="Corbel"/>
              </a:rPr>
              <a:t>The New Jersey Higher Education Student</a:t>
            </a:r>
            <a:br>
              <a:rPr lang="en-US" sz="2800">
                <a:solidFill>
                  <a:schemeClr val="lt1"/>
                </a:solidFill>
                <a:latin typeface="Corbel"/>
                <a:ea typeface="Corbel"/>
                <a:cs typeface="Corbel"/>
                <a:sym typeface="Corbel"/>
              </a:rPr>
            </a:br>
            <a:r>
              <a:rPr b="1" lang="en-US" sz="2800">
                <a:solidFill>
                  <a:schemeClr val="lt1"/>
                </a:solidFill>
                <a:latin typeface="Corbel"/>
                <a:ea typeface="Corbel"/>
                <a:cs typeface="Corbel"/>
                <a:sym typeface="Corbel"/>
              </a:rPr>
              <a:t>Assistance Authority</a:t>
            </a:r>
            <a:br>
              <a:rPr lang="en-US" sz="2800">
                <a:solidFill>
                  <a:schemeClr val="lt1"/>
                </a:solidFill>
                <a:latin typeface="Corbel"/>
                <a:ea typeface="Corbel"/>
                <a:cs typeface="Corbel"/>
                <a:sym typeface="Corbel"/>
              </a:rPr>
            </a:br>
            <a:br>
              <a:rPr lang="en-US" sz="2400">
                <a:solidFill>
                  <a:schemeClr val="lt1"/>
                </a:solidFill>
                <a:latin typeface="Corbel"/>
                <a:ea typeface="Corbel"/>
                <a:cs typeface="Corbel"/>
                <a:sym typeface="Corbel"/>
              </a:rPr>
            </a:br>
            <a:endParaRPr sz="2400">
              <a:solidFill>
                <a:schemeClr val="lt1"/>
              </a:solidFill>
              <a:latin typeface="Corbel"/>
              <a:ea typeface="Corbel"/>
              <a:cs typeface="Corbel"/>
              <a:sym typeface="Corbel"/>
            </a:endParaRPr>
          </a:p>
        </p:txBody>
      </p:sp>
      <p:pic>
        <p:nvPicPr>
          <p:cNvPr descr="Picture 3" id="64" name="Google Shape;64;p1"/>
          <p:cNvPicPr preferRelativeResize="0"/>
          <p:nvPr/>
        </p:nvPicPr>
        <p:blipFill rotWithShape="1">
          <a:blip r:embed="rId3">
            <a:alphaModFix/>
          </a:blip>
          <a:srcRect b="0" l="0" r="0" t="0"/>
          <a:stretch/>
        </p:blipFill>
        <p:spPr>
          <a:xfrm>
            <a:off x="9406128" y="2895600"/>
            <a:ext cx="2511553" cy="10967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2"/>
          <p:cNvSpPr txBox="1"/>
          <p:nvPr/>
        </p:nvSpPr>
        <p:spPr>
          <a:xfrm>
            <a:off x="3541486" y="6259040"/>
            <a:ext cx="8055427"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70" name="Google Shape;70;p2"/>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
        <p:nvSpPr>
          <p:cNvPr id="71" name="Google Shape;71;p2"/>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The Mission</a:t>
            </a:r>
            <a:endParaRPr/>
          </a:p>
        </p:txBody>
      </p:sp>
      <p:sp>
        <p:nvSpPr>
          <p:cNvPr id="72" name="Google Shape;72;p2"/>
          <p:cNvSpPr txBox="1"/>
          <p:nvPr/>
        </p:nvSpPr>
        <p:spPr>
          <a:xfrm>
            <a:off x="7809128" y="6273935"/>
            <a:ext cx="2651761" cy="2311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rgbClr val="FFFFFF"/>
              </a:buClr>
              <a:buSzPts val="900"/>
              <a:buFont typeface="Helvetica Neue"/>
              <a:buNone/>
            </a:pPr>
            <a:r>
              <a:rPr b="0" i="0" lang="en-US" sz="900" u="none" cap="none" strike="noStrike">
                <a:solidFill>
                  <a:srgbClr val="FFFFFF"/>
                </a:solidFill>
                <a:latin typeface="Helvetica Neue"/>
                <a:ea typeface="Helvetica Neue"/>
                <a:cs typeface="Helvetica Neue"/>
                <a:sym typeface="Helvetica Neue"/>
              </a:rPr>
              <a:t>2</a:t>
            </a:r>
            <a:endParaRPr b="0" i="0" sz="1800" u="none" cap="none" strike="noStrike">
              <a:solidFill>
                <a:srgbClr val="000000"/>
              </a:solidFill>
              <a:latin typeface="Corbel"/>
              <a:ea typeface="Corbel"/>
              <a:cs typeface="Corbel"/>
              <a:sym typeface="Corbel"/>
            </a:endParaRPr>
          </a:p>
        </p:txBody>
      </p:sp>
      <p:sp>
        <p:nvSpPr>
          <p:cNvPr id="73" name="Google Shape;73;p2"/>
          <p:cNvSpPr txBox="1"/>
          <p:nvPr/>
        </p:nvSpPr>
        <p:spPr>
          <a:xfrm>
            <a:off x="3785303" y="1571618"/>
            <a:ext cx="7661317" cy="5120642"/>
          </a:xfrm>
          <a:prstGeom prst="rect">
            <a:avLst/>
          </a:prstGeom>
          <a:noFill/>
          <a:ln>
            <a:noFill/>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Clr>
                <a:srgbClr val="595959"/>
              </a:buClr>
              <a:buSzPts val="2400"/>
              <a:buFont typeface="Corbel"/>
              <a:buNone/>
            </a:pPr>
            <a:r>
              <a:rPr b="0" i="0" lang="en-US" sz="2400" u="none" cap="none" strike="noStrike">
                <a:solidFill>
                  <a:srgbClr val="595959"/>
                </a:solidFill>
                <a:latin typeface="Corbel"/>
                <a:ea typeface="Corbel"/>
                <a:cs typeface="Corbel"/>
                <a:sym typeface="Corbel"/>
              </a:rPr>
              <a:t>Since, 1959,The Higher Education Student Assistance Authority is the only State agency with the sole mission of providing students and families with the financial and informational resources to pursue their education beyond high school</a:t>
            </a:r>
            <a:r>
              <a:rPr b="1" i="0" lang="en-US" sz="2400" u="none" cap="none" strike="noStrike">
                <a:solidFill>
                  <a:srgbClr val="595959"/>
                </a:solidFill>
                <a:latin typeface="Corbel"/>
                <a:ea typeface="Corbel"/>
                <a:cs typeface="Corbel"/>
                <a:sym typeface="Corbel"/>
              </a:rPr>
              <a:t>.</a:t>
            </a:r>
            <a:endParaRPr b="0" i="0" sz="1800" u="none" cap="none" strike="noStrike">
              <a:solidFill>
                <a:srgbClr val="000000"/>
              </a:solidFill>
              <a:latin typeface="Corbel"/>
              <a:ea typeface="Corbel"/>
              <a:cs typeface="Corbel"/>
              <a:sym typeface="Corbel"/>
            </a:endParaRPr>
          </a:p>
        </p:txBody>
      </p:sp>
      <p:pic>
        <p:nvPicPr>
          <p:cNvPr id="74" name="Google Shape;74;p2"/>
          <p:cNvPicPr preferRelativeResize="0"/>
          <p:nvPr/>
        </p:nvPicPr>
        <p:blipFill rotWithShape="1">
          <a:blip r:embed="rId3">
            <a:alphaModFix/>
          </a:blip>
          <a:srcRect b="0" l="0" r="0" t="0"/>
          <a:stretch/>
        </p:blipFill>
        <p:spPr>
          <a:xfrm>
            <a:off x="5037752" y="352924"/>
            <a:ext cx="4565953" cy="2072371"/>
          </a:xfrm>
          <a:prstGeom prst="rect">
            <a:avLst/>
          </a:prstGeom>
          <a:noFill/>
          <a:ln>
            <a:noFill/>
          </a:ln>
        </p:spPr>
      </p:pic>
      <p:sp>
        <p:nvSpPr>
          <p:cNvPr id="75" name="Google Shape;75;p2"/>
          <p:cNvSpPr/>
          <p:nvPr/>
        </p:nvSpPr>
        <p:spPr>
          <a:xfrm>
            <a:off x="3785304" y="6135744"/>
            <a:ext cx="766131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Corbel"/>
              <a:buNone/>
            </a:pPr>
            <a:r>
              <a:rPr b="0" i="0" lang="en-US" sz="2400" u="none" cap="none" strike="noStrike">
                <a:solidFill>
                  <a:srgbClr val="000000"/>
                </a:solidFill>
                <a:latin typeface="Corbel"/>
                <a:ea typeface="Corbel"/>
                <a:cs typeface="Corbel"/>
                <a:sym typeface="Corbel"/>
              </a:rPr>
              <a:t>https://hesaa.org/</a:t>
            </a:r>
            <a:endParaRPr b="0" i="0" sz="1800" u="none" cap="none" strike="noStrike">
              <a:solidFill>
                <a:srgbClr val="000000"/>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3"/>
          <p:cNvSpPr txBox="1"/>
          <p:nvPr>
            <p:ph type="title"/>
          </p:nvPr>
        </p:nvSpPr>
        <p:spPr>
          <a:xfrm>
            <a:off x="252919" y="975946"/>
            <a:ext cx="3026612" cy="4749075"/>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Financial Aid Application Graduation Requirement:</a:t>
            </a:r>
            <a:br>
              <a:rPr lang="en-US"/>
            </a:br>
            <a:br>
              <a:rPr lang="en-US"/>
            </a:br>
            <a:r>
              <a:rPr lang="en-US" sz="2400"/>
              <a:t>FAFSA, or  if applicable</a:t>
            </a:r>
            <a:br>
              <a:rPr lang="en-US" sz="2400"/>
            </a:br>
            <a:r>
              <a:rPr lang="en-US" sz="2400"/>
              <a:t>NJ Alternative App for NJ DREAMERS or an Approved Waiver</a:t>
            </a:r>
            <a:endParaRPr sz="2800"/>
          </a:p>
        </p:txBody>
      </p:sp>
      <p:sp>
        <p:nvSpPr>
          <p:cNvPr id="81" name="Google Shape;81;p3"/>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82" name="Google Shape;82;p3"/>
          <p:cNvSpPr txBox="1"/>
          <p:nvPr/>
        </p:nvSpPr>
        <p:spPr>
          <a:xfrm>
            <a:off x="3799818" y="864107"/>
            <a:ext cx="7661317" cy="5120642"/>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rgbClr val="595959"/>
              </a:buClr>
              <a:buSzPts val="2900"/>
              <a:buFont typeface="Corbel"/>
              <a:buNone/>
            </a:pPr>
            <a:r>
              <a:rPr b="0" i="0" lang="en-US" sz="2900" u="none" cap="none" strike="noStrike">
                <a:solidFill>
                  <a:srgbClr val="595959"/>
                </a:solidFill>
                <a:latin typeface="Corbel"/>
                <a:ea typeface="Corbel"/>
                <a:cs typeface="Corbel"/>
                <a:sym typeface="Corbel"/>
              </a:rPr>
              <a:t>New Jersey high school graduation requirement for students in the graduating classes of 2025,2026 and 2027:</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Builds awareness of financial aid resources for New Jersey students to pursue a postsecondary education</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Determines eligibility for both federal (FAFSA only) and state financial aid</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Empowers students to make informed decisions about the college selection process  </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Emphasizes that a college degree is both accessible and affordable for many NJ residents</a:t>
            </a:r>
            <a:endParaRP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4"/>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88" name="Google Shape;88;p4"/>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Goals of Financial Aid Office</a:t>
            </a:r>
            <a:endParaRPr/>
          </a:p>
        </p:txBody>
      </p:sp>
      <p:sp>
        <p:nvSpPr>
          <p:cNvPr id="89" name="Google Shape;89;p4"/>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90" name="Google Shape;90;p4"/>
          <p:cNvSpPr txBox="1"/>
          <p:nvPr/>
        </p:nvSpPr>
        <p:spPr>
          <a:xfrm>
            <a:off x="3799818" y="864107"/>
            <a:ext cx="7661317" cy="5120642"/>
          </a:xfrm>
          <a:prstGeom prst="rect">
            <a:avLst/>
          </a:prstGeom>
          <a:no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rgbClr val="595959"/>
              </a:buClr>
              <a:buSzPts val="2900"/>
              <a:buFont typeface="Corbel"/>
              <a:buNone/>
            </a:pPr>
            <a:r>
              <a:rPr b="0" i="0" lang="en-US" sz="2900" u="none" cap="none" strike="noStrike">
                <a:solidFill>
                  <a:srgbClr val="595959"/>
                </a:solidFill>
                <a:latin typeface="Corbel"/>
                <a:ea typeface="Corbel"/>
                <a:cs typeface="Corbel"/>
                <a:sym typeface="Corbel"/>
              </a:rPr>
              <a:t>Primary goal is to assist students in paying for college and is achieved by:</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Evaluating family’s ability to pay for educational costs</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Distributing limited resources in an equitable manner</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Providing a balance of grants/scholarships and other funds from the family’s own resources, such as savings or wages from school-sponsored student employment.</a:t>
            </a:r>
            <a:endParaRPr/>
          </a:p>
          <a:p>
            <a:pPr indent="-336550" lvl="1" marL="793750" marR="0" rtl="0" algn="l">
              <a:lnSpc>
                <a:spcPct val="80000"/>
              </a:lnSpc>
              <a:spcBef>
                <a:spcPts val="15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Implementing federal and state regulations for their college/university</a:t>
            </a:r>
            <a:endParaRPr/>
          </a:p>
        </p:txBody>
      </p:sp>
    </p:spTree>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p:nvPr/>
        </p:nvSpPr>
        <p:spPr>
          <a:xfrm>
            <a:off x="1727200" y="340622"/>
            <a:ext cx="8915400"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Calibri"/>
              <a:buNone/>
            </a:pPr>
            <a:r>
              <a:rPr b="1" i="0" lang="en-US" sz="3600" u="none" cap="none" strike="noStrike">
                <a:solidFill>
                  <a:schemeClr val="dk1"/>
                </a:solidFill>
                <a:latin typeface="Calibri"/>
                <a:ea typeface="Calibri"/>
                <a:cs typeface="Calibri"/>
                <a:sym typeface="Calibri"/>
              </a:rPr>
              <a:t>The Free Application for Federal Student Aid </a:t>
            </a:r>
            <a:endParaRPr b="0" i="0" sz="1400" u="none" cap="none" strike="noStrike">
              <a:solidFill>
                <a:srgbClr val="000000"/>
              </a:solidFill>
              <a:latin typeface="Arial"/>
              <a:ea typeface="Arial"/>
              <a:cs typeface="Arial"/>
              <a:sym typeface="Arial"/>
            </a:endParaRPr>
          </a:p>
        </p:txBody>
      </p:sp>
      <p:sp>
        <p:nvSpPr>
          <p:cNvPr id="96" name="Google Shape;96;p5"/>
          <p:cNvSpPr txBox="1"/>
          <p:nvPr/>
        </p:nvSpPr>
        <p:spPr>
          <a:xfrm>
            <a:off x="1828800" y="6172201"/>
            <a:ext cx="861060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alibri"/>
              <a:buNone/>
            </a:pPr>
            <a:r>
              <a:rPr b="1" i="0" lang="en-US" sz="1800" u="none" cap="none" strike="noStrike">
                <a:solidFill>
                  <a:schemeClr val="dk1"/>
                </a:solidFill>
                <a:latin typeface="Calibri"/>
                <a:ea typeface="Calibri"/>
                <a:cs typeface="Calibri"/>
                <a:sym typeface="Calibri"/>
              </a:rPr>
              <a:t>Completion of the FAFSA guarantees evaluation for all types of federal, State and institutional need-based aid.</a:t>
            </a:r>
            <a:endParaRPr b="0" i="0" sz="1400" u="none" cap="none" strike="noStrike">
              <a:solidFill>
                <a:srgbClr val="000000"/>
              </a:solidFill>
              <a:latin typeface="Arial"/>
              <a:ea typeface="Arial"/>
              <a:cs typeface="Arial"/>
              <a:sym typeface="Arial"/>
            </a:endParaRPr>
          </a:p>
        </p:txBody>
      </p:sp>
      <p:pic>
        <p:nvPicPr>
          <p:cNvPr id="97" name="Google Shape;97;p5"/>
          <p:cNvPicPr preferRelativeResize="0"/>
          <p:nvPr/>
        </p:nvPicPr>
        <p:blipFill rotWithShape="1">
          <a:blip r:embed="rId3">
            <a:alphaModFix/>
          </a:blip>
          <a:srcRect b="0" l="0" r="0" t="0"/>
          <a:stretch/>
        </p:blipFill>
        <p:spPr>
          <a:xfrm>
            <a:off x="1866900" y="1249017"/>
            <a:ext cx="8458200" cy="46733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6"/>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03" name="Google Shape;103;p6"/>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04" name="Google Shape;104;p6"/>
          <p:cNvSpPr/>
          <p:nvPr/>
        </p:nvSpPr>
        <p:spPr>
          <a:xfrm>
            <a:off x="3559084" y="1397680"/>
            <a:ext cx="2427527" cy="3785652"/>
          </a:xfrm>
          <a:prstGeom prst="rect">
            <a:avLst/>
          </a:prstGeom>
          <a:noFill/>
          <a:ln cap="flat" cmpd="sng" w="9525">
            <a:solidFill>
              <a:srgbClr val="957F97"/>
            </a:solidFill>
            <a:prstDash val="solid"/>
            <a:round/>
            <a:headEnd len="sm" w="sm" type="none"/>
            <a:tailEnd len="sm" w="sm" type="none"/>
          </a:ln>
        </p:spPr>
        <p:txBody>
          <a:bodyPr anchorCtr="0" anchor="t" bIns="45700" lIns="45700" spcFirstLastPara="1" rIns="45700" wrap="square" tIns="45700">
            <a:spAutoFit/>
          </a:bodyPr>
          <a:lstStyle/>
          <a:p>
            <a:pPr indent="0" lvl="0" marL="0" marR="0" rtl="0" algn="ctr">
              <a:lnSpc>
                <a:spcPct val="150000"/>
              </a:lnSpc>
              <a:spcBef>
                <a:spcPts val="0"/>
              </a:spcBef>
              <a:spcAft>
                <a:spcPts val="0"/>
              </a:spcAft>
              <a:buClr>
                <a:srgbClr val="595959"/>
              </a:buClr>
              <a:buSzPts val="1600"/>
              <a:buFont typeface="Corbel"/>
              <a:buNone/>
            </a:pPr>
            <a:r>
              <a:rPr b="1" i="0" lang="en-US" sz="1600" u="none" cap="none" strike="noStrike">
                <a:solidFill>
                  <a:srgbClr val="595959"/>
                </a:solidFill>
                <a:latin typeface="Corbel"/>
                <a:ea typeface="Corbel"/>
                <a:cs typeface="Corbel"/>
                <a:sym typeface="Corbel"/>
              </a:rPr>
              <a:t>Sources of Aid</a:t>
            </a:r>
            <a:endParaRPr/>
          </a:p>
          <a:p>
            <a:pPr indent="-285750" lvl="0" marL="285750" marR="0" rtl="0" algn="l">
              <a:lnSpc>
                <a:spcPct val="15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The College/University (school-funded aid)</a:t>
            </a:r>
            <a:endParaRPr b="0" i="0" sz="1600" u="none" cap="none" strike="noStrike">
              <a:solidFill>
                <a:srgbClr val="595959"/>
              </a:solidFill>
              <a:latin typeface="Corbel"/>
              <a:ea typeface="Corbel"/>
              <a:cs typeface="Corbel"/>
              <a:sym typeface="Corbel"/>
            </a:endParaRPr>
          </a:p>
          <a:p>
            <a:pPr indent="-285750" lvl="0" marL="285750" marR="0" rtl="0" algn="l">
              <a:lnSpc>
                <a:spcPct val="15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Federal </a:t>
            </a:r>
            <a:endParaRPr/>
          </a:p>
          <a:p>
            <a:pPr indent="-285750" lvl="0" marL="285750" marR="0" rtl="0" algn="l">
              <a:lnSpc>
                <a:spcPct val="15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State of New Jersey</a:t>
            </a:r>
            <a:endParaRPr/>
          </a:p>
          <a:p>
            <a:pPr indent="-285750" lvl="0" marL="285750" marR="0" rtl="0" algn="l">
              <a:lnSpc>
                <a:spcPct val="15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Private Scholarships</a:t>
            </a:r>
            <a:endParaRPr b="0" i="0" sz="1600" u="none" cap="none" strike="noStrike">
              <a:solidFill>
                <a:srgbClr val="595959"/>
              </a:solidFill>
              <a:latin typeface="Corbel"/>
              <a:ea typeface="Corbel"/>
              <a:cs typeface="Corbel"/>
              <a:sym typeface="Corbel"/>
            </a:endParaRPr>
          </a:p>
          <a:p>
            <a:pPr indent="0" lvl="3" marL="0" marR="0" rtl="0" algn="l">
              <a:lnSpc>
                <a:spcPct val="150000"/>
              </a:lnSpc>
              <a:spcBef>
                <a:spcPts val="0"/>
              </a:spcBef>
              <a:spcAft>
                <a:spcPts val="0"/>
              </a:spcAft>
              <a:buClr>
                <a:srgbClr val="595959"/>
              </a:buClr>
              <a:buSzPts val="1600"/>
              <a:buFont typeface="Corbel"/>
              <a:buNone/>
            </a:pPr>
            <a:r>
              <a:rPr b="0" i="0" lang="en-US" sz="1600" u="none" cap="none" strike="noStrike">
                <a:solidFill>
                  <a:srgbClr val="595959"/>
                </a:solidFill>
                <a:latin typeface="Corbel"/>
                <a:ea typeface="Corbel"/>
                <a:cs typeface="Corbel"/>
                <a:sym typeface="Corbel"/>
              </a:rPr>
              <a:t>Civic organizations (ex. local Rotary Club), parent’s employer, high school awards</a:t>
            </a:r>
            <a:endParaRPr/>
          </a:p>
        </p:txBody>
      </p:sp>
      <p:sp>
        <p:nvSpPr>
          <p:cNvPr id="105" name="Google Shape;105;p6"/>
          <p:cNvSpPr/>
          <p:nvPr/>
        </p:nvSpPr>
        <p:spPr>
          <a:xfrm>
            <a:off x="6031537" y="1397680"/>
            <a:ext cx="2586886" cy="3785652"/>
          </a:xfrm>
          <a:prstGeom prst="rect">
            <a:avLst/>
          </a:prstGeom>
          <a:noFill/>
          <a:ln cap="flat" cmpd="sng" w="9525">
            <a:solidFill>
              <a:srgbClr val="957F97"/>
            </a:solidFill>
            <a:prstDash val="solid"/>
            <a:round/>
            <a:headEnd len="sm" w="sm" type="none"/>
            <a:tailEnd len="sm" w="sm" type="none"/>
          </a:ln>
        </p:spPr>
        <p:txBody>
          <a:bodyPr anchorCtr="0" anchor="t" bIns="45700" lIns="45700" spcFirstLastPara="1" rIns="45700" wrap="square" tIns="45700">
            <a:spAutoFit/>
          </a:bodyPr>
          <a:lstStyle/>
          <a:p>
            <a:pPr indent="152396" lvl="0" marL="0" marR="0" rtl="0" algn="l">
              <a:lnSpc>
                <a:spcPct val="100000"/>
              </a:lnSpc>
              <a:spcBef>
                <a:spcPts val="0"/>
              </a:spcBef>
              <a:spcAft>
                <a:spcPts val="0"/>
              </a:spcAft>
              <a:buClr>
                <a:srgbClr val="595959"/>
              </a:buClr>
              <a:buSzPts val="1600"/>
              <a:buFont typeface="Corbel"/>
              <a:buNone/>
            </a:pPr>
            <a:r>
              <a:rPr b="1" i="0" lang="en-US" sz="1600" u="none" cap="none" strike="noStrike">
                <a:solidFill>
                  <a:srgbClr val="595959"/>
                </a:solidFill>
                <a:latin typeface="Corbel"/>
                <a:ea typeface="Corbel"/>
                <a:cs typeface="Corbel"/>
                <a:sym typeface="Corbel"/>
              </a:rPr>
              <a:t>Types of Financial Aid</a:t>
            </a:r>
            <a:endParaRPr/>
          </a:p>
          <a:p>
            <a:pPr indent="152396" lvl="0" marL="0" marR="0" rtl="0" algn="l">
              <a:lnSpc>
                <a:spcPct val="100000"/>
              </a:lnSpc>
              <a:spcBef>
                <a:spcPts val="0"/>
              </a:spcBef>
              <a:spcAft>
                <a:spcPts val="0"/>
              </a:spcAft>
              <a:buClr>
                <a:srgbClr val="000000"/>
              </a:buClr>
              <a:buSzPts val="1600"/>
              <a:buFont typeface="Corbel"/>
              <a:buNone/>
            </a:pPr>
            <a:r>
              <a:t/>
            </a:r>
            <a:endParaRPr b="0" i="0" sz="1600" u="none" cap="none" strike="noStrike">
              <a:solidFill>
                <a:srgbClr val="595959"/>
              </a:solidFill>
              <a:latin typeface="Corbel"/>
              <a:ea typeface="Corbel"/>
              <a:cs typeface="Corbel"/>
              <a:sym typeface="Corbel"/>
            </a:endParaRPr>
          </a:p>
          <a:p>
            <a:pPr indent="-101600" lvl="0" marL="0" marR="0" rtl="0" algn="l">
              <a:lnSpc>
                <a:spcPct val="13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Grants</a:t>
            </a:r>
            <a:endParaRPr/>
          </a:p>
          <a:p>
            <a:pPr indent="-101600" lvl="0" marL="0" marR="0" rtl="0" algn="l">
              <a:lnSpc>
                <a:spcPct val="13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Scholarships</a:t>
            </a:r>
            <a:endParaRPr/>
          </a:p>
          <a:p>
            <a:pPr indent="0" lvl="0" marL="0" marR="0" rtl="0" algn="l">
              <a:lnSpc>
                <a:spcPct val="130000"/>
              </a:lnSpc>
              <a:spcBef>
                <a:spcPts val="0"/>
              </a:spcBef>
              <a:spcAft>
                <a:spcPts val="0"/>
              </a:spcAft>
              <a:buClr>
                <a:srgbClr val="595959"/>
              </a:buClr>
              <a:buSzPts val="1600"/>
              <a:buFont typeface="Corbel"/>
              <a:buNone/>
            </a:pPr>
            <a:r>
              <a:rPr b="0" i="0" lang="en-US" sz="1600" u="none" cap="none" strike="noStrike">
                <a:solidFill>
                  <a:srgbClr val="595959"/>
                </a:solidFill>
                <a:latin typeface="Corbel"/>
                <a:ea typeface="Corbel"/>
                <a:cs typeface="Corbel"/>
                <a:sym typeface="Corbel"/>
              </a:rPr>
              <a:t>_______________________</a:t>
            </a:r>
            <a:endParaRPr/>
          </a:p>
          <a:p>
            <a:pPr indent="0" lvl="0" marL="0" marR="0" rtl="0" algn="ctr">
              <a:lnSpc>
                <a:spcPct val="130000"/>
              </a:lnSpc>
              <a:spcBef>
                <a:spcPts val="0"/>
              </a:spcBef>
              <a:spcAft>
                <a:spcPts val="0"/>
              </a:spcAft>
              <a:buClr>
                <a:srgbClr val="595959"/>
              </a:buClr>
              <a:buSzPts val="1600"/>
              <a:buFont typeface="Corbel"/>
              <a:buNone/>
            </a:pPr>
            <a:r>
              <a:rPr b="1" i="0" lang="en-US" sz="1600" u="none" cap="none" strike="noStrike">
                <a:solidFill>
                  <a:srgbClr val="595959"/>
                </a:solidFill>
                <a:latin typeface="Corbel"/>
                <a:ea typeface="Corbel"/>
                <a:cs typeface="Corbel"/>
                <a:sym typeface="Corbel"/>
              </a:rPr>
              <a:t>Paying for College with Student/Family Resource</a:t>
            </a:r>
            <a:endParaRPr/>
          </a:p>
          <a:p>
            <a:pPr indent="0" lvl="0" marL="0" marR="0" rtl="0" algn="ctr">
              <a:lnSpc>
                <a:spcPct val="130000"/>
              </a:lnSpc>
              <a:spcBef>
                <a:spcPts val="0"/>
              </a:spcBef>
              <a:spcAft>
                <a:spcPts val="0"/>
              </a:spcAft>
              <a:buClr>
                <a:srgbClr val="000000"/>
              </a:buClr>
              <a:buSzPts val="1600"/>
              <a:buFont typeface="Corbel"/>
              <a:buNone/>
            </a:pPr>
            <a:r>
              <a:t/>
            </a:r>
            <a:endParaRPr b="1" i="0" sz="1600" u="none" cap="none" strike="noStrike">
              <a:solidFill>
                <a:srgbClr val="595959"/>
              </a:solidFill>
              <a:latin typeface="Corbel"/>
              <a:ea typeface="Corbel"/>
              <a:cs typeface="Corbel"/>
              <a:sym typeface="Corbel"/>
            </a:endParaRPr>
          </a:p>
          <a:p>
            <a:pPr indent="-101600" lvl="0" marL="0" marR="0" rtl="0" algn="l">
              <a:lnSpc>
                <a:spcPct val="13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Loans</a:t>
            </a:r>
            <a:endParaRPr/>
          </a:p>
          <a:p>
            <a:pPr indent="-101600" lvl="0" marL="0" marR="0" rtl="0" algn="l">
              <a:lnSpc>
                <a:spcPct val="13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School-sponsored student employment</a:t>
            </a:r>
            <a:endParaRPr/>
          </a:p>
          <a:p>
            <a:pPr indent="-101600" lvl="0" marL="0" marR="0" rtl="0" algn="l">
              <a:lnSpc>
                <a:spcPct val="13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Savings</a:t>
            </a:r>
            <a:endParaRPr b="0" i="0" sz="1600" u="none" cap="none" strike="noStrike">
              <a:solidFill>
                <a:srgbClr val="595959"/>
              </a:solidFill>
              <a:latin typeface="Corbel"/>
              <a:ea typeface="Corbel"/>
              <a:cs typeface="Corbel"/>
              <a:sym typeface="Corbel"/>
            </a:endParaRPr>
          </a:p>
        </p:txBody>
      </p:sp>
      <p:sp>
        <p:nvSpPr>
          <p:cNvPr id="106" name="Google Shape;106;p6"/>
          <p:cNvSpPr/>
          <p:nvPr/>
        </p:nvSpPr>
        <p:spPr>
          <a:xfrm>
            <a:off x="8679389" y="1397683"/>
            <a:ext cx="3240051" cy="4327338"/>
          </a:xfrm>
          <a:prstGeom prst="rect">
            <a:avLst/>
          </a:prstGeom>
          <a:noFill/>
          <a:ln cap="flat" cmpd="sng" w="9525">
            <a:solidFill>
              <a:srgbClr val="957F97"/>
            </a:solidFill>
            <a:prstDash val="solid"/>
            <a:round/>
            <a:headEnd len="sm" w="sm" type="none"/>
            <a:tailEnd len="sm" w="sm" type="none"/>
          </a:ln>
        </p:spPr>
        <p:txBody>
          <a:bodyPr anchorCtr="0" anchor="t" bIns="45700" lIns="45700" spcFirstLastPara="1" rIns="45700" wrap="square" tIns="45700">
            <a:spAutoFit/>
          </a:bodyPr>
          <a:lstStyle/>
          <a:p>
            <a:pPr indent="152396" lvl="0" marL="0" marR="0" rtl="0" algn="ctr">
              <a:lnSpc>
                <a:spcPct val="100000"/>
              </a:lnSpc>
              <a:spcBef>
                <a:spcPts val="0"/>
              </a:spcBef>
              <a:spcAft>
                <a:spcPts val="0"/>
              </a:spcAft>
              <a:buClr>
                <a:srgbClr val="595959"/>
              </a:buClr>
              <a:buSzPts val="1600"/>
              <a:buFont typeface="Corbel"/>
              <a:buNone/>
            </a:pPr>
            <a:r>
              <a:rPr b="1" i="0" lang="en-US" sz="1600" u="none" cap="none" strike="noStrike">
                <a:solidFill>
                  <a:srgbClr val="595959"/>
                </a:solidFill>
                <a:latin typeface="Corbel"/>
                <a:ea typeface="Corbel"/>
                <a:cs typeface="Corbel"/>
                <a:sym typeface="Corbel"/>
              </a:rPr>
              <a:t>Factors that may influence institutional aid, particularly merit-based aid</a:t>
            </a:r>
            <a:br>
              <a:rPr b="1" i="0" lang="en-US" sz="1600" u="none" cap="none" strike="noStrike">
                <a:solidFill>
                  <a:srgbClr val="595959"/>
                </a:solidFill>
                <a:latin typeface="Corbel"/>
                <a:ea typeface="Corbel"/>
                <a:cs typeface="Corbel"/>
                <a:sym typeface="Corbel"/>
              </a:rPr>
            </a:br>
            <a:endParaRPr b="0" i="0" sz="1600" u="none" cap="none" strike="noStrike">
              <a:solidFill>
                <a:srgbClr val="595959"/>
              </a:solidFill>
              <a:latin typeface="Corbel"/>
              <a:ea typeface="Corbel"/>
              <a:cs typeface="Corbel"/>
              <a:sym typeface="Corbel"/>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Academics</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Athletic Ability</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SAT or ACT</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Geographic Diversity</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AP Courses</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Legacy (child of alumni)</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Activities </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Talent (extracurricular or academic)</a:t>
            </a:r>
            <a:endParaRPr b="0" i="0" sz="1600" u="none" cap="none" strike="noStrike">
              <a:solidFill>
                <a:srgbClr val="595959"/>
              </a:solidFill>
              <a:latin typeface="Corbel"/>
              <a:ea typeface="Corbel"/>
              <a:cs typeface="Corbel"/>
              <a:sym typeface="Corbel"/>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Gender/Ethnicity</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H.S. Attended</a:t>
            </a:r>
            <a:endParaRPr/>
          </a:p>
          <a:p>
            <a:pPr indent="-285750" lvl="0" marL="285750" marR="0" rtl="0" algn="l">
              <a:lnSpc>
                <a:spcPct val="110000"/>
              </a:lnSpc>
              <a:spcBef>
                <a:spcPts val="0"/>
              </a:spcBef>
              <a:spcAft>
                <a:spcPts val="0"/>
              </a:spcAft>
              <a:buClr>
                <a:srgbClr val="595959"/>
              </a:buClr>
              <a:buSzPts val="1600"/>
              <a:buFont typeface="Corbel"/>
              <a:buChar char="➢"/>
            </a:pPr>
            <a:r>
              <a:rPr b="0" i="0" lang="en-US" sz="1600" u="none" cap="none" strike="noStrike">
                <a:solidFill>
                  <a:srgbClr val="595959"/>
                </a:solidFill>
                <a:latin typeface="Corbel"/>
                <a:ea typeface="Corbel"/>
                <a:cs typeface="Corbel"/>
                <a:sym typeface="Corbel"/>
              </a:rPr>
              <a:t>Class Rank</a:t>
            </a:r>
            <a:r>
              <a:rPr b="0" i="0" lang="en-US" sz="1400" u="none" cap="none" strike="noStrike">
                <a:solidFill>
                  <a:srgbClr val="000000"/>
                </a:solidFill>
                <a:latin typeface="Corbel"/>
                <a:ea typeface="Corbel"/>
                <a:cs typeface="Corbel"/>
                <a:sym typeface="Corbel"/>
              </a:rPr>
              <a:t>		</a:t>
            </a:r>
            <a:endParaRPr/>
          </a:p>
        </p:txBody>
      </p:sp>
      <p:sp>
        <p:nvSpPr>
          <p:cNvPr id="107" name="Google Shape;107;p6"/>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Sources &amp; Types of Aid</a:t>
            </a:r>
            <a:endParaRPr/>
          </a:p>
        </p:txBody>
      </p:sp>
    </p:spTree>
  </p:cSld>
  <p:clrMapOvr>
    <a:masterClrMapping/>
  </p:clrMapOvr>
  <p:transition spd="slow">
    <p:circl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7"/>
          <p:cNvPicPr preferRelativeResize="0"/>
          <p:nvPr/>
        </p:nvPicPr>
        <p:blipFill rotWithShape="1">
          <a:blip r:embed="rId3">
            <a:alphaModFix/>
          </a:blip>
          <a:srcRect b="0" l="0" r="0" t="0"/>
          <a:stretch/>
        </p:blipFill>
        <p:spPr>
          <a:xfrm>
            <a:off x="1446819" y="658234"/>
            <a:ext cx="9903352" cy="5541531"/>
          </a:xfrm>
          <a:prstGeom prst="rect">
            <a:avLst/>
          </a:prstGeom>
          <a:noFill/>
          <a:ln>
            <a:noFill/>
          </a:ln>
        </p:spPr>
      </p:pic>
      <p:sp>
        <p:nvSpPr>
          <p:cNvPr id="113" name="Google Shape;113;p7"/>
          <p:cNvSpPr/>
          <p:nvPr/>
        </p:nvSpPr>
        <p:spPr>
          <a:xfrm>
            <a:off x="3778456" y="119625"/>
            <a:ext cx="4286751" cy="5386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900"/>
              <a:buFont typeface="Corbel"/>
              <a:buNone/>
            </a:pPr>
            <a:r>
              <a:rPr b="1" i="0" lang="en-US" sz="2900" u="none" cap="none" strike="noStrike">
                <a:solidFill>
                  <a:srgbClr val="000000"/>
                </a:solidFill>
                <a:latin typeface="Corbel"/>
                <a:ea typeface="Corbel"/>
                <a:cs typeface="Corbel"/>
                <a:sym typeface="Corbel"/>
              </a:rPr>
              <a:t>FAFSA Simplification Act </a:t>
            </a:r>
            <a:endParaRPr b="0" i="0" sz="1800" u="none" cap="none" strike="noStrike">
              <a:solidFill>
                <a:srgbClr val="000000"/>
              </a:solidFill>
              <a:latin typeface="Corbel"/>
              <a:ea typeface="Corbel"/>
              <a:cs typeface="Corbel"/>
              <a:sym typeface="Corbel"/>
            </a:endParaRPr>
          </a:p>
        </p:txBody>
      </p:sp>
      <p:sp>
        <p:nvSpPr>
          <p:cNvPr id="114" name="Google Shape;114;p7"/>
          <p:cNvSpPr/>
          <p:nvPr/>
        </p:nvSpPr>
        <p:spPr>
          <a:xfrm>
            <a:off x="1314541" y="6187416"/>
            <a:ext cx="358303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1" lang="en-US" sz="1800" u="none" cap="none" strike="noStrike">
                <a:solidFill>
                  <a:schemeClr val="dk1"/>
                </a:solidFill>
                <a:latin typeface="Arial"/>
                <a:ea typeface="Arial"/>
                <a:cs typeface="Arial"/>
                <a:sym typeface="Arial"/>
              </a:rPr>
              <a:t>* Federal guidance October 2023</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8"/>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20" name="Google Shape;120;p8"/>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Net Price Calculator</a:t>
            </a:r>
            <a:endParaRPr/>
          </a:p>
        </p:txBody>
      </p:sp>
      <p:sp>
        <p:nvSpPr>
          <p:cNvPr id="121" name="Google Shape;121;p8"/>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22" name="Google Shape;122;p8"/>
          <p:cNvSpPr txBox="1"/>
          <p:nvPr/>
        </p:nvSpPr>
        <p:spPr>
          <a:xfrm>
            <a:off x="3831336" y="2958083"/>
            <a:ext cx="8293608" cy="5120642"/>
          </a:xfrm>
          <a:prstGeom prst="rect">
            <a:avLst/>
          </a:prstGeom>
          <a:noFill/>
          <a:ln>
            <a:noFill/>
          </a:ln>
        </p:spPr>
        <p:txBody>
          <a:bodyPr anchorCtr="0" anchor="ctr" bIns="45700" lIns="91425" spcFirstLastPara="1" rIns="91425" wrap="square" tIns="45700">
            <a:noAutofit/>
          </a:bodyPr>
          <a:lstStyle/>
          <a:p>
            <a:pPr indent="-182879" lvl="0" marL="182879" marR="0" rtl="0" algn="l">
              <a:lnSpc>
                <a:spcPct val="90000"/>
              </a:lnSpc>
              <a:spcBef>
                <a:spcPts val="0"/>
              </a:spcBef>
              <a:spcAft>
                <a:spcPts val="0"/>
              </a:spcAft>
              <a:buClr>
                <a:srgbClr val="595959"/>
              </a:buClr>
              <a:buSzPts val="2400"/>
              <a:buFont typeface="Corbel"/>
              <a:buChar char="●"/>
            </a:pPr>
            <a:r>
              <a:rPr b="0" i="0" lang="en-US" sz="2400" u="none" cap="none" strike="noStrike">
                <a:solidFill>
                  <a:srgbClr val="595959"/>
                </a:solidFill>
                <a:latin typeface="Corbel"/>
                <a:ea typeface="Corbel"/>
                <a:cs typeface="Corbel"/>
                <a:sym typeface="Corbel"/>
              </a:rPr>
              <a:t>All institutions must have a net price calculator posted on their websites.</a:t>
            </a:r>
            <a:endParaRPr/>
          </a:p>
          <a:p>
            <a:pPr indent="-182879" lvl="0" marL="182879" marR="0" rtl="0" algn="l">
              <a:lnSpc>
                <a:spcPct val="90000"/>
              </a:lnSpc>
              <a:spcBef>
                <a:spcPts val="1200"/>
              </a:spcBef>
              <a:spcAft>
                <a:spcPts val="0"/>
              </a:spcAft>
              <a:buClr>
                <a:srgbClr val="595959"/>
              </a:buClr>
              <a:buSzPts val="2400"/>
              <a:buFont typeface="Corbel"/>
              <a:buChar char="●"/>
            </a:pPr>
            <a:r>
              <a:rPr b="0" i="0" lang="en-US" sz="2400" u="none" cap="none" strike="noStrike">
                <a:solidFill>
                  <a:srgbClr val="595959"/>
                </a:solidFill>
                <a:latin typeface="Corbel"/>
                <a:ea typeface="Corbel"/>
                <a:cs typeface="Corbel"/>
                <a:sym typeface="Corbel"/>
              </a:rPr>
              <a:t>Students will be able to estimate the individual net price per institution.</a:t>
            </a:r>
            <a:endParaRPr/>
          </a:p>
          <a:p>
            <a:pPr indent="-182879" lvl="0" marL="182879" marR="0" rtl="0" algn="l">
              <a:lnSpc>
                <a:spcPct val="90000"/>
              </a:lnSpc>
              <a:spcBef>
                <a:spcPts val="1200"/>
              </a:spcBef>
              <a:spcAft>
                <a:spcPts val="0"/>
              </a:spcAft>
              <a:buClr>
                <a:srgbClr val="595959"/>
              </a:buClr>
              <a:buSzPts val="2400"/>
              <a:buFont typeface="Corbel"/>
              <a:buChar char="●"/>
            </a:pPr>
            <a:r>
              <a:rPr b="0" i="0" lang="en-US" sz="2400" u="none" cap="none" strike="noStrike">
                <a:solidFill>
                  <a:srgbClr val="595959"/>
                </a:solidFill>
                <a:latin typeface="Corbel"/>
                <a:ea typeface="Corbel"/>
                <a:cs typeface="Corbel"/>
                <a:sym typeface="Corbel"/>
              </a:rPr>
              <a:t>Based on full-time, first degree/certificate-seeking undergraduate students.</a:t>
            </a:r>
            <a:endParaRPr/>
          </a:p>
        </p:txBody>
      </p:sp>
      <p:pic>
        <p:nvPicPr>
          <p:cNvPr id="123" name="Google Shape;123;p8"/>
          <p:cNvPicPr preferRelativeResize="0"/>
          <p:nvPr/>
        </p:nvPicPr>
        <p:blipFill rotWithShape="1">
          <a:blip r:embed="rId3">
            <a:alphaModFix/>
          </a:blip>
          <a:srcRect b="0" l="0" r="0" t="0"/>
          <a:stretch/>
        </p:blipFill>
        <p:spPr>
          <a:xfrm>
            <a:off x="5102861" y="97841"/>
            <a:ext cx="5092190" cy="4187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9"/>
          <p:cNvSpPr/>
          <p:nvPr/>
        </p:nvSpPr>
        <p:spPr>
          <a:xfrm>
            <a:off x="5728235" y="54082"/>
            <a:ext cx="3057248" cy="5386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900"/>
              <a:buFont typeface="Corbel"/>
              <a:buNone/>
            </a:pPr>
            <a:r>
              <a:rPr b="1" i="0" lang="en-US" sz="2900" u="none" cap="none" strike="noStrike">
                <a:solidFill>
                  <a:srgbClr val="000000"/>
                </a:solidFill>
                <a:latin typeface="Corbel"/>
                <a:ea typeface="Corbel"/>
                <a:cs typeface="Corbel"/>
                <a:sym typeface="Corbel"/>
              </a:rPr>
              <a:t>Federal Pell Grant</a:t>
            </a:r>
            <a:endParaRPr b="0" i="0" sz="1800" u="none" cap="none" strike="noStrike">
              <a:solidFill>
                <a:srgbClr val="000000"/>
              </a:solidFill>
              <a:latin typeface="Corbel"/>
              <a:ea typeface="Corbel"/>
              <a:cs typeface="Corbel"/>
              <a:sym typeface="Corbel"/>
            </a:endParaRPr>
          </a:p>
        </p:txBody>
      </p:sp>
      <p:pic>
        <p:nvPicPr>
          <p:cNvPr id="129" name="Google Shape;129;p9"/>
          <p:cNvPicPr preferRelativeResize="0"/>
          <p:nvPr/>
        </p:nvPicPr>
        <p:blipFill rotWithShape="1">
          <a:blip r:embed="rId3">
            <a:alphaModFix/>
          </a:blip>
          <a:srcRect b="0" l="0" r="0" t="0"/>
          <a:stretch/>
        </p:blipFill>
        <p:spPr>
          <a:xfrm>
            <a:off x="3703321" y="592691"/>
            <a:ext cx="8284463" cy="4858256"/>
          </a:xfrm>
          <a:prstGeom prst="rect">
            <a:avLst/>
          </a:prstGeom>
          <a:noFill/>
          <a:ln>
            <a:noFill/>
          </a:ln>
        </p:spPr>
      </p:pic>
      <p:sp>
        <p:nvSpPr>
          <p:cNvPr id="130" name="Google Shape;130;p9"/>
          <p:cNvSpPr/>
          <p:nvPr/>
        </p:nvSpPr>
        <p:spPr>
          <a:xfrm>
            <a:off x="3542010" y="5180693"/>
            <a:ext cx="8380156"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E2E2E"/>
              </a:buClr>
              <a:buSzPts val="1600"/>
              <a:buFont typeface="Arial"/>
              <a:buNone/>
            </a:pPr>
            <a:r>
              <a:rPr b="1" i="1" lang="en-US" sz="1600" u="none" cap="none" strike="noStrike">
                <a:solidFill>
                  <a:srgbClr val="2E2E2E"/>
                </a:solidFill>
                <a:latin typeface="Arial"/>
                <a:ea typeface="Arial"/>
                <a:cs typeface="Arial"/>
                <a:sym typeface="Arial"/>
              </a:rPr>
              <a:t>Please note that the income guidelines listed above are meant as a guide to assist families on their potential eligibility but other factors such as the student’s income and assets reported on the FAFSA may decrease the income eligibility amounts for the household size.</a:t>
            </a:r>
            <a:endParaRPr b="0" i="0" sz="1600" u="none" cap="none" strike="noStrike">
              <a:solidFill>
                <a:srgbClr val="2E2E2E"/>
              </a:solidFill>
              <a:latin typeface="Open Sans"/>
              <a:ea typeface="Open Sans"/>
              <a:cs typeface="Open Sans"/>
              <a:sym typeface="Open Sans"/>
            </a:endParaRPr>
          </a:p>
        </p:txBody>
      </p:sp>
      <p:sp>
        <p:nvSpPr>
          <p:cNvPr id="131" name="Google Shape;131;p9"/>
          <p:cNvSpPr/>
          <p:nvPr/>
        </p:nvSpPr>
        <p:spPr>
          <a:xfrm>
            <a:off x="102108" y="6229882"/>
            <a:ext cx="11987784" cy="523220"/>
          </a:xfrm>
          <a:prstGeom prst="rect">
            <a:avLst/>
          </a:prstGeom>
          <a:solidFill>
            <a:srgbClr val="DAEEF3"/>
          </a:solid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E2E2E"/>
              </a:buClr>
              <a:buSzPts val="1400"/>
              <a:buFont typeface="Open Sans"/>
              <a:buNone/>
            </a:pPr>
            <a:r>
              <a:rPr b="0" i="0" lang="en-US" sz="1400" u="none" cap="none" strike="noStrike">
                <a:solidFill>
                  <a:srgbClr val="2E2E2E"/>
                </a:solidFill>
                <a:latin typeface="Open Sans"/>
                <a:ea typeface="Open Sans"/>
                <a:cs typeface="Open Sans"/>
                <a:sym typeface="Open Sans"/>
              </a:rPr>
              <a:t>T</a:t>
            </a:r>
            <a:r>
              <a:rPr b="1" i="0" lang="en-US" sz="1400" u="none" cap="none" strike="noStrike">
                <a:solidFill>
                  <a:srgbClr val="980000"/>
                </a:solidFill>
                <a:latin typeface="Open Sans"/>
                <a:ea typeface="Open Sans"/>
                <a:cs typeface="Open Sans"/>
                <a:sym typeface="Open Sans"/>
              </a:rPr>
              <a:t>he maximum Pell grant award for the 2025-2026 academic year is $7,395 and the minimum Pell grant award is $740.</a:t>
            </a:r>
            <a:r>
              <a:rPr b="0" i="0" lang="en-US" sz="1400" u="none" cap="none" strike="noStrike">
                <a:solidFill>
                  <a:srgbClr val="2E2E2E"/>
                </a:solidFill>
                <a:latin typeface="Open Sans"/>
                <a:ea typeface="Open Sans"/>
                <a:cs typeface="Open Sans"/>
                <a:sym typeface="Open Sans"/>
              </a:rPr>
              <a:t> Y</a:t>
            </a:r>
            <a:r>
              <a:rPr b="0" i="0" lang="en-US" sz="1400" u="none" cap="none" strike="noStrike">
                <a:solidFill>
                  <a:srgbClr val="2E2E2E"/>
                </a:solidFill>
                <a:latin typeface="Open Sans"/>
                <a:ea typeface="Open Sans"/>
                <a:cs typeface="Open Sans"/>
                <a:sym typeface="Open Sans"/>
              </a:rPr>
              <a:t>our household income would need to be at or below the amounts listed above, based on your family size and marital status, to be eligible for a Pell grant.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0"/>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37" name="Google Shape;137;p10"/>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38" name="Google Shape;138;p10"/>
          <p:cNvSpPr txBox="1"/>
          <p:nvPr>
            <p:ph type="title"/>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 - Federal</a:t>
            </a:r>
            <a:endParaRPr/>
          </a:p>
        </p:txBody>
      </p:sp>
      <p:sp>
        <p:nvSpPr>
          <p:cNvPr id="139" name="Google Shape;139;p10"/>
          <p:cNvSpPr txBox="1"/>
          <p:nvPr/>
        </p:nvSpPr>
        <p:spPr>
          <a:xfrm>
            <a:off x="2822448" y="4901184"/>
            <a:ext cx="92396" cy="369332"/>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140" name="Google Shape;140;p10"/>
          <p:cNvSpPr txBox="1"/>
          <p:nvPr/>
        </p:nvSpPr>
        <p:spPr>
          <a:xfrm>
            <a:off x="3799818" y="864107"/>
            <a:ext cx="7661317" cy="5120642"/>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595959"/>
              </a:buClr>
              <a:buSzPts val="2900"/>
              <a:buFont typeface="Corbel"/>
              <a:buNone/>
            </a:pPr>
            <a:r>
              <a:rPr b="0" i="0" lang="en-US" sz="2900" u="none" cap="none" strike="noStrike">
                <a:solidFill>
                  <a:srgbClr val="595959"/>
                </a:solidFill>
                <a:latin typeface="Corbel"/>
                <a:ea typeface="Corbel"/>
                <a:cs typeface="Corbel"/>
                <a:sym typeface="Corbel"/>
              </a:rPr>
              <a:t>Grants</a:t>
            </a:r>
            <a:endParaRPr/>
          </a:p>
          <a:p>
            <a:pPr indent="0" lvl="0" marL="0" marR="0" rtl="0" algn="ctr">
              <a:lnSpc>
                <a:spcPct val="90000"/>
              </a:lnSpc>
              <a:spcBef>
                <a:spcPts val="6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a:p>
            <a:pPr indent="0" lvl="0" marL="0" marR="0" rtl="0" algn="l">
              <a:lnSpc>
                <a:spcPct val="90000"/>
              </a:lnSpc>
              <a:spcBef>
                <a:spcPts val="800"/>
              </a:spcBef>
              <a:spcAft>
                <a:spcPts val="0"/>
              </a:spcAft>
              <a:buClr>
                <a:srgbClr val="595959"/>
              </a:buClr>
              <a:buSzPts val="2900"/>
              <a:buFont typeface="Corbel"/>
              <a:buNone/>
            </a:pPr>
            <a:r>
              <a:rPr b="0" i="0" lang="en-US" sz="2900" u="none" cap="none" strike="noStrike">
                <a:solidFill>
                  <a:srgbClr val="595959"/>
                </a:solidFill>
                <a:latin typeface="Corbel"/>
                <a:ea typeface="Corbel"/>
                <a:cs typeface="Corbel"/>
                <a:sym typeface="Corbel"/>
              </a:rPr>
              <a:t>Federal Student Aid for Award Year 2025-26</a:t>
            </a:r>
            <a:endParaRPr/>
          </a:p>
          <a:p>
            <a:pPr indent="0" lvl="0" marL="0" marR="0" rtl="0" algn="l">
              <a:lnSpc>
                <a:spcPct val="90000"/>
              </a:lnSpc>
              <a:spcBef>
                <a:spcPts val="8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a:p>
            <a:pPr indent="-285750" lvl="1" marL="742950" marR="0" rtl="0" algn="l">
              <a:lnSpc>
                <a:spcPct val="90000"/>
              </a:lnSpc>
              <a:spcBef>
                <a:spcPts val="800"/>
              </a:spcBef>
              <a:spcAft>
                <a:spcPts val="0"/>
              </a:spcAft>
              <a:buClr>
                <a:srgbClr val="595959"/>
              </a:buClr>
              <a:buSzPts val="2900"/>
              <a:buFont typeface="Corbel"/>
              <a:buChar char="●"/>
            </a:pPr>
            <a:r>
              <a:rPr b="0" i="0" lang="en-US" sz="2900" u="none" cap="none" strike="noStrike">
                <a:solidFill>
                  <a:srgbClr val="595959"/>
                </a:solidFill>
                <a:latin typeface="Corbel"/>
                <a:ea typeface="Corbel"/>
                <a:cs typeface="Corbel"/>
                <a:sym typeface="Corbel"/>
              </a:rPr>
              <a:t>Pell         </a:t>
            </a:r>
            <a:r>
              <a:rPr b="0" i="0" lang="en-US" sz="1500" u="none" cap="none" strike="noStrike">
                <a:solidFill>
                  <a:srgbClr val="595959"/>
                </a:solidFill>
                <a:latin typeface="Corbel"/>
                <a:ea typeface="Corbel"/>
                <a:cs typeface="Corbel"/>
                <a:sym typeface="Corbel"/>
              </a:rPr>
              <a:t> </a:t>
            </a:r>
            <a:r>
              <a:rPr b="0" i="0" lang="en-US" sz="2900" u="none" cap="none" strike="noStrike">
                <a:solidFill>
                  <a:srgbClr val="595959"/>
                </a:solidFill>
                <a:latin typeface="Corbel"/>
                <a:ea typeface="Corbel"/>
                <a:cs typeface="Corbel"/>
                <a:sym typeface="Corbel"/>
              </a:rPr>
              <a:t>$7,395 (max award)</a:t>
            </a:r>
            <a:endParaRPr b="0" i="0" sz="2500" u="none" cap="none" strike="noStrike">
              <a:solidFill>
                <a:srgbClr val="595959"/>
              </a:solidFill>
              <a:latin typeface="Corbel"/>
              <a:ea typeface="Corbel"/>
              <a:cs typeface="Corbel"/>
              <a:sym typeface="Corbel"/>
            </a:endParaRPr>
          </a:p>
          <a:p>
            <a:pPr indent="-285750" lvl="1" marL="742950" marR="0" rtl="0" algn="l">
              <a:lnSpc>
                <a:spcPct val="90000"/>
              </a:lnSpc>
              <a:spcBef>
                <a:spcPts val="800"/>
              </a:spcBef>
              <a:spcAft>
                <a:spcPts val="0"/>
              </a:spcAft>
              <a:buClr>
                <a:srgbClr val="595959"/>
              </a:buClr>
              <a:buSzPts val="2900"/>
              <a:buFont typeface="Corbel"/>
              <a:buChar char="●"/>
            </a:pPr>
            <a:r>
              <a:rPr b="0" i="0" lang="en-US" sz="2900" u="none" cap="none" strike="noStrike">
                <a:solidFill>
                  <a:srgbClr val="595959"/>
                </a:solidFill>
                <a:latin typeface="Corbel"/>
                <a:ea typeface="Corbel"/>
                <a:cs typeface="Corbel"/>
                <a:sym typeface="Corbel"/>
              </a:rPr>
              <a:t>SEOG     $4,000 (max award)</a:t>
            </a:r>
            <a:endParaRPr b="0" i="0" sz="2500" u="none" cap="none" strike="noStrike">
              <a:solidFill>
                <a:srgbClr val="595959"/>
              </a:solidFill>
              <a:latin typeface="Corbel"/>
              <a:ea typeface="Corbel"/>
              <a:cs typeface="Corbel"/>
              <a:sym typeface="Corbel"/>
            </a:endParaRPr>
          </a:p>
          <a:p>
            <a:pPr indent="-285750" lvl="1" marL="742950" marR="0" rtl="0" algn="l">
              <a:lnSpc>
                <a:spcPct val="90000"/>
              </a:lnSpc>
              <a:spcBef>
                <a:spcPts val="800"/>
              </a:spcBef>
              <a:spcAft>
                <a:spcPts val="0"/>
              </a:spcAft>
              <a:buClr>
                <a:srgbClr val="595959"/>
              </a:buClr>
              <a:buSzPts val="2900"/>
              <a:buFont typeface="Corbel"/>
              <a:buChar char="●"/>
            </a:pPr>
            <a:r>
              <a:rPr b="0" i="0" lang="en-US" sz="2900" u="none" cap="none" strike="noStrike">
                <a:solidFill>
                  <a:srgbClr val="595959"/>
                </a:solidFill>
                <a:latin typeface="Corbel"/>
                <a:ea typeface="Corbel"/>
                <a:cs typeface="Corbel"/>
                <a:sym typeface="Corbel"/>
              </a:rPr>
              <a:t>TEACH   $3,772 (max award)</a:t>
            </a:r>
            <a:endParaRPr b="0" i="0" sz="2500" u="none" cap="none" strike="noStrike">
              <a:solidFill>
                <a:srgbClr val="595959"/>
              </a:solidFill>
              <a:latin typeface="Corbel"/>
              <a:ea typeface="Corbel"/>
              <a:cs typeface="Corbel"/>
              <a:sym typeface="Corbel"/>
            </a:endParaRPr>
          </a:p>
          <a:p>
            <a:pPr indent="457200" lvl="1" marL="0" marR="0" rtl="0" algn="l">
              <a:lnSpc>
                <a:spcPct val="90000"/>
              </a:lnSpc>
              <a:spcBef>
                <a:spcPts val="1200"/>
              </a:spcBef>
              <a:spcAft>
                <a:spcPts val="0"/>
              </a:spcAft>
              <a:buClr>
                <a:srgbClr val="2A6CAA"/>
              </a:buClr>
              <a:buSzPts val="2500"/>
              <a:buFont typeface="Corbel"/>
              <a:buNone/>
            </a:pPr>
            <a:r>
              <a:t/>
            </a:r>
            <a:endParaRPr b="0" i="0" sz="2500" u="none" cap="none" strike="noStrike">
              <a:solidFill>
                <a:srgbClr val="595959"/>
              </a:solidFill>
              <a:latin typeface="Corbel"/>
              <a:ea typeface="Corbel"/>
              <a:cs typeface="Corbel"/>
              <a:sym typeface="Corbel"/>
            </a:endParaRPr>
          </a:p>
          <a:p>
            <a:pPr indent="0" lvl="0" marL="0" marR="0" rtl="0" algn="l">
              <a:lnSpc>
                <a:spcPct val="90000"/>
              </a:lnSpc>
              <a:spcBef>
                <a:spcPts val="300"/>
              </a:spcBef>
              <a:spcAft>
                <a:spcPts val="0"/>
              </a:spcAft>
              <a:buClr>
                <a:srgbClr val="595959"/>
              </a:buClr>
              <a:buSzPts val="1200"/>
              <a:buFont typeface="Corbel"/>
              <a:buNone/>
            </a:pPr>
            <a:r>
              <a:rPr b="0" i="0" lang="en-US" sz="1200" u="none" cap="none" strike="noStrike">
                <a:solidFill>
                  <a:srgbClr val="595959"/>
                </a:solidFill>
                <a:latin typeface="Corbel"/>
                <a:ea typeface="Corbel"/>
                <a:cs typeface="Corbel"/>
                <a:sym typeface="Corbel"/>
              </a:rPr>
              <a:t>. *</a:t>
            </a:r>
            <a:r>
              <a:rPr b="1" i="1" lang="en-US" sz="1200" u="none" cap="none" strike="noStrike">
                <a:solidFill>
                  <a:srgbClr val="980000"/>
                </a:solidFill>
                <a:latin typeface="Corbel"/>
                <a:ea typeface="Corbel"/>
                <a:cs typeface="Corbel"/>
                <a:sym typeface="Corbel"/>
              </a:rPr>
              <a:t> 2026-27 award amounts subject to change</a:t>
            </a:r>
            <a:endParaRPr b="1" i="1">
              <a:solidFill>
                <a:srgbClr val="980000"/>
              </a:solidFill>
            </a:endParaRPr>
          </a:p>
          <a:p>
            <a:pPr indent="0" lvl="0" marL="0" marR="0" rtl="0" algn="l">
              <a:lnSpc>
                <a:spcPct val="90000"/>
              </a:lnSpc>
              <a:spcBef>
                <a:spcPts val="3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p:txBody>
      </p:sp>
    </p:spTree>
  </p:cSld>
  <p:clrMapOvr>
    <a:masterClrMapping/>
  </p:clrMapOvr>
  <mc:AlternateContent>
    <mc:Choice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1"/>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46" name="Google Shape;146;p11"/>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graphicFrame>
        <p:nvGraphicFramePr>
          <p:cNvPr id="147" name="Google Shape;147;p11"/>
          <p:cNvGraphicFramePr/>
          <p:nvPr/>
        </p:nvGraphicFramePr>
        <p:xfrm>
          <a:off x="3532472" y="126743"/>
          <a:ext cx="3000000" cy="3000000"/>
        </p:xfrm>
        <a:graphic>
          <a:graphicData uri="http://schemas.openxmlformats.org/drawingml/2006/table">
            <a:tbl>
              <a:tblPr bandRow="1" firstRow="1">
                <a:noFill/>
                <a:tableStyleId>{57DFBAB1-A66C-4012-94A7-15A8B522C6F8}</a:tableStyleId>
              </a:tblPr>
              <a:tblGrid>
                <a:gridCol w="4393475"/>
                <a:gridCol w="4098400"/>
              </a:tblGrid>
              <a:tr h="765925">
                <a:tc gridSpan="2">
                  <a:txBody>
                    <a:bodyPr/>
                    <a:lstStyle/>
                    <a:p>
                      <a:pPr indent="-274320" lvl="0" marL="274320" marR="0" rtl="0" algn="ctr">
                        <a:lnSpc>
                          <a:spcPct val="100000"/>
                        </a:lnSpc>
                        <a:spcBef>
                          <a:spcPts val="0"/>
                        </a:spcBef>
                        <a:spcAft>
                          <a:spcPts val="0"/>
                        </a:spcAft>
                        <a:buClr>
                          <a:srgbClr val="FFFFFF"/>
                        </a:buClr>
                        <a:buSzPts val="1800"/>
                        <a:buFont typeface="Calibri"/>
                        <a:buNone/>
                      </a:pPr>
                      <a:r>
                        <a:rPr b="1" lang="en-US" sz="1800" u="none" cap="none" strike="noStrike">
                          <a:solidFill>
                            <a:srgbClr val="FFFFFF"/>
                          </a:solidFill>
                        </a:rPr>
                        <a:t>New Jersey State Grants 2025-26  Academic Year </a:t>
                      </a:r>
                      <a:endParaRPr b="1" sz="1200" u="none" cap="none" strike="noStrike">
                        <a:solidFill>
                          <a:srgbClr val="FFFFFF"/>
                        </a:solidFill>
                      </a:endParaRPr>
                    </a:p>
                    <a:p>
                      <a:pPr indent="-274320" lvl="0" marL="274320" marR="0" rtl="0" algn="ctr">
                        <a:lnSpc>
                          <a:spcPct val="100000"/>
                        </a:lnSpc>
                        <a:spcBef>
                          <a:spcPts val="500"/>
                        </a:spcBef>
                        <a:spcAft>
                          <a:spcPts val="0"/>
                        </a:spcAft>
                        <a:buClr>
                          <a:srgbClr val="FFFFFF"/>
                        </a:buClr>
                        <a:buSzPts val="1050"/>
                        <a:buFont typeface="Calibri"/>
                        <a:buNone/>
                      </a:pPr>
                      <a:r>
                        <a:rPr b="1" lang="en-US" sz="1050" u="none" cap="none" strike="noStrike">
                          <a:solidFill>
                            <a:srgbClr val="FFFFFF"/>
                          </a:solidFill>
                        </a:rPr>
                        <a:t>(2026-2027 award amounts to be determined July  2026)</a:t>
                      </a:r>
                      <a:endParaRPr b="1" sz="1050" u="none" cap="none" strike="noStrike">
                        <a:solidFill>
                          <a:srgbClr val="FFFFFF"/>
                        </a:solidFill>
                      </a:endParaRPr>
                    </a:p>
                  </a:txBody>
                  <a:tcPr marT="45725" marB="45725" marR="45725" marL="45725" anchor="ctr">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tcPr>
                </a:tc>
                <a:tc hMerge="1"/>
              </a:tr>
              <a:tr h="375275">
                <a:tc>
                  <a:txBody>
                    <a:bodyPr/>
                    <a:lstStyle/>
                    <a:p>
                      <a:pPr indent="0" lvl="0" marL="0" marR="0" rtl="0" algn="r">
                        <a:lnSpc>
                          <a:spcPct val="100000"/>
                        </a:lnSpc>
                        <a:spcBef>
                          <a:spcPts val="0"/>
                        </a:spcBef>
                        <a:spcAft>
                          <a:spcPts val="0"/>
                        </a:spcAft>
                        <a:buClr>
                          <a:srgbClr val="595959"/>
                        </a:buClr>
                        <a:buSzPts val="1600"/>
                        <a:buFont typeface="Calibri"/>
                        <a:buNone/>
                      </a:pPr>
                      <a:r>
                        <a:rPr b="1" lang="en-US" sz="1600" u="none" cap="none" strike="noStrike">
                          <a:solidFill>
                            <a:srgbClr val="595959"/>
                          </a:solidFill>
                        </a:rPr>
                        <a:t>Award Type</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c>
                  <a:txBody>
                    <a:bodyPr/>
                    <a:lstStyle/>
                    <a:p>
                      <a:pPr indent="0" lvl="0" marL="0" marR="0" rtl="0" algn="r">
                        <a:lnSpc>
                          <a:spcPct val="100000"/>
                        </a:lnSpc>
                        <a:spcBef>
                          <a:spcPts val="0"/>
                        </a:spcBef>
                        <a:spcAft>
                          <a:spcPts val="0"/>
                        </a:spcAft>
                        <a:buClr>
                          <a:srgbClr val="595959"/>
                        </a:buClr>
                        <a:buSzPts val="1200"/>
                        <a:buFont typeface="Calibri"/>
                        <a:buNone/>
                      </a:pPr>
                      <a:r>
                        <a:rPr b="1" lang="en-US" sz="1200" u="none" cap="none" strike="noStrike">
                          <a:solidFill>
                            <a:srgbClr val="595959"/>
                          </a:solidFill>
                        </a:rPr>
                        <a:t>Award Amounts</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r>
              <a:tr h="324250">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Full-Time TAG </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$1,280 - $14,404</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r h="324250">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Part-Time TAG (community college only)</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$320-$1,097</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r>
              <a:tr h="397575">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EOF (Educational Opportunity Fund)</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$3,050 includes college success support</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r h="560075">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NJ STARS (top 15.0% of high school class junior or senior year)</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Tuition Only - community college only</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r>
              <a:tr h="397575">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NJ STARS II</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$2,500 per year – any NJ 4-year college</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r h="560075">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Governor’s Urban Scholarship (for top 5.0% of high school junior year)</a:t>
                      </a:r>
                      <a:endParaRPr sz="1600" u="none" cap="none" strike="noStrike">
                        <a:solidFill>
                          <a:srgbClr val="595959"/>
                        </a:solidFill>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$1,000</a:t>
                      </a:r>
                      <a:endParaRPr sz="1600" u="none" cap="none" strike="noStrike">
                        <a:solidFill>
                          <a:srgbClr val="595959"/>
                        </a:solidFill>
                      </a:endParaRPr>
                    </a:p>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$500 Persistency Bonus</a:t>
                      </a:r>
                      <a:endParaRPr sz="1600" u="none" cap="none" strike="noStrike">
                        <a:solidFill>
                          <a:srgbClr val="595959"/>
                        </a:solidFill>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r>
              <a:tr h="324250">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NJ-GIVS (women and minorities)</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$2,000 - building trades only</a:t>
                      </a:r>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r h="560075">
                <a:tc>
                  <a:txBody>
                    <a:bodyPr/>
                    <a:lstStyle/>
                    <a:p>
                      <a:pPr indent="0" lvl="0" marL="0" marR="0" rtl="0" algn="r">
                        <a:lnSpc>
                          <a:spcPct val="100000"/>
                        </a:lnSpc>
                        <a:spcBef>
                          <a:spcPts val="0"/>
                        </a:spcBef>
                        <a:spcAft>
                          <a:spcPts val="0"/>
                        </a:spcAft>
                        <a:buClr>
                          <a:srgbClr val="595959"/>
                        </a:buClr>
                        <a:buSzPts val="1600"/>
                        <a:buFont typeface="Calibri"/>
                        <a:buNone/>
                      </a:pPr>
                      <a:r>
                        <a:rPr b="0" lang="en-US" sz="1600" u="none" cap="none" strike="noStrike">
                          <a:solidFill>
                            <a:srgbClr val="595959"/>
                          </a:solidFill>
                        </a:rPr>
                        <a:t>            Community College Opportunity Grant (CCOG)</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full tuition and approved fees --AGI between $0 and $65,000</a:t>
                      </a:r>
                      <a:endParaRPr sz="1600" u="none" cap="none" strike="noStrike">
                        <a:solidFill>
                          <a:srgbClr val="595959"/>
                        </a:solidFill>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8EEF7"/>
                    </a:solidFill>
                  </a:tcPr>
                </a:tc>
              </a:tr>
              <a:tr h="795875">
                <a:tc>
                  <a:txBody>
                    <a:bodyPr/>
                    <a:lstStyle/>
                    <a:p>
                      <a:pPr indent="0" lvl="0" marL="0" marR="0" rtl="0" algn="r">
                        <a:lnSpc>
                          <a:spcPct val="100000"/>
                        </a:lnSpc>
                        <a:spcBef>
                          <a:spcPts val="0"/>
                        </a:spcBef>
                        <a:spcAft>
                          <a:spcPts val="0"/>
                        </a:spcAft>
                        <a:buClr>
                          <a:srgbClr val="595959"/>
                        </a:buClr>
                        <a:buSzPts val="1600"/>
                        <a:buFont typeface="Calibri"/>
                        <a:buNone/>
                      </a:pPr>
                      <a:r>
                        <a:rPr b="0" lang="en-US" sz="1600" u="none" cap="none" strike="noStrike">
                          <a:solidFill>
                            <a:srgbClr val="595959"/>
                          </a:solidFill>
                        </a:rPr>
                        <a:t>            Garden State Guarantee (GSG)</a:t>
                      </a:r>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full tuition and approved fees --AGI between $0 and $65,000</a:t>
                      </a:r>
                      <a:endParaRPr sz="1600" u="none" cap="none" strike="noStrike">
                        <a:solidFill>
                          <a:srgbClr val="595959"/>
                        </a:solidFill>
                      </a:endParaRPr>
                    </a:p>
                    <a:p>
                      <a:pPr indent="0" lvl="0" marL="0" marR="0" rtl="0" algn="r">
                        <a:lnSpc>
                          <a:spcPct val="100000"/>
                        </a:lnSpc>
                        <a:spcBef>
                          <a:spcPts val="0"/>
                        </a:spcBef>
                        <a:spcAft>
                          <a:spcPts val="0"/>
                        </a:spcAft>
                        <a:buClr>
                          <a:schemeClr val="dk1"/>
                        </a:buClr>
                        <a:buSzPts val="1600"/>
                        <a:buFont typeface="Calibri"/>
                        <a:buNone/>
                      </a:pPr>
                      <a:r>
                        <a:t/>
                      </a:r>
                      <a:endParaRPr sz="1600" u="none" cap="none" strike="noStrike">
                        <a:solidFill>
                          <a:srgbClr val="595959"/>
                        </a:solidFill>
                      </a:endParaRPr>
                    </a:p>
                  </a:txBody>
                  <a:tcPr marT="45725" marB="45725" marR="45725" marL="45725" anchor="ctr">
                    <a:lnL cap="flat" cmpd="sng" w="9525">
                      <a:solidFill>
                        <a:srgbClr val="000000"/>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r h="535275">
                <a:tc>
                  <a:txBody>
                    <a:bodyPr/>
                    <a:lstStyle/>
                    <a:p>
                      <a:pPr indent="0" lvl="0" marL="0" marR="0" rtl="0" algn="r">
                        <a:lnSpc>
                          <a:spcPct val="100000"/>
                        </a:lnSpc>
                        <a:spcBef>
                          <a:spcPts val="0"/>
                        </a:spcBef>
                        <a:spcAft>
                          <a:spcPts val="0"/>
                        </a:spcAft>
                        <a:buClr>
                          <a:srgbClr val="595959"/>
                        </a:buClr>
                        <a:buSzPts val="1600"/>
                        <a:buFont typeface="Calibri"/>
                        <a:buNone/>
                      </a:pPr>
                      <a:r>
                        <a:rPr b="0" lang="en-US" sz="1600" u="none" cap="none" strike="noStrike">
                          <a:solidFill>
                            <a:srgbClr val="595959"/>
                          </a:solidFill>
                        </a:rPr>
                        <a:t>Summer TAG</a:t>
                      </a:r>
                      <a:endParaRPr b="0" sz="1600" u="none" cap="none" strike="noStrike">
                        <a:solidFill>
                          <a:srgbClr val="595959"/>
                        </a:solidFill>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AE5F1"/>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Up to 75% of the  Fall or Spring TAG amount</a:t>
                      </a:r>
                      <a:endParaRPr sz="1600" u="none" cap="none" strike="noStrike">
                        <a:solidFill>
                          <a:srgbClr val="595959"/>
                        </a:solidFill>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AE5F1"/>
                    </a:solidFill>
                  </a:tcPr>
                </a:tc>
              </a:tr>
              <a:tr h="427000">
                <a:tc>
                  <a:txBody>
                    <a:bodyPr/>
                    <a:lstStyle/>
                    <a:p>
                      <a:pPr indent="0" lvl="0" marL="0" marR="0" rtl="0" algn="r">
                        <a:lnSpc>
                          <a:spcPct val="100000"/>
                        </a:lnSpc>
                        <a:spcBef>
                          <a:spcPts val="0"/>
                        </a:spcBef>
                        <a:spcAft>
                          <a:spcPts val="0"/>
                        </a:spcAft>
                        <a:buClr>
                          <a:schemeClr val="dk1"/>
                        </a:buClr>
                        <a:buSzPts val="800"/>
                        <a:buFont typeface="Calibri"/>
                        <a:buNone/>
                      </a:pPr>
                      <a:r>
                        <a:t/>
                      </a:r>
                      <a:endParaRPr b="1" sz="800" u="none" cap="none" strike="noStrike">
                        <a:solidFill>
                          <a:srgbClr val="595959"/>
                        </a:solidFill>
                      </a:endParaRPr>
                    </a:p>
                  </a:txBody>
                  <a:tcPr marT="45725" marB="45725" marR="45725" marL="45725" anchor="ctr">
                    <a:lnL cap="flat" cmpd="sng" w="12700">
                      <a:solidFill>
                        <a:schemeClr val="accent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595959"/>
                        </a:buClr>
                        <a:buSzPts val="1600"/>
                        <a:buFont typeface="Calibri"/>
                        <a:buNone/>
                      </a:pPr>
                      <a:r>
                        <a:rPr i="1" lang="en-US" sz="1600" u="none" cap="none" strike="noStrike">
                          <a:solidFill>
                            <a:srgbClr val="980000"/>
                          </a:solidFill>
                        </a:rPr>
                        <a:t>2026-2027 award amounts subject to change</a:t>
                      </a:r>
                      <a:endParaRPr i="1" sz="1600" u="none" cap="none" strike="noStrike">
                        <a:solidFill>
                          <a:srgbClr val="980000"/>
                        </a:solidFill>
                      </a:endParaRPr>
                    </a:p>
                    <a:p>
                      <a:pPr indent="0" lvl="0" marL="0" marR="0" rtl="0" algn="r">
                        <a:lnSpc>
                          <a:spcPct val="100000"/>
                        </a:lnSpc>
                        <a:spcBef>
                          <a:spcPts val="0"/>
                        </a:spcBef>
                        <a:spcAft>
                          <a:spcPts val="0"/>
                        </a:spcAft>
                        <a:buClr>
                          <a:schemeClr val="dk1"/>
                        </a:buClr>
                        <a:buSzPts val="1600"/>
                        <a:buFont typeface="Calibri"/>
                        <a:buNone/>
                      </a:pPr>
                      <a:r>
                        <a:t/>
                      </a:r>
                      <a:endParaRPr sz="1600" u="none" cap="none" strike="noStrike">
                        <a:solidFill>
                          <a:srgbClr val="595959"/>
                        </a:solidFill>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FFFFFF"/>
                    </a:solidFill>
                  </a:tcPr>
                </a:tc>
              </a:tr>
            </a:tbl>
          </a:graphicData>
        </a:graphic>
      </p:graphicFrame>
      <p:sp>
        <p:nvSpPr>
          <p:cNvPr id="148" name="Google Shape;148;p11"/>
          <p:cNvSpPr txBox="1"/>
          <p:nvPr/>
        </p:nvSpPr>
        <p:spPr>
          <a:xfrm>
            <a:off x="530927" y="2401353"/>
            <a:ext cx="2259164" cy="1754324"/>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chemeClr val="lt1"/>
              </a:buClr>
              <a:buSzPts val="3600"/>
              <a:buFont typeface="Corbel"/>
              <a:buNone/>
            </a:pPr>
            <a:r>
              <a:rPr b="0" i="0" lang="en-US" sz="3600" u="none" cap="none" strike="noStrike">
                <a:solidFill>
                  <a:schemeClr val="lt1"/>
                </a:solidFill>
                <a:latin typeface="Corbel"/>
                <a:ea typeface="Corbel"/>
                <a:cs typeface="Corbel"/>
                <a:sym typeface="Corbel"/>
              </a:rPr>
              <a:t>2025-2026 </a:t>
            </a:r>
            <a:endParaRPr/>
          </a:p>
          <a:p>
            <a:pPr indent="0" lvl="0" marL="0" marR="0" rtl="0" algn="ctr">
              <a:lnSpc>
                <a:spcPct val="100000"/>
              </a:lnSpc>
              <a:spcBef>
                <a:spcPts val="0"/>
              </a:spcBef>
              <a:spcAft>
                <a:spcPts val="0"/>
              </a:spcAft>
              <a:buClr>
                <a:schemeClr val="lt1"/>
              </a:buClr>
              <a:buSzPts val="3600"/>
              <a:buFont typeface="Corbel"/>
              <a:buNone/>
            </a:pPr>
            <a:r>
              <a:rPr b="0" i="0" lang="en-US" sz="3600" u="none" cap="none" strike="noStrike">
                <a:solidFill>
                  <a:schemeClr val="lt1"/>
                </a:solidFill>
                <a:latin typeface="Corbel"/>
                <a:ea typeface="Corbel"/>
                <a:cs typeface="Corbel"/>
                <a:sym typeface="Corbel"/>
              </a:rPr>
              <a:t>Award Amounts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2"/>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54" name="Google Shape;154;p12"/>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State Grants &amp; Scholarship Requirements</a:t>
            </a:r>
            <a:endParaRPr/>
          </a:p>
        </p:txBody>
      </p:sp>
      <p:sp>
        <p:nvSpPr>
          <p:cNvPr id="155" name="Google Shape;155;p12"/>
          <p:cNvSpPr txBox="1"/>
          <p:nvPr/>
        </p:nvSpPr>
        <p:spPr>
          <a:xfrm>
            <a:off x="3994128" y="864108"/>
            <a:ext cx="7661317" cy="5120642"/>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Student’s application must be complete to receive TAG (Tuition Aid Grant) or any other state aid. Students must:</a:t>
            </a:r>
            <a:endParaRPr/>
          </a:p>
          <a:p>
            <a:pPr indent="214311" lvl="0" marL="0" marR="0" rtl="0" algn="l">
              <a:lnSpc>
                <a:spcPct val="90000"/>
              </a:lnSpc>
              <a:spcBef>
                <a:spcPts val="6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a:p>
            <a:pPr indent="-228600" lvl="0" marL="4572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File a FAFSA </a:t>
            </a:r>
            <a:r>
              <a:rPr b="1" i="0" lang="en-US" sz="1800" u="sng" cap="none" strike="noStrike">
                <a:solidFill>
                  <a:srgbClr val="595959"/>
                </a:solidFill>
                <a:latin typeface="Corbel"/>
                <a:ea typeface="Corbel"/>
                <a:cs typeface="Corbel"/>
                <a:sym typeface="Corbel"/>
              </a:rPr>
              <a:t>or</a:t>
            </a:r>
            <a:r>
              <a:rPr b="0" i="0" lang="en-US" sz="1800" u="none" cap="none" strike="noStrike">
                <a:solidFill>
                  <a:srgbClr val="595959"/>
                </a:solidFill>
                <a:latin typeface="Corbel"/>
                <a:ea typeface="Corbel"/>
                <a:cs typeface="Corbel"/>
                <a:sym typeface="Corbel"/>
              </a:rPr>
              <a:t> New Jersey Alternative Financial Aid Application</a:t>
            </a:r>
            <a:endParaRPr/>
          </a:p>
          <a:p>
            <a:pPr indent="-241300" lvl="0" marL="469900" marR="0" rtl="0" algn="l">
              <a:lnSpc>
                <a:spcPct val="90000"/>
              </a:lnSpc>
              <a:spcBef>
                <a:spcPts val="500"/>
              </a:spcBef>
              <a:spcAft>
                <a:spcPts val="0"/>
              </a:spcAft>
              <a:buClr>
                <a:srgbClr val="595959"/>
              </a:buClr>
              <a:buSzPts val="1900"/>
              <a:buFont typeface="Corbel"/>
              <a:buChar char="●"/>
            </a:pPr>
            <a:r>
              <a:rPr b="0" i="0" lang="en-US" sz="1900" u="none" cap="none" strike="noStrike">
                <a:solidFill>
                  <a:srgbClr val="595959"/>
                </a:solidFill>
                <a:latin typeface="Corbel"/>
                <a:ea typeface="Corbel"/>
                <a:cs typeface="Corbel"/>
                <a:sym typeface="Corbel"/>
              </a:rPr>
              <a:t>Be a U.S. citizen, eligible non-citizen or qualify as an NJ Dreamer</a:t>
            </a:r>
            <a:endParaRPr/>
          </a:p>
          <a:p>
            <a:pPr indent="-241300" lvl="0" marL="469900" marR="0" rtl="0" algn="l">
              <a:lnSpc>
                <a:spcPct val="90000"/>
              </a:lnSpc>
              <a:spcBef>
                <a:spcPts val="500"/>
              </a:spcBef>
              <a:spcAft>
                <a:spcPts val="0"/>
              </a:spcAft>
              <a:buClr>
                <a:srgbClr val="595959"/>
              </a:buClr>
              <a:buSzPts val="1900"/>
              <a:buFont typeface="Corbel"/>
              <a:buChar char="●"/>
            </a:pPr>
            <a:r>
              <a:rPr b="0" i="0" lang="en-US" sz="1900" u="none" cap="none" strike="noStrike">
                <a:solidFill>
                  <a:srgbClr val="595959"/>
                </a:solidFill>
                <a:latin typeface="Corbel"/>
                <a:ea typeface="Corbel"/>
                <a:cs typeface="Corbel"/>
                <a:sym typeface="Corbel"/>
              </a:rPr>
              <a:t>Be a New Jersey resident and attend a New Jersey institution</a:t>
            </a:r>
            <a:endParaRPr/>
          </a:p>
          <a:p>
            <a:pPr indent="-241300" lvl="0" marL="469900" marR="0" rtl="0" algn="l">
              <a:lnSpc>
                <a:spcPct val="90000"/>
              </a:lnSpc>
              <a:spcBef>
                <a:spcPts val="500"/>
              </a:spcBef>
              <a:spcAft>
                <a:spcPts val="0"/>
              </a:spcAft>
              <a:buClr>
                <a:srgbClr val="595959"/>
              </a:buClr>
              <a:buSzPts val="1900"/>
              <a:buFont typeface="Corbel"/>
              <a:buChar char="●"/>
            </a:pPr>
            <a:r>
              <a:rPr b="0" i="0" lang="en-US" sz="1900" u="none" cap="none" strike="noStrike">
                <a:solidFill>
                  <a:srgbClr val="595959"/>
                </a:solidFill>
                <a:latin typeface="Corbel"/>
                <a:ea typeface="Corbel"/>
                <a:cs typeface="Corbel"/>
                <a:sym typeface="Corbel"/>
              </a:rPr>
              <a:t>Be enrolled full-time* in an approved degree program</a:t>
            </a:r>
            <a:endParaRPr/>
          </a:p>
          <a:p>
            <a:pPr indent="-241300" lvl="0" marL="469900" marR="0" rtl="0" algn="l">
              <a:lnSpc>
                <a:spcPct val="90000"/>
              </a:lnSpc>
              <a:spcBef>
                <a:spcPts val="500"/>
              </a:spcBef>
              <a:spcAft>
                <a:spcPts val="0"/>
              </a:spcAft>
              <a:buClr>
                <a:srgbClr val="595959"/>
              </a:buClr>
              <a:buSzPts val="1900"/>
              <a:buFont typeface="Corbel"/>
              <a:buChar char="●"/>
            </a:pPr>
            <a:r>
              <a:rPr b="0" i="0" lang="en-US" sz="1900" u="none" cap="none" strike="noStrike">
                <a:solidFill>
                  <a:srgbClr val="595959"/>
                </a:solidFill>
                <a:latin typeface="Corbel"/>
                <a:ea typeface="Corbel"/>
                <a:cs typeface="Corbel"/>
                <a:sym typeface="Corbel"/>
              </a:rPr>
              <a:t>Demonstrate financial need</a:t>
            </a:r>
            <a:endParaRPr/>
          </a:p>
          <a:p>
            <a:pPr indent="-241300" lvl="0" marL="469900" marR="0" rtl="0" algn="l">
              <a:lnSpc>
                <a:spcPct val="90000"/>
              </a:lnSpc>
              <a:spcBef>
                <a:spcPts val="500"/>
              </a:spcBef>
              <a:spcAft>
                <a:spcPts val="0"/>
              </a:spcAft>
              <a:buClr>
                <a:srgbClr val="595959"/>
              </a:buClr>
              <a:buSzPts val="1900"/>
              <a:buFont typeface="Corbel"/>
              <a:buChar char="●"/>
            </a:pPr>
            <a:r>
              <a:rPr b="0" i="0" lang="en-US" sz="1900" u="none" cap="none" strike="noStrike">
                <a:solidFill>
                  <a:srgbClr val="595959"/>
                </a:solidFill>
                <a:latin typeface="Corbel"/>
                <a:ea typeface="Corbel"/>
                <a:cs typeface="Corbel"/>
                <a:sym typeface="Corbel"/>
              </a:rPr>
              <a:t>Meet all state deadlines for application and document submission</a:t>
            </a:r>
            <a:endParaRPr/>
          </a:p>
          <a:p>
            <a:pPr indent="457200" lvl="1" marL="0" marR="0" rtl="0" algn="l">
              <a:lnSpc>
                <a:spcPct val="90000"/>
              </a:lnSpc>
              <a:spcBef>
                <a:spcPts val="12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a:p>
            <a:pPr indent="0" lvl="0" marL="0" marR="0" rtl="0" algn="l">
              <a:lnSpc>
                <a:spcPct val="90000"/>
              </a:lnSpc>
              <a:spcBef>
                <a:spcPts val="500"/>
              </a:spcBef>
              <a:spcAft>
                <a:spcPts val="0"/>
              </a:spcAft>
              <a:buClr>
                <a:srgbClr val="595959"/>
              </a:buClr>
              <a:buSzPts val="1900"/>
              <a:buFont typeface="Corbel"/>
              <a:buNone/>
            </a:pPr>
            <a:r>
              <a:rPr b="0" i="0" lang="en-US" sz="1900" u="none" cap="none" strike="noStrike">
                <a:solidFill>
                  <a:srgbClr val="595959"/>
                </a:solidFill>
                <a:latin typeface="Corbel"/>
                <a:ea typeface="Corbel"/>
                <a:cs typeface="Corbel"/>
                <a:sym typeface="Corbel"/>
              </a:rPr>
              <a:t>*Part-Time TAG, NJSTARS, CCOG, and EOF awards are available for county college students enrolled in 6-11 credits per semester. </a:t>
            </a:r>
            <a:endParaRPr/>
          </a:p>
        </p:txBody>
      </p:sp>
    </p:spTree>
  </p:cSld>
  <p:clrMapOvr>
    <a:masterClrMapping/>
  </p:clrMapOvr>
  <mc:AlternateContent>
    <mc:Choice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666d2e174e_0_0"/>
          <p:cNvSpPr txBox="1"/>
          <p:nvPr>
            <p:ph idx="12" type="sldNum"/>
          </p:nvPr>
        </p:nvSpPr>
        <p:spPr>
          <a:xfrm>
            <a:off x="10218712" y="6251006"/>
            <a:ext cx="288000" cy="276900"/>
          </a:xfrm>
          <a:prstGeom prst="rect">
            <a:avLst/>
          </a:prstGeom>
          <a:noFill/>
          <a:ln>
            <a:noFill/>
          </a:ln>
        </p:spPr>
        <p:txBody>
          <a:bodyPr anchorCtr="0" anchor="ctr" bIns="45700" lIns="45700" spcFirstLastPara="1" rIns="45700" wrap="square" tIns="45700">
            <a:spAutoFit/>
          </a:bodyPr>
          <a:lstStyle/>
          <a:p>
            <a:pPr indent="0" lvl="0" marL="0" rtl="0" algn="r">
              <a:spcBef>
                <a:spcPts val="0"/>
              </a:spcBef>
              <a:spcAft>
                <a:spcPts val="0"/>
              </a:spcAft>
              <a:buClr>
                <a:schemeClr val="accent1"/>
              </a:buClr>
              <a:buSzPts val="1200"/>
              <a:buFont typeface="Corbel"/>
              <a:buNone/>
            </a:pPr>
            <a:fld id="{00000000-1234-1234-1234-123412341234}" type="slidenum">
              <a:rPr lang="en-US"/>
              <a:t>‹#›</a:t>
            </a:fld>
            <a:endParaRPr/>
          </a:p>
        </p:txBody>
      </p:sp>
      <p:sp>
        <p:nvSpPr>
          <p:cNvPr id="161" name="Google Shape;161;g3666d2e174e_0_0"/>
          <p:cNvSpPr txBox="1"/>
          <p:nvPr/>
        </p:nvSpPr>
        <p:spPr>
          <a:xfrm>
            <a:off x="252919" y="1123837"/>
            <a:ext cx="2947500" cy="4601100"/>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State Grants &amp; Scholarship Requirements</a:t>
            </a:r>
            <a:endParaRPr b="0" i="0" sz="1400" u="none" cap="none" strike="noStrike">
              <a:solidFill>
                <a:srgbClr val="000000"/>
              </a:solidFill>
              <a:latin typeface="Arial"/>
              <a:ea typeface="Arial"/>
              <a:cs typeface="Arial"/>
              <a:sym typeface="Arial"/>
            </a:endParaRPr>
          </a:p>
        </p:txBody>
      </p:sp>
      <p:sp>
        <p:nvSpPr>
          <p:cNvPr id="162" name="Google Shape;162;g3666d2e174e_0_0"/>
          <p:cNvSpPr txBox="1"/>
          <p:nvPr/>
        </p:nvSpPr>
        <p:spPr>
          <a:xfrm>
            <a:off x="3799818" y="94206"/>
            <a:ext cx="7661400" cy="6763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595959"/>
              </a:buClr>
              <a:buSzPts val="3000"/>
              <a:buFont typeface="Corbel"/>
              <a:buNone/>
            </a:pPr>
            <a:r>
              <a:rPr b="0" i="0" lang="en-US" sz="3000" u="sng" cap="none" strike="noStrike">
                <a:solidFill>
                  <a:srgbClr val="595959"/>
                </a:solidFill>
                <a:latin typeface="Corbel"/>
                <a:ea typeface="Corbel"/>
                <a:cs typeface="Corbel"/>
                <a:sym typeface="Corbel"/>
              </a:rPr>
              <a:t>NJ Tuition Aid Grant (need based)</a:t>
            </a:r>
            <a:endParaRPr b="0" i="0" sz="3000" u="sng" cap="none" strike="noStrike">
              <a:solidFill>
                <a:srgbClr val="595959"/>
              </a:solidFill>
              <a:latin typeface="Corbel"/>
              <a:ea typeface="Corbel"/>
              <a:cs typeface="Corbel"/>
              <a:sym typeface="Corbel"/>
            </a:endParaRPr>
          </a:p>
          <a:p>
            <a:pPr indent="0" lvl="0" marL="0" rtl="0" algn="ctr">
              <a:spcBef>
                <a:spcPts val="0"/>
              </a:spcBef>
              <a:spcAft>
                <a:spcPts val="0"/>
              </a:spcAft>
              <a:buClr>
                <a:srgbClr val="595959"/>
              </a:buClr>
              <a:buSzPts val="1600"/>
              <a:buFont typeface="Calibri"/>
              <a:buNone/>
            </a:pPr>
            <a:r>
              <a:rPr lang="en-US" sz="2400">
                <a:solidFill>
                  <a:srgbClr val="595959"/>
                </a:solidFill>
                <a:latin typeface="Corbel"/>
                <a:ea typeface="Corbel"/>
                <a:cs typeface="Corbel"/>
                <a:sym typeface="Corbel"/>
              </a:rPr>
              <a:t>$1,280 - $14,404</a:t>
            </a:r>
            <a:endParaRPr sz="2400">
              <a:solidFill>
                <a:srgbClr val="595959"/>
              </a:solidFill>
              <a:latin typeface="Corbel"/>
              <a:ea typeface="Corbel"/>
              <a:cs typeface="Corbel"/>
              <a:sym typeface="Corbel"/>
            </a:endParaRPr>
          </a:p>
          <a:p>
            <a:pPr indent="0" lvl="0" marL="0" rtl="0" algn="ctr">
              <a:spcBef>
                <a:spcPts val="0"/>
              </a:spcBef>
              <a:spcAft>
                <a:spcPts val="0"/>
              </a:spcAft>
              <a:buClr>
                <a:srgbClr val="595959"/>
              </a:buClr>
              <a:buSzPts val="1600"/>
              <a:buFont typeface="Calibri"/>
              <a:buNone/>
            </a:pPr>
            <a:r>
              <a:t/>
            </a:r>
            <a:endParaRPr sz="1000">
              <a:solidFill>
                <a:srgbClr val="595959"/>
              </a:solidFill>
              <a:latin typeface="Corbel"/>
              <a:ea typeface="Corbel"/>
              <a:cs typeface="Corbel"/>
              <a:sym typeface="Corbel"/>
            </a:endParaRPr>
          </a:p>
          <a:p>
            <a:pPr indent="0" lvl="0" marL="0" marR="0" rtl="0" algn="l">
              <a:lnSpc>
                <a:spcPct val="90000"/>
              </a:lnSpc>
              <a:spcBef>
                <a:spcPts val="50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Students must have a complete Application for TAG (Tuition Aid Grant) and all other state programs. Students must:</a:t>
            </a:r>
            <a:endParaRPr b="0" i="0" sz="1400" u="none" cap="none" strike="noStrike">
              <a:solidFill>
                <a:srgbClr val="000000"/>
              </a:solidFill>
              <a:latin typeface="Arial"/>
              <a:ea typeface="Arial"/>
              <a:cs typeface="Arial"/>
              <a:sym typeface="Arial"/>
            </a:endParaRPr>
          </a:p>
          <a:p>
            <a:pPr indent="214311" lvl="0" marL="0" marR="0" rtl="0" algn="l">
              <a:lnSpc>
                <a:spcPct val="90000"/>
              </a:lnSpc>
              <a:spcBef>
                <a:spcPts val="600"/>
              </a:spcBef>
              <a:spcAft>
                <a:spcPts val="0"/>
              </a:spcAft>
              <a:buClr>
                <a:srgbClr val="595959"/>
              </a:buClr>
              <a:buSzPts val="2200"/>
              <a:buFont typeface="Corbel"/>
              <a:buNone/>
            </a:pPr>
            <a:r>
              <a:t/>
            </a:r>
            <a:endParaRPr b="0" i="0" sz="1000" u="none" cap="none" strike="noStrike">
              <a:solidFill>
                <a:srgbClr val="595959"/>
              </a:solidFill>
              <a:latin typeface="Corbel"/>
              <a:ea typeface="Corbel"/>
              <a:cs typeface="Corbel"/>
              <a:sym typeface="Corbel"/>
            </a:endParaRPr>
          </a:p>
          <a:p>
            <a:pPr indent="-228600" lvl="0" marL="4572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File a FAFSA </a:t>
            </a:r>
            <a:r>
              <a:rPr b="1" i="0" lang="en-US" sz="1800" u="sng" cap="none" strike="noStrike">
                <a:solidFill>
                  <a:srgbClr val="595959"/>
                </a:solidFill>
                <a:latin typeface="Corbel"/>
                <a:ea typeface="Corbel"/>
                <a:cs typeface="Corbel"/>
                <a:sym typeface="Corbel"/>
              </a:rPr>
              <a:t>or</a:t>
            </a:r>
            <a:r>
              <a:rPr b="0" i="0" lang="en-US" sz="1800" u="none" cap="none" strike="noStrike">
                <a:solidFill>
                  <a:srgbClr val="595959"/>
                </a:solidFill>
                <a:latin typeface="Corbel"/>
                <a:ea typeface="Corbel"/>
                <a:cs typeface="Corbel"/>
                <a:sym typeface="Corbel"/>
              </a:rPr>
              <a:t> New Jersey Alternative Financial Aid Application</a:t>
            </a:r>
            <a:endParaRPr b="0" i="0" sz="2200" u="none" cap="none" strike="noStrike">
              <a:solidFill>
                <a:srgbClr val="595959"/>
              </a:solidFill>
              <a:latin typeface="Corbel"/>
              <a:ea typeface="Corbel"/>
              <a:cs typeface="Corbel"/>
              <a:sym typeface="Corbel"/>
            </a:endParaRPr>
          </a:p>
          <a:p>
            <a:pPr indent="-241300" lvl="0" marL="4699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Be a U.S. citizen, eligible non-citizen or qualify as an NJ Dreamer</a:t>
            </a:r>
            <a:endParaRPr b="0" i="0" sz="1400" u="none" cap="none" strike="noStrike">
              <a:solidFill>
                <a:srgbClr val="000000"/>
              </a:solidFill>
              <a:latin typeface="Arial"/>
              <a:ea typeface="Arial"/>
              <a:cs typeface="Arial"/>
              <a:sym typeface="Arial"/>
            </a:endParaRPr>
          </a:p>
          <a:p>
            <a:pPr indent="-241300" lvl="0" marL="4699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Be a New Jersey resident and attend a New Jersey institution</a:t>
            </a:r>
            <a:endParaRPr b="0" i="0" sz="1400" u="none" cap="none" strike="noStrike">
              <a:solidFill>
                <a:srgbClr val="000000"/>
              </a:solidFill>
              <a:latin typeface="Arial"/>
              <a:ea typeface="Arial"/>
              <a:cs typeface="Arial"/>
              <a:sym typeface="Arial"/>
            </a:endParaRPr>
          </a:p>
          <a:p>
            <a:pPr indent="-241300" lvl="0" marL="4699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Be enrolled full-time* in an approved degree program</a:t>
            </a:r>
            <a:endParaRPr b="0" i="0" sz="1400" u="none" cap="none" strike="noStrike">
              <a:solidFill>
                <a:srgbClr val="000000"/>
              </a:solidFill>
              <a:latin typeface="Arial"/>
              <a:ea typeface="Arial"/>
              <a:cs typeface="Arial"/>
              <a:sym typeface="Arial"/>
            </a:endParaRPr>
          </a:p>
          <a:p>
            <a:pPr indent="-241300" lvl="0" marL="4699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Demonstrate financial need</a:t>
            </a:r>
            <a:endParaRPr b="0" i="0" sz="1400" u="none" cap="none" strike="noStrike">
              <a:solidFill>
                <a:srgbClr val="000000"/>
              </a:solidFill>
              <a:latin typeface="Arial"/>
              <a:ea typeface="Arial"/>
              <a:cs typeface="Arial"/>
              <a:sym typeface="Arial"/>
            </a:endParaRPr>
          </a:p>
          <a:p>
            <a:pPr indent="-241300" lvl="0" marL="469900" marR="0" rtl="0" algn="l">
              <a:lnSpc>
                <a:spcPct val="90000"/>
              </a:lnSpc>
              <a:spcBef>
                <a:spcPts val="5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Meet all state deadlines for application and document submission</a:t>
            </a:r>
            <a:endParaRPr b="0" i="0" sz="1400" u="none" cap="none" strike="noStrike">
              <a:solidFill>
                <a:srgbClr val="000000"/>
              </a:solidFill>
              <a:latin typeface="Arial"/>
              <a:ea typeface="Arial"/>
              <a:cs typeface="Arial"/>
              <a:sym typeface="Arial"/>
            </a:endParaRPr>
          </a:p>
          <a:p>
            <a:pPr indent="457200" lvl="1" marL="0" marR="0" rtl="0" algn="l">
              <a:lnSpc>
                <a:spcPct val="90000"/>
              </a:lnSpc>
              <a:spcBef>
                <a:spcPts val="1200"/>
              </a:spcBef>
              <a:spcAft>
                <a:spcPts val="0"/>
              </a:spcAft>
              <a:buClr>
                <a:srgbClr val="595959"/>
              </a:buClr>
              <a:buSzPts val="1800"/>
              <a:buFont typeface="Corbel"/>
              <a:buNone/>
            </a:pPr>
            <a:r>
              <a:t/>
            </a:r>
            <a:endParaRPr b="0" i="0" sz="1800" u="none" cap="none" strike="noStrike">
              <a:solidFill>
                <a:srgbClr val="595959"/>
              </a:solidFill>
              <a:latin typeface="Corbel"/>
              <a:ea typeface="Corbel"/>
              <a:cs typeface="Corbel"/>
              <a:sym typeface="Corbel"/>
            </a:endParaRPr>
          </a:p>
          <a:p>
            <a:pPr indent="0" lvl="0" marL="0" marR="0" rtl="0" algn="l">
              <a:lnSpc>
                <a:spcPct val="90000"/>
              </a:lnSpc>
              <a:spcBef>
                <a:spcPts val="50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a:t>
            </a:r>
            <a:r>
              <a:rPr b="1" i="0" lang="en-US" sz="1800" u="sng" cap="none" strike="noStrike">
                <a:solidFill>
                  <a:srgbClr val="595959"/>
                </a:solidFill>
                <a:latin typeface="Corbel"/>
                <a:ea typeface="Corbel"/>
                <a:cs typeface="Corbel"/>
                <a:sym typeface="Corbel"/>
              </a:rPr>
              <a:t>Part-Time TAG, CCOG, and EOF awards are available for county college students</a:t>
            </a:r>
            <a:r>
              <a:rPr b="0" i="0" lang="en-US" sz="1800" u="none" cap="none" strike="noStrike">
                <a:solidFill>
                  <a:srgbClr val="595959"/>
                </a:solidFill>
                <a:latin typeface="Corbel"/>
                <a:ea typeface="Corbel"/>
                <a:cs typeface="Corbel"/>
                <a:sym typeface="Corbel"/>
              </a:rPr>
              <a:t> enrolled in 6-11 credits per semester.  </a:t>
            </a:r>
            <a:r>
              <a:rPr lang="en-US" sz="1800">
                <a:solidFill>
                  <a:srgbClr val="595959"/>
                </a:solidFill>
                <a:latin typeface="Corbel"/>
                <a:ea typeface="Corbel"/>
                <a:cs typeface="Corbel"/>
                <a:sym typeface="Corbel"/>
              </a:rPr>
              <a:t>Awards amounts range from </a:t>
            </a:r>
            <a:r>
              <a:rPr lang="en-US" sz="1800">
                <a:solidFill>
                  <a:srgbClr val="595959"/>
                </a:solidFill>
                <a:latin typeface="Corbel"/>
                <a:ea typeface="Corbel"/>
                <a:cs typeface="Corbel"/>
                <a:sym typeface="Corbel"/>
              </a:rPr>
              <a:t>$320-$1,097.</a:t>
            </a:r>
            <a:endParaRPr b="0" i="0" sz="1600" u="none" cap="none" strike="noStrike">
              <a:solidFill>
                <a:srgbClr val="000000"/>
              </a:solidFill>
              <a:latin typeface="Arial"/>
              <a:ea typeface="Arial"/>
              <a:cs typeface="Arial"/>
              <a:sym typeface="Arial"/>
            </a:endParaRPr>
          </a:p>
          <a:p>
            <a:pPr indent="0" lvl="0" marL="0" marR="0" rtl="0" algn="l">
              <a:lnSpc>
                <a:spcPct val="90000"/>
              </a:lnSpc>
              <a:spcBef>
                <a:spcPts val="500"/>
              </a:spcBef>
              <a:spcAft>
                <a:spcPts val="0"/>
              </a:spcAft>
              <a:buClr>
                <a:srgbClr val="595959"/>
              </a:buClr>
              <a:buSzPts val="1800"/>
              <a:buFont typeface="Corbel"/>
              <a:buNone/>
            </a:pPr>
            <a:r>
              <a:t/>
            </a:r>
            <a:endParaRPr b="0" i="0" sz="1800" u="none" cap="none" strike="noStrike">
              <a:solidFill>
                <a:srgbClr val="595959"/>
              </a:solidFill>
              <a:latin typeface="Corbel"/>
              <a:ea typeface="Corbel"/>
              <a:cs typeface="Corbel"/>
              <a:sym typeface="Corbel"/>
            </a:endParaRPr>
          </a:p>
          <a:p>
            <a:pPr indent="0" lvl="1" marL="457200" marR="0" rtl="0" algn="ctr">
              <a:lnSpc>
                <a:spcPct val="100000"/>
              </a:lnSpc>
              <a:spcBef>
                <a:spcPts val="0"/>
              </a:spcBef>
              <a:spcAft>
                <a:spcPts val="0"/>
              </a:spcAft>
              <a:buClr>
                <a:srgbClr val="595959"/>
              </a:buClr>
              <a:buSzPts val="1600"/>
              <a:buFont typeface="Corbel"/>
              <a:buNone/>
            </a:pPr>
            <a:r>
              <a:rPr b="1" i="0" lang="en-US" sz="2400" u="sng" cap="none" strike="noStrike">
                <a:solidFill>
                  <a:srgbClr val="595959"/>
                </a:solidFill>
                <a:latin typeface="Corbel"/>
                <a:ea typeface="Corbel"/>
                <a:cs typeface="Corbel"/>
                <a:sym typeface="Corbel"/>
              </a:rPr>
              <a:t>Summer TAG (Tuition Aid Grant) – need based</a:t>
            </a:r>
            <a:endParaRPr b="0" i="0" sz="2400" u="none" cap="none" strike="noStrike">
              <a:solidFill>
                <a:srgbClr val="595959"/>
              </a:solidFill>
              <a:latin typeface="Corbel"/>
              <a:ea typeface="Corbel"/>
              <a:cs typeface="Corbel"/>
              <a:sym typeface="Corbel"/>
            </a:endParaRPr>
          </a:p>
          <a:p>
            <a:pPr indent="-215900" lvl="1" marL="660400" marR="0" rtl="0" algn="l">
              <a:lnSpc>
                <a:spcPct val="100000"/>
              </a:lnSpc>
              <a:spcBef>
                <a:spcPts val="4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Received TAG in the prior Fall or Spring semester</a:t>
            </a:r>
            <a:endParaRPr b="0" i="0" sz="2200" u="none" cap="none" strike="noStrike">
              <a:solidFill>
                <a:srgbClr val="595959"/>
              </a:solidFill>
              <a:latin typeface="Corbel"/>
              <a:ea typeface="Corbel"/>
              <a:cs typeface="Corbel"/>
              <a:sym typeface="Corbel"/>
            </a:endParaRPr>
          </a:p>
          <a:p>
            <a:pPr indent="-215900" lvl="1" marL="660400" marR="0" rtl="0" algn="l">
              <a:lnSpc>
                <a:spcPct val="100000"/>
              </a:lnSpc>
              <a:spcBef>
                <a:spcPts val="4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Award range dependent upon enrollment status</a:t>
            </a:r>
            <a:endParaRPr b="0" i="0" sz="2200" u="none" cap="none" strike="noStrike">
              <a:solidFill>
                <a:srgbClr val="595959"/>
              </a:solidFill>
              <a:latin typeface="Corbel"/>
              <a:ea typeface="Corbel"/>
              <a:cs typeface="Corbel"/>
              <a:sym typeface="Corbel"/>
            </a:endParaRPr>
          </a:p>
          <a:p>
            <a:pPr indent="-241300" lvl="3" marL="1600200" marR="0" rtl="0" algn="l">
              <a:lnSpc>
                <a:spcPct val="100000"/>
              </a:lnSpc>
              <a:spcBef>
                <a:spcPts val="400"/>
              </a:spcBef>
              <a:spcAft>
                <a:spcPts val="0"/>
              </a:spcAft>
              <a:buClr>
                <a:srgbClr val="595959"/>
              </a:buClr>
              <a:buSzPts val="1800"/>
              <a:buFont typeface="Corbel"/>
              <a:buChar char="–"/>
            </a:pPr>
            <a:r>
              <a:rPr b="0" i="0" lang="en-US" sz="1800" u="none" cap="none" strike="noStrike">
                <a:solidFill>
                  <a:srgbClr val="595959"/>
                </a:solidFill>
                <a:latin typeface="Corbel"/>
                <a:ea typeface="Corbel"/>
                <a:cs typeface="Corbel"/>
                <a:sym typeface="Corbel"/>
              </a:rPr>
              <a:t>Full-time, Three Quarter-time, or Half-time</a:t>
            </a:r>
            <a:endParaRPr b="0" i="0" sz="2200" u="none" cap="none" strike="noStrike">
              <a:solidFill>
                <a:srgbClr val="595959"/>
              </a:solidFill>
              <a:latin typeface="Corbel"/>
              <a:ea typeface="Corbel"/>
              <a:cs typeface="Corbel"/>
              <a:sym typeface="Corbel"/>
            </a:endParaRPr>
          </a:p>
          <a:p>
            <a:pPr indent="0" lvl="0" marL="0" marR="0" rtl="0" algn="l">
              <a:lnSpc>
                <a:spcPct val="90000"/>
              </a:lnSpc>
              <a:spcBef>
                <a:spcPts val="500"/>
              </a:spcBef>
              <a:spcAft>
                <a:spcPts val="0"/>
              </a:spcAft>
              <a:buClr>
                <a:srgbClr val="595959"/>
              </a:buClr>
              <a:buSzPts val="1800"/>
              <a:buFont typeface="Corbel"/>
              <a:buNone/>
            </a:pPr>
            <a:r>
              <a:t/>
            </a:r>
            <a:endParaRPr b="0" i="0" sz="2000" u="none" cap="none" strike="noStrike">
              <a:solidFill>
                <a:srgbClr val="595959"/>
              </a:solidFill>
              <a:latin typeface="Corbel"/>
              <a:ea typeface="Corbel"/>
              <a:cs typeface="Corbel"/>
              <a:sym typeface="Corbel"/>
            </a:endParaRPr>
          </a:p>
        </p:txBody>
      </p:sp>
    </p:spTree>
  </p:cSld>
  <p:clrMapOvr>
    <a:masterClrMapping/>
  </p:clrMapOvr>
  <mc:AlternateContent>
    <mc:Choice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3"/>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68" name="Google Shape;168;p13"/>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69" name="Google Shape;169;p13"/>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State Grants &amp; Scholarships</a:t>
            </a:r>
            <a:endParaRPr/>
          </a:p>
        </p:txBody>
      </p:sp>
      <p:sp>
        <p:nvSpPr>
          <p:cNvPr id="170" name="Google Shape;170;p13"/>
          <p:cNvSpPr txBox="1"/>
          <p:nvPr/>
        </p:nvSpPr>
        <p:spPr>
          <a:xfrm>
            <a:off x="3539900" y="540600"/>
            <a:ext cx="7985700" cy="55965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95959"/>
              </a:buClr>
              <a:buSzPts val="2576"/>
              <a:buFont typeface="Corbel"/>
              <a:buNone/>
            </a:pPr>
            <a:r>
              <a:rPr b="0" i="0" lang="en-US" sz="2576" u="none" cap="none" strike="noStrike">
                <a:solidFill>
                  <a:srgbClr val="595959"/>
                </a:solidFill>
                <a:latin typeface="Corbel"/>
                <a:ea typeface="Corbel"/>
                <a:cs typeface="Corbel"/>
                <a:sym typeface="Corbel"/>
              </a:rPr>
              <a:t>EOF (Educational Opportunity Fund)</a:t>
            </a:r>
            <a:endParaRPr/>
          </a:p>
          <a:p>
            <a:pPr indent="0" lvl="0" marL="0" marR="0" rtl="0" algn="l">
              <a:lnSpc>
                <a:spcPct val="90000"/>
              </a:lnSpc>
              <a:spcBef>
                <a:spcPts val="12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Award ranges from $200 - $3,050 annually depending on institution</a:t>
            </a:r>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EOF is campus-based and award amounts vary </a:t>
            </a:r>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Must demonstrate educational and economically disadvantaged background</a:t>
            </a:r>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Complete all required EOF tasks with campus EOF Office</a:t>
            </a:r>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Indicate on the admissions application your interest in the EOF Program</a:t>
            </a:r>
            <a:endParaRPr b="0" i="0" sz="2000" u="none" cap="none" strike="noStrike">
              <a:solidFill>
                <a:srgbClr val="595959"/>
              </a:solidFill>
              <a:latin typeface="Corbel"/>
              <a:ea typeface="Corbel"/>
              <a:cs typeface="Corbel"/>
              <a:sym typeface="Corbel"/>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Complete all required EOF tasks with campus EOF Office</a:t>
            </a:r>
            <a:endParaRPr b="0" i="0" sz="2000" u="none" cap="none" strike="noStrike">
              <a:solidFill>
                <a:srgbClr val="595959"/>
              </a:solidFill>
              <a:latin typeface="Corbel"/>
              <a:ea typeface="Corbel"/>
              <a:cs typeface="Corbel"/>
              <a:sym typeface="Corbel"/>
            </a:endParaRPr>
          </a:p>
          <a:p>
            <a:pPr indent="-210311" lvl="0" marL="420623" marR="0" rtl="0" algn="l">
              <a:lnSpc>
                <a:spcPct val="90000"/>
              </a:lnSpc>
              <a:spcBef>
                <a:spcPts val="400"/>
              </a:spcBef>
              <a:spcAft>
                <a:spcPts val="0"/>
              </a:spcAft>
              <a:buClr>
                <a:srgbClr val="595959"/>
              </a:buClr>
              <a:buSzPts val="1932"/>
              <a:buFont typeface="Corbel"/>
              <a:buChar char="●"/>
            </a:pPr>
            <a:r>
              <a:rPr b="0" i="0" lang="en-US" sz="1932" u="none" cap="none" strike="noStrike">
                <a:solidFill>
                  <a:srgbClr val="595959"/>
                </a:solidFill>
                <a:latin typeface="Corbel"/>
                <a:ea typeface="Corbel"/>
                <a:cs typeface="Corbel"/>
                <a:sym typeface="Corbel"/>
              </a:rPr>
              <a:t>Summer Program preceding the Fall semester. </a:t>
            </a:r>
            <a:endParaRPr b="0" i="0" sz="2000" u="none" cap="none" strike="noStrike">
              <a:solidFill>
                <a:srgbClr val="595959"/>
              </a:solidFill>
              <a:latin typeface="Corbel"/>
              <a:ea typeface="Corbel"/>
              <a:cs typeface="Corbel"/>
              <a:sym typeface="Corbel"/>
            </a:endParaRPr>
          </a:p>
          <a:p>
            <a:pPr indent="-210311" lvl="0" marL="420623" marR="0" rtl="0" algn="l">
              <a:lnSpc>
                <a:spcPct val="90000"/>
              </a:lnSpc>
              <a:spcBef>
                <a:spcPts val="400"/>
              </a:spcBef>
              <a:spcAft>
                <a:spcPts val="0"/>
              </a:spcAft>
              <a:buClr>
                <a:srgbClr val="953734"/>
              </a:buClr>
              <a:buSzPts val="1932"/>
              <a:buFont typeface="Corbel"/>
              <a:buChar char="●"/>
            </a:pPr>
            <a:r>
              <a:rPr b="1" i="0" lang="en-US" sz="1932" u="none" cap="none" strike="noStrike">
                <a:solidFill>
                  <a:srgbClr val="953734"/>
                </a:solidFill>
                <a:latin typeface="Corbel"/>
                <a:ea typeface="Corbel"/>
                <a:cs typeface="Corbel"/>
                <a:sym typeface="Corbel"/>
              </a:rPr>
              <a:t>Eligibility Chart – Google: NJ Educational Opportunity Fund Program </a:t>
            </a:r>
            <a:endParaRPr b="1" i="0" sz="2000" u="none" cap="none" strike="noStrike">
              <a:solidFill>
                <a:srgbClr val="953734"/>
              </a:solidFill>
              <a:latin typeface="Corbel"/>
              <a:ea typeface="Corbel"/>
              <a:cs typeface="Corbel"/>
              <a:sym typeface="Corbel"/>
            </a:endParaRPr>
          </a:p>
          <a:p>
            <a:pPr indent="0" lvl="0" marL="210312" marR="0" rtl="0" algn="l">
              <a:lnSpc>
                <a:spcPct val="90000"/>
              </a:lnSpc>
              <a:spcBef>
                <a:spcPts val="400"/>
              </a:spcBef>
              <a:spcAft>
                <a:spcPts val="0"/>
              </a:spcAft>
              <a:buClr>
                <a:srgbClr val="595959"/>
              </a:buClr>
              <a:buSzPts val="1932"/>
              <a:buFont typeface="Corbel"/>
              <a:buNone/>
            </a:pPr>
            <a:r>
              <a:rPr b="0" i="0" lang="en-US" sz="1932" u="sng" cap="none" strike="noStrike">
                <a:solidFill>
                  <a:srgbClr val="595959"/>
                </a:solidFill>
                <a:latin typeface="Corbel"/>
                <a:ea typeface="Corbel"/>
                <a:cs typeface="Corbel"/>
                <a:sym typeface="Corbel"/>
                <a:hlinkClick r:id="rId3">
                  <a:extLst>
                    <a:ext uri="{A12FA001-AC4F-418D-AE19-62706E023703}">
                      <ahyp:hlinkClr val="tx"/>
                    </a:ext>
                  </a:extLst>
                </a:hlinkClick>
              </a:rPr>
              <a:t>https://www.nj.gov/highereducation/EOF/EOF_Eligibility.shtml</a:t>
            </a:r>
            <a:r>
              <a:rPr b="0" i="0" lang="en-US" sz="1932" u="none" cap="none" strike="noStrike">
                <a:solidFill>
                  <a:srgbClr val="595959"/>
                </a:solidFill>
                <a:latin typeface="Corbel"/>
                <a:ea typeface="Corbel"/>
                <a:cs typeface="Corbel"/>
                <a:sym typeface="Corbel"/>
              </a:rPr>
              <a:t> </a:t>
            </a:r>
            <a:endParaRPr b="0" i="0" sz="2000" u="none" cap="none" strike="noStrike">
              <a:solidFill>
                <a:srgbClr val="595959"/>
              </a:solidFill>
              <a:latin typeface="Corbel"/>
              <a:ea typeface="Corbel"/>
              <a:cs typeface="Corbel"/>
              <a:sym typeface="Corbel"/>
            </a:endParaRPr>
          </a:p>
          <a:p>
            <a:pPr indent="-83311" lvl="0" marL="420623" marR="0" rtl="0" algn="l">
              <a:lnSpc>
                <a:spcPct val="90000"/>
              </a:lnSpc>
              <a:spcBef>
                <a:spcPts val="400"/>
              </a:spcBef>
              <a:spcAft>
                <a:spcPts val="0"/>
              </a:spcAft>
              <a:buClr>
                <a:srgbClr val="595959"/>
              </a:buClr>
              <a:buSzPts val="2000"/>
              <a:buFont typeface="Corbel"/>
              <a:buNone/>
            </a:pPr>
            <a:r>
              <a:t/>
            </a:r>
            <a:endParaRPr b="0" i="0" sz="2000" u="none" cap="none" strike="noStrike">
              <a:solidFill>
                <a:srgbClr val="595959"/>
              </a:solidFill>
              <a:latin typeface="Corbel"/>
              <a:ea typeface="Corbel"/>
              <a:cs typeface="Corbel"/>
              <a:sym typeface="Corbel"/>
            </a:endParaRPr>
          </a:p>
        </p:txBody>
      </p:sp>
    </p:spTree>
  </p:cSld>
  <p:clrMapOvr>
    <a:masterClrMapping/>
  </p:clrMapOvr>
  <mc:AlternateContent>
    <mc:Choice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4"/>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76" name="Google Shape;176;p14"/>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descr="Picture 2" id="177" name="Google Shape;177;p14"/>
          <p:cNvPicPr preferRelativeResize="0"/>
          <p:nvPr/>
        </p:nvPicPr>
        <p:blipFill rotWithShape="1">
          <a:blip r:embed="rId3">
            <a:alphaModFix/>
          </a:blip>
          <a:srcRect b="0" l="0" r="0" t="0"/>
          <a:stretch/>
        </p:blipFill>
        <p:spPr>
          <a:xfrm>
            <a:off x="3558191" y="3775291"/>
            <a:ext cx="8227953" cy="1851008"/>
          </a:xfrm>
          <a:prstGeom prst="rect">
            <a:avLst/>
          </a:prstGeom>
          <a:noFill/>
          <a:ln>
            <a:noFill/>
          </a:ln>
        </p:spPr>
      </p:pic>
      <p:sp>
        <p:nvSpPr>
          <p:cNvPr id="178" name="Google Shape;178;p14"/>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State Grants &amp; Scholarships</a:t>
            </a:r>
            <a:endParaRPr/>
          </a:p>
        </p:txBody>
      </p:sp>
      <p:sp>
        <p:nvSpPr>
          <p:cNvPr id="179" name="Google Shape;179;p14"/>
          <p:cNvSpPr txBox="1"/>
          <p:nvPr/>
        </p:nvSpPr>
        <p:spPr>
          <a:xfrm>
            <a:off x="3776834" y="784801"/>
            <a:ext cx="7661400" cy="4234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95959"/>
              </a:buClr>
              <a:buSzPts val="2500"/>
              <a:buFont typeface="Corbel"/>
              <a:buNone/>
            </a:pPr>
            <a:r>
              <a:rPr b="0" i="0" lang="en-US" sz="2500" u="none" cap="none" strike="noStrike">
                <a:solidFill>
                  <a:srgbClr val="595959"/>
                </a:solidFill>
                <a:latin typeface="Corbel"/>
                <a:ea typeface="Corbel"/>
                <a:cs typeface="Corbel"/>
                <a:sym typeface="Corbel"/>
              </a:rPr>
              <a:t>Governor’s Urban Scholarship</a:t>
            </a:r>
            <a:endParaRPr b="0" i="0" sz="2500" u="none" cap="none" strike="noStrike">
              <a:solidFill>
                <a:srgbClr val="595959"/>
              </a:solidFill>
              <a:latin typeface="Corbel"/>
              <a:ea typeface="Corbel"/>
              <a:cs typeface="Corbel"/>
              <a:sym typeface="Corbel"/>
            </a:endParaRPr>
          </a:p>
          <a:p>
            <a:pPr indent="0" lvl="0" marL="0" marR="0" rtl="0" algn="l">
              <a:lnSpc>
                <a:spcPct val="90000"/>
              </a:lnSpc>
              <a:spcBef>
                <a:spcPts val="0"/>
              </a:spcBef>
              <a:spcAft>
                <a:spcPts val="0"/>
              </a:spcAft>
              <a:buClr>
                <a:srgbClr val="595959"/>
              </a:buClr>
              <a:buSzPts val="2500"/>
              <a:buFont typeface="Corbel"/>
              <a:buNone/>
            </a:pPr>
            <a:r>
              <a:t/>
            </a:r>
            <a:endParaRPr sz="2500">
              <a:solidFill>
                <a:srgbClr val="595959"/>
              </a:solidFill>
              <a:latin typeface="Corbel"/>
              <a:ea typeface="Corbel"/>
              <a:cs typeface="Corbel"/>
              <a:sym typeface="Corbel"/>
            </a:endParaRPr>
          </a:p>
          <a:p>
            <a:pPr indent="-228600" lvl="2" marL="457200" marR="0" rtl="0" algn="l">
              <a:lnSpc>
                <a:spcPct val="90000"/>
              </a:lnSpc>
              <a:spcBef>
                <a:spcPts val="4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Rank within the </a:t>
            </a:r>
            <a:r>
              <a:rPr b="1" i="0" lang="en-US" sz="2500" u="none" cap="none" strike="noStrike">
                <a:solidFill>
                  <a:srgbClr val="953734"/>
                </a:solidFill>
                <a:latin typeface="Corbel"/>
                <a:ea typeface="Corbel"/>
                <a:cs typeface="Corbel"/>
                <a:sym typeface="Corbel"/>
              </a:rPr>
              <a:t>top 5.0% </a:t>
            </a:r>
            <a:r>
              <a:rPr b="0" i="0" lang="en-US" sz="2500" u="none" cap="none" strike="noStrike">
                <a:solidFill>
                  <a:srgbClr val="595959"/>
                </a:solidFill>
                <a:latin typeface="Corbel"/>
                <a:ea typeface="Corbel"/>
                <a:cs typeface="Corbel"/>
                <a:sym typeface="Corbel"/>
              </a:rPr>
              <a:t>of their class at the end of junior year</a:t>
            </a:r>
            <a:endParaRPr/>
          </a:p>
          <a:p>
            <a:pPr indent="-228600" lvl="2" marL="457200" marR="0" rtl="0" algn="l">
              <a:lnSpc>
                <a:spcPct val="90000"/>
              </a:lnSpc>
              <a:spcBef>
                <a:spcPts val="4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Attain a 3.0 GPA at the end of the junior year</a:t>
            </a:r>
            <a:endParaRPr/>
          </a:p>
          <a:p>
            <a:pPr indent="-228600" lvl="2" marL="457200" marR="0" rtl="0" algn="l">
              <a:lnSpc>
                <a:spcPct val="90000"/>
              </a:lnSpc>
              <a:spcBef>
                <a:spcPts val="4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Reside in a designated municipality</a:t>
            </a:r>
            <a:endParaRPr b="0" i="1" sz="2500" u="none" cap="none" strike="noStrike">
              <a:solidFill>
                <a:srgbClr val="595959"/>
              </a:solidFill>
              <a:latin typeface="Corbel"/>
              <a:ea typeface="Corbel"/>
              <a:cs typeface="Corbel"/>
              <a:sym typeface="Corbel"/>
            </a:endParaRPr>
          </a:p>
          <a:p>
            <a:pPr indent="-228600" lvl="2" marL="457200" marR="0" rtl="0" algn="l">
              <a:lnSpc>
                <a:spcPct val="90000"/>
              </a:lnSpc>
              <a:spcBef>
                <a:spcPts val="400"/>
              </a:spcBef>
              <a:spcAft>
                <a:spcPts val="0"/>
              </a:spcAft>
              <a:buClr>
                <a:srgbClr val="595959"/>
              </a:buClr>
              <a:buSzPts val="2500"/>
              <a:buFont typeface="Corbel"/>
              <a:buChar char="●"/>
            </a:pPr>
            <a:r>
              <a:rPr b="0" i="0" lang="en-US" sz="2500" u="none" cap="none" strike="noStrike">
                <a:solidFill>
                  <a:srgbClr val="595959"/>
                </a:solidFill>
                <a:latin typeface="Corbel"/>
                <a:ea typeface="Corbel"/>
                <a:cs typeface="Corbel"/>
                <a:sym typeface="Corbel"/>
              </a:rPr>
              <a:t>Qualify for a TAG award</a:t>
            </a:r>
            <a:endParaRPr b="0" i="0" sz="2500" u="none" cap="none" strike="noStrike">
              <a:solidFill>
                <a:srgbClr val="595959"/>
              </a:solidFill>
              <a:latin typeface="Corbel"/>
              <a:ea typeface="Corbel"/>
              <a:cs typeface="Corbel"/>
              <a:sym typeface="Corbel"/>
            </a:endParaRPr>
          </a:p>
          <a:p>
            <a:pPr indent="0" lvl="0" marL="914400" marR="0" rtl="0" algn="l">
              <a:lnSpc>
                <a:spcPct val="90000"/>
              </a:lnSpc>
              <a:spcBef>
                <a:spcPts val="400"/>
              </a:spcBef>
              <a:spcAft>
                <a:spcPts val="0"/>
              </a:spcAft>
              <a:buNone/>
            </a:pPr>
            <a:r>
              <a:t/>
            </a:r>
            <a:endParaRPr sz="2500">
              <a:solidFill>
                <a:srgbClr val="595959"/>
              </a:solidFill>
              <a:latin typeface="Corbel"/>
              <a:ea typeface="Corbel"/>
              <a:cs typeface="Corbel"/>
              <a:sym typeface="Corbel"/>
            </a:endParaRPr>
          </a:p>
        </p:txBody>
      </p:sp>
    </p:spTree>
  </p:cSld>
  <p:clrMapOvr>
    <a:masterClrMapping/>
  </p:clrMapOvr>
  <mc:AlternateContent>
    <mc:Choice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85" name="Google Shape;185;p15"/>
          <p:cNvSpPr txBox="1"/>
          <p:nvPr>
            <p:ph idx="12" type="sldNum"/>
          </p:nvPr>
        </p:nvSpPr>
        <p:spPr>
          <a:xfrm>
            <a:off x="10218711"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186" name="Google Shape;186;p15"/>
          <p:cNvSpPr txBox="1"/>
          <p:nvPr>
            <p:ph idx="4294967295" type="body"/>
          </p:nvPr>
        </p:nvSpPr>
        <p:spPr>
          <a:xfrm>
            <a:off x="3542097" y="1402858"/>
            <a:ext cx="8229599" cy="4043142"/>
          </a:xfrm>
          <a:prstGeom prst="rect">
            <a:avLst/>
          </a:prstGeom>
          <a:noFill/>
          <a:ln>
            <a:noFill/>
          </a:ln>
        </p:spPr>
        <p:txBody>
          <a:bodyPr anchorCtr="0" anchor="ctr" bIns="50800" lIns="50800" spcFirstLastPara="1" rIns="50800" wrap="square" tIns="50800">
            <a:noAutofit/>
          </a:bodyPr>
          <a:lstStyle/>
          <a:p>
            <a:pPr indent="214884" lvl="1" marL="0" rtl="0" algn="l">
              <a:lnSpc>
                <a:spcPct val="80000"/>
              </a:lnSpc>
              <a:spcBef>
                <a:spcPts val="0"/>
              </a:spcBef>
              <a:spcAft>
                <a:spcPts val="0"/>
              </a:spcAft>
              <a:buSzPts val="2500"/>
              <a:buFont typeface="Corbel"/>
              <a:buNone/>
            </a:pPr>
            <a:r>
              <a:rPr lang="en-US" sz="2500">
                <a:solidFill>
                  <a:srgbClr val="595959"/>
                </a:solidFill>
              </a:rPr>
              <a:t>NJ STARS  - merit based</a:t>
            </a:r>
            <a:endParaRPr/>
          </a:p>
          <a:p>
            <a:pPr indent="214884" lvl="1" marL="0" rtl="0" algn="l">
              <a:lnSpc>
                <a:spcPct val="80000"/>
              </a:lnSpc>
              <a:spcBef>
                <a:spcPts val="1200"/>
              </a:spcBef>
              <a:spcAft>
                <a:spcPts val="0"/>
              </a:spcAft>
              <a:buSzPts val="500"/>
              <a:buFont typeface="Corbel"/>
              <a:buNone/>
            </a:pPr>
            <a:r>
              <a:t/>
            </a:r>
            <a:endParaRPr sz="500">
              <a:solidFill>
                <a:srgbClr val="595959"/>
              </a:solidFill>
            </a:endParaRPr>
          </a:p>
          <a:p>
            <a:pPr indent="-214884" lvl="2" marL="429768" rtl="0" algn="l">
              <a:lnSpc>
                <a:spcPct val="90000"/>
              </a:lnSpc>
              <a:spcBef>
                <a:spcPts val="500"/>
              </a:spcBef>
              <a:spcAft>
                <a:spcPts val="0"/>
              </a:spcAft>
              <a:buSzPts val="2500"/>
              <a:buFont typeface="Corbel"/>
              <a:buChar char="●"/>
            </a:pPr>
            <a:r>
              <a:rPr lang="en-US" sz="2500">
                <a:solidFill>
                  <a:srgbClr val="595959"/>
                </a:solidFill>
              </a:rPr>
              <a:t>NJ residents who rank in the </a:t>
            </a:r>
            <a:r>
              <a:rPr lang="en-US" sz="2500">
                <a:solidFill>
                  <a:srgbClr val="953734"/>
                </a:solidFill>
              </a:rPr>
              <a:t>top 15.0% </a:t>
            </a:r>
            <a:r>
              <a:rPr lang="en-US" sz="2500">
                <a:solidFill>
                  <a:srgbClr val="953734"/>
                </a:solidFill>
              </a:rPr>
              <a:t>of </a:t>
            </a:r>
            <a:r>
              <a:rPr lang="en-US" sz="2500">
                <a:solidFill>
                  <a:srgbClr val="595959"/>
                </a:solidFill>
              </a:rPr>
              <a:t>their class at either the end of junior or senior year of high school</a:t>
            </a:r>
            <a:endParaRPr sz="2500">
              <a:solidFill>
                <a:srgbClr val="595959"/>
              </a:solidFill>
            </a:endParaRPr>
          </a:p>
          <a:p>
            <a:pPr indent="-214884" lvl="2" marL="429768" rtl="0" algn="l">
              <a:lnSpc>
                <a:spcPct val="90000"/>
              </a:lnSpc>
              <a:spcBef>
                <a:spcPts val="500"/>
              </a:spcBef>
              <a:spcAft>
                <a:spcPts val="0"/>
              </a:spcAft>
              <a:buSzPts val="2500"/>
              <a:buFont typeface="Corbel"/>
              <a:buChar char="●"/>
            </a:pPr>
            <a:r>
              <a:rPr lang="en-US" sz="2500">
                <a:solidFill>
                  <a:srgbClr val="595959"/>
                </a:solidFill>
              </a:rPr>
              <a:t>Students must attain a cumulative </a:t>
            </a:r>
            <a:r>
              <a:rPr lang="en-US" sz="2500">
                <a:solidFill>
                  <a:srgbClr val="953734"/>
                </a:solidFill>
              </a:rPr>
              <a:t>GPA of 3.0 or higher</a:t>
            </a:r>
            <a:r>
              <a:rPr b="1" lang="en-US" sz="2500">
                <a:solidFill>
                  <a:srgbClr val="953734"/>
                </a:solidFill>
              </a:rPr>
              <a:t> </a:t>
            </a:r>
            <a:r>
              <a:rPr lang="en-US" sz="2500">
                <a:solidFill>
                  <a:srgbClr val="595959"/>
                </a:solidFill>
              </a:rPr>
              <a:t>at the start of the third semester at the county college to remain eligible for NJ STARS</a:t>
            </a:r>
            <a:endParaRPr b="1" sz="2500" u="sng">
              <a:solidFill>
                <a:srgbClr val="595959"/>
              </a:solidFill>
            </a:endParaRPr>
          </a:p>
          <a:p>
            <a:pPr indent="429768" lvl="1" marL="0" rtl="0" algn="l">
              <a:lnSpc>
                <a:spcPct val="90000"/>
              </a:lnSpc>
              <a:spcBef>
                <a:spcPts val="300"/>
              </a:spcBef>
              <a:spcAft>
                <a:spcPts val="0"/>
              </a:spcAft>
              <a:buSzPts val="2500"/>
              <a:buFont typeface="Corbel"/>
              <a:buNone/>
            </a:pPr>
            <a:r>
              <a:t/>
            </a:r>
            <a:endParaRPr b="1" sz="2500" u="sng">
              <a:solidFill>
                <a:srgbClr val="595959"/>
              </a:solidFill>
            </a:endParaRPr>
          </a:p>
          <a:p>
            <a:pPr indent="214884" lvl="1" marL="0" rtl="0" algn="l">
              <a:lnSpc>
                <a:spcPct val="90000"/>
              </a:lnSpc>
              <a:spcBef>
                <a:spcPts val="1200"/>
              </a:spcBef>
              <a:spcAft>
                <a:spcPts val="0"/>
              </a:spcAft>
              <a:buSzPts val="2500"/>
              <a:buFont typeface="Corbel"/>
              <a:buNone/>
            </a:pPr>
            <a:r>
              <a:rPr lang="en-US" sz="2500">
                <a:solidFill>
                  <a:srgbClr val="595959"/>
                </a:solidFill>
              </a:rPr>
              <a:t>NJ STARS II – merit and need based</a:t>
            </a:r>
            <a:endParaRPr/>
          </a:p>
          <a:p>
            <a:pPr indent="214884" lvl="1" marL="0" rtl="0" algn="l">
              <a:lnSpc>
                <a:spcPct val="90000"/>
              </a:lnSpc>
              <a:spcBef>
                <a:spcPts val="1200"/>
              </a:spcBef>
              <a:spcAft>
                <a:spcPts val="0"/>
              </a:spcAft>
              <a:buSzPts val="500"/>
              <a:buFont typeface="Corbel"/>
              <a:buNone/>
            </a:pPr>
            <a:r>
              <a:t/>
            </a:r>
            <a:endParaRPr sz="500">
              <a:solidFill>
                <a:srgbClr val="595959"/>
              </a:solidFill>
            </a:endParaRPr>
          </a:p>
          <a:p>
            <a:pPr indent="-214884" lvl="2" marL="429768" rtl="0" algn="l">
              <a:lnSpc>
                <a:spcPct val="90000"/>
              </a:lnSpc>
              <a:spcBef>
                <a:spcPts val="500"/>
              </a:spcBef>
              <a:spcAft>
                <a:spcPts val="0"/>
              </a:spcAft>
              <a:buSzPts val="2500"/>
              <a:buFont typeface="Corbel"/>
              <a:buChar char="●"/>
            </a:pPr>
            <a:r>
              <a:rPr lang="en-US" sz="2500">
                <a:solidFill>
                  <a:srgbClr val="595959"/>
                </a:solidFill>
              </a:rPr>
              <a:t>Must have been NJ STARS eligible and have a family </a:t>
            </a:r>
            <a:r>
              <a:rPr lang="en-US" sz="2500">
                <a:solidFill>
                  <a:srgbClr val="953734"/>
                </a:solidFill>
              </a:rPr>
              <a:t>taxable income of less than $250,000</a:t>
            </a:r>
            <a:endParaRPr/>
          </a:p>
          <a:p>
            <a:pPr indent="-214884" lvl="2" marL="429768" rtl="0" algn="l">
              <a:lnSpc>
                <a:spcPct val="90000"/>
              </a:lnSpc>
              <a:spcBef>
                <a:spcPts val="500"/>
              </a:spcBef>
              <a:spcAft>
                <a:spcPts val="0"/>
              </a:spcAft>
              <a:buSzPts val="2500"/>
              <a:buFont typeface="Corbel"/>
              <a:buChar char="●"/>
            </a:pPr>
            <a:r>
              <a:rPr lang="en-US" sz="2500">
                <a:solidFill>
                  <a:srgbClr val="595959"/>
                </a:solidFill>
              </a:rPr>
              <a:t>Must earn an associate degree and graduate with a </a:t>
            </a:r>
            <a:r>
              <a:rPr lang="en-US" sz="2500">
                <a:solidFill>
                  <a:srgbClr val="953734"/>
                </a:solidFill>
              </a:rPr>
              <a:t>3.25 GPA or higher </a:t>
            </a:r>
            <a:endParaRPr/>
          </a:p>
          <a:p>
            <a:pPr indent="-214884" lvl="2" marL="429768" rtl="0" algn="l">
              <a:lnSpc>
                <a:spcPct val="90000"/>
              </a:lnSpc>
              <a:spcBef>
                <a:spcPts val="500"/>
              </a:spcBef>
              <a:spcAft>
                <a:spcPts val="0"/>
              </a:spcAft>
              <a:buSzPts val="2500"/>
              <a:buFont typeface="Corbel"/>
              <a:buChar char="●"/>
            </a:pPr>
            <a:r>
              <a:rPr lang="en-US" sz="2500">
                <a:solidFill>
                  <a:srgbClr val="953734"/>
                </a:solidFill>
              </a:rPr>
              <a:t>May receive up to $2,500 annually </a:t>
            </a:r>
            <a:r>
              <a:rPr lang="en-US" sz="2500">
                <a:solidFill>
                  <a:srgbClr val="595959"/>
                </a:solidFill>
              </a:rPr>
              <a:t>for a TAG eligible </a:t>
            </a:r>
            <a:r>
              <a:rPr lang="en-US" sz="2500">
                <a:solidFill>
                  <a:srgbClr val="595959"/>
                </a:solidFill>
              </a:rPr>
              <a:t>public or private 4-year NJ college or university</a:t>
            </a:r>
            <a:endParaRPr sz="2500">
              <a:solidFill>
                <a:srgbClr val="595959"/>
              </a:solidFill>
            </a:endParaRPr>
          </a:p>
        </p:txBody>
      </p:sp>
      <p:sp>
        <p:nvSpPr>
          <p:cNvPr id="187" name="Google Shape;187;p15"/>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State Grants &amp; Scholarships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6"/>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193" name="Google Shape;193;p16"/>
          <p:cNvSpPr txBox="1"/>
          <p:nvPr>
            <p:ph idx="4294967295" type="body"/>
          </p:nvPr>
        </p:nvSpPr>
        <p:spPr>
          <a:xfrm>
            <a:off x="3561348" y="109183"/>
            <a:ext cx="8377734" cy="6748817"/>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SzPts val="2200"/>
              <a:buFont typeface="Corbel"/>
              <a:buNone/>
            </a:pPr>
            <a:r>
              <a:t/>
            </a:r>
            <a:endParaRPr sz="2200"/>
          </a:p>
          <a:p>
            <a:pPr indent="0" lvl="1" marL="0" rtl="0" algn="l">
              <a:lnSpc>
                <a:spcPct val="90000"/>
              </a:lnSpc>
              <a:spcBef>
                <a:spcPts val="1100"/>
              </a:spcBef>
              <a:spcAft>
                <a:spcPts val="0"/>
              </a:spcAft>
              <a:buSzPts val="2200"/>
              <a:buFont typeface="Corbel"/>
              <a:buNone/>
            </a:pPr>
            <a:r>
              <a:rPr lang="en-US" sz="2200">
                <a:solidFill>
                  <a:srgbClr val="595959"/>
                </a:solidFill>
              </a:rPr>
              <a:t>Governor’s Industry Vocation Scholarship for Women &amp; Minorities</a:t>
            </a:r>
            <a:endParaRPr/>
          </a:p>
          <a:p>
            <a:pPr indent="217170" lvl="1" marL="0" rtl="0" algn="ctr">
              <a:lnSpc>
                <a:spcPct val="90000"/>
              </a:lnSpc>
              <a:spcBef>
                <a:spcPts val="1100"/>
              </a:spcBef>
              <a:spcAft>
                <a:spcPts val="0"/>
              </a:spcAft>
              <a:buSzPts val="2200"/>
              <a:buFont typeface="Corbel"/>
              <a:buNone/>
            </a:pPr>
            <a:r>
              <a:rPr lang="en-US" sz="2200">
                <a:solidFill>
                  <a:srgbClr val="595959"/>
                </a:solidFill>
              </a:rPr>
              <a:t>NJ-GIVS</a:t>
            </a:r>
            <a:endParaRPr/>
          </a:p>
          <a:p>
            <a:pPr indent="217170" lvl="1" marL="0" rtl="0" algn="ctr">
              <a:lnSpc>
                <a:spcPct val="90000"/>
              </a:lnSpc>
              <a:spcBef>
                <a:spcPts val="1100"/>
              </a:spcBef>
              <a:spcAft>
                <a:spcPts val="0"/>
              </a:spcAft>
              <a:buSzPts val="2200"/>
              <a:buFont typeface="Corbel"/>
              <a:buNone/>
            </a:pPr>
            <a:r>
              <a:t/>
            </a:r>
            <a:endParaRPr sz="2200">
              <a:solidFill>
                <a:srgbClr val="595959"/>
              </a:solidFill>
            </a:endParaRPr>
          </a:p>
          <a:p>
            <a:pPr indent="-217170" lvl="2" marL="434340" rtl="0" algn="l">
              <a:lnSpc>
                <a:spcPct val="90000"/>
              </a:lnSpc>
              <a:spcBef>
                <a:spcPts val="600"/>
              </a:spcBef>
              <a:spcAft>
                <a:spcPts val="0"/>
              </a:spcAft>
              <a:buSzPts val="2200"/>
              <a:buFont typeface="Corbel"/>
              <a:buChar char="●"/>
            </a:pPr>
            <a:r>
              <a:rPr lang="en-US" sz="2200">
                <a:solidFill>
                  <a:srgbClr val="980000"/>
                </a:solidFill>
              </a:rPr>
              <a:t>Up to $2,000 per year </a:t>
            </a:r>
            <a:r>
              <a:rPr lang="en-US" sz="2200">
                <a:solidFill>
                  <a:srgbClr val="595959"/>
                </a:solidFill>
              </a:rPr>
              <a:t>for the cost of enrollment at one of New Jersey’s 18 county colleges, technical /vocational schools, some proprietary schools</a:t>
            </a:r>
            <a:endParaRPr/>
          </a:p>
          <a:p>
            <a:pPr indent="-217170" lvl="2" marL="434340" rtl="0" algn="l">
              <a:lnSpc>
                <a:spcPct val="90000"/>
              </a:lnSpc>
              <a:spcBef>
                <a:spcPts val="600"/>
              </a:spcBef>
              <a:spcAft>
                <a:spcPts val="0"/>
              </a:spcAft>
              <a:buSzPts val="2200"/>
              <a:buFont typeface="Corbel"/>
              <a:buChar char="●"/>
            </a:pPr>
            <a:r>
              <a:rPr lang="en-US" sz="2200">
                <a:solidFill>
                  <a:srgbClr val="595959"/>
                </a:solidFill>
              </a:rPr>
              <a:t>Benefits women and minorities pursuing certificate or degree programs in construction-related fields</a:t>
            </a:r>
            <a:endParaRPr/>
          </a:p>
          <a:p>
            <a:pPr indent="-217170" lvl="2" marL="434340" rtl="0" algn="l">
              <a:lnSpc>
                <a:spcPct val="90000"/>
              </a:lnSpc>
              <a:spcBef>
                <a:spcPts val="600"/>
              </a:spcBef>
              <a:spcAft>
                <a:spcPts val="0"/>
              </a:spcAft>
              <a:buSzPts val="2200"/>
              <a:buFont typeface="Corbel"/>
              <a:buChar char="●"/>
            </a:pPr>
            <a:r>
              <a:rPr lang="en-US" sz="2200">
                <a:solidFill>
                  <a:srgbClr val="595959"/>
                </a:solidFill>
              </a:rPr>
              <a:t>Must be NJ resident and have an AGI &lt; $60,000</a:t>
            </a:r>
            <a:endParaRPr/>
          </a:p>
          <a:p>
            <a:pPr indent="-217170" lvl="2" marL="434340" rtl="0" algn="l">
              <a:lnSpc>
                <a:spcPct val="90000"/>
              </a:lnSpc>
              <a:spcBef>
                <a:spcPts val="600"/>
              </a:spcBef>
              <a:spcAft>
                <a:spcPts val="0"/>
              </a:spcAft>
              <a:buSzPts val="2200"/>
              <a:buFont typeface="Corbel"/>
              <a:buChar char="●"/>
            </a:pPr>
            <a:r>
              <a:rPr lang="en-US" sz="2200">
                <a:solidFill>
                  <a:srgbClr val="595959"/>
                </a:solidFill>
              </a:rPr>
              <a:t>Complete separate application online. Found in the student's NJFAMS account, Apply for Scholarships</a:t>
            </a:r>
            <a:endParaRPr/>
          </a:p>
          <a:p>
            <a:pPr indent="-217170" lvl="2" marL="434340" rtl="0" algn="l">
              <a:lnSpc>
                <a:spcPct val="90000"/>
              </a:lnSpc>
              <a:spcBef>
                <a:spcPts val="600"/>
              </a:spcBef>
              <a:spcAft>
                <a:spcPts val="0"/>
              </a:spcAft>
              <a:buSzPts val="2200"/>
              <a:buFont typeface="Corbel"/>
              <a:buChar char="●"/>
            </a:pPr>
            <a:r>
              <a:rPr lang="en-US" sz="2200">
                <a:solidFill>
                  <a:srgbClr val="595959"/>
                </a:solidFill>
              </a:rPr>
              <a:t>Some of the programs eligible for the scholarship include </a:t>
            </a:r>
            <a:endParaRPr/>
          </a:p>
          <a:p>
            <a:pPr indent="-195452" lvl="3" marL="1498472" rtl="0" algn="l">
              <a:lnSpc>
                <a:spcPct val="90000"/>
              </a:lnSpc>
              <a:spcBef>
                <a:spcPts val="600"/>
              </a:spcBef>
              <a:spcAft>
                <a:spcPts val="0"/>
              </a:spcAft>
              <a:buSzPts val="2200"/>
              <a:buFont typeface="Corbel"/>
              <a:buChar char="●"/>
            </a:pPr>
            <a:r>
              <a:rPr lang="en-US" sz="2200">
                <a:solidFill>
                  <a:srgbClr val="595959"/>
                </a:solidFill>
              </a:rPr>
              <a:t>Construction Supervision</a:t>
            </a:r>
            <a:endParaRPr/>
          </a:p>
          <a:p>
            <a:pPr indent="-195452" lvl="3" marL="1498472" rtl="0" algn="l">
              <a:lnSpc>
                <a:spcPct val="90000"/>
              </a:lnSpc>
              <a:spcBef>
                <a:spcPts val="600"/>
              </a:spcBef>
              <a:spcAft>
                <a:spcPts val="0"/>
              </a:spcAft>
              <a:buSzPts val="2200"/>
              <a:buFont typeface="Corbel"/>
              <a:buChar char="●"/>
            </a:pPr>
            <a:r>
              <a:rPr lang="en-US" sz="2200">
                <a:solidFill>
                  <a:srgbClr val="595959"/>
                </a:solidFill>
              </a:rPr>
              <a:t>Solar Energy Technology</a:t>
            </a:r>
            <a:endParaRPr/>
          </a:p>
          <a:p>
            <a:pPr indent="-195452" lvl="3" marL="1498472" rtl="0" algn="l">
              <a:lnSpc>
                <a:spcPct val="90000"/>
              </a:lnSpc>
              <a:spcBef>
                <a:spcPts val="600"/>
              </a:spcBef>
              <a:spcAft>
                <a:spcPts val="0"/>
              </a:spcAft>
              <a:buSzPts val="2200"/>
              <a:buFont typeface="Corbel"/>
              <a:buChar char="●"/>
            </a:pPr>
            <a:r>
              <a:rPr lang="en-US" sz="2200">
                <a:solidFill>
                  <a:srgbClr val="595959"/>
                </a:solidFill>
              </a:rPr>
              <a:t>Architectural Engineering Technology</a:t>
            </a:r>
            <a:endParaRPr/>
          </a:p>
        </p:txBody>
      </p:sp>
      <p:sp>
        <p:nvSpPr>
          <p:cNvPr id="194" name="Google Shape;194;p16"/>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Types of Aid:</a:t>
            </a:r>
            <a:br>
              <a:rPr lang="en-US"/>
            </a:br>
            <a:r>
              <a:rPr lang="en-US"/>
              <a:t>State Grants &amp; Scholarships</a:t>
            </a:r>
            <a:endParaRPr/>
          </a:p>
        </p:txBody>
      </p:sp>
      <p:sp>
        <p:nvSpPr>
          <p:cNvPr id="195" name="Google Shape;195;p16"/>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17"/>
          <p:cNvPicPr preferRelativeResize="0"/>
          <p:nvPr/>
        </p:nvPicPr>
        <p:blipFill rotWithShape="1">
          <a:blip r:embed="rId3">
            <a:alphaModFix/>
          </a:blip>
          <a:srcRect b="0" l="0" r="0" t="0"/>
          <a:stretch/>
        </p:blipFill>
        <p:spPr>
          <a:xfrm>
            <a:off x="3562133" y="1310054"/>
            <a:ext cx="7885619" cy="44659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8"/>
          <p:cNvSpPr txBox="1"/>
          <p:nvPr>
            <p:ph idx="4294967295" type="body"/>
          </p:nvPr>
        </p:nvSpPr>
        <p:spPr>
          <a:xfrm>
            <a:off x="3619113" y="3424429"/>
            <a:ext cx="8223461" cy="1732216"/>
          </a:xfrm>
          <a:prstGeom prst="rect">
            <a:avLst/>
          </a:prstGeom>
          <a:noFill/>
          <a:ln>
            <a:noFill/>
          </a:ln>
        </p:spPr>
        <p:txBody>
          <a:bodyPr anchorCtr="0" anchor="ctr" bIns="45700" lIns="45700" spcFirstLastPara="1" rIns="45700" wrap="square" tIns="45700">
            <a:noAutofit/>
          </a:bodyPr>
          <a:lstStyle/>
          <a:p>
            <a:pPr indent="0" lvl="1" marL="0" rtl="0" algn="l">
              <a:lnSpc>
                <a:spcPct val="90000"/>
              </a:lnSpc>
              <a:spcBef>
                <a:spcPts val="0"/>
              </a:spcBef>
              <a:spcAft>
                <a:spcPts val="0"/>
              </a:spcAft>
              <a:buSzPts val="1800"/>
              <a:buFont typeface="Corbel"/>
              <a:buNone/>
            </a:pPr>
            <a:r>
              <a:rPr lang="en-US">
                <a:solidFill>
                  <a:srgbClr val="595959"/>
                </a:solidFill>
                <a:latin typeface="Corbel"/>
                <a:ea typeface="Corbel"/>
                <a:cs typeface="Corbel"/>
                <a:sym typeface="Corbel"/>
              </a:rPr>
              <a:t>Pays for all or part of the cost of Tuition and Approved fees at a NJ county college</a:t>
            </a:r>
            <a:endParaRPr>
              <a:solidFill>
                <a:srgbClr val="595959"/>
              </a:solidFill>
              <a:latin typeface="Corbel"/>
              <a:ea typeface="Corbel"/>
              <a:cs typeface="Corbel"/>
              <a:sym typeface="Corbel"/>
            </a:endParaRPr>
          </a:p>
          <a:p>
            <a:pPr indent="-228600" lvl="1" marL="457200" rtl="0" algn="l">
              <a:lnSpc>
                <a:spcPct val="90000"/>
              </a:lnSpc>
              <a:spcBef>
                <a:spcPts val="800"/>
              </a:spcBef>
              <a:spcAft>
                <a:spcPts val="0"/>
              </a:spcAft>
              <a:buSzPts val="1800"/>
              <a:buFont typeface="Corbel"/>
              <a:buChar char="•"/>
            </a:pPr>
            <a:r>
              <a:rPr lang="en-US">
                <a:solidFill>
                  <a:srgbClr val="595959"/>
                </a:solidFill>
                <a:latin typeface="Corbel"/>
                <a:ea typeface="Corbel"/>
                <a:cs typeface="Corbel"/>
                <a:sym typeface="Corbel"/>
              </a:rPr>
              <a:t>Must take a minimum of six (6) credits per semester</a:t>
            </a:r>
            <a:endParaRPr/>
          </a:p>
          <a:p>
            <a:pPr indent="-228600" lvl="1" marL="457200" rtl="0" algn="l">
              <a:lnSpc>
                <a:spcPct val="90000"/>
              </a:lnSpc>
              <a:spcBef>
                <a:spcPts val="800"/>
              </a:spcBef>
              <a:spcAft>
                <a:spcPts val="0"/>
              </a:spcAft>
              <a:buSzPts val="1800"/>
              <a:buFont typeface="Corbel"/>
              <a:buChar char="•"/>
            </a:pPr>
            <a:r>
              <a:rPr lang="en-US">
                <a:solidFill>
                  <a:srgbClr val="595959"/>
                </a:solidFill>
                <a:latin typeface="Corbel"/>
                <a:ea typeface="Corbel"/>
                <a:cs typeface="Corbel"/>
                <a:sym typeface="Corbel"/>
              </a:rPr>
              <a:t>Must make satisfactory academic progress</a:t>
            </a:r>
            <a:endParaRPr>
              <a:solidFill>
                <a:srgbClr val="595959"/>
              </a:solidFill>
              <a:latin typeface="Corbel"/>
              <a:ea typeface="Corbel"/>
              <a:cs typeface="Corbel"/>
              <a:sym typeface="Corbel"/>
            </a:endParaRPr>
          </a:p>
          <a:p>
            <a:pPr indent="-228600" lvl="1" marL="457200" rtl="0" algn="l">
              <a:lnSpc>
                <a:spcPct val="90000"/>
              </a:lnSpc>
              <a:spcBef>
                <a:spcPts val="800"/>
              </a:spcBef>
              <a:spcAft>
                <a:spcPts val="0"/>
              </a:spcAft>
              <a:buSzPts val="1800"/>
              <a:buFont typeface="Corbel"/>
              <a:buChar char="•"/>
            </a:pPr>
            <a:r>
              <a:rPr i="0" lang="en-US">
                <a:solidFill>
                  <a:srgbClr val="595959"/>
                </a:solidFill>
                <a:latin typeface="Corbel"/>
                <a:ea typeface="Corbel"/>
                <a:cs typeface="Corbel"/>
                <a:sym typeface="Corbel"/>
              </a:rPr>
              <a:t>Complete the FAFSA or NJ Alternative Financial Aid Application each year by the applicable State deadline</a:t>
            </a:r>
            <a:endParaRPr i="0">
              <a:solidFill>
                <a:srgbClr val="212529"/>
              </a:solidFill>
              <a:latin typeface="Corbel"/>
              <a:ea typeface="Corbel"/>
              <a:cs typeface="Corbel"/>
              <a:sym typeface="Corbel"/>
            </a:endParaRPr>
          </a:p>
          <a:p>
            <a:pPr indent="-101600" lvl="1" marL="457200" rtl="0" algn="l">
              <a:lnSpc>
                <a:spcPct val="90000"/>
              </a:lnSpc>
              <a:spcBef>
                <a:spcPts val="800"/>
              </a:spcBef>
              <a:spcAft>
                <a:spcPts val="0"/>
              </a:spcAft>
              <a:buSzPts val="2000"/>
              <a:buFont typeface="Corbel"/>
              <a:buNone/>
            </a:pPr>
            <a:r>
              <a:t/>
            </a:r>
            <a:endParaRPr>
              <a:solidFill>
                <a:srgbClr val="595959"/>
              </a:solidFill>
              <a:latin typeface="Corbel"/>
              <a:ea typeface="Corbel"/>
              <a:cs typeface="Corbel"/>
              <a:sym typeface="Corbel"/>
            </a:endParaRPr>
          </a:p>
        </p:txBody>
      </p:sp>
      <p:sp>
        <p:nvSpPr>
          <p:cNvPr id="206" name="Google Shape;206;p18"/>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207" name="Google Shape;207;p18"/>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State Grants &amp; Scholarships</a:t>
            </a:r>
            <a:endParaRPr b="0" i="0" sz="3600" u="none" cap="none" strike="noStrike">
              <a:solidFill>
                <a:schemeClr val="lt1"/>
              </a:solidFill>
              <a:latin typeface="Corbel"/>
              <a:ea typeface="Corbel"/>
              <a:cs typeface="Corbel"/>
              <a:sym typeface="Corbel"/>
            </a:endParaRPr>
          </a:p>
        </p:txBody>
      </p:sp>
      <p:cxnSp>
        <p:nvCxnSpPr>
          <p:cNvPr id="208" name="Google Shape;208;p18"/>
          <p:cNvCxnSpPr/>
          <p:nvPr/>
        </p:nvCxnSpPr>
        <p:spPr>
          <a:xfrm>
            <a:off x="11842574" y="3292178"/>
            <a:ext cx="2" cy="2756927"/>
          </a:xfrm>
          <a:prstGeom prst="straightConnector1">
            <a:avLst/>
          </a:prstGeom>
          <a:noFill/>
          <a:ln cap="flat" cmpd="sng" w="10775">
            <a:solidFill>
              <a:schemeClr val="accent1"/>
            </a:solidFill>
            <a:prstDash val="solid"/>
            <a:round/>
            <a:headEnd len="sm" w="sm" type="none"/>
            <a:tailEnd len="sm" w="sm" type="none"/>
          </a:ln>
        </p:spPr>
      </p:cxnSp>
      <p:pic>
        <p:nvPicPr>
          <p:cNvPr id="209" name="Google Shape;209;p18"/>
          <p:cNvPicPr preferRelativeResize="0"/>
          <p:nvPr/>
        </p:nvPicPr>
        <p:blipFill rotWithShape="1">
          <a:blip r:embed="rId3">
            <a:alphaModFix/>
          </a:blip>
          <a:srcRect b="0" l="21561" r="0" t="1974"/>
          <a:stretch/>
        </p:blipFill>
        <p:spPr>
          <a:xfrm>
            <a:off x="4825266" y="5328945"/>
            <a:ext cx="5393446" cy="1082314"/>
          </a:xfrm>
          <a:prstGeom prst="rect">
            <a:avLst/>
          </a:prstGeom>
          <a:noFill/>
          <a:ln>
            <a:noFill/>
          </a:ln>
        </p:spPr>
      </p:pic>
      <p:pic>
        <p:nvPicPr>
          <p:cNvPr id="210" name="Google Shape;210;p18"/>
          <p:cNvPicPr preferRelativeResize="0"/>
          <p:nvPr/>
        </p:nvPicPr>
        <p:blipFill rotWithShape="1">
          <a:blip r:embed="rId4">
            <a:alphaModFix/>
          </a:blip>
          <a:srcRect b="0" l="0" r="0" t="0"/>
          <a:stretch/>
        </p:blipFill>
        <p:spPr>
          <a:xfrm>
            <a:off x="0" y="-199229"/>
            <a:ext cx="12192000" cy="266441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9"/>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216" name="Google Shape;216;p19"/>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217" name="Google Shape;217;p19"/>
          <p:cNvSpPr txBox="1"/>
          <p:nvPr/>
        </p:nvSpPr>
        <p:spPr>
          <a:xfrm>
            <a:off x="3668027" y="2359705"/>
            <a:ext cx="8056200" cy="2647500"/>
          </a:xfrm>
          <a:prstGeom prst="rect">
            <a:avLst/>
          </a:prstGeom>
          <a:noFill/>
          <a:ln>
            <a:noFill/>
          </a:ln>
        </p:spPr>
        <p:txBody>
          <a:bodyPr anchorCtr="0" anchor="t" bIns="45700" lIns="45700" spcFirstLastPara="1" rIns="45700" wrap="square" tIns="45700">
            <a:spAutoFit/>
          </a:bodyPr>
          <a:lstStyle/>
          <a:p>
            <a:pPr indent="0" lvl="1" marL="0" marR="0" rtl="0" algn="l">
              <a:lnSpc>
                <a:spcPct val="100000"/>
              </a:lnSpc>
              <a:spcBef>
                <a:spcPts val="0"/>
              </a:spcBef>
              <a:spcAft>
                <a:spcPts val="0"/>
              </a:spcAft>
              <a:buClr>
                <a:srgbClr val="595959"/>
              </a:buClr>
              <a:buSzPts val="2000"/>
              <a:buFont typeface="Corbel"/>
              <a:buNone/>
            </a:pPr>
            <a:r>
              <a:rPr b="1" i="0" lang="en-US" sz="2000" u="none" cap="none" strike="noStrike">
                <a:solidFill>
                  <a:srgbClr val="595959"/>
                </a:solidFill>
                <a:latin typeface="Corbel"/>
                <a:ea typeface="Corbel"/>
                <a:cs typeface="Corbel"/>
                <a:sym typeface="Corbel"/>
              </a:rPr>
              <a:t>Pays for all or part of the cost of tuition and approved fees at a NJ state college</a:t>
            </a:r>
            <a:endParaRPr/>
          </a:p>
          <a:p>
            <a:pPr indent="-228600" lvl="0" marL="457200" marR="0" rtl="0" algn="l">
              <a:lnSpc>
                <a:spcPct val="120000"/>
              </a:lnSpc>
              <a:spcBef>
                <a:spcPts val="300"/>
              </a:spcBef>
              <a:spcAft>
                <a:spcPts val="0"/>
              </a:spcAft>
              <a:buClr>
                <a:srgbClr val="595959"/>
              </a:buClr>
              <a:buSzPts val="2000"/>
              <a:buFont typeface="Corbel"/>
              <a:buChar char="•"/>
            </a:pPr>
            <a:r>
              <a:rPr b="0" i="0" lang="en-US" sz="2000" u="none" cap="none" strike="noStrike">
                <a:solidFill>
                  <a:srgbClr val="595959"/>
                </a:solidFill>
                <a:latin typeface="Corbel"/>
                <a:ea typeface="Corbel"/>
                <a:cs typeface="Corbel"/>
                <a:sym typeface="Corbel"/>
              </a:rPr>
              <a:t>New Jersey State Colleges and Universities </a:t>
            </a:r>
            <a:endParaRPr/>
          </a:p>
          <a:p>
            <a:pPr indent="-228600" lvl="0" marL="457200" marR="0" rtl="0" algn="l">
              <a:lnSpc>
                <a:spcPct val="120000"/>
              </a:lnSpc>
              <a:spcBef>
                <a:spcPts val="300"/>
              </a:spcBef>
              <a:spcAft>
                <a:spcPts val="0"/>
              </a:spcAft>
              <a:buClr>
                <a:srgbClr val="595959"/>
              </a:buClr>
              <a:buSzPts val="2000"/>
              <a:buFont typeface="Corbel"/>
              <a:buChar char="•"/>
            </a:pPr>
            <a:r>
              <a:rPr b="0" i="0" lang="en-US" sz="2000" u="none" cap="none" strike="noStrike">
                <a:solidFill>
                  <a:srgbClr val="595959"/>
                </a:solidFill>
                <a:latin typeface="Corbel"/>
                <a:ea typeface="Corbel"/>
                <a:cs typeface="Corbel"/>
                <a:sym typeface="Corbel"/>
              </a:rPr>
              <a:t>Must make Satisfactory Academic Progress</a:t>
            </a:r>
            <a:endParaRPr/>
          </a:p>
          <a:p>
            <a:pPr indent="-228600" lvl="0" marL="457200" marR="0" rtl="0" algn="l">
              <a:lnSpc>
                <a:spcPct val="120000"/>
              </a:lnSpc>
              <a:spcBef>
                <a:spcPts val="300"/>
              </a:spcBef>
              <a:spcAft>
                <a:spcPts val="0"/>
              </a:spcAft>
              <a:buClr>
                <a:srgbClr val="595959"/>
              </a:buClr>
              <a:buSzPts val="2000"/>
              <a:buFont typeface="Corbel"/>
              <a:buChar char="•"/>
            </a:pPr>
            <a:r>
              <a:rPr b="0" i="0" lang="en-US" sz="2000" u="none" cap="none" strike="noStrike">
                <a:solidFill>
                  <a:srgbClr val="595959"/>
                </a:solidFill>
                <a:latin typeface="Corbel"/>
                <a:ea typeface="Corbel"/>
                <a:cs typeface="Corbel"/>
                <a:sym typeface="Corbel"/>
              </a:rPr>
              <a:t>Available </a:t>
            </a:r>
            <a:r>
              <a:rPr i="0" lang="en-US" sz="2000" u="none" cap="none" strike="noStrike">
                <a:solidFill>
                  <a:srgbClr val="953734"/>
                </a:solidFill>
                <a:latin typeface="Corbel"/>
                <a:ea typeface="Corbel"/>
                <a:cs typeface="Corbel"/>
                <a:sym typeface="Corbel"/>
              </a:rPr>
              <a:t>for students attending full-time in their third and fourth year of enrollment at a public 4-year institution</a:t>
            </a:r>
            <a:endParaRPr/>
          </a:p>
          <a:p>
            <a:pPr indent="-228600" lvl="0" marL="457200" marR="0" rtl="0" algn="l">
              <a:lnSpc>
                <a:spcPct val="120000"/>
              </a:lnSpc>
              <a:spcBef>
                <a:spcPts val="300"/>
              </a:spcBef>
              <a:spcAft>
                <a:spcPts val="0"/>
              </a:spcAft>
              <a:buClr>
                <a:schemeClr val="dk1"/>
              </a:buClr>
              <a:buSzPts val="2000"/>
              <a:buFont typeface="Corbel"/>
              <a:buChar char="•"/>
            </a:pPr>
            <a:r>
              <a:rPr b="0" i="0" lang="en-US" sz="2000" u="none" cap="none" strike="noStrike">
                <a:solidFill>
                  <a:schemeClr val="dk1"/>
                </a:solidFill>
                <a:latin typeface="Corbel"/>
                <a:ea typeface="Corbel"/>
                <a:cs typeface="Corbel"/>
                <a:sym typeface="Corbel"/>
              </a:rPr>
              <a:t>Must complete the FAFSA or NJ Alternative </a:t>
            </a:r>
            <a:r>
              <a:rPr lang="en-US" sz="2000">
                <a:solidFill>
                  <a:schemeClr val="dk1"/>
                </a:solidFill>
                <a:latin typeface="Corbel"/>
                <a:ea typeface="Corbel"/>
                <a:cs typeface="Corbel"/>
                <a:sym typeface="Corbel"/>
              </a:rPr>
              <a:t>Financial</a:t>
            </a:r>
            <a:r>
              <a:rPr b="0" i="0" lang="en-US" sz="2000" u="none" cap="none" strike="noStrike">
                <a:solidFill>
                  <a:schemeClr val="dk1"/>
                </a:solidFill>
                <a:latin typeface="Corbel"/>
                <a:ea typeface="Corbel"/>
                <a:cs typeface="Corbel"/>
                <a:sym typeface="Corbel"/>
              </a:rPr>
              <a:t> Aid Application</a:t>
            </a:r>
            <a:endParaRPr b="0" i="0" sz="2000" u="none" cap="none" strike="noStrike">
              <a:solidFill>
                <a:schemeClr val="dk1"/>
              </a:solidFill>
              <a:latin typeface="Corbel"/>
              <a:ea typeface="Corbel"/>
              <a:cs typeface="Corbel"/>
              <a:sym typeface="Corbel"/>
            </a:endParaRPr>
          </a:p>
        </p:txBody>
      </p:sp>
      <p:sp>
        <p:nvSpPr>
          <p:cNvPr id="218" name="Google Shape;218;p19"/>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Types of Aid:</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State Grants &amp; Scholarships</a:t>
            </a:r>
            <a:endParaRPr b="0" i="0" sz="3600" u="none" cap="none" strike="noStrike">
              <a:solidFill>
                <a:schemeClr val="lt1"/>
              </a:solidFill>
              <a:latin typeface="Corbel"/>
              <a:ea typeface="Corbel"/>
              <a:cs typeface="Corbel"/>
              <a:sym typeface="Corbel"/>
            </a:endParaRPr>
          </a:p>
        </p:txBody>
      </p:sp>
      <p:pic>
        <p:nvPicPr>
          <p:cNvPr id="219" name="Google Shape;219;p19"/>
          <p:cNvPicPr preferRelativeResize="0"/>
          <p:nvPr/>
        </p:nvPicPr>
        <p:blipFill rotWithShape="1">
          <a:blip r:embed="rId3">
            <a:alphaModFix/>
          </a:blip>
          <a:srcRect b="0" l="0" r="0" t="0"/>
          <a:stretch/>
        </p:blipFill>
        <p:spPr>
          <a:xfrm>
            <a:off x="4548964" y="5304323"/>
            <a:ext cx="5395428" cy="1085182"/>
          </a:xfrm>
          <a:prstGeom prst="rect">
            <a:avLst/>
          </a:prstGeom>
          <a:noFill/>
          <a:ln>
            <a:noFill/>
          </a:ln>
        </p:spPr>
      </p:pic>
      <p:pic>
        <p:nvPicPr>
          <p:cNvPr id="220" name="Google Shape;220;p19"/>
          <p:cNvPicPr preferRelativeResize="0"/>
          <p:nvPr/>
        </p:nvPicPr>
        <p:blipFill rotWithShape="1">
          <a:blip r:embed="rId4">
            <a:alphaModFix/>
          </a:blip>
          <a:srcRect b="0" l="0" r="0" t="0"/>
          <a:stretch/>
        </p:blipFill>
        <p:spPr>
          <a:xfrm>
            <a:off x="0" y="-17987"/>
            <a:ext cx="12192000" cy="21214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0"/>
          <p:cNvSpPr txBox="1"/>
          <p:nvPr/>
        </p:nvSpPr>
        <p:spPr>
          <a:xfrm>
            <a:off x="3081079" y="6263351"/>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226" name="Google Shape;226;p20"/>
          <p:cNvSpPr txBox="1"/>
          <p:nvPr>
            <p:ph idx="4294967295" type="body"/>
          </p:nvPr>
        </p:nvSpPr>
        <p:spPr>
          <a:xfrm>
            <a:off x="3655691" y="528047"/>
            <a:ext cx="7879516" cy="5792763"/>
          </a:xfrm>
          <a:prstGeom prst="rect">
            <a:avLst/>
          </a:prstGeom>
          <a:noFill/>
          <a:ln>
            <a:noFill/>
          </a:ln>
        </p:spPr>
        <p:txBody>
          <a:bodyPr anchorCtr="0" anchor="ctr" bIns="45700" lIns="45700" spcFirstLastPara="1" rIns="45700" wrap="square" tIns="45700">
            <a:normAutofit fontScale="85000" lnSpcReduction="20000"/>
          </a:bodyPr>
          <a:lstStyle/>
          <a:p>
            <a:pPr indent="457200" lvl="2" marL="0" rtl="0" algn="l">
              <a:lnSpc>
                <a:spcPct val="90000"/>
              </a:lnSpc>
              <a:spcBef>
                <a:spcPts val="0"/>
              </a:spcBef>
              <a:spcAft>
                <a:spcPts val="0"/>
              </a:spcAft>
              <a:buSzPct val="100000"/>
              <a:buFont typeface="Corbel"/>
              <a:buNone/>
            </a:pPr>
            <a:r>
              <a:t/>
            </a:r>
            <a:endParaRPr/>
          </a:p>
          <a:p>
            <a:pPr indent="-333374" lvl="0" marL="342899" rtl="0" algn="l">
              <a:lnSpc>
                <a:spcPct val="120000"/>
              </a:lnSpc>
              <a:spcBef>
                <a:spcPts val="0"/>
              </a:spcBef>
              <a:spcAft>
                <a:spcPts val="0"/>
              </a:spcAft>
              <a:buSzPct val="100000"/>
              <a:buFont typeface="Corbel"/>
              <a:buChar char="●"/>
            </a:pPr>
            <a:r>
              <a:rPr lang="en-US">
                <a:solidFill>
                  <a:srgbClr val="595959"/>
                </a:solidFill>
              </a:rPr>
              <a:t>Student enrolls in a bonafide 3 + 1 major/degree program</a:t>
            </a:r>
            <a:endParaRPr>
              <a:solidFill>
                <a:srgbClr val="595959"/>
              </a:solidFill>
            </a:endParaRPr>
          </a:p>
          <a:p>
            <a:pPr indent="0" lvl="0" marL="0" rtl="0" algn="l">
              <a:lnSpc>
                <a:spcPct val="120000"/>
              </a:lnSpc>
              <a:spcBef>
                <a:spcPts val="0"/>
              </a:spcBef>
              <a:spcAft>
                <a:spcPts val="0"/>
              </a:spcAft>
              <a:buSzPct val="100000"/>
              <a:buFont typeface="Corbel"/>
              <a:buNone/>
            </a:pPr>
            <a:r>
              <a:t/>
            </a:r>
            <a:endParaRPr>
              <a:solidFill>
                <a:srgbClr val="595959"/>
              </a:solidFill>
            </a:endParaRPr>
          </a:p>
          <a:p>
            <a:pPr indent="-330541" lvl="1" marL="866139" rtl="0" algn="l">
              <a:lnSpc>
                <a:spcPct val="120000"/>
              </a:lnSpc>
              <a:spcBef>
                <a:spcPts val="0"/>
              </a:spcBef>
              <a:spcAft>
                <a:spcPts val="0"/>
              </a:spcAft>
              <a:buSzPct val="108108"/>
              <a:buFont typeface="Corbel"/>
              <a:buChar char="●"/>
            </a:pPr>
            <a:r>
              <a:rPr lang="en-US" sz="2400"/>
              <a:t>Year 1 and Year 2: </a:t>
            </a:r>
            <a:endParaRPr/>
          </a:p>
          <a:p>
            <a:pPr indent="-330542" lvl="2" marL="1348739" rtl="0" algn="l">
              <a:lnSpc>
                <a:spcPct val="120000"/>
              </a:lnSpc>
              <a:spcBef>
                <a:spcPts val="0"/>
              </a:spcBef>
              <a:spcAft>
                <a:spcPts val="0"/>
              </a:spcAft>
              <a:buSzPct val="108108"/>
              <a:buFont typeface="Corbel"/>
              <a:buChar char="●"/>
            </a:pPr>
            <a:r>
              <a:rPr lang="en-US" sz="2400"/>
              <a:t>Student completes the first two years at the community college and earns an associate degree</a:t>
            </a:r>
            <a:endParaRPr/>
          </a:p>
          <a:p>
            <a:pPr indent="0" lvl="2" marL="1005839" rtl="0" algn="l">
              <a:lnSpc>
                <a:spcPct val="120000"/>
              </a:lnSpc>
              <a:spcBef>
                <a:spcPts val="0"/>
              </a:spcBef>
              <a:spcAft>
                <a:spcPts val="0"/>
              </a:spcAft>
              <a:buSzPct val="129729"/>
              <a:buFont typeface="Corbel"/>
              <a:buNone/>
            </a:pPr>
            <a:r>
              <a:t/>
            </a:r>
            <a:endParaRPr/>
          </a:p>
          <a:p>
            <a:pPr indent="-330541" lvl="1" marL="866139" rtl="0" algn="l">
              <a:lnSpc>
                <a:spcPct val="120000"/>
              </a:lnSpc>
              <a:spcBef>
                <a:spcPts val="0"/>
              </a:spcBef>
              <a:spcAft>
                <a:spcPts val="0"/>
              </a:spcAft>
              <a:buSzPct val="108108"/>
              <a:buFont typeface="Corbel"/>
              <a:buChar char="●"/>
            </a:pPr>
            <a:r>
              <a:rPr lang="en-US" sz="2400"/>
              <a:t>Year 3: </a:t>
            </a:r>
            <a:endParaRPr/>
          </a:p>
          <a:p>
            <a:pPr indent="-330542" lvl="2" marL="1348739" rtl="0" algn="l">
              <a:lnSpc>
                <a:spcPct val="120000"/>
              </a:lnSpc>
              <a:spcBef>
                <a:spcPts val="0"/>
              </a:spcBef>
              <a:spcAft>
                <a:spcPts val="0"/>
              </a:spcAft>
              <a:buSzPct val="108108"/>
              <a:buFont typeface="Corbel"/>
              <a:buChar char="●"/>
            </a:pPr>
            <a:r>
              <a:rPr lang="en-US" sz="2400"/>
              <a:t>Pays community college tuition and fees for the associate degree </a:t>
            </a:r>
            <a:r>
              <a:rPr b="1" lang="en-US" sz="2400" u="sng"/>
              <a:t>and</a:t>
            </a:r>
            <a:r>
              <a:rPr lang="en-US" sz="2400"/>
              <a:t> the third year of their bachelor’s degree program</a:t>
            </a:r>
            <a:endParaRPr/>
          </a:p>
          <a:p>
            <a:pPr indent="0" lvl="2" marL="1005839" rtl="0" algn="l">
              <a:lnSpc>
                <a:spcPct val="120000"/>
              </a:lnSpc>
              <a:spcBef>
                <a:spcPts val="0"/>
              </a:spcBef>
              <a:spcAft>
                <a:spcPts val="0"/>
              </a:spcAft>
              <a:buSzPct val="129729"/>
              <a:buFont typeface="Corbel"/>
              <a:buNone/>
            </a:pPr>
            <a:r>
              <a:t/>
            </a:r>
            <a:endParaRPr/>
          </a:p>
          <a:p>
            <a:pPr indent="-330541" lvl="1" marL="866139" rtl="0" algn="l">
              <a:lnSpc>
                <a:spcPct val="120000"/>
              </a:lnSpc>
              <a:spcBef>
                <a:spcPts val="0"/>
              </a:spcBef>
              <a:spcAft>
                <a:spcPts val="0"/>
              </a:spcAft>
              <a:buSzPct val="108108"/>
              <a:buFont typeface="Corbel"/>
              <a:buChar char="●"/>
            </a:pPr>
            <a:r>
              <a:rPr lang="en-US" sz="2400"/>
              <a:t>Year 4: </a:t>
            </a:r>
            <a:endParaRPr/>
          </a:p>
          <a:p>
            <a:pPr indent="-330542" lvl="2" marL="1348739" rtl="0" algn="l">
              <a:lnSpc>
                <a:spcPct val="120000"/>
              </a:lnSpc>
              <a:spcBef>
                <a:spcPts val="0"/>
              </a:spcBef>
              <a:spcAft>
                <a:spcPts val="0"/>
              </a:spcAft>
              <a:buSzPct val="108108"/>
              <a:buFont typeface="Corbel"/>
              <a:buChar char="●"/>
            </a:pPr>
            <a:r>
              <a:rPr lang="en-US" sz="2400"/>
              <a:t>Attends and pays the four-year </a:t>
            </a:r>
            <a:r>
              <a:rPr lang="en-US" sz="2400"/>
              <a:t>institutions</a:t>
            </a:r>
            <a:r>
              <a:rPr lang="en-US" sz="2400"/>
              <a:t> tuition </a:t>
            </a:r>
            <a:br>
              <a:rPr lang="en-US" sz="2400"/>
            </a:br>
            <a:r>
              <a:rPr lang="en-US" sz="2400"/>
              <a:t>and fees in the final year of their bachelor’s degree</a:t>
            </a:r>
            <a:endParaRPr/>
          </a:p>
          <a:p>
            <a:pPr indent="-225424" lvl="0" marL="342899" rtl="0" algn="l">
              <a:lnSpc>
                <a:spcPct val="120000"/>
              </a:lnSpc>
              <a:spcBef>
                <a:spcPts val="0"/>
              </a:spcBef>
              <a:spcAft>
                <a:spcPts val="0"/>
              </a:spcAft>
              <a:buSzPct val="100000"/>
              <a:buFont typeface="Corbel"/>
              <a:buNone/>
            </a:pPr>
            <a:r>
              <a:t/>
            </a:r>
            <a:endParaRPr>
              <a:solidFill>
                <a:srgbClr val="595959"/>
              </a:solidFill>
            </a:endParaRPr>
          </a:p>
          <a:p>
            <a:pPr indent="-331469" lvl="0" marL="342899" rtl="0" algn="l">
              <a:lnSpc>
                <a:spcPct val="120000"/>
              </a:lnSpc>
              <a:spcBef>
                <a:spcPts val="0"/>
              </a:spcBef>
              <a:spcAft>
                <a:spcPts val="0"/>
              </a:spcAft>
              <a:buSzPct val="100000"/>
              <a:buFont typeface="Corbel"/>
              <a:buChar char="●"/>
            </a:pPr>
            <a:r>
              <a:rPr lang="en-US" sz="2400">
                <a:solidFill>
                  <a:srgbClr val="595959"/>
                </a:solidFill>
              </a:rPr>
              <a:t>Must have a complete TAG record to be potentially eligible for TAG, NJSTARS, and/or CCOG</a:t>
            </a:r>
            <a:endParaRPr sz="2400">
              <a:solidFill>
                <a:srgbClr val="595959"/>
              </a:solidFill>
            </a:endParaRPr>
          </a:p>
        </p:txBody>
      </p:sp>
      <p:sp>
        <p:nvSpPr>
          <p:cNvPr id="227" name="Google Shape;227;p20"/>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descr="gradHat_web.png" id="228" name="Google Shape;228;p20"/>
          <p:cNvPicPr preferRelativeResize="0"/>
          <p:nvPr/>
        </p:nvPicPr>
        <p:blipFill rotWithShape="1">
          <a:blip r:embed="rId3">
            <a:alphaModFix/>
          </a:blip>
          <a:srcRect b="0" l="0" r="0" t="0"/>
          <a:stretch/>
        </p:blipFill>
        <p:spPr>
          <a:xfrm>
            <a:off x="10506609" y="-211618"/>
            <a:ext cx="2057196" cy="1829582"/>
          </a:xfrm>
          <a:prstGeom prst="rect">
            <a:avLst/>
          </a:prstGeom>
          <a:noFill/>
          <a:ln>
            <a:noFill/>
          </a:ln>
        </p:spPr>
      </p:pic>
      <p:sp>
        <p:nvSpPr>
          <p:cNvPr id="229" name="Google Shape;229;p20"/>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3 + 1 Degree Completion Programs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1"/>
          <p:cNvSpPr txBox="1"/>
          <p:nvPr>
            <p:ph type="title"/>
          </p:nvPr>
        </p:nvSpPr>
        <p:spPr>
          <a:xfrm>
            <a:off x="3439884" y="130103"/>
            <a:ext cx="8490857" cy="1648392"/>
          </a:xfrm>
          <a:prstGeom prst="rect">
            <a:avLst/>
          </a:prstGeom>
          <a:noFill/>
          <a:ln>
            <a:noFill/>
          </a:ln>
        </p:spPr>
        <p:txBody>
          <a:bodyPr anchorCtr="0" anchor="ctr" bIns="45700" lIns="45700" spcFirstLastPara="1" rIns="45700" wrap="square" tIns="45700">
            <a:normAutofit/>
          </a:bodyPr>
          <a:lstStyle/>
          <a:p>
            <a:pPr indent="0" lvl="0" marL="0" rtl="0" algn="ctr">
              <a:lnSpc>
                <a:spcPct val="90000"/>
              </a:lnSpc>
              <a:spcBef>
                <a:spcPts val="0"/>
              </a:spcBef>
              <a:spcAft>
                <a:spcPts val="0"/>
              </a:spcAft>
              <a:buClr>
                <a:schemeClr val="dk1"/>
              </a:buClr>
              <a:buSzPts val="3600"/>
              <a:buFont typeface="Corbel"/>
              <a:buNone/>
            </a:pPr>
            <a:r>
              <a:rPr b="1" lang="en-US">
                <a:solidFill>
                  <a:schemeClr val="dk1"/>
                </a:solidFill>
              </a:rPr>
              <a:t>Scholarships </a:t>
            </a:r>
            <a:br>
              <a:rPr b="1" lang="en-US">
                <a:solidFill>
                  <a:schemeClr val="dk1"/>
                </a:solidFill>
              </a:rPr>
            </a:br>
            <a:r>
              <a:rPr b="1" lang="en-US">
                <a:solidFill>
                  <a:schemeClr val="dk1"/>
                </a:solidFill>
              </a:rPr>
              <a:t>Institutional and  Private </a:t>
            </a:r>
            <a:endParaRPr/>
          </a:p>
        </p:txBody>
      </p:sp>
      <p:pic>
        <p:nvPicPr>
          <p:cNvPr id="235" name="Google Shape;235;p21"/>
          <p:cNvPicPr preferRelativeResize="0"/>
          <p:nvPr/>
        </p:nvPicPr>
        <p:blipFill rotWithShape="1">
          <a:blip r:embed="rId3">
            <a:alphaModFix/>
          </a:blip>
          <a:srcRect b="0" l="0" r="0" t="0"/>
          <a:stretch/>
        </p:blipFill>
        <p:spPr>
          <a:xfrm>
            <a:off x="3726257" y="1778495"/>
            <a:ext cx="8078708" cy="4348587"/>
          </a:xfrm>
          <a:prstGeom prst="rect">
            <a:avLst/>
          </a:prstGeom>
          <a:noFill/>
          <a:ln>
            <a:noFill/>
          </a:ln>
        </p:spPr>
      </p:pic>
      <p:sp>
        <p:nvSpPr>
          <p:cNvPr id="236" name="Google Shape;236;p21"/>
          <p:cNvSpPr/>
          <p:nvPr/>
        </p:nvSpPr>
        <p:spPr>
          <a:xfrm>
            <a:off x="0" y="1212840"/>
            <a:ext cx="4039584" cy="39703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Resources:  </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Library resources</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Local businesses, </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Civic organizations</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Churches</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Sororities &amp; Fraternities </a:t>
            </a:r>
            <a:endParaRPr b="0" i="0" sz="2800" u="none" cap="none" strike="noStrike">
              <a:solidFill>
                <a:schemeClr val="lt1"/>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700"/>
              <a:buFont typeface="Arial"/>
              <a:buChar char="•"/>
            </a:pPr>
            <a:r>
              <a:rPr b="0" i="0" lang="en-US" sz="1800" u="none" cap="none" strike="noStrike">
                <a:solidFill>
                  <a:schemeClr val="lt1"/>
                </a:solidFill>
                <a:latin typeface="Arial"/>
                <a:ea typeface="Arial"/>
                <a:cs typeface="Arial"/>
                <a:sym typeface="Arial"/>
              </a:rPr>
              <a:t>Parent’s employer(s)</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Corbe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Websites: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www.hesaa.org</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www.fastweb.com</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www.collegeboard.org</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www.mappingyourfuture.org</a:t>
            </a:r>
            <a:endParaRPr b="0" i="0" sz="2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0" i="0" lang="en-US" sz="1800" u="none" cap="none" strike="noStrike">
                <a:solidFill>
                  <a:schemeClr val="lt1"/>
                </a:solidFill>
                <a:latin typeface="Arial"/>
                <a:ea typeface="Arial"/>
                <a:cs typeface="Arial"/>
                <a:sym typeface="Arial"/>
              </a:rPr>
              <a:t>www.jlvcollegecounseling.com</a:t>
            </a:r>
            <a:endParaRPr b="0" i="0" sz="1800" u="none" cap="none" strike="noStrike">
              <a:solidFill>
                <a:schemeClr val="lt1"/>
              </a:solidFill>
              <a:latin typeface="Corbel"/>
              <a:ea typeface="Corbel"/>
              <a:cs typeface="Corbel"/>
              <a:sym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2"/>
          <p:cNvSpPr txBox="1"/>
          <p:nvPr>
            <p:ph type="title"/>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Student Loans </a:t>
            </a:r>
            <a:br>
              <a:rPr b="0" i="0" lang="en-US" sz="3680" u="none" cap="none" strike="noStrike">
                <a:solidFill>
                  <a:srgbClr val="FFFFFF"/>
                </a:solidFill>
                <a:latin typeface="Corbel"/>
                <a:ea typeface="Corbel"/>
                <a:cs typeface="Corbel"/>
                <a:sym typeface="Corbel"/>
              </a:rPr>
            </a:br>
            <a:br>
              <a:rPr b="0" i="0" lang="en-US" sz="3680" u="none" cap="none" strike="noStrike">
                <a:solidFill>
                  <a:srgbClr val="FFFFFF"/>
                </a:solidFill>
                <a:latin typeface="Corbel"/>
                <a:ea typeface="Corbel"/>
                <a:cs typeface="Corbel"/>
                <a:sym typeface="Corbel"/>
              </a:rPr>
            </a:br>
            <a:r>
              <a:rPr b="0" i="0" lang="en-US" sz="3680" u="none" cap="none" strike="noStrike">
                <a:solidFill>
                  <a:srgbClr val="FFFFFF"/>
                </a:solidFill>
                <a:latin typeface="Corbel"/>
                <a:ea typeface="Corbel"/>
                <a:cs typeface="Corbel"/>
                <a:sym typeface="Corbel"/>
              </a:rPr>
              <a:t> Financing Shortfall Solutions</a:t>
            </a:r>
            <a:endParaRPr/>
          </a:p>
        </p:txBody>
      </p:sp>
      <p:sp>
        <p:nvSpPr>
          <p:cNvPr id="242" name="Google Shape;242;p22"/>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
        <p:nvSpPr>
          <p:cNvPr id="243" name="Google Shape;243;p22"/>
          <p:cNvSpPr/>
          <p:nvPr/>
        </p:nvSpPr>
        <p:spPr>
          <a:xfrm>
            <a:off x="3589420" y="777656"/>
            <a:ext cx="8177464" cy="173637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Federal Direct Loan Program </a:t>
            </a:r>
            <a:endParaRPr b="0" i="0" sz="18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500"/>
              <a:buFont typeface="Corbel"/>
              <a:buNone/>
            </a:pPr>
            <a:r>
              <a:t/>
            </a:r>
            <a:endParaRPr b="1" i="0" sz="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FDLP are </a:t>
            </a:r>
            <a:r>
              <a:rPr b="1" i="0" lang="en-US" sz="1800" u="none" cap="none" strike="noStrike">
                <a:solidFill>
                  <a:srgbClr val="000000"/>
                </a:solidFill>
                <a:latin typeface="Arial"/>
                <a:ea typeface="Arial"/>
                <a:cs typeface="Arial"/>
                <a:sym typeface="Arial"/>
              </a:rPr>
              <a:t>loans only for the student </a:t>
            </a:r>
            <a:r>
              <a:rPr b="0" i="0" lang="en-US" sz="1800" u="none" cap="none" strike="noStrike">
                <a:solidFill>
                  <a:srgbClr val="000000"/>
                </a:solidFill>
                <a:latin typeface="Arial"/>
                <a:ea typeface="Arial"/>
                <a:cs typeface="Arial"/>
                <a:sym typeface="Arial"/>
              </a:rPr>
              <a:t>with no credit check, the student qualifies regardless of the household income reported on the FAFSA and repayment begins 6 months after they graduate.</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712"/>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2025-2026 – Interest rate is 6.39% and Origination Fee 1.057%</a:t>
            </a:r>
            <a:endParaRPr b="0" i="0" sz="1800" u="none" cap="none" strike="noStrike">
              <a:solidFill>
                <a:srgbClr val="000000"/>
              </a:solidFill>
              <a:latin typeface="Corbel"/>
              <a:ea typeface="Corbel"/>
              <a:cs typeface="Corbel"/>
              <a:sym typeface="Corbel"/>
            </a:endParaRPr>
          </a:p>
        </p:txBody>
      </p:sp>
      <p:pic>
        <p:nvPicPr>
          <p:cNvPr id="244" name="Google Shape;244;p22"/>
          <p:cNvPicPr preferRelativeResize="0"/>
          <p:nvPr/>
        </p:nvPicPr>
        <p:blipFill rotWithShape="1">
          <a:blip r:embed="rId3">
            <a:alphaModFix/>
          </a:blip>
          <a:srcRect b="0" l="0" r="0" t="0"/>
          <a:stretch/>
        </p:blipFill>
        <p:spPr>
          <a:xfrm>
            <a:off x="3589420" y="2701854"/>
            <a:ext cx="8285150" cy="3441799"/>
          </a:xfrm>
          <a:prstGeom prst="rect">
            <a:avLst/>
          </a:prstGeom>
          <a:noFill/>
          <a:ln>
            <a:noFill/>
          </a:ln>
        </p:spPr>
      </p:pic>
    </p:spTree>
  </p:cSld>
  <p:clrMapOvr>
    <a:masterClrMapping/>
  </p:clrMapOvr>
  <mc:AlternateContent>
    <mc:Choice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3"/>
          <p:cNvSpPr txBox="1"/>
          <p:nvPr/>
        </p:nvSpPr>
        <p:spPr>
          <a:xfrm>
            <a:off x="2873762" y="45014"/>
            <a:ext cx="7227770" cy="615523"/>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Credit Based Loans</a:t>
            </a:r>
            <a:endParaRPr b="1" i="0" sz="4400" u="none" cap="none" strike="noStrike">
              <a:solidFill>
                <a:schemeClr val="dk1"/>
              </a:solidFill>
              <a:latin typeface="Arial"/>
              <a:ea typeface="Arial"/>
              <a:cs typeface="Arial"/>
              <a:sym typeface="Arial"/>
            </a:endParaRPr>
          </a:p>
        </p:txBody>
      </p:sp>
      <p:sp>
        <p:nvSpPr>
          <p:cNvPr id="251" name="Google Shape;251;p23"/>
          <p:cNvSpPr/>
          <p:nvPr/>
        </p:nvSpPr>
        <p:spPr>
          <a:xfrm>
            <a:off x="2307775" y="858950"/>
            <a:ext cx="9884100" cy="624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Corbel"/>
              <a:buNone/>
            </a:pPr>
            <a:r>
              <a:rPr b="1" i="0" lang="en-US" sz="2000" u="none" cap="none" strike="noStrike">
                <a:solidFill>
                  <a:srgbClr val="000000"/>
                </a:solidFill>
                <a:latin typeface="Corbel"/>
                <a:ea typeface="Corbel"/>
                <a:cs typeface="Corbel"/>
                <a:sym typeface="Corbel"/>
              </a:rPr>
              <a:t>Checklist regarding private loans: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0"/>
              </a:spcBef>
              <a:spcAft>
                <a:spcPts val="0"/>
              </a:spcAft>
              <a:buClr>
                <a:srgbClr val="000000"/>
              </a:buClr>
              <a:buSzPts val="2000"/>
              <a:buFont typeface="Corbel"/>
              <a:buNone/>
            </a:pPr>
            <a:r>
              <a:t/>
            </a:r>
            <a:endParaRPr b="1" i="0" sz="20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1. Who will apply for the loan (student with a co-signer or a parent)?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2. What type of payment structure do you want? </a:t>
            </a:r>
            <a:endParaRPr b="0" i="0" sz="1800" u="none" cap="none" strike="noStrike">
              <a:solidFill>
                <a:srgbClr val="000000"/>
              </a:solidFill>
              <a:latin typeface="Corbel"/>
              <a:ea typeface="Corbel"/>
              <a:cs typeface="Corbel"/>
              <a:sym typeface="Corbel"/>
            </a:endParaRPr>
          </a:p>
          <a:p>
            <a:pPr indent="-355600" lvl="1" marL="1828800" marR="0" rtl="0" algn="l">
              <a:lnSpc>
                <a:spcPct val="100000"/>
              </a:lnSpc>
              <a:spcBef>
                <a:spcPts val="0"/>
              </a:spcBef>
              <a:spcAft>
                <a:spcPts val="0"/>
              </a:spcAft>
              <a:buClr>
                <a:srgbClr val="000000"/>
              </a:buClr>
              <a:buSzPts val="2000"/>
              <a:buFont typeface="Corbel"/>
              <a:buChar char="○"/>
            </a:pPr>
            <a:r>
              <a:rPr lang="en-US" sz="2000">
                <a:latin typeface="Corbel"/>
                <a:ea typeface="Corbel"/>
                <a:cs typeface="Corbel"/>
                <a:sym typeface="Corbel"/>
              </a:rPr>
              <a:t>Option 1: I</a:t>
            </a:r>
            <a:r>
              <a:rPr b="0" i="0" lang="en-US" sz="2000" u="none" cap="none" strike="noStrike">
                <a:solidFill>
                  <a:srgbClr val="000000"/>
                </a:solidFill>
                <a:latin typeface="Corbel"/>
                <a:ea typeface="Corbel"/>
                <a:cs typeface="Corbel"/>
                <a:sym typeface="Corbel"/>
              </a:rPr>
              <a:t>mmediate repayment </a:t>
            </a:r>
            <a:endParaRPr b="0" i="0" sz="1800" u="none" cap="none" strike="noStrike">
              <a:solidFill>
                <a:srgbClr val="000000"/>
              </a:solidFill>
              <a:latin typeface="Corbel"/>
              <a:ea typeface="Corbel"/>
              <a:cs typeface="Corbel"/>
              <a:sym typeface="Corbel"/>
            </a:endParaRPr>
          </a:p>
          <a:p>
            <a:pPr indent="-355600" lvl="1" marL="1828800" marR="0" rtl="0" algn="l">
              <a:lnSpc>
                <a:spcPct val="100000"/>
              </a:lnSpc>
              <a:spcBef>
                <a:spcPts val="0"/>
              </a:spcBef>
              <a:spcAft>
                <a:spcPts val="0"/>
              </a:spcAft>
              <a:buClr>
                <a:srgbClr val="000000"/>
              </a:buClr>
              <a:buSzPts val="2000"/>
              <a:buFont typeface="Corbel"/>
              <a:buChar char="○"/>
            </a:pPr>
            <a:r>
              <a:rPr lang="en-US" sz="2000">
                <a:latin typeface="Corbel"/>
                <a:ea typeface="Corbel"/>
                <a:cs typeface="Corbel"/>
                <a:sym typeface="Corbel"/>
              </a:rPr>
              <a:t>Option 2: </a:t>
            </a:r>
            <a:r>
              <a:rPr b="0" i="0" lang="en-US" sz="2000" u="none" cap="none" strike="noStrike">
                <a:solidFill>
                  <a:srgbClr val="000000"/>
                </a:solidFill>
                <a:latin typeface="Corbel"/>
                <a:ea typeface="Corbel"/>
                <a:cs typeface="Corbel"/>
                <a:sym typeface="Corbel"/>
              </a:rPr>
              <a:t>Interest only payments while the student is attending school </a:t>
            </a:r>
            <a:endParaRPr b="0" i="0" sz="1800" u="none" cap="none" strike="noStrike">
              <a:solidFill>
                <a:srgbClr val="000000"/>
              </a:solidFill>
              <a:latin typeface="Corbel"/>
              <a:ea typeface="Corbel"/>
              <a:cs typeface="Corbel"/>
              <a:sym typeface="Corbel"/>
            </a:endParaRPr>
          </a:p>
          <a:p>
            <a:pPr indent="-355600" lvl="1" marL="1828800" marR="0" rtl="0" algn="l">
              <a:lnSpc>
                <a:spcPct val="100000"/>
              </a:lnSpc>
              <a:spcBef>
                <a:spcPts val="0"/>
              </a:spcBef>
              <a:spcAft>
                <a:spcPts val="0"/>
              </a:spcAft>
              <a:buClr>
                <a:srgbClr val="000000"/>
              </a:buClr>
              <a:buSzPts val="2000"/>
              <a:buFont typeface="Corbel"/>
              <a:buChar char="○"/>
            </a:pPr>
            <a:r>
              <a:rPr lang="en-US" sz="2000">
                <a:latin typeface="Corbel"/>
                <a:ea typeface="Corbel"/>
                <a:cs typeface="Corbel"/>
                <a:sym typeface="Corbel"/>
              </a:rPr>
              <a:t>Option 3: </a:t>
            </a:r>
            <a:r>
              <a:rPr b="0" i="0" lang="en-US" sz="2000" u="none" cap="none" strike="noStrike">
                <a:solidFill>
                  <a:srgbClr val="000000"/>
                </a:solidFill>
                <a:latin typeface="Corbel"/>
                <a:ea typeface="Corbel"/>
                <a:cs typeface="Corbel"/>
                <a:sym typeface="Corbel"/>
              </a:rPr>
              <a:t>Full deferment – not payments until after graduation (higher interest rate)</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3.  The loan amount should include the Fall and Spring. </a:t>
            </a:r>
            <a:endParaRPr b="0" i="0" sz="1800" u="none" cap="none" strike="noStrike">
              <a:solidFill>
                <a:srgbClr val="000000"/>
              </a:solidFill>
              <a:latin typeface="Corbel"/>
              <a:ea typeface="Corbel"/>
              <a:cs typeface="Corbel"/>
              <a:sym typeface="Corbel"/>
            </a:endParaRPr>
          </a:p>
          <a:p>
            <a:pPr indent="-355600" lvl="1" marL="1828800" marR="0" rtl="0" algn="l">
              <a:lnSpc>
                <a:spcPct val="100000"/>
              </a:lnSpc>
              <a:spcBef>
                <a:spcPts val="0"/>
              </a:spcBef>
              <a:spcAft>
                <a:spcPts val="0"/>
              </a:spcAft>
              <a:buClr>
                <a:srgbClr val="000000"/>
              </a:buClr>
              <a:buSzPts val="2000"/>
              <a:buFont typeface="Corbel"/>
              <a:buChar char="○"/>
            </a:pPr>
            <a:r>
              <a:rPr b="0" i="0" lang="en-US" sz="2000" u="none" cap="none" strike="noStrike">
                <a:solidFill>
                  <a:srgbClr val="000000"/>
                </a:solidFill>
                <a:latin typeface="Corbel"/>
                <a:ea typeface="Corbel"/>
                <a:cs typeface="Corbel"/>
                <a:sym typeface="Corbel"/>
              </a:rPr>
              <a:t>If you need assistance with buying books, supplies, etc. you include some of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these cost into the loan. Check with the financial aid office regarding the                      </a:t>
            </a:r>
            <a:endParaRPr sz="2000">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lang="en-US" sz="2000">
                <a:latin typeface="Corbel"/>
                <a:ea typeface="Corbel"/>
                <a:cs typeface="Corbel"/>
                <a:sym typeface="Corbel"/>
              </a:rPr>
              <a:t>                           </a:t>
            </a:r>
            <a:r>
              <a:rPr b="0" i="0" lang="en-US" sz="2000" u="sng" cap="none" strike="noStrike">
                <a:solidFill>
                  <a:srgbClr val="000000"/>
                </a:solidFill>
                <a:latin typeface="Corbel"/>
                <a:ea typeface="Corbel"/>
                <a:cs typeface="Corbel"/>
                <a:sym typeface="Corbel"/>
              </a:rPr>
              <a:t>Cost</a:t>
            </a:r>
            <a:r>
              <a:rPr lang="en-US" sz="2000" u="sng">
                <a:latin typeface="Corbel"/>
                <a:ea typeface="Corbel"/>
                <a:cs typeface="Corbel"/>
                <a:sym typeface="Corbel"/>
              </a:rPr>
              <a:t> </a:t>
            </a:r>
            <a:r>
              <a:rPr b="0" i="0" lang="en-US" sz="2000" u="sng" cap="none" strike="noStrike">
                <a:solidFill>
                  <a:srgbClr val="000000"/>
                </a:solidFill>
                <a:latin typeface="Corbel"/>
                <a:ea typeface="Corbel"/>
                <a:cs typeface="Corbel"/>
                <a:sym typeface="Corbel"/>
              </a:rPr>
              <a:t>of Attendance</a:t>
            </a:r>
            <a:r>
              <a:rPr b="0" i="0" lang="en-US" sz="2000" u="none" cap="none" strike="noStrike">
                <a:solidFill>
                  <a:srgbClr val="000000"/>
                </a:solidFill>
                <a:latin typeface="Corbel"/>
                <a:ea typeface="Corbel"/>
                <a:cs typeface="Corbel"/>
                <a:sym typeface="Corbel"/>
              </a:rPr>
              <a:t> for the year.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4.  Begin applying in May – June for the Fall semester.</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5. You must apply every year!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6. Only borrow the amount you need! </a:t>
            </a:r>
            <a:endParaRPr b="0" i="0" sz="1800" u="none" cap="none" strike="noStrike">
              <a:solidFill>
                <a:srgbClr val="000000"/>
              </a:solidFill>
              <a:latin typeface="Corbel"/>
              <a:ea typeface="Corbel"/>
              <a:cs typeface="Corbel"/>
              <a:sym typeface="Corbel"/>
            </a:endParaRPr>
          </a:p>
          <a:p>
            <a:pPr indent="457200" lvl="1" marL="0" marR="0" rtl="0" algn="l">
              <a:lnSpc>
                <a:spcPct val="100000"/>
              </a:lnSpc>
              <a:spcBef>
                <a:spcPts val="0"/>
              </a:spcBef>
              <a:spcAft>
                <a:spcPts val="0"/>
              </a:spcAft>
              <a:buClr>
                <a:srgbClr val="000000"/>
              </a:buClr>
              <a:buSzPts val="2000"/>
              <a:buFont typeface="Corbel"/>
              <a:buNone/>
            </a:pPr>
            <a:r>
              <a:rPr b="0" i="0" lang="en-US" sz="2000" u="none" cap="none" strike="noStrike">
                <a:solidFill>
                  <a:srgbClr val="000000"/>
                </a:solidFill>
                <a:latin typeface="Corbel"/>
                <a:ea typeface="Corbel"/>
                <a:cs typeface="Corbel"/>
                <a:sym typeface="Corbel"/>
              </a:rPr>
              <a:t> </a:t>
            </a:r>
            <a:endParaRPr b="0" i="0" sz="1800" u="none" cap="none" strike="noStrike">
              <a:solidFill>
                <a:srgbClr val="000000"/>
              </a:solidFill>
              <a:latin typeface="Corbel"/>
              <a:ea typeface="Corbel"/>
              <a:cs typeface="Corbel"/>
              <a:sym typeface="Corbel"/>
            </a:endParaRPr>
          </a:p>
        </p:txBody>
      </p:sp>
      <p:pic>
        <p:nvPicPr>
          <p:cNvPr descr="Successfully Crowdfund Your Student Loans" id="252" name="Google Shape;252;p23"/>
          <p:cNvPicPr preferRelativeResize="0"/>
          <p:nvPr/>
        </p:nvPicPr>
        <p:blipFill rotWithShape="1">
          <a:blip r:embed="rId3">
            <a:alphaModFix/>
          </a:blip>
          <a:srcRect b="0" l="0" r="0" t="0"/>
          <a:stretch/>
        </p:blipFill>
        <p:spPr>
          <a:xfrm>
            <a:off x="10483802" y="5721271"/>
            <a:ext cx="1708198" cy="1136729"/>
          </a:xfrm>
          <a:prstGeom prst="rect">
            <a:avLst/>
          </a:prstGeom>
          <a:noFill/>
          <a:ln>
            <a:noFill/>
          </a:ln>
        </p:spPr>
      </p:pic>
      <p:pic>
        <p:nvPicPr>
          <p:cNvPr descr="75 Questions That Will Make You Think ..." id="253" name="Google Shape;253;p23"/>
          <p:cNvPicPr preferRelativeResize="0"/>
          <p:nvPr/>
        </p:nvPicPr>
        <p:blipFill rotWithShape="1">
          <a:blip r:embed="rId4">
            <a:alphaModFix/>
          </a:blip>
          <a:srcRect b="0" l="0" r="0" t="0"/>
          <a:stretch/>
        </p:blipFill>
        <p:spPr>
          <a:xfrm>
            <a:off x="10477589" y="0"/>
            <a:ext cx="1714411" cy="1136729"/>
          </a:xfrm>
          <a:prstGeom prst="rect">
            <a:avLst/>
          </a:prstGeom>
          <a:noFill/>
          <a:ln>
            <a:noFill/>
          </a:ln>
        </p:spPr>
      </p:pic>
      <p:pic>
        <p:nvPicPr>
          <p:cNvPr id="254" name="Google Shape;254;p23"/>
          <p:cNvPicPr preferRelativeResize="0"/>
          <p:nvPr/>
        </p:nvPicPr>
        <p:blipFill rotWithShape="1">
          <a:blip r:embed="rId5">
            <a:alphaModFix/>
          </a:blip>
          <a:srcRect b="0" l="0" r="0" t="0"/>
          <a:stretch/>
        </p:blipFill>
        <p:spPr>
          <a:xfrm>
            <a:off x="-49636" y="930572"/>
            <a:ext cx="2357407" cy="410588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4"/>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260" name="Google Shape;260;p24"/>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
        <p:nvSpPr>
          <p:cNvPr id="261" name="Google Shape;261;p24"/>
          <p:cNvSpPr/>
          <p:nvPr/>
        </p:nvSpPr>
        <p:spPr>
          <a:xfrm>
            <a:off x="3439109" y="6414139"/>
            <a:ext cx="8634046" cy="319446"/>
          </a:xfrm>
          <a:prstGeom prst="rect">
            <a:avLst/>
          </a:prstGeom>
          <a:noFill/>
          <a:ln>
            <a:noFill/>
          </a:ln>
        </p:spPr>
        <p:txBody>
          <a:bodyPr anchorCtr="0" anchor="t" bIns="45700" lIns="91425" spcFirstLastPara="1" rIns="91425" wrap="square" tIns="45700">
            <a:spAutoFit/>
          </a:bodyPr>
          <a:lstStyle/>
          <a:p>
            <a:pPr indent="0" lvl="0" marL="0" marR="0" rtl="0" algn="ctr">
              <a:lnSpc>
                <a:spcPct val="80000"/>
              </a:lnSpc>
              <a:spcBef>
                <a:spcPts val="0"/>
              </a:spcBef>
              <a:spcAft>
                <a:spcPts val="0"/>
              </a:spcAft>
              <a:buClr>
                <a:srgbClr val="000000"/>
              </a:buClr>
              <a:buSzPts val="1800"/>
              <a:buFont typeface="Corbel"/>
              <a:buNone/>
            </a:pPr>
            <a:r>
              <a:rPr b="0" i="1" lang="en-US" sz="1800" u="none" cap="none" strike="noStrike">
                <a:solidFill>
                  <a:srgbClr val="000000"/>
                </a:solidFill>
                <a:latin typeface="Corbel"/>
                <a:ea typeface="Corbel"/>
                <a:cs typeface="Corbel"/>
                <a:sym typeface="Corbel"/>
              </a:rPr>
              <a:t>2026 – 2027 interest rates will be determined in June 2026</a:t>
            </a:r>
            <a:endParaRPr b="0" i="0" sz="1800" u="none" cap="none" strike="noStrike">
              <a:solidFill>
                <a:srgbClr val="000000"/>
              </a:solidFill>
              <a:latin typeface="Corbel"/>
              <a:ea typeface="Corbel"/>
              <a:cs typeface="Corbel"/>
              <a:sym typeface="Corbel"/>
            </a:endParaRPr>
          </a:p>
        </p:txBody>
      </p:sp>
      <p:sp>
        <p:nvSpPr>
          <p:cNvPr id="262" name="Google Shape;262;p24"/>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Other Loan Options to Cover the Gap</a:t>
            </a:r>
            <a:endParaRPr/>
          </a:p>
          <a:p>
            <a:pPr indent="0" lvl="0" marL="0" marR="0" rtl="0" algn="l">
              <a:lnSpc>
                <a:spcPct val="90000"/>
              </a:lnSpc>
              <a:spcBef>
                <a:spcPts val="0"/>
              </a:spcBef>
              <a:spcAft>
                <a:spcPts val="0"/>
              </a:spcAft>
              <a:buClr>
                <a:srgbClr val="FFFFFF"/>
              </a:buClr>
              <a:buSzPts val="3680"/>
              <a:buFont typeface="Corbel"/>
              <a:buNone/>
            </a:pPr>
            <a:br>
              <a:rPr b="0" i="0" lang="en-US" sz="3680" u="none" cap="none" strike="noStrike">
                <a:solidFill>
                  <a:srgbClr val="FFFFFF"/>
                </a:solidFill>
                <a:latin typeface="Corbel"/>
                <a:ea typeface="Corbel"/>
                <a:cs typeface="Corbel"/>
                <a:sym typeface="Corbel"/>
              </a:rPr>
            </a:br>
            <a:r>
              <a:rPr b="0" i="0" lang="en-US" sz="3200" u="none" cap="none" strike="noStrike">
                <a:solidFill>
                  <a:srgbClr val="FFFFFF"/>
                </a:solidFill>
                <a:latin typeface="Corbel"/>
                <a:ea typeface="Corbel"/>
                <a:cs typeface="Corbel"/>
                <a:sym typeface="Corbel"/>
              </a:rPr>
              <a:t>Borrow up to cost of attendance less other aid</a:t>
            </a:r>
            <a:endParaRPr b="0" i="0" sz="3680" u="none" cap="none" strike="noStrike">
              <a:solidFill>
                <a:srgbClr val="FFFFFF"/>
              </a:solidFill>
              <a:latin typeface="Corbel"/>
              <a:ea typeface="Corbel"/>
              <a:cs typeface="Corbel"/>
              <a:sym typeface="Corbel"/>
            </a:endParaRPr>
          </a:p>
        </p:txBody>
      </p:sp>
      <p:sp>
        <p:nvSpPr>
          <p:cNvPr id="263" name="Google Shape;263;p24"/>
          <p:cNvSpPr/>
          <p:nvPr/>
        </p:nvSpPr>
        <p:spPr>
          <a:xfrm>
            <a:off x="3601965" y="142103"/>
            <a:ext cx="8270534" cy="11439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b="1" i="0" lang="en-US" sz="2000" u="none" cap="none" strike="noStrike">
                <a:solidFill>
                  <a:schemeClr val="dk1"/>
                </a:solidFill>
                <a:latin typeface="Arial"/>
                <a:ea typeface="Arial"/>
                <a:cs typeface="Arial"/>
                <a:sym typeface="Arial"/>
              </a:rPr>
              <a:t>Parent and/or Student can borrow on private educational loans</a:t>
            </a:r>
            <a:endParaRPr b="0" i="0" sz="2000" u="none" cap="none" strike="noStrike">
              <a:solidFill>
                <a:schemeClr val="dk1"/>
              </a:solidFill>
              <a:latin typeface="Arial"/>
              <a:ea typeface="Arial"/>
              <a:cs typeface="Arial"/>
              <a:sym typeface="Arial"/>
            </a:endParaRPr>
          </a:p>
          <a:p>
            <a:pPr indent="-285750" lvl="1" marL="742950" marR="0" rtl="0" algn="l">
              <a:lnSpc>
                <a:spcPct val="100000"/>
              </a:lnSpc>
              <a:spcBef>
                <a:spcPts val="490"/>
              </a:spcBef>
              <a:spcAft>
                <a:spcPts val="0"/>
              </a:spcAft>
              <a:buClr>
                <a:schemeClr val="dk1"/>
              </a:buClr>
              <a:buSzPts val="1400"/>
              <a:buFont typeface="Arial"/>
              <a:buChar char="–"/>
            </a:pPr>
            <a:r>
              <a:rPr b="0" i="0" lang="en-US" sz="2000" u="none" cap="none" strike="noStrike">
                <a:solidFill>
                  <a:schemeClr val="dk1"/>
                </a:solidFill>
                <a:latin typeface="Arial"/>
                <a:ea typeface="Arial"/>
                <a:cs typeface="Arial"/>
                <a:sym typeface="Arial"/>
              </a:rPr>
              <a:t>Sallie Mae, PNC, Discover, College Ave, others…</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90"/>
              </a:spcBef>
              <a:spcAft>
                <a:spcPts val="0"/>
              </a:spcAft>
              <a:buClr>
                <a:schemeClr val="dk1"/>
              </a:buClr>
              <a:buSzPts val="1400"/>
              <a:buFont typeface="Arial"/>
              <a:buChar char="–"/>
            </a:pPr>
            <a:r>
              <a:rPr b="0" i="0" lang="en-US" sz="2000" u="none" cap="none" strike="noStrike">
                <a:solidFill>
                  <a:schemeClr val="dk1"/>
                </a:solidFill>
                <a:latin typeface="Arial"/>
                <a:ea typeface="Arial"/>
                <a:cs typeface="Arial"/>
                <a:sym typeface="Arial"/>
              </a:rPr>
              <a:t>Interest rates and repayments vary by lender</a:t>
            </a:r>
            <a:endParaRPr b="0" i="0" sz="2000" u="none" cap="none" strike="noStrike">
              <a:solidFill>
                <a:schemeClr val="dk1"/>
              </a:solidFill>
              <a:latin typeface="Corbel"/>
              <a:ea typeface="Corbel"/>
              <a:cs typeface="Corbel"/>
              <a:sym typeface="Corbel"/>
            </a:endParaRPr>
          </a:p>
        </p:txBody>
      </p:sp>
      <p:pic>
        <p:nvPicPr>
          <p:cNvPr id="264" name="Google Shape;264;p24"/>
          <p:cNvPicPr preferRelativeResize="0"/>
          <p:nvPr/>
        </p:nvPicPr>
        <p:blipFill rotWithShape="1">
          <a:blip r:embed="rId3">
            <a:alphaModFix/>
          </a:blip>
          <a:srcRect b="0" l="0" r="0" t="0"/>
          <a:stretch/>
        </p:blipFill>
        <p:spPr>
          <a:xfrm>
            <a:off x="3729980" y="1409719"/>
            <a:ext cx="8052305" cy="4844840"/>
          </a:xfrm>
          <a:prstGeom prst="rect">
            <a:avLst/>
          </a:prstGeom>
          <a:noFill/>
          <a:ln>
            <a:noFill/>
          </a:ln>
        </p:spPr>
      </p:pic>
    </p:spTree>
  </p:cSld>
  <p:clrMapOvr>
    <a:masterClrMapping/>
  </p:clrMapOvr>
  <mc:AlternateContent>
    <mc:Choice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5"/>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270" name="Google Shape;270;p25"/>
          <p:cNvSpPr txBox="1"/>
          <p:nvPr/>
        </p:nvSpPr>
        <p:spPr>
          <a:xfrm>
            <a:off x="4039827" y="4879391"/>
            <a:ext cx="2918426" cy="923330"/>
          </a:xfrm>
          <a:prstGeom prst="rect">
            <a:avLst/>
          </a:prstGeom>
          <a:noFill/>
          <a:ln>
            <a:noFill/>
          </a:ln>
        </p:spPr>
        <p:txBody>
          <a:bodyPr anchorCtr="0" anchor="t" bIns="45700" lIns="45700" spcFirstLastPara="1" rIns="45700" wrap="square" tIns="45700">
            <a:spAutoFit/>
          </a:bodyPr>
          <a:lstStyle/>
          <a:p>
            <a:pPr indent="0" lvl="0" marL="0" marR="0" rtl="0" algn="r">
              <a:lnSpc>
                <a:spcPct val="100000"/>
              </a:lnSpc>
              <a:spcBef>
                <a:spcPts val="0"/>
              </a:spcBef>
              <a:spcAft>
                <a:spcPts val="0"/>
              </a:spcAft>
              <a:buClr>
                <a:srgbClr val="46668C"/>
              </a:buClr>
              <a:buSzPts val="1800"/>
              <a:buFont typeface="Corbel"/>
              <a:buNone/>
            </a:pPr>
            <a:r>
              <a:rPr b="1" i="0" lang="en-US" sz="1800" u="none" cap="none" strike="noStrike">
                <a:solidFill>
                  <a:srgbClr val="46668C"/>
                </a:solidFill>
                <a:latin typeface="Corbel"/>
                <a:ea typeface="Corbel"/>
                <a:cs typeface="Corbel"/>
                <a:sym typeface="Corbel"/>
              </a:rPr>
              <a:t>HESAA.org</a:t>
            </a:r>
            <a:endParaRPr/>
          </a:p>
          <a:p>
            <a:pPr indent="0" lvl="0" marL="0" marR="0" rtl="0" algn="r">
              <a:lnSpc>
                <a:spcPct val="100000"/>
              </a:lnSpc>
              <a:spcBef>
                <a:spcPts val="0"/>
              </a:spcBef>
              <a:spcAft>
                <a:spcPts val="0"/>
              </a:spcAft>
              <a:buClr>
                <a:srgbClr val="595959"/>
              </a:buClr>
              <a:buSzPts val="1800"/>
              <a:buFont typeface="Corbel"/>
              <a:buNone/>
            </a:pPr>
            <a:r>
              <a:rPr b="1" i="0" lang="en-US" sz="1800" u="none" cap="none" strike="noStrike">
                <a:solidFill>
                  <a:srgbClr val="595959"/>
                </a:solidFill>
                <a:latin typeface="Corbel"/>
                <a:ea typeface="Corbel"/>
                <a:cs typeface="Corbel"/>
                <a:sym typeface="Corbel"/>
              </a:rPr>
              <a:t>NJ Dreamer </a:t>
            </a:r>
            <a:endParaRPr/>
          </a:p>
          <a:p>
            <a:pPr indent="0" lvl="0" marL="0" marR="0" rtl="0" algn="r">
              <a:lnSpc>
                <a:spcPct val="100000"/>
              </a:lnSpc>
              <a:spcBef>
                <a:spcPts val="0"/>
              </a:spcBef>
              <a:spcAft>
                <a:spcPts val="0"/>
              </a:spcAft>
              <a:buClr>
                <a:srgbClr val="595959"/>
              </a:buClr>
              <a:buSzPts val="1800"/>
              <a:buFont typeface="Corbel"/>
              <a:buNone/>
            </a:pPr>
            <a:r>
              <a:rPr b="1" i="0" lang="en-US" sz="1800" u="none" cap="none" strike="noStrike">
                <a:solidFill>
                  <a:srgbClr val="595959"/>
                </a:solidFill>
                <a:latin typeface="Corbel"/>
                <a:ea typeface="Corbel"/>
                <a:cs typeface="Corbel"/>
                <a:sym typeface="Corbel"/>
              </a:rPr>
              <a:t>Available by October 1, 2025</a:t>
            </a:r>
            <a:endParaRPr b="0" i="0" sz="1800" u="none" cap="none" strike="noStrike">
              <a:solidFill>
                <a:srgbClr val="595959"/>
              </a:solidFill>
              <a:latin typeface="Corbel"/>
              <a:ea typeface="Corbel"/>
              <a:cs typeface="Corbel"/>
              <a:sym typeface="Corbel"/>
            </a:endParaRPr>
          </a:p>
        </p:txBody>
      </p:sp>
      <p:sp>
        <p:nvSpPr>
          <p:cNvPr id="271" name="Google Shape;271;p25"/>
          <p:cNvSpPr txBox="1"/>
          <p:nvPr/>
        </p:nvSpPr>
        <p:spPr>
          <a:xfrm>
            <a:off x="4054256" y="1689591"/>
            <a:ext cx="2903998" cy="1015663"/>
          </a:xfrm>
          <a:prstGeom prst="rect">
            <a:avLst/>
          </a:prstGeom>
          <a:noFill/>
          <a:ln>
            <a:noFill/>
          </a:ln>
        </p:spPr>
        <p:txBody>
          <a:bodyPr anchorCtr="0" anchor="t" bIns="45700" lIns="45700" spcFirstLastPara="1" rIns="45700" wrap="square" tIns="45700">
            <a:spAutoFit/>
          </a:bodyPr>
          <a:lstStyle/>
          <a:p>
            <a:pPr indent="0" lvl="0" marL="0" marR="0" rtl="0" algn="r">
              <a:lnSpc>
                <a:spcPct val="100000"/>
              </a:lnSpc>
              <a:spcBef>
                <a:spcPts val="0"/>
              </a:spcBef>
              <a:spcAft>
                <a:spcPts val="0"/>
              </a:spcAft>
              <a:buClr>
                <a:srgbClr val="46668C"/>
              </a:buClr>
              <a:buSzPts val="2000"/>
              <a:buFont typeface="Corbel"/>
              <a:buNone/>
            </a:pPr>
            <a:r>
              <a:rPr b="1" i="0" lang="en-US" sz="2000" u="none" cap="none" strike="noStrike">
                <a:solidFill>
                  <a:srgbClr val="46668C"/>
                </a:solidFill>
                <a:latin typeface="Corbel"/>
                <a:ea typeface="Corbel"/>
                <a:cs typeface="Corbel"/>
                <a:sym typeface="Corbel"/>
              </a:rPr>
              <a:t>studentaid.gov</a:t>
            </a:r>
            <a:endParaRPr/>
          </a:p>
          <a:p>
            <a:pPr indent="0" lvl="0" marL="0" marR="0" rtl="0" algn="r">
              <a:lnSpc>
                <a:spcPct val="100000"/>
              </a:lnSpc>
              <a:spcBef>
                <a:spcPts val="0"/>
              </a:spcBef>
              <a:spcAft>
                <a:spcPts val="0"/>
              </a:spcAft>
              <a:buClr>
                <a:srgbClr val="595959"/>
              </a:buClr>
              <a:buSzPts val="2000"/>
              <a:buFont typeface="Corbel"/>
              <a:buNone/>
            </a:pPr>
            <a:r>
              <a:rPr b="1" i="0" lang="en-US" sz="2000" u="none" cap="none" strike="noStrike">
                <a:solidFill>
                  <a:srgbClr val="595959"/>
                </a:solidFill>
                <a:latin typeface="Corbel"/>
                <a:ea typeface="Corbel"/>
                <a:cs typeface="Corbel"/>
                <a:sym typeface="Corbel"/>
              </a:rPr>
              <a:t>FAFSA </a:t>
            </a:r>
            <a:endParaRPr/>
          </a:p>
          <a:p>
            <a:pPr indent="0" lvl="0" marL="0" marR="0" rtl="0" algn="r">
              <a:lnSpc>
                <a:spcPct val="100000"/>
              </a:lnSpc>
              <a:spcBef>
                <a:spcPts val="0"/>
              </a:spcBef>
              <a:spcAft>
                <a:spcPts val="0"/>
              </a:spcAft>
              <a:buClr>
                <a:srgbClr val="595959"/>
              </a:buClr>
              <a:buSzPts val="2000"/>
              <a:buFont typeface="Corbel"/>
              <a:buNone/>
            </a:pPr>
            <a:r>
              <a:rPr b="1" i="0" lang="en-US" sz="2000" u="none" cap="none" strike="noStrike">
                <a:solidFill>
                  <a:srgbClr val="595959"/>
                </a:solidFill>
                <a:latin typeface="Corbel"/>
                <a:ea typeface="Corbel"/>
                <a:cs typeface="Corbel"/>
                <a:sym typeface="Corbel"/>
              </a:rPr>
              <a:t>Available October 1, 2025</a:t>
            </a:r>
            <a:endParaRPr b="0" i="0" sz="2000" u="none" cap="none" strike="noStrike">
              <a:solidFill>
                <a:srgbClr val="595959"/>
              </a:solidFill>
              <a:latin typeface="Corbel"/>
              <a:ea typeface="Corbel"/>
              <a:cs typeface="Corbel"/>
              <a:sym typeface="Corbel"/>
            </a:endParaRPr>
          </a:p>
        </p:txBody>
      </p:sp>
      <p:sp>
        <p:nvSpPr>
          <p:cNvPr id="272" name="Google Shape;272;p25"/>
          <p:cNvSpPr txBox="1"/>
          <p:nvPr/>
        </p:nvSpPr>
        <p:spPr>
          <a:xfrm>
            <a:off x="3618239" y="3384334"/>
            <a:ext cx="3340015" cy="923330"/>
          </a:xfrm>
          <a:prstGeom prst="rect">
            <a:avLst/>
          </a:prstGeom>
          <a:noFill/>
          <a:ln>
            <a:noFill/>
          </a:ln>
        </p:spPr>
        <p:txBody>
          <a:bodyPr anchorCtr="0" anchor="t" bIns="45700" lIns="45700" spcFirstLastPara="1" rIns="45700" wrap="square" tIns="45700">
            <a:spAutoFit/>
          </a:bodyPr>
          <a:lstStyle/>
          <a:p>
            <a:pPr indent="0" lvl="0" marL="0" marR="0" rtl="0" algn="r">
              <a:lnSpc>
                <a:spcPct val="100000"/>
              </a:lnSpc>
              <a:spcBef>
                <a:spcPts val="0"/>
              </a:spcBef>
              <a:spcAft>
                <a:spcPts val="0"/>
              </a:spcAft>
              <a:buClr>
                <a:srgbClr val="46668C"/>
              </a:buClr>
              <a:buSzPts val="1800"/>
              <a:buFont typeface="Corbel"/>
              <a:buNone/>
            </a:pPr>
            <a:r>
              <a:rPr b="1" i="0" lang="en-US" sz="1800" u="none" cap="none" strike="noStrike">
                <a:solidFill>
                  <a:srgbClr val="46668C"/>
                </a:solidFill>
                <a:latin typeface="Corbel"/>
                <a:ea typeface="Corbel"/>
                <a:cs typeface="Corbel"/>
                <a:sym typeface="Corbel"/>
              </a:rPr>
              <a:t>student.collegeboard.org/profile</a:t>
            </a:r>
            <a:endParaRPr/>
          </a:p>
          <a:p>
            <a:pPr indent="0" lvl="0" marL="0" marR="0" rtl="0" algn="r">
              <a:lnSpc>
                <a:spcPct val="100000"/>
              </a:lnSpc>
              <a:spcBef>
                <a:spcPts val="0"/>
              </a:spcBef>
              <a:spcAft>
                <a:spcPts val="0"/>
              </a:spcAft>
              <a:buClr>
                <a:srgbClr val="595959"/>
              </a:buClr>
              <a:buSzPts val="1800"/>
              <a:buFont typeface="Corbel"/>
              <a:buNone/>
            </a:pPr>
            <a:r>
              <a:rPr b="1" i="0" lang="en-US" sz="1800" u="none" cap="none" strike="noStrike">
                <a:solidFill>
                  <a:srgbClr val="595959"/>
                </a:solidFill>
                <a:latin typeface="Corbel"/>
                <a:ea typeface="Corbel"/>
                <a:cs typeface="Corbel"/>
                <a:sym typeface="Corbel"/>
              </a:rPr>
              <a:t>CSS Profile</a:t>
            </a:r>
            <a:endParaRPr/>
          </a:p>
          <a:p>
            <a:pPr indent="0" lvl="0" marL="0" marR="0" rtl="0" algn="r">
              <a:lnSpc>
                <a:spcPct val="100000"/>
              </a:lnSpc>
              <a:spcBef>
                <a:spcPts val="0"/>
              </a:spcBef>
              <a:spcAft>
                <a:spcPts val="0"/>
              </a:spcAft>
              <a:buClr>
                <a:srgbClr val="595959"/>
              </a:buClr>
              <a:buSzPts val="1800"/>
              <a:buFont typeface="Corbel"/>
              <a:buNone/>
            </a:pPr>
            <a:r>
              <a:rPr b="1" i="0" lang="en-US" sz="1800" u="none" cap="none" strike="noStrike">
                <a:solidFill>
                  <a:srgbClr val="595959"/>
                </a:solidFill>
                <a:latin typeface="Corbel"/>
                <a:ea typeface="Corbel"/>
                <a:cs typeface="Corbel"/>
                <a:sym typeface="Corbel"/>
              </a:rPr>
              <a:t>Available October 1, 2025</a:t>
            </a:r>
            <a:endParaRPr b="0" i="0" sz="1800" u="none" cap="none" strike="noStrike">
              <a:solidFill>
                <a:srgbClr val="595959"/>
              </a:solidFill>
              <a:latin typeface="Corbel"/>
              <a:ea typeface="Corbel"/>
              <a:cs typeface="Corbel"/>
              <a:sym typeface="Corbel"/>
            </a:endParaRPr>
          </a:p>
        </p:txBody>
      </p:sp>
      <p:sp>
        <p:nvSpPr>
          <p:cNvPr id="273" name="Google Shape;273;p25"/>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descr="Picture 5" id="274" name="Google Shape;274;p25"/>
          <p:cNvPicPr preferRelativeResize="0"/>
          <p:nvPr/>
        </p:nvPicPr>
        <p:blipFill rotWithShape="1">
          <a:blip r:embed="rId3">
            <a:alphaModFix/>
          </a:blip>
          <a:srcRect b="20801" l="0" r="1619" t="0"/>
          <a:stretch/>
        </p:blipFill>
        <p:spPr>
          <a:xfrm>
            <a:off x="7304663" y="1320987"/>
            <a:ext cx="3499599" cy="1404459"/>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pic>
        <p:nvPicPr>
          <p:cNvPr descr="Picture 8" id="275" name="Google Shape;275;p25"/>
          <p:cNvPicPr preferRelativeResize="0"/>
          <p:nvPr/>
        </p:nvPicPr>
        <p:blipFill rotWithShape="1">
          <a:blip r:embed="rId4">
            <a:alphaModFix/>
          </a:blip>
          <a:srcRect b="18921" l="6160" r="10047" t="0"/>
          <a:stretch/>
        </p:blipFill>
        <p:spPr>
          <a:xfrm>
            <a:off x="7278940" y="3004833"/>
            <a:ext cx="3599937" cy="1376550"/>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pic>
        <p:nvPicPr>
          <p:cNvPr id="276" name="Google Shape;276;p25"/>
          <p:cNvPicPr preferRelativeResize="0"/>
          <p:nvPr/>
        </p:nvPicPr>
        <p:blipFill rotWithShape="1">
          <a:blip r:embed="rId5">
            <a:alphaModFix/>
          </a:blip>
          <a:srcRect b="0" l="0" r="0" t="0"/>
          <a:stretch/>
        </p:blipFill>
        <p:spPr>
          <a:xfrm>
            <a:off x="7207854" y="4747847"/>
            <a:ext cx="4374547" cy="799669"/>
          </a:xfrm>
          <a:prstGeom prst="rect">
            <a:avLst/>
          </a:prstGeom>
          <a:solidFill>
            <a:schemeClr val="accent2"/>
          </a:solidFill>
          <a:ln>
            <a:noFill/>
          </a:ln>
        </p:spPr>
      </p:pic>
      <p:sp>
        <p:nvSpPr>
          <p:cNvPr id="277" name="Google Shape;277;p25"/>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Applications to Access Aid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6"/>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283" name="Google Shape;283;p26"/>
          <p:cNvSpPr txBox="1"/>
          <p:nvPr>
            <p:ph idx="4294967295" type="body"/>
          </p:nvPr>
        </p:nvSpPr>
        <p:spPr>
          <a:xfrm>
            <a:off x="3595493" y="177663"/>
            <a:ext cx="7950104" cy="4364874"/>
          </a:xfrm>
          <a:prstGeom prst="rect">
            <a:avLst/>
          </a:prstGeom>
          <a:noFill/>
          <a:ln>
            <a:noFill/>
          </a:ln>
        </p:spPr>
        <p:txBody>
          <a:bodyPr anchorCtr="0" anchor="ctr" bIns="45700" lIns="45700" spcFirstLastPara="1" rIns="45700" wrap="square" tIns="45700">
            <a:normAutofit/>
          </a:bodyPr>
          <a:lstStyle/>
          <a:p>
            <a:pPr indent="-182879" lvl="0" marL="182879" rtl="0" algn="l">
              <a:lnSpc>
                <a:spcPct val="90000"/>
              </a:lnSpc>
              <a:spcBef>
                <a:spcPts val="0"/>
              </a:spcBef>
              <a:spcAft>
                <a:spcPts val="0"/>
              </a:spcAft>
              <a:buSzPts val="2200"/>
              <a:buFont typeface="Corbel"/>
              <a:buChar char="●"/>
            </a:pPr>
            <a:r>
              <a:rPr lang="en-US">
                <a:solidFill>
                  <a:srgbClr val="595959"/>
                </a:solidFill>
              </a:rPr>
              <a:t>Approximately 400 colleges and organizations use the CSS profile to determine how they will award institutional (school-funded) aid</a:t>
            </a:r>
            <a:endParaRPr>
              <a:solidFill>
                <a:srgbClr val="595959"/>
              </a:solidFill>
            </a:endParaRPr>
          </a:p>
          <a:p>
            <a:pPr indent="-182879" lvl="0" marL="182879" rtl="0" algn="l">
              <a:lnSpc>
                <a:spcPct val="90000"/>
              </a:lnSpc>
              <a:spcBef>
                <a:spcPts val="500"/>
              </a:spcBef>
              <a:spcAft>
                <a:spcPts val="0"/>
              </a:spcAft>
              <a:buSzPts val="2200"/>
              <a:buFont typeface="Corbel"/>
              <a:buChar char="●"/>
            </a:pPr>
            <a:r>
              <a:rPr lang="en-US">
                <a:solidFill>
                  <a:srgbClr val="595959"/>
                </a:solidFill>
              </a:rPr>
              <a:t>Available 10/1 each year and collects more comprehensive income, asset, and household information than the FAFSA</a:t>
            </a:r>
            <a:endParaRPr/>
          </a:p>
          <a:p>
            <a:pPr indent="-182879" lvl="0" marL="182879" rtl="0" algn="l">
              <a:lnSpc>
                <a:spcPct val="90000"/>
              </a:lnSpc>
              <a:spcBef>
                <a:spcPts val="500"/>
              </a:spcBef>
              <a:spcAft>
                <a:spcPts val="0"/>
              </a:spcAft>
              <a:buSzPts val="2200"/>
              <a:buFont typeface="Corbel"/>
              <a:buChar char="●"/>
            </a:pPr>
            <a:r>
              <a:rPr lang="en-US">
                <a:solidFill>
                  <a:srgbClr val="595959"/>
                </a:solidFill>
              </a:rPr>
              <a:t>Uses prior-prior year income (</a:t>
            </a:r>
            <a:r>
              <a:rPr lang="en-US">
                <a:solidFill>
                  <a:srgbClr val="980000"/>
                </a:solidFill>
              </a:rPr>
              <a:t>2024 income for 2026-2027</a:t>
            </a:r>
            <a:r>
              <a:rPr lang="en-US">
                <a:solidFill>
                  <a:srgbClr val="595959"/>
                </a:solidFill>
              </a:rPr>
              <a:t>)</a:t>
            </a:r>
            <a:endParaRPr>
              <a:solidFill>
                <a:srgbClr val="595959"/>
              </a:solidFill>
            </a:endParaRPr>
          </a:p>
          <a:p>
            <a:pPr indent="-182879" lvl="0" marL="182879" rtl="0" algn="l">
              <a:lnSpc>
                <a:spcPct val="90000"/>
              </a:lnSpc>
              <a:spcBef>
                <a:spcPts val="500"/>
              </a:spcBef>
              <a:spcAft>
                <a:spcPts val="0"/>
              </a:spcAft>
              <a:buSzPts val="2200"/>
              <a:buFont typeface="Corbel"/>
              <a:buChar char="●"/>
            </a:pPr>
            <a:r>
              <a:rPr lang="en-US" sz="2200">
                <a:solidFill>
                  <a:srgbClr val="595959"/>
                </a:solidFill>
              </a:rPr>
              <a:t>Mostly used by independent (private) colleges and universities</a:t>
            </a:r>
            <a:endParaRPr sz="2200">
              <a:solidFill>
                <a:srgbClr val="595959"/>
              </a:solidFill>
            </a:endParaRPr>
          </a:p>
          <a:p>
            <a:pPr indent="0" lvl="0" marL="0" rtl="0" algn="l">
              <a:lnSpc>
                <a:spcPct val="90000"/>
              </a:lnSpc>
              <a:spcBef>
                <a:spcPts val="500"/>
              </a:spcBef>
              <a:spcAft>
                <a:spcPts val="0"/>
              </a:spcAft>
              <a:buSzPts val="2000"/>
              <a:buFont typeface="Corbel"/>
              <a:buNone/>
            </a:pPr>
            <a:r>
              <a:t/>
            </a:r>
            <a:endParaRPr>
              <a:solidFill>
                <a:srgbClr val="595959"/>
              </a:solidFill>
            </a:endParaRPr>
          </a:p>
          <a:p>
            <a:pPr indent="0" lvl="0" marL="0" rtl="0" algn="l">
              <a:lnSpc>
                <a:spcPct val="90000"/>
              </a:lnSpc>
              <a:spcBef>
                <a:spcPts val="500"/>
              </a:spcBef>
              <a:spcAft>
                <a:spcPts val="0"/>
              </a:spcAft>
              <a:buSzPts val="2200"/>
              <a:buFont typeface="Corbel"/>
              <a:buNone/>
            </a:pPr>
            <a:r>
              <a:rPr lang="en-US">
                <a:solidFill>
                  <a:srgbClr val="595959"/>
                </a:solidFill>
              </a:rPr>
              <a:t>Register – Complete Application – Make payment – Submit</a:t>
            </a:r>
            <a:endParaRPr/>
          </a:p>
          <a:p>
            <a:pPr indent="-228600" lvl="0" marL="457200" rtl="0" algn="l">
              <a:lnSpc>
                <a:spcPct val="90000"/>
              </a:lnSpc>
              <a:spcBef>
                <a:spcPts val="500"/>
              </a:spcBef>
              <a:spcAft>
                <a:spcPts val="0"/>
              </a:spcAft>
              <a:buSzPts val="2200"/>
              <a:buFont typeface="Corbel"/>
              <a:buChar char="✓"/>
            </a:pPr>
            <a:r>
              <a:rPr lang="en-US">
                <a:solidFill>
                  <a:srgbClr val="595959"/>
                </a:solidFill>
              </a:rPr>
              <a:t>No application fee for income under $100,000 </a:t>
            </a:r>
            <a:endParaRPr/>
          </a:p>
          <a:p>
            <a:pPr indent="-228600" lvl="0" marL="457200" rtl="0" algn="l">
              <a:lnSpc>
                <a:spcPct val="90000"/>
              </a:lnSpc>
              <a:spcBef>
                <a:spcPts val="500"/>
              </a:spcBef>
              <a:spcAft>
                <a:spcPts val="0"/>
              </a:spcAft>
              <a:buSzPts val="2200"/>
              <a:buFont typeface="Corbel"/>
              <a:buChar char="✓"/>
            </a:pPr>
            <a:r>
              <a:rPr lang="en-US">
                <a:solidFill>
                  <a:srgbClr val="595959"/>
                </a:solidFill>
              </a:rPr>
              <a:t>All others, $25 for first application and $16 for each additional</a:t>
            </a:r>
            <a:endParaRPr/>
          </a:p>
        </p:txBody>
      </p:sp>
      <p:sp>
        <p:nvSpPr>
          <p:cNvPr id="284" name="Google Shape;284;p26"/>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285" name="Google Shape;285;p26"/>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Application: CSS Profile</a:t>
            </a:r>
            <a:endParaRPr/>
          </a:p>
        </p:txBody>
      </p:sp>
      <p:pic>
        <p:nvPicPr>
          <p:cNvPr id="286" name="Google Shape;286;p26"/>
          <p:cNvPicPr preferRelativeResize="0"/>
          <p:nvPr/>
        </p:nvPicPr>
        <p:blipFill rotWithShape="1">
          <a:blip r:embed="rId3">
            <a:alphaModFix/>
          </a:blip>
          <a:srcRect b="0" l="0" r="0" t="0"/>
          <a:stretch/>
        </p:blipFill>
        <p:spPr>
          <a:xfrm>
            <a:off x="3476171" y="4623729"/>
            <a:ext cx="8715829" cy="198191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7"/>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292" name="Google Shape;292;p27"/>
          <p:cNvSpPr txBox="1"/>
          <p:nvPr>
            <p:ph idx="4294967295" type="body"/>
          </p:nvPr>
        </p:nvSpPr>
        <p:spPr>
          <a:xfrm>
            <a:off x="3598314" y="1252191"/>
            <a:ext cx="8104247" cy="2612893"/>
          </a:xfrm>
          <a:prstGeom prst="rect">
            <a:avLst/>
          </a:prstGeom>
          <a:noFill/>
          <a:ln>
            <a:noFill/>
          </a:ln>
        </p:spPr>
        <p:txBody>
          <a:bodyPr anchorCtr="0" anchor="ctr" bIns="45700" lIns="45700" spcFirstLastPara="1" rIns="45700" wrap="square" tIns="45700">
            <a:normAutofit fontScale="92500" lnSpcReduction="10000"/>
          </a:bodyPr>
          <a:lstStyle/>
          <a:p>
            <a:pPr indent="0" lvl="0" marL="0" rtl="0" algn="l">
              <a:lnSpc>
                <a:spcPct val="80000"/>
              </a:lnSpc>
              <a:spcBef>
                <a:spcPts val="0"/>
              </a:spcBef>
              <a:spcAft>
                <a:spcPts val="0"/>
              </a:spcAft>
              <a:buSzPct val="110000"/>
              <a:buFont typeface="Corbel"/>
              <a:buNone/>
            </a:pPr>
            <a:r>
              <a:rPr lang="en-US">
                <a:solidFill>
                  <a:srgbClr val="595959"/>
                </a:solidFill>
              </a:rPr>
              <a:t>Website to apply for profile</a:t>
            </a:r>
            <a:endParaRPr/>
          </a:p>
          <a:p>
            <a:pPr indent="-182879" lvl="0" marL="182879" rtl="0" algn="l">
              <a:lnSpc>
                <a:spcPct val="80000"/>
              </a:lnSpc>
              <a:spcBef>
                <a:spcPts val="500"/>
              </a:spcBef>
              <a:spcAft>
                <a:spcPts val="0"/>
              </a:spcAft>
              <a:buSzPct val="110000"/>
              <a:buFont typeface="Corbel"/>
              <a:buNone/>
            </a:pPr>
            <a:r>
              <a:rPr lang="en-US" u="sng">
                <a:solidFill>
                  <a:srgbClr val="8BC814"/>
                </a:solidFill>
                <a:hlinkClick r:id="rId3">
                  <a:extLst>
                    <a:ext uri="{A12FA001-AC4F-418D-AE19-62706E023703}">
                      <ahyp:hlinkClr val="tx"/>
                    </a:ext>
                  </a:extLst>
                </a:hlinkClick>
              </a:rPr>
              <a:t>https://cssprofile.collegeboard.org/</a:t>
            </a:r>
            <a:endParaRPr/>
          </a:p>
          <a:p>
            <a:pPr indent="0" lvl="0" marL="0" rtl="0" algn="l">
              <a:lnSpc>
                <a:spcPct val="80000"/>
              </a:lnSpc>
              <a:spcBef>
                <a:spcPts val="600"/>
              </a:spcBef>
              <a:spcAft>
                <a:spcPts val="0"/>
              </a:spcAft>
              <a:buSzPct val="110000"/>
              <a:buFont typeface="Corbel"/>
              <a:buNone/>
            </a:pPr>
            <a:br>
              <a:rPr lang="en-US"/>
            </a:br>
            <a:endParaRPr/>
          </a:p>
          <a:p>
            <a:pPr indent="0" lvl="0" marL="0" rtl="0" algn="l">
              <a:lnSpc>
                <a:spcPct val="80000"/>
              </a:lnSpc>
              <a:spcBef>
                <a:spcPts val="600"/>
              </a:spcBef>
              <a:spcAft>
                <a:spcPts val="0"/>
              </a:spcAft>
              <a:buSzPct val="110000"/>
              <a:buFont typeface="Corbel"/>
              <a:buNone/>
            </a:pPr>
            <a:r>
              <a:rPr lang="en-US">
                <a:solidFill>
                  <a:srgbClr val="595959"/>
                </a:solidFill>
              </a:rPr>
              <a:t>Website to apply for Noncustodial Profile:</a:t>
            </a:r>
            <a:endParaRPr>
              <a:solidFill>
                <a:srgbClr val="595959"/>
              </a:solidFill>
            </a:endParaRPr>
          </a:p>
          <a:p>
            <a:pPr indent="0" lvl="0" marL="0" rtl="0" algn="l">
              <a:lnSpc>
                <a:spcPct val="80000"/>
              </a:lnSpc>
              <a:spcBef>
                <a:spcPts val="600"/>
              </a:spcBef>
              <a:spcAft>
                <a:spcPts val="0"/>
              </a:spcAft>
              <a:buSzPct val="110000"/>
              <a:buFont typeface="Corbel"/>
              <a:buNone/>
            </a:pPr>
            <a:r>
              <a:rPr lang="en-US" u="sng">
                <a:solidFill>
                  <a:srgbClr val="0070C0"/>
                </a:solidFill>
                <a:hlinkClick r:id="rId4">
                  <a:extLst>
                    <a:ext uri="{A12FA001-AC4F-418D-AE19-62706E023703}">
                      <ahyp:hlinkClr val="tx"/>
                    </a:ext>
                  </a:extLst>
                </a:hlinkClick>
              </a:rPr>
              <a:t>https://cssprofile.collegeboard.org/profile-for-parents</a:t>
            </a:r>
            <a:endParaRPr>
              <a:solidFill>
                <a:srgbClr val="0070C0"/>
              </a:solidFill>
            </a:endParaRPr>
          </a:p>
          <a:p>
            <a:pPr indent="0" lvl="0" marL="0" rtl="0" algn="l">
              <a:lnSpc>
                <a:spcPct val="80000"/>
              </a:lnSpc>
              <a:spcBef>
                <a:spcPts val="600"/>
              </a:spcBef>
              <a:spcAft>
                <a:spcPts val="0"/>
              </a:spcAft>
              <a:buSzPct val="100000"/>
              <a:buFont typeface="Corbel"/>
              <a:buNone/>
            </a:pPr>
            <a:r>
              <a:t/>
            </a:r>
            <a:endParaRPr>
              <a:solidFill>
                <a:srgbClr val="0070C0"/>
              </a:solidFill>
            </a:endParaRPr>
          </a:p>
          <a:p>
            <a:pPr indent="0" lvl="0" marL="0" rtl="0" algn="l">
              <a:lnSpc>
                <a:spcPct val="80000"/>
              </a:lnSpc>
              <a:spcBef>
                <a:spcPts val="600"/>
              </a:spcBef>
              <a:spcAft>
                <a:spcPts val="0"/>
              </a:spcAft>
              <a:buSzPct val="110000"/>
              <a:buFont typeface="Corbel"/>
              <a:buNone/>
            </a:pPr>
            <a:r>
              <a:rPr lang="en-US">
                <a:solidFill>
                  <a:srgbClr val="595959"/>
                </a:solidFill>
              </a:rPr>
              <a:t>Participating CSS Institutions:</a:t>
            </a:r>
            <a:endParaRPr/>
          </a:p>
          <a:p>
            <a:pPr indent="0" lvl="0" marL="0" rtl="0" algn="l">
              <a:lnSpc>
                <a:spcPct val="80000"/>
              </a:lnSpc>
              <a:spcBef>
                <a:spcPts val="600"/>
              </a:spcBef>
              <a:spcAft>
                <a:spcPts val="0"/>
              </a:spcAft>
              <a:buSzPct val="110000"/>
              <a:buFont typeface="Corbel"/>
              <a:buNone/>
            </a:pPr>
            <a:r>
              <a:rPr lang="en-US" u="sng">
                <a:solidFill>
                  <a:srgbClr val="0070C0"/>
                </a:solidFill>
                <a:hlinkClick r:id="rId5">
                  <a:extLst>
                    <a:ext uri="{A12FA001-AC4F-418D-AE19-62706E023703}">
                      <ahyp:hlinkClr val="tx"/>
                    </a:ext>
                  </a:extLst>
                </a:hlinkClick>
              </a:rPr>
              <a:t>https://cssprofile.collegeboard.org/profile/ppi/participatingInstitutions.aspx</a:t>
            </a:r>
            <a:endParaRPr>
              <a:solidFill>
                <a:srgbClr val="0070C0"/>
              </a:solidFill>
            </a:endParaRPr>
          </a:p>
          <a:p>
            <a:pPr indent="0" lvl="0" marL="0" rtl="0" algn="l">
              <a:lnSpc>
                <a:spcPct val="80000"/>
              </a:lnSpc>
              <a:spcBef>
                <a:spcPts val="600"/>
              </a:spcBef>
              <a:spcAft>
                <a:spcPts val="0"/>
              </a:spcAft>
              <a:buSzPct val="100000"/>
              <a:buFont typeface="Corbel"/>
              <a:buNone/>
            </a:pPr>
            <a:r>
              <a:t/>
            </a:r>
            <a:endParaRPr>
              <a:solidFill>
                <a:srgbClr val="0070C0"/>
              </a:solidFill>
            </a:endParaRPr>
          </a:p>
          <a:p>
            <a:pPr indent="0" lvl="0" marL="0" rtl="0" algn="l">
              <a:lnSpc>
                <a:spcPct val="80000"/>
              </a:lnSpc>
              <a:spcBef>
                <a:spcPts val="600"/>
              </a:spcBef>
              <a:spcAft>
                <a:spcPts val="0"/>
              </a:spcAft>
              <a:buSzPct val="100000"/>
              <a:buFont typeface="Corbel"/>
              <a:buNone/>
            </a:pPr>
            <a:r>
              <a:t/>
            </a:r>
            <a:endParaRPr>
              <a:solidFill>
                <a:srgbClr val="0070C0"/>
              </a:solidFill>
            </a:endParaRPr>
          </a:p>
        </p:txBody>
      </p:sp>
      <p:sp>
        <p:nvSpPr>
          <p:cNvPr id="293" name="Google Shape;293;p27"/>
          <p:cNvSpPr txBox="1"/>
          <p:nvPr/>
        </p:nvSpPr>
        <p:spPr>
          <a:xfrm>
            <a:off x="7809128" y="6273935"/>
            <a:ext cx="2651761" cy="2311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rgbClr val="FFFFFF"/>
              </a:buClr>
              <a:buSzPts val="900"/>
              <a:buFont typeface="Helvetica Neue"/>
              <a:buNone/>
            </a:pPr>
            <a:r>
              <a:rPr b="0" i="0" lang="en-US" sz="900" u="none" cap="none" strike="noStrike">
                <a:solidFill>
                  <a:srgbClr val="FFFFFF"/>
                </a:solidFill>
                <a:latin typeface="Helvetica Neue"/>
                <a:ea typeface="Helvetica Neue"/>
                <a:cs typeface="Helvetica Neue"/>
                <a:sym typeface="Helvetica Neue"/>
              </a:rPr>
              <a:t>20</a:t>
            </a:r>
            <a:endParaRPr/>
          </a:p>
        </p:txBody>
      </p:sp>
      <p:sp>
        <p:nvSpPr>
          <p:cNvPr id="294" name="Google Shape;294;p27"/>
          <p:cNvSpPr txBox="1"/>
          <p:nvPr/>
        </p:nvSpPr>
        <p:spPr>
          <a:xfrm>
            <a:off x="3781579" y="6094836"/>
            <a:ext cx="7351765" cy="319446"/>
          </a:xfrm>
          <a:prstGeom prst="rect">
            <a:avLst/>
          </a:prstGeom>
          <a:noFill/>
          <a:ln>
            <a:noFill/>
          </a:ln>
        </p:spPr>
        <p:txBody>
          <a:bodyPr anchorCtr="0" anchor="t" bIns="45700" lIns="45700" spcFirstLastPara="1" rIns="45700" wrap="square" tIns="45700">
            <a:spAutoFit/>
          </a:bodyPr>
          <a:lstStyle/>
          <a:p>
            <a:pPr indent="-342900" lvl="0" marL="342900" marR="0" rtl="0" algn="ctr">
              <a:lnSpc>
                <a:spcPct val="80000"/>
              </a:lnSpc>
              <a:spcBef>
                <a:spcPts val="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Customer Support - 844-202-0524 | Live Chat Available</a:t>
            </a:r>
            <a:endParaRPr/>
          </a:p>
        </p:txBody>
      </p:sp>
      <p:pic>
        <p:nvPicPr>
          <p:cNvPr descr="Screen Shot 2023-08-29 at 3.25.19 PM.png" id="295" name="Google Shape;295;p27"/>
          <p:cNvPicPr preferRelativeResize="0"/>
          <p:nvPr/>
        </p:nvPicPr>
        <p:blipFill rotWithShape="1">
          <a:blip r:embed="rId6">
            <a:alphaModFix/>
          </a:blip>
          <a:srcRect b="0" l="0" r="0" t="0"/>
          <a:stretch/>
        </p:blipFill>
        <p:spPr>
          <a:xfrm>
            <a:off x="4202814" y="3947577"/>
            <a:ext cx="3786372" cy="1405506"/>
          </a:xfrm>
          <a:prstGeom prst="rect">
            <a:avLst/>
          </a:prstGeom>
          <a:noFill/>
          <a:ln>
            <a:noFill/>
          </a:ln>
          <a:effectLst>
            <a:outerShdw blurRad="190500" rotWithShape="0" dir="5400000" dist="12700">
              <a:srgbClr val="000000"/>
            </a:outerShdw>
          </a:effectLst>
        </p:spPr>
      </p:pic>
      <p:sp>
        <p:nvSpPr>
          <p:cNvPr id="296" name="Google Shape;296;p27"/>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CSS Profile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8"/>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02" name="Google Shape;302;p28"/>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303" name="Google Shape;303;p28"/>
          <p:cNvSpPr txBox="1"/>
          <p:nvPr>
            <p:ph idx="4294967295" type="body"/>
          </p:nvPr>
        </p:nvSpPr>
        <p:spPr>
          <a:xfrm>
            <a:off x="3588588" y="1420088"/>
            <a:ext cx="8004821" cy="4632987"/>
          </a:xfrm>
          <a:prstGeom prst="rect">
            <a:avLst/>
          </a:prstGeom>
          <a:noFill/>
          <a:ln>
            <a:noFill/>
          </a:ln>
        </p:spPr>
        <p:txBody>
          <a:bodyPr anchorCtr="0" anchor="ctr" bIns="45700" lIns="45700" spcFirstLastPara="1" rIns="45700" wrap="square" tIns="45700">
            <a:noAutofit/>
          </a:bodyPr>
          <a:lstStyle/>
          <a:p>
            <a:pPr indent="-170178" lvl="0" marL="182878" rtl="0" algn="l">
              <a:lnSpc>
                <a:spcPct val="90000"/>
              </a:lnSpc>
              <a:spcBef>
                <a:spcPts val="0"/>
              </a:spcBef>
              <a:spcAft>
                <a:spcPts val="0"/>
              </a:spcAft>
              <a:buClr>
                <a:srgbClr val="980000"/>
              </a:buClr>
              <a:buSzPts val="1600"/>
              <a:buFont typeface="Corbel"/>
              <a:buChar char="●"/>
            </a:pPr>
            <a:r>
              <a:rPr lang="en-US" sz="1800">
                <a:solidFill>
                  <a:srgbClr val="980000"/>
                </a:solidFill>
              </a:rPr>
              <a:t>T</a:t>
            </a:r>
            <a:r>
              <a:rPr b="1" lang="en-US" sz="1800">
                <a:solidFill>
                  <a:srgbClr val="980000"/>
                </a:solidFill>
              </a:rPr>
              <a:t>he 2026-2027 FAFSA is available now! You must use </a:t>
            </a:r>
            <a:r>
              <a:rPr b="1" lang="en-US" sz="1800">
                <a:solidFill>
                  <a:srgbClr val="980000"/>
                </a:solidFill>
              </a:rPr>
              <a:t>2024 income.</a:t>
            </a:r>
            <a:endParaRPr b="1" sz="1800">
              <a:solidFill>
                <a:srgbClr val="980000"/>
              </a:solidFill>
            </a:endParaRPr>
          </a:p>
          <a:p>
            <a:pPr indent="0" lvl="0" marL="0" rtl="0" algn="l">
              <a:lnSpc>
                <a:spcPct val="90000"/>
              </a:lnSpc>
              <a:spcBef>
                <a:spcPts val="0"/>
              </a:spcBef>
              <a:spcAft>
                <a:spcPts val="0"/>
              </a:spcAft>
              <a:buNone/>
            </a:pPr>
            <a:r>
              <a:rPr b="1" lang="en-US" sz="1800">
                <a:solidFill>
                  <a:srgbClr val="980000"/>
                </a:solidFill>
              </a:rPr>
              <a:t>     *Apply beginning October 1st during your senior year. </a:t>
            </a:r>
            <a:endParaRPr b="1" sz="1800">
              <a:solidFill>
                <a:srgbClr val="980000"/>
              </a:solidFill>
            </a:endParaRPr>
          </a:p>
          <a:p>
            <a:pPr indent="0" lvl="0" marL="182878" rtl="0" algn="l">
              <a:lnSpc>
                <a:spcPct val="90000"/>
              </a:lnSpc>
              <a:spcBef>
                <a:spcPts val="0"/>
              </a:spcBef>
              <a:spcAft>
                <a:spcPts val="0"/>
              </a:spcAft>
              <a:buNone/>
            </a:pPr>
            <a:r>
              <a:t/>
            </a:r>
            <a:endParaRPr sz="1800"/>
          </a:p>
          <a:p>
            <a:pPr indent="-170179" lvl="0" marL="182879" rtl="0" algn="l">
              <a:lnSpc>
                <a:spcPct val="90000"/>
              </a:lnSpc>
              <a:spcBef>
                <a:spcPts val="0"/>
              </a:spcBef>
              <a:spcAft>
                <a:spcPts val="0"/>
              </a:spcAft>
              <a:buSzPts val="1600"/>
              <a:buFont typeface="Corbel"/>
              <a:buChar char="●"/>
            </a:pPr>
            <a:r>
              <a:rPr lang="en-US" sz="1600"/>
              <a:t>Collects family’s personal and financial information used to calculate the student’s Student Aid Index (SAI). The SAI determines eligibility for federal student aid</a:t>
            </a:r>
            <a:endParaRPr sz="1800"/>
          </a:p>
          <a:p>
            <a:pPr indent="0" lvl="0" marL="0" rtl="0" algn="l">
              <a:lnSpc>
                <a:spcPct val="90000"/>
              </a:lnSpc>
              <a:spcBef>
                <a:spcPts val="0"/>
              </a:spcBef>
              <a:spcAft>
                <a:spcPts val="0"/>
              </a:spcAft>
              <a:buSzPts val="2000"/>
              <a:buFont typeface="Corbel"/>
              <a:buNone/>
            </a:pPr>
            <a:r>
              <a:t/>
            </a:r>
            <a:endParaRPr sz="1800">
              <a:solidFill>
                <a:srgbClr val="595959"/>
              </a:solidFill>
            </a:endParaRPr>
          </a:p>
          <a:p>
            <a:pPr indent="-170179" lvl="0" marL="182879" rtl="0" algn="l">
              <a:lnSpc>
                <a:spcPct val="90000"/>
              </a:lnSpc>
              <a:spcBef>
                <a:spcPts val="0"/>
              </a:spcBef>
              <a:spcAft>
                <a:spcPts val="0"/>
              </a:spcAft>
              <a:buSzPts val="1600"/>
              <a:buFont typeface="Corbel"/>
              <a:buChar char="●"/>
            </a:pPr>
            <a:r>
              <a:rPr lang="en-US" sz="1800">
                <a:solidFill>
                  <a:srgbClr val="595959"/>
                </a:solidFill>
              </a:rPr>
              <a:t>Used to provide consent to obtain Federal Tax Information and digitally sign the FAFSA </a:t>
            </a:r>
            <a:endParaRPr sz="1800"/>
          </a:p>
          <a:p>
            <a:pPr indent="-55879" lvl="0" marL="182879" rtl="0" algn="l">
              <a:lnSpc>
                <a:spcPct val="90000"/>
              </a:lnSpc>
              <a:spcBef>
                <a:spcPts val="0"/>
              </a:spcBef>
              <a:spcAft>
                <a:spcPts val="0"/>
              </a:spcAft>
              <a:buSzPts val="2000"/>
              <a:buFont typeface="Corbel"/>
              <a:buNone/>
            </a:pPr>
            <a:r>
              <a:t/>
            </a:r>
            <a:endParaRPr sz="1800">
              <a:solidFill>
                <a:srgbClr val="595959"/>
              </a:solidFill>
            </a:endParaRPr>
          </a:p>
          <a:p>
            <a:pPr indent="-170179" lvl="0" marL="182879" rtl="0" algn="l">
              <a:lnSpc>
                <a:spcPct val="90000"/>
              </a:lnSpc>
              <a:spcBef>
                <a:spcPts val="0"/>
              </a:spcBef>
              <a:spcAft>
                <a:spcPts val="0"/>
              </a:spcAft>
              <a:buSzPts val="1600"/>
              <a:buFont typeface="Corbel"/>
              <a:buChar char="●"/>
            </a:pPr>
            <a:r>
              <a:rPr lang="en-US" sz="1800">
                <a:solidFill>
                  <a:srgbClr val="595959"/>
                </a:solidFill>
              </a:rPr>
              <a:t>Student and all Contributors must file the FAFSA and create a Federal Student Aid ID  (FSA ID) at </a:t>
            </a:r>
            <a:r>
              <a:rPr lang="en-US" sz="1800" u="sng">
                <a:solidFill>
                  <a:srgbClr val="595959"/>
                </a:solidFill>
                <a:hlinkClick r:id="rId3">
                  <a:extLst>
                    <a:ext uri="{A12FA001-AC4F-418D-AE19-62706E023703}">
                      <ahyp:hlinkClr val="tx"/>
                    </a:ext>
                  </a:extLst>
                </a:hlinkClick>
              </a:rPr>
              <a:t>www.studentaid.gov</a:t>
            </a:r>
            <a:r>
              <a:rPr lang="en-US" sz="1800">
                <a:solidFill>
                  <a:srgbClr val="595959"/>
                </a:solidFill>
              </a:rPr>
              <a:t> by clicking on “create account”</a:t>
            </a:r>
            <a:endParaRPr sz="1800"/>
          </a:p>
          <a:p>
            <a:pPr indent="-55879" lvl="0" marL="182879" rtl="0" algn="l">
              <a:lnSpc>
                <a:spcPct val="90000"/>
              </a:lnSpc>
              <a:spcBef>
                <a:spcPts val="0"/>
              </a:spcBef>
              <a:spcAft>
                <a:spcPts val="0"/>
              </a:spcAft>
              <a:buSzPts val="2000"/>
              <a:buFont typeface="Corbel"/>
              <a:buNone/>
            </a:pPr>
            <a:r>
              <a:t/>
            </a:r>
            <a:endParaRPr sz="1800">
              <a:solidFill>
                <a:srgbClr val="595959"/>
              </a:solidFill>
            </a:endParaRPr>
          </a:p>
          <a:p>
            <a:pPr indent="-170179" lvl="0" marL="182879" rtl="0" algn="l">
              <a:lnSpc>
                <a:spcPct val="90000"/>
              </a:lnSpc>
              <a:spcBef>
                <a:spcPts val="0"/>
              </a:spcBef>
              <a:spcAft>
                <a:spcPts val="0"/>
              </a:spcAft>
              <a:buSzPts val="1600"/>
              <a:buFont typeface="Corbel"/>
              <a:buChar char="●"/>
            </a:pPr>
            <a:r>
              <a:rPr lang="en-US" sz="1800">
                <a:solidFill>
                  <a:srgbClr val="595959"/>
                </a:solidFill>
              </a:rPr>
              <a:t>Student identifies who the Contributor(s) are and invites them via email to contribute to the FAFSA with an “</a:t>
            </a:r>
            <a:r>
              <a:rPr b="1" lang="en-US" sz="1800">
                <a:solidFill>
                  <a:srgbClr val="595959"/>
                </a:solidFill>
              </a:rPr>
              <a:t>Invite Code</a:t>
            </a:r>
            <a:r>
              <a:rPr lang="en-US" sz="1800">
                <a:solidFill>
                  <a:srgbClr val="595959"/>
                </a:solidFill>
              </a:rPr>
              <a:t>.”  Each contributor must have their own separate FSA ID and password and will log in and provide the “</a:t>
            </a:r>
            <a:r>
              <a:rPr b="1" lang="en-US" sz="1800">
                <a:solidFill>
                  <a:srgbClr val="595959"/>
                </a:solidFill>
              </a:rPr>
              <a:t>Invite Code</a:t>
            </a:r>
            <a:r>
              <a:rPr lang="en-US" sz="1800">
                <a:solidFill>
                  <a:srgbClr val="595959"/>
                </a:solidFill>
              </a:rPr>
              <a:t>’ to begin.</a:t>
            </a:r>
            <a:endParaRPr sz="1800">
              <a:solidFill>
                <a:srgbClr val="595959"/>
              </a:solidFill>
            </a:endParaRPr>
          </a:p>
          <a:p>
            <a:pPr indent="0" lvl="0" marL="0" rtl="0" algn="l">
              <a:lnSpc>
                <a:spcPct val="90000"/>
              </a:lnSpc>
              <a:spcBef>
                <a:spcPts val="0"/>
              </a:spcBef>
              <a:spcAft>
                <a:spcPts val="0"/>
              </a:spcAft>
              <a:buSzPts val="2000"/>
              <a:buFont typeface="Corbel"/>
              <a:buNone/>
            </a:pPr>
            <a:r>
              <a:t/>
            </a:r>
            <a:endParaRPr sz="1800">
              <a:solidFill>
                <a:srgbClr val="595959"/>
              </a:solidFill>
            </a:endParaRPr>
          </a:p>
          <a:p>
            <a:pPr indent="0" lvl="0" marL="0" rtl="0" algn="l">
              <a:lnSpc>
                <a:spcPct val="90000"/>
              </a:lnSpc>
              <a:spcBef>
                <a:spcPts val="0"/>
              </a:spcBef>
              <a:spcAft>
                <a:spcPts val="0"/>
              </a:spcAft>
              <a:buSzPts val="1800"/>
              <a:buFont typeface="Corbel"/>
              <a:buNone/>
            </a:pPr>
            <a:r>
              <a:rPr lang="en-US" sz="1800">
                <a:solidFill>
                  <a:srgbClr val="595959"/>
                </a:solidFill>
              </a:rPr>
              <a:t>Contributors include: </a:t>
            </a:r>
            <a:r>
              <a:rPr lang="en-US" sz="1800" u="sng">
                <a:solidFill>
                  <a:srgbClr val="595959"/>
                </a:solidFill>
              </a:rPr>
              <a:t>Biological Parent, Stepparent, and Adoptive Parent</a:t>
            </a:r>
            <a:endParaRPr sz="1800" u="sng">
              <a:solidFill>
                <a:srgbClr val="595959"/>
              </a:solidFill>
            </a:endParaRPr>
          </a:p>
          <a:p>
            <a:pPr indent="0" lvl="0" marL="0" rtl="0" algn="l">
              <a:lnSpc>
                <a:spcPct val="90000"/>
              </a:lnSpc>
              <a:spcBef>
                <a:spcPts val="0"/>
              </a:spcBef>
              <a:spcAft>
                <a:spcPts val="0"/>
              </a:spcAft>
              <a:buSzPts val="500"/>
              <a:buFont typeface="Corbel"/>
              <a:buNone/>
            </a:pPr>
            <a:r>
              <a:rPr b="1" lang="en-US" sz="300">
                <a:solidFill>
                  <a:srgbClr val="595959"/>
                </a:solidFill>
              </a:rPr>
              <a:t>\</a:t>
            </a:r>
            <a:endParaRPr b="1" sz="300">
              <a:solidFill>
                <a:srgbClr val="595959"/>
              </a:solidFill>
            </a:endParaRPr>
          </a:p>
          <a:p>
            <a:pPr indent="0" lvl="0" marL="0" rtl="0" algn="ctr">
              <a:lnSpc>
                <a:spcPct val="90000"/>
              </a:lnSpc>
              <a:spcBef>
                <a:spcPts val="0"/>
              </a:spcBef>
              <a:spcAft>
                <a:spcPts val="0"/>
              </a:spcAft>
              <a:buSzPts val="1800"/>
              <a:buFont typeface="Corbel"/>
              <a:buNone/>
            </a:pPr>
            <a:r>
              <a:rPr b="1" lang="en-US">
                <a:solidFill>
                  <a:srgbClr val="595959"/>
                </a:solidFill>
              </a:rPr>
              <a:t>Who Needs an FSA ID?</a:t>
            </a:r>
            <a:endParaRPr b="1">
              <a:solidFill>
                <a:srgbClr val="595959"/>
              </a:solidFill>
            </a:endParaRPr>
          </a:p>
          <a:p>
            <a:pPr indent="-203200" lvl="2" marL="457200" rtl="0" algn="l">
              <a:lnSpc>
                <a:spcPct val="120000"/>
              </a:lnSpc>
              <a:spcBef>
                <a:spcPts val="0"/>
              </a:spcBef>
              <a:spcAft>
                <a:spcPts val="0"/>
              </a:spcAft>
              <a:buSzPts val="1400"/>
              <a:buFont typeface="Corbel"/>
              <a:buChar char="●"/>
            </a:pPr>
            <a:r>
              <a:rPr lang="en-US" sz="1600">
                <a:solidFill>
                  <a:srgbClr val="595959"/>
                </a:solidFill>
              </a:rPr>
              <a:t>If there are two parents who filed taxes jointly, only one parent </a:t>
            </a:r>
            <a:endParaRPr sz="1600">
              <a:solidFill>
                <a:srgbClr val="595959"/>
              </a:solidFill>
            </a:endParaRPr>
          </a:p>
          <a:p>
            <a:pPr indent="-203200" lvl="2" marL="457200" rtl="0" algn="l">
              <a:lnSpc>
                <a:spcPct val="120000"/>
              </a:lnSpc>
              <a:spcBef>
                <a:spcPts val="0"/>
              </a:spcBef>
              <a:spcAft>
                <a:spcPts val="0"/>
              </a:spcAft>
              <a:buSzPts val="1400"/>
              <a:buFont typeface="Corbel"/>
              <a:buChar char="●"/>
            </a:pPr>
            <a:r>
              <a:rPr lang="en-US" sz="1600">
                <a:solidFill>
                  <a:srgbClr val="595959"/>
                </a:solidFill>
              </a:rPr>
              <a:t>If the parents are divorced/separated, the parent who provided more financial support in the last 12 months</a:t>
            </a:r>
            <a:endParaRPr sz="1600"/>
          </a:p>
          <a:p>
            <a:pPr indent="-203200" lvl="2" marL="457200" rtl="0" algn="l">
              <a:lnSpc>
                <a:spcPct val="120000"/>
              </a:lnSpc>
              <a:spcBef>
                <a:spcPts val="0"/>
              </a:spcBef>
              <a:spcAft>
                <a:spcPts val="0"/>
              </a:spcAft>
              <a:buSzPts val="1400"/>
              <a:buFont typeface="Corbel"/>
              <a:buChar char="●"/>
            </a:pPr>
            <a:r>
              <a:rPr lang="en-US" sz="1600">
                <a:solidFill>
                  <a:srgbClr val="595959"/>
                </a:solidFill>
              </a:rPr>
              <a:t>If married or unmarried/living together but did not file taxes jointly, then each parent will need an FSA ID</a:t>
            </a:r>
            <a:endParaRPr sz="1600"/>
          </a:p>
          <a:p>
            <a:pPr indent="0" lvl="0" marL="0" rtl="0" algn="l">
              <a:lnSpc>
                <a:spcPct val="90000"/>
              </a:lnSpc>
              <a:spcBef>
                <a:spcPts val="0"/>
              </a:spcBef>
              <a:spcAft>
                <a:spcPts val="0"/>
              </a:spcAft>
              <a:buSzPts val="2000"/>
              <a:buFont typeface="Corbel"/>
              <a:buNone/>
            </a:pPr>
            <a:r>
              <a:t/>
            </a:r>
            <a:endParaRPr sz="1400">
              <a:solidFill>
                <a:srgbClr val="595959"/>
              </a:solidFill>
            </a:endParaRPr>
          </a:p>
        </p:txBody>
      </p:sp>
      <p:sp>
        <p:nvSpPr>
          <p:cNvPr id="304" name="Google Shape;304;p28"/>
          <p:cNvSpPr txBox="1"/>
          <p:nvPr/>
        </p:nvSpPr>
        <p:spPr>
          <a:xfrm>
            <a:off x="252919" y="1123837"/>
            <a:ext cx="2947482" cy="4601184"/>
          </a:xfrm>
          <a:prstGeom prst="rect">
            <a:avLst/>
          </a:prstGeom>
          <a:noFill/>
          <a:ln>
            <a:noFill/>
          </a:ln>
        </p:spPr>
        <p:txBody>
          <a:bodyPr anchorCtr="0" anchor="ctr" bIns="46025" lIns="46025" spcFirstLastPara="1" rIns="46025" wrap="square" tIns="46025">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2026-2027 Federal Student Aid ID</a:t>
            </a:r>
            <a:endParaRPr/>
          </a:p>
        </p:txBody>
      </p:sp>
    </p:spTree>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3">
            <a:alphaModFix/>
          </a:blip>
          <a:srcRect b="0" l="0" r="0" t="0"/>
          <a:stretch/>
        </p:blipFill>
        <p:spPr>
          <a:xfrm>
            <a:off x="3562065" y="1890117"/>
            <a:ext cx="7839285" cy="4537881"/>
          </a:xfrm>
          <a:prstGeom prst="rect">
            <a:avLst/>
          </a:prstGeom>
          <a:noFill/>
          <a:ln>
            <a:noFill/>
          </a:ln>
        </p:spPr>
      </p:pic>
      <p:sp>
        <p:nvSpPr>
          <p:cNvPr id="310" name="Google Shape;310;p29"/>
          <p:cNvSpPr/>
          <p:nvPr/>
        </p:nvSpPr>
        <p:spPr>
          <a:xfrm>
            <a:off x="3798626" y="514408"/>
            <a:ext cx="7979391" cy="9130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500" u="none" cap="none" strike="noStrike">
                <a:solidFill>
                  <a:srgbClr val="000000"/>
                </a:solidFill>
                <a:latin typeface="Arial"/>
                <a:ea typeface="Arial"/>
                <a:cs typeface="Arial"/>
                <a:sym typeface="Arial"/>
              </a:rPr>
              <a:t>Creating the FSA ID - simplest way, </a:t>
            </a:r>
            <a:r>
              <a:rPr b="0" i="0" lang="en-US" sz="2500" u="sng" cap="none" strike="noStrike">
                <a:solidFill>
                  <a:srgbClr val="000000"/>
                </a:solidFill>
                <a:latin typeface="Arial"/>
                <a:ea typeface="Arial"/>
                <a:cs typeface="Arial"/>
                <a:sym typeface="Arial"/>
              </a:rPr>
              <a:t>in my opinion</a:t>
            </a:r>
            <a:r>
              <a:rPr b="0" i="0" lang="en-US" sz="2500" u="none" cap="none" strike="noStrike">
                <a:solidFill>
                  <a:srgbClr val="000000"/>
                </a:solidFill>
                <a:latin typeface="Arial"/>
                <a:ea typeface="Arial"/>
                <a:cs typeface="Arial"/>
                <a:sym typeface="Arial"/>
              </a:rPr>
              <a:t>:</a:t>
            </a:r>
            <a:endParaRPr b="0" i="0" sz="2500" u="none" cap="none" strike="noStrike">
              <a:solidFill>
                <a:srgbClr val="000000"/>
              </a:solidFill>
              <a:latin typeface="Corbel"/>
              <a:ea typeface="Corbel"/>
              <a:cs typeface="Corbel"/>
              <a:sym typeface="Corbel"/>
            </a:endParaRPr>
          </a:p>
          <a:p>
            <a:pPr indent="0" lvl="0" marL="0" marR="0" rtl="0" algn="l">
              <a:lnSpc>
                <a:spcPct val="100000"/>
              </a:lnSpc>
              <a:spcBef>
                <a:spcPts val="400"/>
              </a:spcBef>
              <a:spcAft>
                <a:spcPts val="0"/>
              </a:spcAft>
              <a:buClr>
                <a:srgbClr val="000000"/>
              </a:buClr>
              <a:buSzPts val="2000"/>
              <a:buFont typeface="Corbel"/>
              <a:buNone/>
            </a:pPr>
            <a:r>
              <a:rPr b="0" i="0" lang="en-US" sz="2500" u="none" cap="none" strike="noStrike">
                <a:solidFill>
                  <a:srgbClr val="000000"/>
                </a:solidFill>
                <a:latin typeface="Corbel"/>
                <a:ea typeface="Corbel"/>
                <a:cs typeface="Corbel"/>
                <a:sym typeface="Corbel"/>
              </a:rPr>
              <a:t>https://www.youtube.com/watch?v=iTb7hMVtzco&amp;t=4s</a:t>
            </a:r>
            <a:endParaRPr b="0" i="0" sz="2500" u="none" cap="none" strike="noStrike">
              <a:solidFill>
                <a:srgbClr val="000000"/>
              </a:solidFill>
              <a:latin typeface="Arial"/>
              <a:ea typeface="Arial"/>
              <a:cs typeface="Arial"/>
              <a:sym typeface="Arial"/>
            </a:endParaRPr>
          </a:p>
        </p:txBody>
      </p:sp>
      <p:sp>
        <p:nvSpPr>
          <p:cNvPr id="311" name="Google Shape;311;p29"/>
          <p:cNvSpPr/>
          <p:nvPr/>
        </p:nvSpPr>
        <p:spPr>
          <a:xfrm>
            <a:off x="96789" y="1890117"/>
            <a:ext cx="3284874"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4000"/>
              <a:buFont typeface="Corbel"/>
              <a:buNone/>
            </a:pPr>
            <a:r>
              <a:rPr b="0" i="0" lang="en-US" sz="4000" u="none" cap="none" strike="noStrike">
                <a:solidFill>
                  <a:schemeClr val="lt1"/>
                </a:solidFill>
                <a:latin typeface="Corbel"/>
                <a:ea typeface="Corbel"/>
                <a:cs typeface="Corbel"/>
                <a:sym typeface="Corbel"/>
              </a:rPr>
              <a:t>Federal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0"/>
              </a:spcBef>
              <a:spcAft>
                <a:spcPts val="0"/>
              </a:spcAft>
              <a:buClr>
                <a:schemeClr val="lt1"/>
              </a:buClr>
              <a:buSzPts val="4000"/>
              <a:buFont typeface="Corbel"/>
              <a:buNone/>
            </a:pPr>
            <a:r>
              <a:rPr b="0" i="0" lang="en-US" sz="4000" u="none" cap="none" strike="noStrike">
                <a:solidFill>
                  <a:schemeClr val="lt1"/>
                </a:solidFill>
                <a:latin typeface="Corbel"/>
                <a:ea typeface="Corbel"/>
                <a:cs typeface="Corbel"/>
                <a:sym typeface="Corbel"/>
              </a:rPr>
              <a:t>Student Aid ID</a:t>
            </a:r>
            <a:br>
              <a:rPr b="0" i="0" lang="en-US" sz="4000" u="none" cap="none" strike="noStrike">
                <a:solidFill>
                  <a:schemeClr val="lt1"/>
                </a:solidFill>
                <a:latin typeface="Corbel"/>
                <a:ea typeface="Corbel"/>
                <a:cs typeface="Corbel"/>
                <a:sym typeface="Corbel"/>
              </a:rPr>
            </a:br>
            <a:endParaRPr b="0" i="0" sz="4000" u="none" cap="none" strike="noStrike">
              <a:solidFill>
                <a:schemeClr val="lt1"/>
              </a:solidFill>
              <a:latin typeface="Corbel"/>
              <a:ea typeface="Corbel"/>
              <a:cs typeface="Corbel"/>
              <a:sym typeface="Corbel"/>
            </a:endParaRPr>
          </a:p>
          <a:p>
            <a:pPr indent="0" lvl="0" marL="0" marR="0" rtl="0" algn="l">
              <a:lnSpc>
                <a:spcPct val="100000"/>
              </a:lnSpc>
              <a:spcBef>
                <a:spcPts val="0"/>
              </a:spcBef>
              <a:spcAft>
                <a:spcPts val="0"/>
              </a:spcAft>
              <a:buClr>
                <a:srgbClr val="000000"/>
              </a:buClr>
              <a:buSzPts val="4000"/>
              <a:buFont typeface="Corbel"/>
              <a:buNone/>
            </a:pPr>
            <a:r>
              <a:t/>
            </a:r>
            <a:endParaRPr b="0" i="0" sz="4000" u="none" cap="none" strike="noStrike">
              <a:solidFill>
                <a:schemeClr val="lt1"/>
              </a:solidFill>
              <a:latin typeface="Corbel"/>
              <a:ea typeface="Corbel"/>
              <a:cs typeface="Corbel"/>
              <a:sym typeface="Corbe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0"/>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317" name="Google Shape;317;p30"/>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Federal Tax Information (FTI)</a:t>
            </a:r>
            <a:endParaRPr/>
          </a:p>
        </p:txBody>
      </p:sp>
      <p:sp>
        <p:nvSpPr>
          <p:cNvPr id="318" name="Google Shape;318;p30"/>
          <p:cNvSpPr txBox="1"/>
          <p:nvPr>
            <p:ph idx="4294967295" type="body"/>
          </p:nvPr>
        </p:nvSpPr>
        <p:spPr>
          <a:xfrm>
            <a:off x="3497943" y="1655066"/>
            <a:ext cx="8441138" cy="4069955"/>
          </a:xfrm>
          <a:prstGeom prst="rect">
            <a:avLst/>
          </a:prstGeom>
          <a:noFill/>
          <a:ln>
            <a:noFill/>
          </a:ln>
        </p:spPr>
        <p:txBody>
          <a:bodyPr anchorCtr="0" anchor="ctr" bIns="45700" lIns="45700" spcFirstLastPara="1" rIns="45700" wrap="square" tIns="45700">
            <a:noAutofit/>
          </a:bodyPr>
          <a:lstStyle/>
          <a:p>
            <a:pPr indent="-180473" lvl="0" marL="180473" rtl="0" algn="l">
              <a:lnSpc>
                <a:spcPct val="120000"/>
              </a:lnSpc>
              <a:spcBef>
                <a:spcPts val="0"/>
              </a:spcBef>
              <a:spcAft>
                <a:spcPts val="0"/>
              </a:spcAft>
              <a:buSzPts val="2600"/>
              <a:buFont typeface="Corbel"/>
              <a:buChar char="●"/>
            </a:pPr>
            <a:r>
              <a:rPr lang="en-US" sz="2600"/>
              <a:t>The IRS will request consent to retrieve your Federal Tax Information (FTI) into the FAFSA</a:t>
            </a:r>
            <a:endParaRPr sz="2600"/>
          </a:p>
          <a:p>
            <a:pPr indent="0" lvl="0" marL="0" rtl="0" algn="l">
              <a:lnSpc>
                <a:spcPct val="120000"/>
              </a:lnSpc>
              <a:spcBef>
                <a:spcPts val="500"/>
              </a:spcBef>
              <a:spcAft>
                <a:spcPts val="0"/>
              </a:spcAft>
              <a:buSzPts val="2600"/>
              <a:buFont typeface="Corbel"/>
              <a:buNone/>
            </a:pPr>
            <a:r>
              <a:t/>
            </a:r>
            <a:endParaRPr sz="2600"/>
          </a:p>
          <a:p>
            <a:pPr indent="-180473" lvl="0" marL="180473" rtl="0" algn="l">
              <a:lnSpc>
                <a:spcPct val="120000"/>
              </a:lnSpc>
              <a:spcBef>
                <a:spcPts val="500"/>
              </a:spcBef>
              <a:spcAft>
                <a:spcPts val="0"/>
              </a:spcAft>
              <a:buSzPts val="2600"/>
              <a:buFont typeface="Corbel"/>
              <a:buChar char="●"/>
            </a:pPr>
            <a:r>
              <a:rPr lang="en-US" sz="2600" u="sng"/>
              <a:t>If parents are married or unmarried/living together, but did not file taxes jointly</a:t>
            </a:r>
            <a:r>
              <a:rPr lang="en-US" sz="2600"/>
              <a:t>, then both will need to login to provide consent to retrieve federal tax information</a:t>
            </a:r>
            <a:endParaRPr/>
          </a:p>
        </p:txBody>
      </p:sp>
      <p:sp>
        <p:nvSpPr>
          <p:cNvPr id="319" name="Google Shape;319;p30"/>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pic>
        <p:nvPicPr>
          <p:cNvPr descr="I agree Stock Illustration | Adobe Stock" id="320" name="Google Shape;320;p30"/>
          <p:cNvPicPr preferRelativeResize="0"/>
          <p:nvPr/>
        </p:nvPicPr>
        <p:blipFill rotWithShape="1">
          <a:blip r:embed="rId3">
            <a:alphaModFix/>
          </a:blip>
          <a:srcRect b="0" l="0" r="0" t="0"/>
          <a:stretch/>
        </p:blipFill>
        <p:spPr>
          <a:xfrm>
            <a:off x="9705975" y="0"/>
            <a:ext cx="2486025" cy="18383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1"/>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326" name="Google Shape;326;p31"/>
          <p:cNvSpPr/>
          <p:nvPr/>
        </p:nvSpPr>
        <p:spPr>
          <a:xfrm>
            <a:off x="6460066" y="3439583"/>
            <a:ext cx="283634" cy="65618"/>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27" name="Google Shape;327;p31"/>
          <p:cNvSpPr/>
          <p:nvPr/>
        </p:nvSpPr>
        <p:spPr>
          <a:xfrm>
            <a:off x="3761750" y="4038567"/>
            <a:ext cx="249768" cy="80434"/>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28" name="Google Shape;328;p31"/>
          <p:cNvSpPr/>
          <p:nvPr/>
        </p:nvSpPr>
        <p:spPr>
          <a:xfrm>
            <a:off x="7177641" y="3630613"/>
            <a:ext cx="291907" cy="125937"/>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29" name="Google Shape;329;p31"/>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
        <p:nvSpPr>
          <p:cNvPr id="330" name="Google Shape;330;p31"/>
          <p:cNvSpPr/>
          <p:nvPr/>
        </p:nvSpPr>
        <p:spPr>
          <a:xfrm>
            <a:off x="6157796" y="4711854"/>
            <a:ext cx="291907" cy="125937"/>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31" name="Google Shape;331;p31"/>
          <p:cNvSpPr/>
          <p:nvPr/>
        </p:nvSpPr>
        <p:spPr>
          <a:xfrm>
            <a:off x="3750079" y="4369676"/>
            <a:ext cx="273112" cy="147753"/>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32" name="Google Shape;332;p31"/>
          <p:cNvSpPr/>
          <p:nvPr/>
        </p:nvSpPr>
        <p:spPr>
          <a:xfrm>
            <a:off x="7306207" y="3896945"/>
            <a:ext cx="241222" cy="222056"/>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33" name="Google Shape;333;p31"/>
          <p:cNvSpPr txBox="1"/>
          <p:nvPr/>
        </p:nvSpPr>
        <p:spPr>
          <a:xfrm>
            <a:off x="7265736" y="3865422"/>
            <a:ext cx="369519" cy="215444"/>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808080"/>
              </a:buClr>
              <a:buSzPts val="800"/>
              <a:buFont typeface="Corbel"/>
              <a:buNone/>
            </a:pPr>
            <a:r>
              <a:rPr b="1" i="0" lang="en-US" sz="800" u="none" cap="none" strike="noStrike">
                <a:solidFill>
                  <a:srgbClr val="808080"/>
                </a:solidFill>
                <a:latin typeface="Corbel"/>
                <a:ea typeface="Corbel"/>
                <a:cs typeface="Corbel"/>
                <a:sym typeface="Corbel"/>
              </a:rPr>
              <a:t>2022</a:t>
            </a:r>
            <a:endParaRPr b="0" i="0" sz="1800" u="none" cap="none" strike="noStrike">
              <a:solidFill>
                <a:srgbClr val="000000"/>
              </a:solidFill>
              <a:latin typeface="Corbel"/>
              <a:ea typeface="Corbel"/>
              <a:cs typeface="Corbel"/>
              <a:sym typeface="Corbel"/>
            </a:endParaRPr>
          </a:p>
        </p:txBody>
      </p:sp>
      <p:pic>
        <p:nvPicPr>
          <p:cNvPr descr="Picture 9" id="334" name="Google Shape;334;p31"/>
          <p:cNvPicPr preferRelativeResize="0"/>
          <p:nvPr/>
        </p:nvPicPr>
        <p:blipFill rotWithShape="1">
          <a:blip r:embed="rId3">
            <a:alphaModFix/>
          </a:blip>
          <a:srcRect b="0" l="0" r="0" t="0"/>
          <a:stretch/>
        </p:blipFill>
        <p:spPr>
          <a:xfrm>
            <a:off x="4102451" y="3015541"/>
            <a:ext cx="7065607" cy="3373964"/>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sp>
        <p:nvSpPr>
          <p:cNvPr id="335" name="Google Shape;335;p31"/>
          <p:cNvSpPr txBox="1"/>
          <p:nvPr>
            <p:ph idx="4294967295" type="body"/>
          </p:nvPr>
        </p:nvSpPr>
        <p:spPr>
          <a:xfrm>
            <a:off x="3535204" y="983814"/>
            <a:ext cx="8200102" cy="1275226"/>
          </a:xfrm>
          <a:prstGeom prst="rect">
            <a:avLst/>
          </a:prstGeom>
          <a:noFill/>
          <a:ln>
            <a:noFill/>
          </a:ln>
        </p:spPr>
        <p:txBody>
          <a:bodyPr anchorCtr="0" anchor="ctr" bIns="45700" lIns="45700" spcFirstLastPara="1" rIns="45700" wrap="square" tIns="45700">
            <a:noAutofit/>
          </a:bodyPr>
          <a:lstStyle/>
          <a:p>
            <a:pPr indent="0" lvl="0" marL="0" rtl="0" algn="l">
              <a:lnSpc>
                <a:spcPct val="120000"/>
              </a:lnSpc>
              <a:spcBef>
                <a:spcPts val="0"/>
              </a:spcBef>
              <a:spcAft>
                <a:spcPts val="0"/>
              </a:spcAft>
              <a:buSzPts val="2400"/>
              <a:buFont typeface="Corbel"/>
              <a:buNone/>
            </a:pPr>
            <a:r>
              <a:rPr lang="en-US" sz="2400"/>
              <a:t>Information Contributors will be instructed to provide Federal Tax   Information from their 2024 tax return to be used to determine the student's eligibility for federal student aid for Award Year 2026-27</a:t>
            </a:r>
            <a:endParaRPr sz="2400"/>
          </a:p>
        </p:txBody>
      </p:sp>
      <p:sp>
        <p:nvSpPr>
          <p:cNvPr id="336" name="Google Shape;336;p31"/>
          <p:cNvSpPr/>
          <p:nvPr/>
        </p:nvSpPr>
        <p:spPr>
          <a:xfrm>
            <a:off x="4427551" y="4624212"/>
            <a:ext cx="2617403" cy="457200"/>
          </a:xfrm>
          <a:prstGeom prst="rect">
            <a:avLst/>
          </a:prstGeom>
          <a:solidFill>
            <a:srgbClr val="F4FDF1"/>
          </a:solidFill>
          <a:ln cap="flat" cmpd="sng" w="25400">
            <a:solidFill>
              <a:srgbClr val="F4FDF1"/>
            </a:solidFill>
            <a:prstDash val="solid"/>
            <a:round/>
            <a:headEnd len="sm" w="sm" type="none"/>
            <a:tailEnd len="sm" w="sm" type="none"/>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Corbel"/>
              <a:buNone/>
            </a:pPr>
            <a:r>
              <a:t/>
            </a:r>
            <a:endParaRPr b="0" i="0" sz="2400" u="none" cap="none" strike="noStrike">
              <a:solidFill>
                <a:srgbClr val="000000"/>
              </a:solidFill>
              <a:latin typeface="Calibri"/>
              <a:ea typeface="Calibri"/>
              <a:cs typeface="Calibri"/>
              <a:sym typeface="Calibri"/>
            </a:endParaRPr>
          </a:p>
        </p:txBody>
      </p:sp>
      <p:sp>
        <p:nvSpPr>
          <p:cNvPr id="337" name="Google Shape;337;p31"/>
          <p:cNvSpPr txBox="1"/>
          <p:nvPr/>
        </p:nvSpPr>
        <p:spPr>
          <a:xfrm>
            <a:off x="4401175" y="4630043"/>
            <a:ext cx="2713241" cy="415496"/>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95959"/>
              </a:buClr>
              <a:buSzPts val="1050"/>
              <a:buFont typeface="Arial"/>
              <a:buNone/>
            </a:pPr>
            <a:r>
              <a:rPr b="0" i="0" lang="en-US" sz="1050" u="none" cap="none" strike="noStrike">
                <a:solidFill>
                  <a:srgbClr val="595959"/>
                </a:solidFill>
                <a:latin typeface="Arial"/>
                <a:ea typeface="Arial"/>
                <a:cs typeface="Arial"/>
                <a:sym typeface="Arial"/>
              </a:rPr>
              <a:t>Get your 2023 tax return information for the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0"/>
              </a:spcBef>
              <a:spcAft>
                <a:spcPts val="0"/>
              </a:spcAft>
              <a:buClr>
                <a:srgbClr val="595959"/>
              </a:buClr>
              <a:buSzPts val="1050"/>
              <a:buFont typeface="Arial"/>
              <a:buNone/>
            </a:pPr>
            <a:r>
              <a:rPr b="0" i="0" lang="en-US" sz="1050" u="none" cap="none" strike="noStrike">
                <a:solidFill>
                  <a:srgbClr val="595959"/>
                </a:solidFill>
                <a:latin typeface="Arial"/>
                <a:ea typeface="Arial"/>
                <a:cs typeface="Arial"/>
                <a:sym typeface="Arial"/>
              </a:rPr>
              <a:t>2025-26 form</a:t>
            </a:r>
            <a:r>
              <a:rPr b="0" i="0" lang="en-US" sz="1050" u="none" cap="none" strike="noStrike">
                <a:solidFill>
                  <a:srgbClr val="3F3F3F"/>
                </a:solidFill>
                <a:latin typeface="Arial"/>
                <a:ea typeface="Arial"/>
                <a:cs typeface="Arial"/>
                <a:sym typeface="Arial"/>
              </a:rPr>
              <a:t>.</a:t>
            </a:r>
            <a:endParaRPr b="0" i="0" sz="1050" u="none" cap="none" strike="noStrike">
              <a:solidFill>
                <a:srgbClr val="3F3F3F"/>
              </a:solidFill>
              <a:latin typeface="Arial"/>
              <a:ea typeface="Arial"/>
              <a:cs typeface="Arial"/>
              <a:sym typeface="Arial"/>
            </a:endParaRPr>
          </a:p>
        </p:txBody>
      </p:sp>
      <p:sp>
        <p:nvSpPr>
          <p:cNvPr id="338" name="Google Shape;338;p31"/>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Federal Tax Information Consent</a:t>
            </a:r>
            <a:endParaRPr b="0" i="0" sz="1800" u="none" cap="none" strike="noStrike">
              <a:solidFill>
                <a:srgbClr val="000000"/>
              </a:solidFill>
              <a:latin typeface="Corbel"/>
              <a:ea typeface="Corbel"/>
              <a:cs typeface="Corbel"/>
              <a:sym typeface="Corbe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2"/>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44" name="Google Shape;344;p32"/>
          <p:cNvSpPr txBox="1"/>
          <p:nvPr>
            <p:ph type="title"/>
          </p:nvPr>
        </p:nvSpPr>
        <p:spPr>
          <a:xfrm>
            <a:off x="252919" y="1123837"/>
            <a:ext cx="2947500" cy="4601100"/>
          </a:xfrm>
          <a:prstGeom prst="rect">
            <a:avLst/>
          </a:prstGeom>
          <a:noFill/>
          <a:ln>
            <a:noFill/>
          </a:ln>
        </p:spPr>
        <p:txBody>
          <a:bodyPr anchorCtr="0" anchor="ctr" bIns="46025" lIns="46025" spcFirstLastPara="1" rIns="46025" wrap="square" tIns="46025">
            <a:normAutofit/>
          </a:bodyPr>
          <a:lstStyle/>
          <a:p>
            <a:pPr indent="0" lvl="0" marL="0" rtl="0" algn="l">
              <a:lnSpc>
                <a:spcPct val="90000"/>
              </a:lnSpc>
              <a:spcBef>
                <a:spcPts val="0"/>
              </a:spcBef>
              <a:spcAft>
                <a:spcPts val="0"/>
              </a:spcAft>
              <a:buClr>
                <a:srgbClr val="FFFFFF"/>
              </a:buClr>
              <a:buSzPts val="3680"/>
              <a:buFont typeface="Corbel"/>
              <a:buNone/>
            </a:pPr>
            <a:r>
              <a:rPr lang="en-US" sz="3680"/>
              <a:t>Payment Plan Options </a:t>
            </a:r>
            <a:endParaRPr/>
          </a:p>
        </p:txBody>
      </p:sp>
      <p:sp>
        <p:nvSpPr>
          <p:cNvPr id="345" name="Google Shape;345;p32"/>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346" name="Google Shape;346;p32"/>
          <p:cNvSpPr txBox="1"/>
          <p:nvPr/>
        </p:nvSpPr>
        <p:spPr>
          <a:xfrm>
            <a:off x="3799818" y="864107"/>
            <a:ext cx="7661317" cy="5120642"/>
          </a:xfrm>
          <a:prstGeom prst="rect">
            <a:avLst/>
          </a:prstGeom>
          <a:noFill/>
          <a:ln>
            <a:noFill/>
          </a:ln>
        </p:spPr>
        <p:txBody>
          <a:bodyPr anchorCtr="0" anchor="ctr" bIns="45700" lIns="91425" spcFirstLastPara="1" rIns="91425" wrap="square" tIns="45700">
            <a:noAutofit/>
          </a:bodyPr>
          <a:lstStyle/>
          <a:p>
            <a:pPr indent="-182878" lvl="0" marL="182878" marR="0" rtl="0" algn="l">
              <a:lnSpc>
                <a:spcPct val="120000"/>
              </a:lnSpc>
              <a:spcBef>
                <a:spcPts val="0"/>
              </a:spcBef>
              <a:spcAft>
                <a:spcPts val="0"/>
              </a:spcAft>
              <a:buClr>
                <a:schemeClr val="lt2"/>
              </a:buClr>
              <a:buSzPts val="2200"/>
              <a:buFont typeface="Corbel"/>
              <a:buChar char="●"/>
            </a:pPr>
            <a:r>
              <a:rPr b="0" i="0" lang="en-US" sz="2200" u="none" cap="none" strike="noStrike">
                <a:solidFill>
                  <a:schemeClr val="lt2"/>
                </a:solidFill>
                <a:latin typeface="Corbel"/>
                <a:ea typeface="Corbel"/>
                <a:cs typeface="Corbel"/>
                <a:sym typeface="Corbel"/>
              </a:rPr>
              <a:t>Monthly Payment Plans – offered by the college</a:t>
            </a:r>
            <a:endParaRPr b="0" i="0" sz="2200" u="none" cap="none" strike="noStrike">
              <a:solidFill>
                <a:schemeClr val="lt2"/>
              </a:solidFill>
              <a:latin typeface="Corbel"/>
              <a:ea typeface="Corbel"/>
              <a:cs typeface="Corbel"/>
              <a:sym typeface="Corbel"/>
            </a:endParaRPr>
          </a:p>
          <a:p>
            <a:pPr indent="-368300" lvl="1" marL="914400" marR="0" rtl="0" algn="l">
              <a:lnSpc>
                <a:spcPct val="120000"/>
              </a:lnSpc>
              <a:spcBef>
                <a:spcPts val="0"/>
              </a:spcBef>
              <a:spcAft>
                <a:spcPts val="0"/>
              </a:spcAft>
              <a:buClr>
                <a:schemeClr val="lt2"/>
              </a:buClr>
              <a:buSzPts val="2200"/>
              <a:buFont typeface="Corbel"/>
              <a:buChar char="●"/>
            </a:pPr>
            <a:r>
              <a:rPr lang="en-US" sz="2200">
                <a:solidFill>
                  <a:schemeClr val="lt2"/>
                </a:solidFill>
                <a:latin typeface="Corbel"/>
                <a:ea typeface="Corbel"/>
                <a:cs typeface="Corbel"/>
                <a:sym typeface="Corbel"/>
              </a:rPr>
              <a:t>nominal fee</a:t>
            </a:r>
            <a:endParaRPr sz="2200">
              <a:solidFill>
                <a:schemeClr val="lt2"/>
              </a:solidFill>
              <a:latin typeface="Corbel"/>
              <a:ea typeface="Corbel"/>
              <a:cs typeface="Corbel"/>
              <a:sym typeface="Corbel"/>
            </a:endParaRPr>
          </a:p>
          <a:p>
            <a:pPr indent="-368300" lvl="1" marL="914400" marR="0" rtl="0" algn="l">
              <a:lnSpc>
                <a:spcPct val="120000"/>
              </a:lnSpc>
              <a:spcBef>
                <a:spcPts val="0"/>
              </a:spcBef>
              <a:spcAft>
                <a:spcPts val="0"/>
              </a:spcAft>
              <a:buClr>
                <a:schemeClr val="lt2"/>
              </a:buClr>
              <a:buSzPts val="2200"/>
              <a:buFont typeface="Corbel"/>
              <a:buChar char="●"/>
            </a:pPr>
            <a:r>
              <a:rPr lang="en-US" sz="2200">
                <a:solidFill>
                  <a:schemeClr val="lt2"/>
                </a:solidFill>
                <a:latin typeface="Corbel"/>
                <a:ea typeface="Corbel"/>
                <a:cs typeface="Corbel"/>
                <a:sym typeface="Corbel"/>
              </a:rPr>
              <a:t>spread payments over several months </a:t>
            </a:r>
            <a:endParaRPr sz="2200">
              <a:solidFill>
                <a:schemeClr val="lt2"/>
              </a:solidFill>
              <a:latin typeface="Corbel"/>
              <a:ea typeface="Corbel"/>
              <a:cs typeface="Corbel"/>
              <a:sym typeface="Corbel"/>
            </a:endParaRPr>
          </a:p>
          <a:p>
            <a:pPr indent="-368300" lvl="1" marL="914400" marR="0" rtl="0" algn="l">
              <a:lnSpc>
                <a:spcPct val="120000"/>
              </a:lnSpc>
              <a:spcBef>
                <a:spcPts val="0"/>
              </a:spcBef>
              <a:spcAft>
                <a:spcPts val="0"/>
              </a:spcAft>
              <a:buClr>
                <a:schemeClr val="lt2"/>
              </a:buClr>
              <a:buSzPts val="2200"/>
              <a:buFont typeface="Corbel"/>
              <a:buChar char="●"/>
            </a:pPr>
            <a:r>
              <a:rPr lang="en-US" sz="2200">
                <a:solidFill>
                  <a:schemeClr val="lt2"/>
                </a:solidFill>
                <a:latin typeface="Corbel"/>
                <a:ea typeface="Corbel"/>
                <a:cs typeface="Corbel"/>
                <a:sym typeface="Corbel"/>
              </a:rPr>
              <a:t>enroll when the 1st payment starts </a:t>
            </a:r>
            <a:endParaRPr sz="2200">
              <a:solidFill>
                <a:schemeClr val="lt2"/>
              </a:solidFill>
              <a:latin typeface="Corbel"/>
              <a:ea typeface="Corbel"/>
              <a:cs typeface="Corbel"/>
              <a:sym typeface="Corbel"/>
            </a:endParaRPr>
          </a:p>
          <a:p>
            <a:pPr indent="-368300" lvl="1" marL="914400" marR="0" rtl="0" algn="l">
              <a:lnSpc>
                <a:spcPct val="120000"/>
              </a:lnSpc>
              <a:spcBef>
                <a:spcPts val="0"/>
              </a:spcBef>
              <a:spcAft>
                <a:spcPts val="0"/>
              </a:spcAft>
              <a:buClr>
                <a:schemeClr val="lt2"/>
              </a:buClr>
              <a:buSzPts val="2200"/>
              <a:buFont typeface="Corbel"/>
              <a:buChar char="●"/>
            </a:pPr>
            <a:r>
              <a:rPr lang="en-US" sz="2200">
                <a:solidFill>
                  <a:schemeClr val="lt2"/>
                </a:solidFill>
                <a:latin typeface="Corbel"/>
                <a:ea typeface="Corbel"/>
                <a:cs typeface="Corbel"/>
                <a:sym typeface="Corbel"/>
              </a:rPr>
              <a:t>use payment plans to pay the entire balance or part of the </a:t>
            </a:r>
            <a:r>
              <a:rPr lang="en-US" sz="2200">
                <a:solidFill>
                  <a:schemeClr val="lt2"/>
                </a:solidFill>
                <a:latin typeface="Corbel"/>
                <a:ea typeface="Corbel"/>
                <a:cs typeface="Corbel"/>
                <a:sym typeface="Corbel"/>
              </a:rPr>
              <a:t>balance, it’s your choice! </a:t>
            </a:r>
            <a:endParaRPr sz="2200">
              <a:solidFill>
                <a:schemeClr val="lt2"/>
              </a:solidFill>
              <a:latin typeface="Corbel"/>
              <a:ea typeface="Corbel"/>
              <a:cs typeface="Corbel"/>
              <a:sym typeface="Corbel"/>
            </a:endParaRPr>
          </a:p>
          <a:p>
            <a:pPr indent="0" lvl="0" marL="0" marR="0" rtl="0" algn="l">
              <a:lnSpc>
                <a:spcPct val="120000"/>
              </a:lnSpc>
              <a:spcBef>
                <a:spcPts val="900"/>
              </a:spcBef>
              <a:spcAft>
                <a:spcPts val="0"/>
              </a:spcAft>
              <a:buClr>
                <a:srgbClr val="595959"/>
              </a:buClr>
              <a:buSzPts val="2200"/>
              <a:buFont typeface="Corbel"/>
              <a:buNone/>
            </a:pPr>
            <a:br>
              <a:rPr b="0" i="0" lang="en-US" sz="2200" u="none" cap="none" strike="noStrike">
                <a:solidFill>
                  <a:srgbClr val="595959"/>
                </a:solidFill>
                <a:latin typeface="Corbel"/>
                <a:ea typeface="Corbel"/>
                <a:cs typeface="Corbel"/>
                <a:sym typeface="Corbel"/>
              </a:rPr>
            </a:br>
            <a:endParaRPr/>
          </a:p>
        </p:txBody>
      </p:sp>
    </p:spTree>
  </p:cSld>
  <p:clrMapOvr>
    <a:masterClrMapping/>
  </p:clrMapOvr>
  <mc:AlternateContent>
    <mc:Choice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4"/>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52" name="Google Shape;352;p34"/>
          <p:cNvSpPr txBox="1"/>
          <p:nvPr>
            <p:ph idx="4294967295" type="body"/>
          </p:nvPr>
        </p:nvSpPr>
        <p:spPr>
          <a:xfrm>
            <a:off x="3594503" y="996539"/>
            <a:ext cx="8077037" cy="4118515"/>
          </a:xfrm>
          <a:prstGeom prst="rect">
            <a:avLst/>
          </a:prstGeom>
          <a:noFill/>
          <a:ln>
            <a:noFill/>
          </a:ln>
        </p:spPr>
        <p:txBody>
          <a:bodyPr anchorCtr="0" anchor="ctr" bIns="45700" lIns="45700" spcFirstLastPara="1" rIns="45700" wrap="square" tIns="45700">
            <a:noAutofit/>
          </a:bodyPr>
          <a:lstStyle/>
          <a:p>
            <a:pPr indent="-182879" lvl="0" marL="182879" rtl="0" algn="l">
              <a:lnSpc>
                <a:spcPct val="120000"/>
              </a:lnSpc>
              <a:spcBef>
                <a:spcPts val="0"/>
              </a:spcBef>
              <a:spcAft>
                <a:spcPts val="0"/>
              </a:spcAft>
              <a:buSzPts val="2500"/>
              <a:buFont typeface="Corbel"/>
              <a:buChar char="●"/>
            </a:pPr>
            <a:r>
              <a:rPr lang="en-US" sz="2500">
                <a:solidFill>
                  <a:srgbClr val="595959"/>
                </a:solidFill>
              </a:rPr>
              <a:t>The student must have a valid Social Security Number</a:t>
            </a:r>
            <a:endParaRPr/>
          </a:p>
          <a:p>
            <a:pPr indent="-182879" lvl="0" marL="182879" rtl="0" algn="l">
              <a:lnSpc>
                <a:spcPct val="120000"/>
              </a:lnSpc>
              <a:spcBef>
                <a:spcPts val="1200"/>
              </a:spcBef>
              <a:spcAft>
                <a:spcPts val="0"/>
              </a:spcAft>
              <a:buSzPts val="2500"/>
              <a:buFont typeface="Corbel"/>
              <a:buChar char="●"/>
            </a:pPr>
            <a:r>
              <a:rPr lang="en-US" sz="2500">
                <a:solidFill>
                  <a:srgbClr val="595959"/>
                </a:solidFill>
              </a:rPr>
              <a:t>Must be pursuing a degree, certificate, or other recognized postsecondary credential</a:t>
            </a:r>
            <a:endParaRPr/>
          </a:p>
          <a:p>
            <a:pPr indent="-182879" lvl="0" marL="182879" rtl="0" algn="l">
              <a:lnSpc>
                <a:spcPct val="120000"/>
              </a:lnSpc>
              <a:spcBef>
                <a:spcPts val="1200"/>
              </a:spcBef>
              <a:spcAft>
                <a:spcPts val="0"/>
              </a:spcAft>
              <a:buSzPts val="2500"/>
              <a:buFont typeface="Corbel"/>
              <a:buChar char="●"/>
            </a:pPr>
            <a:r>
              <a:rPr lang="en-US" sz="2500">
                <a:solidFill>
                  <a:srgbClr val="595959"/>
                </a:solidFill>
              </a:rPr>
              <a:t>Must be a U.S. citizen or eligible noncitizen</a:t>
            </a:r>
            <a:endParaRPr/>
          </a:p>
          <a:p>
            <a:pPr indent="-182879" lvl="0" marL="182879" rtl="0" algn="l">
              <a:lnSpc>
                <a:spcPct val="120000"/>
              </a:lnSpc>
              <a:spcBef>
                <a:spcPts val="1200"/>
              </a:spcBef>
              <a:spcAft>
                <a:spcPts val="0"/>
              </a:spcAft>
              <a:buSzPts val="2500"/>
              <a:buFont typeface="Corbel"/>
              <a:buChar char="●"/>
            </a:pPr>
            <a:r>
              <a:rPr lang="en-US" sz="2500">
                <a:solidFill>
                  <a:srgbClr val="595959"/>
                </a:solidFill>
              </a:rPr>
              <a:t>New Jersey students who are undocumented and meet the NJ Dreamer qualifications should complete the NJ Alternative Financial Aid Application for state-funded financial aid</a:t>
            </a:r>
            <a:endParaRPr sz="2500">
              <a:solidFill>
                <a:srgbClr val="595959"/>
              </a:solidFill>
            </a:endParaRPr>
          </a:p>
        </p:txBody>
      </p:sp>
      <p:sp>
        <p:nvSpPr>
          <p:cNvPr id="353" name="Google Shape;353;p34"/>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354" name="Google Shape;354;p34"/>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Key Eligibility </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Requirements for FAFSA</a:t>
            </a:r>
            <a:endParaRPr/>
          </a:p>
        </p:txBody>
      </p:sp>
    </p:spTree>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5"/>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60" name="Google Shape;360;p35"/>
          <p:cNvSpPr txBox="1"/>
          <p:nvPr>
            <p:ph idx="4294967295" type="body"/>
          </p:nvPr>
        </p:nvSpPr>
        <p:spPr>
          <a:xfrm>
            <a:off x="3600076" y="862650"/>
            <a:ext cx="4533300" cy="5391900"/>
          </a:xfrm>
          <a:prstGeom prst="rect">
            <a:avLst/>
          </a:prstGeom>
          <a:noFill/>
          <a:ln>
            <a:noFill/>
          </a:ln>
        </p:spPr>
        <p:txBody>
          <a:bodyPr anchorCtr="0" anchor="ctr" bIns="44450" lIns="44450" spcFirstLastPara="1" rIns="44450" wrap="square" tIns="44450">
            <a:noAutofit/>
          </a:bodyPr>
          <a:lstStyle/>
          <a:p>
            <a:pPr indent="0" lvl="0" marL="182878" rtl="0" algn="l">
              <a:lnSpc>
                <a:spcPct val="120000"/>
              </a:lnSpc>
              <a:spcBef>
                <a:spcPts val="0"/>
              </a:spcBef>
              <a:spcAft>
                <a:spcPts val="0"/>
              </a:spcAft>
              <a:buNone/>
            </a:pPr>
            <a:r>
              <a:t/>
            </a:r>
            <a:endParaRPr b="1" sz="1800" u="sng"/>
          </a:p>
          <a:p>
            <a:pPr indent="-288035" lvl="0" marL="288035" rtl="0" algn="l">
              <a:lnSpc>
                <a:spcPct val="120000"/>
              </a:lnSpc>
              <a:spcBef>
                <a:spcPts val="0"/>
              </a:spcBef>
              <a:spcAft>
                <a:spcPts val="0"/>
              </a:spcAft>
              <a:buSzPts val="1800"/>
              <a:buFont typeface="Corbel"/>
              <a:buChar char="●"/>
            </a:pPr>
            <a:r>
              <a:rPr b="1" lang="en-US" sz="1800" u="sng">
                <a:solidFill>
                  <a:srgbClr val="595959"/>
                </a:solidFill>
              </a:rPr>
              <a:t>Student Contributor Section</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Full Name and address</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Social Security Number or ITIN Number </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Date of Birth</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Mobile phone number (optional)</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Email address</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College/Career plans – 20 Colleges</a:t>
            </a:r>
            <a:endParaRPr sz="1800">
              <a:solidFill>
                <a:srgbClr val="595959"/>
              </a:solidFill>
            </a:endParaRPr>
          </a:p>
          <a:p>
            <a:pPr indent="-125729" lvl="0" marL="240029" rtl="0" algn="l">
              <a:lnSpc>
                <a:spcPct val="120000"/>
              </a:lnSpc>
              <a:spcBef>
                <a:spcPts val="0"/>
              </a:spcBef>
              <a:spcAft>
                <a:spcPts val="0"/>
              </a:spcAft>
              <a:buSzPts val="1800"/>
              <a:buFont typeface="Corbel"/>
              <a:buNone/>
            </a:pPr>
            <a:r>
              <a:t/>
            </a:r>
            <a:endParaRPr sz="1800">
              <a:solidFill>
                <a:srgbClr val="595959"/>
              </a:solidFill>
            </a:endParaRPr>
          </a:p>
          <a:p>
            <a:pPr indent="-288035" lvl="0" marL="288035" rtl="0" algn="l">
              <a:lnSpc>
                <a:spcPct val="120000"/>
              </a:lnSpc>
              <a:spcBef>
                <a:spcPts val="0"/>
              </a:spcBef>
              <a:spcAft>
                <a:spcPts val="0"/>
              </a:spcAft>
              <a:buSzPts val="1800"/>
              <a:buFont typeface="Corbel"/>
              <a:buChar char="●"/>
            </a:pPr>
            <a:r>
              <a:rPr b="1" lang="en-US" sz="1800" u="sng">
                <a:solidFill>
                  <a:srgbClr val="595959"/>
                </a:solidFill>
              </a:rPr>
              <a:t>Student Consent and Assets</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FTI (Federal Tax Information)</a:t>
            </a:r>
            <a:endParaRPr sz="1800">
              <a:solidFill>
                <a:srgbClr val="595959"/>
              </a:solidFill>
            </a:endParaRPr>
          </a:p>
          <a:p>
            <a:pPr indent="126014" lvl="0" marL="0" rtl="0" algn="l">
              <a:lnSpc>
                <a:spcPct val="120000"/>
              </a:lnSpc>
              <a:spcBef>
                <a:spcPts val="0"/>
              </a:spcBef>
              <a:spcAft>
                <a:spcPts val="0"/>
              </a:spcAft>
              <a:buSzPts val="1800"/>
              <a:buFont typeface="Corbel"/>
              <a:buNone/>
            </a:pPr>
            <a:r>
              <a:t/>
            </a:r>
            <a:endParaRPr sz="1800">
              <a:solidFill>
                <a:srgbClr val="595959"/>
              </a:solidFill>
            </a:endParaRPr>
          </a:p>
          <a:p>
            <a:pPr indent="-288035" lvl="0" marL="288035" rtl="0" algn="l">
              <a:lnSpc>
                <a:spcPct val="120000"/>
              </a:lnSpc>
              <a:spcBef>
                <a:spcPts val="0"/>
              </a:spcBef>
              <a:spcAft>
                <a:spcPts val="0"/>
              </a:spcAft>
              <a:buSzPts val="1800"/>
              <a:buFont typeface="Corbel"/>
              <a:buChar char="●"/>
            </a:pPr>
            <a:r>
              <a:rPr b="1" lang="en-US" sz="1800" u="sng">
                <a:solidFill>
                  <a:srgbClr val="595959"/>
                </a:solidFill>
              </a:rPr>
              <a:t>Student Status: Personal Circumstances </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Dependent or Independent Determination</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Student Special Circumstances</a:t>
            </a:r>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Student Unusual Circumstances</a:t>
            </a:r>
            <a:endParaRPr sz="1800">
              <a:solidFill>
                <a:srgbClr val="595959"/>
              </a:solidFill>
            </a:endParaRPr>
          </a:p>
          <a:p>
            <a:pPr indent="-192023" lvl="0" marL="384047" rtl="0" algn="l">
              <a:lnSpc>
                <a:spcPct val="120000"/>
              </a:lnSpc>
              <a:spcBef>
                <a:spcPts val="0"/>
              </a:spcBef>
              <a:spcAft>
                <a:spcPts val="0"/>
              </a:spcAft>
              <a:buSzPts val="1800"/>
              <a:buFont typeface="Corbel"/>
              <a:buChar char="✓"/>
            </a:pPr>
            <a:r>
              <a:rPr lang="en-US" sz="1800">
                <a:solidFill>
                  <a:srgbClr val="595959"/>
                </a:solidFill>
              </a:rPr>
              <a:t>Social Security Number</a:t>
            </a:r>
            <a:endParaRPr/>
          </a:p>
          <a:p>
            <a:pPr indent="-77723" lvl="0" marL="384047" rtl="0" algn="l">
              <a:lnSpc>
                <a:spcPct val="120000"/>
              </a:lnSpc>
              <a:spcBef>
                <a:spcPts val="0"/>
              </a:spcBef>
              <a:spcAft>
                <a:spcPts val="0"/>
              </a:spcAft>
              <a:buSzPts val="1800"/>
              <a:buFont typeface="Corbel"/>
              <a:buNone/>
            </a:pPr>
            <a:r>
              <a:t/>
            </a:r>
            <a:endParaRPr sz="1800">
              <a:solidFill>
                <a:srgbClr val="595959"/>
              </a:solidFill>
            </a:endParaRPr>
          </a:p>
          <a:p>
            <a:pPr indent="0" lvl="0" marL="192024" rtl="0" algn="l">
              <a:lnSpc>
                <a:spcPct val="120000"/>
              </a:lnSpc>
              <a:spcBef>
                <a:spcPts val="0"/>
              </a:spcBef>
              <a:spcAft>
                <a:spcPts val="0"/>
              </a:spcAft>
              <a:buSzPts val="1800"/>
              <a:buFont typeface="Corbel"/>
              <a:buNone/>
            </a:pPr>
            <a:r>
              <a:t/>
            </a:r>
            <a:endParaRPr sz="1800">
              <a:solidFill>
                <a:srgbClr val="595959"/>
              </a:solidFill>
            </a:endParaRPr>
          </a:p>
          <a:p>
            <a:pPr indent="0" lvl="0" marL="0" rtl="0" algn="l">
              <a:lnSpc>
                <a:spcPct val="120000"/>
              </a:lnSpc>
              <a:spcBef>
                <a:spcPts val="0"/>
              </a:spcBef>
              <a:spcAft>
                <a:spcPts val="0"/>
              </a:spcAft>
              <a:buNone/>
            </a:pPr>
            <a:r>
              <a:t/>
            </a:r>
            <a:endParaRPr b="1" sz="1800" u="sng">
              <a:solidFill>
                <a:srgbClr val="595959"/>
              </a:solidFill>
            </a:endParaRPr>
          </a:p>
        </p:txBody>
      </p:sp>
      <p:sp>
        <p:nvSpPr>
          <p:cNvPr id="361" name="Google Shape;361;p35"/>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362" name="Google Shape;362;p35"/>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t/>
            </a:r>
            <a:endParaRPr b="0" i="0" sz="3600" u="none" cap="none" strike="noStrike">
              <a:solidFill>
                <a:srgbClr val="FFFFFF"/>
              </a:solidFill>
              <a:latin typeface="Corbel"/>
              <a:ea typeface="Corbel"/>
              <a:cs typeface="Corbel"/>
              <a:sym typeface="Corbel"/>
            </a:endParaRPr>
          </a:p>
        </p:txBody>
      </p:sp>
      <p:sp>
        <p:nvSpPr>
          <p:cNvPr id="363" name="Google Shape;363;p35"/>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Key Components of the FAFSA </a:t>
            </a:r>
            <a:br>
              <a:rPr lang="en-US"/>
            </a:br>
            <a:endParaRPr/>
          </a:p>
        </p:txBody>
      </p:sp>
      <p:sp>
        <p:nvSpPr>
          <p:cNvPr id="364" name="Google Shape;364;p35"/>
          <p:cNvSpPr txBox="1"/>
          <p:nvPr/>
        </p:nvSpPr>
        <p:spPr>
          <a:xfrm>
            <a:off x="7809950" y="332725"/>
            <a:ext cx="4140600" cy="5781300"/>
          </a:xfrm>
          <a:prstGeom prst="rect">
            <a:avLst/>
          </a:prstGeom>
          <a:noFill/>
          <a:ln>
            <a:noFill/>
          </a:ln>
        </p:spPr>
        <p:txBody>
          <a:bodyPr anchorCtr="0" anchor="t" bIns="91425" lIns="91425" spcFirstLastPara="1" rIns="91425" wrap="square" tIns="91425">
            <a:spAutoFit/>
          </a:bodyPr>
          <a:lstStyle/>
          <a:p>
            <a:pPr indent="0" lvl="0" marL="182878" rtl="0" algn="l">
              <a:lnSpc>
                <a:spcPct val="120000"/>
              </a:lnSpc>
              <a:spcBef>
                <a:spcPts val="0"/>
              </a:spcBef>
              <a:spcAft>
                <a:spcPts val="0"/>
              </a:spcAft>
              <a:buNone/>
            </a:pPr>
            <a:r>
              <a:t/>
            </a:r>
            <a:endParaRPr b="1" sz="1800" u="sng">
              <a:solidFill>
                <a:srgbClr val="595959"/>
              </a:solidFill>
              <a:latin typeface="Corbel"/>
              <a:ea typeface="Corbel"/>
              <a:cs typeface="Corbel"/>
              <a:sym typeface="Corbel"/>
            </a:endParaRPr>
          </a:p>
          <a:p>
            <a:pPr indent="-285749" lvl="0" marL="477774" rtl="0" algn="l">
              <a:lnSpc>
                <a:spcPct val="120000"/>
              </a:lnSpc>
              <a:spcBef>
                <a:spcPts val="0"/>
              </a:spcBef>
              <a:spcAft>
                <a:spcPts val="0"/>
              </a:spcAft>
              <a:buClr>
                <a:schemeClr val="accent1"/>
              </a:buClr>
              <a:buSzPts val="1800"/>
              <a:buFont typeface="Corbel"/>
              <a:buChar char="●"/>
            </a:pPr>
            <a:r>
              <a:rPr b="1" lang="en-US" sz="1800" u="sng">
                <a:solidFill>
                  <a:srgbClr val="595959"/>
                </a:solidFill>
                <a:latin typeface="Corbel"/>
                <a:ea typeface="Corbel"/>
                <a:cs typeface="Corbel"/>
                <a:sym typeface="Corbel"/>
              </a:rPr>
              <a:t>Parent Contributor Section</a:t>
            </a:r>
            <a:endParaRPr sz="20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Last Name</a:t>
            </a:r>
            <a:endParaRPr sz="20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Date of Birth</a:t>
            </a:r>
            <a:endParaRPr sz="20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Email address</a:t>
            </a:r>
            <a:endParaRPr sz="18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Family size – FTI</a:t>
            </a:r>
            <a:endParaRPr sz="20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Income and Assets</a:t>
            </a:r>
            <a:endParaRPr sz="2000">
              <a:solidFill>
                <a:srgbClr val="595959"/>
              </a:solidFill>
              <a:latin typeface="Corbel"/>
              <a:ea typeface="Corbel"/>
              <a:cs typeface="Corbel"/>
              <a:sym typeface="Corbel"/>
            </a:endParaRPr>
          </a:p>
          <a:p>
            <a:pPr indent="-192022" lvl="0" marL="384046"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Federal Means-tested benefits</a:t>
            </a:r>
            <a:endParaRPr sz="2000">
              <a:solidFill>
                <a:srgbClr val="595959"/>
              </a:solidFill>
              <a:latin typeface="Corbel"/>
              <a:ea typeface="Corbel"/>
              <a:cs typeface="Corbel"/>
              <a:sym typeface="Corbel"/>
            </a:endParaRPr>
          </a:p>
          <a:p>
            <a:pPr indent="-192022" lvl="1" marL="824918"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Medicaid, SSI, SNAP,</a:t>
            </a:r>
            <a:endParaRPr sz="2000">
              <a:solidFill>
                <a:srgbClr val="595959"/>
              </a:solidFill>
              <a:latin typeface="Corbel"/>
              <a:ea typeface="Corbel"/>
              <a:cs typeface="Corbel"/>
              <a:sym typeface="Corbel"/>
            </a:endParaRPr>
          </a:p>
          <a:p>
            <a:pPr indent="-192022" lvl="1" marL="824918"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Free or Reduced Lunch</a:t>
            </a:r>
            <a:endParaRPr sz="2000">
              <a:solidFill>
                <a:srgbClr val="595959"/>
              </a:solidFill>
              <a:latin typeface="Corbel"/>
              <a:ea typeface="Corbel"/>
              <a:cs typeface="Corbel"/>
              <a:sym typeface="Corbel"/>
            </a:endParaRPr>
          </a:p>
          <a:p>
            <a:pPr indent="-192022" lvl="1" marL="824918" rtl="0" algn="l">
              <a:lnSpc>
                <a:spcPct val="120000"/>
              </a:lnSpc>
              <a:spcBef>
                <a:spcPts val="0"/>
              </a:spcBef>
              <a:spcAft>
                <a:spcPts val="0"/>
              </a:spcAft>
              <a:buClr>
                <a:schemeClr val="accent1"/>
              </a:buClr>
              <a:buSzPts val="1800"/>
              <a:buFont typeface="Corbel"/>
              <a:buChar char="✓"/>
            </a:pPr>
            <a:r>
              <a:rPr lang="en-US" sz="1800">
                <a:solidFill>
                  <a:srgbClr val="595959"/>
                </a:solidFill>
                <a:latin typeface="Corbel"/>
                <a:ea typeface="Corbel"/>
                <a:cs typeface="Corbel"/>
                <a:sym typeface="Corbel"/>
              </a:rPr>
              <a:t>TANF, WIC, WITC QHP</a:t>
            </a:r>
            <a:endParaRPr sz="2000">
              <a:solidFill>
                <a:srgbClr val="595959"/>
              </a:solidFill>
              <a:latin typeface="Corbel"/>
              <a:ea typeface="Corbel"/>
              <a:cs typeface="Corbel"/>
              <a:sym typeface="Corbel"/>
            </a:endParaRPr>
          </a:p>
          <a:p>
            <a:pPr indent="-77722" lvl="1" marL="824918" rtl="0" algn="l">
              <a:lnSpc>
                <a:spcPct val="120000"/>
              </a:lnSpc>
              <a:spcBef>
                <a:spcPts val="0"/>
              </a:spcBef>
              <a:spcAft>
                <a:spcPts val="0"/>
              </a:spcAft>
              <a:buNone/>
            </a:pPr>
            <a:r>
              <a:t/>
            </a:r>
            <a:endParaRPr sz="1800">
              <a:solidFill>
                <a:srgbClr val="595959"/>
              </a:solidFill>
              <a:latin typeface="Corbel"/>
              <a:ea typeface="Corbel"/>
              <a:cs typeface="Corbel"/>
              <a:sym typeface="Corbel"/>
            </a:endParaRPr>
          </a:p>
          <a:p>
            <a:pPr indent="-285749" lvl="0" marL="477774" rtl="0" algn="l">
              <a:lnSpc>
                <a:spcPct val="120000"/>
              </a:lnSpc>
              <a:spcBef>
                <a:spcPts val="0"/>
              </a:spcBef>
              <a:spcAft>
                <a:spcPts val="0"/>
              </a:spcAft>
              <a:buClr>
                <a:schemeClr val="accent1"/>
              </a:buClr>
              <a:buSzPts val="1800"/>
              <a:buFont typeface="Corbel"/>
              <a:buChar char="●"/>
            </a:pPr>
            <a:r>
              <a:rPr b="1" lang="en-US" sz="1800" u="sng">
                <a:solidFill>
                  <a:srgbClr val="595959"/>
                </a:solidFill>
                <a:latin typeface="Corbel"/>
                <a:ea typeface="Corbel"/>
                <a:cs typeface="Corbel"/>
                <a:sym typeface="Corbel"/>
              </a:rPr>
              <a:t>Business and Farm </a:t>
            </a:r>
            <a:r>
              <a:rPr lang="en-US" sz="1800">
                <a:solidFill>
                  <a:srgbClr val="595959"/>
                </a:solidFill>
                <a:latin typeface="Corbel"/>
                <a:ea typeface="Corbel"/>
                <a:cs typeface="Corbel"/>
                <a:sym typeface="Corbel"/>
              </a:rPr>
              <a:t>will be considered as assets in the calculation of the SAI</a:t>
            </a:r>
            <a:endParaRPr sz="2000">
              <a:solidFill>
                <a:srgbClr val="595959"/>
              </a:solidFill>
              <a:latin typeface="Corbel"/>
              <a:ea typeface="Corbel"/>
              <a:cs typeface="Corbel"/>
              <a:sym typeface="Corbel"/>
            </a:endParaRPr>
          </a:p>
          <a:p>
            <a:pPr indent="-171449" lvl="0" marL="477774" rtl="0" algn="l">
              <a:lnSpc>
                <a:spcPct val="120000"/>
              </a:lnSpc>
              <a:spcBef>
                <a:spcPts val="0"/>
              </a:spcBef>
              <a:spcAft>
                <a:spcPts val="0"/>
              </a:spcAft>
              <a:buNone/>
            </a:pPr>
            <a:r>
              <a:t/>
            </a:r>
            <a:endParaRPr sz="1800">
              <a:solidFill>
                <a:srgbClr val="595959"/>
              </a:solidFill>
              <a:latin typeface="Corbel"/>
              <a:ea typeface="Corbel"/>
              <a:cs typeface="Corbel"/>
              <a:sym typeface="Corbel"/>
            </a:endParaRPr>
          </a:p>
          <a:p>
            <a:pPr indent="-285749" lvl="0" marL="477774" rtl="0" algn="l">
              <a:lnSpc>
                <a:spcPct val="120000"/>
              </a:lnSpc>
              <a:spcBef>
                <a:spcPts val="0"/>
              </a:spcBef>
              <a:spcAft>
                <a:spcPts val="0"/>
              </a:spcAft>
              <a:buClr>
                <a:schemeClr val="accent1"/>
              </a:buClr>
              <a:buSzPts val="1800"/>
              <a:buFont typeface="Corbel"/>
              <a:buChar char="●"/>
            </a:pPr>
            <a:r>
              <a:rPr b="1" lang="en-US" sz="1800" u="sng">
                <a:solidFill>
                  <a:srgbClr val="595959"/>
                </a:solidFill>
                <a:latin typeface="Corbel"/>
                <a:ea typeface="Corbel"/>
                <a:cs typeface="Corbel"/>
                <a:sym typeface="Corbel"/>
              </a:rPr>
              <a:t>Child Support received is an asset </a:t>
            </a:r>
            <a:endParaRPr b="1" sz="1800" u="sng">
              <a:solidFill>
                <a:srgbClr val="595959"/>
              </a:solidFill>
              <a:latin typeface="Corbel"/>
              <a:ea typeface="Corbel"/>
              <a:cs typeface="Corbel"/>
              <a:sym typeface="Corbel"/>
            </a:endParaRPr>
          </a:p>
        </p:txBody>
      </p:sp>
    </p:spTree>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6"/>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70" name="Google Shape;370;p36"/>
          <p:cNvSpPr txBox="1"/>
          <p:nvPr/>
        </p:nvSpPr>
        <p:spPr>
          <a:xfrm>
            <a:off x="3569086" y="3159836"/>
            <a:ext cx="7623551" cy="3170099"/>
          </a:xfrm>
          <a:prstGeom prst="rect">
            <a:avLst/>
          </a:prstGeom>
          <a:noFill/>
          <a:ln>
            <a:noFill/>
          </a:ln>
        </p:spPr>
        <p:txBody>
          <a:bodyPr anchorCtr="0" anchor="t" bIns="45700" lIns="45700" spcFirstLastPara="1" rIns="45700" wrap="square" tIns="45700">
            <a:spAutoFit/>
          </a:bodyPr>
          <a:lstStyle/>
          <a:p>
            <a:pPr indent="-342900" lvl="1"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Applicants are instructed to log into “</a:t>
            </a:r>
            <a:r>
              <a:rPr b="1" i="0" lang="en-US" sz="2000" u="none" cap="none" strike="noStrike">
                <a:solidFill>
                  <a:srgbClr val="595959"/>
                </a:solidFill>
                <a:latin typeface="Corbel"/>
                <a:ea typeface="Corbel"/>
                <a:cs typeface="Corbel"/>
                <a:sym typeface="Corbel"/>
              </a:rPr>
              <a:t>NJFAMS.HESAA.org</a:t>
            </a:r>
            <a:r>
              <a:rPr b="0" i="0" lang="en-US" sz="2000" u="none" cap="none" strike="noStrike">
                <a:solidFill>
                  <a:srgbClr val="595959"/>
                </a:solidFill>
                <a:latin typeface="Corbel"/>
                <a:ea typeface="Corbel"/>
                <a:cs typeface="Corbel"/>
                <a:sym typeface="Corbel"/>
              </a:rPr>
              <a:t>” to; create a user ID and password.</a:t>
            </a:r>
            <a:endParaRPr b="0" i="0" sz="2000" u="none" cap="none" strike="noStrike">
              <a:solidFill>
                <a:srgbClr val="595959"/>
              </a:solidFill>
              <a:latin typeface="Corbel"/>
              <a:ea typeface="Corbel"/>
              <a:cs typeface="Corbel"/>
              <a:sym typeface="Corbel"/>
            </a:endParaRPr>
          </a:p>
          <a:p>
            <a:pPr indent="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595959"/>
              </a:solidFill>
              <a:latin typeface="Corbel"/>
              <a:ea typeface="Corbel"/>
              <a:cs typeface="Corbel"/>
              <a:sym typeface="Corbel"/>
            </a:endParaRPr>
          </a:p>
          <a:p>
            <a:pPr indent="-342900" lvl="1"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 In 3-5 business days, students can their check awards and eligibility status and complete any outstanding items on their “To Do” list (There is no separate State Application, only a To-Do List in the state’s NJFAMS system).</a:t>
            </a:r>
            <a:endParaRPr/>
          </a:p>
          <a:p>
            <a:pPr indent="457200" lvl="1" marL="0" marR="0" rtl="0" algn="l">
              <a:lnSpc>
                <a:spcPct val="100000"/>
              </a:lnSpc>
              <a:spcBef>
                <a:spcPts val="0"/>
              </a:spcBef>
              <a:spcAft>
                <a:spcPts val="0"/>
              </a:spcAft>
              <a:buClr>
                <a:srgbClr val="000000"/>
              </a:buClr>
              <a:buSzPts val="2000"/>
              <a:buFont typeface="Corbel"/>
              <a:buNone/>
            </a:pPr>
            <a:r>
              <a:t/>
            </a:r>
            <a:endParaRPr b="0" i="0" sz="2000" u="none" cap="none" strike="noStrike">
              <a:solidFill>
                <a:srgbClr val="595959"/>
              </a:solidFill>
              <a:latin typeface="Corbel"/>
              <a:ea typeface="Corbel"/>
              <a:cs typeface="Corbel"/>
              <a:sym typeface="Corbel"/>
            </a:endParaRPr>
          </a:p>
          <a:p>
            <a:pPr indent="457200" lvl="1" marL="0" marR="0" rtl="0" algn="ctr">
              <a:lnSpc>
                <a:spcPct val="100000"/>
              </a:lnSpc>
              <a:spcBef>
                <a:spcPts val="0"/>
              </a:spcBef>
              <a:spcAft>
                <a:spcPts val="0"/>
              </a:spcAft>
              <a:buClr>
                <a:srgbClr val="C00000"/>
              </a:buClr>
              <a:buSzPts val="2000"/>
              <a:buFont typeface="Corbel"/>
              <a:buNone/>
            </a:pPr>
            <a:r>
              <a:rPr b="0" i="0" lang="en-US" sz="2000" u="none" cap="none" strike="noStrike">
                <a:solidFill>
                  <a:srgbClr val="C00000"/>
                </a:solidFill>
                <a:latin typeface="Corbel"/>
                <a:ea typeface="Corbel"/>
                <a:cs typeface="Corbel"/>
                <a:sym typeface="Corbel"/>
              </a:rPr>
              <a:t>Please note, all notifications will be sent to the student email address listed on the FAFSA.</a:t>
            </a:r>
            <a:endParaRPr/>
          </a:p>
        </p:txBody>
      </p:sp>
      <p:sp>
        <p:nvSpPr>
          <p:cNvPr id="371" name="Google Shape;371;p36"/>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372" name="Google Shape;372;p36"/>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FAFSA Submission Summary</a:t>
            </a:r>
            <a:endParaRPr/>
          </a:p>
        </p:txBody>
      </p:sp>
      <p:sp>
        <p:nvSpPr>
          <p:cNvPr id="373" name="Google Shape;373;p36"/>
          <p:cNvSpPr/>
          <p:nvPr/>
        </p:nvSpPr>
        <p:spPr>
          <a:xfrm>
            <a:off x="2779768" y="468495"/>
            <a:ext cx="9202188" cy="1200329"/>
          </a:xfrm>
          <a:prstGeom prst="rect">
            <a:avLst/>
          </a:prstGeom>
          <a:noFill/>
          <a:ln>
            <a:noFill/>
          </a:ln>
        </p:spPr>
        <p:txBody>
          <a:bodyPr anchorCtr="0" anchor="t" bIns="45700" lIns="91425" spcFirstLastPara="1" rIns="91425" wrap="square" tIns="45700">
            <a:spAutoFit/>
          </a:bodyPr>
          <a:lstStyle/>
          <a:p>
            <a:pPr indent="457200" lvl="1" marL="0" marR="0" rtl="0" algn="ctr">
              <a:lnSpc>
                <a:spcPct val="100000"/>
              </a:lnSpc>
              <a:spcBef>
                <a:spcPts val="0"/>
              </a:spcBef>
              <a:spcAft>
                <a:spcPts val="0"/>
              </a:spcAft>
              <a:buClr>
                <a:srgbClr val="595959"/>
              </a:buClr>
              <a:buSzPts val="2400"/>
              <a:buFont typeface="Corbel"/>
              <a:buNone/>
            </a:pPr>
            <a:r>
              <a:rPr b="0" i="0" lang="en-US" sz="2400" u="none" cap="none" strike="noStrike">
                <a:solidFill>
                  <a:srgbClr val="595959"/>
                </a:solidFill>
                <a:latin typeface="Corbel"/>
                <a:ea typeface="Corbel"/>
                <a:cs typeface="Corbel"/>
                <a:sym typeface="Corbel"/>
              </a:rPr>
              <a:t>All Contributors will receive an individual </a:t>
            </a:r>
            <a:endParaRPr/>
          </a:p>
          <a:p>
            <a:pPr indent="457200" lvl="1" marL="0" marR="0" rtl="0" algn="ctr">
              <a:lnSpc>
                <a:spcPct val="100000"/>
              </a:lnSpc>
              <a:spcBef>
                <a:spcPts val="0"/>
              </a:spcBef>
              <a:spcAft>
                <a:spcPts val="0"/>
              </a:spcAft>
              <a:buClr>
                <a:srgbClr val="595959"/>
              </a:buClr>
              <a:buSzPts val="2400"/>
              <a:buFont typeface="Corbel"/>
              <a:buNone/>
            </a:pPr>
            <a:r>
              <a:rPr b="0" i="0" lang="en-US" sz="2400" u="none" cap="none" strike="noStrike">
                <a:solidFill>
                  <a:srgbClr val="595959"/>
                </a:solidFill>
                <a:latin typeface="Corbel"/>
                <a:ea typeface="Corbel"/>
                <a:cs typeface="Corbel"/>
                <a:sym typeface="Corbel"/>
              </a:rPr>
              <a:t>FAFSA Submission Summary  </a:t>
            </a:r>
            <a:endParaRPr/>
          </a:p>
          <a:p>
            <a:pPr indent="457200" lvl="1" marL="0" marR="0" rtl="0" algn="ctr">
              <a:lnSpc>
                <a:spcPct val="100000"/>
              </a:lnSpc>
              <a:spcBef>
                <a:spcPts val="0"/>
              </a:spcBef>
              <a:spcAft>
                <a:spcPts val="0"/>
              </a:spcAft>
              <a:buClr>
                <a:srgbClr val="000000"/>
              </a:buClr>
              <a:buSzPts val="2400"/>
              <a:buFont typeface="Corbel"/>
              <a:buNone/>
            </a:pPr>
            <a:r>
              <a:t/>
            </a:r>
            <a:endParaRPr b="0" i="0" sz="2400" u="none" cap="none" strike="noStrike">
              <a:solidFill>
                <a:srgbClr val="000000"/>
              </a:solidFill>
              <a:latin typeface="Corbel"/>
              <a:ea typeface="Corbel"/>
              <a:cs typeface="Corbel"/>
              <a:sym typeface="Corbel"/>
            </a:endParaRPr>
          </a:p>
        </p:txBody>
      </p:sp>
      <p:pic>
        <p:nvPicPr>
          <p:cNvPr id="374" name="Google Shape;374;p36"/>
          <p:cNvPicPr preferRelativeResize="0"/>
          <p:nvPr/>
        </p:nvPicPr>
        <p:blipFill rotWithShape="1">
          <a:blip r:embed="rId3">
            <a:alphaModFix/>
          </a:blip>
          <a:srcRect b="0" l="0" r="0" t="0"/>
          <a:stretch/>
        </p:blipFill>
        <p:spPr>
          <a:xfrm>
            <a:off x="4539161" y="1463074"/>
            <a:ext cx="6552608" cy="1431993"/>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7"/>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380" name="Google Shape;380;p37"/>
          <p:cNvSpPr txBox="1"/>
          <p:nvPr>
            <p:ph type="title"/>
          </p:nvPr>
        </p:nvSpPr>
        <p:spPr>
          <a:xfrm>
            <a:off x="252919" y="1123837"/>
            <a:ext cx="2947482" cy="4601184"/>
          </a:xfrm>
          <a:prstGeom prst="rect">
            <a:avLst/>
          </a:prstGeom>
          <a:noFill/>
          <a:ln>
            <a:noFill/>
          </a:ln>
        </p:spPr>
        <p:txBody>
          <a:bodyPr anchorCtr="0" anchor="ctr" bIns="44450" lIns="44450" spcFirstLastPara="1" rIns="44450" wrap="square" tIns="4445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Federal &amp; State Verification</a:t>
            </a:r>
            <a:endParaRPr/>
          </a:p>
        </p:txBody>
      </p:sp>
      <p:sp>
        <p:nvSpPr>
          <p:cNvPr id="381" name="Google Shape;381;p37"/>
          <p:cNvSpPr txBox="1"/>
          <p:nvPr>
            <p:ph idx="4294967295" type="body"/>
          </p:nvPr>
        </p:nvSpPr>
        <p:spPr>
          <a:xfrm>
            <a:off x="2765160" y="1050546"/>
            <a:ext cx="9078300" cy="4526100"/>
          </a:xfrm>
          <a:prstGeom prst="rect">
            <a:avLst/>
          </a:prstGeom>
          <a:noFill/>
          <a:ln>
            <a:noFill/>
          </a:ln>
        </p:spPr>
        <p:txBody>
          <a:bodyPr anchorCtr="0" anchor="ctr" bIns="45700" lIns="45700" spcFirstLastPara="1" rIns="45700" wrap="square" tIns="45700">
            <a:normAutofit lnSpcReduction="20000"/>
          </a:bodyPr>
          <a:lstStyle/>
          <a:p>
            <a:pPr indent="-253760" lvl="2" marL="1143000" rtl="0" algn="l">
              <a:lnSpc>
                <a:spcPct val="120000"/>
              </a:lnSpc>
              <a:spcBef>
                <a:spcPts val="0"/>
              </a:spcBef>
              <a:spcAft>
                <a:spcPts val="0"/>
              </a:spcAft>
              <a:buSzPts val="2616"/>
              <a:buFont typeface="Corbel"/>
              <a:buChar char="●"/>
            </a:pPr>
            <a:r>
              <a:rPr b="1" lang="en-US" sz="2216" u="sng">
                <a:solidFill>
                  <a:srgbClr val="595959"/>
                </a:solidFill>
              </a:rPr>
              <a:t>School is responsible for </a:t>
            </a:r>
            <a:r>
              <a:rPr lang="en-US" sz="2216">
                <a:solidFill>
                  <a:srgbClr val="595959"/>
                </a:solidFill>
              </a:rPr>
              <a:t>verifying information for federal aid except for special circumstances</a:t>
            </a:r>
            <a:endParaRPr sz="2216">
              <a:solidFill>
                <a:srgbClr val="595959"/>
              </a:solidFill>
            </a:endParaRPr>
          </a:p>
          <a:p>
            <a:pPr indent="0" lvl="2" marL="914400" rtl="0" algn="l">
              <a:lnSpc>
                <a:spcPct val="120000"/>
              </a:lnSpc>
              <a:spcBef>
                <a:spcPts val="500"/>
              </a:spcBef>
              <a:spcAft>
                <a:spcPts val="0"/>
              </a:spcAft>
              <a:buSzPts val="2000"/>
              <a:buFont typeface="Corbel"/>
              <a:buNone/>
            </a:pPr>
            <a:r>
              <a:t/>
            </a:r>
            <a:endParaRPr sz="2216">
              <a:solidFill>
                <a:srgbClr val="595959"/>
              </a:solidFill>
            </a:endParaRPr>
          </a:p>
          <a:p>
            <a:pPr indent="-253760" lvl="2" marL="1143000" rtl="0" algn="l">
              <a:lnSpc>
                <a:spcPct val="120000"/>
              </a:lnSpc>
              <a:spcBef>
                <a:spcPts val="500"/>
              </a:spcBef>
              <a:spcAft>
                <a:spcPts val="0"/>
              </a:spcAft>
              <a:buSzPts val="2616"/>
              <a:buFont typeface="Corbel"/>
              <a:buChar char="●"/>
            </a:pPr>
            <a:r>
              <a:rPr b="1" lang="en-US" sz="2216" u="sng">
                <a:solidFill>
                  <a:srgbClr val="595959"/>
                </a:solidFill>
              </a:rPr>
              <a:t>HESAA is responsible for </a:t>
            </a:r>
            <a:r>
              <a:rPr lang="en-US" sz="2216">
                <a:solidFill>
                  <a:srgbClr val="595959"/>
                </a:solidFill>
              </a:rPr>
              <a:t>verifying information for State aid </a:t>
            </a:r>
            <a:endParaRPr sz="2216">
              <a:solidFill>
                <a:srgbClr val="595959"/>
              </a:solidFill>
            </a:endParaRPr>
          </a:p>
          <a:p>
            <a:pPr indent="0" lvl="2" marL="914400" rtl="0" algn="l">
              <a:lnSpc>
                <a:spcPct val="120000"/>
              </a:lnSpc>
              <a:spcBef>
                <a:spcPts val="500"/>
              </a:spcBef>
              <a:spcAft>
                <a:spcPts val="0"/>
              </a:spcAft>
              <a:buSzPts val="2000"/>
              <a:buFont typeface="Corbel"/>
              <a:buNone/>
            </a:pPr>
            <a:r>
              <a:t/>
            </a:r>
            <a:endParaRPr sz="2216">
              <a:solidFill>
                <a:srgbClr val="595959"/>
              </a:solidFill>
            </a:endParaRPr>
          </a:p>
          <a:p>
            <a:pPr indent="-368060" lvl="2" marL="1257300" rtl="0" algn="l">
              <a:lnSpc>
                <a:spcPct val="120000"/>
              </a:lnSpc>
              <a:spcBef>
                <a:spcPts val="500"/>
              </a:spcBef>
              <a:spcAft>
                <a:spcPts val="0"/>
              </a:spcAft>
              <a:buSzPts val="2616"/>
              <a:buFont typeface="Noto Sans Symbols"/>
              <a:buChar char="✔"/>
            </a:pPr>
            <a:r>
              <a:rPr lang="en-US" sz="2216">
                <a:solidFill>
                  <a:srgbClr val="595959"/>
                </a:solidFill>
              </a:rPr>
              <a:t>Schools may send request for information by mail or </a:t>
            </a:r>
            <a:r>
              <a:rPr b="1" lang="en-US" sz="2216">
                <a:solidFill>
                  <a:srgbClr val="595959"/>
                </a:solidFill>
              </a:rPr>
              <a:t>e-mail</a:t>
            </a:r>
            <a:endParaRPr sz="2216"/>
          </a:p>
          <a:p>
            <a:pPr indent="-368060" lvl="2" marL="1257300" rtl="0" algn="l">
              <a:lnSpc>
                <a:spcPct val="120000"/>
              </a:lnSpc>
              <a:spcBef>
                <a:spcPts val="500"/>
              </a:spcBef>
              <a:spcAft>
                <a:spcPts val="0"/>
              </a:spcAft>
              <a:buSzPts val="2616"/>
              <a:buFont typeface="Noto Sans Symbols"/>
              <a:buChar char="✔"/>
            </a:pPr>
            <a:r>
              <a:rPr lang="en-US" sz="2216">
                <a:solidFill>
                  <a:srgbClr val="595959"/>
                </a:solidFill>
              </a:rPr>
              <a:t>Always check your school financial aid portal and NJFAMS account for required tasks.  </a:t>
            </a:r>
            <a:endParaRPr sz="2216"/>
          </a:p>
          <a:p>
            <a:pPr indent="-368060" lvl="2" marL="1257300" rtl="0" algn="l">
              <a:lnSpc>
                <a:spcPct val="120000"/>
              </a:lnSpc>
              <a:spcBef>
                <a:spcPts val="500"/>
              </a:spcBef>
              <a:spcAft>
                <a:spcPts val="0"/>
              </a:spcAft>
              <a:buSzPts val="2616"/>
              <a:buFont typeface="Noto Sans Symbols"/>
              <a:buChar char="✔"/>
            </a:pPr>
            <a:r>
              <a:rPr lang="en-US" sz="2216">
                <a:solidFill>
                  <a:srgbClr val="595959"/>
                </a:solidFill>
              </a:rPr>
              <a:t>Note:  The college and HESAA do not share documentation</a:t>
            </a:r>
            <a:endParaRPr sz="2216">
              <a:solidFill>
                <a:srgbClr val="595959"/>
              </a:solidFill>
            </a:endParaRPr>
          </a:p>
          <a:p>
            <a:pPr indent="-368060" lvl="2" marL="1257300" rtl="0" algn="l">
              <a:lnSpc>
                <a:spcPct val="120000"/>
              </a:lnSpc>
              <a:spcBef>
                <a:spcPts val="500"/>
              </a:spcBef>
              <a:spcAft>
                <a:spcPts val="0"/>
              </a:spcAft>
              <a:buSzPts val="2616"/>
              <a:buFont typeface="Noto Sans Symbols"/>
              <a:buChar char="✔"/>
            </a:pPr>
            <a:r>
              <a:rPr lang="en-US" sz="2216">
                <a:solidFill>
                  <a:srgbClr val="595959"/>
                </a:solidFill>
              </a:rPr>
              <a:t>Be sure to meet verification deadlines</a:t>
            </a:r>
            <a:endParaRPr sz="2216"/>
          </a:p>
        </p:txBody>
      </p:sp>
      <p:sp>
        <p:nvSpPr>
          <p:cNvPr id="382" name="Google Shape;382;p37"/>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Tree>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8"/>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pic>
        <p:nvPicPr>
          <p:cNvPr descr="Picture 4" id="388" name="Google Shape;388;p38"/>
          <p:cNvPicPr preferRelativeResize="0"/>
          <p:nvPr/>
        </p:nvPicPr>
        <p:blipFill rotWithShape="1">
          <a:blip r:embed="rId3">
            <a:alphaModFix/>
          </a:blip>
          <a:srcRect b="2978" l="405" r="2215" t="3915"/>
          <a:stretch/>
        </p:blipFill>
        <p:spPr>
          <a:xfrm>
            <a:off x="3622600" y="2462010"/>
            <a:ext cx="8185635" cy="1678508"/>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sp>
        <p:nvSpPr>
          <p:cNvPr id="389" name="Google Shape;389;p38"/>
          <p:cNvSpPr txBox="1"/>
          <p:nvPr/>
        </p:nvSpPr>
        <p:spPr>
          <a:xfrm>
            <a:off x="3533308" y="4656640"/>
            <a:ext cx="8229600" cy="1323600"/>
          </a:xfrm>
          <a:prstGeom prst="rect">
            <a:avLst/>
          </a:prstGeom>
          <a:noFill/>
          <a:ln>
            <a:noFill/>
          </a:ln>
        </p:spPr>
        <p:txBody>
          <a:bodyPr anchorCtr="0" anchor="t" bIns="45700" lIns="45700" spcFirstLastPara="1" rIns="45700" wrap="square" tIns="45700">
            <a:spAutoFit/>
          </a:bodyPr>
          <a:lstStyle/>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All students must go to “</a:t>
            </a:r>
            <a:r>
              <a:rPr b="0" i="0" lang="en-US" sz="2000" u="none" cap="none" strike="noStrike">
                <a:solidFill>
                  <a:srgbClr val="980000"/>
                </a:solidFill>
                <a:latin typeface="Corbel"/>
                <a:ea typeface="Corbel"/>
                <a:cs typeface="Corbel"/>
                <a:sym typeface="Corbel"/>
              </a:rPr>
              <a:t>NJGRANTS.org</a:t>
            </a:r>
            <a:r>
              <a:rPr b="0" i="0" lang="en-US" sz="2000" u="none" cap="none" strike="noStrike">
                <a:solidFill>
                  <a:srgbClr val="595959"/>
                </a:solidFill>
                <a:latin typeface="Corbel"/>
                <a:ea typeface="Corbel"/>
                <a:cs typeface="Corbel"/>
                <a:sym typeface="Corbel"/>
              </a:rPr>
              <a:t>” </a:t>
            </a:r>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Establish an NJFAMS Account by creating a User ID and Password</a:t>
            </a:r>
            <a:endParaRPr b="0" i="0" sz="2000" u="none" cap="none" strike="noStrike">
              <a:solidFill>
                <a:srgbClr val="595959"/>
              </a:solidFill>
              <a:latin typeface="Corbel"/>
              <a:ea typeface="Corbel"/>
              <a:cs typeface="Corbel"/>
              <a:sym typeface="Corbel"/>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Track the status of your State-funded student aid and respond to required tasks on the To-Do List </a:t>
            </a:r>
            <a:endParaRPr/>
          </a:p>
        </p:txBody>
      </p:sp>
      <p:sp>
        <p:nvSpPr>
          <p:cNvPr id="390" name="Google Shape;390;p38"/>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descr="Picture 2" id="391" name="Google Shape;391;p38"/>
          <p:cNvPicPr preferRelativeResize="0"/>
          <p:nvPr/>
        </p:nvPicPr>
        <p:blipFill rotWithShape="1">
          <a:blip r:embed="rId4">
            <a:alphaModFix/>
          </a:blip>
          <a:srcRect b="0" l="0" r="0" t="0"/>
          <a:stretch/>
        </p:blipFill>
        <p:spPr>
          <a:xfrm>
            <a:off x="3927526" y="702001"/>
            <a:ext cx="7367818" cy="1245710"/>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sp>
        <p:nvSpPr>
          <p:cNvPr id="392" name="Google Shape;392;p38"/>
          <p:cNvSpPr/>
          <p:nvPr/>
        </p:nvSpPr>
        <p:spPr>
          <a:xfrm>
            <a:off x="10378883" y="1864983"/>
            <a:ext cx="916461" cy="299337"/>
          </a:xfrm>
          <a:prstGeom prst="ellipse">
            <a:avLst/>
          </a:prstGeom>
          <a:noFill/>
          <a:ln cap="flat" cmpd="sng" w="19050">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93" name="Google Shape;393;p38"/>
          <p:cNvSpPr/>
          <p:nvPr/>
        </p:nvSpPr>
        <p:spPr>
          <a:xfrm rot="-5400000">
            <a:off x="10518437" y="2088799"/>
            <a:ext cx="637353" cy="355176"/>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94" name="Google Shape;394;p38"/>
          <p:cNvSpPr/>
          <p:nvPr/>
        </p:nvSpPr>
        <p:spPr>
          <a:xfrm>
            <a:off x="3489187" y="3499476"/>
            <a:ext cx="914401" cy="408303"/>
          </a:xfrm>
          <a:prstGeom prst="ellipse">
            <a:avLst/>
          </a:prstGeom>
          <a:noFill/>
          <a:ln cap="flat" cmpd="sng" w="19050">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95" name="Google Shape;395;p38"/>
          <p:cNvSpPr/>
          <p:nvPr/>
        </p:nvSpPr>
        <p:spPr>
          <a:xfrm rot="10800000">
            <a:off x="4537001" y="3840812"/>
            <a:ext cx="725049" cy="341446"/>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396" name="Google Shape;396;p38"/>
          <p:cNvSpPr txBox="1"/>
          <p:nvPr/>
        </p:nvSpPr>
        <p:spPr>
          <a:xfrm>
            <a:off x="252919" y="1123837"/>
            <a:ext cx="2828160"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New Jersey</a:t>
            </a:r>
            <a:endParaRPr/>
          </a:p>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Financial Aid</a:t>
            </a:r>
            <a:endParaRPr/>
          </a:p>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Management</a:t>
            </a:r>
            <a:endParaRPr/>
          </a:p>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System - NJFAMS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9"/>
          <p:cNvSpPr txBox="1"/>
          <p:nvPr/>
        </p:nvSpPr>
        <p:spPr>
          <a:xfrm>
            <a:off x="3081079" y="6263437"/>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02" name="Google Shape;402;p39"/>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NJFAMS – </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Menu</a:t>
            </a:r>
            <a:br>
              <a:rPr b="0" i="0" lang="en-US" sz="3600" u="none" cap="none" strike="noStrike">
                <a:solidFill>
                  <a:srgbClr val="FFFFFF"/>
                </a:solidFill>
                <a:latin typeface="Corbel"/>
                <a:ea typeface="Corbel"/>
                <a:cs typeface="Corbel"/>
                <a:sym typeface="Corbel"/>
              </a:rPr>
            </a:b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ALL Students must register</a:t>
            </a:r>
            <a:endParaRPr b="0" i="0" sz="3600" u="none" cap="none" strike="noStrike">
              <a:solidFill>
                <a:srgbClr val="FFFFFF"/>
              </a:solidFill>
              <a:latin typeface="Corbel"/>
              <a:ea typeface="Corbel"/>
              <a:cs typeface="Corbel"/>
              <a:sym typeface="Corbel"/>
            </a:endParaRPr>
          </a:p>
        </p:txBody>
      </p:sp>
      <p:sp>
        <p:nvSpPr>
          <p:cNvPr id="403" name="Google Shape;403;p39"/>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404" name="Google Shape;404;p39"/>
          <p:cNvSpPr/>
          <p:nvPr/>
        </p:nvSpPr>
        <p:spPr>
          <a:xfrm>
            <a:off x="5692700" y="5045640"/>
            <a:ext cx="5184561" cy="538414"/>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pic>
        <p:nvPicPr>
          <p:cNvPr descr="Picture 8" id="405" name="Google Shape;405;p39"/>
          <p:cNvPicPr preferRelativeResize="0"/>
          <p:nvPr/>
        </p:nvPicPr>
        <p:blipFill rotWithShape="1">
          <a:blip r:embed="rId3">
            <a:alphaModFix/>
          </a:blip>
          <a:srcRect b="0" l="0" r="0" t="0"/>
          <a:stretch/>
        </p:blipFill>
        <p:spPr>
          <a:xfrm>
            <a:off x="4685740" y="1426518"/>
            <a:ext cx="6088185" cy="4130949"/>
          </a:xfrm>
          <a:prstGeom prst="rect">
            <a:avLst/>
          </a:prstGeom>
          <a:noFill/>
          <a:ln>
            <a:noFill/>
          </a:ln>
          <a:effectLst>
            <a:outerShdw blurRad="190500" rotWithShape="0" dir="5400000" dist="12700">
              <a:srgbClr val="000000"/>
            </a:outerShdw>
          </a:effectLst>
        </p:spPr>
      </p:pic>
      <p:pic>
        <p:nvPicPr>
          <p:cNvPr id="406" name="Google Shape;406;p39"/>
          <p:cNvPicPr preferRelativeResize="0"/>
          <p:nvPr/>
        </p:nvPicPr>
        <p:blipFill rotWithShape="1">
          <a:blip r:embed="rId4">
            <a:alphaModFix/>
          </a:blip>
          <a:srcRect b="0" l="0" r="0" t="0"/>
          <a:stretch/>
        </p:blipFill>
        <p:spPr>
          <a:xfrm>
            <a:off x="5327667" y="2700233"/>
            <a:ext cx="4573302" cy="426757"/>
          </a:xfrm>
          <a:prstGeom prst="rect">
            <a:avLst/>
          </a:prstGeom>
          <a:noFill/>
          <a:ln>
            <a:noFill/>
          </a:ln>
        </p:spPr>
      </p:pic>
      <p:sp>
        <p:nvSpPr>
          <p:cNvPr id="407" name="Google Shape;407;p39"/>
          <p:cNvSpPr/>
          <p:nvPr/>
        </p:nvSpPr>
        <p:spPr>
          <a:xfrm>
            <a:off x="4926277" y="5001251"/>
            <a:ext cx="5607109" cy="461663"/>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Corbel"/>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0"/>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13" name="Google Shape;413;p40"/>
          <p:cNvSpPr txBox="1"/>
          <p:nvPr/>
        </p:nvSpPr>
        <p:spPr>
          <a:xfrm>
            <a:off x="3457713" y="3722640"/>
            <a:ext cx="8343223" cy="2554545"/>
          </a:xfrm>
          <a:prstGeom prst="rect">
            <a:avLst/>
          </a:prstGeom>
          <a:noFill/>
          <a:ln>
            <a:noFill/>
          </a:ln>
        </p:spPr>
        <p:txBody>
          <a:bodyPr anchorCtr="0" anchor="t" bIns="45700" lIns="45700" spcFirstLastPara="1" rIns="45700" wrap="square" tIns="45700">
            <a:spAutoFit/>
          </a:bodyPr>
          <a:lstStyle/>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Certain students with undocumented immigration status who attended at least 3 years and graduated from a NJ high school and meet other requirements may be eligible for State aid</a:t>
            </a:r>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Application is part of NJFAMS, at </a:t>
            </a:r>
            <a:r>
              <a:rPr b="0" i="0" lang="en-US" sz="2000" u="sng" cap="none" strike="noStrike">
                <a:solidFill>
                  <a:srgbClr val="595959"/>
                </a:solidFill>
                <a:latin typeface="Corbel"/>
                <a:ea typeface="Corbel"/>
                <a:cs typeface="Corbel"/>
                <a:sym typeface="Corbel"/>
                <a:hlinkClick r:id="rId3">
                  <a:extLst>
                    <a:ext uri="{A12FA001-AC4F-418D-AE19-62706E023703}">
                      <ahyp:hlinkClr val="tx"/>
                    </a:ext>
                  </a:extLst>
                </a:hlinkClick>
              </a:rPr>
              <a:t>https://njfams.hesaa.org</a:t>
            </a:r>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Register for your account by creating a User ID and Password </a:t>
            </a:r>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Login to complete the application by established deadlines</a:t>
            </a:r>
            <a:endParaRPr b="0" i="0" sz="1800" u="none" cap="none" strike="noStrike">
              <a:solidFill>
                <a:srgbClr val="595959"/>
              </a:solidFill>
              <a:latin typeface="Corbel"/>
              <a:ea typeface="Corbel"/>
              <a:cs typeface="Corbel"/>
              <a:sym typeface="Corbel"/>
            </a:endParaRPr>
          </a:p>
          <a:p>
            <a:pPr indent="-342900" lvl="0" marL="342900" marR="0" rtl="0" algn="l">
              <a:lnSpc>
                <a:spcPct val="100000"/>
              </a:lnSpc>
              <a:spcBef>
                <a:spcPts val="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Must meet all other need and/or merit-based eligibility criteria for State student aid</a:t>
            </a:r>
            <a:endParaRPr b="0" i="0" sz="1800" u="none" cap="none" strike="noStrike">
              <a:solidFill>
                <a:srgbClr val="595959"/>
              </a:solidFill>
              <a:latin typeface="Corbel"/>
              <a:ea typeface="Corbel"/>
              <a:cs typeface="Corbel"/>
              <a:sym typeface="Corbel"/>
            </a:endParaRPr>
          </a:p>
        </p:txBody>
      </p:sp>
      <p:sp>
        <p:nvSpPr>
          <p:cNvPr id="414" name="Google Shape;414;p40"/>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id="415" name="Google Shape;415;p40"/>
          <p:cNvPicPr preferRelativeResize="0"/>
          <p:nvPr/>
        </p:nvPicPr>
        <p:blipFill rotWithShape="1">
          <a:blip r:embed="rId4">
            <a:alphaModFix/>
          </a:blip>
          <a:srcRect b="0" l="0" r="0" t="0"/>
          <a:stretch/>
        </p:blipFill>
        <p:spPr>
          <a:xfrm>
            <a:off x="5347409" y="580815"/>
            <a:ext cx="4064537" cy="2753870"/>
          </a:xfrm>
          <a:prstGeom prst="rect">
            <a:avLst/>
          </a:prstGeom>
          <a:noFill/>
          <a:ln>
            <a:noFill/>
          </a:ln>
        </p:spPr>
      </p:pic>
      <p:sp>
        <p:nvSpPr>
          <p:cNvPr id="416" name="Google Shape;416;p40"/>
          <p:cNvSpPr/>
          <p:nvPr/>
        </p:nvSpPr>
        <p:spPr>
          <a:xfrm rot="10800000">
            <a:off x="8169375" y="2812270"/>
            <a:ext cx="725049" cy="341446"/>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
        <p:nvSpPr>
          <p:cNvPr id="417" name="Google Shape;417;p40"/>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New Jersey Dreamers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1"/>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423" name="Google Shape;423;p41"/>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Cost of Attendance</a:t>
            </a:r>
            <a:endParaRPr/>
          </a:p>
        </p:txBody>
      </p:sp>
      <p:sp>
        <p:nvSpPr>
          <p:cNvPr id="424" name="Google Shape;424;p41"/>
          <p:cNvSpPr txBox="1"/>
          <p:nvPr>
            <p:ph idx="4294967295" type="body"/>
          </p:nvPr>
        </p:nvSpPr>
        <p:spPr>
          <a:xfrm>
            <a:off x="3753134" y="541327"/>
            <a:ext cx="8329684" cy="5986678"/>
          </a:xfrm>
          <a:prstGeom prst="rect">
            <a:avLst/>
          </a:prstGeom>
          <a:noFill/>
          <a:ln>
            <a:noFill/>
          </a:ln>
        </p:spPr>
        <p:txBody>
          <a:bodyPr anchorCtr="0" anchor="ctr" bIns="44450" lIns="44450" spcFirstLastPara="1" rIns="44450" wrap="square" tIns="44450">
            <a:normAutofit/>
          </a:bodyPr>
          <a:lstStyle/>
          <a:p>
            <a:pPr indent="0" lvl="0" marL="0" rtl="0" algn="l">
              <a:lnSpc>
                <a:spcPct val="100000"/>
              </a:lnSpc>
              <a:spcBef>
                <a:spcPts val="0"/>
              </a:spcBef>
              <a:spcAft>
                <a:spcPts val="0"/>
              </a:spcAft>
              <a:buClr>
                <a:srgbClr val="7030A0"/>
              </a:buClr>
              <a:buSzPts val="2800"/>
              <a:buFont typeface="Arial"/>
              <a:buNone/>
            </a:pPr>
            <a:r>
              <a:rPr lang="en-US" sz="2400" u="sng">
                <a:solidFill>
                  <a:srgbClr val="7030A0"/>
                </a:solidFill>
                <a:latin typeface="Corbel"/>
                <a:ea typeface="Corbel"/>
                <a:cs typeface="Corbel"/>
                <a:sym typeface="Corbel"/>
              </a:rPr>
              <a:t>Standard Cost of Attendance</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Tuition and fees</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Room and board</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Books and supplies, </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Transportation</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Miscellaneous personal expenses</a:t>
            </a:r>
            <a:endParaRPr>
              <a:latin typeface="Corbel"/>
              <a:ea typeface="Corbel"/>
              <a:cs typeface="Corbel"/>
              <a:sym typeface="Corbel"/>
            </a:endParaRPr>
          </a:p>
          <a:p>
            <a:pPr indent="0" lvl="0" marL="0" rtl="0" algn="l">
              <a:lnSpc>
                <a:spcPct val="100000"/>
              </a:lnSpc>
              <a:spcBef>
                <a:spcPts val="125"/>
              </a:spcBef>
              <a:spcAft>
                <a:spcPts val="0"/>
              </a:spcAft>
              <a:buClr>
                <a:schemeClr val="dk1"/>
              </a:buClr>
              <a:buSzPts val="500"/>
              <a:buFont typeface="Corbel"/>
              <a:buNone/>
            </a:pPr>
            <a:r>
              <a:t/>
            </a:r>
            <a:endParaRPr sz="400">
              <a:solidFill>
                <a:srgbClr val="000000"/>
              </a:solidFill>
              <a:latin typeface="Corbel"/>
              <a:ea typeface="Corbel"/>
              <a:cs typeface="Corbel"/>
              <a:sym typeface="Corbel"/>
            </a:endParaRPr>
          </a:p>
          <a:p>
            <a:pPr indent="0" lvl="0" marL="0" rtl="0" algn="l">
              <a:lnSpc>
                <a:spcPct val="100000"/>
              </a:lnSpc>
              <a:spcBef>
                <a:spcPts val="700"/>
              </a:spcBef>
              <a:spcAft>
                <a:spcPts val="0"/>
              </a:spcAft>
              <a:buClr>
                <a:srgbClr val="7030A0"/>
              </a:buClr>
              <a:buSzPts val="2800"/>
              <a:buFont typeface="Arial"/>
              <a:buNone/>
            </a:pPr>
            <a:r>
              <a:rPr lang="en-US" sz="2400" u="sng">
                <a:solidFill>
                  <a:srgbClr val="7030A0"/>
                </a:solidFill>
                <a:latin typeface="Corbel"/>
                <a:ea typeface="Corbel"/>
                <a:cs typeface="Corbel"/>
                <a:sym typeface="Corbel"/>
              </a:rPr>
              <a:t>Other Items that may be added to the COA </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Loan fees</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Study abroad costs</a:t>
            </a:r>
            <a:endParaRPr>
              <a:latin typeface="Corbel"/>
              <a:ea typeface="Corbel"/>
              <a:cs typeface="Corbel"/>
              <a:sym typeface="Corbel"/>
            </a:endParaRPr>
          </a:p>
          <a:p>
            <a:pPr indent="-280988" lvl="0" marL="280988" rtl="0" algn="l">
              <a:lnSpc>
                <a:spcPct val="100000"/>
              </a:lnSpc>
              <a:spcBef>
                <a:spcPts val="700"/>
              </a:spcBef>
              <a:spcAft>
                <a:spcPts val="0"/>
              </a:spcAft>
              <a:buClr>
                <a:srgbClr val="000000"/>
              </a:buClr>
              <a:buSzPts val="2800"/>
              <a:buFont typeface="Arial"/>
              <a:buChar char="•"/>
            </a:pPr>
            <a:r>
              <a:rPr lang="en-US" sz="2400">
                <a:solidFill>
                  <a:srgbClr val="000000"/>
                </a:solidFill>
                <a:latin typeface="Corbel"/>
                <a:ea typeface="Corbel"/>
                <a:cs typeface="Corbel"/>
                <a:sym typeface="Corbel"/>
              </a:rPr>
              <a:t>Health insurance – offered by school</a:t>
            </a:r>
            <a:endParaRPr>
              <a:latin typeface="Corbel"/>
              <a:ea typeface="Corbel"/>
              <a:cs typeface="Corbel"/>
              <a:sym typeface="Corbel"/>
            </a:endParaRPr>
          </a:p>
          <a:p>
            <a:pPr indent="-153988" lvl="0" marL="280988" rtl="0" algn="l">
              <a:lnSpc>
                <a:spcPct val="90000"/>
              </a:lnSpc>
              <a:spcBef>
                <a:spcPts val="1200"/>
              </a:spcBef>
              <a:spcAft>
                <a:spcPts val="0"/>
              </a:spcAft>
              <a:buSzPts val="2000"/>
              <a:buFont typeface="Corbel"/>
              <a:buNone/>
            </a:pPr>
            <a:r>
              <a:t/>
            </a:r>
            <a:endParaRPr/>
          </a:p>
        </p:txBody>
      </p:sp>
      <p:sp>
        <p:nvSpPr>
          <p:cNvPr id="425" name="Google Shape;425;p41"/>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Tree>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42"/>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b="0" i="0" sz="1800" u="none" cap="none" strike="noStrike">
              <a:solidFill>
                <a:srgbClr val="000000"/>
              </a:solidFill>
              <a:latin typeface="Corbel"/>
              <a:ea typeface="Corbel"/>
              <a:cs typeface="Corbel"/>
              <a:sym typeface="Corbel"/>
            </a:endParaRPr>
          </a:p>
        </p:txBody>
      </p:sp>
      <p:sp>
        <p:nvSpPr>
          <p:cNvPr id="431" name="Google Shape;431;p42"/>
          <p:cNvSpPr txBox="1"/>
          <p:nvPr>
            <p:ph idx="4294967295" type="body"/>
          </p:nvPr>
        </p:nvSpPr>
        <p:spPr>
          <a:xfrm>
            <a:off x="4121319" y="1292683"/>
            <a:ext cx="7943302" cy="4712331"/>
          </a:xfrm>
          <a:prstGeom prst="rect">
            <a:avLst/>
          </a:prstGeom>
          <a:noFill/>
          <a:ln>
            <a:noFill/>
          </a:ln>
        </p:spPr>
        <p:txBody>
          <a:bodyPr anchorCtr="0" anchor="ctr" bIns="45700" lIns="45700" spcFirstLastPara="1" rIns="45700" wrap="square" tIns="45700">
            <a:noAutofit/>
          </a:bodyPr>
          <a:lstStyle/>
          <a:p>
            <a:pPr indent="-182879" lvl="0" marL="182879" rtl="0" algn="l">
              <a:lnSpc>
                <a:spcPct val="90000"/>
              </a:lnSpc>
              <a:spcBef>
                <a:spcPts val="0"/>
              </a:spcBef>
              <a:spcAft>
                <a:spcPts val="0"/>
              </a:spcAft>
              <a:buSzPts val="3000"/>
              <a:buFont typeface="Corbel"/>
              <a:buChar char="●"/>
            </a:pPr>
            <a:r>
              <a:rPr lang="en-US" sz="3000"/>
              <a:t>SAI is determined by a federal formula that</a:t>
            </a:r>
            <a:endParaRPr sz="3000"/>
          </a:p>
          <a:p>
            <a:pPr indent="-203200" lvl="1" marL="706119" rtl="0" algn="l">
              <a:lnSpc>
                <a:spcPct val="90000"/>
              </a:lnSpc>
              <a:spcBef>
                <a:spcPts val="1400"/>
              </a:spcBef>
              <a:spcAft>
                <a:spcPts val="0"/>
              </a:spcAft>
              <a:buSzPts val="3000"/>
              <a:buFont typeface="Corbel"/>
              <a:buChar char="●"/>
            </a:pPr>
            <a:r>
              <a:rPr lang="en-US" sz="3000"/>
              <a:t>Calculates federal Pell grant eligibility</a:t>
            </a:r>
            <a:endParaRPr/>
          </a:p>
          <a:p>
            <a:pPr indent="-203200" lvl="1" marL="706119" rtl="0" algn="l">
              <a:lnSpc>
                <a:spcPct val="90000"/>
              </a:lnSpc>
              <a:spcBef>
                <a:spcPts val="1400"/>
              </a:spcBef>
              <a:spcAft>
                <a:spcPts val="0"/>
              </a:spcAft>
              <a:buSzPts val="3000"/>
              <a:buFont typeface="Corbel"/>
              <a:buChar char="●"/>
            </a:pPr>
            <a:r>
              <a:rPr lang="en-US" sz="3000"/>
              <a:t>Used to determine further financial need using the information you supplied on the FAFSA </a:t>
            </a:r>
            <a:endParaRPr/>
          </a:p>
          <a:p>
            <a:pPr indent="-182879" lvl="0" marL="182879" rtl="0" algn="l">
              <a:lnSpc>
                <a:spcPct val="90000"/>
              </a:lnSpc>
              <a:spcBef>
                <a:spcPts val="1400"/>
              </a:spcBef>
              <a:spcAft>
                <a:spcPts val="0"/>
              </a:spcAft>
              <a:buSzPts val="3000"/>
              <a:buFont typeface="Corbel"/>
              <a:buChar char="●"/>
            </a:pPr>
            <a:r>
              <a:rPr lang="en-US" sz="3000"/>
              <a:t>SAI and Financial Need are guidelines used by </a:t>
            </a:r>
            <a:br>
              <a:rPr lang="en-US" sz="3000"/>
            </a:br>
            <a:r>
              <a:rPr lang="en-US" sz="3000"/>
              <a:t>schools to determine student aid offers</a:t>
            </a:r>
            <a:endParaRPr sz="3000"/>
          </a:p>
        </p:txBody>
      </p:sp>
      <p:sp>
        <p:nvSpPr>
          <p:cNvPr id="432" name="Google Shape;432;p42"/>
          <p:cNvSpPr txBox="1"/>
          <p:nvPr>
            <p:ph idx="12" type="sldNum"/>
          </p:nvPr>
        </p:nvSpPr>
        <p:spPr>
          <a:xfrm>
            <a:off x="11907033" y="6404292"/>
            <a:ext cx="258029" cy="2692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chemeClr val="accent1"/>
              </a:buClr>
              <a:buSzPts val="1200"/>
              <a:buFont typeface="Corbel"/>
              <a:buNone/>
            </a:pPr>
            <a:fld id="{00000000-1234-1234-1234-123412341234}" type="slidenum">
              <a:rPr b="1" i="0" lang="en-US" sz="1200" u="none" cap="none" strike="noStrike">
                <a:solidFill>
                  <a:schemeClr val="accent1"/>
                </a:solidFill>
                <a:latin typeface="Corbel"/>
                <a:ea typeface="Corbel"/>
                <a:cs typeface="Corbel"/>
                <a:sym typeface="Corbel"/>
              </a:rPr>
              <a:t>‹#›</a:t>
            </a:fld>
            <a:endParaRPr b="1" i="0" sz="1200" u="none" cap="none" strike="noStrike">
              <a:solidFill>
                <a:schemeClr val="accent1"/>
              </a:solidFill>
              <a:latin typeface="Corbel"/>
              <a:ea typeface="Corbel"/>
              <a:cs typeface="Corbel"/>
              <a:sym typeface="Corbel"/>
            </a:endParaRPr>
          </a:p>
        </p:txBody>
      </p:sp>
      <p:sp>
        <p:nvSpPr>
          <p:cNvPr id="433" name="Google Shape;433;p42"/>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What Is The Student Aid Index </a:t>
            </a:r>
            <a:br>
              <a:rPr b="0" i="0" lang="en-US" sz="3600" u="none" cap="none" strike="noStrike">
                <a:solidFill>
                  <a:srgbClr val="FFFFFF"/>
                </a:solidFill>
                <a:latin typeface="Corbel"/>
                <a:ea typeface="Corbel"/>
                <a:cs typeface="Corbel"/>
                <a:sym typeface="Corbel"/>
              </a:rPr>
            </a:br>
            <a:r>
              <a:rPr b="0" i="0" lang="en-US" sz="3600" u="none" cap="none" strike="noStrike">
                <a:solidFill>
                  <a:srgbClr val="FFFFFF"/>
                </a:solidFill>
                <a:latin typeface="Corbel"/>
                <a:ea typeface="Corbel"/>
                <a:cs typeface="Corbel"/>
                <a:sym typeface="Corbel"/>
              </a:rPr>
              <a:t>(SAI)?</a:t>
            </a:r>
            <a:endParaRPr b="0" i="0" sz="1800" u="none" cap="none" strike="noStrike">
              <a:solidFill>
                <a:srgbClr val="000000"/>
              </a:solidFill>
              <a:latin typeface="Corbel"/>
              <a:ea typeface="Corbel"/>
              <a:cs typeface="Corbel"/>
              <a:sym typeface="Corbel"/>
            </a:endParaRPr>
          </a:p>
        </p:txBody>
      </p:sp>
    </p:spTree>
  </p:cSld>
  <p:clrMapOvr>
    <a:masterClrMapping/>
  </p:clrMapOvr>
  <p:transition spd="slow">
    <p:circle/>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3"/>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graphicFrame>
        <p:nvGraphicFramePr>
          <p:cNvPr id="439" name="Google Shape;439;p43"/>
          <p:cNvGraphicFramePr/>
          <p:nvPr/>
        </p:nvGraphicFramePr>
        <p:xfrm>
          <a:off x="3742534" y="1319914"/>
          <a:ext cx="3000000" cy="3000000"/>
        </p:xfrm>
        <a:graphic>
          <a:graphicData uri="http://schemas.openxmlformats.org/drawingml/2006/table">
            <a:tbl>
              <a:tblPr bandRow="1" firstRow="1">
                <a:noFill/>
                <a:tableStyleId>{57DFBAB1-A66C-4012-94A7-15A8B522C6F8}</a:tableStyleId>
              </a:tblPr>
              <a:tblGrid>
                <a:gridCol w="2033300"/>
                <a:gridCol w="2033300"/>
                <a:gridCol w="2033300"/>
                <a:gridCol w="2033300"/>
              </a:tblGrid>
              <a:tr h="1083500">
                <a:tc>
                  <a:txBody>
                    <a:bodyPr/>
                    <a:lstStyle/>
                    <a:p>
                      <a:pPr indent="0" lvl="0" marL="0" marR="0" rtl="0" algn="ctr">
                        <a:lnSpc>
                          <a:spcPct val="100000"/>
                        </a:lnSpc>
                        <a:spcBef>
                          <a:spcPts val="0"/>
                        </a:spcBef>
                        <a:spcAft>
                          <a:spcPts val="0"/>
                        </a:spcAft>
                        <a:buClr>
                          <a:srgbClr val="FFFFFF"/>
                        </a:buClr>
                        <a:buSzPts val="2000"/>
                        <a:buFont typeface="Calibri"/>
                        <a:buNone/>
                      </a:pPr>
                      <a:r>
                        <a:rPr b="1" lang="en-US" sz="2000" u="none" cap="none" strike="noStrike">
                          <a:solidFill>
                            <a:srgbClr val="FFFFFF"/>
                          </a:solidFill>
                        </a:rPr>
                        <a:t>College</a:t>
                      </a:r>
                      <a:endParaRPr/>
                    </a:p>
                  </a:txBody>
                  <a:tcPr marT="45725" marB="45725" marR="45725" marL="45725" anchor="ctr">
                    <a:solidFill>
                      <a:srgbClr val="90B249"/>
                    </a:solidFill>
                  </a:tcPr>
                </a:tc>
                <a:tc>
                  <a:txBody>
                    <a:bodyPr/>
                    <a:lstStyle/>
                    <a:p>
                      <a:pPr indent="0" lvl="0" marL="0" marR="0" rtl="0" algn="ctr">
                        <a:lnSpc>
                          <a:spcPct val="100000"/>
                        </a:lnSpc>
                        <a:spcBef>
                          <a:spcPts val="0"/>
                        </a:spcBef>
                        <a:spcAft>
                          <a:spcPts val="0"/>
                        </a:spcAft>
                        <a:buClr>
                          <a:srgbClr val="FFFFFF"/>
                        </a:buClr>
                        <a:buSzPts val="2000"/>
                        <a:buFont typeface="Calibri"/>
                        <a:buNone/>
                      </a:pPr>
                      <a:r>
                        <a:rPr b="1" lang="en-US" sz="2000" u="none" cap="none" strike="noStrike">
                          <a:solidFill>
                            <a:srgbClr val="FFFFFF"/>
                          </a:solidFill>
                        </a:rPr>
                        <a:t>Community  College</a:t>
                      </a:r>
                      <a:endParaRPr/>
                    </a:p>
                  </a:txBody>
                  <a:tcPr marT="45725" marB="45725" marR="45725" marL="45725" anchor="ctr">
                    <a:solidFill>
                      <a:srgbClr val="90B249"/>
                    </a:solidFill>
                  </a:tcPr>
                </a:tc>
                <a:tc>
                  <a:txBody>
                    <a:bodyPr/>
                    <a:lstStyle/>
                    <a:p>
                      <a:pPr indent="0" lvl="0" marL="0" marR="0" rtl="0" algn="ctr">
                        <a:lnSpc>
                          <a:spcPct val="100000"/>
                        </a:lnSpc>
                        <a:spcBef>
                          <a:spcPts val="0"/>
                        </a:spcBef>
                        <a:spcAft>
                          <a:spcPts val="0"/>
                        </a:spcAft>
                        <a:buClr>
                          <a:srgbClr val="FFFFFF"/>
                        </a:buClr>
                        <a:buSzPts val="2000"/>
                        <a:buFont typeface="Calibri"/>
                        <a:buNone/>
                      </a:pPr>
                      <a:r>
                        <a:rPr b="1" lang="en-US" sz="2000" u="none" cap="none" strike="noStrike">
                          <a:solidFill>
                            <a:srgbClr val="FFFFFF"/>
                          </a:solidFill>
                        </a:rPr>
                        <a:t>State College or University</a:t>
                      </a:r>
                      <a:endParaRPr/>
                    </a:p>
                  </a:txBody>
                  <a:tcPr marT="45725" marB="45725" marR="45725" marL="45725" anchor="ctr">
                    <a:solidFill>
                      <a:srgbClr val="90B249"/>
                    </a:solidFill>
                  </a:tcPr>
                </a:tc>
                <a:tc>
                  <a:txBody>
                    <a:bodyPr/>
                    <a:lstStyle/>
                    <a:p>
                      <a:pPr indent="0" lvl="0" marL="0" marR="0" rtl="0" algn="ctr">
                        <a:lnSpc>
                          <a:spcPct val="100000"/>
                        </a:lnSpc>
                        <a:spcBef>
                          <a:spcPts val="0"/>
                        </a:spcBef>
                        <a:spcAft>
                          <a:spcPts val="0"/>
                        </a:spcAft>
                        <a:buClr>
                          <a:srgbClr val="FFFFFF"/>
                        </a:buClr>
                        <a:buSzPts val="2000"/>
                        <a:buFont typeface="Calibri"/>
                        <a:buNone/>
                      </a:pPr>
                      <a:r>
                        <a:rPr b="1" lang="en-US" sz="2000" u="none" cap="none" strike="noStrike">
                          <a:solidFill>
                            <a:srgbClr val="FFFFFF"/>
                          </a:solidFill>
                        </a:rPr>
                        <a:t>Private College or University</a:t>
                      </a:r>
                      <a:endParaRPr/>
                    </a:p>
                  </a:txBody>
                  <a:tcPr marT="45725" marB="45725" marR="45725" marL="45725" anchor="ctr">
                    <a:solidFill>
                      <a:srgbClr val="90B249"/>
                    </a:solidFill>
                  </a:tcPr>
                </a:tc>
              </a:tr>
              <a:tr h="1041850">
                <a:tc>
                  <a:txBody>
                    <a:bodyPr/>
                    <a:lstStyle/>
                    <a:p>
                      <a:pPr indent="0" lvl="0" marL="0" marR="0" rtl="0" algn="ctr">
                        <a:lnSpc>
                          <a:spcPct val="100000"/>
                        </a:lnSpc>
                        <a:spcBef>
                          <a:spcPts val="0"/>
                        </a:spcBef>
                        <a:spcAft>
                          <a:spcPts val="0"/>
                        </a:spcAft>
                        <a:buClr>
                          <a:srgbClr val="595959"/>
                        </a:buClr>
                        <a:buSzPts val="1600"/>
                        <a:buFont typeface="Calibri"/>
                        <a:buNone/>
                      </a:pPr>
                      <a:r>
                        <a:rPr b="1" lang="en-US" sz="1600" u="none" cap="none" strike="noStrike">
                          <a:solidFill>
                            <a:srgbClr val="595959"/>
                          </a:solidFill>
                        </a:rPr>
                        <a:t>COA</a:t>
                      </a:r>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$8,000</a:t>
                      </a:r>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$30,000</a:t>
                      </a:r>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$60,000</a:t>
                      </a:r>
                      <a:endParaRPr/>
                    </a:p>
                  </a:txBody>
                  <a:tcPr marT="45725" marB="45725" marR="45725" marL="45725" anchor="ctr"/>
                </a:tc>
              </a:tr>
              <a:tr h="1041850">
                <a:tc>
                  <a:txBody>
                    <a:bodyPr/>
                    <a:lstStyle/>
                    <a:p>
                      <a:pPr indent="0" lvl="0" marL="0" marR="0" rtl="0" algn="ctr">
                        <a:lnSpc>
                          <a:spcPct val="100000"/>
                        </a:lnSpc>
                        <a:spcBef>
                          <a:spcPts val="0"/>
                        </a:spcBef>
                        <a:spcAft>
                          <a:spcPts val="0"/>
                        </a:spcAft>
                        <a:buClr>
                          <a:srgbClr val="595959"/>
                        </a:buClr>
                        <a:buSzPts val="1600"/>
                        <a:buFont typeface="Calibri"/>
                        <a:buNone/>
                      </a:pPr>
                      <a:r>
                        <a:rPr b="1" lang="en-US" sz="1600" u="none" cap="none" strike="noStrike">
                          <a:solidFill>
                            <a:srgbClr val="595959"/>
                          </a:solidFill>
                        </a:rPr>
                        <a:t>SAI</a:t>
                      </a:r>
                      <a:endParaRPr b="1" sz="1600" u="none" cap="none" strike="noStrike">
                        <a:solidFill>
                          <a:srgbClr val="595959"/>
                        </a:solidFill>
                      </a:endParaRPr>
                    </a:p>
                    <a:p>
                      <a:pPr indent="0" lvl="0" marL="0" marR="0" rtl="0" algn="ctr">
                        <a:lnSpc>
                          <a:spcPct val="100000"/>
                        </a:lnSpc>
                        <a:spcBef>
                          <a:spcPts val="0"/>
                        </a:spcBef>
                        <a:spcAft>
                          <a:spcPts val="0"/>
                        </a:spcAft>
                        <a:buClr>
                          <a:srgbClr val="595959"/>
                        </a:buClr>
                        <a:buSzPts val="1600"/>
                        <a:buFont typeface="Calibri"/>
                        <a:buNone/>
                      </a:pPr>
                      <a:r>
                        <a:rPr b="1" lang="en-US" sz="1600" u="none" cap="none" strike="noStrike">
                          <a:solidFill>
                            <a:srgbClr val="595959"/>
                          </a:solidFill>
                        </a:rPr>
                        <a:t>Other Financial Aid</a:t>
                      </a:r>
                      <a:endParaRPr b="1" sz="1600" u="none" cap="none" strike="noStrike">
                        <a:solidFill>
                          <a:srgbClr val="595959"/>
                        </a:solidFill>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8,667</a:t>
                      </a:r>
                      <a:endParaRPr/>
                    </a:p>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1,000</a:t>
                      </a:r>
                      <a:endParaRPr sz="1600" u="none" cap="none" strike="noStrike">
                        <a:solidFill>
                          <a:srgbClr val="595959"/>
                        </a:solidFill>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8,667</a:t>
                      </a:r>
                      <a:endParaRPr/>
                    </a:p>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1,000</a:t>
                      </a:r>
                      <a:endParaRPr sz="1600" u="none" cap="none" strike="noStrike">
                        <a:solidFill>
                          <a:srgbClr val="595959"/>
                        </a:solidFill>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8,667</a:t>
                      </a:r>
                      <a:endParaRPr/>
                    </a:p>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1,000</a:t>
                      </a:r>
                      <a:endParaRPr sz="1600" u="none" cap="none" strike="noStrike">
                        <a:solidFill>
                          <a:srgbClr val="595959"/>
                        </a:solidFill>
                      </a:endParaRPr>
                    </a:p>
                  </a:txBody>
                  <a:tcPr marT="45725" marB="45725" marR="45725" marL="45725" anchor="ctr"/>
                </a:tc>
              </a:tr>
              <a:tr h="1041850">
                <a:tc>
                  <a:txBody>
                    <a:bodyPr/>
                    <a:lstStyle/>
                    <a:p>
                      <a:pPr indent="0" lvl="0" marL="0" marR="0" rtl="0" algn="ctr">
                        <a:lnSpc>
                          <a:spcPct val="100000"/>
                        </a:lnSpc>
                        <a:spcBef>
                          <a:spcPts val="0"/>
                        </a:spcBef>
                        <a:spcAft>
                          <a:spcPts val="0"/>
                        </a:spcAft>
                        <a:buClr>
                          <a:srgbClr val="595959"/>
                        </a:buClr>
                        <a:buSzPts val="1600"/>
                        <a:buFont typeface="Calibri"/>
                        <a:buNone/>
                      </a:pPr>
                      <a:r>
                        <a:rPr b="1" lang="en-US" sz="1600" u="none" cap="none" strike="noStrike">
                          <a:solidFill>
                            <a:srgbClr val="595959"/>
                          </a:solidFill>
                        </a:rPr>
                        <a:t>Unmet Financial Need</a:t>
                      </a:r>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$0</a:t>
                      </a:r>
                      <a:endParaRPr sz="1600" u="none" cap="none" strike="noStrike">
                        <a:solidFill>
                          <a:srgbClr val="595959"/>
                        </a:solidFill>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$20,333</a:t>
                      </a:r>
                      <a:endParaRPr sz="1600" u="none" cap="none" strike="noStrike">
                        <a:solidFill>
                          <a:srgbClr val="595959"/>
                        </a:solidFill>
                      </a:endParaRPr>
                    </a:p>
                  </a:txBody>
                  <a:tcPr marT="45725" marB="45725" marR="45725" marL="45725" anchor="ctr"/>
                </a:tc>
                <a:tc>
                  <a:txBody>
                    <a:bodyPr/>
                    <a:lstStyle/>
                    <a:p>
                      <a:pPr indent="0" lvl="0" marL="0" marR="0" rtl="0" algn="ctr">
                        <a:lnSpc>
                          <a:spcPct val="100000"/>
                        </a:lnSpc>
                        <a:spcBef>
                          <a:spcPts val="0"/>
                        </a:spcBef>
                        <a:spcAft>
                          <a:spcPts val="0"/>
                        </a:spcAft>
                        <a:buClr>
                          <a:srgbClr val="595959"/>
                        </a:buClr>
                        <a:buSzPts val="1600"/>
                        <a:buFont typeface="Calibri"/>
                        <a:buNone/>
                      </a:pPr>
                      <a:r>
                        <a:rPr lang="en-US" sz="1600" u="none" cap="none" strike="noStrike">
                          <a:solidFill>
                            <a:srgbClr val="595959"/>
                          </a:solidFill>
                        </a:rPr>
                        <a:t>$50,333</a:t>
                      </a:r>
                      <a:endParaRPr sz="1600" u="none" cap="none" strike="noStrike">
                        <a:solidFill>
                          <a:srgbClr val="595959"/>
                        </a:solidFill>
                      </a:endParaRPr>
                    </a:p>
                  </a:txBody>
                  <a:tcPr marT="45725" marB="45725" marR="45725" marL="45725" anchor="ctr"/>
                </a:tc>
              </a:tr>
            </a:tbl>
          </a:graphicData>
        </a:graphic>
      </p:graphicFrame>
      <p:sp>
        <p:nvSpPr>
          <p:cNvPr id="440" name="Google Shape;440;p43"/>
          <p:cNvSpPr txBox="1"/>
          <p:nvPr/>
        </p:nvSpPr>
        <p:spPr>
          <a:xfrm>
            <a:off x="7809128" y="6273935"/>
            <a:ext cx="2651761" cy="231141"/>
          </a:xfrm>
          <a:prstGeom prst="rect">
            <a:avLst/>
          </a:prstGeom>
          <a:noFill/>
          <a:ln>
            <a:noFill/>
          </a:ln>
        </p:spPr>
        <p:txBody>
          <a:bodyPr anchorCtr="0" anchor="ctr" bIns="45700" lIns="45700" spcFirstLastPara="1" rIns="45700" wrap="square" tIns="45700">
            <a:spAutoFit/>
          </a:bodyPr>
          <a:lstStyle/>
          <a:p>
            <a:pPr indent="0" lvl="0" marL="0" marR="0" rtl="0" algn="r">
              <a:lnSpc>
                <a:spcPct val="100000"/>
              </a:lnSpc>
              <a:spcBef>
                <a:spcPts val="0"/>
              </a:spcBef>
              <a:spcAft>
                <a:spcPts val="0"/>
              </a:spcAft>
              <a:buClr>
                <a:srgbClr val="FFFFFF"/>
              </a:buClr>
              <a:buSzPts val="900"/>
              <a:buFont typeface="Helvetica Neue"/>
              <a:buNone/>
            </a:pPr>
            <a:r>
              <a:rPr b="0" i="0" lang="en-US" sz="900" u="none" cap="none" strike="noStrike">
                <a:solidFill>
                  <a:srgbClr val="FFFFFF"/>
                </a:solidFill>
                <a:latin typeface="Helvetica Neue"/>
                <a:ea typeface="Helvetica Neue"/>
                <a:cs typeface="Helvetica Neue"/>
                <a:sym typeface="Helvetica Neue"/>
              </a:rPr>
              <a:t>37</a:t>
            </a:r>
            <a:endParaRPr/>
          </a:p>
        </p:txBody>
      </p:sp>
      <p:sp>
        <p:nvSpPr>
          <p:cNvPr id="441" name="Google Shape;441;p43"/>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Financial Need for Smith Family </a:t>
            </a:r>
            <a:endParaRPr b="0" i="0" sz="3680" u="none" cap="none" strike="noStrike">
              <a:solidFill>
                <a:schemeClr val="lt1"/>
              </a:solidFill>
              <a:latin typeface="Corbel"/>
              <a:ea typeface="Corbel"/>
              <a:cs typeface="Corbel"/>
              <a:sym typeface="Corbel"/>
            </a:endParaRPr>
          </a:p>
        </p:txBody>
      </p:sp>
      <p:sp>
        <p:nvSpPr>
          <p:cNvPr id="442" name="Google Shape;442;p43"/>
          <p:cNvSpPr/>
          <p:nvPr/>
        </p:nvSpPr>
        <p:spPr>
          <a:xfrm>
            <a:off x="3742534" y="1319913"/>
            <a:ext cx="8133188" cy="4209029"/>
          </a:xfrm>
          <a:prstGeom prst="rect">
            <a:avLst/>
          </a:prstGeom>
          <a:noFill/>
          <a:ln cap="flat" cmpd="sng" w="10775">
            <a:solidFill>
              <a:schemeClr val="accent1"/>
            </a:solidFill>
            <a:prstDash val="solid"/>
            <a:round/>
            <a:headEnd len="sm" w="sm" type="none"/>
            <a:tailEnd len="sm" w="sm" type="none"/>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4"/>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Financial Aid Award Letters 	</a:t>
            </a:r>
            <a:endParaRPr/>
          </a:p>
        </p:txBody>
      </p:sp>
      <p:pic>
        <p:nvPicPr>
          <p:cNvPr id="448" name="Google Shape;448;p44"/>
          <p:cNvPicPr preferRelativeResize="0"/>
          <p:nvPr/>
        </p:nvPicPr>
        <p:blipFill rotWithShape="1">
          <a:blip r:embed="rId3">
            <a:alphaModFix/>
          </a:blip>
          <a:srcRect b="6216" l="5725" r="75363" t="31996"/>
          <a:stretch/>
        </p:blipFill>
        <p:spPr>
          <a:xfrm>
            <a:off x="3428597" y="1306762"/>
            <a:ext cx="4229525" cy="4664078"/>
          </a:xfrm>
          <a:prstGeom prst="rect">
            <a:avLst/>
          </a:prstGeom>
          <a:noFill/>
          <a:ln>
            <a:noFill/>
          </a:ln>
        </p:spPr>
      </p:pic>
      <p:sp>
        <p:nvSpPr>
          <p:cNvPr id="449" name="Google Shape;449;p44"/>
          <p:cNvSpPr/>
          <p:nvPr/>
        </p:nvSpPr>
        <p:spPr>
          <a:xfrm>
            <a:off x="7658122" y="277676"/>
            <a:ext cx="4049289" cy="646330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Conditions for institutional aid/scholarships</a:t>
            </a:r>
            <a:endParaRPr b="0" i="0" sz="18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GPA, credit requirements</a:t>
            </a:r>
            <a:endParaRPr b="0" i="0" sz="18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Evaluated every year, or fixed for 4 years?</a:t>
            </a:r>
            <a:endParaRPr b="0" i="0" sz="1800" u="none" cap="none" strike="noStrike">
              <a:solidFill>
                <a:srgbClr val="000000"/>
              </a:solidFill>
              <a:latin typeface="Arial"/>
              <a:ea typeface="Arial"/>
              <a:cs typeface="Arial"/>
              <a:sym typeface="Arial"/>
            </a:endParaRPr>
          </a:p>
          <a:p>
            <a:pPr indent="-254000" lvl="0" marL="285750" marR="0" rtl="0" algn="l">
              <a:lnSpc>
                <a:spcPct val="100000"/>
              </a:lnSpc>
              <a:spcBef>
                <a:spcPts val="0"/>
              </a:spcBef>
              <a:spcAft>
                <a:spcPts val="0"/>
              </a:spcAft>
              <a:buClr>
                <a:srgbClr val="000000"/>
              </a:buClr>
              <a:buSzPts val="500"/>
              <a:buFont typeface="Corbe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Will outside scholarships impact institutional aid</a:t>
            </a:r>
            <a:endParaRPr b="0" i="0" sz="1800" u="none" cap="none" strike="noStrike">
              <a:solidFill>
                <a:srgbClr val="000000"/>
              </a:solidFill>
              <a:latin typeface="Arial"/>
              <a:ea typeface="Arial"/>
              <a:cs typeface="Arial"/>
              <a:sym typeface="Arial"/>
            </a:endParaRPr>
          </a:p>
          <a:p>
            <a:pPr indent="-222250" lvl="0" marL="285750" marR="0" rtl="0" algn="l">
              <a:lnSpc>
                <a:spcPct val="100000"/>
              </a:lnSpc>
              <a:spcBef>
                <a:spcPts val="0"/>
              </a:spcBef>
              <a:spcAft>
                <a:spcPts val="0"/>
              </a:spcAft>
              <a:buClr>
                <a:srgbClr val="000000"/>
              </a:buClr>
              <a:buSzPts val="1000"/>
              <a:buFont typeface="Corbe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Are scholarships front loaded (i.e. award all scholarships first then other aid)?</a:t>
            </a:r>
            <a:endParaRPr b="0" i="0" sz="1800" u="none" cap="none" strike="noStrike">
              <a:solidFill>
                <a:srgbClr val="000000"/>
              </a:solidFill>
              <a:latin typeface="Arial"/>
              <a:ea typeface="Arial"/>
              <a:cs typeface="Arial"/>
              <a:sym typeface="Arial"/>
            </a:endParaRPr>
          </a:p>
          <a:p>
            <a:pPr indent="-234950" lvl="0" marL="285750" marR="0" rtl="0" algn="l">
              <a:lnSpc>
                <a:spcPct val="100000"/>
              </a:lnSpc>
              <a:spcBef>
                <a:spcPts val="0"/>
              </a:spcBef>
              <a:spcAft>
                <a:spcPts val="0"/>
              </a:spcAft>
              <a:buClr>
                <a:srgbClr val="000000"/>
              </a:buClr>
              <a:buSzPts val="800"/>
              <a:buFont typeface="Corbe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Does the school package to need (i.e. award all need-based aid then loans)?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Corbe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Does the school award merit aid? Need based aid? Both?</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Corbe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Does the school package with Parent loans?</a:t>
            </a:r>
            <a:endParaRPr b="0" i="0" sz="1800" u="none" cap="none" strike="noStrike">
              <a:solidFill>
                <a:srgbClr val="000000"/>
              </a:solidFill>
              <a:latin typeface="Corbel"/>
              <a:ea typeface="Corbel"/>
              <a:cs typeface="Corbel"/>
              <a:sym typeface="Corbel"/>
            </a:endParaRPr>
          </a:p>
          <a:p>
            <a:pPr indent="-133350" lvl="0" marL="285750" marR="0" rtl="0" algn="l">
              <a:lnSpc>
                <a:spcPct val="100000"/>
              </a:lnSpc>
              <a:spcBef>
                <a:spcPts val="0"/>
              </a:spcBef>
              <a:spcAft>
                <a:spcPts val="0"/>
              </a:spcAft>
              <a:buClr>
                <a:srgbClr val="000000"/>
              </a:buClr>
              <a:buSzPts val="2400"/>
              <a:buFont typeface="Corbel"/>
              <a:buNone/>
            </a:pPr>
            <a:r>
              <a:t/>
            </a:r>
            <a:endParaRPr b="0" i="0" sz="1800" u="none" cap="none" strike="noStrike">
              <a:solidFill>
                <a:srgbClr val="2A6BAA"/>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5"/>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55" name="Google Shape;455;p45"/>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graphicFrame>
        <p:nvGraphicFramePr>
          <p:cNvPr id="456" name="Google Shape;456;p45"/>
          <p:cNvGraphicFramePr/>
          <p:nvPr/>
        </p:nvGraphicFramePr>
        <p:xfrm>
          <a:off x="3418773" y="1397509"/>
          <a:ext cx="3000000" cy="3000000"/>
        </p:xfrm>
        <a:graphic>
          <a:graphicData uri="http://schemas.openxmlformats.org/drawingml/2006/table">
            <a:tbl>
              <a:tblPr bandRow="1">
                <a:noFill/>
                <a:tableStyleId>{57DFBAB1-A66C-4012-94A7-15A8B522C6F8}</a:tableStyleId>
              </a:tblPr>
              <a:tblGrid>
                <a:gridCol w="2403375"/>
                <a:gridCol w="5920600"/>
              </a:tblGrid>
              <a:tr h="1013450">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October - March</a:t>
                      </a:r>
                      <a:endParaRPr/>
                    </a:p>
                  </a:txBody>
                  <a:tcPr marT="0" marB="0" marR="0" marL="0" anchor="ctr"/>
                </a:tc>
                <a:tc>
                  <a:txBody>
                    <a:bodyPr/>
                    <a:lstStyle/>
                    <a:p>
                      <a:pPr indent="228600" lvl="5"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Complete FAFSA application, college search, college application process, </a:t>
                      </a:r>
                      <a:endParaRPr sz="1200" u="none" cap="none" strike="noStrike">
                        <a:solidFill>
                          <a:srgbClr val="595959"/>
                        </a:solidFill>
                      </a:endParaRPr>
                    </a:p>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and CSS Profile</a:t>
                      </a:r>
                      <a:endParaRPr/>
                    </a:p>
                  </a:txBody>
                  <a:tcPr marT="0" marB="0" marR="0" marL="0" anchor="ctr"/>
                </a:tc>
              </a:tr>
              <a:tr h="1013450">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February - May </a:t>
                      </a:r>
                      <a:endParaRPr/>
                    </a:p>
                  </a:txBody>
                  <a:tcPr marT="0" marB="0" marR="0" marL="0" anchor="ctr"/>
                </a:tc>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Schools send financial aid offers</a:t>
                      </a:r>
                      <a:endParaRPr sz="1200" u="none" cap="none" strike="noStrike">
                        <a:solidFill>
                          <a:srgbClr val="595959"/>
                        </a:solidFill>
                      </a:endParaRPr>
                    </a:p>
                  </a:txBody>
                  <a:tcPr marT="0" marB="0" marR="0" marL="0" anchor="ctr"/>
                </a:tc>
              </a:tr>
              <a:tr h="1013450">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June - July </a:t>
                      </a:r>
                      <a:endParaRPr/>
                    </a:p>
                  </a:txBody>
                  <a:tcPr marT="0" marB="0" marR="0" marL="0" anchor="ctr"/>
                </a:tc>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Schools send Fall semester bills</a:t>
                      </a:r>
                      <a:endParaRPr/>
                    </a:p>
                  </a:txBody>
                  <a:tcPr marT="0" marB="0" marR="0" marL="0" anchor="ctr"/>
                </a:tc>
              </a:tr>
              <a:tr h="1013450">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August</a:t>
                      </a:r>
                      <a:endParaRPr/>
                    </a:p>
                  </a:txBody>
                  <a:tcPr marT="0" marB="0" marR="0" marL="0" anchor="ctr"/>
                </a:tc>
                <a:tc>
                  <a:txBody>
                    <a:bodyPr/>
                    <a:lstStyle/>
                    <a:p>
                      <a:pPr indent="228600" lvl="1" marL="0" marR="0" rtl="0" algn="r">
                        <a:lnSpc>
                          <a:spcPct val="100000"/>
                        </a:lnSpc>
                        <a:spcBef>
                          <a:spcPts val="0"/>
                        </a:spcBef>
                        <a:spcAft>
                          <a:spcPts val="0"/>
                        </a:spcAft>
                        <a:buClr>
                          <a:srgbClr val="595959"/>
                        </a:buClr>
                        <a:buSzPts val="1800"/>
                        <a:buFont typeface="Calibri"/>
                        <a:buNone/>
                      </a:pPr>
                      <a:r>
                        <a:rPr lang="en-US" sz="1800" u="none" cap="none" strike="noStrike">
                          <a:solidFill>
                            <a:srgbClr val="595959"/>
                          </a:solidFill>
                        </a:rPr>
                        <a:t>Bills are due</a:t>
                      </a:r>
                      <a:endParaRPr/>
                    </a:p>
                  </a:txBody>
                  <a:tcPr marT="0" marB="0" marR="0" marL="0" anchor="ctr"/>
                </a:tc>
              </a:tr>
            </a:tbl>
          </a:graphicData>
        </a:graphic>
      </p:graphicFrame>
      <p:sp>
        <p:nvSpPr>
          <p:cNvPr id="457" name="Google Shape;457;p45"/>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80"/>
              <a:buFont typeface="Corbel"/>
              <a:buNone/>
            </a:pPr>
            <a:r>
              <a:rPr b="0" i="0" lang="en-US" sz="3680" u="none" cap="none" strike="noStrike">
                <a:solidFill>
                  <a:srgbClr val="FFFFFF"/>
                </a:solidFill>
                <a:latin typeface="Corbel"/>
                <a:ea typeface="Corbel"/>
                <a:cs typeface="Corbel"/>
                <a:sym typeface="Corbel"/>
              </a:rPr>
              <a:t>The Cycle of Financial Aid</a:t>
            </a:r>
            <a:endParaRPr b="0" i="0" sz="3680" u="none" cap="none" strike="noStrike">
              <a:solidFill>
                <a:schemeClr val="lt1"/>
              </a:solidFill>
              <a:latin typeface="Corbel"/>
              <a:ea typeface="Corbel"/>
              <a:cs typeface="Corbel"/>
              <a:sym typeface="Corbel"/>
            </a:endParaRPr>
          </a:p>
        </p:txBody>
      </p:sp>
      <p:sp>
        <p:nvSpPr>
          <p:cNvPr id="458" name="Google Shape;458;p45"/>
          <p:cNvSpPr/>
          <p:nvPr/>
        </p:nvSpPr>
        <p:spPr>
          <a:xfrm>
            <a:off x="3508720" y="1402080"/>
            <a:ext cx="8311660" cy="4053840"/>
          </a:xfrm>
          <a:prstGeom prst="rect">
            <a:avLst/>
          </a:prstGeom>
          <a:noFill/>
          <a:ln cap="flat" cmpd="sng" w="10775">
            <a:solidFill>
              <a:schemeClr val="accent1"/>
            </a:solidFill>
            <a:prstDash val="solid"/>
            <a:round/>
            <a:headEnd len="sm" w="sm" type="none"/>
            <a:tailEnd len="sm" w="sm" type="none"/>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p:txBody>
      </p:sp>
      <p:cxnSp>
        <p:nvCxnSpPr>
          <p:cNvPr id="459" name="Google Shape;459;p45"/>
          <p:cNvCxnSpPr/>
          <p:nvPr/>
        </p:nvCxnSpPr>
        <p:spPr>
          <a:xfrm>
            <a:off x="6348046" y="1402080"/>
            <a:ext cx="52754" cy="4053840"/>
          </a:xfrm>
          <a:prstGeom prst="straightConnector1">
            <a:avLst/>
          </a:prstGeom>
          <a:noFill/>
          <a:ln cap="flat" cmpd="sng" w="10775">
            <a:solidFill>
              <a:schemeClr val="accent1"/>
            </a:solidFill>
            <a:prstDash val="solid"/>
            <a:round/>
            <a:headEnd len="sm" w="sm" type="none"/>
            <a:tailEnd len="sm" w="sm" type="none"/>
          </a:ln>
        </p:spPr>
      </p:cxn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6"/>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Special Circumstances </a:t>
            </a:r>
            <a:br>
              <a:rPr lang="en-US"/>
            </a:br>
            <a:endParaRPr/>
          </a:p>
        </p:txBody>
      </p:sp>
      <p:sp>
        <p:nvSpPr>
          <p:cNvPr id="465" name="Google Shape;465;p46"/>
          <p:cNvSpPr/>
          <p:nvPr/>
        </p:nvSpPr>
        <p:spPr>
          <a:xfrm>
            <a:off x="3457432" y="564113"/>
            <a:ext cx="8184108" cy="57297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Open Sans"/>
              <a:buNone/>
            </a:pPr>
            <a:r>
              <a:rPr b="0" i="0" lang="en-US" sz="2400" u="none" cap="none" strike="noStrike">
                <a:solidFill>
                  <a:srgbClr val="000000"/>
                </a:solidFill>
                <a:latin typeface="Open Sans"/>
                <a:ea typeface="Open Sans"/>
                <a:cs typeface="Open Sans"/>
                <a:sym typeface="Open Sans"/>
              </a:rPr>
              <a:t>In certain cases the Financial Aid Office can adjust the income used on the FAFSA to recalculate eligibility. This re-evaluation is done on a case-by-case basis and can vary by institution. Some acceptable conditions are:</a:t>
            </a:r>
            <a:endParaRPr b="0" i="0" sz="2400" u="none" cap="none" strike="noStrike">
              <a:solidFill>
                <a:srgbClr val="000000"/>
              </a:solidFill>
              <a:latin typeface="Corbel"/>
              <a:ea typeface="Corbel"/>
              <a:cs typeface="Corbel"/>
              <a:sym typeface="Corbel"/>
            </a:endParaRPr>
          </a:p>
          <a:p>
            <a:pPr indent="-186372" lvl="0" marL="342900" marR="0" rtl="0" algn="l">
              <a:lnSpc>
                <a:spcPct val="100000"/>
              </a:lnSpc>
              <a:spcBef>
                <a:spcPts val="493"/>
              </a:spcBef>
              <a:spcAft>
                <a:spcPts val="0"/>
              </a:spcAft>
              <a:buClr>
                <a:srgbClr val="000000"/>
              </a:buClr>
              <a:buSzPts val="2000"/>
              <a:buFont typeface="Corbel"/>
              <a:buNone/>
            </a:pPr>
            <a:r>
              <a:t/>
            </a:r>
            <a:endParaRPr b="0" i="0" sz="2000" u="none" cap="none" strike="noStrike">
              <a:solidFill>
                <a:srgbClr val="2A6BAA"/>
              </a:solidFill>
              <a:latin typeface="Open Sans"/>
              <a:ea typeface="Open Sans"/>
              <a:cs typeface="Open Sans"/>
              <a:sym typeface="Open Sans"/>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Unemployment</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Reduction in Income</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Disability</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Retirement</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Death of a parent</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Separation/Divorce (after FAFSA is filed)</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Loss of untaxed income or unemployment benefits</a:t>
            </a:r>
            <a:endParaRPr b="0" i="0" sz="1800" u="none" cap="none" strike="noStrike">
              <a:solidFill>
                <a:srgbClr val="000000"/>
              </a:solidFill>
              <a:latin typeface="Corbel"/>
              <a:ea typeface="Corbel"/>
              <a:cs typeface="Corbel"/>
              <a:sym typeface="Corbel"/>
            </a:endParaRPr>
          </a:p>
          <a:p>
            <a:pPr indent="-285750" lvl="1" marL="742950" marR="0" rtl="0" algn="l">
              <a:lnSpc>
                <a:spcPct val="100000"/>
              </a:lnSpc>
              <a:spcBef>
                <a:spcPts val="425"/>
              </a:spcBef>
              <a:spcAft>
                <a:spcPts val="0"/>
              </a:spcAft>
              <a:buClr>
                <a:srgbClr val="000000"/>
              </a:buClr>
              <a:buSzPts val="2400"/>
              <a:buFont typeface="Corbel"/>
              <a:buChar char="–"/>
            </a:pPr>
            <a:r>
              <a:rPr b="0" i="0" lang="en-US" sz="2400" u="none" cap="none" strike="noStrike">
                <a:solidFill>
                  <a:srgbClr val="000000"/>
                </a:solidFill>
                <a:latin typeface="Corbel"/>
                <a:ea typeface="Corbel"/>
                <a:cs typeface="Corbel"/>
                <a:sym typeface="Corbel"/>
              </a:rPr>
              <a:t>Loss of child support and/or alimony</a:t>
            </a:r>
            <a:endParaRPr b="0" i="0" sz="2400" u="none" cap="none" strike="noStrike">
              <a:solidFill>
                <a:srgbClr val="2A6BAA"/>
              </a:solidFill>
              <a:latin typeface="Open Sans"/>
              <a:ea typeface="Open Sans"/>
              <a:cs typeface="Open Sans"/>
              <a:sym typeface="Open Sans"/>
            </a:endParaRPr>
          </a:p>
          <a:p>
            <a:pPr indent="0" lvl="0" marL="0" marR="0" rtl="0" algn="l">
              <a:lnSpc>
                <a:spcPct val="100000"/>
              </a:lnSpc>
              <a:spcBef>
                <a:spcPts val="935"/>
              </a:spcBef>
              <a:spcAft>
                <a:spcPts val="0"/>
              </a:spcAft>
              <a:buClr>
                <a:srgbClr val="000000"/>
              </a:buClr>
              <a:buSzPts val="2000"/>
              <a:buFont typeface="Corbel"/>
              <a:buNone/>
            </a:pPr>
            <a:r>
              <a:t/>
            </a:r>
            <a:endParaRPr b="0" i="0" sz="2000" u="none" cap="none" strike="noStrike">
              <a:solidFill>
                <a:srgbClr val="660066"/>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47"/>
          <p:cNvSpPr txBox="1"/>
          <p:nvPr/>
        </p:nvSpPr>
        <p:spPr>
          <a:xfrm>
            <a:off x="3081079" y="6251006"/>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71" name="Google Shape;471;p47"/>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Where Do I Go From Here?</a:t>
            </a:r>
            <a:endParaRPr/>
          </a:p>
        </p:txBody>
      </p:sp>
      <p:sp>
        <p:nvSpPr>
          <p:cNvPr id="472" name="Google Shape;472;p47"/>
          <p:cNvSpPr txBox="1"/>
          <p:nvPr>
            <p:ph idx="4294967295" type="body"/>
          </p:nvPr>
        </p:nvSpPr>
        <p:spPr>
          <a:xfrm>
            <a:off x="3827417" y="729762"/>
            <a:ext cx="7171262" cy="5407269"/>
          </a:xfrm>
          <a:prstGeom prst="rect">
            <a:avLst/>
          </a:prstGeom>
          <a:noFill/>
          <a:ln>
            <a:noFill/>
          </a:ln>
        </p:spPr>
        <p:txBody>
          <a:bodyPr anchorCtr="0" anchor="ctr" bIns="45700" lIns="45700" spcFirstLastPara="1" rIns="45700" wrap="square" tIns="45700">
            <a:normAutofit fontScale="92500" lnSpcReduction="10000"/>
          </a:bodyPr>
          <a:lstStyle/>
          <a:p>
            <a:pPr indent="-182879" lvl="0" marL="182879" rtl="0" algn="l">
              <a:lnSpc>
                <a:spcPct val="90000"/>
              </a:lnSpc>
              <a:spcBef>
                <a:spcPts val="0"/>
              </a:spcBef>
              <a:spcAft>
                <a:spcPts val="0"/>
              </a:spcAft>
              <a:buSzPct val="85714"/>
              <a:buFont typeface="Corbel"/>
              <a:buChar char="●"/>
            </a:pPr>
            <a:r>
              <a:rPr lang="en-US">
                <a:solidFill>
                  <a:srgbClr val="595959"/>
                </a:solidFill>
              </a:rPr>
              <a:t>Obtain and review admission, financial aid materials and deadlines from each school to which you are applying</a:t>
            </a:r>
            <a:endParaRPr sz="2800">
              <a:solidFill>
                <a:srgbClr val="595959"/>
              </a:solidFill>
            </a:endParaRPr>
          </a:p>
          <a:p>
            <a:pPr indent="-182879" lvl="0" marL="182879" rtl="0" algn="l">
              <a:lnSpc>
                <a:spcPct val="90000"/>
              </a:lnSpc>
              <a:spcBef>
                <a:spcPts val="1400"/>
              </a:spcBef>
              <a:spcAft>
                <a:spcPts val="0"/>
              </a:spcAft>
              <a:buSzPct val="85714"/>
              <a:buFont typeface="Corbel"/>
              <a:buChar char="●"/>
            </a:pPr>
            <a:r>
              <a:rPr lang="en-US">
                <a:solidFill>
                  <a:srgbClr val="595959"/>
                </a:solidFill>
              </a:rPr>
              <a:t>Meet all application deadlines</a:t>
            </a:r>
            <a:endParaRPr sz="2800">
              <a:solidFill>
                <a:srgbClr val="595959"/>
              </a:solidFill>
            </a:endParaRPr>
          </a:p>
          <a:p>
            <a:pPr indent="-336550" lvl="1" marL="793750" rtl="0" algn="l">
              <a:lnSpc>
                <a:spcPct val="90000"/>
              </a:lnSpc>
              <a:spcBef>
                <a:spcPts val="1400"/>
              </a:spcBef>
              <a:spcAft>
                <a:spcPts val="0"/>
              </a:spcAft>
              <a:buSzPct val="100000"/>
              <a:buFont typeface="Corbel"/>
              <a:buChar char="●"/>
            </a:pPr>
            <a:r>
              <a:rPr lang="en-US">
                <a:solidFill>
                  <a:srgbClr val="595959"/>
                </a:solidFill>
              </a:rPr>
              <a:t>CSS Profile if applicable</a:t>
            </a:r>
            <a:endParaRPr sz="2400">
              <a:solidFill>
                <a:srgbClr val="595959"/>
              </a:solidFill>
            </a:endParaRPr>
          </a:p>
          <a:p>
            <a:pPr indent="-336550" lvl="1" marL="793750" rtl="0" algn="l">
              <a:lnSpc>
                <a:spcPct val="90000"/>
              </a:lnSpc>
              <a:spcBef>
                <a:spcPts val="1400"/>
              </a:spcBef>
              <a:spcAft>
                <a:spcPts val="0"/>
              </a:spcAft>
              <a:buSzPct val="120000"/>
              <a:buFont typeface="Corbel"/>
              <a:buChar char="●"/>
            </a:pPr>
            <a:r>
              <a:rPr lang="en-US">
                <a:solidFill>
                  <a:srgbClr val="595959"/>
                </a:solidFill>
              </a:rPr>
              <a:t>Complete the FAFSA and any other application materials required by the school or your state agency </a:t>
            </a:r>
            <a:endParaRPr>
              <a:solidFill>
                <a:srgbClr val="595959"/>
              </a:solidFill>
            </a:endParaRPr>
          </a:p>
          <a:p>
            <a:pPr indent="-336550" lvl="1" marL="793750" rtl="0" algn="l">
              <a:lnSpc>
                <a:spcPct val="90000"/>
              </a:lnSpc>
              <a:spcBef>
                <a:spcPts val="1400"/>
              </a:spcBef>
              <a:spcAft>
                <a:spcPts val="0"/>
              </a:spcAft>
              <a:buSzPct val="100000"/>
              <a:buFont typeface="Corbel"/>
              <a:buChar char="●"/>
            </a:pPr>
            <a:r>
              <a:rPr lang="en-US">
                <a:solidFill>
                  <a:srgbClr val="595959"/>
                </a:solidFill>
              </a:rPr>
              <a:t>NJ State deadlines for high school Class of 2026:</a:t>
            </a:r>
            <a:endParaRPr sz="2400">
              <a:solidFill>
                <a:srgbClr val="595959"/>
              </a:solidFill>
            </a:endParaRPr>
          </a:p>
          <a:p>
            <a:pPr indent="-336550" lvl="2" marL="1276350" rtl="0" algn="l">
              <a:lnSpc>
                <a:spcPct val="90000"/>
              </a:lnSpc>
              <a:spcBef>
                <a:spcPts val="1400"/>
              </a:spcBef>
              <a:spcAft>
                <a:spcPts val="0"/>
              </a:spcAft>
              <a:buSzPct val="120000"/>
              <a:buFont typeface="Corbel"/>
              <a:buChar char="●"/>
            </a:pPr>
            <a:r>
              <a:rPr lang="en-US">
                <a:solidFill>
                  <a:srgbClr val="C00000"/>
                </a:solidFill>
              </a:rPr>
              <a:t>September 15, 2026 </a:t>
            </a:r>
            <a:r>
              <a:rPr lang="en-US">
                <a:solidFill>
                  <a:srgbClr val="595959"/>
                </a:solidFill>
              </a:rPr>
              <a:t>for </a:t>
            </a:r>
            <a:r>
              <a:rPr lang="en-US">
                <a:solidFill>
                  <a:srgbClr val="C00000"/>
                </a:solidFill>
              </a:rPr>
              <a:t>Fall ‘26 and Spring ’27 ‘semesters</a:t>
            </a:r>
            <a:endParaRPr>
              <a:solidFill>
                <a:srgbClr val="C00000"/>
              </a:solidFill>
            </a:endParaRPr>
          </a:p>
          <a:p>
            <a:pPr indent="-336550" lvl="2" marL="1276350" rtl="0" algn="l">
              <a:lnSpc>
                <a:spcPct val="90000"/>
              </a:lnSpc>
              <a:spcBef>
                <a:spcPts val="1400"/>
              </a:spcBef>
              <a:spcAft>
                <a:spcPts val="0"/>
              </a:spcAft>
              <a:buSzPct val="109090"/>
              <a:buFont typeface="Corbel"/>
              <a:buChar char="●"/>
            </a:pPr>
            <a:r>
              <a:rPr b="1" lang="en-US">
                <a:solidFill>
                  <a:srgbClr val="5F497A"/>
                </a:solidFill>
              </a:rPr>
              <a:t>February  15, 2027 </a:t>
            </a:r>
            <a:r>
              <a:rPr lang="en-US">
                <a:solidFill>
                  <a:srgbClr val="595959"/>
                </a:solidFill>
              </a:rPr>
              <a:t>for </a:t>
            </a:r>
            <a:r>
              <a:rPr b="1" lang="en-US">
                <a:solidFill>
                  <a:srgbClr val="5F497A"/>
                </a:solidFill>
              </a:rPr>
              <a:t>Spring ‘27 ONLY awards</a:t>
            </a:r>
            <a:endParaRPr b="1" sz="2200">
              <a:solidFill>
                <a:srgbClr val="5F497A"/>
              </a:solidFill>
            </a:endParaRPr>
          </a:p>
          <a:p>
            <a:pPr indent="457200" lvl="1" marL="0" rtl="0" algn="l">
              <a:lnSpc>
                <a:spcPct val="90000"/>
              </a:lnSpc>
              <a:spcBef>
                <a:spcPts val="1200"/>
              </a:spcBef>
              <a:spcAft>
                <a:spcPts val="0"/>
              </a:spcAft>
              <a:buSzPct val="100000"/>
              <a:buFont typeface="Corbel"/>
              <a:buNone/>
            </a:pPr>
            <a:r>
              <a:rPr lang="en-US">
                <a:solidFill>
                  <a:srgbClr val="595959"/>
                </a:solidFill>
              </a:rPr>
              <a:t> April 15, 2026 to renew your financial aid for Academic Year 	2026-27</a:t>
            </a:r>
            <a:endParaRPr/>
          </a:p>
          <a:p>
            <a:pPr indent="16329" lvl="0" marL="0" rtl="0" algn="l">
              <a:lnSpc>
                <a:spcPct val="90000"/>
              </a:lnSpc>
              <a:spcBef>
                <a:spcPts val="1200"/>
              </a:spcBef>
              <a:spcAft>
                <a:spcPts val="0"/>
              </a:spcAft>
              <a:buSzPct val="100000"/>
              <a:buFont typeface="Corbel"/>
              <a:buNone/>
            </a:pPr>
            <a:r>
              <a:rPr i="1" lang="en-US" sz="1700">
                <a:solidFill>
                  <a:srgbClr val="595959"/>
                </a:solidFill>
                <a:highlight>
                  <a:srgbClr val="FFFF00"/>
                </a:highlight>
              </a:rPr>
              <a:t>Note: After 1</a:t>
            </a:r>
            <a:r>
              <a:rPr baseline="30000" i="1" lang="en-US" sz="1700">
                <a:solidFill>
                  <a:srgbClr val="595959"/>
                </a:solidFill>
                <a:highlight>
                  <a:srgbClr val="FFFF00"/>
                </a:highlight>
              </a:rPr>
              <a:t>st</a:t>
            </a:r>
            <a:r>
              <a:rPr i="1" lang="en-US" sz="1700">
                <a:solidFill>
                  <a:srgbClr val="595959"/>
                </a:solidFill>
                <a:highlight>
                  <a:srgbClr val="FFFF00"/>
                </a:highlight>
              </a:rPr>
              <a:t> year, students must renew ANNUALLY by April 15</a:t>
            </a:r>
            <a:r>
              <a:rPr baseline="30000" i="1" lang="en-US" sz="1700">
                <a:solidFill>
                  <a:srgbClr val="595959"/>
                </a:solidFill>
                <a:highlight>
                  <a:srgbClr val="FFFF00"/>
                </a:highlight>
              </a:rPr>
              <a:t>th</a:t>
            </a:r>
            <a:r>
              <a:rPr i="1" lang="en-US" sz="1700">
                <a:solidFill>
                  <a:srgbClr val="595959"/>
                </a:solidFill>
                <a:highlight>
                  <a:srgbClr val="FFFF00"/>
                </a:highlight>
              </a:rPr>
              <a:t>, if the student received a State TAG award in the current year </a:t>
            </a:r>
            <a:endParaRPr i="1" sz="1700">
              <a:solidFill>
                <a:srgbClr val="595959"/>
              </a:solidFill>
              <a:highlight>
                <a:srgbClr val="FFFF00"/>
              </a:highlight>
            </a:endParaRPr>
          </a:p>
        </p:txBody>
      </p:sp>
      <p:sp>
        <p:nvSpPr>
          <p:cNvPr id="473" name="Google Shape;473;p47"/>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Tree>
  </p:cSld>
  <p:clrMapOvr>
    <a:masterClrMapping/>
  </p:clrMapOvr>
  <p:transition spd="slow">
    <p:wipe dir="r"/>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8"/>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79" name="Google Shape;479;p48"/>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The College Financing Plan</a:t>
            </a:r>
            <a:br>
              <a:rPr lang="en-US"/>
            </a:br>
            <a:r>
              <a:rPr lang="en-US"/>
              <a:t>New Jersey Shopping Sheet</a:t>
            </a:r>
            <a:endParaRPr/>
          </a:p>
        </p:txBody>
      </p:sp>
      <p:sp>
        <p:nvSpPr>
          <p:cNvPr id="480" name="Google Shape;480;p48"/>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481" name="Google Shape;481;p48"/>
          <p:cNvSpPr txBox="1"/>
          <p:nvPr/>
        </p:nvSpPr>
        <p:spPr>
          <a:xfrm>
            <a:off x="3539444" y="1123837"/>
            <a:ext cx="4268126" cy="3949643"/>
          </a:xfrm>
          <a:prstGeom prst="rect">
            <a:avLst/>
          </a:prstGeom>
          <a:noFill/>
          <a:ln>
            <a:noFill/>
          </a:ln>
        </p:spPr>
        <p:txBody>
          <a:bodyPr anchorCtr="0" anchor="ctr" bIns="0" lIns="0" spcFirstLastPara="1" rIns="0" wrap="square" tIns="0">
            <a:noAutofit/>
          </a:bodyPr>
          <a:lstStyle/>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Help families with net cost transparency</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Separates the Cost of Attendance listing the direct and indirect costs</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Grants and Scholarships (no repayment required, “free money”)</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Student Net Costs in center box</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College coordinated work-study employment</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Federal Student Loans</a:t>
            </a:r>
            <a:endParaRPr/>
          </a:p>
          <a:p>
            <a:pPr indent="-342900" lvl="0" marL="342900" marR="0" rtl="0" algn="l">
              <a:lnSpc>
                <a:spcPct val="100000"/>
              </a:lnSpc>
              <a:spcBef>
                <a:spcPts val="400"/>
              </a:spcBef>
              <a:spcAft>
                <a:spcPts val="0"/>
              </a:spcAft>
              <a:buClr>
                <a:srgbClr val="595959"/>
              </a:buClr>
              <a:buSzPts val="2000"/>
              <a:buFont typeface="Arial"/>
              <a:buChar char="•"/>
            </a:pPr>
            <a:r>
              <a:rPr b="0" i="0" lang="en-US" sz="2000" u="none" cap="none" strike="noStrike">
                <a:solidFill>
                  <a:srgbClr val="595959"/>
                </a:solidFill>
                <a:latin typeface="Corbel"/>
                <a:ea typeface="Corbel"/>
                <a:cs typeface="Corbel"/>
                <a:sym typeface="Corbel"/>
              </a:rPr>
              <a:t>If necessary, alternate loans</a:t>
            </a:r>
            <a:endParaRPr/>
          </a:p>
        </p:txBody>
      </p:sp>
      <p:sp>
        <p:nvSpPr>
          <p:cNvPr id="482" name="Google Shape;482;p48"/>
          <p:cNvSpPr txBox="1"/>
          <p:nvPr/>
        </p:nvSpPr>
        <p:spPr>
          <a:xfrm>
            <a:off x="3431200" y="5655189"/>
            <a:ext cx="448461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Aid Offer must replicate the Shopping Sheet</a:t>
            </a:r>
            <a:endParaRPr/>
          </a:p>
        </p:txBody>
      </p:sp>
      <p:pic>
        <p:nvPicPr>
          <p:cNvPr id="483" name="Google Shape;483;p48"/>
          <p:cNvPicPr preferRelativeResize="0"/>
          <p:nvPr/>
        </p:nvPicPr>
        <p:blipFill rotWithShape="1">
          <a:blip r:embed="rId3">
            <a:alphaModFix/>
          </a:blip>
          <a:srcRect b="0" l="0" r="0" t="0"/>
          <a:stretch/>
        </p:blipFill>
        <p:spPr>
          <a:xfrm>
            <a:off x="7807570" y="325582"/>
            <a:ext cx="3988127" cy="6287589"/>
          </a:xfrm>
          <a:prstGeom prst="rect">
            <a:avLst/>
          </a:prstGeom>
          <a:noFill/>
          <a:ln cap="flat" cmpd="sng" w="9525">
            <a:solidFill>
              <a:schemeClr val="dk1"/>
            </a:solidFill>
            <a:prstDash val="solid"/>
            <a:round/>
            <a:headEnd len="sm" w="sm" type="none"/>
            <a:tailEnd len="sm" w="sm" type="none"/>
          </a:ln>
        </p:spPr>
      </p:pic>
    </p:spTree>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9"/>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89" name="Google Shape;489;p49"/>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Other Resources</a:t>
            </a:r>
            <a:endParaRPr/>
          </a:p>
        </p:txBody>
      </p:sp>
      <p:sp>
        <p:nvSpPr>
          <p:cNvPr id="490" name="Google Shape;490;p49"/>
          <p:cNvSpPr txBox="1"/>
          <p:nvPr>
            <p:ph idx="4294967295" type="body"/>
          </p:nvPr>
        </p:nvSpPr>
        <p:spPr>
          <a:xfrm>
            <a:off x="4288513" y="1447477"/>
            <a:ext cx="7339481" cy="4297687"/>
          </a:xfrm>
          <a:prstGeom prst="rect">
            <a:avLst/>
          </a:prstGeom>
          <a:noFill/>
          <a:ln>
            <a:noFill/>
          </a:ln>
        </p:spPr>
        <p:txBody>
          <a:bodyPr anchorCtr="0" anchor="ctr" bIns="45700" lIns="45700" spcFirstLastPara="1" rIns="45700" wrap="square" tIns="45700">
            <a:normAutofit/>
          </a:bodyPr>
          <a:lstStyle/>
          <a:p>
            <a:pPr indent="-182879" lvl="0" marL="182879" rtl="0" algn="l">
              <a:lnSpc>
                <a:spcPct val="90000"/>
              </a:lnSpc>
              <a:spcBef>
                <a:spcPts val="0"/>
              </a:spcBef>
              <a:spcAft>
                <a:spcPts val="0"/>
              </a:spcAft>
              <a:buSzPts val="2800"/>
              <a:buFont typeface="Corbel"/>
              <a:buChar char="●"/>
            </a:pPr>
            <a:r>
              <a:rPr lang="en-US">
                <a:solidFill>
                  <a:srgbClr val="595959"/>
                </a:solidFill>
              </a:rPr>
              <a:t>Outside Scholarships</a:t>
            </a:r>
            <a:endParaRPr/>
          </a:p>
          <a:p>
            <a:pPr indent="-182879" lvl="0" marL="182879" rtl="0" algn="l">
              <a:lnSpc>
                <a:spcPct val="90000"/>
              </a:lnSpc>
              <a:spcBef>
                <a:spcPts val="600"/>
              </a:spcBef>
              <a:spcAft>
                <a:spcPts val="0"/>
              </a:spcAft>
              <a:buSzPts val="2800"/>
              <a:buFont typeface="Corbel"/>
              <a:buChar char="●"/>
            </a:pPr>
            <a:r>
              <a:rPr lang="en-US">
                <a:solidFill>
                  <a:srgbClr val="595959"/>
                </a:solidFill>
              </a:rPr>
              <a:t>Campus-Administered Payment Plans</a:t>
            </a:r>
            <a:endParaRPr/>
          </a:p>
          <a:p>
            <a:pPr indent="-182879" lvl="0" marL="182879" rtl="0" algn="l">
              <a:lnSpc>
                <a:spcPct val="90000"/>
              </a:lnSpc>
              <a:spcBef>
                <a:spcPts val="600"/>
              </a:spcBef>
              <a:spcAft>
                <a:spcPts val="0"/>
              </a:spcAft>
              <a:buSzPts val="2800"/>
              <a:buFont typeface="Corbel"/>
              <a:buChar char="●"/>
            </a:pPr>
            <a:r>
              <a:rPr lang="en-US">
                <a:solidFill>
                  <a:srgbClr val="595959"/>
                </a:solidFill>
              </a:rPr>
              <a:t>Campus Employment (including school-sponsored “work-study” jobs)</a:t>
            </a:r>
            <a:endParaRPr>
              <a:solidFill>
                <a:srgbClr val="595959"/>
              </a:solidFill>
            </a:endParaRPr>
          </a:p>
          <a:p>
            <a:pPr indent="-182879" lvl="0" marL="182879" rtl="0" algn="l">
              <a:lnSpc>
                <a:spcPct val="90000"/>
              </a:lnSpc>
              <a:spcBef>
                <a:spcPts val="600"/>
              </a:spcBef>
              <a:spcAft>
                <a:spcPts val="0"/>
              </a:spcAft>
              <a:buSzPts val="2800"/>
              <a:buFont typeface="Corbel"/>
              <a:buChar char="●"/>
            </a:pPr>
            <a:r>
              <a:rPr lang="en-US">
                <a:solidFill>
                  <a:srgbClr val="595959"/>
                </a:solidFill>
              </a:rPr>
              <a:t>Specialized Campus Opportunities</a:t>
            </a:r>
            <a:endParaRPr/>
          </a:p>
          <a:p>
            <a:pPr indent="-177800" lvl="0" marL="274320" rtl="0" algn="l">
              <a:lnSpc>
                <a:spcPct val="90000"/>
              </a:lnSpc>
              <a:spcBef>
                <a:spcPts val="600"/>
              </a:spcBef>
              <a:spcAft>
                <a:spcPts val="0"/>
              </a:spcAft>
              <a:buSzPts val="2800"/>
              <a:buFont typeface="Corbel"/>
              <a:buChar char="✓"/>
            </a:pPr>
            <a:r>
              <a:rPr lang="en-US">
                <a:solidFill>
                  <a:srgbClr val="595959"/>
                </a:solidFill>
              </a:rPr>
              <a:t> </a:t>
            </a:r>
            <a:r>
              <a:rPr lang="en-US" sz="2400">
                <a:solidFill>
                  <a:srgbClr val="595959"/>
                </a:solidFill>
              </a:rPr>
              <a:t>Residential Advisors</a:t>
            </a:r>
            <a:endParaRPr/>
          </a:p>
          <a:p>
            <a:pPr indent="-152400" lvl="0" marL="274320" rtl="0" algn="l">
              <a:lnSpc>
                <a:spcPct val="90000"/>
              </a:lnSpc>
              <a:spcBef>
                <a:spcPts val="500"/>
              </a:spcBef>
              <a:spcAft>
                <a:spcPts val="0"/>
              </a:spcAft>
              <a:buSzPts val="2400"/>
              <a:buFont typeface="Corbel"/>
              <a:buChar char="✓"/>
            </a:pPr>
            <a:r>
              <a:rPr lang="en-US">
                <a:solidFill>
                  <a:srgbClr val="595959"/>
                </a:solidFill>
              </a:rPr>
              <a:t> Student Ambassadors</a:t>
            </a:r>
            <a:endParaRPr/>
          </a:p>
          <a:p>
            <a:pPr indent="-152400" lvl="0" marL="274320" rtl="0" algn="l">
              <a:lnSpc>
                <a:spcPct val="90000"/>
              </a:lnSpc>
              <a:spcBef>
                <a:spcPts val="500"/>
              </a:spcBef>
              <a:spcAft>
                <a:spcPts val="0"/>
              </a:spcAft>
              <a:buSzPts val="2400"/>
              <a:buFont typeface="Corbel"/>
              <a:buChar char="✓"/>
            </a:pPr>
            <a:r>
              <a:rPr lang="en-US">
                <a:solidFill>
                  <a:srgbClr val="595959"/>
                </a:solidFill>
              </a:rPr>
              <a:t> Student Tour Guides</a:t>
            </a:r>
            <a:endParaRPr/>
          </a:p>
          <a:p>
            <a:pPr indent="-152400" lvl="0" marL="274320" rtl="0" algn="l">
              <a:lnSpc>
                <a:spcPct val="90000"/>
              </a:lnSpc>
              <a:spcBef>
                <a:spcPts val="500"/>
              </a:spcBef>
              <a:spcAft>
                <a:spcPts val="0"/>
              </a:spcAft>
              <a:buSzPts val="2400"/>
              <a:buFont typeface="Corbel"/>
              <a:buChar char="✓"/>
            </a:pPr>
            <a:r>
              <a:rPr lang="en-US">
                <a:solidFill>
                  <a:srgbClr val="595959"/>
                </a:solidFill>
              </a:rPr>
              <a:t> Internships/Co-ops</a:t>
            </a:r>
            <a:endParaRPr>
              <a:solidFill>
                <a:srgbClr val="595959"/>
              </a:solidFill>
            </a:endParaRPr>
          </a:p>
        </p:txBody>
      </p:sp>
      <p:sp>
        <p:nvSpPr>
          <p:cNvPr id="491" name="Google Shape;491;p49"/>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0"/>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497" name="Google Shape;497;p50"/>
          <p:cNvSpPr txBox="1"/>
          <p:nvPr>
            <p:ph idx="4294967295" type="body"/>
          </p:nvPr>
        </p:nvSpPr>
        <p:spPr>
          <a:xfrm>
            <a:off x="3664681" y="1916543"/>
            <a:ext cx="7791197" cy="3964850"/>
          </a:xfrm>
          <a:prstGeom prst="rect">
            <a:avLst/>
          </a:prstGeom>
          <a:noFill/>
          <a:ln>
            <a:noFill/>
          </a:ln>
        </p:spPr>
        <p:txBody>
          <a:bodyPr anchorCtr="0" anchor="ctr" bIns="45700" lIns="45700" spcFirstLastPara="1" rIns="45700" wrap="square" tIns="45700">
            <a:normAutofit/>
          </a:bodyPr>
          <a:lstStyle/>
          <a:p>
            <a:pPr indent="-305180" lvl="0" marL="305180" rtl="0" algn="l">
              <a:lnSpc>
                <a:spcPct val="90000"/>
              </a:lnSpc>
              <a:spcBef>
                <a:spcPts val="0"/>
              </a:spcBef>
              <a:spcAft>
                <a:spcPts val="0"/>
              </a:spcAft>
              <a:buSzPts val="2100"/>
              <a:buFont typeface="Corbel"/>
              <a:buChar char="●"/>
            </a:pPr>
            <a:r>
              <a:rPr lang="en-US">
                <a:solidFill>
                  <a:srgbClr val="595959"/>
                </a:solidFill>
              </a:rPr>
              <a:t>HESAA awards a one-time scholarship ranging from </a:t>
            </a:r>
            <a:br>
              <a:rPr lang="en-US">
                <a:solidFill>
                  <a:srgbClr val="595959"/>
                </a:solidFill>
              </a:rPr>
            </a:br>
            <a:r>
              <a:rPr lang="en-US">
                <a:solidFill>
                  <a:srgbClr val="595959"/>
                </a:solidFill>
              </a:rPr>
              <a:t>$2,000 - $6,000 to NJBEST beneficiaries who enroll in a New Jersey institution after making contributions to an account for at least 4 years</a:t>
            </a:r>
            <a:endParaRPr/>
          </a:p>
          <a:p>
            <a:pPr indent="0" lvl="0" marL="0" rtl="0" algn="l">
              <a:lnSpc>
                <a:spcPct val="90000"/>
              </a:lnSpc>
              <a:spcBef>
                <a:spcPts val="1000"/>
              </a:spcBef>
              <a:spcAft>
                <a:spcPts val="0"/>
              </a:spcAft>
              <a:buSzPts val="1000"/>
              <a:buFont typeface="Corbel"/>
              <a:buNone/>
            </a:pPr>
            <a:r>
              <a:t/>
            </a:r>
            <a:endParaRPr sz="1000">
              <a:solidFill>
                <a:srgbClr val="595959"/>
              </a:solidFill>
            </a:endParaRPr>
          </a:p>
          <a:p>
            <a:pPr indent="-305180" lvl="0" marL="305180" rtl="0" algn="l">
              <a:lnSpc>
                <a:spcPct val="90000"/>
              </a:lnSpc>
              <a:spcBef>
                <a:spcPts val="1000"/>
              </a:spcBef>
              <a:spcAft>
                <a:spcPts val="0"/>
              </a:spcAft>
              <a:buSzPts val="2100"/>
              <a:buFont typeface="Corbel"/>
              <a:buChar char="●"/>
            </a:pPr>
            <a:r>
              <a:rPr lang="en-US">
                <a:solidFill>
                  <a:srgbClr val="595959"/>
                </a:solidFill>
              </a:rPr>
              <a:t>NJBEST offers a matching grant up to $750 for new accounts</a:t>
            </a:r>
            <a:endParaRPr>
              <a:solidFill>
                <a:srgbClr val="595959"/>
              </a:solidFill>
            </a:endParaRPr>
          </a:p>
          <a:p>
            <a:pPr indent="0" lvl="0" marL="0" rtl="0" algn="l">
              <a:lnSpc>
                <a:spcPct val="90000"/>
              </a:lnSpc>
              <a:spcBef>
                <a:spcPts val="1000"/>
              </a:spcBef>
              <a:spcAft>
                <a:spcPts val="0"/>
              </a:spcAft>
              <a:buSzPts val="1000"/>
              <a:buFont typeface="Corbel"/>
              <a:buNone/>
            </a:pPr>
            <a:r>
              <a:t/>
            </a:r>
            <a:endParaRPr sz="1000">
              <a:solidFill>
                <a:srgbClr val="595959"/>
              </a:solidFill>
            </a:endParaRPr>
          </a:p>
          <a:p>
            <a:pPr indent="-305180" lvl="0" marL="305180" rtl="0" algn="l">
              <a:lnSpc>
                <a:spcPct val="90000"/>
              </a:lnSpc>
              <a:spcBef>
                <a:spcPts val="1000"/>
              </a:spcBef>
              <a:spcAft>
                <a:spcPts val="0"/>
              </a:spcAft>
              <a:buSzPts val="2100"/>
              <a:buFont typeface="Corbel"/>
              <a:buChar char="●"/>
            </a:pPr>
            <a:r>
              <a:rPr lang="en-US">
                <a:solidFill>
                  <a:srgbClr val="595959"/>
                </a:solidFill>
              </a:rPr>
              <a:t>State tax deduction for up to $10,000 in annual contributions to an account</a:t>
            </a:r>
            <a:br>
              <a:rPr lang="en-US">
                <a:solidFill>
                  <a:srgbClr val="595959"/>
                </a:solidFill>
              </a:rPr>
            </a:br>
            <a:br>
              <a:rPr lang="en-US">
                <a:solidFill>
                  <a:srgbClr val="595959"/>
                </a:solidFill>
              </a:rPr>
            </a:br>
            <a:r>
              <a:rPr lang="en-US">
                <a:solidFill>
                  <a:srgbClr val="595959"/>
                </a:solidFill>
              </a:rPr>
              <a:t>To Learn More: </a:t>
            </a:r>
            <a:r>
              <a:rPr lang="en-US" u="sng">
                <a:solidFill>
                  <a:srgbClr val="8BC814"/>
                </a:solidFill>
                <a:hlinkClick r:id="rId3">
                  <a:extLst>
                    <a:ext uri="{A12FA001-AC4F-418D-AE19-62706E023703}">
                      <ahyp:hlinkClr val="tx"/>
                    </a:ext>
                  </a:extLst>
                </a:hlinkClick>
              </a:rPr>
              <a:t>https://www.hesaa.org/pages/NJBESTHome.aspx</a:t>
            </a:r>
            <a:endParaRPr/>
          </a:p>
        </p:txBody>
      </p:sp>
      <p:sp>
        <p:nvSpPr>
          <p:cNvPr id="498" name="Google Shape;498;p50"/>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pic>
        <p:nvPicPr>
          <p:cNvPr descr="NJBEST.png" id="499" name="Google Shape;499;p50"/>
          <p:cNvPicPr preferRelativeResize="0"/>
          <p:nvPr/>
        </p:nvPicPr>
        <p:blipFill rotWithShape="1">
          <a:blip r:embed="rId4">
            <a:alphaModFix/>
          </a:blip>
          <a:srcRect b="0" l="0" r="0" t="0"/>
          <a:stretch/>
        </p:blipFill>
        <p:spPr>
          <a:xfrm>
            <a:off x="3992486" y="764176"/>
            <a:ext cx="2117872" cy="1143001"/>
          </a:xfrm>
          <a:prstGeom prst="rect">
            <a:avLst/>
          </a:prstGeom>
          <a:noFill/>
          <a:ln>
            <a:noFill/>
          </a:ln>
        </p:spPr>
      </p:pic>
      <p:sp>
        <p:nvSpPr>
          <p:cNvPr id="500" name="Google Shape;500;p50"/>
          <p:cNvSpPr txBox="1"/>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marR="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NJBEST 529 College Savings Plan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id="505" name="Google Shape;505;p51"/>
          <p:cNvPicPr preferRelativeResize="0"/>
          <p:nvPr/>
        </p:nvPicPr>
        <p:blipFill rotWithShape="1">
          <a:blip r:embed="rId3">
            <a:alphaModFix/>
          </a:blip>
          <a:srcRect b="0" l="0" r="0" t="0"/>
          <a:stretch/>
        </p:blipFill>
        <p:spPr>
          <a:xfrm>
            <a:off x="3633445" y="599022"/>
            <a:ext cx="8006214" cy="5002885"/>
          </a:xfrm>
          <a:prstGeom prst="rect">
            <a:avLst/>
          </a:prstGeom>
          <a:noFill/>
          <a:ln cap="flat" cmpd="sng" w="9525">
            <a:solidFill>
              <a:schemeClr val="dk1"/>
            </a:solidFill>
            <a:prstDash val="solid"/>
            <a:round/>
            <a:headEnd len="sm" w="sm" type="none"/>
            <a:tailEnd len="sm" w="sm" type="none"/>
          </a:ln>
        </p:spPr>
      </p:pic>
      <p:sp>
        <p:nvSpPr>
          <p:cNvPr id="506" name="Google Shape;506;p51"/>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507" name="Google Shape;507;p51"/>
          <p:cNvSpPr txBox="1"/>
          <p:nvPr/>
        </p:nvSpPr>
        <p:spPr>
          <a:xfrm>
            <a:off x="6838108" y="275795"/>
            <a:ext cx="1957106" cy="40011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595959"/>
              </a:buClr>
              <a:buSzPts val="2000"/>
              <a:buFont typeface="Corbel"/>
              <a:buNone/>
            </a:pPr>
            <a:r>
              <a:rPr b="0" i="0" lang="en-US" sz="2000" u="sng" cap="none" strike="noStrike">
                <a:solidFill>
                  <a:srgbClr val="595959"/>
                </a:solidFill>
                <a:latin typeface="Corbel"/>
                <a:ea typeface="Corbel"/>
                <a:cs typeface="Corbel"/>
                <a:sym typeface="Corbel"/>
              </a:rPr>
              <a:t>Live Webinars</a:t>
            </a:r>
            <a:endParaRPr/>
          </a:p>
        </p:txBody>
      </p:sp>
      <p:sp>
        <p:nvSpPr>
          <p:cNvPr id="508" name="Google Shape;508;p51"/>
          <p:cNvSpPr txBox="1"/>
          <p:nvPr>
            <p:ph type="title"/>
          </p:nvPr>
        </p:nvSpPr>
        <p:spPr>
          <a:xfrm>
            <a:off x="266186" y="1185583"/>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lang="en-US"/>
              <a:t>HESAA.org-</a:t>
            </a:r>
            <a:br>
              <a:rPr lang="en-US"/>
            </a:br>
            <a:br>
              <a:rPr lang="en-US"/>
            </a:br>
            <a:r>
              <a:rPr lang="en-US"/>
              <a:t>Apply for State Aid-</a:t>
            </a:r>
            <a:br>
              <a:rPr lang="en-US"/>
            </a:br>
            <a:br>
              <a:rPr lang="en-US"/>
            </a:br>
            <a:r>
              <a:rPr lang="en-US"/>
              <a:t> Workshops </a:t>
            </a:r>
            <a:br>
              <a:rPr lang="en-US"/>
            </a:br>
            <a:r>
              <a:rPr lang="en-US"/>
              <a:t>&amp; Webinars</a:t>
            </a:r>
            <a:br>
              <a:rPr lang="en-US"/>
            </a:br>
            <a:endParaRPr/>
          </a:p>
        </p:txBody>
      </p:sp>
      <p:sp>
        <p:nvSpPr>
          <p:cNvPr id="509" name="Google Shape;509;p51"/>
          <p:cNvSpPr/>
          <p:nvPr/>
        </p:nvSpPr>
        <p:spPr>
          <a:xfrm>
            <a:off x="3617139" y="5626921"/>
            <a:ext cx="81547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NJ Dreamer Schedule </a:t>
            </a:r>
            <a:r>
              <a:rPr b="0" i="0" lang="en-US" sz="1800" u="none" cap="none" strike="noStrike">
                <a:solidFill>
                  <a:srgbClr val="000000"/>
                </a:solidFill>
                <a:latin typeface="Corbel"/>
                <a:ea typeface="Corbel"/>
                <a:cs typeface="Corbel"/>
                <a:sym typeface="Corbel"/>
              </a:rPr>
              <a:t>- </a:t>
            </a:r>
            <a:r>
              <a:rPr b="0" i="0" lang="en-US" sz="1800" u="sng" cap="none" strike="noStrike">
                <a:solidFill>
                  <a:srgbClr val="000000"/>
                </a:solidFill>
                <a:latin typeface="Corbel"/>
                <a:ea typeface="Corbel"/>
                <a:cs typeface="Corbel"/>
                <a:sym typeface="Corbel"/>
                <a:hlinkClick r:id="rId4">
                  <a:extLst>
                    <a:ext uri="{A12FA001-AC4F-418D-AE19-62706E023703}">
                      <ahyp:hlinkClr val="tx"/>
                    </a:ext>
                  </a:extLst>
                </a:hlinkClick>
              </a:rPr>
              <a:t>https://www.hesaa.org/Pages/NJAlternativeApplication.aspx</a:t>
            </a:r>
            <a:endParaRPr b="0" i="0" sz="1800" u="none" cap="none" strike="noStrike">
              <a:solidFill>
                <a:srgbClr val="000000"/>
              </a:solidFill>
              <a:latin typeface="Corbel"/>
              <a:ea typeface="Corbel"/>
              <a:cs typeface="Corbel"/>
              <a:sym typeface="Corbel"/>
            </a:endParaRPr>
          </a:p>
        </p:txBody>
      </p:sp>
      <p:sp>
        <p:nvSpPr>
          <p:cNvPr id="510" name="Google Shape;510;p51"/>
          <p:cNvSpPr/>
          <p:nvPr/>
        </p:nvSpPr>
        <p:spPr>
          <a:xfrm>
            <a:off x="4732829" y="5996253"/>
            <a:ext cx="592341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800"/>
              <a:buFont typeface="Corbel"/>
              <a:buNone/>
            </a:pPr>
            <a:r>
              <a:rPr b="0" i="0" lang="en-US" sz="1800" u="none" cap="none" strike="noStrike">
                <a:solidFill>
                  <a:srgbClr val="595959"/>
                </a:solidFill>
                <a:latin typeface="Corbel"/>
                <a:ea typeface="Corbel"/>
                <a:cs typeface="Corbel"/>
                <a:sym typeface="Corbel"/>
              </a:rPr>
              <a:t>FAFSA Schedule </a:t>
            </a:r>
            <a:r>
              <a:rPr b="0" i="0" lang="en-US" sz="1800" u="sng" cap="none" strike="noStrike">
                <a:solidFill>
                  <a:srgbClr val="000000"/>
                </a:solidFill>
                <a:latin typeface="Corbel"/>
                <a:ea typeface="Corbel"/>
                <a:cs typeface="Corbel"/>
                <a:sym typeface="Corbel"/>
                <a:hlinkClick r:id="rId5">
                  <a:extLst>
                    <a:ext uri="{A12FA001-AC4F-418D-AE19-62706E023703}">
                      <ahyp:hlinkClr val="tx"/>
                    </a:ext>
                  </a:extLst>
                </a:hlinkClick>
              </a:rPr>
              <a:t>- https://www.hesaa.org/Pages/FAFSA.aspx</a:t>
            </a:r>
            <a:endParaRPr b="0" i="0" sz="1800" u="none" cap="none" strike="noStrike">
              <a:solidFill>
                <a:srgbClr val="000000"/>
              </a:solidFill>
              <a:latin typeface="Corbel"/>
              <a:ea typeface="Corbel"/>
              <a:cs typeface="Corbel"/>
              <a:sym typeface="Corbe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2"/>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516" name="Google Shape;516;p52"/>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
        <p:nvSpPr>
          <p:cNvPr id="517" name="Google Shape;517;p52"/>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Publications</a:t>
            </a:r>
            <a:endParaRPr/>
          </a:p>
        </p:txBody>
      </p:sp>
      <p:pic>
        <p:nvPicPr>
          <p:cNvPr descr="Picture 5" id="518" name="Google Shape;518;p52"/>
          <p:cNvPicPr preferRelativeResize="0"/>
          <p:nvPr/>
        </p:nvPicPr>
        <p:blipFill rotWithShape="1">
          <a:blip r:embed="rId3">
            <a:alphaModFix/>
          </a:blip>
          <a:srcRect b="0" l="0" r="0" t="0"/>
          <a:stretch/>
        </p:blipFill>
        <p:spPr>
          <a:xfrm>
            <a:off x="3749041" y="1233883"/>
            <a:ext cx="8357967" cy="396261"/>
          </a:xfrm>
          <a:prstGeom prst="rect">
            <a:avLst/>
          </a:prstGeom>
          <a:noFill/>
          <a:ln>
            <a:noFill/>
          </a:ln>
        </p:spPr>
      </p:pic>
      <p:pic>
        <p:nvPicPr>
          <p:cNvPr descr="Picture 7" id="519" name="Google Shape;519;p52"/>
          <p:cNvPicPr preferRelativeResize="0"/>
          <p:nvPr/>
        </p:nvPicPr>
        <p:blipFill rotWithShape="1">
          <a:blip r:embed="rId4">
            <a:alphaModFix/>
          </a:blip>
          <a:srcRect b="0" l="0" r="0" t="0"/>
          <a:stretch/>
        </p:blipFill>
        <p:spPr>
          <a:xfrm>
            <a:off x="3721487" y="2121302"/>
            <a:ext cx="4341059" cy="2771155"/>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pic>
        <p:nvPicPr>
          <p:cNvPr descr="Picture 8" id="520" name="Google Shape;520;p52"/>
          <p:cNvPicPr preferRelativeResize="0"/>
          <p:nvPr/>
        </p:nvPicPr>
        <p:blipFill rotWithShape="1">
          <a:blip r:embed="rId5">
            <a:alphaModFix/>
          </a:blip>
          <a:srcRect b="0" l="0" r="0" t="0"/>
          <a:stretch/>
        </p:blipFill>
        <p:spPr>
          <a:xfrm>
            <a:off x="8236523" y="2121302"/>
            <a:ext cx="3762048" cy="2764115"/>
          </a:xfrm>
          <a:prstGeom prst="rect">
            <a:avLst/>
          </a:prstGeom>
          <a:noFill/>
          <a:ln cap="flat" cmpd="sng" w="9525">
            <a:solidFill>
              <a:srgbClr val="000000"/>
            </a:solidFill>
            <a:prstDash val="solid"/>
            <a:round/>
            <a:headEnd len="sm" w="sm" type="none"/>
            <a:tailEnd len="sm" w="sm" type="none"/>
          </a:ln>
          <a:effectLst>
            <a:outerShdw blurRad="190500" rotWithShape="0" dir="5400000" dist="12700">
              <a:srgbClr val="000000"/>
            </a:outerShdw>
          </a:effectLst>
        </p:spPr>
      </p:pic>
      <p:sp>
        <p:nvSpPr>
          <p:cNvPr id="521" name="Google Shape;521;p52"/>
          <p:cNvSpPr/>
          <p:nvPr/>
        </p:nvSpPr>
        <p:spPr>
          <a:xfrm>
            <a:off x="6176263" y="1123837"/>
            <a:ext cx="3794760" cy="585217"/>
          </a:xfrm>
          <a:prstGeom prst="rect">
            <a:avLst/>
          </a:prstGeom>
          <a:noFill/>
          <a:ln cap="flat" cmpd="sng" w="28575">
            <a:solidFill>
              <a:srgbClr val="FF0000"/>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orbel"/>
              <a:buNone/>
            </a:pPr>
            <a:r>
              <a:t/>
            </a:r>
            <a:endParaRPr b="0" i="0" sz="1800" u="none" cap="none" strike="noStrike">
              <a:solidFill>
                <a:srgbClr val="000000"/>
              </a:solidFill>
              <a:latin typeface="Corbel"/>
              <a:ea typeface="Corbel"/>
              <a:cs typeface="Corbel"/>
              <a:sym typeface="Corbe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53"/>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sp>
        <p:nvSpPr>
          <p:cNvPr id="527" name="Google Shape;527;p53"/>
          <p:cNvSpPr txBox="1"/>
          <p:nvPr>
            <p:ph type="title"/>
          </p:nvPr>
        </p:nvSpPr>
        <p:spPr>
          <a:xfrm>
            <a:off x="252919" y="1123837"/>
            <a:ext cx="2947482" cy="4601184"/>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3600"/>
              <a:buFont typeface="Corbel"/>
              <a:buNone/>
            </a:pPr>
            <a:r>
              <a:rPr b="0" i="0" lang="en-US" sz="3600" u="none" cap="none" strike="noStrike">
                <a:solidFill>
                  <a:srgbClr val="FFFFFF"/>
                </a:solidFill>
                <a:latin typeface="Corbel"/>
                <a:ea typeface="Corbel"/>
                <a:cs typeface="Corbel"/>
                <a:sym typeface="Corbel"/>
              </a:rPr>
              <a:t>HESAA Services</a:t>
            </a:r>
            <a:endParaRPr/>
          </a:p>
        </p:txBody>
      </p:sp>
      <p:sp>
        <p:nvSpPr>
          <p:cNvPr id="528" name="Google Shape;528;p53"/>
          <p:cNvSpPr txBox="1"/>
          <p:nvPr>
            <p:ph idx="4294967295" type="body"/>
          </p:nvPr>
        </p:nvSpPr>
        <p:spPr>
          <a:xfrm>
            <a:off x="3917250" y="1587924"/>
            <a:ext cx="7696200" cy="4335505"/>
          </a:xfrm>
          <a:prstGeom prst="rect">
            <a:avLst/>
          </a:prstGeom>
          <a:noFill/>
          <a:ln>
            <a:noFill/>
          </a:ln>
        </p:spPr>
        <p:txBody>
          <a:bodyPr anchorCtr="0" anchor="ctr" bIns="45700" lIns="45700" spcFirstLastPara="1" rIns="45700" wrap="square" tIns="45700">
            <a:noAutofit/>
          </a:bodyPr>
          <a:lstStyle/>
          <a:p>
            <a:pPr indent="-182879" lvl="0" marL="182879" rtl="0" algn="l">
              <a:lnSpc>
                <a:spcPct val="80000"/>
              </a:lnSpc>
              <a:spcBef>
                <a:spcPts val="0"/>
              </a:spcBef>
              <a:spcAft>
                <a:spcPts val="0"/>
              </a:spcAft>
              <a:buSzPts val="2400"/>
              <a:buFont typeface="Corbel"/>
              <a:buChar char="●"/>
            </a:pPr>
            <a:r>
              <a:rPr lang="en-US" sz="2400">
                <a:solidFill>
                  <a:srgbClr val="595959"/>
                </a:solidFill>
              </a:rPr>
              <a:t>Customer Care Center 	</a:t>
            </a:r>
            <a:endParaRPr/>
          </a:p>
          <a:p>
            <a:pPr indent="457200" lvl="1" marL="0" rtl="0" algn="l">
              <a:lnSpc>
                <a:spcPct val="80000"/>
              </a:lnSpc>
              <a:spcBef>
                <a:spcPts val="1300"/>
              </a:spcBef>
              <a:spcAft>
                <a:spcPts val="0"/>
              </a:spcAft>
              <a:buSzPts val="2400"/>
              <a:buFont typeface="Corbel"/>
              <a:buNone/>
            </a:pPr>
            <a:r>
              <a:rPr lang="en-US" sz="2400" u="sng">
                <a:solidFill>
                  <a:srgbClr val="595959"/>
                </a:solidFill>
                <a:hlinkClick r:id="rId3">
                  <a:extLst>
                    <a:ext uri="{A12FA001-AC4F-418D-AE19-62706E023703}">
                      <ahyp:hlinkClr val="tx"/>
                    </a:ext>
                  </a:extLst>
                </a:hlinkClick>
              </a:rPr>
              <a:t>Outreach@hesaa.org</a:t>
            </a:r>
            <a:endParaRPr sz="2400" u="sng">
              <a:solidFill>
                <a:srgbClr val="595959"/>
              </a:solidFill>
              <a:hlinkClick r:id="rId4">
                <a:extLst>
                  <a:ext uri="{A12FA001-AC4F-418D-AE19-62706E023703}">
                    <ahyp:hlinkClr val="tx"/>
                  </a:ext>
                </a:extLst>
              </a:hlinkClick>
            </a:endParaRPr>
          </a:p>
          <a:p>
            <a:pPr indent="171450" lvl="1" marL="285750" rtl="0" algn="l">
              <a:lnSpc>
                <a:spcPct val="80000"/>
              </a:lnSpc>
              <a:spcBef>
                <a:spcPts val="1100"/>
              </a:spcBef>
              <a:spcAft>
                <a:spcPts val="0"/>
              </a:spcAft>
              <a:buSzPts val="2400"/>
              <a:buFont typeface="Corbel"/>
              <a:buNone/>
            </a:pPr>
            <a:r>
              <a:rPr lang="en-US" sz="2400">
                <a:solidFill>
                  <a:srgbClr val="595959"/>
                </a:solidFill>
              </a:rPr>
              <a:t>609-584-4480</a:t>
            </a:r>
            <a:endParaRPr/>
          </a:p>
          <a:p>
            <a:pPr indent="171450" lvl="1" marL="285750" rtl="0" algn="l">
              <a:lnSpc>
                <a:spcPct val="80000"/>
              </a:lnSpc>
              <a:spcBef>
                <a:spcPts val="1100"/>
              </a:spcBef>
              <a:spcAft>
                <a:spcPts val="0"/>
              </a:spcAft>
              <a:buSzPts val="2400"/>
              <a:buFont typeface="Corbel"/>
              <a:buNone/>
            </a:pPr>
            <a:r>
              <a:rPr lang="en-US" sz="2400">
                <a:solidFill>
                  <a:srgbClr val="595959"/>
                </a:solidFill>
              </a:rPr>
              <a:t>Monday – Thursday: 8:30 – 8 and Friday: 8:30 – 5:00</a:t>
            </a:r>
            <a:endParaRPr sz="2400">
              <a:solidFill>
                <a:srgbClr val="595959"/>
              </a:solidFill>
            </a:endParaRPr>
          </a:p>
          <a:p>
            <a:pPr indent="171450" lvl="1" marL="285750" rtl="0" algn="l">
              <a:lnSpc>
                <a:spcPct val="80000"/>
              </a:lnSpc>
              <a:spcBef>
                <a:spcPts val="1100"/>
              </a:spcBef>
              <a:spcAft>
                <a:spcPts val="0"/>
              </a:spcAft>
              <a:buSzPts val="2400"/>
              <a:buFont typeface="Corbel"/>
              <a:buNone/>
            </a:pPr>
            <a:r>
              <a:t/>
            </a:r>
            <a:endParaRPr sz="2400">
              <a:solidFill>
                <a:srgbClr val="595959"/>
              </a:solidFill>
            </a:endParaRPr>
          </a:p>
          <a:p>
            <a:pPr indent="-182879" lvl="0" marL="182879" rtl="0" algn="l">
              <a:lnSpc>
                <a:spcPct val="80000"/>
              </a:lnSpc>
              <a:spcBef>
                <a:spcPts val="1300"/>
              </a:spcBef>
              <a:spcAft>
                <a:spcPts val="0"/>
              </a:spcAft>
              <a:buSzPts val="2400"/>
              <a:buFont typeface="Corbel"/>
              <a:buChar char="●"/>
            </a:pPr>
            <a:r>
              <a:rPr lang="en-US" sz="2400">
                <a:solidFill>
                  <a:srgbClr val="595959"/>
                </a:solidFill>
              </a:rPr>
              <a:t>Online Resources</a:t>
            </a:r>
            <a:endParaRPr/>
          </a:p>
          <a:p>
            <a:pPr indent="171450" lvl="1" marL="285750" rtl="0" algn="l">
              <a:lnSpc>
                <a:spcPct val="80000"/>
              </a:lnSpc>
              <a:spcBef>
                <a:spcPts val="1100"/>
              </a:spcBef>
              <a:spcAft>
                <a:spcPts val="0"/>
              </a:spcAft>
              <a:buSzPts val="2400"/>
              <a:buFont typeface="Corbel"/>
              <a:buNone/>
            </a:pPr>
            <a:r>
              <a:rPr lang="en-US" sz="2400" u="sng">
                <a:solidFill>
                  <a:srgbClr val="595959"/>
                </a:solidFill>
                <a:hlinkClick r:id="rId5">
                  <a:extLst>
                    <a:ext uri="{A12FA001-AC4F-418D-AE19-62706E023703}">
                      <ahyp:hlinkClr val="tx"/>
                    </a:ext>
                  </a:extLst>
                </a:hlinkClick>
              </a:rPr>
              <a:t>www.hesaa.org</a:t>
            </a:r>
            <a:endParaRPr/>
          </a:p>
          <a:p>
            <a:pPr indent="171450" lvl="1" marL="285750" rtl="0" algn="l">
              <a:lnSpc>
                <a:spcPct val="80000"/>
              </a:lnSpc>
              <a:spcBef>
                <a:spcPts val="1100"/>
              </a:spcBef>
              <a:spcAft>
                <a:spcPts val="0"/>
              </a:spcAft>
              <a:buSzPts val="2400"/>
              <a:buFont typeface="Corbel"/>
              <a:buNone/>
            </a:pPr>
            <a:r>
              <a:rPr lang="en-US" sz="2400" u="sng">
                <a:solidFill>
                  <a:srgbClr val="595959"/>
                </a:solidFill>
                <a:hlinkClick r:id="rId6">
                  <a:extLst>
                    <a:ext uri="{A12FA001-AC4F-418D-AE19-62706E023703}">
                      <ahyp:hlinkClr val="tx"/>
                    </a:ext>
                  </a:extLst>
                </a:hlinkClick>
              </a:rPr>
              <a:t>www.njgrants.org</a:t>
            </a:r>
            <a:endParaRPr/>
          </a:p>
          <a:p>
            <a:pPr indent="171450" lvl="1" marL="285750" rtl="0" algn="l">
              <a:lnSpc>
                <a:spcPct val="80000"/>
              </a:lnSpc>
              <a:spcBef>
                <a:spcPts val="1100"/>
              </a:spcBef>
              <a:spcAft>
                <a:spcPts val="0"/>
              </a:spcAft>
              <a:buSzPts val="2400"/>
              <a:buFont typeface="Corbel"/>
              <a:buNone/>
            </a:pPr>
            <a:r>
              <a:rPr lang="en-US" sz="2400" u="sng">
                <a:solidFill>
                  <a:srgbClr val="595959"/>
                </a:solidFill>
                <a:hlinkClick r:id="rId7">
                  <a:extLst>
                    <a:ext uri="{A12FA001-AC4F-418D-AE19-62706E023703}">
                      <ahyp:hlinkClr val="tx"/>
                    </a:ext>
                  </a:extLst>
                </a:hlinkClick>
              </a:rPr>
              <a:t>www.njclass.org</a:t>
            </a:r>
            <a:endParaRPr/>
          </a:p>
          <a:p>
            <a:pPr indent="171450" lvl="1" marL="285750" rtl="0" algn="l">
              <a:lnSpc>
                <a:spcPct val="80000"/>
              </a:lnSpc>
              <a:spcBef>
                <a:spcPts val="1100"/>
              </a:spcBef>
              <a:spcAft>
                <a:spcPts val="0"/>
              </a:spcAft>
              <a:buSzPts val="2400"/>
              <a:buFont typeface="Corbel"/>
              <a:buNone/>
            </a:pPr>
            <a:r>
              <a:rPr lang="en-US" sz="2400" u="sng">
                <a:solidFill>
                  <a:srgbClr val="595959"/>
                </a:solidFill>
                <a:hlinkClick r:id="rId8">
                  <a:extLst>
                    <a:ext uri="{A12FA001-AC4F-418D-AE19-62706E023703}">
                      <ahyp:hlinkClr val="tx"/>
                    </a:ext>
                  </a:extLst>
                </a:hlinkClick>
              </a:rPr>
              <a:t>https://njfams.hesaa.org</a:t>
            </a:r>
            <a:endParaRPr/>
          </a:p>
          <a:p>
            <a:pPr indent="457200" lvl="1" marL="0" rtl="0" algn="l">
              <a:lnSpc>
                <a:spcPct val="80000"/>
              </a:lnSpc>
              <a:spcBef>
                <a:spcPts val="1100"/>
              </a:spcBef>
              <a:spcAft>
                <a:spcPts val="0"/>
              </a:spcAft>
              <a:buSzPts val="2400"/>
              <a:buFont typeface="Corbel"/>
              <a:buNone/>
            </a:pPr>
            <a:r>
              <a:rPr lang="en-US" sz="2400" u="sng">
                <a:solidFill>
                  <a:srgbClr val="595959"/>
                </a:solidFill>
                <a:hlinkClick r:id="rId9">
                  <a:extLst>
                    <a:ext uri="{A12FA001-AC4F-418D-AE19-62706E023703}">
                      <ahyp:hlinkClr val="tx"/>
                    </a:ext>
                  </a:extLst>
                </a:hlinkClick>
              </a:rPr>
              <a:t>www.hesaa.org/pages/financialaidhub</a:t>
            </a:r>
            <a:endParaRPr sz="2400" u="sng">
              <a:solidFill>
                <a:srgbClr val="595959"/>
              </a:solidFill>
              <a:hlinkClick r:id="rId10">
                <a:extLst>
                  <a:ext uri="{A12FA001-AC4F-418D-AE19-62706E023703}">
                    <ahyp:hlinkClr val="tx"/>
                  </a:ext>
                </a:extLst>
              </a:hlinkClick>
            </a:endParaRPr>
          </a:p>
          <a:p>
            <a:pPr indent="457200" lvl="1" marL="0" rtl="0" algn="l">
              <a:lnSpc>
                <a:spcPct val="80000"/>
              </a:lnSpc>
              <a:spcBef>
                <a:spcPts val="1100"/>
              </a:spcBef>
              <a:spcAft>
                <a:spcPts val="0"/>
              </a:spcAft>
              <a:buSzPts val="2400"/>
              <a:buFont typeface="Corbel"/>
              <a:buNone/>
            </a:pPr>
            <a:r>
              <a:t/>
            </a:r>
            <a:endParaRPr sz="2400" u="sng">
              <a:solidFill>
                <a:srgbClr val="8BC814"/>
              </a:solidFill>
              <a:hlinkClick r:id="rId11">
                <a:extLst>
                  <a:ext uri="{A12FA001-AC4F-418D-AE19-62706E023703}">
                    <ahyp:hlinkClr val="tx"/>
                  </a:ext>
                </a:extLst>
              </a:hlinkClick>
            </a:endParaRPr>
          </a:p>
          <a:p>
            <a:pPr indent="457200" lvl="1" marL="0" rtl="0" algn="l">
              <a:lnSpc>
                <a:spcPct val="80000"/>
              </a:lnSpc>
              <a:spcBef>
                <a:spcPts val="1100"/>
              </a:spcBef>
              <a:spcAft>
                <a:spcPts val="0"/>
              </a:spcAft>
              <a:buSzPts val="2400"/>
              <a:buFont typeface="Corbel"/>
              <a:buNone/>
            </a:pPr>
            <a:r>
              <a:t/>
            </a:r>
            <a:endParaRPr sz="2400" u="sng">
              <a:solidFill>
                <a:srgbClr val="8BC814"/>
              </a:solidFill>
              <a:hlinkClick r:id="rId12">
                <a:extLst>
                  <a:ext uri="{A12FA001-AC4F-418D-AE19-62706E023703}">
                    <ahyp:hlinkClr val="tx"/>
                  </a:ext>
                </a:extLst>
              </a:hlinkClick>
            </a:endParaRPr>
          </a:p>
        </p:txBody>
      </p:sp>
      <p:sp>
        <p:nvSpPr>
          <p:cNvPr id="529" name="Google Shape;529;p53"/>
          <p:cNvSpPr txBox="1"/>
          <p:nvPr>
            <p:ph idx="12" type="sldNum"/>
          </p:nvPr>
        </p:nvSpPr>
        <p:spPr>
          <a:xfrm>
            <a:off x="10218712" y="6251006"/>
            <a:ext cx="287897" cy="276999"/>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chemeClr val="accent1"/>
              </a:buClr>
              <a:buSzPts val="1200"/>
              <a:buFont typeface="Corbel"/>
              <a:buNone/>
            </a:pPr>
            <a:fld id="{00000000-1234-1234-1234-123412341234}" type="slidenum">
              <a:rPr b="1" lang="en-US" sz="1200">
                <a:solidFill>
                  <a:schemeClr val="accent1"/>
                </a:solidFill>
              </a:rPr>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54"/>
          <p:cNvSpPr txBox="1"/>
          <p:nvPr/>
        </p:nvSpPr>
        <p:spPr>
          <a:xfrm>
            <a:off x="174592" y="1027294"/>
            <a:ext cx="12017400" cy="5960053"/>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1000"/>
              </a:spcBef>
              <a:spcAft>
                <a:spcPts val="0"/>
              </a:spcAft>
              <a:buClr>
                <a:srgbClr val="000000"/>
              </a:buClr>
              <a:buSzPts val="2136"/>
              <a:buFont typeface="Noto Sans Symbols"/>
              <a:buChar char="✔"/>
            </a:pPr>
            <a:r>
              <a:rPr b="1" i="0" lang="en-US" sz="2136" u="sng" cap="none" strike="noStrike">
                <a:solidFill>
                  <a:srgbClr val="000000"/>
                </a:solidFill>
                <a:latin typeface="Corbel"/>
                <a:ea typeface="Corbel"/>
                <a:cs typeface="Corbel"/>
                <a:sym typeface="Corbel"/>
              </a:rPr>
              <a:t>Now</a:t>
            </a:r>
            <a:r>
              <a:rPr b="1" i="0" lang="en-US" sz="2136" u="none" cap="none" strike="noStrike">
                <a:solidFill>
                  <a:srgbClr val="000000"/>
                </a:solidFill>
                <a:latin typeface="Corbel"/>
                <a:ea typeface="Corbel"/>
                <a:cs typeface="Corbel"/>
                <a:sym typeface="Corbel"/>
              </a:rPr>
              <a:t>: </a:t>
            </a:r>
            <a:r>
              <a:rPr b="0" i="0" lang="en-US" sz="2136" u="none" cap="none" strike="noStrike">
                <a:solidFill>
                  <a:srgbClr val="000000"/>
                </a:solidFill>
                <a:latin typeface="Corbel"/>
                <a:ea typeface="Corbel"/>
                <a:cs typeface="Corbel"/>
                <a:sym typeface="Corbel"/>
              </a:rPr>
              <a:t>Register the </a:t>
            </a:r>
            <a:r>
              <a:rPr b="1" i="0" lang="en-US" sz="2136" u="none" cap="none" strike="noStrike">
                <a:solidFill>
                  <a:srgbClr val="0070C0"/>
                </a:solidFill>
                <a:latin typeface="Corbel"/>
                <a:ea typeface="Corbel"/>
                <a:cs typeface="Corbel"/>
                <a:sym typeface="Corbel"/>
              </a:rPr>
              <a:t>Federal Student Aid ID </a:t>
            </a:r>
            <a:r>
              <a:rPr b="0" i="0" lang="en-US" sz="2136" u="none" cap="none" strike="noStrike">
                <a:solidFill>
                  <a:srgbClr val="000000"/>
                </a:solidFill>
                <a:latin typeface="Corbel"/>
                <a:ea typeface="Corbel"/>
                <a:cs typeface="Corbel"/>
                <a:sym typeface="Corbel"/>
              </a:rPr>
              <a:t>(student and parents/guardians) at </a:t>
            </a:r>
            <a:r>
              <a:rPr b="0" i="0" lang="en-US" sz="2136" u="sng" cap="none" strike="noStrike">
                <a:solidFill>
                  <a:srgbClr val="000000"/>
                </a:solidFill>
                <a:latin typeface="Corbel"/>
                <a:ea typeface="Corbel"/>
                <a:cs typeface="Corbel"/>
                <a:sym typeface="Corbel"/>
                <a:hlinkClick r:id="rId3">
                  <a:extLst>
                    <a:ext uri="{A12FA001-AC4F-418D-AE19-62706E023703}">
                      <ahyp:hlinkClr val="tx"/>
                    </a:ext>
                  </a:extLst>
                </a:hlinkClick>
              </a:rPr>
              <a:t>www.studentaid.gov</a:t>
            </a:r>
            <a:r>
              <a:rPr b="0" i="0" lang="en-US" sz="2136" u="none" cap="none" strike="noStrike">
                <a:solidFill>
                  <a:srgbClr val="000000"/>
                </a:solidFill>
                <a:latin typeface="Corbel"/>
                <a:ea typeface="Corbel"/>
                <a:cs typeface="Corbel"/>
                <a:sym typeface="Corbel"/>
              </a:rPr>
              <a:t>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100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a:p>
            <a:pPr indent="0" lvl="0" marL="0" marR="0" rtl="0" algn="l">
              <a:lnSpc>
                <a:spcPct val="100000"/>
              </a:lnSpc>
              <a:spcBef>
                <a:spcPts val="1000"/>
              </a:spcBef>
              <a:spcAft>
                <a:spcPts val="0"/>
              </a:spcAft>
              <a:buClr>
                <a:srgbClr val="000000"/>
              </a:buClr>
              <a:buSzPts val="1800"/>
              <a:buFont typeface="Corbel"/>
              <a:buNone/>
            </a:pPr>
            <a:r>
              <a:t/>
            </a:r>
            <a:endParaRPr b="0" i="0" sz="1800" u="none" cap="none" strike="noStrike">
              <a:solidFill>
                <a:srgbClr val="000000"/>
              </a:solidFill>
              <a:latin typeface="Corbel"/>
              <a:ea typeface="Corbel"/>
              <a:cs typeface="Corbel"/>
              <a:sym typeface="Corbel"/>
            </a:endParaRPr>
          </a:p>
          <a:p>
            <a:pPr indent="-342900" lvl="0" marL="342900" marR="0" rtl="0" algn="l">
              <a:lnSpc>
                <a:spcPct val="100000"/>
              </a:lnSpc>
              <a:spcBef>
                <a:spcPts val="1000"/>
              </a:spcBef>
              <a:spcAft>
                <a:spcPts val="0"/>
              </a:spcAft>
              <a:buClr>
                <a:srgbClr val="000000"/>
              </a:buClr>
              <a:buSzPts val="2136"/>
              <a:buFont typeface="Noto Sans Symbols"/>
              <a:buChar char="✔"/>
            </a:pPr>
            <a:r>
              <a:rPr b="1" i="0" lang="en-US" sz="2136" u="sng" cap="none" strike="noStrike">
                <a:solidFill>
                  <a:srgbClr val="000000"/>
                </a:solidFill>
                <a:latin typeface="Corbel"/>
                <a:ea typeface="Corbel"/>
                <a:cs typeface="Corbel"/>
                <a:sym typeface="Corbel"/>
              </a:rPr>
              <a:t>Beginning October 1, 2025:</a:t>
            </a:r>
            <a:r>
              <a:rPr b="1" i="0" lang="en-US" sz="2136" u="none" cap="none" strike="noStrike">
                <a:solidFill>
                  <a:srgbClr val="000000"/>
                </a:solidFill>
                <a:latin typeface="Corbel"/>
                <a:ea typeface="Corbel"/>
                <a:cs typeface="Corbel"/>
                <a:sym typeface="Corbel"/>
              </a:rPr>
              <a:t> </a:t>
            </a:r>
            <a:endParaRPr/>
          </a:p>
          <a:p>
            <a:pPr indent="-342900" lvl="3" marL="342900" marR="0" rtl="0" algn="l">
              <a:lnSpc>
                <a:spcPct val="100000"/>
              </a:lnSpc>
              <a:spcBef>
                <a:spcPts val="1000"/>
              </a:spcBef>
              <a:spcAft>
                <a:spcPts val="0"/>
              </a:spcAft>
              <a:buClr>
                <a:srgbClr val="000000"/>
              </a:buClr>
              <a:buSzPts val="2136"/>
              <a:buFont typeface="Arial"/>
              <a:buChar char="•"/>
            </a:pPr>
            <a:r>
              <a:rPr b="0" i="0" lang="en-US" sz="2136" u="none" cap="none" strike="noStrike">
                <a:solidFill>
                  <a:srgbClr val="000000"/>
                </a:solidFill>
                <a:latin typeface="Corbel"/>
                <a:ea typeface="Corbel"/>
                <a:cs typeface="Corbel"/>
                <a:sym typeface="Corbel"/>
              </a:rPr>
              <a:t>File the 2026-2027 FAFSA at </a:t>
            </a:r>
            <a:r>
              <a:rPr b="0" i="0" lang="en-US" sz="2136" u="sng" cap="none" strike="noStrike">
                <a:solidFill>
                  <a:srgbClr val="000000"/>
                </a:solidFill>
                <a:latin typeface="Corbel"/>
                <a:ea typeface="Corbel"/>
                <a:cs typeface="Corbel"/>
                <a:sym typeface="Corbel"/>
                <a:hlinkClick r:id="rId4">
                  <a:extLst>
                    <a:ext uri="{A12FA001-AC4F-418D-AE19-62706E023703}">
                      <ahyp:hlinkClr val="tx"/>
                    </a:ext>
                  </a:extLst>
                </a:hlinkClick>
              </a:rPr>
              <a:t>www.studentaid.gov</a:t>
            </a:r>
            <a:r>
              <a:rPr b="0" i="0" lang="en-US" sz="2136" u="none" cap="none" strike="noStrike">
                <a:solidFill>
                  <a:srgbClr val="000000"/>
                </a:solidFill>
                <a:latin typeface="Corbel"/>
                <a:ea typeface="Corbel"/>
                <a:cs typeface="Corbel"/>
                <a:sym typeface="Corbel"/>
              </a:rPr>
              <a:t>  (the application will use 2023 income information).</a:t>
            </a:r>
            <a:endParaRPr/>
          </a:p>
          <a:p>
            <a:pPr indent="-342900" lvl="3" marL="342900" marR="0" rtl="0" algn="l">
              <a:lnSpc>
                <a:spcPct val="100000"/>
              </a:lnSpc>
              <a:spcBef>
                <a:spcPts val="1000"/>
              </a:spcBef>
              <a:spcAft>
                <a:spcPts val="0"/>
              </a:spcAft>
              <a:buClr>
                <a:srgbClr val="000000"/>
              </a:buClr>
              <a:buSzPts val="2136"/>
              <a:buFont typeface="Arial"/>
              <a:buChar char="•"/>
            </a:pPr>
            <a:r>
              <a:rPr b="0" i="0" lang="en-US" sz="2136" u="none" cap="none" strike="noStrike">
                <a:solidFill>
                  <a:srgbClr val="000000"/>
                </a:solidFill>
                <a:latin typeface="Corbel"/>
                <a:ea typeface="Corbel"/>
                <a:cs typeface="Corbel"/>
                <a:sym typeface="Corbel"/>
              </a:rPr>
              <a:t>File the </a:t>
            </a:r>
            <a:r>
              <a:rPr b="0" i="0" lang="en-US" sz="2136" u="sng" cap="none" strike="noStrike">
                <a:solidFill>
                  <a:srgbClr val="000000"/>
                </a:solidFill>
                <a:latin typeface="Corbel"/>
                <a:ea typeface="Corbel"/>
                <a:cs typeface="Corbel"/>
                <a:sym typeface="Corbel"/>
              </a:rPr>
              <a:t>CSS profile </a:t>
            </a:r>
            <a:r>
              <a:rPr b="0" i="0" lang="en-US" sz="2136" u="none" cap="none" strike="noStrike">
                <a:solidFill>
                  <a:srgbClr val="000000"/>
                </a:solidFill>
                <a:latin typeface="Corbel"/>
                <a:ea typeface="Corbel"/>
                <a:cs typeface="Corbel"/>
                <a:sym typeface="Corbel"/>
              </a:rPr>
              <a:t>if your school accepts this independent financial aid application </a:t>
            </a:r>
            <a:r>
              <a:rPr b="0" i="0" lang="en-US" sz="2136" u="sng" cap="none" strike="noStrike">
                <a:solidFill>
                  <a:srgbClr val="000000"/>
                </a:solidFill>
                <a:latin typeface="Corbel"/>
                <a:ea typeface="Corbel"/>
                <a:cs typeface="Corbel"/>
                <a:sym typeface="Corbel"/>
              </a:rPr>
              <a:t>or</a:t>
            </a:r>
            <a:r>
              <a:rPr b="0" i="0" lang="en-US" sz="2136" u="none" cap="none" strike="noStrike">
                <a:solidFill>
                  <a:srgbClr val="000000"/>
                </a:solidFill>
                <a:latin typeface="Corbel"/>
                <a:ea typeface="Corbel"/>
                <a:cs typeface="Corbel"/>
                <a:sym typeface="Corbel"/>
              </a:rPr>
              <a:t> if a scholarship agency requires this form. Cost: $25 first college, $16 each additional college and free income under $100,000. </a:t>
            </a:r>
            <a:r>
              <a:rPr b="0" i="0" lang="en-US" sz="2136" u="sng" cap="none" strike="noStrike">
                <a:solidFill>
                  <a:srgbClr val="000000"/>
                </a:solidFill>
                <a:latin typeface="Corbel"/>
                <a:ea typeface="Corbel"/>
                <a:cs typeface="Corbel"/>
                <a:sym typeface="Corbel"/>
                <a:hlinkClick r:id="rId5">
                  <a:extLst>
                    <a:ext uri="{A12FA001-AC4F-418D-AE19-62706E023703}">
                      <ahyp:hlinkClr val="tx"/>
                    </a:ext>
                  </a:extLst>
                </a:hlinkClick>
              </a:rPr>
              <a:t>https://cssprofile.collegeboard.org/</a:t>
            </a:r>
            <a:r>
              <a:rPr b="0" i="0" lang="en-US" sz="2136" u="none" cap="none" strike="noStrike">
                <a:solidFill>
                  <a:srgbClr val="000000"/>
                </a:solidFill>
                <a:latin typeface="Corbel"/>
                <a:ea typeface="Corbel"/>
                <a:cs typeface="Corbel"/>
                <a:sym typeface="Corbel"/>
              </a:rPr>
              <a:t> </a:t>
            </a:r>
            <a:endParaRPr b="0" i="0" sz="1800" u="none" cap="none" strike="noStrike">
              <a:solidFill>
                <a:srgbClr val="000000"/>
              </a:solidFill>
              <a:latin typeface="Corbel"/>
              <a:ea typeface="Corbel"/>
              <a:cs typeface="Corbel"/>
              <a:sym typeface="Corbel"/>
            </a:endParaRPr>
          </a:p>
          <a:p>
            <a:pPr indent="-342900" lvl="0" marL="342900" marR="0" rtl="0" algn="l">
              <a:lnSpc>
                <a:spcPct val="100000"/>
              </a:lnSpc>
              <a:spcBef>
                <a:spcPts val="1000"/>
              </a:spcBef>
              <a:spcAft>
                <a:spcPts val="0"/>
              </a:spcAft>
              <a:buClr>
                <a:srgbClr val="000000"/>
              </a:buClr>
              <a:buSzPts val="2136"/>
              <a:buFont typeface="Noto Sans Symbols"/>
              <a:buChar char="✔"/>
            </a:pPr>
            <a:r>
              <a:rPr b="1" i="0" lang="en-US" sz="2136" u="sng" cap="none" strike="noStrike">
                <a:solidFill>
                  <a:srgbClr val="000000"/>
                </a:solidFill>
                <a:latin typeface="Corbel"/>
                <a:ea typeface="Corbel"/>
                <a:cs typeface="Corbel"/>
                <a:sym typeface="Corbel"/>
              </a:rPr>
              <a:t>A week after filing the FAFSA </a:t>
            </a:r>
            <a:r>
              <a:rPr b="0" i="0" lang="en-US" sz="2136" u="none" cap="none" strike="noStrike">
                <a:solidFill>
                  <a:srgbClr val="000000"/>
                </a:solidFill>
                <a:latin typeface="Corbel"/>
                <a:ea typeface="Corbel"/>
                <a:cs typeface="Corbel"/>
                <a:sym typeface="Corbel"/>
              </a:rPr>
              <a:t>create an profile with NJ Higher Education Student Assistance Authority (NJ HESAA) to view eligibility for NJ grants and scholarships at </a:t>
            </a:r>
            <a:r>
              <a:rPr b="0" i="0" lang="en-US" sz="2136" u="sng" cap="none" strike="noStrike">
                <a:solidFill>
                  <a:srgbClr val="000000"/>
                </a:solidFill>
                <a:latin typeface="Corbel"/>
                <a:ea typeface="Corbel"/>
                <a:cs typeface="Corbel"/>
                <a:sym typeface="Corbel"/>
                <a:hlinkClick r:id="rId6">
                  <a:extLst>
                    <a:ext uri="{A12FA001-AC4F-418D-AE19-62706E023703}">
                      <ahyp:hlinkClr val="tx"/>
                    </a:ext>
                  </a:extLst>
                </a:hlinkClick>
              </a:rPr>
              <a:t>https://njfams.hesaa.org/</a:t>
            </a:r>
            <a:r>
              <a:rPr b="0" i="0" lang="en-US" sz="2136" u="none" cap="none" strike="noStrike">
                <a:solidFill>
                  <a:srgbClr val="000000"/>
                </a:solidFill>
                <a:latin typeface="Corbel"/>
                <a:ea typeface="Corbel"/>
                <a:cs typeface="Corbel"/>
                <a:sym typeface="Corbel"/>
              </a:rPr>
              <a:t> (scroll to the bottom to see the NJFAMS box) </a:t>
            </a:r>
            <a:endParaRPr b="0" i="0" sz="1800" u="none" cap="none" strike="noStrike">
              <a:solidFill>
                <a:srgbClr val="000000"/>
              </a:solidFill>
              <a:latin typeface="Corbel"/>
              <a:ea typeface="Corbel"/>
              <a:cs typeface="Corbel"/>
              <a:sym typeface="Corbel"/>
            </a:endParaRPr>
          </a:p>
          <a:p>
            <a:pPr indent="-342900" lvl="0" marL="342900" marR="0" rtl="0" algn="l">
              <a:lnSpc>
                <a:spcPct val="100000"/>
              </a:lnSpc>
              <a:spcBef>
                <a:spcPts val="1000"/>
              </a:spcBef>
              <a:spcAft>
                <a:spcPts val="0"/>
              </a:spcAft>
              <a:buClr>
                <a:srgbClr val="000000"/>
              </a:buClr>
              <a:buSzPts val="2136"/>
              <a:buFont typeface="Noto Sans Symbols"/>
              <a:buChar char="✔"/>
            </a:pPr>
            <a:r>
              <a:rPr b="1" i="0" lang="en-US" sz="2136" u="sng" cap="none" strike="noStrike">
                <a:solidFill>
                  <a:srgbClr val="000000"/>
                </a:solidFill>
                <a:latin typeface="Corbel"/>
                <a:ea typeface="Corbel"/>
                <a:cs typeface="Corbel"/>
                <a:sym typeface="Corbel"/>
              </a:rPr>
              <a:t>Private Scholarships</a:t>
            </a:r>
            <a:r>
              <a:rPr b="0" i="0" lang="en-US" sz="2136" u="none" cap="none" strike="noStrike">
                <a:solidFill>
                  <a:srgbClr val="000000"/>
                </a:solidFill>
                <a:latin typeface="Corbel"/>
                <a:ea typeface="Corbel"/>
                <a:cs typeface="Corbel"/>
                <a:sym typeface="Corbel"/>
              </a:rPr>
              <a:t>: Continue to research and apply for private scholarships </a:t>
            </a:r>
            <a:endParaRPr b="0" i="0" sz="1800" u="none" cap="none" strike="noStrike">
              <a:solidFill>
                <a:srgbClr val="000000"/>
              </a:solidFill>
              <a:latin typeface="Corbel"/>
              <a:ea typeface="Corbel"/>
              <a:cs typeface="Corbel"/>
              <a:sym typeface="Corbel"/>
            </a:endParaRPr>
          </a:p>
          <a:p>
            <a:pPr indent="-342900" lvl="0" marL="342900" marR="0" rtl="0" algn="l">
              <a:lnSpc>
                <a:spcPct val="100000"/>
              </a:lnSpc>
              <a:spcBef>
                <a:spcPts val="1000"/>
              </a:spcBef>
              <a:spcAft>
                <a:spcPts val="0"/>
              </a:spcAft>
              <a:buClr>
                <a:srgbClr val="000000"/>
              </a:buClr>
              <a:buSzPts val="2136"/>
              <a:buFont typeface="Noto Sans Symbols"/>
              <a:buChar char="✔"/>
            </a:pPr>
            <a:r>
              <a:rPr b="1" i="0" lang="en-US" sz="2136" u="sng" cap="none" strike="noStrike">
                <a:solidFill>
                  <a:srgbClr val="000000"/>
                </a:solidFill>
                <a:latin typeface="Corbel"/>
                <a:ea typeface="Corbel"/>
                <a:cs typeface="Corbel"/>
                <a:sym typeface="Corbel"/>
              </a:rPr>
              <a:t>February 2026 – April 2026</a:t>
            </a:r>
            <a:r>
              <a:rPr b="1" i="0" lang="en-US" sz="2136" u="none" cap="none" strike="noStrike">
                <a:solidFill>
                  <a:srgbClr val="000000"/>
                </a:solidFill>
                <a:latin typeface="Corbel"/>
                <a:ea typeface="Corbel"/>
                <a:cs typeface="Corbel"/>
                <a:sym typeface="Corbel"/>
              </a:rPr>
              <a:t>:</a:t>
            </a:r>
            <a:r>
              <a:rPr b="0" i="0" lang="en-US" sz="2136" u="none" cap="none" strike="noStrike">
                <a:solidFill>
                  <a:srgbClr val="000000"/>
                </a:solidFill>
                <a:latin typeface="Corbel"/>
                <a:ea typeface="Corbel"/>
                <a:cs typeface="Corbel"/>
                <a:sym typeface="Corbel"/>
              </a:rPr>
              <a:t>  Estimated financial aid award letters are sent to students via their email or letter.  Check with the colleges &amp; universities regarding their method of communication.</a:t>
            </a:r>
            <a:endParaRPr b="0" i="0" sz="1800" u="none" cap="none" strike="noStrike">
              <a:solidFill>
                <a:srgbClr val="000000"/>
              </a:solidFill>
              <a:latin typeface="Corbel"/>
              <a:ea typeface="Corbel"/>
              <a:cs typeface="Corbel"/>
              <a:sym typeface="Corbel"/>
            </a:endParaRPr>
          </a:p>
          <a:p>
            <a:pPr indent="-196850" lvl="2" marL="285750" marR="0" rtl="0" algn="l">
              <a:lnSpc>
                <a:spcPct val="100000"/>
              </a:lnSpc>
              <a:spcBef>
                <a:spcPts val="0"/>
              </a:spcBef>
              <a:spcAft>
                <a:spcPts val="0"/>
              </a:spcAft>
              <a:buClr>
                <a:srgbClr val="000000"/>
              </a:buClr>
              <a:buSzPts val="1400"/>
              <a:buFont typeface="Corbel"/>
              <a:buNone/>
            </a:pPr>
            <a:r>
              <a:t/>
            </a:r>
            <a:endParaRPr b="0" i="0" sz="1400" u="none" cap="none" strike="noStrike">
              <a:solidFill>
                <a:srgbClr val="000000"/>
              </a:solidFill>
              <a:latin typeface="Arial"/>
              <a:ea typeface="Arial"/>
              <a:cs typeface="Arial"/>
              <a:sym typeface="Arial"/>
            </a:endParaRPr>
          </a:p>
        </p:txBody>
      </p:sp>
      <p:sp>
        <p:nvSpPr>
          <p:cNvPr id="535" name="Google Shape;535;p54"/>
          <p:cNvSpPr/>
          <p:nvPr/>
        </p:nvSpPr>
        <p:spPr>
          <a:xfrm>
            <a:off x="1524001" y="-748"/>
            <a:ext cx="9143999" cy="5539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000"/>
              <a:buFont typeface="Calibri"/>
              <a:buNone/>
            </a:pPr>
            <a:r>
              <a:rPr b="1" i="0" lang="en-US" sz="3000" u="none" cap="none" strike="noStrike">
                <a:solidFill>
                  <a:schemeClr val="dk1"/>
                </a:solidFill>
                <a:latin typeface="Calibri"/>
                <a:ea typeface="Calibri"/>
                <a:cs typeface="Calibri"/>
                <a:sym typeface="Calibri"/>
              </a:rPr>
              <a:t>Summary Timeline and Tasks</a:t>
            </a:r>
            <a:endParaRPr b="0" i="0" sz="3000" u="none" cap="none" strike="noStrike">
              <a:solidFill>
                <a:srgbClr val="000000"/>
              </a:solidFill>
              <a:latin typeface="Arial"/>
              <a:ea typeface="Arial"/>
              <a:cs typeface="Arial"/>
              <a:sym typeface="Arial"/>
            </a:endParaRPr>
          </a:p>
        </p:txBody>
      </p:sp>
      <p:pic>
        <p:nvPicPr>
          <p:cNvPr id="536" name="Google Shape;536;p54"/>
          <p:cNvPicPr preferRelativeResize="0"/>
          <p:nvPr/>
        </p:nvPicPr>
        <p:blipFill rotWithShape="1">
          <a:blip r:embed="rId7">
            <a:alphaModFix/>
          </a:blip>
          <a:srcRect b="0" l="0" r="0" t="0"/>
          <a:stretch/>
        </p:blipFill>
        <p:spPr>
          <a:xfrm>
            <a:off x="3747074" y="473337"/>
            <a:ext cx="4697851" cy="441064"/>
          </a:xfrm>
          <a:prstGeom prst="rect">
            <a:avLst/>
          </a:prstGeom>
          <a:noFill/>
          <a:ln>
            <a:noFill/>
          </a:ln>
        </p:spPr>
      </p:pic>
      <p:pic>
        <p:nvPicPr>
          <p:cNvPr id="537" name="Google Shape;537;p54"/>
          <p:cNvPicPr preferRelativeResize="0"/>
          <p:nvPr/>
        </p:nvPicPr>
        <p:blipFill rotWithShape="1">
          <a:blip r:embed="rId8">
            <a:alphaModFix/>
          </a:blip>
          <a:srcRect b="0" l="0" r="0" t="0"/>
          <a:stretch/>
        </p:blipFill>
        <p:spPr>
          <a:xfrm>
            <a:off x="5196140" y="1585186"/>
            <a:ext cx="2130640" cy="87433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55"/>
          <p:cNvSpPr txBox="1"/>
          <p:nvPr/>
        </p:nvSpPr>
        <p:spPr>
          <a:xfrm>
            <a:off x="3081079" y="6254559"/>
            <a:ext cx="3857348" cy="27699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FFFFFF"/>
              </a:buClr>
              <a:buSzPts val="1200"/>
              <a:buFont typeface="Helvetica Neue"/>
              <a:buNone/>
            </a:pPr>
            <a:r>
              <a:rPr b="1" i="0" lang="en-US" sz="1200" u="none" cap="none" strike="noStrike">
                <a:solidFill>
                  <a:srgbClr val="FFFFFF"/>
                </a:solidFill>
                <a:latin typeface="Helvetica Neue"/>
                <a:ea typeface="Helvetica Neue"/>
                <a:cs typeface="Helvetica Neue"/>
                <a:sym typeface="Helvetica Neue"/>
              </a:rPr>
              <a:t>Higher Education Student Assistance Authority</a:t>
            </a:r>
            <a:endParaRPr/>
          </a:p>
        </p:txBody>
      </p:sp>
      <p:pic>
        <p:nvPicPr>
          <p:cNvPr descr="Picture 2" id="543" name="Google Shape;543;p55"/>
          <p:cNvPicPr preferRelativeResize="0"/>
          <p:nvPr/>
        </p:nvPicPr>
        <p:blipFill rotWithShape="1">
          <a:blip r:embed="rId3">
            <a:alphaModFix/>
          </a:blip>
          <a:srcRect b="0" l="0" r="0" t="0"/>
          <a:stretch/>
        </p:blipFill>
        <p:spPr>
          <a:xfrm>
            <a:off x="5966732" y="2772177"/>
            <a:ext cx="3276600" cy="1301751"/>
          </a:xfrm>
          <a:prstGeom prst="rect">
            <a:avLst/>
          </a:prstGeom>
          <a:noFill/>
          <a:ln>
            <a:noFill/>
          </a:ln>
        </p:spPr>
      </p:pic>
      <p:sp>
        <p:nvSpPr>
          <p:cNvPr id="544" name="Google Shape;544;p55"/>
          <p:cNvSpPr txBox="1"/>
          <p:nvPr/>
        </p:nvSpPr>
        <p:spPr>
          <a:xfrm>
            <a:off x="3916951" y="869834"/>
            <a:ext cx="7376162" cy="470898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595959"/>
              </a:buClr>
              <a:buSzPts val="6000"/>
              <a:buFont typeface="Corbel"/>
              <a:buNone/>
            </a:pPr>
            <a:r>
              <a:rPr b="1" i="0" lang="en-US" sz="6000" u="none" cap="none" strike="noStrike">
                <a:solidFill>
                  <a:srgbClr val="595959"/>
                </a:solidFill>
                <a:latin typeface="Corbel"/>
                <a:ea typeface="Corbel"/>
                <a:cs typeface="Corbel"/>
                <a:sym typeface="Corbel"/>
              </a:rPr>
              <a:t>QUESTIONS?</a:t>
            </a:r>
            <a:endParaRPr/>
          </a:p>
          <a:p>
            <a:pPr indent="0" lvl="0" marL="0" marR="0" rtl="0" algn="ctr">
              <a:lnSpc>
                <a:spcPct val="100000"/>
              </a:lnSpc>
              <a:spcBef>
                <a:spcPts val="0"/>
              </a:spcBef>
              <a:spcAft>
                <a:spcPts val="0"/>
              </a:spcAft>
              <a:buClr>
                <a:schemeClr val="accent3"/>
              </a:buClr>
              <a:buSzPts val="6000"/>
              <a:buFont typeface="Corbel"/>
              <a:buNone/>
            </a:pPr>
            <a:r>
              <a:t/>
            </a:r>
            <a:endParaRPr b="0" i="0" sz="60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chemeClr val="accent3"/>
              </a:buClr>
              <a:buSzPts val="6000"/>
              <a:buFont typeface="Corbel"/>
              <a:buNone/>
            </a:pPr>
            <a:r>
              <a:t/>
            </a:r>
            <a:endParaRPr b="0" i="0" sz="60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chemeClr val="accent3"/>
              </a:buClr>
              <a:buSzPts val="6000"/>
              <a:buFont typeface="Corbel"/>
              <a:buNone/>
            </a:pPr>
            <a:r>
              <a:t/>
            </a:r>
            <a:endParaRPr b="0" i="0" sz="60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rgbClr val="595959"/>
              </a:buClr>
              <a:buSzPts val="6000"/>
              <a:buFont typeface="Corbel"/>
              <a:buNone/>
            </a:pPr>
            <a:r>
              <a:rPr b="1" i="0" lang="en-US" sz="6000" u="none" cap="none" strike="noStrike">
                <a:solidFill>
                  <a:srgbClr val="595959"/>
                </a:solidFill>
                <a:latin typeface="Corbel"/>
                <a:ea typeface="Corbel"/>
                <a:cs typeface="Corbel"/>
                <a:sym typeface="Corbel"/>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Jennifer Azzarano</dc:creator>
</cp:coreProperties>
</file>