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61" r:id="rId4"/>
    <p:sldId id="262" r:id="rId5"/>
    <p:sldId id="263" r:id="rId6"/>
  </p:sldIdLst>
  <p:sldSz cx="9144000" cy="6858000" type="screen4x3"/>
  <p:notesSz cx="6881813" cy="9296400"/>
  <p:embeddedFontLst>
    <p:embeddedFont>
      <p:font typeface="Impact" panose="020B0806030902050204" pitchFamily="34" charset="0"/>
      <p:regular r:id="rId8"/>
    </p:embeddedFont>
    <p:embeddedFont>
      <p:font typeface="Lustria" panose="02000603060000020004" pitchFamily="2" charset="0"/>
      <p:regular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ix/72AMzjHkKNy7gTQkzzp1387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4C44AA-1FBF-45F4-B273-E3C380A9847A}">
  <a:tblStyle styleId="{F34C44AA-1FBF-45F4-B273-E3C380A9847A}" styleName="Table_0">
    <a:wholeTbl>
      <a:tcTxStyle b="off" i="off">
        <a:font>
          <a:latin typeface="Times New Roman"/>
          <a:ea typeface="Times New Roman"/>
          <a:cs typeface="Times New Roman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1E6E6"/>
          </a:solidFill>
        </a:fill>
      </a:tcStyle>
    </a:wholeTbl>
    <a:band1H>
      <a:tcTxStyle/>
      <a:tcStyle>
        <a:tcBdr/>
        <a:fill>
          <a:solidFill>
            <a:srgbClr val="E2C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2C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2"/>
  </p:normalViewPr>
  <p:slideViewPr>
    <p:cSldViewPr snapToGrid="0">
      <p:cViewPr varScale="1">
        <p:scale>
          <a:sx n="134" d="100"/>
          <a:sy n="134" d="100"/>
        </p:scale>
        <p:origin x="154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2913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97313" y="0"/>
            <a:ext cx="2982912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509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2982913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5:notes"/>
          <p:cNvSpPr txBox="1">
            <a:spLocks noGrp="1"/>
          </p:cNvSpPr>
          <p:nvPr>
            <p:ph type="sldNum" idx="12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6:notes"/>
          <p:cNvSpPr txBox="1">
            <a:spLocks noGrp="1"/>
          </p:cNvSpPr>
          <p:nvPr>
            <p:ph type="sldNum" idx="12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>
            <a:spLocks noGrp="1"/>
          </p:cNvSpPr>
          <p:nvPr>
            <p:ph type="body" idx="1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81475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Google Shape;19;p10"/>
          <p:cNvSpPr txBox="1"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Impact"/>
              <a:buNone/>
              <a:defRPr sz="8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>
              <a:spcBef>
                <a:spcPts val="44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10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" name="Google Shape;33;p12"/>
          <p:cNvSpPr txBox="1"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Impact"/>
              <a:buNone/>
              <a:defRPr sz="5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12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1"/>
          </p:nvPr>
        </p:nvSpPr>
        <p:spPr>
          <a:xfrm>
            <a:off x="762000" y="609601"/>
            <a:ext cx="3657600" cy="376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2"/>
          </p:nvPr>
        </p:nvSpPr>
        <p:spPr>
          <a:xfrm>
            <a:off x="4648200" y="609601"/>
            <a:ext cx="3657600" cy="376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Impact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 b="0">
                <a:latin typeface="Impact"/>
                <a:ea typeface="Impact"/>
                <a:cs typeface="Impact"/>
                <a:sym typeface="Impact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body" idx="2"/>
          </p:nvPr>
        </p:nvSpPr>
        <p:spPr>
          <a:xfrm>
            <a:off x="758952" y="1329264"/>
            <a:ext cx="36576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body" idx="3"/>
          </p:nvPr>
        </p:nvSpPr>
        <p:spPr>
          <a:xfrm>
            <a:off x="4645152" y="609600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 b="0">
                <a:latin typeface="Impact"/>
                <a:ea typeface="Impact"/>
                <a:cs typeface="Impact"/>
                <a:sym typeface="Impact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body" idx="4"/>
          </p:nvPr>
        </p:nvSpPr>
        <p:spPr>
          <a:xfrm>
            <a:off x="4645152" y="1329264"/>
            <a:ext cx="3657600" cy="30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5" name="Google Shape;55;p14"/>
          <p:cNvCxnSpPr/>
          <p:nvPr/>
        </p:nvCxnSpPr>
        <p:spPr>
          <a:xfrm>
            <a:off x="758952" y="1249362"/>
            <a:ext cx="3657600" cy="1588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" name="Google Shape;56;p14"/>
          <p:cNvCxnSpPr/>
          <p:nvPr/>
        </p:nvCxnSpPr>
        <p:spPr>
          <a:xfrm>
            <a:off x="4645152" y="1249362"/>
            <a:ext cx="3657600" cy="1588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Impact"/>
              <a:buNone/>
              <a:defRPr sz="5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3710866" y="457200"/>
            <a:ext cx="4594934" cy="411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68300" algn="l">
              <a:spcBef>
                <a:spcPts val="440"/>
              </a:spcBef>
              <a:spcAft>
                <a:spcPts val="0"/>
              </a:spcAft>
              <a:buSzPts val="2200"/>
              <a:buChar char="•"/>
              <a:defRPr sz="22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2"/>
          </p:nvPr>
        </p:nvSpPr>
        <p:spPr>
          <a:xfrm>
            <a:off x="762001" y="457200"/>
            <a:ext cx="2673657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420"/>
              </a:spcBef>
              <a:spcAft>
                <a:spcPts val="0"/>
              </a:spcAft>
              <a:buSzPts val="2100"/>
              <a:buNone/>
              <a:defRPr sz="210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3" name="Google Shape;73;p17"/>
          <p:cNvCxnSpPr/>
          <p:nvPr/>
        </p:nvCxnSpPr>
        <p:spPr>
          <a:xfrm rot="5400000">
            <a:off x="1677194" y="2514600"/>
            <a:ext cx="3810000" cy="1588"/>
          </a:xfrm>
          <a:prstGeom prst="straightConnector1">
            <a:avLst/>
          </a:prstGeom>
          <a:noFill/>
          <a:ln w="15875" cap="flat" cmpd="sng">
            <a:solidFill>
              <a:srgbClr val="979797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Impact"/>
              <a:buNone/>
              <a:defRPr sz="5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>
            <a:spLocks noGrp="1"/>
          </p:cNvSpPr>
          <p:nvPr>
            <p:ph type="pic" idx="2"/>
          </p:nvPr>
        </p:nvSpPr>
        <p:spPr>
          <a:xfrm>
            <a:off x="777240" y="457200"/>
            <a:ext cx="7543800" cy="2895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18"/>
          <p:cNvSpPr txBox="1">
            <a:spLocks noGrp="1"/>
          </p:cNvSpPr>
          <p:nvPr>
            <p:ph type="body" idx="1"/>
          </p:nvPr>
        </p:nvSpPr>
        <p:spPr>
          <a:xfrm>
            <a:off x="850392" y="3505200"/>
            <a:ext cx="7391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1"/>
          </p:nvPr>
        </p:nvSpPr>
        <p:spPr>
          <a:xfrm rot="5400000">
            <a:off x="2590800" y="-990600"/>
            <a:ext cx="3886200" cy="72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 rot="5400000">
            <a:off x="-1028699" y="2476500"/>
            <a:ext cx="5410199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body" idx="1"/>
          </p:nvPr>
        </p:nvSpPr>
        <p:spPr>
          <a:xfrm rot="5400000">
            <a:off x="3009900" y="266701"/>
            <a:ext cx="487680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Impact"/>
              <a:buNone/>
              <a:defRPr sz="5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rgbClr val="44444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262626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" name="Google Shape;15;p9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" name="Google Shape;16;p9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"/>
          <p:cNvSpPr txBox="1">
            <a:spLocks noGrp="1"/>
          </p:cNvSpPr>
          <p:nvPr>
            <p:ph type="ctrTitle"/>
          </p:nvPr>
        </p:nvSpPr>
        <p:spPr>
          <a:xfrm>
            <a:off x="762000" y="258112"/>
            <a:ext cx="7897368" cy="280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Impact"/>
              <a:buNone/>
            </a:pPr>
            <a:r>
              <a:rPr lang="en-US" sz="4800" dirty="0">
                <a:solidFill>
                  <a:schemeClr val="bg1"/>
                </a:solidFill>
              </a:rPr>
              <a:t>BI-ANNUAL REPORT ON 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VIOLENCE AND VANDALISM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PERIOD 1:  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Sept. 1, 2025 – Dec. 31, 2025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8" name="Google Shape;98;p1"/>
          <p:cNvSpPr txBox="1">
            <a:spLocks noGrp="1"/>
          </p:cNvSpPr>
          <p:nvPr>
            <p:ph type="subTitle" idx="1"/>
          </p:nvPr>
        </p:nvSpPr>
        <p:spPr>
          <a:xfrm>
            <a:off x="762000" y="4724400"/>
            <a:ext cx="6858000" cy="1490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400"/>
              <a:t>Haddon Township School District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ct val="100000"/>
              <a:buNone/>
            </a:pPr>
            <a:r>
              <a:rPr lang="en-US" sz="2400"/>
              <a:t>Robert J. Fisicaro, Superintendent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ct val="100000"/>
              <a:buNone/>
            </a:pPr>
            <a:r>
              <a:rPr lang="en-US" sz="2400"/>
              <a:t>February 19, 2026</a:t>
            </a: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"/>
          <p:cNvSpPr txBox="1">
            <a:spLocks noGrp="1"/>
          </p:cNvSpPr>
          <p:nvPr>
            <p:ph type="title"/>
          </p:nvPr>
        </p:nvSpPr>
        <p:spPr>
          <a:xfrm>
            <a:off x="800100" y="4700752"/>
            <a:ext cx="7543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Impact"/>
              <a:buNone/>
            </a:pPr>
            <a:r>
              <a:rPr lang="en-US" sz="3600" dirty="0"/>
              <a:t>SSDS 2024-25 PERIOD 1</a:t>
            </a:r>
            <a:br>
              <a:rPr lang="en-US" sz="3600" dirty="0"/>
            </a:br>
            <a:r>
              <a:rPr lang="en-US" sz="3600" dirty="0"/>
              <a:t>Incidents by Reporting Category</a:t>
            </a:r>
            <a:endParaRPr dirty="0"/>
          </a:p>
        </p:txBody>
      </p:sp>
      <p:graphicFrame>
        <p:nvGraphicFramePr>
          <p:cNvPr id="123" name="Google Shape;123;p5"/>
          <p:cNvGraphicFramePr/>
          <p:nvPr>
            <p:extLst>
              <p:ext uri="{D42A27DB-BD31-4B8C-83A1-F6EECF244321}">
                <p14:modId xmlns:p14="http://schemas.microsoft.com/office/powerpoint/2010/main" val="685647867"/>
              </p:ext>
            </p:extLst>
          </p:nvPr>
        </p:nvGraphicFramePr>
        <p:xfrm>
          <a:off x="762000" y="557048"/>
          <a:ext cx="7467600" cy="4537638"/>
        </p:xfrm>
        <a:graphic>
          <a:graphicData uri="http://schemas.openxmlformats.org/drawingml/2006/table">
            <a:tbl>
              <a:tblPr firstRow="1" bandRow="1">
                <a:noFill/>
                <a:tableStyleId>{F34C44AA-1FBF-45F4-B273-E3C380A9847A}</a:tableStyleId>
              </a:tblPr>
              <a:tblGrid>
                <a:gridCol w="130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2328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dirty="0"/>
                        <a:t>Violence &amp; Vandalism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dirty="0"/>
                        <a:t>PERIOD 1: 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Sept. 1 202</a:t>
                      </a:r>
                      <a:r>
                        <a:rPr lang="en-US" dirty="0"/>
                        <a:t>4</a:t>
                      </a:r>
                      <a:r>
                        <a:rPr lang="en-US" sz="1400" dirty="0"/>
                        <a:t>– 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dirty="0"/>
                        <a:t>Dec. 31, 2024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Other Incidents Leading to Removal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Suspensions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ISS/OSS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HIB Alleged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HIB Trainings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HIB Programs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18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Edison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18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Jennings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18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Stoy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18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Strawbridge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10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18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Van Sciver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18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RMS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/>
                        <a:t>8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31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HS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/>
                        <a:t>16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613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District-Wide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"/>
          <p:cNvSpPr txBox="1">
            <a:spLocks noGrp="1"/>
          </p:cNvSpPr>
          <p:nvPr>
            <p:ph type="title"/>
          </p:nvPr>
        </p:nvSpPr>
        <p:spPr>
          <a:xfrm>
            <a:off x="762000" y="5007503"/>
            <a:ext cx="7543800" cy="121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Impact"/>
              <a:buNone/>
            </a:pPr>
            <a:r>
              <a:rPr lang="en-US" sz="3600"/>
              <a:t>SSDS 2025-26 PERIOD 1</a:t>
            </a:r>
            <a:br>
              <a:rPr lang="en-US" sz="3600"/>
            </a:br>
            <a:r>
              <a:rPr lang="en-US" sz="3600"/>
              <a:t>Incidents by Reporting Category</a:t>
            </a:r>
            <a:endParaRPr/>
          </a:p>
        </p:txBody>
      </p:sp>
      <p:graphicFrame>
        <p:nvGraphicFramePr>
          <p:cNvPr id="130" name="Google Shape;130;p6"/>
          <p:cNvGraphicFramePr/>
          <p:nvPr>
            <p:extLst>
              <p:ext uri="{D42A27DB-BD31-4B8C-83A1-F6EECF244321}">
                <p14:modId xmlns:p14="http://schemas.microsoft.com/office/powerpoint/2010/main" val="1529803440"/>
              </p:ext>
            </p:extLst>
          </p:nvPr>
        </p:nvGraphicFramePr>
        <p:xfrm>
          <a:off x="762000" y="557048"/>
          <a:ext cx="7543800" cy="4544950"/>
        </p:xfrm>
        <a:graphic>
          <a:graphicData uri="http://schemas.openxmlformats.org/drawingml/2006/table">
            <a:tbl>
              <a:tblPr firstRow="1" bandRow="1">
                <a:noFill/>
                <a:tableStyleId>{F34C44AA-1FBF-45F4-B273-E3C380A9847A}</a:tableStyleId>
              </a:tblPr>
              <a:tblGrid>
                <a:gridCol w="131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765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dirty="0"/>
                        <a:t>Violence &amp; Vandalism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en-US" sz="1600" dirty="0"/>
                        <a:t>PERIOD 1:  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Sept. 1 2025 – Dec. 31, 2025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Other Incidents Leading to Removal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Suspensions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ISS/OSS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HIB Alleged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HIB Trainings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HIB Programs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Edison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Jennings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Stoy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Strawbridge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7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Van Sciver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RMS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/>
                        <a:t>18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HS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District-Wide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/>
                        <a:t>22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1</a:t>
                      </a: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76424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Impact"/>
              <a:buNone/>
            </a:pPr>
            <a:r>
              <a:rPr lang="en-US"/>
              <a:t>PROGRAMS PROVIDED UPON DISCIPLINARY ACTION</a:t>
            </a:r>
            <a:endParaRPr/>
          </a:p>
        </p:txBody>
      </p:sp>
      <p:sp>
        <p:nvSpPr>
          <p:cNvPr id="136" name="Google Shape;136;p7"/>
          <p:cNvSpPr txBox="1">
            <a:spLocks noGrp="1"/>
          </p:cNvSpPr>
          <p:nvPr>
            <p:ph type="body" idx="1"/>
          </p:nvPr>
        </p:nvSpPr>
        <p:spPr>
          <a:xfrm>
            <a:off x="698222" y="685800"/>
            <a:ext cx="8445778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Assignments,</a:t>
            </a:r>
            <a:r>
              <a:rPr lang="en-US" sz="1100"/>
              <a:t> </a:t>
            </a:r>
            <a:r>
              <a:rPr lang="en-US" sz="3200"/>
              <a:t>instruction and/or support services</a:t>
            </a:r>
            <a:endParaRPr/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In-school programs</a:t>
            </a:r>
            <a:endParaRPr/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In-district programs</a:t>
            </a:r>
            <a:endParaRPr/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Home assignments/home instruction</a:t>
            </a:r>
            <a:endParaRPr/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Counseling services</a:t>
            </a:r>
            <a:endParaRPr/>
          </a:p>
          <a:p>
            <a:pPr marL="274320" lvl="0" indent="-274320" algn="l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 sz="3200"/>
              <a:t>Parent conference/student conference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Impact"/>
              <a:buNone/>
            </a:pPr>
            <a:r>
              <a:rPr lang="en-US"/>
              <a:t>Questions/Discussion</a:t>
            </a:r>
            <a:endParaRPr/>
          </a:p>
        </p:txBody>
      </p:sp>
      <p:sp>
        <p:nvSpPr>
          <p:cNvPr id="142" name="Google Shape;142;p8"/>
          <p:cNvSpPr txBox="1">
            <a:spLocks noGrp="1"/>
          </p:cNvSpPr>
          <p:nvPr>
            <p:ph type="body" idx="1"/>
          </p:nvPr>
        </p:nvSpPr>
        <p:spPr>
          <a:xfrm>
            <a:off x="154873" y="685800"/>
            <a:ext cx="8827799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>
                <a:latin typeface="Lustria"/>
                <a:ea typeface="Lustria"/>
                <a:cs typeface="Lustria"/>
                <a:sym typeface="Lustria"/>
              </a:rPr>
              <a:t>Student Safety Data System Report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sPrint">
  <a:themeElements>
    <a:clrScheme name="NewsPrint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220</Words>
  <Application>Microsoft Macintosh PowerPoint</Application>
  <PresentationFormat>On-screen Show (4:3)</PresentationFormat>
  <Paragraphs>94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Impact</vt:lpstr>
      <vt:lpstr>Arial</vt:lpstr>
      <vt:lpstr>Calibri</vt:lpstr>
      <vt:lpstr>Times New Roman</vt:lpstr>
      <vt:lpstr>Lustria</vt:lpstr>
      <vt:lpstr>NewsPrint</vt:lpstr>
      <vt:lpstr>BI-ANNUAL REPORT ON  VIOLENCE AND VANDALISM PERIOD 1:   Sept. 1, 2025 – Dec. 31, 2025</vt:lpstr>
      <vt:lpstr>SSDS 2024-25 PERIOD 1 Incidents by Reporting Category</vt:lpstr>
      <vt:lpstr>SSDS 2025-26 PERIOD 1 Incidents by Reporting Category</vt:lpstr>
      <vt:lpstr>PROGRAMS PROVIDED UPON DISCIPLINARY ACTION</vt:lpstr>
      <vt:lpstr>Questions/Discussion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Nancy Ward</dc:creator>
  <cp:lastModifiedBy>Amy Ruta</cp:lastModifiedBy>
  <cp:revision>5</cp:revision>
  <dcterms:created xsi:type="dcterms:W3CDTF">2013-10-14T19:25:51Z</dcterms:created>
  <dcterms:modified xsi:type="dcterms:W3CDTF">2026-02-19T19:50:30Z</dcterms:modified>
</cp:coreProperties>
</file>