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26"/>
  </p:notesMasterIdLst>
  <p:sldIdLst>
    <p:sldId id="285" r:id="rId2"/>
    <p:sldId id="258" r:id="rId3"/>
    <p:sldId id="286" r:id="rId4"/>
    <p:sldId id="284" r:id="rId5"/>
    <p:sldId id="287" r:id="rId6"/>
    <p:sldId id="279" r:id="rId7"/>
    <p:sldId id="288" r:id="rId8"/>
    <p:sldId id="277" r:id="rId9"/>
    <p:sldId id="289" r:id="rId10"/>
    <p:sldId id="292" r:id="rId11"/>
    <p:sldId id="290" r:id="rId12"/>
    <p:sldId id="291" r:id="rId13"/>
    <p:sldId id="265" r:id="rId14"/>
    <p:sldId id="294" r:id="rId15"/>
    <p:sldId id="295" r:id="rId16"/>
    <p:sldId id="264" r:id="rId17"/>
    <p:sldId id="293" r:id="rId18"/>
    <p:sldId id="296" r:id="rId19"/>
    <p:sldId id="297" r:id="rId20"/>
    <p:sldId id="268" r:id="rId21"/>
    <p:sldId id="298" r:id="rId22"/>
    <p:sldId id="299" r:id="rId23"/>
    <p:sldId id="300" r:id="rId24"/>
    <p:sldId id="301" r:id="rId25"/>
  </p:sldIdLst>
  <p:sldSz cx="9144000" cy="5143500" type="screen16x9"/>
  <p:notesSz cx="6858000" cy="9144000"/>
  <p:embeddedFontLst>
    <p:embeddedFont>
      <p:font typeface="Museo Slab 500" panose="02000000000000000000" pitchFamily="50" charset="0"/>
      <p:regular r:id="rId27"/>
      <p:italic r:id="rId28"/>
    </p:embeddedFont>
    <p:embeddedFont>
      <p:font typeface="Roboto" panose="02000000000000000000" pitchFamily="2" charset="0"/>
      <p:regular r:id="rId29"/>
      <p:bold r:id="rId30"/>
      <p:italic r:id="rId31"/>
      <p:boldItalic r:id="rId32"/>
    </p:embeddedFont>
    <p:embeddedFont>
      <p:font typeface="Roboto Medium"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248" y="2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78539799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78539799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0" name="Google Shape;48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8" name="Google Shape;46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8"/>
        <p:cNvGrpSpPr/>
        <p:nvPr/>
      </p:nvGrpSpPr>
      <p:grpSpPr>
        <a:xfrm>
          <a:off x="0" y="0"/>
          <a:ext cx="0" cy="0"/>
          <a:chOff x="0" y="0"/>
          <a:chExt cx="0" cy="0"/>
        </a:xfrm>
      </p:grpSpPr>
      <p:pic>
        <p:nvPicPr>
          <p:cNvPr id="9" name="Google Shape;9;p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0" name="Google Shape;10;p2"/>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2"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2"/>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 name="Google Shape;15;p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 name="Google Shape;16;p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without image - Orange 1">
  <p:cSld name="SECTION_HEADER_1_2">
    <p:spTree>
      <p:nvGrpSpPr>
        <p:cNvPr id="1" name="Shape 17"/>
        <p:cNvGrpSpPr/>
        <p:nvPr/>
      </p:nvGrpSpPr>
      <p:grpSpPr>
        <a:xfrm>
          <a:off x="0" y="0"/>
          <a:ext cx="0" cy="0"/>
          <a:chOff x="0" y="0"/>
          <a:chExt cx="0" cy="0"/>
        </a:xfrm>
      </p:grpSpPr>
      <p:sp>
        <p:nvSpPr>
          <p:cNvPr id="18" name="Google Shape;18;p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9" name="Google Shape;19;p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20" name="Google Shape;20;p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1" name="Google Shape;21;p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22" name="Google Shape;22;p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3" name="Google Shape;23;p3"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24" name="Google Shape;24;p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25;p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26"/>
        <p:cNvGrpSpPr/>
        <p:nvPr/>
      </p:nvGrpSpPr>
      <p:grpSpPr>
        <a:xfrm>
          <a:off x="0" y="0"/>
          <a:ext cx="0" cy="0"/>
          <a:chOff x="0" y="0"/>
          <a:chExt cx="0" cy="0"/>
        </a:xfrm>
      </p:grpSpPr>
      <p:sp>
        <p:nvSpPr>
          <p:cNvPr id="27" name="Google Shape;27;p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4"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 name="Google Shape;29;p4"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30" name="Google Shape;30;p4"/>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31" name="Google Shape;31;p4"/>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2" name="Google Shape;32;p4"/>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 name="Google Shape;33;p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 name="Google Shape;34;p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35"/>
        <p:cNvGrpSpPr/>
        <p:nvPr/>
      </p:nvGrpSpPr>
      <p:grpSpPr>
        <a:xfrm>
          <a:off x="0" y="0"/>
          <a:ext cx="0" cy="0"/>
          <a:chOff x="0" y="0"/>
          <a:chExt cx="0" cy="0"/>
        </a:xfrm>
      </p:grpSpPr>
      <p:sp>
        <p:nvSpPr>
          <p:cNvPr id="36" name="Google Shape;36;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7" name="Google Shape;37;p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8" name="Google Shape;38;p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39" name="Google Shape;39;p5"/>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pic>
        <p:nvPicPr>
          <p:cNvPr id="40" name="Google Shape;40;p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 name="Google Shape;41;p5"/>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42" name="Google Shape;42;p5"/>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43" name="Google Shape;43;p5"/>
          <p:cNvGrpSpPr/>
          <p:nvPr/>
        </p:nvGrpSpPr>
        <p:grpSpPr>
          <a:xfrm>
            <a:off x="308400" y="1062325"/>
            <a:ext cx="1006800" cy="1003500"/>
            <a:chOff x="308400" y="1076275"/>
            <a:chExt cx="1006800" cy="1003500"/>
          </a:xfrm>
        </p:grpSpPr>
        <p:sp>
          <p:nvSpPr>
            <p:cNvPr id="44" name="Google Shape;44;p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46" name="Google Shape;46;p5"/>
          <p:cNvGrpSpPr/>
          <p:nvPr/>
        </p:nvGrpSpPr>
        <p:grpSpPr>
          <a:xfrm>
            <a:off x="308400" y="2150613"/>
            <a:ext cx="1006800" cy="1003500"/>
            <a:chOff x="308400" y="2218825"/>
            <a:chExt cx="1006800" cy="1003500"/>
          </a:xfrm>
        </p:grpSpPr>
        <p:sp>
          <p:nvSpPr>
            <p:cNvPr id="47" name="Google Shape;47;p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49" name="Google Shape;49;p5"/>
          <p:cNvGrpSpPr/>
          <p:nvPr/>
        </p:nvGrpSpPr>
        <p:grpSpPr>
          <a:xfrm>
            <a:off x="308400" y="3238900"/>
            <a:ext cx="1006800" cy="1003500"/>
            <a:chOff x="308400" y="1076275"/>
            <a:chExt cx="1006800" cy="1003500"/>
          </a:xfrm>
        </p:grpSpPr>
        <p:sp>
          <p:nvSpPr>
            <p:cNvPr id="50" name="Google Shape;50;p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52" name="Google Shape;52;p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53" name="Google Shape;53;p5"/>
          <p:cNvPicPr preferRelativeResize="0"/>
          <p:nvPr/>
        </p:nvPicPr>
        <p:blipFill rotWithShape="1">
          <a:blip r:embed="rId4">
            <a:alphaModFix/>
          </a:blip>
          <a:srcRect l="49" r="59"/>
          <a:stretch/>
        </p:blipFill>
        <p:spPr>
          <a:xfrm>
            <a:off x="1761637" y="1426175"/>
            <a:ext cx="4307278" cy="2744888"/>
          </a:xfrm>
          <a:prstGeom prst="rect">
            <a:avLst/>
          </a:prstGeom>
          <a:noFill/>
          <a:ln>
            <a:noFill/>
          </a:ln>
        </p:spPr>
      </p:pic>
      <p:sp>
        <p:nvSpPr>
          <p:cNvPr id="54" name="Google Shape;54;p5"/>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55" name="Google Shape;55;p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ur schools, students and educators - Orange 1">
  <p:cSld name="SECTION_HEADER_1_1_2">
    <p:spTree>
      <p:nvGrpSpPr>
        <p:cNvPr id="1" name="Shape 57"/>
        <p:cNvGrpSpPr/>
        <p:nvPr/>
      </p:nvGrpSpPr>
      <p:grpSpPr>
        <a:xfrm>
          <a:off x="0" y="0"/>
          <a:ext cx="0" cy="0"/>
          <a:chOff x="0" y="0"/>
          <a:chExt cx="0" cy="0"/>
        </a:xfrm>
      </p:grpSpPr>
      <p:pic>
        <p:nvPicPr>
          <p:cNvPr id="58" name="Google Shape;58;p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9" name="Google Shape;5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61" name="Google Shape;61;p6"/>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pic>
        <p:nvPicPr>
          <p:cNvPr id="62" name="Google Shape;62;p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3" name="Google Shape;63;p6"/>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64" name="Google Shape;64;p6"/>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65" name="Google Shape;65;p6"/>
          <p:cNvGrpSpPr/>
          <p:nvPr/>
        </p:nvGrpSpPr>
        <p:grpSpPr>
          <a:xfrm>
            <a:off x="308400" y="1062325"/>
            <a:ext cx="1006800" cy="1003500"/>
            <a:chOff x="308400" y="1076275"/>
            <a:chExt cx="1006800" cy="1003500"/>
          </a:xfrm>
        </p:grpSpPr>
        <p:sp>
          <p:nvSpPr>
            <p:cNvPr id="66" name="Google Shape;66;p6"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68" name="Google Shape;68;p6"/>
          <p:cNvGrpSpPr/>
          <p:nvPr/>
        </p:nvGrpSpPr>
        <p:grpSpPr>
          <a:xfrm>
            <a:off x="308400" y="2150613"/>
            <a:ext cx="1006800" cy="1003500"/>
            <a:chOff x="308400" y="2218825"/>
            <a:chExt cx="1006800" cy="1003500"/>
          </a:xfrm>
        </p:grpSpPr>
        <p:sp>
          <p:nvSpPr>
            <p:cNvPr id="69" name="Google Shape;69;p6"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71" name="Google Shape;71;p6"/>
          <p:cNvGrpSpPr/>
          <p:nvPr/>
        </p:nvGrpSpPr>
        <p:grpSpPr>
          <a:xfrm>
            <a:off x="308400" y="3238900"/>
            <a:ext cx="1006800" cy="1003500"/>
            <a:chOff x="308400" y="1076275"/>
            <a:chExt cx="1006800" cy="1003500"/>
          </a:xfrm>
        </p:grpSpPr>
        <p:sp>
          <p:nvSpPr>
            <p:cNvPr id="72" name="Google Shape;72;p6"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74" name="Google Shape;74;p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75" name="Google Shape;75;p6"/>
          <p:cNvPicPr preferRelativeResize="0"/>
          <p:nvPr/>
        </p:nvPicPr>
        <p:blipFill rotWithShape="1">
          <a:blip r:embed="rId4">
            <a:alphaModFix/>
          </a:blip>
          <a:srcRect l="49" r="59"/>
          <a:stretch/>
        </p:blipFill>
        <p:spPr>
          <a:xfrm>
            <a:off x="1761637" y="1426175"/>
            <a:ext cx="4307278" cy="2744888"/>
          </a:xfrm>
          <a:prstGeom prst="rect">
            <a:avLst/>
          </a:prstGeom>
          <a:noFill/>
          <a:ln>
            <a:noFill/>
          </a:ln>
        </p:spPr>
      </p:pic>
      <p:sp>
        <p:nvSpPr>
          <p:cNvPr id="76" name="Google Shape;76;p6"/>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77" name="Google Shape;77;p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90"/>
        <p:cNvGrpSpPr/>
        <p:nvPr/>
      </p:nvGrpSpPr>
      <p:grpSpPr>
        <a:xfrm>
          <a:off x="0" y="0"/>
          <a:ext cx="0" cy="0"/>
          <a:chOff x="0" y="0"/>
          <a:chExt cx="0" cy="0"/>
        </a:xfrm>
      </p:grpSpPr>
      <p:pic>
        <p:nvPicPr>
          <p:cNvPr id="91" name="Google Shape;91;p9" title="54383208339_315d54bf2b_c.jpg"/>
          <p:cNvPicPr preferRelativeResize="0"/>
          <p:nvPr/>
        </p:nvPicPr>
        <p:blipFill rotWithShape="1">
          <a:blip r:embed="rId2">
            <a:alphaModFix/>
          </a:blip>
          <a:srcRect l="1752" t="10852" r="4553" b="9989"/>
          <a:stretch/>
        </p:blipFill>
        <p:spPr>
          <a:xfrm>
            <a:off x="0" y="0"/>
            <a:ext cx="9169676" cy="5219700"/>
          </a:xfrm>
          <a:prstGeom prst="rect">
            <a:avLst/>
          </a:prstGeom>
          <a:noFill/>
          <a:ln>
            <a:noFill/>
          </a:ln>
        </p:spPr>
      </p:pic>
      <p:sp>
        <p:nvSpPr>
          <p:cNvPr id="92" name="Google Shape;92;p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3" name="Google Shape;9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94" name="Google Shape;94;p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5" name="Google Shape;95;p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 name="Google Shape;96;p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97"/>
        <p:cNvGrpSpPr/>
        <p:nvPr/>
      </p:nvGrpSpPr>
      <p:grpSpPr>
        <a:xfrm>
          <a:off x="0" y="0"/>
          <a:ext cx="0" cy="0"/>
          <a:chOff x="0" y="0"/>
          <a:chExt cx="0" cy="0"/>
        </a:xfrm>
      </p:grpSpPr>
      <p:pic>
        <p:nvPicPr>
          <p:cNvPr id="98" name="Google Shape;98;p10" title="54776770821_3a1f9b089e_c.jpg"/>
          <p:cNvPicPr preferRelativeResize="0"/>
          <p:nvPr/>
        </p:nvPicPr>
        <p:blipFill rotWithShape="1">
          <a:blip r:embed="rId2">
            <a:alphaModFix/>
          </a:blip>
          <a:srcRect t="15718"/>
          <a:stretch/>
        </p:blipFill>
        <p:spPr>
          <a:xfrm>
            <a:off x="-8502" y="-20175"/>
            <a:ext cx="9184449" cy="5163675"/>
          </a:xfrm>
          <a:prstGeom prst="rect">
            <a:avLst/>
          </a:prstGeom>
          <a:noFill/>
          <a:ln>
            <a:noFill/>
          </a:ln>
        </p:spPr>
      </p:pic>
      <p:sp>
        <p:nvSpPr>
          <p:cNvPr id="99" name="Google Shape;99;p1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0" name="Google Shape;10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01" name="Google Shape;101;p10"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102" name="Google Shape;102;p1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118"/>
        <p:cNvGrpSpPr/>
        <p:nvPr/>
      </p:nvGrpSpPr>
      <p:grpSpPr>
        <a:xfrm>
          <a:off x="0" y="0"/>
          <a:ext cx="0" cy="0"/>
          <a:chOff x="0" y="0"/>
          <a:chExt cx="0" cy="0"/>
        </a:xfrm>
      </p:grpSpPr>
      <p:pic>
        <p:nvPicPr>
          <p:cNvPr id="119" name="Google Shape;119;p13" title="54508767575_7ed22c39d5_c.jpg"/>
          <p:cNvPicPr preferRelativeResize="0"/>
          <p:nvPr/>
        </p:nvPicPr>
        <p:blipFill rotWithShape="1">
          <a:blip r:embed="rId2">
            <a:alphaModFix/>
          </a:blip>
          <a:srcRect t="6942" r="3809" b="11947"/>
          <a:stretch/>
        </p:blipFill>
        <p:spPr>
          <a:xfrm>
            <a:off x="0" y="0"/>
            <a:ext cx="9144000" cy="5143501"/>
          </a:xfrm>
          <a:prstGeom prst="rect">
            <a:avLst/>
          </a:prstGeom>
          <a:noFill/>
          <a:ln>
            <a:noFill/>
          </a:ln>
        </p:spPr>
      </p:pic>
      <p:sp>
        <p:nvSpPr>
          <p:cNvPr id="120" name="Google Shape;120;p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21" name="Google Shape;121;p1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22" name="Google Shape;122;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1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4" name="Google Shape;124;p1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170"/>
        <p:cNvGrpSpPr/>
        <p:nvPr/>
      </p:nvGrpSpPr>
      <p:grpSpPr>
        <a:xfrm>
          <a:off x="0" y="0"/>
          <a:ext cx="0" cy="0"/>
          <a:chOff x="0" y="0"/>
          <a:chExt cx="0" cy="0"/>
        </a:xfrm>
      </p:grpSpPr>
      <p:pic>
        <p:nvPicPr>
          <p:cNvPr id="171" name="Google Shape;171;p1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72" name="Google Shape;172;p1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73" name="Google Shape;173;p1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4" name="Google Shape;174;p1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75" name="Google Shape;175;p1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76" name="Google Shape;176;p1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 name="Google Shape;177;p1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without image - Blue 1">
  <p:cSld name="TITLE_AND_BODY_1_1_1_1_1_1_1_1_1_1_3">
    <p:spTree>
      <p:nvGrpSpPr>
        <p:cNvPr id="1" name="Shape 178"/>
        <p:cNvGrpSpPr/>
        <p:nvPr/>
      </p:nvGrpSpPr>
      <p:grpSpPr>
        <a:xfrm>
          <a:off x="0" y="0"/>
          <a:ext cx="0" cy="0"/>
          <a:chOff x="0" y="0"/>
          <a:chExt cx="0" cy="0"/>
        </a:xfrm>
      </p:grpSpPr>
      <p:cxnSp>
        <p:nvCxnSpPr>
          <p:cNvPr id="179" name="Google Shape;179;p20"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80" name="Google Shape;180;p2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1" name="Google Shape;181;p2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82" name="Google Shape;182;p20"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183" name="Google Shape;183;p2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 Blue - 02">
  <p:cSld name="TITLE_AND_BODY_1_1_1_1_1_1_1_1_1_1_1_1_1">
    <p:spTree>
      <p:nvGrpSpPr>
        <p:cNvPr id="1" name="Shape 191"/>
        <p:cNvGrpSpPr/>
        <p:nvPr/>
      </p:nvGrpSpPr>
      <p:grpSpPr>
        <a:xfrm>
          <a:off x="0" y="0"/>
          <a:ext cx="0" cy="0"/>
          <a:chOff x="0" y="0"/>
          <a:chExt cx="0" cy="0"/>
        </a:xfrm>
      </p:grpSpPr>
      <p:pic>
        <p:nvPicPr>
          <p:cNvPr id="192" name="Google Shape;192;p22" title="54516919928_0d2b41de48_c.jpg"/>
          <p:cNvPicPr preferRelativeResize="0"/>
          <p:nvPr/>
        </p:nvPicPr>
        <p:blipFill rotWithShape="1">
          <a:blip r:embed="rId2">
            <a:alphaModFix/>
          </a:blip>
          <a:srcRect t="8242" b="8242"/>
          <a:stretch/>
        </p:blipFill>
        <p:spPr>
          <a:xfrm>
            <a:off x="0" y="0"/>
            <a:ext cx="9233150" cy="5143501"/>
          </a:xfrm>
          <a:prstGeom prst="rect">
            <a:avLst/>
          </a:prstGeom>
          <a:noFill/>
          <a:ln>
            <a:noFill/>
          </a:ln>
        </p:spPr>
      </p:pic>
      <p:sp>
        <p:nvSpPr>
          <p:cNvPr id="193" name="Google Shape;193;p22"/>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94" name="Google Shape;194;p2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95" name="Google Shape;195;p2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2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vider - Blue - 04">
  <p:cSld name="TITLE_AND_BODY_1_1_1_1_1_1_1_1_1_1_1_1_1_1_1">
    <p:spTree>
      <p:nvGrpSpPr>
        <p:cNvPr id="1" name="Shape 203"/>
        <p:cNvGrpSpPr/>
        <p:nvPr/>
      </p:nvGrpSpPr>
      <p:grpSpPr>
        <a:xfrm>
          <a:off x="0" y="0"/>
          <a:ext cx="0" cy="0"/>
          <a:chOff x="0" y="0"/>
          <a:chExt cx="0" cy="0"/>
        </a:xfrm>
      </p:grpSpPr>
      <p:pic>
        <p:nvPicPr>
          <p:cNvPr id="204" name="Google Shape;204;p24" title="54749295459_4707809850_c.jpg"/>
          <p:cNvPicPr preferRelativeResize="0"/>
          <p:nvPr/>
        </p:nvPicPr>
        <p:blipFill rotWithShape="1">
          <a:blip r:embed="rId2">
            <a:alphaModFix/>
          </a:blip>
          <a:srcRect t="9740" b="6219"/>
          <a:stretch/>
        </p:blipFill>
        <p:spPr>
          <a:xfrm>
            <a:off x="0" y="0"/>
            <a:ext cx="9144000" cy="5143501"/>
          </a:xfrm>
          <a:prstGeom prst="rect">
            <a:avLst/>
          </a:prstGeom>
          <a:noFill/>
          <a:ln>
            <a:noFill/>
          </a:ln>
        </p:spPr>
      </p:pic>
      <p:sp>
        <p:nvSpPr>
          <p:cNvPr id="205" name="Google Shape;205;p24"/>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06" name="Google Shape;206;p2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7" name="Google Shape;207;p2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48"/>
        <p:cNvGrpSpPr/>
        <p:nvPr/>
      </p:nvGrpSpPr>
      <p:grpSpPr>
        <a:xfrm>
          <a:off x="0" y="0"/>
          <a:ext cx="0" cy="0"/>
          <a:chOff x="0" y="0"/>
          <a:chExt cx="0" cy="0"/>
        </a:xfrm>
      </p:grpSpPr>
      <p:pic>
        <p:nvPicPr>
          <p:cNvPr id="249" name="Google Shape;249;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250" name="Google Shape;250;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51" name="Google Shape;251;p3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3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53" name="Google Shape;253;p30"/>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9" r:id="rId9"/>
    <p:sldLayoutId id="2147483665" r:id="rId10"/>
    <p:sldLayoutId id="2147483666" r:id="rId11"/>
    <p:sldLayoutId id="2147483668" r:id="rId12"/>
    <p:sldLayoutId id="2147483670" r:id="rId13"/>
    <p:sldLayoutId id="2147483676"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www.truebookaddict.com/2019/05/catthursday-game-of-thrones-and-rip.html" TargetMode="External"/><Relationship Id="rId7" Type="http://schemas.openxmlformats.org/officeDocument/2006/relationships/image" Target="../media/image14.jpe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pxhere.com/ko/photo/597819" TargetMode="External"/><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d.com/blog/can-you-be-successful-with-a-ged-celebrities-who-earned-their-ged.html" TargetMode="External"/><Relationship Id="rId2" Type="http://schemas.openxmlformats.org/officeDocument/2006/relationships/hyperlink" Target="https://drive.google.com/file/d/1Xw98MFR_Esacsuo7QttQxqgZ6YzOAnXU/vie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proliteracy.org/grants-funding/mobile-learning-fund/" TargetMode="External"/><Relationship Id="rId2" Type="http://schemas.openxmlformats.org/officeDocument/2006/relationships/hyperlink" Target="https://ed.cde.state.co.us/cdeadult/aei-potential-funding" TargetMode="External"/><Relationship Id="rId1" Type="http://schemas.openxmlformats.org/officeDocument/2006/relationships/slideLayout" Target="../slideLayouts/slideLayout1.xml"/><Relationship Id="rId5" Type="http://schemas.openxmlformats.org/officeDocument/2006/relationships/hyperlink" Target="https://literacycolorado.org/lcc-2026-spring-training/" TargetMode="External"/><Relationship Id="rId4" Type="http://schemas.openxmlformats.org/officeDocument/2006/relationships/hyperlink" Target="https://www.walmart.org/how-we-give/program-guidelines/spark-good-local-grants-guideline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Elizabeth.Lanphear@ged.com" TargetMode="External"/><Relationship Id="rId2" Type="http://schemas.openxmlformats.org/officeDocument/2006/relationships/hyperlink" Target="mailto:Barczak_a@cde.state.co.us" TargetMode="Externa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hyperlink" Target="https://docs.google.com/forms/d/e/1FAIpQLSd27CM0-ptfmoDczAZLFlj6kGR-g4atUTIPZHtWzzavrIN4PA/viewform?usp=publish-editor" TargetMode="External"/><Relationship Id="rId4" Type="http://schemas.openxmlformats.org/officeDocument/2006/relationships/hyperlink" Target="https://psicommunity.psionline.co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6A1D3-11D3-FC19-BCE0-042603BDB837}"/>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How are you feeling today?</a:t>
            </a:r>
          </a:p>
        </p:txBody>
      </p:sp>
      <p:sp>
        <p:nvSpPr>
          <p:cNvPr id="9" name="TextBox 8">
            <a:extLst>
              <a:ext uri="{FF2B5EF4-FFF2-40B4-BE49-F238E27FC236}">
                <a16:creationId xmlns:a16="http://schemas.microsoft.com/office/drawing/2014/main" id="{7CB65ADD-48BD-829F-2666-195CBE15D6A3}"/>
              </a:ext>
            </a:extLst>
          </p:cNvPr>
          <p:cNvSpPr txBox="1"/>
          <p:nvPr/>
        </p:nvSpPr>
        <p:spPr>
          <a:xfrm>
            <a:off x="1457540" y="2388824"/>
            <a:ext cx="419386" cy="369332"/>
          </a:xfrm>
          <a:prstGeom prst="rect">
            <a:avLst/>
          </a:prstGeom>
          <a:noFill/>
        </p:spPr>
        <p:txBody>
          <a:bodyPr wrap="square" rtlCol="0">
            <a:spAutoFit/>
          </a:bodyPr>
          <a:lstStyle/>
          <a:p>
            <a:r>
              <a:rPr lang="en-US" sz="1800" dirty="0">
                <a:latin typeface="Museo Slab 500" panose="02000000000000000000" pitchFamily="50" charset="0"/>
              </a:rPr>
              <a:t>1</a:t>
            </a:r>
            <a:endParaRPr lang="en-US" dirty="0">
              <a:latin typeface="Museo Slab 500" panose="02000000000000000000" pitchFamily="50" charset="0"/>
            </a:endParaRPr>
          </a:p>
        </p:txBody>
      </p:sp>
      <p:pic>
        <p:nvPicPr>
          <p:cNvPr id="5" name="Picture 4" descr="grumpy cat">
            <a:extLst>
              <a:ext uri="{FF2B5EF4-FFF2-40B4-BE49-F238E27FC236}">
                <a16:creationId xmlns:a16="http://schemas.microsoft.com/office/drawing/2014/main" id="{96BD9211-DBD2-62BA-E828-36879D1BD2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93345" y="1170979"/>
            <a:ext cx="2072523" cy="1165794"/>
          </a:xfrm>
          <a:prstGeom prst="rect">
            <a:avLst/>
          </a:prstGeom>
        </p:spPr>
      </p:pic>
      <p:sp>
        <p:nvSpPr>
          <p:cNvPr id="10" name="TextBox 9">
            <a:extLst>
              <a:ext uri="{FF2B5EF4-FFF2-40B4-BE49-F238E27FC236}">
                <a16:creationId xmlns:a16="http://schemas.microsoft.com/office/drawing/2014/main" id="{1A16607C-832C-7FC8-FE1D-6E6D60CE50C8}"/>
              </a:ext>
            </a:extLst>
          </p:cNvPr>
          <p:cNvSpPr txBox="1"/>
          <p:nvPr/>
        </p:nvSpPr>
        <p:spPr>
          <a:xfrm>
            <a:off x="4101881" y="2406568"/>
            <a:ext cx="319318" cy="369332"/>
          </a:xfrm>
          <a:prstGeom prst="rect">
            <a:avLst/>
          </a:prstGeom>
          <a:noFill/>
        </p:spPr>
        <p:txBody>
          <a:bodyPr wrap="none" rtlCol="0">
            <a:spAutoFit/>
          </a:bodyPr>
          <a:lstStyle/>
          <a:p>
            <a:r>
              <a:rPr lang="en-US" sz="1800" dirty="0">
                <a:latin typeface="Museo Slab 500" panose="02000000000000000000" pitchFamily="50" charset="0"/>
              </a:rPr>
              <a:t>2</a:t>
            </a:r>
          </a:p>
        </p:txBody>
      </p:sp>
      <p:pic>
        <p:nvPicPr>
          <p:cNvPr id="8" name="Picture 7" descr="sleepy cat">
            <a:extLst>
              <a:ext uri="{FF2B5EF4-FFF2-40B4-BE49-F238E27FC236}">
                <a16:creationId xmlns:a16="http://schemas.microsoft.com/office/drawing/2014/main" id="{E9C657CA-69B5-FEFE-E232-B91DD5128F2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370501" y="1168690"/>
            <a:ext cx="1798366" cy="1198911"/>
          </a:xfrm>
          <a:prstGeom prst="rect">
            <a:avLst/>
          </a:prstGeom>
        </p:spPr>
      </p:pic>
      <p:sp>
        <p:nvSpPr>
          <p:cNvPr id="11" name="TextBox 10">
            <a:extLst>
              <a:ext uri="{FF2B5EF4-FFF2-40B4-BE49-F238E27FC236}">
                <a16:creationId xmlns:a16="http://schemas.microsoft.com/office/drawing/2014/main" id="{BAF65B34-4736-6A61-7108-F4983F67FDB4}"/>
              </a:ext>
            </a:extLst>
          </p:cNvPr>
          <p:cNvSpPr txBox="1"/>
          <p:nvPr/>
        </p:nvSpPr>
        <p:spPr>
          <a:xfrm>
            <a:off x="6597643" y="2436751"/>
            <a:ext cx="319318" cy="369332"/>
          </a:xfrm>
          <a:prstGeom prst="rect">
            <a:avLst/>
          </a:prstGeom>
          <a:noFill/>
        </p:spPr>
        <p:txBody>
          <a:bodyPr wrap="none" rtlCol="0">
            <a:spAutoFit/>
          </a:bodyPr>
          <a:lstStyle/>
          <a:p>
            <a:r>
              <a:rPr lang="en-US" sz="1800" dirty="0">
                <a:latin typeface="Museo Slab 500" panose="02000000000000000000" pitchFamily="50" charset="0"/>
              </a:rPr>
              <a:t>3</a:t>
            </a:r>
          </a:p>
        </p:txBody>
      </p:sp>
      <p:pic>
        <p:nvPicPr>
          <p:cNvPr id="1026" name="Picture 2" descr="Confused Cat">
            <a:extLst>
              <a:ext uri="{FF2B5EF4-FFF2-40B4-BE49-F238E27FC236}">
                <a16:creationId xmlns:a16="http://schemas.microsoft.com/office/drawing/2014/main" id="{564BA858-A3D9-58E6-1141-DA9EBDF7AB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3500" y="1186946"/>
            <a:ext cx="1798366" cy="12018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DAE4655-365B-BE47-856C-5EC1CE375E7A}"/>
              </a:ext>
            </a:extLst>
          </p:cNvPr>
          <p:cNvSpPr txBox="1"/>
          <p:nvPr/>
        </p:nvSpPr>
        <p:spPr>
          <a:xfrm>
            <a:off x="2658218" y="4259414"/>
            <a:ext cx="322524" cy="369332"/>
          </a:xfrm>
          <a:prstGeom prst="rect">
            <a:avLst/>
          </a:prstGeom>
          <a:noFill/>
        </p:spPr>
        <p:txBody>
          <a:bodyPr wrap="none" rtlCol="0">
            <a:spAutoFit/>
          </a:bodyPr>
          <a:lstStyle/>
          <a:p>
            <a:r>
              <a:rPr lang="en-US" sz="1800" dirty="0">
                <a:latin typeface="Museo Slab 500" panose="02000000000000000000" pitchFamily="50" charset="0"/>
              </a:rPr>
              <a:t>4</a:t>
            </a:r>
          </a:p>
        </p:txBody>
      </p:sp>
      <p:pic>
        <p:nvPicPr>
          <p:cNvPr id="1028" name="Picture 4" descr="happy cat">
            <a:extLst>
              <a:ext uri="{FF2B5EF4-FFF2-40B4-BE49-F238E27FC236}">
                <a16:creationId xmlns:a16="http://schemas.microsoft.com/office/drawing/2014/main" id="{DAF05C14-FE0F-F61F-93DF-9610BF0EC6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0744" y="2929166"/>
            <a:ext cx="1330248" cy="133024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45DD214-D2BF-408A-4ED8-A212C118B8D6}"/>
              </a:ext>
            </a:extLst>
          </p:cNvPr>
          <p:cNvSpPr txBox="1"/>
          <p:nvPr/>
        </p:nvSpPr>
        <p:spPr>
          <a:xfrm>
            <a:off x="5168867" y="4309052"/>
            <a:ext cx="319318" cy="369332"/>
          </a:xfrm>
          <a:prstGeom prst="rect">
            <a:avLst/>
          </a:prstGeom>
          <a:noFill/>
        </p:spPr>
        <p:txBody>
          <a:bodyPr wrap="none" rtlCol="0">
            <a:spAutoFit/>
          </a:bodyPr>
          <a:lstStyle/>
          <a:p>
            <a:r>
              <a:rPr lang="en-US" sz="1800" dirty="0">
                <a:latin typeface="Museo Slab 500" panose="02000000000000000000" pitchFamily="50" charset="0"/>
              </a:rPr>
              <a:t>5</a:t>
            </a:r>
          </a:p>
        </p:txBody>
      </p:sp>
      <p:pic>
        <p:nvPicPr>
          <p:cNvPr id="1030" name="Picture 6" descr="cat tangled in yarn">
            <a:extLst>
              <a:ext uri="{FF2B5EF4-FFF2-40B4-BE49-F238E27FC236}">
                <a16:creationId xmlns:a16="http://schemas.microsoft.com/office/drawing/2014/main" id="{024F0E11-2AF8-BB2B-ECDE-25DB3029AE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9684" y="2854011"/>
            <a:ext cx="2218063" cy="148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808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3"/>
          <p:cNvSpPr txBox="1">
            <a:spLocks noGrp="1"/>
          </p:cNvSpPr>
          <p:nvPr>
            <p:ph type="title" idx="2"/>
          </p:nvPr>
        </p:nvSpPr>
        <p:spPr>
          <a:xfrm>
            <a:off x="108475" y="2892800"/>
            <a:ext cx="5778300" cy="1322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2400" b="1" dirty="0">
                <a:latin typeface="Museo Slab 500" panose="02000000000000000000" pitchFamily="50" charset="0"/>
              </a:rPr>
              <a:t>Colorado HSE Community Connect</a:t>
            </a:r>
            <a:endParaRPr sz="2400" b="1" dirty="0">
              <a:latin typeface="Museo Slab 500" panose="02000000000000000000" pitchFamily="50" charset="0"/>
            </a:endParaRPr>
          </a:p>
          <a:p>
            <a:pPr marL="0" lvl="0" indent="0" algn="ctr" rtl="0">
              <a:spcBef>
                <a:spcPts val="0"/>
              </a:spcBef>
              <a:spcAft>
                <a:spcPts val="0"/>
              </a:spcAft>
              <a:buNone/>
            </a:pPr>
            <a:r>
              <a:rPr lang="en" sz="2000" i="1" dirty="0"/>
              <a:t>February 25, 2026</a:t>
            </a:r>
            <a:endParaRPr sz="1000" dirty="0"/>
          </a:p>
          <a:p>
            <a:pPr marL="0" lvl="0" indent="0" algn="ctr" rtl="0">
              <a:spcBef>
                <a:spcPts val="1000"/>
              </a:spcBef>
              <a:spcAft>
                <a:spcPts val="0"/>
              </a:spcAft>
              <a:buNone/>
            </a:pPr>
            <a:r>
              <a:rPr lang="en" sz="1700" dirty="0"/>
              <a:t>Alena Barczak, CDE</a:t>
            </a:r>
            <a:endParaRPr sz="1700" dirty="0"/>
          </a:p>
        </p:txBody>
      </p:sp>
      <p:pic>
        <p:nvPicPr>
          <p:cNvPr id="7" name="Picture 6" descr="employees gathering and talking">
            <a:extLst>
              <a:ext uri="{FF2B5EF4-FFF2-40B4-BE49-F238E27FC236}">
                <a16:creationId xmlns:a16="http://schemas.microsoft.com/office/drawing/2014/main" id="{7386E1FA-7B45-A341-D4B8-7C0609791CB9}"/>
              </a:ext>
            </a:extLst>
          </p:cNvPr>
          <p:cNvPicPr>
            <a:picLocks noChangeAspect="1"/>
          </p:cNvPicPr>
          <p:nvPr/>
        </p:nvPicPr>
        <p:blipFill>
          <a:blip r:embed="rId3"/>
          <a:stretch>
            <a:fillRect/>
          </a:stretch>
        </p:blipFill>
        <p:spPr>
          <a:xfrm>
            <a:off x="6084540" y="5108"/>
            <a:ext cx="3059459" cy="43067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Oval 5">
            <a:extLst>
              <a:ext uri="{FF2B5EF4-FFF2-40B4-BE49-F238E27FC236}">
                <a16:creationId xmlns:a16="http://schemas.microsoft.com/office/drawing/2014/main" id="{9CB8A248-F4AB-FBD3-3045-F331283DE73C}"/>
              </a:ext>
              <a:ext uri="{C183D7F6-B498-43B3-948B-1728B52AA6E4}">
                <adec:decorative xmlns:adec="http://schemas.microsoft.com/office/drawing/2017/decorative" val="1"/>
              </a:ext>
            </a:extLst>
          </p:cNvPr>
          <p:cNvSpPr/>
          <p:nvPr/>
        </p:nvSpPr>
        <p:spPr>
          <a:xfrm>
            <a:off x="914400" y="1766923"/>
            <a:ext cx="4578875" cy="1650045"/>
          </a:xfrm>
          <a:prstGeom prst="wedgeEllipseCallout">
            <a:avLst>
              <a:gd name="adj1" fmla="val -34196"/>
              <a:gd name="adj2" fmla="val 81250"/>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8FC8EB-91BE-9BCE-FE5F-A5A4198C9CAE}"/>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Introductions</a:t>
            </a:r>
          </a:p>
        </p:txBody>
      </p:sp>
      <p:sp>
        <p:nvSpPr>
          <p:cNvPr id="3" name="Text Placeholder 2">
            <a:extLst>
              <a:ext uri="{FF2B5EF4-FFF2-40B4-BE49-F238E27FC236}">
                <a16:creationId xmlns:a16="http://schemas.microsoft.com/office/drawing/2014/main" id="{04685376-7CA5-06C2-C6FB-A5FEE5E8A0A2}"/>
              </a:ext>
            </a:extLst>
          </p:cNvPr>
          <p:cNvSpPr>
            <a:spLocks noGrp="1"/>
          </p:cNvSpPr>
          <p:nvPr>
            <p:ph type="body" idx="1"/>
          </p:nvPr>
        </p:nvSpPr>
        <p:spPr>
          <a:xfrm>
            <a:off x="1949079" y="2021305"/>
            <a:ext cx="2509516" cy="1225323"/>
          </a:xfrm>
        </p:spPr>
        <p:txBody>
          <a:bodyPr>
            <a:normAutofit/>
          </a:bodyPr>
          <a:lstStyle/>
          <a:p>
            <a:pPr marL="127000" indent="0" algn="ctr">
              <a:buNone/>
            </a:pPr>
            <a:r>
              <a:rPr lang="en-US" sz="1800" dirty="0"/>
              <a:t>Drop your name and organization in the chat!</a:t>
            </a:r>
          </a:p>
        </p:txBody>
      </p:sp>
      <p:pic>
        <p:nvPicPr>
          <p:cNvPr id="4" name="Picture 3" descr="alena barczak photo">
            <a:extLst>
              <a:ext uri="{FF2B5EF4-FFF2-40B4-BE49-F238E27FC236}">
                <a16:creationId xmlns:a16="http://schemas.microsoft.com/office/drawing/2014/main" id="{CAD21591-2DC0-287D-D240-299387D14071}"/>
              </a:ext>
            </a:extLst>
          </p:cNvPr>
          <p:cNvPicPr>
            <a:picLocks noChangeAspect="1"/>
          </p:cNvPicPr>
          <p:nvPr/>
        </p:nvPicPr>
        <p:blipFill>
          <a:blip r:embed="rId2"/>
          <a:stretch>
            <a:fillRect/>
          </a:stretch>
        </p:blipFill>
        <p:spPr>
          <a:xfrm>
            <a:off x="6771561" y="1111654"/>
            <a:ext cx="1416078" cy="1881893"/>
          </a:xfrm>
          <a:prstGeom prst="rect">
            <a:avLst/>
          </a:prstGeom>
        </p:spPr>
      </p:pic>
      <p:sp>
        <p:nvSpPr>
          <p:cNvPr id="5" name="TextBox 4">
            <a:extLst>
              <a:ext uri="{FF2B5EF4-FFF2-40B4-BE49-F238E27FC236}">
                <a16:creationId xmlns:a16="http://schemas.microsoft.com/office/drawing/2014/main" id="{A42C7EDA-C955-9041-5D3F-1178CA88FA15}"/>
              </a:ext>
            </a:extLst>
          </p:cNvPr>
          <p:cNvSpPr txBox="1"/>
          <p:nvPr/>
        </p:nvSpPr>
        <p:spPr>
          <a:xfrm>
            <a:off x="6002378" y="3109784"/>
            <a:ext cx="2931620" cy="954107"/>
          </a:xfrm>
          <a:prstGeom prst="rect">
            <a:avLst/>
          </a:prstGeom>
          <a:noFill/>
        </p:spPr>
        <p:txBody>
          <a:bodyPr wrap="square" rtlCol="0">
            <a:spAutoFit/>
          </a:bodyPr>
          <a:lstStyle/>
          <a:p>
            <a:pPr algn="ctr"/>
            <a:r>
              <a:rPr lang="en-US" b="1" dirty="0"/>
              <a:t>Alena Barczak, MA</a:t>
            </a:r>
          </a:p>
          <a:p>
            <a:pPr algn="ctr"/>
            <a:r>
              <a:rPr lang="en-US" dirty="0"/>
              <a:t>HSE Coordinator</a:t>
            </a:r>
          </a:p>
          <a:p>
            <a:pPr algn="ctr"/>
            <a:r>
              <a:rPr lang="en-US" dirty="0"/>
              <a:t>Background in TESOL</a:t>
            </a:r>
          </a:p>
          <a:p>
            <a:pPr algn="ctr"/>
            <a:r>
              <a:rPr lang="en-US" dirty="0"/>
              <a:t>Daughter of GED grads</a:t>
            </a:r>
          </a:p>
        </p:txBody>
      </p:sp>
    </p:spTree>
    <p:extLst>
      <p:ext uri="{BB962C8B-B14F-4D97-AF65-F5344CB8AC3E}">
        <p14:creationId xmlns:p14="http://schemas.microsoft.com/office/powerpoint/2010/main" val="3070171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B52C-1330-1D20-A59A-DB4436454D50}"/>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Agenda</a:t>
            </a:r>
            <a:endParaRPr lang="en-US" dirty="0">
              <a:solidFill>
                <a:srgbClr val="E87521"/>
              </a:solidFill>
              <a:latin typeface="Museo Slab 500" panose="02000000000000000000" pitchFamily="50" charset="0"/>
            </a:endParaRPr>
          </a:p>
        </p:txBody>
      </p:sp>
      <p:sp>
        <p:nvSpPr>
          <p:cNvPr id="3" name="Text Placeholder 2">
            <a:extLst>
              <a:ext uri="{FF2B5EF4-FFF2-40B4-BE49-F238E27FC236}">
                <a16:creationId xmlns:a16="http://schemas.microsoft.com/office/drawing/2014/main" id="{DFDAAD21-32F9-AE79-7310-4B7236D80157}"/>
              </a:ext>
            </a:extLst>
          </p:cNvPr>
          <p:cNvSpPr>
            <a:spLocks noGrp="1"/>
          </p:cNvSpPr>
          <p:nvPr>
            <p:ph type="body" idx="1"/>
          </p:nvPr>
        </p:nvSpPr>
        <p:spPr/>
        <p:txBody>
          <a:bodyPr/>
          <a:lstStyle/>
          <a:p>
            <a:pPr marL="127000" indent="0">
              <a:buNone/>
            </a:pPr>
            <a:r>
              <a:rPr lang="en-US" dirty="0"/>
              <a:t>11:00 – 11:10  Introductions</a:t>
            </a:r>
          </a:p>
          <a:p>
            <a:pPr marL="127000" indent="0">
              <a:buNone/>
            </a:pPr>
            <a:r>
              <a:rPr lang="en-US" dirty="0"/>
              <a:t>11:10 – 11:30  Spotlight: GED</a:t>
            </a:r>
          </a:p>
          <a:p>
            <a:pPr marL="127000" indent="0">
              <a:buNone/>
            </a:pPr>
            <a:r>
              <a:rPr lang="en-US" dirty="0"/>
              <a:t>11:30 – 11:40  Alena: Answer submitted questions</a:t>
            </a:r>
          </a:p>
          <a:p>
            <a:pPr marL="127000" indent="0">
              <a:buNone/>
            </a:pPr>
            <a:r>
              <a:rPr lang="en-US" dirty="0"/>
              <a:t>11:40 – 12:00  Spotlight: HiSET</a:t>
            </a:r>
          </a:p>
          <a:p>
            <a:pPr marL="127000" indent="0">
              <a:buNone/>
            </a:pPr>
            <a:r>
              <a:rPr lang="en-US" i="1" dirty="0"/>
              <a:t>12:00</a:t>
            </a:r>
            <a:r>
              <a:rPr lang="en-US" dirty="0"/>
              <a:t> – </a:t>
            </a:r>
            <a:r>
              <a:rPr lang="en-US" i="1" dirty="0"/>
              <a:t>12:10  BREAK if desired</a:t>
            </a:r>
            <a:endParaRPr lang="en-US" dirty="0"/>
          </a:p>
          <a:p>
            <a:pPr marL="127000" indent="0">
              <a:buNone/>
            </a:pPr>
            <a:r>
              <a:rPr lang="en-US" dirty="0"/>
              <a:t>12:10 – 12:25  Large Group discussion: fostering engagement and celebration</a:t>
            </a:r>
          </a:p>
          <a:p>
            <a:pPr marL="127000" indent="0">
              <a:buNone/>
            </a:pPr>
            <a:r>
              <a:rPr lang="en-US" dirty="0"/>
              <a:t>12:25 – 12:35  Breakouts by type of program</a:t>
            </a:r>
          </a:p>
          <a:p>
            <a:pPr marL="127000" indent="0">
              <a:buNone/>
            </a:pPr>
            <a:r>
              <a:rPr lang="en-US" dirty="0"/>
              <a:t>12:35 – 12:50  Share Out</a:t>
            </a:r>
          </a:p>
          <a:p>
            <a:pPr marL="127000" indent="0">
              <a:buNone/>
            </a:pPr>
            <a:r>
              <a:rPr lang="en-US" dirty="0"/>
              <a:t>12:50 – 1:00  Closing Thoughts</a:t>
            </a:r>
          </a:p>
        </p:txBody>
      </p:sp>
    </p:spTree>
    <p:extLst>
      <p:ext uri="{BB962C8B-B14F-4D97-AF65-F5344CB8AC3E}">
        <p14:creationId xmlns:p14="http://schemas.microsoft.com/office/powerpoint/2010/main" val="2952215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BFBA7-1B6B-A4F8-20F7-0AE9CA71522F}"/>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Norms</a:t>
            </a:r>
          </a:p>
        </p:txBody>
      </p:sp>
      <p:sp>
        <p:nvSpPr>
          <p:cNvPr id="3" name="Text Placeholder 2">
            <a:extLst>
              <a:ext uri="{FF2B5EF4-FFF2-40B4-BE49-F238E27FC236}">
                <a16:creationId xmlns:a16="http://schemas.microsoft.com/office/drawing/2014/main" id="{990F4C79-64D6-F206-D37E-144E8FBE7279}"/>
              </a:ext>
            </a:extLst>
          </p:cNvPr>
          <p:cNvSpPr>
            <a:spLocks noGrp="1"/>
          </p:cNvSpPr>
          <p:nvPr>
            <p:ph type="body" idx="1"/>
          </p:nvPr>
        </p:nvSpPr>
        <p:spPr>
          <a:xfrm>
            <a:off x="311699" y="1152475"/>
            <a:ext cx="6405359" cy="3034800"/>
          </a:xfrm>
        </p:spPr>
        <p:txBody>
          <a:bodyPr/>
          <a:lstStyle/>
          <a:p>
            <a:r>
              <a:rPr lang="en-US" sz="1800" dirty="0"/>
              <a:t>Turn cameras on so we can engage as a community</a:t>
            </a:r>
          </a:p>
          <a:p>
            <a:r>
              <a:rPr lang="en-US" sz="1800" dirty="0"/>
              <a:t>Mute when you’re not talking</a:t>
            </a:r>
          </a:p>
          <a:p>
            <a:r>
              <a:rPr lang="en-US" sz="1800" dirty="0"/>
              <a:t>Collaborative: here to learn from each other</a:t>
            </a:r>
          </a:p>
          <a:p>
            <a:r>
              <a:rPr lang="en-US" sz="1800" dirty="0"/>
              <a:t>Ask 	questions</a:t>
            </a:r>
          </a:p>
          <a:p>
            <a:r>
              <a:rPr lang="en-US" sz="1800" dirty="0"/>
              <a:t>Judgment-free zone</a:t>
            </a:r>
          </a:p>
          <a:p>
            <a:r>
              <a:rPr lang="en-US" sz="1800" dirty="0"/>
              <a:t>Ok to break while other publisher is presenting, but consider staying to learn something!</a:t>
            </a:r>
          </a:p>
          <a:p>
            <a:endParaRPr lang="en-US" dirty="0"/>
          </a:p>
        </p:txBody>
      </p:sp>
    </p:spTree>
    <p:extLst>
      <p:ext uri="{BB962C8B-B14F-4D97-AF65-F5344CB8AC3E}">
        <p14:creationId xmlns:p14="http://schemas.microsoft.com/office/powerpoint/2010/main" val="279340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54"/>
          <p:cNvSpPr txBox="1">
            <a:spLocks noGrp="1"/>
          </p:cNvSpPr>
          <p:nvPr>
            <p:ph type="title"/>
          </p:nvPr>
        </p:nvSpPr>
        <p:spPr>
          <a:xfrm>
            <a:off x="0" y="3361600"/>
            <a:ext cx="9144000" cy="666600"/>
          </a:xfrm>
          <a:prstGeom prst="rect">
            <a:avLst/>
          </a:prstGeom>
          <a:solidFill>
            <a:srgbClr val="E87521"/>
          </a:solidFill>
          <a:ln>
            <a:noFill/>
          </a:ln>
        </p:spPr>
        <p:txBody>
          <a:bodyPr spcFirstLastPara="1" wrap="square" lIns="91425" tIns="91425" rIns="91425" bIns="91425" anchor="t" anchorCtr="0">
            <a:normAutofit/>
          </a:bodyPr>
          <a:lstStyle/>
          <a:p>
            <a:pPr marL="0" lvl="0" indent="0" algn="ctr" rtl="0">
              <a:spcBef>
                <a:spcPts val="0"/>
              </a:spcBef>
              <a:spcAft>
                <a:spcPts val="0"/>
              </a:spcAft>
              <a:buSzPts val="2800"/>
              <a:buNone/>
            </a:pPr>
            <a:r>
              <a:rPr lang="en" dirty="0">
                <a:latin typeface="Museo Slab 500" panose="02000000000000000000" pitchFamily="50" charset="0"/>
              </a:rPr>
              <a:t>Spotlight: GED</a:t>
            </a:r>
            <a:endParaRPr dirty="0">
              <a:latin typeface="Museo Slab 500" panose="02000000000000000000" pitchFamily="50"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2A8E-618C-8175-E7BB-68FAA2E9D1DD}"/>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GED Updates / Questions</a:t>
            </a:r>
          </a:p>
        </p:txBody>
      </p:sp>
      <p:sp>
        <p:nvSpPr>
          <p:cNvPr id="3" name="Text Placeholder 2">
            <a:extLst>
              <a:ext uri="{FF2B5EF4-FFF2-40B4-BE49-F238E27FC236}">
                <a16:creationId xmlns:a16="http://schemas.microsoft.com/office/drawing/2014/main" id="{D071C8CF-AA58-A857-BFD5-AD3C571AF781}"/>
              </a:ext>
            </a:extLst>
          </p:cNvPr>
          <p:cNvSpPr>
            <a:spLocks noGrp="1"/>
          </p:cNvSpPr>
          <p:nvPr>
            <p:ph type="body" idx="1"/>
          </p:nvPr>
        </p:nvSpPr>
        <p:spPr>
          <a:xfrm>
            <a:off x="311700" y="1152475"/>
            <a:ext cx="3744661" cy="3034800"/>
          </a:xfrm>
        </p:spPr>
        <p:txBody>
          <a:bodyPr/>
          <a:lstStyle/>
          <a:p>
            <a:pPr marL="127000" indent="0">
              <a:buNone/>
            </a:pPr>
            <a:r>
              <a:rPr lang="en-US" b="1" dirty="0"/>
              <a:t>Liz Lanphear</a:t>
            </a:r>
          </a:p>
          <a:p>
            <a:pPr marL="127000" indent="0">
              <a:buNone/>
            </a:pPr>
            <a:r>
              <a:rPr lang="en-US" dirty="0"/>
              <a:t>GED</a:t>
            </a:r>
          </a:p>
          <a:p>
            <a:pPr marL="127000" indent="0">
              <a:buNone/>
            </a:pPr>
            <a:r>
              <a:rPr lang="en-US" dirty="0"/>
              <a:t>State Relationship Manager</a:t>
            </a:r>
          </a:p>
          <a:p>
            <a:pPr marL="127000" indent="0">
              <a:buNone/>
            </a:pPr>
            <a:endParaRPr lang="en-US" dirty="0"/>
          </a:p>
        </p:txBody>
      </p:sp>
      <p:sp>
        <p:nvSpPr>
          <p:cNvPr id="4" name="Text Placeholder 2">
            <a:extLst>
              <a:ext uri="{FF2B5EF4-FFF2-40B4-BE49-F238E27FC236}">
                <a16:creationId xmlns:a16="http://schemas.microsoft.com/office/drawing/2014/main" id="{12C84577-42EF-4422-C7A2-6EDDF6C85CFF}"/>
              </a:ext>
            </a:extLst>
          </p:cNvPr>
          <p:cNvSpPr txBox="1">
            <a:spLocks/>
          </p:cNvSpPr>
          <p:nvPr/>
        </p:nvSpPr>
        <p:spPr>
          <a:xfrm>
            <a:off x="4362331" y="1152475"/>
            <a:ext cx="3744661" cy="151509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Roboto"/>
              <a:buChar char="●"/>
              <a:defRPr sz="16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127000" indent="0">
              <a:buFont typeface="Roboto"/>
              <a:buNone/>
            </a:pPr>
            <a:r>
              <a:rPr lang="en-US" b="1" dirty="0"/>
              <a:t>Natalie Cummins</a:t>
            </a:r>
          </a:p>
          <a:p>
            <a:pPr marL="127000" indent="0">
              <a:buFont typeface="Roboto"/>
              <a:buNone/>
            </a:pPr>
            <a:r>
              <a:rPr lang="en-US" dirty="0"/>
              <a:t>Pearson</a:t>
            </a:r>
          </a:p>
          <a:p>
            <a:pPr marL="127000" indent="0">
              <a:buFont typeface="Roboto"/>
              <a:buNone/>
            </a:pPr>
            <a:r>
              <a:rPr lang="en-US" dirty="0"/>
              <a:t>Specialist, Test Center Support</a:t>
            </a:r>
          </a:p>
          <a:p>
            <a:pPr marL="127000" indent="0">
              <a:buFont typeface="Roboto"/>
              <a:buNone/>
            </a:pPr>
            <a:endParaRPr lang="en-US" dirty="0"/>
          </a:p>
        </p:txBody>
      </p:sp>
      <p:pic>
        <p:nvPicPr>
          <p:cNvPr id="6" name="Picture 5" descr="GED logo">
            <a:extLst>
              <a:ext uri="{FF2B5EF4-FFF2-40B4-BE49-F238E27FC236}">
                <a16:creationId xmlns:a16="http://schemas.microsoft.com/office/drawing/2014/main" id="{23DF4879-8F91-B5DA-C5D4-5B7439F81FD3}"/>
              </a:ext>
            </a:extLst>
          </p:cNvPr>
          <p:cNvPicPr>
            <a:picLocks noChangeAspect="1"/>
          </p:cNvPicPr>
          <p:nvPr/>
        </p:nvPicPr>
        <p:blipFill>
          <a:blip r:embed="rId2"/>
          <a:stretch>
            <a:fillRect/>
          </a:stretch>
        </p:blipFill>
        <p:spPr>
          <a:xfrm>
            <a:off x="3207901" y="2571750"/>
            <a:ext cx="2308860" cy="1440180"/>
          </a:xfrm>
          <a:prstGeom prst="rect">
            <a:avLst/>
          </a:prstGeom>
        </p:spPr>
      </p:pic>
    </p:spTree>
    <p:extLst>
      <p:ext uri="{BB962C8B-B14F-4D97-AF65-F5344CB8AC3E}">
        <p14:creationId xmlns:p14="http://schemas.microsoft.com/office/powerpoint/2010/main" val="848016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52"/>
          <p:cNvSpPr txBox="1">
            <a:spLocks noGrp="1"/>
          </p:cNvSpPr>
          <p:nvPr>
            <p:ph type="title"/>
          </p:nvPr>
        </p:nvSpPr>
        <p:spPr>
          <a:xfrm>
            <a:off x="-1" y="3361600"/>
            <a:ext cx="9233377" cy="666600"/>
          </a:xfrm>
          <a:prstGeom prst="rect">
            <a:avLst/>
          </a:prstGeom>
          <a:solidFill>
            <a:srgbClr val="E87521"/>
          </a:solidFill>
          <a:ln>
            <a:noFill/>
          </a:ln>
        </p:spPr>
        <p:txBody>
          <a:bodyPr spcFirstLastPara="1" wrap="square" lIns="91425" tIns="91425" rIns="91425" bIns="91425" anchor="t" anchorCtr="0">
            <a:normAutofit/>
          </a:bodyPr>
          <a:lstStyle/>
          <a:p>
            <a:pPr marL="0" lvl="0" indent="0" algn="ctr" rtl="0">
              <a:spcBef>
                <a:spcPts val="0"/>
              </a:spcBef>
              <a:spcAft>
                <a:spcPts val="0"/>
              </a:spcAft>
              <a:buSzPts val="2800"/>
              <a:buNone/>
            </a:pPr>
            <a:r>
              <a:rPr lang="en" dirty="0">
                <a:latin typeface="Museo Slab 500" panose="02000000000000000000" pitchFamily="50" charset="0"/>
              </a:rPr>
              <a:t>Alena: answering time</a:t>
            </a:r>
            <a:endParaRPr dirty="0">
              <a:latin typeface="Museo Slab 500" panose="02000000000000000000" pitchFamily="50"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E80E-E579-83FC-26D7-124FB1270898}"/>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1</a:t>
            </a:r>
          </a:p>
        </p:txBody>
      </p:sp>
      <p:sp>
        <p:nvSpPr>
          <p:cNvPr id="3" name="Text Placeholder 2">
            <a:extLst>
              <a:ext uri="{FF2B5EF4-FFF2-40B4-BE49-F238E27FC236}">
                <a16:creationId xmlns:a16="http://schemas.microsoft.com/office/drawing/2014/main" id="{DE3367F2-445A-2B6B-850A-84857F554CD4}"/>
              </a:ext>
            </a:extLst>
          </p:cNvPr>
          <p:cNvSpPr>
            <a:spLocks noGrp="1"/>
          </p:cNvSpPr>
          <p:nvPr>
            <p:ph type="body" idx="1"/>
          </p:nvPr>
        </p:nvSpPr>
        <p:spPr/>
        <p:txBody>
          <a:bodyPr/>
          <a:lstStyle/>
          <a:p>
            <a:pPr marL="127000" indent="0">
              <a:buNone/>
            </a:pPr>
            <a:r>
              <a:rPr lang="en-US" b="1" dirty="0"/>
              <a:t>Q</a:t>
            </a:r>
            <a:r>
              <a:rPr lang="en-US" dirty="0"/>
              <a:t>: Does anyone know the limitations on HSE and GED with years? In other words, will scores from 2014 still count? Or does student have to retake tests taken in 2014?</a:t>
            </a:r>
          </a:p>
          <a:p>
            <a:pPr marL="127000" indent="0">
              <a:buNone/>
            </a:pPr>
            <a:endParaRPr lang="en-US" dirty="0"/>
          </a:p>
          <a:p>
            <a:pPr marL="127000" indent="0">
              <a:buNone/>
            </a:pPr>
            <a:r>
              <a:rPr lang="en-US" b="1" dirty="0"/>
              <a:t>A</a:t>
            </a:r>
            <a:r>
              <a:rPr lang="en-US" dirty="0"/>
              <a:t>: Yes, any scores from 2014-present remain valid. Pre-2014 scores do not carry over.</a:t>
            </a:r>
          </a:p>
        </p:txBody>
      </p:sp>
      <p:pic>
        <p:nvPicPr>
          <p:cNvPr id="5" name="Picture 4" descr="Different colored question marks">
            <a:extLst>
              <a:ext uri="{FF2B5EF4-FFF2-40B4-BE49-F238E27FC236}">
                <a16:creationId xmlns:a16="http://schemas.microsoft.com/office/drawing/2014/main" id="{8F418ADC-D4EF-DFF8-4FB0-19C0663AFA08}"/>
              </a:ext>
            </a:extLst>
          </p:cNvPr>
          <p:cNvPicPr>
            <a:picLocks noChangeAspect="1"/>
          </p:cNvPicPr>
          <p:nvPr/>
        </p:nvPicPr>
        <p:blipFill>
          <a:blip r:embed="rId2"/>
          <a:srcRect l="17556" r="21829"/>
          <a:stretch>
            <a:fillRect/>
          </a:stretch>
        </p:blipFill>
        <p:spPr>
          <a:xfrm>
            <a:off x="6352069" y="1152475"/>
            <a:ext cx="2255062" cy="2092743"/>
          </a:xfrm>
          <a:prstGeom prst="rect">
            <a:avLst/>
          </a:prstGeom>
        </p:spPr>
      </p:pic>
    </p:spTree>
    <p:extLst>
      <p:ext uri="{BB962C8B-B14F-4D97-AF65-F5344CB8AC3E}">
        <p14:creationId xmlns:p14="http://schemas.microsoft.com/office/powerpoint/2010/main" val="334171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DE16-97C9-6D17-43BE-073CDC9EE484}"/>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2</a:t>
            </a:r>
          </a:p>
        </p:txBody>
      </p:sp>
      <p:sp>
        <p:nvSpPr>
          <p:cNvPr id="3" name="Text Placeholder 2">
            <a:extLst>
              <a:ext uri="{FF2B5EF4-FFF2-40B4-BE49-F238E27FC236}">
                <a16:creationId xmlns:a16="http://schemas.microsoft.com/office/drawing/2014/main" id="{83866B74-FD1E-7D52-280C-D379C9D886D5}"/>
              </a:ext>
            </a:extLst>
          </p:cNvPr>
          <p:cNvSpPr>
            <a:spLocks noGrp="1"/>
          </p:cNvSpPr>
          <p:nvPr>
            <p:ph type="body" idx="1"/>
          </p:nvPr>
        </p:nvSpPr>
        <p:spPr/>
        <p:txBody>
          <a:bodyPr/>
          <a:lstStyle/>
          <a:p>
            <a:pPr marL="127000" indent="0">
              <a:buNone/>
            </a:pPr>
            <a:r>
              <a:rPr lang="en-US" b="1" dirty="0"/>
              <a:t>Q</a:t>
            </a:r>
            <a:r>
              <a:rPr lang="en-US" dirty="0"/>
              <a:t>: I am finding applying for accommodations to be a technical nightmare. I am wondering if this is normal or if there is a process that is working for other people that they can share.</a:t>
            </a:r>
          </a:p>
          <a:p>
            <a:pPr marL="127000" indent="0">
              <a:buNone/>
            </a:pPr>
            <a:endParaRPr lang="en-US" dirty="0"/>
          </a:p>
          <a:p>
            <a:pPr marL="127000" indent="0">
              <a:buNone/>
            </a:pPr>
            <a:r>
              <a:rPr lang="en-US" b="1" dirty="0"/>
              <a:t>A</a:t>
            </a:r>
            <a:r>
              <a:rPr lang="en-US" dirty="0"/>
              <a:t>: Please loop Liz in—she is a great liaison with Pearson to prevent stalling.</a:t>
            </a:r>
          </a:p>
        </p:txBody>
      </p:sp>
      <p:pic>
        <p:nvPicPr>
          <p:cNvPr id="4" name="Picture 3" descr="Different colored question marks">
            <a:extLst>
              <a:ext uri="{FF2B5EF4-FFF2-40B4-BE49-F238E27FC236}">
                <a16:creationId xmlns:a16="http://schemas.microsoft.com/office/drawing/2014/main" id="{B78F2474-6848-BC59-4CD8-95279FC8A259}"/>
              </a:ext>
            </a:extLst>
          </p:cNvPr>
          <p:cNvPicPr>
            <a:picLocks noChangeAspect="1"/>
          </p:cNvPicPr>
          <p:nvPr/>
        </p:nvPicPr>
        <p:blipFill>
          <a:blip r:embed="rId2"/>
          <a:srcRect l="17556" r="21829"/>
          <a:stretch>
            <a:fillRect/>
          </a:stretch>
        </p:blipFill>
        <p:spPr>
          <a:xfrm>
            <a:off x="6352069" y="1152475"/>
            <a:ext cx="2255062" cy="2092743"/>
          </a:xfrm>
          <a:prstGeom prst="rect">
            <a:avLst/>
          </a:prstGeom>
        </p:spPr>
      </p:pic>
    </p:spTree>
    <p:extLst>
      <p:ext uri="{BB962C8B-B14F-4D97-AF65-F5344CB8AC3E}">
        <p14:creationId xmlns:p14="http://schemas.microsoft.com/office/powerpoint/2010/main" val="167259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BA5B-15D6-C396-FFC9-2A1D9EA7E2D9}"/>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3</a:t>
            </a:r>
          </a:p>
        </p:txBody>
      </p:sp>
      <p:sp>
        <p:nvSpPr>
          <p:cNvPr id="3" name="Text Placeholder 2">
            <a:extLst>
              <a:ext uri="{FF2B5EF4-FFF2-40B4-BE49-F238E27FC236}">
                <a16:creationId xmlns:a16="http://schemas.microsoft.com/office/drawing/2014/main" id="{35301462-42FF-B2FB-89A5-E1D8FEFD31A4}"/>
              </a:ext>
            </a:extLst>
          </p:cNvPr>
          <p:cNvSpPr>
            <a:spLocks noGrp="1"/>
          </p:cNvSpPr>
          <p:nvPr>
            <p:ph type="body" idx="1"/>
          </p:nvPr>
        </p:nvSpPr>
        <p:spPr>
          <a:xfrm>
            <a:off x="311699" y="1152474"/>
            <a:ext cx="6783495" cy="3247645"/>
          </a:xfrm>
        </p:spPr>
        <p:txBody>
          <a:bodyPr>
            <a:normAutofit fontScale="92500" lnSpcReduction="10000"/>
          </a:bodyPr>
          <a:lstStyle/>
          <a:p>
            <a:pPr marL="127000" indent="0">
              <a:buNone/>
            </a:pPr>
            <a:r>
              <a:rPr lang="en-US" b="1" dirty="0"/>
              <a:t>Q</a:t>
            </a:r>
            <a:r>
              <a:rPr lang="en-US" dirty="0"/>
              <a:t>: Are there any plans at the state level for HSE funding for Colorado test takers to reduce the financial barrier?</a:t>
            </a:r>
          </a:p>
          <a:p>
            <a:pPr marL="127000" indent="0">
              <a:buNone/>
            </a:pPr>
            <a:endParaRPr lang="en-US" dirty="0"/>
          </a:p>
          <a:p>
            <a:pPr marL="127000" indent="0">
              <a:buNone/>
            </a:pPr>
            <a:r>
              <a:rPr lang="en-US" b="1" dirty="0"/>
              <a:t>A</a:t>
            </a:r>
            <a:r>
              <a:rPr lang="en-US" dirty="0"/>
              <a:t>: Not that I have heard. This is a challenging budget year, with most proposals that cost money being turned down.</a:t>
            </a:r>
          </a:p>
          <a:p>
            <a:pPr marL="127000" indent="0">
              <a:buNone/>
            </a:pPr>
            <a:r>
              <a:rPr lang="en-US" dirty="0"/>
              <a:t>1. The process at CDE works as follows:</a:t>
            </a:r>
          </a:p>
          <a:p>
            <a:pPr marL="584200" lvl="1" indent="0">
              <a:buNone/>
            </a:pPr>
            <a:r>
              <a:rPr lang="en-US" dirty="0"/>
              <a:t>CDE leadership sets priorities,</a:t>
            </a:r>
          </a:p>
          <a:p>
            <a:pPr marL="584200" lvl="1" indent="0">
              <a:buNone/>
            </a:pPr>
            <a:r>
              <a:rPr lang="en-US" dirty="0">
                <a:sym typeface="Wingdings" panose="05000000000000000000" pitchFamily="2" charset="2"/>
              </a:rPr>
              <a:t>State Board of Education (SBE) approves those priorities,</a:t>
            </a:r>
          </a:p>
          <a:p>
            <a:pPr marL="584200" lvl="1" indent="0">
              <a:buNone/>
            </a:pPr>
            <a:r>
              <a:rPr lang="en-US" dirty="0">
                <a:sym typeface="Wingdings" panose="05000000000000000000" pitchFamily="2" charset="2"/>
              </a:rPr>
              <a:t>SBE submits them to legislature for consideration</a:t>
            </a:r>
          </a:p>
          <a:p>
            <a:pPr marL="584200" lvl="1" indent="0">
              <a:buNone/>
            </a:pPr>
            <a:r>
              <a:rPr lang="en-US" dirty="0">
                <a:sym typeface="Wingdings" panose="05000000000000000000" pitchFamily="2" charset="2"/>
              </a:rPr>
              <a:t>    (some get funded, some don’t)</a:t>
            </a:r>
          </a:p>
          <a:p>
            <a:pPr marL="127000" indent="0">
              <a:buNone/>
            </a:pPr>
            <a:endParaRPr lang="en-US" dirty="0">
              <a:sym typeface="Wingdings" panose="05000000000000000000" pitchFamily="2" charset="2"/>
            </a:endParaRPr>
          </a:p>
          <a:p>
            <a:pPr marL="127000" indent="0">
              <a:buNone/>
            </a:pPr>
            <a:r>
              <a:rPr lang="en-US" dirty="0">
                <a:sym typeface="Wingdings" panose="05000000000000000000" pitchFamily="2" charset="2"/>
              </a:rPr>
              <a:t>2. Alternatively, the public (you all) can request legislators invest in HSE funding. If they hear about it, they’re more likely to propose legislation on it.</a:t>
            </a:r>
            <a:endParaRPr lang="en-US" dirty="0"/>
          </a:p>
        </p:txBody>
      </p:sp>
      <p:pic>
        <p:nvPicPr>
          <p:cNvPr id="4" name="Picture 3" descr="Different colored question marks">
            <a:extLst>
              <a:ext uri="{FF2B5EF4-FFF2-40B4-BE49-F238E27FC236}">
                <a16:creationId xmlns:a16="http://schemas.microsoft.com/office/drawing/2014/main" id="{41DEF3AA-9E30-0EA7-DA4A-FE395570E8EC}"/>
              </a:ext>
            </a:extLst>
          </p:cNvPr>
          <p:cNvPicPr>
            <a:picLocks noChangeAspect="1"/>
          </p:cNvPicPr>
          <p:nvPr/>
        </p:nvPicPr>
        <p:blipFill>
          <a:blip r:embed="rId2"/>
          <a:srcRect l="17556" r="21829"/>
          <a:stretch>
            <a:fillRect/>
          </a:stretch>
        </p:blipFill>
        <p:spPr>
          <a:xfrm>
            <a:off x="6844082" y="1649196"/>
            <a:ext cx="1988219" cy="1845107"/>
          </a:xfrm>
          <a:prstGeom prst="rect">
            <a:avLst/>
          </a:prstGeom>
        </p:spPr>
      </p:pic>
    </p:spTree>
    <p:extLst>
      <p:ext uri="{BB962C8B-B14F-4D97-AF65-F5344CB8AC3E}">
        <p14:creationId xmlns:p14="http://schemas.microsoft.com/office/powerpoint/2010/main" val="120921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75CAE-593D-B675-4D41-9344B2224421}"/>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4</a:t>
            </a:r>
          </a:p>
        </p:txBody>
      </p:sp>
      <p:sp>
        <p:nvSpPr>
          <p:cNvPr id="3" name="Text Placeholder 2">
            <a:extLst>
              <a:ext uri="{FF2B5EF4-FFF2-40B4-BE49-F238E27FC236}">
                <a16:creationId xmlns:a16="http://schemas.microsoft.com/office/drawing/2014/main" id="{856FE69D-78F6-40AD-4841-C705F7919CC7}"/>
              </a:ext>
            </a:extLst>
          </p:cNvPr>
          <p:cNvSpPr>
            <a:spLocks noGrp="1"/>
          </p:cNvSpPr>
          <p:nvPr>
            <p:ph type="body" idx="1"/>
          </p:nvPr>
        </p:nvSpPr>
        <p:spPr>
          <a:xfrm>
            <a:off x="311699" y="1152475"/>
            <a:ext cx="7167899" cy="3034800"/>
          </a:xfrm>
        </p:spPr>
        <p:txBody>
          <a:bodyPr>
            <a:normAutofit/>
          </a:bodyPr>
          <a:lstStyle/>
          <a:p>
            <a:pPr marL="127000" indent="0">
              <a:buNone/>
            </a:pPr>
            <a:r>
              <a:rPr lang="en-US" b="1" dirty="0"/>
              <a:t>Q</a:t>
            </a:r>
            <a:r>
              <a:rPr lang="en-US" dirty="0"/>
              <a:t>: 1) what percentage of jobs in Colorado require a minimum diploma / equivalent? 2) on average, how much more per hour do the jobs pay that require this minimum vs those that don't? 3) list of famous people from the last 10ish years who have received their GED?</a:t>
            </a:r>
          </a:p>
          <a:p>
            <a:pPr marL="127000" indent="0">
              <a:buNone/>
            </a:pPr>
            <a:endParaRPr lang="en-US" dirty="0"/>
          </a:p>
          <a:p>
            <a:pPr marL="127000" indent="0">
              <a:buNone/>
            </a:pPr>
            <a:r>
              <a:rPr lang="en-US" b="1" dirty="0"/>
              <a:t>A</a:t>
            </a:r>
            <a:r>
              <a:rPr lang="en-US" dirty="0"/>
              <a:t>: </a:t>
            </a:r>
          </a:p>
          <a:p>
            <a:pPr marL="469900" indent="-342900">
              <a:buAutoNum type="arabicParenR"/>
            </a:pPr>
            <a:r>
              <a:rPr lang="en-US" dirty="0"/>
              <a:t>34.6% of Colorado jobs require a HS diploma or equivalent – </a:t>
            </a:r>
            <a:r>
              <a:rPr lang="en-US" dirty="0">
                <a:hlinkClick r:id="rId2"/>
              </a:rPr>
              <a:t>Talent Pipeline Report 2025</a:t>
            </a:r>
            <a:r>
              <a:rPr lang="en-US" dirty="0"/>
              <a:t>, page 55</a:t>
            </a:r>
          </a:p>
          <a:p>
            <a:pPr marL="469900" indent="-342900">
              <a:buAutoNum type="arabicParenR"/>
            </a:pPr>
            <a:r>
              <a:rPr lang="en-US" dirty="0"/>
              <a:t>Answered in Liz’s slides</a:t>
            </a:r>
          </a:p>
          <a:p>
            <a:pPr marL="469900" indent="-342900">
              <a:buAutoNum type="arabicParenR"/>
            </a:pPr>
            <a:r>
              <a:rPr lang="en-US" dirty="0"/>
              <a:t>Answered in Liz’s slides and on </a:t>
            </a:r>
            <a:r>
              <a:rPr lang="en-US" dirty="0">
                <a:hlinkClick r:id="rId3"/>
              </a:rPr>
              <a:t>this blog post (2022)</a:t>
            </a:r>
            <a:endParaRPr lang="en-US" dirty="0"/>
          </a:p>
        </p:txBody>
      </p:sp>
    </p:spTree>
    <p:extLst>
      <p:ext uri="{BB962C8B-B14F-4D97-AF65-F5344CB8AC3E}">
        <p14:creationId xmlns:p14="http://schemas.microsoft.com/office/powerpoint/2010/main" val="310131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0"/>
          <p:cNvSpPr txBox="1">
            <a:spLocks noGrp="1"/>
          </p:cNvSpPr>
          <p:nvPr>
            <p:ph type="title"/>
          </p:nvPr>
        </p:nvSpPr>
        <p:spPr>
          <a:xfrm>
            <a:off x="-1" y="3361600"/>
            <a:ext cx="9194801" cy="666600"/>
          </a:xfrm>
          <a:prstGeom prst="rect">
            <a:avLst/>
          </a:prstGeom>
          <a:solidFill>
            <a:srgbClr val="E8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dirty="0">
                <a:latin typeface="Museo Slab 500" panose="02000000000000000000" pitchFamily="50" charset="0"/>
              </a:rPr>
              <a:t>Spotlight: HiSET</a:t>
            </a:r>
            <a:endParaRPr dirty="0">
              <a:latin typeface="Museo Slab 500" panose="02000000000000000000" pitchFamily="50"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FD01-26D5-8FA5-778D-3D20E6727A3E}"/>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HiSET Updates / Questions</a:t>
            </a:r>
          </a:p>
        </p:txBody>
      </p:sp>
      <p:sp>
        <p:nvSpPr>
          <p:cNvPr id="3" name="Text Placeholder 2">
            <a:extLst>
              <a:ext uri="{FF2B5EF4-FFF2-40B4-BE49-F238E27FC236}">
                <a16:creationId xmlns:a16="http://schemas.microsoft.com/office/drawing/2014/main" id="{186AB511-6833-CD83-DEB6-DBA302C55BDB}"/>
              </a:ext>
            </a:extLst>
          </p:cNvPr>
          <p:cNvSpPr>
            <a:spLocks noGrp="1"/>
          </p:cNvSpPr>
          <p:nvPr>
            <p:ph type="body" idx="1"/>
          </p:nvPr>
        </p:nvSpPr>
        <p:spPr>
          <a:xfrm>
            <a:off x="311700" y="1152475"/>
            <a:ext cx="3641533" cy="1631976"/>
          </a:xfrm>
        </p:spPr>
        <p:txBody>
          <a:bodyPr/>
          <a:lstStyle/>
          <a:p>
            <a:pPr marL="127000" indent="0">
              <a:buNone/>
            </a:pPr>
            <a:r>
              <a:rPr lang="en-US" b="1" dirty="0"/>
              <a:t>Ashley King</a:t>
            </a:r>
          </a:p>
          <a:p>
            <a:pPr marL="127000" indent="0">
              <a:buNone/>
            </a:pPr>
            <a:r>
              <a:rPr lang="en-US" dirty="0"/>
              <a:t>HiSET</a:t>
            </a:r>
          </a:p>
          <a:p>
            <a:pPr marL="127000" indent="0">
              <a:buNone/>
            </a:pPr>
            <a:r>
              <a:rPr lang="en-US" dirty="0"/>
              <a:t>Senior HiSET Program Services Rep</a:t>
            </a:r>
          </a:p>
        </p:txBody>
      </p:sp>
      <p:sp>
        <p:nvSpPr>
          <p:cNvPr id="4" name="Text Placeholder 2">
            <a:extLst>
              <a:ext uri="{FF2B5EF4-FFF2-40B4-BE49-F238E27FC236}">
                <a16:creationId xmlns:a16="http://schemas.microsoft.com/office/drawing/2014/main" id="{DCF96657-D19C-D265-F2FD-7C86EB4224D8}"/>
              </a:ext>
            </a:extLst>
          </p:cNvPr>
          <p:cNvSpPr txBox="1">
            <a:spLocks/>
          </p:cNvSpPr>
          <p:nvPr/>
        </p:nvSpPr>
        <p:spPr>
          <a:xfrm>
            <a:off x="4231703" y="1152475"/>
            <a:ext cx="3641533" cy="163197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dk1"/>
              </a:buClr>
              <a:buSzPts val="1600"/>
              <a:buFont typeface="Roboto"/>
              <a:buChar char="●"/>
              <a:defRPr sz="1600" b="0" i="0" u="none" strike="noStrike" cap="none">
                <a:solidFill>
                  <a:schemeClr val="dk1"/>
                </a:solidFill>
                <a:latin typeface="Roboto"/>
                <a:ea typeface="Roboto"/>
                <a:cs typeface="Roboto"/>
                <a:sym typeface="Roboto"/>
              </a:defRPr>
            </a:lvl1pPr>
            <a:lvl2pPr marL="914400" marR="0" lvl="1"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2pPr>
            <a:lvl3pPr marL="1371600" marR="0" lvl="2"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3pPr>
            <a:lvl4pPr marL="1828800" marR="0" lvl="3"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4pPr>
            <a:lvl5pPr marL="2286000" marR="0" lvl="4"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5pPr>
            <a:lvl6pPr marL="2743200" marR="0" lvl="5"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115000"/>
              </a:lnSpc>
              <a:spcBef>
                <a:spcPts val="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pPr marL="127000" indent="0">
              <a:buFont typeface="Roboto"/>
              <a:buNone/>
            </a:pPr>
            <a:r>
              <a:rPr lang="en-US" b="1" dirty="0"/>
              <a:t>Marquetta Vital</a:t>
            </a:r>
          </a:p>
          <a:p>
            <a:pPr marL="127000" indent="0">
              <a:buFont typeface="Roboto"/>
              <a:buNone/>
            </a:pPr>
            <a:r>
              <a:rPr lang="en-US" dirty="0"/>
              <a:t>PSI Services</a:t>
            </a:r>
          </a:p>
          <a:p>
            <a:pPr marL="127000" indent="0">
              <a:buFont typeface="Roboto"/>
              <a:buNone/>
            </a:pPr>
            <a:r>
              <a:rPr lang="en-US" dirty="0"/>
              <a:t>HiSET Community Manager</a:t>
            </a:r>
          </a:p>
        </p:txBody>
      </p:sp>
      <p:pic>
        <p:nvPicPr>
          <p:cNvPr id="6" name="Picture 5" descr="hiset logo">
            <a:extLst>
              <a:ext uri="{FF2B5EF4-FFF2-40B4-BE49-F238E27FC236}">
                <a16:creationId xmlns:a16="http://schemas.microsoft.com/office/drawing/2014/main" id="{BA1477B5-A225-EF13-43C5-DF2A5CB32DB6}"/>
              </a:ext>
            </a:extLst>
          </p:cNvPr>
          <p:cNvPicPr>
            <a:picLocks noChangeAspect="1"/>
          </p:cNvPicPr>
          <p:nvPr/>
        </p:nvPicPr>
        <p:blipFill>
          <a:blip r:embed="rId2"/>
          <a:stretch>
            <a:fillRect/>
          </a:stretch>
        </p:blipFill>
        <p:spPr>
          <a:xfrm>
            <a:off x="2675132" y="2832759"/>
            <a:ext cx="2556202" cy="741299"/>
          </a:xfrm>
          <a:prstGeom prst="rect">
            <a:avLst/>
          </a:prstGeom>
        </p:spPr>
      </p:pic>
    </p:spTree>
    <p:extLst>
      <p:ext uri="{BB962C8B-B14F-4D97-AF65-F5344CB8AC3E}">
        <p14:creationId xmlns:p14="http://schemas.microsoft.com/office/powerpoint/2010/main" val="3870444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8D0EE-E759-70E0-B270-F42CBFAA6190}"/>
              </a:ext>
            </a:extLst>
          </p:cNvPr>
          <p:cNvSpPr>
            <a:spLocks noGrp="1"/>
          </p:cNvSpPr>
          <p:nvPr>
            <p:ph type="title" idx="2"/>
          </p:nvPr>
        </p:nvSpPr>
        <p:spPr>
          <a:xfrm>
            <a:off x="205524" y="2960750"/>
            <a:ext cx="5913393" cy="1040100"/>
          </a:xfrm>
        </p:spPr>
        <p:txBody>
          <a:bodyPr/>
          <a:lstStyle/>
          <a:p>
            <a:r>
              <a:rPr lang="en-US" sz="4400" dirty="0"/>
              <a:t>10-minute break</a:t>
            </a:r>
          </a:p>
        </p:txBody>
      </p:sp>
      <p:sp>
        <p:nvSpPr>
          <p:cNvPr id="6" name="TextBox 5">
            <a:extLst>
              <a:ext uri="{FF2B5EF4-FFF2-40B4-BE49-F238E27FC236}">
                <a16:creationId xmlns:a16="http://schemas.microsoft.com/office/drawing/2014/main" id="{53B3610A-1E5F-6942-D5EE-555126666DC2}"/>
              </a:ext>
            </a:extLst>
          </p:cNvPr>
          <p:cNvSpPr txBox="1"/>
          <p:nvPr/>
        </p:nvSpPr>
        <p:spPr>
          <a:xfrm>
            <a:off x="2333002" y="3785787"/>
            <a:ext cx="1816523" cy="307777"/>
          </a:xfrm>
          <a:prstGeom prst="rect">
            <a:avLst/>
          </a:prstGeom>
          <a:noFill/>
        </p:spPr>
        <p:txBody>
          <a:bodyPr wrap="none" rtlCol="0">
            <a:spAutoFit/>
          </a:bodyPr>
          <a:lstStyle/>
          <a:p>
            <a:r>
              <a:rPr lang="en-US" dirty="0"/>
              <a:t>Resume at 11:55PM</a:t>
            </a:r>
          </a:p>
        </p:txBody>
      </p:sp>
    </p:spTree>
    <p:extLst>
      <p:ext uri="{BB962C8B-B14F-4D97-AF65-F5344CB8AC3E}">
        <p14:creationId xmlns:p14="http://schemas.microsoft.com/office/powerpoint/2010/main" val="3240355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9"/>
          <p:cNvSpPr txBox="1">
            <a:spLocks noGrp="1"/>
          </p:cNvSpPr>
          <p:nvPr>
            <p:ph type="title"/>
          </p:nvPr>
        </p:nvSpPr>
        <p:spPr>
          <a:xfrm>
            <a:off x="-101" y="3361600"/>
            <a:ext cx="9200807" cy="666600"/>
          </a:xfrm>
          <a:prstGeom prst="rect">
            <a:avLst/>
          </a:prstGeom>
          <a:solidFill>
            <a:srgbClr val="E87521"/>
          </a:solidFill>
          <a:ln>
            <a:noFill/>
          </a:ln>
        </p:spPr>
        <p:txBody>
          <a:bodyPr spcFirstLastPara="1" wrap="square" lIns="91425" tIns="91425" rIns="91425" bIns="91425" anchor="t" anchorCtr="0">
            <a:normAutofit/>
          </a:bodyPr>
          <a:lstStyle/>
          <a:p>
            <a:pPr marL="0" lvl="0" indent="0" algn="ctr" rtl="0">
              <a:spcBef>
                <a:spcPts val="0"/>
              </a:spcBef>
              <a:spcAft>
                <a:spcPts val="0"/>
              </a:spcAft>
              <a:buClr>
                <a:schemeClr val="dk1"/>
              </a:buClr>
              <a:buSzPts val="2800"/>
              <a:buFont typeface="Arial"/>
              <a:buNone/>
            </a:pPr>
            <a:r>
              <a:rPr lang="en" dirty="0">
                <a:latin typeface="Museo Slab 500" panose="02000000000000000000" pitchFamily="50" charset="0"/>
              </a:rPr>
              <a:t>Large Group Discussion </a:t>
            </a:r>
            <a:endParaRPr dirty="0">
              <a:latin typeface="Museo Slab 500" panose="02000000000000000000" pitchFamily="50"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D9010-F545-38D7-0C9D-0C81F6B79876}"/>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1: Resources</a:t>
            </a:r>
          </a:p>
        </p:txBody>
      </p:sp>
      <p:sp>
        <p:nvSpPr>
          <p:cNvPr id="3" name="Text Placeholder 2">
            <a:extLst>
              <a:ext uri="{FF2B5EF4-FFF2-40B4-BE49-F238E27FC236}">
                <a16:creationId xmlns:a16="http://schemas.microsoft.com/office/drawing/2014/main" id="{4D5CDB74-611D-49D3-7E32-1078A34DE3EB}"/>
              </a:ext>
            </a:extLst>
          </p:cNvPr>
          <p:cNvSpPr>
            <a:spLocks noGrp="1"/>
          </p:cNvSpPr>
          <p:nvPr>
            <p:ph type="body" idx="1"/>
          </p:nvPr>
        </p:nvSpPr>
        <p:spPr>
          <a:xfrm>
            <a:off x="1499949" y="1900141"/>
            <a:ext cx="6144102" cy="1343218"/>
          </a:xfrm>
        </p:spPr>
        <p:txBody>
          <a:bodyPr>
            <a:normAutofit fontScale="85000" lnSpcReduction="20000"/>
          </a:bodyPr>
          <a:lstStyle/>
          <a:p>
            <a:pPr marL="127000" indent="0">
              <a:buNone/>
            </a:pPr>
            <a:r>
              <a:rPr lang="en-US" sz="3000" dirty="0"/>
              <a:t>What additional resources are various programs using (textbooks, apps, etc.)?</a:t>
            </a:r>
          </a:p>
          <a:p>
            <a:pPr marL="127000" indent="0">
              <a:buNone/>
            </a:pPr>
            <a:endParaRPr lang="en-US" dirty="0"/>
          </a:p>
          <a:p>
            <a:pPr marL="127000" indent="0">
              <a:buNone/>
            </a:pPr>
            <a:r>
              <a:rPr lang="en-US" dirty="0"/>
              <a:t> </a:t>
            </a:r>
          </a:p>
        </p:txBody>
      </p:sp>
    </p:spTree>
    <p:extLst>
      <p:ext uri="{BB962C8B-B14F-4D97-AF65-F5344CB8AC3E}">
        <p14:creationId xmlns:p14="http://schemas.microsoft.com/office/powerpoint/2010/main" val="1057650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DFA1-8B66-64E3-190B-98CF3D9FB410}"/>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2: Engagement</a:t>
            </a:r>
          </a:p>
        </p:txBody>
      </p:sp>
      <p:sp>
        <p:nvSpPr>
          <p:cNvPr id="3" name="Text Placeholder 2">
            <a:extLst>
              <a:ext uri="{FF2B5EF4-FFF2-40B4-BE49-F238E27FC236}">
                <a16:creationId xmlns:a16="http://schemas.microsoft.com/office/drawing/2014/main" id="{2AC8B4D4-8257-41DE-A571-FA04F4DAEC3A}"/>
              </a:ext>
            </a:extLst>
          </p:cNvPr>
          <p:cNvSpPr>
            <a:spLocks noGrp="1"/>
          </p:cNvSpPr>
          <p:nvPr>
            <p:ph type="body" idx="1"/>
          </p:nvPr>
        </p:nvSpPr>
        <p:spPr>
          <a:xfrm>
            <a:off x="1933050" y="1904426"/>
            <a:ext cx="5277900" cy="2392851"/>
          </a:xfrm>
        </p:spPr>
        <p:txBody>
          <a:bodyPr>
            <a:normAutofit/>
          </a:bodyPr>
          <a:lstStyle/>
          <a:p>
            <a:pPr marL="127000" indent="0" algn="ctr">
              <a:buNone/>
            </a:pPr>
            <a:r>
              <a:rPr lang="en-US" sz="2800" dirty="0"/>
              <a:t>What do you do to foster engagement in the classroom/program?</a:t>
            </a:r>
          </a:p>
        </p:txBody>
      </p:sp>
    </p:spTree>
    <p:extLst>
      <p:ext uri="{BB962C8B-B14F-4D97-AF65-F5344CB8AC3E}">
        <p14:creationId xmlns:p14="http://schemas.microsoft.com/office/powerpoint/2010/main" val="33761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46E3-25BC-B6C5-749E-875725DA6851}"/>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Question 3: Celebrations</a:t>
            </a:r>
          </a:p>
        </p:txBody>
      </p:sp>
      <p:sp>
        <p:nvSpPr>
          <p:cNvPr id="3" name="Text Placeholder 2">
            <a:extLst>
              <a:ext uri="{FF2B5EF4-FFF2-40B4-BE49-F238E27FC236}">
                <a16:creationId xmlns:a16="http://schemas.microsoft.com/office/drawing/2014/main" id="{6D8181A1-C479-390C-F0F7-1C35BFC2BC9D}"/>
              </a:ext>
            </a:extLst>
          </p:cNvPr>
          <p:cNvSpPr>
            <a:spLocks noGrp="1"/>
          </p:cNvSpPr>
          <p:nvPr>
            <p:ph type="body" idx="1"/>
          </p:nvPr>
        </p:nvSpPr>
        <p:spPr>
          <a:xfrm>
            <a:off x="1666112" y="1821924"/>
            <a:ext cx="5277900" cy="2447853"/>
          </a:xfrm>
        </p:spPr>
        <p:txBody>
          <a:bodyPr>
            <a:normAutofit/>
          </a:bodyPr>
          <a:lstStyle/>
          <a:p>
            <a:pPr marL="127000" indent="0" algn="ctr">
              <a:buNone/>
            </a:pPr>
            <a:r>
              <a:rPr lang="en-US" sz="2800" dirty="0"/>
              <a:t>How do you celebrate HSE students’ accomplishments?</a:t>
            </a:r>
          </a:p>
        </p:txBody>
      </p:sp>
    </p:spTree>
    <p:extLst>
      <p:ext uri="{BB962C8B-B14F-4D97-AF65-F5344CB8AC3E}">
        <p14:creationId xmlns:p14="http://schemas.microsoft.com/office/powerpoint/2010/main" val="395454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3"/>
          <p:cNvSpPr txBox="1">
            <a:spLocks noGrp="1"/>
          </p:cNvSpPr>
          <p:nvPr>
            <p:ph type="title"/>
          </p:nvPr>
        </p:nvSpPr>
        <p:spPr>
          <a:xfrm>
            <a:off x="0" y="3361600"/>
            <a:ext cx="9144000" cy="666600"/>
          </a:xfrm>
          <a:prstGeom prst="rect">
            <a:avLst/>
          </a:prstGeom>
          <a:solidFill>
            <a:srgbClr val="E87521"/>
          </a:solidFill>
          <a:ln>
            <a:noFill/>
          </a:ln>
        </p:spPr>
        <p:txBody>
          <a:bodyPr spcFirstLastPara="1" wrap="square" lIns="91425" tIns="91425" rIns="91425" bIns="91425" anchor="t" anchorCtr="0">
            <a:normAutofit/>
          </a:bodyPr>
          <a:lstStyle/>
          <a:p>
            <a:pPr marL="0" lvl="0" indent="0" algn="ctr" rtl="0">
              <a:spcBef>
                <a:spcPts val="0"/>
              </a:spcBef>
              <a:spcAft>
                <a:spcPts val="0"/>
              </a:spcAft>
              <a:buClr>
                <a:schemeClr val="dk1"/>
              </a:buClr>
              <a:buSzPts val="2800"/>
              <a:buFont typeface="Arial"/>
              <a:buNone/>
            </a:pPr>
            <a:r>
              <a:rPr lang="en" dirty="0">
                <a:latin typeface="Museo Slab 500" panose="02000000000000000000" pitchFamily="50" charset="0"/>
              </a:rPr>
              <a:t>Small Group Discussion</a:t>
            </a:r>
            <a:endParaRPr dirty="0">
              <a:latin typeface="Museo Slab 500" panose="02000000000000000000" pitchFamily="50"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FFB6A-6A16-BC9D-09A0-62D24F784E31}"/>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Small Groups: Successes &amp; Challenges</a:t>
            </a:r>
          </a:p>
        </p:txBody>
      </p:sp>
      <p:sp>
        <p:nvSpPr>
          <p:cNvPr id="3" name="Text Placeholder 2">
            <a:extLst>
              <a:ext uri="{FF2B5EF4-FFF2-40B4-BE49-F238E27FC236}">
                <a16:creationId xmlns:a16="http://schemas.microsoft.com/office/drawing/2014/main" id="{11383F16-2872-2478-A9C5-1D5D7BC48181}"/>
              </a:ext>
            </a:extLst>
          </p:cNvPr>
          <p:cNvSpPr>
            <a:spLocks noGrp="1"/>
          </p:cNvSpPr>
          <p:nvPr>
            <p:ph type="body" idx="1"/>
          </p:nvPr>
        </p:nvSpPr>
        <p:spPr/>
        <p:txBody>
          <a:bodyPr>
            <a:normAutofit/>
          </a:bodyPr>
          <a:lstStyle/>
          <a:p>
            <a:pPr marL="584200" indent="-457200">
              <a:buFont typeface="+mj-lt"/>
              <a:buAutoNum type="arabicPeriod"/>
            </a:pPr>
            <a:r>
              <a:rPr lang="en-US" sz="2000" dirty="0"/>
              <a:t>What’s a current challenge you’re experiencing?</a:t>
            </a:r>
          </a:p>
          <a:p>
            <a:pPr marL="584200" indent="-457200">
              <a:buFont typeface="+mj-lt"/>
              <a:buAutoNum type="arabicPeriod"/>
            </a:pPr>
            <a:r>
              <a:rPr lang="en-US" sz="2000" dirty="0"/>
              <a:t>What’s going well?</a:t>
            </a:r>
          </a:p>
        </p:txBody>
      </p:sp>
      <p:sp>
        <p:nvSpPr>
          <p:cNvPr id="4" name="TextBox 3">
            <a:extLst>
              <a:ext uri="{FF2B5EF4-FFF2-40B4-BE49-F238E27FC236}">
                <a16:creationId xmlns:a16="http://schemas.microsoft.com/office/drawing/2014/main" id="{49794E6B-8D7D-EAB2-7C0F-F772ACA1EA10}"/>
              </a:ext>
            </a:extLst>
          </p:cNvPr>
          <p:cNvSpPr txBox="1"/>
          <p:nvPr/>
        </p:nvSpPr>
        <p:spPr>
          <a:xfrm>
            <a:off x="6160169" y="2023544"/>
            <a:ext cx="2441694" cy="954107"/>
          </a:xfrm>
          <a:prstGeom prst="rect">
            <a:avLst/>
          </a:prstGeom>
          <a:noFill/>
        </p:spPr>
        <p:txBody>
          <a:bodyPr wrap="none" rtlCol="0">
            <a:spAutoFit/>
          </a:bodyPr>
          <a:lstStyle/>
          <a:p>
            <a:r>
              <a:rPr lang="en-US" sz="3600" dirty="0"/>
              <a:t>10 minutes</a:t>
            </a:r>
          </a:p>
          <a:p>
            <a:r>
              <a:rPr lang="en-US" sz="1800" dirty="0"/>
              <a:t>Return at 12:35</a:t>
            </a:r>
          </a:p>
        </p:txBody>
      </p:sp>
    </p:spTree>
    <p:extLst>
      <p:ext uri="{BB962C8B-B14F-4D97-AF65-F5344CB8AC3E}">
        <p14:creationId xmlns:p14="http://schemas.microsoft.com/office/powerpoint/2010/main" val="2507478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CC65-5BA5-AF39-011F-EB1E5E6A8F98}"/>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Share Out</a:t>
            </a:r>
          </a:p>
        </p:txBody>
      </p:sp>
      <p:sp>
        <p:nvSpPr>
          <p:cNvPr id="3" name="Text Placeholder 2">
            <a:extLst>
              <a:ext uri="{FF2B5EF4-FFF2-40B4-BE49-F238E27FC236}">
                <a16:creationId xmlns:a16="http://schemas.microsoft.com/office/drawing/2014/main" id="{30829417-FFFF-5F4A-4881-904A39AFE0F4}"/>
              </a:ext>
            </a:extLst>
          </p:cNvPr>
          <p:cNvSpPr>
            <a:spLocks noGrp="1"/>
          </p:cNvSpPr>
          <p:nvPr>
            <p:ph type="body" idx="1"/>
          </p:nvPr>
        </p:nvSpPr>
        <p:spPr/>
        <p:txBody>
          <a:bodyPr/>
          <a:lstStyle/>
          <a:p>
            <a:r>
              <a:rPr lang="en-US" dirty="0"/>
              <a:t>1-2 Key Takeaways from your group?</a:t>
            </a:r>
          </a:p>
        </p:txBody>
      </p:sp>
    </p:spTree>
    <p:extLst>
      <p:ext uri="{BB962C8B-B14F-4D97-AF65-F5344CB8AC3E}">
        <p14:creationId xmlns:p14="http://schemas.microsoft.com/office/powerpoint/2010/main" val="3876795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9850-B71D-700C-795D-BEA3E656C2E2}"/>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Closing Thoughts</a:t>
            </a:r>
          </a:p>
        </p:txBody>
      </p:sp>
      <p:sp>
        <p:nvSpPr>
          <p:cNvPr id="3" name="Text Placeholder 2">
            <a:extLst>
              <a:ext uri="{FF2B5EF4-FFF2-40B4-BE49-F238E27FC236}">
                <a16:creationId xmlns:a16="http://schemas.microsoft.com/office/drawing/2014/main" id="{7C6AA0D4-981D-0135-381E-4A657F69FC39}"/>
              </a:ext>
            </a:extLst>
          </p:cNvPr>
          <p:cNvSpPr>
            <a:spLocks noGrp="1"/>
          </p:cNvSpPr>
          <p:nvPr>
            <p:ph type="body" idx="1"/>
          </p:nvPr>
        </p:nvSpPr>
        <p:spPr/>
        <p:txBody>
          <a:bodyPr>
            <a:normAutofit lnSpcReduction="10000"/>
          </a:bodyPr>
          <a:lstStyle/>
          <a:p>
            <a:pPr marL="127000" indent="0">
              <a:buNone/>
            </a:pPr>
            <a:r>
              <a:rPr lang="en-US" b="1" dirty="0"/>
              <a:t>Funding options</a:t>
            </a:r>
            <a:r>
              <a:rPr lang="en-US" dirty="0"/>
              <a:t>:</a:t>
            </a:r>
          </a:p>
          <a:p>
            <a:r>
              <a:rPr lang="en-US" u="sng" dirty="0">
                <a:hlinkClick r:id="rId2"/>
              </a:rPr>
              <a:t>Outside funding opportunities list</a:t>
            </a:r>
            <a:r>
              <a:rPr lang="en-US" dirty="0"/>
              <a:t> from the Adult Ed office</a:t>
            </a:r>
          </a:p>
          <a:p>
            <a:r>
              <a:rPr lang="en-US" u="sng" dirty="0" err="1">
                <a:hlinkClick r:id="rId3"/>
              </a:rPr>
              <a:t>ProLiteracy</a:t>
            </a:r>
            <a:r>
              <a:rPr lang="en-US" u="sng" dirty="0">
                <a:hlinkClick r:id="rId3"/>
              </a:rPr>
              <a:t> grants</a:t>
            </a:r>
            <a:r>
              <a:rPr lang="en-US" dirty="0"/>
              <a:t> are open continually</a:t>
            </a:r>
          </a:p>
          <a:p>
            <a:r>
              <a:rPr lang="en-US" u="sng" dirty="0">
                <a:hlinkClick r:id="rId4"/>
              </a:rPr>
              <a:t>Walmart</a:t>
            </a:r>
            <a:r>
              <a:rPr lang="en-US" dirty="0"/>
              <a:t> has some small grants; must have a Walmart nearby</a:t>
            </a:r>
          </a:p>
          <a:p>
            <a:r>
              <a:rPr lang="en-US" dirty="0"/>
              <a:t>AELA Grant not opening this year</a:t>
            </a:r>
          </a:p>
          <a:p>
            <a:pPr marL="127000" indent="0">
              <a:buNone/>
            </a:pPr>
            <a:endParaRPr lang="en-US" dirty="0"/>
          </a:p>
          <a:p>
            <a:pPr marL="127000" indent="0">
              <a:buNone/>
            </a:pPr>
            <a:r>
              <a:rPr lang="en-US" b="1" dirty="0"/>
              <a:t>Spring Virtual Tutor Training </a:t>
            </a:r>
            <a:r>
              <a:rPr lang="en-US" dirty="0"/>
              <a:t>from Literacy Coalition of Colorado</a:t>
            </a:r>
          </a:p>
          <a:p>
            <a:r>
              <a:rPr lang="en-US" dirty="0"/>
              <a:t>February 28</a:t>
            </a:r>
            <a:r>
              <a:rPr lang="en-US" baseline="30000" dirty="0"/>
              <a:t>th</a:t>
            </a:r>
            <a:r>
              <a:rPr lang="en-US" dirty="0"/>
              <a:t> (Saturday) 9am to 1pm</a:t>
            </a:r>
          </a:p>
          <a:p>
            <a:r>
              <a:rPr lang="en-US" dirty="0"/>
              <a:t>For tutors, teachers, administrators, and others in adult foundational education</a:t>
            </a:r>
          </a:p>
          <a:p>
            <a:r>
              <a:rPr lang="en-US" i="1" dirty="0"/>
              <a:t>Free</a:t>
            </a:r>
          </a:p>
          <a:p>
            <a:r>
              <a:rPr lang="en-US" dirty="0">
                <a:hlinkClick r:id="rId5"/>
              </a:rPr>
              <a:t>Training website</a:t>
            </a:r>
            <a:endParaRPr lang="en-US" dirty="0"/>
          </a:p>
        </p:txBody>
      </p:sp>
    </p:spTree>
    <p:extLst>
      <p:ext uri="{BB962C8B-B14F-4D97-AF65-F5344CB8AC3E}">
        <p14:creationId xmlns:p14="http://schemas.microsoft.com/office/powerpoint/2010/main" val="293969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97294-A78B-18C3-7BCF-08900963CC99}"/>
              </a:ext>
            </a:extLst>
          </p:cNvPr>
          <p:cNvSpPr>
            <a:spLocks noGrp="1"/>
          </p:cNvSpPr>
          <p:nvPr>
            <p:ph type="title"/>
          </p:nvPr>
        </p:nvSpPr>
        <p:spPr/>
        <p:txBody>
          <a:bodyPr/>
          <a:lstStyle/>
          <a:p>
            <a:r>
              <a:rPr lang="en-US" sz="2400" dirty="0">
                <a:solidFill>
                  <a:srgbClr val="E87521"/>
                </a:solidFill>
                <a:latin typeface="Museo Slab 500" panose="02000000000000000000" pitchFamily="50" charset="0"/>
              </a:rPr>
              <a:t>Contact</a:t>
            </a:r>
            <a:endParaRPr lang="en-US" dirty="0">
              <a:solidFill>
                <a:srgbClr val="E87521"/>
              </a:solidFill>
              <a:latin typeface="Museo Slab 500" panose="02000000000000000000" pitchFamily="50" charset="0"/>
            </a:endParaRPr>
          </a:p>
        </p:txBody>
      </p:sp>
      <p:sp>
        <p:nvSpPr>
          <p:cNvPr id="6" name="TextBox 5">
            <a:extLst>
              <a:ext uri="{FF2B5EF4-FFF2-40B4-BE49-F238E27FC236}">
                <a16:creationId xmlns:a16="http://schemas.microsoft.com/office/drawing/2014/main" id="{4D69D87D-B2ED-BEBB-BDAD-07DAC1669E2B}"/>
              </a:ext>
            </a:extLst>
          </p:cNvPr>
          <p:cNvSpPr txBox="1"/>
          <p:nvPr/>
        </p:nvSpPr>
        <p:spPr>
          <a:xfrm>
            <a:off x="412511" y="1341472"/>
            <a:ext cx="2440692" cy="1169551"/>
          </a:xfrm>
          <a:prstGeom prst="rect">
            <a:avLst/>
          </a:prstGeom>
          <a:noFill/>
        </p:spPr>
        <p:txBody>
          <a:bodyPr wrap="square" rtlCol="0">
            <a:spAutoFit/>
          </a:bodyPr>
          <a:lstStyle/>
          <a:p>
            <a:r>
              <a:rPr lang="en-US" b="1" dirty="0"/>
              <a:t>CDE</a:t>
            </a:r>
          </a:p>
          <a:p>
            <a:r>
              <a:rPr lang="en-US" dirty="0"/>
              <a:t>Alena Barczak</a:t>
            </a:r>
          </a:p>
          <a:p>
            <a:r>
              <a:rPr lang="en-US" dirty="0"/>
              <a:t>HSE Coordinator</a:t>
            </a:r>
          </a:p>
          <a:p>
            <a:r>
              <a:rPr lang="en-US" dirty="0">
                <a:hlinkClick r:id="rId2"/>
              </a:rPr>
              <a:t>Barczak_a@cde.state.co.us</a:t>
            </a:r>
            <a:endParaRPr lang="en-US" dirty="0"/>
          </a:p>
          <a:p>
            <a:r>
              <a:rPr lang="en-US" dirty="0"/>
              <a:t>303-548-8427</a:t>
            </a:r>
          </a:p>
        </p:txBody>
      </p:sp>
      <p:sp>
        <p:nvSpPr>
          <p:cNvPr id="7" name="TextBox 6">
            <a:extLst>
              <a:ext uri="{FF2B5EF4-FFF2-40B4-BE49-F238E27FC236}">
                <a16:creationId xmlns:a16="http://schemas.microsoft.com/office/drawing/2014/main" id="{73F0C334-5664-19A2-F116-EDDF86C44B1B}"/>
              </a:ext>
            </a:extLst>
          </p:cNvPr>
          <p:cNvSpPr txBox="1"/>
          <p:nvPr/>
        </p:nvSpPr>
        <p:spPr>
          <a:xfrm>
            <a:off x="3088591" y="1367075"/>
            <a:ext cx="2581633" cy="1169551"/>
          </a:xfrm>
          <a:prstGeom prst="rect">
            <a:avLst/>
          </a:prstGeom>
          <a:noFill/>
        </p:spPr>
        <p:txBody>
          <a:bodyPr wrap="square" rtlCol="0">
            <a:spAutoFit/>
          </a:bodyPr>
          <a:lstStyle/>
          <a:p>
            <a:r>
              <a:rPr lang="en-US" b="1" dirty="0"/>
              <a:t>GED</a:t>
            </a:r>
          </a:p>
          <a:p>
            <a:r>
              <a:rPr lang="en-US" dirty="0"/>
              <a:t>Liz Lanphear</a:t>
            </a:r>
          </a:p>
          <a:p>
            <a:r>
              <a:rPr lang="en-US" dirty="0"/>
              <a:t>State Relationship Manager</a:t>
            </a:r>
          </a:p>
          <a:p>
            <a:r>
              <a:rPr lang="en-US" dirty="0">
                <a:hlinkClick r:id="rId3"/>
              </a:rPr>
              <a:t>Elizabeth.Lanphear@ged.com</a:t>
            </a:r>
            <a:endParaRPr lang="en-US" dirty="0"/>
          </a:p>
          <a:p>
            <a:r>
              <a:rPr lang="en-US" dirty="0"/>
              <a:t>913-283-0121</a:t>
            </a:r>
          </a:p>
        </p:txBody>
      </p:sp>
      <p:sp>
        <p:nvSpPr>
          <p:cNvPr id="8" name="TextBox 7">
            <a:extLst>
              <a:ext uri="{FF2B5EF4-FFF2-40B4-BE49-F238E27FC236}">
                <a16:creationId xmlns:a16="http://schemas.microsoft.com/office/drawing/2014/main" id="{97017CEC-A33C-7635-64E3-C05273092BE5}"/>
              </a:ext>
            </a:extLst>
          </p:cNvPr>
          <p:cNvSpPr txBox="1"/>
          <p:nvPr/>
        </p:nvSpPr>
        <p:spPr>
          <a:xfrm>
            <a:off x="2241311" y="2841858"/>
            <a:ext cx="2440692" cy="954107"/>
          </a:xfrm>
          <a:prstGeom prst="rect">
            <a:avLst/>
          </a:prstGeom>
          <a:noFill/>
        </p:spPr>
        <p:txBody>
          <a:bodyPr wrap="square" rtlCol="0">
            <a:spAutoFit/>
          </a:bodyPr>
          <a:lstStyle/>
          <a:p>
            <a:r>
              <a:rPr lang="en-US" b="1" dirty="0"/>
              <a:t>HiSET</a:t>
            </a:r>
          </a:p>
          <a:p>
            <a:r>
              <a:rPr lang="en-US" dirty="0"/>
              <a:t>Ashley King / Nikki Owens</a:t>
            </a:r>
          </a:p>
          <a:p>
            <a:r>
              <a:rPr lang="en-US" dirty="0"/>
              <a:t>HiSET Program Services</a:t>
            </a:r>
          </a:p>
          <a:p>
            <a:r>
              <a:rPr lang="en-US" dirty="0">
                <a:hlinkClick r:id="rId4"/>
              </a:rPr>
              <a:t>Use the support form</a:t>
            </a:r>
            <a:endParaRPr lang="en-US" dirty="0"/>
          </a:p>
        </p:txBody>
      </p:sp>
      <p:sp>
        <p:nvSpPr>
          <p:cNvPr id="9" name="TextBox 8">
            <a:extLst>
              <a:ext uri="{FF2B5EF4-FFF2-40B4-BE49-F238E27FC236}">
                <a16:creationId xmlns:a16="http://schemas.microsoft.com/office/drawing/2014/main" id="{629395B9-FDD8-1DB1-C164-2E98E56ABF97}"/>
              </a:ext>
            </a:extLst>
          </p:cNvPr>
          <p:cNvSpPr txBox="1"/>
          <p:nvPr/>
        </p:nvSpPr>
        <p:spPr>
          <a:xfrm>
            <a:off x="5993083" y="1012185"/>
            <a:ext cx="3453569" cy="1015663"/>
          </a:xfrm>
          <a:prstGeom prst="rect">
            <a:avLst/>
          </a:prstGeom>
          <a:noFill/>
        </p:spPr>
        <p:txBody>
          <a:bodyPr wrap="square" rtlCol="0">
            <a:spAutoFit/>
          </a:bodyPr>
          <a:lstStyle/>
          <a:p>
            <a:r>
              <a:rPr lang="en-US" sz="2000" dirty="0">
                <a:hlinkClick r:id="rId5"/>
              </a:rPr>
              <a:t>Complete this (short) feedback form </a:t>
            </a:r>
            <a:r>
              <a:rPr lang="en-US" sz="2000" dirty="0"/>
              <a:t>to help improve future webinars!</a:t>
            </a:r>
          </a:p>
        </p:txBody>
      </p:sp>
      <p:cxnSp>
        <p:nvCxnSpPr>
          <p:cNvPr id="11" name="Straight Connector 10">
            <a:extLst>
              <a:ext uri="{FF2B5EF4-FFF2-40B4-BE49-F238E27FC236}">
                <a16:creationId xmlns:a16="http://schemas.microsoft.com/office/drawing/2014/main" id="{E1C82203-11C4-DB48-1FD4-22163983C6A7}"/>
              </a:ext>
              <a:ext uri="{C183D7F6-B498-43B3-948B-1728B52AA6E4}">
                <adec:decorative xmlns:adec="http://schemas.microsoft.com/office/drawing/2017/decorative" val="1"/>
              </a:ext>
            </a:extLst>
          </p:cNvPr>
          <p:cNvCxnSpPr>
            <a:cxnSpLocks/>
          </p:cNvCxnSpPr>
          <p:nvPr/>
        </p:nvCxnSpPr>
        <p:spPr>
          <a:xfrm>
            <a:off x="5905612" y="1185126"/>
            <a:ext cx="0" cy="2604057"/>
          </a:xfrm>
          <a:prstGeom prst="line">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Picture 12" descr="QR code for feedback form">
            <a:extLst>
              <a:ext uri="{FF2B5EF4-FFF2-40B4-BE49-F238E27FC236}">
                <a16:creationId xmlns:a16="http://schemas.microsoft.com/office/drawing/2014/main" id="{44AE3C1D-9C11-3EC5-D58D-1DA1C84F0C76}"/>
              </a:ext>
            </a:extLst>
          </p:cNvPr>
          <p:cNvPicPr>
            <a:picLocks noChangeAspect="1"/>
          </p:cNvPicPr>
          <p:nvPr/>
        </p:nvPicPr>
        <p:blipFill>
          <a:blip r:embed="rId6"/>
          <a:stretch>
            <a:fillRect/>
          </a:stretch>
        </p:blipFill>
        <p:spPr>
          <a:xfrm>
            <a:off x="6692995" y="2265220"/>
            <a:ext cx="1347250" cy="1891939"/>
          </a:xfrm>
          <a:prstGeom prst="rect">
            <a:avLst/>
          </a:prstGeom>
        </p:spPr>
      </p:pic>
    </p:spTree>
    <p:extLst>
      <p:ext uri="{BB962C8B-B14F-4D97-AF65-F5344CB8AC3E}">
        <p14:creationId xmlns:p14="http://schemas.microsoft.com/office/powerpoint/2010/main" val="245097133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4548</TotalTime>
  <Words>753</Words>
  <Application>Microsoft Office PowerPoint</Application>
  <PresentationFormat>On-screen Show (16:9)</PresentationFormat>
  <Paragraphs>122</Paragraphs>
  <Slides>24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Museo Slab 500</vt:lpstr>
      <vt:lpstr>Roboto</vt:lpstr>
      <vt:lpstr>Roboto Medium</vt:lpstr>
      <vt:lpstr>Wingdings</vt:lpstr>
      <vt:lpstr>Arial</vt:lpstr>
      <vt:lpstr>Simple Light</vt:lpstr>
      <vt:lpstr>How are you feeling today?</vt:lpstr>
      <vt:lpstr>Colorado HSE Community Connect February 25, 2026 Alena Barczak, CDE</vt:lpstr>
      <vt:lpstr>Introductions</vt:lpstr>
      <vt:lpstr>Agenda</vt:lpstr>
      <vt:lpstr>Norms</vt:lpstr>
      <vt:lpstr>Spotlight: GED</vt:lpstr>
      <vt:lpstr>GED Updates / Questions</vt:lpstr>
      <vt:lpstr>Alena: answering time</vt:lpstr>
      <vt:lpstr>Question 1</vt:lpstr>
      <vt:lpstr>Question 2</vt:lpstr>
      <vt:lpstr>Question 3</vt:lpstr>
      <vt:lpstr>Question 4</vt:lpstr>
      <vt:lpstr>Spotlight: HiSET</vt:lpstr>
      <vt:lpstr>HiSET Updates / Questions</vt:lpstr>
      <vt:lpstr>10-minute break</vt:lpstr>
      <vt:lpstr>Large Group Discussion </vt:lpstr>
      <vt:lpstr>Question 1: Resources</vt:lpstr>
      <vt:lpstr>Question 2: Engagement</vt:lpstr>
      <vt:lpstr>Question 3: Celebrations</vt:lpstr>
      <vt:lpstr>Small Group Discussion</vt:lpstr>
      <vt:lpstr>Small Groups: Successes &amp; Challenges</vt:lpstr>
      <vt:lpstr>Share Out</vt:lpstr>
      <vt:lpstr>Closing Thoughts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Barczak, Alena</dc:creator>
  <cp:lastModifiedBy>Barczak, Alena</cp:lastModifiedBy>
  <cp:revision>16</cp:revision>
  <dcterms:modified xsi:type="dcterms:W3CDTF">2026-02-26T23:10:47Z</dcterms:modified>
</cp:coreProperties>
</file>