
<file path=[Content_Types].xml><?xml version="1.0" encoding="utf-8"?>
<Types xmlns="http://schemas.openxmlformats.org/package/2006/content-types">
  <Default ContentType="application/x-fontdata" Extension="fntdata"/>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Lst>
  <p:sldSz cy="5143500" cx="9144000"/>
  <p:notesSz cx="6858000" cy="9144000"/>
  <p:embeddedFontLst>
    <p:embeddedFont>
      <p:font typeface="Amatic SC"/>
      <p:regular r:id="rId40"/>
      <p:bold r:id="rId41"/>
    </p:embeddedFont>
    <p:embeddedFont>
      <p:font typeface="Source Code Pro"/>
      <p:regular r:id="rId42"/>
      <p:bold r:id="rId43"/>
      <p:italic r:id="rId44"/>
      <p:boldItalic r:id="rId45"/>
    </p:embeddedFont>
    <p:embeddedFont>
      <p:font typeface="Merriweather Black"/>
      <p:bold r:id="rId46"/>
      <p:boldItalic r:id="rId47"/>
    </p:embeddedFont>
    <p:embeddedFont>
      <p:font typeface="Merriweather"/>
      <p:regular r:id="rId48"/>
      <p:bold r:id="rId49"/>
      <p:italic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AmaticSC-regular.fntdata"/><Relationship Id="rId42" Type="http://schemas.openxmlformats.org/officeDocument/2006/relationships/font" Target="fonts/SourceCodePro-regular.fntdata"/><Relationship Id="rId41" Type="http://schemas.openxmlformats.org/officeDocument/2006/relationships/font" Target="fonts/AmaticSC-bold.fntdata"/><Relationship Id="rId44" Type="http://schemas.openxmlformats.org/officeDocument/2006/relationships/font" Target="fonts/SourceCodePro-italic.fntdata"/><Relationship Id="rId43" Type="http://schemas.openxmlformats.org/officeDocument/2006/relationships/font" Target="fonts/SourceCodePro-bold.fntdata"/><Relationship Id="rId46" Type="http://schemas.openxmlformats.org/officeDocument/2006/relationships/font" Target="fonts/MerriweatherBlack-bold.fntdata"/><Relationship Id="rId45" Type="http://schemas.openxmlformats.org/officeDocument/2006/relationships/font" Target="fonts/SourceCodePro-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Merriweather-regular.fntdata"/><Relationship Id="rId47" Type="http://schemas.openxmlformats.org/officeDocument/2006/relationships/font" Target="fonts/MerriweatherBlack-boldItalic.fntdata"/><Relationship Id="rId49" Type="http://schemas.openxmlformats.org/officeDocument/2006/relationships/font" Target="fonts/Merriweather-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Merriweather-boldItalic.fntdata"/><Relationship Id="rId50" Type="http://schemas.openxmlformats.org/officeDocument/2006/relationships/font" Target="fonts/Merriweather-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3d1900f242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3d1900f242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d34a57138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d34a57138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d1d0d3a76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3d1d0d3a76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3d1900f2429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3d1900f2429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d1f6f1350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d1f6f1350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3d1900f2429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3d1900f2429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d1900f2429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d1900f2429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3d1900f2429_0_3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3d1900f2429_0_3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d1900f2429_0_3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3d1900f2429_0_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d1900f2429_0_3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3d1900f2429_0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d1f6f13501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d1f6f13501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d1f6f13501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d1f6f13501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d1f6f1350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d1f6f1350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d1f6f13501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3d1f6f13501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d1f6f13501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d1f6f13501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d1f6f13501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d1f6f13501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d1900f2429_0_4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d1900f2429_0_4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d1900f2429_0_4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d1900f2429_0_4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d1900f2429_0_4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d1900f2429_0_4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d1900f2429_0_4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d1900f2429_0_4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d1a052e5a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3d1a052e5a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d1a052e5a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d1a052e5a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d1a052e5ac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3d1a052e5ac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d1a052e5ac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d1a052e5ac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d1a052e5ac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d1a052e5ac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d1a052e5ac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d1a052e5a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d1a052e5ac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d1a052e5ac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d1a052e5ac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3d1a052e5ac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d1a052e5ac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d1a052e5ac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d1900f2429_0_4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3d1900f2429_0_4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d1900f2429_0_4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d1900f2429_0_4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d1900f2429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3d1900f2429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d1a052e5ac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d1a052e5ac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d1f6f13501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d1f6f13501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311700" y="392150"/>
            <a:ext cx="8520600" cy="26904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p:txBody>
      </p:sp>
      <p:sp>
        <p:nvSpPr>
          <p:cNvPr id="12" name="Google Shape;12;p2"/>
          <p:cNvSpPr txBox="1"/>
          <p:nvPr>
            <p:ph idx="1" type="subTitle"/>
          </p:nvPr>
        </p:nvSpPr>
        <p:spPr>
          <a:xfrm>
            <a:off x="311700" y="3890400"/>
            <a:ext cx="8520600" cy="7062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2802750" y="802500"/>
            <a:ext cx="3538500" cy="3538500"/>
          </a:xfrm>
          <a:prstGeom prst="rect">
            <a:avLst/>
          </a:prstGeom>
          <a:solidFill>
            <a:srgbClr val="FFFFFF"/>
          </a:solidFill>
        </p:spPr>
        <p:txBody>
          <a:bodyPr anchorCtr="0" anchor="ctr"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292850"/>
            <a:ext cx="8520600" cy="801000"/>
          </a:xfrm>
          <a:prstGeom prst="rect">
            <a:avLst/>
          </a:prstGeom>
        </p:spPr>
        <p:txBody>
          <a:bodyPr anchorCtr="0" anchor="t"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19" name="Google Shape;19;p4"/>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292850"/>
            <a:ext cx="8520600" cy="801000"/>
          </a:xfrm>
          <a:prstGeom prst="rect">
            <a:avLst/>
          </a:prstGeom>
        </p:spPr>
        <p:txBody>
          <a:bodyPr anchorCtr="0" anchor="t"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5"/>
          <p:cNvSpPr txBox="1"/>
          <p:nvPr>
            <p:ph idx="1" type="body"/>
          </p:nvPr>
        </p:nvSpPr>
        <p:spPr>
          <a:xfrm>
            <a:off x="311700" y="1228675"/>
            <a:ext cx="3999900" cy="3340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2" type="body"/>
          </p:nvPr>
        </p:nvSpPr>
        <p:spPr>
          <a:xfrm>
            <a:off x="4832400" y="1228675"/>
            <a:ext cx="3999900" cy="3340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04800" y="309350"/>
            <a:ext cx="8537700" cy="748200"/>
          </a:xfrm>
          <a:prstGeom prst="rect">
            <a:avLst/>
          </a:prstGeom>
        </p:spPr>
        <p:txBody>
          <a:bodyPr anchorCtr="0" anchor="t" bIns="91425" lIns="91425" spcFirstLastPara="1" rIns="91425" wrap="square" tIns="91425">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39" name="Google Shape;39;p9"/>
          <p:cNvSpPr txBox="1"/>
          <p:nvPr>
            <p:ph type="title"/>
          </p:nvPr>
        </p:nvSpPr>
        <p:spPr>
          <a:xfrm>
            <a:off x="265500" y="1081400"/>
            <a:ext cx="4045200" cy="171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40" name="Google Shape;40;p9"/>
          <p:cNvSpPr txBox="1"/>
          <p:nvPr>
            <p:ph idx="1" type="subTitle"/>
          </p:nvPr>
        </p:nvSpPr>
        <p:spPr>
          <a:xfrm>
            <a:off x="265500" y="2845223"/>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accent1"/>
              </a:buClr>
              <a:buSzPts val="1800"/>
              <a:buChar char="●"/>
              <a:defRPr>
                <a:solidFill>
                  <a:schemeClr val="accent1"/>
                </a:solidFill>
                <a:highlight>
                  <a:schemeClr val="lt1"/>
                </a:highlight>
              </a:defRPr>
            </a:lvl1pPr>
            <a:lvl2pPr indent="-317500" lvl="1" marL="914400">
              <a:spcBef>
                <a:spcPts val="0"/>
              </a:spcBef>
              <a:spcAft>
                <a:spcPts val="0"/>
              </a:spcAft>
              <a:buClr>
                <a:schemeClr val="accent1"/>
              </a:buClr>
              <a:buSzPts val="1400"/>
              <a:buChar char="○"/>
              <a:defRPr>
                <a:solidFill>
                  <a:schemeClr val="accent1"/>
                </a:solidFill>
                <a:highlight>
                  <a:schemeClr val="lt1"/>
                </a:highlight>
              </a:defRPr>
            </a:lvl2pPr>
            <a:lvl3pPr indent="-317500" lvl="2" marL="1371600">
              <a:spcBef>
                <a:spcPts val="0"/>
              </a:spcBef>
              <a:spcAft>
                <a:spcPts val="0"/>
              </a:spcAft>
              <a:buClr>
                <a:schemeClr val="accent1"/>
              </a:buClr>
              <a:buSzPts val="1400"/>
              <a:buChar char="■"/>
              <a:defRPr>
                <a:solidFill>
                  <a:schemeClr val="accent1"/>
                </a:solidFill>
                <a:highlight>
                  <a:schemeClr val="lt1"/>
                </a:highlight>
              </a:defRPr>
            </a:lvl3pPr>
            <a:lvl4pPr indent="-317500" lvl="3" marL="1828800">
              <a:spcBef>
                <a:spcPts val="0"/>
              </a:spcBef>
              <a:spcAft>
                <a:spcPts val="0"/>
              </a:spcAft>
              <a:buClr>
                <a:schemeClr val="accent1"/>
              </a:buClr>
              <a:buSzPts val="1400"/>
              <a:buChar char="●"/>
              <a:defRPr>
                <a:solidFill>
                  <a:schemeClr val="accent1"/>
                </a:solidFill>
                <a:highlight>
                  <a:schemeClr val="lt1"/>
                </a:highlight>
              </a:defRPr>
            </a:lvl4pPr>
            <a:lvl5pPr indent="-317500" lvl="4" marL="2286000">
              <a:spcBef>
                <a:spcPts val="0"/>
              </a:spcBef>
              <a:spcAft>
                <a:spcPts val="0"/>
              </a:spcAft>
              <a:buClr>
                <a:schemeClr val="accent1"/>
              </a:buClr>
              <a:buSzPts val="1400"/>
              <a:buChar char="○"/>
              <a:defRPr>
                <a:solidFill>
                  <a:schemeClr val="accent1"/>
                </a:solidFill>
                <a:highlight>
                  <a:schemeClr val="lt1"/>
                </a:highlight>
              </a:defRPr>
            </a:lvl5pPr>
            <a:lvl6pPr indent="-317500" lvl="5" marL="2743200">
              <a:spcBef>
                <a:spcPts val="0"/>
              </a:spcBef>
              <a:spcAft>
                <a:spcPts val="0"/>
              </a:spcAft>
              <a:buClr>
                <a:schemeClr val="accent1"/>
              </a:buClr>
              <a:buSzPts val="1400"/>
              <a:buChar char="■"/>
              <a:defRPr>
                <a:solidFill>
                  <a:schemeClr val="accent1"/>
                </a:solidFill>
                <a:highlight>
                  <a:schemeClr val="lt1"/>
                </a:highlight>
              </a:defRPr>
            </a:lvl6pPr>
            <a:lvl7pPr indent="-317500" lvl="6" marL="3200400">
              <a:spcBef>
                <a:spcPts val="0"/>
              </a:spcBef>
              <a:spcAft>
                <a:spcPts val="0"/>
              </a:spcAft>
              <a:buClr>
                <a:schemeClr val="accent1"/>
              </a:buClr>
              <a:buSzPts val="1400"/>
              <a:buChar char="●"/>
              <a:defRPr>
                <a:solidFill>
                  <a:schemeClr val="accent1"/>
                </a:solidFill>
                <a:highlight>
                  <a:schemeClr val="lt1"/>
                </a:highlight>
              </a:defRPr>
            </a:lvl7pPr>
            <a:lvl8pPr indent="-317500" lvl="7" marL="3657600">
              <a:spcBef>
                <a:spcPts val="0"/>
              </a:spcBef>
              <a:spcAft>
                <a:spcPts val="0"/>
              </a:spcAft>
              <a:buClr>
                <a:schemeClr val="accent1"/>
              </a:buClr>
              <a:buSzPts val="1400"/>
              <a:buChar char="○"/>
              <a:defRPr>
                <a:solidFill>
                  <a:schemeClr val="accent1"/>
                </a:solidFill>
                <a:highlight>
                  <a:schemeClr val="lt1"/>
                </a:highlight>
              </a:defRPr>
            </a:lvl8pPr>
            <a:lvl9pPr indent="-317500" lvl="8" marL="4114800">
              <a:spcBef>
                <a:spcPts val="0"/>
              </a:spcBef>
              <a:spcAft>
                <a:spcPts val="0"/>
              </a:spcAft>
              <a:buClr>
                <a:schemeClr val="accent1"/>
              </a:buClr>
              <a:buSzPts val="1400"/>
              <a:buChar char="■"/>
              <a:defRPr>
                <a:solidFill>
                  <a:schemeClr val="accent1"/>
                </a:solidFill>
                <a:highlight>
                  <a:schemeClr val="lt1"/>
                </a:highlight>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240275"/>
            <a:ext cx="8520600" cy="19818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p:nvPr>
            <p:ph idx="1" type="body"/>
          </p:nvPr>
        </p:nvSpPr>
        <p:spPr>
          <a:xfrm>
            <a:off x="311700" y="33046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spcBef>
                <a:spcPts val="0"/>
              </a:spcBef>
              <a:spcAft>
                <a:spcPts val="0"/>
              </a:spcAft>
              <a:buClr>
                <a:schemeClr val="accent1"/>
              </a:buClr>
              <a:buSzPts val="1400"/>
              <a:buChar char="○"/>
              <a:defRPr>
                <a:solidFill>
                  <a:schemeClr val="accent1"/>
                </a:solidFill>
                <a:highlight>
                  <a:schemeClr val="dk1"/>
                </a:highlight>
              </a:defRPr>
            </a:lvl2pPr>
            <a:lvl3pPr indent="-317500" lvl="2" marL="1371600" algn="ctr">
              <a:spcBef>
                <a:spcPts val="0"/>
              </a:spcBef>
              <a:spcAft>
                <a:spcPts val="0"/>
              </a:spcAft>
              <a:buClr>
                <a:schemeClr val="accent1"/>
              </a:buClr>
              <a:buSzPts val="1400"/>
              <a:buChar char="■"/>
              <a:defRPr>
                <a:solidFill>
                  <a:schemeClr val="accent1"/>
                </a:solidFill>
                <a:highlight>
                  <a:schemeClr val="dk1"/>
                </a:highlight>
              </a:defRPr>
            </a:lvl3pPr>
            <a:lvl4pPr indent="-317500" lvl="3" marL="1828800" algn="ctr">
              <a:spcBef>
                <a:spcPts val="0"/>
              </a:spcBef>
              <a:spcAft>
                <a:spcPts val="0"/>
              </a:spcAft>
              <a:buClr>
                <a:schemeClr val="accent1"/>
              </a:buClr>
              <a:buSzPts val="1400"/>
              <a:buChar char="●"/>
              <a:defRPr>
                <a:solidFill>
                  <a:schemeClr val="accent1"/>
                </a:solidFill>
                <a:highlight>
                  <a:schemeClr val="dk1"/>
                </a:highlight>
              </a:defRPr>
            </a:lvl4pPr>
            <a:lvl5pPr indent="-317500" lvl="4" marL="2286000" algn="ctr">
              <a:spcBef>
                <a:spcPts val="0"/>
              </a:spcBef>
              <a:spcAft>
                <a:spcPts val="0"/>
              </a:spcAft>
              <a:buClr>
                <a:schemeClr val="accent1"/>
              </a:buClr>
              <a:buSzPts val="1400"/>
              <a:buChar char="○"/>
              <a:defRPr>
                <a:solidFill>
                  <a:schemeClr val="accent1"/>
                </a:solidFill>
                <a:highlight>
                  <a:schemeClr val="dk1"/>
                </a:highlight>
              </a:defRPr>
            </a:lvl5pPr>
            <a:lvl6pPr indent="-317500" lvl="5" marL="2743200" algn="ctr">
              <a:spcBef>
                <a:spcPts val="0"/>
              </a:spcBef>
              <a:spcAft>
                <a:spcPts val="0"/>
              </a:spcAft>
              <a:buClr>
                <a:schemeClr val="accent1"/>
              </a:buClr>
              <a:buSzPts val="1400"/>
              <a:buChar char="■"/>
              <a:defRPr>
                <a:solidFill>
                  <a:schemeClr val="accent1"/>
                </a:solidFill>
                <a:highlight>
                  <a:schemeClr val="dk1"/>
                </a:highlight>
              </a:defRPr>
            </a:lvl6pPr>
            <a:lvl7pPr indent="-317500" lvl="6" marL="3200400" algn="ctr">
              <a:spcBef>
                <a:spcPts val="0"/>
              </a:spcBef>
              <a:spcAft>
                <a:spcPts val="0"/>
              </a:spcAft>
              <a:buClr>
                <a:schemeClr val="accent1"/>
              </a:buClr>
              <a:buSzPts val="1400"/>
              <a:buChar char="●"/>
              <a:defRPr>
                <a:solidFill>
                  <a:schemeClr val="accent1"/>
                </a:solidFill>
                <a:highlight>
                  <a:schemeClr val="dk1"/>
                </a:highlight>
              </a:defRPr>
            </a:lvl7pPr>
            <a:lvl8pPr indent="-317500" lvl="7" marL="3657600" algn="ctr">
              <a:spcBef>
                <a:spcPts val="0"/>
              </a:spcBef>
              <a:spcAft>
                <a:spcPts val="0"/>
              </a:spcAft>
              <a:buClr>
                <a:schemeClr val="accent1"/>
              </a:buClr>
              <a:buSzPts val="1400"/>
              <a:buChar char="○"/>
              <a:defRPr>
                <a:solidFill>
                  <a:schemeClr val="accent1"/>
                </a:solidFill>
                <a:highlight>
                  <a:schemeClr val="dk1"/>
                </a:highlight>
              </a:defRPr>
            </a:lvl8pPr>
            <a:lvl9pPr indent="-317500" lvl="8" marL="4114800" algn="ctr">
              <a:spcBef>
                <a:spcPts val="0"/>
              </a:spcBef>
              <a:spcAft>
                <a:spcPts val="0"/>
              </a:spcAft>
              <a:buClr>
                <a:schemeClr val="accent1"/>
              </a:buClr>
              <a:buSzPts val="1400"/>
              <a:buChar char="■"/>
              <a:defRPr>
                <a:solidFill>
                  <a:schemeClr val="accent1"/>
                </a:solidFill>
                <a:highlight>
                  <a:schemeClr val="dk1"/>
                </a:highlight>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rgbClr val="B4A7D6"/>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9pPr>
          </a:lstStyle>
          <a:p/>
        </p:txBody>
      </p:sp>
      <p:sp>
        <p:nvSpPr>
          <p:cNvPr id="7" name="Google Shape;7;p1"/>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mailto:jkirby@millsapisd.net"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hyperlink" Target="mailto:jkirby@millsapisd.netto"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hyperlink" Target="mailto:sholloway@millsapisd.net"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4680"/>
              <a:t>Millsap Middle School</a:t>
            </a:r>
            <a:endParaRPr sz="4680"/>
          </a:p>
        </p:txBody>
      </p:sp>
      <p:sp>
        <p:nvSpPr>
          <p:cNvPr id="57" name="Google Shape;57;p13"/>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3300">
                <a:solidFill>
                  <a:schemeClr val="accent1"/>
                </a:solidFill>
              </a:rPr>
              <a:t>2026-2027</a:t>
            </a:r>
            <a:endParaRPr b="1" sz="3300">
              <a:solidFill>
                <a:schemeClr val="accent1"/>
              </a:solidFill>
            </a:endParaRPr>
          </a:p>
          <a:p>
            <a:pPr indent="0" lvl="0" marL="0" rtl="0" algn="l">
              <a:spcBef>
                <a:spcPts val="1200"/>
              </a:spcBef>
              <a:spcAft>
                <a:spcPts val="0"/>
              </a:spcAft>
              <a:buNone/>
            </a:pPr>
            <a:r>
              <a:rPr b="1" lang="en" sz="3300">
                <a:solidFill>
                  <a:schemeClr val="accent1"/>
                </a:solidFill>
              </a:rPr>
              <a:t>Parents of 7th and 8th Graders</a:t>
            </a:r>
            <a:endParaRPr b="1" sz="3300">
              <a:solidFill>
                <a:schemeClr val="accent1"/>
              </a:solidFill>
            </a:endParaRPr>
          </a:p>
          <a:p>
            <a:pPr indent="0" lvl="0" marL="0" rtl="0" algn="l">
              <a:spcBef>
                <a:spcPts val="1200"/>
              </a:spcBef>
              <a:spcAft>
                <a:spcPts val="0"/>
              </a:spcAft>
              <a:buNone/>
            </a:pPr>
            <a:r>
              <a:rPr b="1" lang="en" sz="3300">
                <a:solidFill>
                  <a:schemeClr val="accent1"/>
                </a:solidFill>
              </a:rPr>
              <a:t>Course Selection Presentation</a:t>
            </a:r>
            <a:endParaRPr b="1" sz="3300">
              <a:solidFill>
                <a:schemeClr val="accent1"/>
              </a:solidFill>
            </a:endParaRPr>
          </a:p>
          <a:p>
            <a:pPr indent="0" lvl="0" marL="0" rtl="0" algn="l">
              <a:spcBef>
                <a:spcPts val="1200"/>
              </a:spcBef>
              <a:spcAft>
                <a:spcPts val="1200"/>
              </a:spcAft>
              <a:buNone/>
            </a:pPr>
            <a:r>
              <a:t/>
            </a:r>
            <a:endParaRPr b="1" sz="3300">
              <a:solidFill>
                <a:schemeClr val="accen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MILLSAP ISD CALENdAr FOR 2026-2027</a:t>
            </a:r>
            <a:endParaRPr/>
          </a:p>
        </p:txBody>
      </p:sp>
      <p:sp>
        <p:nvSpPr>
          <p:cNvPr id="63" name="Google Shape;63;p14"/>
          <p:cNvSpPr txBox="1"/>
          <p:nvPr>
            <p:ph idx="1" type="body"/>
          </p:nvPr>
        </p:nvSpPr>
        <p:spPr>
          <a:xfrm>
            <a:off x="84550" y="897175"/>
            <a:ext cx="8901300" cy="4192200"/>
          </a:xfrm>
          <a:prstGeom prst="rect">
            <a:avLst/>
          </a:prstGeom>
        </p:spPr>
        <p:txBody>
          <a:bodyPr anchorCtr="0" anchor="t" bIns="91425" lIns="91425" spcFirstLastPara="1" rIns="91425" wrap="square" tIns="91425">
            <a:normAutofit fontScale="40000"/>
          </a:bodyPr>
          <a:lstStyle/>
          <a:p>
            <a:pPr indent="457200" lvl="0" marL="0" rtl="0" algn="ctr">
              <a:lnSpc>
                <a:spcPct val="138000"/>
              </a:lnSpc>
              <a:spcBef>
                <a:spcPts val="0"/>
              </a:spcBef>
              <a:spcAft>
                <a:spcPts val="0"/>
              </a:spcAft>
              <a:buNone/>
            </a:pPr>
            <a:r>
              <a:rPr b="1" lang="en" sz="7500">
                <a:solidFill>
                  <a:srgbClr val="000000"/>
                </a:solidFill>
                <a:latin typeface="Amatic SC"/>
                <a:ea typeface="Amatic SC"/>
                <a:cs typeface="Amatic SC"/>
                <a:sym typeface="Amatic SC"/>
              </a:rPr>
              <a:t>Please check out the new calendar for 26-27 on the MISD website!</a:t>
            </a:r>
            <a:endParaRPr b="1" sz="7500">
              <a:solidFill>
                <a:srgbClr val="000000"/>
              </a:solidFill>
              <a:latin typeface="Amatic SC"/>
              <a:ea typeface="Amatic SC"/>
              <a:cs typeface="Amatic SC"/>
              <a:sym typeface="Amatic SC"/>
            </a:endParaRPr>
          </a:p>
          <a:p>
            <a:pPr indent="457200" lvl="0" marL="0" rtl="0" algn="ctr">
              <a:lnSpc>
                <a:spcPct val="138000"/>
              </a:lnSpc>
              <a:spcBef>
                <a:spcPts val="0"/>
              </a:spcBef>
              <a:spcAft>
                <a:spcPts val="0"/>
              </a:spcAft>
              <a:buNone/>
            </a:pPr>
            <a:r>
              <a:t/>
            </a:r>
            <a:endParaRPr b="1" sz="7500">
              <a:solidFill>
                <a:srgbClr val="000000"/>
              </a:solidFill>
              <a:latin typeface="Amatic SC"/>
              <a:ea typeface="Amatic SC"/>
              <a:cs typeface="Amatic SC"/>
              <a:sym typeface="Amatic SC"/>
            </a:endParaRPr>
          </a:p>
          <a:p>
            <a:pPr indent="457200" lvl="0" marL="0" rtl="0" algn="ctr">
              <a:lnSpc>
                <a:spcPct val="138000"/>
              </a:lnSpc>
              <a:spcBef>
                <a:spcPts val="0"/>
              </a:spcBef>
              <a:spcAft>
                <a:spcPts val="0"/>
              </a:spcAft>
              <a:buNone/>
            </a:pPr>
            <a:r>
              <a:rPr b="1" lang="en" sz="7500">
                <a:solidFill>
                  <a:srgbClr val="000000"/>
                </a:solidFill>
                <a:latin typeface="Amatic SC"/>
                <a:ea typeface="Amatic SC"/>
                <a:cs typeface="Amatic SC"/>
                <a:sym typeface="Amatic SC"/>
              </a:rPr>
              <a:t>Fall Semester- Regular calendar Monday-Friday</a:t>
            </a:r>
            <a:endParaRPr b="1" sz="7500">
              <a:solidFill>
                <a:srgbClr val="000000"/>
              </a:solidFill>
              <a:latin typeface="Amatic SC"/>
              <a:ea typeface="Amatic SC"/>
              <a:cs typeface="Amatic SC"/>
              <a:sym typeface="Amatic SC"/>
            </a:endParaRPr>
          </a:p>
          <a:p>
            <a:pPr indent="457200" lvl="0" marL="0" rtl="0" algn="ctr">
              <a:lnSpc>
                <a:spcPct val="138000"/>
              </a:lnSpc>
              <a:spcBef>
                <a:spcPts val="0"/>
              </a:spcBef>
              <a:spcAft>
                <a:spcPts val="0"/>
              </a:spcAft>
              <a:buNone/>
            </a:pPr>
            <a:r>
              <a:rPr b="1" lang="en" sz="7500">
                <a:solidFill>
                  <a:srgbClr val="000000"/>
                </a:solidFill>
                <a:latin typeface="Amatic SC"/>
                <a:ea typeface="Amatic SC"/>
                <a:cs typeface="Amatic SC"/>
                <a:sym typeface="Amatic SC"/>
              </a:rPr>
              <a:t>Spring Semester- Monday- Thursday; no school on Fridays</a:t>
            </a:r>
            <a:endParaRPr b="1" sz="7500">
              <a:solidFill>
                <a:srgbClr val="000000"/>
              </a:solidFill>
              <a:latin typeface="Amatic SC"/>
              <a:ea typeface="Amatic SC"/>
              <a:cs typeface="Amatic SC"/>
              <a:sym typeface="Amatic SC"/>
            </a:endParaRPr>
          </a:p>
          <a:p>
            <a:pPr indent="457200" lvl="0" marL="0" rtl="0" algn="ctr">
              <a:lnSpc>
                <a:spcPct val="138000"/>
              </a:lnSpc>
              <a:spcBef>
                <a:spcPts val="0"/>
              </a:spcBef>
              <a:spcAft>
                <a:spcPts val="0"/>
              </a:spcAft>
              <a:buNone/>
            </a:pPr>
            <a:r>
              <a:t/>
            </a:r>
            <a:endParaRPr b="1" sz="7500">
              <a:solidFill>
                <a:srgbClr val="000000"/>
              </a:solidFill>
              <a:latin typeface="Amatic SC"/>
              <a:ea typeface="Amatic SC"/>
              <a:cs typeface="Amatic SC"/>
              <a:sym typeface="Amatic SC"/>
            </a:endParaRPr>
          </a:p>
          <a:p>
            <a:pPr indent="457200" lvl="0" marL="0" rtl="0" algn="ctr">
              <a:lnSpc>
                <a:spcPct val="138000"/>
              </a:lnSpc>
              <a:spcBef>
                <a:spcPts val="0"/>
              </a:spcBef>
              <a:spcAft>
                <a:spcPts val="0"/>
              </a:spcAft>
              <a:buNone/>
            </a:pPr>
            <a:r>
              <a:rPr b="1" lang="en" sz="7500">
                <a:solidFill>
                  <a:srgbClr val="000000"/>
                </a:solidFill>
                <a:latin typeface="Amatic SC"/>
                <a:ea typeface="Amatic SC"/>
                <a:cs typeface="Amatic SC"/>
                <a:sym typeface="Amatic SC"/>
              </a:rPr>
              <a:t>Time will be added to the school day!</a:t>
            </a:r>
            <a:endParaRPr b="1" sz="7500">
              <a:solidFill>
                <a:srgbClr val="000000"/>
              </a:solidFill>
              <a:latin typeface="Amatic SC"/>
              <a:ea typeface="Amatic SC"/>
              <a:cs typeface="Amatic SC"/>
              <a:sym typeface="Amatic SC"/>
            </a:endParaRPr>
          </a:p>
          <a:p>
            <a:pPr indent="0" lvl="0" marL="0" rtl="0" algn="l">
              <a:spcBef>
                <a:spcPts val="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New Bell Schedule</a:t>
            </a:r>
            <a:endParaRPr/>
          </a:p>
        </p:txBody>
      </p:sp>
      <p:sp>
        <p:nvSpPr>
          <p:cNvPr id="69" name="Google Shape;69;p15"/>
          <p:cNvSpPr txBox="1"/>
          <p:nvPr>
            <p:ph idx="1" type="body"/>
          </p:nvPr>
        </p:nvSpPr>
        <p:spPr>
          <a:xfrm>
            <a:off x="166750" y="955900"/>
            <a:ext cx="8665500" cy="4063200"/>
          </a:xfrm>
          <a:prstGeom prst="rect">
            <a:avLst/>
          </a:prstGeom>
        </p:spPr>
        <p:txBody>
          <a:bodyPr anchorCtr="0" anchor="t" bIns="91425" lIns="91425" spcFirstLastPara="1" rIns="91425" wrap="square" tIns="91425">
            <a:noAutofit/>
          </a:bodyPr>
          <a:lstStyle/>
          <a:p>
            <a:pPr indent="0" lvl="0" marL="0" rtl="0" algn="ctr">
              <a:lnSpc>
                <a:spcPct val="95000"/>
              </a:lnSpc>
              <a:spcBef>
                <a:spcPts val="0"/>
              </a:spcBef>
              <a:spcAft>
                <a:spcPts val="0"/>
              </a:spcAft>
              <a:buSzPts val="935"/>
              <a:buNone/>
            </a:pPr>
            <a:r>
              <a:rPr b="1" lang="en" sz="1375">
                <a:solidFill>
                  <a:srgbClr val="000000"/>
                </a:solidFill>
                <a:latin typeface="Arial"/>
                <a:ea typeface="Arial"/>
                <a:cs typeface="Arial"/>
                <a:sym typeface="Arial"/>
              </a:rPr>
              <a:t>Millsap Secondary School</a:t>
            </a:r>
            <a:endParaRPr b="1" sz="1375">
              <a:solidFill>
                <a:srgbClr val="000000"/>
              </a:solidFill>
              <a:latin typeface="Arial"/>
              <a:ea typeface="Arial"/>
              <a:cs typeface="Arial"/>
              <a:sym typeface="Arial"/>
            </a:endParaRPr>
          </a:p>
          <a:p>
            <a:pPr indent="0" lvl="0" marL="0" rtl="0" algn="ctr">
              <a:lnSpc>
                <a:spcPct val="95000"/>
              </a:lnSpc>
              <a:spcBef>
                <a:spcPts val="0"/>
              </a:spcBef>
              <a:spcAft>
                <a:spcPts val="0"/>
              </a:spcAft>
              <a:buSzPts val="935"/>
              <a:buNone/>
            </a:pPr>
            <a:r>
              <a:rPr lang="en" sz="1970">
                <a:solidFill>
                  <a:srgbClr val="000000"/>
                </a:solidFill>
                <a:latin typeface="Merriweather Black"/>
                <a:ea typeface="Merriweather Black"/>
                <a:cs typeface="Merriweather Black"/>
                <a:sym typeface="Merriweather Black"/>
              </a:rPr>
              <a:t>Bell Schedule 2026-2027</a:t>
            </a:r>
            <a:endParaRPr sz="1970">
              <a:solidFill>
                <a:srgbClr val="000000"/>
              </a:solidFill>
              <a:latin typeface="Merriweather Black"/>
              <a:ea typeface="Merriweather Black"/>
              <a:cs typeface="Merriweather Black"/>
              <a:sym typeface="Merriweather Black"/>
            </a:endParaRPr>
          </a:p>
          <a:p>
            <a:pPr indent="0" lvl="0" marL="0" rtl="0" algn="l">
              <a:lnSpc>
                <a:spcPct val="95000"/>
              </a:lnSpc>
              <a:spcBef>
                <a:spcPts val="0"/>
              </a:spcBef>
              <a:spcAft>
                <a:spcPts val="0"/>
              </a:spcAft>
              <a:buSzPts val="935"/>
              <a:buNone/>
            </a:pPr>
            <a:r>
              <a:rPr lang="en" sz="1375">
                <a:solidFill>
                  <a:srgbClr val="000000"/>
                </a:solidFill>
                <a:latin typeface="Merriweather Black"/>
                <a:ea typeface="Merriweather Black"/>
                <a:cs typeface="Merriweather Black"/>
                <a:sym typeface="Merriweather Black"/>
              </a:rPr>
              <a:t>								</a:t>
            </a:r>
            <a:r>
              <a:rPr lang="en" sz="1175">
                <a:solidFill>
                  <a:srgbClr val="000000"/>
                </a:solidFill>
                <a:latin typeface="Merriweather Black"/>
                <a:ea typeface="Merriweather Black"/>
                <a:cs typeface="Merriweather Black"/>
                <a:sym typeface="Merriweather Black"/>
              </a:rPr>
              <a:t>Monday - Friday</a:t>
            </a:r>
            <a:endParaRPr b="1" sz="1200">
              <a:solidFill>
                <a:srgbClr val="000000"/>
              </a:solidFill>
              <a:latin typeface="Merriweather"/>
              <a:ea typeface="Merriweather"/>
              <a:cs typeface="Merriweather"/>
              <a:sym typeface="Merriweather"/>
            </a:endParaRPr>
          </a:p>
          <a:p>
            <a:pPr indent="457200" lvl="0" marL="0" rtl="0" algn="ctr">
              <a:lnSpc>
                <a:spcPct val="138000"/>
              </a:lnSpc>
              <a:spcBef>
                <a:spcPts val="0"/>
              </a:spcBef>
              <a:spcAft>
                <a:spcPts val="0"/>
              </a:spcAft>
              <a:buNone/>
            </a:pPr>
            <a:r>
              <a:rPr b="1" lang="en" sz="1200">
                <a:solidFill>
                  <a:srgbClr val="000000"/>
                </a:solidFill>
                <a:latin typeface="Merriweather"/>
                <a:ea typeface="Merriweather"/>
                <a:cs typeface="Merriweather"/>
                <a:sym typeface="Merriweather"/>
              </a:rPr>
              <a:t>1st Bell - 7:45 AM</a:t>
            </a:r>
            <a:endParaRPr b="1" sz="1200">
              <a:solidFill>
                <a:srgbClr val="000000"/>
              </a:solidFill>
              <a:latin typeface="Merriweather"/>
              <a:ea typeface="Merriweather"/>
              <a:cs typeface="Merriweather"/>
              <a:sym typeface="Merriweather"/>
            </a:endParaRPr>
          </a:p>
          <a:p>
            <a:pPr indent="457200" lvl="0" marL="0" rtl="0" algn="ctr">
              <a:lnSpc>
                <a:spcPct val="138000"/>
              </a:lnSpc>
              <a:spcBef>
                <a:spcPts val="0"/>
              </a:spcBef>
              <a:spcAft>
                <a:spcPts val="0"/>
              </a:spcAft>
              <a:buNone/>
            </a:pPr>
            <a:r>
              <a:rPr b="1" lang="en" sz="1200">
                <a:solidFill>
                  <a:srgbClr val="000000"/>
                </a:solidFill>
                <a:latin typeface="Merriweather"/>
                <a:ea typeface="Merriweather"/>
                <a:cs typeface="Merriweather"/>
                <a:sym typeface="Merriweather"/>
              </a:rPr>
              <a:t>1st Period - 7:50 AM - 8:41 AM</a:t>
            </a:r>
            <a:endParaRPr b="1" sz="1200">
              <a:solidFill>
                <a:srgbClr val="000000"/>
              </a:solidFill>
              <a:latin typeface="Merriweather"/>
              <a:ea typeface="Merriweather"/>
              <a:cs typeface="Merriweather"/>
              <a:sym typeface="Merriweather"/>
            </a:endParaRPr>
          </a:p>
          <a:p>
            <a:pPr indent="457200" lvl="0" marL="0" rtl="0" algn="ctr">
              <a:lnSpc>
                <a:spcPct val="138000"/>
              </a:lnSpc>
              <a:spcBef>
                <a:spcPts val="0"/>
              </a:spcBef>
              <a:spcAft>
                <a:spcPts val="0"/>
              </a:spcAft>
              <a:buNone/>
            </a:pPr>
            <a:r>
              <a:rPr b="1" lang="en" sz="1200">
                <a:solidFill>
                  <a:srgbClr val="000000"/>
                </a:solidFill>
                <a:latin typeface="Merriweather"/>
                <a:ea typeface="Merriweather"/>
                <a:cs typeface="Merriweather"/>
                <a:sym typeface="Merriweather"/>
              </a:rPr>
              <a:t>2nd Period - 8:45 AM - 9:31 AM</a:t>
            </a:r>
            <a:endParaRPr b="1" sz="1200">
              <a:solidFill>
                <a:srgbClr val="000000"/>
              </a:solidFill>
              <a:latin typeface="Merriweather"/>
              <a:ea typeface="Merriweather"/>
              <a:cs typeface="Merriweather"/>
              <a:sym typeface="Merriweather"/>
            </a:endParaRPr>
          </a:p>
          <a:p>
            <a:pPr indent="457200" lvl="0" marL="0" rtl="0" algn="ctr">
              <a:lnSpc>
                <a:spcPct val="138000"/>
              </a:lnSpc>
              <a:spcBef>
                <a:spcPts val="0"/>
              </a:spcBef>
              <a:spcAft>
                <a:spcPts val="0"/>
              </a:spcAft>
              <a:buNone/>
            </a:pPr>
            <a:r>
              <a:rPr b="1" lang="en" sz="1200">
                <a:solidFill>
                  <a:srgbClr val="000000"/>
                </a:solidFill>
                <a:latin typeface="Merriweather"/>
                <a:ea typeface="Merriweather"/>
                <a:cs typeface="Merriweather"/>
                <a:sym typeface="Merriweather"/>
              </a:rPr>
              <a:t>Bulldog Business - 9:35 AM - 10:07 AM</a:t>
            </a:r>
            <a:endParaRPr b="1" sz="1200">
              <a:solidFill>
                <a:srgbClr val="000000"/>
              </a:solidFill>
              <a:latin typeface="Merriweather"/>
              <a:ea typeface="Merriweather"/>
              <a:cs typeface="Merriweather"/>
              <a:sym typeface="Merriweather"/>
            </a:endParaRPr>
          </a:p>
          <a:p>
            <a:pPr indent="457200" lvl="0" marL="0" rtl="0" algn="ctr">
              <a:lnSpc>
                <a:spcPct val="138000"/>
              </a:lnSpc>
              <a:spcBef>
                <a:spcPts val="0"/>
              </a:spcBef>
              <a:spcAft>
                <a:spcPts val="0"/>
              </a:spcAft>
              <a:buNone/>
            </a:pPr>
            <a:r>
              <a:rPr b="1" lang="en" sz="1200">
                <a:solidFill>
                  <a:srgbClr val="000000"/>
                </a:solidFill>
                <a:latin typeface="Merriweather"/>
                <a:ea typeface="Merriweather"/>
                <a:cs typeface="Merriweather"/>
                <a:sym typeface="Merriweather"/>
              </a:rPr>
              <a:t>3rd Period - 10:11 AM - 10:57 AM</a:t>
            </a:r>
            <a:endParaRPr b="1" sz="1200">
              <a:solidFill>
                <a:srgbClr val="000000"/>
              </a:solidFill>
              <a:latin typeface="Merriweather"/>
              <a:ea typeface="Merriweather"/>
              <a:cs typeface="Merriweather"/>
              <a:sym typeface="Merriweather"/>
            </a:endParaRPr>
          </a:p>
          <a:p>
            <a:pPr indent="457200" lvl="0" marL="0" rtl="0" algn="ctr">
              <a:lnSpc>
                <a:spcPct val="138000"/>
              </a:lnSpc>
              <a:spcBef>
                <a:spcPts val="0"/>
              </a:spcBef>
              <a:spcAft>
                <a:spcPts val="0"/>
              </a:spcAft>
              <a:buNone/>
            </a:pPr>
            <a:r>
              <a:rPr b="1" lang="en" sz="1200">
                <a:solidFill>
                  <a:srgbClr val="000000"/>
                </a:solidFill>
                <a:latin typeface="Merriweather"/>
                <a:ea typeface="Merriweather"/>
                <a:cs typeface="Merriweather"/>
                <a:sym typeface="Merriweather"/>
              </a:rPr>
              <a:t>4th Period- 11:01 AM - 11:47 AM</a:t>
            </a:r>
            <a:endParaRPr b="1" sz="1200">
              <a:solidFill>
                <a:srgbClr val="000000"/>
              </a:solidFill>
              <a:latin typeface="Merriweather"/>
              <a:ea typeface="Merriweather"/>
              <a:cs typeface="Merriweather"/>
              <a:sym typeface="Merriweather"/>
            </a:endParaRPr>
          </a:p>
          <a:p>
            <a:pPr indent="457200" lvl="0" marL="0" rtl="0" algn="ctr">
              <a:lnSpc>
                <a:spcPct val="138000"/>
              </a:lnSpc>
              <a:spcBef>
                <a:spcPts val="0"/>
              </a:spcBef>
              <a:spcAft>
                <a:spcPts val="0"/>
              </a:spcAft>
              <a:buNone/>
            </a:pPr>
            <a:r>
              <a:rPr b="1" lang="en" sz="1200">
                <a:solidFill>
                  <a:srgbClr val="000000"/>
                </a:solidFill>
                <a:latin typeface="Merriweather"/>
                <a:ea typeface="Merriweather"/>
                <a:cs typeface="Merriweather"/>
                <a:sym typeface="Merriweather"/>
              </a:rPr>
              <a:t>A Lunch - 11:47 AM - 12:17 PM</a:t>
            </a:r>
            <a:endParaRPr b="1" sz="1200">
              <a:solidFill>
                <a:srgbClr val="000000"/>
              </a:solidFill>
              <a:latin typeface="Merriweather"/>
              <a:ea typeface="Merriweather"/>
              <a:cs typeface="Merriweather"/>
              <a:sym typeface="Merriweather"/>
            </a:endParaRPr>
          </a:p>
          <a:p>
            <a:pPr indent="457200" lvl="0" marL="0" rtl="0" algn="ctr">
              <a:lnSpc>
                <a:spcPct val="138000"/>
              </a:lnSpc>
              <a:spcBef>
                <a:spcPts val="0"/>
              </a:spcBef>
              <a:spcAft>
                <a:spcPts val="0"/>
              </a:spcAft>
              <a:buNone/>
            </a:pPr>
            <a:r>
              <a:rPr b="1" lang="en" sz="1200">
                <a:solidFill>
                  <a:srgbClr val="000000"/>
                </a:solidFill>
                <a:latin typeface="Merriweather"/>
                <a:ea typeface="Merriweather"/>
                <a:cs typeface="Merriweather"/>
                <a:sym typeface="Merriweather"/>
              </a:rPr>
              <a:t>A 5th Period - 12:21 PM - 1:08 PM</a:t>
            </a:r>
            <a:endParaRPr b="1" sz="1200">
              <a:solidFill>
                <a:srgbClr val="000000"/>
              </a:solidFill>
              <a:latin typeface="Merriweather"/>
              <a:ea typeface="Merriweather"/>
              <a:cs typeface="Merriweather"/>
              <a:sym typeface="Merriweather"/>
            </a:endParaRPr>
          </a:p>
          <a:p>
            <a:pPr indent="457200" lvl="0" marL="0" rtl="0" algn="ctr">
              <a:lnSpc>
                <a:spcPct val="138000"/>
              </a:lnSpc>
              <a:spcBef>
                <a:spcPts val="0"/>
              </a:spcBef>
              <a:spcAft>
                <a:spcPts val="0"/>
              </a:spcAft>
              <a:buNone/>
            </a:pPr>
            <a:r>
              <a:rPr b="1" lang="en" sz="1200">
                <a:solidFill>
                  <a:srgbClr val="000000"/>
                </a:solidFill>
                <a:latin typeface="Merriweather"/>
                <a:ea typeface="Merriweather"/>
                <a:cs typeface="Merriweather"/>
                <a:sym typeface="Merriweather"/>
              </a:rPr>
              <a:t>B 5th Period - 11:51 AM - 12:38 PM</a:t>
            </a:r>
            <a:endParaRPr b="1" sz="1200">
              <a:solidFill>
                <a:srgbClr val="000000"/>
              </a:solidFill>
              <a:latin typeface="Merriweather"/>
              <a:ea typeface="Merriweather"/>
              <a:cs typeface="Merriweather"/>
              <a:sym typeface="Merriweather"/>
            </a:endParaRPr>
          </a:p>
          <a:p>
            <a:pPr indent="457200" lvl="0" marL="0" rtl="0" algn="ctr">
              <a:lnSpc>
                <a:spcPct val="138000"/>
              </a:lnSpc>
              <a:spcBef>
                <a:spcPts val="0"/>
              </a:spcBef>
              <a:spcAft>
                <a:spcPts val="0"/>
              </a:spcAft>
              <a:buNone/>
            </a:pPr>
            <a:r>
              <a:rPr b="1" lang="en" sz="1200">
                <a:solidFill>
                  <a:srgbClr val="000000"/>
                </a:solidFill>
                <a:latin typeface="Merriweather"/>
                <a:ea typeface="Merriweather"/>
                <a:cs typeface="Merriweather"/>
                <a:sym typeface="Merriweather"/>
              </a:rPr>
              <a:t>B Lunch - 12:38 PM - 1:08 PM</a:t>
            </a:r>
            <a:endParaRPr b="1" sz="1200">
              <a:solidFill>
                <a:srgbClr val="000000"/>
              </a:solidFill>
              <a:latin typeface="Merriweather"/>
              <a:ea typeface="Merriweather"/>
              <a:cs typeface="Merriweather"/>
              <a:sym typeface="Merriweather"/>
            </a:endParaRPr>
          </a:p>
          <a:p>
            <a:pPr indent="457200" lvl="0" marL="0" rtl="0" algn="ctr">
              <a:lnSpc>
                <a:spcPct val="138000"/>
              </a:lnSpc>
              <a:spcBef>
                <a:spcPts val="0"/>
              </a:spcBef>
              <a:spcAft>
                <a:spcPts val="0"/>
              </a:spcAft>
              <a:buNone/>
            </a:pPr>
            <a:r>
              <a:rPr b="1" lang="en" sz="1200">
                <a:solidFill>
                  <a:srgbClr val="000000"/>
                </a:solidFill>
                <a:latin typeface="Merriweather"/>
                <a:ea typeface="Merriweather"/>
                <a:cs typeface="Merriweather"/>
                <a:sym typeface="Merriweather"/>
              </a:rPr>
              <a:t>6th Period - 1:12 PM - 1:58 PM</a:t>
            </a:r>
            <a:endParaRPr b="1" sz="1200">
              <a:solidFill>
                <a:srgbClr val="000000"/>
              </a:solidFill>
              <a:latin typeface="Merriweather"/>
              <a:ea typeface="Merriweather"/>
              <a:cs typeface="Merriweather"/>
              <a:sym typeface="Merriweather"/>
            </a:endParaRPr>
          </a:p>
          <a:p>
            <a:pPr indent="457200" lvl="0" marL="0" rtl="0" algn="ctr">
              <a:lnSpc>
                <a:spcPct val="138000"/>
              </a:lnSpc>
              <a:spcBef>
                <a:spcPts val="0"/>
              </a:spcBef>
              <a:spcAft>
                <a:spcPts val="0"/>
              </a:spcAft>
              <a:buNone/>
            </a:pPr>
            <a:r>
              <a:rPr b="1" lang="en" sz="1200">
                <a:solidFill>
                  <a:srgbClr val="000000"/>
                </a:solidFill>
                <a:latin typeface="Merriweather"/>
                <a:ea typeface="Merriweather"/>
                <a:cs typeface="Merriweather"/>
                <a:sym typeface="Merriweather"/>
              </a:rPr>
              <a:t>7th Period - 2:02 PM - 2:48 PM</a:t>
            </a:r>
            <a:endParaRPr b="1" sz="1200">
              <a:solidFill>
                <a:srgbClr val="000000"/>
              </a:solidFill>
              <a:latin typeface="Merriweather"/>
              <a:ea typeface="Merriweather"/>
              <a:cs typeface="Merriweather"/>
              <a:sym typeface="Merriweather"/>
            </a:endParaRPr>
          </a:p>
          <a:p>
            <a:pPr indent="457200" lvl="0" marL="0" rtl="0" algn="ctr">
              <a:lnSpc>
                <a:spcPct val="138000"/>
              </a:lnSpc>
              <a:spcBef>
                <a:spcPts val="0"/>
              </a:spcBef>
              <a:spcAft>
                <a:spcPts val="0"/>
              </a:spcAft>
              <a:buNone/>
            </a:pPr>
            <a:r>
              <a:rPr b="1" lang="en" sz="1200">
                <a:solidFill>
                  <a:srgbClr val="000000"/>
                </a:solidFill>
                <a:latin typeface="Merriweather"/>
                <a:ea typeface="Merriweather"/>
                <a:cs typeface="Merriweather"/>
                <a:sym typeface="Merriweather"/>
              </a:rPr>
              <a:t>8th Period 2:52 PM - 3:43 PM</a:t>
            </a:r>
            <a:endParaRPr sz="1375">
              <a:solidFill>
                <a:srgbClr val="000000"/>
              </a:solidFill>
              <a:latin typeface="Merriweather Black"/>
              <a:ea typeface="Merriweather Black"/>
              <a:cs typeface="Merriweather Black"/>
              <a:sym typeface="Merriweather Black"/>
            </a:endParaRPr>
          </a:p>
          <a:p>
            <a:pPr indent="457200" lvl="0" marL="0" rtl="0" algn="ctr">
              <a:lnSpc>
                <a:spcPct val="95000"/>
              </a:lnSpc>
              <a:spcBef>
                <a:spcPts val="0"/>
              </a:spcBef>
              <a:spcAft>
                <a:spcPts val="0"/>
              </a:spcAft>
              <a:buSzPts val="935"/>
              <a:buNone/>
            </a:pPr>
            <a:r>
              <a:t/>
            </a:r>
            <a:endParaRPr sz="1375">
              <a:solidFill>
                <a:srgbClr val="000000"/>
              </a:solidFill>
              <a:latin typeface="Merriweather Black"/>
              <a:ea typeface="Merriweather Black"/>
              <a:cs typeface="Merriweather Black"/>
              <a:sym typeface="Merriweather Black"/>
            </a:endParaRPr>
          </a:p>
          <a:p>
            <a:pPr indent="0" lvl="0" marL="0" rtl="0" algn="l">
              <a:lnSpc>
                <a:spcPct val="95000"/>
              </a:lnSpc>
              <a:spcBef>
                <a:spcPts val="0"/>
              </a:spcBef>
              <a:spcAft>
                <a:spcPts val="1200"/>
              </a:spcAft>
              <a:buSzPts val="935"/>
              <a:buNone/>
            </a:pPr>
            <a:r>
              <a:t/>
            </a:r>
            <a:endParaRPr sz="153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7th and 8th Grade Courses for 2026-2027</a:t>
            </a:r>
            <a:endParaRPr/>
          </a:p>
        </p:txBody>
      </p:sp>
      <p:sp>
        <p:nvSpPr>
          <p:cNvPr id="75" name="Google Shape;75;p16"/>
          <p:cNvSpPr txBox="1"/>
          <p:nvPr>
            <p:ph idx="1" type="body"/>
          </p:nvPr>
        </p:nvSpPr>
        <p:spPr>
          <a:xfrm>
            <a:off x="119775" y="991125"/>
            <a:ext cx="8913000" cy="4004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3400">
                <a:solidFill>
                  <a:schemeClr val="accent1"/>
                </a:solidFill>
              </a:rPr>
              <a:t>All 8th graders will have 9 </a:t>
            </a:r>
            <a:r>
              <a:rPr lang="en" sz="3400">
                <a:solidFill>
                  <a:schemeClr val="accent1"/>
                </a:solidFill>
              </a:rPr>
              <a:t>class</a:t>
            </a:r>
            <a:r>
              <a:rPr lang="en" sz="3400">
                <a:solidFill>
                  <a:schemeClr val="accent1"/>
                </a:solidFill>
              </a:rPr>
              <a:t> periods each day.</a:t>
            </a:r>
            <a:endParaRPr sz="3400">
              <a:solidFill>
                <a:schemeClr val="accent1"/>
              </a:solidFill>
            </a:endParaRPr>
          </a:p>
          <a:p>
            <a:pPr indent="0" lvl="0" marL="0" rtl="0" algn="l">
              <a:spcBef>
                <a:spcPts val="1200"/>
              </a:spcBef>
              <a:spcAft>
                <a:spcPts val="0"/>
              </a:spcAft>
              <a:buNone/>
            </a:pPr>
            <a:r>
              <a:rPr lang="en" sz="3100">
                <a:solidFill>
                  <a:schemeClr val="accent1"/>
                </a:solidFill>
              </a:rPr>
              <a:t>(8 Subjects and BULLDOG BUSINESS)</a:t>
            </a:r>
            <a:endParaRPr sz="3100">
              <a:solidFill>
                <a:schemeClr val="accent1"/>
              </a:solidFill>
            </a:endParaRPr>
          </a:p>
          <a:p>
            <a:pPr indent="0" lvl="0" marL="0" rtl="0" algn="l">
              <a:spcBef>
                <a:spcPts val="1200"/>
              </a:spcBef>
              <a:spcAft>
                <a:spcPts val="0"/>
              </a:spcAft>
              <a:buNone/>
            </a:pPr>
            <a:r>
              <a:t/>
            </a:r>
            <a:endParaRPr sz="3400">
              <a:solidFill>
                <a:schemeClr val="accent1"/>
              </a:solidFill>
            </a:endParaRPr>
          </a:p>
          <a:p>
            <a:pPr indent="0" lvl="0" marL="0" rtl="0" algn="l">
              <a:spcBef>
                <a:spcPts val="1200"/>
              </a:spcBef>
              <a:spcAft>
                <a:spcPts val="1200"/>
              </a:spcAft>
              <a:buNone/>
            </a:pPr>
            <a:r>
              <a:rPr lang="en" sz="3400">
                <a:solidFill>
                  <a:schemeClr val="accent1"/>
                </a:solidFill>
              </a:rPr>
              <a:t>These course requirements are… </a:t>
            </a:r>
            <a:endParaRPr sz="3400">
              <a:solidFill>
                <a:schemeClr val="accen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7"/>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7th grade Course Requirements for 2026-2027</a:t>
            </a:r>
            <a:endParaRPr/>
          </a:p>
        </p:txBody>
      </p:sp>
      <p:sp>
        <p:nvSpPr>
          <p:cNvPr id="81" name="Google Shape;81;p17"/>
          <p:cNvSpPr txBox="1"/>
          <p:nvPr>
            <p:ph idx="1" type="body"/>
          </p:nvPr>
        </p:nvSpPr>
        <p:spPr>
          <a:xfrm>
            <a:off x="213725" y="979375"/>
            <a:ext cx="8618700" cy="39693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t/>
            </a:r>
            <a:endParaRPr b="1" sz="1600">
              <a:solidFill>
                <a:srgbClr val="000000"/>
              </a:solidFill>
              <a:latin typeface="Merriweather"/>
              <a:ea typeface="Merriweather"/>
              <a:cs typeface="Merriweather"/>
              <a:sym typeface="Merriweather"/>
            </a:endParaRPr>
          </a:p>
          <a:p>
            <a:pPr indent="-400050" lvl="0" marL="457200" rtl="0" algn="l">
              <a:lnSpc>
                <a:spcPct val="90000"/>
              </a:lnSpc>
              <a:spcBef>
                <a:spcPts val="0"/>
              </a:spcBef>
              <a:spcAft>
                <a:spcPts val="0"/>
              </a:spcAft>
              <a:buClr>
                <a:srgbClr val="000000"/>
              </a:buClr>
              <a:buSzPts val="2700"/>
              <a:buFont typeface="Amatic SC"/>
              <a:buChar char="●"/>
            </a:pPr>
            <a:r>
              <a:rPr b="1" lang="en" sz="2700">
                <a:solidFill>
                  <a:srgbClr val="000000"/>
                </a:solidFill>
                <a:latin typeface="Amatic SC"/>
                <a:ea typeface="Amatic SC"/>
                <a:cs typeface="Amatic SC"/>
                <a:sym typeface="Amatic SC"/>
              </a:rPr>
              <a:t>English Language Arts and Reading </a:t>
            </a:r>
            <a:endParaRPr b="1" sz="2700">
              <a:solidFill>
                <a:srgbClr val="000000"/>
              </a:solidFill>
              <a:latin typeface="Amatic SC"/>
              <a:ea typeface="Amatic SC"/>
              <a:cs typeface="Amatic SC"/>
              <a:sym typeface="Amatic SC"/>
            </a:endParaRPr>
          </a:p>
          <a:p>
            <a:pPr indent="-400050" lvl="0" marL="457200" rtl="0" algn="l">
              <a:lnSpc>
                <a:spcPct val="90000"/>
              </a:lnSpc>
              <a:spcBef>
                <a:spcPts val="0"/>
              </a:spcBef>
              <a:spcAft>
                <a:spcPts val="0"/>
              </a:spcAft>
              <a:buClr>
                <a:srgbClr val="000000"/>
              </a:buClr>
              <a:buSzPts val="2700"/>
              <a:buFont typeface="Amatic SC"/>
              <a:buChar char="●"/>
            </a:pPr>
            <a:r>
              <a:rPr b="1" lang="en" sz="2700">
                <a:solidFill>
                  <a:srgbClr val="000000"/>
                </a:solidFill>
                <a:latin typeface="Amatic SC"/>
                <a:ea typeface="Amatic SC"/>
                <a:cs typeface="Amatic SC"/>
                <a:sym typeface="Amatic SC"/>
              </a:rPr>
              <a:t>Mathematics </a:t>
            </a:r>
            <a:endParaRPr b="1" sz="2700">
              <a:solidFill>
                <a:srgbClr val="000000"/>
              </a:solidFill>
              <a:latin typeface="Amatic SC"/>
              <a:ea typeface="Amatic SC"/>
              <a:cs typeface="Amatic SC"/>
              <a:sym typeface="Amatic SC"/>
            </a:endParaRPr>
          </a:p>
          <a:p>
            <a:pPr indent="-400050" lvl="0" marL="457200" rtl="0" algn="l">
              <a:lnSpc>
                <a:spcPct val="90000"/>
              </a:lnSpc>
              <a:spcBef>
                <a:spcPts val="0"/>
              </a:spcBef>
              <a:spcAft>
                <a:spcPts val="0"/>
              </a:spcAft>
              <a:buClr>
                <a:srgbClr val="000000"/>
              </a:buClr>
              <a:buSzPts val="2700"/>
              <a:buFont typeface="Amatic SC"/>
              <a:buChar char="●"/>
            </a:pPr>
            <a:r>
              <a:rPr b="1" lang="en" sz="2700">
                <a:solidFill>
                  <a:srgbClr val="000000"/>
                </a:solidFill>
                <a:latin typeface="Amatic SC"/>
                <a:ea typeface="Amatic SC"/>
                <a:cs typeface="Amatic SC"/>
                <a:sym typeface="Amatic SC"/>
              </a:rPr>
              <a:t>Science </a:t>
            </a:r>
            <a:endParaRPr b="1" sz="2700">
              <a:solidFill>
                <a:srgbClr val="000000"/>
              </a:solidFill>
              <a:latin typeface="Amatic SC"/>
              <a:ea typeface="Amatic SC"/>
              <a:cs typeface="Amatic SC"/>
              <a:sym typeface="Amatic SC"/>
            </a:endParaRPr>
          </a:p>
          <a:p>
            <a:pPr indent="-400050" lvl="0" marL="457200" rtl="0" algn="l">
              <a:lnSpc>
                <a:spcPct val="90000"/>
              </a:lnSpc>
              <a:spcBef>
                <a:spcPts val="0"/>
              </a:spcBef>
              <a:spcAft>
                <a:spcPts val="0"/>
              </a:spcAft>
              <a:buClr>
                <a:srgbClr val="000000"/>
              </a:buClr>
              <a:buSzPts val="2700"/>
              <a:buFont typeface="Amatic SC"/>
              <a:buChar char="●"/>
            </a:pPr>
            <a:r>
              <a:rPr b="1" lang="en" sz="2700">
                <a:solidFill>
                  <a:srgbClr val="000000"/>
                </a:solidFill>
                <a:latin typeface="Amatic SC"/>
                <a:ea typeface="Amatic SC"/>
                <a:cs typeface="Amatic SC"/>
                <a:sym typeface="Amatic SC"/>
              </a:rPr>
              <a:t>Social studies (Texas History)</a:t>
            </a:r>
            <a:endParaRPr b="1" sz="2700">
              <a:solidFill>
                <a:srgbClr val="000000"/>
              </a:solidFill>
              <a:latin typeface="Amatic SC"/>
              <a:ea typeface="Amatic SC"/>
              <a:cs typeface="Amatic SC"/>
              <a:sym typeface="Amatic SC"/>
            </a:endParaRPr>
          </a:p>
          <a:p>
            <a:pPr indent="-400050" lvl="0" marL="457200" rtl="0" algn="l">
              <a:lnSpc>
                <a:spcPct val="90000"/>
              </a:lnSpc>
              <a:spcBef>
                <a:spcPts val="0"/>
              </a:spcBef>
              <a:spcAft>
                <a:spcPts val="0"/>
              </a:spcAft>
              <a:buClr>
                <a:srgbClr val="000000"/>
              </a:buClr>
              <a:buSzPts val="2700"/>
              <a:buFont typeface="Amatic SC"/>
              <a:buChar char="●"/>
            </a:pPr>
            <a:r>
              <a:rPr b="1" lang="en" sz="2700">
                <a:solidFill>
                  <a:srgbClr val="000000"/>
                </a:solidFill>
                <a:latin typeface="Amatic SC"/>
                <a:ea typeface="Amatic SC"/>
                <a:cs typeface="Amatic SC"/>
                <a:sym typeface="Amatic SC"/>
              </a:rPr>
              <a:t>Physical Education or Athletics </a:t>
            </a:r>
            <a:endParaRPr b="1" sz="2700">
              <a:solidFill>
                <a:srgbClr val="000000"/>
              </a:solidFill>
              <a:latin typeface="Amatic SC"/>
              <a:ea typeface="Amatic SC"/>
              <a:cs typeface="Amatic SC"/>
              <a:sym typeface="Amatic SC"/>
            </a:endParaRPr>
          </a:p>
          <a:p>
            <a:pPr indent="-400050" lvl="0" marL="457200" rtl="0" algn="l">
              <a:lnSpc>
                <a:spcPct val="90000"/>
              </a:lnSpc>
              <a:spcBef>
                <a:spcPts val="0"/>
              </a:spcBef>
              <a:spcAft>
                <a:spcPts val="0"/>
              </a:spcAft>
              <a:buClr>
                <a:srgbClr val="000000"/>
              </a:buClr>
              <a:buSzPts val="2700"/>
              <a:buFont typeface="Amatic SC"/>
              <a:buChar char="●"/>
            </a:pPr>
            <a:r>
              <a:rPr b="1" lang="en" sz="2700">
                <a:solidFill>
                  <a:srgbClr val="000000"/>
                </a:solidFill>
                <a:latin typeface="Amatic SC"/>
                <a:ea typeface="Amatic SC"/>
                <a:cs typeface="Amatic SC"/>
                <a:sym typeface="Amatic SC"/>
              </a:rPr>
              <a:t>Career Explorations</a:t>
            </a:r>
            <a:endParaRPr b="1" sz="2700">
              <a:solidFill>
                <a:srgbClr val="000000"/>
              </a:solidFill>
              <a:latin typeface="Amatic SC"/>
              <a:ea typeface="Amatic SC"/>
              <a:cs typeface="Amatic SC"/>
              <a:sym typeface="Amatic SC"/>
            </a:endParaRPr>
          </a:p>
          <a:p>
            <a:pPr indent="-400050" lvl="0" marL="457200" rtl="0" algn="l">
              <a:lnSpc>
                <a:spcPct val="90000"/>
              </a:lnSpc>
              <a:spcBef>
                <a:spcPts val="0"/>
              </a:spcBef>
              <a:spcAft>
                <a:spcPts val="0"/>
              </a:spcAft>
              <a:buClr>
                <a:srgbClr val="000000"/>
              </a:buClr>
              <a:buSzPts val="2700"/>
              <a:buFont typeface="Amatic SC"/>
              <a:buChar char="●"/>
            </a:pPr>
            <a:r>
              <a:rPr b="1" lang="en" sz="2700">
                <a:solidFill>
                  <a:srgbClr val="000000"/>
                </a:solidFill>
                <a:latin typeface="Amatic SC"/>
                <a:ea typeface="Amatic SC"/>
                <a:cs typeface="Amatic SC"/>
                <a:sym typeface="Amatic SC"/>
              </a:rPr>
              <a:t>2 Electives</a:t>
            </a:r>
            <a:endParaRPr b="1" sz="2700">
              <a:solidFill>
                <a:srgbClr val="000000"/>
              </a:solidFill>
              <a:latin typeface="Amatic SC"/>
              <a:ea typeface="Amatic SC"/>
              <a:cs typeface="Amatic SC"/>
              <a:sym typeface="Amatic SC"/>
            </a:endParaRPr>
          </a:p>
          <a:p>
            <a:pPr indent="-400050" lvl="0" marL="457200" rtl="0" algn="l">
              <a:lnSpc>
                <a:spcPct val="90000"/>
              </a:lnSpc>
              <a:spcBef>
                <a:spcPts val="0"/>
              </a:spcBef>
              <a:spcAft>
                <a:spcPts val="0"/>
              </a:spcAft>
              <a:buClr>
                <a:srgbClr val="000000"/>
              </a:buClr>
              <a:buSzPts val="2700"/>
              <a:buFont typeface="Amatic SC"/>
              <a:buChar char="●"/>
            </a:pPr>
            <a:r>
              <a:rPr b="1" lang="en" sz="2700">
                <a:solidFill>
                  <a:srgbClr val="000000"/>
                </a:solidFill>
                <a:latin typeface="Amatic SC"/>
                <a:ea typeface="Amatic SC"/>
                <a:cs typeface="Amatic SC"/>
                <a:sym typeface="Amatic SC"/>
              </a:rPr>
              <a:t>Bulldog Business</a:t>
            </a:r>
            <a:endParaRPr b="1" sz="2700">
              <a:solidFill>
                <a:srgbClr val="000000"/>
              </a:solidFill>
              <a:latin typeface="Amatic SC"/>
              <a:ea typeface="Amatic SC"/>
              <a:cs typeface="Amatic SC"/>
              <a:sym typeface="Amatic SC"/>
            </a:endParaRPr>
          </a:p>
          <a:p>
            <a:pPr indent="0" lvl="0" marL="0" rtl="0" algn="l">
              <a:spcBef>
                <a:spcPts val="0"/>
              </a:spcBef>
              <a:spcAft>
                <a:spcPts val="12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8"/>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8th grade Course Requirements for 2026-2027</a:t>
            </a:r>
            <a:endParaRPr/>
          </a:p>
        </p:txBody>
      </p:sp>
      <p:sp>
        <p:nvSpPr>
          <p:cNvPr id="87" name="Google Shape;87;p18"/>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t/>
            </a:r>
            <a:endParaRPr b="1" sz="1600">
              <a:solidFill>
                <a:srgbClr val="000000"/>
              </a:solidFill>
              <a:latin typeface="Merriweather"/>
              <a:ea typeface="Merriweather"/>
              <a:cs typeface="Merriweather"/>
              <a:sym typeface="Merriweather"/>
            </a:endParaRPr>
          </a:p>
          <a:p>
            <a:pPr indent="-400050" lvl="0" marL="457200" rtl="0" algn="l">
              <a:lnSpc>
                <a:spcPct val="90000"/>
              </a:lnSpc>
              <a:spcBef>
                <a:spcPts val="0"/>
              </a:spcBef>
              <a:spcAft>
                <a:spcPts val="0"/>
              </a:spcAft>
              <a:buClr>
                <a:srgbClr val="000000"/>
              </a:buClr>
              <a:buSzPts val="2700"/>
              <a:buFont typeface="Amatic SC"/>
              <a:buChar char="●"/>
            </a:pPr>
            <a:r>
              <a:rPr b="1" lang="en" sz="2700">
                <a:solidFill>
                  <a:srgbClr val="000000"/>
                </a:solidFill>
                <a:latin typeface="Amatic SC"/>
                <a:ea typeface="Amatic SC"/>
                <a:cs typeface="Amatic SC"/>
                <a:sym typeface="Amatic SC"/>
              </a:rPr>
              <a:t>English Language Arts </a:t>
            </a:r>
            <a:endParaRPr b="1" sz="2700">
              <a:solidFill>
                <a:srgbClr val="000000"/>
              </a:solidFill>
              <a:latin typeface="Amatic SC"/>
              <a:ea typeface="Amatic SC"/>
              <a:cs typeface="Amatic SC"/>
              <a:sym typeface="Amatic SC"/>
            </a:endParaRPr>
          </a:p>
          <a:p>
            <a:pPr indent="-400050" lvl="0" marL="457200" rtl="0" algn="l">
              <a:lnSpc>
                <a:spcPct val="90000"/>
              </a:lnSpc>
              <a:spcBef>
                <a:spcPts val="0"/>
              </a:spcBef>
              <a:spcAft>
                <a:spcPts val="0"/>
              </a:spcAft>
              <a:buClr>
                <a:srgbClr val="000000"/>
              </a:buClr>
              <a:buSzPts val="2700"/>
              <a:buFont typeface="Amatic SC"/>
              <a:buChar char="●"/>
            </a:pPr>
            <a:r>
              <a:rPr b="1" lang="en" sz="2700">
                <a:solidFill>
                  <a:srgbClr val="000000"/>
                </a:solidFill>
                <a:latin typeface="Amatic SC"/>
                <a:ea typeface="Amatic SC"/>
                <a:cs typeface="Amatic SC"/>
                <a:sym typeface="Amatic SC"/>
              </a:rPr>
              <a:t>Mathematics </a:t>
            </a:r>
            <a:endParaRPr b="1" sz="2700">
              <a:solidFill>
                <a:srgbClr val="000000"/>
              </a:solidFill>
              <a:latin typeface="Amatic SC"/>
              <a:ea typeface="Amatic SC"/>
              <a:cs typeface="Amatic SC"/>
              <a:sym typeface="Amatic SC"/>
            </a:endParaRPr>
          </a:p>
          <a:p>
            <a:pPr indent="-400050" lvl="0" marL="457200" rtl="0" algn="l">
              <a:lnSpc>
                <a:spcPct val="90000"/>
              </a:lnSpc>
              <a:spcBef>
                <a:spcPts val="0"/>
              </a:spcBef>
              <a:spcAft>
                <a:spcPts val="0"/>
              </a:spcAft>
              <a:buClr>
                <a:srgbClr val="000000"/>
              </a:buClr>
              <a:buSzPts val="2700"/>
              <a:buFont typeface="Amatic SC"/>
              <a:buChar char="●"/>
            </a:pPr>
            <a:r>
              <a:rPr b="1" lang="en" sz="2700">
                <a:solidFill>
                  <a:srgbClr val="000000"/>
                </a:solidFill>
                <a:latin typeface="Amatic SC"/>
                <a:ea typeface="Amatic SC"/>
                <a:cs typeface="Amatic SC"/>
                <a:sym typeface="Amatic SC"/>
              </a:rPr>
              <a:t>Science </a:t>
            </a:r>
            <a:endParaRPr b="1" sz="2700">
              <a:solidFill>
                <a:srgbClr val="000000"/>
              </a:solidFill>
              <a:latin typeface="Amatic SC"/>
              <a:ea typeface="Amatic SC"/>
              <a:cs typeface="Amatic SC"/>
              <a:sym typeface="Amatic SC"/>
            </a:endParaRPr>
          </a:p>
          <a:p>
            <a:pPr indent="-400050" lvl="0" marL="457200" rtl="0" algn="l">
              <a:lnSpc>
                <a:spcPct val="90000"/>
              </a:lnSpc>
              <a:spcBef>
                <a:spcPts val="0"/>
              </a:spcBef>
              <a:spcAft>
                <a:spcPts val="0"/>
              </a:spcAft>
              <a:buClr>
                <a:srgbClr val="000000"/>
              </a:buClr>
              <a:buSzPts val="2700"/>
              <a:buFont typeface="Amatic SC"/>
              <a:buChar char="●"/>
            </a:pPr>
            <a:r>
              <a:rPr b="1" lang="en" sz="2700">
                <a:solidFill>
                  <a:srgbClr val="000000"/>
                </a:solidFill>
                <a:latin typeface="Amatic SC"/>
                <a:ea typeface="Amatic SC"/>
                <a:cs typeface="Amatic SC"/>
                <a:sym typeface="Amatic SC"/>
              </a:rPr>
              <a:t>Social Studies (U.S. History)</a:t>
            </a:r>
            <a:endParaRPr b="1" sz="2700">
              <a:solidFill>
                <a:srgbClr val="000000"/>
              </a:solidFill>
              <a:latin typeface="Amatic SC"/>
              <a:ea typeface="Amatic SC"/>
              <a:cs typeface="Amatic SC"/>
              <a:sym typeface="Amatic SC"/>
            </a:endParaRPr>
          </a:p>
          <a:p>
            <a:pPr indent="-400050" lvl="0" marL="457200" rtl="0" algn="l">
              <a:lnSpc>
                <a:spcPct val="90000"/>
              </a:lnSpc>
              <a:spcBef>
                <a:spcPts val="0"/>
              </a:spcBef>
              <a:spcAft>
                <a:spcPts val="0"/>
              </a:spcAft>
              <a:buClr>
                <a:srgbClr val="000000"/>
              </a:buClr>
              <a:buSzPts val="2700"/>
              <a:buFont typeface="Amatic SC"/>
              <a:buChar char="●"/>
            </a:pPr>
            <a:r>
              <a:rPr b="1" lang="en" sz="2700">
                <a:solidFill>
                  <a:srgbClr val="000000"/>
                </a:solidFill>
                <a:latin typeface="Amatic SC"/>
                <a:ea typeface="Amatic SC"/>
                <a:cs typeface="Amatic SC"/>
                <a:sym typeface="Amatic SC"/>
              </a:rPr>
              <a:t>Required CTE Elective</a:t>
            </a:r>
            <a:endParaRPr b="1" sz="2700">
              <a:solidFill>
                <a:srgbClr val="000000"/>
              </a:solidFill>
              <a:latin typeface="Amatic SC"/>
              <a:ea typeface="Amatic SC"/>
              <a:cs typeface="Amatic SC"/>
              <a:sym typeface="Amatic SC"/>
            </a:endParaRPr>
          </a:p>
          <a:p>
            <a:pPr indent="-400050" lvl="0" marL="457200" rtl="0" algn="l">
              <a:lnSpc>
                <a:spcPct val="90000"/>
              </a:lnSpc>
              <a:spcBef>
                <a:spcPts val="0"/>
              </a:spcBef>
              <a:spcAft>
                <a:spcPts val="0"/>
              </a:spcAft>
              <a:buClr>
                <a:srgbClr val="000000"/>
              </a:buClr>
              <a:buSzPts val="2700"/>
              <a:buFont typeface="Amatic SC"/>
              <a:buChar char="●"/>
            </a:pPr>
            <a:r>
              <a:rPr b="1" lang="en" sz="2700">
                <a:solidFill>
                  <a:srgbClr val="000000"/>
                </a:solidFill>
                <a:latin typeface="Amatic SC"/>
                <a:ea typeface="Amatic SC"/>
                <a:cs typeface="Amatic SC"/>
                <a:sym typeface="Amatic SC"/>
              </a:rPr>
              <a:t>3 Electives</a:t>
            </a:r>
            <a:endParaRPr b="1" sz="2700">
              <a:solidFill>
                <a:srgbClr val="000000"/>
              </a:solidFill>
              <a:latin typeface="Amatic SC"/>
              <a:ea typeface="Amatic SC"/>
              <a:cs typeface="Amatic SC"/>
              <a:sym typeface="Amatic SC"/>
            </a:endParaRPr>
          </a:p>
          <a:p>
            <a:pPr indent="-400050" lvl="0" marL="457200" rtl="0" algn="l">
              <a:lnSpc>
                <a:spcPct val="90000"/>
              </a:lnSpc>
              <a:spcBef>
                <a:spcPts val="0"/>
              </a:spcBef>
              <a:spcAft>
                <a:spcPts val="0"/>
              </a:spcAft>
              <a:buClr>
                <a:srgbClr val="000000"/>
              </a:buClr>
              <a:buSzPts val="2700"/>
              <a:buFont typeface="Amatic SC"/>
              <a:buChar char="●"/>
            </a:pPr>
            <a:r>
              <a:rPr b="1" lang="en" sz="2700">
                <a:solidFill>
                  <a:srgbClr val="000000"/>
                </a:solidFill>
                <a:latin typeface="Amatic SC"/>
                <a:ea typeface="Amatic SC"/>
                <a:cs typeface="Amatic SC"/>
                <a:sym typeface="Amatic SC"/>
              </a:rPr>
              <a:t>Bulldog Business</a:t>
            </a:r>
            <a:endParaRPr b="1" sz="2700">
              <a:solidFill>
                <a:srgbClr val="000000"/>
              </a:solidFill>
              <a:latin typeface="Amatic SC"/>
              <a:ea typeface="Amatic SC"/>
              <a:cs typeface="Amatic SC"/>
              <a:sym typeface="Amatic SC"/>
            </a:endParaRPr>
          </a:p>
          <a:p>
            <a:pPr indent="0" lvl="0" marL="0" rtl="0" algn="l">
              <a:lnSpc>
                <a:spcPct val="105000"/>
              </a:lnSpc>
              <a:spcBef>
                <a:spcPts val="0"/>
              </a:spcBef>
              <a:spcAft>
                <a:spcPts val="12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9"/>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English Language ARts </a:t>
            </a:r>
            <a:endParaRPr/>
          </a:p>
        </p:txBody>
      </p:sp>
      <p:sp>
        <p:nvSpPr>
          <p:cNvPr id="93" name="Google Shape;93;p19"/>
          <p:cNvSpPr txBox="1"/>
          <p:nvPr>
            <p:ph idx="1" type="body"/>
          </p:nvPr>
        </p:nvSpPr>
        <p:spPr>
          <a:xfrm>
            <a:off x="119775" y="955900"/>
            <a:ext cx="8712600" cy="40866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sz="2800">
                <a:solidFill>
                  <a:schemeClr val="accent1"/>
                </a:solidFill>
              </a:rPr>
              <a:t>Regular English 7 </a:t>
            </a:r>
            <a:r>
              <a:rPr b="1" lang="en" sz="2800">
                <a:solidFill>
                  <a:schemeClr val="accent1"/>
                </a:solidFill>
              </a:rPr>
              <a:t>OR</a:t>
            </a:r>
            <a:r>
              <a:rPr lang="en" sz="2800">
                <a:solidFill>
                  <a:schemeClr val="accent1"/>
                </a:solidFill>
              </a:rPr>
              <a:t>   *Honors English 7</a:t>
            </a:r>
            <a:endParaRPr sz="2800">
              <a:solidFill>
                <a:schemeClr val="accent1"/>
              </a:solidFill>
            </a:endParaRPr>
          </a:p>
          <a:p>
            <a:pPr indent="0" lvl="0" marL="0" rtl="0" algn="l">
              <a:spcBef>
                <a:spcPts val="1200"/>
              </a:spcBef>
              <a:spcAft>
                <a:spcPts val="0"/>
              </a:spcAft>
              <a:buNone/>
            </a:pPr>
            <a:r>
              <a:rPr lang="en" sz="2800">
                <a:solidFill>
                  <a:schemeClr val="accent1"/>
                </a:solidFill>
              </a:rPr>
              <a:t>STAAR Test Required	   STAAR Test Required</a:t>
            </a:r>
            <a:endParaRPr sz="2800">
              <a:solidFill>
                <a:schemeClr val="accent1"/>
              </a:solidFill>
            </a:endParaRPr>
          </a:p>
          <a:p>
            <a:pPr indent="0" lvl="0" marL="0" rtl="0" algn="l">
              <a:spcBef>
                <a:spcPts val="1200"/>
              </a:spcBef>
              <a:spcAft>
                <a:spcPts val="0"/>
              </a:spcAft>
              <a:buNone/>
            </a:pPr>
            <a:r>
              <a:t/>
            </a:r>
            <a:endParaRPr sz="2800">
              <a:solidFill>
                <a:schemeClr val="accent1"/>
              </a:solidFill>
            </a:endParaRPr>
          </a:p>
          <a:p>
            <a:pPr indent="0" lvl="0" marL="0" rtl="0" algn="l">
              <a:spcBef>
                <a:spcPts val="1200"/>
              </a:spcBef>
              <a:spcAft>
                <a:spcPts val="0"/>
              </a:spcAft>
              <a:buNone/>
            </a:pPr>
            <a:r>
              <a:rPr lang="en" sz="2800">
                <a:solidFill>
                  <a:schemeClr val="accent1"/>
                </a:solidFill>
              </a:rPr>
              <a:t>Regular English 8 </a:t>
            </a:r>
            <a:r>
              <a:rPr b="1" lang="en" sz="2800">
                <a:solidFill>
                  <a:schemeClr val="accent1"/>
                </a:solidFill>
              </a:rPr>
              <a:t>OR</a:t>
            </a:r>
            <a:r>
              <a:rPr lang="en" sz="2800">
                <a:solidFill>
                  <a:schemeClr val="accent1"/>
                </a:solidFill>
              </a:rPr>
              <a:t>		*Honors English 8</a:t>
            </a:r>
            <a:endParaRPr sz="2800">
              <a:solidFill>
                <a:schemeClr val="accent1"/>
              </a:solidFill>
            </a:endParaRPr>
          </a:p>
          <a:p>
            <a:pPr indent="0" lvl="0" marL="0" rtl="0" algn="l">
              <a:spcBef>
                <a:spcPts val="1200"/>
              </a:spcBef>
              <a:spcAft>
                <a:spcPts val="0"/>
              </a:spcAft>
              <a:buNone/>
            </a:pPr>
            <a:r>
              <a:rPr lang="en" sz="2800">
                <a:solidFill>
                  <a:schemeClr val="accent1"/>
                </a:solidFill>
              </a:rPr>
              <a:t>STAAR Test Required		 STAAR Test Required</a:t>
            </a:r>
            <a:endParaRPr sz="2800">
              <a:solidFill>
                <a:schemeClr val="accent1"/>
              </a:solidFill>
            </a:endParaRPr>
          </a:p>
          <a:p>
            <a:pPr indent="0" lvl="0" marL="0" rtl="0" algn="l">
              <a:spcBef>
                <a:spcPts val="1200"/>
              </a:spcBef>
              <a:spcAft>
                <a:spcPts val="0"/>
              </a:spcAft>
              <a:buNone/>
            </a:pPr>
            <a:r>
              <a:t/>
            </a:r>
            <a:endParaRPr/>
          </a:p>
          <a:p>
            <a:pPr indent="0" lvl="0" marL="0" rtl="0" algn="l">
              <a:spcBef>
                <a:spcPts val="1200"/>
              </a:spcBef>
              <a:spcAft>
                <a:spcPts val="0"/>
              </a:spcAft>
              <a:buNone/>
            </a:pPr>
            <a:r>
              <a:rPr b="1" lang="en" sz="2557">
                <a:solidFill>
                  <a:srgbClr val="000000"/>
                </a:solidFill>
              </a:rPr>
              <a:t>*Must meet Honors requirements</a:t>
            </a:r>
            <a:endParaRPr b="1" sz="2557">
              <a:solidFill>
                <a:srgbClr val="000000"/>
              </a:solidFill>
            </a:endParaRPr>
          </a:p>
          <a:p>
            <a:pPr indent="0" lvl="0" marL="0" rtl="0" algn="l">
              <a:spcBef>
                <a:spcPts val="1200"/>
              </a:spcBef>
              <a:spcAft>
                <a:spcPts val="12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0"/>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Mathematics </a:t>
            </a:r>
            <a:endParaRPr/>
          </a:p>
        </p:txBody>
      </p:sp>
      <p:sp>
        <p:nvSpPr>
          <p:cNvPr id="99" name="Google Shape;99;p20"/>
          <p:cNvSpPr txBox="1"/>
          <p:nvPr>
            <p:ph idx="1" type="body"/>
          </p:nvPr>
        </p:nvSpPr>
        <p:spPr>
          <a:xfrm>
            <a:off x="143275" y="944150"/>
            <a:ext cx="8784000" cy="4004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sz="2800">
                <a:solidFill>
                  <a:srgbClr val="000000"/>
                </a:solidFill>
              </a:rPr>
              <a:t>Mathematics 7   </a:t>
            </a:r>
            <a:r>
              <a:rPr b="1" lang="en" sz="2800">
                <a:solidFill>
                  <a:srgbClr val="000000"/>
                </a:solidFill>
              </a:rPr>
              <a:t>OR</a:t>
            </a:r>
            <a:r>
              <a:rPr lang="en" sz="2800">
                <a:solidFill>
                  <a:srgbClr val="000000"/>
                </a:solidFill>
              </a:rPr>
              <a:t>	*Honors Mathematics 7</a:t>
            </a:r>
            <a:endParaRPr sz="2800">
              <a:solidFill>
                <a:srgbClr val="000000"/>
              </a:solidFill>
            </a:endParaRPr>
          </a:p>
          <a:p>
            <a:pPr indent="0" lvl="0" marL="0" rtl="0" algn="l">
              <a:spcBef>
                <a:spcPts val="1200"/>
              </a:spcBef>
              <a:spcAft>
                <a:spcPts val="0"/>
              </a:spcAft>
              <a:buNone/>
            </a:pPr>
            <a:r>
              <a:rPr lang="en" sz="2800">
                <a:solidFill>
                  <a:srgbClr val="000000"/>
                </a:solidFill>
              </a:rPr>
              <a:t>STAAR Test Required	 STAAR Test Required</a:t>
            </a:r>
            <a:endParaRPr sz="2800">
              <a:solidFill>
                <a:srgbClr val="000000"/>
              </a:solidFill>
            </a:endParaRPr>
          </a:p>
          <a:p>
            <a:pPr indent="0" lvl="0" marL="0" rtl="0" algn="l">
              <a:spcBef>
                <a:spcPts val="1200"/>
              </a:spcBef>
              <a:spcAft>
                <a:spcPts val="0"/>
              </a:spcAft>
              <a:buNone/>
            </a:pPr>
            <a:r>
              <a:t/>
            </a:r>
            <a:endParaRPr sz="2800">
              <a:solidFill>
                <a:srgbClr val="000000"/>
              </a:solidFill>
            </a:endParaRPr>
          </a:p>
          <a:p>
            <a:pPr indent="0" lvl="0" marL="0" rtl="0" algn="l">
              <a:spcBef>
                <a:spcPts val="1200"/>
              </a:spcBef>
              <a:spcAft>
                <a:spcPts val="0"/>
              </a:spcAft>
              <a:buNone/>
            </a:pPr>
            <a:r>
              <a:rPr lang="en" sz="2800">
                <a:solidFill>
                  <a:srgbClr val="000000"/>
                </a:solidFill>
              </a:rPr>
              <a:t>Mathematics 8   </a:t>
            </a:r>
            <a:r>
              <a:rPr b="1" lang="en" sz="2800">
                <a:solidFill>
                  <a:srgbClr val="000000"/>
                </a:solidFill>
              </a:rPr>
              <a:t>OR</a:t>
            </a:r>
            <a:r>
              <a:rPr lang="en" sz="2800">
                <a:solidFill>
                  <a:srgbClr val="000000"/>
                </a:solidFill>
              </a:rPr>
              <a:t>	*Algebra I</a:t>
            </a:r>
            <a:endParaRPr sz="2800">
              <a:solidFill>
                <a:srgbClr val="000000"/>
              </a:solidFill>
            </a:endParaRPr>
          </a:p>
          <a:p>
            <a:pPr indent="0" lvl="0" marL="0" rtl="0" algn="l">
              <a:spcBef>
                <a:spcPts val="1200"/>
              </a:spcBef>
              <a:spcAft>
                <a:spcPts val="0"/>
              </a:spcAft>
              <a:buNone/>
            </a:pPr>
            <a:r>
              <a:rPr lang="en" sz="2800">
                <a:solidFill>
                  <a:srgbClr val="000000"/>
                </a:solidFill>
              </a:rPr>
              <a:t>STAAR Test Required	 EOC Test Required</a:t>
            </a:r>
            <a:endParaRPr sz="2800">
              <a:solidFill>
                <a:srgbClr val="000000"/>
              </a:solidFill>
            </a:endParaRPr>
          </a:p>
          <a:p>
            <a:pPr indent="0" lvl="0" marL="0" rtl="0" algn="l">
              <a:spcBef>
                <a:spcPts val="1200"/>
              </a:spcBef>
              <a:spcAft>
                <a:spcPts val="0"/>
              </a:spcAft>
              <a:buNone/>
            </a:pPr>
            <a:r>
              <a:rPr lang="en" sz="2300">
                <a:solidFill>
                  <a:srgbClr val="000000"/>
                </a:solidFill>
              </a:rPr>
              <a:t>*Must meet honors requirements; </a:t>
            </a:r>
            <a:endParaRPr sz="2300">
              <a:solidFill>
                <a:srgbClr val="000000"/>
              </a:solidFill>
            </a:endParaRPr>
          </a:p>
          <a:p>
            <a:pPr indent="0" lvl="0" marL="0" rtl="0" algn="l">
              <a:spcBef>
                <a:spcPts val="1200"/>
              </a:spcBef>
              <a:spcAft>
                <a:spcPts val="1200"/>
              </a:spcAft>
              <a:buNone/>
            </a:pPr>
            <a:r>
              <a:rPr lang="en" sz="2300">
                <a:solidFill>
                  <a:srgbClr val="000000"/>
                </a:solidFill>
              </a:rPr>
              <a:t> Algebra 1= 1.0 HS Credit/GPA</a:t>
            </a:r>
            <a:endParaRPr sz="2300">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21"/>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Science </a:t>
            </a:r>
            <a:endParaRPr/>
          </a:p>
        </p:txBody>
      </p:sp>
      <p:sp>
        <p:nvSpPr>
          <p:cNvPr id="105" name="Google Shape;105;p21"/>
          <p:cNvSpPr txBox="1"/>
          <p:nvPr>
            <p:ph idx="1" type="body"/>
          </p:nvPr>
        </p:nvSpPr>
        <p:spPr>
          <a:xfrm>
            <a:off x="206000" y="1252175"/>
            <a:ext cx="85206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800">
                <a:solidFill>
                  <a:srgbClr val="000000"/>
                </a:solidFill>
              </a:rPr>
              <a:t>Science 7</a:t>
            </a:r>
            <a:endParaRPr sz="2800">
              <a:solidFill>
                <a:srgbClr val="000000"/>
              </a:solidFill>
            </a:endParaRPr>
          </a:p>
          <a:p>
            <a:pPr indent="0" lvl="0" marL="0" rtl="0" algn="l">
              <a:spcBef>
                <a:spcPts val="1200"/>
              </a:spcBef>
              <a:spcAft>
                <a:spcPts val="0"/>
              </a:spcAft>
              <a:buNone/>
            </a:pPr>
            <a:r>
              <a:t/>
            </a:r>
            <a:endParaRPr sz="2800">
              <a:solidFill>
                <a:srgbClr val="000000"/>
              </a:solidFill>
            </a:endParaRPr>
          </a:p>
          <a:p>
            <a:pPr indent="0" lvl="0" marL="0" rtl="0" algn="l">
              <a:spcBef>
                <a:spcPts val="1200"/>
              </a:spcBef>
              <a:spcAft>
                <a:spcPts val="0"/>
              </a:spcAft>
              <a:buNone/>
            </a:pPr>
            <a:r>
              <a:t/>
            </a:r>
            <a:endParaRPr sz="2800">
              <a:solidFill>
                <a:srgbClr val="000000"/>
              </a:solidFill>
            </a:endParaRPr>
          </a:p>
          <a:p>
            <a:pPr indent="0" lvl="0" marL="0" rtl="0" algn="l">
              <a:spcBef>
                <a:spcPts val="1200"/>
              </a:spcBef>
              <a:spcAft>
                <a:spcPts val="0"/>
              </a:spcAft>
              <a:buNone/>
            </a:pPr>
            <a:r>
              <a:rPr lang="en" sz="2800">
                <a:solidFill>
                  <a:srgbClr val="000000"/>
                </a:solidFill>
              </a:rPr>
              <a:t>Science 8</a:t>
            </a:r>
            <a:endParaRPr sz="2800">
              <a:solidFill>
                <a:srgbClr val="000000"/>
              </a:solidFill>
            </a:endParaRPr>
          </a:p>
          <a:p>
            <a:pPr indent="0" lvl="0" marL="0" rtl="0" algn="l">
              <a:spcBef>
                <a:spcPts val="1200"/>
              </a:spcBef>
              <a:spcAft>
                <a:spcPts val="1200"/>
              </a:spcAft>
              <a:buNone/>
            </a:pPr>
            <a:r>
              <a:rPr lang="en" sz="2800">
                <a:solidFill>
                  <a:srgbClr val="000000"/>
                </a:solidFill>
              </a:rPr>
              <a:t>STAAR Test Required</a:t>
            </a:r>
            <a:endParaRPr sz="2800">
              <a:solidFill>
                <a:srgbClr val="0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2"/>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Social Studies </a:t>
            </a:r>
            <a:endParaRPr/>
          </a:p>
        </p:txBody>
      </p:sp>
      <p:sp>
        <p:nvSpPr>
          <p:cNvPr id="111" name="Google Shape;111;p22"/>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800">
                <a:solidFill>
                  <a:srgbClr val="000000"/>
                </a:solidFill>
              </a:rPr>
              <a:t>Texas History 7</a:t>
            </a:r>
            <a:endParaRPr sz="2800">
              <a:solidFill>
                <a:srgbClr val="000000"/>
              </a:solidFill>
            </a:endParaRPr>
          </a:p>
          <a:p>
            <a:pPr indent="0" lvl="0" marL="0" rtl="0" algn="l">
              <a:spcBef>
                <a:spcPts val="1200"/>
              </a:spcBef>
              <a:spcAft>
                <a:spcPts val="0"/>
              </a:spcAft>
              <a:buNone/>
            </a:pPr>
            <a:r>
              <a:t/>
            </a:r>
            <a:endParaRPr sz="2800">
              <a:solidFill>
                <a:srgbClr val="000000"/>
              </a:solidFill>
            </a:endParaRPr>
          </a:p>
          <a:p>
            <a:pPr indent="0" lvl="0" marL="0" rtl="0" algn="l">
              <a:spcBef>
                <a:spcPts val="1200"/>
              </a:spcBef>
              <a:spcAft>
                <a:spcPts val="0"/>
              </a:spcAft>
              <a:buNone/>
            </a:pPr>
            <a:r>
              <a:rPr lang="en" sz="2800">
                <a:solidFill>
                  <a:srgbClr val="000000"/>
                </a:solidFill>
              </a:rPr>
              <a:t>U.S. History 8</a:t>
            </a:r>
            <a:endParaRPr sz="2800">
              <a:solidFill>
                <a:srgbClr val="000000"/>
              </a:solidFill>
            </a:endParaRPr>
          </a:p>
          <a:p>
            <a:pPr indent="0" lvl="0" marL="0" rtl="0" algn="l">
              <a:spcBef>
                <a:spcPts val="1200"/>
              </a:spcBef>
              <a:spcAft>
                <a:spcPts val="1200"/>
              </a:spcAft>
              <a:buNone/>
            </a:pPr>
            <a:r>
              <a:rPr lang="en" sz="2800">
                <a:solidFill>
                  <a:srgbClr val="000000"/>
                </a:solidFill>
              </a:rPr>
              <a:t>STAAR Required</a:t>
            </a:r>
            <a:endParaRPr sz="2800">
              <a:solidFill>
                <a:srgbClr val="00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3"/>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Bulldog Business (required ELective)</a:t>
            </a:r>
            <a:endParaRPr/>
          </a:p>
        </p:txBody>
      </p:sp>
      <p:sp>
        <p:nvSpPr>
          <p:cNvPr id="117" name="Google Shape;117;p23"/>
          <p:cNvSpPr txBox="1"/>
          <p:nvPr>
            <p:ph idx="1" type="body"/>
          </p:nvPr>
        </p:nvSpPr>
        <p:spPr>
          <a:xfrm>
            <a:off x="311700" y="1228675"/>
            <a:ext cx="8520600" cy="3340200"/>
          </a:xfrm>
          <a:prstGeom prst="rect">
            <a:avLst/>
          </a:prstGeom>
        </p:spPr>
        <p:txBody>
          <a:bodyPr anchorCtr="0" anchor="t" bIns="91425" lIns="91425" spcFirstLastPara="1" rIns="91425" wrap="square" tIns="91425">
            <a:normAutofit fontScale="77500"/>
          </a:bodyPr>
          <a:lstStyle/>
          <a:p>
            <a:pPr indent="0" lvl="0" marL="0" rtl="0" algn="l">
              <a:spcBef>
                <a:spcPts val="0"/>
              </a:spcBef>
              <a:spcAft>
                <a:spcPts val="0"/>
              </a:spcAft>
              <a:buNone/>
            </a:pPr>
            <a:r>
              <a:rPr lang="en" sz="3300">
                <a:solidFill>
                  <a:srgbClr val="000000"/>
                </a:solidFill>
              </a:rPr>
              <a:t>All 7th and 8th graders will be assigned a class period of Bulldog Business.This is one of your 9 class periods.</a:t>
            </a:r>
            <a:endParaRPr sz="3300">
              <a:solidFill>
                <a:srgbClr val="000000"/>
              </a:solidFill>
            </a:endParaRPr>
          </a:p>
          <a:p>
            <a:pPr indent="0" lvl="0" marL="0" rtl="0" algn="l">
              <a:spcBef>
                <a:spcPts val="1200"/>
              </a:spcBef>
              <a:spcAft>
                <a:spcPts val="0"/>
              </a:spcAft>
              <a:buNone/>
            </a:pPr>
            <a:r>
              <a:rPr lang="en" sz="3300">
                <a:solidFill>
                  <a:srgbClr val="000000"/>
                </a:solidFill>
              </a:rPr>
              <a:t>*Required tutoring</a:t>
            </a:r>
            <a:endParaRPr sz="3300">
              <a:solidFill>
                <a:srgbClr val="000000"/>
              </a:solidFill>
            </a:endParaRPr>
          </a:p>
          <a:p>
            <a:pPr indent="0" lvl="0" marL="0" rtl="0" algn="l">
              <a:spcBef>
                <a:spcPts val="1200"/>
              </a:spcBef>
              <a:spcAft>
                <a:spcPts val="0"/>
              </a:spcAft>
              <a:buNone/>
            </a:pPr>
            <a:r>
              <a:rPr lang="en" sz="3300">
                <a:solidFill>
                  <a:srgbClr val="000000"/>
                </a:solidFill>
              </a:rPr>
              <a:t>*Study Hall</a:t>
            </a:r>
            <a:endParaRPr sz="3300">
              <a:solidFill>
                <a:srgbClr val="000000"/>
              </a:solidFill>
            </a:endParaRPr>
          </a:p>
          <a:p>
            <a:pPr indent="0" lvl="0" marL="0" rtl="0" algn="l">
              <a:spcBef>
                <a:spcPts val="1200"/>
              </a:spcBef>
              <a:spcAft>
                <a:spcPts val="1200"/>
              </a:spcAft>
              <a:buNone/>
            </a:pPr>
            <a:r>
              <a:rPr lang="en" sz="3300">
                <a:solidFill>
                  <a:srgbClr val="000000"/>
                </a:solidFill>
              </a:rPr>
              <a:t>*More to come…</a:t>
            </a:r>
            <a:endParaRPr sz="3300">
              <a:solidFill>
                <a:srgbClr val="00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4"/>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ELectiveS - Grade 7</a:t>
            </a:r>
            <a:endParaRPr/>
          </a:p>
        </p:txBody>
      </p:sp>
      <p:sp>
        <p:nvSpPr>
          <p:cNvPr id="123" name="Google Shape;123;p24"/>
          <p:cNvSpPr txBox="1"/>
          <p:nvPr>
            <p:ph idx="1" type="body"/>
          </p:nvPr>
        </p:nvSpPr>
        <p:spPr>
          <a:xfrm>
            <a:off x="206025" y="901650"/>
            <a:ext cx="8520600" cy="4023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sz="2800">
              <a:solidFill>
                <a:srgbClr val="000000"/>
              </a:solidFill>
            </a:endParaRPr>
          </a:p>
          <a:p>
            <a:pPr indent="0" lvl="0" marL="0" rtl="0" algn="l">
              <a:spcBef>
                <a:spcPts val="1200"/>
              </a:spcBef>
              <a:spcAft>
                <a:spcPts val="0"/>
              </a:spcAft>
              <a:buNone/>
            </a:pPr>
            <a:r>
              <a:rPr lang="en" sz="2800">
                <a:solidFill>
                  <a:srgbClr val="000000"/>
                </a:solidFill>
              </a:rPr>
              <a:t>PE or Athletics (Required elective)</a:t>
            </a:r>
            <a:endParaRPr sz="2800">
              <a:solidFill>
                <a:srgbClr val="000000"/>
              </a:solidFill>
            </a:endParaRPr>
          </a:p>
          <a:p>
            <a:pPr indent="0" lvl="0" marL="0" rtl="0" algn="l">
              <a:spcBef>
                <a:spcPts val="1200"/>
              </a:spcBef>
              <a:spcAft>
                <a:spcPts val="0"/>
              </a:spcAft>
              <a:buNone/>
            </a:pPr>
            <a:r>
              <a:t/>
            </a:r>
            <a:endParaRPr sz="2800">
              <a:solidFill>
                <a:srgbClr val="000000"/>
              </a:solidFill>
            </a:endParaRPr>
          </a:p>
          <a:p>
            <a:pPr indent="0" lvl="0" marL="0" rtl="0" algn="l">
              <a:spcBef>
                <a:spcPts val="1200"/>
              </a:spcBef>
              <a:spcAft>
                <a:spcPts val="1200"/>
              </a:spcAft>
              <a:buNone/>
            </a:pPr>
            <a:r>
              <a:rPr lang="en" sz="2800">
                <a:solidFill>
                  <a:srgbClr val="000000"/>
                </a:solidFill>
              </a:rPr>
              <a:t>Career Exploration (Required </a:t>
            </a:r>
            <a:r>
              <a:rPr lang="en" sz="2800">
                <a:solidFill>
                  <a:srgbClr val="000000"/>
                </a:solidFill>
              </a:rPr>
              <a:t>elective</a:t>
            </a:r>
            <a:r>
              <a:rPr lang="en" sz="2800">
                <a:solidFill>
                  <a:srgbClr val="000000"/>
                </a:solidFill>
              </a:rPr>
              <a:t>)</a:t>
            </a:r>
            <a:endParaRPr sz="2800">
              <a:solidFill>
                <a:srgbClr val="00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5"/>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Electives 7- You will select 2 Electives from the Following:</a:t>
            </a:r>
            <a:endParaRPr/>
          </a:p>
        </p:txBody>
      </p:sp>
      <p:sp>
        <p:nvSpPr>
          <p:cNvPr id="129" name="Google Shape;129;p25"/>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rgbClr val="000000"/>
                </a:solidFill>
              </a:rPr>
              <a:t>Band I OR Band II</a:t>
            </a:r>
            <a:endParaRPr sz="2500">
              <a:solidFill>
                <a:srgbClr val="000000"/>
              </a:solidFill>
            </a:endParaRPr>
          </a:p>
          <a:p>
            <a:pPr indent="0" lvl="0" marL="0" rtl="0" algn="l">
              <a:spcBef>
                <a:spcPts val="1200"/>
              </a:spcBef>
              <a:spcAft>
                <a:spcPts val="0"/>
              </a:spcAft>
              <a:buNone/>
            </a:pPr>
            <a:r>
              <a:rPr lang="en" sz="2500">
                <a:solidFill>
                  <a:srgbClr val="000000"/>
                </a:solidFill>
              </a:rPr>
              <a:t>Choir I OR Choir II</a:t>
            </a:r>
            <a:endParaRPr sz="2500">
              <a:solidFill>
                <a:srgbClr val="000000"/>
              </a:solidFill>
            </a:endParaRPr>
          </a:p>
          <a:p>
            <a:pPr indent="0" lvl="0" marL="0" rtl="0" algn="l">
              <a:spcBef>
                <a:spcPts val="1200"/>
              </a:spcBef>
              <a:spcAft>
                <a:spcPts val="0"/>
              </a:spcAft>
              <a:buNone/>
            </a:pPr>
            <a:r>
              <a:rPr lang="en" sz="2500">
                <a:solidFill>
                  <a:srgbClr val="000000"/>
                </a:solidFill>
              </a:rPr>
              <a:t>Art I OR Art II</a:t>
            </a:r>
            <a:endParaRPr sz="2500">
              <a:solidFill>
                <a:srgbClr val="000000"/>
              </a:solidFill>
            </a:endParaRPr>
          </a:p>
          <a:p>
            <a:pPr indent="0" lvl="0" marL="0" rtl="0" algn="l">
              <a:spcBef>
                <a:spcPts val="1200"/>
              </a:spcBef>
              <a:spcAft>
                <a:spcPts val="0"/>
              </a:spcAft>
              <a:buNone/>
            </a:pPr>
            <a:r>
              <a:rPr lang="en" sz="2500">
                <a:solidFill>
                  <a:srgbClr val="000000"/>
                </a:solidFill>
              </a:rPr>
              <a:t>Leadworthy I OR Leadworthy II</a:t>
            </a:r>
            <a:endParaRPr sz="2500">
              <a:solidFill>
                <a:srgbClr val="000000"/>
              </a:solidFill>
            </a:endParaRPr>
          </a:p>
          <a:p>
            <a:pPr indent="0" lvl="0" marL="0" rtl="0" algn="l">
              <a:spcBef>
                <a:spcPts val="1200"/>
              </a:spcBef>
              <a:spcAft>
                <a:spcPts val="0"/>
              </a:spcAft>
              <a:buNone/>
            </a:pPr>
            <a:r>
              <a:rPr lang="en" sz="2500">
                <a:solidFill>
                  <a:srgbClr val="000000"/>
                </a:solidFill>
              </a:rPr>
              <a:t>Keyboarding</a:t>
            </a:r>
            <a:endParaRPr sz="2500">
              <a:solidFill>
                <a:srgbClr val="000000"/>
              </a:solidFill>
            </a:endParaRPr>
          </a:p>
          <a:p>
            <a:pPr indent="0" lvl="0" marL="0" rtl="0" algn="l">
              <a:spcBef>
                <a:spcPts val="1200"/>
              </a:spcBef>
              <a:spcAft>
                <a:spcPts val="1200"/>
              </a:spcAft>
              <a:buNone/>
            </a:pPr>
            <a:r>
              <a:rPr lang="en" sz="2500">
                <a:solidFill>
                  <a:srgbClr val="000000"/>
                </a:solidFill>
              </a:rPr>
              <a:t>Lifetime Fitness</a:t>
            </a:r>
            <a:endParaRPr sz="2500">
              <a:solidFill>
                <a:srgbClr val="00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6"/>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Electives 7</a:t>
            </a:r>
            <a:endParaRPr/>
          </a:p>
        </p:txBody>
      </p:sp>
      <p:sp>
        <p:nvSpPr>
          <p:cNvPr id="135" name="Google Shape;135;p26"/>
          <p:cNvSpPr txBox="1"/>
          <p:nvPr>
            <p:ph idx="1" type="body"/>
          </p:nvPr>
        </p:nvSpPr>
        <p:spPr>
          <a:xfrm>
            <a:off x="311700" y="1228675"/>
            <a:ext cx="8520600" cy="33402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sz="2600">
                <a:solidFill>
                  <a:srgbClr val="000000"/>
                </a:solidFill>
              </a:rPr>
              <a:t>Leadworthy I and II:</a:t>
            </a:r>
            <a:endParaRPr sz="2600">
              <a:solidFill>
                <a:srgbClr val="000000"/>
              </a:solidFill>
            </a:endParaRPr>
          </a:p>
          <a:p>
            <a:pPr indent="0" lvl="0" marL="0" rtl="0" algn="l">
              <a:spcBef>
                <a:spcPts val="1200"/>
              </a:spcBef>
              <a:spcAft>
                <a:spcPts val="1200"/>
              </a:spcAft>
              <a:buNone/>
            </a:pPr>
            <a:r>
              <a:rPr lang="en" sz="2400">
                <a:solidFill>
                  <a:srgbClr val="000000"/>
                </a:solidFill>
              </a:rPr>
              <a:t>This course teaches students to take responsibility, express themselves, and handle problems and decisions when they arise.  The class enables individuals to build personal responsibility and leadership skills through group activities, role play, speeches and projects.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7"/>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Electives 8- You will Choose one!</a:t>
            </a:r>
            <a:endParaRPr/>
          </a:p>
        </p:txBody>
      </p:sp>
      <p:sp>
        <p:nvSpPr>
          <p:cNvPr id="141" name="Google Shape;141;p27"/>
          <p:cNvSpPr txBox="1"/>
          <p:nvPr>
            <p:ph idx="1" type="body"/>
          </p:nvPr>
        </p:nvSpPr>
        <p:spPr>
          <a:xfrm>
            <a:off x="143275" y="958600"/>
            <a:ext cx="8595000" cy="4001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600">
                <a:solidFill>
                  <a:srgbClr val="000000"/>
                </a:solidFill>
              </a:rPr>
              <a:t>Career and Technology Elective (Required)</a:t>
            </a:r>
            <a:endParaRPr sz="2600">
              <a:solidFill>
                <a:srgbClr val="000000"/>
              </a:solidFill>
            </a:endParaRPr>
          </a:p>
          <a:p>
            <a:pPr indent="0" lvl="0" marL="0" rtl="0" algn="l">
              <a:spcBef>
                <a:spcPts val="1200"/>
              </a:spcBef>
              <a:spcAft>
                <a:spcPts val="0"/>
              </a:spcAft>
              <a:buNone/>
            </a:pPr>
            <a:r>
              <a:rPr lang="en" sz="2200">
                <a:solidFill>
                  <a:srgbClr val="000000"/>
                </a:solidFill>
              </a:rPr>
              <a:t>Principles of Agriculture (year 1) or Ag Leadership (year 2)</a:t>
            </a:r>
            <a:endParaRPr sz="2200">
              <a:solidFill>
                <a:srgbClr val="000000"/>
              </a:solidFill>
            </a:endParaRPr>
          </a:p>
          <a:p>
            <a:pPr indent="0" lvl="0" marL="0" rtl="0" algn="l">
              <a:spcBef>
                <a:spcPts val="1200"/>
              </a:spcBef>
              <a:spcAft>
                <a:spcPts val="0"/>
              </a:spcAft>
              <a:buNone/>
            </a:pPr>
            <a:r>
              <a:rPr lang="en" sz="2200">
                <a:solidFill>
                  <a:srgbClr val="000000"/>
                </a:solidFill>
              </a:rPr>
              <a:t>Entrepreneurship</a:t>
            </a:r>
            <a:endParaRPr sz="2200">
              <a:solidFill>
                <a:srgbClr val="000000"/>
              </a:solidFill>
            </a:endParaRPr>
          </a:p>
          <a:p>
            <a:pPr indent="0" lvl="0" marL="0" rtl="0" algn="l">
              <a:spcBef>
                <a:spcPts val="1200"/>
              </a:spcBef>
              <a:spcAft>
                <a:spcPts val="1200"/>
              </a:spcAft>
              <a:buNone/>
            </a:pPr>
            <a:r>
              <a:rPr lang="en" sz="2200">
                <a:solidFill>
                  <a:srgbClr val="000000"/>
                </a:solidFill>
              </a:rPr>
              <a:t>Principles of Art, Audio/Video, Technology and Communications</a:t>
            </a:r>
            <a:endParaRPr sz="2200">
              <a:solidFill>
                <a:srgbClr val="00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8"/>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Electives 8- You will choose 3 of the following:</a:t>
            </a:r>
            <a:endParaRPr/>
          </a:p>
        </p:txBody>
      </p:sp>
      <p:sp>
        <p:nvSpPr>
          <p:cNvPr id="147" name="Google Shape;147;p28"/>
          <p:cNvSpPr txBox="1"/>
          <p:nvPr>
            <p:ph idx="1" type="body"/>
          </p:nvPr>
        </p:nvSpPr>
        <p:spPr>
          <a:xfrm>
            <a:off x="143275" y="901650"/>
            <a:ext cx="8606700" cy="41409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a:solidFill>
                  <a:srgbClr val="000000"/>
                </a:solidFill>
              </a:rPr>
              <a:t>Band I					Band 2						Band 3</a:t>
            </a:r>
            <a:endParaRPr b="1">
              <a:solidFill>
                <a:srgbClr val="000000"/>
              </a:solidFill>
            </a:endParaRPr>
          </a:p>
          <a:p>
            <a:pPr indent="0" lvl="0" marL="0" rtl="0" algn="l">
              <a:spcBef>
                <a:spcPts val="1200"/>
              </a:spcBef>
              <a:spcAft>
                <a:spcPts val="0"/>
              </a:spcAft>
              <a:buNone/>
            </a:pPr>
            <a:r>
              <a:rPr b="1" lang="en">
                <a:solidFill>
                  <a:srgbClr val="000000"/>
                </a:solidFill>
              </a:rPr>
              <a:t>Choir I				Choir II					Choir 3</a:t>
            </a:r>
            <a:endParaRPr b="1">
              <a:solidFill>
                <a:srgbClr val="000000"/>
              </a:solidFill>
            </a:endParaRPr>
          </a:p>
          <a:p>
            <a:pPr indent="0" lvl="0" marL="0" rtl="0" algn="l">
              <a:spcBef>
                <a:spcPts val="1200"/>
              </a:spcBef>
              <a:spcAft>
                <a:spcPts val="0"/>
              </a:spcAft>
              <a:buNone/>
            </a:pPr>
            <a:r>
              <a:rPr b="1" lang="en">
                <a:solidFill>
                  <a:srgbClr val="000000"/>
                </a:solidFill>
              </a:rPr>
              <a:t>Art I					Art II						Art III</a:t>
            </a:r>
            <a:endParaRPr b="1">
              <a:solidFill>
                <a:srgbClr val="000000"/>
              </a:solidFill>
            </a:endParaRPr>
          </a:p>
          <a:p>
            <a:pPr indent="0" lvl="0" marL="0" rtl="0" algn="l">
              <a:spcBef>
                <a:spcPts val="1200"/>
              </a:spcBef>
              <a:spcAft>
                <a:spcPts val="0"/>
              </a:spcAft>
              <a:buNone/>
            </a:pPr>
            <a:r>
              <a:rPr b="1" lang="en">
                <a:solidFill>
                  <a:srgbClr val="000000"/>
                </a:solidFill>
              </a:rPr>
              <a:t>Athletics- Girls		Athletics- Boys	 		PE</a:t>
            </a:r>
            <a:endParaRPr b="1">
              <a:solidFill>
                <a:srgbClr val="000000"/>
              </a:solidFill>
            </a:endParaRPr>
          </a:p>
          <a:p>
            <a:pPr indent="0" lvl="0" marL="0" rtl="0" algn="l">
              <a:spcBef>
                <a:spcPts val="1200"/>
              </a:spcBef>
              <a:spcAft>
                <a:spcPts val="0"/>
              </a:spcAft>
              <a:buNone/>
            </a:pPr>
            <a:r>
              <a:rPr b="1" lang="en">
                <a:solidFill>
                  <a:srgbClr val="000000"/>
                </a:solidFill>
              </a:rPr>
              <a:t>Principles of Art, Audio/Video, Technology and Communications</a:t>
            </a:r>
            <a:endParaRPr b="1">
              <a:solidFill>
                <a:srgbClr val="000000"/>
              </a:solidFill>
            </a:endParaRPr>
          </a:p>
          <a:p>
            <a:pPr indent="0" lvl="0" marL="0" rtl="0" algn="l">
              <a:spcBef>
                <a:spcPts val="1200"/>
              </a:spcBef>
              <a:spcAft>
                <a:spcPts val="0"/>
              </a:spcAft>
              <a:buNone/>
            </a:pPr>
            <a:r>
              <a:rPr b="1" lang="en">
                <a:solidFill>
                  <a:srgbClr val="000000"/>
                </a:solidFill>
              </a:rPr>
              <a:t>Entrepreneurship</a:t>
            </a:r>
            <a:endParaRPr b="1">
              <a:solidFill>
                <a:srgbClr val="000000"/>
              </a:solidFill>
            </a:endParaRPr>
          </a:p>
          <a:p>
            <a:pPr indent="0" lvl="0" marL="0" rtl="0" algn="l">
              <a:spcBef>
                <a:spcPts val="1200"/>
              </a:spcBef>
              <a:spcAft>
                <a:spcPts val="0"/>
              </a:spcAft>
              <a:buNone/>
            </a:pPr>
            <a:r>
              <a:rPr b="1" lang="en">
                <a:solidFill>
                  <a:srgbClr val="000000"/>
                </a:solidFill>
              </a:rPr>
              <a:t>Principles of Agriculture or Ag Leadership</a:t>
            </a:r>
            <a:endParaRPr b="1">
              <a:solidFill>
                <a:srgbClr val="000000"/>
              </a:solidFill>
            </a:endParaRPr>
          </a:p>
          <a:p>
            <a:pPr indent="0" lvl="0" marL="0" rtl="0" algn="l">
              <a:spcBef>
                <a:spcPts val="1200"/>
              </a:spcBef>
              <a:spcAft>
                <a:spcPts val="0"/>
              </a:spcAft>
              <a:buNone/>
            </a:pPr>
            <a:r>
              <a:rPr b="1" lang="en">
                <a:solidFill>
                  <a:srgbClr val="000000"/>
                </a:solidFill>
              </a:rPr>
              <a:t>Office Aide (application required)</a:t>
            </a:r>
            <a:endParaRPr b="1">
              <a:solidFill>
                <a:srgbClr val="000000"/>
              </a:solidFill>
            </a:endParaRPr>
          </a:p>
          <a:p>
            <a:pPr indent="0" lvl="0" marL="0" rtl="0" algn="l">
              <a:spcBef>
                <a:spcPts val="1200"/>
              </a:spcBef>
              <a:spcAft>
                <a:spcPts val="120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9"/>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2026-2027 Millsap Middle School Course Guide</a:t>
            </a:r>
            <a:endParaRPr/>
          </a:p>
        </p:txBody>
      </p:sp>
      <p:sp>
        <p:nvSpPr>
          <p:cNvPr id="153" name="Google Shape;153;p29"/>
          <p:cNvSpPr txBox="1"/>
          <p:nvPr>
            <p:ph idx="1" type="body"/>
          </p:nvPr>
        </p:nvSpPr>
        <p:spPr>
          <a:xfrm>
            <a:off x="311700" y="1228675"/>
            <a:ext cx="8520600" cy="33402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1200"/>
              </a:spcAft>
              <a:buNone/>
            </a:pPr>
            <a:r>
              <a:rPr lang="en" sz="2800">
                <a:solidFill>
                  <a:srgbClr val="000000"/>
                </a:solidFill>
              </a:rPr>
              <a:t>Use this document to help you make the best choices.  Included in this guide is information about the courses and the course selection process.This guide will be posted on the MMS Website.This presentation will also be posted online.</a:t>
            </a:r>
            <a:endParaRPr sz="2800">
              <a:solidFill>
                <a:srgbClr val="00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30"/>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Honors ELA 7/ELA 8 and Honors Math 7/Math 8</a:t>
            </a:r>
            <a:endParaRPr/>
          </a:p>
        </p:txBody>
      </p:sp>
      <p:sp>
        <p:nvSpPr>
          <p:cNvPr id="159" name="Google Shape;159;p30"/>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2200">
                <a:solidFill>
                  <a:srgbClr val="000000"/>
                </a:solidFill>
              </a:rPr>
              <a:t>There is a paper application/rubric that is required to be completed by (1) the student (2) requires a parent signature (3) student gives the rubric to the teacher to complete.  Students are required to reach 19+ points on the rubric to be enrolled in an Honors ELA 7 or Honors Math 7 course.</a:t>
            </a:r>
            <a:endParaRPr sz="2200">
              <a:solidFill>
                <a:srgbClr val="00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1"/>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Honors Rubric- ELA</a:t>
            </a:r>
            <a:endParaRPr/>
          </a:p>
        </p:txBody>
      </p:sp>
      <p:sp>
        <p:nvSpPr>
          <p:cNvPr id="165" name="Google Shape;165;p31"/>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u="sng">
                <a:solidFill>
                  <a:srgbClr val="000000"/>
                </a:solidFill>
                <a:latin typeface="Arial"/>
                <a:ea typeface="Arial"/>
                <a:cs typeface="Arial"/>
                <a:sym typeface="Arial"/>
              </a:rPr>
              <a:t>Millsap Middle School Honors ELA Placement Rubric (Grades 6–8)</a:t>
            </a:r>
            <a:endParaRPr b="1" u="sng">
              <a:solidFill>
                <a:srgbClr val="000000"/>
              </a:solidFill>
              <a:latin typeface="Arial"/>
              <a:ea typeface="Arial"/>
              <a:cs typeface="Arial"/>
              <a:sym typeface="Arial"/>
            </a:endParaRPr>
          </a:p>
          <a:p>
            <a:pPr indent="0" lvl="0" marL="0" rtl="0" algn="l">
              <a:spcBef>
                <a:spcPts val="0"/>
              </a:spcBef>
              <a:spcAft>
                <a:spcPts val="0"/>
              </a:spcAft>
              <a:buNone/>
            </a:pPr>
            <a:r>
              <a:t/>
            </a:r>
            <a:endParaRPr b="1" sz="1600">
              <a:solidFill>
                <a:srgbClr val="000000"/>
              </a:solidFill>
              <a:latin typeface="Arial"/>
              <a:ea typeface="Arial"/>
              <a:cs typeface="Arial"/>
              <a:sym typeface="Arial"/>
            </a:endParaRPr>
          </a:p>
          <a:p>
            <a:pPr indent="0" lvl="0" marL="0" rtl="0" algn="l">
              <a:spcBef>
                <a:spcPts val="0"/>
              </a:spcBef>
              <a:spcAft>
                <a:spcPts val="0"/>
              </a:spcAft>
              <a:buNone/>
            </a:pPr>
            <a:r>
              <a:rPr b="1" lang="en">
                <a:solidFill>
                  <a:srgbClr val="000000"/>
                </a:solidFill>
                <a:latin typeface="Arial"/>
                <a:ea typeface="Arial"/>
                <a:cs typeface="Arial"/>
                <a:sym typeface="Arial"/>
              </a:rPr>
              <a:t>Purpose:</a:t>
            </a:r>
            <a:r>
              <a:rPr lang="en">
                <a:solidFill>
                  <a:srgbClr val="000000"/>
                </a:solidFill>
                <a:latin typeface="Arial"/>
                <a:ea typeface="Arial"/>
                <a:cs typeface="Arial"/>
                <a:sym typeface="Arial"/>
              </a:rPr>
              <a:t> This rubric is used to determine placement in Honors English Language Arts for students entering grades 6, 7, or 8. Placement is based on multiple academic indicators with an emphasis on teacher recommendation and student readiness.</a:t>
            </a:r>
            <a:endParaRPr>
              <a:solidFill>
                <a:srgbClr val="000000"/>
              </a:solidFill>
              <a:latin typeface="Arial"/>
              <a:ea typeface="Arial"/>
              <a:cs typeface="Arial"/>
              <a:sym typeface="Arial"/>
            </a:endParaRPr>
          </a:p>
          <a:p>
            <a:pPr indent="0" lvl="0" marL="0" rtl="0" algn="l">
              <a:spcBef>
                <a:spcPts val="0"/>
              </a:spcBef>
              <a:spcAft>
                <a:spcPts val="0"/>
              </a:spcAft>
              <a:buNone/>
            </a:pPr>
            <a:r>
              <a:rPr lang="en">
                <a:solidFill>
                  <a:srgbClr val="000000"/>
                </a:solidFill>
                <a:latin typeface="Arial"/>
                <a:ea typeface="Arial"/>
                <a:cs typeface="Arial"/>
                <a:sym typeface="Arial"/>
              </a:rPr>
              <a:t>Process:  (1) Student completes 1-3  (2) Student turns form into their current ELA or Math teacher. Teacher completes 4 and all of Part B.</a:t>
            </a:r>
            <a:endParaRPr>
              <a:solidFill>
                <a:srgbClr val="000000"/>
              </a:solidFill>
              <a:latin typeface="Arial"/>
              <a:ea typeface="Arial"/>
              <a:cs typeface="Arial"/>
              <a:sym typeface="Arial"/>
            </a:endParaRPr>
          </a:p>
          <a:p>
            <a:pPr indent="0" lvl="0" marL="0" rtl="0" algn="l">
              <a:spcBef>
                <a:spcPts val="0"/>
              </a:spcBef>
              <a:spcAft>
                <a:spcPts val="1200"/>
              </a:spcAft>
              <a:buNone/>
            </a:pPr>
            <a:r>
              <a:t/>
            </a:r>
            <a:endParaRPr sz="20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32"/>
          <p:cNvSpPr txBox="1"/>
          <p:nvPr>
            <p:ph type="title"/>
          </p:nvPr>
        </p:nvSpPr>
        <p:spPr>
          <a:xfrm>
            <a:off x="311700" y="15490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Honors Rubric- ELA</a:t>
            </a:r>
            <a:endParaRPr/>
          </a:p>
        </p:txBody>
      </p:sp>
      <p:sp>
        <p:nvSpPr>
          <p:cNvPr id="171" name="Google Shape;171;p32"/>
          <p:cNvSpPr txBox="1"/>
          <p:nvPr>
            <p:ph idx="1" type="body"/>
          </p:nvPr>
        </p:nvSpPr>
        <p:spPr>
          <a:xfrm>
            <a:off x="166750" y="779750"/>
            <a:ext cx="8665500" cy="42510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SzPts val="853"/>
              <a:buNone/>
            </a:pPr>
            <a:r>
              <a:rPr b="1" lang="en" sz="1553">
                <a:solidFill>
                  <a:srgbClr val="000000"/>
                </a:solidFill>
                <a:latin typeface="Arial"/>
                <a:ea typeface="Arial"/>
                <a:cs typeface="Arial"/>
                <a:sym typeface="Arial"/>
              </a:rPr>
              <a:t>Section A: Academic Readiness (0–16 points)</a:t>
            </a:r>
            <a:endParaRPr b="1" sz="1553">
              <a:solidFill>
                <a:srgbClr val="000000"/>
              </a:solidFill>
              <a:latin typeface="Arial"/>
              <a:ea typeface="Arial"/>
              <a:cs typeface="Arial"/>
              <a:sym typeface="Arial"/>
            </a:endParaRPr>
          </a:p>
          <a:p>
            <a:pPr indent="0" lvl="0" marL="0" rtl="0" algn="l">
              <a:lnSpc>
                <a:spcPct val="95000"/>
              </a:lnSpc>
              <a:spcBef>
                <a:spcPts val="0"/>
              </a:spcBef>
              <a:spcAft>
                <a:spcPts val="0"/>
              </a:spcAft>
              <a:buSzPts val="853"/>
              <a:buNone/>
            </a:pPr>
            <a:r>
              <a:t/>
            </a:r>
            <a:endParaRPr b="1" sz="1553">
              <a:solidFill>
                <a:srgbClr val="000000"/>
              </a:solidFill>
              <a:latin typeface="Arial"/>
              <a:ea typeface="Arial"/>
              <a:cs typeface="Arial"/>
              <a:sym typeface="Arial"/>
            </a:endParaRPr>
          </a:p>
          <a:p>
            <a:pPr indent="0" lvl="0" marL="0" rtl="0" algn="l">
              <a:lnSpc>
                <a:spcPct val="95000"/>
              </a:lnSpc>
              <a:spcBef>
                <a:spcPts val="0"/>
              </a:spcBef>
              <a:spcAft>
                <a:spcPts val="0"/>
              </a:spcAft>
              <a:buSzPts val="853"/>
              <a:buNone/>
            </a:pPr>
            <a:r>
              <a:rPr b="1" lang="en" sz="1553">
                <a:solidFill>
                  <a:srgbClr val="000000"/>
                </a:solidFill>
                <a:latin typeface="Arial"/>
                <a:ea typeface="Arial"/>
                <a:cs typeface="Arial"/>
                <a:sym typeface="Arial"/>
              </a:rPr>
              <a:t>_____1. ELA Course Average (0–4 points) </a:t>
            </a:r>
            <a:endParaRPr b="1" sz="1553">
              <a:solidFill>
                <a:srgbClr val="000000"/>
              </a:solidFill>
              <a:latin typeface="Arial"/>
              <a:ea typeface="Arial"/>
              <a:cs typeface="Arial"/>
              <a:sym typeface="Arial"/>
            </a:endParaRPr>
          </a:p>
          <a:p>
            <a:pPr indent="457200" lvl="0" marL="457200" rtl="0" algn="l">
              <a:lnSpc>
                <a:spcPct val="95000"/>
              </a:lnSpc>
              <a:spcBef>
                <a:spcPts val="0"/>
              </a:spcBef>
              <a:spcAft>
                <a:spcPts val="0"/>
              </a:spcAft>
              <a:buSzPts val="853"/>
              <a:buNone/>
            </a:pPr>
            <a:r>
              <a:rPr lang="en" sz="1475">
                <a:solidFill>
                  <a:srgbClr val="000000"/>
                </a:solidFill>
                <a:latin typeface="Arial"/>
                <a:ea typeface="Arial"/>
                <a:cs typeface="Arial"/>
                <a:sym typeface="Arial"/>
              </a:rPr>
              <a:t>95–100 = 4 points</a:t>
            </a:r>
            <a:endParaRPr sz="1475">
              <a:solidFill>
                <a:srgbClr val="000000"/>
              </a:solidFill>
              <a:latin typeface="Arial"/>
              <a:ea typeface="Arial"/>
              <a:cs typeface="Arial"/>
              <a:sym typeface="Arial"/>
            </a:endParaRPr>
          </a:p>
          <a:p>
            <a:pPr indent="457200" lvl="0" marL="457200" rtl="0" algn="l">
              <a:lnSpc>
                <a:spcPct val="95000"/>
              </a:lnSpc>
              <a:spcBef>
                <a:spcPts val="0"/>
              </a:spcBef>
              <a:spcAft>
                <a:spcPts val="0"/>
              </a:spcAft>
              <a:buSzPts val="853"/>
              <a:buNone/>
            </a:pPr>
            <a:r>
              <a:rPr lang="en" sz="1475">
                <a:solidFill>
                  <a:srgbClr val="000000"/>
                </a:solidFill>
                <a:latin typeface="Arial"/>
                <a:ea typeface="Arial"/>
                <a:cs typeface="Arial"/>
                <a:sym typeface="Arial"/>
              </a:rPr>
              <a:t>90–94 = 3 points</a:t>
            </a:r>
            <a:endParaRPr sz="1475">
              <a:solidFill>
                <a:srgbClr val="000000"/>
              </a:solidFill>
              <a:latin typeface="Arial"/>
              <a:ea typeface="Arial"/>
              <a:cs typeface="Arial"/>
              <a:sym typeface="Arial"/>
            </a:endParaRPr>
          </a:p>
          <a:p>
            <a:pPr indent="457200" lvl="0" marL="457200" rtl="0" algn="l">
              <a:lnSpc>
                <a:spcPct val="95000"/>
              </a:lnSpc>
              <a:spcBef>
                <a:spcPts val="0"/>
              </a:spcBef>
              <a:spcAft>
                <a:spcPts val="0"/>
              </a:spcAft>
              <a:buSzPts val="853"/>
              <a:buNone/>
            </a:pPr>
            <a:r>
              <a:rPr lang="en" sz="1475">
                <a:solidFill>
                  <a:srgbClr val="000000"/>
                </a:solidFill>
                <a:latin typeface="Arial"/>
                <a:ea typeface="Arial"/>
                <a:cs typeface="Arial"/>
                <a:sym typeface="Arial"/>
              </a:rPr>
              <a:t>85–89 = 2 points</a:t>
            </a:r>
            <a:endParaRPr sz="1475">
              <a:solidFill>
                <a:srgbClr val="000000"/>
              </a:solidFill>
              <a:latin typeface="Arial"/>
              <a:ea typeface="Arial"/>
              <a:cs typeface="Arial"/>
              <a:sym typeface="Arial"/>
            </a:endParaRPr>
          </a:p>
          <a:p>
            <a:pPr indent="457200" lvl="0" marL="457200" rtl="0" algn="l">
              <a:lnSpc>
                <a:spcPct val="95000"/>
              </a:lnSpc>
              <a:spcBef>
                <a:spcPts val="0"/>
              </a:spcBef>
              <a:spcAft>
                <a:spcPts val="0"/>
              </a:spcAft>
              <a:buSzPts val="853"/>
              <a:buNone/>
            </a:pPr>
            <a:r>
              <a:rPr lang="en" sz="1475">
                <a:solidFill>
                  <a:srgbClr val="000000"/>
                </a:solidFill>
                <a:latin typeface="Arial"/>
                <a:ea typeface="Arial"/>
                <a:cs typeface="Arial"/>
                <a:sym typeface="Arial"/>
              </a:rPr>
              <a:t>80–84 = 1 point</a:t>
            </a:r>
            <a:endParaRPr sz="1475">
              <a:solidFill>
                <a:srgbClr val="000000"/>
              </a:solidFill>
              <a:latin typeface="Arial"/>
              <a:ea typeface="Arial"/>
              <a:cs typeface="Arial"/>
              <a:sym typeface="Arial"/>
            </a:endParaRPr>
          </a:p>
          <a:p>
            <a:pPr indent="457200" lvl="0" marL="457200" rtl="0" algn="l">
              <a:lnSpc>
                <a:spcPct val="95000"/>
              </a:lnSpc>
              <a:spcBef>
                <a:spcPts val="0"/>
              </a:spcBef>
              <a:spcAft>
                <a:spcPts val="0"/>
              </a:spcAft>
              <a:buSzPts val="853"/>
              <a:buNone/>
            </a:pPr>
            <a:r>
              <a:rPr lang="en" sz="1475">
                <a:solidFill>
                  <a:srgbClr val="000000"/>
                </a:solidFill>
                <a:latin typeface="Arial"/>
                <a:ea typeface="Arial"/>
                <a:cs typeface="Arial"/>
                <a:sym typeface="Arial"/>
              </a:rPr>
              <a:t>Below 80 = 0 points</a:t>
            </a:r>
            <a:endParaRPr sz="1475">
              <a:solidFill>
                <a:srgbClr val="000000"/>
              </a:solidFill>
              <a:latin typeface="Arial"/>
              <a:ea typeface="Arial"/>
              <a:cs typeface="Arial"/>
              <a:sym typeface="Arial"/>
            </a:endParaRPr>
          </a:p>
          <a:p>
            <a:pPr indent="457200" lvl="0" marL="457200" rtl="0" algn="l">
              <a:lnSpc>
                <a:spcPct val="95000"/>
              </a:lnSpc>
              <a:spcBef>
                <a:spcPts val="0"/>
              </a:spcBef>
              <a:spcAft>
                <a:spcPts val="0"/>
              </a:spcAft>
              <a:buSzPts val="853"/>
              <a:buNone/>
            </a:pPr>
            <a:r>
              <a:rPr lang="en" sz="1475">
                <a:solidFill>
                  <a:srgbClr val="000000"/>
                </a:solidFill>
                <a:latin typeface="Arial"/>
                <a:ea typeface="Arial"/>
                <a:cs typeface="Arial"/>
                <a:sym typeface="Arial"/>
              </a:rPr>
              <a:t>(Go to your Student Portal for this data!)</a:t>
            </a:r>
            <a:endParaRPr sz="1398">
              <a:solidFill>
                <a:srgbClr val="000000"/>
              </a:solidFill>
              <a:latin typeface="Arial"/>
              <a:ea typeface="Arial"/>
              <a:cs typeface="Arial"/>
              <a:sym typeface="Arial"/>
            </a:endParaRPr>
          </a:p>
          <a:p>
            <a:pPr indent="0" lvl="0" marL="0" rtl="0" algn="l">
              <a:lnSpc>
                <a:spcPct val="95000"/>
              </a:lnSpc>
              <a:spcBef>
                <a:spcPts val="0"/>
              </a:spcBef>
              <a:spcAft>
                <a:spcPts val="0"/>
              </a:spcAft>
              <a:buSzPts val="853"/>
              <a:buNone/>
            </a:pPr>
            <a:r>
              <a:t/>
            </a:r>
            <a:endParaRPr sz="1553">
              <a:solidFill>
                <a:srgbClr val="000000"/>
              </a:solidFill>
              <a:latin typeface="Arial"/>
              <a:ea typeface="Arial"/>
              <a:cs typeface="Arial"/>
              <a:sym typeface="Arial"/>
            </a:endParaRPr>
          </a:p>
          <a:p>
            <a:pPr indent="0" lvl="0" marL="0" rtl="0" algn="l">
              <a:lnSpc>
                <a:spcPct val="95000"/>
              </a:lnSpc>
              <a:spcBef>
                <a:spcPts val="0"/>
              </a:spcBef>
              <a:spcAft>
                <a:spcPts val="0"/>
              </a:spcAft>
              <a:buSzPts val="853"/>
              <a:buNone/>
            </a:pPr>
            <a:r>
              <a:rPr b="1" lang="en" sz="1553">
                <a:solidFill>
                  <a:srgbClr val="000000"/>
                </a:solidFill>
                <a:latin typeface="Arial"/>
                <a:ea typeface="Arial"/>
                <a:cs typeface="Arial"/>
                <a:sym typeface="Arial"/>
              </a:rPr>
              <a:t>_____2. MAP Reading Diagnostic Percentile (0–4 points) </a:t>
            </a:r>
            <a:endParaRPr b="1" sz="1553">
              <a:solidFill>
                <a:srgbClr val="000000"/>
              </a:solidFill>
              <a:latin typeface="Arial"/>
              <a:ea typeface="Arial"/>
              <a:cs typeface="Arial"/>
              <a:sym typeface="Arial"/>
            </a:endParaRPr>
          </a:p>
          <a:p>
            <a:pPr indent="457200" lvl="0" marL="457200" rtl="0" algn="l">
              <a:lnSpc>
                <a:spcPct val="95000"/>
              </a:lnSpc>
              <a:spcBef>
                <a:spcPts val="0"/>
              </a:spcBef>
              <a:spcAft>
                <a:spcPts val="0"/>
              </a:spcAft>
              <a:buSzPts val="853"/>
              <a:buNone/>
            </a:pPr>
            <a:r>
              <a:rPr lang="en" sz="1475">
                <a:solidFill>
                  <a:srgbClr val="000000"/>
                </a:solidFill>
                <a:latin typeface="Arial"/>
                <a:ea typeface="Arial"/>
                <a:cs typeface="Arial"/>
                <a:sym typeface="Arial"/>
              </a:rPr>
              <a:t>85th percentile or higher = 4 points</a:t>
            </a:r>
            <a:endParaRPr sz="1475">
              <a:solidFill>
                <a:srgbClr val="000000"/>
              </a:solidFill>
              <a:latin typeface="Arial"/>
              <a:ea typeface="Arial"/>
              <a:cs typeface="Arial"/>
              <a:sym typeface="Arial"/>
            </a:endParaRPr>
          </a:p>
          <a:p>
            <a:pPr indent="457200" lvl="0" marL="457200" rtl="0" algn="l">
              <a:lnSpc>
                <a:spcPct val="95000"/>
              </a:lnSpc>
              <a:spcBef>
                <a:spcPts val="0"/>
              </a:spcBef>
              <a:spcAft>
                <a:spcPts val="0"/>
              </a:spcAft>
              <a:buSzPts val="853"/>
              <a:buNone/>
            </a:pPr>
            <a:r>
              <a:rPr lang="en" sz="1475">
                <a:solidFill>
                  <a:srgbClr val="000000"/>
                </a:solidFill>
                <a:latin typeface="Arial"/>
                <a:ea typeface="Arial"/>
                <a:cs typeface="Arial"/>
                <a:sym typeface="Arial"/>
              </a:rPr>
              <a:t>70–84th percentile = 3 points</a:t>
            </a:r>
            <a:endParaRPr sz="1475">
              <a:solidFill>
                <a:srgbClr val="000000"/>
              </a:solidFill>
              <a:latin typeface="Arial"/>
              <a:ea typeface="Arial"/>
              <a:cs typeface="Arial"/>
              <a:sym typeface="Arial"/>
            </a:endParaRPr>
          </a:p>
          <a:p>
            <a:pPr indent="457200" lvl="0" marL="457200" rtl="0" algn="l">
              <a:lnSpc>
                <a:spcPct val="95000"/>
              </a:lnSpc>
              <a:spcBef>
                <a:spcPts val="0"/>
              </a:spcBef>
              <a:spcAft>
                <a:spcPts val="0"/>
              </a:spcAft>
              <a:buSzPts val="853"/>
              <a:buNone/>
            </a:pPr>
            <a:r>
              <a:rPr lang="en" sz="1475">
                <a:solidFill>
                  <a:srgbClr val="000000"/>
                </a:solidFill>
                <a:latin typeface="Arial"/>
                <a:ea typeface="Arial"/>
                <a:cs typeface="Arial"/>
                <a:sym typeface="Arial"/>
              </a:rPr>
              <a:t>60–69th percentile = 2 points</a:t>
            </a:r>
            <a:endParaRPr sz="1475">
              <a:solidFill>
                <a:srgbClr val="000000"/>
              </a:solidFill>
              <a:latin typeface="Arial"/>
              <a:ea typeface="Arial"/>
              <a:cs typeface="Arial"/>
              <a:sym typeface="Arial"/>
            </a:endParaRPr>
          </a:p>
          <a:p>
            <a:pPr indent="457200" lvl="0" marL="457200" rtl="0" algn="l">
              <a:lnSpc>
                <a:spcPct val="95000"/>
              </a:lnSpc>
              <a:spcBef>
                <a:spcPts val="0"/>
              </a:spcBef>
              <a:spcAft>
                <a:spcPts val="0"/>
              </a:spcAft>
              <a:buSzPts val="853"/>
              <a:buNone/>
            </a:pPr>
            <a:r>
              <a:rPr lang="en" sz="1475">
                <a:solidFill>
                  <a:srgbClr val="000000"/>
                </a:solidFill>
                <a:latin typeface="Arial"/>
                <a:ea typeface="Arial"/>
                <a:cs typeface="Arial"/>
                <a:sym typeface="Arial"/>
              </a:rPr>
              <a:t>50–59th percentile = 1 point</a:t>
            </a:r>
            <a:endParaRPr sz="1475">
              <a:solidFill>
                <a:srgbClr val="000000"/>
              </a:solidFill>
              <a:latin typeface="Arial"/>
              <a:ea typeface="Arial"/>
              <a:cs typeface="Arial"/>
              <a:sym typeface="Arial"/>
            </a:endParaRPr>
          </a:p>
          <a:p>
            <a:pPr indent="457200" lvl="0" marL="457200" rtl="0" algn="l">
              <a:lnSpc>
                <a:spcPct val="95000"/>
              </a:lnSpc>
              <a:spcBef>
                <a:spcPts val="0"/>
              </a:spcBef>
              <a:spcAft>
                <a:spcPts val="0"/>
              </a:spcAft>
              <a:buSzPts val="853"/>
              <a:buNone/>
            </a:pPr>
            <a:r>
              <a:rPr lang="en" sz="1475">
                <a:solidFill>
                  <a:srgbClr val="000000"/>
                </a:solidFill>
                <a:latin typeface="Arial"/>
                <a:ea typeface="Arial"/>
                <a:cs typeface="Arial"/>
                <a:sym typeface="Arial"/>
              </a:rPr>
              <a:t>Below 50th percentile = 0 points</a:t>
            </a:r>
            <a:endParaRPr sz="1475">
              <a:solidFill>
                <a:srgbClr val="000000"/>
              </a:solidFill>
              <a:latin typeface="Arial"/>
              <a:ea typeface="Arial"/>
              <a:cs typeface="Arial"/>
              <a:sym typeface="Arial"/>
            </a:endParaRPr>
          </a:p>
          <a:p>
            <a:pPr indent="457200" lvl="0" marL="457200" rtl="0" algn="l">
              <a:lnSpc>
                <a:spcPct val="95000"/>
              </a:lnSpc>
              <a:spcBef>
                <a:spcPts val="0"/>
              </a:spcBef>
              <a:spcAft>
                <a:spcPts val="0"/>
              </a:spcAft>
              <a:buSzPts val="853"/>
              <a:buNone/>
            </a:pPr>
            <a:r>
              <a:rPr lang="en" sz="1475">
                <a:solidFill>
                  <a:srgbClr val="000000"/>
                </a:solidFill>
                <a:latin typeface="Arial"/>
                <a:ea typeface="Arial"/>
                <a:cs typeface="Arial"/>
                <a:sym typeface="Arial"/>
              </a:rPr>
              <a:t>UPDATE:(Please see or email Jeff Kirby, MMS Assistant Principal </a:t>
            </a:r>
            <a:endParaRPr sz="1475">
              <a:solidFill>
                <a:srgbClr val="000000"/>
              </a:solidFill>
              <a:latin typeface="Arial"/>
              <a:ea typeface="Arial"/>
              <a:cs typeface="Arial"/>
              <a:sym typeface="Arial"/>
            </a:endParaRPr>
          </a:p>
          <a:p>
            <a:pPr indent="457200" lvl="0" marL="457200" rtl="0" algn="l">
              <a:lnSpc>
                <a:spcPct val="95000"/>
              </a:lnSpc>
              <a:spcBef>
                <a:spcPts val="0"/>
              </a:spcBef>
              <a:spcAft>
                <a:spcPts val="0"/>
              </a:spcAft>
              <a:buSzPts val="853"/>
              <a:buNone/>
            </a:pPr>
            <a:r>
              <a:rPr lang="en" sz="1475">
                <a:solidFill>
                  <a:srgbClr val="000000"/>
                </a:solidFill>
                <a:latin typeface="Arial"/>
                <a:ea typeface="Arial"/>
                <a:cs typeface="Arial"/>
                <a:sym typeface="Arial"/>
              </a:rPr>
              <a:t>At </a:t>
            </a:r>
            <a:r>
              <a:rPr lang="en" sz="1475" u="sng">
                <a:solidFill>
                  <a:schemeClr val="hlink"/>
                </a:solidFill>
                <a:latin typeface="Arial"/>
                <a:ea typeface="Arial"/>
                <a:cs typeface="Arial"/>
                <a:sym typeface="Arial"/>
                <a:hlinkClick r:id="rId3"/>
              </a:rPr>
              <a:t>jkirby@millsapisd.net</a:t>
            </a:r>
            <a:r>
              <a:rPr lang="en" sz="1475">
                <a:solidFill>
                  <a:srgbClr val="000000"/>
                </a:solidFill>
                <a:latin typeface="Arial"/>
                <a:ea typeface="Arial"/>
                <a:cs typeface="Arial"/>
                <a:sym typeface="Arial"/>
              </a:rPr>
              <a:t> to receive your MAP score.)</a:t>
            </a:r>
            <a:endParaRPr sz="1475">
              <a:solidFill>
                <a:srgbClr val="000000"/>
              </a:solidFill>
              <a:latin typeface="Arial"/>
              <a:ea typeface="Arial"/>
              <a:cs typeface="Arial"/>
              <a:sym typeface="Arial"/>
            </a:endParaRPr>
          </a:p>
          <a:p>
            <a:pPr indent="0" lvl="0" marL="0" rtl="0" algn="l">
              <a:lnSpc>
                <a:spcPct val="95000"/>
              </a:lnSpc>
              <a:spcBef>
                <a:spcPts val="0"/>
              </a:spcBef>
              <a:spcAft>
                <a:spcPts val="1200"/>
              </a:spcAft>
              <a:buSzPts val="853"/>
              <a:buNone/>
            </a:pPr>
            <a:r>
              <a:t/>
            </a:r>
            <a:endParaRPr sz="1395"/>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33"/>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Honors Rubric- ELA</a:t>
            </a:r>
            <a:endParaRPr/>
          </a:p>
        </p:txBody>
      </p:sp>
      <p:sp>
        <p:nvSpPr>
          <p:cNvPr id="177" name="Google Shape;177;p33"/>
          <p:cNvSpPr txBox="1"/>
          <p:nvPr>
            <p:ph idx="1" type="body"/>
          </p:nvPr>
        </p:nvSpPr>
        <p:spPr>
          <a:xfrm>
            <a:off x="166750" y="944150"/>
            <a:ext cx="8665500" cy="40632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sz="1700">
                <a:solidFill>
                  <a:srgbClr val="000000"/>
                </a:solidFill>
                <a:latin typeface="Arial"/>
                <a:ea typeface="Arial"/>
                <a:cs typeface="Arial"/>
                <a:sym typeface="Arial"/>
              </a:rPr>
              <a:t>_____3. STAAR (0–4 points)</a:t>
            </a:r>
            <a:endParaRPr b="1" sz="17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Masters / Advanced = 4 points</a:t>
            </a:r>
            <a:endParaRPr sz="16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Meets / Proficient = 3 points</a:t>
            </a:r>
            <a:endParaRPr sz="16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Approaches / Basic = 2 points</a:t>
            </a:r>
            <a:endParaRPr sz="16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Below Standard = 0 points</a:t>
            </a:r>
            <a:endParaRPr sz="16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(Go to your Student Portal for this data!)</a:t>
            </a:r>
            <a:endParaRPr sz="1600">
              <a:solidFill>
                <a:srgbClr val="000000"/>
              </a:solidFill>
              <a:latin typeface="Arial"/>
              <a:ea typeface="Arial"/>
              <a:cs typeface="Arial"/>
              <a:sym typeface="Arial"/>
            </a:endParaRPr>
          </a:p>
          <a:p>
            <a:pPr indent="0" lvl="0" marL="0" rtl="0" algn="l">
              <a:spcBef>
                <a:spcPts val="0"/>
              </a:spcBef>
              <a:spcAft>
                <a:spcPts val="0"/>
              </a:spcAft>
              <a:buNone/>
            </a:pPr>
            <a:r>
              <a:t/>
            </a:r>
            <a:endParaRPr sz="1700">
              <a:solidFill>
                <a:srgbClr val="000000"/>
              </a:solidFill>
              <a:latin typeface="Arial"/>
              <a:ea typeface="Arial"/>
              <a:cs typeface="Arial"/>
              <a:sym typeface="Arial"/>
            </a:endParaRPr>
          </a:p>
          <a:p>
            <a:pPr indent="0" lvl="0" marL="0" rtl="0" algn="l">
              <a:spcBef>
                <a:spcPts val="0"/>
              </a:spcBef>
              <a:spcAft>
                <a:spcPts val="0"/>
              </a:spcAft>
              <a:buNone/>
            </a:pPr>
            <a:r>
              <a:rPr b="1" lang="en" sz="1700">
                <a:solidFill>
                  <a:srgbClr val="000000"/>
                </a:solidFill>
                <a:latin typeface="Arial"/>
                <a:ea typeface="Arial"/>
                <a:cs typeface="Arial"/>
                <a:sym typeface="Arial"/>
              </a:rPr>
              <a:t>_____4. Writing Sample (0–4 points)</a:t>
            </a:r>
            <a:endParaRPr b="1" sz="17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4 = Clear thesis, strong evidence and organization</a:t>
            </a:r>
            <a:endParaRPr sz="16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3 = Clear claim, adequate evidence</a:t>
            </a:r>
            <a:endParaRPr sz="1600">
              <a:solidFill>
                <a:srgbClr val="000000"/>
              </a:solidFill>
              <a:latin typeface="Arial"/>
              <a:ea typeface="Arial"/>
              <a:cs typeface="Arial"/>
              <a:sym typeface="Arial"/>
            </a:endParaRPr>
          </a:p>
          <a:p>
            <a:pPr indent="0" lvl="0" marL="914400" rtl="0" algn="l">
              <a:spcBef>
                <a:spcPts val="0"/>
              </a:spcBef>
              <a:spcAft>
                <a:spcPts val="0"/>
              </a:spcAft>
              <a:buNone/>
            </a:pPr>
            <a:r>
              <a:rPr lang="en" sz="1600">
                <a:solidFill>
                  <a:srgbClr val="000000"/>
                </a:solidFill>
                <a:latin typeface="Arial"/>
                <a:ea typeface="Arial"/>
                <a:cs typeface="Arial"/>
                <a:sym typeface="Arial"/>
              </a:rPr>
              <a:t>2 = Emerging claim, limited evidence</a:t>
            </a:r>
            <a:endParaRPr sz="16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1 = Minimal structure</a:t>
            </a:r>
            <a:endParaRPr sz="16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0 = Not submitted or off-topic</a:t>
            </a:r>
            <a:endParaRPr sz="1600">
              <a:solidFill>
                <a:srgbClr val="000000"/>
              </a:solidFill>
              <a:latin typeface="Arial"/>
              <a:ea typeface="Arial"/>
              <a:cs typeface="Arial"/>
              <a:sym typeface="Arial"/>
            </a:endParaRPr>
          </a:p>
          <a:p>
            <a:pPr indent="0" lvl="0" marL="0" rtl="0" algn="l">
              <a:spcBef>
                <a:spcPts val="0"/>
              </a:spcBef>
              <a:spcAft>
                <a:spcPts val="120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4"/>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Honors Rubric- ELA</a:t>
            </a:r>
            <a:endParaRPr/>
          </a:p>
        </p:txBody>
      </p:sp>
      <p:sp>
        <p:nvSpPr>
          <p:cNvPr id="183" name="Google Shape;183;p34"/>
          <p:cNvSpPr txBox="1"/>
          <p:nvPr>
            <p:ph idx="1" type="body"/>
          </p:nvPr>
        </p:nvSpPr>
        <p:spPr>
          <a:xfrm>
            <a:off x="190250" y="944150"/>
            <a:ext cx="8642100" cy="40866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sz="1700">
                <a:solidFill>
                  <a:srgbClr val="000000"/>
                </a:solidFill>
                <a:latin typeface="Arial"/>
                <a:ea typeface="Arial"/>
                <a:cs typeface="Arial"/>
                <a:sym typeface="Arial"/>
              </a:rPr>
              <a:t>Section B: Teacher Recommendation (0–8 points)</a:t>
            </a:r>
            <a:endParaRPr b="1" sz="1700">
              <a:solidFill>
                <a:srgbClr val="000000"/>
              </a:solidFill>
              <a:latin typeface="Arial"/>
              <a:ea typeface="Arial"/>
              <a:cs typeface="Arial"/>
              <a:sym typeface="Arial"/>
            </a:endParaRPr>
          </a:p>
          <a:p>
            <a:pPr indent="0" lvl="0" marL="0" rtl="0" algn="l">
              <a:spcBef>
                <a:spcPts val="0"/>
              </a:spcBef>
              <a:spcAft>
                <a:spcPts val="0"/>
              </a:spcAft>
              <a:buNone/>
            </a:pPr>
            <a:r>
              <a:rPr b="1" lang="en" sz="1700">
                <a:solidFill>
                  <a:srgbClr val="000000"/>
                </a:solidFill>
                <a:latin typeface="Arial"/>
                <a:ea typeface="Arial"/>
                <a:cs typeface="Arial"/>
                <a:sym typeface="Arial"/>
              </a:rPr>
              <a:t>_____Teacher checks all that apply (1 point each):</a:t>
            </a:r>
            <a:endParaRPr b="1" sz="17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 Writes organized paragraphs</a:t>
            </a:r>
            <a:endParaRPr sz="16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 Analyzes text beyond summary</a:t>
            </a:r>
            <a:endParaRPr sz="16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 Demonstrates strong work habits</a:t>
            </a:r>
            <a:endParaRPr sz="16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 Comes prepared and organized</a:t>
            </a:r>
            <a:endParaRPr sz="16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 Reads independently at/above grade level</a:t>
            </a:r>
            <a:endParaRPr sz="16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 Participates in academic discussion</a:t>
            </a:r>
            <a:endParaRPr sz="16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 Accepts feedback and revises work</a:t>
            </a:r>
            <a:endParaRPr sz="1600">
              <a:solidFill>
                <a:srgbClr val="000000"/>
              </a:solidFill>
              <a:latin typeface="Arial"/>
              <a:ea typeface="Arial"/>
              <a:cs typeface="Arial"/>
              <a:sym typeface="Arial"/>
            </a:endParaRPr>
          </a:p>
          <a:p>
            <a:pPr indent="457200" lvl="0" marL="457200" rtl="0" algn="l">
              <a:spcBef>
                <a:spcPts val="0"/>
              </a:spcBef>
              <a:spcAft>
                <a:spcPts val="0"/>
              </a:spcAft>
              <a:buNone/>
            </a:pPr>
            <a:r>
              <a:rPr lang="en" sz="1600">
                <a:solidFill>
                  <a:srgbClr val="000000"/>
                </a:solidFill>
                <a:latin typeface="Arial"/>
                <a:ea typeface="Arial"/>
                <a:cs typeface="Arial"/>
                <a:sym typeface="Arial"/>
              </a:rPr>
              <a:t>• Demonstrates academic integrity</a:t>
            </a:r>
            <a:endParaRPr sz="1600">
              <a:solidFill>
                <a:srgbClr val="000000"/>
              </a:solidFill>
              <a:latin typeface="Arial"/>
              <a:ea typeface="Arial"/>
              <a:cs typeface="Arial"/>
              <a:sym typeface="Arial"/>
            </a:endParaRPr>
          </a:p>
          <a:p>
            <a:pPr indent="0" lvl="0" marL="0" rtl="0" algn="l">
              <a:spcBef>
                <a:spcPts val="0"/>
              </a:spcBef>
              <a:spcAft>
                <a:spcPts val="0"/>
              </a:spcAft>
              <a:buNone/>
            </a:pPr>
            <a:r>
              <a:t/>
            </a:r>
            <a:endParaRPr b="1" sz="1700">
              <a:solidFill>
                <a:srgbClr val="000000"/>
              </a:solidFill>
              <a:latin typeface="Arial"/>
              <a:ea typeface="Arial"/>
              <a:cs typeface="Arial"/>
              <a:sym typeface="Arial"/>
            </a:endParaRPr>
          </a:p>
          <a:p>
            <a:pPr indent="0" lvl="0" marL="0" rtl="0" algn="l">
              <a:spcBef>
                <a:spcPts val="0"/>
              </a:spcBef>
              <a:spcAft>
                <a:spcPts val="0"/>
              </a:spcAft>
              <a:buNone/>
            </a:pPr>
            <a:r>
              <a:rPr b="1" lang="en" sz="1700">
                <a:solidFill>
                  <a:srgbClr val="000000"/>
                </a:solidFill>
                <a:latin typeface="Arial"/>
                <a:ea typeface="Arial"/>
                <a:cs typeface="Arial"/>
                <a:sym typeface="Arial"/>
              </a:rPr>
              <a:t>Placement Criteria</a:t>
            </a:r>
            <a:endParaRPr b="1" sz="1700">
              <a:solidFill>
                <a:srgbClr val="000000"/>
              </a:solidFill>
              <a:latin typeface="Arial"/>
              <a:ea typeface="Arial"/>
              <a:cs typeface="Arial"/>
              <a:sym typeface="Arial"/>
            </a:endParaRPr>
          </a:p>
          <a:p>
            <a:pPr indent="0" lvl="0" marL="0" rtl="0" algn="l">
              <a:spcBef>
                <a:spcPts val="0"/>
              </a:spcBef>
              <a:spcAft>
                <a:spcPts val="0"/>
              </a:spcAft>
              <a:buNone/>
            </a:pPr>
            <a:r>
              <a:rPr lang="en" sz="1700">
                <a:solidFill>
                  <a:srgbClr val="000000"/>
                </a:solidFill>
                <a:latin typeface="Arial"/>
                <a:ea typeface="Arial"/>
                <a:cs typeface="Arial"/>
                <a:sym typeface="Arial"/>
              </a:rPr>
              <a:t>_____		</a:t>
            </a:r>
            <a:r>
              <a:rPr lang="en" sz="1600">
                <a:solidFill>
                  <a:srgbClr val="000000"/>
                </a:solidFill>
                <a:latin typeface="Arial"/>
                <a:ea typeface="Arial"/>
                <a:cs typeface="Arial"/>
                <a:sym typeface="Arial"/>
              </a:rPr>
              <a:t>19+ point total is required</a:t>
            </a:r>
            <a:endParaRPr sz="1600">
              <a:solidFill>
                <a:srgbClr val="000000"/>
              </a:solidFill>
              <a:latin typeface="Arial"/>
              <a:ea typeface="Arial"/>
              <a:cs typeface="Arial"/>
              <a:sym typeface="Arial"/>
            </a:endParaRPr>
          </a:p>
          <a:p>
            <a:pPr indent="0" lvl="0" marL="0" rtl="0" algn="l">
              <a:spcBef>
                <a:spcPts val="0"/>
              </a:spcBef>
              <a:spcAft>
                <a:spcPts val="120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5"/>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Honors Rubric- ELA</a:t>
            </a:r>
            <a:endParaRPr/>
          </a:p>
        </p:txBody>
      </p:sp>
      <p:sp>
        <p:nvSpPr>
          <p:cNvPr id="189" name="Google Shape;189;p35"/>
          <p:cNvSpPr txBox="1"/>
          <p:nvPr>
            <p:ph idx="1" type="body"/>
          </p:nvPr>
        </p:nvSpPr>
        <p:spPr>
          <a:xfrm>
            <a:off x="311700" y="1228675"/>
            <a:ext cx="8520600" cy="33402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b="1" lang="en" sz="2100">
                <a:solidFill>
                  <a:srgbClr val="000000"/>
                </a:solidFill>
                <a:latin typeface="Arial"/>
                <a:ea typeface="Arial"/>
                <a:cs typeface="Arial"/>
                <a:sym typeface="Arial"/>
              </a:rPr>
              <a:t>Continuation Expectations</a:t>
            </a:r>
            <a:endParaRPr b="1" sz="2100">
              <a:solidFill>
                <a:srgbClr val="000000"/>
              </a:solidFill>
              <a:latin typeface="Arial"/>
              <a:ea typeface="Arial"/>
              <a:cs typeface="Arial"/>
              <a:sym typeface="Arial"/>
            </a:endParaRPr>
          </a:p>
          <a:p>
            <a:pPr indent="0" lvl="0" marL="0" rtl="0" algn="l">
              <a:spcBef>
                <a:spcPts val="0"/>
              </a:spcBef>
              <a:spcAft>
                <a:spcPts val="0"/>
              </a:spcAft>
              <a:buNone/>
            </a:pPr>
            <a:r>
              <a:rPr lang="en" sz="2100">
                <a:solidFill>
                  <a:srgbClr val="000000"/>
                </a:solidFill>
                <a:latin typeface="Arial"/>
                <a:ea typeface="Arial"/>
                <a:cs typeface="Arial"/>
                <a:sym typeface="Arial"/>
              </a:rPr>
              <a:t>• Semester ELA average of 80 or higher</a:t>
            </a:r>
            <a:endParaRPr sz="2100">
              <a:solidFill>
                <a:srgbClr val="000000"/>
              </a:solidFill>
              <a:latin typeface="Arial"/>
              <a:ea typeface="Arial"/>
              <a:cs typeface="Arial"/>
              <a:sym typeface="Arial"/>
            </a:endParaRPr>
          </a:p>
          <a:p>
            <a:pPr indent="0" lvl="0" marL="0" rtl="0" algn="l">
              <a:spcBef>
                <a:spcPts val="0"/>
              </a:spcBef>
              <a:spcAft>
                <a:spcPts val="0"/>
              </a:spcAft>
              <a:buNone/>
            </a:pPr>
            <a:r>
              <a:rPr lang="en" sz="2100">
                <a:solidFill>
                  <a:srgbClr val="000000"/>
                </a:solidFill>
                <a:latin typeface="Arial"/>
                <a:ea typeface="Arial"/>
                <a:cs typeface="Arial"/>
                <a:sym typeface="Arial"/>
              </a:rPr>
              <a:t>• Diagnostic score at or above the 60th percentile or demonstrated growth</a:t>
            </a:r>
            <a:endParaRPr sz="2100">
              <a:solidFill>
                <a:srgbClr val="000000"/>
              </a:solidFill>
              <a:latin typeface="Arial"/>
              <a:ea typeface="Arial"/>
              <a:cs typeface="Arial"/>
              <a:sym typeface="Arial"/>
            </a:endParaRPr>
          </a:p>
          <a:p>
            <a:pPr indent="0" lvl="0" marL="0" rtl="0" algn="l">
              <a:spcBef>
                <a:spcPts val="0"/>
              </a:spcBef>
              <a:spcAft>
                <a:spcPts val="0"/>
              </a:spcAft>
              <a:buNone/>
            </a:pPr>
            <a:r>
              <a:rPr lang="en" sz="2100">
                <a:solidFill>
                  <a:srgbClr val="000000"/>
                </a:solidFill>
                <a:latin typeface="Arial"/>
                <a:ea typeface="Arial"/>
                <a:cs typeface="Arial"/>
                <a:sym typeface="Arial"/>
              </a:rPr>
              <a:t>• Teacher confirms continued readiness</a:t>
            </a:r>
            <a:endParaRPr sz="2100">
              <a:solidFill>
                <a:srgbClr val="000000"/>
              </a:solidFill>
              <a:latin typeface="Arial"/>
              <a:ea typeface="Arial"/>
              <a:cs typeface="Arial"/>
              <a:sym typeface="Arial"/>
            </a:endParaRPr>
          </a:p>
          <a:p>
            <a:pPr indent="0" lvl="0" marL="0" rtl="0" algn="l">
              <a:spcBef>
                <a:spcPts val="0"/>
              </a:spcBef>
              <a:spcAft>
                <a:spcPts val="0"/>
              </a:spcAft>
              <a:buNone/>
            </a:pPr>
            <a:r>
              <a:t/>
            </a:r>
            <a:endParaRPr sz="2100">
              <a:solidFill>
                <a:srgbClr val="000000"/>
              </a:solidFill>
              <a:latin typeface="Arial"/>
              <a:ea typeface="Arial"/>
              <a:cs typeface="Arial"/>
              <a:sym typeface="Arial"/>
            </a:endParaRPr>
          </a:p>
          <a:p>
            <a:pPr indent="0" lvl="0" marL="0" rtl="0" algn="l">
              <a:spcBef>
                <a:spcPts val="0"/>
              </a:spcBef>
              <a:spcAft>
                <a:spcPts val="0"/>
              </a:spcAft>
              <a:buNone/>
            </a:pPr>
            <a:r>
              <a:rPr b="1" lang="en" sz="2100">
                <a:solidFill>
                  <a:srgbClr val="000000"/>
                </a:solidFill>
                <a:latin typeface="Arial"/>
                <a:ea typeface="Arial"/>
                <a:cs typeface="Arial"/>
                <a:sym typeface="Arial"/>
              </a:rPr>
              <a:t>Students not meeting expectations may be transitioned to on-level ELA.</a:t>
            </a:r>
            <a:endParaRPr b="1" sz="2100">
              <a:solidFill>
                <a:srgbClr val="000000"/>
              </a:solidFill>
              <a:latin typeface="Arial"/>
              <a:ea typeface="Arial"/>
              <a:cs typeface="Arial"/>
              <a:sym typeface="Arial"/>
            </a:endParaRPr>
          </a:p>
          <a:p>
            <a:pPr indent="0" lvl="0" marL="0" rtl="0" algn="l">
              <a:spcBef>
                <a:spcPts val="0"/>
              </a:spcBef>
              <a:spcAft>
                <a:spcPts val="120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6"/>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Honors Rubric-Mathematics</a:t>
            </a:r>
            <a:endParaRPr/>
          </a:p>
        </p:txBody>
      </p:sp>
      <p:sp>
        <p:nvSpPr>
          <p:cNvPr id="195" name="Google Shape;195;p36"/>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u="sng">
                <a:solidFill>
                  <a:srgbClr val="000000"/>
                </a:solidFill>
                <a:latin typeface="Arial"/>
                <a:ea typeface="Arial"/>
                <a:cs typeface="Arial"/>
                <a:sym typeface="Arial"/>
              </a:rPr>
              <a:t>Millsap Middle School Honors Math Placement Rubric (Grades 6–8)</a:t>
            </a:r>
            <a:endParaRPr b="1" u="sng">
              <a:solidFill>
                <a:srgbClr val="000000"/>
              </a:solidFill>
              <a:latin typeface="Arial"/>
              <a:ea typeface="Arial"/>
              <a:cs typeface="Arial"/>
              <a:sym typeface="Arial"/>
            </a:endParaRPr>
          </a:p>
          <a:p>
            <a:pPr indent="0" lvl="0" marL="0" rtl="0" algn="l">
              <a:spcBef>
                <a:spcPts val="0"/>
              </a:spcBef>
              <a:spcAft>
                <a:spcPts val="0"/>
              </a:spcAft>
              <a:buNone/>
            </a:pPr>
            <a:r>
              <a:t/>
            </a:r>
            <a:endParaRPr b="1" sz="1700">
              <a:solidFill>
                <a:srgbClr val="000000"/>
              </a:solidFill>
              <a:latin typeface="Arial"/>
              <a:ea typeface="Arial"/>
              <a:cs typeface="Arial"/>
              <a:sym typeface="Arial"/>
            </a:endParaRPr>
          </a:p>
          <a:p>
            <a:pPr indent="0" lvl="0" marL="0" rtl="0" algn="l">
              <a:spcBef>
                <a:spcPts val="0"/>
              </a:spcBef>
              <a:spcAft>
                <a:spcPts val="0"/>
              </a:spcAft>
              <a:buNone/>
            </a:pPr>
            <a:r>
              <a:rPr lang="en" sz="1600">
                <a:solidFill>
                  <a:srgbClr val="000000"/>
                </a:solidFill>
                <a:latin typeface="Arial"/>
                <a:ea typeface="Arial"/>
                <a:cs typeface="Arial"/>
                <a:sym typeface="Arial"/>
              </a:rPr>
              <a:t>This rubric is used to determine placement in Honors Math courses. Placement is based on multiple academic indicators, with an emphasis on teacher recommendation and</a:t>
            </a:r>
            <a:endParaRPr sz="1600">
              <a:solidFill>
                <a:srgbClr val="000000"/>
              </a:solidFill>
              <a:latin typeface="Arial"/>
              <a:ea typeface="Arial"/>
              <a:cs typeface="Arial"/>
              <a:sym typeface="Arial"/>
            </a:endParaRPr>
          </a:p>
          <a:p>
            <a:pPr indent="0" lvl="0" marL="0" rtl="0" algn="l">
              <a:spcBef>
                <a:spcPts val="0"/>
              </a:spcBef>
              <a:spcAft>
                <a:spcPts val="0"/>
              </a:spcAft>
              <a:buNone/>
            </a:pPr>
            <a:r>
              <a:rPr lang="en" sz="1600">
                <a:solidFill>
                  <a:srgbClr val="000000"/>
                </a:solidFill>
                <a:latin typeface="Arial"/>
                <a:ea typeface="Arial"/>
                <a:cs typeface="Arial"/>
                <a:sym typeface="Arial"/>
              </a:rPr>
              <a:t>demonstrated readiness for advanced coursework. This rubric aligns with Texas Education Code requirements for middle school advanced mathematics placement.</a:t>
            </a:r>
            <a:endParaRPr sz="1600">
              <a:solidFill>
                <a:srgbClr val="000000"/>
              </a:solidFill>
              <a:latin typeface="Arial"/>
              <a:ea typeface="Arial"/>
              <a:cs typeface="Arial"/>
              <a:sym typeface="Arial"/>
            </a:endParaRPr>
          </a:p>
          <a:p>
            <a:pPr indent="0" lvl="0" marL="0" rtl="0" algn="l">
              <a:spcBef>
                <a:spcPts val="0"/>
              </a:spcBef>
              <a:spcAft>
                <a:spcPts val="0"/>
              </a:spcAft>
              <a:buNone/>
            </a:pPr>
            <a:r>
              <a:rPr lang="en" sz="1600">
                <a:solidFill>
                  <a:srgbClr val="000000"/>
                </a:solidFill>
                <a:latin typeface="Arial"/>
                <a:ea typeface="Arial"/>
                <a:cs typeface="Arial"/>
                <a:sym typeface="Arial"/>
              </a:rPr>
              <a:t>Placement is based on multiple academic indicators with</a:t>
            </a:r>
            <a:endParaRPr sz="1600">
              <a:solidFill>
                <a:srgbClr val="000000"/>
              </a:solidFill>
              <a:latin typeface="Arial"/>
              <a:ea typeface="Arial"/>
              <a:cs typeface="Arial"/>
              <a:sym typeface="Arial"/>
            </a:endParaRPr>
          </a:p>
          <a:p>
            <a:pPr indent="0" lvl="0" marL="0" rtl="0" algn="l">
              <a:spcBef>
                <a:spcPts val="0"/>
              </a:spcBef>
              <a:spcAft>
                <a:spcPts val="0"/>
              </a:spcAft>
              <a:buNone/>
            </a:pPr>
            <a:r>
              <a:rPr lang="en" sz="1600">
                <a:solidFill>
                  <a:srgbClr val="000000"/>
                </a:solidFill>
                <a:latin typeface="Arial"/>
                <a:ea typeface="Arial"/>
                <a:cs typeface="Arial"/>
                <a:sym typeface="Arial"/>
              </a:rPr>
              <a:t>an emphasis on teacher recommendation and student readiness.</a:t>
            </a:r>
            <a:endParaRPr sz="1600">
              <a:solidFill>
                <a:srgbClr val="000000"/>
              </a:solidFill>
              <a:latin typeface="Arial"/>
              <a:ea typeface="Arial"/>
              <a:cs typeface="Arial"/>
              <a:sym typeface="Arial"/>
            </a:endParaRPr>
          </a:p>
          <a:p>
            <a:pPr indent="0" lvl="0" marL="0" rtl="0" algn="l">
              <a:spcBef>
                <a:spcPts val="0"/>
              </a:spcBef>
              <a:spcAft>
                <a:spcPts val="0"/>
              </a:spcAft>
              <a:buNone/>
            </a:pPr>
            <a:r>
              <a:rPr lang="en" sz="1600">
                <a:solidFill>
                  <a:srgbClr val="000000"/>
                </a:solidFill>
                <a:latin typeface="Arial"/>
                <a:ea typeface="Arial"/>
                <a:cs typeface="Arial"/>
                <a:sym typeface="Arial"/>
              </a:rPr>
              <a:t>Process:  (1) Student completes 1-3  (2) Student turns form into their current ELA or Math teacher. Teacher completes 4 and all of Part B.</a:t>
            </a:r>
            <a:endParaRPr sz="1600">
              <a:solidFill>
                <a:srgbClr val="000000"/>
              </a:solidFill>
              <a:latin typeface="Arial"/>
              <a:ea typeface="Arial"/>
              <a:cs typeface="Arial"/>
              <a:sym typeface="Arial"/>
            </a:endParaRPr>
          </a:p>
          <a:p>
            <a:pPr indent="0" lvl="0" marL="0" rtl="0" algn="l">
              <a:spcBef>
                <a:spcPts val="0"/>
              </a:spcBef>
              <a:spcAft>
                <a:spcPts val="1200"/>
              </a:spcAft>
              <a:buNone/>
            </a:pPr>
            <a:r>
              <a:t/>
            </a:r>
            <a:endParaRPr sz="23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7"/>
          <p:cNvSpPr txBox="1"/>
          <p:nvPr>
            <p:ph type="title"/>
          </p:nvPr>
        </p:nvSpPr>
        <p:spPr>
          <a:xfrm>
            <a:off x="311700" y="15490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Honors Rubric-Mathematics</a:t>
            </a:r>
            <a:endParaRPr/>
          </a:p>
        </p:txBody>
      </p:sp>
      <p:sp>
        <p:nvSpPr>
          <p:cNvPr id="201" name="Google Shape;201;p37"/>
          <p:cNvSpPr txBox="1"/>
          <p:nvPr>
            <p:ph idx="1" type="body"/>
          </p:nvPr>
        </p:nvSpPr>
        <p:spPr>
          <a:xfrm>
            <a:off x="225475" y="791500"/>
            <a:ext cx="8713500" cy="42039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b="1" lang="en" sz="6400">
                <a:solidFill>
                  <a:srgbClr val="000000"/>
                </a:solidFill>
                <a:latin typeface="Arial"/>
                <a:ea typeface="Arial"/>
                <a:cs typeface="Arial"/>
                <a:sym typeface="Arial"/>
              </a:rPr>
              <a:t>Section A: Academic Readiness (0–16 points)</a:t>
            </a:r>
            <a:endParaRPr b="1" sz="6400">
              <a:solidFill>
                <a:srgbClr val="000000"/>
              </a:solidFill>
              <a:latin typeface="Arial"/>
              <a:ea typeface="Arial"/>
              <a:cs typeface="Arial"/>
              <a:sym typeface="Arial"/>
            </a:endParaRPr>
          </a:p>
          <a:p>
            <a:pPr indent="0" lvl="0" marL="0" rtl="0" algn="l">
              <a:spcBef>
                <a:spcPts val="0"/>
              </a:spcBef>
              <a:spcAft>
                <a:spcPts val="0"/>
              </a:spcAft>
              <a:buNone/>
            </a:pPr>
            <a:r>
              <a:rPr b="1" lang="en" sz="6400">
                <a:solidFill>
                  <a:srgbClr val="000000"/>
                </a:solidFill>
                <a:latin typeface="Arial"/>
                <a:ea typeface="Arial"/>
                <a:cs typeface="Arial"/>
                <a:sym typeface="Arial"/>
              </a:rPr>
              <a:t>_____1. Math Course Average (0–4 points)</a:t>
            </a:r>
            <a:endParaRPr b="1" sz="6400">
              <a:solidFill>
                <a:srgbClr val="000000"/>
              </a:solidFill>
              <a:latin typeface="Arial"/>
              <a:ea typeface="Arial"/>
              <a:cs typeface="Arial"/>
              <a:sym typeface="Arial"/>
            </a:endParaRPr>
          </a:p>
          <a:p>
            <a:pPr indent="457200" lvl="0" marL="457200" rtl="0" algn="l">
              <a:spcBef>
                <a:spcPts val="0"/>
              </a:spcBef>
              <a:spcAft>
                <a:spcPts val="0"/>
              </a:spcAft>
              <a:buNone/>
            </a:pPr>
            <a:r>
              <a:rPr lang="en" sz="6400">
                <a:solidFill>
                  <a:srgbClr val="000000"/>
                </a:solidFill>
                <a:latin typeface="Arial"/>
                <a:ea typeface="Arial"/>
                <a:cs typeface="Arial"/>
                <a:sym typeface="Arial"/>
              </a:rPr>
              <a:t>95–100 = 4 points</a:t>
            </a:r>
            <a:endParaRPr sz="6400">
              <a:solidFill>
                <a:srgbClr val="000000"/>
              </a:solidFill>
              <a:latin typeface="Arial"/>
              <a:ea typeface="Arial"/>
              <a:cs typeface="Arial"/>
              <a:sym typeface="Arial"/>
            </a:endParaRPr>
          </a:p>
          <a:p>
            <a:pPr indent="457200" lvl="0" marL="457200" rtl="0" algn="l">
              <a:spcBef>
                <a:spcPts val="0"/>
              </a:spcBef>
              <a:spcAft>
                <a:spcPts val="0"/>
              </a:spcAft>
              <a:buNone/>
            </a:pPr>
            <a:r>
              <a:rPr lang="en" sz="6400">
                <a:solidFill>
                  <a:srgbClr val="000000"/>
                </a:solidFill>
                <a:latin typeface="Arial"/>
                <a:ea typeface="Arial"/>
                <a:cs typeface="Arial"/>
                <a:sym typeface="Arial"/>
              </a:rPr>
              <a:t>90–94 = 3 points</a:t>
            </a:r>
            <a:endParaRPr sz="6400">
              <a:solidFill>
                <a:srgbClr val="000000"/>
              </a:solidFill>
              <a:latin typeface="Arial"/>
              <a:ea typeface="Arial"/>
              <a:cs typeface="Arial"/>
              <a:sym typeface="Arial"/>
            </a:endParaRPr>
          </a:p>
          <a:p>
            <a:pPr indent="457200" lvl="0" marL="457200" rtl="0" algn="l">
              <a:spcBef>
                <a:spcPts val="0"/>
              </a:spcBef>
              <a:spcAft>
                <a:spcPts val="0"/>
              </a:spcAft>
              <a:buNone/>
            </a:pPr>
            <a:r>
              <a:rPr lang="en" sz="6400">
                <a:solidFill>
                  <a:srgbClr val="000000"/>
                </a:solidFill>
                <a:latin typeface="Arial"/>
                <a:ea typeface="Arial"/>
                <a:cs typeface="Arial"/>
                <a:sym typeface="Arial"/>
              </a:rPr>
              <a:t>85–89 = 2 points</a:t>
            </a:r>
            <a:endParaRPr sz="6400">
              <a:solidFill>
                <a:srgbClr val="000000"/>
              </a:solidFill>
              <a:latin typeface="Arial"/>
              <a:ea typeface="Arial"/>
              <a:cs typeface="Arial"/>
              <a:sym typeface="Arial"/>
            </a:endParaRPr>
          </a:p>
          <a:p>
            <a:pPr indent="457200" lvl="0" marL="457200" rtl="0" algn="l">
              <a:spcBef>
                <a:spcPts val="0"/>
              </a:spcBef>
              <a:spcAft>
                <a:spcPts val="0"/>
              </a:spcAft>
              <a:buNone/>
            </a:pPr>
            <a:r>
              <a:rPr lang="en" sz="6400">
                <a:solidFill>
                  <a:srgbClr val="000000"/>
                </a:solidFill>
                <a:latin typeface="Arial"/>
                <a:ea typeface="Arial"/>
                <a:cs typeface="Arial"/>
                <a:sym typeface="Arial"/>
              </a:rPr>
              <a:t>80–84 = 1 point</a:t>
            </a:r>
            <a:endParaRPr sz="6400">
              <a:solidFill>
                <a:srgbClr val="000000"/>
              </a:solidFill>
              <a:latin typeface="Arial"/>
              <a:ea typeface="Arial"/>
              <a:cs typeface="Arial"/>
              <a:sym typeface="Arial"/>
            </a:endParaRPr>
          </a:p>
          <a:p>
            <a:pPr indent="457200" lvl="0" marL="457200" rtl="0" algn="l">
              <a:spcBef>
                <a:spcPts val="0"/>
              </a:spcBef>
              <a:spcAft>
                <a:spcPts val="0"/>
              </a:spcAft>
              <a:buNone/>
            </a:pPr>
            <a:r>
              <a:rPr lang="en" sz="6400">
                <a:solidFill>
                  <a:srgbClr val="000000"/>
                </a:solidFill>
                <a:latin typeface="Arial"/>
                <a:ea typeface="Arial"/>
                <a:cs typeface="Arial"/>
                <a:sym typeface="Arial"/>
              </a:rPr>
              <a:t>Below 80 = 0 points</a:t>
            </a:r>
            <a:endParaRPr sz="6400">
              <a:solidFill>
                <a:srgbClr val="000000"/>
              </a:solidFill>
              <a:latin typeface="Arial"/>
              <a:ea typeface="Arial"/>
              <a:cs typeface="Arial"/>
              <a:sym typeface="Arial"/>
            </a:endParaRPr>
          </a:p>
          <a:p>
            <a:pPr indent="0" lvl="0" marL="0" rtl="0" algn="l">
              <a:spcBef>
                <a:spcPts val="0"/>
              </a:spcBef>
              <a:spcAft>
                <a:spcPts val="0"/>
              </a:spcAft>
              <a:buNone/>
            </a:pPr>
            <a:r>
              <a:rPr lang="en" sz="6400">
                <a:solidFill>
                  <a:srgbClr val="000000"/>
                </a:solidFill>
                <a:latin typeface="Arial"/>
                <a:ea typeface="Arial"/>
                <a:cs typeface="Arial"/>
                <a:sym typeface="Arial"/>
              </a:rPr>
              <a:t>		(Go to your Student Portal for this data!)</a:t>
            </a:r>
            <a:endParaRPr sz="6400">
              <a:solidFill>
                <a:srgbClr val="000000"/>
              </a:solidFill>
              <a:latin typeface="Arial"/>
              <a:ea typeface="Arial"/>
              <a:cs typeface="Arial"/>
              <a:sym typeface="Arial"/>
            </a:endParaRPr>
          </a:p>
          <a:p>
            <a:pPr indent="0" lvl="0" marL="0" rtl="0" algn="l">
              <a:spcBef>
                <a:spcPts val="0"/>
              </a:spcBef>
              <a:spcAft>
                <a:spcPts val="0"/>
              </a:spcAft>
              <a:buNone/>
            </a:pPr>
            <a:r>
              <a:t/>
            </a:r>
            <a:endParaRPr sz="6400">
              <a:solidFill>
                <a:srgbClr val="000000"/>
              </a:solidFill>
              <a:latin typeface="Arial"/>
              <a:ea typeface="Arial"/>
              <a:cs typeface="Arial"/>
              <a:sym typeface="Arial"/>
            </a:endParaRPr>
          </a:p>
          <a:p>
            <a:pPr indent="0" lvl="0" marL="0" rtl="0" algn="l">
              <a:spcBef>
                <a:spcPts val="0"/>
              </a:spcBef>
              <a:spcAft>
                <a:spcPts val="0"/>
              </a:spcAft>
              <a:buNone/>
            </a:pPr>
            <a:r>
              <a:rPr b="1" lang="en" sz="6400">
                <a:solidFill>
                  <a:srgbClr val="000000"/>
                </a:solidFill>
                <a:latin typeface="Arial"/>
                <a:ea typeface="Arial"/>
                <a:cs typeface="Arial"/>
                <a:sym typeface="Arial"/>
              </a:rPr>
              <a:t>_____2. MAP Math Percentile (0–4 points)</a:t>
            </a:r>
            <a:endParaRPr b="1" sz="6400">
              <a:solidFill>
                <a:srgbClr val="000000"/>
              </a:solidFill>
              <a:latin typeface="Arial"/>
              <a:ea typeface="Arial"/>
              <a:cs typeface="Arial"/>
              <a:sym typeface="Arial"/>
            </a:endParaRPr>
          </a:p>
          <a:p>
            <a:pPr indent="457200" lvl="0" marL="457200" rtl="0" algn="l">
              <a:spcBef>
                <a:spcPts val="0"/>
              </a:spcBef>
              <a:spcAft>
                <a:spcPts val="0"/>
              </a:spcAft>
              <a:buNone/>
            </a:pPr>
            <a:r>
              <a:rPr lang="en" sz="6400">
                <a:solidFill>
                  <a:srgbClr val="000000"/>
                </a:solidFill>
                <a:latin typeface="Arial"/>
                <a:ea typeface="Arial"/>
                <a:cs typeface="Arial"/>
                <a:sym typeface="Arial"/>
              </a:rPr>
              <a:t>85th percentile or higher = 4 points</a:t>
            </a:r>
            <a:endParaRPr sz="6400">
              <a:solidFill>
                <a:srgbClr val="000000"/>
              </a:solidFill>
              <a:latin typeface="Arial"/>
              <a:ea typeface="Arial"/>
              <a:cs typeface="Arial"/>
              <a:sym typeface="Arial"/>
            </a:endParaRPr>
          </a:p>
          <a:p>
            <a:pPr indent="457200" lvl="0" marL="457200" rtl="0" algn="l">
              <a:spcBef>
                <a:spcPts val="0"/>
              </a:spcBef>
              <a:spcAft>
                <a:spcPts val="0"/>
              </a:spcAft>
              <a:buNone/>
            </a:pPr>
            <a:r>
              <a:rPr lang="en" sz="6400">
                <a:solidFill>
                  <a:srgbClr val="000000"/>
                </a:solidFill>
                <a:latin typeface="Arial"/>
                <a:ea typeface="Arial"/>
                <a:cs typeface="Arial"/>
                <a:sym typeface="Arial"/>
              </a:rPr>
              <a:t>70–84th percentile = 3 points</a:t>
            </a:r>
            <a:endParaRPr sz="6400">
              <a:solidFill>
                <a:srgbClr val="000000"/>
              </a:solidFill>
              <a:latin typeface="Arial"/>
              <a:ea typeface="Arial"/>
              <a:cs typeface="Arial"/>
              <a:sym typeface="Arial"/>
            </a:endParaRPr>
          </a:p>
          <a:p>
            <a:pPr indent="457200" lvl="0" marL="457200" rtl="0" algn="l">
              <a:spcBef>
                <a:spcPts val="0"/>
              </a:spcBef>
              <a:spcAft>
                <a:spcPts val="0"/>
              </a:spcAft>
              <a:buNone/>
            </a:pPr>
            <a:r>
              <a:rPr lang="en" sz="6400">
                <a:solidFill>
                  <a:srgbClr val="000000"/>
                </a:solidFill>
                <a:latin typeface="Arial"/>
                <a:ea typeface="Arial"/>
                <a:cs typeface="Arial"/>
                <a:sym typeface="Arial"/>
              </a:rPr>
              <a:t>60–69th percentile = 2 points</a:t>
            </a:r>
            <a:endParaRPr sz="6400">
              <a:solidFill>
                <a:srgbClr val="000000"/>
              </a:solidFill>
              <a:latin typeface="Arial"/>
              <a:ea typeface="Arial"/>
              <a:cs typeface="Arial"/>
              <a:sym typeface="Arial"/>
            </a:endParaRPr>
          </a:p>
          <a:p>
            <a:pPr indent="457200" lvl="0" marL="457200" rtl="0" algn="l">
              <a:spcBef>
                <a:spcPts val="0"/>
              </a:spcBef>
              <a:spcAft>
                <a:spcPts val="0"/>
              </a:spcAft>
              <a:buNone/>
            </a:pPr>
            <a:r>
              <a:rPr lang="en" sz="6400">
                <a:solidFill>
                  <a:srgbClr val="000000"/>
                </a:solidFill>
                <a:latin typeface="Arial"/>
                <a:ea typeface="Arial"/>
                <a:cs typeface="Arial"/>
                <a:sym typeface="Arial"/>
              </a:rPr>
              <a:t>50–59th percentile = 1 point</a:t>
            </a:r>
            <a:endParaRPr sz="6400">
              <a:solidFill>
                <a:srgbClr val="000000"/>
              </a:solidFill>
              <a:latin typeface="Arial"/>
              <a:ea typeface="Arial"/>
              <a:cs typeface="Arial"/>
              <a:sym typeface="Arial"/>
            </a:endParaRPr>
          </a:p>
          <a:p>
            <a:pPr indent="457200" lvl="0" marL="457200" rtl="0" algn="l">
              <a:spcBef>
                <a:spcPts val="0"/>
              </a:spcBef>
              <a:spcAft>
                <a:spcPts val="0"/>
              </a:spcAft>
              <a:buNone/>
            </a:pPr>
            <a:r>
              <a:rPr lang="en" sz="6400">
                <a:solidFill>
                  <a:srgbClr val="000000"/>
                </a:solidFill>
                <a:latin typeface="Arial"/>
                <a:ea typeface="Arial"/>
                <a:cs typeface="Arial"/>
                <a:sym typeface="Arial"/>
              </a:rPr>
              <a:t>Below 50th percentile = 0 points</a:t>
            </a:r>
            <a:endParaRPr sz="6400">
              <a:solidFill>
                <a:srgbClr val="000000"/>
              </a:solidFill>
              <a:latin typeface="Arial"/>
              <a:ea typeface="Arial"/>
              <a:cs typeface="Arial"/>
              <a:sym typeface="Arial"/>
            </a:endParaRPr>
          </a:p>
          <a:p>
            <a:pPr indent="0" lvl="0" marL="0" rtl="0" algn="l">
              <a:spcBef>
                <a:spcPts val="0"/>
              </a:spcBef>
              <a:spcAft>
                <a:spcPts val="0"/>
              </a:spcAft>
              <a:buNone/>
            </a:pPr>
            <a:r>
              <a:rPr lang="en" sz="6400">
                <a:solidFill>
                  <a:srgbClr val="000000"/>
                </a:solidFill>
                <a:latin typeface="Arial"/>
                <a:ea typeface="Arial"/>
                <a:cs typeface="Arial"/>
                <a:sym typeface="Arial"/>
              </a:rPr>
              <a:t>	        UPDATE: (Please see or email Jeff Kirby, MMS Assistant Principal</a:t>
            </a:r>
            <a:endParaRPr sz="6400">
              <a:solidFill>
                <a:srgbClr val="000000"/>
              </a:solidFill>
              <a:latin typeface="Arial"/>
              <a:ea typeface="Arial"/>
              <a:cs typeface="Arial"/>
              <a:sym typeface="Arial"/>
            </a:endParaRPr>
          </a:p>
          <a:p>
            <a:pPr indent="0" lvl="0" marL="0" rtl="0" algn="l">
              <a:spcBef>
                <a:spcPts val="0"/>
              </a:spcBef>
              <a:spcAft>
                <a:spcPts val="0"/>
              </a:spcAft>
              <a:buNone/>
            </a:pPr>
            <a:r>
              <a:rPr lang="en" sz="6400">
                <a:solidFill>
                  <a:srgbClr val="000000"/>
                </a:solidFill>
                <a:latin typeface="Arial"/>
                <a:ea typeface="Arial"/>
                <a:cs typeface="Arial"/>
                <a:sym typeface="Arial"/>
              </a:rPr>
              <a:t>                At </a:t>
            </a:r>
            <a:r>
              <a:rPr lang="en" sz="6400" u="sng">
                <a:solidFill>
                  <a:schemeClr val="hlink"/>
                </a:solidFill>
                <a:latin typeface="Arial"/>
                <a:ea typeface="Arial"/>
                <a:cs typeface="Arial"/>
                <a:sym typeface="Arial"/>
                <a:hlinkClick r:id="rId3"/>
              </a:rPr>
              <a:t>jkirby@millsapisd.net</a:t>
            </a:r>
            <a:r>
              <a:rPr lang="en" sz="6400">
                <a:solidFill>
                  <a:srgbClr val="000000"/>
                </a:solidFill>
                <a:latin typeface="Arial"/>
                <a:ea typeface="Arial"/>
                <a:cs typeface="Arial"/>
                <a:sym typeface="Arial"/>
              </a:rPr>
              <a:t> to receive your MAP score)</a:t>
            </a:r>
            <a:endParaRPr sz="6400">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8"/>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Honors Rubric- Mathematics</a:t>
            </a:r>
            <a:endParaRPr/>
          </a:p>
        </p:txBody>
      </p:sp>
      <p:sp>
        <p:nvSpPr>
          <p:cNvPr id="207" name="Google Shape;207;p38"/>
          <p:cNvSpPr txBox="1"/>
          <p:nvPr>
            <p:ph idx="1" type="body"/>
          </p:nvPr>
        </p:nvSpPr>
        <p:spPr>
          <a:xfrm>
            <a:off x="237200" y="955900"/>
            <a:ext cx="8595000" cy="4074900"/>
          </a:xfrm>
          <a:prstGeom prst="rect">
            <a:avLst/>
          </a:prstGeom>
        </p:spPr>
        <p:txBody>
          <a:bodyPr anchorCtr="0" anchor="t" bIns="91425" lIns="91425" spcFirstLastPara="1" rIns="91425" wrap="square" tIns="91425">
            <a:normAutofit fontScale="70000" lnSpcReduction="20000"/>
          </a:bodyPr>
          <a:lstStyle/>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0"/>
              </a:spcAft>
              <a:buNone/>
            </a:pPr>
            <a:r>
              <a:rPr b="1" lang="en" sz="2801">
                <a:solidFill>
                  <a:srgbClr val="000000"/>
                </a:solidFill>
                <a:latin typeface="Arial"/>
                <a:ea typeface="Arial"/>
                <a:cs typeface="Arial"/>
                <a:sym typeface="Arial"/>
              </a:rPr>
              <a:t>_____3. STAAR (0–4 points)</a:t>
            </a:r>
            <a:endParaRPr b="1" sz="2801">
              <a:solidFill>
                <a:srgbClr val="000000"/>
              </a:solidFill>
              <a:latin typeface="Arial"/>
              <a:ea typeface="Arial"/>
              <a:cs typeface="Arial"/>
              <a:sym typeface="Arial"/>
            </a:endParaRPr>
          </a:p>
          <a:p>
            <a:pPr indent="457200" lvl="0" marL="457200" rtl="0" algn="l">
              <a:spcBef>
                <a:spcPts val="0"/>
              </a:spcBef>
              <a:spcAft>
                <a:spcPts val="0"/>
              </a:spcAft>
              <a:buNone/>
            </a:pPr>
            <a:r>
              <a:rPr lang="en" sz="2801">
                <a:solidFill>
                  <a:srgbClr val="000000"/>
                </a:solidFill>
                <a:latin typeface="Arial"/>
                <a:ea typeface="Arial"/>
                <a:cs typeface="Arial"/>
                <a:sym typeface="Arial"/>
              </a:rPr>
              <a:t>Masters = 4 points</a:t>
            </a:r>
            <a:endParaRPr sz="2801">
              <a:solidFill>
                <a:srgbClr val="000000"/>
              </a:solidFill>
              <a:latin typeface="Arial"/>
              <a:ea typeface="Arial"/>
              <a:cs typeface="Arial"/>
              <a:sym typeface="Arial"/>
            </a:endParaRPr>
          </a:p>
          <a:p>
            <a:pPr indent="457200" lvl="0" marL="457200" rtl="0" algn="l">
              <a:spcBef>
                <a:spcPts val="0"/>
              </a:spcBef>
              <a:spcAft>
                <a:spcPts val="0"/>
              </a:spcAft>
              <a:buNone/>
            </a:pPr>
            <a:r>
              <a:rPr lang="en" sz="2801">
                <a:solidFill>
                  <a:srgbClr val="000000"/>
                </a:solidFill>
                <a:latin typeface="Arial"/>
                <a:ea typeface="Arial"/>
                <a:cs typeface="Arial"/>
                <a:sym typeface="Arial"/>
              </a:rPr>
              <a:t>Meets = 3 points</a:t>
            </a:r>
            <a:endParaRPr sz="2801">
              <a:solidFill>
                <a:srgbClr val="000000"/>
              </a:solidFill>
              <a:latin typeface="Arial"/>
              <a:ea typeface="Arial"/>
              <a:cs typeface="Arial"/>
              <a:sym typeface="Arial"/>
            </a:endParaRPr>
          </a:p>
          <a:p>
            <a:pPr indent="457200" lvl="0" marL="457200" rtl="0" algn="l">
              <a:spcBef>
                <a:spcPts val="0"/>
              </a:spcBef>
              <a:spcAft>
                <a:spcPts val="0"/>
              </a:spcAft>
              <a:buNone/>
            </a:pPr>
            <a:r>
              <a:rPr lang="en" sz="2801">
                <a:solidFill>
                  <a:srgbClr val="000000"/>
                </a:solidFill>
                <a:latin typeface="Arial"/>
                <a:ea typeface="Arial"/>
                <a:cs typeface="Arial"/>
                <a:sym typeface="Arial"/>
              </a:rPr>
              <a:t>Approaches = 2 points</a:t>
            </a:r>
            <a:endParaRPr sz="2801">
              <a:solidFill>
                <a:srgbClr val="000000"/>
              </a:solidFill>
              <a:latin typeface="Arial"/>
              <a:ea typeface="Arial"/>
              <a:cs typeface="Arial"/>
              <a:sym typeface="Arial"/>
            </a:endParaRPr>
          </a:p>
          <a:p>
            <a:pPr indent="457200" lvl="0" marL="457200" rtl="0" algn="l">
              <a:spcBef>
                <a:spcPts val="0"/>
              </a:spcBef>
              <a:spcAft>
                <a:spcPts val="0"/>
              </a:spcAft>
              <a:buNone/>
            </a:pPr>
            <a:r>
              <a:rPr lang="en" sz="2801">
                <a:solidFill>
                  <a:srgbClr val="000000"/>
                </a:solidFill>
                <a:latin typeface="Arial"/>
                <a:ea typeface="Arial"/>
                <a:cs typeface="Arial"/>
                <a:sym typeface="Arial"/>
              </a:rPr>
              <a:t>Below Standard = 0 points</a:t>
            </a:r>
            <a:endParaRPr sz="2801">
              <a:solidFill>
                <a:srgbClr val="000000"/>
              </a:solidFill>
              <a:latin typeface="Arial"/>
              <a:ea typeface="Arial"/>
              <a:cs typeface="Arial"/>
              <a:sym typeface="Arial"/>
            </a:endParaRPr>
          </a:p>
          <a:p>
            <a:pPr indent="0" lvl="0" marL="0" rtl="0" algn="l">
              <a:spcBef>
                <a:spcPts val="0"/>
              </a:spcBef>
              <a:spcAft>
                <a:spcPts val="0"/>
              </a:spcAft>
              <a:buNone/>
            </a:pPr>
            <a:r>
              <a:rPr lang="en" sz="2801">
                <a:solidFill>
                  <a:srgbClr val="000000"/>
                </a:solidFill>
                <a:latin typeface="Arial"/>
                <a:ea typeface="Arial"/>
                <a:cs typeface="Arial"/>
                <a:sym typeface="Arial"/>
              </a:rPr>
              <a:t>		(Go to your Student Portal for this data!)</a:t>
            </a:r>
            <a:endParaRPr sz="2801">
              <a:solidFill>
                <a:srgbClr val="000000"/>
              </a:solidFill>
              <a:latin typeface="Arial"/>
              <a:ea typeface="Arial"/>
              <a:cs typeface="Arial"/>
              <a:sym typeface="Arial"/>
            </a:endParaRPr>
          </a:p>
          <a:p>
            <a:pPr indent="0" lvl="0" marL="0" rtl="0" algn="l">
              <a:spcBef>
                <a:spcPts val="0"/>
              </a:spcBef>
              <a:spcAft>
                <a:spcPts val="0"/>
              </a:spcAft>
              <a:buNone/>
            </a:pPr>
            <a:r>
              <a:rPr b="1" lang="en" sz="2801">
                <a:solidFill>
                  <a:srgbClr val="000000"/>
                </a:solidFill>
                <a:latin typeface="Arial"/>
                <a:ea typeface="Arial"/>
                <a:cs typeface="Arial"/>
                <a:sym typeface="Arial"/>
              </a:rPr>
              <a:t>_____4. Mathematical Reasoning Task (0–4 points)</a:t>
            </a:r>
            <a:endParaRPr b="1" sz="2801">
              <a:solidFill>
                <a:srgbClr val="000000"/>
              </a:solidFill>
              <a:latin typeface="Arial"/>
              <a:ea typeface="Arial"/>
              <a:cs typeface="Arial"/>
              <a:sym typeface="Arial"/>
            </a:endParaRPr>
          </a:p>
          <a:p>
            <a:pPr indent="457200" lvl="0" marL="457200" rtl="0" algn="l">
              <a:spcBef>
                <a:spcPts val="0"/>
              </a:spcBef>
              <a:spcAft>
                <a:spcPts val="0"/>
              </a:spcAft>
              <a:buNone/>
            </a:pPr>
            <a:r>
              <a:rPr lang="en" sz="2801">
                <a:solidFill>
                  <a:srgbClr val="000000"/>
                </a:solidFill>
                <a:latin typeface="Arial"/>
                <a:ea typeface="Arial"/>
                <a:cs typeface="Arial"/>
                <a:sym typeface="Arial"/>
              </a:rPr>
              <a:t>4 = Demonstrates advanced multi-step reasoning and accuracy</a:t>
            </a:r>
            <a:endParaRPr sz="2801">
              <a:solidFill>
                <a:srgbClr val="000000"/>
              </a:solidFill>
              <a:latin typeface="Arial"/>
              <a:ea typeface="Arial"/>
              <a:cs typeface="Arial"/>
              <a:sym typeface="Arial"/>
            </a:endParaRPr>
          </a:p>
          <a:p>
            <a:pPr indent="457200" lvl="0" marL="457200" rtl="0" algn="l">
              <a:spcBef>
                <a:spcPts val="0"/>
              </a:spcBef>
              <a:spcAft>
                <a:spcPts val="0"/>
              </a:spcAft>
              <a:buNone/>
            </a:pPr>
            <a:r>
              <a:rPr lang="en" sz="2801">
                <a:solidFill>
                  <a:srgbClr val="000000"/>
                </a:solidFill>
                <a:latin typeface="Arial"/>
                <a:ea typeface="Arial"/>
                <a:cs typeface="Arial"/>
                <a:sym typeface="Arial"/>
              </a:rPr>
              <a:t>3 = Demonstrates solid understanding with minor errors</a:t>
            </a:r>
            <a:endParaRPr sz="2801">
              <a:solidFill>
                <a:srgbClr val="000000"/>
              </a:solidFill>
              <a:latin typeface="Arial"/>
              <a:ea typeface="Arial"/>
              <a:cs typeface="Arial"/>
              <a:sym typeface="Arial"/>
            </a:endParaRPr>
          </a:p>
          <a:p>
            <a:pPr indent="457200" lvl="0" marL="457200" rtl="0" algn="l">
              <a:spcBef>
                <a:spcPts val="0"/>
              </a:spcBef>
              <a:spcAft>
                <a:spcPts val="0"/>
              </a:spcAft>
              <a:buNone/>
            </a:pPr>
            <a:r>
              <a:rPr lang="en" sz="2801">
                <a:solidFill>
                  <a:srgbClr val="000000"/>
                </a:solidFill>
                <a:latin typeface="Arial"/>
                <a:ea typeface="Arial"/>
                <a:cs typeface="Arial"/>
                <a:sym typeface="Arial"/>
              </a:rPr>
              <a:t>2 = Demonstrates partial understanding</a:t>
            </a:r>
            <a:endParaRPr sz="2801">
              <a:solidFill>
                <a:srgbClr val="000000"/>
              </a:solidFill>
              <a:latin typeface="Arial"/>
              <a:ea typeface="Arial"/>
              <a:cs typeface="Arial"/>
              <a:sym typeface="Arial"/>
            </a:endParaRPr>
          </a:p>
          <a:p>
            <a:pPr indent="457200" lvl="0" marL="457200" rtl="0" algn="l">
              <a:spcBef>
                <a:spcPts val="0"/>
              </a:spcBef>
              <a:spcAft>
                <a:spcPts val="0"/>
              </a:spcAft>
              <a:buNone/>
            </a:pPr>
            <a:r>
              <a:rPr lang="en" sz="2801">
                <a:solidFill>
                  <a:srgbClr val="000000"/>
                </a:solidFill>
                <a:latin typeface="Arial"/>
                <a:ea typeface="Arial"/>
                <a:cs typeface="Arial"/>
                <a:sym typeface="Arial"/>
              </a:rPr>
              <a:t>1 = Limited readiness shown</a:t>
            </a:r>
            <a:endParaRPr sz="2801">
              <a:solidFill>
                <a:srgbClr val="000000"/>
              </a:solidFill>
              <a:latin typeface="Arial"/>
              <a:ea typeface="Arial"/>
              <a:cs typeface="Arial"/>
              <a:sym typeface="Arial"/>
            </a:endParaRPr>
          </a:p>
          <a:p>
            <a:pPr indent="457200" lvl="0" marL="457200" rtl="0" algn="l">
              <a:spcBef>
                <a:spcPts val="0"/>
              </a:spcBef>
              <a:spcAft>
                <a:spcPts val="0"/>
              </a:spcAft>
              <a:buNone/>
            </a:pPr>
            <a:r>
              <a:rPr lang="en" sz="2801">
                <a:solidFill>
                  <a:srgbClr val="000000"/>
                </a:solidFill>
                <a:latin typeface="Arial"/>
                <a:ea typeface="Arial"/>
                <a:cs typeface="Arial"/>
                <a:sym typeface="Arial"/>
              </a:rPr>
              <a:t>0 = Task not completed or insufficient</a:t>
            </a:r>
            <a:endParaRPr sz="2801">
              <a:solidFill>
                <a:srgbClr val="000000"/>
              </a:solidFill>
              <a:latin typeface="Arial"/>
              <a:ea typeface="Arial"/>
              <a:cs typeface="Arial"/>
              <a:sym typeface="Arial"/>
            </a:endParaRPr>
          </a:p>
          <a:p>
            <a:pPr indent="0" lvl="0" marL="0" rtl="0" algn="l">
              <a:spcBef>
                <a:spcPts val="0"/>
              </a:spcBef>
              <a:spcAft>
                <a:spcPts val="120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9"/>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Honors Rubric-Mathematics</a:t>
            </a:r>
            <a:endParaRPr/>
          </a:p>
        </p:txBody>
      </p:sp>
      <p:sp>
        <p:nvSpPr>
          <p:cNvPr id="213" name="Google Shape;213;p39"/>
          <p:cNvSpPr txBox="1"/>
          <p:nvPr>
            <p:ph idx="1" type="body"/>
          </p:nvPr>
        </p:nvSpPr>
        <p:spPr>
          <a:xfrm>
            <a:off x="155000" y="932400"/>
            <a:ext cx="8677500" cy="4004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b="1" lang="en">
                <a:solidFill>
                  <a:srgbClr val="000000"/>
                </a:solidFill>
                <a:latin typeface="Arial"/>
                <a:ea typeface="Arial"/>
                <a:cs typeface="Arial"/>
                <a:sym typeface="Arial"/>
              </a:rPr>
              <a:t>Section B: Teacher Recommendation (0–8 points)</a:t>
            </a:r>
            <a:endParaRPr b="1">
              <a:solidFill>
                <a:srgbClr val="000000"/>
              </a:solidFill>
              <a:latin typeface="Arial"/>
              <a:ea typeface="Arial"/>
              <a:cs typeface="Arial"/>
              <a:sym typeface="Arial"/>
            </a:endParaRPr>
          </a:p>
          <a:p>
            <a:pPr indent="0" lvl="0" marL="0" rtl="0" algn="l">
              <a:spcBef>
                <a:spcPts val="0"/>
              </a:spcBef>
              <a:spcAft>
                <a:spcPts val="0"/>
              </a:spcAft>
              <a:buNone/>
            </a:pPr>
            <a:r>
              <a:rPr b="1" lang="en">
                <a:solidFill>
                  <a:srgbClr val="000000"/>
                </a:solidFill>
                <a:latin typeface="Arial"/>
                <a:ea typeface="Arial"/>
                <a:cs typeface="Arial"/>
                <a:sym typeface="Arial"/>
              </a:rPr>
              <a:t>_____Teacher checks all that apply (1 point each):</a:t>
            </a:r>
            <a:endParaRPr b="1">
              <a:solidFill>
                <a:srgbClr val="000000"/>
              </a:solidFill>
              <a:latin typeface="Arial"/>
              <a:ea typeface="Arial"/>
              <a:cs typeface="Arial"/>
              <a:sym typeface="Arial"/>
            </a:endParaRPr>
          </a:p>
          <a:p>
            <a:pPr indent="457200" lvl="0" marL="457200" rtl="0" algn="l">
              <a:spcBef>
                <a:spcPts val="0"/>
              </a:spcBef>
              <a:spcAft>
                <a:spcPts val="0"/>
              </a:spcAft>
              <a:buNone/>
            </a:pPr>
            <a:r>
              <a:rPr lang="en">
                <a:solidFill>
                  <a:srgbClr val="000000"/>
                </a:solidFill>
                <a:latin typeface="Arial"/>
                <a:ea typeface="Arial"/>
                <a:cs typeface="Arial"/>
                <a:sym typeface="Arial"/>
              </a:rPr>
              <a:t>• Demonstrates strong number sense and reasoning</a:t>
            </a:r>
            <a:endParaRPr>
              <a:solidFill>
                <a:srgbClr val="000000"/>
              </a:solidFill>
              <a:latin typeface="Arial"/>
              <a:ea typeface="Arial"/>
              <a:cs typeface="Arial"/>
              <a:sym typeface="Arial"/>
            </a:endParaRPr>
          </a:p>
          <a:p>
            <a:pPr indent="457200" lvl="0" marL="457200" rtl="0" algn="l">
              <a:spcBef>
                <a:spcPts val="0"/>
              </a:spcBef>
              <a:spcAft>
                <a:spcPts val="0"/>
              </a:spcAft>
              <a:buNone/>
            </a:pPr>
            <a:r>
              <a:rPr lang="en">
                <a:solidFill>
                  <a:srgbClr val="000000"/>
                </a:solidFill>
                <a:latin typeface="Arial"/>
                <a:ea typeface="Arial"/>
                <a:cs typeface="Arial"/>
                <a:sym typeface="Arial"/>
              </a:rPr>
              <a:t>• Works independently and perseveres through challenge</a:t>
            </a:r>
            <a:endParaRPr>
              <a:solidFill>
                <a:srgbClr val="000000"/>
              </a:solidFill>
              <a:latin typeface="Arial"/>
              <a:ea typeface="Arial"/>
              <a:cs typeface="Arial"/>
              <a:sym typeface="Arial"/>
            </a:endParaRPr>
          </a:p>
          <a:p>
            <a:pPr indent="457200" lvl="0" marL="457200" rtl="0" algn="l">
              <a:spcBef>
                <a:spcPts val="0"/>
              </a:spcBef>
              <a:spcAft>
                <a:spcPts val="0"/>
              </a:spcAft>
              <a:buNone/>
            </a:pPr>
            <a:r>
              <a:rPr lang="en">
                <a:solidFill>
                  <a:srgbClr val="000000"/>
                </a:solidFill>
                <a:latin typeface="Arial"/>
                <a:ea typeface="Arial"/>
                <a:cs typeface="Arial"/>
                <a:sym typeface="Arial"/>
              </a:rPr>
              <a:t>• Applies mathematical concepts across contexts</a:t>
            </a:r>
            <a:endParaRPr>
              <a:solidFill>
                <a:srgbClr val="000000"/>
              </a:solidFill>
              <a:latin typeface="Arial"/>
              <a:ea typeface="Arial"/>
              <a:cs typeface="Arial"/>
              <a:sym typeface="Arial"/>
            </a:endParaRPr>
          </a:p>
          <a:p>
            <a:pPr indent="457200" lvl="0" marL="457200" rtl="0" algn="l">
              <a:spcBef>
                <a:spcPts val="0"/>
              </a:spcBef>
              <a:spcAft>
                <a:spcPts val="0"/>
              </a:spcAft>
              <a:buNone/>
            </a:pPr>
            <a:r>
              <a:rPr lang="en">
                <a:solidFill>
                  <a:srgbClr val="000000"/>
                </a:solidFill>
                <a:latin typeface="Arial"/>
                <a:ea typeface="Arial"/>
                <a:cs typeface="Arial"/>
                <a:sym typeface="Arial"/>
              </a:rPr>
              <a:t>• Maintains strong organization and work habits</a:t>
            </a:r>
            <a:endParaRPr>
              <a:solidFill>
                <a:srgbClr val="000000"/>
              </a:solidFill>
              <a:latin typeface="Arial"/>
              <a:ea typeface="Arial"/>
              <a:cs typeface="Arial"/>
              <a:sym typeface="Arial"/>
            </a:endParaRPr>
          </a:p>
          <a:p>
            <a:pPr indent="457200" lvl="0" marL="457200" rtl="0" algn="l">
              <a:spcBef>
                <a:spcPts val="0"/>
              </a:spcBef>
              <a:spcAft>
                <a:spcPts val="0"/>
              </a:spcAft>
              <a:buNone/>
            </a:pPr>
            <a:r>
              <a:rPr lang="en">
                <a:solidFill>
                  <a:srgbClr val="000000"/>
                </a:solidFill>
                <a:latin typeface="Arial"/>
                <a:ea typeface="Arial"/>
                <a:cs typeface="Arial"/>
                <a:sym typeface="Arial"/>
              </a:rPr>
              <a:t>• Accepts feedback and revises work</a:t>
            </a:r>
            <a:endParaRPr>
              <a:solidFill>
                <a:srgbClr val="000000"/>
              </a:solidFill>
              <a:latin typeface="Arial"/>
              <a:ea typeface="Arial"/>
              <a:cs typeface="Arial"/>
              <a:sym typeface="Arial"/>
            </a:endParaRPr>
          </a:p>
          <a:p>
            <a:pPr indent="457200" lvl="0" marL="457200" rtl="0" algn="l">
              <a:spcBef>
                <a:spcPts val="0"/>
              </a:spcBef>
              <a:spcAft>
                <a:spcPts val="0"/>
              </a:spcAft>
              <a:buNone/>
            </a:pPr>
            <a:r>
              <a:rPr lang="en">
                <a:solidFill>
                  <a:srgbClr val="000000"/>
                </a:solidFill>
                <a:latin typeface="Arial"/>
                <a:ea typeface="Arial"/>
                <a:cs typeface="Arial"/>
                <a:sym typeface="Arial"/>
              </a:rPr>
              <a:t>• Participates in mathematical discourse</a:t>
            </a:r>
            <a:endParaRPr>
              <a:solidFill>
                <a:srgbClr val="000000"/>
              </a:solidFill>
              <a:latin typeface="Arial"/>
              <a:ea typeface="Arial"/>
              <a:cs typeface="Arial"/>
              <a:sym typeface="Arial"/>
            </a:endParaRPr>
          </a:p>
          <a:p>
            <a:pPr indent="457200" lvl="0" marL="457200" rtl="0" algn="l">
              <a:spcBef>
                <a:spcPts val="0"/>
              </a:spcBef>
              <a:spcAft>
                <a:spcPts val="0"/>
              </a:spcAft>
              <a:buNone/>
            </a:pPr>
            <a:r>
              <a:rPr lang="en">
                <a:solidFill>
                  <a:srgbClr val="000000"/>
                </a:solidFill>
                <a:latin typeface="Arial"/>
                <a:ea typeface="Arial"/>
                <a:cs typeface="Arial"/>
                <a:sym typeface="Arial"/>
              </a:rPr>
              <a:t>• Demonstrates academic integrity</a:t>
            </a:r>
            <a:endParaRPr>
              <a:solidFill>
                <a:srgbClr val="000000"/>
              </a:solidFill>
              <a:latin typeface="Arial"/>
              <a:ea typeface="Arial"/>
              <a:cs typeface="Arial"/>
              <a:sym typeface="Arial"/>
            </a:endParaRPr>
          </a:p>
          <a:p>
            <a:pPr indent="457200" lvl="0" marL="457200" rtl="0" algn="l">
              <a:spcBef>
                <a:spcPts val="0"/>
              </a:spcBef>
              <a:spcAft>
                <a:spcPts val="0"/>
              </a:spcAft>
              <a:buNone/>
            </a:pPr>
            <a:r>
              <a:rPr lang="en">
                <a:solidFill>
                  <a:srgbClr val="000000"/>
                </a:solidFill>
                <a:latin typeface="Arial"/>
                <a:ea typeface="Arial"/>
                <a:cs typeface="Arial"/>
                <a:sym typeface="Arial"/>
              </a:rPr>
              <a:t>• Shows readiness for accelerated pacing</a:t>
            </a:r>
            <a:endParaRPr>
              <a:solidFill>
                <a:srgbClr val="000000"/>
              </a:solidFill>
              <a:latin typeface="Arial"/>
              <a:ea typeface="Arial"/>
              <a:cs typeface="Arial"/>
              <a:sym typeface="Arial"/>
            </a:endParaRPr>
          </a:p>
          <a:p>
            <a:pPr indent="0" lvl="0" marL="0" rtl="0" algn="l">
              <a:spcBef>
                <a:spcPts val="0"/>
              </a:spcBef>
              <a:spcAft>
                <a:spcPts val="0"/>
              </a:spcAft>
              <a:buNone/>
            </a:pPr>
            <a:r>
              <a:t/>
            </a:r>
            <a:endParaRPr>
              <a:solidFill>
                <a:srgbClr val="000000"/>
              </a:solidFill>
              <a:latin typeface="Arial"/>
              <a:ea typeface="Arial"/>
              <a:cs typeface="Arial"/>
              <a:sym typeface="Arial"/>
            </a:endParaRPr>
          </a:p>
          <a:p>
            <a:pPr indent="0" lvl="0" marL="0" rtl="0" algn="l">
              <a:spcBef>
                <a:spcPts val="0"/>
              </a:spcBef>
              <a:spcAft>
                <a:spcPts val="0"/>
              </a:spcAft>
              <a:buNone/>
            </a:pPr>
            <a:r>
              <a:rPr b="1" lang="en">
                <a:solidFill>
                  <a:srgbClr val="000000"/>
                </a:solidFill>
                <a:latin typeface="Arial"/>
                <a:ea typeface="Arial"/>
                <a:cs typeface="Arial"/>
                <a:sym typeface="Arial"/>
              </a:rPr>
              <a:t>Placement Criteria (Non-Automatic Pathway)</a:t>
            </a:r>
            <a:endParaRPr b="1">
              <a:solidFill>
                <a:srgbClr val="000000"/>
              </a:solidFill>
              <a:latin typeface="Arial"/>
              <a:ea typeface="Arial"/>
              <a:cs typeface="Arial"/>
              <a:sym typeface="Arial"/>
            </a:endParaRPr>
          </a:p>
          <a:p>
            <a:pPr indent="0" lvl="0" marL="0" rtl="0" algn="l">
              <a:spcBef>
                <a:spcPts val="0"/>
              </a:spcBef>
              <a:spcAft>
                <a:spcPts val="0"/>
              </a:spcAft>
              <a:buNone/>
            </a:pPr>
            <a:r>
              <a:rPr lang="en">
                <a:solidFill>
                  <a:srgbClr val="000000"/>
                </a:solidFill>
                <a:latin typeface="Arial"/>
                <a:ea typeface="Arial"/>
                <a:cs typeface="Arial"/>
                <a:sym typeface="Arial"/>
              </a:rPr>
              <a:t>_____		19+ point total is required</a:t>
            </a:r>
            <a:endParaRPr>
              <a:solidFill>
                <a:srgbClr val="000000"/>
              </a:solidFill>
              <a:latin typeface="Arial"/>
              <a:ea typeface="Arial"/>
              <a:cs typeface="Arial"/>
              <a:sym typeface="Arial"/>
            </a:endParaRPr>
          </a:p>
          <a:p>
            <a:pPr indent="0" lvl="0" marL="0" rtl="0" algn="l">
              <a:spcBef>
                <a:spcPts val="0"/>
              </a:spcBef>
              <a:spcAft>
                <a:spcPts val="120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40"/>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Honors Rubric-Mathematics</a:t>
            </a:r>
            <a:endParaRPr/>
          </a:p>
        </p:txBody>
      </p:sp>
      <p:sp>
        <p:nvSpPr>
          <p:cNvPr id="219" name="Google Shape;219;p40"/>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000">
                <a:solidFill>
                  <a:srgbClr val="000000"/>
                </a:solidFill>
                <a:latin typeface="Arial"/>
                <a:ea typeface="Arial"/>
                <a:cs typeface="Arial"/>
                <a:sym typeface="Arial"/>
              </a:rPr>
              <a:t>Continuation and Monitoring Expectations</a:t>
            </a:r>
            <a:endParaRPr b="1" sz="2000">
              <a:solidFill>
                <a:srgbClr val="000000"/>
              </a:solidFill>
              <a:latin typeface="Arial"/>
              <a:ea typeface="Arial"/>
              <a:cs typeface="Arial"/>
              <a:sym typeface="Arial"/>
            </a:endParaRPr>
          </a:p>
          <a:p>
            <a:pPr indent="0" lvl="0" marL="0" rtl="0" algn="l">
              <a:spcBef>
                <a:spcPts val="0"/>
              </a:spcBef>
              <a:spcAft>
                <a:spcPts val="0"/>
              </a:spcAft>
              <a:buNone/>
            </a:pPr>
            <a:r>
              <a:rPr lang="en" sz="2000">
                <a:solidFill>
                  <a:srgbClr val="000000"/>
                </a:solidFill>
                <a:latin typeface="Arial"/>
                <a:ea typeface="Arial"/>
                <a:cs typeface="Arial"/>
                <a:sym typeface="Arial"/>
              </a:rPr>
              <a:t>• Semester math average of 80 or higher</a:t>
            </a:r>
            <a:endParaRPr sz="2000">
              <a:solidFill>
                <a:srgbClr val="000000"/>
              </a:solidFill>
              <a:latin typeface="Arial"/>
              <a:ea typeface="Arial"/>
              <a:cs typeface="Arial"/>
              <a:sym typeface="Arial"/>
            </a:endParaRPr>
          </a:p>
          <a:p>
            <a:pPr indent="0" lvl="0" marL="0" rtl="0" algn="l">
              <a:spcBef>
                <a:spcPts val="0"/>
              </a:spcBef>
              <a:spcAft>
                <a:spcPts val="0"/>
              </a:spcAft>
              <a:buNone/>
            </a:pPr>
            <a:r>
              <a:rPr lang="en" sz="2000">
                <a:solidFill>
                  <a:srgbClr val="000000"/>
                </a:solidFill>
                <a:latin typeface="Arial"/>
                <a:ea typeface="Arial"/>
                <a:cs typeface="Arial"/>
                <a:sym typeface="Arial"/>
              </a:rPr>
              <a:t>• MAP Math percentile of 60th or higher OR demonstrated growth</a:t>
            </a:r>
            <a:endParaRPr sz="2000">
              <a:solidFill>
                <a:srgbClr val="000000"/>
              </a:solidFill>
              <a:latin typeface="Arial"/>
              <a:ea typeface="Arial"/>
              <a:cs typeface="Arial"/>
              <a:sym typeface="Arial"/>
            </a:endParaRPr>
          </a:p>
          <a:p>
            <a:pPr indent="0" lvl="0" marL="0" rtl="0" algn="l">
              <a:spcBef>
                <a:spcPts val="0"/>
              </a:spcBef>
              <a:spcAft>
                <a:spcPts val="0"/>
              </a:spcAft>
              <a:buNone/>
            </a:pPr>
            <a:r>
              <a:rPr lang="en" sz="2000">
                <a:solidFill>
                  <a:srgbClr val="000000"/>
                </a:solidFill>
                <a:latin typeface="Arial"/>
                <a:ea typeface="Arial"/>
                <a:cs typeface="Arial"/>
                <a:sym typeface="Arial"/>
              </a:rPr>
              <a:t>• Teacher confirms continued readiness</a:t>
            </a:r>
            <a:endParaRPr sz="2000">
              <a:solidFill>
                <a:srgbClr val="000000"/>
              </a:solidFill>
              <a:latin typeface="Arial"/>
              <a:ea typeface="Arial"/>
              <a:cs typeface="Arial"/>
              <a:sym typeface="Arial"/>
            </a:endParaRPr>
          </a:p>
          <a:p>
            <a:pPr indent="0" lvl="0" marL="0" rtl="0" algn="l">
              <a:spcBef>
                <a:spcPts val="0"/>
              </a:spcBef>
              <a:spcAft>
                <a:spcPts val="0"/>
              </a:spcAft>
              <a:buNone/>
            </a:pPr>
            <a:r>
              <a:t/>
            </a:r>
            <a:endParaRPr sz="2000">
              <a:solidFill>
                <a:srgbClr val="000000"/>
              </a:solidFill>
              <a:latin typeface="Arial"/>
              <a:ea typeface="Arial"/>
              <a:cs typeface="Arial"/>
              <a:sym typeface="Arial"/>
            </a:endParaRPr>
          </a:p>
          <a:p>
            <a:pPr indent="0" lvl="0" marL="0" rtl="0" algn="l">
              <a:spcBef>
                <a:spcPts val="0"/>
              </a:spcBef>
              <a:spcAft>
                <a:spcPts val="0"/>
              </a:spcAft>
              <a:buNone/>
            </a:pPr>
            <a:r>
              <a:rPr b="1" lang="en" sz="2000">
                <a:solidFill>
                  <a:srgbClr val="000000"/>
                </a:solidFill>
                <a:latin typeface="Arial"/>
                <a:ea typeface="Arial"/>
                <a:cs typeface="Arial"/>
                <a:sym typeface="Arial"/>
              </a:rPr>
              <a:t>Students not meeting expectations may be transitioned to on-level math with parent notification.</a:t>
            </a:r>
            <a:endParaRPr b="1" sz="2000">
              <a:solidFill>
                <a:srgbClr val="000000"/>
              </a:solidFill>
              <a:latin typeface="Arial"/>
              <a:ea typeface="Arial"/>
              <a:cs typeface="Arial"/>
              <a:sym typeface="Arial"/>
            </a:endParaRPr>
          </a:p>
          <a:p>
            <a:pPr indent="0" lvl="0" marL="0" rtl="0" algn="l">
              <a:spcBef>
                <a:spcPts val="0"/>
              </a:spcBef>
              <a:spcAft>
                <a:spcPts val="0"/>
              </a:spcAft>
              <a:buNone/>
            </a:pPr>
            <a:r>
              <a:t/>
            </a:r>
            <a:endParaRPr sz="1100">
              <a:solidFill>
                <a:srgbClr val="000000"/>
              </a:solidFill>
              <a:latin typeface="Arial"/>
              <a:ea typeface="Arial"/>
              <a:cs typeface="Arial"/>
              <a:sym typeface="Arial"/>
            </a:endParaRPr>
          </a:p>
          <a:p>
            <a:pPr indent="0" lvl="0" marL="0" rtl="0" algn="l">
              <a:spcBef>
                <a:spcPts val="0"/>
              </a:spcBef>
              <a:spcAft>
                <a:spcPts val="120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41"/>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Honors Rubric- ELA and Mathematics</a:t>
            </a:r>
            <a:endParaRPr/>
          </a:p>
        </p:txBody>
      </p:sp>
      <p:sp>
        <p:nvSpPr>
          <p:cNvPr id="225" name="Google Shape;225;p41"/>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3000">
                <a:solidFill>
                  <a:srgbClr val="000000"/>
                </a:solidFill>
              </a:rPr>
              <a:t>Student completed Honors Rubrics must be turned in to the ELA and/or Math teacher no later than </a:t>
            </a:r>
            <a:r>
              <a:rPr b="1" lang="en" sz="3000">
                <a:solidFill>
                  <a:srgbClr val="000000"/>
                </a:solidFill>
              </a:rPr>
              <a:t>April 10th at 3:35 PM.</a:t>
            </a:r>
            <a:endParaRPr b="1" sz="3000">
              <a:solidFill>
                <a:srgbClr val="00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42"/>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Visit with your Parents/Guardians NOW!</a:t>
            </a:r>
            <a:endParaRPr/>
          </a:p>
        </p:txBody>
      </p:sp>
      <p:sp>
        <p:nvSpPr>
          <p:cNvPr id="231" name="Google Shape;231;p42"/>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solidFill>
                  <a:srgbClr val="000000"/>
                </a:solidFill>
              </a:rPr>
              <a:t>It is very important that the student and parent/guardian take time now to visit together about these course selections.  The master schedule is based upon the choices that students make now in the Spring.  There will be very few schedule changes once the master schedule is created and students are assigned for the 2026-2027 school year. Please do not select courses now thinking that you will be able to make changes in August.  If there are not enough requests for a course or staff available to teach a course, the principal reserves the right to close courses and sections.</a:t>
            </a:r>
            <a:endParaRPr>
              <a:solidFill>
                <a:srgbClr val="00000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43"/>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Course Selection Forms Due Date</a:t>
            </a:r>
            <a:endParaRPr/>
          </a:p>
        </p:txBody>
      </p:sp>
      <p:sp>
        <p:nvSpPr>
          <p:cNvPr id="237" name="Google Shape;237;p43"/>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rgbClr val="000000"/>
                </a:solidFill>
              </a:rPr>
              <a:t>Your course selection form and any honors rubrics should be completed and returned </a:t>
            </a:r>
            <a:r>
              <a:rPr b="1" lang="en" sz="2200">
                <a:solidFill>
                  <a:srgbClr val="000000"/>
                </a:solidFill>
              </a:rPr>
              <a:t>no later than Friday, April 10th at 3:35 PM.  </a:t>
            </a:r>
            <a:endParaRPr b="1" sz="2200">
              <a:solidFill>
                <a:srgbClr val="000000"/>
              </a:solidFill>
            </a:endParaRPr>
          </a:p>
          <a:p>
            <a:pPr indent="0" lvl="0" marL="0" rtl="0" algn="l">
              <a:spcBef>
                <a:spcPts val="1200"/>
              </a:spcBef>
              <a:spcAft>
                <a:spcPts val="0"/>
              </a:spcAft>
              <a:buNone/>
            </a:pPr>
            <a:r>
              <a:rPr lang="en" sz="2200">
                <a:solidFill>
                  <a:srgbClr val="000000"/>
                </a:solidFill>
              </a:rPr>
              <a:t>Course selection forms should be </a:t>
            </a:r>
            <a:r>
              <a:rPr lang="en" sz="2200">
                <a:solidFill>
                  <a:srgbClr val="000000"/>
                </a:solidFill>
              </a:rPr>
              <a:t>completed</a:t>
            </a:r>
            <a:r>
              <a:rPr lang="en" sz="2200">
                <a:solidFill>
                  <a:srgbClr val="000000"/>
                </a:solidFill>
              </a:rPr>
              <a:t>, signed by both the student and parent, then returned to the MMS Office.</a:t>
            </a:r>
            <a:endParaRPr sz="2200">
              <a:solidFill>
                <a:srgbClr val="000000"/>
              </a:solidFill>
            </a:endParaRPr>
          </a:p>
          <a:p>
            <a:pPr indent="0" lvl="0" marL="0" rtl="0" algn="l">
              <a:spcBef>
                <a:spcPts val="1200"/>
              </a:spcBef>
              <a:spcAft>
                <a:spcPts val="1200"/>
              </a:spcAft>
              <a:buNone/>
            </a:pPr>
            <a:r>
              <a:rPr lang="en" sz="2200">
                <a:solidFill>
                  <a:srgbClr val="000000"/>
                </a:solidFill>
              </a:rPr>
              <a:t>Honors rubrics should be turned in to your current English or Math teacher to complete their part.  </a:t>
            </a:r>
            <a:endParaRPr sz="2200">
              <a:solidFill>
                <a:srgbClr val="00000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44"/>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Contact Information</a:t>
            </a:r>
            <a:endParaRPr/>
          </a:p>
        </p:txBody>
      </p:sp>
      <p:sp>
        <p:nvSpPr>
          <p:cNvPr id="243" name="Google Shape;243;p44"/>
          <p:cNvSpPr txBox="1"/>
          <p:nvPr>
            <p:ph idx="1" type="body"/>
          </p:nvPr>
        </p:nvSpPr>
        <p:spPr>
          <a:xfrm>
            <a:off x="311700" y="1228675"/>
            <a:ext cx="8520600" cy="33402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sz="1900">
                <a:solidFill>
                  <a:srgbClr val="000000"/>
                </a:solidFill>
              </a:rPr>
              <a:t>If you or your parents have any questions, please email our part-time counselor Susan Holloway at </a:t>
            </a:r>
            <a:r>
              <a:rPr b="1" lang="en" sz="2100" u="sng">
                <a:solidFill>
                  <a:schemeClr val="hlink"/>
                </a:solidFill>
                <a:hlinkClick r:id="rId3"/>
              </a:rPr>
              <a:t>sholloway@millsapisd.net</a:t>
            </a:r>
            <a:r>
              <a:rPr lang="en" sz="2100">
                <a:solidFill>
                  <a:srgbClr val="000000"/>
                </a:solidFill>
              </a:rPr>
              <a:t>. </a:t>
            </a:r>
            <a:endParaRPr sz="2100">
              <a:solidFill>
                <a:srgbClr val="000000"/>
              </a:solidFill>
            </a:endParaRPr>
          </a:p>
          <a:p>
            <a:pPr indent="0" lvl="0" marL="0" rtl="0" algn="l">
              <a:spcBef>
                <a:spcPts val="1200"/>
              </a:spcBef>
              <a:spcAft>
                <a:spcPts val="0"/>
              </a:spcAft>
              <a:buNone/>
            </a:pPr>
            <a:r>
              <a:rPr lang="en" sz="2100">
                <a:solidFill>
                  <a:srgbClr val="000000"/>
                </a:solidFill>
              </a:rPr>
              <a:t>Mrs. Holloway can answer your questions by email or she would be happy to schedule a ZOOM meeting with you and your student.</a:t>
            </a:r>
            <a:endParaRPr sz="2100">
              <a:solidFill>
                <a:srgbClr val="000000"/>
              </a:solidFill>
            </a:endParaRPr>
          </a:p>
          <a:p>
            <a:pPr indent="0" lvl="0" marL="0" rtl="0" algn="l">
              <a:spcBef>
                <a:spcPts val="1200"/>
              </a:spcBef>
              <a:spcAft>
                <a:spcPts val="0"/>
              </a:spcAft>
              <a:buNone/>
            </a:pPr>
            <a:r>
              <a:t/>
            </a:r>
            <a:endParaRPr sz="1900">
              <a:solidFill>
                <a:srgbClr val="000000"/>
              </a:solidFill>
            </a:endParaRPr>
          </a:p>
          <a:p>
            <a:pPr indent="0" lvl="0" marL="0" rtl="0" algn="l">
              <a:spcBef>
                <a:spcPts val="1200"/>
              </a:spcBef>
              <a:spcAft>
                <a:spcPts val="1200"/>
              </a:spcAft>
              <a:buNone/>
            </a:pPr>
            <a:r>
              <a:t/>
            </a:r>
            <a:endParaRPr sz="19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45"/>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Thank you for your attention!</a:t>
            </a:r>
            <a:endParaRPr/>
          </a:p>
        </p:txBody>
      </p:sp>
      <p:sp>
        <p:nvSpPr>
          <p:cNvPr id="249" name="Google Shape;249;p45"/>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sz="2200">
                <a:solidFill>
                  <a:srgbClr val="000000"/>
                </a:solidFill>
              </a:rPr>
              <a:t>Course selection for the next year is a very exciting time!  </a:t>
            </a:r>
            <a:endParaRPr b="1" sz="2200">
              <a:solidFill>
                <a:srgbClr val="000000"/>
              </a:solidFill>
            </a:endParaRPr>
          </a:p>
          <a:p>
            <a:pPr indent="0" lvl="0" marL="0" rtl="0" algn="ctr">
              <a:spcBef>
                <a:spcPts val="1200"/>
              </a:spcBef>
              <a:spcAft>
                <a:spcPts val="0"/>
              </a:spcAft>
              <a:buNone/>
            </a:pPr>
            <a:r>
              <a:rPr b="1" lang="en" sz="2200">
                <a:solidFill>
                  <a:srgbClr val="000000"/>
                </a:solidFill>
              </a:rPr>
              <a:t>Please read all the information carefully and ask questions if you are not sure about the process. </a:t>
            </a:r>
            <a:endParaRPr b="1" sz="2200">
              <a:solidFill>
                <a:srgbClr val="000000"/>
              </a:solidFill>
            </a:endParaRPr>
          </a:p>
          <a:p>
            <a:pPr indent="0" lvl="0" marL="0" rtl="0" algn="ctr">
              <a:spcBef>
                <a:spcPts val="1200"/>
              </a:spcBef>
              <a:spcAft>
                <a:spcPts val="1200"/>
              </a:spcAft>
              <a:buNone/>
            </a:pPr>
            <a:r>
              <a:rPr b="1" lang="en" sz="2200">
                <a:solidFill>
                  <a:srgbClr val="000000"/>
                </a:solidFill>
              </a:rPr>
              <a:t>The time to make these decisions is NOW, not when you return to school in August.  Please visit with your students about these opportunities.</a:t>
            </a:r>
            <a:r>
              <a:rPr b="1" lang="en" sz="2200"/>
              <a:t> </a:t>
            </a:r>
            <a:endParaRPr b="1" sz="22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46"/>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Time for Course Selection Forms!</a:t>
            </a:r>
            <a:endParaRPr/>
          </a:p>
        </p:txBody>
      </p:sp>
      <p:sp>
        <p:nvSpPr>
          <p:cNvPr id="255" name="Google Shape;255;p46"/>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2900">
                <a:solidFill>
                  <a:srgbClr val="000000"/>
                </a:solidFill>
              </a:rPr>
              <a:t>Either the parent or the student needs to sign to receive the course selection form.  PLEASE be patient with us as we move through this process as quickly as possible.</a:t>
            </a:r>
            <a:endParaRPr sz="2900">
              <a:solidFill>
                <a:srgbClr val="000000"/>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