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Amatic SC"/>
      <p:regular r:id="rId40"/>
      <p:bold r:id="rId41"/>
    </p:embeddedFont>
    <p:embeddedFont>
      <p:font typeface="Source Code Pro"/>
      <p:regular r:id="rId42"/>
      <p:bold r:id="rId43"/>
      <p:italic r:id="rId44"/>
      <p:boldItalic r:id="rId45"/>
    </p:embeddedFont>
    <p:embeddedFont>
      <p:font typeface="Merriweather Black"/>
      <p:bold r:id="rId46"/>
      <p:boldItalic r:id="rId47"/>
    </p:embeddedFont>
    <p:embeddedFont>
      <p:font typeface="Merriweather"/>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maticSC-regular.fntdata"/><Relationship Id="rId42" Type="http://schemas.openxmlformats.org/officeDocument/2006/relationships/font" Target="fonts/SourceCodePro-regular.fntdata"/><Relationship Id="rId41" Type="http://schemas.openxmlformats.org/officeDocument/2006/relationships/font" Target="fonts/AmaticSC-bold.fntdata"/><Relationship Id="rId44" Type="http://schemas.openxmlformats.org/officeDocument/2006/relationships/font" Target="fonts/SourceCodePro-italic.fntdata"/><Relationship Id="rId43" Type="http://schemas.openxmlformats.org/officeDocument/2006/relationships/font" Target="fonts/SourceCodePro-bold.fntdata"/><Relationship Id="rId46" Type="http://schemas.openxmlformats.org/officeDocument/2006/relationships/font" Target="fonts/MerriweatherBlack-bold.fntdata"/><Relationship Id="rId45" Type="http://schemas.openxmlformats.org/officeDocument/2006/relationships/font" Target="fonts/SourceCodePr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erriweather-regular.fntdata"/><Relationship Id="rId47" Type="http://schemas.openxmlformats.org/officeDocument/2006/relationships/font" Target="fonts/MerriweatherBlack-boldItalic.fntdata"/><Relationship Id="rId49" Type="http://schemas.openxmlformats.org/officeDocument/2006/relationships/font" Target="fonts/Merriweather-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Merriweather-boldItalic.fntdata"/><Relationship Id="rId50" Type="http://schemas.openxmlformats.org/officeDocument/2006/relationships/font" Target="fonts/Merriweather-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d1900f242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d1900f242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d34904cc60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d34904cc60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d1d09c35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d1d09c35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d1900f242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d1900f242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d1900f242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d1900f242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d34a042ea4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d34a042ea4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d1900f242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d1900f242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d1900f2429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d1900f2429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d1900f2429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d1900f2429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d1900f2429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d1900f2429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1900f2429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d1900f2429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a11d10a9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da11d10a9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d1900f242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d1900f242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d1900f2429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d1900f2429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da11d10a9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da11d10a9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d1900f2429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d1900f2429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d1900f2429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d1900f2429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d1900f2429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d1900f2429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d1a052e5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d1a052e5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d1a052e5a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d1a052e5a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d1a052e5a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d1a052e5a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d1a052e5a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d1a052e5a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da11d10a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da11d10a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d34a042ea4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d34a042ea4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d1a052e5a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d1a052e5a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d1a052e5a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d1a052e5a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da11d10a9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da11d10a9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d1a052e5a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d1a052e5a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d1900f2429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d1900f2429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d1900f2429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d1900f2429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d1900f2429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d1900f2429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d1900f2429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d1900f2429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d1a052e5a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d1a052e5a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d1f5f6880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d1f5f688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rgbClr val="F6B26B"/>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mailto:jkirby@millsapisd.ne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mailto:sholloway@millsapisd.ne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4680"/>
              <a:t>Millsap Middle School</a:t>
            </a:r>
            <a:endParaRPr sz="4680"/>
          </a:p>
        </p:txBody>
      </p:sp>
      <p:sp>
        <p:nvSpPr>
          <p:cNvPr id="57" name="Google Shape;57;p13"/>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300">
                <a:solidFill>
                  <a:schemeClr val="accent1"/>
                </a:solidFill>
              </a:rPr>
              <a:t>2026-2027</a:t>
            </a:r>
            <a:endParaRPr b="1" sz="3300">
              <a:solidFill>
                <a:schemeClr val="accent1"/>
              </a:solidFill>
            </a:endParaRPr>
          </a:p>
          <a:p>
            <a:pPr indent="0" lvl="0" marL="0" rtl="0" algn="l">
              <a:spcBef>
                <a:spcPts val="1200"/>
              </a:spcBef>
              <a:spcAft>
                <a:spcPts val="0"/>
              </a:spcAft>
              <a:buNone/>
            </a:pPr>
            <a:r>
              <a:rPr b="1" lang="en" sz="3300">
                <a:solidFill>
                  <a:schemeClr val="accent1"/>
                </a:solidFill>
              </a:rPr>
              <a:t>Course Selection Presentation</a:t>
            </a:r>
            <a:endParaRPr b="1" sz="3300">
              <a:solidFill>
                <a:schemeClr val="accent1"/>
              </a:solidFill>
            </a:endParaRPr>
          </a:p>
          <a:p>
            <a:pPr indent="0" lvl="0" marL="0" rtl="0" algn="l">
              <a:spcBef>
                <a:spcPts val="1200"/>
              </a:spcBef>
              <a:spcAft>
                <a:spcPts val="1200"/>
              </a:spcAft>
              <a:buNone/>
            </a:pPr>
            <a:r>
              <a:rPr b="1" lang="en" sz="3300">
                <a:solidFill>
                  <a:schemeClr val="accent1"/>
                </a:solidFill>
              </a:rPr>
              <a:t>Parents/Guardians of 6th Graders</a:t>
            </a:r>
            <a:endParaRPr b="1" sz="330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MILLSAP ISD CALENDAR FOR 2026-2027</a:t>
            </a:r>
            <a:endParaRPr/>
          </a:p>
        </p:txBody>
      </p:sp>
      <p:sp>
        <p:nvSpPr>
          <p:cNvPr id="63" name="Google Shape;63;p14"/>
          <p:cNvSpPr txBox="1"/>
          <p:nvPr>
            <p:ph idx="1" type="body"/>
          </p:nvPr>
        </p:nvSpPr>
        <p:spPr>
          <a:xfrm>
            <a:off x="119775" y="897175"/>
            <a:ext cx="8913000" cy="4074900"/>
          </a:xfrm>
          <a:prstGeom prst="rect">
            <a:avLst/>
          </a:prstGeom>
        </p:spPr>
        <p:txBody>
          <a:bodyPr anchorCtr="0" anchor="t" bIns="91425" lIns="91425" spcFirstLastPara="1" rIns="91425" wrap="square" tIns="91425">
            <a:normAutofit fontScale="40000" lnSpcReduction="20000"/>
          </a:bodyPr>
          <a:lstStyle/>
          <a:p>
            <a:pPr indent="457200" lvl="0" marL="0" rtl="0" algn="ctr">
              <a:lnSpc>
                <a:spcPct val="138000"/>
              </a:lnSpc>
              <a:spcBef>
                <a:spcPts val="0"/>
              </a:spcBef>
              <a:spcAft>
                <a:spcPts val="0"/>
              </a:spcAft>
              <a:buNone/>
            </a:pPr>
            <a:r>
              <a:t/>
            </a:r>
            <a:endParaRPr b="1" sz="15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Please check out the new calendar for 26-27 on the MISD website!</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Fall Semester- Regular calendar Monday-Friday</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Spring Semester- Monday- Thursday; no school on Fridays</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Time will be added to the school day!</a:t>
            </a:r>
            <a:endParaRPr b="1" sz="7500">
              <a:solidFill>
                <a:srgbClr val="000000"/>
              </a:solidFill>
              <a:latin typeface="Amatic SC"/>
              <a:ea typeface="Amatic SC"/>
              <a:cs typeface="Amatic SC"/>
              <a:sym typeface="Amatic SC"/>
            </a:endParaRPr>
          </a:p>
          <a:p>
            <a:pPr indent="0" lvl="0" marL="0" rtl="0" algn="l">
              <a:lnSpc>
                <a:spcPct val="138000"/>
              </a:lnSpc>
              <a:spcBef>
                <a:spcPts val="0"/>
              </a:spcBef>
              <a:spcAft>
                <a:spcPts val="0"/>
              </a:spcAft>
              <a:buNone/>
            </a:pPr>
            <a:r>
              <a:t/>
            </a:r>
            <a:endParaRPr b="1" sz="2343">
              <a:solidFill>
                <a:srgbClr val="000000"/>
              </a:solidFill>
              <a:latin typeface="Merriweather"/>
              <a:ea typeface="Merriweather"/>
              <a:cs typeface="Merriweather"/>
              <a:sym typeface="Merriweather"/>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New Bell Schedule for 2026-2027</a:t>
            </a:r>
            <a:endParaRPr/>
          </a:p>
        </p:txBody>
      </p:sp>
      <p:sp>
        <p:nvSpPr>
          <p:cNvPr id="69" name="Google Shape;69;p15"/>
          <p:cNvSpPr txBox="1"/>
          <p:nvPr>
            <p:ph idx="1" type="body"/>
          </p:nvPr>
        </p:nvSpPr>
        <p:spPr>
          <a:xfrm>
            <a:off x="143275" y="897175"/>
            <a:ext cx="8772000" cy="41220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935"/>
              <a:buNone/>
            </a:pPr>
            <a:r>
              <a:rPr b="1" lang="en" sz="1475">
                <a:solidFill>
                  <a:srgbClr val="000000"/>
                </a:solidFill>
                <a:latin typeface="Arial"/>
                <a:ea typeface="Arial"/>
                <a:cs typeface="Arial"/>
                <a:sym typeface="Arial"/>
              </a:rPr>
              <a:t>Millsap Secondary School</a:t>
            </a:r>
            <a:endParaRPr b="1" sz="1475">
              <a:solidFill>
                <a:srgbClr val="000000"/>
              </a:solidFill>
              <a:latin typeface="Arial"/>
              <a:ea typeface="Arial"/>
              <a:cs typeface="Arial"/>
              <a:sym typeface="Arial"/>
            </a:endParaRPr>
          </a:p>
          <a:p>
            <a:pPr indent="0" lvl="0" marL="0" rtl="0" algn="ctr">
              <a:lnSpc>
                <a:spcPct val="95000"/>
              </a:lnSpc>
              <a:spcBef>
                <a:spcPts val="0"/>
              </a:spcBef>
              <a:spcAft>
                <a:spcPts val="0"/>
              </a:spcAft>
              <a:buSzPts val="935"/>
              <a:buNone/>
            </a:pPr>
            <a:r>
              <a:rPr lang="en" sz="2070">
                <a:solidFill>
                  <a:srgbClr val="000000"/>
                </a:solidFill>
                <a:latin typeface="Merriweather Black"/>
                <a:ea typeface="Merriweather Black"/>
                <a:cs typeface="Merriweather Black"/>
                <a:sym typeface="Merriweather Black"/>
              </a:rPr>
              <a:t>Bell Schedule 2026-2027</a:t>
            </a:r>
            <a:endParaRPr sz="1475">
              <a:solidFill>
                <a:srgbClr val="000000"/>
              </a:solidFill>
              <a:latin typeface="Merriweather Black"/>
              <a:ea typeface="Merriweather Black"/>
              <a:cs typeface="Merriweather Black"/>
              <a:sym typeface="Merriweather Black"/>
            </a:endParaRPr>
          </a:p>
          <a:p>
            <a:pPr indent="457200" lvl="0" marL="0" rtl="0" algn="ctr">
              <a:lnSpc>
                <a:spcPct val="95000"/>
              </a:lnSpc>
              <a:spcBef>
                <a:spcPts val="0"/>
              </a:spcBef>
              <a:spcAft>
                <a:spcPts val="0"/>
              </a:spcAft>
              <a:buSzPts val="935"/>
              <a:buNone/>
            </a:pPr>
            <a:r>
              <a:rPr lang="en" sz="1175">
                <a:solidFill>
                  <a:srgbClr val="000000"/>
                </a:solidFill>
                <a:latin typeface="Merriweather Black"/>
                <a:ea typeface="Merriweather Black"/>
                <a:cs typeface="Merriweather Black"/>
                <a:sym typeface="Merriweather Black"/>
              </a:rPr>
              <a:t>Monday - Friday</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1st Bell - 7:45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1st Period - 7:50 AM - 8:41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2nd Period - 8:45 AM - 9:31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Bulldog Business - 9:35 AM - 10:07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3rd Period - 10:11 AM - 10:57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4th Period- 11:01 AM - 11:47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A Lunch - 11:47 AM - 12:17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A 5th Period - 12:21 PM - 1:08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B 5th Period - 11:51 AM - 12:38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B Lunch - 12:38 PM - 1:08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6th Period - 1:12 PM - 1:58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7th Period - 2:02 PM - 2:48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8th Period 2:52 PM - 3:43 PM</a:t>
            </a:r>
            <a:endParaRPr b="1" sz="1200">
              <a:solidFill>
                <a:srgbClr val="000000"/>
              </a:solidFill>
              <a:latin typeface="Merriweather"/>
              <a:ea typeface="Merriweather"/>
              <a:cs typeface="Merriweather"/>
              <a:sym typeface="Merriweather"/>
            </a:endParaRPr>
          </a:p>
          <a:p>
            <a:pPr indent="0" lvl="0" marL="0" rtl="0" algn="l">
              <a:spcBef>
                <a:spcPts val="0"/>
              </a:spcBef>
              <a:spcAft>
                <a:spcPts val="0"/>
              </a:spcAft>
              <a:buNone/>
            </a:pPr>
            <a:r>
              <a:t/>
            </a:r>
            <a:endParaRPr sz="800">
              <a:solidFill>
                <a:srgbClr val="000000"/>
              </a:solidFill>
              <a:latin typeface="Arial"/>
              <a:ea typeface="Arial"/>
              <a:cs typeface="Arial"/>
              <a:sym typeface="Arial"/>
            </a:endParaRPr>
          </a:p>
          <a:p>
            <a:pPr indent="0" lvl="0" marL="0" rtl="0" algn="l">
              <a:lnSpc>
                <a:spcPct val="95000"/>
              </a:lnSpc>
              <a:spcBef>
                <a:spcPts val="0"/>
              </a:spcBef>
              <a:spcAft>
                <a:spcPts val="1200"/>
              </a:spcAft>
              <a:buSzPts val="935"/>
              <a:buNone/>
            </a:pPr>
            <a:r>
              <a:t/>
            </a:r>
            <a:endParaRPr sz="123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6th Grade Courses for 2026-2027</a:t>
            </a:r>
            <a:endParaRPr/>
          </a:p>
        </p:txBody>
      </p:sp>
      <p:sp>
        <p:nvSpPr>
          <p:cNvPr id="75" name="Google Shape;75;p16"/>
          <p:cNvSpPr txBox="1"/>
          <p:nvPr>
            <p:ph idx="1" type="body"/>
          </p:nvPr>
        </p:nvSpPr>
        <p:spPr>
          <a:xfrm>
            <a:off x="143275" y="955900"/>
            <a:ext cx="8807400" cy="4039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400">
                <a:solidFill>
                  <a:schemeClr val="accent1"/>
                </a:solidFill>
              </a:rPr>
              <a:t>All 6th graders will have 9 </a:t>
            </a:r>
            <a:r>
              <a:rPr lang="en" sz="3400">
                <a:solidFill>
                  <a:schemeClr val="accent1"/>
                </a:solidFill>
              </a:rPr>
              <a:t>class</a:t>
            </a:r>
            <a:r>
              <a:rPr lang="en" sz="3400">
                <a:solidFill>
                  <a:schemeClr val="accent1"/>
                </a:solidFill>
              </a:rPr>
              <a:t> periods each day.</a:t>
            </a:r>
            <a:endParaRPr sz="3400">
              <a:solidFill>
                <a:schemeClr val="accent1"/>
              </a:solidFill>
            </a:endParaRPr>
          </a:p>
          <a:p>
            <a:pPr indent="0" lvl="0" marL="0" rtl="0" algn="l">
              <a:spcBef>
                <a:spcPts val="1200"/>
              </a:spcBef>
              <a:spcAft>
                <a:spcPts val="0"/>
              </a:spcAft>
              <a:buNone/>
            </a:pPr>
            <a:r>
              <a:rPr lang="en" sz="3200">
                <a:solidFill>
                  <a:schemeClr val="accent1"/>
                </a:solidFill>
              </a:rPr>
              <a:t>(8 Subjects and BULLDOG BUSINESS)</a:t>
            </a:r>
            <a:endParaRPr sz="3200">
              <a:solidFill>
                <a:schemeClr val="accent1"/>
              </a:solidFill>
            </a:endParaRPr>
          </a:p>
          <a:p>
            <a:pPr indent="0" lvl="0" marL="0" rtl="0" algn="l">
              <a:spcBef>
                <a:spcPts val="1200"/>
              </a:spcBef>
              <a:spcAft>
                <a:spcPts val="0"/>
              </a:spcAft>
              <a:buNone/>
            </a:pPr>
            <a:r>
              <a:t/>
            </a:r>
            <a:endParaRPr sz="3400">
              <a:solidFill>
                <a:schemeClr val="accent1"/>
              </a:solidFill>
            </a:endParaRPr>
          </a:p>
          <a:p>
            <a:pPr indent="0" lvl="0" marL="0" rtl="0" algn="l">
              <a:spcBef>
                <a:spcPts val="1200"/>
              </a:spcBef>
              <a:spcAft>
                <a:spcPts val="1200"/>
              </a:spcAft>
              <a:buNone/>
            </a:pPr>
            <a:r>
              <a:rPr lang="en" sz="3400">
                <a:solidFill>
                  <a:schemeClr val="accent1"/>
                </a:solidFill>
              </a:rPr>
              <a:t>These course requirements are… </a:t>
            </a:r>
            <a:endParaRPr sz="340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6th grade Course Requirements for 2026-2027</a:t>
            </a:r>
            <a:endParaRPr/>
          </a:p>
        </p:txBody>
      </p:sp>
      <p:sp>
        <p:nvSpPr>
          <p:cNvPr id="81" name="Google Shape;81;p17"/>
          <p:cNvSpPr txBox="1"/>
          <p:nvPr>
            <p:ph idx="1" type="body"/>
          </p:nvPr>
        </p:nvSpPr>
        <p:spPr>
          <a:xfrm>
            <a:off x="311700" y="901650"/>
            <a:ext cx="8520600" cy="33402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t/>
            </a:r>
            <a:endParaRPr b="1" sz="1600">
              <a:solidFill>
                <a:srgbClr val="000000"/>
              </a:solidFill>
              <a:latin typeface="Merriweather"/>
              <a:ea typeface="Merriweather"/>
              <a:cs typeface="Merriweather"/>
              <a:sym typeface="Merriweather"/>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English Language Arts and Reading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Mathematics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Science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Social studies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Physical Education or Pre-Athletics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Fine Arts</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Technology Applications</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1 Elective</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Bulldog Business </a:t>
            </a:r>
            <a:endParaRPr b="1" sz="2700">
              <a:solidFill>
                <a:srgbClr val="000000"/>
              </a:solidFill>
              <a:latin typeface="Amatic SC"/>
              <a:ea typeface="Amatic SC"/>
              <a:cs typeface="Amatic SC"/>
              <a:sym typeface="Amatic SC"/>
            </a:endParaRPr>
          </a:p>
          <a:p>
            <a:pPr indent="0" lvl="0" marL="0" rtl="0" algn="l">
              <a:lnSpc>
                <a:spcPct val="105000"/>
              </a:lnSpc>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BULLDOG BUSINESS</a:t>
            </a:r>
            <a:endParaRPr/>
          </a:p>
        </p:txBody>
      </p:sp>
      <p:sp>
        <p:nvSpPr>
          <p:cNvPr id="87" name="Google Shape;87;p18"/>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000">
                <a:solidFill>
                  <a:srgbClr val="000000"/>
                </a:solidFill>
              </a:rPr>
              <a:t>Required Tutoring</a:t>
            </a:r>
            <a:endParaRPr b="1" sz="3000">
              <a:solidFill>
                <a:srgbClr val="000000"/>
              </a:solidFill>
            </a:endParaRPr>
          </a:p>
          <a:p>
            <a:pPr indent="0" lvl="0" marL="0" rtl="0" algn="l">
              <a:spcBef>
                <a:spcPts val="1200"/>
              </a:spcBef>
              <a:spcAft>
                <a:spcPts val="0"/>
              </a:spcAft>
              <a:buNone/>
            </a:pPr>
            <a:r>
              <a:rPr b="1" lang="en" sz="3000">
                <a:solidFill>
                  <a:srgbClr val="000000"/>
                </a:solidFill>
              </a:rPr>
              <a:t>Study Hall</a:t>
            </a:r>
            <a:endParaRPr b="1" sz="3000">
              <a:solidFill>
                <a:srgbClr val="000000"/>
              </a:solidFill>
            </a:endParaRPr>
          </a:p>
          <a:p>
            <a:pPr indent="0" lvl="0" marL="0" rtl="0" algn="l">
              <a:spcBef>
                <a:spcPts val="1200"/>
              </a:spcBef>
              <a:spcAft>
                <a:spcPts val="1200"/>
              </a:spcAft>
              <a:buNone/>
            </a:pPr>
            <a:r>
              <a:rPr b="1" lang="en" sz="3000">
                <a:solidFill>
                  <a:srgbClr val="000000"/>
                </a:solidFill>
              </a:rPr>
              <a:t>More to come…</a:t>
            </a:r>
            <a:endParaRPr b="1" sz="30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English Language ARts and Reading 6</a:t>
            </a:r>
            <a:endParaRPr/>
          </a:p>
        </p:txBody>
      </p:sp>
      <p:sp>
        <p:nvSpPr>
          <p:cNvPr id="93" name="Google Shape;93;p19"/>
          <p:cNvSpPr txBox="1"/>
          <p:nvPr>
            <p:ph idx="1" type="body"/>
          </p:nvPr>
        </p:nvSpPr>
        <p:spPr>
          <a:xfrm>
            <a:off x="84550" y="967625"/>
            <a:ext cx="8936700" cy="4051500"/>
          </a:xfrm>
          <a:prstGeom prst="rect">
            <a:avLst/>
          </a:prstGeom>
        </p:spPr>
        <p:txBody>
          <a:bodyPr anchorCtr="0" anchor="t" bIns="91425" lIns="91425" spcFirstLastPara="1" rIns="91425" wrap="square" tIns="91425">
            <a:normAutofit fontScale="62500" lnSpcReduction="20000"/>
          </a:bodyPr>
          <a:lstStyle/>
          <a:p>
            <a:pPr indent="0" lvl="0" marL="0" rtl="0" algn="l">
              <a:lnSpc>
                <a:spcPct val="100000"/>
              </a:lnSpc>
              <a:spcBef>
                <a:spcPts val="0"/>
              </a:spcBef>
              <a:spcAft>
                <a:spcPts val="0"/>
              </a:spcAft>
              <a:buNone/>
            </a:pPr>
            <a:r>
              <a:rPr lang="en" sz="4350">
                <a:solidFill>
                  <a:schemeClr val="accent1"/>
                </a:solidFill>
              </a:rPr>
              <a:t>R</a:t>
            </a:r>
            <a:r>
              <a:rPr lang="en" sz="4350">
                <a:solidFill>
                  <a:srgbClr val="000000"/>
                </a:solidFill>
              </a:rPr>
              <a:t>egular English 6 (STAAR TEST REQUIRED)</a:t>
            </a:r>
            <a:endParaRPr sz="4350">
              <a:solidFill>
                <a:srgbClr val="000000"/>
              </a:solidFill>
            </a:endParaRPr>
          </a:p>
          <a:p>
            <a:pPr indent="0" lvl="0" marL="0" rtl="0" algn="l">
              <a:spcBef>
                <a:spcPts val="1200"/>
              </a:spcBef>
              <a:spcAft>
                <a:spcPts val="0"/>
              </a:spcAft>
              <a:buNone/>
            </a:pPr>
            <a:r>
              <a:t/>
            </a:r>
            <a:endParaRPr>
              <a:solidFill>
                <a:srgbClr val="000000"/>
              </a:solidFill>
            </a:endParaRPr>
          </a:p>
          <a:p>
            <a:pPr indent="0" lvl="0" marL="0" rtl="0" algn="l">
              <a:spcBef>
                <a:spcPts val="1200"/>
              </a:spcBef>
              <a:spcAft>
                <a:spcPts val="0"/>
              </a:spcAft>
              <a:buNone/>
            </a:pPr>
            <a:r>
              <a:rPr b="1" lang="en" sz="4491">
                <a:solidFill>
                  <a:srgbClr val="000000"/>
                </a:solidFill>
              </a:rPr>
              <a:t>OR</a:t>
            </a:r>
            <a:endParaRPr b="1" sz="4491">
              <a:solidFill>
                <a:srgbClr val="000000"/>
              </a:solidFill>
            </a:endParaRPr>
          </a:p>
          <a:p>
            <a:pPr indent="0" lvl="0" marL="0" rtl="0" algn="l">
              <a:spcBef>
                <a:spcPts val="1200"/>
              </a:spcBef>
              <a:spcAft>
                <a:spcPts val="0"/>
              </a:spcAft>
              <a:buNone/>
            </a:pPr>
            <a:r>
              <a:t/>
            </a:r>
            <a:endParaRPr>
              <a:solidFill>
                <a:srgbClr val="000000"/>
              </a:solidFill>
            </a:endParaRPr>
          </a:p>
          <a:p>
            <a:pPr indent="0" lvl="0" marL="0" rtl="0" algn="l">
              <a:spcBef>
                <a:spcPts val="1200"/>
              </a:spcBef>
              <a:spcAft>
                <a:spcPts val="0"/>
              </a:spcAft>
              <a:buNone/>
            </a:pPr>
            <a:r>
              <a:rPr lang="en" sz="4350">
                <a:solidFill>
                  <a:srgbClr val="000000"/>
                </a:solidFill>
              </a:rPr>
              <a:t>Honors English 6 (STAAR TEST REQUIRED)</a:t>
            </a:r>
            <a:endParaRPr sz="4350">
              <a:solidFill>
                <a:srgbClr val="000000"/>
              </a:solidFill>
            </a:endParaRPr>
          </a:p>
          <a:p>
            <a:pPr indent="0" lvl="0" marL="0" rtl="0" algn="l">
              <a:spcBef>
                <a:spcPts val="1200"/>
              </a:spcBef>
              <a:spcAft>
                <a:spcPts val="0"/>
              </a:spcAft>
              <a:buNone/>
            </a:pPr>
            <a:r>
              <a:rPr lang="en" sz="4350">
                <a:solidFill>
                  <a:srgbClr val="000000"/>
                </a:solidFill>
              </a:rPr>
              <a:t>Must meet requirements on Honors ELA Rubric</a:t>
            </a:r>
            <a:endParaRPr sz="4350">
              <a:solidFill>
                <a:srgbClr val="000000"/>
              </a:solidFill>
            </a:endParaRPr>
          </a:p>
          <a:p>
            <a:pPr indent="0" lvl="0" marL="0" rtl="0" algn="l">
              <a:spcBef>
                <a:spcPts val="1200"/>
              </a:spcBef>
              <a:spcAft>
                <a:spcPts val="0"/>
              </a:spcAft>
              <a:buNone/>
            </a:pPr>
            <a:r>
              <a:t/>
            </a:r>
            <a:endParaRPr sz="2800">
              <a:solidFill>
                <a:srgbClr val="000000"/>
              </a:solidFill>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Mathematics 6</a:t>
            </a:r>
            <a:endParaRPr/>
          </a:p>
        </p:txBody>
      </p:sp>
      <p:sp>
        <p:nvSpPr>
          <p:cNvPr id="99" name="Google Shape;99;p20"/>
          <p:cNvSpPr txBox="1"/>
          <p:nvPr>
            <p:ph idx="1" type="body"/>
          </p:nvPr>
        </p:nvSpPr>
        <p:spPr>
          <a:xfrm>
            <a:off x="84550" y="955900"/>
            <a:ext cx="8971800" cy="4063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400">
                <a:solidFill>
                  <a:srgbClr val="000000"/>
                </a:solidFill>
              </a:rPr>
              <a:t>Regular Mathematics 6 (STAAR Test Required)</a:t>
            </a:r>
            <a:endParaRPr sz="2400">
              <a:solidFill>
                <a:srgbClr val="000000"/>
              </a:solidFill>
            </a:endParaRPr>
          </a:p>
          <a:p>
            <a:pPr indent="0" lvl="0" marL="0" rtl="0" algn="l">
              <a:lnSpc>
                <a:spcPct val="100000"/>
              </a:lnSpc>
              <a:spcBef>
                <a:spcPts val="1200"/>
              </a:spcBef>
              <a:spcAft>
                <a:spcPts val="0"/>
              </a:spcAft>
              <a:buNone/>
            </a:pPr>
            <a:r>
              <a:t/>
            </a:r>
            <a:endParaRPr sz="2400">
              <a:solidFill>
                <a:srgbClr val="000000"/>
              </a:solidFill>
            </a:endParaRPr>
          </a:p>
          <a:p>
            <a:pPr indent="0" lvl="0" marL="0" rtl="0" algn="l">
              <a:lnSpc>
                <a:spcPct val="100000"/>
              </a:lnSpc>
              <a:spcBef>
                <a:spcPts val="1200"/>
              </a:spcBef>
              <a:spcAft>
                <a:spcPts val="0"/>
              </a:spcAft>
              <a:buNone/>
            </a:pPr>
            <a:r>
              <a:rPr b="1" lang="en" sz="2800">
                <a:solidFill>
                  <a:srgbClr val="000000"/>
                </a:solidFill>
              </a:rPr>
              <a:t>OR</a:t>
            </a:r>
            <a:endParaRPr b="1" sz="2800">
              <a:solidFill>
                <a:srgbClr val="000000"/>
              </a:solidFill>
            </a:endParaRPr>
          </a:p>
          <a:p>
            <a:pPr indent="0" lvl="0" marL="0" rtl="0" algn="l">
              <a:lnSpc>
                <a:spcPct val="100000"/>
              </a:lnSpc>
              <a:spcBef>
                <a:spcPts val="1200"/>
              </a:spcBef>
              <a:spcAft>
                <a:spcPts val="0"/>
              </a:spcAft>
              <a:buNone/>
            </a:pPr>
            <a:r>
              <a:t/>
            </a:r>
            <a:endParaRPr sz="2800">
              <a:solidFill>
                <a:srgbClr val="000000"/>
              </a:solidFill>
            </a:endParaRPr>
          </a:p>
          <a:p>
            <a:pPr indent="0" lvl="0" marL="0" rtl="0" algn="l">
              <a:lnSpc>
                <a:spcPct val="100000"/>
              </a:lnSpc>
              <a:spcBef>
                <a:spcPts val="1200"/>
              </a:spcBef>
              <a:spcAft>
                <a:spcPts val="0"/>
              </a:spcAft>
              <a:buNone/>
            </a:pPr>
            <a:r>
              <a:rPr lang="en" sz="2400">
                <a:solidFill>
                  <a:srgbClr val="000000"/>
                </a:solidFill>
              </a:rPr>
              <a:t>Honors Mathematics 6(STAAR Test Required)</a:t>
            </a:r>
            <a:endParaRPr sz="2400">
              <a:solidFill>
                <a:srgbClr val="000000"/>
              </a:solidFill>
            </a:endParaRPr>
          </a:p>
          <a:p>
            <a:pPr indent="0" lvl="0" marL="0" rtl="0" algn="l">
              <a:lnSpc>
                <a:spcPct val="100000"/>
              </a:lnSpc>
              <a:spcBef>
                <a:spcPts val="1200"/>
              </a:spcBef>
              <a:spcAft>
                <a:spcPts val="1200"/>
              </a:spcAft>
              <a:buNone/>
            </a:pPr>
            <a:r>
              <a:rPr lang="en" sz="2400">
                <a:solidFill>
                  <a:srgbClr val="000000"/>
                </a:solidFill>
              </a:rPr>
              <a:t>Must meet requirements on Honors Mathematics Rubric</a:t>
            </a:r>
            <a:endParaRPr sz="24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Science 6</a:t>
            </a:r>
            <a:endParaRPr/>
          </a:p>
        </p:txBody>
      </p:sp>
      <p:sp>
        <p:nvSpPr>
          <p:cNvPr id="105" name="Google Shape;105;p21"/>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800">
                <a:solidFill>
                  <a:srgbClr val="000000"/>
                </a:solidFill>
              </a:rPr>
              <a:t>Regular Science 6</a:t>
            </a:r>
            <a:endParaRPr sz="28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Social Studies 6</a:t>
            </a:r>
            <a:endParaRPr/>
          </a:p>
        </p:txBody>
      </p:sp>
      <p:sp>
        <p:nvSpPr>
          <p:cNvPr id="111" name="Google Shape;111;p22"/>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800">
                <a:solidFill>
                  <a:srgbClr val="000000"/>
                </a:solidFill>
              </a:rPr>
              <a:t>Regular Social Studies 6</a:t>
            </a:r>
            <a:endParaRPr sz="28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Physical education 6 (Required Elective)</a:t>
            </a:r>
            <a:endParaRPr/>
          </a:p>
        </p:txBody>
      </p:sp>
      <p:sp>
        <p:nvSpPr>
          <p:cNvPr id="117" name="Google Shape;117;p23"/>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000000"/>
                </a:solidFill>
              </a:rPr>
              <a:t>PE 6</a:t>
            </a:r>
            <a:endParaRPr sz="2800">
              <a:solidFill>
                <a:srgbClr val="000000"/>
              </a:solidFill>
            </a:endParaRPr>
          </a:p>
          <a:p>
            <a:pPr indent="0" lvl="0" marL="0" rtl="0" algn="l">
              <a:spcBef>
                <a:spcPts val="1200"/>
              </a:spcBef>
              <a:spcAft>
                <a:spcPts val="0"/>
              </a:spcAft>
              <a:buNone/>
            </a:pPr>
            <a:r>
              <a:rPr b="1" lang="en" sz="2800">
                <a:solidFill>
                  <a:srgbClr val="000000"/>
                </a:solidFill>
              </a:rPr>
              <a:t>OR</a:t>
            </a:r>
            <a:endParaRPr b="1" sz="2800">
              <a:solidFill>
                <a:srgbClr val="000000"/>
              </a:solidFill>
            </a:endParaRPr>
          </a:p>
          <a:p>
            <a:pPr indent="0" lvl="0" marL="0" rtl="0" algn="l">
              <a:spcBef>
                <a:spcPts val="1200"/>
              </a:spcBef>
              <a:spcAft>
                <a:spcPts val="0"/>
              </a:spcAft>
              <a:buNone/>
            </a:pPr>
            <a:r>
              <a:rPr lang="en" sz="2800">
                <a:solidFill>
                  <a:srgbClr val="000000"/>
                </a:solidFill>
              </a:rPr>
              <a:t>Pre-Athletics Girls 6</a:t>
            </a:r>
            <a:endParaRPr sz="2800">
              <a:solidFill>
                <a:srgbClr val="000000"/>
              </a:solidFill>
            </a:endParaRPr>
          </a:p>
          <a:p>
            <a:pPr indent="0" lvl="0" marL="0" rtl="0" algn="l">
              <a:spcBef>
                <a:spcPts val="1200"/>
              </a:spcBef>
              <a:spcAft>
                <a:spcPts val="0"/>
              </a:spcAft>
              <a:buNone/>
            </a:pPr>
            <a:r>
              <a:rPr b="1" lang="en" sz="2800">
                <a:solidFill>
                  <a:srgbClr val="000000"/>
                </a:solidFill>
              </a:rPr>
              <a:t>OR</a:t>
            </a:r>
            <a:endParaRPr b="1" sz="2800">
              <a:solidFill>
                <a:srgbClr val="000000"/>
              </a:solidFill>
            </a:endParaRPr>
          </a:p>
          <a:p>
            <a:pPr indent="0" lvl="0" marL="0" rtl="0" algn="l">
              <a:spcBef>
                <a:spcPts val="1200"/>
              </a:spcBef>
              <a:spcAft>
                <a:spcPts val="1200"/>
              </a:spcAft>
              <a:buNone/>
            </a:pPr>
            <a:r>
              <a:rPr lang="en" sz="2800">
                <a:solidFill>
                  <a:srgbClr val="000000"/>
                </a:solidFill>
              </a:rPr>
              <a:t>Pre-Athletics Boys 6</a:t>
            </a:r>
            <a:endParaRPr sz="28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Technology Applications (Required Elective)</a:t>
            </a:r>
            <a:endParaRPr/>
          </a:p>
        </p:txBody>
      </p:sp>
      <p:sp>
        <p:nvSpPr>
          <p:cNvPr id="123" name="Google Shape;123;p2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solidFill>
                  <a:srgbClr val="000000"/>
                </a:solidFill>
              </a:rPr>
              <a:t>D</a:t>
            </a:r>
            <a:r>
              <a:rPr lang="en" sz="2400">
                <a:solidFill>
                  <a:srgbClr val="000000"/>
                </a:solidFill>
              </a:rPr>
              <a:t>iscover tech tools and Google </a:t>
            </a:r>
            <a:r>
              <a:rPr lang="en" sz="2400">
                <a:solidFill>
                  <a:srgbClr val="000000"/>
                </a:solidFill>
              </a:rPr>
              <a:t>tools</a:t>
            </a:r>
            <a:r>
              <a:rPr lang="en" sz="2400">
                <a:solidFill>
                  <a:srgbClr val="000000"/>
                </a:solidFill>
              </a:rPr>
              <a:t> for education</a:t>
            </a:r>
            <a:endParaRPr sz="2400">
              <a:solidFill>
                <a:srgbClr val="000000"/>
              </a:solidFill>
            </a:endParaRPr>
          </a:p>
          <a:p>
            <a:pPr indent="0" lvl="0" marL="0" rtl="0" algn="l">
              <a:spcBef>
                <a:spcPts val="1200"/>
              </a:spcBef>
              <a:spcAft>
                <a:spcPts val="0"/>
              </a:spcAft>
              <a:buNone/>
            </a:pPr>
            <a:r>
              <a:rPr lang="en" sz="2400">
                <a:solidFill>
                  <a:srgbClr val="000000"/>
                </a:solidFill>
              </a:rPr>
              <a:t>Keyboarding/typing</a:t>
            </a:r>
            <a:endParaRPr sz="2400">
              <a:solidFill>
                <a:srgbClr val="000000"/>
              </a:solidFill>
            </a:endParaRPr>
          </a:p>
          <a:p>
            <a:pPr indent="0" lvl="0" marL="0" rtl="0" algn="l">
              <a:spcBef>
                <a:spcPts val="1200"/>
              </a:spcBef>
              <a:spcAft>
                <a:spcPts val="1200"/>
              </a:spcAft>
              <a:buNone/>
            </a:pPr>
            <a:r>
              <a:rPr lang="en" sz="2400">
                <a:solidFill>
                  <a:srgbClr val="000000"/>
                </a:solidFill>
              </a:rPr>
              <a:t>Learn how to use technology wisely (Digital Citizenship)</a:t>
            </a:r>
            <a:endParaRPr sz="240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Fine Arts - You will choose 1  (Required Elective)</a:t>
            </a:r>
            <a:endParaRPr/>
          </a:p>
        </p:txBody>
      </p:sp>
      <p:sp>
        <p:nvSpPr>
          <p:cNvPr id="129" name="Google Shape;129;p25"/>
          <p:cNvSpPr txBox="1"/>
          <p:nvPr>
            <p:ph idx="1" type="body"/>
          </p:nvPr>
        </p:nvSpPr>
        <p:spPr>
          <a:xfrm>
            <a:off x="166800" y="955900"/>
            <a:ext cx="8665500" cy="3612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10800">
                <a:solidFill>
                  <a:srgbClr val="000000"/>
                </a:solidFill>
              </a:rPr>
              <a:t>Band I</a:t>
            </a:r>
            <a:endParaRPr b="1" sz="10800">
              <a:solidFill>
                <a:srgbClr val="000000"/>
              </a:solidFill>
            </a:endParaRPr>
          </a:p>
          <a:p>
            <a:pPr indent="0" lvl="0" marL="0" rtl="0" algn="l">
              <a:spcBef>
                <a:spcPts val="1200"/>
              </a:spcBef>
              <a:spcAft>
                <a:spcPts val="0"/>
              </a:spcAft>
              <a:buNone/>
            </a:pPr>
            <a:r>
              <a:t/>
            </a:r>
            <a:endParaRPr b="1" sz="10800">
              <a:solidFill>
                <a:srgbClr val="000000"/>
              </a:solidFill>
            </a:endParaRPr>
          </a:p>
          <a:p>
            <a:pPr indent="0" lvl="0" marL="0" rtl="0" algn="l">
              <a:spcBef>
                <a:spcPts val="1200"/>
              </a:spcBef>
              <a:spcAft>
                <a:spcPts val="0"/>
              </a:spcAft>
              <a:buNone/>
            </a:pPr>
            <a:r>
              <a:t/>
            </a:r>
            <a:endParaRPr b="1" sz="10800">
              <a:solidFill>
                <a:srgbClr val="000000"/>
              </a:solidFill>
            </a:endParaRPr>
          </a:p>
          <a:p>
            <a:pPr indent="0" lvl="0" marL="0" rtl="0" algn="l">
              <a:spcBef>
                <a:spcPts val="1200"/>
              </a:spcBef>
              <a:spcAft>
                <a:spcPts val="0"/>
              </a:spcAft>
              <a:buNone/>
            </a:pPr>
            <a:r>
              <a:rPr b="1" lang="en" sz="10800">
                <a:solidFill>
                  <a:srgbClr val="000000"/>
                </a:solidFill>
              </a:rPr>
              <a:t>Choir I</a:t>
            </a:r>
            <a:endParaRPr b="1" sz="10800">
              <a:solidFill>
                <a:srgbClr val="000000"/>
              </a:solidFill>
            </a:endParaRPr>
          </a:p>
          <a:p>
            <a:pPr indent="0" lvl="0" marL="0" rtl="0" algn="l">
              <a:spcBef>
                <a:spcPts val="1200"/>
              </a:spcBef>
              <a:spcAft>
                <a:spcPts val="0"/>
              </a:spcAft>
              <a:buNone/>
            </a:pPr>
            <a:r>
              <a:t/>
            </a:r>
            <a:endParaRPr b="1" sz="10800">
              <a:solidFill>
                <a:srgbClr val="000000"/>
              </a:solidFill>
            </a:endParaRPr>
          </a:p>
          <a:p>
            <a:pPr indent="0" lvl="0" marL="0" rtl="0" algn="l">
              <a:spcBef>
                <a:spcPts val="1200"/>
              </a:spcBef>
              <a:spcAft>
                <a:spcPts val="0"/>
              </a:spcAft>
              <a:buNone/>
            </a:pPr>
            <a:r>
              <a:t/>
            </a:r>
            <a:endParaRPr b="1" sz="10800">
              <a:solidFill>
                <a:srgbClr val="000000"/>
              </a:solidFill>
            </a:endParaRPr>
          </a:p>
          <a:p>
            <a:pPr indent="0" lvl="0" marL="0" rtl="0" algn="l">
              <a:spcBef>
                <a:spcPts val="1200"/>
              </a:spcBef>
              <a:spcAft>
                <a:spcPts val="0"/>
              </a:spcAft>
              <a:buNone/>
            </a:pPr>
            <a:r>
              <a:rPr b="1" lang="en" sz="10800">
                <a:solidFill>
                  <a:srgbClr val="000000"/>
                </a:solidFill>
              </a:rPr>
              <a:t>Art I</a:t>
            </a:r>
            <a:endParaRPr b="1" sz="10800">
              <a:solidFill>
                <a:srgbClr val="000000"/>
              </a:solidFill>
            </a:endParaRPr>
          </a:p>
          <a:p>
            <a:pPr indent="0" lvl="0" marL="0" rtl="0" algn="l">
              <a:spcBef>
                <a:spcPts val="1200"/>
              </a:spcBef>
              <a:spcAft>
                <a:spcPts val="0"/>
              </a:spcAft>
              <a:buNone/>
            </a:pPr>
            <a:r>
              <a:t/>
            </a:r>
            <a:endParaRPr sz="2850">
              <a:solidFill>
                <a:srgbClr val="000000"/>
              </a:solidFill>
            </a:endParaRPr>
          </a:p>
          <a:p>
            <a:pPr indent="0" lvl="0" marL="0" rtl="0" algn="l">
              <a:spcBef>
                <a:spcPts val="1200"/>
              </a:spcBef>
              <a:spcAft>
                <a:spcPts val="0"/>
              </a:spcAft>
              <a:buNone/>
            </a:pPr>
            <a:r>
              <a:t/>
            </a:r>
            <a:endParaRPr sz="2850">
              <a:solidFill>
                <a:srgbClr val="000000"/>
              </a:solidFill>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Electives 6 - You Will Choose 1</a:t>
            </a:r>
            <a:endParaRPr/>
          </a:p>
        </p:txBody>
      </p:sp>
      <p:sp>
        <p:nvSpPr>
          <p:cNvPr id="135" name="Google Shape;135;p26"/>
          <p:cNvSpPr txBox="1"/>
          <p:nvPr>
            <p:ph idx="1" type="body"/>
          </p:nvPr>
        </p:nvSpPr>
        <p:spPr>
          <a:xfrm>
            <a:off x="143275" y="932400"/>
            <a:ext cx="8689200" cy="409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400">
                <a:solidFill>
                  <a:srgbClr val="000000"/>
                </a:solidFill>
              </a:rPr>
              <a:t>Band I</a:t>
            </a:r>
            <a:endParaRPr b="1" sz="3400">
              <a:solidFill>
                <a:srgbClr val="000000"/>
              </a:solidFill>
            </a:endParaRPr>
          </a:p>
          <a:p>
            <a:pPr indent="0" lvl="0" marL="0" rtl="0" algn="l">
              <a:spcBef>
                <a:spcPts val="1200"/>
              </a:spcBef>
              <a:spcAft>
                <a:spcPts val="0"/>
              </a:spcAft>
              <a:buNone/>
            </a:pPr>
            <a:r>
              <a:rPr b="1" lang="en" sz="3400">
                <a:solidFill>
                  <a:srgbClr val="000000"/>
                </a:solidFill>
              </a:rPr>
              <a:t>Choir I</a:t>
            </a:r>
            <a:endParaRPr b="1" sz="3400">
              <a:solidFill>
                <a:srgbClr val="000000"/>
              </a:solidFill>
            </a:endParaRPr>
          </a:p>
          <a:p>
            <a:pPr indent="0" lvl="0" marL="0" rtl="0" algn="l">
              <a:spcBef>
                <a:spcPts val="1200"/>
              </a:spcBef>
              <a:spcAft>
                <a:spcPts val="0"/>
              </a:spcAft>
              <a:buNone/>
            </a:pPr>
            <a:r>
              <a:rPr b="1" lang="en" sz="3400">
                <a:solidFill>
                  <a:srgbClr val="000000"/>
                </a:solidFill>
              </a:rPr>
              <a:t>Art I</a:t>
            </a:r>
            <a:endParaRPr b="1" sz="3400">
              <a:solidFill>
                <a:srgbClr val="000000"/>
              </a:solidFill>
            </a:endParaRPr>
          </a:p>
          <a:p>
            <a:pPr indent="0" lvl="0" marL="0" rtl="0" algn="l">
              <a:spcBef>
                <a:spcPts val="1200"/>
              </a:spcBef>
              <a:spcAft>
                <a:spcPts val="0"/>
              </a:spcAft>
              <a:buNone/>
            </a:pPr>
            <a:r>
              <a:rPr b="1" lang="en" sz="3400">
                <a:solidFill>
                  <a:srgbClr val="000000"/>
                </a:solidFill>
              </a:rPr>
              <a:t>Leadworthy 1</a:t>
            </a:r>
            <a:endParaRPr b="1" sz="3400">
              <a:solidFill>
                <a:srgbClr val="000000"/>
              </a:solidFill>
            </a:endParaRPr>
          </a:p>
          <a:p>
            <a:pPr indent="0" lvl="0" marL="0" rtl="0" algn="l">
              <a:spcBef>
                <a:spcPts val="1200"/>
              </a:spcBef>
              <a:spcAft>
                <a:spcPts val="1200"/>
              </a:spcAft>
              <a:buNone/>
            </a:pPr>
            <a:r>
              <a:t/>
            </a:r>
            <a:endParaRPr sz="280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Leadworthy I ™ The Course?</a:t>
            </a:r>
            <a:endParaRPr/>
          </a:p>
          <a:p>
            <a:pPr indent="0" lvl="0" marL="0" rtl="0" algn="l">
              <a:spcBef>
                <a:spcPts val="0"/>
              </a:spcBef>
              <a:spcAft>
                <a:spcPts val="0"/>
              </a:spcAft>
              <a:buNone/>
            </a:pPr>
            <a:r>
              <a:t/>
            </a:r>
            <a:endParaRPr/>
          </a:p>
        </p:txBody>
      </p:sp>
      <p:sp>
        <p:nvSpPr>
          <p:cNvPr id="141" name="Google Shape;141;p27"/>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400">
                <a:solidFill>
                  <a:srgbClr val="000000"/>
                </a:solidFill>
              </a:rPr>
              <a:t>This course teaches students to take </a:t>
            </a:r>
            <a:r>
              <a:rPr lang="en" sz="2400">
                <a:solidFill>
                  <a:srgbClr val="000000"/>
                </a:solidFill>
              </a:rPr>
              <a:t>responsibility, express themselves, and handle problems and decisions when they arise.  The class enables individuals to build personal responsibility and leadership skills through group activities, role play, speeches and projects.</a:t>
            </a:r>
            <a:endParaRPr sz="240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ELA 6 and Honors Math 6</a:t>
            </a:r>
            <a:endParaRPr/>
          </a:p>
        </p:txBody>
      </p:sp>
      <p:sp>
        <p:nvSpPr>
          <p:cNvPr id="147" name="Google Shape;147;p28"/>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200">
                <a:solidFill>
                  <a:srgbClr val="000000"/>
                </a:solidFill>
              </a:rPr>
              <a:t>There is a paper application/rubric that is required to be completed by (1) the student (2) requires a parent signature (3) student gives the rubric to the teacher to complete.  Students are required to reach 19+ points on the rubric to be enrolled in an Honors ELA 7 or Honors Math 7 course.</a:t>
            </a:r>
            <a:endParaRPr sz="2200">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53" name="Google Shape;153;p29"/>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u="sng">
                <a:solidFill>
                  <a:srgbClr val="000000"/>
                </a:solidFill>
                <a:latin typeface="Arial"/>
                <a:ea typeface="Arial"/>
                <a:cs typeface="Arial"/>
                <a:sym typeface="Arial"/>
              </a:rPr>
              <a:t>Millsap Middle School Honors ELA Placement Rubric (Grades 6–8)</a:t>
            </a:r>
            <a:endParaRPr b="1" u="sng">
              <a:solidFill>
                <a:srgbClr val="000000"/>
              </a:solidFill>
              <a:latin typeface="Arial"/>
              <a:ea typeface="Arial"/>
              <a:cs typeface="Arial"/>
              <a:sym typeface="Arial"/>
            </a:endParaRPr>
          </a:p>
          <a:p>
            <a:pPr indent="0" lvl="0" marL="0" rtl="0" algn="l">
              <a:spcBef>
                <a:spcPts val="0"/>
              </a:spcBef>
              <a:spcAft>
                <a:spcPts val="0"/>
              </a:spcAft>
              <a:buNone/>
            </a:pPr>
            <a:r>
              <a:t/>
            </a:r>
            <a:endParaRPr b="1" sz="1600">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Purpose:</a:t>
            </a:r>
            <a:r>
              <a:rPr lang="en">
                <a:solidFill>
                  <a:srgbClr val="000000"/>
                </a:solidFill>
                <a:latin typeface="Arial"/>
                <a:ea typeface="Arial"/>
                <a:cs typeface="Arial"/>
                <a:sym typeface="Arial"/>
              </a:rPr>
              <a:t> This rubric is used to determine placement in Honors English Language Arts for students entering grades 6, 7, or 8. Placement is based on multiple academic indicators with an emphasis on teacher recommendation and student readiness.</a:t>
            </a:r>
            <a:endParaRPr>
              <a:solidFill>
                <a:srgbClr val="000000"/>
              </a:solidFill>
              <a:latin typeface="Arial"/>
              <a:ea typeface="Arial"/>
              <a:cs typeface="Arial"/>
              <a:sym typeface="Arial"/>
            </a:endParaRPr>
          </a:p>
          <a:p>
            <a:pPr indent="0" lvl="0" marL="0" rtl="0" algn="l">
              <a:spcBef>
                <a:spcPts val="0"/>
              </a:spcBef>
              <a:spcAft>
                <a:spcPts val="0"/>
              </a:spcAft>
              <a:buNone/>
            </a:pPr>
            <a:r>
              <a:rPr lang="en">
                <a:solidFill>
                  <a:srgbClr val="000000"/>
                </a:solidFill>
                <a:latin typeface="Arial"/>
                <a:ea typeface="Arial"/>
                <a:cs typeface="Arial"/>
                <a:sym typeface="Arial"/>
              </a:rPr>
              <a:t>Process:  (1) Student completes 1-3  (2) Student turns form into their current ELA or Math teacher. Teacher completes 4 and all of Part B.</a:t>
            </a:r>
            <a:endParaRPr>
              <a:solidFill>
                <a:srgbClr val="000000"/>
              </a:solidFill>
              <a:latin typeface="Arial"/>
              <a:ea typeface="Arial"/>
              <a:cs typeface="Arial"/>
              <a:sym typeface="Arial"/>
            </a:endParaRPr>
          </a:p>
          <a:p>
            <a:pPr indent="0" lvl="0" marL="0" rtl="0" algn="l">
              <a:spcBef>
                <a:spcPts val="0"/>
              </a:spcBef>
              <a:spcAft>
                <a:spcPts val="1200"/>
              </a:spcAft>
              <a:buNone/>
            </a:pPr>
            <a:r>
              <a:t/>
            </a:r>
            <a:endParaRPr sz="2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type="title"/>
          </p:nvPr>
        </p:nvSpPr>
        <p:spPr>
          <a:xfrm>
            <a:off x="311700" y="122125"/>
            <a:ext cx="8439300" cy="76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59" name="Google Shape;159;p30"/>
          <p:cNvSpPr txBox="1"/>
          <p:nvPr>
            <p:ph idx="1" type="body"/>
          </p:nvPr>
        </p:nvSpPr>
        <p:spPr>
          <a:xfrm>
            <a:off x="311700" y="768025"/>
            <a:ext cx="8480100" cy="4133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3"/>
              <a:buNone/>
            </a:pPr>
            <a:r>
              <a:rPr b="1" lang="en" sz="1553">
                <a:solidFill>
                  <a:srgbClr val="000000"/>
                </a:solidFill>
                <a:latin typeface="Arial"/>
                <a:ea typeface="Arial"/>
                <a:cs typeface="Arial"/>
                <a:sym typeface="Arial"/>
              </a:rPr>
              <a:t>Section A: Academic Readiness (0–16 points)</a:t>
            </a:r>
            <a:endParaRPr b="1" sz="1553">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t/>
            </a:r>
            <a:endParaRPr b="1" sz="1553">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rPr b="1" lang="en" sz="1553">
                <a:solidFill>
                  <a:srgbClr val="000000"/>
                </a:solidFill>
                <a:latin typeface="Arial"/>
                <a:ea typeface="Arial"/>
                <a:cs typeface="Arial"/>
                <a:sym typeface="Arial"/>
              </a:rPr>
              <a:t>_____1. ELA Course Average (0–4 points) </a:t>
            </a:r>
            <a:endParaRPr b="1" sz="1553">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95–100 = 4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90–94 = 3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85–89 = 2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80–84 = 1 point</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Below 80 = 0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(Go to your </a:t>
            </a:r>
            <a:r>
              <a:rPr b="1" lang="en" sz="1475">
                <a:solidFill>
                  <a:srgbClr val="000000"/>
                </a:solidFill>
                <a:latin typeface="Arial"/>
                <a:ea typeface="Arial"/>
                <a:cs typeface="Arial"/>
                <a:sym typeface="Arial"/>
              </a:rPr>
              <a:t>Student Portal </a:t>
            </a:r>
            <a:r>
              <a:rPr lang="en" sz="1475">
                <a:solidFill>
                  <a:srgbClr val="000000"/>
                </a:solidFill>
                <a:latin typeface="Arial"/>
                <a:ea typeface="Arial"/>
                <a:cs typeface="Arial"/>
                <a:sym typeface="Arial"/>
              </a:rPr>
              <a:t>for this data!)</a:t>
            </a:r>
            <a:endParaRPr sz="1398">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t/>
            </a:r>
            <a:endParaRPr sz="1553">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rPr b="1" lang="en" sz="1553">
                <a:solidFill>
                  <a:srgbClr val="000000"/>
                </a:solidFill>
                <a:latin typeface="Arial"/>
                <a:ea typeface="Arial"/>
                <a:cs typeface="Arial"/>
                <a:sym typeface="Arial"/>
              </a:rPr>
              <a:t>_____2. MAP Reading Diagnostic Percentile (0–4 points) </a:t>
            </a:r>
            <a:endParaRPr b="1" sz="1553">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85th percentile or higher = 4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70–84th percentile = 3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60–69th percentile = 2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50–59th percentile = 1 point</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Below 50th percentile = 0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UPDATE:(Please see or email Jeff Kirby, MMS Assistant Principal </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At </a:t>
            </a:r>
            <a:r>
              <a:rPr lang="en" sz="1475" u="sng">
                <a:solidFill>
                  <a:schemeClr val="hlink"/>
                </a:solidFill>
                <a:latin typeface="Arial"/>
                <a:ea typeface="Arial"/>
                <a:cs typeface="Arial"/>
                <a:sym typeface="Arial"/>
                <a:hlinkClick r:id="rId3"/>
              </a:rPr>
              <a:t>jkirby@millsapisd.net</a:t>
            </a:r>
            <a:r>
              <a:rPr lang="en" sz="1475">
                <a:solidFill>
                  <a:srgbClr val="000000"/>
                </a:solidFill>
                <a:latin typeface="Arial"/>
                <a:ea typeface="Arial"/>
                <a:cs typeface="Arial"/>
                <a:sym typeface="Arial"/>
              </a:rPr>
              <a:t> to receive your MAP score)</a:t>
            </a:r>
            <a:endParaRPr sz="1475">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65" name="Google Shape;165;p31"/>
          <p:cNvSpPr txBox="1"/>
          <p:nvPr>
            <p:ph idx="1" type="body"/>
          </p:nvPr>
        </p:nvSpPr>
        <p:spPr>
          <a:xfrm>
            <a:off x="166750" y="944150"/>
            <a:ext cx="8665500" cy="4063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a:solidFill>
                  <a:srgbClr val="000000"/>
                </a:solidFill>
                <a:latin typeface="Arial"/>
                <a:ea typeface="Arial"/>
                <a:cs typeface="Arial"/>
                <a:sym typeface="Arial"/>
              </a:rPr>
              <a:t>_____3. STAAR (0–4 points)</a:t>
            </a:r>
            <a:endParaRPr b="1" sz="17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Masters / Advanced = 4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Meets / Proficient = 3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Approaches / Basic = 2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Below Standard = 0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(Go to your </a:t>
            </a:r>
            <a:r>
              <a:rPr b="1" lang="en" sz="1600">
                <a:solidFill>
                  <a:srgbClr val="000000"/>
                </a:solidFill>
                <a:latin typeface="Arial"/>
                <a:ea typeface="Arial"/>
                <a:cs typeface="Arial"/>
                <a:sym typeface="Arial"/>
              </a:rPr>
              <a:t>Student Portal</a:t>
            </a:r>
            <a:r>
              <a:rPr lang="en" sz="1600">
                <a:solidFill>
                  <a:srgbClr val="000000"/>
                </a:solidFill>
                <a:latin typeface="Arial"/>
                <a:ea typeface="Arial"/>
                <a:cs typeface="Arial"/>
                <a:sym typeface="Arial"/>
              </a:rPr>
              <a:t> for this data!)</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sz="1700">
              <a:solidFill>
                <a:srgbClr val="000000"/>
              </a:solidFill>
              <a:latin typeface="Arial"/>
              <a:ea typeface="Arial"/>
              <a:cs typeface="Arial"/>
              <a:sym typeface="Arial"/>
            </a:endParaRPr>
          </a:p>
          <a:p>
            <a:pPr indent="0" lvl="0" marL="0" rtl="0" algn="l">
              <a:spcBef>
                <a:spcPts val="0"/>
              </a:spcBef>
              <a:spcAft>
                <a:spcPts val="0"/>
              </a:spcAft>
              <a:buNone/>
            </a:pPr>
            <a:r>
              <a:rPr b="1" lang="en" sz="1700">
                <a:solidFill>
                  <a:srgbClr val="000000"/>
                </a:solidFill>
                <a:latin typeface="Arial"/>
                <a:ea typeface="Arial"/>
                <a:cs typeface="Arial"/>
                <a:sym typeface="Arial"/>
              </a:rPr>
              <a:t>_____4. Writing Sample (0–4 points)</a:t>
            </a:r>
            <a:endParaRPr b="1" sz="17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4 = Clear thesis, strong evidence and organization</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3 = Clear claim, adequate evidence</a:t>
            </a:r>
            <a:endParaRPr sz="1600">
              <a:solidFill>
                <a:srgbClr val="000000"/>
              </a:solidFill>
              <a:latin typeface="Arial"/>
              <a:ea typeface="Arial"/>
              <a:cs typeface="Arial"/>
              <a:sym typeface="Arial"/>
            </a:endParaRPr>
          </a:p>
          <a:p>
            <a:pPr indent="0" lvl="0" marL="914400" rtl="0" algn="l">
              <a:spcBef>
                <a:spcPts val="0"/>
              </a:spcBef>
              <a:spcAft>
                <a:spcPts val="0"/>
              </a:spcAft>
              <a:buNone/>
            </a:pPr>
            <a:r>
              <a:rPr lang="en" sz="1600">
                <a:solidFill>
                  <a:srgbClr val="000000"/>
                </a:solidFill>
                <a:latin typeface="Arial"/>
                <a:ea typeface="Arial"/>
                <a:cs typeface="Arial"/>
                <a:sym typeface="Arial"/>
              </a:rPr>
              <a:t>2 = Emerging claim, limited evidence</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1 = Minimal structure</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0 = Not submitted or off-topic</a:t>
            </a:r>
            <a:endParaRPr sz="16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71" name="Google Shape;171;p32"/>
          <p:cNvSpPr txBox="1"/>
          <p:nvPr>
            <p:ph idx="1" type="body"/>
          </p:nvPr>
        </p:nvSpPr>
        <p:spPr>
          <a:xfrm>
            <a:off x="190250" y="944150"/>
            <a:ext cx="8642100" cy="4086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a:solidFill>
                  <a:srgbClr val="000000"/>
                </a:solidFill>
                <a:latin typeface="Arial"/>
                <a:ea typeface="Arial"/>
                <a:cs typeface="Arial"/>
                <a:sym typeface="Arial"/>
              </a:rPr>
              <a:t>Section B: Teacher Recommendation (0–8 points)</a:t>
            </a:r>
            <a:endParaRPr b="1" sz="1700">
              <a:solidFill>
                <a:srgbClr val="000000"/>
              </a:solidFill>
              <a:latin typeface="Arial"/>
              <a:ea typeface="Arial"/>
              <a:cs typeface="Arial"/>
              <a:sym typeface="Arial"/>
            </a:endParaRPr>
          </a:p>
          <a:p>
            <a:pPr indent="0" lvl="0" marL="0" rtl="0" algn="l">
              <a:spcBef>
                <a:spcPts val="0"/>
              </a:spcBef>
              <a:spcAft>
                <a:spcPts val="0"/>
              </a:spcAft>
              <a:buNone/>
            </a:pPr>
            <a:r>
              <a:rPr b="1" lang="en" sz="1700">
                <a:solidFill>
                  <a:srgbClr val="000000"/>
                </a:solidFill>
                <a:latin typeface="Arial"/>
                <a:ea typeface="Arial"/>
                <a:cs typeface="Arial"/>
                <a:sym typeface="Arial"/>
              </a:rPr>
              <a:t>_____Teacher checks all that apply (1 point each):</a:t>
            </a:r>
            <a:endParaRPr b="1" sz="17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Writes organized paragraphs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Analyzes text beyond summary</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Demonstrates strong work habits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Comes prepared and organized</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Reads independently at/above grade level</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Participates in academic discussion</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Accepts feedback and revises work</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Demonstrates academic integrity</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b="1" sz="1700">
              <a:solidFill>
                <a:srgbClr val="000000"/>
              </a:solidFill>
              <a:latin typeface="Arial"/>
              <a:ea typeface="Arial"/>
              <a:cs typeface="Arial"/>
              <a:sym typeface="Arial"/>
            </a:endParaRPr>
          </a:p>
          <a:p>
            <a:pPr indent="0" lvl="0" marL="0" rtl="0" algn="l">
              <a:spcBef>
                <a:spcPts val="0"/>
              </a:spcBef>
              <a:spcAft>
                <a:spcPts val="0"/>
              </a:spcAft>
              <a:buNone/>
            </a:pPr>
            <a:r>
              <a:rPr b="1" lang="en" sz="1700">
                <a:solidFill>
                  <a:srgbClr val="000000"/>
                </a:solidFill>
                <a:latin typeface="Arial"/>
                <a:ea typeface="Arial"/>
                <a:cs typeface="Arial"/>
                <a:sym typeface="Arial"/>
              </a:rPr>
              <a:t>Placement Criteria</a:t>
            </a:r>
            <a:endParaRPr b="1" sz="1700">
              <a:solidFill>
                <a:srgbClr val="000000"/>
              </a:solidFill>
              <a:latin typeface="Arial"/>
              <a:ea typeface="Arial"/>
              <a:cs typeface="Arial"/>
              <a:sym typeface="Arial"/>
            </a:endParaRPr>
          </a:p>
          <a:p>
            <a:pPr indent="0" lvl="0" marL="0" rtl="0" algn="l">
              <a:spcBef>
                <a:spcPts val="0"/>
              </a:spcBef>
              <a:spcAft>
                <a:spcPts val="0"/>
              </a:spcAft>
              <a:buNone/>
            </a:pPr>
            <a:r>
              <a:rPr lang="en" sz="1700">
                <a:solidFill>
                  <a:srgbClr val="000000"/>
                </a:solidFill>
                <a:latin typeface="Arial"/>
                <a:ea typeface="Arial"/>
                <a:cs typeface="Arial"/>
                <a:sym typeface="Arial"/>
              </a:rPr>
              <a:t>_____		</a:t>
            </a:r>
            <a:r>
              <a:rPr lang="en" sz="1600">
                <a:solidFill>
                  <a:srgbClr val="000000"/>
                </a:solidFill>
                <a:latin typeface="Arial"/>
                <a:ea typeface="Arial"/>
                <a:cs typeface="Arial"/>
                <a:sym typeface="Arial"/>
              </a:rPr>
              <a:t>19+ point total is required</a:t>
            </a:r>
            <a:endParaRPr sz="16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77" name="Google Shape;177;p33"/>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2100">
                <a:solidFill>
                  <a:srgbClr val="000000"/>
                </a:solidFill>
                <a:latin typeface="Arial"/>
                <a:ea typeface="Arial"/>
                <a:cs typeface="Arial"/>
                <a:sym typeface="Arial"/>
              </a:rPr>
              <a:t>Continuation Expectations</a:t>
            </a:r>
            <a:endParaRPr b="1"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Semester ELA average of 80 or higher</a:t>
            </a:r>
            <a:endParaRPr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Diagnostic score at or above the 60th percentile or demonstrated growth</a:t>
            </a:r>
            <a:endParaRPr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Teacher confirms continued readiness</a:t>
            </a:r>
            <a:endParaRPr sz="2100">
              <a:solidFill>
                <a:srgbClr val="000000"/>
              </a:solidFill>
              <a:latin typeface="Arial"/>
              <a:ea typeface="Arial"/>
              <a:cs typeface="Arial"/>
              <a:sym typeface="Arial"/>
            </a:endParaRPr>
          </a:p>
          <a:p>
            <a:pPr indent="0" lvl="0" marL="0" rtl="0" algn="l">
              <a:spcBef>
                <a:spcPts val="0"/>
              </a:spcBef>
              <a:spcAft>
                <a:spcPts val="0"/>
              </a:spcAft>
              <a:buNone/>
            </a:pPr>
            <a:r>
              <a:t/>
            </a:r>
            <a:endParaRPr sz="2100">
              <a:solidFill>
                <a:srgbClr val="000000"/>
              </a:solidFill>
              <a:latin typeface="Arial"/>
              <a:ea typeface="Arial"/>
              <a:cs typeface="Arial"/>
              <a:sym typeface="Arial"/>
            </a:endParaRPr>
          </a:p>
          <a:p>
            <a:pPr indent="0" lvl="0" marL="0" rtl="0" algn="l">
              <a:spcBef>
                <a:spcPts val="0"/>
              </a:spcBef>
              <a:spcAft>
                <a:spcPts val="0"/>
              </a:spcAft>
              <a:buNone/>
            </a:pPr>
            <a:r>
              <a:rPr b="1" lang="en" sz="2100">
                <a:solidFill>
                  <a:srgbClr val="000000"/>
                </a:solidFill>
                <a:latin typeface="Arial"/>
                <a:ea typeface="Arial"/>
                <a:cs typeface="Arial"/>
                <a:sym typeface="Arial"/>
              </a:rPr>
              <a:t>Students not meeting expectations may be transitioned to on-level ELA.</a:t>
            </a:r>
            <a:endParaRPr b="1" sz="2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a:t>
            </a:r>
            <a:endParaRPr/>
          </a:p>
        </p:txBody>
      </p:sp>
      <p:sp>
        <p:nvSpPr>
          <p:cNvPr id="183" name="Google Shape;183;p3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000000"/>
                </a:solidFill>
                <a:latin typeface="Arial"/>
                <a:ea typeface="Arial"/>
                <a:cs typeface="Arial"/>
                <a:sym typeface="Arial"/>
              </a:rPr>
              <a:t>Millsap Middle School Honors Math Placement Rubric (Grades 6–8)</a:t>
            </a:r>
            <a:endParaRPr b="1" u="sng">
              <a:solidFill>
                <a:srgbClr val="000000"/>
              </a:solidFill>
              <a:latin typeface="Arial"/>
              <a:ea typeface="Arial"/>
              <a:cs typeface="Arial"/>
              <a:sym typeface="Arial"/>
            </a:endParaRPr>
          </a:p>
          <a:p>
            <a:pPr indent="0" lvl="0" marL="0" rtl="0" algn="l">
              <a:spcBef>
                <a:spcPts val="0"/>
              </a:spcBef>
              <a:spcAft>
                <a:spcPts val="0"/>
              </a:spcAft>
              <a:buNone/>
            </a:pPr>
            <a:r>
              <a:t/>
            </a:r>
            <a:endParaRPr b="1" sz="17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This rubric is used to determine placement in Honors Math courses. Placement is based on multiple academic indicators, with an emphasis on teacher recommendation and</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demonstrated readiness for advanced coursework. This rubric aligns with Texas Education Code requirements for middle school advanced mathematics placement.</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Placement is based on multiple academic indicators with</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an emphasis on teacher recommendation and student readiness.</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Process:  (1) Student completes 1-3  (2) Student turns form into their current ELA or Math teacher. Teacher completes 4 and all of Part B.</a:t>
            </a:r>
            <a:endParaRPr sz="1600">
              <a:solidFill>
                <a:srgbClr val="000000"/>
              </a:solidFill>
              <a:latin typeface="Arial"/>
              <a:ea typeface="Arial"/>
              <a:cs typeface="Arial"/>
              <a:sym typeface="Arial"/>
            </a:endParaRPr>
          </a:p>
          <a:p>
            <a:pPr indent="0" lvl="0" marL="0" rtl="0" algn="l">
              <a:spcBef>
                <a:spcPts val="0"/>
              </a:spcBef>
              <a:spcAft>
                <a:spcPts val="1200"/>
              </a:spcAft>
              <a:buNone/>
            </a:pPr>
            <a:r>
              <a:t/>
            </a:r>
            <a:endParaRPr sz="23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 Grade 6 only</a:t>
            </a:r>
            <a:endParaRPr/>
          </a:p>
        </p:txBody>
      </p:sp>
      <p:sp>
        <p:nvSpPr>
          <p:cNvPr id="189" name="Google Shape;189;p35"/>
          <p:cNvSpPr txBox="1"/>
          <p:nvPr>
            <p:ph idx="1" type="body"/>
          </p:nvPr>
        </p:nvSpPr>
        <p:spPr>
          <a:xfrm>
            <a:off x="96300" y="920675"/>
            <a:ext cx="8736000" cy="409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700">
              <a:solidFill>
                <a:srgbClr val="000000"/>
              </a:solidFill>
              <a:latin typeface="Arial"/>
              <a:ea typeface="Arial"/>
              <a:cs typeface="Arial"/>
              <a:sym typeface="Arial"/>
            </a:endParaRPr>
          </a:p>
          <a:p>
            <a:pPr indent="0" lvl="0" marL="0" rtl="0" algn="l">
              <a:spcBef>
                <a:spcPts val="0"/>
              </a:spcBef>
              <a:spcAft>
                <a:spcPts val="0"/>
              </a:spcAft>
              <a:buNone/>
            </a:pPr>
            <a:r>
              <a:rPr b="1" lang="en" sz="2100">
                <a:solidFill>
                  <a:srgbClr val="000000"/>
                </a:solidFill>
                <a:latin typeface="Arial"/>
                <a:ea typeface="Arial"/>
                <a:cs typeface="Arial"/>
                <a:sym typeface="Arial"/>
              </a:rPr>
              <a:t>_____State Requirement – Automatic Placement (Grade 6 Entry)</a:t>
            </a:r>
            <a:endParaRPr b="1"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In accordance with Texas law, students who score in the TOP 40% statewide on the Grade 5 Math STAAR assessment </a:t>
            </a:r>
            <a:r>
              <a:rPr b="1" lang="en" sz="2100">
                <a:solidFill>
                  <a:srgbClr val="000000"/>
                </a:solidFill>
                <a:latin typeface="Arial"/>
                <a:ea typeface="Arial"/>
                <a:cs typeface="Arial"/>
                <a:sym typeface="Arial"/>
              </a:rPr>
              <a:t>(approximately the 60th percentile or higher)</a:t>
            </a:r>
            <a:r>
              <a:rPr lang="en" sz="2100">
                <a:solidFill>
                  <a:srgbClr val="000000"/>
                </a:solidFill>
                <a:latin typeface="Arial"/>
                <a:ea typeface="Arial"/>
                <a:cs typeface="Arial"/>
                <a:sym typeface="Arial"/>
              </a:rPr>
              <a:t> must be automatically enrolled in an advanced mathematics course in Grade 6.</a:t>
            </a:r>
            <a:endParaRPr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Parents/guardians may opt their student out of advanced math placement.</a:t>
            </a:r>
            <a:endParaRPr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If STAAR data is unavailable, a district-approved local measure may be used.</a:t>
            </a:r>
            <a:endParaRPr sz="2100">
              <a:solidFill>
                <a:srgbClr val="000000"/>
              </a:solidFill>
              <a:latin typeface="Arial"/>
              <a:ea typeface="Arial"/>
              <a:cs typeface="Arial"/>
              <a:sym typeface="Arial"/>
            </a:endParaRPr>
          </a:p>
          <a:p>
            <a:pPr indent="0" lvl="0" marL="0" rtl="0" algn="l">
              <a:spcBef>
                <a:spcPts val="0"/>
              </a:spcBef>
              <a:spcAft>
                <a:spcPts val="0"/>
              </a:spcAft>
              <a:buNone/>
            </a:pPr>
            <a:r>
              <a:t/>
            </a:r>
            <a:endParaRPr sz="2100">
              <a:solidFill>
                <a:srgbClr val="000000"/>
              </a:solidFill>
              <a:latin typeface="Arial"/>
              <a:ea typeface="Arial"/>
              <a:cs typeface="Arial"/>
              <a:sym typeface="Arial"/>
            </a:endParaRPr>
          </a:p>
          <a:p>
            <a:pPr indent="0" lvl="0" marL="0" rtl="0" algn="l">
              <a:spcBef>
                <a:spcPts val="0"/>
              </a:spcBef>
              <a:spcAft>
                <a:spcPts val="1200"/>
              </a:spcAft>
              <a:buNone/>
            </a:pPr>
            <a:r>
              <a:t/>
            </a:r>
            <a:endParaRPr sz="2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Mathematics-Grade 6 only!</a:t>
            </a:r>
            <a:endParaRPr/>
          </a:p>
        </p:txBody>
      </p:sp>
      <p:sp>
        <p:nvSpPr>
          <p:cNvPr id="195" name="Google Shape;195;p36"/>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100">
                <a:solidFill>
                  <a:srgbClr val="000000"/>
                </a:solidFill>
                <a:latin typeface="Arial"/>
                <a:ea typeface="Arial"/>
                <a:cs typeface="Arial"/>
                <a:sym typeface="Arial"/>
              </a:rPr>
              <a:t>Students qualifying under this requirement do not need to meet the point threshold below, but teacher recommendation and continued progress monitoring still apply.</a:t>
            </a:r>
            <a:endParaRPr b="1" sz="2100">
              <a:solidFill>
                <a:srgbClr val="000000"/>
              </a:solidFill>
              <a:latin typeface="Arial"/>
              <a:ea typeface="Arial"/>
              <a:cs typeface="Arial"/>
              <a:sym typeface="Arial"/>
            </a:endParaRPr>
          </a:p>
          <a:p>
            <a:pPr indent="0" lvl="0" marL="0" rtl="0" algn="l">
              <a:spcBef>
                <a:spcPts val="0"/>
              </a:spcBef>
              <a:spcAft>
                <a:spcPts val="0"/>
              </a:spcAft>
              <a:buNone/>
            </a:pPr>
            <a:r>
              <a:t/>
            </a:r>
            <a:endParaRPr b="1" sz="2100">
              <a:solidFill>
                <a:srgbClr val="000000"/>
              </a:solidFill>
              <a:latin typeface="Arial"/>
              <a:ea typeface="Arial"/>
              <a:cs typeface="Arial"/>
              <a:sym typeface="Arial"/>
            </a:endParaRPr>
          </a:p>
          <a:p>
            <a:pPr indent="0" lvl="0" marL="0" rtl="0" algn="l">
              <a:spcBef>
                <a:spcPts val="0"/>
              </a:spcBef>
              <a:spcAft>
                <a:spcPts val="0"/>
              </a:spcAft>
              <a:buNone/>
            </a:pPr>
            <a:r>
              <a:rPr b="1" lang="en" sz="2100">
                <a:solidFill>
                  <a:srgbClr val="000000"/>
                </a:solidFill>
                <a:latin typeface="Arial"/>
                <a:ea typeface="Arial"/>
                <a:cs typeface="Arial"/>
                <a:sym typeface="Arial"/>
              </a:rPr>
              <a:t>Non-Negotiable Requirement</a:t>
            </a:r>
            <a:endParaRPr b="1"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Current Math teacher recommendation is </a:t>
            </a:r>
            <a:r>
              <a:rPr b="1" lang="en" sz="2100">
                <a:solidFill>
                  <a:srgbClr val="000000"/>
                </a:solidFill>
                <a:latin typeface="Arial"/>
                <a:ea typeface="Arial"/>
                <a:cs typeface="Arial"/>
                <a:sym typeface="Arial"/>
              </a:rPr>
              <a:t>REQUIRED</a:t>
            </a:r>
            <a:r>
              <a:rPr lang="en" sz="2100">
                <a:solidFill>
                  <a:srgbClr val="000000"/>
                </a:solidFill>
                <a:latin typeface="Arial"/>
                <a:ea typeface="Arial"/>
                <a:cs typeface="Arial"/>
                <a:sym typeface="Arial"/>
              </a:rPr>
              <a:t> for Honors placement beyond the state automatic pathway.</a:t>
            </a:r>
            <a:endParaRPr sz="2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a:t>
            </a:r>
            <a:endParaRPr/>
          </a:p>
        </p:txBody>
      </p:sp>
      <p:sp>
        <p:nvSpPr>
          <p:cNvPr id="201" name="Google Shape;201;p37"/>
          <p:cNvSpPr txBox="1"/>
          <p:nvPr>
            <p:ph idx="1" type="body"/>
          </p:nvPr>
        </p:nvSpPr>
        <p:spPr>
          <a:xfrm>
            <a:off x="155000" y="932400"/>
            <a:ext cx="8677500" cy="4004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latin typeface="Arial"/>
                <a:ea typeface="Arial"/>
                <a:cs typeface="Arial"/>
                <a:sym typeface="Arial"/>
              </a:rPr>
              <a:t>Section B: Teacher Recommendation (0–8 points)</a:t>
            </a:r>
            <a:endParaRPr b="1">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_____Teacher checks all that apply (1 point each):</a:t>
            </a:r>
            <a:endParaRPr b="1">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Demonstrates strong number sense and reasoning</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Works independently and perseveres through challenge</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Applies mathematical concepts across contexts</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Maintains strong organization and work habits</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Accepts feedback and revises work</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Participates in mathematical discourse</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Demonstrates academic integrity</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Shows readiness for accelerated pacing</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a:t>
            </a:r>
            <a:endParaRPr/>
          </a:p>
        </p:txBody>
      </p:sp>
      <p:sp>
        <p:nvSpPr>
          <p:cNvPr id="207" name="Google Shape;207;p38"/>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0000"/>
                </a:solidFill>
                <a:latin typeface="Arial"/>
                <a:ea typeface="Arial"/>
                <a:cs typeface="Arial"/>
                <a:sym typeface="Arial"/>
              </a:rPr>
              <a:t>Continuation and Monitoring Expectations</a:t>
            </a:r>
            <a:endParaRPr b="1" sz="2000">
              <a:solidFill>
                <a:srgbClr val="000000"/>
              </a:solidFill>
              <a:latin typeface="Arial"/>
              <a:ea typeface="Arial"/>
              <a:cs typeface="Arial"/>
              <a:sym typeface="Arial"/>
            </a:endParaRPr>
          </a:p>
          <a:p>
            <a:pPr indent="0" lvl="0" marL="0" rtl="0" algn="l">
              <a:spcBef>
                <a:spcPts val="0"/>
              </a:spcBef>
              <a:spcAft>
                <a:spcPts val="0"/>
              </a:spcAft>
              <a:buNone/>
            </a:pPr>
            <a:r>
              <a:rPr lang="en" sz="2000">
                <a:solidFill>
                  <a:srgbClr val="000000"/>
                </a:solidFill>
                <a:latin typeface="Arial"/>
                <a:ea typeface="Arial"/>
                <a:cs typeface="Arial"/>
                <a:sym typeface="Arial"/>
              </a:rPr>
              <a:t>• Semester math average of 80 or higher</a:t>
            </a:r>
            <a:endParaRPr sz="2000">
              <a:solidFill>
                <a:srgbClr val="000000"/>
              </a:solidFill>
              <a:latin typeface="Arial"/>
              <a:ea typeface="Arial"/>
              <a:cs typeface="Arial"/>
              <a:sym typeface="Arial"/>
            </a:endParaRPr>
          </a:p>
          <a:p>
            <a:pPr indent="0" lvl="0" marL="0" rtl="0" algn="l">
              <a:spcBef>
                <a:spcPts val="0"/>
              </a:spcBef>
              <a:spcAft>
                <a:spcPts val="0"/>
              </a:spcAft>
              <a:buNone/>
            </a:pPr>
            <a:r>
              <a:rPr lang="en" sz="2000">
                <a:solidFill>
                  <a:srgbClr val="000000"/>
                </a:solidFill>
                <a:latin typeface="Arial"/>
                <a:ea typeface="Arial"/>
                <a:cs typeface="Arial"/>
                <a:sym typeface="Arial"/>
              </a:rPr>
              <a:t>• MAP Math percentile of 60th or higher OR demonstrated growth</a:t>
            </a:r>
            <a:endParaRPr sz="2000">
              <a:solidFill>
                <a:srgbClr val="000000"/>
              </a:solidFill>
              <a:latin typeface="Arial"/>
              <a:ea typeface="Arial"/>
              <a:cs typeface="Arial"/>
              <a:sym typeface="Arial"/>
            </a:endParaRPr>
          </a:p>
          <a:p>
            <a:pPr indent="0" lvl="0" marL="0" rtl="0" algn="l">
              <a:spcBef>
                <a:spcPts val="0"/>
              </a:spcBef>
              <a:spcAft>
                <a:spcPts val="0"/>
              </a:spcAft>
              <a:buNone/>
            </a:pPr>
            <a:r>
              <a:rPr lang="en" sz="2000">
                <a:solidFill>
                  <a:srgbClr val="000000"/>
                </a:solidFill>
                <a:latin typeface="Arial"/>
                <a:ea typeface="Arial"/>
                <a:cs typeface="Arial"/>
                <a:sym typeface="Arial"/>
              </a:rPr>
              <a:t>• Teacher confirms continued readiness</a:t>
            </a:r>
            <a:endParaRPr sz="2000">
              <a:solidFill>
                <a:srgbClr val="000000"/>
              </a:solidFill>
              <a:latin typeface="Arial"/>
              <a:ea typeface="Arial"/>
              <a:cs typeface="Arial"/>
              <a:sym typeface="Arial"/>
            </a:endParaRPr>
          </a:p>
          <a:p>
            <a:pPr indent="0" lvl="0" marL="0" rtl="0" algn="l">
              <a:spcBef>
                <a:spcPts val="0"/>
              </a:spcBef>
              <a:spcAft>
                <a:spcPts val="0"/>
              </a:spcAft>
              <a:buNone/>
            </a:pPr>
            <a:r>
              <a:t/>
            </a:r>
            <a:endParaRPr sz="2000">
              <a:solidFill>
                <a:srgbClr val="000000"/>
              </a:solidFill>
              <a:latin typeface="Arial"/>
              <a:ea typeface="Arial"/>
              <a:cs typeface="Arial"/>
              <a:sym typeface="Arial"/>
            </a:endParaRPr>
          </a:p>
          <a:p>
            <a:pPr indent="0" lvl="0" marL="0" rtl="0" algn="l">
              <a:spcBef>
                <a:spcPts val="0"/>
              </a:spcBef>
              <a:spcAft>
                <a:spcPts val="0"/>
              </a:spcAft>
              <a:buNone/>
            </a:pPr>
            <a:r>
              <a:rPr b="1" lang="en" sz="2000">
                <a:solidFill>
                  <a:srgbClr val="000000"/>
                </a:solidFill>
                <a:latin typeface="Arial"/>
                <a:ea typeface="Arial"/>
                <a:cs typeface="Arial"/>
                <a:sym typeface="Arial"/>
              </a:rPr>
              <a:t>Students not meeting expectations may be transitioned to on-level math with parent notification.</a:t>
            </a:r>
            <a:endParaRPr b="1" sz="20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Many Honors Classes Should I Take?</a:t>
            </a:r>
            <a:endParaRPr/>
          </a:p>
        </p:txBody>
      </p:sp>
      <p:sp>
        <p:nvSpPr>
          <p:cNvPr id="213" name="Google Shape;213;p39"/>
          <p:cNvSpPr txBox="1"/>
          <p:nvPr>
            <p:ph idx="1" type="body"/>
          </p:nvPr>
        </p:nvSpPr>
        <p:spPr>
          <a:xfrm>
            <a:off x="131525" y="920675"/>
            <a:ext cx="8760300" cy="3945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00000"/>
                </a:solidFill>
              </a:rPr>
              <a:t>Consider your…</a:t>
            </a:r>
            <a:endParaRPr b="1" sz="2200">
              <a:solidFill>
                <a:srgbClr val="000000"/>
              </a:solidFill>
            </a:endParaRPr>
          </a:p>
          <a:p>
            <a:pPr indent="0" lvl="0" marL="0" rtl="0" algn="l">
              <a:spcBef>
                <a:spcPts val="1200"/>
              </a:spcBef>
              <a:spcAft>
                <a:spcPts val="0"/>
              </a:spcAft>
              <a:buNone/>
            </a:pPr>
            <a:r>
              <a:rPr b="1" lang="en" sz="2200">
                <a:solidFill>
                  <a:srgbClr val="000000"/>
                </a:solidFill>
              </a:rPr>
              <a:t>*Academic strengths</a:t>
            </a:r>
            <a:endParaRPr b="1" sz="2200">
              <a:solidFill>
                <a:srgbClr val="000000"/>
              </a:solidFill>
            </a:endParaRPr>
          </a:p>
          <a:p>
            <a:pPr indent="0" lvl="0" marL="0" rtl="0" algn="l">
              <a:spcBef>
                <a:spcPts val="1200"/>
              </a:spcBef>
              <a:spcAft>
                <a:spcPts val="0"/>
              </a:spcAft>
              <a:buNone/>
            </a:pPr>
            <a:r>
              <a:rPr b="1" lang="en" sz="2200">
                <a:solidFill>
                  <a:srgbClr val="000000"/>
                </a:solidFill>
              </a:rPr>
              <a:t>*Parent, teacher and counselor input</a:t>
            </a:r>
            <a:endParaRPr b="1" sz="2200">
              <a:solidFill>
                <a:srgbClr val="000000"/>
              </a:solidFill>
            </a:endParaRPr>
          </a:p>
          <a:p>
            <a:pPr indent="0" lvl="0" marL="0" rtl="0" algn="l">
              <a:spcBef>
                <a:spcPts val="1200"/>
              </a:spcBef>
              <a:spcAft>
                <a:spcPts val="0"/>
              </a:spcAft>
              <a:buNone/>
            </a:pPr>
            <a:r>
              <a:rPr b="1" lang="en" sz="2200">
                <a:solidFill>
                  <a:srgbClr val="000000"/>
                </a:solidFill>
              </a:rPr>
              <a:t>*Past grades and test performances</a:t>
            </a:r>
            <a:endParaRPr b="1" sz="2200">
              <a:solidFill>
                <a:srgbClr val="000000"/>
              </a:solidFill>
            </a:endParaRPr>
          </a:p>
          <a:p>
            <a:pPr indent="0" lvl="0" marL="0" rtl="0" algn="l">
              <a:spcBef>
                <a:spcPts val="1200"/>
              </a:spcBef>
              <a:spcAft>
                <a:spcPts val="0"/>
              </a:spcAft>
              <a:buNone/>
            </a:pPr>
            <a:r>
              <a:rPr b="1" lang="en" sz="2200">
                <a:solidFill>
                  <a:srgbClr val="000000"/>
                </a:solidFill>
              </a:rPr>
              <a:t>*Personal goals</a:t>
            </a:r>
            <a:endParaRPr b="1" sz="2200">
              <a:solidFill>
                <a:srgbClr val="000000"/>
              </a:solidFill>
            </a:endParaRPr>
          </a:p>
          <a:p>
            <a:pPr indent="0" lvl="0" marL="0" rtl="0" algn="l">
              <a:spcBef>
                <a:spcPts val="1200"/>
              </a:spcBef>
              <a:spcAft>
                <a:spcPts val="0"/>
              </a:spcAft>
              <a:buNone/>
            </a:pPr>
            <a:r>
              <a:rPr b="1" lang="en" sz="2200">
                <a:solidFill>
                  <a:srgbClr val="000000"/>
                </a:solidFill>
              </a:rPr>
              <a:t>*Extracurricular activities</a:t>
            </a:r>
            <a:endParaRPr b="1" sz="2200">
              <a:solidFill>
                <a:srgbClr val="000000"/>
              </a:solidFill>
            </a:endParaRPr>
          </a:p>
          <a:p>
            <a:pPr indent="0" lvl="0" marL="0" rtl="0" algn="l">
              <a:spcBef>
                <a:spcPts val="1200"/>
              </a:spcBef>
              <a:spcAft>
                <a:spcPts val="1200"/>
              </a:spcAft>
              <a:buNone/>
            </a:pPr>
            <a:r>
              <a:rPr b="1" lang="en" sz="2200">
                <a:solidFill>
                  <a:srgbClr val="000000"/>
                </a:solidFill>
              </a:rPr>
              <a:t>MOST IMPORTANTLY…you motivation, effort &amp; attitude!</a:t>
            </a:r>
            <a:endParaRPr b="1" sz="22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 and Mathematics</a:t>
            </a:r>
            <a:endParaRPr/>
          </a:p>
        </p:txBody>
      </p:sp>
      <p:sp>
        <p:nvSpPr>
          <p:cNvPr id="219" name="Google Shape;219;p40"/>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000">
                <a:solidFill>
                  <a:srgbClr val="000000"/>
                </a:solidFill>
              </a:rPr>
              <a:t>Student completed Honors Rubrics must be turned in to the ELA and/or Math teacher no later than </a:t>
            </a:r>
            <a:r>
              <a:rPr b="1" lang="en" sz="3000">
                <a:solidFill>
                  <a:srgbClr val="000000"/>
                </a:solidFill>
              </a:rPr>
              <a:t>April 10th at 3:35 PM.</a:t>
            </a:r>
            <a:endParaRPr b="1" sz="300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Visit with your Parents/Guardians NOW!</a:t>
            </a:r>
            <a:endParaRPr/>
          </a:p>
        </p:txBody>
      </p:sp>
      <p:sp>
        <p:nvSpPr>
          <p:cNvPr id="225" name="Google Shape;225;p41"/>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It is very important that the student and parent/guardian take time now to visit together about these course selections.  The master schedule is based upon the choices that students make now in the Spring.  There will be very few schedule changes once the master schedule is created and students are assigned for the 2026-2027 school year. Please do not select courses now thinking that you will be able to make changes in August.  If there are not enough requests for a course or staff available to teach a course, the principal reserves the right to close courses and sections.</a:t>
            </a:r>
            <a:endParaRPr>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2026-2027 Millsap Middle School Course Guide</a:t>
            </a:r>
            <a:endParaRPr/>
          </a:p>
        </p:txBody>
      </p:sp>
      <p:sp>
        <p:nvSpPr>
          <p:cNvPr id="231" name="Google Shape;231;p42"/>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2800">
                <a:solidFill>
                  <a:srgbClr val="000000"/>
                </a:solidFill>
              </a:rPr>
              <a:t>Use this document to help you make the best choices.  Included in this guide is information about the courses and the course selection process.This guide will be posted on the MMS Website. </a:t>
            </a:r>
            <a:endParaRPr sz="2800">
              <a:solidFill>
                <a:srgbClr val="000000"/>
              </a:solidFill>
            </a:endParaRPr>
          </a:p>
          <a:p>
            <a:pPr indent="0" lvl="0" marL="0" rtl="0" algn="l">
              <a:spcBef>
                <a:spcPts val="1200"/>
              </a:spcBef>
              <a:spcAft>
                <a:spcPts val="1200"/>
              </a:spcAft>
              <a:buNone/>
            </a:pPr>
            <a:r>
              <a:rPr lang="en" sz="2800">
                <a:solidFill>
                  <a:srgbClr val="000000"/>
                </a:solidFill>
              </a:rPr>
              <a:t>This presentation will also be posted online.</a:t>
            </a:r>
            <a:endParaRPr sz="2800">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Course Selection Forms Due Date</a:t>
            </a:r>
            <a:endParaRPr/>
          </a:p>
        </p:txBody>
      </p:sp>
      <p:sp>
        <p:nvSpPr>
          <p:cNvPr id="237" name="Google Shape;237;p43"/>
          <p:cNvSpPr txBox="1"/>
          <p:nvPr>
            <p:ph idx="1" type="body"/>
          </p:nvPr>
        </p:nvSpPr>
        <p:spPr>
          <a:xfrm>
            <a:off x="311700" y="920675"/>
            <a:ext cx="8520600" cy="403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000000"/>
                </a:solidFill>
              </a:rPr>
              <a:t>Your course selection form and any honors rubrics should be completed and returned </a:t>
            </a:r>
            <a:r>
              <a:rPr b="1" lang="en" sz="2200">
                <a:solidFill>
                  <a:srgbClr val="000000"/>
                </a:solidFill>
              </a:rPr>
              <a:t>no later than Friday, April 10th at 3:35 PM.  </a:t>
            </a:r>
            <a:endParaRPr b="1" sz="2200">
              <a:solidFill>
                <a:srgbClr val="000000"/>
              </a:solidFill>
            </a:endParaRPr>
          </a:p>
          <a:p>
            <a:pPr indent="0" lvl="0" marL="0" rtl="0" algn="l">
              <a:spcBef>
                <a:spcPts val="1200"/>
              </a:spcBef>
              <a:spcAft>
                <a:spcPts val="0"/>
              </a:spcAft>
              <a:buNone/>
            </a:pPr>
            <a:r>
              <a:rPr lang="en" sz="2200">
                <a:solidFill>
                  <a:srgbClr val="000000"/>
                </a:solidFill>
              </a:rPr>
              <a:t>Course selection forms should be completed, signed by BOTH the student and the parent, then returned to the MMS Office.</a:t>
            </a:r>
            <a:endParaRPr sz="2200">
              <a:solidFill>
                <a:srgbClr val="000000"/>
              </a:solidFill>
            </a:endParaRPr>
          </a:p>
          <a:p>
            <a:pPr indent="0" lvl="0" marL="0" rtl="0" algn="l">
              <a:spcBef>
                <a:spcPts val="1200"/>
              </a:spcBef>
              <a:spcAft>
                <a:spcPts val="1200"/>
              </a:spcAft>
              <a:buNone/>
            </a:pPr>
            <a:r>
              <a:rPr lang="en" sz="2200">
                <a:solidFill>
                  <a:srgbClr val="000000"/>
                </a:solidFill>
              </a:rPr>
              <a:t>Honors rubrics should be turned in to your current English or Math teacher to complete their part.  </a:t>
            </a:r>
            <a:endParaRPr sz="2200">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Contact Information</a:t>
            </a:r>
            <a:endParaRPr/>
          </a:p>
        </p:txBody>
      </p:sp>
      <p:sp>
        <p:nvSpPr>
          <p:cNvPr id="243" name="Google Shape;243;p44"/>
          <p:cNvSpPr txBox="1"/>
          <p:nvPr>
            <p:ph idx="1" type="body"/>
          </p:nvPr>
        </p:nvSpPr>
        <p:spPr>
          <a:xfrm>
            <a:off x="119775" y="814975"/>
            <a:ext cx="8901300" cy="4204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900">
              <a:solidFill>
                <a:srgbClr val="000000"/>
              </a:solidFill>
            </a:endParaRPr>
          </a:p>
          <a:p>
            <a:pPr indent="0" lvl="0" marL="0" rtl="0" algn="l">
              <a:spcBef>
                <a:spcPts val="1200"/>
              </a:spcBef>
              <a:spcAft>
                <a:spcPts val="0"/>
              </a:spcAft>
              <a:buNone/>
            </a:pPr>
            <a:r>
              <a:rPr lang="en" sz="1900">
                <a:solidFill>
                  <a:srgbClr val="000000"/>
                </a:solidFill>
              </a:rPr>
              <a:t>If you or your parents have any questions, please email our part-time counselor Susan Holloway at </a:t>
            </a:r>
            <a:r>
              <a:rPr b="1" lang="en" sz="2100" u="sng">
                <a:solidFill>
                  <a:schemeClr val="accent5"/>
                </a:solidFill>
                <a:hlinkClick r:id="rId3">
                  <a:extLst>
                    <a:ext uri="{A12FA001-AC4F-418D-AE19-62706E023703}">
                      <ahyp:hlinkClr val="tx"/>
                    </a:ext>
                  </a:extLst>
                </a:hlinkClick>
              </a:rPr>
              <a:t>sholloway@millsapisd.net</a:t>
            </a:r>
            <a:r>
              <a:rPr lang="en" sz="2100">
                <a:solidFill>
                  <a:srgbClr val="000000"/>
                </a:solidFill>
              </a:rPr>
              <a:t>. </a:t>
            </a:r>
            <a:endParaRPr sz="2100">
              <a:solidFill>
                <a:srgbClr val="000000"/>
              </a:solidFill>
            </a:endParaRPr>
          </a:p>
          <a:p>
            <a:pPr indent="0" lvl="0" marL="0" rtl="0" algn="l">
              <a:spcBef>
                <a:spcPts val="1200"/>
              </a:spcBef>
              <a:spcAft>
                <a:spcPts val="1200"/>
              </a:spcAft>
              <a:buNone/>
            </a:pPr>
            <a:r>
              <a:rPr lang="en" sz="2100">
                <a:solidFill>
                  <a:srgbClr val="000000"/>
                </a:solidFill>
              </a:rPr>
              <a:t>Mrs. Holloway can answer your questions by email or she would be happy to schedule a ZOOM meeting with you and your student.</a:t>
            </a:r>
            <a:endParaRPr sz="21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Thank you for your attention!</a:t>
            </a:r>
            <a:endParaRPr/>
          </a:p>
        </p:txBody>
      </p:sp>
      <p:sp>
        <p:nvSpPr>
          <p:cNvPr id="249" name="Google Shape;249;p45"/>
          <p:cNvSpPr txBox="1"/>
          <p:nvPr>
            <p:ph idx="1" type="body"/>
          </p:nvPr>
        </p:nvSpPr>
        <p:spPr>
          <a:xfrm>
            <a:off x="119775" y="955900"/>
            <a:ext cx="8889600" cy="40866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en" sz="2600">
                <a:solidFill>
                  <a:srgbClr val="000000"/>
                </a:solidFill>
              </a:rPr>
              <a:t>Course selection for the next year is a very exciting time!  </a:t>
            </a:r>
            <a:endParaRPr b="1" sz="2600">
              <a:solidFill>
                <a:srgbClr val="000000"/>
              </a:solidFill>
            </a:endParaRPr>
          </a:p>
          <a:p>
            <a:pPr indent="0" lvl="0" marL="0" rtl="0" algn="ctr">
              <a:spcBef>
                <a:spcPts val="1200"/>
              </a:spcBef>
              <a:spcAft>
                <a:spcPts val="0"/>
              </a:spcAft>
              <a:buNone/>
            </a:pPr>
            <a:r>
              <a:rPr b="1" lang="en" sz="2600">
                <a:solidFill>
                  <a:srgbClr val="000000"/>
                </a:solidFill>
              </a:rPr>
              <a:t>Please read all the information carefully and ask questions if you are not sure about the process. </a:t>
            </a:r>
            <a:endParaRPr b="1" sz="2600">
              <a:solidFill>
                <a:srgbClr val="000000"/>
              </a:solidFill>
            </a:endParaRPr>
          </a:p>
          <a:p>
            <a:pPr indent="0" lvl="0" marL="0" rtl="0" algn="ctr">
              <a:spcBef>
                <a:spcPts val="1200"/>
              </a:spcBef>
              <a:spcAft>
                <a:spcPts val="1200"/>
              </a:spcAft>
              <a:buNone/>
            </a:pPr>
            <a:r>
              <a:rPr b="1" lang="en" sz="2600">
                <a:solidFill>
                  <a:srgbClr val="000000"/>
                </a:solidFill>
              </a:rPr>
              <a:t>The time to make these decisions is NOW, not when you return to school in August.  Please visit with your students about these opportunities.</a:t>
            </a:r>
            <a:r>
              <a:rPr b="1" lang="en" sz="2600"/>
              <a:t> </a:t>
            </a:r>
            <a:endParaRPr b="1" sz="26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We will now hand out the Course selection forms!</a:t>
            </a:r>
            <a:endParaRPr/>
          </a:p>
        </p:txBody>
      </p:sp>
      <p:sp>
        <p:nvSpPr>
          <p:cNvPr id="255" name="Google Shape;255;p46"/>
          <p:cNvSpPr txBox="1"/>
          <p:nvPr>
            <p:ph idx="1" type="body"/>
          </p:nvPr>
        </p:nvSpPr>
        <p:spPr>
          <a:xfrm>
            <a:off x="178500" y="932400"/>
            <a:ext cx="8653800" cy="4086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900">
                <a:solidFill>
                  <a:srgbClr val="000000"/>
                </a:solidFill>
              </a:rPr>
              <a:t>Either the parent or the student will need to sign as they receive their form!  Please be patient with us as we get these out as quickly as possible.</a:t>
            </a:r>
            <a:endParaRPr b="1" sz="2900">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