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24" r:id="rId4"/>
  </p:sldMasterIdLst>
  <p:notesMasterIdLst>
    <p:notesMasterId r:id="rId27"/>
  </p:notesMasterIdLst>
  <p:handoutMasterIdLst>
    <p:handoutMasterId r:id="rId28"/>
  </p:handoutMasterIdLst>
  <p:sldIdLst>
    <p:sldId id="303" r:id="rId5"/>
    <p:sldId id="304" r:id="rId6"/>
    <p:sldId id="305" r:id="rId7"/>
    <p:sldId id="326" r:id="rId8"/>
    <p:sldId id="306" r:id="rId9"/>
    <p:sldId id="307" r:id="rId10"/>
    <p:sldId id="308" r:id="rId11"/>
    <p:sldId id="309" r:id="rId12"/>
    <p:sldId id="310" r:id="rId13"/>
    <p:sldId id="312" r:id="rId14"/>
    <p:sldId id="313" r:id="rId15"/>
    <p:sldId id="314" r:id="rId16"/>
    <p:sldId id="316" r:id="rId17"/>
    <p:sldId id="317" r:id="rId18"/>
    <p:sldId id="318" r:id="rId19"/>
    <p:sldId id="319" r:id="rId20"/>
    <p:sldId id="320" r:id="rId21"/>
    <p:sldId id="321" r:id="rId22"/>
    <p:sldId id="322" r:id="rId23"/>
    <p:sldId id="323" r:id="rId24"/>
    <p:sldId id="324" r:id="rId25"/>
    <p:sldId id="32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n Obermiller" initials="BO" lastIdx="6" clrIdx="0"/>
  <p:cmAuthor id="2" name="Geneva Taylor" initials="GT" lastIdx="6" clrIdx="1"/>
  <p:cmAuthor id="3" name="Hannah McIntosh" initials="HM"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94DD05-A95C-464D-9EDE-7B58471B22FD}" v="3" dt="2025-09-29T14:45:09.7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29"/>
    <p:restoredTop sz="91494"/>
  </p:normalViewPr>
  <p:slideViewPr>
    <p:cSldViewPr snapToGrid="0">
      <p:cViewPr varScale="1">
        <p:scale>
          <a:sx n="99" d="100"/>
          <a:sy n="99" d="100"/>
        </p:scale>
        <p:origin x="320" y="16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64E213-8F3B-44C1-AEE8-8A41C7E4574C}" type="datetimeFigureOut">
              <a:rPr lang="en-US" smtClean="0"/>
              <a:t>9/29/25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E967ED-20B3-4625-9C5E-14860AE89431}" type="slidenum">
              <a:rPr lang="en-US" smtClean="0"/>
              <a:t>‹#›</a:t>
            </a:fld>
            <a:endParaRPr lang="en-US"/>
          </a:p>
        </p:txBody>
      </p:sp>
    </p:spTree>
    <p:extLst>
      <p:ext uri="{BB962C8B-B14F-4D97-AF65-F5344CB8AC3E}">
        <p14:creationId xmlns:p14="http://schemas.microsoft.com/office/powerpoint/2010/main" val="268028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38B3F6-0CE9-41E2-A5A3-E220D8B77051}" type="datetimeFigureOut">
              <a:rPr lang="en-US" smtClean="0"/>
              <a:t>9/29/25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A01736-5FBA-4C56-8655-0B838380222B}" type="slidenum">
              <a:rPr lang="en-US" smtClean="0"/>
              <a:t>‹#›</a:t>
            </a:fld>
            <a:endParaRPr lang="en-US"/>
          </a:p>
        </p:txBody>
      </p:sp>
    </p:spTree>
    <p:extLst>
      <p:ext uri="{BB962C8B-B14F-4D97-AF65-F5344CB8AC3E}">
        <p14:creationId xmlns:p14="http://schemas.microsoft.com/office/powerpoint/2010/main" val="142650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E068-FB74-41A4-9828-71F484153E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BB69A3-5351-4843-8EF4-3C7BDE0CFA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FA880A-A587-4ADC-8ECA-09FF2968DFBD}"/>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5" name="Footer Placeholder 4">
            <a:extLst>
              <a:ext uri="{FF2B5EF4-FFF2-40B4-BE49-F238E27FC236}">
                <a16:creationId xmlns:a16="http://schemas.microsoft.com/office/drawing/2014/main" id="{617D5B0A-F961-4B08-B207-E8C4A71E89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15C8E0-6CB7-4ABF-97B8-94567484AA7F}"/>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4157692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D1E5E-14B9-464F-8D6D-D3CF5D7809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0F4F80-3C9E-43D7-AD02-ABCEAA7D022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FA0485-7BF4-4C2F-9410-07DD430E3488}"/>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5" name="Footer Placeholder 4">
            <a:extLst>
              <a:ext uri="{FF2B5EF4-FFF2-40B4-BE49-F238E27FC236}">
                <a16:creationId xmlns:a16="http://schemas.microsoft.com/office/drawing/2014/main" id="{2C113E17-328E-4726-93A7-F0C3D451C8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A38AF9-DDBB-4F34-95DF-07BFCC4FE853}"/>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4156970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C5517-14DD-41C4-BB2C-9B273A397B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9A1672-610B-4D70-AB49-EC122802AA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F966228-7F72-42F1-9782-FB194A0F4A4D}"/>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5" name="Footer Placeholder 4">
            <a:extLst>
              <a:ext uri="{FF2B5EF4-FFF2-40B4-BE49-F238E27FC236}">
                <a16:creationId xmlns:a16="http://schemas.microsoft.com/office/drawing/2014/main" id="{37ECBCEB-41DE-4108-9429-9354317E74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B74357-E2E1-4631-85C9-CAC7E668F842}"/>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405998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FFB0-618D-4F89-A8C5-C74F1E2935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B71D8-D4E1-413D-B877-2B080BA7214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6E1348-15E1-4B57-9727-71DBD33A0CE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431B72-5C4C-44CA-B167-BB47093CFF85}"/>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6" name="Footer Placeholder 5">
            <a:extLst>
              <a:ext uri="{FF2B5EF4-FFF2-40B4-BE49-F238E27FC236}">
                <a16:creationId xmlns:a16="http://schemas.microsoft.com/office/drawing/2014/main" id="{8ADE62E1-4031-47A0-99B8-FD5B99B865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5456AD-0634-41DA-BE06-D919970BDEB9}"/>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514096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B7C8-BB82-4EE9-B17E-EE031CFD97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9484D9-E2D1-4AD8-A010-5E7D21D61C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ADD32A2-F062-45A8-8CAE-2B9EBEA39B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ACFADE-DD4E-4505-9F4E-73C82A1644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4B909CF-F574-4C13-B83F-9321048F115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7001DC-EB26-480C-B2D4-69A434A12870}"/>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8" name="Footer Placeholder 7">
            <a:extLst>
              <a:ext uri="{FF2B5EF4-FFF2-40B4-BE49-F238E27FC236}">
                <a16:creationId xmlns:a16="http://schemas.microsoft.com/office/drawing/2014/main" id="{0ED003BB-D707-4166-9B81-84150EC8F8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3FB16E-4F38-4B4D-8F63-8FF36153F35F}"/>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1947646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A7B1-B5AB-411B-A548-78DB67FC7C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9E9770-9719-4A37-8891-790797C31C08}"/>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4" name="Footer Placeholder 3">
            <a:extLst>
              <a:ext uri="{FF2B5EF4-FFF2-40B4-BE49-F238E27FC236}">
                <a16:creationId xmlns:a16="http://schemas.microsoft.com/office/drawing/2014/main" id="{52BADC84-B676-488D-A95B-1E6D8A14D6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3975B-43A6-4A8F-99D9-59DCCCD6F9AD}"/>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3747583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0C2247-60A1-4E9F-9EFB-04EE3A3090AB}"/>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3" name="Footer Placeholder 2">
            <a:extLst>
              <a:ext uri="{FF2B5EF4-FFF2-40B4-BE49-F238E27FC236}">
                <a16:creationId xmlns:a16="http://schemas.microsoft.com/office/drawing/2014/main" id="{9A8A2223-8745-41C2-9A79-9E0273823E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AC12F1-76DE-4982-9D6D-54AC27C9CCDA}"/>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3238702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F1A08-6C56-46F3-BC71-FAFD23B292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A108CD-4EFD-41A7-9745-5CCF9A3A2C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54DA2D-8B38-4536-B3D6-857CF086C4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76FF62-3839-4A20-91A8-8AE4954208B2}"/>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6" name="Footer Placeholder 5">
            <a:extLst>
              <a:ext uri="{FF2B5EF4-FFF2-40B4-BE49-F238E27FC236}">
                <a16:creationId xmlns:a16="http://schemas.microsoft.com/office/drawing/2014/main" id="{B1809554-E718-4F20-938B-B4520DD23E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6CC1F6-AA57-4DCC-8532-EF2CC8E17094}"/>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2150213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4D74-FEAB-4897-BF89-627C41680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80DDBC-028E-4C30-9BDD-2FC977F366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C7F221-C39A-4240-8E48-18A045948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129DD8F-B385-4208-9C68-B106FBE178F7}"/>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6" name="Footer Placeholder 5">
            <a:extLst>
              <a:ext uri="{FF2B5EF4-FFF2-40B4-BE49-F238E27FC236}">
                <a16:creationId xmlns:a16="http://schemas.microsoft.com/office/drawing/2014/main" id="{07A91041-BFE5-41D4-AD6C-065C013AFF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3F8B79-AE5D-4F09-8579-EA9026CB6DDE}"/>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3353471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511B8-EC8B-4331-9A5D-0F9F410B35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13EDE1-E768-4A8F-8090-16DE905E26D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8EC1D5-1927-41A9-8455-6FBFE7DBD0A9}"/>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5" name="Footer Placeholder 4">
            <a:extLst>
              <a:ext uri="{FF2B5EF4-FFF2-40B4-BE49-F238E27FC236}">
                <a16:creationId xmlns:a16="http://schemas.microsoft.com/office/drawing/2014/main" id="{6021C708-8752-4783-8C20-C8DFC09634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841A76-E21E-488F-A2F3-7B6DD4485615}"/>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1387445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4725E3-0746-46D1-A6CD-7F2C5372DB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0E9E2D-5026-4BA1-8E6E-DA7ED05B79F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893504-3BB8-4E34-8205-365947BA1962}"/>
              </a:ext>
            </a:extLst>
          </p:cNvPr>
          <p:cNvSpPr>
            <a:spLocks noGrp="1"/>
          </p:cNvSpPr>
          <p:nvPr>
            <p:ph type="dt" sz="half" idx="10"/>
          </p:nvPr>
        </p:nvSpPr>
        <p:spPr/>
        <p:txBody>
          <a:bodyPr/>
          <a:lstStyle/>
          <a:p>
            <a:fld id="{8013B8DB-AFEE-4CD8-9C1A-B77334CD9485}" type="datetimeFigureOut">
              <a:rPr lang="en-US" smtClean="0"/>
              <a:t>9/29/25</a:t>
            </a:fld>
            <a:endParaRPr lang="en-US"/>
          </a:p>
        </p:txBody>
      </p:sp>
      <p:sp>
        <p:nvSpPr>
          <p:cNvPr id="5" name="Footer Placeholder 4">
            <a:extLst>
              <a:ext uri="{FF2B5EF4-FFF2-40B4-BE49-F238E27FC236}">
                <a16:creationId xmlns:a16="http://schemas.microsoft.com/office/drawing/2014/main" id="{3A2E3B56-AD88-4078-9DAE-DF0566983D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79528-E7F5-4E74-B6E4-08D435E059E2}"/>
              </a:ext>
            </a:extLst>
          </p:cNvPr>
          <p:cNvSpPr>
            <a:spLocks noGrp="1"/>
          </p:cNvSpPr>
          <p:nvPr>
            <p:ph type="sldNum" sz="quarter" idx="12"/>
          </p:nvPr>
        </p:nvSpPr>
        <p:spPr/>
        <p:txBody>
          <a:bodyPr/>
          <a:lstStyle/>
          <a:p>
            <a:fld id="{FF9F4246-0349-4FF0-8650-E96FE03D8928}" type="slidenum">
              <a:rPr lang="en-US" smtClean="0"/>
              <a:t>‹#›</a:t>
            </a:fld>
            <a:endParaRPr lang="en-US"/>
          </a:p>
        </p:txBody>
      </p:sp>
    </p:spTree>
    <p:extLst>
      <p:ext uri="{BB962C8B-B14F-4D97-AF65-F5344CB8AC3E}">
        <p14:creationId xmlns:p14="http://schemas.microsoft.com/office/powerpoint/2010/main" val="1241573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9422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D9EE59-1D45-40EC-8EDA-E2DCEA013B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CA14B5-3AD0-4D83-87D0-B95AB97613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CA582D-745A-4C57-9405-BADDFD1482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3B8DB-AFEE-4CD8-9C1A-B77334CD9485}" type="datetimeFigureOut">
              <a:rPr lang="en-US" smtClean="0"/>
              <a:t>9/29/25</a:t>
            </a:fld>
            <a:endParaRPr lang="en-US"/>
          </a:p>
        </p:txBody>
      </p:sp>
      <p:sp>
        <p:nvSpPr>
          <p:cNvPr id="5" name="Footer Placeholder 4">
            <a:extLst>
              <a:ext uri="{FF2B5EF4-FFF2-40B4-BE49-F238E27FC236}">
                <a16:creationId xmlns:a16="http://schemas.microsoft.com/office/drawing/2014/main" id="{08C48782-ADF2-4C75-B504-4B27FD0BDF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436963-09E0-4713-B2CB-50E5AABF32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9F4246-0349-4FF0-8650-E96FE03D8928}" type="slidenum">
              <a:rPr lang="en-US" smtClean="0"/>
              <a:t>‹#›</a:t>
            </a:fld>
            <a:endParaRPr lang="en-US"/>
          </a:p>
        </p:txBody>
      </p:sp>
    </p:spTree>
    <p:extLst>
      <p:ext uri="{BB962C8B-B14F-4D97-AF65-F5344CB8AC3E}">
        <p14:creationId xmlns:p14="http://schemas.microsoft.com/office/powerpoint/2010/main" val="4267795441"/>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suberc@scsk12.org"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scsk12.org/face25/"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tn.gov/content/tn/education/instruction/academic-standards.html"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suberc@scsk12.org"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schools.scsk12.org/oakhaven-hs"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AE9F04-5D0B-4769-9B17-D40DE2421449}"/>
              </a:ext>
            </a:extLst>
          </p:cNvPr>
          <p:cNvSpPr>
            <a:spLocks noGrp="1"/>
          </p:cNvSpPr>
          <p:nvPr>
            <p:ph idx="1"/>
          </p:nvPr>
        </p:nvSpPr>
        <p:spPr>
          <a:xfrm>
            <a:off x="0" y="2008705"/>
            <a:ext cx="12191999" cy="4574163"/>
          </a:xfrm>
          <a:solidFill>
            <a:srgbClr val="FFCC00"/>
          </a:solidFill>
        </p:spPr>
        <p:txBody>
          <a:bodyPr vert="horz" lIns="91440" tIns="45720" rIns="91440" bIns="45720" rtlCol="0" anchor="t">
            <a:noAutofit/>
          </a:bodyPr>
          <a:lstStyle/>
          <a:p>
            <a:pPr marL="0" indent="0" algn="ctr">
              <a:buNone/>
            </a:pPr>
            <a:r>
              <a:rPr lang="en-US" sz="3600" b="1">
                <a:latin typeface="Times New Roman" panose="02020603050405020304" pitchFamily="18" charset="0"/>
                <a:cs typeface="Times New Roman" panose="02020603050405020304" pitchFamily="18" charset="0"/>
              </a:rPr>
              <a:t>2025-2026 </a:t>
            </a:r>
            <a:br>
              <a:rPr lang="en-US" sz="3600" b="1">
                <a:latin typeface="Times New Roman" panose="02020603050405020304" pitchFamily="18" charset="0"/>
                <a:cs typeface="Times New Roman" panose="02020603050405020304" pitchFamily="18" charset="0"/>
              </a:rPr>
            </a:br>
            <a:r>
              <a:rPr lang="en-US" sz="3600" b="1">
                <a:latin typeface="Times New Roman" panose="02020603050405020304" pitchFamily="18" charset="0"/>
                <a:cs typeface="Times New Roman" panose="02020603050405020304" pitchFamily="18" charset="0"/>
              </a:rPr>
              <a:t>Annual Title I &amp; Family Engagement Meeting</a:t>
            </a:r>
          </a:p>
        </p:txBody>
      </p:sp>
      <p:pic>
        <p:nvPicPr>
          <p:cNvPr id="4" name="Picture 3">
            <a:extLst>
              <a:ext uri="{FF2B5EF4-FFF2-40B4-BE49-F238E27FC236}">
                <a16:creationId xmlns:a16="http://schemas.microsoft.com/office/drawing/2014/main" id="{1BCC2CBC-1A6A-A021-FE0C-E403527E8FCE}"/>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7" name="Subtitle 2">
            <a:extLst>
              <a:ext uri="{FF2B5EF4-FFF2-40B4-BE49-F238E27FC236}">
                <a16:creationId xmlns:a16="http://schemas.microsoft.com/office/drawing/2014/main" id="{0304EA15-0C93-6B5A-CB97-5DB46660119A}"/>
              </a:ext>
            </a:extLst>
          </p:cNvPr>
          <p:cNvSpPr txBox="1">
            <a:spLocks/>
          </p:cNvSpPr>
          <p:nvPr/>
        </p:nvSpPr>
        <p:spPr>
          <a:xfrm>
            <a:off x="-1" y="4016708"/>
            <a:ext cx="12191999" cy="148797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latin typeface="Times New Roman" panose="02020603050405020304" pitchFamily="18" charset="0"/>
                <a:cs typeface="Times New Roman" panose="02020603050405020304" pitchFamily="18" charset="0"/>
              </a:rPr>
              <a:t>OAKHAVEN HIGH SCHOOL</a:t>
            </a:r>
          </a:p>
          <a:p>
            <a:pPr marL="0" indent="0" algn="ctr">
              <a:buNone/>
            </a:pPr>
            <a:r>
              <a:rPr lang="en-US" b="1">
                <a:latin typeface="Times New Roman" panose="02020603050405020304" pitchFamily="18" charset="0"/>
                <a:cs typeface="Times New Roman" panose="02020603050405020304" pitchFamily="18" charset="0"/>
              </a:rPr>
              <a:t>9/4/2025</a:t>
            </a:r>
          </a:p>
          <a:p>
            <a:pPr marL="0" indent="0" algn="ctr">
              <a:buNone/>
            </a:pPr>
            <a:r>
              <a:rPr lang="en-US" b="1">
                <a:latin typeface="Times New Roman" panose="02020603050405020304" pitchFamily="18" charset="0"/>
                <a:cs typeface="Times New Roman" panose="02020603050405020304" pitchFamily="18" charset="0"/>
              </a:rPr>
              <a:t>PRINCIPAL MOSBY</a:t>
            </a:r>
          </a:p>
        </p:txBody>
      </p:sp>
    </p:spTree>
    <p:extLst>
      <p:ext uri="{BB962C8B-B14F-4D97-AF65-F5344CB8AC3E}">
        <p14:creationId xmlns:p14="http://schemas.microsoft.com/office/powerpoint/2010/main" val="1123074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F533A-AA73-26FA-1707-8FCAB7E698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2831EE-D3B2-1B03-C90C-5CDD291473D9}"/>
              </a:ext>
            </a:extLst>
          </p:cNvPr>
          <p:cNvSpPr>
            <a:spLocks noGrp="1"/>
          </p:cNvSpPr>
          <p:nvPr>
            <p:ph type="title"/>
          </p:nvPr>
        </p:nvSpPr>
        <p:spPr>
          <a:xfrm>
            <a:off x="0" y="1146592"/>
            <a:ext cx="12192000" cy="539968"/>
          </a:xfrm>
          <a:solidFill>
            <a:srgbClr val="FFCC00"/>
          </a:solidFill>
        </p:spPr>
        <p:txBody>
          <a:bodyPr>
            <a:normAutofit fontScale="90000"/>
          </a:bodyPr>
          <a:lstStyle/>
          <a:p>
            <a:pPr algn="ctr"/>
            <a:r>
              <a:rPr lang="en-US" sz="5400" b="1">
                <a:latin typeface="Times New Roman" panose="02020603050405020304" pitchFamily="18" charset="0"/>
                <a:cs typeface="Times New Roman" panose="02020603050405020304" pitchFamily="18" charset="0"/>
              </a:rPr>
              <a:t>Why are we here?</a:t>
            </a:r>
          </a:p>
        </p:txBody>
      </p:sp>
      <p:sp>
        <p:nvSpPr>
          <p:cNvPr id="3" name="Content Placeholder 2">
            <a:extLst>
              <a:ext uri="{FF2B5EF4-FFF2-40B4-BE49-F238E27FC236}">
                <a16:creationId xmlns:a16="http://schemas.microsoft.com/office/drawing/2014/main" id="{84EAB3D7-56F6-4097-0245-CE39F95478AF}"/>
              </a:ext>
            </a:extLst>
          </p:cNvPr>
          <p:cNvSpPr>
            <a:spLocks noGrp="1"/>
          </p:cNvSpPr>
          <p:nvPr>
            <p:ph idx="1"/>
          </p:nvPr>
        </p:nvSpPr>
        <p:spPr>
          <a:xfrm>
            <a:off x="0" y="2008705"/>
            <a:ext cx="12191999" cy="4574163"/>
          </a:xfrm>
          <a:solidFill>
            <a:srgbClr val="FFCC00"/>
          </a:solidFill>
        </p:spPr>
        <p:txBody>
          <a:bodyPr vert="horz" lIns="91440" tIns="45720" rIns="91440" bIns="45720" rtlCol="0" anchor="t">
            <a:normAutofit/>
          </a:bodyPr>
          <a:lstStyle/>
          <a:p>
            <a:r>
              <a:rPr lang="en-US" sz="4000"/>
              <a:t>The Every Student Succeeds Act (ESSA) requires that each Title I school hold an annual meeting of Title I families in order to:</a:t>
            </a:r>
          </a:p>
          <a:p>
            <a:pPr lvl="3"/>
            <a:r>
              <a:rPr lang="en-US" sz="2800"/>
              <a:t>inform you of your school’s participation in Title I,</a:t>
            </a:r>
          </a:p>
          <a:p>
            <a:pPr lvl="3"/>
            <a:r>
              <a:rPr lang="en-US" sz="2800"/>
              <a:t>explain the requirements of Title I, and</a:t>
            </a:r>
          </a:p>
          <a:p>
            <a:pPr lvl="3"/>
            <a:r>
              <a:rPr lang="en-US" sz="2800"/>
              <a:t>explain your rights as parents and family members to be involved.</a:t>
            </a:r>
          </a:p>
          <a:p>
            <a:pPr marL="0" indent="0">
              <a:buNone/>
            </a:pPr>
            <a:endParaRPr lang="en-US"/>
          </a:p>
        </p:txBody>
      </p:sp>
      <p:pic>
        <p:nvPicPr>
          <p:cNvPr id="4" name="Picture 3">
            <a:extLst>
              <a:ext uri="{FF2B5EF4-FFF2-40B4-BE49-F238E27FC236}">
                <a16:creationId xmlns:a16="http://schemas.microsoft.com/office/drawing/2014/main" id="{0A026BB8-C986-527B-F7E1-3CF743404C29}"/>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1176EDAE-CDB9-E394-F0C0-2F60F6B4848D}"/>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Tree>
    <p:extLst>
      <p:ext uri="{BB962C8B-B14F-4D97-AF65-F5344CB8AC3E}">
        <p14:creationId xmlns:p14="http://schemas.microsoft.com/office/powerpoint/2010/main" val="3089604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1D70B-D082-D4B0-CA5D-A6EFDD5552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AA732F-BF05-7593-3047-1045AA3F7B3D}"/>
              </a:ext>
            </a:extLst>
          </p:cNvPr>
          <p:cNvSpPr>
            <a:spLocks noGrp="1"/>
          </p:cNvSpPr>
          <p:nvPr>
            <p:ph type="title"/>
          </p:nvPr>
        </p:nvSpPr>
        <p:spPr>
          <a:xfrm>
            <a:off x="0" y="1146591"/>
            <a:ext cx="12192000" cy="712393"/>
          </a:xfrm>
          <a:solidFill>
            <a:srgbClr val="FFCC00"/>
          </a:solidFill>
        </p:spPr>
        <p:txBody>
          <a:bodyPr>
            <a:normAutofit fontScale="90000"/>
          </a:bodyPr>
          <a:lstStyle/>
          <a:p>
            <a:pPr algn="ctr"/>
            <a:r>
              <a:rPr lang="en-US" sz="5400" b="1" dirty="0">
                <a:latin typeface="Times New Roman" panose="02020603050405020304" pitchFamily="18" charset="0"/>
                <a:cs typeface="Times New Roman" panose="02020603050405020304" pitchFamily="18" charset="0"/>
              </a:rPr>
              <a:t>Agenda</a:t>
            </a:r>
          </a:p>
        </p:txBody>
      </p:sp>
      <p:pic>
        <p:nvPicPr>
          <p:cNvPr id="4" name="Picture 3">
            <a:extLst>
              <a:ext uri="{FF2B5EF4-FFF2-40B4-BE49-F238E27FC236}">
                <a16:creationId xmlns:a16="http://schemas.microsoft.com/office/drawing/2014/main" id="{9FCF7CD3-7296-4311-84D7-65A87F6F09E9}"/>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8138778E-3690-910D-8817-BD930928D114}"/>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1BEB54B6-CF5B-6B1B-B5DE-087F2D776DB5}"/>
              </a:ext>
            </a:extLst>
          </p:cNvPr>
          <p:cNvSpPr>
            <a:spLocks noGrp="1"/>
          </p:cNvSpPr>
          <p:nvPr>
            <p:ph idx="1"/>
          </p:nvPr>
        </p:nvSpPr>
        <p:spPr>
          <a:xfrm>
            <a:off x="0" y="2008188"/>
            <a:ext cx="12192000" cy="4575175"/>
          </a:xfrm>
          <a:solidFill>
            <a:srgbClr val="FFCC00"/>
          </a:solidFill>
        </p:spPr>
        <p:txBody>
          <a:bodyPr numCol="2">
            <a:normAutofit/>
          </a:bodyPr>
          <a:lstStyle/>
          <a:p>
            <a:pPr marL="0" indent="0"/>
            <a:r>
              <a:rPr lang="en-US" sz="1200" dirty="0">
                <a:latin typeface="Times New Roman" panose="02020603050405020304" pitchFamily="18" charset="0"/>
                <a:cs typeface="Times New Roman" panose="02020603050405020304" pitchFamily="18" charset="0"/>
              </a:rPr>
              <a:t>Welcome &amp; Greetings.................................................................Jocelyn Mosby, Principal</a:t>
            </a:r>
          </a:p>
          <a:p>
            <a:pPr marL="0" indent="0"/>
            <a:r>
              <a:rPr lang="en-US" sz="1200" dirty="0">
                <a:latin typeface="Times New Roman" panose="02020603050405020304" pitchFamily="18" charset="0"/>
                <a:cs typeface="Times New Roman" panose="02020603050405020304" pitchFamily="18" charset="0"/>
              </a:rPr>
              <a:t>Title One Presentation................................................................Candace Suber, PLC Coach.                 </a:t>
            </a:r>
          </a:p>
          <a:p>
            <a:r>
              <a:rPr lang="en-US" sz="1200" dirty="0">
                <a:latin typeface="Times New Roman" panose="02020603050405020304" pitchFamily="18" charset="0"/>
                <a:cs typeface="Times New Roman" panose="02020603050405020304" pitchFamily="18" charset="0"/>
              </a:rPr>
              <a:t>Title One Status</a:t>
            </a:r>
          </a:p>
          <a:p>
            <a:r>
              <a:rPr lang="en-US" sz="1200" dirty="0">
                <a:latin typeface="Times New Roman" panose="02020603050405020304" pitchFamily="18" charset="0"/>
                <a:cs typeface="Times New Roman" panose="02020603050405020304" pitchFamily="18" charset="0"/>
              </a:rPr>
              <a:t>Family Engagement Plan</a:t>
            </a:r>
          </a:p>
          <a:p>
            <a:r>
              <a:rPr lang="en-US" sz="1200" dirty="0">
                <a:latin typeface="Times New Roman" panose="02020603050405020304" pitchFamily="18" charset="0"/>
                <a:cs typeface="Times New Roman" panose="02020603050405020304" pitchFamily="18" charset="0"/>
              </a:rPr>
              <a:t>Parents Rights to Know</a:t>
            </a:r>
          </a:p>
          <a:p>
            <a:r>
              <a:rPr lang="en-US" sz="1200" dirty="0">
                <a:latin typeface="Times New Roman" panose="02020603050405020304" pitchFamily="18" charset="0"/>
                <a:cs typeface="Times New Roman" panose="02020603050405020304" pitchFamily="18" charset="0"/>
              </a:rPr>
              <a:t>Reporting Student Progress &amp; PTC</a:t>
            </a:r>
          </a:p>
          <a:p>
            <a:r>
              <a:rPr lang="en-US" sz="1200" dirty="0">
                <a:latin typeface="Times New Roman" panose="02020603050405020304" pitchFamily="18" charset="0"/>
                <a:cs typeface="Times New Roman" panose="02020603050405020304" pitchFamily="18" charset="0"/>
              </a:rPr>
              <a:t>Teacher Qualification</a:t>
            </a:r>
          </a:p>
          <a:p>
            <a:r>
              <a:rPr lang="en-US" sz="1200" dirty="0">
                <a:latin typeface="Times New Roman" panose="02020603050405020304" pitchFamily="18" charset="0"/>
                <a:cs typeface="Times New Roman" panose="02020603050405020304" pitchFamily="18" charset="0"/>
              </a:rPr>
              <a:t>School Improvement Plan</a:t>
            </a:r>
          </a:p>
          <a:p>
            <a:r>
              <a:rPr lang="en-US" sz="1200" dirty="0">
                <a:latin typeface="Times New Roman" panose="02020603050405020304" pitchFamily="18" charset="0"/>
                <a:cs typeface="Times New Roman" panose="02020603050405020304" pitchFamily="18" charset="0"/>
              </a:rPr>
              <a:t>Parent Training and Volunteer</a:t>
            </a:r>
          </a:p>
          <a:p>
            <a:r>
              <a:rPr lang="en-US" sz="1200" dirty="0">
                <a:latin typeface="Times New Roman" panose="02020603050405020304" pitchFamily="18" charset="0"/>
                <a:cs typeface="Times New Roman" panose="02020603050405020304" pitchFamily="18" charset="0"/>
              </a:rPr>
              <a:t>Parent/School Compact</a:t>
            </a:r>
          </a:p>
          <a:p>
            <a:r>
              <a:rPr lang="en-US" sz="1200" dirty="0">
                <a:latin typeface="Times New Roman" panose="02020603050405020304" pitchFamily="18" charset="0"/>
                <a:cs typeface="Times New Roman" panose="02020603050405020304" pitchFamily="18" charset="0"/>
              </a:rPr>
              <a:t>Student Code of Conduct</a:t>
            </a:r>
          </a:p>
          <a:p>
            <a:r>
              <a:rPr lang="en-US" sz="1200" dirty="0">
                <a:latin typeface="Times New Roman" panose="02020603050405020304" pitchFamily="18" charset="0"/>
                <a:cs typeface="Times New Roman" panose="02020603050405020304" pitchFamily="18" charset="0"/>
              </a:rPr>
              <a:t>Dress Code Policy</a:t>
            </a:r>
          </a:p>
          <a:p>
            <a:r>
              <a:rPr lang="en-US" sz="1200" dirty="0">
                <a:latin typeface="Times New Roman" panose="02020603050405020304" pitchFamily="18" charset="0"/>
                <a:cs typeface="Times New Roman" panose="02020603050405020304" pitchFamily="18" charset="0"/>
              </a:rPr>
              <a:t>Cellphone Policy</a:t>
            </a:r>
          </a:p>
          <a:p>
            <a:r>
              <a:rPr lang="en-US" sz="1200" dirty="0">
                <a:latin typeface="Times New Roman" panose="02020603050405020304" pitchFamily="18" charset="0"/>
                <a:cs typeface="Times New Roman" panose="02020603050405020304" pitchFamily="18" charset="0"/>
              </a:rPr>
              <a:t>Parent Survey</a:t>
            </a:r>
          </a:p>
          <a:p>
            <a:pPr marL="0" indent="0"/>
            <a:r>
              <a:rPr lang="en-US" sz="1200" dirty="0">
                <a:latin typeface="Times New Roman" panose="02020603050405020304" pitchFamily="18" charset="0"/>
                <a:cs typeface="Times New Roman" panose="02020603050405020304" pitchFamily="18" charset="0"/>
              </a:rPr>
              <a:t>Closing Remarks &amp; Additional Meetings................................................................... Jocelyn Mosby, Principal</a:t>
            </a:r>
          </a:p>
          <a:p>
            <a:pPr lvl="8"/>
            <a:endParaRPr lang="en-US" dirty="0"/>
          </a:p>
        </p:txBody>
      </p:sp>
    </p:spTree>
    <p:extLst>
      <p:ext uri="{BB962C8B-B14F-4D97-AF65-F5344CB8AC3E}">
        <p14:creationId xmlns:p14="http://schemas.microsoft.com/office/powerpoint/2010/main" val="2515384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E229F-771B-1EB8-383A-FF554226C8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4421E0-A7FA-8FDB-8429-11BF9F7D30DF}"/>
              </a:ext>
            </a:extLst>
          </p:cNvPr>
          <p:cNvSpPr>
            <a:spLocks noGrp="1"/>
          </p:cNvSpPr>
          <p:nvPr>
            <p:ph type="title"/>
          </p:nvPr>
        </p:nvSpPr>
        <p:spPr>
          <a:xfrm>
            <a:off x="0" y="1146591"/>
            <a:ext cx="12192000" cy="712393"/>
          </a:xfrm>
          <a:solidFill>
            <a:srgbClr val="FFCC00"/>
          </a:solidFill>
        </p:spPr>
        <p:txBody>
          <a:bodyPr>
            <a:normAutofit fontScale="90000"/>
          </a:bodyPr>
          <a:lstStyle/>
          <a:p>
            <a:pPr algn="ctr"/>
            <a:r>
              <a:rPr lang="en-US" sz="5400" b="1">
                <a:latin typeface="Times New Roman" panose="02020603050405020304" pitchFamily="18" charset="0"/>
                <a:cs typeface="Times New Roman" panose="02020603050405020304" pitchFamily="18" charset="0"/>
              </a:rPr>
              <a:t>Why are we here?</a:t>
            </a:r>
          </a:p>
        </p:txBody>
      </p:sp>
      <p:pic>
        <p:nvPicPr>
          <p:cNvPr id="4" name="Picture 3">
            <a:extLst>
              <a:ext uri="{FF2B5EF4-FFF2-40B4-BE49-F238E27FC236}">
                <a16:creationId xmlns:a16="http://schemas.microsoft.com/office/drawing/2014/main" id="{CC7BCA5F-220D-2847-B74F-858B38F27A97}"/>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1A60C5C2-1026-9A5E-248D-59EFC0F925C0}"/>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04569737-F605-5C37-21C1-D885B3167CFD}"/>
              </a:ext>
            </a:extLst>
          </p:cNvPr>
          <p:cNvSpPr>
            <a:spLocks noGrp="1"/>
          </p:cNvSpPr>
          <p:nvPr>
            <p:ph idx="1"/>
          </p:nvPr>
        </p:nvSpPr>
        <p:spPr>
          <a:xfrm>
            <a:off x="0" y="2008188"/>
            <a:ext cx="12192000" cy="4575175"/>
          </a:xfrm>
          <a:solidFill>
            <a:srgbClr val="FFCC00"/>
          </a:solidFill>
        </p:spPr>
        <p:txBody>
          <a:bodyPr numCol="2">
            <a:normAutofit/>
          </a:bodyPr>
          <a:lstStyle/>
          <a:p>
            <a:r>
              <a:rPr lang="en-US">
                <a:solidFill>
                  <a:schemeClr val="tx1"/>
                </a:solidFill>
              </a:rPr>
              <a:t>What is a Title I school?</a:t>
            </a:r>
          </a:p>
          <a:p>
            <a:r>
              <a:rPr lang="en-US">
                <a:solidFill>
                  <a:schemeClr val="tx1"/>
                </a:solidFill>
              </a:rPr>
              <a:t>What are my rights?</a:t>
            </a:r>
          </a:p>
          <a:p>
            <a:r>
              <a:rPr lang="en-US">
                <a:solidFill>
                  <a:schemeClr val="tx1"/>
                </a:solidFill>
              </a:rPr>
              <a:t>What can Title I funds be used for?</a:t>
            </a:r>
          </a:p>
          <a:p>
            <a:r>
              <a:rPr lang="en-US">
                <a:solidFill>
                  <a:schemeClr val="tx1"/>
                </a:solidFill>
              </a:rPr>
              <a:t>How does our school use Title I funds?</a:t>
            </a:r>
          </a:p>
          <a:p>
            <a:r>
              <a:rPr lang="en-US">
                <a:solidFill>
                  <a:schemeClr val="tx1"/>
                </a:solidFill>
              </a:rPr>
              <a:t>What is the SIP?</a:t>
            </a:r>
          </a:p>
          <a:p>
            <a:r>
              <a:rPr lang="en-US">
                <a:solidFill>
                  <a:schemeClr val="tx1"/>
                </a:solidFill>
              </a:rPr>
              <a:t>What are our schoolwide program goals?</a:t>
            </a:r>
          </a:p>
          <a:p>
            <a:r>
              <a:rPr lang="en-US">
                <a:solidFill>
                  <a:schemeClr val="tx1"/>
                </a:solidFill>
              </a:rPr>
              <a:t>How is parent and family engagement funded?</a:t>
            </a:r>
          </a:p>
          <a:p>
            <a:r>
              <a:rPr lang="en-US">
                <a:solidFill>
                  <a:schemeClr val="tx1"/>
                </a:solidFill>
              </a:rPr>
              <a:t>What is the Parent and Family Engagement Policy?</a:t>
            </a:r>
          </a:p>
          <a:p>
            <a:r>
              <a:rPr lang="en-US">
                <a:solidFill>
                  <a:schemeClr val="tx1"/>
                </a:solidFill>
              </a:rPr>
              <a:t>What is the School-Parent Compact?</a:t>
            </a:r>
          </a:p>
          <a:p>
            <a:r>
              <a:rPr lang="en-US">
                <a:solidFill>
                  <a:schemeClr val="tx1"/>
                </a:solidFill>
              </a:rPr>
              <a:t>What curriculum does our school use?</a:t>
            </a:r>
          </a:p>
          <a:p>
            <a:r>
              <a:rPr lang="en-US">
                <a:solidFill>
                  <a:schemeClr val="tx1"/>
                </a:solidFill>
              </a:rPr>
              <a:t>What tests will my child be taking?</a:t>
            </a:r>
          </a:p>
          <a:p>
            <a:r>
              <a:rPr lang="en-US">
                <a:solidFill>
                  <a:schemeClr val="tx1"/>
                </a:solidFill>
              </a:rPr>
              <a:t>How can I be involved?</a:t>
            </a:r>
          </a:p>
          <a:p>
            <a:r>
              <a:rPr lang="en-US">
                <a:solidFill>
                  <a:schemeClr val="tx1"/>
                </a:solidFill>
              </a:rPr>
              <a:t>Who can I contact for help?</a:t>
            </a:r>
            <a:endParaRPr lang="en-US"/>
          </a:p>
          <a:p>
            <a:endParaRPr lang="en-US"/>
          </a:p>
        </p:txBody>
      </p:sp>
    </p:spTree>
    <p:extLst>
      <p:ext uri="{BB962C8B-B14F-4D97-AF65-F5344CB8AC3E}">
        <p14:creationId xmlns:p14="http://schemas.microsoft.com/office/powerpoint/2010/main" val="1881728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36EA0-6A8A-5CE3-EA49-EAA6DB749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16A766-7F19-4E16-1801-953F3753B68C}"/>
              </a:ext>
            </a:extLst>
          </p:cNvPr>
          <p:cNvSpPr>
            <a:spLocks noGrp="1"/>
          </p:cNvSpPr>
          <p:nvPr>
            <p:ph type="title"/>
          </p:nvPr>
        </p:nvSpPr>
        <p:spPr>
          <a:xfrm>
            <a:off x="0" y="1146592"/>
            <a:ext cx="12192000" cy="539968"/>
          </a:xfrm>
          <a:solidFill>
            <a:srgbClr val="FFCC00"/>
          </a:solidFill>
        </p:spPr>
        <p:txBody>
          <a:bodyPr>
            <a:normAutofit fontScale="90000"/>
          </a:bodyPr>
          <a:lstStyle/>
          <a:p>
            <a:pPr algn="ctr"/>
            <a:r>
              <a:rPr lang="en-US" sz="5400" b="1">
                <a:latin typeface="Times New Roman" panose="02020603050405020304" pitchFamily="18" charset="0"/>
                <a:cs typeface="Times New Roman" panose="02020603050405020304" pitchFamily="18" charset="0"/>
              </a:rPr>
              <a:t>What is a Title I school?</a:t>
            </a:r>
          </a:p>
        </p:txBody>
      </p:sp>
      <p:pic>
        <p:nvPicPr>
          <p:cNvPr id="4" name="Picture 3">
            <a:extLst>
              <a:ext uri="{FF2B5EF4-FFF2-40B4-BE49-F238E27FC236}">
                <a16:creationId xmlns:a16="http://schemas.microsoft.com/office/drawing/2014/main" id="{1B99DF2D-8A4D-9B1F-57BE-99F69100D8A2}"/>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5854CC9A-B522-8472-6083-84C9952B7E75}"/>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95D139D8-EAB1-220D-DB67-C41BFAF8F2A6}"/>
              </a:ext>
            </a:extLst>
          </p:cNvPr>
          <p:cNvSpPr>
            <a:spLocks noGrp="1"/>
          </p:cNvSpPr>
          <p:nvPr>
            <p:ph idx="1"/>
          </p:nvPr>
        </p:nvSpPr>
        <p:spPr>
          <a:xfrm>
            <a:off x="0" y="2044764"/>
            <a:ext cx="12192000" cy="4575175"/>
          </a:xfrm>
          <a:solidFill>
            <a:srgbClr val="FFCC00"/>
          </a:solidFill>
        </p:spPr>
        <p:txBody>
          <a:bodyPr numCol="2">
            <a:normAutofit/>
          </a:bodyPr>
          <a:lstStyle/>
          <a:p>
            <a:r>
              <a:rPr lang="en-US"/>
              <a:t>Title I was passed in 1965 under the Elementary and Secondary Education Act (ESEA). It is the largest federal assistance program for our nation’s schools. </a:t>
            </a:r>
          </a:p>
          <a:p>
            <a:r>
              <a:rPr lang="en-US"/>
              <a:t>Title I schools receive extra funding (Title I dollars) from the federal government. These dollars are used to:</a:t>
            </a:r>
          </a:p>
          <a:p>
            <a:pPr lvl="3"/>
            <a:r>
              <a:rPr lang="en-US"/>
              <a:t>identify students experiencing academic difficulties and provide assistance to help these students;</a:t>
            </a:r>
          </a:p>
          <a:p>
            <a:pPr lvl="3"/>
            <a:r>
              <a:rPr lang="en-US"/>
              <a:t>purchase additional staff, programs, materials, and/or supplies; and</a:t>
            </a:r>
          </a:p>
          <a:p>
            <a:pPr lvl="3"/>
            <a:r>
              <a:rPr lang="en-US"/>
              <a:t>conduct parent and family engagement meetings, trainings, events, and/or activities.</a:t>
            </a:r>
          </a:p>
        </p:txBody>
      </p:sp>
    </p:spTree>
    <p:extLst>
      <p:ext uri="{BB962C8B-B14F-4D97-AF65-F5344CB8AC3E}">
        <p14:creationId xmlns:p14="http://schemas.microsoft.com/office/powerpoint/2010/main" val="3997266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A367B-0832-43EF-2E5A-531F45B761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6A0F40-EC74-5B8B-E992-D7CA17EF547B}"/>
              </a:ext>
            </a:extLst>
          </p:cNvPr>
          <p:cNvSpPr>
            <a:spLocks noGrp="1"/>
          </p:cNvSpPr>
          <p:nvPr>
            <p:ph type="title"/>
          </p:nvPr>
        </p:nvSpPr>
        <p:spPr>
          <a:xfrm>
            <a:off x="0" y="1146592"/>
            <a:ext cx="12192000" cy="539968"/>
          </a:xfrm>
          <a:solidFill>
            <a:srgbClr val="FFCC00"/>
          </a:solidFill>
        </p:spPr>
        <p:txBody>
          <a:bodyPr>
            <a:normAutofit fontScale="90000"/>
          </a:bodyPr>
          <a:lstStyle/>
          <a:p>
            <a:pPr algn="ctr"/>
            <a:r>
              <a:rPr lang="en-US" sz="5400" b="1">
                <a:latin typeface="Times New Roman" panose="02020603050405020304" pitchFamily="18" charset="0"/>
                <a:cs typeface="Times New Roman" panose="02020603050405020304" pitchFamily="18" charset="0"/>
              </a:rPr>
              <a:t>What are my rights?</a:t>
            </a:r>
          </a:p>
        </p:txBody>
      </p:sp>
      <p:pic>
        <p:nvPicPr>
          <p:cNvPr id="4" name="Picture 3">
            <a:extLst>
              <a:ext uri="{FF2B5EF4-FFF2-40B4-BE49-F238E27FC236}">
                <a16:creationId xmlns:a16="http://schemas.microsoft.com/office/drawing/2014/main" id="{45716BCB-3FA1-9A6E-BAC4-33D64B507ECC}"/>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7B522BBA-F277-1D9A-2845-6DDF4D8B9AA8}"/>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04C00101-A754-3545-35A4-5B14BB17CB49}"/>
              </a:ext>
            </a:extLst>
          </p:cNvPr>
          <p:cNvSpPr>
            <a:spLocks noGrp="1"/>
          </p:cNvSpPr>
          <p:nvPr>
            <p:ph idx="1"/>
          </p:nvPr>
        </p:nvSpPr>
        <p:spPr>
          <a:xfrm>
            <a:off x="-1" y="2026476"/>
            <a:ext cx="12192000" cy="4831524"/>
          </a:xfrm>
          <a:solidFill>
            <a:srgbClr val="FFCC00"/>
          </a:solidFill>
        </p:spPr>
        <p:txBody>
          <a:bodyPr numCol="2">
            <a:normAutofit/>
          </a:bodyPr>
          <a:lstStyle/>
          <a:p>
            <a:pPr marL="0" indent="0">
              <a:buNone/>
            </a:pPr>
            <a:r>
              <a:rPr lang="en-US"/>
              <a:t>The families and parents of Title I students have a right, by law, to:</a:t>
            </a:r>
          </a:p>
          <a:p>
            <a:r>
              <a:rPr lang="en-US" sz="2400"/>
              <a:t>Be involved in decisions made at both the school and district level;</a:t>
            </a:r>
          </a:p>
          <a:p>
            <a:r>
              <a:rPr lang="en-US" sz="2400"/>
              <a:t>Be provided with information on your child’s level of achievement on tests in reading/language arts, writing, mathematics, and science;</a:t>
            </a:r>
          </a:p>
          <a:p>
            <a:endParaRPr lang="en-US" sz="2400"/>
          </a:p>
          <a:p>
            <a:endParaRPr lang="en-US" sz="2400"/>
          </a:p>
          <a:p>
            <a:pPr marL="0" indent="0">
              <a:buNone/>
            </a:pPr>
            <a:endParaRPr lang="en-US" sz="2400"/>
          </a:p>
          <a:p>
            <a:r>
              <a:rPr lang="en-US" sz="2400"/>
              <a:t>Request and receive information on the qualifications of your child’s teacher and paraprofessionals who are working with your child </a:t>
            </a:r>
            <a:r>
              <a:rPr lang="en-US" sz="2400" b="1">
                <a:solidFill>
                  <a:srgbClr val="FF0000"/>
                </a:solidFill>
                <a:hlinkClick r:id="rId3"/>
              </a:rPr>
              <a:t>suberc@scsk12.org</a:t>
            </a:r>
            <a:r>
              <a:rPr lang="en-US" sz="2400" b="1">
                <a:solidFill>
                  <a:srgbClr val="FF0000"/>
                </a:solidFill>
              </a:rPr>
              <a:t> </a:t>
            </a:r>
            <a:r>
              <a:rPr lang="en-US" sz="2400"/>
              <a:t>and</a:t>
            </a:r>
          </a:p>
          <a:p>
            <a:r>
              <a:rPr lang="en-US" sz="2400"/>
              <a:t>Request opportunities for regular meetings to formulate suggestions and to participate, as appropriate, in decisions about the education of your child. The school is required to respond to any such suggestions as soon as practicably possible.</a:t>
            </a:r>
          </a:p>
        </p:txBody>
      </p:sp>
    </p:spTree>
    <p:extLst>
      <p:ext uri="{BB962C8B-B14F-4D97-AF65-F5344CB8AC3E}">
        <p14:creationId xmlns:p14="http://schemas.microsoft.com/office/powerpoint/2010/main" val="1082436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218A5-95E7-ED87-C4F0-45862BC80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1C932-ED98-8069-CC75-011C3F7CEE4B}"/>
              </a:ext>
            </a:extLst>
          </p:cNvPr>
          <p:cNvSpPr>
            <a:spLocks noGrp="1"/>
          </p:cNvSpPr>
          <p:nvPr>
            <p:ph type="title"/>
          </p:nvPr>
        </p:nvSpPr>
        <p:spPr>
          <a:xfrm>
            <a:off x="0" y="1146592"/>
            <a:ext cx="12192000" cy="539968"/>
          </a:xfrm>
          <a:solidFill>
            <a:srgbClr val="FFCC00"/>
          </a:solidFill>
        </p:spPr>
        <p:txBody>
          <a:bodyPr>
            <a:normAutofit fontScale="90000"/>
          </a:bodyPr>
          <a:lstStyle/>
          <a:p>
            <a:pPr algn="ctr"/>
            <a:r>
              <a:rPr lang="en-US" sz="5400" b="1">
                <a:latin typeface="Times New Roman" panose="02020603050405020304" pitchFamily="18" charset="0"/>
                <a:cs typeface="Times New Roman" panose="02020603050405020304" pitchFamily="18" charset="0"/>
              </a:rPr>
              <a:t>What can Title I funds be used for?</a:t>
            </a:r>
          </a:p>
        </p:txBody>
      </p:sp>
      <p:pic>
        <p:nvPicPr>
          <p:cNvPr id="4" name="Picture 3">
            <a:extLst>
              <a:ext uri="{FF2B5EF4-FFF2-40B4-BE49-F238E27FC236}">
                <a16:creationId xmlns:a16="http://schemas.microsoft.com/office/drawing/2014/main" id="{6333AE93-9C00-0E54-C03E-24959BBE9EA8}"/>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C48A92A0-683F-6C02-AE23-4494AC6B274D}"/>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568258D1-2AF8-CDF7-643B-DA2430CEFBB2}"/>
              </a:ext>
            </a:extLst>
          </p:cNvPr>
          <p:cNvSpPr>
            <a:spLocks noGrp="1"/>
          </p:cNvSpPr>
          <p:nvPr>
            <p:ph idx="1"/>
          </p:nvPr>
        </p:nvSpPr>
        <p:spPr>
          <a:xfrm>
            <a:off x="-1" y="2026476"/>
            <a:ext cx="12192000" cy="4575175"/>
          </a:xfrm>
          <a:solidFill>
            <a:srgbClr val="FFCC00"/>
          </a:solidFill>
        </p:spPr>
        <p:txBody>
          <a:bodyPr numCol="2">
            <a:normAutofit/>
          </a:bodyPr>
          <a:lstStyle/>
          <a:p>
            <a:r>
              <a:rPr lang="en-US" sz="3200"/>
              <a:t>In general, Title I funds may be used for:</a:t>
            </a:r>
          </a:p>
          <a:p>
            <a:pPr lvl="3"/>
            <a:r>
              <a:rPr lang="en-US" altLang="en-US" sz="3200"/>
              <a:t>smaller class sizes,</a:t>
            </a:r>
          </a:p>
          <a:p>
            <a:pPr lvl="3"/>
            <a:r>
              <a:rPr lang="en-US" altLang="en-US" sz="3200"/>
              <a:t>additional teachers and paraprofessionals,</a:t>
            </a:r>
          </a:p>
          <a:p>
            <a:pPr lvl="3"/>
            <a:r>
              <a:rPr lang="en-US" altLang="en-US" sz="3200"/>
              <a:t>additional training for school staff,</a:t>
            </a:r>
          </a:p>
          <a:p>
            <a:pPr lvl="3"/>
            <a:r>
              <a:rPr lang="en-US" altLang="en-US" sz="3200"/>
              <a:t>extra time for instruction (before and/or after school programs),</a:t>
            </a:r>
          </a:p>
          <a:p>
            <a:pPr lvl="3"/>
            <a:r>
              <a:rPr lang="en-US" altLang="en-US" sz="3200"/>
              <a:t>parent and family engagement activities, and/or</a:t>
            </a:r>
          </a:p>
          <a:p>
            <a:pPr lvl="3"/>
            <a:r>
              <a:rPr lang="en-US" altLang="en-US" sz="3200"/>
              <a:t>a variety of supplemental teaching materials, equipment, and technology.</a:t>
            </a:r>
          </a:p>
          <a:p>
            <a:pPr marL="1371600" lvl="3" indent="0">
              <a:buNone/>
            </a:pPr>
            <a:endParaRPr lang="en-US" sz="900"/>
          </a:p>
        </p:txBody>
      </p:sp>
    </p:spTree>
    <p:extLst>
      <p:ext uri="{BB962C8B-B14F-4D97-AF65-F5344CB8AC3E}">
        <p14:creationId xmlns:p14="http://schemas.microsoft.com/office/powerpoint/2010/main" val="2842726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5A0F6-55F6-9F92-D8D9-C00A1BFA7E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938EB-BBC8-696B-3F69-CED227C84EE7}"/>
              </a:ext>
            </a:extLst>
          </p:cNvPr>
          <p:cNvSpPr>
            <a:spLocks noGrp="1"/>
          </p:cNvSpPr>
          <p:nvPr>
            <p:ph type="title"/>
          </p:nvPr>
        </p:nvSpPr>
        <p:spPr>
          <a:xfrm>
            <a:off x="0" y="1146592"/>
            <a:ext cx="12192000" cy="539968"/>
          </a:xfrm>
          <a:solidFill>
            <a:srgbClr val="FFCC00"/>
          </a:solidFill>
        </p:spPr>
        <p:txBody>
          <a:bodyPr>
            <a:normAutofit fontScale="90000"/>
          </a:bodyPr>
          <a:lstStyle/>
          <a:p>
            <a:pPr algn="ctr"/>
            <a:r>
              <a:rPr lang="en-US" sz="5400" b="1">
                <a:latin typeface="Times New Roman" panose="02020603050405020304" pitchFamily="18" charset="0"/>
                <a:cs typeface="Times New Roman" panose="02020603050405020304" pitchFamily="18" charset="0"/>
              </a:rPr>
              <a:t>How does our school use Title I funds?</a:t>
            </a:r>
          </a:p>
        </p:txBody>
      </p:sp>
      <p:pic>
        <p:nvPicPr>
          <p:cNvPr id="4" name="Picture 3">
            <a:extLst>
              <a:ext uri="{FF2B5EF4-FFF2-40B4-BE49-F238E27FC236}">
                <a16:creationId xmlns:a16="http://schemas.microsoft.com/office/drawing/2014/main" id="{EDC835B4-BE5C-EB6C-50FB-2F3FD1C49A27}"/>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319C63CF-AFD4-873C-592C-E413D0EF8548}"/>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B3DD3176-B985-7B57-1CC6-911B8B21C797}"/>
              </a:ext>
            </a:extLst>
          </p:cNvPr>
          <p:cNvSpPr>
            <a:spLocks noGrp="1"/>
          </p:cNvSpPr>
          <p:nvPr>
            <p:ph idx="1"/>
          </p:nvPr>
        </p:nvSpPr>
        <p:spPr>
          <a:xfrm>
            <a:off x="-1" y="2026476"/>
            <a:ext cx="12192000" cy="4575175"/>
          </a:xfrm>
          <a:solidFill>
            <a:srgbClr val="FFCC00"/>
          </a:solidFill>
        </p:spPr>
        <p:txBody>
          <a:bodyPr numCol="2">
            <a:normAutofit lnSpcReduction="10000"/>
          </a:bodyPr>
          <a:lstStyle/>
          <a:p>
            <a:r>
              <a:rPr lang="en-US"/>
              <a:t>In 2025</a:t>
            </a:r>
            <a:r>
              <a:rPr lang="en-US">
                <a:solidFill>
                  <a:srgbClr val="FF0000"/>
                </a:solidFill>
              </a:rPr>
              <a:t> </a:t>
            </a:r>
            <a:r>
              <a:rPr lang="en-US"/>
              <a:t>our school was allotted approximately $245,926 in Title I funding. </a:t>
            </a:r>
          </a:p>
          <a:p>
            <a:r>
              <a:rPr lang="en-US"/>
              <a:t>We developed a </a:t>
            </a:r>
            <a:r>
              <a:rPr lang="en-US" b="1"/>
              <a:t>Schoolwide Program</a:t>
            </a:r>
            <a:r>
              <a:rPr lang="en-US"/>
              <a:t>, which means we plan to spend our funds on the following:</a:t>
            </a:r>
          </a:p>
          <a:p>
            <a:pPr lvl="3"/>
            <a:r>
              <a:rPr lang="en-US" sz="2800"/>
              <a:t>Supplemental staff:</a:t>
            </a:r>
          </a:p>
          <a:p>
            <a:pPr lvl="4">
              <a:buFont typeface="Courier New" panose="02070309020205020404" pitchFamily="49" charset="0"/>
              <a:buChar char="o"/>
            </a:pPr>
            <a:r>
              <a:rPr lang="en-US" sz="2800"/>
              <a:t>PLC Coach</a:t>
            </a:r>
          </a:p>
          <a:p>
            <a:pPr lvl="4">
              <a:buFont typeface="Courier New" panose="02070309020205020404" pitchFamily="49" charset="0"/>
              <a:buChar char="o"/>
            </a:pPr>
            <a:r>
              <a:rPr lang="en-US" sz="2800"/>
              <a:t>Behavior Specialist</a:t>
            </a:r>
          </a:p>
          <a:p>
            <a:pPr lvl="4">
              <a:buFont typeface="Courier New" panose="02070309020205020404" pitchFamily="49" charset="0"/>
              <a:buChar char="o"/>
            </a:pPr>
            <a:r>
              <a:rPr lang="en-US" sz="2800"/>
              <a:t>Instructional Coach</a:t>
            </a:r>
          </a:p>
          <a:p>
            <a:pPr lvl="2"/>
            <a:endParaRPr lang="en-US" sz="3200"/>
          </a:p>
          <a:p>
            <a:pPr lvl="3"/>
            <a:r>
              <a:rPr lang="en-US" sz="2800"/>
              <a:t>Programs/Materials/Supplies:</a:t>
            </a:r>
          </a:p>
          <a:p>
            <a:pPr lvl="4">
              <a:buFont typeface="Courier New" panose="02070309020205020404" pitchFamily="49" charset="0"/>
              <a:buChar char="o"/>
            </a:pPr>
            <a:r>
              <a:rPr lang="en-US" sz="2800"/>
              <a:t>Teacher Supplies, Student Supplies, Family engagement activities</a:t>
            </a:r>
          </a:p>
          <a:p>
            <a:pPr lvl="2"/>
            <a:endParaRPr lang="en-US" sz="3200"/>
          </a:p>
          <a:p>
            <a:pPr lvl="3"/>
            <a:r>
              <a:rPr lang="en-US" sz="2800"/>
              <a:t>Teacher Professional Development:</a:t>
            </a:r>
          </a:p>
          <a:p>
            <a:pPr lvl="4">
              <a:buFont typeface="Courier New" panose="02070309020205020404" pitchFamily="49" charset="0"/>
              <a:buChar char="o"/>
            </a:pPr>
            <a:r>
              <a:rPr lang="en-US" sz="2800"/>
              <a:t>Content based Professional developments</a:t>
            </a:r>
          </a:p>
          <a:p>
            <a:pPr marL="920750" lvl="4" indent="0">
              <a:buNone/>
            </a:pPr>
            <a:endParaRPr lang="en-US">
              <a:solidFill>
                <a:srgbClr val="FF0000"/>
              </a:solidFill>
            </a:endParaRPr>
          </a:p>
          <a:p>
            <a:pPr marL="1371600" lvl="3" indent="0">
              <a:buNone/>
            </a:pPr>
            <a:endParaRPr lang="en-US"/>
          </a:p>
        </p:txBody>
      </p:sp>
    </p:spTree>
    <p:extLst>
      <p:ext uri="{BB962C8B-B14F-4D97-AF65-F5344CB8AC3E}">
        <p14:creationId xmlns:p14="http://schemas.microsoft.com/office/powerpoint/2010/main" val="3286867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05460-5DA1-49E7-316B-F5E0F60E06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9900A3-186C-D91A-7AFA-DFA2DC17CF37}"/>
              </a:ext>
            </a:extLst>
          </p:cNvPr>
          <p:cNvSpPr>
            <a:spLocks noGrp="1"/>
          </p:cNvSpPr>
          <p:nvPr>
            <p:ph type="title"/>
          </p:nvPr>
        </p:nvSpPr>
        <p:spPr>
          <a:xfrm>
            <a:off x="0" y="1146592"/>
            <a:ext cx="12192000" cy="539968"/>
          </a:xfrm>
          <a:solidFill>
            <a:srgbClr val="FFCC00"/>
          </a:solidFill>
        </p:spPr>
        <p:txBody>
          <a:bodyPr>
            <a:normAutofit fontScale="90000"/>
          </a:bodyPr>
          <a:lstStyle/>
          <a:p>
            <a:pPr algn="ctr"/>
            <a:r>
              <a:rPr lang="en-US" sz="5400" b="1">
                <a:latin typeface="Times New Roman" panose="02020603050405020304" pitchFamily="18" charset="0"/>
                <a:cs typeface="Times New Roman" panose="02020603050405020304" pitchFamily="18" charset="0"/>
              </a:rPr>
              <a:t>What is the SIP?</a:t>
            </a:r>
          </a:p>
        </p:txBody>
      </p:sp>
      <p:pic>
        <p:nvPicPr>
          <p:cNvPr id="4" name="Picture 3">
            <a:extLst>
              <a:ext uri="{FF2B5EF4-FFF2-40B4-BE49-F238E27FC236}">
                <a16:creationId xmlns:a16="http://schemas.microsoft.com/office/drawing/2014/main" id="{08067D72-7C0C-EB4F-AB82-6069FF7EE8A1}"/>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0D0D20A4-941E-B3CF-50E5-58E43AEFCBAC}"/>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567170E2-E28C-B2D9-3BC8-1AC93E9F73F5}"/>
              </a:ext>
            </a:extLst>
          </p:cNvPr>
          <p:cNvSpPr>
            <a:spLocks noGrp="1"/>
          </p:cNvSpPr>
          <p:nvPr>
            <p:ph idx="1"/>
          </p:nvPr>
        </p:nvSpPr>
        <p:spPr>
          <a:xfrm>
            <a:off x="-1" y="2026476"/>
            <a:ext cx="12192000" cy="4575175"/>
          </a:xfrm>
          <a:solidFill>
            <a:srgbClr val="FFCC00"/>
          </a:solidFill>
        </p:spPr>
        <p:txBody>
          <a:bodyPr numCol="2">
            <a:normAutofit/>
          </a:bodyPr>
          <a:lstStyle/>
          <a:p>
            <a:r>
              <a:rPr lang="en-US"/>
              <a:t>The SIP is the School Improvement Plan. It includes:</a:t>
            </a:r>
          </a:p>
          <a:p>
            <a:pPr lvl="3"/>
            <a:r>
              <a:rPr lang="en-US"/>
              <a:t>the identification of the school planning team and how they will be engaged in the planning process;</a:t>
            </a:r>
          </a:p>
          <a:p>
            <a:pPr lvl="3"/>
            <a:r>
              <a:rPr lang="en-US"/>
              <a:t>a needs assessment and summary of academic and non-academic data;</a:t>
            </a:r>
          </a:p>
          <a:p>
            <a:pPr lvl="3"/>
            <a:r>
              <a:rPr lang="en-US"/>
              <a:t>prioritized goals, strategies, and action steps to help address the academic and non-academic needs of students;</a:t>
            </a:r>
          </a:p>
          <a:p>
            <a:pPr lvl="3"/>
            <a:r>
              <a:rPr lang="en-US"/>
              <a:t>teacher and staff professional development needs; and</a:t>
            </a:r>
          </a:p>
          <a:p>
            <a:pPr lvl="3"/>
            <a:r>
              <a:rPr lang="en-US"/>
              <a:t>budgets and the coordination of resources.</a:t>
            </a:r>
          </a:p>
          <a:p>
            <a:pPr marL="1371600" lvl="3" indent="0">
              <a:buNone/>
            </a:pPr>
            <a:endParaRPr lang="en-US"/>
          </a:p>
          <a:p>
            <a:r>
              <a:rPr lang="en-US"/>
              <a:t>The school must include family representatives on our school planning team.</a:t>
            </a:r>
          </a:p>
          <a:p>
            <a:pPr marL="1371600" lvl="3" indent="0">
              <a:buNone/>
            </a:pPr>
            <a:endParaRPr lang="en-US"/>
          </a:p>
        </p:txBody>
      </p:sp>
    </p:spTree>
    <p:extLst>
      <p:ext uri="{BB962C8B-B14F-4D97-AF65-F5344CB8AC3E}">
        <p14:creationId xmlns:p14="http://schemas.microsoft.com/office/powerpoint/2010/main" val="489990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4B837-CB36-89D3-D1C6-F7CAF282FA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2E1B5A-B812-ADFD-889C-68142E93A07D}"/>
              </a:ext>
            </a:extLst>
          </p:cNvPr>
          <p:cNvSpPr>
            <a:spLocks noGrp="1"/>
          </p:cNvSpPr>
          <p:nvPr>
            <p:ph type="title"/>
          </p:nvPr>
        </p:nvSpPr>
        <p:spPr>
          <a:xfrm>
            <a:off x="0" y="1146592"/>
            <a:ext cx="12192000" cy="539968"/>
          </a:xfrm>
          <a:solidFill>
            <a:srgbClr val="FFCC00"/>
          </a:solidFill>
        </p:spPr>
        <p:txBody>
          <a:bodyPr>
            <a:normAutofit fontScale="90000"/>
          </a:bodyPr>
          <a:lstStyle/>
          <a:p>
            <a:pPr algn="ctr"/>
            <a:r>
              <a:rPr lang="en-US" sz="5400" b="1">
                <a:latin typeface="Times New Roman" panose="02020603050405020304" pitchFamily="18" charset="0"/>
                <a:cs typeface="Times New Roman" panose="02020603050405020304" pitchFamily="18" charset="0"/>
              </a:rPr>
              <a:t>What are our schoolwide program goals?</a:t>
            </a:r>
          </a:p>
        </p:txBody>
      </p:sp>
      <p:pic>
        <p:nvPicPr>
          <p:cNvPr id="4" name="Picture 3">
            <a:extLst>
              <a:ext uri="{FF2B5EF4-FFF2-40B4-BE49-F238E27FC236}">
                <a16:creationId xmlns:a16="http://schemas.microsoft.com/office/drawing/2014/main" id="{B5C286E1-7AD0-1C30-DACA-037DFB4BCFE0}"/>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9800696B-7809-99AC-C0B2-2CA98C897EC4}"/>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7B8AD3C4-222C-83A1-DAB9-205BE4127BB4}"/>
              </a:ext>
            </a:extLst>
          </p:cNvPr>
          <p:cNvSpPr>
            <a:spLocks noGrp="1"/>
          </p:cNvSpPr>
          <p:nvPr>
            <p:ph idx="1"/>
          </p:nvPr>
        </p:nvSpPr>
        <p:spPr>
          <a:xfrm>
            <a:off x="-1" y="2026476"/>
            <a:ext cx="12192000" cy="4575175"/>
          </a:xfrm>
          <a:solidFill>
            <a:srgbClr val="FFCC00"/>
          </a:solidFill>
        </p:spPr>
        <p:txBody>
          <a:bodyPr numCol="2">
            <a:normAutofit/>
          </a:bodyPr>
          <a:lstStyle/>
          <a:p>
            <a:r>
              <a:rPr lang="en-US"/>
              <a:t> Increase  proficiency rates in ELA, Math, and Science.</a:t>
            </a:r>
          </a:p>
          <a:p>
            <a:r>
              <a:rPr lang="en-US"/>
              <a:t>Continue to implement more rigorous instruction.</a:t>
            </a:r>
          </a:p>
          <a:p>
            <a:r>
              <a:rPr lang="en-US"/>
              <a:t>Provide targeted interventions for struggling students.</a:t>
            </a:r>
          </a:p>
          <a:p>
            <a:r>
              <a:rPr lang="en-US"/>
              <a:t>Increase the percentage of ready graduates.</a:t>
            </a:r>
          </a:p>
          <a:p>
            <a:endParaRPr lang="en-US"/>
          </a:p>
          <a:p>
            <a:endParaRPr lang="en-US"/>
          </a:p>
          <a:p>
            <a:r>
              <a:rPr lang="en-US"/>
              <a:t>Continue to develop early post-secondary opportunities (EPSO) and work-based learning programs.</a:t>
            </a:r>
          </a:p>
          <a:p>
            <a:r>
              <a:rPr lang="en-US"/>
              <a:t>Reduce chronic absenteeism</a:t>
            </a:r>
            <a:endParaRPr lang="en-US">
              <a:solidFill>
                <a:srgbClr val="FF0000"/>
              </a:solidFill>
            </a:endParaRPr>
          </a:p>
          <a:p>
            <a:pPr marL="1371600" lvl="3" indent="0">
              <a:buNone/>
            </a:pPr>
            <a:endParaRPr lang="en-US"/>
          </a:p>
        </p:txBody>
      </p:sp>
    </p:spTree>
    <p:extLst>
      <p:ext uri="{BB962C8B-B14F-4D97-AF65-F5344CB8AC3E}">
        <p14:creationId xmlns:p14="http://schemas.microsoft.com/office/powerpoint/2010/main" val="4182085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2CD1-74E0-970D-3E70-6B249177C2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84BAB1-1F3A-F9F2-072F-41835BE54433}"/>
              </a:ext>
            </a:extLst>
          </p:cNvPr>
          <p:cNvSpPr>
            <a:spLocks noGrp="1"/>
          </p:cNvSpPr>
          <p:nvPr>
            <p:ph type="title"/>
          </p:nvPr>
        </p:nvSpPr>
        <p:spPr>
          <a:xfrm>
            <a:off x="0" y="1146592"/>
            <a:ext cx="12192000" cy="539968"/>
          </a:xfrm>
          <a:solidFill>
            <a:srgbClr val="FFCC00"/>
          </a:solidFill>
        </p:spPr>
        <p:txBody>
          <a:bodyPr>
            <a:noAutofit/>
          </a:bodyPr>
          <a:lstStyle/>
          <a:p>
            <a:pPr algn="ctr"/>
            <a:r>
              <a:rPr lang="en-US" sz="4000" b="1">
                <a:latin typeface="Times New Roman" panose="02020603050405020304" pitchFamily="18" charset="0"/>
                <a:cs typeface="Times New Roman" panose="02020603050405020304" pitchFamily="18" charset="0"/>
              </a:rPr>
              <a:t>How is parent and family engagement funded?</a:t>
            </a:r>
          </a:p>
        </p:txBody>
      </p:sp>
      <p:pic>
        <p:nvPicPr>
          <p:cNvPr id="4" name="Picture 3">
            <a:extLst>
              <a:ext uri="{FF2B5EF4-FFF2-40B4-BE49-F238E27FC236}">
                <a16:creationId xmlns:a16="http://schemas.microsoft.com/office/drawing/2014/main" id="{FB6DEF42-A461-14B2-C9ED-B9B5FAEE9F58}"/>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87EC3CF7-BCD1-A145-AF5D-10526A7DF6AA}"/>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5169680A-0838-93DE-48B9-CCF4EEC2A1A0}"/>
              </a:ext>
            </a:extLst>
          </p:cNvPr>
          <p:cNvSpPr>
            <a:spLocks noGrp="1"/>
          </p:cNvSpPr>
          <p:nvPr>
            <p:ph idx="1"/>
          </p:nvPr>
        </p:nvSpPr>
        <p:spPr>
          <a:xfrm>
            <a:off x="-1" y="2026476"/>
            <a:ext cx="12192000" cy="4575175"/>
          </a:xfrm>
          <a:solidFill>
            <a:srgbClr val="FFCC00"/>
          </a:solidFill>
        </p:spPr>
        <p:txBody>
          <a:bodyPr numCol="2">
            <a:normAutofit/>
          </a:bodyPr>
          <a:lstStyle/>
          <a:p>
            <a:r>
              <a:rPr lang="en-US"/>
              <a:t>Any district with a Title I allocation exceeding $500,000 is required by law to set aside 1% of it’s Title I allocation for parent and family engagement.</a:t>
            </a:r>
          </a:p>
          <a:p>
            <a:r>
              <a:rPr lang="en-US"/>
              <a:t>Of that 1%, 10% may be reserved at the district for system-wide initiatives related to parent and family engagement.  The remaining 90% must be allocated to all Title I schools in the district.  </a:t>
            </a:r>
          </a:p>
          <a:p>
            <a:pPr marL="0" indent="0">
              <a:buNone/>
            </a:pPr>
            <a:endParaRPr lang="en-US"/>
          </a:p>
          <a:p>
            <a:r>
              <a:rPr lang="en-US"/>
              <a:t>You, as Title I parents and family members, have the right to be involved in how this money is spent.</a:t>
            </a:r>
          </a:p>
          <a:p>
            <a:pPr marL="0" indent="0">
              <a:buNone/>
            </a:pPr>
            <a:endParaRPr lang="en-US">
              <a:solidFill>
                <a:srgbClr val="FF0000"/>
              </a:solidFill>
            </a:endParaRPr>
          </a:p>
          <a:p>
            <a:pPr marL="1371600" lvl="3" indent="0">
              <a:buNone/>
            </a:pPr>
            <a:endParaRPr lang="en-US"/>
          </a:p>
        </p:txBody>
      </p:sp>
    </p:spTree>
    <p:extLst>
      <p:ext uri="{BB962C8B-B14F-4D97-AF65-F5344CB8AC3E}">
        <p14:creationId xmlns:p14="http://schemas.microsoft.com/office/powerpoint/2010/main" val="1199946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C99EF-A07B-7EF2-E9C0-B0EAFFD263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E7E7F3-8CA4-B8D3-2877-7BF1678DDC0B}"/>
              </a:ext>
            </a:extLst>
          </p:cNvPr>
          <p:cNvSpPr>
            <a:spLocks noGrp="1"/>
          </p:cNvSpPr>
          <p:nvPr>
            <p:ph type="title"/>
          </p:nvPr>
        </p:nvSpPr>
        <p:spPr>
          <a:xfrm>
            <a:off x="0" y="1146592"/>
            <a:ext cx="12192000" cy="539968"/>
          </a:xfrm>
          <a:solidFill>
            <a:srgbClr val="FFCC00"/>
          </a:solidFill>
        </p:spPr>
        <p:txBody>
          <a:bodyPr>
            <a:noAutofit/>
          </a:bodyPr>
          <a:lstStyle/>
          <a:p>
            <a:pPr algn="ctr"/>
            <a:r>
              <a:rPr lang="en-US" b="1">
                <a:latin typeface="Times New Roman" panose="02020603050405020304" pitchFamily="18" charset="0"/>
                <a:cs typeface="Times New Roman" panose="02020603050405020304" pitchFamily="18" charset="0"/>
              </a:rPr>
              <a:t>How is parent and family engagement funded?</a:t>
            </a:r>
          </a:p>
        </p:txBody>
      </p:sp>
      <p:pic>
        <p:nvPicPr>
          <p:cNvPr id="4" name="Picture 3">
            <a:extLst>
              <a:ext uri="{FF2B5EF4-FFF2-40B4-BE49-F238E27FC236}">
                <a16:creationId xmlns:a16="http://schemas.microsoft.com/office/drawing/2014/main" id="{36B47DAC-B4A0-0C68-CF96-C6143358D501}"/>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C2096E81-B934-EEFA-486A-4CA35970815C}"/>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24A19091-3B34-A43E-8791-66D0D26B1FE7}"/>
              </a:ext>
            </a:extLst>
          </p:cNvPr>
          <p:cNvSpPr>
            <a:spLocks noGrp="1"/>
          </p:cNvSpPr>
          <p:nvPr>
            <p:ph idx="1"/>
          </p:nvPr>
        </p:nvSpPr>
        <p:spPr>
          <a:xfrm>
            <a:off x="-1" y="2026476"/>
            <a:ext cx="12192000" cy="4575175"/>
          </a:xfrm>
          <a:solidFill>
            <a:srgbClr val="FFCC00"/>
          </a:solidFill>
        </p:spPr>
        <p:txBody>
          <a:bodyPr numCol="2">
            <a:normAutofit/>
          </a:bodyPr>
          <a:lstStyle/>
          <a:p>
            <a:r>
              <a:rPr lang="en-US"/>
              <a:t>In 2025, we received approximately $2550.96</a:t>
            </a:r>
            <a:r>
              <a:rPr lang="en-US">
                <a:solidFill>
                  <a:srgbClr val="FF0000"/>
                </a:solidFill>
              </a:rPr>
              <a:t> </a:t>
            </a:r>
            <a:r>
              <a:rPr lang="en-US"/>
              <a:t>in parent and family engagement funding. We plan to use these funds for:</a:t>
            </a:r>
          </a:p>
          <a:p>
            <a:pPr lvl="3"/>
            <a:r>
              <a:rPr lang="en-US" sz="2800"/>
              <a:t>Parent and Family Engagement Meeting and Events</a:t>
            </a:r>
          </a:p>
          <a:p>
            <a:pPr lvl="4">
              <a:buFont typeface="Courier New" panose="02070309020205020404" pitchFamily="49" charset="0"/>
              <a:buChar char="o"/>
            </a:pPr>
            <a:r>
              <a:rPr lang="en-US" sz="2800"/>
              <a:t>TBD</a:t>
            </a:r>
          </a:p>
          <a:p>
            <a:pPr lvl="4">
              <a:buFont typeface="Courier New" panose="02070309020205020404" pitchFamily="49" charset="0"/>
              <a:buChar char="o"/>
            </a:pPr>
            <a:r>
              <a:rPr lang="en-US" sz="2800"/>
              <a:t>Site Based Decision Making Council</a:t>
            </a:r>
          </a:p>
          <a:p>
            <a:pPr lvl="2"/>
            <a:endParaRPr lang="en-US" sz="3200"/>
          </a:p>
          <a:p>
            <a:pPr lvl="3"/>
            <a:r>
              <a:rPr lang="en-US" sz="2800"/>
              <a:t>Materials/Supplies</a:t>
            </a:r>
          </a:p>
          <a:p>
            <a:pPr lvl="4">
              <a:buFont typeface="Courier New" panose="02070309020205020404" pitchFamily="49" charset="0"/>
              <a:buChar char="o"/>
            </a:pPr>
            <a:r>
              <a:rPr lang="en-US" sz="2800"/>
              <a:t>Food for meetings, supplies for meetings &amp; events.</a:t>
            </a:r>
          </a:p>
          <a:p>
            <a:pPr marL="1371600" lvl="3" indent="0">
              <a:buNone/>
            </a:pPr>
            <a:endParaRPr lang="en-US"/>
          </a:p>
        </p:txBody>
      </p:sp>
    </p:spTree>
    <p:extLst>
      <p:ext uri="{BB962C8B-B14F-4D97-AF65-F5344CB8AC3E}">
        <p14:creationId xmlns:p14="http://schemas.microsoft.com/office/powerpoint/2010/main" val="3744677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B98AA-D7FA-6850-C9F5-34C014C79B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F4C6B-215B-4C01-9787-08265DF0893E}"/>
              </a:ext>
            </a:extLst>
          </p:cNvPr>
          <p:cNvSpPr>
            <a:spLocks noGrp="1"/>
          </p:cNvSpPr>
          <p:nvPr>
            <p:ph type="title"/>
          </p:nvPr>
        </p:nvSpPr>
        <p:spPr>
          <a:xfrm>
            <a:off x="0" y="1146592"/>
            <a:ext cx="12192000" cy="539968"/>
          </a:xfrm>
          <a:solidFill>
            <a:srgbClr val="FFCC00"/>
          </a:solidFill>
        </p:spPr>
        <p:txBody>
          <a:bodyPr>
            <a:noAutofit/>
          </a:bodyPr>
          <a:lstStyle/>
          <a:p>
            <a:pPr algn="ctr"/>
            <a:r>
              <a:rPr lang="en-US" sz="4000" b="1">
                <a:latin typeface="Times New Roman" panose="02020603050405020304" pitchFamily="18" charset="0"/>
                <a:cs typeface="Times New Roman" panose="02020603050405020304" pitchFamily="18" charset="0"/>
              </a:rPr>
              <a:t>What is a Parent and Family Engagement Policy?</a:t>
            </a:r>
          </a:p>
        </p:txBody>
      </p:sp>
      <p:pic>
        <p:nvPicPr>
          <p:cNvPr id="4" name="Picture 3">
            <a:extLst>
              <a:ext uri="{FF2B5EF4-FFF2-40B4-BE49-F238E27FC236}">
                <a16:creationId xmlns:a16="http://schemas.microsoft.com/office/drawing/2014/main" id="{37376670-A7E1-B15B-378E-E7B8322DD25F}"/>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077DAFB8-04BA-15B7-55CE-BBC28B30A800}"/>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3C60ADEC-6E0B-1997-15D0-B7FA680883C6}"/>
              </a:ext>
            </a:extLst>
          </p:cNvPr>
          <p:cNvSpPr>
            <a:spLocks noGrp="1"/>
          </p:cNvSpPr>
          <p:nvPr>
            <p:ph idx="1"/>
          </p:nvPr>
        </p:nvSpPr>
        <p:spPr>
          <a:xfrm>
            <a:off x="-1" y="2026476"/>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7" name="Content Placeholder 2">
            <a:extLst>
              <a:ext uri="{FF2B5EF4-FFF2-40B4-BE49-F238E27FC236}">
                <a16:creationId xmlns:a16="http://schemas.microsoft.com/office/drawing/2014/main" id="{B6D52448-3310-654C-8EA7-4C1511DC4061}"/>
              </a:ext>
            </a:extLst>
          </p:cNvPr>
          <p:cNvSpPr txBox="1">
            <a:spLocks/>
          </p:cNvSpPr>
          <p:nvPr/>
        </p:nvSpPr>
        <p:spPr>
          <a:xfrm>
            <a:off x="341744" y="2302383"/>
            <a:ext cx="11508509"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These plans address how the district and school will implement the parent and family engagement requirements of ESSA.  Components should include:</a:t>
            </a:r>
          </a:p>
          <a:p>
            <a:pPr lvl="3"/>
            <a:r>
              <a:rPr lang="en-US"/>
              <a:t>how parents and families can be involved in decision-making and activities; </a:t>
            </a:r>
          </a:p>
          <a:p>
            <a:pPr lvl="3"/>
            <a:r>
              <a:rPr lang="en-US"/>
              <a:t>how parent and family engagement funds are being used;</a:t>
            </a:r>
          </a:p>
          <a:p>
            <a:pPr lvl="3"/>
            <a:r>
              <a:rPr lang="en-US"/>
              <a:t>how information and training will be provided to families; and </a:t>
            </a:r>
          </a:p>
          <a:p>
            <a:pPr lvl="3"/>
            <a:r>
              <a:rPr lang="en-US"/>
              <a:t>how the school will build capacity in families and staff for strong parent and family engagement.</a:t>
            </a:r>
          </a:p>
          <a:p>
            <a:r>
              <a:rPr lang="en-US"/>
              <a:t>You, as a Title I parent or family member, have the right to be involved in the development of these plans.</a:t>
            </a:r>
          </a:p>
          <a:p>
            <a:pPr lvl="1"/>
            <a:endParaRPr lang="en-US"/>
          </a:p>
          <a:p>
            <a:pPr lvl="1"/>
            <a:endParaRPr lang="en-US"/>
          </a:p>
          <a:p>
            <a:pPr lvl="1"/>
            <a:endParaRPr lang="en-US"/>
          </a:p>
          <a:p>
            <a:pPr lvl="1"/>
            <a:endParaRPr lang="en-US"/>
          </a:p>
          <a:p>
            <a:pPr lvl="1"/>
            <a:endParaRPr lang="en-US"/>
          </a:p>
          <a:p>
            <a:endParaRPr lang="en-US"/>
          </a:p>
        </p:txBody>
      </p:sp>
    </p:spTree>
    <p:extLst>
      <p:ext uri="{BB962C8B-B14F-4D97-AF65-F5344CB8AC3E}">
        <p14:creationId xmlns:p14="http://schemas.microsoft.com/office/powerpoint/2010/main" val="106979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5DD2A-5A27-F5CF-6C25-20851DB2AF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01567-7DEA-BB76-1DBC-ED260C90A3AB}"/>
              </a:ext>
            </a:extLst>
          </p:cNvPr>
          <p:cNvSpPr>
            <a:spLocks noGrp="1"/>
          </p:cNvSpPr>
          <p:nvPr>
            <p:ph type="title"/>
          </p:nvPr>
        </p:nvSpPr>
        <p:spPr>
          <a:xfrm>
            <a:off x="0" y="1146592"/>
            <a:ext cx="12192000" cy="539968"/>
          </a:xfrm>
          <a:solidFill>
            <a:srgbClr val="FFCC00"/>
          </a:solidFill>
        </p:spPr>
        <p:txBody>
          <a:bodyPr>
            <a:noAutofit/>
          </a:bodyPr>
          <a:lstStyle/>
          <a:p>
            <a:pPr algn="ctr"/>
            <a:r>
              <a:rPr lang="en-US" sz="4000" b="1">
                <a:latin typeface="Times New Roman" panose="02020603050405020304" pitchFamily="18" charset="0"/>
                <a:cs typeface="Times New Roman" panose="02020603050405020304" pitchFamily="18" charset="0"/>
              </a:rPr>
              <a:t>What is a Parent and Family Engagement Policy?</a:t>
            </a:r>
          </a:p>
        </p:txBody>
      </p:sp>
      <p:pic>
        <p:nvPicPr>
          <p:cNvPr id="4" name="Picture 3">
            <a:extLst>
              <a:ext uri="{FF2B5EF4-FFF2-40B4-BE49-F238E27FC236}">
                <a16:creationId xmlns:a16="http://schemas.microsoft.com/office/drawing/2014/main" id="{13984C69-637C-269C-9298-1FF591152228}"/>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12BF421E-77E7-D4FD-03E1-85B60D4387FE}"/>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E169E43B-B9A3-5F91-C4C0-CA9480B106CF}"/>
              </a:ext>
            </a:extLst>
          </p:cNvPr>
          <p:cNvSpPr>
            <a:spLocks noGrp="1"/>
          </p:cNvSpPr>
          <p:nvPr>
            <p:ph idx="1"/>
          </p:nvPr>
        </p:nvSpPr>
        <p:spPr>
          <a:xfrm>
            <a:off x="-1" y="2026476"/>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3" name="Content Placeholder 2">
            <a:extLst>
              <a:ext uri="{FF2B5EF4-FFF2-40B4-BE49-F238E27FC236}">
                <a16:creationId xmlns:a16="http://schemas.microsoft.com/office/drawing/2014/main" id="{66F3BAA4-2E67-92FD-5A5A-5D918EF0B9E7}"/>
              </a:ext>
            </a:extLst>
          </p:cNvPr>
          <p:cNvSpPr txBox="1">
            <a:spLocks/>
          </p:cNvSpPr>
          <p:nvPr/>
        </p:nvSpPr>
        <p:spPr>
          <a:xfrm>
            <a:off x="341744" y="2541737"/>
            <a:ext cx="11508509" cy="38181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t>The district Parent and Family Engagement Policy can be found here:</a:t>
            </a:r>
          </a:p>
          <a:p>
            <a:pPr lvl="3"/>
            <a:r>
              <a:rPr lang="en-US" sz="2800">
                <a:hlinkClick r:id="rId3"/>
              </a:rPr>
              <a:t>https://www.scsk12.org/face25/</a:t>
            </a:r>
            <a:endParaRPr lang="en-US" sz="2800"/>
          </a:p>
          <a:p>
            <a:pPr lvl="3"/>
            <a:r>
              <a:rPr lang="en-US" sz="2800"/>
              <a:t>Memphis Shelby County Schools official webpage</a:t>
            </a:r>
          </a:p>
          <a:p>
            <a:r>
              <a:rPr lang="en-US" sz="3200"/>
              <a:t>The school Parent and Family Engagement Policy will be shared at a later date. In addition, the policy can be found here:</a:t>
            </a:r>
          </a:p>
          <a:p>
            <a:pPr lvl="3"/>
            <a:r>
              <a:rPr lang="en-US" sz="2800">
                <a:hlinkClick r:id="rId3"/>
              </a:rPr>
              <a:t>https://www.scsk12.org/face25/</a:t>
            </a:r>
            <a:endParaRPr lang="en-US" sz="2800"/>
          </a:p>
          <a:p>
            <a:pPr marL="1371600" lvl="3" indent="0">
              <a:buNone/>
            </a:pPr>
            <a:endParaRPr lang="en-US"/>
          </a:p>
          <a:p>
            <a:pPr lvl="1"/>
            <a:endParaRPr lang="en-US"/>
          </a:p>
          <a:p>
            <a:pPr lvl="1"/>
            <a:endParaRPr lang="en-US"/>
          </a:p>
          <a:p>
            <a:pPr lvl="1"/>
            <a:endParaRPr lang="en-US"/>
          </a:p>
          <a:p>
            <a:pPr lvl="1"/>
            <a:endParaRPr lang="en-US"/>
          </a:p>
          <a:p>
            <a:endParaRPr lang="en-US"/>
          </a:p>
        </p:txBody>
      </p:sp>
    </p:spTree>
    <p:extLst>
      <p:ext uri="{BB962C8B-B14F-4D97-AF65-F5344CB8AC3E}">
        <p14:creationId xmlns:p14="http://schemas.microsoft.com/office/powerpoint/2010/main" val="1006562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4393C-09B9-BA25-B1F3-F8F24672C0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0D9B1-7809-526D-D7EA-B0DE2E5B3B4B}"/>
              </a:ext>
            </a:extLst>
          </p:cNvPr>
          <p:cNvSpPr>
            <a:spLocks noGrp="1"/>
          </p:cNvSpPr>
          <p:nvPr>
            <p:ph type="title"/>
          </p:nvPr>
        </p:nvSpPr>
        <p:spPr>
          <a:xfrm>
            <a:off x="0" y="1146592"/>
            <a:ext cx="12192000" cy="539968"/>
          </a:xfrm>
          <a:solidFill>
            <a:srgbClr val="FFCC00"/>
          </a:solidFill>
        </p:spPr>
        <p:txBody>
          <a:bodyPr>
            <a:noAutofit/>
          </a:bodyPr>
          <a:lstStyle/>
          <a:p>
            <a:pPr algn="ctr"/>
            <a:r>
              <a:rPr lang="en-US" sz="4800" b="1">
                <a:latin typeface="Times New Roman" panose="02020603050405020304" pitchFamily="18" charset="0"/>
                <a:cs typeface="Times New Roman" panose="02020603050405020304" pitchFamily="18" charset="0"/>
              </a:rPr>
              <a:t>What is a School-Parent Compact?</a:t>
            </a:r>
          </a:p>
        </p:txBody>
      </p:sp>
      <p:pic>
        <p:nvPicPr>
          <p:cNvPr id="4" name="Picture 3">
            <a:extLst>
              <a:ext uri="{FF2B5EF4-FFF2-40B4-BE49-F238E27FC236}">
                <a16:creationId xmlns:a16="http://schemas.microsoft.com/office/drawing/2014/main" id="{90597584-7A77-2ABC-C9C0-D91C77D65448}"/>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FDD61AC1-CF2E-04CB-BD7F-06DED7B0E60F}"/>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711D952A-5420-49EC-A418-7732E88CDA1A}"/>
              </a:ext>
            </a:extLst>
          </p:cNvPr>
          <p:cNvSpPr>
            <a:spLocks noGrp="1"/>
          </p:cNvSpPr>
          <p:nvPr>
            <p:ph idx="1"/>
          </p:nvPr>
        </p:nvSpPr>
        <p:spPr>
          <a:xfrm>
            <a:off x="-1" y="2026476"/>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7" name="Content Placeholder 2">
            <a:extLst>
              <a:ext uri="{FF2B5EF4-FFF2-40B4-BE49-F238E27FC236}">
                <a16:creationId xmlns:a16="http://schemas.microsoft.com/office/drawing/2014/main" id="{7CBBB00B-FCB5-DF5E-EB42-3A49C43391D7}"/>
              </a:ext>
            </a:extLst>
          </p:cNvPr>
          <p:cNvSpPr txBox="1">
            <a:spLocks/>
          </p:cNvSpPr>
          <p:nvPr/>
        </p:nvSpPr>
        <p:spPr>
          <a:xfrm>
            <a:off x="406399" y="2184971"/>
            <a:ext cx="11379200" cy="425818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 school-parent compact is a written commitment that outlines how the entire school community – teachers, families, and students will share the responsibility for improved academic achievement.</a:t>
            </a:r>
          </a:p>
          <a:p>
            <a:r>
              <a:rPr lang="en-US"/>
              <a:t>The compact must describe how the school will:</a:t>
            </a:r>
          </a:p>
          <a:p>
            <a:pPr lvl="3"/>
            <a:r>
              <a:rPr lang="en-US"/>
              <a:t>provide high-quality curriculum and instruction;</a:t>
            </a:r>
          </a:p>
          <a:p>
            <a:pPr lvl="3"/>
            <a:r>
              <a:rPr lang="en-US"/>
              <a:t>hold parent-teacher conferences, annually in elementary schools; </a:t>
            </a:r>
          </a:p>
          <a:p>
            <a:pPr lvl="3"/>
            <a:r>
              <a:rPr lang="en-US"/>
              <a:t>provide parents with reports on their child’s progress;</a:t>
            </a:r>
          </a:p>
          <a:p>
            <a:pPr lvl="3"/>
            <a:r>
              <a:rPr lang="en-US"/>
              <a:t>provide parents reasonable access to staff. </a:t>
            </a:r>
          </a:p>
          <a:p>
            <a:pPr lvl="3"/>
            <a:r>
              <a:rPr lang="en-US"/>
              <a:t>provide parents opportunities to volunteer; and</a:t>
            </a:r>
          </a:p>
          <a:p>
            <a:pPr lvl="3"/>
            <a:r>
              <a:rPr lang="en-US"/>
              <a:t>ensure regular two-way meaningful communication between family members and staff, to the extent practicable, in a language family members can understand.</a:t>
            </a:r>
          </a:p>
          <a:p>
            <a:r>
              <a:rPr lang="en-US"/>
              <a:t>You, as a Title I parent or family member, have the right to be involved in the development of the compact.</a:t>
            </a:r>
          </a:p>
          <a:p>
            <a:endParaRPr lang="en-US"/>
          </a:p>
          <a:p>
            <a:endParaRPr lang="en-US"/>
          </a:p>
          <a:p>
            <a:pPr lvl="1"/>
            <a:endParaRPr lang="en-US"/>
          </a:p>
        </p:txBody>
      </p:sp>
    </p:spTree>
    <p:extLst>
      <p:ext uri="{BB962C8B-B14F-4D97-AF65-F5344CB8AC3E}">
        <p14:creationId xmlns:p14="http://schemas.microsoft.com/office/powerpoint/2010/main" val="509163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44597-1172-C2C4-7DD6-4E61D1111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B24176-F867-27B7-5799-6F1BE9949097}"/>
              </a:ext>
            </a:extLst>
          </p:cNvPr>
          <p:cNvSpPr>
            <a:spLocks noGrp="1"/>
          </p:cNvSpPr>
          <p:nvPr>
            <p:ph type="title"/>
          </p:nvPr>
        </p:nvSpPr>
        <p:spPr>
          <a:xfrm>
            <a:off x="0" y="1146592"/>
            <a:ext cx="12192000" cy="539968"/>
          </a:xfrm>
          <a:solidFill>
            <a:srgbClr val="FFCC00"/>
          </a:solidFill>
        </p:spPr>
        <p:txBody>
          <a:bodyPr>
            <a:noAutofit/>
          </a:bodyPr>
          <a:lstStyle/>
          <a:p>
            <a:pPr algn="ctr"/>
            <a:r>
              <a:rPr lang="en-US" sz="4800" b="1">
                <a:latin typeface="Times New Roman" panose="02020603050405020304" pitchFamily="18" charset="0"/>
                <a:cs typeface="Times New Roman" panose="02020603050405020304" pitchFamily="18" charset="0"/>
              </a:rPr>
              <a:t>What is a School-Parent Compact?</a:t>
            </a:r>
          </a:p>
        </p:txBody>
      </p:sp>
      <p:pic>
        <p:nvPicPr>
          <p:cNvPr id="4" name="Picture 3">
            <a:extLst>
              <a:ext uri="{FF2B5EF4-FFF2-40B4-BE49-F238E27FC236}">
                <a16:creationId xmlns:a16="http://schemas.microsoft.com/office/drawing/2014/main" id="{D9901AAA-A3D6-1F67-C1A9-FC07D575DB01}"/>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9D3F5CC6-CD62-9E14-BEB2-694A65AE717D}"/>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2B695499-1E8D-66E3-CC99-D2BBB080988E}"/>
              </a:ext>
            </a:extLst>
          </p:cNvPr>
          <p:cNvSpPr>
            <a:spLocks noGrp="1"/>
          </p:cNvSpPr>
          <p:nvPr>
            <p:ph idx="1"/>
          </p:nvPr>
        </p:nvSpPr>
        <p:spPr>
          <a:xfrm>
            <a:off x="-1" y="2136720"/>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3" name="Content Placeholder 2">
            <a:extLst>
              <a:ext uri="{FF2B5EF4-FFF2-40B4-BE49-F238E27FC236}">
                <a16:creationId xmlns:a16="http://schemas.microsoft.com/office/drawing/2014/main" id="{DE8CBB20-B639-E521-67DA-441A466B9F7C}"/>
              </a:ext>
            </a:extLst>
          </p:cNvPr>
          <p:cNvSpPr txBox="1">
            <a:spLocks/>
          </p:cNvSpPr>
          <p:nvPr/>
        </p:nvSpPr>
        <p:spPr>
          <a:xfrm>
            <a:off x="406399" y="2550271"/>
            <a:ext cx="11379200" cy="42581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t>The school-parent compact is available on your handout. Please scan the QR code.</a:t>
            </a:r>
            <a:endParaRPr lang="en-US" dirty="0"/>
          </a:p>
          <a:p>
            <a:endParaRPr lang="en-US" dirty="0"/>
          </a:p>
          <a:p>
            <a:pPr lvl="1"/>
            <a:endParaRPr lang="en-US" dirty="0"/>
          </a:p>
        </p:txBody>
      </p:sp>
    </p:spTree>
    <p:extLst>
      <p:ext uri="{BB962C8B-B14F-4D97-AF65-F5344CB8AC3E}">
        <p14:creationId xmlns:p14="http://schemas.microsoft.com/office/powerpoint/2010/main" val="2734501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1D0F9-3EDF-CA21-6DEE-204892A243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FD51A1-D499-15DA-7FC1-15322500E7C6}"/>
              </a:ext>
            </a:extLst>
          </p:cNvPr>
          <p:cNvSpPr>
            <a:spLocks noGrp="1"/>
          </p:cNvSpPr>
          <p:nvPr>
            <p:ph type="title"/>
          </p:nvPr>
        </p:nvSpPr>
        <p:spPr>
          <a:xfrm>
            <a:off x="0" y="1146592"/>
            <a:ext cx="12192000" cy="539968"/>
          </a:xfrm>
          <a:solidFill>
            <a:srgbClr val="FFCC00"/>
          </a:solidFill>
        </p:spPr>
        <p:txBody>
          <a:bodyPr>
            <a:noAutofit/>
          </a:bodyPr>
          <a:lstStyle/>
          <a:p>
            <a:pPr algn="ctr"/>
            <a:r>
              <a:rPr lang="en-US" sz="4800" b="1">
                <a:latin typeface="Times New Roman" panose="02020603050405020304" pitchFamily="18" charset="0"/>
                <a:cs typeface="Times New Roman" panose="02020603050405020304" pitchFamily="18" charset="0"/>
              </a:rPr>
              <a:t>What curriculum does our school use?</a:t>
            </a:r>
          </a:p>
        </p:txBody>
      </p:sp>
      <p:pic>
        <p:nvPicPr>
          <p:cNvPr id="4" name="Picture 3">
            <a:extLst>
              <a:ext uri="{FF2B5EF4-FFF2-40B4-BE49-F238E27FC236}">
                <a16:creationId xmlns:a16="http://schemas.microsoft.com/office/drawing/2014/main" id="{916CE541-BB11-7722-9130-6B902D68DF6A}"/>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22532D48-7A6C-CDBC-FB95-936FE277EB9B}"/>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1C4E82C6-6980-843E-9279-421C38FE3F1A}"/>
              </a:ext>
            </a:extLst>
          </p:cNvPr>
          <p:cNvSpPr>
            <a:spLocks noGrp="1"/>
          </p:cNvSpPr>
          <p:nvPr>
            <p:ph idx="1"/>
          </p:nvPr>
        </p:nvSpPr>
        <p:spPr>
          <a:xfrm>
            <a:off x="-1" y="2136720"/>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7" name="Content Placeholder 2">
            <a:extLst>
              <a:ext uri="{FF2B5EF4-FFF2-40B4-BE49-F238E27FC236}">
                <a16:creationId xmlns:a16="http://schemas.microsoft.com/office/drawing/2014/main" id="{9A7AE3B8-5C10-4826-253B-588C4CFBEF97}"/>
              </a:ext>
            </a:extLst>
          </p:cNvPr>
          <p:cNvSpPr txBox="1">
            <a:spLocks/>
          </p:cNvSpPr>
          <p:nvPr/>
        </p:nvSpPr>
        <p:spPr>
          <a:xfrm>
            <a:off x="804672" y="2266358"/>
            <a:ext cx="10058400" cy="3779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a:latin typeface="Arial" panose="020B0604020202020204" pitchFamily="34" charset="0"/>
                <a:cs typeface="Arial" panose="020B0604020202020204" pitchFamily="34" charset="0"/>
              </a:rPr>
              <a:t>The Tennessee Academic Standards provide a common set of expectations for what students will know and be able to do at the end of a grade for each subject area. </a:t>
            </a:r>
          </a:p>
          <a:p>
            <a:pPr>
              <a:buFont typeface="Wingdings" panose="05000000000000000000" pitchFamily="2" charset="2"/>
              <a:buChar char="§"/>
            </a:pPr>
            <a:r>
              <a:rPr lang="en-US">
                <a:latin typeface="Arial" panose="020B0604020202020204" pitchFamily="34" charset="0"/>
                <a:cs typeface="Arial" panose="020B0604020202020204" pitchFamily="34" charset="0"/>
              </a:rPr>
              <a:t>Tennessee's academic standards form the framework for everything taught at </a:t>
            </a:r>
            <a:r>
              <a:rPr lang="en-US" err="1">
                <a:latin typeface="Arial" panose="020B0604020202020204" pitchFamily="34" charset="0"/>
                <a:cs typeface="Arial" panose="020B0604020202020204" pitchFamily="34" charset="0"/>
              </a:rPr>
              <a:t>Oakhaven</a:t>
            </a:r>
            <a:r>
              <a:rPr lang="en-US">
                <a:latin typeface="Arial" panose="020B0604020202020204" pitchFamily="34" charset="0"/>
                <a:cs typeface="Arial" panose="020B0604020202020204" pitchFamily="34" charset="0"/>
              </a:rPr>
              <a:t> High School.</a:t>
            </a:r>
          </a:p>
          <a:p>
            <a:pPr>
              <a:buFont typeface="Wingdings" panose="05000000000000000000" pitchFamily="2" charset="2"/>
              <a:buChar char="§"/>
            </a:pPr>
            <a:r>
              <a:rPr lang="en-US">
                <a:latin typeface="Arial" panose="020B0604020202020204" pitchFamily="34" charset="0"/>
                <a:cs typeface="Arial" panose="020B0604020202020204" pitchFamily="34" charset="0"/>
              </a:rPr>
              <a:t>For more information about Tennessee’s academic standards, see:</a:t>
            </a:r>
          </a:p>
          <a:p>
            <a:pPr marL="598043" lvl="3" indent="0">
              <a:buFont typeface="Arial" panose="020B0604020202020204" pitchFamily="34" charset="0"/>
              <a:buNone/>
            </a:pPr>
            <a:r>
              <a:rPr lang="en-US" sz="2400">
                <a:latin typeface="Arial" panose="020B0604020202020204" pitchFamily="34" charset="0"/>
                <a:cs typeface="Arial" panose="020B0604020202020204" pitchFamily="34" charset="0"/>
                <a:hlinkClick r:id="rId3"/>
              </a:rPr>
              <a:t>https://www.tn.gov/content/tn/education/instruction/academic-standards.html</a:t>
            </a:r>
            <a:endParaRPr lang="en-US"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09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B5F78-901F-6165-6335-74AA672CE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D7211B-FCE4-EBBE-D93F-A9745CCCF6BA}"/>
              </a:ext>
            </a:extLst>
          </p:cNvPr>
          <p:cNvSpPr>
            <a:spLocks noGrp="1"/>
          </p:cNvSpPr>
          <p:nvPr>
            <p:ph type="title"/>
          </p:nvPr>
        </p:nvSpPr>
        <p:spPr>
          <a:xfrm>
            <a:off x="0" y="1146592"/>
            <a:ext cx="12192000" cy="539968"/>
          </a:xfrm>
          <a:solidFill>
            <a:srgbClr val="FFCC00"/>
          </a:solidFill>
        </p:spPr>
        <p:txBody>
          <a:bodyPr>
            <a:noAutofit/>
          </a:bodyPr>
          <a:lstStyle/>
          <a:p>
            <a:pPr algn="ctr"/>
            <a:r>
              <a:rPr lang="en-US" sz="4800">
                <a:latin typeface="Arial" panose="020B0604020202020204" pitchFamily="34" charset="0"/>
                <a:ea typeface="Batang" pitchFamily="18" charset="-127"/>
                <a:cs typeface="Arial" panose="020B0604020202020204" pitchFamily="34" charset="0"/>
              </a:rPr>
              <a:t>What tests will my child be taking</a:t>
            </a:r>
            <a:r>
              <a:rPr lang="en-US" sz="4800">
                <a:latin typeface="Arial" panose="020B0604020202020204" pitchFamily="34" charset="0"/>
                <a:cs typeface="Arial" panose="020B0604020202020204" pitchFamily="34" charset="0"/>
              </a:rPr>
              <a:t>?</a:t>
            </a:r>
            <a:endParaRPr lang="en-US" sz="4800" b="1">
              <a:latin typeface="Times New Roman"/>
              <a:cs typeface="Times New Roman"/>
            </a:endParaRPr>
          </a:p>
        </p:txBody>
      </p:sp>
      <p:pic>
        <p:nvPicPr>
          <p:cNvPr id="4" name="Picture 3">
            <a:extLst>
              <a:ext uri="{FF2B5EF4-FFF2-40B4-BE49-F238E27FC236}">
                <a16:creationId xmlns:a16="http://schemas.microsoft.com/office/drawing/2014/main" id="{3078FC90-BD06-C383-E54F-DC1477354E5D}"/>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A1E078E4-9103-1C71-0FCF-1420F6DF3F4E}"/>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8E31321B-D9B7-30C0-705D-088E3F0A7EFF}"/>
              </a:ext>
            </a:extLst>
          </p:cNvPr>
          <p:cNvSpPr>
            <a:spLocks noGrp="1"/>
          </p:cNvSpPr>
          <p:nvPr>
            <p:ph idx="1"/>
          </p:nvPr>
        </p:nvSpPr>
        <p:spPr>
          <a:xfrm>
            <a:off x="-1" y="2136720"/>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3" name="Content Placeholder 2">
            <a:extLst>
              <a:ext uri="{FF2B5EF4-FFF2-40B4-BE49-F238E27FC236}">
                <a16:creationId xmlns:a16="http://schemas.microsoft.com/office/drawing/2014/main" id="{304EA192-6F9B-CE8D-01DB-2F481030529E}"/>
              </a:ext>
            </a:extLst>
          </p:cNvPr>
          <p:cNvSpPr txBox="1">
            <a:spLocks/>
          </p:cNvSpPr>
          <p:nvPr/>
        </p:nvSpPr>
        <p:spPr>
          <a:xfrm>
            <a:off x="621792" y="243149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3600">
                <a:latin typeface="Arial" panose="020B0604020202020204" pitchFamily="34" charset="0"/>
                <a:cs typeface="Arial" panose="020B0604020202020204" pitchFamily="34" charset="0"/>
              </a:rPr>
              <a:t>District EOC courses, English I, English II, Algebra I, Algebra II, Geometry, and Biology</a:t>
            </a:r>
          </a:p>
          <a:p>
            <a:pPr>
              <a:buFont typeface="Wingdings" panose="05000000000000000000" pitchFamily="2" charset="2"/>
              <a:buChar char="§"/>
            </a:pPr>
            <a:r>
              <a:rPr lang="en-US" sz="3600">
                <a:latin typeface="Arial" panose="020B0604020202020204" pitchFamily="34" charset="0"/>
                <a:cs typeface="Arial" panose="020B0604020202020204" pitchFamily="34" charset="0"/>
              </a:rPr>
              <a:t>Statewide Dual Credit, Advanced Placement </a:t>
            </a:r>
          </a:p>
          <a:p>
            <a:pPr>
              <a:buFont typeface="Wingdings" panose="05000000000000000000" pitchFamily="2" charset="2"/>
              <a:buChar char="§"/>
            </a:pPr>
            <a:r>
              <a:rPr lang="en-US" sz="3600">
                <a:latin typeface="Arial" panose="020B0604020202020204" pitchFamily="34" charset="0"/>
                <a:cs typeface="Arial" panose="020B0604020202020204" pitchFamily="34" charset="0"/>
              </a:rPr>
              <a:t>District Common Assessments</a:t>
            </a:r>
          </a:p>
        </p:txBody>
      </p:sp>
    </p:spTree>
    <p:extLst>
      <p:ext uri="{BB962C8B-B14F-4D97-AF65-F5344CB8AC3E}">
        <p14:creationId xmlns:p14="http://schemas.microsoft.com/office/powerpoint/2010/main" val="3151427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4665E-8424-93CB-5F3A-B00853432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9153F4-FE16-A85F-CB0D-6C3B84B6CFB7}"/>
              </a:ext>
            </a:extLst>
          </p:cNvPr>
          <p:cNvSpPr>
            <a:spLocks noGrp="1"/>
          </p:cNvSpPr>
          <p:nvPr>
            <p:ph type="title"/>
          </p:nvPr>
        </p:nvSpPr>
        <p:spPr>
          <a:xfrm>
            <a:off x="0" y="1146592"/>
            <a:ext cx="12192000" cy="539968"/>
          </a:xfrm>
          <a:solidFill>
            <a:srgbClr val="FFCC00"/>
          </a:solidFill>
        </p:spPr>
        <p:txBody>
          <a:bodyPr>
            <a:noAutofit/>
          </a:bodyPr>
          <a:lstStyle/>
          <a:p>
            <a:pPr algn="ctr"/>
            <a:r>
              <a:rPr lang="en-US" sz="4800" b="1">
                <a:latin typeface="Times New Roman" panose="02020603050405020304" pitchFamily="18" charset="0"/>
                <a:cs typeface="Times New Roman" panose="02020603050405020304" pitchFamily="18" charset="0"/>
              </a:rPr>
              <a:t>How can I be involved?</a:t>
            </a:r>
          </a:p>
        </p:txBody>
      </p:sp>
      <p:pic>
        <p:nvPicPr>
          <p:cNvPr id="4" name="Picture 3">
            <a:extLst>
              <a:ext uri="{FF2B5EF4-FFF2-40B4-BE49-F238E27FC236}">
                <a16:creationId xmlns:a16="http://schemas.microsoft.com/office/drawing/2014/main" id="{C0C90F55-164D-55AB-256D-DD5C3F0CFDCE}"/>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6" name="Content Placeholder 2">
            <a:extLst>
              <a:ext uri="{FF2B5EF4-FFF2-40B4-BE49-F238E27FC236}">
                <a16:creationId xmlns:a16="http://schemas.microsoft.com/office/drawing/2014/main" id="{655AFEA0-1928-F971-B098-B2E3ED80A0C2}"/>
              </a:ext>
            </a:extLst>
          </p:cNvPr>
          <p:cNvSpPr>
            <a:spLocks noGrp="1"/>
          </p:cNvSpPr>
          <p:nvPr>
            <p:ph idx="1"/>
          </p:nvPr>
        </p:nvSpPr>
        <p:spPr>
          <a:xfrm>
            <a:off x="-1" y="2136720"/>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7" name="Content Placeholder 2">
            <a:extLst>
              <a:ext uri="{FF2B5EF4-FFF2-40B4-BE49-F238E27FC236}">
                <a16:creationId xmlns:a16="http://schemas.microsoft.com/office/drawing/2014/main" id="{DC4877E9-5B4C-42EC-35FB-DBE715C9C0FE}"/>
              </a:ext>
            </a:extLst>
          </p:cNvPr>
          <p:cNvSpPr txBox="1">
            <a:spLocks/>
          </p:cNvSpPr>
          <p:nvPr/>
        </p:nvSpPr>
        <p:spPr>
          <a:xfrm>
            <a:off x="590746" y="2431493"/>
            <a:ext cx="11010506" cy="396117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a:latin typeface="Arial" panose="020B0604020202020204" pitchFamily="34" charset="0"/>
                <a:cs typeface="Arial" panose="020B0604020202020204" pitchFamily="34" charset="0"/>
              </a:rPr>
              <a:t>We need you! Research has proven that family engagement in education has more impact on student achievement than any other factor.</a:t>
            </a:r>
          </a:p>
          <a:p>
            <a:pPr>
              <a:buFont typeface="Wingdings" panose="05000000000000000000" pitchFamily="2" charset="2"/>
              <a:buChar char="§"/>
            </a:pPr>
            <a:r>
              <a:rPr lang="en-US">
                <a:latin typeface="Arial" panose="020B0604020202020204" pitchFamily="34" charset="0"/>
                <a:cs typeface="Arial" panose="020B0604020202020204" pitchFamily="34" charset="0"/>
              </a:rPr>
              <a:t>To get involved with the SIP contact Mrs. Suber via email </a:t>
            </a:r>
            <a:r>
              <a:rPr lang="en-US">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suberc@scsk12.org</a:t>
            </a:r>
            <a:r>
              <a:rPr lang="en-US">
                <a:latin typeface="Arial" panose="020B0604020202020204" pitchFamily="34" charset="0"/>
                <a:cs typeface="Arial" panose="020B0604020202020204" pitchFamily="34" charset="0"/>
              </a:rPr>
              <a:t> or by phone 901-416-2300 </a:t>
            </a:r>
          </a:p>
          <a:p>
            <a:pPr>
              <a:buFont typeface="Wingdings" panose="05000000000000000000" pitchFamily="2" charset="2"/>
              <a:buChar char="§"/>
            </a:pPr>
            <a:r>
              <a:rPr lang="en-US">
                <a:latin typeface="Arial" panose="020B0604020202020204" pitchFamily="34" charset="0"/>
                <a:cs typeface="Arial" panose="020B0604020202020204" pitchFamily="34" charset="0"/>
              </a:rPr>
              <a:t>To get involved with the Parent and Family Engagement Policy, contact Mrs. Suber via email </a:t>
            </a:r>
            <a:r>
              <a:rPr lang="en-US">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suberc@scsk12.org</a:t>
            </a:r>
            <a:r>
              <a:rPr lang="en-US">
                <a:latin typeface="Arial" panose="020B0604020202020204" pitchFamily="34" charset="0"/>
                <a:cs typeface="Arial" panose="020B0604020202020204" pitchFamily="34" charset="0"/>
              </a:rPr>
              <a:t> or by phone 901-416-2300 </a:t>
            </a:r>
          </a:p>
          <a:p>
            <a:pPr>
              <a:buFont typeface="Wingdings" panose="05000000000000000000" pitchFamily="2" charset="2"/>
              <a:buChar char="§"/>
            </a:pPr>
            <a:r>
              <a:rPr lang="en-US">
                <a:latin typeface="Arial" panose="020B0604020202020204" pitchFamily="34" charset="0"/>
                <a:cs typeface="Arial" panose="020B0604020202020204" pitchFamily="34" charset="0"/>
              </a:rPr>
              <a:t>To get involved with the School Parent Compact, contact Mrs. Suber via email </a:t>
            </a:r>
            <a:r>
              <a:rPr lang="en-US">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suberc@scsk12.org</a:t>
            </a:r>
            <a:r>
              <a:rPr lang="en-US">
                <a:latin typeface="Arial" panose="020B0604020202020204" pitchFamily="34" charset="0"/>
                <a:cs typeface="Arial" panose="020B0604020202020204" pitchFamily="34" charset="0"/>
              </a:rPr>
              <a:t> or by phone 901-416-2300 </a:t>
            </a:r>
          </a:p>
          <a:p>
            <a:pPr>
              <a:buFont typeface="Wingdings" panose="05000000000000000000" pitchFamily="2" charset="2"/>
              <a:buChar char="§"/>
            </a:pPr>
            <a:endParaRPr lang="en-US">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943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2E9CC-7C2D-6D71-65DB-369079C989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437E8D-6DE0-44DA-140A-5EE5492D28D1}"/>
              </a:ext>
            </a:extLst>
          </p:cNvPr>
          <p:cNvSpPr>
            <a:spLocks noGrp="1"/>
          </p:cNvSpPr>
          <p:nvPr>
            <p:ph type="title"/>
          </p:nvPr>
        </p:nvSpPr>
        <p:spPr>
          <a:xfrm>
            <a:off x="0" y="1146592"/>
            <a:ext cx="12192000" cy="539968"/>
          </a:xfrm>
          <a:solidFill>
            <a:srgbClr val="FFCC00"/>
          </a:solidFill>
        </p:spPr>
        <p:txBody>
          <a:bodyPr>
            <a:noAutofit/>
          </a:bodyPr>
          <a:lstStyle/>
          <a:p>
            <a:pPr algn="ctr"/>
            <a:r>
              <a:rPr lang="en-US" sz="4800" b="1">
                <a:latin typeface="Times New Roman" panose="02020603050405020304" pitchFamily="18" charset="0"/>
                <a:cs typeface="Times New Roman" panose="02020603050405020304" pitchFamily="18" charset="0"/>
              </a:rPr>
              <a:t>How can I be involved?</a:t>
            </a:r>
          </a:p>
        </p:txBody>
      </p:sp>
      <p:pic>
        <p:nvPicPr>
          <p:cNvPr id="4" name="Picture 3">
            <a:extLst>
              <a:ext uri="{FF2B5EF4-FFF2-40B4-BE49-F238E27FC236}">
                <a16:creationId xmlns:a16="http://schemas.microsoft.com/office/drawing/2014/main" id="{FE2AFDF0-774A-7012-33FB-4052A9866E24}"/>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D4FF1823-93E3-FEFC-73E3-45364EB79145}"/>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F6EC860D-A06A-6340-36F8-0F7808FA8426}"/>
              </a:ext>
            </a:extLst>
          </p:cNvPr>
          <p:cNvSpPr>
            <a:spLocks noGrp="1"/>
          </p:cNvSpPr>
          <p:nvPr>
            <p:ph idx="1"/>
          </p:nvPr>
        </p:nvSpPr>
        <p:spPr>
          <a:xfrm>
            <a:off x="-1" y="2136720"/>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3" name="Content Placeholder 2">
            <a:extLst>
              <a:ext uri="{FF2B5EF4-FFF2-40B4-BE49-F238E27FC236}">
                <a16:creationId xmlns:a16="http://schemas.microsoft.com/office/drawing/2014/main" id="{2B8E5B47-7FB3-5B6C-B396-9DE1B01F42B1}"/>
              </a:ext>
            </a:extLst>
          </p:cNvPr>
          <p:cNvSpPr txBox="1">
            <a:spLocks/>
          </p:cNvSpPr>
          <p:nvPr/>
        </p:nvSpPr>
        <p:spPr>
          <a:xfrm>
            <a:off x="540326" y="2412627"/>
            <a:ext cx="11111346"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lnSpc>
                <a:spcPct val="80000"/>
              </a:lnSpc>
              <a:buFont typeface="Wingdings 2" panose="05020102010507070707" pitchFamily="18" charset="2"/>
              <a:buAutoNum type="alphaUcPeriod"/>
            </a:pPr>
            <a:r>
              <a:rPr lang="en-US" altLang="en-US"/>
              <a:t>Attend school events and serve as advisors. </a:t>
            </a:r>
          </a:p>
          <a:p>
            <a:pPr marL="609600" indent="-609600">
              <a:lnSpc>
                <a:spcPct val="80000"/>
              </a:lnSpc>
              <a:buFont typeface="Wingdings 2" panose="05020102010507070707" pitchFamily="18" charset="2"/>
              <a:buAutoNum type="alphaUcPeriod"/>
            </a:pPr>
            <a:r>
              <a:rPr lang="en-US" altLang="en-US"/>
              <a:t>Serve on the Site Based Leadership Team</a:t>
            </a:r>
          </a:p>
          <a:p>
            <a:pPr marL="609600" indent="-609600">
              <a:lnSpc>
                <a:spcPct val="80000"/>
              </a:lnSpc>
              <a:buFont typeface="Wingdings 2" panose="05020102010507070707" pitchFamily="18" charset="2"/>
              <a:buAutoNum type="alphaUcPeriod"/>
            </a:pPr>
            <a:r>
              <a:rPr lang="en-US" altLang="en-US"/>
              <a:t>Use their talents/resources to enhance the instructional program</a:t>
            </a:r>
          </a:p>
          <a:p>
            <a:pPr marL="609600" indent="-609600">
              <a:lnSpc>
                <a:spcPct val="80000"/>
              </a:lnSpc>
              <a:buFont typeface="Wingdings 2" panose="05020102010507070707" pitchFamily="18" charset="2"/>
              <a:buAutoNum type="alphaUcPeriod"/>
            </a:pPr>
            <a:r>
              <a:rPr lang="en-US" altLang="en-US"/>
              <a:t>Become school supporters and advocators </a:t>
            </a:r>
          </a:p>
          <a:p>
            <a:pPr marL="609600" indent="-609600">
              <a:lnSpc>
                <a:spcPct val="80000"/>
              </a:lnSpc>
              <a:buFont typeface="Wingdings 2" panose="05020102010507070707" pitchFamily="18" charset="2"/>
              <a:buAutoNum type="alphaUcPeriod"/>
            </a:pPr>
            <a:r>
              <a:rPr lang="en-US" altLang="en-US"/>
              <a:t>Respond to memos, surveys and questionnaires expressing ideas and concerns</a:t>
            </a:r>
          </a:p>
          <a:p>
            <a:pPr marL="609600" indent="-609600">
              <a:lnSpc>
                <a:spcPct val="80000"/>
              </a:lnSpc>
              <a:buFont typeface="Wingdings 2" panose="05020102010507070707" pitchFamily="18" charset="2"/>
              <a:buAutoNum type="alphaUcPeriod"/>
            </a:pPr>
            <a:r>
              <a:rPr lang="en-US" altLang="en-US"/>
              <a:t>Work directly and indirectly with the Family Engagement Specialist, Dr. Morgan</a:t>
            </a:r>
            <a:endParaRPr lang="en-US">
              <a:latin typeface="Times New Roman" pitchFamily="18" charset="0"/>
              <a:cs typeface="Times New Roman" pitchFamily="18" charset="0"/>
            </a:endParaRPr>
          </a:p>
          <a:p>
            <a:pPr marL="0" indent="0">
              <a:buNone/>
            </a:pPr>
            <a:endParaRPr lang="en-US">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3596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DA8BA-801F-56DC-0DE0-0D5E50F2EC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80253-F03D-2B89-FAE0-0DD3022E21F2}"/>
              </a:ext>
            </a:extLst>
          </p:cNvPr>
          <p:cNvSpPr>
            <a:spLocks noGrp="1"/>
          </p:cNvSpPr>
          <p:nvPr>
            <p:ph type="title"/>
          </p:nvPr>
        </p:nvSpPr>
        <p:spPr>
          <a:xfrm>
            <a:off x="0" y="1146592"/>
            <a:ext cx="12192000" cy="539968"/>
          </a:xfrm>
          <a:solidFill>
            <a:srgbClr val="FFCC00"/>
          </a:solidFill>
        </p:spPr>
        <p:txBody>
          <a:bodyPr>
            <a:noAutofit/>
          </a:bodyPr>
          <a:lstStyle/>
          <a:p>
            <a:pPr algn="ctr"/>
            <a:r>
              <a:rPr lang="en-US" sz="4800" b="1">
                <a:latin typeface="Times New Roman" panose="02020603050405020304" pitchFamily="18" charset="0"/>
                <a:cs typeface="Times New Roman" panose="02020603050405020304" pitchFamily="18" charset="0"/>
              </a:rPr>
              <a:t>Who can I contact for help?</a:t>
            </a:r>
          </a:p>
        </p:txBody>
      </p:sp>
      <p:pic>
        <p:nvPicPr>
          <p:cNvPr id="4" name="Picture 3">
            <a:extLst>
              <a:ext uri="{FF2B5EF4-FFF2-40B4-BE49-F238E27FC236}">
                <a16:creationId xmlns:a16="http://schemas.microsoft.com/office/drawing/2014/main" id="{A7F3B065-4B00-EA08-CA5A-16834C3E5605}"/>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B515B274-4550-0942-7853-8D8D0B28DE53}"/>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A665F31F-BC72-B82E-DEED-052AD2D19048}"/>
              </a:ext>
            </a:extLst>
          </p:cNvPr>
          <p:cNvSpPr>
            <a:spLocks noGrp="1"/>
          </p:cNvSpPr>
          <p:nvPr>
            <p:ph idx="1"/>
          </p:nvPr>
        </p:nvSpPr>
        <p:spPr>
          <a:xfrm>
            <a:off x="-1" y="2136720"/>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7" name="Content Placeholder 2">
            <a:extLst>
              <a:ext uri="{FF2B5EF4-FFF2-40B4-BE49-F238E27FC236}">
                <a16:creationId xmlns:a16="http://schemas.microsoft.com/office/drawing/2014/main" id="{2947F14A-02F1-F027-3165-0BCABD84BA6A}"/>
              </a:ext>
            </a:extLst>
          </p:cNvPr>
          <p:cNvSpPr txBox="1">
            <a:spLocks/>
          </p:cNvSpPr>
          <p:nvPr/>
        </p:nvSpPr>
        <p:spPr>
          <a:xfrm>
            <a:off x="786384" y="243149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a:t>For general questions, call the front office at: 901-416-2300</a:t>
            </a:r>
          </a:p>
          <a:p>
            <a:pPr>
              <a:buFont typeface="Wingdings" panose="05000000000000000000" pitchFamily="2" charset="2"/>
              <a:buChar char="§"/>
            </a:pPr>
            <a:r>
              <a:rPr lang="en-US"/>
              <a:t>To reach the Principal Mosby call: 901-416-2300</a:t>
            </a:r>
          </a:p>
          <a:p>
            <a:pPr>
              <a:buFont typeface="Wingdings" panose="05000000000000000000" pitchFamily="2" charset="2"/>
              <a:buChar char="§"/>
            </a:pPr>
            <a:r>
              <a:rPr lang="en-US"/>
              <a:t>To reach the school counselor, Ms. Linson call: 901-416-9758. </a:t>
            </a:r>
          </a:p>
          <a:p>
            <a:pPr>
              <a:buFont typeface="Wingdings" panose="05000000000000000000" pitchFamily="2" charset="2"/>
              <a:buChar char="§"/>
            </a:pPr>
            <a:r>
              <a:rPr lang="en-US"/>
              <a:t>To reach our family liaison, </a:t>
            </a:r>
            <a:r>
              <a:rPr lang="en-US">
                <a:solidFill>
                  <a:srgbClr val="FF0000"/>
                </a:solidFill>
              </a:rPr>
              <a:t>[add name], </a:t>
            </a:r>
            <a:r>
              <a:rPr lang="en-US"/>
              <a:t>call: </a:t>
            </a:r>
            <a:r>
              <a:rPr lang="en-US">
                <a:solidFill>
                  <a:srgbClr val="FF0000"/>
                </a:solidFill>
              </a:rPr>
              <a:t>[insert phone number]</a:t>
            </a:r>
          </a:p>
          <a:p>
            <a:pPr>
              <a:buFont typeface="Wingdings" panose="05000000000000000000" pitchFamily="2" charset="2"/>
              <a:buChar char="§"/>
            </a:pPr>
            <a:r>
              <a:rPr lang="en-US"/>
              <a:t>To reach your child’s teacher, call the front office or view our staff directory at: </a:t>
            </a:r>
            <a:r>
              <a:rPr lang="en-US">
                <a:hlinkClick r:id="rId3"/>
              </a:rPr>
              <a:t>https://schools.scsk12.org/oakhaven-hs</a:t>
            </a:r>
            <a:endParaRPr lang="en-US"/>
          </a:p>
          <a:p>
            <a:pPr marL="0" indent="0">
              <a:buNone/>
            </a:pPr>
            <a:endParaRPr lang="en-US"/>
          </a:p>
        </p:txBody>
      </p:sp>
    </p:spTree>
    <p:extLst>
      <p:ext uri="{BB962C8B-B14F-4D97-AF65-F5344CB8AC3E}">
        <p14:creationId xmlns:p14="http://schemas.microsoft.com/office/powerpoint/2010/main" val="59819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D5A37-EEB9-CEDF-4A5D-C0CC40A98F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0CFDAA-342A-370E-C84E-34BF35D2DFF2}"/>
              </a:ext>
            </a:extLst>
          </p:cNvPr>
          <p:cNvSpPr>
            <a:spLocks noGrp="1"/>
          </p:cNvSpPr>
          <p:nvPr>
            <p:ph type="title"/>
          </p:nvPr>
        </p:nvSpPr>
        <p:spPr>
          <a:xfrm>
            <a:off x="0" y="1146592"/>
            <a:ext cx="12192000" cy="539968"/>
          </a:xfrm>
          <a:solidFill>
            <a:srgbClr val="FFCC00"/>
          </a:solidFill>
        </p:spPr>
        <p:txBody>
          <a:bodyPr>
            <a:noAutofit/>
          </a:bodyPr>
          <a:lstStyle/>
          <a:p>
            <a:pPr algn="ctr"/>
            <a:r>
              <a:rPr lang="en-US" sz="4800" b="1">
                <a:latin typeface="Times New Roman" panose="02020603050405020304" pitchFamily="18" charset="0"/>
                <a:cs typeface="Times New Roman" panose="02020603050405020304" pitchFamily="18" charset="0"/>
              </a:rPr>
              <a:t>WE JUST WANT TO SAY THANK YOU!</a:t>
            </a:r>
          </a:p>
        </p:txBody>
      </p:sp>
      <p:pic>
        <p:nvPicPr>
          <p:cNvPr id="4" name="Picture 3">
            <a:extLst>
              <a:ext uri="{FF2B5EF4-FFF2-40B4-BE49-F238E27FC236}">
                <a16:creationId xmlns:a16="http://schemas.microsoft.com/office/drawing/2014/main" id="{D6FE7402-3DA1-8766-9757-45325103D45D}"/>
              </a:ext>
            </a:extLst>
          </p:cNvPr>
          <p:cNvPicPr>
            <a:picLocks noChangeAspect="1"/>
          </p:cNvPicPr>
          <p:nvPr/>
        </p:nvPicPr>
        <p:blipFill rotWithShape="1">
          <a:blip r:embed="rId2">
            <a:extLst>
              <a:ext uri="{28A0092B-C50C-407E-A947-70E740481C1C}">
                <a14:useLocalDpi xmlns:a14="http://schemas.microsoft.com/office/drawing/2010/main" val="0"/>
              </a:ext>
            </a:extLst>
          </a:blip>
          <a:srcRect b="85591"/>
          <a:stretch/>
        </p:blipFill>
        <p:spPr>
          <a:xfrm>
            <a:off x="-1" y="-2622"/>
            <a:ext cx="12192000" cy="988142"/>
          </a:xfrm>
          <a:prstGeom prst="rect">
            <a:avLst/>
          </a:prstGeom>
        </p:spPr>
      </p:pic>
      <p:sp>
        <p:nvSpPr>
          <p:cNvPr id="5" name="Content Placeholder 2">
            <a:extLst>
              <a:ext uri="{FF2B5EF4-FFF2-40B4-BE49-F238E27FC236}">
                <a16:creationId xmlns:a16="http://schemas.microsoft.com/office/drawing/2014/main" id="{7D8008F0-D316-57DD-117D-DD53F9A737F3}"/>
              </a:ext>
            </a:extLst>
          </p:cNvPr>
          <p:cNvSpPr txBox="1">
            <a:spLocks/>
          </p:cNvSpPr>
          <p:nvPr/>
        </p:nvSpPr>
        <p:spPr>
          <a:xfrm>
            <a:off x="2133599" y="288165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pPr lvl="1"/>
            <a:endParaRPr lang="en-US"/>
          </a:p>
          <a:p>
            <a:endParaRPr lang="en-US"/>
          </a:p>
        </p:txBody>
      </p:sp>
      <p:sp>
        <p:nvSpPr>
          <p:cNvPr id="6" name="Content Placeholder 2">
            <a:extLst>
              <a:ext uri="{FF2B5EF4-FFF2-40B4-BE49-F238E27FC236}">
                <a16:creationId xmlns:a16="http://schemas.microsoft.com/office/drawing/2014/main" id="{5ED46551-3CAD-6D1E-C373-8D7E2697E33A}"/>
              </a:ext>
            </a:extLst>
          </p:cNvPr>
          <p:cNvSpPr>
            <a:spLocks noGrp="1"/>
          </p:cNvSpPr>
          <p:nvPr>
            <p:ph idx="1"/>
          </p:nvPr>
        </p:nvSpPr>
        <p:spPr>
          <a:xfrm>
            <a:off x="0" y="2136720"/>
            <a:ext cx="12192000" cy="4575175"/>
          </a:xfrm>
          <a:solidFill>
            <a:srgbClr val="FFCC00"/>
          </a:solidFill>
        </p:spPr>
        <p:txBody>
          <a:bodyPr numCol="2">
            <a:normAutofit/>
          </a:bodyPr>
          <a:lstStyle/>
          <a:p>
            <a:pPr marL="0" indent="0">
              <a:buNone/>
            </a:pPr>
            <a:endParaRPr lang="en-US">
              <a:solidFill>
                <a:srgbClr val="FF0000"/>
              </a:solidFill>
            </a:endParaRPr>
          </a:p>
          <a:p>
            <a:pPr marL="1371600" lvl="3" indent="0">
              <a:buNone/>
            </a:pPr>
            <a:endParaRPr lang="en-US"/>
          </a:p>
        </p:txBody>
      </p:sp>
      <p:sp>
        <p:nvSpPr>
          <p:cNvPr id="7" name="Content Placeholder 2">
            <a:extLst>
              <a:ext uri="{FF2B5EF4-FFF2-40B4-BE49-F238E27FC236}">
                <a16:creationId xmlns:a16="http://schemas.microsoft.com/office/drawing/2014/main" id="{18B9AFE8-B996-F1F9-C808-338EECF051CC}"/>
              </a:ext>
            </a:extLst>
          </p:cNvPr>
          <p:cNvSpPr txBox="1">
            <a:spLocks/>
          </p:cNvSpPr>
          <p:nvPr/>
        </p:nvSpPr>
        <p:spPr>
          <a:xfrm>
            <a:off x="786384" y="2431493"/>
            <a:ext cx="10058400" cy="4023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PLEASE COMPLETE THIS SURVEY!</a:t>
            </a:r>
          </a:p>
          <a:p>
            <a:pPr lvl="1">
              <a:buFont typeface="Wingdings" panose="05000000000000000000" pitchFamily="2" charset="2"/>
              <a:buChar char="§"/>
            </a:pPr>
            <a:endParaRPr lang="en-US"/>
          </a:p>
        </p:txBody>
      </p:sp>
      <p:pic>
        <p:nvPicPr>
          <p:cNvPr id="8" name="Picture 7">
            <a:extLst>
              <a:ext uri="{FF2B5EF4-FFF2-40B4-BE49-F238E27FC236}">
                <a16:creationId xmlns:a16="http://schemas.microsoft.com/office/drawing/2014/main" id="{5C0E39AC-A7FD-5222-AE3D-2A26823F7170}"/>
              </a:ext>
            </a:extLst>
          </p:cNvPr>
          <p:cNvPicPr>
            <a:picLocks noChangeAspect="1"/>
          </p:cNvPicPr>
          <p:nvPr/>
        </p:nvPicPr>
        <p:blipFill>
          <a:blip r:embed="rId3"/>
          <a:srcRect l="24227" t="35456" r="24261" b="13232"/>
          <a:stretch>
            <a:fillRect/>
          </a:stretch>
        </p:blipFill>
        <p:spPr>
          <a:xfrm>
            <a:off x="6302991" y="2163586"/>
            <a:ext cx="4541794" cy="4521442"/>
          </a:xfrm>
          <a:prstGeom prst="rect">
            <a:avLst/>
          </a:prstGeom>
        </p:spPr>
      </p:pic>
    </p:spTree>
    <p:extLst>
      <p:ext uri="{BB962C8B-B14F-4D97-AF65-F5344CB8AC3E}">
        <p14:creationId xmlns:p14="http://schemas.microsoft.com/office/powerpoint/2010/main" val="11208274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4420e4e-36c3-48c7-81e8-c05e503cf53a">
      <UserInfo>
        <DisplayName/>
        <AccountId xsi:nil="true"/>
        <AccountType/>
      </UserInfo>
    </SharedWithUsers>
    <lcf76f155ced4ddcb4097134ff3c332f xmlns="8f04f19c-15aa-4e97-9526-ace4138a6c78">
      <Terms xmlns="http://schemas.microsoft.com/office/infopath/2007/PartnerControls"/>
    </lcf76f155ced4ddcb4097134ff3c332f>
    <TaxCatchAll xmlns="94420e4e-36c3-48c7-81e8-c05e503cf53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AE077BED0483E4583C98AB8E8B49AE4" ma:contentTypeVersion="17" ma:contentTypeDescription="Create a new document." ma:contentTypeScope="" ma:versionID="ecea4627b924656d6aa85acda9c00ddf">
  <xsd:schema xmlns:xsd="http://www.w3.org/2001/XMLSchema" xmlns:xs="http://www.w3.org/2001/XMLSchema" xmlns:p="http://schemas.microsoft.com/office/2006/metadata/properties" xmlns:ns2="8f04f19c-15aa-4e97-9526-ace4138a6c78" xmlns:ns3="94420e4e-36c3-48c7-81e8-c05e503cf53a" targetNamespace="http://schemas.microsoft.com/office/2006/metadata/properties" ma:root="true" ma:fieldsID="4eddf84556bd86fa5b0908dc5d906ec5" ns2:_="" ns3:_="">
    <xsd:import namespace="8f04f19c-15aa-4e97-9526-ace4138a6c78"/>
    <xsd:import namespace="94420e4e-36c3-48c7-81e8-c05e503cf53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04f19c-15aa-4e97-9526-ace4138a6c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86eeb93-ab87-4643-9fb0-ebc481b02dc0"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420e4e-36c3-48c7-81e8-c05e503cf53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da077f1-f17f-4776-9556-1f384231695f}" ma:internalName="TaxCatchAll" ma:showField="CatchAllData" ma:web="94420e4e-36c3-48c7-81e8-c05e503cf5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A51CA5-B1AB-4116-BE10-14BC1015EDE1}">
  <ds:schemaRefs>
    <ds:schemaRef ds:uri="http://purl.org/dc/elements/1.1/"/>
    <ds:schemaRef ds:uri="http://schemas.openxmlformats.org/package/2006/metadata/core-properties"/>
    <ds:schemaRef ds:uri="http://schemas.microsoft.com/office/2006/metadata/properties"/>
    <ds:schemaRef ds:uri="http://www.w3.org/XML/1998/namespace"/>
    <ds:schemaRef ds:uri="http://purl.org/dc/dcmitype/"/>
    <ds:schemaRef ds:uri="94420e4e-36c3-48c7-81e8-c05e503cf53a"/>
    <ds:schemaRef ds:uri="http://schemas.microsoft.com/office/2006/documentManagement/types"/>
    <ds:schemaRef ds:uri="http://schemas.microsoft.com/office/infopath/2007/PartnerControls"/>
    <ds:schemaRef ds:uri="8f04f19c-15aa-4e97-9526-ace4138a6c78"/>
    <ds:schemaRef ds:uri="http://purl.org/dc/terms/"/>
  </ds:schemaRefs>
</ds:datastoreItem>
</file>

<file path=customXml/itemProps2.xml><?xml version="1.0" encoding="utf-8"?>
<ds:datastoreItem xmlns:ds="http://schemas.openxmlformats.org/officeDocument/2006/customXml" ds:itemID="{C2AF5FD7-DC9E-4599-9413-C644A636B172}">
  <ds:schemaRefs>
    <ds:schemaRef ds:uri="http://schemas.microsoft.com/sharepoint/v3/contenttype/forms"/>
  </ds:schemaRefs>
</ds:datastoreItem>
</file>

<file path=customXml/itemProps3.xml><?xml version="1.0" encoding="utf-8"?>
<ds:datastoreItem xmlns:ds="http://schemas.openxmlformats.org/officeDocument/2006/customXml" ds:itemID="{CAD39646-D7EE-4CD6-97BC-25B567D77B49}">
  <ds:schemaRefs>
    <ds:schemaRef ds:uri="8f04f19c-15aa-4e97-9526-ace4138a6c78"/>
    <ds:schemaRef ds:uri="94420e4e-36c3-48c7-81e8-c05e503cf5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2b291c94-5eb0-44b7-89ea-4baf16ecc4a9}" enabled="0" method="" siteId="{2b291c94-5eb0-44b7-89ea-4baf16ecc4a9}" removed="1"/>
</clbl:labelList>
</file>

<file path=docProps/app.xml><?xml version="1.0" encoding="utf-8"?>
<Properties xmlns="http://schemas.openxmlformats.org/officeDocument/2006/extended-properties" xmlns:vt="http://schemas.openxmlformats.org/officeDocument/2006/docPropsVTypes">
  <Template>Retrospect</Template>
  <TotalTime>0</TotalTime>
  <Words>1616</Words>
  <Application>Microsoft Macintosh PowerPoint</Application>
  <PresentationFormat>Widescreen</PresentationFormat>
  <Paragraphs>189</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Courier New</vt:lpstr>
      <vt:lpstr>Times New Roman</vt:lpstr>
      <vt:lpstr>Wingdings</vt:lpstr>
      <vt:lpstr>Wingdings 2</vt:lpstr>
      <vt:lpstr>Office Theme</vt:lpstr>
      <vt:lpstr>PowerPoint Presentation</vt:lpstr>
      <vt:lpstr>Why are we here?</vt:lpstr>
      <vt:lpstr>Agenda</vt:lpstr>
      <vt:lpstr>Why are we here?</vt:lpstr>
      <vt:lpstr>What is a Title I school?</vt:lpstr>
      <vt:lpstr>What are my rights?</vt:lpstr>
      <vt:lpstr>What can Title I funds be used for?</vt:lpstr>
      <vt:lpstr>How does our school use Title I funds?</vt:lpstr>
      <vt:lpstr>What is the SIP?</vt:lpstr>
      <vt:lpstr>What are our schoolwide program goals?</vt:lpstr>
      <vt:lpstr>How is parent and family engagement funded?</vt:lpstr>
      <vt:lpstr>How is parent and family engagement funded?</vt:lpstr>
      <vt:lpstr>What is a Parent and Family Engagement Policy?</vt:lpstr>
      <vt:lpstr>What is a Parent and Family Engagement Policy?</vt:lpstr>
      <vt:lpstr>What is a School-Parent Compact?</vt:lpstr>
      <vt:lpstr>What is a School-Parent Compact?</vt:lpstr>
      <vt:lpstr>What curriculum does our school use?</vt:lpstr>
      <vt:lpstr>What tests will my child be taking?</vt:lpstr>
      <vt:lpstr>How can I be involved?</vt:lpstr>
      <vt:lpstr>How can I be involved?</vt:lpstr>
      <vt:lpstr>Who can I contact for help?</vt:lpstr>
      <vt:lpstr>WE JUST WANT TO SAY THANK YOU!</vt:lpstr>
    </vt:vector>
  </TitlesOfParts>
  <Company>State of Tennessee Dept.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SCHOOL YEAR] Annual Title I &amp; Family Engagement Meeting</dc:title>
  <dc:creator>Brinn Obermiller</dc:creator>
  <cp:lastModifiedBy>CANDACE  SUBER</cp:lastModifiedBy>
  <cp:revision>2</cp:revision>
  <dcterms:created xsi:type="dcterms:W3CDTF">2018-01-17T16:59:30Z</dcterms:created>
  <dcterms:modified xsi:type="dcterms:W3CDTF">2025-09-29T14:46:44Z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0x0101006AE077BED0483E4583C98AB8E8B49AE4</vt:lpwstr>
  </property>
  <property fmtid="{D5CDD505-2E9C-101B-9397-08002B2CF9AE}" pid="3" name="Order">
    <vt:r8>3600</vt:r8>
  </property>
  <property fmtid="{D5CDD505-2E9C-101B-9397-08002B2CF9AE}" pid="4" name="xd_Signature">
    <vt:bool>false</vt:bool>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SharedWithUsers">
    <vt:lpwstr>62;#TIERNEY Y ARMOUR</vt:lpwstr>
  </property>
</Properties>
</file>