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7" r:id="rId10"/>
    <p:sldId id="268" r:id="rId11"/>
  </p:sldIdLst>
  <p:sldSz cx="18288000" cy="10287000"/>
  <p:notesSz cx="6858000" cy="9144000"/>
  <p:embeddedFontLst>
    <p:embeddedFont>
      <p:font typeface="Antic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84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https://policies.sparqdata.com/asba/browse/deervalley/deervalley/IHBD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olicies.sparqdata.com/asba/browse/deervalley/deervalley/IHBD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6.jp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5058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220" b="-9219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 rot="-2104014">
            <a:off x="1119125" y="1172488"/>
            <a:ext cx="4862142" cy="4296366"/>
          </a:xfrm>
          <a:custGeom>
            <a:avLst/>
            <a:gdLst/>
            <a:ahLst/>
            <a:cxnLst/>
            <a:rect l="l" t="t" r="r" b="b"/>
            <a:pathLst>
              <a:path w="4862142" h="4296366" extrusionOk="0">
                <a:moveTo>
                  <a:pt x="0" y="0"/>
                </a:moveTo>
                <a:lnTo>
                  <a:pt x="4862142" y="0"/>
                </a:lnTo>
                <a:lnTo>
                  <a:pt x="4862142" y="4296365"/>
                </a:lnTo>
                <a:lnTo>
                  <a:pt x="0" y="4296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86" name="Google Shape;86;p13"/>
          <p:cNvGrpSpPr/>
          <p:nvPr/>
        </p:nvGrpSpPr>
        <p:grpSpPr>
          <a:xfrm>
            <a:off x="2677175" y="1268544"/>
            <a:ext cx="13554541" cy="7851095"/>
            <a:chOff x="-9748" y="-160596"/>
            <a:chExt cx="18072722" cy="10468126"/>
          </a:xfrm>
        </p:grpSpPr>
        <p:grpSp>
          <p:nvGrpSpPr>
            <p:cNvPr id="87" name="Google Shape;87;p13"/>
            <p:cNvGrpSpPr/>
            <p:nvPr/>
          </p:nvGrpSpPr>
          <p:grpSpPr>
            <a:xfrm rot="-208414">
              <a:off x="254544" y="355861"/>
              <a:ext cx="17328616" cy="9249655"/>
              <a:chOff x="0" y="-28575"/>
              <a:chExt cx="3077638" cy="1642779"/>
            </a:xfrm>
          </p:grpSpPr>
          <p:sp>
            <p:nvSpPr>
              <p:cNvPr id="88" name="Google Shape;88;p13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89" name="Google Shape;89;p13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" name="Google Shape;90;p13"/>
            <p:cNvGrpSpPr/>
            <p:nvPr/>
          </p:nvGrpSpPr>
          <p:grpSpPr>
            <a:xfrm rot="191834">
              <a:off x="489903" y="581837"/>
              <a:ext cx="17328616" cy="9249655"/>
              <a:chOff x="0" y="-28575"/>
              <a:chExt cx="3077638" cy="1642779"/>
            </a:xfrm>
          </p:grpSpPr>
          <p:sp>
            <p:nvSpPr>
              <p:cNvPr id="91" name="Google Shape;91;p13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92" name="Google Shape;92;p13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" name="Google Shape;93;p13"/>
            <p:cNvGrpSpPr/>
            <p:nvPr/>
          </p:nvGrpSpPr>
          <p:grpSpPr>
            <a:xfrm rot="-66823">
              <a:off x="483852" y="581727"/>
              <a:ext cx="17328616" cy="9249655"/>
              <a:chOff x="0" y="-28575"/>
              <a:chExt cx="3077638" cy="1642779"/>
            </a:xfrm>
          </p:grpSpPr>
          <p:sp>
            <p:nvSpPr>
              <p:cNvPr id="94" name="Google Shape;94;p13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95" name="Google Shape;95;p13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6" name="Google Shape;96;p13"/>
          <p:cNvSpPr/>
          <p:nvPr/>
        </p:nvSpPr>
        <p:spPr>
          <a:xfrm rot="9259338" flipH="1">
            <a:off x="13682113" y="6245619"/>
            <a:ext cx="3477159" cy="4586181"/>
          </a:xfrm>
          <a:custGeom>
            <a:avLst/>
            <a:gdLst/>
            <a:ahLst/>
            <a:cxnLst/>
            <a:rect l="l" t="t" r="r" b="b"/>
            <a:pathLst>
              <a:path w="3477159" h="4586181" extrusionOk="0">
                <a:moveTo>
                  <a:pt x="3477159" y="0"/>
                </a:moveTo>
                <a:lnTo>
                  <a:pt x="0" y="0"/>
                </a:lnTo>
                <a:lnTo>
                  <a:pt x="0" y="4586181"/>
                </a:lnTo>
                <a:lnTo>
                  <a:pt x="3477159" y="4586181"/>
                </a:lnTo>
                <a:lnTo>
                  <a:pt x="3477159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97" name="Google Shape;97;p13"/>
          <p:cNvGrpSpPr/>
          <p:nvPr/>
        </p:nvGrpSpPr>
        <p:grpSpPr>
          <a:xfrm>
            <a:off x="15169228" y="-301732"/>
            <a:ext cx="3533862" cy="3381444"/>
            <a:chOff x="-1" y="0"/>
            <a:chExt cx="4711816" cy="4508593"/>
          </a:xfrm>
        </p:grpSpPr>
        <p:sp>
          <p:nvSpPr>
            <p:cNvPr id="98" name="Google Shape;98;p13"/>
            <p:cNvSpPr/>
            <p:nvPr/>
          </p:nvSpPr>
          <p:spPr>
            <a:xfrm rot="5002884">
              <a:off x="148194" y="62100"/>
              <a:ext cx="1890659" cy="1982343"/>
            </a:xfrm>
            <a:custGeom>
              <a:avLst/>
              <a:gdLst/>
              <a:ahLst/>
              <a:cxnLst/>
              <a:rect l="l" t="t" r="r" b="b"/>
              <a:pathLst>
                <a:path w="1890659" h="1982343" extrusionOk="0">
                  <a:moveTo>
                    <a:pt x="0" y="0"/>
                  </a:moveTo>
                  <a:lnTo>
                    <a:pt x="1890660" y="0"/>
                  </a:lnTo>
                  <a:lnTo>
                    <a:pt x="1890660" y="1982343"/>
                  </a:lnTo>
                  <a:lnTo>
                    <a:pt x="0" y="19823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99" name="Google Shape;99;p13"/>
            <p:cNvSpPr/>
            <p:nvPr/>
          </p:nvSpPr>
          <p:spPr>
            <a:xfrm rot="10739848">
              <a:off x="2803959" y="1115372"/>
              <a:ext cx="1890659" cy="1982343"/>
            </a:xfrm>
            <a:custGeom>
              <a:avLst/>
              <a:gdLst/>
              <a:ahLst/>
              <a:cxnLst/>
              <a:rect l="l" t="t" r="r" b="b"/>
              <a:pathLst>
                <a:path w="1890659" h="1982343" extrusionOk="0">
                  <a:moveTo>
                    <a:pt x="0" y="0"/>
                  </a:moveTo>
                  <a:lnTo>
                    <a:pt x="1890660" y="0"/>
                  </a:lnTo>
                  <a:lnTo>
                    <a:pt x="1890660" y="1982342"/>
                  </a:lnTo>
                  <a:lnTo>
                    <a:pt x="0" y="19823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00" name="Google Shape;100;p13"/>
            <p:cNvSpPr/>
            <p:nvPr/>
          </p:nvSpPr>
          <p:spPr>
            <a:xfrm rot="1377244">
              <a:off x="1241718" y="2236061"/>
              <a:ext cx="1890659" cy="1982343"/>
            </a:xfrm>
            <a:custGeom>
              <a:avLst/>
              <a:gdLst/>
              <a:ahLst/>
              <a:cxnLst/>
              <a:rect l="l" t="t" r="r" b="b"/>
              <a:pathLst>
                <a:path w="1890659" h="1982343" extrusionOk="0">
                  <a:moveTo>
                    <a:pt x="0" y="0"/>
                  </a:moveTo>
                  <a:lnTo>
                    <a:pt x="1890659" y="0"/>
                  </a:lnTo>
                  <a:lnTo>
                    <a:pt x="1890659" y="1982343"/>
                  </a:lnTo>
                  <a:lnTo>
                    <a:pt x="0" y="19823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101" name="Google Shape;101;p13"/>
          <p:cNvSpPr/>
          <p:nvPr/>
        </p:nvSpPr>
        <p:spPr>
          <a:xfrm rot="-5130068">
            <a:off x="-1522480" y="6898471"/>
            <a:ext cx="4504411" cy="4584642"/>
          </a:xfrm>
          <a:custGeom>
            <a:avLst/>
            <a:gdLst/>
            <a:ahLst/>
            <a:cxnLst/>
            <a:rect l="l" t="t" r="r" b="b"/>
            <a:pathLst>
              <a:path w="4504411" h="4584642" extrusionOk="0">
                <a:moveTo>
                  <a:pt x="0" y="0"/>
                </a:moveTo>
                <a:lnTo>
                  <a:pt x="4504411" y="0"/>
                </a:lnTo>
                <a:lnTo>
                  <a:pt x="4504411" y="4584642"/>
                </a:lnTo>
                <a:lnTo>
                  <a:pt x="0" y="45846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" name="Google Shape;102;p13"/>
          <p:cNvSpPr txBox="1"/>
          <p:nvPr/>
        </p:nvSpPr>
        <p:spPr>
          <a:xfrm>
            <a:off x="2541206" y="2815583"/>
            <a:ext cx="14008800" cy="433862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FF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Welcome to the </a:t>
            </a:r>
            <a:endParaRPr sz="1006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Annual </a:t>
            </a:r>
            <a:r>
              <a:rPr lang="en-US" sz="10069" dirty="0"/>
              <a:t>T</a:t>
            </a:r>
            <a:r>
              <a:rPr lang="en-US" sz="100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itle I Meet</a:t>
            </a:r>
            <a:r>
              <a:rPr lang="en-US" sz="10069" dirty="0"/>
              <a:t>i</a:t>
            </a:r>
            <a:r>
              <a:rPr lang="en-US" sz="1006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ng</a:t>
            </a:r>
            <a:endParaRPr sz="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220" b="-9219"/>
            </a:stretch>
          </a:blipFill>
          <a:ln>
            <a:noFill/>
          </a:ln>
        </p:spPr>
      </p:sp>
      <p:sp>
        <p:nvSpPr>
          <p:cNvPr id="108" name="Google Shape;108;p14"/>
          <p:cNvSpPr/>
          <p:nvPr/>
        </p:nvSpPr>
        <p:spPr>
          <a:xfrm rot="5871076">
            <a:off x="-250277" y="8177639"/>
            <a:ext cx="985742" cy="1033543"/>
          </a:xfrm>
          <a:custGeom>
            <a:avLst/>
            <a:gdLst/>
            <a:ahLst/>
            <a:cxnLst/>
            <a:rect l="l" t="t" r="r" b="b"/>
            <a:pathLst>
              <a:path w="985742" h="1033543" extrusionOk="0">
                <a:moveTo>
                  <a:pt x="0" y="0"/>
                </a:moveTo>
                <a:lnTo>
                  <a:pt x="985742" y="0"/>
                </a:lnTo>
                <a:lnTo>
                  <a:pt x="985742" y="1033543"/>
                </a:lnTo>
                <a:lnTo>
                  <a:pt x="0" y="1033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9" name="Google Shape;109;p14"/>
          <p:cNvSpPr/>
          <p:nvPr/>
        </p:nvSpPr>
        <p:spPr>
          <a:xfrm rot="-9991959">
            <a:off x="953233" y="9055351"/>
            <a:ext cx="985742" cy="1033543"/>
          </a:xfrm>
          <a:custGeom>
            <a:avLst/>
            <a:gdLst/>
            <a:ahLst/>
            <a:cxnLst/>
            <a:rect l="l" t="t" r="r" b="b"/>
            <a:pathLst>
              <a:path w="985742" h="1033543" extrusionOk="0">
                <a:moveTo>
                  <a:pt x="0" y="0"/>
                </a:moveTo>
                <a:lnTo>
                  <a:pt x="985742" y="0"/>
                </a:lnTo>
                <a:lnTo>
                  <a:pt x="985742" y="1033543"/>
                </a:lnTo>
                <a:lnTo>
                  <a:pt x="0" y="1033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0" name="Google Shape;110;p14"/>
          <p:cNvSpPr/>
          <p:nvPr/>
        </p:nvSpPr>
        <p:spPr>
          <a:xfrm rot="2245436">
            <a:off x="18558" y="9417593"/>
            <a:ext cx="985742" cy="1033543"/>
          </a:xfrm>
          <a:custGeom>
            <a:avLst/>
            <a:gdLst/>
            <a:ahLst/>
            <a:cxnLst/>
            <a:rect l="l" t="t" r="r" b="b"/>
            <a:pathLst>
              <a:path w="985742" h="1033543" extrusionOk="0">
                <a:moveTo>
                  <a:pt x="0" y="0"/>
                </a:moveTo>
                <a:lnTo>
                  <a:pt x="985742" y="0"/>
                </a:lnTo>
                <a:lnTo>
                  <a:pt x="985742" y="1033543"/>
                </a:lnTo>
                <a:lnTo>
                  <a:pt x="0" y="1033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1" name="Google Shape;111;p14"/>
          <p:cNvSpPr/>
          <p:nvPr/>
        </p:nvSpPr>
        <p:spPr>
          <a:xfrm rot="-5400000">
            <a:off x="3730988" y="813163"/>
            <a:ext cx="7788622" cy="11159051"/>
          </a:xfrm>
          <a:custGeom>
            <a:avLst/>
            <a:gdLst/>
            <a:ahLst/>
            <a:cxnLst/>
            <a:rect l="l" t="t" r="r" b="b"/>
            <a:pathLst>
              <a:path w="7788622" h="11159051" extrusionOk="0">
                <a:moveTo>
                  <a:pt x="0" y="0"/>
                </a:moveTo>
                <a:lnTo>
                  <a:pt x="7788623" y="0"/>
                </a:lnTo>
                <a:lnTo>
                  <a:pt x="7788623" y="11159051"/>
                </a:lnTo>
                <a:lnTo>
                  <a:pt x="0" y="111590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518" r="-517"/>
            </a:stretch>
          </a:blipFill>
          <a:ln>
            <a:noFill/>
          </a:ln>
        </p:spPr>
      </p:sp>
      <p:grpSp>
        <p:nvGrpSpPr>
          <p:cNvPr id="112" name="Google Shape;112;p14"/>
          <p:cNvGrpSpPr/>
          <p:nvPr/>
        </p:nvGrpSpPr>
        <p:grpSpPr>
          <a:xfrm>
            <a:off x="642546" y="668403"/>
            <a:ext cx="17035072" cy="1945147"/>
            <a:chOff x="0" y="-38100"/>
            <a:chExt cx="4486603" cy="512302"/>
          </a:xfrm>
        </p:grpSpPr>
        <p:sp>
          <p:nvSpPr>
            <p:cNvPr id="113" name="Google Shape;113;p14"/>
            <p:cNvSpPr/>
            <p:nvPr/>
          </p:nvSpPr>
          <p:spPr>
            <a:xfrm>
              <a:off x="0" y="0"/>
              <a:ext cx="4486603" cy="474202"/>
            </a:xfrm>
            <a:custGeom>
              <a:avLst/>
              <a:gdLst/>
              <a:ahLst/>
              <a:cxnLst/>
              <a:rect l="l" t="t" r="r" b="b"/>
              <a:pathLst>
                <a:path w="4486603" h="474202" extrusionOk="0">
                  <a:moveTo>
                    <a:pt x="4486603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86603" y="474202"/>
                  </a:lnTo>
                  <a:lnTo>
                    <a:pt x="4385003" y="237101"/>
                  </a:lnTo>
                  <a:lnTo>
                    <a:pt x="4486603" y="0"/>
                  </a:lnTo>
                  <a:close/>
                </a:path>
              </a:pathLst>
            </a:custGeom>
            <a:solidFill>
              <a:srgbClr val="3D4984"/>
            </a:solidFill>
            <a:ln>
              <a:noFill/>
            </a:ln>
          </p:spPr>
        </p:sp>
        <p:sp>
          <p:nvSpPr>
            <p:cNvPr id="114" name="Google Shape;114;p14"/>
            <p:cNvSpPr txBox="1"/>
            <p:nvPr/>
          </p:nvSpPr>
          <p:spPr>
            <a:xfrm>
              <a:off x="88900" y="-38100"/>
              <a:ext cx="4308803" cy="512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2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" name="Google Shape;115;p14"/>
          <p:cNvSpPr txBox="1"/>
          <p:nvPr/>
        </p:nvSpPr>
        <p:spPr>
          <a:xfrm>
            <a:off x="1028700" y="733425"/>
            <a:ext cx="16230600" cy="1812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99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Presentation goals</a:t>
            </a:r>
            <a:endParaRPr/>
          </a:p>
        </p:txBody>
      </p:sp>
      <p:grpSp>
        <p:nvGrpSpPr>
          <p:cNvPr id="116" name="Google Shape;116;p14"/>
          <p:cNvGrpSpPr/>
          <p:nvPr/>
        </p:nvGrpSpPr>
        <p:grpSpPr>
          <a:xfrm>
            <a:off x="11430053" y="3147916"/>
            <a:ext cx="4560484" cy="4369470"/>
            <a:chOff x="0" y="0"/>
            <a:chExt cx="6080645" cy="5825960"/>
          </a:xfrm>
        </p:grpSpPr>
        <p:sp>
          <p:nvSpPr>
            <p:cNvPr id="117" name="Google Shape;117;p14"/>
            <p:cNvSpPr/>
            <p:nvPr/>
          </p:nvSpPr>
          <p:spPr>
            <a:xfrm>
              <a:off x="0" y="0"/>
              <a:ext cx="5739369" cy="5825960"/>
            </a:xfrm>
            <a:custGeom>
              <a:avLst/>
              <a:gdLst/>
              <a:ahLst/>
              <a:cxnLst/>
              <a:rect l="l" t="t" r="r" b="b"/>
              <a:pathLst>
                <a:path w="5739369" h="5825960" extrusionOk="0">
                  <a:moveTo>
                    <a:pt x="0" y="0"/>
                  </a:moveTo>
                  <a:lnTo>
                    <a:pt x="5739369" y="0"/>
                  </a:lnTo>
                  <a:lnTo>
                    <a:pt x="5739369" y="5825960"/>
                  </a:lnTo>
                  <a:lnTo>
                    <a:pt x="0" y="58259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18" name="Google Shape;118;p14"/>
            <p:cNvSpPr/>
            <p:nvPr/>
          </p:nvSpPr>
          <p:spPr>
            <a:xfrm>
              <a:off x="341276" y="0"/>
              <a:ext cx="5739369" cy="5825960"/>
            </a:xfrm>
            <a:custGeom>
              <a:avLst/>
              <a:gdLst/>
              <a:ahLst/>
              <a:cxnLst/>
              <a:rect l="l" t="t" r="r" b="b"/>
              <a:pathLst>
                <a:path w="5739369" h="5825960" extrusionOk="0">
                  <a:moveTo>
                    <a:pt x="0" y="0"/>
                  </a:moveTo>
                  <a:lnTo>
                    <a:pt x="5739369" y="0"/>
                  </a:lnTo>
                  <a:lnTo>
                    <a:pt x="5739369" y="5825960"/>
                  </a:lnTo>
                  <a:lnTo>
                    <a:pt x="0" y="58259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119" name="Google Shape;119;p14"/>
          <p:cNvSpPr/>
          <p:nvPr/>
        </p:nvSpPr>
        <p:spPr>
          <a:xfrm rot="10800000">
            <a:off x="14655410" y="7149579"/>
            <a:ext cx="3946039" cy="4016325"/>
          </a:xfrm>
          <a:custGeom>
            <a:avLst/>
            <a:gdLst/>
            <a:ahLst/>
            <a:cxnLst/>
            <a:rect l="l" t="t" r="r" b="b"/>
            <a:pathLst>
              <a:path w="3946039" h="4016325" extrusionOk="0">
                <a:moveTo>
                  <a:pt x="0" y="0"/>
                </a:moveTo>
                <a:lnTo>
                  <a:pt x="3946039" y="0"/>
                </a:lnTo>
                <a:lnTo>
                  <a:pt x="3946039" y="4016324"/>
                </a:lnTo>
                <a:lnTo>
                  <a:pt x="0" y="40163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0" name="Google Shape;120;p14"/>
          <p:cNvSpPr txBox="1"/>
          <p:nvPr/>
        </p:nvSpPr>
        <p:spPr>
          <a:xfrm>
            <a:off x="3427247" y="3776822"/>
            <a:ext cx="8909801" cy="51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13" b="0" i="0" u="none" strike="noStrike" cap="none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Provide parents/guardians with information </a:t>
            </a:r>
            <a:endParaRPr/>
          </a:p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13" b="0" i="0" u="none" strike="noStrike" cap="none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about Title 1 Programs.</a:t>
            </a:r>
            <a:endParaRPr/>
          </a:p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713" b="0" i="0" u="none" strike="noStrike" cap="none">
              <a:solidFill>
                <a:srgbClr val="000000"/>
              </a:solidFill>
              <a:latin typeface="Antic"/>
              <a:ea typeface="Antic"/>
              <a:cs typeface="Antic"/>
              <a:sym typeface="Antic"/>
            </a:endParaRPr>
          </a:p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13" b="0" i="0" u="none" strike="noStrike" cap="none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*Provide parents/guardians with </a:t>
            </a:r>
            <a:endParaRPr/>
          </a:p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13" b="0" i="0" u="none" strike="noStrike" cap="none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school-wide focus goals.</a:t>
            </a:r>
            <a:endParaRPr/>
          </a:p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713" b="0" i="0" u="none" strike="noStrike" cap="none">
              <a:solidFill>
                <a:srgbClr val="000000"/>
              </a:solidFill>
              <a:latin typeface="Antic"/>
              <a:ea typeface="Antic"/>
              <a:cs typeface="Antic"/>
              <a:sym typeface="Antic"/>
            </a:endParaRPr>
          </a:p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13" b="0" i="0" u="none" strike="noStrike" cap="none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*Provide parents/guardians with </a:t>
            </a:r>
            <a:endParaRPr/>
          </a:p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13" b="0" i="0" u="none" strike="noStrike" cap="none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an opportunity to give input.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220" b="-9219"/>
            </a:stretch>
          </a:blipFill>
          <a:ln>
            <a:noFill/>
          </a:ln>
        </p:spPr>
      </p:sp>
      <p:grpSp>
        <p:nvGrpSpPr>
          <p:cNvPr id="126" name="Google Shape;126;p15"/>
          <p:cNvGrpSpPr/>
          <p:nvPr/>
        </p:nvGrpSpPr>
        <p:grpSpPr>
          <a:xfrm>
            <a:off x="642546" y="669594"/>
            <a:ext cx="17002907" cy="1945147"/>
            <a:chOff x="0" y="-38100"/>
            <a:chExt cx="4478132" cy="512302"/>
          </a:xfrm>
        </p:grpSpPr>
        <p:sp>
          <p:nvSpPr>
            <p:cNvPr id="127" name="Google Shape;127;p15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 extrusionOk="0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  <a:ln>
              <a:noFill/>
            </a:ln>
          </p:spPr>
        </p:sp>
        <p:sp>
          <p:nvSpPr>
            <p:cNvPr id="128" name="Google Shape;128;p15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2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p15"/>
          <p:cNvSpPr txBox="1"/>
          <p:nvPr/>
        </p:nvSpPr>
        <p:spPr>
          <a:xfrm>
            <a:off x="1028763" y="872675"/>
            <a:ext cx="16230600" cy="15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999" i="0" u="none" strike="noStrike" cap="none">
                <a:solidFill>
                  <a:srgbClr val="FFFFFF"/>
                </a:solidFill>
                <a:latin typeface="Antic"/>
                <a:ea typeface="Antic"/>
                <a:cs typeface="Antic"/>
                <a:sym typeface="Antic"/>
              </a:rPr>
              <a:t>Goals of Title I</a:t>
            </a:r>
            <a:endParaRPr>
              <a:latin typeface="Antic"/>
              <a:ea typeface="Antic"/>
              <a:cs typeface="Antic"/>
              <a:sym typeface="Antic"/>
            </a:endParaRPr>
          </a:p>
        </p:txBody>
      </p:sp>
      <p:grpSp>
        <p:nvGrpSpPr>
          <p:cNvPr id="130" name="Google Shape;130;p15"/>
          <p:cNvGrpSpPr/>
          <p:nvPr/>
        </p:nvGrpSpPr>
        <p:grpSpPr>
          <a:xfrm>
            <a:off x="390605" y="2871691"/>
            <a:ext cx="3867912" cy="4114672"/>
            <a:chOff x="0" y="0"/>
            <a:chExt cx="5157216" cy="5486230"/>
          </a:xfrm>
        </p:grpSpPr>
        <p:sp>
          <p:nvSpPr>
            <p:cNvPr id="131" name="Google Shape;131;p15"/>
            <p:cNvSpPr/>
            <p:nvPr/>
          </p:nvSpPr>
          <p:spPr>
            <a:xfrm>
              <a:off x="0" y="0"/>
              <a:ext cx="5157216" cy="5486230"/>
            </a:xfrm>
            <a:custGeom>
              <a:avLst/>
              <a:gdLst/>
              <a:ahLst/>
              <a:cxnLst/>
              <a:rect l="l" t="t" r="r" b="b"/>
              <a:pathLst>
                <a:path w="5157216" h="5486230" extrusionOk="0">
                  <a:moveTo>
                    <a:pt x="0" y="0"/>
                  </a:moveTo>
                  <a:lnTo>
                    <a:pt x="5157216" y="0"/>
                  </a:lnTo>
                  <a:lnTo>
                    <a:pt x="5157216" y="5486230"/>
                  </a:lnTo>
                  <a:lnTo>
                    <a:pt x="0" y="548623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32" name="Google Shape;132;p15"/>
            <p:cNvSpPr txBox="1"/>
            <p:nvPr/>
          </p:nvSpPr>
          <p:spPr>
            <a:xfrm>
              <a:off x="495604" y="1485980"/>
              <a:ext cx="4166100" cy="311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 i="0" u="none" strike="noStrike" cap="none">
                  <a:solidFill>
                    <a:srgbClr val="000000"/>
                  </a:solidFill>
                  <a:latin typeface="Antic"/>
                  <a:ea typeface="Antic"/>
                  <a:cs typeface="Antic"/>
                  <a:sym typeface="Antic"/>
                </a:rPr>
                <a:t>Increase academic </a:t>
              </a:r>
              <a:r>
                <a:rPr lang="en-US" sz="4000" b="1">
                  <a:latin typeface="Antic"/>
                  <a:ea typeface="Antic"/>
                  <a:cs typeface="Antic"/>
                  <a:sym typeface="Antic"/>
                </a:rPr>
                <a:t>achievement</a:t>
              </a:r>
              <a:endParaRPr/>
            </a:p>
          </p:txBody>
        </p:sp>
      </p:grpSp>
      <p:grpSp>
        <p:nvGrpSpPr>
          <p:cNvPr id="133" name="Google Shape;133;p15"/>
          <p:cNvGrpSpPr/>
          <p:nvPr/>
        </p:nvGrpSpPr>
        <p:grpSpPr>
          <a:xfrm>
            <a:off x="14346635" y="4187516"/>
            <a:ext cx="3867912" cy="4819480"/>
            <a:chOff x="0" y="0"/>
            <a:chExt cx="5157216" cy="6425973"/>
          </a:xfrm>
        </p:grpSpPr>
        <p:sp>
          <p:nvSpPr>
            <p:cNvPr id="134" name="Google Shape;134;p15"/>
            <p:cNvSpPr/>
            <p:nvPr/>
          </p:nvSpPr>
          <p:spPr>
            <a:xfrm>
              <a:off x="0" y="0"/>
              <a:ext cx="5157216" cy="6425973"/>
            </a:xfrm>
            <a:custGeom>
              <a:avLst/>
              <a:gdLst/>
              <a:ahLst/>
              <a:cxnLst/>
              <a:rect l="l" t="t" r="r" b="b"/>
              <a:pathLst>
                <a:path w="5157216" h="6425973" extrusionOk="0">
                  <a:moveTo>
                    <a:pt x="0" y="0"/>
                  </a:moveTo>
                  <a:lnTo>
                    <a:pt x="5157216" y="0"/>
                  </a:lnTo>
                  <a:lnTo>
                    <a:pt x="5157216" y="6425973"/>
                  </a:lnTo>
                  <a:lnTo>
                    <a:pt x="0" y="64259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8561" r="-8560"/>
              </a:stretch>
            </a:blipFill>
            <a:ln>
              <a:noFill/>
            </a:ln>
          </p:spPr>
        </p:sp>
        <p:sp>
          <p:nvSpPr>
            <p:cNvPr id="135" name="Google Shape;135;p15"/>
            <p:cNvSpPr txBox="1"/>
            <p:nvPr/>
          </p:nvSpPr>
          <p:spPr>
            <a:xfrm>
              <a:off x="502900" y="1485980"/>
              <a:ext cx="4151416" cy="3709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 i="0" u="none" strike="noStrike" cap="none">
                  <a:solidFill>
                    <a:srgbClr val="000000"/>
                  </a:solidFill>
                  <a:latin typeface="Antic"/>
                  <a:ea typeface="Antic"/>
                  <a:cs typeface="Antic"/>
                  <a:sym typeface="Antic"/>
                </a:rPr>
                <a:t>Promote parent education and involvement</a:t>
              </a:r>
              <a:endParaRPr/>
            </a:p>
          </p:txBody>
        </p:sp>
      </p:grpSp>
      <p:grpSp>
        <p:nvGrpSpPr>
          <p:cNvPr id="136" name="Google Shape;136;p15"/>
          <p:cNvGrpSpPr/>
          <p:nvPr/>
        </p:nvGrpSpPr>
        <p:grpSpPr>
          <a:xfrm>
            <a:off x="4626023" y="4187516"/>
            <a:ext cx="3867912" cy="4819480"/>
            <a:chOff x="0" y="0"/>
            <a:chExt cx="5157216" cy="6425973"/>
          </a:xfrm>
        </p:grpSpPr>
        <p:sp>
          <p:nvSpPr>
            <p:cNvPr id="137" name="Google Shape;137;p15"/>
            <p:cNvSpPr/>
            <p:nvPr/>
          </p:nvSpPr>
          <p:spPr>
            <a:xfrm>
              <a:off x="0" y="0"/>
              <a:ext cx="5157216" cy="6425973"/>
            </a:xfrm>
            <a:custGeom>
              <a:avLst/>
              <a:gdLst/>
              <a:ahLst/>
              <a:cxnLst/>
              <a:rect l="l" t="t" r="r" b="b"/>
              <a:pathLst>
                <a:path w="5157216" h="6425973" extrusionOk="0">
                  <a:moveTo>
                    <a:pt x="0" y="0"/>
                  </a:moveTo>
                  <a:lnTo>
                    <a:pt x="5157216" y="0"/>
                  </a:lnTo>
                  <a:lnTo>
                    <a:pt x="5157216" y="6425973"/>
                  </a:lnTo>
                  <a:lnTo>
                    <a:pt x="0" y="64259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8561" r="-8560"/>
              </a:stretch>
            </a:blipFill>
            <a:ln>
              <a:noFill/>
            </a:ln>
          </p:spPr>
        </p:sp>
        <p:sp>
          <p:nvSpPr>
            <p:cNvPr id="138" name="Google Shape;138;p15"/>
            <p:cNvSpPr txBox="1"/>
            <p:nvPr/>
          </p:nvSpPr>
          <p:spPr>
            <a:xfrm>
              <a:off x="546675" y="1315508"/>
              <a:ext cx="4063867" cy="3830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 i="0" u="none" strike="noStrike" cap="none">
                  <a:solidFill>
                    <a:srgbClr val="000000"/>
                  </a:solidFill>
                  <a:latin typeface="Antic"/>
                  <a:ea typeface="Antic"/>
                  <a:cs typeface="Antic"/>
                  <a:sym typeface="Antic"/>
                </a:rPr>
                <a:t>Provide direct instructional support to students</a:t>
              </a:r>
              <a:endParaRPr sz="4000" b="1" i="0" u="none" strike="noStrike" cap="none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endParaRPr>
            </a:p>
          </p:txBody>
        </p:sp>
      </p:grpSp>
      <p:grpSp>
        <p:nvGrpSpPr>
          <p:cNvPr id="139" name="Google Shape;139;p15"/>
          <p:cNvGrpSpPr/>
          <p:nvPr/>
        </p:nvGrpSpPr>
        <p:grpSpPr>
          <a:xfrm>
            <a:off x="-360171" y="9202049"/>
            <a:ext cx="19459526" cy="1287807"/>
            <a:chOff x="0" y="-38100"/>
            <a:chExt cx="13180282" cy="872255"/>
          </a:xfrm>
        </p:grpSpPr>
        <p:sp>
          <p:nvSpPr>
            <p:cNvPr id="140" name="Google Shape;140;p15"/>
            <p:cNvSpPr/>
            <p:nvPr/>
          </p:nvSpPr>
          <p:spPr>
            <a:xfrm>
              <a:off x="0" y="0"/>
              <a:ext cx="13180282" cy="834155"/>
            </a:xfrm>
            <a:custGeom>
              <a:avLst/>
              <a:gdLst/>
              <a:ahLst/>
              <a:cxnLst/>
              <a:rect l="l" t="t" r="r" b="b"/>
              <a:pathLst>
                <a:path w="13180282" h="834155" extrusionOk="0">
                  <a:moveTo>
                    <a:pt x="13180282" y="0"/>
                  </a:moveTo>
                  <a:lnTo>
                    <a:pt x="0" y="0"/>
                  </a:lnTo>
                  <a:lnTo>
                    <a:pt x="101600" y="417077"/>
                  </a:lnTo>
                  <a:lnTo>
                    <a:pt x="0" y="834155"/>
                  </a:lnTo>
                  <a:lnTo>
                    <a:pt x="13180282" y="834155"/>
                  </a:lnTo>
                  <a:lnTo>
                    <a:pt x="13078682" y="417077"/>
                  </a:lnTo>
                  <a:lnTo>
                    <a:pt x="13180282" y="0"/>
                  </a:lnTo>
                  <a:close/>
                </a:path>
              </a:pathLst>
            </a:custGeom>
            <a:solidFill>
              <a:srgbClr val="3D4984"/>
            </a:solidFill>
            <a:ln>
              <a:noFill/>
            </a:ln>
          </p:spPr>
        </p:sp>
        <p:sp>
          <p:nvSpPr>
            <p:cNvPr id="141" name="Google Shape;141;p15"/>
            <p:cNvSpPr txBox="1"/>
            <p:nvPr/>
          </p:nvSpPr>
          <p:spPr>
            <a:xfrm>
              <a:off x="88900" y="-38100"/>
              <a:ext cx="13002482" cy="8722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2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" name="Google Shape;142;p15"/>
          <p:cNvGrpSpPr/>
          <p:nvPr/>
        </p:nvGrpSpPr>
        <p:grpSpPr>
          <a:xfrm>
            <a:off x="9488123" y="2614741"/>
            <a:ext cx="3867912" cy="6229095"/>
            <a:chOff x="0" y="0"/>
            <a:chExt cx="5157216" cy="8305460"/>
          </a:xfrm>
        </p:grpSpPr>
        <p:sp>
          <p:nvSpPr>
            <p:cNvPr id="143" name="Google Shape;143;p15"/>
            <p:cNvSpPr/>
            <p:nvPr/>
          </p:nvSpPr>
          <p:spPr>
            <a:xfrm>
              <a:off x="0" y="0"/>
              <a:ext cx="5157216" cy="8305460"/>
            </a:xfrm>
            <a:custGeom>
              <a:avLst/>
              <a:gdLst/>
              <a:ahLst/>
              <a:cxnLst/>
              <a:rect l="l" t="t" r="r" b="b"/>
              <a:pathLst>
                <a:path w="5157216" h="8305460" extrusionOk="0">
                  <a:moveTo>
                    <a:pt x="0" y="0"/>
                  </a:moveTo>
                  <a:lnTo>
                    <a:pt x="5157216" y="0"/>
                  </a:lnTo>
                  <a:lnTo>
                    <a:pt x="5157216" y="8305460"/>
                  </a:lnTo>
                  <a:lnTo>
                    <a:pt x="0" y="83054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25688" r="-25688"/>
              </a:stretch>
            </a:blipFill>
            <a:ln>
              <a:noFill/>
            </a:ln>
          </p:spPr>
        </p:sp>
        <p:sp>
          <p:nvSpPr>
            <p:cNvPr id="144" name="Google Shape;144;p15"/>
            <p:cNvSpPr txBox="1"/>
            <p:nvPr/>
          </p:nvSpPr>
          <p:spPr>
            <a:xfrm>
              <a:off x="502900" y="1485980"/>
              <a:ext cx="4151416" cy="5588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 i="0" u="none" strike="noStrike" cap="none">
                  <a:solidFill>
                    <a:srgbClr val="000000"/>
                  </a:solidFill>
                  <a:latin typeface="Antic"/>
                  <a:ea typeface="Antic"/>
                  <a:cs typeface="Antic"/>
                  <a:sym typeface="Antic"/>
                </a:rPr>
                <a:t>Provide evidence based professional development for teachers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16"/>
          <p:cNvGrpSpPr/>
          <p:nvPr/>
        </p:nvGrpSpPr>
        <p:grpSpPr>
          <a:xfrm>
            <a:off x="642546" y="295818"/>
            <a:ext cx="17003019" cy="2318934"/>
            <a:chOff x="0" y="-136542"/>
            <a:chExt cx="4478132" cy="610744"/>
          </a:xfrm>
        </p:grpSpPr>
        <p:sp>
          <p:nvSpPr>
            <p:cNvPr id="150" name="Google Shape;150;p16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 extrusionOk="0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  <a:ln>
              <a:noFill/>
            </a:ln>
          </p:spPr>
        </p:sp>
        <p:sp>
          <p:nvSpPr>
            <p:cNvPr id="151" name="Google Shape;151;p16"/>
            <p:cNvSpPr txBox="1"/>
            <p:nvPr/>
          </p:nvSpPr>
          <p:spPr>
            <a:xfrm>
              <a:off x="88949" y="-136542"/>
              <a:ext cx="43002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2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220" b="-9219"/>
            </a:stretch>
          </a:blipFill>
          <a:ln>
            <a:noFill/>
          </a:ln>
        </p:spPr>
      </p:sp>
      <p:sp>
        <p:nvSpPr>
          <p:cNvPr id="153" name="Google Shape;153;p16"/>
          <p:cNvSpPr/>
          <p:nvPr/>
        </p:nvSpPr>
        <p:spPr>
          <a:xfrm rot="1085182" flipH="1">
            <a:off x="11999541" y="1090355"/>
            <a:ext cx="5118959" cy="4523299"/>
          </a:xfrm>
          <a:custGeom>
            <a:avLst/>
            <a:gdLst/>
            <a:ahLst/>
            <a:cxnLst/>
            <a:rect l="l" t="t" r="r" b="b"/>
            <a:pathLst>
              <a:path w="5118959" h="4523299" extrusionOk="0">
                <a:moveTo>
                  <a:pt x="5118959" y="0"/>
                </a:moveTo>
                <a:lnTo>
                  <a:pt x="0" y="0"/>
                </a:lnTo>
                <a:lnTo>
                  <a:pt x="0" y="4523299"/>
                </a:lnTo>
                <a:lnTo>
                  <a:pt x="5118959" y="4523299"/>
                </a:lnTo>
                <a:lnTo>
                  <a:pt x="5118959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54" name="Google Shape;154;p16"/>
          <p:cNvGrpSpPr/>
          <p:nvPr/>
        </p:nvGrpSpPr>
        <p:grpSpPr>
          <a:xfrm>
            <a:off x="2559409" y="1534736"/>
            <a:ext cx="13554541" cy="7851095"/>
            <a:chOff x="-9748" y="-160596"/>
            <a:chExt cx="18072722" cy="10468126"/>
          </a:xfrm>
        </p:grpSpPr>
        <p:grpSp>
          <p:nvGrpSpPr>
            <p:cNvPr id="155" name="Google Shape;155;p16"/>
            <p:cNvGrpSpPr/>
            <p:nvPr/>
          </p:nvGrpSpPr>
          <p:grpSpPr>
            <a:xfrm rot="-208414">
              <a:off x="254544" y="355861"/>
              <a:ext cx="17328616" cy="9249655"/>
              <a:chOff x="0" y="-28575"/>
              <a:chExt cx="3077638" cy="1642779"/>
            </a:xfrm>
          </p:grpSpPr>
          <p:sp>
            <p:nvSpPr>
              <p:cNvPr id="156" name="Google Shape;156;p16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157" name="Google Shape;157;p16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9150" tIns="49150" rIns="49150" bIns="49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8" name="Google Shape;158;p16"/>
            <p:cNvGrpSpPr/>
            <p:nvPr/>
          </p:nvGrpSpPr>
          <p:grpSpPr>
            <a:xfrm rot="191834">
              <a:off x="489903" y="581837"/>
              <a:ext cx="17328616" cy="9249655"/>
              <a:chOff x="0" y="-28575"/>
              <a:chExt cx="3077638" cy="1642779"/>
            </a:xfrm>
          </p:grpSpPr>
          <p:sp>
            <p:nvSpPr>
              <p:cNvPr id="159" name="Google Shape;159;p16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160" name="Google Shape;160;p16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9150" tIns="49150" rIns="49150" bIns="49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" name="Google Shape;161;p16"/>
            <p:cNvGrpSpPr/>
            <p:nvPr/>
          </p:nvGrpSpPr>
          <p:grpSpPr>
            <a:xfrm rot="-66823">
              <a:off x="483852" y="581727"/>
              <a:ext cx="17328616" cy="9249655"/>
              <a:chOff x="0" y="-28575"/>
              <a:chExt cx="3077638" cy="1642779"/>
            </a:xfrm>
          </p:grpSpPr>
          <p:sp>
            <p:nvSpPr>
              <p:cNvPr id="162" name="Google Shape;162;p16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163" name="Google Shape;163;p16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9150" tIns="49150" rIns="49150" bIns="49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" name="Google Shape;164;p16"/>
            <p:cNvGrpSpPr/>
            <p:nvPr/>
          </p:nvGrpSpPr>
          <p:grpSpPr>
            <a:xfrm>
              <a:off x="485416" y="581712"/>
              <a:ext cx="17328616" cy="9249655"/>
              <a:chOff x="0" y="-28575"/>
              <a:chExt cx="3077638" cy="1642779"/>
            </a:xfrm>
          </p:grpSpPr>
          <p:sp>
            <p:nvSpPr>
              <p:cNvPr id="165" name="Google Shape;165;p16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166" name="Google Shape;166;p16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9150" tIns="49150" rIns="49150" bIns="49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7" name="Google Shape;167;p16"/>
          <p:cNvSpPr/>
          <p:nvPr/>
        </p:nvSpPr>
        <p:spPr>
          <a:xfrm flipH="1">
            <a:off x="356814" y="5537097"/>
            <a:ext cx="4658070" cy="4741038"/>
          </a:xfrm>
          <a:custGeom>
            <a:avLst/>
            <a:gdLst/>
            <a:ahLst/>
            <a:cxnLst/>
            <a:rect l="l" t="t" r="r" b="b"/>
            <a:pathLst>
              <a:path w="4658070" h="4741038" extrusionOk="0">
                <a:moveTo>
                  <a:pt x="4658069" y="0"/>
                </a:moveTo>
                <a:lnTo>
                  <a:pt x="0" y="0"/>
                </a:lnTo>
                <a:lnTo>
                  <a:pt x="0" y="4741038"/>
                </a:lnTo>
                <a:lnTo>
                  <a:pt x="4658069" y="4741038"/>
                </a:lnTo>
                <a:lnTo>
                  <a:pt x="4658069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8" name="Google Shape;168;p16"/>
          <p:cNvSpPr txBox="1"/>
          <p:nvPr/>
        </p:nvSpPr>
        <p:spPr>
          <a:xfrm>
            <a:off x="2725260" y="2343336"/>
            <a:ext cx="12837600" cy="20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55652" marR="0" lvl="1" indent="-377826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10E18"/>
              </a:buClr>
              <a:buSzPts val="3500"/>
              <a:buFont typeface="Arial"/>
              <a:buChar char="•"/>
            </a:pPr>
            <a:r>
              <a:rPr lang="en-US" sz="3500" b="0" i="0" u="none" strike="noStrike" cap="none">
                <a:solidFill>
                  <a:srgbClr val="110E18"/>
                </a:solidFill>
                <a:latin typeface="Antic"/>
                <a:ea typeface="Antic"/>
                <a:cs typeface="Antic"/>
                <a:sym typeface="Antic"/>
              </a:rPr>
              <a:t>Schools who qualify receive federal funding (Title I money) to supplement the school’s existing programs. These dollars are used for</a:t>
            </a:r>
            <a:r>
              <a:rPr lang="en-US" sz="3500">
                <a:solidFill>
                  <a:srgbClr val="110E18"/>
                </a:solidFill>
                <a:latin typeface="Antic"/>
                <a:ea typeface="Antic"/>
                <a:cs typeface="Antic"/>
                <a:sym typeface="Antic"/>
              </a:rPr>
              <a:t>: </a:t>
            </a:r>
            <a:endParaRPr/>
          </a:p>
        </p:txBody>
      </p:sp>
      <p:sp>
        <p:nvSpPr>
          <p:cNvPr id="169" name="Google Shape;169;p16"/>
          <p:cNvSpPr txBox="1"/>
          <p:nvPr/>
        </p:nvSpPr>
        <p:spPr>
          <a:xfrm>
            <a:off x="2917875" y="4607175"/>
            <a:ext cx="13196100" cy="37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98836" marR="0" lvl="1" indent="-399418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10E18"/>
              </a:buClr>
              <a:buSzPts val="3700"/>
              <a:buFont typeface="Arial"/>
              <a:buChar char="•"/>
            </a:pPr>
            <a:r>
              <a:rPr lang="en-US" sz="3700" b="0" i="0" u="none" strike="noStrike" cap="none">
                <a:solidFill>
                  <a:srgbClr val="110E18"/>
                </a:solidFill>
                <a:latin typeface="Antic"/>
                <a:ea typeface="Antic"/>
                <a:cs typeface="Antic"/>
                <a:sym typeface="Antic"/>
              </a:rPr>
              <a:t>Intervention for academics and behavior</a:t>
            </a:r>
            <a:endParaRPr/>
          </a:p>
          <a:p>
            <a:pPr marL="798836" marR="0" lvl="1" indent="-399418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10E18"/>
              </a:buClr>
              <a:buSzPts val="3700"/>
              <a:buFont typeface="Arial"/>
              <a:buChar char="•"/>
            </a:pPr>
            <a:r>
              <a:rPr lang="en-US" sz="3700" b="0" i="0" u="none" strike="noStrike" cap="none">
                <a:solidFill>
                  <a:srgbClr val="110E18"/>
                </a:solidFill>
                <a:latin typeface="Antic"/>
                <a:ea typeface="Antic"/>
                <a:cs typeface="Antic"/>
                <a:sym typeface="Antic"/>
              </a:rPr>
              <a:t>Purchasing supplemental staff/programs/materials/supplies</a:t>
            </a:r>
            <a:endParaRPr/>
          </a:p>
          <a:p>
            <a:pPr marL="798836" marR="0" lvl="1" indent="-399418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10E18"/>
              </a:buClr>
              <a:buSzPts val="3700"/>
              <a:buFont typeface="Arial"/>
              <a:buChar char="•"/>
            </a:pPr>
            <a:r>
              <a:rPr lang="en-US" sz="3700">
                <a:solidFill>
                  <a:srgbClr val="110E18"/>
                </a:solidFill>
                <a:latin typeface="Antic"/>
                <a:ea typeface="Antic"/>
                <a:cs typeface="Antic"/>
                <a:sym typeface="Antic"/>
              </a:rPr>
              <a:t>Increasing</a:t>
            </a:r>
            <a:r>
              <a:rPr lang="en-US" sz="3700" b="0" i="0" u="none" strike="noStrike" cap="none">
                <a:solidFill>
                  <a:srgbClr val="110E18"/>
                </a:solidFill>
                <a:latin typeface="Antic"/>
                <a:ea typeface="Antic"/>
                <a:cs typeface="Antic"/>
                <a:sym typeface="Antic"/>
              </a:rPr>
              <a:t> parental involvement meetings/trainings/activities</a:t>
            </a:r>
            <a:endParaRPr/>
          </a:p>
          <a:p>
            <a:pPr marL="798836" marR="0" lvl="1" indent="-399418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10E18"/>
              </a:buClr>
              <a:buSzPts val="3700"/>
              <a:buFont typeface="Arial"/>
              <a:buChar char="•"/>
            </a:pPr>
            <a:r>
              <a:rPr lang="en-US" sz="3700" b="0" i="0" u="none" strike="noStrike" cap="none">
                <a:solidFill>
                  <a:srgbClr val="110E18"/>
                </a:solidFill>
                <a:latin typeface="Antic"/>
                <a:ea typeface="Antic"/>
                <a:cs typeface="Antic"/>
                <a:sym typeface="Antic"/>
              </a:rPr>
              <a:t>Recruiting/Hiring/Retaining Highly Qualified Teachers</a:t>
            </a:r>
            <a:endParaRPr/>
          </a:p>
          <a:p>
            <a:pPr marL="798836" marR="0" lvl="1" indent="-164468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</a:pPr>
            <a:endParaRPr sz="3700" b="0" i="0" u="none" strike="noStrike" cap="none">
              <a:solidFill>
                <a:srgbClr val="110E18"/>
              </a:solidFill>
              <a:latin typeface="Antic"/>
              <a:ea typeface="Antic"/>
              <a:cs typeface="Antic"/>
              <a:sym typeface="Antic"/>
            </a:endParaRPr>
          </a:p>
        </p:txBody>
      </p:sp>
      <p:grpSp>
        <p:nvGrpSpPr>
          <p:cNvPr id="170" name="Google Shape;170;p16"/>
          <p:cNvGrpSpPr/>
          <p:nvPr/>
        </p:nvGrpSpPr>
        <p:grpSpPr>
          <a:xfrm rot="3146640">
            <a:off x="15750824" y="7754465"/>
            <a:ext cx="2382434" cy="2508718"/>
            <a:chOff x="0" y="0"/>
            <a:chExt cx="3176579" cy="3344957"/>
          </a:xfrm>
        </p:grpSpPr>
        <p:sp>
          <p:nvSpPr>
            <p:cNvPr id="171" name="Google Shape;171;p16"/>
            <p:cNvSpPr/>
            <p:nvPr/>
          </p:nvSpPr>
          <p:spPr>
            <a:xfrm rot="5871076">
              <a:off x="115178" y="56095"/>
              <a:ext cx="1314322" cy="1378057"/>
            </a:xfrm>
            <a:custGeom>
              <a:avLst/>
              <a:gdLst/>
              <a:ahLst/>
              <a:cxnLst/>
              <a:rect l="l" t="t" r="r" b="b"/>
              <a:pathLst>
                <a:path w="1314322" h="1378057" extrusionOk="0">
                  <a:moveTo>
                    <a:pt x="0" y="0"/>
                  </a:moveTo>
                  <a:lnTo>
                    <a:pt x="1314322" y="0"/>
                  </a:lnTo>
                  <a:lnTo>
                    <a:pt x="1314322" y="1378057"/>
                  </a:lnTo>
                  <a:lnTo>
                    <a:pt x="0" y="13780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72" name="Google Shape;172;p16"/>
            <p:cNvSpPr/>
            <p:nvPr/>
          </p:nvSpPr>
          <p:spPr>
            <a:xfrm rot="-9991959">
              <a:off x="1719858" y="1226379"/>
              <a:ext cx="1314322" cy="1378057"/>
            </a:xfrm>
            <a:custGeom>
              <a:avLst/>
              <a:gdLst/>
              <a:ahLst/>
              <a:cxnLst/>
              <a:rect l="l" t="t" r="r" b="b"/>
              <a:pathLst>
                <a:path w="1314322" h="1378057" extrusionOk="0">
                  <a:moveTo>
                    <a:pt x="0" y="0"/>
                  </a:moveTo>
                  <a:lnTo>
                    <a:pt x="1314322" y="0"/>
                  </a:lnTo>
                  <a:lnTo>
                    <a:pt x="1314322" y="1378057"/>
                  </a:lnTo>
                  <a:lnTo>
                    <a:pt x="0" y="13780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73" name="Google Shape;173;p16"/>
            <p:cNvSpPr/>
            <p:nvPr/>
          </p:nvSpPr>
          <p:spPr>
            <a:xfrm rot="2245436">
              <a:off x="473625" y="1709367"/>
              <a:ext cx="1314322" cy="1378057"/>
            </a:xfrm>
            <a:custGeom>
              <a:avLst/>
              <a:gdLst/>
              <a:ahLst/>
              <a:cxnLst/>
              <a:rect l="l" t="t" r="r" b="b"/>
              <a:pathLst>
                <a:path w="1314322" h="1378057" extrusionOk="0">
                  <a:moveTo>
                    <a:pt x="0" y="0"/>
                  </a:moveTo>
                  <a:lnTo>
                    <a:pt x="1314322" y="0"/>
                  </a:lnTo>
                  <a:lnTo>
                    <a:pt x="1314322" y="1378058"/>
                  </a:lnTo>
                  <a:lnTo>
                    <a:pt x="0" y="137805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174" name="Google Shape;174;p16"/>
          <p:cNvGrpSpPr/>
          <p:nvPr/>
        </p:nvGrpSpPr>
        <p:grpSpPr>
          <a:xfrm>
            <a:off x="1039346" y="-870432"/>
            <a:ext cx="17003019" cy="2586009"/>
            <a:chOff x="0" y="-206882"/>
            <a:chExt cx="4478132" cy="681084"/>
          </a:xfrm>
        </p:grpSpPr>
        <p:sp>
          <p:nvSpPr>
            <p:cNvPr id="175" name="Google Shape;175;p16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 extrusionOk="0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  <a:ln>
              <a:noFill/>
            </a:ln>
          </p:spPr>
        </p:sp>
        <p:sp>
          <p:nvSpPr>
            <p:cNvPr id="176" name="Google Shape;176;p16"/>
            <p:cNvSpPr txBox="1"/>
            <p:nvPr/>
          </p:nvSpPr>
          <p:spPr>
            <a:xfrm>
              <a:off x="99557" y="-206882"/>
              <a:ext cx="43002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2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16"/>
          <p:cNvSpPr txBox="1"/>
          <p:nvPr/>
        </p:nvSpPr>
        <p:spPr>
          <a:xfrm>
            <a:off x="2324545" y="62717"/>
            <a:ext cx="12985800" cy="1385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FF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i="0" u="none" strike="noStrike" cap="none">
                <a:solidFill>
                  <a:schemeClr val="lt1"/>
                </a:solidFill>
                <a:latin typeface="Antic"/>
                <a:ea typeface="Antic"/>
                <a:cs typeface="Antic"/>
                <a:sym typeface="Antic"/>
              </a:rPr>
              <a:t>I</a:t>
            </a:r>
            <a:r>
              <a:rPr lang="en-US" sz="9000">
                <a:solidFill>
                  <a:schemeClr val="lt1"/>
                </a:solidFill>
                <a:latin typeface="Antic"/>
                <a:ea typeface="Antic"/>
                <a:cs typeface="Antic"/>
                <a:sym typeface="Antic"/>
              </a:rPr>
              <a:t>n</a:t>
            </a:r>
            <a:r>
              <a:rPr lang="en-US" sz="9000" i="0" u="none" strike="noStrike" cap="none">
                <a:solidFill>
                  <a:schemeClr val="lt1"/>
                </a:solidFill>
                <a:latin typeface="Antic"/>
                <a:ea typeface="Antic"/>
                <a:cs typeface="Antic"/>
                <a:sym typeface="Antic"/>
              </a:rPr>
              <a:t>formation about Title I</a:t>
            </a:r>
            <a:endParaRPr>
              <a:solidFill>
                <a:schemeClr val="lt1"/>
              </a:solidFill>
              <a:latin typeface="Antic"/>
              <a:ea typeface="Antic"/>
              <a:cs typeface="Antic"/>
              <a:sym typeface="Ant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220" b="-9219"/>
            </a:stretch>
          </a:blipFill>
          <a:ln>
            <a:noFill/>
          </a:ln>
        </p:spPr>
      </p:sp>
      <p:grpSp>
        <p:nvGrpSpPr>
          <p:cNvPr id="183" name="Google Shape;183;p17"/>
          <p:cNvGrpSpPr/>
          <p:nvPr/>
        </p:nvGrpSpPr>
        <p:grpSpPr>
          <a:xfrm>
            <a:off x="642546" y="669594"/>
            <a:ext cx="17002907" cy="1945147"/>
            <a:chOff x="0" y="-38100"/>
            <a:chExt cx="4478132" cy="512302"/>
          </a:xfrm>
        </p:grpSpPr>
        <p:sp>
          <p:nvSpPr>
            <p:cNvPr id="184" name="Google Shape;184;p17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 extrusionOk="0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  <a:ln>
              <a:noFill/>
            </a:ln>
          </p:spPr>
        </p:sp>
        <p:sp>
          <p:nvSpPr>
            <p:cNvPr id="185" name="Google Shape;185;p17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2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6" name="Google Shape;186;p17"/>
          <p:cNvSpPr txBox="1"/>
          <p:nvPr/>
        </p:nvSpPr>
        <p:spPr>
          <a:xfrm>
            <a:off x="1032676" y="733425"/>
            <a:ext cx="16230600" cy="15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999">
                <a:solidFill>
                  <a:srgbClr val="FFFFFF"/>
                </a:solidFill>
              </a:rPr>
              <a:t>Requirements</a:t>
            </a:r>
            <a:r>
              <a:rPr lang="en-US" sz="999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for Title I</a:t>
            </a:r>
            <a:endParaRPr/>
          </a:p>
        </p:txBody>
      </p:sp>
      <p:grpSp>
        <p:nvGrpSpPr>
          <p:cNvPr id="187" name="Google Shape;187;p17"/>
          <p:cNvGrpSpPr/>
          <p:nvPr/>
        </p:nvGrpSpPr>
        <p:grpSpPr>
          <a:xfrm>
            <a:off x="0" y="2733760"/>
            <a:ext cx="3867912" cy="6933902"/>
            <a:chOff x="0" y="0"/>
            <a:chExt cx="5157216" cy="9245203"/>
          </a:xfrm>
        </p:grpSpPr>
        <p:sp>
          <p:nvSpPr>
            <p:cNvPr id="188" name="Google Shape;188;p17"/>
            <p:cNvSpPr/>
            <p:nvPr/>
          </p:nvSpPr>
          <p:spPr>
            <a:xfrm>
              <a:off x="0" y="0"/>
              <a:ext cx="5157216" cy="9245203"/>
            </a:xfrm>
            <a:custGeom>
              <a:avLst/>
              <a:gdLst/>
              <a:ahLst/>
              <a:cxnLst/>
              <a:rect l="l" t="t" r="r" b="b"/>
              <a:pathLst>
                <a:path w="5157216" h="9245203" extrusionOk="0">
                  <a:moveTo>
                    <a:pt x="0" y="0"/>
                  </a:moveTo>
                  <a:lnTo>
                    <a:pt x="5157216" y="0"/>
                  </a:lnTo>
                  <a:lnTo>
                    <a:pt x="5157216" y="9245203"/>
                  </a:lnTo>
                  <a:lnTo>
                    <a:pt x="0" y="924520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34251" r="-34251"/>
              </a:stretch>
            </a:blipFill>
            <a:ln>
              <a:noFill/>
            </a:ln>
          </p:spPr>
        </p:sp>
        <p:sp>
          <p:nvSpPr>
            <p:cNvPr id="189" name="Google Shape;189;p17"/>
            <p:cNvSpPr txBox="1"/>
            <p:nvPr/>
          </p:nvSpPr>
          <p:spPr>
            <a:xfrm>
              <a:off x="495604" y="1485980"/>
              <a:ext cx="4166100" cy="68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Antic"/>
                  <a:ea typeface="Antic"/>
                  <a:cs typeface="Antic"/>
                  <a:sym typeface="Antic"/>
                </a:rPr>
                <a:t>At least 40% low income student population-</a:t>
              </a:r>
              <a:endParaRPr sz="3500" b="1" i="0" u="none" strike="noStrike" cap="none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endParaRPr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 b="1" i="0" u="none" strike="noStrike" cap="none">
                  <a:solidFill>
                    <a:srgbClr val="000000"/>
                  </a:solidFill>
                  <a:latin typeface="Antic"/>
                  <a:ea typeface="Antic"/>
                  <a:cs typeface="Antic"/>
                  <a:sym typeface="Antic"/>
                </a:rPr>
                <a:t>identified by Free/Reduc</a:t>
              </a:r>
              <a:r>
                <a:rPr lang="en-US" sz="3800" b="1" i="0" u="none" strike="noStrike" cap="none">
                  <a:solidFill>
                    <a:srgbClr val="000000"/>
                  </a:solidFill>
                  <a:latin typeface="Antic"/>
                  <a:ea typeface="Antic"/>
                  <a:cs typeface="Antic"/>
                  <a:sym typeface="Antic"/>
                </a:rPr>
                <a:t>ed </a:t>
              </a:r>
              <a:r>
                <a:rPr lang="en-US" sz="3500" b="1" i="0" u="none" strike="noStrike" cap="none">
                  <a:solidFill>
                    <a:srgbClr val="000000"/>
                  </a:solidFill>
                  <a:latin typeface="Antic"/>
                  <a:ea typeface="Antic"/>
                  <a:cs typeface="Antic"/>
                  <a:sym typeface="Antic"/>
                </a:rPr>
                <a:t>lunch #s.</a:t>
              </a:r>
              <a:endParaRPr sz="900"/>
            </a:p>
          </p:txBody>
        </p:sp>
      </p:grpSp>
      <p:grpSp>
        <p:nvGrpSpPr>
          <p:cNvPr id="190" name="Google Shape;190;p17"/>
          <p:cNvGrpSpPr/>
          <p:nvPr/>
        </p:nvGrpSpPr>
        <p:grpSpPr>
          <a:xfrm>
            <a:off x="14109127" y="2733760"/>
            <a:ext cx="3867912" cy="4819480"/>
            <a:chOff x="0" y="0"/>
            <a:chExt cx="5157216" cy="6425973"/>
          </a:xfrm>
        </p:grpSpPr>
        <p:sp>
          <p:nvSpPr>
            <p:cNvPr id="191" name="Google Shape;191;p17"/>
            <p:cNvSpPr/>
            <p:nvPr/>
          </p:nvSpPr>
          <p:spPr>
            <a:xfrm>
              <a:off x="0" y="0"/>
              <a:ext cx="5157216" cy="6425973"/>
            </a:xfrm>
            <a:custGeom>
              <a:avLst/>
              <a:gdLst/>
              <a:ahLst/>
              <a:cxnLst/>
              <a:rect l="l" t="t" r="r" b="b"/>
              <a:pathLst>
                <a:path w="5157216" h="6425973" extrusionOk="0">
                  <a:moveTo>
                    <a:pt x="0" y="0"/>
                  </a:moveTo>
                  <a:lnTo>
                    <a:pt x="5157216" y="0"/>
                  </a:lnTo>
                  <a:lnTo>
                    <a:pt x="5157216" y="6425973"/>
                  </a:lnTo>
                  <a:lnTo>
                    <a:pt x="0" y="64259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8561" r="-8560"/>
              </a:stretch>
            </a:blipFill>
            <a:ln>
              <a:noFill/>
            </a:ln>
          </p:spPr>
        </p:sp>
        <p:sp>
          <p:nvSpPr>
            <p:cNvPr id="192" name="Google Shape;192;p17"/>
            <p:cNvSpPr txBox="1"/>
            <p:nvPr/>
          </p:nvSpPr>
          <p:spPr>
            <a:xfrm>
              <a:off x="502900" y="1485980"/>
              <a:ext cx="4151416" cy="3709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 i="0" u="none" strike="noStrike" cap="none">
                  <a:solidFill>
                    <a:srgbClr val="000000"/>
                  </a:solidFill>
                  <a:latin typeface="Antic"/>
                  <a:ea typeface="Antic"/>
                  <a:cs typeface="Antic"/>
                  <a:sym typeface="Antic"/>
                </a:rPr>
                <a:t>Align the school budget to goals and action steps.</a:t>
              </a:r>
              <a:endParaRPr/>
            </a:p>
          </p:txBody>
        </p:sp>
      </p:grpSp>
      <p:grpSp>
        <p:nvGrpSpPr>
          <p:cNvPr id="193" name="Google Shape;193;p17"/>
          <p:cNvGrpSpPr/>
          <p:nvPr/>
        </p:nvGrpSpPr>
        <p:grpSpPr>
          <a:xfrm>
            <a:off x="4628007" y="2614741"/>
            <a:ext cx="4291860" cy="5801525"/>
            <a:chOff x="0" y="0"/>
            <a:chExt cx="5722480" cy="7735367"/>
          </a:xfrm>
        </p:grpSpPr>
        <p:sp>
          <p:nvSpPr>
            <p:cNvPr id="194" name="Google Shape;194;p17"/>
            <p:cNvSpPr/>
            <p:nvPr/>
          </p:nvSpPr>
          <p:spPr>
            <a:xfrm>
              <a:off x="0" y="0"/>
              <a:ext cx="5722480" cy="7735367"/>
            </a:xfrm>
            <a:custGeom>
              <a:avLst/>
              <a:gdLst/>
              <a:ahLst/>
              <a:cxnLst/>
              <a:rect l="l" t="t" r="r" b="b"/>
              <a:pathLst>
                <a:path w="5722480" h="7735367" extrusionOk="0">
                  <a:moveTo>
                    <a:pt x="0" y="0"/>
                  </a:moveTo>
                  <a:lnTo>
                    <a:pt x="5722480" y="0"/>
                  </a:lnTo>
                  <a:lnTo>
                    <a:pt x="5722480" y="7735367"/>
                  </a:lnTo>
                  <a:lnTo>
                    <a:pt x="0" y="77353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13530" r="-13530"/>
              </a:stretch>
            </a:blipFill>
            <a:ln>
              <a:noFill/>
            </a:ln>
          </p:spPr>
        </p:sp>
        <p:sp>
          <p:nvSpPr>
            <p:cNvPr id="195" name="Google Shape;195;p17"/>
            <p:cNvSpPr txBox="1"/>
            <p:nvPr/>
          </p:nvSpPr>
          <p:spPr>
            <a:xfrm>
              <a:off x="606594" y="1469093"/>
              <a:ext cx="4509292" cy="47114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9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38" b="1" i="0" u="none" strike="noStrike" cap="none">
                  <a:solidFill>
                    <a:srgbClr val="000000"/>
                  </a:solidFill>
                  <a:latin typeface="Antic"/>
                  <a:ea typeface="Antic"/>
                  <a:cs typeface="Antic"/>
                  <a:sym typeface="Antic"/>
                </a:rPr>
                <a:t>Conduct a Comprehensive Needs Assessment based on data.</a:t>
              </a:r>
              <a:endParaRPr/>
            </a:p>
          </p:txBody>
        </p:sp>
      </p:grpSp>
      <p:grpSp>
        <p:nvGrpSpPr>
          <p:cNvPr id="196" name="Google Shape;196;p17"/>
          <p:cNvGrpSpPr/>
          <p:nvPr/>
        </p:nvGrpSpPr>
        <p:grpSpPr>
          <a:xfrm>
            <a:off x="-360171" y="9202049"/>
            <a:ext cx="19459526" cy="1287807"/>
            <a:chOff x="0" y="-38100"/>
            <a:chExt cx="13180282" cy="872255"/>
          </a:xfrm>
        </p:grpSpPr>
        <p:sp>
          <p:nvSpPr>
            <p:cNvPr id="197" name="Google Shape;197;p17"/>
            <p:cNvSpPr/>
            <p:nvPr/>
          </p:nvSpPr>
          <p:spPr>
            <a:xfrm>
              <a:off x="0" y="0"/>
              <a:ext cx="13180282" cy="834155"/>
            </a:xfrm>
            <a:custGeom>
              <a:avLst/>
              <a:gdLst/>
              <a:ahLst/>
              <a:cxnLst/>
              <a:rect l="l" t="t" r="r" b="b"/>
              <a:pathLst>
                <a:path w="13180282" h="834155" extrusionOk="0">
                  <a:moveTo>
                    <a:pt x="13180282" y="0"/>
                  </a:moveTo>
                  <a:lnTo>
                    <a:pt x="0" y="0"/>
                  </a:lnTo>
                  <a:lnTo>
                    <a:pt x="101600" y="417077"/>
                  </a:lnTo>
                  <a:lnTo>
                    <a:pt x="0" y="834155"/>
                  </a:lnTo>
                  <a:lnTo>
                    <a:pt x="13180282" y="834155"/>
                  </a:lnTo>
                  <a:lnTo>
                    <a:pt x="13078682" y="417077"/>
                  </a:lnTo>
                  <a:lnTo>
                    <a:pt x="13180282" y="0"/>
                  </a:lnTo>
                  <a:close/>
                </a:path>
              </a:pathLst>
            </a:custGeom>
            <a:solidFill>
              <a:srgbClr val="3D4984"/>
            </a:solidFill>
            <a:ln>
              <a:noFill/>
            </a:ln>
          </p:spPr>
        </p:sp>
        <p:sp>
          <p:nvSpPr>
            <p:cNvPr id="198" name="Google Shape;198;p17"/>
            <p:cNvSpPr txBox="1"/>
            <p:nvPr/>
          </p:nvSpPr>
          <p:spPr>
            <a:xfrm>
              <a:off x="88900" y="-38100"/>
              <a:ext cx="13002482" cy="8722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2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9" name="Google Shape;199;p17"/>
          <p:cNvGrpSpPr/>
          <p:nvPr/>
        </p:nvGrpSpPr>
        <p:grpSpPr>
          <a:xfrm>
            <a:off x="9369592" y="4171150"/>
            <a:ext cx="4291860" cy="5087150"/>
            <a:chOff x="0" y="0"/>
            <a:chExt cx="5722480" cy="6782867"/>
          </a:xfrm>
        </p:grpSpPr>
        <p:sp>
          <p:nvSpPr>
            <p:cNvPr id="200" name="Google Shape;200;p17"/>
            <p:cNvSpPr/>
            <p:nvPr/>
          </p:nvSpPr>
          <p:spPr>
            <a:xfrm>
              <a:off x="0" y="0"/>
              <a:ext cx="5722480" cy="6782867"/>
            </a:xfrm>
            <a:custGeom>
              <a:avLst/>
              <a:gdLst/>
              <a:ahLst/>
              <a:cxnLst/>
              <a:rect l="l" t="t" r="r" b="b"/>
              <a:pathLst>
                <a:path w="5722480" h="6782867" extrusionOk="0">
                  <a:moveTo>
                    <a:pt x="0" y="0"/>
                  </a:moveTo>
                  <a:lnTo>
                    <a:pt x="5722480" y="0"/>
                  </a:lnTo>
                  <a:lnTo>
                    <a:pt x="5722480" y="6782867"/>
                  </a:lnTo>
                  <a:lnTo>
                    <a:pt x="0" y="67828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5707" r="-5707"/>
              </a:stretch>
            </a:blipFill>
            <a:ln>
              <a:noFill/>
            </a:ln>
          </p:spPr>
        </p:sp>
        <p:sp>
          <p:nvSpPr>
            <p:cNvPr id="201" name="Google Shape;201;p17"/>
            <p:cNvSpPr txBox="1"/>
            <p:nvPr/>
          </p:nvSpPr>
          <p:spPr>
            <a:xfrm>
              <a:off x="606594" y="1469093"/>
              <a:ext cx="4509292" cy="3758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9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38" b="1" i="0" u="none" strike="noStrike" cap="none">
                  <a:solidFill>
                    <a:srgbClr val="000000"/>
                  </a:solidFill>
                  <a:latin typeface="Antic"/>
                  <a:ea typeface="Antic"/>
                  <a:cs typeface="Antic"/>
                  <a:sym typeface="Antic"/>
                </a:rPr>
                <a:t>Create goals and action steps based on CNA.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220" b="-9219"/>
            </a:stretch>
          </a:blipFill>
          <a:ln>
            <a:noFill/>
          </a:ln>
        </p:spPr>
      </p:sp>
      <p:grpSp>
        <p:nvGrpSpPr>
          <p:cNvPr id="295" name="Google Shape;295;p21"/>
          <p:cNvGrpSpPr/>
          <p:nvPr/>
        </p:nvGrpSpPr>
        <p:grpSpPr>
          <a:xfrm>
            <a:off x="842324" y="321245"/>
            <a:ext cx="17002907" cy="1945147"/>
            <a:chOff x="0" y="-38100"/>
            <a:chExt cx="4478132" cy="512302"/>
          </a:xfrm>
        </p:grpSpPr>
        <p:sp>
          <p:nvSpPr>
            <p:cNvPr id="296" name="Google Shape;296;p21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 extrusionOk="0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  <a:ln>
              <a:noFill/>
            </a:ln>
          </p:spPr>
        </p:sp>
        <p:sp>
          <p:nvSpPr>
            <p:cNvPr id="297" name="Google Shape;297;p21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175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8" name="Google Shape;298;p21"/>
          <p:cNvSpPr/>
          <p:nvPr/>
        </p:nvSpPr>
        <p:spPr>
          <a:xfrm rot="5736599" flipH="1">
            <a:off x="15624466" y="7201315"/>
            <a:ext cx="4041976" cy="4113970"/>
          </a:xfrm>
          <a:custGeom>
            <a:avLst/>
            <a:gdLst/>
            <a:ahLst/>
            <a:cxnLst/>
            <a:rect l="l" t="t" r="r" b="b"/>
            <a:pathLst>
              <a:path w="4041976" h="4113970" extrusionOk="0">
                <a:moveTo>
                  <a:pt x="4041976" y="0"/>
                </a:moveTo>
                <a:lnTo>
                  <a:pt x="0" y="0"/>
                </a:lnTo>
                <a:lnTo>
                  <a:pt x="0" y="4113970"/>
                </a:lnTo>
                <a:lnTo>
                  <a:pt x="4041976" y="4113970"/>
                </a:lnTo>
                <a:lnTo>
                  <a:pt x="4041976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9" name="Google Shape;299;p21"/>
          <p:cNvSpPr/>
          <p:nvPr/>
        </p:nvSpPr>
        <p:spPr>
          <a:xfrm>
            <a:off x="11879143" y="2794289"/>
            <a:ext cx="5788082" cy="4114800"/>
          </a:xfrm>
          <a:custGeom>
            <a:avLst/>
            <a:gdLst/>
            <a:ahLst/>
            <a:cxnLst/>
            <a:rect l="l" t="t" r="r" b="b"/>
            <a:pathLst>
              <a:path w="5788082" h="4114800" extrusionOk="0">
                <a:moveTo>
                  <a:pt x="0" y="0"/>
                </a:moveTo>
                <a:lnTo>
                  <a:pt x="5788082" y="0"/>
                </a:lnTo>
                <a:lnTo>
                  <a:pt x="57880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0" name="Google Shape;300;p21"/>
          <p:cNvSpPr txBox="1"/>
          <p:nvPr/>
        </p:nvSpPr>
        <p:spPr>
          <a:xfrm>
            <a:off x="1028700" y="733425"/>
            <a:ext cx="162306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0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i="0" u="none" strike="noStrike" cap="none">
                <a:solidFill>
                  <a:srgbClr val="FFFFFF"/>
                </a:solidFill>
                <a:latin typeface="Antic"/>
                <a:ea typeface="Antic"/>
                <a:cs typeface="Antic"/>
                <a:sym typeface="Antic"/>
              </a:rPr>
              <a:t>Rights of Parents to Be Involved</a:t>
            </a:r>
            <a:endParaRPr sz="8800" i="0" u="none" strike="noStrike" cap="none">
              <a:solidFill>
                <a:srgbClr val="FFFFFF"/>
              </a:solidFill>
              <a:latin typeface="Antic"/>
              <a:ea typeface="Antic"/>
              <a:cs typeface="Antic"/>
              <a:sym typeface="Antic"/>
            </a:endParaRPr>
          </a:p>
        </p:txBody>
      </p:sp>
      <p:sp>
        <p:nvSpPr>
          <p:cNvPr id="301" name="Google Shape;301;p21"/>
          <p:cNvSpPr/>
          <p:nvPr/>
        </p:nvSpPr>
        <p:spPr>
          <a:xfrm rot="-5400000">
            <a:off x="3414931" y="1253170"/>
            <a:ext cx="5904343" cy="10342806"/>
          </a:xfrm>
          <a:custGeom>
            <a:avLst/>
            <a:gdLst/>
            <a:ahLst/>
            <a:cxnLst/>
            <a:rect l="l" t="t" r="r" b="b"/>
            <a:pathLst>
              <a:path w="5565686" h="7974166" extrusionOk="0">
                <a:moveTo>
                  <a:pt x="0" y="0"/>
                </a:moveTo>
                <a:lnTo>
                  <a:pt x="5565686" y="0"/>
                </a:lnTo>
                <a:lnTo>
                  <a:pt x="5565686" y="7974167"/>
                </a:lnTo>
                <a:lnTo>
                  <a:pt x="0" y="7974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518" r="-517"/>
            </a:stretch>
          </a:blipFill>
          <a:ln>
            <a:noFill/>
          </a:ln>
        </p:spPr>
      </p:sp>
      <p:sp>
        <p:nvSpPr>
          <p:cNvPr id="302" name="Google Shape;302;p21"/>
          <p:cNvSpPr txBox="1"/>
          <p:nvPr/>
        </p:nvSpPr>
        <p:spPr>
          <a:xfrm>
            <a:off x="2487475" y="3684725"/>
            <a:ext cx="8398800" cy="6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ntic"/>
              <a:buChar char="•"/>
            </a:pPr>
            <a:r>
              <a:rPr lang="en-US" sz="2700" i="0" u="none" strike="noStrike" cap="none" dirty="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All Title I schools emphasize bringing in parents as academic partners and each school receives funding to further this partnership. </a:t>
            </a:r>
            <a:endParaRPr sz="6300" b="1" dirty="0">
              <a:latin typeface="Antic"/>
              <a:ea typeface="Antic"/>
              <a:cs typeface="Antic"/>
              <a:sym typeface="Antic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 b="1" dirty="0">
              <a:latin typeface="Antic"/>
              <a:ea typeface="Antic"/>
              <a:cs typeface="Antic"/>
              <a:sym typeface="Antic"/>
            </a:endParaRPr>
          </a:p>
          <a:p>
            <a:pPr marL="28575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lang="en-US" sz="2700" i="0" u="none" strike="noStrike" cap="none" dirty="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DVUSD has a </a:t>
            </a:r>
            <a:r>
              <a:rPr lang="en-US" sz="2700" i="0" u="none" strike="noStrike" cap="none" dirty="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  <a:hlinkClick r:id="rId7"/>
              </a:rPr>
              <a:t>Title I Parent Engagement Policy </a:t>
            </a:r>
            <a:r>
              <a:rPr lang="en-US" sz="2700" i="0" u="none" strike="noStrike" cap="none" dirty="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and each Title I school has a </a:t>
            </a:r>
            <a:r>
              <a:rPr lang="en-US" sz="2700" b="1" i="0" u="none" strike="noStrike" cap="none" dirty="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parent involvement policy </a:t>
            </a:r>
            <a:r>
              <a:rPr lang="en-US" sz="2700" i="0" u="none" strike="noStrike" cap="none" dirty="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and </a:t>
            </a:r>
            <a:r>
              <a:rPr lang="en-US" sz="2700" b="1" i="0" u="none" strike="noStrike" cap="none" dirty="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parent/school compact.</a:t>
            </a:r>
            <a:endParaRPr sz="2700" i="0" u="none" strike="noStrike" cap="none" dirty="0">
              <a:solidFill>
                <a:schemeClr val="dk1"/>
              </a:solidFill>
              <a:latin typeface="Antic"/>
              <a:ea typeface="Antic"/>
              <a:cs typeface="Antic"/>
              <a:sym typeface="Antic"/>
            </a:endParaRPr>
          </a:p>
          <a:p>
            <a:pPr marL="742950" marR="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ntic"/>
              <a:buChar char="•"/>
            </a:pPr>
            <a:r>
              <a:rPr lang="en-US" sz="2700" i="0" u="none" strike="noStrike" cap="none" dirty="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These documents outline the rights of parents to be involved and how parents will receive communication from the school. </a:t>
            </a:r>
            <a:endParaRPr sz="2700" i="0" u="none" strike="noStrike" cap="none" dirty="0">
              <a:solidFill>
                <a:schemeClr val="dk1"/>
              </a:solidFill>
              <a:latin typeface="Antic"/>
              <a:ea typeface="Antic"/>
              <a:cs typeface="Antic"/>
              <a:sym typeface="Antic"/>
            </a:endParaRPr>
          </a:p>
          <a:p>
            <a:pPr marL="742950" marR="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ntic"/>
              <a:buChar char="•"/>
            </a:pPr>
            <a:r>
              <a:rPr lang="en-US" sz="2700" i="0" u="none" strike="noStrike" cap="none" dirty="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These documents are available on school Title I webpages.</a:t>
            </a:r>
            <a:endParaRPr sz="1700" dirty="0">
              <a:latin typeface="Antic"/>
              <a:ea typeface="Antic"/>
              <a:cs typeface="Antic"/>
              <a:sym typeface="Ant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5000" b="1" dirty="0">
              <a:solidFill>
                <a:srgbClr val="000000"/>
              </a:solidFill>
              <a:latin typeface="Antic"/>
              <a:ea typeface="Antic"/>
              <a:cs typeface="Antic"/>
              <a:sym typeface="Ant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220" b="-9219"/>
            </a:stretch>
          </a:blipFill>
          <a:ln>
            <a:noFill/>
          </a:ln>
        </p:spPr>
      </p:sp>
      <p:grpSp>
        <p:nvGrpSpPr>
          <p:cNvPr id="308" name="Google Shape;308;p22"/>
          <p:cNvGrpSpPr/>
          <p:nvPr/>
        </p:nvGrpSpPr>
        <p:grpSpPr>
          <a:xfrm>
            <a:off x="642546" y="537400"/>
            <a:ext cx="17002907" cy="1945147"/>
            <a:chOff x="0" y="-38100"/>
            <a:chExt cx="4478132" cy="512302"/>
          </a:xfrm>
        </p:grpSpPr>
        <p:sp>
          <p:nvSpPr>
            <p:cNvPr id="309" name="Google Shape;309;p22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 extrusionOk="0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  <a:ln>
              <a:noFill/>
            </a:ln>
          </p:spPr>
        </p:sp>
        <p:sp>
          <p:nvSpPr>
            <p:cNvPr id="310" name="Google Shape;310;p22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2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1" name="Google Shape;311;p22"/>
          <p:cNvSpPr txBox="1"/>
          <p:nvPr/>
        </p:nvSpPr>
        <p:spPr>
          <a:xfrm>
            <a:off x="1028700" y="752475"/>
            <a:ext cx="162306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>
                <a:solidFill>
                  <a:srgbClr val="FFFFFF"/>
                </a:solidFill>
                <a:latin typeface="Antic"/>
                <a:ea typeface="Antic"/>
                <a:cs typeface="Antic"/>
                <a:sym typeface="Antic"/>
              </a:rPr>
              <a:t>Rights of Parents to Be Involved</a:t>
            </a:r>
            <a:r>
              <a:rPr lang="en-US" sz="9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2" name="Google Shape;312;p22"/>
          <p:cNvGrpSpPr/>
          <p:nvPr/>
        </p:nvGrpSpPr>
        <p:grpSpPr>
          <a:xfrm>
            <a:off x="6278924" y="3054357"/>
            <a:ext cx="11372176" cy="6587020"/>
            <a:chOff x="-8178" y="-134738"/>
            <a:chExt cx="15162900" cy="8782692"/>
          </a:xfrm>
        </p:grpSpPr>
        <p:grpSp>
          <p:nvGrpSpPr>
            <p:cNvPr id="313" name="Google Shape;313;p22"/>
            <p:cNvGrpSpPr/>
            <p:nvPr/>
          </p:nvGrpSpPr>
          <p:grpSpPr>
            <a:xfrm rot="-208414">
              <a:off x="213561" y="298566"/>
              <a:ext cx="14538600" cy="7760403"/>
              <a:chOff x="0" y="-28575"/>
              <a:chExt cx="3077638" cy="1642779"/>
            </a:xfrm>
          </p:grpSpPr>
          <p:sp>
            <p:nvSpPr>
              <p:cNvPr id="314" name="Google Shape;314;p22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15" name="Google Shape;315;p22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6" name="Google Shape;316;p22"/>
            <p:cNvGrpSpPr/>
            <p:nvPr/>
          </p:nvGrpSpPr>
          <p:grpSpPr>
            <a:xfrm rot="191834">
              <a:off x="411025" y="488158"/>
              <a:ext cx="14538600" cy="7760403"/>
              <a:chOff x="0" y="-28575"/>
              <a:chExt cx="3077638" cy="1642779"/>
            </a:xfrm>
          </p:grpSpPr>
          <p:sp>
            <p:nvSpPr>
              <p:cNvPr id="317" name="Google Shape;317;p22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18" name="Google Shape;318;p22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9" name="Google Shape;319;p22"/>
            <p:cNvGrpSpPr/>
            <p:nvPr/>
          </p:nvGrpSpPr>
          <p:grpSpPr>
            <a:xfrm rot="-66823">
              <a:off x="405949" y="488066"/>
              <a:ext cx="14538600" cy="7760403"/>
              <a:chOff x="0" y="-28575"/>
              <a:chExt cx="3077638" cy="1642779"/>
            </a:xfrm>
          </p:grpSpPr>
          <p:sp>
            <p:nvSpPr>
              <p:cNvPr id="320" name="Google Shape;320;p22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21" name="Google Shape;321;p22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2" name="Google Shape;322;p22"/>
            <p:cNvGrpSpPr/>
            <p:nvPr/>
          </p:nvGrpSpPr>
          <p:grpSpPr>
            <a:xfrm>
              <a:off x="407261" y="488053"/>
              <a:ext cx="14538600" cy="7760403"/>
              <a:chOff x="0" y="-28575"/>
              <a:chExt cx="3077638" cy="1642779"/>
            </a:xfrm>
          </p:grpSpPr>
          <p:sp>
            <p:nvSpPr>
              <p:cNvPr id="323" name="Google Shape;323;p22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24" name="Google Shape;324;p22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25" name="Google Shape;325;p22"/>
          <p:cNvSpPr/>
          <p:nvPr/>
        </p:nvSpPr>
        <p:spPr>
          <a:xfrm>
            <a:off x="1001857" y="2974395"/>
            <a:ext cx="4905573" cy="5218695"/>
          </a:xfrm>
          <a:custGeom>
            <a:avLst/>
            <a:gdLst/>
            <a:ahLst/>
            <a:cxnLst/>
            <a:rect l="l" t="t" r="r" b="b"/>
            <a:pathLst>
              <a:path w="4905573" h="5218695" extrusionOk="0">
                <a:moveTo>
                  <a:pt x="0" y="0"/>
                </a:moveTo>
                <a:lnTo>
                  <a:pt x="4905573" y="0"/>
                </a:lnTo>
                <a:lnTo>
                  <a:pt x="4905573" y="5218694"/>
                </a:lnTo>
                <a:lnTo>
                  <a:pt x="0" y="52186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6" name="Google Shape;326;p22"/>
          <p:cNvSpPr/>
          <p:nvPr/>
        </p:nvSpPr>
        <p:spPr>
          <a:xfrm rot="8248605" flipH="1">
            <a:off x="14911302" y="7654946"/>
            <a:ext cx="2431267" cy="3206707"/>
          </a:xfrm>
          <a:custGeom>
            <a:avLst/>
            <a:gdLst/>
            <a:ahLst/>
            <a:cxnLst/>
            <a:rect l="l" t="t" r="r" b="b"/>
            <a:pathLst>
              <a:path w="2431267" h="3206707" extrusionOk="0">
                <a:moveTo>
                  <a:pt x="2431268" y="0"/>
                </a:moveTo>
                <a:lnTo>
                  <a:pt x="0" y="0"/>
                </a:lnTo>
                <a:lnTo>
                  <a:pt x="0" y="3206708"/>
                </a:lnTo>
                <a:lnTo>
                  <a:pt x="2431268" y="3206708"/>
                </a:lnTo>
                <a:lnTo>
                  <a:pt x="2431268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7" name="Google Shape;327;p22"/>
          <p:cNvSpPr txBox="1"/>
          <p:nvPr/>
        </p:nvSpPr>
        <p:spPr>
          <a:xfrm>
            <a:off x="6885841" y="4112525"/>
            <a:ext cx="10127700" cy="62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206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ntic"/>
              <a:buChar char="•"/>
            </a:pPr>
            <a:r>
              <a:rPr lang="en-US" sz="2400" b="1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Ask for meetings and trainings.</a:t>
            </a:r>
            <a:endParaRPr>
              <a:latin typeface="Antic"/>
              <a:ea typeface="Antic"/>
              <a:cs typeface="Antic"/>
              <a:sym typeface="Antic"/>
            </a:endParaRPr>
          </a:p>
          <a:p>
            <a:pPr marL="285750" marR="0" lvl="0" indent="-285750" algn="l" rtl="0">
              <a:lnSpc>
                <a:spcPct val="206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ntic"/>
              <a:buChar char="•"/>
            </a:pPr>
            <a:r>
              <a:rPr lang="en-US" sz="2400" b="1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Review the results of annual parent involvement effectiveness survey. </a:t>
            </a:r>
            <a:endParaRPr>
              <a:latin typeface="Antic"/>
              <a:ea typeface="Antic"/>
              <a:cs typeface="Antic"/>
              <a:sym typeface="Antic"/>
            </a:endParaRPr>
          </a:p>
          <a:p>
            <a:pPr marL="742950" marR="0" lvl="1" indent="-285750" algn="l" rtl="0">
              <a:lnSpc>
                <a:spcPct val="206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ntic"/>
              <a:buChar char="•"/>
            </a:pPr>
            <a:r>
              <a:rPr lang="en-US" sz="2400" b="1" i="0" u="none" strike="noStrike" cap="none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*Look for the Annual Title 1 survey during P/T conference week.</a:t>
            </a:r>
            <a:endParaRPr>
              <a:latin typeface="Antic"/>
              <a:ea typeface="Antic"/>
              <a:cs typeface="Antic"/>
              <a:sym typeface="Antic"/>
            </a:endParaRPr>
          </a:p>
          <a:p>
            <a:pPr marL="742950" marR="0" lvl="1" indent="-285750" algn="l" rtl="0">
              <a:lnSpc>
                <a:spcPct val="206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ntic"/>
              <a:buChar char="•"/>
            </a:pPr>
            <a:r>
              <a:rPr lang="en-US" sz="2400" b="1" i="0" u="none" strike="noStrike" cap="none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Make suggestions for Title I funding.</a:t>
            </a:r>
            <a:endParaRPr>
              <a:latin typeface="Antic"/>
              <a:ea typeface="Antic"/>
              <a:cs typeface="Antic"/>
              <a:sym typeface="Ant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Antic"/>
              <a:ea typeface="Antic"/>
              <a:cs typeface="Antic"/>
              <a:sym typeface="Antic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ntic"/>
              <a:buChar char="•"/>
            </a:pPr>
            <a:r>
              <a:rPr lang="en-US" sz="2400" b="1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Review the school’s achievement data.</a:t>
            </a:r>
            <a:endParaRPr>
              <a:latin typeface="Antic"/>
              <a:ea typeface="Antic"/>
              <a:cs typeface="Antic"/>
              <a:sym typeface="Antic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ntic"/>
              <a:buChar char="•"/>
            </a:pPr>
            <a:r>
              <a:rPr lang="en-US" sz="2400" b="1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Review the parent involvement plan. </a:t>
            </a:r>
            <a:endParaRPr>
              <a:latin typeface="Antic"/>
              <a:ea typeface="Antic"/>
              <a:cs typeface="Antic"/>
              <a:sym typeface="Antic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ntic"/>
              <a:buChar char="•"/>
            </a:pPr>
            <a:r>
              <a:rPr lang="en-US" sz="2400" b="1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Review and modify the Title I Parent Involvement Plan and Home/School Compact</a:t>
            </a:r>
            <a:r>
              <a:rPr lang="en-US" sz="1800" b="1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.</a:t>
            </a:r>
            <a:endParaRPr>
              <a:latin typeface="Antic"/>
              <a:ea typeface="Antic"/>
              <a:cs typeface="Antic"/>
              <a:sym typeface="Ant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200">
              <a:solidFill>
                <a:srgbClr val="000000"/>
              </a:solidFill>
              <a:latin typeface="Antic"/>
              <a:ea typeface="Antic"/>
              <a:cs typeface="Antic"/>
              <a:sym typeface="Antic"/>
            </a:endParaRPr>
          </a:p>
        </p:txBody>
      </p:sp>
      <p:pic>
        <p:nvPicPr>
          <p:cNvPr id="328" name="Google Shape;328;p22" descr="Parent Input Forms - Cox Elementary Schoo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201" y="4203680"/>
            <a:ext cx="5335061" cy="3355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220" b="-9219"/>
            </a:stretch>
          </a:blipFill>
          <a:ln>
            <a:noFill/>
          </a:ln>
        </p:spPr>
      </p:sp>
      <p:grpSp>
        <p:nvGrpSpPr>
          <p:cNvPr id="334" name="Google Shape;334;p23"/>
          <p:cNvGrpSpPr/>
          <p:nvPr/>
        </p:nvGrpSpPr>
        <p:grpSpPr>
          <a:xfrm>
            <a:off x="642546" y="537400"/>
            <a:ext cx="17002907" cy="1945147"/>
            <a:chOff x="0" y="-38100"/>
            <a:chExt cx="4478132" cy="512302"/>
          </a:xfrm>
        </p:grpSpPr>
        <p:sp>
          <p:nvSpPr>
            <p:cNvPr id="335" name="Google Shape;335;p23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 extrusionOk="0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  <a:ln>
              <a:noFill/>
            </a:ln>
          </p:spPr>
        </p:sp>
        <p:sp>
          <p:nvSpPr>
            <p:cNvPr id="336" name="Google Shape;336;p23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2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7" name="Google Shape;337;p23"/>
          <p:cNvSpPr txBox="1"/>
          <p:nvPr/>
        </p:nvSpPr>
        <p:spPr>
          <a:xfrm>
            <a:off x="1028700" y="1102125"/>
            <a:ext cx="162306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Request Teacher </a:t>
            </a:r>
            <a:r>
              <a:rPr lang="en-US" sz="5100">
                <a:solidFill>
                  <a:srgbClr val="FFFFFF"/>
                </a:solidFill>
              </a:rPr>
              <a:t>Q</a:t>
            </a:r>
            <a:r>
              <a:rPr lang="en-US" sz="5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ualifications for you Child’s Teacher</a:t>
            </a:r>
            <a:endParaRPr sz="51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8" name="Google Shape;338;p23"/>
          <p:cNvGrpSpPr/>
          <p:nvPr/>
        </p:nvGrpSpPr>
        <p:grpSpPr>
          <a:xfrm>
            <a:off x="6547066" y="3328763"/>
            <a:ext cx="11372176" cy="6587020"/>
            <a:chOff x="-8178" y="-134738"/>
            <a:chExt cx="15162900" cy="8782692"/>
          </a:xfrm>
        </p:grpSpPr>
        <p:grpSp>
          <p:nvGrpSpPr>
            <p:cNvPr id="339" name="Google Shape;339;p23"/>
            <p:cNvGrpSpPr/>
            <p:nvPr/>
          </p:nvGrpSpPr>
          <p:grpSpPr>
            <a:xfrm rot="-208414">
              <a:off x="213561" y="298566"/>
              <a:ext cx="14538600" cy="7760403"/>
              <a:chOff x="0" y="-28575"/>
              <a:chExt cx="3077638" cy="1642779"/>
            </a:xfrm>
          </p:grpSpPr>
          <p:sp>
            <p:nvSpPr>
              <p:cNvPr id="340" name="Google Shape;340;p23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41" name="Google Shape;341;p23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2" name="Google Shape;342;p23"/>
            <p:cNvGrpSpPr/>
            <p:nvPr/>
          </p:nvGrpSpPr>
          <p:grpSpPr>
            <a:xfrm rot="191834">
              <a:off x="411025" y="488158"/>
              <a:ext cx="14538600" cy="7760403"/>
              <a:chOff x="0" y="-28575"/>
              <a:chExt cx="3077638" cy="1642779"/>
            </a:xfrm>
          </p:grpSpPr>
          <p:sp>
            <p:nvSpPr>
              <p:cNvPr id="343" name="Google Shape;343;p23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44" name="Google Shape;344;p23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5" name="Google Shape;345;p23"/>
            <p:cNvGrpSpPr/>
            <p:nvPr/>
          </p:nvGrpSpPr>
          <p:grpSpPr>
            <a:xfrm rot="-66823">
              <a:off x="405949" y="488066"/>
              <a:ext cx="14538600" cy="7760403"/>
              <a:chOff x="0" y="-28575"/>
              <a:chExt cx="3077638" cy="1642779"/>
            </a:xfrm>
          </p:grpSpPr>
          <p:sp>
            <p:nvSpPr>
              <p:cNvPr id="346" name="Google Shape;346;p23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47" name="Google Shape;347;p23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8" name="Google Shape;348;p23"/>
            <p:cNvGrpSpPr/>
            <p:nvPr/>
          </p:nvGrpSpPr>
          <p:grpSpPr>
            <a:xfrm>
              <a:off x="407261" y="488053"/>
              <a:ext cx="14538600" cy="7760403"/>
              <a:chOff x="0" y="-28575"/>
              <a:chExt cx="3077638" cy="1642779"/>
            </a:xfrm>
          </p:grpSpPr>
          <p:sp>
            <p:nvSpPr>
              <p:cNvPr id="349" name="Google Shape;349;p23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50" name="Google Shape;350;p23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51" name="Google Shape;351;p23"/>
          <p:cNvSpPr/>
          <p:nvPr/>
        </p:nvSpPr>
        <p:spPr>
          <a:xfrm>
            <a:off x="1028700" y="2814057"/>
            <a:ext cx="4905573" cy="5218695"/>
          </a:xfrm>
          <a:custGeom>
            <a:avLst/>
            <a:gdLst/>
            <a:ahLst/>
            <a:cxnLst/>
            <a:rect l="l" t="t" r="r" b="b"/>
            <a:pathLst>
              <a:path w="4905573" h="5218695" extrusionOk="0">
                <a:moveTo>
                  <a:pt x="0" y="0"/>
                </a:moveTo>
                <a:lnTo>
                  <a:pt x="4905573" y="0"/>
                </a:lnTo>
                <a:lnTo>
                  <a:pt x="4905573" y="5218694"/>
                </a:lnTo>
                <a:lnTo>
                  <a:pt x="0" y="52186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2" name="Google Shape;352;p23"/>
          <p:cNvSpPr/>
          <p:nvPr/>
        </p:nvSpPr>
        <p:spPr>
          <a:xfrm rot="8248605" flipH="1">
            <a:off x="14911302" y="7654946"/>
            <a:ext cx="2431267" cy="3206707"/>
          </a:xfrm>
          <a:custGeom>
            <a:avLst/>
            <a:gdLst/>
            <a:ahLst/>
            <a:cxnLst/>
            <a:rect l="l" t="t" r="r" b="b"/>
            <a:pathLst>
              <a:path w="2431267" h="3206707" extrusionOk="0">
                <a:moveTo>
                  <a:pt x="2431268" y="0"/>
                </a:moveTo>
                <a:lnTo>
                  <a:pt x="0" y="0"/>
                </a:lnTo>
                <a:lnTo>
                  <a:pt x="0" y="3206708"/>
                </a:lnTo>
                <a:lnTo>
                  <a:pt x="2431268" y="3206708"/>
                </a:lnTo>
                <a:lnTo>
                  <a:pt x="2431268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3" name="Google Shape;353;p23"/>
          <p:cNvSpPr txBox="1"/>
          <p:nvPr/>
        </p:nvSpPr>
        <p:spPr>
          <a:xfrm>
            <a:off x="6962973" y="4347019"/>
            <a:ext cx="10127700" cy="5644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ntic"/>
              <a:buChar char="•"/>
            </a:pPr>
            <a:r>
              <a:rPr lang="en-US" sz="4400" dirty="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You, as Title I Parents, have the right to request the qualifications of your child’s teacher(s).</a:t>
            </a:r>
            <a:endParaRPr dirty="0">
              <a:latin typeface="Antic"/>
              <a:ea typeface="Antic"/>
              <a:cs typeface="Antic"/>
              <a:sym typeface="Antic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ntic"/>
              <a:buChar char="•"/>
            </a:pPr>
            <a:r>
              <a:rPr lang="en-US" sz="4400" dirty="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The “</a:t>
            </a:r>
            <a:r>
              <a:rPr lang="en-US" sz="4400" dirty="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  <a:hlinkClick r:id="rId6"/>
              </a:rPr>
              <a:t>Right to Review Qualifications</a:t>
            </a:r>
            <a:r>
              <a:rPr lang="en-US" sz="4400" dirty="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” notice in on school and district websites.</a:t>
            </a:r>
            <a:endParaRPr dirty="0">
              <a:latin typeface="Antic"/>
              <a:ea typeface="Antic"/>
              <a:cs typeface="Antic"/>
              <a:sym typeface="Antic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ntic"/>
              <a:buChar char="•"/>
            </a:pPr>
            <a:r>
              <a:rPr lang="en-US" sz="4400" dirty="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rPr>
              <a:t>Please contact your school’s front office if you would like to make this request.</a:t>
            </a:r>
            <a:endParaRPr dirty="0">
              <a:latin typeface="Antic"/>
              <a:ea typeface="Antic"/>
              <a:cs typeface="Antic"/>
              <a:sym typeface="Antic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200" dirty="0">
              <a:solidFill>
                <a:srgbClr val="000000"/>
              </a:solidFill>
              <a:latin typeface="Antic"/>
              <a:ea typeface="Antic"/>
              <a:cs typeface="Antic"/>
              <a:sym typeface="Antic"/>
            </a:endParaRPr>
          </a:p>
        </p:txBody>
      </p:sp>
      <p:pic>
        <p:nvPicPr>
          <p:cNvPr id="354" name="Google Shape;354;p23" descr="Parent/Guardian Teacher Conferences | PVP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12288" y="3922024"/>
            <a:ext cx="3469312" cy="3332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4"/>
          <p:cNvSpPr/>
          <p:nvPr/>
        </p:nvSpPr>
        <p:spPr>
          <a:xfrm>
            <a:off x="-384175" y="-2224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220" b="-9219"/>
            </a:stretch>
          </a:blipFill>
          <a:ln>
            <a:noFill/>
          </a:ln>
        </p:spPr>
      </p:sp>
      <p:grpSp>
        <p:nvGrpSpPr>
          <p:cNvPr id="360" name="Google Shape;360;p24"/>
          <p:cNvGrpSpPr/>
          <p:nvPr/>
        </p:nvGrpSpPr>
        <p:grpSpPr>
          <a:xfrm>
            <a:off x="642546" y="537400"/>
            <a:ext cx="17002907" cy="1945147"/>
            <a:chOff x="0" y="-38100"/>
            <a:chExt cx="4478132" cy="512302"/>
          </a:xfrm>
        </p:grpSpPr>
        <p:sp>
          <p:nvSpPr>
            <p:cNvPr id="361" name="Google Shape;361;p24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 extrusionOk="0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  <a:ln>
              <a:noFill/>
            </a:ln>
          </p:spPr>
        </p:sp>
        <p:sp>
          <p:nvSpPr>
            <p:cNvPr id="362" name="Google Shape;362;p24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6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3" name="Google Shape;363;p24"/>
          <p:cNvGrpSpPr/>
          <p:nvPr/>
        </p:nvGrpSpPr>
        <p:grpSpPr>
          <a:xfrm>
            <a:off x="6278924" y="3054357"/>
            <a:ext cx="11372176" cy="6587020"/>
            <a:chOff x="-8178" y="-134738"/>
            <a:chExt cx="15162900" cy="8782692"/>
          </a:xfrm>
        </p:grpSpPr>
        <p:grpSp>
          <p:nvGrpSpPr>
            <p:cNvPr id="364" name="Google Shape;364;p24"/>
            <p:cNvGrpSpPr/>
            <p:nvPr/>
          </p:nvGrpSpPr>
          <p:grpSpPr>
            <a:xfrm rot="-208414">
              <a:off x="213561" y="298566"/>
              <a:ext cx="14538600" cy="7760403"/>
              <a:chOff x="0" y="-28575"/>
              <a:chExt cx="3077638" cy="1642779"/>
            </a:xfrm>
          </p:grpSpPr>
          <p:sp>
            <p:nvSpPr>
              <p:cNvPr id="365" name="Google Shape;365;p24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66" name="Google Shape;366;p24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7" name="Google Shape;367;p24"/>
            <p:cNvGrpSpPr/>
            <p:nvPr/>
          </p:nvGrpSpPr>
          <p:grpSpPr>
            <a:xfrm rot="191834">
              <a:off x="411025" y="488158"/>
              <a:ext cx="14538600" cy="7760403"/>
              <a:chOff x="0" y="-28575"/>
              <a:chExt cx="3077638" cy="1642779"/>
            </a:xfrm>
          </p:grpSpPr>
          <p:sp>
            <p:nvSpPr>
              <p:cNvPr id="368" name="Google Shape;368;p24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69" name="Google Shape;369;p24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0" name="Google Shape;370;p24"/>
            <p:cNvGrpSpPr/>
            <p:nvPr/>
          </p:nvGrpSpPr>
          <p:grpSpPr>
            <a:xfrm rot="-66823">
              <a:off x="405949" y="488066"/>
              <a:ext cx="14538600" cy="7760403"/>
              <a:chOff x="0" y="-28575"/>
              <a:chExt cx="3077638" cy="1642779"/>
            </a:xfrm>
          </p:grpSpPr>
          <p:sp>
            <p:nvSpPr>
              <p:cNvPr id="371" name="Google Shape;371;p24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72" name="Google Shape;372;p24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3" name="Google Shape;373;p24"/>
            <p:cNvGrpSpPr/>
            <p:nvPr/>
          </p:nvGrpSpPr>
          <p:grpSpPr>
            <a:xfrm>
              <a:off x="407261" y="488053"/>
              <a:ext cx="14538600" cy="7760403"/>
              <a:chOff x="0" y="-28575"/>
              <a:chExt cx="3077638" cy="1642779"/>
            </a:xfrm>
          </p:grpSpPr>
          <p:sp>
            <p:nvSpPr>
              <p:cNvPr id="374" name="Google Shape;374;p24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75" name="Google Shape;375;p24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76" name="Google Shape;376;p24"/>
          <p:cNvSpPr/>
          <p:nvPr/>
        </p:nvSpPr>
        <p:spPr>
          <a:xfrm rot="8248605" flipH="1">
            <a:off x="14911302" y="7654946"/>
            <a:ext cx="2431267" cy="3206707"/>
          </a:xfrm>
          <a:custGeom>
            <a:avLst/>
            <a:gdLst/>
            <a:ahLst/>
            <a:cxnLst/>
            <a:rect l="l" t="t" r="r" b="b"/>
            <a:pathLst>
              <a:path w="2431267" h="3206707" extrusionOk="0">
                <a:moveTo>
                  <a:pt x="2431268" y="0"/>
                </a:moveTo>
                <a:lnTo>
                  <a:pt x="0" y="0"/>
                </a:lnTo>
                <a:lnTo>
                  <a:pt x="0" y="3206708"/>
                </a:lnTo>
                <a:lnTo>
                  <a:pt x="2431268" y="3206708"/>
                </a:lnTo>
                <a:lnTo>
                  <a:pt x="2431268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77" name="Google Shape;377;p24"/>
          <p:cNvSpPr txBox="1"/>
          <p:nvPr/>
        </p:nvSpPr>
        <p:spPr>
          <a:xfrm>
            <a:off x="1028700" y="752475"/>
            <a:ext cx="16230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FFFFFF"/>
                </a:solidFill>
                <a:latin typeface="Antic"/>
                <a:ea typeface="Antic"/>
                <a:cs typeface="Antic"/>
                <a:sym typeface="Antic"/>
              </a:rPr>
              <a:t>Parents: We need to Partner with you</a:t>
            </a:r>
            <a:endParaRPr sz="7200">
              <a:solidFill>
                <a:srgbClr val="FFFFFF"/>
              </a:solidFill>
              <a:latin typeface="Antic"/>
              <a:ea typeface="Antic"/>
              <a:cs typeface="Antic"/>
              <a:sym typeface="Antic"/>
            </a:endParaRPr>
          </a:p>
        </p:txBody>
      </p:sp>
      <p:sp>
        <p:nvSpPr>
          <p:cNvPr id="378" name="Google Shape;378;p24"/>
          <p:cNvSpPr/>
          <p:nvPr/>
        </p:nvSpPr>
        <p:spPr>
          <a:xfrm>
            <a:off x="1028700" y="2814058"/>
            <a:ext cx="3577167" cy="4739656"/>
          </a:xfrm>
          <a:custGeom>
            <a:avLst/>
            <a:gdLst/>
            <a:ahLst/>
            <a:cxnLst/>
            <a:rect l="l" t="t" r="r" b="b"/>
            <a:pathLst>
              <a:path w="4905573" h="5218695" extrusionOk="0">
                <a:moveTo>
                  <a:pt x="0" y="0"/>
                </a:moveTo>
                <a:lnTo>
                  <a:pt x="4905573" y="0"/>
                </a:lnTo>
                <a:lnTo>
                  <a:pt x="4905573" y="5218694"/>
                </a:lnTo>
                <a:lnTo>
                  <a:pt x="0" y="52186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79" name="Google Shape;379;p24"/>
          <p:cNvSpPr txBox="1"/>
          <p:nvPr/>
        </p:nvSpPr>
        <p:spPr>
          <a:xfrm>
            <a:off x="1222926" y="3538158"/>
            <a:ext cx="4517120" cy="5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47" b="1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. </a:t>
            </a:r>
            <a:endParaRPr sz="3547" b="1">
              <a:solidFill>
                <a:srgbClr val="000000"/>
              </a:solidFill>
              <a:latin typeface="Antic"/>
              <a:ea typeface="Antic"/>
              <a:cs typeface="Antic"/>
              <a:sym typeface="Antic"/>
            </a:endParaRPr>
          </a:p>
        </p:txBody>
      </p:sp>
      <p:sp>
        <p:nvSpPr>
          <p:cNvPr id="380" name="Google Shape;380;p24"/>
          <p:cNvSpPr txBox="1"/>
          <p:nvPr/>
        </p:nvSpPr>
        <p:spPr>
          <a:xfrm>
            <a:off x="6734355" y="3765684"/>
            <a:ext cx="10461900" cy="55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71500" marR="0" lvl="0" indent="-565150" algn="l" rtl="0">
              <a:lnSpc>
                <a:spcPct val="24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ntic"/>
              <a:buChar char="•"/>
            </a:pPr>
            <a:r>
              <a:rPr lang="en-US" sz="2300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Decades of research show that when parents are involved students have: </a:t>
            </a:r>
            <a:endParaRPr sz="1300">
              <a:latin typeface="Antic"/>
              <a:ea typeface="Antic"/>
              <a:cs typeface="Antic"/>
              <a:sym typeface="Antic"/>
            </a:endParaRPr>
          </a:p>
          <a:p>
            <a:pPr marL="571500" marR="0" lvl="0" indent="-565150" algn="l" rtl="0">
              <a:lnSpc>
                <a:spcPct val="24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ntic"/>
              <a:buChar char="•"/>
            </a:pPr>
            <a:r>
              <a:rPr lang="en-US" sz="2300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Higher grades, test scores, and graduation rates</a:t>
            </a:r>
            <a:endParaRPr sz="1300">
              <a:latin typeface="Antic"/>
              <a:ea typeface="Antic"/>
              <a:cs typeface="Antic"/>
              <a:sym typeface="Antic"/>
            </a:endParaRPr>
          </a:p>
          <a:p>
            <a:pPr marL="571500" marR="0" lvl="0" indent="-565150" algn="l" rtl="0">
              <a:lnSpc>
                <a:spcPct val="24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ntic"/>
              <a:buChar char="•"/>
            </a:pPr>
            <a:r>
              <a:rPr lang="en-US" sz="2300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Better School Attendance</a:t>
            </a:r>
            <a:endParaRPr sz="1300">
              <a:latin typeface="Antic"/>
              <a:ea typeface="Antic"/>
              <a:cs typeface="Antic"/>
              <a:sym typeface="Antic"/>
            </a:endParaRPr>
          </a:p>
          <a:p>
            <a:pPr marL="571500" marR="0" lvl="0" indent="-565150" algn="l" rtl="0">
              <a:lnSpc>
                <a:spcPct val="24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ntic"/>
              <a:buChar char="•"/>
            </a:pPr>
            <a:r>
              <a:rPr lang="en-US" sz="2300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Increased Motivation, better self-esteem</a:t>
            </a:r>
            <a:endParaRPr sz="1300">
              <a:latin typeface="Antic"/>
              <a:ea typeface="Antic"/>
              <a:cs typeface="Antic"/>
              <a:sym typeface="Antic"/>
            </a:endParaRPr>
          </a:p>
          <a:p>
            <a:pPr marL="571500" marR="0" lvl="0" indent="-565150" algn="l" rtl="0">
              <a:lnSpc>
                <a:spcPct val="24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ntic"/>
              <a:buChar char="•"/>
            </a:pPr>
            <a:r>
              <a:rPr lang="en-US" sz="2300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Lower rates of suspension</a:t>
            </a:r>
            <a:endParaRPr sz="1300">
              <a:latin typeface="Antic"/>
              <a:ea typeface="Antic"/>
              <a:cs typeface="Antic"/>
              <a:sym typeface="Antic"/>
            </a:endParaRPr>
          </a:p>
          <a:p>
            <a:pPr marL="571500" marR="0" lvl="0" indent="-565150" algn="l" rtl="0">
              <a:lnSpc>
                <a:spcPct val="24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ntic"/>
              <a:buChar char="•"/>
            </a:pPr>
            <a:r>
              <a:rPr lang="en-US" sz="2300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Decreased use of drugs and alcohol</a:t>
            </a:r>
            <a:endParaRPr sz="1300">
              <a:latin typeface="Antic"/>
              <a:ea typeface="Antic"/>
              <a:cs typeface="Antic"/>
              <a:sym typeface="Antic"/>
            </a:endParaRPr>
          </a:p>
          <a:p>
            <a:pPr marL="571500" marR="0" lvl="0" indent="-571500" algn="l" rtl="0">
              <a:lnSpc>
                <a:spcPct val="24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Fewer</a:t>
            </a:r>
            <a:r>
              <a:rPr lang="en-US" sz="1900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 </a:t>
            </a:r>
            <a:r>
              <a:rPr lang="en-US" sz="2300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rPr>
              <a:t>instances of violent behavior</a:t>
            </a:r>
            <a:endParaRPr sz="3900">
              <a:solidFill>
                <a:srgbClr val="000000"/>
              </a:solidFill>
              <a:latin typeface="Antic"/>
              <a:ea typeface="Antic"/>
              <a:cs typeface="Antic"/>
              <a:sym typeface="Antic"/>
            </a:endParaRPr>
          </a:p>
        </p:txBody>
      </p:sp>
      <p:sp>
        <p:nvSpPr>
          <p:cNvPr id="381" name="Google Shape;381;p24" descr="Iowa Parent Partner Approach | CCFL ...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2" name="Google Shape;382;p24" descr="Parenting Partners (@myparenting) / X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45974" y="3622690"/>
            <a:ext cx="3273409" cy="3425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5"/>
          <p:cNvSpPr/>
          <p:nvPr/>
        </p:nvSpPr>
        <p:spPr>
          <a:xfrm>
            <a:off x="0" y="-2127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220" b="-9219"/>
            </a:stretch>
          </a:blipFill>
          <a:ln>
            <a:noFill/>
          </a:ln>
        </p:spPr>
      </p:sp>
      <p:sp>
        <p:nvSpPr>
          <p:cNvPr id="388" name="Google Shape;388;p25"/>
          <p:cNvSpPr/>
          <p:nvPr/>
        </p:nvSpPr>
        <p:spPr>
          <a:xfrm rot="-2104014">
            <a:off x="1119125" y="1172488"/>
            <a:ext cx="4862142" cy="4296366"/>
          </a:xfrm>
          <a:custGeom>
            <a:avLst/>
            <a:gdLst/>
            <a:ahLst/>
            <a:cxnLst/>
            <a:rect l="l" t="t" r="r" b="b"/>
            <a:pathLst>
              <a:path w="4862142" h="4296366" extrusionOk="0">
                <a:moveTo>
                  <a:pt x="0" y="0"/>
                </a:moveTo>
                <a:lnTo>
                  <a:pt x="4862142" y="0"/>
                </a:lnTo>
                <a:lnTo>
                  <a:pt x="4862142" y="4296365"/>
                </a:lnTo>
                <a:lnTo>
                  <a:pt x="0" y="4296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89" name="Google Shape;389;p25"/>
          <p:cNvGrpSpPr/>
          <p:nvPr/>
        </p:nvGrpSpPr>
        <p:grpSpPr>
          <a:xfrm>
            <a:off x="2366438" y="1157729"/>
            <a:ext cx="13554541" cy="7851095"/>
            <a:chOff x="-9748" y="-160596"/>
            <a:chExt cx="18072722" cy="10468126"/>
          </a:xfrm>
        </p:grpSpPr>
        <p:grpSp>
          <p:nvGrpSpPr>
            <p:cNvPr id="390" name="Google Shape;390;p25"/>
            <p:cNvGrpSpPr/>
            <p:nvPr/>
          </p:nvGrpSpPr>
          <p:grpSpPr>
            <a:xfrm rot="-208414">
              <a:off x="254544" y="355861"/>
              <a:ext cx="17328616" cy="9249655"/>
              <a:chOff x="0" y="-28575"/>
              <a:chExt cx="3077638" cy="1642779"/>
            </a:xfrm>
          </p:grpSpPr>
          <p:sp>
            <p:nvSpPr>
              <p:cNvPr id="391" name="Google Shape;391;p25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92" name="Google Shape;392;p25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3" name="Google Shape;393;p25"/>
            <p:cNvGrpSpPr/>
            <p:nvPr/>
          </p:nvGrpSpPr>
          <p:grpSpPr>
            <a:xfrm rot="191834">
              <a:off x="489903" y="581837"/>
              <a:ext cx="17328616" cy="9249655"/>
              <a:chOff x="0" y="-28575"/>
              <a:chExt cx="3077638" cy="1642779"/>
            </a:xfrm>
          </p:grpSpPr>
          <p:sp>
            <p:nvSpPr>
              <p:cNvPr id="394" name="Google Shape;394;p25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95" name="Google Shape;395;p25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6" name="Google Shape;396;p25"/>
            <p:cNvGrpSpPr/>
            <p:nvPr/>
          </p:nvGrpSpPr>
          <p:grpSpPr>
            <a:xfrm rot="-66823">
              <a:off x="483852" y="581727"/>
              <a:ext cx="17328616" cy="9249655"/>
              <a:chOff x="0" y="-28575"/>
              <a:chExt cx="3077638" cy="1642779"/>
            </a:xfrm>
          </p:grpSpPr>
          <p:sp>
            <p:nvSpPr>
              <p:cNvPr id="397" name="Google Shape;397;p25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398" name="Google Shape;398;p25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9" name="Google Shape;399;p25"/>
            <p:cNvGrpSpPr/>
            <p:nvPr/>
          </p:nvGrpSpPr>
          <p:grpSpPr>
            <a:xfrm>
              <a:off x="485416" y="581712"/>
              <a:ext cx="17328616" cy="9249655"/>
              <a:chOff x="0" y="-28575"/>
              <a:chExt cx="3077638" cy="1642779"/>
            </a:xfrm>
          </p:grpSpPr>
          <p:sp>
            <p:nvSpPr>
              <p:cNvPr id="400" name="Google Shape;400;p25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 extrusionOk="0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 cmpd="sng">
                <a:solidFill>
                  <a:srgbClr val="3D4984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401" name="Google Shape;401;p25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02" name="Google Shape;402;p25"/>
          <p:cNvSpPr/>
          <p:nvPr/>
        </p:nvSpPr>
        <p:spPr>
          <a:xfrm rot="8444248" flipH="1">
            <a:off x="14085315" y="6502797"/>
            <a:ext cx="3477159" cy="4586181"/>
          </a:xfrm>
          <a:custGeom>
            <a:avLst/>
            <a:gdLst/>
            <a:ahLst/>
            <a:cxnLst/>
            <a:rect l="l" t="t" r="r" b="b"/>
            <a:pathLst>
              <a:path w="3477159" h="4586181" extrusionOk="0">
                <a:moveTo>
                  <a:pt x="3477159" y="0"/>
                </a:moveTo>
                <a:lnTo>
                  <a:pt x="0" y="0"/>
                </a:lnTo>
                <a:lnTo>
                  <a:pt x="0" y="4586181"/>
                </a:lnTo>
                <a:lnTo>
                  <a:pt x="3477159" y="4586181"/>
                </a:lnTo>
                <a:lnTo>
                  <a:pt x="3477159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403" name="Google Shape;403;p25"/>
          <p:cNvGrpSpPr/>
          <p:nvPr/>
        </p:nvGrpSpPr>
        <p:grpSpPr>
          <a:xfrm>
            <a:off x="15169228" y="-301732"/>
            <a:ext cx="3533862" cy="3381444"/>
            <a:chOff x="-1" y="0"/>
            <a:chExt cx="4711816" cy="4508593"/>
          </a:xfrm>
        </p:grpSpPr>
        <p:sp>
          <p:nvSpPr>
            <p:cNvPr id="404" name="Google Shape;404;p25"/>
            <p:cNvSpPr/>
            <p:nvPr/>
          </p:nvSpPr>
          <p:spPr>
            <a:xfrm rot="5002884">
              <a:off x="148194" y="62100"/>
              <a:ext cx="1890659" cy="1982343"/>
            </a:xfrm>
            <a:custGeom>
              <a:avLst/>
              <a:gdLst/>
              <a:ahLst/>
              <a:cxnLst/>
              <a:rect l="l" t="t" r="r" b="b"/>
              <a:pathLst>
                <a:path w="1890659" h="1982343" extrusionOk="0">
                  <a:moveTo>
                    <a:pt x="0" y="0"/>
                  </a:moveTo>
                  <a:lnTo>
                    <a:pt x="1890660" y="0"/>
                  </a:lnTo>
                  <a:lnTo>
                    <a:pt x="1890660" y="1982343"/>
                  </a:lnTo>
                  <a:lnTo>
                    <a:pt x="0" y="19823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405" name="Google Shape;405;p25"/>
            <p:cNvSpPr/>
            <p:nvPr/>
          </p:nvSpPr>
          <p:spPr>
            <a:xfrm rot="10739848">
              <a:off x="2803959" y="1115372"/>
              <a:ext cx="1890659" cy="1982343"/>
            </a:xfrm>
            <a:custGeom>
              <a:avLst/>
              <a:gdLst/>
              <a:ahLst/>
              <a:cxnLst/>
              <a:rect l="l" t="t" r="r" b="b"/>
              <a:pathLst>
                <a:path w="1890659" h="1982343" extrusionOk="0">
                  <a:moveTo>
                    <a:pt x="0" y="0"/>
                  </a:moveTo>
                  <a:lnTo>
                    <a:pt x="1890660" y="0"/>
                  </a:lnTo>
                  <a:lnTo>
                    <a:pt x="1890660" y="1982342"/>
                  </a:lnTo>
                  <a:lnTo>
                    <a:pt x="0" y="19823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406" name="Google Shape;406;p25"/>
            <p:cNvSpPr/>
            <p:nvPr/>
          </p:nvSpPr>
          <p:spPr>
            <a:xfrm rot="1377244">
              <a:off x="1241718" y="2236061"/>
              <a:ext cx="1890659" cy="1982343"/>
            </a:xfrm>
            <a:custGeom>
              <a:avLst/>
              <a:gdLst/>
              <a:ahLst/>
              <a:cxnLst/>
              <a:rect l="l" t="t" r="r" b="b"/>
              <a:pathLst>
                <a:path w="1890659" h="1982343" extrusionOk="0">
                  <a:moveTo>
                    <a:pt x="0" y="0"/>
                  </a:moveTo>
                  <a:lnTo>
                    <a:pt x="1890659" y="0"/>
                  </a:lnTo>
                  <a:lnTo>
                    <a:pt x="1890659" y="1982343"/>
                  </a:lnTo>
                  <a:lnTo>
                    <a:pt x="0" y="19823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407" name="Google Shape;407;p25"/>
          <p:cNvSpPr/>
          <p:nvPr/>
        </p:nvSpPr>
        <p:spPr>
          <a:xfrm rot="-5130068">
            <a:off x="-1522480" y="6898471"/>
            <a:ext cx="4504411" cy="4584642"/>
          </a:xfrm>
          <a:custGeom>
            <a:avLst/>
            <a:gdLst/>
            <a:ahLst/>
            <a:cxnLst/>
            <a:rect l="l" t="t" r="r" b="b"/>
            <a:pathLst>
              <a:path w="4504411" h="4584642" extrusionOk="0">
                <a:moveTo>
                  <a:pt x="0" y="0"/>
                </a:moveTo>
                <a:lnTo>
                  <a:pt x="4504411" y="0"/>
                </a:lnTo>
                <a:lnTo>
                  <a:pt x="4504411" y="4584642"/>
                </a:lnTo>
                <a:lnTo>
                  <a:pt x="0" y="45846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08" name="Google Shape;408;p25"/>
          <p:cNvSpPr txBox="1"/>
          <p:nvPr/>
        </p:nvSpPr>
        <p:spPr>
          <a:xfrm>
            <a:off x="3191645" y="2352675"/>
            <a:ext cx="11904711" cy="118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25" descr="Thanks for your support&quot; Sticker for Sale by peterscarfo | Redbubble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0" name="Google Shape;410;p25" descr="Thank You - Word Art Stretched Canvas Print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974724" y="2010590"/>
            <a:ext cx="9525000" cy="643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439</Words>
  <Application>Microsoft Office PowerPoint</Application>
  <PresentationFormat>Custom</PresentationFormat>
  <Paragraphs>58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Antic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Tracy Lisa Crain</dc:creator>
  <cp:lastModifiedBy>Tracy Lisa Crain</cp:lastModifiedBy>
  <cp:revision>2</cp:revision>
  <dcterms:modified xsi:type="dcterms:W3CDTF">2026-04-06T19:56:29Z</dcterms:modified>
</cp:coreProperties>
</file>