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5395" r:id="rId3"/>
    <p:sldId id="5393" r:id="rId4"/>
    <p:sldId id="5394" r:id="rId5"/>
    <p:sldId id="258" r:id="rId6"/>
    <p:sldId id="5371" r:id="rId7"/>
    <p:sldId id="5390" r:id="rId8"/>
    <p:sldId id="5391" r:id="rId9"/>
    <p:sldId id="260" r:id="rId10"/>
    <p:sldId id="259" r:id="rId11"/>
    <p:sldId id="261" r:id="rId12"/>
    <p:sldId id="5386" r:id="rId13"/>
    <p:sldId id="265" r:id="rId14"/>
    <p:sldId id="5389" r:id="rId15"/>
    <p:sldId id="5388" r:id="rId16"/>
  </p:sldIdLst>
  <p:sldSz cx="18288000" cy="10287000"/>
  <p:notesSz cx="6858000" cy="9144000"/>
  <p:embeddedFontLst>
    <p:embeddedFont>
      <p:font typeface="Futura Bold" panose="020B0604020202020204" charset="0"/>
      <p:regular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25C150-7BDE-4E98-B9F6-5FEE9FDF8250}" v="7" dt="2026-02-19T21:55:36.8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76" autoAdjust="0"/>
  </p:normalViewPr>
  <p:slideViewPr>
    <p:cSldViewPr>
      <p:cViewPr varScale="1">
        <p:scale>
          <a:sx n="43" d="100"/>
          <a:sy n="43" d="100"/>
        </p:scale>
        <p:origin x="816"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s, Carla" userId="5d3f9191-c4f3-4b9e-bf1f-578abf59f3e6" providerId="ADAL" clId="{B6072FE5-8048-4072-A188-42AED0F2D7C0}"/>
    <pc:docChg chg="undo custSel addSld delSld modSld">
      <pc:chgData name="Stevens, Carla" userId="5d3f9191-c4f3-4b9e-bf1f-578abf59f3e6" providerId="ADAL" clId="{B6072FE5-8048-4072-A188-42AED0F2D7C0}" dt="2026-02-19T21:58:39.245" v="645" actId="47"/>
      <pc:docMkLst>
        <pc:docMk/>
      </pc:docMkLst>
      <pc:sldChg chg="modSp mod">
        <pc:chgData name="Stevens, Carla" userId="5d3f9191-c4f3-4b9e-bf1f-578abf59f3e6" providerId="ADAL" clId="{B6072FE5-8048-4072-A188-42AED0F2D7C0}" dt="2026-02-18T16:58:37.814" v="196" actId="20577"/>
        <pc:sldMkLst>
          <pc:docMk/>
          <pc:sldMk cId="0" sldId="256"/>
        </pc:sldMkLst>
        <pc:spChg chg="mod">
          <ac:chgData name="Stevens, Carla" userId="5d3f9191-c4f3-4b9e-bf1f-578abf59f3e6" providerId="ADAL" clId="{B6072FE5-8048-4072-A188-42AED0F2D7C0}" dt="2026-02-18T16:58:37.814" v="196" actId="20577"/>
          <ac:spMkLst>
            <pc:docMk/>
            <pc:sldMk cId="0" sldId="256"/>
            <ac:spMk id="3" creationId="{00000000-0000-0000-0000-000000000000}"/>
          </ac:spMkLst>
        </pc:spChg>
      </pc:sldChg>
      <pc:sldChg chg="modSp mod">
        <pc:chgData name="Stevens, Carla" userId="5d3f9191-c4f3-4b9e-bf1f-578abf59f3e6" providerId="ADAL" clId="{B6072FE5-8048-4072-A188-42AED0F2D7C0}" dt="2026-02-18T17:16:16.840" v="302" actId="207"/>
        <pc:sldMkLst>
          <pc:docMk/>
          <pc:sldMk cId="0" sldId="258"/>
        </pc:sldMkLst>
        <pc:spChg chg="mod">
          <ac:chgData name="Stevens, Carla" userId="5d3f9191-c4f3-4b9e-bf1f-578abf59f3e6" providerId="ADAL" clId="{B6072FE5-8048-4072-A188-42AED0F2D7C0}" dt="2026-02-18T17:16:16.840" v="302" actId="207"/>
          <ac:spMkLst>
            <pc:docMk/>
            <pc:sldMk cId="0" sldId="258"/>
            <ac:spMk id="20" creationId="{85F7B493-5558-C7B4-590E-D6975C056C13}"/>
          </ac:spMkLst>
        </pc:spChg>
      </pc:sldChg>
      <pc:sldChg chg="modSp mod">
        <pc:chgData name="Stevens, Carla" userId="5d3f9191-c4f3-4b9e-bf1f-578abf59f3e6" providerId="ADAL" clId="{B6072FE5-8048-4072-A188-42AED0F2D7C0}" dt="2026-02-18T17:22:33.943" v="415" actId="113"/>
        <pc:sldMkLst>
          <pc:docMk/>
          <pc:sldMk cId="0" sldId="259"/>
        </pc:sldMkLst>
        <pc:spChg chg="mod">
          <ac:chgData name="Stevens, Carla" userId="5d3f9191-c4f3-4b9e-bf1f-578abf59f3e6" providerId="ADAL" clId="{B6072FE5-8048-4072-A188-42AED0F2D7C0}" dt="2026-02-18T17:22:33.943" v="415" actId="113"/>
          <ac:spMkLst>
            <pc:docMk/>
            <pc:sldMk cId="0" sldId="259"/>
            <ac:spMk id="23" creationId="{94C18DFC-04B4-0202-35D4-9EC9783FC85D}"/>
          </ac:spMkLst>
        </pc:spChg>
      </pc:sldChg>
      <pc:sldChg chg="delSp modSp mod">
        <pc:chgData name="Stevens, Carla" userId="5d3f9191-c4f3-4b9e-bf1f-578abf59f3e6" providerId="ADAL" clId="{B6072FE5-8048-4072-A188-42AED0F2D7C0}" dt="2026-02-18T17:22:52.055" v="418" actId="14734"/>
        <pc:sldMkLst>
          <pc:docMk/>
          <pc:sldMk cId="0" sldId="260"/>
        </pc:sldMkLst>
        <pc:spChg chg="del">
          <ac:chgData name="Stevens, Carla" userId="5d3f9191-c4f3-4b9e-bf1f-578abf59f3e6" providerId="ADAL" clId="{B6072FE5-8048-4072-A188-42AED0F2D7C0}" dt="2026-02-18T17:17:25.136" v="319" actId="478"/>
          <ac:spMkLst>
            <pc:docMk/>
            <pc:sldMk cId="0" sldId="260"/>
            <ac:spMk id="19" creationId="{5CE2E34C-18EB-C2B7-CEA6-DD8815615DB8}"/>
          </ac:spMkLst>
        </pc:spChg>
        <pc:spChg chg="mod">
          <ac:chgData name="Stevens, Carla" userId="5d3f9191-c4f3-4b9e-bf1f-578abf59f3e6" providerId="ADAL" clId="{B6072FE5-8048-4072-A188-42AED0F2D7C0}" dt="2026-02-18T17:19:32.524" v="358" actId="1035"/>
          <ac:spMkLst>
            <pc:docMk/>
            <pc:sldMk cId="0" sldId="260"/>
            <ac:spMk id="23" creationId="{20F0D939-284A-0C97-0F04-D8442460CC2C}"/>
          </ac:spMkLst>
        </pc:spChg>
        <pc:spChg chg="mod">
          <ac:chgData name="Stevens, Carla" userId="5d3f9191-c4f3-4b9e-bf1f-578abf59f3e6" providerId="ADAL" clId="{B6072FE5-8048-4072-A188-42AED0F2D7C0}" dt="2026-02-18T17:19:32.524" v="358" actId="1035"/>
          <ac:spMkLst>
            <pc:docMk/>
            <pc:sldMk cId="0" sldId="260"/>
            <ac:spMk id="25" creationId="{338199EA-765D-500A-E1F5-3A92146578E5}"/>
          </ac:spMkLst>
        </pc:spChg>
        <pc:graphicFrameChg chg="mod modGraphic">
          <ac:chgData name="Stevens, Carla" userId="5d3f9191-c4f3-4b9e-bf1f-578abf59f3e6" providerId="ADAL" clId="{B6072FE5-8048-4072-A188-42AED0F2D7C0}" dt="2026-02-18T17:22:41.598" v="416" actId="113"/>
          <ac:graphicFrameMkLst>
            <pc:docMk/>
            <pc:sldMk cId="0" sldId="260"/>
            <ac:graphicFrameMk id="26" creationId="{6525E354-9705-299C-5D3D-108349DC4506}"/>
          </ac:graphicFrameMkLst>
        </pc:graphicFrameChg>
        <pc:graphicFrameChg chg="mod modGraphic">
          <ac:chgData name="Stevens, Carla" userId="5d3f9191-c4f3-4b9e-bf1f-578abf59f3e6" providerId="ADAL" clId="{B6072FE5-8048-4072-A188-42AED0F2D7C0}" dt="2026-02-18T17:22:52.055" v="418" actId="14734"/>
          <ac:graphicFrameMkLst>
            <pc:docMk/>
            <pc:sldMk cId="0" sldId="260"/>
            <ac:graphicFrameMk id="27" creationId="{76D332F2-AABF-1A62-62EC-B14D5D4497F8}"/>
          </ac:graphicFrameMkLst>
        </pc:graphicFrameChg>
      </pc:sldChg>
      <pc:sldChg chg="modSp mod">
        <pc:chgData name="Stevens, Carla" userId="5d3f9191-c4f3-4b9e-bf1f-578abf59f3e6" providerId="ADAL" clId="{B6072FE5-8048-4072-A188-42AED0F2D7C0}" dt="2026-02-18T17:30:21.797" v="464" actId="207"/>
        <pc:sldMkLst>
          <pc:docMk/>
          <pc:sldMk cId="4292123264" sldId="261"/>
        </pc:sldMkLst>
        <pc:graphicFrameChg chg="mod modGraphic">
          <ac:chgData name="Stevens, Carla" userId="5d3f9191-c4f3-4b9e-bf1f-578abf59f3e6" providerId="ADAL" clId="{B6072FE5-8048-4072-A188-42AED0F2D7C0}" dt="2026-02-18T17:30:21.797" v="464" actId="207"/>
          <ac:graphicFrameMkLst>
            <pc:docMk/>
            <pc:sldMk cId="4292123264" sldId="261"/>
            <ac:graphicFrameMk id="26" creationId="{8FD0197E-E4FD-845C-F78D-E96DE07880F6}"/>
          </ac:graphicFrameMkLst>
        </pc:graphicFrameChg>
      </pc:sldChg>
      <pc:sldChg chg="modSp mod">
        <pc:chgData name="Stevens, Carla" userId="5d3f9191-c4f3-4b9e-bf1f-578abf59f3e6" providerId="ADAL" clId="{B6072FE5-8048-4072-A188-42AED0F2D7C0}" dt="2026-02-18T17:32:27.385" v="487" actId="20577"/>
        <pc:sldMkLst>
          <pc:docMk/>
          <pc:sldMk cId="2601160202" sldId="5386"/>
        </pc:sldMkLst>
        <pc:spChg chg="mod">
          <ac:chgData name="Stevens, Carla" userId="5d3f9191-c4f3-4b9e-bf1f-578abf59f3e6" providerId="ADAL" clId="{B6072FE5-8048-4072-A188-42AED0F2D7C0}" dt="2026-02-18T17:32:27.385" v="487" actId="20577"/>
          <ac:spMkLst>
            <pc:docMk/>
            <pc:sldMk cId="2601160202" sldId="5386"/>
            <ac:spMk id="10" creationId="{B819CB68-5C36-42BA-83DE-A0D0C2399F89}"/>
          </ac:spMkLst>
        </pc:spChg>
      </pc:sldChg>
      <pc:sldChg chg="modSp del mod">
        <pc:chgData name="Stevens, Carla" userId="5d3f9191-c4f3-4b9e-bf1f-578abf59f3e6" providerId="ADAL" clId="{B6072FE5-8048-4072-A188-42AED0F2D7C0}" dt="2026-02-19T21:58:39.245" v="645" actId="47"/>
        <pc:sldMkLst>
          <pc:docMk/>
          <pc:sldMk cId="3581248417" sldId="5392"/>
        </pc:sldMkLst>
        <pc:spChg chg="mod">
          <ac:chgData name="Stevens, Carla" userId="5d3f9191-c4f3-4b9e-bf1f-578abf59f3e6" providerId="ADAL" clId="{B6072FE5-8048-4072-A188-42AED0F2D7C0}" dt="2026-02-18T17:11:42.203" v="210" actId="20577"/>
          <ac:spMkLst>
            <pc:docMk/>
            <pc:sldMk cId="3581248417" sldId="5392"/>
            <ac:spMk id="2" creationId="{DBAB8C32-CDAC-F061-0D65-5DFF210824FC}"/>
          </ac:spMkLst>
        </pc:spChg>
        <pc:spChg chg="mod">
          <ac:chgData name="Stevens, Carla" userId="5d3f9191-c4f3-4b9e-bf1f-578abf59f3e6" providerId="ADAL" clId="{B6072FE5-8048-4072-A188-42AED0F2D7C0}" dt="2026-02-18T17:12:07.726" v="215" actId="20577"/>
          <ac:spMkLst>
            <pc:docMk/>
            <pc:sldMk cId="3581248417" sldId="5392"/>
            <ac:spMk id="12" creationId="{3679EC49-5513-7BD1-B2C4-225B0FFD20B4}"/>
          </ac:spMkLst>
        </pc:spChg>
        <pc:spChg chg="mod">
          <ac:chgData name="Stevens, Carla" userId="5d3f9191-c4f3-4b9e-bf1f-578abf59f3e6" providerId="ADAL" clId="{B6072FE5-8048-4072-A188-42AED0F2D7C0}" dt="2026-02-18T17:12:24.093" v="221" actId="20577"/>
          <ac:spMkLst>
            <pc:docMk/>
            <pc:sldMk cId="3581248417" sldId="5392"/>
            <ac:spMk id="13" creationId="{9F7B016E-9797-6676-AE11-F4A7B64D6173}"/>
          </ac:spMkLst>
        </pc:spChg>
        <pc:spChg chg="mod">
          <ac:chgData name="Stevens, Carla" userId="5d3f9191-c4f3-4b9e-bf1f-578abf59f3e6" providerId="ADAL" clId="{B6072FE5-8048-4072-A188-42AED0F2D7C0}" dt="2026-02-18T17:12:36.712" v="223" actId="20577"/>
          <ac:spMkLst>
            <pc:docMk/>
            <pc:sldMk cId="3581248417" sldId="5392"/>
            <ac:spMk id="14" creationId="{55DAB81B-3927-D7F3-6093-379F52381F18}"/>
          </ac:spMkLst>
        </pc:spChg>
      </pc:sldChg>
      <pc:sldChg chg="modSp mod">
        <pc:chgData name="Stevens, Carla" userId="5d3f9191-c4f3-4b9e-bf1f-578abf59f3e6" providerId="ADAL" clId="{B6072FE5-8048-4072-A188-42AED0F2D7C0}" dt="2026-02-18T17:15:05.262" v="301" actId="20577"/>
        <pc:sldMkLst>
          <pc:docMk/>
          <pc:sldMk cId="1100613228" sldId="5393"/>
        </pc:sldMkLst>
        <pc:spChg chg="mod">
          <ac:chgData name="Stevens, Carla" userId="5d3f9191-c4f3-4b9e-bf1f-578abf59f3e6" providerId="ADAL" clId="{B6072FE5-8048-4072-A188-42AED0F2D7C0}" dt="2026-02-18T17:15:05.262" v="301" actId="20577"/>
          <ac:spMkLst>
            <pc:docMk/>
            <pc:sldMk cId="1100613228" sldId="5393"/>
            <ac:spMk id="17" creationId="{2F903ECF-4FF3-797C-987D-BFBAC2D3A21B}"/>
          </ac:spMkLst>
        </pc:spChg>
      </pc:sldChg>
      <pc:sldChg chg="addSp delSp modSp add mod">
        <pc:chgData name="Stevens, Carla" userId="5d3f9191-c4f3-4b9e-bf1f-578abf59f3e6" providerId="ADAL" clId="{B6072FE5-8048-4072-A188-42AED0F2D7C0}" dt="2026-02-19T21:57:48.090" v="644" actId="20577"/>
        <pc:sldMkLst>
          <pc:docMk/>
          <pc:sldMk cId="715474237" sldId="5395"/>
        </pc:sldMkLst>
        <pc:spChg chg="del">
          <ac:chgData name="Stevens, Carla" userId="5d3f9191-c4f3-4b9e-bf1f-578abf59f3e6" providerId="ADAL" clId="{B6072FE5-8048-4072-A188-42AED0F2D7C0}" dt="2026-02-19T21:47:14.138" v="490" actId="478"/>
          <ac:spMkLst>
            <pc:docMk/>
            <pc:sldMk cId="715474237" sldId="5395"/>
            <ac:spMk id="2" creationId="{E69677FF-7632-B762-D198-A7E29639EE85}"/>
          </ac:spMkLst>
        </pc:spChg>
        <pc:spChg chg="del">
          <ac:chgData name="Stevens, Carla" userId="5d3f9191-c4f3-4b9e-bf1f-578abf59f3e6" providerId="ADAL" clId="{B6072FE5-8048-4072-A188-42AED0F2D7C0}" dt="2026-02-19T21:47:14.138" v="490" actId="478"/>
          <ac:spMkLst>
            <pc:docMk/>
            <pc:sldMk cId="715474237" sldId="5395"/>
            <ac:spMk id="12" creationId="{270F4CB5-075F-2975-8D24-90560113D788}"/>
          </ac:spMkLst>
        </pc:spChg>
        <pc:spChg chg="del">
          <ac:chgData name="Stevens, Carla" userId="5d3f9191-c4f3-4b9e-bf1f-578abf59f3e6" providerId="ADAL" clId="{B6072FE5-8048-4072-A188-42AED0F2D7C0}" dt="2026-02-19T21:47:14.138" v="490" actId="478"/>
          <ac:spMkLst>
            <pc:docMk/>
            <pc:sldMk cId="715474237" sldId="5395"/>
            <ac:spMk id="13" creationId="{5509A647-149D-F12C-36E1-9119754495EB}"/>
          </ac:spMkLst>
        </pc:spChg>
        <pc:spChg chg="del">
          <ac:chgData name="Stevens, Carla" userId="5d3f9191-c4f3-4b9e-bf1f-578abf59f3e6" providerId="ADAL" clId="{B6072FE5-8048-4072-A188-42AED0F2D7C0}" dt="2026-02-19T21:47:14.138" v="490" actId="478"/>
          <ac:spMkLst>
            <pc:docMk/>
            <pc:sldMk cId="715474237" sldId="5395"/>
            <ac:spMk id="14" creationId="{A9F855BF-B24D-CB72-6A6E-3F2C8EBE1677}"/>
          </ac:spMkLst>
        </pc:spChg>
        <pc:spChg chg="del">
          <ac:chgData name="Stevens, Carla" userId="5d3f9191-c4f3-4b9e-bf1f-578abf59f3e6" providerId="ADAL" clId="{B6072FE5-8048-4072-A188-42AED0F2D7C0}" dt="2026-02-19T21:47:14.138" v="490" actId="478"/>
          <ac:spMkLst>
            <pc:docMk/>
            <pc:sldMk cId="715474237" sldId="5395"/>
            <ac:spMk id="15" creationId="{13CCBF9A-0ECF-D1ED-0A81-2F2CABA4A0A5}"/>
          </ac:spMkLst>
        </pc:spChg>
        <pc:spChg chg="add mod">
          <ac:chgData name="Stevens, Carla" userId="5d3f9191-c4f3-4b9e-bf1f-578abf59f3e6" providerId="ADAL" clId="{B6072FE5-8048-4072-A188-42AED0F2D7C0}" dt="2026-02-19T21:53:41.226" v="501" actId="1076"/>
          <ac:spMkLst>
            <pc:docMk/>
            <pc:sldMk cId="715474237" sldId="5395"/>
            <ac:spMk id="19" creationId="{C28A7AC1-1B19-FF5F-2BFB-839B12296744}"/>
          </ac:spMkLst>
        </pc:spChg>
        <pc:spChg chg="add del mod">
          <ac:chgData name="Stevens, Carla" userId="5d3f9191-c4f3-4b9e-bf1f-578abf59f3e6" providerId="ADAL" clId="{B6072FE5-8048-4072-A188-42AED0F2D7C0}" dt="2026-02-19T21:54:11.358" v="504"/>
          <ac:spMkLst>
            <pc:docMk/>
            <pc:sldMk cId="715474237" sldId="5395"/>
            <ac:spMk id="20" creationId="{1D016F29-4F60-5E9A-9C9D-1524C7B53E00}"/>
          </ac:spMkLst>
        </pc:spChg>
        <pc:spChg chg="add mod">
          <ac:chgData name="Stevens, Carla" userId="5d3f9191-c4f3-4b9e-bf1f-578abf59f3e6" providerId="ADAL" clId="{B6072FE5-8048-4072-A188-42AED0F2D7C0}" dt="2026-02-19T21:57:48.090" v="644" actId="20577"/>
          <ac:spMkLst>
            <pc:docMk/>
            <pc:sldMk cId="715474237" sldId="5395"/>
            <ac:spMk id="21" creationId="{C44FA65B-8FEE-7E77-445C-0C717410EF22}"/>
          </ac:spMkLst>
        </pc:spChg>
        <pc:picChg chg="add del mod">
          <ac:chgData name="Stevens, Carla" userId="5d3f9191-c4f3-4b9e-bf1f-578abf59f3e6" providerId="ADAL" clId="{B6072FE5-8048-4072-A188-42AED0F2D7C0}" dt="2026-02-19T21:52:02.242" v="495" actId="478"/>
          <ac:picMkLst>
            <pc:docMk/>
            <pc:sldMk cId="715474237" sldId="5395"/>
            <ac:picMk id="10" creationId="{23AD81F2-500D-1911-5248-083073F9D1E1}"/>
          </ac:picMkLst>
        </pc:picChg>
        <pc:picChg chg="del">
          <ac:chgData name="Stevens, Carla" userId="5d3f9191-c4f3-4b9e-bf1f-578abf59f3e6" providerId="ADAL" clId="{B6072FE5-8048-4072-A188-42AED0F2D7C0}" dt="2026-02-19T21:47:00.082" v="489" actId="478"/>
          <ac:picMkLst>
            <pc:docMk/>
            <pc:sldMk cId="715474237" sldId="5395"/>
            <ac:picMk id="11" creationId="{CF65B1CC-F231-FEA2-2161-84A355F5DA8F}"/>
          </ac:picMkLst>
        </pc:picChg>
        <pc:picChg chg="add mod">
          <ac:chgData name="Stevens, Carla" userId="5d3f9191-c4f3-4b9e-bf1f-578abf59f3e6" providerId="ADAL" clId="{B6072FE5-8048-4072-A188-42AED0F2D7C0}" dt="2026-02-19T21:57:34.564" v="642" actId="14100"/>
          <ac:picMkLst>
            <pc:docMk/>
            <pc:sldMk cId="715474237" sldId="5395"/>
            <ac:picMk id="18" creationId="{59998CE4-5019-5DFD-BB87-DB67FED3E198}"/>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Sheet1!$B$13</c:f>
              <c:strCache>
                <c:ptCount val="1"/>
                <c:pt idx="0">
                  <c:v>Recognized</c:v>
                </c:pt>
              </c:strCache>
            </c:strRef>
          </c:tx>
          <c:spPr>
            <a:solidFill>
              <a:srgbClr val="92D050"/>
            </a:solidFill>
            <a:ln>
              <a:noFill/>
            </a:ln>
            <a:effectLst/>
          </c:spPr>
          <c:invertIfNegative val="0"/>
          <c:dLbls>
            <c:dLbl>
              <c:idx val="0"/>
              <c:layout>
                <c:manualLayout>
                  <c:x val="-8.024394158241052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9D6-4DCB-B625-B1102C720B37}"/>
                </c:ext>
              </c:extLst>
            </c:dLbl>
            <c:dLbl>
              <c:idx val="1"/>
              <c:layout>
                <c:manualLayout>
                  <c:x val="-9.6292729898892638E-3"/>
                  <c:y val="-6.51496856700383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9D6-4DCB-B625-B1102C720B37}"/>
                </c:ext>
              </c:extLst>
            </c:dLbl>
            <c:dLbl>
              <c:idx val="2"/>
              <c:layout>
                <c:manualLayout>
                  <c:x val="-1.1234151821537475E-2"/>
                  <c:y val="6.51496856700383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9D6-4DCB-B625-B1102C720B37}"/>
                </c:ext>
              </c:extLst>
            </c:dLbl>
            <c:dLbl>
              <c:idx val="3"/>
              <c:layout>
                <c:manualLayout>
                  <c:x val="-9.6292729898892638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9D6-4DCB-B625-B1102C720B37}"/>
                </c:ext>
              </c:extLst>
            </c:dLbl>
            <c:dLbl>
              <c:idx val="4"/>
              <c:layout>
                <c:manualLayout>
                  <c:x val="-1.4443909484833895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9D6-4DCB-B625-B1102C720B37}"/>
                </c:ext>
              </c:extLst>
            </c:dLbl>
            <c:dLbl>
              <c:idx val="5"/>
              <c:layout>
                <c:manualLayout>
                  <c:x val="-1.2839030653185802E-2"/>
                  <c:y val="7.10732054015642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9D6-4DCB-B625-B1102C720B37}"/>
                </c:ext>
              </c:extLst>
            </c:dLbl>
            <c:dLbl>
              <c:idx val="6"/>
              <c:layout>
                <c:manualLayout>
                  <c:x val="-6.4195153265929599E-3"/>
                  <c:y val="-6.51496856700383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9D6-4DCB-B625-B1102C720B37}"/>
                </c:ext>
              </c:extLst>
            </c:dLbl>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Sheet1!$A$14:$A$21</c:f>
              <c:strCache>
                <c:ptCount val="8"/>
                <c:pt idx="0">
                  <c:v>BRYSS ACADEMY</c:v>
                </c:pt>
                <c:pt idx="1">
                  <c:v>BRYSS ACADEMY HS</c:v>
                </c:pt>
                <c:pt idx="2">
                  <c:v>EARLY COLLEGE STEM ACADEMY</c:v>
                </c:pt>
                <c:pt idx="3">
                  <c:v>EARLY COLLEGE T-STEM ACADEMY</c:v>
                </c:pt>
                <c:pt idx="4">
                  <c:v>LEONEL CASTILLO EC STEM ACADEMY</c:v>
                </c:pt>
                <c:pt idx="5">
                  <c:v>NORTH EAST STEM ACADEMY</c:v>
                </c:pt>
                <c:pt idx="6">
                  <c:v>PSTEM ACADEMY</c:v>
                </c:pt>
                <c:pt idx="7">
                  <c:v>RYSS STEM ACADEMY AT FIRST FRIENDS PASADENA</c:v>
                </c:pt>
              </c:strCache>
            </c:strRef>
          </c:cat>
          <c:val>
            <c:numRef>
              <c:f>Sheet1!$B$14:$B$21</c:f>
              <c:numCache>
                <c:formatCode>_("$"* #,##0_);_("$"* \(#,##0\);_("$"* "-"??_);_(@_)</c:formatCode>
                <c:ptCount val="8"/>
                <c:pt idx="0">
                  <c:v>6373.8</c:v>
                </c:pt>
                <c:pt idx="1">
                  <c:v>6474.6</c:v>
                </c:pt>
                <c:pt idx="2">
                  <c:v>6899.4000000000005</c:v>
                </c:pt>
                <c:pt idx="3">
                  <c:v>6790.5</c:v>
                </c:pt>
                <c:pt idx="4">
                  <c:v>5673.6</c:v>
                </c:pt>
                <c:pt idx="5">
                  <c:v>6856.2</c:v>
                </c:pt>
                <c:pt idx="6">
                  <c:v>6981.3</c:v>
                </c:pt>
                <c:pt idx="7">
                  <c:v>6185.7</c:v>
                </c:pt>
              </c:numCache>
            </c:numRef>
          </c:val>
          <c:extLst>
            <c:ext xmlns:c16="http://schemas.microsoft.com/office/drawing/2014/chart" uri="{C3380CC4-5D6E-409C-BE32-E72D297353CC}">
              <c16:uniqueId val="{00000007-79D6-4DCB-B625-B1102C720B37}"/>
            </c:ext>
          </c:extLst>
        </c:ser>
        <c:ser>
          <c:idx val="1"/>
          <c:order val="1"/>
          <c:tx>
            <c:strRef>
              <c:f>Sheet1!$C$13</c:f>
              <c:strCache>
                <c:ptCount val="1"/>
                <c:pt idx="0">
                  <c:v>Exemplary</c:v>
                </c:pt>
              </c:strCache>
            </c:strRef>
          </c:tx>
          <c:spPr>
            <a:solidFill>
              <a:srgbClr val="00B050"/>
            </a:solidFill>
            <a:ln>
              <a:noFill/>
            </a:ln>
            <a:effectLst/>
          </c:spPr>
          <c:invertIfNegative val="0"/>
          <c:dLbls>
            <c:dLbl>
              <c:idx val="0"/>
              <c:layout>
                <c:manualLayout>
                  <c:x val="-1.283903065318568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9D6-4DCB-B625-B1102C720B37}"/>
                </c:ext>
              </c:extLst>
            </c:dLbl>
            <c:dLbl>
              <c:idx val="1"/>
              <c:layout>
                <c:manualLayout>
                  <c:x val="-1.1234151821537475E-2"/>
                  <c:y val="-6.51496856700383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9D6-4DCB-B625-B1102C720B37}"/>
                </c:ext>
              </c:extLst>
            </c:dLbl>
            <c:dLbl>
              <c:idx val="2"/>
              <c:layout>
                <c:manualLayout>
                  <c:x val="-1.283903065318568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9D6-4DCB-B625-B1102C720B37}"/>
                </c:ext>
              </c:extLst>
            </c:dLbl>
            <c:dLbl>
              <c:idx val="3"/>
              <c:layout>
                <c:manualLayout>
                  <c:x val="-9.6292729898892638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9D6-4DCB-B625-B1102C720B37}"/>
                </c:ext>
              </c:extLst>
            </c:dLbl>
            <c:dLbl>
              <c:idx val="4"/>
              <c:layout>
                <c:manualLayout>
                  <c:x val="-1.1234151821537475E-2"/>
                  <c:y val="-6.51496856700383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9D6-4DCB-B625-B1102C720B37}"/>
                </c:ext>
              </c:extLst>
            </c:dLbl>
            <c:dLbl>
              <c:idx val="5"/>
              <c:layout>
                <c:manualLayout>
                  <c:x val="-1.1234151821537475E-2"/>
                  <c:y val="-6.51496856700383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9D6-4DCB-B625-B1102C720B37}"/>
                </c:ext>
              </c:extLst>
            </c:dLbl>
            <c:dLbl>
              <c:idx val="6"/>
              <c:layout>
                <c:manualLayout>
                  <c:x val="-9.6292729898893818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9D6-4DCB-B625-B1102C720B37}"/>
                </c:ext>
              </c:extLst>
            </c:dLbl>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Sheet1!$A$14:$A$21</c:f>
              <c:strCache>
                <c:ptCount val="8"/>
                <c:pt idx="0">
                  <c:v>BRYSS ACADEMY</c:v>
                </c:pt>
                <c:pt idx="1">
                  <c:v>BRYSS ACADEMY HS</c:v>
                </c:pt>
                <c:pt idx="2">
                  <c:v>EARLY COLLEGE STEM ACADEMY</c:v>
                </c:pt>
                <c:pt idx="3">
                  <c:v>EARLY COLLEGE T-STEM ACADEMY</c:v>
                </c:pt>
                <c:pt idx="4">
                  <c:v>LEONEL CASTILLO EC STEM ACADEMY</c:v>
                </c:pt>
                <c:pt idx="5">
                  <c:v>NORTH EAST STEM ACADEMY</c:v>
                </c:pt>
                <c:pt idx="6">
                  <c:v>PSTEM ACADEMY</c:v>
                </c:pt>
                <c:pt idx="7">
                  <c:v>RYSS STEM ACADEMY AT FIRST FRIENDS PASADENA</c:v>
                </c:pt>
              </c:strCache>
            </c:strRef>
          </c:cat>
          <c:val>
            <c:numRef>
              <c:f>Sheet1!$C$14:$C$21</c:f>
              <c:numCache>
                <c:formatCode>_("$"* #,##0_);_("$"* \(#,##0\);_("$"* "-"??_);_(@_)</c:formatCode>
                <c:ptCount val="8"/>
                <c:pt idx="0">
                  <c:v>12748.5</c:v>
                </c:pt>
                <c:pt idx="1">
                  <c:v>12950.1</c:v>
                </c:pt>
                <c:pt idx="2">
                  <c:v>13799.7</c:v>
                </c:pt>
                <c:pt idx="3">
                  <c:v>13580.1</c:v>
                </c:pt>
                <c:pt idx="4">
                  <c:v>11348.1</c:v>
                </c:pt>
                <c:pt idx="5">
                  <c:v>13713.300000000001</c:v>
                </c:pt>
                <c:pt idx="6">
                  <c:v>13961.7</c:v>
                </c:pt>
                <c:pt idx="7">
                  <c:v>12372.300000000001</c:v>
                </c:pt>
              </c:numCache>
            </c:numRef>
          </c:val>
          <c:extLst>
            <c:ext xmlns:c16="http://schemas.microsoft.com/office/drawing/2014/chart" uri="{C3380CC4-5D6E-409C-BE32-E72D297353CC}">
              <c16:uniqueId val="{0000000F-79D6-4DCB-B625-B1102C720B37}"/>
            </c:ext>
          </c:extLst>
        </c:ser>
        <c:ser>
          <c:idx val="2"/>
          <c:order val="2"/>
          <c:tx>
            <c:strRef>
              <c:f>Sheet1!$D$13</c:f>
              <c:strCache>
                <c:ptCount val="1"/>
                <c:pt idx="0">
                  <c:v>Master</c:v>
                </c:pt>
              </c:strCache>
            </c:strRef>
          </c:tx>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Sheet1!$A$14:$A$21</c:f>
              <c:strCache>
                <c:ptCount val="8"/>
                <c:pt idx="0">
                  <c:v>BRYSS ACADEMY</c:v>
                </c:pt>
                <c:pt idx="1">
                  <c:v>BRYSS ACADEMY HS</c:v>
                </c:pt>
                <c:pt idx="2">
                  <c:v>EARLY COLLEGE STEM ACADEMY</c:v>
                </c:pt>
                <c:pt idx="3">
                  <c:v>EARLY COLLEGE T-STEM ACADEMY</c:v>
                </c:pt>
                <c:pt idx="4">
                  <c:v>LEONEL CASTILLO EC STEM ACADEMY</c:v>
                </c:pt>
                <c:pt idx="5">
                  <c:v>NORTH EAST STEM ACADEMY</c:v>
                </c:pt>
                <c:pt idx="6">
                  <c:v>PSTEM ACADEMY</c:v>
                </c:pt>
                <c:pt idx="7">
                  <c:v>RYSS STEM ACADEMY AT FIRST FRIENDS PASADENA</c:v>
                </c:pt>
              </c:strCache>
            </c:strRef>
          </c:cat>
          <c:val>
            <c:numRef>
              <c:f>Sheet1!$D$14:$D$21</c:f>
              <c:numCache>
                <c:formatCode>_("$"* #,##0_);_("$"* \(#,##0\);_("$"* "-"??_);_(@_)</c:formatCode>
                <c:ptCount val="8"/>
                <c:pt idx="0">
                  <c:v>23047.200000000001</c:v>
                </c:pt>
                <c:pt idx="1">
                  <c:v>23382.9</c:v>
                </c:pt>
                <c:pt idx="2">
                  <c:v>24799.5</c:v>
                </c:pt>
                <c:pt idx="3">
                  <c:v>24434.100000000002</c:v>
                </c:pt>
                <c:pt idx="4">
                  <c:v>20712.600000000002</c:v>
                </c:pt>
                <c:pt idx="5">
                  <c:v>24655.5</c:v>
                </c:pt>
                <c:pt idx="6">
                  <c:v>25070.400000000001</c:v>
                </c:pt>
                <c:pt idx="7">
                  <c:v>22419.9</c:v>
                </c:pt>
              </c:numCache>
            </c:numRef>
          </c:val>
          <c:extLst>
            <c:ext xmlns:c16="http://schemas.microsoft.com/office/drawing/2014/chart" uri="{C3380CC4-5D6E-409C-BE32-E72D297353CC}">
              <c16:uniqueId val="{00000010-79D6-4DCB-B625-B1102C720B37}"/>
            </c:ext>
          </c:extLst>
        </c:ser>
        <c:dLbls>
          <c:dLblPos val="outEnd"/>
          <c:showLegendKey val="0"/>
          <c:showVal val="1"/>
          <c:showCatName val="0"/>
          <c:showSerName val="0"/>
          <c:showPercent val="0"/>
          <c:showBubbleSize val="0"/>
        </c:dLbls>
        <c:gapWidth val="219"/>
        <c:overlap val="-27"/>
        <c:axId val="1468996928"/>
        <c:axId val="1650760896"/>
      </c:barChart>
      <c:catAx>
        <c:axId val="146899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650760896"/>
        <c:crosses val="autoZero"/>
        <c:auto val="1"/>
        <c:lblAlgn val="ctr"/>
        <c:lblOffset val="100"/>
        <c:noMultiLvlLbl val="0"/>
      </c:catAx>
      <c:valAx>
        <c:axId val="1650760896"/>
        <c:scaling>
          <c:orientation val="minMax"/>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6899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45B3D5-55F3-4931-B5A4-28B84732EB51}" type="datetimeFigureOut">
              <a:rPr lang="en-US" smtClean="0"/>
              <a:t>2/19/2026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689014-4260-4AA0-B0F2-CABFD55CE303}" type="slidenum">
              <a:rPr lang="en-US" smtClean="0"/>
              <a:t>‹#›</a:t>
            </a:fld>
            <a:endParaRPr lang="en-US"/>
          </a:p>
        </p:txBody>
      </p:sp>
    </p:spTree>
    <p:extLst>
      <p:ext uri="{BB962C8B-B14F-4D97-AF65-F5344CB8AC3E}">
        <p14:creationId xmlns:p14="http://schemas.microsoft.com/office/powerpoint/2010/main" val="1748426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a:t>
            </a:r>
          </a:p>
        </p:txBody>
      </p:sp>
      <p:sp>
        <p:nvSpPr>
          <p:cNvPr id="4" name="Slide Number Placeholder 3"/>
          <p:cNvSpPr>
            <a:spLocks noGrp="1"/>
          </p:cNvSpPr>
          <p:nvPr>
            <p:ph type="sldNum" sz="quarter" idx="5"/>
          </p:nvPr>
        </p:nvSpPr>
        <p:spPr/>
        <p:txBody>
          <a:bodyPr/>
          <a:lstStyle/>
          <a:p>
            <a:fld id="{01689014-4260-4AA0-B0F2-CABFD55CE303}" type="slidenum">
              <a:rPr lang="en-US" smtClean="0"/>
              <a:t>14</a:t>
            </a:fld>
            <a:endParaRPr lang="en-US"/>
          </a:p>
        </p:txBody>
      </p:sp>
    </p:spTree>
    <p:extLst>
      <p:ext uri="{BB962C8B-B14F-4D97-AF65-F5344CB8AC3E}">
        <p14:creationId xmlns:p14="http://schemas.microsoft.com/office/powerpoint/2010/main" val="2730257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mailto:Carla.Stevens@Tejanocenter.org" TargetMode="External"/><Relationship Id="rId5" Type="http://schemas.openxmlformats.org/officeDocument/2006/relationships/hyperlink" Target="https://tiatexas.org/" TargetMode="External"/><Relationship Id="rId4" Type="http://schemas.openxmlformats.org/officeDocument/2006/relationships/hyperlink" Target="https://tejanocenterorg.sharepoint.com/sites/TejanoCen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86377" y="4154915"/>
            <a:ext cx="11315247" cy="2582758"/>
          </a:xfrm>
          <a:prstGeom prst="rect">
            <a:avLst/>
          </a:prstGeom>
        </p:spPr>
        <p:txBody>
          <a:bodyPr lIns="0" tIns="0" rIns="0" bIns="0" rtlCol="0" anchor="t">
            <a:spAutoFit/>
          </a:bodyPr>
          <a:lstStyle/>
          <a:p>
            <a:pPr algn="ctr">
              <a:lnSpc>
                <a:spcPts val="9999"/>
              </a:lnSpc>
            </a:pPr>
            <a:r>
              <a:rPr lang="en-US" sz="9999" b="1" dirty="0">
                <a:solidFill>
                  <a:srgbClr val="1F964C"/>
                </a:solidFill>
                <a:latin typeface="Futura Bold"/>
                <a:ea typeface="Futura Bold"/>
                <a:cs typeface="Futura Bold"/>
                <a:sym typeface="Futura Bold"/>
              </a:rPr>
              <a:t>Teacher Incentive Allotment Overview</a:t>
            </a:r>
          </a:p>
        </p:txBody>
      </p:sp>
      <p:sp>
        <p:nvSpPr>
          <p:cNvPr id="3" name="TextBox 3"/>
          <p:cNvSpPr txBox="1"/>
          <p:nvPr/>
        </p:nvSpPr>
        <p:spPr>
          <a:xfrm>
            <a:off x="5545397" y="6904465"/>
            <a:ext cx="7197206" cy="525785"/>
          </a:xfrm>
          <a:prstGeom prst="rect">
            <a:avLst/>
          </a:prstGeom>
        </p:spPr>
        <p:txBody>
          <a:bodyPr lIns="0" tIns="0" rIns="0" bIns="0" rtlCol="0" anchor="t">
            <a:spAutoFit/>
          </a:bodyPr>
          <a:lstStyle/>
          <a:p>
            <a:pPr algn="ctr">
              <a:lnSpc>
                <a:spcPts val="4070"/>
              </a:lnSpc>
            </a:pPr>
            <a:r>
              <a:rPr lang="en-US" sz="3700" dirty="0">
                <a:solidFill>
                  <a:srgbClr val="545454"/>
                </a:solidFill>
                <a:latin typeface="Arial"/>
                <a:ea typeface="Arial"/>
                <a:cs typeface="Arial"/>
                <a:sym typeface="Arial"/>
              </a:rPr>
              <a:t>2025-2026-Updated</a:t>
            </a:r>
          </a:p>
        </p:txBody>
      </p:sp>
      <p:grpSp>
        <p:nvGrpSpPr>
          <p:cNvPr id="4" name="Group 4"/>
          <p:cNvGrpSpPr/>
          <p:nvPr/>
        </p:nvGrpSpPr>
        <p:grpSpPr>
          <a:xfrm rot="-5474931">
            <a:off x="16710854" y="-100348"/>
            <a:ext cx="3119924" cy="3119924"/>
            <a:chOff x="0" y="0"/>
            <a:chExt cx="812800" cy="812800"/>
          </a:xfrm>
        </p:grpSpPr>
        <p:sp>
          <p:nvSpPr>
            <p:cNvPr id="5" name="Freeform 5"/>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1F964C"/>
            </a:solidFill>
          </p:spPr>
          <p:txBody>
            <a:bodyPr/>
            <a:lstStyle/>
            <a:p>
              <a:endParaRPr lang="en-US"/>
            </a:p>
          </p:txBody>
        </p:sp>
        <p:sp>
          <p:nvSpPr>
            <p:cNvPr id="6" name="TextBox 6"/>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7" name="Group 7"/>
          <p:cNvGrpSpPr/>
          <p:nvPr/>
        </p:nvGrpSpPr>
        <p:grpSpPr>
          <a:xfrm rot="-5367289">
            <a:off x="-173059" y="8444012"/>
            <a:ext cx="2046607" cy="2046607"/>
            <a:chOff x="0" y="0"/>
            <a:chExt cx="812800" cy="812800"/>
          </a:xfrm>
        </p:grpSpPr>
        <p:sp>
          <p:nvSpPr>
            <p:cNvPr id="8" name="Freeform 8"/>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276491"/>
            </a:solidFill>
          </p:spPr>
          <p:txBody>
            <a:bodyPr/>
            <a:lstStyle/>
            <a:p>
              <a:endParaRPr lang="en-US"/>
            </a:p>
          </p:txBody>
        </p:sp>
        <p:sp>
          <p:nvSpPr>
            <p:cNvPr id="9" name="TextBox 9"/>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10" name="Group 10"/>
          <p:cNvGrpSpPr/>
          <p:nvPr/>
        </p:nvGrpSpPr>
        <p:grpSpPr>
          <a:xfrm rot="5325068">
            <a:off x="15370302" y="1299612"/>
            <a:ext cx="1705563" cy="1705563"/>
            <a:chOff x="0" y="0"/>
            <a:chExt cx="812800" cy="812800"/>
          </a:xfrm>
        </p:grpSpPr>
        <p:sp>
          <p:nvSpPr>
            <p:cNvPr id="11" name="Freeform 11"/>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488582"/>
            </a:solidFill>
          </p:spPr>
          <p:txBody>
            <a:bodyPr/>
            <a:lstStyle/>
            <a:p>
              <a:endParaRPr lang="en-US"/>
            </a:p>
          </p:txBody>
        </p:sp>
        <p:sp>
          <p:nvSpPr>
            <p:cNvPr id="12" name="TextBox 12"/>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13" name="Group 13"/>
          <p:cNvGrpSpPr/>
          <p:nvPr/>
        </p:nvGrpSpPr>
        <p:grpSpPr>
          <a:xfrm rot="-5465444">
            <a:off x="2505758" y="7762563"/>
            <a:ext cx="894221" cy="894221"/>
            <a:chOff x="0" y="0"/>
            <a:chExt cx="812800" cy="812800"/>
          </a:xfrm>
        </p:grpSpPr>
        <p:sp>
          <p:nvSpPr>
            <p:cNvPr id="14" name="Freeform 14"/>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1F964C"/>
            </a:solidFill>
          </p:spPr>
          <p:txBody>
            <a:bodyPr/>
            <a:lstStyle/>
            <a:p>
              <a:endParaRPr lang="en-US"/>
            </a:p>
          </p:txBody>
        </p:sp>
        <p:sp>
          <p:nvSpPr>
            <p:cNvPr id="15" name="TextBox 15"/>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16" name="Group 16"/>
          <p:cNvGrpSpPr/>
          <p:nvPr/>
        </p:nvGrpSpPr>
        <p:grpSpPr>
          <a:xfrm rot="5339209">
            <a:off x="15626986" y="3804857"/>
            <a:ext cx="871443" cy="871443"/>
            <a:chOff x="0" y="0"/>
            <a:chExt cx="812800" cy="812800"/>
          </a:xfrm>
        </p:grpSpPr>
        <p:sp>
          <p:nvSpPr>
            <p:cNvPr id="17" name="Freeform 17"/>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276491"/>
            </a:solidFill>
          </p:spPr>
          <p:txBody>
            <a:bodyPr/>
            <a:lstStyle/>
            <a:p>
              <a:endParaRPr lang="en-US"/>
            </a:p>
          </p:txBody>
        </p:sp>
        <p:sp>
          <p:nvSpPr>
            <p:cNvPr id="18" name="TextBox 18"/>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19" name="Group 19"/>
          <p:cNvGrpSpPr/>
          <p:nvPr/>
        </p:nvGrpSpPr>
        <p:grpSpPr>
          <a:xfrm rot="-5367289">
            <a:off x="1481631" y="8509371"/>
            <a:ext cx="783023" cy="783023"/>
            <a:chOff x="0" y="0"/>
            <a:chExt cx="812800" cy="812800"/>
          </a:xfrm>
        </p:grpSpPr>
        <p:sp>
          <p:nvSpPr>
            <p:cNvPr id="20" name="Freeform 20"/>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21" name="TextBox 21"/>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22" name="Group 22"/>
          <p:cNvGrpSpPr/>
          <p:nvPr/>
        </p:nvGrpSpPr>
        <p:grpSpPr>
          <a:xfrm rot="-5416754">
            <a:off x="13686436" y="8272568"/>
            <a:ext cx="763078" cy="763078"/>
            <a:chOff x="0" y="0"/>
            <a:chExt cx="812800" cy="812800"/>
          </a:xfrm>
        </p:grpSpPr>
        <p:sp>
          <p:nvSpPr>
            <p:cNvPr id="23" name="Freeform 23"/>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24" name="TextBox 24"/>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25" name="Group 25"/>
          <p:cNvGrpSpPr/>
          <p:nvPr/>
        </p:nvGrpSpPr>
        <p:grpSpPr>
          <a:xfrm rot="-5465444">
            <a:off x="2947548" y="7562784"/>
            <a:ext cx="727928" cy="727928"/>
            <a:chOff x="0" y="0"/>
            <a:chExt cx="812800" cy="812800"/>
          </a:xfrm>
        </p:grpSpPr>
        <p:sp>
          <p:nvSpPr>
            <p:cNvPr id="26" name="Freeform 26"/>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9525" cap="sq">
              <a:solidFill>
                <a:srgbClr val="70AD71"/>
              </a:solidFill>
              <a:prstDash val="solid"/>
              <a:miter/>
            </a:ln>
          </p:spPr>
          <p:txBody>
            <a:bodyPr/>
            <a:lstStyle/>
            <a:p>
              <a:endParaRPr lang="en-US"/>
            </a:p>
          </p:txBody>
        </p:sp>
        <p:sp>
          <p:nvSpPr>
            <p:cNvPr id="27" name="TextBox 27"/>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28" name="Group 28"/>
          <p:cNvGrpSpPr/>
          <p:nvPr/>
        </p:nvGrpSpPr>
        <p:grpSpPr>
          <a:xfrm rot="5339209">
            <a:off x="15358135" y="4161132"/>
            <a:ext cx="709386" cy="709386"/>
            <a:chOff x="0" y="0"/>
            <a:chExt cx="812800" cy="812800"/>
          </a:xfrm>
        </p:grpSpPr>
        <p:sp>
          <p:nvSpPr>
            <p:cNvPr id="29" name="Freeform 29"/>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9525" cap="sq">
              <a:solidFill>
                <a:srgbClr val="70AD71"/>
              </a:solidFill>
              <a:prstDash val="solid"/>
              <a:miter/>
            </a:ln>
          </p:spPr>
          <p:txBody>
            <a:bodyPr/>
            <a:lstStyle/>
            <a:p>
              <a:endParaRPr lang="en-US"/>
            </a:p>
          </p:txBody>
        </p:sp>
        <p:sp>
          <p:nvSpPr>
            <p:cNvPr id="30" name="TextBox 30"/>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31" name="Group 31"/>
          <p:cNvGrpSpPr/>
          <p:nvPr/>
        </p:nvGrpSpPr>
        <p:grpSpPr>
          <a:xfrm rot="5445294">
            <a:off x="13715327" y="8231936"/>
            <a:ext cx="4698120" cy="4698120"/>
            <a:chOff x="0" y="0"/>
            <a:chExt cx="812800" cy="812800"/>
          </a:xfrm>
        </p:grpSpPr>
        <p:sp>
          <p:nvSpPr>
            <p:cNvPr id="32" name="Freeform 32"/>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1F964C"/>
              </a:solidFill>
              <a:prstDash val="solid"/>
              <a:miter/>
            </a:ln>
          </p:spPr>
          <p:txBody>
            <a:bodyPr/>
            <a:lstStyle/>
            <a:p>
              <a:endParaRPr lang="en-US"/>
            </a:p>
          </p:txBody>
        </p:sp>
        <p:sp>
          <p:nvSpPr>
            <p:cNvPr id="33" name="TextBox 33"/>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34" name="Group 34"/>
          <p:cNvGrpSpPr/>
          <p:nvPr/>
        </p:nvGrpSpPr>
        <p:grpSpPr>
          <a:xfrm rot="-5367289">
            <a:off x="-817438" y="8275207"/>
            <a:ext cx="949148" cy="949148"/>
            <a:chOff x="0" y="0"/>
            <a:chExt cx="812800" cy="812800"/>
          </a:xfrm>
        </p:grpSpPr>
        <p:sp>
          <p:nvSpPr>
            <p:cNvPr id="35" name="Freeform 35"/>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38100" cap="sq">
              <a:solidFill>
                <a:srgbClr val="1F964C"/>
              </a:solidFill>
              <a:prstDash val="solid"/>
              <a:miter/>
            </a:ln>
          </p:spPr>
          <p:txBody>
            <a:bodyPr/>
            <a:lstStyle/>
            <a:p>
              <a:endParaRPr lang="en-US"/>
            </a:p>
          </p:txBody>
        </p:sp>
        <p:sp>
          <p:nvSpPr>
            <p:cNvPr id="36" name="TextBox 36"/>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37" name="Group 37"/>
          <p:cNvGrpSpPr/>
          <p:nvPr/>
        </p:nvGrpSpPr>
        <p:grpSpPr>
          <a:xfrm rot="5445294">
            <a:off x="-2819946" y="-429171"/>
            <a:ext cx="4554282" cy="4554282"/>
            <a:chOff x="0" y="0"/>
            <a:chExt cx="812800" cy="812800"/>
          </a:xfrm>
        </p:grpSpPr>
        <p:sp>
          <p:nvSpPr>
            <p:cNvPr id="38" name="Freeform 38"/>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66675" cap="sq">
              <a:solidFill>
                <a:srgbClr val="1F964C"/>
              </a:solidFill>
              <a:prstDash val="solid"/>
              <a:miter/>
            </a:ln>
          </p:spPr>
          <p:txBody>
            <a:bodyPr/>
            <a:lstStyle/>
            <a:p>
              <a:endParaRPr lang="en-US"/>
            </a:p>
          </p:txBody>
        </p:sp>
        <p:sp>
          <p:nvSpPr>
            <p:cNvPr id="39" name="TextBox 39"/>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40" name="Group 40"/>
          <p:cNvGrpSpPr/>
          <p:nvPr/>
        </p:nvGrpSpPr>
        <p:grpSpPr>
          <a:xfrm rot="5400000">
            <a:off x="1472322" y="2612117"/>
            <a:ext cx="734748" cy="734748"/>
            <a:chOff x="0" y="0"/>
            <a:chExt cx="812800" cy="812800"/>
          </a:xfrm>
        </p:grpSpPr>
        <p:sp>
          <p:nvSpPr>
            <p:cNvPr id="41" name="Freeform 41"/>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38100" cap="sq">
              <a:solidFill>
                <a:srgbClr val="1F964C"/>
              </a:solidFill>
              <a:prstDash val="solid"/>
              <a:miter/>
            </a:ln>
          </p:spPr>
          <p:txBody>
            <a:bodyPr/>
            <a:lstStyle/>
            <a:p>
              <a:endParaRPr lang="en-US"/>
            </a:p>
          </p:txBody>
        </p:sp>
        <p:sp>
          <p:nvSpPr>
            <p:cNvPr id="42" name="TextBox 42"/>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43" name="Group 43"/>
          <p:cNvGrpSpPr/>
          <p:nvPr/>
        </p:nvGrpSpPr>
        <p:grpSpPr>
          <a:xfrm rot="-5540931">
            <a:off x="14916520" y="2482874"/>
            <a:ext cx="640208" cy="640208"/>
            <a:chOff x="0" y="0"/>
            <a:chExt cx="812800" cy="812800"/>
          </a:xfrm>
        </p:grpSpPr>
        <p:sp>
          <p:nvSpPr>
            <p:cNvPr id="44" name="Freeform 44"/>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9525" cap="sq">
              <a:solidFill>
                <a:srgbClr val="276491"/>
              </a:solidFill>
              <a:prstDash val="solid"/>
              <a:miter/>
            </a:ln>
          </p:spPr>
          <p:txBody>
            <a:bodyPr/>
            <a:lstStyle/>
            <a:p>
              <a:endParaRPr lang="en-US"/>
            </a:p>
          </p:txBody>
        </p:sp>
        <p:sp>
          <p:nvSpPr>
            <p:cNvPr id="45" name="TextBox 45"/>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46" name="Group 46"/>
          <p:cNvGrpSpPr>
            <a:grpSpLocks noChangeAspect="1"/>
          </p:cNvGrpSpPr>
          <p:nvPr/>
        </p:nvGrpSpPr>
        <p:grpSpPr>
          <a:xfrm rot="-10800000">
            <a:off x="15773731" y="2744541"/>
            <a:ext cx="663065" cy="574814"/>
            <a:chOff x="0" y="0"/>
            <a:chExt cx="3196590" cy="2771140"/>
          </a:xfrm>
        </p:grpSpPr>
        <p:sp>
          <p:nvSpPr>
            <p:cNvPr id="47" name="Freeform 47"/>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70AD71"/>
            </a:solidFill>
          </p:spPr>
          <p:txBody>
            <a:bodyPr/>
            <a:lstStyle/>
            <a:p>
              <a:endParaRPr lang="en-US"/>
            </a:p>
          </p:txBody>
        </p:sp>
      </p:grpSp>
      <p:grpSp>
        <p:nvGrpSpPr>
          <p:cNvPr id="48" name="Group 48"/>
          <p:cNvGrpSpPr/>
          <p:nvPr/>
        </p:nvGrpSpPr>
        <p:grpSpPr>
          <a:xfrm rot="5293009">
            <a:off x="1928055" y="9464110"/>
            <a:ext cx="274806" cy="274806"/>
            <a:chOff x="0" y="0"/>
            <a:chExt cx="812800" cy="812800"/>
          </a:xfrm>
        </p:grpSpPr>
        <p:sp>
          <p:nvSpPr>
            <p:cNvPr id="49" name="Freeform 49"/>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38100" cap="sq">
              <a:solidFill>
                <a:srgbClr val="1F964C"/>
              </a:solidFill>
              <a:prstDash val="solid"/>
              <a:miter/>
            </a:ln>
          </p:spPr>
          <p:txBody>
            <a:bodyPr/>
            <a:lstStyle/>
            <a:p>
              <a:endParaRPr lang="en-US"/>
            </a:p>
          </p:txBody>
        </p:sp>
        <p:sp>
          <p:nvSpPr>
            <p:cNvPr id="50" name="TextBox 50"/>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sp>
        <p:nvSpPr>
          <p:cNvPr id="51" name="Freeform 51"/>
          <p:cNvSpPr/>
          <p:nvPr/>
        </p:nvSpPr>
        <p:spPr>
          <a:xfrm>
            <a:off x="6963114" y="1028700"/>
            <a:ext cx="4361772" cy="4361772"/>
          </a:xfrm>
          <a:custGeom>
            <a:avLst/>
            <a:gdLst/>
            <a:ahLst/>
            <a:cxnLst/>
            <a:rect l="l" t="t" r="r" b="b"/>
            <a:pathLst>
              <a:path w="4361772" h="4361772">
                <a:moveTo>
                  <a:pt x="0" y="0"/>
                </a:moveTo>
                <a:lnTo>
                  <a:pt x="4361772" y="0"/>
                </a:lnTo>
                <a:lnTo>
                  <a:pt x="4361772" y="4361772"/>
                </a:lnTo>
                <a:lnTo>
                  <a:pt x="0" y="4361772"/>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5217A-9FA5-A5F2-F54E-7107020F2D3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FDC58E-57F2-870E-0E80-DCB2F837FB08}"/>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2</a:t>
            </a:fld>
            <a:endParaRPr lang="en-US" noProof="0" dirty="0"/>
          </a:p>
        </p:txBody>
      </p:sp>
      <p:sp>
        <p:nvSpPr>
          <p:cNvPr id="5" name="Slide Number Placeholder 2">
            <a:extLst>
              <a:ext uri="{FF2B5EF4-FFF2-40B4-BE49-F238E27FC236}">
                <a16:creationId xmlns:a16="http://schemas.microsoft.com/office/drawing/2014/main" id="{6DEC7196-66A0-95C9-F542-043DE14A2498}"/>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2</a:t>
            </a:fld>
            <a:endParaRPr lang="en-US" sz="1800" dirty="0"/>
          </a:p>
        </p:txBody>
      </p:sp>
      <p:sp>
        <p:nvSpPr>
          <p:cNvPr id="6" name="Slide Number Placeholder 2">
            <a:extLst>
              <a:ext uri="{FF2B5EF4-FFF2-40B4-BE49-F238E27FC236}">
                <a16:creationId xmlns:a16="http://schemas.microsoft.com/office/drawing/2014/main" id="{4FBDBF2B-6912-0DBC-F5FF-5137F9A00F0A}"/>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2</a:t>
            </a:fld>
            <a:endParaRPr lang="en-US" sz="1800" dirty="0"/>
          </a:p>
        </p:txBody>
      </p:sp>
      <p:pic>
        <p:nvPicPr>
          <p:cNvPr id="7" name="Picture 6">
            <a:extLst>
              <a:ext uri="{FF2B5EF4-FFF2-40B4-BE49-F238E27FC236}">
                <a16:creationId xmlns:a16="http://schemas.microsoft.com/office/drawing/2014/main" id="{5220ADBA-D95E-0B46-FA7B-A1B896451A57}"/>
              </a:ext>
            </a:extLst>
          </p:cNvPr>
          <p:cNvPicPr>
            <a:picLocks noChangeAspect="1"/>
          </p:cNvPicPr>
          <p:nvPr/>
        </p:nvPicPr>
        <p:blipFill>
          <a:blip r:embed="rId2"/>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FA8FDA9B-74CD-4EF0-D778-773A6F068961}"/>
              </a:ext>
            </a:extLst>
          </p:cNvPr>
          <p:cNvPicPr>
            <a:picLocks noChangeAspect="1"/>
          </p:cNvPicPr>
          <p:nvPr/>
        </p:nvPicPr>
        <p:blipFill>
          <a:blip r:embed="rId3"/>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C6C9D69B-6391-A08C-7F83-A2D16E8F4DAB}"/>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2</a:t>
            </a:fld>
            <a:endParaRPr lang="en-US" sz="1800" dirty="0">
              <a:solidFill>
                <a:schemeClr val="bg1">
                  <a:lumMod val="95000"/>
                </a:schemeClr>
              </a:solidFill>
            </a:endParaRPr>
          </a:p>
        </p:txBody>
      </p:sp>
      <p:sp>
        <p:nvSpPr>
          <p:cNvPr id="16" name="Google Shape;44;p4">
            <a:extLst>
              <a:ext uri="{FF2B5EF4-FFF2-40B4-BE49-F238E27FC236}">
                <a16:creationId xmlns:a16="http://schemas.microsoft.com/office/drawing/2014/main" id="{01B217B6-F89C-F9F9-47D7-845EB680AEB5}"/>
              </a:ext>
            </a:extLst>
          </p:cNvPr>
          <p:cNvSpPr txBox="1">
            <a:spLocks noGrp="1"/>
          </p:cNvSpPr>
          <p:nvPr>
            <p:ph type="title"/>
          </p:nvPr>
        </p:nvSpPr>
        <p:spPr>
          <a:xfrm>
            <a:off x="400969" y="211608"/>
            <a:ext cx="17353631" cy="1090719"/>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en-US" b="1" dirty="0">
                <a:solidFill>
                  <a:schemeClr val="accent1">
                    <a:lumMod val="75000"/>
                  </a:schemeClr>
                </a:solidFill>
                <a:latin typeface="Arial" panose="020B0604020202020204" pitchFamily="34" charset="0"/>
                <a:cs typeface="Arial" panose="020B0604020202020204" pitchFamily="34" charset="0"/>
              </a:rPr>
              <a:t>Teacher Incentive Allotment Works with the </a:t>
            </a:r>
            <a:br>
              <a:rPr lang="en-US" b="1" dirty="0">
                <a:solidFill>
                  <a:schemeClr val="accent1">
                    <a:lumMod val="75000"/>
                  </a:schemeClr>
                </a:solidFill>
                <a:latin typeface="Arial" panose="020B0604020202020204" pitchFamily="34" charset="0"/>
                <a:cs typeface="Arial" panose="020B0604020202020204" pitchFamily="34" charset="0"/>
              </a:rPr>
            </a:br>
            <a:r>
              <a:rPr lang="en-US" b="1" dirty="0">
                <a:solidFill>
                  <a:schemeClr val="accent1">
                    <a:lumMod val="75000"/>
                  </a:schemeClr>
                </a:solidFill>
                <a:latin typeface="Arial" panose="020B0604020202020204" pitchFamily="34" charset="0"/>
                <a:cs typeface="Arial" panose="020B0604020202020204" pitchFamily="34" charset="0"/>
              </a:rPr>
              <a:t>Local Designation System</a:t>
            </a:r>
            <a:endParaRPr b="1" dirty="0">
              <a:solidFill>
                <a:schemeClr val="accent1">
                  <a:lumMod val="75000"/>
                </a:schemeClr>
              </a:solidFill>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59998CE4-5019-5DFD-BB87-DB67FED3E1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1599313"/>
            <a:ext cx="14249400" cy="7797210"/>
          </a:xfrm>
          <a:prstGeom prst="rect">
            <a:avLst/>
          </a:prstGeom>
        </p:spPr>
      </p:pic>
      <p:sp>
        <p:nvSpPr>
          <p:cNvPr id="19" name="TextBox 18">
            <a:extLst>
              <a:ext uri="{FF2B5EF4-FFF2-40B4-BE49-F238E27FC236}">
                <a16:creationId xmlns:a16="http://schemas.microsoft.com/office/drawing/2014/main" id="{C28A7AC1-1B19-FF5F-2BFB-839B12296744}"/>
              </a:ext>
            </a:extLst>
          </p:cNvPr>
          <p:cNvSpPr txBox="1"/>
          <p:nvPr/>
        </p:nvSpPr>
        <p:spPr>
          <a:xfrm>
            <a:off x="10363200" y="5829300"/>
            <a:ext cx="7025288" cy="1569660"/>
          </a:xfrm>
          <a:prstGeom prst="rect">
            <a:avLst/>
          </a:prstGeom>
          <a:noFill/>
        </p:spPr>
        <p:txBody>
          <a:bodyPr wrap="square" rtlCol="0">
            <a:spAutoFit/>
          </a:bodyPr>
          <a:lstStyle/>
          <a:p>
            <a:r>
              <a:rPr lang="en-US" sz="3200" b="1" dirty="0">
                <a:solidFill>
                  <a:schemeClr val="accent1">
                    <a:lumMod val="75000"/>
                  </a:schemeClr>
                </a:solidFill>
              </a:rPr>
              <a:t>Legislation was passed to allow both certified and un-certified teachers to be designated.</a:t>
            </a:r>
          </a:p>
        </p:txBody>
      </p:sp>
      <p:sp>
        <p:nvSpPr>
          <p:cNvPr id="21" name="TextBox 20">
            <a:extLst>
              <a:ext uri="{FF2B5EF4-FFF2-40B4-BE49-F238E27FC236}">
                <a16:creationId xmlns:a16="http://schemas.microsoft.com/office/drawing/2014/main" id="{C44FA65B-8FEE-7E77-445C-0C717410EF22}"/>
              </a:ext>
            </a:extLst>
          </p:cNvPr>
          <p:cNvSpPr txBox="1"/>
          <p:nvPr/>
        </p:nvSpPr>
        <p:spPr>
          <a:xfrm>
            <a:off x="10363200" y="7505700"/>
            <a:ext cx="7239000" cy="1569660"/>
          </a:xfrm>
          <a:prstGeom prst="rect">
            <a:avLst/>
          </a:prstGeom>
          <a:solidFill>
            <a:schemeClr val="bg1">
              <a:lumMod val="95000"/>
            </a:schemeClr>
          </a:solidFill>
          <a:ln w="38100">
            <a:solidFill>
              <a:schemeClr val="tx2"/>
            </a:solidFill>
          </a:ln>
        </p:spPr>
        <p:txBody>
          <a:bodyPr wrap="square" rtlCol="0">
            <a:spAutoFit/>
          </a:bodyPr>
          <a:lstStyle/>
          <a:p>
            <a:r>
              <a:rPr lang="en-US" sz="3200" dirty="0"/>
              <a:t>The designation is added to a teacher’s SBEC certificate and is valid for five years.  The allotment follows the teacher. </a:t>
            </a:r>
          </a:p>
        </p:txBody>
      </p:sp>
    </p:spTree>
    <p:extLst>
      <p:ext uri="{BB962C8B-B14F-4D97-AF65-F5344CB8AC3E}">
        <p14:creationId xmlns:p14="http://schemas.microsoft.com/office/powerpoint/2010/main" val="715474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337D9-89A0-48C6-CCF6-1B06EB8478F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2D7755E-7A26-4937-0012-57122675D140}"/>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3</a:t>
            </a:fld>
            <a:endParaRPr lang="en-US" noProof="0" dirty="0"/>
          </a:p>
        </p:txBody>
      </p:sp>
      <p:sp>
        <p:nvSpPr>
          <p:cNvPr id="5" name="Slide Number Placeholder 2">
            <a:extLst>
              <a:ext uri="{FF2B5EF4-FFF2-40B4-BE49-F238E27FC236}">
                <a16:creationId xmlns:a16="http://schemas.microsoft.com/office/drawing/2014/main" id="{AB8B5A3F-2C2B-70BC-54D3-2F70AFED21E2}"/>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3</a:t>
            </a:fld>
            <a:endParaRPr lang="en-US" sz="1800" dirty="0"/>
          </a:p>
        </p:txBody>
      </p:sp>
      <p:sp>
        <p:nvSpPr>
          <p:cNvPr id="6" name="Slide Number Placeholder 2">
            <a:extLst>
              <a:ext uri="{FF2B5EF4-FFF2-40B4-BE49-F238E27FC236}">
                <a16:creationId xmlns:a16="http://schemas.microsoft.com/office/drawing/2014/main" id="{65555BA1-B04B-846F-C2C7-4A8566CDAF13}"/>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3</a:t>
            </a:fld>
            <a:endParaRPr lang="en-US" sz="1800" dirty="0"/>
          </a:p>
        </p:txBody>
      </p:sp>
      <p:pic>
        <p:nvPicPr>
          <p:cNvPr id="7" name="Picture 6">
            <a:extLst>
              <a:ext uri="{FF2B5EF4-FFF2-40B4-BE49-F238E27FC236}">
                <a16:creationId xmlns:a16="http://schemas.microsoft.com/office/drawing/2014/main" id="{E3FAA555-7C04-0AB9-AEB2-88E310CA450E}"/>
              </a:ext>
            </a:extLst>
          </p:cNvPr>
          <p:cNvPicPr>
            <a:picLocks noChangeAspect="1"/>
          </p:cNvPicPr>
          <p:nvPr/>
        </p:nvPicPr>
        <p:blipFill>
          <a:blip r:embed="rId2"/>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E6EE6013-5C0A-681B-3AC4-283B92A8BAA3}"/>
              </a:ext>
            </a:extLst>
          </p:cNvPr>
          <p:cNvPicPr>
            <a:picLocks noChangeAspect="1"/>
          </p:cNvPicPr>
          <p:nvPr/>
        </p:nvPicPr>
        <p:blipFill>
          <a:blip r:embed="rId3"/>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ADBCBBD8-C357-CB0F-F1D8-293EAB258E6E}"/>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3</a:t>
            </a:fld>
            <a:endParaRPr lang="en-US" sz="1800" dirty="0">
              <a:solidFill>
                <a:schemeClr val="bg1">
                  <a:lumMod val="95000"/>
                </a:schemeClr>
              </a:solidFill>
            </a:endParaRPr>
          </a:p>
        </p:txBody>
      </p:sp>
      <p:sp>
        <p:nvSpPr>
          <p:cNvPr id="10" name="Google Shape;44;p4">
            <a:extLst>
              <a:ext uri="{FF2B5EF4-FFF2-40B4-BE49-F238E27FC236}">
                <a16:creationId xmlns:a16="http://schemas.microsoft.com/office/drawing/2014/main" id="{28CF27AB-A488-B50E-0321-BFDF12E1CAD2}"/>
              </a:ext>
            </a:extLst>
          </p:cNvPr>
          <p:cNvSpPr txBox="1">
            <a:spLocks noGrp="1"/>
          </p:cNvSpPr>
          <p:nvPr>
            <p:ph type="title"/>
          </p:nvPr>
        </p:nvSpPr>
        <p:spPr>
          <a:xfrm>
            <a:off x="397974" y="272231"/>
            <a:ext cx="16975626" cy="815895"/>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en-US" b="1" dirty="0">
                <a:solidFill>
                  <a:schemeClr val="accent1">
                    <a:lumMod val="75000"/>
                  </a:schemeClr>
                </a:solidFill>
                <a:latin typeface="Arial" panose="020B0604020202020204" pitchFamily="34" charset="0"/>
                <a:cs typeface="Arial" panose="020B0604020202020204" pitchFamily="34" charset="0"/>
              </a:rPr>
              <a:t>Overview of RYSS Teacher Incentive Allotment</a:t>
            </a:r>
            <a:endParaRPr b="1" dirty="0">
              <a:solidFill>
                <a:schemeClr val="accent1">
                  <a:lumMod val="75000"/>
                </a:schemeClr>
              </a:solidFill>
              <a:latin typeface="Arial" panose="020B0604020202020204" pitchFamily="34" charset="0"/>
              <a:cs typeface="Arial" panose="020B0604020202020204" pitchFamily="34" charset="0"/>
            </a:endParaRPr>
          </a:p>
        </p:txBody>
      </p:sp>
      <p:sp>
        <p:nvSpPr>
          <p:cNvPr id="17" name="Google Shape;45;p4">
            <a:extLst>
              <a:ext uri="{FF2B5EF4-FFF2-40B4-BE49-F238E27FC236}">
                <a16:creationId xmlns:a16="http://schemas.microsoft.com/office/drawing/2014/main" id="{2F903ECF-4FF3-797C-987D-BFBAC2D3A21B}"/>
              </a:ext>
            </a:extLst>
          </p:cNvPr>
          <p:cNvSpPr/>
          <p:nvPr/>
        </p:nvSpPr>
        <p:spPr>
          <a:xfrm>
            <a:off x="352639" y="1708559"/>
            <a:ext cx="17020961" cy="7253227"/>
          </a:xfrm>
          <a:prstGeom prst="rect">
            <a:avLst/>
          </a:prstGeom>
          <a:noFill/>
          <a:ln>
            <a:noFill/>
          </a:ln>
        </p:spPr>
        <p:txBody>
          <a:bodyPr spcFirstLastPara="1" wrap="square" lIns="91425" tIns="45700" rIns="91425" bIns="45700" anchor="t" anchorCtr="0">
            <a:spAutoFit/>
          </a:bodyPr>
          <a:lstStyle/>
          <a:p>
            <a:pPr marL="228600" indent="-228600">
              <a:lnSpc>
                <a:spcPct val="80000"/>
              </a:lnSpc>
              <a:spcBef>
                <a:spcPts val="1000"/>
              </a:spcBef>
              <a:spcAft>
                <a:spcPts val="2400"/>
              </a:spcAft>
              <a:buClr>
                <a:srgbClr val="000000"/>
              </a:buClr>
              <a:buSzPts val="1665"/>
              <a:buFont typeface="Arial"/>
              <a:buChar char="•"/>
            </a:pPr>
            <a:r>
              <a:rPr lang="en-US" sz="4400" dirty="0">
                <a:solidFill>
                  <a:srgbClr val="000000"/>
                </a:solidFill>
                <a:latin typeface="Arial"/>
                <a:ea typeface="Arial"/>
                <a:cs typeface="Arial"/>
                <a:sym typeface="Arial"/>
              </a:rPr>
              <a:t>T</a:t>
            </a:r>
            <a:r>
              <a:rPr lang="en-US" sz="4400" b="0" i="0" u="none" strike="noStrike" cap="none" dirty="0">
                <a:solidFill>
                  <a:srgbClr val="000000"/>
                </a:solidFill>
                <a:latin typeface="Arial"/>
                <a:ea typeface="Arial"/>
                <a:cs typeface="Arial"/>
                <a:sym typeface="Arial"/>
              </a:rPr>
              <a:t>eachers are designated as Master, Exemplary, Recognized or Acknowledged based on teacher observation and student growth data. </a:t>
            </a:r>
          </a:p>
          <a:p>
            <a:pPr marL="228600" indent="-228600">
              <a:lnSpc>
                <a:spcPct val="80000"/>
              </a:lnSpc>
              <a:spcBef>
                <a:spcPts val="1000"/>
              </a:spcBef>
              <a:spcAft>
                <a:spcPts val="2400"/>
              </a:spcAft>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RYSS receives $7,000 - $</a:t>
            </a:r>
            <a:r>
              <a:rPr lang="en-US" sz="4400" dirty="0">
                <a:solidFill>
                  <a:srgbClr val="000000"/>
                </a:solidFill>
                <a:latin typeface="Arial"/>
                <a:ea typeface="Arial"/>
                <a:cs typeface="Arial"/>
                <a:sym typeface="Arial"/>
              </a:rPr>
              <a:t>27</a:t>
            </a:r>
            <a:r>
              <a:rPr lang="en-US" sz="4400" b="0" i="0" u="none" strike="noStrike" cap="none" dirty="0">
                <a:solidFill>
                  <a:srgbClr val="000000"/>
                </a:solidFill>
                <a:latin typeface="Arial"/>
                <a:ea typeface="Arial"/>
                <a:cs typeface="Arial"/>
                <a:sym typeface="Arial"/>
              </a:rPr>
              <a:t>,000 per year from the state for every designated teacher they employ. </a:t>
            </a:r>
          </a:p>
          <a:p>
            <a:pPr marL="228600" indent="-228600">
              <a:lnSpc>
                <a:spcPct val="80000"/>
              </a:lnSpc>
              <a:spcBef>
                <a:spcPts val="1000"/>
              </a:spcBef>
              <a:spcAft>
                <a:spcPts val="2400"/>
              </a:spcAft>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National Board-Certified teachers earn a designation with funding aligned to the Acknowledged level.</a:t>
            </a:r>
            <a:endParaRPr sz="4400" b="0" i="0" u="none" strike="noStrike" cap="none" dirty="0">
              <a:solidFill>
                <a:srgbClr val="000000"/>
              </a:solidFill>
              <a:latin typeface="Arial"/>
              <a:ea typeface="Arial"/>
              <a:cs typeface="Arial"/>
              <a:sym typeface="Arial"/>
            </a:endParaRPr>
          </a:p>
          <a:p>
            <a:pPr marL="228600" marR="0" lvl="0" indent="-228600" algn="l" rtl="0">
              <a:lnSpc>
                <a:spcPct val="80000"/>
              </a:lnSpc>
              <a:spcBef>
                <a:spcPts val="1000"/>
              </a:spcBef>
              <a:spcAft>
                <a:spcPts val="2400"/>
              </a:spcAft>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The designated teacher receives 90% of the Teacher Incentive Allotment funds that RYSS receives. The remaining 10% is used by the district for teacher development.</a:t>
            </a:r>
            <a:endParaRPr sz="4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100613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960B-E7DA-22E5-3415-A260325413F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855DC8-CD21-2441-F56E-6B6E3E7EF1C7}"/>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4</a:t>
            </a:fld>
            <a:endParaRPr lang="en-US" noProof="0" dirty="0"/>
          </a:p>
        </p:txBody>
      </p:sp>
      <p:sp>
        <p:nvSpPr>
          <p:cNvPr id="5" name="Slide Number Placeholder 2">
            <a:extLst>
              <a:ext uri="{FF2B5EF4-FFF2-40B4-BE49-F238E27FC236}">
                <a16:creationId xmlns:a16="http://schemas.microsoft.com/office/drawing/2014/main" id="{A556B155-2FF5-3F03-CBC9-6FF2EBB78BE5}"/>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4</a:t>
            </a:fld>
            <a:endParaRPr lang="en-US" sz="1800" dirty="0"/>
          </a:p>
        </p:txBody>
      </p:sp>
      <p:sp>
        <p:nvSpPr>
          <p:cNvPr id="6" name="Slide Number Placeholder 2">
            <a:extLst>
              <a:ext uri="{FF2B5EF4-FFF2-40B4-BE49-F238E27FC236}">
                <a16:creationId xmlns:a16="http://schemas.microsoft.com/office/drawing/2014/main" id="{2E6A53F2-9B8D-9FBD-8FDD-D56E66BA4193}"/>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4</a:t>
            </a:fld>
            <a:endParaRPr lang="en-US" sz="1800" dirty="0"/>
          </a:p>
        </p:txBody>
      </p:sp>
      <p:pic>
        <p:nvPicPr>
          <p:cNvPr id="7" name="Picture 6">
            <a:extLst>
              <a:ext uri="{FF2B5EF4-FFF2-40B4-BE49-F238E27FC236}">
                <a16:creationId xmlns:a16="http://schemas.microsoft.com/office/drawing/2014/main" id="{71EBD135-201A-A6EB-4CA8-F819D506B5F4}"/>
              </a:ext>
            </a:extLst>
          </p:cNvPr>
          <p:cNvPicPr>
            <a:picLocks noChangeAspect="1"/>
          </p:cNvPicPr>
          <p:nvPr/>
        </p:nvPicPr>
        <p:blipFill>
          <a:blip r:embed="rId2"/>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FE156C05-2451-1C0F-A73A-56F1A288D4DA}"/>
              </a:ext>
            </a:extLst>
          </p:cNvPr>
          <p:cNvPicPr>
            <a:picLocks noChangeAspect="1"/>
          </p:cNvPicPr>
          <p:nvPr/>
        </p:nvPicPr>
        <p:blipFill>
          <a:blip r:embed="rId3"/>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4B73DA84-80E7-8237-B5A3-7B13C70CEEBD}"/>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4</a:t>
            </a:fld>
            <a:endParaRPr lang="en-US" sz="1800" dirty="0">
              <a:solidFill>
                <a:schemeClr val="bg1">
                  <a:lumMod val="95000"/>
                </a:schemeClr>
              </a:solidFill>
            </a:endParaRPr>
          </a:p>
        </p:txBody>
      </p:sp>
      <p:sp>
        <p:nvSpPr>
          <p:cNvPr id="2" name="Google Shape;44;p4">
            <a:extLst>
              <a:ext uri="{FF2B5EF4-FFF2-40B4-BE49-F238E27FC236}">
                <a16:creationId xmlns:a16="http://schemas.microsoft.com/office/drawing/2014/main" id="{FAEFE3C0-2BF4-08D9-716D-B17848796D23}"/>
              </a:ext>
            </a:extLst>
          </p:cNvPr>
          <p:cNvSpPr txBox="1">
            <a:spLocks noGrp="1"/>
          </p:cNvSpPr>
          <p:nvPr>
            <p:ph type="title"/>
          </p:nvPr>
        </p:nvSpPr>
        <p:spPr>
          <a:xfrm>
            <a:off x="397974" y="272231"/>
            <a:ext cx="17204226" cy="683921"/>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en-US" b="1" dirty="0">
                <a:solidFill>
                  <a:schemeClr val="accent1">
                    <a:lumMod val="75000"/>
                  </a:schemeClr>
                </a:solidFill>
                <a:latin typeface="Arial" panose="020B0604020202020204" pitchFamily="34" charset="0"/>
                <a:cs typeface="Arial" panose="020B0604020202020204" pitchFamily="34" charset="0"/>
              </a:rPr>
              <a:t>RYSS Theory of Action and Expectations for TIA</a:t>
            </a:r>
            <a:endParaRPr b="1" dirty="0">
              <a:solidFill>
                <a:schemeClr val="accent1">
                  <a:lumMod val="75000"/>
                </a:schemeClr>
              </a:solidFill>
              <a:latin typeface="Arial" panose="020B0604020202020204" pitchFamily="34" charset="0"/>
              <a:cs typeface="Arial" panose="020B0604020202020204" pitchFamily="34" charset="0"/>
            </a:endParaRPr>
          </a:p>
        </p:txBody>
      </p:sp>
      <p:sp>
        <p:nvSpPr>
          <p:cNvPr id="3" name="Google Shape;45;p4">
            <a:extLst>
              <a:ext uri="{FF2B5EF4-FFF2-40B4-BE49-F238E27FC236}">
                <a16:creationId xmlns:a16="http://schemas.microsoft.com/office/drawing/2014/main" id="{29BF1B72-DBF1-3DC9-77A9-8799963B14FE}"/>
              </a:ext>
            </a:extLst>
          </p:cNvPr>
          <p:cNvSpPr/>
          <p:nvPr/>
        </p:nvSpPr>
        <p:spPr>
          <a:xfrm>
            <a:off x="397973" y="1093547"/>
            <a:ext cx="17204226" cy="8830069"/>
          </a:xfrm>
          <a:prstGeom prst="rect">
            <a:avLst/>
          </a:prstGeom>
          <a:noFill/>
          <a:ln>
            <a:noFill/>
          </a:ln>
        </p:spPr>
        <p:txBody>
          <a:bodyPr spcFirstLastPara="1" wrap="square" lIns="91425" tIns="45700" rIns="91425" bIns="45700" anchor="t" anchorCtr="0">
            <a:spAutoFit/>
          </a:bodyPr>
          <a:lstStyle/>
          <a:p>
            <a:pPr marL="228600" marR="0" lvl="0" indent="-228600" algn="l" rtl="0">
              <a:lnSpc>
                <a:spcPct val="80000"/>
              </a:lnSpc>
              <a:spcBef>
                <a:spcPts val="1000"/>
              </a:spcBef>
              <a:spcAft>
                <a:spcPts val="0"/>
              </a:spcAft>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The district’s Theory of Action is that by participating in the Teacher Incentive Allotment with a local designation system for teachers it will improve student achievement by:  </a:t>
            </a:r>
          </a:p>
          <a:p>
            <a:pPr marL="685800" lvl="1" indent="-228600">
              <a:lnSpc>
                <a:spcPct val="80000"/>
              </a:lnSpc>
              <a:spcBef>
                <a:spcPts val="1000"/>
              </a:spcBef>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focusing on teacher impact on student growth; </a:t>
            </a:r>
          </a:p>
          <a:p>
            <a:pPr marL="685800" lvl="1" indent="-228600">
              <a:lnSpc>
                <a:spcPct val="80000"/>
              </a:lnSpc>
              <a:spcBef>
                <a:spcPts val="1000"/>
              </a:spcBef>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supporting teacher growth; </a:t>
            </a:r>
          </a:p>
          <a:p>
            <a:pPr marL="685800" lvl="1" indent="-228600">
              <a:lnSpc>
                <a:spcPct val="80000"/>
              </a:lnSpc>
              <a:spcBef>
                <a:spcPts val="1000"/>
              </a:spcBef>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increasing retention of the most effective teachers; </a:t>
            </a:r>
          </a:p>
          <a:p>
            <a:pPr marL="685800" lvl="1" indent="-228600">
              <a:lnSpc>
                <a:spcPct val="80000"/>
              </a:lnSpc>
              <a:spcBef>
                <a:spcPts val="1000"/>
              </a:spcBef>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strengthening our current teacher evaluation system; and </a:t>
            </a:r>
          </a:p>
          <a:p>
            <a:pPr marL="685800" lvl="1" indent="-228600">
              <a:lnSpc>
                <a:spcPct val="80000"/>
              </a:lnSpc>
              <a:spcBef>
                <a:spcPts val="1000"/>
              </a:spcBef>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remaining competitive to attract new teachers to our district.  </a:t>
            </a:r>
          </a:p>
          <a:p>
            <a:pPr marL="685800" lvl="1" indent="-228600">
              <a:lnSpc>
                <a:spcPct val="80000"/>
              </a:lnSpc>
              <a:spcBef>
                <a:spcPts val="1000"/>
              </a:spcBef>
              <a:buClr>
                <a:srgbClr val="000000"/>
              </a:buClr>
              <a:buSzPts val="1665"/>
              <a:buFont typeface="Arial"/>
              <a:buChar char="•"/>
            </a:pPr>
            <a:endParaRPr lang="en-US" sz="4400" b="0" i="0" u="none" strike="noStrike" cap="none" dirty="0">
              <a:solidFill>
                <a:srgbClr val="000000"/>
              </a:solidFill>
              <a:latin typeface="Arial"/>
              <a:ea typeface="Arial"/>
              <a:cs typeface="Arial"/>
              <a:sym typeface="Arial"/>
            </a:endParaRPr>
          </a:p>
          <a:p>
            <a:pPr marL="228600" marR="0" lvl="0" indent="-228600" algn="l" rtl="0">
              <a:lnSpc>
                <a:spcPct val="80000"/>
              </a:lnSpc>
              <a:spcBef>
                <a:spcPts val="1000"/>
              </a:spcBef>
              <a:spcAft>
                <a:spcPts val="0"/>
              </a:spcAft>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Participating in the Teacher Incentive Allotment for the purposes just stated support the district's Strategic Plan Priority 2 - Strong Teams: Recruit, develop, and retain top talent to create thriving school-based and central office teams. </a:t>
            </a:r>
          </a:p>
          <a:p>
            <a:pPr marR="0" lvl="0" algn="l" rtl="0">
              <a:lnSpc>
                <a:spcPct val="80000"/>
              </a:lnSpc>
              <a:spcBef>
                <a:spcPts val="1000"/>
              </a:spcBef>
              <a:spcAft>
                <a:spcPts val="0"/>
              </a:spcAft>
              <a:buClr>
                <a:srgbClr val="000000"/>
              </a:buClr>
              <a:buSzPts val="1665"/>
            </a:pPr>
            <a:endParaRPr sz="4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462428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979" y="9258300"/>
            <a:ext cx="18631957" cy="1028700"/>
            <a:chOff x="0" y="0"/>
            <a:chExt cx="4907182" cy="270933"/>
          </a:xfrm>
        </p:grpSpPr>
        <p:sp>
          <p:nvSpPr>
            <p:cNvPr id="3" name="Freeform 3"/>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1F964C"/>
            </a:solidFill>
          </p:spPr>
          <p:txBody>
            <a:bodyPr/>
            <a:lstStyle/>
            <a:p>
              <a:endParaRPr lang="en-US"/>
            </a:p>
          </p:txBody>
        </p:sp>
        <p:sp>
          <p:nvSpPr>
            <p:cNvPr id="4" name="TextBox 4"/>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15392077" y="7728089"/>
            <a:ext cx="2410015" cy="2410015"/>
            <a:chOff x="0" y="0"/>
            <a:chExt cx="812800" cy="812800"/>
          </a:xfrm>
        </p:grpSpPr>
        <p:sp>
          <p:nvSpPr>
            <p:cNvPr id="6" name="Freeform 6"/>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266390"/>
            </a:solidFill>
          </p:spPr>
          <p:txBody>
            <a:bodyPr/>
            <a:lstStyle/>
            <a:p>
              <a:endParaRPr lang="en-US"/>
            </a:p>
          </p:txBody>
        </p:sp>
        <p:sp>
          <p:nvSpPr>
            <p:cNvPr id="7" name="TextBox 7"/>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p:cNvGrpSpPr/>
          <p:nvPr/>
        </p:nvGrpSpPr>
        <p:grpSpPr>
          <a:xfrm rot="-10800000">
            <a:off x="17238863" y="8933097"/>
            <a:ext cx="879623" cy="879623"/>
            <a:chOff x="0" y="0"/>
            <a:chExt cx="812800" cy="812800"/>
          </a:xfrm>
        </p:grpSpPr>
        <p:sp>
          <p:nvSpPr>
            <p:cNvPr id="9" name="Freeform 9"/>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10" name="TextBox 10"/>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p:cNvGrpSpPr/>
          <p:nvPr/>
        </p:nvGrpSpPr>
        <p:grpSpPr>
          <a:xfrm rot="-10800000">
            <a:off x="16833407" y="7378980"/>
            <a:ext cx="873852" cy="873852"/>
            <a:chOff x="0" y="0"/>
            <a:chExt cx="812800" cy="812800"/>
          </a:xfrm>
        </p:grpSpPr>
        <p:sp>
          <p:nvSpPr>
            <p:cNvPr id="12" name="Freeform 12"/>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p:cNvGrpSpPr>
            <a:grpSpLocks noChangeAspect="1"/>
          </p:cNvGrpSpPr>
          <p:nvPr/>
        </p:nvGrpSpPr>
        <p:grpSpPr>
          <a:xfrm rot="-10800000">
            <a:off x="15108817" y="8252832"/>
            <a:ext cx="566519" cy="491118"/>
            <a:chOff x="0" y="0"/>
            <a:chExt cx="3196590" cy="2771140"/>
          </a:xfrm>
        </p:grpSpPr>
        <p:sp>
          <p:nvSpPr>
            <p:cNvPr id="15" name="Freeform 15"/>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1F964C"/>
            </a:solidFill>
          </p:spPr>
          <p:txBody>
            <a:bodyPr/>
            <a:lstStyle/>
            <a:p>
              <a:endParaRPr lang="en-US"/>
            </a:p>
          </p:txBody>
        </p:sp>
      </p:grpSp>
      <p:grpSp>
        <p:nvGrpSpPr>
          <p:cNvPr id="16" name="Group 16"/>
          <p:cNvGrpSpPr/>
          <p:nvPr/>
        </p:nvGrpSpPr>
        <p:grpSpPr>
          <a:xfrm rot="-10800000">
            <a:off x="17270333" y="7183325"/>
            <a:ext cx="531759" cy="531759"/>
            <a:chOff x="0" y="0"/>
            <a:chExt cx="812800" cy="812800"/>
          </a:xfrm>
        </p:grpSpPr>
        <p:sp>
          <p:nvSpPr>
            <p:cNvPr id="17" name="Freeform 17"/>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21" name="TextBox 19">
            <a:extLst>
              <a:ext uri="{FF2B5EF4-FFF2-40B4-BE49-F238E27FC236}">
                <a16:creationId xmlns:a16="http://schemas.microsoft.com/office/drawing/2014/main" id="{E4DF63E0-C177-CBFF-C80A-2068DCDC47DD}"/>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2" name="Freeform 20">
            <a:extLst>
              <a:ext uri="{FF2B5EF4-FFF2-40B4-BE49-F238E27FC236}">
                <a16:creationId xmlns:a16="http://schemas.microsoft.com/office/drawing/2014/main" id="{B291B11C-4AA1-9A2E-9AA9-9D8EDC1DF9B1}"/>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19" name="Title 2">
            <a:extLst>
              <a:ext uri="{FF2B5EF4-FFF2-40B4-BE49-F238E27FC236}">
                <a16:creationId xmlns:a16="http://schemas.microsoft.com/office/drawing/2014/main" id="{F43E1BA3-ABA8-D4B6-1CB4-3D73187FFB1D}"/>
              </a:ext>
            </a:extLst>
          </p:cNvPr>
          <p:cNvSpPr txBox="1">
            <a:spLocks/>
          </p:cNvSpPr>
          <p:nvPr/>
        </p:nvSpPr>
        <p:spPr>
          <a:xfrm>
            <a:off x="754118" y="395379"/>
            <a:ext cx="16553466" cy="735879"/>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0070C0"/>
                </a:solidFill>
                <a:latin typeface="Arial" panose="020B0604020202020204" pitchFamily="34" charset="0"/>
                <a:cs typeface="Arial" panose="020B0604020202020204" pitchFamily="34" charset="0"/>
              </a:rPr>
              <a:t>Background for RYSS TIA</a:t>
            </a:r>
          </a:p>
        </p:txBody>
      </p:sp>
      <p:sp>
        <p:nvSpPr>
          <p:cNvPr id="20" name="TextBox 19">
            <a:extLst>
              <a:ext uri="{FF2B5EF4-FFF2-40B4-BE49-F238E27FC236}">
                <a16:creationId xmlns:a16="http://schemas.microsoft.com/office/drawing/2014/main" id="{85F7B493-5558-C7B4-590E-D6975C056C13}"/>
              </a:ext>
            </a:extLst>
          </p:cNvPr>
          <p:cNvSpPr txBox="1"/>
          <p:nvPr/>
        </p:nvSpPr>
        <p:spPr>
          <a:xfrm>
            <a:off x="580041" y="1839330"/>
            <a:ext cx="16706655" cy="6663363"/>
          </a:xfrm>
          <a:prstGeom prst="rect">
            <a:avLst/>
          </a:prstGeom>
          <a:noFill/>
        </p:spPr>
        <p:txBody>
          <a:bodyPr wrap="square" rtlCol="0">
            <a:spAutoFit/>
          </a:bodyPr>
          <a:lstStyle/>
          <a:p>
            <a:pPr marL="571500" indent="-571500">
              <a:spcBef>
                <a:spcPts val="3000"/>
              </a:spcBef>
              <a:buClr>
                <a:schemeClr val="accent1">
                  <a:lumMod val="75000"/>
                </a:schemeClr>
              </a:buClr>
              <a:buFont typeface="Wingdings" panose="05000000000000000000" pitchFamily="2" charset="2"/>
              <a:buChar char="Ø"/>
            </a:pPr>
            <a:r>
              <a:rPr lang="en-US" sz="4400" dirty="0"/>
              <a:t>Using data from the 2022-2023 data collection, 24 RYSS teachers were designated for </a:t>
            </a:r>
            <a:r>
              <a:rPr lang="en-US" sz="4400" b="1" dirty="0"/>
              <a:t>2023-2024</a:t>
            </a:r>
            <a:r>
              <a:rPr lang="en-US" sz="4400" dirty="0"/>
              <a:t>:  3 Master, 8 Exemplary, and 13 Recognized.</a:t>
            </a:r>
          </a:p>
          <a:p>
            <a:pPr marL="571500" indent="-571500">
              <a:spcBef>
                <a:spcPts val="3000"/>
              </a:spcBef>
              <a:buClr>
                <a:schemeClr val="accent1">
                  <a:lumMod val="75000"/>
                </a:schemeClr>
              </a:buClr>
              <a:buFont typeface="Wingdings" panose="05000000000000000000" pitchFamily="2" charset="2"/>
              <a:buChar char="Ø"/>
            </a:pPr>
            <a:r>
              <a:rPr lang="en-US" sz="4400" dirty="0"/>
              <a:t>Using data from the 2023-2024 data collection, 6 RYSS teachers received new designations, and 3 teachers received higher designations for </a:t>
            </a:r>
            <a:r>
              <a:rPr lang="en-US" sz="4400" b="1" dirty="0"/>
              <a:t>2024-2025</a:t>
            </a:r>
            <a:r>
              <a:rPr lang="en-US" sz="4400" dirty="0"/>
              <a:t>.</a:t>
            </a:r>
          </a:p>
          <a:p>
            <a:pPr marL="571500" indent="-571500">
              <a:spcBef>
                <a:spcPts val="3000"/>
              </a:spcBef>
              <a:buClr>
                <a:schemeClr val="accent1">
                  <a:lumMod val="75000"/>
                </a:schemeClr>
              </a:buClr>
              <a:buFont typeface="Wingdings" panose="05000000000000000000" pitchFamily="2" charset="2"/>
              <a:buChar char="Ø"/>
            </a:pPr>
            <a:r>
              <a:rPr lang="en-US" sz="4400" dirty="0"/>
              <a:t>The 2024-2025 data collection is being analyzed now for the </a:t>
            </a:r>
            <a:r>
              <a:rPr lang="en-US" sz="4400" b="1" dirty="0"/>
              <a:t>2025-2026</a:t>
            </a:r>
            <a:r>
              <a:rPr lang="en-US" sz="4400" dirty="0"/>
              <a:t> designations and has been sent to TEA for review.</a:t>
            </a:r>
          </a:p>
          <a:p>
            <a:pPr marL="571500" indent="-571500">
              <a:spcBef>
                <a:spcPts val="3000"/>
              </a:spcBef>
              <a:buClr>
                <a:schemeClr val="accent1">
                  <a:lumMod val="75000"/>
                </a:schemeClr>
              </a:buClr>
              <a:buFont typeface="Wingdings" panose="05000000000000000000" pitchFamily="2" charset="2"/>
              <a:buChar char="Ø"/>
            </a:pPr>
            <a:endParaRPr lang="en-US" sz="4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EC3E3-A78B-62C9-901A-468334266DF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5AEBDAD-FAB9-1EEA-8F6B-6AE161921356}"/>
              </a:ext>
            </a:extLst>
          </p:cNvPr>
          <p:cNvGrpSpPr/>
          <p:nvPr/>
        </p:nvGrpSpPr>
        <p:grpSpPr>
          <a:xfrm>
            <a:off x="-171979" y="9258300"/>
            <a:ext cx="18631957" cy="1028700"/>
            <a:chOff x="0" y="0"/>
            <a:chExt cx="4907182" cy="270933"/>
          </a:xfrm>
        </p:grpSpPr>
        <p:sp>
          <p:nvSpPr>
            <p:cNvPr id="3" name="Freeform 3">
              <a:extLst>
                <a:ext uri="{FF2B5EF4-FFF2-40B4-BE49-F238E27FC236}">
                  <a16:creationId xmlns:a16="http://schemas.microsoft.com/office/drawing/2014/main" id="{AF0547ED-18CD-04A3-1A91-ED21F3AA5C10}"/>
                </a:ext>
              </a:extLst>
            </p:cNvPr>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266390"/>
            </a:solidFill>
          </p:spPr>
          <p:txBody>
            <a:bodyPr/>
            <a:lstStyle/>
            <a:p>
              <a:endParaRPr lang="en-US"/>
            </a:p>
          </p:txBody>
        </p:sp>
        <p:sp>
          <p:nvSpPr>
            <p:cNvPr id="4" name="TextBox 4">
              <a:extLst>
                <a:ext uri="{FF2B5EF4-FFF2-40B4-BE49-F238E27FC236}">
                  <a16:creationId xmlns:a16="http://schemas.microsoft.com/office/drawing/2014/main" id="{FE270462-1A74-5CF4-13D6-ED61CFD9CC42}"/>
                </a:ext>
              </a:extLst>
            </p:cNvPr>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FF2B5EF4-FFF2-40B4-BE49-F238E27FC236}">
                <a16:creationId xmlns:a16="http://schemas.microsoft.com/office/drawing/2014/main" id="{600F6E63-B501-EE85-B3E8-810826DF3B59}"/>
              </a:ext>
            </a:extLst>
          </p:cNvPr>
          <p:cNvGrpSpPr/>
          <p:nvPr/>
        </p:nvGrpSpPr>
        <p:grpSpPr>
          <a:xfrm rot="-10800000">
            <a:off x="15392077" y="7728089"/>
            <a:ext cx="2410015" cy="2410015"/>
            <a:chOff x="0" y="0"/>
            <a:chExt cx="812800" cy="812800"/>
          </a:xfrm>
        </p:grpSpPr>
        <p:sp>
          <p:nvSpPr>
            <p:cNvPr id="6" name="Freeform 6">
              <a:extLst>
                <a:ext uri="{FF2B5EF4-FFF2-40B4-BE49-F238E27FC236}">
                  <a16:creationId xmlns:a16="http://schemas.microsoft.com/office/drawing/2014/main" id="{F107C860-824D-50D9-8A00-31A6DB548E04}"/>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1F964C"/>
            </a:solidFill>
          </p:spPr>
          <p:txBody>
            <a:bodyPr/>
            <a:lstStyle/>
            <a:p>
              <a:endParaRPr lang="en-US"/>
            </a:p>
          </p:txBody>
        </p:sp>
        <p:sp>
          <p:nvSpPr>
            <p:cNvPr id="7" name="TextBox 7">
              <a:extLst>
                <a:ext uri="{FF2B5EF4-FFF2-40B4-BE49-F238E27FC236}">
                  <a16:creationId xmlns:a16="http://schemas.microsoft.com/office/drawing/2014/main" id="{D7992BFB-2DB2-BA11-9F4F-4A5DE1F95C6F}"/>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a:extLst>
              <a:ext uri="{FF2B5EF4-FFF2-40B4-BE49-F238E27FC236}">
                <a16:creationId xmlns:a16="http://schemas.microsoft.com/office/drawing/2014/main" id="{9DEE2471-7ABE-3A27-15A1-766AF417B6B4}"/>
              </a:ext>
            </a:extLst>
          </p:cNvPr>
          <p:cNvGrpSpPr/>
          <p:nvPr/>
        </p:nvGrpSpPr>
        <p:grpSpPr>
          <a:xfrm rot="-10800000">
            <a:off x="17238863" y="8933097"/>
            <a:ext cx="879623" cy="879623"/>
            <a:chOff x="0" y="0"/>
            <a:chExt cx="812800" cy="812800"/>
          </a:xfrm>
        </p:grpSpPr>
        <p:sp>
          <p:nvSpPr>
            <p:cNvPr id="9" name="Freeform 9">
              <a:extLst>
                <a:ext uri="{FF2B5EF4-FFF2-40B4-BE49-F238E27FC236}">
                  <a16:creationId xmlns:a16="http://schemas.microsoft.com/office/drawing/2014/main" id="{23812DDA-6464-3AB1-3301-537BFA2ECC85}"/>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10" name="TextBox 10">
              <a:extLst>
                <a:ext uri="{FF2B5EF4-FFF2-40B4-BE49-F238E27FC236}">
                  <a16:creationId xmlns:a16="http://schemas.microsoft.com/office/drawing/2014/main" id="{C2B2ED15-14F7-1C3A-78C6-8F3F0F4FF0A2}"/>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a:extLst>
              <a:ext uri="{FF2B5EF4-FFF2-40B4-BE49-F238E27FC236}">
                <a16:creationId xmlns:a16="http://schemas.microsoft.com/office/drawing/2014/main" id="{8FDB11B1-40F1-5118-4D7B-50F0E8EAC079}"/>
              </a:ext>
            </a:extLst>
          </p:cNvPr>
          <p:cNvGrpSpPr/>
          <p:nvPr/>
        </p:nvGrpSpPr>
        <p:grpSpPr>
          <a:xfrm rot="-10800000">
            <a:off x="16833407" y="7378980"/>
            <a:ext cx="873852" cy="873852"/>
            <a:chOff x="0" y="0"/>
            <a:chExt cx="812800" cy="812800"/>
          </a:xfrm>
        </p:grpSpPr>
        <p:sp>
          <p:nvSpPr>
            <p:cNvPr id="12" name="Freeform 12">
              <a:extLst>
                <a:ext uri="{FF2B5EF4-FFF2-40B4-BE49-F238E27FC236}">
                  <a16:creationId xmlns:a16="http://schemas.microsoft.com/office/drawing/2014/main" id="{BD4B20BC-08D2-CA1B-DED0-9BF8305E9ED7}"/>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a:extLst>
                <a:ext uri="{FF2B5EF4-FFF2-40B4-BE49-F238E27FC236}">
                  <a16:creationId xmlns:a16="http://schemas.microsoft.com/office/drawing/2014/main" id="{12C24699-B273-0225-8E49-B7850750FF24}"/>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a:extLst>
              <a:ext uri="{FF2B5EF4-FFF2-40B4-BE49-F238E27FC236}">
                <a16:creationId xmlns:a16="http://schemas.microsoft.com/office/drawing/2014/main" id="{C9AC8886-BC17-7B1E-5ABE-2F69C3E50542}"/>
              </a:ext>
            </a:extLst>
          </p:cNvPr>
          <p:cNvGrpSpPr>
            <a:grpSpLocks noChangeAspect="1"/>
          </p:cNvGrpSpPr>
          <p:nvPr/>
        </p:nvGrpSpPr>
        <p:grpSpPr>
          <a:xfrm rot="-10800000">
            <a:off x="15108817" y="8252832"/>
            <a:ext cx="566519" cy="491118"/>
            <a:chOff x="0" y="0"/>
            <a:chExt cx="3196590" cy="2771140"/>
          </a:xfrm>
        </p:grpSpPr>
        <p:sp>
          <p:nvSpPr>
            <p:cNvPr id="15" name="Freeform 15">
              <a:extLst>
                <a:ext uri="{FF2B5EF4-FFF2-40B4-BE49-F238E27FC236}">
                  <a16:creationId xmlns:a16="http://schemas.microsoft.com/office/drawing/2014/main" id="{2A05472C-50C3-ADED-2CF7-7341D9439E01}"/>
                </a:ext>
              </a:extLst>
            </p:cNvPr>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266390"/>
            </a:solidFill>
          </p:spPr>
          <p:txBody>
            <a:bodyPr/>
            <a:lstStyle/>
            <a:p>
              <a:endParaRPr lang="en-US"/>
            </a:p>
          </p:txBody>
        </p:sp>
      </p:grpSp>
      <p:grpSp>
        <p:nvGrpSpPr>
          <p:cNvPr id="16" name="Group 16">
            <a:extLst>
              <a:ext uri="{FF2B5EF4-FFF2-40B4-BE49-F238E27FC236}">
                <a16:creationId xmlns:a16="http://schemas.microsoft.com/office/drawing/2014/main" id="{868442AE-0CB9-4B6E-8A1F-187348D5D08F}"/>
              </a:ext>
            </a:extLst>
          </p:cNvPr>
          <p:cNvGrpSpPr/>
          <p:nvPr/>
        </p:nvGrpSpPr>
        <p:grpSpPr>
          <a:xfrm rot="-10800000">
            <a:off x="17270333" y="7183325"/>
            <a:ext cx="531759" cy="531759"/>
            <a:chOff x="0" y="0"/>
            <a:chExt cx="812800" cy="812800"/>
          </a:xfrm>
        </p:grpSpPr>
        <p:sp>
          <p:nvSpPr>
            <p:cNvPr id="17" name="Freeform 17">
              <a:extLst>
                <a:ext uri="{FF2B5EF4-FFF2-40B4-BE49-F238E27FC236}">
                  <a16:creationId xmlns:a16="http://schemas.microsoft.com/office/drawing/2014/main" id="{2F18AD9F-86CF-9334-B747-CB5B6C32D6B2}"/>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a:extLst>
                <a:ext uri="{FF2B5EF4-FFF2-40B4-BE49-F238E27FC236}">
                  <a16:creationId xmlns:a16="http://schemas.microsoft.com/office/drawing/2014/main" id="{6BC7D285-04AF-848D-BB48-3281CD1242C8}"/>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19" name="TextBox 19">
            <a:extLst>
              <a:ext uri="{FF2B5EF4-FFF2-40B4-BE49-F238E27FC236}">
                <a16:creationId xmlns:a16="http://schemas.microsoft.com/office/drawing/2014/main" id="{79E0830E-0DBC-E5C0-A320-3D7296853475}"/>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0" name="Freeform 20">
            <a:extLst>
              <a:ext uri="{FF2B5EF4-FFF2-40B4-BE49-F238E27FC236}">
                <a16:creationId xmlns:a16="http://schemas.microsoft.com/office/drawing/2014/main" id="{6A27B3BE-15A9-8507-49C9-B9EDBC4FE9E1}"/>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22" name="Title 2">
            <a:extLst>
              <a:ext uri="{FF2B5EF4-FFF2-40B4-BE49-F238E27FC236}">
                <a16:creationId xmlns:a16="http://schemas.microsoft.com/office/drawing/2014/main" id="{14B31182-D993-4A09-319D-30E29E8AE0D1}"/>
              </a:ext>
            </a:extLst>
          </p:cNvPr>
          <p:cNvSpPr txBox="1">
            <a:spLocks/>
          </p:cNvSpPr>
          <p:nvPr/>
        </p:nvSpPr>
        <p:spPr>
          <a:xfrm>
            <a:off x="754118" y="216621"/>
            <a:ext cx="16553466" cy="735879"/>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Arial" panose="020B0604020202020204" pitchFamily="34" charset="0"/>
                <a:cs typeface="Arial" panose="020B0604020202020204" pitchFamily="34" charset="0"/>
              </a:rPr>
              <a:t>RYSS TIA Model for 2025-2026 Data Collection</a:t>
            </a:r>
          </a:p>
        </p:txBody>
      </p:sp>
      <p:graphicFrame>
        <p:nvGraphicFramePr>
          <p:cNvPr id="21" name="Table 20">
            <a:extLst>
              <a:ext uri="{FF2B5EF4-FFF2-40B4-BE49-F238E27FC236}">
                <a16:creationId xmlns:a16="http://schemas.microsoft.com/office/drawing/2014/main" id="{BC0E791D-EB1C-69CD-4C91-2CD73A3AC4FE}"/>
              </a:ext>
            </a:extLst>
          </p:cNvPr>
          <p:cNvGraphicFramePr>
            <a:graphicFrameLocks noGrp="1"/>
          </p:cNvGraphicFramePr>
          <p:nvPr>
            <p:extLst>
              <p:ext uri="{D42A27DB-BD31-4B8C-83A1-F6EECF244321}">
                <p14:modId xmlns:p14="http://schemas.microsoft.com/office/powerpoint/2010/main" val="6026608"/>
              </p:ext>
            </p:extLst>
          </p:nvPr>
        </p:nvGraphicFramePr>
        <p:xfrm>
          <a:off x="965201" y="3086100"/>
          <a:ext cx="16357603" cy="5684591"/>
        </p:xfrm>
        <a:graphic>
          <a:graphicData uri="http://schemas.openxmlformats.org/drawingml/2006/table">
            <a:tbl>
              <a:tblPr/>
              <a:tblGrid>
                <a:gridCol w="4687454">
                  <a:extLst>
                    <a:ext uri="{9D8B030D-6E8A-4147-A177-3AD203B41FA5}">
                      <a16:colId xmlns:a16="http://schemas.microsoft.com/office/drawing/2014/main" val="2281238539"/>
                    </a:ext>
                  </a:extLst>
                </a:gridCol>
                <a:gridCol w="3408219">
                  <a:extLst>
                    <a:ext uri="{9D8B030D-6E8A-4147-A177-3AD203B41FA5}">
                      <a16:colId xmlns:a16="http://schemas.microsoft.com/office/drawing/2014/main" val="4267724579"/>
                    </a:ext>
                  </a:extLst>
                </a:gridCol>
                <a:gridCol w="3675731">
                  <a:extLst>
                    <a:ext uri="{9D8B030D-6E8A-4147-A177-3AD203B41FA5}">
                      <a16:colId xmlns:a16="http://schemas.microsoft.com/office/drawing/2014/main" val="2726027246"/>
                    </a:ext>
                  </a:extLst>
                </a:gridCol>
                <a:gridCol w="4586199">
                  <a:extLst>
                    <a:ext uri="{9D8B030D-6E8A-4147-A177-3AD203B41FA5}">
                      <a16:colId xmlns:a16="http://schemas.microsoft.com/office/drawing/2014/main" val="3392523903"/>
                    </a:ext>
                  </a:extLst>
                </a:gridCol>
              </a:tblGrid>
              <a:tr h="700368">
                <a:tc gridSpan="4">
                  <a:txBody>
                    <a:bodyPr/>
                    <a:lstStyle/>
                    <a:p>
                      <a:pPr algn="ctr" fontAlgn="b">
                        <a:spcBef>
                          <a:spcPts val="0"/>
                        </a:spcBef>
                        <a:spcAft>
                          <a:spcPts val="0"/>
                        </a:spcAft>
                      </a:pPr>
                      <a:r>
                        <a:rPr lang="en-US" sz="2400" b="1" i="0" u="none" strike="noStrike" dirty="0">
                          <a:solidFill>
                            <a:srgbClr val="000000"/>
                          </a:solidFill>
                          <a:effectLst/>
                          <a:latin typeface="Arial" panose="020B0604020202020204" pitchFamily="34" charset="0"/>
                          <a:cs typeface="Arial" panose="020B0604020202020204" pitchFamily="34" charset="0"/>
                        </a:rPr>
                        <a:t> New Student Growth for 2025-2026</a:t>
                      </a:r>
                      <a:endParaRPr lang="en-US" sz="2400" b="1"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tc hMerge="1">
                  <a:txBody>
                    <a:bodyPr/>
                    <a:lstStyle/>
                    <a:p>
                      <a:endParaRPr/>
                    </a:p>
                  </a:txBody>
                  <a:tcPr marL="94653" marR="94653" marT="47327" marB="47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tc hMerge="1">
                  <a:txBody>
                    <a:bodyPr/>
                    <a:lstStyle/>
                    <a:p>
                      <a:endParaRPr lang="en-US"/>
                    </a:p>
                  </a:txBody>
                  <a:tcPr/>
                </a:tc>
                <a:tc hMerge="1">
                  <a:txBody>
                    <a:bodyPr/>
                    <a:lstStyle/>
                    <a:p>
                      <a:endParaRPr dirty="0"/>
                    </a:p>
                  </a:txBody>
                  <a:tcPr marL="9860" marR="9860" marT="986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extLst>
                  <a:ext uri="{0D108BD9-81ED-4DB2-BD59-A6C34878D82A}">
                    <a16:rowId xmlns:a16="http://schemas.microsoft.com/office/drawing/2014/main" val="1702191449"/>
                  </a:ext>
                </a:extLst>
              </a:tr>
              <a:tr h="933293">
                <a:tc>
                  <a:txBody>
                    <a:bodyPr/>
                    <a:lstStyle/>
                    <a:p>
                      <a:pPr algn="ctr" fontAlgn="ctr">
                        <a:spcBef>
                          <a:spcPts val="0"/>
                        </a:spcBef>
                        <a:spcAft>
                          <a:spcPts val="0"/>
                        </a:spcAft>
                      </a:pPr>
                      <a:r>
                        <a:rPr lang="en-US" sz="2400" b="1" i="0" u="none" strike="noStrike" dirty="0">
                          <a:solidFill>
                            <a:srgbClr val="000000"/>
                          </a:solidFill>
                          <a:effectLst/>
                          <a:latin typeface="Arial" panose="020B0604020202020204" pitchFamily="34" charset="0"/>
                          <a:cs typeface="Arial" panose="020B0604020202020204" pitchFamily="34" charset="0"/>
                        </a:rPr>
                        <a:t>2025-2026 Eligible Teaching Assignment/Campus</a:t>
                      </a:r>
                      <a:endParaRPr lang="en-US" sz="2400" b="1"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tc>
                  <a:txBody>
                    <a:bodyPr/>
                    <a:lstStyle/>
                    <a:p>
                      <a:pPr algn="ctr" fontAlgn="ctr">
                        <a:spcBef>
                          <a:spcPts val="0"/>
                        </a:spcBef>
                        <a:spcAft>
                          <a:spcPts val="0"/>
                        </a:spcAft>
                      </a:pPr>
                      <a:r>
                        <a:rPr lang="en-US" sz="2400" b="1" i="0" u="none" strike="noStrike" dirty="0">
                          <a:solidFill>
                            <a:srgbClr val="000000"/>
                          </a:solidFill>
                          <a:effectLst/>
                          <a:latin typeface="Arial" panose="020B0604020202020204" pitchFamily="34" charset="0"/>
                          <a:cs typeface="Arial" panose="020B0604020202020204" pitchFamily="34" charset="0"/>
                        </a:rPr>
                        <a:t>Pre-Test</a:t>
                      </a:r>
                      <a:endParaRPr lang="en-US" sz="2400" b="1"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tc>
                  <a:txBody>
                    <a:bodyPr/>
                    <a:lstStyle/>
                    <a:p>
                      <a:pPr algn="ctr" fontAlgn="ctr">
                        <a:spcBef>
                          <a:spcPts val="0"/>
                        </a:spcBef>
                        <a:spcAft>
                          <a:spcPts val="0"/>
                        </a:spcAft>
                      </a:pPr>
                      <a:r>
                        <a:rPr lang="en-US" sz="2400" b="1" i="0" u="none" strike="noStrike" dirty="0">
                          <a:solidFill>
                            <a:srgbClr val="000000"/>
                          </a:solidFill>
                          <a:effectLst/>
                          <a:latin typeface="Arial" panose="020B0604020202020204" pitchFamily="34" charset="0"/>
                          <a:cs typeface="Arial" panose="020B0604020202020204" pitchFamily="34" charset="0"/>
                        </a:rPr>
                        <a:t>Post-Test</a:t>
                      </a:r>
                      <a:endParaRPr lang="en-US" sz="2400" b="1"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tc>
                  <a:txBody>
                    <a:bodyPr/>
                    <a:lstStyle/>
                    <a:p>
                      <a:pPr algn="ctr" fontAlgn="b">
                        <a:spcBef>
                          <a:spcPts val="0"/>
                        </a:spcBef>
                        <a:spcAft>
                          <a:spcPts val="0"/>
                        </a:spcAft>
                      </a:pPr>
                      <a:r>
                        <a:rPr lang="en-US" sz="2400" b="1" i="0" u="none" strike="noStrike" dirty="0">
                          <a:solidFill>
                            <a:srgbClr val="000000"/>
                          </a:solidFill>
                          <a:effectLst/>
                          <a:latin typeface="Arial" panose="020B0604020202020204" pitchFamily="34" charset="0"/>
                          <a:cs typeface="Arial" panose="020B0604020202020204" pitchFamily="34" charset="0"/>
                        </a:rPr>
                        <a:t>Growth Target</a:t>
                      </a:r>
                      <a:endParaRPr lang="en-US" sz="2400" b="1"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extLst>
                  <a:ext uri="{0D108BD9-81ED-4DB2-BD59-A6C34878D82A}">
                    <a16:rowId xmlns:a16="http://schemas.microsoft.com/office/drawing/2014/main" val="3013125915"/>
                  </a:ext>
                </a:extLst>
              </a:tr>
              <a:tr h="438510">
                <a:tc>
                  <a:txBody>
                    <a:bodyPr/>
                    <a:lstStyle/>
                    <a:p>
                      <a:pPr algn="l" fontAlgn="b">
                        <a:spcBef>
                          <a:spcPts val="0"/>
                        </a:spcBef>
                        <a:spcAft>
                          <a:spcPts val="0"/>
                        </a:spcAft>
                      </a:pPr>
                      <a:r>
                        <a:rPr lang="en-US" sz="2400" b="0" i="0" u="none" strike="noStrike" dirty="0">
                          <a:effectLst/>
                          <a:latin typeface="Arial" panose="020B0604020202020204" pitchFamily="34" charset="0"/>
                          <a:cs typeface="Arial" panose="020B0604020202020204" pitchFamily="34" charset="0"/>
                        </a:rPr>
                        <a:t>Prekindergarten</a:t>
                      </a: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l" fontAlgn="b">
                        <a:spcBef>
                          <a:spcPts val="0"/>
                        </a:spcBef>
                        <a:spcAft>
                          <a:spcPts val="0"/>
                        </a:spcAft>
                      </a:pPr>
                      <a:r>
                        <a:rPr lang="en-US" sz="2400" b="0" i="0" u="none" strike="noStrike" dirty="0">
                          <a:effectLst/>
                          <a:latin typeface="Arial" panose="020B0604020202020204" pitchFamily="34" charset="0"/>
                          <a:cs typeface="Arial" panose="020B0604020202020204" pitchFamily="34" charset="0"/>
                        </a:rPr>
                        <a:t>Circle</a:t>
                      </a: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l" fontAlgn="b">
                        <a:spcBef>
                          <a:spcPts val="0"/>
                        </a:spcBef>
                        <a:spcAft>
                          <a:spcPts val="0"/>
                        </a:spcAft>
                      </a:pPr>
                      <a:r>
                        <a:rPr lang="en-US" sz="2400" b="0" i="0" u="none" strike="noStrike" dirty="0">
                          <a:effectLst/>
                          <a:latin typeface="Arial" panose="020B0604020202020204" pitchFamily="34" charset="0"/>
                          <a:cs typeface="Arial" panose="020B0604020202020204" pitchFamily="34" charset="0"/>
                        </a:rPr>
                        <a:t>Circle</a:t>
                      </a: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l" fontAlgn="b">
                        <a:spcBef>
                          <a:spcPts val="0"/>
                        </a:spcBef>
                        <a:spcAft>
                          <a:spcPts val="0"/>
                        </a:spcAft>
                      </a:pPr>
                      <a:r>
                        <a:rPr lang="en-US" sz="2400" b="0" i="0" u="none" strike="noStrike" dirty="0">
                          <a:effectLst/>
                          <a:latin typeface="Arial" panose="020B0604020202020204" pitchFamily="34" charset="0"/>
                          <a:cs typeface="Arial" panose="020B0604020202020204" pitchFamily="34" charset="0"/>
                        </a:rPr>
                        <a:t>Moving up a performance level or staying on track (see FAQ)</a:t>
                      </a: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565579752"/>
                  </a:ext>
                </a:extLst>
              </a:tr>
              <a:tr h="438510">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Grade </a:t>
                      </a:r>
                      <a:r>
                        <a:rPr lang="en-US" sz="2400" b="0" i="0" u="none" strike="noStrike" dirty="0">
                          <a:solidFill>
                            <a:schemeClr val="tx1"/>
                          </a:solidFill>
                          <a:effectLst/>
                          <a:latin typeface="Arial" panose="020B0604020202020204" pitchFamily="34" charset="0"/>
                          <a:cs typeface="Arial" panose="020B0604020202020204" pitchFamily="34" charset="0"/>
                        </a:rPr>
                        <a:t>K-3</a:t>
                      </a:r>
                      <a:r>
                        <a:rPr lang="en-US" sz="2400" b="0" i="0" u="none" strike="noStrike" dirty="0">
                          <a:solidFill>
                            <a:srgbClr val="000000"/>
                          </a:solidFill>
                          <a:effectLst/>
                          <a:latin typeface="Arial" panose="020B0604020202020204" pitchFamily="34" charset="0"/>
                          <a:cs typeface="Arial" panose="020B0604020202020204" pitchFamily="34" charset="0"/>
                        </a:rPr>
                        <a:t> Reading</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I-Ready BOY</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I-Ready EOY</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rowSpan="2">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 of students meeting &gt;=100% typical growth target</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540266521"/>
                  </a:ext>
                </a:extLst>
              </a:tr>
              <a:tr h="438510">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Grade </a:t>
                      </a:r>
                      <a:r>
                        <a:rPr lang="en-US" sz="2400" b="0" i="0" u="none" strike="noStrike" dirty="0">
                          <a:solidFill>
                            <a:schemeClr val="tx1"/>
                          </a:solidFill>
                          <a:effectLst/>
                          <a:latin typeface="Arial" panose="020B0604020202020204" pitchFamily="34" charset="0"/>
                          <a:cs typeface="Arial" panose="020B0604020202020204" pitchFamily="34" charset="0"/>
                        </a:rPr>
                        <a:t>K-3</a:t>
                      </a:r>
                      <a:r>
                        <a:rPr lang="en-US" sz="2400" b="0" i="0" u="none" strike="noStrike" dirty="0">
                          <a:solidFill>
                            <a:srgbClr val="000000"/>
                          </a:solidFill>
                          <a:effectLst/>
                          <a:latin typeface="Arial" panose="020B0604020202020204" pitchFamily="34" charset="0"/>
                          <a:cs typeface="Arial" panose="020B0604020202020204" pitchFamily="34" charset="0"/>
                        </a:rPr>
                        <a:t> Math</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I-Ready BOY</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I-Ready EOY</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vMerge="1">
                  <a:txBody>
                    <a:bodyPr/>
                    <a:lstStyle/>
                    <a:p>
                      <a:pPr algn="l" fontAlgn="b">
                        <a:spcBef>
                          <a:spcPts val="0"/>
                        </a:spcBef>
                        <a:spcAft>
                          <a:spcPts val="0"/>
                        </a:spcAft>
                      </a:pPr>
                      <a:endParaRPr lang="en-US" sz="1600" b="0" i="0" u="none" strike="noStrike" dirty="0">
                        <a:effectLst/>
                        <a:latin typeface="Arial" panose="020B0604020202020204" pitchFamily="34" charset="0"/>
                        <a:cs typeface="Arial" panose="020B0604020202020204" pitchFamily="34" charset="0"/>
                      </a:endParaRPr>
                    </a:p>
                  </a:txBody>
                  <a:tcPr marL="9860" marR="9860" marT="986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993179819"/>
                  </a:ext>
                </a:extLst>
              </a:tr>
              <a:tr h="438510">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Grade 4-8 Reading</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Prior Year STAAR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Current Year STAAR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rowSpan="3">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STAAR transition table</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extLst>
                  <a:ext uri="{0D108BD9-81ED-4DB2-BD59-A6C34878D82A}">
                    <a16:rowId xmlns:a16="http://schemas.microsoft.com/office/drawing/2014/main" val="3236895494"/>
                  </a:ext>
                </a:extLst>
              </a:tr>
              <a:tr h="438510">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Grade 4-8 Math</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Prior Year STAAR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Current Year STAAR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vMerge="1">
                  <a:txBody>
                    <a:bodyPr/>
                    <a:lstStyle/>
                    <a:p>
                      <a:pPr algn="l" fontAlgn="b">
                        <a:spcBef>
                          <a:spcPts val="0"/>
                        </a:spcBef>
                        <a:spcAft>
                          <a:spcPts val="0"/>
                        </a:spcAft>
                      </a:pPr>
                      <a:endParaRPr lang="en-US" sz="1600" b="0" i="0" u="none" strike="noStrike" dirty="0">
                        <a:effectLst/>
                        <a:latin typeface="Arial" panose="020B0604020202020204" pitchFamily="34" charset="0"/>
                        <a:cs typeface="Arial" panose="020B0604020202020204" pitchFamily="34" charset="0"/>
                      </a:endParaRPr>
                    </a:p>
                  </a:txBody>
                  <a:tcPr marL="9860" marR="9860" marT="986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extLst>
                  <a:ext uri="{0D108BD9-81ED-4DB2-BD59-A6C34878D82A}">
                    <a16:rowId xmlns:a16="http://schemas.microsoft.com/office/drawing/2014/main" val="229583977"/>
                  </a:ext>
                </a:extLst>
              </a:tr>
              <a:tr h="438510">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Algebra I, English I, and English II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Prior Year STAAR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Current Year STAAR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vMerge="1">
                  <a:txBody>
                    <a:bodyPr/>
                    <a:lstStyle/>
                    <a:p>
                      <a:pPr algn="l" fontAlgn="b">
                        <a:spcBef>
                          <a:spcPts val="0"/>
                        </a:spcBef>
                        <a:spcAft>
                          <a:spcPts val="0"/>
                        </a:spcAft>
                      </a:pPr>
                      <a:endParaRPr lang="en-US" sz="1600" b="0" i="0" u="none" strike="noStrike" dirty="0">
                        <a:effectLst/>
                        <a:latin typeface="Arial" panose="020B0604020202020204" pitchFamily="34" charset="0"/>
                        <a:cs typeface="Arial" panose="020B0604020202020204" pitchFamily="34" charset="0"/>
                      </a:endParaRPr>
                    </a:p>
                  </a:txBody>
                  <a:tcPr marL="9860" marR="9860" marT="986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extLst>
                  <a:ext uri="{0D108BD9-81ED-4DB2-BD59-A6C34878D82A}">
                    <a16:rowId xmlns:a16="http://schemas.microsoft.com/office/drawing/2014/main" val="3516432576"/>
                  </a:ext>
                </a:extLst>
              </a:tr>
              <a:tr h="1112070">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Grade 5 &amp; 8 science, Grade 8 social studies, Biology, and US History</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Released STAAR</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Current Year STAAR</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Target set using variable percentage correct method</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714878126"/>
                  </a:ext>
                </a:extLst>
              </a:tr>
            </a:tbl>
          </a:graphicData>
        </a:graphic>
      </p:graphicFrame>
      <p:graphicFrame>
        <p:nvGraphicFramePr>
          <p:cNvPr id="25" name="Table 16">
            <a:extLst>
              <a:ext uri="{FF2B5EF4-FFF2-40B4-BE49-F238E27FC236}">
                <a16:creationId xmlns:a16="http://schemas.microsoft.com/office/drawing/2014/main" id="{437B97AF-718B-1AF4-DD35-32742F9D99DE}"/>
              </a:ext>
            </a:extLst>
          </p:cNvPr>
          <p:cNvGraphicFramePr>
            <a:graphicFrameLocks noGrp="1"/>
          </p:cNvGraphicFramePr>
          <p:nvPr>
            <p:extLst>
              <p:ext uri="{D42A27DB-BD31-4B8C-83A1-F6EECF244321}">
                <p14:modId xmlns:p14="http://schemas.microsoft.com/office/powerpoint/2010/main" val="434204748"/>
              </p:ext>
            </p:extLst>
          </p:nvPr>
        </p:nvGraphicFramePr>
        <p:xfrm>
          <a:off x="965199" y="952500"/>
          <a:ext cx="16357602" cy="2081769"/>
        </p:xfrm>
        <a:graphic>
          <a:graphicData uri="http://schemas.openxmlformats.org/drawingml/2006/table">
            <a:tbl>
              <a:tblPr firstRow="1" bandRow="1">
                <a:tableStyleId>{5C22544A-7EE6-4342-B048-85BDC9FD1C3A}</a:tableStyleId>
              </a:tblPr>
              <a:tblGrid>
                <a:gridCol w="2806194">
                  <a:extLst>
                    <a:ext uri="{9D8B030D-6E8A-4147-A177-3AD203B41FA5}">
                      <a16:colId xmlns:a16="http://schemas.microsoft.com/office/drawing/2014/main" val="906509577"/>
                    </a:ext>
                  </a:extLst>
                </a:gridCol>
                <a:gridCol w="13551408">
                  <a:extLst>
                    <a:ext uri="{9D8B030D-6E8A-4147-A177-3AD203B41FA5}">
                      <a16:colId xmlns:a16="http://schemas.microsoft.com/office/drawing/2014/main" val="1790572230"/>
                    </a:ext>
                  </a:extLst>
                </a:gridCol>
              </a:tblGrid>
              <a:tr h="565389">
                <a:tc>
                  <a:txBody>
                    <a:bodyPr/>
                    <a:lstStyle/>
                    <a:p>
                      <a:pPr algn="ctr"/>
                      <a:r>
                        <a:rPr lang="en-US" sz="2700" dirty="0"/>
                        <a:t>Weight</a:t>
                      </a:r>
                    </a:p>
                  </a:txBody>
                  <a:tcPr marL="137160" marR="137160" marT="68580" marB="685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700" dirty="0"/>
                        <a:t>Component</a:t>
                      </a:r>
                    </a:p>
                  </a:txBody>
                  <a:tcPr marL="137160" marR="137160" marT="68580" marB="685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2482275"/>
                  </a:ext>
                </a:extLst>
              </a:tr>
              <a:tr h="960120">
                <a:tc>
                  <a:txBody>
                    <a:bodyPr/>
                    <a:lstStyle/>
                    <a:p>
                      <a:pPr algn="ctr"/>
                      <a:r>
                        <a:rPr lang="en-US" sz="2700" dirty="0"/>
                        <a:t>45%</a:t>
                      </a:r>
                    </a:p>
                  </a:txBody>
                  <a:tcPr marL="137160" marR="137160" marT="68580" marB="685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700" kern="0" dirty="0">
                          <a:solidFill>
                            <a:schemeClr val="tx1"/>
                          </a:solidFill>
                          <a:latin typeface="Arial" panose="020B0604020202020204" pitchFamily="34" charset="0"/>
                          <a:cs typeface="Arial" panose="020B0604020202020204" pitchFamily="34" charset="0"/>
                        </a:rPr>
                        <a:t>T-TESS Observation Score Average for Domains 2 &amp; 3 across scored observations and walkthroughs (Final); no Domain 2 or 3 dimension can be less than a 3</a:t>
                      </a:r>
                      <a:endParaRPr lang="en-US" sz="2700" dirty="0"/>
                    </a:p>
                  </a:txBody>
                  <a:tcPr marL="137160" marR="137160" marT="68580" marB="685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4104718"/>
                  </a:ext>
                </a:extLst>
              </a:tr>
              <a:tr h="556260">
                <a:tc>
                  <a:txBody>
                    <a:bodyPr/>
                    <a:lstStyle/>
                    <a:p>
                      <a:pPr algn="ctr"/>
                      <a:r>
                        <a:rPr lang="en-US" sz="2700" dirty="0"/>
                        <a:t>55%</a:t>
                      </a:r>
                    </a:p>
                  </a:txBody>
                  <a:tcPr marL="137160" marR="137160" marT="68580" marB="685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700" kern="0" dirty="0">
                          <a:solidFill>
                            <a:schemeClr val="tx1"/>
                          </a:solidFill>
                          <a:latin typeface="Arial" panose="020B0604020202020204" pitchFamily="34" charset="0"/>
                          <a:cs typeface="Arial" panose="020B0604020202020204" pitchFamily="34" charset="0"/>
                        </a:rPr>
                        <a:t>Student Growth</a:t>
                      </a:r>
                      <a:endParaRPr lang="en-US" sz="2700" dirty="0"/>
                    </a:p>
                  </a:txBody>
                  <a:tcPr marL="137160" marR="137160" marT="68580" marB="685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7474856"/>
                  </a:ext>
                </a:extLst>
              </a:tr>
            </a:tbl>
          </a:graphicData>
        </a:graphic>
      </p:graphicFrame>
      <p:sp>
        <p:nvSpPr>
          <p:cNvPr id="26" name="Arrow: Right 25">
            <a:extLst>
              <a:ext uri="{FF2B5EF4-FFF2-40B4-BE49-F238E27FC236}">
                <a16:creationId xmlns:a16="http://schemas.microsoft.com/office/drawing/2014/main" id="{EBD342BF-E27C-20E6-8201-3CDB459B61F9}"/>
              </a:ext>
            </a:extLst>
          </p:cNvPr>
          <p:cNvSpPr/>
          <p:nvPr/>
        </p:nvSpPr>
        <p:spPr>
          <a:xfrm>
            <a:off x="7302" y="4957762"/>
            <a:ext cx="746816" cy="3714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141826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A96198-78FD-4A9E-BF76-ECA9181ADF54}"/>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7</a:t>
            </a:fld>
            <a:endParaRPr lang="en-US" noProof="0" dirty="0"/>
          </a:p>
        </p:txBody>
      </p:sp>
      <p:sp>
        <p:nvSpPr>
          <p:cNvPr id="5" name="Slide Number Placeholder 2">
            <a:extLst>
              <a:ext uri="{FF2B5EF4-FFF2-40B4-BE49-F238E27FC236}">
                <a16:creationId xmlns:a16="http://schemas.microsoft.com/office/drawing/2014/main" id="{CDE26232-F982-48E8-BA86-07B6A130C1A4}"/>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7</a:t>
            </a:fld>
            <a:endParaRPr lang="en-US" sz="1800" dirty="0"/>
          </a:p>
        </p:txBody>
      </p:sp>
      <p:sp>
        <p:nvSpPr>
          <p:cNvPr id="6" name="Slide Number Placeholder 2">
            <a:extLst>
              <a:ext uri="{FF2B5EF4-FFF2-40B4-BE49-F238E27FC236}">
                <a16:creationId xmlns:a16="http://schemas.microsoft.com/office/drawing/2014/main" id="{92E35A6F-D14E-4620-B007-B21F582155E5}"/>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7</a:t>
            </a:fld>
            <a:endParaRPr lang="en-US" sz="1800" dirty="0"/>
          </a:p>
        </p:txBody>
      </p:sp>
      <p:pic>
        <p:nvPicPr>
          <p:cNvPr id="7" name="Picture 6">
            <a:extLst>
              <a:ext uri="{FF2B5EF4-FFF2-40B4-BE49-F238E27FC236}">
                <a16:creationId xmlns:a16="http://schemas.microsoft.com/office/drawing/2014/main" id="{FA91FBF4-14F7-4E32-BBD8-FA1D7B43BC0B}"/>
              </a:ext>
            </a:extLst>
          </p:cNvPr>
          <p:cNvPicPr>
            <a:picLocks noChangeAspect="1"/>
          </p:cNvPicPr>
          <p:nvPr/>
        </p:nvPicPr>
        <p:blipFill>
          <a:blip r:embed="rId2"/>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E18CE18C-F856-416F-AA16-304EFA378737}"/>
              </a:ext>
            </a:extLst>
          </p:cNvPr>
          <p:cNvPicPr>
            <a:picLocks noChangeAspect="1"/>
          </p:cNvPicPr>
          <p:nvPr/>
        </p:nvPicPr>
        <p:blipFill>
          <a:blip r:embed="rId3"/>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E6A6EB87-CACB-4C95-B84E-46C4211BF566}"/>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7</a:t>
            </a:fld>
            <a:endParaRPr lang="en-US" sz="1800" dirty="0">
              <a:solidFill>
                <a:schemeClr val="bg1">
                  <a:lumMod val="95000"/>
                </a:schemeClr>
              </a:solidFill>
            </a:endParaRPr>
          </a:p>
        </p:txBody>
      </p:sp>
      <p:sp>
        <p:nvSpPr>
          <p:cNvPr id="10" name="Google Shape;44;p4">
            <a:extLst>
              <a:ext uri="{FF2B5EF4-FFF2-40B4-BE49-F238E27FC236}">
                <a16:creationId xmlns:a16="http://schemas.microsoft.com/office/drawing/2014/main" id="{B819CB68-5C36-42BA-83DE-A0D0C2399F89}"/>
              </a:ext>
            </a:extLst>
          </p:cNvPr>
          <p:cNvSpPr txBox="1">
            <a:spLocks noGrp="1"/>
          </p:cNvSpPr>
          <p:nvPr>
            <p:ph type="title"/>
          </p:nvPr>
        </p:nvSpPr>
        <p:spPr>
          <a:xfrm>
            <a:off x="596960" y="408347"/>
            <a:ext cx="16905227" cy="1223843"/>
          </a:xfrm>
          <a:prstGeom prst="rect">
            <a:avLst/>
          </a:prstGeom>
          <a:noFill/>
          <a:ln>
            <a:noFill/>
          </a:ln>
        </p:spPr>
        <p:txBody>
          <a:bodyPr spcFirstLastPara="1" vert="horz" wrap="square" lIns="137138" tIns="137138" rIns="137138" bIns="137138" rtlCol="0" anchor="t" anchorCtr="0">
            <a:noAutofit/>
          </a:bodyPr>
          <a:lstStyle/>
          <a:p>
            <a:pPr>
              <a:spcBef>
                <a:spcPts val="0"/>
              </a:spcBef>
              <a:buSzPts val="3000"/>
            </a:pPr>
            <a:r>
              <a:rPr lang="en-US" sz="5400" b="1" dirty="0">
                <a:solidFill>
                  <a:schemeClr val="accent1">
                    <a:lumMod val="75000"/>
                  </a:schemeClr>
                </a:solidFill>
                <a:latin typeface="Arial" panose="020B0604020202020204" pitchFamily="34" charset="0"/>
                <a:cs typeface="Arial" panose="020B0604020202020204" pitchFamily="34" charset="0"/>
              </a:rPr>
              <a:t>Released STAAR to STAAR Growth Expectations</a:t>
            </a:r>
            <a:endParaRPr sz="5400" b="1" dirty="0">
              <a:solidFill>
                <a:schemeClr val="accent1">
                  <a:lumMod val="75000"/>
                </a:schemeClr>
              </a:solidFill>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151E9A56-EAF8-4653-8AAA-7DE7FEA166B2}"/>
              </a:ext>
            </a:extLst>
          </p:cNvPr>
          <p:cNvSpPr txBox="1"/>
          <p:nvPr/>
        </p:nvSpPr>
        <p:spPr>
          <a:xfrm>
            <a:off x="1038134" y="1460430"/>
            <a:ext cx="16262736" cy="7848302"/>
          </a:xfrm>
          <a:prstGeom prst="rect">
            <a:avLst/>
          </a:prstGeom>
          <a:noFill/>
        </p:spPr>
        <p:txBody>
          <a:bodyPr wrap="square">
            <a:spAutoFit/>
          </a:bodyPr>
          <a:lstStyle/>
          <a:p>
            <a:pPr algn="l"/>
            <a:r>
              <a:rPr lang="en-US" sz="3600" dirty="0">
                <a:latin typeface="Arial" panose="020B0604020202020204" pitchFamily="34" charset="0"/>
                <a:cs typeface="Arial" panose="020B0604020202020204" pitchFamily="34" charset="0"/>
              </a:rPr>
              <a:t>To allow for growth even if the student is still in the Did Not Approach category but is moving in the right direction, the district has proposed to the state to use a variable percentage growth model.</a:t>
            </a:r>
          </a:p>
          <a:p>
            <a:pPr algn="l"/>
            <a:endParaRPr lang="en-US" sz="3600" dirty="0">
              <a:latin typeface="Arial" panose="020B0604020202020204" pitchFamily="34" charset="0"/>
              <a:cs typeface="Arial" panose="020B0604020202020204" pitchFamily="34" charset="0"/>
            </a:endParaRPr>
          </a:p>
          <a:p>
            <a:pPr algn="l"/>
            <a:r>
              <a:rPr lang="en-US" sz="3600" dirty="0">
                <a:latin typeface="Arial" panose="020B0604020202020204" pitchFamily="34" charset="0"/>
                <a:cs typeface="Arial" panose="020B0604020202020204" pitchFamily="34" charset="0"/>
              </a:rPr>
              <a:t>This sets higher growth expectations for lower performing students but allows for growth at all levels.</a:t>
            </a:r>
          </a:p>
          <a:p>
            <a:pPr algn="l"/>
            <a:endParaRPr lang="en-US" sz="3600" dirty="0">
              <a:latin typeface="Arial" panose="020B0604020202020204" pitchFamily="34" charset="0"/>
              <a:cs typeface="Arial" panose="020B0604020202020204" pitchFamily="34" charset="0"/>
            </a:endParaRPr>
          </a:p>
          <a:p>
            <a:pPr algn="l"/>
            <a:r>
              <a:rPr lang="en-US" sz="3600" dirty="0">
                <a:latin typeface="Arial" panose="020B0604020202020204" pitchFamily="34" charset="0"/>
                <a:cs typeface="Arial" panose="020B0604020202020204" pitchFamily="34" charset="0"/>
              </a:rPr>
              <a:t>Using the pre‐test's percent of items correct, the growth targets will be set as follows:</a:t>
            </a:r>
          </a:p>
          <a:p>
            <a:pPr marL="1114425" lvl="1" indent="-428625">
              <a:buFont typeface="Arial" panose="020B0604020202020204" pitchFamily="34" charset="0"/>
              <a:buChar char="•"/>
            </a:pPr>
            <a:r>
              <a:rPr lang="en-US" sz="3600" dirty="0">
                <a:latin typeface="Arial" panose="020B0604020202020204" pitchFamily="34" charset="0"/>
                <a:cs typeface="Arial" panose="020B0604020202020204" pitchFamily="34" charset="0"/>
              </a:rPr>
              <a:t>0‐20% correct, 20 percentage point increase; </a:t>
            </a:r>
          </a:p>
          <a:p>
            <a:pPr marL="1114425" lvl="1" indent="-428625">
              <a:buFont typeface="Arial" panose="020B0604020202020204" pitchFamily="34" charset="0"/>
              <a:buChar char="•"/>
            </a:pPr>
            <a:r>
              <a:rPr lang="en-US" sz="3600" dirty="0">
                <a:latin typeface="Arial" panose="020B0604020202020204" pitchFamily="34" charset="0"/>
                <a:cs typeface="Arial" panose="020B0604020202020204" pitchFamily="34" charset="0"/>
              </a:rPr>
              <a:t>21‐40% correct, 15 percentage point increase; </a:t>
            </a:r>
          </a:p>
          <a:p>
            <a:pPr marL="1114425" lvl="1" indent="-428625">
              <a:buFont typeface="Arial" panose="020B0604020202020204" pitchFamily="34" charset="0"/>
              <a:buChar char="•"/>
            </a:pPr>
            <a:r>
              <a:rPr lang="en-US" sz="3600" dirty="0">
                <a:latin typeface="Arial" panose="020B0604020202020204" pitchFamily="34" charset="0"/>
                <a:cs typeface="Arial" panose="020B0604020202020204" pitchFamily="34" charset="0"/>
              </a:rPr>
              <a:t>41‐60% correct, 10 percentage point increase; </a:t>
            </a:r>
          </a:p>
          <a:p>
            <a:pPr marL="1114425" lvl="1" indent="-428625">
              <a:buFont typeface="Arial" panose="020B0604020202020204" pitchFamily="34" charset="0"/>
              <a:buChar char="•"/>
            </a:pPr>
            <a:r>
              <a:rPr lang="en-US" sz="3600" dirty="0">
                <a:latin typeface="Arial" panose="020B0604020202020204" pitchFamily="34" charset="0"/>
                <a:cs typeface="Arial" panose="020B0604020202020204" pitchFamily="34" charset="0"/>
              </a:rPr>
              <a:t>61‐80% correct, 5 percentage point increase; </a:t>
            </a:r>
          </a:p>
          <a:p>
            <a:pPr marL="1114425" lvl="1" indent="-428625">
              <a:buFont typeface="Arial" panose="020B0604020202020204" pitchFamily="34" charset="0"/>
              <a:buChar char="•"/>
            </a:pPr>
            <a:r>
              <a:rPr lang="en-US" sz="3600" dirty="0">
                <a:latin typeface="Arial" panose="020B0604020202020204" pitchFamily="34" charset="0"/>
                <a:cs typeface="Arial" panose="020B0604020202020204" pitchFamily="34" charset="0"/>
              </a:rPr>
              <a:t>81% or higher correct, maintain or &gt;=95%. </a:t>
            </a:r>
          </a:p>
        </p:txBody>
      </p:sp>
    </p:spTree>
    <p:extLst>
      <p:ext uri="{BB962C8B-B14F-4D97-AF65-F5344CB8AC3E}">
        <p14:creationId xmlns:p14="http://schemas.microsoft.com/office/powerpoint/2010/main" val="1630305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A96198-78FD-4A9E-BF76-ECA9181ADF54}"/>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8</a:t>
            </a:fld>
            <a:endParaRPr lang="en-US" noProof="0" dirty="0"/>
          </a:p>
        </p:txBody>
      </p:sp>
      <p:sp>
        <p:nvSpPr>
          <p:cNvPr id="5" name="Slide Number Placeholder 2">
            <a:extLst>
              <a:ext uri="{FF2B5EF4-FFF2-40B4-BE49-F238E27FC236}">
                <a16:creationId xmlns:a16="http://schemas.microsoft.com/office/drawing/2014/main" id="{CDE26232-F982-48E8-BA86-07B6A130C1A4}"/>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8</a:t>
            </a:fld>
            <a:endParaRPr lang="en-US" sz="1800" dirty="0"/>
          </a:p>
        </p:txBody>
      </p:sp>
      <p:sp>
        <p:nvSpPr>
          <p:cNvPr id="6" name="Slide Number Placeholder 2">
            <a:extLst>
              <a:ext uri="{FF2B5EF4-FFF2-40B4-BE49-F238E27FC236}">
                <a16:creationId xmlns:a16="http://schemas.microsoft.com/office/drawing/2014/main" id="{92E35A6F-D14E-4620-B007-B21F582155E5}"/>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8</a:t>
            </a:fld>
            <a:endParaRPr lang="en-US" sz="1800" dirty="0"/>
          </a:p>
        </p:txBody>
      </p:sp>
      <p:pic>
        <p:nvPicPr>
          <p:cNvPr id="7" name="Picture 6">
            <a:extLst>
              <a:ext uri="{FF2B5EF4-FFF2-40B4-BE49-F238E27FC236}">
                <a16:creationId xmlns:a16="http://schemas.microsoft.com/office/drawing/2014/main" id="{FA91FBF4-14F7-4E32-BBD8-FA1D7B43BC0B}"/>
              </a:ext>
            </a:extLst>
          </p:cNvPr>
          <p:cNvPicPr>
            <a:picLocks noChangeAspect="1"/>
          </p:cNvPicPr>
          <p:nvPr/>
        </p:nvPicPr>
        <p:blipFill>
          <a:blip r:embed="rId2"/>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E18CE18C-F856-416F-AA16-304EFA378737}"/>
              </a:ext>
            </a:extLst>
          </p:cNvPr>
          <p:cNvPicPr>
            <a:picLocks noChangeAspect="1"/>
          </p:cNvPicPr>
          <p:nvPr/>
        </p:nvPicPr>
        <p:blipFill>
          <a:blip r:embed="rId3"/>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E6A6EB87-CACB-4C95-B84E-46C4211BF566}"/>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8</a:t>
            </a:fld>
            <a:endParaRPr lang="en-US" sz="1800" dirty="0">
              <a:solidFill>
                <a:schemeClr val="bg1">
                  <a:lumMod val="95000"/>
                </a:schemeClr>
              </a:solidFill>
            </a:endParaRPr>
          </a:p>
        </p:txBody>
      </p:sp>
      <p:sp>
        <p:nvSpPr>
          <p:cNvPr id="10" name="Google Shape;44;p4">
            <a:extLst>
              <a:ext uri="{FF2B5EF4-FFF2-40B4-BE49-F238E27FC236}">
                <a16:creationId xmlns:a16="http://schemas.microsoft.com/office/drawing/2014/main" id="{B819CB68-5C36-42BA-83DE-A0D0C2399F89}"/>
              </a:ext>
            </a:extLst>
          </p:cNvPr>
          <p:cNvSpPr txBox="1">
            <a:spLocks noGrp="1"/>
          </p:cNvSpPr>
          <p:nvPr>
            <p:ph type="title"/>
          </p:nvPr>
        </p:nvSpPr>
        <p:spPr>
          <a:xfrm>
            <a:off x="596962" y="408347"/>
            <a:ext cx="9990077" cy="1223843"/>
          </a:xfrm>
          <a:prstGeom prst="rect">
            <a:avLst/>
          </a:prstGeom>
          <a:noFill/>
          <a:ln>
            <a:noFill/>
          </a:ln>
        </p:spPr>
        <p:txBody>
          <a:bodyPr spcFirstLastPara="1" vert="horz" wrap="square" lIns="137138" tIns="137138" rIns="137138" bIns="137138" rtlCol="0" anchor="t" anchorCtr="0">
            <a:noAutofit/>
          </a:bodyPr>
          <a:lstStyle/>
          <a:p>
            <a:pPr>
              <a:spcBef>
                <a:spcPts val="0"/>
              </a:spcBef>
              <a:buSzPts val="3000"/>
            </a:pPr>
            <a:r>
              <a:rPr lang="en-US" sz="5400" b="1" dirty="0">
                <a:solidFill>
                  <a:schemeClr val="accent1">
                    <a:lumMod val="75000"/>
                  </a:schemeClr>
                </a:solidFill>
                <a:latin typeface="Arial" panose="020B0604020202020204" pitchFamily="34" charset="0"/>
                <a:cs typeface="Arial" panose="020B0604020202020204" pitchFamily="34" charset="0"/>
              </a:rPr>
              <a:t>Eligibility Requirements</a:t>
            </a:r>
            <a:endParaRPr sz="5400" b="1" dirty="0">
              <a:solidFill>
                <a:schemeClr val="accent1">
                  <a:lumMod val="75000"/>
                </a:schemeClr>
              </a:solidFill>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151E9A56-EAF8-4653-8AAA-7DE7FEA166B2}"/>
              </a:ext>
            </a:extLst>
          </p:cNvPr>
          <p:cNvSpPr txBox="1"/>
          <p:nvPr/>
        </p:nvSpPr>
        <p:spPr>
          <a:xfrm>
            <a:off x="822564" y="2230895"/>
            <a:ext cx="8614044" cy="5170646"/>
          </a:xfrm>
          <a:prstGeom prst="rect">
            <a:avLst/>
          </a:prstGeom>
          <a:noFill/>
        </p:spPr>
        <p:txBody>
          <a:bodyPr wrap="square">
            <a:spAutoFit/>
          </a:bodyPr>
          <a:lstStyle/>
          <a:p>
            <a:pPr fontAlgn="base"/>
            <a:r>
              <a:rPr lang="en-US" sz="3000" dirty="0">
                <a:latin typeface="Arial" panose="020B0604020202020204" pitchFamily="34" charset="0"/>
                <a:cs typeface="Arial" panose="020B0604020202020204" pitchFamily="34" charset="0"/>
              </a:rPr>
              <a:t>Must meet basic TEA eligibility requirements.</a:t>
            </a:r>
          </a:p>
          <a:p>
            <a:pPr marL="1114425" lvl="1" indent="-428625" fontAlgn="base">
              <a:buFont typeface="Arial" panose="020B0604020202020204" pitchFamily="34" charset="0"/>
              <a:buChar char="•"/>
            </a:pPr>
            <a:r>
              <a:rPr lang="en-US" sz="3000" dirty="0">
                <a:latin typeface="Arial" panose="020B0604020202020204" pitchFamily="34" charset="0"/>
                <a:cs typeface="Arial" panose="020B0604020202020204" pitchFamily="34" charset="0"/>
              </a:rPr>
              <a:t>See chart on right, eligibility is determined for year of designation which is the year after data collection.</a:t>
            </a:r>
          </a:p>
          <a:p>
            <a:pPr marL="1114425" lvl="1" indent="-428625" fontAlgn="base">
              <a:buFont typeface="Arial" panose="020B0604020202020204" pitchFamily="34" charset="0"/>
              <a:buChar char="•"/>
            </a:pPr>
            <a:r>
              <a:rPr lang="en-US" sz="3000" dirty="0">
                <a:latin typeface="Arial" panose="020B0604020202020204" pitchFamily="34" charset="0"/>
                <a:cs typeface="Arial" panose="020B0604020202020204" pitchFamily="34" charset="0"/>
              </a:rPr>
              <a:t>Must have a growth measure</a:t>
            </a:r>
          </a:p>
          <a:p>
            <a:pPr marL="1114425" lvl="1" indent="-428625" fontAlgn="base">
              <a:buFont typeface="Arial" panose="020B0604020202020204" pitchFamily="34" charset="0"/>
              <a:buChar char="•"/>
            </a:pPr>
            <a:r>
              <a:rPr lang="en-US" sz="3000" dirty="0">
                <a:latin typeface="Arial" panose="020B0604020202020204" pitchFamily="34" charset="0"/>
                <a:cs typeface="Arial" panose="020B0604020202020204" pitchFamily="34" charset="0"/>
              </a:rPr>
              <a:t>Must score “Proficient” or higher in T-TESS Domains 2 &amp; 3 overall and on each dimension.</a:t>
            </a:r>
          </a:p>
          <a:p>
            <a:pPr marL="1114425" lvl="1" indent="-428625" fontAlgn="base">
              <a:buFont typeface="Arial" panose="020B0604020202020204" pitchFamily="34" charset="0"/>
              <a:buChar char="•"/>
            </a:pPr>
            <a:r>
              <a:rPr lang="en-US" sz="3000" dirty="0">
                <a:latin typeface="Arial" panose="020B0604020202020204" pitchFamily="34" charset="0"/>
                <a:cs typeface="Arial" panose="020B0604020202020204" pitchFamily="34" charset="0"/>
              </a:rPr>
              <a:t>Must achieve an average score of 3.48 or higher in T-TESS Domains 2 &amp; 3, where “Proficient” =3.</a:t>
            </a:r>
          </a:p>
        </p:txBody>
      </p:sp>
      <p:pic>
        <p:nvPicPr>
          <p:cNvPr id="3" name="Picture 2">
            <a:extLst>
              <a:ext uri="{FF2B5EF4-FFF2-40B4-BE49-F238E27FC236}">
                <a16:creationId xmlns:a16="http://schemas.microsoft.com/office/drawing/2014/main" id="{B564731D-D4C9-86D4-166F-B9BB9FEF57E2}"/>
              </a:ext>
            </a:extLst>
          </p:cNvPr>
          <p:cNvPicPr>
            <a:picLocks noChangeAspect="1"/>
          </p:cNvPicPr>
          <p:nvPr/>
        </p:nvPicPr>
        <p:blipFill>
          <a:blip r:embed="rId4"/>
          <a:stretch>
            <a:fillRect/>
          </a:stretch>
        </p:blipFill>
        <p:spPr>
          <a:xfrm>
            <a:off x="10458450" y="35107"/>
            <a:ext cx="6865143" cy="9319793"/>
          </a:xfrm>
          <a:prstGeom prst="rect">
            <a:avLst/>
          </a:prstGeom>
        </p:spPr>
      </p:pic>
    </p:spTree>
    <p:extLst>
      <p:ext uri="{BB962C8B-B14F-4D97-AF65-F5344CB8AC3E}">
        <p14:creationId xmlns:p14="http://schemas.microsoft.com/office/powerpoint/2010/main" val="2052226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979" y="9258300"/>
            <a:ext cx="18631957" cy="1028700"/>
            <a:chOff x="0" y="0"/>
            <a:chExt cx="4907182" cy="270933"/>
          </a:xfrm>
        </p:grpSpPr>
        <p:sp>
          <p:nvSpPr>
            <p:cNvPr id="3" name="Freeform 3"/>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3B7A6E"/>
            </a:solidFill>
          </p:spPr>
          <p:txBody>
            <a:bodyPr/>
            <a:lstStyle/>
            <a:p>
              <a:endParaRPr lang="en-US"/>
            </a:p>
          </p:txBody>
        </p:sp>
        <p:sp>
          <p:nvSpPr>
            <p:cNvPr id="4" name="TextBox 4"/>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15392077" y="7728089"/>
            <a:ext cx="2410015" cy="2410015"/>
            <a:chOff x="0" y="0"/>
            <a:chExt cx="812800" cy="812800"/>
          </a:xfrm>
        </p:grpSpPr>
        <p:sp>
          <p:nvSpPr>
            <p:cNvPr id="6" name="Freeform 6"/>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1F964C"/>
            </a:solidFill>
          </p:spPr>
          <p:txBody>
            <a:bodyPr/>
            <a:lstStyle/>
            <a:p>
              <a:endParaRPr lang="en-US"/>
            </a:p>
          </p:txBody>
        </p:sp>
        <p:sp>
          <p:nvSpPr>
            <p:cNvPr id="7" name="TextBox 7"/>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p:cNvGrpSpPr/>
          <p:nvPr/>
        </p:nvGrpSpPr>
        <p:grpSpPr>
          <a:xfrm rot="-10800000">
            <a:off x="17238863" y="8933097"/>
            <a:ext cx="879623" cy="879623"/>
            <a:chOff x="0" y="0"/>
            <a:chExt cx="812800" cy="812800"/>
          </a:xfrm>
        </p:grpSpPr>
        <p:sp>
          <p:nvSpPr>
            <p:cNvPr id="9" name="Freeform 9"/>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10" name="TextBox 10"/>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p:cNvGrpSpPr/>
          <p:nvPr/>
        </p:nvGrpSpPr>
        <p:grpSpPr>
          <a:xfrm rot="-10800000">
            <a:off x="16833407" y="7378980"/>
            <a:ext cx="873852" cy="873852"/>
            <a:chOff x="0" y="0"/>
            <a:chExt cx="812800" cy="812800"/>
          </a:xfrm>
        </p:grpSpPr>
        <p:sp>
          <p:nvSpPr>
            <p:cNvPr id="12" name="Freeform 12"/>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p:cNvGrpSpPr>
            <a:grpSpLocks noChangeAspect="1"/>
          </p:cNvGrpSpPr>
          <p:nvPr/>
        </p:nvGrpSpPr>
        <p:grpSpPr>
          <a:xfrm rot="-10800000">
            <a:off x="15108817" y="8252832"/>
            <a:ext cx="566519" cy="491118"/>
            <a:chOff x="0" y="0"/>
            <a:chExt cx="3196590" cy="2771140"/>
          </a:xfrm>
        </p:grpSpPr>
        <p:sp>
          <p:nvSpPr>
            <p:cNvPr id="15" name="Freeform 15"/>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266390"/>
            </a:solidFill>
          </p:spPr>
          <p:txBody>
            <a:bodyPr/>
            <a:lstStyle/>
            <a:p>
              <a:endParaRPr lang="en-US"/>
            </a:p>
          </p:txBody>
        </p:sp>
      </p:grpSp>
      <p:grpSp>
        <p:nvGrpSpPr>
          <p:cNvPr id="16" name="Group 16"/>
          <p:cNvGrpSpPr/>
          <p:nvPr/>
        </p:nvGrpSpPr>
        <p:grpSpPr>
          <a:xfrm rot="-10800000">
            <a:off x="17270333" y="7183325"/>
            <a:ext cx="531759" cy="531759"/>
            <a:chOff x="0" y="0"/>
            <a:chExt cx="812800" cy="812800"/>
          </a:xfrm>
        </p:grpSpPr>
        <p:sp>
          <p:nvSpPr>
            <p:cNvPr id="17" name="Freeform 17"/>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21" name="TextBox 19">
            <a:extLst>
              <a:ext uri="{FF2B5EF4-FFF2-40B4-BE49-F238E27FC236}">
                <a16:creationId xmlns:a16="http://schemas.microsoft.com/office/drawing/2014/main" id="{2851687B-5317-F22B-679C-72AB6FD1309A}"/>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2" name="Freeform 20">
            <a:extLst>
              <a:ext uri="{FF2B5EF4-FFF2-40B4-BE49-F238E27FC236}">
                <a16:creationId xmlns:a16="http://schemas.microsoft.com/office/drawing/2014/main" id="{C61D1C49-F8EE-FFFD-A524-41AE8277DF41}"/>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23" name="TextBox 22">
            <a:extLst>
              <a:ext uri="{FF2B5EF4-FFF2-40B4-BE49-F238E27FC236}">
                <a16:creationId xmlns:a16="http://schemas.microsoft.com/office/drawing/2014/main" id="{20F0D939-284A-0C97-0F04-D8442460CC2C}"/>
              </a:ext>
            </a:extLst>
          </p:cNvPr>
          <p:cNvSpPr txBox="1"/>
          <p:nvPr/>
        </p:nvSpPr>
        <p:spPr>
          <a:xfrm>
            <a:off x="962130" y="1181100"/>
            <a:ext cx="8181869" cy="3785652"/>
          </a:xfrm>
          <a:prstGeom prst="rect">
            <a:avLst/>
          </a:prstGeom>
          <a:noFill/>
        </p:spPr>
        <p:txBody>
          <a:bodyPr wrap="square" rtlCol="0">
            <a:spAutoFit/>
          </a:bodyPr>
          <a:lstStyle/>
          <a:p>
            <a:r>
              <a:rPr lang="en-US" sz="4000" b="1" dirty="0"/>
              <a:t>Updated Observation Standards:</a:t>
            </a:r>
          </a:p>
          <a:p>
            <a:r>
              <a:rPr lang="en-US" sz="4000" dirty="0"/>
              <a:t>Final T-TESS rating based on all included observations and walkthroughs in DMAC: Average Score on Domains 2 &amp; 3 with a minimum of 3 on all dimensions of Domains 2 &amp; 3 </a:t>
            </a:r>
          </a:p>
        </p:txBody>
      </p:sp>
      <p:sp>
        <p:nvSpPr>
          <p:cNvPr id="25" name="TextBox 24">
            <a:extLst>
              <a:ext uri="{FF2B5EF4-FFF2-40B4-BE49-F238E27FC236}">
                <a16:creationId xmlns:a16="http://schemas.microsoft.com/office/drawing/2014/main" id="{338199EA-765D-500A-E1F5-3A92146578E5}"/>
              </a:ext>
            </a:extLst>
          </p:cNvPr>
          <p:cNvSpPr txBox="1"/>
          <p:nvPr/>
        </p:nvSpPr>
        <p:spPr>
          <a:xfrm>
            <a:off x="9543775" y="1181100"/>
            <a:ext cx="7267956" cy="2554545"/>
          </a:xfrm>
          <a:prstGeom prst="rect">
            <a:avLst/>
          </a:prstGeom>
          <a:noFill/>
        </p:spPr>
        <p:txBody>
          <a:bodyPr wrap="square" rtlCol="0">
            <a:spAutoFit/>
          </a:bodyPr>
          <a:lstStyle/>
          <a:p>
            <a:r>
              <a:rPr lang="en-US" sz="4000" b="1" dirty="0"/>
              <a:t>Updated Growth Standards:</a:t>
            </a:r>
          </a:p>
          <a:p>
            <a:r>
              <a:rPr lang="en-US" sz="4000" dirty="0"/>
              <a:t>Percent of Students Meeting or Exceeding Growth Expectation as determined by assessment</a:t>
            </a:r>
          </a:p>
        </p:txBody>
      </p:sp>
      <p:graphicFrame>
        <p:nvGraphicFramePr>
          <p:cNvPr id="26" name="Table 3">
            <a:extLst>
              <a:ext uri="{FF2B5EF4-FFF2-40B4-BE49-F238E27FC236}">
                <a16:creationId xmlns:a16="http://schemas.microsoft.com/office/drawing/2014/main" id="{6525E354-9705-299C-5D3D-108349DC4506}"/>
              </a:ext>
            </a:extLst>
          </p:cNvPr>
          <p:cNvGraphicFramePr>
            <a:graphicFrameLocks noGrp="1"/>
          </p:cNvGraphicFramePr>
          <p:nvPr>
            <p:extLst>
              <p:ext uri="{D42A27DB-BD31-4B8C-83A1-F6EECF244321}">
                <p14:modId xmlns:p14="http://schemas.microsoft.com/office/powerpoint/2010/main" val="3911354985"/>
              </p:ext>
            </p:extLst>
          </p:nvPr>
        </p:nvGraphicFramePr>
        <p:xfrm>
          <a:off x="1243451" y="4914900"/>
          <a:ext cx="5929746" cy="4343400"/>
        </p:xfrm>
        <a:graphic>
          <a:graphicData uri="http://schemas.openxmlformats.org/drawingml/2006/table">
            <a:tbl>
              <a:tblPr firstRow="1" bandRow="1">
                <a:tableStyleId>{5C22544A-7EE6-4342-B048-85BDC9FD1C3A}</a:tableStyleId>
              </a:tblPr>
              <a:tblGrid>
                <a:gridCol w="3404749">
                  <a:extLst>
                    <a:ext uri="{9D8B030D-6E8A-4147-A177-3AD203B41FA5}">
                      <a16:colId xmlns:a16="http://schemas.microsoft.com/office/drawing/2014/main" val="2064124765"/>
                    </a:ext>
                  </a:extLst>
                </a:gridCol>
                <a:gridCol w="2524997">
                  <a:extLst>
                    <a:ext uri="{9D8B030D-6E8A-4147-A177-3AD203B41FA5}">
                      <a16:colId xmlns:a16="http://schemas.microsoft.com/office/drawing/2014/main" val="4056811049"/>
                    </a:ext>
                  </a:extLst>
                </a:gridCol>
              </a:tblGrid>
              <a:tr h="709227">
                <a:tc>
                  <a:txBody>
                    <a:bodyPr/>
                    <a:lstStyle/>
                    <a:p>
                      <a:pPr algn="ctr"/>
                      <a:r>
                        <a:rPr lang="en-US" sz="4000" dirty="0"/>
                        <a:t>Rating</a:t>
                      </a:r>
                    </a:p>
                  </a:txBody>
                  <a:tcPr marL="137160" marR="137160" marT="68580" marB="68580"/>
                </a:tc>
                <a:tc>
                  <a:txBody>
                    <a:bodyPr/>
                    <a:lstStyle/>
                    <a:p>
                      <a:pPr algn="ctr"/>
                      <a:r>
                        <a:rPr lang="en-US" sz="4000" dirty="0"/>
                        <a:t>District Standard </a:t>
                      </a:r>
                    </a:p>
                  </a:txBody>
                  <a:tcPr marL="137160" marR="137160" marT="68580" marB="68580"/>
                </a:tc>
                <a:extLst>
                  <a:ext uri="{0D108BD9-81ED-4DB2-BD59-A6C34878D82A}">
                    <a16:rowId xmlns:a16="http://schemas.microsoft.com/office/drawing/2014/main" val="2388771351"/>
                  </a:ext>
                </a:extLst>
              </a:tr>
              <a:tr h="709227">
                <a:tc>
                  <a:txBody>
                    <a:bodyPr/>
                    <a:lstStyle/>
                    <a:p>
                      <a:r>
                        <a:rPr lang="en-US" sz="4000" b="1" dirty="0"/>
                        <a:t>Acknowledged</a:t>
                      </a:r>
                    </a:p>
                  </a:txBody>
                  <a:tcPr marL="137160" marR="137160" marT="68580" marB="68580"/>
                </a:tc>
                <a:tc>
                  <a:txBody>
                    <a:bodyPr/>
                    <a:lstStyle/>
                    <a:p>
                      <a:pPr algn="ctr"/>
                      <a:r>
                        <a:rPr lang="en-US" sz="4000" b="1" dirty="0"/>
                        <a:t>3.5</a:t>
                      </a:r>
                    </a:p>
                  </a:txBody>
                  <a:tcPr marL="137160" marR="137160" marT="68580" marB="68580"/>
                </a:tc>
                <a:extLst>
                  <a:ext uri="{0D108BD9-81ED-4DB2-BD59-A6C34878D82A}">
                    <a16:rowId xmlns:a16="http://schemas.microsoft.com/office/drawing/2014/main" val="3622035539"/>
                  </a:ext>
                </a:extLst>
              </a:tr>
              <a:tr h="709227">
                <a:tc>
                  <a:txBody>
                    <a:bodyPr/>
                    <a:lstStyle/>
                    <a:p>
                      <a:r>
                        <a:rPr lang="en-US" sz="4000" dirty="0"/>
                        <a:t>Recognized</a:t>
                      </a:r>
                    </a:p>
                  </a:txBody>
                  <a:tcPr marL="137160" marR="137160" marT="68580" marB="68580"/>
                </a:tc>
                <a:tc>
                  <a:txBody>
                    <a:bodyPr/>
                    <a:lstStyle/>
                    <a:p>
                      <a:pPr algn="ctr"/>
                      <a:r>
                        <a:rPr lang="en-US" sz="4000" dirty="0"/>
                        <a:t>3.7</a:t>
                      </a:r>
                    </a:p>
                  </a:txBody>
                  <a:tcPr marL="137160" marR="137160" marT="68580" marB="68580"/>
                </a:tc>
                <a:extLst>
                  <a:ext uri="{0D108BD9-81ED-4DB2-BD59-A6C34878D82A}">
                    <a16:rowId xmlns:a16="http://schemas.microsoft.com/office/drawing/2014/main" val="3911691701"/>
                  </a:ext>
                </a:extLst>
              </a:tr>
              <a:tr h="709227">
                <a:tc>
                  <a:txBody>
                    <a:bodyPr/>
                    <a:lstStyle/>
                    <a:p>
                      <a:r>
                        <a:rPr lang="en-US" sz="4000" dirty="0"/>
                        <a:t>Exemplary</a:t>
                      </a:r>
                    </a:p>
                  </a:txBody>
                  <a:tcPr marL="137160" marR="137160" marT="68580" marB="68580"/>
                </a:tc>
                <a:tc>
                  <a:txBody>
                    <a:bodyPr/>
                    <a:lstStyle/>
                    <a:p>
                      <a:pPr algn="ctr"/>
                      <a:r>
                        <a:rPr lang="en-US" sz="4000" dirty="0"/>
                        <a:t>3.9</a:t>
                      </a:r>
                    </a:p>
                  </a:txBody>
                  <a:tcPr marL="137160" marR="137160" marT="68580" marB="68580"/>
                </a:tc>
                <a:extLst>
                  <a:ext uri="{0D108BD9-81ED-4DB2-BD59-A6C34878D82A}">
                    <a16:rowId xmlns:a16="http://schemas.microsoft.com/office/drawing/2014/main" val="1134958844"/>
                  </a:ext>
                </a:extLst>
              </a:tr>
              <a:tr h="709227">
                <a:tc>
                  <a:txBody>
                    <a:bodyPr/>
                    <a:lstStyle/>
                    <a:p>
                      <a:r>
                        <a:rPr lang="en-US" sz="4000" dirty="0"/>
                        <a:t>Master</a:t>
                      </a:r>
                    </a:p>
                  </a:txBody>
                  <a:tcPr marL="137160" marR="137160" marT="68580" marB="68580"/>
                </a:tc>
                <a:tc>
                  <a:txBody>
                    <a:bodyPr/>
                    <a:lstStyle/>
                    <a:p>
                      <a:pPr algn="ctr"/>
                      <a:r>
                        <a:rPr lang="en-US" sz="4000" dirty="0"/>
                        <a:t>4.5</a:t>
                      </a:r>
                    </a:p>
                  </a:txBody>
                  <a:tcPr marL="137160" marR="137160" marT="68580" marB="68580"/>
                </a:tc>
                <a:extLst>
                  <a:ext uri="{0D108BD9-81ED-4DB2-BD59-A6C34878D82A}">
                    <a16:rowId xmlns:a16="http://schemas.microsoft.com/office/drawing/2014/main" val="2301442106"/>
                  </a:ext>
                </a:extLst>
              </a:tr>
            </a:tbl>
          </a:graphicData>
        </a:graphic>
      </p:graphicFrame>
      <p:graphicFrame>
        <p:nvGraphicFramePr>
          <p:cNvPr id="27" name="Table 3">
            <a:extLst>
              <a:ext uri="{FF2B5EF4-FFF2-40B4-BE49-F238E27FC236}">
                <a16:creationId xmlns:a16="http://schemas.microsoft.com/office/drawing/2014/main" id="{76D332F2-AABF-1A62-62EC-B14D5D4497F8}"/>
              </a:ext>
            </a:extLst>
          </p:cNvPr>
          <p:cNvGraphicFramePr>
            <a:graphicFrameLocks noGrp="1"/>
          </p:cNvGraphicFramePr>
          <p:nvPr>
            <p:extLst>
              <p:ext uri="{D42A27DB-BD31-4B8C-83A1-F6EECF244321}">
                <p14:modId xmlns:p14="http://schemas.microsoft.com/office/powerpoint/2010/main" val="2893576424"/>
              </p:ext>
            </p:extLst>
          </p:nvPr>
        </p:nvGraphicFramePr>
        <p:xfrm>
          <a:off x="9762295" y="4914900"/>
          <a:ext cx="6239705" cy="4343400"/>
        </p:xfrm>
        <a:graphic>
          <a:graphicData uri="http://schemas.openxmlformats.org/drawingml/2006/table">
            <a:tbl>
              <a:tblPr firstRow="1" bandRow="1">
                <a:tableStyleId>{5C22544A-7EE6-4342-B048-85BDC9FD1C3A}</a:tableStyleId>
              </a:tblPr>
              <a:tblGrid>
                <a:gridCol w="3648905">
                  <a:extLst>
                    <a:ext uri="{9D8B030D-6E8A-4147-A177-3AD203B41FA5}">
                      <a16:colId xmlns:a16="http://schemas.microsoft.com/office/drawing/2014/main" val="2064124765"/>
                    </a:ext>
                  </a:extLst>
                </a:gridCol>
                <a:gridCol w="2590800">
                  <a:extLst>
                    <a:ext uri="{9D8B030D-6E8A-4147-A177-3AD203B41FA5}">
                      <a16:colId xmlns:a16="http://schemas.microsoft.com/office/drawing/2014/main" val="480939093"/>
                    </a:ext>
                  </a:extLst>
                </a:gridCol>
              </a:tblGrid>
              <a:tr h="704495">
                <a:tc>
                  <a:txBody>
                    <a:bodyPr/>
                    <a:lstStyle/>
                    <a:p>
                      <a:pPr algn="ctr"/>
                      <a:r>
                        <a:rPr lang="en-US" sz="4000" dirty="0"/>
                        <a:t>Rating</a:t>
                      </a:r>
                    </a:p>
                  </a:txBody>
                  <a:tcPr marL="137160" marR="137160" marT="68580" marB="68580"/>
                </a:tc>
                <a:tc>
                  <a:txBody>
                    <a:bodyPr/>
                    <a:lstStyle/>
                    <a:p>
                      <a:pPr algn="ctr"/>
                      <a:r>
                        <a:rPr lang="en-US" sz="4000" dirty="0"/>
                        <a:t>District Standard</a:t>
                      </a:r>
                    </a:p>
                  </a:txBody>
                  <a:tcPr marL="137160" marR="137160" marT="68580" marB="68580"/>
                </a:tc>
                <a:extLst>
                  <a:ext uri="{0D108BD9-81ED-4DB2-BD59-A6C34878D82A}">
                    <a16:rowId xmlns:a16="http://schemas.microsoft.com/office/drawing/2014/main" val="2388771351"/>
                  </a:ext>
                </a:extLst>
              </a:tr>
              <a:tr h="709227">
                <a:tc>
                  <a:txBody>
                    <a:bodyPr/>
                    <a:lstStyle/>
                    <a:p>
                      <a:r>
                        <a:rPr lang="en-US" sz="4000" b="1" dirty="0"/>
                        <a:t>Acknowledged</a:t>
                      </a:r>
                    </a:p>
                  </a:txBody>
                  <a:tcPr marL="137160" marR="137160" marT="68580" marB="68580"/>
                </a:tc>
                <a:tc>
                  <a:txBody>
                    <a:bodyPr/>
                    <a:lstStyle/>
                    <a:p>
                      <a:pPr algn="ctr"/>
                      <a:r>
                        <a:rPr lang="en-US" sz="4000" b="1" dirty="0"/>
                        <a:t>50%</a:t>
                      </a:r>
                    </a:p>
                  </a:txBody>
                  <a:tcPr marL="137160" marR="137160" marT="68580" marB="68580"/>
                </a:tc>
                <a:extLst>
                  <a:ext uri="{0D108BD9-81ED-4DB2-BD59-A6C34878D82A}">
                    <a16:rowId xmlns:a16="http://schemas.microsoft.com/office/drawing/2014/main" val="1553953080"/>
                  </a:ext>
                </a:extLst>
              </a:tr>
              <a:tr h="709227">
                <a:tc>
                  <a:txBody>
                    <a:bodyPr/>
                    <a:lstStyle/>
                    <a:p>
                      <a:r>
                        <a:rPr lang="en-US" sz="4000" dirty="0"/>
                        <a:t>Recognized</a:t>
                      </a:r>
                    </a:p>
                  </a:txBody>
                  <a:tcPr marL="137160" marR="137160" marT="68580" marB="68580"/>
                </a:tc>
                <a:tc>
                  <a:txBody>
                    <a:bodyPr/>
                    <a:lstStyle/>
                    <a:p>
                      <a:pPr algn="ctr"/>
                      <a:r>
                        <a:rPr lang="en-US" sz="4000" dirty="0"/>
                        <a:t>55%</a:t>
                      </a:r>
                    </a:p>
                  </a:txBody>
                  <a:tcPr marL="137160" marR="137160" marT="68580" marB="68580"/>
                </a:tc>
                <a:extLst>
                  <a:ext uri="{0D108BD9-81ED-4DB2-BD59-A6C34878D82A}">
                    <a16:rowId xmlns:a16="http://schemas.microsoft.com/office/drawing/2014/main" val="3911691701"/>
                  </a:ext>
                </a:extLst>
              </a:tr>
              <a:tr h="709227">
                <a:tc>
                  <a:txBody>
                    <a:bodyPr/>
                    <a:lstStyle/>
                    <a:p>
                      <a:r>
                        <a:rPr lang="en-US" sz="4000" dirty="0"/>
                        <a:t>Exemplary</a:t>
                      </a:r>
                    </a:p>
                  </a:txBody>
                  <a:tcPr marL="137160" marR="137160" marT="68580" marB="68580"/>
                </a:tc>
                <a:tc>
                  <a:txBody>
                    <a:bodyPr/>
                    <a:lstStyle/>
                    <a:p>
                      <a:pPr algn="ctr"/>
                      <a:r>
                        <a:rPr lang="en-US" sz="4000" dirty="0"/>
                        <a:t>60%</a:t>
                      </a:r>
                    </a:p>
                  </a:txBody>
                  <a:tcPr marL="137160" marR="137160" marT="68580" marB="68580"/>
                </a:tc>
                <a:extLst>
                  <a:ext uri="{0D108BD9-81ED-4DB2-BD59-A6C34878D82A}">
                    <a16:rowId xmlns:a16="http://schemas.microsoft.com/office/drawing/2014/main" val="1134958844"/>
                  </a:ext>
                </a:extLst>
              </a:tr>
              <a:tr h="709227">
                <a:tc>
                  <a:txBody>
                    <a:bodyPr/>
                    <a:lstStyle/>
                    <a:p>
                      <a:r>
                        <a:rPr lang="en-US" sz="4000" dirty="0"/>
                        <a:t>Master</a:t>
                      </a:r>
                    </a:p>
                  </a:txBody>
                  <a:tcPr marL="137160" marR="137160" marT="68580" marB="68580"/>
                </a:tc>
                <a:tc>
                  <a:txBody>
                    <a:bodyPr/>
                    <a:lstStyle/>
                    <a:p>
                      <a:pPr algn="ctr"/>
                      <a:r>
                        <a:rPr lang="en-US" sz="4000" dirty="0"/>
                        <a:t>70%</a:t>
                      </a:r>
                    </a:p>
                  </a:txBody>
                  <a:tcPr marL="137160" marR="137160" marT="68580" marB="68580"/>
                </a:tc>
                <a:extLst>
                  <a:ext uri="{0D108BD9-81ED-4DB2-BD59-A6C34878D82A}">
                    <a16:rowId xmlns:a16="http://schemas.microsoft.com/office/drawing/2014/main" val="2301442106"/>
                  </a:ext>
                </a:extLst>
              </a:tr>
            </a:tbl>
          </a:graphicData>
        </a:graphic>
      </p:graphicFrame>
      <p:sp>
        <p:nvSpPr>
          <p:cNvPr id="28" name="TextBox 27">
            <a:extLst>
              <a:ext uri="{FF2B5EF4-FFF2-40B4-BE49-F238E27FC236}">
                <a16:creationId xmlns:a16="http://schemas.microsoft.com/office/drawing/2014/main" id="{2F82F410-5613-74A6-B55A-CCCDDD25D94E}"/>
              </a:ext>
            </a:extLst>
          </p:cNvPr>
          <p:cNvSpPr txBox="1"/>
          <p:nvPr/>
        </p:nvSpPr>
        <p:spPr>
          <a:xfrm>
            <a:off x="3725356" y="342900"/>
            <a:ext cx="12581444" cy="769441"/>
          </a:xfrm>
          <a:prstGeom prst="rect">
            <a:avLst/>
          </a:prstGeom>
          <a:noFill/>
        </p:spPr>
        <p:txBody>
          <a:bodyPr wrap="square" rtlCol="0">
            <a:spAutoFit/>
          </a:bodyPr>
          <a:lstStyle/>
          <a:p>
            <a:r>
              <a:rPr lang="en-US" sz="4400" b="1" dirty="0"/>
              <a:t>STEPS 1 and 2:  Determine rating for each measure.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979" y="9258300"/>
            <a:ext cx="18631957" cy="1028700"/>
            <a:chOff x="0" y="0"/>
            <a:chExt cx="4907182" cy="270933"/>
          </a:xfrm>
        </p:grpSpPr>
        <p:sp>
          <p:nvSpPr>
            <p:cNvPr id="3" name="Freeform 3"/>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70AD71"/>
            </a:solidFill>
          </p:spPr>
          <p:txBody>
            <a:bodyPr/>
            <a:lstStyle/>
            <a:p>
              <a:endParaRPr lang="en-US"/>
            </a:p>
          </p:txBody>
        </p:sp>
        <p:sp>
          <p:nvSpPr>
            <p:cNvPr id="4" name="TextBox 4"/>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15392077" y="7728089"/>
            <a:ext cx="2410015" cy="2410015"/>
            <a:chOff x="0" y="0"/>
            <a:chExt cx="812800" cy="812800"/>
          </a:xfrm>
        </p:grpSpPr>
        <p:sp>
          <p:nvSpPr>
            <p:cNvPr id="6" name="Freeform 6"/>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3B7A6E"/>
            </a:solidFill>
          </p:spPr>
          <p:txBody>
            <a:bodyPr/>
            <a:lstStyle/>
            <a:p>
              <a:endParaRPr lang="en-US"/>
            </a:p>
          </p:txBody>
        </p:sp>
        <p:sp>
          <p:nvSpPr>
            <p:cNvPr id="7" name="TextBox 7"/>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p:cNvGrpSpPr/>
          <p:nvPr/>
        </p:nvGrpSpPr>
        <p:grpSpPr>
          <a:xfrm rot="-10800000">
            <a:off x="17238863" y="8933097"/>
            <a:ext cx="879623" cy="879623"/>
            <a:chOff x="0" y="0"/>
            <a:chExt cx="812800" cy="812800"/>
          </a:xfrm>
        </p:grpSpPr>
        <p:sp>
          <p:nvSpPr>
            <p:cNvPr id="9" name="Freeform 9"/>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266390"/>
            </a:solidFill>
          </p:spPr>
          <p:txBody>
            <a:bodyPr/>
            <a:lstStyle/>
            <a:p>
              <a:endParaRPr lang="en-US"/>
            </a:p>
          </p:txBody>
        </p:sp>
        <p:sp>
          <p:nvSpPr>
            <p:cNvPr id="10" name="TextBox 10"/>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p:cNvGrpSpPr/>
          <p:nvPr/>
        </p:nvGrpSpPr>
        <p:grpSpPr>
          <a:xfrm rot="-10800000">
            <a:off x="16833407" y="7378980"/>
            <a:ext cx="873852" cy="873852"/>
            <a:chOff x="0" y="0"/>
            <a:chExt cx="812800" cy="812800"/>
          </a:xfrm>
        </p:grpSpPr>
        <p:sp>
          <p:nvSpPr>
            <p:cNvPr id="12" name="Freeform 12"/>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p:cNvGrpSpPr>
            <a:grpSpLocks noChangeAspect="1"/>
          </p:cNvGrpSpPr>
          <p:nvPr/>
        </p:nvGrpSpPr>
        <p:grpSpPr>
          <a:xfrm rot="-10800000">
            <a:off x="15108817" y="8252832"/>
            <a:ext cx="566519" cy="491118"/>
            <a:chOff x="0" y="0"/>
            <a:chExt cx="3196590" cy="2771140"/>
          </a:xfrm>
        </p:grpSpPr>
        <p:sp>
          <p:nvSpPr>
            <p:cNvPr id="15" name="Freeform 15"/>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1F964C"/>
            </a:solidFill>
          </p:spPr>
          <p:txBody>
            <a:bodyPr/>
            <a:lstStyle/>
            <a:p>
              <a:endParaRPr lang="en-US"/>
            </a:p>
          </p:txBody>
        </p:sp>
      </p:grpSp>
      <p:grpSp>
        <p:nvGrpSpPr>
          <p:cNvPr id="16" name="Group 16"/>
          <p:cNvGrpSpPr/>
          <p:nvPr/>
        </p:nvGrpSpPr>
        <p:grpSpPr>
          <a:xfrm rot="-10800000">
            <a:off x="17270333" y="7183325"/>
            <a:ext cx="531759" cy="531759"/>
            <a:chOff x="0" y="0"/>
            <a:chExt cx="812800" cy="812800"/>
          </a:xfrm>
        </p:grpSpPr>
        <p:sp>
          <p:nvSpPr>
            <p:cNvPr id="17" name="Freeform 17"/>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21" name="TextBox 19">
            <a:extLst>
              <a:ext uri="{FF2B5EF4-FFF2-40B4-BE49-F238E27FC236}">
                <a16:creationId xmlns:a16="http://schemas.microsoft.com/office/drawing/2014/main" id="{D1131EA2-F6C7-BCA7-E074-9852EAD28271}"/>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2" name="Freeform 20">
            <a:extLst>
              <a:ext uri="{FF2B5EF4-FFF2-40B4-BE49-F238E27FC236}">
                <a16:creationId xmlns:a16="http://schemas.microsoft.com/office/drawing/2014/main" id="{C791DA46-294F-7B2E-B7FA-2236728A4C46}"/>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23" name="TextBox 22">
            <a:extLst>
              <a:ext uri="{FF2B5EF4-FFF2-40B4-BE49-F238E27FC236}">
                <a16:creationId xmlns:a16="http://schemas.microsoft.com/office/drawing/2014/main" id="{94C18DFC-04B4-0202-35D4-9EC9783FC85D}"/>
              </a:ext>
            </a:extLst>
          </p:cNvPr>
          <p:cNvSpPr txBox="1"/>
          <p:nvPr/>
        </p:nvSpPr>
        <p:spPr>
          <a:xfrm>
            <a:off x="1050704" y="1442155"/>
            <a:ext cx="16301546" cy="1938992"/>
          </a:xfrm>
          <a:prstGeom prst="rect">
            <a:avLst/>
          </a:prstGeom>
          <a:noFill/>
        </p:spPr>
        <p:txBody>
          <a:bodyPr wrap="square" rtlCol="0">
            <a:spAutoFit/>
          </a:bodyPr>
          <a:lstStyle/>
          <a:p>
            <a:r>
              <a:rPr lang="en-US" sz="4000" dirty="0"/>
              <a:t>The TTESS average is normalized (score divided by 5) and weighted at 45% and the growth percent is weighted at 55%. For the weighted calculation </a:t>
            </a:r>
            <a:r>
              <a:rPr lang="en-US" sz="4000" u="sng" dirty="0"/>
              <a:t>&gt;</a:t>
            </a:r>
            <a:r>
              <a:rPr lang="en-US" sz="4000" dirty="0"/>
              <a:t>90=Master, 80-89=Exemplary, 70-79=Recognized, </a:t>
            </a:r>
            <a:r>
              <a:rPr lang="en-US" sz="4000" b="1" dirty="0"/>
              <a:t>65-69=Acknowledged</a:t>
            </a:r>
            <a:r>
              <a:rPr lang="en-US" sz="4000" dirty="0"/>
              <a:t>.  </a:t>
            </a:r>
          </a:p>
        </p:txBody>
      </p:sp>
      <p:sp>
        <p:nvSpPr>
          <p:cNvPr id="24" name="TextBox 23">
            <a:extLst>
              <a:ext uri="{FF2B5EF4-FFF2-40B4-BE49-F238E27FC236}">
                <a16:creationId xmlns:a16="http://schemas.microsoft.com/office/drawing/2014/main" id="{A127BBB7-9906-2CBC-0174-4EB439E50780}"/>
              </a:ext>
            </a:extLst>
          </p:cNvPr>
          <p:cNvSpPr txBox="1"/>
          <p:nvPr/>
        </p:nvSpPr>
        <p:spPr>
          <a:xfrm>
            <a:off x="2743201" y="419100"/>
            <a:ext cx="13868400" cy="769441"/>
          </a:xfrm>
          <a:prstGeom prst="rect">
            <a:avLst/>
          </a:prstGeom>
          <a:noFill/>
        </p:spPr>
        <p:txBody>
          <a:bodyPr wrap="square" rtlCol="0">
            <a:spAutoFit/>
          </a:bodyPr>
          <a:lstStyle/>
          <a:p>
            <a:r>
              <a:rPr lang="en-US" sz="4400" b="1" dirty="0"/>
              <a:t>STEP 3:  Weight the TTESS and Student Growth measures. </a:t>
            </a:r>
          </a:p>
        </p:txBody>
      </p:sp>
      <p:pic>
        <p:nvPicPr>
          <p:cNvPr id="25" name="Picture 24">
            <a:extLst>
              <a:ext uri="{FF2B5EF4-FFF2-40B4-BE49-F238E27FC236}">
                <a16:creationId xmlns:a16="http://schemas.microsoft.com/office/drawing/2014/main" id="{FCF9553B-6E4F-344C-DEE9-13DC284076AA}"/>
              </a:ext>
            </a:extLst>
          </p:cNvPr>
          <p:cNvPicPr>
            <a:picLocks noChangeAspect="1"/>
          </p:cNvPicPr>
          <p:nvPr/>
        </p:nvPicPr>
        <p:blipFill rotWithShape="1">
          <a:blip r:embed="rId3"/>
          <a:srcRect r="43609"/>
          <a:stretch/>
        </p:blipFill>
        <p:spPr>
          <a:xfrm>
            <a:off x="405666" y="3785882"/>
            <a:ext cx="12372843" cy="2535476"/>
          </a:xfrm>
          <a:prstGeom prst="rect">
            <a:avLst/>
          </a:prstGeom>
        </p:spPr>
      </p:pic>
      <p:pic>
        <p:nvPicPr>
          <p:cNvPr id="26" name="Picture 25">
            <a:extLst>
              <a:ext uri="{FF2B5EF4-FFF2-40B4-BE49-F238E27FC236}">
                <a16:creationId xmlns:a16="http://schemas.microsoft.com/office/drawing/2014/main" id="{958CEFA9-495D-8834-3EE8-695AA80E8E28}"/>
              </a:ext>
            </a:extLst>
          </p:cNvPr>
          <p:cNvPicPr>
            <a:picLocks noChangeAspect="1"/>
          </p:cNvPicPr>
          <p:nvPr/>
        </p:nvPicPr>
        <p:blipFill rotWithShape="1">
          <a:blip r:embed="rId3"/>
          <a:srcRect l="80103"/>
          <a:stretch/>
        </p:blipFill>
        <p:spPr>
          <a:xfrm>
            <a:off x="12774119" y="3719646"/>
            <a:ext cx="4578131" cy="2658861"/>
          </a:xfrm>
          <a:prstGeom prst="rect">
            <a:avLst/>
          </a:prstGeom>
        </p:spPr>
      </p:pic>
      <p:sp>
        <p:nvSpPr>
          <p:cNvPr id="27" name="TextBox 26">
            <a:extLst>
              <a:ext uri="{FF2B5EF4-FFF2-40B4-BE49-F238E27FC236}">
                <a16:creationId xmlns:a16="http://schemas.microsoft.com/office/drawing/2014/main" id="{6DA68C7F-987F-6D99-CF6F-D1541CEDEAF3}"/>
              </a:ext>
            </a:extLst>
          </p:cNvPr>
          <p:cNvSpPr txBox="1"/>
          <p:nvPr/>
        </p:nvSpPr>
        <p:spPr>
          <a:xfrm>
            <a:off x="1050704" y="6960209"/>
            <a:ext cx="16301546" cy="1323439"/>
          </a:xfrm>
          <a:prstGeom prst="rect">
            <a:avLst/>
          </a:prstGeom>
          <a:noFill/>
        </p:spPr>
        <p:txBody>
          <a:bodyPr wrap="square" rtlCol="0">
            <a:spAutoFit/>
          </a:bodyPr>
          <a:lstStyle/>
          <a:p>
            <a:r>
              <a:rPr lang="en-US" sz="4000" dirty="0"/>
              <a:t>DMAC provides these calculations once student growth is entered by the district.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A5B88-8C22-2C9F-81EA-E7925525A97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194CE9E-2A14-68D7-E83A-1ED901F1678F}"/>
              </a:ext>
            </a:extLst>
          </p:cNvPr>
          <p:cNvGrpSpPr/>
          <p:nvPr/>
        </p:nvGrpSpPr>
        <p:grpSpPr>
          <a:xfrm>
            <a:off x="-171979" y="9258300"/>
            <a:ext cx="18631957" cy="1028700"/>
            <a:chOff x="0" y="0"/>
            <a:chExt cx="4907182" cy="270933"/>
          </a:xfrm>
        </p:grpSpPr>
        <p:sp>
          <p:nvSpPr>
            <p:cNvPr id="3" name="Freeform 3">
              <a:extLst>
                <a:ext uri="{FF2B5EF4-FFF2-40B4-BE49-F238E27FC236}">
                  <a16:creationId xmlns:a16="http://schemas.microsoft.com/office/drawing/2014/main" id="{45DEF1B9-6D34-C18B-DB3F-29433912B9A3}"/>
                </a:ext>
              </a:extLst>
            </p:cNvPr>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266390"/>
            </a:solidFill>
          </p:spPr>
          <p:txBody>
            <a:bodyPr/>
            <a:lstStyle/>
            <a:p>
              <a:endParaRPr lang="en-US"/>
            </a:p>
          </p:txBody>
        </p:sp>
        <p:sp>
          <p:nvSpPr>
            <p:cNvPr id="4" name="TextBox 4">
              <a:extLst>
                <a:ext uri="{FF2B5EF4-FFF2-40B4-BE49-F238E27FC236}">
                  <a16:creationId xmlns:a16="http://schemas.microsoft.com/office/drawing/2014/main" id="{82124AA1-B9DA-0E53-41CA-5CCEF6F6B0B0}"/>
                </a:ext>
              </a:extLst>
            </p:cNvPr>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FF2B5EF4-FFF2-40B4-BE49-F238E27FC236}">
                <a16:creationId xmlns:a16="http://schemas.microsoft.com/office/drawing/2014/main" id="{1A7D3295-8F8B-0C1D-BEE9-295DBBECFE66}"/>
              </a:ext>
            </a:extLst>
          </p:cNvPr>
          <p:cNvGrpSpPr/>
          <p:nvPr/>
        </p:nvGrpSpPr>
        <p:grpSpPr>
          <a:xfrm rot="-10800000">
            <a:off x="15392077" y="7728089"/>
            <a:ext cx="2410015" cy="2410015"/>
            <a:chOff x="0" y="0"/>
            <a:chExt cx="812800" cy="812800"/>
          </a:xfrm>
        </p:grpSpPr>
        <p:sp>
          <p:nvSpPr>
            <p:cNvPr id="6" name="Freeform 6">
              <a:extLst>
                <a:ext uri="{FF2B5EF4-FFF2-40B4-BE49-F238E27FC236}">
                  <a16:creationId xmlns:a16="http://schemas.microsoft.com/office/drawing/2014/main" id="{6B6A55FB-7BAA-457B-1C61-6CBED7147846}"/>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1F964C"/>
            </a:solidFill>
          </p:spPr>
          <p:txBody>
            <a:bodyPr/>
            <a:lstStyle/>
            <a:p>
              <a:endParaRPr lang="en-US"/>
            </a:p>
          </p:txBody>
        </p:sp>
        <p:sp>
          <p:nvSpPr>
            <p:cNvPr id="7" name="TextBox 7">
              <a:extLst>
                <a:ext uri="{FF2B5EF4-FFF2-40B4-BE49-F238E27FC236}">
                  <a16:creationId xmlns:a16="http://schemas.microsoft.com/office/drawing/2014/main" id="{8593231C-16F1-41FD-4DCD-882E285DC70C}"/>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a:extLst>
              <a:ext uri="{FF2B5EF4-FFF2-40B4-BE49-F238E27FC236}">
                <a16:creationId xmlns:a16="http://schemas.microsoft.com/office/drawing/2014/main" id="{51049B54-4511-C7AE-E10C-C54885D989EB}"/>
              </a:ext>
            </a:extLst>
          </p:cNvPr>
          <p:cNvGrpSpPr/>
          <p:nvPr/>
        </p:nvGrpSpPr>
        <p:grpSpPr>
          <a:xfrm rot="-10800000">
            <a:off x="17238863" y="8933097"/>
            <a:ext cx="879623" cy="879623"/>
            <a:chOff x="0" y="0"/>
            <a:chExt cx="812800" cy="812800"/>
          </a:xfrm>
        </p:grpSpPr>
        <p:sp>
          <p:nvSpPr>
            <p:cNvPr id="9" name="Freeform 9">
              <a:extLst>
                <a:ext uri="{FF2B5EF4-FFF2-40B4-BE49-F238E27FC236}">
                  <a16:creationId xmlns:a16="http://schemas.microsoft.com/office/drawing/2014/main" id="{5EE0C739-E47C-3DB0-0A30-0894FB3CF694}"/>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10" name="TextBox 10">
              <a:extLst>
                <a:ext uri="{FF2B5EF4-FFF2-40B4-BE49-F238E27FC236}">
                  <a16:creationId xmlns:a16="http://schemas.microsoft.com/office/drawing/2014/main" id="{61E5F27B-2108-9CE5-C608-F945C3C3DC3A}"/>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a:extLst>
              <a:ext uri="{FF2B5EF4-FFF2-40B4-BE49-F238E27FC236}">
                <a16:creationId xmlns:a16="http://schemas.microsoft.com/office/drawing/2014/main" id="{952B62F8-52F4-3F9A-0A9F-F60395993F7F}"/>
              </a:ext>
            </a:extLst>
          </p:cNvPr>
          <p:cNvGrpSpPr/>
          <p:nvPr/>
        </p:nvGrpSpPr>
        <p:grpSpPr>
          <a:xfrm rot="-10800000">
            <a:off x="16833407" y="7378980"/>
            <a:ext cx="873852" cy="873852"/>
            <a:chOff x="0" y="0"/>
            <a:chExt cx="812800" cy="812800"/>
          </a:xfrm>
        </p:grpSpPr>
        <p:sp>
          <p:nvSpPr>
            <p:cNvPr id="12" name="Freeform 12">
              <a:extLst>
                <a:ext uri="{FF2B5EF4-FFF2-40B4-BE49-F238E27FC236}">
                  <a16:creationId xmlns:a16="http://schemas.microsoft.com/office/drawing/2014/main" id="{50EDC03F-D3AD-B6DD-89DE-DAFCBBCE871C}"/>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a:extLst>
                <a:ext uri="{FF2B5EF4-FFF2-40B4-BE49-F238E27FC236}">
                  <a16:creationId xmlns:a16="http://schemas.microsoft.com/office/drawing/2014/main" id="{12462EAE-DDD7-E4AC-3923-94F7CDA31E43}"/>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a:extLst>
              <a:ext uri="{FF2B5EF4-FFF2-40B4-BE49-F238E27FC236}">
                <a16:creationId xmlns:a16="http://schemas.microsoft.com/office/drawing/2014/main" id="{C4B94068-9D7E-7BA9-CE4A-357D3C0D4AF7}"/>
              </a:ext>
            </a:extLst>
          </p:cNvPr>
          <p:cNvGrpSpPr>
            <a:grpSpLocks noChangeAspect="1"/>
          </p:cNvGrpSpPr>
          <p:nvPr/>
        </p:nvGrpSpPr>
        <p:grpSpPr>
          <a:xfrm rot="-10800000">
            <a:off x="15108817" y="8252832"/>
            <a:ext cx="566519" cy="491118"/>
            <a:chOff x="0" y="0"/>
            <a:chExt cx="3196590" cy="2771140"/>
          </a:xfrm>
        </p:grpSpPr>
        <p:sp>
          <p:nvSpPr>
            <p:cNvPr id="15" name="Freeform 15">
              <a:extLst>
                <a:ext uri="{FF2B5EF4-FFF2-40B4-BE49-F238E27FC236}">
                  <a16:creationId xmlns:a16="http://schemas.microsoft.com/office/drawing/2014/main" id="{2018357C-CB45-CF71-9730-97B0827A572D}"/>
                </a:ext>
              </a:extLst>
            </p:cNvPr>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266390"/>
            </a:solidFill>
          </p:spPr>
          <p:txBody>
            <a:bodyPr/>
            <a:lstStyle/>
            <a:p>
              <a:endParaRPr lang="en-US"/>
            </a:p>
          </p:txBody>
        </p:sp>
      </p:grpSp>
      <p:grpSp>
        <p:nvGrpSpPr>
          <p:cNvPr id="16" name="Group 16">
            <a:extLst>
              <a:ext uri="{FF2B5EF4-FFF2-40B4-BE49-F238E27FC236}">
                <a16:creationId xmlns:a16="http://schemas.microsoft.com/office/drawing/2014/main" id="{825BE4C5-7894-1A04-6A03-7D2E14443957}"/>
              </a:ext>
            </a:extLst>
          </p:cNvPr>
          <p:cNvGrpSpPr/>
          <p:nvPr/>
        </p:nvGrpSpPr>
        <p:grpSpPr>
          <a:xfrm rot="-10800000">
            <a:off x="17270333" y="7183325"/>
            <a:ext cx="531759" cy="531759"/>
            <a:chOff x="0" y="0"/>
            <a:chExt cx="812800" cy="812800"/>
          </a:xfrm>
        </p:grpSpPr>
        <p:sp>
          <p:nvSpPr>
            <p:cNvPr id="17" name="Freeform 17">
              <a:extLst>
                <a:ext uri="{FF2B5EF4-FFF2-40B4-BE49-F238E27FC236}">
                  <a16:creationId xmlns:a16="http://schemas.microsoft.com/office/drawing/2014/main" id="{6BC03841-535B-8E4E-5956-E18CE03F1D86}"/>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a:extLst>
                <a:ext uri="{FF2B5EF4-FFF2-40B4-BE49-F238E27FC236}">
                  <a16:creationId xmlns:a16="http://schemas.microsoft.com/office/drawing/2014/main" id="{ECF0BC65-8A71-CC6E-7A90-3F1AB11E6AB4}"/>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19" name="TextBox 19">
            <a:extLst>
              <a:ext uri="{FF2B5EF4-FFF2-40B4-BE49-F238E27FC236}">
                <a16:creationId xmlns:a16="http://schemas.microsoft.com/office/drawing/2014/main" id="{20889537-4541-5B41-07BE-DFEE7D840401}"/>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0" name="Freeform 20">
            <a:extLst>
              <a:ext uri="{FF2B5EF4-FFF2-40B4-BE49-F238E27FC236}">
                <a16:creationId xmlns:a16="http://schemas.microsoft.com/office/drawing/2014/main" id="{4100BDDA-5E81-3E33-2E50-230697589CBE}"/>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22" name="TextBox 21">
            <a:extLst>
              <a:ext uri="{FF2B5EF4-FFF2-40B4-BE49-F238E27FC236}">
                <a16:creationId xmlns:a16="http://schemas.microsoft.com/office/drawing/2014/main" id="{94C18DFC-04B4-0202-35D4-9EC9783FC85D}"/>
              </a:ext>
            </a:extLst>
          </p:cNvPr>
          <p:cNvSpPr txBox="1"/>
          <p:nvPr/>
        </p:nvSpPr>
        <p:spPr>
          <a:xfrm>
            <a:off x="783755" y="1286007"/>
            <a:ext cx="16301546" cy="2554545"/>
          </a:xfrm>
          <a:prstGeom prst="rect">
            <a:avLst/>
          </a:prstGeom>
          <a:noFill/>
        </p:spPr>
        <p:txBody>
          <a:bodyPr wrap="square" rtlCol="0">
            <a:spAutoFit/>
          </a:bodyPr>
          <a:lstStyle/>
          <a:p>
            <a:r>
              <a:rPr lang="en-US" sz="4000" dirty="0"/>
              <a:t>To be designated, a teacher must receive a designation label under steps 1-3 with the final designation being the lowest of the three labels.  This assures that all standards are met AND weighting was applied.  (See Sample Table below.)</a:t>
            </a:r>
          </a:p>
        </p:txBody>
      </p:sp>
      <p:sp>
        <p:nvSpPr>
          <p:cNvPr id="24" name="TextBox 23">
            <a:extLst>
              <a:ext uri="{FF2B5EF4-FFF2-40B4-BE49-F238E27FC236}">
                <a16:creationId xmlns:a16="http://schemas.microsoft.com/office/drawing/2014/main" id="{A127BBB7-9906-2CBC-0174-4EB439E50780}"/>
              </a:ext>
            </a:extLst>
          </p:cNvPr>
          <p:cNvSpPr txBox="1"/>
          <p:nvPr/>
        </p:nvSpPr>
        <p:spPr>
          <a:xfrm>
            <a:off x="4415103" y="571500"/>
            <a:ext cx="11388975" cy="769441"/>
          </a:xfrm>
          <a:prstGeom prst="rect">
            <a:avLst/>
          </a:prstGeom>
          <a:noFill/>
        </p:spPr>
        <p:txBody>
          <a:bodyPr wrap="square" rtlCol="0">
            <a:spAutoFit/>
          </a:bodyPr>
          <a:lstStyle/>
          <a:p>
            <a:r>
              <a:rPr lang="en-US" sz="4400" b="1" dirty="0"/>
              <a:t>STEP 4:  Determine overall designation. </a:t>
            </a:r>
          </a:p>
        </p:txBody>
      </p:sp>
      <p:graphicFrame>
        <p:nvGraphicFramePr>
          <p:cNvPr id="26" name="Table 25">
            <a:extLst>
              <a:ext uri="{FF2B5EF4-FFF2-40B4-BE49-F238E27FC236}">
                <a16:creationId xmlns:a16="http://schemas.microsoft.com/office/drawing/2014/main" id="{8FD0197E-E4FD-845C-F78D-E96DE07880F6}"/>
              </a:ext>
            </a:extLst>
          </p:cNvPr>
          <p:cNvGraphicFramePr>
            <a:graphicFrameLocks noGrp="1"/>
          </p:cNvGraphicFramePr>
          <p:nvPr>
            <p:extLst>
              <p:ext uri="{D42A27DB-BD31-4B8C-83A1-F6EECF244321}">
                <p14:modId xmlns:p14="http://schemas.microsoft.com/office/powerpoint/2010/main" val="4294124902"/>
              </p:ext>
            </p:extLst>
          </p:nvPr>
        </p:nvGraphicFramePr>
        <p:xfrm>
          <a:off x="1162632" y="4027170"/>
          <a:ext cx="16013737" cy="5154930"/>
        </p:xfrm>
        <a:graphic>
          <a:graphicData uri="http://schemas.openxmlformats.org/drawingml/2006/table">
            <a:tbl>
              <a:tblPr/>
              <a:tblGrid>
                <a:gridCol w="4713723">
                  <a:extLst>
                    <a:ext uri="{9D8B030D-6E8A-4147-A177-3AD203B41FA5}">
                      <a16:colId xmlns:a16="http://schemas.microsoft.com/office/drawing/2014/main" val="4153173276"/>
                    </a:ext>
                  </a:extLst>
                </a:gridCol>
                <a:gridCol w="3099432">
                  <a:extLst>
                    <a:ext uri="{9D8B030D-6E8A-4147-A177-3AD203B41FA5}">
                      <a16:colId xmlns:a16="http://schemas.microsoft.com/office/drawing/2014/main" val="3557998939"/>
                    </a:ext>
                  </a:extLst>
                </a:gridCol>
                <a:gridCol w="3874292">
                  <a:extLst>
                    <a:ext uri="{9D8B030D-6E8A-4147-A177-3AD203B41FA5}">
                      <a16:colId xmlns:a16="http://schemas.microsoft.com/office/drawing/2014/main" val="4115760207"/>
                    </a:ext>
                  </a:extLst>
                </a:gridCol>
                <a:gridCol w="4326290">
                  <a:extLst>
                    <a:ext uri="{9D8B030D-6E8A-4147-A177-3AD203B41FA5}">
                      <a16:colId xmlns:a16="http://schemas.microsoft.com/office/drawing/2014/main" val="1149444786"/>
                    </a:ext>
                  </a:extLst>
                </a:gridCol>
              </a:tblGrid>
              <a:tr h="468630">
                <a:tc>
                  <a:txBody>
                    <a:bodyPr/>
                    <a:lstStyle/>
                    <a:p>
                      <a:pPr algn="ctr" fontAlgn="b"/>
                      <a:r>
                        <a:rPr lang="en-US" sz="3000" b="1" i="0" u="none" strike="noStrike">
                          <a:solidFill>
                            <a:srgbClr val="000000"/>
                          </a:solidFill>
                          <a:effectLst/>
                          <a:latin typeface="Calibri" panose="020F0502020204030204" pitchFamily="34" charset="0"/>
                        </a:rPr>
                        <a:t> Designation</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3000" b="1" i="0" u="none" strike="noStrike">
                          <a:solidFill>
                            <a:srgbClr val="000000"/>
                          </a:solidFill>
                          <a:effectLst/>
                          <a:latin typeface="Calibri" panose="020F0502020204030204" pitchFamily="34" charset="0"/>
                        </a:rPr>
                        <a:t>Weighted Score</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0" b="1" i="0" u="none" strike="noStrike" dirty="0">
                          <a:solidFill>
                            <a:srgbClr val="000000"/>
                          </a:solidFill>
                          <a:effectLst/>
                          <a:latin typeface="Calibri" panose="020F0502020204030204" pitchFamily="34" charset="0"/>
                        </a:rPr>
                        <a:t>Percentage Growth </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0" b="1" i="0" u="none" strike="noStrike">
                          <a:solidFill>
                            <a:srgbClr val="000000"/>
                          </a:solidFill>
                          <a:effectLst/>
                          <a:latin typeface="Calibri" panose="020F0502020204030204" pitchFamily="34" charset="0"/>
                        </a:rPr>
                        <a:t>TTESS Final D2D3Avg</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65379799"/>
                  </a:ext>
                </a:extLst>
              </a:tr>
              <a:tr h="468630">
                <a:tc>
                  <a:txBody>
                    <a:bodyPr/>
                    <a:lstStyle/>
                    <a:p>
                      <a:pPr algn="ctr" fontAlgn="b"/>
                      <a:r>
                        <a:rPr lang="en-US" sz="3000" b="0" i="0" u="none" strike="noStrike">
                          <a:solidFill>
                            <a:srgbClr val="000000"/>
                          </a:solidFill>
                          <a:effectLst/>
                          <a:latin typeface="Calibri" panose="020F0502020204030204" pitchFamily="34" charset="0"/>
                        </a:rPr>
                        <a:t>Master</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a:solidFill>
                            <a:srgbClr val="000000"/>
                          </a:solidFill>
                          <a:effectLst/>
                          <a:latin typeface="Calibri" panose="020F0502020204030204" pitchFamily="34" charset="0"/>
                        </a:rPr>
                        <a:t>96</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a:solidFill>
                            <a:srgbClr val="000000"/>
                          </a:solidFill>
                          <a:effectLst/>
                          <a:latin typeface="Calibri" panose="020F0502020204030204" pitchFamily="34" charset="0"/>
                        </a:rPr>
                        <a:t>92</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a:solidFill>
                            <a:srgbClr val="000000"/>
                          </a:solidFill>
                          <a:effectLst/>
                          <a:latin typeface="Calibri" panose="020F0502020204030204" pitchFamily="34" charset="0"/>
                        </a:rPr>
                        <a:t>5.00</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3922162022"/>
                  </a:ext>
                </a:extLst>
              </a:tr>
              <a:tr h="468630">
                <a:tc>
                  <a:txBody>
                    <a:bodyPr/>
                    <a:lstStyle/>
                    <a:p>
                      <a:pPr algn="ctr" fontAlgn="b"/>
                      <a:r>
                        <a:rPr lang="en-US" sz="3000" b="0" i="0" u="none" strike="noStrike">
                          <a:solidFill>
                            <a:srgbClr val="000000"/>
                          </a:solidFill>
                          <a:effectLst/>
                          <a:latin typeface="Calibri" panose="020F0502020204030204" pitchFamily="34" charset="0"/>
                        </a:rPr>
                        <a:t>Exemplary</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3000" b="1" i="0" u="none" strike="noStrike">
                          <a:solidFill>
                            <a:srgbClr val="000000"/>
                          </a:solidFill>
                          <a:effectLst/>
                          <a:latin typeface="Calibri" panose="020F0502020204030204" pitchFamily="34" charset="0"/>
                        </a:rPr>
                        <a:t>86</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3000" b="1" i="0" u="none" strike="noStrike">
                          <a:solidFill>
                            <a:srgbClr val="000000"/>
                          </a:solidFill>
                          <a:effectLst/>
                          <a:latin typeface="Calibri" panose="020F0502020204030204" pitchFamily="34" charset="0"/>
                        </a:rPr>
                        <a:t>80</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a:solidFill>
                            <a:srgbClr val="000000"/>
                          </a:solidFill>
                          <a:effectLst/>
                          <a:latin typeface="Calibri" panose="020F0502020204030204" pitchFamily="34" charset="0"/>
                        </a:rPr>
                        <a:t>4.63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076072946"/>
                  </a:ext>
                </a:extLst>
              </a:tr>
              <a:tr h="468630">
                <a:tc>
                  <a:txBody>
                    <a:bodyPr/>
                    <a:lstStyle/>
                    <a:p>
                      <a:pPr algn="ctr" fontAlgn="b"/>
                      <a:r>
                        <a:rPr lang="en-US" sz="3000" b="0" i="0" u="none" strike="noStrike" dirty="0">
                          <a:solidFill>
                            <a:srgbClr val="000000"/>
                          </a:solidFill>
                          <a:effectLst/>
                          <a:latin typeface="Calibri" panose="020F0502020204030204" pitchFamily="34" charset="0"/>
                        </a:rPr>
                        <a:t>Acknowledged</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a:solidFill>
                            <a:srgbClr val="000000"/>
                          </a:solidFill>
                          <a:effectLst/>
                          <a:latin typeface="Calibri" panose="020F0502020204030204" pitchFamily="34" charset="0"/>
                        </a:rPr>
                        <a:t>85</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3000" b="1" i="0" u="none" strike="noStrike">
                          <a:solidFill>
                            <a:srgbClr val="000000"/>
                          </a:solidFill>
                          <a:effectLst/>
                          <a:latin typeface="Calibri" panose="020F0502020204030204" pitchFamily="34" charset="0"/>
                        </a:rPr>
                        <a:t>95</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dirty="0">
                          <a:solidFill>
                            <a:srgbClr val="000000"/>
                          </a:solidFill>
                          <a:effectLst/>
                          <a:latin typeface="Calibri" panose="020F0502020204030204" pitchFamily="34" charset="0"/>
                        </a:rPr>
                        <a:t>3.63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919452759"/>
                  </a:ext>
                </a:extLst>
              </a:tr>
              <a:tr h="468630">
                <a:tc>
                  <a:txBody>
                    <a:bodyPr/>
                    <a:lstStyle/>
                    <a:p>
                      <a:pPr algn="ctr" fontAlgn="b"/>
                      <a:r>
                        <a:rPr lang="en-US" sz="3000" b="0" i="0" u="none" strike="noStrike">
                          <a:solidFill>
                            <a:srgbClr val="000000"/>
                          </a:solidFill>
                          <a:effectLst/>
                          <a:latin typeface="Calibri" panose="020F0502020204030204" pitchFamily="34" charset="0"/>
                        </a:rPr>
                        <a:t>Recognized</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a:solidFill>
                            <a:srgbClr val="000000"/>
                          </a:solidFill>
                          <a:effectLst/>
                          <a:latin typeface="Calibri" panose="020F0502020204030204" pitchFamily="34" charset="0"/>
                        </a:rPr>
                        <a:t>79</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a:solidFill>
                            <a:srgbClr val="000000"/>
                          </a:solidFill>
                          <a:effectLst/>
                          <a:latin typeface="Calibri" panose="020F0502020204030204" pitchFamily="34" charset="0"/>
                        </a:rPr>
                        <a:t>70</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a:solidFill>
                            <a:srgbClr val="000000"/>
                          </a:solidFill>
                          <a:effectLst/>
                          <a:latin typeface="Calibri" panose="020F0502020204030204" pitchFamily="34" charset="0"/>
                        </a:rPr>
                        <a:t>4.50</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2366556092"/>
                  </a:ext>
                </a:extLst>
              </a:tr>
              <a:tr h="468630">
                <a:tc>
                  <a:txBody>
                    <a:bodyPr/>
                    <a:lstStyle/>
                    <a:p>
                      <a:pPr algn="ctr" fontAlgn="b"/>
                      <a:r>
                        <a:rPr lang="en-US" sz="3000" b="0" i="0" u="none" strike="noStrike">
                          <a:solidFill>
                            <a:srgbClr val="000000"/>
                          </a:solidFill>
                          <a:effectLst/>
                          <a:latin typeface="Calibri" panose="020F0502020204030204" pitchFamily="34" charset="0"/>
                        </a:rPr>
                        <a:t>Recognized</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a:solidFill>
                            <a:srgbClr val="000000"/>
                          </a:solidFill>
                          <a:effectLst/>
                          <a:latin typeface="Calibri" panose="020F0502020204030204" pitchFamily="34" charset="0"/>
                        </a:rPr>
                        <a:t>79</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a:solidFill>
                            <a:srgbClr val="000000"/>
                          </a:solidFill>
                          <a:effectLst/>
                          <a:latin typeface="Calibri" panose="020F0502020204030204" pitchFamily="34" charset="0"/>
                        </a:rPr>
                        <a:t>83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dirty="0">
                          <a:solidFill>
                            <a:srgbClr val="000000"/>
                          </a:solidFill>
                          <a:effectLst/>
                          <a:latin typeface="Calibri" panose="020F0502020204030204" pitchFamily="34" charset="0"/>
                        </a:rPr>
                        <a:t>3.75</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901110385"/>
                  </a:ext>
                </a:extLst>
              </a:tr>
              <a:tr h="468630">
                <a:tc>
                  <a:txBody>
                    <a:bodyPr/>
                    <a:lstStyle/>
                    <a:p>
                      <a:pPr algn="ctr" fontAlgn="b"/>
                      <a:r>
                        <a:rPr lang="en-US" sz="3000" b="0" i="0" u="none" strike="noStrike" dirty="0">
                          <a:solidFill>
                            <a:srgbClr val="000000"/>
                          </a:solidFill>
                          <a:effectLst/>
                          <a:latin typeface="Calibri" panose="020F0502020204030204" pitchFamily="34" charset="0"/>
                        </a:rPr>
                        <a:t>Acknowledged</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a:solidFill>
                            <a:srgbClr val="000000"/>
                          </a:solidFill>
                          <a:effectLst/>
                          <a:latin typeface="Calibri" panose="020F0502020204030204" pitchFamily="34" charset="0"/>
                        </a:rPr>
                        <a:t>76</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a:solidFill>
                            <a:srgbClr val="000000"/>
                          </a:solidFill>
                          <a:effectLst/>
                          <a:latin typeface="Calibri" panose="020F0502020204030204" pitchFamily="34" charset="0"/>
                        </a:rPr>
                        <a:t>78</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dirty="0">
                          <a:solidFill>
                            <a:srgbClr val="000000"/>
                          </a:solidFill>
                          <a:effectLst/>
                          <a:latin typeface="Calibri" panose="020F0502020204030204" pitchFamily="34" charset="0"/>
                        </a:rPr>
                        <a:t>3.63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66599905"/>
                  </a:ext>
                </a:extLst>
              </a:tr>
              <a:tr h="468630">
                <a:tc>
                  <a:txBody>
                    <a:bodyPr/>
                    <a:lstStyle/>
                    <a:p>
                      <a:pPr algn="ctr" fontAlgn="b"/>
                      <a:r>
                        <a:rPr lang="en-US" sz="3000" b="0" i="0" u="none" strike="noStrike">
                          <a:solidFill>
                            <a:srgbClr val="000000"/>
                          </a:solidFill>
                          <a:effectLst/>
                          <a:latin typeface="Calibri" panose="020F0502020204030204" pitchFamily="34" charset="0"/>
                        </a:rPr>
                        <a:t>No Designation</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000" b="1" i="0" u="none" strike="noStrike">
                          <a:solidFill>
                            <a:srgbClr val="000000"/>
                          </a:solidFill>
                          <a:effectLst/>
                          <a:latin typeface="Calibri" panose="020F0502020204030204" pitchFamily="34" charset="0"/>
                        </a:rPr>
                        <a:t>79</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a:solidFill>
                            <a:srgbClr val="000000"/>
                          </a:solidFill>
                          <a:effectLst/>
                          <a:latin typeface="Calibri" panose="020F0502020204030204" pitchFamily="34" charset="0"/>
                        </a:rPr>
                        <a:t>88</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dirty="0">
                          <a:solidFill>
                            <a:srgbClr val="000000"/>
                          </a:solidFill>
                          <a:effectLst/>
                          <a:latin typeface="Calibri" panose="020F0502020204030204" pitchFamily="34" charset="0"/>
                        </a:rPr>
                        <a:t>3.38</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27914133"/>
                  </a:ext>
                </a:extLst>
              </a:tr>
              <a:tr h="46863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Acknowledged</a:t>
                      </a:r>
                      <a:endParaRPr kumimoji="0" lang="en-US" sz="3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dirty="0">
                          <a:solidFill>
                            <a:srgbClr val="000000"/>
                          </a:solidFill>
                          <a:effectLst/>
                          <a:latin typeface="Calibri" panose="020F0502020204030204" pitchFamily="34" charset="0"/>
                        </a:rPr>
                        <a:t>68</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a:solidFill>
                            <a:srgbClr val="000000"/>
                          </a:solidFill>
                          <a:effectLst/>
                          <a:latin typeface="Calibri" panose="020F0502020204030204" pitchFamily="34" charset="0"/>
                        </a:rPr>
                        <a:t>63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3000" b="1" i="0" u="none" strike="noStrike" dirty="0">
                          <a:solidFill>
                            <a:srgbClr val="000000"/>
                          </a:solidFill>
                          <a:effectLst/>
                          <a:latin typeface="Calibri" panose="020F0502020204030204" pitchFamily="34" charset="0"/>
                        </a:rPr>
                        <a:t>3.75</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0483432"/>
                  </a:ext>
                </a:extLst>
              </a:tr>
              <a:tr h="46863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Acknowledged</a:t>
                      </a:r>
                      <a:endParaRPr kumimoji="0" lang="en-US" sz="3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dirty="0">
                          <a:solidFill>
                            <a:srgbClr val="000000"/>
                          </a:solidFill>
                          <a:effectLst/>
                          <a:latin typeface="Calibri" panose="020F0502020204030204" pitchFamily="34" charset="0"/>
                        </a:rPr>
                        <a:t>67</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a:solidFill>
                            <a:srgbClr val="000000"/>
                          </a:solidFill>
                          <a:effectLst/>
                          <a:latin typeface="Calibri" panose="020F0502020204030204" pitchFamily="34" charset="0"/>
                        </a:rPr>
                        <a:t>55</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dirty="0">
                          <a:solidFill>
                            <a:srgbClr val="000000"/>
                          </a:solidFill>
                          <a:effectLst/>
                          <a:latin typeface="Calibri" panose="020F0502020204030204" pitchFamily="34" charset="0"/>
                        </a:rPr>
                        <a:t>4.13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86138674"/>
                  </a:ext>
                </a:extLst>
              </a:tr>
              <a:tr h="46863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Acknowledged</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dirty="0">
                          <a:solidFill>
                            <a:srgbClr val="000000"/>
                          </a:solidFill>
                          <a:effectLst/>
                          <a:latin typeface="Calibri" panose="020F0502020204030204" pitchFamily="34" charset="0"/>
                        </a:rPr>
                        <a:t>65</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a:solidFill>
                            <a:srgbClr val="000000"/>
                          </a:solidFill>
                          <a:effectLst/>
                          <a:latin typeface="Calibri" panose="020F0502020204030204" pitchFamily="34" charset="0"/>
                        </a:rPr>
                        <a:t>59</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dirty="0">
                          <a:solidFill>
                            <a:srgbClr val="000000"/>
                          </a:solidFill>
                          <a:effectLst/>
                          <a:latin typeface="Calibri" panose="020F0502020204030204" pitchFamily="34" charset="0"/>
                        </a:rPr>
                        <a:t>3.63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280367062"/>
                  </a:ext>
                </a:extLst>
              </a:tr>
            </a:tbl>
          </a:graphicData>
        </a:graphic>
      </p:graphicFrame>
    </p:spTree>
    <p:extLst>
      <p:ext uri="{BB962C8B-B14F-4D97-AF65-F5344CB8AC3E}">
        <p14:creationId xmlns:p14="http://schemas.microsoft.com/office/powerpoint/2010/main" val="4292123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A96198-78FD-4A9E-BF76-ECA9181ADF54}"/>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12</a:t>
            </a:fld>
            <a:endParaRPr lang="en-US" noProof="0" dirty="0"/>
          </a:p>
        </p:txBody>
      </p:sp>
      <p:sp>
        <p:nvSpPr>
          <p:cNvPr id="5" name="Slide Number Placeholder 2">
            <a:extLst>
              <a:ext uri="{FF2B5EF4-FFF2-40B4-BE49-F238E27FC236}">
                <a16:creationId xmlns:a16="http://schemas.microsoft.com/office/drawing/2014/main" id="{CDE26232-F982-48E8-BA86-07B6A130C1A4}"/>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12</a:t>
            </a:fld>
            <a:endParaRPr lang="en-US" sz="1800" dirty="0"/>
          </a:p>
        </p:txBody>
      </p:sp>
      <p:sp>
        <p:nvSpPr>
          <p:cNvPr id="6" name="Slide Number Placeholder 2">
            <a:extLst>
              <a:ext uri="{FF2B5EF4-FFF2-40B4-BE49-F238E27FC236}">
                <a16:creationId xmlns:a16="http://schemas.microsoft.com/office/drawing/2014/main" id="{92E35A6F-D14E-4620-B007-B21F582155E5}"/>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12</a:t>
            </a:fld>
            <a:endParaRPr lang="en-US" sz="1800" dirty="0"/>
          </a:p>
        </p:txBody>
      </p:sp>
      <p:pic>
        <p:nvPicPr>
          <p:cNvPr id="7" name="Picture 6">
            <a:extLst>
              <a:ext uri="{FF2B5EF4-FFF2-40B4-BE49-F238E27FC236}">
                <a16:creationId xmlns:a16="http://schemas.microsoft.com/office/drawing/2014/main" id="{FA91FBF4-14F7-4E32-BBD8-FA1D7B43BC0B}"/>
              </a:ext>
            </a:extLst>
          </p:cNvPr>
          <p:cNvPicPr>
            <a:picLocks noChangeAspect="1"/>
          </p:cNvPicPr>
          <p:nvPr/>
        </p:nvPicPr>
        <p:blipFill>
          <a:blip r:embed="rId2"/>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E18CE18C-F856-416F-AA16-304EFA378737}"/>
              </a:ext>
            </a:extLst>
          </p:cNvPr>
          <p:cNvPicPr>
            <a:picLocks noChangeAspect="1"/>
          </p:cNvPicPr>
          <p:nvPr/>
        </p:nvPicPr>
        <p:blipFill>
          <a:blip r:embed="rId3"/>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E6A6EB87-CACB-4C95-B84E-46C4211BF566}"/>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12</a:t>
            </a:fld>
            <a:endParaRPr lang="en-US" sz="1800" dirty="0">
              <a:solidFill>
                <a:schemeClr val="bg1">
                  <a:lumMod val="95000"/>
                </a:schemeClr>
              </a:solidFill>
            </a:endParaRPr>
          </a:p>
        </p:txBody>
      </p:sp>
      <p:sp>
        <p:nvSpPr>
          <p:cNvPr id="10" name="Google Shape;44;p4">
            <a:extLst>
              <a:ext uri="{FF2B5EF4-FFF2-40B4-BE49-F238E27FC236}">
                <a16:creationId xmlns:a16="http://schemas.microsoft.com/office/drawing/2014/main" id="{B819CB68-5C36-42BA-83DE-A0D0C2399F89}"/>
              </a:ext>
            </a:extLst>
          </p:cNvPr>
          <p:cNvSpPr txBox="1">
            <a:spLocks noGrp="1"/>
          </p:cNvSpPr>
          <p:nvPr>
            <p:ph type="title"/>
          </p:nvPr>
        </p:nvSpPr>
        <p:spPr>
          <a:xfrm>
            <a:off x="553654" y="119335"/>
            <a:ext cx="17021003" cy="1800494"/>
          </a:xfrm>
          <a:prstGeom prst="rect">
            <a:avLst/>
          </a:prstGeom>
          <a:noFill/>
          <a:ln>
            <a:noFill/>
          </a:ln>
        </p:spPr>
        <p:txBody>
          <a:bodyPr spcFirstLastPara="1" vert="horz" wrap="square" lIns="137138" tIns="137138" rIns="137138" bIns="137138" rtlCol="0" anchor="t" anchorCtr="0">
            <a:noAutofit/>
          </a:bodyPr>
          <a:lstStyle/>
          <a:p>
            <a:pPr>
              <a:spcBef>
                <a:spcPts val="0"/>
              </a:spcBef>
              <a:buSzPts val="3000"/>
            </a:pPr>
            <a:r>
              <a:rPr lang="en-US" sz="4800" b="1" dirty="0">
                <a:solidFill>
                  <a:schemeClr val="accent1">
                    <a:lumMod val="75000"/>
                  </a:schemeClr>
                </a:solidFill>
                <a:latin typeface="Arial" panose="020B0604020202020204" pitchFamily="34" charset="0"/>
                <a:cs typeface="Arial" panose="020B0604020202020204" pitchFamily="34" charset="0"/>
              </a:rPr>
              <a:t>Projected Teacher Incentive Allotment </a:t>
            </a:r>
            <a:br>
              <a:rPr lang="en-US" sz="4800" b="1" dirty="0">
                <a:solidFill>
                  <a:schemeClr val="accent1">
                    <a:lumMod val="75000"/>
                  </a:schemeClr>
                </a:solidFill>
                <a:latin typeface="Arial" panose="020B0604020202020204" pitchFamily="34" charset="0"/>
                <a:cs typeface="Arial" panose="020B0604020202020204" pitchFamily="34" charset="0"/>
              </a:rPr>
            </a:br>
            <a:r>
              <a:rPr lang="en-US" sz="4800" b="1" dirty="0">
                <a:solidFill>
                  <a:schemeClr val="accent1">
                    <a:lumMod val="75000"/>
                  </a:schemeClr>
                </a:solidFill>
                <a:latin typeface="Arial" panose="020B0604020202020204" pitchFamily="34" charset="0"/>
                <a:cs typeface="Arial" panose="020B0604020202020204" pitchFamily="34" charset="0"/>
              </a:rPr>
              <a:t>Based on 2024-2025 Funding </a:t>
            </a:r>
            <a:r>
              <a:rPr lang="en-US" sz="4800" b="1">
                <a:solidFill>
                  <a:schemeClr val="accent1">
                    <a:lumMod val="75000"/>
                  </a:schemeClr>
                </a:solidFill>
                <a:latin typeface="Arial" panose="020B0604020202020204" pitchFamily="34" charset="0"/>
                <a:cs typeface="Arial" panose="020B0604020202020204" pitchFamily="34" charset="0"/>
              </a:rPr>
              <a:t>without Acknowledged*</a:t>
            </a:r>
            <a:br>
              <a:rPr lang="en-US" sz="4800" dirty="0"/>
            </a:br>
            <a:endParaRPr sz="4800" b="1" dirty="0">
              <a:solidFill>
                <a:schemeClr val="accent1">
                  <a:lumMod val="75000"/>
                </a:schemeClr>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6D47881-CBF2-FECB-9C06-3CB1A700DFF3}"/>
              </a:ext>
            </a:extLst>
          </p:cNvPr>
          <p:cNvSpPr txBox="1"/>
          <p:nvPr/>
        </p:nvSpPr>
        <p:spPr>
          <a:xfrm>
            <a:off x="278607" y="8854397"/>
            <a:ext cx="9158286" cy="507831"/>
          </a:xfrm>
          <a:prstGeom prst="rect">
            <a:avLst/>
          </a:prstGeom>
          <a:noFill/>
        </p:spPr>
        <p:txBody>
          <a:bodyPr wrap="square">
            <a:spAutoFit/>
          </a:bodyPr>
          <a:lstStyle/>
          <a:p>
            <a:r>
              <a:rPr lang="en-US" sz="2700" dirty="0"/>
              <a:t>*Adjusted for 90% payout to teacher, PRIOR to taxes taken out. </a:t>
            </a:r>
          </a:p>
        </p:txBody>
      </p:sp>
      <p:sp>
        <p:nvSpPr>
          <p:cNvPr id="13" name="TextBox 12">
            <a:extLst>
              <a:ext uri="{FF2B5EF4-FFF2-40B4-BE49-F238E27FC236}">
                <a16:creationId xmlns:a16="http://schemas.microsoft.com/office/drawing/2014/main" id="{B52CD4F7-1D46-DCF8-D5AC-588806899967}"/>
              </a:ext>
            </a:extLst>
          </p:cNvPr>
          <p:cNvSpPr txBox="1"/>
          <p:nvPr/>
        </p:nvSpPr>
        <p:spPr>
          <a:xfrm>
            <a:off x="12039600" y="8438898"/>
            <a:ext cx="6274695" cy="923330"/>
          </a:xfrm>
          <a:prstGeom prst="rect">
            <a:avLst/>
          </a:prstGeom>
          <a:noFill/>
        </p:spPr>
        <p:txBody>
          <a:bodyPr wrap="square" rtlCol="0">
            <a:spAutoFit/>
          </a:bodyPr>
          <a:lstStyle/>
          <a:p>
            <a:r>
              <a:rPr lang="en-US" sz="2700" dirty="0"/>
              <a:t>Note: Funding calculated annually by state based on % economically disadvantaged</a:t>
            </a:r>
          </a:p>
        </p:txBody>
      </p:sp>
      <p:graphicFrame>
        <p:nvGraphicFramePr>
          <p:cNvPr id="2" name="Chart 1">
            <a:extLst>
              <a:ext uri="{FF2B5EF4-FFF2-40B4-BE49-F238E27FC236}">
                <a16:creationId xmlns:a16="http://schemas.microsoft.com/office/drawing/2014/main" id="{2DE54956-690F-1077-4FD8-76D926CC217B}"/>
              </a:ext>
            </a:extLst>
          </p:cNvPr>
          <p:cNvGraphicFramePr>
            <a:graphicFrameLocks/>
          </p:cNvGraphicFramePr>
          <p:nvPr>
            <p:extLst>
              <p:ext uri="{D42A27DB-BD31-4B8C-83A1-F6EECF244321}">
                <p14:modId xmlns:p14="http://schemas.microsoft.com/office/powerpoint/2010/main" val="1033729779"/>
              </p:ext>
            </p:extLst>
          </p:nvPr>
        </p:nvGraphicFramePr>
        <p:xfrm>
          <a:off x="267721" y="1609231"/>
          <a:ext cx="17466625" cy="724516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01160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AA499-BB36-676D-1A17-9CAE3DA93C5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6D5A922-B22D-0786-414F-6B7199CE7B61}"/>
              </a:ext>
            </a:extLst>
          </p:cNvPr>
          <p:cNvGrpSpPr/>
          <p:nvPr/>
        </p:nvGrpSpPr>
        <p:grpSpPr>
          <a:xfrm>
            <a:off x="-171979" y="9258300"/>
            <a:ext cx="18631957" cy="1028700"/>
            <a:chOff x="0" y="0"/>
            <a:chExt cx="4907182" cy="270933"/>
          </a:xfrm>
        </p:grpSpPr>
        <p:sp>
          <p:nvSpPr>
            <p:cNvPr id="3" name="Freeform 3">
              <a:extLst>
                <a:ext uri="{FF2B5EF4-FFF2-40B4-BE49-F238E27FC236}">
                  <a16:creationId xmlns:a16="http://schemas.microsoft.com/office/drawing/2014/main" id="{AC4848B3-61C5-C5E9-4AA7-0495B40505BC}"/>
                </a:ext>
              </a:extLst>
            </p:cNvPr>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3B7A6E"/>
            </a:solidFill>
          </p:spPr>
          <p:txBody>
            <a:bodyPr/>
            <a:lstStyle/>
            <a:p>
              <a:endParaRPr lang="en-US"/>
            </a:p>
          </p:txBody>
        </p:sp>
        <p:sp>
          <p:nvSpPr>
            <p:cNvPr id="4" name="TextBox 4">
              <a:extLst>
                <a:ext uri="{FF2B5EF4-FFF2-40B4-BE49-F238E27FC236}">
                  <a16:creationId xmlns:a16="http://schemas.microsoft.com/office/drawing/2014/main" id="{24486161-0C91-C897-C820-6700B59A643D}"/>
                </a:ext>
              </a:extLst>
            </p:cNvPr>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FF2B5EF4-FFF2-40B4-BE49-F238E27FC236}">
                <a16:creationId xmlns:a16="http://schemas.microsoft.com/office/drawing/2014/main" id="{85155C2A-BF60-B846-F825-107722AD4B49}"/>
              </a:ext>
            </a:extLst>
          </p:cNvPr>
          <p:cNvGrpSpPr/>
          <p:nvPr/>
        </p:nvGrpSpPr>
        <p:grpSpPr>
          <a:xfrm rot="-10800000">
            <a:off x="15392077" y="7728089"/>
            <a:ext cx="2410015" cy="2410015"/>
            <a:chOff x="0" y="0"/>
            <a:chExt cx="812800" cy="812800"/>
          </a:xfrm>
        </p:grpSpPr>
        <p:sp>
          <p:nvSpPr>
            <p:cNvPr id="6" name="Freeform 6">
              <a:extLst>
                <a:ext uri="{FF2B5EF4-FFF2-40B4-BE49-F238E27FC236}">
                  <a16:creationId xmlns:a16="http://schemas.microsoft.com/office/drawing/2014/main" id="{73BCC2F1-FC69-B784-0F34-3A1C98F7A09C}"/>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1F964C"/>
            </a:solidFill>
          </p:spPr>
          <p:txBody>
            <a:bodyPr/>
            <a:lstStyle/>
            <a:p>
              <a:endParaRPr lang="en-US"/>
            </a:p>
          </p:txBody>
        </p:sp>
        <p:sp>
          <p:nvSpPr>
            <p:cNvPr id="7" name="TextBox 7">
              <a:extLst>
                <a:ext uri="{FF2B5EF4-FFF2-40B4-BE49-F238E27FC236}">
                  <a16:creationId xmlns:a16="http://schemas.microsoft.com/office/drawing/2014/main" id="{869E13A7-38A2-2124-E545-8CA47EEA1BEB}"/>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a:extLst>
              <a:ext uri="{FF2B5EF4-FFF2-40B4-BE49-F238E27FC236}">
                <a16:creationId xmlns:a16="http://schemas.microsoft.com/office/drawing/2014/main" id="{AFAD22CD-6B50-0A85-56CC-CC3FB862AE61}"/>
              </a:ext>
            </a:extLst>
          </p:cNvPr>
          <p:cNvGrpSpPr/>
          <p:nvPr/>
        </p:nvGrpSpPr>
        <p:grpSpPr>
          <a:xfrm rot="-10800000">
            <a:off x="17238863" y="8933097"/>
            <a:ext cx="879623" cy="879623"/>
            <a:chOff x="0" y="0"/>
            <a:chExt cx="812800" cy="812800"/>
          </a:xfrm>
        </p:grpSpPr>
        <p:sp>
          <p:nvSpPr>
            <p:cNvPr id="9" name="Freeform 9">
              <a:extLst>
                <a:ext uri="{FF2B5EF4-FFF2-40B4-BE49-F238E27FC236}">
                  <a16:creationId xmlns:a16="http://schemas.microsoft.com/office/drawing/2014/main" id="{3C17B921-C2D2-39F4-F1D8-B661FA19C1AB}"/>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10" name="TextBox 10">
              <a:extLst>
                <a:ext uri="{FF2B5EF4-FFF2-40B4-BE49-F238E27FC236}">
                  <a16:creationId xmlns:a16="http://schemas.microsoft.com/office/drawing/2014/main" id="{A5640B3F-CBDA-D4CD-ECAF-9E0DB2CC4A54}"/>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a:extLst>
              <a:ext uri="{FF2B5EF4-FFF2-40B4-BE49-F238E27FC236}">
                <a16:creationId xmlns:a16="http://schemas.microsoft.com/office/drawing/2014/main" id="{C2FAE15C-8D17-C320-CB3E-248A860547BE}"/>
              </a:ext>
            </a:extLst>
          </p:cNvPr>
          <p:cNvGrpSpPr/>
          <p:nvPr/>
        </p:nvGrpSpPr>
        <p:grpSpPr>
          <a:xfrm rot="-10800000">
            <a:off x="16833407" y="7378980"/>
            <a:ext cx="873852" cy="873852"/>
            <a:chOff x="0" y="0"/>
            <a:chExt cx="812800" cy="812800"/>
          </a:xfrm>
        </p:grpSpPr>
        <p:sp>
          <p:nvSpPr>
            <p:cNvPr id="12" name="Freeform 12">
              <a:extLst>
                <a:ext uri="{FF2B5EF4-FFF2-40B4-BE49-F238E27FC236}">
                  <a16:creationId xmlns:a16="http://schemas.microsoft.com/office/drawing/2014/main" id="{ED25EBDB-31E4-75E1-CF99-CCFF5D7EB4E1}"/>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a:extLst>
                <a:ext uri="{FF2B5EF4-FFF2-40B4-BE49-F238E27FC236}">
                  <a16:creationId xmlns:a16="http://schemas.microsoft.com/office/drawing/2014/main" id="{C2BDF9FE-682F-2108-9FFD-58B13BC68EBE}"/>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a:extLst>
              <a:ext uri="{FF2B5EF4-FFF2-40B4-BE49-F238E27FC236}">
                <a16:creationId xmlns:a16="http://schemas.microsoft.com/office/drawing/2014/main" id="{747DECA8-D279-7350-5E4D-AA0162F9FDE9}"/>
              </a:ext>
            </a:extLst>
          </p:cNvPr>
          <p:cNvGrpSpPr>
            <a:grpSpLocks noChangeAspect="1"/>
          </p:cNvGrpSpPr>
          <p:nvPr/>
        </p:nvGrpSpPr>
        <p:grpSpPr>
          <a:xfrm rot="-10800000">
            <a:off x="15108817" y="8252832"/>
            <a:ext cx="566519" cy="491118"/>
            <a:chOff x="0" y="0"/>
            <a:chExt cx="3196590" cy="2771140"/>
          </a:xfrm>
        </p:grpSpPr>
        <p:sp>
          <p:nvSpPr>
            <p:cNvPr id="15" name="Freeform 15">
              <a:extLst>
                <a:ext uri="{FF2B5EF4-FFF2-40B4-BE49-F238E27FC236}">
                  <a16:creationId xmlns:a16="http://schemas.microsoft.com/office/drawing/2014/main" id="{0C8D263D-4AAB-F274-C58D-F012AA57EB28}"/>
                </a:ext>
              </a:extLst>
            </p:cNvPr>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266390"/>
            </a:solidFill>
          </p:spPr>
          <p:txBody>
            <a:bodyPr/>
            <a:lstStyle/>
            <a:p>
              <a:endParaRPr lang="en-US"/>
            </a:p>
          </p:txBody>
        </p:sp>
      </p:grpSp>
      <p:grpSp>
        <p:nvGrpSpPr>
          <p:cNvPr id="16" name="Group 16">
            <a:extLst>
              <a:ext uri="{FF2B5EF4-FFF2-40B4-BE49-F238E27FC236}">
                <a16:creationId xmlns:a16="http://schemas.microsoft.com/office/drawing/2014/main" id="{72D99A8D-5778-3053-E5B1-313EA2DBE5B6}"/>
              </a:ext>
            </a:extLst>
          </p:cNvPr>
          <p:cNvGrpSpPr/>
          <p:nvPr/>
        </p:nvGrpSpPr>
        <p:grpSpPr>
          <a:xfrm rot="-10800000">
            <a:off x="17270333" y="7183325"/>
            <a:ext cx="531759" cy="531759"/>
            <a:chOff x="0" y="0"/>
            <a:chExt cx="812800" cy="812800"/>
          </a:xfrm>
        </p:grpSpPr>
        <p:sp>
          <p:nvSpPr>
            <p:cNvPr id="17" name="Freeform 17">
              <a:extLst>
                <a:ext uri="{FF2B5EF4-FFF2-40B4-BE49-F238E27FC236}">
                  <a16:creationId xmlns:a16="http://schemas.microsoft.com/office/drawing/2014/main" id="{9E1AD70D-7924-8B0B-A29F-22769B77F991}"/>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a:extLst>
                <a:ext uri="{FF2B5EF4-FFF2-40B4-BE49-F238E27FC236}">
                  <a16:creationId xmlns:a16="http://schemas.microsoft.com/office/drawing/2014/main" id="{C0E3384E-D267-D7EE-A6BB-6BD54E3E0CDD}"/>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21" name="TextBox 19">
            <a:extLst>
              <a:ext uri="{FF2B5EF4-FFF2-40B4-BE49-F238E27FC236}">
                <a16:creationId xmlns:a16="http://schemas.microsoft.com/office/drawing/2014/main" id="{CBA2BACA-D168-3461-7784-52810E6004F7}"/>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2" name="Freeform 20">
            <a:extLst>
              <a:ext uri="{FF2B5EF4-FFF2-40B4-BE49-F238E27FC236}">
                <a16:creationId xmlns:a16="http://schemas.microsoft.com/office/drawing/2014/main" id="{60625DC4-F984-A1B2-C4E5-3A1A0FA09257}"/>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20" name="Title 2">
            <a:extLst>
              <a:ext uri="{FF2B5EF4-FFF2-40B4-BE49-F238E27FC236}">
                <a16:creationId xmlns:a16="http://schemas.microsoft.com/office/drawing/2014/main" id="{1808D2F6-D0A3-3DF9-4661-5F6216565BE0}"/>
              </a:ext>
            </a:extLst>
          </p:cNvPr>
          <p:cNvSpPr txBox="1">
            <a:spLocks/>
          </p:cNvSpPr>
          <p:nvPr/>
        </p:nvSpPr>
        <p:spPr>
          <a:xfrm>
            <a:off x="754118" y="394759"/>
            <a:ext cx="16553466" cy="735879"/>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Arial" panose="020B0604020202020204" pitchFamily="34" charset="0"/>
                <a:cs typeface="Arial" panose="020B0604020202020204" pitchFamily="34" charset="0"/>
              </a:rPr>
              <a:t>Payout</a:t>
            </a:r>
          </a:p>
        </p:txBody>
      </p:sp>
      <p:sp>
        <p:nvSpPr>
          <p:cNvPr id="24" name="TextBox 23">
            <a:extLst>
              <a:ext uri="{FF2B5EF4-FFF2-40B4-BE49-F238E27FC236}">
                <a16:creationId xmlns:a16="http://schemas.microsoft.com/office/drawing/2014/main" id="{0F749DAF-08D2-5217-BDB6-60F2FD2340FA}"/>
              </a:ext>
            </a:extLst>
          </p:cNvPr>
          <p:cNvSpPr txBox="1"/>
          <p:nvPr/>
        </p:nvSpPr>
        <p:spPr>
          <a:xfrm>
            <a:off x="1123928" y="1700391"/>
            <a:ext cx="16130175" cy="6186309"/>
          </a:xfrm>
          <a:prstGeom prst="rect">
            <a:avLst/>
          </a:prstGeom>
          <a:noFill/>
        </p:spPr>
        <p:txBody>
          <a:bodyPr wrap="square" rtlCol="0">
            <a:spAutoFit/>
          </a:bodyPr>
          <a:lstStyle/>
          <a:p>
            <a:pPr marL="571500" indent="-571500">
              <a:buClr>
                <a:schemeClr val="accent1">
                  <a:lumMod val="75000"/>
                </a:schemeClr>
              </a:buClr>
              <a:buFont typeface="Wingdings" panose="05000000000000000000" pitchFamily="2" charset="2"/>
              <a:buChar char="Ø"/>
            </a:pPr>
            <a:r>
              <a:rPr lang="en-US" sz="4400" dirty="0"/>
              <a:t>Designated teacher receives 90% of allotment; 10% is maintained at the district level for professional development.</a:t>
            </a:r>
          </a:p>
          <a:p>
            <a:pPr marL="571500" indent="-571500">
              <a:buClr>
                <a:schemeClr val="accent1">
                  <a:lumMod val="75000"/>
                </a:schemeClr>
              </a:buClr>
              <a:buFont typeface="Wingdings" panose="05000000000000000000" pitchFamily="2" charset="2"/>
              <a:buChar char="Ø"/>
            </a:pPr>
            <a:endParaRPr lang="en-US" sz="4400" dirty="0"/>
          </a:p>
          <a:p>
            <a:pPr marL="571500" indent="-571500">
              <a:buClr>
                <a:schemeClr val="accent1">
                  <a:lumMod val="75000"/>
                </a:schemeClr>
              </a:buClr>
              <a:buFont typeface="Wingdings" panose="05000000000000000000" pitchFamily="2" charset="2"/>
              <a:buChar char="Ø"/>
            </a:pPr>
            <a:r>
              <a:rPr lang="en-US" sz="4400" dirty="0"/>
              <a:t>Year 1 payout is one check in August.  Years 2-5 are two checks distributed half in May and half in August.</a:t>
            </a:r>
          </a:p>
          <a:p>
            <a:pPr marL="571500" indent="-571500">
              <a:buClr>
                <a:schemeClr val="accent1">
                  <a:lumMod val="75000"/>
                </a:schemeClr>
              </a:buClr>
              <a:buFont typeface="Wingdings" panose="05000000000000000000" pitchFamily="2" charset="2"/>
              <a:buChar char="Ø"/>
            </a:pPr>
            <a:endParaRPr lang="en-US" sz="4400" dirty="0"/>
          </a:p>
          <a:p>
            <a:pPr marL="571500" indent="-571500">
              <a:buClr>
                <a:schemeClr val="accent1">
                  <a:lumMod val="75000"/>
                </a:schemeClr>
              </a:buClr>
              <a:buFont typeface="Wingdings" panose="05000000000000000000" pitchFamily="2" charset="2"/>
              <a:buChar char="Ø"/>
            </a:pPr>
            <a:r>
              <a:rPr lang="en-US" sz="4400" b="1" i="1" dirty="0"/>
              <a:t>Taxes and deductions are taken out of the checks. </a:t>
            </a:r>
          </a:p>
          <a:p>
            <a:pPr marL="571500" indent="-571500">
              <a:buClr>
                <a:schemeClr val="accent1">
                  <a:lumMod val="75000"/>
                </a:schemeClr>
              </a:buClr>
              <a:buFont typeface="Wingdings" panose="05000000000000000000" pitchFamily="2" charset="2"/>
              <a:buChar char="Ø"/>
            </a:pPr>
            <a:endParaRPr lang="en-US" sz="4400" dirty="0"/>
          </a:p>
          <a:p>
            <a:pPr>
              <a:buClr>
                <a:schemeClr val="accent1">
                  <a:lumMod val="75000"/>
                </a:schemeClr>
              </a:buClr>
            </a:pPr>
            <a:endParaRPr lang="en-US" sz="4400" dirty="0"/>
          </a:p>
        </p:txBody>
      </p:sp>
    </p:spTree>
    <p:extLst>
      <p:ext uri="{BB962C8B-B14F-4D97-AF65-F5344CB8AC3E}">
        <p14:creationId xmlns:p14="http://schemas.microsoft.com/office/powerpoint/2010/main" val="4125498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A96198-78FD-4A9E-BF76-ECA9181ADF54}"/>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14</a:t>
            </a:fld>
            <a:endParaRPr lang="en-US" noProof="0" dirty="0"/>
          </a:p>
        </p:txBody>
      </p:sp>
      <p:sp>
        <p:nvSpPr>
          <p:cNvPr id="5" name="Slide Number Placeholder 2">
            <a:extLst>
              <a:ext uri="{FF2B5EF4-FFF2-40B4-BE49-F238E27FC236}">
                <a16:creationId xmlns:a16="http://schemas.microsoft.com/office/drawing/2014/main" id="{CDE26232-F982-48E8-BA86-07B6A130C1A4}"/>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14</a:t>
            </a:fld>
            <a:endParaRPr lang="en-US" sz="1800" dirty="0"/>
          </a:p>
        </p:txBody>
      </p:sp>
      <p:sp>
        <p:nvSpPr>
          <p:cNvPr id="6" name="Slide Number Placeholder 2">
            <a:extLst>
              <a:ext uri="{FF2B5EF4-FFF2-40B4-BE49-F238E27FC236}">
                <a16:creationId xmlns:a16="http://schemas.microsoft.com/office/drawing/2014/main" id="{92E35A6F-D14E-4620-B007-B21F582155E5}"/>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14</a:t>
            </a:fld>
            <a:endParaRPr lang="en-US" sz="1800" dirty="0"/>
          </a:p>
        </p:txBody>
      </p:sp>
      <p:pic>
        <p:nvPicPr>
          <p:cNvPr id="7" name="Picture 6">
            <a:extLst>
              <a:ext uri="{FF2B5EF4-FFF2-40B4-BE49-F238E27FC236}">
                <a16:creationId xmlns:a16="http://schemas.microsoft.com/office/drawing/2014/main" id="{FA91FBF4-14F7-4E32-BBD8-FA1D7B43BC0B}"/>
              </a:ext>
            </a:extLst>
          </p:cNvPr>
          <p:cNvPicPr>
            <a:picLocks noChangeAspect="1"/>
          </p:cNvPicPr>
          <p:nvPr/>
        </p:nvPicPr>
        <p:blipFill>
          <a:blip r:embed="rId3"/>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E18CE18C-F856-416F-AA16-304EFA378737}"/>
              </a:ext>
            </a:extLst>
          </p:cNvPr>
          <p:cNvPicPr>
            <a:picLocks noChangeAspect="1"/>
          </p:cNvPicPr>
          <p:nvPr/>
        </p:nvPicPr>
        <p:blipFill>
          <a:blip r:embed="rId4"/>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E6A6EB87-CACB-4C95-B84E-46C4211BF566}"/>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14</a:t>
            </a:fld>
            <a:endParaRPr lang="en-US" sz="1800" dirty="0">
              <a:solidFill>
                <a:schemeClr val="bg1">
                  <a:lumMod val="95000"/>
                </a:schemeClr>
              </a:solidFill>
            </a:endParaRPr>
          </a:p>
        </p:txBody>
      </p:sp>
      <p:sp>
        <p:nvSpPr>
          <p:cNvPr id="10" name="Google Shape;44;p4">
            <a:extLst>
              <a:ext uri="{FF2B5EF4-FFF2-40B4-BE49-F238E27FC236}">
                <a16:creationId xmlns:a16="http://schemas.microsoft.com/office/drawing/2014/main" id="{B819CB68-5C36-42BA-83DE-A0D0C2399F89}"/>
              </a:ext>
            </a:extLst>
          </p:cNvPr>
          <p:cNvSpPr txBox="1">
            <a:spLocks noGrp="1"/>
          </p:cNvSpPr>
          <p:nvPr>
            <p:ph type="title"/>
          </p:nvPr>
        </p:nvSpPr>
        <p:spPr>
          <a:xfrm>
            <a:off x="596962" y="408347"/>
            <a:ext cx="17021003" cy="1223843"/>
          </a:xfrm>
          <a:prstGeom prst="rect">
            <a:avLst/>
          </a:prstGeom>
          <a:noFill/>
          <a:ln>
            <a:noFill/>
          </a:ln>
        </p:spPr>
        <p:txBody>
          <a:bodyPr spcFirstLastPara="1" vert="horz" wrap="square" lIns="137138" tIns="137138" rIns="137138" bIns="137138" rtlCol="0" anchor="t" anchorCtr="0">
            <a:noAutofit/>
          </a:bodyPr>
          <a:lstStyle/>
          <a:p>
            <a:pPr>
              <a:spcBef>
                <a:spcPts val="0"/>
              </a:spcBef>
              <a:buSzPts val="3000"/>
            </a:pPr>
            <a:r>
              <a:rPr lang="en-US" sz="5400" b="1" dirty="0">
                <a:solidFill>
                  <a:schemeClr val="accent1">
                    <a:lumMod val="75000"/>
                  </a:schemeClr>
                </a:solidFill>
                <a:latin typeface="Arial" panose="020B0604020202020204" pitchFamily="34" charset="0"/>
                <a:cs typeface="Arial" panose="020B0604020202020204" pitchFamily="34" charset="0"/>
              </a:rPr>
              <a:t>TIA Timeline:  RYSS</a:t>
            </a:r>
            <a:endParaRPr sz="5400" b="1" dirty="0">
              <a:solidFill>
                <a:schemeClr val="accent1">
                  <a:lumMod val="75000"/>
                </a:schemeClr>
              </a:solidFill>
              <a:latin typeface="Arial" panose="020B0604020202020204" pitchFamily="34" charset="0"/>
              <a:cs typeface="Arial" panose="020B0604020202020204" pitchFamily="34" charset="0"/>
            </a:endParaRPr>
          </a:p>
        </p:txBody>
      </p:sp>
      <p:graphicFrame>
        <p:nvGraphicFramePr>
          <p:cNvPr id="11" name="Table 10">
            <a:extLst>
              <a:ext uri="{FF2B5EF4-FFF2-40B4-BE49-F238E27FC236}">
                <a16:creationId xmlns:a16="http://schemas.microsoft.com/office/drawing/2014/main" id="{6B94C1D6-25B4-BA3E-63EC-2276ACDE65B7}"/>
              </a:ext>
            </a:extLst>
          </p:cNvPr>
          <p:cNvGraphicFramePr>
            <a:graphicFrameLocks noGrp="1"/>
          </p:cNvGraphicFramePr>
          <p:nvPr>
            <p:extLst>
              <p:ext uri="{D42A27DB-BD31-4B8C-83A1-F6EECF244321}">
                <p14:modId xmlns:p14="http://schemas.microsoft.com/office/powerpoint/2010/main" val="2871698260"/>
              </p:ext>
            </p:extLst>
          </p:nvPr>
        </p:nvGraphicFramePr>
        <p:xfrm>
          <a:off x="448049" y="1300719"/>
          <a:ext cx="17021003" cy="8130540"/>
        </p:xfrm>
        <a:graphic>
          <a:graphicData uri="http://schemas.openxmlformats.org/drawingml/2006/table">
            <a:tbl>
              <a:tblPr firstRow="1" bandRow="1">
                <a:tableStyleId>{F5AB1C69-6EDB-4FF4-983F-18BD219EF322}</a:tableStyleId>
              </a:tblPr>
              <a:tblGrid>
                <a:gridCol w="4303583">
                  <a:extLst>
                    <a:ext uri="{9D8B030D-6E8A-4147-A177-3AD203B41FA5}">
                      <a16:colId xmlns:a16="http://schemas.microsoft.com/office/drawing/2014/main" val="83648355"/>
                    </a:ext>
                  </a:extLst>
                </a:gridCol>
                <a:gridCol w="12717420">
                  <a:extLst>
                    <a:ext uri="{9D8B030D-6E8A-4147-A177-3AD203B41FA5}">
                      <a16:colId xmlns:a16="http://schemas.microsoft.com/office/drawing/2014/main" val="2499806249"/>
                    </a:ext>
                  </a:extLst>
                </a:gridCol>
              </a:tblGrid>
              <a:tr h="556260">
                <a:tc>
                  <a:txBody>
                    <a:bodyPr/>
                    <a:lstStyle/>
                    <a:p>
                      <a:r>
                        <a:rPr lang="en-US" sz="2700" dirty="0"/>
                        <a:t>Date</a:t>
                      </a:r>
                    </a:p>
                  </a:txBody>
                  <a:tcPr marL="137160" marR="137160" marT="68580" marB="68580"/>
                </a:tc>
                <a:tc>
                  <a:txBody>
                    <a:bodyPr/>
                    <a:lstStyle/>
                    <a:p>
                      <a:r>
                        <a:rPr lang="en-US" sz="2700" dirty="0"/>
                        <a:t>Item</a:t>
                      </a:r>
                    </a:p>
                  </a:txBody>
                  <a:tcPr marL="137160" marR="137160" marT="68580" marB="68580"/>
                </a:tc>
                <a:extLst>
                  <a:ext uri="{0D108BD9-81ED-4DB2-BD59-A6C34878D82A}">
                    <a16:rowId xmlns:a16="http://schemas.microsoft.com/office/drawing/2014/main" val="627781196"/>
                  </a:ext>
                </a:extLst>
              </a:tr>
              <a:tr h="556260">
                <a:tc>
                  <a:txBody>
                    <a:bodyPr/>
                    <a:lstStyle/>
                    <a:p>
                      <a:r>
                        <a:rPr lang="en-US" sz="3200" dirty="0"/>
                        <a:t>June-August 2025</a:t>
                      </a:r>
                    </a:p>
                  </a:txBody>
                  <a:tcPr marL="137160" marR="137160" marT="68580" marB="68580"/>
                </a:tc>
                <a:tc>
                  <a:txBody>
                    <a:bodyPr/>
                    <a:lstStyle/>
                    <a:p>
                      <a:r>
                        <a:rPr lang="en-US" sz="3200" dirty="0"/>
                        <a:t>Data collection and analysis of 2024-2025 data for </a:t>
                      </a:r>
                      <a:r>
                        <a:rPr lang="en-US" sz="3200" b="1" dirty="0"/>
                        <a:t>2025-2026</a:t>
                      </a:r>
                      <a:r>
                        <a:rPr lang="en-US" sz="3200" dirty="0"/>
                        <a:t> designations.</a:t>
                      </a:r>
                    </a:p>
                  </a:txBody>
                  <a:tcPr marL="137160" marR="137160" marT="68580" marB="68580"/>
                </a:tc>
                <a:extLst>
                  <a:ext uri="{0D108BD9-81ED-4DB2-BD59-A6C34878D82A}">
                    <a16:rowId xmlns:a16="http://schemas.microsoft.com/office/drawing/2014/main" val="3970665642"/>
                  </a:ext>
                </a:extLst>
              </a:tr>
              <a:tr h="556260">
                <a:tc>
                  <a:txBody>
                    <a:bodyPr/>
                    <a:lstStyle/>
                    <a:p>
                      <a:r>
                        <a:rPr lang="en-US" sz="3200" dirty="0"/>
                        <a:t>August/September 2025</a:t>
                      </a:r>
                    </a:p>
                  </a:txBody>
                  <a:tcPr marL="137160" marR="137160" marT="68580" marB="68580"/>
                </a:tc>
                <a:tc>
                  <a:txBody>
                    <a:bodyPr/>
                    <a:lstStyle/>
                    <a:p>
                      <a:r>
                        <a:rPr lang="en-US" sz="3200" dirty="0"/>
                        <a:t>Preliminary 2025-2026 designations provided to administrators and scorecards to teachers for goal setting conferences</a:t>
                      </a:r>
                    </a:p>
                  </a:txBody>
                  <a:tcPr marL="137160" marR="137160" marT="68580" marB="68580"/>
                </a:tc>
                <a:extLst>
                  <a:ext uri="{0D108BD9-81ED-4DB2-BD59-A6C34878D82A}">
                    <a16:rowId xmlns:a16="http://schemas.microsoft.com/office/drawing/2014/main" val="1754560914"/>
                  </a:ext>
                </a:extLst>
              </a:tr>
              <a:tr h="556260">
                <a:tc>
                  <a:txBody>
                    <a:bodyPr/>
                    <a:lstStyle/>
                    <a:p>
                      <a:r>
                        <a:rPr lang="en-US" sz="3200" dirty="0"/>
                        <a:t>October 2025</a:t>
                      </a:r>
                    </a:p>
                  </a:txBody>
                  <a:tcPr marL="137160" marR="137160" marT="68580" marB="68580"/>
                </a:tc>
                <a:tc>
                  <a:txBody>
                    <a:bodyPr/>
                    <a:lstStyle/>
                    <a:p>
                      <a:r>
                        <a:rPr lang="en-US" sz="3200" dirty="0"/>
                        <a:t>District </a:t>
                      </a:r>
                      <a:r>
                        <a:rPr lang="en-US" sz="3200"/>
                        <a:t>provides 2024-2025 </a:t>
                      </a:r>
                      <a:r>
                        <a:rPr lang="en-US" sz="3200" dirty="0"/>
                        <a:t>data collection to TEA for review and approval of new designations. </a:t>
                      </a:r>
                    </a:p>
                  </a:txBody>
                  <a:tcPr marL="137160" marR="137160" marT="68580" marB="68580"/>
                </a:tc>
                <a:extLst>
                  <a:ext uri="{0D108BD9-81ED-4DB2-BD59-A6C34878D82A}">
                    <a16:rowId xmlns:a16="http://schemas.microsoft.com/office/drawing/2014/main" val="61213924"/>
                  </a:ext>
                </a:extLst>
              </a:tr>
              <a:tr h="556260">
                <a:tc>
                  <a:txBody>
                    <a:bodyPr/>
                    <a:lstStyle/>
                    <a:p>
                      <a:r>
                        <a:rPr lang="en-US" sz="3200" dirty="0"/>
                        <a:t>April 2026</a:t>
                      </a:r>
                    </a:p>
                  </a:txBody>
                  <a:tcPr marL="137160" marR="137160" marT="68580" marB="68580"/>
                </a:tc>
                <a:tc>
                  <a:txBody>
                    <a:bodyPr/>
                    <a:lstStyle/>
                    <a:p>
                      <a:r>
                        <a:rPr lang="en-US" sz="3200" dirty="0"/>
                        <a:t>TEA verifies designated teacher eligibility from Winter Class Roster</a:t>
                      </a:r>
                    </a:p>
                  </a:txBody>
                  <a:tcPr marL="137160" marR="137160" marT="68580" marB="68580"/>
                </a:tc>
                <a:extLst>
                  <a:ext uri="{0D108BD9-81ED-4DB2-BD59-A6C34878D82A}">
                    <a16:rowId xmlns:a16="http://schemas.microsoft.com/office/drawing/2014/main" val="311725398"/>
                  </a:ext>
                </a:extLst>
              </a:tr>
              <a:tr h="556260">
                <a:tc>
                  <a:txBody>
                    <a:bodyPr/>
                    <a:lstStyle/>
                    <a:p>
                      <a:r>
                        <a:rPr lang="en-US" sz="3200" dirty="0"/>
                        <a:t>April/May 2026</a:t>
                      </a:r>
                    </a:p>
                  </a:txBody>
                  <a:tcPr marL="137160" marR="137160" marT="68580" marB="68580"/>
                </a:tc>
                <a:tc>
                  <a:txBody>
                    <a:bodyPr/>
                    <a:lstStyle/>
                    <a:p>
                      <a:r>
                        <a:rPr lang="en-US" sz="3200" dirty="0"/>
                        <a:t>TTU annual survey sent to teachers, administrators evaluating program</a:t>
                      </a:r>
                    </a:p>
                  </a:txBody>
                  <a:tcPr marL="137160" marR="137160" marT="68580" marB="68580"/>
                </a:tc>
                <a:extLst>
                  <a:ext uri="{0D108BD9-81ED-4DB2-BD59-A6C34878D82A}">
                    <a16:rowId xmlns:a16="http://schemas.microsoft.com/office/drawing/2014/main" val="415134310"/>
                  </a:ext>
                </a:extLst>
              </a:tr>
              <a:tr h="548640">
                <a:tc>
                  <a:txBody>
                    <a:bodyPr/>
                    <a:lstStyle/>
                    <a:p>
                      <a:r>
                        <a:rPr lang="en-US" sz="3200" dirty="0"/>
                        <a:t>May 2026</a:t>
                      </a:r>
                    </a:p>
                  </a:txBody>
                  <a:tcPr marL="137160" marR="137160" marT="68580" marB="68580"/>
                </a:tc>
                <a:tc>
                  <a:txBody>
                    <a:bodyPr/>
                    <a:lstStyle/>
                    <a:p>
                      <a:r>
                        <a:rPr lang="en-US" sz="3200" dirty="0"/>
                        <a:t>TEA provides district with allotment amounts; notifies teachers</a:t>
                      </a:r>
                    </a:p>
                  </a:txBody>
                  <a:tcPr marL="137160" marR="137160" marT="68580" marB="68580"/>
                </a:tc>
                <a:extLst>
                  <a:ext uri="{0D108BD9-81ED-4DB2-BD59-A6C34878D82A}">
                    <a16:rowId xmlns:a16="http://schemas.microsoft.com/office/drawing/2014/main" val="2956743393"/>
                  </a:ext>
                </a:extLst>
              </a:tr>
              <a:tr h="543321">
                <a:tc>
                  <a:txBody>
                    <a:bodyPr/>
                    <a:lstStyle/>
                    <a:p>
                      <a:r>
                        <a:rPr lang="en-US" sz="3200" dirty="0"/>
                        <a:t>May 2026</a:t>
                      </a:r>
                    </a:p>
                  </a:txBody>
                  <a:tcPr marL="137160" marR="137160" marT="68580" marB="68580"/>
                </a:tc>
                <a:tc>
                  <a:txBody>
                    <a:bodyPr/>
                    <a:lstStyle/>
                    <a:p>
                      <a:r>
                        <a:rPr lang="en-US" sz="3200" dirty="0"/>
                        <a:t>District notifies </a:t>
                      </a:r>
                      <a:r>
                        <a:rPr lang="en-US" sz="3200" b="1" dirty="0"/>
                        <a:t>2023-2024,</a:t>
                      </a:r>
                      <a:r>
                        <a:rPr lang="en-US" sz="3200" dirty="0"/>
                        <a:t> </a:t>
                      </a:r>
                      <a:r>
                        <a:rPr lang="en-US" sz="3200" b="1" dirty="0"/>
                        <a:t>2024-2025, and 2025-2026</a:t>
                      </a:r>
                      <a:r>
                        <a:rPr lang="en-US" sz="3200" dirty="0"/>
                        <a:t> newly designated teachers of designations and actual payout amounts</a:t>
                      </a:r>
                    </a:p>
                  </a:txBody>
                  <a:tcPr marL="137160" marR="137160" marT="68580" marB="68580"/>
                </a:tc>
                <a:extLst>
                  <a:ext uri="{0D108BD9-81ED-4DB2-BD59-A6C34878D82A}">
                    <a16:rowId xmlns:a16="http://schemas.microsoft.com/office/drawing/2014/main" val="3909122045"/>
                  </a:ext>
                </a:extLst>
              </a:tr>
              <a:tr h="0">
                <a:tc>
                  <a:txBody>
                    <a:bodyPr/>
                    <a:lstStyle/>
                    <a:p>
                      <a:r>
                        <a:rPr lang="en-US" sz="3200" dirty="0"/>
                        <a:t>May 2026</a:t>
                      </a:r>
                    </a:p>
                  </a:txBody>
                  <a:tcPr marL="137160" marR="137160" marT="68580" marB="68580"/>
                </a:tc>
                <a:tc>
                  <a:txBody>
                    <a:bodyPr/>
                    <a:lstStyle/>
                    <a:p>
                      <a:r>
                        <a:rPr lang="en-US" sz="3200" dirty="0"/>
                        <a:t>Payout Part A to </a:t>
                      </a:r>
                      <a:r>
                        <a:rPr lang="en-US" sz="3200" b="1" dirty="0"/>
                        <a:t>2023-2024 and 2024-2025 </a:t>
                      </a:r>
                      <a:r>
                        <a:rPr lang="en-US" sz="3200" b="0" dirty="0"/>
                        <a:t>designated</a:t>
                      </a:r>
                      <a:r>
                        <a:rPr lang="en-US" sz="3200" b="1" dirty="0"/>
                        <a:t> </a:t>
                      </a:r>
                      <a:r>
                        <a:rPr lang="en-US" sz="3200" dirty="0"/>
                        <a:t>teachers</a:t>
                      </a:r>
                    </a:p>
                  </a:txBody>
                  <a:tcPr marL="137160" marR="137160" marT="68580" marB="68580"/>
                </a:tc>
                <a:extLst>
                  <a:ext uri="{0D108BD9-81ED-4DB2-BD59-A6C34878D82A}">
                    <a16:rowId xmlns:a16="http://schemas.microsoft.com/office/drawing/2014/main" val="1112120338"/>
                  </a:ext>
                </a:extLst>
              </a:tr>
              <a:tr h="556260">
                <a:tc>
                  <a:txBody>
                    <a:bodyPr/>
                    <a:lstStyle/>
                    <a:p>
                      <a:r>
                        <a:rPr lang="en-US" sz="3200" dirty="0"/>
                        <a:t>August 2026</a:t>
                      </a:r>
                    </a:p>
                  </a:txBody>
                  <a:tcPr marL="137160" marR="137160" marT="68580" marB="68580"/>
                </a:tc>
                <a:tc>
                  <a:txBody>
                    <a:bodyPr/>
                    <a:lstStyle/>
                    <a:p>
                      <a:r>
                        <a:rPr lang="en-US" sz="3200" dirty="0"/>
                        <a:t>Payout Part B to </a:t>
                      </a:r>
                      <a:r>
                        <a:rPr lang="en-US" sz="3200" b="1" dirty="0"/>
                        <a:t>2023-2024 and 2024-2025 </a:t>
                      </a:r>
                      <a:r>
                        <a:rPr lang="en-US" sz="3200" b="0" dirty="0"/>
                        <a:t>designated</a:t>
                      </a:r>
                      <a:r>
                        <a:rPr lang="en-US" sz="3200" b="1" dirty="0"/>
                        <a:t> </a:t>
                      </a:r>
                      <a:r>
                        <a:rPr lang="en-US" sz="3200" dirty="0"/>
                        <a:t>teachers and Payout 1 to new </a:t>
                      </a:r>
                      <a:r>
                        <a:rPr lang="en-US" sz="3200" b="1" dirty="0"/>
                        <a:t>2025-2026</a:t>
                      </a:r>
                      <a:r>
                        <a:rPr lang="en-US" sz="3200" dirty="0"/>
                        <a:t> designated teachers</a:t>
                      </a:r>
                    </a:p>
                  </a:txBody>
                  <a:tcPr marL="137160" marR="137160" marT="68580" marB="68580"/>
                </a:tc>
                <a:extLst>
                  <a:ext uri="{0D108BD9-81ED-4DB2-BD59-A6C34878D82A}">
                    <a16:rowId xmlns:a16="http://schemas.microsoft.com/office/drawing/2014/main" val="1819369281"/>
                  </a:ext>
                </a:extLst>
              </a:tr>
            </a:tbl>
          </a:graphicData>
        </a:graphic>
      </p:graphicFrame>
    </p:spTree>
    <p:extLst>
      <p:ext uri="{BB962C8B-B14F-4D97-AF65-F5344CB8AC3E}">
        <p14:creationId xmlns:p14="http://schemas.microsoft.com/office/powerpoint/2010/main" val="2682767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9107322"/>
            <a:ext cx="18289586" cy="1179678"/>
          </a:xfrm>
          <a:prstGeom prst="rect">
            <a:avLst/>
          </a:prstGeom>
        </p:spPr>
      </p:pic>
      <p:pic>
        <p:nvPicPr>
          <p:cNvPr id="6" name="Picture 5"/>
          <p:cNvPicPr>
            <a:picLocks noChangeAspect="1"/>
          </p:cNvPicPr>
          <p:nvPr/>
        </p:nvPicPr>
        <p:blipFill>
          <a:blip r:embed="rId3"/>
          <a:stretch>
            <a:fillRect/>
          </a:stretch>
        </p:blipFill>
        <p:spPr>
          <a:xfrm>
            <a:off x="17069846" y="9351812"/>
            <a:ext cx="960203" cy="887045"/>
          </a:xfrm>
          <a:prstGeom prst="rect">
            <a:avLst/>
          </a:prstGeom>
        </p:spPr>
      </p:pic>
      <p:sp>
        <p:nvSpPr>
          <p:cNvPr id="7" name="Slide Number Placeholder 2">
            <a:extLst>
              <a:ext uri="{FF2B5EF4-FFF2-40B4-BE49-F238E27FC236}">
                <a16:creationId xmlns:a16="http://schemas.microsoft.com/office/drawing/2014/main" id="{20E3348A-5C59-4232-9E96-71C4F0B9D87A}"/>
              </a:ext>
            </a:extLst>
          </p:cNvPr>
          <p:cNvSpPr>
            <a:spLocks noGrp="1"/>
          </p:cNvSpPr>
          <p:nvPr>
            <p:ph type="sldNum" sz="quarter" idx="12"/>
          </p:nvPr>
        </p:nvSpPr>
        <p:spPr>
          <a:xfrm>
            <a:off x="12915900" y="9534526"/>
            <a:ext cx="4114800" cy="547688"/>
          </a:xfrm>
        </p:spPr>
        <p:txBody>
          <a:bodyPr/>
          <a:lstStyle/>
          <a:p>
            <a:fld id="{82EE24B5-652C-4DB5-B7C3-B5BBEC1280B1}" type="slidenum">
              <a:rPr lang="en-US" noProof="0" smtClean="0">
                <a:solidFill>
                  <a:schemeClr val="bg1"/>
                </a:solidFill>
              </a:rPr>
              <a:t>15</a:t>
            </a:fld>
            <a:endParaRPr lang="en-US" noProof="0" dirty="0">
              <a:solidFill>
                <a:schemeClr val="bg1"/>
              </a:solidFill>
            </a:endParaRPr>
          </a:p>
        </p:txBody>
      </p:sp>
      <p:sp>
        <p:nvSpPr>
          <p:cNvPr id="2" name="Content Placeholder 2">
            <a:extLst>
              <a:ext uri="{FF2B5EF4-FFF2-40B4-BE49-F238E27FC236}">
                <a16:creationId xmlns:a16="http://schemas.microsoft.com/office/drawing/2014/main" id="{08CFBD0F-0B81-1D48-5AA0-C9740B0811F7}"/>
              </a:ext>
            </a:extLst>
          </p:cNvPr>
          <p:cNvSpPr txBox="1">
            <a:spLocks/>
          </p:cNvSpPr>
          <p:nvPr/>
        </p:nvSpPr>
        <p:spPr>
          <a:xfrm>
            <a:off x="1280160" y="1771597"/>
            <a:ext cx="15407640" cy="5503364"/>
          </a:xfrm>
          <a:prstGeom prst="rect">
            <a:avLst/>
          </a:prstGeom>
        </p:spPr>
        <p:txBody>
          <a:bodyPr vert="horz" lIns="137160" tIns="68580" rIns="137160" bIns="6858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buClr>
                <a:srgbClr val="000000"/>
              </a:buClr>
              <a:buSzPts val="2000"/>
              <a:buFont typeface="Arial"/>
              <a:buChar char="•"/>
            </a:pPr>
            <a:r>
              <a:rPr lang="en-US" sz="4200" dirty="0">
                <a:solidFill>
                  <a:srgbClr val="000000"/>
                </a:solidFill>
                <a:latin typeface="Arial"/>
                <a:ea typeface="Arial"/>
                <a:cs typeface="Arial"/>
                <a:sym typeface="Arial"/>
              </a:rPr>
              <a:t>RYSS’s TIA </a:t>
            </a:r>
            <a:r>
              <a:rPr lang="en-US" sz="4200" dirty="0" err="1">
                <a:solidFill>
                  <a:srgbClr val="000000"/>
                </a:solidFill>
                <a:latin typeface="Arial"/>
                <a:ea typeface="Arial"/>
                <a:cs typeface="Arial"/>
                <a:sym typeface="Arial"/>
              </a:rPr>
              <a:t>Sharepoint</a:t>
            </a:r>
            <a:r>
              <a:rPr lang="en-US" sz="4200" dirty="0">
                <a:solidFill>
                  <a:srgbClr val="000000"/>
                </a:solidFill>
                <a:latin typeface="Arial"/>
                <a:ea typeface="Arial"/>
                <a:cs typeface="Arial"/>
                <a:sym typeface="Arial"/>
              </a:rPr>
              <a:t> Site: </a:t>
            </a:r>
            <a:r>
              <a:rPr lang="en-US" sz="4200" dirty="0">
                <a:solidFill>
                  <a:srgbClr val="000000"/>
                </a:solidFill>
                <a:latin typeface="Arial"/>
                <a:ea typeface="Arial"/>
                <a:cs typeface="Arial"/>
                <a:sym typeface="Arial"/>
                <a:hlinkClick r:id="rId4"/>
              </a:rPr>
              <a:t>https://tejanocenterorg.sharepoint.com/sites/TejanoCenter</a:t>
            </a:r>
            <a:r>
              <a:rPr lang="en-US" sz="4200" dirty="0">
                <a:solidFill>
                  <a:srgbClr val="000000"/>
                </a:solidFill>
                <a:latin typeface="Arial"/>
                <a:ea typeface="Arial"/>
                <a:cs typeface="Arial"/>
                <a:sym typeface="Arial"/>
              </a:rPr>
              <a:t>  then enter “Teacher Incentive Allotment” in the search bar</a:t>
            </a:r>
          </a:p>
          <a:p>
            <a:pPr>
              <a:lnSpc>
                <a:spcPct val="200000"/>
              </a:lnSpc>
              <a:spcBef>
                <a:spcPts val="0"/>
              </a:spcBef>
              <a:buClr>
                <a:srgbClr val="000000"/>
              </a:buClr>
              <a:buSzPts val="2000"/>
              <a:buFont typeface="Arial"/>
              <a:buChar char="•"/>
            </a:pPr>
            <a:r>
              <a:rPr lang="en-US" sz="4200" dirty="0">
                <a:solidFill>
                  <a:srgbClr val="000000"/>
                </a:solidFill>
                <a:latin typeface="Arial"/>
                <a:ea typeface="Arial"/>
                <a:cs typeface="Arial"/>
                <a:sym typeface="Arial"/>
              </a:rPr>
              <a:t>TEA’s </a:t>
            </a:r>
            <a:r>
              <a:rPr lang="en-US" sz="4200" dirty="0">
                <a:solidFill>
                  <a:srgbClr val="000000"/>
                </a:solidFill>
                <a:latin typeface="Arial"/>
                <a:ea typeface="Arial"/>
                <a:cs typeface="Arial"/>
                <a:sym typeface="Arial"/>
                <a:hlinkClick r:id="rId5"/>
              </a:rPr>
              <a:t>TIA Site</a:t>
            </a:r>
            <a:r>
              <a:rPr lang="en-US" sz="4200" dirty="0">
                <a:solidFill>
                  <a:srgbClr val="000000"/>
                </a:solidFill>
                <a:latin typeface="Arial"/>
                <a:ea typeface="Arial"/>
                <a:cs typeface="Arial"/>
                <a:sym typeface="Arial"/>
              </a:rPr>
              <a:t>  (https://tiatexas.org)</a:t>
            </a:r>
          </a:p>
          <a:p>
            <a:pPr>
              <a:lnSpc>
                <a:spcPct val="100000"/>
              </a:lnSpc>
              <a:spcBef>
                <a:spcPts val="0"/>
              </a:spcBef>
              <a:buClr>
                <a:srgbClr val="000000"/>
              </a:buClr>
              <a:buSzPts val="2000"/>
              <a:buFont typeface="Arial"/>
              <a:buChar char="•"/>
            </a:pPr>
            <a:endParaRPr lang="en-US" sz="4200" dirty="0">
              <a:solidFill>
                <a:srgbClr val="000000"/>
              </a:solidFill>
              <a:latin typeface="Arial"/>
              <a:ea typeface="Arial"/>
              <a:cs typeface="Arial"/>
              <a:sym typeface="Arial"/>
            </a:endParaRPr>
          </a:p>
          <a:p>
            <a:pPr>
              <a:lnSpc>
                <a:spcPct val="100000"/>
              </a:lnSpc>
              <a:spcBef>
                <a:spcPts val="0"/>
              </a:spcBef>
              <a:buClr>
                <a:srgbClr val="000000"/>
              </a:buClr>
              <a:buSzPts val="2000"/>
              <a:buFont typeface="Arial"/>
              <a:buChar char="•"/>
            </a:pPr>
            <a:r>
              <a:rPr lang="en-US" sz="4200" dirty="0">
                <a:latin typeface="Arial" panose="020B0604020202020204" pitchFamily="34" charset="0"/>
                <a:cs typeface="Arial" panose="020B0604020202020204" pitchFamily="34" charset="0"/>
              </a:rPr>
              <a:t>Carla Stevens, TIA Project Team Lead </a:t>
            </a:r>
            <a:br>
              <a:rPr lang="en-US" sz="4200" dirty="0">
                <a:latin typeface="Arial" panose="020B0604020202020204" pitchFamily="34" charset="0"/>
                <a:cs typeface="Arial" panose="020B0604020202020204" pitchFamily="34" charset="0"/>
              </a:rPr>
            </a:br>
            <a:r>
              <a:rPr lang="en-US" sz="4200" dirty="0">
                <a:latin typeface="Arial" panose="020B0604020202020204" pitchFamily="34" charset="0"/>
                <a:cs typeface="Arial" panose="020B0604020202020204" pitchFamily="34" charset="0"/>
                <a:hlinkClick r:id="rId6"/>
              </a:rPr>
              <a:t>Carla.Stevens@Tejanocenter.org</a:t>
            </a:r>
            <a:endParaRPr lang="en-US" sz="4200" dirty="0">
              <a:latin typeface="Arial" panose="020B0604020202020204" pitchFamily="34" charset="0"/>
              <a:cs typeface="Arial" panose="020B0604020202020204" pitchFamily="34" charset="0"/>
            </a:endParaRPr>
          </a:p>
          <a:p>
            <a:pPr>
              <a:lnSpc>
                <a:spcPct val="200000"/>
              </a:lnSpc>
              <a:spcBef>
                <a:spcPts val="0"/>
              </a:spcBef>
              <a:buClr>
                <a:srgbClr val="000000"/>
              </a:buClr>
              <a:buSzPts val="2000"/>
              <a:buFont typeface="Arial"/>
              <a:buChar char="•"/>
            </a:pPr>
            <a:endParaRPr lang="en-US" sz="4200" dirty="0">
              <a:solidFill>
                <a:srgbClr val="000000"/>
              </a:solidFill>
              <a:latin typeface="Arial"/>
              <a:ea typeface="Arial"/>
              <a:cs typeface="Arial"/>
              <a:sym typeface="Arial"/>
            </a:endParaRPr>
          </a:p>
          <a:p>
            <a:endParaRPr lang="en-US" sz="4200" dirty="0"/>
          </a:p>
        </p:txBody>
      </p:sp>
      <p:sp>
        <p:nvSpPr>
          <p:cNvPr id="8" name="Google Shape;44;p4">
            <a:extLst>
              <a:ext uri="{FF2B5EF4-FFF2-40B4-BE49-F238E27FC236}">
                <a16:creationId xmlns:a16="http://schemas.microsoft.com/office/drawing/2014/main" id="{90BA5507-6B3D-FFB5-7A16-85B18B4FBF2D}"/>
              </a:ext>
            </a:extLst>
          </p:cNvPr>
          <p:cNvSpPr txBox="1">
            <a:spLocks noGrp="1"/>
          </p:cNvSpPr>
          <p:nvPr>
            <p:ph type="title"/>
          </p:nvPr>
        </p:nvSpPr>
        <p:spPr>
          <a:xfrm>
            <a:off x="596962" y="408347"/>
            <a:ext cx="17021003" cy="1223843"/>
          </a:xfrm>
          <a:prstGeom prst="rect">
            <a:avLst/>
          </a:prstGeom>
          <a:noFill/>
          <a:ln>
            <a:noFill/>
          </a:ln>
        </p:spPr>
        <p:txBody>
          <a:bodyPr spcFirstLastPara="1" vert="horz" wrap="square" lIns="137138" tIns="137138" rIns="137138" bIns="137138" rtlCol="0" anchor="t" anchorCtr="0">
            <a:noAutofit/>
          </a:bodyPr>
          <a:lstStyle/>
          <a:p>
            <a:pPr>
              <a:spcBef>
                <a:spcPts val="0"/>
              </a:spcBef>
              <a:buSzPts val="3000"/>
            </a:pPr>
            <a:r>
              <a:rPr lang="en-US" sz="5400" b="1" dirty="0">
                <a:solidFill>
                  <a:schemeClr val="accent1">
                    <a:lumMod val="75000"/>
                  </a:schemeClr>
                </a:solidFill>
                <a:latin typeface="Arial" panose="020B0604020202020204" pitchFamily="34" charset="0"/>
                <a:cs typeface="Arial" panose="020B0604020202020204" pitchFamily="34" charset="0"/>
              </a:rPr>
              <a:t>Teacher Incentive Allotment (TIA) Resources</a:t>
            </a:r>
            <a:endParaRPr sz="54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62233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2554</TotalTime>
  <Words>1309</Words>
  <Application>Microsoft Office PowerPoint</Application>
  <PresentationFormat>Custom</PresentationFormat>
  <Paragraphs>223</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Futura Bold</vt:lpstr>
      <vt:lpstr>Arial</vt:lpstr>
      <vt:lpstr>Wingdings</vt:lpstr>
      <vt:lpstr>Aptos</vt:lpstr>
      <vt:lpstr>Calibri</vt:lpstr>
      <vt:lpstr>Office Theme</vt:lpstr>
      <vt:lpstr>PowerPoint Presentation</vt:lpstr>
      <vt:lpstr>Teacher Incentive Allotment Works with the  Local Designation System</vt:lpstr>
      <vt:lpstr>Overview of RYSS Teacher Incentive Allotment</vt:lpstr>
      <vt:lpstr>RYSS Theory of Action and Expectations for TIA</vt:lpstr>
      <vt:lpstr>PowerPoint Presentation</vt:lpstr>
      <vt:lpstr>PowerPoint Presentation</vt:lpstr>
      <vt:lpstr>Released STAAR to STAAR Growth Expectations</vt:lpstr>
      <vt:lpstr>Eligibility Requirements</vt:lpstr>
      <vt:lpstr>PowerPoint Presentation</vt:lpstr>
      <vt:lpstr>PowerPoint Presentation</vt:lpstr>
      <vt:lpstr>PowerPoint Presentation</vt:lpstr>
      <vt:lpstr>Projected Teacher Incentive Allotment  Based on 2024-2025 Funding without Acknowledged* </vt:lpstr>
      <vt:lpstr>PowerPoint Presentation</vt:lpstr>
      <vt:lpstr>TIA Timeline:  RYSS</vt:lpstr>
      <vt:lpstr>Teacher Incentive Allotment (TIA)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RYSS</dc:title>
  <cp:lastModifiedBy>Stevens, Carla</cp:lastModifiedBy>
  <cp:revision>4</cp:revision>
  <dcterms:created xsi:type="dcterms:W3CDTF">2006-08-16T00:00:00Z</dcterms:created>
  <dcterms:modified xsi:type="dcterms:W3CDTF">2026-02-19T21:58:42Z</dcterms:modified>
  <dc:identifier>DAGRybzc424</dc:identifier>
</cp:coreProperties>
</file>