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52"/>
  </p:notesMasterIdLst>
  <p:sldIdLst>
    <p:sldId id="257" r:id="rId5"/>
    <p:sldId id="260" r:id="rId6"/>
    <p:sldId id="262" r:id="rId7"/>
    <p:sldId id="261" r:id="rId8"/>
    <p:sldId id="283" r:id="rId9"/>
    <p:sldId id="263" r:id="rId10"/>
    <p:sldId id="285" r:id="rId11"/>
    <p:sldId id="284" r:id="rId12"/>
    <p:sldId id="286" r:id="rId13"/>
    <p:sldId id="287" r:id="rId14"/>
    <p:sldId id="265" r:id="rId15"/>
    <p:sldId id="289" r:id="rId16"/>
    <p:sldId id="292" r:id="rId17"/>
    <p:sldId id="320" r:id="rId18"/>
    <p:sldId id="266" r:id="rId19"/>
    <p:sldId id="321" r:id="rId20"/>
    <p:sldId id="294" r:id="rId21"/>
    <p:sldId id="322" r:id="rId22"/>
    <p:sldId id="324" r:id="rId23"/>
    <p:sldId id="325" r:id="rId24"/>
    <p:sldId id="293" r:id="rId25"/>
    <p:sldId id="297" r:id="rId26"/>
    <p:sldId id="298" r:id="rId27"/>
    <p:sldId id="290" r:id="rId28"/>
    <p:sldId id="291" r:id="rId29"/>
    <p:sldId id="264" r:id="rId30"/>
    <p:sldId id="288" r:id="rId31"/>
    <p:sldId id="326" r:id="rId32"/>
    <p:sldId id="327" r:id="rId33"/>
    <p:sldId id="267" r:id="rId34"/>
    <p:sldId id="268" r:id="rId35"/>
    <p:sldId id="311" r:id="rId36"/>
    <p:sldId id="312" r:id="rId37"/>
    <p:sldId id="313" r:id="rId38"/>
    <p:sldId id="305" r:id="rId39"/>
    <p:sldId id="317" r:id="rId40"/>
    <p:sldId id="318" r:id="rId41"/>
    <p:sldId id="314" r:id="rId42"/>
    <p:sldId id="315" r:id="rId43"/>
    <p:sldId id="316" r:id="rId44"/>
    <p:sldId id="319" r:id="rId45"/>
    <p:sldId id="269" r:id="rId46"/>
    <p:sldId id="306" r:id="rId47"/>
    <p:sldId id="307" r:id="rId48"/>
    <p:sldId id="308" r:id="rId49"/>
    <p:sldId id="309" r:id="rId50"/>
    <p:sldId id="310" r:id="rId51"/>
  </p:sldIdLst>
  <p:sldSz cx="9144000" cy="5143500" type="screen16x9"/>
  <p:notesSz cx="6858000" cy="9144000"/>
  <p:embeddedFontLst>
    <p:embeddedFont>
      <p:font typeface="Montserrat" panose="00000500000000000000" pitchFamily="2" charset="0"/>
      <p:regular r:id="rId53"/>
      <p:bold r:id="rId54"/>
      <p:italic r:id="rId55"/>
      <p:boldItalic r:id="rId56"/>
    </p:embeddedFont>
    <p:embeddedFont>
      <p:font typeface="Roboto" panose="02000000000000000000" pitchFamily="2" charset="0"/>
      <p:regular r:id="rId57"/>
      <p:bold r:id="rId58"/>
      <p:italic r:id="rId59"/>
      <p:boldItalic r:id="rId60"/>
    </p:embeddedFont>
    <p:embeddedFont>
      <p:font typeface="Roboto Medium" panose="02000000000000000000" pitchFamily="2" charset="0"/>
      <p:regular r:id="rId61"/>
      <p:bold r:id="rId62"/>
      <p:italic r:id="rId63"/>
      <p:boldItalic r:id="rId64"/>
    </p:embeddedFont>
    <p:embeddedFont>
      <p:font typeface="Rockwell" panose="02060603020205020403" pitchFamily="18" charset="0"/>
      <p:regular r:id="rId65"/>
      <p:bold r:id="rId66"/>
      <p:italic r:id="rId67"/>
      <p:boldItalic r:id="rId68"/>
    </p:embeddedFont>
    <p:embeddedFont>
      <p:font typeface="Trebuchet MS" panose="020B0603020202020204" pitchFamily="34" charset="0"/>
      <p:regular r:id="rId69"/>
      <p:bold r:id="rId70"/>
      <p:italic r:id="rId71"/>
      <p:boldItalic r:id="rId7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3" roundtripDataSignature="AMtx7milG3FEVXcC7RlEFZX6qYD3+//pK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6326" autoAdjust="0"/>
    <p:restoredTop sz="86364" autoAdjust="0"/>
  </p:normalViewPr>
  <p:slideViewPr>
    <p:cSldViewPr snapToGrid="0">
      <p:cViewPr varScale="1">
        <p:scale>
          <a:sx n="121" d="100"/>
          <a:sy n="121" d="100"/>
        </p:scale>
        <p:origin x="912" y="102"/>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font" Target="fonts/font11.fntdata"/><Relationship Id="rId68" Type="http://schemas.openxmlformats.org/officeDocument/2006/relationships/font" Target="fonts/font16.fntdata"/><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font" Target="fonts/font14.fntdata"/><Relationship Id="rId74"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font" Target="fonts/font9.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4.fntdata"/><Relationship Id="rId64" Type="http://schemas.openxmlformats.org/officeDocument/2006/relationships/font" Target="fonts/font12.fntdata"/><Relationship Id="rId69" Type="http://schemas.openxmlformats.org/officeDocument/2006/relationships/font" Target="fonts/font17.fntdata"/><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font" Target="fonts/font20.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7.fntdata"/><Relationship Id="rId67" Type="http://schemas.openxmlformats.org/officeDocument/2006/relationships/font" Target="fonts/font15.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2.fntdata"/><Relationship Id="rId62" Type="http://schemas.openxmlformats.org/officeDocument/2006/relationships/font" Target="fonts/font10.fntdata"/><Relationship Id="rId70" Type="http://schemas.openxmlformats.org/officeDocument/2006/relationships/font" Target="fonts/font18.fntdata"/><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5.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60" Type="http://schemas.openxmlformats.org/officeDocument/2006/relationships/font" Target="fonts/font8.fntdata"/><Relationship Id="rId65" Type="http://schemas.openxmlformats.org/officeDocument/2006/relationships/font" Target="fonts/font13.fntdata"/><Relationship Id="rId73" Type="http://customschemas.google.com/relationships/presentationmetadata" Target="metadata"/><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font" Target="fonts/font3.fntdata"/><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font" Target="fonts/font19.fntdata"/><Relationship Id="rId2" Type="http://schemas.openxmlformats.org/officeDocument/2006/relationships/customXml" Target="../customXml/item2.xml"/><Relationship Id="rId29" Type="http://schemas.openxmlformats.org/officeDocument/2006/relationships/slide" Target="slides/slide2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78EB94-6832-428B-92CC-E80AA278608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277BB4E6-1094-4D28-8F8B-6785F2C03C6A}">
      <dgm:prSet phldrT="[Text]"/>
      <dgm:spPr/>
      <dgm:t>
        <a:bodyPr/>
        <a:lstStyle/>
        <a:p>
          <a:r>
            <a:rPr lang="en-US" dirty="0"/>
            <a:t>Data Components of the READ Act</a:t>
          </a:r>
        </a:p>
      </dgm:t>
    </dgm:pt>
    <dgm:pt modelId="{35C738EF-6B62-41FE-8A0F-414CBD26CB28}" type="parTrans" cxnId="{CD1D6A7D-6631-462C-BC1A-4D101580203C}">
      <dgm:prSet/>
      <dgm:spPr/>
      <dgm:t>
        <a:bodyPr/>
        <a:lstStyle/>
        <a:p>
          <a:endParaRPr lang="en-US"/>
        </a:p>
      </dgm:t>
    </dgm:pt>
    <dgm:pt modelId="{A1DE2538-2416-4CE4-9B14-2E54352E6673}" type="sibTrans" cxnId="{CD1D6A7D-6631-462C-BC1A-4D101580203C}">
      <dgm:prSet/>
      <dgm:spPr/>
      <dgm:t>
        <a:bodyPr/>
        <a:lstStyle/>
        <a:p>
          <a:endParaRPr lang="en-US"/>
        </a:p>
      </dgm:t>
    </dgm:pt>
    <dgm:pt modelId="{DD325010-4EC6-4005-906C-7BEB76159CDC}">
      <dgm:prSet phldrT="[Text]"/>
      <dgm:spPr/>
      <dgm:t>
        <a:bodyPr/>
        <a:lstStyle/>
        <a:p>
          <a:r>
            <a:rPr lang="en-US" dirty="0"/>
            <a:t>Components Collected through Data Pipeline</a:t>
          </a:r>
        </a:p>
      </dgm:t>
    </dgm:pt>
    <dgm:pt modelId="{8785B31C-743C-4E6A-B1E9-A95DAF113C8E}" type="parTrans" cxnId="{5A9861C9-95C2-4225-B4D3-5F0465E94BFB}">
      <dgm:prSet/>
      <dgm:spPr/>
      <dgm:t>
        <a:bodyPr/>
        <a:lstStyle/>
        <a:p>
          <a:endParaRPr lang="en-US"/>
        </a:p>
      </dgm:t>
    </dgm:pt>
    <dgm:pt modelId="{86418705-A11E-4499-9313-0E539276D510}" type="sibTrans" cxnId="{5A9861C9-95C2-4225-B4D3-5F0465E94BFB}">
      <dgm:prSet/>
      <dgm:spPr/>
      <dgm:t>
        <a:bodyPr/>
        <a:lstStyle/>
        <a:p>
          <a:endParaRPr lang="en-US"/>
        </a:p>
      </dgm:t>
    </dgm:pt>
    <dgm:pt modelId="{6ED45621-4975-49DC-8821-F9F81B637A72}">
      <dgm:prSet phldrT="[Text]"/>
      <dgm:spPr/>
      <dgm:t>
        <a:bodyPr/>
        <a:lstStyle/>
        <a:p>
          <a:r>
            <a:rPr lang="en-US" dirty="0"/>
            <a:t>Spring READ Assessment</a:t>
          </a:r>
        </a:p>
        <a:p>
          <a:r>
            <a:rPr lang="en-US" dirty="0"/>
            <a:t>(Spring)</a:t>
          </a:r>
        </a:p>
      </dgm:t>
    </dgm:pt>
    <dgm:pt modelId="{46817C3C-D103-4DE2-BF57-58061E91EECD}" type="parTrans" cxnId="{DE626D90-2E9D-4F8E-B933-F554522001A1}">
      <dgm:prSet/>
      <dgm:spPr/>
      <dgm:t>
        <a:bodyPr/>
        <a:lstStyle/>
        <a:p>
          <a:endParaRPr lang="en-US"/>
        </a:p>
      </dgm:t>
    </dgm:pt>
    <dgm:pt modelId="{D6A73E6D-0778-4076-AF6D-830A3DCEF08E}" type="sibTrans" cxnId="{DE626D90-2E9D-4F8E-B933-F554522001A1}">
      <dgm:prSet/>
      <dgm:spPr/>
      <dgm:t>
        <a:bodyPr/>
        <a:lstStyle/>
        <a:p>
          <a:endParaRPr lang="en-US"/>
        </a:p>
      </dgm:t>
    </dgm:pt>
    <dgm:pt modelId="{396E47B0-80DD-4BE1-BA1B-41547430C129}">
      <dgm:prSet phldrT="[Text]"/>
      <dgm:spPr/>
      <dgm:t>
        <a:bodyPr/>
        <a:lstStyle/>
        <a:p>
          <a:r>
            <a:rPr lang="en-US" dirty="0"/>
            <a:t>READ Literacy Programs and Assessment</a:t>
          </a:r>
        </a:p>
        <a:p>
          <a:r>
            <a:rPr lang="en-US" dirty="0"/>
            <a:t>(Spring)</a:t>
          </a:r>
        </a:p>
      </dgm:t>
    </dgm:pt>
    <dgm:pt modelId="{01661E6A-5E81-47F2-B79F-EAA2E5792E57}" type="parTrans" cxnId="{66524BA8-2DD7-49BE-91FE-86ED2007B125}">
      <dgm:prSet/>
      <dgm:spPr/>
      <dgm:t>
        <a:bodyPr/>
        <a:lstStyle/>
        <a:p>
          <a:endParaRPr lang="en-US"/>
        </a:p>
      </dgm:t>
    </dgm:pt>
    <dgm:pt modelId="{D6304FC5-D3FB-4F8E-A85D-EC6489E92980}" type="sibTrans" cxnId="{66524BA8-2DD7-49BE-91FE-86ED2007B125}">
      <dgm:prSet/>
      <dgm:spPr/>
      <dgm:t>
        <a:bodyPr/>
        <a:lstStyle/>
        <a:p>
          <a:endParaRPr lang="en-US"/>
        </a:p>
      </dgm:t>
    </dgm:pt>
    <dgm:pt modelId="{710C7B9E-1D64-4C22-83C4-AC190BA1B6E2}">
      <dgm:prSet phldrT="[Text]"/>
      <dgm:spPr/>
      <dgm:t>
        <a:bodyPr/>
        <a:lstStyle/>
        <a:p>
          <a:r>
            <a:rPr lang="en-US" dirty="0"/>
            <a:t>Components Collected through GAINS</a:t>
          </a:r>
        </a:p>
      </dgm:t>
    </dgm:pt>
    <dgm:pt modelId="{44729D09-1558-4267-8A48-417F6FBE4DD1}" type="parTrans" cxnId="{B7427DAA-9811-4783-96A9-9000DA3EC3C5}">
      <dgm:prSet/>
      <dgm:spPr/>
      <dgm:t>
        <a:bodyPr/>
        <a:lstStyle/>
        <a:p>
          <a:endParaRPr lang="en-US"/>
        </a:p>
      </dgm:t>
    </dgm:pt>
    <dgm:pt modelId="{B488A4AC-3E67-451C-8C4C-DA74370FDF77}" type="sibTrans" cxnId="{B7427DAA-9811-4783-96A9-9000DA3EC3C5}">
      <dgm:prSet/>
      <dgm:spPr/>
      <dgm:t>
        <a:bodyPr/>
        <a:lstStyle/>
        <a:p>
          <a:endParaRPr lang="en-US"/>
        </a:p>
      </dgm:t>
    </dgm:pt>
    <dgm:pt modelId="{0E4EFF01-F891-47A1-AED4-DB4DF3A3A57E}">
      <dgm:prSet phldrT="[Text]"/>
      <dgm:spPr/>
      <dgm:t>
        <a:bodyPr/>
        <a:lstStyle/>
        <a:p>
          <a:r>
            <a:rPr lang="en-US" dirty="0"/>
            <a:t>READ Budgets</a:t>
          </a:r>
        </a:p>
        <a:p>
          <a:r>
            <a:rPr lang="en-US" dirty="0"/>
            <a:t>(Spring)</a:t>
          </a:r>
        </a:p>
      </dgm:t>
    </dgm:pt>
    <dgm:pt modelId="{57FA7CAE-CB01-4A12-A844-016FCA87EA38}" type="parTrans" cxnId="{3495F86E-E485-4310-A03B-482918D2AF12}">
      <dgm:prSet/>
      <dgm:spPr/>
      <dgm:t>
        <a:bodyPr/>
        <a:lstStyle/>
        <a:p>
          <a:endParaRPr lang="en-US"/>
        </a:p>
      </dgm:t>
    </dgm:pt>
    <dgm:pt modelId="{DBEEFE7C-8FDF-44DF-B778-53FECAA5A4A6}" type="sibTrans" cxnId="{3495F86E-E485-4310-A03B-482918D2AF12}">
      <dgm:prSet/>
      <dgm:spPr/>
      <dgm:t>
        <a:bodyPr/>
        <a:lstStyle/>
        <a:p>
          <a:endParaRPr lang="en-US"/>
        </a:p>
      </dgm:t>
    </dgm:pt>
    <dgm:pt modelId="{8EC04C9A-2529-4439-8E8B-F0068BA18B87}">
      <dgm:prSet phldrT="[Text]"/>
      <dgm:spPr/>
      <dgm:t>
        <a:bodyPr/>
        <a:lstStyle/>
        <a:p>
          <a:r>
            <a:rPr lang="en-US" dirty="0"/>
            <a:t>READ Training</a:t>
          </a:r>
        </a:p>
        <a:p>
          <a:r>
            <a:rPr lang="en-US" dirty="0"/>
            <a:t>(Fall)</a:t>
          </a:r>
        </a:p>
      </dgm:t>
    </dgm:pt>
    <dgm:pt modelId="{8CE5DF8A-2536-4468-8FA2-AFFF3579D0F0}" type="parTrans" cxnId="{C1DFED37-5EBB-457E-AAB5-872A9A01CFD2}">
      <dgm:prSet/>
      <dgm:spPr/>
      <dgm:t>
        <a:bodyPr/>
        <a:lstStyle/>
        <a:p>
          <a:endParaRPr lang="en-US"/>
        </a:p>
      </dgm:t>
    </dgm:pt>
    <dgm:pt modelId="{B39B4C87-DC09-4D40-9D99-FB4091277DFB}" type="sibTrans" cxnId="{C1DFED37-5EBB-457E-AAB5-872A9A01CFD2}">
      <dgm:prSet/>
      <dgm:spPr/>
      <dgm:t>
        <a:bodyPr/>
        <a:lstStyle/>
        <a:p>
          <a:endParaRPr lang="en-US"/>
        </a:p>
      </dgm:t>
    </dgm:pt>
    <dgm:pt modelId="{0C02AA38-22E3-4C94-A8D0-9B15F3C3948F}" type="pres">
      <dgm:prSet presAssocID="{A278EB94-6832-428B-92CC-E80AA2786084}" presName="hierChild1" presStyleCnt="0">
        <dgm:presLayoutVars>
          <dgm:chPref val="1"/>
          <dgm:dir/>
          <dgm:animOne val="branch"/>
          <dgm:animLvl val="lvl"/>
          <dgm:resizeHandles/>
        </dgm:presLayoutVars>
      </dgm:prSet>
      <dgm:spPr/>
    </dgm:pt>
    <dgm:pt modelId="{929F67B3-0201-4975-9D63-C94AACFB7FCC}" type="pres">
      <dgm:prSet presAssocID="{277BB4E6-1094-4D28-8F8B-6785F2C03C6A}" presName="hierRoot1" presStyleCnt="0"/>
      <dgm:spPr/>
    </dgm:pt>
    <dgm:pt modelId="{15B9730F-CDAC-44D7-9B2B-3C455FA6562A}" type="pres">
      <dgm:prSet presAssocID="{277BB4E6-1094-4D28-8F8B-6785F2C03C6A}" presName="composite" presStyleCnt="0"/>
      <dgm:spPr/>
    </dgm:pt>
    <dgm:pt modelId="{4FF731CF-1F2A-42A8-9FCC-385EAD5AB05B}" type="pres">
      <dgm:prSet presAssocID="{277BB4E6-1094-4D28-8F8B-6785F2C03C6A}" presName="background" presStyleLbl="node0" presStyleIdx="0" presStyleCnt="1"/>
      <dgm:spPr/>
    </dgm:pt>
    <dgm:pt modelId="{D2629D56-940F-486B-90BC-AD312F469F49}" type="pres">
      <dgm:prSet presAssocID="{277BB4E6-1094-4D28-8F8B-6785F2C03C6A}" presName="text" presStyleLbl="fgAcc0" presStyleIdx="0" presStyleCnt="1">
        <dgm:presLayoutVars>
          <dgm:chPref val="3"/>
        </dgm:presLayoutVars>
      </dgm:prSet>
      <dgm:spPr/>
    </dgm:pt>
    <dgm:pt modelId="{D93A8D87-BA40-424C-B9AE-7C97E9AFA90A}" type="pres">
      <dgm:prSet presAssocID="{277BB4E6-1094-4D28-8F8B-6785F2C03C6A}" presName="hierChild2" presStyleCnt="0"/>
      <dgm:spPr/>
    </dgm:pt>
    <dgm:pt modelId="{E41F6B70-9DF1-4F27-AD29-21140CF02DE5}" type="pres">
      <dgm:prSet presAssocID="{8785B31C-743C-4E6A-B1E9-A95DAF113C8E}" presName="Name10" presStyleLbl="parChTrans1D2" presStyleIdx="0" presStyleCnt="2"/>
      <dgm:spPr/>
    </dgm:pt>
    <dgm:pt modelId="{625AF5D8-CDCA-4878-87D7-D5F0C022FBD6}" type="pres">
      <dgm:prSet presAssocID="{DD325010-4EC6-4005-906C-7BEB76159CDC}" presName="hierRoot2" presStyleCnt="0"/>
      <dgm:spPr/>
    </dgm:pt>
    <dgm:pt modelId="{BE7DABF7-1DEE-453E-9033-37A73424671B}" type="pres">
      <dgm:prSet presAssocID="{DD325010-4EC6-4005-906C-7BEB76159CDC}" presName="composite2" presStyleCnt="0"/>
      <dgm:spPr/>
    </dgm:pt>
    <dgm:pt modelId="{67138C77-C082-40BC-A757-F630C6770E84}" type="pres">
      <dgm:prSet presAssocID="{DD325010-4EC6-4005-906C-7BEB76159CDC}" presName="background2" presStyleLbl="node2" presStyleIdx="0" presStyleCnt="2"/>
      <dgm:spPr/>
    </dgm:pt>
    <dgm:pt modelId="{03439247-16F5-4E86-8832-6B680FD120E5}" type="pres">
      <dgm:prSet presAssocID="{DD325010-4EC6-4005-906C-7BEB76159CDC}" presName="text2" presStyleLbl="fgAcc2" presStyleIdx="0" presStyleCnt="2">
        <dgm:presLayoutVars>
          <dgm:chPref val="3"/>
        </dgm:presLayoutVars>
      </dgm:prSet>
      <dgm:spPr/>
    </dgm:pt>
    <dgm:pt modelId="{A5C9AD71-785F-46D4-81D9-505B73691827}" type="pres">
      <dgm:prSet presAssocID="{DD325010-4EC6-4005-906C-7BEB76159CDC}" presName="hierChild3" presStyleCnt="0"/>
      <dgm:spPr/>
    </dgm:pt>
    <dgm:pt modelId="{8E872FF4-5B17-4A99-8404-3D3E9499904C}" type="pres">
      <dgm:prSet presAssocID="{46817C3C-D103-4DE2-BF57-58061E91EECD}" presName="Name17" presStyleLbl="parChTrans1D3" presStyleIdx="0" presStyleCnt="4"/>
      <dgm:spPr/>
    </dgm:pt>
    <dgm:pt modelId="{C168C18F-D3B1-4AB9-A503-64D866BB71E6}" type="pres">
      <dgm:prSet presAssocID="{6ED45621-4975-49DC-8821-F9F81B637A72}" presName="hierRoot3" presStyleCnt="0"/>
      <dgm:spPr/>
    </dgm:pt>
    <dgm:pt modelId="{87D58425-DBB7-4D3F-8729-F7AD9F4120F6}" type="pres">
      <dgm:prSet presAssocID="{6ED45621-4975-49DC-8821-F9F81B637A72}" presName="composite3" presStyleCnt="0"/>
      <dgm:spPr/>
    </dgm:pt>
    <dgm:pt modelId="{E9D0C659-382D-480D-8DD4-77F39C68FCB6}" type="pres">
      <dgm:prSet presAssocID="{6ED45621-4975-49DC-8821-F9F81B637A72}" presName="background3" presStyleLbl="node3" presStyleIdx="0" presStyleCnt="4"/>
      <dgm:spPr/>
    </dgm:pt>
    <dgm:pt modelId="{83A9D0D1-0FEA-4BE5-83D6-07FFE0EFDD45}" type="pres">
      <dgm:prSet presAssocID="{6ED45621-4975-49DC-8821-F9F81B637A72}" presName="text3" presStyleLbl="fgAcc3" presStyleIdx="0" presStyleCnt="4">
        <dgm:presLayoutVars>
          <dgm:chPref val="3"/>
        </dgm:presLayoutVars>
      </dgm:prSet>
      <dgm:spPr/>
    </dgm:pt>
    <dgm:pt modelId="{2B493345-A9C6-4721-876A-ABF5B5FCEFE9}" type="pres">
      <dgm:prSet presAssocID="{6ED45621-4975-49DC-8821-F9F81B637A72}" presName="hierChild4" presStyleCnt="0"/>
      <dgm:spPr/>
    </dgm:pt>
    <dgm:pt modelId="{1FFEF543-9D34-405B-990B-604B41BD2A7B}" type="pres">
      <dgm:prSet presAssocID="{01661E6A-5E81-47F2-B79F-EAA2E5792E57}" presName="Name17" presStyleLbl="parChTrans1D3" presStyleIdx="1" presStyleCnt="4"/>
      <dgm:spPr/>
    </dgm:pt>
    <dgm:pt modelId="{762764C4-573C-4996-BC3A-D3B197F18F47}" type="pres">
      <dgm:prSet presAssocID="{396E47B0-80DD-4BE1-BA1B-41547430C129}" presName="hierRoot3" presStyleCnt="0"/>
      <dgm:spPr/>
    </dgm:pt>
    <dgm:pt modelId="{9F4DC17A-3323-4AB6-A524-2D1573F0FFF8}" type="pres">
      <dgm:prSet presAssocID="{396E47B0-80DD-4BE1-BA1B-41547430C129}" presName="composite3" presStyleCnt="0"/>
      <dgm:spPr/>
    </dgm:pt>
    <dgm:pt modelId="{1F07CA9B-C5C6-449A-AD7B-130E6980D1D5}" type="pres">
      <dgm:prSet presAssocID="{396E47B0-80DD-4BE1-BA1B-41547430C129}" presName="background3" presStyleLbl="node3" presStyleIdx="1" presStyleCnt="4"/>
      <dgm:spPr/>
    </dgm:pt>
    <dgm:pt modelId="{5AFED94F-015B-411E-A92D-57246B031242}" type="pres">
      <dgm:prSet presAssocID="{396E47B0-80DD-4BE1-BA1B-41547430C129}" presName="text3" presStyleLbl="fgAcc3" presStyleIdx="1" presStyleCnt="4">
        <dgm:presLayoutVars>
          <dgm:chPref val="3"/>
        </dgm:presLayoutVars>
      </dgm:prSet>
      <dgm:spPr/>
    </dgm:pt>
    <dgm:pt modelId="{46751E29-C95C-4336-8886-F2BE0EBDEF6C}" type="pres">
      <dgm:prSet presAssocID="{396E47B0-80DD-4BE1-BA1B-41547430C129}" presName="hierChild4" presStyleCnt="0"/>
      <dgm:spPr/>
    </dgm:pt>
    <dgm:pt modelId="{DDEA0773-24CF-4645-BFE2-6D05E109C45D}" type="pres">
      <dgm:prSet presAssocID="{8CE5DF8A-2536-4468-8FA2-AFFF3579D0F0}" presName="Name17" presStyleLbl="parChTrans1D3" presStyleIdx="2" presStyleCnt="4"/>
      <dgm:spPr/>
    </dgm:pt>
    <dgm:pt modelId="{BF1843DD-4AEE-4FF6-AC53-C530279099BC}" type="pres">
      <dgm:prSet presAssocID="{8EC04C9A-2529-4439-8E8B-F0068BA18B87}" presName="hierRoot3" presStyleCnt="0"/>
      <dgm:spPr/>
    </dgm:pt>
    <dgm:pt modelId="{199C16B9-3CB1-4868-9D61-73B18288DD2E}" type="pres">
      <dgm:prSet presAssocID="{8EC04C9A-2529-4439-8E8B-F0068BA18B87}" presName="composite3" presStyleCnt="0"/>
      <dgm:spPr/>
    </dgm:pt>
    <dgm:pt modelId="{F3F49332-0514-4894-B39A-6EFD5DD84490}" type="pres">
      <dgm:prSet presAssocID="{8EC04C9A-2529-4439-8E8B-F0068BA18B87}" presName="background3" presStyleLbl="node3" presStyleIdx="2" presStyleCnt="4"/>
      <dgm:spPr/>
    </dgm:pt>
    <dgm:pt modelId="{D5B21601-7268-41B2-8558-2FDD83ECEC0A}" type="pres">
      <dgm:prSet presAssocID="{8EC04C9A-2529-4439-8E8B-F0068BA18B87}" presName="text3" presStyleLbl="fgAcc3" presStyleIdx="2" presStyleCnt="4">
        <dgm:presLayoutVars>
          <dgm:chPref val="3"/>
        </dgm:presLayoutVars>
      </dgm:prSet>
      <dgm:spPr/>
    </dgm:pt>
    <dgm:pt modelId="{4B4F0F70-958B-4DFA-8290-6BCF1D647CF3}" type="pres">
      <dgm:prSet presAssocID="{8EC04C9A-2529-4439-8E8B-F0068BA18B87}" presName="hierChild4" presStyleCnt="0"/>
      <dgm:spPr/>
    </dgm:pt>
    <dgm:pt modelId="{0E5BAAD4-CCD2-4649-8F8F-29D81B22585C}" type="pres">
      <dgm:prSet presAssocID="{44729D09-1558-4267-8A48-417F6FBE4DD1}" presName="Name10" presStyleLbl="parChTrans1D2" presStyleIdx="1" presStyleCnt="2"/>
      <dgm:spPr/>
    </dgm:pt>
    <dgm:pt modelId="{A5FF6884-DA58-4B0B-AAB7-C1D928976C1F}" type="pres">
      <dgm:prSet presAssocID="{710C7B9E-1D64-4C22-83C4-AC190BA1B6E2}" presName="hierRoot2" presStyleCnt="0"/>
      <dgm:spPr/>
    </dgm:pt>
    <dgm:pt modelId="{18DE4507-5B46-4BAC-8287-0CE273E6E94E}" type="pres">
      <dgm:prSet presAssocID="{710C7B9E-1D64-4C22-83C4-AC190BA1B6E2}" presName="composite2" presStyleCnt="0"/>
      <dgm:spPr/>
    </dgm:pt>
    <dgm:pt modelId="{CC0B9CA1-8943-4222-8EDA-B02D927E3C04}" type="pres">
      <dgm:prSet presAssocID="{710C7B9E-1D64-4C22-83C4-AC190BA1B6E2}" presName="background2" presStyleLbl="node2" presStyleIdx="1" presStyleCnt="2"/>
      <dgm:spPr/>
    </dgm:pt>
    <dgm:pt modelId="{298E062F-FCAB-4901-9B52-9EA1CBEE4399}" type="pres">
      <dgm:prSet presAssocID="{710C7B9E-1D64-4C22-83C4-AC190BA1B6E2}" presName="text2" presStyleLbl="fgAcc2" presStyleIdx="1" presStyleCnt="2">
        <dgm:presLayoutVars>
          <dgm:chPref val="3"/>
        </dgm:presLayoutVars>
      </dgm:prSet>
      <dgm:spPr/>
    </dgm:pt>
    <dgm:pt modelId="{5CE6D924-6BE1-456D-B23D-E5F0B0A3751A}" type="pres">
      <dgm:prSet presAssocID="{710C7B9E-1D64-4C22-83C4-AC190BA1B6E2}" presName="hierChild3" presStyleCnt="0"/>
      <dgm:spPr/>
    </dgm:pt>
    <dgm:pt modelId="{5374DF72-4EFD-44C2-A8BA-120D290A77A5}" type="pres">
      <dgm:prSet presAssocID="{57FA7CAE-CB01-4A12-A844-016FCA87EA38}" presName="Name17" presStyleLbl="parChTrans1D3" presStyleIdx="3" presStyleCnt="4"/>
      <dgm:spPr/>
    </dgm:pt>
    <dgm:pt modelId="{3E9DEB0F-5FEC-44DA-828F-72CB4385A3D3}" type="pres">
      <dgm:prSet presAssocID="{0E4EFF01-F891-47A1-AED4-DB4DF3A3A57E}" presName="hierRoot3" presStyleCnt="0"/>
      <dgm:spPr/>
    </dgm:pt>
    <dgm:pt modelId="{BB1033DB-20D2-4208-BA6E-E050A568C306}" type="pres">
      <dgm:prSet presAssocID="{0E4EFF01-F891-47A1-AED4-DB4DF3A3A57E}" presName="composite3" presStyleCnt="0"/>
      <dgm:spPr/>
    </dgm:pt>
    <dgm:pt modelId="{9AE74562-12B0-4F7F-B110-64BCB3784524}" type="pres">
      <dgm:prSet presAssocID="{0E4EFF01-F891-47A1-AED4-DB4DF3A3A57E}" presName="background3" presStyleLbl="node3" presStyleIdx="3" presStyleCnt="4"/>
      <dgm:spPr/>
    </dgm:pt>
    <dgm:pt modelId="{E0FA7C59-AE02-42EE-AC59-DB5632CD1F4F}" type="pres">
      <dgm:prSet presAssocID="{0E4EFF01-F891-47A1-AED4-DB4DF3A3A57E}" presName="text3" presStyleLbl="fgAcc3" presStyleIdx="3" presStyleCnt="4">
        <dgm:presLayoutVars>
          <dgm:chPref val="3"/>
        </dgm:presLayoutVars>
      </dgm:prSet>
      <dgm:spPr/>
    </dgm:pt>
    <dgm:pt modelId="{B4E71C66-FF43-477F-8942-D5CA8CD96510}" type="pres">
      <dgm:prSet presAssocID="{0E4EFF01-F891-47A1-AED4-DB4DF3A3A57E}" presName="hierChild4" presStyleCnt="0"/>
      <dgm:spPr/>
    </dgm:pt>
  </dgm:ptLst>
  <dgm:cxnLst>
    <dgm:cxn modelId="{CF912601-53A2-42FB-963A-D46C5D53DE4F}" type="presOf" srcId="{46817C3C-D103-4DE2-BF57-58061E91EECD}" destId="{8E872FF4-5B17-4A99-8404-3D3E9499904C}" srcOrd="0" destOrd="0" presId="urn:microsoft.com/office/officeart/2005/8/layout/hierarchy1"/>
    <dgm:cxn modelId="{2713C911-013C-446B-BA32-C6781FF7DB4B}" type="presOf" srcId="{57FA7CAE-CB01-4A12-A844-016FCA87EA38}" destId="{5374DF72-4EFD-44C2-A8BA-120D290A77A5}" srcOrd="0" destOrd="0" presId="urn:microsoft.com/office/officeart/2005/8/layout/hierarchy1"/>
    <dgm:cxn modelId="{F5136A13-BAAC-41D5-BD6F-396BCB2CE66E}" type="presOf" srcId="{277BB4E6-1094-4D28-8F8B-6785F2C03C6A}" destId="{D2629D56-940F-486B-90BC-AD312F469F49}" srcOrd="0" destOrd="0" presId="urn:microsoft.com/office/officeart/2005/8/layout/hierarchy1"/>
    <dgm:cxn modelId="{C1DFED37-5EBB-457E-AAB5-872A9A01CFD2}" srcId="{DD325010-4EC6-4005-906C-7BEB76159CDC}" destId="{8EC04C9A-2529-4439-8E8B-F0068BA18B87}" srcOrd="2" destOrd="0" parTransId="{8CE5DF8A-2536-4468-8FA2-AFFF3579D0F0}" sibTransId="{B39B4C87-DC09-4D40-9D99-FB4091277DFB}"/>
    <dgm:cxn modelId="{0CAF6C5E-9693-4ACF-8D3A-EDDDE2934FAD}" type="presOf" srcId="{44729D09-1558-4267-8A48-417F6FBE4DD1}" destId="{0E5BAAD4-CCD2-4649-8F8F-29D81B22585C}" srcOrd="0" destOrd="0" presId="urn:microsoft.com/office/officeart/2005/8/layout/hierarchy1"/>
    <dgm:cxn modelId="{2C316A61-D26E-4AFF-B1A2-595535624CDB}" type="presOf" srcId="{6ED45621-4975-49DC-8821-F9F81B637A72}" destId="{83A9D0D1-0FEA-4BE5-83D6-07FFE0EFDD45}" srcOrd="0" destOrd="0" presId="urn:microsoft.com/office/officeart/2005/8/layout/hierarchy1"/>
    <dgm:cxn modelId="{C693E861-D343-45B5-BF32-F6BE6900252A}" type="presOf" srcId="{DD325010-4EC6-4005-906C-7BEB76159CDC}" destId="{03439247-16F5-4E86-8832-6B680FD120E5}" srcOrd="0" destOrd="0" presId="urn:microsoft.com/office/officeart/2005/8/layout/hierarchy1"/>
    <dgm:cxn modelId="{4104E964-F6B6-428B-94FB-246597CD8830}" type="presOf" srcId="{01661E6A-5E81-47F2-B79F-EAA2E5792E57}" destId="{1FFEF543-9D34-405B-990B-604B41BD2A7B}" srcOrd="0" destOrd="0" presId="urn:microsoft.com/office/officeart/2005/8/layout/hierarchy1"/>
    <dgm:cxn modelId="{C298E266-6905-4CA5-99AC-0853DA5FD99B}" type="presOf" srcId="{8EC04C9A-2529-4439-8E8B-F0068BA18B87}" destId="{D5B21601-7268-41B2-8558-2FDD83ECEC0A}" srcOrd="0" destOrd="0" presId="urn:microsoft.com/office/officeart/2005/8/layout/hierarchy1"/>
    <dgm:cxn modelId="{F94E0A49-815B-4CC9-A435-3E9F199CCC73}" type="presOf" srcId="{0E4EFF01-F891-47A1-AED4-DB4DF3A3A57E}" destId="{E0FA7C59-AE02-42EE-AC59-DB5632CD1F4F}" srcOrd="0" destOrd="0" presId="urn:microsoft.com/office/officeart/2005/8/layout/hierarchy1"/>
    <dgm:cxn modelId="{3495F86E-E485-4310-A03B-482918D2AF12}" srcId="{710C7B9E-1D64-4C22-83C4-AC190BA1B6E2}" destId="{0E4EFF01-F891-47A1-AED4-DB4DF3A3A57E}" srcOrd="0" destOrd="0" parTransId="{57FA7CAE-CB01-4A12-A844-016FCA87EA38}" sibTransId="{DBEEFE7C-8FDF-44DF-B778-53FECAA5A4A6}"/>
    <dgm:cxn modelId="{CD1D6A7D-6631-462C-BC1A-4D101580203C}" srcId="{A278EB94-6832-428B-92CC-E80AA2786084}" destId="{277BB4E6-1094-4D28-8F8B-6785F2C03C6A}" srcOrd="0" destOrd="0" parTransId="{35C738EF-6B62-41FE-8A0F-414CBD26CB28}" sibTransId="{A1DE2538-2416-4CE4-9B14-2E54352E6673}"/>
    <dgm:cxn modelId="{DE626D90-2E9D-4F8E-B933-F554522001A1}" srcId="{DD325010-4EC6-4005-906C-7BEB76159CDC}" destId="{6ED45621-4975-49DC-8821-F9F81B637A72}" srcOrd="0" destOrd="0" parTransId="{46817C3C-D103-4DE2-BF57-58061E91EECD}" sibTransId="{D6A73E6D-0778-4076-AF6D-830A3DCEF08E}"/>
    <dgm:cxn modelId="{2A15DA98-0DB7-4360-91B3-C4DEDEE8670F}" type="presOf" srcId="{396E47B0-80DD-4BE1-BA1B-41547430C129}" destId="{5AFED94F-015B-411E-A92D-57246B031242}" srcOrd="0" destOrd="0" presId="urn:microsoft.com/office/officeart/2005/8/layout/hierarchy1"/>
    <dgm:cxn modelId="{66524BA8-2DD7-49BE-91FE-86ED2007B125}" srcId="{DD325010-4EC6-4005-906C-7BEB76159CDC}" destId="{396E47B0-80DD-4BE1-BA1B-41547430C129}" srcOrd="1" destOrd="0" parTransId="{01661E6A-5E81-47F2-B79F-EAA2E5792E57}" sibTransId="{D6304FC5-D3FB-4F8E-A85D-EC6489E92980}"/>
    <dgm:cxn modelId="{B7427DAA-9811-4783-96A9-9000DA3EC3C5}" srcId="{277BB4E6-1094-4D28-8F8B-6785F2C03C6A}" destId="{710C7B9E-1D64-4C22-83C4-AC190BA1B6E2}" srcOrd="1" destOrd="0" parTransId="{44729D09-1558-4267-8A48-417F6FBE4DD1}" sibTransId="{B488A4AC-3E67-451C-8C4C-DA74370FDF77}"/>
    <dgm:cxn modelId="{F333DBB6-94B2-479E-9A48-32DA2626EFB0}" type="presOf" srcId="{8CE5DF8A-2536-4468-8FA2-AFFF3579D0F0}" destId="{DDEA0773-24CF-4645-BFE2-6D05E109C45D}" srcOrd="0" destOrd="0" presId="urn:microsoft.com/office/officeart/2005/8/layout/hierarchy1"/>
    <dgm:cxn modelId="{A0DE3DBB-9779-4B60-95C6-E53959272C08}" type="presOf" srcId="{710C7B9E-1D64-4C22-83C4-AC190BA1B6E2}" destId="{298E062F-FCAB-4901-9B52-9EA1CBEE4399}" srcOrd="0" destOrd="0" presId="urn:microsoft.com/office/officeart/2005/8/layout/hierarchy1"/>
    <dgm:cxn modelId="{5A9861C9-95C2-4225-B4D3-5F0465E94BFB}" srcId="{277BB4E6-1094-4D28-8F8B-6785F2C03C6A}" destId="{DD325010-4EC6-4005-906C-7BEB76159CDC}" srcOrd="0" destOrd="0" parTransId="{8785B31C-743C-4E6A-B1E9-A95DAF113C8E}" sibTransId="{86418705-A11E-4499-9313-0E539276D510}"/>
    <dgm:cxn modelId="{3D0249CD-52BE-4B65-80BA-78C1C297D850}" type="presOf" srcId="{8785B31C-743C-4E6A-B1E9-A95DAF113C8E}" destId="{E41F6B70-9DF1-4F27-AD29-21140CF02DE5}" srcOrd="0" destOrd="0" presId="urn:microsoft.com/office/officeart/2005/8/layout/hierarchy1"/>
    <dgm:cxn modelId="{078357F2-8402-4A8B-B92D-115467F6B207}" type="presOf" srcId="{A278EB94-6832-428B-92CC-E80AA2786084}" destId="{0C02AA38-22E3-4C94-A8D0-9B15F3C3948F}" srcOrd="0" destOrd="0" presId="urn:microsoft.com/office/officeart/2005/8/layout/hierarchy1"/>
    <dgm:cxn modelId="{0CAE5A18-50C5-4A37-B21B-E1AD5CFBF897}" type="presParOf" srcId="{0C02AA38-22E3-4C94-A8D0-9B15F3C3948F}" destId="{929F67B3-0201-4975-9D63-C94AACFB7FCC}" srcOrd="0" destOrd="0" presId="urn:microsoft.com/office/officeart/2005/8/layout/hierarchy1"/>
    <dgm:cxn modelId="{2B25EF4D-6B50-4E49-A2FE-48681E420F53}" type="presParOf" srcId="{929F67B3-0201-4975-9D63-C94AACFB7FCC}" destId="{15B9730F-CDAC-44D7-9B2B-3C455FA6562A}" srcOrd="0" destOrd="0" presId="urn:microsoft.com/office/officeart/2005/8/layout/hierarchy1"/>
    <dgm:cxn modelId="{71101395-7CE3-4465-BD69-2503ECEA8DC6}" type="presParOf" srcId="{15B9730F-CDAC-44D7-9B2B-3C455FA6562A}" destId="{4FF731CF-1F2A-42A8-9FCC-385EAD5AB05B}" srcOrd="0" destOrd="0" presId="urn:microsoft.com/office/officeart/2005/8/layout/hierarchy1"/>
    <dgm:cxn modelId="{48426B47-5163-40B8-9D54-176A74FD96B9}" type="presParOf" srcId="{15B9730F-CDAC-44D7-9B2B-3C455FA6562A}" destId="{D2629D56-940F-486B-90BC-AD312F469F49}" srcOrd="1" destOrd="0" presId="urn:microsoft.com/office/officeart/2005/8/layout/hierarchy1"/>
    <dgm:cxn modelId="{87826B68-1498-40F2-B4F9-5F8FBD5D5130}" type="presParOf" srcId="{929F67B3-0201-4975-9D63-C94AACFB7FCC}" destId="{D93A8D87-BA40-424C-B9AE-7C97E9AFA90A}" srcOrd="1" destOrd="0" presId="urn:microsoft.com/office/officeart/2005/8/layout/hierarchy1"/>
    <dgm:cxn modelId="{C3BBDCE4-A7B7-4D89-B147-F8F191476EB0}" type="presParOf" srcId="{D93A8D87-BA40-424C-B9AE-7C97E9AFA90A}" destId="{E41F6B70-9DF1-4F27-AD29-21140CF02DE5}" srcOrd="0" destOrd="0" presId="urn:microsoft.com/office/officeart/2005/8/layout/hierarchy1"/>
    <dgm:cxn modelId="{362B105C-C18C-4EDD-BD84-52A1DA2EB87F}" type="presParOf" srcId="{D93A8D87-BA40-424C-B9AE-7C97E9AFA90A}" destId="{625AF5D8-CDCA-4878-87D7-D5F0C022FBD6}" srcOrd="1" destOrd="0" presId="urn:microsoft.com/office/officeart/2005/8/layout/hierarchy1"/>
    <dgm:cxn modelId="{3F57D77E-198E-43D5-9985-4EEB9713E36D}" type="presParOf" srcId="{625AF5D8-CDCA-4878-87D7-D5F0C022FBD6}" destId="{BE7DABF7-1DEE-453E-9033-37A73424671B}" srcOrd="0" destOrd="0" presId="urn:microsoft.com/office/officeart/2005/8/layout/hierarchy1"/>
    <dgm:cxn modelId="{C6E677B9-11CF-447D-9A71-C03DCCF3544A}" type="presParOf" srcId="{BE7DABF7-1DEE-453E-9033-37A73424671B}" destId="{67138C77-C082-40BC-A757-F630C6770E84}" srcOrd="0" destOrd="0" presId="urn:microsoft.com/office/officeart/2005/8/layout/hierarchy1"/>
    <dgm:cxn modelId="{39A8AC4F-EBE8-4360-ABC6-1B7700DDCE6D}" type="presParOf" srcId="{BE7DABF7-1DEE-453E-9033-37A73424671B}" destId="{03439247-16F5-4E86-8832-6B680FD120E5}" srcOrd="1" destOrd="0" presId="urn:microsoft.com/office/officeart/2005/8/layout/hierarchy1"/>
    <dgm:cxn modelId="{83A2377A-3B8B-4299-8904-AB5E42F44C56}" type="presParOf" srcId="{625AF5D8-CDCA-4878-87D7-D5F0C022FBD6}" destId="{A5C9AD71-785F-46D4-81D9-505B73691827}" srcOrd="1" destOrd="0" presId="urn:microsoft.com/office/officeart/2005/8/layout/hierarchy1"/>
    <dgm:cxn modelId="{12250000-1AF4-4E20-BCDF-AD1EACC0CF02}" type="presParOf" srcId="{A5C9AD71-785F-46D4-81D9-505B73691827}" destId="{8E872FF4-5B17-4A99-8404-3D3E9499904C}" srcOrd="0" destOrd="0" presId="urn:microsoft.com/office/officeart/2005/8/layout/hierarchy1"/>
    <dgm:cxn modelId="{F8B366C4-A84B-4DD0-85E4-BDB69BECB255}" type="presParOf" srcId="{A5C9AD71-785F-46D4-81D9-505B73691827}" destId="{C168C18F-D3B1-4AB9-A503-64D866BB71E6}" srcOrd="1" destOrd="0" presId="urn:microsoft.com/office/officeart/2005/8/layout/hierarchy1"/>
    <dgm:cxn modelId="{042180C5-CD5B-432E-A288-198354127E92}" type="presParOf" srcId="{C168C18F-D3B1-4AB9-A503-64D866BB71E6}" destId="{87D58425-DBB7-4D3F-8729-F7AD9F4120F6}" srcOrd="0" destOrd="0" presId="urn:microsoft.com/office/officeart/2005/8/layout/hierarchy1"/>
    <dgm:cxn modelId="{CAE1CE2B-553E-4A56-B5CF-6F19CC0F3418}" type="presParOf" srcId="{87D58425-DBB7-4D3F-8729-F7AD9F4120F6}" destId="{E9D0C659-382D-480D-8DD4-77F39C68FCB6}" srcOrd="0" destOrd="0" presId="urn:microsoft.com/office/officeart/2005/8/layout/hierarchy1"/>
    <dgm:cxn modelId="{07B21594-4415-4CBF-A681-BEC2F2B8E49B}" type="presParOf" srcId="{87D58425-DBB7-4D3F-8729-F7AD9F4120F6}" destId="{83A9D0D1-0FEA-4BE5-83D6-07FFE0EFDD45}" srcOrd="1" destOrd="0" presId="urn:microsoft.com/office/officeart/2005/8/layout/hierarchy1"/>
    <dgm:cxn modelId="{9F7B8823-0210-4450-8005-847FCA1C7D5C}" type="presParOf" srcId="{C168C18F-D3B1-4AB9-A503-64D866BB71E6}" destId="{2B493345-A9C6-4721-876A-ABF5B5FCEFE9}" srcOrd="1" destOrd="0" presId="urn:microsoft.com/office/officeart/2005/8/layout/hierarchy1"/>
    <dgm:cxn modelId="{8AEA76C3-333D-4153-8658-84CBB33CF0E3}" type="presParOf" srcId="{A5C9AD71-785F-46D4-81D9-505B73691827}" destId="{1FFEF543-9D34-405B-990B-604B41BD2A7B}" srcOrd="2" destOrd="0" presId="urn:microsoft.com/office/officeart/2005/8/layout/hierarchy1"/>
    <dgm:cxn modelId="{9689CA21-6D3B-4699-98C0-DF1A2F90B290}" type="presParOf" srcId="{A5C9AD71-785F-46D4-81D9-505B73691827}" destId="{762764C4-573C-4996-BC3A-D3B197F18F47}" srcOrd="3" destOrd="0" presId="urn:microsoft.com/office/officeart/2005/8/layout/hierarchy1"/>
    <dgm:cxn modelId="{F1323758-7438-4242-8395-BF7EE42B233C}" type="presParOf" srcId="{762764C4-573C-4996-BC3A-D3B197F18F47}" destId="{9F4DC17A-3323-4AB6-A524-2D1573F0FFF8}" srcOrd="0" destOrd="0" presId="urn:microsoft.com/office/officeart/2005/8/layout/hierarchy1"/>
    <dgm:cxn modelId="{BC69D2DB-37C0-4137-8DAB-6D92628F63CB}" type="presParOf" srcId="{9F4DC17A-3323-4AB6-A524-2D1573F0FFF8}" destId="{1F07CA9B-C5C6-449A-AD7B-130E6980D1D5}" srcOrd="0" destOrd="0" presId="urn:microsoft.com/office/officeart/2005/8/layout/hierarchy1"/>
    <dgm:cxn modelId="{D14A6EF0-EB6C-42D5-9539-F79FF02CE58F}" type="presParOf" srcId="{9F4DC17A-3323-4AB6-A524-2D1573F0FFF8}" destId="{5AFED94F-015B-411E-A92D-57246B031242}" srcOrd="1" destOrd="0" presId="urn:microsoft.com/office/officeart/2005/8/layout/hierarchy1"/>
    <dgm:cxn modelId="{CA0D295E-B30D-4A99-B238-7630549F4292}" type="presParOf" srcId="{762764C4-573C-4996-BC3A-D3B197F18F47}" destId="{46751E29-C95C-4336-8886-F2BE0EBDEF6C}" srcOrd="1" destOrd="0" presId="urn:microsoft.com/office/officeart/2005/8/layout/hierarchy1"/>
    <dgm:cxn modelId="{EEFFE669-16ED-4FF5-86FD-1E5692C390DE}" type="presParOf" srcId="{A5C9AD71-785F-46D4-81D9-505B73691827}" destId="{DDEA0773-24CF-4645-BFE2-6D05E109C45D}" srcOrd="4" destOrd="0" presId="urn:microsoft.com/office/officeart/2005/8/layout/hierarchy1"/>
    <dgm:cxn modelId="{154BFA90-676B-41F9-9058-CB39234CBFE8}" type="presParOf" srcId="{A5C9AD71-785F-46D4-81D9-505B73691827}" destId="{BF1843DD-4AEE-4FF6-AC53-C530279099BC}" srcOrd="5" destOrd="0" presId="urn:microsoft.com/office/officeart/2005/8/layout/hierarchy1"/>
    <dgm:cxn modelId="{298589B8-E10A-42C9-9A38-814ABF58AC17}" type="presParOf" srcId="{BF1843DD-4AEE-4FF6-AC53-C530279099BC}" destId="{199C16B9-3CB1-4868-9D61-73B18288DD2E}" srcOrd="0" destOrd="0" presId="urn:microsoft.com/office/officeart/2005/8/layout/hierarchy1"/>
    <dgm:cxn modelId="{EA8A3A99-81D8-4B43-BA6D-3424D8B449F9}" type="presParOf" srcId="{199C16B9-3CB1-4868-9D61-73B18288DD2E}" destId="{F3F49332-0514-4894-B39A-6EFD5DD84490}" srcOrd="0" destOrd="0" presId="urn:microsoft.com/office/officeart/2005/8/layout/hierarchy1"/>
    <dgm:cxn modelId="{FF54B6BB-E401-4D02-B43B-AE858D0F6AA0}" type="presParOf" srcId="{199C16B9-3CB1-4868-9D61-73B18288DD2E}" destId="{D5B21601-7268-41B2-8558-2FDD83ECEC0A}" srcOrd="1" destOrd="0" presId="urn:microsoft.com/office/officeart/2005/8/layout/hierarchy1"/>
    <dgm:cxn modelId="{AA3247D4-FA60-41C3-B563-FE25D6B66C24}" type="presParOf" srcId="{BF1843DD-4AEE-4FF6-AC53-C530279099BC}" destId="{4B4F0F70-958B-4DFA-8290-6BCF1D647CF3}" srcOrd="1" destOrd="0" presId="urn:microsoft.com/office/officeart/2005/8/layout/hierarchy1"/>
    <dgm:cxn modelId="{AA4B469E-7A83-446B-AF0E-0B3A118385A3}" type="presParOf" srcId="{D93A8D87-BA40-424C-B9AE-7C97E9AFA90A}" destId="{0E5BAAD4-CCD2-4649-8F8F-29D81B22585C}" srcOrd="2" destOrd="0" presId="urn:microsoft.com/office/officeart/2005/8/layout/hierarchy1"/>
    <dgm:cxn modelId="{A9D83939-FB12-42D2-8BA4-CA4A567C3CDE}" type="presParOf" srcId="{D93A8D87-BA40-424C-B9AE-7C97E9AFA90A}" destId="{A5FF6884-DA58-4B0B-AAB7-C1D928976C1F}" srcOrd="3" destOrd="0" presId="urn:microsoft.com/office/officeart/2005/8/layout/hierarchy1"/>
    <dgm:cxn modelId="{E17F924D-599C-4AF2-8197-1FDBA15FD27A}" type="presParOf" srcId="{A5FF6884-DA58-4B0B-AAB7-C1D928976C1F}" destId="{18DE4507-5B46-4BAC-8287-0CE273E6E94E}" srcOrd="0" destOrd="0" presId="urn:microsoft.com/office/officeart/2005/8/layout/hierarchy1"/>
    <dgm:cxn modelId="{79CE202D-EC12-4341-A55A-D9A4B474AB5F}" type="presParOf" srcId="{18DE4507-5B46-4BAC-8287-0CE273E6E94E}" destId="{CC0B9CA1-8943-4222-8EDA-B02D927E3C04}" srcOrd="0" destOrd="0" presId="urn:microsoft.com/office/officeart/2005/8/layout/hierarchy1"/>
    <dgm:cxn modelId="{61F8302A-C8EB-4633-8289-E88E909A1104}" type="presParOf" srcId="{18DE4507-5B46-4BAC-8287-0CE273E6E94E}" destId="{298E062F-FCAB-4901-9B52-9EA1CBEE4399}" srcOrd="1" destOrd="0" presId="urn:microsoft.com/office/officeart/2005/8/layout/hierarchy1"/>
    <dgm:cxn modelId="{EB539D27-8170-4C65-90C8-62742EBBBCB2}" type="presParOf" srcId="{A5FF6884-DA58-4B0B-AAB7-C1D928976C1F}" destId="{5CE6D924-6BE1-456D-B23D-E5F0B0A3751A}" srcOrd="1" destOrd="0" presId="urn:microsoft.com/office/officeart/2005/8/layout/hierarchy1"/>
    <dgm:cxn modelId="{2FD4F523-808E-49A1-82CD-C7146E525532}" type="presParOf" srcId="{5CE6D924-6BE1-456D-B23D-E5F0B0A3751A}" destId="{5374DF72-4EFD-44C2-A8BA-120D290A77A5}" srcOrd="0" destOrd="0" presId="urn:microsoft.com/office/officeart/2005/8/layout/hierarchy1"/>
    <dgm:cxn modelId="{E252051F-B98F-4B4A-A431-92F2E7F77EC9}" type="presParOf" srcId="{5CE6D924-6BE1-456D-B23D-E5F0B0A3751A}" destId="{3E9DEB0F-5FEC-44DA-828F-72CB4385A3D3}" srcOrd="1" destOrd="0" presId="urn:microsoft.com/office/officeart/2005/8/layout/hierarchy1"/>
    <dgm:cxn modelId="{B7F92B5E-1C7A-468D-8847-D41DEF07C9F7}" type="presParOf" srcId="{3E9DEB0F-5FEC-44DA-828F-72CB4385A3D3}" destId="{BB1033DB-20D2-4208-BA6E-E050A568C306}" srcOrd="0" destOrd="0" presId="urn:microsoft.com/office/officeart/2005/8/layout/hierarchy1"/>
    <dgm:cxn modelId="{982F3BE4-440F-4863-8284-E0E10C2D6E2D}" type="presParOf" srcId="{BB1033DB-20D2-4208-BA6E-E050A568C306}" destId="{9AE74562-12B0-4F7F-B110-64BCB3784524}" srcOrd="0" destOrd="0" presId="urn:microsoft.com/office/officeart/2005/8/layout/hierarchy1"/>
    <dgm:cxn modelId="{A5FBCF2B-A44A-4A9B-9DD8-DE68DFB72DF3}" type="presParOf" srcId="{BB1033DB-20D2-4208-BA6E-E050A568C306}" destId="{E0FA7C59-AE02-42EE-AC59-DB5632CD1F4F}" srcOrd="1" destOrd="0" presId="urn:microsoft.com/office/officeart/2005/8/layout/hierarchy1"/>
    <dgm:cxn modelId="{62F03C34-B494-4368-BE7A-66BE005FECEF}" type="presParOf" srcId="{3E9DEB0F-5FEC-44DA-828F-72CB4385A3D3}" destId="{B4E71C66-FF43-477F-8942-D5CA8CD9651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8E8A90B-6A6C-4B8C-BBC5-69E411D14EAD}" type="doc">
      <dgm:prSet loTypeId="urn:microsoft.com/office/officeart/2005/8/layout/chevron2" loCatId="list" qsTypeId="urn:microsoft.com/office/officeart/2005/8/quickstyle/simple1" qsCatId="simple" csTypeId="urn:microsoft.com/office/officeart/2005/8/colors/accent2_1" csCatId="accent2" phldr="1"/>
      <dgm:spPr/>
      <dgm:t>
        <a:bodyPr/>
        <a:lstStyle/>
        <a:p>
          <a:endParaRPr lang="en-US"/>
        </a:p>
      </dgm:t>
    </dgm:pt>
    <dgm:pt modelId="{5948D5A2-51A5-4741-ABCA-9B9469F3E3C6}">
      <dgm:prSet phldrT="[Text]" custT="1"/>
      <dgm:spPr/>
      <dgm:t>
        <a:bodyPr/>
        <a:lstStyle/>
        <a:p>
          <a:pPr algn="ctr"/>
          <a:r>
            <a:rPr lang="en-US" sz="2000" dirty="0"/>
            <a:t>Step 1</a:t>
          </a:r>
          <a:endParaRPr lang="en-US" sz="1800" dirty="0"/>
        </a:p>
      </dgm:t>
    </dgm:pt>
    <dgm:pt modelId="{DC3D4CA8-B4B5-4E43-A723-2A48798A54E2}" type="parTrans" cxnId="{36A27327-17CF-43E0-90AC-90439E85C943}">
      <dgm:prSet/>
      <dgm:spPr/>
      <dgm:t>
        <a:bodyPr/>
        <a:lstStyle/>
        <a:p>
          <a:pPr algn="l"/>
          <a:endParaRPr lang="en-US"/>
        </a:p>
      </dgm:t>
    </dgm:pt>
    <dgm:pt modelId="{E8A17592-5B76-4370-92B6-CA17C4ED616D}" type="sibTrans" cxnId="{36A27327-17CF-43E0-90AC-90439E85C943}">
      <dgm:prSet/>
      <dgm:spPr/>
      <dgm:t>
        <a:bodyPr/>
        <a:lstStyle/>
        <a:p>
          <a:pPr algn="l"/>
          <a:endParaRPr lang="en-US"/>
        </a:p>
      </dgm:t>
    </dgm:pt>
    <dgm:pt modelId="{6F521A16-7F56-45D1-AE73-44446A67EB26}">
      <dgm:prSet phldrT="[Text]" custT="1">
        <dgm:style>
          <a:lnRef idx="2">
            <a:schemeClr val="accent2"/>
          </a:lnRef>
          <a:fillRef idx="1">
            <a:schemeClr val="lt1"/>
          </a:fillRef>
          <a:effectRef idx="0">
            <a:schemeClr val="accent2"/>
          </a:effectRef>
          <a:fontRef idx="minor">
            <a:schemeClr val="dk1"/>
          </a:fontRef>
        </dgm:style>
      </dgm:prSet>
      <dgm:spPr/>
      <dgm:t>
        <a:bodyPr/>
        <a:lstStyle/>
        <a:p>
          <a:pPr algn="l"/>
          <a:r>
            <a:rPr lang="en-US" sz="1400" dirty="0"/>
            <a:t>Run the “Student Extract of 4-12</a:t>
          </a:r>
          <a:r>
            <a:rPr lang="en-US" sz="1400" baseline="30000" dirty="0"/>
            <a:t>th</a:t>
          </a:r>
          <a:r>
            <a:rPr lang="en-US" sz="1400" dirty="0"/>
            <a:t> Graders with a Significant Reading Deficiency in the Prior Year” Report in Cognos </a:t>
          </a:r>
        </a:p>
      </dgm:t>
    </dgm:pt>
    <dgm:pt modelId="{5A9EBB04-033D-42F4-8904-6C8EE02450BE}" type="parTrans" cxnId="{15E3E867-B727-48FE-A9D1-27A2C6AEA636}">
      <dgm:prSet/>
      <dgm:spPr/>
      <dgm:t>
        <a:bodyPr/>
        <a:lstStyle/>
        <a:p>
          <a:pPr algn="l"/>
          <a:endParaRPr lang="en-US"/>
        </a:p>
      </dgm:t>
    </dgm:pt>
    <dgm:pt modelId="{DF68FF66-B76E-4CD4-A742-AED436338A88}" type="sibTrans" cxnId="{15E3E867-B727-48FE-A9D1-27A2C6AEA636}">
      <dgm:prSet/>
      <dgm:spPr/>
      <dgm:t>
        <a:bodyPr/>
        <a:lstStyle/>
        <a:p>
          <a:pPr algn="l"/>
          <a:endParaRPr lang="en-US"/>
        </a:p>
      </dgm:t>
    </dgm:pt>
    <dgm:pt modelId="{E722E5F4-0AEC-44E8-87DF-7A2F45F77B66}">
      <dgm:prSet phldrT="[Text]" custT="1"/>
      <dgm:spPr/>
      <dgm:t>
        <a:bodyPr/>
        <a:lstStyle/>
        <a:p>
          <a:pPr algn="ctr"/>
          <a:r>
            <a:rPr lang="en-US" sz="2000" dirty="0"/>
            <a:t>Step 2</a:t>
          </a:r>
        </a:p>
      </dgm:t>
    </dgm:pt>
    <dgm:pt modelId="{1D42ADB5-F786-4DEF-B291-FCAE885D7270}" type="parTrans" cxnId="{5B939B1A-E31A-4EBB-9435-C65AE5A4857A}">
      <dgm:prSet/>
      <dgm:spPr/>
      <dgm:t>
        <a:bodyPr/>
        <a:lstStyle/>
        <a:p>
          <a:pPr algn="l"/>
          <a:endParaRPr lang="en-US"/>
        </a:p>
      </dgm:t>
    </dgm:pt>
    <dgm:pt modelId="{4385E68F-ABAB-4062-B81B-7CAD2CA4428E}" type="sibTrans" cxnId="{5B939B1A-E31A-4EBB-9435-C65AE5A4857A}">
      <dgm:prSet/>
      <dgm:spPr/>
      <dgm:t>
        <a:bodyPr/>
        <a:lstStyle/>
        <a:p>
          <a:pPr algn="l"/>
          <a:endParaRPr lang="en-US"/>
        </a:p>
      </dgm:t>
    </dgm:pt>
    <dgm:pt modelId="{636BB6BA-9AFE-422D-B6C5-A4345C118840}">
      <dgm:prSet phldrT="[Text]" custT="1">
        <dgm:style>
          <a:lnRef idx="2">
            <a:schemeClr val="accent2"/>
          </a:lnRef>
          <a:fillRef idx="1">
            <a:schemeClr val="lt1"/>
          </a:fillRef>
          <a:effectRef idx="0">
            <a:schemeClr val="accent2"/>
          </a:effectRef>
          <a:fontRef idx="minor">
            <a:schemeClr val="dk1"/>
          </a:fontRef>
        </dgm:style>
      </dgm:prSet>
      <dgm:spPr/>
      <dgm:t>
        <a:bodyPr/>
        <a:lstStyle/>
        <a:p>
          <a:pPr algn="l"/>
          <a:r>
            <a:rPr lang="en-US" sz="1400" dirty="0"/>
            <a:t>Run this report for the current school year (2025-26). Districts will be able to download an excel file pre-loaded with all READ fields for the 4-12</a:t>
          </a:r>
          <a:r>
            <a:rPr lang="en-US" sz="1400" baseline="30000" dirty="0"/>
            <a:t>th</a:t>
          </a:r>
          <a:r>
            <a:rPr lang="en-US" sz="1400" dirty="0"/>
            <a:t> graders except for the READ plan field</a:t>
          </a:r>
          <a:r>
            <a:rPr lang="en-US" sz="1200" dirty="0"/>
            <a:t>.</a:t>
          </a:r>
        </a:p>
      </dgm:t>
    </dgm:pt>
    <dgm:pt modelId="{57EACF22-1CB5-4384-B8DF-285A9AB0E35A}" type="parTrans" cxnId="{5D29C3B5-48BA-4F35-B061-1B7E40E6A586}">
      <dgm:prSet/>
      <dgm:spPr/>
      <dgm:t>
        <a:bodyPr/>
        <a:lstStyle/>
        <a:p>
          <a:pPr algn="l"/>
          <a:endParaRPr lang="en-US"/>
        </a:p>
      </dgm:t>
    </dgm:pt>
    <dgm:pt modelId="{030C7A99-4313-4275-8CDC-8D90916DC043}" type="sibTrans" cxnId="{5D29C3B5-48BA-4F35-B061-1B7E40E6A586}">
      <dgm:prSet/>
      <dgm:spPr/>
      <dgm:t>
        <a:bodyPr/>
        <a:lstStyle/>
        <a:p>
          <a:pPr algn="l"/>
          <a:endParaRPr lang="en-US"/>
        </a:p>
      </dgm:t>
    </dgm:pt>
    <dgm:pt modelId="{B1DE882F-C724-4B0B-B925-84FD85C03913}">
      <dgm:prSet phldrT="[Text]" custT="1"/>
      <dgm:spPr/>
      <dgm:t>
        <a:bodyPr/>
        <a:lstStyle/>
        <a:p>
          <a:pPr algn="ctr"/>
          <a:r>
            <a:rPr lang="en-US" sz="2000" dirty="0"/>
            <a:t>Step 3</a:t>
          </a:r>
        </a:p>
      </dgm:t>
    </dgm:pt>
    <dgm:pt modelId="{DB27685E-E10D-4D78-AF0A-80B176C2EC93}" type="parTrans" cxnId="{94701044-7C2F-4C31-8F0D-9B65F3DA1817}">
      <dgm:prSet/>
      <dgm:spPr/>
      <dgm:t>
        <a:bodyPr/>
        <a:lstStyle/>
        <a:p>
          <a:pPr algn="l"/>
          <a:endParaRPr lang="en-US"/>
        </a:p>
      </dgm:t>
    </dgm:pt>
    <dgm:pt modelId="{87BA89AF-A153-42A9-8F50-0AF6B901A092}" type="sibTrans" cxnId="{94701044-7C2F-4C31-8F0D-9B65F3DA1817}">
      <dgm:prSet/>
      <dgm:spPr/>
      <dgm:t>
        <a:bodyPr/>
        <a:lstStyle/>
        <a:p>
          <a:pPr algn="l"/>
          <a:endParaRPr lang="en-US"/>
        </a:p>
      </dgm:t>
    </dgm:pt>
    <dgm:pt modelId="{6523F0CE-00DC-480D-839C-7A175BE213B2}">
      <dgm:prSet phldrT="[Text]" custT="1">
        <dgm:style>
          <a:lnRef idx="2">
            <a:schemeClr val="accent2"/>
          </a:lnRef>
          <a:fillRef idx="1">
            <a:schemeClr val="lt1"/>
          </a:fillRef>
          <a:effectRef idx="0">
            <a:schemeClr val="accent2"/>
          </a:effectRef>
          <a:fontRef idx="minor">
            <a:schemeClr val="dk1"/>
          </a:fontRef>
        </dgm:style>
      </dgm:prSet>
      <dgm:spPr/>
      <dgm:t>
        <a:bodyPr/>
        <a:lstStyle/>
        <a:p>
          <a:pPr algn="l"/>
          <a:r>
            <a:rPr lang="en-US" sz="1400" dirty="0"/>
            <a:t>Districts must add the value of READ plan (0 or 1) to indicate if the cohort student remains in the cohort or if they have exited from the cohort based on READ plan (0 – No or 1 – Yes)</a:t>
          </a:r>
        </a:p>
      </dgm:t>
    </dgm:pt>
    <dgm:pt modelId="{508B7AC6-4AF0-40E7-A2AD-834784DE88D4}" type="parTrans" cxnId="{AF0219F1-01DE-482E-BC4B-2391A7BC7647}">
      <dgm:prSet/>
      <dgm:spPr/>
      <dgm:t>
        <a:bodyPr/>
        <a:lstStyle/>
        <a:p>
          <a:pPr algn="l"/>
          <a:endParaRPr lang="en-US"/>
        </a:p>
      </dgm:t>
    </dgm:pt>
    <dgm:pt modelId="{16EF366A-1186-427A-8DF8-0A449E126529}" type="sibTrans" cxnId="{AF0219F1-01DE-482E-BC4B-2391A7BC7647}">
      <dgm:prSet/>
      <dgm:spPr/>
      <dgm:t>
        <a:bodyPr/>
        <a:lstStyle/>
        <a:p>
          <a:pPr algn="l"/>
          <a:endParaRPr lang="en-US"/>
        </a:p>
      </dgm:t>
    </dgm:pt>
    <dgm:pt modelId="{A3E20C8E-926D-4C8C-B85E-A4AA683860AA}">
      <dgm:prSet custT="1"/>
      <dgm:spPr/>
      <dgm:t>
        <a:bodyPr/>
        <a:lstStyle/>
        <a:p>
          <a:pPr algn="ctr"/>
          <a:r>
            <a:rPr lang="en-US" sz="2000" dirty="0"/>
            <a:t>Step 4</a:t>
          </a:r>
        </a:p>
      </dgm:t>
    </dgm:pt>
    <dgm:pt modelId="{37AC0AE1-A500-4FEF-AE62-2309605A1A69}" type="parTrans" cxnId="{A8A86EC0-8E92-4C1F-B2A2-7A13B642B27A}">
      <dgm:prSet/>
      <dgm:spPr/>
      <dgm:t>
        <a:bodyPr/>
        <a:lstStyle/>
        <a:p>
          <a:pPr algn="l"/>
          <a:endParaRPr lang="en-US"/>
        </a:p>
      </dgm:t>
    </dgm:pt>
    <dgm:pt modelId="{3AF44A38-7397-4D2F-951F-81DBC44636D1}" type="sibTrans" cxnId="{A8A86EC0-8E92-4C1F-B2A2-7A13B642B27A}">
      <dgm:prSet/>
      <dgm:spPr/>
      <dgm:t>
        <a:bodyPr/>
        <a:lstStyle/>
        <a:p>
          <a:pPr algn="l"/>
          <a:endParaRPr lang="en-US"/>
        </a:p>
      </dgm:t>
    </dgm:pt>
    <dgm:pt modelId="{0BC1B9E6-B301-46C7-8012-97F2F9E35D7B}">
      <dgm:prSet custT="1">
        <dgm:style>
          <a:lnRef idx="2">
            <a:schemeClr val="accent2"/>
          </a:lnRef>
          <a:fillRef idx="1">
            <a:schemeClr val="lt1"/>
          </a:fillRef>
          <a:effectRef idx="0">
            <a:schemeClr val="accent2"/>
          </a:effectRef>
          <a:fontRef idx="minor">
            <a:schemeClr val="dk1"/>
          </a:fontRef>
        </dgm:style>
      </dgm:prSet>
      <dgm:spPr/>
      <dgm:t>
        <a:bodyPr/>
        <a:lstStyle/>
        <a:p>
          <a:pPr algn="l"/>
          <a:r>
            <a:rPr lang="en-US" sz="1400" dirty="0"/>
            <a:t>Districts will then remove the </a:t>
          </a:r>
          <a:r>
            <a:rPr lang="en-US" sz="1400" dirty="0" err="1"/>
            <a:t>entry_grade_level</a:t>
          </a:r>
          <a:r>
            <a:rPr lang="en-US" sz="1400" dirty="0"/>
            <a:t> column and copy and paste this information into their READ file before submitting data. </a:t>
          </a:r>
        </a:p>
      </dgm:t>
    </dgm:pt>
    <dgm:pt modelId="{5100AF17-7EE2-4082-A523-6185C90F058A}" type="parTrans" cxnId="{F6AA6D3A-1846-47D1-96E6-53F28E39EA29}">
      <dgm:prSet/>
      <dgm:spPr/>
      <dgm:t>
        <a:bodyPr/>
        <a:lstStyle/>
        <a:p>
          <a:pPr algn="l"/>
          <a:endParaRPr lang="en-US"/>
        </a:p>
      </dgm:t>
    </dgm:pt>
    <dgm:pt modelId="{1745D347-9172-4D71-A00C-1320B477B0DD}" type="sibTrans" cxnId="{F6AA6D3A-1846-47D1-96E6-53F28E39EA29}">
      <dgm:prSet/>
      <dgm:spPr/>
      <dgm:t>
        <a:bodyPr/>
        <a:lstStyle/>
        <a:p>
          <a:pPr algn="l"/>
          <a:endParaRPr lang="en-US"/>
        </a:p>
      </dgm:t>
    </dgm:pt>
    <dgm:pt modelId="{BE417DC8-E392-40AA-B752-68A9C04A53BA}" type="pres">
      <dgm:prSet presAssocID="{78E8A90B-6A6C-4B8C-BBC5-69E411D14EAD}" presName="linearFlow" presStyleCnt="0">
        <dgm:presLayoutVars>
          <dgm:dir/>
          <dgm:animLvl val="lvl"/>
          <dgm:resizeHandles val="exact"/>
        </dgm:presLayoutVars>
      </dgm:prSet>
      <dgm:spPr/>
    </dgm:pt>
    <dgm:pt modelId="{15ED6D45-4310-475E-95A6-EF8D519652FC}" type="pres">
      <dgm:prSet presAssocID="{5948D5A2-51A5-4741-ABCA-9B9469F3E3C6}" presName="composite" presStyleCnt="0"/>
      <dgm:spPr/>
    </dgm:pt>
    <dgm:pt modelId="{05F63C69-064F-46D2-AA9B-D96267CDF09E}" type="pres">
      <dgm:prSet presAssocID="{5948D5A2-51A5-4741-ABCA-9B9469F3E3C6}" presName="parentText" presStyleLbl="alignNode1" presStyleIdx="0" presStyleCnt="4" custLinFactNeighborY="-4102">
        <dgm:presLayoutVars>
          <dgm:chMax val="1"/>
          <dgm:bulletEnabled val="1"/>
        </dgm:presLayoutVars>
      </dgm:prSet>
      <dgm:spPr/>
    </dgm:pt>
    <dgm:pt modelId="{E3F4F6FB-C96D-47A6-A713-6E7B5DB845FF}" type="pres">
      <dgm:prSet presAssocID="{5948D5A2-51A5-4741-ABCA-9B9469F3E3C6}" presName="descendantText" presStyleLbl="alignAcc1" presStyleIdx="0" presStyleCnt="4" custScaleX="102323" custScaleY="112586">
        <dgm:presLayoutVars>
          <dgm:bulletEnabled val="1"/>
        </dgm:presLayoutVars>
      </dgm:prSet>
      <dgm:spPr/>
    </dgm:pt>
    <dgm:pt modelId="{1F49227E-21FF-4D1C-A5FB-C06215AEA0C0}" type="pres">
      <dgm:prSet presAssocID="{E8A17592-5B76-4370-92B6-CA17C4ED616D}" presName="sp" presStyleCnt="0"/>
      <dgm:spPr/>
    </dgm:pt>
    <dgm:pt modelId="{2CA7250D-062F-419A-B252-FD88A036CE10}" type="pres">
      <dgm:prSet presAssocID="{E722E5F4-0AEC-44E8-87DF-7A2F45F77B66}" presName="composite" presStyleCnt="0"/>
      <dgm:spPr/>
    </dgm:pt>
    <dgm:pt modelId="{9610938C-5A18-4584-AC4B-F7362B9DCD8E}" type="pres">
      <dgm:prSet presAssocID="{E722E5F4-0AEC-44E8-87DF-7A2F45F77B66}" presName="parentText" presStyleLbl="alignNode1" presStyleIdx="1" presStyleCnt="4" custLinFactNeighborX="-950" custLinFactNeighborY="-8055">
        <dgm:presLayoutVars>
          <dgm:chMax val="1"/>
          <dgm:bulletEnabled val="1"/>
        </dgm:presLayoutVars>
      </dgm:prSet>
      <dgm:spPr/>
    </dgm:pt>
    <dgm:pt modelId="{01B5CD7A-3A01-464D-86E0-68B7C4EB8E77}" type="pres">
      <dgm:prSet presAssocID="{E722E5F4-0AEC-44E8-87DF-7A2F45F77B66}" presName="descendantText" presStyleLbl="alignAcc1" presStyleIdx="1" presStyleCnt="4" custScaleY="124933">
        <dgm:presLayoutVars>
          <dgm:bulletEnabled val="1"/>
        </dgm:presLayoutVars>
      </dgm:prSet>
      <dgm:spPr/>
    </dgm:pt>
    <dgm:pt modelId="{D0A9540C-2092-411C-B4CA-D8067BEEB77B}" type="pres">
      <dgm:prSet presAssocID="{4385E68F-ABAB-4062-B81B-7CAD2CA4428E}" presName="sp" presStyleCnt="0"/>
      <dgm:spPr/>
    </dgm:pt>
    <dgm:pt modelId="{97359BFF-BD72-45A9-ACF0-FD614320FB98}" type="pres">
      <dgm:prSet presAssocID="{B1DE882F-C724-4B0B-B925-84FD85C03913}" presName="composite" presStyleCnt="0"/>
      <dgm:spPr/>
    </dgm:pt>
    <dgm:pt modelId="{3200A6FD-65B4-4F0E-B4E7-E266D51F83E3}" type="pres">
      <dgm:prSet presAssocID="{B1DE882F-C724-4B0B-B925-84FD85C03913}" presName="parentText" presStyleLbl="alignNode1" presStyleIdx="2" presStyleCnt="4" custLinFactNeighborX="-6733" custLinFactNeighborY="-7406">
        <dgm:presLayoutVars>
          <dgm:chMax val="1"/>
          <dgm:bulletEnabled val="1"/>
        </dgm:presLayoutVars>
      </dgm:prSet>
      <dgm:spPr/>
    </dgm:pt>
    <dgm:pt modelId="{CAB63FA2-4745-4B42-9967-F422BCD7052A}" type="pres">
      <dgm:prSet presAssocID="{B1DE882F-C724-4B0B-B925-84FD85C03913}" presName="descendantText" presStyleLbl="alignAcc1" presStyleIdx="2" presStyleCnt="4" custScaleX="100223" custScaleY="120135">
        <dgm:presLayoutVars>
          <dgm:bulletEnabled val="1"/>
        </dgm:presLayoutVars>
      </dgm:prSet>
      <dgm:spPr/>
    </dgm:pt>
    <dgm:pt modelId="{8C3226CD-E1B7-4C9F-9517-701A26CCB222}" type="pres">
      <dgm:prSet presAssocID="{87BA89AF-A153-42A9-8F50-0AF6B901A092}" presName="sp" presStyleCnt="0"/>
      <dgm:spPr/>
    </dgm:pt>
    <dgm:pt modelId="{5EE3B3EA-A7B4-43F0-AB03-CA240279A210}" type="pres">
      <dgm:prSet presAssocID="{A3E20C8E-926D-4C8C-B85E-A4AA683860AA}" presName="composite" presStyleCnt="0"/>
      <dgm:spPr/>
    </dgm:pt>
    <dgm:pt modelId="{4FAA2ED2-672C-4CB5-852F-A0F7C20431F3}" type="pres">
      <dgm:prSet presAssocID="{A3E20C8E-926D-4C8C-B85E-A4AA683860AA}" presName="parentText" presStyleLbl="alignNode1" presStyleIdx="3" presStyleCnt="4">
        <dgm:presLayoutVars>
          <dgm:chMax val="1"/>
          <dgm:bulletEnabled val="1"/>
        </dgm:presLayoutVars>
      </dgm:prSet>
      <dgm:spPr/>
    </dgm:pt>
    <dgm:pt modelId="{BEEAABBA-E4D1-4EAB-B74C-0F9C762CB6E8}" type="pres">
      <dgm:prSet presAssocID="{A3E20C8E-926D-4C8C-B85E-A4AA683860AA}" presName="descendantText" presStyleLbl="alignAcc1" presStyleIdx="3" presStyleCnt="4">
        <dgm:presLayoutVars>
          <dgm:bulletEnabled val="1"/>
        </dgm:presLayoutVars>
      </dgm:prSet>
      <dgm:spPr/>
    </dgm:pt>
  </dgm:ptLst>
  <dgm:cxnLst>
    <dgm:cxn modelId="{172CA612-2B3D-4F74-9AF8-DCD9C8F25CF8}" type="presOf" srcId="{A3E20C8E-926D-4C8C-B85E-A4AA683860AA}" destId="{4FAA2ED2-672C-4CB5-852F-A0F7C20431F3}" srcOrd="0" destOrd="0" presId="urn:microsoft.com/office/officeart/2005/8/layout/chevron2"/>
    <dgm:cxn modelId="{3A187719-15FF-4061-8550-B322F1CAB5E3}" type="presOf" srcId="{B1DE882F-C724-4B0B-B925-84FD85C03913}" destId="{3200A6FD-65B4-4F0E-B4E7-E266D51F83E3}" srcOrd="0" destOrd="0" presId="urn:microsoft.com/office/officeart/2005/8/layout/chevron2"/>
    <dgm:cxn modelId="{5B939B1A-E31A-4EBB-9435-C65AE5A4857A}" srcId="{78E8A90B-6A6C-4B8C-BBC5-69E411D14EAD}" destId="{E722E5F4-0AEC-44E8-87DF-7A2F45F77B66}" srcOrd="1" destOrd="0" parTransId="{1D42ADB5-F786-4DEF-B291-FCAE885D7270}" sibTransId="{4385E68F-ABAB-4062-B81B-7CAD2CA4428E}"/>
    <dgm:cxn modelId="{36A27327-17CF-43E0-90AC-90439E85C943}" srcId="{78E8A90B-6A6C-4B8C-BBC5-69E411D14EAD}" destId="{5948D5A2-51A5-4741-ABCA-9B9469F3E3C6}" srcOrd="0" destOrd="0" parTransId="{DC3D4CA8-B4B5-4E43-A723-2A48798A54E2}" sibTransId="{E8A17592-5B76-4370-92B6-CA17C4ED616D}"/>
    <dgm:cxn modelId="{F6AA6D3A-1846-47D1-96E6-53F28E39EA29}" srcId="{A3E20C8E-926D-4C8C-B85E-A4AA683860AA}" destId="{0BC1B9E6-B301-46C7-8012-97F2F9E35D7B}" srcOrd="0" destOrd="0" parTransId="{5100AF17-7EE2-4082-A523-6185C90F058A}" sibTransId="{1745D347-9172-4D71-A00C-1320B477B0DD}"/>
    <dgm:cxn modelId="{8B94D43E-0462-43C9-835D-4FCD7F7DD46D}" type="presOf" srcId="{6523F0CE-00DC-480D-839C-7A175BE213B2}" destId="{CAB63FA2-4745-4B42-9967-F422BCD7052A}" srcOrd="0" destOrd="0" presId="urn:microsoft.com/office/officeart/2005/8/layout/chevron2"/>
    <dgm:cxn modelId="{94701044-7C2F-4C31-8F0D-9B65F3DA1817}" srcId="{78E8A90B-6A6C-4B8C-BBC5-69E411D14EAD}" destId="{B1DE882F-C724-4B0B-B925-84FD85C03913}" srcOrd="2" destOrd="0" parTransId="{DB27685E-E10D-4D78-AF0A-80B176C2EC93}" sibTransId="{87BA89AF-A153-42A9-8F50-0AF6B901A092}"/>
    <dgm:cxn modelId="{15E3E867-B727-48FE-A9D1-27A2C6AEA636}" srcId="{5948D5A2-51A5-4741-ABCA-9B9469F3E3C6}" destId="{6F521A16-7F56-45D1-AE73-44446A67EB26}" srcOrd="0" destOrd="0" parTransId="{5A9EBB04-033D-42F4-8904-6C8EE02450BE}" sibTransId="{DF68FF66-B76E-4CD4-A742-AED436338A88}"/>
    <dgm:cxn modelId="{A4D38A50-8FCD-449F-834D-41E671E0B510}" type="presOf" srcId="{636BB6BA-9AFE-422D-B6C5-A4345C118840}" destId="{01B5CD7A-3A01-464D-86E0-68B7C4EB8E77}" srcOrd="0" destOrd="0" presId="urn:microsoft.com/office/officeart/2005/8/layout/chevron2"/>
    <dgm:cxn modelId="{6C257359-0510-44BD-B6E4-17424F4A95EB}" type="presOf" srcId="{E722E5F4-0AEC-44E8-87DF-7A2F45F77B66}" destId="{9610938C-5A18-4584-AC4B-F7362B9DCD8E}" srcOrd="0" destOrd="0" presId="urn:microsoft.com/office/officeart/2005/8/layout/chevron2"/>
    <dgm:cxn modelId="{1F334C7B-867C-443E-8EA9-60AEA9532A72}" type="presOf" srcId="{78E8A90B-6A6C-4B8C-BBC5-69E411D14EAD}" destId="{BE417DC8-E392-40AA-B752-68A9C04A53BA}" srcOrd="0" destOrd="0" presId="urn:microsoft.com/office/officeart/2005/8/layout/chevron2"/>
    <dgm:cxn modelId="{A1D89891-C322-42C1-B5D8-BA9F79791F3A}" type="presOf" srcId="{0BC1B9E6-B301-46C7-8012-97F2F9E35D7B}" destId="{BEEAABBA-E4D1-4EAB-B74C-0F9C762CB6E8}" srcOrd="0" destOrd="0" presId="urn:microsoft.com/office/officeart/2005/8/layout/chevron2"/>
    <dgm:cxn modelId="{DC8B0EB4-A736-494B-99AC-8100ECE515AA}" type="presOf" srcId="{6F521A16-7F56-45D1-AE73-44446A67EB26}" destId="{E3F4F6FB-C96D-47A6-A713-6E7B5DB845FF}" srcOrd="0" destOrd="0" presId="urn:microsoft.com/office/officeart/2005/8/layout/chevron2"/>
    <dgm:cxn modelId="{5D29C3B5-48BA-4F35-B061-1B7E40E6A586}" srcId="{E722E5F4-0AEC-44E8-87DF-7A2F45F77B66}" destId="{636BB6BA-9AFE-422D-B6C5-A4345C118840}" srcOrd="0" destOrd="0" parTransId="{57EACF22-1CB5-4384-B8DF-285A9AB0E35A}" sibTransId="{030C7A99-4313-4275-8CDC-8D90916DC043}"/>
    <dgm:cxn modelId="{A8A86EC0-8E92-4C1F-B2A2-7A13B642B27A}" srcId="{78E8A90B-6A6C-4B8C-BBC5-69E411D14EAD}" destId="{A3E20C8E-926D-4C8C-B85E-A4AA683860AA}" srcOrd="3" destOrd="0" parTransId="{37AC0AE1-A500-4FEF-AE62-2309605A1A69}" sibTransId="{3AF44A38-7397-4D2F-951F-81DBC44636D1}"/>
    <dgm:cxn modelId="{AF0219F1-01DE-482E-BC4B-2391A7BC7647}" srcId="{B1DE882F-C724-4B0B-B925-84FD85C03913}" destId="{6523F0CE-00DC-480D-839C-7A175BE213B2}" srcOrd="0" destOrd="0" parTransId="{508B7AC6-4AF0-40E7-A2AD-834784DE88D4}" sibTransId="{16EF366A-1186-427A-8DF8-0A449E126529}"/>
    <dgm:cxn modelId="{E361D8FD-DC10-4F8E-BB40-8EB20FB7C011}" type="presOf" srcId="{5948D5A2-51A5-4741-ABCA-9B9469F3E3C6}" destId="{05F63C69-064F-46D2-AA9B-D96267CDF09E}" srcOrd="0" destOrd="0" presId="urn:microsoft.com/office/officeart/2005/8/layout/chevron2"/>
    <dgm:cxn modelId="{A75F2C95-A903-4600-8F3A-8A3A6DEB8342}" type="presParOf" srcId="{BE417DC8-E392-40AA-B752-68A9C04A53BA}" destId="{15ED6D45-4310-475E-95A6-EF8D519652FC}" srcOrd="0" destOrd="0" presId="urn:microsoft.com/office/officeart/2005/8/layout/chevron2"/>
    <dgm:cxn modelId="{5CCDB923-14BB-4ECE-A889-0585CDE9AB63}" type="presParOf" srcId="{15ED6D45-4310-475E-95A6-EF8D519652FC}" destId="{05F63C69-064F-46D2-AA9B-D96267CDF09E}" srcOrd="0" destOrd="0" presId="urn:microsoft.com/office/officeart/2005/8/layout/chevron2"/>
    <dgm:cxn modelId="{42387910-8086-4571-8469-ED875F823980}" type="presParOf" srcId="{15ED6D45-4310-475E-95A6-EF8D519652FC}" destId="{E3F4F6FB-C96D-47A6-A713-6E7B5DB845FF}" srcOrd="1" destOrd="0" presId="urn:microsoft.com/office/officeart/2005/8/layout/chevron2"/>
    <dgm:cxn modelId="{8BECF381-53B4-4A50-99B6-EEDEC8A72BC6}" type="presParOf" srcId="{BE417DC8-E392-40AA-B752-68A9C04A53BA}" destId="{1F49227E-21FF-4D1C-A5FB-C06215AEA0C0}" srcOrd="1" destOrd="0" presId="urn:microsoft.com/office/officeart/2005/8/layout/chevron2"/>
    <dgm:cxn modelId="{C70EECD0-8D06-4930-A779-0B8D46568474}" type="presParOf" srcId="{BE417DC8-E392-40AA-B752-68A9C04A53BA}" destId="{2CA7250D-062F-419A-B252-FD88A036CE10}" srcOrd="2" destOrd="0" presId="urn:microsoft.com/office/officeart/2005/8/layout/chevron2"/>
    <dgm:cxn modelId="{15FA7072-C7F8-4EFE-BE5F-3131644E3B36}" type="presParOf" srcId="{2CA7250D-062F-419A-B252-FD88A036CE10}" destId="{9610938C-5A18-4584-AC4B-F7362B9DCD8E}" srcOrd="0" destOrd="0" presId="urn:microsoft.com/office/officeart/2005/8/layout/chevron2"/>
    <dgm:cxn modelId="{36A708AA-A441-48F0-BCFD-4221BB90C259}" type="presParOf" srcId="{2CA7250D-062F-419A-B252-FD88A036CE10}" destId="{01B5CD7A-3A01-464D-86E0-68B7C4EB8E77}" srcOrd="1" destOrd="0" presId="urn:microsoft.com/office/officeart/2005/8/layout/chevron2"/>
    <dgm:cxn modelId="{19D3AC4D-E813-4F79-AE3B-461066C9582A}" type="presParOf" srcId="{BE417DC8-E392-40AA-B752-68A9C04A53BA}" destId="{D0A9540C-2092-411C-B4CA-D8067BEEB77B}" srcOrd="3" destOrd="0" presId="urn:microsoft.com/office/officeart/2005/8/layout/chevron2"/>
    <dgm:cxn modelId="{B0F8F30B-6B0E-4B03-9C5B-DB4CF3656639}" type="presParOf" srcId="{BE417DC8-E392-40AA-B752-68A9C04A53BA}" destId="{97359BFF-BD72-45A9-ACF0-FD614320FB98}" srcOrd="4" destOrd="0" presId="urn:microsoft.com/office/officeart/2005/8/layout/chevron2"/>
    <dgm:cxn modelId="{CAB57681-FB36-4BBF-A37C-7593B1055C91}" type="presParOf" srcId="{97359BFF-BD72-45A9-ACF0-FD614320FB98}" destId="{3200A6FD-65B4-4F0E-B4E7-E266D51F83E3}" srcOrd="0" destOrd="0" presId="urn:microsoft.com/office/officeart/2005/8/layout/chevron2"/>
    <dgm:cxn modelId="{B968AEB7-8DA1-4357-87DF-C59A60B85B7F}" type="presParOf" srcId="{97359BFF-BD72-45A9-ACF0-FD614320FB98}" destId="{CAB63FA2-4745-4B42-9967-F422BCD7052A}" srcOrd="1" destOrd="0" presId="urn:microsoft.com/office/officeart/2005/8/layout/chevron2"/>
    <dgm:cxn modelId="{D0DFFA69-6713-4B51-849F-478767683061}" type="presParOf" srcId="{BE417DC8-E392-40AA-B752-68A9C04A53BA}" destId="{8C3226CD-E1B7-4C9F-9517-701A26CCB222}" srcOrd="5" destOrd="0" presId="urn:microsoft.com/office/officeart/2005/8/layout/chevron2"/>
    <dgm:cxn modelId="{F54C3AFB-D05B-4090-9827-F3E90C32A5B2}" type="presParOf" srcId="{BE417DC8-E392-40AA-B752-68A9C04A53BA}" destId="{5EE3B3EA-A7B4-43F0-AB03-CA240279A210}" srcOrd="6" destOrd="0" presId="urn:microsoft.com/office/officeart/2005/8/layout/chevron2"/>
    <dgm:cxn modelId="{64705BBA-CBF9-4B44-89FC-3D58C22026F0}" type="presParOf" srcId="{5EE3B3EA-A7B4-43F0-AB03-CA240279A210}" destId="{4FAA2ED2-672C-4CB5-852F-A0F7C20431F3}" srcOrd="0" destOrd="0" presId="urn:microsoft.com/office/officeart/2005/8/layout/chevron2"/>
    <dgm:cxn modelId="{3B4B6647-1E66-4DB4-AA8A-243E9F2A1B04}" type="presParOf" srcId="{5EE3B3EA-A7B4-43F0-AB03-CA240279A210}" destId="{BEEAABBA-E4D1-4EAB-B74C-0F9C762CB6E8}"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74DF72-4EFD-44C2-A8BA-120D290A77A5}">
      <dsp:nvSpPr>
        <dsp:cNvPr id="0" name=""/>
        <dsp:cNvSpPr/>
      </dsp:nvSpPr>
      <dsp:spPr>
        <a:xfrm>
          <a:off x="6500061" y="2519089"/>
          <a:ext cx="91440" cy="456741"/>
        </a:xfrm>
        <a:custGeom>
          <a:avLst/>
          <a:gdLst/>
          <a:ahLst/>
          <a:cxnLst/>
          <a:rect l="0" t="0" r="0" b="0"/>
          <a:pathLst>
            <a:path>
              <a:moveTo>
                <a:pt x="45720" y="0"/>
              </a:moveTo>
              <a:lnTo>
                <a:pt x="45720" y="45674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E5BAAD4-CCD2-4649-8F8F-29D81B22585C}">
      <dsp:nvSpPr>
        <dsp:cNvPr id="0" name=""/>
        <dsp:cNvSpPr/>
      </dsp:nvSpPr>
      <dsp:spPr>
        <a:xfrm>
          <a:off x="4626330" y="1065105"/>
          <a:ext cx="1919450" cy="456741"/>
        </a:xfrm>
        <a:custGeom>
          <a:avLst/>
          <a:gdLst/>
          <a:ahLst/>
          <a:cxnLst/>
          <a:rect l="0" t="0" r="0" b="0"/>
          <a:pathLst>
            <a:path>
              <a:moveTo>
                <a:pt x="0" y="0"/>
              </a:moveTo>
              <a:lnTo>
                <a:pt x="0" y="311256"/>
              </a:lnTo>
              <a:lnTo>
                <a:pt x="1919450" y="311256"/>
              </a:lnTo>
              <a:lnTo>
                <a:pt x="1919450" y="45674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DEA0773-24CF-4645-BFE2-6D05E109C45D}">
      <dsp:nvSpPr>
        <dsp:cNvPr id="0" name=""/>
        <dsp:cNvSpPr/>
      </dsp:nvSpPr>
      <dsp:spPr>
        <a:xfrm>
          <a:off x="2706879" y="2519089"/>
          <a:ext cx="1919450" cy="456741"/>
        </a:xfrm>
        <a:custGeom>
          <a:avLst/>
          <a:gdLst/>
          <a:ahLst/>
          <a:cxnLst/>
          <a:rect l="0" t="0" r="0" b="0"/>
          <a:pathLst>
            <a:path>
              <a:moveTo>
                <a:pt x="0" y="0"/>
              </a:moveTo>
              <a:lnTo>
                <a:pt x="0" y="311256"/>
              </a:lnTo>
              <a:lnTo>
                <a:pt x="1919450" y="311256"/>
              </a:lnTo>
              <a:lnTo>
                <a:pt x="1919450" y="45674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FFEF543-9D34-405B-990B-604B41BD2A7B}">
      <dsp:nvSpPr>
        <dsp:cNvPr id="0" name=""/>
        <dsp:cNvSpPr/>
      </dsp:nvSpPr>
      <dsp:spPr>
        <a:xfrm>
          <a:off x="2661159" y="2519089"/>
          <a:ext cx="91440" cy="456741"/>
        </a:xfrm>
        <a:custGeom>
          <a:avLst/>
          <a:gdLst/>
          <a:ahLst/>
          <a:cxnLst/>
          <a:rect l="0" t="0" r="0" b="0"/>
          <a:pathLst>
            <a:path>
              <a:moveTo>
                <a:pt x="45720" y="0"/>
              </a:moveTo>
              <a:lnTo>
                <a:pt x="45720" y="45674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E872FF4-5B17-4A99-8404-3D3E9499904C}">
      <dsp:nvSpPr>
        <dsp:cNvPr id="0" name=""/>
        <dsp:cNvSpPr/>
      </dsp:nvSpPr>
      <dsp:spPr>
        <a:xfrm>
          <a:off x="787429" y="2519089"/>
          <a:ext cx="1919450" cy="456741"/>
        </a:xfrm>
        <a:custGeom>
          <a:avLst/>
          <a:gdLst/>
          <a:ahLst/>
          <a:cxnLst/>
          <a:rect l="0" t="0" r="0" b="0"/>
          <a:pathLst>
            <a:path>
              <a:moveTo>
                <a:pt x="1919450" y="0"/>
              </a:moveTo>
              <a:lnTo>
                <a:pt x="1919450" y="311256"/>
              </a:lnTo>
              <a:lnTo>
                <a:pt x="0" y="311256"/>
              </a:lnTo>
              <a:lnTo>
                <a:pt x="0" y="45674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41F6B70-9DF1-4F27-AD29-21140CF02DE5}">
      <dsp:nvSpPr>
        <dsp:cNvPr id="0" name=""/>
        <dsp:cNvSpPr/>
      </dsp:nvSpPr>
      <dsp:spPr>
        <a:xfrm>
          <a:off x="2706879" y="1065105"/>
          <a:ext cx="1919450" cy="456741"/>
        </a:xfrm>
        <a:custGeom>
          <a:avLst/>
          <a:gdLst/>
          <a:ahLst/>
          <a:cxnLst/>
          <a:rect l="0" t="0" r="0" b="0"/>
          <a:pathLst>
            <a:path>
              <a:moveTo>
                <a:pt x="1919450" y="0"/>
              </a:moveTo>
              <a:lnTo>
                <a:pt x="1919450" y="311256"/>
              </a:lnTo>
              <a:lnTo>
                <a:pt x="0" y="311256"/>
              </a:lnTo>
              <a:lnTo>
                <a:pt x="0" y="45674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FF731CF-1F2A-42A8-9FCC-385EAD5AB05B}">
      <dsp:nvSpPr>
        <dsp:cNvPr id="0" name=""/>
        <dsp:cNvSpPr/>
      </dsp:nvSpPr>
      <dsp:spPr>
        <a:xfrm>
          <a:off x="3841100" y="67863"/>
          <a:ext cx="1570459" cy="99724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629D56-940F-486B-90BC-AD312F469F49}">
      <dsp:nvSpPr>
        <dsp:cNvPr id="0" name=""/>
        <dsp:cNvSpPr/>
      </dsp:nvSpPr>
      <dsp:spPr>
        <a:xfrm>
          <a:off x="4015596" y="233634"/>
          <a:ext cx="1570459" cy="99724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Data Components of the READ Act</a:t>
          </a:r>
        </a:p>
      </dsp:txBody>
      <dsp:txXfrm>
        <a:off x="4044804" y="262842"/>
        <a:ext cx="1512043" cy="938825"/>
      </dsp:txXfrm>
    </dsp:sp>
    <dsp:sp modelId="{67138C77-C082-40BC-A757-F630C6770E84}">
      <dsp:nvSpPr>
        <dsp:cNvPr id="0" name=""/>
        <dsp:cNvSpPr/>
      </dsp:nvSpPr>
      <dsp:spPr>
        <a:xfrm>
          <a:off x="1921650" y="1521847"/>
          <a:ext cx="1570459" cy="99724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3439247-16F5-4E86-8832-6B680FD120E5}">
      <dsp:nvSpPr>
        <dsp:cNvPr id="0" name=""/>
        <dsp:cNvSpPr/>
      </dsp:nvSpPr>
      <dsp:spPr>
        <a:xfrm>
          <a:off x="2096145" y="1687618"/>
          <a:ext cx="1570459" cy="99724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Components Collected through Data Pipeline</a:t>
          </a:r>
        </a:p>
      </dsp:txBody>
      <dsp:txXfrm>
        <a:off x="2125353" y="1716826"/>
        <a:ext cx="1512043" cy="938825"/>
      </dsp:txXfrm>
    </dsp:sp>
    <dsp:sp modelId="{E9D0C659-382D-480D-8DD4-77F39C68FCB6}">
      <dsp:nvSpPr>
        <dsp:cNvPr id="0" name=""/>
        <dsp:cNvSpPr/>
      </dsp:nvSpPr>
      <dsp:spPr>
        <a:xfrm>
          <a:off x="2199" y="2975831"/>
          <a:ext cx="1570459" cy="99724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A9D0D1-0FEA-4BE5-83D6-07FFE0EFDD45}">
      <dsp:nvSpPr>
        <dsp:cNvPr id="0" name=""/>
        <dsp:cNvSpPr/>
      </dsp:nvSpPr>
      <dsp:spPr>
        <a:xfrm>
          <a:off x="176695" y="3141602"/>
          <a:ext cx="1570459" cy="99724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Spring READ Assessment</a:t>
          </a:r>
        </a:p>
        <a:p>
          <a:pPr marL="0" lvl="0" indent="0" algn="ctr" defTabSz="622300">
            <a:lnSpc>
              <a:spcPct val="90000"/>
            </a:lnSpc>
            <a:spcBef>
              <a:spcPct val="0"/>
            </a:spcBef>
            <a:spcAft>
              <a:spcPct val="35000"/>
            </a:spcAft>
            <a:buNone/>
          </a:pPr>
          <a:r>
            <a:rPr lang="en-US" sz="1400" kern="1200" dirty="0"/>
            <a:t>(Spring)</a:t>
          </a:r>
        </a:p>
      </dsp:txBody>
      <dsp:txXfrm>
        <a:off x="205903" y="3170810"/>
        <a:ext cx="1512043" cy="938825"/>
      </dsp:txXfrm>
    </dsp:sp>
    <dsp:sp modelId="{1F07CA9B-C5C6-449A-AD7B-130E6980D1D5}">
      <dsp:nvSpPr>
        <dsp:cNvPr id="0" name=""/>
        <dsp:cNvSpPr/>
      </dsp:nvSpPr>
      <dsp:spPr>
        <a:xfrm>
          <a:off x="1921650" y="2975831"/>
          <a:ext cx="1570459" cy="99724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AFED94F-015B-411E-A92D-57246B031242}">
      <dsp:nvSpPr>
        <dsp:cNvPr id="0" name=""/>
        <dsp:cNvSpPr/>
      </dsp:nvSpPr>
      <dsp:spPr>
        <a:xfrm>
          <a:off x="2096145" y="3141602"/>
          <a:ext cx="1570459" cy="99724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READ Literacy Programs and Assessment</a:t>
          </a:r>
        </a:p>
        <a:p>
          <a:pPr marL="0" lvl="0" indent="0" algn="ctr" defTabSz="622300">
            <a:lnSpc>
              <a:spcPct val="90000"/>
            </a:lnSpc>
            <a:spcBef>
              <a:spcPct val="0"/>
            </a:spcBef>
            <a:spcAft>
              <a:spcPct val="35000"/>
            </a:spcAft>
            <a:buNone/>
          </a:pPr>
          <a:r>
            <a:rPr lang="en-US" sz="1400" kern="1200" dirty="0"/>
            <a:t>(Spring)</a:t>
          </a:r>
        </a:p>
      </dsp:txBody>
      <dsp:txXfrm>
        <a:off x="2125353" y="3170810"/>
        <a:ext cx="1512043" cy="938825"/>
      </dsp:txXfrm>
    </dsp:sp>
    <dsp:sp modelId="{F3F49332-0514-4894-B39A-6EFD5DD84490}">
      <dsp:nvSpPr>
        <dsp:cNvPr id="0" name=""/>
        <dsp:cNvSpPr/>
      </dsp:nvSpPr>
      <dsp:spPr>
        <a:xfrm>
          <a:off x="3841100" y="2975831"/>
          <a:ext cx="1570459" cy="99724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B21601-7268-41B2-8558-2FDD83ECEC0A}">
      <dsp:nvSpPr>
        <dsp:cNvPr id="0" name=""/>
        <dsp:cNvSpPr/>
      </dsp:nvSpPr>
      <dsp:spPr>
        <a:xfrm>
          <a:off x="4015596" y="3141602"/>
          <a:ext cx="1570459" cy="99724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READ Training</a:t>
          </a:r>
        </a:p>
        <a:p>
          <a:pPr marL="0" lvl="0" indent="0" algn="ctr" defTabSz="622300">
            <a:lnSpc>
              <a:spcPct val="90000"/>
            </a:lnSpc>
            <a:spcBef>
              <a:spcPct val="0"/>
            </a:spcBef>
            <a:spcAft>
              <a:spcPct val="35000"/>
            </a:spcAft>
            <a:buNone/>
          </a:pPr>
          <a:r>
            <a:rPr lang="en-US" sz="1400" kern="1200" dirty="0"/>
            <a:t>(Fall)</a:t>
          </a:r>
        </a:p>
      </dsp:txBody>
      <dsp:txXfrm>
        <a:off x="4044804" y="3170810"/>
        <a:ext cx="1512043" cy="938825"/>
      </dsp:txXfrm>
    </dsp:sp>
    <dsp:sp modelId="{CC0B9CA1-8943-4222-8EDA-B02D927E3C04}">
      <dsp:nvSpPr>
        <dsp:cNvPr id="0" name=""/>
        <dsp:cNvSpPr/>
      </dsp:nvSpPr>
      <dsp:spPr>
        <a:xfrm>
          <a:off x="5760551" y="1521847"/>
          <a:ext cx="1570459" cy="99724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8E062F-FCAB-4901-9B52-9EA1CBEE4399}">
      <dsp:nvSpPr>
        <dsp:cNvPr id="0" name=""/>
        <dsp:cNvSpPr/>
      </dsp:nvSpPr>
      <dsp:spPr>
        <a:xfrm>
          <a:off x="5935046" y="1687618"/>
          <a:ext cx="1570459" cy="99724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Components Collected through GAINS</a:t>
          </a:r>
        </a:p>
      </dsp:txBody>
      <dsp:txXfrm>
        <a:off x="5964254" y="1716826"/>
        <a:ext cx="1512043" cy="938825"/>
      </dsp:txXfrm>
    </dsp:sp>
    <dsp:sp modelId="{9AE74562-12B0-4F7F-B110-64BCB3784524}">
      <dsp:nvSpPr>
        <dsp:cNvPr id="0" name=""/>
        <dsp:cNvSpPr/>
      </dsp:nvSpPr>
      <dsp:spPr>
        <a:xfrm>
          <a:off x="5760551" y="2975831"/>
          <a:ext cx="1570459" cy="99724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FA7C59-AE02-42EE-AC59-DB5632CD1F4F}">
      <dsp:nvSpPr>
        <dsp:cNvPr id="0" name=""/>
        <dsp:cNvSpPr/>
      </dsp:nvSpPr>
      <dsp:spPr>
        <a:xfrm>
          <a:off x="5935046" y="3141602"/>
          <a:ext cx="1570459" cy="99724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READ Budgets</a:t>
          </a:r>
        </a:p>
        <a:p>
          <a:pPr marL="0" lvl="0" indent="0" algn="ctr" defTabSz="622300">
            <a:lnSpc>
              <a:spcPct val="90000"/>
            </a:lnSpc>
            <a:spcBef>
              <a:spcPct val="0"/>
            </a:spcBef>
            <a:spcAft>
              <a:spcPct val="35000"/>
            </a:spcAft>
            <a:buNone/>
          </a:pPr>
          <a:r>
            <a:rPr lang="en-US" sz="1400" kern="1200" dirty="0"/>
            <a:t>(Spring)</a:t>
          </a:r>
        </a:p>
      </dsp:txBody>
      <dsp:txXfrm>
        <a:off x="5964254" y="3170810"/>
        <a:ext cx="1512043" cy="9388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F63C69-064F-46D2-AA9B-D96267CDF09E}">
      <dsp:nvSpPr>
        <dsp:cNvPr id="0" name=""/>
        <dsp:cNvSpPr/>
      </dsp:nvSpPr>
      <dsp:spPr>
        <a:xfrm rot="5400000">
          <a:off x="-193807" y="148800"/>
          <a:ext cx="980578" cy="686404"/>
        </a:xfrm>
        <a:prstGeom prst="chevron">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Step 1</a:t>
          </a:r>
          <a:endParaRPr lang="en-US" sz="1800" kern="1200" dirty="0"/>
        </a:p>
      </dsp:txBody>
      <dsp:txXfrm rot="-5400000">
        <a:off x="-46720" y="344915"/>
        <a:ext cx="686404" cy="294174"/>
      </dsp:txXfrm>
    </dsp:sp>
    <dsp:sp modelId="{E3F4F6FB-C96D-47A6-A713-6E7B5DB845FF}">
      <dsp:nvSpPr>
        <dsp:cNvPr id="0" name=""/>
        <dsp:cNvSpPr/>
      </dsp:nvSpPr>
      <dsp:spPr>
        <a:xfrm rot="5400000">
          <a:off x="4303178" y="-3755130"/>
          <a:ext cx="717973" cy="8231846"/>
        </a:xfrm>
        <a:prstGeom prst="round2SameRect">
          <a:avLst/>
        </a:prstGeom>
        <a:solidFill>
          <a:schemeClr val="lt1"/>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a:t>Run the “Student Extract of 4-12</a:t>
          </a:r>
          <a:r>
            <a:rPr lang="en-US" sz="1400" kern="1200" baseline="30000" dirty="0"/>
            <a:t>th</a:t>
          </a:r>
          <a:r>
            <a:rPr lang="en-US" sz="1400" kern="1200" dirty="0"/>
            <a:t> Graders with a Significant Reading Deficiency in the Prior Year” Report in Cognos </a:t>
          </a:r>
        </a:p>
      </dsp:txBody>
      <dsp:txXfrm rot="-5400000">
        <a:off x="546242" y="36855"/>
        <a:ext cx="8196797" cy="647875"/>
      </dsp:txXfrm>
    </dsp:sp>
    <dsp:sp modelId="{9610938C-5A18-4584-AC4B-F7362B9DCD8E}">
      <dsp:nvSpPr>
        <dsp:cNvPr id="0" name=""/>
        <dsp:cNvSpPr/>
      </dsp:nvSpPr>
      <dsp:spPr>
        <a:xfrm rot="5400000">
          <a:off x="-193807" y="1027401"/>
          <a:ext cx="980578" cy="686404"/>
        </a:xfrm>
        <a:prstGeom prst="chevron">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Step 2</a:t>
          </a:r>
        </a:p>
      </dsp:txBody>
      <dsp:txXfrm rot="-5400000">
        <a:off x="-46720" y="1223516"/>
        <a:ext cx="686404" cy="294174"/>
      </dsp:txXfrm>
    </dsp:sp>
    <dsp:sp modelId="{01B5CD7A-3A01-464D-86E0-68B7C4EB8E77}">
      <dsp:nvSpPr>
        <dsp:cNvPr id="0" name=""/>
        <dsp:cNvSpPr/>
      </dsp:nvSpPr>
      <dsp:spPr>
        <a:xfrm rot="5400000">
          <a:off x="4264018" y="-2744492"/>
          <a:ext cx="796292" cy="8044962"/>
        </a:xfrm>
        <a:prstGeom prst="round2SameRect">
          <a:avLst/>
        </a:prstGeom>
        <a:solidFill>
          <a:schemeClr val="lt1"/>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a:t>Run this report for the current school year (2025-26). Districts will be able to download an excel file pre-loaded with all READ fields for the 4-12</a:t>
          </a:r>
          <a:r>
            <a:rPr lang="en-US" sz="1400" kern="1200" baseline="30000" dirty="0"/>
            <a:t>th</a:t>
          </a:r>
          <a:r>
            <a:rPr lang="en-US" sz="1400" kern="1200" dirty="0"/>
            <a:t> graders except for the READ plan field</a:t>
          </a:r>
          <a:r>
            <a:rPr lang="en-US" sz="1200" kern="1200" dirty="0"/>
            <a:t>.</a:t>
          </a:r>
        </a:p>
      </dsp:txBody>
      <dsp:txXfrm rot="-5400000">
        <a:off x="639683" y="918715"/>
        <a:ext cx="8006090" cy="718548"/>
      </dsp:txXfrm>
    </dsp:sp>
    <dsp:sp modelId="{3200A6FD-65B4-4F0E-B4E7-E266D51F83E3}">
      <dsp:nvSpPr>
        <dsp:cNvPr id="0" name=""/>
        <dsp:cNvSpPr/>
      </dsp:nvSpPr>
      <dsp:spPr>
        <a:xfrm rot="5400000">
          <a:off x="-193807" y="1935838"/>
          <a:ext cx="980578" cy="686404"/>
        </a:xfrm>
        <a:prstGeom prst="chevron">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Step 3</a:t>
          </a:r>
        </a:p>
      </dsp:txBody>
      <dsp:txXfrm rot="-5400000">
        <a:off x="-46720" y="2131953"/>
        <a:ext cx="686404" cy="294174"/>
      </dsp:txXfrm>
    </dsp:sp>
    <dsp:sp modelId="{CAB63FA2-4745-4B42-9967-F422BCD7052A}">
      <dsp:nvSpPr>
        <dsp:cNvPr id="0" name=""/>
        <dsp:cNvSpPr/>
      </dsp:nvSpPr>
      <dsp:spPr>
        <a:xfrm rot="5400000">
          <a:off x="4279309" y="-1851390"/>
          <a:ext cx="765711" cy="8062902"/>
        </a:xfrm>
        <a:prstGeom prst="round2SameRect">
          <a:avLst/>
        </a:prstGeom>
        <a:solidFill>
          <a:schemeClr val="lt1"/>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a:t>Districts must add the value of READ plan (0 or 1) to indicate if the cohort student remains in the cohort or if they have exited from the cohort based on READ plan (0 – No or 1 – Yes)</a:t>
          </a:r>
        </a:p>
      </dsp:txBody>
      <dsp:txXfrm rot="-5400000">
        <a:off x="630714" y="1834584"/>
        <a:ext cx="8025523" cy="690953"/>
      </dsp:txXfrm>
    </dsp:sp>
    <dsp:sp modelId="{4FAA2ED2-672C-4CB5-852F-A0F7C20431F3}">
      <dsp:nvSpPr>
        <dsp:cNvPr id="0" name=""/>
        <dsp:cNvSpPr/>
      </dsp:nvSpPr>
      <dsp:spPr>
        <a:xfrm rot="5400000">
          <a:off x="-193807" y="2846364"/>
          <a:ext cx="980578" cy="686404"/>
        </a:xfrm>
        <a:prstGeom prst="chevron">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Step 4</a:t>
          </a:r>
        </a:p>
      </dsp:txBody>
      <dsp:txXfrm rot="-5400000">
        <a:off x="-46720" y="3042479"/>
        <a:ext cx="686404" cy="294174"/>
      </dsp:txXfrm>
    </dsp:sp>
    <dsp:sp modelId="{BEEAABBA-E4D1-4EAB-B74C-0F9C762CB6E8}">
      <dsp:nvSpPr>
        <dsp:cNvPr id="0" name=""/>
        <dsp:cNvSpPr/>
      </dsp:nvSpPr>
      <dsp:spPr>
        <a:xfrm rot="5400000">
          <a:off x="4343476" y="-1004515"/>
          <a:ext cx="637375" cy="8044962"/>
        </a:xfrm>
        <a:prstGeom prst="round2SameRect">
          <a:avLst/>
        </a:prstGeom>
        <a:solidFill>
          <a:schemeClr val="lt1"/>
        </a:solidFill>
        <a:ln w="25400" cap="flat"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a:t>Districts will then remove the </a:t>
          </a:r>
          <a:r>
            <a:rPr lang="en-US" sz="1400" kern="1200" dirty="0" err="1"/>
            <a:t>entry_grade_level</a:t>
          </a:r>
          <a:r>
            <a:rPr lang="en-US" sz="1400" kern="1200" dirty="0"/>
            <a:t> column and copy and paste this information into their READ file before submitting data. </a:t>
          </a:r>
        </a:p>
      </dsp:txBody>
      <dsp:txXfrm rot="-5400000">
        <a:off x="639683" y="2730392"/>
        <a:ext cx="8013848" cy="57514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g278539799a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5" name="Google Shape;375;g278539799a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g278539799a0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6" name="Google Shape;416;g278539799a0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1" name="Google Shape;431;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g278539799a0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4" name="Google Shape;424;g278539799a0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6" name="Google Shape;43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6" name="Google Shape;446;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9"/>
        <p:cNvGrpSpPr/>
        <p:nvPr/>
      </p:nvGrpSpPr>
      <p:grpSpPr>
        <a:xfrm>
          <a:off x="0" y="0"/>
          <a:ext cx="0" cy="0"/>
          <a:chOff x="0" y="0"/>
          <a:chExt cx="0" cy="0"/>
        </a:xfrm>
      </p:grpSpPr>
      <p:sp>
        <p:nvSpPr>
          <p:cNvPr id="450" name="Google Shape;45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1" name="Google Shape;451;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6D3A7E-C9CD-C0CA-BB33-5FDFAF8C5B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8AB7D2-53A6-1306-DB73-E6A59FDFF85B}"/>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0333CB73-8F23-8268-FEE4-36238868F79D}"/>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6889764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7404976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1" name="Google Shape;441;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6" name="Google Shape;45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9"/>
        <p:cNvGrpSpPr/>
        <p:nvPr/>
      </p:nvGrpSpPr>
      <p:grpSpPr>
        <a:xfrm>
          <a:off x="0" y="0"/>
          <a:ext cx="0" cy="0"/>
          <a:chOff x="0" y="0"/>
          <a:chExt cx="0" cy="0"/>
        </a:xfrm>
      </p:grpSpPr>
      <p:sp>
        <p:nvSpPr>
          <p:cNvPr id="460" name="Google Shape;46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1" name="Google Shape;461;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8433768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4647139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2251779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6" name="Google Shape;466;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21.png"/></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Master" Target="../slideMasters/slideMaster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image" Target="../media/image28.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Master" Target="../slideMasters/slideMaster1.xml"/><Relationship Id="rId4" Type="http://schemas.openxmlformats.org/officeDocument/2006/relationships/image" Target="../media/image31.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lide without image - Orange">
  <p:cSld name="SECTION_HEADER_1">
    <p:spTree>
      <p:nvGrpSpPr>
        <p:cNvPr id="1" name="Shape 9"/>
        <p:cNvGrpSpPr/>
        <p:nvPr/>
      </p:nvGrpSpPr>
      <p:grpSpPr>
        <a:xfrm>
          <a:off x="0" y="0"/>
          <a:ext cx="0" cy="0"/>
          <a:chOff x="0" y="0"/>
          <a:chExt cx="0" cy="0"/>
        </a:xfrm>
      </p:grpSpPr>
      <p:sp>
        <p:nvSpPr>
          <p:cNvPr id="10" name="Google Shape;10;p30"/>
          <p:cNvSpPr txBox="1"/>
          <p:nvPr/>
        </p:nvSpPr>
        <p:spPr>
          <a:xfrm>
            <a:off x="123875" y="4164100"/>
            <a:ext cx="4863600" cy="1566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800"/>
              <a:buFont typeface="Arial"/>
              <a:buNone/>
            </a:pPr>
            <a:endParaRPr sz="800" b="0" i="0" u="none" strike="noStrike" cap="none">
              <a:solidFill>
                <a:srgbClr val="999999"/>
              </a:solidFill>
              <a:latin typeface="Roboto"/>
              <a:ea typeface="Roboto"/>
              <a:cs typeface="Roboto"/>
              <a:sym typeface="Roboto"/>
            </a:endParaRPr>
          </a:p>
        </p:txBody>
      </p:sp>
      <p:cxnSp>
        <p:nvCxnSpPr>
          <p:cNvPr id="11" name="Google Shape;11;p30" descr="&quot;&quot;"/>
          <p:cNvCxnSpPr/>
          <p:nvPr/>
        </p:nvCxnSpPr>
        <p:spPr>
          <a:xfrm>
            <a:off x="0" y="918350"/>
            <a:ext cx="7479600" cy="0"/>
          </a:xfrm>
          <a:prstGeom prst="straightConnector1">
            <a:avLst/>
          </a:prstGeom>
          <a:noFill/>
          <a:ln w="19050" cap="flat" cmpd="sng">
            <a:solidFill>
              <a:srgbClr val="EF7521"/>
            </a:solidFill>
            <a:prstDash val="solid"/>
            <a:round/>
            <a:headEnd type="none" w="sm" len="sm"/>
            <a:tailEnd type="none" w="sm" len="sm"/>
          </a:ln>
        </p:spPr>
      </p:cxnSp>
      <p:sp>
        <p:nvSpPr>
          <p:cNvPr id="12" name="Google Shape;12;p30"/>
          <p:cNvSpPr txBox="1">
            <a:spLocks noGrp="1"/>
          </p:cNvSpPr>
          <p:nvPr>
            <p:ph type="title"/>
          </p:nvPr>
        </p:nvSpPr>
        <p:spPr>
          <a:xfrm>
            <a:off x="311700" y="105100"/>
            <a:ext cx="7167900" cy="741300"/>
          </a:xfrm>
          <a:prstGeom prst="rect">
            <a:avLst/>
          </a:prstGeom>
          <a:noFill/>
          <a:ln>
            <a:noFill/>
          </a:ln>
        </p:spPr>
        <p:txBody>
          <a:bodyPr spcFirstLastPara="1" wrap="square" lIns="0" tIns="0" rIns="0" bIns="0" anchor="ctr" anchorCtr="0">
            <a:noAutofit/>
          </a:bodyPr>
          <a:lstStyle>
            <a:lvl1pPr lvl="0" algn="l">
              <a:lnSpc>
                <a:spcPct val="100000"/>
              </a:lnSpc>
              <a:spcBef>
                <a:spcPts val="0"/>
              </a:spcBef>
              <a:spcAft>
                <a:spcPts val="0"/>
              </a:spcAft>
              <a:buClr>
                <a:schemeClr val="dk1"/>
              </a:buClr>
              <a:buSzPts val="2000"/>
              <a:buFont typeface="Roboto"/>
              <a:buNone/>
              <a:defRPr sz="2000">
                <a:solidFill>
                  <a:schemeClr val="dk1"/>
                </a:solidFill>
                <a:latin typeface="Roboto"/>
                <a:ea typeface="Roboto"/>
                <a:cs typeface="Roboto"/>
                <a:sym typeface="Roboto"/>
              </a:defRPr>
            </a:lvl1pPr>
            <a:lvl2pPr lvl="1" algn="l">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2pPr>
            <a:lvl3pPr lvl="2" algn="l">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3pPr>
            <a:lvl4pPr lvl="3" algn="l">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4pPr>
            <a:lvl5pPr lvl="4" algn="l">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5pPr>
            <a:lvl6pPr lvl="5" algn="l">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6pPr>
            <a:lvl7pPr lvl="6" algn="l">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7pPr>
            <a:lvl8pPr lvl="7" algn="l">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8pPr>
            <a:lvl9pPr lvl="8" algn="l">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9pPr>
          </a:lstStyle>
          <a:p>
            <a:endParaRPr/>
          </a:p>
        </p:txBody>
      </p:sp>
      <p:sp>
        <p:nvSpPr>
          <p:cNvPr id="13" name="Google Shape;13;p30"/>
          <p:cNvSpPr txBox="1">
            <a:spLocks noGrp="1"/>
          </p:cNvSpPr>
          <p:nvPr>
            <p:ph type="body" idx="1"/>
          </p:nvPr>
        </p:nvSpPr>
        <p:spPr>
          <a:xfrm>
            <a:off x="311700" y="1152475"/>
            <a:ext cx="5277900" cy="3034800"/>
          </a:xfrm>
          <a:prstGeom prst="rect">
            <a:avLst/>
          </a:prstGeom>
          <a:noFill/>
          <a:ln>
            <a:noFill/>
          </a:ln>
        </p:spPr>
        <p:txBody>
          <a:bodyPr spcFirstLastPara="1" wrap="square" lIns="91425" tIns="91425" rIns="91425" bIns="91425" anchor="t" anchorCtr="0">
            <a:normAutofit/>
          </a:bodyPr>
          <a:lstStyle>
            <a:lvl1pPr marL="457200" lvl="0" indent="-330200" algn="l">
              <a:lnSpc>
                <a:spcPct val="115000"/>
              </a:lnSpc>
              <a:spcBef>
                <a:spcPts val="0"/>
              </a:spcBef>
              <a:spcAft>
                <a:spcPts val="0"/>
              </a:spcAft>
              <a:buClr>
                <a:schemeClr val="dk1"/>
              </a:buClr>
              <a:buSzPts val="1600"/>
              <a:buFont typeface="Roboto"/>
              <a:buChar char="●"/>
              <a:defRPr sz="1600">
                <a:solidFill>
                  <a:schemeClr val="dk1"/>
                </a:solidFill>
                <a:latin typeface="Roboto"/>
                <a:ea typeface="Roboto"/>
                <a:cs typeface="Roboto"/>
                <a:sym typeface="Roboto"/>
              </a:defRPr>
            </a:lvl1pPr>
            <a:lvl2pPr marL="914400" lvl="1" indent="-317500" algn="l">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2pPr>
            <a:lvl3pPr marL="1371600" lvl="2" indent="-317500" algn="l">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3pPr>
            <a:lvl4pPr marL="1828800" lvl="3" indent="-317500" algn="l">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4pPr>
            <a:lvl5pPr marL="2286000" lvl="4" indent="-317500" algn="l">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5pPr>
            <a:lvl6pPr marL="2743200" lvl="5" indent="-317500" algn="l">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6pPr>
            <a:lvl7pPr marL="3200400" lvl="6" indent="-317500" algn="l">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7pPr>
            <a:lvl8pPr marL="3657600" lvl="7" indent="-317500" algn="l">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8pPr>
            <a:lvl9pPr marL="4114800" lvl="8" indent="-317500" algn="l">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9pPr>
          </a:lstStyle>
          <a:p>
            <a:endParaRPr/>
          </a:p>
        </p:txBody>
      </p:sp>
      <p:sp>
        <p:nvSpPr>
          <p:cNvPr id="14" name="Google Shape;14;p30"/>
          <p:cNvSpPr txBox="1">
            <a:spLocks noGrp="1"/>
          </p:cNvSpPr>
          <p:nvPr>
            <p:ph type="title" idx="2"/>
          </p:nvPr>
        </p:nvSpPr>
        <p:spPr>
          <a:xfrm>
            <a:off x="123875" y="4347400"/>
            <a:ext cx="7267200" cy="156600"/>
          </a:xfrm>
          <a:prstGeom prst="rect">
            <a:avLst/>
          </a:prstGeom>
          <a:noFill/>
          <a:ln>
            <a:noFill/>
          </a:ln>
        </p:spPr>
        <p:txBody>
          <a:bodyPr spcFirstLastPara="1" wrap="square" lIns="0" tIns="0" rIns="0" bIns="0" anchor="b" anchorCtr="0">
            <a:noAutofit/>
          </a:bodyPr>
          <a:lstStyle>
            <a:lvl1pPr lvl="0"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1pPr>
            <a:lvl2pPr lvl="1"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2pPr>
            <a:lvl3pPr lvl="2"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3pPr>
            <a:lvl4pPr lvl="3"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4pPr>
            <a:lvl5pPr lvl="4"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5pPr>
            <a:lvl6pPr lvl="5"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6pPr>
            <a:lvl7pPr lvl="6"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7pPr>
            <a:lvl8pPr lvl="7"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8pPr>
            <a:lvl9pPr lvl="8"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9pPr>
          </a:lstStyle>
          <a:p>
            <a:endParaRPr/>
          </a:p>
        </p:txBody>
      </p:sp>
      <p:sp>
        <p:nvSpPr>
          <p:cNvPr id="15" name="Google Shape;15;p30"/>
          <p:cNvSpPr txBox="1"/>
          <p:nvPr/>
        </p:nvSpPr>
        <p:spPr>
          <a:xfrm>
            <a:off x="123875" y="4635425"/>
            <a:ext cx="517500" cy="321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300"/>
              <a:buFont typeface="Arial"/>
              <a:buNone/>
            </a:pPr>
            <a:r>
              <a:rPr lang="en" sz="1300" b="0" i="0" u="none" strike="noStrike" cap="none">
                <a:solidFill>
                  <a:srgbClr val="FFFFFF"/>
                </a:solidFill>
                <a:latin typeface="Arial"/>
                <a:ea typeface="Arial"/>
                <a:cs typeface="Arial"/>
                <a:sym typeface="Arial"/>
              </a:rPr>
              <a:t> </a:t>
            </a:r>
            <a:fld id="{00000000-1234-1234-1234-123412341234}" type="slidenum">
              <a:rPr lang="en" sz="1300" b="0" i="0" u="none" strike="noStrike" cap="none">
                <a:solidFill>
                  <a:srgbClr val="FFFFFF"/>
                </a:solidFill>
                <a:latin typeface="Arial"/>
                <a:ea typeface="Arial"/>
                <a:cs typeface="Arial"/>
                <a:sym typeface="Arial"/>
              </a:rPr>
              <a:t>‹#›</a:t>
            </a:fld>
            <a:endParaRPr sz="1300" b="0" i="0" u="none" strike="noStrike" cap="none">
              <a:solidFill>
                <a:srgbClr val="FFFFFF"/>
              </a:solidFill>
              <a:latin typeface="Arial"/>
              <a:ea typeface="Arial"/>
              <a:cs typeface="Arial"/>
              <a:sym typeface="Arial"/>
            </a:endParaRPr>
          </a:p>
        </p:txBody>
      </p:sp>
      <p:pic>
        <p:nvPicPr>
          <p:cNvPr id="16" name="Google Shape;16;p30" descr="&quot;&quot;"/>
          <p:cNvPicPr preferRelativeResize="0"/>
          <p:nvPr/>
        </p:nvPicPr>
        <p:blipFill rotWithShape="1">
          <a:blip r:embed="rId2">
            <a:alphaModFix/>
          </a:blip>
          <a:srcRect/>
          <a:stretch/>
        </p:blipFill>
        <p:spPr>
          <a:xfrm>
            <a:off x="0" y="4320695"/>
            <a:ext cx="9144003" cy="830461"/>
          </a:xfrm>
          <a:prstGeom prst="rect">
            <a:avLst/>
          </a:prstGeom>
          <a:noFill/>
          <a:ln>
            <a:noFill/>
          </a:ln>
        </p:spPr>
      </p:pic>
      <p:pic>
        <p:nvPicPr>
          <p:cNvPr id="17" name="Google Shape;17;p30" descr="CDE logo"/>
          <p:cNvPicPr preferRelativeResize="0"/>
          <p:nvPr/>
        </p:nvPicPr>
        <p:blipFill rotWithShape="1">
          <a:blip r:embed="rId3">
            <a:alphaModFix/>
          </a:blip>
          <a:srcRect/>
          <a:stretch/>
        </p:blipFill>
        <p:spPr>
          <a:xfrm>
            <a:off x="8002150" y="4518325"/>
            <a:ext cx="924425" cy="403399"/>
          </a:xfrm>
          <a:prstGeom prst="rect">
            <a:avLst/>
          </a:prstGeom>
          <a:noFill/>
          <a:ln>
            <a:noFill/>
          </a:ln>
        </p:spPr>
      </p:pic>
      <p:sp>
        <p:nvSpPr>
          <p:cNvPr id="18" name="Google Shape;18;p30"/>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rmAutofit/>
          </a:bodyPr>
          <a:lstStyle>
            <a:lvl1pPr marL="0" marR="0" lvl="0"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ver Slide - Orange" type="title">
  <p:cSld name="TITLE">
    <p:spTree>
      <p:nvGrpSpPr>
        <p:cNvPr id="1" name="Shape 19"/>
        <p:cNvGrpSpPr/>
        <p:nvPr/>
      </p:nvGrpSpPr>
      <p:grpSpPr>
        <a:xfrm>
          <a:off x="0" y="0"/>
          <a:ext cx="0" cy="0"/>
          <a:chOff x="0" y="0"/>
          <a:chExt cx="0" cy="0"/>
        </a:xfrm>
      </p:grpSpPr>
      <p:sp>
        <p:nvSpPr>
          <p:cNvPr id="20" name="Google Shape;20;p31"/>
          <p:cNvSpPr/>
          <p:nvPr/>
        </p:nvSpPr>
        <p:spPr>
          <a:xfrm>
            <a:off x="0" y="4311400"/>
            <a:ext cx="9144000" cy="839400"/>
          </a:xfrm>
          <a:prstGeom prst="rect">
            <a:avLst/>
          </a:prstGeom>
          <a:solidFill>
            <a:srgbClr val="EF752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31" descr="&quot;&quot;"/>
          <p:cNvSpPr/>
          <p:nvPr/>
        </p:nvSpPr>
        <p:spPr>
          <a:xfrm>
            <a:off x="1125" y="0"/>
            <a:ext cx="9144000" cy="2743200"/>
          </a:xfrm>
          <a:prstGeom prst="rect">
            <a:avLst/>
          </a:prstGeom>
          <a:solidFill>
            <a:srgbClr val="EF752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2" name="Google Shape;22;p31" descr="CDE logo"/>
          <p:cNvPicPr preferRelativeResize="0"/>
          <p:nvPr/>
        </p:nvPicPr>
        <p:blipFill rotWithShape="1">
          <a:blip r:embed="rId2">
            <a:alphaModFix/>
          </a:blip>
          <a:srcRect/>
          <a:stretch/>
        </p:blipFill>
        <p:spPr>
          <a:xfrm>
            <a:off x="2299325" y="703400"/>
            <a:ext cx="1456100" cy="919150"/>
          </a:xfrm>
          <a:prstGeom prst="rect">
            <a:avLst/>
          </a:prstGeom>
          <a:noFill/>
          <a:ln>
            <a:noFill/>
          </a:ln>
        </p:spPr>
      </p:pic>
      <p:sp>
        <p:nvSpPr>
          <p:cNvPr id="23" name="Google Shape;23;p31"/>
          <p:cNvSpPr txBox="1"/>
          <p:nvPr/>
        </p:nvSpPr>
        <p:spPr>
          <a:xfrm>
            <a:off x="205525" y="4884550"/>
            <a:ext cx="7256400" cy="1785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800"/>
              <a:buFont typeface="Arial"/>
              <a:buNone/>
            </a:pPr>
            <a:endParaRPr sz="800" b="0" i="0" u="none" strike="noStrike" cap="none">
              <a:solidFill>
                <a:srgbClr val="000000"/>
              </a:solidFill>
              <a:latin typeface="Roboto"/>
              <a:ea typeface="Roboto"/>
              <a:cs typeface="Roboto"/>
              <a:sym typeface="Roboto"/>
            </a:endParaRPr>
          </a:p>
        </p:txBody>
      </p:sp>
      <p:pic>
        <p:nvPicPr>
          <p:cNvPr id="24" name="Google Shape;24;p31" descr="Photo of two elementary students"/>
          <p:cNvPicPr preferRelativeResize="0"/>
          <p:nvPr/>
        </p:nvPicPr>
        <p:blipFill rotWithShape="1">
          <a:blip r:embed="rId3">
            <a:alphaModFix/>
          </a:blip>
          <a:srcRect/>
          <a:stretch/>
        </p:blipFill>
        <p:spPr>
          <a:xfrm>
            <a:off x="6124275" y="0"/>
            <a:ext cx="3019725" cy="4483625"/>
          </a:xfrm>
          <a:prstGeom prst="rect">
            <a:avLst/>
          </a:prstGeom>
          <a:noFill/>
          <a:ln>
            <a:noFill/>
          </a:ln>
        </p:spPr>
      </p:pic>
      <p:sp>
        <p:nvSpPr>
          <p:cNvPr id="25" name="Google Shape;25;p31"/>
          <p:cNvSpPr txBox="1">
            <a:spLocks noGrp="1"/>
          </p:cNvSpPr>
          <p:nvPr>
            <p:ph type="title"/>
          </p:nvPr>
        </p:nvSpPr>
        <p:spPr>
          <a:xfrm>
            <a:off x="205525" y="2070900"/>
            <a:ext cx="5778300" cy="536100"/>
          </a:xfrm>
          <a:prstGeom prst="rect">
            <a:avLst/>
          </a:prstGeom>
          <a:noFill/>
          <a:ln>
            <a:noFill/>
          </a:ln>
        </p:spPr>
        <p:txBody>
          <a:bodyPr spcFirstLastPara="1" wrap="square" lIns="0" tIns="0" rIns="0" bIns="0" anchor="t" anchorCtr="0">
            <a:noAutofit/>
          </a:bodyPr>
          <a:lstStyle>
            <a:lvl1pPr lvl="0" algn="ctr">
              <a:lnSpc>
                <a:spcPct val="100000"/>
              </a:lnSpc>
              <a:spcBef>
                <a:spcPts val="0"/>
              </a:spcBef>
              <a:spcAft>
                <a:spcPts val="0"/>
              </a:spcAft>
              <a:buClr>
                <a:schemeClr val="lt1"/>
              </a:buClr>
              <a:buSzPts val="2200"/>
              <a:buFont typeface="Roboto"/>
              <a:buNone/>
              <a:defRPr sz="2200">
                <a:solidFill>
                  <a:schemeClr val="lt1"/>
                </a:solidFill>
                <a:latin typeface="Roboto"/>
                <a:ea typeface="Roboto"/>
                <a:cs typeface="Roboto"/>
                <a:sym typeface="Roboto"/>
              </a:defRPr>
            </a:lvl1pPr>
            <a:lvl2pPr lvl="1" algn="ctr">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2pPr>
            <a:lvl3pPr lvl="2" algn="ctr">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3pPr>
            <a:lvl4pPr lvl="3" algn="ctr">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4pPr>
            <a:lvl5pPr lvl="4" algn="ctr">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5pPr>
            <a:lvl6pPr lvl="5" algn="ctr">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6pPr>
            <a:lvl7pPr lvl="6" algn="ctr">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7pPr>
            <a:lvl8pPr lvl="7" algn="ctr">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8pPr>
            <a:lvl9pPr lvl="8" algn="ctr">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9pPr>
          </a:lstStyle>
          <a:p>
            <a:endParaRPr/>
          </a:p>
        </p:txBody>
      </p:sp>
      <p:sp>
        <p:nvSpPr>
          <p:cNvPr id="26" name="Google Shape;26;p31"/>
          <p:cNvSpPr txBox="1">
            <a:spLocks noGrp="1"/>
          </p:cNvSpPr>
          <p:nvPr>
            <p:ph type="title" idx="2"/>
          </p:nvPr>
        </p:nvSpPr>
        <p:spPr>
          <a:xfrm>
            <a:off x="205525" y="2960750"/>
            <a:ext cx="5778300" cy="1040100"/>
          </a:xfrm>
          <a:prstGeom prst="rect">
            <a:avLst/>
          </a:prstGeom>
          <a:noFill/>
          <a:ln>
            <a:noFill/>
          </a:ln>
        </p:spPr>
        <p:txBody>
          <a:bodyPr spcFirstLastPara="1" wrap="square" lIns="0" tIns="0" rIns="0" bIns="0" anchor="t" anchorCtr="0">
            <a:noAutofit/>
          </a:bodyPr>
          <a:lstStyle>
            <a:lvl1pPr lvl="0" algn="ctr">
              <a:lnSpc>
                <a:spcPct val="100000"/>
              </a:lnSpc>
              <a:spcBef>
                <a:spcPts val="0"/>
              </a:spcBef>
              <a:spcAft>
                <a:spcPts val="0"/>
              </a:spcAft>
              <a:buSzPts val="2200"/>
              <a:buFont typeface="Roboto"/>
              <a:buNone/>
              <a:defRPr sz="2200">
                <a:latin typeface="Roboto"/>
                <a:ea typeface="Roboto"/>
                <a:cs typeface="Roboto"/>
                <a:sym typeface="Roboto"/>
              </a:defRPr>
            </a:lvl1pPr>
            <a:lvl2pPr lvl="1" algn="ctr">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2pPr>
            <a:lvl3pPr lvl="2" algn="ctr">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3pPr>
            <a:lvl4pPr lvl="3" algn="ctr">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4pPr>
            <a:lvl5pPr lvl="4" algn="ctr">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5pPr>
            <a:lvl6pPr lvl="5" algn="ctr">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6pPr>
            <a:lvl7pPr lvl="6" algn="ctr">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7pPr>
            <a:lvl8pPr lvl="7" algn="ctr">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8pPr>
            <a:lvl9pPr lvl="8" algn="ctr">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9pPr>
          </a:lstStyle>
          <a:p>
            <a:endParaRPr/>
          </a:p>
        </p:txBody>
      </p:sp>
      <p:sp>
        <p:nvSpPr>
          <p:cNvPr id="27" name="Google Shape;27;p31"/>
          <p:cNvSpPr txBox="1"/>
          <p:nvPr/>
        </p:nvSpPr>
        <p:spPr>
          <a:xfrm>
            <a:off x="123875" y="4635425"/>
            <a:ext cx="517500" cy="321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300"/>
              <a:buFont typeface="Arial"/>
              <a:buNone/>
            </a:pPr>
            <a:r>
              <a:rPr lang="en" sz="1300" b="0" i="0" u="none" strike="noStrike" cap="none">
                <a:solidFill>
                  <a:srgbClr val="FFFFFF"/>
                </a:solidFill>
                <a:latin typeface="Arial"/>
                <a:ea typeface="Arial"/>
                <a:cs typeface="Arial"/>
                <a:sym typeface="Arial"/>
              </a:rPr>
              <a:t> </a:t>
            </a:r>
            <a:fld id="{00000000-1234-1234-1234-123412341234}" type="slidenum">
              <a:rPr lang="en" sz="1300" b="0" i="0" u="none" strike="noStrike" cap="none">
                <a:solidFill>
                  <a:srgbClr val="FFFFFF"/>
                </a:solidFill>
                <a:latin typeface="Arial"/>
                <a:ea typeface="Arial"/>
                <a:cs typeface="Arial"/>
                <a:sym typeface="Arial"/>
              </a:rPr>
              <a:t>‹#›</a:t>
            </a:fld>
            <a:endParaRPr sz="1300" b="0" i="0" u="none" strike="noStrike" cap="none">
              <a:solidFill>
                <a:srgbClr val="FFFFFF"/>
              </a:solidFill>
              <a:latin typeface="Arial"/>
              <a:ea typeface="Arial"/>
              <a:cs typeface="Arial"/>
              <a:sym typeface="Arial"/>
            </a:endParaRPr>
          </a:p>
        </p:txBody>
      </p:sp>
      <p:sp>
        <p:nvSpPr>
          <p:cNvPr id="28" name="Google Shape;28;p31"/>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rmAutofit/>
          </a:bodyPr>
          <a:lstStyle>
            <a:lvl1pPr marL="0" marR="0" lvl="0"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lide with image - Orange" type="secHead">
  <p:cSld name="SECTION_HEADER">
    <p:spTree>
      <p:nvGrpSpPr>
        <p:cNvPr id="1" name="Shape 60"/>
        <p:cNvGrpSpPr/>
        <p:nvPr/>
      </p:nvGrpSpPr>
      <p:grpSpPr>
        <a:xfrm>
          <a:off x="0" y="0"/>
          <a:ext cx="0" cy="0"/>
          <a:chOff x="0" y="0"/>
          <a:chExt cx="0" cy="0"/>
        </a:xfrm>
      </p:grpSpPr>
      <p:sp>
        <p:nvSpPr>
          <p:cNvPr id="61" name="Google Shape;61;p34"/>
          <p:cNvSpPr/>
          <p:nvPr/>
        </p:nvSpPr>
        <p:spPr>
          <a:xfrm>
            <a:off x="0" y="4311400"/>
            <a:ext cx="9144000" cy="839400"/>
          </a:xfrm>
          <a:prstGeom prst="rect">
            <a:avLst/>
          </a:prstGeom>
          <a:solidFill>
            <a:srgbClr val="EF752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 name="Google Shape;62;p34"/>
          <p:cNvSpPr txBox="1"/>
          <p:nvPr/>
        </p:nvSpPr>
        <p:spPr>
          <a:xfrm>
            <a:off x="123875" y="4635425"/>
            <a:ext cx="517500" cy="321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300"/>
              <a:buFont typeface="Arial"/>
              <a:buNone/>
            </a:pPr>
            <a:r>
              <a:rPr lang="en" sz="1300" b="0" i="0" u="none" strike="noStrike" cap="none">
                <a:solidFill>
                  <a:srgbClr val="FFFFFF"/>
                </a:solidFill>
                <a:latin typeface="Arial"/>
                <a:ea typeface="Arial"/>
                <a:cs typeface="Arial"/>
                <a:sym typeface="Arial"/>
              </a:rPr>
              <a:t> </a:t>
            </a:r>
            <a:fld id="{00000000-1234-1234-1234-123412341234}" type="slidenum">
              <a:rPr lang="en" sz="1300" b="0" i="0" u="none" strike="noStrike" cap="none">
                <a:solidFill>
                  <a:srgbClr val="FFFFFF"/>
                </a:solidFill>
                <a:latin typeface="Arial"/>
                <a:ea typeface="Arial"/>
                <a:cs typeface="Arial"/>
                <a:sym typeface="Arial"/>
              </a:rPr>
              <a:t>‹#›</a:t>
            </a:fld>
            <a:endParaRPr sz="1300" b="0" i="0" u="none" strike="noStrike" cap="none">
              <a:solidFill>
                <a:srgbClr val="FFFFFF"/>
              </a:solidFill>
              <a:latin typeface="Arial"/>
              <a:ea typeface="Arial"/>
              <a:cs typeface="Arial"/>
              <a:sym typeface="Arial"/>
            </a:endParaRPr>
          </a:p>
        </p:txBody>
      </p:sp>
      <p:sp>
        <p:nvSpPr>
          <p:cNvPr id="63" name="Google Shape;63;p34"/>
          <p:cNvSpPr txBox="1"/>
          <p:nvPr/>
        </p:nvSpPr>
        <p:spPr>
          <a:xfrm>
            <a:off x="123875" y="4164100"/>
            <a:ext cx="4863600" cy="1566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800"/>
              <a:buFont typeface="Arial"/>
              <a:buNone/>
            </a:pPr>
            <a:endParaRPr sz="800" b="0" i="0" u="none" strike="noStrike" cap="none">
              <a:solidFill>
                <a:srgbClr val="999999"/>
              </a:solidFill>
              <a:latin typeface="Roboto"/>
              <a:ea typeface="Roboto"/>
              <a:cs typeface="Roboto"/>
              <a:sym typeface="Roboto"/>
            </a:endParaRPr>
          </a:p>
        </p:txBody>
      </p:sp>
      <p:pic>
        <p:nvPicPr>
          <p:cNvPr id="64" name="Google Shape;64;p34" descr="CDE logo"/>
          <p:cNvPicPr preferRelativeResize="0"/>
          <p:nvPr/>
        </p:nvPicPr>
        <p:blipFill rotWithShape="1">
          <a:blip r:embed="rId2">
            <a:alphaModFix/>
          </a:blip>
          <a:srcRect/>
          <a:stretch/>
        </p:blipFill>
        <p:spPr>
          <a:xfrm>
            <a:off x="8002150" y="4518325"/>
            <a:ext cx="924425" cy="403399"/>
          </a:xfrm>
          <a:prstGeom prst="rect">
            <a:avLst/>
          </a:prstGeom>
          <a:noFill/>
          <a:ln>
            <a:noFill/>
          </a:ln>
        </p:spPr>
      </p:pic>
      <p:cxnSp>
        <p:nvCxnSpPr>
          <p:cNvPr id="65" name="Google Shape;65;p34" descr="&quot;&quot;"/>
          <p:cNvCxnSpPr/>
          <p:nvPr/>
        </p:nvCxnSpPr>
        <p:spPr>
          <a:xfrm>
            <a:off x="0" y="918350"/>
            <a:ext cx="7479600" cy="0"/>
          </a:xfrm>
          <a:prstGeom prst="straightConnector1">
            <a:avLst/>
          </a:prstGeom>
          <a:noFill/>
          <a:ln w="19050" cap="flat" cmpd="sng">
            <a:solidFill>
              <a:srgbClr val="87BF40"/>
            </a:solidFill>
            <a:prstDash val="solid"/>
            <a:round/>
            <a:headEnd type="none" w="sm" len="sm"/>
            <a:tailEnd type="none" w="sm" len="sm"/>
          </a:ln>
        </p:spPr>
      </p:cxnSp>
      <p:sp>
        <p:nvSpPr>
          <p:cNvPr id="66" name="Google Shape;66;p34"/>
          <p:cNvSpPr txBox="1">
            <a:spLocks noGrp="1"/>
          </p:cNvSpPr>
          <p:nvPr>
            <p:ph type="title"/>
          </p:nvPr>
        </p:nvSpPr>
        <p:spPr>
          <a:xfrm>
            <a:off x="311700" y="105100"/>
            <a:ext cx="7167900" cy="741300"/>
          </a:xfrm>
          <a:prstGeom prst="rect">
            <a:avLst/>
          </a:prstGeom>
          <a:noFill/>
          <a:ln>
            <a:noFill/>
          </a:ln>
        </p:spPr>
        <p:txBody>
          <a:bodyPr spcFirstLastPara="1" wrap="square" lIns="0" tIns="0" rIns="0" bIns="0" anchor="ctr" anchorCtr="0">
            <a:noAutofit/>
          </a:bodyPr>
          <a:lstStyle>
            <a:lvl1pPr lvl="0" algn="l">
              <a:lnSpc>
                <a:spcPct val="100000"/>
              </a:lnSpc>
              <a:spcBef>
                <a:spcPts val="0"/>
              </a:spcBef>
              <a:spcAft>
                <a:spcPts val="0"/>
              </a:spcAft>
              <a:buClr>
                <a:schemeClr val="dk1"/>
              </a:buClr>
              <a:buSzPts val="2000"/>
              <a:buFont typeface="Roboto"/>
              <a:buNone/>
              <a:defRPr sz="2000">
                <a:solidFill>
                  <a:schemeClr val="dk1"/>
                </a:solidFill>
                <a:latin typeface="Roboto"/>
                <a:ea typeface="Roboto"/>
                <a:cs typeface="Roboto"/>
                <a:sym typeface="Roboto"/>
              </a:defRPr>
            </a:lvl1pPr>
            <a:lvl2pPr lvl="1" algn="l">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2pPr>
            <a:lvl3pPr lvl="2" algn="l">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3pPr>
            <a:lvl4pPr lvl="3" algn="l">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4pPr>
            <a:lvl5pPr lvl="4" algn="l">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5pPr>
            <a:lvl6pPr lvl="5" algn="l">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6pPr>
            <a:lvl7pPr lvl="6" algn="l">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7pPr>
            <a:lvl8pPr lvl="7" algn="l">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8pPr>
            <a:lvl9pPr lvl="8" algn="l">
              <a:lnSpc>
                <a:spcPct val="100000"/>
              </a:lnSpc>
              <a:spcBef>
                <a:spcPts val="0"/>
              </a:spcBef>
              <a:spcAft>
                <a:spcPts val="0"/>
              </a:spcAft>
              <a:buClr>
                <a:schemeClr val="dk1"/>
              </a:buClr>
              <a:buSzPts val="1800"/>
              <a:buFont typeface="Roboto"/>
              <a:buNone/>
              <a:defRPr sz="1800">
                <a:solidFill>
                  <a:schemeClr val="dk1"/>
                </a:solidFill>
                <a:latin typeface="Roboto"/>
                <a:ea typeface="Roboto"/>
                <a:cs typeface="Roboto"/>
                <a:sym typeface="Roboto"/>
              </a:defRPr>
            </a:lvl9pPr>
          </a:lstStyle>
          <a:p>
            <a:endParaRPr/>
          </a:p>
        </p:txBody>
      </p:sp>
      <p:sp>
        <p:nvSpPr>
          <p:cNvPr id="67" name="Google Shape;67;p34"/>
          <p:cNvSpPr txBox="1">
            <a:spLocks noGrp="1"/>
          </p:cNvSpPr>
          <p:nvPr>
            <p:ph type="body" idx="1"/>
          </p:nvPr>
        </p:nvSpPr>
        <p:spPr>
          <a:xfrm>
            <a:off x="311700" y="1152475"/>
            <a:ext cx="5277900" cy="3034800"/>
          </a:xfrm>
          <a:prstGeom prst="rect">
            <a:avLst/>
          </a:prstGeom>
          <a:noFill/>
          <a:ln>
            <a:noFill/>
          </a:ln>
        </p:spPr>
        <p:txBody>
          <a:bodyPr spcFirstLastPara="1" wrap="square" lIns="91425" tIns="91425" rIns="91425" bIns="91425" anchor="t" anchorCtr="0">
            <a:normAutofit/>
          </a:bodyPr>
          <a:lstStyle>
            <a:lvl1pPr marL="457200" lvl="0" indent="-330200" algn="l">
              <a:lnSpc>
                <a:spcPct val="115000"/>
              </a:lnSpc>
              <a:spcBef>
                <a:spcPts val="0"/>
              </a:spcBef>
              <a:spcAft>
                <a:spcPts val="0"/>
              </a:spcAft>
              <a:buClr>
                <a:schemeClr val="dk1"/>
              </a:buClr>
              <a:buSzPts val="1600"/>
              <a:buFont typeface="Roboto"/>
              <a:buChar char="●"/>
              <a:defRPr sz="1600">
                <a:solidFill>
                  <a:schemeClr val="dk1"/>
                </a:solidFill>
                <a:latin typeface="Roboto"/>
                <a:ea typeface="Roboto"/>
                <a:cs typeface="Roboto"/>
                <a:sym typeface="Roboto"/>
              </a:defRPr>
            </a:lvl1pPr>
            <a:lvl2pPr marL="914400" lvl="1" indent="-317500" algn="l">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2pPr>
            <a:lvl3pPr marL="1371600" lvl="2" indent="-317500" algn="l">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3pPr>
            <a:lvl4pPr marL="1828800" lvl="3" indent="-317500" algn="l">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4pPr>
            <a:lvl5pPr marL="2286000" lvl="4" indent="-317500" algn="l">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5pPr>
            <a:lvl6pPr marL="2743200" lvl="5" indent="-317500" algn="l">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6pPr>
            <a:lvl7pPr marL="3200400" lvl="6" indent="-317500" algn="l">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7pPr>
            <a:lvl8pPr marL="3657600" lvl="7" indent="-317500" algn="l">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8pPr>
            <a:lvl9pPr marL="4114800" lvl="8" indent="-317500" algn="l">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9pPr>
          </a:lstStyle>
          <a:p>
            <a:endParaRPr/>
          </a:p>
        </p:txBody>
      </p:sp>
      <p:sp>
        <p:nvSpPr>
          <p:cNvPr id="68" name="Google Shape;68;p34"/>
          <p:cNvSpPr txBox="1">
            <a:spLocks noGrp="1"/>
          </p:cNvSpPr>
          <p:nvPr>
            <p:ph type="title" idx="2"/>
          </p:nvPr>
        </p:nvSpPr>
        <p:spPr>
          <a:xfrm>
            <a:off x="123875" y="4347400"/>
            <a:ext cx="7267200" cy="156600"/>
          </a:xfrm>
          <a:prstGeom prst="rect">
            <a:avLst/>
          </a:prstGeom>
          <a:noFill/>
          <a:ln>
            <a:noFill/>
          </a:ln>
        </p:spPr>
        <p:txBody>
          <a:bodyPr spcFirstLastPara="1" wrap="square" lIns="0" tIns="0" rIns="0" bIns="0" anchor="b" anchorCtr="0">
            <a:noAutofit/>
          </a:bodyPr>
          <a:lstStyle>
            <a:lvl1pPr lvl="0"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1pPr>
            <a:lvl2pPr lvl="1"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2pPr>
            <a:lvl3pPr lvl="2"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3pPr>
            <a:lvl4pPr lvl="3"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4pPr>
            <a:lvl5pPr lvl="4"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5pPr>
            <a:lvl6pPr lvl="5"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6pPr>
            <a:lvl7pPr lvl="6"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7pPr>
            <a:lvl8pPr lvl="7"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8pPr>
            <a:lvl9pPr lvl="8"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9pPr>
          </a:lstStyle>
          <a:p>
            <a:endParaRPr/>
          </a:p>
        </p:txBody>
      </p:sp>
      <p:pic>
        <p:nvPicPr>
          <p:cNvPr id="69" name="Google Shape;69;p34" descr="Photo of elementary student"/>
          <p:cNvPicPr preferRelativeResize="0"/>
          <p:nvPr/>
        </p:nvPicPr>
        <p:blipFill rotWithShape="1">
          <a:blip r:embed="rId3">
            <a:alphaModFix/>
          </a:blip>
          <a:srcRect/>
          <a:stretch/>
        </p:blipFill>
        <p:spPr>
          <a:xfrm>
            <a:off x="6109200" y="616825"/>
            <a:ext cx="3034799" cy="3034799"/>
          </a:xfrm>
          <a:prstGeom prst="rect">
            <a:avLst/>
          </a:prstGeom>
          <a:noFill/>
          <a:ln>
            <a:noFill/>
          </a:ln>
        </p:spPr>
      </p:pic>
      <p:sp>
        <p:nvSpPr>
          <p:cNvPr id="70" name="Google Shape;70;p34"/>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rmAutofit/>
          </a:bodyPr>
          <a:lstStyle>
            <a:lvl1pPr marL="0" marR="0" lvl="0"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300" b="0" i="0" u="none" strike="noStrike" cap="none">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Divider - Orange - 01" type="tx">
  <p:cSld name="TITLE_AND_BODY">
    <p:spTree>
      <p:nvGrpSpPr>
        <p:cNvPr id="1" name="Shape 71"/>
        <p:cNvGrpSpPr/>
        <p:nvPr/>
      </p:nvGrpSpPr>
      <p:grpSpPr>
        <a:xfrm>
          <a:off x="0" y="0"/>
          <a:ext cx="0" cy="0"/>
          <a:chOff x="0" y="0"/>
          <a:chExt cx="0" cy="0"/>
        </a:xfrm>
      </p:grpSpPr>
      <p:pic>
        <p:nvPicPr>
          <p:cNvPr id="72" name="Google Shape;72;p36" descr="Photo of elementary students and teacher"/>
          <p:cNvPicPr preferRelativeResize="0"/>
          <p:nvPr/>
        </p:nvPicPr>
        <p:blipFill rotWithShape="1">
          <a:blip r:embed="rId2">
            <a:alphaModFix/>
          </a:blip>
          <a:srcRect/>
          <a:stretch/>
        </p:blipFill>
        <p:spPr>
          <a:xfrm>
            <a:off x="0" y="0"/>
            <a:ext cx="9144008" cy="5143501"/>
          </a:xfrm>
          <a:prstGeom prst="rect">
            <a:avLst/>
          </a:prstGeom>
          <a:noFill/>
          <a:ln>
            <a:noFill/>
          </a:ln>
        </p:spPr>
      </p:pic>
      <p:sp>
        <p:nvSpPr>
          <p:cNvPr id="73" name="Google Shape;73;p36"/>
          <p:cNvSpPr txBox="1">
            <a:spLocks noGrp="1"/>
          </p:cNvSpPr>
          <p:nvPr>
            <p:ph type="title"/>
          </p:nvPr>
        </p:nvSpPr>
        <p:spPr>
          <a:xfrm>
            <a:off x="0" y="3361600"/>
            <a:ext cx="9144000" cy="666600"/>
          </a:xfrm>
          <a:prstGeom prst="rect">
            <a:avLst/>
          </a:prstGeom>
          <a:solidFill>
            <a:srgbClr val="EF7521"/>
          </a:solid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chemeClr val="lt1"/>
              </a:buClr>
              <a:buSzPts val="2800"/>
              <a:buFont typeface="Roboto Medium"/>
              <a:buNone/>
              <a:defRPr>
                <a:solidFill>
                  <a:schemeClr val="lt1"/>
                </a:solidFill>
                <a:latin typeface="Roboto Medium"/>
                <a:ea typeface="Roboto Medium"/>
                <a:cs typeface="Roboto Medium"/>
                <a:sym typeface="Roboto Medium"/>
              </a:defRPr>
            </a:lvl1pPr>
            <a:lvl2pPr lvl="1" algn="ctr">
              <a:lnSpc>
                <a:spcPct val="100000"/>
              </a:lnSpc>
              <a:spcBef>
                <a:spcPts val="0"/>
              </a:spcBef>
              <a:spcAft>
                <a:spcPts val="0"/>
              </a:spcAft>
              <a:buSzPts val="2800"/>
              <a:buNone/>
              <a:defRPr/>
            </a:lvl2pPr>
            <a:lvl3pPr lvl="2" algn="ctr">
              <a:lnSpc>
                <a:spcPct val="100000"/>
              </a:lnSpc>
              <a:spcBef>
                <a:spcPts val="0"/>
              </a:spcBef>
              <a:spcAft>
                <a:spcPts val="0"/>
              </a:spcAft>
              <a:buSzPts val="2800"/>
              <a:buNone/>
              <a:defRPr/>
            </a:lvl3pPr>
            <a:lvl4pPr lvl="3" algn="ctr">
              <a:lnSpc>
                <a:spcPct val="100000"/>
              </a:lnSpc>
              <a:spcBef>
                <a:spcPts val="0"/>
              </a:spcBef>
              <a:spcAft>
                <a:spcPts val="0"/>
              </a:spcAft>
              <a:buSzPts val="2800"/>
              <a:buNone/>
              <a:defRPr/>
            </a:lvl4pPr>
            <a:lvl5pPr lvl="4" algn="ctr">
              <a:lnSpc>
                <a:spcPct val="100000"/>
              </a:lnSpc>
              <a:spcBef>
                <a:spcPts val="0"/>
              </a:spcBef>
              <a:spcAft>
                <a:spcPts val="0"/>
              </a:spcAft>
              <a:buSzPts val="2800"/>
              <a:buNone/>
              <a:defRPr/>
            </a:lvl5pPr>
            <a:lvl6pPr lvl="5" algn="ctr">
              <a:lnSpc>
                <a:spcPct val="100000"/>
              </a:lnSpc>
              <a:spcBef>
                <a:spcPts val="0"/>
              </a:spcBef>
              <a:spcAft>
                <a:spcPts val="0"/>
              </a:spcAft>
              <a:buSzPts val="2800"/>
              <a:buNone/>
              <a:defRPr/>
            </a:lvl6pPr>
            <a:lvl7pPr lvl="6" algn="ctr">
              <a:lnSpc>
                <a:spcPct val="100000"/>
              </a:lnSpc>
              <a:spcBef>
                <a:spcPts val="0"/>
              </a:spcBef>
              <a:spcAft>
                <a:spcPts val="0"/>
              </a:spcAft>
              <a:buSzPts val="2800"/>
              <a:buNone/>
              <a:defRPr/>
            </a:lvl7pPr>
            <a:lvl8pPr lvl="7" algn="ctr">
              <a:lnSpc>
                <a:spcPct val="100000"/>
              </a:lnSpc>
              <a:spcBef>
                <a:spcPts val="0"/>
              </a:spcBef>
              <a:spcAft>
                <a:spcPts val="0"/>
              </a:spcAft>
              <a:buSzPts val="2800"/>
              <a:buNone/>
              <a:defRPr/>
            </a:lvl8pPr>
            <a:lvl9pPr lvl="8" algn="ctr">
              <a:lnSpc>
                <a:spcPct val="100000"/>
              </a:lnSpc>
              <a:spcBef>
                <a:spcPts val="0"/>
              </a:spcBef>
              <a:spcAft>
                <a:spcPts val="0"/>
              </a:spcAft>
              <a:buSzPts val="2800"/>
              <a:buNone/>
              <a:defRPr/>
            </a:lvl9pPr>
          </a:lstStyle>
          <a:p>
            <a:endParaRPr/>
          </a:p>
        </p:txBody>
      </p:sp>
      <p:sp>
        <p:nvSpPr>
          <p:cNvPr id="74" name="Google Shape;74;p3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
        <p:nvSpPr>
          <p:cNvPr id="75" name="Google Shape;75;p36"/>
          <p:cNvSpPr txBox="1"/>
          <p:nvPr/>
        </p:nvSpPr>
        <p:spPr>
          <a:xfrm>
            <a:off x="123875" y="4635425"/>
            <a:ext cx="517500" cy="321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300"/>
              <a:buFont typeface="Arial"/>
              <a:buNone/>
            </a:pPr>
            <a:r>
              <a:rPr lang="en" sz="1300" b="0" i="0" u="none" strike="noStrike" cap="none">
                <a:solidFill>
                  <a:srgbClr val="FFFFFF"/>
                </a:solidFill>
                <a:latin typeface="Arial"/>
                <a:ea typeface="Arial"/>
                <a:cs typeface="Arial"/>
                <a:sym typeface="Arial"/>
              </a:rPr>
              <a:t> </a:t>
            </a:r>
            <a:fld id="{00000000-1234-1234-1234-123412341234}" type="slidenum">
              <a:rPr lang="en" sz="1300" b="0" i="0" u="none" strike="noStrike" cap="none">
                <a:solidFill>
                  <a:srgbClr val="FFFFFF"/>
                </a:solidFill>
                <a:latin typeface="Arial"/>
                <a:ea typeface="Arial"/>
                <a:cs typeface="Arial"/>
                <a:sym typeface="Arial"/>
              </a:rPr>
              <a:t>‹#›</a:t>
            </a:fld>
            <a:endParaRPr sz="1300" b="0" i="0" u="none" strike="noStrike" cap="none">
              <a:solidFill>
                <a:srgbClr val="FFFFFF"/>
              </a:solidFill>
              <a:latin typeface="Arial"/>
              <a:ea typeface="Arial"/>
              <a:cs typeface="Arial"/>
              <a:sym typeface="Arial"/>
            </a:endParaRPr>
          </a:p>
        </p:txBody>
      </p:sp>
      <p:pic>
        <p:nvPicPr>
          <p:cNvPr id="76" name="Google Shape;76;p36" descr="CDE logo"/>
          <p:cNvPicPr preferRelativeResize="0"/>
          <p:nvPr/>
        </p:nvPicPr>
        <p:blipFill rotWithShape="1">
          <a:blip r:embed="rId3">
            <a:alphaModFix/>
          </a:blip>
          <a:srcRect/>
          <a:stretch/>
        </p:blipFill>
        <p:spPr>
          <a:xfrm>
            <a:off x="8002150" y="4518325"/>
            <a:ext cx="924425" cy="403399"/>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ivider - Orange - 02">
  <p:cSld name="TITLE_AND_BODY_1">
    <p:spTree>
      <p:nvGrpSpPr>
        <p:cNvPr id="1" name="Shape 77"/>
        <p:cNvGrpSpPr/>
        <p:nvPr/>
      </p:nvGrpSpPr>
      <p:grpSpPr>
        <a:xfrm>
          <a:off x="0" y="0"/>
          <a:ext cx="0" cy="0"/>
          <a:chOff x="0" y="0"/>
          <a:chExt cx="0" cy="0"/>
        </a:xfrm>
      </p:grpSpPr>
      <p:pic>
        <p:nvPicPr>
          <p:cNvPr id="78" name="Google Shape;78;p37" descr="Photo of elementary student"/>
          <p:cNvPicPr preferRelativeResize="0"/>
          <p:nvPr/>
        </p:nvPicPr>
        <p:blipFill rotWithShape="1">
          <a:blip r:embed="rId2">
            <a:alphaModFix/>
          </a:blip>
          <a:srcRect/>
          <a:stretch/>
        </p:blipFill>
        <p:spPr>
          <a:xfrm>
            <a:off x="0" y="0"/>
            <a:ext cx="9144008" cy="5143501"/>
          </a:xfrm>
          <a:prstGeom prst="rect">
            <a:avLst/>
          </a:prstGeom>
          <a:noFill/>
          <a:ln>
            <a:noFill/>
          </a:ln>
        </p:spPr>
      </p:pic>
      <p:sp>
        <p:nvSpPr>
          <p:cNvPr id="79" name="Google Shape;79;p37"/>
          <p:cNvSpPr txBox="1">
            <a:spLocks noGrp="1"/>
          </p:cNvSpPr>
          <p:nvPr>
            <p:ph type="title"/>
          </p:nvPr>
        </p:nvSpPr>
        <p:spPr>
          <a:xfrm>
            <a:off x="0" y="3361600"/>
            <a:ext cx="9144000" cy="666600"/>
          </a:xfrm>
          <a:prstGeom prst="rect">
            <a:avLst/>
          </a:prstGeom>
          <a:solidFill>
            <a:srgbClr val="EF7521"/>
          </a:solid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chemeClr val="lt1"/>
              </a:buClr>
              <a:buSzPts val="2800"/>
              <a:buFont typeface="Roboto Medium"/>
              <a:buNone/>
              <a:defRPr>
                <a:solidFill>
                  <a:schemeClr val="lt1"/>
                </a:solidFill>
                <a:latin typeface="Roboto Medium"/>
                <a:ea typeface="Roboto Medium"/>
                <a:cs typeface="Roboto Medium"/>
                <a:sym typeface="Roboto Medium"/>
              </a:defRPr>
            </a:lvl1pPr>
            <a:lvl2pPr lvl="1" algn="ctr">
              <a:lnSpc>
                <a:spcPct val="100000"/>
              </a:lnSpc>
              <a:spcBef>
                <a:spcPts val="0"/>
              </a:spcBef>
              <a:spcAft>
                <a:spcPts val="0"/>
              </a:spcAft>
              <a:buSzPts val="2800"/>
              <a:buNone/>
              <a:defRPr/>
            </a:lvl2pPr>
            <a:lvl3pPr lvl="2" algn="ctr">
              <a:lnSpc>
                <a:spcPct val="100000"/>
              </a:lnSpc>
              <a:spcBef>
                <a:spcPts val="0"/>
              </a:spcBef>
              <a:spcAft>
                <a:spcPts val="0"/>
              </a:spcAft>
              <a:buSzPts val="2800"/>
              <a:buNone/>
              <a:defRPr/>
            </a:lvl3pPr>
            <a:lvl4pPr lvl="3" algn="ctr">
              <a:lnSpc>
                <a:spcPct val="100000"/>
              </a:lnSpc>
              <a:spcBef>
                <a:spcPts val="0"/>
              </a:spcBef>
              <a:spcAft>
                <a:spcPts val="0"/>
              </a:spcAft>
              <a:buSzPts val="2800"/>
              <a:buNone/>
              <a:defRPr/>
            </a:lvl4pPr>
            <a:lvl5pPr lvl="4" algn="ctr">
              <a:lnSpc>
                <a:spcPct val="100000"/>
              </a:lnSpc>
              <a:spcBef>
                <a:spcPts val="0"/>
              </a:spcBef>
              <a:spcAft>
                <a:spcPts val="0"/>
              </a:spcAft>
              <a:buSzPts val="2800"/>
              <a:buNone/>
              <a:defRPr/>
            </a:lvl5pPr>
            <a:lvl6pPr lvl="5" algn="ctr">
              <a:lnSpc>
                <a:spcPct val="100000"/>
              </a:lnSpc>
              <a:spcBef>
                <a:spcPts val="0"/>
              </a:spcBef>
              <a:spcAft>
                <a:spcPts val="0"/>
              </a:spcAft>
              <a:buSzPts val="2800"/>
              <a:buNone/>
              <a:defRPr/>
            </a:lvl6pPr>
            <a:lvl7pPr lvl="6" algn="ctr">
              <a:lnSpc>
                <a:spcPct val="100000"/>
              </a:lnSpc>
              <a:spcBef>
                <a:spcPts val="0"/>
              </a:spcBef>
              <a:spcAft>
                <a:spcPts val="0"/>
              </a:spcAft>
              <a:buSzPts val="2800"/>
              <a:buNone/>
              <a:defRPr/>
            </a:lvl7pPr>
            <a:lvl8pPr lvl="7" algn="ctr">
              <a:lnSpc>
                <a:spcPct val="100000"/>
              </a:lnSpc>
              <a:spcBef>
                <a:spcPts val="0"/>
              </a:spcBef>
              <a:spcAft>
                <a:spcPts val="0"/>
              </a:spcAft>
              <a:buSzPts val="2800"/>
              <a:buNone/>
              <a:defRPr/>
            </a:lvl8pPr>
            <a:lvl9pPr lvl="8" algn="ctr">
              <a:lnSpc>
                <a:spcPct val="100000"/>
              </a:lnSpc>
              <a:spcBef>
                <a:spcPts val="0"/>
              </a:spcBef>
              <a:spcAft>
                <a:spcPts val="0"/>
              </a:spcAft>
              <a:buSzPts val="2800"/>
              <a:buNone/>
              <a:defRPr/>
            </a:lvl9pPr>
          </a:lstStyle>
          <a:p>
            <a:endParaRPr/>
          </a:p>
        </p:txBody>
      </p:sp>
      <p:sp>
        <p:nvSpPr>
          <p:cNvPr id="80" name="Google Shape;80;p3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
        <p:nvSpPr>
          <p:cNvPr id="81" name="Google Shape;81;p37"/>
          <p:cNvSpPr txBox="1"/>
          <p:nvPr/>
        </p:nvSpPr>
        <p:spPr>
          <a:xfrm>
            <a:off x="123875" y="4635425"/>
            <a:ext cx="517500" cy="321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300"/>
              <a:buFont typeface="Arial"/>
              <a:buNone/>
            </a:pPr>
            <a:r>
              <a:rPr lang="en" sz="1300" b="0" i="0" u="none" strike="noStrike" cap="none">
                <a:solidFill>
                  <a:srgbClr val="FFFFFF"/>
                </a:solidFill>
                <a:latin typeface="Arial"/>
                <a:ea typeface="Arial"/>
                <a:cs typeface="Arial"/>
                <a:sym typeface="Arial"/>
              </a:rPr>
              <a:t> </a:t>
            </a:r>
            <a:fld id="{00000000-1234-1234-1234-123412341234}" type="slidenum">
              <a:rPr lang="en" sz="1300" b="0" i="0" u="none" strike="noStrike" cap="none">
                <a:solidFill>
                  <a:srgbClr val="FFFFFF"/>
                </a:solidFill>
                <a:latin typeface="Arial"/>
                <a:ea typeface="Arial"/>
                <a:cs typeface="Arial"/>
                <a:sym typeface="Arial"/>
              </a:rPr>
              <a:t>‹#›</a:t>
            </a:fld>
            <a:endParaRPr sz="1300" b="0" i="0" u="none" strike="noStrike" cap="none">
              <a:solidFill>
                <a:srgbClr val="FFFFFF"/>
              </a:solidFill>
              <a:latin typeface="Arial"/>
              <a:ea typeface="Arial"/>
              <a:cs typeface="Arial"/>
              <a:sym typeface="Arial"/>
            </a:endParaRPr>
          </a:p>
        </p:txBody>
      </p:sp>
      <p:pic>
        <p:nvPicPr>
          <p:cNvPr id="82" name="Google Shape;82;p37" descr="CDE logo"/>
          <p:cNvPicPr preferRelativeResize="0"/>
          <p:nvPr/>
        </p:nvPicPr>
        <p:blipFill rotWithShape="1">
          <a:blip r:embed="rId3">
            <a:alphaModFix/>
          </a:blip>
          <a:srcRect/>
          <a:stretch/>
        </p:blipFill>
        <p:spPr>
          <a:xfrm>
            <a:off x="8002150" y="4518325"/>
            <a:ext cx="924425" cy="403399"/>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ivider - Orange - 03">
  <p:cSld name="TITLE_AND_BODY_1_1">
    <p:spTree>
      <p:nvGrpSpPr>
        <p:cNvPr id="1" name="Shape 83"/>
        <p:cNvGrpSpPr/>
        <p:nvPr/>
      </p:nvGrpSpPr>
      <p:grpSpPr>
        <a:xfrm>
          <a:off x="0" y="0"/>
          <a:ext cx="0" cy="0"/>
          <a:chOff x="0" y="0"/>
          <a:chExt cx="0" cy="0"/>
        </a:xfrm>
      </p:grpSpPr>
      <p:pic>
        <p:nvPicPr>
          <p:cNvPr id="84" name="Google Shape;84;p38" descr="Photo of elementary students"/>
          <p:cNvPicPr preferRelativeResize="0"/>
          <p:nvPr/>
        </p:nvPicPr>
        <p:blipFill rotWithShape="1">
          <a:blip r:embed="rId2">
            <a:alphaModFix/>
          </a:blip>
          <a:srcRect/>
          <a:stretch/>
        </p:blipFill>
        <p:spPr>
          <a:xfrm>
            <a:off x="0" y="0"/>
            <a:ext cx="9144008" cy="5143501"/>
          </a:xfrm>
          <a:prstGeom prst="rect">
            <a:avLst/>
          </a:prstGeom>
          <a:noFill/>
          <a:ln>
            <a:noFill/>
          </a:ln>
        </p:spPr>
      </p:pic>
      <p:sp>
        <p:nvSpPr>
          <p:cNvPr id="85" name="Google Shape;85;p38"/>
          <p:cNvSpPr txBox="1">
            <a:spLocks noGrp="1"/>
          </p:cNvSpPr>
          <p:nvPr>
            <p:ph type="title"/>
          </p:nvPr>
        </p:nvSpPr>
        <p:spPr>
          <a:xfrm>
            <a:off x="0" y="3361600"/>
            <a:ext cx="9144000" cy="666600"/>
          </a:xfrm>
          <a:prstGeom prst="rect">
            <a:avLst/>
          </a:prstGeom>
          <a:solidFill>
            <a:srgbClr val="EF7521"/>
          </a:solid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chemeClr val="lt1"/>
              </a:buClr>
              <a:buSzPts val="2800"/>
              <a:buFont typeface="Roboto Medium"/>
              <a:buNone/>
              <a:defRPr>
                <a:solidFill>
                  <a:schemeClr val="lt1"/>
                </a:solidFill>
                <a:latin typeface="Roboto Medium"/>
                <a:ea typeface="Roboto Medium"/>
                <a:cs typeface="Roboto Medium"/>
                <a:sym typeface="Roboto Medium"/>
              </a:defRPr>
            </a:lvl1pPr>
            <a:lvl2pPr lvl="1" algn="ctr">
              <a:lnSpc>
                <a:spcPct val="100000"/>
              </a:lnSpc>
              <a:spcBef>
                <a:spcPts val="0"/>
              </a:spcBef>
              <a:spcAft>
                <a:spcPts val="0"/>
              </a:spcAft>
              <a:buSzPts val="2800"/>
              <a:buNone/>
              <a:defRPr/>
            </a:lvl2pPr>
            <a:lvl3pPr lvl="2" algn="ctr">
              <a:lnSpc>
                <a:spcPct val="100000"/>
              </a:lnSpc>
              <a:spcBef>
                <a:spcPts val="0"/>
              </a:spcBef>
              <a:spcAft>
                <a:spcPts val="0"/>
              </a:spcAft>
              <a:buSzPts val="2800"/>
              <a:buNone/>
              <a:defRPr/>
            </a:lvl3pPr>
            <a:lvl4pPr lvl="3" algn="ctr">
              <a:lnSpc>
                <a:spcPct val="100000"/>
              </a:lnSpc>
              <a:spcBef>
                <a:spcPts val="0"/>
              </a:spcBef>
              <a:spcAft>
                <a:spcPts val="0"/>
              </a:spcAft>
              <a:buSzPts val="2800"/>
              <a:buNone/>
              <a:defRPr/>
            </a:lvl4pPr>
            <a:lvl5pPr lvl="4" algn="ctr">
              <a:lnSpc>
                <a:spcPct val="100000"/>
              </a:lnSpc>
              <a:spcBef>
                <a:spcPts val="0"/>
              </a:spcBef>
              <a:spcAft>
                <a:spcPts val="0"/>
              </a:spcAft>
              <a:buSzPts val="2800"/>
              <a:buNone/>
              <a:defRPr/>
            </a:lvl5pPr>
            <a:lvl6pPr lvl="5" algn="ctr">
              <a:lnSpc>
                <a:spcPct val="100000"/>
              </a:lnSpc>
              <a:spcBef>
                <a:spcPts val="0"/>
              </a:spcBef>
              <a:spcAft>
                <a:spcPts val="0"/>
              </a:spcAft>
              <a:buSzPts val="2800"/>
              <a:buNone/>
              <a:defRPr/>
            </a:lvl6pPr>
            <a:lvl7pPr lvl="6" algn="ctr">
              <a:lnSpc>
                <a:spcPct val="100000"/>
              </a:lnSpc>
              <a:spcBef>
                <a:spcPts val="0"/>
              </a:spcBef>
              <a:spcAft>
                <a:spcPts val="0"/>
              </a:spcAft>
              <a:buSzPts val="2800"/>
              <a:buNone/>
              <a:defRPr/>
            </a:lvl7pPr>
            <a:lvl8pPr lvl="7" algn="ctr">
              <a:lnSpc>
                <a:spcPct val="100000"/>
              </a:lnSpc>
              <a:spcBef>
                <a:spcPts val="0"/>
              </a:spcBef>
              <a:spcAft>
                <a:spcPts val="0"/>
              </a:spcAft>
              <a:buSzPts val="2800"/>
              <a:buNone/>
              <a:defRPr/>
            </a:lvl8pPr>
            <a:lvl9pPr lvl="8" algn="ctr">
              <a:lnSpc>
                <a:spcPct val="100000"/>
              </a:lnSpc>
              <a:spcBef>
                <a:spcPts val="0"/>
              </a:spcBef>
              <a:spcAft>
                <a:spcPts val="0"/>
              </a:spcAft>
              <a:buSzPts val="2800"/>
              <a:buNone/>
              <a:defRPr/>
            </a:lvl9pPr>
          </a:lstStyle>
          <a:p>
            <a:endParaRPr/>
          </a:p>
        </p:txBody>
      </p:sp>
      <p:sp>
        <p:nvSpPr>
          <p:cNvPr id="86" name="Google Shape;86;p3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pic>
        <p:nvPicPr>
          <p:cNvPr id="87" name="Google Shape;87;p38" descr="CDE logo"/>
          <p:cNvPicPr preferRelativeResize="0"/>
          <p:nvPr/>
        </p:nvPicPr>
        <p:blipFill rotWithShape="1">
          <a:blip r:embed="rId3">
            <a:alphaModFix/>
          </a:blip>
          <a:srcRect/>
          <a:stretch/>
        </p:blipFill>
        <p:spPr>
          <a:xfrm>
            <a:off x="8002150" y="4594525"/>
            <a:ext cx="924425" cy="403399"/>
          </a:xfrm>
          <a:prstGeom prst="rect">
            <a:avLst/>
          </a:prstGeom>
          <a:noFill/>
          <a:ln>
            <a:noFill/>
          </a:ln>
        </p:spPr>
      </p:pic>
      <p:sp>
        <p:nvSpPr>
          <p:cNvPr id="88" name="Google Shape;88;p38"/>
          <p:cNvSpPr txBox="1"/>
          <p:nvPr/>
        </p:nvSpPr>
        <p:spPr>
          <a:xfrm>
            <a:off x="123875" y="4635425"/>
            <a:ext cx="517500" cy="321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300"/>
              <a:buFont typeface="Arial"/>
              <a:buNone/>
            </a:pPr>
            <a:r>
              <a:rPr lang="en" sz="1300" b="0" i="0" u="none" strike="noStrike" cap="none">
                <a:solidFill>
                  <a:srgbClr val="FFFFFF"/>
                </a:solidFill>
                <a:latin typeface="Arial"/>
                <a:ea typeface="Arial"/>
                <a:cs typeface="Arial"/>
                <a:sym typeface="Arial"/>
              </a:rPr>
              <a:t> </a:t>
            </a:r>
            <a:fld id="{00000000-1234-1234-1234-123412341234}" type="slidenum">
              <a:rPr lang="en" sz="1300" b="0" i="0" u="none" strike="noStrike" cap="none">
                <a:solidFill>
                  <a:srgbClr val="FFFFFF"/>
                </a:solidFill>
                <a:latin typeface="Arial"/>
                <a:ea typeface="Arial"/>
                <a:cs typeface="Arial"/>
                <a:sym typeface="Arial"/>
              </a:rPr>
              <a:t>‹#›</a:t>
            </a:fld>
            <a:endParaRPr sz="1300" b="0" i="0" u="none" strike="noStrike" cap="none">
              <a:solidFill>
                <a:srgbClr val="FFFFFF"/>
              </a:solidFill>
              <a:latin typeface="Arial"/>
              <a:ea typeface="Arial"/>
              <a:cs typeface="Arial"/>
              <a:sym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Divider - Orange - 04">
  <p:cSld name="TITLE_AND_BODY_1_1_1">
    <p:spTree>
      <p:nvGrpSpPr>
        <p:cNvPr id="1" name="Shape 89"/>
        <p:cNvGrpSpPr/>
        <p:nvPr/>
      </p:nvGrpSpPr>
      <p:grpSpPr>
        <a:xfrm>
          <a:off x="0" y="0"/>
          <a:ext cx="0" cy="0"/>
          <a:chOff x="0" y="0"/>
          <a:chExt cx="0" cy="0"/>
        </a:xfrm>
      </p:grpSpPr>
      <p:pic>
        <p:nvPicPr>
          <p:cNvPr id="90" name="Google Shape;90;p39" descr="Photo of elementary student"/>
          <p:cNvPicPr preferRelativeResize="0"/>
          <p:nvPr/>
        </p:nvPicPr>
        <p:blipFill rotWithShape="1">
          <a:blip r:embed="rId2">
            <a:alphaModFix/>
          </a:blip>
          <a:srcRect/>
          <a:stretch/>
        </p:blipFill>
        <p:spPr>
          <a:xfrm>
            <a:off x="0" y="0"/>
            <a:ext cx="9144008" cy="5143501"/>
          </a:xfrm>
          <a:prstGeom prst="rect">
            <a:avLst/>
          </a:prstGeom>
          <a:noFill/>
          <a:ln>
            <a:noFill/>
          </a:ln>
        </p:spPr>
      </p:pic>
      <p:sp>
        <p:nvSpPr>
          <p:cNvPr id="91" name="Google Shape;91;p39"/>
          <p:cNvSpPr txBox="1">
            <a:spLocks noGrp="1"/>
          </p:cNvSpPr>
          <p:nvPr>
            <p:ph type="title"/>
          </p:nvPr>
        </p:nvSpPr>
        <p:spPr>
          <a:xfrm>
            <a:off x="0" y="3361600"/>
            <a:ext cx="9144000" cy="666600"/>
          </a:xfrm>
          <a:prstGeom prst="rect">
            <a:avLst/>
          </a:prstGeom>
          <a:solidFill>
            <a:srgbClr val="EF7521"/>
          </a:solid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chemeClr val="lt1"/>
              </a:buClr>
              <a:buSzPts val="2800"/>
              <a:buFont typeface="Roboto Medium"/>
              <a:buNone/>
              <a:defRPr>
                <a:solidFill>
                  <a:schemeClr val="lt1"/>
                </a:solidFill>
                <a:latin typeface="Roboto Medium"/>
                <a:ea typeface="Roboto Medium"/>
                <a:cs typeface="Roboto Medium"/>
                <a:sym typeface="Roboto Medium"/>
              </a:defRPr>
            </a:lvl1pPr>
            <a:lvl2pPr lvl="1" algn="ctr">
              <a:lnSpc>
                <a:spcPct val="100000"/>
              </a:lnSpc>
              <a:spcBef>
                <a:spcPts val="0"/>
              </a:spcBef>
              <a:spcAft>
                <a:spcPts val="0"/>
              </a:spcAft>
              <a:buSzPts val="2800"/>
              <a:buNone/>
              <a:defRPr/>
            </a:lvl2pPr>
            <a:lvl3pPr lvl="2" algn="ctr">
              <a:lnSpc>
                <a:spcPct val="100000"/>
              </a:lnSpc>
              <a:spcBef>
                <a:spcPts val="0"/>
              </a:spcBef>
              <a:spcAft>
                <a:spcPts val="0"/>
              </a:spcAft>
              <a:buSzPts val="2800"/>
              <a:buNone/>
              <a:defRPr/>
            </a:lvl3pPr>
            <a:lvl4pPr lvl="3" algn="ctr">
              <a:lnSpc>
                <a:spcPct val="100000"/>
              </a:lnSpc>
              <a:spcBef>
                <a:spcPts val="0"/>
              </a:spcBef>
              <a:spcAft>
                <a:spcPts val="0"/>
              </a:spcAft>
              <a:buSzPts val="2800"/>
              <a:buNone/>
              <a:defRPr/>
            </a:lvl4pPr>
            <a:lvl5pPr lvl="4" algn="ctr">
              <a:lnSpc>
                <a:spcPct val="100000"/>
              </a:lnSpc>
              <a:spcBef>
                <a:spcPts val="0"/>
              </a:spcBef>
              <a:spcAft>
                <a:spcPts val="0"/>
              </a:spcAft>
              <a:buSzPts val="2800"/>
              <a:buNone/>
              <a:defRPr/>
            </a:lvl5pPr>
            <a:lvl6pPr lvl="5" algn="ctr">
              <a:lnSpc>
                <a:spcPct val="100000"/>
              </a:lnSpc>
              <a:spcBef>
                <a:spcPts val="0"/>
              </a:spcBef>
              <a:spcAft>
                <a:spcPts val="0"/>
              </a:spcAft>
              <a:buSzPts val="2800"/>
              <a:buNone/>
              <a:defRPr/>
            </a:lvl6pPr>
            <a:lvl7pPr lvl="6" algn="ctr">
              <a:lnSpc>
                <a:spcPct val="100000"/>
              </a:lnSpc>
              <a:spcBef>
                <a:spcPts val="0"/>
              </a:spcBef>
              <a:spcAft>
                <a:spcPts val="0"/>
              </a:spcAft>
              <a:buSzPts val="2800"/>
              <a:buNone/>
              <a:defRPr/>
            </a:lvl7pPr>
            <a:lvl8pPr lvl="7" algn="ctr">
              <a:lnSpc>
                <a:spcPct val="100000"/>
              </a:lnSpc>
              <a:spcBef>
                <a:spcPts val="0"/>
              </a:spcBef>
              <a:spcAft>
                <a:spcPts val="0"/>
              </a:spcAft>
              <a:buSzPts val="2800"/>
              <a:buNone/>
              <a:defRPr/>
            </a:lvl8pPr>
            <a:lvl9pPr lvl="8" algn="ctr">
              <a:lnSpc>
                <a:spcPct val="100000"/>
              </a:lnSpc>
              <a:spcBef>
                <a:spcPts val="0"/>
              </a:spcBef>
              <a:spcAft>
                <a:spcPts val="0"/>
              </a:spcAft>
              <a:buSzPts val="2800"/>
              <a:buNone/>
              <a:defRPr/>
            </a:lvl9pPr>
          </a:lstStyle>
          <a:p>
            <a:endParaRPr/>
          </a:p>
        </p:txBody>
      </p:sp>
      <p:sp>
        <p:nvSpPr>
          <p:cNvPr id="92" name="Google Shape;92;p39"/>
          <p:cNvSpPr txBox="1"/>
          <p:nvPr/>
        </p:nvSpPr>
        <p:spPr>
          <a:xfrm>
            <a:off x="123875" y="4635425"/>
            <a:ext cx="517500" cy="321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300"/>
              <a:buFont typeface="Arial"/>
              <a:buNone/>
            </a:pPr>
            <a:r>
              <a:rPr lang="en" sz="1300" b="0" i="0" u="none" strike="noStrike" cap="none">
                <a:solidFill>
                  <a:schemeClr val="dk1"/>
                </a:solidFill>
                <a:latin typeface="Arial"/>
                <a:ea typeface="Arial"/>
                <a:cs typeface="Arial"/>
                <a:sym typeface="Arial"/>
              </a:rPr>
              <a:t> </a:t>
            </a:r>
            <a:fld id="{00000000-1234-1234-1234-123412341234}" type="slidenum">
              <a:rPr lang="en" sz="1300" b="0" i="0" u="none" strike="noStrike" cap="none">
                <a:solidFill>
                  <a:schemeClr val="dk1"/>
                </a:solidFill>
                <a:latin typeface="Arial"/>
                <a:ea typeface="Arial"/>
                <a:cs typeface="Arial"/>
                <a:sym typeface="Arial"/>
              </a:rPr>
              <a:t>‹#›</a:t>
            </a:fld>
            <a:endParaRPr sz="1300" b="0" i="0" u="none" strike="noStrike" cap="none">
              <a:solidFill>
                <a:schemeClr val="dk1"/>
              </a:solidFill>
              <a:latin typeface="Arial"/>
              <a:ea typeface="Arial"/>
              <a:cs typeface="Arial"/>
              <a:sym typeface="Arial"/>
            </a:endParaRPr>
          </a:p>
        </p:txBody>
      </p:sp>
      <p:pic>
        <p:nvPicPr>
          <p:cNvPr id="93" name="Google Shape;93;p39" descr="CDE logo"/>
          <p:cNvPicPr preferRelativeResize="0"/>
          <p:nvPr/>
        </p:nvPicPr>
        <p:blipFill rotWithShape="1">
          <a:blip r:embed="rId3">
            <a:alphaModFix/>
          </a:blip>
          <a:srcRect/>
          <a:stretch/>
        </p:blipFill>
        <p:spPr>
          <a:xfrm>
            <a:off x="8002150" y="4518325"/>
            <a:ext cx="924425" cy="403399"/>
          </a:xfrm>
          <a:prstGeom prst="rect">
            <a:avLst/>
          </a:prstGeom>
          <a:noFill/>
          <a:ln>
            <a:noFill/>
          </a:ln>
        </p:spPr>
      </p:pic>
      <p:sp>
        <p:nvSpPr>
          <p:cNvPr id="94" name="Google Shape;94;p39"/>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rmAutofit/>
          </a:bodyPr>
          <a:lstStyle>
            <a:lvl1pPr marL="0" marR="0" lvl="0"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Divider - Orange - 05">
  <p:cSld name="TITLE_AND_BODY_1_1_1_1">
    <p:spTree>
      <p:nvGrpSpPr>
        <p:cNvPr id="1" name="Shape 95"/>
        <p:cNvGrpSpPr/>
        <p:nvPr/>
      </p:nvGrpSpPr>
      <p:grpSpPr>
        <a:xfrm>
          <a:off x="0" y="0"/>
          <a:ext cx="0" cy="0"/>
          <a:chOff x="0" y="0"/>
          <a:chExt cx="0" cy="0"/>
        </a:xfrm>
      </p:grpSpPr>
      <p:pic>
        <p:nvPicPr>
          <p:cNvPr id="96" name="Google Shape;96;p40" descr="Photo of elementary students"/>
          <p:cNvPicPr preferRelativeResize="0"/>
          <p:nvPr/>
        </p:nvPicPr>
        <p:blipFill rotWithShape="1">
          <a:blip r:embed="rId2">
            <a:alphaModFix/>
          </a:blip>
          <a:srcRect/>
          <a:stretch/>
        </p:blipFill>
        <p:spPr>
          <a:xfrm>
            <a:off x="0" y="0"/>
            <a:ext cx="9144008" cy="5143501"/>
          </a:xfrm>
          <a:prstGeom prst="rect">
            <a:avLst/>
          </a:prstGeom>
          <a:noFill/>
          <a:ln>
            <a:noFill/>
          </a:ln>
        </p:spPr>
      </p:pic>
      <p:sp>
        <p:nvSpPr>
          <p:cNvPr id="97" name="Google Shape;97;p40"/>
          <p:cNvSpPr txBox="1">
            <a:spLocks noGrp="1"/>
          </p:cNvSpPr>
          <p:nvPr>
            <p:ph type="title"/>
          </p:nvPr>
        </p:nvSpPr>
        <p:spPr>
          <a:xfrm>
            <a:off x="0" y="3361600"/>
            <a:ext cx="9144000" cy="666600"/>
          </a:xfrm>
          <a:prstGeom prst="rect">
            <a:avLst/>
          </a:prstGeom>
          <a:solidFill>
            <a:srgbClr val="EF7521"/>
          </a:solid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chemeClr val="lt1"/>
              </a:buClr>
              <a:buSzPts val="2800"/>
              <a:buFont typeface="Roboto Medium"/>
              <a:buNone/>
              <a:defRPr>
                <a:solidFill>
                  <a:schemeClr val="lt1"/>
                </a:solidFill>
                <a:latin typeface="Roboto Medium"/>
                <a:ea typeface="Roboto Medium"/>
                <a:cs typeface="Roboto Medium"/>
                <a:sym typeface="Roboto Medium"/>
              </a:defRPr>
            </a:lvl1pPr>
            <a:lvl2pPr lvl="1" algn="ctr">
              <a:lnSpc>
                <a:spcPct val="100000"/>
              </a:lnSpc>
              <a:spcBef>
                <a:spcPts val="0"/>
              </a:spcBef>
              <a:spcAft>
                <a:spcPts val="0"/>
              </a:spcAft>
              <a:buSzPts val="2800"/>
              <a:buNone/>
              <a:defRPr/>
            </a:lvl2pPr>
            <a:lvl3pPr lvl="2" algn="ctr">
              <a:lnSpc>
                <a:spcPct val="100000"/>
              </a:lnSpc>
              <a:spcBef>
                <a:spcPts val="0"/>
              </a:spcBef>
              <a:spcAft>
                <a:spcPts val="0"/>
              </a:spcAft>
              <a:buSzPts val="2800"/>
              <a:buNone/>
              <a:defRPr/>
            </a:lvl3pPr>
            <a:lvl4pPr lvl="3" algn="ctr">
              <a:lnSpc>
                <a:spcPct val="100000"/>
              </a:lnSpc>
              <a:spcBef>
                <a:spcPts val="0"/>
              </a:spcBef>
              <a:spcAft>
                <a:spcPts val="0"/>
              </a:spcAft>
              <a:buSzPts val="2800"/>
              <a:buNone/>
              <a:defRPr/>
            </a:lvl4pPr>
            <a:lvl5pPr lvl="4" algn="ctr">
              <a:lnSpc>
                <a:spcPct val="100000"/>
              </a:lnSpc>
              <a:spcBef>
                <a:spcPts val="0"/>
              </a:spcBef>
              <a:spcAft>
                <a:spcPts val="0"/>
              </a:spcAft>
              <a:buSzPts val="2800"/>
              <a:buNone/>
              <a:defRPr/>
            </a:lvl5pPr>
            <a:lvl6pPr lvl="5" algn="ctr">
              <a:lnSpc>
                <a:spcPct val="100000"/>
              </a:lnSpc>
              <a:spcBef>
                <a:spcPts val="0"/>
              </a:spcBef>
              <a:spcAft>
                <a:spcPts val="0"/>
              </a:spcAft>
              <a:buSzPts val="2800"/>
              <a:buNone/>
              <a:defRPr/>
            </a:lvl6pPr>
            <a:lvl7pPr lvl="6" algn="ctr">
              <a:lnSpc>
                <a:spcPct val="100000"/>
              </a:lnSpc>
              <a:spcBef>
                <a:spcPts val="0"/>
              </a:spcBef>
              <a:spcAft>
                <a:spcPts val="0"/>
              </a:spcAft>
              <a:buSzPts val="2800"/>
              <a:buNone/>
              <a:defRPr/>
            </a:lvl7pPr>
            <a:lvl8pPr lvl="7" algn="ctr">
              <a:lnSpc>
                <a:spcPct val="100000"/>
              </a:lnSpc>
              <a:spcBef>
                <a:spcPts val="0"/>
              </a:spcBef>
              <a:spcAft>
                <a:spcPts val="0"/>
              </a:spcAft>
              <a:buSzPts val="2800"/>
              <a:buNone/>
              <a:defRPr/>
            </a:lvl8pPr>
            <a:lvl9pPr lvl="8" algn="ctr">
              <a:lnSpc>
                <a:spcPct val="100000"/>
              </a:lnSpc>
              <a:spcBef>
                <a:spcPts val="0"/>
              </a:spcBef>
              <a:spcAft>
                <a:spcPts val="0"/>
              </a:spcAft>
              <a:buSzPts val="2800"/>
              <a:buNone/>
              <a:defRPr/>
            </a:lvl9pPr>
          </a:lstStyle>
          <a:p>
            <a:endParaRPr/>
          </a:p>
        </p:txBody>
      </p:sp>
      <p:sp>
        <p:nvSpPr>
          <p:cNvPr id="98" name="Google Shape;98;p40"/>
          <p:cNvSpPr txBox="1"/>
          <p:nvPr/>
        </p:nvSpPr>
        <p:spPr>
          <a:xfrm>
            <a:off x="123875" y="4635425"/>
            <a:ext cx="517500" cy="321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300"/>
              <a:buFont typeface="Arial"/>
              <a:buNone/>
            </a:pPr>
            <a:r>
              <a:rPr lang="en" sz="1300" b="0" i="0" u="none" strike="noStrike" cap="none">
                <a:solidFill>
                  <a:schemeClr val="dk1"/>
                </a:solidFill>
                <a:latin typeface="Arial"/>
                <a:ea typeface="Arial"/>
                <a:cs typeface="Arial"/>
                <a:sym typeface="Arial"/>
              </a:rPr>
              <a:t> </a:t>
            </a:r>
            <a:fld id="{00000000-1234-1234-1234-123412341234}" type="slidenum">
              <a:rPr lang="en" sz="1300" b="0" i="0" u="none" strike="noStrike" cap="none">
                <a:solidFill>
                  <a:schemeClr val="dk1"/>
                </a:solidFill>
                <a:latin typeface="Arial"/>
                <a:ea typeface="Arial"/>
                <a:cs typeface="Arial"/>
                <a:sym typeface="Arial"/>
              </a:rPr>
              <a:t>‹#›</a:t>
            </a:fld>
            <a:endParaRPr sz="1300" b="0" i="0" u="none" strike="noStrike" cap="none">
              <a:solidFill>
                <a:schemeClr val="dk1"/>
              </a:solidFill>
              <a:latin typeface="Arial"/>
              <a:ea typeface="Arial"/>
              <a:cs typeface="Arial"/>
              <a:sym typeface="Arial"/>
            </a:endParaRPr>
          </a:p>
        </p:txBody>
      </p:sp>
      <p:pic>
        <p:nvPicPr>
          <p:cNvPr id="99" name="Google Shape;99;p40" descr="CDE logo"/>
          <p:cNvPicPr preferRelativeResize="0"/>
          <p:nvPr/>
        </p:nvPicPr>
        <p:blipFill rotWithShape="1">
          <a:blip r:embed="rId3">
            <a:alphaModFix/>
          </a:blip>
          <a:srcRect/>
          <a:stretch/>
        </p:blipFill>
        <p:spPr>
          <a:xfrm>
            <a:off x="8002150" y="4518325"/>
            <a:ext cx="924425" cy="403399"/>
          </a:xfrm>
          <a:prstGeom prst="rect">
            <a:avLst/>
          </a:prstGeom>
          <a:noFill/>
          <a:ln>
            <a:noFill/>
          </a:ln>
        </p:spPr>
      </p:pic>
      <p:sp>
        <p:nvSpPr>
          <p:cNvPr id="100" name="Google Shape;100;p40"/>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rmAutofit/>
          </a:bodyPr>
          <a:lstStyle>
            <a:lvl1pPr marL="0" marR="0" lvl="0"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Divider - Orange - 06">
  <p:cSld name="TITLE_AND_BODY_1_1_1_1_1">
    <p:spTree>
      <p:nvGrpSpPr>
        <p:cNvPr id="1" name="Shape 101"/>
        <p:cNvGrpSpPr/>
        <p:nvPr/>
      </p:nvGrpSpPr>
      <p:grpSpPr>
        <a:xfrm>
          <a:off x="0" y="0"/>
          <a:ext cx="0" cy="0"/>
          <a:chOff x="0" y="0"/>
          <a:chExt cx="0" cy="0"/>
        </a:xfrm>
      </p:grpSpPr>
      <p:pic>
        <p:nvPicPr>
          <p:cNvPr id="102" name="Google Shape;102;p41" descr="Photo of elementary strdents"/>
          <p:cNvPicPr preferRelativeResize="0"/>
          <p:nvPr/>
        </p:nvPicPr>
        <p:blipFill rotWithShape="1">
          <a:blip r:embed="rId2">
            <a:alphaModFix/>
          </a:blip>
          <a:srcRect/>
          <a:stretch/>
        </p:blipFill>
        <p:spPr>
          <a:xfrm>
            <a:off x="0" y="0"/>
            <a:ext cx="9144008" cy="5143501"/>
          </a:xfrm>
          <a:prstGeom prst="rect">
            <a:avLst/>
          </a:prstGeom>
          <a:noFill/>
          <a:ln>
            <a:noFill/>
          </a:ln>
        </p:spPr>
      </p:pic>
      <p:sp>
        <p:nvSpPr>
          <p:cNvPr id="103" name="Google Shape;103;p41"/>
          <p:cNvSpPr txBox="1">
            <a:spLocks noGrp="1"/>
          </p:cNvSpPr>
          <p:nvPr>
            <p:ph type="title"/>
          </p:nvPr>
        </p:nvSpPr>
        <p:spPr>
          <a:xfrm>
            <a:off x="0" y="3361600"/>
            <a:ext cx="9144000" cy="666600"/>
          </a:xfrm>
          <a:prstGeom prst="rect">
            <a:avLst/>
          </a:prstGeom>
          <a:solidFill>
            <a:srgbClr val="EF7521"/>
          </a:solid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chemeClr val="lt1"/>
              </a:buClr>
              <a:buSzPts val="2800"/>
              <a:buFont typeface="Roboto Medium"/>
              <a:buNone/>
              <a:defRPr>
                <a:solidFill>
                  <a:schemeClr val="lt1"/>
                </a:solidFill>
                <a:latin typeface="Roboto Medium"/>
                <a:ea typeface="Roboto Medium"/>
                <a:cs typeface="Roboto Medium"/>
                <a:sym typeface="Roboto Medium"/>
              </a:defRPr>
            </a:lvl1pPr>
            <a:lvl2pPr lvl="1" algn="ctr">
              <a:lnSpc>
                <a:spcPct val="100000"/>
              </a:lnSpc>
              <a:spcBef>
                <a:spcPts val="0"/>
              </a:spcBef>
              <a:spcAft>
                <a:spcPts val="0"/>
              </a:spcAft>
              <a:buSzPts val="2800"/>
              <a:buNone/>
              <a:defRPr/>
            </a:lvl2pPr>
            <a:lvl3pPr lvl="2" algn="ctr">
              <a:lnSpc>
                <a:spcPct val="100000"/>
              </a:lnSpc>
              <a:spcBef>
                <a:spcPts val="0"/>
              </a:spcBef>
              <a:spcAft>
                <a:spcPts val="0"/>
              </a:spcAft>
              <a:buSzPts val="2800"/>
              <a:buNone/>
              <a:defRPr/>
            </a:lvl3pPr>
            <a:lvl4pPr lvl="3" algn="ctr">
              <a:lnSpc>
                <a:spcPct val="100000"/>
              </a:lnSpc>
              <a:spcBef>
                <a:spcPts val="0"/>
              </a:spcBef>
              <a:spcAft>
                <a:spcPts val="0"/>
              </a:spcAft>
              <a:buSzPts val="2800"/>
              <a:buNone/>
              <a:defRPr/>
            </a:lvl4pPr>
            <a:lvl5pPr lvl="4" algn="ctr">
              <a:lnSpc>
                <a:spcPct val="100000"/>
              </a:lnSpc>
              <a:spcBef>
                <a:spcPts val="0"/>
              </a:spcBef>
              <a:spcAft>
                <a:spcPts val="0"/>
              </a:spcAft>
              <a:buSzPts val="2800"/>
              <a:buNone/>
              <a:defRPr/>
            </a:lvl5pPr>
            <a:lvl6pPr lvl="5" algn="ctr">
              <a:lnSpc>
                <a:spcPct val="100000"/>
              </a:lnSpc>
              <a:spcBef>
                <a:spcPts val="0"/>
              </a:spcBef>
              <a:spcAft>
                <a:spcPts val="0"/>
              </a:spcAft>
              <a:buSzPts val="2800"/>
              <a:buNone/>
              <a:defRPr/>
            </a:lvl6pPr>
            <a:lvl7pPr lvl="6" algn="ctr">
              <a:lnSpc>
                <a:spcPct val="100000"/>
              </a:lnSpc>
              <a:spcBef>
                <a:spcPts val="0"/>
              </a:spcBef>
              <a:spcAft>
                <a:spcPts val="0"/>
              </a:spcAft>
              <a:buSzPts val="2800"/>
              <a:buNone/>
              <a:defRPr/>
            </a:lvl7pPr>
            <a:lvl8pPr lvl="7" algn="ctr">
              <a:lnSpc>
                <a:spcPct val="100000"/>
              </a:lnSpc>
              <a:spcBef>
                <a:spcPts val="0"/>
              </a:spcBef>
              <a:spcAft>
                <a:spcPts val="0"/>
              </a:spcAft>
              <a:buSzPts val="2800"/>
              <a:buNone/>
              <a:defRPr/>
            </a:lvl8pPr>
            <a:lvl9pPr lvl="8" algn="ctr">
              <a:lnSpc>
                <a:spcPct val="100000"/>
              </a:lnSpc>
              <a:spcBef>
                <a:spcPts val="0"/>
              </a:spcBef>
              <a:spcAft>
                <a:spcPts val="0"/>
              </a:spcAft>
              <a:buSzPts val="2800"/>
              <a:buNone/>
              <a:defRPr/>
            </a:lvl9pPr>
          </a:lstStyle>
          <a:p>
            <a:endParaRPr/>
          </a:p>
        </p:txBody>
      </p:sp>
      <p:sp>
        <p:nvSpPr>
          <p:cNvPr id="104" name="Google Shape;104;p41"/>
          <p:cNvSpPr txBox="1"/>
          <p:nvPr/>
        </p:nvSpPr>
        <p:spPr>
          <a:xfrm>
            <a:off x="123875" y="4568875"/>
            <a:ext cx="517500" cy="4878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300"/>
              <a:buFont typeface="Arial"/>
              <a:buNone/>
            </a:pPr>
            <a:r>
              <a:rPr lang="en" sz="1300" b="0" i="0" u="none" strike="noStrike" cap="none">
                <a:solidFill>
                  <a:srgbClr val="FFFFFF"/>
                </a:solidFill>
                <a:latin typeface="Arial"/>
                <a:ea typeface="Arial"/>
                <a:cs typeface="Arial"/>
                <a:sym typeface="Arial"/>
              </a:rPr>
              <a:t> </a:t>
            </a:r>
            <a:fld id="{00000000-1234-1234-1234-123412341234}" type="slidenum">
              <a:rPr lang="en" sz="1300" b="0" i="0" u="none" strike="noStrike" cap="none">
                <a:solidFill>
                  <a:srgbClr val="FFFFFF"/>
                </a:solidFill>
                <a:latin typeface="Arial"/>
                <a:ea typeface="Arial"/>
                <a:cs typeface="Arial"/>
                <a:sym typeface="Arial"/>
              </a:rPr>
              <a:t>‹#›</a:t>
            </a:fld>
            <a:endParaRPr sz="1300" b="0" i="0" u="none" strike="noStrike" cap="none">
              <a:solidFill>
                <a:srgbClr val="FFFFFF"/>
              </a:solidFill>
              <a:latin typeface="Arial"/>
              <a:ea typeface="Arial"/>
              <a:cs typeface="Arial"/>
              <a:sym typeface="Arial"/>
            </a:endParaRPr>
          </a:p>
        </p:txBody>
      </p:sp>
      <p:pic>
        <p:nvPicPr>
          <p:cNvPr id="105" name="Google Shape;105;p41" descr="CDE logo"/>
          <p:cNvPicPr preferRelativeResize="0"/>
          <p:nvPr/>
        </p:nvPicPr>
        <p:blipFill rotWithShape="1">
          <a:blip r:embed="rId3">
            <a:alphaModFix/>
          </a:blip>
          <a:srcRect/>
          <a:stretch/>
        </p:blipFill>
        <p:spPr>
          <a:xfrm>
            <a:off x="8002150" y="4518325"/>
            <a:ext cx="924425" cy="403399"/>
          </a:xfrm>
          <a:prstGeom prst="rect">
            <a:avLst/>
          </a:prstGeom>
          <a:noFill/>
          <a:ln>
            <a:noFill/>
          </a:ln>
        </p:spPr>
      </p:pic>
      <p:sp>
        <p:nvSpPr>
          <p:cNvPr id="106" name="Google Shape;106;p41"/>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rmAutofit/>
          </a:bodyPr>
          <a:lstStyle>
            <a:lvl1pPr marL="0" marR="0" lvl="0"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Divider - Orange - 07">
  <p:cSld name="TITLE_AND_BODY_1_1_1_1_1_1">
    <p:spTree>
      <p:nvGrpSpPr>
        <p:cNvPr id="1" name="Shape 107"/>
        <p:cNvGrpSpPr/>
        <p:nvPr/>
      </p:nvGrpSpPr>
      <p:grpSpPr>
        <a:xfrm>
          <a:off x="0" y="0"/>
          <a:ext cx="0" cy="0"/>
          <a:chOff x="0" y="0"/>
          <a:chExt cx="0" cy="0"/>
        </a:xfrm>
      </p:grpSpPr>
      <p:pic>
        <p:nvPicPr>
          <p:cNvPr id="108" name="Google Shape;108;p42" descr="Photo of elementary students"/>
          <p:cNvPicPr preferRelativeResize="0"/>
          <p:nvPr/>
        </p:nvPicPr>
        <p:blipFill rotWithShape="1">
          <a:blip r:embed="rId2">
            <a:alphaModFix/>
          </a:blip>
          <a:srcRect/>
          <a:stretch/>
        </p:blipFill>
        <p:spPr>
          <a:xfrm>
            <a:off x="0" y="0"/>
            <a:ext cx="9144008" cy="5143501"/>
          </a:xfrm>
          <a:prstGeom prst="rect">
            <a:avLst/>
          </a:prstGeom>
          <a:noFill/>
          <a:ln>
            <a:noFill/>
          </a:ln>
        </p:spPr>
      </p:pic>
      <p:sp>
        <p:nvSpPr>
          <p:cNvPr id="109" name="Google Shape;109;p42"/>
          <p:cNvSpPr txBox="1">
            <a:spLocks noGrp="1"/>
          </p:cNvSpPr>
          <p:nvPr>
            <p:ph type="title"/>
          </p:nvPr>
        </p:nvSpPr>
        <p:spPr>
          <a:xfrm>
            <a:off x="0" y="3361600"/>
            <a:ext cx="9144000" cy="666600"/>
          </a:xfrm>
          <a:prstGeom prst="rect">
            <a:avLst/>
          </a:prstGeom>
          <a:solidFill>
            <a:srgbClr val="EF7521"/>
          </a:solid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chemeClr val="lt1"/>
              </a:buClr>
              <a:buSzPts val="2800"/>
              <a:buFont typeface="Roboto Medium"/>
              <a:buNone/>
              <a:defRPr>
                <a:solidFill>
                  <a:schemeClr val="lt1"/>
                </a:solidFill>
                <a:latin typeface="Roboto Medium"/>
                <a:ea typeface="Roboto Medium"/>
                <a:cs typeface="Roboto Medium"/>
                <a:sym typeface="Roboto Medium"/>
              </a:defRPr>
            </a:lvl1pPr>
            <a:lvl2pPr lvl="1" algn="ctr">
              <a:lnSpc>
                <a:spcPct val="100000"/>
              </a:lnSpc>
              <a:spcBef>
                <a:spcPts val="0"/>
              </a:spcBef>
              <a:spcAft>
                <a:spcPts val="0"/>
              </a:spcAft>
              <a:buSzPts val="2800"/>
              <a:buNone/>
              <a:defRPr/>
            </a:lvl2pPr>
            <a:lvl3pPr lvl="2" algn="ctr">
              <a:lnSpc>
                <a:spcPct val="100000"/>
              </a:lnSpc>
              <a:spcBef>
                <a:spcPts val="0"/>
              </a:spcBef>
              <a:spcAft>
                <a:spcPts val="0"/>
              </a:spcAft>
              <a:buSzPts val="2800"/>
              <a:buNone/>
              <a:defRPr/>
            </a:lvl3pPr>
            <a:lvl4pPr lvl="3" algn="ctr">
              <a:lnSpc>
                <a:spcPct val="100000"/>
              </a:lnSpc>
              <a:spcBef>
                <a:spcPts val="0"/>
              </a:spcBef>
              <a:spcAft>
                <a:spcPts val="0"/>
              </a:spcAft>
              <a:buSzPts val="2800"/>
              <a:buNone/>
              <a:defRPr/>
            </a:lvl4pPr>
            <a:lvl5pPr lvl="4" algn="ctr">
              <a:lnSpc>
                <a:spcPct val="100000"/>
              </a:lnSpc>
              <a:spcBef>
                <a:spcPts val="0"/>
              </a:spcBef>
              <a:spcAft>
                <a:spcPts val="0"/>
              </a:spcAft>
              <a:buSzPts val="2800"/>
              <a:buNone/>
              <a:defRPr/>
            </a:lvl5pPr>
            <a:lvl6pPr lvl="5" algn="ctr">
              <a:lnSpc>
                <a:spcPct val="100000"/>
              </a:lnSpc>
              <a:spcBef>
                <a:spcPts val="0"/>
              </a:spcBef>
              <a:spcAft>
                <a:spcPts val="0"/>
              </a:spcAft>
              <a:buSzPts val="2800"/>
              <a:buNone/>
              <a:defRPr/>
            </a:lvl6pPr>
            <a:lvl7pPr lvl="6" algn="ctr">
              <a:lnSpc>
                <a:spcPct val="100000"/>
              </a:lnSpc>
              <a:spcBef>
                <a:spcPts val="0"/>
              </a:spcBef>
              <a:spcAft>
                <a:spcPts val="0"/>
              </a:spcAft>
              <a:buSzPts val="2800"/>
              <a:buNone/>
              <a:defRPr/>
            </a:lvl7pPr>
            <a:lvl8pPr lvl="7" algn="ctr">
              <a:lnSpc>
                <a:spcPct val="100000"/>
              </a:lnSpc>
              <a:spcBef>
                <a:spcPts val="0"/>
              </a:spcBef>
              <a:spcAft>
                <a:spcPts val="0"/>
              </a:spcAft>
              <a:buSzPts val="2800"/>
              <a:buNone/>
              <a:defRPr/>
            </a:lvl8pPr>
            <a:lvl9pPr lvl="8" algn="ctr">
              <a:lnSpc>
                <a:spcPct val="100000"/>
              </a:lnSpc>
              <a:spcBef>
                <a:spcPts val="0"/>
              </a:spcBef>
              <a:spcAft>
                <a:spcPts val="0"/>
              </a:spcAft>
              <a:buSzPts val="2800"/>
              <a:buNone/>
              <a:defRPr/>
            </a:lvl9pPr>
          </a:lstStyle>
          <a:p>
            <a:endParaRPr/>
          </a:p>
        </p:txBody>
      </p:sp>
      <p:sp>
        <p:nvSpPr>
          <p:cNvPr id="110" name="Google Shape;110;p42"/>
          <p:cNvSpPr txBox="1"/>
          <p:nvPr/>
        </p:nvSpPr>
        <p:spPr>
          <a:xfrm>
            <a:off x="123875" y="4635425"/>
            <a:ext cx="517500" cy="321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300"/>
              <a:buFont typeface="Arial"/>
              <a:buNone/>
            </a:pPr>
            <a:r>
              <a:rPr lang="en" sz="1300" b="0" i="0" u="none" strike="noStrike" cap="none">
                <a:solidFill>
                  <a:srgbClr val="FFFFFF"/>
                </a:solidFill>
                <a:latin typeface="Arial"/>
                <a:ea typeface="Arial"/>
                <a:cs typeface="Arial"/>
                <a:sym typeface="Arial"/>
              </a:rPr>
              <a:t> </a:t>
            </a:r>
            <a:fld id="{00000000-1234-1234-1234-123412341234}" type="slidenum">
              <a:rPr lang="en" sz="1300" b="0" i="0" u="none" strike="noStrike" cap="none">
                <a:solidFill>
                  <a:srgbClr val="FFFFFF"/>
                </a:solidFill>
                <a:latin typeface="Arial"/>
                <a:ea typeface="Arial"/>
                <a:cs typeface="Arial"/>
                <a:sym typeface="Arial"/>
              </a:rPr>
              <a:t>‹#›</a:t>
            </a:fld>
            <a:endParaRPr sz="1300" b="0" i="0" u="none" strike="noStrike" cap="none">
              <a:solidFill>
                <a:srgbClr val="FFFFFF"/>
              </a:solidFill>
              <a:latin typeface="Arial"/>
              <a:ea typeface="Arial"/>
              <a:cs typeface="Arial"/>
              <a:sym typeface="Arial"/>
            </a:endParaRPr>
          </a:p>
        </p:txBody>
      </p:sp>
      <p:pic>
        <p:nvPicPr>
          <p:cNvPr id="111" name="Google Shape;111;p42" descr="CDE logo"/>
          <p:cNvPicPr preferRelativeResize="0"/>
          <p:nvPr/>
        </p:nvPicPr>
        <p:blipFill rotWithShape="1">
          <a:blip r:embed="rId3">
            <a:alphaModFix/>
          </a:blip>
          <a:srcRect/>
          <a:stretch/>
        </p:blipFill>
        <p:spPr>
          <a:xfrm>
            <a:off x="8002150" y="4518325"/>
            <a:ext cx="924425" cy="403399"/>
          </a:xfrm>
          <a:prstGeom prst="rect">
            <a:avLst/>
          </a:prstGeom>
          <a:noFill/>
          <a:ln>
            <a:noFill/>
          </a:ln>
        </p:spPr>
      </p:pic>
      <p:sp>
        <p:nvSpPr>
          <p:cNvPr id="112" name="Google Shape;112;p42"/>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rmAutofit/>
          </a:bodyPr>
          <a:lstStyle>
            <a:lvl1pPr marL="0" marR="0" lvl="0"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Divider - Orange - 08">
  <p:cSld name="TITLE_AND_BODY_1_1_1_1_1_1_1">
    <p:spTree>
      <p:nvGrpSpPr>
        <p:cNvPr id="1" name="Shape 113"/>
        <p:cNvGrpSpPr/>
        <p:nvPr/>
      </p:nvGrpSpPr>
      <p:grpSpPr>
        <a:xfrm>
          <a:off x="0" y="0"/>
          <a:ext cx="0" cy="0"/>
          <a:chOff x="0" y="0"/>
          <a:chExt cx="0" cy="0"/>
        </a:xfrm>
      </p:grpSpPr>
      <p:pic>
        <p:nvPicPr>
          <p:cNvPr id="114" name="Google Shape;114;p43" descr="Photo of elementary student and teacher"/>
          <p:cNvPicPr preferRelativeResize="0"/>
          <p:nvPr/>
        </p:nvPicPr>
        <p:blipFill rotWithShape="1">
          <a:blip r:embed="rId2">
            <a:alphaModFix/>
          </a:blip>
          <a:srcRect/>
          <a:stretch/>
        </p:blipFill>
        <p:spPr>
          <a:xfrm>
            <a:off x="0" y="0"/>
            <a:ext cx="9144008" cy="5143501"/>
          </a:xfrm>
          <a:prstGeom prst="rect">
            <a:avLst/>
          </a:prstGeom>
          <a:noFill/>
          <a:ln>
            <a:noFill/>
          </a:ln>
        </p:spPr>
      </p:pic>
      <p:sp>
        <p:nvSpPr>
          <p:cNvPr id="115" name="Google Shape;115;p43"/>
          <p:cNvSpPr txBox="1">
            <a:spLocks noGrp="1"/>
          </p:cNvSpPr>
          <p:nvPr>
            <p:ph type="title"/>
          </p:nvPr>
        </p:nvSpPr>
        <p:spPr>
          <a:xfrm>
            <a:off x="0" y="3361600"/>
            <a:ext cx="9144000" cy="666600"/>
          </a:xfrm>
          <a:prstGeom prst="rect">
            <a:avLst/>
          </a:prstGeom>
          <a:solidFill>
            <a:srgbClr val="EF7521"/>
          </a:solid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chemeClr val="lt1"/>
              </a:buClr>
              <a:buSzPts val="2800"/>
              <a:buFont typeface="Roboto Medium"/>
              <a:buNone/>
              <a:defRPr>
                <a:solidFill>
                  <a:schemeClr val="lt1"/>
                </a:solidFill>
                <a:latin typeface="Roboto Medium"/>
                <a:ea typeface="Roboto Medium"/>
                <a:cs typeface="Roboto Medium"/>
                <a:sym typeface="Roboto Medium"/>
              </a:defRPr>
            </a:lvl1pPr>
            <a:lvl2pPr lvl="1" algn="ctr">
              <a:lnSpc>
                <a:spcPct val="100000"/>
              </a:lnSpc>
              <a:spcBef>
                <a:spcPts val="0"/>
              </a:spcBef>
              <a:spcAft>
                <a:spcPts val="0"/>
              </a:spcAft>
              <a:buSzPts val="2800"/>
              <a:buNone/>
              <a:defRPr/>
            </a:lvl2pPr>
            <a:lvl3pPr lvl="2" algn="ctr">
              <a:lnSpc>
                <a:spcPct val="100000"/>
              </a:lnSpc>
              <a:spcBef>
                <a:spcPts val="0"/>
              </a:spcBef>
              <a:spcAft>
                <a:spcPts val="0"/>
              </a:spcAft>
              <a:buSzPts val="2800"/>
              <a:buNone/>
              <a:defRPr/>
            </a:lvl3pPr>
            <a:lvl4pPr lvl="3" algn="ctr">
              <a:lnSpc>
                <a:spcPct val="100000"/>
              </a:lnSpc>
              <a:spcBef>
                <a:spcPts val="0"/>
              </a:spcBef>
              <a:spcAft>
                <a:spcPts val="0"/>
              </a:spcAft>
              <a:buSzPts val="2800"/>
              <a:buNone/>
              <a:defRPr/>
            </a:lvl4pPr>
            <a:lvl5pPr lvl="4" algn="ctr">
              <a:lnSpc>
                <a:spcPct val="100000"/>
              </a:lnSpc>
              <a:spcBef>
                <a:spcPts val="0"/>
              </a:spcBef>
              <a:spcAft>
                <a:spcPts val="0"/>
              </a:spcAft>
              <a:buSzPts val="2800"/>
              <a:buNone/>
              <a:defRPr/>
            </a:lvl5pPr>
            <a:lvl6pPr lvl="5" algn="ctr">
              <a:lnSpc>
                <a:spcPct val="100000"/>
              </a:lnSpc>
              <a:spcBef>
                <a:spcPts val="0"/>
              </a:spcBef>
              <a:spcAft>
                <a:spcPts val="0"/>
              </a:spcAft>
              <a:buSzPts val="2800"/>
              <a:buNone/>
              <a:defRPr/>
            </a:lvl6pPr>
            <a:lvl7pPr lvl="6" algn="ctr">
              <a:lnSpc>
                <a:spcPct val="100000"/>
              </a:lnSpc>
              <a:spcBef>
                <a:spcPts val="0"/>
              </a:spcBef>
              <a:spcAft>
                <a:spcPts val="0"/>
              </a:spcAft>
              <a:buSzPts val="2800"/>
              <a:buNone/>
              <a:defRPr/>
            </a:lvl7pPr>
            <a:lvl8pPr lvl="7" algn="ctr">
              <a:lnSpc>
                <a:spcPct val="100000"/>
              </a:lnSpc>
              <a:spcBef>
                <a:spcPts val="0"/>
              </a:spcBef>
              <a:spcAft>
                <a:spcPts val="0"/>
              </a:spcAft>
              <a:buSzPts val="2800"/>
              <a:buNone/>
              <a:defRPr/>
            </a:lvl8pPr>
            <a:lvl9pPr lvl="8" algn="ctr">
              <a:lnSpc>
                <a:spcPct val="100000"/>
              </a:lnSpc>
              <a:spcBef>
                <a:spcPts val="0"/>
              </a:spcBef>
              <a:spcAft>
                <a:spcPts val="0"/>
              </a:spcAft>
              <a:buSzPts val="2800"/>
              <a:buNone/>
              <a:defRPr/>
            </a:lvl9pPr>
          </a:lstStyle>
          <a:p>
            <a:endParaRPr/>
          </a:p>
        </p:txBody>
      </p:sp>
      <p:sp>
        <p:nvSpPr>
          <p:cNvPr id="116" name="Google Shape;116;p43"/>
          <p:cNvSpPr txBox="1"/>
          <p:nvPr/>
        </p:nvSpPr>
        <p:spPr>
          <a:xfrm>
            <a:off x="123875" y="4635425"/>
            <a:ext cx="517500" cy="321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300"/>
              <a:buFont typeface="Arial"/>
              <a:buNone/>
            </a:pPr>
            <a:r>
              <a:rPr lang="en" sz="1300" b="0" i="0" u="none" strike="noStrike" cap="none">
                <a:solidFill>
                  <a:srgbClr val="FFFFFF"/>
                </a:solidFill>
                <a:latin typeface="Arial"/>
                <a:ea typeface="Arial"/>
                <a:cs typeface="Arial"/>
                <a:sym typeface="Arial"/>
              </a:rPr>
              <a:t> </a:t>
            </a:r>
            <a:fld id="{00000000-1234-1234-1234-123412341234}" type="slidenum">
              <a:rPr lang="en" sz="1300" b="0" i="0" u="none" strike="noStrike" cap="none">
                <a:solidFill>
                  <a:srgbClr val="FFFFFF"/>
                </a:solidFill>
                <a:latin typeface="Arial"/>
                <a:ea typeface="Arial"/>
                <a:cs typeface="Arial"/>
                <a:sym typeface="Arial"/>
              </a:rPr>
              <a:t>‹#›</a:t>
            </a:fld>
            <a:endParaRPr sz="1300" b="0" i="0" u="none" strike="noStrike" cap="none">
              <a:solidFill>
                <a:srgbClr val="FFFFFF"/>
              </a:solidFill>
              <a:latin typeface="Arial"/>
              <a:ea typeface="Arial"/>
              <a:cs typeface="Arial"/>
              <a:sym typeface="Arial"/>
            </a:endParaRPr>
          </a:p>
        </p:txBody>
      </p:sp>
      <p:pic>
        <p:nvPicPr>
          <p:cNvPr id="117" name="Google Shape;117;p43" descr="CDE logo"/>
          <p:cNvPicPr preferRelativeResize="0"/>
          <p:nvPr/>
        </p:nvPicPr>
        <p:blipFill rotWithShape="1">
          <a:blip r:embed="rId3">
            <a:alphaModFix/>
          </a:blip>
          <a:srcRect/>
          <a:stretch/>
        </p:blipFill>
        <p:spPr>
          <a:xfrm>
            <a:off x="8002150" y="4518325"/>
            <a:ext cx="924425" cy="403399"/>
          </a:xfrm>
          <a:prstGeom prst="rect">
            <a:avLst/>
          </a:prstGeom>
          <a:noFill/>
          <a:ln>
            <a:noFill/>
          </a:ln>
        </p:spPr>
      </p:pic>
      <p:sp>
        <p:nvSpPr>
          <p:cNvPr id="118" name="Google Shape;118;p43"/>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rmAutofit/>
          </a:bodyPr>
          <a:lstStyle>
            <a:lvl1pPr marL="0" marR="0" lvl="0"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heory of Change - Orange">
  <p:cSld name="SECTION_HEADER_1_1_1">
    <p:spTree>
      <p:nvGrpSpPr>
        <p:cNvPr id="1" name="Shape 245"/>
        <p:cNvGrpSpPr/>
        <p:nvPr/>
      </p:nvGrpSpPr>
      <p:grpSpPr>
        <a:xfrm>
          <a:off x="0" y="0"/>
          <a:ext cx="0" cy="0"/>
          <a:chOff x="0" y="0"/>
          <a:chExt cx="0" cy="0"/>
        </a:xfrm>
      </p:grpSpPr>
      <p:sp>
        <p:nvSpPr>
          <p:cNvPr id="246" name="Google Shape;246;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pic>
        <p:nvPicPr>
          <p:cNvPr id="247" name="Google Shape;247;p32" descr="&quot;&quot;"/>
          <p:cNvPicPr preferRelativeResize="0"/>
          <p:nvPr/>
        </p:nvPicPr>
        <p:blipFill rotWithShape="1">
          <a:blip r:embed="rId2">
            <a:alphaModFix/>
          </a:blip>
          <a:srcRect/>
          <a:stretch/>
        </p:blipFill>
        <p:spPr>
          <a:xfrm>
            <a:off x="0" y="4320695"/>
            <a:ext cx="9144003" cy="830461"/>
          </a:xfrm>
          <a:prstGeom prst="rect">
            <a:avLst/>
          </a:prstGeom>
          <a:noFill/>
          <a:ln>
            <a:noFill/>
          </a:ln>
        </p:spPr>
      </p:pic>
      <p:sp>
        <p:nvSpPr>
          <p:cNvPr id="248" name="Google Shape;248;p32"/>
          <p:cNvSpPr txBox="1"/>
          <p:nvPr/>
        </p:nvSpPr>
        <p:spPr>
          <a:xfrm>
            <a:off x="311700" y="708075"/>
            <a:ext cx="5556600" cy="4878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 sz="1600" b="1" i="0" u="none" strike="noStrike" cap="none">
                <a:solidFill>
                  <a:srgbClr val="EF7521"/>
                </a:solidFill>
                <a:latin typeface="Roboto"/>
                <a:ea typeface="Roboto"/>
                <a:cs typeface="Roboto"/>
                <a:sym typeface="Roboto"/>
              </a:rPr>
              <a:t>Our Vision test test</a:t>
            </a:r>
            <a:endParaRPr sz="1200" b="0" i="0" u="none" strike="noStrike" cap="none">
              <a:solidFill>
                <a:srgbClr val="EF7521"/>
              </a:solidFill>
              <a:latin typeface="Roboto"/>
              <a:ea typeface="Roboto"/>
              <a:cs typeface="Roboto"/>
              <a:sym typeface="Roboto"/>
            </a:endParaRPr>
          </a:p>
          <a:p>
            <a:pPr marL="0" marR="0" lvl="0" indent="0" algn="l" rtl="0">
              <a:lnSpc>
                <a:spcPct val="100000"/>
              </a:lnSpc>
              <a:spcBef>
                <a:spcPts val="200"/>
              </a:spcBef>
              <a:spcAft>
                <a:spcPts val="0"/>
              </a:spcAft>
              <a:buClr>
                <a:srgbClr val="000000"/>
              </a:buClr>
              <a:buSzPts val="1000"/>
              <a:buFont typeface="Arial"/>
              <a:buNone/>
            </a:pPr>
            <a:r>
              <a:rPr lang="en" sz="1000" b="0" i="0" u="none" strike="noStrike" cap="none">
                <a:solidFill>
                  <a:schemeClr val="dk1"/>
                </a:solidFill>
                <a:latin typeface="Roboto"/>
                <a:ea typeface="Roboto"/>
                <a:cs typeface="Roboto"/>
                <a:sym typeface="Roboto"/>
              </a:rPr>
              <a:t>To create an equitable educational environment where </a:t>
            </a:r>
            <a:r>
              <a:rPr lang="en" sz="1000" b="0" i="1" u="none" strike="noStrike" cap="none">
                <a:solidFill>
                  <a:schemeClr val="dk1"/>
                </a:solidFill>
                <a:latin typeface="Roboto"/>
                <a:ea typeface="Roboto"/>
                <a:cs typeface="Roboto"/>
                <a:sym typeface="Roboto"/>
              </a:rPr>
              <a:t>all</a:t>
            </a:r>
            <a:r>
              <a:rPr lang="en" sz="1000" b="0" i="0" u="none" strike="noStrike" cap="none">
                <a:solidFill>
                  <a:schemeClr val="dk1"/>
                </a:solidFill>
                <a:latin typeface="Roboto"/>
                <a:ea typeface="Roboto"/>
                <a:cs typeface="Roboto"/>
                <a:sym typeface="Roboto"/>
              </a:rPr>
              <a:t> students and staff in Colorado thrive</a:t>
            </a:r>
            <a:endParaRPr sz="2000" b="0" i="0" u="none" strike="noStrike" cap="none">
              <a:solidFill>
                <a:srgbClr val="000000"/>
              </a:solidFill>
              <a:latin typeface="Rockwell"/>
              <a:ea typeface="Rockwell"/>
              <a:cs typeface="Rockwell"/>
              <a:sym typeface="Rockwell"/>
            </a:endParaRPr>
          </a:p>
        </p:txBody>
      </p:sp>
      <p:cxnSp>
        <p:nvCxnSpPr>
          <p:cNvPr id="249" name="Google Shape;249;p32" descr="&quot;&quot;"/>
          <p:cNvCxnSpPr/>
          <p:nvPr/>
        </p:nvCxnSpPr>
        <p:spPr>
          <a:xfrm>
            <a:off x="-160100" y="1282346"/>
            <a:ext cx="8989500" cy="0"/>
          </a:xfrm>
          <a:prstGeom prst="straightConnector1">
            <a:avLst/>
          </a:prstGeom>
          <a:noFill/>
          <a:ln w="9525" cap="flat" cmpd="sng">
            <a:solidFill>
              <a:srgbClr val="EF7521"/>
            </a:solidFill>
            <a:prstDash val="dot"/>
            <a:round/>
            <a:headEnd type="none" w="sm" len="sm"/>
            <a:tailEnd type="none" w="sm" len="sm"/>
          </a:ln>
        </p:spPr>
      </p:cxnSp>
      <p:sp>
        <p:nvSpPr>
          <p:cNvPr id="250" name="Google Shape;250;p32"/>
          <p:cNvSpPr txBox="1"/>
          <p:nvPr/>
        </p:nvSpPr>
        <p:spPr>
          <a:xfrm>
            <a:off x="3249133" y="1630850"/>
            <a:ext cx="1600200" cy="643800"/>
          </a:xfrm>
          <a:prstGeom prst="rect">
            <a:avLst/>
          </a:prstGeom>
          <a:noFill/>
          <a:ln>
            <a:noFill/>
          </a:ln>
        </p:spPr>
        <p:txBody>
          <a:bodyPr spcFirstLastPara="1" wrap="square" lIns="0" tIns="0" rIns="0" bIns="0" anchor="t" anchorCtr="0">
            <a:noAutofit/>
          </a:bodyPr>
          <a:lstStyle/>
          <a:p>
            <a:pPr marL="114300" marR="0" lvl="0" indent="-114300" algn="l" rtl="0">
              <a:lnSpc>
                <a:spcPct val="100000"/>
              </a:lnSpc>
              <a:spcBef>
                <a:spcPts val="0"/>
              </a:spcBef>
              <a:spcAft>
                <a:spcPts val="0"/>
              </a:spcAft>
              <a:buClr>
                <a:srgbClr val="000000"/>
              </a:buClr>
              <a:buSzPts val="1100"/>
              <a:buFont typeface="Arial"/>
              <a:buNone/>
            </a:pPr>
            <a:r>
              <a:rPr lang="en" sz="1100" b="0" i="0" u="none" strike="noStrike" cap="none">
                <a:solidFill>
                  <a:srgbClr val="EF7521"/>
                </a:solidFill>
                <a:latin typeface="Roboto Medium"/>
                <a:ea typeface="Roboto Medium"/>
                <a:cs typeface="Roboto Medium"/>
                <a:sym typeface="Roboto Medium"/>
              </a:rPr>
              <a:t>&gt; SERVE</a:t>
            </a:r>
            <a:endParaRPr sz="1100" b="0" i="0" u="none" strike="noStrike" cap="none">
              <a:solidFill>
                <a:srgbClr val="EF7521"/>
              </a:solidFill>
              <a:latin typeface="Arial"/>
              <a:ea typeface="Arial"/>
              <a:cs typeface="Arial"/>
              <a:sym typeface="Arial"/>
            </a:endParaRPr>
          </a:p>
          <a:p>
            <a:pPr marL="137160" marR="0" lvl="0" indent="0" algn="l" rtl="0">
              <a:lnSpc>
                <a:spcPct val="100000"/>
              </a:lnSpc>
              <a:spcBef>
                <a:spcPts val="100"/>
              </a:spcBef>
              <a:spcAft>
                <a:spcPts val="500"/>
              </a:spcAft>
              <a:buClr>
                <a:srgbClr val="000000"/>
              </a:buClr>
              <a:buSzPts val="1000"/>
              <a:buFont typeface="Arial"/>
              <a:buNone/>
            </a:pPr>
            <a:r>
              <a:rPr lang="en" sz="1000" b="0" i="0" u="none" strike="noStrike" cap="none">
                <a:solidFill>
                  <a:srgbClr val="000000"/>
                </a:solidFill>
                <a:latin typeface="Roboto"/>
                <a:ea typeface="Roboto"/>
                <a:cs typeface="Roboto"/>
                <a:sym typeface="Roboto"/>
              </a:rPr>
              <a:t>Provide actionable support to local educational agencies</a:t>
            </a:r>
            <a:endParaRPr sz="1000" b="0" i="0" u="none" strike="noStrike" cap="none">
              <a:solidFill>
                <a:srgbClr val="000000"/>
              </a:solidFill>
              <a:latin typeface="Roboto"/>
              <a:ea typeface="Roboto"/>
              <a:cs typeface="Roboto"/>
              <a:sym typeface="Roboto"/>
            </a:endParaRPr>
          </a:p>
        </p:txBody>
      </p:sp>
      <p:sp>
        <p:nvSpPr>
          <p:cNvPr id="251" name="Google Shape;251;p32"/>
          <p:cNvSpPr txBox="1"/>
          <p:nvPr/>
        </p:nvSpPr>
        <p:spPr>
          <a:xfrm>
            <a:off x="5239167" y="1630850"/>
            <a:ext cx="1600200" cy="674700"/>
          </a:xfrm>
          <a:prstGeom prst="rect">
            <a:avLst/>
          </a:prstGeom>
          <a:noFill/>
          <a:ln>
            <a:noFill/>
          </a:ln>
        </p:spPr>
        <p:txBody>
          <a:bodyPr spcFirstLastPara="1" wrap="square" lIns="0" tIns="0" rIns="0" bIns="0" anchor="t" anchorCtr="0">
            <a:spAutoFit/>
          </a:bodyPr>
          <a:lstStyle/>
          <a:p>
            <a:pPr marL="114300" marR="0" lvl="0" indent="-114300" algn="l" rtl="0">
              <a:lnSpc>
                <a:spcPct val="100000"/>
              </a:lnSpc>
              <a:spcBef>
                <a:spcPts val="0"/>
              </a:spcBef>
              <a:spcAft>
                <a:spcPts val="0"/>
              </a:spcAft>
              <a:buClr>
                <a:srgbClr val="000000"/>
              </a:buClr>
              <a:buSzPts val="1300"/>
              <a:buFont typeface="Arial"/>
              <a:buNone/>
            </a:pPr>
            <a:r>
              <a:rPr lang="en" sz="1300" b="0" i="0" u="none" strike="noStrike" cap="none">
                <a:solidFill>
                  <a:srgbClr val="EF7521"/>
                </a:solidFill>
                <a:latin typeface="Roboto Medium"/>
                <a:ea typeface="Roboto Medium"/>
                <a:cs typeface="Roboto Medium"/>
                <a:sym typeface="Roboto Medium"/>
              </a:rPr>
              <a:t>&gt; </a:t>
            </a:r>
            <a:r>
              <a:rPr lang="en" sz="1100" b="0" i="0" u="none" strike="noStrike" cap="none">
                <a:solidFill>
                  <a:srgbClr val="EF7521"/>
                </a:solidFill>
                <a:latin typeface="Roboto Medium"/>
                <a:ea typeface="Roboto Medium"/>
                <a:cs typeface="Roboto Medium"/>
                <a:sym typeface="Roboto Medium"/>
              </a:rPr>
              <a:t>GUIDE</a:t>
            </a:r>
            <a:endParaRPr sz="1400" b="1" i="0" u="none" strike="noStrike" cap="none">
              <a:solidFill>
                <a:srgbClr val="EF7521"/>
              </a:solidFill>
              <a:latin typeface="Arial"/>
              <a:ea typeface="Arial"/>
              <a:cs typeface="Arial"/>
              <a:sym typeface="Arial"/>
            </a:endParaRPr>
          </a:p>
          <a:p>
            <a:pPr marL="137160" marR="0" lvl="0" indent="0" algn="l" rtl="0">
              <a:lnSpc>
                <a:spcPct val="100000"/>
              </a:lnSpc>
              <a:spcBef>
                <a:spcPts val="100"/>
              </a:spcBef>
              <a:spcAft>
                <a:spcPts val="300"/>
              </a:spcAft>
              <a:buClr>
                <a:srgbClr val="000000"/>
              </a:buClr>
              <a:buSzPts val="1000"/>
              <a:buFont typeface="Arial"/>
              <a:buNone/>
            </a:pPr>
            <a:r>
              <a:rPr lang="en" sz="1000" b="0" i="0" u="none" strike="noStrike" cap="none">
                <a:solidFill>
                  <a:srgbClr val="000000"/>
                </a:solidFill>
                <a:latin typeface="Roboto"/>
                <a:ea typeface="Roboto"/>
                <a:cs typeface="Roboto"/>
                <a:sym typeface="Roboto"/>
              </a:rPr>
              <a:t>Implement policy and legislation in an effective way </a:t>
            </a:r>
            <a:endParaRPr sz="1000" b="0" i="0" u="none" strike="noStrike" cap="none">
              <a:solidFill>
                <a:srgbClr val="000000"/>
              </a:solidFill>
              <a:latin typeface="Roboto"/>
              <a:ea typeface="Roboto"/>
              <a:cs typeface="Roboto"/>
              <a:sym typeface="Roboto"/>
            </a:endParaRPr>
          </a:p>
        </p:txBody>
      </p:sp>
      <p:sp>
        <p:nvSpPr>
          <p:cNvPr id="252" name="Google Shape;252;p32"/>
          <p:cNvSpPr txBox="1"/>
          <p:nvPr/>
        </p:nvSpPr>
        <p:spPr>
          <a:xfrm>
            <a:off x="7229200" y="1630850"/>
            <a:ext cx="1600200" cy="643800"/>
          </a:xfrm>
          <a:prstGeom prst="rect">
            <a:avLst/>
          </a:prstGeom>
          <a:noFill/>
          <a:ln>
            <a:noFill/>
          </a:ln>
        </p:spPr>
        <p:txBody>
          <a:bodyPr spcFirstLastPara="1" wrap="square" lIns="0" tIns="0" rIns="0" bIns="0" anchor="t" anchorCtr="0">
            <a:spAutoFit/>
          </a:bodyPr>
          <a:lstStyle/>
          <a:p>
            <a:pPr marL="114300" marR="0" lvl="0" indent="-114300" algn="l" rtl="0">
              <a:lnSpc>
                <a:spcPct val="100000"/>
              </a:lnSpc>
              <a:spcBef>
                <a:spcPts val="0"/>
              </a:spcBef>
              <a:spcAft>
                <a:spcPts val="0"/>
              </a:spcAft>
              <a:buClr>
                <a:srgbClr val="000000"/>
              </a:buClr>
              <a:buSzPts val="1100"/>
              <a:buFont typeface="Arial"/>
              <a:buNone/>
            </a:pPr>
            <a:r>
              <a:rPr lang="en" sz="1100" b="0" i="0" u="none" strike="noStrike" cap="none">
                <a:solidFill>
                  <a:srgbClr val="EF7521"/>
                </a:solidFill>
                <a:latin typeface="Roboto Medium"/>
                <a:ea typeface="Roboto Medium"/>
                <a:cs typeface="Roboto Medium"/>
                <a:sym typeface="Roboto Medium"/>
              </a:rPr>
              <a:t>&gt; ELEVATE</a:t>
            </a:r>
            <a:endParaRPr sz="1400" b="1" i="0" u="none" strike="noStrike" cap="none">
              <a:solidFill>
                <a:srgbClr val="EF7521"/>
              </a:solidFill>
              <a:latin typeface="Arial"/>
              <a:ea typeface="Arial"/>
              <a:cs typeface="Arial"/>
              <a:sym typeface="Arial"/>
            </a:endParaRPr>
          </a:p>
          <a:p>
            <a:pPr marL="137160" marR="0" lvl="0" indent="0" algn="l" rtl="0">
              <a:lnSpc>
                <a:spcPct val="100000"/>
              </a:lnSpc>
              <a:spcBef>
                <a:spcPts val="100"/>
              </a:spcBef>
              <a:spcAft>
                <a:spcPts val="300"/>
              </a:spcAft>
              <a:buClr>
                <a:srgbClr val="000000"/>
              </a:buClr>
              <a:buSzPts val="1000"/>
              <a:buFont typeface="Arial"/>
              <a:buNone/>
            </a:pPr>
            <a:r>
              <a:rPr lang="en" sz="1000" b="0" i="0" u="none" strike="noStrike" cap="none">
                <a:solidFill>
                  <a:srgbClr val="000000"/>
                </a:solidFill>
                <a:latin typeface="Roboto"/>
                <a:ea typeface="Roboto"/>
                <a:cs typeface="Roboto"/>
                <a:sym typeface="Roboto"/>
              </a:rPr>
              <a:t>Share the experiences of local educational agencies and students</a:t>
            </a:r>
            <a:endParaRPr sz="1000" b="0" i="0" u="none" strike="noStrike" cap="none">
              <a:solidFill>
                <a:srgbClr val="000000"/>
              </a:solidFill>
              <a:latin typeface="Roboto"/>
              <a:ea typeface="Roboto"/>
              <a:cs typeface="Roboto"/>
              <a:sym typeface="Roboto"/>
            </a:endParaRPr>
          </a:p>
        </p:txBody>
      </p:sp>
      <p:sp>
        <p:nvSpPr>
          <p:cNvPr id="253" name="Google Shape;253;p32"/>
          <p:cNvSpPr txBox="1"/>
          <p:nvPr/>
        </p:nvSpPr>
        <p:spPr>
          <a:xfrm>
            <a:off x="311700" y="1368825"/>
            <a:ext cx="2547600" cy="7338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 sz="1600" b="1" i="0" u="none" strike="noStrike" cap="none">
                <a:solidFill>
                  <a:srgbClr val="EF7521"/>
                </a:solidFill>
                <a:latin typeface="Roboto"/>
                <a:ea typeface="Roboto"/>
                <a:cs typeface="Roboto"/>
                <a:sym typeface="Roboto"/>
              </a:rPr>
              <a:t>Our Role</a:t>
            </a:r>
            <a:endParaRPr sz="1600" b="1" i="0" u="none" strike="noStrike" cap="none">
              <a:solidFill>
                <a:srgbClr val="EF7521"/>
              </a:solidFill>
              <a:latin typeface="Roboto"/>
              <a:ea typeface="Roboto"/>
              <a:cs typeface="Roboto"/>
              <a:sym typeface="Roboto"/>
            </a:endParaRPr>
          </a:p>
          <a:p>
            <a:pPr marL="0" marR="0" lvl="0" indent="0" algn="l" rtl="0">
              <a:lnSpc>
                <a:spcPct val="100000"/>
              </a:lnSpc>
              <a:spcBef>
                <a:spcPts val="200"/>
              </a:spcBef>
              <a:spcAft>
                <a:spcPts val="0"/>
              </a:spcAft>
              <a:buClr>
                <a:srgbClr val="000000"/>
              </a:buClr>
              <a:buSzPts val="1000"/>
              <a:buFont typeface="Arial"/>
              <a:buNone/>
            </a:pPr>
            <a:r>
              <a:rPr lang="en" sz="1000" b="0" i="0" u="none" strike="noStrike" cap="none">
                <a:solidFill>
                  <a:srgbClr val="000000"/>
                </a:solidFill>
                <a:latin typeface="Roboto"/>
                <a:ea typeface="Roboto"/>
                <a:cs typeface="Roboto"/>
                <a:sym typeface="Roboto"/>
              </a:rPr>
              <a:t>To improve student outcomes and ensure students and families across Colorado have access to high-quality schools, we will: </a:t>
            </a:r>
            <a:endParaRPr sz="1000" b="0" i="0" u="none" strike="noStrike" cap="none">
              <a:solidFill>
                <a:srgbClr val="000000"/>
              </a:solidFill>
              <a:latin typeface="Roboto"/>
              <a:ea typeface="Roboto"/>
              <a:cs typeface="Roboto"/>
              <a:sym typeface="Roboto"/>
            </a:endParaRPr>
          </a:p>
        </p:txBody>
      </p:sp>
      <p:sp>
        <p:nvSpPr>
          <p:cNvPr id="254" name="Google Shape;254;p32"/>
          <p:cNvSpPr txBox="1"/>
          <p:nvPr/>
        </p:nvSpPr>
        <p:spPr>
          <a:xfrm>
            <a:off x="311700" y="2586100"/>
            <a:ext cx="8427300" cy="299700"/>
          </a:xfrm>
          <a:prstGeom prst="rect">
            <a:avLst/>
          </a:prstGeom>
          <a:noFill/>
          <a:ln>
            <a:noFill/>
          </a:ln>
        </p:spPr>
        <p:txBody>
          <a:bodyPr spcFirstLastPara="1" wrap="square" lIns="0" tIns="0" rIns="91425" bIns="91425" anchor="t" anchorCtr="0">
            <a:noAutofit/>
          </a:bodyPr>
          <a:lstStyle/>
          <a:p>
            <a:pPr marL="0" marR="0" lvl="0" indent="0" algn="l" rtl="0">
              <a:lnSpc>
                <a:spcPct val="100000"/>
              </a:lnSpc>
              <a:spcBef>
                <a:spcPts val="0"/>
              </a:spcBef>
              <a:spcAft>
                <a:spcPts val="800"/>
              </a:spcAft>
              <a:buClr>
                <a:srgbClr val="000000"/>
              </a:buClr>
              <a:buSzPts val="1600"/>
              <a:buFont typeface="Arial"/>
              <a:buNone/>
            </a:pPr>
            <a:r>
              <a:rPr lang="en" sz="1600" b="1" i="0" u="none" strike="noStrike" cap="none">
                <a:solidFill>
                  <a:srgbClr val="EF7521"/>
                </a:solidFill>
                <a:latin typeface="Roboto"/>
                <a:ea typeface="Roboto"/>
                <a:cs typeface="Roboto"/>
                <a:sym typeface="Roboto"/>
              </a:rPr>
              <a:t>Our Core Values:    </a:t>
            </a:r>
            <a:r>
              <a:rPr lang="en" sz="1300" b="0" i="0" u="none" strike="noStrike" cap="none">
                <a:solidFill>
                  <a:schemeClr val="dk1"/>
                </a:solidFill>
                <a:latin typeface="Arial"/>
                <a:ea typeface="Arial"/>
                <a:cs typeface="Arial"/>
                <a:sym typeface="Arial"/>
              </a:rPr>
              <a:t>INTEGRITY  |  EQUITY  |  ACCOUNTABILITY  |  TRUST  |  SERVICE</a:t>
            </a:r>
            <a:endParaRPr sz="1300" b="0" i="0" u="none" strike="noStrike" cap="none">
              <a:solidFill>
                <a:schemeClr val="dk1"/>
              </a:solidFill>
              <a:latin typeface="Arial"/>
              <a:ea typeface="Arial"/>
              <a:cs typeface="Arial"/>
              <a:sym typeface="Arial"/>
            </a:endParaRPr>
          </a:p>
        </p:txBody>
      </p:sp>
      <p:cxnSp>
        <p:nvCxnSpPr>
          <p:cNvPr id="255" name="Google Shape;255;p32" descr="&quot;&quot;"/>
          <p:cNvCxnSpPr/>
          <p:nvPr/>
        </p:nvCxnSpPr>
        <p:spPr>
          <a:xfrm>
            <a:off x="3130417" y="1632525"/>
            <a:ext cx="0" cy="674700"/>
          </a:xfrm>
          <a:prstGeom prst="straightConnector1">
            <a:avLst/>
          </a:prstGeom>
          <a:noFill/>
          <a:ln w="9525" cap="flat" cmpd="sng">
            <a:solidFill>
              <a:srgbClr val="EF7521"/>
            </a:solidFill>
            <a:prstDash val="dot"/>
            <a:round/>
            <a:headEnd type="none" w="sm" len="sm"/>
            <a:tailEnd type="none" w="sm" len="sm"/>
          </a:ln>
        </p:spPr>
      </p:cxnSp>
      <p:grpSp>
        <p:nvGrpSpPr>
          <p:cNvPr id="256" name="Google Shape;256;p32"/>
          <p:cNvGrpSpPr/>
          <p:nvPr/>
        </p:nvGrpSpPr>
        <p:grpSpPr>
          <a:xfrm>
            <a:off x="311700" y="3548650"/>
            <a:ext cx="8363900" cy="646200"/>
            <a:chOff x="375100" y="3396250"/>
            <a:chExt cx="8363900" cy="646200"/>
          </a:xfrm>
        </p:grpSpPr>
        <p:sp>
          <p:nvSpPr>
            <p:cNvPr id="257" name="Google Shape;257;p32"/>
            <p:cNvSpPr/>
            <p:nvPr/>
          </p:nvSpPr>
          <p:spPr>
            <a:xfrm rot="5400000">
              <a:off x="7124400" y="2427850"/>
              <a:ext cx="646200" cy="2583000"/>
            </a:xfrm>
            <a:prstGeom prst="round2SameRect">
              <a:avLst>
                <a:gd name="adj1" fmla="val 50000"/>
                <a:gd name="adj2" fmla="val 0"/>
              </a:avLst>
            </a:prstGeom>
            <a:gradFill>
              <a:gsLst>
                <a:gs pos="0">
                  <a:srgbClr val="FFAB40"/>
                </a:gs>
                <a:gs pos="33000">
                  <a:srgbClr val="F79031"/>
                </a:gs>
                <a:gs pos="100000">
                  <a:srgbClr val="EF7521"/>
                </a:gs>
              </a:gsLst>
              <a:lin ang="10800025" scaled="0"/>
            </a:gradFill>
            <a:ln w="1905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8" name="Google Shape;258;p32"/>
            <p:cNvSpPr/>
            <p:nvPr/>
          </p:nvSpPr>
          <p:spPr>
            <a:xfrm rot="5400000">
              <a:off x="5197433" y="2427850"/>
              <a:ext cx="646200" cy="2583000"/>
            </a:xfrm>
            <a:prstGeom prst="round2SameRect">
              <a:avLst>
                <a:gd name="adj1" fmla="val 50000"/>
                <a:gd name="adj2" fmla="val 0"/>
              </a:avLst>
            </a:prstGeom>
            <a:gradFill>
              <a:gsLst>
                <a:gs pos="0">
                  <a:srgbClr val="FFAB40"/>
                </a:gs>
                <a:gs pos="33000">
                  <a:srgbClr val="F79031"/>
                </a:gs>
                <a:gs pos="100000">
                  <a:srgbClr val="EF7521"/>
                </a:gs>
              </a:gsLst>
              <a:lin ang="10800025" scaled="0"/>
            </a:gradFill>
            <a:ln w="1905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9" name="Google Shape;259;p32"/>
            <p:cNvSpPr/>
            <p:nvPr/>
          </p:nvSpPr>
          <p:spPr>
            <a:xfrm rot="5400000">
              <a:off x="3270467" y="2427850"/>
              <a:ext cx="646200" cy="2583000"/>
            </a:xfrm>
            <a:prstGeom prst="round2SameRect">
              <a:avLst>
                <a:gd name="adj1" fmla="val 50000"/>
                <a:gd name="adj2" fmla="val 0"/>
              </a:avLst>
            </a:prstGeom>
            <a:gradFill>
              <a:gsLst>
                <a:gs pos="0">
                  <a:srgbClr val="FFAB40"/>
                </a:gs>
                <a:gs pos="33000">
                  <a:srgbClr val="F79031"/>
                </a:gs>
                <a:gs pos="100000">
                  <a:srgbClr val="EF7521"/>
                </a:gs>
              </a:gsLst>
              <a:lin ang="10800025" scaled="0"/>
            </a:gradFill>
            <a:ln w="1905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0" name="Google Shape;260;p32"/>
            <p:cNvSpPr/>
            <p:nvPr/>
          </p:nvSpPr>
          <p:spPr>
            <a:xfrm rot="5400000">
              <a:off x="1343500" y="2427850"/>
              <a:ext cx="646200" cy="2583000"/>
            </a:xfrm>
            <a:prstGeom prst="round2SameRect">
              <a:avLst>
                <a:gd name="adj1" fmla="val 50000"/>
                <a:gd name="adj2" fmla="val 0"/>
              </a:avLst>
            </a:prstGeom>
            <a:gradFill>
              <a:gsLst>
                <a:gs pos="0">
                  <a:srgbClr val="FFAB40"/>
                </a:gs>
                <a:gs pos="33000">
                  <a:srgbClr val="F79031"/>
                </a:gs>
                <a:gs pos="100000">
                  <a:srgbClr val="EF7521"/>
                </a:gs>
              </a:gsLst>
              <a:lin ang="10800025" scaled="0"/>
            </a:gradFill>
            <a:ln w="1905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1" name="Google Shape;261;p32"/>
            <p:cNvSpPr txBox="1"/>
            <p:nvPr/>
          </p:nvSpPr>
          <p:spPr>
            <a:xfrm>
              <a:off x="959725" y="3534700"/>
              <a:ext cx="1801500" cy="3693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 sz="1200" b="1" i="0" u="none" strike="noStrike" cap="none">
                  <a:solidFill>
                    <a:srgbClr val="FFFFFF"/>
                  </a:solidFill>
                  <a:latin typeface="Roboto"/>
                  <a:ea typeface="Roboto"/>
                  <a:cs typeface="Roboto"/>
                  <a:sym typeface="Roboto"/>
                </a:rPr>
                <a:t>Increase Student</a:t>
              </a:r>
              <a:br>
                <a:rPr lang="en" sz="1200" b="1" i="0" u="none" strike="noStrike" cap="none">
                  <a:solidFill>
                    <a:srgbClr val="FFFFFF"/>
                  </a:solidFill>
                  <a:latin typeface="Roboto"/>
                  <a:ea typeface="Roboto"/>
                  <a:cs typeface="Roboto"/>
                  <a:sym typeface="Roboto"/>
                </a:rPr>
              </a:br>
              <a:r>
                <a:rPr lang="en" sz="1200" b="1" i="0" u="none" strike="noStrike" cap="none">
                  <a:solidFill>
                    <a:srgbClr val="FFFFFF"/>
                  </a:solidFill>
                  <a:latin typeface="Roboto"/>
                  <a:ea typeface="Roboto"/>
                  <a:cs typeface="Roboto"/>
                  <a:sym typeface="Roboto"/>
                </a:rPr>
                <a:t>Engagement</a:t>
              </a:r>
              <a:endParaRPr sz="1200" b="1" i="0" u="none" strike="noStrike" cap="none">
                <a:solidFill>
                  <a:srgbClr val="FFFFFF"/>
                </a:solidFill>
                <a:latin typeface="Roboto"/>
                <a:ea typeface="Roboto"/>
                <a:cs typeface="Roboto"/>
                <a:sym typeface="Roboto"/>
              </a:endParaRPr>
            </a:p>
          </p:txBody>
        </p:sp>
        <p:sp>
          <p:nvSpPr>
            <p:cNvPr id="262" name="Google Shape;262;p32"/>
            <p:cNvSpPr txBox="1"/>
            <p:nvPr/>
          </p:nvSpPr>
          <p:spPr>
            <a:xfrm>
              <a:off x="3118651" y="3529988"/>
              <a:ext cx="1404600" cy="3693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chemeClr val="dk1"/>
                </a:buClr>
                <a:buSzPts val="1100"/>
                <a:buFont typeface="Arial"/>
                <a:buNone/>
              </a:pPr>
              <a:r>
                <a:rPr lang="en" sz="1200" b="1" i="0" u="none" strike="noStrike" cap="none">
                  <a:solidFill>
                    <a:schemeClr val="lt1"/>
                  </a:solidFill>
                  <a:latin typeface="Roboto"/>
                  <a:ea typeface="Roboto"/>
                  <a:cs typeface="Roboto"/>
                  <a:sym typeface="Roboto"/>
                </a:rPr>
                <a:t>Accelerate Student Outcomes</a:t>
              </a:r>
              <a:endParaRPr sz="1200" b="1" i="0" u="none" strike="noStrike" cap="none">
                <a:solidFill>
                  <a:srgbClr val="FFFFFF"/>
                </a:solidFill>
                <a:latin typeface="Roboto"/>
                <a:ea typeface="Roboto"/>
                <a:cs typeface="Roboto"/>
                <a:sym typeface="Roboto"/>
              </a:endParaRPr>
            </a:p>
          </p:txBody>
        </p:sp>
        <p:sp>
          <p:nvSpPr>
            <p:cNvPr id="263" name="Google Shape;263;p32"/>
            <p:cNvSpPr txBox="1"/>
            <p:nvPr/>
          </p:nvSpPr>
          <p:spPr>
            <a:xfrm>
              <a:off x="7024201" y="3534688"/>
              <a:ext cx="1404600" cy="3693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 sz="1200" b="1" i="0" u="none" strike="noStrike" cap="none">
                  <a:solidFill>
                    <a:schemeClr val="lt1"/>
                  </a:solidFill>
                  <a:latin typeface="Roboto"/>
                  <a:ea typeface="Roboto"/>
                  <a:cs typeface="Roboto"/>
                  <a:sym typeface="Roboto"/>
                </a:rPr>
                <a:t>Provide Operational Excellence</a:t>
              </a:r>
              <a:endParaRPr sz="1200" b="1" i="0" u="none" strike="noStrike" cap="none">
                <a:solidFill>
                  <a:srgbClr val="FFFFFF"/>
                </a:solidFill>
                <a:latin typeface="Roboto"/>
                <a:ea typeface="Roboto"/>
                <a:cs typeface="Roboto"/>
                <a:sym typeface="Roboto"/>
              </a:endParaRPr>
            </a:p>
          </p:txBody>
        </p:sp>
        <p:sp>
          <p:nvSpPr>
            <p:cNvPr id="264" name="Google Shape;264;p32"/>
            <p:cNvSpPr txBox="1"/>
            <p:nvPr/>
          </p:nvSpPr>
          <p:spPr>
            <a:xfrm>
              <a:off x="5071413" y="3534688"/>
              <a:ext cx="1404600" cy="3693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 sz="1200" b="1" i="0" u="none" strike="noStrike" cap="none">
                  <a:solidFill>
                    <a:schemeClr val="lt1"/>
                  </a:solidFill>
                  <a:latin typeface="Roboto"/>
                  <a:ea typeface="Roboto"/>
                  <a:cs typeface="Roboto"/>
                  <a:sym typeface="Roboto"/>
                </a:rPr>
                <a:t>Strengthen the Educator Workforce</a:t>
              </a:r>
              <a:endParaRPr sz="1200" b="1" i="0" u="none" strike="noStrike" cap="none">
                <a:solidFill>
                  <a:srgbClr val="FFFFFF"/>
                </a:solidFill>
                <a:latin typeface="Roboto"/>
                <a:ea typeface="Roboto"/>
                <a:cs typeface="Roboto"/>
                <a:sym typeface="Roboto"/>
              </a:endParaRPr>
            </a:p>
          </p:txBody>
        </p:sp>
      </p:grpSp>
      <p:cxnSp>
        <p:nvCxnSpPr>
          <p:cNvPr id="265" name="Google Shape;265;p32" descr="&quot;&quot;"/>
          <p:cNvCxnSpPr/>
          <p:nvPr/>
        </p:nvCxnSpPr>
        <p:spPr>
          <a:xfrm>
            <a:off x="5120450" y="1632525"/>
            <a:ext cx="0" cy="674700"/>
          </a:xfrm>
          <a:prstGeom prst="straightConnector1">
            <a:avLst/>
          </a:prstGeom>
          <a:noFill/>
          <a:ln w="9525" cap="flat" cmpd="sng">
            <a:solidFill>
              <a:srgbClr val="EF7521"/>
            </a:solidFill>
            <a:prstDash val="dot"/>
            <a:round/>
            <a:headEnd type="none" w="sm" len="sm"/>
            <a:tailEnd type="none" w="sm" len="sm"/>
          </a:ln>
        </p:spPr>
      </p:cxnSp>
      <p:cxnSp>
        <p:nvCxnSpPr>
          <p:cNvPr id="266" name="Google Shape;266;p32" descr="&quot;&quot;"/>
          <p:cNvCxnSpPr/>
          <p:nvPr/>
        </p:nvCxnSpPr>
        <p:spPr>
          <a:xfrm>
            <a:off x="7110483" y="1632525"/>
            <a:ext cx="0" cy="674700"/>
          </a:xfrm>
          <a:prstGeom prst="straightConnector1">
            <a:avLst/>
          </a:prstGeom>
          <a:noFill/>
          <a:ln w="9525" cap="flat" cmpd="sng">
            <a:solidFill>
              <a:srgbClr val="EF7521"/>
            </a:solidFill>
            <a:prstDash val="dot"/>
            <a:round/>
            <a:headEnd type="none" w="sm" len="sm"/>
            <a:tailEnd type="none" w="sm" len="sm"/>
          </a:ln>
        </p:spPr>
      </p:cxnSp>
      <p:cxnSp>
        <p:nvCxnSpPr>
          <p:cNvPr id="267" name="Google Shape;267;p32"/>
          <p:cNvCxnSpPr/>
          <p:nvPr/>
        </p:nvCxnSpPr>
        <p:spPr>
          <a:xfrm>
            <a:off x="-160100" y="2409466"/>
            <a:ext cx="9030600" cy="0"/>
          </a:xfrm>
          <a:prstGeom prst="straightConnector1">
            <a:avLst/>
          </a:prstGeom>
          <a:noFill/>
          <a:ln w="9525" cap="flat" cmpd="sng">
            <a:solidFill>
              <a:srgbClr val="EF7521"/>
            </a:solidFill>
            <a:prstDash val="dot"/>
            <a:round/>
            <a:headEnd type="none" w="sm" len="sm"/>
            <a:tailEnd type="none" w="sm" len="sm"/>
          </a:ln>
        </p:spPr>
      </p:cxnSp>
      <p:cxnSp>
        <p:nvCxnSpPr>
          <p:cNvPr id="268" name="Google Shape;268;p32"/>
          <p:cNvCxnSpPr/>
          <p:nvPr/>
        </p:nvCxnSpPr>
        <p:spPr>
          <a:xfrm>
            <a:off x="-160100" y="3016625"/>
            <a:ext cx="9030600" cy="0"/>
          </a:xfrm>
          <a:prstGeom prst="straightConnector1">
            <a:avLst/>
          </a:prstGeom>
          <a:noFill/>
          <a:ln w="9525" cap="flat" cmpd="sng">
            <a:solidFill>
              <a:srgbClr val="EF7521"/>
            </a:solidFill>
            <a:prstDash val="dot"/>
            <a:round/>
            <a:headEnd type="none" w="sm" len="sm"/>
            <a:tailEnd type="none" w="sm" len="sm"/>
          </a:ln>
        </p:spPr>
      </p:cxnSp>
      <p:sp>
        <p:nvSpPr>
          <p:cNvPr id="269" name="Google Shape;269;p32"/>
          <p:cNvSpPr txBox="1"/>
          <p:nvPr/>
        </p:nvSpPr>
        <p:spPr>
          <a:xfrm>
            <a:off x="311700" y="3219775"/>
            <a:ext cx="1600200" cy="299700"/>
          </a:xfrm>
          <a:prstGeom prst="rect">
            <a:avLst/>
          </a:prstGeom>
          <a:noFill/>
          <a:ln>
            <a:noFill/>
          </a:ln>
        </p:spPr>
        <p:txBody>
          <a:bodyPr spcFirstLastPara="1" wrap="square" lIns="0" tIns="0" rIns="91425" bIns="91425" anchor="t" anchorCtr="0">
            <a:noAutofit/>
          </a:bodyPr>
          <a:lstStyle/>
          <a:p>
            <a:pPr marL="0" marR="0" lvl="0" indent="0" algn="l" rtl="0">
              <a:lnSpc>
                <a:spcPct val="100000"/>
              </a:lnSpc>
              <a:spcBef>
                <a:spcPts val="0"/>
              </a:spcBef>
              <a:spcAft>
                <a:spcPts val="800"/>
              </a:spcAft>
              <a:buClr>
                <a:srgbClr val="000000"/>
              </a:buClr>
              <a:buSzPts val="1600"/>
              <a:buFont typeface="Arial"/>
              <a:buNone/>
            </a:pPr>
            <a:r>
              <a:rPr lang="en" sz="1600" b="1" i="0" u="none" strike="noStrike" cap="none">
                <a:solidFill>
                  <a:srgbClr val="EF7521"/>
                </a:solidFill>
                <a:latin typeface="Roboto"/>
                <a:ea typeface="Roboto"/>
                <a:cs typeface="Roboto"/>
                <a:sym typeface="Roboto"/>
              </a:rPr>
              <a:t>Our Priorities:</a:t>
            </a:r>
            <a:endParaRPr sz="1300" b="0" i="0" u="none" strike="noStrike" cap="none">
              <a:solidFill>
                <a:schemeClr val="dk1"/>
              </a:solidFill>
              <a:latin typeface="Arial"/>
              <a:ea typeface="Arial"/>
              <a:cs typeface="Arial"/>
              <a:sym typeface="Arial"/>
            </a:endParaRPr>
          </a:p>
        </p:txBody>
      </p:sp>
      <p:sp>
        <p:nvSpPr>
          <p:cNvPr id="270" name="Google Shape;270;p32"/>
          <p:cNvSpPr txBox="1"/>
          <p:nvPr/>
        </p:nvSpPr>
        <p:spPr>
          <a:xfrm>
            <a:off x="311700" y="171000"/>
            <a:ext cx="5556600" cy="2652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200"/>
              </a:spcAft>
              <a:buClr>
                <a:srgbClr val="000000"/>
              </a:buClr>
              <a:buSzPts val="2000"/>
              <a:buFont typeface="Arial"/>
              <a:buNone/>
            </a:pPr>
            <a:r>
              <a:rPr lang="en" sz="2000" b="1" i="0" u="none" strike="noStrike" cap="none">
                <a:solidFill>
                  <a:schemeClr val="dk1"/>
                </a:solidFill>
                <a:latin typeface="Roboto"/>
                <a:ea typeface="Roboto"/>
                <a:cs typeface="Roboto"/>
                <a:sym typeface="Roboto"/>
              </a:rPr>
              <a:t>Theory of Change</a:t>
            </a:r>
            <a:endParaRPr sz="2000" b="1" i="0" u="none" strike="noStrike" cap="none">
              <a:solidFill>
                <a:schemeClr val="dk1"/>
              </a:solidFill>
              <a:latin typeface="Roboto"/>
              <a:ea typeface="Roboto"/>
              <a:cs typeface="Roboto"/>
              <a:sym typeface="Roboto"/>
            </a:endParaRPr>
          </a:p>
        </p:txBody>
      </p:sp>
      <p:cxnSp>
        <p:nvCxnSpPr>
          <p:cNvPr id="271" name="Google Shape;271;p32" descr="&quot;&quot;"/>
          <p:cNvCxnSpPr/>
          <p:nvPr/>
        </p:nvCxnSpPr>
        <p:spPr>
          <a:xfrm>
            <a:off x="-160100" y="588900"/>
            <a:ext cx="8989500" cy="0"/>
          </a:xfrm>
          <a:prstGeom prst="straightConnector1">
            <a:avLst/>
          </a:prstGeom>
          <a:noFill/>
          <a:ln w="9525" cap="flat" cmpd="sng">
            <a:solidFill>
              <a:srgbClr val="EF7521"/>
            </a:solidFill>
            <a:prstDash val="dot"/>
            <a:round/>
            <a:headEnd type="none" w="sm" len="sm"/>
            <a:tailEnd type="none" w="sm" len="sm"/>
          </a:ln>
        </p:spPr>
      </p:cxnSp>
      <p:sp>
        <p:nvSpPr>
          <p:cNvPr id="272" name="Google Shape;272;p32"/>
          <p:cNvSpPr txBox="1"/>
          <p:nvPr/>
        </p:nvSpPr>
        <p:spPr>
          <a:xfrm>
            <a:off x="123875" y="4635425"/>
            <a:ext cx="517500" cy="321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300"/>
              <a:buFont typeface="Arial"/>
              <a:buNone/>
            </a:pPr>
            <a:r>
              <a:rPr lang="en" sz="1300" b="0" i="0" u="none" strike="noStrike" cap="none">
                <a:solidFill>
                  <a:srgbClr val="FFFFFF"/>
                </a:solidFill>
                <a:latin typeface="Arial"/>
                <a:ea typeface="Arial"/>
                <a:cs typeface="Arial"/>
                <a:sym typeface="Arial"/>
              </a:rPr>
              <a:t> </a:t>
            </a:r>
            <a:fld id="{00000000-1234-1234-1234-123412341234}" type="slidenum">
              <a:rPr lang="en" sz="1300" b="0" i="0" u="none" strike="noStrike" cap="none">
                <a:solidFill>
                  <a:srgbClr val="FFFFFF"/>
                </a:solidFill>
                <a:latin typeface="Arial"/>
                <a:ea typeface="Arial"/>
                <a:cs typeface="Arial"/>
                <a:sym typeface="Arial"/>
              </a:rPr>
              <a:t>‹#›</a:t>
            </a:fld>
            <a:endParaRPr sz="1300" b="0" i="0" u="none" strike="noStrike" cap="none">
              <a:solidFill>
                <a:srgbClr val="FFFFFF"/>
              </a:solidFill>
              <a:latin typeface="Arial"/>
              <a:ea typeface="Arial"/>
              <a:cs typeface="Arial"/>
              <a:sym typeface="Arial"/>
            </a:endParaRPr>
          </a:p>
        </p:txBody>
      </p:sp>
      <p:pic>
        <p:nvPicPr>
          <p:cNvPr id="273" name="Google Shape;273;p32" descr="CDE logo"/>
          <p:cNvPicPr preferRelativeResize="0"/>
          <p:nvPr/>
        </p:nvPicPr>
        <p:blipFill rotWithShape="1">
          <a:blip r:embed="rId3">
            <a:alphaModFix/>
          </a:blip>
          <a:srcRect/>
          <a:stretch/>
        </p:blipFill>
        <p:spPr>
          <a:xfrm>
            <a:off x="8002150" y="4518325"/>
            <a:ext cx="924425" cy="403399"/>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lide blank - blue">
  <p:cSld name="TITLE_AND_BODY_1_1_1_1_1_1_1_1_1_1_2">
    <p:spTree>
      <p:nvGrpSpPr>
        <p:cNvPr id="1" name="Shape 274"/>
        <p:cNvGrpSpPr/>
        <p:nvPr/>
      </p:nvGrpSpPr>
      <p:grpSpPr>
        <a:xfrm>
          <a:off x="0" y="0"/>
          <a:ext cx="0" cy="0"/>
          <a:chOff x="0" y="0"/>
          <a:chExt cx="0" cy="0"/>
        </a:xfrm>
      </p:grpSpPr>
      <p:pic>
        <p:nvPicPr>
          <p:cNvPr id="275" name="Google Shape;275;p57" descr="&quot;&quot;"/>
          <p:cNvPicPr preferRelativeResize="0"/>
          <p:nvPr/>
        </p:nvPicPr>
        <p:blipFill rotWithShape="1">
          <a:blip r:embed="rId2">
            <a:alphaModFix/>
          </a:blip>
          <a:srcRect/>
          <a:stretch/>
        </p:blipFill>
        <p:spPr>
          <a:xfrm>
            <a:off x="0" y="4320695"/>
            <a:ext cx="9144003" cy="830461"/>
          </a:xfrm>
          <a:prstGeom prst="rect">
            <a:avLst/>
          </a:prstGeom>
          <a:noFill/>
          <a:ln>
            <a:noFill/>
          </a:ln>
        </p:spPr>
      </p:pic>
      <p:sp>
        <p:nvSpPr>
          <p:cNvPr id="276" name="Google Shape;276;p57"/>
          <p:cNvSpPr txBox="1">
            <a:spLocks noGrp="1"/>
          </p:cNvSpPr>
          <p:nvPr>
            <p:ph type="title"/>
          </p:nvPr>
        </p:nvSpPr>
        <p:spPr>
          <a:xfrm>
            <a:off x="123875" y="4347400"/>
            <a:ext cx="7267200" cy="156600"/>
          </a:xfrm>
          <a:prstGeom prst="rect">
            <a:avLst/>
          </a:prstGeom>
          <a:noFill/>
          <a:ln>
            <a:noFill/>
          </a:ln>
        </p:spPr>
        <p:txBody>
          <a:bodyPr spcFirstLastPara="1" wrap="square" lIns="0" tIns="0" rIns="0" bIns="0" anchor="b" anchorCtr="0">
            <a:noAutofit/>
          </a:bodyPr>
          <a:lstStyle>
            <a:lvl1pPr lvl="0"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1pPr>
            <a:lvl2pPr lvl="1"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2pPr>
            <a:lvl3pPr lvl="2"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3pPr>
            <a:lvl4pPr lvl="3"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4pPr>
            <a:lvl5pPr lvl="4"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5pPr>
            <a:lvl6pPr lvl="5"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6pPr>
            <a:lvl7pPr lvl="6"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7pPr>
            <a:lvl8pPr lvl="7"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8pPr>
            <a:lvl9pPr lvl="8" algn="l">
              <a:lnSpc>
                <a:spcPct val="100000"/>
              </a:lnSpc>
              <a:spcBef>
                <a:spcPts val="0"/>
              </a:spcBef>
              <a:spcAft>
                <a:spcPts val="0"/>
              </a:spcAft>
              <a:buClr>
                <a:schemeClr val="dk1"/>
              </a:buClr>
              <a:buSzPts val="800"/>
              <a:buFont typeface="Roboto"/>
              <a:buNone/>
              <a:defRPr sz="800">
                <a:solidFill>
                  <a:schemeClr val="dk1"/>
                </a:solidFill>
                <a:latin typeface="Roboto"/>
                <a:ea typeface="Roboto"/>
                <a:cs typeface="Roboto"/>
                <a:sym typeface="Roboto"/>
              </a:defRPr>
            </a:lvl9pPr>
          </a:lstStyle>
          <a:p>
            <a:endParaRPr/>
          </a:p>
        </p:txBody>
      </p:sp>
      <p:sp>
        <p:nvSpPr>
          <p:cNvPr id="277" name="Google Shape;277;p57"/>
          <p:cNvSpPr txBox="1"/>
          <p:nvPr/>
        </p:nvSpPr>
        <p:spPr>
          <a:xfrm>
            <a:off x="123875" y="4635425"/>
            <a:ext cx="517500" cy="321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300"/>
              <a:buFont typeface="Arial"/>
              <a:buNone/>
            </a:pPr>
            <a:r>
              <a:rPr lang="en" sz="1300" b="0" i="0" u="none" strike="noStrike" cap="none">
                <a:solidFill>
                  <a:srgbClr val="FFFFFF"/>
                </a:solidFill>
                <a:latin typeface="Arial"/>
                <a:ea typeface="Arial"/>
                <a:cs typeface="Arial"/>
                <a:sym typeface="Arial"/>
              </a:rPr>
              <a:t> </a:t>
            </a:r>
            <a:fld id="{00000000-1234-1234-1234-123412341234}" type="slidenum">
              <a:rPr lang="en" sz="1300" b="0" i="0" u="none" strike="noStrike" cap="none">
                <a:solidFill>
                  <a:srgbClr val="FFFFFF"/>
                </a:solidFill>
                <a:latin typeface="Arial"/>
                <a:ea typeface="Arial"/>
                <a:cs typeface="Arial"/>
                <a:sym typeface="Arial"/>
              </a:rPr>
              <a:t>‹#›</a:t>
            </a:fld>
            <a:endParaRPr sz="1300" b="0" i="0" u="none" strike="noStrike" cap="none">
              <a:solidFill>
                <a:srgbClr val="FFFFFF"/>
              </a:solidFill>
              <a:latin typeface="Arial"/>
              <a:ea typeface="Arial"/>
              <a:cs typeface="Arial"/>
              <a:sym typeface="Arial"/>
            </a:endParaRPr>
          </a:p>
        </p:txBody>
      </p:sp>
      <p:pic>
        <p:nvPicPr>
          <p:cNvPr id="278" name="Google Shape;278;p57" descr="CDE logo"/>
          <p:cNvPicPr preferRelativeResize="0"/>
          <p:nvPr/>
        </p:nvPicPr>
        <p:blipFill rotWithShape="1">
          <a:blip r:embed="rId3">
            <a:alphaModFix/>
          </a:blip>
          <a:srcRect/>
          <a:stretch/>
        </p:blipFill>
        <p:spPr>
          <a:xfrm>
            <a:off x="8002150" y="4518325"/>
            <a:ext cx="924425" cy="403399"/>
          </a:xfrm>
          <a:prstGeom prst="rect">
            <a:avLst/>
          </a:prstGeom>
          <a:noFill/>
          <a:ln>
            <a:noFill/>
          </a:ln>
        </p:spPr>
      </p:pic>
      <p:sp>
        <p:nvSpPr>
          <p:cNvPr id="279" name="Google Shape;279;p57"/>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rmAutofit/>
          </a:bodyPr>
          <a:lstStyle>
            <a:lvl1pPr marL="0" marR="0" lvl="0"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Images can be copy/pasted to other slides - 01">
  <p:cSld name="TITLE_AND_BODY_1_1_1_1_1_1_1_1_1_1_1_1_1_1_1_1_1">
    <p:spTree>
      <p:nvGrpSpPr>
        <p:cNvPr id="1" name="Shape 280"/>
        <p:cNvGrpSpPr/>
        <p:nvPr/>
      </p:nvGrpSpPr>
      <p:grpSpPr>
        <a:xfrm>
          <a:off x="0" y="0"/>
          <a:ext cx="0" cy="0"/>
          <a:chOff x="0" y="0"/>
          <a:chExt cx="0" cy="0"/>
        </a:xfrm>
      </p:grpSpPr>
      <p:pic>
        <p:nvPicPr>
          <p:cNvPr id="281" name="Google Shape;281;p58" descr="Photo of elementary student"/>
          <p:cNvPicPr preferRelativeResize="0"/>
          <p:nvPr/>
        </p:nvPicPr>
        <p:blipFill rotWithShape="1">
          <a:blip r:embed="rId2">
            <a:alphaModFix/>
          </a:blip>
          <a:srcRect/>
          <a:stretch/>
        </p:blipFill>
        <p:spPr>
          <a:xfrm>
            <a:off x="152400" y="152400"/>
            <a:ext cx="1828800" cy="1828800"/>
          </a:xfrm>
          <a:prstGeom prst="rect">
            <a:avLst/>
          </a:prstGeom>
          <a:noFill/>
          <a:ln>
            <a:noFill/>
          </a:ln>
        </p:spPr>
      </p:pic>
      <p:pic>
        <p:nvPicPr>
          <p:cNvPr id="282" name="Google Shape;282;p58" descr="Photo of elementary student"/>
          <p:cNvPicPr preferRelativeResize="0"/>
          <p:nvPr/>
        </p:nvPicPr>
        <p:blipFill rotWithShape="1">
          <a:blip r:embed="rId3">
            <a:alphaModFix/>
          </a:blip>
          <a:srcRect/>
          <a:stretch/>
        </p:blipFill>
        <p:spPr>
          <a:xfrm>
            <a:off x="2441933" y="152400"/>
            <a:ext cx="1828800" cy="1828800"/>
          </a:xfrm>
          <a:prstGeom prst="rect">
            <a:avLst/>
          </a:prstGeom>
          <a:noFill/>
          <a:ln>
            <a:noFill/>
          </a:ln>
        </p:spPr>
      </p:pic>
      <p:pic>
        <p:nvPicPr>
          <p:cNvPr id="283" name="Google Shape;283;p58" descr="Photo of elementary students and teacher"/>
          <p:cNvPicPr preferRelativeResize="0"/>
          <p:nvPr/>
        </p:nvPicPr>
        <p:blipFill rotWithShape="1">
          <a:blip r:embed="rId4">
            <a:alphaModFix/>
          </a:blip>
          <a:srcRect/>
          <a:stretch/>
        </p:blipFill>
        <p:spPr>
          <a:xfrm>
            <a:off x="4731467" y="152400"/>
            <a:ext cx="1828800" cy="1828800"/>
          </a:xfrm>
          <a:prstGeom prst="rect">
            <a:avLst/>
          </a:prstGeom>
          <a:noFill/>
          <a:ln>
            <a:noFill/>
          </a:ln>
        </p:spPr>
      </p:pic>
      <p:pic>
        <p:nvPicPr>
          <p:cNvPr id="284" name="Google Shape;284;p58" descr="Photo of elementary student"/>
          <p:cNvPicPr preferRelativeResize="0"/>
          <p:nvPr/>
        </p:nvPicPr>
        <p:blipFill rotWithShape="1">
          <a:blip r:embed="rId5">
            <a:alphaModFix/>
          </a:blip>
          <a:srcRect/>
          <a:stretch/>
        </p:blipFill>
        <p:spPr>
          <a:xfrm>
            <a:off x="7021000" y="152400"/>
            <a:ext cx="1828800" cy="1828800"/>
          </a:xfrm>
          <a:prstGeom prst="rect">
            <a:avLst/>
          </a:prstGeom>
          <a:noFill/>
          <a:ln>
            <a:noFill/>
          </a:ln>
        </p:spPr>
      </p:pic>
      <p:pic>
        <p:nvPicPr>
          <p:cNvPr id="285" name="Google Shape;285;p58" descr="Photo of elementary student"/>
          <p:cNvPicPr preferRelativeResize="0"/>
          <p:nvPr/>
        </p:nvPicPr>
        <p:blipFill rotWithShape="1">
          <a:blip r:embed="rId6">
            <a:alphaModFix/>
          </a:blip>
          <a:srcRect/>
          <a:stretch/>
        </p:blipFill>
        <p:spPr>
          <a:xfrm>
            <a:off x="152400" y="2205550"/>
            <a:ext cx="1828800" cy="1828800"/>
          </a:xfrm>
          <a:prstGeom prst="rect">
            <a:avLst/>
          </a:prstGeom>
          <a:noFill/>
          <a:ln>
            <a:noFill/>
          </a:ln>
        </p:spPr>
      </p:pic>
      <p:pic>
        <p:nvPicPr>
          <p:cNvPr id="286" name="Google Shape;286;p58" descr="Photo of elementary student"/>
          <p:cNvPicPr preferRelativeResize="0"/>
          <p:nvPr/>
        </p:nvPicPr>
        <p:blipFill rotWithShape="1">
          <a:blip r:embed="rId7">
            <a:alphaModFix/>
          </a:blip>
          <a:srcRect/>
          <a:stretch/>
        </p:blipFill>
        <p:spPr>
          <a:xfrm>
            <a:off x="2441933" y="2205550"/>
            <a:ext cx="1828800" cy="1828800"/>
          </a:xfrm>
          <a:prstGeom prst="rect">
            <a:avLst/>
          </a:prstGeom>
          <a:noFill/>
          <a:ln>
            <a:noFill/>
          </a:ln>
        </p:spPr>
      </p:pic>
      <p:pic>
        <p:nvPicPr>
          <p:cNvPr id="287" name="Google Shape;287;p58" descr="Photo of elementary student"/>
          <p:cNvPicPr preferRelativeResize="0"/>
          <p:nvPr/>
        </p:nvPicPr>
        <p:blipFill rotWithShape="1">
          <a:blip r:embed="rId8">
            <a:alphaModFix/>
          </a:blip>
          <a:srcRect/>
          <a:stretch/>
        </p:blipFill>
        <p:spPr>
          <a:xfrm>
            <a:off x="4731467" y="2205550"/>
            <a:ext cx="1828800" cy="1828800"/>
          </a:xfrm>
          <a:prstGeom prst="rect">
            <a:avLst/>
          </a:prstGeom>
          <a:noFill/>
          <a:ln>
            <a:noFill/>
          </a:ln>
        </p:spPr>
      </p:pic>
      <p:pic>
        <p:nvPicPr>
          <p:cNvPr id="288" name="Google Shape;288;p58" descr="Photo of elementary students"/>
          <p:cNvPicPr preferRelativeResize="0"/>
          <p:nvPr/>
        </p:nvPicPr>
        <p:blipFill rotWithShape="1">
          <a:blip r:embed="rId9">
            <a:alphaModFix/>
          </a:blip>
          <a:srcRect/>
          <a:stretch/>
        </p:blipFill>
        <p:spPr>
          <a:xfrm>
            <a:off x="7021000" y="2205550"/>
            <a:ext cx="1828800" cy="1828800"/>
          </a:xfrm>
          <a:prstGeom prst="rect">
            <a:avLst/>
          </a:prstGeom>
          <a:noFill/>
          <a:ln>
            <a:noFill/>
          </a:ln>
        </p:spPr>
      </p:pic>
      <p:sp>
        <p:nvSpPr>
          <p:cNvPr id="289" name="Google Shape;289;p58"/>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rmAutofit/>
          </a:bodyPr>
          <a:lstStyle>
            <a:lvl1pPr marL="0" marR="0" lvl="0"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Images can be copy/pasted to other slides - 02">
  <p:cSld name="TITLE_AND_BODY_1_1_1_1_1_1_1_1_1_1_1_1_1_1_1_1_1_1">
    <p:spTree>
      <p:nvGrpSpPr>
        <p:cNvPr id="1" name="Shape 290"/>
        <p:cNvGrpSpPr/>
        <p:nvPr/>
      </p:nvGrpSpPr>
      <p:grpSpPr>
        <a:xfrm>
          <a:off x="0" y="0"/>
          <a:ext cx="0" cy="0"/>
          <a:chOff x="0" y="0"/>
          <a:chExt cx="0" cy="0"/>
        </a:xfrm>
      </p:grpSpPr>
      <p:pic>
        <p:nvPicPr>
          <p:cNvPr id="291" name="Google Shape;291;p59" descr="Photo of elementary students"/>
          <p:cNvPicPr preferRelativeResize="0"/>
          <p:nvPr/>
        </p:nvPicPr>
        <p:blipFill rotWithShape="1">
          <a:blip r:embed="rId2">
            <a:alphaModFix/>
          </a:blip>
          <a:srcRect/>
          <a:stretch/>
        </p:blipFill>
        <p:spPr>
          <a:xfrm>
            <a:off x="152400" y="152400"/>
            <a:ext cx="1828800" cy="1828800"/>
          </a:xfrm>
          <a:prstGeom prst="rect">
            <a:avLst/>
          </a:prstGeom>
          <a:noFill/>
          <a:ln>
            <a:noFill/>
          </a:ln>
        </p:spPr>
      </p:pic>
      <p:pic>
        <p:nvPicPr>
          <p:cNvPr id="292" name="Google Shape;292;p59" descr="Photo of elementary students"/>
          <p:cNvPicPr preferRelativeResize="0"/>
          <p:nvPr/>
        </p:nvPicPr>
        <p:blipFill rotWithShape="1">
          <a:blip r:embed="rId3">
            <a:alphaModFix/>
          </a:blip>
          <a:srcRect/>
          <a:stretch/>
        </p:blipFill>
        <p:spPr>
          <a:xfrm>
            <a:off x="2441933" y="152400"/>
            <a:ext cx="1828800" cy="1828800"/>
          </a:xfrm>
          <a:prstGeom prst="rect">
            <a:avLst/>
          </a:prstGeom>
          <a:noFill/>
          <a:ln>
            <a:noFill/>
          </a:ln>
        </p:spPr>
      </p:pic>
      <p:pic>
        <p:nvPicPr>
          <p:cNvPr id="293" name="Google Shape;293;p59" descr="Photo of high school student"/>
          <p:cNvPicPr preferRelativeResize="0"/>
          <p:nvPr/>
        </p:nvPicPr>
        <p:blipFill rotWithShape="1">
          <a:blip r:embed="rId4">
            <a:alphaModFix/>
          </a:blip>
          <a:srcRect/>
          <a:stretch/>
        </p:blipFill>
        <p:spPr>
          <a:xfrm>
            <a:off x="4731467" y="152400"/>
            <a:ext cx="1828800" cy="1828800"/>
          </a:xfrm>
          <a:prstGeom prst="rect">
            <a:avLst/>
          </a:prstGeom>
          <a:noFill/>
          <a:ln>
            <a:noFill/>
          </a:ln>
        </p:spPr>
      </p:pic>
      <p:pic>
        <p:nvPicPr>
          <p:cNvPr id="294" name="Google Shape;294;p59" descr="Photo of high school students"/>
          <p:cNvPicPr preferRelativeResize="0"/>
          <p:nvPr/>
        </p:nvPicPr>
        <p:blipFill rotWithShape="1">
          <a:blip r:embed="rId5">
            <a:alphaModFix/>
          </a:blip>
          <a:srcRect/>
          <a:stretch/>
        </p:blipFill>
        <p:spPr>
          <a:xfrm>
            <a:off x="7021000" y="152400"/>
            <a:ext cx="1828800" cy="1828800"/>
          </a:xfrm>
          <a:prstGeom prst="rect">
            <a:avLst/>
          </a:prstGeom>
          <a:noFill/>
          <a:ln>
            <a:noFill/>
          </a:ln>
        </p:spPr>
      </p:pic>
      <p:pic>
        <p:nvPicPr>
          <p:cNvPr id="295" name="Google Shape;295;p59" descr="Photo of high school students"/>
          <p:cNvPicPr preferRelativeResize="0"/>
          <p:nvPr/>
        </p:nvPicPr>
        <p:blipFill rotWithShape="1">
          <a:blip r:embed="rId6">
            <a:alphaModFix/>
          </a:blip>
          <a:srcRect/>
          <a:stretch/>
        </p:blipFill>
        <p:spPr>
          <a:xfrm>
            <a:off x="152400" y="2205550"/>
            <a:ext cx="1828800" cy="1828800"/>
          </a:xfrm>
          <a:prstGeom prst="rect">
            <a:avLst/>
          </a:prstGeom>
          <a:noFill/>
          <a:ln>
            <a:noFill/>
          </a:ln>
        </p:spPr>
      </p:pic>
      <p:pic>
        <p:nvPicPr>
          <p:cNvPr id="296" name="Google Shape;296;p59" descr="Photo of high school student"/>
          <p:cNvPicPr preferRelativeResize="0"/>
          <p:nvPr/>
        </p:nvPicPr>
        <p:blipFill rotWithShape="1">
          <a:blip r:embed="rId7">
            <a:alphaModFix/>
          </a:blip>
          <a:srcRect/>
          <a:stretch/>
        </p:blipFill>
        <p:spPr>
          <a:xfrm>
            <a:off x="2441933" y="2205550"/>
            <a:ext cx="1828800" cy="1828800"/>
          </a:xfrm>
          <a:prstGeom prst="rect">
            <a:avLst/>
          </a:prstGeom>
          <a:noFill/>
          <a:ln>
            <a:noFill/>
          </a:ln>
        </p:spPr>
      </p:pic>
      <p:pic>
        <p:nvPicPr>
          <p:cNvPr id="297" name="Google Shape;297;p59" descr="Photo of high school students"/>
          <p:cNvPicPr preferRelativeResize="0"/>
          <p:nvPr/>
        </p:nvPicPr>
        <p:blipFill rotWithShape="1">
          <a:blip r:embed="rId8">
            <a:alphaModFix/>
          </a:blip>
          <a:srcRect/>
          <a:stretch/>
        </p:blipFill>
        <p:spPr>
          <a:xfrm>
            <a:off x="4731467" y="2205550"/>
            <a:ext cx="1828800" cy="1828800"/>
          </a:xfrm>
          <a:prstGeom prst="rect">
            <a:avLst/>
          </a:prstGeom>
          <a:noFill/>
          <a:ln>
            <a:noFill/>
          </a:ln>
        </p:spPr>
      </p:pic>
      <p:pic>
        <p:nvPicPr>
          <p:cNvPr id="298" name="Google Shape;298;p59" descr="Photo of high school student"/>
          <p:cNvPicPr preferRelativeResize="0"/>
          <p:nvPr/>
        </p:nvPicPr>
        <p:blipFill rotWithShape="1">
          <a:blip r:embed="rId9">
            <a:alphaModFix/>
          </a:blip>
          <a:srcRect/>
          <a:stretch/>
        </p:blipFill>
        <p:spPr>
          <a:xfrm>
            <a:off x="7021000" y="2205550"/>
            <a:ext cx="1828800" cy="1828800"/>
          </a:xfrm>
          <a:prstGeom prst="rect">
            <a:avLst/>
          </a:prstGeom>
          <a:noFill/>
          <a:ln>
            <a:noFill/>
          </a:ln>
        </p:spPr>
      </p:pic>
      <p:sp>
        <p:nvSpPr>
          <p:cNvPr id="299" name="Google Shape;299;p59"/>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rmAutofit/>
          </a:bodyPr>
          <a:lstStyle>
            <a:lvl1pPr marL="0" marR="0" lvl="0"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Images can be copy/pasted to other slides - 03">
  <p:cSld name="TITLE_AND_BODY_1_1_1_1_1_1_1_1_1_1_1_1_1_1_1_1_1_1_1">
    <p:spTree>
      <p:nvGrpSpPr>
        <p:cNvPr id="1" name="Shape 300"/>
        <p:cNvGrpSpPr/>
        <p:nvPr/>
      </p:nvGrpSpPr>
      <p:grpSpPr>
        <a:xfrm>
          <a:off x="0" y="0"/>
          <a:ext cx="0" cy="0"/>
          <a:chOff x="0" y="0"/>
          <a:chExt cx="0" cy="0"/>
        </a:xfrm>
      </p:grpSpPr>
      <p:pic>
        <p:nvPicPr>
          <p:cNvPr id="301" name="Google Shape;301;p60" descr="Photo of high school students"/>
          <p:cNvPicPr preferRelativeResize="0"/>
          <p:nvPr/>
        </p:nvPicPr>
        <p:blipFill rotWithShape="1">
          <a:blip r:embed="rId2">
            <a:alphaModFix/>
          </a:blip>
          <a:srcRect/>
          <a:stretch/>
        </p:blipFill>
        <p:spPr>
          <a:xfrm>
            <a:off x="152400" y="152400"/>
            <a:ext cx="1828800" cy="1828800"/>
          </a:xfrm>
          <a:prstGeom prst="rect">
            <a:avLst/>
          </a:prstGeom>
          <a:noFill/>
          <a:ln>
            <a:noFill/>
          </a:ln>
        </p:spPr>
      </p:pic>
      <p:pic>
        <p:nvPicPr>
          <p:cNvPr id="302" name="Google Shape;302;p60" descr="Photo of high school student"/>
          <p:cNvPicPr preferRelativeResize="0"/>
          <p:nvPr/>
        </p:nvPicPr>
        <p:blipFill rotWithShape="1">
          <a:blip r:embed="rId3">
            <a:alphaModFix/>
          </a:blip>
          <a:srcRect/>
          <a:stretch/>
        </p:blipFill>
        <p:spPr>
          <a:xfrm>
            <a:off x="2441933" y="152400"/>
            <a:ext cx="1828800" cy="1828800"/>
          </a:xfrm>
          <a:prstGeom prst="rect">
            <a:avLst/>
          </a:prstGeom>
          <a:noFill/>
          <a:ln>
            <a:noFill/>
          </a:ln>
        </p:spPr>
      </p:pic>
      <p:pic>
        <p:nvPicPr>
          <p:cNvPr id="303" name="Google Shape;303;p60" descr="Photo of high school students"/>
          <p:cNvPicPr preferRelativeResize="0"/>
          <p:nvPr/>
        </p:nvPicPr>
        <p:blipFill rotWithShape="1">
          <a:blip r:embed="rId4">
            <a:alphaModFix/>
          </a:blip>
          <a:srcRect/>
          <a:stretch/>
        </p:blipFill>
        <p:spPr>
          <a:xfrm>
            <a:off x="4731467" y="152400"/>
            <a:ext cx="1828800" cy="1828800"/>
          </a:xfrm>
          <a:prstGeom prst="rect">
            <a:avLst/>
          </a:prstGeom>
          <a:noFill/>
          <a:ln>
            <a:noFill/>
          </a:ln>
        </p:spPr>
      </p:pic>
      <p:sp>
        <p:nvSpPr>
          <p:cNvPr id="304" name="Google Shape;304;p60"/>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rmAutofit/>
          </a:bodyPr>
          <a:lstStyle>
            <a:lvl1pPr marL="0" marR="0" lvl="0"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05"/>
        <p:cNvGrpSpPr/>
        <p:nvPr/>
      </p:nvGrpSpPr>
      <p:grpSpPr>
        <a:xfrm>
          <a:off x="0" y="0"/>
          <a:ext cx="0" cy="0"/>
          <a:chOff x="0" y="0"/>
          <a:chExt cx="0" cy="0"/>
        </a:xfrm>
      </p:grpSpPr>
      <p:sp>
        <p:nvSpPr>
          <p:cNvPr id="306" name="Google Shape;306;p6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07" name="Google Shape;307;p61"/>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08" name="Google Shape;308;p61"/>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09" name="Google Shape;309;p6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10"/>
        <p:cNvGrpSpPr/>
        <p:nvPr/>
      </p:nvGrpSpPr>
      <p:grpSpPr>
        <a:xfrm>
          <a:off x="0" y="0"/>
          <a:ext cx="0" cy="0"/>
          <a:chOff x="0" y="0"/>
          <a:chExt cx="0" cy="0"/>
        </a:xfrm>
      </p:grpSpPr>
      <p:sp>
        <p:nvSpPr>
          <p:cNvPr id="311" name="Google Shape;311;p6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12" name="Google Shape;312;p6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13"/>
        <p:cNvGrpSpPr/>
        <p:nvPr/>
      </p:nvGrpSpPr>
      <p:grpSpPr>
        <a:xfrm>
          <a:off x="0" y="0"/>
          <a:ext cx="0" cy="0"/>
          <a:chOff x="0" y="0"/>
          <a:chExt cx="0" cy="0"/>
        </a:xfrm>
      </p:grpSpPr>
      <p:sp>
        <p:nvSpPr>
          <p:cNvPr id="314" name="Google Shape;314;p63"/>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15" name="Google Shape;315;p63"/>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16" name="Google Shape;316;p6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20"/>
        <p:cNvGrpSpPr/>
        <p:nvPr/>
      </p:nvGrpSpPr>
      <p:grpSpPr>
        <a:xfrm>
          <a:off x="0" y="0"/>
          <a:ext cx="0" cy="0"/>
          <a:chOff x="0" y="0"/>
          <a:chExt cx="0" cy="0"/>
        </a:xfrm>
      </p:grpSpPr>
      <p:sp>
        <p:nvSpPr>
          <p:cNvPr id="321" name="Google Shape;321;p65"/>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2" name="Google Shape;322;p65"/>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23" name="Google Shape;323;p65"/>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24" name="Google Shape;324;p65"/>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25" name="Google Shape;325;p6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26"/>
        <p:cNvGrpSpPr/>
        <p:nvPr/>
      </p:nvGrpSpPr>
      <p:grpSpPr>
        <a:xfrm>
          <a:off x="0" y="0"/>
          <a:ext cx="0" cy="0"/>
          <a:chOff x="0" y="0"/>
          <a:chExt cx="0" cy="0"/>
        </a:xfrm>
      </p:grpSpPr>
      <p:sp>
        <p:nvSpPr>
          <p:cNvPr id="327" name="Google Shape;327;p66"/>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328" name="Google Shape;328;p6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329"/>
        <p:cNvGrpSpPr/>
        <p:nvPr/>
      </p:nvGrpSpPr>
      <p:grpSpPr>
        <a:xfrm>
          <a:off x="0" y="0"/>
          <a:ext cx="0" cy="0"/>
          <a:chOff x="0" y="0"/>
          <a:chExt cx="0" cy="0"/>
        </a:xfrm>
      </p:grpSpPr>
      <p:sp>
        <p:nvSpPr>
          <p:cNvPr id="330" name="Google Shape;330;p67"/>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331" name="Google Shape;331;p67"/>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332" name="Google Shape;332;p6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1">
  <p:cSld name="BLANK_1">
    <p:spTree>
      <p:nvGrpSpPr>
        <p:cNvPr id="1" name="Shape 333"/>
        <p:cNvGrpSpPr/>
        <p:nvPr/>
      </p:nvGrpSpPr>
      <p:grpSpPr>
        <a:xfrm>
          <a:off x="0" y="0"/>
          <a:ext cx="0" cy="0"/>
          <a:chOff x="0" y="0"/>
          <a:chExt cx="0" cy="0"/>
        </a:xfrm>
      </p:grpSpPr>
      <p:sp>
        <p:nvSpPr>
          <p:cNvPr id="334" name="Google Shape;334;g2eb57fa4619_1_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
        <p:nvSpPr>
          <p:cNvPr id="335" name="Google Shape;335;g2eb57fa4619_1_2"/>
          <p:cNvSpPr txBox="1">
            <a:spLocks noGrp="1"/>
          </p:cNvSpPr>
          <p:nvPr>
            <p:ph type="sldNum" idx="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pic>
        <p:nvPicPr>
          <p:cNvPr id="336" name="Google Shape;336;g2eb57fa4619_1_2" descr="&quot;&quot;"/>
          <p:cNvPicPr preferRelativeResize="0"/>
          <p:nvPr/>
        </p:nvPicPr>
        <p:blipFill rotWithShape="1">
          <a:blip r:embed="rId2">
            <a:alphaModFix/>
          </a:blip>
          <a:srcRect/>
          <a:stretch/>
        </p:blipFill>
        <p:spPr>
          <a:xfrm>
            <a:off x="0" y="4320695"/>
            <a:ext cx="9144003" cy="830461"/>
          </a:xfrm>
          <a:prstGeom prst="rect">
            <a:avLst/>
          </a:prstGeom>
          <a:noFill/>
          <a:ln>
            <a:noFill/>
          </a:ln>
        </p:spPr>
      </p:pic>
      <p:sp>
        <p:nvSpPr>
          <p:cNvPr id="337" name="Google Shape;337;g2eb57fa4619_1_2"/>
          <p:cNvSpPr txBox="1"/>
          <p:nvPr/>
        </p:nvSpPr>
        <p:spPr>
          <a:xfrm>
            <a:off x="311700" y="708075"/>
            <a:ext cx="5556600" cy="4878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 sz="1600" b="1" i="0" u="none" strike="noStrike" cap="none">
                <a:solidFill>
                  <a:srgbClr val="EF7521"/>
                </a:solidFill>
                <a:latin typeface="Roboto"/>
                <a:ea typeface="Roboto"/>
                <a:cs typeface="Roboto"/>
                <a:sym typeface="Roboto"/>
              </a:rPr>
              <a:t>Our Vision </a:t>
            </a:r>
            <a:endParaRPr sz="1200" b="0" i="0" u="none" strike="noStrike" cap="none">
              <a:solidFill>
                <a:srgbClr val="EF7521"/>
              </a:solidFill>
              <a:latin typeface="Roboto"/>
              <a:ea typeface="Roboto"/>
              <a:cs typeface="Roboto"/>
              <a:sym typeface="Roboto"/>
            </a:endParaRPr>
          </a:p>
          <a:p>
            <a:pPr marL="0" marR="0" lvl="0" indent="0" algn="l" rtl="0">
              <a:lnSpc>
                <a:spcPct val="100000"/>
              </a:lnSpc>
              <a:spcBef>
                <a:spcPts val="200"/>
              </a:spcBef>
              <a:spcAft>
                <a:spcPts val="0"/>
              </a:spcAft>
              <a:buClr>
                <a:srgbClr val="000000"/>
              </a:buClr>
              <a:buSzPts val="1000"/>
              <a:buFont typeface="Arial"/>
              <a:buNone/>
            </a:pPr>
            <a:r>
              <a:rPr lang="en" sz="1000" b="0" i="0" u="none" strike="noStrike" cap="none">
                <a:solidFill>
                  <a:schemeClr val="dk1"/>
                </a:solidFill>
                <a:latin typeface="Roboto"/>
                <a:ea typeface="Roboto"/>
                <a:cs typeface="Roboto"/>
                <a:sym typeface="Roboto"/>
              </a:rPr>
              <a:t>To create an equitable educational environment where </a:t>
            </a:r>
            <a:r>
              <a:rPr lang="en" sz="1000" b="0" i="1" u="none" strike="noStrike" cap="none">
                <a:solidFill>
                  <a:schemeClr val="dk1"/>
                </a:solidFill>
                <a:latin typeface="Roboto"/>
                <a:ea typeface="Roboto"/>
                <a:cs typeface="Roboto"/>
                <a:sym typeface="Roboto"/>
              </a:rPr>
              <a:t>all</a:t>
            </a:r>
            <a:r>
              <a:rPr lang="en" sz="1000" b="0" i="0" u="none" strike="noStrike" cap="none">
                <a:solidFill>
                  <a:schemeClr val="dk1"/>
                </a:solidFill>
                <a:latin typeface="Roboto"/>
                <a:ea typeface="Roboto"/>
                <a:cs typeface="Roboto"/>
                <a:sym typeface="Roboto"/>
              </a:rPr>
              <a:t> students and staff in Colorado thrive</a:t>
            </a:r>
            <a:endParaRPr sz="2000" b="0" i="0" u="none" strike="noStrike" cap="none">
              <a:solidFill>
                <a:srgbClr val="000000"/>
              </a:solidFill>
              <a:latin typeface="Rockwell"/>
              <a:ea typeface="Rockwell"/>
              <a:cs typeface="Rockwell"/>
              <a:sym typeface="Rockwell"/>
            </a:endParaRPr>
          </a:p>
        </p:txBody>
      </p:sp>
      <p:cxnSp>
        <p:nvCxnSpPr>
          <p:cNvPr id="338" name="Google Shape;338;g2eb57fa4619_1_2" descr="&quot;&quot;"/>
          <p:cNvCxnSpPr/>
          <p:nvPr/>
        </p:nvCxnSpPr>
        <p:spPr>
          <a:xfrm>
            <a:off x="-160100" y="1282346"/>
            <a:ext cx="8989500" cy="0"/>
          </a:xfrm>
          <a:prstGeom prst="straightConnector1">
            <a:avLst/>
          </a:prstGeom>
          <a:noFill/>
          <a:ln w="9525" cap="flat" cmpd="sng">
            <a:solidFill>
              <a:srgbClr val="EF7521"/>
            </a:solidFill>
            <a:prstDash val="dot"/>
            <a:round/>
            <a:headEnd type="none" w="sm" len="sm"/>
            <a:tailEnd type="none" w="sm" len="sm"/>
          </a:ln>
        </p:spPr>
      </p:cxnSp>
      <p:sp>
        <p:nvSpPr>
          <p:cNvPr id="339" name="Google Shape;339;g2eb57fa4619_1_2"/>
          <p:cNvSpPr txBox="1"/>
          <p:nvPr/>
        </p:nvSpPr>
        <p:spPr>
          <a:xfrm>
            <a:off x="3249133" y="1630850"/>
            <a:ext cx="1600200" cy="643800"/>
          </a:xfrm>
          <a:prstGeom prst="rect">
            <a:avLst/>
          </a:prstGeom>
          <a:noFill/>
          <a:ln>
            <a:noFill/>
          </a:ln>
        </p:spPr>
        <p:txBody>
          <a:bodyPr spcFirstLastPara="1" wrap="square" lIns="0" tIns="0" rIns="0" bIns="0" anchor="t" anchorCtr="0">
            <a:noAutofit/>
          </a:bodyPr>
          <a:lstStyle/>
          <a:p>
            <a:pPr marL="114300" marR="0" lvl="0" indent="-114300" algn="l" rtl="0">
              <a:lnSpc>
                <a:spcPct val="100000"/>
              </a:lnSpc>
              <a:spcBef>
                <a:spcPts val="0"/>
              </a:spcBef>
              <a:spcAft>
                <a:spcPts val="0"/>
              </a:spcAft>
              <a:buClr>
                <a:srgbClr val="000000"/>
              </a:buClr>
              <a:buSzPts val="1100"/>
              <a:buFont typeface="Arial"/>
              <a:buNone/>
            </a:pPr>
            <a:r>
              <a:rPr lang="en" sz="1100" b="0" i="0" u="none" strike="noStrike" cap="none">
                <a:solidFill>
                  <a:srgbClr val="EF7521"/>
                </a:solidFill>
                <a:latin typeface="Roboto Medium"/>
                <a:ea typeface="Roboto Medium"/>
                <a:cs typeface="Roboto Medium"/>
                <a:sym typeface="Roboto Medium"/>
              </a:rPr>
              <a:t>&gt; SERVE</a:t>
            </a:r>
            <a:endParaRPr sz="1100" b="0" i="0" u="none" strike="noStrike" cap="none">
              <a:solidFill>
                <a:srgbClr val="EF7521"/>
              </a:solidFill>
              <a:latin typeface="Arial"/>
              <a:ea typeface="Arial"/>
              <a:cs typeface="Arial"/>
              <a:sym typeface="Arial"/>
            </a:endParaRPr>
          </a:p>
          <a:p>
            <a:pPr marL="137160" marR="0" lvl="0" indent="0" algn="l" rtl="0">
              <a:lnSpc>
                <a:spcPct val="100000"/>
              </a:lnSpc>
              <a:spcBef>
                <a:spcPts val="100"/>
              </a:spcBef>
              <a:spcAft>
                <a:spcPts val="500"/>
              </a:spcAft>
              <a:buClr>
                <a:srgbClr val="000000"/>
              </a:buClr>
              <a:buSzPts val="1000"/>
              <a:buFont typeface="Arial"/>
              <a:buNone/>
            </a:pPr>
            <a:r>
              <a:rPr lang="en" sz="1000" b="0" i="0" u="none" strike="noStrike" cap="none">
                <a:solidFill>
                  <a:srgbClr val="000000"/>
                </a:solidFill>
                <a:latin typeface="Roboto"/>
                <a:ea typeface="Roboto"/>
                <a:cs typeface="Roboto"/>
                <a:sym typeface="Roboto"/>
              </a:rPr>
              <a:t>Provide actionable support to local educational agencies</a:t>
            </a:r>
            <a:endParaRPr sz="1000" b="0" i="0" u="none" strike="noStrike" cap="none">
              <a:solidFill>
                <a:srgbClr val="000000"/>
              </a:solidFill>
              <a:latin typeface="Roboto"/>
              <a:ea typeface="Roboto"/>
              <a:cs typeface="Roboto"/>
              <a:sym typeface="Roboto"/>
            </a:endParaRPr>
          </a:p>
        </p:txBody>
      </p:sp>
      <p:sp>
        <p:nvSpPr>
          <p:cNvPr id="340" name="Google Shape;340;g2eb57fa4619_1_2"/>
          <p:cNvSpPr txBox="1"/>
          <p:nvPr/>
        </p:nvSpPr>
        <p:spPr>
          <a:xfrm>
            <a:off x="5239167" y="1630850"/>
            <a:ext cx="1600200" cy="674700"/>
          </a:xfrm>
          <a:prstGeom prst="rect">
            <a:avLst/>
          </a:prstGeom>
          <a:noFill/>
          <a:ln>
            <a:noFill/>
          </a:ln>
        </p:spPr>
        <p:txBody>
          <a:bodyPr spcFirstLastPara="1" wrap="square" lIns="0" tIns="0" rIns="0" bIns="0" anchor="t" anchorCtr="0">
            <a:spAutoFit/>
          </a:bodyPr>
          <a:lstStyle/>
          <a:p>
            <a:pPr marL="114300" marR="0" lvl="0" indent="-114300" algn="l" rtl="0">
              <a:lnSpc>
                <a:spcPct val="100000"/>
              </a:lnSpc>
              <a:spcBef>
                <a:spcPts val="0"/>
              </a:spcBef>
              <a:spcAft>
                <a:spcPts val="0"/>
              </a:spcAft>
              <a:buClr>
                <a:srgbClr val="000000"/>
              </a:buClr>
              <a:buSzPts val="1300"/>
              <a:buFont typeface="Arial"/>
              <a:buNone/>
            </a:pPr>
            <a:r>
              <a:rPr lang="en" sz="1300" b="0" i="0" u="none" strike="noStrike" cap="none">
                <a:solidFill>
                  <a:srgbClr val="EF7521"/>
                </a:solidFill>
                <a:latin typeface="Roboto Medium"/>
                <a:ea typeface="Roboto Medium"/>
                <a:cs typeface="Roboto Medium"/>
                <a:sym typeface="Roboto Medium"/>
              </a:rPr>
              <a:t>&gt; </a:t>
            </a:r>
            <a:r>
              <a:rPr lang="en" sz="1100" b="0" i="0" u="none" strike="noStrike" cap="none">
                <a:solidFill>
                  <a:srgbClr val="EF7521"/>
                </a:solidFill>
                <a:latin typeface="Roboto Medium"/>
                <a:ea typeface="Roboto Medium"/>
                <a:cs typeface="Roboto Medium"/>
                <a:sym typeface="Roboto Medium"/>
              </a:rPr>
              <a:t>GUIDE</a:t>
            </a:r>
            <a:endParaRPr sz="1400" b="1" i="0" u="none" strike="noStrike" cap="none">
              <a:solidFill>
                <a:srgbClr val="EF7521"/>
              </a:solidFill>
              <a:latin typeface="Arial"/>
              <a:ea typeface="Arial"/>
              <a:cs typeface="Arial"/>
              <a:sym typeface="Arial"/>
            </a:endParaRPr>
          </a:p>
          <a:p>
            <a:pPr marL="137160" marR="0" lvl="0" indent="0" algn="l" rtl="0">
              <a:lnSpc>
                <a:spcPct val="100000"/>
              </a:lnSpc>
              <a:spcBef>
                <a:spcPts val="100"/>
              </a:spcBef>
              <a:spcAft>
                <a:spcPts val="300"/>
              </a:spcAft>
              <a:buClr>
                <a:srgbClr val="000000"/>
              </a:buClr>
              <a:buSzPts val="1000"/>
              <a:buFont typeface="Arial"/>
              <a:buNone/>
            </a:pPr>
            <a:r>
              <a:rPr lang="en" sz="1000" b="0" i="0" u="none" strike="noStrike" cap="none">
                <a:solidFill>
                  <a:srgbClr val="000000"/>
                </a:solidFill>
                <a:latin typeface="Roboto"/>
                <a:ea typeface="Roboto"/>
                <a:cs typeface="Roboto"/>
                <a:sym typeface="Roboto"/>
              </a:rPr>
              <a:t>Implement policy and legislation in an effective way </a:t>
            </a:r>
            <a:endParaRPr sz="1000" b="0" i="0" u="none" strike="noStrike" cap="none">
              <a:solidFill>
                <a:srgbClr val="000000"/>
              </a:solidFill>
              <a:latin typeface="Roboto"/>
              <a:ea typeface="Roboto"/>
              <a:cs typeface="Roboto"/>
              <a:sym typeface="Roboto"/>
            </a:endParaRPr>
          </a:p>
        </p:txBody>
      </p:sp>
      <p:sp>
        <p:nvSpPr>
          <p:cNvPr id="341" name="Google Shape;341;g2eb57fa4619_1_2"/>
          <p:cNvSpPr txBox="1"/>
          <p:nvPr/>
        </p:nvSpPr>
        <p:spPr>
          <a:xfrm>
            <a:off x="7229200" y="1630850"/>
            <a:ext cx="1600200" cy="643800"/>
          </a:xfrm>
          <a:prstGeom prst="rect">
            <a:avLst/>
          </a:prstGeom>
          <a:noFill/>
          <a:ln>
            <a:noFill/>
          </a:ln>
        </p:spPr>
        <p:txBody>
          <a:bodyPr spcFirstLastPara="1" wrap="square" lIns="0" tIns="0" rIns="0" bIns="0" anchor="t" anchorCtr="0">
            <a:spAutoFit/>
          </a:bodyPr>
          <a:lstStyle/>
          <a:p>
            <a:pPr marL="114300" marR="0" lvl="0" indent="-114300" algn="l" rtl="0">
              <a:lnSpc>
                <a:spcPct val="100000"/>
              </a:lnSpc>
              <a:spcBef>
                <a:spcPts val="0"/>
              </a:spcBef>
              <a:spcAft>
                <a:spcPts val="0"/>
              </a:spcAft>
              <a:buClr>
                <a:srgbClr val="000000"/>
              </a:buClr>
              <a:buSzPts val="1100"/>
              <a:buFont typeface="Arial"/>
              <a:buNone/>
            </a:pPr>
            <a:r>
              <a:rPr lang="en" sz="1100" b="0" i="0" u="none" strike="noStrike" cap="none">
                <a:solidFill>
                  <a:srgbClr val="EF7521"/>
                </a:solidFill>
                <a:latin typeface="Roboto Medium"/>
                <a:ea typeface="Roboto Medium"/>
                <a:cs typeface="Roboto Medium"/>
                <a:sym typeface="Roboto Medium"/>
              </a:rPr>
              <a:t>&gt; ELEVATE</a:t>
            </a:r>
            <a:endParaRPr sz="1400" b="1" i="0" u="none" strike="noStrike" cap="none">
              <a:solidFill>
                <a:srgbClr val="EF7521"/>
              </a:solidFill>
              <a:latin typeface="Arial"/>
              <a:ea typeface="Arial"/>
              <a:cs typeface="Arial"/>
              <a:sym typeface="Arial"/>
            </a:endParaRPr>
          </a:p>
          <a:p>
            <a:pPr marL="137160" marR="0" lvl="0" indent="0" algn="l" rtl="0">
              <a:lnSpc>
                <a:spcPct val="100000"/>
              </a:lnSpc>
              <a:spcBef>
                <a:spcPts val="100"/>
              </a:spcBef>
              <a:spcAft>
                <a:spcPts val="300"/>
              </a:spcAft>
              <a:buClr>
                <a:srgbClr val="000000"/>
              </a:buClr>
              <a:buSzPts val="1000"/>
              <a:buFont typeface="Arial"/>
              <a:buNone/>
            </a:pPr>
            <a:r>
              <a:rPr lang="en" sz="1000" b="0" i="0" u="none" strike="noStrike" cap="none">
                <a:solidFill>
                  <a:srgbClr val="000000"/>
                </a:solidFill>
                <a:latin typeface="Roboto"/>
                <a:ea typeface="Roboto"/>
                <a:cs typeface="Roboto"/>
                <a:sym typeface="Roboto"/>
              </a:rPr>
              <a:t>Share the experiences of local educational agencies and students</a:t>
            </a:r>
            <a:endParaRPr sz="1000" b="0" i="0" u="none" strike="noStrike" cap="none">
              <a:solidFill>
                <a:srgbClr val="000000"/>
              </a:solidFill>
              <a:latin typeface="Roboto"/>
              <a:ea typeface="Roboto"/>
              <a:cs typeface="Roboto"/>
              <a:sym typeface="Roboto"/>
            </a:endParaRPr>
          </a:p>
        </p:txBody>
      </p:sp>
      <p:sp>
        <p:nvSpPr>
          <p:cNvPr id="342" name="Google Shape;342;g2eb57fa4619_1_2"/>
          <p:cNvSpPr txBox="1"/>
          <p:nvPr/>
        </p:nvSpPr>
        <p:spPr>
          <a:xfrm>
            <a:off x="311700" y="1368825"/>
            <a:ext cx="2547600" cy="7338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 sz="1600" b="1" i="0" u="none" strike="noStrike" cap="none">
                <a:solidFill>
                  <a:srgbClr val="EF7521"/>
                </a:solidFill>
                <a:latin typeface="Roboto"/>
                <a:ea typeface="Roboto"/>
                <a:cs typeface="Roboto"/>
                <a:sym typeface="Roboto"/>
              </a:rPr>
              <a:t>Our Role</a:t>
            </a:r>
            <a:endParaRPr sz="1600" b="1" i="0" u="none" strike="noStrike" cap="none">
              <a:solidFill>
                <a:srgbClr val="EF7521"/>
              </a:solidFill>
              <a:latin typeface="Roboto"/>
              <a:ea typeface="Roboto"/>
              <a:cs typeface="Roboto"/>
              <a:sym typeface="Roboto"/>
            </a:endParaRPr>
          </a:p>
          <a:p>
            <a:pPr marL="0" marR="0" lvl="0" indent="0" algn="l" rtl="0">
              <a:lnSpc>
                <a:spcPct val="100000"/>
              </a:lnSpc>
              <a:spcBef>
                <a:spcPts val="200"/>
              </a:spcBef>
              <a:spcAft>
                <a:spcPts val="0"/>
              </a:spcAft>
              <a:buClr>
                <a:srgbClr val="000000"/>
              </a:buClr>
              <a:buSzPts val="1000"/>
              <a:buFont typeface="Arial"/>
              <a:buNone/>
            </a:pPr>
            <a:r>
              <a:rPr lang="en" sz="1000" b="0" i="0" u="none" strike="noStrike" cap="none">
                <a:solidFill>
                  <a:srgbClr val="000000"/>
                </a:solidFill>
                <a:latin typeface="Roboto"/>
                <a:ea typeface="Roboto"/>
                <a:cs typeface="Roboto"/>
                <a:sym typeface="Roboto"/>
              </a:rPr>
              <a:t>To improve student outcomes and ensure students and families across Colorado have access to high-quality schools, we will: </a:t>
            </a:r>
            <a:endParaRPr sz="1000" b="0" i="0" u="none" strike="noStrike" cap="none">
              <a:solidFill>
                <a:srgbClr val="000000"/>
              </a:solidFill>
              <a:latin typeface="Roboto"/>
              <a:ea typeface="Roboto"/>
              <a:cs typeface="Roboto"/>
              <a:sym typeface="Roboto"/>
            </a:endParaRPr>
          </a:p>
        </p:txBody>
      </p:sp>
      <p:sp>
        <p:nvSpPr>
          <p:cNvPr id="343" name="Google Shape;343;g2eb57fa4619_1_2"/>
          <p:cNvSpPr txBox="1"/>
          <p:nvPr/>
        </p:nvSpPr>
        <p:spPr>
          <a:xfrm>
            <a:off x="311700" y="2586100"/>
            <a:ext cx="8427300" cy="299700"/>
          </a:xfrm>
          <a:prstGeom prst="rect">
            <a:avLst/>
          </a:prstGeom>
          <a:noFill/>
          <a:ln>
            <a:noFill/>
          </a:ln>
        </p:spPr>
        <p:txBody>
          <a:bodyPr spcFirstLastPara="1" wrap="square" lIns="0" tIns="0" rIns="91425" bIns="91425" anchor="t" anchorCtr="0">
            <a:noAutofit/>
          </a:bodyPr>
          <a:lstStyle/>
          <a:p>
            <a:pPr marL="0" marR="0" lvl="0" indent="0" algn="l" rtl="0">
              <a:lnSpc>
                <a:spcPct val="100000"/>
              </a:lnSpc>
              <a:spcBef>
                <a:spcPts val="0"/>
              </a:spcBef>
              <a:spcAft>
                <a:spcPts val="800"/>
              </a:spcAft>
              <a:buClr>
                <a:srgbClr val="000000"/>
              </a:buClr>
              <a:buSzPts val="1600"/>
              <a:buFont typeface="Arial"/>
              <a:buNone/>
            </a:pPr>
            <a:r>
              <a:rPr lang="en" sz="1600" b="1" i="0" u="none" strike="noStrike" cap="none">
                <a:solidFill>
                  <a:srgbClr val="EF7521"/>
                </a:solidFill>
                <a:latin typeface="Roboto"/>
                <a:ea typeface="Roboto"/>
                <a:cs typeface="Roboto"/>
                <a:sym typeface="Roboto"/>
              </a:rPr>
              <a:t>Our Core Values:    </a:t>
            </a:r>
            <a:r>
              <a:rPr lang="en" sz="1300" b="0" i="0" u="none" strike="noStrike" cap="none">
                <a:solidFill>
                  <a:schemeClr val="dk1"/>
                </a:solidFill>
                <a:latin typeface="Arial"/>
                <a:ea typeface="Arial"/>
                <a:cs typeface="Arial"/>
                <a:sym typeface="Arial"/>
              </a:rPr>
              <a:t>INTEGRITY  |  EQUITY  |  ACCOUNTABILITY  |  TRUST  |  SERVICE</a:t>
            </a:r>
            <a:endParaRPr sz="1300" b="0" i="0" u="none" strike="noStrike" cap="none">
              <a:solidFill>
                <a:schemeClr val="dk1"/>
              </a:solidFill>
              <a:latin typeface="Arial"/>
              <a:ea typeface="Arial"/>
              <a:cs typeface="Arial"/>
              <a:sym typeface="Arial"/>
            </a:endParaRPr>
          </a:p>
        </p:txBody>
      </p:sp>
      <p:cxnSp>
        <p:nvCxnSpPr>
          <p:cNvPr id="344" name="Google Shape;344;g2eb57fa4619_1_2" descr="&quot;&quot;"/>
          <p:cNvCxnSpPr/>
          <p:nvPr/>
        </p:nvCxnSpPr>
        <p:spPr>
          <a:xfrm>
            <a:off x="3130417" y="1632525"/>
            <a:ext cx="0" cy="674700"/>
          </a:xfrm>
          <a:prstGeom prst="straightConnector1">
            <a:avLst/>
          </a:prstGeom>
          <a:noFill/>
          <a:ln w="9525" cap="flat" cmpd="sng">
            <a:solidFill>
              <a:srgbClr val="EF7521"/>
            </a:solidFill>
            <a:prstDash val="dot"/>
            <a:round/>
            <a:headEnd type="none" w="sm" len="sm"/>
            <a:tailEnd type="none" w="sm" len="sm"/>
          </a:ln>
        </p:spPr>
      </p:cxnSp>
      <p:grpSp>
        <p:nvGrpSpPr>
          <p:cNvPr id="345" name="Google Shape;345;g2eb57fa4619_1_2"/>
          <p:cNvGrpSpPr/>
          <p:nvPr/>
        </p:nvGrpSpPr>
        <p:grpSpPr>
          <a:xfrm>
            <a:off x="311700" y="3548650"/>
            <a:ext cx="8363900" cy="646200"/>
            <a:chOff x="375100" y="3396250"/>
            <a:chExt cx="8363900" cy="646200"/>
          </a:xfrm>
        </p:grpSpPr>
        <p:sp>
          <p:nvSpPr>
            <p:cNvPr id="346" name="Google Shape;346;g2eb57fa4619_1_2"/>
            <p:cNvSpPr/>
            <p:nvPr/>
          </p:nvSpPr>
          <p:spPr>
            <a:xfrm rot="5400000">
              <a:off x="7124400" y="2427850"/>
              <a:ext cx="646200" cy="2583000"/>
            </a:xfrm>
            <a:prstGeom prst="round2SameRect">
              <a:avLst>
                <a:gd name="adj1" fmla="val 50000"/>
                <a:gd name="adj2" fmla="val 0"/>
              </a:avLst>
            </a:prstGeom>
            <a:gradFill>
              <a:gsLst>
                <a:gs pos="0">
                  <a:srgbClr val="FFAB40"/>
                </a:gs>
                <a:gs pos="33000">
                  <a:srgbClr val="F79031"/>
                </a:gs>
                <a:gs pos="100000">
                  <a:srgbClr val="EF7521"/>
                </a:gs>
              </a:gsLst>
              <a:lin ang="10800025" scaled="0"/>
            </a:gradFill>
            <a:ln w="1905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7" name="Google Shape;347;g2eb57fa4619_1_2"/>
            <p:cNvSpPr/>
            <p:nvPr/>
          </p:nvSpPr>
          <p:spPr>
            <a:xfrm rot="5400000">
              <a:off x="5197433" y="2427850"/>
              <a:ext cx="646200" cy="2583000"/>
            </a:xfrm>
            <a:prstGeom prst="round2SameRect">
              <a:avLst>
                <a:gd name="adj1" fmla="val 50000"/>
                <a:gd name="adj2" fmla="val 0"/>
              </a:avLst>
            </a:prstGeom>
            <a:gradFill>
              <a:gsLst>
                <a:gs pos="0">
                  <a:srgbClr val="FFAB40"/>
                </a:gs>
                <a:gs pos="33000">
                  <a:srgbClr val="F79031"/>
                </a:gs>
                <a:gs pos="100000">
                  <a:srgbClr val="EF7521"/>
                </a:gs>
              </a:gsLst>
              <a:lin ang="10800025" scaled="0"/>
            </a:gradFill>
            <a:ln w="1905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8" name="Google Shape;348;g2eb57fa4619_1_2"/>
            <p:cNvSpPr/>
            <p:nvPr/>
          </p:nvSpPr>
          <p:spPr>
            <a:xfrm rot="5400000">
              <a:off x="3270467" y="2427850"/>
              <a:ext cx="646200" cy="2583000"/>
            </a:xfrm>
            <a:prstGeom prst="round2SameRect">
              <a:avLst>
                <a:gd name="adj1" fmla="val 50000"/>
                <a:gd name="adj2" fmla="val 0"/>
              </a:avLst>
            </a:prstGeom>
            <a:gradFill>
              <a:gsLst>
                <a:gs pos="0">
                  <a:srgbClr val="FFAB40"/>
                </a:gs>
                <a:gs pos="33000">
                  <a:srgbClr val="F79031"/>
                </a:gs>
                <a:gs pos="100000">
                  <a:srgbClr val="EF7521"/>
                </a:gs>
              </a:gsLst>
              <a:lin ang="10800025" scaled="0"/>
            </a:gradFill>
            <a:ln w="1905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9" name="Google Shape;349;g2eb57fa4619_1_2"/>
            <p:cNvSpPr/>
            <p:nvPr/>
          </p:nvSpPr>
          <p:spPr>
            <a:xfrm rot="5400000">
              <a:off x="1343500" y="2427850"/>
              <a:ext cx="646200" cy="2583000"/>
            </a:xfrm>
            <a:prstGeom prst="round2SameRect">
              <a:avLst>
                <a:gd name="adj1" fmla="val 50000"/>
                <a:gd name="adj2" fmla="val 0"/>
              </a:avLst>
            </a:prstGeom>
            <a:gradFill>
              <a:gsLst>
                <a:gs pos="0">
                  <a:srgbClr val="FFAB40"/>
                </a:gs>
                <a:gs pos="33000">
                  <a:srgbClr val="F79031"/>
                </a:gs>
                <a:gs pos="100000">
                  <a:srgbClr val="EF7521"/>
                </a:gs>
              </a:gsLst>
              <a:lin ang="10800025" scaled="0"/>
            </a:gradFill>
            <a:ln w="1905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0" name="Google Shape;350;g2eb57fa4619_1_2"/>
            <p:cNvSpPr txBox="1"/>
            <p:nvPr/>
          </p:nvSpPr>
          <p:spPr>
            <a:xfrm>
              <a:off x="959725" y="3534700"/>
              <a:ext cx="1801500" cy="3693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 sz="1200" b="1" i="0" u="none" strike="noStrike" cap="none">
                  <a:solidFill>
                    <a:srgbClr val="FFFFFF"/>
                  </a:solidFill>
                  <a:latin typeface="Roboto"/>
                  <a:ea typeface="Roboto"/>
                  <a:cs typeface="Roboto"/>
                  <a:sym typeface="Roboto"/>
                </a:rPr>
                <a:t>Increase Student</a:t>
              </a:r>
              <a:br>
                <a:rPr lang="en" sz="1200" b="1" i="0" u="none" strike="noStrike" cap="none">
                  <a:solidFill>
                    <a:srgbClr val="FFFFFF"/>
                  </a:solidFill>
                  <a:latin typeface="Roboto"/>
                  <a:ea typeface="Roboto"/>
                  <a:cs typeface="Roboto"/>
                  <a:sym typeface="Roboto"/>
                </a:rPr>
              </a:br>
              <a:r>
                <a:rPr lang="en" sz="1200" b="1" i="0" u="none" strike="noStrike" cap="none">
                  <a:solidFill>
                    <a:srgbClr val="FFFFFF"/>
                  </a:solidFill>
                  <a:latin typeface="Roboto"/>
                  <a:ea typeface="Roboto"/>
                  <a:cs typeface="Roboto"/>
                  <a:sym typeface="Roboto"/>
                </a:rPr>
                <a:t>Engagement</a:t>
              </a:r>
              <a:endParaRPr sz="1200" b="1" i="0" u="none" strike="noStrike" cap="none">
                <a:solidFill>
                  <a:srgbClr val="FFFFFF"/>
                </a:solidFill>
                <a:latin typeface="Roboto"/>
                <a:ea typeface="Roboto"/>
                <a:cs typeface="Roboto"/>
                <a:sym typeface="Roboto"/>
              </a:endParaRPr>
            </a:p>
          </p:txBody>
        </p:sp>
        <p:sp>
          <p:nvSpPr>
            <p:cNvPr id="351" name="Google Shape;351;g2eb57fa4619_1_2"/>
            <p:cNvSpPr txBox="1"/>
            <p:nvPr/>
          </p:nvSpPr>
          <p:spPr>
            <a:xfrm>
              <a:off x="3118651" y="3529988"/>
              <a:ext cx="1404600" cy="3693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chemeClr val="dk1"/>
                </a:buClr>
                <a:buSzPts val="1100"/>
                <a:buFont typeface="Arial"/>
                <a:buNone/>
              </a:pPr>
              <a:r>
                <a:rPr lang="en" sz="1200" b="1" i="0" u="none" strike="noStrike" cap="none">
                  <a:solidFill>
                    <a:schemeClr val="lt1"/>
                  </a:solidFill>
                  <a:latin typeface="Roboto"/>
                  <a:ea typeface="Roboto"/>
                  <a:cs typeface="Roboto"/>
                  <a:sym typeface="Roboto"/>
                </a:rPr>
                <a:t>Accelerate Student Outcomes</a:t>
              </a:r>
              <a:endParaRPr sz="1200" b="1" i="0" u="none" strike="noStrike" cap="none">
                <a:solidFill>
                  <a:srgbClr val="FFFFFF"/>
                </a:solidFill>
                <a:latin typeface="Roboto"/>
                <a:ea typeface="Roboto"/>
                <a:cs typeface="Roboto"/>
                <a:sym typeface="Roboto"/>
              </a:endParaRPr>
            </a:p>
          </p:txBody>
        </p:sp>
        <p:sp>
          <p:nvSpPr>
            <p:cNvPr id="352" name="Google Shape;352;g2eb57fa4619_1_2"/>
            <p:cNvSpPr txBox="1"/>
            <p:nvPr/>
          </p:nvSpPr>
          <p:spPr>
            <a:xfrm>
              <a:off x="7024201" y="3534688"/>
              <a:ext cx="1404600" cy="3693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 sz="1200" b="1" i="0" u="none" strike="noStrike" cap="none">
                  <a:solidFill>
                    <a:schemeClr val="lt1"/>
                  </a:solidFill>
                  <a:latin typeface="Roboto"/>
                  <a:ea typeface="Roboto"/>
                  <a:cs typeface="Roboto"/>
                  <a:sym typeface="Roboto"/>
                </a:rPr>
                <a:t>Provide Operational Excellence</a:t>
              </a:r>
              <a:endParaRPr sz="1200" b="1" i="0" u="none" strike="noStrike" cap="none">
                <a:solidFill>
                  <a:srgbClr val="FFFFFF"/>
                </a:solidFill>
                <a:latin typeface="Roboto"/>
                <a:ea typeface="Roboto"/>
                <a:cs typeface="Roboto"/>
                <a:sym typeface="Roboto"/>
              </a:endParaRPr>
            </a:p>
          </p:txBody>
        </p:sp>
        <p:sp>
          <p:nvSpPr>
            <p:cNvPr id="353" name="Google Shape;353;g2eb57fa4619_1_2"/>
            <p:cNvSpPr txBox="1"/>
            <p:nvPr/>
          </p:nvSpPr>
          <p:spPr>
            <a:xfrm>
              <a:off x="5071413" y="3534688"/>
              <a:ext cx="1404600" cy="3693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 sz="1200" b="1" i="0" u="none" strike="noStrike" cap="none">
                  <a:solidFill>
                    <a:schemeClr val="lt1"/>
                  </a:solidFill>
                  <a:latin typeface="Roboto"/>
                  <a:ea typeface="Roboto"/>
                  <a:cs typeface="Roboto"/>
                  <a:sym typeface="Roboto"/>
                </a:rPr>
                <a:t>Strengthen the Educator Workforce</a:t>
              </a:r>
              <a:endParaRPr sz="1200" b="1" i="0" u="none" strike="noStrike" cap="none">
                <a:solidFill>
                  <a:srgbClr val="FFFFFF"/>
                </a:solidFill>
                <a:latin typeface="Roboto"/>
                <a:ea typeface="Roboto"/>
                <a:cs typeface="Roboto"/>
                <a:sym typeface="Roboto"/>
              </a:endParaRPr>
            </a:p>
          </p:txBody>
        </p:sp>
      </p:grpSp>
      <p:cxnSp>
        <p:nvCxnSpPr>
          <p:cNvPr id="354" name="Google Shape;354;g2eb57fa4619_1_2" descr="&quot;&quot;"/>
          <p:cNvCxnSpPr/>
          <p:nvPr/>
        </p:nvCxnSpPr>
        <p:spPr>
          <a:xfrm>
            <a:off x="5120450" y="1632525"/>
            <a:ext cx="0" cy="674700"/>
          </a:xfrm>
          <a:prstGeom prst="straightConnector1">
            <a:avLst/>
          </a:prstGeom>
          <a:noFill/>
          <a:ln w="9525" cap="flat" cmpd="sng">
            <a:solidFill>
              <a:srgbClr val="EF7521"/>
            </a:solidFill>
            <a:prstDash val="dot"/>
            <a:round/>
            <a:headEnd type="none" w="sm" len="sm"/>
            <a:tailEnd type="none" w="sm" len="sm"/>
          </a:ln>
        </p:spPr>
      </p:cxnSp>
      <p:cxnSp>
        <p:nvCxnSpPr>
          <p:cNvPr id="355" name="Google Shape;355;g2eb57fa4619_1_2" descr="&quot;&quot;"/>
          <p:cNvCxnSpPr/>
          <p:nvPr/>
        </p:nvCxnSpPr>
        <p:spPr>
          <a:xfrm>
            <a:off x="7110483" y="1632525"/>
            <a:ext cx="0" cy="674700"/>
          </a:xfrm>
          <a:prstGeom prst="straightConnector1">
            <a:avLst/>
          </a:prstGeom>
          <a:noFill/>
          <a:ln w="9525" cap="flat" cmpd="sng">
            <a:solidFill>
              <a:srgbClr val="EF7521"/>
            </a:solidFill>
            <a:prstDash val="dot"/>
            <a:round/>
            <a:headEnd type="none" w="sm" len="sm"/>
            <a:tailEnd type="none" w="sm" len="sm"/>
          </a:ln>
        </p:spPr>
      </p:cxnSp>
      <p:cxnSp>
        <p:nvCxnSpPr>
          <p:cNvPr id="356" name="Google Shape;356;g2eb57fa4619_1_2"/>
          <p:cNvCxnSpPr/>
          <p:nvPr/>
        </p:nvCxnSpPr>
        <p:spPr>
          <a:xfrm>
            <a:off x="-160100" y="2409466"/>
            <a:ext cx="9030600" cy="0"/>
          </a:xfrm>
          <a:prstGeom prst="straightConnector1">
            <a:avLst/>
          </a:prstGeom>
          <a:noFill/>
          <a:ln w="9525" cap="flat" cmpd="sng">
            <a:solidFill>
              <a:srgbClr val="EF7521"/>
            </a:solidFill>
            <a:prstDash val="dot"/>
            <a:round/>
            <a:headEnd type="none" w="sm" len="sm"/>
            <a:tailEnd type="none" w="sm" len="sm"/>
          </a:ln>
        </p:spPr>
      </p:cxnSp>
      <p:cxnSp>
        <p:nvCxnSpPr>
          <p:cNvPr id="357" name="Google Shape;357;g2eb57fa4619_1_2"/>
          <p:cNvCxnSpPr/>
          <p:nvPr/>
        </p:nvCxnSpPr>
        <p:spPr>
          <a:xfrm>
            <a:off x="-160100" y="3016625"/>
            <a:ext cx="9030600" cy="0"/>
          </a:xfrm>
          <a:prstGeom prst="straightConnector1">
            <a:avLst/>
          </a:prstGeom>
          <a:noFill/>
          <a:ln w="9525" cap="flat" cmpd="sng">
            <a:solidFill>
              <a:srgbClr val="EF7521"/>
            </a:solidFill>
            <a:prstDash val="dot"/>
            <a:round/>
            <a:headEnd type="none" w="sm" len="sm"/>
            <a:tailEnd type="none" w="sm" len="sm"/>
          </a:ln>
        </p:spPr>
      </p:cxnSp>
      <p:sp>
        <p:nvSpPr>
          <p:cNvPr id="358" name="Google Shape;358;g2eb57fa4619_1_2"/>
          <p:cNvSpPr txBox="1"/>
          <p:nvPr/>
        </p:nvSpPr>
        <p:spPr>
          <a:xfrm>
            <a:off x="311700" y="3219775"/>
            <a:ext cx="1600200" cy="299700"/>
          </a:xfrm>
          <a:prstGeom prst="rect">
            <a:avLst/>
          </a:prstGeom>
          <a:noFill/>
          <a:ln>
            <a:noFill/>
          </a:ln>
        </p:spPr>
        <p:txBody>
          <a:bodyPr spcFirstLastPara="1" wrap="square" lIns="0" tIns="0" rIns="91425" bIns="91425" anchor="t" anchorCtr="0">
            <a:noAutofit/>
          </a:bodyPr>
          <a:lstStyle/>
          <a:p>
            <a:pPr marL="0" marR="0" lvl="0" indent="0" algn="l" rtl="0">
              <a:lnSpc>
                <a:spcPct val="100000"/>
              </a:lnSpc>
              <a:spcBef>
                <a:spcPts val="0"/>
              </a:spcBef>
              <a:spcAft>
                <a:spcPts val="800"/>
              </a:spcAft>
              <a:buClr>
                <a:srgbClr val="000000"/>
              </a:buClr>
              <a:buSzPts val="1600"/>
              <a:buFont typeface="Arial"/>
              <a:buNone/>
            </a:pPr>
            <a:r>
              <a:rPr lang="en" sz="1600" b="1" i="0" u="none" strike="noStrike" cap="none">
                <a:solidFill>
                  <a:srgbClr val="EF7521"/>
                </a:solidFill>
                <a:latin typeface="Roboto"/>
                <a:ea typeface="Roboto"/>
                <a:cs typeface="Roboto"/>
                <a:sym typeface="Roboto"/>
              </a:rPr>
              <a:t>Our Priorities:</a:t>
            </a:r>
            <a:endParaRPr sz="1300" b="0" i="0" u="none" strike="noStrike" cap="none">
              <a:solidFill>
                <a:schemeClr val="dk1"/>
              </a:solidFill>
              <a:latin typeface="Arial"/>
              <a:ea typeface="Arial"/>
              <a:cs typeface="Arial"/>
              <a:sym typeface="Arial"/>
            </a:endParaRPr>
          </a:p>
        </p:txBody>
      </p:sp>
      <p:sp>
        <p:nvSpPr>
          <p:cNvPr id="359" name="Google Shape;359;g2eb57fa4619_1_2"/>
          <p:cNvSpPr txBox="1"/>
          <p:nvPr/>
        </p:nvSpPr>
        <p:spPr>
          <a:xfrm>
            <a:off x="311700" y="171000"/>
            <a:ext cx="5556600" cy="2652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200"/>
              </a:spcAft>
              <a:buClr>
                <a:srgbClr val="000000"/>
              </a:buClr>
              <a:buSzPts val="2000"/>
              <a:buFont typeface="Arial"/>
              <a:buNone/>
            </a:pPr>
            <a:r>
              <a:rPr lang="en" sz="2000" b="1" i="0" u="none" strike="noStrike" cap="none">
                <a:solidFill>
                  <a:schemeClr val="dk1"/>
                </a:solidFill>
                <a:latin typeface="Roboto"/>
                <a:ea typeface="Roboto"/>
                <a:cs typeface="Roboto"/>
                <a:sym typeface="Roboto"/>
              </a:rPr>
              <a:t>Theory of Change</a:t>
            </a:r>
            <a:endParaRPr sz="2000" b="1" i="0" u="none" strike="noStrike" cap="none">
              <a:solidFill>
                <a:schemeClr val="dk1"/>
              </a:solidFill>
              <a:latin typeface="Roboto"/>
              <a:ea typeface="Roboto"/>
              <a:cs typeface="Roboto"/>
              <a:sym typeface="Roboto"/>
            </a:endParaRPr>
          </a:p>
        </p:txBody>
      </p:sp>
      <p:cxnSp>
        <p:nvCxnSpPr>
          <p:cNvPr id="360" name="Google Shape;360;g2eb57fa4619_1_2" descr="&quot;&quot;"/>
          <p:cNvCxnSpPr/>
          <p:nvPr/>
        </p:nvCxnSpPr>
        <p:spPr>
          <a:xfrm>
            <a:off x="-160100" y="588900"/>
            <a:ext cx="8989500" cy="0"/>
          </a:xfrm>
          <a:prstGeom prst="straightConnector1">
            <a:avLst/>
          </a:prstGeom>
          <a:noFill/>
          <a:ln w="9525" cap="flat" cmpd="sng">
            <a:solidFill>
              <a:srgbClr val="EF7521"/>
            </a:solidFill>
            <a:prstDash val="dot"/>
            <a:round/>
            <a:headEnd type="none" w="sm" len="sm"/>
            <a:tailEnd type="none" w="sm" len="sm"/>
          </a:ln>
        </p:spPr>
      </p:cxnSp>
      <p:sp>
        <p:nvSpPr>
          <p:cNvPr id="361" name="Google Shape;361;g2eb57fa4619_1_2"/>
          <p:cNvSpPr txBox="1"/>
          <p:nvPr/>
        </p:nvSpPr>
        <p:spPr>
          <a:xfrm>
            <a:off x="123875" y="4635425"/>
            <a:ext cx="517500" cy="321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300"/>
              <a:buFont typeface="Arial"/>
              <a:buNone/>
            </a:pPr>
            <a:r>
              <a:rPr lang="en" sz="1300" b="0" i="0" u="none" strike="noStrike" cap="none">
                <a:solidFill>
                  <a:srgbClr val="FFFFFF"/>
                </a:solidFill>
                <a:latin typeface="Arial"/>
                <a:ea typeface="Arial"/>
                <a:cs typeface="Arial"/>
                <a:sym typeface="Arial"/>
              </a:rPr>
              <a:t> </a:t>
            </a:r>
            <a:fld id="{00000000-1234-1234-1234-123412341234}" type="slidenum">
              <a:rPr lang="en" sz="1300" b="0" i="0" u="none" strike="noStrike" cap="none">
                <a:solidFill>
                  <a:srgbClr val="FFFFFF"/>
                </a:solidFill>
                <a:latin typeface="Arial"/>
                <a:ea typeface="Arial"/>
                <a:cs typeface="Arial"/>
                <a:sym typeface="Arial"/>
              </a:rPr>
              <a:t>‹#›</a:t>
            </a:fld>
            <a:endParaRPr sz="1300" b="0" i="0" u="none" strike="noStrike" cap="none">
              <a:solidFill>
                <a:srgbClr val="FFFFFF"/>
              </a:solidFill>
              <a:latin typeface="Arial"/>
              <a:ea typeface="Arial"/>
              <a:cs typeface="Arial"/>
              <a:sym typeface="Arial"/>
            </a:endParaRPr>
          </a:p>
        </p:txBody>
      </p:sp>
      <p:pic>
        <p:nvPicPr>
          <p:cNvPr id="362" name="Google Shape;362;g2eb57fa4619_1_2" descr="CDE logo"/>
          <p:cNvPicPr preferRelativeResize="0"/>
          <p:nvPr/>
        </p:nvPicPr>
        <p:blipFill rotWithShape="1">
          <a:blip r:embed="rId3">
            <a:alphaModFix/>
          </a:blip>
          <a:srcRect/>
          <a:stretch/>
        </p:blipFill>
        <p:spPr>
          <a:xfrm>
            <a:off x="8002150" y="4518325"/>
            <a:ext cx="924425" cy="403399"/>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9"/>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4" r:id="rId3"/>
    <p:sldLayoutId id="2147483655" r:id="rId4"/>
    <p:sldLayoutId id="2147483656" r:id="rId5"/>
    <p:sldLayoutId id="2147483657" r:id="rId6"/>
    <p:sldLayoutId id="2147483658" r:id="rId7"/>
    <p:sldLayoutId id="2147483659" r:id="rId8"/>
    <p:sldLayoutId id="2147483689" r:id="rId9"/>
    <p:sldLayoutId id="2147483661" r:id="rId10"/>
    <p:sldLayoutId id="2147483690" r:id="rId11"/>
    <p:sldLayoutId id="2147483676" r:id="rId12"/>
    <p:sldLayoutId id="2147483677" r:id="rId13"/>
    <p:sldLayoutId id="2147483678" r:id="rId14"/>
    <p:sldLayoutId id="2147483679" r:id="rId15"/>
    <p:sldLayoutId id="2147483680" r:id="rId16"/>
    <p:sldLayoutId id="2147483681" r:id="rId17"/>
    <p:sldLayoutId id="2147483682" r:id="rId18"/>
    <p:sldLayoutId id="2147483683" r:id="rId19"/>
    <p:sldLayoutId id="2147483685" r:id="rId20"/>
    <p:sldLayoutId id="2147483686" r:id="rId21"/>
    <p:sldLayoutId id="2147483687" r:id="rId22"/>
    <p:sldLayoutId id="2147483688"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READActData@cde.state.co.us"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www.cde.state.co.us/dataprivacyandsecurity"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hyperlink" Target="mailto:READActData@cde.state.co.us"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hyperlink" Target="https://ed.cde.state.co.us/datapipeline/per-collections/per-read-data-collections" TargetMode="External"/><Relationship Id="rId2" Type="http://schemas.openxmlformats.org/officeDocument/2006/relationships/hyperlink" Target="https://ed.cde.state.co.us/coloradoliteracy/datareportinganddashboard/readdatapipeline" TargetMode="Externa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hyperlink" Target="mailto:READActData@cde.state.co.us" TargetMode="External"/><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hyperlink" Target="mailto:READActData@cde.state.co.us" TargetMode="External"/><Relationship Id="rId2" Type="http://schemas.openxmlformats.org/officeDocument/2006/relationships/hyperlink" Target="https://ed.cde.state.co.us/datapipeline/per-collections/per-read-data-collections"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g278539799a0_0_0"/>
          <p:cNvSpPr txBox="1">
            <a:spLocks noGrp="1"/>
          </p:cNvSpPr>
          <p:nvPr>
            <p:ph type="title"/>
          </p:nvPr>
        </p:nvSpPr>
        <p:spPr>
          <a:xfrm>
            <a:off x="205525" y="2070900"/>
            <a:ext cx="5778300" cy="536100"/>
          </a:xfrm>
          <a:prstGeom prst="rect">
            <a:avLst/>
          </a:prstGeom>
        </p:spPr>
        <p:txBody>
          <a:bodyPr spcFirstLastPara="1" wrap="square" lIns="0" tIns="0" rIns="0" bIns="0" anchor="t" anchorCtr="0">
            <a:noAutofit/>
          </a:bodyPr>
          <a:lstStyle/>
          <a:p>
            <a:pPr marL="0" lvl="0" indent="0" algn="ctr" rtl="0">
              <a:spcBef>
                <a:spcPts val="0"/>
              </a:spcBef>
              <a:spcAft>
                <a:spcPts val="0"/>
              </a:spcAft>
              <a:buNone/>
            </a:pPr>
            <a:r>
              <a:rPr lang="en-US" dirty="0"/>
              <a:t>Spring READ Assessment Data Collection </a:t>
            </a:r>
            <a:endParaRPr dirty="0">
              <a:solidFill>
                <a:schemeClr val="tx1"/>
              </a:solidFill>
            </a:endParaRPr>
          </a:p>
        </p:txBody>
      </p:sp>
      <p:sp>
        <p:nvSpPr>
          <p:cNvPr id="378" name="Google Shape;378;g278539799a0_0_0"/>
          <p:cNvSpPr txBox="1">
            <a:spLocks noGrp="1"/>
          </p:cNvSpPr>
          <p:nvPr>
            <p:ph type="title" idx="2"/>
          </p:nvPr>
        </p:nvSpPr>
        <p:spPr>
          <a:xfrm>
            <a:off x="205525" y="2960750"/>
            <a:ext cx="5778300" cy="1040100"/>
          </a:xfrm>
          <a:prstGeom prst="rect">
            <a:avLst/>
          </a:prstGeom>
        </p:spPr>
        <p:txBody>
          <a:bodyPr spcFirstLastPara="1" wrap="square" lIns="0" tIns="0" rIns="0" bIns="0" anchor="t" anchorCtr="0">
            <a:noAutofit/>
          </a:bodyPr>
          <a:lstStyle/>
          <a:p>
            <a:pPr marL="0" lvl="0" indent="0" algn="ctr" rtl="0">
              <a:spcBef>
                <a:spcPts val="0"/>
              </a:spcBef>
              <a:spcAft>
                <a:spcPts val="0"/>
              </a:spcAft>
              <a:buNone/>
            </a:pPr>
            <a:r>
              <a:rPr lang="en-US" dirty="0"/>
              <a:t>Tara Rhodes</a:t>
            </a:r>
            <a:br>
              <a:rPr lang="en-US" dirty="0"/>
            </a:br>
            <a:r>
              <a:rPr lang="en-US" dirty="0">
                <a:hlinkClick r:id="rId3"/>
              </a:rPr>
              <a:t>READActData@cde.state.co.us</a:t>
            </a:r>
            <a:br>
              <a:rPr lang="en-US" dirty="0"/>
            </a:br>
            <a:r>
              <a:rPr lang="en-US" dirty="0"/>
              <a:t>March 31, 2026</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17"/>
        <p:cNvGrpSpPr/>
        <p:nvPr/>
      </p:nvGrpSpPr>
      <p:grpSpPr>
        <a:xfrm>
          <a:off x="0" y="0"/>
          <a:ext cx="0" cy="0"/>
          <a:chOff x="0" y="0"/>
          <a:chExt cx="0" cy="0"/>
        </a:xfrm>
      </p:grpSpPr>
      <p:sp>
        <p:nvSpPr>
          <p:cNvPr id="418" name="Google Shape;418;g278539799a0_0_5"/>
          <p:cNvSpPr txBox="1">
            <a:spLocks noGrp="1"/>
          </p:cNvSpPr>
          <p:nvPr>
            <p:ph type="title"/>
          </p:nvPr>
        </p:nvSpPr>
        <p:spPr>
          <a:xfrm>
            <a:off x="311700" y="105100"/>
            <a:ext cx="7167900" cy="7413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US" dirty="0"/>
              <a:t>Topics in Today’s Webinar</a:t>
            </a:r>
            <a:endParaRPr dirty="0"/>
          </a:p>
        </p:txBody>
      </p:sp>
      <p:sp>
        <p:nvSpPr>
          <p:cNvPr id="419" name="Google Shape;419;g278539799a0_0_5"/>
          <p:cNvSpPr txBox="1">
            <a:spLocks noGrp="1"/>
          </p:cNvSpPr>
          <p:nvPr>
            <p:ph type="body" idx="1"/>
          </p:nvPr>
        </p:nvSpPr>
        <p:spPr>
          <a:xfrm>
            <a:off x="123875" y="914400"/>
            <a:ext cx="5850797" cy="3346881"/>
          </a:xfrm>
          <a:prstGeom prst="rect">
            <a:avLst/>
          </a:prstGeom>
        </p:spPr>
        <p:txBody>
          <a:bodyPr spcFirstLastPara="1" wrap="square" lIns="91425" tIns="91425" rIns="91425" bIns="91425" anchor="t" anchorCtr="0">
            <a:normAutofit fontScale="85000" lnSpcReduction="20000"/>
          </a:bodyPr>
          <a:lstStyle/>
          <a:p>
            <a:pPr marL="127000" indent="0">
              <a:buClr>
                <a:srgbClr val="00B050"/>
              </a:buClr>
              <a:buNone/>
            </a:pPr>
            <a:r>
              <a:rPr lang="en-US" dirty="0"/>
              <a:t>Part 1: Background Information and Updates for 25-26</a:t>
            </a:r>
          </a:p>
          <a:p>
            <a:pPr>
              <a:buClr>
                <a:srgbClr val="00B050"/>
              </a:buClr>
              <a:buFont typeface="Wingdings" panose="05000000000000000000" pitchFamily="2" charset="2"/>
              <a:buChar char="ü"/>
            </a:pPr>
            <a:r>
              <a:rPr lang="en-US" dirty="0"/>
              <a:t>Data Privacy &amp; Security </a:t>
            </a:r>
          </a:p>
          <a:p>
            <a:pPr>
              <a:buClr>
                <a:srgbClr val="00B050"/>
              </a:buClr>
              <a:buFont typeface="Wingdings" panose="05000000000000000000" pitchFamily="2" charset="2"/>
              <a:buChar char="ü"/>
            </a:pPr>
            <a:r>
              <a:rPr lang="en-US" dirty="0"/>
              <a:t>Purpose of the Spring READ Assessment Collection</a:t>
            </a:r>
          </a:p>
          <a:p>
            <a:pPr>
              <a:buClr>
                <a:srgbClr val="00B050"/>
              </a:buClr>
              <a:buFont typeface="Wingdings" panose="05000000000000000000" pitchFamily="2" charset="2"/>
              <a:buChar char="ü"/>
            </a:pPr>
            <a:r>
              <a:rPr lang="en-US" dirty="0"/>
              <a:t>Timeline</a:t>
            </a:r>
          </a:p>
          <a:p>
            <a:pPr>
              <a:buClr>
                <a:srgbClr val="00B050"/>
              </a:buClr>
              <a:buFont typeface="Wingdings" panose="05000000000000000000" pitchFamily="2" charset="2"/>
              <a:buChar char="ü"/>
            </a:pPr>
            <a:r>
              <a:rPr lang="en-US" dirty="0"/>
              <a:t>2025-26 File Layout and Definitions</a:t>
            </a:r>
          </a:p>
          <a:p>
            <a:pPr>
              <a:buClr>
                <a:srgbClr val="00B050"/>
              </a:buClr>
              <a:buFont typeface="Wingdings" panose="05000000000000000000" pitchFamily="2" charset="2"/>
              <a:buChar char="ü"/>
            </a:pPr>
            <a:r>
              <a:rPr lang="en-US" dirty="0"/>
              <a:t>Website Updates</a:t>
            </a:r>
          </a:p>
          <a:p>
            <a:pPr>
              <a:buClr>
                <a:srgbClr val="00B050"/>
              </a:buClr>
              <a:buFont typeface="Wingdings" panose="05000000000000000000" pitchFamily="2" charset="2"/>
              <a:buChar char="ü"/>
            </a:pPr>
            <a:r>
              <a:rPr lang="en-US" dirty="0"/>
              <a:t>Important Reminders</a:t>
            </a:r>
          </a:p>
          <a:p>
            <a:pPr>
              <a:buClr>
                <a:srgbClr val="00B050"/>
              </a:buClr>
              <a:buFont typeface="Wingdings" panose="05000000000000000000" pitchFamily="2" charset="2"/>
              <a:buChar char="ü"/>
            </a:pPr>
            <a:r>
              <a:rPr lang="en-US" dirty="0"/>
              <a:t>Q&amp;A</a:t>
            </a:r>
          </a:p>
          <a:p>
            <a:pPr marL="127000" indent="0">
              <a:buClr>
                <a:srgbClr val="00B050"/>
              </a:buClr>
              <a:buNone/>
            </a:pPr>
            <a:endParaRPr lang="en-US" dirty="0"/>
          </a:p>
          <a:p>
            <a:pPr marL="127000" indent="0">
              <a:buClr>
                <a:srgbClr val="00B050"/>
              </a:buClr>
              <a:buNone/>
            </a:pPr>
            <a:r>
              <a:rPr lang="en-US" dirty="0"/>
              <a:t>Part 2: Step-by-Step Process in Pipeline</a:t>
            </a:r>
          </a:p>
          <a:p>
            <a:pPr>
              <a:buClr>
                <a:srgbClr val="00B050"/>
              </a:buClr>
              <a:buFont typeface="Wingdings" panose="05000000000000000000" pitchFamily="2" charset="2"/>
              <a:buChar char="ü"/>
            </a:pPr>
            <a:r>
              <a:rPr lang="en-US" dirty="0"/>
              <a:t>Pipeline Walkthrough</a:t>
            </a:r>
          </a:p>
          <a:p>
            <a:pPr>
              <a:buClr>
                <a:srgbClr val="00B050"/>
              </a:buClr>
              <a:buFont typeface="Wingdings" panose="05000000000000000000" pitchFamily="2" charset="2"/>
              <a:buChar char="ü"/>
            </a:pPr>
            <a:r>
              <a:rPr lang="en-US" dirty="0"/>
              <a:t>Cognos Reports</a:t>
            </a:r>
          </a:p>
          <a:p>
            <a:pPr>
              <a:buClr>
                <a:srgbClr val="00B050"/>
              </a:buClr>
              <a:buFont typeface="Wingdings" panose="05000000000000000000" pitchFamily="2" charset="2"/>
              <a:buChar char="ü"/>
            </a:pPr>
            <a:r>
              <a:rPr lang="en-US" dirty="0"/>
              <a:t>Resolving Errors</a:t>
            </a:r>
          </a:p>
          <a:p>
            <a:pPr>
              <a:buClr>
                <a:srgbClr val="00B050"/>
              </a:buClr>
              <a:buFont typeface="Wingdings" panose="05000000000000000000" pitchFamily="2" charset="2"/>
              <a:buChar char="ü"/>
            </a:pPr>
            <a:r>
              <a:rPr lang="en-US" dirty="0"/>
              <a:t>Common Problems </a:t>
            </a:r>
          </a:p>
          <a:p>
            <a:pPr>
              <a:buClr>
                <a:srgbClr val="00B050"/>
              </a:buClr>
              <a:buFont typeface="Wingdings" panose="05000000000000000000" pitchFamily="2" charset="2"/>
              <a:buChar char="ü"/>
            </a:pPr>
            <a:r>
              <a:rPr lang="en-US" dirty="0"/>
              <a:t>Q&amp;A</a:t>
            </a:r>
          </a:p>
        </p:txBody>
      </p:sp>
      <p:sp>
        <p:nvSpPr>
          <p:cNvPr id="420" name="Google Shape;420;g278539799a0_0_5"/>
          <p:cNvSpPr txBox="1">
            <a:spLocks noGrp="1"/>
          </p:cNvSpPr>
          <p:nvPr>
            <p:ph type="title" idx="2"/>
          </p:nvPr>
        </p:nvSpPr>
        <p:spPr>
          <a:xfrm>
            <a:off x="123875" y="4347400"/>
            <a:ext cx="7267200" cy="156600"/>
          </a:xfrm>
          <a:prstGeom prst="rect">
            <a:avLst/>
          </a:prstGeom>
        </p:spPr>
        <p:txBody>
          <a:bodyPr spcFirstLastPara="1" wrap="square" lIns="0" tIns="0" rIns="0" bIns="0" anchor="b" anchorCtr="0">
            <a:noAutofit/>
          </a:bodyPr>
          <a:lstStyle/>
          <a:p>
            <a:pPr marL="0" lvl="0" indent="0" algn="l" rtl="0">
              <a:spcBef>
                <a:spcPts val="0"/>
              </a:spcBef>
              <a:spcAft>
                <a:spcPts val="0"/>
              </a:spcAft>
              <a:buNone/>
            </a:pPr>
            <a:endParaRPr/>
          </a:p>
        </p:txBody>
      </p:sp>
      <p:pic>
        <p:nvPicPr>
          <p:cNvPr id="421" name="Google Shape;421;g278539799a0_0_5" descr="Photo of elementary student"/>
          <p:cNvPicPr preferRelativeResize="0"/>
          <p:nvPr/>
        </p:nvPicPr>
        <p:blipFill rotWithShape="1">
          <a:blip r:embed="rId3">
            <a:alphaModFix/>
          </a:blip>
          <a:srcRect/>
          <a:stretch/>
        </p:blipFill>
        <p:spPr>
          <a:xfrm>
            <a:off x="6235350" y="1370363"/>
            <a:ext cx="2402774" cy="240277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sp>
        <p:nvSpPr>
          <p:cNvPr id="433" name="Google Shape;433;p8"/>
          <p:cNvSpPr txBox="1">
            <a:spLocks noGrp="1"/>
          </p:cNvSpPr>
          <p:nvPr>
            <p:ph type="title"/>
          </p:nvPr>
        </p:nvSpPr>
        <p:spPr>
          <a:xfrm>
            <a:off x="0" y="3361600"/>
            <a:ext cx="9144000" cy="666600"/>
          </a:xfrm>
          <a:prstGeom prst="rect">
            <a:avLst/>
          </a:prstGeom>
          <a:solidFill>
            <a:srgbClr val="EF7521"/>
          </a:solid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US" dirty="0">
                <a:solidFill>
                  <a:schemeClr val="tx1"/>
                </a:solidFill>
              </a:rPr>
              <a:t>Data Privacy and Security</a:t>
            </a: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sp>
        <p:nvSpPr>
          <p:cNvPr id="426" name="Google Shape;426;g278539799a0_0_12"/>
          <p:cNvSpPr txBox="1">
            <a:spLocks noGrp="1"/>
          </p:cNvSpPr>
          <p:nvPr>
            <p:ph type="title"/>
          </p:nvPr>
        </p:nvSpPr>
        <p:spPr>
          <a:xfrm>
            <a:off x="311700" y="105100"/>
            <a:ext cx="7167900" cy="7413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US" dirty="0"/>
              <a:t>PII Definitions and Requirements</a:t>
            </a:r>
            <a:endParaRPr dirty="0"/>
          </a:p>
        </p:txBody>
      </p:sp>
      <p:sp>
        <p:nvSpPr>
          <p:cNvPr id="427" name="Google Shape;427;g278539799a0_0_12"/>
          <p:cNvSpPr txBox="1">
            <a:spLocks noGrp="1"/>
          </p:cNvSpPr>
          <p:nvPr>
            <p:ph type="body" idx="1"/>
          </p:nvPr>
        </p:nvSpPr>
        <p:spPr>
          <a:xfrm>
            <a:off x="311700" y="1152475"/>
            <a:ext cx="5277900" cy="3034800"/>
          </a:xfrm>
          <a:prstGeom prst="rect">
            <a:avLst/>
          </a:prstGeom>
        </p:spPr>
        <p:txBody>
          <a:bodyPr spcFirstLastPara="1" wrap="square" lIns="91425" tIns="91425" rIns="91425" bIns="91425" anchor="t" anchorCtr="0">
            <a:normAutofit fontScale="92500" lnSpcReduction="10000"/>
          </a:bodyPr>
          <a:lstStyle/>
          <a:p>
            <a:r>
              <a:rPr lang="en-US" dirty="0"/>
              <a:t>Student Personally Identifiable Information (PII) is defined by state and federal laws as information that, alone or in combination, personally identifies an individual</a:t>
            </a:r>
          </a:p>
          <a:p>
            <a:pPr lvl="1"/>
            <a:r>
              <a:rPr lang="en-US" dirty="0"/>
              <a:t>This includes direct identifiers (i.e. name, SASID, etc.)</a:t>
            </a:r>
          </a:p>
          <a:p>
            <a:pPr lvl="1"/>
            <a:r>
              <a:rPr lang="en-US" dirty="0"/>
              <a:t>Includes information that when combined is identifiable</a:t>
            </a:r>
          </a:p>
          <a:p>
            <a:r>
              <a:rPr lang="en-US" dirty="0"/>
              <a:t>Colorado’s Student Data Transparency and Security Act introduces several new requirements for how Student PII is collected, used and shared</a:t>
            </a:r>
          </a:p>
          <a:p>
            <a:r>
              <a:rPr lang="en-US" dirty="0"/>
              <a:t>CDE has prepared guidance on how to comply with this and other privacy laws which can be found here: </a:t>
            </a:r>
            <a:r>
              <a:rPr lang="en-US" dirty="0">
                <a:hlinkClick r:id="rId3"/>
              </a:rPr>
              <a:t>http://www.cde.state.co.us/dataprivacyandsecurity</a:t>
            </a:r>
            <a:endParaRPr lang="en-US" dirty="0"/>
          </a:p>
          <a:p>
            <a:pPr marL="0" lvl="0" indent="0" algn="l" rtl="0">
              <a:spcBef>
                <a:spcPts val="0"/>
              </a:spcBef>
              <a:spcAft>
                <a:spcPts val="0"/>
              </a:spcAft>
              <a:buNone/>
            </a:pPr>
            <a:endParaRPr dirty="0"/>
          </a:p>
        </p:txBody>
      </p:sp>
      <p:sp>
        <p:nvSpPr>
          <p:cNvPr id="428" name="Google Shape;428;g278539799a0_0_12"/>
          <p:cNvSpPr txBox="1">
            <a:spLocks noGrp="1"/>
          </p:cNvSpPr>
          <p:nvPr>
            <p:ph type="title" idx="2"/>
          </p:nvPr>
        </p:nvSpPr>
        <p:spPr>
          <a:xfrm>
            <a:off x="123875" y="4347400"/>
            <a:ext cx="7267200" cy="156600"/>
          </a:xfrm>
          <a:prstGeom prst="rect">
            <a:avLst/>
          </a:prstGeom>
        </p:spPr>
        <p:txBody>
          <a:bodyPr spcFirstLastPara="1" wrap="square" lIns="0" tIns="0" rIns="0" bIns="0" anchor="b" anchorCtr="0">
            <a:noAutofit/>
          </a:bodyPr>
          <a:lstStyle/>
          <a:p>
            <a:pPr marL="0" lvl="0" indent="0" algn="l" rtl="0">
              <a:spcBef>
                <a:spcPts val="0"/>
              </a:spcBef>
              <a:spcAft>
                <a:spcPts val="0"/>
              </a:spcAft>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87495-4D64-DF12-F7E5-976941971651}"/>
              </a:ext>
            </a:extLst>
          </p:cNvPr>
          <p:cNvSpPr>
            <a:spLocks noGrp="1"/>
          </p:cNvSpPr>
          <p:nvPr>
            <p:ph type="title"/>
          </p:nvPr>
        </p:nvSpPr>
        <p:spPr/>
        <p:txBody>
          <a:bodyPr/>
          <a:lstStyle/>
          <a:p>
            <a:r>
              <a:rPr lang="en-US" dirty="0"/>
              <a:t>Data Sharing Processes</a:t>
            </a:r>
          </a:p>
        </p:txBody>
      </p:sp>
      <p:sp>
        <p:nvSpPr>
          <p:cNvPr id="3" name="Text Placeholder 2">
            <a:extLst>
              <a:ext uri="{FF2B5EF4-FFF2-40B4-BE49-F238E27FC236}">
                <a16:creationId xmlns:a16="http://schemas.microsoft.com/office/drawing/2014/main" id="{B30C3A9E-14B1-4BFF-CC57-56129D509990}"/>
              </a:ext>
            </a:extLst>
          </p:cNvPr>
          <p:cNvSpPr>
            <a:spLocks noGrp="1"/>
          </p:cNvSpPr>
          <p:nvPr>
            <p:ph type="body" idx="1"/>
          </p:nvPr>
        </p:nvSpPr>
        <p:spPr/>
        <p:txBody>
          <a:bodyPr>
            <a:normAutofit fontScale="85000" lnSpcReduction="10000"/>
          </a:bodyPr>
          <a:lstStyle/>
          <a:p>
            <a:pPr>
              <a:buClr>
                <a:srgbClr val="00B050"/>
              </a:buClr>
              <a:buFont typeface="Wingdings" panose="05000000000000000000" pitchFamily="2" charset="2"/>
              <a:buChar char="ü"/>
            </a:pPr>
            <a:r>
              <a:rPr lang="en-US" dirty="0"/>
              <a:t>Check local policies for restrictions, requirements, etc.</a:t>
            </a:r>
          </a:p>
          <a:p>
            <a:pPr>
              <a:buClr>
                <a:srgbClr val="00B050"/>
              </a:buClr>
              <a:buFont typeface="Wingdings" panose="05000000000000000000" pitchFamily="2" charset="2"/>
              <a:buChar char="ü"/>
            </a:pPr>
            <a:r>
              <a:rPr lang="en-US" dirty="0"/>
              <a:t>Ensure that you are following local policies when transmitting PII to any third party</a:t>
            </a:r>
          </a:p>
          <a:p>
            <a:pPr>
              <a:buClr>
                <a:srgbClr val="00B050"/>
              </a:buClr>
              <a:buFont typeface="Wingdings" panose="05000000000000000000" pitchFamily="2" charset="2"/>
              <a:buChar char="ü"/>
            </a:pPr>
            <a:r>
              <a:rPr lang="en-US" dirty="0"/>
              <a:t>Use secure methods to transfer any PII to CDE</a:t>
            </a:r>
          </a:p>
          <a:p>
            <a:pPr lvl="1">
              <a:buClr>
                <a:srgbClr val="00B050"/>
              </a:buClr>
              <a:buFont typeface="Wingdings" panose="05000000000000000000" pitchFamily="2" charset="2"/>
              <a:buChar char="ü"/>
            </a:pPr>
            <a:r>
              <a:rPr lang="en-US" dirty="0"/>
              <a:t>Contact Data Collection lead with questions about how to transmit PII securely</a:t>
            </a:r>
          </a:p>
          <a:p>
            <a:pPr lvl="1">
              <a:buClr>
                <a:srgbClr val="00B050"/>
              </a:buClr>
              <a:buFont typeface="Wingdings" panose="05000000000000000000" pitchFamily="2" charset="2"/>
              <a:buChar char="ü"/>
            </a:pPr>
            <a:r>
              <a:rPr lang="en-US" dirty="0"/>
              <a:t>Use Syncplicity to encrypt emails to CDE </a:t>
            </a:r>
          </a:p>
          <a:p>
            <a:pPr>
              <a:buClr>
                <a:srgbClr val="00B050"/>
              </a:buClr>
              <a:buFont typeface="Wingdings" panose="05000000000000000000" pitchFamily="2" charset="2"/>
              <a:buChar char="ü"/>
            </a:pPr>
            <a:r>
              <a:rPr lang="en-US" dirty="0"/>
              <a:t>Avoid sending PII via unencrypted emails or to unsecured faxes when sharing data between or within districts </a:t>
            </a:r>
          </a:p>
          <a:p>
            <a:pPr>
              <a:buClr>
                <a:srgbClr val="00B050"/>
              </a:buClr>
              <a:buFont typeface="Wingdings" panose="05000000000000000000" pitchFamily="2" charset="2"/>
              <a:buChar char="ü"/>
            </a:pPr>
            <a:endParaRPr lang="en-US" dirty="0"/>
          </a:p>
          <a:p>
            <a:pPr>
              <a:buClr>
                <a:srgbClr val="FF0000"/>
              </a:buClr>
              <a:buFont typeface="Calibri" panose="020F0502020204030204" pitchFamily="34" charset="0"/>
              <a:buChar char="X"/>
            </a:pPr>
            <a:r>
              <a:rPr lang="en-US" u="sng" dirty="0"/>
              <a:t>Do not</a:t>
            </a:r>
            <a:r>
              <a:rPr lang="en-US" dirty="0"/>
              <a:t> use PII in trainings, presentations, etc.</a:t>
            </a:r>
          </a:p>
          <a:p>
            <a:pPr>
              <a:buClr>
                <a:srgbClr val="FF0000"/>
              </a:buClr>
              <a:buFont typeface="Calibri" panose="020F0502020204030204" pitchFamily="34" charset="0"/>
              <a:buChar char="X"/>
            </a:pPr>
            <a:r>
              <a:rPr lang="en-US" u="sng" dirty="0"/>
              <a:t>Do not</a:t>
            </a:r>
            <a:r>
              <a:rPr lang="en-US" dirty="0"/>
              <a:t> share PII with unauthorized individuals</a:t>
            </a:r>
          </a:p>
          <a:p>
            <a:pPr>
              <a:buClr>
                <a:srgbClr val="FF0000"/>
              </a:buClr>
              <a:buFont typeface="Calibri" panose="020F0502020204030204" pitchFamily="34" charset="0"/>
              <a:buChar char="X"/>
            </a:pPr>
            <a:r>
              <a:rPr lang="en-US" u="sng" dirty="0"/>
              <a:t>Do not</a:t>
            </a:r>
            <a:r>
              <a:rPr lang="en-US" dirty="0"/>
              <a:t> share passwords</a:t>
            </a:r>
          </a:p>
          <a:p>
            <a:endParaRPr lang="en-US" dirty="0"/>
          </a:p>
        </p:txBody>
      </p:sp>
      <p:sp>
        <p:nvSpPr>
          <p:cNvPr id="4" name="Title 3">
            <a:extLst>
              <a:ext uri="{FF2B5EF4-FFF2-40B4-BE49-F238E27FC236}">
                <a16:creationId xmlns:a16="http://schemas.microsoft.com/office/drawing/2014/main" id="{2E011693-04C0-B540-75CD-55F7267BAB25}"/>
              </a:ext>
            </a:extLst>
          </p:cNvPr>
          <p:cNvSpPr>
            <a:spLocks noGrp="1"/>
          </p:cNvSpPr>
          <p:nvPr>
            <p:ph type="title" idx="2"/>
          </p:nvPr>
        </p:nvSpPr>
        <p:spPr/>
        <p:txBody>
          <a:bodyPr/>
          <a:lstStyle/>
          <a:p>
            <a:endParaRPr lang="en-US"/>
          </a:p>
        </p:txBody>
      </p:sp>
    </p:spTree>
    <p:extLst>
      <p:ext uri="{BB962C8B-B14F-4D97-AF65-F5344CB8AC3E}">
        <p14:creationId xmlns:p14="http://schemas.microsoft.com/office/powerpoint/2010/main" val="620262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9"/>
          <p:cNvSpPr txBox="1">
            <a:spLocks noGrp="1"/>
          </p:cNvSpPr>
          <p:nvPr>
            <p:ph type="title"/>
          </p:nvPr>
        </p:nvSpPr>
        <p:spPr>
          <a:xfrm>
            <a:off x="0" y="3361600"/>
            <a:ext cx="9144000" cy="666600"/>
          </a:xfrm>
          <a:prstGeom prst="rect">
            <a:avLst/>
          </a:prstGeom>
          <a:solidFill>
            <a:srgbClr val="EF7521"/>
          </a:solidFill>
          <a:ln>
            <a:noFill/>
          </a:ln>
        </p:spPr>
        <p:txBody>
          <a:bodyPr spcFirstLastPara="1" wrap="square" lIns="91425" tIns="91425" rIns="91425" bIns="91425" anchor="t" anchorCtr="0">
            <a:normAutofit fontScale="90000"/>
          </a:bodyPr>
          <a:lstStyle/>
          <a:p>
            <a:pPr marL="0" lvl="0" indent="0" algn="ctr" rtl="0">
              <a:lnSpc>
                <a:spcPct val="100000"/>
              </a:lnSpc>
              <a:spcBef>
                <a:spcPts val="0"/>
              </a:spcBef>
              <a:spcAft>
                <a:spcPts val="0"/>
              </a:spcAft>
              <a:buSzPts val="2800"/>
              <a:buNone/>
            </a:pPr>
            <a:r>
              <a:rPr lang="en-US" dirty="0">
                <a:solidFill>
                  <a:schemeClr val="tx1"/>
                </a:solidFill>
              </a:rPr>
              <a:t>Purpose of the Spring READ Assessment Data Collection</a:t>
            </a: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004BC-337A-1B66-CBEB-0D8B1A979380}"/>
              </a:ext>
            </a:extLst>
          </p:cNvPr>
          <p:cNvSpPr>
            <a:spLocks noGrp="1"/>
          </p:cNvSpPr>
          <p:nvPr>
            <p:ph type="title"/>
          </p:nvPr>
        </p:nvSpPr>
        <p:spPr/>
        <p:txBody>
          <a:bodyPr/>
          <a:lstStyle/>
          <a:p>
            <a:r>
              <a:rPr lang="en-US" dirty="0"/>
              <a:t>Background: The READ Act</a:t>
            </a:r>
          </a:p>
        </p:txBody>
      </p:sp>
      <p:sp>
        <p:nvSpPr>
          <p:cNvPr id="3" name="Text Placeholder 2">
            <a:extLst>
              <a:ext uri="{FF2B5EF4-FFF2-40B4-BE49-F238E27FC236}">
                <a16:creationId xmlns:a16="http://schemas.microsoft.com/office/drawing/2014/main" id="{0667863C-1F45-7ECD-43A7-7EF6423A9680}"/>
              </a:ext>
            </a:extLst>
          </p:cNvPr>
          <p:cNvSpPr>
            <a:spLocks noGrp="1"/>
          </p:cNvSpPr>
          <p:nvPr>
            <p:ph type="body" idx="1"/>
          </p:nvPr>
        </p:nvSpPr>
        <p:spPr>
          <a:xfrm>
            <a:off x="311699" y="1152475"/>
            <a:ext cx="7079375" cy="3034800"/>
          </a:xfrm>
        </p:spPr>
        <p:txBody>
          <a:bodyPr>
            <a:normAutofit/>
          </a:bodyPr>
          <a:lstStyle/>
          <a:p>
            <a:pPr marL="0" lvl="0" indent="0">
              <a:buNone/>
            </a:pPr>
            <a:r>
              <a:rPr lang="en-US" b="1" dirty="0"/>
              <a:t>The Colorado Reading to Ensure Academic Development Act (READ Act)</a:t>
            </a:r>
            <a:r>
              <a:rPr lang="en-US" dirty="0"/>
              <a:t> focuses on early literacy development for all students and especially for students at risk to not read at grade level by the end of third grade. Students are assessed for reading skills, and those who are identified as reading significantly below grade level are given individual READ plans.</a:t>
            </a:r>
            <a:endParaRPr lang="en-US" b="1" dirty="0"/>
          </a:p>
          <a:p>
            <a:pPr marL="0" lvl="0" indent="0">
              <a:buNone/>
            </a:pPr>
            <a:endParaRPr lang="en-US" dirty="0"/>
          </a:p>
          <a:p>
            <a:pPr marL="0" lvl="0" indent="0">
              <a:buNone/>
            </a:pPr>
            <a:r>
              <a:rPr lang="en-US" dirty="0"/>
              <a:t>In order to support students with significant reading deficiencies (SRDs), the READ Act provides per-pupil intervention funds to assist districts with providing intervention support.</a:t>
            </a:r>
          </a:p>
          <a:p>
            <a:endParaRPr lang="en-US" dirty="0"/>
          </a:p>
        </p:txBody>
      </p:sp>
      <p:sp>
        <p:nvSpPr>
          <p:cNvPr id="4" name="Title 3">
            <a:extLst>
              <a:ext uri="{FF2B5EF4-FFF2-40B4-BE49-F238E27FC236}">
                <a16:creationId xmlns:a16="http://schemas.microsoft.com/office/drawing/2014/main" id="{62F90768-5780-226F-EC94-F282D60B0563}"/>
              </a:ext>
            </a:extLst>
          </p:cNvPr>
          <p:cNvSpPr>
            <a:spLocks noGrp="1"/>
          </p:cNvSpPr>
          <p:nvPr>
            <p:ph type="title" idx="2"/>
          </p:nvPr>
        </p:nvSpPr>
        <p:spPr/>
        <p:txBody>
          <a:bodyPr/>
          <a:lstStyle/>
          <a:p>
            <a:endParaRPr lang="en-US"/>
          </a:p>
        </p:txBody>
      </p:sp>
    </p:spTree>
    <p:extLst>
      <p:ext uri="{BB962C8B-B14F-4D97-AF65-F5344CB8AC3E}">
        <p14:creationId xmlns:p14="http://schemas.microsoft.com/office/powerpoint/2010/main" val="25012545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B3611-B9CA-0FAF-7FA6-CB7E9387B355}"/>
              </a:ext>
            </a:extLst>
          </p:cNvPr>
          <p:cNvSpPr>
            <a:spLocks noGrp="1"/>
          </p:cNvSpPr>
          <p:nvPr>
            <p:ph type="title"/>
          </p:nvPr>
        </p:nvSpPr>
        <p:spPr/>
        <p:txBody>
          <a:bodyPr/>
          <a:lstStyle/>
          <a:p>
            <a:r>
              <a:rPr lang="en-US" dirty="0"/>
              <a:t>READ Act Reporting Requirements for Districts</a:t>
            </a:r>
          </a:p>
        </p:txBody>
      </p:sp>
      <p:sp>
        <p:nvSpPr>
          <p:cNvPr id="3" name="Text Placeholder 2">
            <a:extLst>
              <a:ext uri="{FF2B5EF4-FFF2-40B4-BE49-F238E27FC236}">
                <a16:creationId xmlns:a16="http://schemas.microsoft.com/office/drawing/2014/main" id="{BF0CF6B9-0B1D-26AD-7027-157573BCAEC0}"/>
              </a:ext>
            </a:extLst>
          </p:cNvPr>
          <p:cNvSpPr>
            <a:spLocks noGrp="1"/>
          </p:cNvSpPr>
          <p:nvPr>
            <p:ph type="body" idx="1"/>
          </p:nvPr>
        </p:nvSpPr>
        <p:spPr>
          <a:xfrm>
            <a:off x="311700" y="1152475"/>
            <a:ext cx="6066240" cy="3034800"/>
          </a:xfrm>
        </p:spPr>
        <p:txBody>
          <a:bodyPr>
            <a:normAutofit/>
          </a:bodyPr>
          <a:lstStyle/>
          <a:p>
            <a:pPr marL="127000" indent="0">
              <a:buNone/>
            </a:pPr>
            <a:r>
              <a:rPr lang="en-US" sz="1600" b="1" dirty="0"/>
              <a:t>Districts must annually report</a:t>
            </a:r>
            <a:r>
              <a:rPr lang="en-US" b="1" dirty="0"/>
              <a:t> the information necessary to determine the prevalence of SRDs among students in grades K-3. </a:t>
            </a:r>
            <a:r>
              <a:rPr lang="en-US" dirty="0"/>
              <a:t>This data determines the per-pupil funding for districts by dividing the amount of money available by the total number of K-3 students identified as having an SRD in the preceding budget year. Districts must also report whether students in grades 4-12 remain on a READ plan. The data provided in this report will be publicly reported and will enable the department to calculate district funding.</a:t>
            </a:r>
          </a:p>
          <a:p>
            <a:endParaRPr lang="en-US" dirty="0"/>
          </a:p>
        </p:txBody>
      </p:sp>
      <p:sp>
        <p:nvSpPr>
          <p:cNvPr id="4" name="Title 3">
            <a:extLst>
              <a:ext uri="{FF2B5EF4-FFF2-40B4-BE49-F238E27FC236}">
                <a16:creationId xmlns:a16="http://schemas.microsoft.com/office/drawing/2014/main" id="{3CDF2FDF-670D-EACF-6A70-CE935D29F596}"/>
              </a:ext>
            </a:extLst>
          </p:cNvPr>
          <p:cNvSpPr>
            <a:spLocks noGrp="1"/>
          </p:cNvSpPr>
          <p:nvPr>
            <p:ph type="title" idx="2"/>
          </p:nvPr>
        </p:nvSpPr>
        <p:spPr/>
        <p:txBody>
          <a:bodyPr/>
          <a:lstStyle/>
          <a:p>
            <a:endParaRPr lang="en-US"/>
          </a:p>
        </p:txBody>
      </p:sp>
    </p:spTree>
    <p:extLst>
      <p:ext uri="{BB962C8B-B14F-4D97-AF65-F5344CB8AC3E}">
        <p14:creationId xmlns:p14="http://schemas.microsoft.com/office/powerpoint/2010/main" val="26890029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BAE02-F3CF-4762-B04E-3E2A10530F4B}"/>
              </a:ext>
            </a:extLst>
          </p:cNvPr>
          <p:cNvSpPr>
            <a:spLocks noGrp="1"/>
          </p:cNvSpPr>
          <p:nvPr>
            <p:ph type="title"/>
          </p:nvPr>
        </p:nvSpPr>
        <p:spPr/>
        <p:txBody>
          <a:bodyPr/>
          <a:lstStyle/>
          <a:p>
            <a:r>
              <a:rPr lang="en-US" dirty="0"/>
              <a:t>Data Components of the READ Act</a:t>
            </a:r>
          </a:p>
        </p:txBody>
      </p:sp>
      <p:sp>
        <p:nvSpPr>
          <p:cNvPr id="6" name="Title 5">
            <a:extLst>
              <a:ext uri="{FF2B5EF4-FFF2-40B4-BE49-F238E27FC236}">
                <a16:creationId xmlns:a16="http://schemas.microsoft.com/office/drawing/2014/main" id="{8C61B0AE-EB5C-114A-DA9F-2BF24C0F213B}"/>
              </a:ext>
            </a:extLst>
          </p:cNvPr>
          <p:cNvSpPr>
            <a:spLocks noGrp="1"/>
          </p:cNvSpPr>
          <p:nvPr>
            <p:ph type="title" idx="2"/>
          </p:nvPr>
        </p:nvSpPr>
        <p:spPr/>
        <p:txBody>
          <a:bodyPr/>
          <a:lstStyle/>
          <a:p>
            <a:endParaRPr lang="en-US"/>
          </a:p>
        </p:txBody>
      </p:sp>
      <p:graphicFrame>
        <p:nvGraphicFramePr>
          <p:cNvPr id="7" name="Diagram 6" descr="Image depicting which collections are run through Data Pipeline and which ones are run through GAINS.">
            <a:extLst>
              <a:ext uri="{FF2B5EF4-FFF2-40B4-BE49-F238E27FC236}">
                <a16:creationId xmlns:a16="http://schemas.microsoft.com/office/drawing/2014/main" id="{0EE271A7-6F28-3522-B1E6-CCB21F77D3DA}"/>
              </a:ext>
            </a:extLst>
          </p:cNvPr>
          <p:cNvGraphicFramePr/>
          <p:nvPr>
            <p:extLst>
              <p:ext uri="{D42A27DB-BD31-4B8C-83A1-F6EECF244321}">
                <p14:modId xmlns:p14="http://schemas.microsoft.com/office/powerpoint/2010/main" val="2164693250"/>
              </p:ext>
            </p:extLst>
          </p:nvPr>
        </p:nvGraphicFramePr>
        <p:xfrm>
          <a:off x="649705" y="397042"/>
          <a:ext cx="7507706" cy="42067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07085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9748E-1557-2E0D-EA95-4FEB2E835692}"/>
              </a:ext>
            </a:extLst>
          </p:cNvPr>
          <p:cNvSpPr>
            <a:spLocks noGrp="1"/>
          </p:cNvSpPr>
          <p:nvPr>
            <p:ph type="title"/>
          </p:nvPr>
        </p:nvSpPr>
        <p:spPr/>
        <p:txBody>
          <a:bodyPr/>
          <a:lstStyle/>
          <a:p>
            <a:r>
              <a:rPr lang="en-US" dirty="0"/>
              <a:t>Reminders to Ensure Data Accuracy</a:t>
            </a:r>
          </a:p>
        </p:txBody>
      </p:sp>
      <p:sp>
        <p:nvSpPr>
          <p:cNvPr id="3" name="Text Placeholder 2">
            <a:extLst>
              <a:ext uri="{FF2B5EF4-FFF2-40B4-BE49-F238E27FC236}">
                <a16:creationId xmlns:a16="http://schemas.microsoft.com/office/drawing/2014/main" id="{76EF7895-C572-51F5-7BDE-88329B043D08}"/>
              </a:ext>
            </a:extLst>
          </p:cNvPr>
          <p:cNvSpPr>
            <a:spLocks noGrp="1"/>
          </p:cNvSpPr>
          <p:nvPr>
            <p:ph type="body" idx="1"/>
          </p:nvPr>
        </p:nvSpPr>
        <p:spPr>
          <a:xfrm>
            <a:off x="186431" y="1020932"/>
            <a:ext cx="6290569" cy="3166343"/>
          </a:xfrm>
        </p:spPr>
        <p:txBody>
          <a:bodyPr>
            <a:normAutofit fontScale="92500" lnSpcReduction="20000"/>
          </a:bodyPr>
          <a:lstStyle/>
          <a:p>
            <a:r>
              <a:rPr lang="en-US" dirty="0"/>
              <a:t>Reporting accurate data is the primary goal of the collection</a:t>
            </a:r>
          </a:p>
          <a:p>
            <a:pPr lvl="1"/>
            <a:r>
              <a:rPr lang="en-US" dirty="0"/>
              <a:t>CDE wants to make sure that districts receive the correct amount funding for SRD students </a:t>
            </a:r>
          </a:p>
          <a:p>
            <a:r>
              <a:rPr lang="en-US" dirty="0"/>
              <a:t>How to ensure your data is accurate?</a:t>
            </a:r>
          </a:p>
          <a:p>
            <a:pPr lvl="1"/>
            <a:r>
              <a:rPr lang="en-US" dirty="0"/>
              <a:t>Complete the basics of the collection early!</a:t>
            </a:r>
          </a:p>
          <a:p>
            <a:pPr lvl="2"/>
            <a:r>
              <a:rPr lang="en-US" dirty="0"/>
              <a:t>Get files error free by early June </a:t>
            </a:r>
          </a:p>
          <a:p>
            <a:pPr lvl="2"/>
            <a:r>
              <a:rPr lang="en-US" dirty="0"/>
              <a:t>An error free file does not guarantee accurately reported data </a:t>
            </a:r>
          </a:p>
          <a:p>
            <a:pPr lvl="2"/>
            <a:r>
              <a:rPr lang="en-US" dirty="0"/>
              <a:t>Thoroughly review your data </a:t>
            </a:r>
          </a:p>
          <a:p>
            <a:pPr lvl="2"/>
            <a:r>
              <a:rPr lang="en-US" dirty="0"/>
              <a:t>Ask district READ leads or other content area experts to assist in verifying data </a:t>
            </a:r>
          </a:p>
          <a:p>
            <a:pPr lvl="2"/>
            <a:r>
              <a:rPr lang="en-US" dirty="0"/>
              <a:t>Use Cognos reports available through Data Pipeline to assist in data verification </a:t>
            </a:r>
          </a:p>
          <a:p>
            <a:r>
              <a:rPr lang="en-US" dirty="0"/>
              <a:t>Do not report inaccurate data to avoid errors</a:t>
            </a:r>
          </a:p>
          <a:p>
            <a:pPr lvl="1"/>
            <a:r>
              <a:rPr lang="en-US" dirty="0"/>
              <a:t>If a student is generating errors, please call the data collection lead to find out how to properly code the student</a:t>
            </a:r>
          </a:p>
          <a:p>
            <a:endParaRPr lang="en-US" dirty="0"/>
          </a:p>
        </p:txBody>
      </p:sp>
      <p:sp>
        <p:nvSpPr>
          <p:cNvPr id="4" name="Title 3">
            <a:extLst>
              <a:ext uri="{FF2B5EF4-FFF2-40B4-BE49-F238E27FC236}">
                <a16:creationId xmlns:a16="http://schemas.microsoft.com/office/drawing/2014/main" id="{22E5C742-037F-A1FA-657E-2C6ED8546508}"/>
              </a:ext>
            </a:extLst>
          </p:cNvPr>
          <p:cNvSpPr>
            <a:spLocks noGrp="1"/>
          </p:cNvSpPr>
          <p:nvPr>
            <p:ph type="title" idx="2"/>
          </p:nvPr>
        </p:nvSpPr>
        <p:spPr/>
        <p:txBody>
          <a:bodyPr/>
          <a:lstStyle/>
          <a:p>
            <a:endParaRPr lang="en-US"/>
          </a:p>
        </p:txBody>
      </p:sp>
    </p:spTree>
    <p:extLst>
      <p:ext uri="{BB962C8B-B14F-4D97-AF65-F5344CB8AC3E}">
        <p14:creationId xmlns:p14="http://schemas.microsoft.com/office/powerpoint/2010/main" val="10810461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sp>
        <p:nvSpPr>
          <p:cNvPr id="448" name="Google Shape;448;p11"/>
          <p:cNvSpPr txBox="1">
            <a:spLocks noGrp="1"/>
          </p:cNvSpPr>
          <p:nvPr>
            <p:ph type="title"/>
          </p:nvPr>
        </p:nvSpPr>
        <p:spPr>
          <a:xfrm>
            <a:off x="0" y="3361600"/>
            <a:ext cx="9144000" cy="666600"/>
          </a:xfrm>
          <a:prstGeom prst="rect">
            <a:avLst/>
          </a:prstGeom>
          <a:solidFill>
            <a:srgbClr val="EF7521"/>
          </a:solid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US" dirty="0">
                <a:solidFill>
                  <a:schemeClr val="tx1"/>
                </a:solidFill>
              </a:rPr>
              <a:t>Spring READ Assessment Data Collection Timeline</a:t>
            </a: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4E8F8-AE6F-2370-67C8-C73D2F4E5558}"/>
              </a:ext>
            </a:extLst>
          </p:cNvPr>
          <p:cNvSpPr>
            <a:spLocks noGrp="1"/>
          </p:cNvSpPr>
          <p:nvPr>
            <p:ph type="title"/>
          </p:nvPr>
        </p:nvSpPr>
        <p:spPr/>
        <p:txBody>
          <a:bodyPr/>
          <a:lstStyle/>
          <a:p>
            <a:r>
              <a:rPr lang="en-US" dirty="0"/>
              <a:t>Spring READ Assessment Data Collection Timeline</a:t>
            </a:r>
            <a:br>
              <a:rPr lang="en-US" dirty="0"/>
            </a:br>
            <a:r>
              <a:rPr lang="en-US" dirty="0"/>
              <a:t>(Data Collection Phase)</a:t>
            </a:r>
          </a:p>
        </p:txBody>
      </p:sp>
      <p:sp>
        <p:nvSpPr>
          <p:cNvPr id="4" name="Title 3">
            <a:extLst>
              <a:ext uri="{FF2B5EF4-FFF2-40B4-BE49-F238E27FC236}">
                <a16:creationId xmlns:a16="http://schemas.microsoft.com/office/drawing/2014/main" id="{33050E62-AE31-A149-1DA8-E27D77DCCCA0}"/>
              </a:ext>
            </a:extLst>
          </p:cNvPr>
          <p:cNvSpPr>
            <a:spLocks noGrp="1"/>
          </p:cNvSpPr>
          <p:nvPr>
            <p:ph type="title" idx="2"/>
          </p:nvPr>
        </p:nvSpPr>
        <p:spPr/>
        <p:txBody>
          <a:bodyPr/>
          <a:lstStyle/>
          <a:p>
            <a:endParaRPr lang="en-US"/>
          </a:p>
        </p:txBody>
      </p:sp>
      <p:sp>
        <p:nvSpPr>
          <p:cNvPr id="6" name="Text Placeholder 5">
            <a:extLst>
              <a:ext uri="{FF2B5EF4-FFF2-40B4-BE49-F238E27FC236}">
                <a16:creationId xmlns:a16="http://schemas.microsoft.com/office/drawing/2014/main" id="{8CC17CB9-097E-5382-AACE-7EC0432EE100}"/>
              </a:ext>
            </a:extLst>
          </p:cNvPr>
          <p:cNvSpPr>
            <a:spLocks noGrp="1"/>
          </p:cNvSpPr>
          <p:nvPr>
            <p:ph type="body" idx="1"/>
          </p:nvPr>
        </p:nvSpPr>
        <p:spPr>
          <a:xfrm>
            <a:off x="123875" y="1054350"/>
            <a:ext cx="2720258" cy="3034800"/>
          </a:xfrm>
        </p:spPr>
        <p:txBody>
          <a:bodyPr/>
          <a:lstStyle/>
          <a:p>
            <a:pPr marL="127000" indent="0">
              <a:buNone/>
            </a:pPr>
            <a:r>
              <a:rPr lang="en-US" dirty="0"/>
              <a:t>There are two phases:</a:t>
            </a:r>
          </a:p>
          <a:p>
            <a:pPr marL="469900" indent="-342900">
              <a:buAutoNum type="arabicPeriod"/>
            </a:pPr>
            <a:r>
              <a:rPr lang="en-US" dirty="0"/>
              <a:t>Data Collection Phase: 4/15/26 – 6/12/2026</a:t>
            </a:r>
          </a:p>
          <a:p>
            <a:pPr marL="469900" indent="-342900">
              <a:buAutoNum type="arabicPeriod"/>
            </a:pPr>
            <a:r>
              <a:rPr lang="en-US" dirty="0"/>
              <a:t>Duplicate Phase: 6/15/26 – 6/18/26</a:t>
            </a:r>
          </a:p>
          <a:p>
            <a:pPr marL="127000" indent="0">
              <a:buNone/>
            </a:pPr>
            <a:endParaRPr lang="en-US" dirty="0"/>
          </a:p>
          <a:p>
            <a:pPr marL="127000" indent="0">
              <a:buNone/>
            </a:pPr>
            <a:r>
              <a:rPr lang="en-US" dirty="0"/>
              <a:t>Sign-off forms are due by 6/18/2026.</a:t>
            </a:r>
          </a:p>
        </p:txBody>
      </p:sp>
      <p:graphicFrame>
        <p:nvGraphicFramePr>
          <p:cNvPr id="3" name="Table 2">
            <a:extLst>
              <a:ext uri="{FF2B5EF4-FFF2-40B4-BE49-F238E27FC236}">
                <a16:creationId xmlns:a16="http://schemas.microsoft.com/office/drawing/2014/main" id="{B97CAB13-1819-F0B2-5A8E-0148FB48EF3C}"/>
              </a:ext>
            </a:extLst>
          </p:cNvPr>
          <p:cNvGraphicFramePr>
            <a:graphicFrameLocks noGrp="1"/>
          </p:cNvGraphicFramePr>
          <p:nvPr>
            <p:extLst>
              <p:ext uri="{D42A27DB-BD31-4B8C-83A1-F6EECF244321}">
                <p14:modId xmlns:p14="http://schemas.microsoft.com/office/powerpoint/2010/main" val="3269601212"/>
              </p:ext>
            </p:extLst>
          </p:nvPr>
        </p:nvGraphicFramePr>
        <p:xfrm>
          <a:off x="3018407" y="1152476"/>
          <a:ext cx="5893818" cy="3129052"/>
        </p:xfrm>
        <a:graphic>
          <a:graphicData uri="http://schemas.openxmlformats.org/drawingml/2006/table">
            <a:tbl>
              <a:tblPr firstRow="1" bandRow="1">
                <a:tableStyleId>{BC89EF96-8CEA-46FF-86C4-4CE0E7609802}</a:tableStyleId>
              </a:tblPr>
              <a:tblGrid>
                <a:gridCol w="931322">
                  <a:extLst>
                    <a:ext uri="{9D8B030D-6E8A-4147-A177-3AD203B41FA5}">
                      <a16:colId xmlns:a16="http://schemas.microsoft.com/office/drawing/2014/main" val="1647064270"/>
                    </a:ext>
                  </a:extLst>
                </a:gridCol>
                <a:gridCol w="1179856">
                  <a:extLst>
                    <a:ext uri="{9D8B030D-6E8A-4147-A177-3AD203B41FA5}">
                      <a16:colId xmlns:a16="http://schemas.microsoft.com/office/drawing/2014/main" val="831615838"/>
                    </a:ext>
                  </a:extLst>
                </a:gridCol>
                <a:gridCol w="3782640">
                  <a:extLst>
                    <a:ext uri="{9D8B030D-6E8A-4147-A177-3AD203B41FA5}">
                      <a16:colId xmlns:a16="http://schemas.microsoft.com/office/drawing/2014/main" val="1847234769"/>
                    </a:ext>
                  </a:extLst>
                </a:gridCol>
              </a:tblGrid>
              <a:tr h="194338">
                <a:tc>
                  <a:txBody>
                    <a:bodyPr/>
                    <a:lstStyle/>
                    <a:p>
                      <a:pPr marL="0" marR="0">
                        <a:lnSpc>
                          <a:spcPct val="107000"/>
                        </a:lnSpc>
                        <a:spcAft>
                          <a:spcPts val="800"/>
                        </a:spcAft>
                        <a:buNone/>
                        <a:tabLst>
                          <a:tab pos="2028825" algn="l"/>
                        </a:tabLst>
                      </a:pPr>
                      <a:r>
                        <a:rPr lang="en-US" sz="1100" dirty="0">
                          <a:effectLst/>
                        </a:rPr>
                        <a:t>Date</a:t>
                      </a: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a:effectLst/>
                        </a:rPr>
                        <a:t>Event</a:t>
                      </a:r>
                      <a:endParaRPr lang="en-US" sz="110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a:effectLst/>
                        </a:rPr>
                        <a:t>Event Description</a:t>
                      </a:r>
                      <a:endParaRPr lang="en-US" sz="110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73128865"/>
                  </a:ext>
                </a:extLst>
              </a:tr>
              <a:tr h="612946">
                <a:tc>
                  <a:txBody>
                    <a:bodyPr/>
                    <a:lstStyle/>
                    <a:p>
                      <a:pPr marL="0" marR="0">
                        <a:lnSpc>
                          <a:spcPct val="107000"/>
                        </a:lnSpc>
                        <a:spcAft>
                          <a:spcPts val="800"/>
                        </a:spcAft>
                        <a:buNone/>
                        <a:tabLst>
                          <a:tab pos="2028825" algn="l"/>
                        </a:tabLst>
                      </a:pPr>
                      <a:r>
                        <a:rPr lang="en-US" sz="1100" b="1">
                          <a:solidFill>
                            <a:schemeClr val="tx1"/>
                          </a:solidFill>
                          <a:effectLst/>
                          <a:latin typeface="Montserrat" panose="00000500000000000000" pitchFamily="2" charset="0"/>
                          <a:ea typeface="Montserrat" panose="00000500000000000000" pitchFamily="2" charset="0"/>
                          <a:cs typeface="Times New Roman" panose="02020603050405020304" pitchFamily="18" charset="0"/>
                        </a:rPr>
                        <a:t>3/31/2026</a:t>
                      </a:r>
                      <a:endParaRPr lang="en-US" sz="1100">
                        <a:solidFill>
                          <a:schemeClr val="tx1"/>
                        </a:solidFill>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b="1" dirty="0">
                          <a:solidFill>
                            <a:schemeClr val="tx1"/>
                          </a:solidFill>
                          <a:effectLst/>
                          <a:latin typeface="Montserrat" panose="00000500000000000000" pitchFamily="2" charset="0"/>
                          <a:ea typeface="Montserrat" panose="00000500000000000000" pitchFamily="2" charset="0"/>
                          <a:cs typeface="Times New Roman" panose="02020603050405020304" pitchFamily="18" charset="0"/>
                        </a:rPr>
                        <a:t>Training Event</a:t>
                      </a:r>
                      <a:endParaRPr lang="en-US" sz="1100" dirty="0">
                        <a:solidFill>
                          <a:schemeClr val="tx1"/>
                        </a:solidFill>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b="0" dirty="0">
                          <a:solidFill>
                            <a:schemeClr val="tx1"/>
                          </a:solidFill>
                          <a:effectLst/>
                          <a:latin typeface="Montserrat" panose="00000500000000000000" pitchFamily="2" charset="0"/>
                          <a:ea typeface="Montserrat" panose="00000500000000000000" pitchFamily="2" charset="0"/>
                          <a:cs typeface="Times New Roman" panose="02020603050405020304" pitchFamily="18" charset="0"/>
                        </a:rPr>
                        <a:t>This training event will cover changes for the 25-26 Spring READ Assessment collection. This is a live event from 9-10am and will be recorded.</a:t>
                      </a:r>
                    </a:p>
                  </a:txBody>
                  <a:tcPr marL="68580" marR="68580" marT="0" marB="0"/>
                </a:tc>
                <a:extLst>
                  <a:ext uri="{0D108BD9-81ED-4DB2-BD59-A6C34878D82A}">
                    <a16:rowId xmlns:a16="http://schemas.microsoft.com/office/drawing/2014/main" val="2863843831"/>
                  </a:ext>
                </a:extLst>
              </a:tr>
              <a:tr h="403642">
                <a:tc>
                  <a:txBody>
                    <a:bodyPr/>
                    <a:lstStyle/>
                    <a:p>
                      <a:pPr marL="0" marR="0">
                        <a:lnSpc>
                          <a:spcPct val="107000"/>
                        </a:lnSpc>
                        <a:spcAft>
                          <a:spcPts val="800"/>
                        </a:spcAft>
                        <a:buNone/>
                        <a:tabLst>
                          <a:tab pos="2028825" algn="l"/>
                        </a:tabLst>
                      </a:pPr>
                      <a:r>
                        <a:rPr lang="en-US" sz="1100" b="1">
                          <a:solidFill>
                            <a:srgbClr val="000000"/>
                          </a:solidFill>
                          <a:effectLst/>
                          <a:latin typeface="Montserrat" panose="00000500000000000000" pitchFamily="2" charset="0"/>
                          <a:ea typeface="Montserrat" panose="00000500000000000000" pitchFamily="2" charset="0"/>
                          <a:cs typeface="Times New Roman" panose="02020603050405020304" pitchFamily="18" charset="0"/>
                        </a:rPr>
                        <a:t>4/15/2026</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b="1">
                          <a:solidFill>
                            <a:srgbClr val="000000"/>
                          </a:solidFill>
                          <a:effectLst/>
                          <a:latin typeface="Montserrat" panose="00000500000000000000" pitchFamily="2" charset="0"/>
                          <a:ea typeface="Montserrat" panose="00000500000000000000" pitchFamily="2" charset="0"/>
                          <a:cs typeface="Times New Roman" panose="02020603050405020304" pitchFamily="18" charset="0"/>
                        </a:rPr>
                        <a:t>Open</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a:solidFill>
                            <a:srgbClr val="000000"/>
                          </a:solidFill>
                          <a:effectLst/>
                          <a:latin typeface="Montserrat" panose="00000500000000000000" pitchFamily="2" charset="0"/>
                          <a:ea typeface="Montserrat" panose="00000500000000000000" pitchFamily="2" charset="0"/>
                          <a:cs typeface="Times New Roman" panose="02020603050405020304" pitchFamily="18" charset="0"/>
                        </a:rPr>
                        <a:t>The 25-26 Spring READ Assessment collection opens in Data Pipeline.</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extLst>
                  <a:ext uri="{0D108BD9-81ED-4DB2-BD59-A6C34878D82A}">
                    <a16:rowId xmlns:a16="http://schemas.microsoft.com/office/drawing/2014/main" val="3006361391"/>
                  </a:ext>
                </a:extLst>
              </a:tr>
              <a:tr h="403642">
                <a:tc>
                  <a:txBody>
                    <a:bodyPr/>
                    <a:lstStyle/>
                    <a:p>
                      <a:pPr marL="0" marR="0">
                        <a:lnSpc>
                          <a:spcPct val="107000"/>
                        </a:lnSpc>
                        <a:spcAft>
                          <a:spcPts val="800"/>
                        </a:spcAft>
                        <a:buNone/>
                        <a:tabLst>
                          <a:tab pos="2028825" algn="l"/>
                        </a:tabLst>
                      </a:pPr>
                      <a:r>
                        <a:rPr lang="en-US" sz="1100" b="1">
                          <a:effectLst/>
                          <a:latin typeface="Montserrat" panose="00000500000000000000" pitchFamily="2" charset="0"/>
                          <a:ea typeface="Montserrat" panose="00000500000000000000" pitchFamily="2" charset="0"/>
                          <a:cs typeface="Times New Roman" panose="02020603050405020304" pitchFamily="18" charset="0"/>
                        </a:rPr>
                        <a:t>5/15/2026</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b="1">
                          <a:effectLst/>
                          <a:latin typeface="Montserrat" panose="00000500000000000000" pitchFamily="2" charset="0"/>
                          <a:ea typeface="Montserrat" panose="00000500000000000000" pitchFamily="2" charset="0"/>
                          <a:cs typeface="Times New Roman" panose="02020603050405020304" pitchFamily="18" charset="0"/>
                        </a:rPr>
                        <a:t>Other Date</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a:effectLst/>
                          <a:latin typeface="Montserrat" panose="00000500000000000000" pitchFamily="2" charset="0"/>
                          <a:ea typeface="Montserrat" panose="00000500000000000000" pitchFamily="2" charset="0"/>
                          <a:cs typeface="Times New Roman" panose="02020603050405020304" pitchFamily="18" charset="0"/>
                        </a:rPr>
                        <a:t>This is the target upload date for the collection. Please complete an upload by this date.</a:t>
                      </a:r>
                    </a:p>
                  </a:txBody>
                  <a:tcPr marL="68580" marR="68580" marT="0" marB="0"/>
                </a:tc>
                <a:extLst>
                  <a:ext uri="{0D108BD9-81ED-4DB2-BD59-A6C34878D82A}">
                    <a16:rowId xmlns:a16="http://schemas.microsoft.com/office/drawing/2014/main" val="3531262553"/>
                  </a:ext>
                </a:extLst>
              </a:tr>
              <a:tr h="403642">
                <a:tc>
                  <a:txBody>
                    <a:bodyPr/>
                    <a:lstStyle/>
                    <a:p>
                      <a:pPr marL="0" marR="0">
                        <a:lnSpc>
                          <a:spcPct val="107000"/>
                        </a:lnSpc>
                        <a:spcAft>
                          <a:spcPts val="800"/>
                        </a:spcAft>
                        <a:buNone/>
                        <a:tabLst>
                          <a:tab pos="2028825" algn="l"/>
                        </a:tabLst>
                      </a:pPr>
                      <a:r>
                        <a:rPr lang="en-US" sz="1100" b="1">
                          <a:effectLst/>
                          <a:latin typeface="Montserrat" panose="00000500000000000000" pitchFamily="2" charset="0"/>
                          <a:ea typeface="Montserrat" panose="00000500000000000000" pitchFamily="2" charset="0"/>
                          <a:cs typeface="Times New Roman" panose="02020603050405020304" pitchFamily="18" charset="0"/>
                        </a:rPr>
                        <a:t>6/5/2026</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b="1">
                          <a:effectLst/>
                          <a:latin typeface="Montserrat" panose="00000500000000000000" pitchFamily="2" charset="0"/>
                          <a:ea typeface="Montserrat" panose="00000500000000000000" pitchFamily="2" charset="0"/>
                          <a:cs typeface="Times New Roman" panose="02020603050405020304" pitchFamily="18" charset="0"/>
                        </a:rPr>
                        <a:t>Other Date</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dirty="0">
                          <a:effectLst/>
                          <a:latin typeface="Montserrat" panose="00000500000000000000" pitchFamily="2" charset="0"/>
                          <a:ea typeface="Montserrat" panose="00000500000000000000" pitchFamily="2" charset="0"/>
                          <a:cs typeface="Times New Roman" panose="02020603050405020304" pitchFamily="18" charset="0"/>
                        </a:rPr>
                        <a:t>This is the target date for an error-free submission for the collection. Please resolve errors by this date.</a:t>
                      </a:r>
                    </a:p>
                  </a:txBody>
                  <a:tcPr marL="68580" marR="68580" marT="0" marB="0"/>
                </a:tc>
                <a:extLst>
                  <a:ext uri="{0D108BD9-81ED-4DB2-BD59-A6C34878D82A}">
                    <a16:rowId xmlns:a16="http://schemas.microsoft.com/office/drawing/2014/main" val="658921151"/>
                  </a:ext>
                </a:extLst>
              </a:tr>
              <a:tr h="612946">
                <a:tc>
                  <a:txBody>
                    <a:bodyPr/>
                    <a:lstStyle/>
                    <a:p>
                      <a:pPr marL="0" marR="0">
                        <a:lnSpc>
                          <a:spcPct val="107000"/>
                        </a:lnSpc>
                        <a:spcAft>
                          <a:spcPts val="800"/>
                        </a:spcAft>
                        <a:buNone/>
                        <a:tabLst>
                          <a:tab pos="2028825" algn="l"/>
                        </a:tabLst>
                      </a:pPr>
                      <a:r>
                        <a:rPr lang="en-US" sz="1100" b="1">
                          <a:effectLst/>
                          <a:latin typeface="Montserrat" panose="00000500000000000000" pitchFamily="2" charset="0"/>
                          <a:ea typeface="Montserrat" panose="00000500000000000000" pitchFamily="2" charset="0"/>
                          <a:cs typeface="Times New Roman" panose="02020603050405020304" pitchFamily="18" charset="0"/>
                        </a:rPr>
                        <a:t>6/5/2026</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b="1">
                          <a:effectLst/>
                          <a:latin typeface="Montserrat" panose="00000500000000000000" pitchFamily="2" charset="0"/>
                          <a:ea typeface="Montserrat" panose="00000500000000000000" pitchFamily="2" charset="0"/>
                          <a:cs typeface="Times New Roman" panose="02020603050405020304" pitchFamily="18" charset="0"/>
                        </a:rPr>
                        <a:t>Report Review</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a:effectLst/>
                          <a:latin typeface="Montserrat" panose="00000500000000000000" pitchFamily="2" charset="0"/>
                          <a:ea typeface="Montserrat" panose="00000500000000000000" pitchFamily="2" charset="0"/>
                          <a:cs typeface="Times New Roman" panose="02020603050405020304" pitchFamily="18" charset="0"/>
                        </a:rPr>
                        <a:t>Assuming the district has uploaded a file and is error-free, this report review window allows districts to review Cognos reports about their data, verifying accuracy.</a:t>
                      </a:r>
                    </a:p>
                  </a:txBody>
                  <a:tcPr marL="68580" marR="68580" marT="0" marB="0"/>
                </a:tc>
                <a:extLst>
                  <a:ext uri="{0D108BD9-81ED-4DB2-BD59-A6C34878D82A}">
                    <a16:rowId xmlns:a16="http://schemas.microsoft.com/office/drawing/2014/main" val="435043289"/>
                  </a:ext>
                </a:extLst>
              </a:tr>
              <a:tr h="403642">
                <a:tc>
                  <a:txBody>
                    <a:bodyPr/>
                    <a:lstStyle/>
                    <a:p>
                      <a:pPr marL="0" marR="0">
                        <a:lnSpc>
                          <a:spcPct val="107000"/>
                        </a:lnSpc>
                        <a:spcAft>
                          <a:spcPts val="800"/>
                        </a:spcAft>
                        <a:buNone/>
                        <a:tabLst>
                          <a:tab pos="2028825" algn="l"/>
                        </a:tabLst>
                      </a:pPr>
                      <a:r>
                        <a:rPr lang="en-US" sz="1100" b="1">
                          <a:solidFill>
                            <a:srgbClr val="000000"/>
                          </a:solidFill>
                          <a:effectLst/>
                          <a:latin typeface="Montserrat" panose="00000500000000000000" pitchFamily="2" charset="0"/>
                          <a:ea typeface="Montserrat" panose="00000500000000000000" pitchFamily="2" charset="0"/>
                          <a:cs typeface="Times New Roman" panose="02020603050405020304" pitchFamily="18" charset="0"/>
                        </a:rPr>
                        <a:t>6/12/2026</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b="1">
                          <a:solidFill>
                            <a:srgbClr val="000000"/>
                          </a:solidFill>
                          <a:effectLst/>
                          <a:latin typeface="Montserrat" panose="00000500000000000000" pitchFamily="2" charset="0"/>
                          <a:ea typeface="Montserrat" panose="00000500000000000000" pitchFamily="2" charset="0"/>
                          <a:cs typeface="Times New Roman" panose="02020603050405020304" pitchFamily="18" charset="0"/>
                        </a:rPr>
                        <a:t>Deadline</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dirty="0">
                          <a:solidFill>
                            <a:srgbClr val="000000"/>
                          </a:solidFill>
                          <a:effectLst/>
                          <a:latin typeface="Montserrat" panose="00000500000000000000" pitchFamily="2" charset="0"/>
                          <a:ea typeface="Montserrat" panose="00000500000000000000" pitchFamily="2" charset="0"/>
                          <a:cs typeface="Times New Roman" panose="02020603050405020304" pitchFamily="18" charset="0"/>
                        </a:rPr>
                        <a:t>The 25-26 READ Spring Assessment Reporting collection closes in Data Pipeline.</a:t>
                      </a:r>
                      <a:endParaRPr lang="en-US" sz="1100" dirty="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extLst>
                  <a:ext uri="{0D108BD9-81ED-4DB2-BD59-A6C34878D82A}">
                    <a16:rowId xmlns:a16="http://schemas.microsoft.com/office/drawing/2014/main" val="3706423856"/>
                  </a:ext>
                </a:extLst>
              </a:tr>
            </a:tbl>
          </a:graphicData>
        </a:graphic>
      </p:graphicFrame>
    </p:spTree>
    <p:extLst>
      <p:ext uri="{BB962C8B-B14F-4D97-AF65-F5344CB8AC3E}">
        <p14:creationId xmlns:p14="http://schemas.microsoft.com/office/powerpoint/2010/main" val="22237749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0E1C78-B3CA-AA24-2744-F395C65080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EC9329-623F-86F4-0952-45C6B03E2D54}"/>
              </a:ext>
            </a:extLst>
          </p:cNvPr>
          <p:cNvSpPr>
            <a:spLocks noGrp="1"/>
          </p:cNvSpPr>
          <p:nvPr>
            <p:ph type="title"/>
          </p:nvPr>
        </p:nvSpPr>
        <p:spPr/>
        <p:txBody>
          <a:bodyPr/>
          <a:lstStyle/>
          <a:p>
            <a:r>
              <a:rPr lang="en-US" dirty="0"/>
              <a:t>Spring READ Assessment Data Collection Timeline</a:t>
            </a:r>
            <a:br>
              <a:rPr lang="en-US" dirty="0"/>
            </a:br>
            <a:r>
              <a:rPr lang="en-US" dirty="0"/>
              <a:t>(Duplicate Phase)</a:t>
            </a:r>
          </a:p>
        </p:txBody>
      </p:sp>
      <p:sp>
        <p:nvSpPr>
          <p:cNvPr id="4" name="Title 3">
            <a:extLst>
              <a:ext uri="{FF2B5EF4-FFF2-40B4-BE49-F238E27FC236}">
                <a16:creationId xmlns:a16="http://schemas.microsoft.com/office/drawing/2014/main" id="{A9A89813-06A4-2ED5-E1F6-5F27D0551BCD}"/>
              </a:ext>
            </a:extLst>
          </p:cNvPr>
          <p:cNvSpPr>
            <a:spLocks noGrp="1"/>
          </p:cNvSpPr>
          <p:nvPr>
            <p:ph type="title" idx="2"/>
          </p:nvPr>
        </p:nvSpPr>
        <p:spPr/>
        <p:txBody>
          <a:bodyPr/>
          <a:lstStyle/>
          <a:p>
            <a:endParaRPr lang="en-US"/>
          </a:p>
        </p:txBody>
      </p:sp>
      <p:sp>
        <p:nvSpPr>
          <p:cNvPr id="6" name="Text Placeholder 5">
            <a:extLst>
              <a:ext uri="{FF2B5EF4-FFF2-40B4-BE49-F238E27FC236}">
                <a16:creationId xmlns:a16="http://schemas.microsoft.com/office/drawing/2014/main" id="{2CD8050A-A04E-DD4C-B44A-796AE8903D54}"/>
              </a:ext>
            </a:extLst>
          </p:cNvPr>
          <p:cNvSpPr>
            <a:spLocks noGrp="1"/>
          </p:cNvSpPr>
          <p:nvPr>
            <p:ph type="body" idx="1"/>
          </p:nvPr>
        </p:nvSpPr>
        <p:spPr>
          <a:xfrm>
            <a:off x="311700" y="1152475"/>
            <a:ext cx="2644564" cy="3034800"/>
          </a:xfrm>
        </p:spPr>
        <p:txBody>
          <a:bodyPr>
            <a:normAutofit fontScale="70000" lnSpcReduction="20000"/>
          </a:bodyPr>
          <a:lstStyle/>
          <a:p>
            <a:pPr marL="127000" indent="0">
              <a:buNone/>
            </a:pPr>
            <a:r>
              <a:rPr lang="en-US" sz="1800" dirty="0">
                <a:effectLst/>
                <a:latin typeface="Trebuchet MS" panose="020B0603020202020204" pitchFamily="34" charset="0"/>
                <a:ea typeface="Calibri" panose="020F0502020204030204" pitchFamily="34" charset="0"/>
                <a:cs typeface="Times New Roman" panose="02020603050405020304" pitchFamily="18" charset="0"/>
              </a:rPr>
              <a:t>This phase of the collection occurs after all districts have uploaded and initially locked their submission. This phase allows for duplicate SASID resolution between districts. If a district does need to remove a SASID from their file due to having a duplicate with another district, they are required to reupload and relock their data submission in Data Pipeline by the posted deadline.</a:t>
            </a:r>
          </a:p>
          <a:p>
            <a:endParaRPr lang="en-US" dirty="0"/>
          </a:p>
        </p:txBody>
      </p:sp>
      <p:graphicFrame>
        <p:nvGraphicFramePr>
          <p:cNvPr id="3" name="Table 2">
            <a:extLst>
              <a:ext uri="{FF2B5EF4-FFF2-40B4-BE49-F238E27FC236}">
                <a16:creationId xmlns:a16="http://schemas.microsoft.com/office/drawing/2014/main" id="{74782F23-21F0-6558-FDA2-3F46D337050E}"/>
              </a:ext>
            </a:extLst>
          </p:cNvPr>
          <p:cNvGraphicFramePr>
            <a:graphicFrameLocks noGrp="1"/>
          </p:cNvGraphicFramePr>
          <p:nvPr>
            <p:extLst>
              <p:ext uri="{D42A27DB-BD31-4B8C-83A1-F6EECF244321}">
                <p14:modId xmlns:p14="http://schemas.microsoft.com/office/powerpoint/2010/main" val="4210600200"/>
              </p:ext>
            </p:extLst>
          </p:nvPr>
        </p:nvGraphicFramePr>
        <p:xfrm>
          <a:off x="3071672" y="1152475"/>
          <a:ext cx="5646199" cy="2957886"/>
        </p:xfrm>
        <a:graphic>
          <a:graphicData uri="http://schemas.openxmlformats.org/drawingml/2006/table">
            <a:tbl>
              <a:tblPr firstRow="1" bandRow="1">
                <a:tableStyleId>{BC89EF96-8CEA-46FF-86C4-4CE0E7609802}</a:tableStyleId>
              </a:tblPr>
              <a:tblGrid>
                <a:gridCol w="892194">
                  <a:extLst>
                    <a:ext uri="{9D8B030D-6E8A-4147-A177-3AD203B41FA5}">
                      <a16:colId xmlns:a16="http://schemas.microsoft.com/office/drawing/2014/main" val="3783074382"/>
                    </a:ext>
                  </a:extLst>
                </a:gridCol>
                <a:gridCol w="1130286">
                  <a:extLst>
                    <a:ext uri="{9D8B030D-6E8A-4147-A177-3AD203B41FA5}">
                      <a16:colId xmlns:a16="http://schemas.microsoft.com/office/drawing/2014/main" val="3912072540"/>
                    </a:ext>
                  </a:extLst>
                </a:gridCol>
                <a:gridCol w="3623719">
                  <a:extLst>
                    <a:ext uri="{9D8B030D-6E8A-4147-A177-3AD203B41FA5}">
                      <a16:colId xmlns:a16="http://schemas.microsoft.com/office/drawing/2014/main" val="1510690354"/>
                    </a:ext>
                  </a:extLst>
                </a:gridCol>
              </a:tblGrid>
              <a:tr h="200262">
                <a:tc>
                  <a:txBody>
                    <a:bodyPr/>
                    <a:lstStyle/>
                    <a:p>
                      <a:pPr marL="0" marR="0">
                        <a:lnSpc>
                          <a:spcPct val="107000"/>
                        </a:lnSpc>
                        <a:spcAft>
                          <a:spcPts val="800"/>
                        </a:spcAft>
                        <a:buNone/>
                        <a:tabLst>
                          <a:tab pos="2028825" algn="l"/>
                        </a:tabLst>
                      </a:pPr>
                      <a:r>
                        <a:rPr lang="en-US" sz="1100" dirty="0">
                          <a:effectLst/>
                        </a:rPr>
                        <a:t>Date</a:t>
                      </a: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dirty="0">
                          <a:effectLst/>
                        </a:rPr>
                        <a:t>Event</a:t>
                      </a: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dirty="0">
                          <a:effectLst/>
                        </a:rPr>
                        <a:t>Event Description</a:t>
                      </a: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58235794"/>
                  </a:ext>
                </a:extLst>
              </a:tr>
              <a:tr h="631630">
                <a:tc>
                  <a:txBody>
                    <a:bodyPr/>
                    <a:lstStyle/>
                    <a:p>
                      <a:pPr marL="0" marR="0">
                        <a:lnSpc>
                          <a:spcPct val="107000"/>
                        </a:lnSpc>
                        <a:spcAft>
                          <a:spcPts val="800"/>
                        </a:spcAft>
                        <a:buNone/>
                        <a:tabLst>
                          <a:tab pos="2028825" algn="l"/>
                        </a:tabLst>
                      </a:pPr>
                      <a:r>
                        <a:rPr lang="en-US" sz="1100" b="1">
                          <a:solidFill>
                            <a:schemeClr val="tx1"/>
                          </a:solidFill>
                          <a:effectLst/>
                          <a:latin typeface="Montserrat" panose="00000500000000000000" pitchFamily="2" charset="0"/>
                          <a:ea typeface="Montserrat" panose="00000500000000000000" pitchFamily="2" charset="0"/>
                          <a:cs typeface="Times New Roman" panose="02020603050405020304" pitchFamily="18" charset="0"/>
                        </a:rPr>
                        <a:t>6/15/2026</a:t>
                      </a:r>
                      <a:endParaRPr lang="en-US" sz="1100">
                        <a:solidFill>
                          <a:schemeClr val="tx1"/>
                        </a:solidFill>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b="1">
                          <a:solidFill>
                            <a:schemeClr val="tx1"/>
                          </a:solidFill>
                          <a:effectLst/>
                          <a:latin typeface="Montserrat" panose="00000500000000000000" pitchFamily="2" charset="0"/>
                          <a:ea typeface="Montserrat" panose="00000500000000000000" pitchFamily="2" charset="0"/>
                          <a:cs typeface="Times New Roman" panose="02020603050405020304" pitchFamily="18" charset="0"/>
                        </a:rPr>
                        <a:t>Open</a:t>
                      </a:r>
                      <a:endParaRPr lang="en-US" sz="1100">
                        <a:solidFill>
                          <a:schemeClr val="tx1"/>
                        </a:solidFill>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b="0" dirty="0">
                          <a:solidFill>
                            <a:schemeClr val="tx1"/>
                          </a:solidFill>
                          <a:effectLst/>
                          <a:latin typeface="Montserrat" panose="00000500000000000000" pitchFamily="2" charset="0"/>
                          <a:ea typeface="Montserrat" panose="00000500000000000000" pitchFamily="2" charset="0"/>
                          <a:cs typeface="Times New Roman" panose="02020603050405020304" pitchFamily="18" charset="0"/>
                        </a:rPr>
                        <a:t>Assuming all districts are locked, the duplicate phase will open to resolve duplicate SASIDs between districts.</a:t>
                      </a:r>
                    </a:p>
                  </a:txBody>
                  <a:tcPr marL="68580" marR="68580" marT="0" marB="0"/>
                </a:tc>
                <a:extLst>
                  <a:ext uri="{0D108BD9-81ED-4DB2-BD59-A6C34878D82A}">
                    <a16:rowId xmlns:a16="http://schemas.microsoft.com/office/drawing/2014/main" val="879547771"/>
                  </a:ext>
                </a:extLst>
              </a:tr>
              <a:tr h="1710049">
                <a:tc>
                  <a:txBody>
                    <a:bodyPr/>
                    <a:lstStyle/>
                    <a:p>
                      <a:pPr marL="0" marR="0">
                        <a:lnSpc>
                          <a:spcPct val="107000"/>
                        </a:lnSpc>
                        <a:spcAft>
                          <a:spcPts val="800"/>
                        </a:spcAft>
                        <a:buNone/>
                        <a:tabLst>
                          <a:tab pos="2028825" algn="l"/>
                        </a:tabLst>
                      </a:pPr>
                      <a:r>
                        <a:rPr lang="en-US" sz="1100" b="1">
                          <a:solidFill>
                            <a:srgbClr val="000000"/>
                          </a:solidFill>
                          <a:effectLst/>
                          <a:latin typeface="Montserrat" panose="00000500000000000000" pitchFamily="2" charset="0"/>
                          <a:ea typeface="Montserrat" panose="00000500000000000000" pitchFamily="2" charset="0"/>
                          <a:cs typeface="Times New Roman" panose="02020603050405020304" pitchFamily="18" charset="0"/>
                        </a:rPr>
                        <a:t>6/18/2026</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b="1">
                          <a:solidFill>
                            <a:srgbClr val="000000"/>
                          </a:solidFill>
                          <a:effectLst/>
                          <a:latin typeface="Montserrat" panose="00000500000000000000" pitchFamily="2" charset="0"/>
                          <a:ea typeface="Montserrat" panose="00000500000000000000" pitchFamily="2" charset="0"/>
                          <a:cs typeface="Times New Roman" panose="02020603050405020304" pitchFamily="18" charset="0"/>
                        </a:rPr>
                        <a:t>Deadline</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a:solidFill>
                            <a:srgbClr val="000000"/>
                          </a:solidFill>
                          <a:effectLst/>
                          <a:latin typeface="Montserrat" panose="00000500000000000000" pitchFamily="2" charset="0"/>
                          <a:ea typeface="Montserrat" panose="00000500000000000000" pitchFamily="2" charset="0"/>
                          <a:cs typeface="Times New Roman" panose="02020603050405020304" pitchFamily="18" charset="0"/>
                        </a:rPr>
                        <a:t>Assuming all duplicate SASIDs are resolved, the duplicate phase will close. If it is determined that a district has duplicate SASIDs that need to be removed, then a new Spring READ Assessment file must be uploaded and locked in Data Pipeline. </a:t>
                      </a:r>
                      <a:r>
                        <a:rPr lang="en-US" sz="1100" i="1">
                          <a:solidFill>
                            <a:srgbClr val="000000"/>
                          </a:solidFill>
                          <a:effectLst/>
                          <a:latin typeface="Montserrat" panose="00000500000000000000" pitchFamily="2" charset="0"/>
                          <a:ea typeface="Montserrat" panose="00000500000000000000" pitchFamily="2" charset="0"/>
                          <a:cs typeface="Times New Roman" panose="02020603050405020304" pitchFamily="18" charset="0"/>
                        </a:rPr>
                        <a:t>*Note: Only districts who remove duplicate SASIDS from their file are required to re-submit data.</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extLst>
                  <a:ext uri="{0D108BD9-81ED-4DB2-BD59-A6C34878D82A}">
                    <a16:rowId xmlns:a16="http://schemas.microsoft.com/office/drawing/2014/main" val="155695321"/>
                  </a:ext>
                </a:extLst>
              </a:tr>
              <a:tr h="415945">
                <a:tc>
                  <a:txBody>
                    <a:bodyPr/>
                    <a:lstStyle/>
                    <a:p>
                      <a:pPr marL="0" marR="0">
                        <a:lnSpc>
                          <a:spcPct val="107000"/>
                        </a:lnSpc>
                        <a:spcAft>
                          <a:spcPts val="800"/>
                        </a:spcAft>
                        <a:buNone/>
                        <a:tabLst>
                          <a:tab pos="2028825" algn="l"/>
                        </a:tabLst>
                      </a:pPr>
                      <a:r>
                        <a:rPr lang="en-US" sz="1100" b="1">
                          <a:effectLst/>
                          <a:latin typeface="Montserrat" panose="00000500000000000000" pitchFamily="2" charset="0"/>
                          <a:ea typeface="Montserrat" panose="00000500000000000000" pitchFamily="2" charset="0"/>
                          <a:cs typeface="Times New Roman" panose="02020603050405020304" pitchFamily="18" charset="0"/>
                        </a:rPr>
                        <a:t>6/18/2026</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b="1">
                          <a:effectLst/>
                          <a:latin typeface="Montserrat" panose="00000500000000000000" pitchFamily="2" charset="0"/>
                          <a:ea typeface="Montserrat" panose="00000500000000000000" pitchFamily="2" charset="0"/>
                          <a:cs typeface="Times New Roman" panose="02020603050405020304" pitchFamily="18" charset="0"/>
                        </a:rPr>
                        <a:t>Other Date</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dirty="0">
                          <a:effectLst/>
                          <a:latin typeface="Montserrat" panose="00000500000000000000" pitchFamily="2" charset="0"/>
                          <a:ea typeface="Montserrat" panose="00000500000000000000" pitchFamily="2" charset="0"/>
                          <a:cs typeface="Times New Roman" panose="02020603050405020304" pitchFamily="18" charset="0"/>
                        </a:rPr>
                        <a:t>District signature pages are due to CDE. Please email these to </a:t>
                      </a:r>
                      <a:r>
                        <a:rPr lang="en-US" sz="1100" u="sng" dirty="0">
                          <a:solidFill>
                            <a:srgbClr val="0000FF"/>
                          </a:solidFill>
                          <a:effectLst/>
                          <a:latin typeface="Montserrat" panose="00000500000000000000" pitchFamily="2" charset="0"/>
                          <a:ea typeface="Montserrat" panose="00000500000000000000" pitchFamily="2" charset="0"/>
                          <a:cs typeface="Times New Roman" panose="02020603050405020304" pitchFamily="18" charset="0"/>
                          <a:hlinkClick r:id="rId2"/>
                        </a:rPr>
                        <a:t>READActData@cde.state.co.us</a:t>
                      </a:r>
                      <a:r>
                        <a:rPr lang="en-US" sz="1100" dirty="0">
                          <a:effectLst/>
                          <a:latin typeface="Montserrat" panose="00000500000000000000" pitchFamily="2" charset="0"/>
                          <a:ea typeface="Montserrat" panose="00000500000000000000" pitchFamily="2" charset="0"/>
                          <a:cs typeface="Times New Roman" panose="02020603050405020304" pitchFamily="18" charset="0"/>
                        </a:rPr>
                        <a:t>.  </a:t>
                      </a:r>
                    </a:p>
                  </a:txBody>
                  <a:tcPr marL="68580" marR="68580" marT="0" marB="0"/>
                </a:tc>
                <a:extLst>
                  <a:ext uri="{0D108BD9-81ED-4DB2-BD59-A6C34878D82A}">
                    <a16:rowId xmlns:a16="http://schemas.microsoft.com/office/drawing/2014/main" val="1041970674"/>
                  </a:ext>
                </a:extLst>
              </a:tr>
            </a:tbl>
          </a:graphicData>
        </a:graphic>
      </p:graphicFrame>
    </p:spTree>
    <p:extLst>
      <p:ext uri="{BB962C8B-B14F-4D97-AF65-F5344CB8AC3E}">
        <p14:creationId xmlns:p14="http://schemas.microsoft.com/office/powerpoint/2010/main" val="39177180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24D32-ADEC-2973-3539-4786CDBB40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D57FC6-F95D-D042-804D-C604BC398DBB}"/>
              </a:ext>
            </a:extLst>
          </p:cNvPr>
          <p:cNvSpPr>
            <a:spLocks noGrp="1"/>
          </p:cNvSpPr>
          <p:nvPr>
            <p:ph type="title"/>
          </p:nvPr>
        </p:nvSpPr>
        <p:spPr/>
        <p:txBody>
          <a:bodyPr/>
          <a:lstStyle/>
          <a:p>
            <a:r>
              <a:rPr lang="en-US" dirty="0"/>
              <a:t>Spring READ Assessment Data Collection Timeline</a:t>
            </a:r>
            <a:br>
              <a:rPr lang="en-US" dirty="0"/>
            </a:br>
            <a:r>
              <a:rPr lang="en-US" dirty="0"/>
              <a:t>(Other Important Dates)</a:t>
            </a:r>
          </a:p>
        </p:txBody>
      </p:sp>
      <p:sp>
        <p:nvSpPr>
          <p:cNvPr id="4" name="Title 3">
            <a:extLst>
              <a:ext uri="{FF2B5EF4-FFF2-40B4-BE49-F238E27FC236}">
                <a16:creationId xmlns:a16="http://schemas.microsoft.com/office/drawing/2014/main" id="{4DCA15BF-BCDA-CBDC-CA01-95D6177C306C}"/>
              </a:ext>
            </a:extLst>
          </p:cNvPr>
          <p:cNvSpPr>
            <a:spLocks noGrp="1"/>
          </p:cNvSpPr>
          <p:nvPr>
            <p:ph type="title" idx="2"/>
          </p:nvPr>
        </p:nvSpPr>
        <p:spPr/>
        <p:txBody>
          <a:bodyPr/>
          <a:lstStyle/>
          <a:p>
            <a:endParaRPr lang="en-US"/>
          </a:p>
        </p:txBody>
      </p:sp>
      <p:sp>
        <p:nvSpPr>
          <p:cNvPr id="6" name="Text Placeholder 5">
            <a:extLst>
              <a:ext uri="{FF2B5EF4-FFF2-40B4-BE49-F238E27FC236}">
                <a16:creationId xmlns:a16="http://schemas.microsoft.com/office/drawing/2014/main" id="{9A1CE981-E563-814F-04EA-7F308A866FB3}"/>
              </a:ext>
            </a:extLst>
          </p:cNvPr>
          <p:cNvSpPr>
            <a:spLocks noGrp="1"/>
          </p:cNvSpPr>
          <p:nvPr>
            <p:ph type="body" idx="1"/>
          </p:nvPr>
        </p:nvSpPr>
        <p:spPr>
          <a:xfrm>
            <a:off x="123876" y="995875"/>
            <a:ext cx="2051154" cy="3191400"/>
          </a:xfrm>
        </p:spPr>
        <p:txBody>
          <a:bodyPr>
            <a:normAutofit fontScale="92500" lnSpcReduction="20000"/>
          </a:bodyPr>
          <a:lstStyle/>
          <a:p>
            <a:pPr marL="127000" indent="0">
              <a:buNone/>
            </a:pPr>
            <a:r>
              <a:rPr lang="en-US" sz="1800" dirty="0">
                <a:effectLst/>
                <a:latin typeface="Trebuchet MS" panose="020B0603020202020204" pitchFamily="34" charset="0"/>
                <a:ea typeface="Calibri" panose="020F0502020204030204" pitchFamily="34" charset="0"/>
                <a:cs typeface="Times New Roman" panose="02020603050405020304" pitchFamily="18" charset="0"/>
              </a:rPr>
              <a:t>Please note these dates in the data collection timeline. </a:t>
            </a:r>
          </a:p>
          <a:p>
            <a:pPr marL="127000" indent="0">
              <a:buNone/>
            </a:pPr>
            <a:endParaRPr lang="en-US" sz="1800" dirty="0">
              <a:latin typeface="Trebuchet MS" panose="020B0603020202020204" pitchFamily="34" charset="0"/>
              <a:ea typeface="Calibri" panose="020F0502020204030204" pitchFamily="34" charset="0"/>
              <a:cs typeface="Times New Roman" panose="02020603050405020304" pitchFamily="18" charset="0"/>
            </a:endParaRPr>
          </a:p>
          <a:p>
            <a:pPr marL="127000" indent="0">
              <a:buNone/>
            </a:pPr>
            <a:r>
              <a:rPr lang="en-US" sz="1800" dirty="0">
                <a:effectLst/>
                <a:latin typeface="Trebuchet MS" panose="020B0603020202020204" pitchFamily="34" charset="0"/>
                <a:ea typeface="Calibri" panose="020F0502020204030204" pitchFamily="34" charset="0"/>
                <a:cs typeface="Times New Roman" panose="02020603050405020304" pitchFamily="18" charset="0"/>
              </a:rPr>
              <a:t>One of particular importance is that changes to data cannot be made after data are pushed to CDE’s warehouse.</a:t>
            </a:r>
          </a:p>
          <a:p>
            <a:endParaRPr lang="en-US" dirty="0"/>
          </a:p>
        </p:txBody>
      </p:sp>
      <p:graphicFrame>
        <p:nvGraphicFramePr>
          <p:cNvPr id="3" name="Table 2">
            <a:extLst>
              <a:ext uri="{FF2B5EF4-FFF2-40B4-BE49-F238E27FC236}">
                <a16:creationId xmlns:a16="http://schemas.microsoft.com/office/drawing/2014/main" id="{65C99059-A78C-EEE4-C957-1775C6D879B2}"/>
              </a:ext>
            </a:extLst>
          </p:cNvPr>
          <p:cNvGraphicFramePr>
            <a:graphicFrameLocks noGrp="1"/>
          </p:cNvGraphicFramePr>
          <p:nvPr>
            <p:extLst>
              <p:ext uri="{D42A27DB-BD31-4B8C-83A1-F6EECF244321}">
                <p14:modId xmlns:p14="http://schemas.microsoft.com/office/powerpoint/2010/main" val="1448037283"/>
              </p:ext>
            </p:extLst>
          </p:nvPr>
        </p:nvGraphicFramePr>
        <p:xfrm>
          <a:off x="2308194" y="995875"/>
          <a:ext cx="6524106" cy="3256528"/>
        </p:xfrm>
        <a:graphic>
          <a:graphicData uri="http://schemas.openxmlformats.org/drawingml/2006/table">
            <a:tbl>
              <a:tblPr firstRow="1" bandRow="1">
                <a:tableStyleId>{BC89EF96-8CEA-46FF-86C4-4CE0E7609802}</a:tableStyleId>
              </a:tblPr>
              <a:tblGrid>
                <a:gridCol w="1030918">
                  <a:extLst>
                    <a:ext uri="{9D8B030D-6E8A-4147-A177-3AD203B41FA5}">
                      <a16:colId xmlns:a16="http://schemas.microsoft.com/office/drawing/2014/main" val="3783074382"/>
                    </a:ext>
                  </a:extLst>
                </a:gridCol>
                <a:gridCol w="1306030">
                  <a:extLst>
                    <a:ext uri="{9D8B030D-6E8A-4147-A177-3AD203B41FA5}">
                      <a16:colId xmlns:a16="http://schemas.microsoft.com/office/drawing/2014/main" val="3912072540"/>
                    </a:ext>
                  </a:extLst>
                </a:gridCol>
                <a:gridCol w="4187158">
                  <a:extLst>
                    <a:ext uri="{9D8B030D-6E8A-4147-A177-3AD203B41FA5}">
                      <a16:colId xmlns:a16="http://schemas.microsoft.com/office/drawing/2014/main" val="1510690354"/>
                    </a:ext>
                  </a:extLst>
                </a:gridCol>
              </a:tblGrid>
              <a:tr h="206026">
                <a:tc>
                  <a:txBody>
                    <a:bodyPr/>
                    <a:lstStyle/>
                    <a:p>
                      <a:pPr marL="0" marR="0">
                        <a:lnSpc>
                          <a:spcPct val="107000"/>
                        </a:lnSpc>
                        <a:spcAft>
                          <a:spcPts val="800"/>
                        </a:spcAft>
                        <a:buNone/>
                        <a:tabLst>
                          <a:tab pos="2028825" algn="l"/>
                        </a:tabLst>
                      </a:pPr>
                      <a:r>
                        <a:rPr lang="en-US" sz="1100" dirty="0">
                          <a:effectLst/>
                        </a:rPr>
                        <a:t>Date</a:t>
                      </a: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dirty="0">
                          <a:effectLst/>
                        </a:rPr>
                        <a:t>Event</a:t>
                      </a: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dirty="0">
                          <a:effectLst/>
                        </a:rPr>
                        <a:t>Event Description</a:t>
                      </a:r>
                      <a:endParaRPr lang="en-US" sz="1100" dirty="0">
                        <a:effectLst/>
                        <a:latin typeface="Trebuchet MS" panose="020B0603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58235794"/>
                  </a:ext>
                </a:extLst>
              </a:tr>
              <a:tr h="652872">
                <a:tc>
                  <a:txBody>
                    <a:bodyPr/>
                    <a:lstStyle/>
                    <a:p>
                      <a:pPr marL="0" marR="0">
                        <a:lnSpc>
                          <a:spcPct val="107000"/>
                        </a:lnSpc>
                        <a:spcAft>
                          <a:spcPts val="800"/>
                        </a:spcAft>
                        <a:buNone/>
                        <a:tabLst>
                          <a:tab pos="2028825" algn="l"/>
                        </a:tabLst>
                      </a:pPr>
                      <a:r>
                        <a:rPr lang="en-US" sz="1100" b="1">
                          <a:solidFill>
                            <a:schemeClr val="tx1"/>
                          </a:solidFill>
                          <a:effectLst/>
                          <a:latin typeface="Montserrat" panose="00000500000000000000" pitchFamily="2" charset="0"/>
                          <a:ea typeface="Montserrat" panose="00000500000000000000" pitchFamily="2" charset="0"/>
                          <a:cs typeface="Times New Roman" panose="02020603050405020304" pitchFamily="18" charset="0"/>
                        </a:rPr>
                        <a:t>8/3/2026</a:t>
                      </a:r>
                      <a:endParaRPr lang="en-US" sz="1100">
                        <a:solidFill>
                          <a:schemeClr val="tx1"/>
                        </a:solidFill>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b="1">
                          <a:solidFill>
                            <a:schemeClr val="tx1"/>
                          </a:solidFill>
                          <a:effectLst/>
                          <a:latin typeface="Montserrat" panose="00000500000000000000" pitchFamily="2" charset="0"/>
                          <a:ea typeface="Montserrat" panose="00000500000000000000" pitchFamily="2" charset="0"/>
                          <a:cs typeface="Times New Roman" panose="02020603050405020304" pitchFamily="18" charset="0"/>
                        </a:rPr>
                        <a:t>Other Date</a:t>
                      </a:r>
                      <a:endParaRPr lang="en-US" sz="1100">
                        <a:solidFill>
                          <a:schemeClr val="tx1"/>
                        </a:solidFill>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b="0" dirty="0">
                          <a:solidFill>
                            <a:schemeClr val="tx1"/>
                          </a:solidFill>
                          <a:effectLst/>
                          <a:latin typeface="Montserrat" panose="00000500000000000000" pitchFamily="2" charset="0"/>
                          <a:ea typeface="Montserrat" panose="00000500000000000000" pitchFamily="2" charset="0"/>
                          <a:cs typeface="Times New Roman" panose="02020603050405020304" pitchFamily="18" charset="0"/>
                        </a:rPr>
                        <a:t>Emails are sent to READ data respondents with final SRD numbers submitted through Data Pipeline for district confirmation.</a:t>
                      </a:r>
                    </a:p>
                  </a:txBody>
                  <a:tcPr marL="68580" marR="68580" marT="0" marB="0"/>
                </a:tc>
                <a:extLst>
                  <a:ext uri="{0D108BD9-81ED-4DB2-BD59-A6C34878D82A}">
                    <a16:rowId xmlns:a16="http://schemas.microsoft.com/office/drawing/2014/main" val="879547771"/>
                  </a:ext>
                </a:extLst>
              </a:tr>
              <a:tr h="841231">
                <a:tc>
                  <a:txBody>
                    <a:bodyPr/>
                    <a:lstStyle/>
                    <a:p>
                      <a:pPr marL="0" marR="0">
                        <a:lnSpc>
                          <a:spcPct val="107000"/>
                        </a:lnSpc>
                        <a:spcAft>
                          <a:spcPts val="800"/>
                        </a:spcAft>
                        <a:buNone/>
                        <a:tabLst>
                          <a:tab pos="2028825" algn="l"/>
                        </a:tabLst>
                      </a:pPr>
                      <a:r>
                        <a:rPr lang="en-US" sz="1100" b="1">
                          <a:effectLst/>
                          <a:latin typeface="Montserrat" panose="00000500000000000000" pitchFamily="2" charset="0"/>
                          <a:ea typeface="Montserrat" panose="00000500000000000000" pitchFamily="2" charset="0"/>
                          <a:cs typeface="Times New Roman" panose="02020603050405020304" pitchFamily="18" charset="0"/>
                        </a:rPr>
                        <a:t>8/10/2026</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b="1">
                          <a:effectLst/>
                          <a:latin typeface="Montserrat" panose="00000500000000000000" pitchFamily="2" charset="0"/>
                          <a:ea typeface="Montserrat" panose="00000500000000000000" pitchFamily="2" charset="0"/>
                          <a:cs typeface="Times New Roman" panose="02020603050405020304" pitchFamily="18" charset="0"/>
                        </a:rPr>
                        <a:t>Other Date</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dirty="0">
                          <a:effectLst/>
                          <a:latin typeface="Montserrat" panose="00000500000000000000" pitchFamily="2" charset="0"/>
                          <a:ea typeface="Montserrat" panose="00000500000000000000" pitchFamily="2" charset="0"/>
                          <a:cs typeface="Times New Roman" panose="02020603050405020304" pitchFamily="18" charset="0"/>
                        </a:rPr>
                        <a:t>Any concerns with final SRD numbers must be submitted to READ Act Data Collection Lead via email based on the 8/3/2026 email.</a:t>
                      </a:r>
                    </a:p>
                  </a:txBody>
                  <a:tcPr marL="68580" marR="68580" marT="0" marB="0"/>
                </a:tc>
                <a:extLst>
                  <a:ext uri="{0D108BD9-81ED-4DB2-BD59-A6C34878D82A}">
                    <a16:rowId xmlns:a16="http://schemas.microsoft.com/office/drawing/2014/main" val="155695321"/>
                  </a:ext>
                </a:extLst>
              </a:tr>
              <a:tr h="652872">
                <a:tc>
                  <a:txBody>
                    <a:bodyPr/>
                    <a:lstStyle/>
                    <a:p>
                      <a:pPr marL="0" marR="0">
                        <a:lnSpc>
                          <a:spcPct val="107000"/>
                        </a:lnSpc>
                        <a:spcAft>
                          <a:spcPts val="800"/>
                        </a:spcAft>
                        <a:buNone/>
                        <a:tabLst>
                          <a:tab pos="2028825" algn="l"/>
                        </a:tabLst>
                      </a:pPr>
                      <a:r>
                        <a:rPr lang="en-US" sz="1100" b="1">
                          <a:effectLst/>
                          <a:latin typeface="Montserrat" panose="00000500000000000000" pitchFamily="2" charset="0"/>
                          <a:ea typeface="Montserrat" panose="00000500000000000000" pitchFamily="2" charset="0"/>
                          <a:cs typeface="Times New Roman" panose="02020603050405020304" pitchFamily="18" charset="0"/>
                        </a:rPr>
                        <a:t>8/15/2026</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b="1">
                          <a:effectLst/>
                          <a:latin typeface="Montserrat" panose="00000500000000000000" pitchFamily="2" charset="0"/>
                          <a:ea typeface="Montserrat" panose="00000500000000000000" pitchFamily="2" charset="0"/>
                          <a:cs typeface="Times New Roman" panose="02020603050405020304" pitchFamily="18" charset="0"/>
                        </a:rPr>
                        <a:t>Other Date</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dirty="0">
                          <a:effectLst/>
                          <a:latin typeface="Montserrat" panose="00000500000000000000" pitchFamily="2" charset="0"/>
                          <a:ea typeface="Montserrat" panose="00000500000000000000" pitchFamily="2" charset="0"/>
                          <a:cs typeface="Times New Roman" panose="02020603050405020304" pitchFamily="18" charset="0"/>
                        </a:rPr>
                        <a:t>The 25-26 Spring READ Assessment data is pushed to CDE’s warehouse. Changes to data submissions and counts cannot be accommodated after this point.</a:t>
                      </a:r>
                    </a:p>
                  </a:txBody>
                  <a:tcPr marL="68580" marR="68580" marT="0" marB="0"/>
                </a:tc>
                <a:extLst>
                  <a:ext uri="{0D108BD9-81ED-4DB2-BD59-A6C34878D82A}">
                    <a16:rowId xmlns:a16="http://schemas.microsoft.com/office/drawing/2014/main" val="1041970674"/>
                  </a:ext>
                </a:extLst>
              </a:tr>
              <a:tr h="430981">
                <a:tc>
                  <a:txBody>
                    <a:bodyPr/>
                    <a:lstStyle/>
                    <a:p>
                      <a:pPr marL="0" marR="0">
                        <a:lnSpc>
                          <a:spcPct val="107000"/>
                        </a:lnSpc>
                        <a:spcAft>
                          <a:spcPts val="800"/>
                        </a:spcAft>
                        <a:buNone/>
                        <a:tabLst>
                          <a:tab pos="2028825" algn="l"/>
                        </a:tabLst>
                      </a:pPr>
                      <a:r>
                        <a:rPr lang="en-US" sz="1100" b="1">
                          <a:effectLst/>
                          <a:latin typeface="Montserrat" panose="00000500000000000000" pitchFamily="2" charset="0"/>
                          <a:ea typeface="Montserrat" panose="00000500000000000000" pitchFamily="2" charset="0"/>
                          <a:cs typeface="Times New Roman" panose="02020603050405020304" pitchFamily="18" charset="0"/>
                        </a:rPr>
                        <a:t>September</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b="1">
                          <a:effectLst/>
                          <a:latin typeface="Montserrat" panose="00000500000000000000" pitchFamily="2" charset="0"/>
                          <a:ea typeface="Montserrat" panose="00000500000000000000" pitchFamily="2" charset="0"/>
                          <a:cs typeface="Times New Roman" panose="02020603050405020304" pitchFamily="18" charset="0"/>
                        </a:rPr>
                        <a:t>Other Date</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dirty="0">
                          <a:effectLst/>
                          <a:latin typeface="Montserrat" panose="00000500000000000000" pitchFamily="2" charset="0"/>
                          <a:ea typeface="Montserrat" panose="00000500000000000000" pitchFamily="2" charset="0"/>
                          <a:cs typeface="Times New Roman" panose="02020603050405020304" pitchFamily="18" charset="0"/>
                        </a:rPr>
                        <a:t>Final SRD numbers and funding amounts are released to district superintendents through GAINS.</a:t>
                      </a:r>
                    </a:p>
                  </a:txBody>
                  <a:tcPr marL="68580" marR="68580" marT="0" marB="0"/>
                </a:tc>
                <a:extLst>
                  <a:ext uri="{0D108BD9-81ED-4DB2-BD59-A6C34878D82A}">
                    <a16:rowId xmlns:a16="http://schemas.microsoft.com/office/drawing/2014/main" val="966125700"/>
                  </a:ext>
                </a:extLst>
              </a:tr>
              <a:tr h="472546">
                <a:tc>
                  <a:txBody>
                    <a:bodyPr/>
                    <a:lstStyle/>
                    <a:p>
                      <a:pPr marL="0" marR="0">
                        <a:lnSpc>
                          <a:spcPct val="107000"/>
                        </a:lnSpc>
                        <a:spcAft>
                          <a:spcPts val="800"/>
                        </a:spcAft>
                        <a:buNone/>
                        <a:tabLst>
                          <a:tab pos="2028825" algn="l"/>
                        </a:tabLst>
                      </a:pPr>
                      <a:r>
                        <a:rPr lang="en-US" sz="1100" b="1">
                          <a:effectLst/>
                          <a:latin typeface="Montserrat" panose="00000500000000000000" pitchFamily="2" charset="0"/>
                          <a:ea typeface="Montserrat" panose="00000500000000000000" pitchFamily="2" charset="0"/>
                          <a:cs typeface="Times New Roman" panose="02020603050405020304" pitchFamily="18" charset="0"/>
                        </a:rPr>
                        <a:t>October</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b="1">
                          <a:effectLst/>
                          <a:latin typeface="Montserrat" panose="00000500000000000000" pitchFamily="2" charset="0"/>
                          <a:ea typeface="Montserrat" panose="00000500000000000000" pitchFamily="2" charset="0"/>
                          <a:cs typeface="Times New Roman" panose="02020603050405020304" pitchFamily="18" charset="0"/>
                        </a:rPr>
                        <a:t>Other Date</a:t>
                      </a:r>
                      <a:endParaRPr lang="en-US" sz="1100">
                        <a:effectLst/>
                        <a:latin typeface="Montserrat" panose="00000500000000000000" pitchFamily="2" charset="0"/>
                        <a:ea typeface="Montserrat" panose="00000500000000000000" pitchFamily="2" charset="0"/>
                        <a:cs typeface="Times New Roman" panose="02020603050405020304" pitchFamily="18" charset="0"/>
                      </a:endParaRPr>
                    </a:p>
                  </a:txBody>
                  <a:tcPr marL="68580" marR="68580" marT="0" marB="0"/>
                </a:tc>
                <a:tc>
                  <a:txBody>
                    <a:bodyPr/>
                    <a:lstStyle/>
                    <a:p>
                      <a:pPr marL="0" marR="0">
                        <a:lnSpc>
                          <a:spcPct val="107000"/>
                        </a:lnSpc>
                        <a:spcAft>
                          <a:spcPts val="800"/>
                        </a:spcAft>
                        <a:buNone/>
                        <a:tabLst>
                          <a:tab pos="2028825" algn="l"/>
                        </a:tabLst>
                      </a:pPr>
                      <a:r>
                        <a:rPr lang="en-US" sz="1100" dirty="0">
                          <a:effectLst/>
                          <a:latin typeface="Montserrat" panose="00000500000000000000" pitchFamily="2" charset="0"/>
                          <a:ea typeface="Montserrat" panose="00000500000000000000" pitchFamily="2" charset="0"/>
                          <a:cs typeface="Times New Roman" panose="02020603050405020304" pitchFamily="18" charset="0"/>
                        </a:rPr>
                        <a:t>Assuming all other components necessary for funding are met, distribution of READ funds to districts begin.</a:t>
                      </a:r>
                    </a:p>
                  </a:txBody>
                  <a:tcPr marL="68580" marR="68580" marT="0" marB="0"/>
                </a:tc>
                <a:extLst>
                  <a:ext uri="{0D108BD9-81ED-4DB2-BD59-A6C34878D82A}">
                    <a16:rowId xmlns:a16="http://schemas.microsoft.com/office/drawing/2014/main" val="2333942471"/>
                  </a:ext>
                </a:extLst>
              </a:tr>
            </a:tbl>
          </a:graphicData>
        </a:graphic>
      </p:graphicFrame>
    </p:spTree>
    <p:extLst>
      <p:ext uri="{BB962C8B-B14F-4D97-AF65-F5344CB8AC3E}">
        <p14:creationId xmlns:p14="http://schemas.microsoft.com/office/powerpoint/2010/main" val="13763911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sp>
        <p:nvSpPr>
          <p:cNvPr id="453" name="Google Shape;453;p12"/>
          <p:cNvSpPr txBox="1">
            <a:spLocks noGrp="1"/>
          </p:cNvSpPr>
          <p:nvPr>
            <p:ph type="title"/>
          </p:nvPr>
        </p:nvSpPr>
        <p:spPr>
          <a:xfrm>
            <a:off x="0" y="3361600"/>
            <a:ext cx="9144000" cy="666600"/>
          </a:xfrm>
          <a:prstGeom prst="rect">
            <a:avLst/>
          </a:prstGeom>
          <a:solidFill>
            <a:srgbClr val="EF7521"/>
          </a:solid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2000" dirty="0">
                <a:solidFill>
                  <a:schemeClr val="tx1"/>
                </a:solidFill>
              </a:rPr>
              <a:t>25-26 File Layout and Definitions</a:t>
            </a:r>
            <a:br>
              <a:rPr lang="en-US" sz="2000" dirty="0">
                <a:solidFill>
                  <a:schemeClr val="tx1"/>
                </a:solidFill>
              </a:rPr>
            </a:br>
            <a:r>
              <a:rPr lang="en-US" sz="2000" dirty="0">
                <a:solidFill>
                  <a:schemeClr val="tx1"/>
                </a:solidFill>
              </a:rPr>
              <a:t>25-26 Changes                   </a:t>
            </a:r>
            <a:endParaRPr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6198C-8FB2-F611-1A66-3B3B784AE4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CDFFCC-71E6-9511-7E3C-BAA654937AE9}"/>
              </a:ext>
            </a:extLst>
          </p:cNvPr>
          <p:cNvSpPr>
            <a:spLocks noGrp="1"/>
          </p:cNvSpPr>
          <p:nvPr>
            <p:ph type="title"/>
          </p:nvPr>
        </p:nvSpPr>
        <p:spPr/>
        <p:txBody>
          <a:bodyPr/>
          <a:lstStyle/>
          <a:p>
            <a:r>
              <a:rPr lang="en-US" dirty="0"/>
              <a:t>Spring READ Assessment Data Collection Elements (1 of 2)</a:t>
            </a:r>
          </a:p>
        </p:txBody>
      </p:sp>
      <p:sp>
        <p:nvSpPr>
          <p:cNvPr id="4" name="Title 3">
            <a:extLst>
              <a:ext uri="{FF2B5EF4-FFF2-40B4-BE49-F238E27FC236}">
                <a16:creationId xmlns:a16="http://schemas.microsoft.com/office/drawing/2014/main" id="{4E034043-A1BF-FBCE-F55D-FB26DF05B435}"/>
              </a:ext>
            </a:extLst>
          </p:cNvPr>
          <p:cNvSpPr>
            <a:spLocks noGrp="1"/>
          </p:cNvSpPr>
          <p:nvPr>
            <p:ph type="title" idx="2"/>
          </p:nvPr>
        </p:nvSpPr>
        <p:spPr/>
        <p:txBody>
          <a:bodyPr/>
          <a:lstStyle/>
          <a:p>
            <a:endParaRPr lang="en-US"/>
          </a:p>
        </p:txBody>
      </p:sp>
      <p:graphicFrame>
        <p:nvGraphicFramePr>
          <p:cNvPr id="6" name="Table 5">
            <a:extLst>
              <a:ext uri="{FF2B5EF4-FFF2-40B4-BE49-F238E27FC236}">
                <a16:creationId xmlns:a16="http://schemas.microsoft.com/office/drawing/2014/main" id="{89AFF164-C231-EF6A-F898-E76CEC45F641}"/>
              </a:ext>
            </a:extLst>
          </p:cNvPr>
          <p:cNvGraphicFramePr>
            <a:graphicFrameLocks noGrp="1"/>
          </p:cNvGraphicFramePr>
          <p:nvPr>
            <p:extLst>
              <p:ext uri="{D42A27DB-BD31-4B8C-83A1-F6EECF244321}">
                <p14:modId xmlns:p14="http://schemas.microsoft.com/office/powerpoint/2010/main" val="312663755"/>
              </p:ext>
            </p:extLst>
          </p:nvPr>
        </p:nvGraphicFramePr>
        <p:xfrm>
          <a:off x="311700" y="972749"/>
          <a:ext cx="8654255" cy="4065651"/>
        </p:xfrm>
        <a:graphic>
          <a:graphicData uri="http://schemas.openxmlformats.org/drawingml/2006/table">
            <a:tbl>
              <a:tblPr firstRow="1">
                <a:tableStyleId>{5940675A-B579-460E-94D1-54222C63F5DA}</a:tableStyleId>
              </a:tblPr>
              <a:tblGrid>
                <a:gridCol w="2103065">
                  <a:extLst>
                    <a:ext uri="{9D8B030D-6E8A-4147-A177-3AD203B41FA5}">
                      <a16:colId xmlns:a16="http://schemas.microsoft.com/office/drawing/2014/main" val="1357144679"/>
                    </a:ext>
                  </a:extLst>
                </a:gridCol>
                <a:gridCol w="670467">
                  <a:extLst>
                    <a:ext uri="{9D8B030D-6E8A-4147-A177-3AD203B41FA5}">
                      <a16:colId xmlns:a16="http://schemas.microsoft.com/office/drawing/2014/main" val="3658269996"/>
                    </a:ext>
                  </a:extLst>
                </a:gridCol>
                <a:gridCol w="673926">
                  <a:extLst>
                    <a:ext uri="{9D8B030D-6E8A-4147-A177-3AD203B41FA5}">
                      <a16:colId xmlns:a16="http://schemas.microsoft.com/office/drawing/2014/main" val="2499625984"/>
                    </a:ext>
                  </a:extLst>
                </a:gridCol>
                <a:gridCol w="670467">
                  <a:extLst>
                    <a:ext uri="{9D8B030D-6E8A-4147-A177-3AD203B41FA5}">
                      <a16:colId xmlns:a16="http://schemas.microsoft.com/office/drawing/2014/main" val="4188081302"/>
                    </a:ext>
                  </a:extLst>
                </a:gridCol>
                <a:gridCol w="567850">
                  <a:extLst>
                    <a:ext uri="{9D8B030D-6E8A-4147-A177-3AD203B41FA5}">
                      <a16:colId xmlns:a16="http://schemas.microsoft.com/office/drawing/2014/main" val="4279495000"/>
                    </a:ext>
                  </a:extLst>
                </a:gridCol>
                <a:gridCol w="646830">
                  <a:extLst>
                    <a:ext uri="{9D8B030D-6E8A-4147-A177-3AD203B41FA5}">
                      <a16:colId xmlns:a16="http://schemas.microsoft.com/office/drawing/2014/main" val="3054033622"/>
                    </a:ext>
                  </a:extLst>
                </a:gridCol>
                <a:gridCol w="996105">
                  <a:extLst>
                    <a:ext uri="{9D8B030D-6E8A-4147-A177-3AD203B41FA5}">
                      <a16:colId xmlns:a16="http://schemas.microsoft.com/office/drawing/2014/main" val="3449000410"/>
                    </a:ext>
                  </a:extLst>
                </a:gridCol>
                <a:gridCol w="2325545">
                  <a:extLst>
                    <a:ext uri="{9D8B030D-6E8A-4147-A177-3AD203B41FA5}">
                      <a16:colId xmlns:a16="http://schemas.microsoft.com/office/drawing/2014/main" val="3892813475"/>
                    </a:ext>
                  </a:extLst>
                </a:gridCol>
              </a:tblGrid>
              <a:tr h="546480">
                <a:tc>
                  <a:txBody>
                    <a:bodyPr/>
                    <a:lstStyle/>
                    <a:p>
                      <a:pPr marL="0" marR="0" algn="ctr">
                        <a:lnSpc>
                          <a:spcPct val="107000"/>
                        </a:lnSpc>
                        <a:spcAft>
                          <a:spcPts val="800"/>
                        </a:spcAft>
                        <a:buNone/>
                      </a:pPr>
                      <a:r>
                        <a:rPr lang="en-US" sz="1200" dirty="0">
                          <a:effectLst/>
                        </a:rPr>
                        <a:t>Name of Field</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nchor="ctr"/>
                </a:tc>
                <a:tc>
                  <a:txBody>
                    <a:bodyPr/>
                    <a:lstStyle/>
                    <a:p>
                      <a:pPr marL="0" marR="0" algn="ctr">
                        <a:lnSpc>
                          <a:spcPct val="107000"/>
                        </a:lnSpc>
                        <a:spcAft>
                          <a:spcPts val="800"/>
                        </a:spcAft>
                        <a:buNone/>
                      </a:pPr>
                      <a:r>
                        <a:rPr lang="en-US" sz="1200" dirty="0">
                          <a:effectLst/>
                        </a:rPr>
                        <a:t>Field Length</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nchor="ctr"/>
                </a:tc>
                <a:tc>
                  <a:txBody>
                    <a:bodyPr/>
                    <a:lstStyle/>
                    <a:p>
                      <a:pPr marL="0" marR="0" algn="ctr">
                        <a:lnSpc>
                          <a:spcPct val="107000"/>
                        </a:lnSpc>
                        <a:spcAft>
                          <a:spcPts val="800"/>
                        </a:spcAft>
                        <a:buNone/>
                      </a:pPr>
                      <a:r>
                        <a:rPr lang="en-US" sz="1200">
                          <a:effectLst/>
                        </a:rPr>
                        <a:t>Text Start Position</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nchor="ctr"/>
                </a:tc>
                <a:tc>
                  <a:txBody>
                    <a:bodyPr/>
                    <a:lstStyle/>
                    <a:p>
                      <a:pPr marL="0" marR="0" algn="ctr">
                        <a:lnSpc>
                          <a:spcPct val="107000"/>
                        </a:lnSpc>
                        <a:spcAft>
                          <a:spcPts val="800"/>
                        </a:spcAft>
                        <a:buNone/>
                      </a:pPr>
                      <a:r>
                        <a:rPr lang="en-US" sz="1200" dirty="0">
                          <a:effectLst/>
                        </a:rPr>
                        <a:t>Text End Position</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nchor="ctr"/>
                </a:tc>
                <a:tc>
                  <a:txBody>
                    <a:bodyPr/>
                    <a:lstStyle/>
                    <a:p>
                      <a:pPr marL="0" marR="0" algn="ctr">
                        <a:lnSpc>
                          <a:spcPct val="107000"/>
                        </a:lnSpc>
                        <a:spcAft>
                          <a:spcPts val="800"/>
                        </a:spcAft>
                        <a:buNone/>
                      </a:pPr>
                      <a:r>
                        <a:rPr lang="en-US" sz="1200">
                          <a:effectLst/>
                        </a:rPr>
                        <a:t>CSV Order</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nchor="ctr"/>
                </a:tc>
                <a:tc>
                  <a:txBody>
                    <a:bodyPr/>
                    <a:lstStyle/>
                    <a:p>
                      <a:pPr marL="0" marR="0" algn="ctr">
                        <a:lnSpc>
                          <a:spcPct val="107000"/>
                        </a:lnSpc>
                        <a:spcAft>
                          <a:spcPts val="800"/>
                        </a:spcAft>
                        <a:buNone/>
                      </a:pPr>
                      <a:r>
                        <a:rPr lang="en-US" sz="1200">
                          <a:effectLst/>
                        </a:rPr>
                        <a:t>Excel Column</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nchor="ctr"/>
                </a:tc>
                <a:tc>
                  <a:txBody>
                    <a:bodyPr/>
                    <a:lstStyle/>
                    <a:p>
                      <a:pPr marL="0" marR="0" algn="ctr">
                        <a:lnSpc>
                          <a:spcPct val="107000"/>
                        </a:lnSpc>
                        <a:spcAft>
                          <a:spcPts val="800"/>
                        </a:spcAft>
                        <a:buNone/>
                      </a:pPr>
                      <a:r>
                        <a:rPr lang="en-US" sz="1200">
                          <a:effectLst/>
                        </a:rPr>
                        <a:t>Example(s)</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nchor="ctr"/>
                </a:tc>
                <a:tc>
                  <a:txBody>
                    <a:bodyPr/>
                    <a:lstStyle/>
                    <a:p>
                      <a:pPr marL="0" marR="0" algn="ctr">
                        <a:lnSpc>
                          <a:spcPct val="107000"/>
                        </a:lnSpc>
                        <a:spcAft>
                          <a:spcPts val="800"/>
                        </a:spcAft>
                        <a:buNone/>
                      </a:pPr>
                      <a:r>
                        <a:rPr lang="en-US" sz="1200">
                          <a:effectLst/>
                        </a:rPr>
                        <a:t>Remarks</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nchor="ctr"/>
                </a:tc>
                <a:extLst>
                  <a:ext uri="{0D108BD9-81ED-4DB2-BD59-A6C34878D82A}">
                    <a16:rowId xmlns:a16="http://schemas.microsoft.com/office/drawing/2014/main" val="2275645924"/>
                  </a:ext>
                </a:extLst>
              </a:tr>
              <a:tr h="546480">
                <a:tc>
                  <a:txBody>
                    <a:bodyPr/>
                    <a:lstStyle/>
                    <a:p>
                      <a:pPr marL="0" marR="0">
                        <a:lnSpc>
                          <a:spcPct val="107000"/>
                        </a:lnSpc>
                        <a:spcAft>
                          <a:spcPts val="800"/>
                        </a:spcAft>
                        <a:buNone/>
                      </a:pPr>
                      <a:r>
                        <a:rPr lang="en-US" sz="1200" spc="-10">
                          <a:effectLst/>
                        </a:rPr>
                        <a:t>School</a:t>
                      </a:r>
                      <a:r>
                        <a:rPr lang="en-US" sz="1200" spc="20">
                          <a:effectLst/>
                        </a:rPr>
                        <a:t> </a:t>
                      </a:r>
                      <a:r>
                        <a:rPr lang="en-US" sz="1200" spc="-10">
                          <a:effectLst/>
                        </a:rPr>
                        <a:t>District/BOCES</a:t>
                      </a:r>
                      <a:r>
                        <a:rPr lang="en-US" sz="1200" spc="25">
                          <a:effectLst/>
                        </a:rPr>
                        <a:t> </a:t>
                      </a:r>
                      <a:r>
                        <a:rPr lang="en-US" sz="1200" spc="-20">
                          <a:effectLst/>
                        </a:rPr>
                        <a:t>Code*</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a:effectLst/>
                        </a:rPr>
                        <a:t>4</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a:effectLst/>
                        </a:rPr>
                        <a:t>1</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dirty="0">
                          <a:effectLst/>
                        </a:rPr>
                        <a:t>4</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dirty="0">
                          <a:effectLst/>
                        </a:rPr>
                        <a:t>1</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dirty="0">
                          <a:effectLst/>
                        </a:rPr>
                        <a:t>A2</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0" dirty="0">
                          <a:effectLst/>
                        </a:rPr>
                        <a:t>1111</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10">
                          <a:effectLst/>
                        </a:rPr>
                        <a:t>A unique four-digit number assigned by CDE to each school district or BOCES</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extLst>
                  <a:ext uri="{0D108BD9-81ED-4DB2-BD59-A6C34878D82A}">
                    <a16:rowId xmlns:a16="http://schemas.microsoft.com/office/drawing/2014/main" val="1795524615"/>
                  </a:ext>
                </a:extLst>
              </a:tr>
              <a:tr h="522111">
                <a:tc>
                  <a:txBody>
                    <a:bodyPr/>
                    <a:lstStyle/>
                    <a:p>
                      <a:pPr marL="0" marR="0">
                        <a:lnSpc>
                          <a:spcPct val="107000"/>
                        </a:lnSpc>
                        <a:spcAft>
                          <a:spcPts val="800"/>
                        </a:spcAft>
                        <a:buNone/>
                      </a:pPr>
                      <a:r>
                        <a:rPr lang="en-US" sz="1200">
                          <a:effectLst/>
                        </a:rPr>
                        <a:t>School</a:t>
                      </a:r>
                      <a:r>
                        <a:rPr lang="en-US" sz="1200" spc="-50">
                          <a:effectLst/>
                        </a:rPr>
                        <a:t> </a:t>
                      </a:r>
                      <a:r>
                        <a:rPr lang="en-US" sz="1200" spc="-10">
                          <a:effectLst/>
                        </a:rPr>
                        <a:t>Code*</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a:effectLst/>
                        </a:rPr>
                        <a:t>4</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a:effectLst/>
                        </a:rPr>
                        <a:t>5</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dirty="0">
                          <a:effectLst/>
                        </a:rPr>
                        <a:t>8</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dirty="0">
                          <a:effectLst/>
                        </a:rPr>
                        <a:t>2</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a:effectLst/>
                        </a:rPr>
                        <a:t>B2</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0" dirty="0">
                          <a:effectLst/>
                        </a:rPr>
                        <a:t>2222</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24130" marR="0">
                        <a:spcBef>
                          <a:spcPts val="110"/>
                        </a:spcBef>
                        <a:buNone/>
                      </a:pPr>
                      <a:r>
                        <a:rPr lang="en-US" sz="1200" spc="-10">
                          <a:effectLst/>
                        </a:rPr>
                        <a:t>A unique four-digit number assigned by</a:t>
                      </a:r>
                      <a:endParaRPr lang="en-US" sz="1200">
                        <a:effectLst/>
                      </a:endParaRPr>
                    </a:p>
                    <a:p>
                      <a:pPr marL="0" marR="0">
                        <a:lnSpc>
                          <a:spcPct val="107000"/>
                        </a:lnSpc>
                        <a:spcAft>
                          <a:spcPts val="800"/>
                        </a:spcAft>
                        <a:buNone/>
                      </a:pPr>
                      <a:r>
                        <a:rPr lang="en-US" sz="1200" spc="-10">
                          <a:effectLst/>
                        </a:rPr>
                        <a:t>CDE to each school</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extLst>
                  <a:ext uri="{0D108BD9-81ED-4DB2-BD59-A6C34878D82A}">
                    <a16:rowId xmlns:a16="http://schemas.microsoft.com/office/drawing/2014/main" val="2258530141"/>
                  </a:ext>
                </a:extLst>
              </a:tr>
              <a:tr h="522111">
                <a:tc>
                  <a:txBody>
                    <a:bodyPr/>
                    <a:lstStyle/>
                    <a:p>
                      <a:pPr marL="0" marR="0">
                        <a:lnSpc>
                          <a:spcPct val="107000"/>
                        </a:lnSpc>
                        <a:spcAft>
                          <a:spcPts val="800"/>
                        </a:spcAft>
                        <a:buNone/>
                      </a:pPr>
                      <a:r>
                        <a:rPr lang="en-US" sz="1200" dirty="0">
                          <a:effectLst/>
                        </a:rPr>
                        <a:t>Student</a:t>
                      </a:r>
                      <a:r>
                        <a:rPr lang="en-US" sz="1200" spc="-55" dirty="0">
                          <a:effectLst/>
                        </a:rPr>
                        <a:t> </a:t>
                      </a:r>
                      <a:r>
                        <a:rPr lang="en-US" sz="1200" spc="-10" dirty="0">
                          <a:effectLst/>
                        </a:rPr>
                        <a:t>SASID*</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a:effectLst/>
                        </a:rPr>
                        <a:t>10</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a:effectLst/>
                        </a:rPr>
                        <a:t>9</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a:effectLst/>
                        </a:rPr>
                        <a:t>18</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a:effectLst/>
                        </a:rPr>
                        <a:t>3</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dirty="0">
                          <a:effectLst/>
                        </a:rPr>
                        <a:t>C2</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10" dirty="0">
                          <a:effectLst/>
                        </a:rPr>
                        <a:t>1234567890</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24130" marR="0">
                        <a:spcBef>
                          <a:spcPts val="110"/>
                        </a:spcBef>
                        <a:buNone/>
                      </a:pPr>
                      <a:r>
                        <a:rPr lang="en-US" sz="1200" spc="-10" dirty="0">
                          <a:effectLst/>
                        </a:rPr>
                        <a:t>A unique ten-digit number assigned to</a:t>
                      </a:r>
                      <a:endParaRPr lang="en-US" sz="1200" dirty="0">
                        <a:effectLst/>
                      </a:endParaRPr>
                    </a:p>
                    <a:p>
                      <a:pPr marL="0" marR="0">
                        <a:lnSpc>
                          <a:spcPct val="107000"/>
                        </a:lnSpc>
                        <a:spcAft>
                          <a:spcPts val="800"/>
                        </a:spcAft>
                        <a:buNone/>
                      </a:pPr>
                      <a:r>
                        <a:rPr lang="en-US" sz="1200" spc="-10" dirty="0">
                          <a:effectLst/>
                        </a:rPr>
                        <a:t>each student by CDE</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extLst>
                  <a:ext uri="{0D108BD9-81ED-4DB2-BD59-A6C34878D82A}">
                    <a16:rowId xmlns:a16="http://schemas.microsoft.com/office/drawing/2014/main" val="4041301375"/>
                  </a:ext>
                </a:extLst>
              </a:tr>
              <a:tr h="360580">
                <a:tc>
                  <a:txBody>
                    <a:bodyPr/>
                    <a:lstStyle/>
                    <a:p>
                      <a:pPr marL="0" marR="0">
                        <a:lnSpc>
                          <a:spcPct val="107000"/>
                        </a:lnSpc>
                        <a:spcAft>
                          <a:spcPts val="800"/>
                        </a:spcAft>
                        <a:buNone/>
                      </a:pPr>
                      <a:r>
                        <a:rPr lang="en-US" sz="1200">
                          <a:effectLst/>
                        </a:rPr>
                        <a:t>Student</a:t>
                      </a:r>
                      <a:r>
                        <a:rPr lang="en-US" sz="1200" spc="-40">
                          <a:effectLst/>
                        </a:rPr>
                        <a:t> </a:t>
                      </a:r>
                      <a:r>
                        <a:rPr lang="en-US" sz="1200">
                          <a:effectLst/>
                        </a:rPr>
                        <a:t>Last</a:t>
                      </a:r>
                      <a:r>
                        <a:rPr lang="en-US" sz="1200" spc="-35">
                          <a:effectLst/>
                        </a:rPr>
                        <a:t> </a:t>
                      </a:r>
                      <a:r>
                        <a:rPr lang="en-US" sz="1200" spc="-20">
                          <a:effectLst/>
                        </a:rPr>
                        <a:t>Name*</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a:effectLst/>
                        </a:rPr>
                        <a:t>30</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a:effectLst/>
                        </a:rPr>
                        <a:t>19</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a:effectLst/>
                        </a:rPr>
                        <a:t>48</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a:effectLst/>
                        </a:rPr>
                        <a:t>4</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a:effectLst/>
                        </a:rPr>
                        <a:t>D2</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dirty="0">
                          <a:effectLst/>
                        </a:rPr>
                        <a:t>Doe</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10" dirty="0">
                          <a:effectLst/>
                        </a:rPr>
                        <a:t>Student’s last name as recorded in RITS</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extLst>
                  <a:ext uri="{0D108BD9-81ED-4DB2-BD59-A6C34878D82A}">
                    <a16:rowId xmlns:a16="http://schemas.microsoft.com/office/drawing/2014/main" val="1418647552"/>
                  </a:ext>
                </a:extLst>
              </a:tr>
              <a:tr h="360580">
                <a:tc>
                  <a:txBody>
                    <a:bodyPr/>
                    <a:lstStyle/>
                    <a:p>
                      <a:pPr marL="0" marR="0">
                        <a:lnSpc>
                          <a:spcPct val="107000"/>
                        </a:lnSpc>
                        <a:spcAft>
                          <a:spcPts val="800"/>
                        </a:spcAft>
                        <a:buNone/>
                      </a:pPr>
                      <a:r>
                        <a:rPr lang="en-US" sz="1200">
                          <a:effectLst/>
                        </a:rPr>
                        <a:t>Student</a:t>
                      </a:r>
                      <a:r>
                        <a:rPr lang="en-US" sz="1200" spc="-40">
                          <a:effectLst/>
                        </a:rPr>
                        <a:t> </a:t>
                      </a:r>
                      <a:r>
                        <a:rPr lang="en-US" sz="1200">
                          <a:effectLst/>
                        </a:rPr>
                        <a:t>First</a:t>
                      </a:r>
                      <a:r>
                        <a:rPr lang="en-US" sz="1200" spc="-40">
                          <a:effectLst/>
                        </a:rPr>
                        <a:t> </a:t>
                      </a:r>
                      <a:r>
                        <a:rPr lang="en-US" sz="1200" spc="-20">
                          <a:effectLst/>
                        </a:rPr>
                        <a:t>Name*</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a:effectLst/>
                        </a:rPr>
                        <a:t>30</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a:effectLst/>
                        </a:rPr>
                        <a:t>49</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a:effectLst/>
                        </a:rPr>
                        <a:t>78</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a:effectLst/>
                        </a:rPr>
                        <a:t>5</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a:effectLst/>
                        </a:rPr>
                        <a:t>E2</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dirty="0">
                          <a:effectLst/>
                        </a:rPr>
                        <a:t>John</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10" dirty="0">
                          <a:effectLst/>
                        </a:rPr>
                        <a:t>Student’s first name as recorded in RITS</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extLst>
                  <a:ext uri="{0D108BD9-81ED-4DB2-BD59-A6C34878D82A}">
                    <a16:rowId xmlns:a16="http://schemas.microsoft.com/office/drawing/2014/main" val="2506656820"/>
                  </a:ext>
                </a:extLst>
              </a:tr>
              <a:tr h="546480">
                <a:tc>
                  <a:txBody>
                    <a:bodyPr/>
                    <a:lstStyle/>
                    <a:p>
                      <a:pPr marL="0" marR="0">
                        <a:lnSpc>
                          <a:spcPct val="107000"/>
                        </a:lnSpc>
                        <a:spcAft>
                          <a:spcPts val="800"/>
                        </a:spcAft>
                        <a:buNone/>
                      </a:pPr>
                      <a:r>
                        <a:rPr lang="en-US" sz="1200">
                          <a:effectLst/>
                        </a:rPr>
                        <a:t>Student</a:t>
                      </a:r>
                      <a:r>
                        <a:rPr lang="en-US" sz="1200" spc="-60">
                          <a:effectLst/>
                        </a:rPr>
                        <a:t> </a:t>
                      </a:r>
                      <a:r>
                        <a:rPr lang="en-US" sz="1200" spc="-10">
                          <a:effectLst/>
                        </a:rPr>
                        <a:t>Gender*</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a:effectLst/>
                        </a:rPr>
                        <a:t>2</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a:effectLst/>
                        </a:rPr>
                        <a:t>79</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a:effectLst/>
                        </a:rPr>
                        <a:t>80</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a:effectLst/>
                        </a:rPr>
                        <a:t>6</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a:effectLst/>
                        </a:rPr>
                        <a:t>F2</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a:effectLst/>
                        </a:rPr>
                        <a:t>01</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10" dirty="0">
                          <a:effectLst/>
                        </a:rPr>
                        <a:t>Student’s sex as recorded in RITS; </a:t>
                      </a:r>
                      <a:r>
                        <a:rPr lang="en-US" sz="1200" dirty="0">
                          <a:effectLst/>
                        </a:rPr>
                        <a:t>01=Female;</a:t>
                      </a:r>
                      <a:r>
                        <a:rPr lang="en-US" sz="1200" spc="-5" dirty="0">
                          <a:effectLst/>
                        </a:rPr>
                        <a:t> </a:t>
                      </a:r>
                      <a:r>
                        <a:rPr lang="en-US" sz="1200" dirty="0">
                          <a:effectLst/>
                        </a:rPr>
                        <a:t>02=</a:t>
                      </a:r>
                      <a:r>
                        <a:rPr lang="en-US" sz="1200" spc="-60" dirty="0">
                          <a:effectLst/>
                        </a:rPr>
                        <a:t>Male; 03=Nonbinary</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extLst>
                  <a:ext uri="{0D108BD9-81ED-4DB2-BD59-A6C34878D82A}">
                    <a16:rowId xmlns:a16="http://schemas.microsoft.com/office/drawing/2014/main" val="2529048147"/>
                  </a:ext>
                </a:extLst>
              </a:tr>
              <a:tr h="478181">
                <a:tc>
                  <a:txBody>
                    <a:bodyPr/>
                    <a:lstStyle/>
                    <a:p>
                      <a:pPr marL="0" marR="0">
                        <a:lnSpc>
                          <a:spcPct val="107000"/>
                        </a:lnSpc>
                        <a:spcAft>
                          <a:spcPts val="800"/>
                        </a:spcAft>
                        <a:buNone/>
                      </a:pPr>
                      <a:r>
                        <a:rPr lang="en-US" sz="1200">
                          <a:effectLst/>
                        </a:rPr>
                        <a:t>Student</a:t>
                      </a:r>
                      <a:r>
                        <a:rPr lang="en-US" sz="1200" spc="-30">
                          <a:effectLst/>
                        </a:rPr>
                        <a:t> </a:t>
                      </a:r>
                      <a:r>
                        <a:rPr lang="en-US" sz="1200">
                          <a:effectLst/>
                        </a:rPr>
                        <a:t>Date</a:t>
                      </a:r>
                      <a:r>
                        <a:rPr lang="en-US" sz="1200" spc="-30">
                          <a:effectLst/>
                        </a:rPr>
                        <a:t> </a:t>
                      </a:r>
                      <a:r>
                        <a:rPr lang="en-US" sz="1200">
                          <a:effectLst/>
                        </a:rPr>
                        <a:t>of</a:t>
                      </a:r>
                      <a:r>
                        <a:rPr lang="en-US" sz="1200" spc="-35">
                          <a:effectLst/>
                        </a:rPr>
                        <a:t> </a:t>
                      </a:r>
                      <a:r>
                        <a:rPr lang="en-US" sz="1200">
                          <a:effectLst/>
                        </a:rPr>
                        <a:t>Birth</a:t>
                      </a:r>
                      <a:r>
                        <a:rPr lang="en-US" sz="1200" spc="-35">
                          <a:effectLst/>
                        </a:rPr>
                        <a:t> </a:t>
                      </a:r>
                      <a:r>
                        <a:rPr lang="en-US" sz="1200" spc="-50">
                          <a:effectLst/>
                        </a:rPr>
                        <a:t>*</a:t>
                      </a:r>
                      <a:endParaRPr lang="en-US" sz="1200">
                        <a:effectLst/>
                      </a:endParaRPr>
                    </a:p>
                    <a:p>
                      <a:pPr marL="0" marR="0" algn="ctr">
                        <a:lnSpc>
                          <a:spcPct val="107000"/>
                        </a:lnSpc>
                        <a:spcAft>
                          <a:spcPts val="800"/>
                        </a:spcAft>
                        <a:buNone/>
                      </a:pPr>
                      <a:r>
                        <a:rPr lang="en-US" sz="1200">
                          <a:effectLst/>
                        </a:rPr>
                        <a:t> </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a:effectLst/>
                        </a:rPr>
                        <a:t>8</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a:effectLst/>
                        </a:rPr>
                        <a:t>81</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a:effectLst/>
                        </a:rPr>
                        <a:t>88</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a:effectLst/>
                        </a:rPr>
                        <a:t>7</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25">
                          <a:effectLst/>
                        </a:rPr>
                        <a:t>G2</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10">
                          <a:effectLst/>
                        </a:rPr>
                        <a:t>01312016</a:t>
                      </a:r>
                      <a:endParaRPr lang="en-US" sz="12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200" spc="-10" dirty="0">
                          <a:effectLst/>
                        </a:rPr>
                        <a:t>Format = MMDDYYYY</a:t>
                      </a:r>
                      <a:endParaRPr lang="en-US" sz="12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extLst>
                  <a:ext uri="{0D108BD9-81ED-4DB2-BD59-A6C34878D82A}">
                    <a16:rowId xmlns:a16="http://schemas.microsoft.com/office/drawing/2014/main" val="2059892675"/>
                  </a:ext>
                </a:extLst>
              </a:tr>
            </a:tbl>
          </a:graphicData>
        </a:graphic>
      </p:graphicFrame>
    </p:spTree>
    <p:extLst>
      <p:ext uri="{BB962C8B-B14F-4D97-AF65-F5344CB8AC3E}">
        <p14:creationId xmlns:p14="http://schemas.microsoft.com/office/powerpoint/2010/main" val="6335699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4C456-A53E-B95A-EBE6-69B17009A933}"/>
              </a:ext>
            </a:extLst>
          </p:cNvPr>
          <p:cNvSpPr>
            <a:spLocks noGrp="1"/>
          </p:cNvSpPr>
          <p:nvPr>
            <p:ph type="title"/>
          </p:nvPr>
        </p:nvSpPr>
        <p:spPr/>
        <p:txBody>
          <a:bodyPr/>
          <a:lstStyle/>
          <a:p>
            <a:r>
              <a:rPr lang="en-US" dirty="0"/>
              <a:t>Spring READ Assessment Data Collection Elements (2 of 2)</a:t>
            </a:r>
          </a:p>
        </p:txBody>
      </p:sp>
      <p:sp>
        <p:nvSpPr>
          <p:cNvPr id="4" name="Title 3">
            <a:extLst>
              <a:ext uri="{FF2B5EF4-FFF2-40B4-BE49-F238E27FC236}">
                <a16:creationId xmlns:a16="http://schemas.microsoft.com/office/drawing/2014/main" id="{30AA1949-361D-D75E-4C86-D7903C55EACE}"/>
              </a:ext>
            </a:extLst>
          </p:cNvPr>
          <p:cNvSpPr>
            <a:spLocks noGrp="1"/>
          </p:cNvSpPr>
          <p:nvPr>
            <p:ph type="title" idx="2"/>
          </p:nvPr>
        </p:nvSpPr>
        <p:spPr/>
        <p:txBody>
          <a:bodyPr/>
          <a:lstStyle/>
          <a:p>
            <a:endParaRPr lang="en-US"/>
          </a:p>
        </p:txBody>
      </p:sp>
      <p:graphicFrame>
        <p:nvGraphicFramePr>
          <p:cNvPr id="6" name="Table 5">
            <a:extLst>
              <a:ext uri="{FF2B5EF4-FFF2-40B4-BE49-F238E27FC236}">
                <a16:creationId xmlns:a16="http://schemas.microsoft.com/office/drawing/2014/main" id="{C5B3DFAC-0DDA-6361-F54D-A8FA728BD29D}"/>
              </a:ext>
            </a:extLst>
          </p:cNvPr>
          <p:cNvGraphicFramePr>
            <a:graphicFrameLocks noGrp="1"/>
          </p:cNvGraphicFramePr>
          <p:nvPr>
            <p:extLst>
              <p:ext uri="{D42A27DB-BD31-4B8C-83A1-F6EECF244321}">
                <p14:modId xmlns:p14="http://schemas.microsoft.com/office/powerpoint/2010/main" val="1962820942"/>
              </p:ext>
            </p:extLst>
          </p:nvPr>
        </p:nvGraphicFramePr>
        <p:xfrm>
          <a:off x="123875" y="965264"/>
          <a:ext cx="8896250" cy="4158449"/>
        </p:xfrm>
        <a:graphic>
          <a:graphicData uri="http://schemas.openxmlformats.org/drawingml/2006/table">
            <a:tbl>
              <a:tblPr firstRow="1">
                <a:tableStyleId>{5940675A-B579-460E-94D1-54222C63F5DA}</a:tableStyleId>
              </a:tblPr>
              <a:tblGrid>
                <a:gridCol w="2255284">
                  <a:extLst>
                    <a:ext uri="{9D8B030D-6E8A-4147-A177-3AD203B41FA5}">
                      <a16:colId xmlns:a16="http://schemas.microsoft.com/office/drawing/2014/main" val="1357144679"/>
                    </a:ext>
                  </a:extLst>
                </a:gridCol>
                <a:gridCol w="550472">
                  <a:extLst>
                    <a:ext uri="{9D8B030D-6E8A-4147-A177-3AD203B41FA5}">
                      <a16:colId xmlns:a16="http://schemas.microsoft.com/office/drawing/2014/main" val="3658269996"/>
                    </a:ext>
                  </a:extLst>
                </a:gridCol>
                <a:gridCol w="683581">
                  <a:extLst>
                    <a:ext uri="{9D8B030D-6E8A-4147-A177-3AD203B41FA5}">
                      <a16:colId xmlns:a16="http://schemas.microsoft.com/office/drawing/2014/main" val="2499625984"/>
                    </a:ext>
                  </a:extLst>
                </a:gridCol>
                <a:gridCol w="736846">
                  <a:extLst>
                    <a:ext uri="{9D8B030D-6E8A-4147-A177-3AD203B41FA5}">
                      <a16:colId xmlns:a16="http://schemas.microsoft.com/office/drawing/2014/main" val="4188081302"/>
                    </a:ext>
                  </a:extLst>
                </a:gridCol>
                <a:gridCol w="443884">
                  <a:extLst>
                    <a:ext uri="{9D8B030D-6E8A-4147-A177-3AD203B41FA5}">
                      <a16:colId xmlns:a16="http://schemas.microsoft.com/office/drawing/2014/main" val="4279495000"/>
                    </a:ext>
                  </a:extLst>
                </a:gridCol>
                <a:gridCol w="541538">
                  <a:extLst>
                    <a:ext uri="{9D8B030D-6E8A-4147-A177-3AD203B41FA5}">
                      <a16:colId xmlns:a16="http://schemas.microsoft.com/office/drawing/2014/main" val="3054033622"/>
                    </a:ext>
                  </a:extLst>
                </a:gridCol>
                <a:gridCol w="1109708">
                  <a:extLst>
                    <a:ext uri="{9D8B030D-6E8A-4147-A177-3AD203B41FA5}">
                      <a16:colId xmlns:a16="http://schemas.microsoft.com/office/drawing/2014/main" val="3449000410"/>
                    </a:ext>
                  </a:extLst>
                </a:gridCol>
                <a:gridCol w="2574937">
                  <a:extLst>
                    <a:ext uri="{9D8B030D-6E8A-4147-A177-3AD203B41FA5}">
                      <a16:colId xmlns:a16="http://schemas.microsoft.com/office/drawing/2014/main" val="3892813475"/>
                    </a:ext>
                  </a:extLst>
                </a:gridCol>
              </a:tblGrid>
              <a:tr h="523072">
                <a:tc>
                  <a:txBody>
                    <a:bodyPr/>
                    <a:lstStyle/>
                    <a:p>
                      <a:pPr marL="0" marR="0" algn="ctr">
                        <a:lnSpc>
                          <a:spcPct val="107000"/>
                        </a:lnSpc>
                        <a:spcAft>
                          <a:spcPts val="800"/>
                        </a:spcAft>
                        <a:buNone/>
                      </a:pPr>
                      <a:r>
                        <a:rPr lang="en-US" sz="1000" dirty="0">
                          <a:effectLst/>
                        </a:rPr>
                        <a:t>Name of Field</a:t>
                      </a:r>
                      <a:endParaRPr lang="en-US" sz="10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nchor="ctr"/>
                </a:tc>
                <a:tc>
                  <a:txBody>
                    <a:bodyPr/>
                    <a:lstStyle/>
                    <a:p>
                      <a:pPr marL="0" marR="0" algn="ctr">
                        <a:lnSpc>
                          <a:spcPct val="107000"/>
                        </a:lnSpc>
                        <a:spcAft>
                          <a:spcPts val="800"/>
                        </a:spcAft>
                        <a:buNone/>
                      </a:pPr>
                      <a:r>
                        <a:rPr lang="en-US" sz="1000" dirty="0">
                          <a:effectLst/>
                        </a:rPr>
                        <a:t>Field Length</a:t>
                      </a:r>
                      <a:endParaRPr lang="en-US" sz="10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nchor="ctr"/>
                </a:tc>
                <a:tc>
                  <a:txBody>
                    <a:bodyPr/>
                    <a:lstStyle/>
                    <a:p>
                      <a:pPr marL="0" marR="0" algn="ctr">
                        <a:lnSpc>
                          <a:spcPct val="107000"/>
                        </a:lnSpc>
                        <a:spcAft>
                          <a:spcPts val="800"/>
                        </a:spcAft>
                        <a:buNone/>
                      </a:pPr>
                      <a:r>
                        <a:rPr lang="en-US" sz="1000" dirty="0">
                          <a:effectLst/>
                        </a:rPr>
                        <a:t>Text Start Position</a:t>
                      </a:r>
                      <a:endParaRPr lang="en-US" sz="10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nchor="ctr"/>
                </a:tc>
                <a:tc>
                  <a:txBody>
                    <a:bodyPr/>
                    <a:lstStyle/>
                    <a:p>
                      <a:pPr marL="0" marR="0" algn="ctr">
                        <a:lnSpc>
                          <a:spcPct val="107000"/>
                        </a:lnSpc>
                        <a:spcAft>
                          <a:spcPts val="800"/>
                        </a:spcAft>
                        <a:buNone/>
                      </a:pPr>
                      <a:r>
                        <a:rPr lang="en-US" sz="1000" dirty="0">
                          <a:effectLst/>
                        </a:rPr>
                        <a:t>Text End Position</a:t>
                      </a:r>
                      <a:endParaRPr lang="en-US" sz="10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nchor="ctr"/>
                </a:tc>
                <a:tc>
                  <a:txBody>
                    <a:bodyPr/>
                    <a:lstStyle/>
                    <a:p>
                      <a:pPr marL="0" marR="0" algn="ctr">
                        <a:lnSpc>
                          <a:spcPct val="107000"/>
                        </a:lnSpc>
                        <a:spcAft>
                          <a:spcPts val="800"/>
                        </a:spcAft>
                        <a:buNone/>
                      </a:pPr>
                      <a:r>
                        <a:rPr lang="en-US" sz="1000">
                          <a:effectLst/>
                        </a:rPr>
                        <a:t>CSV Order</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nchor="ctr"/>
                </a:tc>
                <a:tc>
                  <a:txBody>
                    <a:bodyPr/>
                    <a:lstStyle/>
                    <a:p>
                      <a:pPr marL="0" marR="0" algn="ctr">
                        <a:lnSpc>
                          <a:spcPct val="107000"/>
                        </a:lnSpc>
                        <a:spcAft>
                          <a:spcPts val="800"/>
                        </a:spcAft>
                        <a:buNone/>
                      </a:pPr>
                      <a:r>
                        <a:rPr lang="en-US" sz="1000" dirty="0">
                          <a:effectLst/>
                        </a:rPr>
                        <a:t>Excel Column</a:t>
                      </a:r>
                      <a:endParaRPr lang="en-US" sz="10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nchor="ctr"/>
                </a:tc>
                <a:tc>
                  <a:txBody>
                    <a:bodyPr/>
                    <a:lstStyle/>
                    <a:p>
                      <a:pPr marL="0" marR="0" algn="ctr">
                        <a:lnSpc>
                          <a:spcPct val="107000"/>
                        </a:lnSpc>
                        <a:spcAft>
                          <a:spcPts val="800"/>
                        </a:spcAft>
                        <a:buNone/>
                      </a:pPr>
                      <a:r>
                        <a:rPr lang="en-US" sz="1000" dirty="0">
                          <a:effectLst/>
                        </a:rPr>
                        <a:t>Example(s)</a:t>
                      </a:r>
                      <a:endParaRPr lang="en-US" sz="10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nchor="ctr"/>
                </a:tc>
                <a:tc>
                  <a:txBody>
                    <a:bodyPr/>
                    <a:lstStyle/>
                    <a:p>
                      <a:pPr marL="0" marR="0" algn="ctr">
                        <a:lnSpc>
                          <a:spcPct val="107000"/>
                        </a:lnSpc>
                        <a:spcAft>
                          <a:spcPts val="800"/>
                        </a:spcAft>
                        <a:buNone/>
                      </a:pPr>
                      <a:r>
                        <a:rPr lang="en-US" sz="1000" dirty="0">
                          <a:effectLst/>
                        </a:rPr>
                        <a:t>Remarks</a:t>
                      </a:r>
                      <a:endParaRPr lang="en-US" sz="10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nchor="ctr"/>
                </a:tc>
                <a:extLst>
                  <a:ext uri="{0D108BD9-81ED-4DB2-BD59-A6C34878D82A}">
                    <a16:rowId xmlns:a16="http://schemas.microsoft.com/office/drawing/2014/main" val="2275645924"/>
                  </a:ext>
                </a:extLst>
              </a:tr>
              <a:tr h="367097">
                <a:tc>
                  <a:txBody>
                    <a:bodyPr/>
                    <a:lstStyle/>
                    <a:p>
                      <a:pPr marL="0" marR="0">
                        <a:lnSpc>
                          <a:spcPct val="107000"/>
                        </a:lnSpc>
                        <a:spcAft>
                          <a:spcPts val="800"/>
                        </a:spcAft>
                        <a:buNone/>
                      </a:pPr>
                      <a:r>
                        <a:rPr lang="en-US" sz="1000">
                          <a:effectLst/>
                        </a:rPr>
                        <a:t>Student</a:t>
                      </a:r>
                      <a:r>
                        <a:rPr lang="en-US" sz="1000" spc="-35">
                          <a:effectLst/>
                        </a:rPr>
                        <a:t> </a:t>
                      </a:r>
                      <a:r>
                        <a:rPr lang="en-US" sz="1000">
                          <a:effectLst/>
                        </a:rPr>
                        <a:t>READ</a:t>
                      </a:r>
                      <a:r>
                        <a:rPr lang="en-US" sz="1000" spc="-40">
                          <a:effectLst/>
                        </a:rPr>
                        <a:t> </a:t>
                      </a:r>
                      <a:r>
                        <a:rPr lang="en-US" sz="1000">
                          <a:effectLst/>
                        </a:rPr>
                        <a:t>Plan</a:t>
                      </a:r>
                      <a:r>
                        <a:rPr lang="en-US" sz="1000" spc="-35">
                          <a:effectLst/>
                        </a:rPr>
                        <a:t> </a:t>
                      </a:r>
                      <a:r>
                        <a:rPr lang="en-US" sz="1000" spc="-10">
                          <a:effectLst/>
                        </a:rPr>
                        <a:t>Status*</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1</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89</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89</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8</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dirty="0">
                          <a:effectLst/>
                        </a:rPr>
                        <a:t>H2</a:t>
                      </a:r>
                      <a:endParaRPr lang="en-US" sz="10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10">
                          <a:effectLst/>
                        </a:rPr>
                        <a:t>1</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10" dirty="0">
                          <a:effectLst/>
                        </a:rPr>
                        <a:t>Field indicates whether a READ plan is in place for the student: </a:t>
                      </a:r>
                      <a:r>
                        <a:rPr lang="en-US" sz="1000" dirty="0">
                          <a:effectLst/>
                        </a:rPr>
                        <a:t>No=0;</a:t>
                      </a:r>
                      <a:r>
                        <a:rPr lang="en-US" sz="1000" spc="-15" dirty="0">
                          <a:effectLst/>
                        </a:rPr>
                        <a:t> </a:t>
                      </a:r>
                      <a:r>
                        <a:rPr lang="en-US" sz="1000" dirty="0">
                          <a:effectLst/>
                        </a:rPr>
                        <a:t>Yes=</a:t>
                      </a:r>
                      <a:r>
                        <a:rPr lang="en-US" sz="1000" spc="-50" dirty="0">
                          <a:effectLst/>
                        </a:rPr>
                        <a:t>1; </a:t>
                      </a:r>
                      <a:r>
                        <a:rPr lang="en-US" sz="1000" dirty="0">
                          <a:effectLst/>
                        </a:rPr>
                        <a:t>2=</a:t>
                      </a:r>
                      <a:r>
                        <a:rPr lang="en-US" sz="1000" spc="-25" dirty="0">
                          <a:effectLst/>
                        </a:rPr>
                        <a:t>N/A</a:t>
                      </a:r>
                      <a:endParaRPr lang="en-US" sz="10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extLst>
                  <a:ext uri="{0D108BD9-81ED-4DB2-BD59-A6C34878D82A}">
                    <a16:rowId xmlns:a16="http://schemas.microsoft.com/office/drawing/2014/main" val="2722998572"/>
                  </a:ext>
                </a:extLst>
              </a:tr>
              <a:tr h="381740">
                <a:tc>
                  <a:txBody>
                    <a:bodyPr/>
                    <a:lstStyle/>
                    <a:p>
                      <a:pPr marL="0" marR="0">
                        <a:lnSpc>
                          <a:spcPct val="107000"/>
                        </a:lnSpc>
                        <a:spcAft>
                          <a:spcPts val="800"/>
                        </a:spcAft>
                        <a:buNone/>
                      </a:pPr>
                      <a:r>
                        <a:rPr lang="en-US" sz="1000">
                          <a:effectLst/>
                        </a:rPr>
                        <a:t>Student</a:t>
                      </a:r>
                      <a:r>
                        <a:rPr lang="en-US" sz="1000" spc="-45">
                          <a:effectLst/>
                        </a:rPr>
                        <a:t> </a:t>
                      </a:r>
                      <a:r>
                        <a:rPr lang="en-US" sz="1000">
                          <a:effectLst/>
                        </a:rPr>
                        <a:t>READ</a:t>
                      </a:r>
                      <a:r>
                        <a:rPr lang="en-US" sz="1000" spc="-40">
                          <a:effectLst/>
                        </a:rPr>
                        <a:t> </a:t>
                      </a:r>
                      <a:r>
                        <a:rPr lang="en-US" sz="1000" spc="-10">
                          <a:effectLst/>
                        </a:rPr>
                        <a:t>Status (SRD Status)*</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1</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90</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90</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9</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I2</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dirty="0">
                          <a:effectLst/>
                        </a:rPr>
                        <a:t>1</a:t>
                      </a:r>
                      <a:endParaRPr lang="en-US" sz="10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10" dirty="0">
                          <a:effectLst/>
                        </a:rPr>
                        <a:t>Indicates whether a student has a significant reading deficiency: No=1; Yes=2</a:t>
                      </a:r>
                      <a:endParaRPr lang="en-US" sz="10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extLst>
                  <a:ext uri="{0D108BD9-81ED-4DB2-BD59-A6C34878D82A}">
                    <a16:rowId xmlns:a16="http://schemas.microsoft.com/office/drawing/2014/main" val="499540499"/>
                  </a:ext>
                </a:extLst>
              </a:tr>
              <a:tr h="372862">
                <a:tc>
                  <a:txBody>
                    <a:bodyPr/>
                    <a:lstStyle/>
                    <a:p>
                      <a:pPr marL="0" marR="0">
                        <a:lnSpc>
                          <a:spcPct val="107000"/>
                        </a:lnSpc>
                        <a:spcAft>
                          <a:spcPts val="800"/>
                        </a:spcAft>
                        <a:buNone/>
                      </a:pPr>
                      <a:r>
                        <a:rPr lang="en-US" sz="1000">
                          <a:effectLst/>
                        </a:rPr>
                        <a:t>Student</a:t>
                      </a:r>
                      <a:r>
                        <a:rPr lang="en-US" sz="1000" spc="-45">
                          <a:effectLst/>
                        </a:rPr>
                        <a:t> </a:t>
                      </a:r>
                      <a:r>
                        <a:rPr lang="en-US" sz="1000">
                          <a:effectLst/>
                        </a:rPr>
                        <a:t>READ</a:t>
                      </a:r>
                      <a:r>
                        <a:rPr lang="en-US" sz="1000" spc="-40">
                          <a:effectLst/>
                        </a:rPr>
                        <a:t> </a:t>
                      </a:r>
                      <a:r>
                        <a:rPr lang="en-US" sz="1000" spc="-10">
                          <a:effectLst/>
                        </a:rPr>
                        <a:t>Assessment*</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2</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92</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93</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dirty="0">
                          <a:effectLst/>
                        </a:rPr>
                        <a:t>10</a:t>
                      </a:r>
                      <a:endParaRPr lang="en-US" sz="10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J2</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03</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24130" marR="0">
                        <a:spcBef>
                          <a:spcPts val="120"/>
                        </a:spcBef>
                        <a:buNone/>
                      </a:pPr>
                      <a:r>
                        <a:rPr lang="en-US" sz="1000" spc="-10" dirty="0">
                          <a:effectLst/>
                        </a:rPr>
                        <a:t>District-selected READ assessment</a:t>
                      </a:r>
                      <a:endParaRPr lang="en-US" sz="1000" dirty="0">
                        <a:effectLst/>
                      </a:endParaRPr>
                    </a:p>
                    <a:p>
                      <a:pPr marL="0" marR="0">
                        <a:lnSpc>
                          <a:spcPct val="107000"/>
                        </a:lnSpc>
                        <a:spcAft>
                          <a:spcPts val="800"/>
                        </a:spcAft>
                        <a:buNone/>
                      </a:pPr>
                      <a:r>
                        <a:rPr lang="en-US" sz="1000" spc="-10" dirty="0">
                          <a:effectLst/>
                        </a:rPr>
                        <a:t>administered to student</a:t>
                      </a:r>
                      <a:endParaRPr lang="en-US" sz="10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extLst>
                  <a:ext uri="{0D108BD9-81ED-4DB2-BD59-A6C34878D82A}">
                    <a16:rowId xmlns:a16="http://schemas.microsoft.com/office/drawing/2014/main" val="1334129038"/>
                  </a:ext>
                </a:extLst>
              </a:tr>
              <a:tr h="337351">
                <a:tc>
                  <a:txBody>
                    <a:bodyPr/>
                    <a:lstStyle/>
                    <a:p>
                      <a:pPr marL="0" marR="0">
                        <a:lnSpc>
                          <a:spcPct val="107000"/>
                        </a:lnSpc>
                        <a:spcAft>
                          <a:spcPts val="800"/>
                        </a:spcAft>
                        <a:buNone/>
                      </a:pPr>
                      <a:r>
                        <a:rPr lang="en-US" sz="1000" spc="-10" dirty="0">
                          <a:effectLst/>
                        </a:rPr>
                        <a:t>Student</a:t>
                      </a:r>
                      <a:r>
                        <a:rPr lang="en-US" sz="1000" spc="20" dirty="0">
                          <a:effectLst/>
                        </a:rPr>
                        <a:t> </a:t>
                      </a:r>
                      <a:r>
                        <a:rPr lang="en-US" sz="1000" spc="-10" dirty="0">
                          <a:effectLst/>
                        </a:rPr>
                        <a:t>Assessment</a:t>
                      </a:r>
                      <a:r>
                        <a:rPr lang="en-US" sz="1000" spc="15" dirty="0">
                          <a:effectLst/>
                        </a:rPr>
                        <a:t> </a:t>
                      </a:r>
                      <a:r>
                        <a:rPr lang="en-US" sz="1000" spc="-10" dirty="0">
                          <a:effectLst/>
                        </a:rPr>
                        <a:t>Score*</a:t>
                      </a:r>
                      <a:endParaRPr lang="en-US" sz="1000" dirty="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4</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94</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97</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11</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K2</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0">
                          <a:effectLst/>
                        </a:rPr>
                        <a:t>0123</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24130" marR="0">
                        <a:spcBef>
                          <a:spcPts val="120"/>
                        </a:spcBef>
                        <a:buNone/>
                      </a:pPr>
                      <a:r>
                        <a:rPr lang="en-US" sz="1000" spc="-10" dirty="0">
                          <a:effectLst/>
                        </a:rPr>
                        <a:t>Score range dependent on assessment</a:t>
                      </a:r>
                      <a:endParaRPr lang="en-US" sz="1000" dirty="0">
                        <a:effectLst/>
                      </a:endParaRPr>
                    </a:p>
                    <a:p>
                      <a:pPr marL="24130" marR="0">
                        <a:spcBef>
                          <a:spcPts val="120"/>
                        </a:spcBef>
                        <a:buNone/>
                      </a:pPr>
                      <a:r>
                        <a:rPr lang="en-US" sz="1000" spc="-10" dirty="0">
                          <a:effectLst/>
                        </a:rPr>
                        <a:t>taken</a:t>
                      </a:r>
                      <a:endParaRPr lang="en-US" sz="1000" dirty="0">
                        <a:effectLst/>
                        <a:latin typeface="Calibri" panose="020F0502020204030204" pitchFamily="34" charset="0"/>
                        <a:ea typeface="Calibri" panose="020F0502020204030204" pitchFamily="34" charset="0"/>
                      </a:endParaRPr>
                    </a:p>
                  </a:txBody>
                  <a:tcPr marL="29881" marR="29881" marT="0" marB="0"/>
                </a:tc>
                <a:extLst>
                  <a:ext uri="{0D108BD9-81ED-4DB2-BD59-A6C34878D82A}">
                    <a16:rowId xmlns:a16="http://schemas.microsoft.com/office/drawing/2014/main" val="1635421685"/>
                  </a:ext>
                </a:extLst>
              </a:tr>
              <a:tr h="167134">
                <a:tc>
                  <a:txBody>
                    <a:bodyPr/>
                    <a:lstStyle/>
                    <a:p>
                      <a:pPr marL="0" marR="0">
                        <a:lnSpc>
                          <a:spcPct val="107000"/>
                        </a:lnSpc>
                        <a:spcAft>
                          <a:spcPts val="800"/>
                        </a:spcAft>
                        <a:buNone/>
                      </a:pPr>
                      <a:r>
                        <a:rPr lang="en-US" sz="1000">
                          <a:effectLst/>
                        </a:rPr>
                        <a:t>Student</a:t>
                      </a:r>
                      <a:r>
                        <a:rPr lang="en-US" sz="1000" spc="-45">
                          <a:effectLst/>
                        </a:rPr>
                        <a:t> </a:t>
                      </a:r>
                      <a:r>
                        <a:rPr lang="en-US" sz="1000">
                          <a:effectLst/>
                        </a:rPr>
                        <a:t>Test</a:t>
                      </a:r>
                      <a:r>
                        <a:rPr lang="en-US" sz="1000" spc="-35">
                          <a:effectLst/>
                        </a:rPr>
                        <a:t> </a:t>
                      </a:r>
                      <a:r>
                        <a:rPr lang="en-US" sz="1000" spc="-20">
                          <a:effectLst/>
                        </a:rPr>
                        <a:t>Date*</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8</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98</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106</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12</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L2</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10">
                          <a:effectLst/>
                        </a:rPr>
                        <a:t>04152022</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24130" marR="0">
                        <a:spcBef>
                          <a:spcPts val="120"/>
                        </a:spcBef>
                        <a:buNone/>
                      </a:pPr>
                      <a:r>
                        <a:rPr lang="en-US" sz="1000" spc="-10" dirty="0">
                          <a:effectLst/>
                        </a:rPr>
                        <a:t>Format = MMDDYYYY</a:t>
                      </a:r>
                      <a:endParaRPr lang="en-US" sz="1000" dirty="0">
                        <a:effectLst/>
                        <a:latin typeface="Calibri" panose="020F0502020204030204" pitchFamily="34" charset="0"/>
                        <a:ea typeface="Calibri" panose="020F0502020204030204" pitchFamily="34" charset="0"/>
                      </a:endParaRPr>
                    </a:p>
                  </a:txBody>
                  <a:tcPr marL="29881" marR="29881" marT="0" marB="0"/>
                </a:tc>
                <a:extLst>
                  <a:ext uri="{0D108BD9-81ED-4DB2-BD59-A6C34878D82A}">
                    <a16:rowId xmlns:a16="http://schemas.microsoft.com/office/drawing/2014/main" val="4093494014"/>
                  </a:ext>
                </a:extLst>
              </a:tr>
              <a:tr h="499763">
                <a:tc>
                  <a:txBody>
                    <a:bodyPr/>
                    <a:lstStyle/>
                    <a:p>
                      <a:pPr marL="0" marR="0">
                        <a:lnSpc>
                          <a:spcPct val="107000"/>
                        </a:lnSpc>
                        <a:spcAft>
                          <a:spcPts val="800"/>
                        </a:spcAft>
                        <a:buNone/>
                      </a:pPr>
                      <a:r>
                        <a:rPr lang="en-US" sz="1000" spc="-10">
                          <a:effectLst/>
                        </a:rPr>
                        <a:t>Student</a:t>
                      </a:r>
                      <a:r>
                        <a:rPr lang="en-US" sz="1000" spc="15">
                          <a:effectLst/>
                        </a:rPr>
                        <a:t> </a:t>
                      </a:r>
                      <a:r>
                        <a:rPr lang="en-US" sz="1000" spc="-10">
                          <a:effectLst/>
                        </a:rPr>
                        <a:t>Recommended</a:t>
                      </a:r>
                      <a:r>
                        <a:rPr lang="en-US" sz="1000" spc="20">
                          <a:effectLst/>
                        </a:rPr>
                        <a:t> </a:t>
                      </a:r>
                      <a:r>
                        <a:rPr lang="en-US" sz="1000" spc="-10">
                          <a:effectLst/>
                        </a:rPr>
                        <a:t>Retention*</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1</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107</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107</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13</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M2</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33655" marR="0">
                        <a:spcBef>
                          <a:spcPts val="120"/>
                        </a:spcBef>
                        <a:buNone/>
                      </a:pPr>
                      <a:r>
                        <a:rPr lang="en-US" sz="1000">
                          <a:effectLst/>
                        </a:rPr>
                        <a:t>No</a:t>
                      </a:r>
                      <a:r>
                        <a:rPr lang="en-US" sz="1000" spc="-15">
                          <a:effectLst/>
                        </a:rPr>
                        <a:t> </a:t>
                      </a:r>
                      <a:r>
                        <a:rPr lang="en-US" sz="1000">
                          <a:effectLst/>
                        </a:rPr>
                        <a:t>=</a:t>
                      </a:r>
                      <a:r>
                        <a:rPr lang="en-US" sz="1000" spc="-15">
                          <a:effectLst/>
                        </a:rPr>
                        <a:t> </a:t>
                      </a:r>
                      <a:r>
                        <a:rPr lang="en-US" sz="1000">
                          <a:effectLst/>
                        </a:rPr>
                        <a:t>0</a:t>
                      </a:r>
                      <a:r>
                        <a:rPr lang="en-US" sz="1000" spc="-15">
                          <a:effectLst/>
                        </a:rPr>
                        <a:t> </a:t>
                      </a:r>
                      <a:r>
                        <a:rPr lang="en-US" sz="1000">
                          <a:effectLst/>
                        </a:rPr>
                        <a:t>Yes</a:t>
                      </a:r>
                      <a:r>
                        <a:rPr lang="en-US" sz="1000" spc="-5">
                          <a:effectLst/>
                        </a:rPr>
                        <a:t> </a:t>
                      </a:r>
                      <a:r>
                        <a:rPr lang="en-US" sz="1000">
                          <a:effectLst/>
                        </a:rPr>
                        <a:t>=</a:t>
                      </a:r>
                      <a:r>
                        <a:rPr lang="en-US" sz="1000" spc="-10">
                          <a:effectLst/>
                        </a:rPr>
                        <a:t> </a:t>
                      </a:r>
                      <a:r>
                        <a:rPr lang="en-US" sz="1000" spc="-50">
                          <a:effectLst/>
                        </a:rPr>
                        <a:t>1</a:t>
                      </a:r>
                      <a:endParaRPr lang="en-US" sz="1000">
                        <a:effectLst/>
                      </a:endParaRPr>
                    </a:p>
                    <a:p>
                      <a:pPr marL="0" marR="0">
                        <a:lnSpc>
                          <a:spcPct val="107000"/>
                        </a:lnSpc>
                        <a:spcAft>
                          <a:spcPts val="800"/>
                        </a:spcAft>
                        <a:buNone/>
                      </a:pPr>
                      <a:r>
                        <a:rPr lang="en-US" sz="1000">
                          <a:effectLst/>
                        </a:rPr>
                        <a:t>2</a:t>
                      </a:r>
                      <a:r>
                        <a:rPr lang="en-US" sz="1000" spc="-15">
                          <a:effectLst/>
                        </a:rPr>
                        <a:t> </a:t>
                      </a:r>
                      <a:r>
                        <a:rPr lang="en-US" sz="1000">
                          <a:effectLst/>
                        </a:rPr>
                        <a:t>=</a:t>
                      </a:r>
                      <a:r>
                        <a:rPr lang="en-US" sz="1000" spc="-10">
                          <a:effectLst/>
                        </a:rPr>
                        <a:t> </a:t>
                      </a:r>
                      <a:r>
                        <a:rPr lang="en-US" sz="1000" spc="-25">
                          <a:effectLst/>
                        </a:rPr>
                        <a:t>N/A</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24130" marR="0">
                        <a:spcBef>
                          <a:spcPts val="120"/>
                        </a:spcBef>
                        <a:buNone/>
                      </a:pPr>
                      <a:r>
                        <a:rPr lang="en-US" sz="1000" spc="-10" dirty="0">
                          <a:effectLst/>
                        </a:rPr>
                        <a:t> </a:t>
                      </a:r>
                      <a:endParaRPr lang="en-US" sz="1000" dirty="0">
                        <a:effectLst/>
                        <a:latin typeface="Calibri" panose="020F0502020204030204" pitchFamily="34" charset="0"/>
                        <a:ea typeface="Calibri" panose="020F0502020204030204" pitchFamily="34" charset="0"/>
                      </a:endParaRPr>
                    </a:p>
                  </a:txBody>
                  <a:tcPr marL="29881" marR="29881" marT="0" marB="0"/>
                </a:tc>
                <a:extLst>
                  <a:ext uri="{0D108BD9-81ED-4DB2-BD59-A6C34878D82A}">
                    <a16:rowId xmlns:a16="http://schemas.microsoft.com/office/drawing/2014/main" val="3259027911"/>
                  </a:ext>
                </a:extLst>
              </a:tr>
              <a:tr h="511543">
                <a:tc>
                  <a:txBody>
                    <a:bodyPr/>
                    <a:lstStyle/>
                    <a:p>
                      <a:pPr marL="0" marR="0">
                        <a:lnSpc>
                          <a:spcPct val="107000"/>
                        </a:lnSpc>
                        <a:spcAft>
                          <a:spcPts val="800"/>
                        </a:spcAft>
                        <a:buNone/>
                      </a:pPr>
                      <a:r>
                        <a:rPr lang="en-US" sz="1000">
                          <a:effectLst/>
                        </a:rPr>
                        <a:t>Student</a:t>
                      </a:r>
                      <a:r>
                        <a:rPr lang="en-US" sz="1000" spc="-60">
                          <a:effectLst/>
                        </a:rPr>
                        <a:t> </a:t>
                      </a:r>
                      <a:r>
                        <a:rPr lang="en-US" sz="1000" spc="-10">
                          <a:effectLst/>
                        </a:rPr>
                        <a:t>Retained*</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1</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108</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108</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14</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spc="-25">
                          <a:effectLst/>
                        </a:rPr>
                        <a:t>N2</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33655" marR="0">
                        <a:spcBef>
                          <a:spcPts val="120"/>
                        </a:spcBef>
                        <a:buNone/>
                      </a:pPr>
                      <a:r>
                        <a:rPr lang="en-US" sz="1000">
                          <a:effectLst/>
                        </a:rPr>
                        <a:t>No</a:t>
                      </a:r>
                      <a:r>
                        <a:rPr lang="en-US" sz="1000" spc="-15">
                          <a:effectLst/>
                        </a:rPr>
                        <a:t> </a:t>
                      </a:r>
                      <a:r>
                        <a:rPr lang="en-US" sz="1000">
                          <a:effectLst/>
                        </a:rPr>
                        <a:t>=</a:t>
                      </a:r>
                      <a:r>
                        <a:rPr lang="en-US" sz="1000" spc="-15">
                          <a:effectLst/>
                        </a:rPr>
                        <a:t> </a:t>
                      </a:r>
                      <a:r>
                        <a:rPr lang="en-US" sz="1000">
                          <a:effectLst/>
                        </a:rPr>
                        <a:t>0</a:t>
                      </a:r>
                      <a:r>
                        <a:rPr lang="en-US" sz="1000" spc="-15">
                          <a:effectLst/>
                        </a:rPr>
                        <a:t> </a:t>
                      </a:r>
                      <a:r>
                        <a:rPr lang="en-US" sz="1000">
                          <a:effectLst/>
                        </a:rPr>
                        <a:t>Yes</a:t>
                      </a:r>
                      <a:r>
                        <a:rPr lang="en-US" sz="1000" spc="-5">
                          <a:effectLst/>
                        </a:rPr>
                        <a:t> </a:t>
                      </a:r>
                      <a:r>
                        <a:rPr lang="en-US" sz="1000">
                          <a:effectLst/>
                        </a:rPr>
                        <a:t>=</a:t>
                      </a:r>
                      <a:r>
                        <a:rPr lang="en-US" sz="1000" spc="-10">
                          <a:effectLst/>
                        </a:rPr>
                        <a:t> </a:t>
                      </a:r>
                      <a:r>
                        <a:rPr lang="en-US" sz="1000" spc="-50">
                          <a:effectLst/>
                        </a:rPr>
                        <a:t>1</a:t>
                      </a:r>
                      <a:endParaRPr lang="en-US" sz="1000">
                        <a:effectLst/>
                      </a:endParaRPr>
                    </a:p>
                    <a:p>
                      <a:pPr marL="33655" marR="0">
                        <a:spcBef>
                          <a:spcPts val="120"/>
                        </a:spcBef>
                        <a:buNone/>
                      </a:pPr>
                      <a:r>
                        <a:rPr lang="en-US" sz="1000">
                          <a:effectLst/>
                        </a:rPr>
                        <a:t>2</a:t>
                      </a:r>
                      <a:r>
                        <a:rPr lang="en-US" sz="1000" spc="-15">
                          <a:effectLst/>
                        </a:rPr>
                        <a:t> </a:t>
                      </a:r>
                      <a:r>
                        <a:rPr lang="en-US" sz="1000">
                          <a:effectLst/>
                        </a:rPr>
                        <a:t>=</a:t>
                      </a:r>
                      <a:r>
                        <a:rPr lang="en-US" sz="1000" spc="-10">
                          <a:effectLst/>
                        </a:rPr>
                        <a:t> </a:t>
                      </a:r>
                      <a:r>
                        <a:rPr lang="en-US" sz="1000" spc="-25">
                          <a:effectLst/>
                        </a:rPr>
                        <a:t>N/A</a:t>
                      </a:r>
                      <a:endParaRPr lang="en-US" sz="1000">
                        <a:effectLst/>
                        <a:latin typeface="Calibri" panose="020F0502020204030204" pitchFamily="34" charset="0"/>
                        <a:ea typeface="Calibri" panose="020F0502020204030204" pitchFamily="34" charset="0"/>
                      </a:endParaRPr>
                    </a:p>
                  </a:txBody>
                  <a:tcPr marL="29881" marR="29881" marT="0" marB="0"/>
                </a:tc>
                <a:tc>
                  <a:txBody>
                    <a:bodyPr/>
                    <a:lstStyle/>
                    <a:p>
                      <a:pPr marL="24130" marR="0">
                        <a:spcBef>
                          <a:spcPts val="120"/>
                        </a:spcBef>
                        <a:buNone/>
                      </a:pPr>
                      <a:r>
                        <a:rPr lang="en-US" sz="1000" spc="-10" dirty="0">
                          <a:effectLst/>
                        </a:rPr>
                        <a:t> </a:t>
                      </a:r>
                      <a:endParaRPr lang="en-US" sz="1000" dirty="0">
                        <a:effectLst/>
                        <a:latin typeface="Calibri" panose="020F0502020204030204" pitchFamily="34" charset="0"/>
                        <a:ea typeface="Calibri" panose="020F0502020204030204" pitchFamily="34" charset="0"/>
                      </a:endParaRPr>
                    </a:p>
                  </a:txBody>
                  <a:tcPr marL="29881" marR="29881" marT="0" marB="0"/>
                </a:tc>
                <a:extLst>
                  <a:ext uri="{0D108BD9-81ED-4DB2-BD59-A6C34878D82A}">
                    <a16:rowId xmlns:a16="http://schemas.microsoft.com/office/drawing/2014/main" val="1165499466"/>
                  </a:ext>
                </a:extLst>
              </a:tr>
              <a:tr h="332629">
                <a:tc>
                  <a:txBody>
                    <a:bodyPr/>
                    <a:lstStyle/>
                    <a:p>
                      <a:pPr marL="0" marR="0">
                        <a:lnSpc>
                          <a:spcPct val="107000"/>
                        </a:lnSpc>
                        <a:spcAft>
                          <a:spcPts val="800"/>
                        </a:spcAft>
                        <a:buNone/>
                      </a:pPr>
                      <a:r>
                        <a:rPr lang="en-US" sz="1000">
                          <a:effectLst/>
                        </a:rPr>
                        <a:t>Summer School*</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1</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109</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109</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15</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O2</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33655" marR="0">
                        <a:spcBef>
                          <a:spcPts val="120"/>
                        </a:spcBef>
                        <a:buNone/>
                      </a:pPr>
                      <a:r>
                        <a:rPr lang="en-US" sz="1000">
                          <a:effectLst/>
                        </a:rPr>
                        <a:t>No = 0 Yes = 1</a:t>
                      </a:r>
                      <a:endParaRPr lang="en-US" sz="1000">
                        <a:effectLst/>
                        <a:latin typeface="Calibri" panose="020F0502020204030204" pitchFamily="34" charset="0"/>
                        <a:ea typeface="Calibri" panose="020F0502020204030204" pitchFamily="34" charset="0"/>
                      </a:endParaRPr>
                    </a:p>
                  </a:txBody>
                  <a:tcPr marL="29881" marR="29881" marT="0" marB="0"/>
                </a:tc>
                <a:tc>
                  <a:txBody>
                    <a:bodyPr/>
                    <a:lstStyle/>
                    <a:p>
                      <a:pPr marL="24130" marR="0">
                        <a:spcBef>
                          <a:spcPts val="120"/>
                        </a:spcBef>
                        <a:buNone/>
                      </a:pPr>
                      <a:r>
                        <a:rPr lang="en-US" sz="1000" spc="-10" dirty="0">
                          <a:effectLst/>
                        </a:rPr>
                        <a:t> </a:t>
                      </a:r>
                      <a:endParaRPr lang="en-US" sz="1000" dirty="0">
                        <a:effectLst/>
                        <a:latin typeface="Calibri" panose="020F0502020204030204" pitchFamily="34" charset="0"/>
                        <a:ea typeface="Calibri" panose="020F0502020204030204" pitchFamily="34" charset="0"/>
                      </a:endParaRPr>
                    </a:p>
                  </a:txBody>
                  <a:tcPr marL="29881" marR="29881" marT="0" marB="0"/>
                </a:tc>
                <a:extLst>
                  <a:ext uri="{0D108BD9-81ED-4DB2-BD59-A6C34878D82A}">
                    <a16:rowId xmlns:a16="http://schemas.microsoft.com/office/drawing/2014/main" val="3911057708"/>
                  </a:ext>
                </a:extLst>
              </a:tr>
              <a:tr h="332629">
                <a:tc>
                  <a:txBody>
                    <a:bodyPr/>
                    <a:lstStyle/>
                    <a:p>
                      <a:pPr marL="0" marR="0">
                        <a:lnSpc>
                          <a:spcPct val="107000"/>
                        </a:lnSpc>
                        <a:spcAft>
                          <a:spcPts val="800"/>
                        </a:spcAft>
                        <a:buNone/>
                      </a:pPr>
                      <a:r>
                        <a:rPr lang="en-US" sz="1000">
                          <a:effectLst/>
                        </a:rPr>
                        <a:t>Tutor READ*</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1</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110</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110</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16</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P2</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33655" marR="0">
                        <a:spcBef>
                          <a:spcPts val="120"/>
                        </a:spcBef>
                        <a:buNone/>
                      </a:pPr>
                      <a:r>
                        <a:rPr lang="en-US" sz="1000">
                          <a:effectLst/>
                        </a:rPr>
                        <a:t>No = 0 Yes = 1</a:t>
                      </a:r>
                      <a:endParaRPr lang="en-US" sz="1000">
                        <a:effectLst/>
                        <a:latin typeface="Calibri" panose="020F0502020204030204" pitchFamily="34" charset="0"/>
                        <a:ea typeface="Calibri" panose="020F0502020204030204" pitchFamily="34" charset="0"/>
                      </a:endParaRPr>
                    </a:p>
                  </a:txBody>
                  <a:tcPr marL="29881" marR="29881" marT="0" marB="0"/>
                </a:tc>
                <a:tc>
                  <a:txBody>
                    <a:bodyPr/>
                    <a:lstStyle/>
                    <a:p>
                      <a:pPr marL="24130" marR="0">
                        <a:spcBef>
                          <a:spcPts val="120"/>
                        </a:spcBef>
                        <a:buNone/>
                      </a:pPr>
                      <a:r>
                        <a:rPr lang="en-US" sz="1000" spc="-10" dirty="0">
                          <a:effectLst/>
                        </a:rPr>
                        <a:t> </a:t>
                      </a:r>
                      <a:endParaRPr lang="en-US" sz="1000" dirty="0">
                        <a:effectLst/>
                        <a:latin typeface="Calibri" panose="020F0502020204030204" pitchFamily="34" charset="0"/>
                        <a:ea typeface="Calibri" panose="020F0502020204030204" pitchFamily="34" charset="0"/>
                      </a:endParaRPr>
                    </a:p>
                  </a:txBody>
                  <a:tcPr marL="29881" marR="29881" marT="0" marB="0"/>
                </a:tc>
                <a:extLst>
                  <a:ext uri="{0D108BD9-81ED-4DB2-BD59-A6C34878D82A}">
                    <a16:rowId xmlns:a16="http://schemas.microsoft.com/office/drawing/2014/main" val="3504060288"/>
                  </a:ext>
                </a:extLst>
              </a:tr>
              <a:tr h="332629">
                <a:tc>
                  <a:txBody>
                    <a:bodyPr/>
                    <a:lstStyle/>
                    <a:p>
                      <a:pPr marL="0" marR="0">
                        <a:lnSpc>
                          <a:spcPct val="107000"/>
                        </a:lnSpc>
                        <a:spcAft>
                          <a:spcPts val="800"/>
                        </a:spcAft>
                        <a:buNone/>
                      </a:pPr>
                      <a:r>
                        <a:rPr lang="en-US" sz="1000">
                          <a:effectLst/>
                        </a:rPr>
                        <a:t>Intervention Services</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1</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111</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111</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17</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0" marR="0">
                        <a:lnSpc>
                          <a:spcPct val="107000"/>
                        </a:lnSpc>
                        <a:spcAft>
                          <a:spcPts val="800"/>
                        </a:spcAft>
                        <a:buNone/>
                      </a:pPr>
                      <a:r>
                        <a:rPr lang="en-US" sz="1000">
                          <a:effectLst/>
                        </a:rPr>
                        <a:t>Q2</a:t>
                      </a:r>
                      <a:endParaRPr lang="en-US" sz="1000">
                        <a:effectLst/>
                        <a:latin typeface="Montserrat" panose="00000500000000000000" pitchFamily="2" charset="0"/>
                        <a:ea typeface="Montserrat" panose="00000500000000000000" pitchFamily="2" charset="0"/>
                        <a:cs typeface="Times New Roman" panose="02020603050405020304" pitchFamily="18" charset="0"/>
                      </a:endParaRPr>
                    </a:p>
                  </a:txBody>
                  <a:tcPr marL="29881" marR="29881" marT="0" marB="0"/>
                </a:tc>
                <a:tc>
                  <a:txBody>
                    <a:bodyPr/>
                    <a:lstStyle/>
                    <a:p>
                      <a:pPr marL="33655" marR="0">
                        <a:spcBef>
                          <a:spcPts val="120"/>
                        </a:spcBef>
                        <a:buNone/>
                      </a:pPr>
                      <a:r>
                        <a:rPr lang="en-US" sz="1000">
                          <a:effectLst/>
                        </a:rPr>
                        <a:t>No = 0 Yes = 1</a:t>
                      </a:r>
                      <a:endParaRPr lang="en-US" sz="1000">
                        <a:effectLst/>
                        <a:latin typeface="Calibri" panose="020F0502020204030204" pitchFamily="34" charset="0"/>
                        <a:ea typeface="Calibri" panose="020F0502020204030204" pitchFamily="34" charset="0"/>
                      </a:endParaRPr>
                    </a:p>
                  </a:txBody>
                  <a:tcPr marL="29881" marR="29881" marT="0" marB="0"/>
                </a:tc>
                <a:tc>
                  <a:txBody>
                    <a:bodyPr/>
                    <a:lstStyle/>
                    <a:p>
                      <a:pPr marL="24130" marR="0">
                        <a:spcBef>
                          <a:spcPts val="120"/>
                        </a:spcBef>
                        <a:buNone/>
                      </a:pPr>
                      <a:r>
                        <a:rPr lang="en-US" sz="1000" spc="-10" dirty="0">
                          <a:effectLst/>
                        </a:rPr>
                        <a:t> </a:t>
                      </a:r>
                      <a:endParaRPr lang="en-US" sz="1000" dirty="0">
                        <a:effectLst/>
                        <a:latin typeface="Calibri" panose="020F0502020204030204" pitchFamily="34" charset="0"/>
                        <a:ea typeface="Calibri" panose="020F0502020204030204" pitchFamily="34" charset="0"/>
                      </a:endParaRPr>
                    </a:p>
                  </a:txBody>
                  <a:tcPr marL="29881" marR="29881" marT="0" marB="0"/>
                </a:tc>
                <a:extLst>
                  <a:ext uri="{0D108BD9-81ED-4DB2-BD59-A6C34878D82A}">
                    <a16:rowId xmlns:a16="http://schemas.microsoft.com/office/drawing/2014/main" val="482690399"/>
                  </a:ext>
                </a:extLst>
              </a:tr>
            </a:tbl>
          </a:graphicData>
        </a:graphic>
      </p:graphicFrame>
    </p:spTree>
    <p:extLst>
      <p:ext uri="{BB962C8B-B14F-4D97-AF65-F5344CB8AC3E}">
        <p14:creationId xmlns:p14="http://schemas.microsoft.com/office/powerpoint/2010/main" val="17044354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F40BFF-96C6-4FF0-B88F-02F3268E4C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3918F4-2983-4CB1-0AA1-10F9782AD693}"/>
              </a:ext>
            </a:extLst>
          </p:cNvPr>
          <p:cNvSpPr>
            <a:spLocks noGrp="1"/>
          </p:cNvSpPr>
          <p:nvPr>
            <p:ph type="title"/>
          </p:nvPr>
        </p:nvSpPr>
        <p:spPr/>
        <p:txBody>
          <a:bodyPr/>
          <a:lstStyle/>
          <a:p>
            <a:r>
              <a:rPr lang="en-US" dirty="0"/>
              <a:t>Changes for the 25-26 Spring READ Assessment File Layout</a:t>
            </a:r>
          </a:p>
        </p:txBody>
      </p:sp>
      <p:sp>
        <p:nvSpPr>
          <p:cNvPr id="3" name="Text Placeholder 2">
            <a:extLst>
              <a:ext uri="{FF2B5EF4-FFF2-40B4-BE49-F238E27FC236}">
                <a16:creationId xmlns:a16="http://schemas.microsoft.com/office/drawing/2014/main" id="{7761E2B5-D47A-366A-CB99-0DA1934E3099}"/>
              </a:ext>
            </a:extLst>
          </p:cNvPr>
          <p:cNvSpPr>
            <a:spLocks noGrp="1"/>
          </p:cNvSpPr>
          <p:nvPr>
            <p:ph type="body" idx="1"/>
          </p:nvPr>
        </p:nvSpPr>
        <p:spPr>
          <a:xfrm>
            <a:off x="123875" y="948289"/>
            <a:ext cx="6907247" cy="3034800"/>
          </a:xfrm>
        </p:spPr>
        <p:txBody>
          <a:bodyPr>
            <a:normAutofit/>
          </a:bodyPr>
          <a:lstStyle/>
          <a:p>
            <a:r>
              <a:rPr lang="en-US" dirty="0"/>
              <a:t>Cleaned up language around when to use code 0 in the SRD Status field.</a:t>
            </a:r>
          </a:p>
          <a:p>
            <a:pPr marL="127000" indent="0">
              <a:buNone/>
            </a:pPr>
            <a:endParaRPr lang="en-US" dirty="0"/>
          </a:p>
        </p:txBody>
      </p:sp>
      <p:sp>
        <p:nvSpPr>
          <p:cNvPr id="4" name="Title 3">
            <a:extLst>
              <a:ext uri="{FF2B5EF4-FFF2-40B4-BE49-F238E27FC236}">
                <a16:creationId xmlns:a16="http://schemas.microsoft.com/office/drawing/2014/main" id="{E446192E-099A-8DD8-0999-A4B7A3A0ADBF}"/>
              </a:ext>
            </a:extLst>
          </p:cNvPr>
          <p:cNvSpPr>
            <a:spLocks noGrp="1"/>
          </p:cNvSpPr>
          <p:nvPr>
            <p:ph type="title" idx="2"/>
          </p:nvPr>
        </p:nvSpPr>
        <p:spPr/>
        <p:txBody>
          <a:bodyPr/>
          <a:lstStyle/>
          <a:p>
            <a:endParaRPr lang="en-US"/>
          </a:p>
        </p:txBody>
      </p:sp>
      <p:pic>
        <p:nvPicPr>
          <p:cNvPr id="6" name="Picture 5" descr="Screenshot of new language in file layout.">
            <a:extLst>
              <a:ext uri="{FF2B5EF4-FFF2-40B4-BE49-F238E27FC236}">
                <a16:creationId xmlns:a16="http://schemas.microsoft.com/office/drawing/2014/main" id="{A88CF1F0-71E1-4B03-92EB-ECC18C55C9AE}"/>
              </a:ext>
            </a:extLst>
          </p:cNvPr>
          <p:cNvPicPr>
            <a:picLocks noChangeAspect="1"/>
          </p:cNvPicPr>
          <p:nvPr/>
        </p:nvPicPr>
        <p:blipFill>
          <a:blip r:embed="rId2"/>
          <a:stretch>
            <a:fillRect/>
          </a:stretch>
        </p:blipFill>
        <p:spPr>
          <a:xfrm>
            <a:off x="621025" y="1697156"/>
            <a:ext cx="6979009" cy="280684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082298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64B13-A35F-9E56-372A-D90956508341}"/>
              </a:ext>
            </a:extLst>
          </p:cNvPr>
          <p:cNvSpPr>
            <a:spLocks noGrp="1"/>
          </p:cNvSpPr>
          <p:nvPr>
            <p:ph type="title"/>
          </p:nvPr>
        </p:nvSpPr>
        <p:spPr/>
        <p:txBody>
          <a:bodyPr/>
          <a:lstStyle/>
          <a:p>
            <a:r>
              <a:rPr lang="en-US" dirty="0"/>
              <a:t>Using Code 0 in the SRD Status Field (1 of 2)</a:t>
            </a:r>
          </a:p>
        </p:txBody>
      </p:sp>
      <p:sp>
        <p:nvSpPr>
          <p:cNvPr id="3" name="Text Placeholder 2">
            <a:extLst>
              <a:ext uri="{FF2B5EF4-FFF2-40B4-BE49-F238E27FC236}">
                <a16:creationId xmlns:a16="http://schemas.microsoft.com/office/drawing/2014/main" id="{75E7B3F3-1182-63C0-B316-999D3FC413DC}"/>
              </a:ext>
              <a:ext uri="{C183D7F6-B498-43B3-948B-1728B52AA6E4}">
                <adec:decorative xmlns:adec="http://schemas.microsoft.com/office/drawing/2017/decorative" val="1"/>
              </a:ext>
            </a:extLst>
          </p:cNvPr>
          <p:cNvSpPr>
            <a:spLocks noGrp="1"/>
          </p:cNvSpPr>
          <p:nvPr>
            <p:ph type="body" idx="1"/>
          </p:nvPr>
        </p:nvSpPr>
        <p:spPr/>
        <p:txBody>
          <a:bodyPr/>
          <a:lstStyle/>
          <a:p>
            <a:endParaRPr lang="en-US" dirty="0"/>
          </a:p>
        </p:txBody>
      </p:sp>
      <p:sp>
        <p:nvSpPr>
          <p:cNvPr id="4" name="Title 3">
            <a:extLst>
              <a:ext uri="{FF2B5EF4-FFF2-40B4-BE49-F238E27FC236}">
                <a16:creationId xmlns:a16="http://schemas.microsoft.com/office/drawing/2014/main" id="{9CC9631A-4C79-87CA-FCD4-D2683154C54D}"/>
              </a:ext>
              <a:ext uri="{C183D7F6-B498-43B3-948B-1728B52AA6E4}">
                <adec:decorative xmlns:adec="http://schemas.microsoft.com/office/drawing/2017/decorative" val="1"/>
              </a:ext>
            </a:extLst>
          </p:cNvPr>
          <p:cNvSpPr>
            <a:spLocks noGrp="1"/>
          </p:cNvSpPr>
          <p:nvPr>
            <p:ph type="title" idx="2"/>
          </p:nvPr>
        </p:nvSpPr>
        <p:spPr/>
        <p:txBody>
          <a:bodyPr/>
          <a:lstStyle/>
          <a:p>
            <a:endParaRPr lang="en-US"/>
          </a:p>
        </p:txBody>
      </p:sp>
      <p:graphicFrame>
        <p:nvGraphicFramePr>
          <p:cNvPr id="5" name="Table 4">
            <a:extLst>
              <a:ext uri="{FF2B5EF4-FFF2-40B4-BE49-F238E27FC236}">
                <a16:creationId xmlns:a16="http://schemas.microsoft.com/office/drawing/2014/main" id="{A55371B6-C0F6-AE18-44C2-6AAF122A7519}"/>
              </a:ext>
            </a:extLst>
          </p:cNvPr>
          <p:cNvGraphicFramePr>
            <a:graphicFrameLocks noGrp="1"/>
          </p:cNvGraphicFramePr>
          <p:nvPr>
            <p:extLst>
              <p:ext uri="{D42A27DB-BD31-4B8C-83A1-F6EECF244321}">
                <p14:modId xmlns:p14="http://schemas.microsoft.com/office/powerpoint/2010/main" val="1993820582"/>
              </p:ext>
            </p:extLst>
          </p:nvPr>
        </p:nvGraphicFramePr>
        <p:xfrm>
          <a:off x="173255" y="1036973"/>
          <a:ext cx="8846868" cy="2965180"/>
        </p:xfrm>
        <a:graphic>
          <a:graphicData uri="http://schemas.openxmlformats.org/drawingml/2006/table">
            <a:tbl>
              <a:tblPr firstRow="1" bandRow="1">
                <a:tableStyleId>{5940675A-B579-460E-94D1-54222C63F5DA}</a:tableStyleId>
              </a:tblPr>
              <a:tblGrid>
                <a:gridCol w="1433328">
                  <a:extLst>
                    <a:ext uri="{9D8B030D-6E8A-4147-A177-3AD203B41FA5}">
                      <a16:colId xmlns:a16="http://schemas.microsoft.com/office/drawing/2014/main" val="862937738"/>
                    </a:ext>
                  </a:extLst>
                </a:gridCol>
                <a:gridCol w="1482708">
                  <a:extLst>
                    <a:ext uri="{9D8B030D-6E8A-4147-A177-3AD203B41FA5}">
                      <a16:colId xmlns:a16="http://schemas.microsoft.com/office/drawing/2014/main" val="3269476916"/>
                    </a:ext>
                  </a:extLst>
                </a:gridCol>
                <a:gridCol w="1482708">
                  <a:extLst>
                    <a:ext uri="{9D8B030D-6E8A-4147-A177-3AD203B41FA5}">
                      <a16:colId xmlns:a16="http://schemas.microsoft.com/office/drawing/2014/main" val="1675455326"/>
                    </a:ext>
                  </a:extLst>
                </a:gridCol>
                <a:gridCol w="1482708">
                  <a:extLst>
                    <a:ext uri="{9D8B030D-6E8A-4147-A177-3AD203B41FA5}">
                      <a16:colId xmlns:a16="http://schemas.microsoft.com/office/drawing/2014/main" val="1298165632"/>
                    </a:ext>
                  </a:extLst>
                </a:gridCol>
                <a:gridCol w="1482708">
                  <a:extLst>
                    <a:ext uri="{9D8B030D-6E8A-4147-A177-3AD203B41FA5}">
                      <a16:colId xmlns:a16="http://schemas.microsoft.com/office/drawing/2014/main" val="747232268"/>
                    </a:ext>
                  </a:extLst>
                </a:gridCol>
                <a:gridCol w="1482708">
                  <a:extLst>
                    <a:ext uri="{9D8B030D-6E8A-4147-A177-3AD203B41FA5}">
                      <a16:colId xmlns:a16="http://schemas.microsoft.com/office/drawing/2014/main" val="670954032"/>
                    </a:ext>
                  </a:extLst>
                </a:gridCol>
              </a:tblGrid>
              <a:tr h="768898">
                <a:tc>
                  <a:txBody>
                    <a:bodyPr/>
                    <a:lstStyle/>
                    <a:p>
                      <a:pPr algn="ctr"/>
                      <a:r>
                        <a:rPr lang="en-US" sz="1100" dirty="0"/>
                        <a:t>Scenario</a:t>
                      </a:r>
                    </a:p>
                  </a:txBody>
                  <a:tcPr anchor="ctr"/>
                </a:tc>
                <a:tc>
                  <a:txBody>
                    <a:bodyPr/>
                    <a:lstStyle/>
                    <a:p>
                      <a:pPr algn="ctr"/>
                      <a:r>
                        <a:rPr lang="en-US" sz="1100" dirty="0"/>
                        <a:t>Was Student Assessed?</a:t>
                      </a:r>
                    </a:p>
                  </a:txBody>
                  <a:tcPr anchor="ctr"/>
                </a:tc>
                <a:tc>
                  <a:txBody>
                    <a:bodyPr/>
                    <a:lstStyle/>
                    <a:p>
                      <a:pPr algn="ctr"/>
                      <a:r>
                        <a:rPr lang="en-US" sz="1100" dirty="0"/>
                        <a:t>Code in Student READ Status (SRD Status) Field</a:t>
                      </a:r>
                    </a:p>
                  </a:txBody>
                  <a:tcPr anchor="ctr"/>
                </a:tc>
                <a:tc>
                  <a:txBody>
                    <a:bodyPr/>
                    <a:lstStyle/>
                    <a:p>
                      <a:pPr algn="ctr"/>
                      <a:r>
                        <a:rPr lang="en-US" sz="1100" dirty="0"/>
                        <a:t>Code in Student READ Assessment Field</a:t>
                      </a:r>
                    </a:p>
                  </a:txBody>
                  <a:tcPr anchor="ctr"/>
                </a:tc>
                <a:tc>
                  <a:txBody>
                    <a:bodyPr/>
                    <a:lstStyle/>
                    <a:p>
                      <a:pPr algn="ctr"/>
                      <a:r>
                        <a:rPr lang="en-US" sz="1100" dirty="0"/>
                        <a:t>Code in Student Assessment Score Field</a:t>
                      </a:r>
                    </a:p>
                  </a:txBody>
                  <a:tcPr anchor="ctr"/>
                </a:tc>
                <a:tc>
                  <a:txBody>
                    <a:bodyPr/>
                    <a:lstStyle/>
                    <a:p>
                      <a:pPr algn="ctr"/>
                      <a:r>
                        <a:rPr lang="en-US" sz="1100" dirty="0"/>
                        <a:t>Why is Student Part of Submission?</a:t>
                      </a:r>
                    </a:p>
                  </a:txBody>
                  <a:tcPr anchor="ctr"/>
                </a:tc>
                <a:extLst>
                  <a:ext uri="{0D108BD9-81ED-4DB2-BD59-A6C34878D82A}">
                    <a16:rowId xmlns:a16="http://schemas.microsoft.com/office/drawing/2014/main" val="4180316562"/>
                  </a:ext>
                </a:extLst>
              </a:tr>
              <a:tr h="763722">
                <a:tc>
                  <a:txBody>
                    <a:bodyPr/>
                    <a:lstStyle/>
                    <a:p>
                      <a:r>
                        <a:rPr lang="en-US" sz="1100" dirty="0"/>
                        <a:t>Student is a 4</a:t>
                      </a:r>
                      <a:r>
                        <a:rPr lang="en-US" sz="1100" baseline="30000" dirty="0"/>
                        <a:t>th</a:t>
                      </a:r>
                      <a:r>
                        <a:rPr lang="en-US" sz="1100" dirty="0"/>
                        <a:t>-12</a:t>
                      </a:r>
                      <a:r>
                        <a:rPr lang="en-US" sz="1100" baseline="30000" dirty="0"/>
                        <a:t>th</a:t>
                      </a:r>
                      <a:r>
                        <a:rPr lang="en-US" sz="1100" dirty="0"/>
                        <a:t> grade student.</a:t>
                      </a:r>
                    </a:p>
                  </a:txBody>
                  <a:tcPr/>
                </a:tc>
                <a:tc>
                  <a:txBody>
                    <a:bodyPr/>
                    <a:lstStyle/>
                    <a:p>
                      <a:r>
                        <a:rPr lang="en-US" sz="1100" dirty="0"/>
                        <a:t>Not required by statute.</a:t>
                      </a:r>
                    </a:p>
                  </a:txBody>
                  <a:tcPr/>
                </a:tc>
                <a:tc>
                  <a:txBody>
                    <a:bodyPr/>
                    <a:lstStyle/>
                    <a:p>
                      <a:r>
                        <a:rPr lang="en-US" sz="1100" dirty="0"/>
                        <a:t>0</a:t>
                      </a:r>
                    </a:p>
                  </a:txBody>
                  <a:tcPr/>
                </a:tc>
                <a:tc>
                  <a:txBody>
                    <a:bodyPr/>
                    <a:lstStyle/>
                    <a:p>
                      <a:r>
                        <a:rPr lang="en-US" sz="1100" dirty="0"/>
                        <a:t>00</a:t>
                      </a:r>
                    </a:p>
                  </a:txBody>
                  <a:tcPr/>
                </a:tc>
                <a:tc>
                  <a:txBody>
                    <a:bodyPr/>
                    <a:lstStyle/>
                    <a:p>
                      <a:r>
                        <a:rPr lang="en-US" sz="1100" dirty="0"/>
                        <a:t>9999</a:t>
                      </a:r>
                    </a:p>
                  </a:txBody>
                  <a:tcPr/>
                </a:tc>
                <a:tc>
                  <a:txBody>
                    <a:bodyPr/>
                    <a:lstStyle/>
                    <a:p>
                      <a:r>
                        <a:rPr lang="en-US" sz="1100" dirty="0"/>
                        <a:t>Student is part of submission as statute requires reporting on READ plan statuses for those students that exited 3rd grade on a READ Plan.</a:t>
                      </a:r>
                    </a:p>
                  </a:txBody>
                  <a:tcPr/>
                </a:tc>
                <a:extLst>
                  <a:ext uri="{0D108BD9-81ED-4DB2-BD59-A6C34878D82A}">
                    <a16:rowId xmlns:a16="http://schemas.microsoft.com/office/drawing/2014/main" val="3770976130"/>
                  </a:ext>
                </a:extLst>
              </a:tr>
              <a:tr h="763722">
                <a:tc>
                  <a:txBody>
                    <a:bodyPr/>
                    <a:lstStyle/>
                    <a:p>
                      <a:r>
                        <a:rPr lang="en-US" sz="1100" dirty="0"/>
                        <a:t>Student was unable to be assessed due to reasons of attendance. </a:t>
                      </a:r>
                    </a:p>
                  </a:txBody>
                  <a:tcPr/>
                </a:tc>
                <a:tc>
                  <a:txBody>
                    <a:bodyPr/>
                    <a:lstStyle/>
                    <a:p>
                      <a:r>
                        <a:rPr lang="en-US" sz="1100" dirty="0"/>
                        <a:t>No</a:t>
                      </a:r>
                    </a:p>
                  </a:txBody>
                  <a:tcPr/>
                </a:tc>
                <a:tc>
                  <a:txBody>
                    <a:bodyPr/>
                    <a:lstStyle/>
                    <a:p>
                      <a:r>
                        <a:rPr lang="en-US" sz="1100" dirty="0"/>
                        <a:t>0</a:t>
                      </a:r>
                    </a:p>
                  </a:txBody>
                  <a:tcPr/>
                </a:tc>
                <a:tc>
                  <a:txBody>
                    <a:bodyPr/>
                    <a:lstStyle/>
                    <a:p>
                      <a:r>
                        <a:rPr lang="en-US" sz="1100" dirty="0"/>
                        <a:t>06</a:t>
                      </a:r>
                    </a:p>
                  </a:txBody>
                  <a:tcPr/>
                </a:tc>
                <a:tc>
                  <a:txBody>
                    <a:bodyPr/>
                    <a:lstStyle/>
                    <a:p>
                      <a:r>
                        <a:rPr lang="en-US" sz="1100" dirty="0"/>
                        <a:t>9999</a:t>
                      </a:r>
                    </a:p>
                  </a:txBody>
                  <a:tcPr/>
                </a:tc>
                <a:tc>
                  <a:txBody>
                    <a:bodyPr/>
                    <a:lstStyle/>
                    <a:p>
                      <a:r>
                        <a:rPr lang="en-US" sz="1100" dirty="0"/>
                        <a:t>Statute requires reporting on all kindergarten through 3</a:t>
                      </a:r>
                      <a:r>
                        <a:rPr lang="en-US" sz="1100" baseline="30000" dirty="0"/>
                        <a:t>rd</a:t>
                      </a:r>
                      <a:r>
                        <a:rPr lang="en-US" sz="1100" dirty="0"/>
                        <a:t> grade students.</a:t>
                      </a:r>
                    </a:p>
                  </a:txBody>
                  <a:tcPr/>
                </a:tc>
                <a:extLst>
                  <a:ext uri="{0D108BD9-81ED-4DB2-BD59-A6C34878D82A}">
                    <a16:rowId xmlns:a16="http://schemas.microsoft.com/office/drawing/2014/main" val="3788187853"/>
                  </a:ext>
                </a:extLst>
              </a:tr>
            </a:tbl>
          </a:graphicData>
        </a:graphic>
      </p:graphicFrame>
    </p:spTree>
    <p:extLst>
      <p:ext uri="{BB962C8B-B14F-4D97-AF65-F5344CB8AC3E}">
        <p14:creationId xmlns:p14="http://schemas.microsoft.com/office/powerpoint/2010/main" val="22941575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0E6E8-ACFA-5CE0-7044-CE2039EB75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FA4BF4-0F36-6169-1CB1-2539A09FC0BC}"/>
              </a:ext>
            </a:extLst>
          </p:cNvPr>
          <p:cNvSpPr>
            <a:spLocks noGrp="1"/>
          </p:cNvSpPr>
          <p:nvPr>
            <p:ph type="title"/>
          </p:nvPr>
        </p:nvSpPr>
        <p:spPr/>
        <p:txBody>
          <a:bodyPr/>
          <a:lstStyle/>
          <a:p>
            <a:r>
              <a:rPr lang="en-US" dirty="0"/>
              <a:t>Using Code 0 in the SRD Status Field (2 of 2)</a:t>
            </a:r>
          </a:p>
        </p:txBody>
      </p:sp>
      <p:sp>
        <p:nvSpPr>
          <p:cNvPr id="3" name="Text Placeholder 2">
            <a:extLst>
              <a:ext uri="{FF2B5EF4-FFF2-40B4-BE49-F238E27FC236}">
                <a16:creationId xmlns:a16="http://schemas.microsoft.com/office/drawing/2014/main" id="{08CC4189-C345-A29F-22C7-D5EEB6D1AF45}"/>
              </a:ext>
            </a:extLst>
          </p:cNvPr>
          <p:cNvSpPr>
            <a:spLocks noGrp="1"/>
          </p:cNvSpPr>
          <p:nvPr>
            <p:ph type="body" idx="1"/>
          </p:nvPr>
        </p:nvSpPr>
        <p:spPr/>
        <p:txBody>
          <a:bodyPr/>
          <a:lstStyle/>
          <a:p>
            <a:endParaRPr lang="en-US" dirty="0"/>
          </a:p>
        </p:txBody>
      </p:sp>
      <p:sp>
        <p:nvSpPr>
          <p:cNvPr id="4" name="Title 3">
            <a:extLst>
              <a:ext uri="{FF2B5EF4-FFF2-40B4-BE49-F238E27FC236}">
                <a16:creationId xmlns:a16="http://schemas.microsoft.com/office/drawing/2014/main" id="{BB5D82BA-AA91-5E0E-95F3-12284DCE3D97}"/>
              </a:ext>
            </a:extLst>
          </p:cNvPr>
          <p:cNvSpPr>
            <a:spLocks noGrp="1"/>
          </p:cNvSpPr>
          <p:nvPr>
            <p:ph type="title" idx="2"/>
          </p:nvPr>
        </p:nvSpPr>
        <p:spPr/>
        <p:txBody>
          <a:bodyPr/>
          <a:lstStyle/>
          <a:p>
            <a:endParaRPr lang="en-US"/>
          </a:p>
        </p:txBody>
      </p:sp>
      <p:graphicFrame>
        <p:nvGraphicFramePr>
          <p:cNvPr id="5" name="Table 4">
            <a:extLst>
              <a:ext uri="{FF2B5EF4-FFF2-40B4-BE49-F238E27FC236}">
                <a16:creationId xmlns:a16="http://schemas.microsoft.com/office/drawing/2014/main" id="{CDC46D1B-02A3-6155-ACFF-986FA4FAF482}"/>
              </a:ext>
            </a:extLst>
          </p:cNvPr>
          <p:cNvGraphicFramePr>
            <a:graphicFrameLocks noGrp="1"/>
          </p:cNvGraphicFramePr>
          <p:nvPr>
            <p:extLst>
              <p:ext uri="{D42A27DB-BD31-4B8C-83A1-F6EECF244321}">
                <p14:modId xmlns:p14="http://schemas.microsoft.com/office/powerpoint/2010/main" val="3785482785"/>
              </p:ext>
            </p:extLst>
          </p:nvPr>
        </p:nvGraphicFramePr>
        <p:xfrm>
          <a:off x="117523" y="956225"/>
          <a:ext cx="8861097" cy="4136938"/>
        </p:xfrm>
        <a:graphic>
          <a:graphicData uri="http://schemas.openxmlformats.org/drawingml/2006/table">
            <a:tbl>
              <a:tblPr firstRow="1" bandRow="1">
                <a:tableStyleId>{5940675A-B579-460E-94D1-54222C63F5DA}</a:tableStyleId>
              </a:tblPr>
              <a:tblGrid>
                <a:gridCol w="1447557">
                  <a:extLst>
                    <a:ext uri="{9D8B030D-6E8A-4147-A177-3AD203B41FA5}">
                      <a16:colId xmlns:a16="http://schemas.microsoft.com/office/drawing/2014/main" val="862937738"/>
                    </a:ext>
                  </a:extLst>
                </a:gridCol>
                <a:gridCol w="1033250">
                  <a:extLst>
                    <a:ext uri="{9D8B030D-6E8A-4147-A177-3AD203B41FA5}">
                      <a16:colId xmlns:a16="http://schemas.microsoft.com/office/drawing/2014/main" val="3269476916"/>
                    </a:ext>
                  </a:extLst>
                </a:gridCol>
                <a:gridCol w="1264257">
                  <a:extLst>
                    <a:ext uri="{9D8B030D-6E8A-4147-A177-3AD203B41FA5}">
                      <a16:colId xmlns:a16="http://schemas.microsoft.com/office/drawing/2014/main" val="1675455326"/>
                    </a:ext>
                  </a:extLst>
                </a:gridCol>
                <a:gridCol w="1335820">
                  <a:extLst>
                    <a:ext uri="{9D8B030D-6E8A-4147-A177-3AD203B41FA5}">
                      <a16:colId xmlns:a16="http://schemas.microsoft.com/office/drawing/2014/main" val="1298165632"/>
                    </a:ext>
                  </a:extLst>
                </a:gridCol>
                <a:gridCol w="1248354">
                  <a:extLst>
                    <a:ext uri="{9D8B030D-6E8A-4147-A177-3AD203B41FA5}">
                      <a16:colId xmlns:a16="http://schemas.microsoft.com/office/drawing/2014/main" val="747232268"/>
                    </a:ext>
                  </a:extLst>
                </a:gridCol>
                <a:gridCol w="2531859">
                  <a:extLst>
                    <a:ext uri="{9D8B030D-6E8A-4147-A177-3AD203B41FA5}">
                      <a16:colId xmlns:a16="http://schemas.microsoft.com/office/drawing/2014/main" val="670954032"/>
                    </a:ext>
                  </a:extLst>
                </a:gridCol>
              </a:tblGrid>
              <a:tr h="768898">
                <a:tc>
                  <a:txBody>
                    <a:bodyPr/>
                    <a:lstStyle/>
                    <a:p>
                      <a:pPr algn="ctr"/>
                      <a:r>
                        <a:rPr lang="en-US" sz="1100" dirty="0"/>
                        <a:t>Scenario</a:t>
                      </a:r>
                    </a:p>
                  </a:txBody>
                  <a:tcPr anchor="ctr"/>
                </a:tc>
                <a:tc>
                  <a:txBody>
                    <a:bodyPr/>
                    <a:lstStyle/>
                    <a:p>
                      <a:pPr algn="ctr"/>
                      <a:r>
                        <a:rPr lang="en-US" sz="1100" dirty="0"/>
                        <a:t>Was Student Assessed?</a:t>
                      </a:r>
                    </a:p>
                  </a:txBody>
                  <a:tcPr anchor="ctr"/>
                </a:tc>
                <a:tc>
                  <a:txBody>
                    <a:bodyPr/>
                    <a:lstStyle/>
                    <a:p>
                      <a:pPr algn="ctr"/>
                      <a:r>
                        <a:rPr lang="en-US" sz="1100" dirty="0"/>
                        <a:t>Code in Student READ Status (SRD Status) Field</a:t>
                      </a:r>
                    </a:p>
                  </a:txBody>
                  <a:tcPr anchor="ctr"/>
                </a:tc>
                <a:tc>
                  <a:txBody>
                    <a:bodyPr/>
                    <a:lstStyle/>
                    <a:p>
                      <a:pPr algn="ctr"/>
                      <a:r>
                        <a:rPr lang="en-US" sz="1100" dirty="0"/>
                        <a:t>Code in Student READ Assessment Field</a:t>
                      </a:r>
                    </a:p>
                  </a:txBody>
                  <a:tcPr anchor="ctr"/>
                </a:tc>
                <a:tc>
                  <a:txBody>
                    <a:bodyPr/>
                    <a:lstStyle/>
                    <a:p>
                      <a:pPr algn="ctr"/>
                      <a:r>
                        <a:rPr lang="en-US" sz="1100" dirty="0"/>
                        <a:t>Code in Student Assessment Score Field</a:t>
                      </a:r>
                    </a:p>
                  </a:txBody>
                  <a:tcPr anchor="ctr"/>
                </a:tc>
                <a:tc>
                  <a:txBody>
                    <a:bodyPr/>
                    <a:lstStyle/>
                    <a:p>
                      <a:pPr algn="ctr"/>
                      <a:r>
                        <a:rPr lang="en-US" sz="1100" dirty="0"/>
                        <a:t>Why is Student Part of Submission?</a:t>
                      </a:r>
                    </a:p>
                  </a:txBody>
                  <a:tcPr anchor="ctr"/>
                </a:tc>
                <a:extLst>
                  <a:ext uri="{0D108BD9-81ED-4DB2-BD59-A6C34878D82A}">
                    <a16:rowId xmlns:a16="http://schemas.microsoft.com/office/drawing/2014/main" val="4180316562"/>
                  </a:ext>
                </a:extLst>
              </a:tr>
              <a:tr h="763722">
                <a:tc>
                  <a:txBody>
                    <a:bodyPr/>
                    <a:lstStyle/>
                    <a:p>
                      <a:r>
                        <a:rPr lang="en-US" sz="1100" dirty="0"/>
                        <a:t>Student is a multilingual learner, designated as Non-English Proficient, and is new to a US School in the last year.</a:t>
                      </a:r>
                    </a:p>
                  </a:txBody>
                  <a:tcPr/>
                </a:tc>
                <a:tc>
                  <a:txBody>
                    <a:bodyPr/>
                    <a:lstStyle/>
                    <a:p>
                      <a:r>
                        <a:rPr lang="en-US" sz="1100" dirty="0"/>
                        <a:t>Yes</a:t>
                      </a:r>
                    </a:p>
                  </a:txBody>
                  <a:tcPr/>
                </a:tc>
                <a:tc>
                  <a:txBody>
                    <a:bodyPr/>
                    <a:lstStyle/>
                    <a:p>
                      <a:r>
                        <a:rPr lang="en-US" sz="1100" dirty="0"/>
                        <a:t>0</a:t>
                      </a:r>
                    </a:p>
                  </a:txBody>
                  <a:tcPr/>
                </a:tc>
                <a:tc>
                  <a:txBody>
                    <a:bodyPr/>
                    <a:lstStyle/>
                    <a:p>
                      <a:r>
                        <a:rPr lang="en-US" sz="1100" dirty="0"/>
                        <a:t>04</a:t>
                      </a:r>
                    </a:p>
                  </a:txBody>
                  <a:tcPr/>
                </a:tc>
                <a:tc>
                  <a:txBody>
                    <a:bodyPr/>
                    <a:lstStyle/>
                    <a:p>
                      <a:r>
                        <a:rPr lang="en-US" sz="1100" dirty="0"/>
                        <a:t>9999</a:t>
                      </a:r>
                    </a:p>
                  </a:txBody>
                  <a:tcPr/>
                </a:tc>
                <a:tc>
                  <a:txBody>
                    <a:bodyPr/>
                    <a:lstStyle/>
                    <a:p>
                      <a:r>
                        <a:rPr lang="en-US" sz="1100" dirty="0"/>
                        <a:t>All kindergarten through 3</a:t>
                      </a:r>
                      <a:r>
                        <a:rPr lang="en-US" sz="1100" baseline="30000" dirty="0"/>
                        <a:t>rd</a:t>
                      </a:r>
                      <a:r>
                        <a:rPr lang="en-US" sz="1100" dirty="0"/>
                        <a:t> grade students are to be assessed and reported; however, for students that are new to a US school in the last year, the district can exempt the student from SRD identification (although not from testing).</a:t>
                      </a:r>
                    </a:p>
                  </a:txBody>
                  <a:tcPr/>
                </a:tc>
                <a:extLst>
                  <a:ext uri="{0D108BD9-81ED-4DB2-BD59-A6C34878D82A}">
                    <a16:rowId xmlns:a16="http://schemas.microsoft.com/office/drawing/2014/main" val="3321155185"/>
                  </a:ext>
                </a:extLst>
              </a:tr>
              <a:tr h="763722">
                <a:tc>
                  <a:txBody>
                    <a:bodyPr/>
                    <a:lstStyle/>
                    <a:p>
                      <a:r>
                        <a:rPr lang="en-US" sz="1100" dirty="0"/>
                        <a:t>Student is a multilingual learner,  it is not their first year in a US school, they were assessed in English, but the student does not have an SRD as indicated by a body of evidence, ELD data, and/or ACCESS scores.</a:t>
                      </a:r>
                    </a:p>
                  </a:txBody>
                  <a:tcPr/>
                </a:tc>
                <a:tc>
                  <a:txBody>
                    <a:bodyPr/>
                    <a:lstStyle/>
                    <a:p>
                      <a:r>
                        <a:rPr lang="en-US" sz="1100" dirty="0"/>
                        <a:t>Yes</a:t>
                      </a:r>
                    </a:p>
                  </a:txBody>
                  <a:tcPr/>
                </a:tc>
                <a:tc>
                  <a:txBody>
                    <a:bodyPr/>
                    <a:lstStyle/>
                    <a:p>
                      <a:r>
                        <a:rPr lang="en-US" sz="1100" dirty="0"/>
                        <a:t>4</a:t>
                      </a:r>
                    </a:p>
                  </a:txBody>
                  <a:tcPr/>
                </a:tc>
                <a:tc>
                  <a:txBody>
                    <a:bodyPr/>
                    <a:lstStyle/>
                    <a:p>
                      <a:r>
                        <a:rPr lang="en-US" sz="1100" dirty="0"/>
                        <a:t>Report the assessment that was used.</a:t>
                      </a:r>
                    </a:p>
                  </a:txBody>
                  <a:tcPr/>
                </a:tc>
                <a:tc>
                  <a:txBody>
                    <a:bodyPr/>
                    <a:lstStyle/>
                    <a:p>
                      <a:r>
                        <a:rPr lang="en-US" sz="1100" dirty="0"/>
                        <a:t>Report the assessment score that the student obtained.</a:t>
                      </a:r>
                    </a:p>
                  </a:txBody>
                  <a:tcPr/>
                </a:tc>
                <a:tc>
                  <a:txBody>
                    <a:bodyPr/>
                    <a:lstStyle/>
                    <a:p>
                      <a:r>
                        <a:rPr lang="en-US" sz="1100" dirty="0"/>
                        <a:t>All kindergarten through 3</a:t>
                      </a:r>
                      <a:r>
                        <a:rPr lang="en-US" sz="1100" baseline="30000" dirty="0"/>
                        <a:t>rd</a:t>
                      </a:r>
                      <a:r>
                        <a:rPr lang="en-US" sz="1100" dirty="0"/>
                        <a:t> grade students are to be assessed and reported.</a:t>
                      </a:r>
                    </a:p>
                  </a:txBody>
                  <a:tcPr/>
                </a:tc>
                <a:extLst>
                  <a:ext uri="{0D108BD9-81ED-4DB2-BD59-A6C34878D82A}">
                    <a16:rowId xmlns:a16="http://schemas.microsoft.com/office/drawing/2014/main" val="327696415"/>
                  </a:ext>
                </a:extLst>
              </a:tr>
            </a:tbl>
          </a:graphicData>
        </a:graphic>
      </p:graphicFrame>
    </p:spTree>
    <p:extLst>
      <p:ext uri="{BB962C8B-B14F-4D97-AF65-F5344CB8AC3E}">
        <p14:creationId xmlns:p14="http://schemas.microsoft.com/office/powerpoint/2010/main" val="33855970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62B3E-1C02-78EE-61D9-0755EAC64B99}"/>
              </a:ext>
            </a:extLst>
          </p:cNvPr>
          <p:cNvSpPr>
            <a:spLocks noGrp="1"/>
          </p:cNvSpPr>
          <p:nvPr>
            <p:ph type="title"/>
          </p:nvPr>
        </p:nvSpPr>
        <p:spPr/>
        <p:txBody>
          <a:bodyPr/>
          <a:lstStyle/>
          <a:p>
            <a:r>
              <a:rPr lang="en-US" sz="1800" dirty="0"/>
              <a:t>Changes for the 25-26 Spring READ Assessment Data Collection</a:t>
            </a:r>
          </a:p>
        </p:txBody>
      </p:sp>
      <p:sp>
        <p:nvSpPr>
          <p:cNvPr id="3" name="Text Placeholder 2">
            <a:extLst>
              <a:ext uri="{FF2B5EF4-FFF2-40B4-BE49-F238E27FC236}">
                <a16:creationId xmlns:a16="http://schemas.microsoft.com/office/drawing/2014/main" id="{7C4DC339-DDB5-6775-EA80-F8DDE14E3155}"/>
              </a:ext>
            </a:extLst>
          </p:cNvPr>
          <p:cNvSpPr>
            <a:spLocks noGrp="1"/>
          </p:cNvSpPr>
          <p:nvPr>
            <p:ph type="body" idx="1"/>
          </p:nvPr>
        </p:nvSpPr>
        <p:spPr>
          <a:xfrm>
            <a:off x="123875" y="1054350"/>
            <a:ext cx="6907247" cy="3034800"/>
          </a:xfrm>
        </p:spPr>
        <p:txBody>
          <a:bodyPr>
            <a:normAutofit fontScale="85000" lnSpcReduction="20000"/>
          </a:bodyPr>
          <a:lstStyle/>
          <a:p>
            <a:pPr marL="127000" indent="0">
              <a:buNone/>
            </a:pPr>
            <a:r>
              <a:rPr lang="en-US" dirty="0"/>
              <a:t>New Cognos Reports:</a:t>
            </a:r>
          </a:p>
          <a:p>
            <a:r>
              <a:rPr lang="en-US" dirty="0"/>
              <a:t>SRD and READ Plan Status Report: District List</a:t>
            </a:r>
          </a:p>
          <a:p>
            <a:r>
              <a:rPr lang="en-US" dirty="0"/>
              <a:t>SRD and READ Plan Status Report: SASID Lookup</a:t>
            </a:r>
          </a:p>
          <a:p>
            <a:pPr marL="127000" indent="0">
              <a:buNone/>
            </a:pPr>
            <a:endParaRPr lang="en-US" dirty="0"/>
          </a:p>
          <a:p>
            <a:pPr marL="127000" indent="0">
              <a:buNone/>
            </a:pPr>
            <a:r>
              <a:rPr lang="en-US" dirty="0"/>
              <a:t>Business Rule Additions:</a:t>
            </a:r>
          </a:p>
          <a:p>
            <a:r>
              <a:rPr lang="en-US" dirty="0"/>
              <a:t>Variance check against Student October</a:t>
            </a:r>
          </a:p>
          <a:p>
            <a:r>
              <a:rPr lang="en-US" dirty="0"/>
              <a:t>Coding check on READ Plan field</a:t>
            </a:r>
          </a:p>
          <a:p>
            <a:r>
              <a:rPr lang="en-US" dirty="0"/>
              <a:t>Grade level check in file submission </a:t>
            </a:r>
          </a:p>
          <a:p>
            <a:pPr marL="127000" indent="0">
              <a:buNone/>
            </a:pPr>
            <a:endParaRPr lang="en-US" dirty="0"/>
          </a:p>
          <a:p>
            <a:pPr marL="127000" indent="0">
              <a:buNone/>
            </a:pPr>
            <a:r>
              <a:rPr lang="en-US" dirty="0"/>
              <a:t>Sign-Off Form Adjustments:</a:t>
            </a:r>
          </a:p>
          <a:p>
            <a:r>
              <a:rPr lang="en-US" dirty="0"/>
              <a:t>This was a change for 24-25, but please note that the sign-off form includes the count of SRD as well as the SRD percentage for the district.</a:t>
            </a:r>
          </a:p>
          <a:p>
            <a:pPr lvl="1"/>
            <a:r>
              <a:rPr lang="en-US" dirty="0"/>
              <a:t>Please have the appropriate staff review this at your district before submitting this form!</a:t>
            </a:r>
          </a:p>
          <a:p>
            <a:endParaRPr lang="en-US" dirty="0"/>
          </a:p>
        </p:txBody>
      </p:sp>
      <p:sp>
        <p:nvSpPr>
          <p:cNvPr id="4" name="Title 3">
            <a:extLst>
              <a:ext uri="{FF2B5EF4-FFF2-40B4-BE49-F238E27FC236}">
                <a16:creationId xmlns:a16="http://schemas.microsoft.com/office/drawing/2014/main" id="{69C661FD-1565-DCF3-74AF-302F26D84016}"/>
              </a:ext>
            </a:extLst>
          </p:cNvPr>
          <p:cNvSpPr>
            <a:spLocks noGrp="1"/>
          </p:cNvSpPr>
          <p:nvPr>
            <p:ph type="title" idx="2"/>
          </p:nvPr>
        </p:nvSpPr>
        <p:spPr/>
        <p:txBody>
          <a:bodyPr/>
          <a:lstStyle/>
          <a:p>
            <a:endParaRPr lang="en-US"/>
          </a:p>
        </p:txBody>
      </p:sp>
      <p:pic>
        <p:nvPicPr>
          <p:cNvPr id="9" name="Picture 8" descr="Screenshot of sign-off form sentence.">
            <a:extLst>
              <a:ext uri="{FF2B5EF4-FFF2-40B4-BE49-F238E27FC236}">
                <a16:creationId xmlns:a16="http://schemas.microsoft.com/office/drawing/2014/main" id="{91A8BF3F-DAA6-608D-BB41-F46D1A98B621}"/>
              </a:ext>
            </a:extLst>
          </p:cNvPr>
          <p:cNvPicPr>
            <a:picLocks noChangeAspect="1"/>
          </p:cNvPicPr>
          <p:nvPr/>
        </p:nvPicPr>
        <p:blipFill>
          <a:blip r:embed="rId2"/>
          <a:stretch>
            <a:fillRect/>
          </a:stretch>
        </p:blipFill>
        <p:spPr>
          <a:xfrm>
            <a:off x="1752925" y="3881708"/>
            <a:ext cx="6896454" cy="67313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772324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33CD0-C5DB-E3D1-9351-5F13F8BF869A}"/>
              </a:ext>
            </a:extLst>
          </p:cNvPr>
          <p:cNvSpPr>
            <a:spLocks noGrp="1"/>
          </p:cNvSpPr>
          <p:nvPr>
            <p:ph type="title"/>
          </p:nvPr>
        </p:nvSpPr>
        <p:spPr/>
        <p:txBody>
          <a:bodyPr/>
          <a:lstStyle/>
          <a:p>
            <a:r>
              <a:rPr lang="en-US" dirty="0"/>
              <a:t>Additional Information on Data Elements</a:t>
            </a:r>
          </a:p>
        </p:txBody>
      </p:sp>
      <p:sp>
        <p:nvSpPr>
          <p:cNvPr id="3" name="Text Placeholder 2">
            <a:extLst>
              <a:ext uri="{FF2B5EF4-FFF2-40B4-BE49-F238E27FC236}">
                <a16:creationId xmlns:a16="http://schemas.microsoft.com/office/drawing/2014/main" id="{495E9BC6-FC5E-C1D8-EB07-9DAADF486C10}"/>
              </a:ext>
            </a:extLst>
          </p:cNvPr>
          <p:cNvSpPr>
            <a:spLocks noGrp="1"/>
          </p:cNvSpPr>
          <p:nvPr>
            <p:ph type="body" idx="1"/>
          </p:nvPr>
        </p:nvSpPr>
        <p:spPr>
          <a:xfrm>
            <a:off x="123875" y="998621"/>
            <a:ext cx="8117757" cy="3188654"/>
          </a:xfrm>
        </p:spPr>
        <p:txBody>
          <a:bodyPr>
            <a:normAutofit fontScale="92500" lnSpcReduction="10000"/>
          </a:bodyPr>
          <a:lstStyle/>
          <a:p>
            <a:r>
              <a:rPr lang="en-US" dirty="0"/>
              <a:t>Points of Clarification:</a:t>
            </a:r>
          </a:p>
          <a:p>
            <a:pPr lvl="1"/>
            <a:r>
              <a:rPr lang="en-US" dirty="0"/>
              <a:t>Student READ Status (SRD Status):</a:t>
            </a:r>
          </a:p>
          <a:p>
            <a:pPr lvl="2"/>
            <a:r>
              <a:rPr lang="en-US" dirty="0"/>
              <a:t>This is the field that captures whether the student has a significant reading deficiency (SRD). This is the field that I use to calculate the funding amount for the district. </a:t>
            </a:r>
          </a:p>
          <a:p>
            <a:pPr lvl="1"/>
            <a:r>
              <a:rPr lang="en-US" dirty="0"/>
              <a:t>Student READ Plan Status:</a:t>
            </a:r>
          </a:p>
          <a:p>
            <a:pPr lvl="2"/>
            <a:r>
              <a:rPr lang="en-US" dirty="0"/>
              <a:t>This field identifies if a student has a READ plan (which is separate from a significant reading deficiency). If a student has an SRD, though, they are required to have a READ plan, but a student can have a READ plan without an SRD (for example, in the case where they are not yet reading at grade level, but have not been identified with an SRD through one of the approved READ assessments).</a:t>
            </a:r>
          </a:p>
          <a:p>
            <a:pPr lvl="1"/>
            <a:r>
              <a:rPr lang="en-US" dirty="0"/>
              <a:t>Student READ Assessment:</a:t>
            </a:r>
          </a:p>
          <a:p>
            <a:pPr lvl="2"/>
            <a:r>
              <a:rPr lang="en-US" dirty="0"/>
              <a:t>This field identifies the assessment on which the student was assessed during the Spring assessment window. It is important that this is correctly marked, as the </a:t>
            </a:r>
            <a:r>
              <a:rPr lang="en-US" dirty="0" err="1"/>
              <a:t>cutscores</a:t>
            </a:r>
            <a:r>
              <a:rPr lang="en-US" dirty="0"/>
              <a:t> for identifying an SRD are programmed into Pipeline based on the assessment. </a:t>
            </a:r>
          </a:p>
          <a:p>
            <a:endParaRPr lang="en-US" dirty="0"/>
          </a:p>
        </p:txBody>
      </p:sp>
    </p:spTree>
    <p:extLst>
      <p:ext uri="{BB962C8B-B14F-4D97-AF65-F5344CB8AC3E}">
        <p14:creationId xmlns:p14="http://schemas.microsoft.com/office/powerpoint/2010/main" val="22373386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1DE3F-C077-45F4-4003-267B96CF04E4}"/>
              </a:ext>
            </a:extLst>
          </p:cNvPr>
          <p:cNvSpPr>
            <a:spLocks noGrp="1"/>
          </p:cNvSpPr>
          <p:nvPr>
            <p:ph type="title"/>
          </p:nvPr>
        </p:nvSpPr>
        <p:spPr/>
        <p:txBody>
          <a:bodyPr/>
          <a:lstStyle/>
          <a:p>
            <a:r>
              <a:rPr lang="en-US" dirty="0"/>
              <a:t>READ Plan Field Coding</a:t>
            </a:r>
          </a:p>
        </p:txBody>
      </p:sp>
      <p:sp>
        <p:nvSpPr>
          <p:cNvPr id="3" name="Text Placeholder 2">
            <a:extLst>
              <a:ext uri="{FF2B5EF4-FFF2-40B4-BE49-F238E27FC236}">
                <a16:creationId xmlns:a16="http://schemas.microsoft.com/office/drawing/2014/main" id="{3EACB89D-65DB-AD49-2DB6-FEA6861CD345}"/>
              </a:ext>
            </a:extLst>
          </p:cNvPr>
          <p:cNvSpPr>
            <a:spLocks noGrp="1"/>
          </p:cNvSpPr>
          <p:nvPr>
            <p:ph type="body" idx="1"/>
          </p:nvPr>
        </p:nvSpPr>
        <p:spPr/>
        <p:txBody>
          <a:bodyPr/>
          <a:lstStyle/>
          <a:p>
            <a:endParaRPr lang="en-US"/>
          </a:p>
        </p:txBody>
      </p:sp>
      <p:sp>
        <p:nvSpPr>
          <p:cNvPr id="4" name="Title 3">
            <a:extLst>
              <a:ext uri="{FF2B5EF4-FFF2-40B4-BE49-F238E27FC236}">
                <a16:creationId xmlns:a16="http://schemas.microsoft.com/office/drawing/2014/main" id="{E2BBD6E3-DED1-D435-0561-5FCFB07D6812}"/>
              </a:ext>
            </a:extLst>
          </p:cNvPr>
          <p:cNvSpPr>
            <a:spLocks noGrp="1"/>
          </p:cNvSpPr>
          <p:nvPr>
            <p:ph type="title" idx="2"/>
          </p:nvPr>
        </p:nvSpPr>
        <p:spPr/>
        <p:txBody>
          <a:bodyPr/>
          <a:lstStyle/>
          <a:p>
            <a:endParaRPr lang="en-US"/>
          </a:p>
        </p:txBody>
      </p:sp>
      <p:graphicFrame>
        <p:nvGraphicFramePr>
          <p:cNvPr id="5" name="Table 8">
            <a:extLst>
              <a:ext uri="{FF2B5EF4-FFF2-40B4-BE49-F238E27FC236}">
                <a16:creationId xmlns:a16="http://schemas.microsoft.com/office/drawing/2014/main" id="{32155F00-F358-7A87-4E91-894A3545DA99}"/>
              </a:ext>
            </a:extLst>
          </p:cNvPr>
          <p:cNvGraphicFramePr>
            <a:graphicFrameLocks noGrp="1"/>
          </p:cNvGraphicFramePr>
          <p:nvPr>
            <p:extLst>
              <p:ext uri="{D42A27DB-BD31-4B8C-83A1-F6EECF244321}">
                <p14:modId xmlns:p14="http://schemas.microsoft.com/office/powerpoint/2010/main" val="2153967182"/>
              </p:ext>
            </p:extLst>
          </p:nvPr>
        </p:nvGraphicFramePr>
        <p:xfrm>
          <a:off x="490850" y="956225"/>
          <a:ext cx="7348132" cy="4032045"/>
        </p:xfrm>
        <a:graphic>
          <a:graphicData uri="http://schemas.openxmlformats.org/drawingml/2006/table">
            <a:tbl>
              <a:tblPr firstRow="1" bandRow="1">
                <a:tableStyleId>{21E4AEA4-8DFA-4A89-87EB-49C32662AFE0}</a:tableStyleId>
              </a:tblPr>
              <a:tblGrid>
                <a:gridCol w="3674066">
                  <a:extLst>
                    <a:ext uri="{9D8B030D-6E8A-4147-A177-3AD203B41FA5}">
                      <a16:colId xmlns:a16="http://schemas.microsoft.com/office/drawing/2014/main" val="2057688403"/>
                    </a:ext>
                  </a:extLst>
                </a:gridCol>
                <a:gridCol w="3674066">
                  <a:extLst>
                    <a:ext uri="{9D8B030D-6E8A-4147-A177-3AD203B41FA5}">
                      <a16:colId xmlns:a16="http://schemas.microsoft.com/office/drawing/2014/main" val="2013721070"/>
                    </a:ext>
                  </a:extLst>
                </a:gridCol>
              </a:tblGrid>
              <a:tr h="260591">
                <a:tc>
                  <a:txBody>
                    <a:bodyPr/>
                    <a:lstStyle/>
                    <a:p>
                      <a:pPr algn="ctr"/>
                      <a:r>
                        <a:rPr lang="en-US" sz="1400" dirty="0"/>
                        <a:t>Scenarios</a:t>
                      </a:r>
                    </a:p>
                  </a:txBody>
                  <a:tcPr marL="68580" marR="68580" marT="34290" marB="34290"/>
                </a:tc>
                <a:tc>
                  <a:txBody>
                    <a:bodyPr/>
                    <a:lstStyle/>
                    <a:p>
                      <a:pPr algn="ctr"/>
                      <a:r>
                        <a:rPr lang="en-US" sz="1400" dirty="0"/>
                        <a:t>Coding</a:t>
                      </a:r>
                    </a:p>
                  </a:txBody>
                  <a:tcPr marL="68580" marR="68580" marT="34290" marB="34290"/>
                </a:tc>
                <a:extLst>
                  <a:ext uri="{0D108BD9-81ED-4DB2-BD59-A6C34878D82A}">
                    <a16:rowId xmlns:a16="http://schemas.microsoft.com/office/drawing/2014/main" val="387845444"/>
                  </a:ext>
                </a:extLst>
              </a:tr>
              <a:tr h="345203">
                <a:tc>
                  <a:txBody>
                    <a:bodyPr/>
                    <a:lstStyle/>
                    <a:p>
                      <a:r>
                        <a:rPr lang="en-US" sz="1400" dirty="0"/>
                        <a:t>1. K-3 student identified with an SRD </a:t>
                      </a:r>
                    </a:p>
                  </a:txBody>
                  <a:tcPr marL="68580" marR="68580" marT="34290" marB="34290"/>
                </a:tc>
                <a:tc>
                  <a:txBody>
                    <a:bodyPr/>
                    <a:lstStyle/>
                    <a:p>
                      <a:r>
                        <a:rPr lang="en-US" sz="1400" dirty="0"/>
                        <a:t>1 – Yes (student has a READ plan)</a:t>
                      </a:r>
                    </a:p>
                  </a:txBody>
                  <a:tcPr marL="68580" marR="68580" marT="34290" marB="34290"/>
                </a:tc>
                <a:extLst>
                  <a:ext uri="{0D108BD9-81ED-4DB2-BD59-A6C34878D82A}">
                    <a16:rowId xmlns:a16="http://schemas.microsoft.com/office/drawing/2014/main" val="1553642407"/>
                  </a:ext>
                </a:extLst>
              </a:tr>
              <a:tr h="85220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2. K-3 student identified with an SRD at any time throughout the year and is no longer SRD in the spring but remains on READ plan </a:t>
                      </a:r>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1 – Yes (student has a READ plan)</a:t>
                      </a:r>
                    </a:p>
                    <a:p>
                      <a:endParaRPr lang="en-US" sz="1400" dirty="0"/>
                    </a:p>
                  </a:txBody>
                  <a:tcPr marL="68580" marR="68580" marT="34290" marB="34290"/>
                </a:tc>
                <a:extLst>
                  <a:ext uri="{0D108BD9-81ED-4DB2-BD59-A6C34878D82A}">
                    <a16:rowId xmlns:a16="http://schemas.microsoft.com/office/drawing/2014/main" val="3176622076"/>
                  </a:ext>
                </a:extLst>
              </a:tr>
              <a:tr h="852202">
                <a:tc>
                  <a:txBody>
                    <a:bodyPr/>
                    <a:lstStyle/>
                    <a:p>
                      <a:r>
                        <a:rPr lang="en-US" sz="1400" dirty="0"/>
                        <a:t>3. K-3 student identified with an SRD in the prior year and no longer SRD in the spring but remains on a READ plan </a:t>
                      </a:r>
                    </a:p>
                  </a:txBody>
                  <a:tcPr marL="68580" marR="68580" marT="34290" marB="34290"/>
                </a:tc>
                <a:tc>
                  <a:txBody>
                    <a:bodyPr/>
                    <a:lstStyle/>
                    <a:p>
                      <a:r>
                        <a:rPr lang="en-US" sz="1400" dirty="0"/>
                        <a:t>1 -Yes (student has a READ plan)</a:t>
                      </a:r>
                    </a:p>
                  </a:txBody>
                  <a:tcPr marL="68580" marR="68580" marT="34290" marB="34290"/>
                </a:tc>
                <a:extLst>
                  <a:ext uri="{0D108BD9-81ED-4DB2-BD59-A6C34878D82A}">
                    <a16:rowId xmlns:a16="http://schemas.microsoft.com/office/drawing/2014/main" val="1594384173"/>
                  </a:ext>
                </a:extLst>
              </a:tr>
              <a:tr h="852202">
                <a:tc>
                  <a:txBody>
                    <a:bodyPr/>
                    <a:lstStyle/>
                    <a:p>
                      <a:r>
                        <a:rPr lang="en-US" sz="1400" dirty="0"/>
                        <a:t>4. K-3 student was previously identified with an SRD but has reached grade level competency and no longer has a READ plan in place</a:t>
                      </a:r>
                    </a:p>
                  </a:txBody>
                  <a:tcPr marL="68580" marR="68580" marT="34290" marB="34290"/>
                </a:tc>
                <a:tc>
                  <a:txBody>
                    <a:bodyPr/>
                    <a:lstStyle/>
                    <a:p>
                      <a:r>
                        <a:rPr lang="en-US" sz="1400" dirty="0"/>
                        <a:t>0 - No (student no longer has READ plan)</a:t>
                      </a:r>
                    </a:p>
                  </a:txBody>
                  <a:tcPr marL="68580" marR="68580" marT="34290" marB="34290"/>
                </a:tc>
                <a:extLst>
                  <a:ext uri="{0D108BD9-81ED-4DB2-BD59-A6C34878D82A}">
                    <a16:rowId xmlns:a16="http://schemas.microsoft.com/office/drawing/2014/main" val="2326041846"/>
                  </a:ext>
                </a:extLst>
              </a:tr>
              <a:tr h="654998">
                <a:tc>
                  <a:txBody>
                    <a:bodyPr/>
                    <a:lstStyle/>
                    <a:p>
                      <a:r>
                        <a:rPr lang="en-US" sz="1400" dirty="0"/>
                        <a:t>5. K-3 student has never been identified as having an SRD and has never been on a READ plan</a:t>
                      </a:r>
                    </a:p>
                  </a:txBody>
                  <a:tcPr marL="68580" marR="68580" marT="34290" marB="34290"/>
                </a:tc>
                <a:tc>
                  <a:txBody>
                    <a:bodyPr/>
                    <a:lstStyle/>
                    <a:p>
                      <a:r>
                        <a:rPr lang="en-US" sz="1400" dirty="0"/>
                        <a:t>2 – N/A (student never identified as having an SRD and has never had a READ plan)</a:t>
                      </a:r>
                    </a:p>
                  </a:txBody>
                  <a:tcPr marL="68580" marR="68580" marT="34290" marB="34290"/>
                </a:tc>
                <a:extLst>
                  <a:ext uri="{0D108BD9-81ED-4DB2-BD59-A6C34878D82A}">
                    <a16:rowId xmlns:a16="http://schemas.microsoft.com/office/drawing/2014/main" val="907348220"/>
                  </a:ext>
                </a:extLst>
              </a:tr>
            </a:tbl>
          </a:graphicData>
        </a:graphic>
      </p:graphicFrame>
    </p:spTree>
    <p:extLst>
      <p:ext uri="{BB962C8B-B14F-4D97-AF65-F5344CB8AC3E}">
        <p14:creationId xmlns:p14="http://schemas.microsoft.com/office/powerpoint/2010/main" val="27829707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9EDCD-F57C-561A-3189-99010FAADFD2}"/>
              </a:ext>
            </a:extLst>
          </p:cNvPr>
          <p:cNvSpPr>
            <a:spLocks noGrp="1"/>
          </p:cNvSpPr>
          <p:nvPr>
            <p:ph type="title"/>
          </p:nvPr>
        </p:nvSpPr>
        <p:spPr/>
        <p:txBody>
          <a:bodyPr/>
          <a:lstStyle/>
          <a:p>
            <a:r>
              <a:rPr lang="en-US" dirty="0"/>
              <a:t>4</a:t>
            </a:r>
            <a:r>
              <a:rPr lang="en-US" baseline="30000" dirty="0"/>
              <a:t>th</a:t>
            </a:r>
            <a:r>
              <a:rPr lang="en-US" dirty="0"/>
              <a:t>-12</a:t>
            </a:r>
            <a:r>
              <a:rPr lang="en-US" baseline="30000" dirty="0"/>
              <a:t>th</a:t>
            </a:r>
            <a:r>
              <a:rPr lang="en-US" dirty="0"/>
              <a:t> Grade Cohort Students</a:t>
            </a:r>
          </a:p>
        </p:txBody>
      </p:sp>
      <p:sp>
        <p:nvSpPr>
          <p:cNvPr id="3" name="Text Placeholder 2">
            <a:extLst>
              <a:ext uri="{FF2B5EF4-FFF2-40B4-BE49-F238E27FC236}">
                <a16:creationId xmlns:a16="http://schemas.microsoft.com/office/drawing/2014/main" id="{9722B472-0699-80A7-B7ED-E4A9D98C5BA9}"/>
              </a:ext>
            </a:extLst>
          </p:cNvPr>
          <p:cNvSpPr>
            <a:spLocks noGrp="1"/>
          </p:cNvSpPr>
          <p:nvPr>
            <p:ph type="body" idx="1"/>
          </p:nvPr>
        </p:nvSpPr>
        <p:spPr>
          <a:xfrm>
            <a:off x="311699" y="1152475"/>
            <a:ext cx="8098375" cy="3034800"/>
          </a:xfrm>
        </p:spPr>
        <p:txBody>
          <a:bodyPr>
            <a:noAutofit/>
          </a:bodyPr>
          <a:lstStyle/>
          <a:p>
            <a:r>
              <a:rPr lang="en-US" sz="1200" dirty="0"/>
              <a:t>Why do we report 4-12</a:t>
            </a:r>
            <a:r>
              <a:rPr lang="en-US" sz="1200" baseline="30000" dirty="0"/>
              <a:t>th</a:t>
            </a:r>
            <a:r>
              <a:rPr lang="en-US" sz="1200" dirty="0"/>
              <a:t> grade cohort students?</a:t>
            </a:r>
          </a:p>
          <a:p>
            <a:pPr lvl="1"/>
            <a:r>
              <a:rPr lang="en-US" sz="1200" dirty="0"/>
              <a:t>Once a student has been identified as having an SRD, they are put on an individual READ plan. Their READ plan remains in place until that student reaches grade level proficiency in reading, regardless of the student’s grade level.</a:t>
            </a:r>
          </a:p>
          <a:p>
            <a:r>
              <a:rPr lang="en-US" sz="1200" dirty="0"/>
              <a:t>Who is included in the 4-12</a:t>
            </a:r>
            <a:r>
              <a:rPr lang="en-US" sz="1200" baseline="30000" dirty="0"/>
              <a:t>th</a:t>
            </a:r>
            <a:r>
              <a:rPr lang="en-US" sz="1200" dirty="0"/>
              <a:t> grade cohort?</a:t>
            </a:r>
          </a:p>
          <a:p>
            <a:pPr lvl="1"/>
            <a:r>
              <a:rPr lang="en-US" sz="1200" dirty="0"/>
              <a:t>Students who exited 3</a:t>
            </a:r>
            <a:r>
              <a:rPr lang="en-US" sz="1200" baseline="30000" dirty="0"/>
              <a:t>rd</a:t>
            </a:r>
            <a:r>
              <a:rPr lang="en-US" sz="1200" dirty="0"/>
              <a:t> grade identified as having an SRD in the spring of 2013 collection became the first group of cohort students. </a:t>
            </a:r>
          </a:p>
          <a:p>
            <a:pPr lvl="1"/>
            <a:r>
              <a:rPr lang="en-US" sz="1200" dirty="0"/>
              <a:t>The cohort will continue to increase each year until students reach 12</a:t>
            </a:r>
            <a:r>
              <a:rPr lang="en-US" sz="1200" baseline="30000" dirty="0"/>
              <a:t>th</a:t>
            </a:r>
            <a:r>
              <a:rPr lang="en-US" sz="1200" dirty="0"/>
              <a:t> grade.</a:t>
            </a:r>
          </a:p>
          <a:p>
            <a:pPr lvl="1"/>
            <a:r>
              <a:rPr lang="en-US" sz="1200" dirty="0"/>
              <a:t>Students who exit 3</a:t>
            </a:r>
            <a:r>
              <a:rPr lang="en-US" sz="1200" baseline="30000" dirty="0"/>
              <a:t>rd</a:t>
            </a:r>
            <a:r>
              <a:rPr lang="en-US" sz="1200" dirty="0"/>
              <a:t> grade with an SRD (READ Status = 2) and/or remain on a READ plan (READ Plan=1) at the end of the 3</a:t>
            </a:r>
            <a:r>
              <a:rPr lang="en-US" sz="1200" baseline="30000" dirty="0"/>
              <a:t>rd</a:t>
            </a:r>
            <a:r>
              <a:rPr lang="en-US" sz="1200" dirty="0"/>
              <a:t> grade are calculated into the READ cohort group.</a:t>
            </a:r>
          </a:p>
          <a:p>
            <a:r>
              <a:rPr lang="en-US" sz="1200" dirty="0"/>
              <a:t>When does a student exit the cohort?</a:t>
            </a:r>
          </a:p>
          <a:p>
            <a:pPr lvl="1"/>
            <a:r>
              <a:rPr lang="en-US" sz="1200" dirty="0"/>
              <a:t>Once a student has reached reading competency (determined locally), they are removed from their READ plan and will be coded as READ plan = 0 (no) which will remove them from the cohort group.</a:t>
            </a:r>
          </a:p>
        </p:txBody>
      </p:sp>
      <p:sp>
        <p:nvSpPr>
          <p:cNvPr id="4" name="Title 3">
            <a:extLst>
              <a:ext uri="{FF2B5EF4-FFF2-40B4-BE49-F238E27FC236}">
                <a16:creationId xmlns:a16="http://schemas.microsoft.com/office/drawing/2014/main" id="{01EBBA59-A756-0D4D-0A67-10F185C0782B}"/>
              </a:ext>
            </a:extLst>
          </p:cNvPr>
          <p:cNvSpPr>
            <a:spLocks noGrp="1"/>
          </p:cNvSpPr>
          <p:nvPr>
            <p:ph type="title" idx="2"/>
          </p:nvPr>
        </p:nvSpPr>
        <p:spPr/>
        <p:txBody>
          <a:bodyPr/>
          <a:lstStyle/>
          <a:p>
            <a:endParaRPr lang="en-US"/>
          </a:p>
        </p:txBody>
      </p:sp>
    </p:spTree>
    <p:extLst>
      <p:ext uri="{BB962C8B-B14F-4D97-AF65-F5344CB8AC3E}">
        <p14:creationId xmlns:p14="http://schemas.microsoft.com/office/powerpoint/2010/main" val="19397207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81B29-101B-A18F-58AB-81041CDC8223}"/>
              </a:ext>
            </a:extLst>
          </p:cNvPr>
          <p:cNvSpPr>
            <a:spLocks noGrp="1"/>
          </p:cNvSpPr>
          <p:nvPr>
            <p:ph type="title"/>
          </p:nvPr>
        </p:nvSpPr>
        <p:spPr/>
        <p:txBody>
          <a:bodyPr/>
          <a:lstStyle/>
          <a:p>
            <a:r>
              <a:rPr lang="en-US" dirty="0"/>
              <a:t>How to Identify the 4</a:t>
            </a:r>
            <a:r>
              <a:rPr lang="en-US" baseline="30000" dirty="0"/>
              <a:t>th</a:t>
            </a:r>
            <a:r>
              <a:rPr lang="en-US" dirty="0"/>
              <a:t>-12</a:t>
            </a:r>
            <a:r>
              <a:rPr lang="en-US" baseline="30000" dirty="0"/>
              <a:t>th</a:t>
            </a:r>
            <a:r>
              <a:rPr lang="en-US" dirty="0"/>
              <a:t> Grade Cohort Students</a:t>
            </a:r>
          </a:p>
        </p:txBody>
      </p:sp>
      <p:sp>
        <p:nvSpPr>
          <p:cNvPr id="4" name="Title 3">
            <a:extLst>
              <a:ext uri="{FF2B5EF4-FFF2-40B4-BE49-F238E27FC236}">
                <a16:creationId xmlns:a16="http://schemas.microsoft.com/office/drawing/2014/main" id="{CA4D0C26-CDC1-1A16-3859-AF42839A8BD1}"/>
              </a:ext>
            </a:extLst>
          </p:cNvPr>
          <p:cNvSpPr>
            <a:spLocks noGrp="1"/>
          </p:cNvSpPr>
          <p:nvPr>
            <p:ph type="title" idx="2"/>
          </p:nvPr>
        </p:nvSpPr>
        <p:spPr/>
        <p:txBody>
          <a:bodyPr/>
          <a:lstStyle/>
          <a:p>
            <a:endParaRPr lang="en-US"/>
          </a:p>
        </p:txBody>
      </p:sp>
      <p:graphicFrame>
        <p:nvGraphicFramePr>
          <p:cNvPr id="5" name="Content Placeholder 4" descr="A flowchart of the steps to pull the 4th-12th grade cohort report.">
            <a:extLst>
              <a:ext uri="{FF2B5EF4-FFF2-40B4-BE49-F238E27FC236}">
                <a16:creationId xmlns:a16="http://schemas.microsoft.com/office/drawing/2014/main" id="{44D42F7B-C8C4-4D49-D081-824A7D55A64C}"/>
              </a:ext>
            </a:extLst>
          </p:cNvPr>
          <p:cNvGraphicFramePr>
            <a:graphicFrameLocks noGrp="1"/>
          </p:cNvGraphicFramePr>
          <p:nvPr>
            <p:ph idx="1"/>
            <p:extLst>
              <p:ext uri="{D42A27DB-BD31-4B8C-83A1-F6EECF244321}">
                <p14:modId xmlns:p14="http://schemas.microsoft.com/office/powerpoint/2010/main" val="3301143978"/>
              </p:ext>
            </p:extLst>
          </p:nvPr>
        </p:nvGraphicFramePr>
        <p:xfrm>
          <a:off x="123875" y="1022685"/>
          <a:ext cx="8731367" cy="36816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67656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10"/>
          <p:cNvSpPr txBox="1">
            <a:spLocks noGrp="1"/>
          </p:cNvSpPr>
          <p:nvPr>
            <p:ph type="title"/>
          </p:nvPr>
        </p:nvSpPr>
        <p:spPr>
          <a:xfrm>
            <a:off x="0" y="3361600"/>
            <a:ext cx="9144000" cy="666600"/>
          </a:xfrm>
          <a:prstGeom prst="rect">
            <a:avLst/>
          </a:prstGeom>
          <a:solidFill>
            <a:srgbClr val="EF7521"/>
          </a:solid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US" dirty="0">
                <a:solidFill>
                  <a:schemeClr val="tx1"/>
                </a:solidFill>
              </a:rPr>
              <a:t>Website Review and Updates</a:t>
            </a:r>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91C0D-78D3-59FC-C023-A6BFE45E17B4}"/>
              </a:ext>
            </a:extLst>
          </p:cNvPr>
          <p:cNvSpPr>
            <a:spLocks noGrp="1"/>
          </p:cNvSpPr>
          <p:nvPr>
            <p:ph type="title"/>
          </p:nvPr>
        </p:nvSpPr>
        <p:spPr/>
        <p:txBody>
          <a:bodyPr/>
          <a:lstStyle/>
          <a:p>
            <a:r>
              <a:rPr lang="en-US" dirty="0"/>
              <a:t>Website Updates</a:t>
            </a:r>
          </a:p>
        </p:txBody>
      </p:sp>
      <p:sp>
        <p:nvSpPr>
          <p:cNvPr id="3" name="Text Placeholder 2">
            <a:extLst>
              <a:ext uri="{FF2B5EF4-FFF2-40B4-BE49-F238E27FC236}">
                <a16:creationId xmlns:a16="http://schemas.microsoft.com/office/drawing/2014/main" id="{AC8D4BC7-B6E9-BC38-B804-E221BEAB67F9}"/>
              </a:ext>
            </a:extLst>
          </p:cNvPr>
          <p:cNvSpPr>
            <a:spLocks noGrp="1"/>
          </p:cNvSpPr>
          <p:nvPr>
            <p:ph type="body" idx="1"/>
          </p:nvPr>
        </p:nvSpPr>
        <p:spPr>
          <a:xfrm>
            <a:off x="311699" y="1152475"/>
            <a:ext cx="7079375" cy="3034800"/>
          </a:xfrm>
        </p:spPr>
        <p:txBody>
          <a:bodyPr>
            <a:normAutofit fontScale="92500" lnSpcReduction="10000"/>
          </a:bodyPr>
          <a:lstStyle/>
          <a:p>
            <a:r>
              <a:rPr lang="en-US" dirty="0"/>
              <a:t>CDE has updated their website. Please see below for the links to the READ data collection webpages. </a:t>
            </a:r>
          </a:p>
          <a:p>
            <a:pPr marL="127000" indent="0">
              <a:buNone/>
            </a:pPr>
            <a:endParaRPr lang="en-US" dirty="0"/>
          </a:p>
          <a:p>
            <a:r>
              <a:rPr lang="en-US" dirty="0"/>
              <a:t>On the website, you can find:</a:t>
            </a:r>
          </a:p>
          <a:p>
            <a:pPr lvl="1"/>
            <a:r>
              <a:rPr lang="en-US" dirty="0"/>
              <a:t>The file layout</a:t>
            </a:r>
          </a:p>
          <a:p>
            <a:pPr lvl="1"/>
            <a:r>
              <a:rPr lang="en-US" dirty="0"/>
              <a:t>The timeline</a:t>
            </a:r>
          </a:p>
          <a:p>
            <a:pPr lvl="1"/>
            <a:r>
              <a:rPr lang="en-US" dirty="0"/>
              <a:t>The collection manual</a:t>
            </a:r>
            <a:endParaRPr lang="en-US" i="1" dirty="0"/>
          </a:p>
          <a:p>
            <a:pPr lvl="1"/>
            <a:r>
              <a:rPr lang="en-US" dirty="0"/>
              <a:t>The business rules</a:t>
            </a:r>
          </a:p>
          <a:p>
            <a:pPr lvl="1"/>
            <a:r>
              <a:rPr lang="en-US" dirty="0"/>
              <a:t>Recordings of trainings and other resources</a:t>
            </a:r>
          </a:p>
          <a:p>
            <a:pPr marL="596900" lvl="1" indent="0">
              <a:buNone/>
            </a:pPr>
            <a:endParaRPr lang="en-US" dirty="0"/>
          </a:p>
          <a:p>
            <a:r>
              <a:rPr lang="en-US" dirty="0"/>
              <a:t>Here’s the link to the general READ Data Collections </a:t>
            </a:r>
            <a:r>
              <a:rPr lang="en-US" dirty="0">
                <a:hlinkClick r:id="rId2"/>
              </a:rPr>
              <a:t>webpage</a:t>
            </a:r>
            <a:r>
              <a:rPr lang="en-US" dirty="0"/>
              <a:t>.</a:t>
            </a:r>
          </a:p>
          <a:p>
            <a:r>
              <a:rPr lang="en-US" dirty="0"/>
              <a:t>Here’s the link to the Spring READ Assessment Data Collection </a:t>
            </a:r>
            <a:r>
              <a:rPr lang="en-US" dirty="0">
                <a:hlinkClick r:id="rId3"/>
              </a:rPr>
              <a:t>webpage</a:t>
            </a:r>
            <a:r>
              <a:rPr lang="en-US" dirty="0"/>
              <a:t>. </a:t>
            </a:r>
          </a:p>
        </p:txBody>
      </p:sp>
      <p:sp>
        <p:nvSpPr>
          <p:cNvPr id="4" name="Title 3">
            <a:extLst>
              <a:ext uri="{FF2B5EF4-FFF2-40B4-BE49-F238E27FC236}">
                <a16:creationId xmlns:a16="http://schemas.microsoft.com/office/drawing/2014/main" id="{2C6E6A26-EB91-AD0E-D13D-11257D7BF770}"/>
              </a:ext>
            </a:extLst>
          </p:cNvPr>
          <p:cNvSpPr>
            <a:spLocks noGrp="1"/>
          </p:cNvSpPr>
          <p:nvPr>
            <p:ph type="title" idx="2"/>
          </p:nvPr>
        </p:nvSpPr>
        <p:spPr/>
        <p:txBody>
          <a:bodyPr/>
          <a:lstStyle/>
          <a:p>
            <a:endParaRPr lang="en-US"/>
          </a:p>
        </p:txBody>
      </p:sp>
    </p:spTree>
    <p:extLst>
      <p:ext uri="{BB962C8B-B14F-4D97-AF65-F5344CB8AC3E}">
        <p14:creationId xmlns:p14="http://schemas.microsoft.com/office/powerpoint/2010/main" val="16892701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DE90E-CA48-8748-119E-DD6547F882BC}"/>
              </a:ext>
            </a:extLst>
          </p:cNvPr>
          <p:cNvSpPr>
            <a:spLocks noGrp="1"/>
          </p:cNvSpPr>
          <p:nvPr>
            <p:ph type="title"/>
          </p:nvPr>
        </p:nvSpPr>
        <p:spPr/>
        <p:txBody>
          <a:bodyPr/>
          <a:lstStyle/>
          <a:p>
            <a:r>
              <a:rPr lang="en-US" dirty="0">
                <a:solidFill>
                  <a:schemeClr val="tx1"/>
                </a:solidFill>
              </a:rPr>
              <a:t>Important Reminders</a:t>
            </a:r>
          </a:p>
        </p:txBody>
      </p:sp>
    </p:spTree>
    <p:extLst>
      <p:ext uri="{BB962C8B-B14F-4D97-AF65-F5344CB8AC3E}">
        <p14:creationId xmlns:p14="http://schemas.microsoft.com/office/powerpoint/2010/main" val="23423493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BA7BD-EF43-5E9D-C098-2E02EE88758E}"/>
              </a:ext>
            </a:extLst>
          </p:cNvPr>
          <p:cNvSpPr>
            <a:spLocks noGrp="1"/>
          </p:cNvSpPr>
          <p:nvPr>
            <p:ph type="title"/>
          </p:nvPr>
        </p:nvSpPr>
        <p:spPr/>
        <p:txBody>
          <a:bodyPr/>
          <a:lstStyle/>
          <a:p>
            <a:r>
              <a:rPr lang="en-US" dirty="0"/>
              <a:t>Important Reminders/Finalization Checklist</a:t>
            </a:r>
          </a:p>
        </p:txBody>
      </p:sp>
      <p:sp>
        <p:nvSpPr>
          <p:cNvPr id="3" name="Text Placeholder 2">
            <a:extLst>
              <a:ext uri="{FF2B5EF4-FFF2-40B4-BE49-F238E27FC236}">
                <a16:creationId xmlns:a16="http://schemas.microsoft.com/office/drawing/2014/main" id="{AA97DFA1-5820-6DD6-C6F3-C9099A7BF2B8}"/>
              </a:ext>
            </a:extLst>
          </p:cNvPr>
          <p:cNvSpPr>
            <a:spLocks noGrp="1"/>
          </p:cNvSpPr>
          <p:nvPr>
            <p:ph type="body" idx="1"/>
          </p:nvPr>
        </p:nvSpPr>
        <p:spPr>
          <a:xfrm>
            <a:off x="311698" y="1152475"/>
            <a:ext cx="8326976" cy="3575936"/>
          </a:xfrm>
        </p:spPr>
        <p:txBody>
          <a:bodyPr>
            <a:normAutofit/>
          </a:bodyPr>
          <a:lstStyle/>
          <a:p>
            <a:r>
              <a:rPr lang="en-US" dirty="0"/>
              <a:t>Before finalizing your data, please ensure that:</a:t>
            </a:r>
          </a:p>
          <a:p>
            <a:pPr lvl="1">
              <a:buFont typeface="Wingdings" panose="05000000000000000000" pitchFamily="2" charset="2"/>
              <a:buChar char="ü"/>
            </a:pPr>
            <a:r>
              <a:rPr lang="en-US" dirty="0"/>
              <a:t>Your district has included 4</a:t>
            </a:r>
            <a:r>
              <a:rPr lang="en-US" baseline="30000" dirty="0"/>
              <a:t>th</a:t>
            </a:r>
            <a:r>
              <a:rPr lang="en-US" dirty="0"/>
              <a:t>-12</a:t>
            </a:r>
            <a:r>
              <a:rPr lang="en-US" baseline="30000" dirty="0"/>
              <a:t>th</a:t>
            </a:r>
            <a:r>
              <a:rPr lang="en-US" dirty="0"/>
              <a:t> grade cohort students; and</a:t>
            </a:r>
          </a:p>
          <a:p>
            <a:pPr lvl="1">
              <a:buFont typeface="Wingdings" panose="05000000000000000000" pitchFamily="2" charset="2"/>
              <a:buChar char="ü"/>
            </a:pPr>
            <a:r>
              <a:rPr lang="en-US" dirty="0"/>
              <a:t>Those students’ READ Plan statuses have been updated to the correct code (0=No; 1=Yes).</a:t>
            </a:r>
          </a:p>
          <a:p>
            <a:pPr lvl="2">
              <a:buFont typeface="Wingdings" panose="05000000000000000000" pitchFamily="2" charset="2"/>
              <a:buChar char="ü"/>
            </a:pPr>
            <a:r>
              <a:rPr lang="en-US" dirty="0"/>
              <a:t>Please note that the coding pattern might not match what is in your system.</a:t>
            </a:r>
          </a:p>
          <a:p>
            <a:pPr lvl="1">
              <a:buFont typeface="Wingdings" panose="05000000000000000000" pitchFamily="2" charset="2"/>
              <a:buChar char="ü"/>
            </a:pPr>
            <a:endParaRPr lang="en-US" dirty="0"/>
          </a:p>
          <a:p>
            <a:pPr lvl="1">
              <a:buFont typeface="Wingdings" panose="05000000000000000000" pitchFamily="2" charset="2"/>
              <a:buChar char="ü"/>
            </a:pPr>
            <a:r>
              <a:rPr lang="en-US" dirty="0"/>
              <a:t>Your district has reported on all Kindergarten through 3</a:t>
            </a:r>
            <a:r>
              <a:rPr lang="en-US" baseline="30000" dirty="0"/>
              <a:t>rd</a:t>
            </a:r>
            <a:r>
              <a:rPr lang="en-US" dirty="0"/>
              <a:t> grade students enrolled at your district, not just those being served on a READ Plan and/or identified with an SRD.</a:t>
            </a:r>
          </a:p>
          <a:p>
            <a:pPr lvl="2">
              <a:buFont typeface="Wingdings" panose="05000000000000000000" pitchFamily="2" charset="2"/>
              <a:buChar char="ü"/>
            </a:pPr>
            <a:r>
              <a:rPr lang="en-US" dirty="0"/>
              <a:t>This will affect your SRD percentage calculation. </a:t>
            </a:r>
          </a:p>
          <a:p>
            <a:pPr lvl="1">
              <a:buFont typeface="Wingdings" panose="05000000000000000000" pitchFamily="2" charset="2"/>
              <a:buChar char="ü"/>
            </a:pPr>
            <a:endParaRPr lang="en-US" dirty="0"/>
          </a:p>
          <a:p>
            <a:pPr lvl="1">
              <a:buFont typeface="Wingdings" panose="05000000000000000000" pitchFamily="2" charset="2"/>
              <a:buChar char="ü"/>
            </a:pPr>
            <a:r>
              <a:rPr lang="en-US" dirty="0"/>
              <a:t>You review your sign-off form closely, as it provides the SRD count and SRD percentage from your submitted data. </a:t>
            </a:r>
          </a:p>
          <a:p>
            <a:pPr lvl="2">
              <a:buFont typeface="Wingdings" panose="05000000000000000000" pitchFamily="2" charset="2"/>
              <a:buChar char="ü"/>
            </a:pPr>
            <a:r>
              <a:rPr lang="en-US" dirty="0"/>
              <a:t>Please share this with any other necessary personnel at your district!</a:t>
            </a:r>
          </a:p>
        </p:txBody>
      </p:sp>
      <p:sp>
        <p:nvSpPr>
          <p:cNvPr id="4" name="Title 3">
            <a:extLst>
              <a:ext uri="{FF2B5EF4-FFF2-40B4-BE49-F238E27FC236}">
                <a16:creationId xmlns:a16="http://schemas.microsoft.com/office/drawing/2014/main" id="{050977C8-668B-07E3-188D-1C9F544C1B14}"/>
              </a:ext>
            </a:extLst>
          </p:cNvPr>
          <p:cNvSpPr>
            <a:spLocks noGrp="1"/>
          </p:cNvSpPr>
          <p:nvPr>
            <p:ph type="title" idx="2"/>
          </p:nvPr>
        </p:nvSpPr>
        <p:spPr/>
        <p:txBody>
          <a:bodyPr/>
          <a:lstStyle/>
          <a:p>
            <a:endParaRPr lang="en-US"/>
          </a:p>
        </p:txBody>
      </p:sp>
    </p:spTree>
    <p:extLst>
      <p:ext uri="{BB962C8B-B14F-4D97-AF65-F5344CB8AC3E}">
        <p14:creationId xmlns:p14="http://schemas.microsoft.com/office/powerpoint/2010/main" val="30120954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sp>
        <p:nvSpPr>
          <p:cNvPr id="458" name="Google Shape;458;p13"/>
          <p:cNvSpPr txBox="1">
            <a:spLocks noGrp="1"/>
          </p:cNvSpPr>
          <p:nvPr>
            <p:ph type="title"/>
          </p:nvPr>
        </p:nvSpPr>
        <p:spPr>
          <a:xfrm>
            <a:off x="0" y="3361600"/>
            <a:ext cx="9144000" cy="666600"/>
          </a:xfrm>
          <a:prstGeom prst="rect">
            <a:avLst/>
          </a:prstGeom>
          <a:solidFill>
            <a:srgbClr val="EF7521"/>
          </a:solid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US" dirty="0">
                <a:solidFill>
                  <a:schemeClr val="tx1"/>
                </a:solidFill>
              </a:rPr>
              <a:t>Questions on Part 1?</a:t>
            </a:r>
            <a:endParaRP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62"/>
        <p:cNvGrpSpPr/>
        <p:nvPr/>
      </p:nvGrpSpPr>
      <p:grpSpPr>
        <a:xfrm>
          <a:off x="0" y="0"/>
          <a:ext cx="0" cy="0"/>
          <a:chOff x="0" y="0"/>
          <a:chExt cx="0" cy="0"/>
        </a:xfrm>
      </p:grpSpPr>
      <p:sp>
        <p:nvSpPr>
          <p:cNvPr id="463" name="Google Shape;463;p14"/>
          <p:cNvSpPr txBox="1">
            <a:spLocks noGrp="1"/>
          </p:cNvSpPr>
          <p:nvPr>
            <p:ph type="title"/>
          </p:nvPr>
        </p:nvSpPr>
        <p:spPr>
          <a:xfrm>
            <a:off x="0" y="3361600"/>
            <a:ext cx="9144000" cy="666600"/>
          </a:xfrm>
          <a:prstGeom prst="rect">
            <a:avLst/>
          </a:prstGeom>
          <a:solidFill>
            <a:srgbClr val="EF7521"/>
          </a:solid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US" dirty="0">
                <a:solidFill>
                  <a:schemeClr val="tx1"/>
                </a:solidFill>
              </a:rPr>
              <a:t>Step-by-Step Guide in Data Pipeline</a:t>
            </a:r>
            <a:endParaRP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0F314-875B-23CE-5846-56B7E66E5820}"/>
              </a:ext>
            </a:extLst>
          </p:cNvPr>
          <p:cNvSpPr>
            <a:spLocks noGrp="1"/>
          </p:cNvSpPr>
          <p:nvPr>
            <p:ph type="title"/>
          </p:nvPr>
        </p:nvSpPr>
        <p:spPr/>
        <p:txBody>
          <a:bodyPr/>
          <a:lstStyle/>
          <a:p>
            <a:r>
              <a:rPr lang="en-US" dirty="0"/>
              <a:t>Step 1: Upload Data</a:t>
            </a:r>
          </a:p>
        </p:txBody>
      </p:sp>
      <p:sp>
        <p:nvSpPr>
          <p:cNvPr id="3" name="Text Placeholder 2">
            <a:extLst>
              <a:ext uri="{FF2B5EF4-FFF2-40B4-BE49-F238E27FC236}">
                <a16:creationId xmlns:a16="http://schemas.microsoft.com/office/drawing/2014/main" id="{DAC85E69-38C5-AA98-BB39-88FAB792AF1A}"/>
              </a:ext>
            </a:extLst>
          </p:cNvPr>
          <p:cNvSpPr>
            <a:spLocks noGrp="1"/>
          </p:cNvSpPr>
          <p:nvPr>
            <p:ph type="body" idx="1"/>
          </p:nvPr>
        </p:nvSpPr>
        <p:spPr>
          <a:xfrm>
            <a:off x="311700" y="1152475"/>
            <a:ext cx="2600176" cy="3034800"/>
          </a:xfrm>
        </p:spPr>
        <p:txBody>
          <a:bodyPr/>
          <a:lstStyle/>
          <a:p>
            <a:pPr marL="127000" indent="0">
              <a:buNone/>
            </a:pPr>
            <a:r>
              <a:rPr lang="en-US" dirty="0"/>
              <a:t>Please ensure that your student interchange files, student profile or demographics file and student school association file are updated prior to uploading data. </a:t>
            </a:r>
          </a:p>
          <a:p>
            <a:endParaRPr lang="en-US" dirty="0"/>
          </a:p>
        </p:txBody>
      </p:sp>
      <p:sp>
        <p:nvSpPr>
          <p:cNvPr id="4" name="Title 3">
            <a:extLst>
              <a:ext uri="{FF2B5EF4-FFF2-40B4-BE49-F238E27FC236}">
                <a16:creationId xmlns:a16="http://schemas.microsoft.com/office/drawing/2014/main" id="{F857D3EA-CE16-8604-643C-CD34E88E3C22}"/>
              </a:ext>
            </a:extLst>
          </p:cNvPr>
          <p:cNvSpPr>
            <a:spLocks noGrp="1"/>
          </p:cNvSpPr>
          <p:nvPr>
            <p:ph type="title" idx="2"/>
          </p:nvPr>
        </p:nvSpPr>
        <p:spPr/>
        <p:txBody>
          <a:bodyPr/>
          <a:lstStyle/>
          <a:p>
            <a:endParaRPr lang="en-US"/>
          </a:p>
        </p:txBody>
      </p:sp>
      <p:pic>
        <p:nvPicPr>
          <p:cNvPr id="7" name="Picture 6" descr="Screenshot of Data File Upload screen.">
            <a:extLst>
              <a:ext uri="{FF2B5EF4-FFF2-40B4-BE49-F238E27FC236}">
                <a16:creationId xmlns:a16="http://schemas.microsoft.com/office/drawing/2014/main" id="{60D4B965-C2EE-DE9A-C4AE-D5A39D552F53}"/>
              </a:ext>
            </a:extLst>
          </p:cNvPr>
          <p:cNvPicPr>
            <a:picLocks noChangeAspect="1"/>
          </p:cNvPicPr>
          <p:nvPr/>
        </p:nvPicPr>
        <p:blipFill>
          <a:blip r:embed="rId3"/>
          <a:stretch>
            <a:fillRect/>
          </a:stretch>
        </p:blipFill>
        <p:spPr>
          <a:xfrm>
            <a:off x="3086235" y="1043489"/>
            <a:ext cx="5933890" cy="39949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881685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6193B-0C5A-338B-831F-2924F9F5D156}"/>
              </a:ext>
            </a:extLst>
          </p:cNvPr>
          <p:cNvSpPr>
            <a:spLocks noGrp="1"/>
          </p:cNvSpPr>
          <p:nvPr>
            <p:ph type="title"/>
          </p:nvPr>
        </p:nvSpPr>
        <p:spPr/>
        <p:txBody>
          <a:bodyPr/>
          <a:lstStyle/>
          <a:p>
            <a:r>
              <a:rPr lang="en-US" dirty="0"/>
              <a:t>Step 2: Check Pipeline Error Report</a:t>
            </a:r>
          </a:p>
        </p:txBody>
      </p:sp>
      <p:sp>
        <p:nvSpPr>
          <p:cNvPr id="3" name="Text Placeholder 2">
            <a:extLst>
              <a:ext uri="{FF2B5EF4-FFF2-40B4-BE49-F238E27FC236}">
                <a16:creationId xmlns:a16="http://schemas.microsoft.com/office/drawing/2014/main" id="{CC0ECD40-B425-F770-4956-2BC8F18FB124}"/>
              </a:ext>
            </a:extLst>
          </p:cNvPr>
          <p:cNvSpPr>
            <a:spLocks noGrp="1"/>
          </p:cNvSpPr>
          <p:nvPr>
            <p:ph type="body" idx="1"/>
          </p:nvPr>
        </p:nvSpPr>
        <p:spPr>
          <a:xfrm>
            <a:off x="123875" y="1054350"/>
            <a:ext cx="2981915" cy="3034800"/>
          </a:xfrm>
        </p:spPr>
        <p:txBody>
          <a:bodyPr/>
          <a:lstStyle/>
          <a:p>
            <a:pPr marL="127000" indent="0">
              <a:buNone/>
            </a:pPr>
            <a:r>
              <a:rPr lang="en-US" dirty="0"/>
              <a:t>After uploading, Pipeline will send an automated email that will tell you how many errors exist in your file. </a:t>
            </a:r>
          </a:p>
          <a:p>
            <a:pPr marL="127000" indent="0">
              <a:buNone/>
            </a:pPr>
            <a:endParaRPr lang="en-US" dirty="0"/>
          </a:p>
          <a:p>
            <a:pPr marL="127000" indent="0">
              <a:buNone/>
            </a:pPr>
            <a:r>
              <a:rPr lang="en-US" dirty="0"/>
              <a:t>After receiving this email, you can check your error report in Pipeline through using the options shown in the screenshot.</a:t>
            </a:r>
          </a:p>
        </p:txBody>
      </p:sp>
      <p:pic>
        <p:nvPicPr>
          <p:cNvPr id="6" name="Picture 5" descr="Screenshot of error report screen in Data Pipeline.">
            <a:extLst>
              <a:ext uri="{FF2B5EF4-FFF2-40B4-BE49-F238E27FC236}">
                <a16:creationId xmlns:a16="http://schemas.microsoft.com/office/drawing/2014/main" id="{1233819A-38DD-C179-EA0C-EC443D451D5E}"/>
              </a:ext>
            </a:extLst>
          </p:cNvPr>
          <p:cNvPicPr>
            <a:picLocks noChangeAspect="1"/>
          </p:cNvPicPr>
          <p:nvPr/>
        </p:nvPicPr>
        <p:blipFill>
          <a:blip r:embed="rId2"/>
          <a:stretch>
            <a:fillRect/>
          </a:stretch>
        </p:blipFill>
        <p:spPr>
          <a:xfrm>
            <a:off x="3298039" y="1523371"/>
            <a:ext cx="5480346" cy="231178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885154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DB5D5-E97D-20D1-0232-822D22869C5B}"/>
              </a:ext>
            </a:extLst>
          </p:cNvPr>
          <p:cNvSpPr>
            <a:spLocks noGrp="1"/>
          </p:cNvSpPr>
          <p:nvPr>
            <p:ph type="title"/>
          </p:nvPr>
        </p:nvSpPr>
        <p:spPr/>
        <p:txBody>
          <a:bodyPr/>
          <a:lstStyle/>
          <a:p>
            <a:r>
              <a:rPr lang="en-US" dirty="0"/>
              <a:t>Step 3: Correct Errors and Reupload</a:t>
            </a:r>
          </a:p>
        </p:txBody>
      </p:sp>
      <p:sp>
        <p:nvSpPr>
          <p:cNvPr id="3" name="Text Placeholder 2">
            <a:extLst>
              <a:ext uri="{FF2B5EF4-FFF2-40B4-BE49-F238E27FC236}">
                <a16:creationId xmlns:a16="http://schemas.microsoft.com/office/drawing/2014/main" id="{EC8D5346-D006-18B1-BD80-0D8DE27A1FCF}"/>
              </a:ext>
            </a:extLst>
          </p:cNvPr>
          <p:cNvSpPr>
            <a:spLocks noGrp="1"/>
          </p:cNvSpPr>
          <p:nvPr>
            <p:ph type="body" idx="1"/>
          </p:nvPr>
        </p:nvSpPr>
        <p:spPr>
          <a:xfrm>
            <a:off x="311700" y="1152475"/>
            <a:ext cx="2928650" cy="3034800"/>
          </a:xfrm>
        </p:spPr>
        <p:txBody>
          <a:bodyPr/>
          <a:lstStyle/>
          <a:p>
            <a:pPr marL="127000" indent="0">
              <a:buNone/>
            </a:pPr>
            <a:r>
              <a:rPr lang="en-US" dirty="0"/>
              <a:t>Please continue this process of uploading and checking your error report until you reach zero errors. To confirm that you have zero errors, please use the Status Dashboard, as shown to the right. </a:t>
            </a:r>
          </a:p>
        </p:txBody>
      </p:sp>
      <p:pic>
        <p:nvPicPr>
          <p:cNvPr id="6" name="Picture 5" descr="Screenshot of the Status Dashboard in Data Pipeline.">
            <a:extLst>
              <a:ext uri="{FF2B5EF4-FFF2-40B4-BE49-F238E27FC236}">
                <a16:creationId xmlns:a16="http://schemas.microsoft.com/office/drawing/2014/main" id="{90D74845-3ECF-BF3D-9989-979EB57B0813}"/>
              </a:ext>
            </a:extLst>
          </p:cNvPr>
          <p:cNvPicPr>
            <a:picLocks noChangeAspect="1"/>
          </p:cNvPicPr>
          <p:nvPr/>
        </p:nvPicPr>
        <p:blipFill>
          <a:blip r:embed="rId2"/>
          <a:stretch>
            <a:fillRect/>
          </a:stretch>
        </p:blipFill>
        <p:spPr>
          <a:xfrm>
            <a:off x="3370763" y="1649628"/>
            <a:ext cx="5423004" cy="234139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393301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163B31C-E1EF-4E48-ABA1-F13EFCEDDA23}"/>
              </a:ext>
            </a:extLst>
          </p:cNvPr>
          <p:cNvSpPr>
            <a:spLocks noGrp="1"/>
          </p:cNvSpPr>
          <p:nvPr>
            <p:ph type="title"/>
          </p:nvPr>
        </p:nvSpPr>
        <p:spPr/>
        <p:txBody>
          <a:bodyPr/>
          <a:lstStyle/>
          <a:p>
            <a:r>
              <a:rPr lang="en-US" dirty="0"/>
              <a:t>Resolving Errors</a:t>
            </a:r>
          </a:p>
        </p:txBody>
      </p:sp>
      <p:sp>
        <p:nvSpPr>
          <p:cNvPr id="5" name="Content Placeholder 4">
            <a:extLst>
              <a:ext uri="{FF2B5EF4-FFF2-40B4-BE49-F238E27FC236}">
                <a16:creationId xmlns:a16="http://schemas.microsoft.com/office/drawing/2014/main" id="{135E38A0-DD22-4CA1-B722-FF8137A6573D}"/>
              </a:ext>
            </a:extLst>
          </p:cNvPr>
          <p:cNvSpPr>
            <a:spLocks noGrp="1"/>
          </p:cNvSpPr>
          <p:nvPr>
            <p:ph type="body" idx="1"/>
          </p:nvPr>
        </p:nvSpPr>
        <p:spPr>
          <a:xfrm>
            <a:off x="311700" y="1152475"/>
            <a:ext cx="6506350" cy="3034800"/>
          </a:xfrm>
        </p:spPr>
        <p:txBody>
          <a:bodyPr>
            <a:normAutofit fontScale="92500"/>
          </a:bodyPr>
          <a:lstStyle/>
          <a:p>
            <a:r>
              <a:rPr lang="en-US" dirty="0"/>
              <a:t>Why do we get errors? Errors are edits that are in place to assist with providing most accurate information to CDE which is published, analyzed and reviewed by legislators, stakeholders, researchers, </a:t>
            </a:r>
            <a:r>
              <a:rPr lang="en-US" dirty="0" err="1"/>
              <a:t>etc</a:t>
            </a:r>
            <a:endParaRPr lang="en-US" dirty="0"/>
          </a:p>
          <a:p>
            <a:r>
              <a:rPr lang="en-US" dirty="0"/>
              <a:t>Errors must be corrected in the file before finalizing the data</a:t>
            </a:r>
          </a:p>
          <a:p>
            <a:r>
              <a:rPr lang="en-US" dirty="0"/>
              <a:t>Error message should provide adequate information to assist you with determining the corrections needed</a:t>
            </a:r>
          </a:p>
          <a:p>
            <a:r>
              <a:rPr lang="en-US" dirty="0"/>
              <a:t>Each error message will list the data field(s) that is an issue</a:t>
            </a:r>
          </a:p>
          <a:p>
            <a:r>
              <a:rPr lang="en-US" dirty="0"/>
              <a:t>Find the data field(s) in the data file upload and make appropriate adjustment</a:t>
            </a:r>
          </a:p>
          <a:p>
            <a:r>
              <a:rPr lang="en-US" dirty="0"/>
              <a:t>Upload fixed data file again into data pipeline and run error reports </a:t>
            </a:r>
          </a:p>
          <a:p>
            <a:endParaRPr lang="en-US" dirty="0"/>
          </a:p>
        </p:txBody>
      </p:sp>
      <p:sp>
        <p:nvSpPr>
          <p:cNvPr id="2" name="Title 1">
            <a:extLst>
              <a:ext uri="{FF2B5EF4-FFF2-40B4-BE49-F238E27FC236}">
                <a16:creationId xmlns:a16="http://schemas.microsoft.com/office/drawing/2014/main" id="{8AFAFFCA-831B-06AC-B5D6-62110615481C}"/>
              </a:ext>
            </a:extLst>
          </p:cNvPr>
          <p:cNvSpPr>
            <a:spLocks noGrp="1"/>
          </p:cNvSpPr>
          <p:nvPr>
            <p:ph type="title" idx="2"/>
          </p:nvPr>
        </p:nvSpPr>
        <p:spPr/>
        <p:txBody>
          <a:bodyPr/>
          <a:lstStyle/>
          <a:p>
            <a:endParaRPr lang="en-US"/>
          </a:p>
        </p:txBody>
      </p:sp>
      <p:sp>
        <p:nvSpPr>
          <p:cNvPr id="3" name="Slide Number Placeholder 2">
            <a:extLst>
              <a:ext uri="{FF2B5EF4-FFF2-40B4-BE49-F238E27FC236}">
                <a16:creationId xmlns:a16="http://schemas.microsoft.com/office/drawing/2014/main" id="{E048C663-4C03-42E6-98E6-499628E8A622}"/>
              </a:ext>
            </a:extLst>
          </p:cNvPr>
          <p:cNvSpPr>
            <a:spLocks noGrp="1"/>
          </p:cNvSpPr>
          <p:nvPr>
            <p:ph type="sldNum" idx="12"/>
          </p:nvPr>
        </p:nvSpPr>
        <p:spPr/>
        <p:txBody>
          <a:bodyPr/>
          <a:lstStyle/>
          <a:p>
            <a:fld id="{C479D5F6-EDCB-402A-AC08-4943A1820E8F}" type="slidenum">
              <a:rPr lang="en-US" smtClean="0"/>
              <a:pPr/>
              <a:t>35</a:t>
            </a:fld>
            <a:endParaRPr lang="en-US" dirty="0"/>
          </a:p>
        </p:txBody>
      </p:sp>
    </p:spTree>
    <p:extLst>
      <p:ext uri="{BB962C8B-B14F-4D97-AF65-F5344CB8AC3E}">
        <p14:creationId xmlns:p14="http://schemas.microsoft.com/office/powerpoint/2010/main" val="29687486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06755-D208-8918-1B74-C94673BCE446}"/>
              </a:ext>
            </a:extLst>
          </p:cNvPr>
          <p:cNvSpPr>
            <a:spLocks noGrp="1"/>
          </p:cNvSpPr>
          <p:nvPr>
            <p:ph type="title"/>
          </p:nvPr>
        </p:nvSpPr>
        <p:spPr/>
        <p:txBody>
          <a:bodyPr/>
          <a:lstStyle/>
          <a:p>
            <a:r>
              <a:rPr lang="en-US" dirty="0"/>
              <a:t>Step 4: Review Reports for Accuracy</a:t>
            </a:r>
          </a:p>
        </p:txBody>
      </p:sp>
      <p:sp>
        <p:nvSpPr>
          <p:cNvPr id="3" name="Text Placeholder 2">
            <a:extLst>
              <a:ext uri="{FF2B5EF4-FFF2-40B4-BE49-F238E27FC236}">
                <a16:creationId xmlns:a16="http://schemas.microsoft.com/office/drawing/2014/main" id="{9EF6D25A-3BA6-1E34-72AD-C626D4036B7E}"/>
              </a:ext>
            </a:extLst>
          </p:cNvPr>
          <p:cNvSpPr>
            <a:spLocks noGrp="1"/>
          </p:cNvSpPr>
          <p:nvPr>
            <p:ph type="body" idx="1"/>
          </p:nvPr>
        </p:nvSpPr>
        <p:spPr>
          <a:xfrm>
            <a:off x="63713" y="1006525"/>
            <a:ext cx="2475888" cy="3034800"/>
          </a:xfrm>
        </p:spPr>
        <p:txBody>
          <a:bodyPr/>
          <a:lstStyle/>
          <a:p>
            <a:pPr marL="127000" indent="0">
              <a:buNone/>
            </a:pPr>
            <a:r>
              <a:rPr lang="en-US" dirty="0"/>
              <a:t>Once you have cleared all errors, please ensure the accuracy of your data through the available Cognos reports. </a:t>
            </a:r>
          </a:p>
          <a:p>
            <a:pPr marL="127000" indent="0">
              <a:buNone/>
            </a:pPr>
            <a:endParaRPr lang="en-US" dirty="0"/>
          </a:p>
          <a:p>
            <a:pPr marL="127000" indent="0">
              <a:buNone/>
            </a:pPr>
            <a:r>
              <a:rPr lang="en-US" dirty="0"/>
              <a:t>Please reach out if you have any questions on the reports.</a:t>
            </a:r>
          </a:p>
        </p:txBody>
      </p:sp>
      <p:pic>
        <p:nvPicPr>
          <p:cNvPr id="6" name="Picture 5" descr="Screenshot of the Cognos Report button in Data Pipeline.">
            <a:extLst>
              <a:ext uri="{FF2B5EF4-FFF2-40B4-BE49-F238E27FC236}">
                <a16:creationId xmlns:a16="http://schemas.microsoft.com/office/drawing/2014/main" id="{74F20EA6-BDF5-3F66-7481-8A915DDFD9DD}"/>
              </a:ext>
            </a:extLst>
          </p:cNvPr>
          <p:cNvPicPr>
            <a:picLocks noChangeAspect="1"/>
          </p:cNvPicPr>
          <p:nvPr/>
        </p:nvPicPr>
        <p:blipFill>
          <a:blip r:embed="rId2"/>
          <a:stretch>
            <a:fillRect/>
          </a:stretch>
        </p:blipFill>
        <p:spPr>
          <a:xfrm>
            <a:off x="2539601" y="2368454"/>
            <a:ext cx="1778091" cy="1854295"/>
          </a:xfrm>
          <a:prstGeom prst="rect">
            <a:avLst/>
          </a:prstGeom>
          <a:ln>
            <a:noFill/>
          </a:ln>
          <a:effectLst>
            <a:outerShdw blurRad="292100" dist="139700" dir="2700000" algn="tl" rotWithShape="0">
              <a:srgbClr val="333333">
                <a:alpha val="65000"/>
              </a:srgbClr>
            </a:outerShdw>
          </a:effectLst>
        </p:spPr>
      </p:pic>
      <p:pic>
        <p:nvPicPr>
          <p:cNvPr id="8" name="Picture 7" descr="Screenshot of report listings in Cognos">
            <a:extLst>
              <a:ext uri="{FF2B5EF4-FFF2-40B4-BE49-F238E27FC236}">
                <a16:creationId xmlns:a16="http://schemas.microsoft.com/office/drawing/2014/main" id="{D6612FD8-717C-1E7A-9D13-CFB556B74580}"/>
              </a:ext>
            </a:extLst>
          </p:cNvPr>
          <p:cNvPicPr>
            <a:picLocks noChangeAspect="1"/>
          </p:cNvPicPr>
          <p:nvPr/>
        </p:nvPicPr>
        <p:blipFill>
          <a:blip r:embed="rId3"/>
          <a:stretch>
            <a:fillRect/>
          </a:stretch>
        </p:blipFill>
        <p:spPr>
          <a:xfrm>
            <a:off x="4755100" y="406752"/>
            <a:ext cx="4151078" cy="2888850"/>
          </a:xfrm>
          <a:prstGeom prst="rect">
            <a:avLst/>
          </a:prstGeom>
          <a:ln>
            <a:noFill/>
          </a:ln>
          <a:effectLst>
            <a:outerShdw blurRad="292100" dist="139700" dir="2700000" algn="tl" rotWithShape="0">
              <a:srgbClr val="333333">
                <a:alpha val="65000"/>
              </a:srgbClr>
            </a:outerShdw>
          </a:effectLst>
        </p:spPr>
      </p:pic>
      <p:cxnSp>
        <p:nvCxnSpPr>
          <p:cNvPr id="10" name="Straight Arrow Connector 9">
            <a:extLst>
              <a:ext uri="{FF2B5EF4-FFF2-40B4-BE49-F238E27FC236}">
                <a16:creationId xmlns:a16="http://schemas.microsoft.com/office/drawing/2014/main" id="{3FB0D31B-1996-76A3-256B-8AAEE8F54275}"/>
              </a:ext>
              <a:ext uri="{C183D7F6-B498-43B3-948B-1728B52AA6E4}">
                <adec:decorative xmlns:adec="http://schemas.microsoft.com/office/drawing/2017/decorative" val="1"/>
              </a:ext>
            </a:extLst>
          </p:cNvPr>
          <p:cNvCxnSpPr/>
          <p:nvPr/>
        </p:nvCxnSpPr>
        <p:spPr>
          <a:xfrm flipV="1">
            <a:off x="3329126" y="1633491"/>
            <a:ext cx="1154097" cy="577049"/>
          </a:xfrm>
          <a:prstGeom prst="straightConnector1">
            <a:avLst/>
          </a:prstGeom>
          <a:ln>
            <a:solidFill>
              <a:schemeClr val="tx1"/>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6193962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CF2D9-F90F-8F8A-5D89-8E5374ABF2BD}"/>
              </a:ext>
            </a:extLst>
          </p:cNvPr>
          <p:cNvSpPr>
            <a:spLocks noGrp="1"/>
          </p:cNvSpPr>
          <p:nvPr>
            <p:ph type="title"/>
          </p:nvPr>
        </p:nvSpPr>
        <p:spPr/>
        <p:txBody>
          <a:bodyPr/>
          <a:lstStyle/>
          <a:p>
            <a:r>
              <a:rPr lang="en-US" dirty="0"/>
              <a:t>Cognos Reports</a:t>
            </a:r>
          </a:p>
        </p:txBody>
      </p:sp>
      <p:sp>
        <p:nvSpPr>
          <p:cNvPr id="3" name="Text Placeholder 2">
            <a:extLst>
              <a:ext uri="{FF2B5EF4-FFF2-40B4-BE49-F238E27FC236}">
                <a16:creationId xmlns:a16="http://schemas.microsoft.com/office/drawing/2014/main" id="{1CA3D2B1-EC1D-C0B5-5F48-751BDA055E61}"/>
              </a:ext>
            </a:extLst>
          </p:cNvPr>
          <p:cNvSpPr>
            <a:spLocks noGrp="1"/>
          </p:cNvSpPr>
          <p:nvPr>
            <p:ph type="body" idx="1"/>
          </p:nvPr>
        </p:nvSpPr>
        <p:spPr/>
        <p:txBody>
          <a:bodyPr/>
          <a:lstStyle/>
          <a:p>
            <a:endParaRPr lang="en-US"/>
          </a:p>
        </p:txBody>
      </p:sp>
      <p:sp>
        <p:nvSpPr>
          <p:cNvPr id="4" name="Title 3">
            <a:extLst>
              <a:ext uri="{FF2B5EF4-FFF2-40B4-BE49-F238E27FC236}">
                <a16:creationId xmlns:a16="http://schemas.microsoft.com/office/drawing/2014/main" id="{3472927A-E5E4-10EE-FD31-066AACE71FF1}"/>
              </a:ext>
            </a:extLst>
          </p:cNvPr>
          <p:cNvSpPr>
            <a:spLocks noGrp="1"/>
          </p:cNvSpPr>
          <p:nvPr>
            <p:ph type="title" idx="2"/>
          </p:nvPr>
        </p:nvSpPr>
        <p:spPr/>
        <p:txBody>
          <a:bodyPr/>
          <a:lstStyle/>
          <a:p>
            <a:endParaRPr lang="en-US"/>
          </a:p>
        </p:txBody>
      </p:sp>
      <p:graphicFrame>
        <p:nvGraphicFramePr>
          <p:cNvPr id="5" name="Table 4">
            <a:extLst>
              <a:ext uri="{FF2B5EF4-FFF2-40B4-BE49-F238E27FC236}">
                <a16:creationId xmlns:a16="http://schemas.microsoft.com/office/drawing/2014/main" id="{5AD50FB3-291E-DB07-55C4-BF356BC0FE19}"/>
              </a:ext>
            </a:extLst>
          </p:cNvPr>
          <p:cNvGraphicFramePr>
            <a:graphicFrameLocks noGrp="1"/>
          </p:cNvGraphicFramePr>
          <p:nvPr>
            <p:extLst>
              <p:ext uri="{D42A27DB-BD31-4B8C-83A1-F6EECF244321}">
                <p14:modId xmlns:p14="http://schemas.microsoft.com/office/powerpoint/2010/main" val="1697211247"/>
              </p:ext>
            </p:extLst>
          </p:nvPr>
        </p:nvGraphicFramePr>
        <p:xfrm>
          <a:off x="123875" y="1065475"/>
          <a:ext cx="8708425" cy="3840339"/>
        </p:xfrm>
        <a:graphic>
          <a:graphicData uri="http://schemas.openxmlformats.org/drawingml/2006/table">
            <a:tbl>
              <a:tblPr firstRow="1" bandRow="1">
                <a:tableStyleId>{5940675A-B579-460E-94D1-54222C63F5DA}</a:tableStyleId>
              </a:tblPr>
              <a:tblGrid>
                <a:gridCol w="3035456">
                  <a:extLst>
                    <a:ext uri="{9D8B030D-6E8A-4147-A177-3AD203B41FA5}">
                      <a16:colId xmlns:a16="http://schemas.microsoft.com/office/drawing/2014/main" val="1854271584"/>
                    </a:ext>
                  </a:extLst>
                </a:gridCol>
                <a:gridCol w="5672969">
                  <a:extLst>
                    <a:ext uri="{9D8B030D-6E8A-4147-A177-3AD203B41FA5}">
                      <a16:colId xmlns:a16="http://schemas.microsoft.com/office/drawing/2014/main" val="3929848387"/>
                    </a:ext>
                  </a:extLst>
                </a:gridCol>
              </a:tblGrid>
              <a:tr h="406066">
                <a:tc>
                  <a:txBody>
                    <a:bodyPr/>
                    <a:lstStyle/>
                    <a:p>
                      <a:r>
                        <a:rPr lang="en-US" sz="1200" dirty="0"/>
                        <a:t>Report Name</a:t>
                      </a:r>
                    </a:p>
                  </a:txBody>
                  <a:tcPr/>
                </a:tc>
                <a:tc>
                  <a:txBody>
                    <a:bodyPr/>
                    <a:lstStyle/>
                    <a:p>
                      <a:r>
                        <a:rPr lang="en-US" sz="1200" dirty="0"/>
                        <a:t>Report Function</a:t>
                      </a:r>
                    </a:p>
                  </a:txBody>
                  <a:tcPr/>
                </a:tc>
                <a:extLst>
                  <a:ext uri="{0D108BD9-81ED-4DB2-BD59-A6C34878D82A}">
                    <a16:rowId xmlns:a16="http://schemas.microsoft.com/office/drawing/2014/main" val="2422178682"/>
                  </a:ext>
                </a:extLst>
              </a:tr>
              <a:tr h="406066">
                <a:tc>
                  <a:txBody>
                    <a:bodyPr/>
                    <a:lstStyle/>
                    <a:p>
                      <a:r>
                        <a:rPr lang="en-US" sz="1200" dirty="0"/>
                        <a:t>READ Error Detail Report</a:t>
                      </a:r>
                    </a:p>
                  </a:txBody>
                  <a:tcPr/>
                </a:tc>
                <a:tc>
                  <a:txBody>
                    <a:bodyPr/>
                    <a:lstStyle/>
                    <a:p>
                      <a:r>
                        <a:rPr lang="en-US" sz="1200" dirty="0"/>
                        <a:t>Report that will list errors record by record </a:t>
                      </a:r>
                      <a:r>
                        <a:rPr lang="en-US" sz="1200" dirty="0" err="1"/>
                        <a:t>similiar</a:t>
                      </a:r>
                      <a:r>
                        <a:rPr lang="en-US" sz="1200" dirty="0"/>
                        <a:t> to Data Pipeline.</a:t>
                      </a:r>
                    </a:p>
                  </a:txBody>
                  <a:tcPr/>
                </a:tc>
                <a:extLst>
                  <a:ext uri="{0D108BD9-81ED-4DB2-BD59-A6C34878D82A}">
                    <a16:rowId xmlns:a16="http://schemas.microsoft.com/office/drawing/2014/main" val="2873087133"/>
                  </a:ext>
                </a:extLst>
              </a:tr>
              <a:tr h="417583">
                <a:tc>
                  <a:txBody>
                    <a:bodyPr/>
                    <a:lstStyle/>
                    <a:p>
                      <a:r>
                        <a:rPr lang="en-US" sz="1200" dirty="0"/>
                        <a:t>READ Records</a:t>
                      </a:r>
                    </a:p>
                  </a:txBody>
                  <a:tcPr/>
                </a:tc>
                <a:tc>
                  <a:txBody>
                    <a:bodyPr/>
                    <a:lstStyle/>
                    <a:p>
                      <a:r>
                        <a:rPr lang="en-US" sz="1200" dirty="0"/>
                        <a:t>Report that shows all records submitted in your file and includes grade level.</a:t>
                      </a:r>
                    </a:p>
                  </a:txBody>
                  <a:tcPr/>
                </a:tc>
                <a:extLst>
                  <a:ext uri="{0D108BD9-81ED-4DB2-BD59-A6C34878D82A}">
                    <a16:rowId xmlns:a16="http://schemas.microsoft.com/office/drawing/2014/main" val="3673284087"/>
                  </a:ext>
                </a:extLst>
              </a:tr>
              <a:tr h="417583">
                <a:tc>
                  <a:txBody>
                    <a:bodyPr/>
                    <a:lstStyle/>
                    <a:p>
                      <a:r>
                        <a:rPr lang="en-US" sz="1200" dirty="0"/>
                        <a:t>READ Status Grades K-3</a:t>
                      </a:r>
                    </a:p>
                  </a:txBody>
                  <a:tcPr/>
                </a:tc>
                <a:tc>
                  <a:txBody>
                    <a:bodyPr/>
                    <a:lstStyle/>
                    <a:p>
                      <a:r>
                        <a:rPr lang="en-US" sz="1200" dirty="0"/>
                        <a:t>Report that shows the number of students identified with SRDs by school and grade level.</a:t>
                      </a:r>
                    </a:p>
                  </a:txBody>
                  <a:tcPr/>
                </a:tc>
                <a:extLst>
                  <a:ext uri="{0D108BD9-81ED-4DB2-BD59-A6C34878D82A}">
                    <a16:rowId xmlns:a16="http://schemas.microsoft.com/office/drawing/2014/main" val="377407883"/>
                  </a:ext>
                </a:extLst>
              </a:tr>
              <a:tr h="538356">
                <a:tc>
                  <a:txBody>
                    <a:bodyPr/>
                    <a:lstStyle/>
                    <a:p>
                      <a:r>
                        <a:rPr lang="en-US" sz="1200" dirty="0"/>
                        <a:t>Student Extract of 4</a:t>
                      </a:r>
                      <a:r>
                        <a:rPr lang="en-US" sz="1200" baseline="30000" dirty="0"/>
                        <a:t>th</a:t>
                      </a:r>
                      <a:r>
                        <a:rPr lang="en-US" sz="1200" dirty="0"/>
                        <a:t>-12</a:t>
                      </a:r>
                      <a:r>
                        <a:rPr lang="en-US" sz="1200" baseline="30000" dirty="0"/>
                        <a:t>th</a:t>
                      </a:r>
                      <a:r>
                        <a:rPr lang="en-US" sz="1200" dirty="0"/>
                        <a:t> Graders with an SRD in the Prior Year</a:t>
                      </a:r>
                    </a:p>
                  </a:txBody>
                  <a:tcPr/>
                </a:tc>
                <a:tc>
                  <a:txBody>
                    <a:bodyPr/>
                    <a:lstStyle/>
                    <a:p>
                      <a:r>
                        <a:rPr lang="en-US" sz="1200" dirty="0"/>
                        <a:t>Pre-populated report that identifies your 4</a:t>
                      </a:r>
                      <a:r>
                        <a:rPr lang="en-US" sz="1200" baseline="30000" dirty="0"/>
                        <a:t>th</a:t>
                      </a:r>
                      <a:r>
                        <a:rPr lang="en-US" sz="1200" dirty="0"/>
                        <a:t>-12</a:t>
                      </a:r>
                      <a:r>
                        <a:rPr lang="en-US" sz="1200" baseline="30000" dirty="0"/>
                        <a:t>th</a:t>
                      </a:r>
                      <a:r>
                        <a:rPr lang="en-US" sz="1200" dirty="0"/>
                        <a:t> grade cohort students</a:t>
                      </a:r>
                    </a:p>
                  </a:txBody>
                  <a:tcPr/>
                </a:tc>
                <a:extLst>
                  <a:ext uri="{0D108BD9-81ED-4DB2-BD59-A6C34878D82A}">
                    <a16:rowId xmlns:a16="http://schemas.microsoft.com/office/drawing/2014/main" val="746104063"/>
                  </a:ext>
                </a:extLst>
              </a:tr>
              <a:tr h="538356">
                <a:tc>
                  <a:txBody>
                    <a:bodyPr/>
                    <a:lstStyle/>
                    <a:p>
                      <a:r>
                        <a:rPr lang="en-US" sz="1200" dirty="0"/>
                        <a:t>Students Reported by Another District</a:t>
                      </a:r>
                    </a:p>
                  </a:txBody>
                  <a:tcPr/>
                </a:tc>
                <a:tc>
                  <a:txBody>
                    <a:bodyPr/>
                    <a:lstStyle/>
                    <a:p>
                      <a:r>
                        <a:rPr lang="en-US" sz="1200" dirty="0"/>
                        <a:t>Report that shows students you’ve reported that are also reported by another district (this is what is used during the duplicate phase). </a:t>
                      </a:r>
                    </a:p>
                  </a:txBody>
                  <a:tcPr/>
                </a:tc>
                <a:extLst>
                  <a:ext uri="{0D108BD9-81ED-4DB2-BD59-A6C34878D82A}">
                    <a16:rowId xmlns:a16="http://schemas.microsoft.com/office/drawing/2014/main" val="2424764634"/>
                  </a:ext>
                </a:extLst>
              </a:tr>
              <a:tr h="538356">
                <a:tc>
                  <a:txBody>
                    <a:bodyPr/>
                    <a:lstStyle/>
                    <a:p>
                      <a:r>
                        <a:rPr lang="en-US" sz="1200" dirty="0"/>
                        <a:t>SRD and READ Plan Status Report: District List (New for 25-26)</a:t>
                      </a:r>
                    </a:p>
                  </a:txBody>
                  <a:tcPr/>
                </a:tc>
                <a:tc>
                  <a:txBody>
                    <a:bodyPr/>
                    <a:lstStyle/>
                    <a:p>
                      <a:r>
                        <a:rPr lang="en-US" sz="1200" dirty="0"/>
                        <a:t>Report that allows a district to pull all students in their interchange and see their SRD and READ Plan status for the previous year.</a:t>
                      </a:r>
                    </a:p>
                  </a:txBody>
                  <a:tcPr/>
                </a:tc>
                <a:extLst>
                  <a:ext uri="{0D108BD9-81ED-4DB2-BD59-A6C34878D82A}">
                    <a16:rowId xmlns:a16="http://schemas.microsoft.com/office/drawing/2014/main" val="2391234731"/>
                  </a:ext>
                </a:extLst>
              </a:tr>
              <a:tr h="538356">
                <a:tc>
                  <a:txBody>
                    <a:bodyPr/>
                    <a:lstStyle/>
                    <a:p>
                      <a:r>
                        <a:rPr lang="en-US" sz="1200" dirty="0"/>
                        <a:t>SRD and READ Plan Status Report: SASID Lookup (New for 25-26)</a:t>
                      </a:r>
                    </a:p>
                  </a:txBody>
                  <a:tcPr/>
                </a:tc>
                <a:tc>
                  <a:txBody>
                    <a:bodyPr/>
                    <a:lstStyle/>
                    <a:p>
                      <a:r>
                        <a:rPr lang="en-US" sz="1200" dirty="0"/>
                        <a:t>Report that allows a district to enter an individual SASID and see the SRD status and READ Plan status for that SASID for all reported years.</a:t>
                      </a:r>
                    </a:p>
                  </a:txBody>
                  <a:tcPr/>
                </a:tc>
                <a:extLst>
                  <a:ext uri="{0D108BD9-81ED-4DB2-BD59-A6C34878D82A}">
                    <a16:rowId xmlns:a16="http://schemas.microsoft.com/office/drawing/2014/main" val="3367104562"/>
                  </a:ext>
                </a:extLst>
              </a:tr>
            </a:tbl>
          </a:graphicData>
        </a:graphic>
      </p:graphicFrame>
    </p:spTree>
    <p:extLst>
      <p:ext uri="{BB962C8B-B14F-4D97-AF65-F5344CB8AC3E}">
        <p14:creationId xmlns:p14="http://schemas.microsoft.com/office/powerpoint/2010/main" val="233609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43174-9E78-1670-8010-4D449ED5400C}"/>
              </a:ext>
            </a:extLst>
          </p:cNvPr>
          <p:cNvSpPr>
            <a:spLocks noGrp="1"/>
          </p:cNvSpPr>
          <p:nvPr>
            <p:ph type="title"/>
          </p:nvPr>
        </p:nvSpPr>
        <p:spPr/>
        <p:txBody>
          <a:bodyPr/>
          <a:lstStyle/>
          <a:p>
            <a:r>
              <a:rPr lang="en-US" dirty="0"/>
              <a:t>Step 5: Lock Your Submission</a:t>
            </a:r>
          </a:p>
        </p:txBody>
      </p:sp>
      <p:sp>
        <p:nvSpPr>
          <p:cNvPr id="3" name="Text Placeholder 2">
            <a:extLst>
              <a:ext uri="{FF2B5EF4-FFF2-40B4-BE49-F238E27FC236}">
                <a16:creationId xmlns:a16="http://schemas.microsoft.com/office/drawing/2014/main" id="{E92C2DFC-6DF3-F1ED-24E9-BA133994D536}"/>
              </a:ext>
            </a:extLst>
          </p:cNvPr>
          <p:cNvSpPr>
            <a:spLocks noGrp="1"/>
          </p:cNvSpPr>
          <p:nvPr>
            <p:ph type="body" idx="1"/>
          </p:nvPr>
        </p:nvSpPr>
        <p:spPr>
          <a:xfrm>
            <a:off x="123875" y="1054350"/>
            <a:ext cx="2263226" cy="3034800"/>
          </a:xfrm>
        </p:spPr>
        <p:txBody>
          <a:bodyPr/>
          <a:lstStyle/>
          <a:p>
            <a:pPr marL="127000" indent="0">
              <a:buNone/>
            </a:pPr>
            <a:r>
              <a:rPr lang="en-US" dirty="0"/>
              <a:t>After you have reached zero errors and have reviewed your data for accuracy, please lock your submission in Data Pipeline. This will ensure that no further changes are made to your file. </a:t>
            </a:r>
          </a:p>
        </p:txBody>
      </p:sp>
      <p:sp>
        <p:nvSpPr>
          <p:cNvPr id="4" name="Title 3">
            <a:extLst>
              <a:ext uri="{FF2B5EF4-FFF2-40B4-BE49-F238E27FC236}">
                <a16:creationId xmlns:a16="http://schemas.microsoft.com/office/drawing/2014/main" id="{8593263D-47CA-AADD-E2F6-64AC3ABB5BA9}"/>
              </a:ext>
              <a:ext uri="{C183D7F6-B498-43B3-948B-1728B52AA6E4}">
                <adec:decorative xmlns:adec="http://schemas.microsoft.com/office/drawing/2017/decorative" val="1"/>
              </a:ext>
            </a:extLst>
          </p:cNvPr>
          <p:cNvSpPr>
            <a:spLocks noGrp="1"/>
          </p:cNvSpPr>
          <p:nvPr>
            <p:ph type="title" idx="2"/>
          </p:nvPr>
        </p:nvSpPr>
        <p:spPr/>
        <p:txBody>
          <a:bodyPr/>
          <a:lstStyle/>
          <a:p>
            <a:endParaRPr lang="en-US"/>
          </a:p>
        </p:txBody>
      </p:sp>
      <p:pic>
        <p:nvPicPr>
          <p:cNvPr id="6" name="Picture 5" descr="Screenshot of the &quot;Submit to CDE&quot; button in Data Pipeline.">
            <a:extLst>
              <a:ext uri="{FF2B5EF4-FFF2-40B4-BE49-F238E27FC236}">
                <a16:creationId xmlns:a16="http://schemas.microsoft.com/office/drawing/2014/main" id="{C81152AC-D405-CE5C-F9B2-A603043A4F17}"/>
              </a:ext>
            </a:extLst>
          </p:cNvPr>
          <p:cNvPicPr>
            <a:picLocks noChangeAspect="1"/>
          </p:cNvPicPr>
          <p:nvPr/>
        </p:nvPicPr>
        <p:blipFill>
          <a:blip r:embed="rId2"/>
          <a:stretch>
            <a:fillRect/>
          </a:stretch>
        </p:blipFill>
        <p:spPr>
          <a:xfrm>
            <a:off x="2486149" y="1079500"/>
            <a:ext cx="6388324" cy="3034800"/>
          </a:xfrm>
          <a:prstGeom prst="rect">
            <a:avLst/>
          </a:prstGeom>
          <a:ln>
            <a:noFill/>
          </a:ln>
          <a:effectLst>
            <a:outerShdw blurRad="292100" dist="139700" dir="2700000" algn="tl" rotWithShape="0">
              <a:srgbClr val="333333">
                <a:alpha val="65000"/>
              </a:srgbClr>
            </a:outerShdw>
          </a:effectLst>
        </p:spPr>
      </p:pic>
      <p:sp>
        <p:nvSpPr>
          <p:cNvPr id="7" name="Arrow: Up 6">
            <a:extLst>
              <a:ext uri="{FF2B5EF4-FFF2-40B4-BE49-F238E27FC236}">
                <a16:creationId xmlns:a16="http://schemas.microsoft.com/office/drawing/2014/main" id="{A33349E8-6A7C-4B32-DEB7-37653BD8EE71}"/>
              </a:ext>
              <a:ext uri="{C183D7F6-B498-43B3-948B-1728B52AA6E4}">
                <adec:decorative xmlns:adec="http://schemas.microsoft.com/office/drawing/2017/decorative" val="1"/>
              </a:ext>
            </a:extLst>
          </p:cNvPr>
          <p:cNvSpPr/>
          <p:nvPr/>
        </p:nvSpPr>
        <p:spPr>
          <a:xfrm>
            <a:off x="5857869" y="3650692"/>
            <a:ext cx="399495" cy="532660"/>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44940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0DEF0-9DC0-2081-6E6F-5A00146557FF}"/>
              </a:ext>
            </a:extLst>
          </p:cNvPr>
          <p:cNvSpPr>
            <a:spLocks noGrp="1"/>
          </p:cNvSpPr>
          <p:nvPr>
            <p:ph type="title"/>
          </p:nvPr>
        </p:nvSpPr>
        <p:spPr/>
        <p:txBody>
          <a:bodyPr/>
          <a:lstStyle/>
          <a:p>
            <a:r>
              <a:rPr lang="en-US" dirty="0"/>
              <a:t>Step 6: Check for Duplicates During the Duplicate Phase</a:t>
            </a:r>
          </a:p>
        </p:txBody>
      </p:sp>
      <p:sp>
        <p:nvSpPr>
          <p:cNvPr id="3" name="Text Placeholder 2">
            <a:extLst>
              <a:ext uri="{FF2B5EF4-FFF2-40B4-BE49-F238E27FC236}">
                <a16:creationId xmlns:a16="http://schemas.microsoft.com/office/drawing/2014/main" id="{F91E99DA-AD4C-DCF2-A84A-1C9FB62FD05F}"/>
              </a:ext>
            </a:extLst>
          </p:cNvPr>
          <p:cNvSpPr>
            <a:spLocks noGrp="1"/>
          </p:cNvSpPr>
          <p:nvPr>
            <p:ph type="body" idx="1"/>
          </p:nvPr>
        </p:nvSpPr>
        <p:spPr>
          <a:xfrm>
            <a:off x="311700" y="1152475"/>
            <a:ext cx="3727640" cy="3034800"/>
          </a:xfrm>
        </p:spPr>
        <p:txBody>
          <a:bodyPr>
            <a:normAutofit fontScale="92500" lnSpcReduction="20000"/>
          </a:bodyPr>
          <a:lstStyle/>
          <a:p>
            <a:pPr marL="127000" indent="0">
              <a:buNone/>
            </a:pPr>
            <a:r>
              <a:rPr lang="en-US" dirty="0"/>
              <a:t>Once you have locked your data, you have completed the first phase of the collection! Thank you!</a:t>
            </a:r>
          </a:p>
          <a:p>
            <a:pPr marL="127000" indent="0">
              <a:buNone/>
            </a:pPr>
            <a:endParaRPr lang="en-US" dirty="0"/>
          </a:p>
          <a:p>
            <a:pPr marL="127000" indent="0">
              <a:buNone/>
            </a:pPr>
            <a:r>
              <a:rPr lang="en-US" dirty="0"/>
              <a:t>However, as a state, we have to check for duplicate SASIDs. This phase will begin on 6/15/2026. Please pull the “Students Reported by Another District” Report in Cognos to see if you have any SASIDs shared with other districts. If you do, you will need to repeat Steps 1-5. Please reach out with any questions.</a:t>
            </a:r>
          </a:p>
        </p:txBody>
      </p:sp>
      <p:pic>
        <p:nvPicPr>
          <p:cNvPr id="6" name="Picture 5" descr="Screenshot highlighting the Cognos report for the duplicate phase.">
            <a:extLst>
              <a:ext uri="{FF2B5EF4-FFF2-40B4-BE49-F238E27FC236}">
                <a16:creationId xmlns:a16="http://schemas.microsoft.com/office/drawing/2014/main" id="{EB5A89B4-2848-473F-94D2-F7F867495E0F}"/>
              </a:ext>
            </a:extLst>
          </p:cNvPr>
          <p:cNvPicPr>
            <a:picLocks noChangeAspect="1"/>
          </p:cNvPicPr>
          <p:nvPr/>
        </p:nvPicPr>
        <p:blipFill>
          <a:blip r:embed="rId2"/>
          <a:stretch>
            <a:fillRect/>
          </a:stretch>
        </p:blipFill>
        <p:spPr>
          <a:xfrm>
            <a:off x="4251469" y="2215699"/>
            <a:ext cx="4672946" cy="1219960"/>
          </a:xfrm>
          <a:prstGeom prst="rect">
            <a:avLst/>
          </a:prstGeom>
          <a:ln>
            <a:noFill/>
          </a:ln>
          <a:effectLst>
            <a:outerShdw blurRad="292100" dist="139700" dir="2700000" algn="tl" rotWithShape="0">
              <a:srgbClr val="333333">
                <a:alpha val="65000"/>
              </a:srgbClr>
            </a:outerShdw>
          </a:effectLst>
        </p:spPr>
      </p:pic>
      <p:sp>
        <p:nvSpPr>
          <p:cNvPr id="7" name="Arrow: Right 6">
            <a:extLst>
              <a:ext uri="{FF2B5EF4-FFF2-40B4-BE49-F238E27FC236}">
                <a16:creationId xmlns:a16="http://schemas.microsoft.com/office/drawing/2014/main" id="{62B2F31D-EC3B-D940-4E64-81419667AD52}"/>
              </a:ext>
              <a:ext uri="{C183D7F6-B498-43B3-948B-1728B52AA6E4}">
                <adec:decorative xmlns:adec="http://schemas.microsoft.com/office/drawing/2017/decorative" val="1"/>
              </a:ext>
            </a:extLst>
          </p:cNvPr>
          <p:cNvSpPr/>
          <p:nvPr/>
        </p:nvSpPr>
        <p:spPr>
          <a:xfrm>
            <a:off x="3949628" y="2665553"/>
            <a:ext cx="603681" cy="31672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678360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8DE6E-CA81-285D-1551-40C88A481D51}"/>
              </a:ext>
            </a:extLst>
          </p:cNvPr>
          <p:cNvSpPr>
            <a:spLocks noGrp="1"/>
          </p:cNvSpPr>
          <p:nvPr>
            <p:ph type="title"/>
          </p:nvPr>
        </p:nvSpPr>
        <p:spPr/>
        <p:txBody>
          <a:bodyPr/>
          <a:lstStyle/>
          <a:p>
            <a:r>
              <a:rPr lang="en-US" dirty="0"/>
              <a:t>Step 7: Download and Submit Sign-Off Form</a:t>
            </a:r>
          </a:p>
        </p:txBody>
      </p:sp>
      <p:sp>
        <p:nvSpPr>
          <p:cNvPr id="3" name="Text Placeholder 2">
            <a:extLst>
              <a:ext uri="{FF2B5EF4-FFF2-40B4-BE49-F238E27FC236}">
                <a16:creationId xmlns:a16="http://schemas.microsoft.com/office/drawing/2014/main" id="{1790D330-83F2-918A-217F-057551E6BCD7}"/>
              </a:ext>
            </a:extLst>
          </p:cNvPr>
          <p:cNvSpPr>
            <a:spLocks noGrp="1"/>
          </p:cNvSpPr>
          <p:nvPr>
            <p:ph type="body" idx="1"/>
          </p:nvPr>
        </p:nvSpPr>
        <p:spPr>
          <a:xfrm>
            <a:off x="0" y="941033"/>
            <a:ext cx="2663301" cy="3195961"/>
          </a:xfrm>
        </p:spPr>
        <p:txBody>
          <a:bodyPr>
            <a:normAutofit fontScale="92500"/>
          </a:bodyPr>
          <a:lstStyle/>
          <a:p>
            <a:pPr marL="127000" indent="0">
              <a:buNone/>
            </a:pPr>
            <a:r>
              <a:rPr lang="en-US" dirty="0"/>
              <a:t>Once you have checked in Cognos and have either resolved your duplicate SASIDs or do not share any with other districts, please verify the count and rate on the sign-off form and then submit that to the READ Act Data email at </a:t>
            </a:r>
            <a:r>
              <a:rPr lang="en-US" dirty="0">
                <a:hlinkClick r:id="rId3"/>
              </a:rPr>
              <a:t>READActData@cde.state.co.us</a:t>
            </a:r>
            <a:r>
              <a:rPr lang="en-US" dirty="0"/>
              <a:t> by 6/18/2026.</a:t>
            </a:r>
          </a:p>
        </p:txBody>
      </p:sp>
      <p:pic>
        <p:nvPicPr>
          <p:cNvPr id="6" name="Picture 5" descr="Screenshot of Data Pipeline highlighting the &quot;Download Sign-off Form&quot; button.">
            <a:extLst>
              <a:ext uri="{FF2B5EF4-FFF2-40B4-BE49-F238E27FC236}">
                <a16:creationId xmlns:a16="http://schemas.microsoft.com/office/drawing/2014/main" id="{D776B51F-7E19-B825-B58A-FEF6028283E1}"/>
              </a:ext>
            </a:extLst>
          </p:cNvPr>
          <p:cNvPicPr>
            <a:picLocks noChangeAspect="1"/>
          </p:cNvPicPr>
          <p:nvPr/>
        </p:nvPicPr>
        <p:blipFill>
          <a:blip r:embed="rId4"/>
          <a:stretch>
            <a:fillRect/>
          </a:stretch>
        </p:blipFill>
        <p:spPr>
          <a:xfrm>
            <a:off x="2748303" y="1222514"/>
            <a:ext cx="6135048" cy="2914480"/>
          </a:xfrm>
          <a:prstGeom prst="rect">
            <a:avLst/>
          </a:prstGeom>
        </p:spPr>
      </p:pic>
      <p:sp>
        <p:nvSpPr>
          <p:cNvPr id="7" name="Arrow: Up 6">
            <a:extLst>
              <a:ext uri="{FF2B5EF4-FFF2-40B4-BE49-F238E27FC236}">
                <a16:creationId xmlns:a16="http://schemas.microsoft.com/office/drawing/2014/main" id="{B04870D0-38CD-BD39-5380-E76F4F8F59B8}"/>
              </a:ext>
              <a:ext uri="{C183D7F6-B498-43B3-948B-1728B52AA6E4}">
                <adec:decorative xmlns:adec="http://schemas.microsoft.com/office/drawing/2017/decorative" val="1"/>
              </a:ext>
            </a:extLst>
          </p:cNvPr>
          <p:cNvSpPr/>
          <p:nvPr/>
        </p:nvSpPr>
        <p:spPr>
          <a:xfrm>
            <a:off x="6943995" y="3632834"/>
            <a:ext cx="447080" cy="609363"/>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71360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5D17E-07AD-8513-327E-1BD70B248EBF}"/>
              </a:ext>
            </a:extLst>
          </p:cNvPr>
          <p:cNvSpPr>
            <a:spLocks noGrp="1"/>
          </p:cNvSpPr>
          <p:nvPr>
            <p:ph type="title"/>
          </p:nvPr>
        </p:nvSpPr>
        <p:spPr/>
        <p:txBody>
          <a:bodyPr>
            <a:normAutofit/>
          </a:bodyPr>
          <a:lstStyle/>
          <a:p>
            <a:r>
              <a:rPr lang="en-US" dirty="0">
                <a:solidFill>
                  <a:schemeClr val="tx1"/>
                </a:solidFill>
              </a:rPr>
              <a:t>Questions on Data Pipeline?</a:t>
            </a:r>
          </a:p>
        </p:txBody>
      </p:sp>
    </p:spTree>
    <p:extLst>
      <p:ext uri="{BB962C8B-B14F-4D97-AF65-F5344CB8AC3E}">
        <p14:creationId xmlns:p14="http://schemas.microsoft.com/office/powerpoint/2010/main" val="20846277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Google Shape;468;p15"/>
          <p:cNvSpPr txBox="1">
            <a:spLocks noGrp="1"/>
          </p:cNvSpPr>
          <p:nvPr>
            <p:ph type="title"/>
          </p:nvPr>
        </p:nvSpPr>
        <p:spPr>
          <a:xfrm>
            <a:off x="0" y="3361600"/>
            <a:ext cx="9144000" cy="666600"/>
          </a:xfrm>
          <a:prstGeom prst="rect">
            <a:avLst/>
          </a:prstGeom>
          <a:solidFill>
            <a:srgbClr val="EF7521"/>
          </a:solid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US" dirty="0">
                <a:solidFill>
                  <a:schemeClr val="tx1"/>
                </a:solidFill>
              </a:rPr>
              <a:t>Coding Scenarios</a:t>
            </a:r>
            <a:endParaRPr dirty="0">
              <a:solidFill>
                <a:schemeClr val="tx1"/>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23BA15-DDD2-4A86-86D1-304CA0D8AE43}"/>
              </a:ext>
            </a:extLst>
          </p:cNvPr>
          <p:cNvSpPr>
            <a:spLocks noGrp="1"/>
          </p:cNvSpPr>
          <p:nvPr>
            <p:ph type="title"/>
          </p:nvPr>
        </p:nvSpPr>
        <p:spPr/>
        <p:txBody>
          <a:bodyPr/>
          <a:lstStyle/>
          <a:p>
            <a:r>
              <a:rPr lang="en-US" dirty="0"/>
              <a:t>Coding Scenario 1: Multilingual Students</a:t>
            </a:r>
          </a:p>
        </p:txBody>
      </p:sp>
      <p:sp>
        <p:nvSpPr>
          <p:cNvPr id="3" name="Content Placeholder 2">
            <a:extLst>
              <a:ext uri="{FF2B5EF4-FFF2-40B4-BE49-F238E27FC236}">
                <a16:creationId xmlns:a16="http://schemas.microsoft.com/office/drawing/2014/main" id="{9CBE7A11-A4D7-4ECF-B3F2-7B3026BC3C6D}"/>
              </a:ext>
            </a:extLst>
          </p:cNvPr>
          <p:cNvSpPr>
            <a:spLocks noGrp="1"/>
          </p:cNvSpPr>
          <p:nvPr>
            <p:ph type="body" idx="1"/>
          </p:nvPr>
        </p:nvSpPr>
        <p:spPr>
          <a:xfrm>
            <a:off x="311699" y="1152474"/>
            <a:ext cx="6693258" cy="3194925"/>
          </a:xfrm>
        </p:spPr>
        <p:txBody>
          <a:bodyPr>
            <a:normAutofit fontScale="85000" lnSpcReduction="20000"/>
          </a:bodyPr>
          <a:lstStyle/>
          <a:p>
            <a:pPr marL="0" indent="0">
              <a:buNone/>
            </a:pPr>
            <a:r>
              <a:rPr lang="en-US" dirty="0"/>
              <a:t>A multilingual student in our district was tested because she has some English proficiency and is beyond her first year in a US school. She received a score low enough on the assessment to qualify as having an SRD, but we don’t believe the score accurately reflects an SRD because we have a body of evidence that supports that she can read fluently in her first language. </a:t>
            </a:r>
          </a:p>
          <a:p>
            <a:pPr marL="0" indent="0">
              <a:buNone/>
            </a:pPr>
            <a:endParaRPr lang="en-US" dirty="0"/>
          </a:p>
          <a:p>
            <a:r>
              <a:rPr lang="en-US" dirty="0"/>
              <a:t>Student READ Status (SRD Status) = 4</a:t>
            </a:r>
          </a:p>
          <a:p>
            <a:r>
              <a:rPr lang="en-US" dirty="0"/>
              <a:t>Student READ Plan Status = 2 (NA because student was not identified with SRD)</a:t>
            </a:r>
          </a:p>
          <a:p>
            <a:r>
              <a:rPr lang="en-US" dirty="0"/>
              <a:t>Student READ Assessment = the code for the assessment that was used</a:t>
            </a:r>
          </a:p>
          <a:p>
            <a:r>
              <a:rPr lang="en-US" dirty="0"/>
              <a:t>Student READ Score = the score the student received on the assessment</a:t>
            </a:r>
          </a:p>
          <a:p>
            <a:r>
              <a:rPr lang="en-US" dirty="0"/>
              <a:t>Recommended Retention = 2 </a:t>
            </a:r>
          </a:p>
          <a:p>
            <a:r>
              <a:rPr lang="en-US" dirty="0"/>
              <a:t>Retained = 2</a:t>
            </a:r>
          </a:p>
          <a:p>
            <a:r>
              <a:rPr lang="en-US" dirty="0"/>
              <a:t>READ Plan Support = 0 for each </a:t>
            </a:r>
          </a:p>
        </p:txBody>
      </p:sp>
      <p:sp>
        <p:nvSpPr>
          <p:cNvPr id="5" name="Title 4">
            <a:extLst>
              <a:ext uri="{FF2B5EF4-FFF2-40B4-BE49-F238E27FC236}">
                <a16:creationId xmlns:a16="http://schemas.microsoft.com/office/drawing/2014/main" id="{9223ED96-D0B8-8BF2-9752-E140913B8E34}"/>
              </a:ext>
            </a:extLst>
          </p:cNvPr>
          <p:cNvSpPr>
            <a:spLocks noGrp="1"/>
          </p:cNvSpPr>
          <p:nvPr>
            <p:ph type="title" idx="2"/>
          </p:nvPr>
        </p:nvSpPr>
        <p:spPr/>
        <p:txBody>
          <a:bodyPr/>
          <a:lstStyle/>
          <a:p>
            <a:endParaRPr lang="en-US"/>
          </a:p>
        </p:txBody>
      </p:sp>
      <p:sp>
        <p:nvSpPr>
          <p:cNvPr id="4" name="Slide Number Placeholder 3">
            <a:extLst>
              <a:ext uri="{FF2B5EF4-FFF2-40B4-BE49-F238E27FC236}">
                <a16:creationId xmlns:a16="http://schemas.microsoft.com/office/drawing/2014/main" id="{EDF0163F-A5A7-4FA2-9424-2794DA2BF6BA}"/>
              </a:ext>
            </a:extLst>
          </p:cNvPr>
          <p:cNvSpPr>
            <a:spLocks noGrp="1"/>
          </p:cNvSpPr>
          <p:nvPr>
            <p:ph type="sldNum" idx="12"/>
          </p:nvPr>
        </p:nvSpPr>
        <p:spPr/>
        <p:txBody>
          <a:bodyPr/>
          <a:lstStyle/>
          <a:p>
            <a:fld id="{C479D5F6-EDCB-402A-AC08-4943A1820E8F}" type="slidenum">
              <a:rPr lang="en-US" smtClean="0"/>
              <a:pPr/>
              <a:t>43</a:t>
            </a:fld>
            <a:endParaRPr lang="en-US" dirty="0"/>
          </a:p>
        </p:txBody>
      </p:sp>
    </p:spTree>
    <p:extLst>
      <p:ext uri="{BB962C8B-B14F-4D97-AF65-F5344CB8AC3E}">
        <p14:creationId xmlns:p14="http://schemas.microsoft.com/office/powerpoint/2010/main" val="17772569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AA196-EC95-4A1E-B983-BB75F4970199}"/>
              </a:ext>
            </a:extLst>
          </p:cNvPr>
          <p:cNvSpPr>
            <a:spLocks noGrp="1"/>
          </p:cNvSpPr>
          <p:nvPr>
            <p:ph type="title"/>
          </p:nvPr>
        </p:nvSpPr>
        <p:spPr/>
        <p:txBody>
          <a:bodyPr/>
          <a:lstStyle/>
          <a:p>
            <a:r>
              <a:rPr lang="en-US" dirty="0"/>
              <a:t>Coding Scenario 2: Excessive Absences</a:t>
            </a:r>
          </a:p>
        </p:txBody>
      </p:sp>
      <p:sp>
        <p:nvSpPr>
          <p:cNvPr id="3" name="Content Placeholder 2">
            <a:extLst>
              <a:ext uri="{FF2B5EF4-FFF2-40B4-BE49-F238E27FC236}">
                <a16:creationId xmlns:a16="http://schemas.microsoft.com/office/drawing/2014/main" id="{53803017-0449-4D6C-AAB8-F7DB74B44904}"/>
              </a:ext>
            </a:extLst>
          </p:cNvPr>
          <p:cNvSpPr>
            <a:spLocks noGrp="1"/>
          </p:cNvSpPr>
          <p:nvPr>
            <p:ph type="body" idx="1"/>
          </p:nvPr>
        </p:nvSpPr>
        <p:spPr>
          <a:xfrm>
            <a:off x="311700" y="1152475"/>
            <a:ext cx="6568494" cy="3034800"/>
          </a:xfrm>
        </p:spPr>
        <p:txBody>
          <a:bodyPr>
            <a:normAutofit lnSpcReduction="10000"/>
          </a:bodyPr>
          <a:lstStyle/>
          <a:p>
            <a:pPr marL="0" indent="0">
              <a:buNone/>
            </a:pPr>
            <a:r>
              <a:rPr lang="en-US" dirty="0"/>
              <a:t>A student in our district was unable to be tested due to excessive absences, but the child was enrolled during the period for testing and has a READ plan currently in place. </a:t>
            </a:r>
          </a:p>
          <a:p>
            <a:pPr marL="0" indent="0">
              <a:buNone/>
            </a:pPr>
            <a:endParaRPr lang="en-US" dirty="0"/>
          </a:p>
          <a:p>
            <a:r>
              <a:rPr lang="en-US" dirty="0"/>
              <a:t>Student READ Status (SRD Status) = 0 (exemption)</a:t>
            </a:r>
          </a:p>
          <a:p>
            <a:r>
              <a:rPr lang="en-US" dirty="0"/>
              <a:t>Student READ Plan Status = 1 (yes)</a:t>
            </a:r>
          </a:p>
          <a:p>
            <a:r>
              <a:rPr lang="en-US" dirty="0"/>
              <a:t>Student READ Assessment = 06 (exemption)</a:t>
            </a:r>
          </a:p>
          <a:p>
            <a:r>
              <a:rPr lang="en-US" dirty="0"/>
              <a:t>Student READ Score = 9999 (place holder score)</a:t>
            </a:r>
          </a:p>
          <a:p>
            <a:r>
              <a:rPr lang="en-US" dirty="0"/>
              <a:t>Recommended Retention = 2</a:t>
            </a:r>
          </a:p>
          <a:p>
            <a:r>
              <a:rPr lang="en-US" dirty="0"/>
              <a:t>Retained  = 2</a:t>
            </a:r>
          </a:p>
          <a:p>
            <a:r>
              <a:rPr lang="en-US" dirty="0"/>
              <a:t>READ Plan Support = Indicate supports the student received</a:t>
            </a:r>
          </a:p>
        </p:txBody>
      </p:sp>
      <p:sp>
        <p:nvSpPr>
          <p:cNvPr id="5" name="Title 4">
            <a:extLst>
              <a:ext uri="{FF2B5EF4-FFF2-40B4-BE49-F238E27FC236}">
                <a16:creationId xmlns:a16="http://schemas.microsoft.com/office/drawing/2014/main" id="{CB3C80E4-0703-FC0B-5D88-0DF184FC65A2}"/>
              </a:ext>
            </a:extLst>
          </p:cNvPr>
          <p:cNvSpPr>
            <a:spLocks noGrp="1"/>
          </p:cNvSpPr>
          <p:nvPr>
            <p:ph type="title" idx="2"/>
          </p:nvPr>
        </p:nvSpPr>
        <p:spPr/>
        <p:txBody>
          <a:bodyPr/>
          <a:lstStyle/>
          <a:p>
            <a:endParaRPr lang="en-US"/>
          </a:p>
        </p:txBody>
      </p:sp>
      <p:sp>
        <p:nvSpPr>
          <p:cNvPr id="4" name="Slide Number Placeholder 3">
            <a:extLst>
              <a:ext uri="{FF2B5EF4-FFF2-40B4-BE49-F238E27FC236}">
                <a16:creationId xmlns:a16="http://schemas.microsoft.com/office/drawing/2014/main" id="{4D68828E-10B4-42A2-B377-143543B35017}"/>
              </a:ext>
            </a:extLst>
          </p:cNvPr>
          <p:cNvSpPr>
            <a:spLocks noGrp="1"/>
          </p:cNvSpPr>
          <p:nvPr>
            <p:ph type="sldNum" idx="12"/>
          </p:nvPr>
        </p:nvSpPr>
        <p:spPr/>
        <p:txBody>
          <a:bodyPr/>
          <a:lstStyle/>
          <a:p>
            <a:fld id="{C479D5F6-EDCB-402A-AC08-4943A1820E8F}" type="slidenum">
              <a:rPr lang="en-US" smtClean="0"/>
              <a:pPr/>
              <a:t>44</a:t>
            </a:fld>
            <a:endParaRPr lang="en-US" dirty="0"/>
          </a:p>
        </p:txBody>
      </p:sp>
    </p:spTree>
    <p:extLst>
      <p:ext uri="{BB962C8B-B14F-4D97-AF65-F5344CB8AC3E}">
        <p14:creationId xmlns:p14="http://schemas.microsoft.com/office/powerpoint/2010/main" val="38056024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1F725-FBBC-46C6-BC8F-F6073F7E6107}"/>
              </a:ext>
            </a:extLst>
          </p:cNvPr>
          <p:cNvSpPr>
            <a:spLocks noGrp="1"/>
          </p:cNvSpPr>
          <p:nvPr>
            <p:ph type="title"/>
          </p:nvPr>
        </p:nvSpPr>
        <p:spPr/>
        <p:txBody>
          <a:bodyPr/>
          <a:lstStyle/>
          <a:p>
            <a:r>
              <a:rPr lang="en-US" dirty="0"/>
              <a:t>Coding Scenario 3: Multilingual Students New to US School </a:t>
            </a:r>
          </a:p>
        </p:txBody>
      </p:sp>
      <p:sp>
        <p:nvSpPr>
          <p:cNvPr id="3" name="Content Placeholder 2">
            <a:extLst>
              <a:ext uri="{FF2B5EF4-FFF2-40B4-BE49-F238E27FC236}">
                <a16:creationId xmlns:a16="http://schemas.microsoft.com/office/drawing/2014/main" id="{21CF3577-A847-4852-8AFF-225900F0BEA6}"/>
              </a:ext>
            </a:extLst>
          </p:cNvPr>
          <p:cNvSpPr>
            <a:spLocks noGrp="1"/>
          </p:cNvSpPr>
          <p:nvPr>
            <p:ph type="body" idx="1"/>
          </p:nvPr>
        </p:nvSpPr>
        <p:spPr>
          <a:xfrm>
            <a:off x="311699" y="1152475"/>
            <a:ext cx="7267199" cy="3034800"/>
          </a:xfrm>
        </p:spPr>
        <p:txBody>
          <a:bodyPr>
            <a:normAutofit lnSpcReduction="10000"/>
          </a:bodyPr>
          <a:lstStyle/>
          <a:p>
            <a:pPr marL="0" indent="0">
              <a:buNone/>
            </a:pPr>
            <a:r>
              <a:rPr lang="en-US" dirty="0"/>
              <a:t>A multilingual student in our district was assessed, but the district would like to exempt him from SRD identification as he is Non-English Proficient (NEP) and in his first year in a US school.</a:t>
            </a:r>
          </a:p>
          <a:p>
            <a:pPr marL="0" indent="0">
              <a:buNone/>
            </a:pPr>
            <a:endParaRPr lang="en-US" dirty="0"/>
          </a:p>
          <a:p>
            <a:r>
              <a:rPr lang="en-US" dirty="0"/>
              <a:t>Student READ Status (SRD Status) = 0 (exemption)</a:t>
            </a:r>
          </a:p>
          <a:p>
            <a:r>
              <a:rPr lang="en-US" dirty="0"/>
              <a:t>Student READ Plan Status = 2 (NA)</a:t>
            </a:r>
          </a:p>
          <a:p>
            <a:r>
              <a:rPr lang="en-US" dirty="0"/>
              <a:t>Student READ Assessment = 04 (exemption)</a:t>
            </a:r>
          </a:p>
          <a:p>
            <a:r>
              <a:rPr lang="en-US" dirty="0"/>
              <a:t>Student READ Score = 9999 (placeholder score)</a:t>
            </a:r>
          </a:p>
          <a:p>
            <a:r>
              <a:rPr lang="en-US" dirty="0"/>
              <a:t>Recommended Retention = 2</a:t>
            </a:r>
          </a:p>
          <a:p>
            <a:r>
              <a:rPr lang="en-US" dirty="0"/>
              <a:t>Retained = 2 </a:t>
            </a:r>
          </a:p>
          <a:p>
            <a:r>
              <a:rPr lang="en-US" dirty="0"/>
              <a:t>READ Plan Support = 0 for each</a:t>
            </a:r>
          </a:p>
        </p:txBody>
      </p:sp>
      <p:sp>
        <p:nvSpPr>
          <p:cNvPr id="5" name="Title 4">
            <a:extLst>
              <a:ext uri="{FF2B5EF4-FFF2-40B4-BE49-F238E27FC236}">
                <a16:creationId xmlns:a16="http://schemas.microsoft.com/office/drawing/2014/main" id="{E1E34BC4-628C-62E7-BF8F-37D0CA772583}"/>
              </a:ext>
            </a:extLst>
          </p:cNvPr>
          <p:cNvSpPr>
            <a:spLocks noGrp="1"/>
          </p:cNvSpPr>
          <p:nvPr>
            <p:ph type="title" idx="2"/>
          </p:nvPr>
        </p:nvSpPr>
        <p:spPr/>
        <p:txBody>
          <a:bodyPr/>
          <a:lstStyle/>
          <a:p>
            <a:endParaRPr lang="en-US"/>
          </a:p>
        </p:txBody>
      </p:sp>
      <p:sp>
        <p:nvSpPr>
          <p:cNvPr id="4" name="Slide Number Placeholder 3">
            <a:extLst>
              <a:ext uri="{FF2B5EF4-FFF2-40B4-BE49-F238E27FC236}">
                <a16:creationId xmlns:a16="http://schemas.microsoft.com/office/drawing/2014/main" id="{AB4CC3B9-E2BF-4485-AA80-A6AABA3E993A}"/>
              </a:ext>
            </a:extLst>
          </p:cNvPr>
          <p:cNvSpPr>
            <a:spLocks noGrp="1"/>
          </p:cNvSpPr>
          <p:nvPr>
            <p:ph type="sldNum" idx="12"/>
          </p:nvPr>
        </p:nvSpPr>
        <p:spPr/>
        <p:txBody>
          <a:bodyPr/>
          <a:lstStyle/>
          <a:p>
            <a:fld id="{C479D5F6-EDCB-402A-AC08-4943A1820E8F}" type="slidenum">
              <a:rPr lang="en-US" smtClean="0"/>
              <a:pPr/>
              <a:t>45</a:t>
            </a:fld>
            <a:endParaRPr lang="en-US" dirty="0"/>
          </a:p>
        </p:txBody>
      </p:sp>
    </p:spTree>
    <p:extLst>
      <p:ext uri="{BB962C8B-B14F-4D97-AF65-F5344CB8AC3E}">
        <p14:creationId xmlns:p14="http://schemas.microsoft.com/office/powerpoint/2010/main" val="33433810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E46A0-8E83-4182-ACB1-2D7AAA3B2251}"/>
              </a:ext>
            </a:extLst>
          </p:cNvPr>
          <p:cNvSpPr>
            <a:spLocks noGrp="1"/>
          </p:cNvSpPr>
          <p:nvPr>
            <p:ph type="title"/>
          </p:nvPr>
        </p:nvSpPr>
        <p:spPr/>
        <p:txBody>
          <a:bodyPr/>
          <a:lstStyle/>
          <a:p>
            <a:r>
              <a:rPr lang="en-US" dirty="0"/>
              <a:t>Coding Scenario 4: Student only on a READ Plan</a:t>
            </a:r>
          </a:p>
        </p:txBody>
      </p:sp>
      <p:sp>
        <p:nvSpPr>
          <p:cNvPr id="3" name="Content Placeholder 2">
            <a:extLst>
              <a:ext uri="{FF2B5EF4-FFF2-40B4-BE49-F238E27FC236}">
                <a16:creationId xmlns:a16="http://schemas.microsoft.com/office/drawing/2014/main" id="{A56B8806-BB95-4FD5-AB1C-9ECA427A2963}"/>
              </a:ext>
            </a:extLst>
          </p:cNvPr>
          <p:cNvSpPr>
            <a:spLocks noGrp="1"/>
          </p:cNvSpPr>
          <p:nvPr>
            <p:ph type="body" idx="1"/>
          </p:nvPr>
        </p:nvSpPr>
        <p:spPr>
          <a:xfrm>
            <a:off x="311699" y="1152475"/>
            <a:ext cx="7267199" cy="3034800"/>
          </a:xfrm>
        </p:spPr>
        <p:txBody>
          <a:bodyPr>
            <a:normAutofit fontScale="85000" lnSpcReduction="10000"/>
          </a:bodyPr>
          <a:lstStyle/>
          <a:p>
            <a:pPr marL="0" indent="0">
              <a:buNone/>
            </a:pPr>
            <a:r>
              <a:rPr lang="en-US" sz="1800" dirty="0"/>
              <a:t>A 1</a:t>
            </a:r>
            <a:r>
              <a:rPr lang="en-US" sz="1800" baseline="30000" dirty="0"/>
              <a:t>st</a:t>
            </a:r>
            <a:r>
              <a:rPr lang="en-US" sz="1800" dirty="0"/>
              <a:t> grade student in our district was placed on a READ plan earlier this year. The Spring DIBELS score is </a:t>
            </a:r>
            <a:r>
              <a:rPr lang="en-US" sz="1800" u="sng" dirty="0"/>
              <a:t>above the cut score </a:t>
            </a:r>
            <a:r>
              <a:rPr lang="en-US" sz="1800" dirty="0"/>
              <a:t>so she is </a:t>
            </a:r>
            <a:r>
              <a:rPr lang="en-US" sz="1800" u="sng" dirty="0"/>
              <a:t>no longer identified as having a significant reading deficiency</a:t>
            </a:r>
            <a:r>
              <a:rPr lang="en-US" sz="1800" dirty="0"/>
              <a:t>. However, the body of evidence doesn’t demonstrate she is at grade level yet. We will keep her on a READ plan. </a:t>
            </a:r>
          </a:p>
          <a:p>
            <a:pPr marL="0" indent="0">
              <a:buNone/>
            </a:pPr>
            <a:endParaRPr lang="en-US" sz="1800" dirty="0"/>
          </a:p>
          <a:p>
            <a:r>
              <a:rPr lang="en-US" sz="1800" dirty="0"/>
              <a:t>Student READ Status (SRD Status) = 1 (not SRD)</a:t>
            </a:r>
          </a:p>
          <a:p>
            <a:r>
              <a:rPr lang="en-US" dirty="0"/>
              <a:t>Student READ Plan Status = 1 (yes)</a:t>
            </a:r>
          </a:p>
          <a:p>
            <a:r>
              <a:rPr lang="en-US" sz="1800" dirty="0"/>
              <a:t>Student READ Assessment = the code for the assessment that was used</a:t>
            </a:r>
          </a:p>
          <a:p>
            <a:r>
              <a:rPr lang="en-US" dirty="0"/>
              <a:t>Student READ Score = the student’s score from the assessment</a:t>
            </a:r>
          </a:p>
          <a:p>
            <a:r>
              <a:rPr lang="en-US" sz="1800" dirty="0"/>
              <a:t>Recommended Retention = 2</a:t>
            </a:r>
          </a:p>
          <a:p>
            <a:r>
              <a:rPr lang="en-US" dirty="0"/>
              <a:t>Retained = 2 </a:t>
            </a:r>
          </a:p>
          <a:p>
            <a:r>
              <a:rPr lang="en-US" sz="1800" dirty="0"/>
              <a:t>READ Plan Support = 0 for each</a:t>
            </a:r>
          </a:p>
          <a:p>
            <a:pPr marL="0" indent="0">
              <a:buNone/>
            </a:pPr>
            <a:endParaRPr lang="en-US" sz="1800" dirty="0"/>
          </a:p>
          <a:p>
            <a:pPr marL="0" indent="0">
              <a:buNone/>
            </a:pPr>
            <a:endParaRPr lang="en-US" dirty="0"/>
          </a:p>
        </p:txBody>
      </p:sp>
      <p:sp>
        <p:nvSpPr>
          <p:cNvPr id="5" name="Title 4">
            <a:extLst>
              <a:ext uri="{FF2B5EF4-FFF2-40B4-BE49-F238E27FC236}">
                <a16:creationId xmlns:a16="http://schemas.microsoft.com/office/drawing/2014/main" id="{E9D5AD9D-235A-7855-D05E-C47F312202AC}"/>
              </a:ext>
            </a:extLst>
          </p:cNvPr>
          <p:cNvSpPr>
            <a:spLocks noGrp="1"/>
          </p:cNvSpPr>
          <p:nvPr>
            <p:ph type="title" idx="2"/>
          </p:nvPr>
        </p:nvSpPr>
        <p:spPr/>
        <p:txBody>
          <a:bodyPr/>
          <a:lstStyle/>
          <a:p>
            <a:endParaRPr lang="en-US"/>
          </a:p>
        </p:txBody>
      </p:sp>
      <p:sp>
        <p:nvSpPr>
          <p:cNvPr id="4" name="Slide Number Placeholder 3">
            <a:extLst>
              <a:ext uri="{FF2B5EF4-FFF2-40B4-BE49-F238E27FC236}">
                <a16:creationId xmlns:a16="http://schemas.microsoft.com/office/drawing/2014/main" id="{257B932C-12FE-455B-B4FE-64D99168F20F}"/>
              </a:ext>
            </a:extLst>
          </p:cNvPr>
          <p:cNvSpPr>
            <a:spLocks noGrp="1"/>
          </p:cNvSpPr>
          <p:nvPr>
            <p:ph type="sldNum" idx="12"/>
          </p:nvPr>
        </p:nvSpPr>
        <p:spPr/>
        <p:txBody>
          <a:bodyPr/>
          <a:lstStyle/>
          <a:p>
            <a:fld id="{C479D5F6-EDCB-402A-AC08-4943A1820E8F}" type="slidenum">
              <a:rPr lang="en-US" smtClean="0"/>
              <a:pPr/>
              <a:t>46</a:t>
            </a:fld>
            <a:endParaRPr lang="en-US" dirty="0"/>
          </a:p>
        </p:txBody>
      </p:sp>
    </p:spTree>
    <p:extLst>
      <p:ext uri="{BB962C8B-B14F-4D97-AF65-F5344CB8AC3E}">
        <p14:creationId xmlns:p14="http://schemas.microsoft.com/office/powerpoint/2010/main" val="4448782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40B98-2848-46DA-8DFF-B9622310E398}"/>
              </a:ext>
            </a:extLst>
          </p:cNvPr>
          <p:cNvSpPr>
            <a:spLocks noGrp="1"/>
          </p:cNvSpPr>
          <p:nvPr>
            <p:ph type="title"/>
          </p:nvPr>
        </p:nvSpPr>
        <p:spPr/>
        <p:txBody>
          <a:bodyPr/>
          <a:lstStyle/>
          <a:p>
            <a:r>
              <a:rPr lang="en-US" dirty="0"/>
              <a:t>READ Collection Resources </a:t>
            </a:r>
          </a:p>
        </p:txBody>
      </p:sp>
      <p:sp>
        <p:nvSpPr>
          <p:cNvPr id="3" name="Content Placeholder 2">
            <a:extLst>
              <a:ext uri="{FF2B5EF4-FFF2-40B4-BE49-F238E27FC236}">
                <a16:creationId xmlns:a16="http://schemas.microsoft.com/office/drawing/2014/main" id="{E3B9AB7E-D4B2-44ED-884D-88906579B141}"/>
              </a:ext>
            </a:extLst>
          </p:cNvPr>
          <p:cNvSpPr>
            <a:spLocks noGrp="1"/>
          </p:cNvSpPr>
          <p:nvPr>
            <p:ph type="body" idx="1"/>
          </p:nvPr>
        </p:nvSpPr>
        <p:spPr>
          <a:xfrm>
            <a:off x="311699" y="1152475"/>
            <a:ext cx="7167899" cy="3034800"/>
          </a:xfrm>
        </p:spPr>
        <p:txBody>
          <a:bodyPr>
            <a:normAutofit fontScale="92500" lnSpcReduction="10000"/>
          </a:bodyPr>
          <a:lstStyle/>
          <a:p>
            <a:pPr marL="0" indent="0">
              <a:buNone/>
            </a:pPr>
            <a:r>
              <a:rPr lang="en-US" dirty="0"/>
              <a:t>READ Collection resources can be found at: </a:t>
            </a:r>
            <a:r>
              <a:rPr lang="en-US" dirty="0">
                <a:hlinkClick r:id="rId2"/>
              </a:rPr>
              <a:t>https://ed.cde.state.co.us/datapipeline/per-collections/per-read-data-collections</a:t>
            </a:r>
            <a:r>
              <a:rPr lang="en-US" dirty="0"/>
              <a:t> </a:t>
            </a:r>
          </a:p>
          <a:p>
            <a:r>
              <a:rPr lang="en-US" dirty="0"/>
              <a:t>Webinar recordings</a:t>
            </a:r>
          </a:p>
          <a:p>
            <a:r>
              <a:rPr lang="en-US" dirty="0"/>
              <a:t>Timeline</a:t>
            </a:r>
          </a:p>
          <a:p>
            <a:r>
              <a:rPr lang="en-US" dirty="0"/>
              <a:t>Additional resources such as assessment cut scores and guidance documents </a:t>
            </a:r>
          </a:p>
          <a:p>
            <a:endParaRPr lang="en-US" dirty="0"/>
          </a:p>
          <a:p>
            <a:pPr marL="0" indent="0">
              <a:buNone/>
            </a:pPr>
            <a:r>
              <a:rPr lang="en-US" dirty="0"/>
              <a:t>Questions? </a:t>
            </a:r>
          </a:p>
          <a:p>
            <a:pPr marL="0" indent="0">
              <a:buNone/>
            </a:pPr>
            <a:r>
              <a:rPr lang="en-US" dirty="0"/>
              <a:t>Contact Tara Rhodes, READ Data Collection Lead</a:t>
            </a:r>
          </a:p>
          <a:p>
            <a:r>
              <a:rPr lang="en-US" dirty="0"/>
              <a:t>Email: </a:t>
            </a:r>
            <a:r>
              <a:rPr lang="en-US" dirty="0">
                <a:hlinkClick r:id="rId3"/>
              </a:rPr>
              <a:t>READActData@cde.state.co.us</a:t>
            </a:r>
            <a:r>
              <a:rPr lang="en-US" dirty="0"/>
              <a:t> </a:t>
            </a:r>
          </a:p>
          <a:p>
            <a:r>
              <a:rPr lang="en-US" dirty="0"/>
              <a:t>Cell: 720-601-4125</a:t>
            </a:r>
          </a:p>
        </p:txBody>
      </p:sp>
      <p:sp>
        <p:nvSpPr>
          <p:cNvPr id="5" name="Title 4">
            <a:extLst>
              <a:ext uri="{FF2B5EF4-FFF2-40B4-BE49-F238E27FC236}">
                <a16:creationId xmlns:a16="http://schemas.microsoft.com/office/drawing/2014/main" id="{B704161B-5383-57BF-0082-B4ED22A07898}"/>
              </a:ext>
            </a:extLst>
          </p:cNvPr>
          <p:cNvSpPr>
            <a:spLocks noGrp="1"/>
          </p:cNvSpPr>
          <p:nvPr>
            <p:ph type="title" idx="2"/>
          </p:nvPr>
        </p:nvSpPr>
        <p:spPr/>
        <p:txBody>
          <a:bodyPr/>
          <a:lstStyle/>
          <a:p>
            <a:endParaRPr lang="en-US"/>
          </a:p>
        </p:txBody>
      </p:sp>
      <p:sp>
        <p:nvSpPr>
          <p:cNvPr id="4" name="Slide Number Placeholder 3">
            <a:extLst>
              <a:ext uri="{FF2B5EF4-FFF2-40B4-BE49-F238E27FC236}">
                <a16:creationId xmlns:a16="http://schemas.microsoft.com/office/drawing/2014/main" id="{FD4B7C45-B810-4BA1-B8E7-6671ACA4E136}"/>
              </a:ext>
            </a:extLst>
          </p:cNvPr>
          <p:cNvSpPr>
            <a:spLocks noGrp="1"/>
          </p:cNvSpPr>
          <p:nvPr>
            <p:ph type="sldNum" idx="12"/>
          </p:nvPr>
        </p:nvSpPr>
        <p:spPr/>
        <p:txBody>
          <a:bodyPr/>
          <a:lstStyle/>
          <a:p>
            <a:fld id="{C479D5F6-EDCB-402A-AC08-4943A1820E8F}" type="slidenum">
              <a:rPr lang="en-US" smtClean="0"/>
              <a:pPr/>
              <a:t>47</a:t>
            </a:fld>
            <a:endParaRPr lang="en-US" dirty="0"/>
          </a:p>
        </p:txBody>
      </p:sp>
    </p:spTree>
    <p:extLst>
      <p:ext uri="{BB962C8B-B14F-4D97-AF65-F5344CB8AC3E}">
        <p14:creationId xmlns:p14="http://schemas.microsoft.com/office/powerpoint/2010/main" val="1192132213"/>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2AA584270DE6043A37CBFDFBD606C7E" ma:contentTypeVersion="14" ma:contentTypeDescription="Create a new document." ma:contentTypeScope="" ma:versionID="55e5ff24ef3f7708987483cdeff25fab">
  <xsd:schema xmlns:xsd="http://www.w3.org/2001/XMLSchema" xmlns:xs="http://www.w3.org/2001/XMLSchema" xmlns:p="http://schemas.microsoft.com/office/2006/metadata/properties" xmlns:ns2="9b639f00-c663-4db8-9f2d-5e59e4353b4b" xmlns:ns3="ca9d521c-8764-4bcd-84f1-6f7ce6ca6a96" targetNamespace="http://schemas.microsoft.com/office/2006/metadata/properties" ma:root="true" ma:fieldsID="f26dc7d0880d25fa47988f8e86f45eaa" ns2:_="" ns3:_="">
    <xsd:import namespace="9b639f00-c663-4db8-9f2d-5e59e4353b4b"/>
    <xsd:import namespace="ca9d521c-8764-4bcd-84f1-6f7ce6ca6a9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639f00-c663-4db8-9f2d-5e59e4353b4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3d99294-4495-451a-babc-f01b43cdf90f"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a9d521c-8764-4bcd-84f1-6f7ce6ca6a96"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056d5c4a-69f5-4293-84ba-d3df6e850d51}" ma:internalName="TaxCatchAll" ma:showField="CatchAllData" ma:web="ca9d521c-8764-4bcd-84f1-6f7ce6ca6a9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a9d521c-8764-4bcd-84f1-6f7ce6ca6a96" xsi:nil="true"/>
    <lcf76f155ced4ddcb4097134ff3c332f xmlns="9b639f00-c663-4db8-9f2d-5e59e4353b4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FE8FDFE-B5CF-46A0-AED0-F10BF092E647}"/>
</file>

<file path=customXml/itemProps2.xml><?xml version="1.0" encoding="utf-8"?>
<ds:datastoreItem xmlns:ds="http://schemas.openxmlformats.org/officeDocument/2006/customXml" ds:itemID="{B1C9AC83-A244-4C73-9B74-EBB8100F5EE9}">
  <ds:schemaRefs>
    <ds:schemaRef ds:uri="http://schemas.microsoft.com/sharepoint/v3/contenttype/forms"/>
  </ds:schemaRefs>
</ds:datastoreItem>
</file>

<file path=customXml/itemProps3.xml><?xml version="1.0" encoding="utf-8"?>
<ds:datastoreItem xmlns:ds="http://schemas.openxmlformats.org/officeDocument/2006/customXml" ds:itemID="{215871AF-E4E2-4474-BBBF-C4CA544DC804}">
  <ds:schemaRefs>
    <ds:schemaRef ds:uri="http://schemas.microsoft.com/office/2006/documentManagement/types"/>
    <ds:schemaRef ds:uri="http://purl.org/dc/dcmitype/"/>
    <ds:schemaRef ds:uri="http://schemas.microsoft.com/office/2006/metadata/properties"/>
    <ds:schemaRef ds:uri="http://www.w3.org/XML/1998/namespace"/>
    <ds:schemaRef ds:uri="http://purl.org/dc/elements/1.1/"/>
    <ds:schemaRef ds:uri="http://schemas.microsoft.com/office/infopath/2007/PartnerControls"/>
    <ds:schemaRef ds:uri="1d7a6999-9f23-40c1-89fd-c28d1c6d889e"/>
    <ds:schemaRef ds:uri="http://schemas.openxmlformats.org/package/2006/metadata/core-properties"/>
    <ds:schemaRef ds:uri="49a81e36-7bf1-4cef-9c34-a447d2fae1d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7461</TotalTime>
  <Words>4127</Words>
  <Application>Microsoft Office PowerPoint</Application>
  <PresentationFormat>On-screen Show (16:9)</PresentationFormat>
  <Paragraphs>514</Paragraphs>
  <Slides>47</Slides>
  <Notes>16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47</vt:i4>
      </vt:variant>
    </vt:vector>
  </HeadingPairs>
  <TitlesOfParts>
    <vt:vector size="56" baseType="lpstr">
      <vt:lpstr>Trebuchet MS</vt:lpstr>
      <vt:lpstr>Rockwell</vt:lpstr>
      <vt:lpstr>Roboto Medium</vt:lpstr>
      <vt:lpstr>Wingdings</vt:lpstr>
      <vt:lpstr>Roboto</vt:lpstr>
      <vt:lpstr>Montserrat</vt:lpstr>
      <vt:lpstr>Arial</vt:lpstr>
      <vt:lpstr>Calibri</vt:lpstr>
      <vt:lpstr>Simple Light</vt:lpstr>
      <vt:lpstr>Spring READ Assessment Data Collection </vt:lpstr>
      <vt:lpstr>Topics in Today’s Webinar</vt:lpstr>
      <vt:lpstr>Data Privacy and Security</vt:lpstr>
      <vt:lpstr>PII Definitions and Requirements</vt:lpstr>
      <vt:lpstr>Data Sharing Processes</vt:lpstr>
      <vt:lpstr>Purpose of the Spring READ Assessment Data Collection</vt:lpstr>
      <vt:lpstr>Background: The READ Act</vt:lpstr>
      <vt:lpstr>READ Act Reporting Requirements for Districts</vt:lpstr>
      <vt:lpstr>Data Components of the READ Act</vt:lpstr>
      <vt:lpstr>Reminders to Ensure Data Accuracy</vt:lpstr>
      <vt:lpstr>Spring READ Assessment Data Collection Timeline</vt:lpstr>
      <vt:lpstr>Spring READ Assessment Data Collection Timeline (Data Collection Phase)</vt:lpstr>
      <vt:lpstr>Spring READ Assessment Data Collection Timeline (Duplicate Phase)</vt:lpstr>
      <vt:lpstr>Spring READ Assessment Data Collection Timeline (Other Important Dates)</vt:lpstr>
      <vt:lpstr>25-26 File Layout and Definitions 25-26 Changes                   </vt:lpstr>
      <vt:lpstr>Spring READ Assessment Data Collection Elements (1 of 2)</vt:lpstr>
      <vt:lpstr>Spring READ Assessment Data Collection Elements (2 of 2)</vt:lpstr>
      <vt:lpstr>Changes for the 25-26 Spring READ Assessment File Layout</vt:lpstr>
      <vt:lpstr>Using Code 0 in the SRD Status Field (1 of 2)</vt:lpstr>
      <vt:lpstr>Using Code 0 in the SRD Status Field (2 of 2)</vt:lpstr>
      <vt:lpstr>Changes for the 25-26 Spring READ Assessment Data Collection</vt:lpstr>
      <vt:lpstr>Additional Information on Data Elements</vt:lpstr>
      <vt:lpstr>READ Plan Field Coding</vt:lpstr>
      <vt:lpstr>4th-12th Grade Cohort Students</vt:lpstr>
      <vt:lpstr>How to Identify the 4th-12th Grade Cohort Students</vt:lpstr>
      <vt:lpstr>Website Review and Updates</vt:lpstr>
      <vt:lpstr>Website Updates</vt:lpstr>
      <vt:lpstr>Important Reminders</vt:lpstr>
      <vt:lpstr>Important Reminders/Finalization Checklist</vt:lpstr>
      <vt:lpstr>Questions on Part 1?</vt:lpstr>
      <vt:lpstr>Step-by-Step Guide in Data Pipeline</vt:lpstr>
      <vt:lpstr>Step 1: Upload Data</vt:lpstr>
      <vt:lpstr>Step 2: Check Pipeline Error Report</vt:lpstr>
      <vt:lpstr>Step 3: Correct Errors and Reupload</vt:lpstr>
      <vt:lpstr>Resolving Errors</vt:lpstr>
      <vt:lpstr>Step 4: Review Reports for Accuracy</vt:lpstr>
      <vt:lpstr>Cognos Reports</vt:lpstr>
      <vt:lpstr>Step 5: Lock Your Submission</vt:lpstr>
      <vt:lpstr>Step 6: Check for Duplicates During the Duplicate Phase</vt:lpstr>
      <vt:lpstr>Step 7: Download and Submit Sign-Off Form</vt:lpstr>
      <vt:lpstr>Questions on Data Pipeline?</vt:lpstr>
      <vt:lpstr>Coding Scenarios</vt:lpstr>
      <vt:lpstr>Coding Scenario 1: Multilingual Students</vt:lpstr>
      <vt:lpstr>Coding Scenario 2: Excessive Absences</vt:lpstr>
      <vt:lpstr>Coding Scenario 3: Multilingual Students New to US School </vt:lpstr>
      <vt:lpstr>Coding Scenario 4: Student only on a READ Plan</vt:lpstr>
      <vt:lpstr>READ Collection Resources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Dailey, Bridgett</dc:creator>
  <cp:lastModifiedBy>Rhodes, Tara</cp:lastModifiedBy>
  <cp:revision>26</cp:revision>
  <dcterms:modified xsi:type="dcterms:W3CDTF">2026-03-31T17:25:47Z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0x01010062AA584270DE6043A37CBFDFBD606C7E</vt:lpwstr>
  </property>
</Properties>
</file>