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1"/>
    <p:sldMasterId id="2147483709" r:id="rId2"/>
  </p:sldMasterIdLst>
  <p:notesMasterIdLst>
    <p:notesMasterId r:id="rId15"/>
  </p:notesMasterIdLst>
  <p:sldIdLst>
    <p:sldId id="256" r:id="rId3"/>
    <p:sldId id="259" r:id="rId4"/>
    <p:sldId id="520" r:id="rId5"/>
    <p:sldId id="521" r:id="rId6"/>
    <p:sldId id="258" r:id="rId7"/>
    <p:sldId id="525" r:id="rId8"/>
    <p:sldId id="526" r:id="rId9"/>
    <p:sldId id="528" r:id="rId10"/>
    <p:sldId id="529" r:id="rId11"/>
    <p:sldId id="530" r:id="rId12"/>
    <p:sldId id="517" r:id="rId13"/>
    <p:sldId id="260" r:id="rId1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wler, Johnny" initials="FJ" lastIdx="2" clrIdx="0"/>
  <p:cmAuthor id="2" name="Presentation Room" initials="PR"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D9222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90A6A-5489-4645-A2A4-99A95005FD9F}" v="7" dt="2026-03-31T04:45:56.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83" autoAdjust="0"/>
    <p:restoredTop sz="94558"/>
  </p:normalViewPr>
  <p:slideViewPr>
    <p:cSldViewPr snapToGrid="0" snapToObjects="1">
      <p:cViewPr varScale="1">
        <p:scale>
          <a:sx n="121" d="100"/>
          <a:sy n="121" d="100"/>
        </p:scale>
        <p:origin x="1976" y="16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240C074-826B-4E37-9A26-C1F339E5557F}" type="datetimeFigureOut">
              <a:rPr lang="en-US" smtClean="0"/>
              <a:t>3/31/26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24F0F26-F364-45B3-B996-150A5765D43E}" type="slidenum">
              <a:rPr lang="en-US" smtClean="0"/>
              <a:t>‹#›</a:t>
            </a:fld>
            <a:endParaRPr lang="en-US"/>
          </a:p>
        </p:txBody>
      </p:sp>
    </p:spTree>
    <p:extLst>
      <p:ext uri="{BB962C8B-B14F-4D97-AF65-F5344CB8AC3E}">
        <p14:creationId xmlns:p14="http://schemas.microsoft.com/office/powerpoint/2010/main" val="1241318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page you’ll see when you go to commonapp.org</a:t>
            </a:r>
          </a:p>
        </p:txBody>
      </p:sp>
      <p:sp>
        <p:nvSpPr>
          <p:cNvPr id="4" name="Slide Number Placeholder 3"/>
          <p:cNvSpPr>
            <a:spLocks noGrp="1"/>
          </p:cNvSpPr>
          <p:nvPr>
            <p:ph type="sldNum" sz="quarter" idx="5"/>
          </p:nvPr>
        </p:nvSpPr>
        <p:spPr/>
        <p:txBody>
          <a:bodyPr/>
          <a:lstStyle/>
          <a:p>
            <a:fld id="{424F0F26-F364-45B3-B996-150A5765D43E}" type="slidenum">
              <a:rPr lang="en-US" smtClean="0"/>
              <a:t>3</a:t>
            </a:fld>
            <a:endParaRPr lang="en-US"/>
          </a:p>
        </p:txBody>
      </p:sp>
    </p:spTree>
    <p:extLst>
      <p:ext uri="{BB962C8B-B14F-4D97-AF65-F5344CB8AC3E}">
        <p14:creationId xmlns:p14="http://schemas.microsoft.com/office/powerpoint/2010/main" val="1032882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Dashboard is your home base in the Common App. Here you can see the status of your application, track your progress, and access your list of colleges. Purdue recommends checking this page often.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College Search tool helps you explore different institutions. You can </a:t>
            </a:r>
            <a:r>
              <a:rPr b="1" dirty="0"/>
              <a:t>filter </a:t>
            </a:r>
            <a:r>
              <a:rPr dirty="0"/>
              <a:t>by location, majors, or other preferences. </a:t>
            </a:r>
            <a:r>
              <a:rPr lang="en-US" dirty="0"/>
              <a:t>On the right side , just above the listed colleges, the ‘</a:t>
            </a:r>
            <a:r>
              <a:rPr lang="en-US" b="1" dirty="0"/>
              <a:t>Sort by</a:t>
            </a:r>
            <a:r>
              <a:rPr lang="en-US" dirty="0"/>
              <a:t>’ options include College name &amp; Distance. S</a:t>
            </a:r>
            <a:r>
              <a:rPr dirty="0"/>
              <a:t>tudents </a:t>
            </a:r>
            <a:r>
              <a:rPr lang="en-US" dirty="0"/>
              <a:t>should </a:t>
            </a:r>
            <a:r>
              <a:rPr dirty="0"/>
              <a:t>use this feature to build a balanced college list.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E5CB4-ACC9-1445-A744-2B8E3F655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B96EF-FF2D-1ACE-B90D-A4407CB7CB8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343CA67-9194-D03C-EF51-F80681F0A853}"/>
              </a:ext>
            </a:extLst>
          </p:cNvPr>
          <p:cNvSpPr>
            <a:spLocks noGrp="1"/>
          </p:cNvSpPr>
          <p:nvPr>
            <p:ph type="body" sz="quarter" idx="3"/>
          </p:nvPr>
        </p:nvSpPr>
        <p:spPr/>
        <p:txBody>
          <a:bodyPr/>
          <a:lstStyle/>
          <a:p>
            <a:r>
              <a:rPr lang="en-US" dirty="0"/>
              <a:t>As you finish all required entries of each section, it will indicate completion with the green check-marked circle.</a:t>
            </a:r>
            <a:endParaRPr dirty="0"/>
          </a:p>
        </p:txBody>
      </p:sp>
      <p:sp>
        <p:nvSpPr>
          <p:cNvPr id="4" name="Slide Number Placeholder 3">
            <a:extLst>
              <a:ext uri="{FF2B5EF4-FFF2-40B4-BE49-F238E27FC236}">
                <a16:creationId xmlns:a16="http://schemas.microsoft.com/office/drawing/2014/main" id="{9A249652-F551-A4F0-87A4-A00DC466B833}"/>
              </a:ext>
            </a:extLst>
          </p:cNvPr>
          <p:cNvSpPr>
            <a:spLocks noGrp="1"/>
          </p:cNvSpPr>
          <p:nvPr>
            <p:ph type="sldNum" sz="quarter" idx="5"/>
          </p:nvPr>
        </p:nvSpPr>
        <p:spPr/>
      </p:sp>
    </p:spTree>
    <p:extLst>
      <p:ext uri="{BB962C8B-B14F-4D97-AF65-F5344CB8AC3E}">
        <p14:creationId xmlns:p14="http://schemas.microsoft.com/office/powerpoint/2010/main" val="4033936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3D4FE-0C8A-9F89-48FB-95C8FEF518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3D607-3911-DDAF-D4C1-C470463F4C3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F939049-001D-A6CC-8FE6-F2365601749F}"/>
              </a:ext>
            </a:extLst>
          </p:cNvPr>
          <p:cNvSpPr>
            <a:spLocks noGrp="1"/>
          </p:cNvSpPr>
          <p:nvPr>
            <p:ph type="body" sz="quarter" idx="3"/>
          </p:nvPr>
        </p:nvSpPr>
        <p:spPr/>
        <p:txBody>
          <a:bodyPr/>
          <a:lstStyle/>
          <a:p>
            <a:r>
              <a:rPr lang="en-US" dirty="0"/>
              <a:t>Note the navigation icons are on the left side of the page – outlined in red. There are several financial aid resources within the Common App</a:t>
            </a:r>
            <a:endParaRPr dirty="0"/>
          </a:p>
        </p:txBody>
      </p:sp>
      <p:sp>
        <p:nvSpPr>
          <p:cNvPr id="4" name="Slide Number Placeholder 3">
            <a:extLst>
              <a:ext uri="{FF2B5EF4-FFF2-40B4-BE49-F238E27FC236}">
                <a16:creationId xmlns:a16="http://schemas.microsoft.com/office/drawing/2014/main" id="{A26085B9-0104-FA09-0663-4092F575DE37}"/>
              </a:ext>
            </a:extLst>
          </p:cNvPr>
          <p:cNvSpPr>
            <a:spLocks noGrp="1"/>
          </p:cNvSpPr>
          <p:nvPr>
            <p:ph type="sldNum" sz="quarter" idx="5"/>
          </p:nvPr>
        </p:nvSpPr>
        <p:spPr/>
      </p:sp>
    </p:spTree>
    <p:extLst>
      <p:ext uri="{BB962C8B-B14F-4D97-AF65-F5344CB8AC3E}">
        <p14:creationId xmlns:p14="http://schemas.microsoft.com/office/powerpoint/2010/main" val="3504444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7DC22-7C8B-0249-407A-E6C9905B8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77996-1DF6-D199-B3AD-925C56D81F0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05D61CB-1179-661A-92D4-961D07EEAB1F}"/>
              </a:ext>
            </a:extLst>
          </p:cNvPr>
          <p:cNvSpPr>
            <a:spLocks noGrp="1"/>
          </p:cNvSpPr>
          <p:nvPr>
            <p:ph type="body" sz="quarter" idx="3"/>
          </p:nvPr>
        </p:nvSpPr>
        <p:spPr/>
        <p:txBody>
          <a:bodyPr/>
          <a:lstStyle/>
          <a:p>
            <a:r>
              <a:rPr lang="en-US" dirty="0"/>
              <a:t>Current for high school seniors applying in Fall of 2026 (planning to enter college in Fall 2027)</a:t>
            </a:r>
            <a:endParaRPr dirty="0"/>
          </a:p>
        </p:txBody>
      </p:sp>
      <p:sp>
        <p:nvSpPr>
          <p:cNvPr id="4" name="Slide Number Placeholder 3">
            <a:extLst>
              <a:ext uri="{FF2B5EF4-FFF2-40B4-BE49-F238E27FC236}">
                <a16:creationId xmlns:a16="http://schemas.microsoft.com/office/drawing/2014/main" id="{5428BE7D-383A-6030-951D-B07DBD6D076C}"/>
              </a:ext>
            </a:extLst>
          </p:cNvPr>
          <p:cNvSpPr>
            <a:spLocks noGrp="1"/>
          </p:cNvSpPr>
          <p:nvPr>
            <p:ph type="sldNum" sz="quarter" idx="5"/>
          </p:nvPr>
        </p:nvSpPr>
        <p:spPr/>
      </p:sp>
    </p:spTree>
    <p:extLst>
      <p:ext uri="{BB962C8B-B14F-4D97-AF65-F5344CB8AC3E}">
        <p14:creationId xmlns:p14="http://schemas.microsoft.com/office/powerpoint/2010/main" val="862582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0407B-AC93-ACD0-3097-09A9B01F5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40394-CA01-4D77-7808-641F7928371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2C25BD8-4B13-A793-533D-93CBD1E2C041}"/>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9D30DE0-986B-EB3D-038D-FD6108C6F9DB}"/>
              </a:ext>
            </a:extLst>
          </p:cNvPr>
          <p:cNvSpPr>
            <a:spLocks noGrp="1"/>
          </p:cNvSpPr>
          <p:nvPr>
            <p:ph type="sldNum" sz="quarter" idx="5"/>
          </p:nvPr>
        </p:nvSpPr>
        <p:spPr/>
      </p:sp>
    </p:spTree>
    <p:extLst>
      <p:ext uri="{BB962C8B-B14F-4D97-AF65-F5344CB8AC3E}">
        <p14:creationId xmlns:p14="http://schemas.microsoft.com/office/powerpoint/2010/main" val="330599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227D6-D0C3-BB83-BF12-05AB477A0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C790C-DAF2-BFF0-FFBA-50D44F2B644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9CB6B02-3825-3632-8EE4-D11789C67E0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CB75BCB9-93C6-6A3D-EE7A-000159B51826}"/>
              </a:ext>
            </a:extLst>
          </p:cNvPr>
          <p:cNvSpPr>
            <a:spLocks noGrp="1"/>
          </p:cNvSpPr>
          <p:nvPr>
            <p:ph type="sldNum" sz="quarter" idx="5"/>
          </p:nvPr>
        </p:nvSpPr>
        <p:spPr/>
      </p:sp>
    </p:spTree>
    <p:extLst>
      <p:ext uri="{BB962C8B-B14F-4D97-AF65-F5344CB8AC3E}">
        <p14:creationId xmlns:p14="http://schemas.microsoft.com/office/powerpoint/2010/main" val="1214358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B9D4A-F887-456F-803D-EE16C4C21E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393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Encourage students to take the next step and apply to Purdue through the Common App. Remind them that the admissions office is available to answer any questions by email, phone, or through the website.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08590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95715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172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33427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96259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99347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6716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14145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71015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39021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89260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4050">
                <a:effectLst/>
              </a:defRPr>
            </a:lvl1pPr>
          </a:lstStyle>
          <a:p>
            <a:r>
              <a:rPr lang="en-US"/>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a:xfrm>
            <a:off x="2019298" y="5037663"/>
            <a:ext cx="3910976"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717676" y="5037663"/>
            <a:ext cx="413375" cy="279400"/>
          </a:xfrm>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6875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26522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438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solidFill>
                  <a:prstClr val="black"/>
                </a:solidFill>
              </a:rPr>
              <a:pPr/>
              <a:t>3/31/26</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42403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09336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4105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91898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7411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1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933581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1156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6158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15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sp>
        <p:nvSpPr>
          <p:cNvPr id="14" name="TextBox 13"/>
          <p:cNvSpPr txBox="1"/>
          <p:nvPr/>
        </p:nvSpPr>
        <p:spPr>
          <a:xfrm>
            <a:off x="646510" y="879961"/>
            <a:ext cx="457200" cy="584776"/>
          </a:xfrm>
          <a:prstGeom prst="rect">
            <a:avLst/>
          </a:prstGeom>
        </p:spPr>
        <p:txBody>
          <a:bodyPr vert="horz" lIns="68580" tIns="34290" rIns="68580" bIns="34290" rtlCol="0" anchor="ctr">
            <a:noAutofit/>
          </a:bodyPr>
          <a:lstStyle/>
          <a:p>
            <a:r>
              <a:rPr lang="en-US" sz="6000" dirty="0">
                <a:solidFill>
                  <a:prstClr val="black"/>
                </a:solidFill>
              </a:rPr>
              <a:t>“</a:t>
            </a:r>
          </a:p>
        </p:txBody>
      </p:sp>
      <p:sp>
        <p:nvSpPr>
          <p:cNvPr id="15" name="TextBox 14"/>
          <p:cNvSpPr txBox="1"/>
          <p:nvPr/>
        </p:nvSpPr>
        <p:spPr>
          <a:xfrm>
            <a:off x="7950200" y="2827870"/>
            <a:ext cx="457200" cy="584776"/>
          </a:xfrm>
          <a:prstGeom prst="rect">
            <a:avLst/>
          </a:prstGeom>
        </p:spPr>
        <p:txBody>
          <a:bodyPr vert="horz" lIns="68580" tIns="34290" rIns="68580" bIns="34290" rtlCol="0" anchor="ctr">
            <a:noAutofit/>
          </a:bodyPr>
          <a:lstStyle/>
          <a:p>
            <a:pPr algn="r"/>
            <a:r>
              <a:rPr lang="en-US" sz="6000" dirty="0">
                <a:solidFill>
                  <a:prstClr val="black"/>
                </a:solidFill>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1154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980688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sp>
        <p:nvSpPr>
          <p:cNvPr id="12" name="TextBox 11"/>
          <p:cNvSpPr txBox="1"/>
          <p:nvPr/>
        </p:nvSpPr>
        <p:spPr>
          <a:xfrm>
            <a:off x="646510" y="879961"/>
            <a:ext cx="457200" cy="584776"/>
          </a:xfrm>
          <a:prstGeom prst="rect">
            <a:avLst/>
          </a:prstGeom>
        </p:spPr>
        <p:txBody>
          <a:bodyPr vert="horz" lIns="68580" tIns="34290" rIns="68580" bIns="34290" rtlCol="0" anchor="ctr">
            <a:noAutofit/>
          </a:bodyPr>
          <a:lstStyle/>
          <a:p>
            <a:r>
              <a:rPr lang="en-US" sz="6000" dirty="0">
                <a:solidFill>
                  <a:prstClr val="black"/>
                </a:solidFill>
              </a:rPr>
              <a:t>“</a:t>
            </a:r>
          </a:p>
        </p:txBody>
      </p:sp>
      <p:sp>
        <p:nvSpPr>
          <p:cNvPr id="13" name="TextBox 12"/>
          <p:cNvSpPr txBox="1"/>
          <p:nvPr/>
        </p:nvSpPr>
        <p:spPr>
          <a:xfrm>
            <a:off x="7950200" y="2599261"/>
            <a:ext cx="457200" cy="584776"/>
          </a:xfrm>
          <a:prstGeom prst="rect">
            <a:avLst/>
          </a:prstGeom>
        </p:spPr>
        <p:txBody>
          <a:bodyPr vert="horz" lIns="68580" tIns="34290" rIns="68580" bIns="34290" rtlCol="0" anchor="ctr">
            <a:noAutofit/>
          </a:bodyPr>
          <a:lstStyle/>
          <a:p>
            <a:pPr algn="r"/>
            <a:r>
              <a:rPr lang="en-US" sz="6000" dirty="0">
                <a:solidFill>
                  <a:prstClr val="black"/>
                </a:solidFill>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80997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1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46675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4667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prstClr val="black"/>
                </a:solidFill>
              </a:rPr>
              <a:pPr/>
              <a:t>‹#›</a:t>
            </a:fld>
            <a:endParaRPr lang="en-US" dirty="0">
              <a:solidFill>
                <a:prstClr val="black"/>
              </a:solidFill>
            </a:endParaRPr>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92252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Photo with Caption - Black Diagon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0FD0CD-DA2D-A6FA-4AC8-DBCBBAD30F76}"/>
              </a:ext>
            </a:extLst>
          </p:cNvPr>
          <p:cNvSpPr/>
          <p:nvPr userDrawn="1"/>
        </p:nvSpPr>
        <p:spPr>
          <a:xfrm>
            <a:off x="0" y="0"/>
            <a:ext cx="9143999" cy="69027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15" name="Picture Placeholder 14">
            <a:extLst>
              <a:ext uri="{FF2B5EF4-FFF2-40B4-BE49-F238E27FC236}">
                <a16:creationId xmlns:a16="http://schemas.microsoft.com/office/drawing/2014/main" id="{BAA42D97-E97B-916F-5675-0E9FC361A683}"/>
              </a:ext>
            </a:extLst>
          </p:cNvPr>
          <p:cNvSpPr>
            <a:spLocks noGrp="1"/>
          </p:cNvSpPr>
          <p:nvPr>
            <p:ph type="pic" sz="quarter" idx="14"/>
          </p:nvPr>
        </p:nvSpPr>
        <p:spPr>
          <a:xfrm>
            <a:off x="4900961" y="885012"/>
            <a:ext cx="3386535" cy="5314525"/>
          </a:xfrm>
        </p:spPr>
        <p:txBody>
          <a:bodyPr/>
          <a:lstStyle/>
          <a:p>
            <a:endParaRPr lang="en-US" dirty="0"/>
          </a:p>
        </p:txBody>
      </p:sp>
      <p:sp>
        <p:nvSpPr>
          <p:cNvPr id="11" name="Title 1">
            <a:extLst>
              <a:ext uri="{FF2B5EF4-FFF2-40B4-BE49-F238E27FC236}">
                <a16:creationId xmlns:a16="http://schemas.microsoft.com/office/drawing/2014/main" id="{B2696218-EA6F-DE53-DF14-6383AEA46217}"/>
              </a:ext>
            </a:extLst>
          </p:cNvPr>
          <p:cNvSpPr>
            <a:spLocks noGrp="1"/>
          </p:cNvSpPr>
          <p:nvPr>
            <p:ph type="title" hasCustomPrompt="1"/>
          </p:nvPr>
        </p:nvSpPr>
        <p:spPr>
          <a:xfrm>
            <a:off x="856504" y="890588"/>
            <a:ext cx="2949178" cy="1600200"/>
          </a:xfrm>
        </p:spPr>
        <p:txBody>
          <a:bodyPr anchor="b"/>
          <a:lstStyle>
            <a:lvl1pPr>
              <a:defRPr sz="2400" i="1">
                <a:solidFill>
                  <a:srgbClr val="CFB991"/>
                </a:solidFill>
              </a:defRPr>
            </a:lvl1pPr>
          </a:lstStyle>
          <a:p>
            <a:r>
              <a:rPr lang="en-US" dirty="0"/>
              <a:t>First and Last Name</a:t>
            </a:r>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hasCustomPrompt="1"/>
          </p:nvPr>
        </p:nvSpPr>
        <p:spPr>
          <a:xfrm>
            <a:off x="856504" y="2491353"/>
            <a:ext cx="2949178" cy="720198"/>
          </a:xfrm>
        </p:spPr>
        <p:txBody>
          <a:bodyPr>
            <a:noAutofit/>
          </a:bodyPr>
          <a:lstStyle>
            <a:lvl1pPr marL="0" indent="0">
              <a:buNone/>
              <a:defRPr sz="1800" b="0">
                <a:solidFill>
                  <a:schemeClr val="bg1"/>
                </a:solidFill>
                <a:latin typeface="Franklin Gothic Medium Cond" panose="020B06060304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contact information</a:t>
            </a:r>
          </a:p>
        </p:txBody>
      </p:sp>
      <p:sp>
        <p:nvSpPr>
          <p:cNvPr id="3" name="Slide Number Placeholder 2">
            <a:extLst>
              <a:ext uri="{FF2B5EF4-FFF2-40B4-BE49-F238E27FC236}">
                <a16:creationId xmlns:a16="http://schemas.microsoft.com/office/drawing/2014/main" id="{8B7745F7-8908-BBA2-2D4D-7A215D38DF70}"/>
              </a:ext>
            </a:extLst>
          </p:cNvPr>
          <p:cNvSpPr>
            <a:spLocks noGrp="1"/>
          </p:cNvSpPr>
          <p:nvPr>
            <p:ph type="sldNum" sz="quarter" idx="12"/>
          </p:nvPr>
        </p:nvSpPr>
        <p:spPr/>
        <p:txBody>
          <a:bodyPr/>
          <a:lstStyle/>
          <a:p>
            <a:fld id="{3086EA1D-707D-B54C-8FFB-433BD1A27D0B}" type="slidenum">
              <a:rPr lang="en-US" smtClean="0"/>
              <a:pPr/>
              <a:t>‹#›</a:t>
            </a:fld>
            <a:endParaRPr lang="en-US" dirty="0"/>
          </a:p>
        </p:txBody>
      </p:sp>
      <p:sp>
        <p:nvSpPr>
          <p:cNvPr id="8" name="Text Placeholder 7">
            <a:extLst>
              <a:ext uri="{FF2B5EF4-FFF2-40B4-BE49-F238E27FC236}">
                <a16:creationId xmlns:a16="http://schemas.microsoft.com/office/drawing/2014/main" id="{823021F9-AE6C-B965-592D-FDBD08D54C43}"/>
              </a:ext>
            </a:extLst>
          </p:cNvPr>
          <p:cNvSpPr>
            <a:spLocks noGrp="1"/>
          </p:cNvSpPr>
          <p:nvPr>
            <p:ph type="body" sz="quarter" idx="13" hasCustomPrompt="1"/>
          </p:nvPr>
        </p:nvSpPr>
        <p:spPr>
          <a:xfrm>
            <a:off x="856060" y="3333750"/>
            <a:ext cx="2949178" cy="1404938"/>
          </a:xfrm>
        </p:spPr>
        <p:txBody>
          <a:bodyPr/>
          <a:lstStyle>
            <a:lvl1pPr marL="0" indent="0">
              <a:buNone/>
              <a:defRPr>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dirty="0"/>
              <a:t>Click to edit bio information</a:t>
            </a:r>
          </a:p>
        </p:txBody>
      </p:sp>
      <p:cxnSp>
        <p:nvCxnSpPr>
          <p:cNvPr id="9" name="Straight Connector 8">
            <a:extLst>
              <a:ext uri="{FF2B5EF4-FFF2-40B4-BE49-F238E27FC236}">
                <a16:creationId xmlns:a16="http://schemas.microsoft.com/office/drawing/2014/main" id="{7D2D9020-B62C-CF21-4171-675C985016A9}"/>
              </a:ext>
            </a:extLst>
          </p:cNvPr>
          <p:cNvCxnSpPr>
            <a:endCxn id="6" idx="2"/>
          </p:cNvCxnSpPr>
          <p:nvPr userDrawn="1"/>
        </p:nvCxnSpPr>
        <p:spPr>
          <a:xfrm flipH="1">
            <a:off x="4572000" y="2019870"/>
            <a:ext cx="1" cy="48828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A34E9D1-A011-8002-5C6B-FDEC3A53D7B8}"/>
              </a:ext>
            </a:extLst>
          </p:cNvPr>
          <p:cNvCxnSpPr/>
          <p:nvPr userDrawn="1"/>
        </p:nvCxnSpPr>
        <p:spPr>
          <a:xfrm flipH="1">
            <a:off x="8616458" y="17976"/>
            <a:ext cx="1" cy="488285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666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54547791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B61BEF0D-F0BB-DE4B-95CE-6DB70DBA9567}" type="datetimeFigureOut">
              <a:rPr lang="en-US" dirty="0">
                <a:solidFill>
                  <a:prstClr val="black"/>
                </a:solidFill>
              </a:rPr>
              <a:pPr/>
              <a:t>3/31/26</a:t>
            </a:fld>
            <a:endParaRPr lang="en-US" dirty="0">
              <a:solidFill>
                <a:prstClr val="black"/>
              </a:solidFill>
            </a:endParaRPr>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US" dirty="0">
              <a:solidFill>
                <a:prstClr val="black"/>
              </a:solidFill>
            </a:endParaRPr>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D57F1E4F-1CFF-5643-939E-217C01CDF56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4681647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Lst>
  <p:txStyles>
    <p:titleStyle>
      <a:lvl1pPr algn="ctr" defTabSz="342900" rtl="0" eaLnBrk="1" latinLnBrk="0" hangingPunct="1">
        <a:spcBef>
          <a:spcPct val="0"/>
        </a:spcBef>
        <a:buNone/>
        <a:defRPr sz="33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548640"/>
          </a:xfrm>
          <a:prstGeom prst="rect">
            <a:avLst/>
          </a:prstGeom>
          <a:solidFill>
            <a:srgbClr val="CEB888"/>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514350" rtl="0" eaLnBrk="1" fontAlgn="auto" latinLnBrk="0" hangingPunct="1">
              <a:lnSpc>
                <a:spcPct val="90000"/>
              </a:lnSpc>
              <a:spcBef>
                <a:spcPts val="563"/>
              </a:spcBef>
              <a:spcAft>
                <a:spcPts val="0"/>
              </a:spcAft>
              <a:buClrTx/>
              <a:buSzTx/>
              <a:buFont typeface="Wingdings" pitchFamily="2" charset="2"/>
              <a:buNone/>
              <a:tabLst/>
              <a:defRPr/>
            </a:pPr>
            <a:endParaRPr kumimoji="0" lang="en-US" sz="1800" b="0" i="0" u="none" strike="noStrike" kern="1200" cap="none" spc="0" normalizeH="0" baseline="0" noProof="0" dirty="0">
              <a:ln>
                <a:noFill/>
              </a:ln>
              <a:solidFill>
                <a:schemeClr val="tx1"/>
              </a:solidFill>
              <a:effectLst/>
              <a:uLnTx/>
              <a:uFillTx/>
              <a:latin typeface="Franklin Gothic Medium Cond" panose="020B0606030402020204" pitchFamily="34" charset="0"/>
              <a:ea typeface="+mn-ea"/>
              <a:cs typeface="+mn-cs"/>
            </a:endParaRPr>
          </a:p>
        </p:txBody>
      </p:sp>
      <p:sp>
        <p:nvSpPr>
          <p:cNvPr id="3" name="TextBox 2"/>
          <p:cNvSpPr txBox="1"/>
          <p:nvPr/>
        </p:nvSpPr>
        <p:spPr>
          <a:xfrm>
            <a:off x="1447259" y="2718550"/>
            <a:ext cx="6395164" cy="3554819"/>
          </a:xfrm>
          <a:prstGeom prst="rect">
            <a:avLst/>
          </a:prstGeom>
          <a:noFill/>
        </p:spPr>
        <p:txBody>
          <a:bodyPr wrap="square">
            <a:spAutoFit/>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4000" b="0" i="0" u="none" strike="noStrike" kern="1200" cap="none" spc="0" normalizeH="0" baseline="0" noProof="0" dirty="0">
                <a:ln>
                  <a:noFill/>
                </a:ln>
                <a:effectLst/>
                <a:uLnTx/>
                <a:uFillTx/>
                <a:latin typeface="Franklin Gothic Medium" panose="020B0603020102020204" pitchFamily="34" charset="0"/>
              </a:rPr>
              <a:t>A step-by-step guide for high school students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sz="3200" dirty="0">
                <a:latin typeface="Franklin Gothic Medium" panose="020B0603020102020204" pitchFamily="34" charset="0"/>
              </a:rPr>
              <a:t>Spring 2026</a:t>
            </a:r>
          </a:p>
          <a:p>
            <a:pPr marL="0" marR="0" lvl="0" indent="0" algn="ctr" defTabSz="514350" rtl="0" eaLnBrk="1" fontAlgn="auto" latinLnBrk="0" hangingPunct="1">
              <a:lnSpc>
                <a:spcPct val="90000"/>
              </a:lnSpc>
              <a:spcBef>
                <a:spcPts val="563"/>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rgbClr val="FEFFFF"/>
                </a:solidFill>
                <a:effectLst/>
                <a:uLnTx/>
                <a:uFillTx/>
                <a:latin typeface="Franklin Gothic Medium Cond" panose="020B0606030402020204" pitchFamily="34" charset="0"/>
                <a:ea typeface="+mn-ea"/>
                <a:cs typeface="+mn-cs"/>
              </a:rPr>
              <a:t>Assistant Director of Admissions</a:t>
            </a:r>
            <a:br>
              <a:rPr kumimoji="0" lang="en-US" sz="1800" b="1" i="0" u="none" strike="noStrike" kern="1200" cap="none" spc="0" normalizeH="0" baseline="0" noProof="0" dirty="0">
                <a:ln>
                  <a:noFill/>
                </a:ln>
                <a:solidFill>
                  <a:srgbClr val="FEFFFF"/>
                </a:solidFill>
                <a:effectLst/>
                <a:uLnTx/>
                <a:uFillTx/>
                <a:latin typeface="Franklin Gothic Medium Cond" panose="020B0606030402020204" pitchFamily="34" charset="0"/>
                <a:ea typeface="+mn-ea"/>
                <a:cs typeface="+mn-cs"/>
              </a:rPr>
            </a:br>
            <a:r>
              <a:rPr kumimoji="0" lang="en-US" sz="1800" b="1" i="0" u="none" strike="noStrike" kern="1200" cap="none" spc="0" normalizeH="0" baseline="0" noProof="0" dirty="0">
                <a:ln>
                  <a:noFill/>
                </a:ln>
                <a:solidFill>
                  <a:srgbClr val="FEFFFF"/>
                </a:solidFill>
                <a:effectLst/>
                <a:uLnTx/>
                <a:uFillTx/>
                <a:latin typeface="Franklin Gothic Medium Cond" panose="020B0606030402020204" pitchFamily="34" charset="0"/>
                <a:ea typeface="+mn-ea"/>
                <a:cs typeface="+mn-cs"/>
              </a:rPr>
              <a:t>Purdue University</a:t>
            </a:r>
          </a:p>
          <a:p>
            <a:pPr marL="0" marR="0" lvl="0" indent="0" algn="ctr" defTabSz="514350" rtl="0" eaLnBrk="1" fontAlgn="auto" latinLnBrk="0" hangingPunct="1">
              <a:lnSpc>
                <a:spcPct val="90000"/>
              </a:lnSpc>
              <a:spcBef>
                <a:spcPts val="563"/>
              </a:spcBef>
              <a:spcAft>
                <a:spcPts val="0"/>
              </a:spcAft>
              <a:buClrTx/>
              <a:buSzTx/>
              <a:buFont typeface="Wingdings" pitchFamily="2" charset="2"/>
              <a:buNone/>
              <a:tabLst/>
              <a:defRPr/>
            </a:pPr>
            <a:r>
              <a:rPr kumimoji="0" lang="en-US" sz="1800" b="0" i="0" u="none" strike="noStrike" kern="1200" cap="none" spc="0" normalizeH="0" baseline="0" noProof="0" dirty="0">
                <a:ln>
                  <a:noFill/>
                </a:ln>
                <a:solidFill>
                  <a:srgbClr val="FEFFFF"/>
                </a:solidFill>
                <a:effectLst/>
                <a:uLnTx/>
                <a:uFillTx/>
                <a:latin typeface="Franklin Gothic Medium Cond" panose="020B0606030402020204" pitchFamily="34" charset="0"/>
                <a:ea typeface="+mn-ea"/>
                <a:cs typeface="+mn-cs"/>
              </a:rPr>
              <a:t>slandorf@purdue.edu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40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descr="A black background with a black square&#10;&#10;AI-generated content may be incorrect.">
            <a:extLst>
              <a:ext uri="{FF2B5EF4-FFF2-40B4-BE49-F238E27FC236}">
                <a16:creationId xmlns:a16="http://schemas.microsoft.com/office/drawing/2014/main" id="{F7B42444-25E6-9CD5-79A6-A89E5869A31E}"/>
              </a:ext>
            </a:extLst>
          </p:cNvPr>
          <p:cNvPicPr>
            <a:picLocks noChangeAspect="1"/>
          </p:cNvPicPr>
          <p:nvPr/>
        </p:nvPicPr>
        <p:blipFill>
          <a:blip r:embed="rId2"/>
          <a:stretch>
            <a:fillRect/>
          </a:stretch>
        </p:blipFill>
        <p:spPr>
          <a:xfrm>
            <a:off x="7234204" y="6343491"/>
            <a:ext cx="1730182" cy="311673"/>
          </a:xfrm>
          <a:prstGeom prst="rect">
            <a:avLst/>
          </a:prstGeom>
        </p:spPr>
      </p:pic>
      <p:sp>
        <p:nvSpPr>
          <p:cNvPr id="10" name="TextBox 9">
            <a:extLst>
              <a:ext uri="{FF2B5EF4-FFF2-40B4-BE49-F238E27FC236}">
                <a16:creationId xmlns:a16="http://schemas.microsoft.com/office/drawing/2014/main" id="{1118A037-9F37-DCD7-78FB-4A3F59198AAA}"/>
              </a:ext>
            </a:extLst>
          </p:cNvPr>
          <p:cNvSpPr txBox="1"/>
          <p:nvPr/>
        </p:nvSpPr>
        <p:spPr>
          <a:xfrm>
            <a:off x="1190387" y="1795220"/>
            <a:ext cx="6908908" cy="1015663"/>
          </a:xfrm>
          <a:prstGeom prst="rect">
            <a:avLst/>
          </a:prstGeom>
          <a:noFill/>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6000" b="1" dirty="0">
                <a:solidFill>
                  <a:srgbClr val="CFB991"/>
                </a:solidFill>
                <a:latin typeface="Franklin Gothic Medium Cond" panose="020B0606030402020204" pitchFamily="34" charset="0"/>
                <a:ea typeface="+mj-ea"/>
                <a:cs typeface="+mj-cs"/>
              </a:rPr>
              <a:t>C</a:t>
            </a:r>
            <a:r>
              <a:rPr kumimoji="0" lang="en-US" sz="6000" b="1" u="none" strike="noStrike" kern="1200" cap="none" spc="0" normalizeH="0" baseline="0" noProof="0" dirty="0" err="1">
                <a:ln>
                  <a:noFill/>
                </a:ln>
                <a:solidFill>
                  <a:srgbClr val="CFB991"/>
                </a:solidFill>
                <a:effectLst/>
                <a:uLnTx/>
                <a:uFillTx/>
                <a:latin typeface="Franklin Gothic Medium Cond" panose="020B0606030402020204" pitchFamily="34" charset="0"/>
                <a:ea typeface="+mj-ea"/>
                <a:cs typeface="+mj-cs"/>
              </a:rPr>
              <a:t>ommon</a:t>
            </a:r>
            <a:r>
              <a:rPr kumimoji="0" lang="en-US" sz="6000" b="1" u="none" strike="noStrike" kern="1200" cap="none" spc="0" normalizeH="0" baseline="0" noProof="0" dirty="0">
                <a:ln>
                  <a:noFill/>
                </a:ln>
                <a:solidFill>
                  <a:srgbClr val="CFB991"/>
                </a:solidFill>
                <a:effectLst/>
                <a:uLnTx/>
                <a:uFillTx/>
                <a:latin typeface="Franklin Gothic Medium Cond" panose="020B0606030402020204" pitchFamily="34" charset="0"/>
                <a:ea typeface="+mj-ea"/>
                <a:cs typeface="+mj-cs"/>
              </a:rPr>
              <a:t> App Overview</a:t>
            </a:r>
            <a:endParaRPr lang="en-US" sz="6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14400"/>
          </a:xfrm>
          <a:prstGeom prst="rect">
            <a:avLst/>
          </a:prstGeom>
          <a:solidFill>
            <a:srgbClr val="CEB888"/>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57200" y="274320"/>
            <a:ext cx="3524747" cy="584775"/>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Common App Steps</a:t>
            </a:r>
            <a:endParaRPr kumimoji="0" sz="32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1" name="Picture 10" descr="A black background with a black square&#10;&#10;AI-generated content may be incorrect.">
            <a:extLst>
              <a:ext uri="{FF2B5EF4-FFF2-40B4-BE49-F238E27FC236}">
                <a16:creationId xmlns:a16="http://schemas.microsoft.com/office/drawing/2014/main" id="{5541BAE7-275D-F3B4-34F1-C407BC8D237D}"/>
              </a:ext>
            </a:extLst>
          </p:cNvPr>
          <p:cNvPicPr>
            <a:picLocks noChangeAspect="1"/>
          </p:cNvPicPr>
          <p:nvPr/>
        </p:nvPicPr>
        <p:blipFill>
          <a:blip r:embed="rId2"/>
          <a:stretch>
            <a:fillRect/>
          </a:stretch>
        </p:blipFill>
        <p:spPr>
          <a:xfrm>
            <a:off x="7234204" y="6343491"/>
            <a:ext cx="1730182" cy="311673"/>
          </a:xfrm>
          <a:prstGeom prst="rect">
            <a:avLst/>
          </a:prstGeom>
        </p:spPr>
      </p:pic>
      <p:pic>
        <p:nvPicPr>
          <p:cNvPr id="8" name="Picture 7">
            <a:extLst>
              <a:ext uri="{FF2B5EF4-FFF2-40B4-BE49-F238E27FC236}">
                <a16:creationId xmlns:a16="http://schemas.microsoft.com/office/drawing/2014/main" id="{471895A5-D5CF-2C31-21AD-A6C6C3881E54}"/>
              </a:ext>
            </a:extLst>
          </p:cNvPr>
          <p:cNvPicPr>
            <a:picLocks noChangeAspect="1"/>
          </p:cNvPicPr>
          <p:nvPr/>
        </p:nvPicPr>
        <p:blipFill>
          <a:blip r:embed="rId3"/>
          <a:stretch>
            <a:fillRect/>
          </a:stretch>
        </p:blipFill>
        <p:spPr>
          <a:xfrm>
            <a:off x="200022" y="1099597"/>
            <a:ext cx="8486778" cy="520491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8987C181-DF53-5DDE-8B7D-4AADCC604A8C}"/>
              </a:ext>
            </a:extLst>
          </p:cNvPr>
          <p:cNvPicPr>
            <a:picLocks noChangeAspect="1"/>
          </p:cNvPicPr>
          <p:nvPr/>
        </p:nvPicPr>
        <p:blipFill>
          <a:blip r:embed="rId3"/>
          <a:srcRect t="2069" b="6205"/>
          <a:stretch>
            <a:fillRect/>
          </a:stretch>
        </p:blipFill>
        <p:spPr>
          <a:xfrm>
            <a:off x="20" y="9446"/>
            <a:ext cx="9143980" cy="6856718"/>
          </a:xfrm>
          <a:prstGeom prst="rect">
            <a:avLst/>
          </a:prstGeom>
        </p:spPr>
      </p:pic>
    </p:spTree>
    <p:extLst>
      <p:ext uri="{BB962C8B-B14F-4D97-AF65-F5344CB8AC3E}">
        <p14:creationId xmlns:p14="http://schemas.microsoft.com/office/powerpoint/2010/main" val="99818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182880" y="91440"/>
            <a:ext cx="91440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kumimoji="0" sz="3200" b="1" i="0" u="none" strike="noStrike" kern="1200" cap="none" spc="0" normalizeH="0" baseline="0" noProof="0" dirty="0">
                <a:ln>
                  <a:noFill/>
                </a:ln>
                <a:solidFill>
                  <a:srgbClr val="000000"/>
                </a:solidFill>
                <a:effectLst/>
                <a:uLnTx/>
                <a:uFillTx/>
                <a:latin typeface="Calibri"/>
                <a:ea typeface="+mn-ea"/>
                <a:cs typeface="+mn-cs"/>
              </a:rPr>
              <a:t>Common App Dashboard</a:t>
            </a:r>
          </a:p>
        </p:txBody>
      </p:sp>
      <p:pic>
        <p:nvPicPr>
          <p:cNvPr id="5" name="Picture 4" descr="commonapp_dashboard.png"/>
          <p:cNvPicPr>
            <a:picLocks noChangeAspect="1"/>
          </p:cNvPicPr>
          <p:nvPr/>
        </p:nvPicPr>
        <p:blipFill>
          <a:blip r:embed="rId3"/>
          <a:stretch>
            <a:fillRect/>
          </a:stretch>
        </p:blipFill>
        <p:spPr>
          <a:xfrm>
            <a:off x="871104" y="1077686"/>
            <a:ext cx="7767551" cy="55235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182880" y="91440"/>
            <a:ext cx="91440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kumimoji="0" sz="3200" b="1" i="0" u="none" strike="noStrike" kern="1200" cap="none" spc="0" normalizeH="0" baseline="0" noProof="0">
                <a:ln>
                  <a:noFill/>
                </a:ln>
                <a:solidFill>
                  <a:srgbClr val="000000"/>
                </a:solidFill>
                <a:effectLst/>
                <a:uLnTx/>
                <a:uFillTx/>
                <a:latin typeface="Calibri"/>
                <a:ea typeface="+mn-ea"/>
                <a:cs typeface="+mn-cs"/>
              </a:rPr>
              <a:t>Exploring Colleges</a:t>
            </a:r>
          </a:p>
        </p:txBody>
      </p:sp>
      <p:pic>
        <p:nvPicPr>
          <p:cNvPr id="8" name="Picture 7">
            <a:extLst>
              <a:ext uri="{FF2B5EF4-FFF2-40B4-BE49-F238E27FC236}">
                <a16:creationId xmlns:a16="http://schemas.microsoft.com/office/drawing/2014/main" id="{BDDEB39C-AFF5-CFAE-866C-CD1BA06A19FF}"/>
              </a:ext>
            </a:extLst>
          </p:cNvPr>
          <p:cNvPicPr>
            <a:picLocks noChangeAspect="1"/>
          </p:cNvPicPr>
          <p:nvPr/>
        </p:nvPicPr>
        <p:blipFill>
          <a:blip r:embed="rId3"/>
          <a:stretch>
            <a:fillRect/>
          </a:stretch>
        </p:blipFill>
        <p:spPr>
          <a:xfrm>
            <a:off x="306160" y="1137971"/>
            <a:ext cx="8531679" cy="541129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84CE-8319-7C35-7119-F30438CB955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DB8550-36C3-35CB-8AFA-DF4AE3109754}"/>
              </a:ext>
            </a:extLst>
          </p:cNvPr>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077CCCD3-E50C-1264-0BB7-9F96CD3E93EE}"/>
              </a:ext>
            </a:extLst>
          </p:cNvPr>
          <p:cNvSpPr txBox="1"/>
          <p:nvPr/>
        </p:nvSpPr>
        <p:spPr>
          <a:xfrm>
            <a:off x="182880" y="91440"/>
            <a:ext cx="5232523" cy="861774"/>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kumimoji="0" lang="en-US" sz="3200" b="1" i="0" u="none" strike="noStrike" kern="1200" cap="none" spc="0" normalizeH="0" baseline="0" noProof="0" dirty="0">
                <a:ln>
                  <a:noFill/>
                </a:ln>
                <a:solidFill>
                  <a:srgbClr val="000000"/>
                </a:solidFill>
                <a:effectLst/>
                <a:uLnTx/>
                <a:uFillTx/>
                <a:latin typeface="Calibri"/>
                <a:ea typeface="+mn-ea"/>
                <a:cs typeface="+mn-cs"/>
              </a:rPr>
              <a:t>Profile &amp; Application Sections</a:t>
            </a:r>
            <a:endParaRPr kumimoji="0" sz="32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F278567D-50D1-6B86-22AC-A2B563430260}"/>
              </a:ext>
            </a:extLst>
          </p:cNvPr>
          <p:cNvPicPr>
            <a:picLocks noChangeAspect="1"/>
          </p:cNvPicPr>
          <p:nvPr/>
        </p:nvPicPr>
        <p:blipFill>
          <a:blip r:embed="rId3"/>
          <a:stretch>
            <a:fillRect/>
          </a:stretch>
        </p:blipFill>
        <p:spPr>
          <a:xfrm>
            <a:off x="273503" y="1197430"/>
            <a:ext cx="8596994" cy="5202367"/>
          </a:xfrm>
          <a:prstGeom prst="rect">
            <a:avLst/>
          </a:prstGeom>
        </p:spPr>
      </p:pic>
    </p:spTree>
    <p:extLst>
      <p:ext uri="{BB962C8B-B14F-4D97-AF65-F5344CB8AC3E}">
        <p14:creationId xmlns:p14="http://schemas.microsoft.com/office/powerpoint/2010/main" val="3367030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C41D3-5B58-E325-F095-3DB5853869D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AD43EE-AB95-F41F-5C3B-58D5D3276D86}"/>
              </a:ext>
            </a:extLst>
          </p:cNvPr>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7C7672E-B548-407D-D4DE-8C5B07DF4DB1}"/>
              </a:ext>
            </a:extLst>
          </p:cNvPr>
          <p:cNvSpPr txBox="1"/>
          <p:nvPr/>
        </p:nvSpPr>
        <p:spPr>
          <a:xfrm>
            <a:off x="182880" y="91440"/>
            <a:ext cx="7476727" cy="861774"/>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kumimoji="0" lang="en-US" sz="3200" b="1" i="0" u="none" strike="noStrike" kern="1200" cap="none" spc="0" normalizeH="0" baseline="0" noProof="0">
                <a:ln>
                  <a:noFill/>
                </a:ln>
                <a:solidFill>
                  <a:srgbClr val="000000"/>
                </a:solidFill>
                <a:effectLst/>
                <a:uLnTx/>
                <a:uFillTx/>
                <a:latin typeface="Calibri"/>
                <a:ea typeface="+mn-ea"/>
                <a:cs typeface="+mn-cs"/>
              </a:rPr>
              <a:t>Navigation Icons &amp; Financial </a:t>
            </a:r>
            <a:r>
              <a:rPr kumimoji="0" lang="en-US" sz="3200" b="1" i="0" u="none" strike="noStrike" kern="1200" cap="none" spc="0" normalizeH="0" baseline="0" noProof="0" dirty="0">
                <a:ln>
                  <a:noFill/>
                </a:ln>
                <a:solidFill>
                  <a:srgbClr val="000000"/>
                </a:solidFill>
                <a:effectLst/>
                <a:uLnTx/>
                <a:uFillTx/>
                <a:latin typeface="Calibri"/>
                <a:ea typeface="+mn-ea"/>
                <a:cs typeface="+mn-cs"/>
              </a:rPr>
              <a:t>Aid Resources</a:t>
            </a:r>
            <a:endParaRPr kumimoji="0" sz="32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274B8BD2-0FA8-EBF0-8233-CE0360D00B9F}"/>
              </a:ext>
            </a:extLst>
          </p:cNvPr>
          <p:cNvPicPr>
            <a:picLocks noChangeAspect="1"/>
          </p:cNvPicPr>
          <p:nvPr/>
        </p:nvPicPr>
        <p:blipFill>
          <a:blip r:embed="rId3"/>
          <a:stretch>
            <a:fillRect/>
          </a:stretch>
        </p:blipFill>
        <p:spPr>
          <a:xfrm>
            <a:off x="256591" y="1251856"/>
            <a:ext cx="8630817" cy="5034643"/>
          </a:xfrm>
          <a:prstGeom prst="rect">
            <a:avLst/>
          </a:prstGeom>
        </p:spPr>
      </p:pic>
    </p:spTree>
    <p:extLst>
      <p:ext uri="{BB962C8B-B14F-4D97-AF65-F5344CB8AC3E}">
        <p14:creationId xmlns:p14="http://schemas.microsoft.com/office/powerpoint/2010/main" val="2461162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F965F-5C97-93D7-BAE8-87BBBCAD10F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50C8C80-177E-E386-1F72-8E61AC4A2FDA}"/>
              </a:ext>
            </a:extLst>
          </p:cNvPr>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EE5ADE05-39D7-3E22-13B8-69AD9CBBE780}"/>
              </a:ext>
            </a:extLst>
          </p:cNvPr>
          <p:cNvSpPr txBox="1"/>
          <p:nvPr/>
        </p:nvSpPr>
        <p:spPr>
          <a:xfrm>
            <a:off x="182880" y="91440"/>
            <a:ext cx="5051768" cy="861774"/>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kumimoji="0" lang="en-US" sz="3200" b="1" i="0" u="none" strike="noStrike" kern="1200" cap="none" spc="0" normalizeH="0" baseline="0" noProof="0" dirty="0">
                <a:ln>
                  <a:noFill/>
                </a:ln>
                <a:solidFill>
                  <a:srgbClr val="000000"/>
                </a:solidFill>
                <a:effectLst/>
                <a:uLnTx/>
                <a:uFillTx/>
                <a:latin typeface="Calibri"/>
                <a:ea typeface="+mn-ea"/>
                <a:cs typeface="+mn-cs"/>
              </a:rPr>
              <a:t>Common App Essay Prompts</a:t>
            </a:r>
            <a:endParaRPr kumimoji="0" sz="32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0" name="Picture 9" descr="A black background with a black square&#10;&#10;AI-generated content may be incorrect.">
            <a:extLst>
              <a:ext uri="{FF2B5EF4-FFF2-40B4-BE49-F238E27FC236}">
                <a16:creationId xmlns:a16="http://schemas.microsoft.com/office/drawing/2014/main" id="{E0599127-F5C2-68A0-44CF-BA532E1AE838}"/>
              </a:ext>
            </a:extLst>
          </p:cNvPr>
          <p:cNvPicPr>
            <a:picLocks noChangeAspect="1"/>
          </p:cNvPicPr>
          <p:nvPr/>
        </p:nvPicPr>
        <p:blipFill>
          <a:blip r:embed="rId3"/>
          <a:stretch>
            <a:fillRect/>
          </a:stretch>
        </p:blipFill>
        <p:spPr>
          <a:xfrm>
            <a:off x="7234204" y="6343491"/>
            <a:ext cx="1730182" cy="311673"/>
          </a:xfrm>
          <a:prstGeom prst="rect">
            <a:avLst/>
          </a:prstGeom>
        </p:spPr>
      </p:pic>
      <p:pic>
        <p:nvPicPr>
          <p:cNvPr id="14" name="Picture 13">
            <a:extLst>
              <a:ext uri="{FF2B5EF4-FFF2-40B4-BE49-F238E27FC236}">
                <a16:creationId xmlns:a16="http://schemas.microsoft.com/office/drawing/2014/main" id="{62EFFCCF-D009-7188-86E9-46C2258370D2}"/>
              </a:ext>
            </a:extLst>
          </p:cNvPr>
          <p:cNvPicPr>
            <a:picLocks noChangeAspect="1"/>
          </p:cNvPicPr>
          <p:nvPr/>
        </p:nvPicPr>
        <p:blipFill>
          <a:blip r:embed="rId4"/>
          <a:stretch>
            <a:fillRect/>
          </a:stretch>
        </p:blipFill>
        <p:spPr>
          <a:xfrm>
            <a:off x="493963" y="1191986"/>
            <a:ext cx="7318747" cy="4824281"/>
          </a:xfrm>
          <a:prstGeom prst="rect">
            <a:avLst/>
          </a:prstGeom>
        </p:spPr>
      </p:pic>
    </p:spTree>
    <p:extLst>
      <p:ext uri="{BB962C8B-B14F-4D97-AF65-F5344CB8AC3E}">
        <p14:creationId xmlns:p14="http://schemas.microsoft.com/office/powerpoint/2010/main" val="2824415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5D09B-BE29-DF2A-CDBA-2F6C683178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E054437-E165-C19B-1358-647155A07C05}"/>
              </a:ext>
            </a:extLst>
          </p:cNvPr>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302EF45-8F13-E561-70D3-A0BB3DDBCA41}"/>
              </a:ext>
            </a:extLst>
          </p:cNvPr>
          <p:cNvSpPr txBox="1"/>
          <p:nvPr/>
        </p:nvSpPr>
        <p:spPr>
          <a:xfrm>
            <a:off x="182880" y="91440"/>
            <a:ext cx="2970108" cy="861774"/>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lang="en-US" sz="3200" b="1" dirty="0">
                <a:solidFill>
                  <a:srgbClr val="000000"/>
                </a:solidFill>
                <a:latin typeface="Calibri"/>
              </a:rPr>
              <a:t>Important Dates</a:t>
            </a:r>
            <a:endParaRPr kumimoji="0" sz="32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0" name="Picture 9" descr="A black background with a black square&#10;&#10;AI-generated content may be incorrect.">
            <a:extLst>
              <a:ext uri="{FF2B5EF4-FFF2-40B4-BE49-F238E27FC236}">
                <a16:creationId xmlns:a16="http://schemas.microsoft.com/office/drawing/2014/main" id="{C825E5C1-7C82-90F9-F57C-AFE352B5634E}"/>
              </a:ext>
            </a:extLst>
          </p:cNvPr>
          <p:cNvPicPr>
            <a:picLocks noChangeAspect="1"/>
          </p:cNvPicPr>
          <p:nvPr/>
        </p:nvPicPr>
        <p:blipFill>
          <a:blip r:embed="rId3"/>
          <a:stretch>
            <a:fillRect/>
          </a:stretch>
        </p:blipFill>
        <p:spPr>
          <a:xfrm>
            <a:off x="7234204" y="6343491"/>
            <a:ext cx="1730182" cy="311673"/>
          </a:xfrm>
          <a:prstGeom prst="rect">
            <a:avLst/>
          </a:prstGeom>
        </p:spPr>
      </p:pic>
      <p:pic>
        <p:nvPicPr>
          <p:cNvPr id="7" name="Picture 6">
            <a:extLst>
              <a:ext uri="{FF2B5EF4-FFF2-40B4-BE49-F238E27FC236}">
                <a16:creationId xmlns:a16="http://schemas.microsoft.com/office/drawing/2014/main" id="{7D5A54B0-ECC1-ED1E-6080-F42CAC60DA0B}"/>
              </a:ext>
            </a:extLst>
          </p:cNvPr>
          <p:cNvPicPr>
            <a:picLocks noChangeAspect="1"/>
          </p:cNvPicPr>
          <p:nvPr/>
        </p:nvPicPr>
        <p:blipFill>
          <a:blip r:embed="rId4"/>
          <a:stretch>
            <a:fillRect/>
          </a:stretch>
        </p:blipFill>
        <p:spPr>
          <a:xfrm>
            <a:off x="233962" y="1783897"/>
            <a:ext cx="8676075" cy="3188153"/>
          </a:xfrm>
          <a:prstGeom prst="rect">
            <a:avLst/>
          </a:prstGeom>
        </p:spPr>
      </p:pic>
    </p:spTree>
    <p:extLst>
      <p:ext uri="{BB962C8B-B14F-4D97-AF65-F5344CB8AC3E}">
        <p14:creationId xmlns:p14="http://schemas.microsoft.com/office/powerpoint/2010/main" val="967239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CF272-02A4-653C-9392-32FB18888F2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52A3B57-5916-31E8-2258-B98F01419A43}"/>
              </a:ext>
            </a:extLst>
          </p:cNvPr>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DD6F4FE-0770-29F5-631F-61E3EEAF2081}"/>
              </a:ext>
            </a:extLst>
          </p:cNvPr>
          <p:cNvSpPr txBox="1"/>
          <p:nvPr/>
        </p:nvSpPr>
        <p:spPr>
          <a:xfrm>
            <a:off x="182880" y="91440"/>
            <a:ext cx="3690819" cy="861774"/>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200" b="1">
                <a:solidFill>
                  <a:srgbClr val="000000"/>
                </a:solidFill>
              </a:defRPr>
            </a:pPr>
            <a:r>
              <a:rPr lang="en-US" sz="3200" b="1" dirty="0">
                <a:solidFill>
                  <a:srgbClr val="000000"/>
                </a:solidFill>
                <a:latin typeface="Calibri"/>
              </a:rPr>
              <a:t>Tips &amp; Best Practices</a:t>
            </a:r>
            <a:endParaRPr kumimoji="0" sz="32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0" name="Picture 9" descr="A black background with a black square&#10;&#10;AI-generated content may be incorrect.">
            <a:extLst>
              <a:ext uri="{FF2B5EF4-FFF2-40B4-BE49-F238E27FC236}">
                <a16:creationId xmlns:a16="http://schemas.microsoft.com/office/drawing/2014/main" id="{0E8BD793-8CFE-D4D7-C5B3-FCD64AEC5D4A}"/>
              </a:ext>
            </a:extLst>
          </p:cNvPr>
          <p:cNvPicPr>
            <a:picLocks noChangeAspect="1"/>
          </p:cNvPicPr>
          <p:nvPr/>
        </p:nvPicPr>
        <p:blipFill>
          <a:blip r:embed="rId3"/>
          <a:stretch>
            <a:fillRect/>
          </a:stretch>
        </p:blipFill>
        <p:spPr>
          <a:xfrm>
            <a:off x="7234204" y="6343491"/>
            <a:ext cx="1730182" cy="311673"/>
          </a:xfrm>
          <a:prstGeom prst="rect">
            <a:avLst/>
          </a:prstGeom>
        </p:spPr>
      </p:pic>
      <p:pic>
        <p:nvPicPr>
          <p:cNvPr id="5" name="Picture 4">
            <a:extLst>
              <a:ext uri="{FF2B5EF4-FFF2-40B4-BE49-F238E27FC236}">
                <a16:creationId xmlns:a16="http://schemas.microsoft.com/office/drawing/2014/main" id="{E1467FE8-F25A-1312-F55F-49F86D515549}"/>
              </a:ext>
            </a:extLst>
          </p:cNvPr>
          <p:cNvPicPr>
            <a:picLocks noChangeAspect="1"/>
          </p:cNvPicPr>
          <p:nvPr/>
        </p:nvPicPr>
        <p:blipFill>
          <a:blip r:embed="rId4"/>
          <a:stretch>
            <a:fillRect/>
          </a:stretch>
        </p:blipFill>
        <p:spPr>
          <a:xfrm>
            <a:off x="400176" y="1822564"/>
            <a:ext cx="8581605" cy="3533207"/>
          </a:xfrm>
          <a:prstGeom prst="rect">
            <a:avLst/>
          </a:prstGeom>
        </p:spPr>
      </p:pic>
    </p:spTree>
    <p:extLst>
      <p:ext uri="{BB962C8B-B14F-4D97-AF65-F5344CB8AC3E}">
        <p14:creationId xmlns:p14="http://schemas.microsoft.com/office/powerpoint/2010/main" val="1125370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1260-4086-552F-5F7D-ACC1CD048201}"/>
              </a:ext>
            </a:extLst>
          </p:cNvPr>
          <p:cNvSpPr>
            <a:spLocks noGrp="1"/>
          </p:cNvSpPr>
          <p:nvPr>
            <p:ph type="title"/>
          </p:nvPr>
        </p:nvSpPr>
        <p:spPr>
          <a:xfrm>
            <a:off x="856501" y="1926127"/>
            <a:ext cx="2949178" cy="1200150"/>
          </a:xfrm>
        </p:spPr>
        <p:txBody>
          <a:bodyPr>
            <a:normAutofit/>
          </a:bodyPr>
          <a:lstStyle/>
          <a:p>
            <a:r>
              <a:rPr lang="en-US" sz="5400" dirty="0"/>
              <a:t>Thank you!</a:t>
            </a:r>
          </a:p>
        </p:txBody>
      </p:sp>
      <p:sp>
        <p:nvSpPr>
          <p:cNvPr id="16" name="Text Placeholder 4">
            <a:extLst>
              <a:ext uri="{FF2B5EF4-FFF2-40B4-BE49-F238E27FC236}">
                <a16:creationId xmlns:a16="http://schemas.microsoft.com/office/drawing/2014/main" id="{97910E08-CAC8-B4B6-7BB0-567FEC696EC1}"/>
              </a:ext>
            </a:extLst>
          </p:cNvPr>
          <p:cNvSpPr txBox="1">
            <a:spLocks/>
          </p:cNvSpPr>
          <p:nvPr/>
        </p:nvSpPr>
        <p:spPr>
          <a:xfrm>
            <a:off x="856501" y="3755255"/>
            <a:ext cx="3309099" cy="1200150"/>
          </a:xfrm>
          <a:prstGeom prst="rect">
            <a:avLst/>
          </a:prstGeom>
          <a:ln>
            <a:solidFill>
              <a:schemeClr val="accent1">
                <a:lumMod val="50000"/>
              </a:schemeClr>
            </a:solidFill>
          </a:ln>
        </p:spPr>
        <p:txBody>
          <a:bodyPr vert="horz" lIns="68580" tIns="34290" rIns="68580" bIns="34290" rtlCol="0">
            <a:normAutofit/>
          </a:bodyPr>
          <a:lstStyle>
            <a:lvl1pPr marL="0" indent="0" algn="l" defTabSz="914400" rtl="0" eaLnBrk="1" latinLnBrk="0" hangingPunct="1">
              <a:lnSpc>
                <a:spcPct val="90000"/>
              </a:lnSpc>
              <a:spcBef>
                <a:spcPts val="1000"/>
              </a:spcBef>
              <a:buFont typeface="Wingdings" pitchFamily="2" charset="2"/>
              <a:buNone/>
              <a:defRPr sz="2000" b="0" i="0"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Wingdings" pitchFamily="2" charset="2"/>
              <a:buNone/>
              <a:defRPr sz="1800" b="0" i="0" kern="1200" baseline="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Wingdings" pitchFamily="2" charset="2"/>
              <a:buNone/>
              <a:defRPr sz="1600" b="0" i="0" kern="1200" baseline="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Wingdings" pitchFamily="2" charset="2"/>
              <a:buNone/>
              <a:defRPr sz="1500" b="0" i="0" kern="1200" baseline="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Wingdings" pitchFamily="2" charset="2"/>
              <a:buNone/>
              <a:defRPr sz="1400" b="0" i="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Wingdings" pitchFamily="2" charset="2"/>
              <a:buNone/>
              <a:tabLst/>
              <a:defRPr/>
            </a:pPr>
            <a:r>
              <a:rPr kumimoji="0" lang="en-US" sz="1800" b="1" i="0" u="none" strike="noStrike" kern="1200" cap="none" spc="0" normalizeH="0" baseline="0" noProof="0" dirty="0">
                <a:ln>
                  <a:noFill/>
                </a:ln>
                <a:solidFill>
                  <a:srgbClr val="FEFFFF"/>
                </a:solidFill>
                <a:effectLst/>
                <a:uLnTx/>
                <a:uFillTx/>
                <a:latin typeface="Franklin Gothic Book" panose="020B0503020102020204"/>
                <a:ea typeface="+mn-ea"/>
                <a:cs typeface="+mn-cs"/>
              </a:rPr>
              <a:t>Sherrill Landorf</a:t>
            </a:r>
          </a:p>
          <a:p>
            <a:pPr marL="0" marR="0" lvl="0" indent="0" algn="ctr" defTabSz="685800" rtl="0" eaLnBrk="1" fontAlgn="auto" latinLnBrk="0" hangingPunct="1">
              <a:lnSpc>
                <a:spcPct val="90000"/>
              </a:lnSpc>
              <a:spcBef>
                <a:spcPts val="750"/>
              </a:spcBef>
              <a:spcAft>
                <a:spcPts val="0"/>
              </a:spcAft>
              <a:buClrTx/>
              <a:buSzTx/>
              <a:buFont typeface="Wingdings" pitchFamily="2" charset="2"/>
              <a:buNone/>
              <a:tabLst/>
              <a:defRPr/>
            </a:pPr>
            <a:r>
              <a:rPr kumimoji="0" lang="en-US" sz="1500" b="1" i="0" u="none" strike="noStrike" kern="1200" cap="none" spc="0" normalizeH="0" baseline="0" noProof="0" dirty="0">
                <a:ln>
                  <a:noFill/>
                </a:ln>
                <a:solidFill>
                  <a:srgbClr val="FEFFFF"/>
                </a:solidFill>
                <a:effectLst/>
                <a:uLnTx/>
                <a:uFillTx/>
                <a:latin typeface="Franklin Gothic Book" panose="020B0503020102020204"/>
                <a:ea typeface="+mn-ea"/>
                <a:cs typeface="+mn-cs"/>
              </a:rPr>
              <a:t>Assistant Director of Admissions</a:t>
            </a:r>
            <a:br>
              <a:rPr kumimoji="0" lang="en-US" sz="1500" b="1" i="0" u="none" strike="noStrike" kern="1200" cap="none" spc="0" normalizeH="0" baseline="0" noProof="0" dirty="0">
                <a:ln>
                  <a:noFill/>
                </a:ln>
                <a:solidFill>
                  <a:srgbClr val="FEFFFF"/>
                </a:solidFill>
                <a:effectLst/>
                <a:uLnTx/>
                <a:uFillTx/>
                <a:latin typeface="Franklin Gothic Book" panose="020B0503020102020204"/>
                <a:ea typeface="+mn-ea"/>
                <a:cs typeface="+mn-cs"/>
              </a:rPr>
            </a:br>
            <a:r>
              <a:rPr kumimoji="0" lang="en-US" sz="1500" b="1" i="0" u="none" strike="noStrike" kern="1200" cap="none" spc="0" normalizeH="0" baseline="0" noProof="0" dirty="0">
                <a:ln>
                  <a:noFill/>
                </a:ln>
                <a:solidFill>
                  <a:srgbClr val="FEFFFF"/>
                </a:solidFill>
                <a:effectLst/>
                <a:uLnTx/>
                <a:uFillTx/>
                <a:latin typeface="Franklin Gothic Book" panose="020B0503020102020204"/>
                <a:ea typeface="+mn-ea"/>
                <a:cs typeface="+mn-cs"/>
              </a:rPr>
              <a:t>Purdue University</a:t>
            </a:r>
          </a:p>
          <a:p>
            <a:pPr marL="0" marR="0" lvl="0" indent="0" algn="ctr" defTabSz="685800" rtl="0" eaLnBrk="1" fontAlgn="auto" latinLnBrk="0" hangingPunct="1">
              <a:lnSpc>
                <a:spcPct val="90000"/>
              </a:lnSpc>
              <a:spcBef>
                <a:spcPts val="750"/>
              </a:spcBef>
              <a:spcAft>
                <a:spcPts val="0"/>
              </a:spcAft>
              <a:buClrTx/>
              <a:buSzTx/>
              <a:buFont typeface="Wingdings" pitchFamily="2" charset="2"/>
              <a:buNone/>
              <a:tabLst/>
              <a:defRPr/>
            </a:pPr>
            <a:r>
              <a:rPr kumimoji="0" lang="en-US" sz="1500" b="0" i="0" u="none" strike="noStrike" kern="1200" cap="none" spc="0" normalizeH="0" baseline="0" noProof="0" dirty="0">
                <a:ln>
                  <a:noFill/>
                </a:ln>
                <a:solidFill>
                  <a:srgbClr val="FEFFFF"/>
                </a:solidFill>
                <a:effectLst/>
                <a:uLnTx/>
                <a:uFillTx/>
                <a:latin typeface="Franklin Gothic Book" panose="020B0503020102020204"/>
                <a:ea typeface="+mn-ea"/>
                <a:cs typeface="+mn-cs"/>
              </a:rPr>
              <a:t>slandorf@purdue.edu </a:t>
            </a:r>
          </a:p>
        </p:txBody>
      </p:sp>
      <p:pic>
        <p:nvPicPr>
          <p:cNvPr id="36" name="Picture Placeholder 35" descr="A fountain in front of a building&#10;&#10;Description automatically generated">
            <a:extLst>
              <a:ext uri="{FF2B5EF4-FFF2-40B4-BE49-F238E27FC236}">
                <a16:creationId xmlns:a16="http://schemas.microsoft.com/office/drawing/2014/main" id="{74F0D9F4-E3B0-09E1-57A0-85FA218788B6}"/>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6449" r="26449"/>
          <a:stretch>
            <a:fillRect/>
          </a:stretch>
        </p:blipFill>
        <p:spPr/>
      </p:pic>
    </p:spTree>
    <p:extLst>
      <p:ext uri="{BB962C8B-B14F-4D97-AF65-F5344CB8AC3E}">
        <p14:creationId xmlns:p14="http://schemas.microsoft.com/office/powerpoint/2010/main" val="2348527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914400"/>
          </a:xfrm>
          <a:prstGeom prst="rect">
            <a:avLst/>
          </a:prstGeom>
          <a:solidFill>
            <a:srgbClr val="CEB8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182880" y="91440"/>
            <a:ext cx="91440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3600" b="1">
                <a:solidFill>
                  <a:srgbClr val="000000"/>
                </a:solidFill>
              </a:defRPr>
            </a:pPr>
            <a:r>
              <a:rPr kumimoji="0" sz="3600" b="1" i="0" u="none" strike="noStrike" kern="1200" cap="none" spc="0" normalizeH="0" baseline="0" noProof="0" dirty="0">
                <a:ln>
                  <a:noFill/>
                </a:ln>
                <a:solidFill>
                  <a:srgbClr val="000000"/>
                </a:solidFill>
                <a:effectLst/>
                <a:uLnTx/>
                <a:uFillTx/>
                <a:latin typeface="Calibri"/>
                <a:ea typeface="+mn-ea"/>
                <a:cs typeface="+mn-cs"/>
              </a:rPr>
              <a:t>Ready to Apply?</a:t>
            </a:r>
          </a:p>
        </p:txBody>
      </p:sp>
      <p:sp>
        <p:nvSpPr>
          <p:cNvPr id="5" name="TextBox 4"/>
          <p:cNvSpPr txBox="1"/>
          <p:nvPr/>
        </p:nvSpPr>
        <p:spPr>
          <a:xfrm>
            <a:off x="473825" y="1016231"/>
            <a:ext cx="7755775"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400"/>
            </a:pPr>
            <a:r>
              <a:rPr kumimoji="0" sz="2400" b="0" i="0" u="none" strike="noStrike" kern="1200" cap="none" spc="0" normalizeH="0" baseline="0" noProof="0" dirty="0">
                <a:ln>
                  <a:noFill/>
                </a:ln>
                <a:solidFill>
                  <a:prstClr val="black"/>
                </a:solidFill>
                <a:effectLst/>
                <a:uLnTx/>
                <a:uFillTx/>
                <a:latin typeface="Calibri"/>
                <a:ea typeface="+mn-ea"/>
                <a:cs typeface="+mn-cs"/>
              </a:rPr>
              <a:t>Start your journey at Purdue University by completing your application through the Common App.</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2400"/>
            </a:pPr>
            <a:endParaRPr kumimoji="0" sz="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FA53533B-9058-8C7F-AEFC-97D614D70709}"/>
              </a:ext>
            </a:extLst>
          </p:cNvPr>
          <p:cNvPicPr>
            <a:picLocks noChangeAspect="1"/>
          </p:cNvPicPr>
          <p:nvPr/>
        </p:nvPicPr>
        <p:blipFill>
          <a:blip r:embed="rId3"/>
          <a:stretch>
            <a:fillRect/>
          </a:stretch>
        </p:blipFill>
        <p:spPr>
          <a:xfrm>
            <a:off x="575582" y="1794250"/>
            <a:ext cx="7992836" cy="5994628"/>
          </a:xfrm>
          <a:prstGeom prst="rect">
            <a:avLst/>
          </a:prstGeom>
        </p:spPr>
      </p:pic>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13658</TotalTime>
  <Words>305</Words>
  <Application>Microsoft Macintosh PowerPoint</Application>
  <PresentationFormat>On-screen Show (4:3)</PresentationFormat>
  <Paragraphs>36</Paragraphs>
  <Slides>12</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Arial</vt:lpstr>
      <vt:lpstr>Calibri</vt:lpstr>
      <vt:lpstr>Franklin Gothic Book</vt:lpstr>
      <vt:lpstr>Franklin Gothic Medium</vt:lpstr>
      <vt:lpstr>Franklin Gothic Medium Cond</vt:lpstr>
      <vt:lpstr>Garamond</vt:lpstr>
      <vt:lpstr>Wingdings</vt:lpstr>
      <vt:lpstr>Office Theme</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Company>Texas Tech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 Olivas</dc:creator>
  <cp:lastModifiedBy>Parker, Haley</cp:lastModifiedBy>
  <cp:revision>260</cp:revision>
  <cp:lastPrinted>2019-08-28T14:29:08Z</cp:lastPrinted>
  <dcterms:created xsi:type="dcterms:W3CDTF">2016-05-15T20:59:31Z</dcterms:created>
  <dcterms:modified xsi:type="dcterms:W3CDTF">2026-03-31T15:41:32Z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7606f69-b0ae-4874-be30-7d43a3c7be10_Enabled">
    <vt:lpwstr>true</vt:lpwstr>
  </property>
  <property fmtid="{D5CDD505-2E9C-101B-9397-08002B2CF9AE}" pid="3" name="MSIP_Label_f7606f69-b0ae-4874-be30-7d43a3c7be10_SetDate">
    <vt:lpwstr>2025-03-27T20:01:04Z</vt:lpwstr>
  </property>
  <property fmtid="{D5CDD505-2E9C-101B-9397-08002B2CF9AE}" pid="4" name="MSIP_Label_f7606f69-b0ae-4874-be30-7d43a3c7be10_Method">
    <vt:lpwstr>Standard</vt:lpwstr>
  </property>
  <property fmtid="{D5CDD505-2E9C-101B-9397-08002B2CF9AE}" pid="5" name="MSIP_Label_f7606f69-b0ae-4874-be30-7d43a3c7be10_Name">
    <vt:lpwstr>defa4170-0d19-0005-0001-bc88714345d2</vt:lpwstr>
  </property>
  <property fmtid="{D5CDD505-2E9C-101B-9397-08002B2CF9AE}" pid="6" name="MSIP_Label_f7606f69-b0ae-4874-be30-7d43a3c7be10_SiteId">
    <vt:lpwstr>4130bd39-7c53-419c-b1e5-8758d6d63f21</vt:lpwstr>
  </property>
  <property fmtid="{D5CDD505-2E9C-101B-9397-08002B2CF9AE}" pid="7" name="MSIP_Label_f7606f69-b0ae-4874-be30-7d43a3c7be10_ActionId">
    <vt:lpwstr>912dd1f2-3d32-4789-b372-51e4ab33e278</vt:lpwstr>
  </property>
  <property fmtid="{D5CDD505-2E9C-101B-9397-08002B2CF9AE}" pid="8" name="MSIP_Label_f7606f69-b0ae-4874-be30-7d43a3c7be10_ContentBits">
    <vt:lpwstr>0</vt:lpwstr>
  </property>
  <property fmtid="{D5CDD505-2E9C-101B-9397-08002B2CF9AE}" pid="9" name="MSIP_Label_f7606f69-b0ae-4874-be30-7d43a3c7be10_Tag">
    <vt:lpwstr>10, 3, 0, 1</vt:lpwstr>
  </property>
</Properties>
</file>