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728" r:id="rId2"/>
    <p:sldId id="767" r:id="rId3"/>
    <p:sldId id="740" r:id="rId4"/>
    <p:sldId id="768" r:id="rId5"/>
    <p:sldId id="755" r:id="rId6"/>
    <p:sldId id="773" r:id="rId7"/>
    <p:sldId id="709" r:id="rId8"/>
    <p:sldId id="774" r:id="rId9"/>
    <p:sldId id="76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5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79617" autoAdjust="0"/>
  </p:normalViewPr>
  <p:slideViewPr>
    <p:cSldViewPr snapToGrid="0">
      <p:cViewPr varScale="1">
        <p:scale>
          <a:sx n="100" d="100"/>
          <a:sy n="100" d="100"/>
        </p:scale>
        <p:origin x="1232"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C3DEC7-BB22-4418-913E-F7507D931B35}" type="datetimeFigureOut">
              <a:rPr lang="en-US" smtClean="0"/>
              <a:t>3/31/26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4F631D-77A6-4F0A-8886-334001B9BC6F}" type="slidenum">
              <a:rPr lang="en-US" smtClean="0"/>
              <a:t>‹#›</a:t>
            </a:fld>
            <a:endParaRPr lang="en-US"/>
          </a:p>
        </p:txBody>
      </p:sp>
    </p:spTree>
    <p:extLst>
      <p:ext uri="{BB962C8B-B14F-4D97-AF65-F5344CB8AC3E}">
        <p14:creationId xmlns:p14="http://schemas.microsoft.com/office/powerpoint/2010/main" val="797207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Calibri" pitchFamily="34" charset="0"/>
                <a:ea typeface="+mn-ea"/>
                <a:cs typeface="+mn-cs"/>
              </a:rPr>
              <a:t>Opening </a:t>
            </a:r>
          </a:p>
          <a:p>
            <a:pPr rtl="0" fontAlgn="base"/>
            <a:r>
              <a:rPr lang="en-US" sz="1200" b="0" i="0" kern="1200" dirty="0">
                <a:solidFill>
                  <a:schemeClr val="tx1"/>
                </a:solidFill>
                <a:effectLst/>
                <a:latin typeface="Calibri" pitchFamily="34" charset="0"/>
                <a:ea typeface="+mn-ea"/>
                <a:cs typeface="+mn-cs"/>
              </a:rPr>
              <a:t>Placeholder only, use for entry.  </a:t>
            </a:r>
          </a:p>
          <a:p>
            <a:pPr rtl="0" fontAlgn="base"/>
            <a:endParaRPr lang="en-US" sz="1200" b="0" i="0" kern="1200" dirty="0">
              <a:solidFill>
                <a:schemeClr val="tx1"/>
              </a:solidFill>
              <a:effectLst/>
              <a:latin typeface="Calibri" pitchFamily="34" charset="0"/>
              <a:ea typeface="+mn-ea"/>
              <a:cs typeface="+mn-cs"/>
            </a:endParaRPr>
          </a:p>
          <a:p>
            <a:pPr rtl="0" fontAlgn="base"/>
            <a:r>
              <a:rPr lang="en-US" sz="1200" b="0" i="0" kern="1200" dirty="0">
                <a:solidFill>
                  <a:schemeClr val="tx1"/>
                </a:solidFill>
                <a:effectLst/>
                <a:latin typeface="Calibri" pitchFamily="34" charset="0"/>
                <a:ea typeface="+mn-ea"/>
                <a:cs typeface="+mn-cs"/>
              </a:rPr>
              <a:t>Welcome everyone! My name is Aysia Nguyen, I am one of the Dallas-Fort Worth area admissions counselors for The University of Texas at Austin, serving students and families across the DFW through their admission journey to joining the Longhorn family! </a:t>
            </a:r>
          </a:p>
          <a:p>
            <a:endParaRPr lang="en-US" dirty="0"/>
          </a:p>
        </p:txBody>
      </p:sp>
      <p:sp>
        <p:nvSpPr>
          <p:cNvPr id="4" name="Slide Number Placeholder 3"/>
          <p:cNvSpPr>
            <a:spLocks noGrp="1"/>
          </p:cNvSpPr>
          <p:nvPr>
            <p:ph type="sldNum" sz="quarter" idx="10"/>
          </p:nvPr>
        </p:nvSpPr>
        <p:spPr/>
        <p:txBody>
          <a:bodyPr/>
          <a:lstStyle/>
          <a:p>
            <a:pPr>
              <a:defRPr/>
            </a:pPr>
            <a:fld id="{6E074355-CE0D-4C68-A6CB-C364ED71B33B}" type="slidenum">
              <a:rPr lang="en-US" smtClean="0"/>
              <a:pPr>
                <a:defRPr/>
              </a:pPr>
              <a:t>1</a:t>
            </a:fld>
            <a:endParaRPr lang="en-US"/>
          </a:p>
        </p:txBody>
      </p:sp>
    </p:spTree>
    <p:extLst>
      <p:ext uri="{BB962C8B-B14F-4D97-AF65-F5344CB8AC3E}">
        <p14:creationId xmlns:p14="http://schemas.microsoft.com/office/powerpoint/2010/main" val="2273427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Calibri" pitchFamily="34" charset="0"/>
                <a:ea typeface="+mn-ea"/>
                <a:cs typeface="+mn-cs"/>
              </a:rPr>
              <a:t>We are the #1 Public University in the State of Texas and #7 Public University in the U.S. and with state of the art facilities, faculty, and staff, we are dedicated to creating an impact through different areas of study, transforming lives for the benefit of society. </a:t>
            </a:r>
            <a:endParaRPr lang="en-US" dirty="0"/>
          </a:p>
        </p:txBody>
      </p:sp>
      <p:sp>
        <p:nvSpPr>
          <p:cNvPr id="4" name="Slide Number Placeholder 3"/>
          <p:cNvSpPr>
            <a:spLocks noGrp="1"/>
          </p:cNvSpPr>
          <p:nvPr>
            <p:ph type="sldNum" sz="quarter" idx="10"/>
          </p:nvPr>
        </p:nvSpPr>
        <p:spPr/>
        <p:txBody>
          <a:bodyPr/>
          <a:lstStyle/>
          <a:p>
            <a:pPr>
              <a:defRPr/>
            </a:pPr>
            <a:fld id="{6E074355-CE0D-4C68-A6CB-C364ED71B33B}" type="slidenum">
              <a:rPr lang="en-US" smtClean="0"/>
              <a:pPr>
                <a:defRPr/>
              </a:pPr>
              <a:t>2</a:t>
            </a:fld>
            <a:endParaRPr lang="en-US"/>
          </a:p>
        </p:txBody>
      </p:sp>
    </p:spTree>
    <p:extLst>
      <p:ext uri="{BB962C8B-B14F-4D97-AF65-F5344CB8AC3E}">
        <p14:creationId xmlns:p14="http://schemas.microsoft.com/office/powerpoint/2010/main" val="1308791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Calibri" pitchFamily="34" charset="0"/>
                <a:ea typeface="+mn-ea"/>
                <a:cs typeface="+mn-cs"/>
              </a:rPr>
              <a:t>Longhorn Academics</a:t>
            </a:r>
          </a:p>
          <a:p>
            <a:pPr rtl="0" fontAlgn="base"/>
            <a:r>
              <a:rPr lang="en-US" sz="1200" b="0" i="0" kern="1200" dirty="0">
                <a:solidFill>
                  <a:schemeClr val="tx1"/>
                </a:solidFill>
                <a:effectLst/>
                <a:latin typeface="Calibri" pitchFamily="34" charset="0"/>
                <a:ea typeface="+mn-ea"/>
                <a:cs typeface="+mn-cs"/>
              </a:rPr>
              <a:t>Stop and ask engaging questions, ask what they are interested in studying, etc.  </a:t>
            </a:r>
          </a:p>
          <a:p>
            <a:endParaRPr lang="en-US" dirty="0"/>
          </a:p>
          <a:p>
            <a:r>
              <a:rPr lang="en-US" sz="1200" b="0" i="0" kern="1200" dirty="0">
                <a:solidFill>
                  <a:schemeClr val="tx1"/>
                </a:solidFill>
                <a:effectLst/>
                <a:latin typeface="Calibri" pitchFamily="34" charset="0"/>
                <a:ea typeface="+mn-ea"/>
                <a:cs typeface="+mn-cs"/>
              </a:rPr>
              <a:t>With over 170 majors within 15 colleges and schools on campus, you are bound to find a major that is right for you. </a:t>
            </a:r>
            <a:endParaRPr lang="en-US" dirty="0"/>
          </a:p>
        </p:txBody>
      </p:sp>
      <p:sp>
        <p:nvSpPr>
          <p:cNvPr id="4" name="Slide Number Placeholder 3"/>
          <p:cNvSpPr>
            <a:spLocks noGrp="1"/>
          </p:cNvSpPr>
          <p:nvPr>
            <p:ph type="sldNum" sz="quarter" idx="10"/>
          </p:nvPr>
        </p:nvSpPr>
        <p:spPr/>
        <p:txBody>
          <a:bodyPr/>
          <a:lstStyle/>
          <a:p>
            <a:pPr>
              <a:defRPr/>
            </a:pPr>
            <a:fld id="{6E074355-CE0D-4C68-A6CB-C364ED71B33B}" type="slidenum">
              <a:rPr lang="en-US" smtClean="0"/>
              <a:pPr>
                <a:defRPr/>
              </a:pPr>
              <a:t>3</a:t>
            </a:fld>
            <a:endParaRPr lang="en-US"/>
          </a:p>
        </p:txBody>
      </p:sp>
    </p:spTree>
    <p:extLst>
      <p:ext uri="{BB962C8B-B14F-4D97-AF65-F5344CB8AC3E}">
        <p14:creationId xmlns:p14="http://schemas.microsoft.com/office/powerpoint/2010/main" val="3997230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Calibri" pitchFamily="34" charset="0"/>
                <a:ea typeface="+mn-ea"/>
                <a:cs typeface="+mn-cs"/>
              </a:rPr>
              <a:t>Here are all of our colleges and schools, some ranking as top programs in the nation including programs within our Cockrell School of Engineering, McCombs School of Business, and Moody College of Communications </a:t>
            </a:r>
          </a:p>
        </p:txBody>
      </p:sp>
      <p:sp>
        <p:nvSpPr>
          <p:cNvPr id="4" name="Slide Number Placeholder 3"/>
          <p:cNvSpPr>
            <a:spLocks noGrp="1"/>
          </p:cNvSpPr>
          <p:nvPr>
            <p:ph type="sldNum" sz="quarter" idx="10"/>
          </p:nvPr>
        </p:nvSpPr>
        <p:spPr/>
        <p:txBody>
          <a:bodyPr/>
          <a:lstStyle/>
          <a:p>
            <a:pPr>
              <a:defRPr/>
            </a:pPr>
            <a:fld id="{6E074355-CE0D-4C68-A6CB-C364ED71B33B}" type="slidenum">
              <a:rPr lang="en-US" smtClean="0"/>
              <a:pPr>
                <a:defRPr/>
              </a:pPr>
              <a:t>4</a:t>
            </a:fld>
            <a:endParaRPr lang="en-US"/>
          </a:p>
        </p:txBody>
      </p:sp>
    </p:spTree>
    <p:extLst>
      <p:ext uri="{BB962C8B-B14F-4D97-AF65-F5344CB8AC3E}">
        <p14:creationId xmlns:p14="http://schemas.microsoft.com/office/powerpoint/2010/main" val="2034081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Calibri" pitchFamily="34" charset="0"/>
                <a:ea typeface="+mn-ea"/>
                <a:cs typeface="+mn-cs"/>
              </a:rPr>
              <a:t>Slide - With your online application, you’ll also need to make sure to submit your required materials [three short answers, essay, high school transcript + class rank, college transcript (if applicable), and any major-specific requirements]</a:t>
            </a:r>
          </a:p>
          <a:p>
            <a:pPr lvl="0"/>
            <a:endParaRPr lang="en-US" sz="1200" kern="1200" dirty="0">
              <a:solidFill>
                <a:schemeClr val="tx1"/>
              </a:solidFill>
              <a:effectLst/>
              <a:latin typeface="Calibri" pitchFamily="34" charset="0"/>
              <a:ea typeface="+mn-ea"/>
              <a:cs typeface="+mn-cs"/>
            </a:endParaRPr>
          </a:p>
          <a:p>
            <a:pPr marL="0" marR="0" algn="l">
              <a:lnSpc>
                <a:spcPts val="1650"/>
              </a:lnSpc>
              <a:spcBef>
                <a:spcPts val="0"/>
              </a:spcBef>
              <a:spcAft>
                <a:spcPts val="0"/>
              </a:spcAft>
              <a:buFont typeface="Arial" panose="020B0604020202020204" pitchFamily="34" charset="0"/>
              <a:buChar char="•"/>
            </a:pPr>
            <a:r>
              <a:rPr lang="en-US" sz="1800" b="0" i="0" dirty="0">
                <a:solidFill>
                  <a:srgbClr val="242424"/>
                </a:solidFill>
                <a:effectLst/>
                <a:latin typeface="Calibri" panose="020F0502020204030204" pitchFamily="34" charset="0"/>
              </a:rPr>
              <a:t>The main essay prompt will provide greater flexibility in topic choice and enable students to leverage responses used on other applications, while expanding opportunity for a more personalized response. </a:t>
            </a:r>
          </a:p>
          <a:p>
            <a:pPr marL="0" marR="0" algn="l">
              <a:lnSpc>
                <a:spcPts val="1650"/>
              </a:lnSpc>
              <a:spcBef>
                <a:spcPts val="0"/>
              </a:spcBef>
              <a:spcAft>
                <a:spcPts val="0"/>
              </a:spcAft>
              <a:buFont typeface="Arial" panose="020B0604020202020204" pitchFamily="34" charset="0"/>
              <a:buChar char="•"/>
            </a:pPr>
            <a:r>
              <a:rPr lang="en-US" sz="2800" dirty="0"/>
              <a:t>Share an essay on any topic of your choice. It can be one you've already written, one that responds to a different prompt, or one of your own design.”</a:t>
            </a:r>
            <a:endParaRPr lang="en-US" sz="1800" b="0" i="0" dirty="0">
              <a:solidFill>
                <a:srgbClr val="242424"/>
              </a:solidFill>
              <a:effectLst/>
              <a:latin typeface="Calibri" panose="020F0502020204030204" pitchFamily="34" charset="0"/>
            </a:endParaRPr>
          </a:p>
          <a:p>
            <a:pPr marL="0" marR="0" algn="l">
              <a:lnSpc>
                <a:spcPts val="1650"/>
              </a:lnSpc>
              <a:spcBef>
                <a:spcPts val="0"/>
              </a:spcBef>
              <a:spcAft>
                <a:spcPts val="0"/>
              </a:spcAft>
              <a:buFont typeface="Arial" panose="020B0604020202020204" pitchFamily="34" charset="0"/>
              <a:buChar char="•"/>
            </a:pPr>
            <a:r>
              <a:rPr lang="en-US" sz="1800" b="0" i="0" dirty="0">
                <a:solidFill>
                  <a:srgbClr val="242424"/>
                </a:solidFill>
                <a:effectLst/>
                <a:latin typeface="Calibri" panose="020F0502020204030204" pitchFamily="34" charset="0"/>
              </a:rPr>
              <a:t>Will maintain the currently used major-related question, while creating a new prompt that allows students to highlight a specific activity of their choice.</a:t>
            </a:r>
          </a:p>
          <a:p>
            <a:pPr marL="0" marR="0" algn="l">
              <a:lnSpc>
                <a:spcPts val="1650"/>
              </a:lnSpc>
              <a:spcBef>
                <a:spcPts val="0"/>
              </a:spcBef>
              <a:spcAft>
                <a:spcPts val="0"/>
              </a:spcAft>
              <a:buFont typeface="Arial" panose="020B0604020202020204" pitchFamily="34" charset="0"/>
              <a:buChar char="•"/>
            </a:pPr>
            <a:r>
              <a:rPr lang="en-US" sz="1800" b="0" i="0" dirty="0">
                <a:solidFill>
                  <a:srgbClr val="242424"/>
                </a:solidFill>
                <a:effectLst/>
                <a:latin typeface="Calibri" panose="020F0502020204030204" pitchFamily="34" charset="0"/>
              </a:rPr>
              <a:t>Letters of Rec are optional (no more than two). Applicants submitting letters of recommendation will be strongly encouraged to provide those letters from sources outside of their high school. </a:t>
            </a:r>
          </a:p>
          <a:p>
            <a:pPr marL="0" marR="0" algn="l">
              <a:lnSpc>
                <a:spcPts val="1650"/>
              </a:lnSpc>
              <a:spcBef>
                <a:spcPts val="0"/>
              </a:spcBef>
              <a:spcAft>
                <a:spcPts val="0"/>
              </a:spcAft>
              <a:buFont typeface="Arial" panose="020B0604020202020204" pitchFamily="34" charset="0"/>
              <a:buChar char="•"/>
            </a:pPr>
            <a:endParaRPr lang="en-US" sz="1200" kern="1200" dirty="0">
              <a:solidFill>
                <a:schemeClr val="tx1"/>
              </a:solidFill>
              <a:effectLst/>
              <a:latin typeface="Calibri" pitchFamily="34" charset="0"/>
              <a:ea typeface="+mn-ea"/>
              <a:cs typeface="+mn-cs"/>
            </a:endParaRPr>
          </a:p>
          <a:p>
            <a:pPr lvl="0"/>
            <a:r>
              <a:rPr lang="en-US" sz="1200" kern="1200" dirty="0">
                <a:solidFill>
                  <a:schemeClr val="tx1"/>
                </a:solidFill>
                <a:effectLst/>
                <a:latin typeface="Calibri" pitchFamily="34" charset="0"/>
                <a:ea typeface="+mn-ea"/>
                <a:cs typeface="+mn-cs"/>
              </a:rPr>
              <a:t>Also have optional materials—letter of recommendation (up to two) and expanded résumé. Can choose to submit none, both, or one of those materials. </a:t>
            </a:r>
          </a:p>
          <a:p>
            <a:pPr lvl="0"/>
            <a:r>
              <a:rPr lang="en-US" sz="1200" kern="1200" dirty="0">
                <a:solidFill>
                  <a:schemeClr val="tx1"/>
                </a:solidFill>
                <a:effectLst/>
                <a:latin typeface="Calibri" pitchFamily="34" charset="0"/>
                <a:ea typeface="+mn-ea"/>
                <a:cs typeface="+mn-cs"/>
              </a:rPr>
              <a:t>After submitting your application, you’ll be able to access </a:t>
            </a:r>
            <a:r>
              <a:rPr lang="en-US" sz="1200" kern="1200" dirty="0" err="1">
                <a:solidFill>
                  <a:schemeClr val="tx1"/>
                </a:solidFill>
                <a:effectLst/>
                <a:latin typeface="Calibri" pitchFamily="34" charset="0"/>
                <a:ea typeface="+mn-ea"/>
                <a:cs typeface="+mn-cs"/>
              </a:rPr>
              <a:t>MyStatus</a:t>
            </a:r>
            <a:r>
              <a:rPr lang="en-US" sz="1200" kern="1200" dirty="0">
                <a:solidFill>
                  <a:schemeClr val="tx1"/>
                </a:solidFill>
                <a:effectLst/>
                <a:latin typeface="Calibri" pitchFamily="34" charset="0"/>
                <a:ea typeface="+mn-ea"/>
                <a:cs typeface="+mn-cs"/>
              </a:rPr>
              <a:t>, our online admissions portal, where you can check the status of your application, submit materials via Document Upload, and apply for honors/housing</a:t>
            </a:r>
          </a:p>
        </p:txBody>
      </p:sp>
      <p:sp>
        <p:nvSpPr>
          <p:cNvPr id="4" name="Slide Number Placeholder 3"/>
          <p:cNvSpPr>
            <a:spLocks noGrp="1"/>
          </p:cNvSpPr>
          <p:nvPr>
            <p:ph type="sldNum" sz="quarter" idx="10"/>
          </p:nvPr>
        </p:nvSpPr>
        <p:spPr/>
        <p:txBody>
          <a:bodyPr/>
          <a:lstStyle/>
          <a:p>
            <a:pPr>
              <a:defRPr/>
            </a:pPr>
            <a:fld id="{6E074355-CE0D-4C68-A6CB-C364ED71B33B}" type="slidenum">
              <a:rPr lang="en-US" smtClean="0"/>
              <a:pPr>
                <a:defRPr/>
              </a:pPr>
              <a:t>5</a:t>
            </a:fld>
            <a:endParaRPr lang="en-US"/>
          </a:p>
        </p:txBody>
      </p:sp>
    </p:spTree>
    <p:extLst>
      <p:ext uri="{BB962C8B-B14F-4D97-AF65-F5344CB8AC3E}">
        <p14:creationId xmlns:p14="http://schemas.microsoft.com/office/powerpoint/2010/main" val="1857285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Calibri" pitchFamily="34" charset="0"/>
                <a:ea typeface="+mn-ea"/>
                <a:cs typeface="+mn-cs"/>
              </a:rPr>
              <a:t>Slide – Apply for admission		</a:t>
            </a:r>
          </a:p>
          <a:p>
            <a:pPr lvl="0"/>
            <a:r>
              <a:rPr lang="en-US" sz="1200" kern="1200" dirty="0">
                <a:solidFill>
                  <a:schemeClr val="tx1"/>
                </a:solidFill>
                <a:effectLst/>
                <a:latin typeface="Calibri" pitchFamily="34" charset="0"/>
                <a:ea typeface="+mn-ea"/>
                <a:cs typeface="+mn-cs"/>
              </a:rPr>
              <a:t>Can apply using the Common App or </a:t>
            </a:r>
            <a:r>
              <a:rPr lang="en-US" sz="1200" kern="1200" dirty="0" err="1">
                <a:solidFill>
                  <a:schemeClr val="tx1"/>
                </a:solidFill>
                <a:effectLst/>
                <a:latin typeface="Calibri" pitchFamily="34" charset="0"/>
                <a:ea typeface="+mn-ea"/>
                <a:cs typeface="+mn-cs"/>
              </a:rPr>
              <a:t>ApplyTexas</a:t>
            </a:r>
            <a:r>
              <a:rPr lang="en-US" sz="1200" kern="1200" dirty="0">
                <a:solidFill>
                  <a:schemeClr val="tx1"/>
                </a:solidFill>
                <a:effectLst/>
                <a:latin typeface="Calibri" pitchFamily="34" charset="0"/>
                <a:ea typeface="+mn-ea"/>
                <a:cs typeface="+mn-cs"/>
              </a:rPr>
              <a:t>. We don’t have a preference. Submit the app that works best for you. </a:t>
            </a:r>
          </a:p>
          <a:p>
            <a:endParaRPr lang="en-US" dirty="0"/>
          </a:p>
        </p:txBody>
      </p:sp>
      <p:sp>
        <p:nvSpPr>
          <p:cNvPr id="4" name="Slide Number Placeholder 3"/>
          <p:cNvSpPr>
            <a:spLocks noGrp="1"/>
          </p:cNvSpPr>
          <p:nvPr>
            <p:ph type="sldNum" sz="quarter" idx="10"/>
          </p:nvPr>
        </p:nvSpPr>
        <p:spPr/>
        <p:txBody>
          <a:bodyPr/>
          <a:lstStyle/>
          <a:p>
            <a:pPr>
              <a:defRPr/>
            </a:pPr>
            <a:fld id="{6E074355-CE0D-4C68-A6CB-C364ED71B33B}" type="slidenum">
              <a:rPr lang="en-US" smtClean="0"/>
              <a:pPr>
                <a:defRPr/>
              </a:pPr>
              <a:t>6</a:t>
            </a:fld>
            <a:endParaRPr lang="en-US"/>
          </a:p>
        </p:txBody>
      </p:sp>
    </p:spTree>
    <p:extLst>
      <p:ext uri="{BB962C8B-B14F-4D97-AF65-F5344CB8AC3E}">
        <p14:creationId xmlns:p14="http://schemas.microsoft.com/office/powerpoint/2010/main" val="31906009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holistic review process allows applicants to share their individual experiences and show what qualities they can bring to the Longhorn family based on any information they choose to provide in the application. Each student has a different story to tell and each application can be a little different because we recognize that students have had a variety of opportunities throughout their high school career. No specific class rank, test score, or other qualification by itself—other than automatic admission—ensures admission.</a:t>
            </a:r>
          </a:p>
          <a:p>
            <a:r>
              <a:rPr lang="en-US" dirty="0"/>
              <a:t> </a:t>
            </a:r>
          </a:p>
          <a:p>
            <a:r>
              <a:rPr lang="en-US" dirty="0"/>
              <a:t>Connecting each of your experiences to those you wish to have on campus and in your desired major can provide background into what makes you a competitive applicant but, because holistic review considers so many different factors, there is no right or wrong way to convey your story in this process.</a:t>
            </a:r>
          </a:p>
        </p:txBody>
      </p:sp>
      <p:sp>
        <p:nvSpPr>
          <p:cNvPr id="4" name="Slide Number Placeholder 3"/>
          <p:cNvSpPr>
            <a:spLocks noGrp="1"/>
          </p:cNvSpPr>
          <p:nvPr>
            <p:ph type="sldNum" sz="quarter" idx="5"/>
          </p:nvPr>
        </p:nvSpPr>
        <p:spPr/>
        <p:txBody>
          <a:bodyPr/>
          <a:lstStyle/>
          <a:p>
            <a:fld id="{704F631D-77A6-4F0A-8886-334001B9BC6F}" type="slidenum">
              <a:rPr lang="en-US" smtClean="0"/>
              <a:t>7</a:t>
            </a:fld>
            <a:endParaRPr lang="en-US"/>
          </a:p>
        </p:txBody>
      </p:sp>
    </p:spTree>
    <p:extLst>
      <p:ext uri="{BB962C8B-B14F-4D97-AF65-F5344CB8AC3E}">
        <p14:creationId xmlns:p14="http://schemas.microsoft.com/office/powerpoint/2010/main" val="3475207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C1839-4D6A-AEA2-64A7-6636920EA8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712F24-71F1-3481-BE41-D853EADB7B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2EFE6A-6022-CAF9-6C6F-F249520A2F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8B4F083-CE41-95A9-F82B-96661796C5BE}"/>
              </a:ext>
            </a:extLst>
          </p:cNvPr>
          <p:cNvSpPr>
            <a:spLocks noGrp="1"/>
          </p:cNvSpPr>
          <p:nvPr>
            <p:ph type="sldNum" sz="quarter" idx="5"/>
          </p:nvPr>
        </p:nvSpPr>
        <p:spPr/>
        <p:txBody>
          <a:bodyPr/>
          <a:lstStyle/>
          <a:p>
            <a:fld id="{704F631D-77A6-4F0A-8886-334001B9BC6F}" type="slidenum">
              <a:rPr lang="en-US" smtClean="0"/>
              <a:t>8</a:t>
            </a:fld>
            <a:endParaRPr lang="en-US"/>
          </a:p>
        </p:txBody>
      </p:sp>
    </p:spTree>
    <p:extLst>
      <p:ext uri="{BB962C8B-B14F-4D97-AF65-F5344CB8AC3E}">
        <p14:creationId xmlns:p14="http://schemas.microsoft.com/office/powerpoint/2010/main" val="74131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Calibri" pitchFamily="34" charset="0"/>
                <a:ea typeface="+mn-ea"/>
                <a:cs typeface="+mn-cs"/>
              </a:rPr>
              <a:t>Admissions Contact Us			</a:t>
            </a:r>
          </a:p>
          <a:p>
            <a:pPr lvl="0"/>
            <a:r>
              <a:rPr lang="en-US" sz="1200" kern="1200" dirty="0">
                <a:solidFill>
                  <a:schemeClr val="tx1"/>
                </a:solidFill>
                <a:effectLst/>
                <a:latin typeface="Calibri" pitchFamily="34" charset="0"/>
                <a:ea typeface="+mn-ea"/>
                <a:cs typeface="+mn-cs"/>
              </a:rPr>
              <a:t>For those located in Texas, we have regional offices in the Dallas, Houston, and McAllen area. These are great resources for learning more about UT and receiving guidance as you apply.</a:t>
            </a:r>
          </a:p>
          <a:p>
            <a:pPr lvl="0"/>
            <a:endParaRPr lang="en-US" sz="1200" kern="1200" dirty="0">
              <a:solidFill>
                <a:schemeClr val="tx1"/>
              </a:solidFill>
              <a:effectLst/>
              <a:latin typeface="Calibri" pitchFamily="34" charset="0"/>
              <a:ea typeface="+mn-ea"/>
              <a:cs typeface="+mn-cs"/>
            </a:endParaRPr>
          </a:p>
        </p:txBody>
      </p:sp>
      <p:sp>
        <p:nvSpPr>
          <p:cNvPr id="4" name="Slide Number Placeholder 3"/>
          <p:cNvSpPr>
            <a:spLocks noGrp="1"/>
          </p:cNvSpPr>
          <p:nvPr>
            <p:ph type="sldNum" sz="quarter" idx="5"/>
          </p:nvPr>
        </p:nvSpPr>
        <p:spPr/>
        <p:txBody>
          <a:bodyPr/>
          <a:lstStyle/>
          <a:p>
            <a:pPr>
              <a:defRPr/>
            </a:pPr>
            <a:fld id="{6E074355-CE0D-4C68-A6CB-C364ED71B33B}" type="slidenum">
              <a:rPr lang="en-US" smtClean="0"/>
              <a:pPr>
                <a:defRPr/>
              </a:pPr>
              <a:t>9</a:t>
            </a:fld>
            <a:endParaRPr lang="en-US"/>
          </a:p>
        </p:txBody>
      </p:sp>
    </p:spTree>
    <p:extLst>
      <p:ext uri="{BB962C8B-B14F-4D97-AF65-F5344CB8AC3E}">
        <p14:creationId xmlns:p14="http://schemas.microsoft.com/office/powerpoint/2010/main" val="2559485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47778-8D66-1346-7E43-28A225996A6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FB493B-7D97-ABC2-7C6D-6DABF54D6E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D121118-234C-1F05-21E9-DD4504005000}"/>
              </a:ext>
            </a:extLst>
          </p:cNvPr>
          <p:cNvSpPr>
            <a:spLocks noGrp="1"/>
          </p:cNvSpPr>
          <p:nvPr>
            <p:ph type="dt" sz="half" idx="10"/>
          </p:nvPr>
        </p:nvSpPr>
        <p:spPr/>
        <p:txBody>
          <a:bodyPr/>
          <a:lstStyle/>
          <a:p>
            <a:fld id="{51E41F88-05CB-4E6E-B72C-DAD60F51E1C6}" type="datetimeFigureOut">
              <a:rPr lang="en-US" smtClean="0"/>
              <a:t>3/31/26</a:t>
            </a:fld>
            <a:endParaRPr lang="en-US"/>
          </a:p>
        </p:txBody>
      </p:sp>
      <p:sp>
        <p:nvSpPr>
          <p:cNvPr id="5" name="Footer Placeholder 4">
            <a:extLst>
              <a:ext uri="{FF2B5EF4-FFF2-40B4-BE49-F238E27FC236}">
                <a16:creationId xmlns:a16="http://schemas.microsoft.com/office/drawing/2014/main" id="{227256E7-AC0D-060F-A0F3-314D6054AB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FD9FB4-16E0-0267-0BA1-12197DCADF72}"/>
              </a:ext>
            </a:extLst>
          </p:cNvPr>
          <p:cNvSpPr>
            <a:spLocks noGrp="1"/>
          </p:cNvSpPr>
          <p:nvPr>
            <p:ph type="sldNum" sz="quarter" idx="12"/>
          </p:nvPr>
        </p:nvSpPr>
        <p:spPr/>
        <p:txBody>
          <a:bodyPr/>
          <a:lstStyle/>
          <a:p>
            <a:fld id="{475FA1DF-1148-42D0-8F1E-43B41F22CC2E}" type="slidenum">
              <a:rPr lang="en-US" smtClean="0"/>
              <a:t>‹#›</a:t>
            </a:fld>
            <a:endParaRPr lang="en-US"/>
          </a:p>
        </p:txBody>
      </p:sp>
    </p:spTree>
    <p:extLst>
      <p:ext uri="{BB962C8B-B14F-4D97-AF65-F5344CB8AC3E}">
        <p14:creationId xmlns:p14="http://schemas.microsoft.com/office/powerpoint/2010/main" val="2265368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BDA0A-7320-7985-8571-9752B0EF36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062CCF-FE68-F0EC-8FEA-F1CB50D9E8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754832-C161-A599-F663-9B864649D900}"/>
              </a:ext>
            </a:extLst>
          </p:cNvPr>
          <p:cNvSpPr>
            <a:spLocks noGrp="1"/>
          </p:cNvSpPr>
          <p:nvPr>
            <p:ph type="dt" sz="half" idx="10"/>
          </p:nvPr>
        </p:nvSpPr>
        <p:spPr/>
        <p:txBody>
          <a:bodyPr/>
          <a:lstStyle/>
          <a:p>
            <a:fld id="{51E41F88-05CB-4E6E-B72C-DAD60F51E1C6}" type="datetimeFigureOut">
              <a:rPr lang="en-US" smtClean="0"/>
              <a:t>3/31/26</a:t>
            </a:fld>
            <a:endParaRPr lang="en-US"/>
          </a:p>
        </p:txBody>
      </p:sp>
      <p:sp>
        <p:nvSpPr>
          <p:cNvPr id="5" name="Footer Placeholder 4">
            <a:extLst>
              <a:ext uri="{FF2B5EF4-FFF2-40B4-BE49-F238E27FC236}">
                <a16:creationId xmlns:a16="http://schemas.microsoft.com/office/drawing/2014/main" id="{1D5A6E4A-EFE0-7305-FD32-4549DE76F5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B2B1E5-3174-1062-B2B0-90F84139444A}"/>
              </a:ext>
            </a:extLst>
          </p:cNvPr>
          <p:cNvSpPr>
            <a:spLocks noGrp="1"/>
          </p:cNvSpPr>
          <p:nvPr>
            <p:ph type="sldNum" sz="quarter" idx="12"/>
          </p:nvPr>
        </p:nvSpPr>
        <p:spPr/>
        <p:txBody>
          <a:bodyPr/>
          <a:lstStyle/>
          <a:p>
            <a:fld id="{475FA1DF-1148-42D0-8F1E-43B41F22CC2E}" type="slidenum">
              <a:rPr lang="en-US" smtClean="0"/>
              <a:t>‹#›</a:t>
            </a:fld>
            <a:endParaRPr lang="en-US"/>
          </a:p>
        </p:txBody>
      </p:sp>
    </p:spTree>
    <p:extLst>
      <p:ext uri="{BB962C8B-B14F-4D97-AF65-F5344CB8AC3E}">
        <p14:creationId xmlns:p14="http://schemas.microsoft.com/office/powerpoint/2010/main" val="66086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1F3A1-7E63-4595-EC3C-207A893391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7A385D-EC67-9801-0589-645B0A3B7CB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3E368F9-DDD2-8937-F7D4-90A9497BB041}"/>
              </a:ext>
            </a:extLst>
          </p:cNvPr>
          <p:cNvSpPr>
            <a:spLocks noGrp="1"/>
          </p:cNvSpPr>
          <p:nvPr>
            <p:ph type="dt" sz="half" idx="10"/>
          </p:nvPr>
        </p:nvSpPr>
        <p:spPr/>
        <p:txBody>
          <a:bodyPr/>
          <a:lstStyle/>
          <a:p>
            <a:fld id="{51E41F88-05CB-4E6E-B72C-DAD60F51E1C6}" type="datetimeFigureOut">
              <a:rPr lang="en-US" smtClean="0"/>
              <a:t>3/31/26</a:t>
            </a:fld>
            <a:endParaRPr lang="en-US"/>
          </a:p>
        </p:txBody>
      </p:sp>
      <p:sp>
        <p:nvSpPr>
          <p:cNvPr id="5" name="Footer Placeholder 4">
            <a:extLst>
              <a:ext uri="{FF2B5EF4-FFF2-40B4-BE49-F238E27FC236}">
                <a16:creationId xmlns:a16="http://schemas.microsoft.com/office/drawing/2014/main" id="{B5EA4C12-1F92-162E-0572-8A2260832A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2DC57A-CA6E-EAB1-EEDD-3B9DA0271803}"/>
              </a:ext>
            </a:extLst>
          </p:cNvPr>
          <p:cNvSpPr>
            <a:spLocks noGrp="1"/>
          </p:cNvSpPr>
          <p:nvPr>
            <p:ph type="sldNum" sz="quarter" idx="12"/>
          </p:nvPr>
        </p:nvSpPr>
        <p:spPr/>
        <p:txBody>
          <a:bodyPr/>
          <a:lstStyle/>
          <a:p>
            <a:fld id="{475FA1DF-1148-42D0-8F1E-43B41F22CC2E}" type="slidenum">
              <a:rPr lang="en-US" smtClean="0"/>
              <a:t>‹#›</a:t>
            </a:fld>
            <a:endParaRPr lang="en-US"/>
          </a:p>
        </p:txBody>
      </p:sp>
    </p:spTree>
    <p:extLst>
      <p:ext uri="{BB962C8B-B14F-4D97-AF65-F5344CB8AC3E}">
        <p14:creationId xmlns:p14="http://schemas.microsoft.com/office/powerpoint/2010/main" val="251205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75956-A930-96E5-DDEB-B88DA8B893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7ABAC2-20F1-D6B7-9CA6-CDCF35A631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83F1D6-30A6-AF69-366C-9B842803EF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95F03BA-1AD1-6641-1997-B5A30348BFEA}"/>
              </a:ext>
            </a:extLst>
          </p:cNvPr>
          <p:cNvSpPr>
            <a:spLocks noGrp="1"/>
          </p:cNvSpPr>
          <p:nvPr>
            <p:ph type="dt" sz="half" idx="10"/>
          </p:nvPr>
        </p:nvSpPr>
        <p:spPr/>
        <p:txBody>
          <a:bodyPr/>
          <a:lstStyle/>
          <a:p>
            <a:fld id="{51E41F88-05CB-4E6E-B72C-DAD60F51E1C6}" type="datetimeFigureOut">
              <a:rPr lang="en-US" smtClean="0"/>
              <a:t>3/31/26</a:t>
            </a:fld>
            <a:endParaRPr lang="en-US"/>
          </a:p>
        </p:txBody>
      </p:sp>
      <p:sp>
        <p:nvSpPr>
          <p:cNvPr id="6" name="Footer Placeholder 5">
            <a:extLst>
              <a:ext uri="{FF2B5EF4-FFF2-40B4-BE49-F238E27FC236}">
                <a16:creationId xmlns:a16="http://schemas.microsoft.com/office/drawing/2014/main" id="{B75F58B4-99CD-54B4-1CF0-F1996D4319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14BDE9-0547-083A-5734-96884B9DCACB}"/>
              </a:ext>
            </a:extLst>
          </p:cNvPr>
          <p:cNvSpPr>
            <a:spLocks noGrp="1"/>
          </p:cNvSpPr>
          <p:nvPr>
            <p:ph type="sldNum" sz="quarter" idx="12"/>
          </p:nvPr>
        </p:nvSpPr>
        <p:spPr/>
        <p:txBody>
          <a:bodyPr/>
          <a:lstStyle/>
          <a:p>
            <a:fld id="{475FA1DF-1148-42D0-8F1E-43B41F22CC2E}" type="slidenum">
              <a:rPr lang="en-US" smtClean="0"/>
              <a:t>‹#›</a:t>
            </a:fld>
            <a:endParaRPr lang="en-US"/>
          </a:p>
        </p:txBody>
      </p:sp>
    </p:spTree>
    <p:extLst>
      <p:ext uri="{BB962C8B-B14F-4D97-AF65-F5344CB8AC3E}">
        <p14:creationId xmlns:p14="http://schemas.microsoft.com/office/powerpoint/2010/main" val="3767480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AFC89-EA82-1C4F-9948-5C2EB2E9DFF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69B1AE5-41A6-A3AA-A09D-E8B42868C7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5524A3-9858-612E-C7F1-848917184E8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17C0DF1-EBBA-8481-0D7A-D97921BDBB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D6FA02-DD56-C104-8E17-0928D3732D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CCBBDC8-ECE6-6E2C-F3B4-3DF69A8CB8C6}"/>
              </a:ext>
            </a:extLst>
          </p:cNvPr>
          <p:cNvSpPr>
            <a:spLocks noGrp="1"/>
          </p:cNvSpPr>
          <p:nvPr>
            <p:ph type="dt" sz="half" idx="10"/>
          </p:nvPr>
        </p:nvSpPr>
        <p:spPr/>
        <p:txBody>
          <a:bodyPr/>
          <a:lstStyle/>
          <a:p>
            <a:fld id="{51E41F88-05CB-4E6E-B72C-DAD60F51E1C6}" type="datetimeFigureOut">
              <a:rPr lang="en-US" smtClean="0"/>
              <a:t>3/31/26</a:t>
            </a:fld>
            <a:endParaRPr lang="en-US"/>
          </a:p>
        </p:txBody>
      </p:sp>
      <p:sp>
        <p:nvSpPr>
          <p:cNvPr id="8" name="Footer Placeholder 7">
            <a:extLst>
              <a:ext uri="{FF2B5EF4-FFF2-40B4-BE49-F238E27FC236}">
                <a16:creationId xmlns:a16="http://schemas.microsoft.com/office/drawing/2014/main" id="{8024EFD8-6193-F59E-C1EF-2D386E7A80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F1A39E-C898-EDC5-749D-B9E3861ED62D}"/>
              </a:ext>
            </a:extLst>
          </p:cNvPr>
          <p:cNvSpPr>
            <a:spLocks noGrp="1"/>
          </p:cNvSpPr>
          <p:nvPr>
            <p:ph type="sldNum" sz="quarter" idx="12"/>
          </p:nvPr>
        </p:nvSpPr>
        <p:spPr/>
        <p:txBody>
          <a:bodyPr/>
          <a:lstStyle/>
          <a:p>
            <a:fld id="{475FA1DF-1148-42D0-8F1E-43B41F22CC2E}" type="slidenum">
              <a:rPr lang="en-US" smtClean="0"/>
              <a:t>‹#›</a:t>
            </a:fld>
            <a:endParaRPr lang="en-US"/>
          </a:p>
        </p:txBody>
      </p:sp>
    </p:spTree>
    <p:extLst>
      <p:ext uri="{BB962C8B-B14F-4D97-AF65-F5344CB8AC3E}">
        <p14:creationId xmlns:p14="http://schemas.microsoft.com/office/powerpoint/2010/main" val="3509317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C8E30-A08C-564B-6BE2-398D03EDD9A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9957CF-3A5B-A5B4-6602-E1CEF9C59053}"/>
              </a:ext>
            </a:extLst>
          </p:cNvPr>
          <p:cNvSpPr>
            <a:spLocks noGrp="1"/>
          </p:cNvSpPr>
          <p:nvPr>
            <p:ph type="dt" sz="half" idx="10"/>
          </p:nvPr>
        </p:nvSpPr>
        <p:spPr/>
        <p:txBody>
          <a:bodyPr/>
          <a:lstStyle/>
          <a:p>
            <a:fld id="{51E41F88-05CB-4E6E-B72C-DAD60F51E1C6}" type="datetimeFigureOut">
              <a:rPr lang="en-US" smtClean="0"/>
              <a:t>3/31/26</a:t>
            </a:fld>
            <a:endParaRPr lang="en-US"/>
          </a:p>
        </p:txBody>
      </p:sp>
      <p:sp>
        <p:nvSpPr>
          <p:cNvPr id="4" name="Footer Placeholder 3">
            <a:extLst>
              <a:ext uri="{FF2B5EF4-FFF2-40B4-BE49-F238E27FC236}">
                <a16:creationId xmlns:a16="http://schemas.microsoft.com/office/drawing/2014/main" id="{2AB3DB74-B7F8-B268-AD27-84D8202CF88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F559F5B-3264-7593-F217-EB7CE4E67B56}"/>
              </a:ext>
            </a:extLst>
          </p:cNvPr>
          <p:cNvSpPr>
            <a:spLocks noGrp="1"/>
          </p:cNvSpPr>
          <p:nvPr>
            <p:ph type="sldNum" sz="quarter" idx="12"/>
          </p:nvPr>
        </p:nvSpPr>
        <p:spPr/>
        <p:txBody>
          <a:bodyPr/>
          <a:lstStyle/>
          <a:p>
            <a:fld id="{475FA1DF-1148-42D0-8F1E-43B41F22CC2E}" type="slidenum">
              <a:rPr lang="en-US" smtClean="0"/>
              <a:t>‹#›</a:t>
            </a:fld>
            <a:endParaRPr lang="en-US"/>
          </a:p>
        </p:txBody>
      </p:sp>
    </p:spTree>
    <p:extLst>
      <p:ext uri="{BB962C8B-B14F-4D97-AF65-F5344CB8AC3E}">
        <p14:creationId xmlns:p14="http://schemas.microsoft.com/office/powerpoint/2010/main" val="1376714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E8B458-3800-BFB7-FA80-159DE31523AB}"/>
              </a:ext>
            </a:extLst>
          </p:cNvPr>
          <p:cNvSpPr>
            <a:spLocks noGrp="1"/>
          </p:cNvSpPr>
          <p:nvPr>
            <p:ph type="dt" sz="half" idx="10"/>
          </p:nvPr>
        </p:nvSpPr>
        <p:spPr/>
        <p:txBody>
          <a:bodyPr/>
          <a:lstStyle/>
          <a:p>
            <a:fld id="{51E41F88-05CB-4E6E-B72C-DAD60F51E1C6}" type="datetimeFigureOut">
              <a:rPr lang="en-US" smtClean="0"/>
              <a:t>3/31/26</a:t>
            </a:fld>
            <a:endParaRPr lang="en-US"/>
          </a:p>
        </p:txBody>
      </p:sp>
      <p:sp>
        <p:nvSpPr>
          <p:cNvPr id="3" name="Footer Placeholder 2">
            <a:extLst>
              <a:ext uri="{FF2B5EF4-FFF2-40B4-BE49-F238E27FC236}">
                <a16:creationId xmlns:a16="http://schemas.microsoft.com/office/drawing/2014/main" id="{7256BA3E-F774-67B8-7EE1-8C5DCED37E4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581AE9B-D385-2786-3515-9B063587E6C4}"/>
              </a:ext>
            </a:extLst>
          </p:cNvPr>
          <p:cNvSpPr>
            <a:spLocks noGrp="1"/>
          </p:cNvSpPr>
          <p:nvPr>
            <p:ph type="sldNum" sz="quarter" idx="12"/>
          </p:nvPr>
        </p:nvSpPr>
        <p:spPr/>
        <p:txBody>
          <a:bodyPr/>
          <a:lstStyle/>
          <a:p>
            <a:fld id="{475FA1DF-1148-42D0-8F1E-43B41F22CC2E}" type="slidenum">
              <a:rPr lang="en-US" smtClean="0"/>
              <a:t>‹#›</a:t>
            </a:fld>
            <a:endParaRPr lang="en-US"/>
          </a:p>
        </p:txBody>
      </p:sp>
    </p:spTree>
    <p:extLst>
      <p:ext uri="{BB962C8B-B14F-4D97-AF65-F5344CB8AC3E}">
        <p14:creationId xmlns:p14="http://schemas.microsoft.com/office/powerpoint/2010/main" val="401767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5E2AD-51D2-F8DA-405C-AE0C25D8F2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A325FA9-7CBB-954A-EF2B-094A7CB87D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05C469-5157-C819-CEB6-BEBA87780E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AEFEE0-1D22-F2FB-48D4-DA4BECFB84BE}"/>
              </a:ext>
            </a:extLst>
          </p:cNvPr>
          <p:cNvSpPr>
            <a:spLocks noGrp="1"/>
          </p:cNvSpPr>
          <p:nvPr>
            <p:ph type="dt" sz="half" idx="10"/>
          </p:nvPr>
        </p:nvSpPr>
        <p:spPr/>
        <p:txBody>
          <a:bodyPr/>
          <a:lstStyle/>
          <a:p>
            <a:fld id="{51E41F88-05CB-4E6E-B72C-DAD60F51E1C6}" type="datetimeFigureOut">
              <a:rPr lang="en-US" smtClean="0"/>
              <a:t>3/31/26</a:t>
            </a:fld>
            <a:endParaRPr lang="en-US"/>
          </a:p>
        </p:txBody>
      </p:sp>
      <p:sp>
        <p:nvSpPr>
          <p:cNvPr id="6" name="Footer Placeholder 5">
            <a:extLst>
              <a:ext uri="{FF2B5EF4-FFF2-40B4-BE49-F238E27FC236}">
                <a16:creationId xmlns:a16="http://schemas.microsoft.com/office/drawing/2014/main" id="{15C7C132-B6ED-200E-A275-EE3D758A4C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BC5345-465C-ACEE-F375-40208092F04E}"/>
              </a:ext>
            </a:extLst>
          </p:cNvPr>
          <p:cNvSpPr>
            <a:spLocks noGrp="1"/>
          </p:cNvSpPr>
          <p:nvPr>
            <p:ph type="sldNum" sz="quarter" idx="12"/>
          </p:nvPr>
        </p:nvSpPr>
        <p:spPr/>
        <p:txBody>
          <a:bodyPr/>
          <a:lstStyle/>
          <a:p>
            <a:fld id="{475FA1DF-1148-42D0-8F1E-43B41F22CC2E}" type="slidenum">
              <a:rPr lang="en-US" smtClean="0"/>
              <a:t>‹#›</a:t>
            </a:fld>
            <a:endParaRPr lang="en-US"/>
          </a:p>
        </p:txBody>
      </p:sp>
    </p:spTree>
    <p:extLst>
      <p:ext uri="{BB962C8B-B14F-4D97-AF65-F5344CB8AC3E}">
        <p14:creationId xmlns:p14="http://schemas.microsoft.com/office/powerpoint/2010/main" val="1664695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543CE-1CC3-C576-A129-E0F46D6379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75CD239-74B9-5C3C-6D8E-8C1E8A84B8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523D18C-E1A0-36A2-9EF9-F7AEDD88DF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5A40DE-D8E1-4B82-DABC-C35BEE351F76}"/>
              </a:ext>
            </a:extLst>
          </p:cNvPr>
          <p:cNvSpPr>
            <a:spLocks noGrp="1"/>
          </p:cNvSpPr>
          <p:nvPr>
            <p:ph type="dt" sz="half" idx="10"/>
          </p:nvPr>
        </p:nvSpPr>
        <p:spPr/>
        <p:txBody>
          <a:bodyPr/>
          <a:lstStyle/>
          <a:p>
            <a:fld id="{51E41F88-05CB-4E6E-B72C-DAD60F51E1C6}" type="datetimeFigureOut">
              <a:rPr lang="en-US" smtClean="0"/>
              <a:t>3/31/26</a:t>
            </a:fld>
            <a:endParaRPr lang="en-US"/>
          </a:p>
        </p:txBody>
      </p:sp>
      <p:sp>
        <p:nvSpPr>
          <p:cNvPr id="6" name="Footer Placeholder 5">
            <a:extLst>
              <a:ext uri="{FF2B5EF4-FFF2-40B4-BE49-F238E27FC236}">
                <a16:creationId xmlns:a16="http://schemas.microsoft.com/office/drawing/2014/main" id="{7B14BDD8-6EA4-4BF8-7B0D-B8B8B87D49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0791B7-7516-E21F-E27E-67956D1359A8}"/>
              </a:ext>
            </a:extLst>
          </p:cNvPr>
          <p:cNvSpPr>
            <a:spLocks noGrp="1"/>
          </p:cNvSpPr>
          <p:nvPr>
            <p:ph type="sldNum" sz="quarter" idx="12"/>
          </p:nvPr>
        </p:nvSpPr>
        <p:spPr/>
        <p:txBody>
          <a:bodyPr/>
          <a:lstStyle/>
          <a:p>
            <a:fld id="{475FA1DF-1148-42D0-8F1E-43B41F22CC2E}" type="slidenum">
              <a:rPr lang="en-US" smtClean="0"/>
              <a:t>‹#›</a:t>
            </a:fld>
            <a:endParaRPr lang="en-US"/>
          </a:p>
        </p:txBody>
      </p:sp>
    </p:spTree>
    <p:extLst>
      <p:ext uri="{BB962C8B-B14F-4D97-AF65-F5344CB8AC3E}">
        <p14:creationId xmlns:p14="http://schemas.microsoft.com/office/powerpoint/2010/main" val="3115956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EE3AD-9790-AF10-9FE3-BA69A64EB0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9A4F36E-AD25-4B13-98CB-C732535A57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760BE8-DCC3-9E24-438D-D8AC01AB317A}"/>
              </a:ext>
            </a:extLst>
          </p:cNvPr>
          <p:cNvSpPr>
            <a:spLocks noGrp="1"/>
          </p:cNvSpPr>
          <p:nvPr>
            <p:ph type="dt" sz="half" idx="10"/>
          </p:nvPr>
        </p:nvSpPr>
        <p:spPr/>
        <p:txBody>
          <a:bodyPr/>
          <a:lstStyle/>
          <a:p>
            <a:fld id="{51E41F88-05CB-4E6E-B72C-DAD60F51E1C6}" type="datetimeFigureOut">
              <a:rPr lang="en-US" smtClean="0"/>
              <a:t>3/31/26</a:t>
            </a:fld>
            <a:endParaRPr lang="en-US"/>
          </a:p>
        </p:txBody>
      </p:sp>
      <p:sp>
        <p:nvSpPr>
          <p:cNvPr id="5" name="Footer Placeholder 4">
            <a:extLst>
              <a:ext uri="{FF2B5EF4-FFF2-40B4-BE49-F238E27FC236}">
                <a16:creationId xmlns:a16="http://schemas.microsoft.com/office/drawing/2014/main" id="{919ED513-5A1D-C991-F1A7-43E2F5EF10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D0002A-8695-9EEA-E950-C9E24E51A6F5}"/>
              </a:ext>
            </a:extLst>
          </p:cNvPr>
          <p:cNvSpPr>
            <a:spLocks noGrp="1"/>
          </p:cNvSpPr>
          <p:nvPr>
            <p:ph type="sldNum" sz="quarter" idx="12"/>
          </p:nvPr>
        </p:nvSpPr>
        <p:spPr/>
        <p:txBody>
          <a:bodyPr/>
          <a:lstStyle/>
          <a:p>
            <a:fld id="{475FA1DF-1148-42D0-8F1E-43B41F22CC2E}" type="slidenum">
              <a:rPr lang="en-US" smtClean="0"/>
              <a:t>‹#›</a:t>
            </a:fld>
            <a:endParaRPr lang="en-US"/>
          </a:p>
        </p:txBody>
      </p:sp>
    </p:spTree>
    <p:extLst>
      <p:ext uri="{BB962C8B-B14F-4D97-AF65-F5344CB8AC3E}">
        <p14:creationId xmlns:p14="http://schemas.microsoft.com/office/powerpoint/2010/main" val="1495530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DA6232-1E27-A886-D379-FB9B4C644A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CCB7D31-FE93-24B6-BED9-E186C5E2EA1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B95D53-FB9F-9F57-07F0-07D81D3DE138}"/>
              </a:ext>
            </a:extLst>
          </p:cNvPr>
          <p:cNvSpPr>
            <a:spLocks noGrp="1"/>
          </p:cNvSpPr>
          <p:nvPr>
            <p:ph type="dt" sz="half" idx="10"/>
          </p:nvPr>
        </p:nvSpPr>
        <p:spPr/>
        <p:txBody>
          <a:bodyPr/>
          <a:lstStyle/>
          <a:p>
            <a:fld id="{51E41F88-05CB-4E6E-B72C-DAD60F51E1C6}" type="datetimeFigureOut">
              <a:rPr lang="en-US" smtClean="0"/>
              <a:t>3/31/26</a:t>
            </a:fld>
            <a:endParaRPr lang="en-US"/>
          </a:p>
        </p:txBody>
      </p:sp>
      <p:sp>
        <p:nvSpPr>
          <p:cNvPr id="5" name="Footer Placeholder 4">
            <a:extLst>
              <a:ext uri="{FF2B5EF4-FFF2-40B4-BE49-F238E27FC236}">
                <a16:creationId xmlns:a16="http://schemas.microsoft.com/office/drawing/2014/main" id="{EA37874F-0409-8D13-E252-CE9ED9B8C4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F4F33B-1FB9-42A1-DD89-7EE557F71015}"/>
              </a:ext>
            </a:extLst>
          </p:cNvPr>
          <p:cNvSpPr>
            <a:spLocks noGrp="1"/>
          </p:cNvSpPr>
          <p:nvPr>
            <p:ph type="sldNum" sz="quarter" idx="12"/>
          </p:nvPr>
        </p:nvSpPr>
        <p:spPr/>
        <p:txBody>
          <a:bodyPr/>
          <a:lstStyle/>
          <a:p>
            <a:fld id="{475FA1DF-1148-42D0-8F1E-43B41F22CC2E}" type="slidenum">
              <a:rPr lang="en-US" smtClean="0"/>
              <a:t>‹#›</a:t>
            </a:fld>
            <a:endParaRPr lang="en-US"/>
          </a:p>
        </p:txBody>
      </p:sp>
    </p:spTree>
    <p:extLst>
      <p:ext uri="{BB962C8B-B14F-4D97-AF65-F5344CB8AC3E}">
        <p14:creationId xmlns:p14="http://schemas.microsoft.com/office/powerpoint/2010/main" val="3422196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C04E3-5014-D5BB-D333-6E2436D543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0E5FF0-4F13-996F-DFB9-7D76CC7FD2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80D1E1-9677-3ACD-F46D-038ED5154B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1E41F88-05CB-4E6E-B72C-DAD60F51E1C6}" type="datetimeFigureOut">
              <a:rPr lang="en-US" smtClean="0"/>
              <a:t>3/31/26</a:t>
            </a:fld>
            <a:endParaRPr lang="en-US"/>
          </a:p>
        </p:txBody>
      </p:sp>
      <p:sp>
        <p:nvSpPr>
          <p:cNvPr id="5" name="Footer Placeholder 4">
            <a:extLst>
              <a:ext uri="{FF2B5EF4-FFF2-40B4-BE49-F238E27FC236}">
                <a16:creationId xmlns:a16="http://schemas.microsoft.com/office/drawing/2014/main" id="{00B5F272-C0FF-3FF2-0B41-D87C8E302F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51463C2-A95C-ED20-0186-B5B090BCF9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75FA1DF-1148-42D0-8F1E-43B41F22CC2E}" type="slidenum">
              <a:rPr lang="en-US" smtClean="0"/>
              <a:t>‹#›</a:t>
            </a:fld>
            <a:endParaRPr lang="en-US"/>
          </a:p>
        </p:txBody>
      </p:sp>
    </p:spTree>
    <p:extLst>
      <p:ext uri="{BB962C8B-B14F-4D97-AF65-F5344CB8AC3E}">
        <p14:creationId xmlns:p14="http://schemas.microsoft.com/office/powerpoint/2010/main" val="11709893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admissions.utexas.edu/apply/application-materials/high-school-prerequisite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FA42F4-81BF-249B-D31B-92EEA8A3B1B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955403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FA42F4-81BF-249B-D31B-92EEA8A3B1B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923333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FA42F4-81BF-249B-D31B-92EEA8A3B1B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059100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FA42F4-81BF-249B-D31B-92EEA8A3B1B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733770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53BED5-96D2-2469-89DF-0D24A498F3C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2666" y="-396"/>
            <a:ext cx="12402548" cy="6976432"/>
          </a:xfrm>
          <a:prstGeom prst="rect">
            <a:avLst/>
          </a:prstGeom>
        </p:spPr>
      </p:pic>
    </p:spTree>
    <p:extLst>
      <p:ext uri="{BB962C8B-B14F-4D97-AF65-F5344CB8AC3E}">
        <p14:creationId xmlns:p14="http://schemas.microsoft.com/office/powerpoint/2010/main" val="3300984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53BED5-96D2-2469-89DF-0D24A498F3C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2667" y="-396"/>
            <a:ext cx="12402549" cy="6976435"/>
          </a:xfrm>
          <a:prstGeom prst="rect">
            <a:avLst/>
          </a:prstGeom>
        </p:spPr>
      </p:pic>
      <p:pic>
        <p:nvPicPr>
          <p:cNvPr id="2" name="Picture 1">
            <a:extLst>
              <a:ext uri="{FF2B5EF4-FFF2-40B4-BE49-F238E27FC236}">
                <a16:creationId xmlns:a16="http://schemas.microsoft.com/office/drawing/2014/main" id="{A493BB3F-8ECE-A892-94DC-C4A6D23D502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5274" y="1"/>
            <a:ext cx="12402548" cy="6976433"/>
          </a:xfrm>
          <a:prstGeom prst="rect">
            <a:avLst/>
          </a:prstGeom>
        </p:spPr>
      </p:pic>
    </p:spTree>
    <p:extLst>
      <p:ext uri="{BB962C8B-B14F-4D97-AF65-F5344CB8AC3E}">
        <p14:creationId xmlns:p14="http://schemas.microsoft.com/office/powerpoint/2010/main" val="3829723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6693B26C-3999-B287-132E-DB1A21270887}"/>
              </a:ext>
            </a:extLst>
          </p:cNvPr>
          <p:cNvPicPr>
            <a:picLocks noChangeAspect="1"/>
          </p:cNvPicPr>
          <p:nvPr/>
        </p:nvPicPr>
        <p:blipFill>
          <a:blip r:embed="rId3"/>
          <a:stretch>
            <a:fillRect/>
          </a:stretch>
        </p:blipFill>
        <p:spPr>
          <a:xfrm>
            <a:off x="1" y="0"/>
            <a:ext cx="12191999" cy="6858000"/>
          </a:xfrm>
          <a:prstGeom prst="rect">
            <a:avLst/>
          </a:prstGeom>
        </p:spPr>
      </p:pic>
      <p:sp>
        <p:nvSpPr>
          <p:cNvPr id="15" name="Title 14">
            <a:extLst>
              <a:ext uri="{FF2B5EF4-FFF2-40B4-BE49-F238E27FC236}">
                <a16:creationId xmlns:a16="http://schemas.microsoft.com/office/drawing/2014/main" id="{80F8AF08-5367-9E89-CE03-045E78882930}"/>
              </a:ext>
            </a:extLst>
          </p:cNvPr>
          <p:cNvSpPr>
            <a:spLocks noGrp="1"/>
          </p:cNvSpPr>
          <p:nvPr>
            <p:ph type="title"/>
          </p:nvPr>
        </p:nvSpPr>
        <p:spPr>
          <a:xfrm>
            <a:off x="838200" y="811666"/>
            <a:ext cx="10515600" cy="1009651"/>
          </a:xfrm>
        </p:spPr>
        <p:txBody>
          <a:bodyPr/>
          <a:lstStyle/>
          <a:p>
            <a:r>
              <a:rPr lang="en-US" b="1" dirty="0">
                <a:solidFill>
                  <a:srgbClr val="BF5700"/>
                </a:solidFill>
                <a:latin typeface="Georgia Pro Semibold" panose="020F0502020204030204" pitchFamily="18" charset="0"/>
              </a:rPr>
              <a:t>Holistic Review</a:t>
            </a:r>
          </a:p>
        </p:txBody>
      </p:sp>
      <p:sp>
        <p:nvSpPr>
          <p:cNvPr id="16" name="Content Placeholder 15">
            <a:extLst>
              <a:ext uri="{FF2B5EF4-FFF2-40B4-BE49-F238E27FC236}">
                <a16:creationId xmlns:a16="http://schemas.microsoft.com/office/drawing/2014/main" id="{BEC88E49-12B5-A897-454C-415FC71E3669}"/>
              </a:ext>
            </a:extLst>
          </p:cNvPr>
          <p:cNvSpPr>
            <a:spLocks noGrp="1"/>
          </p:cNvSpPr>
          <p:nvPr>
            <p:ph idx="1"/>
          </p:nvPr>
        </p:nvSpPr>
        <p:spPr>
          <a:xfrm>
            <a:off x="838200" y="1821317"/>
            <a:ext cx="10515600" cy="4628696"/>
          </a:xfrm>
        </p:spPr>
        <p:txBody>
          <a:bodyPr>
            <a:normAutofit/>
          </a:bodyPr>
          <a:lstStyle/>
          <a:p>
            <a:pPr fontAlgn="base"/>
            <a:r>
              <a:rPr lang="en-US" dirty="0">
                <a:latin typeface="Arial" panose="020B0604020202020204" pitchFamily="34" charset="0"/>
                <a:cs typeface="Arial" panose="020B0604020202020204" pitchFamily="34" charset="0"/>
              </a:rPr>
              <a:t>Class rank (if applicable)</a:t>
            </a:r>
          </a:p>
          <a:p>
            <a:pPr fontAlgn="base"/>
            <a:r>
              <a:rPr lang="en-US" dirty="0">
                <a:latin typeface="Arial" panose="020B0604020202020204" pitchFamily="34" charset="0"/>
                <a:cs typeface="Arial" panose="020B0604020202020204" pitchFamily="34" charset="0"/>
              </a:rPr>
              <a:t>Strength of academic background</a:t>
            </a:r>
          </a:p>
          <a:p>
            <a:pPr fontAlgn="base"/>
            <a:r>
              <a:rPr lang="en-US" dirty="0">
                <a:latin typeface="Arial" panose="020B0604020202020204" pitchFamily="34" charset="0"/>
                <a:cs typeface="Arial" panose="020B0604020202020204" pitchFamily="34" charset="0"/>
              </a:rPr>
              <a:t>Test scores</a:t>
            </a:r>
          </a:p>
          <a:p>
            <a:pPr fontAlgn="base"/>
            <a:r>
              <a:rPr lang="en-US" dirty="0">
                <a:latin typeface="Arial" panose="020B0604020202020204" pitchFamily="34" charset="0"/>
                <a:cs typeface="Arial" panose="020B0604020202020204" pitchFamily="34" charset="0"/>
              </a:rPr>
              <a:t>Record of achievements, honors, and awards</a:t>
            </a:r>
          </a:p>
          <a:p>
            <a:pPr fontAlgn="base"/>
            <a:r>
              <a:rPr lang="en-US" dirty="0">
                <a:latin typeface="Arial" panose="020B0604020202020204" pitchFamily="34" charset="0"/>
                <a:cs typeface="Arial" panose="020B0604020202020204" pitchFamily="34" charset="0"/>
              </a:rPr>
              <a:t>Special accomplishments, work and service both in and out of school</a:t>
            </a:r>
          </a:p>
          <a:p>
            <a:pPr fontAlgn="base"/>
            <a:r>
              <a:rPr lang="en-US" dirty="0">
                <a:latin typeface="Arial" panose="020B0604020202020204" pitchFamily="34" charset="0"/>
                <a:cs typeface="Arial" panose="020B0604020202020204" pitchFamily="34" charset="0"/>
              </a:rPr>
              <a:t>Essays</a:t>
            </a:r>
          </a:p>
          <a:p>
            <a:pPr fontAlgn="base"/>
            <a:r>
              <a:rPr lang="en-US" dirty="0">
                <a:latin typeface="Arial" panose="020B0604020202020204" pitchFamily="34" charset="0"/>
                <a:cs typeface="Arial" panose="020B0604020202020204" pitchFamily="34" charset="0"/>
              </a:rPr>
              <a:t>Recommendations (although not required)</a:t>
            </a:r>
          </a:p>
          <a:p>
            <a:pPr fontAlgn="base"/>
            <a:r>
              <a:rPr lang="en-US" dirty="0">
                <a:latin typeface="Arial" panose="020B0604020202020204" pitchFamily="34" charset="0"/>
                <a:cs typeface="Arial" panose="020B0604020202020204" pitchFamily="34" charset="0"/>
              </a:rPr>
              <a:t>Competitiveness of the major you applied to</a:t>
            </a:r>
          </a:p>
        </p:txBody>
      </p:sp>
    </p:spTree>
    <p:extLst>
      <p:ext uri="{BB962C8B-B14F-4D97-AF65-F5344CB8AC3E}">
        <p14:creationId xmlns:p14="http://schemas.microsoft.com/office/powerpoint/2010/main" val="86700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CC3D0-9C3D-B949-1236-46C83CC21E23}"/>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D31D4BE5-FF0C-A08B-B087-612404D4E8F1}"/>
              </a:ext>
            </a:extLst>
          </p:cNvPr>
          <p:cNvPicPr>
            <a:picLocks noChangeAspect="1"/>
          </p:cNvPicPr>
          <p:nvPr/>
        </p:nvPicPr>
        <p:blipFill>
          <a:blip r:embed="rId3"/>
          <a:stretch>
            <a:fillRect/>
          </a:stretch>
        </p:blipFill>
        <p:spPr>
          <a:xfrm>
            <a:off x="1" y="0"/>
            <a:ext cx="12191999" cy="6858000"/>
          </a:xfrm>
          <a:prstGeom prst="rect">
            <a:avLst/>
          </a:prstGeom>
        </p:spPr>
      </p:pic>
      <p:sp>
        <p:nvSpPr>
          <p:cNvPr id="15" name="Title 14">
            <a:extLst>
              <a:ext uri="{FF2B5EF4-FFF2-40B4-BE49-F238E27FC236}">
                <a16:creationId xmlns:a16="http://schemas.microsoft.com/office/drawing/2014/main" id="{4C903023-684A-E468-1BF2-7B0FEB8C852D}"/>
              </a:ext>
            </a:extLst>
          </p:cNvPr>
          <p:cNvSpPr>
            <a:spLocks noGrp="1"/>
          </p:cNvSpPr>
          <p:nvPr>
            <p:ph type="title"/>
          </p:nvPr>
        </p:nvSpPr>
        <p:spPr>
          <a:xfrm>
            <a:off x="838200" y="811666"/>
            <a:ext cx="10515600" cy="1009651"/>
          </a:xfrm>
        </p:spPr>
        <p:txBody>
          <a:bodyPr/>
          <a:lstStyle/>
          <a:p>
            <a:r>
              <a:rPr lang="en-US" b="1" dirty="0">
                <a:solidFill>
                  <a:srgbClr val="BF5700"/>
                </a:solidFill>
                <a:latin typeface="Georgia Pro Semibold" panose="020F0502020204030204" pitchFamily="18" charset="0"/>
                <a:hlinkClick r:id="rId4">
                  <a:extLst>
                    <a:ext uri="{A12FA001-AC4F-418D-AE19-62706E023703}">
                      <ahyp:hlinkClr xmlns:ahyp="http://schemas.microsoft.com/office/drawing/2018/hyperlinkcolor" val="tx"/>
                    </a:ext>
                  </a:extLst>
                </a:hlinkClick>
              </a:rPr>
              <a:t>High School Prerequisites</a:t>
            </a:r>
            <a:endParaRPr lang="en-US" b="1" dirty="0">
              <a:solidFill>
                <a:srgbClr val="BF5700"/>
              </a:solidFill>
              <a:latin typeface="Georgia Pro Semibold" panose="020F0502020204030204" pitchFamily="18" charset="0"/>
            </a:endParaRPr>
          </a:p>
        </p:txBody>
      </p:sp>
      <p:sp>
        <p:nvSpPr>
          <p:cNvPr id="16" name="Content Placeholder 15">
            <a:extLst>
              <a:ext uri="{FF2B5EF4-FFF2-40B4-BE49-F238E27FC236}">
                <a16:creationId xmlns:a16="http://schemas.microsoft.com/office/drawing/2014/main" id="{CA03C612-F341-8ABB-F125-C620FB7E78F2}"/>
              </a:ext>
            </a:extLst>
          </p:cNvPr>
          <p:cNvSpPr>
            <a:spLocks noGrp="1"/>
          </p:cNvSpPr>
          <p:nvPr>
            <p:ph idx="1"/>
          </p:nvPr>
        </p:nvSpPr>
        <p:spPr>
          <a:xfrm>
            <a:off x="838200" y="1821317"/>
            <a:ext cx="10515600" cy="4628696"/>
          </a:xfrm>
        </p:spPr>
        <p:txBody>
          <a:bodyPr>
            <a:normAutofit fontScale="92500" lnSpcReduction="10000"/>
          </a:bodyPr>
          <a:lstStyle/>
          <a:p>
            <a:pPr fontAlgn="base"/>
            <a:r>
              <a:rPr lang="en-US" dirty="0">
                <a:latin typeface="Arial" panose="020B0604020202020204" pitchFamily="34" charset="0"/>
                <a:cs typeface="Arial" panose="020B0604020202020204" pitchFamily="34" charset="0"/>
              </a:rPr>
              <a:t>Language Arts – 4 Credits Required</a:t>
            </a:r>
          </a:p>
          <a:p>
            <a:pPr fontAlgn="base"/>
            <a:r>
              <a:rPr lang="en-US" dirty="0">
                <a:latin typeface="Arial" panose="020B0604020202020204" pitchFamily="34" charset="0"/>
                <a:cs typeface="Arial" panose="020B0604020202020204" pitchFamily="34" charset="0"/>
              </a:rPr>
              <a:t>Mathematics – 3 Credits Required, 4 Credits Strongly Recommended</a:t>
            </a:r>
          </a:p>
          <a:p>
            <a:pPr fontAlgn="base"/>
            <a:r>
              <a:rPr lang="en-US" dirty="0">
                <a:latin typeface="Arial" panose="020B0604020202020204" pitchFamily="34" charset="0"/>
                <a:cs typeface="Arial" panose="020B0604020202020204" pitchFamily="34" charset="0"/>
              </a:rPr>
              <a:t>Science – 2 Credits Required, 4 Credits Strongly Recommended</a:t>
            </a:r>
          </a:p>
          <a:p>
            <a:pPr fontAlgn="base"/>
            <a:r>
              <a:rPr lang="en-US" dirty="0">
                <a:latin typeface="Arial" panose="020B0604020202020204" pitchFamily="34" charset="0"/>
                <a:cs typeface="Arial" panose="020B0604020202020204" pitchFamily="34" charset="0"/>
              </a:rPr>
              <a:t>Social Studies – 3 Credits Required, 4 Credits Strongly Recommended</a:t>
            </a:r>
          </a:p>
          <a:p>
            <a:pPr fontAlgn="base"/>
            <a:r>
              <a:rPr lang="en-US" dirty="0">
                <a:latin typeface="Arial" panose="020B0604020202020204" pitchFamily="34" charset="0"/>
                <a:cs typeface="Arial" panose="020B0604020202020204" pitchFamily="34" charset="0"/>
              </a:rPr>
              <a:t>Foreign Language – 2 Credits Required</a:t>
            </a:r>
          </a:p>
          <a:p>
            <a:pPr fontAlgn="base"/>
            <a:r>
              <a:rPr lang="en-US" dirty="0">
                <a:latin typeface="Arial" panose="020B0604020202020204" pitchFamily="34" charset="0"/>
                <a:cs typeface="Arial" panose="020B0604020202020204" pitchFamily="34" charset="0"/>
              </a:rPr>
              <a:t>Physical Education – 1 Credit Recommended</a:t>
            </a:r>
          </a:p>
          <a:p>
            <a:pPr fontAlgn="base"/>
            <a:r>
              <a:rPr lang="en-US" dirty="0">
                <a:latin typeface="Arial" panose="020B0604020202020204" pitchFamily="34" charset="0"/>
                <a:cs typeface="Arial" panose="020B0604020202020204" pitchFamily="34" charset="0"/>
              </a:rPr>
              <a:t>Fine Arts – 1 Credit Recommended</a:t>
            </a:r>
          </a:p>
          <a:p>
            <a:pPr fontAlgn="base"/>
            <a:r>
              <a:rPr lang="en-US" dirty="0">
                <a:latin typeface="Arial" panose="020B0604020202020204" pitchFamily="34" charset="0"/>
                <a:cs typeface="Arial" panose="020B0604020202020204" pitchFamily="34" charset="0"/>
              </a:rPr>
              <a:t>Electives – 6 Credits Recommended</a:t>
            </a:r>
          </a:p>
          <a:p>
            <a:pPr fontAlgn="base"/>
            <a:r>
              <a:rPr lang="en-US" dirty="0">
                <a:latin typeface="Arial" panose="020B0604020202020204" pitchFamily="34" charset="0"/>
                <a:cs typeface="Arial" panose="020B0604020202020204" pitchFamily="34" charset="0"/>
              </a:rPr>
              <a:t>Calculus Readiness</a:t>
            </a:r>
          </a:p>
        </p:txBody>
      </p:sp>
    </p:spTree>
    <p:extLst>
      <p:ext uri="{BB962C8B-B14F-4D97-AF65-F5344CB8AC3E}">
        <p14:creationId xmlns:p14="http://schemas.microsoft.com/office/powerpoint/2010/main" val="1880967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6294161-8BBE-43DC-DD03-5C447399134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921" y="0"/>
            <a:ext cx="12192000" cy="6858000"/>
          </a:xfrm>
          <a:prstGeom prst="rect">
            <a:avLst/>
          </a:prstGeom>
        </p:spPr>
      </p:pic>
    </p:spTree>
    <p:extLst>
      <p:ext uri="{BB962C8B-B14F-4D97-AF65-F5344CB8AC3E}">
        <p14:creationId xmlns:p14="http://schemas.microsoft.com/office/powerpoint/2010/main" val="38997432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46</TotalTime>
  <Words>761</Words>
  <Application>Microsoft Macintosh PowerPoint</Application>
  <PresentationFormat>Widescreen</PresentationFormat>
  <Paragraphs>54</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Aptos</vt:lpstr>
      <vt:lpstr>Aptos Display</vt:lpstr>
      <vt:lpstr>Arial</vt:lpstr>
      <vt:lpstr>Calibri</vt:lpstr>
      <vt:lpstr>Georgia Pro Semibold</vt:lpstr>
      <vt:lpstr>Office Theme</vt:lpstr>
      <vt:lpstr>PowerPoint Presentation</vt:lpstr>
      <vt:lpstr>PowerPoint Presentation</vt:lpstr>
      <vt:lpstr>PowerPoint Presentation</vt:lpstr>
      <vt:lpstr>PowerPoint Presentation</vt:lpstr>
      <vt:lpstr>PowerPoint Presentation</vt:lpstr>
      <vt:lpstr>PowerPoint Presentation</vt:lpstr>
      <vt:lpstr>Holistic Review</vt:lpstr>
      <vt:lpstr>High School Prerequisites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Nguyen, Aysia T</dc:creator>
  <cp:lastModifiedBy>Parker, Haley</cp:lastModifiedBy>
  <cp:revision>1</cp:revision>
  <dcterms:created xsi:type="dcterms:W3CDTF">2026-03-28T14:06:59Z</dcterms:created>
  <dcterms:modified xsi:type="dcterms:W3CDTF">2026-03-31T22:57:10Z</dcterms:modified>
</cp:coreProperties>
</file>