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48" r:id="rId5"/>
    <p:sldMasterId id="2147483723" r:id="rId6"/>
  </p:sldMasterIdLst>
  <p:notesMasterIdLst>
    <p:notesMasterId r:id="rId28"/>
  </p:notesMasterIdLst>
  <p:sldIdLst>
    <p:sldId id="256" r:id="rId7"/>
    <p:sldId id="267" r:id="rId8"/>
    <p:sldId id="264" r:id="rId9"/>
    <p:sldId id="280" r:id="rId10"/>
    <p:sldId id="281" r:id="rId11"/>
    <p:sldId id="282" r:id="rId12"/>
    <p:sldId id="283" r:id="rId13"/>
    <p:sldId id="259" r:id="rId14"/>
    <p:sldId id="273" r:id="rId15"/>
    <p:sldId id="260" r:id="rId16"/>
    <p:sldId id="268" r:id="rId17"/>
    <p:sldId id="277" r:id="rId18"/>
    <p:sldId id="279" r:id="rId19"/>
    <p:sldId id="285" r:id="rId20"/>
    <p:sldId id="286" r:id="rId21"/>
    <p:sldId id="287" r:id="rId22"/>
    <p:sldId id="288" r:id="rId23"/>
    <p:sldId id="284" r:id="rId24"/>
    <p:sldId id="289" r:id="rId25"/>
    <p:sldId id="265" r:id="rId26"/>
    <p:sldId id="290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BE2"/>
    <a:srgbClr val="29A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0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D42131-8FCF-4CE8-A289-E5B9DD6A8BA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1D4DE8-A913-4653-9996-36487CE544B3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 dirty="0"/>
            <a:t>Development of key skills:</a:t>
          </a:r>
        </a:p>
        <a:p>
          <a:pPr>
            <a:buFont typeface="Arial" panose="020B0604020202020204" pitchFamily="34" charset="0"/>
            <a:buChar char="•"/>
          </a:pPr>
          <a:r>
            <a:rPr lang="en-US" b="1" dirty="0"/>
            <a:t>Critical thinking and inquiry-based learning.</a:t>
          </a:r>
        </a:p>
        <a:p>
          <a:pPr>
            <a:buFont typeface="Arial" panose="020B0604020202020204" pitchFamily="34" charset="0"/>
            <a:buChar char="•"/>
          </a:pPr>
          <a:r>
            <a:rPr lang="en-US" b="1" dirty="0"/>
            <a:t>Communication and collaboration.</a:t>
          </a:r>
        </a:p>
        <a:p>
          <a:pPr>
            <a:buFont typeface="Arial" panose="020B0604020202020204" pitchFamily="34" charset="0"/>
            <a:buChar char="•"/>
          </a:pPr>
          <a:r>
            <a:rPr lang="en-US" b="1" dirty="0"/>
            <a:t>Independent learning habits.</a:t>
          </a:r>
          <a:endParaRPr lang="en-US" dirty="0"/>
        </a:p>
      </dgm:t>
    </dgm:pt>
    <dgm:pt modelId="{BB87B9F1-C193-4460-9BC6-5E56856859C7}" type="parTrans" cxnId="{AF1B4767-26D1-4DB9-9D22-C46B74F8D2A1}">
      <dgm:prSet/>
      <dgm:spPr/>
      <dgm:t>
        <a:bodyPr/>
        <a:lstStyle/>
        <a:p>
          <a:endParaRPr lang="en-US"/>
        </a:p>
      </dgm:t>
    </dgm:pt>
    <dgm:pt modelId="{8A77F65B-F63C-460A-AA81-A6DD4C8C63A9}" type="sibTrans" cxnId="{AF1B4767-26D1-4DB9-9D22-C46B74F8D2A1}">
      <dgm:prSet/>
      <dgm:spPr/>
      <dgm:t>
        <a:bodyPr/>
        <a:lstStyle/>
        <a:p>
          <a:endParaRPr lang="en-US"/>
        </a:p>
      </dgm:t>
    </dgm:pt>
    <dgm:pt modelId="{91B44C90-F5AB-4364-BCB6-CCBC14611136}">
      <dgm:prSet phldrT="[Text]"/>
      <dgm:spPr/>
      <dgm:t>
        <a:bodyPr/>
        <a:lstStyle/>
        <a:p>
          <a:r>
            <a:rPr lang="en-US" b="1" dirty="0"/>
            <a:t>Elementary to High School pathway to AICE, AP, IB programs.</a:t>
          </a:r>
          <a:endParaRPr lang="en-US" dirty="0"/>
        </a:p>
      </dgm:t>
    </dgm:pt>
    <dgm:pt modelId="{762D022A-1D20-487A-8DFC-DAB889A3E11A}" type="parTrans" cxnId="{D34EA38B-BD88-4805-8C77-57858F6FDA73}">
      <dgm:prSet/>
      <dgm:spPr/>
      <dgm:t>
        <a:bodyPr/>
        <a:lstStyle/>
        <a:p>
          <a:endParaRPr lang="en-US"/>
        </a:p>
      </dgm:t>
    </dgm:pt>
    <dgm:pt modelId="{16E7EDB1-1D21-4D94-9589-9EEF9E63758E}" type="sibTrans" cxnId="{D34EA38B-BD88-4805-8C77-57858F6FDA73}">
      <dgm:prSet/>
      <dgm:spPr/>
      <dgm:t>
        <a:bodyPr/>
        <a:lstStyle/>
        <a:p>
          <a:endParaRPr lang="en-US"/>
        </a:p>
      </dgm:t>
    </dgm:pt>
    <dgm:pt modelId="{7FC542C1-211F-4F8D-B6DC-67AB401EAA7D}">
      <dgm:prSet/>
      <dgm:spPr/>
      <dgm:t>
        <a:bodyPr/>
        <a:lstStyle/>
        <a:p>
          <a:r>
            <a:rPr lang="en-US" b="1" dirty="0"/>
            <a:t>Middle school Global Perspectives course emphasizes cohesive student learning &amp; teaching approach.</a:t>
          </a:r>
        </a:p>
      </dgm:t>
    </dgm:pt>
    <dgm:pt modelId="{F5D0D77C-6D6F-467A-AC66-41AD39F8DA4B}" type="parTrans" cxnId="{758189AA-5F80-4132-94BF-80B31965949D}">
      <dgm:prSet/>
      <dgm:spPr/>
      <dgm:t>
        <a:bodyPr/>
        <a:lstStyle/>
        <a:p>
          <a:endParaRPr lang="en-US"/>
        </a:p>
      </dgm:t>
    </dgm:pt>
    <dgm:pt modelId="{6FE36603-A3FB-4BAF-A9D9-ACAC1B9EC80B}" type="sibTrans" cxnId="{758189AA-5F80-4132-94BF-80B31965949D}">
      <dgm:prSet/>
      <dgm:spPr/>
      <dgm:t>
        <a:bodyPr/>
        <a:lstStyle/>
        <a:p>
          <a:endParaRPr lang="en-US"/>
        </a:p>
      </dgm:t>
    </dgm:pt>
    <dgm:pt modelId="{D178F33E-D36B-42DF-9CFD-670C9973533A}">
      <dgm:prSet/>
      <dgm:spPr/>
      <dgm:t>
        <a:bodyPr/>
        <a:lstStyle/>
        <a:p>
          <a:r>
            <a:rPr lang="en-US" b="1" dirty="0"/>
            <a:t>Cambridge now allows high school 9</a:t>
          </a:r>
          <a:r>
            <a:rPr lang="en-US" b="1" baseline="30000" dirty="0"/>
            <a:t>th</a:t>
          </a:r>
          <a:r>
            <a:rPr lang="en-US" b="1" dirty="0"/>
            <a:t> grade AICE exams to count toward AICE Diploma.  This supports students earning an AICE Diploma prior to completing high school.</a:t>
          </a:r>
        </a:p>
      </dgm:t>
    </dgm:pt>
    <dgm:pt modelId="{0735A01B-B244-41A3-935A-152C7E500E45}" type="parTrans" cxnId="{B9E3F951-752A-44AA-BE97-51B31770CACC}">
      <dgm:prSet/>
      <dgm:spPr/>
      <dgm:t>
        <a:bodyPr/>
        <a:lstStyle/>
        <a:p>
          <a:endParaRPr lang="en-US"/>
        </a:p>
      </dgm:t>
    </dgm:pt>
    <dgm:pt modelId="{2B490590-A5CB-4463-8CE9-BC51D5BAC319}" type="sibTrans" cxnId="{B9E3F951-752A-44AA-BE97-51B31770CACC}">
      <dgm:prSet/>
      <dgm:spPr/>
      <dgm:t>
        <a:bodyPr/>
        <a:lstStyle/>
        <a:p>
          <a:endParaRPr lang="en-US"/>
        </a:p>
      </dgm:t>
    </dgm:pt>
    <dgm:pt modelId="{F9981A25-2477-48FE-87AF-562230361AEC}" type="pres">
      <dgm:prSet presAssocID="{A4D42131-8FCF-4CE8-A289-E5B9DD6A8BAB}" presName="diagram" presStyleCnt="0">
        <dgm:presLayoutVars>
          <dgm:dir/>
          <dgm:resizeHandles val="exact"/>
        </dgm:presLayoutVars>
      </dgm:prSet>
      <dgm:spPr/>
    </dgm:pt>
    <dgm:pt modelId="{26CEF378-816B-4E19-96DA-A4CC8A07F774}" type="pres">
      <dgm:prSet presAssocID="{B21D4DE8-A913-4653-9996-36487CE544B3}" presName="node" presStyleLbl="node1" presStyleIdx="0" presStyleCnt="4" custLinFactY="40664" custLinFactNeighborX="-53378" custLinFactNeighborY="100000">
        <dgm:presLayoutVars>
          <dgm:bulletEnabled val="1"/>
        </dgm:presLayoutVars>
      </dgm:prSet>
      <dgm:spPr/>
    </dgm:pt>
    <dgm:pt modelId="{7BBC4C80-37E0-49E9-9AFD-82B35B701DBE}" type="pres">
      <dgm:prSet presAssocID="{8A77F65B-F63C-460A-AA81-A6DD4C8C63A9}" presName="sibTrans" presStyleCnt="0"/>
      <dgm:spPr/>
    </dgm:pt>
    <dgm:pt modelId="{6F81FBDF-83D9-4788-B915-F37B12FD60B2}" type="pres">
      <dgm:prSet presAssocID="{91B44C90-F5AB-4364-BCB6-CCBC14611136}" presName="node" presStyleLbl="node1" presStyleIdx="1" presStyleCnt="4" custLinFactNeighborX="-1392" custLinFactNeighborY="21207">
        <dgm:presLayoutVars>
          <dgm:bulletEnabled val="1"/>
        </dgm:presLayoutVars>
      </dgm:prSet>
      <dgm:spPr/>
    </dgm:pt>
    <dgm:pt modelId="{1294B665-2D4F-4A9C-9E8A-9110731F86B2}" type="pres">
      <dgm:prSet presAssocID="{16E7EDB1-1D21-4D94-9589-9EEF9E63758E}" presName="sibTrans" presStyleCnt="0"/>
      <dgm:spPr/>
    </dgm:pt>
    <dgm:pt modelId="{3F5F9553-C5F3-48F6-8C4F-E77049F3E580}" type="pres">
      <dgm:prSet presAssocID="{7FC542C1-211F-4F8D-B6DC-67AB401EAA7D}" presName="node" presStyleLbl="node1" presStyleIdx="2" presStyleCnt="4" custLinFactX="8530" custLinFactNeighborX="100000" custLinFactNeighborY="14270">
        <dgm:presLayoutVars>
          <dgm:bulletEnabled val="1"/>
        </dgm:presLayoutVars>
      </dgm:prSet>
      <dgm:spPr/>
    </dgm:pt>
    <dgm:pt modelId="{C6089043-F0DE-4329-BF1D-4877CFD7D249}" type="pres">
      <dgm:prSet presAssocID="{6FE36603-A3FB-4BAF-A9D9-ACAC1B9EC80B}" presName="sibTrans" presStyleCnt="0"/>
      <dgm:spPr/>
    </dgm:pt>
    <dgm:pt modelId="{26BB9B9C-4D5E-446F-A897-513D537F93B1}" type="pres">
      <dgm:prSet presAssocID="{D178F33E-D36B-42DF-9CFD-670C9973533A}" presName="node" presStyleLbl="node1" presStyleIdx="3" presStyleCnt="4" custLinFactX="-12003" custLinFactNeighborX="-100000" custLinFactNeighborY="-94954">
        <dgm:presLayoutVars>
          <dgm:bulletEnabled val="1"/>
        </dgm:presLayoutVars>
      </dgm:prSet>
      <dgm:spPr/>
    </dgm:pt>
  </dgm:ptLst>
  <dgm:cxnLst>
    <dgm:cxn modelId="{77406004-05FF-470B-91CE-CC3A7B8F23EE}" type="presOf" srcId="{7FC542C1-211F-4F8D-B6DC-67AB401EAA7D}" destId="{3F5F9553-C5F3-48F6-8C4F-E77049F3E580}" srcOrd="0" destOrd="0" presId="urn:microsoft.com/office/officeart/2005/8/layout/default"/>
    <dgm:cxn modelId="{2577C308-0A47-47F0-8085-759699B3F643}" type="presOf" srcId="{B21D4DE8-A913-4653-9996-36487CE544B3}" destId="{26CEF378-816B-4E19-96DA-A4CC8A07F774}" srcOrd="0" destOrd="0" presId="urn:microsoft.com/office/officeart/2005/8/layout/default"/>
    <dgm:cxn modelId="{DE0ADC5B-494E-47D4-8544-608F1CAC0C5A}" type="presOf" srcId="{91B44C90-F5AB-4364-BCB6-CCBC14611136}" destId="{6F81FBDF-83D9-4788-B915-F37B12FD60B2}" srcOrd="0" destOrd="0" presId="urn:microsoft.com/office/officeart/2005/8/layout/default"/>
    <dgm:cxn modelId="{46FB1964-0AC5-42BA-ABB0-98E088C33DBC}" type="presOf" srcId="{D178F33E-D36B-42DF-9CFD-670C9973533A}" destId="{26BB9B9C-4D5E-446F-A897-513D537F93B1}" srcOrd="0" destOrd="0" presId="urn:microsoft.com/office/officeart/2005/8/layout/default"/>
    <dgm:cxn modelId="{AF1B4767-26D1-4DB9-9D22-C46B74F8D2A1}" srcId="{A4D42131-8FCF-4CE8-A289-E5B9DD6A8BAB}" destId="{B21D4DE8-A913-4653-9996-36487CE544B3}" srcOrd="0" destOrd="0" parTransId="{BB87B9F1-C193-4460-9BC6-5E56856859C7}" sibTransId="{8A77F65B-F63C-460A-AA81-A6DD4C8C63A9}"/>
    <dgm:cxn modelId="{B9E3F951-752A-44AA-BE97-51B31770CACC}" srcId="{A4D42131-8FCF-4CE8-A289-E5B9DD6A8BAB}" destId="{D178F33E-D36B-42DF-9CFD-670C9973533A}" srcOrd="3" destOrd="0" parTransId="{0735A01B-B244-41A3-935A-152C7E500E45}" sibTransId="{2B490590-A5CB-4463-8CE9-BC51D5BAC319}"/>
    <dgm:cxn modelId="{D34EA38B-BD88-4805-8C77-57858F6FDA73}" srcId="{A4D42131-8FCF-4CE8-A289-E5B9DD6A8BAB}" destId="{91B44C90-F5AB-4364-BCB6-CCBC14611136}" srcOrd="1" destOrd="0" parTransId="{762D022A-1D20-487A-8DFC-DAB889A3E11A}" sibTransId="{16E7EDB1-1D21-4D94-9589-9EEF9E63758E}"/>
    <dgm:cxn modelId="{758189AA-5F80-4132-94BF-80B31965949D}" srcId="{A4D42131-8FCF-4CE8-A289-E5B9DD6A8BAB}" destId="{7FC542C1-211F-4F8D-B6DC-67AB401EAA7D}" srcOrd="2" destOrd="0" parTransId="{F5D0D77C-6D6F-467A-AC66-41AD39F8DA4B}" sibTransId="{6FE36603-A3FB-4BAF-A9D9-ACAC1B9EC80B}"/>
    <dgm:cxn modelId="{C9FB81B7-17F9-4B2A-A1AD-D8AA7D77433E}" type="presOf" srcId="{A4D42131-8FCF-4CE8-A289-E5B9DD6A8BAB}" destId="{F9981A25-2477-48FE-87AF-562230361AEC}" srcOrd="0" destOrd="0" presId="urn:microsoft.com/office/officeart/2005/8/layout/default"/>
    <dgm:cxn modelId="{FD61863E-AE3C-4D48-82D2-08A370456443}" type="presParOf" srcId="{F9981A25-2477-48FE-87AF-562230361AEC}" destId="{26CEF378-816B-4E19-96DA-A4CC8A07F774}" srcOrd="0" destOrd="0" presId="urn:microsoft.com/office/officeart/2005/8/layout/default"/>
    <dgm:cxn modelId="{C3B5FB08-AAC4-48B2-9185-CD5460ACA3AF}" type="presParOf" srcId="{F9981A25-2477-48FE-87AF-562230361AEC}" destId="{7BBC4C80-37E0-49E9-9AFD-82B35B701DBE}" srcOrd="1" destOrd="0" presId="urn:microsoft.com/office/officeart/2005/8/layout/default"/>
    <dgm:cxn modelId="{35AD7DD5-78E7-43F9-BED6-60F9596A06F4}" type="presParOf" srcId="{F9981A25-2477-48FE-87AF-562230361AEC}" destId="{6F81FBDF-83D9-4788-B915-F37B12FD60B2}" srcOrd="2" destOrd="0" presId="urn:microsoft.com/office/officeart/2005/8/layout/default"/>
    <dgm:cxn modelId="{7387AED0-1590-45CD-8F13-F5415683359B}" type="presParOf" srcId="{F9981A25-2477-48FE-87AF-562230361AEC}" destId="{1294B665-2D4F-4A9C-9E8A-9110731F86B2}" srcOrd="3" destOrd="0" presId="urn:microsoft.com/office/officeart/2005/8/layout/default"/>
    <dgm:cxn modelId="{29C9510A-E5DD-4348-B425-7A64023ACF09}" type="presParOf" srcId="{F9981A25-2477-48FE-87AF-562230361AEC}" destId="{3F5F9553-C5F3-48F6-8C4F-E77049F3E580}" srcOrd="4" destOrd="0" presId="urn:microsoft.com/office/officeart/2005/8/layout/default"/>
    <dgm:cxn modelId="{6CD8CDD6-C8F3-4AA9-BDD4-2AE71C29F9C2}" type="presParOf" srcId="{F9981A25-2477-48FE-87AF-562230361AEC}" destId="{C6089043-F0DE-4329-BF1D-4877CFD7D249}" srcOrd="5" destOrd="0" presId="urn:microsoft.com/office/officeart/2005/8/layout/default"/>
    <dgm:cxn modelId="{DCD41ACC-A549-465D-9584-73ADF3D09C2E}" type="presParOf" srcId="{F9981A25-2477-48FE-87AF-562230361AEC}" destId="{26BB9B9C-4D5E-446F-A897-513D537F93B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209E51-5383-4E02-8FDC-1F455E2DC36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926FD9-39CB-458F-9CFA-A8C4CF4FCB0B}">
      <dgm:prSet phldrT="[Text]" phldr="0"/>
      <dgm:spPr/>
      <dgm:t>
        <a:bodyPr/>
        <a:lstStyle/>
        <a:p>
          <a:r>
            <a:rPr lang="en-US" dirty="0"/>
            <a:t>Supports the VCS 3 Pillars: READING, INNOVATION, &amp; CTE</a:t>
          </a:r>
        </a:p>
      </dgm:t>
    </dgm:pt>
    <dgm:pt modelId="{BFA1001F-5DFF-43ED-95C3-36FB117B0B12}" type="parTrans" cxnId="{8C54238A-C1D4-48C7-8D34-D2805FFD1E4A}">
      <dgm:prSet/>
      <dgm:spPr/>
      <dgm:t>
        <a:bodyPr/>
        <a:lstStyle/>
        <a:p>
          <a:endParaRPr lang="en-US"/>
        </a:p>
      </dgm:t>
    </dgm:pt>
    <dgm:pt modelId="{BCE476D4-AE6B-4F14-B137-D421F9736688}" type="sibTrans" cxnId="{8C54238A-C1D4-48C7-8D34-D2805FFD1E4A}">
      <dgm:prSet/>
      <dgm:spPr/>
      <dgm:t>
        <a:bodyPr/>
        <a:lstStyle/>
        <a:p>
          <a:endParaRPr lang="en-US"/>
        </a:p>
      </dgm:t>
    </dgm:pt>
    <dgm:pt modelId="{CAB3E467-829B-4A29-8951-2FF052A91AE4}">
      <dgm:prSet phldrT="[Text]" custT="1"/>
      <dgm:spPr/>
      <dgm:t>
        <a:bodyPr/>
        <a:lstStyle/>
        <a:p>
          <a:r>
            <a:rPr lang="en-US" sz="1200" dirty="0"/>
            <a:t>Success Across Advanced Academic Pathways</a:t>
          </a:r>
        </a:p>
      </dgm:t>
    </dgm:pt>
    <dgm:pt modelId="{3E0F5365-4037-4E1A-95F3-A548D1859967}" type="parTrans" cxnId="{50CD7571-DDF9-4B95-B0F3-CEBD7E760B09}">
      <dgm:prSet/>
      <dgm:spPr/>
      <dgm:t>
        <a:bodyPr/>
        <a:lstStyle/>
        <a:p>
          <a:endParaRPr lang="en-US"/>
        </a:p>
      </dgm:t>
    </dgm:pt>
    <dgm:pt modelId="{D313F8BF-4653-400D-8441-DE23C3BD7663}" type="sibTrans" cxnId="{50CD7571-DDF9-4B95-B0F3-CEBD7E760B09}">
      <dgm:prSet/>
      <dgm:spPr/>
      <dgm:t>
        <a:bodyPr/>
        <a:lstStyle/>
        <a:p>
          <a:endParaRPr lang="en-US"/>
        </a:p>
      </dgm:t>
    </dgm:pt>
    <dgm:pt modelId="{A98B1132-3F71-4553-87A6-8A264185CD7B}">
      <dgm:prSet phldrT="[Text]"/>
      <dgm:spPr/>
      <dgm:t>
        <a:bodyPr/>
        <a:lstStyle/>
        <a:p>
          <a:r>
            <a:rPr lang="en-US" dirty="0"/>
            <a:t>Helps to increase AP, IB, and AICE Pass Rates</a:t>
          </a:r>
        </a:p>
      </dgm:t>
    </dgm:pt>
    <dgm:pt modelId="{B3BF3933-6026-4235-A681-9177DCB225B1}" type="parTrans" cxnId="{F46CF523-0581-4BFE-82E5-E251B01F4138}">
      <dgm:prSet/>
      <dgm:spPr/>
      <dgm:t>
        <a:bodyPr/>
        <a:lstStyle/>
        <a:p>
          <a:endParaRPr lang="en-US"/>
        </a:p>
      </dgm:t>
    </dgm:pt>
    <dgm:pt modelId="{3BB39394-52F7-4967-8E88-12D61AD0B79D}" type="sibTrans" cxnId="{F46CF523-0581-4BFE-82E5-E251B01F4138}">
      <dgm:prSet/>
      <dgm:spPr/>
      <dgm:t>
        <a:bodyPr/>
        <a:lstStyle/>
        <a:p>
          <a:endParaRPr lang="en-US"/>
        </a:p>
      </dgm:t>
    </dgm:pt>
    <dgm:pt modelId="{96954E65-B9EB-4B73-8122-9811AFE8847C}">
      <dgm:prSet phldrT="[Text]"/>
      <dgm:spPr/>
      <dgm:t>
        <a:bodyPr/>
        <a:lstStyle/>
        <a:p>
          <a:r>
            <a:rPr lang="en-US" dirty="0"/>
            <a:t>Increase Teacher Retention</a:t>
          </a:r>
        </a:p>
      </dgm:t>
    </dgm:pt>
    <dgm:pt modelId="{B3FCE912-007F-457A-B0F1-DFEEFDF3C533}" type="parTrans" cxnId="{4C0DA1E0-8455-4B38-94FE-310A373ECC0C}">
      <dgm:prSet/>
      <dgm:spPr/>
      <dgm:t>
        <a:bodyPr/>
        <a:lstStyle/>
        <a:p>
          <a:endParaRPr lang="en-US"/>
        </a:p>
      </dgm:t>
    </dgm:pt>
    <dgm:pt modelId="{227ADB3A-AB73-4D53-9E72-57EDA67299C9}" type="sibTrans" cxnId="{4C0DA1E0-8455-4B38-94FE-310A373ECC0C}">
      <dgm:prSet/>
      <dgm:spPr/>
      <dgm:t>
        <a:bodyPr/>
        <a:lstStyle/>
        <a:p>
          <a:endParaRPr lang="en-US"/>
        </a:p>
      </dgm:t>
    </dgm:pt>
    <dgm:pt modelId="{2B8B18A6-2C10-41F2-AB6F-CDA9FA8947FC}">
      <dgm:prSet phldrT="[Text]"/>
      <dgm:spPr/>
      <dgm:t>
        <a:bodyPr/>
        <a:lstStyle/>
        <a:p>
          <a:r>
            <a:rPr lang="en-US" dirty="0"/>
            <a:t>Increase Enrollment </a:t>
          </a:r>
        </a:p>
      </dgm:t>
    </dgm:pt>
    <dgm:pt modelId="{C7744D39-44E7-4F5E-B2D3-2BA7DC946F9F}" type="parTrans" cxnId="{108AE2A4-7478-4807-A6E3-A6D8BD9221A5}">
      <dgm:prSet/>
      <dgm:spPr/>
      <dgm:t>
        <a:bodyPr/>
        <a:lstStyle/>
        <a:p>
          <a:endParaRPr lang="en-US"/>
        </a:p>
      </dgm:t>
    </dgm:pt>
    <dgm:pt modelId="{EF3A4B0B-DF32-4CAB-9C0B-3600835886C8}" type="sibTrans" cxnId="{108AE2A4-7478-4807-A6E3-A6D8BD9221A5}">
      <dgm:prSet/>
      <dgm:spPr/>
      <dgm:t>
        <a:bodyPr/>
        <a:lstStyle/>
        <a:p>
          <a:endParaRPr lang="en-US"/>
        </a:p>
      </dgm:t>
    </dgm:pt>
    <dgm:pt modelId="{0BF632D8-6A8C-40D4-B636-744FE0F8368E}">
      <dgm:prSet phldrT="[Text]"/>
      <dgm:spPr/>
      <dgm:t>
        <a:bodyPr/>
        <a:lstStyle/>
        <a:p>
          <a:r>
            <a:rPr lang="en-US" dirty="0"/>
            <a:t>Equity and Access</a:t>
          </a:r>
        </a:p>
      </dgm:t>
    </dgm:pt>
    <dgm:pt modelId="{8C39DD75-1F4E-4B21-A379-BC9FCCB2B679}" type="parTrans" cxnId="{DF0F4A50-156F-4621-9598-F7673D6944B0}">
      <dgm:prSet/>
      <dgm:spPr/>
      <dgm:t>
        <a:bodyPr/>
        <a:lstStyle/>
        <a:p>
          <a:endParaRPr lang="en-US"/>
        </a:p>
      </dgm:t>
    </dgm:pt>
    <dgm:pt modelId="{55758657-E37A-4BF1-B29F-FDC492863A68}" type="sibTrans" cxnId="{DF0F4A50-156F-4621-9598-F7673D6944B0}">
      <dgm:prSet/>
      <dgm:spPr/>
      <dgm:t>
        <a:bodyPr/>
        <a:lstStyle/>
        <a:p>
          <a:endParaRPr lang="en-US"/>
        </a:p>
      </dgm:t>
    </dgm:pt>
    <dgm:pt modelId="{4BE60209-6A35-421D-A7B2-EAD77378C30F}" type="pres">
      <dgm:prSet presAssocID="{C4209E51-5383-4E02-8FDC-1F455E2DC36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DDB4322-6823-4EF8-A16A-F8533693F2D8}" type="pres">
      <dgm:prSet presAssocID="{D3926FD9-39CB-458F-9CFA-A8C4CF4FCB0B}" presName="centerShape" presStyleLbl="node0" presStyleIdx="0" presStyleCnt="1"/>
      <dgm:spPr/>
    </dgm:pt>
    <dgm:pt modelId="{DDBA57DE-9B0E-477A-A0B5-2FDE8420618A}" type="pres">
      <dgm:prSet presAssocID="{CAB3E467-829B-4A29-8951-2FF052A91AE4}" presName="node" presStyleLbl="node1" presStyleIdx="0" presStyleCnt="5">
        <dgm:presLayoutVars>
          <dgm:bulletEnabled val="1"/>
        </dgm:presLayoutVars>
      </dgm:prSet>
      <dgm:spPr/>
    </dgm:pt>
    <dgm:pt modelId="{8888901E-90D2-45AB-9D5A-E578CF824C1E}" type="pres">
      <dgm:prSet presAssocID="{CAB3E467-829B-4A29-8951-2FF052A91AE4}" presName="dummy" presStyleCnt="0"/>
      <dgm:spPr/>
    </dgm:pt>
    <dgm:pt modelId="{61CAABD9-613A-45F1-9269-1189D1368C79}" type="pres">
      <dgm:prSet presAssocID="{D313F8BF-4653-400D-8441-DE23C3BD7663}" presName="sibTrans" presStyleLbl="sibTrans2D1" presStyleIdx="0" presStyleCnt="5"/>
      <dgm:spPr/>
    </dgm:pt>
    <dgm:pt modelId="{0D3CB666-4E1F-4D0F-94DB-887D053156DB}" type="pres">
      <dgm:prSet presAssocID="{A98B1132-3F71-4553-87A6-8A264185CD7B}" presName="node" presStyleLbl="node1" presStyleIdx="1" presStyleCnt="5">
        <dgm:presLayoutVars>
          <dgm:bulletEnabled val="1"/>
        </dgm:presLayoutVars>
      </dgm:prSet>
      <dgm:spPr/>
    </dgm:pt>
    <dgm:pt modelId="{543ED101-A3F1-4AF3-B759-8D00C014A6A0}" type="pres">
      <dgm:prSet presAssocID="{A98B1132-3F71-4553-87A6-8A264185CD7B}" presName="dummy" presStyleCnt="0"/>
      <dgm:spPr/>
    </dgm:pt>
    <dgm:pt modelId="{3B9C006A-A213-4464-A3BA-5A530AFF1AC6}" type="pres">
      <dgm:prSet presAssocID="{3BB39394-52F7-4967-8E88-12D61AD0B79D}" presName="sibTrans" presStyleLbl="sibTrans2D1" presStyleIdx="1" presStyleCnt="5"/>
      <dgm:spPr/>
    </dgm:pt>
    <dgm:pt modelId="{05A9BA04-9B1A-4284-9D88-EE14355AA112}" type="pres">
      <dgm:prSet presAssocID="{96954E65-B9EB-4B73-8122-9811AFE8847C}" presName="node" presStyleLbl="node1" presStyleIdx="2" presStyleCnt="5">
        <dgm:presLayoutVars>
          <dgm:bulletEnabled val="1"/>
        </dgm:presLayoutVars>
      </dgm:prSet>
      <dgm:spPr/>
    </dgm:pt>
    <dgm:pt modelId="{52D46DDA-3B38-4167-B660-2D33FD66F3CB}" type="pres">
      <dgm:prSet presAssocID="{96954E65-B9EB-4B73-8122-9811AFE8847C}" presName="dummy" presStyleCnt="0"/>
      <dgm:spPr/>
    </dgm:pt>
    <dgm:pt modelId="{2493B11E-2D38-40B9-AF31-90CFC57AB31B}" type="pres">
      <dgm:prSet presAssocID="{227ADB3A-AB73-4D53-9E72-57EDA67299C9}" presName="sibTrans" presStyleLbl="sibTrans2D1" presStyleIdx="2" presStyleCnt="5"/>
      <dgm:spPr/>
    </dgm:pt>
    <dgm:pt modelId="{085B1A83-6AAB-4043-B934-FF3CAEE3104F}" type="pres">
      <dgm:prSet presAssocID="{2B8B18A6-2C10-41F2-AB6F-CDA9FA8947FC}" presName="node" presStyleLbl="node1" presStyleIdx="3" presStyleCnt="5">
        <dgm:presLayoutVars>
          <dgm:bulletEnabled val="1"/>
        </dgm:presLayoutVars>
      </dgm:prSet>
      <dgm:spPr/>
    </dgm:pt>
    <dgm:pt modelId="{38294F6B-3587-4147-A41E-CDAC48AE1A1F}" type="pres">
      <dgm:prSet presAssocID="{2B8B18A6-2C10-41F2-AB6F-CDA9FA8947FC}" presName="dummy" presStyleCnt="0"/>
      <dgm:spPr/>
    </dgm:pt>
    <dgm:pt modelId="{58E61247-4607-4E85-B98D-BDA58CD973C6}" type="pres">
      <dgm:prSet presAssocID="{EF3A4B0B-DF32-4CAB-9C0B-3600835886C8}" presName="sibTrans" presStyleLbl="sibTrans2D1" presStyleIdx="3" presStyleCnt="5"/>
      <dgm:spPr/>
    </dgm:pt>
    <dgm:pt modelId="{EB46D10B-D9F9-4704-B42B-A332020326B6}" type="pres">
      <dgm:prSet presAssocID="{0BF632D8-6A8C-40D4-B636-744FE0F8368E}" presName="node" presStyleLbl="node1" presStyleIdx="4" presStyleCnt="5">
        <dgm:presLayoutVars>
          <dgm:bulletEnabled val="1"/>
        </dgm:presLayoutVars>
      </dgm:prSet>
      <dgm:spPr/>
    </dgm:pt>
    <dgm:pt modelId="{C3304B63-0208-4718-B75D-ACD6C0458216}" type="pres">
      <dgm:prSet presAssocID="{0BF632D8-6A8C-40D4-B636-744FE0F8368E}" presName="dummy" presStyleCnt="0"/>
      <dgm:spPr/>
    </dgm:pt>
    <dgm:pt modelId="{3A619916-A97C-4B60-BCD6-A6C42D56C8A2}" type="pres">
      <dgm:prSet presAssocID="{55758657-E37A-4BF1-B29F-FDC492863A68}" presName="sibTrans" presStyleLbl="sibTrans2D1" presStyleIdx="4" presStyleCnt="5"/>
      <dgm:spPr/>
    </dgm:pt>
  </dgm:ptLst>
  <dgm:cxnLst>
    <dgm:cxn modelId="{F2461313-62E5-40DE-893C-BE8D8D1A6950}" type="presOf" srcId="{227ADB3A-AB73-4D53-9E72-57EDA67299C9}" destId="{2493B11E-2D38-40B9-AF31-90CFC57AB31B}" srcOrd="0" destOrd="0" presId="urn:microsoft.com/office/officeart/2005/8/layout/radial6"/>
    <dgm:cxn modelId="{AA16C722-1B7F-4747-8599-F2601D4E1483}" type="presOf" srcId="{EF3A4B0B-DF32-4CAB-9C0B-3600835886C8}" destId="{58E61247-4607-4E85-B98D-BDA58CD973C6}" srcOrd="0" destOrd="0" presId="urn:microsoft.com/office/officeart/2005/8/layout/radial6"/>
    <dgm:cxn modelId="{F46CF523-0581-4BFE-82E5-E251B01F4138}" srcId="{D3926FD9-39CB-458F-9CFA-A8C4CF4FCB0B}" destId="{A98B1132-3F71-4553-87A6-8A264185CD7B}" srcOrd="1" destOrd="0" parTransId="{B3BF3933-6026-4235-A681-9177DCB225B1}" sibTransId="{3BB39394-52F7-4967-8E88-12D61AD0B79D}"/>
    <dgm:cxn modelId="{FE7A3325-392B-4EBD-ADDB-3F19E5D73863}" type="presOf" srcId="{3BB39394-52F7-4967-8E88-12D61AD0B79D}" destId="{3B9C006A-A213-4464-A3BA-5A530AFF1AC6}" srcOrd="0" destOrd="0" presId="urn:microsoft.com/office/officeart/2005/8/layout/radial6"/>
    <dgm:cxn modelId="{DE59AD2F-8582-46C9-A2A6-29F3FDCA579B}" type="presOf" srcId="{CAB3E467-829B-4A29-8951-2FF052A91AE4}" destId="{DDBA57DE-9B0E-477A-A0B5-2FDE8420618A}" srcOrd="0" destOrd="0" presId="urn:microsoft.com/office/officeart/2005/8/layout/radial6"/>
    <dgm:cxn modelId="{82EFCD5E-2D19-412F-896A-0915B0905BC0}" type="presOf" srcId="{2B8B18A6-2C10-41F2-AB6F-CDA9FA8947FC}" destId="{085B1A83-6AAB-4043-B934-FF3CAEE3104F}" srcOrd="0" destOrd="0" presId="urn:microsoft.com/office/officeart/2005/8/layout/radial6"/>
    <dgm:cxn modelId="{445A1667-93AC-4441-BAAB-9FF83DDD356F}" type="presOf" srcId="{A98B1132-3F71-4553-87A6-8A264185CD7B}" destId="{0D3CB666-4E1F-4D0F-94DB-887D053156DB}" srcOrd="0" destOrd="0" presId="urn:microsoft.com/office/officeart/2005/8/layout/radial6"/>
    <dgm:cxn modelId="{5936426B-367D-4225-8B48-3204EACD245B}" type="presOf" srcId="{D313F8BF-4653-400D-8441-DE23C3BD7663}" destId="{61CAABD9-613A-45F1-9269-1189D1368C79}" srcOrd="0" destOrd="0" presId="urn:microsoft.com/office/officeart/2005/8/layout/radial6"/>
    <dgm:cxn modelId="{DF0F4A50-156F-4621-9598-F7673D6944B0}" srcId="{D3926FD9-39CB-458F-9CFA-A8C4CF4FCB0B}" destId="{0BF632D8-6A8C-40D4-B636-744FE0F8368E}" srcOrd="4" destOrd="0" parTransId="{8C39DD75-1F4E-4B21-A379-BC9FCCB2B679}" sibTransId="{55758657-E37A-4BF1-B29F-FDC492863A68}"/>
    <dgm:cxn modelId="{50CD7571-DDF9-4B95-B0F3-CEBD7E760B09}" srcId="{D3926FD9-39CB-458F-9CFA-A8C4CF4FCB0B}" destId="{CAB3E467-829B-4A29-8951-2FF052A91AE4}" srcOrd="0" destOrd="0" parTransId="{3E0F5365-4037-4E1A-95F3-A548D1859967}" sibTransId="{D313F8BF-4653-400D-8441-DE23C3BD7663}"/>
    <dgm:cxn modelId="{1116D772-10AD-425D-8594-E2606E751D0F}" type="presOf" srcId="{D3926FD9-39CB-458F-9CFA-A8C4CF4FCB0B}" destId="{1DDB4322-6823-4EF8-A16A-F8533693F2D8}" srcOrd="0" destOrd="0" presId="urn:microsoft.com/office/officeart/2005/8/layout/radial6"/>
    <dgm:cxn modelId="{8C54238A-C1D4-48C7-8D34-D2805FFD1E4A}" srcId="{C4209E51-5383-4E02-8FDC-1F455E2DC36B}" destId="{D3926FD9-39CB-458F-9CFA-A8C4CF4FCB0B}" srcOrd="0" destOrd="0" parTransId="{BFA1001F-5DFF-43ED-95C3-36FB117B0B12}" sibTransId="{BCE476D4-AE6B-4F14-B137-D421F9736688}"/>
    <dgm:cxn modelId="{108AE2A4-7478-4807-A6E3-A6D8BD9221A5}" srcId="{D3926FD9-39CB-458F-9CFA-A8C4CF4FCB0B}" destId="{2B8B18A6-2C10-41F2-AB6F-CDA9FA8947FC}" srcOrd="3" destOrd="0" parTransId="{C7744D39-44E7-4F5E-B2D3-2BA7DC946F9F}" sibTransId="{EF3A4B0B-DF32-4CAB-9C0B-3600835886C8}"/>
    <dgm:cxn modelId="{5F5D05AB-D704-490B-ABFF-F45F61F83B54}" type="presOf" srcId="{0BF632D8-6A8C-40D4-B636-744FE0F8368E}" destId="{EB46D10B-D9F9-4704-B42B-A332020326B6}" srcOrd="0" destOrd="0" presId="urn:microsoft.com/office/officeart/2005/8/layout/radial6"/>
    <dgm:cxn modelId="{1397B5AC-52A3-4A06-A3FF-42D12AFA4DF6}" type="presOf" srcId="{C4209E51-5383-4E02-8FDC-1F455E2DC36B}" destId="{4BE60209-6A35-421D-A7B2-EAD77378C30F}" srcOrd="0" destOrd="0" presId="urn:microsoft.com/office/officeart/2005/8/layout/radial6"/>
    <dgm:cxn modelId="{0D3F9DC4-5A85-4310-AA2B-CBD069AB07ED}" type="presOf" srcId="{96954E65-B9EB-4B73-8122-9811AFE8847C}" destId="{05A9BA04-9B1A-4284-9D88-EE14355AA112}" srcOrd="0" destOrd="0" presId="urn:microsoft.com/office/officeart/2005/8/layout/radial6"/>
    <dgm:cxn modelId="{4C0DA1E0-8455-4B38-94FE-310A373ECC0C}" srcId="{D3926FD9-39CB-458F-9CFA-A8C4CF4FCB0B}" destId="{96954E65-B9EB-4B73-8122-9811AFE8847C}" srcOrd="2" destOrd="0" parTransId="{B3FCE912-007F-457A-B0F1-DFEEFDF3C533}" sibTransId="{227ADB3A-AB73-4D53-9E72-57EDA67299C9}"/>
    <dgm:cxn modelId="{DC3D0AFD-1A61-4CFF-A9DB-08DC7EECFE6E}" type="presOf" srcId="{55758657-E37A-4BF1-B29F-FDC492863A68}" destId="{3A619916-A97C-4B60-BCD6-A6C42D56C8A2}" srcOrd="0" destOrd="0" presId="urn:microsoft.com/office/officeart/2005/8/layout/radial6"/>
    <dgm:cxn modelId="{07F22E4F-E0CE-451C-AE8C-3DD0CB7DAE73}" type="presParOf" srcId="{4BE60209-6A35-421D-A7B2-EAD77378C30F}" destId="{1DDB4322-6823-4EF8-A16A-F8533693F2D8}" srcOrd="0" destOrd="0" presId="urn:microsoft.com/office/officeart/2005/8/layout/radial6"/>
    <dgm:cxn modelId="{13A42AAA-8976-4008-8433-6F76356E4AF4}" type="presParOf" srcId="{4BE60209-6A35-421D-A7B2-EAD77378C30F}" destId="{DDBA57DE-9B0E-477A-A0B5-2FDE8420618A}" srcOrd="1" destOrd="0" presId="urn:microsoft.com/office/officeart/2005/8/layout/radial6"/>
    <dgm:cxn modelId="{BB9705E2-FCBF-4173-8339-49F2F8429EA1}" type="presParOf" srcId="{4BE60209-6A35-421D-A7B2-EAD77378C30F}" destId="{8888901E-90D2-45AB-9D5A-E578CF824C1E}" srcOrd="2" destOrd="0" presId="urn:microsoft.com/office/officeart/2005/8/layout/radial6"/>
    <dgm:cxn modelId="{18C209F6-DA1C-47ED-9F7D-491FBB110F2B}" type="presParOf" srcId="{4BE60209-6A35-421D-A7B2-EAD77378C30F}" destId="{61CAABD9-613A-45F1-9269-1189D1368C79}" srcOrd="3" destOrd="0" presId="urn:microsoft.com/office/officeart/2005/8/layout/radial6"/>
    <dgm:cxn modelId="{6E1F22C3-46FC-4634-8AC5-D896CA72661C}" type="presParOf" srcId="{4BE60209-6A35-421D-A7B2-EAD77378C30F}" destId="{0D3CB666-4E1F-4D0F-94DB-887D053156DB}" srcOrd="4" destOrd="0" presId="urn:microsoft.com/office/officeart/2005/8/layout/radial6"/>
    <dgm:cxn modelId="{F0BA39DE-2883-4D7C-AD6B-A5F6D74BDB25}" type="presParOf" srcId="{4BE60209-6A35-421D-A7B2-EAD77378C30F}" destId="{543ED101-A3F1-4AF3-B759-8D00C014A6A0}" srcOrd="5" destOrd="0" presId="urn:microsoft.com/office/officeart/2005/8/layout/radial6"/>
    <dgm:cxn modelId="{71DA403B-74B3-4613-824C-28ED5CA31738}" type="presParOf" srcId="{4BE60209-6A35-421D-A7B2-EAD77378C30F}" destId="{3B9C006A-A213-4464-A3BA-5A530AFF1AC6}" srcOrd="6" destOrd="0" presId="urn:microsoft.com/office/officeart/2005/8/layout/radial6"/>
    <dgm:cxn modelId="{5D122C88-65EC-4C14-8DF1-6027BCA7758A}" type="presParOf" srcId="{4BE60209-6A35-421D-A7B2-EAD77378C30F}" destId="{05A9BA04-9B1A-4284-9D88-EE14355AA112}" srcOrd="7" destOrd="0" presId="urn:microsoft.com/office/officeart/2005/8/layout/radial6"/>
    <dgm:cxn modelId="{9169A469-A072-4B1D-BFA4-E21B6FE68482}" type="presParOf" srcId="{4BE60209-6A35-421D-A7B2-EAD77378C30F}" destId="{52D46DDA-3B38-4167-B660-2D33FD66F3CB}" srcOrd="8" destOrd="0" presId="urn:microsoft.com/office/officeart/2005/8/layout/radial6"/>
    <dgm:cxn modelId="{818F2495-ACFE-4D00-BD46-B477CB5275F9}" type="presParOf" srcId="{4BE60209-6A35-421D-A7B2-EAD77378C30F}" destId="{2493B11E-2D38-40B9-AF31-90CFC57AB31B}" srcOrd="9" destOrd="0" presId="urn:microsoft.com/office/officeart/2005/8/layout/radial6"/>
    <dgm:cxn modelId="{26FC60F9-C745-451F-9821-F7EA62B48E24}" type="presParOf" srcId="{4BE60209-6A35-421D-A7B2-EAD77378C30F}" destId="{085B1A83-6AAB-4043-B934-FF3CAEE3104F}" srcOrd="10" destOrd="0" presId="urn:microsoft.com/office/officeart/2005/8/layout/radial6"/>
    <dgm:cxn modelId="{F183714C-32D7-4A19-859B-24A341BA0BA2}" type="presParOf" srcId="{4BE60209-6A35-421D-A7B2-EAD77378C30F}" destId="{38294F6B-3587-4147-A41E-CDAC48AE1A1F}" srcOrd="11" destOrd="0" presId="urn:microsoft.com/office/officeart/2005/8/layout/radial6"/>
    <dgm:cxn modelId="{D535B5EF-123C-471D-98BE-57E1C220ACBC}" type="presParOf" srcId="{4BE60209-6A35-421D-A7B2-EAD77378C30F}" destId="{58E61247-4607-4E85-B98D-BDA58CD973C6}" srcOrd="12" destOrd="0" presId="urn:microsoft.com/office/officeart/2005/8/layout/radial6"/>
    <dgm:cxn modelId="{9061DBA7-8FBB-4F07-947B-86AF5C753200}" type="presParOf" srcId="{4BE60209-6A35-421D-A7B2-EAD77378C30F}" destId="{EB46D10B-D9F9-4704-B42B-A332020326B6}" srcOrd="13" destOrd="0" presId="urn:microsoft.com/office/officeart/2005/8/layout/radial6"/>
    <dgm:cxn modelId="{69756C7F-2757-468F-A6F2-0A01214B89E3}" type="presParOf" srcId="{4BE60209-6A35-421D-A7B2-EAD77378C30F}" destId="{C3304B63-0208-4718-B75D-ACD6C0458216}" srcOrd="14" destOrd="0" presId="urn:microsoft.com/office/officeart/2005/8/layout/radial6"/>
    <dgm:cxn modelId="{FB43ED6C-1746-46A5-8D15-125459A07B24}" type="presParOf" srcId="{4BE60209-6A35-421D-A7B2-EAD77378C30F}" destId="{3A619916-A97C-4B60-BCD6-A6C42D56C8A2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84BAA5-0463-4C25-9D44-A2689719AE0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B498E6-ECD5-44DC-A3D8-598E81D1B244}">
      <dgm:prSet phldrT="[Text]"/>
      <dgm:spPr/>
      <dgm:t>
        <a:bodyPr/>
        <a:lstStyle/>
        <a:p>
          <a:pPr>
            <a:buNone/>
          </a:pPr>
          <a:r>
            <a:rPr lang="en-US" b="1" dirty="0"/>
            <a:t>Cambridge Lower Secondary Course</a:t>
          </a:r>
          <a:endParaRPr lang="en-US" dirty="0"/>
        </a:p>
      </dgm:t>
    </dgm:pt>
    <dgm:pt modelId="{73EC3267-461E-4876-B9BD-F2182CE44456}" type="parTrans" cxnId="{2ABB358C-39B9-4BB2-B233-A9E7644E6D7C}">
      <dgm:prSet/>
      <dgm:spPr/>
      <dgm:t>
        <a:bodyPr/>
        <a:lstStyle/>
        <a:p>
          <a:endParaRPr lang="en-US"/>
        </a:p>
      </dgm:t>
    </dgm:pt>
    <dgm:pt modelId="{5CFF9414-DCB3-4785-B70C-52D321D3E274}" type="sibTrans" cxnId="{2ABB358C-39B9-4BB2-B233-A9E7644E6D7C}">
      <dgm:prSet/>
      <dgm:spPr/>
      <dgm:t>
        <a:bodyPr/>
        <a:lstStyle/>
        <a:p>
          <a:endParaRPr lang="en-US"/>
        </a:p>
      </dgm:t>
    </dgm:pt>
    <dgm:pt modelId="{14D22C35-7614-4BCB-ACA1-142ED2F4EA4B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dirty="0"/>
            <a:t>Middle schools will offer </a:t>
          </a:r>
          <a:r>
            <a:rPr lang="en-US" u="sng" dirty="0"/>
            <a:t>LOWER SECONDARY </a:t>
          </a:r>
          <a:r>
            <a:rPr lang="en-US" b="1" dirty="0"/>
            <a:t>GLOBAL PERSPECTIVES </a:t>
          </a:r>
          <a:r>
            <a:rPr lang="en-US" dirty="0"/>
            <a:t>to participating sixth and seventh grade students. </a:t>
          </a:r>
        </a:p>
      </dgm:t>
    </dgm:pt>
    <dgm:pt modelId="{91547D2D-DA8E-4987-87F3-AD9DB68F575D}" type="parTrans" cxnId="{9F1FB32E-080D-4C0F-BE6E-DA43B0E54E33}">
      <dgm:prSet/>
      <dgm:spPr/>
      <dgm:t>
        <a:bodyPr/>
        <a:lstStyle/>
        <a:p>
          <a:endParaRPr lang="en-US"/>
        </a:p>
      </dgm:t>
    </dgm:pt>
    <dgm:pt modelId="{D9F9B285-60CD-4C0C-AE60-C0C18DF455EA}" type="sibTrans" cxnId="{9F1FB32E-080D-4C0F-BE6E-DA43B0E54E33}">
      <dgm:prSet/>
      <dgm:spPr/>
      <dgm:t>
        <a:bodyPr/>
        <a:lstStyle/>
        <a:p>
          <a:endParaRPr lang="en-US"/>
        </a:p>
      </dgm:t>
    </dgm:pt>
    <dgm:pt modelId="{7D1402F9-1106-49BB-91DD-B8424F2A1770}">
      <dgm:prSet phldrT="[Text]" phldr="0"/>
      <dgm:spPr/>
      <dgm:t>
        <a:bodyPr/>
        <a:lstStyle/>
        <a:p>
          <a:r>
            <a:rPr lang="en-US" b="1" dirty="0"/>
            <a:t>Benefits of Middle School Implementation</a:t>
          </a:r>
        </a:p>
      </dgm:t>
    </dgm:pt>
    <dgm:pt modelId="{FCF48532-4F8D-40EF-AC2F-01E4BDF56FF9}" type="parTrans" cxnId="{D3E6CC42-8A30-4BA6-94F8-7F0407C24C45}">
      <dgm:prSet/>
      <dgm:spPr/>
      <dgm:t>
        <a:bodyPr/>
        <a:lstStyle/>
        <a:p>
          <a:endParaRPr lang="en-US"/>
        </a:p>
      </dgm:t>
    </dgm:pt>
    <dgm:pt modelId="{D89A81E9-D08E-4DA2-B501-403E16A083D5}" type="sibTrans" cxnId="{D3E6CC42-8A30-4BA6-94F8-7F0407C24C45}">
      <dgm:prSet/>
      <dgm:spPr/>
      <dgm:t>
        <a:bodyPr/>
        <a:lstStyle/>
        <a:p>
          <a:endParaRPr lang="en-US"/>
        </a:p>
      </dgm:t>
    </dgm:pt>
    <dgm:pt modelId="{6AEC3AF2-80A3-400A-A2E1-6F6E6BD2FD4A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Research says that the earlier students start to develop and practice their skills, the greater the impact on their learning. </a:t>
          </a:r>
        </a:p>
      </dgm:t>
    </dgm:pt>
    <dgm:pt modelId="{A3FB23B2-0254-4437-927E-471AC5C0A276}" type="parTrans" cxnId="{706CD829-ED88-4474-9042-A5EE90E68279}">
      <dgm:prSet/>
      <dgm:spPr/>
      <dgm:t>
        <a:bodyPr/>
        <a:lstStyle/>
        <a:p>
          <a:endParaRPr lang="en-US"/>
        </a:p>
      </dgm:t>
    </dgm:pt>
    <dgm:pt modelId="{A5608E04-CDBD-4A5B-B19C-2F26EBEB6028}" type="sibTrans" cxnId="{706CD829-ED88-4474-9042-A5EE90E68279}">
      <dgm:prSet/>
      <dgm:spPr/>
      <dgm:t>
        <a:bodyPr/>
        <a:lstStyle/>
        <a:p>
          <a:endParaRPr lang="en-US"/>
        </a:p>
      </dgm:t>
    </dgm:pt>
    <dgm:pt modelId="{863A04BB-5CD2-42DB-A4E7-2D7644370863}">
      <dgm:prSet phldrT="[Text]" phldr="0"/>
      <dgm:spPr/>
      <dgm:t>
        <a:bodyPr/>
        <a:lstStyle/>
        <a:p>
          <a:r>
            <a:rPr lang="en-US" dirty="0"/>
            <a:t>Future Benefits (FSU Study)</a:t>
          </a:r>
        </a:p>
      </dgm:t>
    </dgm:pt>
    <dgm:pt modelId="{CC92B350-F767-4F29-BF5B-645C8C2514AE}" type="parTrans" cxnId="{B186B78E-769A-4A92-BDED-106EA9B0C462}">
      <dgm:prSet/>
      <dgm:spPr/>
      <dgm:t>
        <a:bodyPr/>
        <a:lstStyle/>
        <a:p>
          <a:endParaRPr lang="en-US"/>
        </a:p>
      </dgm:t>
    </dgm:pt>
    <dgm:pt modelId="{6EF9B064-6E3B-4F23-8F7A-ED07A75328D7}" type="sibTrans" cxnId="{B186B78E-769A-4A92-BDED-106EA9B0C462}">
      <dgm:prSet/>
      <dgm:spPr/>
      <dgm:t>
        <a:bodyPr/>
        <a:lstStyle/>
        <a:p>
          <a:endParaRPr lang="en-US"/>
        </a:p>
      </dgm:t>
    </dgm:pt>
    <dgm:pt modelId="{AF43835C-8618-4DF5-86A8-94336A04A406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Cambridge students at FSU graduate at significantly higher rates than their peers—90% within four years and 98% of grades earned in courses were passing (C or higher)</a:t>
          </a:r>
        </a:p>
      </dgm:t>
    </dgm:pt>
    <dgm:pt modelId="{BC537DB3-F671-4BBC-B520-7B587A19715F}" type="parTrans" cxnId="{958681FF-8A5F-4FC1-9E50-3FF5561AE091}">
      <dgm:prSet/>
      <dgm:spPr/>
      <dgm:t>
        <a:bodyPr/>
        <a:lstStyle/>
        <a:p>
          <a:endParaRPr lang="en-US"/>
        </a:p>
      </dgm:t>
    </dgm:pt>
    <dgm:pt modelId="{E4B33F86-B466-4154-AAD1-08BC0743E5C3}" type="sibTrans" cxnId="{958681FF-8A5F-4FC1-9E50-3FF5561AE091}">
      <dgm:prSet/>
      <dgm:spPr/>
      <dgm:t>
        <a:bodyPr/>
        <a:lstStyle/>
        <a:p>
          <a:endParaRPr lang="en-US"/>
        </a:p>
      </dgm:t>
    </dgm:pt>
    <dgm:pt modelId="{837AECFF-53CA-47D9-9BBA-3EF4AA9B7C5D}" type="pres">
      <dgm:prSet presAssocID="{0984BAA5-0463-4C25-9D44-A2689719AE0A}" presName="Name0" presStyleCnt="0">
        <dgm:presLayoutVars>
          <dgm:dir/>
          <dgm:animLvl val="lvl"/>
          <dgm:resizeHandles val="exact"/>
        </dgm:presLayoutVars>
      </dgm:prSet>
      <dgm:spPr/>
    </dgm:pt>
    <dgm:pt modelId="{D62CAE22-D7BA-4995-B74D-B16D2F478547}" type="pres">
      <dgm:prSet presAssocID="{5FB498E6-ECD5-44DC-A3D8-598E81D1B244}" presName="composite" presStyleCnt="0"/>
      <dgm:spPr/>
    </dgm:pt>
    <dgm:pt modelId="{E1C28613-4A46-4B67-B482-F97C99F3920E}" type="pres">
      <dgm:prSet presAssocID="{5FB498E6-ECD5-44DC-A3D8-598E81D1B24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521475F-D938-4D2F-B292-2DAAC72B86DA}" type="pres">
      <dgm:prSet presAssocID="{5FB498E6-ECD5-44DC-A3D8-598E81D1B244}" presName="desTx" presStyleLbl="alignAccFollowNode1" presStyleIdx="0" presStyleCnt="3">
        <dgm:presLayoutVars>
          <dgm:bulletEnabled val="1"/>
        </dgm:presLayoutVars>
      </dgm:prSet>
      <dgm:spPr/>
    </dgm:pt>
    <dgm:pt modelId="{AC18BD48-D945-4E22-9359-D57DC0800DF9}" type="pres">
      <dgm:prSet presAssocID="{5CFF9414-DCB3-4785-B70C-52D321D3E274}" presName="space" presStyleCnt="0"/>
      <dgm:spPr/>
    </dgm:pt>
    <dgm:pt modelId="{BD9BB23B-E76A-48AF-B948-BFF1621C7415}" type="pres">
      <dgm:prSet presAssocID="{7D1402F9-1106-49BB-91DD-B8424F2A1770}" presName="composite" presStyleCnt="0"/>
      <dgm:spPr/>
    </dgm:pt>
    <dgm:pt modelId="{C5472804-5BA7-463B-AA8E-E3341B884433}" type="pres">
      <dgm:prSet presAssocID="{7D1402F9-1106-49BB-91DD-B8424F2A177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2EB3E85-7075-4CD5-BEA0-91B2EDF70BA1}" type="pres">
      <dgm:prSet presAssocID="{7D1402F9-1106-49BB-91DD-B8424F2A1770}" presName="desTx" presStyleLbl="alignAccFollowNode1" presStyleIdx="1" presStyleCnt="3">
        <dgm:presLayoutVars>
          <dgm:bulletEnabled val="1"/>
        </dgm:presLayoutVars>
      </dgm:prSet>
      <dgm:spPr/>
    </dgm:pt>
    <dgm:pt modelId="{27838809-85CC-43EC-BC86-A12669078143}" type="pres">
      <dgm:prSet presAssocID="{D89A81E9-D08E-4DA2-B501-403E16A083D5}" presName="space" presStyleCnt="0"/>
      <dgm:spPr/>
    </dgm:pt>
    <dgm:pt modelId="{4E4B762D-A7CB-4E52-9E91-9E1AF9E17674}" type="pres">
      <dgm:prSet presAssocID="{863A04BB-5CD2-42DB-A4E7-2D7644370863}" presName="composite" presStyleCnt="0"/>
      <dgm:spPr/>
    </dgm:pt>
    <dgm:pt modelId="{60006CF3-AD4E-4F55-9B0F-473BAB67D712}" type="pres">
      <dgm:prSet presAssocID="{863A04BB-5CD2-42DB-A4E7-2D7644370863}" presName="parTx" presStyleLbl="alignNode1" presStyleIdx="2" presStyleCnt="3" custLinFactNeighborY="960">
        <dgm:presLayoutVars>
          <dgm:chMax val="0"/>
          <dgm:chPref val="0"/>
          <dgm:bulletEnabled val="1"/>
        </dgm:presLayoutVars>
      </dgm:prSet>
      <dgm:spPr/>
    </dgm:pt>
    <dgm:pt modelId="{B7D47830-7C57-497C-A385-DB8B99806FD8}" type="pres">
      <dgm:prSet presAssocID="{863A04BB-5CD2-42DB-A4E7-2D764437086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20B9228-5DCF-4C56-88D0-74CD58926F2D}" type="presOf" srcId="{7D1402F9-1106-49BB-91DD-B8424F2A1770}" destId="{C5472804-5BA7-463B-AA8E-E3341B884433}" srcOrd="0" destOrd="0" presId="urn:microsoft.com/office/officeart/2005/8/layout/hList1"/>
    <dgm:cxn modelId="{706CD829-ED88-4474-9042-A5EE90E68279}" srcId="{7D1402F9-1106-49BB-91DD-B8424F2A1770}" destId="{6AEC3AF2-80A3-400A-A2E1-6F6E6BD2FD4A}" srcOrd="0" destOrd="0" parTransId="{A3FB23B2-0254-4437-927E-471AC5C0A276}" sibTransId="{A5608E04-CDBD-4A5B-B19C-2F26EBEB6028}"/>
    <dgm:cxn modelId="{72476C2D-8B49-40C3-821C-AB46BBC8EF43}" type="presOf" srcId="{14D22C35-7614-4BCB-ACA1-142ED2F4EA4B}" destId="{A521475F-D938-4D2F-B292-2DAAC72B86DA}" srcOrd="0" destOrd="0" presId="urn:microsoft.com/office/officeart/2005/8/layout/hList1"/>
    <dgm:cxn modelId="{9F1FB32E-080D-4C0F-BE6E-DA43B0E54E33}" srcId="{5FB498E6-ECD5-44DC-A3D8-598E81D1B244}" destId="{14D22C35-7614-4BCB-ACA1-142ED2F4EA4B}" srcOrd="0" destOrd="0" parTransId="{91547D2D-DA8E-4987-87F3-AD9DB68F575D}" sibTransId="{D9F9B285-60CD-4C0C-AE60-C0C18DF455EA}"/>
    <dgm:cxn modelId="{3F1F9B42-354D-4000-8DB6-8A78821ED865}" type="presOf" srcId="{AF43835C-8618-4DF5-86A8-94336A04A406}" destId="{B7D47830-7C57-497C-A385-DB8B99806FD8}" srcOrd="0" destOrd="0" presId="urn:microsoft.com/office/officeart/2005/8/layout/hList1"/>
    <dgm:cxn modelId="{D3E6CC42-8A30-4BA6-94F8-7F0407C24C45}" srcId="{0984BAA5-0463-4C25-9D44-A2689719AE0A}" destId="{7D1402F9-1106-49BB-91DD-B8424F2A1770}" srcOrd="1" destOrd="0" parTransId="{FCF48532-4F8D-40EF-AC2F-01E4BDF56FF9}" sibTransId="{D89A81E9-D08E-4DA2-B501-403E16A083D5}"/>
    <dgm:cxn modelId="{06FEFB62-836A-43FA-B285-F16D55F11813}" type="presOf" srcId="{863A04BB-5CD2-42DB-A4E7-2D7644370863}" destId="{60006CF3-AD4E-4F55-9B0F-473BAB67D712}" srcOrd="0" destOrd="0" presId="urn:microsoft.com/office/officeart/2005/8/layout/hList1"/>
    <dgm:cxn modelId="{D9E32C46-B1A2-4AF5-88BE-17E7140A92CA}" type="presOf" srcId="{5FB498E6-ECD5-44DC-A3D8-598E81D1B244}" destId="{E1C28613-4A46-4B67-B482-F97C99F3920E}" srcOrd="0" destOrd="0" presId="urn:microsoft.com/office/officeart/2005/8/layout/hList1"/>
    <dgm:cxn modelId="{B0E77A84-9A0B-4B09-B37D-11757B30213E}" type="presOf" srcId="{6AEC3AF2-80A3-400A-A2E1-6F6E6BD2FD4A}" destId="{F2EB3E85-7075-4CD5-BEA0-91B2EDF70BA1}" srcOrd="0" destOrd="0" presId="urn:microsoft.com/office/officeart/2005/8/layout/hList1"/>
    <dgm:cxn modelId="{2ABB358C-39B9-4BB2-B233-A9E7644E6D7C}" srcId="{0984BAA5-0463-4C25-9D44-A2689719AE0A}" destId="{5FB498E6-ECD5-44DC-A3D8-598E81D1B244}" srcOrd="0" destOrd="0" parTransId="{73EC3267-461E-4876-B9BD-F2182CE44456}" sibTransId="{5CFF9414-DCB3-4785-B70C-52D321D3E274}"/>
    <dgm:cxn modelId="{B186B78E-769A-4A92-BDED-106EA9B0C462}" srcId="{0984BAA5-0463-4C25-9D44-A2689719AE0A}" destId="{863A04BB-5CD2-42DB-A4E7-2D7644370863}" srcOrd="2" destOrd="0" parTransId="{CC92B350-F767-4F29-BF5B-645C8C2514AE}" sibTransId="{6EF9B064-6E3B-4F23-8F7A-ED07A75328D7}"/>
    <dgm:cxn modelId="{DB4E5FEC-2DB9-438C-A5DD-8888FB9E2D09}" type="presOf" srcId="{0984BAA5-0463-4C25-9D44-A2689719AE0A}" destId="{837AECFF-53CA-47D9-9BBA-3EF4AA9B7C5D}" srcOrd="0" destOrd="0" presId="urn:microsoft.com/office/officeart/2005/8/layout/hList1"/>
    <dgm:cxn modelId="{958681FF-8A5F-4FC1-9E50-3FF5561AE091}" srcId="{863A04BB-5CD2-42DB-A4E7-2D7644370863}" destId="{AF43835C-8618-4DF5-86A8-94336A04A406}" srcOrd="0" destOrd="0" parTransId="{BC537DB3-F671-4BBC-B520-7B587A19715F}" sibTransId="{E4B33F86-B466-4154-AAD1-08BC0743E5C3}"/>
    <dgm:cxn modelId="{B883A740-4FB6-4CAC-A0B3-D345DB15325D}" type="presParOf" srcId="{837AECFF-53CA-47D9-9BBA-3EF4AA9B7C5D}" destId="{D62CAE22-D7BA-4995-B74D-B16D2F478547}" srcOrd="0" destOrd="0" presId="urn:microsoft.com/office/officeart/2005/8/layout/hList1"/>
    <dgm:cxn modelId="{0BE58C33-B05D-4C32-9DC9-153F5980C7A4}" type="presParOf" srcId="{D62CAE22-D7BA-4995-B74D-B16D2F478547}" destId="{E1C28613-4A46-4B67-B482-F97C99F3920E}" srcOrd="0" destOrd="0" presId="urn:microsoft.com/office/officeart/2005/8/layout/hList1"/>
    <dgm:cxn modelId="{4E061131-4CEF-4259-9143-2DC172EA26CD}" type="presParOf" srcId="{D62CAE22-D7BA-4995-B74D-B16D2F478547}" destId="{A521475F-D938-4D2F-B292-2DAAC72B86DA}" srcOrd="1" destOrd="0" presId="urn:microsoft.com/office/officeart/2005/8/layout/hList1"/>
    <dgm:cxn modelId="{BD414DB1-2EF5-44DF-9DF2-93A0045525A8}" type="presParOf" srcId="{837AECFF-53CA-47D9-9BBA-3EF4AA9B7C5D}" destId="{AC18BD48-D945-4E22-9359-D57DC0800DF9}" srcOrd="1" destOrd="0" presId="urn:microsoft.com/office/officeart/2005/8/layout/hList1"/>
    <dgm:cxn modelId="{DF6898F0-41AF-4512-B302-1C7C4069BBDE}" type="presParOf" srcId="{837AECFF-53CA-47D9-9BBA-3EF4AA9B7C5D}" destId="{BD9BB23B-E76A-48AF-B948-BFF1621C7415}" srcOrd="2" destOrd="0" presId="urn:microsoft.com/office/officeart/2005/8/layout/hList1"/>
    <dgm:cxn modelId="{65EFE640-DF3B-4CA2-8D6C-C5D6E1D91875}" type="presParOf" srcId="{BD9BB23B-E76A-48AF-B948-BFF1621C7415}" destId="{C5472804-5BA7-463B-AA8E-E3341B884433}" srcOrd="0" destOrd="0" presId="urn:microsoft.com/office/officeart/2005/8/layout/hList1"/>
    <dgm:cxn modelId="{58F3A1C4-984B-4AEC-A46D-288545FB174B}" type="presParOf" srcId="{BD9BB23B-E76A-48AF-B948-BFF1621C7415}" destId="{F2EB3E85-7075-4CD5-BEA0-91B2EDF70BA1}" srcOrd="1" destOrd="0" presId="urn:microsoft.com/office/officeart/2005/8/layout/hList1"/>
    <dgm:cxn modelId="{0CE07BC4-6B91-4F7F-BE52-113B44AC357D}" type="presParOf" srcId="{837AECFF-53CA-47D9-9BBA-3EF4AA9B7C5D}" destId="{27838809-85CC-43EC-BC86-A12669078143}" srcOrd="3" destOrd="0" presId="urn:microsoft.com/office/officeart/2005/8/layout/hList1"/>
    <dgm:cxn modelId="{91439E45-7584-487E-A497-0FAD6F3C3CB2}" type="presParOf" srcId="{837AECFF-53CA-47D9-9BBA-3EF4AA9B7C5D}" destId="{4E4B762D-A7CB-4E52-9E91-9E1AF9E17674}" srcOrd="4" destOrd="0" presId="urn:microsoft.com/office/officeart/2005/8/layout/hList1"/>
    <dgm:cxn modelId="{0480EDF2-0C12-4A59-9317-1D13BC28E244}" type="presParOf" srcId="{4E4B762D-A7CB-4E52-9E91-9E1AF9E17674}" destId="{60006CF3-AD4E-4F55-9B0F-473BAB67D712}" srcOrd="0" destOrd="0" presId="urn:microsoft.com/office/officeart/2005/8/layout/hList1"/>
    <dgm:cxn modelId="{9BC904C2-128C-4FF6-A33F-0819FD4CE0EF}" type="presParOf" srcId="{4E4B762D-A7CB-4E52-9E91-9E1AF9E17674}" destId="{B7D47830-7C57-497C-A385-DB8B99806F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AE4815-EB03-4F52-9335-166A8C5082CC}" type="doc">
      <dgm:prSet loTypeId="urn:microsoft.com/office/officeart/2005/8/layout/hierarchy4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C5D7ED-907A-41DF-8E08-9409D0893765}">
      <dgm:prSet phldrT="[Text]"/>
      <dgm:spPr/>
      <dgm:t>
        <a:bodyPr/>
        <a:lstStyle/>
        <a:p>
          <a:pPr>
            <a:buNone/>
          </a:pPr>
          <a:r>
            <a:rPr lang="en-US" b="1" i="0" dirty="0"/>
            <a:t>6</a:t>
          </a:r>
          <a:r>
            <a:rPr lang="en-US" b="1" i="0" baseline="30000" dirty="0"/>
            <a:t>th</a:t>
          </a:r>
          <a:r>
            <a:rPr lang="en-US" b="1" i="0" dirty="0"/>
            <a:t> grade (Stage 7), 7</a:t>
          </a:r>
          <a:r>
            <a:rPr lang="en-US" b="1" i="0" baseline="30000" dirty="0"/>
            <a:t>th</a:t>
          </a:r>
          <a:r>
            <a:rPr lang="en-US" b="1" i="0" dirty="0"/>
            <a:t> grade (Stage 8), and 8</a:t>
          </a:r>
          <a:r>
            <a:rPr lang="en-US" b="1" i="0" baseline="30000" dirty="0"/>
            <a:t>th</a:t>
          </a:r>
          <a:r>
            <a:rPr lang="en-US" b="1" i="0" dirty="0"/>
            <a:t> grade (Stage 9)</a:t>
          </a:r>
          <a:endParaRPr lang="en-US" b="0" i="0" dirty="0"/>
        </a:p>
        <a:p>
          <a:pPr>
            <a:buNone/>
          </a:pPr>
          <a:r>
            <a:rPr lang="en-US" b="0" i="0" dirty="0"/>
            <a:t>The rigor and learning process increases at each stage, but the core framework remains and provides cohesion between grade levels.</a:t>
          </a:r>
          <a:endParaRPr lang="en-US" dirty="0"/>
        </a:p>
      </dgm:t>
    </dgm:pt>
    <dgm:pt modelId="{A85C5629-50C4-4810-8E86-79509CE78A5A}" type="parTrans" cxnId="{64DC578C-27AF-42C2-8B20-168EA3B6DBDA}">
      <dgm:prSet/>
      <dgm:spPr/>
      <dgm:t>
        <a:bodyPr/>
        <a:lstStyle/>
        <a:p>
          <a:endParaRPr lang="en-US"/>
        </a:p>
      </dgm:t>
    </dgm:pt>
    <dgm:pt modelId="{B94BB9ED-F376-458B-ABEE-0C660DCAE291}" type="sibTrans" cxnId="{64DC578C-27AF-42C2-8B20-168EA3B6DBDA}">
      <dgm:prSet/>
      <dgm:spPr/>
      <dgm:t>
        <a:bodyPr/>
        <a:lstStyle/>
        <a:p>
          <a:endParaRPr lang="en-US"/>
        </a:p>
      </dgm:t>
    </dgm:pt>
    <dgm:pt modelId="{05ACB600-46AE-4E1F-8A83-329D114D5973}">
      <dgm:prSet phldrT="[Text]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Making Connections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Making international connections and analyzing consequences.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Problem Solving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Developing multiple solutions to solve issues.</a:t>
          </a:r>
          <a:endParaRPr lang="en-US" dirty="0"/>
        </a:p>
      </dgm:t>
    </dgm:pt>
    <dgm:pt modelId="{8B787C58-84BE-4D26-B7C2-E9DD8ABF6C9C}" type="parTrans" cxnId="{1871A35A-0214-4F0F-B9E5-737CC2F3D176}">
      <dgm:prSet/>
      <dgm:spPr/>
      <dgm:t>
        <a:bodyPr/>
        <a:lstStyle/>
        <a:p>
          <a:endParaRPr lang="en-US"/>
        </a:p>
      </dgm:t>
    </dgm:pt>
    <dgm:pt modelId="{8EEAE6F0-3B1F-4C8F-9575-33D91531EC7D}" type="sibTrans" cxnId="{1871A35A-0214-4F0F-B9E5-737CC2F3D176}">
      <dgm:prSet/>
      <dgm:spPr/>
      <dgm:t>
        <a:bodyPr/>
        <a:lstStyle/>
        <a:p>
          <a:endParaRPr lang="en-US"/>
        </a:p>
      </dgm:t>
    </dgm:pt>
    <dgm:pt modelId="{21C64CB6-5F63-4B8B-9F8D-EFE276E3D576}">
      <dgm:prSet phldrT="[Text]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Evaluation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Evaluating source material and evaluating arguments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Reflection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Personal Contribution: to teamwork and areas for improvement.</a:t>
          </a:r>
        </a:p>
      </dgm:t>
    </dgm:pt>
    <dgm:pt modelId="{24A18430-4E95-4429-8183-9C400C315157}" type="parTrans" cxnId="{6BC53AFE-5C42-4C7D-B4BC-881CC6F42312}">
      <dgm:prSet/>
      <dgm:spPr/>
      <dgm:t>
        <a:bodyPr/>
        <a:lstStyle/>
        <a:p>
          <a:endParaRPr lang="en-US"/>
        </a:p>
      </dgm:t>
    </dgm:pt>
    <dgm:pt modelId="{138BCD99-CE80-4259-BEB9-FC164F288396}" type="sibTrans" cxnId="{6BC53AFE-5C42-4C7D-B4BC-881CC6F42312}">
      <dgm:prSet/>
      <dgm:spPr/>
      <dgm:t>
        <a:bodyPr/>
        <a:lstStyle/>
        <a:p>
          <a:endParaRPr lang="en-US"/>
        </a:p>
      </dgm:t>
    </dgm:pt>
    <dgm:pt modelId="{34D1C411-05EA-46AD-B19A-5F51DD953A56}">
      <dgm:prSet phldrT="[Text]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Research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Determine relevant information related to research questions.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Analysis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0" i="0" dirty="0"/>
            <a:t>Identifying various perspectives and their validity.</a:t>
          </a:r>
        </a:p>
      </dgm:t>
    </dgm:pt>
    <dgm:pt modelId="{1AE5A5CC-5161-4A74-BADB-450165D02C4F}" type="parTrans" cxnId="{429EF15C-BBAA-4878-93E1-2BB33166ADD1}">
      <dgm:prSet/>
      <dgm:spPr/>
      <dgm:t>
        <a:bodyPr/>
        <a:lstStyle/>
        <a:p>
          <a:endParaRPr lang="en-US"/>
        </a:p>
      </dgm:t>
    </dgm:pt>
    <dgm:pt modelId="{E013E3F0-1BB3-4F38-90DB-1FC0DA8DC66A}" type="sibTrans" cxnId="{429EF15C-BBAA-4878-93E1-2BB33166ADD1}">
      <dgm:prSet/>
      <dgm:spPr/>
      <dgm:t>
        <a:bodyPr/>
        <a:lstStyle/>
        <a:p>
          <a:endParaRPr lang="en-US"/>
        </a:p>
      </dgm:t>
    </dgm:pt>
    <dgm:pt modelId="{A72E77C9-3BBC-4A8F-8D7D-3C316C6CE044}">
      <dgm:prSet phldrT="[Text]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b="1" i="0" u="sng" dirty="0"/>
            <a:t>Collaboration </a:t>
          </a:r>
        </a:p>
        <a:p>
          <a:pPr>
            <a:buFont typeface="Courier New" panose="02070309020205020404" pitchFamily="49" charset="0"/>
            <a:buChar char="o"/>
          </a:pPr>
          <a:r>
            <a:rPr lang="en-US" dirty="0"/>
            <a:t>Cooperation and Engaging in Teamwork</a:t>
          </a:r>
        </a:p>
        <a:p>
          <a:pPr>
            <a:buFont typeface="Courier New" panose="02070309020205020404" pitchFamily="49" charset="0"/>
            <a:buChar char="o"/>
          </a:pPr>
          <a:r>
            <a:rPr lang="en-US" b="1" u="sng" dirty="0"/>
            <a:t>Communication</a:t>
          </a:r>
        </a:p>
        <a:p>
          <a:pPr>
            <a:buFont typeface="Courier New" panose="02070309020205020404" pitchFamily="49" charset="0"/>
            <a:buChar char="o"/>
          </a:pPr>
          <a:r>
            <a:rPr lang="en-US" dirty="0"/>
            <a:t>Presenting information and arguments.</a:t>
          </a:r>
          <a:endParaRPr lang="en-US" b="1" i="0" u="sng" dirty="0"/>
        </a:p>
      </dgm:t>
    </dgm:pt>
    <dgm:pt modelId="{0DBB4781-DB77-4515-9054-6B44B49AF348}" type="parTrans" cxnId="{8CAC6F8D-ABF7-45ED-911D-F6D9A25F3F66}">
      <dgm:prSet/>
      <dgm:spPr/>
      <dgm:t>
        <a:bodyPr/>
        <a:lstStyle/>
        <a:p>
          <a:endParaRPr lang="en-US"/>
        </a:p>
      </dgm:t>
    </dgm:pt>
    <dgm:pt modelId="{63071EFF-9543-498C-B3B0-4464637412A2}" type="sibTrans" cxnId="{8CAC6F8D-ABF7-45ED-911D-F6D9A25F3F66}">
      <dgm:prSet/>
      <dgm:spPr/>
      <dgm:t>
        <a:bodyPr/>
        <a:lstStyle/>
        <a:p>
          <a:endParaRPr lang="en-US"/>
        </a:p>
      </dgm:t>
    </dgm:pt>
    <dgm:pt modelId="{562B29D1-A5F1-4514-B867-8420BBAEE784}" type="pres">
      <dgm:prSet presAssocID="{D4AE4815-EB03-4F52-9335-166A8C5082C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82B982-4CF2-4DD3-A43E-1BC8303E08EE}" type="pres">
      <dgm:prSet presAssocID="{D0C5D7ED-907A-41DF-8E08-9409D0893765}" presName="vertOne" presStyleCnt="0"/>
      <dgm:spPr/>
    </dgm:pt>
    <dgm:pt modelId="{BCFC0721-C0B6-4B35-A2B9-522AD94E32FE}" type="pres">
      <dgm:prSet presAssocID="{D0C5D7ED-907A-41DF-8E08-9409D0893765}" presName="txOne" presStyleLbl="node0" presStyleIdx="0" presStyleCnt="1">
        <dgm:presLayoutVars>
          <dgm:chPref val="3"/>
        </dgm:presLayoutVars>
      </dgm:prSet>
      <dgm:spPr/>
    </dgm:pt>
    <dgm:pt modelId="{5F188BFE-F92F-4C77-AF34-CB398E6AF53A}" type="pres">
      <dgm:prSet presAssocID="{D0C5D7ED-907A-41DF-8E08-9409D0893765}" presName="parTransOne" presStyleCnt="0"/>
      <dgm:spPr/>
    </dgm:pt>
    <dgm:pt modelId="{573CB884-51C7-40BB-8354-9D5E15327564}" type="pres">
      <dgm:prSet presAssocID="{D0C5D7ED-907A-41DF-8E08-9409D0893765}" presName="horzOne" presStyleCnt="0"/>
      <dgm:spPr/>
    </dgm:pt>
    <dgm:pt modelId="{06FA125D-145E-46ED-822D-F54A5D7CF856}" type="pres">
      <dgm:prSet presAssocID="{05ACB600-46AE-4E1F-8A83-329D114D5973}" presName="vertTwo" presStyleCnt="0"/>
      <dgm:spPr/>
    </dgm:pt>
    <dgm:pt modelId="{8AD7C72D-9267-4051-B541-5FFA373F448C}" type="pres">
      <dgm:prSet presAssocID="{05ACB600-46AE-4E1F-8A83-329D114D5973}" presName="txTwo" presStyleLbl="node2" presStyleIdx="0" presStyleCnt="3" custLinFactX="100000" custLinFactNeighborX="111835" custLinFactNeighborY="-41353">
        <dgm:presLayoutVars>
          <dgm:chPref val="3"/>
        </dgm:presLayoutVars>
      </dgm:prSet>
      <dgm:spPr/>
    </dgm:pt>
    <dgm:pt modelId="{20322F51-8D5D-4784-BD00-6A2738F471D5}" type="pres">
      <dgm:prSet presAssocID="{05ACB600-46AE-4E1F-8A83-329D114D5973}" presName="parTransTwo" presStyleCnt="0"/>
      <dgm:spPr/>
    </dgm:pt>
    <dgm:pt modelId="{1D6C10FA-4501-4BDF-9170-15183B08B637}" type="pres">
      <dgm:prSet presAssocID="{05ACB600-46AE-4E1F-8A83-329D114D5973}" presName="horzTwo" presStyleCnt="0"/>
      <dgm:spPr/>
    </dgm:pt>
    <dgm:pt modelId="{8498C034-75AB-48E2-AE3C-22A0D213CB14}" type="pres">
      <dgm:prSet presAssocID="{21C64CB6-5F63-4B8B-9F8D-EFE276E3D576}" presName="vertThree" presStyleCnt="0"/>
      <dgm:spPr/>
    </dgm:pt>
    <dgm:pt modelId="{28EB109F-F490-4BBF-B33B-0E725C0FFE83}" type="pres">
      <dgm:prSet presAssocID="{21C64CB6-5F63-4B8B-9F8D-EFE276E3D576}" presName="txThree" presStyleLbl="node3" presStyleIdx="0" presStyleCnt="1" custLinFactNeighborX="1760" custLinFactNeighborY="-7421">
        <dgm:presLayoutVars>
          <dgm:chPref val="3"/>
        </dgm:presLayoutVars>
      </dgm:prSet>
      <dgm:spPr/>
    </dgm:pt>
    <dgm:pt modelId="{296B534C-FE2E-47DB-AE92-3AFBF1267C27}" type="pres">
      <dgm:prSet presAssocID="{21C64CB6-5F63-4B8B-9F8D-EFE276E3D576}" presName="horzThree" presStyleCnt="0"/>
      <dgm:spPr/>
    </dgm:pt>
    <dgm:pt modelId="{2AAD5FB5-E5BC-4F9F-A751-8FEA4D11F186}" type="pres">
      <dgm:prSet presAssocID="{8EEAE6F0-3B1F-4C8F-9575-33D91531EC7D}" presName="sibSpaceTwo" presStyleCnt="0"/>
      <dgm:spPr/>
    </dgm:pt>
    <dgm:pt modelId="{D8B8CD02-244A-4092-A7B2-9AC1D43F88EA}" type="pres">
      <dgm:prSet presAssocID="{34D1C411-05EA-46AD-B19A-5F51DD953A56}" presName="vertTwo" presStyleCnt="0"/>
      <dgm:spPr/>
    </dgm:pt>
    <dgm:pt modelId="{64E2A484-B775-48F7-BFDF-D0DAF7BA34B7}" type="pres">
      <dgm:prSet presAssocID="{34D1C411-05EA-46AD-B19A-5F51DD953A56}" presName="txTwo" presStyleLbl="node2" presStyleIdx="1" presStyleCnt="3" custLinFactX="-7340" custLinFactNeighborX="-100000" custLinFactNeighborY="-2025">
        <dgm:presLayoutVars>
          <dgm:chPref val="3"/>
        </dgm:presLayoutVars>
      </dgm:prSet>
      <dgm:spPr/>
    </dgm:pt>
    <dgm:pt modelId="{6FEBAEFF-BA46-4847-A41D-9081845D9376}" type="pres">
      <dgm:prSet presAssocID="{34D1C411-05EA-46AD-B19A-5F51DD953A56}" presName="horzTwo" presStyleCnt="0"/>
      <dgm:spPr/>
    </dgm:pt>
    <dgm:pt modelId="{830AAF37-1A4B-4A73-A2A9-9529A2715139}" type="pres">
      <dgm:prSet presAssocID="{E013E3F0-1BB3-4F38-90DB-1FC0DA8DC66A}" presName="sibSpaceTwo" presStyleCnt="0"/>
      <dgm:spPr/>
    </dgm:pt>
    <dgm:pt modelId="{746112F5-03EF-41E2-83A6-F455F8A5F9F5}" type="pres">
      <dgm:prSet presAssocID="{A72E77C9-3BBC-4A8F-8D7D-3C316C6CE044}" presName="vertTwo" presStyleCnt="0"/>
      <dgm:spPr/>
    </dgm:pt>
    <dgm:pt modelId="{EB603BEA-F656-468A-8511-E27A87AB02C5}" type="pres">
      <dgm:prSet presAssocID="{A72E77C9-3BBC-4A8F-8D7D-3C316C6CE044}" presName="txTwo" presStyleLbl="node2" presStyleIdx="2" presStyleCnt="3" custLinFactY="3227" custLinFactNeighborX="-3824" custLinFactNeighborY="100000">
        <dgm:presLayoutVars>
          <dgm:chPref val="3"/>
        </dgm:presLayoutVars>
      </dgm:prSet>
      <dgm:spPr/>
    </dgm:pt>
    <dgm:pt modelId="{911DEDF1-9C8D-4EF3-A724-D1CCB259F1DD}" type="pres">
      <dgm:prSet presAssocID="{A72E77C9-3BBC-4A8F-8D7D-3C316C6CE044}" presName="horzTwo" presStyleCnt="0"/>
      <dgm:spPr/>
    </dgm:pt>
  </dgm:ptLst>
  <dgm:cxnLst>
    <dgm:cxn modelId="{DD0CB315-214E-4F0E-9410-F372B24E1C19}" type="presOf" srcId="{21C64CB6-5F63-4B8B-9F8D-EFE276E3D576}" destId="{28EB109F-F490-4BBF-B33B-0E725C0FFE83}" srcOrd="0" destOrd="0" presId="urn:microsoft.com/office/officeart/2005/8/layout/hierarchy4"/>
    <dgm:cxn modelId="{4A8C1916-D45C-4973-BCE9-31E6350BD6B9}" type="presOf" srcId="{D0C5D7ED-907A-41DF-8E08-9409D0893765}" destId="{BCFC0721-C0B6-4B35-A2B9-522AD94E32FE}" srcOrd="0" destOrd="0" presId="urn:microsoft.com/office/officeart/2005/8/layout/hierarchy4"/>
    <dgm:cxn modelId="{9325491C-D049-42CB-90F2-7980E9A2BF5F}" type="presOf" srcId="{34D1C411-05EA-46AD-B19A-5F51DD953A56}" destId="{64E2A484-B775-48F7-BFDF-D0DAF7BA34B7}" srcOrd="0" destOrd="0" presId="urn:microsoft.com/office/officeart/2005/8/layout/hierarchy4"/>
    <dgm:cxn modelId="{429EF15C-BBAA-4878-93E1-2BB33166ADD1}" srcId="{D0C5D7ED-907A-41DF-8E08-9409D0893765}" destId="{34D1C411-05EA-46AD-B19A-5F51DD953A56}" srcOrd="1" destOrd="0" parTransId="{1AE5A5CC-5161-4A74-BADB-450165D02C4F}" sibTransId="{E013E3F0-1BB3-4F38-90DB-1FC0DA8DC66A}"/>
    <dgm:cxn modelId="{6707364A-9974-4142-867E-9E18E9CA7A92}" type="presOf" srcId="{05ACB600-46AE-4E1F-8A83-329D114D5973}" destId="{8AD7C72D-9267-4051-B541-5FFA373F448C}" srcOrd="0" destOrd="0" presId="urn:microsoft.com/office/officeart/2005/8/layout/hierarchy4"/>
    <dgm:cxn modelId="{1871A35A-0214-4F0F-B9E5-737CC2F3D176}" srcId="{D0C5D7ED-907A-41DF-8E08-9409D0893765}" destId="{05ACB600-46AE-4E1F-8A83-329D114D5973}" srcOrd="0" destOrd="0" parTransId="{8B787C58-84BE-4D26-B7C2-E9DD8ABF6C9C}" sibTransId="{8EEAE6F0-3B1F-4C8F-9575-33D91531EC7D}"/>
    <dgm:cxn modelId="{64DC578C-27AF-42C2-8B20-168EA3B6DBDA}" srcId="{D4AE4815-EB03-4F52-9335-166A8C5082CC}" destId="{D0C5D7ED-907A-41DF-8E08-9409D0893765}" srcOrd="0" destOrd="0" parTransId="{A85C5629-50C4-4810-8E86-79509CE78A5A}" sibTransId="{B94BB9ED-F376-458B-ABEE-0C660DCAE291}"/>
    <dgm:cxn modelId="{8CAC6F8D-ABF7-45ED-911D-F6D9A25F3F66}" srcId="{D0C5D7ED-907A-41DF-8E08-9409D0893765}" destId="{A72E77C9-3BBC-4A8F-8D7D-3C316C6CE044}" srcOrd="2" destOrd="0" parTransId="{0DBB4781-DB77-4515-9054-6B44B49AF348}" sibTransId="{63071EFF-9543-498C-B3B0-4464637412A2}"/>
    <dgm:cxn modelId="{1199E2A5-1B05-4AAA-B98C-85836782F24B}" type="presOf" srcId="{D4AE4815-EB03-4F52-9335-166A8C5082CC}" destId="{562B29D1-A5F1-4514-B867-8420BBAEE784}" srcOrd="0" destOrd="0" presId="urn:microsoft.com/office/officeart/2005/8/layout/hierarchy4"/>
    <dgm:cxn modelId="{326ED4C9-F876-4A09-966F-A703F2320A9A}" type="presOf" srcId="{A72E77C9-3BBC-4A8F-8D7D-3C316C6CE044}" destId="{EB603BEA-F656-468A-8511-E27A87AB02C5}" srcOrd="0" destOrd="0" presId="urn:microsoft.com/office/officeart/2005/8/layout/hierarchy4"/>
    <dgm:cxn modelId="{6BC53AFE-5C42-4C7D-B4BC-881CC6F42312}" srcId="{05ACB600-46AE-4E1F-8A83-329D114D5973}" destId="{21C64CB6-5F63-4B8B-9F8D-EFE276E3D576}" srcOrd="0" destOrd="0" parTransId="{24A18430-4E95-4429-8183-9C400C315157}" sibTransId="{138BCD99-CE80-4259-BEB9-FC164F288396}"/>
    <dgm:cxn modelId="{7713B763-86AF-4CB3-A51D-1DC9FDCD7C5F}" type="presParOf" srcId="{562B29D1-A5F1-4514-B867-8420BBAEE784}" destId="{1E82B982-4CF2-4DD3-A43E-1BC8303E08EE}" srcOrd="0" destOrd="0" presId="urn:microsoft.com/office/officeart/2005/8/layout/hierarchy4"/>
    <dgm:cxn modelId="{4D4B5575-B12D-425A-94ED-56EC4F68111A}" type="presParOf" srcId="{1E82B982-4CF2-4DD3-A43E-1BC8303E08EE}" destId="{BCFC0721-C0B6-4B35-A2B9-522AD94E32FE}" srcOrd="0" destOrd="0" presId="urn:microsoft.com/office/officeart/2005/8/layout/hierarchy4"/>
    <dgm:cxn modelId="{8B2EA344-70C8-47EB-B109-4867BE5458A1}" type="presParOf" srcId="{1E82B982-4CF2-4DD3-A43E-1BC8303E08EE}" destId="{5F188BFE-F92F-4C77-AF34-CB398E6AF53A}" srcOrd="1" destOrd="0" presId="urn:microsoft.com/office/officeart/2005/8/layout/hierarchy4"/>
    <dgm:cxn modelId="{C7ED021A-61C2-4495-BA51-AEAE85727E63}" type="presParOf" srcId="{1E82B982-4CF2-4DD3-A43E-1BC8303E08EE}" destId="{573CB884-51C7-40BB-8354-9D5E15327564}" srcOrd="2" destOrd="0" presId="urn:microsoft.com/office/officeart/2005/8/layout/hierarchy4"/>
    <dgm:cxn modelId="{6CC4744A-91EE-46D8-B048-EAB9C85E03EE}" type="presParOf" srcId="{573CB884-51C7-40BB-8354-9D5E15327564}" destId="{06FA125D-145E-46ED-822D-F54A5D7CF856}" srcOrd="0" destOrd="0" presId="urn:microsoft.com/office/officeart/2005/8/layout/hierarchy4"/>
    <dgm:cxn modelId="{F5E431BD-1D37-4763-8D73-177E4D02A714}" type="presParOf" srcId="{06FA125D-145E-46ED-822D-F54A5D7CF856}" destId="{8AD7C72D-9267-4051-B541-5FFA373F448C}" srcOrd="0" destOrd="0" presId="urn:microsoft.com/office/officeart/2005/8/layout/hierarchy4"/>
    <dgm:cxn modelId="{D80B249C-AFB3-4B42-8D9B-8E6245D83377}" type="presParOf" srcId="{06FA125D-145E-46ED-822D-F54A5D7CF856}" destId="{20322F51-8D5D-4784-BD00-6A2738F471D5}" srcOrd="1" destOrd="0" presId="urn:microsoft.com/office/officeart/2005/8/layout/hierarchy4"/>
    <dgm:cxn modelId="{DBB0A25A-D52E-40AD-BDC1-58EFF797F9A4}" type="presParOf" srcId="{06FA125D-145E-46ED-822D-F54A5D7CF856}" destId="{1D6C10FA-4501-4BDF-9170-15183B08B637}" srcOrd="2" destOrd="0" presId="urn:microsoft.com/office/officeart/2005/8/layout/hierarchy4"/>
    <dgm:cxn modelId="{8746A1A1-D246-4523-AFD2-BBC1D483D758}" type="presParOf" srcId="{1D6C10FA-4501-4BDF-9170-15183B08B637}" destId="{8498C034-75AB-48E2-AE3C-22A0D213CB14}" srcOrd="0" destOrd="0" presId="urn:microsoft.com/office/officeart/2005/8/layout/hierarchy4"/>
    <dgm:cxn modelId="{86BA3BC4-BC07-464E-9763-58989EE7A24E}" type="presParOf" srcId="{8498C034-75AB-48E2-AE3C-22A0D213CB14}" destId="{28EB109F-F490-4BBF-B33B-0E725C0FFE83}" srcOrd="0" destOrd="0" presId="urn:microsoft.com/office/officeart/2005/8/layout/hierarchy4"/>
    <dgm:cxn modelId="{4253612F-D3E5-4813-AE3F-1815D3CDCD2C}" type="presParOf" srcId="{8498C034-75AB-48E2-AE3C-22A0D213CB14}" destId="{296B534C-FE2E-47DB-AE92-3AFBF1267C27}" srcOrd="1" destOrd="0" presId="urn:microsoft.com/office/officeart/2005/8/layout/hierarchy4"/>
    <dgm:cxn modelId="{1A4CDADB-EF21-4620-867A-4C37114B905C}" type="presParOf" srcId="{573CB884-51C7-40BB-8354-9D5E15327564}" destId="{2AAD5FB5-E5BC-4F9F-A751-8FEA4D11F186}" srcOrd="1" destOrd="0" presId="urn:microsoft.com/office/officeart/2005/8/layout/hierarchy4"/>
    <dgm:cxn modelId="{C99ADF5A-8D4A-4579-9ADD-1370ED160BFE}" type="presParOf" srcId="{573CB884-51C7-40BB-8354-9D5E15327564}" destId="{D8B8CD02-244A-4092-A7B2-9AC1D43F88EA}" srcOrd="2" destOrd="0" presId="urn:microsoft.com/office/officeart/2005/8/layout/hierarchy4"/>
    <dgm:cxn modelId="{C5FE0B52-A18A-4A6F-BB3F-327EF97E0126}" type="presParOf" srcId="{D8B8CD02-244A-4092-A7B2-9AC1D43F88EA}" destId="{64E2A484-B775-48F7-BFDF-D0DAF7BA34B7}" srcOrd="0" destOrd="0" presId="urn:microsoft.com/office/officeart/2005/8/layout/hierarchy4"/>
    <dgm:cxn modelId="{B227DEEC-78C3-4F83-9FA0-901778AEB377}" type="presParOf" srcId="{D8B8CD02-244A-4092-A7B2-9AC1D43F88EA}" destId="{6FEBAEFF-BA46-4847-A41D-9081845D9376}" srcOrd="1" destOrd="0" presId="urn:microsoft.com/office/officeart/2005/8/layout/hierarchy4"/>
    <dgm:cxn modelId="{D8BF23F7-DA21-40D2-830E-9F9CC0C0F8BE}" type="presParOf" srcId="{573CB884-51C7-40BB-8354-9D5E15327564}" destId="{830AAF37-1A4B-4A73-A2A9-9529A2715139}" srcOrd="3" destOrd="0" presId="urn:microsoft.com/office/officeart/2005/8/layout/hierarchy4"/>
    <dgm:cxn modelId="{D027C43E-6E65-428B-A4E4-5418022E876B}" type="presParOf" srcId="{573CB884-51C7-40BB-8354-9D5E15327564}" destId="{746112F5-03EF-41E2-83A6-F455F8A5F9F5}" srcOrd="4" destOrd="0" presId="urn:microsoft.com/office/officeart/2005/8/layout/hierarchy4"/>
    <dgm:cxn modelId="{2881949A-5F6D-414F-A5CA-94D8F606F852}" type="presParOf" srcId="{746112F5-03EF-41E2-83A6-F455F8A5F9F5}" destId="{EB603BEA-F656-468A-8511-E27A87AB02C5}" srcOrd="0" destOrd="0" presId="urn:microsoft.com/office/officeart/2005/8/layout/hierarchy4"/>
    <dgm:cxn modelId="{CCCF16F7-94D7-4842-971F-252DB13077DC}" type="presParOf" srcId="{746112F5-03EF-41E2-83A6-F455F8A5F9F5}" destId="{911DEDF1-9C8D-4EF3-A724-D1CCB259F1D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EF378-816B-4E19-96DA-A4CC8A07F774}">
      <dsp:nvSpPr>
        <dsp:cNvPr id="0" name=""/>
        <dsp:cNvSpPr/>
      </dsp:nvSpPr>
      <dsp:spPr>
        <a:xfrm>
          <a:off x="0" y="309694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 dirty="0"/>
            <a:t>Development of key skills: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 dirty="0"/>
            <a:t>Critical thinking and inquiry-based learning.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 dirty="0"/>
            <a:t>Communication and collaboration.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 dirty="0"/>
            <a:t>Independent learning habits.</a:t>
          </a:r>
          <a:endParaRPr lang="en-US" sz="2100" kern="1200" dirty="0"/>
        </a:p>
      </dsp:txBody>
      <dsp:txXfrm>
        <a:off x="0" y="3096948"/>
        <a:ext cx="3869531" cy="2321718"/>
      </dsp:txXfrm>
    </dsp:sp>
    <dsp:sp modelId="{6F81FBDF-83D9-4788-B915-F37B12FD60B2}">
      <dsp:nvSpPr>
        <dsp:cNvPr id="0" name=""/>
        <dsp:cNvSpPr/>
      </dsp:nvSpPr>
      <dsp:spPr>
        <a:xfrm>
          <a:off x="4203612" y="686505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Elementary to High School pathway to AICE, AP, IB programs.</a:t>
          </a:r>
          <a:endParaRPr lang="en-US" sz="2100" kern="1200" dirty="0"/>
        </a:p>
      </dsp:txBody>
      <dsp:txXfrm>
        <a:off x="4203612" y="686505"/>
        <a:ext cx="3869531" cy="2321718"/>
      </dsp:txXfrm>
    </dsp:sp>
    <dsp:sp modelId="{3F5F9553-C5F3-48F6-8C4F-E77049F3E580}">
      <dsp:nvSpPr>
        <dsp:cNvPr id="0" name=""/>
        <dsp:cNvSpPr/>
      </dsp:nvSpPr>
      <dsp:spPr>
        <a:xfrm>
          <a:off x="4200594" y="3096948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Middle school Global Perspectives course emphasizes cohesive student learning &amp; teaching approach.</a:t>
          </a:r>
        </a:p>
      </dsp:txBody>
      <dsp:txXfrm>
        <a:off x="4200594" y="3096948"/>
        <a:ext cx="3869531" cy="2321718"/>
      </dsp:txXfrm>
    </dsp:sp>
    <dsp:sp modelId="{26BB9B9C-4D5E-446F-A897-513D537F93B1}">
      <dsp:nvSpPr>
        <dsp:cNvPr id="0" name=""/>
        <dsp:cNvSpPr/>
      </dsp:nvSpPr>
      <dsp:spPr>
        <a:xfrm>
          <a:off x="0" y="698245"/>
          <a:ext cx="3869531" cy="23217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Cambridge now allows high school 9</a:t>
          </a:r>
          <a:r>
            <a:rPr lang="en-US" sz="2100" b="1" kern="1200" baseline="30000" dirty="0"/>
            <a:t>th</a:t>
          </a:r>
          <a:r>
            <a:rPr lang="en-US" sz="2100" b="1" kern="1200" dirty="0"/>
            <a:t> grade AICE exams to count toward AICE Diploma.  This supports students earning an AICE Diploma prior to completing high school.</a:t>
          </a:r>
        </a:p>
      </dsp:txBody>
      <dsp:txXfrm>
        <a:off x="0" y="698245"/>
        <a:ext cx="3869531" cy="232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619916-A97C-4B60-BCD6-A6C42D56C8A2}">
      <dsp:nvSpPr>
        <dsp:cNvPr id="0" name=""/>
        <dsp:cNvSpPr/>
      </dsp:nvSpPr>
      <dsp:spPr>
        <a:xfrm>
          <a:off x="3466511" y="535777"/>
          <a:ext cx="3582576" cy="3582576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E61247-4607-4E85-B98D-BDA58CD973C6}">
      <dsp:nvSpPr>
        <dsp:cNvPr id="0" name=""/>
        <dsp:cNvSpPr/>
      </dsp:nvSpPr>
      <dsp:spPr>
        <a:xfrm>
          <a:off x="3466511" y="535777"/>
          <a:ext cx="3582576" cy="3582576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93B11E-2D38-40B9-AF31-90CFC57AB31B}">
      <dsp:nvSpPr>
        <dsp:cNvPr id="0" name=""/>
        <dsp:cNvSpPr/>
      </dsp:nvSpPr>
      <dsp:spPr>
        <a:xfrm>
          <a:off x="3466511" y="535777"/>
          <a:ext cx="3582576" cy="3582576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C006A-A213-4464-A3BA-5A530AFF1AC6}">
      <dsp:nvSpPr>
        <dsp:cNvPr id="0" name=""/>
        <dsp:cNvSpPr/>
      </dsp:nvSpPr>
      <dsp:spPr>
        <a:xfrm>
          <a:off x="3466511" y="535777"/>
          <a:ext cx="3582576" cy="3582576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AABD9-613A-45F1-9269-1189D1368C79}">
      <dsp:nvSpPr>
        <dsp:cNvPr id="0" name=""/>
        <dsp:cNvSpPr/>
      </dsp:nvSpPr>
      <dsp:spPr>
        <a:xfrm>
          <a:off x="3466511" y="535777"/>
          <a:ext cx="3582576" cy="3582576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B4322-6823-4EF8-A16A-F8533693F2D8}">
      <dsp:nvSpPr>
        <dsp:cNvPr id="0" name=""/>
        <dsp:cNvSpPr/>
      </dsp:nvSpPr>
      <dsp:spPr>
        <a:xfrm>
          <a:off x="4433701" y="1502967"/>
          <a:ext cx="1648197" cy="16481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Supports the VCS 3 Pillars: READING, INNOVATION, &amp; CTE</a:t>
          </a:r>
        </a:p>
      </dsp:txBody>
      <dsp:txXfrm>
        <a:off x="4675074" y="1744340"/>
        <a:ext cx="1165451" cy="1165451"/>
      </dsp:txXfrm>
    </dsp:sp>
    <dsp:sp modelId="{DDBA57DE-9B0E-477A-A0B5-2FDE8420618A}">
      <dsp:nvSpPr>
        <dsp:cNvPr id="0" name=""/>
        <dsp:cNvSpPr/>
      </dsp:nvSpPr>
      <dsp:spPr>
        <a:xfrm>
          <a:off x="4680931" y="443"/>
          <a:ext cx="1153737" cy="1153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Success Across Advanced Academic Pathways</a:t>
          </a:r>
        </a:p>
      </dsp:txBody>
      <dsp:txXfrm>
        <a:off x="4849892" y="169404"/>
        <a:ext cx="815815" cy="815815"/>
      </dsp:txXfrm>
    </dsp:sp>
    <dsp:sp modelId="{0D3CB666-4E1F-4D0F-94DB-887D053156DB}">
      <dsp:nvSpPr>
        <dsp:cNvPr id="0" name=""/>
        <dsp:cNvSpPr/>
      </dsp:nvSpPr>
      <dsp:spPr>
        <a:xfrm>
          <a:off x="6345045" y="1209493"/>
          <a:ext cx="1153737" cy="1153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Helps to increase AP, IB, and AICE Pass Rates</a:t>
          </a:r>
        </a:p>
      </dsp:txBody>
      <dsp:txXfrm>
        <a:off x="6514006" y="1378454"/>
        <a:ext cx="815815" cy="815815"/>
      </dsp:txXfrm>
    </dsp:sp>
    <dsp:sp modelId="{05A9BA04-9B1A-4284-9D88-EE14355AA112}">
      <dsp:nvSpPr>
        <dsp:cNvPr id="0" name=""/>
        <dsp:cNvSpPr/>
      </dsp:nvSpPr>
      <dsp:spPr>
        <a:xfrm>
          <a:off x="5709410" y="3165776"/>
          <a:ext cx="1153737" cy="1153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Increase Teacher Retention</a:t>
          </a:r>
        </a:p>
      </dsp:txBody>
      <dsp:txXfrm>
        <a:off x="5878371" y="3334737"/>
        <a:ext cx="815815" cy="815815"/>
      </dsp:txXfrm>
    </dsp:sp>
    <dsp:sp modelId="{085B1A83-6AAB-4043-B934-FF3CAEE3104F}">
      <dsp:nvSpPr>
        <dsp:cNvPr id="0" name=""/>
        <dsp:cNvSpPr/>
      </dsp:nvSpPr>
      <dsp:spPr>
        <a:xfrm>
          <a:off x="3652451" y="3165776"/>
          <a:ext cx="1153737" cy="1153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Increase Enrollment </a:t>
          </a:r>
        </a:p>
      </dsp:txBody>
      <dsp:txXfrm>
        <a:off x="3821412" y="3334737"/>
        <a:ext cx="815815" cy="815815"/>
      </dsp:txXfrm>
    </dsp:sp>
    <dsp:sp modelId="{EB46D10B-D9F9-4704-B42B-A332020326B6}">
      <dsp:nvSpPr>
        <dsp:cNvPr id="0" name=""/>
        <dsp:cNvSpPr/>
      </dsp:nvSpPr>
      <dsp:spPr>
        <a:xfrm>
          <a:off x="3016816" y="1209493"/>
          <a:ext cx="1153737" cy="11537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Equity and Access</a:t>
          </a:r>
        </a:p>
      </dsp:txBody>
      <dsp:txXfrm>
        <a:off x="3185777" y="1378454"/>
        <a:ext cx="815815" cy="8158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28613-4A46-4B67-B482-F97C99F3920E}">
      <dsp:nvSpPr>
        <dsp:cNvPr id="0" name=""/>
        <dsp:cNvSpPr/>
      </dsp:nvSpPr>
      <dsp:spPr>
        <a:xfrm>
          <a:off x="2540" y="896613"/>
          <a:ext cx="2476500" cy="952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Cambridge Lower Secondary Course</a:t>
          </a:r>
          <a:endParaRPr lang="en-US" sz="1900" kern="1200" dirty="0"/>
        </a:p>
      </dsp:txBody>
      <dsp:txXfrm>
        <a:off x="2540" y="896613"/>
        <a:ext cx="2476500" cy="952495"/>
      </dsp:txXfrm>
    </dsp:sp>
    <dsp:sp modelId="{A521475F-D938-4D2F-B292-2DAAC72B86DA}">
      <dsp:nvSpPr>
        <dsp:cNvPr id="0" name=""/>
        <dsp:cNvSpPr/>
      </dsp:nvSpPr>
      <dsp:spPr>
        <a:xfrm>
          <a:off x="2540" y="1849109"/>
          <a:ext cx="2476500" cy="26729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900" kern="1200" dirty="0"/>
            <a:t>Middle schools will offer </a:t>
          </a:r>
          <a:r>
            <a:rPr lang="en-US" sz="1900" u="sng" kern="1200" dirty="0"/>
            <a:t>LOWER SECONDARY </a:t>
          </a:r>
          <a:r>
            <a:rPr lang="en-US" sz="1900" b="1" kern="1200" dirty="0"/>
            <a:t>GLOBAL PERSPECTIVES </a:t>
          </a:r>
          <a:r>
            <a:rPr lang="en-US" sz="1900" kern="1200" dirty="0"/>
            <a:t>to participating sixth and seventh grade students. </a:t>
          </a:r>
        </a:p>
      </dsp:txBody>
      <dsp:txXfrm>
        <a:off x="2540" y="1849109"/>
        <a:ext cx="2476500" cy="2672943"/>
      </dsp:txXfrm>
    </dsp:sp>
    <dsp:sp modelId="{C5472804-5BA7-463B-AA8E-E3341B884433}">
      <dsp:nvSpPr>
        <dsp:cNvPr id="0" name=""/>
        <dsp:cNvSpPr/>
      </dsp:nvSpPr>
      <dsp:spPr>
        <a:xfrm>
          <a:off x="2825750" y="896613"/>
          <a:ext cx="2476500" cy="952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Benefits of Middle School Implementation</a:t>
          </a:r>
        </a:p>
      </dsp:txBody>
      <dsp:txXfrm>
        <a:off x="2825750" y="896613"/>
        <a:ext cx="2476500" cy="952495"/>
      </dsp:txXfrm>
    </dsp:sp>
    <dsp:sp modelId="{F2EB3E85-7075-4CD5-BEA0-91B2EDF70BA1}">
      <dsp:nvSpPr>
        <dsp:cNvPr id="0" name=""/>
        <dsp:cNvSpPr/>
      </dsp:nvSpPr>
      <dsp:spPr>
        <a:xfrm>
          <a:off x="2825750" y="1849109"/>
          <a:ext cx="2476500" cy="26729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b="0" kern="1200" dirty="0"/>
            <a:t>Research says that the earlier students start to develop and practice their skills, the greater the impact on their learning. </a:t>
          </a:r>
        </a:p>
      </dsp:txBody>
      <dsp:txXfrm>
        <a:off x="2825750" y="1849109"/>
        <a:ext cx="2476500" cy="2672943"/>
      </dsp:txXfrm>
    </dsp:sp>
    <dsp:sp modelId="{60006CF3-AD4E-4F55-9B0F-473BAB67D712}">
      <dsp:nvSpPr>
        <dsp:cNvPr id="0" name=""/>
        <dsp:cNvSpPr/>
      </dsp:nvSpPr>
      <dsp:spPr>
        <a:xfrm>
          <a:off x="5648960" y="905757"/>
          <a:ext cx="2476500" cy="9524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Future Benefits (FSU Study)</a:t>
          </a:r>
        </a:p>
      </dsp:txBody>
      <dsp:txXfrm>
        <a:off x="5648960" y="905757"/>
        <a:ext cx="2476500" cy="952495"/>
      </dsp:txXfrm>
    </dsp:sp>
    <dsp:sp modelId="{B7D47830-7C57-497C-A385-DB8B99806FD8}">
      <dsp:nvSpPr>
        <dsp:cNvPr id="0" name=""/>
        <dsp:cNvSpPr/>
      </dsp:nvSpPr>
      <dsp:spPr>
        <a:xfrm>
          <a:off x="5648960" y="1849109"/>
          <a:ext cx="2476500" cy="26729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900" kern="1200" dirty="0"/>
            <a:t>Cambridge students at FSU graduate at significantly higher rates than their peers—90% within four years and 98% of grades earned in courses were passing (C or higher)</a:t>
          </a:r>
        </a:p>
      </dsp:txBody>
      <dsp:txXfrm>
        <a:off x="5648960" y="1849109"/>
        <a:ext cx="2476500" cy="26729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FC0721-C0B6-4B35-A2B9-522AD94E32FE}">
      <dsp:nvSpPr>
        <dsp:cNvPr id="0" name=""/>
        <dsp:cNvSpPr/>
      </dsp:nvSpPr>
      <dsp:spPr>
        <a:xfrm>
          <a:off x="2724" y="2855"/>
          <a:ext cx="7575942" cy="1355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dirty="0"/>
            <a:t>6</a:t>
          </a:r>
          <a:r>
            <a:rPr lang="en-US" sz="2100" b="1" i="0" kern="1200" baseline="30000" dirty="0"/>
            <a:t>th</a:t>
          </a:r>
          <a:r>
            <a:rPr lang="en-US" sz="2100" b="1" i="0" kern="1200" dirty="0"/>
            <a:t> grade (Stage 7), 7</a:t>
          </a:r>
          <a:r>
            <a:rPr lang="en-US" sz="2100" b="1" i="0" kern="1200" baseline="30000" dirty="0"/>
            <a:t>th</a:t>
          </a:r>
          <a:r>
            <a:rPr lang="en-US" sz="2100" b="1" i="0" kern="1200" dirty="0"/>
            <a:t> grade (Stage 8), and 8</a:t>
          </a:r>
          <a:r>
            <a:rPr lang="en-US" sz="2100" b="1" i="0" kern="1200" baseline="30000" dirty="0"/>
            <a:t>th</a:t>
          </a:r>
          <a:r>
            <a:rPr lang="en-US" sz="2100" b="1" i="0" kern="1200" dirty="0"/>
            <a:t> grade (Stage 9)</a:t>
          </a:r>
          <a:endParaRPr lang="en-US" sz="2100" b="0" i="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The rigor and learning process increases at each stage, but the core framework remains and provides cohesion between grade levels.</a:t>
          </a:r>
          <a:endParaRPr lang="en-US" sz="2100" kern="1200" dirty="0"/>
        </a:p>
      </dsp:txBody>
      <dsp:txXfrm>
        <a:off x="42419" y="42550"/>
        <a:ext cx="7496552" cy="1275911"/>
      </dsp:txXfrm>
    </dsp:sp>
    <dsp:sp modelId="{8AD7C72D-9267-4051-B541-5FFA373F448C}">
      <dsp:nvSpPr>
        <dsp:cNvPr id="0" name=""/>
        <dsp:cNvSpPr/>
      </dsp:nvSpPr>
      <dsp:spPr>
        <a:xfrm>
          <a:off x="5068538" y="1435966"/>
          <a:ext cx="2391396" cy="1355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Making Connections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Making international connections and analyzing consequences.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Problem Solving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Developing multiple solutions to solve issues.</a:t>
          </a:r>
          <a:endParaRPr lang="en-US" sz="1100" kern="1200" dirty="0"/>
        </a:p>
      </dsp:txBody>
      <dsp:txXfrm>
        <a:off x="5108233" y="1475661"/>
        <a:ext cx="2312006" cy="1275911"/>
      </dsp:txXfrm>
    </dsp:sp>
    <dsp:sp modelId="{28EB109F-F490-4BBF-B33B-0E725C0FFE83}">
      <dsp:nvSpPr>
        <dsp:cNvPr id="0" name=""/>
        <dsp:cNvSpPr/>
      </dsp:nvSpPr>
      <dsp:spPr>
        <a:xfrm>
          <a:off x="44813" y="2878230"/>
          <a:ext cx="2391396" cy="1355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Evaluation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Evaluating source material and evaluating arguments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Reflection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Personal Contribution: to teamwork and areas for improvement.</a:t>
          </a:r>
        </a:p>
      </dsp:txBody>
      <dsp:txXfrm>
        <a:off x="84508" y="2917925"/>
        <a:ext cx="2312006" cy="1275911"/>
      </dsp:txXfrm>
    </dsp:sp>
    <dsp:sp modelId="{64E2A484-B775-48F7-BFDF-D0DAF7BA34B7}">
      <dsp:nvSpPr>
        <dsp:cNvPr id="0" name=""/>
        <dsp:cNvSpPr/>
      </dsp:nvSpPr>
      <dsp:spPr>
        <a:xfrm>
          <a:off x="28073" y="1463386"/>
          <a:ext cx="2391396" cy="1355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Research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Determine relevant information related to research questions.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Analysis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0" i="0" kern="1200" dirty="0"/>
            <a:t>Identifying various perspectives and their validity.</a:t>
          </a:r>
        </a:p>
      </dsp:txBody>
      <dsp:txXfrm>
        <a:off x="67768" y="1503081"/>
        <a:ext cx="2312006" cy="1275911"/>
      </dsp:txXfrm>
    </dsp:sp>
    <dsp:sp modelId="{EB603BEA-F656-468A-8511-E27A87AB02C5}">
      <dsp:nvSpPr>
        <dsp:cNvPr id="0" name=""/>
        <dsp:cNvSpPr/>
      </dsp:nvSpPr>
      <dsp:spPr>
        <a:xfrm>
          <a:off x="5095824" y="2889868"/>
          <a:ext cx="2391396" cy="13553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i="0" u="sng" kern="1200" dirty="0"/>
            <a:t>Collaboration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kern="1200" dirty="0"/>
            <a:t>Cooperation and Engaging in Teamwork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b="1" u="sng" kern="1200" dirty="0"/>
            <a:t>Communication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1100" kern="1200" dirty="0"/>
            <a:t>Presenting information and arguments.</a:t>
          </a:r>
          <a:endParaRPr lang="en-US" sz="1100" b="1" i="0" u="sng" kern="1200" dirty="0"/>
        </a:p>
      </dsp:txBody>
      <dsp:txXfrm>
        <a:off x="5135519" y="2929563"/>
        <a:ext cx="2312006" cy="1275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5DF6B50-CC21-4DB0-B532-E7D9FF4E731B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A0DC39C-101D-4263-A693-62BB82EB1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7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Instructions – Add the title and date to the first page of your School Board Meeting presentation.</a:t>
            </a:r>
          </a:p>
          <a:p>
            <a:r>
              <a:rPr lang="en-US"/>
              <a:t>All slide layouts that are approved to use are built within this presentation template.  </a:t>
            </a:r>
            <a:r>
              <a:rPr lang="en-US" b="1"/>
              <a:t>DO NOT </a:t>
            </a:r>
            <a:r>
              <a:rPr lang="en-US"/>
              <a:t>use the “Designer” tool when creating your presentation.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DC39C-101D-4263-A693-62BB82EB1D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DC39C-101D-4263-A693-62BB82EB1D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6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/>
              <a:t>Please </a:t>
            </a:r>
            <a:r>
              <a:rPr lang="en-US">
                <a:highlight>
                  <a:srgbClr val="FFFF00"/>
                </a:highlight>
              </a:rPr>
              <a:t>highlight</a:t>
            </a:r>
            <a:r>
              <a:rPr lang="en-US"/>
              <a:t> the goal(s) your presentation supports </a:t>
            </a:r>
            <a:r>
              <a:rPr lang="en-US">
                <a:highlight>
                  <a:srgbClr val="FFFF00"/>
                </a:highlight>
              </a:rPr>
              <a:t>in yellow</a:t>
            </a:r>
            <a:r>
              <a:rPr lang="en-US"/>
              <a:t>.  An updated version of the Strategic Plan slide will be shared once the new Strategic Plan is Board approved.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DC39C-101D-4263-A693-62BB82EB1D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64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DC39C-101D-4263-A693-62BB82EB1D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71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CDFC25-8120-A358-DA5C-A5846160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4532" y="4866633"/>
            <a:ext cx="8722936" cy="16557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="0">
                <a:solidFill>
                  <a:srgbClr val="00B0F0"/>
                </a:solidFill>
                <a:latin typeface="Avenir Next LT Pro" panose="020B05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Date:</a:t>
            </a:r>
          </a:p>
          <a:p>
            <a:r>
              <a:rPr lang="en-US"/>
              <a:t>Time: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172819-D05C-4CE1-BC4D-5E784E12D27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719606" y="2884948"/>
            <a:ext cx="8737862" cy="14597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6000" b="1">
                <a:solidFill>
                  <a:srgbClr val="29ABE2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“Title”</a:t>
            </a:r>
          </a:p>
        </p:txBody>
      </p:sp>
    </p:spTree>
    <p:extLst>
      <p:ext uri="{BB962C8B-B14F-4D97-AF65-F5344CB8AC3E}">
        <p14:creationId xmlns:p14="http://schemas.microsoft.com/office/powerpoint/2010/main" val="438727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15EBD-71E1-E48F-0A05-6204D5353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60" y="415943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E9178-0908-87F6-9BD0-0A46034A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1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58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D831C-F6DC-CF49-CD4D-D5F4ACF6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122" y="355159"/>
            <a:ext cx="6787753" cy="1253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D805-1A82-BEB0-5556-2D5A12F73A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695449"/>
            <a:ext cx="10515600" cy="26136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29AAE1"/>
              </a:buClr>
              <a:defRPr sz="2400"/>
            </a:lvl1pPr>
          </a:lstStyle>
          <a:p>
            <a:r>
              <a:rPr lang="en-US" sz="2800"/>
              <a:t>Goal 1: High-Quality Instruction</a:t>
            </a:r>
          </a:p>
          <a:p>
            <a:r>
              <a:rPr lang="en-US" sz="2800"/>
              <a:t>Goal 2: High-Quality Staff</a:t>
            </a:r>
          </a:p>
          <a:p>
            <a:r>
              <a:rPr lang="en-US" sz="2800"/>
              <a:t>Goal 3: Safe &amp; Supportive Environment</a:t>
            </a:r>
          </a:p>
          <a:p>
            <a:r>
              <a:rPr lang="en-US" sz="2800"/>
              <a:t>Goal 4: Resources &amp; Operational Processes</a:t>
            </a:r>
          </a:p>
          <a:p>
            <a:r>
              <a:rPr lang="en-US" sz="2800"/>
              <a:t>Goal 5: Communication &amp; Community Engagement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BB836C-DD28-A67A-A429-3617FD70E4B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727068" y="1951093"/>
            <a:ext cx="8737862" cy="14597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29ABE2"/>
                </a:solidFill>
              </a:defRPr>
            </a:lvl1pPr>
          </a:lstStyle>
          <a:p>
            <a:r>
              <a:rPr lang="en-US"/>
              <a:t>This presentation aligns to the following goals as part of the Volusia County Schools 2020-2023 Strategic Plan:</a:t>
            </a:r>
          </a:p>
        </p:txBody>
      </p:sp>
    </p:spTree>
    <p:extLst>
      <p:ext uri="{BB962C8B-B14F-4D97-AF65-F5344CB8AC3E}">
        <p14:creationId xmlns:p14="http://schemas.microsoft.com/office/powerpoint/2010/main" val="253761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15EBD-71E1-E48F-0A05-6204D5353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60" y="415943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E9178-0908-87F6-9BD0-0A46034A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7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57736-A133-67A9-CDA7-7A3BCE906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BC9C383-2444-3529-3EF1-AF8E1D779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59" y="435398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D50FACD6-4139-A56B-FA08-0F991005450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97024862"/>
              </p:ext>
            </p:extLst>
          </p:nvPr>
        </p:nvGraphicFramePr>
        <p:xfrm>
          <a:off x="2031999" y="3242297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964209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29475128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6176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74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2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69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831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20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7C56-07D6-6A0F-3F8A-C00E109A0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9269" y="133841"/>
            <a:ext cx="8005862" cy="15117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BFA14-AA12-98A4-82B3-AAA409056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708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D3E81-A384-309E-FEBC-E04A7D2F8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5099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C35D0-AB1E-B526-D1B8-DD8E997A6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708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92F1D-58BC-6ABC-39AF-608D6AEA6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5099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5938E6-0E62-AA99-3D27-DBFEE7015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1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80AA-EBB1-BFC8-3C55-C9BDB75E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123" y="325087"/>
            <a:ext cx="6787753" cy="1253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35452-186C-B942-ACE3-4A6C65DD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8201E-CEBF-8B05-59E1-D2AB9F60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1AAE7D-3BCC-7A39-DCFC-86EDC6A9A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60" y="415943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B8DF46-D2AD-AA79-7EFF-9CEFA2212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5805"/>
            <a:ext cx="10515600" cy="43732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29AAE1"/>
              </a:buClr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0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CDFC25-8120-A358-DA5C-A5846160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4532" y="4866633"/>
            <a:ext cx="8722936" cy="16557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="0">
                <a:solidFill>
                  <a:srgbClr val="00B0F0"/>
                </a:solidFill>
                <a:latin typeface="Avenir Next LT Pro" panose="020B05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Date:</a:t>
            </a:r>
          </a:p>
          <a:p>
            <a:r>
              <a:rPr lang="en-US"/>
              <a:t>Time: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0172819-D05C-4CE1-BC4D-5E784E12D27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719606" y="2884948"/>
            <a:ext cx="8737862" cy="14597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6000" b="1">
                <a:solidFill>
                  <a:srgbClr val="29ABE2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“Title”</a:t>
            </a:r>
          </a:p>
        </p:txBody>
      </p:sp>
    </p:spTree>
    <p:extLst>
      <p:ext uri="{BB962C8B-B14F-4D97-AF65-F5344CB8AC3E}">
        <p14:creationId xmlns:p14="http://schemas.microsoft.com/office/powerpoint/2010/main" val="313121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1D111-821F-4C5D-3160-758252C70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47CC9-A30A-4402-E9B7-2D924192A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D4C6C-5769-1324-9CD3-55A4B443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B6EE7-5FF9-4A25-035B-18EF9468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33F7B-549F-15A4-E7CB-4E9871E5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7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E7C5C-D1EE-B078-B442-671B9AB1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6DA27-71F7-2B3A-E4BC-DFBA17EB4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B0990-7A79-CEB5-EEB4-4B5711D5F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C1DF3-43F0-2228-731F-0488CC8E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2A0F1-209F-A2B3-858C-F7D269FF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12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4B917-F229-1606-341E-3E16418C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4D8D6-8C65-D0DC-B565-B20FA7A460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D52C8-A45B-A191-5601-7DD5B72E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3D694-FFC4-38A4-27DA-A2AB2B8DA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04877-C775-008E-B8D8-FBE613D3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25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A2844-4EDA-643B-27D0-0166451D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D633-49CD-6252-79CC-1AF4D28EB8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A29492-9E65-2DF5-386D-902064E3B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446F5-3911-B9BA-8F23-33DE9515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13701-2123-C5BA-B19C-93449E81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77291-0656-74A0-A0EB-BB2DB989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2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90226-EE8E-91C6-E399-C0061C62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3D555-1D05-825B-851E-FEC4962D6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5DF0B-924C-5C8D-2559-880E18352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272C45-6653-FC8A-86AD-F251ADDCB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11D8DE-53E4-4E93-7EB3-32CCBD0911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A1842-9FD7-05A8-800B-651A22CFA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25E987-BE1E-F367-1542-B7BC4DAF1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84ADA-7BA6-72FC-6B3C-E47D702B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74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3D57B-2F42-6B4A-0CDE-B6762518E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F145B-F8B1-BEFE-4A62-CD571852E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9E857D-21F5-F74C-F914-81E017CF4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C4B428-2C2B-4261-5833-E04FF2A9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4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CA94F4-D256-6000-7F6C-2D71165D8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64D93-684F-EC22-43A3-E98FF1CF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EFFFD1-804E-2E95-4660-98D54ECE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29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BD3EF-CDEB-C902-358B-8C7B85F6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B6E9C-0109-2181-E6E9-B170362D8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D48F9-ECE0-FFBF-80B2-EEDEAEA2E2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A8980-A196-6E15-F9B1-5FB3037B2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6F959D-B186-1ECF-7AF6-41F30FF1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F91B6-F224-6AE8-ECD3-BD2B4851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6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E174E-DFA3-F4C6-B7FE-7E27DD919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67FD32-1465-8060-1E92-0C1BE4FD7E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539E0-6E22-9F55-0A8B-E68251025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0F17C1-F6C7-C849-8DF0-6843BEB4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CECB3-1B0D-5B15-8B97-298521B60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F5299-F77E-661E-46F5-8EE10BA5E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456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9787-66A6-3916-6CBC-A3F3AFC0D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C93012-2D80-0A3F-418D-8B4151B23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3A6EB-6EE5-64CF-08AB-B3247C98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C04A4-E8CC-C5D5-D3CA-9503848A0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A0EB1-1BA3-73CD-2625-A7385100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63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C657C-28CE-C191-6D9A-02453CC7B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8063A-776E-9B25-149C-3A0A5BB03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74A76-0FBB-0CDF-105F-1DD974300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626C5-708F-06F1-1D85-C6B5803EC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C7599-3BAD-E22D-397B-C22D4B13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4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15EBD-71E1-E48F-0A05-6204D5353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60" y="415943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E9178-0908-87F6-9BD0-0A46034A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90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D831C-F6DC-CF49-CD4D-D5F4ACF64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122" y="355159"/>
            <a:ext cx="6787753" cy="12532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8D805-1A82-BEB0-5556-2D5A12F73A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695449"/>
            <a:ext cx="10515600" cy="26136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29AAE1"/>
              </a:buClr>
              <a:defRPr sz="2400"/>
            </a:lvl1pPr>
          </a:lstStyle>
          <a:p>
            <a:r>
              <a:rPr lang="en-US" sz="2800"/>
              <a:t>Goal 1: High-Quality Instruction</a:t>
            </a:r>
          </a:p>
          <a:p>
            <a:r>
              <a:rPr lang="en-US" sz="2800"/>
              <a:t>Goal 2: High-Quality Staff</a:t>
            </a:r>
          </a:p>
          <a:p>
            <a:r>
              <a:rPr lang="en-US" sz="2800"/>
              <a:t>Goal 3: Safe &amp; Supportive Environment</a:t>
            </a:r>
          </a:p>
          <a:p>
            <a:r>
              <a:rPr lang="en-US" sz="2800"/>
              <a:t>Goal 4: Resources &amp; Operational Processes</a:t>
            </a:r>
          </a:p>
          <a:p>
            <a:r>
              <a:rPr lang="en-US" sz="2800"/>
              <a:t>Goal 5: Communication &amp; Community Engagement</a:t>
            </a:r>
          </a:p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BB836C-DD28-A67A-A429-3617FD70E4B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727068" y="1951093"/>
            <a:ext cx="8737862" cy="14597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29ABE2"/>
                </a:solidFill>
              </a:defRPr>
            </a:lvl1pPr>
          </a:lstStyle>
          <a:p>
            <a:r>
              <a:rPr lang="en-US"/>
              <a:t>This presentation aligns to the following goals as part of the Volusia County Schools 2020-2023 Strategic Plan:</a:t>
            </a:r>
          </a:p>
        </p:txBody>
      </p:sp>
    </p:spTree>
    <p:extLst>
      <p:ext uri="{BB962C8B-B14F-4D97-AF65-F5344CB8AC3E}">
        <p14:creationId xmlns:p14="http://schemas.microsoft.com/office/powerpoint/2010/main" val="41556740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8201E-CEBF-8B05-59E1-D2AB9F60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D0C4-0558-4F82-80CE-5FFBD260C62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1AAE7D-3BCC-7A39-DCFC-86EDC6A9A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7760" y="415943"/>
            <a:ext cx="8076480" cy="9408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B8DF46-D2AD-AA79-7EFF-9CEFA2212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5805"/>
            <a:ext cx="10515600" cy="43732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rgbClr val="29AAE1"/>
              </a:buClr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9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3FFB83-4BE5-55D1-BD5F-47A4F6B7C7C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744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0894DF-C793-8F21-4C69-9105F3EEF0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0922" y="147713"/>
            <a:ext cx="4310154" cy="21235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1CE5FB-FEBD-E89E-5AE9-3063465774E7}"/>
              </a:ext>
            </a:extLst>
          </p:cNvPr>
          <p:cNvSpPr/>
          <p:nvPr userDrawn="1"/>
        </p:nvSpPr>
        <p:spPr>
          <a:xfrm>
            <a:off x="3754704" y="1917812"/>
            <a:ext cx="4685289" cy="4855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7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2F24BBF-F360-FECD-04A0-B8E1BB641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4B5EAD-72F9-1988-A766-CBA7E9CEC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123" y="286177"/>
            <a:ext cx="6787753" cy="1253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70E03-F8C8-B5B6-D073-287E0B32B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AF116-DC7E-42EC-65C2-D8BE21812C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 b="1">
                <a:solidFill>
                  <a:srgbClr val="0070C0"/>
                </a:solidFill>
              </a:defRPr>
            </a:lvl1pPr>
          </a:lstStyle>
          <a:p>
            <a:r>
              <a:rPr lang="en-US"/>
              <a:t>Achieving Excellence Together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4263C-038A-52A9-E337-954D790E0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90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rgbClr val="0070C0"/>
                </a:solidFill>
              </a:defRPr>
            </a:lvl1pPr>
          </a:lstStyle>
          <a:p>
            <a:fld id="{4752D0C4-0558-4F82-80CE-5FFBD260C62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E80819A-A132-D0B5-6BBB-D46886C953C8}"/>
              </a:ext>
            </a:extLst>
          </p:cNvPr>
          <p:cNvSpPr/>
          <p:nvPr userDrawn="1"/>
        </p:nvSpPr>
        <p:spPr>
          <a:xfrm>
            <a:off x="344331" y="115816"/>
            <a:ext cx="1622612" cy="1539448"/>
          </a:xfrm>
          <a:prstGeom prst="ellipse">
            <a:avLst/>
          </a:prstGeom>
          <a:ln>
            <a:solidFill>
              <a:schemeClr val="bg1"/>
            </a:solidFill>
          </a:ln>
          <a:effectLst>
            <a:glow rad="478647">
              <a:schemeClr val="bg1"/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E41F96-BFF5-3015-6A88-3310542E064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712" y="163783"/>
            <a:ext cx="1498060" cy="14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0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739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9AAE1"/>
          </a:solidFill>
          <a:latin typeface="Avenir Next LT Pro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B0F0"/>
        </a:buClr>
        <a:buFont typeface="Century Gothic" panose="020B0502020202020204" pitchFamily="34" charset="0"/>
        <a:buChar char="►"/>
        <a:defRPr sz="2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Century Gothic" panose="020B0502020202020204" pitchFamily="34" charset="0"/>
        <a:buChar char="►"/>
        <a:defRPr sz="24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Century Gothic" panose="020B0502020202020204" pitchFamily="34" charset="0"/>
        <a:buChar char="►"/>
        <a:defRPr sz="20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Century Gothic" panose="020B0502020202020204" pitchFamily="34" charset="0"/>
        <a:buChar char="►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B0F0"/>
        </a:buClr>
        <a:buFont typeface="Century Gothic" panose="020B0502020202020204" pitchFamily="34" charset="0"/>
        <a:buChar char="►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C4B44-B995-ED99-AE9C-634659C4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CDA80-88AD-6374-63AE-0899E0D68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D382-2ACA-2B09-97CC-4CED083408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707A8-2AB4-49AC-B4BB-05BAFB44F177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D308B-B9EA-3F81-529C-27A3654FB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83AA2-E123-3A3C-5534-8D75B54C3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6E0DE-5FB8-4741-9AC6-33CF2550876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0F4C00-2165-8746-C386-71D4469FE6C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59C27D2-0E73-EABF-C1CF-C624848C8D18}"/>
              </a:ext>
            </a:extLst>
          </p:cNvPr>
          <p:cNvSpPr/>
          <p:nvPr userDrawn="1"/>
        </p:nvSpPr>
        <p:spPr>
          <a:xfrm>
            <a:off x="344331" y="115816"/>
            <a:ext cx="1622612" cy="1539448"/>
          </a:xfrm>
          <a:prstGeom prst="ellipse">
            <a:avLst/>
          </a:prstGeom>
          <a:ln>
            <a:solidFill>
              <a:schemeClr val="bg1"/>
            </a:solidFill>
          </a:ln>
          <a:effectLst>
            <a:glow rad="478647">
              <a:schemeClr val="bg1"/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D0AC53-CB9B-3E78-E499-53D79072740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712" y="163783"/>
            <a:ext cx="1498060" cy="149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0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rpmilhol@volusia.k12.fl.us" TargetMode="External"/><Relationship Id="rId2" Type="http://schemas.openxmlformats.org/officeDocument/2006/relationships/hyperlink" Target="mailto:tlbakerd@volusia.k12.fl.us" TargetMode="External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wmlastow@volusia.k12.fl.u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kbpierce@volusia.k12.fl.us" TargetMode="External"/><Relationship Id="rId2" Type="http://schemas.openxmlformats.org/officeDocument/2006/relationships/hyperlink" Target="mailto:kjcastel@volusia.k12.fl.us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0FEAED3-1095-DB0E-2227-8B3D5694A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venir Next LT Pro"/>
              </a:rPr>
              <a:t>04/01/2026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64D00-FF42-C790-FC2D-D1EB55FD79D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90736" y="2995382"/>
            <a:ext cx="10217688" cy="1459722"/>
          </a:xfrm>
        </p:spPr>
        <p:txBody>
          <a:bodyPr lIns="91440" tIns="45720" rIns="91440" bIns="45720" anchor="ctr">
            <a:noAutofit/>
          </a:bodyPr>
          <a:lstStyle/>
          <a:p>
            <a:r>
              <a:rPr lang="en-US" dirty="0">
                <a:latin typeface="Avenir Next LT Pro"/>
              </a:rPr>
              <a:t> Cambridge K-12 Pathway and Magnet Program Plan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57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75E2759-43FA-4EB6-5A47-A49F0E2A408A}"/>
              </a:ext>
            </a:extLst>
          </p:cNvPr>
          <p:cNvSpPr txBox="1"/>
          <p:nvPr/>
        </p:nvSpPr>
        <p:spPr>
          <a:xfrm>
            <a:off x="3345949" y="11498"/>
            <a:ext cx="5645571" cy="274804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A87817D-4E6E-917F-1E8A-682F05E5FAC0}"/>
              </a:ext>
            </a:extLst>
          </p:cNvPr>
          <p:cNvSpPr/>
          <p:nvPr/>
        </p:nvSpPr>
        <p:spPr>
          <a:xfrm>
            <a:off x="247019" y="30812"/>
            <a:ext cx="9505950" cy="404588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AB6C1DE-ACA7-4D7F-49DE-65454E3B01D9}"/>
              </a:ext>
            </a:extLst>
          </p:cNvPr>
          <p:cNvGrpSpPr/>
          <p:nvPr/>
        </p:nvGrpSpPr>
        <p:grpSpPr>
          <a:xfrm>
            <a:off x="1605871" y="3606407"/>
            <a:ext cx="1604940" cy="2830753"/>
            <a:chOff x="3674157" y="657368"/>
            <a:chExt cx="1604940" cy="2830753"/>
          </a:xfrm>
        </p:grpSpPr>
        <p:sp>
          <p:nvSpPr>
            <p:cNvPr id="8" name="Freeform 8"/>
            <p:cNvSpPr/>
            <p:nvPr/>
          </p:nvSpPr>
          <p:spPr>
            <a:xfrm>
              <a:off x="3674157" y="657368"/>
              <a:ext cx="1593099" cy="1991374"/>
            </a:xfrm>
            <a:custGeom>
              <a:avLst/>
              <a:gdLst/>
              <a:ahLst/>
              <a:cxnLst/>
              <a:rect l="l" t="t" r="r" b="b"/>
              <a:pathLst>
                <a:path w="2389649" h="2987061">
                  <a:moveTo>
                    <a:pt x="0" y="0"/>
                  </a:moveTo>
                  <a:lnTo>
                    <a:pt x="2389649" y="0"/>
                  </a:lnTo>
                  <a:lnTo>
                    <a:pt x="2389649" y="2987062"/>
                  </a:lnTo>
                  <a:lnTo>
                    <a:pt x="0" y="2987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685998" y="2753369"/>
              <a:ext cx="1593099" cy="245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11"/>
                </a:lnSpc>
                <a:spcBef>
                  <a:spcPct val="0"/>
                </a:spcBef>
              </a:pPr>
              <a:r>
                <a:rPr lang="en-US" sz="1508">
                  <a:solidFill>
                    <a:srgbClr val="353839"/>
                  </a:solidFill>
                  <a:latin typeface="Lato Bold"/>
                </a:rPr>
                <a:t>Jamie Haynes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85998" y="3071147"/>
              <a:ext cx="1593099" cy="416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300">
                  <a:solidFill>
                    <a:srgbClr val="353839"/>
                  </a:solidFill>
                  <a:latin typeface="Noto Sans"/>
                  <a:ea typeface="Noto Sans"/>
                  <a:cs typeface="Noto Sans"/>
                </a:rPr>
                <a:t>Board Member</a:t>
              </a:r>
              <a:endParaRPr lang="en-US" sz="1300">
                <a:solidFill>
                  <a:srgbClr val="000000"/>
                </a:solidFill>
                <a:latin typeface="Noto Sans"/>
                <a:ea typeface="Noto Sans"/>
                <a:cs typeface="Noto Sans"/>
              </a:endParaRPr>
            </a:p>
            <a:p>
              <a:pPr algn="ctr">
                <a:lnSpc>
                  <a:spcPts val="1835"/>
                </a:lnSpc>
              </a:pPr>
              <a:r>
                <a:rPr lang="en-US" sz="1300">
                  <a:solidFill>
                    <a:srgbClr val="353839"/>
                  </a:solidFill>
                  <a:latin typeface="Noto Sans"/>
                  <a:ea typeface="Noto Sans"/>
                  <a:cs typeface="Noto Sans"/>
                </a:rPr>
                <a:t>District 1</a:t>
              </a:r>
              <a:endParaRPr lang="en-US" sz="1300">
                <a:ea typeface="Calibri"/>
                <a:cs typeface="Calibr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DF1F8A8-4F2F-C070-140A-1616B2909CAD}"/>
              </a:ext>
            </a:extLst>
          </p:cNvPr>
          <p:cNvGrpSpPr/>
          <p:nvPr/>
        </p:nvGrpSpPr>
        <p:grpSpPr>
          <a:xfrm>
            <a:off x="3681849" y="634729"/>
            <a:ext cx="1593099" cy="2846365"/>
            <a:chOff x="1509210" y="3609195"/>
            <a:chExt cx="1593099" cy="2846365"/>
          </a:xfrm>
        </p:grpSpPr>
        <p:sp>
          <p:nvSpPr>
            <p:cNvPr id="10" name="Freeform 10"/>
            <p:cNvSpPr/>
            <p:nvPr/>
          </p:nvSpPr>
          <p:spPr>
            <a:xfrm>
              <a:off x="1509210" y="3609195"/>
              <a:ext cx="1593099" cy="1991374"/>
            </a:xfrm>
            <a:custGeom>
              <a:avLst/>
              <a:gdLst/>
              <a:ahLst/>
              <a:cxnLst/>
              <a:rect l="l" t="t" r="r" b="b"/>
              <a:pathLst>
                <a:path w="2389649" h="2987061">
                  <a:moveTo>
                    <a:pt x="0" y="0"/>
                  </a:moveTo>
                  <a:lnTo>
                    <a:pt x="2389649" y="0"/>
                  </a:lnTo>
                  <a:lnTo>
                    <a:pt x="2389649" y="2987061"/>
                  </a:lnTo>
                  <a:lnTo>
                    <a:pt x="0" y="298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09210" y="5715375"/>
              <a:ext cx="1593099" cy="245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11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353839"/>
                  </a:solidFill>
                  <a:latin typeface="Lato Bold"/>
                </a:rPr>
                <a:t>Ruben Colón</a:t>
              </a:r>
              <a:endParaRPr lang="en-US" sz="1508">
                <a:solidFill>
                  <a:srgbClr val="353839"/>
                </a:solidFill>
                <a:latin typeface="Lato Bold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09210" y="6039356"/>
              <a:ext cx="1593099" cy="4162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300">
                  <a:solidFill>
                    <a:srgbClr val="353839"/>
                  </a:solidFill>
                  <a:latin typeface="Noto Sans"/>
                </a:rPr>
                <a:t>Board Chair</a:t>
              </a:r>
              <a:endParaRPr lang="en-US" sz="1300">
                <a:solidFill>
                  <a:srgbClr val="000000"/>
                </a:solidFill>
                <a:latin typeface="Noto Sans"/>
              </a:endParaRPr>
            </a:p>
            <a:p>
              <a:pPr algn="ctr">
                <a:lnSpc>
                  <a:spcPts val="1835"/>
                </a:lnSpc>
                <a:spcBef>
                  <a:spcPct val="0"/>
                </a:spcBef>
              </a:pPr>
              <a:r>
                <a:rPr lang="en-US" sz="1300">
                  <a:solidFill>
                    <a:srgbClr val="353839"/>
                  </a:solidFill>
                  <a:latin typeface="Noto Sans"/>
                </a:rPr>
                <a:t>District 5</a:t>
              </a:r>
              <a:endParaRPr lang="en-US" sz="1300">
                <a:solidFill>
                  <a:srgbClr val="353839"/>
                </a:solidFill>
                <a:latin typeface="Noto Sans"/>
                <a:ea typeface="Noto Sans"/>
                <a:cs typeface="Noto San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0C6C9A2-9E04-DA66-0036-30B3E13E0112}"/>
              </a:ext>
            </a:extLst>
          </p:cNvPr>
          <p:cNvGrpSpPr/>
          <p:nvPr/>
        </p:nvGrpSpPr>
        <p:grpSpPr>
          <a:xfrm>
            <a:off x="5769927" y="3606522"/>
            <a:ext cx="1593099" cy="2818151"/>
            <a:chOff x="3671546" y="3609195"/>
            <a:chExt cx="1593099" cy="2818151"/>
          </a:xfrm>
        </p:grpSpPr>
        <p:sp>
          <p:nvSpPr>
            <p:cNvPr id="11" name="Freeform 11"/>
            <p:cNvSpPr/>
            <p:nvPr/>
          </p:nvSpPr>
          <p:spPr>
            <a:xfrm>
              <a:off x="3671546" y="3609195"/>
              <a:ext cx="1593099" cy="1991374"/>
            </a:xfrm>
            <a:custGeom>
              <a:avLst/>
              <a:gdLst/>
              <a:ahLst/>
              <a:cxnLst/>
              <a:rect l="l" t="t" r="r" b="b"/>
              <a:pathLst>
                <a:path w="2389649" h="2987061">
                  <a:moveTo>
                    <a:pt x="0" y="0"/>
                  </a:moveTo>
                  <a:lnTo>
                    <a:pt x="2389649" y="0"/>
                  </a:lnTo>
                  <a:lnTo>
                    <a:pt x="2389649" y="2987061"/>
                  </a:lnTo>
                  <a:lnTo>
                    <a:pt x="0" y="298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671546" y="5696736"/>
              <a:ext cx="1593099" cy="245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11"/>
                </a:lnSpc>
                <a:spcBef>
                  <a:spcPct val="0"/>
                </a:spcBef>
              </a:pPr>
              <a:r>
                <a:rPr lang="en-US" sz="1508">
                  <a:solidFill>
                    <a:srgbClr val="353839"/>
                  </a:solidFill>
                  <a:latin typeface="Lato Bold"/>
                </a:rPr>
                <a:t>Donna Brosemer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71546" y="5979979"/>
              <a:ext cx="1593099" cy="447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5"/>
                </a:lnSpc>
              </a:pPr>
              <a:r>
                <a:rPr lang="en-US" sz="1311">
                  <a:solidFill>
                    <a:srgbClr val="353839"/>
                  </a:solidFill>
                  <a:latin typeface="Noto Sans"/>
                </a:rPr>
                <a:t>Board Member</a:t>
              </a:r>
            </a:p>
            <a:p>
              <a:pPr algn="ctr">
                <a:lnSpc>
                  <a:spcPts val="1835"/>
                </a:lnSpc>
                <a:spcBef>
                  <a:spcPct val="0"/>
                </a:spcBef>
              </a:pPr>
              <a:r>
                <a:rPr lang="en-US" sz="1311">
                  <a:solidFill>
                    <a:srgbClr val="353839"/>
                  </a:solidFill>
                  <a:latin typeface="Noto Sans"/>
                </a:rPr>
                <a:t>District 4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93670" y="5733836"/>
            <a:ext cx="3274759" cy="2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1"/>
              </a:lnSpc>
              <a:spcBef>
                <a:spcPct val="0"/>
              </a:spcBef>
            </a:pPr>
            <a:r>
              <a:rPr lang="en-US" sz="1508">
                <a:solidFill>
                  <a:srgbClr val="353839"/>
                </a:solidFill>
                <a:latin typeface="Lato Bold"/>
              </a:rPr>
              <a:t>Dr. Carmen J. Balgobin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93670" y="6051613"/>
            <a:ext cx="3274759" cy="216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5"/>
              </a:lnSpc>
              <a:spcBef>
                <a:spcPct val="0"/>
              </a:spcBef>
            </a:pPr>
            <a:r>
              <a:rPr lang="en-US" sz="1311">
                <a:solidFill>
                  <a:srgbClr val="353839"/>
                </a:solidFill>
                <a:latin typeface="Noto Sans"/>
              </a:rPr>
              <a:t>Superintendent of Schools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2CD154C4-A27A-2895-953C-F22F55CFC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18" y="2142770"/>
            <a:ext cx="2525022" cy="940816"/>
          </a:xfrm>
        </p:spPr>
        <p:txBody>
          <a:bodyPr>
            <a:noAutofit/>
          </a:bodyPr>
          <a:lstStyle/>
          <a:p>
            <a:r>
              <a:rPr lang="en-US" sz="4400"/>
              <a:t>School</a:t>
            </a:r>
            <a:br>
              <a:rPr lang="en-US" sz="4400"/>
            </a:br>
            <a:r>
              <a:rPr lang="en-US" sz="4400"/>
              <a:t>Board</a:t>
            </a:r>
          </a:p>
        </p:txBody>
      </p:sp>
      <p:pic>
        <p:nvPicPr>
          <p:cNvPr id="33" name="Picture 3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C19901F-B4DF-8795-D0BA-E7106C3E1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628" y="729362"/>
            <a:ext cx="2154803" cy="914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0ED69A-FE15-FC85-DC0C-4C63565B22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" r="211"/>
          <a:stretch/>
        </p:blipFill>
        <p:spPr>
          <a:xfrm>
            <a:off x="7985628" y="659446"/>
            <a:ext cx="3256362" cy="491213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B793613-33F0-ECCB-6E3D-703B1C17AD9E}"/>
              </a:ext>
            </a:extLst>
          </p:cNvPr>
          <p:cNvGrpSpPr/>
          <p:nvPr/>
        </p:nvGrpSpPr>
        <p:grpSpPr>
          <a:xfrm>
            <a:off x="5767604" y="633441"/>
            <a:ext cx="1593823" cy="2806367"/>
            <a:chOff x="5832608" y="3590201"/>
            <a:chExt cx="1593823" cy="2806367"/>
          </a:xfrm>
        </p:grpSpPr>
        <p:sp>
          <p:nvSpPr>
            <p:cNvPr id="24" name="TextBox 24"/>
            <p:cNvSpPr txBox="1"/>
            <p:nvPr/>
          </p:nvSpPr>
          <p:spPr>
            <a:xfrm>
              <a:off x="5832608" y="5662201"/>
              <a:ext cx="1593099" cy="245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11"/>
                </a:lnSpc>
                <a:spcBef>
                  <a:spcPct val="0"/>
                </a:spcBef>
              </a:pPr>
              <a:r>
                <a:rPr lang="en-US" sz="1508">
                  <a:solidFill>
                    <a:srgbClr val="353839"/>
                  </a:solidFill>
                  <a:latin typeface="Lato Bold"/>
                </a:rPr>
                <a:t>Krista Goodrich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32608" y="5979979"/>
              <a:ext cx="1593099" cy="4165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1300">
                  <a:solidFill>
                    <a:srgbClr val="353839"/>
                  </a:solidFill>
                  <a:latin typeface="Noto Sans"/>
                </a:rPr>
                <a:t>Vice Chair</a:t>
              </a:r>
              <a:endParaRPr lang="en-US" sz="1300">
                <a:solidFill>
                  <a:srgbClr val="000000"/>
                </a:solidFill>
                <a:latin typeface="Noto Sans"/>
                <a:ea typeface="Noto Sans"/>
                <a:cs typeface="Noto Sans"/>
              </a:endParaRPr>
            </a:p>
            <a:p>
              <a:pPr algn="ctr">
                <a:lnSpc>
                  <a:spcPts val="1835"/>
                </a:lnSpc>
                <a:spcBef>
                  <a:spcPct val="0"/>
                </a:spcBef>
              </a:pPr>
              <a:r>
                <a:rPr lang="en-US" sz="1311">
                  <a:solidFill>
                    <a:srgbClr val="353839"/>
                  </a:solidFill>
                  <a:latin typeface="Noto Sans"/>
                </a:rPr>
                <a:t>District 2</a:t>
              </a:r>
            </a:p>
          </p:txBody>
        </p:sp>
        <p:pic>
          <p:nvPicPr>
            <p:cNvPr id="5" name="Picture 4" descr="A person in a black dress&#10;&#10;Description automatically generated">
              <a:extLst>
                <a:ext uri="{FF2B5EF4-FFF2-40B4-BE49-F238E27FC236}">
                  <a16:creationId xmlns:a16="http://schemas.microsoft.com/office/drawing/2014/main" id="{C4A48DFF-CE67-13BF-12A8-4ED6889D2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35971" y="3590201"/>
              <a:ext cx="1590460" cy="198807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0D901F4-A89B-4FBE-C660-618BE3995683}"/>
              </a:ext>
            </a:extLst>
          </p:cNvPr>
          <p:cNvGrpSpPr/>
          <p:nvPr/>
        </p:nvGrpSpPr>
        <p:grpSpPr>
          <a:xfrm>
            <a:off x="3685997" y="3606522"/>
            <a:ext cx="1593100" cy="2852687"/>
            <a:chOff x="5834191" y="656535"/>
            <a:chExt cx="1593100" cy="2852687"/>
          </a:xfrm>
        </p:grpSpPr>
        <p:sp>
          <p:nvSpPr>
            <p:cNvPr id="12" name="Freeform 12"/>
            <p:cNvSpPr/>
            <p:nvPr/>
          </p:nvSpPr>
          <p:spPr>
            <a:xfrm>
              <a:off x="5834191" y="656535"/>
              <a:ext cx="1593099" cy="1991374"/>
            </a:xfrm>
            <a:custGeom>
              <a:avLst/>
              <a:gdLst/>
              <a:ahLst/>
              <a:cxnLst/>
              <a:rect l="l" t="t" r="r" b="b"/>
              <a:pathLst>
                <a:path w="2389649" h="2987061">
                  <a:moveTo>
                    <a:pt x="0" y="0"/>
                  </a:moveTo>
                  <a:lnTo>
                    <a:pt x="2389649" y="0"/>
                  </a:lnTo>
                  <a:lnTo>
                    <a:pt x="2389649" y="2987061"/>
                  </a:lnTo>
                  <a:lnTo>
                    <a:pt x="0" y="298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16">
              <a:extLst>
                <a:ext uri="{FF2B5EF4-FFF2-40B4-BE49-F238E27FC236}">
                  <a16:creationId xmlns:a16="http://schemas.microsoft.com/office/drawing/2014/main" id="{65761C0A-4CA3-1B6B-8290-028EAA063CB0}"/>
                </a:ext>
              </a:extLst>
            </p:cNvPr>
            <p:cNvSpPr txBox="1"/>
            <p:nvPr/>
          </p:nvSpPr>
          <p:spPr>
            <a:xfrm>
              <a:off x="5834192" y="2744077"/>
              <a:ext cx="1593099" cy="2459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111"/>
                </a:lnSpc>
                <a:spcBef>
                  <a:spcPct val="0"/>
                </a:spcBef>
              </a:pPr>
              <a:r>
                <a:rPr lang="en-US" sz="1508">
                  <a:solidFill>
                    <a:srgbClr val="353839"/>
                  </a:solidFill>
                  <a:latin typeface="Lato Bold"/>
                </a:rPr>
                <a:t> Jessie Thompson</a:t>
              </a:r>
            </a:p>
          </p:txBody>
        </p:sp>
        <p:sp>
          <p:nvSpPr>
            <p:cNvPr id="7" name="TextBox 17">
              <a:extLst>
                <a:ext uri="{FF2B5EF4-FFF2-40B4-BE49-F238E27FC236}">
                  <a16:creationId xmlns:a16="http://schemas.microsoft.com/office/drawing/2014/main" id="{438A76A6-DFEE-6469-1F1C-D59422944ACC}"/>
                </a:ext>
              </a:extLst>
            </p:cNvPr>
            <p:cNvSpPr txBox="1"/>
            <p:nvPr/>
          </p:nvSpPr>
          <p:spPr>
            <a:xfrm>
              <a:off x="5834192" y="3061855"/>
              <a:ext cx="1593099" cy="4473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35"/>
                </a:lnSpc>
              </a:pPr>
              <a:r>
                <a:rPr lang="en-US" sz="1300">
                  <a:solidFill>
                    <a:srgbClr val="353839"/>
                  </a:solidFill>
                  <a:latin typeface="Noto Sans"/>
                </a:rPr>
                <a:t>Board Member</a:t>
              </a:r>
              <a:endParaRPr lang="en-US" sz="1311">
                <a:solidFill>
                  <a:srgbClr val="353839"/>
                </a:solidFill>
                <a:latin typeface="Noto Sans"/>
              </a:endParaRPr>
            </a:p>
            <a:p>
              <a:pPr algn="ctr">
                <a:lnSpc>
                  <a:spcPts val="1835"/>
                </a:lnSpc>
                <a:spcBef>
                  <a:spcPct val="0"/>
                </a:spcBef>
              </a:pPr>
              <a:r>
                <a:rPr lang="en-US" sz="1300">
                  <a:solidFill>
                    <a:srgbClr val="353839"/>
                  </a:solidFill>
                  <a:latin typeface="Noto Sans"/>
                </a:rPr>
                <a:t>District 3</a:t>
              </a:r>
              <a:endParaRPr lang="en-US" sz="1300">
                <a:solidFill>
                  <a:srgbClr val="353839"/>
                </a:solidFill>
                <a:latin typeface="Noto Sans"/>
                <a:ea typeface="Noto Sans"/>
                <a:cs typeface="Noto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44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E752-C468-8E95-A3D9-D66BC08DC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08" y="2499360"/>
            <a:ext cx="10756392" cy="37917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/>
              <a:t>Goal:  All Students will engage in high levels of learning EVERY day.</a:t>
            </a:r>
          </a:p>
          <a:p>
            <a:pPr marL="0" indent="0">
              <a:buNone/>
            </a:pPr>
            <a:endParaRPr lang="en-US" sz="1200"/>
          </a:p>
          <a:p>
            <a:pPr lvl="1">
              <a:buClr>
                <a:schemeClr val="accent5"/>
              </a:buClr>
              <a:buFont typeface="Wingdings" panose="05000000000000000000" pitchFamily="2" charset="2"/>
              <a:buChar char="Ø"/>
            </a:pPr>
            <a:r>
              <a:rPr lang="en-US" sz="2800">
                <a:highlight>
                  <a:srgbClr val="FFFF00"/>
                </a:highlight>
              </a:rPr>
              <a:t>Guardrail 1:  Recruit, support, develop and retain high-quality staff.</a:t>
            </a:r>
          </a:p>
          <a:p>
            <a:pPr lvl="1">
              <a:buClr>
                <a:schemeClr val="accent5"/>
              </a:buClr>
              <a:buFont typeface="Wingdings" panose="05000000000000000000" pitchFamily="2" charset="2"/>
              <a:buChar char="Ø"/>
            </a:pPr>
            <a:r>
              <a:rPr lang="en-US" sz="2800">
                <a:solidFill>
                  <a:srgbClr val="000000"/>
                </a:solidFill>
                <a:highlight>
                  <a:srgbClr val="FFFF00"/>
                </a:highlight>
              </a:rPr>
              <a:t>Guardrail 2:  Provide conditions that enhance student learning.</a:t>
            </a:r>
            <a:endParaRPr lang="en-US" sz="2800">
              <a:solidFill>
                <a:srgbClr val="000000"/>
              </a:solidFill>
              <a:highlight>
                <a:srgbClr val="FFFF00"/>
              </a:highlight>
              <a:ea typeface="Calibri"/>
              <a:cs typeface="Calibri"/>
            </a:endParaRPr>
          </a:p>
          <a:p>
            <a:pPr lvl="1">
              <a:buClr>
                <a:schemeClr val="accent5"/>
              </a:buClr>
              <a:buFont typeface="Wingdings" panose="05000000000000000000" pitchFamily="2" charset="2"/>
              <a:buChar char="Ø"/>
            </a:pPr>
            <a:r>
              <a:rPr lang="en-US" sz="2800"/>
              <a:t>Guardrail 3:  Improve operational efficiency and maximize resources to support student learning.</a:t>
            </a:r>
          </a:p>
          <a:p>
            <a:pPr lvl="1">
              <a:buClr>
                <a:schemeClr val="accent5"/>
              </a:buClr>
              <a:buFont typeface="Wingdings" panose="05000000000000000000" pitchFamily="2" charset="2"/>
              <a:buChar char="Ø"/>
            </a:pPr>
            <a:r>
              <a:rPr lang="en-US" sz="2800"/>
              <a:t>Guardrail 4:  Ensure high-quality community engagement with all stakeholders.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F1D8D-F61A-9080-F07A-4AFBEAD7F83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340863" y="815369"/>
            <a:ext cx="7437121" cy="1598647"/>
          </a:xfrm>
        </p:spPr>
        <p:txBody>
          <a:bodyPr/>
          <a:lstStyle/>
          <a:p>
            <a:r>
              <a:rPr lang="en-US"/>
              <a:t>This presentation aligns to the following goals as part of the Volusia County Schools 2024-2027 Strategic Plan: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2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02DD-22C6-CEF4-BFD5-8AC052B32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568" y="393152"/>
            <a:ext cx="9189360" cy="94081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Cambridge Implementation Plan</a:t>
            </a:r>
            <a:br>
              <a:rPr lang="en-US" sz="3600" b="1" dirty="0"/>
            </a:br>
            <a:r>
              <a:rPr lang="en-US" sz="3600" b="1" dirty="0"/>
              <a:t>2026 – 2029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3D43DC7-1F6A-A859-407C-A7D80E4F466D}"/>
              </a:ext>
            </a:extLst>
          </p:cNvPr>
          <p:cNvGraphicFramePr>
            <a:graphicFrameLocks noGrp="1"/>
          </p:cNvGraphicFramePr>
          <p:nvPr/>
        </p:nvGraphicFramePr>
        <p:xfrm>
          <a:off x="1088136" y="1783677"/>
          <a:ext cx="9951339" cy="2199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65380">
                  <a:extLst>
                    <a:ext uri="{9D8B030D-6E8A-4147-A177-3AD203B41FA5}">
                      <a16:colId xmlns:a16="http://schemas.microsoft.com/office/drawing/2014/main" val="3773319247"/>
                    </a:ext>
                  </a:extLst>
                </a:gridCol>
                <a:gridCol w="8585959">
                  <a:extLst>
                    <a:ext uri="{9D8B030D-6E8A-4147-A177-3AD203B41FA5}">
                      <a16:colId xmlns:a16="http://schemas.microsoft.com/office/drawing/2014/main" val="2635501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15401"/>
                  </a:ext>
                </a:extLst>
              </a:tr>
              <a:tr h="4483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5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92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40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30044"/>
                  </a:ext>
                </a:extLst>
              </a:tr>
            </a:tbl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D509283-5E3C-A3C6-E3D4-742C43101432}"/>
              </a:ext>
            </a:extLst>
          </p:cNvPr>
          <p:cNvGraphicFramePr/>
          <p:nvPr/>
        </p:nvGraphicFramePr>
        <p:xfrm>
          <a:off x="2070248" y="88425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EC7630F-B996-68D5-DD64-1C36946B50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7794" y="3483744"/>
            <a:ext cx="856411" cy="999145"/>
          </a:xfrm>
          <a:prstGeom prst="rect">
            <a:avLst/>
          </a:prstGeom>
          <a:ln w="317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54910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0A296-C038-FD56-A21E-317C6B0F1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/>
              <a:t>Cambridge</a:t>
            </a:r>
            <a:r>
              <a:rPr lang="en-US"/>
              <a:t> </a:t>
            </a:r>
            <a:r>
              <a:rPr lang="en-US" sz="6000"/>
              <a:t>Impact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0EC92C2-7649-60CA-1A65-9D4BC09CE19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F67A5BF-4C5F-5EE8-A5B8-076749BD97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0784" y="3142361"/>
            <a:ext cx="1155717" cy="1338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3D06F-3935-0376-34F0-0C47FBDF75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8344" y="3332194"/>
            <a:ext cx="1155717" cy="13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0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FCAD-A65E-EA68-817A-ED0C4CB1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5C997-39AC-21A4-7B09-C9C9BC0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Cambridge Lower Secondary </a:t>
            </a:r>
            <a:br>
              <a:rPr lang="en-US" sz="6000" dirty="0"/>
            </a:br>
            <a:r>
              <a:rPr lang="en-US" sz="6000" dirty="0"/>
              <a:t>Journey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853F804-099B-539D-1763-D6FDE1E5B6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5610723"/>
              </p:ext>
            </p:extLst>
          </p:nvPr>
        </p:nvGraphicFramePr>
        <p:xfrm>
          <a:off x="2032000" y="119863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125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3D397-8B36-D63A-86F5-4408BD07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7392-42B7-CEF7-8FB2-9AB2F250F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/>
              <a:t>Cambridge Lower Secondary </a:t>
            </a:r>
            <a:br>
              <a:rPr lang="en-US" sz="6000" dirty="0"/>
            </a:br>
            <a:r>
              <a:rPr lang="en-US" sz="6000" dirty="0"/>
              <a:t>Journey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279F25-9174-E7DF-898E-FFC92CD692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3772829"/>
              </p:ext>
            </p:extLst>
          </p:nvPr>
        </p:nvGraphicFramePr>
        <p:xfrm>
          <a:off x="2578608" y="1801368"/>
          <a:ext cx="7581392" cy="4336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6435F95-B3EC-F67A-DECA-13C8B56879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0566" y="3969850"/>
            <a:ext cx="1158340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54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BDE2A-33AF-59D3-B8E6-78090AAC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820" y="-2720"/>
            <a:ext cx="7622949" cy="700616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Current Advanced Programs</a:t>
            </a:r>
          </a:p>
        </p:txBody>
      </p:sp>
      <p:pic>
        <p:nvPicPr>
          <p:cNvPr id="6" name="Picture 5" descr="A blue rectangular sign with white text&#10;&#10;AI-generated content may be incorrect.">
            <a:extLst>
              <a:ext uri="{FF2B5EF4-FFF2-40B4-BE49-F238E27FC236}">
                <a16:creationId xmlns:a16="http://schemas.microsoft.com/office/drawing/2014/main" id="{41A07312-453A-5786-8E97-5E17136FF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038" y="699370"/>
            <a:ext cx="9491374" cy="585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5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82BBD-689A-56A8-B6E2-4E10BEB7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161" y="531213"/>
            <a:ext cx="8929890" cy="700734"/>
          </a:xfrm>
        </p:spPr>
        <p:txBody>
          <a:bodyPr>
            <a:normAutofit/>
          </a:bodyPr>
          <a:lstStyle/>
          <a:p>
            <a:r>
              <a:rPr lang="en-US" sz="3800" b="1">
                <a:ea typeface="Calibri Light"/>
                <a:cs typeface="Calibri Light"/>
              </a:rPr>
              <a:t>Overview: 3-Year Implementation Sequence</a:t>
            </a:r>
            <a:endParaRPr lang="en-US" sz="3800"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13" name="Picture 12" descr="A blue and white logo&#10;&#10;AI-generated content may be incorrect.">
            <a:extLst>
              <a:ext uri="{FF2B5EF4-FFF2-40B4-BE49-F238E27FC236}">
                <a16:creationId xmlns:a16="http://schemas.microsoft.com/office/drawing/2014/main" id="{29310F6F-700A-3201-7829-6B7D613F0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065" y="5921027"/>
            <a:ext cx="2909953" cy="903179"/>
          </a:xfrm>
          <a:prstGeom prst="rect">
            <a:avLst/>
          </a:prstGeom>
        </p:spPr>
      </p:pic>
      <p:pic>
        <p:nvPicPr>
          <p:cNvPr id="3" name="Picture 2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FEF9E746-D5C5-0A36-00D6-D2CCCD4C1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056" y="1688129"/>
            <a:ext cx="9546772" cy="467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8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25D5-2D6B-E88C-7873-3D9C26015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17" y="1074982"/>
            <a:ext cx="9877425" cy="940816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/>
            </a:br>
            <a:r>
              <a:rPr lang="en-US" b="1"/>
              <a:t>2026-2027   Year 1   (6 MS &amp; 1 HS)</a:t>
            </a:r>
            <a:br>
              <a:rPr lang="en-US" b="1"/>
            </a:br>
            <a:r>
              <a:rPr lang="en-US" b="1">
                <a:ea typeface="Calibri Light"/>
                <a:cs typeface="Calibri Light"/>
              </a:rPr>
              <a:t>6th &amp; 7th grade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AE5D0B6-63A4-3330-E702-174CD0E5C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51299"/>
              </p:ext>
            </p:extLst>
          </p:nvPr>
        </p:nvGraphicFramePr>
        <p:xfrm>
          <a:off x="1969860" y="2590800"/>
          <a:ext cx="8839199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6325">
                  <a:extLst>
                    <a:ext uri="{9D8B030D-6E8A-4147-A177-3AD203B41FA5}">
                      <a16:colId xmlns:a16="http://schemas.microsoft.com/office/drawing/2014/main" val="1968143738"/>
                    </a:ext>
                  </a:extLst>
                </a:gridCol>
                <a:gridCol w="3952874">
                  <a:extLst>
                    <a:ext uri="{9D8B030D-6E8A-4147-A177-3AD203B41FA5}">
                      <a16:colId xmlns:a16="http://schemas.microsoft.com/office/drawing/2014/main" val="771403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District / Board Member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6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Campbell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2 / Goodrich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7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Creekside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3 / Thompson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05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Galaxy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5 / Colón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4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Ormond Beach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4 / Brosemer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6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River Springs Middle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1 / Haynes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3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T. Dewitt Taylor Middle-High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/>
                        <a:t>District 1 / Haynes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26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679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DE167B-2CBF-5E78-D51A-CC15D16CC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2BE3-0F02-E619-6ED8-8D65CAD59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375" y="332983"/>
            <a:ext cx="9886950" cy="940816"/>
          </a:xfrm>
        </p:spPr>
        <p:txBody>
          <a:bodyPr>
            <a:noAutofit/>
          </a:bodyPr>
          <a:lstStyle/>
          <a:p>
            <a:pPr algn="ctr"/>
            <a:br>
              <a:rPr lang="en-US" sz="4800" b="1"/>
            </a:br>
            <a:r>
              <a:rPr lang="en-US" sz="5400" b="1"/>
              <a:t>2027-2028  Year 2    (6 ES &amp; 7 MS)</a:t>
            </a:r>
            <a:endParaRPr lang="en-US" sz="4800" b="1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2DB0079-5771-5BEA-662F-4021758B6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41720"/>
              </p:ext>
            </p:extLst>
          </p:nvPr>
        </p:nvGraphicFramePr>
        <p:xfrm>
          <a:off x="1857375" y="1273799"/>
          <a:ext cx="963930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9650">
                  <a:extLst>
                    <a:ext uri="{9D8B030D-6E8A-4147-A177-3AD203B41FA5}">
                      <a16:colId xmlns:a16="http://schemas.microsoft.com/office/drawing/2014/main" val="1968143738"/>
                    </a:ext>
                  </a:extLst>
                </a:gridCol>
                <a:gridCol w="4819650">
                  <a:extLst>
                    <a:ext uri="{9D8B030D-6E8A-4147-A177-3AD203B41FA5}">
                      <a16:colId xmlns:a16="http://schemas.microsoft.com/office/drawing/2014/main" val="771403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Elementary Schools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/>
                        <a:t>Middle Schools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6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Turie T. Small Elementary (Year 2)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Campbell Middle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8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Cypress Creek Elementary (Year 2) 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Creekside Middle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Timbercrest Elementary (Year 2) 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Galaxy Middle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3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Ormond Beach Elementary (Year 2) 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Ormond Beach Middle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92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Manatee Cove Elementary (Year 2) 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River Springs Middle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9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Pierson Elementary (Year 2)  ??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>
                          <a:solidFill>
                            <a:srgbClr val="0070C0"/>
                          </a:solidFill>
                        </a:rPr>
                        <a:t>T. Dewitt Taylor Middle-High (Year 1)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90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DeLand Middle (Year 2)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6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Deltona Middle (Year 2)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Heritage Middle (Year 2)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Hinson Middle (Year 2)</a:t>
                      </a:r>
                      <a:endParaRPr lang="en-US" sz="18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50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New Smyrna Beach Middle (Year 2)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Silver Sands Middle (Year 2)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7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8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/>
                        <a:t>Southwestern Middle (Year 2)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5149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8F817C7-55AD-9F69-FD0A-2053DC1A70AF}"/>
              </a:ext>
            </a:extLst>
          </p:cNvPr>
          <p:cNvSpPr txBox="1"/>
          <p:nvPr/>
        </p:nvSpPr>
        <p:spPr>
          <a:xfrm>
            <a:off x="391556" y="2621542"/>
            <a:ext cx="1198468" cy="2585323"/>
          </a:xfrm>
          <a:prstGeom prst="rect">
            <a:avLst/>
          </a:prstGeom>
          <a:solidFill>
            <a:schemeClr val="bg2"/>
          </a:solidFill>
          <a:effectLst>
            <a:outerShdw blurRad="63500" dist="38100" dir="270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u="sng">
                <a:ea typeface="Calibri"/>
                <a:cs typeface="Calibri"/>
              </a:rPr>
              <a:t>KEY</a:t>
            </a:r>
          </a:p>
          <a:p>
            <a:r>
              <a:rPr lang="en-US" b="1">
                <a:solidFill>
                  <a:srgbClr val="0070C0"/>
                </a:solidFill>
              </a:rPr>
              <a:t>Blue</a:t>
            </a:r>
            <a:r>
              <a:rPr lang="en-US">
                <a:ea typeface="Calibri"/>
                <a:cs typeface="Calibri"/>
              </a:rPr>
              <a:t> – Previous Year Schools</a:t>
            </a:r>
            <a:endParaRPr lang="en-US"/>
          </a:p>
          <a:p>
            <a:endParaRPr lang="en-US">
              <a:ea typeface="Calibri"/>
              <a:cs typeface="Calibri"/>
            </a:endParaRPr>
          </a:p>
          <a:p>
            <a:r>
              <a:rPr lang="en-US" b="1">
                <a:ea typeface="Calibri"/>
                <a:cs typeface="Calibri"/>
              </a:rPr>
              <a:t>Black</a:t>
            </a:r>
            <a:r>
              <a:rPr lang="en-US">
                <a:ea typeface="Calibri"/>
                <a:cs typeface="Calibri"/>
              </a:rPr>
              <a:t> – New Schools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BE5F8D5-23A9-2FA5-9D3F-68BA91FDA05A}"/>
              </a:ext>
            </a:extLst>
          </p:cNvPr>
          <p:cNvSpPr/>
          <p:nvPr/>
        </p:nvSpPr>
        <p:spPr>
          <a:xfrm>
            <a:off x="6350464" y="1807348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A67C2637-117E-EF64-C929-D05F8FA1F3B8}"/>
              </a:ext>
            </a:extLst>
          </p:cNvPr>
          <p:cNvSpPr/>
          <p:nvPr/>
        </p:nvSpPr>
        <p:spPr>
          <a:xfrm>
            <a:off x="6350463" y="2216226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D7BB9F2-CCA9-BDA0-54C8-2701699A2E5B}"/>
              </a:ext>
            </a:extLst>
          </p:cNvPr>
          <p:cNvSpPr/>
          <p:nvPr/>
        </p:nvSpPr>
        <p:spPr>
          <a:xfrm>
            <a:off x="6350463" y="2522884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54CB6D3-398D-C72C-B26C-BEBF2FB7BCB7}"/>
              </a:ext>
            </a:extLst>
          </p:cNvPr>
          <p:cNvSpPr/>
          <p:nvPr/>
        </p:nvSpPr>
        <p:spPr>
          <a:xfrm>
            <a:off x="6350463" y="2922469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6EFA531-7895-E78C-E6E1-C71144AD5B00}"/>
              </a:ext>
            </a:extLst>
          </p:cNvPr>
          <p:cNvSpPr/>
          <p:nvPr/>
        </p:nvSpPr>
        <p:spPr>
          <a:xfrm>
            <a:off x="6350463" y="3331347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9C12246-F952-EF8D-678B-394502E155F1}"/>
              </a:ext>
            </a:extLst>
          </p:cNvPr>
          <p:cNvSpPr/>
          <p:nvPr/>
        </p:nvSpPr>
        <p:spPr>
          <a:xfrm>
            <a:off x="6350463" y="3712347"/>
            <a:ext cx="633929" cy="1959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02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30505-975A-319F-A3D9-6A96828A0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052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b="1"/>
              <a:t>Career &amp; Technical Education</a:t>
            </a:r>
            <a:br>
              <a:rPr lang="en-US"/>
            </a:br>
            <a:r>
              <a:rPr lang="en-US" sz="3600" i="1"/>
              <a:t>Career Pathway to AICE Alignment</a:t>
            </a:r>
            <a:r>
              <a:rPr lang="en-US" i="1"/>
              <a:t> 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873CE-E9A6-38C7-C5F6-5767A3E5C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252" y="1407455"/>
            <a:ext cx="8315711" cy="5168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8061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0A296-C038-FD56-A21E-317C6B0F1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b="1"/>
              <a:t>Magnet Program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8997-A609-D245-0A15-4F030D000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822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>
              <a:buNone/>
            </a:pPr>
            <a:r>
              <a:rPr lang="en-US" sz="3600" b="1">
                <a:ea typeface="+mn-lt"/>
                <a:cs typeface="+mn-lt"/>
              </a:rPr>
              <a:t>What Magnet Programs Do</a:t>
            </a:r>
            <a:endParaRPr lang="en-US"/>
          </a:p>
          <a:p>
            <a:pPr>
              <a:buFont typeface="Arial"/>
              <a:buChar char="•"/>
            </a:pPr>
            <a:r>
              <a:rPr lang="en-US" sz="3600">
                <a:ea typeface="+mn-lt"/>
                <a:cs typeface="+mn-lt"/>
              </a:rPr>
              <a:t>Spark student interest and motivation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en-US" sz="3600">
                <a:ea typeface="+mn-lt"/>
                <a:cs typeface="+mn-lt"/>
              </a:rPr>
              <a:t>Connect learning to real-world skills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en-US" sz="3600">
                <a:ea typeface="+mn-lt"/>
                <a:cs typeface="+mn-lt"/>
              </a:rPr>
              <a:t>Promote creativity, critical thinking, and problem solving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en-US" sz="3600">
                <a:ea typeface="+mn-lt"/>
                <a:cs typeface="+mn-lt"/>
              </a:rPr>
              <a:t>Build school pride and family choice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en-US" sz="3600">
                <a:ea typeface="+mn-lt"/>
                <a:cs typeface="+mn-lt"/>
              </a:rPr>
              <a:t>Expand access to innovative learning opportunities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endParaRPr lang="en-US" sz="36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3600" b="1">
                <a:ea typeface="+mn-lt"/>
                <a:cs typeface="+mn-lt"/>
              </a:rPr>
              <a:t>Supports Our Three Pillars: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b="1">
                <a:ea typeface="+mn-lt"/>
                <a:cs typeface="+mn-lt"/>
              </a:rPr>
              <a:t>Reading</a:t>
            </a:r>
            <a:r>
              <a:rPr lang="en-US" sz="3200">
                <a:ea typeface="+mn-lt"/>
                <a:cs typeface="+mn-lt"/>
              </a:rPr>
              <a:t> – Literacy embedded across all themes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b="1">
                <a:ea typeface="+mn-lt"/>
                <a:cs typeface="+mn-lt"/>
              </a:rPr>
              <a:t>Innovation</a:t>
            </a:r>
            <a:r>
              <a:rPr lang="en-US" sz="3200">
                <a:ea typeface="+mn-lt"/>
                <a:cs typeface="+mn-lt"/>
              </a:rPr>
              <a:t> – Hands-on, modern, student-centered learning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 b="1">
                <a:ea typeface="+mn-lt"/>
                <a:cs typeface="+mn-lt"/>
              </a:rPr>
              <a:t>Career Technology Education</a:t>
            </a:r>
            <a:r>
              <a:rPr lang="en-US" sz="3200">
                <a:ea typeface="+mn-lt"/>
                <a:cs typeface="+mn-lt"/>
              </a:rPr>
              <a:t> – Early exposure to career pathways and workforce skills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>
              <a:buNone/>
            </a:pPr>
            <a:endParaRPr lang="en-US" sz="3600" b="1">
              <a:ea typeface="+mn-lt"/>
              <a:cs typeface="+mn-lt"/>
            </a:endParaRPr>
          </a:p>
          <a:p>
            <a:pPr>
              <a:buNone/>
            </a:pPr>
            <a:r>
              <a:rPr lang="en-US" sz="3600" b="1">
                <a:ea typeface="+mn-lt"/>
                <a:cs typeface="+mn-lt"/>
              </a:rPr>
              <a:t>Impact:</a:t>
            </a:r>
            <a:r>
              <a:rPr lang="en-US" sz="3600">
                <a:ea typeface="+mn-lt"/>
                <a:cs typeface="+mn-lt"/>
              </a:rPr>
              <a:t> Meaningful learning. Stronger engagement. Positive student outcomes.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 sz="3600">
              <a:ea typeface="Calibri"/>
              <a:cs typeface="Calibri"/>
            </a:endParaRPr>
          </a:p>
          <a:p>
            <a:pPr lvl="2"/>
            <a:endParaRPr lang="en-US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2525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6A247-927D-3A30-2BCC-11DADC6D5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60632-F605-EAF8-86A0-38AC27E65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Edith I. Starke Elementary: </a:t>
            </a:r>
            <a:br>
              <a:rPr lang="en-US" b="1"/>
            </a:br>
            <a:r>
              <a:rPr lang="en-US" b="1"/>
              <a:t>STEM + Arts Magnet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A726B-8D1B-B05C-2BCE-7EF5510A7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Highlights</a:t>
            </a:r>
          </a:p>
          <a:p>
            <a:pPr lvl="1"/>
            <a:r>
              <a:rPr lang="en-US"/>
              <a:t>This magnet is going on its 2</a:t>
            </a:r>
            <a:r>
              <a:rPr lang="en-US" baseline="30000"/>
              <a:t>nd</a:t>
            </a:r>
            <a:r>
              <a:rPr lang="en-US"/>
              <a:t> year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en-US">
                <a:ea typeface="Calibri" panose="020F0502020204030204"/>
                <a:cs typeface="Calibri" panose="020F0502020204030204"/>
              </a:rPr>
              <a:t>3rd Grade will be added on next year</a:t>
            </a:r>
          </a:p>
          <a:p>
            <a:pPr lvl="1"/>
            <a:r>
              <a:rPr lang="en-US">
                <a:ea typeface="Calibri" panose="020F0502020204030204"/>
                <a:cs typeface="Calibri" panose="020F0502020204030204"/>
              </a:rPr>
              <a:t>A STEM Special Area Teacher will be added to the schedule, enhancing  STEM instruction</a:t>
            </a:r>
          </a:p>
          <a:p>
            <a:pPr marL="457200" lvl="1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79CEEE-1888-5966-5480-5943AF059FBE}"/>
              </a:ext>
            </a:extLst>
          </p:cNvPr>
          <p:cNvGraphicFramePr>
            <a:graphicFrameLocks noGrp="1"/>
          </p:cNvGraphicFramePr>
          <p:nvPr/>
        </p:nvGraphicFramePr>
        <p:xfrm>
          <a:off x="353567" y="4411472"/>
          <a:ext cx="11484865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+mn-lt"/>
                        </a:rPr>
                        <a:t>Elementary Magnet Programs  </a:t>
                      </a:r>
                      <a:endParaRPr lang="en-US" sz="1400" b="1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 Courses</a:t>
                      </a:r>
                      <a:r>
                        <a:rPr lang="en-US" sz="1400" b="1">
                          <a:latin typeface="+mn-lt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Edith I. Starke STEM + Arts Magnet Program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Introduction to Technology </a:t>
                      </a:r>
                    </a:p>
                    <a:p>
                      <a:r>
                        <a:rPr lang="en-US" sz="1200"/>
                        <a:t>Exploring Technology </a:t>
                      </a:r>
                    </a:p>
                    <a:p>
                      <a:r>
                        <a:rPr lang="en-US" sz="1200"/>
                        <a:t>Exploration of Engineering Technology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Applied Robotics</a:t>
                      </a:r>
                    </a:p>
                    <a:p>
                      <a:r>
                        <a:rPr lang="en-US" sz="1200"/>
                        <a:t>Engineering Pathways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AICE Design &amp; Technology 1 AS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RECFN001 - RECF Pre-Engineering Certification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3EA2C04-F749-7BBB-215D-4080E923AABD}"/>
              </a:ext>
            </a:extLst>
          </p:cNvPr>
          <p:cNvSpPr txBox="1"/>
          <p:nvPr/>
        </p:nvSpPr>
        <p:spPr>
          <a:xfrm>
            <a:off x="838200" y="3863872"/>
            <a:ext cx="105156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&amp; Technical Education: Career Pathway to AICE Alignment</a:t>
            </a:r>
          </a:p>
        </p:txBody>
      </p:sp>
    </p:spTree>
    <p:extLst>
      <p:ext uri="{BB962C8B-B14F-4D97-AF65-F5344CB8AC3E}">
        <p14:creationId xmlns:p14="http://schemas.microsoft.com/office/powerpoint/2010/main" val="328585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2C532-F9D1-C724-A23D-525320B59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Tomoka Elementary: </a:t>
            </a:r>
            <a:br>
              <a:rPr lang="en-US" b="1"/>
            </a:br>
            <a:r>
              <a:rPr lang="en-US" b="1"/>
              <a:t>Gifted Academy Magnet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F6887-D563-A2EF-78F8-6BB76A6BB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Highlights</a:t>
            </a:r>
          </a:p>
          <a:p>
            <a:pPr lvl="1"/>
            <a:r>
              <a:rPr lang="en-US"/>
              <a:t>This academy will serve over 100 students in K-5</a:t>
            </a:r>
            <a:r>
              <a:rPr lang="en-US" baseline="30000"/>
              <a:t>th</a:t>
            </a:r>
            <a:r>
              <a:rPr lang="en-US"/>
              <a:t> grade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lvl="1"/>
            <a:r>
              <a:rPr lang="en-US">
                <a:ea typeface="Calibri" panose="020F0502020204030204"/>
                <a:cs typeface="Calibri" panose="020F0502020204030204"/>
              </a:rPr>
              <a:t>Enhanced curriculum will be provided too all gifted and high achievers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BE8D12-9594-92D3-6FAD-13D7AC4BFDAE}"/>
              </a:ext>
            </a:extLst>
          </p:cNvPr>
          <p:cNvGraphicFramePr>
            <a:graphicFrameLocks noGrp="1"/>
          </p:cNvGraphicFramePr>
          <p:nvPr/>
        </p:nvGraphicFramePr>
        <p:xfrm>
          <a:off x="353567" y="4310888"/>
          <a:ext cx="1148486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Elementary Magnet Programs  </a:t>
                      </a:r>
                      <a:endParaRPr lang="en-US" sz="1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 Courses</a:t>
                      </a:r>
                      <a:r>
                        <a:rPr lang="en-US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Gifted Academy Magnet Program  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213C663-AD2A-8C10-0D07-A0826D5F882C}"/>
              </a:ext>
            </a:extLst>
          </p:cNvPr>
          <p:cNvSpPr txBox="1"/>
          <p:nvPr/>
        </p:nvSpPr>
        <p:spPr>
          <a:xfrm>
            <a:off x="838200" y="3723252"/>
            <a:ext cx="105156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&amp; Technical Education: Career Pathway to AICE Alignment</a:t>
            </a:r>
          </a:p>
        </p:txBody>
      </p:sp>
      <p:pic>
        <p:nvPicPr>
          <p:cNvPr id="5" name="Picture 4" descr="A blue and white circle with a map and text&#10;&#10;AI-generated content may be incorrect.">
            <a:extLst>
              <a:ext uri="{FF2B5EF4-FFF2-40B4-BE49-F238E27FC236}">
                <a16:creationId xmlns:a16="http://schemas.microsoft.com/office/drawing/2014/main" id="{2BA7C6D1-3201-9F68-C968-FD828CB80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1366" y="215168"/>
            <a:ext cx="1602888" cy="161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29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1DF63-A3D8-150E-6058-EB10B3A3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E877-22C8-306E-6AE9-5B1731ACE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384" y="365125"/>
            <a:ext cx="9507416" cy="1349009"/>
          </a:xfrm>
        </p:spPr>
        <p:txBody>
          <a:bodyPr/>
          <a:lstStyle/>
          <a:p>
            <a:pPr algn="ctr"/>
            <a:r>
              <a:rPr lang="en-US" b="1"/>
              <a:t>Volusia Pines Elementary:</a:t>
            </a:r>
            <a:br>
              <a:rPr lang="en-US" b="1"/>
            </a:br>
            <a:r>
              <a:rPr lang="en-US" sz="4000" b="1"/>
              <a:t>Technology and Innovation Magnet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9F83B-68AB-EC45-93A9-A4D35EA80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Highlights</a:t>
            </a:r>
          </a:p>
          <a:p>
            <a:pPr lvl="1"/>
            <a:r>
              <a:rPr lang="en-US">
                <a:ea typeface="Calibri"/>
                <a:cs typeface="Calibri"/>
              </a:rPr>
              <a:t>This magnet will provide relevant digital literacy and technology enhanced instruction for K-5!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A82A99-9BD0-527E-2779-8D9A0EC18903}"/>
              </a:ext>
            </a:extLst>
          </p:cNvPr>
          <p:cNvGraphicFramePr>
            <a:graphicFrameLocks noGrp="1"/>
          </p:cNvGraphicFramePr>
          <p:nvPr/>
        </p:nvGraphicFramePr>
        <p:xfrm>
          <a:off x="353567" y="4402328"/>
          <a:ext cx="11484865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Elementary Magnet Programs  </a:t>
                      </a:r>
                      <a:endParaRPr lang="en-US" sz="1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 Courses</a:t>
                      </a:r>
                      <a:r>
                        <a:rPr lang="en-US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Technology and Innovation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Coding Fundaments</a:t>
                      </a:r>
                    </a:p>
                    <a:p>
                      <a:r>
                        <a:rPr lang="en-US" sz="1200"/>
                        <a:t>Digital Discoveries in Society</a:t>
                      </a:r>
                    </a:p>
                    <a:p>
                      <a:r>
                        <a:rPr lang="en-US" sz="1200"/>
                        <a:t>Fundamentals of Artificial Intelligence</a:t>
                      </a:r>
                    </a:p>
                    <a:p>
                      <a:r>
                        <a:rPr lang="en-US" sz="1200"/>
                        <a:t>Information &amp; Communication Tech.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Artificial Intelligence</a:t>
                      </a:r>
                    </a:p>
                    <a:p>
                      <a:r>
                        <a:rPr lang="en-US" sz="1200"/>
                        <a:t>Java Development &amp; Programming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AICE Computer Science 1 AS </a:t>
                      </a:r>
                    </a:p>
                    <a:p>
                      <a:r>
                        <a:rPr lang="en-US" sz="1200"/>
                        <a:t>AICE Computer Science 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CERTI004 - ITS Software Development</a:t>
                      </a:r>
                    </a:p>
                    <a:p>
                      <a:r>
                        <a:rPr lang="en-US" sz="1200"/>
                        <a:t>CERTI012 - ITS Python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358F3D-4AF8-1889-C7F1-2AFF5C371B6C}"/>
              </a:ext>
            </a:extLst>
          </p:cNvPr>
          <p:cNvSpPr txBox="1"/>
          <p:nvPr/>
        </p:nvSpPr>
        <p:spPr>
          <a:xfrm>
            <a:off x="838200" y="3787260"/>
            <a:ext cx="105156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&amp; Technical Education: Career Pathway to AICE Alignment</a:t>
            </a:r>
          </a:p>
        </p:txBody>
      </p:sp>
    </p:spTree>
    <p:extLst>
      <p:ext uri="{BB962C8B-B14F-4D97-AF65-F5344CB8AC3E}">
        <p14:creationId xmlns:p14="http://schemas.microsoft.com/office/powerpoint/2010/main" val="2590712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5CCC-8639-79CC-5D17-F29A74CA5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0921-4173-23EB-FC52-73DE4506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Turie T. Small Elementary:</a:t>
            </a:r>
            <a:br>
              <a:rPr lang="en-US" b="1"/>
            </a:br>
            <a:r>
              <a:rPr lang="en-US" sz="4000" b="1"/>
              <a:t>Visual and Performing Arts Magnet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CBC85-F83F-CC92-F564-477940F00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Highlights</a:t>
            </a:r>
          </a:p>
          <a:p>
            <a:pPr lvl="1"/>
            <a:r>
              <a:rPr lang="en-US"/>
              <a:t>This new magnet program will be the first on the East side of the county, providing opportunities for students to be on stage and show off their talent!</a:t>
            </a:r>
          </a:p>
          <a:p>
            <a:pPr marL="457200" lvl="1" indent="0">
              <a:buNone/>
            </a:pP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42D79B-C7E8-FE0F-123F-C53B8C433524}"/>
              </a:ext>
            </a:extLst>
          </p:cNvPr>
          <p:cNvGraphicFramePr>
            <a:graphicFrameLocks noGrp="1"/>
          </p:cNvGraphicFramePr>
          <p:nvPr/>
        </p:nvGraphicFramePr>
        <p:xfrm>
          <a:off x="353567" y="4287203"/>
          <a:ext cx="11484865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+mn-lt"/>
                        </a:rPr>
                        <a:t>Elementary Magnet Programs  </a:t>
                      </a:r>
                      <a:endParaRPr lang="en-US" sz="1400" b="1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 Courses</a:t>
                      </a:r>
                      <a:r>
                        <a:rPr lang="en-US" sz="1400" b="1">
                          <a:latin typeface="+mn-lt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Visual &amp; Performing Arts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Exploring 2D/3D Art, 2D/3D Studio Art 1-3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Creative Photography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Digital Art and Design 1-3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Dance 1-4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Theatre 1-4. Acting 1-2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Introduction the Technical Theatre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Theatre Design and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Fundamentals of Visual &amp; Performing Arts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Digital Media/Multi-Media Foundations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F5A04FB-5788-6AF1-3D73-A2AD482A3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51" y="192479"/>
            <a:ext cx="1498209" cy="1498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EF4DF-CFD8-D581-1921-B01BB6114167}"/>
              </a:ext>
            </a:extLst>
          </p:cNvPr>
          <p:cNvSpPr txBox="1"/>
          <p:nvPr/>
        </p:nvSpPr>
        <p:spPr>
          <a:xfrm>
            <a:off x="838200" y="3695820"/>
            <a:ext cx="105156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Career &amp; Technical Education: Career Pathway to AICE Alignment</a:t>
            </a:r>
          </a:p>
        </p:txBody>
      </p:sp>
    </p:spTree>
    <p:extLst>
      <p:ext uri="{BB962C8B-B14F-4D97-AF65-F5344CB8AC3E}">
        <p14:creationId xmlns:p14="http://schemas.microsoft.com/office/powerpoint/2010/main" val="3475597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CFA6A-4AD9-4FD6-66CF-CB7E11AA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42ACD-5642-77A1-A592-DACB4954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365125"/>
            <a:ext cx="9448800" cy="1349009"/>
          </a:xfrm>
        </p:spPr>
        <p:txBody>
          <a:bodyPr/>
          <a:lstStyle/>
          <a:p>
            <a:pPr algn="ctr"/>
            <a:r>
              <a:rPr lang="en-US" sz="4000" b="1"/>
              <a:t>Edgewater / George Marks / Osteen:</a:t>
            </a:r>
            <a:br>
              <a:rPr lang="en-US" b="1"/>
            </a:br>
            <a:r>
              <a:rPr lang="en-US" sz="4000" b="1"/>
              <a:t>Agriculture Magnets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2BE9-EA0A-0B71-4D4F-7DBB7B3A2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Key Highlights</a:t>
            </a:r>
          </a:p>
          <a:p>
            <a:pPr lvl="1"/>
            <a:r>
              <a:rPr lang="en-US"/>
              <a:t>George Marks and Edgewater already have Agriculture as Special Area</a:t>
            </a:r>
          </a:p>
          <a:p>
            <a:pPr lvl="1"/>
            <a:r>
              <a:rPr lang="en-US"/>
              <a:t>Adding Osteen will bring more of that knowledge to the Deltona area!</a:t>
            </a:r>
          </a:p>
          <a:p>
            <a:pPr lvl="1"/>
            <a:r>
              <a:rPr lang="en-US">
                <a:ea typeface="Calibri"/>
                <a:cs typeface="Calibri"/>
              </a:rPr>
              <a:t>All 3 schools have a fantastic pattern for FFA!</a:t>
            </a:r>
          </a:p>
          <a:p>
            <a:pPr lvl="1"/>
            <a:endParaRPr lang="en-US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Career &amp; Technical Education: Career Pathway to AICE Alignment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CBBC2C-9775-A076-8867-08E47493F50C}"/>
              </a:ext>
            </a:extLst>
          </p:cNvPr>
          <p:cNvGraphicFramePr>
            <a:graphicFrameLocks noGrp="1"/>
          </p:cNvGraphicFramePr>
          <p:nvPr/>
        </p:nvGraphicFramePr>
        <p:xfrm>
          <a:off x="256032" y="4364736"/>
          <a:ext cx="11484865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+mn-lt"/>
                        </a:rPr>
                        <a:t>Elementary Magnet Programs  </a:t>
                      </a:r>
                      <a:endParaRPr lang="en-US" sz="1400" b="1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MS Courses</a:t>
                      </a:r>
                      <a:r>
                        <a:rPr lang="en-US" sz="1400" b="1">
                          <a:latin typeface="+mn-lt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Agriculture Magnet Program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Exploration of Agriscience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Introduction to Agriscience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Orientation to Agriscience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Animal Science &amp; Services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Agri-technology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Veterinary Assisting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N/A </a:t>
                      </a:r>
                      <a:r>
                        <a:rPr lang="en-US" sz="1200" i="1">
                          <a:solidFill>
                            <a:srgbClr val="FF0000"/>
                          </a:solidFill>
                        </a:rPr>
                        <a:t>(there are no AG AICE courses at this time)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/>
                        <a:t>Agriculture Associate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Agri-technology Specialist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200"/>
                        <a:t>AEST Animal Science 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623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EE36A-2B95-4B77-CD7F-640649E72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E946-31D7-AD95-4476-4E5C109A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969" y="365125"/>
            <a:ext cx="9362831" cy="13451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/>
              <a:t>Discovery / Freedom / George Marks / Holly Hill / Pierson / Spirit Elementaries:</a:t>
            </a:r>
            <a:br>
              <a:rPr lang="en-US" b="1"/>
            </a:br>
            <a:r>
              <a:rPr lang="en-US" sz="4000" b="1"/>
              <a:t>Dual Language Magnets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12EDF-828E-5CB0-3077-90348B9BA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Key Highlights</a:t>
            </a:r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Career &amp; Technical Education: Career Pathway to AICE Alignment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E35F693-73F0-83F5-AA48-053689B5F4D0}"/>
              </a:ext>
            </a:extLst>
          </p:cNvPr>
          <p:cNvGraphicFramePr>
            <a:graphicFrameLocks noGrp="1"/>
          </p:cNvGraphicFramePr>
          <p:nvPr/>
        </p:nvGraphicFramePr>
        <p:xfrm>
          <a:off x="256031" y="4584192"/>
          <a:ext cx="11484865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3701049018"/>
                    </a:ext>
                  </a:extLst>
                </a:gridCol>
                <a:gridCol w="2810866">
                  <a:extLst>
                    <a:ext uri="{9D8B030D-6E8A-4147-A177-3AD203B41FA5}">
                      <a16:colId xmlns:a16="http://schemas.microsoft.com/office/drawing/2014/main" val="1220281143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3051628680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1260954747"/>
                    </a:ext>
                  </a:extLst>
                </a:gridCol>
                <a:gridCol w="2296973">
                  <a:extLst>
                    <a:ext uri="{9D8B030D-6E8A-4147-A177-3AD203B41FA5}">
                      <a16:colId xmlns:a16="http://schemas.microsoft.com/office/drawing/2014/main" val="20487607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1" i="0" u="none" strike="noStrike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Elementary Magnet Programs  </a:t>
                      </a:r>
                      <a:endParaRPr lang="en-US" sz="1400" b="1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MS Courses</a:t>
                      </a:r>
                      <a:r>
                        <a:rPr lang="en-US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CTE Program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AICE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Alignment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Industry </a:t>
                      </a:r>
                    </a:p>
                    <a:p>
                      <a:pPr algn="ctr"/>
                      <a:r>
                        <a:rPr lang="en-US" sz="1400" b="1" i="0" u="none" strike="noStrike" kern="120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Certification(s)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63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Dual Language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ASL Beginning/Intermediate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German/Spanish Beginning/Intermediate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Spanish 1,2, Advanced</a:t>
                      </a:r>
                    </a:p>
                    <a:p>
                      <a:pPr lvl="0">
                        <a:buNone/>
                      </a:pPr>
                      <a:r>
                        <a:rPr lang="en-US" sz="1200"/>
                        <a:t>Spanish for Spanish Speakers:  Beg/Int/Adv, 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2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Introduction To Arts, A/V Technology &amp; Communication – Exploratory</a:t>
                      </a:r>
                    </a:p>
                    <a:p>
                      <a:pPr lvl="0">
                        <a:buNone/>
                      </a:pPr>
                      <a:r>
                        <a:rPr lang="en-US" sz="1200" b="0" i="0" u="none" strike="noStrike" noProof="0"/>
                        <a:t>Fundamentals of A/V &amp; Print Technology - Exploratory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2950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4ECC52-0DD9-D0CE-3D2B-7413805C0779}"/>
              </a:ext>
            </a:extLst>
          </p:cNvPr>
          <p:cNvGraphicFramePr>
            <a:graphicFrameLocks noGrp="1"/>
          </p:cNvGraphicFramePr>
          <p:nvPr/>
        </p:nvGraphicFramePr>
        <p:xfrm>
          <a:off x="530352" y="2493264"/>
          <a:ext cx="1082344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6206">
                  <a:extLst>
                    <a:ext uri="{9D8B030D-6E8A-4147-A177-3AD203B41FA5}">
                      <a16:colId xmlns:a16="http://schemas.microsoft.com/office/drawing/2014/main" val="2651383624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2756367377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3760640273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2145512171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1880916068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2345001568"/>
                    </a:ext>
                  </a:extLst>
                </a:gridCol>
                <a:gridCol w="1546206">
                  <a:extLst>
                    <a:ext uri="{9D8B030D-6E8A-4147-A177-3AD203B41FA5}">
                      <a16:colId xmlns:a16="http://schemas.microsoft.com/office/drawing/2014/main" val="3560576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Students 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Discovery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Freedom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George Marks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Holly Hill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Pierson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Spirit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01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‘25-’26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1</a:t>
                      </a:r>
                      <a:r>
                        <a:rPr lang="en-US" baseline="30000"/>
                        <a:t>st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K – 2</a:t>
                      </a:r>
                      <a:r>
                        <a:rPr lang="en-US" baseline="30000"/>
                        <a:t>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K / 1</a:t>
                      </a:r>
                      <a:r>
                        <a:rPr lang="en-US" baseline="30000"/>
                        <a:t>st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2</a:t>
                      </a:r>
                      <a:r>
                        <a:rPr lang="en-US" baseline="30000"/>
                        <a:t>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/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3</a:t>
                      </a:r>
                      <a:r>
                        <a:rPr lang="en-US" baseline="30000"/>
                        <a:t>rd</a:t>
                      </a:r>
                      <a:r>
                        <a:rPr lang="en-US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3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‘26-’27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- 2</a:t>
                      </a:r>
                      <a:r>
                        <a:rPr lang="en-US" baseline="30000"/>
                        <a:t>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K – 3</a:t>
                      </a:r>
                      <a:r>
                        <a:rPr lang="en-US" baseline="3000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K – 2</a:t>
                      </a:r>
                      <a:r>
                        <a:rPr lang="en-US" baseline="30000"/>
                        <a:t>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3</a:t>
                      </a:r>
                      <a:r>
                        <a:rPr lang="en-US" baseline="3000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1</a:t>
                      </a:r>
                      <a:r>
                        <a:rPr lang="en-US" baseline="30000"/>
                        <a:t>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VPK – 4</a:t>
                      </a:r>
                      <a:r>
                        <a:rPr lang="en-US" baseline="30000"/>
                        <a:t>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18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3786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02DD-22C6-CEF4-BFD5-8AC052B32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A8C31-7BB7-949F-3E46-B3557BB79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38" y="1356759"/>
            <a:ext cx="11543693" cy="53446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 sz="3500" dirty="0"/>
          </a:p>
          <a:p>
            <a:r>
              <a:rPr lang="en-US" sz="2600" b="1" dirty="0"/>
              <a:t>Dr. Tamara Baker-Drayton – Executive Director of Secondary Schools</a:t>
            </a:r>
            <a:endParaRPr lang="en-US" sz="2600" b="1" dirty="0">
              <a:ea typeface="Calibri"/>
              <a:cs typeface="Calibri"/>
            </a:endParaRPr>
          </a:p>
          <a:p>
            <a:r>
              <a:rPr lang="en-US" sz="2600" dirty="0"/>
              <a:t>Phone Number: ext. 20228</a:t>
            </a:r>
            <a:endParaRPr lang="en-US" sz="2600" dirty="0">
              <a:ea typeface="Calibri"/>
              <a:cs typeface="Calibri"/>
            </a:endParaRPr>
          </a:p>
          <a:p>
            <a:r>
              <a:rPr lang="en-US" sz="2600" dirty="0"/>
              <a:t>Email Address: </a:t>
            </a:r>
            <a:r>
              <a:rPr lang="en-US" sz="2600" dirty="0">
                <a:hlinkClick r:id="rId2"/>
              </a:rPr>
              <a:t>tlbakerd@volusia.k12.fl.us</a:t>
            </a:r>
            <a:r>
              <a:rPr lang="en-US" sz="2600" dirty="0"/>
              <a:t> </a:t>
            </a:r>
            <a:endParaRPr lang="en-US" sz="2600" dirty="0">
              <a:ea typeface="Calibri"/>
              <a:cs typeface="Calibri"/>
            </a:endParaRPr>
          </a:p>
          <a:p>
            <a:endParaRPr lang="en-US" sz="2600" dirty="0"/>
          </a:p>
          <a:p>
            <a:r>
              <a:rPr lang="en-US" sz="2600" b="1" dirty="0"/>
              <a:t>Robert Milholland, Coordinator – Social Studies &amp; Advanced Programs</a:t>
            </a:r>
            <a:endParaRPr lang="en-US" sz="2600" b="1" dirty="0">
              <a:ea typeface="Calibri"/>
              <a:cs typeface="Calibri"/>
            </a:endParaRPr>
          </a:p>
          <a:p>
            <a:r>
              <a:rPr lang="en-US" sz="2600" dirty="0"/>
              <a:t>Phone Number: ext. 20315</a:t>
            </a:r>
            <a:endParaRPr lang="en-US" sz="2600" dirty="0">
              <a:ea typeface="Calibri"/>
              <a:cs typeface="Calibri"/>
            </a:endParaRPr>
          </a:p>
          <a:p>
            <a:r>
              <a:rPr lang="en-US" sz="2600" dirty="0"/>
              <a:t>Email Address: </a:t>
            </a:r>
            <a:r>
              <a:rPr lang="en-US" sz="2600" dirty="0">
                <a:hlinkClick r:id="rId3"/>
              </a:rPr>
              <a:t>rpmilhol@volusia.k12.fl.us</a:t>
            </a:r>
            <a:r>
              <a:rPr lang="en-US" sz="2600" dirty="0"/>
              <a:t> </a:t>
            </a:r>
            <a:endParaRPr lang="en-US" sz="2600" dirty="0">
              <a:ea typeface="Calibri"/>
              <a:cs typeface="Calibri"/>
            </a:endParaRPr>
          </a:p>
          <a:p>
            <a:endParaRPr lang="en-US" sz="2600" dirty="0"/>
          </a:p>
          <a:p>
            <a:r>
              <a:rPr lang="en-US" sz="2600" b="1" dirty="0"/>
              <a:t>Bill Lastowski, Resource Teacher – Advanced Programs</a:t>
            </a:r>
            <a:endParaRPr lang="en-US" sz="2600" b="1" dirty="0">
              <a:ea typeface="Calibri"/>
              <a:cs typeface="Calibri"/>
            </a:endParaRPr>
          </a:p>
          <a:p>
            <a:r>
              <a:rPr lang="en-US" sz="2600" dirty="0"/>
              <a:t>Phone Number: ext. 76470</a:t>
            </a:r>
            <a:endParaRPr lang="en-US" sz="2600" dirty="0">
              <a:ea typeface="Calibri"/>
              <a:cs typeface="Calibri"/>
            </a:endParaRPr>
          </a:p>
          <a:p>
            <a:r>
              <a:rPr lang="en-US" sz="2600" dirty="0"/>
              <a:t>Email Address:  </a:t>
            </a:r>
            <a:r>
              <a:rPr lang="en-US" sz="2600" dirty="0">
                <a:hlinkClick r:id="rId4"/>
              </a:rPr>
              <a:t>wmlastow@volusia.k12.fl.us</a:t>
            </a:r>
            <a:r>
              <a:rPr lang="en-US" sz="2600" dirty="0"/>
              <a:t> </a:t>
            </a:r>
            <a:endParaRPr lang="en-US" sz="2600" dirty="0">
              <a:ea typeface="Calibri"/>
              <a:cs typeface="Calibri"/>
            </a:endParaRPr>
          </a:p>
          <a:p>
            <a:endParaRPr lang="en-US" sz="2600" dirty="0">
              <a:ea typeface="Calibri"/>
              <a:cs typeface="Calibri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63152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02DD-22C6-CEF4-BFD5-8AC052B32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A8C31-7BB7-949F-3E46-B3557BB79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38" y="1356759"/>
            <a:ext cx="11543693" cy="53446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en-US" sz="3500" dirty="0"/>
          </a:p>
          <a:p>
            <a:r>
              <a:rPr lang="en-US" sz="2600" b="1" dirty="0"/>
              <a:t>Kristy Castellanos – Executive Director of Elementary Schools</a:t>
            </a:r>
            <a:endParaRPr lang="en-US" sz="2600" b="1" dirty="0">
              <a:ea typeface="Calibri"/>
              <a:cs typeface="Calibri"/>
            </a:endParaRPr>
          </a:p>
          <a:p>
            <a:r>
              <a:rPr lang="en-US" sz="2600" dirty="0"/>
              <a:t>Phone Number: ext. 20217</a:t>
            </a:r>
            <a:endParaRPr lang="en-US" sz="2600" dirty="0">
              <a:ea typeface="Calibri"/>
              <a:cs typeface="Calibri"/>
            </a:endParaRPr>
          </a:p>
          <a:p>
            <a:r>
              <a:rPr lang="en-US" sz="2600" dirty="0"/>
              <a:t>Email Address: </a:t>
            </a:r>
            <a:r>
              <a:rPr lang="en-US" sz="2600" dirty="0">
                <a:hlinkClick r:id="rId2"/>
              </a:rPr>
              <a:t>kjcastel</a:t>
            </a:r>
            <a:r>
              <a:rPr lang="en-US" sz="2600" dirty="0">
                <a:ea typeface="+mn-lt"/>
                <a:cs typeface="+mn-lt"/>
                <a:hlinkClick r:id="rId2"/>
              </a:rPr>
              <a:t>@volusia.k12.fl.us</a:t>
            </a:r>
          </a:p>
          <a:p>
            <a:endParaRPr lang="en-US" sz="2600" dirty="0"/>
          </a:p>
          <a:p>
            <a:r>
              <a:rPr lang="en-US" sz="2600" b="1" dirty="0">
                <a:ea typeface="Calibri"/>
                <a:cs typeface="Calibri"/>
              </a:rPr>
              <a:t>Anna Barsanti-Ventura – Magnet Programs Specialist</a:t>
            </a:r>
          </a:p>
          <a:p>
            <a:r>
              <a:rPr lang="en-US" sz="2600" dirty="0">
                <a:ea typeface="Calibri" panose="020F0502020204030204"/>
                <a:cs typeface="Calibri" panose="020F0502020204030204"/>
              </a:rPr>
              <a:t>Phone Number:  ext. 20622</a:t>
            </a:r>
          </a:p>
          <a:p>
            <a:r>
              <a:rPr lang="en-US" sz="2600" dirty="0">
                <a:ea typeface="Calibri" panose="020F0502020204030204"/>
                <a:cs typeface="Calibri" panose="020F0502020204030204"/>
              </a:rPr>
              <a:t>Email Address:  </a:t>
            </a:r>
            <a:r>
              <a:rPr lang="en-US" sz="2600" dirty="0">
                <a:ea typeface="+mn-lt"/>
                <a:cs typeface="+mn-lt"/>
                <a:hlinkClick r:id="rId3"/>
              </a:rPr>
              <a:t>ambarsa1@volusia.k12.fl.us</a:t>
            </a:r>
            <a:r>
              <a:rPr lang="en-US" sz="2600" dirty="0">
                <a:ea typeface="+mn-lt"/>
                <a:cs typeface="+mn-lt"/>
              </a:rPr>
              <a:t> </a:t>
            </a:r>
          </a:p>
          <a:p>
            <a:endParaRPr lang="en-US" sz="2600" dirty="0">
              <a:ea typeface="+mn-lt"/>
              <a:cs typeface="+mn-lt"/>
            </a:endParaRPr>
          </a:p>
          <a:p>
            <a:r>
              <a:rPr lang="en-US" sz="2600" b="1" dirty="0">
                <a:ea typeface="Calibri" panose="020F0502020204030204"/>
                <a:cs typeface="Calibri" panose="020F0502020204030204"/>
              </a:rPr>
              <a:t>Kristin Pierce, Coordinator – CTE</a:t>
            </a:r>
          </a:p>
          <a:p>
            <a:r>
              <a:rPr lang="en-US" sz="2600" dirty="0">
                <a:ea typeface="Calibri" panose="020F0502020204030204"/>
                <a:cs typeface="Calibri" panose="020F0502020204030204"/>
              </a:rPr>
              <a:t>Phone Number:  ext. 20642</a:t>
            </a:r>
          </a:p>
          <a:p>
            <a:r>
              <a:rPr lang="en-US" sz="2600" dirty="0">
                <a:ea typeface="Calibri" panose="020F0502020204030204"/>
                <a:cs typeface="Calibri" panose="020F0502020204030204"/>
              </a:rPr>
              <a:t>Email Address:  </a:t>
            </a:r>
            <a:r>
              <a:rPr lang="en-US" sz="2600" dirty="0">
                <a:ea typeface="+mn-lt"/>
                <a:cs typeface="+mn-lt"/>
                <a:hlinkClick r:id="rId3"/>
              </a:rPr>
              <a:t>kbpierce@volusia.k12.fl.us</a:t>
            </a:r>
            <a:r>
              <a:rPr lang="en-US" sz="2600" dirty="0">
                <a:ea typeface="+mn-lt"/>
                <a:cs typeface="+mn-lt"/>
              </a:rPr>
              <a:t> </a:t>
            </a:r>
            <a:endParaRPr lang="en-US" sz="2600" dirty="0">
              <a:ea typeface="Calibri" panose="020F0502020204030204"/>
              <a:cs typeface="Calibri" panose="020F0502020204030204"/>
            </a:endParaRPr>
          </a:p>
          <a:p>
            <a:endParaRPr lang="en-US" sz="2600" dirty="0">
              <a:ea typeface="Calibri" panose="020F0502020204030204"/>
              <a:cs typeface="Calibri" panose="020F0502020204030204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336840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4AE89126F1224D9C0E3360BA30DB42" ma:contentTypeVersion="3" ma:contentTypeDescription="Create a new document." ma:contentTypeScope="" ma:versionID="abaf06f7283a0a08597c6abba81c9ae8">
  <xsd:schema xmlns:xsd="http://www.w3.org/2001/XMLSchema" xmlns:xs="http://www.w3.org/2001/XMLSchema" xmlns:p="http://schemas.microsoft.com/office/2006/metadata/properties" xmlns:ns2="a8d77808-870a-4c03-9fd3-9c8ea57d8d93" targetNamespace="http://schemas.microsoft.com/office/2006/metadata/properties" ma:root="true" ma:fieldsID="961abfe9d5f0a2aa5d7a7988d2356d99" ns2:_="">
    <xsd:import namespace="a8d77808-870a-4c03-9fd3-9c8ea57d8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77808-870a-4c03-9fd3-9c8ea57d8d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1E6DBC-66B8-4B94-ABF5-FA7144B575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F219B9-D107-48BF-B8DE-0D79826E3C6D}">
  <ds:schemaRefs>
    <ds:schemaRef ds:uri="a8d77808-870a-4c03-9fd3-9c8ea57d8d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FA43EEA-A776-4780-91B5-FD65C023B1BB}">
  <ds:schemaRefs>
    <ds:schemaRef ds:uri="a21bb236-843b-4026-b339-5e2faaea7899"/>
    <ds:schemaRef ds:uri="a4f472f2-4847-4055-a15f-3fe7cbe9466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3e9784b-3507-40ff-bc01-59ea8a1a7b71}" enabled="0" method="" siteId="{93e9784b-3507-40ff-bc01-59ea8a1a7b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1645</Words>
  <Application>Microsoft Office PowerPoint</Application>
  <PresentationFormat>Widescreen</PresentationFormat>
  <Paragraphs>304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Avenir Next LT Pro</vt:lpstr>
      <vt:lpstr>Calibri</vt:lpstr>
      <vt:lpstr>Calibri Light</vt:lpstr>
      <vt:lpstr>Century Gothic</vt:lpstr>
      <vt:lpstr>Courier New</vt:lpstr>
      <vt:lpstr>Lato Bold</vt:lpstr>
      <vt:lpstr>Noto Sans</vt:lpstr>
      <vt:lpstr>Symbol</vt:lpstr>
      <vt:lpstr>Wingdings</vt:lpstr>
      <vt:lpstr>Custom Design</vt:lpstr>
      <vt:lpstr>Office Theme</vt:lpstr>
      <vt:lpstr>1_Office Theme</vt:lpstr>
      <vt:lpstr>PowerPoint Presentation</vt:lpstr>
      <vt:lpstr>School Board</vt:lpstr>
      <vt:lpstr>PowerPoint Presentation</vt:lpstr>
      <vt:lpstr>Cambridge Implementation Plan 2026 – 2029</vt:lpstr>
      <vt:lpstr>Cambridge Impact</vt:lpstr>
      <vt:lpstr>Cambridge Lower Secondary  Journey</vt:lpstr>
      <vt:lpstr>Cambridge Lower Secondary  Journey</vt:lpstr>
      <vt:lpstr>Current Advanced Programs</vt:lpstr>
      <vt:lpstr>Overview: 3-Year Implementation Sequence</vt:lpstr>
      <vt:lpstr> 2026-2027   Year 1   (6 MS &amp; 1 HS) 6th &amp; 7th grade</vt:lpstr>
      <vt:lpstr> 2027-2028  Year 2    (6 ES &amp; 7 MS)</vt:lpstr>
      <vt:lpstr>Career &amp; Technical Education Career Pathway to AICE Alignment </vt:lpstr>
      <vt:lpstr>Magnet Program Impact</vt:lpstr>
      <vt:lpstr>Edith I. Starke Elementary:  STEM + Arts Magnet</vt:lpstr>
      <vt:lpstr>Tomoka Elementary:  Gifted Academy Magnet</vt:lpstr>
      <vt:lpstr>Volusia Pines Elementary: Technology and Innovation Magnet</vt:lpstr>
      <vt:lpstr>Turie T. Small Elementary: Visual and Performing Arts Magnet</vt:lpstr>
      <vt:lpstr>Edgewater / George Marks / Osteen: Agriculture Magnets</vt:lpstr>
      <vt:lpstr>Discovery / Freedom / George Marks / Holly Hill / Pierson / Spirit Elementaries: Dual Language Magnets</vt:lpstr>
      <vt:lpstr>Contact Information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John M.</dc:creator>
  <cp:lastModifiedBy>Greene, Carmen R.</cp:lastModifiedBy>
  <cp:revision>7</cp:revision>
  <cp:lastPrinted>2026-01-12T15:09:15Z</cp:lastPrinted>
  <dcterms:created xsi:type="dcterms:W3CDTF">2023-07-24T18:51:15Z</dcterms:created>
  <dcterms:modified xsi:type="dcterms:W3CDTF">2026-04-01T14:42:46Z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0x010100754AE89126F1224D9C0E3360BA30DB42</vt:lpwstr>
  </property>
</Properties>
</file>