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Poppins" panose="00000500000000000000" pitchFamily="2" charset="0"/>
      <p:regular r:id="rId14"/>
    </p:embeddedFont>
    <p:embeddedFont>
      <p:font typeface="Poppins Bold" panose="00000800000000000000" charset="0"/>
      <p:regular r:id="rId15"/>
    </p:embeddedFont>
    <p:embeddedFont>
      <p:font typeface="Puimek Font TH" panose="020B0604020202020204" charset="-34"/>
      <p:regular r:id="rId16"/>
    </p:embeddedFont>
    <p:embeddedFont>
      <p:font typeface="Wellfleet"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3.svg"/><Relationship Id="rId7"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1.png"/><Relationship Id="rId9" Type="http://schemas.openxmlformats.org/officeDocument/2006/relationships/image" Target="../media/image2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3.pn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2.sv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svg"/><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hyperlink" Target="https://ufli.education.ufl.edu"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svg"/><Relationship Id="rId18" Type="http://schemas.openxmlformats.org/officeDocument/2006/relationships/image" Target="../media/image58.svg"/><Relationship Id="rId3" Type="http://schemas.openxmlformats.org/officeDocument/2006/relationships/image" Target="../media/image43.svg"/><Relationship Id="rId7" Type="http://schemas.openxmlformats.org/officeDocument/2006/relationships/image" Target="../media/image47.svg"/><Relationship Id="rId12" Type="http://schemas.openxmlformats.org/officeDocument/2006/relationships/image" Target="../media/image52.png"/><Relationship Id="rId17" Type="http://schemas.openxmlformats.org/officeDocument/2006/relationships/image" Target="../media/image57.png"/><Relationship Id="rId2" Type="http://schemas.openxmlformats.org/officeDocument/2006/relationships/image" Target="../media/image42.png"/><Relationship Id="rId16" Type="http://schemas.openxmlformats.org/officeDocument/2006/relationships/image" Target="../media/image56.sv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51.svg"/><Relationship Id="rId5" Type="http://schemas.openxmlformats.org/officeDocument/2006/relationships/image" Target="../media/image45.svg"/><Relationship Id="rId15" Type="http://schemas.openxmlformats.org/officeDocument/2006/relationships/image" Target="../media/image5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svg"/><Relationship Id="rId14" Type="http://schemas.openxmlformats.org/officeDocument/2006/relationships/image" Target="../media/image54.png"/></Relationships>
</file>

<file path=ppt/slides/_rels/slide9.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35.svg"/><Relationship Id="rId7" Type="http://schemas.openxmlformats.org/officeDocument/2006/relationships/image" Target="../media/image62.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sv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10.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69.png"/><Relationship Id="rId3" Type="http://schemas.openxmlformats.org/officeDocument/2006/relationships/image" Target="../media/image43.svg"/><Relationship Id="rId7" Type="http://schemas.openxmlformats.org/officeDocument/2006/relationships/image" Target="../media/image47.svg"/><Relationship Id="rId12" Type="http://schemas.openxmlformats.org/officeDocument/2006/relationships/image" Target="../media/image68.png"/><Relationship Id="rId2" Type="http://schemas.openxmlformats.org/officeDocument/2006/relationships/image" Target="../media/image42.png"/><Relationship Id="rId16"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49.svg"/><Relationship Id="rId5" Type="http://schemas.openxmlformats.org/officeDocument/2006/relationships/image" Target="../media/image45.svg"/><Relationship Id="rId15" Type="http://schemas.openxmlformats.org/officeDocument/2006/relationships/image" Target="../media/image71.png"/><Relationship Id="rId10" Type="http://schemas.openxmlformats.org/officeDocument/2006/relationships/image" Target="../media/image48.png"/><Relationship Id="rId4" Type="http://schemas.openxmlformats.org/officeDocument/2006/relationships/image" Target="../media/image44.png"/><Relationship Id="rId9" Type="http://schemas.openxmlformats.org/officeDocument/2006/relationships/image" Target="../media/image67.svg"/><Relationship Id="rId14" Type="http://schemas.openxmlformats.org/officeDocument/2006/relationships/image" Target="../media/image7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74.svg"/><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09245" y="7694958"/>
            <a:ext cx="7696965" cy="781712"/>
            <a:chOff x="0" y="0"/>
            <a:chExt cx="4001531" cy="406400"/>
          </a:xfrm>
        </p:grpSpPr>
        <p:sp>
          <p:nvSpPr>
            <p:cNvPr id="3" name="Freeform 3"/>
            <p:cNvSpPr/>
            <p:nvPr/>
          </p:nvSpPr>
          <p:spPr>
            <a:xfrm>
              <a:off x="0" y="0"/>
              <a:ext cx="4001531" cy="406400"/>
            </a:xfrm>
            <a:custGeom>
              <a:avLst/>
              <a:gdLst/>
              <a:ahLst/>
              <a:cxnLst/>
              <a:rect l="l" t="t" r="r" b="b"/>
              <a:pathLst>
                <a:path w="4001531" h="406400">
                  <a:moveTo>
                    <a:pt x="3798331" y="0"/>
                  </a:moveTo>
                  <a:cubicBezTo>
                    <a:pt x="3910555" y="0"/>
                    <a:pt x="4001531" y="90976"/>
                    <a:pt x="4001531" y="203200"/>
                  </a:cubicBezTo>
                  <a:cubicBezTo>
                    <a:pt x="4001531" y="315424"/>
                    <a:pt x="3910555" y="406400"/>
                    <a:pt x="3798331" y="406400"/>
                  </a:cubicBezTo>
                  <a:lnTo>
                    <a:pt x="203200" y="406400"/>
                  </a:lnTo>
                  <a:cubicBezTo>
                    <a:pt x="90976" y="406400"/>
                    <a:pt x="0" y="315424"/>
                    <a:pt x="0" y="203200"/>
                  </a:cubicBezTo>
                  <a:cubicBezTo>
                    <a:pt x="0" y="90976"/>
                    <a:pt x="90976" y="0"/>
                    <a:pt x="203200" y="0"/>
                  </a:cubicBezTo>
                  <a:close/>
                </a:path>
              </a:pathLst>
            </a:custGeom>
            <a:solidFill>
              <a:srgbClr val="E4D256"/>
            </a:solidFill>
          </p:spPr>
          <p:txBody>
            <a:bodyPr/>
            <a:lstStyle/>
            <a:p>
              <a:endParaRPr lang="en-US"/>
            </a:p>
          </p:txBody>
        </p:sp>
        <p:sp>
          <p:nvSpPr>
            <p:cNvPr id="4" name="TextBox 4"/>
            <p:cNvSpPr txBox="1"/>
            <p:nvPr/>
          </p:nvSpPr>
          <p:spPr>
            <a:xfrm>
              <a:off x="0" y="-66675"/>
              <a:ext cx="4001531" cy="473075"/>
            </a:xfrm>
            <a:prstGeom prst="rect">
              <a:avLst/>
            </a:prstGeom>
          </p:spPr>
          <p:txBody>
            <a:bodyPr lIns="50800" tIns="50800" rIns="50800" bIns="50800" rtlCol="0" anchor="ctr"/>
            <a:lstStyle/>
            <a:p>
              <a:pPr marL="0" lvl="0" indent="0" algn="ctr">
                <a:lnSpc>
                  <a:spcPts val="3499"/>
                </a:lnSpc>
                <a:spcBef>
                  <a:spcPct val="0"/>
                </a:spcBef>
              </a:pPr>
              <a:r>
                <a:rPr lang="en-US" sz="2499">
                  <a:solidFill>
                    <a:srgbClr val="000000"/>
                  </a:solidFill>
                  <a:latin typeface="Poppins"/>
                  <a:ea typeface="Poppins"/>
                  <a:cs typeface="Poppins"/>
                  <a:sym typeface="Poppins"/>
                </a:rPr>
                <a:t>Welcome to Your Readiness Guide</a:t>
              </a:r>
            </a:p>
          </p:txBody>
        </p:sp>
      </p:grpSp>
      <p:sp>
        <p:nvSpPr>
          <p:cNvPr id="5" name="Freeform 5"/>
          <p:cNvSpPr/>
          <p:nvPr/>
        </p:nvSpPr>
        <p:spPr>
          <a:xfrm>
            <a:off x="5123336" y="7824819"/>
            <a:ext cx="585909" cy="521992"/>
          </a:xfrm>
          <a:custGeom>
            <a:avLst/>
            <a:gdLst/>
            <a:ahLst/>
            <a:cxnLst/>
            <a:rect l="l" t="t" r="r" b="b"/>
            <a:pathLst>
              <a:path w="585909" h="521992">
                <a:moveTo>
                  <a:pt x="0" y="0"/>
                </a:moveTo>
                <a:lnTo>
                  <a:pt x="585909" y="0"/>
                </a:lnTo>
                <a:lnTo>
                  <a:pt x="585909" y="521991"/>
                </a:lnTo>
                <a:lnTo>
                  <a:pt x="0" y="52199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6"/>
          <p:cNvSpPr txBox="1"/>
          <p:nvPr/>
        </p:nvSpPr>
        <p:spPr>
          <a:xfrm>
            <a:off x="2133976" y="2221295"/>
            <a:ext cx="14020048" cy="2573978"/>
          </a:xfrm>
          <a:prstGeom prst="rect">
            <a:avLst/>
          </a:prstGeom>
        </p:spPr>
        <p:txBody>
          <a:bodyPr lIns="0" tIns="0" rIns="0" bIns="0" rtlCol="0" anchor="t">
            <a:spAutoFit/>
          </a:bodyPr>
          <a:lstStyle/>
          <a:p>
            <a:pPr algn="ctr">
              <a:lnSpc>
                <a:spcPts val="9696"/>
              </a:lnSpc>
            </a:pPr>
            <a:r>
              <a:rPr lang="en-US" sz="11407" spc="-730">
                <a:solidFill>
                  <a:srgbClr val="09AB9C"/>
                </a:solidFill>
                <a:latin typeface="Puimek Font TH"/>
                <a:ea typeface="Puimek Font TH"/>
                <a:cs typeface="Puimek Font TH"/>
                <a:sym typeface="Puimek Font TH"/>
              </a:rPr>
              <a:t>READY,SET,</a:t>
            </a:r>
          </a:p>
          <a:p>
            <a:pPr marL="0" lvl="0" indent="0" algn="ctr">
              <a:lnSpc>
                <a:spcPts val="9696"/>
              </a:lnSpc>
            </a:pPr>
            <a:r>
              <a:rPr lang="en-US" sz="11407" spc="-730">
                <a:solidFill>
                  <a:srgbClr val="09AB9C"/>
                </a:solidFill>
                <a:latin typeface="Puimek Font TH"/>
                <a:ea typeface="Puimek Font TH"/>
                <a:cs typeface="Puimek Font TH"/>
                <a:sym typeface="Puimek Font TH"/>
              </a:rPr>
              <a:t>KINDERGARTEN!</a:t>
            </a:r>
          </a:p>
        </p:txBody>
      </p:sp>
      <p:sp>
        <p:nvSpPr>
          <p:cNvPr id="7" name="Freeform 7"/>
          <p:cNvSpPr/>
          <p:nvPr/>
        </p:nvSpPr>
        <p:spPr>
          <a:xfrm>
            <a:off x="14845578" y="-118920"/>
            <a:ext cx="3548189" cy="3541738"/>
          </a:xfrm>
          <a:custGeom>
            <a:avLst/>
            <a:gdLst/>
            <a:ahLst/>
            <a:cxnLst/>
            <a:rect l="l" t="t" r="r" b="b"/>
            <a:pathLst>
              <a:path w="3548189" h="3541738">
                <a:moveTo>
                  <a:pt x="0" y="0"/>
                </a:moveTo>
                <a:lnTo>
                  <a:pt x="3548189" y="0"/>
                </a:lnTo>
                <a:lnTo>
                  <a:pt x="3548189" y="3541738"/>
                </a:lnTo>
                <a:lnTo>
                  <a:pt x="0" y="35417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14845578" y="-1207692"/>
            <a:ext cx="3941401" cy="3038462"/>
          </a:xfrm>
          <a:custGeom>
            <a:avLst/>
            <a:gdLst/>
            <a:ahLst/>
            <a:cxnLst/>
            <a:rect l="l" t="t" r="r" b="b"/>
            <a:pathLst>
              <a:path w="3941401" h="3038462">
                <a:moveTo>
                  <a:pt x="0" y="0"/>
                </a:moveTo>
                <a:lnTo>
                  <a:pt x="3941401" y="0"/>
                </a:lnTo>
                <a:lnTo>
                  <a:pt x="3941401" y="3038462"/>
                </a:lnTo>
                <a:lnTo>
                  <a:pt x="0" y="303846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rot="5400000" flipH="1" flipV="1">
            <a:off x="15246863" y="6814281"/>
            <a:ext cx="3656150" cy="4458720"/>
          </a:xfrm>
          <a:custGeom>
            <a:avLst/>
            <a:gdLst/>
            <a:ahLst/>
            <a:cxnLst/>
            <a:rect l="l" t="t" r="r" b="b"/>
            <a:pathLst>
              <a:path w="3656150" h="4458720">
                <a:moveTo>
                  <a:pt x="3656150" y="4458720"/>
                </a:moveTo>
                <a:lnTo>
                  <a:pt x="0" y="4458720"/>
                </a:lnTo>
                <a:lnTo>
                  <a:pt x="0" y="0"/>
                </a:lnTo>
                <a:lnTo>
                  <a:pt x="3656150" y="0"/>
                </a:lnTo>
                <a:lnTo>
                  <a:pt x="3656150" y="445872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rot="5400000" flipH="1" flipV="1">
            <a:off x="-1079161" y="-1507268"/>
            <a:ext cx="3656150" cy="4458720"/>
          </a:xfrm>
          <a:custGeom>
            <a:avLst/>
            <a:gdLst/>
            <a:ahLst/>
            <a:cxnLst/>
            <a:rect l="l" t="t" r="r" b="b"/>
            <a:pathLst>
              <a:path w="3656150" h="4458720">
                <a:moveTo>
                  <a:pt x="3656150" y="4458720"/>
                </a:moveTo>
                <a:lnTo>
                  <a:pt x="0" y="4458720"/>
                </a:lnTo>
                <a:lnTo>
                  <a:pt x="0" y="0"/>
                </a:lnTo>
                <a:lnTo>
                  <a:pt x="3656150" y="0"/>
                </a:lnTo>
                <a:lnTo>
                  <a:pt x="3656150" y="445872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a:off x="4406659" y="5690795"/>
            <a:ext cx="10123472" cy="1840631"/>
          </a:xfrm>
          <a:custGeom>
            <a:avLst/>
            <a:gdLst/>
            <a:ahLst/>
            <a:cxnLst/>
            <a:rect l="l" t="t" r="r" b="b"/>
            <a:pathLst>
              <a:path w="10123472" h="1840631">
                <a:moveTo>
                  <a:pt x="0" y="0"/>
                </a:moveTo>
                <a:lnTo>
                  <a:pt x="10123472" y="0"/>
                </a:lnTo>
                <a:lnTo>
                  <a:pt x="10123472" y="1840632"/>
                </a:lnTo>
                <a:lnTo>
                  <a:pt x="0" y="184063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p:cNvSpPr/>
          <p:nvPr/>
        </p:nvSpPr>
        <p:spPr>
          <a:xfrm rot="-10800000">
            <a:off x="-197885" y="6419271"/>
            <a:ext cx="4214413" cy="4114800"/>
          </a:xfrm>
          <a:custGeom>
            <a:avLst/>
            <a:gdLst/>
            <a:ahLst/>
            <a:cxnLst/>
            <a:rect l="l" t="t" r="r" b="b"/>
            <a:pathLst>
              <a:path w="4214413" h="4114800">
                <a:moveTo>
                  <a:pt x="0" y="0"/>
                </a:moveTo>
                <a:lnTo>
                  <a:pt x="4214413" y="0"/>
                </a:lnTo>
                <a:lnTo>
                  <a:pt x="4214413"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3" name="Freeform 13"/>
          <p:cNvSpPr/>
          <p:nvPr/>
        </p:nvSpPr>
        <p:spPr>
          <a:xfrm rot="431740">
            <a:off x="15517582" y="4061276"/>
            <a:ext cx="2296032" cy="2515572"/>
          </a:xfrm>
          <a:custGeom>
            <a:avLst/>
            <a:gdLst/>
            <a:ahLst/>
            <a:cxnLst/>
            <a:rect l="l" t="t" r="r" b="b"/>
            <a:pathLst>
              <a:path w="2296032" h="2515572">
                <a:moveTo>
                  <a:pt x="0" y="0"/>
                </a:moveTo>
                <a:lnTo>
                  <a:pt x="2296032" y="0"/>
                </a:lnTo>
                <a:lnTo>
                  <a:pt x="2296032" y="2515573"/>
                </a:lnTo>
                <a:lnTo>
                  <a:pt x="0" y="251557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4" name="Freeform 14"/>
          <p:cNvSpPr/>
          <p:nvPr/>
        </p:nvSpPr>
        <p:spPr>
          <a:xfrm rot="-420718">
            <a:off x="371504" y="3747609"/>
            <a:ext cx="1909321" cy="2276389"/>
          </a:xfrm>
          <a:custGeom>
            <a:avLst/>
            <a:gdLst/>
            <a:ahLst/>
            <a:cxnLst/>
            <a:rect l="l" t="t" r="r" b="b"/>
            <a:pathLst>
              <a:path w="1909321" h="2276389">
                <a:moveTo>
                  <a:pt x="0" y="0"/>
                </a:moveTo>
                <a:lnTo>
                  <a:pt x="1909321" y="0"/>
                </a:lnTo>
                <a:lnTo>
                  <a:pt x="1909321" y="2276389"/>
                </a:lnTo>
                <a:lnTo>
                  <a:pt x="0" y="2276389"/>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5" name="Freeform 15"/>
          <p:cNvSpPr/>
          <p:nvPr/>
        </p:nvSpPr>
        <p:spPr>
          <a:xfrm rot="930587">
            <a:off x="13217687" y="299027"/>
            <a:ext cx="1459345" cy="1459345"/>
          </a:xfrm>
          <a:custGeom>
            <a:avLst/>
            <a:gdLst/>
            <a:ahLst/>
            <a:cxnLst/>
            <a:rect l="l" t="t" r="r" b="b"/>
            <a:pathLst>
              <a:path w="1459345" h="1459345">
                <a:moveTo>
                  <a:pt x="0" y="0"/>
                </a:moveTo>
                <a:lnTo>
                  <a:pt x="1459345" y="0"/>
                </a:lnTo>
                <a:lnTo>
                  <a:pt x="1459345" y="1459346"/>
                </a:lnTo>
                <a:lnTo>
                  <a:pt x="0" y="1459346"/>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16" name="TextBox 16"/>
          <p:cNvSpPr txBox="1"/>
          <p:nvPr/>
        </p:nvSpPr>
        <p:spPr>
          <a:xfrm>
            <a:off x="5989563" y="6299092"/>
            <a:ext cx="6894782" cy="737573"/>
          </a:xfrm>
          <a:prstGeom prst="rect">
            <a:avLst/>
          </a:prstGeom>
        </p:spPr>
        <p:txBody>
          <a:bodyPr lIns="0" tIns="0" rIns="0" bIns="0" rtlCol="0" anchor="t">
            <a:spAutoFit/>
          </a:bodyPr>
          <a:lstStyle/>
          <a:p>
            <a:pPr marL="0" lvl="0" indent="0" algn="ctr">
              <a:lnSpc>
                <a:spcPts val="6071"/>
              </a:lnSpc>
            </a:pPr>
            <a:r>
              <a:rPr lang="en-US" sz="4336">
                <a:solidFill>
                  <a:srgbClr val="000000"/>
                </a:solidFill>
                <a:latin typeface="Wellfleet"/>
                <a:ea typeface="Wellfleet"/>
                <a:cs typeface="Wellfleet"/>
                <a:sym typeface="Wellfleet"/>
              </a:rPr>
              <a:t>Welcome Panthers!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8336" y="364001"/>
            <a:ext cx="17311328" cy="536874"/>
            <a:chOff x="0" y="0"/>
            <a:chExt cx="13104244" cy="406400"/>
          </a:xfrm>
        </p:grpSpPr>
        <p:sp>
          <p:nvSpPr>
            <p:cNvPr id="3" name="Freeform 3"/>
            <p:cNvSpPr/>
            <p:nvPr/>
          </p:nvSpPr>
          <p:spPr>
            <a:xfrm>
              <a:off x="0" y="0"/>
              <a:ext cx="13104244" cy="406400"/>
            </a:xfrm>
            <a:custGeom>
              <a:avLst/>
              <a:gdLst/>
              <a:ahLst/>
              <a:cxnLst/>
              <a:rect l="l" t="t" r="r" b="b"/>
              <a:pathLst>
                <a:path w="13104244" h="406400">
                  <a:moveTo>
                    <a:pt x="13104244" y="0"/>
                  </a:moveTo>
                  <a:lnTo>
                    <a:pt x="0" y="0"/>
                  </a:lnTo>
                  <a:lnTo>
                    <a:pt x="101600" y="203200"/>
                  </a:lnTo>
                  <a:lnTo>
                    <a:pt x="0" y="406400"/>
                  </a:lnTo>
                  <a:lnTo>
                    <a:pt x="13104244" y="406400"/>
                  </a:lnTo>
                  <a:lnTo>
                    <a:pt x="13002644" y="203200"/>
                  </a:lnTo>
                  <a:lnTo>
                    <a:pt x="13104244" y="0"/>
                  </a:lnTo>
                  <a:close/>
                </a:path>
              </a:pathLst>
            </a:custGeom>
            <a:solidFill>
              <a:srgbClr val="09AB9C"/>
            </a:solidFill>
          </p:spPr>
          <p:txBody>
            <a:bodyPr/>
            <a:lstStyle/>
            <a:p>
              <a:endParaRPr lang="en-US"/>
            </a:p>
          </p:txBody>
        </p:sp>
        <p:sp>
          <p:nvSpPr>
            <p:cNvPr id="4" name="TextBox 4"/>
            <p:cNvSpPr txBox="1"/>
            <p:nvPr/>
          </p:nvSpPr>
          <p:spPr>
            <a:xfrm>
              <a:off x="88900" y="-57150"/>
              <a:ext cx="12926444" cy="463550"/>
            </a:xfrm>
            <a:prstGeom prst="rect">
              <a:avLst/>
            </a:prstGeom>
          </p:spPr>
          <p:txBody>
            <a:bodyPr lIns="50800" tIns="50800" rIns="50800" bIns="50800" rtlCol="0" anchor="ctr"/>
            <a:lstStyle/>
            <a:p>
              <a:pPr marL="0" lvl="0" indent="0" algn="ctr">
                <a:lnSpc>
                  <a:spcPts val="2520"/>
                </a:lnSpc>
              </a:pPr>
              <a:endParaRPr/>
            </a:p>
          </p:txBody>
        </p:sp>
      </p:grpSp>
      <p:sp>
        <p:nvSpPr>
          <p:cNvPr id="5" name="Freeform 5"/>
          <p:cNvSpPr/>
          <p:nvPr/>
        </p:nvSpPr>
        <p:spPr>
          <a:xfrm>
            <a:off x="8809893" y="1619356"/>
            <a:ext cx="8067090" cy="1466744"/>
          </a:xfrm>
          <a:custGeom>
            <a:avLst/>
            <a:gdLst/>
            <a:ahLst/>
            <a:cxnLst/>
            <a:rect l="l" t="t" r="r" b="b"/>
            <a:pathLst>
              <a:path w="8067090" h="1466744">
                <a:moveTo>
                  <a:pt x="0" y="0"/>
                </a:moveTo>
                <a:lnTo>
                  <a:pt x="8067091" y="0"/>
                </a:lnTo>
                <a:lnTo>
                  <a:pt x="8067091" y="1466744"/>
                </a:lnTo>
                <a:lnTo>
                  <a:pt x="0" y="14667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6"/>
          <p:cNvSpPr txBox="1"/>
          <p:nvPr/>
        </p:nvSpPr>
        <p:spPr>
          <a:xfrm>
            <a:off x="9144000" y="2010366"/>
            <a:ext cx="7732984" cy="588876"/>
          </a:xfrm>
          <a:prstGeom prst="rect">
            <a:avLst/>
          </a:prstGeom>
        </p:spPr>
        <p:txBody>
          <a:bodyPr lIns="0" tIns="0" rIns="0" bIns="0" rtlCol="0" anchor="t">
            <a:spAutoFit/>
          </a:bodyPr>
          <a:lstStyle/>
          <a:p>
            <a:pPr marL="0" lvl="0" indent="0" algn="ctr">
              <a:lnSpc>
                <a:spcPts val="4817"/>
              </a:lnSpc>
            </a:pPr>
            <a:r>
              <a:rPr lang="en-US" sz="3440">
                <a:solidFill>
                  <a:srgbClr val="000000"/>
                </a:solidFill>
                <a:latin typeface="Wellfleet"/>
                <a:ea typeface="Wellfleet"/>
                <a:cs typeface="Wellfleet"/>
                <a:sym typeface="Wellfleet"/>
              </a:rPr>
              <a:t>Kindergarten Screening Sign Up</a:t>
            </a:r>
          </a:p>
        </p:txBody>
      </p:sp>
      <p:sp>
        <p:nvSpPr>
          <p:cNvPr id="7" name="Freeform 7"/>
          <p:cNvSpPr/>
          <p:nvPr/>
        </p:nvSpPr>
        <p:spPr>
          <a:xfrm rot="2269501">
            <a:off x="16842556" y="1554160"/>
            <a:ext cx="1305706" cy="1702889"/>
          </a:xfrm>
          <a:custGeom>
            <a:avLst/>
            <a:gdLst/>
            <a:ahLst/>
            <a:cxnLst/>
            <a:rect l="l" t="t" r="r" b="b"/>
            <a:pathLst>
              <a:path w="1305706" h="1702889">
                <a:moveTo>
                  <a:pt x="0" y="0"/>
                </a:moveTo>
                <a:lnTo>
                  <a:pt x="1305706" y="0"/>
                </a:lnTo>
                <a:lnTo>
                  <a:pt x="1305706" y="1702889"/>
                </a:lnTo>
                <a:lnTo>
                  <a:pt x="0" y="1702889"/>
                </a:lnTo>
                <a:lnTo>
                  <a:pt x="0" y="0"/>
                </a:lnTo>
                <a:close/>
              </a:path>
            </a:pathLst>
          </a:custGeom>
          <a:blipFill>
            <a:blip r:embed="rId4"/>
            <a:stretch>
              <a:fillRect/>
            </a:stretch>
          </a:blipFill>
        </p:spPr>
        <p:txBody>
          <a:bodyPr/>
          <a:lstStyle/>
          <a:p>
            <a:endParaRPr lang="en-US"/>
          </a:p>
        </p:txBody>
      </p:sp>
      <p:pic>
        <p:nvPicPr>
          <p:cNvPr id="8" name="Picture 8"/>
          <p:cNvPicPr>
            <a:picLocks noChangeAspect="1"/>
          </p:cNvPicPr>
          <p:nvPr/>
        </p:nvPicPr>
        <p:blipFill>
          <a:blip r:embed="rId5"/>
          <a:stretch>
            <a:fillRect/>
          </a:stretch>
        </p:blipFill>
        <p:spPr>
          <a:xfrm>
            <a:off x="9444405" y="2884165"/>
            <a:ext cx="7132174" cy="7132174"/>
          </a:xfrm>
          <a:prstGeom prst="rect">
            <a:avLst/>
          </a:prstGeom>
        </p:spPr>
      </p:pic>
      <p:sp>
        <p:nvSpPr>
          <p:cNvPr id="9" name="Freeform 9"/>
          <p:cNvSpPr/>
          <p:nvPr/>
        </p:nvSpPr>
        <p:spPr>
          <a:xfrm>
            <a:off x="15225852" y="7004246"/>
            <a:ext cx="4066897" cy="4066897"/>
          </a:xfrm>
          <a:custGeom>
            <a:avLst/>
            <a:gdLst/>
            <a:ahLst/>
            <a:cxnLst/>
            <a:rect l="l" t="t" r="r" b="b"/>
            <a:pathLst>
              <a:path w="4066897" h="4066897">
                <a:moveTo>
                  <a:pt x="0" y="0"/>
                </a:moveTo>
                <a:lnTo>
                  <a:pt x="4066896" y="0"/>
                </a:lnTo>
                <a:lnTo>
                  <a:pt x="4066896" y="4066897"/>
                </a:lnTo>
                <a:lnTo>
                  <a:pt x="0" y="4066897"/>
                </a:lnTo>
                <a:lnTo>
                  <a:pt x="0" y="0"/>
                </a:lnTo>
                <a:close/>
              </a:path>
            </a:pathLst>
          </a:custGeom>
          <a:blipFill>
            <a:blip r:embed="rId6"/>
            <a:stretch>
              <a:fillRect/>
            </a:stretch>
          </a:blipFill>
        </p:spPr>
        <p:txBody>
          <a:bodyPr/>
          <a:lstStyle/>
          <a:p>
            <a:endParaRPr lang="en-US"/>
          </a:p>
        </p:txBody>
      </p:sp>
      <p:sp>
        <p:nvSpPr>
          <p:cNvPr id="10" name="TextBox 10"/>
          <p:cNvSpPr txBox="1"/>
          <p:nvPr/>
        </p:nvSpPr>
        <p:spPr>
          <a:xfrm>
            <a:off x="1028700" y="440986"/>
            <a:ext cx="2932040" cy="325786"/>
          </a:xfrm>
          <a:prstGeom prst="rect">
            <a:avLst/>
          </a:prstGeom>
        </p:spPr>
        <p:txBody>
          <a:bodyPr lIns="0" tIns="0" rIns="0" bIns="0" rtlCol="0" anchor="t">
            <a:spAutoFit/>
          </a:bodyPr>
          <a:lstStyle/>
          <a:p>
            <a:pPr marL="0" lvl="0" indent="0" algn="l">
              <a:lnSpc>
                <a:spcPts val="2518"/>
              </a:lnSpc>
            </a:pPr>
            <a:r>
              <a:rPr lang="en-US" sz="1798" spc="516">
                <a:solidFill>
                  <a:srgbClr val="FFFFFF"/>
                </a:solidFill>
                <a:latin typeface="Poppins"/>
                <a:ea typeface="Poppins"/>
                <a:cs typeface="Poppins"/>
                <a:sym typeface="Poppins"/>
              </a:rPr>
              <a:t>SIGN UP</a:t>
            </a:r>
          </a:p>
        </p:txBody>
      </p:sp>
      <p:sp>
        <p:nvSpPr>
          <p:cNvPr id="11" name="TextBox 11"/>
          <p:cNvSpPr txBox="1"/>
          <p:nvPr/>
        </p:nvSpPr>
        <p:spPr>
          <a:xfrm>
            <a:off x="13971418" y="467021"/>
            <a:ext cx="3287882" cy="283239"/>
          </a:xfrm>
          <a:prstGeom prst="rect">
            <a:avLst/>
          </a:prstGeom>
        </p:spPr>
        <p:txBody>
          <a:bodyPr lIns="0" tIns="0" rIns="0" bIns="0" rtlCol="0" anchor="t">
            <a:spAutoFit/>
          </a:bodyPr>
          <a:lstStyle/>
          <a:p>
            <a:pPr marL="0" lvl="0" indent="0" algn="r">
              <a:lnSpc>
                <a:spcPts val="2238"/>
              </a:lnSpc>
            </a:pPr>
            <a:r>
              <a:rPr lang="en-US" sz="1598">
                <a:solidFill>
                  <a:srgbClr val="FFFFFF"/>
                </a:solidFill>
                <a:latin typeface="Poppins"/>
                <a:ea typeface="Poppins"/>
                <a:cs typeface="Poppins"/>
                <a:sym typeface="Poppins"/>
              </a:rPr>
              <a:t>Kindergarten Ready, Set, Go</a:t>
            </a:r>
          </a:p>
        </p:txBody>
      </p:sp>
      <p:sp>
        <p:nvSpPr>
          <p:cNvPr id="12" name="TextBox 12"/>
          <p:cNvSpPr txBox="1"/>
          <p:nvPr/>
        </p:nvSpPr>
        <p:spPr>
          <a:xfrm>
            <a:off x="1028700" y="2939004"/>
            <a:ext cx="6616471" cy="6197637"/>
          </a:xfrm>
          <a:prstGeom prst="rect">
            <a:avLst/>
          </a:prstGeom>
        </p:spPr>
        <p:txBody>
          <a:bodyPr lIns="0" tIns="0" rIns="0" bIns="0" rtlCol="0" anchor="t">
            <a:spAutoFit/>
          </a:bodyPr>
          <a:lstStyle/>
          <a:p>
            <a:pPr marL="0" lvl="0" indent="0" algn="l">
              <a:lnSpc>
                <a:spcPts val="4897"/>
              </a:lnSpc>
            </a:pPr>
            <a:r>
              <a:rPr lang="en-US" sz="3498">
                <a:solidFill>
                  <a:srgbClr val="000000"/>
                </a:solidFill>
                <a:latin typeface="Poppins"/>
                <a:ea typeface="Poppins"/>
                <a:cs typeface="Poppins"/>
                <a:sym typeface="Poppins"/>
              </a:rPr>
              <a:t>If you haven’t done it yet, please sign up for the kindergarten screening by scanning the QR code on the screen or in the pamphlet. It’s a great chance for your child to meet some of our team members one-on-one, and it helps us create class lists with care.</a:t>
            </a:r>
          </a:p>
        </p:txBody>
      </p:sp>
      <p:sp>
        <p:nvSpPr>
          <p:cNvPr id="13" name="TextBox 13"/>
          <p:cNvSpPr txBox="1"/>
          <p:nvPr/>
        </p:nvSpPr>
        <p:spPr>
          <a:xfrm>
            <a:off x="974599" y="1598991"/>
            <a:ext cx="5972282" cy="1077123"/>
          </a:xfrm>
          <a:prstGeom prst="rect">
            <a:avLst/>
          </a:prstGeom>
        </p:spPr>
        <p:txBody>
          <a:bodyPr lIns="0" tIns="0" rIns="0" bIns="0" rtlCol="0" anchor="t">
            <a:spAutoFit/>
          </a:bodyPr>
          <a:lstStyle/>
          <a:p>
            <a:pPr marL="0" lvl="0" indent="0" algn="l">
              <a:lnSpc>
                <a:spcPts val="8319"/>
              </a:lnSpc>
            </a:pPr>
            <a:r>
              <a:rPr lang="en-US" sz="7562">
                <a:solidFill>
                  <a:srgbClr val="000000"/>
                </a:solidFill>
                <a:latin typeface="Wellfleet"/>
                <a:ea typeface="Wellfleet"/>
                <a:cs typeface="Wellfleet"/>
                <a:sym typeface="Wellfleet"/>
              </a:rPr>
              <a:t>Welcome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20542" y="-2259999"/>
            <a:ext cx="19734908" cy="4884390"/>
          </a:xfrm>
          <a:custGeom>
            <a:avLst/>
            <a:gdLst/>
            <a:ahLst/>
            <a:cxnLst/>
            <a:rect l="l" t="t" r="r" b="b"/>
            <a:pathLst>
              <a:path w="19734908" h="4884390">
                <a:moveTo>
                  <a:pt x="0" y="0"/>
                </a:moveTo>
                <a:lnTo>
                  <a:pt x="19734908" y="0"/>
                </a:lnTo>
                <a:lnTo>
                  <a:pt x="19734908" y="4884390"/>
                </a:lnTo>
                <a:lnTo>
                  <a:pt x="0" y="48843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5225852" y="6804476"/>
            <a:ext cx="4066897" cy="4066897"/>
          </a:xfrm>
          <a:custGeom>
            <a:avLst/>
            <a:gdLst/>
            <a:ahLst/>
            <a:cxnLst/>
            <a:rect l="l" t="t" r="r" b="b"/>
            <a:pathLst>
              <a:path w="4066897" h="4066897">
                <a:moveTo>
                  <a:pt x="0" y="0"/>
                </a:moveTo>
                <a:lnTo>
                  <a:pt x="4066896" y="0"/>
                </a:lnTo>
                <a:lnTo>
                  <a:pt x="4066896" y="4066897"/>
                </a:lnTo>
                <a:lnTo>
                  <a:pt x="0" y="4066897"/>
                </a:lnTo>
                <a:lnTo>
                  <a:pt x="0" y="0"/>
                </a:lnTo>
                <a:close/>
              </a:path>
            </a:pathLst>
          </a:custGeom>
          <a:blipFill>
            <a:blip r:embed="rId4"/>
            <a:stretch>
              <a:fillRect/>
            </a:stretch>
          </a:blipFill>
        </p:spPr>
        <p:txBody>
          <a:bodyPr/>
          <a:lstStyle/>
          <a:p>
            <a:endParaRPr lang="en-US"/>
          </a:p>
        </p:txBody>
      </p:sp>
      <p:pic>
        <p:nvPicPr>
          <p:cNvPr id="4" name="Picture 4"/>
          <p:cNvPicPr>
            <a:picLocks noChangeAspect="1"/>
          </p:cNvPicPr>
          <p:nvPr/>
        </p:nvPicPr>
        <p:blipFill>
          <a:blip r:embed="rId5"/>
          <a:stretch>
            <a:fillRect/>
          </a:stretch>
        </p:blipFill>
        <p:spPr>
          <a:xfrm>
            <a:off x="1184685" y="3760602"/>
            <a:ext cx="4937760" cy="4937760"/>
          </a:xfrm>
          <a:prstGeom prst="rect">
            <a:avLst/>
          </a:prstGeom>
        </p:spPr>
      </p:pic>
      <p:pic>
        <p:nvPicPr>
          <p:cNvPr id="5" name="Picture 5"/>
          <p:cNvPicPr>
            <a:picLocks noChangeAspect="1"/>
          </p:cNvPicPr>
          <p:nvPr/>
        </p:nvPicPr>
        <p:blipFill>
          <a:blip r:embed="rId6"/>
          <a:stretch>
            <a:fillRect/>
          </a:stretch>
        </p:blipFill>
        <p:spPr>
          <a:xfrm>
            <a:off x="10968550" y="3760602"/>
            <a:ext cx="4937760" cy="4937760"/>
          </a:xfrm>
          <a:prstGeom prst="rect">
            <a:avLst/>
          </a:prstGeom>
        </p:spPr>
      </p:pic>
      <p:sp>
        <p:nvSpPr>
          <p:cNvPr id="6" name="Freeform 6"/>
          <p:cNvSpPr/>
          <p:nvPr/>
        </p:nvSpPr>
        <p:spPr>
          <a:xfrm>
            <a:off x="9752958" y="3022817"/>
            <a:ext cx="1184739" cy="1184739"/>
          </a:xfrm>
          <a:custGeom>
            <a:avLst/>
            <a:gdLst/>
            <a:ahLst/>
            <a:cxnLst/>
            <a:rect l="l" t="t" r="r" b="b"/>
            <a:pathLst>
              <a:path w="1184739" h="1184739">
                <a:moveTo>
                  <a:pt x="0" y="0"/>
                </a:moveTo>
                <a:lnTo>
                  <a:pt x="1184739" y="0"/>
                </a:lnTo>
                <a:lnTo>
                  <a:pt x="1184739" y="1184739"/>
                </a:lnTo>
                <a:lnTo>
                  <a:pt x="0" y="118473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Freeform 7"/>
          <p:cNvSpPr/>
          <p:nvPr/>
        </p:nvSpPr>
        <p:spPr>
          <a:xfrm>
            <a:off x="274363" y="3022817"/>
            <a:ext cx="1096951" cy="1085982"/>
          </a:xfrm>
          <a:custGeom>
            <a:avLst/>
            <a:gdLst/>
            <a:ahLst/>
            <a:cxnLst/>
            <a:rect l="l" t="t" r="r" b="b"/>
            <a:pathLst>
              <a:path w="1096951" h="1085982">
                <a:moveTo>
                  <a:pt x="0" y="0"/>
                </a:moveTo>
                <a:lnTo>
                  <a:pt x="1096951" y="0"/>
                </a:lnTo>
                <a:lnTo>
                  <a:pt x="1096951" y="1085982"/>
                </a:lnTo>
                <a:lnTo>
                  <a:pt x="0" y="108598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8" name="TextBox 8"/>
          <p:cNvSpPr txBox="1"/>
          <p:nvPr/>
        </p:nvSpPr>
        <p:spPr>
          <a:xfrm>
            <a:off x="274363" y="372794"/>
            <a:ext cx="13163068" cy="806987"/>
          </a:xfrm>
          <a:prstGeom prst="rect">
            <a:avLst/>
          </a:prstGeom>
        </p:spPr>
        <p:txBody>
          <a:bodyPr lIns="0" tIns="0" rIns="0" bIns="0" rtlCol="0" anchor="t">
            <a:spAutoFit/>
          </a:bodyPr>
          <a:lstStyle/>
          <a:p>
            <a:pPr marL="0" lvl="0" indent="0" algn="l">
              <a:lnSpc>
                <a:spcPts val="6371"/>
              </a:lnSpc>
            </a:pPr>
            <a:r>
              <a:rPr lang="en-US" sz="5792">
                <a:solidFill>
                  <a:srgbClr val="000000"/>
                </a:solidFill>
                <a:latin typeface="Wellfleet"/>
                <a:ea typeface="Wellfleet"/>
                <a:cs typeface="Wellfleet"/>
                <a:sym typeface="Wellfleet"/>
              </a:rPr>
              <a:t>While Your Phone is Out...</a:t>
            </a:r>
          </a:p>
        </p:txBody>
      </p:sp>
      <p:sp>
        <p:nvSpPr>
          <p:cNvPr id="9" name="TextBox 9"/>
          <p:cNvSpPr txBox="1"/>
          <p:nvPr/>
        </p:nvSpPr>
        <p:spPr>
          <a:xfrm>
            <a:off x="11380030" y="2953516"/>
            <a:ext cx="10202794" cy="1218566"/>
          </a:xfrm>
          <a:prstGeom prst="rect">
            <a:avLst/>
          </a:prstGeom>
        </p:spPr>
        <p:txBody>
          <a:bodyPr lIns="0" tIns="0" rIns="0" bIns="0" rtlCol="0" anchor="t">
            <a:spAutoFit/>
          </a:bodyPr>
          <a:lstStyle/>
          <a:p>
            <a:pPr algn="just">
              <a:lnSpc>
                <a:spcPts val="4759"/>
              </a:lnSpc>
            </a:pPr>
            <a:r>
              <a:rPr lang="en-US" sz="3399" b="1">
                <a:solidFill>
                  <a:srgbClr val="000000"/>
                </a:solidFill>
                <a:latin typeface="Poppins Bold"/>
                <a:ea typeface="Poppins Bold"/>
                <a:cs typeface="Poppins Bold"/>
                <a:sym typeface="Poppins Bold"/>
              </a:rPr>
              <a:t>Pasadena Fundamental </a:t>
            </a:r>
          </a:p>
          <a:p>
            <a:pPr marL="0" lvl="0" indent="0" algn="just">
              <a:lnSpc>
                <a:spcPts val="4759"/>
              </a:lnSpc>
            </a:pPr>
            <a:r>
              <a:rPr lang="en-US" sz="3399" b="1">
                <a:solidFill>
                  <a:srgbClr val="000000"/>
                </a:solidFill>
                <a:latin typeface="Poppins Bold"/>
                <a:ea typeface="Poppins Bold"/>
                <a:cs typeface="Poppins Bold"/>
                <a:sym typeface="Poppins Bold"/>
              </a:rPr>
              <a:t>Facebook PTA</a:t>
            </a:r>
          </a:p>
        </p:txBody>
      </p:sp>
      <p:sp>
        <p:nvSpPr>
          <p:cNvPr id="10" name="TextBox 10"/>
          <p:cNvSpPr txBox="1"/>
          <p:nvPr/>
        </p:nvSpPr>
        <p:spPr>
          <a:xfrm>
            <a:off x="413626" y="1465531"/>
            <a:ext cx="15081204" cy="777240"/>
          </a:xfrm>
          <a:prstGeom prst="rect">
            <a:avLst/>
          </a:prstGeom>
        </p:spPr>
        <p:txBody>
          <a:bodyPr lIns="0" tIns="0" rIns="0" bIns="0" rtlCol="0" anchor="t">
            <a:spAutoFit/>
          </a:bodyPr>
          <a:lstStyle/>
          <a:p>
            <a:pPr marL="0" lvl="0" indent="0" algn="l">
              <a:lnSpc>
                <a:spcPts val="2970"/>
              </a:lnSpc>
            </a:pPr>
            <a:r>
              <a:rPr lang="en-US" sz="2700">
                <a:solidFill>
                  <a:srgbClr val="000000"/>
                </a:solidFill>
                <a:latin typeface="Poppins"/>
                <a:ea typeface="Poppins"/>
                <a:cs typeface="Poppins"/>
                <a:sym typeface="Poppins"/>
              </a:rPr>
              <a:t>Scan the QR codes for direct links to our website and be sure to bookmark them for future reference! Also available on pamphlet.</a:t>
            </a:r>
          </a:p>
        </p:txBody>
      </p:sp>
      <p:sp>
        <p:nvSpPr>
          <p:cNvPr id="11" name="TextBox 11"/>
          <p:cNvSpPr txBox="1"/>
          <p:nvPr/>
        </p:nvSpPr>
        <p:spPr>
          <a:xfrm>
            <a:off x="1596165" y="3267458"/>
            <a:ext cx="10202794" cy="618491"/>
          </a:xfrm>
          <a:prstGeom prst="rect">
            <a:avLst/>
          </a:prstGeom>
        </p:spPr>
        <p:txBody>
          <a:bodyPr lIns="0" tIns="0" rIns="0" bIns="0" rtlCol="0" anchor="t">
            <a:spAutoFit/>
          </a:bodyPr>
          <a:lstStyle/>
          <a:p>
            <a:pPr marL="0" lvl="0" indent="0" algn="just">
              <a:lnSpc>
                <a:spcPts val="4759"/>
              </a:lnSpc>
            </a:pPr>
            <a:r>
              <a:rPr lang="en-US" sz="3399" b="1">
                <a:solidFill>
                  <a:srgbClr val="000000"/>
                </a:solidFill>
                <a:latin typeface="Poppins Bold"/>
                <a:ea typeface="Poppins Bold"/>
                <a:cs typeface="Poppins Bold"/>
                <a:sym typeface="Poppins Bold"/>
              </a:rPr>
              <a:t>Pasadena Website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8336" y="364001"/>
            <a:ext cx="17311328" cy="536874"/>
            <a:chOff x="0" y="0"/>
            <a:chExt cx="13104244" cy="406400"/>
          </a:xfrm>
        </p:grpSpPr>
        <p:sp>
          <p:nvSpPr>
            <p:cNvPr id="3" name="Freeform 3"/>
            <p:cNvSpPr/>
            <p:nvPr/>
          </p:nvSpPr>
          <p:spPr>
            <a:xfrm>
              <a:off x="0" y="0"/>
              <a:ext cx="13104244" cy="406400"/>
            </a:xfrm>
            <a:custGeom>
              <a:avLst/>
              <a:gdLst/>
              <a:ahLst/>
              <a:cxnLst/>
              <a:rect l="l" t="t" r="r" b="b"/>
              <a:pathLst>
                <a:path w="13104244" h="406400">
                  <a:moveTo>
                    <a:pt x="13104244" y="0"/>
                  </a:moveTo>
                  <a:lnTo>
                    <a:pt x="0" y="0"/>
                  </a:lnTo>
                  <a:lnTo>
                    <a:pt x="101600" y="203200"/>
                  </a:lnTo>
                  <a:lnTo>
                    <a:pt x="0" y="406400"/>
                  </a:lnTo>
                  <a:lnTo>
                    <a:pt x="13104244" y="406400"/>
                  </a:lnTo>
                  <a:lnTo>
                    <a:pt x="13002644" y="203200"/>
                  </a:lnTo>
                  <a:lnTo>
                    <a:pt x="13104244" y="0"/>
                  </a:lnTo>
                  <a:close/>
                </a:path>
              </a:pathLst>
            </a:custGeom>
            <a:solidFill>
              <a:srgbClr val="09AB9C"/>
            </a:solidFill>
          </p:spPr>
          <p:txBody>
            <a:bodyPr/>
            <a:lstStyle/>
            <a:p>
              <a:endParaRPr lang="en-US"/>
            </a:p>
          </p:txBody>
        </p:sp>
        <p:sp>
          <p:nvSpPr>
            <p:cNvPr id="4" name="TextBox 4"/>
            <p:cNvSpPr txBox="1"/>
            <p:nvPr/>
          </p:nvSpPr>
          <p:spPr>
            <a:xfrm>
              <a:off x="88900" y="-57150"/>
              <a:ext cx="12926444" cy="463550"/>
            </a:xfrm>
            <a:prstGeom prst="rect">
              <a:avLst/>
            </a:prstGeom>
          </p:spPr>
          <p:txBody>
            <a:bodyPr lIns="50800" tIns="50800" rIns="50800" bIns="50800" rtlCol="0" anchor="ctr"/>
            <a:lstStyle/>
            <a:p>
              <a:pPr marL="0" lvl="0" indent="0" algn="ctr">
                <a:lnSpc>
                  <a:spcPts val="2520"/>
                </a:lnSpc>
              </a:pPr>
              <a:endParaRPr/>
            </a:p>
          </p:txBody>
        </p:sp>
      </p:grpSp>
      <p:sp>
        <p:nvSpPr>
          <p:cNvPr id="5" name="TextBox 5"/>
          <p:cNvSpPr txBox="1"/>
          <p:nvPr/>
        </p:nvSpPr>
        <p:spPr>
          <a:xfrm>
            <a:off x="1028700" y="450511"/>
            <a:ext cx="4549507" cy="283666"/>
          </a:xfrm>
          <a:prstGeom prst="rect">
            <a:avLst/>
          </a:prstGeom>
        </p:spPr>
        <p:txBody>
          <a:bodyPr lIns="0" tIns="0" rIns="0" bIns="0" rtlCol="0" anchor="t">
            <a:spAutoFit/>
          </a:bodyPr>
          <a:lstStyle/>
          <a:p>
            <a:pPr marL="0" lvl="0" indent="0" algn="l">
              <a:lnSpc>
                <a:spcPts val="2214"/>
              </a:lnSpc>
            </a:pPr>
            <a:r>
              <a:rPr lang="en-US" sz="1582" spc="454">
                <a:solidFill>
                  <a:srgbClr val="FFFFFF"/>
                </a:solidFill>
                <a:latin typeface="Poppins"/>
                <a:ea typeface="Poppins"/>
                <a:cs typeface="Poppins"/>
                <a:sym typeface="Poppins"/>
              </a:rPr>
              <a:t>KINDERGARTEN READY, SET, GO</a:t>
            </a:r>
          </a:p>
        </p:txBody>
      </p:sp>
      <p:sp>
        <p:nvSpPr>
          <p:cNvPr id="6" name="TextBox 6"/>
          <p:cNvSpPr txBox="1"/>
          <p:nvPr/>
        </p:nvSpPr>
        <p:spPr>
          <a:xfrm>
            <a:off x="13971418" y="467021"/>
            <a:ext cx="3287882" cy="259556"/>
          </a:xfrm>
          <a:prstGeom prst="rect">
            <a:avLst/>
          </a:prstGeom>
        </p:spPr>
        <p:txBody>
          <a:bodyPr lIns="0" tIns="0" rIns="0" bIns="0" rtlCol="0" anchor="t">
            <a:spAutoFit/>
          </a:bodyPr>
          <a:lstStyle/>
          <a:p>
            <a:pPr marL="0" lvl="0" indent="0" algn="r">
              <a:lnSpc>
                <a:spcPts val="1968"/>
              </a:lnSpc>
            </a:pPr>
            <a:r>
              <a:rPr lang="en-US" sz="1406">
                <a:solidFill>
                  <a:srgbClr val="FFFFFF"/>
                </a:solidFill>
                <a:latin typeface="Poppins"/>
                <a:ea typeface="Poppins"/>
                <a:cs typeface="Poppins"/>
                <a:sym typeface="Poppins"/>
              </a:rPr>
              <a:t>What is Kindergarten Readiness?</a:t>
            </a:r>
          </a:p>
        </p:txBody>
      </p:sp>
      <p:sp>
        <p:nvSpPr>
          <p:cNvPr id="7" name="TextBox 7"/>
          <p:cNvSpPr txBox="1"/>
          <p:nvPr/>
        </p:nvSpPr>
        <p:spPr>
          <a:xfrm>
            <a:off x="293844" y="1926749"/>
            <a:ext cx="17505820" cy="1226623"/>
          </a:xfrm>
          <a:prstGeom prst="rect">
            <a:avLst/>
          </a:prstGeom>
        </p:spPr>
        <p:txBody>
          <a:bodyPr lIns="0" tIns="0" rIns="0" bIns="0" rtlCol="0" anchor="t">
            <a:spAutoFit/>
          </a:bodyPr>
          <a:lstStyle/>
          <a:p>
            <a:pPr marL="0" lvl="0" indent="0" algn="l">
              <a:lnSpc>
                <a:spcPts val="4840"/>
              </a:lnSpc>
            </a:pPr>
            <a:r>
              <a:rPr lang="en-US" sz="3457">
                <a:solidFill>
                  <a:srgbClr val="000000"/>
                </a:solidFill>
                <a:latin typeface="Poppins"/>
                <a:ea typeface="Poppins"/>
                <a:cs typeface="Poppins"/>
                <a:sym typeface="Poppins"/>
              </a:rPr>
              <a:t>Check Out Our Ready, Set, Kindergarten Link for Helpful Mini-Assessments and Guides for Getting Ready For Kinder Independence.</a:t>
            </a:r>
          </a:p>
        </p:txBody>
      </p:sp>
      <p:sp>
        <p:nvSpPr>
          <p:cNvPr id="8" name="TextBox 8"/>
          <p:cNvSpPr txBox="1"/>
          <p:nvPr/>
        </p:nvSpPr>
        <p:spPr>
          <a:xfrm>
            <a:off x="782180" y="1351789"/>
            <a:ext cx="12826927" cy="670210"/>
          </a:xfrm>
          <a:prstGeom prst="rect">
            <a:avLst/>
          </a:prstGeom>
        </p:spPr>
        <p:txBody>
          <a:bodyPr lIns="0" tIns="0" rIns="0" bIns="0" rtlCol="0" anchor="t">
            <a:spAutoFit/>
          </a:bodyPr>
          <a:lstStyle/>
          <a:p>
            <a:pPr marL="0" lvl="0" indent="0" algn="l">
              <a:lnSpc>
                <a:spcPts val="5249"/>
              </a:lnSpc>
            </a:pPr>
            <a:r>
              <a:rPr lang="en-US" sz="4772">
                <a:solidFill>
                  <a:srgbClr val="000000"/>
                </a:solidFill>
                <a:latin typeface="Wellfleet"/>
                <a:ea typeface="Wellfleet"/>
                <a:cs typeface="Wellfleet"/>
                <a:sym typeface="Wellfleet"/>
              </a:rPr>
              <a:t>Helpful Links On Ready Set Kindergarten</a:t>
            </a:r>
          </a:p>
        </p:txBody>
      </p:sp>
      <p:sp>
        <p:nvSpPr>
          <p:cNvPr id="9" name="TextBox 9"/>
          <p:cNvSpPr txBox="1"/>
          <p:nvPr/>
        </p:nvSpPr>
        <p:spPr>
          <a:xfrm>
            <a:off x="808194" y="3639147"/>
            <a:ext cx="16477120" cy="6168390"/>
          </a:xfrm>
          <a:prstGeom prst="rect">
            <a:avLst/>
          </a:prstGeom>
        </p:spPr>
        <p:txBody>
          <a:bodyPr lIns="0" tIns="0" rIns="0" bIns="0" rtlCol="0" anchor="t">
            <a:spAutoFit/>
          </a:bodyPr>
          <a:lstStyle/>
          <a:p>
            <a:pPr marL="0" lvl="0" indent="0" algn="ctr">
              <a:lnSpc>
                <a:spcPts val="4479"/>
              </a:lnSpc>
            </a:pPr>
            <a:r>
              <a:rPr lang="en-US" sz="3199" b="1">
                <a:solidFill>
                  <a:srgbClr val="000000"/>
                </a:solidFill>
                <a:latin typeface="Poppins Bold"/>
                <a:ea typeface="Poppins Bold"/>
                <a:cs typeface="Poppins Bold"/>
                <a:sym typeface="Poppins Bold"/>
              </a:rPr>
              <a:t>Using the QR Code</a:t>
            </a:r>
          </a:p>
          <a:p>
            <a:pPr marL="690872" lvl="1" indent="-345436" algn="l">
              <a:lnSpc>
                <a:spcPts val="4479"/>
              </a:lnSpc>
              <a:buFont typeface="Arial"/>
              <a:buChar char="•"/>
            </a:pPr>
            <a:r>
              <a:rPr lang="en-US" sz="3199">
                <a:solidFill>
                  <a:srgbClr val="000000"/>
                </a:solidFill>
                <a:latin typeface="Poppins"/>
                <a:ea typeface="Poppins"/>
                <a:cs typeface="Poppins"/>
                <a:sym typeface="Poppins"/>
              </a:rPr>
              <a:t>Scan the QR code for the Pasadena Fundamental website. </a:t>
            </a:r>
          </a:p>
          <a:p>
            <a:pPr marL="690872" lvl="1" indent="-345436" algn="l">
              <a:lnSpc>
                <a:spcPts val="4479"/>
              </a:lnSpc>
              <a:buFont typeface="Arial"/>
              <a:buChar char="•"/>
            </a:pPr>
            <a:r>
              <a:rPr lang="en-US" sz="3199">
                <a:solidFill>
                  <a:srgbClr val="000000"/>
                </a:solidFill>
                <a:latin typeface="Poppins"/>
                <a:ea typeface="Poppins"/>
                <a:cs typeface="Poppins"/>
                <a:sym typeface="Poppins"/>
              </a:rPr>
              <a:t>Scroll down to find the “Ready, Set, Kindergarten”image. </a:t>
            </a:r>
          </a:p>
          <a:p>
            <a:pPr marL="690872" lvl="1" indent="-345436" algn="l">
              <a:lnSpc>
                <a:spcPts val="4479"/>
              </a:lnSpc>
              <a:buFont typeface="Arial"/>
              <a:buChar char="•"/>
            </a:pPr>
            <a:r>
              <a:rPr lang="en-US" sz="3199">
                <a:solidFill>
                  <a:srgbClr val="000000"/>
                </a:solidFill>
                <a:latin typeface="Poppins"/>
                <a:ea typeface="Poppins"/>
                <a:cs typeface="Poppins"/>
                <a:sym typeface="Poppins"/>
              </a:rPr>
              <a:t>Click on “more...”. </a:t>
            </a:r>
          </a:p>
          <a:p>
            <a:pPr marL="690872" lvl="1" indent="-345436" algn="l">
              <a:lnSpc>
                <a:spcPts val="4479"/>
              </a:lnSpc>
              <a:buFont typeface="Arial"/>
              <a:buChar char="•"/>
            </a:pPr>
            <a:r>
              <a:rPr lang="en-US" sz="3199">
                <a:solidFill>
                  <a:srgbClr val="000000"/>
                </a:solidFill>
                <a:latin typeface="Poppins"/>
                <a:ea typeface="Poppins"/>
                <a:cs typeface="Poppins"/>
                <a:sym typeface="Poppins"/>
              </a:rPr>
              <a:t>Remember that all links are located at the very bottom, and you will need to download some of them.</a:t>
            </a:r>
          </a:p>
          <a:p>
            <a:pPr marL="0" lvl="0" indent="0" algn="ctr">
              <a:lnSpc>
                <a:spcPts val="4479"/>
              </a:lnSpc>
            </a:pPr>
            <a:r>
              <a:rPr lang="en-US" sz="3199" b="1">
                <a:solidFill>
                  <a:srgbClr val="000000"/>
                </a:solidFill>
                <a:latin typeface="Poppins Bold"/>
                <a:ea typeface="Poppins Bold"/>
                <a:cs typeface="Poppins Bold"/>
                <a:sym typeface="Poppins Bold"/>
              </a:rPr>
              <a:t>or Browser:</a:t>
            </a:r>
          </a:p>
          <a:p>
            <a:pPr marL="690872" lvl="1" indent="-345436" algn="just">
              <a:lnSpc>
                <a:spcPts val="4479"/>
              </a:lnSpc>
              <a:buFont typeface="Arial"/>
              <a:buChar char="•"/>
            </a:pPr>
            <a:r>
              <a:rPr lang="en-US" sz="3199">
                <a:solidFill>
                  <a:srgbClr val="000000"/>
                </a:solidFill>
                <a:latin typeface="Poppins"/>
                <a:ea typeface="Poppins"/>
                <a:cs typeface="Poppins"/>
                <a:sym typeface="Poppins"/>
              </a:rPr>
              <a:t>Open any internet browser and search for “Pasadena Fundamental Elementary School”. </a:t>
            </a:r>
          </a:p>
          <a:p>
            <a:pPr marL="690872" lvl="1" indent="-345436" algn="just">
              <a:lnSpc>
                <a:spcPts val="4479"/>
              </a:lnSpc>
              <a:buFont typeface="Arial"/>
              <a:buChar char="•"/>
            </a:pPr>
            <a:r>
              <a:rPr lang="en-US" sz="3199">
                <a:solidFill>
                  <a:srgbClr val="000000"/>
                </a:solidFill>
                <a:latin typeface="Poppins"/>
                <a:ea typeface="Poppins"/>
                <a:cs typeface="Poppins"/>
                <a:sym typeface="Poppins"/>
              </a:rPr>
              <a:t>Click on the link featuring the PCSB icon. </a:t>
            </a:r>
          </a:p>
          <a:p>
            <a:pPr marL="669294" lvl="1" indent="-334647" algn="l">
              <a:lnSpc>
                <a:spcPts val="4340"/>
              </a:lnSpc>
              <a:buFont typeface="Arial"/>
              <a:buChar char="•"/>
            </a:pPr>
            <a:r>
              <a:rPr lang="en-US" sz="3100">
                <a:solidFill>
                  <a:srgbClr val="000000"/>
                </a:solidFill>
                <a:latin typeface="Poppins"/>
                <a:ea typeface="Poppins"/>
                <a:cs typeface="Poppins"/>
                <a:sym typeface="Poppins"/>
              </a:rPr>
              <a:t>Scroll down to the “Ready, Set, Kindergarten” image and select “Discover more”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778470" y="5555680"/>
            <a:ext cx="2547505" cy="3086100"/>
            <a:chOff x="0" y="0"/>
            <a:chExt cx="3396673" cy="4114800"/>
          </a:xfrm>
        </p:grpSpPr>
        <p:pic>
          <p:nvPicPr>
            <p:cNvPr id="3" name="Picture 3"/>
            <p:cNvPicPr>
              <a:picLocks noChangeAspect="1"/>
            </p:cNvPicPr>
            <p:nvPr/>
          </p:nvPicPr>
          <p:blipFill>
            <a:blip r:embed="rId2"/>
            <a:srcRect t="1013" b="1013"/>
            <a:stretch>
              <a:fillRect/>
            </a:stretch>
          </p:blipFill>
          <p:spPr>
            <a:xfrm>
              <a:off x="0" y="0"/>
              <a:ext cx="3396673" cy="4114800"/>
            </a:xfrm>
            <a:prstGeom prst="rect">
              <a:avLst/>
            </a:prstGeom>
          </p:spPr>
        </p:pic>
      </p:grpSp>
      <p:grpSp>
        <p:nvGrpSpPr>
          <p:cNvPr id="4" name="Group 4"/>
          <p:cNvGrpSpPr/>
          <p:nvPr/>
        </p:nvGrpSpPr>
        <p:grpSpPr>
          <a:xfrm>
            <a:off x="9297558" y="5555680"/>
            <a:ext cx="2546696" cy="3086100"/>
            <a:chOff x="0" y="0"/>
            <a:chExt cx="3395595" cy="4114800"/>
          </a:xfrm>
        </p:grpSpPr>
        <p:pic>
          <p:nvPicPr>
            <p:cNvPr id="5" name="Picture 5"/>
            <p:cNvPicPr>
              <a:picLocks noChangeAspect="1"/>
            </p:cNvPicPr>
            <p:nvPr/>
          </p:nvPicPr>
          <p:blipFill>
            <a:blip r:embed="rId3"/>
            <a:srcRect t="997" b="997"/>
            <a:stretch>
              <a:fillRect/>
            </a:stretch>
          </p:blipFill>
          <p:spPr>
            <a:xfrm>
              <a:off x="0" y="0"/>
              <a:ext cx="3395595" cy="4114800"/>
            </a:xfrm>
            <a:prstGeom prst="rect">
              <a:avLst/>
            </a:prstGeom>
          </p:spPr>
        </p:pic>
      </p:grpSp>
      <p:grpSp>
        <p:nvGrpSpPr>
          <p:cNvPr id="6" name="Group 6"/>
          <p:cNvGrpSpPr/>
          <p:nvPr/>
        </p:nvGrpSpPr>
        <p:grpSpPr>
          <a:xfrm>
            <a:off x="488336" y="364001"/>
            <a:ext cx="17311328" cy="536874"/>
            <a:chOff x="0" y="0"/>
            <a:chExt cx="13104244" cy="406400"/>
          </a:xfrm>
        </p:grpSpPr>
        <p:sp>
          <p:nvSpPr>
            <p:cNvPr id="7" name="Freeform 7"/>
            <p:cNvSpPr/>
            <p:nvPr/>
          </p:nvSpPr>
          <p:spPr>
            <a:xfrm>
              <a:off x="0" y="0"/>
              <a:ext cx="13104244" cy="406400"/>
            </a:xfrm>
            <a:custGeom>
              <a:avLst/>
              <a:gdLst/>
              <a:ahLst/>
              <a:cxnLst/>
              <a:rect l="l" t="t" r="r" b="b"/>
              <a:pathLst>
                <a:path w="13104244" h="406400">
                  <a:moveTo>
                    <a:pt x="13104244" y="0"/>
                  </a:moveTo>
                  <a:lnTo>
                    <a:pt x="0" y="0"/>
                  </a:lnTo>
                  <a:lnTo>
                    <a:pt x="101600" y="203200"/>
                  </a:lnTo>
                  <a:lnTo>
                    <a:pt x="0" y="406400"/>
                  </a:lnTo>
                  <a:lnTo>
                    <a:pt x="13104244" y="406400"/>
                  </a:lnTo>
                  <a:lnTo>
                    <a:pt x="13002644" y="203200"/>
                  </a:lnTo>
                  <a:lnTo>
                    <a:pt x="13104244" y="0"/>
                  </a:lnTo>
                  <a:close/>
                </a:path>
              </a:pathLst>
            </a:custGeom>
            <a:solidFill>
              <a:srgbClr val="09AB9C"/>
            </a:solidFill>
          </p:spPr>
          <p:txBody>
            <a:bodyPr/>
            <a:lstStyle/>
            <a:p>
              <a:endParaRPr lang="en-US"/>
            </a:p>
          </p:txBody>
        </p:sp>
        <p:sp>
          <p:nvSpPr>
            <p:cNvPr id="8" name="TextBox 8"/>
            <p:cNvSpPr txBox="1"/>
            <p:nvPr/>
          </p:nvSpPr>
          <p:spPr>
            <a:xfrm>
              <a:off x="88900" y="-57150"/>
              <a:ext cx="12926444" cy="463550"/>
            </a:xfrm>
            <a:prstGeom prst="rect">
              <a:avLst/>
            </a:prstGeom>
          </p:spPr>
          <p:txBody>
            <a:bodyPr lIns="50800" tIns="50800" rIns="50800" bIns="50800" rtlCol="0" anchor="ctr"/>
            <a:lstStyle/>
            <a:p>
              <a:pPr marL="0" lvl="0" indent="0" algn="ctr">
                <a:lnSpc>
                  <a:spcPts val="2520"/>
                </a:lnSpc>
              </a:pPr>
              <a:endParaRPr/>
            </a:p>
          </p:txBody>
        </p:sp>
      </p:grpSp>
      <p:grpSp>
        <p:nvGrpSpPr>
          <p:cNvPr id="9" name="Group 9"/>
          <p:cNvGrpSpPr/>
          <p:nvPr/>
        </p:nvGrpSpPr>
        <p:grpSpPr>
          <a:xfrm>
            <a:off x="9254291" y="2199175"/>
            <a:ext cx="2633230" cy="3086100"/>
            <a:chOff x="0" y="0"/>
            <a:chExt cx="693526" cy="812800"/>
          </a:xfrm>
        </p:grpSpPr>
        <p:sp>
          <p:nvSpPr>
            <p:cNvPr id="10" name="Freeform 10"/>
            <p:cNvSpPr/>
            <p:nvPr/>
          </p:nvSpPr>
          <p:spPr>
            <a:xfrm>
              <a:off x="0" y="0"/>
              <a:ext cx="693526" cy="812800"/>
            </a:xfrm>
            <a:custGeom>
              <a:avLst/>
              <a:gdLst/>
              <a:ahLst/>
              <a:cxnLst/>
              <a:rect l="l" t="t" r="r" b="b"/>
              <a:pathLst>
                <a:path w="693526" h="812800">
                  <a:moveTo>
                    <a:pt x="58802" y="0"/>
                  </a:moveTo>
                  <a:lnTo>
                    <a:pt x="634724" y="0"/>
                  </a:lnTo>
                  <a:cubicBezTo>
                    <a:pt x="667199" y="0"/>
                    <a:pt x="693526" y="26326"/>
                    <a:pt x="693526" y="58802"/>
                  </a:cubicBezTo>
                  <a:lnTo>
                    <a:pt x="693526" y="753998"/>
                  </a:lnTo>
                  <a:cubicBezTo>
                    <a:pt x="693526" y="786474"/>
                    <a:pt x="667199" y="812800"/>
                    <a:pt x="634724" y="812800"/>
                  </a:cubicBezTo>
                  <a:lnTo>
                    <a:pt x="58802" y="812800"/>
                  </a:lnTo>
                  <a:cubicBezTo>
                    <a:pt x="26326" y="812800"/>
                    <a:pt x="0" y="786474"/>
                    <a:pt x="0" y="753998"/>
                  </a:cubicBezTo>
                  <a:lnTo>
                    <a:pt x="0" y="58802"/>
                  </a:lnTo>
                  <a:cubicBezTo>
                    <a:pt x="0" y="26326"/>
                    <a:pt x="26326" y="0"/>
                    <a:pt x="58802" y="0"/>
                  </a:cubicBezTo>
                  <a:close/>
                </a:path>
              </a:pathLst>
            </a:custGeom>
            <a:solidFill>
              <a:srgbClr val="FFC7A5"/>
            </a:solidFill>
          </p:spPr>
          <p:txBody>
            <a:bodyPr/>
            <a:lstStyle/>
            <a:p>
              <a:endParaRPr lang="en-US"/>
            </a:p>
          </p:txBody>
        </p:sp>
        <p:sp>
          <p:nvSpPr>
            <p:cNvPr id="11" name="TextBox 11"/>
            <p:cNvSpPr txBox="1"/>
            <p:nvPr/>
          </p:nvSpPr>
          <p:spPr>
            <a:xfrm>
              <a:off x="0" y="-57150"/>
              <a:ext cx="693526" cy="869950"/>
            </a:xfrm>
            <a:prstGeom prst="rect">
              <a:avLst/>
            </a:prstGeom>
          </p:spPr>
          <p:txBody>
            <a:bodyPr lIns="50800" tIns="50800" rIns="50800" bIns="50800" rtlCol="0" anchor="ctr"/>
            <a:lstStyle/>
            <a:p>
              <a:pPr marL="0" lvl="0" indent="0" algn="ctr">
                <a:lnSpc>
                  <a:spcPts val="2520"/>
                </a:lnSpc>
              </a:pPr>
              <a:endParaRPr/>
            </a:p>
          </p:txBody>
        </p:sp>
      </p:grpSp>
      <p:grpSp>
        <p:nvGrpSpPr>
          <p:cNvPr id="12" name="Group 12"/>
          <p:cNvGrpSpPr/>
          <p:nvPr/>
        </p:nvGrpSpPr>
        <p:grpSpPr>
          <a:xfrm>
            <a:off x="11992841" y="5555680"/>
            <a:ext cx="2633230" cy="3086100"/>
            <a:chOff x="0" y="0"/>
            <a:chExt cx="693526" cy="812800"/>
          </a:xfrm>
        </p:grpSpPr>
        <p:sp>
          <p:nvSpPr>
            <p:cNvPr id="13" name="Freeform 13"/>
            <p:cNvSpPr/>
            <p:nvPr/>
          </p:nvSpPr>
          <p:spPr>
            <a:xfrm>
              <a:off x="0" y="0"/>
              <a:ext cx="693526" cy="812800"/>
            </a:xfrm>
            <a:custGeom>
              <a:avLst/>
              <a:gdLst/>
              <a:ahLst/>
              <a:cxnLst/>
              <a:rect l="l" t="t" r="r" b="b"/>
              <a:pathLst>
                <a:path w="693526" h="812800">
                  <a:moveTo>
                    <a:pt x="58802" y="0"/>
                  </a:moveTo>
                  <a:lnTo>
                    <a:pt x="634724" y="0"/>
                  </a:lnTo>
                  <a:cubicBezTo>
                    <a:pt x="667199" y="0"/>
                    <a:pt x="693526" y="26326"/>
                    <a:pt x="693526" y="58802"/>
                  </a:cubicBezTo>
                  <a:lnTo>
                    <a:pt x="693526" y="753998"/>
                  </a:lnTo>
                  <a:cubicBezTo>
                    <a:pt x="693526" y="786474"/>
                    <a:pt x="667199" y="812800"/>
                    <a:pt x="634724" y="812800"/>
                  </a:cubicBezTo>
                  <a:lnTo>
                    <a:pt x="58802" y="812800"/>
                  </a:lnTo>
                  <a:cubicBezTo>
                    <a:pt x="26326" y="812800"/>
                    <a:pt x="0" y="786474"/>
                    <a:pt x="0" y="753998"/>
                  </a:cubicBezTo>
                  <a:lnTo>
                    <a:pt x="0" y="58802"/>
                  </a:lnTo>
                  <a:cubicBezTo>
                    <a:pt x="0" y="26326"/>
                    <a:pt x="26326" y="0"/>
                    <a:pt x="58802" y="0"/>
                  </a:cubicBezTo>
                  <a:close/>
                </a:path>
              </a:pathLst>
            </a:custGeom>
            <a:solidFill>
              <a:srgbClr val="ACE6E1"/>
            </a:solidFill>
          </p:spPr>
          <p:txBody>
            <a:bodyPr/>
            <a:lstStyle/>
            <a:p>
              <a:endParaRPr lang="en-US"/>
            </a:p>
          </p:txBody>
        </p:sp>
        <p:sp>
          <p:nvSpPr>
            <p:cNvPr id="14" name="TextBox 14"/>
            <p:cNvSpPr txBox="1"/>
            <p:nvPr/>
          </p:nvSpPr>
          <p:spPr>
            <a:xfrm>
              <a:off x="0" y="-57150"/>
              <a:ext cx="693526" cy="869950"/>
            </a:xfrm>
            <a:prstGeom prst="rect">
              <a:avLst/>
            </a:prstGeom>
          </p:spPr>
          <p:txBody>
            <a:bodyPr lIns="50800" tIns="50800" rIns="50800" bIns="50800" rtlCol="0" anchor="ctr"/>
            <a:lstStyle/>
            <a:p>
              <a:pPr marL="0" lvl="0" indent="0" algn="ctr">
                <a:lnSpc>
                  <a:spcPts val="2520"/>
                </a:lnSpc>
              </a:pPr>
              <a:endParaRPr/>
            </a:p>
          </p:txBody>
        </p:sp>
      </p:grpSp>
      <p:grpSp>
        <p:nvGrpSpPr>
          <p:cNvPr id="15" name="Group 15"/>
          <p:cNvGrpSpPr/>
          <p:nvPr/>
        </p:nvGrpSpPr>
        <p:grpSpPr>
          <a:xfrm>
            <a:off x="14750748" y="2131608"/>
            <a:ext cx="2633230" cy="3086100"/>
            <a:chOff x="0" y="0"/>
            <a:chExt cx="693526" cy="812800"/>
          </a:xfrm>
        </p:grpSpPr>
        <p:sp>
          <p:nvSpPr>
            <p:cNvPr id="16" name="Freeform 16"/>
            <p:cNvSpPr/>
            <p:nvPr/>
          </p:nvSpPr>
          <p:spPr>
            <a:xfrm>
              <a:off x="0" y="0"/>
              <a:ext cx="693526" cy="812800"/>
            </a:xfrm>
            <a:custGeom>
              <a:avLst/>
              <a:gdLst/>
              <a:ahLst/>
              <a:cxnLst/>
              <a:rect l="l" t="t" r="r" b="b"/>
              <a:pathLst>
                <a:path w="693526" h="812800">
                  <a:moveTo>
                    <a:pt x="58802" y="0"/>
                  </a:moveTo>
                  <a:lnTo>
                    <a:pt x="634724" y="0"/>
                  </a:lnTo>
                  <a:cubicBezTo>
                    <a:pt x="667199" y="0"/>
                    <a:pt x="693526" y="26326"/>
                    <a:pt x="693526" y="58802"/>
                  </a:cubicBezTo>
                  <a:lnTo>
                    <a:pt x="693526" y="753998"/>
                  </a:lnTo>
                  <a:cubicBezTo>
                    <a:pt x="693526" y="786474"/>
                    <a:pt x="667199" y="812800"/>
                    <a:pt x="634724" y="812800"/>
                  </a:cubicBezTo>
                  <a:lnTo>
                    <a:pt x="58802" y="812800"/>
                  </a:lnTo>
                  <a:cubicBezTo>
                    <a:pt x="26326" y="812800"/>
                    <a:pt x="0" y="786474"/>
                    <a:pt x="0" y="753998"/>
                  </a:cubicBezTo>
                  <a:lnTo>
                    <a:pt x="0" y="58802"/>
                  </a:lnTo>
                  <a:cubicBezTo>
                    <a:pt x="0" y="26326"/>
                    <a:pt x="26326" y="0"/>
                    <a:pt x="58802" y="0"/>
                  </a:cubicBezTo>
                  <a:close/>
                </a:path>
              </a:pathLst>
            </a:custGeom>
            <a:solidFill>
              <a:srgbClr val="CCCDF6"/>
            </a:solidFill>
          </p:spPr>
          <p:txBody>
            <a:bodyPr/>
            <a:lstStyle/>
            <a:p>
              <a:endParaRPr lang="en-US"/>
            </a:p>
          </p:txBody>
        </p:sp>
        <p:sp>
          <p:nvSpPr>
            <p:cNvPr id="17" name="TextBox 17"/>
            <p:cNvSpPr txBox="1"/>
            <p:nvPr/>
          </p:nvSpPr>
          <p:spPr>
            <a:xfrm>
              <a:off x="0" y="-57150"/>
              <a:ext cx="693526" cy="869950"/>
            </a:xfrm>
            <a:prstGeom prst="rect">
              <a:avLst/>
            </a:prstGeom>
          </p:spPr>
          <p:txBody>
            <a:bodyPr lIns="50800" tIns="50800" rIns="50800" bIns="50800" rtlCol="0" anchor="ctr"/>
            <a:lstStyle/>
            <a:p>
              <a:pPr marL="0" lvl="0" indent="0" algn="ctr">
                <a:lnSpc>
                  <a:spcPts val="2520"/>
                </a:lnSpc>
              </a:pPr>
              <a:endParaRPr/>
            </a:p>
          </p:txBody>
        </p:sp>
      </p:grpSp>
      <p:sp>
        <p:nvSpPr>
          <p:cNvPr id="18" name="Freeform 18"/>
          <p:cNvSpPr/>
          <p:nvPr/>
        </p:nvSpPr>
        <p:spPr>
          <a:xfrm>
            <a:off x="9144000" y="1938179"/>
            <a:ext cx="585909" cy="521992"/>
          </a:xfrm>
          <a:custGeom>
            <a:avLst/>
            <a:gdLst/>
            <a:ahLst/>
            <a:cxnLst/>
            <a:rect l="l" t="t" r="r" b="b"/>
            <a:pathLst>
              <a:path w="585909" h="521992">
                <a:moveTo>
                  <a:pt x="0" y="0"/>
                </a:moveTo>
                <a:lnTo>
                  <a:pt x="585909" y="0"/>
                </a:lnTo>
                <a:lnTo>
                  <a:pt x="585909" y="521992"/>
                </a:lnTo>
                <a:lnTo>
                  <a:pt x="0" y="5219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9" name="Freeform 19"/>
          <p:cNvSpPr/>
          <p:nvPr/>
        </p:nvSpPr>
        <p:spPr>
          <a:xfrm>
            <a:off x="15185548" y="2657969"/>
            <a:ext cx="1536550" cy="1650545"/>
          </a:xfrm>
          <a:custGeom>
            <a:avLst/>
            <a:gdLst/>
            <a:ahLst/>
            <a:cxnLst/>
            <a:rect l="l" t="t" r="r" b="b"/>
            <a:pathLst>
              <a:path w="1536550" h="1650545">
                <a:moveTo>
                  <a:pt x="0" y="0"/>
                </a:moveTo>
                <a:lnTo>
                  <a:pt x="1536550" y="0"/>
                </a:lnTo>
                <a:lnTo>
                  <a:pt x="1536550" y="1650544"/>
                </a:lnTo>
                <a:lnTo>
                  <a:pt x="0" y="1650544"/>
                </a:lnTo>
                <a:lnTo>
                  <a:pt x="0" y="0"/>
                </a:lnTo>
                <a:close/>
              </a:path>
            </a:pathLst>
          </a:custGeom>
          <a:blipFill>
            <a:blip r:embed="rId6"/>
            <a:stretch>
              <a:fillRect/>
            </a:stretch>
          </a:blipFill>
        </p:spPr>
        <p:txBody>
          <a:bodyPr/>
          <a:lstStyle/>
          <a:p>
            <a:endParaRPr lang="en-US"/>
          </a:p>
        </p:txBody>
      </p:sp>
      <p:sp>
        <p:nvSpPr>
          <p:cNvPr id="20" name="Freeform 20"/>
          <p:cNvSpPr/>
          <p:nvPr/>
        </p:nvSpPr>
        <p:spPr>
          <a:xfrm>
            <a:off x="12692616" y="2671666"/>
            <a:ext cx="1206368" cy="1421227"/>
          </a:xfrm>
          <a:custGeom>
            <a:avLst/>
            <a:gdLst/>
            <a:ahLst/>
            <a:cxnLst/>
            <a:rect l="l" t="t" r="r" b="b"/>
            <a:pathLst>
              <a:path w="1206368" h="1421227">
                <a:moveTo>
                  <a:pt x="0" y="0"/>
                </a:moveTo>
                <a:lnTo>
                  <a:pt x="1206368" y="0"/>
                </a:lnTo>
                <a:lnTo>
                  <a:pt x="1206368" y="1421228"/>
                </a:lnTo>
                <a:lnTo>
                  <a:pt x="0" y="1421228"/>
                </a:lnTo>
                <a:lnTo>
                  <a:pt x="0" y="0"/>
                </a:lnTo>
                <a:close/>
              </a:path>
            </a:pathLst>
          </a:custGeom>
          <a:blipFill>
            <a:blip r:embed="rId7"/>
            <a:stretch>
              <a:fillRect/>
            </a:stretch>
          </a:blipFill>
        </p:spPr>
        <p:txBody>
          <a:bodyPr/>
          <a:lstStyle/>
          <a:p>
            <a:endParaRPr lang="en-US"/>
          </a:p>
        </p:txBody>
      </p:sp>
      <p:sp>
        <p:nvSpPr>
          <p:cNvPr id="21" name="TextBox 21"/>
          <p:cNvSpPr txBox="1"/>
          <p:nvPr/>
        </p:nvSpPr>
        <p:spPr>
          <a:xfrm>
            <a:off x="1028700" y="450511"/>
            <a:ext cx="4549507" cy="283666"/>
          </a:xfrm>
          <a:prstGeom prst="rect">
            <a:avLst/>
          </a:prstGeom>
        </p:spPr>
        <p:txBody>
          <a:bodyPr lIns="0" tIns="0" rIns="0" bIns="0" rtlCol="0" anchor="t">
            <a:spAutoFit/>
          </a:bodyPr>
          <a:lstStyle/>
          <a:p>
            <a:pPr marL="0" lvl="0" indent="0" algn="l">
              <a:lnSpc>
                <a:spcPts val="2214"/>
              </a:lnSpc>
            </a:pPr>
            <a:r>
              <a:rPr lang="en-US" sz="1582" spc="454">
                <a:solidFill>
                  <a:srgbClr val="FFFFFF"/>
                </a:solidFill>
                <a:latin typeface="Poppins"/>
                <a:ea typeface="Poppins"/>
                <a:cs typeface="Poppins"/>
                <a:sym typeface="Poppins"/>
              </a:rPr>
              <a:t>KINDERGARTEN READY, SET, GO</a:t>
            </a:r>
          </a:p>
        </p:txBody>
      </p:sp>
      <p:sp>
        <p:nvSpPr>
          <p:cNvPr id="22" name="TextBox 22"/>
          <p:cNvSpPr txBox="1"/>
          <p:nvPr/>
        </p:nvSpPr>
        <p:spPr>
          <a:xfrm>
            <a:off x="13971418" y="467021"/>
            <a:ext cx="3287882" cy="259556"/>
          </a:xfrm>
          <a:prstGeom prst="rect">
            <a:avLst/>
          </a:prstGeom>
        </p:spPr>
        <p:txBody>
          <a:bodyPr lIns="0" tIns="0" rIns="0" bIns="0" rtlCol="0" anchor="t">
            <a:spAutoFit/>
          </a:bodyPr>
          <a:lstStyle/>
          <a:p>
            <a:pPr marL="0" lvl="0" indent="0" algn="r">
              <a:lnSpc>
                <a:spcPts val="1968"/>
              </a:lnSpc>
            </a:pPr>
            <a:r>
              <a:rPr lang="en-US" sz="1406">
                <a:solidFill>
                  <a:srgbClr val="FFFFFF"/>
                </a:solidFill>
                <a:latin typeface="Poppins"/>
                <a:ea typeface="Poppins"/>
                <a:cs typeface="Poppins"/>
                <a:sym typeface="Poppins"/>
              </a:rPr>
              <a:t>What is Kindergarten Readiness?</a:t>
            </a:r>
          </a:p>
        </p:txBody>
      </p:sp>
      <p:sp>
        <p:nvSpPr>
          <p:cNvPr id="23" name="TextBox 23"/>
          <p:cNvSpPr txBox="1"/>
          <p:nvPr/>
        </p:nvSpPr>
        <p:spPr>
          <a:xfrm>
            <a:off x="1028700" y="2252504"/>
            <a:ext cx="6616471" cy="4351457"/>
          </a:xfrm>
          <a:prstGeom prst="rect">
            <a:avLst/>
          </a:prstGeom>
        </p:spPr>
        <p:txBody>
          <a:bodyPr lIns="0" tIns="0" rIns="0" bIns="0" rtlCol="0" anchor="t">
            <a:spAutoFit/>
          </a:bodyPr>
          <a:lstStyle/>
          <a:p>
            <a:pPr marL="0" lvl="0" indent="0" algn="l">
              <a:lnSpc>
                <a:spcPts val="4280"/>
              </a:lnSpc>
            </a:pPr>
            <a:endParaRPr/>
          </a:p>
          <a:p>
            <a:pPr marL="0" lvl="0" indent="0" algn="l">
              <a:lnSpc>
                <a:spcPts val="4280"/>
              </a:lnSpc>
            </a:pPr>
            <a:r>
              <a:rPr lang="en-US" sz="3057">
                <a:solidFill>
                  <a:srgbClr val="000000"/>
                </a:solidFill>
                <a:latin typeface="Poppins"/>
                <a:ea typeface="Poppins"/>
                <a:cs typeface="Poppins"/>
                <a:sym typeface="Poppins"/>
              </a:rPr>
              <a:t>Kindergarten marks an important milestone in your students' lives and represents a major transition for families. To ensure your student is set up for success this August, preparing for success starts now.</a:t>
            </a:r>
          </a:p>
        </p:txBody>
      </p:sp>
      <p:sp>
        <p:nvSpPr>
          <p:cNvPr id="24" name="TextBox 24"/>
          <p:cNvSpPr txBox="1"/>
          <p:nvPr/>
        </p:nvSpPr>
        <p:spPr>
          <a:xfrm>
            <a:off x="9951741" y="2423130"/>
            <a:ext cx="1892513" cy="1011668"/>
          </a:xfrm>
          <a:prstGeom prst="rect">
            <a:avLst/>
          </a:prstGeom>
        </p:spPr>
        <p:txBody>
          <a:bodyPr lIns="0" tIns="0" rIns="0" bIns="0" rtlCol="0" anchor="t">
            <a:spAutoFit/>
          </a:bodyPr>
          <a:lstStyle/>
          <a:p>
            <a:pPr marL="0" lvl="0" indent="0" algn="l">
              <a:lnSpc>
                <a:spcPts val="4088"/>
              </a:lnSpc>
            </a:pPr>
            <a:r>
              <a:rPr lang="en-US" sz="2920">
                <a:solidFill>
                  <a:srgbClr val="000000"/>
                </a:solidFill>
                <a:latin typeface="Wellfleet"/>
                <a:ea typeface="Wellfleet"/>
                <a:cs typeface="Wellfleet"/>
                <a:sym typeface="Wellfleet"/>
              </a:rPr>
              <a:t>Early Math</a:t>
            </a:r>
          </a:p>
        </p:txBody>
      </p:sp>
      <p:sp>
        <p:nvSpPr>
          <p:cNvPr id="25" name="TextBox 25"/>
          <p:cNvSpPr txBox="1"/>
          <p:nvPr/>
        </p:nvSpPr>
        <p:spPr>
          <a:xfrm>
            <a:off x="782180" y="1351789"/>
            <a:ext cx="8654775" cy="586390"/>
          </a:xfrm>
          <a:prstGeom prst="rect">
            <a:avLst/>
          </a:prstGeom>
        </p:spPr>
        <p:txBody>
          <a:bodyPr lIns="0" tIns="0" rIns="0" bIns="0" rtlCol="0" anchor="t">
            <a:spAutoFit/>
          </a:bodyPr>
          <a:lstStyle/>
          <a:p>
            <a:pPr marL="0" lvl="0" indent="0" algn="l">
              <a:lnSpc>
                <a:spcPts val="4589"/>
              </a:lnSpc>
            </a:pPr>
            <a:r>
              <a:rPr lang="en-US" sz="4172">
                <a:solidFill>
                  <a:srgbClr val="000000"/>
                </a:solidFill>
                <a:latin typeface="Wellfleet"/>
                <a:ea typeface="Wellfleet"/>
                <a:cs typeface="Wellfleet"/>
                <a:sym typeface="Wellfleet"/>
              </a:rPr>
              <a:t>Understanding Readiness</a:t>
            </a:r>
          </a:p>
        </p:txBody>
      </p:sp>
      <p:sp>
        <p:nvSpPr>
          <p:cNvPr id="26" name="TextBox 26"/>
          <p:cNvSpPr txBox="1"/>
          <p:nvPr/>
        </p:nvSpPr>
        <p:spPr>
          <a:xfrm>
            <a:off x="12166459" y="4395268"/>
            <a:ext cx="2281658" cy="618551"/>
          </a:xfrm>
          <a:prstGeom prst="rect">
            <a:avLst/>
          </a:prstGeom>
        </p:spPr>
        <p:txBody>
          <a:bodyPr lIns="0" tIns="0" rIns="0" bIns="0" rtlCol="0" anchor="t">
            <a:spAutoFit/>
          </a:bodyPr>
          <a:lstStyle/>
          <a:p>
            <a:pPr marL="0" lvl="0" indent="0" algn="ctr">
              <a:lnSpc>
                <a:spcPts val="4756"/>
              </a:lnSpc>
            </a:pPr>
            <a:r>
              <a:rPr lang="en-US" sz="3397">
                <a:solidFill>
                  <a:srgbClr val="000000"/>
                </a:solidFill>
                <a:latin typeface="Poppins"/>
                <a:ea typeface="Poppins"/>
                <a:cs typeface="Poppins"/>
                <a:sym typeface="Poppins"/>
              </a:rPr>
              <a:t>Social</a:t>
            </a:r>
          </a:p>
        </p:txBody>
      </p:sp>
      <p:sp>
        <p:nvSpPr>
          <p:cNvPr id="27" name="TextBox 27"/>
          <p:cNvSpPr txBox="1"/>
          <p:nvPr/>
        </p:nvSpPr>
        <p:spPr>
          <a:xfrm>
            <a:off x="12086034" y="6798693"/>
            <a:ext cx="2442507" cy="1047804"/>
          </a:xfrm>
          <a:prstGeom prst="rect">
            <a:avLst/>
          </a:prstGeom>
        </p:spPr>
        <p:txBody>
          <a:bodyPr lIns="0" tIns="0" rIns="0" bIns="0" rtlCol="0" anchor="t">
            <a:spAutoFit/>
          </a:bodyPr>
          <a:lstStyle/>
          <a:p>
            <a:pPr marL="0" lvl="0" indent="0" algn="ctr">
              <a:lnSpc>
                <a:spcPts val="4197"/>
              </a:lnSpc>
            </a:pPr>
            <a:r>
              <a:rPr lang="en-US" sz="2997">
                <a:solidFill>
                  <a:srgbClr val="000000"/>
                </a:solidFill>
                <a:latin typeface="Poppins"/>
                <a:ea typeface="Poppins"/>
                <a:cs typeface="Poppins"/>
                <a:sym typeface="Poppins"/>
              </a:rPr>
              <a:t>Early Literacy</a:t>
            </a:r>
          </a:p>
        </p:txBody>
      </p:sp>
      <p:sp>
        <p:nvSpPr>
          <p:cNvPr id="28" name="TextBox 28"/>
          <p:cNvSpPr txBox="1"/>
          <p:nvPr/>
        </p:nvSpPr>
        <p:spPr>
          <a:xfrm>
            <a:off x="14778470" y="4423843"/>
            <a:ext cx="2633230" cy="523928"/>
          </a:xfrm>
          <a:prstGeom prst="rect">
            <a:avLst/>
          </a:prstGeom>
        </p:spPr>
        <p:txBody>
          <a:bodyPr lIns="0" tIns="0" rIns="0" bIns="0" rtlCol="0" anchor="t">
            <a:spAutoFit/>
          </a:bodyPr>
          <a:lstStyle/>
          <a:p>
            <a:pPr marL="0" lvl="0" indent="0" algn="ctr">
              <a:lnSpc>
                <a:spcPts val="4197"/>
              </a:lnSpc>
            </a:pPr>
            <a:r>
              <a:rPr lang="en-US" sz="2997">
                <a:solidFill>
                  <a:srgbClr val="000000"/>
                </a:solidFill>
                <a:latin typeface="Poppins"/>
                <a:ea typeface="Poppins"/>
                <a:cs typeface="Poppins"/>
                <a:sym typeface="Poppins"/>
              </a:rPr>
              <a:t>Emotional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8336" y="364001"/>
            <a:ext cx="17311328" cy="536874"/>
            <a:chOff x="0" y="0"/>
            <a:chExt cx="13104244" cy="406400"/>
          </a:xfrm>
        </p:grpSpPr>
        <p:sp>
          <p:nvSpPr>
            <p:cNvPr id="3" name="Freeform 3"/>
            <p:cNvSpPr/>
            <p:nvPr/>
          </p:nvSpPr>
          <p:spPr>
            <a:xfrm>
              <a:off x="0" y="0"/>
              <a:ext cx="13104244" cy="406400"/>
            </a:xfrm>
            <a:custGeom>
              <a:avLst/>
              <a:gdLst/>
              <a:ahLst/>
              <a:cxnLst/>
              <a:rect l="l" t="t" r="r" b="b"/>
              <a:pathLst>
                <a:path w="13104244" h="406400">
                  <a:moveTo>
                    <a:pt x="13104244" y="0"/>
                  </a:moveTo>
                  <a:lnTo>
                    <a:pt x="0" y="0"/>
                  </a:lnTo>
                  <a:lnTo>
                    <a:pt x="101600" y="203200"/>
                  </a:lnTo>
                  <a:lnTo>
                    <a:pt x="0" y="406400"/>
                  </a:lnTo>
                  <a:lnTo>
                    <a:pt x="13104244" y="406400"/>
                  </a:lnTo>
                  <a:lnTo>
                    <a:pt x="13002644" y="203200"/>
                  </a:lnTo>
                  <a:lnTo>
                    <a:pt x="13104244" y="0"/>
                  </a:lnTo>
                  <a:close/>
                </a:path>
              </a:pathLst>
            </a:custGeom>
            <a:solidFill>
              <a:srgbClr val="09AB9C"/>
            </a:solidFill>
          </p:spPr>
          <p:txBody>
            <a:bodyPr/>
            <a:lstStyle/>
            <a:p>
              <a:endParaRPr lang="en-US"/>
            </a:p>
          </p:txBody>
        </p:sp>
        <p:sp>
          <p:nvSpPr>
            <p:cNvPr id="4" name="TextBox 4"/>
            <p:cNvSpPr txBox="1"/>
            <p:nvPr/>
          </p:nvSpPr>
          <p:spPr>
            <a:xfrm>
              <a:off x="88900" y="-57150"/>
              <a:ext cx="12926444" cy="463550"/>
            </a:xfrm>
            <a:prstGeom prst="rect">
              <a:avLst/>
            </a:prstGeom>
          </p:spPr>
          <p:txBody>
            <a:bodyPr lIns="50800" tIns="50800" rIns="50800" bIns="50800" rtlCol="0" anchor="ctr"/>
            <a:lstStyle/>
            <a:p>
              <a:pPr marL="0" lvl="0" indent="0" algn="ctr">
                <a:lnSpc>
                  <a:spcPts val="2520"/>
                </a:lnSpc>
              </a:pPr>
              <a:endParaRPr/>
            </a:p>
          </p:txBody>
        </p:sp>
      </p:grpSp>
      <p:sp>
        <p:nvSpPr>
          <p:cNvPr id="5" name="Freeform 5"/>
          <p:cNvSpPr/>
          <p:nvPr/>
        </p:nvSpPr>
        <p:spPr>
          <a:xfrm>
            <a:off x="12893339" y="2147138"/>
            <a:ext cx="4557052" cy="828555"/>
          </a:xfrm>
          <a:custGeom>
            <a:avLst/>
            <a:gdLst/>
            <a:ahLst/>
            <a:cxnLst/>
            <a:rect l="l" t="t" r="r" b="b"/>
            <a:pathLst>
              <a:path w="4557052" h="828555">
                <a:moveTo>
                  <a:pt x="0" y="0"/>
                </a:moveTo>
                <a:lnTo>
                  <a:pt x="4557052" y="0"/>
                </a:lnTo>
                <a:lnTo>
                  <a:pt x="4557052" y="828555"/>
                </a:lnTo>
                <a:lnTo>
                  <a:pt x="0" y="82855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620777" y="2055812"/>
            <a:ext cx="5059346" cy="919881"/>
          </a:xfrm>
          <a:custGeom>
            <a:avLst/>
            <a:gdLst/>
            <a:ahLst/>
            <a:cxnLst/>
            <a:rect l="l" t="t" r="r" b="b"/>
            <a:pathLst>
              <a:path w="5059346" h="919881">
                <a:moveTo>
                  <a:pt x="0" y="0"/>
                </a:moveTo>
                <a:lnTo>
                  <a:pt x="5059346" y="0"/>
                </a:lnTo>
                <a:lnTo>
                  <a:pt x="5059346" y="919881"/>
                </a:lnTo>
                <a:lnTo>
                  <a:pt x="0" y="9198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488336" y="2055812"/>
            <a:ext cx="4919225" cy="894405"/>
          </a:xfrm>
          <a:custGeom>
            <a:avLst/>
            <a:gdLst/>
            <a:ahLst/>
            <a:cxnLst/>
            <a:rect l="l" t="t" r="r" b="b"/>
            <a:pathLst>
              <a:path w="4919225" h="894405">
                <a:moveTo>
                  <a:pt x="0" y="0"/>
                </a:moveTo>
                <a:lnTo>
                  <a:pt x="4919225" y="0"/>
                </a:lnTo>
                <a:lnTo>
                  <a:pt x="4919225" y="894404"/>
                </a:lnTo>
                <a:lnTo>
                  <a:pt x="0" y="8944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TextBox 8"/>
          <p:cNvSpPr txBox="1"/>
          <p:nvPr/>
        </p:nvSpPr>
        <p:spPr>
          <a:xfrm>
            <a:off x="1028700" y="460036"/>
            <a:ext cx="4290712" cy="257245"/>
          </a:xfrm>
          <a:prstGeom prst="rect">
            <a:avLst/>
          </a:prstGeom>
        </p:spPr>
        <p:txBody>
          <a:bodyPr lIns="0" tIns="0" rIns="0" bIns="0" rtlCol="0" anchor="t">
            <a:spAutoFit/>
          </a:bodyPr>
          <a:lstStyle/>
          <a:p>
            <a:pPr marL="0" lvl="0" indent="0" algn="l">
              <a:lnSpc>
                <a:spcPts val="2096"/>
              </a:lnSpc>
            </a:pPr>
            <a:r>
              <a:rPr lang="en-US" sz="1497" spc="429">
                <a:solidFill>
                  <a:srgbClr val="FFFFFF"/>
                </a:solidFill>
                <a:latin typeface="Poppins"/>
                <a:ea typeface="Poppins"/>
                <a:cs typeface="Poppins"/>
                <a:sym typeface="Poppins"/>
              </a:rPr>
              <a:t>KINDERGARTEN READY, SET, GO</a:t>
            </a:r>
          </a:p>
        </p:txBody>
      </p:sp>
      <p:sp>
        <p:nvSpPr>
          <p:cNvPr id="9" name="TextBox 9"/>
          <p:cNvSpPr txBox="1"/>
          <p:nvPr/>
        </p:nvSpPr>
        <p:spPr>
          <a:xfrm>
            <a:off x="13255513" y="2284899"/>
            <a:ext cx="4262564" cy="505217"/>
          </a:xfrm>
          <a:prstGeom prst="rect">
            <a:avLst/>
          </a:prstGeom>
        </p:spPr>
        <p:txBody>
          <a:bodyPr lIns="0" tIns="0" rIns="0" bIns="0" rtlCol="0" anchor="t">
            <a:spAutoFit/>
          </a:bodyPr>
          <a:lstStyle/>
          <a:p>
            <a:pPr marL="0" lvl="0" indent="0" algn="ctr">
              <a:lnSpc>
                <a:spcPts val="4178"/>
              </a:lnSpc>
            </a:pPr>
            <a:r>
              <a:rPr lang="en-US" sz="2984">
                <a:solidFill>
                  <a:srgbClr val="000000"/>
                </a:solidFill>
                <a:latin typeface="Wellfleet"/>
                <a:ea typeface="Wellfleet"/>
                <a:cs typeface="Wellfleet"/>
                <a:sym typeface="Wellfleet"/>
              </a:rPr>
              <a:t>Independence</a:t>
            </a:r>
          </a:p>
        </p:txBody>
      </p:sp>
      <p:sp>
        <p:nvSpPr>
          <p:cNvPr id="10" name="TextBox 10"/>
          <p:cNvSpPr txBox="1"/>
          <p:nvPr/>
        </p:nvSpPr>
        <p:spPr>
          <a:xfrm>
            <a:off x="488336" y="1021938"/>
            <a:ext cx="8115300" cy="816138"/>
          </a:xfrm>
          <a:prstGeom prst="rect">
            <a:avLst/>
          </a:prstGeom>
        </p:spPr>
        <p:txBody>
          <a:bodyPr lIns="0" tIns="0" rIns="0" bIns="0" rtlCol="0" anchor="t">
            <a:spAutoFit/>
          </a:bodyPr>
          <a:lstStyle/>
          <a:p>
            <a:pPr marL="0" lvl="0" indent="0" algn="l">
              <a:lnSpc>
                <a:spcPts val="6339"/>
              </a:lnSpc>
            </a:pPr>
            <a:r>
              <a:rPr lang="en-US" sz="5762">
                <a:solidFill>
                  <a:srgbClr val="000000"/>
                </a:solidFill>
                <a:latin typeface="Wellfleet"/>
                <a:ea typeface="Wellfleet"/>
                <a:cs typeface="Wellfleet"/>
                <a:sym typeface="Wellfleet"/>
              </a:rPr>
              <a:t> Readiness Checklist: </a:t>
            </a:r>
          </a:p>
        </p:txBody>
      </p:sp>
      <p:sp>
        <p:nvSpPr>
          <p:cNvPr id="11" name="TextBox 11"/>
          <p:cNvSpPr txBox="1"/>
          <p:nvPr/>
        </p:nvSpPr>
        <p:spPr>
          <a:xfrm>
            <a:off x="6081675" y="2355423"/>
            <a:ext cx="5708477" cy="455687"/>
          </a:xfrm>
          <a:prstGeom prst="rect">
            <a:avLst/>
          </a:prstGeom>
        </p:spPr>
        <p:txBody>
          <a:bodyPr lIns="0" tIns="0" rIns="0" bIns="0" rtlCol="0" anchor="t">
            <a:spAutoFit/>
          </a:bodyPr>
          <a:lstStyle/>
          <a:p>
            <a:pPr marL="0" lvl="0" indent="0" algn="ctr">
              <a:lnSpc>
                <a:spcPts val="3758"/>
              </a:lnSpc>
            </a:pPr>
            <a:r>
              <a:rPr lang="en-US" sz="2684">
                <a:solidFill>
                  <a:srgbClr val="000000"/>
                </a:solidFill>
                <a:latin typeface="Wellfleet"/>
                <a:ea typeface="Wellfleet"/>
                <a:cs typeface="Wellfleet"/>
                <a:sym typeface="Wellfleet"/>
              </a:rPr>
              <a:t>Early Math and Literacy</a:t>
            </a:r>
          </a:p>
        </p:txBody>
      </p:sp>
      <p:sp>
        <p:nvSpPr>
          <p:cNvPr id="12" name="TextBox 12"/>
          <p:cNvSpPr txBox="1"/>
          <p:nvPr/>
        </p:nvSpPr>
        <p:spPr>
          <a:xfrm>
            <a:off x="6345206" y="3146318"/>
            <a:ext cx="5088578" cy="7174810"/>
          </a:xfrm>
          <a:prstGeom prst="rect">
            <a:avLst/>
          </a:prstGeom>
        </p:spPr>
        <p:txBody>
          <a:bodyPr lIns="0" tIns="0" rIns="0" bIns="0" rtlCol="0" anchor="t">
            <a:spAutoFit/>
          </a:bodyPr>
          <a:lstStyle/>
          <a:p>
            <a:pPr marL="596656" lvl="1" indent="-298328" algn="l">
              <a:lnSpc>
                <a:spcPts val="4421"/>
              </a:lnSpc>
              <a:buFont typeface="Arial"/>
              <a:buChar char="•"/>
            </a:pPr>
            <a:r>
              <a:rPr lang="en-US" sz="2763">
                <a:solidFill>
                  <a:srgbClr val="000000"/>
                </a:solidFill>
                <a:latin typeface="Poppins"/>
                <a:ea typeface="Poppins"/>
                <a:cs typeface="Poppins"/>
                <a:sym typeface="Poppins"/>
              </a:rPr>
              <a:t>I know how to identify and write the letters in my name.</a:t>
            </a:r>
          </a:p>
          <a:p>
            <a:pPr marL="596656" lvl="1" indent="-298328" algn="l">
              <a:lnSpc>
                <a:spcPts val="4421"/>
              </a:lnSpc>
              <a:buFont typeface="Arial"/>
              <a:buChar char="•"/>
            </a:pPr>
            <a:r>
              <a:rPr lang="en-US" sz="2763">
                <a:solidFill>
                  <a:srgbClr val="000000"/>
                </a:solidFill>
                <a:latin typeface="Poppins"/>
                <a:ea typeface="Poppins"/>
                <a:cs typeface="Poppins"/>
                <a:sym typeface="Poppins"/>
              </a:rPr>
              <a:t>I know and can write </a:t>
            </a:r>
            <a:r>
              <a:rPr lang="en-US" sz="2763" b="1">
                <a:solidFill>
                  <a:srgbClr val="000000"/>
                </a:solidFill>
                <a:latin typeface="Poppins Bold"/>
                <a:ea typeface="Poppins Bold"/>
                <a:cs typeface="Poppins Bold"/>
                <a:sym typeface="Poppins Bold"/>
              </a:rPr>
              <a:t>some </a:t>
            </a:r>
            <a:r>
              <a:rPr lang="en-US" sz="2763">
                <a:solidFill>
                  <a:srgbClr val="000000"/>
                </a:solidFill>
                <a:latin typeface="Poppins"/>
                <a:ea typeface="Poppins"/>
                <a:cs typeface="Poppins"/>
                <a:sym typeface="Poppins"/>
              </a:rPr>
              <a:t>letter names and sounds.</a:t>
            </a:r>
          </a:p>
          <a:p>
            <a:pPr marL="596656" lvl="1" indent="-298328" algn="l">
              <a:lnSpc>
                <a:spcPts val="4421"/>
              </a:lnSpc>
              <a:buFont typeface="Arial"/>
              <a:buChar char="•"/>
            </a:pPr>
            <a:r>
              <a:rPr lang="en-US" sz="2763">
                <a:solidFill>
                  <a:srgbClr val="000000"/>
                </a:solidFill>
                <a:latin typeface="Poppins"/>
                <a:ea typeface="Poppins"/>
                <a:cs typeface="Poppins"/>
                <a:sym typeface="Poppins"/>
              </a:rPr>
              <a:t>I can count and write to 10. </a:t>
            </a:r>
          </a:p>
          <a:p>
            <a:pPr marL="596656" lvl="1" indent="-298328" algn="l">
              <a:lnSpc>
                <a:spcPts val="4421"/>
              </a:lnSpc>
              <a:buFont typeface="Arial"/>
              <a:buChar char="•"/>
            </a:pPr>
            <a:r>
              <a:rPr lang="en-US" sz="2763">
                <a:solidFill>
                  <a:srgbClr val="000000"/>
                </a:solidFill>
                <a:latin typeface="Poppins"/>
                <a:ea typeface="Poppins"/>
                <a:cs typeface="Poppins"/>
                <a:sym typeface="Poppins"/>
              </a:rPr>
              <a:t>I know some shapes (circle, square, rectangle, triangle)</a:t>
            </a:r>
          </a:p>
          <a:p>
            <a:pPr marL="596656" lvl="1" indent="-298328" algn="l">
              <a:lnSpc>
                <a:spcPts val="4421"/>
              </a:lnSpc>
              <a:buFont typeface="Arial"/>
              <a:buChar char="•"/>
            </a:pPr>
            <a:r>
              <a:rPr lang="en-US" sz="2763">
                <a:solidFill>
                  <a:srgbClr val="000000"/>
                </a:solidFill>
                <a:latin typeface="Poppins"/>
                <a:ea typeface="Poppins"/>
                <a:cs typeface="Poppins"/>
                <a:sym typeface="Poppins"/>
              </a:rPr>
              <a:t>I know my colors.</a:t>
            </a:r>
          </a:p>
          <a:p>
            <a:pPr marL="0" lvl="0" indent="0" algn="l">
              <a:lnSpc>
                <a:spcPts val="4421"/>
              </a:lnSpc>
            </a:pPr>
            <a:endParaRPr lang="en-US" sz="2763">
              <a:solidFill>
                <a:srgbClr val="000000"/>
              </a:solidFill>
              <a:latin typeface="Poppins"/>
              <a:ea typeface="Poppins"/>
              <a:cs typeface="Poppins"/>
              <a:sym typeface="Poppins"/>
            </a:endParaRPr>
          </a:p>
        </p:txBody>
      </p:sp>
      <p:sp>
        <p:nvSpPr>
          <p:cNvPr id="13" name="TextBox 13"/>
          <p:cNvSpPr txBox="1"/>
          <p:nvPr/>
        </p:nvSpPr>
        <p:spPr>
          <a:xfrm>
            <a:off x="-245240" y="2313157"/>
            <a:ext cx="4574596" cy="505217"/>
          </a:xfrm>
          <a:prstGeom prst="rect">
            <a:avLst/>
          </a:prstGeom>
        </p:spPr>
        <p:txBody>
          <a:bodyPr lIns="0" tIns="0" rIns="0" bIns="0" rtlCol="0" anchor="t">
            <a:spAutoFit/>
          </a:bodyPr>
          <a:lstStyle/>
          <a:p>
            <a:pPr marL="0" lvl="0" indent="0" algn="ctr">
              <a:lnSpc>
                <a:spcPts val="4178"/>
              </a:lnSpc>
            </a:pPr>
            <a:r>
              <a:rPr lang="en-US" sz="2984">
                <a:solidFill>
                  <a:srgbClr val="000000"/>
                </a:solidFill>
                <a:latin typeface="Wellfleet"/>
                <a:ea typeface="Wellfleet"/>
                <a:cs typeface="Wellfleet"/>
                <a:sym typeface="Wellfleet"/>
              </a:rPr>
              <a:t>Social Skills</a:t>
            </a:r>
          </a:p>
        </p:txBody>
      </p:sp>
      <p:sp>
        <p:nvSpPr>
          <p:cNvPr id="14" name="TextBox 14"/>
          <p:cNvSpPr txBox="1"/>
          <p:nvPr/>
        </p:nvSpPr>
        <p:spPr>
          <a:xfrm>
            <a:off x="12620928" y="3146318"/>
            <a:ext cx="5101874" cy="7295126"/>
          </a:xfrm>
          <a:prstGeom prst="rect">
            <a:avLst/>
          </a:prstGeom>
        </p:spPr>
        <p:txBody>
          <a:bodyPr lIns="0" tIns="0" rIns="0" bIns="0" rtlCol="0" anchor="t">
            <a:spAutoFit/>
          </a:bodyPr>
          <a:lstStyle/>
          <a:p>
            <a:pPr marL="596656" lvl="1" indent="-298328" algn="l">
              <a:lnSpc>
                <a:spcPts val="4449"/>
              </a:lnSpc>
              <a:buFont typeface="Arial"/>
              <a:buChar char="•"/>
            </a:pPr>
            <a:r>
              <a:rPr lang="en-US" sz="2763">
                <a:solidFill>
                  <a:srgbClr val="000000"/>
                </a:solidFill>
                <a:latin typeface="Poppins"/>
                <a:ea typeface="Poppins"/>
                <a:cs typeface="Poppins"/>
                <a:sym typeface="Poppins"/>
              </a:rPr>
              <a:t>I can get dressed on my own.</a:t>
            </a:r>
          </a:p>
          <a:p>
            <a:pPr marL="596656" lvl="1" indent="-298328" algn="l">
              <a:lnSpc>
                <a:spcPts val="4449"/>
              </a:lnSpc>
              <a:buFont typeface="Arial"/>
              <a:buChar char="•"/>
            </a:pPr>
            <a:r>
              <a:rPr lang="en-US" sz="2763">
                <a:solidFill>
                  <a:srgbClr val="000000"/>
                </a:solidFill>
                <a:latin typeface="Poppins"/>
                <a:ea typeface="Poppins"/>
                <a:cs typeface="Poppins"/>
                <a:sym typeface="Poppins"/>
              </a:rPr>
              <a:t>I can put on my shoes,coat,and backpack</a:t>
            </a:r>
          </a:p>
          <a:p>
            <a:pPr marL="596656" lvl="1" indent="-298328" algn="l">
              <a:lnSpc>
                <a:spcPts val="4449"/>
              </a:lnSpc>
              <a:buFont typeface="Arial"/>
              <a:buChar char="•"/>
            </a:pPr>
            <a:r>
              <a:rPr lang="en-US" sz="2763">
                <a:solidFill>
                  <a:srgbClr val="000000"/>
                </a:solidFill>
                <a:latin typeface="Poppins"/>
                <a:ea typeface="Poppins"/>
                <a:cs typeface="Poppins"/>
                <a:sym typeface="Poppins"/>
              </a:rPr>
              <a:t>I can use the</a:t>
            </a:r>
            <a:r>
              <a:rPr lang="en-US" sz="2763" b="1">
                <a:solidFill>
                  <a:srgbClr val="000000"/>
                </a:solidFill>
                <a:latin typeface="Poppins Bold"/>
                <a:ea typeface="Poppins Bold"/>
                <a:cs typeface="Poppins Bold"/>
                <a:sym typeface="Poppins Bold"/>
              </a:rPr>
              <a:t> bathroom independently</a:t>
            </a:r>
            <a:r>
              <a:rPr lang="en-US" sz="2763">
                <a:solidFill>
                  <a:srgbClr val="000000"/>
                </a:solidFill>
                <a:latin typeface="Poppins"/>
                <a:ea typeface="Poppins"/>
                <a:cs typeface="Poppins"/>
                <a:sym typeface="Poppins"/>
              </a:rPr>
              <a:t> with good </a:t>
            </a:r>
            <a:r>
              <a:rPr lang="en-US" sz="2763" b="1">
                <a:solidFill>
                  <a:srgbClr val="000000"/>
                </a:solidFill>
                <a:latin typeface="Poppins Bold"/>
                <a:ea typeface="Poppins Bold"/>
                <a:cs typeface="Poppins Bold"/>
                <a:sym typeface="Poppins Bold"/>
              </a:rPr>
              <a:t>hygiene practices everytime.</a:t>
            </a:r>
          </a:p>
          <a:p>
            <a:pPr marL="596656" lvl="1" indent="-298328" algn="l">
              <a:lnSpc>
                <a:spcPts val="4449"/>
              </a:lnSpc>
              <a:buFont typeface="Arial"/>
              <a:buChar char="•"/>
            </a:pPr>
            <a:r>
              <a:rPr lang="en-US" sz="2763">
                <a:solidFill>
                  <a:srgbClr val="000000"/>
                </a:solidFill>
                <a:latin typeface="Poppins"/>
                <a:ea typeface="Poppins"/>
                <a:cs typeface="Poppins"/>
                <a:sym typeface="Poppins"/>
              </a:rPr>
              <a:t>I can zip and pack my backpack.</a:t>
            </a:r>
          </a:p>
          <a:p>
            <a:pPr marL="596656" lvl="1" indent="-298328" algn="l">
              <a:lnSpc>
                <a:spcPts val="4449"/>
              </a:lnSpc>
              <a:buFont typeface="Arial"/>
              <a:buChar char="•"/>
            </a:pPr>
            <a:r>
              <a:rPr lang="en-US" sz="2763">
                <a:solidFill>
                  <a:srgbClr val="000000"/>
                </a:solidFill>
                <a:latin typeface="Poppins"/>
                <a:ea typeface="Poppins"/>
                <a:cs typeface="Poppins"/>
                <a:sym typeface="Poppins"/>
              </a:rPr>
              <a:t>I can open my snacks and refill my water bottle.</a:t>
            </a:r>
          </a:p>
          <a:p>
            <a:pPr marL="0" lvl="0" indent="0" algn="l">
              <a:lnSpc>
                <a:spcPts val="4449"/>
              </a:lnSpc>
            </a:pPr>
            <a:endParaRPr lang="en-US" sz="2763">
              <a:solidFill>
                <a:srgbClr val="000000"/>
              </a:solidFill>
              <a:latin typeface="Poppins"/>
              <a:ea typeface="Poppins"/>
              <a:cs typeface="Poppins"/>
              <a:sym typeface="Poppins"/>
            </a:endParaRPr>
          </a:p>
        </p:txBody>
      </p:sp>
      <p:sp>
        <p:nvSpPr>
          <p:cNvPr id="15" name="TextBox 15"/>
          <p:cNvSpPr txBox="1"/>
          <p:nvPr/>
        </p:nvSpPr>
        <p:spPr>
          <a:xfrm>
            <a:off x="488336" y="3146318"/>
            <a:ext cx="4545986" cy="6622360"/>
          </a:xfrm>
          <a:prstGeom prst="rect">
            <a:avLst/>
          </a:prstGeom>
        </p:spPr>
        <p:txBody>
          <a:bodyPr lIns="0" tIns="0" rIns="0" bIns="0" rtlCol="0" anchor="t">
            <a:spAutoFit/>
          </a:bodyPr>
          <a:lstStyle/>
          <a:p>
            <a:pPr marL="596656" lvl="1" indent="-298328" algn="l">
              <a:lnSpc>
                <a:spcPts val="4421"/>
              </a:lnSpc>
              <a:buFont typeface="Arial"/>
              <a:buChar char="•"/>
            </a:pPr>
            <a:r>
              <a:rPr lang="en-US" sz="2763">
                <a:solidFill>
                  <a:srgbClr val="000000"/>
                </a:solidFill>
                <a:latin typeface="Poppins"/>
                <a:ea typeface="Poppins"/>
                <a:cs typeface="Poppins"/>
                <a:sym typeface="Poppins"/>
              </a:rPr>
              <a:t>I am capable of sharing with others. </a:t>
            </a:r>
          </a:p>
          <a:p>
            <a:pPr marL="596656" lvl="1" indent="-298328" algn="l">
              <a:lnSpc>
                <a:spcPts val="4421"/>
              </a:lnSpc>
              <a:buFont typeface="Arial"/>
              <a:buChar char="•"/>
            </a:pPr>
            <a:r>
              <a:rPr lang="en-US" sz="2763">
                <a:solidFill>
                  <a:srgbClr val="000000"/>
                </a:solidFill>
                <a:latin typeface="Poppins"/>
                <a:ea typeface="Poppins"/>
                <a:cs typeface="Poppins"/>
                <a:sym typeface="Poppins"/>
              </a:rPr>
              <a:t>I understand how to </a:t>
            </a:r>
            <a:r>
              <a:rPr lang="en-US" sz="2763" b="1">
                <a:solidFill>
                  <a:srgbClr val="000000"/>
                </a:solidFill>
                <a:latin typeface="Poppins Bold"/>
                <a:ea typeface="Poppins Bold"/>
                <a:cs typeface="Poppins Bold"/>
                <a:sym typeface="Poppins Bold"/>
              </a:rPr>
              <a:t>win and lose games gracefully. </a:t>
            </a:r>
          </a:p>
          <a:p>
            <a:pPr marL="596656" lvl="1" indent="-298328" algn="l">
              <a:lnSpc>
                <a:spcPts val="4421"/>
              </a:lnSpc>
              <a:buFont typeface="Arial"/>
              <a:buChar char="•"/>
            </a:pPr>
            <a:r>
              <a:rPr lang="en-US" sz="2763">
                <a:solidFill>
                  <a:srgbClr val="000000"/>
                </a:solidFill>
                <a:latin typeface="Poppins"/>
                <a:ea typeface="Poppins"/>
                <a:cs typeface="Poppins"/>
                <a:sym typeface="Poppins"/>
              </a:rPr>
              <a:t>I can patiently wait for my turn with a variety of activities. </a:t>
            </a:r>
          </a:p>
          <a:p>
            <a:pPr marL="596656" lvl="1" indent="-298328" algn="l">
              <a:lnSpc>
                <a:spcPts val="4421"/>
              </a:lnSpc>
              <a:buFont typeface="Arial"/>
              <a:buChar char="•"/>
            </a:pPr>
            <a:r>
              <a:rPr lang="en-US" sz="2763">
                <a:solidFill>
                  <a:srgbClr val="000000"/>
                </a:solidFill>
                <a:latin typeface="Poppins"/>
                <a:ea typeface="Poppins"/>
                <a:cs typeface="Poppins"/>
                <a:sym typeface="Poppins"/>
              </a:rPr>
              <a:t>I am able to follow multi-step instructions.</a:t>
            </a:r>
          </a:p>
          <a:p>
            <a:pPr algn="l">
              <a:lnSpc>
                <a:spcPts val="4421"/>
              </a:lnSpc>
            </a:pPr>
            <a:endParaRPr lang="en-US" sz="2763">
              <a:solidFill>
                <a:srgbClr val="000000"/>
              </a:solidFill>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8336" y="364001"/>
            <a:ext cx="17311328" cy="536874"/>
            <a:chOff x="0" y="0"/>
            <a:chExt cx="13104244" cy="406400"/>
          </a:xfrm>
        </p:grpSpPr>
        <p:sp>
          <p:nvSpPr>
            <p:cNvPr id="3" name="Freeform 3"/>
            <p:cNvSpPr/>
            <p:nvPr/>
          </p:nvSpPr>
          <p:spPr>
            <a:xfrm>
              <a:off x="0" y="0"/>
              <a:ext cx="13104244" cy="406400"/>
            </a:xfrm>
            <a:custGeom>
              <a:avLst/>
              <a:gdLst/>
              <a:ahLst/>
              <a:cxnLst/>
              <a:rect l="l" t="t" r="r" b="b"/>
              <a:pathLst>
                <a:path w="13104244" h="406400">
                  <a:moveTo>
                    <a:pt x="13104244" y="0"/>
                  </a:moveTo>
                  <a:lnTo>
                    <a:pt x="0" y="0"/>
                  </a:lnTo>
                  <a:lnTo>
                    <a:pt x="101600" y="203200"/>
                  </a:lnTo>
                  <a:lnTo>
                    <a:pt x="0" y="406400"/>
                  </a:lnTo>
                  <a:lnTo>
                    <a:pt x="13104244" y="406400"/>
                  </a:lnTo>
                  <a:lnTo>
                    <a:pt x="13002644" y="203200"/>
                  </a:lnTo>
                  <a:lnTo>
                    <a:pt x="13104244" y="0"/>
                  </a:lnTo>
                  <a:close/>
                </a:path>
              </a:pathLst>
            </a:custGeom>
            <a:solidFill>
              <a:srgbClr val="09AB9C"/>
            </a:solidFill>
          </p:spPr>
          <p:txBody>
            <a:bodyPr/>
            <a:lstStyle/>
            <a:p>
              <a:endParaRPr lang="en-US"/>
            </a:p>
          </p:txBody>
        </p:sp>
        <p:sp>
          <p:nvSpPr>
            <p:cNvPr id="4" name="TextBox 4"/>
            <p:cNvSpPr txBox="1"/>
            <p:nvPr/>
          </p:nvSpPr>
          <p:spPr>
            <a:xfrm>
              <a:off x="88900" y="-57150"/>
              <a:ext cx="12926444" cy="463550"/>
            </a:xfrm>
            <a:prstGeom prst="rect">
              <a:avLst/>
            </a:prstGeom>
          </p:spPr>
          <p:txBody>
            <a:bodyPr lIns="50800" tIns="50800" rIns="50800" bIns="50800" rtlCol="0" anchor="ctr"/>
            <a:lstStyle/>
            <a:p>
              <a:pPr marL="0" lvl="0" indent="0" algn="ctr">
                <a:lnSpc>
                  <a:spcPts val="2520"/>
                </a:lnSpc>
              </a:pPr>
              <a:endParaRPr/>
            </a:p>
          </p:txBody>
        </p:sp>
      </p:grpSp>
      <p:sp>
        <p:nvSpPr>
          <p:cNvPr id="5" name="TextBox 5"/>
          <p:cNvSpPr txBox="1"/>
          <p:nvPr/>
        </p:nvSpPr>
        <p:spPr>
          <a:xfrm>
            <a:off x="1028700" y="3066058"/>
            <a:ext cx="6616471" cy="5835305"/>
          </a:xfrm>
          <a:prstGeom prst="rect">
            <a:avLst/>
          </a:prstGeom>
        </p:spPr>
        <p:txBody>
          <a:bodyPr lIns="0" tIns="0" rIns="0" bIns="0" rtlCol="0" anchor="t">
            <a:spAutoFit/>
          </a:bodyPr>
          <a:lstStyle/>
          <a:p>
            <a:pPr marL="0" lvl="0" indent="0" algn="l">
              <a:lnSpc>
                <a:spcPts val="3868"/>
              </a:lnSpc>
            </a:pPr>
            <a:r>
              <a:rPr lang="en-US" sz="2763">
                <a:solidFill>
                  <a:srgbClr val="000000"/>
                </a:solidFill>
                <a:latin typeface="Poppins"/>
                <a:ea typeface="Poppins"/>
                <a:cs typeface="Poppins"/>
                <a:sym typeface="Poppins"/>
              </a:rPr>
              <a:t>We implement the UFLI curriculum in our early literacy program, and it’s remarkable what this program can achieve in just a few months! As an added benefit, they provide a Parent Resource Hub on their website, which can assist you in helping your child learn to read, write, and flourish quickly. Please don’t hesitate to access these resources over the summer if you believe your child could use some additional support.</a:t>
            </a:r>
          </a:p>
        </p:txBody>
      </p:sp>
      <p:pic>
        <p:nvPicPr>
          <p:cNvPr id="6" name="Picture 6"/>
          <p:cNvPicPr>
            <a:picLocks noChangeAspect="1"/>
          </p:cNvPicPr>
          <p:nvPr/>
        </p:nvPicPr>
        <p:blipFill>
          <a:blip r:embed="rId2"/>
          <a:stretch>
            <a:fillRect/>
          </a:stretch>
        </p:blipFill>
        <p:spPr>
          <a:xfrm>
            <a:off x="16188871" y="8187871"/>
            <a:ext cx="2140856" cy="2140856"/>
          </a:xfrm>
          <a:prstGeom prst="rect">
            <a:avLst/>
          </a:prstGeom>
        </p:spPr>
      </p:pic>
      <p:sp>
        <p:nvSpPr>
          <p:cNvPr id="7" name="Freeform 7"/>
          <p:cNvSpPr/>
          <p:nvPr/>
        </p:nvSpPr>
        <p:spPr>
          <a:xfrm>
            <a:off x="9226571" y="900875"/>
            <a:ext cx="7062482" cy="7760969"/>
          </a:xfrm>
          <a:custGeom>
            <a:avLst/>
            <a:gdLst/>
            <a:ahLst/>
            <a:cxnLst/>
            <a:rect l="l" t="t" r="r" b="b"/>
            <a:pathLst>
              <a:path w="7062482" h="7760969">
                <a:moveTo>
                  <a:pt x="0" y="0"/>
                </a:moveTo>
                <a:lnTo>
                  <a:pt x="7062482" y="0"/>
                </a:lnTo>
                <a:lnTo>
                  <a:pt x="7062482" y="7760969"/>
                </a:lnTo>
                <a:lnTo>
                  <a:pt x="0" y="7760969"/>
                </a:lnTo>
                <a:lnTo>
                  <a:pt x="0" y="0"/>
                </a:lnTo>
                <a:close/>
              </a:path>
            </a:pathLst>
          </a:custGeom>
          <a:blipFill>
            <a:blip r:embed="rId3"/>
            <a:stretch>
              <a:fillRect/>
            </a:stretch>
          </a:blipFill>
        </p:spPr>
        <p:txBody>
          <a:bodyPr/>
          <a:lstStyle/>
          <a:p>
            <a:endParaRPr lang="en-US"/>
          </a:p>
        </p:txBody>
      </p:sp>
      <p:sp>
        <p:nvSpPr>
          <p:cNvPr id="8" name="TextBox 8"/>
          <p:cNvSpPr txBox="1"/>
          <p:nvPr/>
        </p:nvSpPr>
        <p:spPr>
          <a:xfrm>
            <a:off x="1028700" y="460036"/>
            <a:ext cx="4290712" cy="257245"/>
          </a:xfrm>
          <a:prstGeom prst="rect">
            <a:avLst/>
          </a:prstGeom>
        </p:spPr>
        <p:txBody>
          <a:bodyPr lIns="0" tIns="0" rIns="0" bIns="0" rtlCol="0" anchor="t">
            <a:spAutoFit/>
          </a:bodyPr>
          <a:lstStyle/>
          <a:p>
            <a:pPr marL="0" lvl="0" indent="0" algn="l">
              <a:lnSpc>
                <a:spcPts val="2096"/>
              </a:lnSpc>
            </a:pPr>
            <a:r>
              <a:rPr lang="en-US" sz="1497" spc="429">
                <a:solidFill>
                  <a:srgbClr val="FFFFFF"/>
                </a:solidFill>
                <a:latin typeface="Poppins"/>
                <a:ea typeface="Poppins"/>
                <a:cs typeface="Poppins"/>
                <a:sym typeface="Poppins"/>
              </a:rPr>
              <a:t>KINDERGARTEN READY, SET, GO</a:t>
            </a:r>
          </a:p>
        </p:txBody>
      </p:sp>
      <p:sp>
        <p:nvSpPr>
          <p:cNvPr id="9" name="TextBox 9"/>
          <p:cNvSpPr txBox="1"/>
          <p:nvPr/>
        </p:nvSpPr>
        <p:spPr>
          <a:xfrm>
            <a:off x="1028700" y="1085850"/>
            <a:ext cx="5972282" cy="1616238"/>
          </a:xfrm>
          <a:prstGeom prst="rect">
            <a:avLst/>
          </a:prstGeom>
        </p:spPr>
        <p:txBody>
          <a:bodyPr lIns="0" tIns="0" rIns="0" bIns="0" rtlCol="0" anchor="t">
            <a:spAutoFit/>
          </a:bodyPr>
          <a:lstStyle/>
          <a:p>
            <a:pPr marL="0" lvl="0" indent="0" algn="l">
              <a:lnSpc>
                <a:spcPts val="6339"/>
              </a:lnSpc>
            </a:pPr>
            <a:r>
              <a:rPr lang="en-US" sz="5762">
                <a:solidFill>
                  <a:srgbClr val="000000"/>
                </a:solidFill>
                <a:latin typeface="Wellfleet"/>
                <a:ea typeface="Wellfleet"/>
                <a:cs typeface="Wellfleet"/>
                <a:sym typeface="Wellfleet"/>
              </a:rPr>
              <a:t>Early Literacy with UFLI</a:t>
            </a:r>
          </a:p>
        </p:txBody>
      </p:sp>
      <p:sp>
        <p:nvSpPr>
          <p:cNvPr id="10" name="TextBox 10"/>
          <p:cNvSpPr txBox="1"/>
          <p:nvPr/>
        </p:nvSpPr>
        <p:spPr>
          <a:xfrm>
            <a:off x="1016305" y="9191625"/>
            <a:ext cx="5984677" cy="580239"/>
          </a:xfrm>
          <a:prstGeom prst="rect">
            <a:avLst/>
          </a:prstGeom>
        </p:spPr>
        <p:txBody>
          <a:bodyPr lIns="0" tIns="0" rIns="0" bIns="0" rtlCol="0" anchor="t">
            <a:spAutoFit/>
          </a:bodyPr>
          <a:lstStyle/>
          <a:p>
            <a:pPr algn="ctr">
              <a:lnSpc>
                <a:spcPts val="4768"/>
              </a:lnSpc>
              <a:spcBef>
                <a:spcPct val="0"/>
              </a:spcBef>
            </a:pPr>
            <a:r>
              <a:rPr lang="en-US" sz="3405" u="sng">
                <a:solidFill>
                  <a:srgbClr val="000000"/>
                </a:solidFill>
                <a:latin typeface="Wellfleet"/>
                <a:ea typeface="Wellfleet"/>
                <a:cs typeface="Wellfleet"/>
                <a:sym typeface="Wellfleet"/>
                <a:hlinkClick r:id="rId4" tooltip="https://ufli.education.ufl.edu"/>
              </a:rPr>
              <a:t>https://ufli.education.ufl.edu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8336" y="364001"/>
            <a:ext cx="17311328" cy="536874"/>
            <a:chOff x="0" y="0"/>
            <a:chExt cx="13104244" cy="406400"/>
          </a:xfrm>
        </p:grpSpPr>
        <p:sp>
          <p:nvSpPr>
            <p:cNvPr id="3" name="Freeform 3"/>
            <p:cNvSpPr/>
            <p:nvPr/>
          </p:nvSpPr>
          <p:spPr>
            <a:xfrm>
              <a:off x="0" y="0"/>
              <a:ext cx="13104244" cy="406400"/>
            </a:xfrm>
            <a:custGeom>
              <a:avLst/>
              <a:gdLst/>
              <a:ahLst/>
              <a:cxnLst/>
              <a:rect l="l" t="t" r="r" b="b"/>
              <a:pathLst>
                <a:path w="13104244" h="406400">
                  <a:moveTo>
                    <a:pt x="13104244" y="0"/>
                  </a:moveTo>
                  <a:lnTo>
                    <a:pt x="0" y="0"/>
                  </a:lnTo>
                  <a:lnTo>
                    <a:pt x="101600" y="203200"/>
                  </a:lnTo>
                  <a:lnTo>
                    <a:pt x="0" y="406400"/>
                  </a:lnTo>
                  <a:lnTo>
                    <a:pt x="13104244" y="406400"/>
                  </a:lnTo>
                  <a:lnTo>
                    <a:pt x="13002644" y="203200"/>
                  </a:lnTo>
                  <a:lnTo>
                    <a:pt x="13104244" y="0"/>
                  </a:lnTo>
                  <a:close/>
                </a:path>
              </a:pathLst>
            </a:custGeom>
            <a:solidFill>
              <a:srgbClr val="09AB9C"/>
            </a:solidFill>
          </p:spPr>
          <p:txBody>
            <a:bodyPr/>
            <a:lstStyle/>
            <a:p>
              <a:endParaRPr lang="en-US"/>
            </a:p>
          </p:txBody>
        </p:sp>
        <p:sp>
          <p:nvSpPr>
            <p:cNvPr id="4" name="TextBox 4"/>
            <p:cNvSpPr txBox="1"/>
            <p:nvPr/>
          </p:nvSpPr>
          <p:spPr>
            <a:xfrm>
              <a:off x="88900" y="-57150"/>
              <a:ext cx="12926444" cy="463550"/>
            </a:xfrm>
            <a:prstGeom prst="rect">
              <a:avLst/>
            </a:prstGeom>
          </p:spPr>
          <p:txBody>
            <a:bodyPr lIns="50800" tIns="50800" rIns="50800" bIns="50800" rtlCol="0" anchor="ctr"/>
            <a:lstStyle/>
            <a:p>
              <a:pPr marL="0" lvl="0" indent="0" algn="ctr">
                <a:lnSpc>
                  <a:spcPts val="2520"/>
                </a:lnSpc>
              </a:pPr>
              <a:endParaRPr/>
            </a:p>
          </p:txBody>
        </p:sp>
      </p:grpSp>
      <p:sp>
        <p:nvSpPr>
          <p:cNvPr id="5" name="Freeform 5"/>
          <p:cNvSpPr/>
          <p:nvPr/>
        </p:nvSpPr>
        <p:spPr>
          <a:xfrm rot="-5400000">
            <a:off x="-2426597" y="2021188"/>
            <a:ext cx="8974271" cy="7264416"/>
          </a:xfrm>
          <a:custGeom>
            <a:avLst/>
            <a:gdLst/>
            <a:ahLst/>
            <a:cxnLst/>
            <a:rect l="l" t="t" r="r" b="b"/>
            <a:pathLst>
              <a:path w="8974271" h="7264416">
                <a:moveTo>
                  <a:pt x="0" y="0"/>
                </a:moveTo>
                <a:lnTo>
                  <a:pt x="8974271" y="0"/>
                </a:lnTo>
                <a:lnTo>
                  <a:pt x="8974271" y="7264415"/>
                </a:lnTo>
                <a:lnTo>
                  <a:pt x="0" y="72644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016596" y="1571721"/>
            <a:ext cx="5309209" cy="3774365"/>
          </a:xfrm>
          <a:custGeom>
            <a:avLst/>
            <a:gdLst/>
            <a:ahLst/>
            <a:cxnLst/>
            <a:rect l="l" t="t" r="r" b="b"/>
            <a:pathLst>
              <a:path w="5309209" h="3774365">
                <a:moveTo>
                  <a:pt x="0" y="0"/>
                </a:moveTo>
                <a:lnTo>
                  <a:pt x="5309209" y="0"/>
                </a:lnTo>
                <a:lnTo>
                  <a:pt x="5309209" y="3774365"/>
                </a:lnTo>
                <a:lnTo>
                  <a:pt x="0" y="37743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11735380" y="1571721"/>
            <a:ext cx="5285702" cy="3776874"/>
          </a:xfrm>
          <a:custGeom>
            <a:avLst/>
            <a:gdLst/>
            <a:ahLst/>
            <a:cxnLst/>
            <a:rect l="l" t="t" r="r" b="b"/>
            <a:pathLst>
              <a:path w="5285702" h="3776874">
                <a:moveTo>
                  <a:pt x="0" y="0"/>
                </a:moveTo>
                <a:lnTo>
                  <a:pt x="5285702" y="0"/>
                </a:lnTo>
                <a:lnTo>
                  <a:pt x="5285702" y="3776875"/>
                </a:lnTo>
                <a:lnTo>
                  <a:pt x="0" y="37768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a:off x="11886849" y="5653396"/>
            <a:ext cx="5134234" cy="4156015"/>
          </a:xfrm>
          <a:custGeom>
            <a:avLst/>
            <a:gdLst/>
            <a:ahLst/>
            <a:cxnLst/>
            <a:rect l="l" t="t" r="r" b="b"/>
            <a:pathLst>
              <a:path w="5134234" h="4156015">
                <a:moveTo>
                  <a:pt x="0" y="0"/>
                </a:moveTo>
                <a:lnTo>
                  <a:pt x="5134233" y="0"/>
                </a:lnTo>
                <a:lnTo>
                  <a:pt x="5134233" y="4156015"/>
                </a:lnTo>
                <a:lnTo>
                  <a:pt x="0" y="41560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a:off x="-111839" y="919958"/>
            <a:ext cx="2142801" cy="1837452"/>
          </a:xfrm>
          <a:custGeom>
            <a:avLst/>
            <a:gdLst/>
            <a:ahLst/>
            <a:cxnLst/>
            <a:rect l="l" t="t" r="r" b="b"/>
            <a:pathLst>
              <a:path w="2142801" h="1837452">
                <a:moveTo>
                  <a:pt x="0" y="0"/>
                </a:moveTo>
                <a:lnTo>
                  <a:pt x="2142801" y="0"/>
                </a:lnTo>
                <a:lnTo>
                  <a:pt x="2142801" y="1837452"/>
                </a:lnTo>
                <a:lnTo>
                  <a:pt x="0" y="183745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Freeform 10"/>
          <p:cNvSpPr/>
          <p:nvPr/>
        </p:nvSpPr>
        <p:spPr>
          <a:xfrm>
            <a:off x="10076050" y="3596407"/>
            <a:ext cx="868572" cy="1109996"/>
          </a:xfrm>
          <a:custGeom>
            <a:avLst/>
            <a:gdLst/>
            <a:ahLst/>
            <a:cxnLst/>
            <a:rect l="l" t="t" r="r" b="b"/>
            <a:pathLst>
              <a:path w="868572" h="1109996">
                <a:moveTo>
                  <a:pt x="0" y="0"/>
                </a:moveTo>
                <a:lnTo>
                  <a:pt x="868572" y="0"/>
                </a:lnTo>
                <a:lnTo>
                  <a:pt x="868572" y="1109997"/>
                </a:lnTo>
                <a:lnTo>
                  <a:pt x="0" y="110999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1" name="Freeform 11"/>
          <p:cNvSpPr/>
          <p:nvPr/>
        </p:nvSpPr>
        <p:spPr>
          <a:xfrm rot="-932906">
            <a:off x="15064096" y="1168182"/>
            <a:ext cx="1492217" cy="1315864"/>
          </a:xfrm>
          <a:custGeom>
            <a:avLst/>
            <a:gdLst/>
            <a:ahLst/>
            <a:cxnLst/>
            <a:rect l="l" t="t" r="r" b="b"/>
            <a:pathLst>
              <a:path w="1492217" h="1315864">
                <a:moveTo>
                  <a:pt x="0" y="0"/>
                </a:moveTo>
                <a:lnTo>
                  <a:pt x="1492217" y="0"/>
                </a:lnTo>
                <a:lnTo>
                  <a:pt x="1492217" y="1315864"/>
                </a:lnTo>
                <a:lnTo>
                  <a:pt x="0" y="1315864"/>
                </a:lnTo>
                <a:lnTo>
                  <a:pt x="0" y="0"/>
                </a:lnTo>
                <a:close/>
              </a:path>
            </a:pathLst>
          </a:custGeom>
          <a:blipFill>
            <a:blip r:embed="rId14"/>
            <a:stretch>
              <a:fillRect/>
            </a:stretch>
          </a:blipFill>
        </p:spPr>
        <p:txBody>
          <a:bodyPr/>
          <a:lstStyle/>
          <a:p>
            <a:endParaRPr lang="en-US"/>
          </a:p>
        </p:txBody>
      </p:sp>
      <p:sp>
        <p:nvSpPr>
          <p:cNvPr id="12" name="Freeform 12"/>
          <p:cNvSpPr/>
          <p:nvPr/>
        </p:nvSpPr>
        <p:spPr>
          <a:xfrm>
            <a:off x="15561858" y="8214807"/>
            <a:ext cx="1697442" cy="1659250"/>
          </a:xfrm>
          <a:custGeom>
            <a:avLst/>
            <a:gdLst/>
            <a:ahLst/>
            <a:cxnLst/>
            <a:rect l="l" t="t" r="r" b="b"/>
            <a:pathLst>
              <a:path w="1697442" h="1659250">
                <a:moveTo>
                  <a:pt x="0" y="0"/>
                </a:moveTo>
                <a:lnTo>
                  <a:pt x="1697442" y="0"/>
                </a:lnTo>
                <a:lnTo>
                  <a:pt x="1697442" y="1659249"/>
                </a:lnTo>
                <a:lnTo>
                  <a:pt x="0" y="165924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3" name="TextBox 13"/>
          <p:cNvSpPr txBox="1"/>
          <p:nvPr/>
        </p:nvSpPr>
        <p:spPr>
          <a:xfrm>
            <a:off x="1028700" y="440986"/>
            <a:ext cx="4242188" cy="325786"/>
          </a:xfrm>
          <a:prstGeom prst="rect">
            <a:avLst/>
          </a:prstGeom>
        </p:spPr>
        <p:txBody>
          <a:bodyPr lIns="0" tIns="0" rIns="0" bIns="0" rtlCol="0" anchor="t">
            <a:spAutoFit/>
          </a:bodyPr>
          <a:lstStyle/>
          <a:p>
            <a:pPr marL="0" lvl="0" indent="0" algn="l">
              <a:lnSpc>
                <a:spcPts val="2518"/>
              </a:lnSpc>
            </a:pPr>
            <a:r>
              <a:rPr lang="en-US" sz="1798" spc="516">
                <a:solidFill>
                  <a:srgbClr val="FFFFFF"/>
                </a:solidFill>
                <a:latin typeface="Poppins"/>
                <a:ea typeface="Poppins"/>
                <a:cs typeface="Poppins"/>
                <a:sym typeface="Poppins"/>
              </a:rPr>
              <a:t>STANDARDS</a:t>
            </a:r>
          </a:p>
        </p:txBody>
      </p:sp>
      <p:sp>
        <p:nvSpPr>
          <p:cNvPr id="14" name="TextBox 14"/>
          <p:cNvSpPr txBox="1"/>
          <p:nvPr/>
        </p:nvSpPr>
        <p:spPr>
          <a:xfrm>
            <a:off x="2202412" y="1768964"/>
            <a:ext cx="2043863" cy="497348"/>
          </a:xfrm>
          <a:prstGeom prst="rect">
            <a:avLst/>
          </a:prstGeom>
        </p:spPr>
        <p:txBody>
          <a:bodyPr lIns="0" tIns="0" rIns="0" bIns="0" rtlCol="0" anchor="t">
            <a:spAutoFit/>
          </a:bodyPr>
          <a:lstStyle/>
          <a:p>
            <a:pPr marL="0" lvl="0" indent="0" algn="ctr">
              <a:lnSpc>
                <a:spcPts val="4087"/>
              </a:lnSpc>
            </a:pPr>
            <a:r>
              <a:rPr lang="en-US" sz="2919">
                <a:solidFill>
                  <a:srgbClr val="000000"/>
                </a:solidFill>
                <a:latin typeface="Wellfleet"/>
                <a:ea typeface="Wellfleet"/>
                <a:cs typeface="Wellfleet"/>
                <a:sym typeface="Wellfleet"/>
              </a:rPr>
              <a:t>Math</a:t>
            </a:r>
          </a:p>
        </p:txBody>
      </p:sp>
      <p:sp>
        <p:nvSpPr>
          <p:cNvPr id="15" name="TextBox 15"/>
          <p:cNvSpPr txBox="1"/>
          <p:nvPr/>
        </p:nvSpPr>
        <p:spPr>
          <a:xfrm>
            <a:off x="7239228" y="1768964"/>
            <a:ext cx="2863946" cy="497347"/>
          </a:xfrm>
          <a:prstGeom prst="rect">
            <a:avLst/>
          </a:prstGeom>
        </p:spPr>
        <p:txBody>
          <a:bodyPr lIns="0" tIns="0" rIns="0" bIns="0" rtlCol="0" anchor="t">
            <a:spAutoFit/>
          </a:bodyPr>
          <a:lstStyle/>
          <a:p>
            <a:pPr marL="0" lvl="0" indent="0" algn="ctr">
              <a:lnSpc>
                <a:spcPts val="4087"/>
              </a:lnSpc>
            </a:pPr>
            <a:r>
              <a:rPr lang="en-US" sz="2919">
                <a:solidFill>
                  <a:srgbClr val="000000"/>
                </a:solidFill>
                <a:latin typeface="Wellfleet"/>
                <a:ea typeface="Wellfleet"/>
                <a:cs typeface="Wellfleet"/>
                <a:sym typeface="Wellfleet"/>
              </a:rPr>
              <a:t>Alphabet</a:t>
            </a:r>
          </a:p>
        </p:txBody>
      </p:sp>
      <p:sp>
        <p:nvSpPr>
          <p:cNvPr id="16" name="TextBox 16"/>
          <p:cNvSpPr txBox="1"/>
          <p:nvPr/>
        </p:nvSpPr>
        <p:spPr>
          <a:xfrm>
            <a:off x="12946258" y="2178672"/>
            <a:ext cx="2863946" cy="497347"/>
          </a:xfrm>
          <a:prstGeom prst="rect">
            <a:avLst/>
          </a:prstGeom>
        </p:spPr>
        <p:txBody>
          <a:bodyPr lIns="0" tIns="0" rIns="0" bIns="0" rtlCol="0" anchor="t">
            <a:spAutoFit/>
          </a:bodyPr>
          <a:lstStyle/>
          <a:p>
            <a:pPr marL="0" lvl="0" indent="0" algn="ctr">
              <a:lnSpc>
                <a:spcPts val="4087"/>
              </a:lnSpc>
            </a:pPr>
            <a:r>
              <a:rPr lang="en-US" sz="2919">
                <a:solidFill>
                  <a:srgbClr val="000000"/>
                </a:solidFill>
                <a:latin typeface="Wellfleet"/>
                <a:ea typeface="Wellfleet"/>
                <a:cs typeface="Wellfleet"/>
                <a:sym typeface="Wellfleet"/>
              </a:rPr>
              <a:t>Writing</a:t>
            </a:r>
          </a:p>
        </p:txBody>
      </p:sp>
      <p:sp>
        <p:nvSpPr>
          <p:cNvPr id="17" name="TextBox 17"/>
          <p:cNvSpPr txBox="1"/>
          <p:nvPr/>
        </p:nvSpPr>
        <p:spPr>
          <a:xfrm>
            <a:off x="392979" y="2843135"/>
            <a:ext cx="4975917" cy="6711347"/>
          </a:xfrm>
          <a:prstGeom prst="rect">
            <a:avLst/>
          </a:prstGeom>
        </p:spPr>
        <p:txBody>
          <a:bodyPr lIns="0" tIns="0" rIns="0" bIns="0" rtlCol="0" anchor="t">
            <a:spAutoFit/>
          </a:bodyPr>
          <a:lstStyle/>
          <a:p>
            <a:pPr marL="517885" lvl="1" indent="-258942" algn="l">
              <a:lnSpc>
                <a:spcPts val="3358"/>
              </a:lnSpc>
              <a:buFont typeface="Arial"/>
              <a:buChar char="•"/>
            </a:pPr>
            <a:r>
              <a:rPr lang="en-US" sz="2398">
                <a:solidFill>
                  <a:srgbClr val="000000"/>
                </a:solidFill>
                <a:latin typeface="Poppins"/>
                <a:ea typeface="Poppins"/>
                <a:cs typeface="Poppins"/>
                <a:sym typeface="Poppins"/>
              </a:rPr>
              <a:t>Count to 100 </a:t>
            </a:r>
          </a:p>
          <a:p>
            <a:pPr marL="517885" lvl="1" indent="-258942" algn="l">
              <a:lnSpc>
                <a:spcPts val="3358"/>
              </a:lnSpc>
              <a:buFont typeface="Arial"/>
              <a:buChar char="•"/>
            </a:pPr>
            <a:r>
              <a:rPr lang="en-US" sz="2398">
                <a:solidFill>
                  <a:srgbClr val="000000"/>
                </a:solidFill>
                <a:latin typeface="Poppins"/>
                <a:ea typeface="Poppins"/>
                <a:cs typeface="Poppins"/>
                <a:sym typeface="Poppins"/>
              </a:rPr>
              <a:t>Count and match numbers to different amounts.</a:t>
            </a:r>
          </a:p>
          <a:p>
            <a:pPr marL="517885" lvl="1" indent="-258942" algn="l">
              <a:lnSpc>
                <a:spcPts val="3358"/>
              </a:lnSpc>
              <a:buFont typeface="Arial"/>
              <a:buChar char="•"/>
            </a:pPr>
            <a:r>
              <a:rPr lang="en-US" sz="2398">
                <a:solidFill>
                  <a:srgbClr val="000000"/>
                </a:solidFill>
                <a:latin typeface="Poppins"/>
                <a:ea typeface="Poppins"/>
                <a:cs typeface="Poppins"/>
                <a:sym typeface="Poppins"/>
              </a:rPr>
              <a:t>Count by 10's</a:t>
            </a:r>
          </a:p>
          <a:p>
            <a:pPr marL="517885" lvl="1" indent="-258942" algn="l">
              <a:lnSpc>
                <a:spcPts val="3358"/>
              </a:lnSpc>
              <a:buFont typeface="Arial"/>
              <a:buChar char="•"/>
            </a:pPr>
            <a:r>
              <a:rPr lang="en-US" sz="2398">
                <a:solidFill>
                  <a:srgbClr val="000000"/>
                </a:solidFill>
                <a:latin typeface="Poppins"/>
                <a:ea typeface="Poppins"/>
                <a:cs typeface="Poppins"/>
                <a:sym typeface="Poppins"/>
              </a:rPr>
              <a:t>Count backwards from 20</a:t>
            </a:r>
          </a:p>
          <a:p>
            <a:pPr marL="517885" lvl="1" indent="-258942" algn="l">
              <a:lnSpc>
                <a:spcPts val="3358"/>
              </a:lnSpc>
              <a:buFont typeface="Arial"/>
              <a:buChar char="•"/>
            </a:pPr>
            <a:r>
              <a:rPr lang="en-US" sz="2398">
                <a:solidFill>
                  <a:srgbClr val="000000"/>
                </a:solidFill>
                <a:latin typeface="Poppins"/>
                <a:ea typeface="Poppins"/>
                <a:cs typeface="Poppins"/>
                <a:sym typeface="Poppins"/>
              </a:rPr>
              <a:t>Understand one more, one less, two more two less....etc..</a:t>
            </a:r>
          </a:p>
          <a:p>
            <a:pPr marL="517885" lvl="1" indent="-258942" algn="l">
              <a:lnSpc>
                <a:spcPts val="3358"/>
              </a:lnSpc>
              <a:buFont typeface="Arial"/>
              <a:buChar char="•"/>
            </a:pPr>
            <a:r>
              <a:rPr lang="en-US" sz="2398">
                <a:solidFill>
                  <a:srgbClr val="000000"/>
                </a:solidFill>
                <a:latin typeface="Poppins"/>
                <a:ea typeface="Poppins"/>
                <a:cs typeface="Poppins"/>
                <a:sym typeface="Poppins"/>
              </a:rPr>
              <a:t>Perform addition and subtraction within 20. </a:t>
            </a:r>
          </a:p>
          <a:p>
            <a:pPr marL="517885" lvl="1" indent="-258942" algn="l">
              <a:lnSpc>
                <a:spcPts val="3358"/>
              </a:lnSpc>
              <a:buFont typeface="Arial"/>
              <a:buChar char="•"/>
            </a:pPr>
            <a:r>
              <a:rPr lang="en-US" sz="2398">
                <a:solidFill>
                  <a:srgbClr val="000000"/>
                </a:solidFill>
                <a:latin typeface="Poppins"/>
                <a:ea typeface="Poppins"/>
                <a:cs typeface="Poppins"/>
                <a:sym typeface="Poppins"/>
              </a:rPr>
              <a:t>Solve simple addition and subtraction word problems.</a:t>
            </a:r>
          </a:p>
          <a:p>
            <a:pPr marL="517885" lvl="1" indent="-258942" algn="l">
              <a:lnSpc>
                <a:spcPts val="3358"/>
              </a:lnSpc>
              <a:buFont typeface="Arial"/>
              <a:buChar char="•"/>
            </a:pPr>
            <a:r>
              <a:rPr lang="en-US" sz="2398">
                <a:solidFill>
                  <a:srgbClr val="000000"/>
                </a:solidFill>
                <a:latin typeface="Poppins"/>
                <a:ea typeface="Poppins"/>
                <a:cs typeface="Poppins"/>
                <a:sym typeface="Poppins"/>
              </a:rPr>
              <a:t>Identify and describe 2D and 3D shapes. </a:t>
            </a:r>
          </a:p>
          <a:p>
            <a:pPr marL="517885" lvl="1" indent="-258942" algn="l">
              <a:lnSpc>
                <a:spcPts val="3358"/>
              </a:lnSpc>
              <a:buFont typeface="Arial"/>
              <a:buChar char="•"/>
            </a:pPr>
            <a:r>
              <a:rPr lang="en-US" sz="2398">
                <a:solidFill>
                  <a:srgbClr val="000000"/>
                </a:solidFill>
                <a:latin typeface="Poppins"/>
                <a:ea typeface="Poppins"/>
                <a:cs typeface="Poppins"/>
                <a:sym typeface="Poppins"/>
              </a:rPr>
              <a:t>Understand and apply non-standard units of measurement   </a:t>
            </a:r>
          </a:p>
        </p:txBody>
      </p:sp>
      <p:sp>
        <p:nvSpPr>
          <p:cNvPr id="18" name="TextBox 18"/>
          <p:cNvSpPr txBox="1"/>
          <p:nvPr/>
        </p:nvSpPr>
        <p:spPr>
          <a:xfrm>
            <a:off x="6386870" y="2419736"/>
            <a:ext cx="4696751" cy="2286668"/>
          </a:xfrm>
          <a:prstGeom prst="rect">
            <a:avLst/>
          </a:prstGeom>
        </p:spPr>
        <p:txBody>
          <a:bodyPr lIns="0" tIns="0" rIns="0" bIns="0" rtlCol="0" anchor="t">
            <a:spAutoFit/>
          </a:bodyPr>
          <a:lstStyle/>
          <a:p>
            <a:pPr marL="561064" lvl="1" indent="-280532" algn="l">
              <a:lnSpc>
                <a:spcPts val="3638"/>
              </a:lnSpc>
              <a:buFont typeface="Arial"/>
              <a:buChar char="•"/>
            </a:pPr>
            <a:r>
              <a:rPr lang="en-US" sz="2598">
                <a:solidFill>
                  <a:srgbClr val="000000"/>
                </a:solidFill>
                <a:latin typeface="Poppins"/>
                <a:ea typeface="Poppins"/>
                <a:cs typeface="Poppins"/>
                <a:sym typeface="Poppins"/>
              </a:rPr>
              <a:t>Student knows the name,sound, and letter formation of all uppercase and lowercase letters.</a:t>
            </a:r>
          </a:p>
        </p:txBody>
      </p:sp>
      <p:sp>
        <p:nvSpPr>
          <p:cNvPr id="19" name="TextBox 19"/>
          <p:cNvSpPr txBox="1"/>
          <p:nvPr/>
        </p:nvSpPr>
        <p:spPr>
          <a:xfrm>
            <a:off x="11854443" y="2910536"/>
            <a:ext cx="5047577" cy="1999012"/>
          </a:xfrm>
          <a:prstGeom prst="rect">
            <a:avLst/>
          </a:prstGeom>
        </p:spPr>
        <p:txBody>
          <a:bodyPr lIns="0" tIns="0" rIns="0" bIns="0" rtlCol="0" anchor="t">
            <a:spAutoFit/>
          </a:bodyPr>
          <a:lstStyle/>
          <a:p>
            <a:pPr marL="496295" lvl="1" indent="-248148" algn="l">
              <a:lnSpc>
                <a:spcPts val="3218"/>
              </a:lnSpc>
              <a:buFont typeface="Arial"/>
              <a:buChar char="•"/>
            </a:pPr>
            <a:r>
              <a:rPr lang="en-US" sz="2298">
                <a:solidFill>
                  <a:srgbClr val="000000"/>
                </a:solidFill>
                <a:latin typeface="Poppins"/>
                <a:ea typeface="Poppins"/>
                <a:cs typeface="Poppins"/>
                <a:sym typeface="Poppins"/>
              </a:rPr>
              <a:t>Student can write a simple story with a capital letter,finger spaces, and punctuation.</a:t>
            </a:r>
          </a:p>
          <a:p>
            <a:pPr marL="496295" lvl="1" indent="-248148" algn="l">
              <a:lnSpc>
                <a:spcPts val="3218"/>
              </a:lnSpc>
              <a:buFont typeface="Arial"/>
              <a:buChar char="•"/>
            </a:pPr>
            <a:r>
              <a:rPr lang="en-US" sz="2298">
                <a:solidFill>
                  <a:srgbClr val="000000"/>
                </a:solidFill>
                <a:latin typeface="Poppins"/>
                <a:ea typeface="Poppins"/>
                <a:cs typeface="Poppins"/>
                <a:sym typeface="Poppins"/>
              </a:rPr>
              <a:t>Can spell kindergarten sight words.</a:t>
            </a:r>
          </a:p>
        </p:txBody>
      </p:sp>
      <p:sp>
        <p:nvSpPr>
          <p:cNvPr id="20" name="TextBox 20"/>
          <p:cNvSpPr txBox="1"/>
          <p:nvPr/>
        </p:nvSpPr>
        <p:spPr>
          <a:xfrm>
            <a:off x="12690411" y="5958196"/>
            <a:ext cx="3527108" cy="497347"/>
          </a:xfrm>
          <a:prstGeom prst="rect">
            <a:avLst/>
          </a:prstGeom>
        </p:spPr>
        <p:txBody>
          <a:bodyPr lIns="0" tIns="0" rIns="0" bIns="0" rtlCol="0" anchor="t">
            <a:spAutoFit/>
          </a:bodyPr>
          <a:lstStyle/>
          <a:p>
            <a:pPr marL="0" lvl="0" indent="0" algn="ctr">
              <a:lnSpc>
                <a:spcPts val="4087"/>
              </a:lnSpc>
            </a:pPr>
            <a:r>
              <a:rPr lang="en-US" sz="2919">
                <a:solidFill>
                  <a:srgbClr val="000000"/>
                </a:solidFill>
                <a:latin typeface="Wellfleet"/>
                <a:ea typeface="Wellfleet"/>
                <a:cs typeface="Wellfleet"/>
                <a:sym typeface="Wellfleet"/>
              </a:rPr>
              <a:t>Reading</a:t>
            </a:r>
          </a:p>
        </p:txBody>
      </p:sp>
      <p:sp>
        <p:nvSpPr>
          <p:cNvPr id="21" name="TextBox 21"/>
          <p:cNvSpPr txBox="1"/>
          <p:nvPr/>
        </p:nvSpPr>
        <p:spPr>
          <a:xfrm>
            <a:off x="12085426" y="6503297"/>
            <a:ext cx="4132093" cy="2799112"/>
          </a:xfrm>
          <a:prstGeom prst="rect">
            <a:avLst/>
          </a:prstGeom>
        </p:spPr>
        <p:txBody>
          <a:bodyPr lIns="0" tIns="0" rIns="0" bIns="0" rtlCol="0" anchor="t">
            <a:spAutoFit/>
          </a:bodyPr>
          <a:lstStyle/>
          <a:p>
            <a:pPr marL="496295" lvl="1" indent="-248148" algn="l">
              <a:lnSpc>
                <a:spcPts val="3218"/>
              </a:lnSpc>
              <a:buFont typeface="Arial"/>
              <a:buChar char="•"/>
            </a:pPr>
            <a:r>
              <a:rPr lang="en-US" sz="2298">
                <a:solidFill>
                  <a:srgbClr val="000000"/>
                </a:solidFill>
                <a:latin typeface="Poppins"/>
                <a:ea typeface="Poppins"/>
                <a:cs typeface="Poppins"/>
                <a:sym typeface="Poppins"/>
              </a:rPr>
              <a:t>Student can read a level D text. or higher. AKA a small book with words they can sound out and words they can only know from  mastering</a:t>
            </a:r>
          </a:p>
          <a:p>
            <a:pPr algn="l">
              <a:lnSpc>
                <a:spcPts val="3218"/>
              </a:lnSpc>
            </a:pPr>
            <a:r>
              <a:rPr lang="en-US" sz="2298">
                <a:solidFill>
                  <a:srgbClr val="000000"/>
                </a:solidFill>
                <a:latin typeface="Poppins"/>
                <a:ea typeface="Poppins"/>
                <a:cs typeface="Poppins"/>
                <a:sym typeface="Poppins"/>
              </a:rPr>
              <a:t>      phonic rules.</a:t>
            </a:r>
          </a:p>
        </p:txBody>
      </p:sp>
      <p:sp>
        <p:nvSpPr>
          <p:cNvPr id="22" name="Freeform 22"/>
          <p:cNvSpPr/>
          <p:nvPr/>
        </p:nvSpPr>
        <p:spPr>
          <a:xfrm>
            <a:off x="6016596" y="5653396"/>
            <a:ext cx="5514195" cy="3920092"/>
          </a:xfrm>
          <a:custGeom>
            <a:avLst/>
            <a:gdLst/>
            <a:ahLst/>
            <a:cxnLst/>
            <a:rect l="l" t="t" r="r" b="b"/>
            <a:pathLst>
              <a:path w="5514195" h="3920092">
                <a:moveTo>
                  <a:pt x="0" y="0"/>
                </a:moveTo>
                <a:lnTo>
                  <a:pt x="5514196" y="0"/>
                </a:lnTo>
                <a:lnTo>
                  <a:pt x="5514196" y="3920091"/>
                </a:lnTo>
                <a:lnTo>
                  <a:pt x="0" y="3920091"/>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23" name="TextBox 23"/>
          <p:cNvSpPr txBox="1"/>
          <p:nvPr/>
        </p:nvSpPr>
        <p:spPr>
          <a:xfrm>
            <a:off x="7239228" y="5955686"/>
            <a:ext cx="2863946" cy="497347"/>
          </a:xfrm>
          <a:prstGeom prst="rect">
            <a:avLst/>
          </a:prstGeom>
        </p:spPr>
        <p:txBody>
          <a:bodyPr lIns="0" tIns="0" rIns="0" bIns="0" rtlCol="0" anchor="t">
            <a:spAutoFit/>
          </a:bodyPr>
          <a:lstStyle/>
          <a:p>
            <a:pPr marL="0" lvl="0" indent="0" algn="ctr">
              <a:lnSpc>
                <a:spcPts val="4087"/>
              </a:lnSpc>
            </a:pPr>
            <a:r>
              <a:rPr lang="en-US" sz="2919">
                <a:solidFill>
                  <a:srgbClr val="000000"/>
                </a:solidFill>
                <a:latin typeface="Wellfleet"/>
                <a:ea typeface="Wellfleet"/>
                <a:cs typeface="Wellfleet"/>
                <a:sym typeface="Wellfleet"/>
              </a:rPr>
              <a:t>Motor Skills</a:t>
            </a:r>
          </a:p>
        </p:txBody>
      </p:sp>
      <p:sp>
        <p:nvSpPr>
          <p:cNvPr id="24" name="TextBox 24"/>
          <p:cNvSpPr txBox="1"/>
          <p:nvPr/>
        </p:nvSpPr>
        <p:spPr>
          <a:xfrm>
            <a:off x="6629054" y="6554732"/>
            <a:ext cx="4696751" cy="2743868"/>
          </a:xfrm>
          <a:prstGeom prst="rect">
            <a:avLst/>
          </a:prstGeom>
        </p:spPr>
        <p:txBody>
          <a:bodyPr lIns="0" tIns="0" rIns="0" bIns="0" rtlCol="0" anchor="t">
            <a:spAutoFit/>
          </a:bodyPr>
          <a:lstStyle/>
          <a:p>
            <a:pPr marL="0" lvl="0" indent="0" algn="l">
              <a:lnSpc>
                <a:spcPts val="3638"/>
              </a:lnSpc>
            </a:pPr>
            <a:r>
              <a:rPr lang="en-US" sz="2598">
                <a:solidFill>
                  <a:srgbClr val="000000"/>
                </a:solidFill>
                <a:latin typeface="Poppins"/>
                <a:ea typeface="Poppins"/>
                <a:cs typeface="Poppins"/>
                <a:sym typeface="Poppins"/>
              </a:rPr>
              <a:t>Students can:</a:t>
            </a:r>
          </a:p>
          <a:p>
            <a:pPr marL="561064" lvl="1" indent="-280532" algn="l">
              <a:lnSpc>
                <a:spcPts val="3638"/>
              </a:lnSpc>
              <a:buFont typeface="Arial"/>
              <a:buChar char="•"/>
            </a:pPr>
            <a:r>
              <a:rPr lang="en-US" sz="2598">
                <a:solidFill>
                  <a:srgbClr val="000000"/>
                </a:solidFill>
                <a:latin typeface="Poppins"/>
                <a:ea typeface="Poppins"/>
                <a:cs typeface="Poppins"/>
                <a:sym typeface="Poppins"/>
              </a:rPr>
              <a:t>Properly hold and use all writing instruments.</a:t>
            </a:r>
          </a:p>
          <a:p>
            <a:pPr marL="561064" lvl="1" indent="-280532" algn="l">
              <a:lnSpc>
                <a:spcPts val="3638"/>
              </a:lnSpc>
              <a:buFont typeface="Arial"/>
              <a:buChar char="•"/>
            </a:pPr>
            <a:r>
              <a:rPr lang="en-US" sz="2598">
                <a:solidFill>
                  <a:srgbClr val="000000"/>
                </a:solidFill>
                <a:latin typeface="Poppins"/>
                <a:ea typeface="Poppins"/>
                <a:cs typeface="Poppins"/>
                <a:sym typeface="Poppins"/>
              </a:rPr>
              <a:t>Cut and glue with independence and precision.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7956" y="900875"/>
            <a:ext cx="12498699" cy="9285805"/>
            <a:chOff x="0" y="0"/>
            <a:chExt cx="3291839" cy="2445644"/>
          </a:xfrm>
        </p:grpSpPr>
        <p:sp>
          <p:nvSpPr>
            <p:cNvPr id="3" name="Freeform 3"/>
            <p:cNvSpPr/>
            <p:nvPr/>
          </p:nvSpPr>
          <p:spPr>
            <a:xfrm>
              <a:off x="0" y="0"/>
              <a:ext cx="3291839" cy="2445644"/>
            </a:xfrm>
            <a:custGeom>
              <a:avLst/>
              <a:gdLst/>
              <a:ahLst/>
              <a:cxnLst/>
              <a:rect l="l" t="t" r="r" b="b"/>
              <a:pathLst>
                <a:path w="3291839" h="2445644">
                  <a:moveTo>
                    <a:pt x="0" y="0"/>
                  </a:moveTo>
                  <a:lnTo>
                    <a:pt x="3291839" y="0"/>
                  </a:lnTo>
                  <a:lnTo>
                    <a:pt x="3291839" y="2445644"/>
                  </a:lnTo>
                  <a:lnTo>
                    <a:pt x="0" y="2445644"/>
                  </a:lnTo>
                  <a:close/>
                </a:path>
              </a:pathLst>
            </a:custGeom>
            <a:ln w="38100" cap="sq">
              <a:solidFill>
                <a:srgbClr val="09AB9C"/>
              </a:solidFill>
              <a:prstDash val="solid"/>
              <a:miter/>
            </a:ln>
          </p:spPr>
          <p:txBody>
            <a:bodyPr/>
            <a:lstStyle/>
            <a:p>
              <a:endParaRPr lang="en-US"/>
            </a:p>
          </p:txBody>
        </p:sp>
        <p:sp>
          <p:nvSpPr>
            <p:cNvPr id="4" name="TextBox 4"/>
            <p:cNvSpPr txBox="1"/>
            <p:nvPr/>
          </p:nvSpPr>
          <p:spPr>
            <a:xfrm>
              <a:off x="0" y="-57150"/>
              <a:ext cx="3291839" cy="2502794"/>
            </a:xfrm>
            <a:prstGeom prst="rect">
              <a:avLst/>
            </a:prstGeom>
          </p:spPr>
          <p:txBody>
            <a:bodyPr lIns="50800" tIns="50800" rIns="50800" bIns="50800" rtlCol="0" anchor="ctr"/>
            <a:lstStyle/>
            <a:p>
              <a:pPr algn="ctr">
                <a:lnSpc>
                  <a:spcPts val="2520"/>
                </a:lnSpc>
              </a:pPr>
              <a:endParaRPr/>
            </a:p>
          </p:txBody>
        </p:sp>
      </p:grpSp>
      <p:grpSp>
        <p:nvGrpSpPr>
          <p:cNvPr id="5" name="Group 5"/>
          <p:cNvGrpSpPr/>
          <p:nvPr/>
        </p:nvGrpSpPr>
        <p:grpSpPr>
          <a:xfrm>
            <a:off x="488336" y="364001"/>
            <a:ext cx="17311328" cy="536874"/>
            <a:chOff x="0" y="0"/>
            <a:chExt cx="13104244" cy="406400"/>
          </a:xfrm>
        </p:grpSpPr>
        <p:sp>
          <p:nvSpPr>
            <p:cNvPr id="6" name="Freeform 6"/>
            <p:cNvSpPr/>
            <p:nvPr/>
          </p:nvSpPr>
          <p:spPr>
            <a:xfrm>
              <a:off x="0" y="0"/>
              <a:ext cx="13104244" cy="406400"/>
            </a:xfrm>
            <a:custGeom>
              <a:avLst/>
              <a:gdLst/>
              <a:ahLst/>
              <a:cxnLst/>
              <a:rect l="l" t="t" r="r" b="b"/>
              <a:pathLst>
                <a:path w="13104244" h="406400">
                  <a:moveTo>
                    <a:pt x="13104244" y="0"/>
                  </a:moveTo>
                  <a:lnTo>
                    <a:pt x="0" y="0"/>
                  </a:lnTo>
                  <a:lnTo>
                    <a:pt x="101600" y="203200"/>
                  </a:lnTo>
                  <a:lnTo>
                    <a:pt x="0" y="406400"/>
                  </a:lnTo>
                  <a:lnTo>
                    <a:pt x="13104244" y="406400"/>
                  </a:lnTo>
                  <a:lnTo>
                    <a:pt x="13002644" y="203200"/>
                  </a:lnTo>
                  <a:lnTo>
                    <a:pt x="13104244" y="0"/>
                  </a:lnTo>
                  <a:close/>
                </a:path>
              </a:pathLst>
            </a:custGeom>
            <a:solidFill>
              <a:srgbClr val="09AB9C"/>
            </a:solidFill>
          </p:spPr>
          <p:txBody>
            <a:bodyPr/>
            <a:lstStyle/>
            <a:p>
              <a:endParaRPr lang="en-US"/>
            </a:p>
          </p:txBody>
        </p:sp>
        <p:sp>
          <p:nvSpPr>
            <p:cNvPr id="7" name="TextBox 7"/>
            <p:cNvSpPr txBox="1"/>
            <p:nvPr/>
          </p:nvSpPr>
          <p:spPr>
            <a:xfrm>
              <a:off x="88900" y="-57150"/>
              <a:ext cx="12926444" cy="463550"/>
            </a:xfrm>
            <a:prstGeom prst="rect">
              <a:avLst/>
            </a:prstGeom>
          </p:spPr>
          <p:txBody>
            <a:bodyPr lIns="50800" tIns="50800" rIns="50800" bIns="50800" rtlCol="0" anchor="ctr"/>
            <a:lstStyle/>
            <a:p>
              <a:pPr marL="0" lvl="0" indent="0" algn="ctr">
                <a:lnSpc>
                  <a:spcPts val="2520"/>
                </a:lnSpc>
              </a:pPr>
              <a:endParaRPr/>
            </a:p>
          </p:txBody>
        </p:sp>
      </p:grpSp>
      <p:sp>
        <p:nvSpPr>
          <p:cNvPr id="8" name="Freeform 8"/>
          <p:cNvSpPr/>
          <p:nvPr/>
        </p:nvSpPr>
        <p:spPr>
          <a:xfrm>
            <a:off x="87956" y="768442"/>
            <a:ext cx="8662101" cy="1574927"/>
          </a:xfrm>
          <a:custGeom>
            <a:avLst/>
            <a:gdLst/>
            <a:ahLst/>
            <a:cxnLst/>
            <a:rect l="l" t="t" r="r" b="b"/>
            <a:pathLst>
              <a:path w="8662101" h="1574927">
                <a:moveTo>
                  <a:pt x="0" y="0"/>
                </a:moveTo>
                <a:lnTo>
                  <a:pt x="8662101" y="0"/>
                </a:lnTo>
                <a:lnTo>
                  <a:pt x="8662101" y="1574927"/>
                </a:lnTo>
                <a:lnTo>
                  <a:pt x="0" y="157492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13117366" y="8863821"/>
            <a:ext cx="978449" cy="1102761"/>
          </a:xfrm>
          <a:custGeom>
            <a:avLst/>
            <a:gdLst/>
            <a:ahLst/>
            <a:cxnLst/>
            <a:rect l="l" t="t" r="r" b="b"/>
            <a:pathLst>
              <a:path w="978449" h="1102761">
                <a:moveTo>
                  <a:pt x="0" y="0"/>
                </a:moveTo>
                <a:lnTo>
                  <a:pt x="978449" y="0"/>
                </a:lnTo>
                <a:lnTo>
                  <a:pt x="978449" y="1102761"/>
                </a:lnTo>
                <a:lnTo>
                  <a:pt x="0" y="110276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13243881" y="7911410"/>
            <a:ext cx="920257" cy="928380"/>
          </a:xfrm>
          <a:custGeom>
            <a:avLst/>
            <a:gdLst/>
            <a:ahLst/>
            <a:cxnLst/>
            <a:rect l="l" t="t" r="r" b="b"/>
            <a:pathLst>
              <a:path w="920257" h="928380">
                <a:moveTo>
                  <a:pt x="0" y="0"/>
                </a:moveTo>
                <a:lnTo>
                  <a:pt x="920257" y="0"/>
                </a:lnTo>
                <a:lnTo>
                  <a:pt x="920257" y="928380"/>
                </a:lnTo>
                <a:lnTo>
                  <a:pt x="0" y="928380"/>
                </a:lnTo>
                <a:lnTo>
                  <a:pt x="0" y="0"/>
                </a:lnTo>
                <a:close/>
              </a:path>
            </a:pathLst>
          </a:custGeom>
          <a:blipFill>
            <a:blip r:embed="rId6"/>
            <a:stretch>
              <a:fillRect/>
            </a:stretch>
          </a:blipFill>
        </p:spPr>
        <p:txBody>
          <a:bodyPr/>
          <a:lstStyle/>
          <a:p>
            <a:endParaRPr lang="en-US"/>
          </a:p>
        </p:txBody>
      </p:sp>
      <p:sp>
        <p:nvSpPr>
          <p:cNvPr id="11" name="Freeform 11"/>
          <p:cNvSpPr/>
          <p:nvPr/>
        </p:nvSpPr>
        <p:spPr>
          <a:xfrm>
            <a:off x="13243881" y="6405557"/>
            <a:ext cx="1117927" cy="1084389"/>
          </a:xfrm>
          <a:custGeom>
            <a:avLst/>
            <a:gdLst/>
            <a:ahLst/>
            <a:cxnLst/>
            <a:rect l="l" t="t" r="r" b="b"/>
            <a:pathLst>
              <a:path w="1117927" h="1084389">
                <a:moveTo>
                  <a:pt x="0" y="0"/>
                </a:moveTo>
                <a:lnTo>
                  <a:pt x="1117926" y="0"/>
                </a:lnTo>
                <a:lnTo>
                  <a:pt x="1117926" y="1084389"/>
                </a:lnTo>
                <a:lnTo>
                  <a:pt x="0" y="108438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Freeform 12"/>
          <p:cNvSpPr/>
          <p:nvPr/>
        </p:nvSpPr>
        <p:spPr>
          <a:xfrm>
            <a:off x="13117366" y="4031195"/>
            <a:ext cx="973524" cy="783687"/>
          </a:xfrm>
          <a:custGeom>
            <a:avLst/>
            <a:gdLst/>
            <a:ahLst/>
            <a:cxnLst/>
            <a:rect l="l" t="t" r="r" b="b"/>
            <a:pathLst>
              <a:path w="973524" h="783687">
                <a:moveTo>
                  <a:pt x="0" y="0"/>
                </a:moveTo>
                <a:lnTo>
                  <a:pt x="973524" y="0"/>
                </a:lnTo>
                <a:lnTo>
                  <a:pt x="973524" y="783687"/>
                </a:lnTo>
                <a:lnTo>
                  <a:pt x="0" y="783687"/>
                </a:lnTo>
                <a:lnTo>
                  <a:pt x="0" y="0"/>
                </a:lnTo>
                <a:close/>
              </a:path>
            </a:pathLst>
          </a:custGeom>
          <a:blipFill>
            <a:blip r:embed="rId9"/>
            <a:stretch>
              <a:fillRect/>
            </a:stretch>
          </a:blipFill>
        </p:spPr>
        <p:txBody>
          <a:bodyPr/>
          <a:lstStyle/>
          <a:p>
            <a:endParaRPr lang="en-US"/>
          </a:p>
        </p:txBody>
      </p:sp>
      <p:sp>
        <p:nvSpPr>
          <p:cNvPr id="13" name="Freeform 13"/>
          <p:cNvSpPr/>
          <p:nvPr/>
        </p:nvSpPr>
        <p:spPr>
          <a:xfrm>
            <a:off x="12959871" y="2445991"/>
            <a:ext cx="1288513" cy="1166104"/>
          </a:xfrm>
          <a:custGeom>
            <a:avLst/>
            <a:gdLst/>
            <a:ahLst/>
            <a:cxnLst/>
            <a:rect l="l" t="t" r="r" b="b"/>
            <a:pathLst>
              <a:path w="1288513" h="1166104">
                <a:moveTo>
                  <a:pt x="0" y="0"/>
                </a:moveTo>
                <a:lnTo>
                  <a:pt x="1288513" y="0"/>
                </a:lnTo>
                <a:lnTo>
                  <a:pt x="1288513" y="1166104"/>
                </a:lnTo>
                <a:lnTo>
                  <a:pt x="0" y="1166104"/>
                </a:lnTo>
                <a:lnTo>
                  <a:pt x="0" y="0"/>
                </a:lnTo>
                <a:close/>
              </a:path>
            </a:pathLst>
          </a:custGeom>
          <a:blipFill>
            <a:blip r:embed="rId10"/>
            <a:stretch>
              <a:fillRect/>
            </a:stretch>
          </a:blipFill>
        </p:spPr>
        <p:txBody>
          <a:bodyPr/>
          <a:lstStyle/>
          <a:p>
            <a:endParaRPr lang="en-US"/>
          </a:p>
        </p:txBody>
      </p:sp>
      <p:sp>
        <p:nvSpPr>
          <p:cNvPr id="14" name="TextBox 14"/>
          <p:cNvSpPr txBox="1"/>
          <p:nvPr/>
        </p:nvSpPr>
        <p:spPr>
          <a:xfrm>
            <a:off x="1028700" y="460036"/>
            <a:ext cx="4290712" cy="249395"/>
          </a:xfrm>
          <a:prstGeom prst="rect">
            <a:avLst/>
          </a:prstGeom>
        </p:spPr>
        <p:txBody>
          <a:bodyPr lIns="0" tIns="0" rIns="0" bIns="0" rtlCol="0" anchor="t">
            <a:spAutoFit/>
          </a:bodyPr>
          <a:lstStyle/>
          <a:p>
            <a:pPr marL="0" lvl="0" indent="0" algn="l">
              <a:lnSpc>
                <a:spcPts val="2003"/>
              </a:lnSpc>
            </a:pPr>
            <a:r>
              <a:rPr lang="en-US" sz="1431" spc="410">
                <a:solidFill>
                  <a:srgbClr val="FFFFFF"/>
                </a:solidFill>
                <a:latin typeface="Poppins"/>
                <a:ea typeface="Poppins"/>
                <a:cs typeface="Poppins"/>
                <a:sym typeface="Poppins"/>
              </a:rPr>
              <a:t>KINDERGARTEN READY, SET, GO</a:t>
            </a:r>
          </a:p>
        </p:txBody>
      </p:sp>
      <p:sp>
        <p:nvSpPr>
          <p:cNvPr id="15" name="TextBox 15"/>
          <p:cNvSpPr txBox="1"/>
          <p:nvPr/>
        </p:nvSpPr>
        <p:spPr>
          <a:xfrm>
            <a:off x="633738" y="1195936"/>
            <a:ext cx="7570538" cy="653265"/>
          </a:xfrm>
          <a:prstGeom prst="rect">
            <a:avLst/>
          </a:prstGeom>
        </p:spPr>
        <p:txBody>
          <a:bodyPr lIns="0" tIns="0" rIns="0" bIns="0" rtlCol="0" anchor="t">
            <a:spAutoFit/>
          </a:bodyPr>
          <a:lstStyle/>
          <a:p>
            <a:pPr marL="0" lvl="0" indent="0" algn="ctr">
              <a:lnSpc>
                <a:spcPts val="5468"/>
              </a:lnSpc>
            </a:pPr>
            <a:r>
              <a:rPr lang="en-US" sz="3905">
                <a:solidFill>
                  <a:srgbClr val="000000"/>
                </a:solidFill>
                <a:latin typeface="Wellfleet"/>
                <a:ea typeface="Wellfleet"/>
                <a:cs typeface="Wellfleet"/>
                <a:sym typeface="Wellfleet"/>
              </a:rPr>
              <a:t>Sample Kindergarten Schedule</a:t>
            </a:r>
          </a:p>
        </p:txBody>
      </p:sp>
      <p:sp>
        <p:nvSpPr>
          <p:cNvPr id="16" name="TextBox 16"/>
          <p:cNvSpPr txBox="1"/>
          <p:nvPr/>
        </p:nvSpPr>
        <p:spPr>
          <a:xfrm>
            <a:off x="14651037" y="6847837"/>
            <a:ext cx="2608263" cy="497347"/>
          </a:xfrm>
          <a:prstGeom prst="rect">
            <a:avLst/>
          </a:prstGeom>
        </p:spPr>
        <p:txBody>
          <a:bodyPr lIns="0" tIns="0" rIns="0" bIns="0" rtlCol="0" anchor="t">
            <a:spAutoFit/>
          </a:bodyPr>
          <a:lstStyle/>
          <a:p>
            <a:pPr algn="ctr">
              <a:lnSpc>
                <a:spcPts val="4087"/>
              </a:lnSpc>
              <a:spcBef>
                <a:spcPct val="0"/>
              </a:spcBef>
            </a:pPr>
            <a:r>
              <a:rPr lang="en-US" sz="2919">
                <a:solidFill>
                  <a:srgbClr val="000000"/>
                </a:solidFill>
                <a:latin typeface="Wellfleet"/>
                <a:ea typeface="Wellfleet"/>
                <a:cs typeface="Wellfleet"/>
                <a:sym typeface="Wellfleet"/>
              </a:rPr>
              <a:t>3 Days a Week</a:t>
            </a:r>
          </a:p>
        </p:txBody>
      </p:sp>
      <p:sp>
        <p:nvSpPr>
          <p:cNvPr id="17" name="TextBox 17"/>
          <p:cNvSpPr txBox="1"/>
          <p:nvPr/>
        </p:nvSpPr>
        <p:spPr>
          <a:xfrm>
            <a:off x="14651037" y="8098351"/>
            <a:ext cx="2422922" cy="497347"/>
          </a:xfrm>
          <a:prstGeom prst="rect">
            <a:avLst/>
          </a:prstGeom>
        </p:spPr>
        <p:txBody>
          <a:bodyPr lIns="0" tIns="0" rIns="0" bIns="0" rtlCol="0" anchor="t">
            <a:spAutoFit/>
          </a:bodyPr>
          <a:lstStyle/>
          <a:p>
            <a:pPr algn="ctr">
              <a:lnSpc>
                <a:spcPts val="4087"/>
              </a:lnSpc>
              <a:spcBef>
                <a:spcPct val="0"/>
              </a:spcBef>
            </a:pPr>
            <a:r>
              <a:rPr lang="en-US" sz="2919">
                <a:solidFill>
                  <a:srgbClr val="000000"/>
                </a:solidFill>
                <a:latin typeface="Wellfleet"/>
                <a:ea typeface="Wellfleet"/>
                <a:cs typeface="Wellfleet"/>
                <a:sym typeface="Wellfleet"/>
              </a:rPr>
              <a:t>1 Day a Week</a:t>
            </a:r>
          </a:p>
        </p:txBody>
      </p:sp>
      <p:sp>
        <p:nvSpPr>
          <p:cNvPr id="18" name="TextBox 18"/>
          <p:cNvSpPr txBox="1"/>
          <p:nvPr/>
        </p:nvSpPr>
        <p:spPr>
          <a:xfrm>
            <a:off x="14651037" y="9358051"/>
            <a:ext cx="2422922" cy="497347"/>
          </a:xfrm>
          <a:prstGeom prst="rect">
            <a:avLst/>
          </a:prstGeom>
        </p:spPr>
        <p:txBody>
          <a:bodyPr lIns="0" tIns="0" rIns="0" bIns="0" rtlCol="0" anchor="t">
            <a:spAutoFit/>
          </a:bodyPr>
          <a:lstStyle/>
          <a:p>
            <a:pPr algn="ctr">
              <a:lnSpc>
                <a:spcPts val="4087"/>
              </a:lnSpc>
              <a:spcBef>
                <a:spcPct val="0"/>
              </a:spcBef>
            </a:pPr>
            <a:r>
              <a:rPr lang="en-US" sz="2919">
                <a:solidFill>
                  <a:srgbClr val="000000"/>
                </a:solidFill>
                <a:latin typeface="Wellfleet"/>
                <a:ea typeface="Wellfleet"/>
                <a:cs typeface="Wellfleet"/>
                <a:sym typeface="Wellfleet"/>
              </a:rPr>
              <a:t>1 Day a Week</a:t>
            </a:r>
          </a:p>
        </p:txBody>
      </p:sp>
      <p:sp>
        <p:nvSpPr>
          <p:cNvPr id="19" name="TextBox 19"/>
          <p:cNvSpPr txBox="1"/>
          <p:nvPr/>
        </p:nvSpPr>
        <p:spPr>
          <a:xfrm>
            <a:off x="14651037" y="4137745"/>
            <a:ext cx="2437507" cy="596408"/>
          </a:xfrm>
          <a:prstGeom prst="rect">
            <a:avLst/>
          </a:prstGeom>
        </p:spPr>
        <p:txBody>
          <a:bodyPr lIns="0" tIns="0" rIns="0" bIns="0" rtlCol="0" anchor="t">
            <a:spAutoFit/>
          </a:bodyPr>
          <a:lstStyle/>
          <a:p>
            <a:pPr algn="ctr">
              <a:lnSpc>
                <a:spcPts val="4927"/>
              </a:lnSpc>
              <a:spcBef>
                <a:spcPct val="0"/>
              </a:spcBef>
            </a:pPr>
            <a:r>
              <a:rPr lang="en-US" sz="3519">
                <a:solidFill>
                  <a:srgbClr val="000000"/>
                </a:solidFill>
                <a:latin typeface="Wellfleet"/>
                <a:ea typeface="Wellfleet"/>
                <a:cs typeface="Wellfleet"/>
                <a:sym typeface="Wellfleet"/>
              </a:rPr>
              <a:t>30 Minutes</a:t>
            </a:r>
          </a:p>
        </p:txBody>
      </p:sp>
      <p:sp>
        <p:nvSpPr>
          <p:cNvPr id="20" name="TextBox 20"/>
          <p:cNvSpPr txBox="1"/>
          <p:nvPr/>
        </p:nvSpPr>
        <p:spPr>
          <a:xfrm>
            <a:off x="14873500" y="5486628"/>
            <a:ext cx="1483717" cy="497347"/>
          </a:xfrm>
          <a:prstGeom prst="rect">
            <a:avLst/>
          </a:prstGeom>
        </p:spPr>
        <p:txBody>
          <a:bodyPr lIns="0" tIns="0" rIns="0" bIns="0" rtlCol="0" anchor="t">
            <a:spAutoFit/>
          </a:bodyPr>
          <a:lstStyle/>
          <a:p>
            <a:pPr algn="ctr">
              <a:lnSpc>
                <a:spcPts val="4087"/>
              </a:lnSpc>
              <a:spcBef>
                <a:spcPct val="0"/>
              </a:spcBef>
            </a:pPr>
            <a:r>
              <a:rPr lang="en-US" sz="2919">
                <a:solidFill>
                  <a:srgbClr val="000000"/>
                </a:solidFill>
                <a:latin typeface="Wellfleet"/>
                <a:ea typeface="Wellfleet"/>
                <a:cs typeface="Wellfleet"/>
                <a:sym typeface="Wellfleet"/>
              </a:rPr>
              <a:t>Specials</a:t>
            </a:r>
          </a:p>
        </p:txBody>
      </p:sp>
      <p:sp>
        <p:nvSpPr>
          <p:cNvPr id="21" name="TextBox 21"/>
          <p:cNvSpPr txBox="1"/>
          <p:nvPr/>
        </p:nvSpPr>
        <p:spPr>
          <a:xfrm>
            <a:off x="14651037" y="2890785"/>
            <a:ext cx="2437507" cy="596408"/>
          </a:xfrm>
          <a:prstGeom prst="rect">
            <a:avLst/>
          </a:prstGeom>
        </p:spPr>
        <p:txBody>
          <a:bodyPr lIns="0" tIns="0" rIns="0" bIns="0" rtlCol="0" anchor="t">
            <a:spAutoFit/>
          </a:bodyPr>
          <a:lstStyle/>
          <a:p>
            <a:pPr algn="ctr">
              <a:lnSpc>
                <a:spcPts val="4927"/>
              </a:lnSpc>
              <a:spcBef>
                <a:spcPct val="0"/>
              </a:spcBef>
            </a:pPr>
            <a:r>
              <a:rPr lang="en-US" sz="3519">
                <a:solidFill>
                  <a:srgbClr val="000000"/>
                </a:solidFill>
                <a:latin typeface="Wellfleet"/>
                <a:ea typeface="Wellfleet"/>
                <a:cs typeface="Wellfleet"/>
                <a:sym typeface="Wellfleet"/>
              </a:rPr>
              <a:t>20 Minutes</a:t>
            </a:r>
          </a:p>
        </p:txBody>
      </p:sp>
      <p:sp>
        <p:nvSpPr>
          <p:cNvPr id="22" name="TextBox 22"/>
          <p:cNvSpPr txBox="1"/>
          <p:nvPr/>
        </p:nvSpPr>
        <p:spPr>
          <a:xfrm>
            <a:off x="488336" y="2382121"/>
            <a:ext cx="11690485" cy="9240519"/>
          </a:xfrm>
          <a:prstGeom prst="rect">
            <a:avLst/>
          </a:prstGeom>
        </p:spPr>
        <p:txBody>
          <a:bodyPr lIns="0" tIns="0" rIns="0" bIns="0" rtlCol="0" anchor="t">
            <a:spAutoFit/>
          </a:bodyPr>
          <a:lstStyle/>
          <a:p>
            <a:pPr algn="just">
              <a:lnSpc>
                <a:spcPts val="5539"/>
              </a:lnSpc>
            </a:pPr>
            <a:r>
              <a:rPr lang="en-US" sz="3419">
                <a:solidFill>
                  <a:srgbClr val="000000"/>
                </a:solidFill>
                <a:latin typeface="Wellfleet"/>
                <a:ea typeface="Wellfleet"/>
                <a:cs typeface="Wellfleet"/>
                <a:sym typeface="Wellfleet"/>
              </a:rPr>
              <a:t>Morning Meeting: 8:30-8:50</a:t>
            </a:r>
          </a:p>
          <a:p>
            <a:pPr algn="just">
              <a:lnSpc>
                <a:spcPts val="5539"/>
              </a:lnSpc>
            </a:pPr>
            <a:r>
              <a:rPr lang="en-US" sz="3419">
                <a:solidFill>
                  <a:srgbClr val="000000"/>
                </a:solidFill>
                <a:latin typeface="Wellfleet"/>
                <a:ea typeface="Wellfleet"/>
                <a:cs typeface="Wellfleet"/>
                <a:sym typeface="Wellfleet"/>
              </a:rPr>
              <a:t>Phonics and Literacy Centers: 8:50-9:50</a:t>
            </a:r>
          </a:p>
          <a:p>
            <a:pPr algn="just">
              <a:lnSpc>
                <a:spcPts val="5539"/>
              </a:lnSpc>
            </a:pPr>
            <a:r>
              <a:rPr lang="en-US" sz="3419">
                <a:solidFill>
                  <a:srgbClr val="000000"/>
                </a:solidFill>
                <a:latin typeface="Wellfleet"/>
                <a:ea typeface="Wellfleet"/>
                <a:cs typeface="Wellfleet"/>
                <a:sym typeface="Wellfleet"/>
              </a:rPr>
              <a:t>Recess and Lunch: 10:00-11:00</a:t>
            </a:r>
          </a:p>
          <a:p>
            <a:pPr algn="just">
              <a:lnSpc>
                <a:spcPts val="5539"/>
              </a:lnSpc>
            </a:pPr>
            <a:r>
              <a:rPr lang="en-US" sz="3419">
                <a:solidFill>
                  <a:srgbClr val="000000"/>
                </a:solidFill>
                <a:latin typeface="Wellfleet"/>
                <a:ea typeface="Wellfleet"/>
                <a:cs typeface="Wellfleet"/>
                <a:sym typeface="Wellfleet"/>
              </a:rPr>
              <a:t>Reading,Writing and Intervention: 11:00-12:00</a:t>
            </a:r>
          </a:p>
          <a:p>
            <a:pPr algn="just">
              <a:lnSpc>
                <a:spcPts val="5539"/>
              </a:lnSpc>
            </a:pPr>
            <a:r>
              <a:rPr lang="en-US" sz="3419">
                <a:solidFill>
                  <a:srgbClr val="000000"/>
                </a:solidFill>
                <a:latin typeface="Wellfleet"/>
                <a:ea typeface="Wellfleet"/>
                <a:cs typeface="Wellfleet"/>
                <a:sym typeface="Wellfleet"/>
              </a:rPr>
              <a:t>Science:12:00-12:30</a:t>
            </a:r>
          </a:p>
          <a:p>
            <a:pPr algn="just">
              <a:lnSpc>
                <a:spcPts val="5539"/>
              </a:lnSpc>
            </a:pPr>
            <a:r>
              <a:rPr lang="en-US" sz="3419">
                <a:solidFill>
                  <a:srgbClr val="000000"/>
                </a:solidFill>
                <a:latin typeface="Wellfleet"/>
                <a:ea typeface="Wellfleet"/>
                <a:cs typeface="Wellfleet"/>
                <a:sym typeface="Wellfleet"/>
              </a:rPr>
              <a:t>Math: 12:30-12:55</a:t>
            </a:r>
          </a:p>
          <a:p>
            <a:pPr algn="just">
              <a:lnSpc>
                <a:spcPts val="5539"/>
              </a:lnSpc>
            </a:pPr>
            <a:r>
              <a:rPr lang="en-US" sz="3419">
                <a:solidFill>
                  <a:srgbClr val="000000"/>
                </a:solidFill>
                <a:latin typeface="Wellfleet"/>
                <a:ea typeface="Wellfleet"/>
                <a:cs typeface="Wellfleet"/>
                <a:sym typeface="Wellfleet"/>
              </a:rPr>
              <a:t>Specials: 12:55-1:45</a:t>
            </a:r>
          </a:p>
          <a:p>
            <a:pPr algn="just">
              <a:lnSpc>
                <a:spcPts val="5539"/>
              </a:lnSpc>
            </a:pPr>
            <a:r>
              <a:rPr lang="en-US" sz="3419">
                <a:solidFill>
                  <a:srgbClr val="000000"/>
                </a:solidFill>
                <a:latin typeface="Wellfleet"/>
                <a:ea typeface="Wellfleet"/>
                <a:cs typeface="Wellfleet"/>
                <a:sym typeface="Wellfleet"/>
              </a:rPr>
              <a:t>Snack:1:45-2:00</a:t>
            </a:r>
          </a:p>
          <a:p>
            <a:pPr algn="just">
              <a:lnSpc>
                <a:spcPts val="5539"/>
              </a:lnSpc>
            </a:pPr>
            <a:r>
              <a:rPr lang="en-US" sz="3419">
                <a:solidFill>
                  <a:srgbClr val="000000"/>
                </a:solidFill>
                <a:latin typeface="Wellfleet"/>
                <a:ea typeface="Wellfleet"/>
                <a:cs typeface="Wellfleet"/>
                <a:sym typeface="Wellfleet"/>
              </a:rPr>
              <a:t>Math:2:00-2:30</a:t>
            </a:r>
          </a:p>
          <a:p>
            <a:pPr algn="just">
              <a:lnSpc>
                <a:spcPts val="5539"/>
              </a:lnSpc>
            </a:pPr>
            <a:r>
              <a:rPr lang="en-US" sz="3419">
                <a:solidFill>
                  <a:srgbClr val="000000"/>
                </a:solidFill>
                <a:latin typeface="Wellfleet"/>
                <a:ea typeface="Wellfleet"/>
                <a:cs typeface="Wellfleet"/>
                <a:sym typeface="Wellfleet"/>
              </a:rPr>
              <a:t>Time to Go Home!</a:t>
            </a:r>
          </a:p>
          <a:p>
            <a:pPr algn="just">
              <a:lnSpc>
                <a:spcPts val="4507"/>
              </a:lnSpc>
            </a:pPr>
            <a:endParaRPr lang="en-US" sz="3419">
              <a:solidFill>
                <a:srgbClr val="000000"/>
              </a:solidFill>
              <a:latin typeface="Wellfleet"/>
              <a:ea typeface="Wellfleet"/>
              <a:cs typeface="Wellfleet"/>
              <a:sym typeface="Wellfleet"/>
            </a:endParaRPr>
          </a:p>
          <a:p>
            <a:pPr algn="just">
              <a:lnSpc>
                <a:spcPts val="4507"/>
              </a:lnSpc>
            </a:pPr>
            <a:endParaRPr lang="en-US" sz="3419">
              <a:solidFill>
                <a:srgbClr val="000000"/>
              </a:solidFill>
              <a:latin typeface="Wellfleet"/>
              <a:ea typeface="Wellfleet"/>
              <a:cs typeface="Wellfleet"/>
              <a:sym typeface="Wellfleet"/>
            </a:endParaRPr>
          </a:p>
          <a:p>
            <a:pPr algn="just">
              <a:lnSpc>
                <a:spcPts val="4507"/>
              </a:lnSpc>
            </a:pPr>
            <a:endParaRPr lang="en-US" sz="3419">
              <a:solidFill>
                <a:srgbClr val="000000"/>
              </a:solidFill>
              <a:latin typeface="Wellfleet"/>
              <a:ea typeface="Wellfleet"/>
              <a:cs typeface="Wellfleet"/>
              <a:sym typeface="Wellfleet"/>
            </a:endParaRPr>
          </a:p>
          <a:p>
            <a:pPr algn="ctr">
              <a:lnSpc>
                <a:spcPts val="4507"/>
              </a:lnSpc>
              <a:spcBef>
                <a:spcPct val="0"/>
              </a:spcBef>
            </a:pPr>
            <a:endParaRPr lang="en-US" sz="3419">
              <a:solidFill>
                <a:srgbClr val="000000"/>
              </a:solidFill>
              <a:latin typeface="Wellfleet"/>
              <a:ea typeface="Wellfleet"/>
              <a:cs typeface="Wellfleet"/>
              <a:sym typeface="Wellflee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8336" y="364001"/>
            <a:ext cx="17311328" cy="536874"/>
            <a:chOff x="0" y="0"/>
            <a:chExt cx="13104244" cy="406400"/>
          </a:xfrm>
        </p:grpSpPr>
        <p:sp>
          <p:nvSpPr>
            <p:cNvPr id="3" name="Freeform 3"/>
            <p:cNvSpPr/>
            <p:nvPr/>
          </p:nvSpPr>
          <p:spPr>
            <a:xfrm>
              <a:off x="0" y="0"/>
              <a:ext cx="13104244" cy="406400"/>
            </a:xfrm>
            <a:custGeom>
              <a:avLst/>
              <a:gdLst/>
              <a:ahLst/>
              <a:cxnLst/>
              <a:rect l="l" t="t" r="r" b="b"/>
              <a:pathLst>
                <a:path w="13104244" h="406400">
                  <a:moveTo>
                    <a:pt x="13104244" y="0"/>
                  </a:moveTo>
                  <a:lnTo>
                    <a:pt x="0" y="0"/>
                  </a:lnTo>
                  <a:lnTo>
                    <a:pt x="101600" y="203200"/>
                  </a:lnTo>
                  <a:lnTo>
                    <a:pt x="0" y="406400"/>
                  </a:lnTo>
                  <a:lnTo>
                    <a:pt x="13104244" y="406400"/>
                  </a:lnTo>
                  <a:lnTo>
                    <a:pt x="13002644" y="203200"/>
                  </a:lnTo>
                  <a:lnTo>
                    <a:pt x="13104244" y="0"/>
                  </a:lnTo>
                  <a:close/>
                </a:path>
              </a:pathLst>
            </a:custGeom>
            <a:solidFill>
              <a:srgbClr val="09AB9C"/>
            </a:solidFill>
          </p:spPr>
          <p:txBody>
            <a:bodyPr/>
            <a:lstStyle/>
            <a:p>
              <a:endParaRPr lang="en-US"/>
            </a:p>
          </p:txBody>
        </p:sp>
        <p:sp>
          <p:nvSpPr>
            <p:cNvPr id="4" name="TextBox 4"/>
            <p:cNvSpPr txBox="1"/>
            <p:nvPr/>
          </p:nvSpPr>
          <p:spPr>
            <a:xfrm>
              <a:off x="88900" y="-57150"/>
              <a:ext cx="12926444" cy="463550"/>
            </a:xfrm>
            <a:prstGeom prst="rect">
              <a:avLst/>
            </a:prstGeom>
          </p:spPr>
          <p:txBody>
            <a:bodyPr lIns="50800" tIns="50800" rIns="50800" bIns="50800" rtlCol="0" anchor="ctr"/>
            <a:lstStyle/>
            <a:p>
              <a:pPr marL="0" lvl="0" indent="0" algn="ctr">
                <a:lnSpc>
                  <a:spcPts val="2520"/>
                </a:lnSpc>
              </a:pPr>
              <a:endParaRPr/>
            </a:p>
          </p:txBody>
        </p:sp>
      </p:grpSp>
      <p:sp>
        <p:nvSpPr>
          <p:cNvPr id="5" name="Freeform 5"/>
          <p:cNvSpPr/>
          <p:nvPr/>
        </p:nvSpPr>
        <p:spPr>
          <a:xfrm>
            <a:off x="1028700" y="1571721"/>
            <a:ext cx="4662753" cy="3774365"/>
          </a:xfrm>
          <a:custGeom>
            <a:avLst/>
            <a:gdLst/>
            <a:ahLst/>
            <a:cxnLst/>
            <a:rect l="l" t="t" r="r" b="b"/>
            <a:pathLst>
              <a:path w="4662753" h="3774365">
                <a:moveTo>
                  <a:pt x="0" y="0"/>
                </a:moveTo>
                <a:lnTo>
                  <a:pt x="4662753" y="0"/>
                </a:lnTo>
                <a:lnTo>
                  <a:pt x="4662753" y="3774365"/>
                </a:lnTo>
                <a:lnTo>
                  <a:pt x="0" y="377436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016596" y="1571721"/>
            <a:ext cx="5309209" cy="3774365"/>
          </a:xfrm>
          <a:custGeom>
            <a:avLst/>
            <a:gdLst/>
            <a:ahLst/>
            <a:cxnLst/>
            <a:rect l="l" t="t" r="r" b="b"/>
            <a:pathLst>
              <a:path w="5309209" h="3774365">
                <a:moveTo>
                  <a:pt x="0" y="0"/>
                </a:moveTo>
                <a:lnTo>
                  <a:pt x="5309209" y="0"/>
                </a:lnTo>
                <a:lnTo>
                  <a:pt x="5309209" y="3774365"/>
                </a:lnTo>
                <a:lnTo>
                  <a:pt x="0" y="37743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11735380" y="1571721"/>
            <a:ext cx="5285702" cy="3776874"/>
          </a:xfrm>
          <a:custGeom>
            <a:avLst/>
            <a:gdLst/>
            <a:ahLst/>
            <a:cxnLst/>
            <a:rect l="l" t="t" r="r" b="b"/>
            <a:pathLst>
              <a:path w="5285702" h="3776874">
                <a:moveTo>
                  <a:pt x="0" y="0"/>
                </a:moveTo>
                <a:lnTo>
                  <a:pt x="5285702" y="0"/>
                </a:lnTo>
                <a:lnTo>
                  <a:pt x="5285702" y="3776875"/>
                </a:lnTo>
                <a:lnTo>
                  <a:pt x="0" y="37768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a:off x="3777412" y="5630802"/>
            <a:ext cx="5311124" cy="3659847"/>
          </a:xfrm>
          <a:custGeom>
            <a:avLst/>
            <a:gdLst/>
            <a:ahLst/>
            <a:cxnLst/>
            <a:rect l="l" t="t" r="r" b="b"/>
            <a:pathLst>
              <a:path w="5311124" h="3659847">
                <a:moveTo>
                  <a:pt x="0" y="0"/>
                </a:moveTo>
                <a:lnTo>
                  <a:pt x="5311124" y="0"/>
                </a:lnTo>
                <a:lnTo>
                  <a:pt x="5311124" y="3659847"/>
                </a:lnTo>
                <a:lnTo>
                  <a:pt x="0" y="365984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a:off x="9792928" y="5573543"/>
            <a:ext cx="4717660" cy="3818811"/>
          </a:xfrm>
          <a:custGeom>
            <a:avLst/>
            <a:gdLst/>
            <a:ahLst/>
            <a:cxnLst/>
            <a:rect l="l" t="t" r="r" b="b"/>
            <a:pathLst>
              <a:path w="4717660" h="3818811">
                <a:moveTo>
                  <a:pt x="0" y="0"/>
                </a:moveTo>
                <a:lnTo>
                  <a:pt x="4717660" y="0"/>
                </a:lnTo>
                <a:lnTo>
                  <a:pt x="4717660" y="3818811"/>
                </a:lnTo>
                <a:lnTo>
                  <a:pt x="0" y="381881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Freeform 10"/>
          <p:cNvSpPr/>
          <p:nvPr/>
        </p:nvSpPr>
        <p:spPr>
          <a:xfrm>
            <a:off x="952218" y="1441621"/>
            <a:ext cx="943682" cy="928326"/>
          </a:xfrm>
          <a:custGeom>
            <a:avLst/>
            <a:gdLst/>
            <a:ahLst/>
            <a:cxnLst/>
            <a:rect l="l" t="t" r="r" b="b"/>
            <a:pathLst>
              <a:path w="943682" h="928326">
                <a:moveTo>
                  <a:pt x="0" y="0"/>
                </a:moveTo>
                <a:lnTo>
                  <a:pt x="943682" y="0"/>
                </a:lnTo>
                <a:lnTo>
                  <a:pt x="943682" y="928326"/>
                </a:lnTo>
                <a:lnTo>
                  <a:pt x="0" y="928326"/>
                </a:lnTo>
                <a:lnTo>
                  <a:pt x="0" y="0"/>
                </a:lnTo>
                <a:close/>
              </a:path>
            </a:pathLst>
          </a:custGeom>
          <a:blipFill>
            <a:blip r:embed="rId12"/>
            <a:stretch>
              <a:fillRect/>
            </a:stretch>
          </a:blipFill>
        </p:spPr>
        <p:txBody>
          <a:bodyPr/>
          <a:lstStyle/>
          <a:p>
            <a:endParaRPr lang="en-US"/>
          </a:p>
        </p:txBody>
      </p:sp>
      <p:sp>
        <p:nvSpPr>
          <p:cNvPr id="11" name="Freeform 11"/>
          <p:cNvSpPr/>
          <p:nvPr/>
        </p:nvSpPr>
        <p:spPr>
          <a:xfrm>
            <a:off x="5865526" y="1452624"/>
            <a:ext cx="1344587" cy="913915"/>
          </a:xfrm>
          <a:custGeom>
            <a:avLst/>
            <a:gdLst/>
            <a:ahLst/>
            <a:cxnLst/>
            <a:rect l="l" t="t" r="r" b="b"/>
            <a:pathLst>
              <a:path w="1344587" h="913915">
                <a:moveTo>
                  <a:pt x="0" y="0"/>
                </a:moveTo>
                <a:lnTo>
                  <a:pt x="1344587" y="0"/>
                </a:lnTo>
                <a:lnTo>
                  <a:pt x="1344587" y="913916"/>
                </a:lnTo>
                <a:lnTo>
                  <a:pt x="0" y="913916"/>
                </a:lnTo>
                <a:lnTo>
                  <a:pt x="0" y="0"/>
                </a:lnTo>
                <a:close/>
              </a:path>
            </a:pathLst>
          </a:custGeom>
          <a:blipFill>
            <a:blip r:embed="rId13"/>
            <a:stretch>
              <a:fillRect/>
            </a:stretch>
          </a:blipFill>
        </p:spPr>
        <p:txBody>
          <a:bodyPr/>
          <a:lstStyle/>
          <a:p>
            <a:endParaRPr lang="en-US"/>
          </a:p>
        </p:txBody>
      </p:sp>
      <p:sp>
        <p:nvSpPr>
          <p:cNvPr id="12" name="Freeform 12"/>
          <p:cNvSpPr/>
          <p:nvPr/>
        </p:nvSpPr>
        <p:spPr>
          <a:xfrm>
            <a:off x="11870507" y="1292302"/>
            <a:ext cx="1147910" cy="1142383"/>
          </a:xfrm>
          <a:custGeom>
            <a:avLst/>
            <a:gdLst/>
            <a:ahLst/>
            <a:cxnLst/>
            <a:rect l="l" t="t" r="r" b="b"/>
            <a:pathLst>
              <a:path w="1147910" h="1142383">
                <a:moveTo>
                  <a:pt x="0" y="0"/>
                </a:moveTo>
                <a:lnTo>
                  <a:pt x="1147910" y="0"/>
                </a:lnTo>
                <a:lnTo>
                  <a:pt x="1147910" y="1142383"/>
                </a:lnTo>
                <a:lnTo>
                  <a:pt x="0" y="1142383"/>
                </a:lnTo>
                <a:lnTo>
                  <a:pt x="0" y="0"/>
                </a:lnTo>
                <a:close/>
              </a:path>
            </a:pathLst>
          </a:custGeom>
          <a:blipFill>
            <a:blip r:embed="rId14"/>
            <a:stretch>
              <a:fillRect/>
            </a:stretch>
          </a:blipFill>
        </p:spPr>
        <p:txBody>
          <a:bodyPr/>
          <a:lstStyle/>
          <a:p>
            <a:endParaRPr lang="en-US"/>
          </a:p>
        </p:txBody>
      </p:sp>
      <p:sp>
        <p:nvSpPr>
          <p:cNvPr id="13" name="Freeform 13"/>
          <p:cNvSpPr/>
          <p:nvPr/>
        </p:nvSpPr>
        <p:spPr>
          <a:xfrm>
            <a:off x="3465045" y="5559433"/>
            <a:ext cx="1503707" cy="1091822"/>
          </a:xfrm>
          <a:custGeom>
            <a:avLst/>
            <a:gdLst/>
            <a:ahLst/>
            <a:cxnLst/>
            <a:rect l="l" t="t" r="r" b="b"/>
            <a:pathLst>
              <a:path w="1503707" h="1091822">
                <a:moveTo>
                  <a:pt x="0" y="0"/>
                </a:moveTo>
                <a:lnTo>
                  <a:pt x="1503708" y="0"/>
                </a:lnTo>
                <a:lnTo>
                  <a:pt x="1503708" y="1091823"/>
                </a:lnTo>
                <a:lnTo>
                  <a:pt x="0" y="1091823"/>
                </a:lnTo>
                <a:lnTo>
                  <a:pt x="0" y="0"/>
                </a:lnTo>
                <a:close/>
              </a:path>
            </a:pathLst>
          </a:custGeom>
          <a:blipFill>
            <a:blip r:embed="rId15"/>
            <a:stretch>
              <a:fillRect/>
            </a:stretch>
          </a:blipFill>
        </p:spPr>
        <p:txBody>
          <a:bodyPr/>
          <a:lstStyle/>
          <a:p>
            <a:endParaRPr lang="en-US"/>
          </a:p>
        </p:txBody>
      </p:sp>
      <p:sp>
        <p:nvSpPr>
          <p:cNvPr id="14" name="Freeform 14"/>
          <p:cNvSpPr/>
          <p:nvPr/>
        </p:nvSpPr>
        <p:spPr>
          <a:xfrm>
            <a:off x="9872180" y="5421515"/>
            <a:ext cx="1211442" cy="1185390"/>
          </a:xfrm>
          <a:custGeom>
            <a:avLst/>
            <a:gdLst/>
            <a:ahLst/>
            <a:cxnLst/>
            <a:rect l="l" t="t" r="r" b="b"/>
            <a:pathLst>
              <a:path w="1211442" h="1185390">
                <a:moveTo>
                  <a:pt x="0" y="0"/>
                </a:moveTo>
                <a:lnTo>
                  <a:pt x="1211442" y="0"/>
                </a:lnTo>
                <a:lnTo>
                  <a:pt x="1211442" y="1185390"/>
                </a:lnTo>
                <a:lnTo>
                  <a:pt x="0" y="1185390"/>
                </a:lnTo>
                <a:lnTo>
                  <a:pt x="0" y="0"/>
                </a:lnTo>
                <a:close/>
              </a:path>
            </a:pathLst>
          </a:custGeom>
          <a:blipFill>
            <a:blip r:embed="rId16"/>
            <a:stretch>
              <a:fillRect/>
            </a:stretch>
          </a:blipFill>
        </p:spPr>
        <p:txBody>
          <a:bodyPr/>
          <a:lstStyle/>
          <a:p>
            <a:endParaRPr lang="en-US"/>
          </a:p>
        </p:txBody>
      </p:sp>
      <p:sp>
        <p:nvSpPr>
          <p:cNvPr id="15" name="TextBox 15"/>
          <p:cNvSpPr txBox="1"/>
          <p:nvPr/>
        </p:nvSpPr>
        <p:spPr>
          <a:xfrm>
            <a:off x="1028700" y="440986"/>
            <a:ext cx="4242188" cy="325786"/>
          </a:xfrm>
          <a:prstGeom prst="rect">
            <a:avLst/>
          </a:prstGeom>
        </p:spPr>
        <p:txBody>
          <a:bodyPr lIns="0" tIns="0" rIns="0" bIns="0" rtlCol="0" anchor="t">
            <a:spAutoFit/>
          </a:bodyPr>
          <a:lstStyle/>
          <a:p>
            <a:pPr marL="0" lvl="0" indent="0" algn="l">
              <a:lnSpc>
                <a:spcPts val="2518"/>
              </a:lnSpc>
            </a:pPr>
            <a:r>
              <a:rPr lang="en-US" sz="1798" spc="516">
                <a:solidFill>
                  <a:srgbClr val="FFFFFF"/>
                </a:solidFill>
                <a:latin typeface="Poppins"/>
                <a:ea typeface="Poppins"/>
                <a:cs typeface="Poppins"/>
                <a:sym typeface="Poppins"/>
              </a:rPr>
              <a:t>TIPS FOR PARENTS</a:t>
            </a:r>
          </a:p>
        </p:txBody>
      </p:sp>
      <p:sp>
        <p:nvSpPr>
          <p:cNvPr id="16" name="TextBox 16"/>
          <p:cNvSpPr txBox="1"/>
          <p:nvPr/>
        </p:nvSpPr>
        <p:spPr>
          <a:xfrm>
            <a:off x="2202412" y="1768964"/>
            <a:ext cx="2043863" cy="497348"/>
          </a:xfrm>
          <a:prstGeom prst="rect">
            <a:avLst/>
          </a:prstGeom>
        </p:spPr>
        <p:txBody>
          <a:bodyPr lIns="0" tIns="0" rIns="0" bIns="0" rtlCol="0" anchor="t">
            <a:spAutoFit/>
          </a:bodyPr>
          <a:lstStyle/>
          <a:p>
            <a:pPr marL="0" lvl="0" indent="0" algn="ctr">
              <a:lnSpc>
                <a:spcPts val="4087"/>
              </a:lnSpc>
            </a:pPr>
            <a:r>
              <a:rPr lang="en-US" sz="2919">
                <a:solidFill>
                  <a:srgbClr val="000000"/>
                </a:solidFill>
                <a:latin typeface="Wellfleet"/>
                <a:ea typeface="Wellfleet"/>
                <a:cs typeface="Wellfleet"/>
                <a:sym typeface="Wellfleet"/>
              </a:rPr>
              <a:t>Routines</a:t>
            </a:r>
          </a:p>
        </p:txBody>
      </p:sp>
      <p:sp>
        <p:nvSpPr>
          <p:cNvPr id="17" name="TextBox 17"/>
          <p:cNvSpPr txBox="1"/>
          <p:nvPr/>
        </p:nvSpPr>
        <p:spPr>
          <a:xfrm>
            <a:off x="7239228" y="1768964"/>
            <a:ext cx="2863946" cy="497347"/>
          </a:xfrm>
          <a:prstGeom prst="rect">
            <a:avLst/>
          </a:prstGeom>
        </p:spPr>
        <p:txBody>
          <a:bodyPr lIns="0" tIns="0" rIns="0" bIns="0" rtlCol="0" anchor="t">
            <a:spAutoFit/>
          </a:bodyPr>
          <a:lstStyle/>
          <a:p>
            <a:pPr marL="0" lvl="0" indent="0" algn="ctr">
              <a:lnSpc>
                <a:spcPts val="4087"/>
              </a:lnSpc>
            </a:pPr>
            <a:r>
              <a:rPr lang="en-US" sz="2919">
                <a:solidFill>
                  <a:srgbClr val="000000"/>
                </a:solidFill>
                <a:latin typeface="Wellfleet"/>
                <a:ea typeface="Wellfleet"/>
                <a:cs typeface="Wellfleet"/>
                <a:sym typeface="Wellfleet"/>
              </a:rPr>
              <a:t>Read Daily</a:t>
            </a:r>
          </a:p>
        </p:txBody>
      </p:sp>
      <p:sp>
        <p:nvSpPr>
          <p:cNvPr id="18" name="TextBox 18"/>
          <p:cNvSpPr txBox="1"/>
          <p:nvPr/>
        </p:nvSpPr>
        <p:spPr>
          <a:xfrm>
            <a:off x="13189867" y="1806344"/>
            <a:ext cx="2863946" cy="497347"/>
          </a:xfrm>
          <a:prstGeom prst="rect">
            <a:avLst/>
          </a:prstGeom>
        </p:spPr>
        <p:txBody>
          <a:bodyPr lIns="0" tIns="0" rIns="0" bIns="0" rtlCol="0" anchor="t">
            <a:spAutoFit/>
          </a:bodyPr>
          <a:lstStyle/>
          <a:p>
            <a:pPr marL="0" lvl="0" indent="0" algn="ctr">
              <a:lnSpc>
                <a:spcPts val="4087"/>
              </a:lnSpc>
            </a:pPr>
            <a:r>
              <a:rPr lang="en-US" sz="2919">
                <a:solidFill>
                  <a:srgbClr val="000000"/>
                </a:solidFill>
                <a:latin typeface="Wellfleet"/>
                <a:ea typeface="Wellfleet"/>
                <a:cs typeface="Wellfleet"/>
                <a:sym typeface="Wellfleet"/>
              </a:rPr>
              <a:t>Encourage Play</a:t>
            </a:r>
          </a:p>
        </p:txBody>
      </p:sp>
      <p:sp>
        <p:nvSpPr>
          <p:cNvPr id="19" name="TextBox 19"/>
          <p:cNvSpPr txBox="1"/>
          <p:nvPr/>
        </p:nvSpPr>
        <p:spPr>
          <a:xfrm>
            <a:off x="1507562" y="2429262"/>
            <a:ext cx="3705029" cy="2344452"/>
          </a:xfrm>
          <a:prstGeom prst="rect">
            <a:avLst/>
          </a:prstGeom>
        </p:spPr>
        <p:txBody>
          <a:bodyPr lIns="0" tIns="0" rIns="0" bIns="0" rtlCol="0" anchor="t">
            <a:spAutoFit/>
          </a:bodyPr>
          <a:lstStyle/>
          <a:p>
            <a:pPr marL="0" lvl="0" indent="0" algn="ctr">
              <a:lnSpc>
                <a:spcPts val="3078"/>
              </a:lnSpc>
            </a:pPr>
            <a:r>
              <a:rPr lang="en-US" sz="2198">
                <a:solidFill>
                  <a:srgbClr val="000000"/>
                </a:solidFill>
                <a:latin typeface="Poppins"/>
                <a:ea typeface="Poppins"/>
                <a:cs typeface="Poppins"/>
                <a:sym typeface="Poppins"/>
              </a:rPr>
              <a:t>Establish consistent morning and bedtime routines now  to help your child feel secure and prepared for the school days ahead.</a:t>
            </a:r>
          </a:p>
        </p:txBody>
      </p:sp>
      <p:sp>
        <p:nvSpPr>
          <p:cNvPr id="20" name="TextBox 20"/>
          <p:cNvSpPr txBox="1"/>
          <p:nvPr/>
        </p:nvSpPr>
        <p:spPr>
          <a:xfrm>
            <a:off x="6386870" y="2419736"/>
            <a:ext cx="4696751" cy="1829468"/>
          </a:xfrm>
          <a:prstGeom prst="rect">
            <a:avLst/>
          </a:prstGeom>
        </p:spPr>
        <p:txBody>
          <a:bodyPr lIns="0" tIns="0" rIns="0" bIns="0" rtlCol="0" anchor="t">
            <a:spAutoFit/>
          </a:bodyPr>
          <a:lstStyle/>
          <a:p>
            <a:pPr marL="0" lvl="0" indent="0" algn="ctr">
              <a:lnSpc>
                <a:spcPts val="3638"/>
              </a:lnSpc>
            </a:pPr>
            <a:r>
              <a:rPr lang="en-US" sz="2598">
                <a:solidFill>
                  <a:srgbClr val="000000"/>
                </a:solidFill>
                <a:latin typeface="Poppins"/>
                <a:ea typeface="Poppins"/>
                <a:cs typeface="Poppins"/>
                <a:sym typeface="Poppins"/>
              </a:rPr>
              <a:t>Spend time reading together every day. This builds vocabulary, listening skills, and a love of learning.</a:t>
            </a:r>
          </a:p>
        </p:txBody>
      </p:sp>
      <p:sp>
        <p:nvSpPr>
          <p:cNvPr id="21" name="TextBox 21"/>
          <p:cNvSpPr txBox="1"/>
          <p:nvPr/>
        </p:nvSpPr>
        <p:spPr>
          <a:xfrm>
            <a:off x="12497380" y="2601982"/>
            <a:ext cx="3976974" cy="1999012"/>
          </a:xfrm>
          <a:prstGeom prst="rect">
            <a:avLst/>
          </a:prstGeom>
        </p:spPr>
        <p:txBody>
          <a:bodyPr lIns="0" tIns="0" rIns="0" bIns="0" rtlCol="0" anchor="t">
            <a:spAutoFit/>
          </a:bodyPr>
          <a:lstStyle/>
          <a:p>
            <a:pPr marL="0" lvl="0" indent="0" algn="ctr">
              <a:lnSpc>
                <a:spcPts val="3218"/>
              </a:lnSpc>
            </a:pPr>
            <a:r>
              <a:rPr lang="en-US" sz="2298">
                <a:solidFill>
                  <a:srgbClr val="000000"/>
                </a:solidFill>
                <a:latin typeface="Poppins"/>
                <a:ea typeface="Poppins"/>
                <a:cs typeface="Poppins"/>
                <a:sym typeface="Poppins"/>
              </a:rPr>
              <a:t>Support imaginative and active play. Exploration through play develops problem-solving and social skills.</a:t>
            </a:r>
          </a:p>
        </p:txBody>
      </p:sp>
      <p:sp>
        <p:nvSpPr>
          <p:cNvPr id="22" name="TextBox 22"/>
          <p:cNvSpPr txBox="1"/>
          <p:nvPr/>
        </p:nvSpPr>
        <p:spPr>
          <a:xfrm>
            <a:off x="4669420" y="5992132"/>
            <a:ext cx="3527108" cy="497347"/>
          </a:xfrm>
          <a:prstGeom prst="rect">
            <a:avLst/>
          </a:prstGeom>
        </p:spPr>
        <p:txBody>
          <a:bodyPr lIns="0" tIns="0" rIns="0" bIns="0" rtlCol="0" anchor="t">
            <a:spAutoFit/>
          </a:bodyPr>
          <a:lstStyle/>
          <a:p>
            <a:pPr marL="0" lvl="0" indent="0" algn="ctr">
              <a:lnSpc>
                <a:spcPts val="4087"/>
              </a:lnSpc>
            </a:pPr>
            <a:r>
              <a:rPr lang="en-US" sz="2919">
                <a:solidFill>
                  <a:srgbClr val="000000"/>
                </a:solidFill>
                <a:latin typeface="Wellfleet"/>
                <a:ea typeface="Wellfleet"/>
                <a:cs typeface="Wellfleet"/>
                <a:sym typeface="Wellfleet"/>
              </a:rPr>
              <a:t>Communicate</a:t>
            </a:r>
          </a:p>
        </p:txBody>
      </p:sp>
      <p:sp>
        <p:nvSpPr>
          <p:cNvPr id="23" name="TextBox 23"/>
          <p:cNvSpPr txBox="1"/>
          <p:nvPr/>
        </p:nvSpPr>
        <p:spPr>
          <a:xfrm>
            <a:off x="10388204" y="5992132"/>
            <a:ext cx="3527108" cy="497347"/>
          </a:xfrm>
          <a:prstGeom prst="rect">
            <a:avLst/>
          </a:prstGeom>
        </p:spPr>
        <p:txBody>
          <a:bodyPr lIns="0" tIns="0" rIns="0" bIns="0" rtlCol="0" anchor="t">
            <a:spAutoFit/>
          </a:bodyPr>
          <a:lstStyle/>
          <a:p>
            <a:pPr marL="0" lvl="0" indent="0" algn="ctr">
              <a:lnSpc>
                <a:spcPts val="4087"/>
              </a:lnSpc>
            </a:pPr>
            <a:r>
              <a:rPr lang="en-US" sz="2919">
                <a:solidFill>
                  <a:srgbClr val="000000"/>
                </a:solidFill>
                <a:latin typeface="Wellfleet"/>
                <a:ea typeface="Wellfleet"/>
                <a:cs typeface="Wellfleet"/>
                <a:sym typeface="Wellfleet"/>
              </a:rPr>
              <a:t>Be Positive</a:t>
            </a:r>
          </a:p>
        </p:txBody>
      </p:sp>
      <p:sp>
        <p:nvSpPr>
          <p:cNvPr id="24" name="TextBox 24"/>
          <p:cNvSpPr txBox="1"/>
          <p:nvPr/>
        </p:nvSpPr>
        <p:spPr>
          <a:xfrm>
            <a:off x="4246276" y="6849382"/>
            <a:ext cx="4508077" cy="1999012"/>
          </a:xfrm>
          <a:prstGeom prst="rect">
            <a:avLst/>
          </a:prstGeom>
        </p:spPr>
        <p:txBody>
          <a:bodyPr lIns="0" tIns="0" rIns="0" bIns="0" rtlCol="0" anchor="t">
            <a:spAutoFit/>
          </a:bodyPr>
          <a:lstStyle/>
          <a:p>
            <a:pPr marL="0" lvl="0" indent="0" algn="ctr">
              <a:lnSpc>
                <a:spcPts val="3218"/>
              </a:lnSpc>
            </a:pPr>
            <a:r>
              <a:rPr lang="en-US" sz="2298">
                <a:solidFill>
                  <a:srgbClr val="000000"/>
                </a:solidFill>
                <a:latin typeface="Poppins"/>
                <a:ea typeface="Poppins"/>
                <a:cs typeface="Poppins"/>
                <a:sym typeface="Poppins"/>
              </a:rPr>
              <a:t>Be sure to regularly check the school's website to stay informed about any updates or significant events on the horizon.</a:t>
            </a:r>
          </a:p>
        </p:txBody>
      </p:sp>
      <p:sp>
        <p:nvSpPr>
          <p:cNvPr id="25" name="TextBox 25"/>
          <p:cNvSpPr txBox="1"/>
          <p:nvPr/>
        </p:nvSpPr>
        <p:spPr>
          <a:xfrm>
            <a:off x="10085712" y="6894467"/>
            <a:ext cx="4132093" cy="1953927"/>
          </a:xfrm>
          <a:prstGeom prst="rect">
            <a:avLst/>
          </a:prstGeom>
        </p:spPr>
        <p:txBody>
          <a:bodyPr lIns="0" tIns="0" rIns="0" bIns="0" rtlCol="0" anchor="t">
            <a:spAutoFit/>
          </a:bodyPr>
          <a:lstStyle/>
          <a:p>
            <a:pPr marL="0" lvl="0" indent="0" algn="ctr">
              <a:lnSpc>
                <a:spcPts val="3078"/>
              </a:lnSpc>
            </a:pPr>
            <a:r>
              <a:rPr lang="en-US" sz="2198">
                <a:solidFill>
                  <a:srgbClr val="000000"/>
                </a:solidFill>
                <a:latin typeface="Poppins"/>
                <a:ea typeface="Poppins"/>
                <a:cs typeface="Poppins"/>
                <a:sym typeface="Poppins"/>
              </a:rPr>
              <a:t>Talk positively about school. Build excitement and confidence by celebrating small achievements and new experiences.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8336" y="364001"/>
            <a:ext cx="17311328" cy="536874"/>
            <a:chOff x="0" y="0"/>
            <a:chExt cx="13104244" cy="406400"/>
          </a:xfrm>
        </p:grpSpPr>
        <p:sp>
          <p:nvSpPr>
            <p:cNvPr id="3" name="Freeform 3"/>
            <p:cNvSpPr/>
            <p:nvPr/>
          </p:nvSpPr>
          <p:spPr>
            <a:xfrm>
              <a:off x="0" y="0"/>
              <a:ext cx="13104244" cy="406400"/>
            </a:xfrm>
            <a:custGeom>
              <a:avLst/>
              <a:gdLst/>
              <a:ahLst/>
              <a:cxnLst/>
              <a:rect l="l" t="t" r="r" b="b"/>
              <a:pathLst>
                <a:path w="13104244" h="406400">
                  <a:moveTo>
                    <a:pt x="13104244" y="0"/>
                  </a:moveTo>
                  <a:lnTo>
                    <a:pt x="0" y="0"/>
                  </a:lnTo>
                  <a:lnTo>
                    <a:pt x="101600" y="203200"/>
                  </a:lnTo>
                  <a:lnTo>
                    <a:pt x="0" y="406400"/>
                  </a:lnTo>
                  <a:lnTo>
                    <a:pt x="13104244" y="406400"/>
                  </a:lnTo>
                  <a:lnTo>
                    <a:pt x="13002644" y="203200"/>
                  </a:lnTo>
                  <a:lnTo>
                    <a:pt x="13104244" y="0"/>
                  </a:lnTo>
                  <a:close/>
                </a:path>
              </a:pathLst>
            </a:custGeom>
            <a:solidFill>
              <a:srgbClr val="09AB9C"/>
            </a:solidFill>
          </p:spPr>
          <p:txBody>
            <a:bodyPr/>
            <a:lstStyle/>
            <a:p>
              <a:endParaRPr lang="en-US"/>
            </a:p>
          </p:txBody>
        </p:sp>
        <p:sp>
          <p:nvSpPr>
            <p:cNvPr id="4" name="TextBox 4"/>
            <p:cNvSpPr txBox="1"/>
            <p:nvPr/>
          </p:nvSpPr>
          <p:spPr>
            <a:xfrm>
              <a:off x="88900" y="-57150"/>
              <a:ext cx="12926444" cy="463550"/>
            </a:xfrm>
            <a:prstGeom prst="rect">
              <a:avLst/>
            </a:prstGeom>
          </p:spPr>
          <p:txBody>
            <a:bodyPr lIns="50800" tIns="50800" rIns="50800" bIns="50800" rtlCol="0" anchor="ctr"/>
            <a:lstStyle/>
            <a:p>
              <a:pPr marL="0" lvl="0" indent="0" algn="ctr">
                <a:lnSpc>
                  <a:spcPts val="2520"/>
                </a:lnSpc>
              </a:pPr>
              <a:endParaRPr/>
            </a:p>
          </p:txBody>
        </p:sp>
      </p:grpSp>
      <p:sp>
        <p:nvSpPr>
          <p:cNvPr id="5" name="TextBox 5"/>
          <p:cNvSpPr txBox="1"/>
          <p:nvPr/>
        </p:nvSpPr>
        <p:spPr>
          <a:xfrm>
            <a:off x="1028700" y="460036"/>
            <a:ext cx="4290712" cy="257245"/>
          </a:xfrm>
          <a:prstGeom prst="rect">
            <a:avLst/>
          </a:prstGeom>
        </p:spPr>
        <p:txBody>
          <a:bodyPr lIns="0" tIns="0" rIns="0" bIns="0" rtlCol="0" anchor="t">
            <a:spAutoFit/>
          </a:bodyPr>
          <a:lstStyle/>
          <a:p>
            <a:pPr marL="0" lvl="0" indent="0" algn="l">
              <a:lnSpc>
                <a:spcPts val="2096"/>
              </a:lnSpc>
            </a:pPr>
            <a:r>
              <a:rPr lang="en-US" sz="1497" spc="429">
                <a:solidFill>
                  <a:srgbClr val="FFFFFF"/>
                </a:solidFill>
                <a:latin typeface="Poppins"/>
                <a:ea typeface="Poppins"/>
                <a:cs typeface="Poppins"/>
                <a:sym typeface="Poppins"/>
              </a:rPr>
              <a:t>KINDERGARTEN READY, SET, GO</a:t>
            </a:r>
          </a:p>
        </p:txBody>
      </p:sp>
      <p:sp>
        <p:nvSpPr>
          <p:cNvPr id="6" name="TextBox 6"/>
          <p:cNvSpPr txBox="1"/>
          <p:nvPr/>
        </p:nvSpPr>
        <p:spPr>
          <a:xfrm>
            <a:off x="1028700" y="2911638"/>
            <a:ext cx="16230600" cy="6515391"/>
          </a:xfrm>
          <a:prstGeom prst="rect">
            <a:avLst/>
          </a:prstGeom>
        </p:spPr>
        <p:txBody>
          <a:bodyPr lIns="0" tIns="0" rIns="0" bIns="0" rtlCol="0" anchor="t">
            <a:spAutoFit/>
          </a:bodyPr>
          <a:lstStyle/>
          <a:p>
            <a:pPr marL="0" lvl="0" indent="0" algn="l">
              <a:lnSpc>
                <a:spcPts val="4708"/>
              </a:lnSpc>
            </a:pPr>
            <a:r>
              <a:rPr lang="en-US" sz="3363">
                <a:solidFill>
                  <a:srgbClr val="000000"/>
                </a:solidFill>
                <a:latin typeface="Poppins"/>
                <a:ea typeface="Poppins"/>
                <a:cs typeface="Poppins"/>
                <a:sym typeface="Poppins"/>
              </a:rPr>
              <a:t>There are numerous excellent options available! Our students currently benefit from:</a:t>
            </a:r>
          </a:p>
          <a:p>
            <a:pPr marL="0" lvl="0" indent="0" algn="l">
              <a:lnSpc>
                <a:spcPts val="4708"/>
              </a:lnSpc>
            </a:pPr>
            <a:endParaRPr lang="en-US" sz="3363">
              <a:solidFill>
                <a:srgbClr val="000000"/>
              </a:solidFill>
              <a:latin typeface="Poppins"/>
              <a:ea typeface="Poppins"/>
              <a:cs typeface="Poppins"/>
              <a:sym typeface="Poppins"/>
            </a:endParaRPr>
          </a:p>
          <a:p>
            <a:pPr marL="726192" lvl="1" indent="-363096" algn="l">
              <a:lnSpc>
                <a:spcPts val="4708"/>
              </a:lnSpc>
              <a:buFont typeface="Arial"/>
              <a:buChar char="•"/>
            </a:pPr>
            <a:r>
              <a:rPr lang="en-US" sz="3363">
                <a:solidFill>
                  <a:srgbClr val="000000"/>
                </a:solidFill>
                <a:latin typeface="Poppins"/>
                <a:ea typeface="Poppins"/>
                <a:cs typeface="Poppins"/>
                <a:sym typeface="Poppins"/>
              </a:rPr>
              <a:t>R-Club, which provides before and after school care on campus.</a:t>
            </a:r>
          </a:p>
          <a:p>
            <a:pPr marL="726192" lvl="1" indent="-363096" algn="l">
              <a:lnSpc>
                <a:spcPts val="4708"/>
              </a:lnSpc>
              <a:buFont typeface="Arial"/>
              <a:buChar char="•"/>
            </a:pPr>
            <a:r>
              <a:rPr lang="en-US" sz="3363">
                <a:solidFill>
                  <a:srgbClr val="000000"/>
                </a:solidFill>
                <a:latin typeface="Poppins"/>
                <a:ea typeface="Poppins"/>
                <a:cs typeface="Poppins"/>
                <a:sym typeface="Poppins"/>
              </a:rPr>
              <a:t>American Mixed Martial Arts</a:t>
            </a:r>
          </a:p>
          <a:p>
            <a:pPr marL="726192" lvl="1" indent="-363096" algn="l">
              <a:lnSpc>
                <a:spcPts val="4708"/>
              </a:lnSpc>
              <a:buFont typeface="Arial"/>
              <a:buChar char="•"/>
            </a:pPr>
            <a:r>
              <a:rPr lang="en-US" sz="3363">
                <a:solidFill>
                  <a:srgbClr val="000000"/>
                </a:solidFill>
                <a:latin typeface="Poppins"/>
                <a:ea typeface="Poppins"/>
                <a:cs typeface="Poppins"/>
                <a:sym typeface="Poppins"/>
              </a:rPr>
              <a:t>Pasadena Community Church, offering after school care only along with pick-up services.</a:t>
            </a:r>
          </a:p>
          <a:p>
            <a:pPr algn="l">
              <a:lnSpc>
                <a:spcPts val="4708"/>
              </a:lnSpc>
            </a:pPr>
            <a:endParaRPr lang="en-US" sz="3363">
              <a:solidFill>
                <a:srgbClr val="000000"/>
              </a:solidFill>
              <a:latin typeface="Poppins"/>
              <a:ea typeface="Poppins"/>
              <a:cs typeface="Poppins"/>
              <a:sym typeface="Poppins"/>
            </a:endParaRPr>
          </a:p>
          <a:p>
            <a:pPr algn="l">
              <a:lnSpc>
                <a:spcPts val="4708"/>
              </a:lnSpc>
            </a:pPr>
            <a:endParaRPr lang="en-US" sz="3363">
              <a:solidFill>
                <a:srgbClr val="000000"/>
              </a:solidFill>
              <a:latin typeface="Poppins"/>
              <a:ea typeface="Poppins"/>
              <a:cs typeface="Poppins"/>
              <a:sym typeface="Poppins"/>
            </a:endParaRPr>
          </a:p>
          <a:p>
            <a:pPr algn="l">
              <a:lnSpc>
                <a:spcPts val="4708"/>
              </a:lnSpc>
            </a:pPr>
            <a:r>
              <a:rPr lang="en-US" sz="3363">
                <a:solidFill>
                  <a:srgbClr val="000000"/>
                </a:solidFill>
                <a:latin typeface="Poppins"/>
                <a:ea typeface="Poppins"/>
                <a:cs typeface="Poppins"/>
                <a:sym typeface="Poppins"/>
              </a:rPr>
              <a:t>However, there are plenty more options to explore! Begin devising a plan now to secure your spot if you know it will be needed!</a:t>
            </a:r>
          </a:p>
        </p:txBody>
      </p:sp>
      <p:sp>
        <p:nvSpPr>
          <p:cNvPr id="7" name="TextBox 7"/>
          <p:cNvSpPr txBox="1"/>
          <p:nvPr/>
        </p:nvSpPr>
        <p:spPr>
          <a:xfrm>
            <a:off x="1028700" y="1085850"/>
            <a:ext cx="16770964" cy="1616238"/>
          </a:xfrm>
          <a:prstGeom prst="rect">
            <a:avLst/>
          </a:prstGeom>
        </p:spPr>
        <p:txBody>
          <a:bodyPr lIns="0" tIns="0" rIns="0" bIns="0" rtlCol="0" anchor="t">
            <a:spAutoFit/>
          </a:bodyPr>
          <a:lstStyle/>
          <a:p>
            <a:pPr marL="0" lvl="0" indent="0" algn="l">
              <a:lnSpc>
                <a:spcPts val="6339"/>
              </a:lnSpc>
            </a:pPr>
            <a:r>
              <a:rPr lang="en-US" sz="5762">
                <a:solidFill>
                  <a:srgbClr val="000000"/>
                </a:solidFill>
                <a:latin typeface="Wellfleet"/>
                <a:ea typeface="Wellfleet"/>
                <a:cs typeface="Wellfleet"/>
                <a:sym typeface="Wellfleet"/>
              </a:rPr>
              <a:t>Explore Options for Before and After School Care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626845" y="0"/>
            <a:ext cx="9034310" cy="2235992"/>
          </a:xfrm>
          <a:custGeom>
            <a:avLst/>
            <a:gdLst/>
            <a:ahLst/>
            <a:cxnLst/>
            <a:rect l="l" t="t" r="r" b="b"/>
            <a:pathLst>
              <a:path w="9034310" h="2235992">
                <a:moveTo>
                  <a:pt x="0" y="0"/>
                </a:moveTo>
                <a:lnTo>
                  <a:pt x="9034310" y="0"/>
                </a:lnTo>
                <a:lnTo>
                  <a:pt x="9034310" y="2235992"/>
                </a:lnTo>
                <a:lnTo>
                  <a:pt x="0" y="22359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514350" y="6403117"/>
            <a:ext cx="19965800" cy="4551131"/>
            <a:chOff x="0" y="0"/>
            <a:chExt cx="5258482" cy="1198652"/>
          </a:xfrm>
        </p:grpSpPr>
        <p:sp>
          <p:nvSpPr>
            <p:cNvPr id="4" name="Freeform 4"/>
            <p:cNvSpPr/>
            <p:nvPr/>
          </p:nvSpPr>
          <p:spPr>
            <a:xfrm>
              <a:off x="0" y="0"/>
              <a:ext cx="5258482" cy="1198652"/>
            </a:xfrm>
            <a:custGeom>
              <a:avLst/>
              <a:gdLst/>
              <a:ahLst/>
              <a:cxnLst/>
              <a:rect l="l" t="t" r="r" b="b"/>
              <a:pathLst>
                <a:path w="5258482" h="1198652">
                  <a:moveTo>
                    <a:pt x="6592" y="0"/>
                  </a:moveTo>
                  <a:lnTo>
                    <a:pt x="5251890" y="0"/>
                  </a:lnTo>
                  <a:cubicBezTo>
                    <a:pt x="5253639" y="0"/>
                    <a:pt x="5255315" y="695"/>
                    <a:pt x="5256551" y="1931"/>
                  </a:cubicBezTo>
                  <a:cubicBezTo>
                    <a:pt x="5257788" y="3167"/>
                    <a:pt x="5258482" y="4844"/>
                    <a:pt x="5258482" y="6592"/>
                  </a:cubicBezTo>
                  <a:lnTo>
                    <a:pt x="5258482" y="1192060"/>
                  </a:lnTo>
                  <a:cubicBezTo>
                    <a:pt x="5258482" y="1195700"/>
                    <a:pt x="5255531" y="1198652"/>
                    <a:pt x="5251890" y="1198652"/>
                  </a:cubicBezTo>
                  <a:lnTo>
                    <a:pt x="6592" y="1198652"/>
                  </a:lnTo>
                  <a:cubicBezTo>
                    <a:pt x="4844" y="1198652"/>
                    <a:pt x="3167" y="1197957"/>
                    <a:pt x="1931" y="1196721"/>
                  </a:cubicBezTo>
                  <a:cubicBezTo>
                    <a:pt x="695" y="1195485"/>
                    <a:pt x="0" y="1193808"/>
                    <a:pt x="0" y="1192060"/>
                  </a:cubicBezTo>
                  <a:lnTo>
                    <a:pt x="0" y="6592"/>
                  </a:lnTo>
                  <a:cubicBezTo>
                    <a:pt x="0" y="4844"/>
                    <a:pt x="695" y="3167"/>
                    <a:pt x="1931" y="1931"/>
                  </a:cubicBezTo>
                  <a:cubicBezTo>
                    <a:pt x="3167" y="695"/>
                    <a:pt x="4844" y="0"/>
                    <a:pt x="6592" y="0"/>
                  </a:cubicBezTo>
                  <a:close/>
                </a:path>
              </a:pathLst>
            </a:custGeom>
            <a:solidFill>
              <a:srgbClr val="E4D256"/>
            </a:solidFill>
          </p:spPr>
          <p:txBody>
            <a:bodyPr/>
            <a:lstStyle/>
            <a:p>
              <a:endParaRPr lang="en-US"/>
            </a:p>
          </p:txBody>
        </p:sp>
        <p:sp>
          <p:nvSpPr>
            <p:cNvPr id="5" name="TextBox 5"/>
            <p:cNvSpPr txBox="1"/>
            <p:nvPr/>
          </p:nvSpPr>
          <p:spPr>
            <a:xfrm>
              <a:off x="0" y="-57150"/>
              <a:ext cx="5258482" cy="1255802"/>
            </a:xfrm>
            <a:prstGeom prst="rect">
              <a:avLst/>
            </a:prstGeom>
          </p:spPr>
          <p:txBody>
            <a:bodyPr lIns="50800" tIns="50800" rIns="50800" bIns="50800" rtlCol="0" anchor="ctr"/>
            <a:lstStyle/>
            <a:p>
              <a:pPr algn="ctr">
                <a:lnSpc>
                  <a:spcPts val="2520"/>
                </a:lnSpc>
              </a:pPr>
              <a:endParaRPr/>
            </a:p>
          </p:txBody>
        </p:sp>
      </p:grpSp>
      <p:sp>
        <p:nvSpPr>
          <p:cNvPr id="6" name="Freeform 6"/>
          <p:cNvSpPr/>
          <p:nvPr/>
        </p:nvSpPr>
        <p:spPr>
          <a:xfrm>
            <a:off x="16824797" y="4160559"/>
            <a:ext cx="1899533" cy="1965882"/>
          </a:xfrm>
          <a:custGeom>
            <a:avLst/>
            <a:gdLst/>
            <a:ahLst/>
            <a:cxnLst/>
            <a:rect l="l" t="t" r="r" b="b"/>
            <a:pathLst>
              <a:path w="1899533" h="1965882">
                <a:moveTo>
                  <a:pt x="0" y="0"/>
                </a:moveTo>
                <a:lnTo>
                  <a:pt x="1899534" y="0"/>
                </a:lnTo>
                <a:lnTo>
                  <a:pt x="1899534" y="1965882"/>
                </a:lnTo>
                <a:lnTo>
                  <a:pt x="0" y="196588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4956876" y="658544"/>
            <a:ext cx="8704279" cy="806987"/>
          </a:xfrm>
          <a:prstGeom prst="rect">
            <a:avLst/>
          </a:prstGeom>
        </p:spPr>
        <p:txBody>
          <a:bodyPr lIns="0" tIns="0" rIns="0" bIns="0" rtlCol="0" anchor="t">
            <a:spAutoFit/>
          </a:bodyPr>
          <a:lstStyle/>
          <a:p>
            <a:pPr marL="0" lvl="0" indent="0" algn="ctr">
              <a:lnSpc>
                <a:spcPts val="6371"/>
              </a:lnSpc>
            </a:pPr>
            <a:r>
              <a:rPr lang="en-US" sz="5792">
                <a:solidFill>
                  <a:srgbClr val="000000"/>
                </a:solidFill>
                <a:latin typeface="Wellfleet"/>
                <a:ea typeface="Wellfleet"/>
                <a:cs typeface="Wellfleet"/>
                <a:sym typeface="Wellfleet"/>
              </a:rPr>
              <a:t>Q&amp;A </a:t>
            </a:r>
          </a:p>
        </p:txBody>
      </p:sp>
      <p:sp>
        <p:nvSpPr>
          <p:cNvPr id="8" name="TextBox 8"/>
          <p:cNvSpPr txBox="1"/>
          <p:nvPr/>
        </p:nvSpPr>
        <p:spPr>
          <a:xfrm>
            <a:off x="732515" y="6747825"/>
            <a:ext cx="16822969" cy="3133725"/>
          </a:xfrm>
          <a:prstGeom prst="rect">
            <a:avLst/>
          </a:prstGeom>
        </p:spPr>
        <p:txBody>
          <a:bodyPr lIns="0" tIns="0" rIns="0" bIns="0" rtlCol="0" anchor="t">
            <a:spAutoFit/>
          </a:bodyPr>
          <a:lstStyle/>
          <a:p>
            <a:pPr algn="ctr">
              <a:lnSpc>
                <a:spcPts val="4917"/>
              </a:lnSpc>
              <a:spcBef>
                <a:spcPct val="0"/>
              </a:spcBef>
            </a:pPr>
            <a:r>
              <a:rPr lang="en-US" sz="4098">
                <a:solidFill>
                  <a:srgbClr val="000000"/>
                </a:solidFill>
                <a:latin typeface="Poppins"/>
                <a:ea typeface="Poppins"/>
                <a:cs typeface="Poppins"/>
                <a:sym typeface="Poppins"/>
              </a:rPr>
              <a:t>Please remember that all </a:t>
            </a:r>
            <a:r>
              <a:rPr lang="en-US" sz="4098" b="1">
                <a:solidFill>
                  <a:srgbClr val="000000"/>
                </a:solidFill>
                <a:latin typeface="Poppins Bold"/>
                <a:ea typeface="Poppins Bold"/>
                <a:cs typeface="Poppins Bold"/>
                <a:sym typeface="Poppins Bold"/>
              </a:rPr>
              <a:t>registration paperwork must be finalized by April 27th with the office</a:t>
            </a:r>
            <a:r>
              <a:rPr lang="en-US" sz="4098">
                <a:solidFill>
                  <a:srgbClr val="000000"/>
                </a:solidFill>
                <a:latin typeface="Poppins"/>
                <a:ea typeface="Poppins"/>
                <a:cs typeface="Poppins"/>
                <a:sym typeface="Poppins"/>
              </a:rPr>
              <a:t>, and all other requirements need to be completed by April 30th. If you have any questions regarding registration, please call the number and extension listed on the pamphlet.</a:t>
            </a:r>
          </a:p>
        </p:txBody>
      </p:sp>
      <p:sp>
        <p:nvSpPr>
          <p:cNvPr id="9" name="Freeform 9"/>
          <p:cNvSpPr/>
          <p:nvPr/>
        </p:nvSpPr>
        <p:spPr>
          <a:xfrm rot="-1903783">
            <a:off x="374988" y="135055"/>
            <a:ext cx="1899533" cy="1965882"/>
          </a:xfrm>
          <a:custGeom>
            <a:avLst/>
            <a:gdLst/>
            <a:ahLst/>
            <a:cxnLst/>
            <a:rect l="l" t="t" r="r" b="b"/>
            <a:pathLst>
              <a:path w="1899533" h="1965882">
                <a:moveTo>
                  <a:pt x="0" y="0"/>
                </a:moveTo>
                <a:lnTo>
                  <a:pt x="1899533" y="0"/>
                </a:lnTo>
                <a:lnTo>
                  <a:pt x="1899533" y="1965882"/>
                </a:lnTo>
                <a:lnTo>
                  <a:pt x="0" y="196588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rot="1452330">
            <a:off x="632506" y="3721991"/>
            <a:ext cx="1899533" cy="1965882"/>
          </a:xfrm>
          <a:custGeom>
            <a:avLst/>
            <a:gdLst/>
            <a:ahLst/>
            <a:cxnLst/>
            <a:rect l="l" t="t" r="r" b="b"/>
            <a:pathLst>
              <a:path w="1899533" h="1965882">
                <a:moveTo>
                  <a:pt x="0" y="0"/>
                </a:moveTo>
                <a:lnTo>
                  <a:pt x="1899533" y="0"/>
                </a:lnTo>
                <a:lnTo>
                  <a:pt x="1899533" y="1965882"/>
                </a:lnTo>
                <a:lnTo>
                  <a:pt x="0" y="196588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rot="317558">
            <a:off x="16301847" y="-134109"/>
            <a:ext cx="1899533" cy="1965882"/>
          </a:xfrm>
          <a:custGeom>
            <a:avLst/>
            <a:gdLst/>
            <a:ahLst/>
            <a:cxnLst/>
            <a:rect l="l" t="t" r="r" b="b"/>
            <a:pathLst>
              <a:path w="1899533" h="1965882">
                <a:moveTo>
                  <a:pt x="0" y="0"/>
                </a:moveTo>
                <a:lnTo>
                  <a:pt x="1899533" y="0"/>
                </a:lnTo>
                <a:lnTo>
                  <a:pt x="1899533" y="1965881"/>
                </a:lnTo>
                <a:lnTo>
                  <a:pt x="0" y="19658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1029</Words>
  <Application>Microsoft Office PowerPoint</Application>
  <PresentationFormat>Custom</PresentationFormat>
  <Paragraphs>125</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Wellfleet</vt:lpstr>
      <vt:lpstr>Calibri</vt:lpstr>
      <vt:lpstr>Arial</vt:lpstr>
      <vt:lpstr>Puimek Font TH</vt:lpstr>
      <vt:lpstr>Poppins Bold</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Kindergarten Readiness Slideshow</dc:title>
  <dc:creator>Rudisill Angie</dc:creator>
  <cp:lastModifiedBy>Rudisill Angie</cp:lastModifiedBy>
  <cp:revision>1</cp:revision>
  <dcterms:created xsi:type="dcterms:W3CDTF">2006-08-16T00:00:00Z</dcterms:created>
  <dcterms:modified xsi:type="dcterms:W3CDTF">2026-04-01T12:55:09Z</dcterms:modified>
  <dc:identifier>DAHFiZ67JuQ</dc:identifier>
</cp:coreProperties>
</file>