
<file path=[Content_Types].xml><?xml version="1.0" encoding="utf-8"?>
<Types xmlns="http://schemas.openxmlformats.org/package/2006/content-types">
  <Default ContentType="application/x-fontdata" Extension="fntdata"/>
  <Default ContentType="image/gif" Extension="gif"/>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x="18288000" cy="10287000"/>
  <p:notesSz cx="6858000" cy="9144000"/>
  <p:embeddedFontLst>
    <p:embeddedFont>
      <p:font typeface="Poetsen" charset="1" panose="020108030300000D0203"/>
      <p:regular r:id="rId21"/>
    </p:embeddedFont>
    <p:embeddedFont>
      <p:font typeface="Aileron Bold" charset="1" panose="00000800000000000000"/>
      <p:regular r:id="rId22"/>
    </p:embeddedFont>
    <p:embeddedFont>
      <p:font typeface="Aileron" charset="1" panose="00000500000000000000"/>
      <p:regular r:id="rId23"/>
    </p:embeddedFont>
    <p:embeddedFont>
      <p:font typeface="Barlow Condensed Bold Italics" charset="1" panose="00000706000000000000"/>
      <p:regular r:id="rId24"/>
    </p:embeddedFont>
    <p:embeddedFont>
      <p:font typeface="Barlow Condensed Bold Bold Italics" charset="1" panose="00000A06000000000000"/>
      <p:regular r:id="rId25"/>
    </p:embeddedFont>
    <p:embeddedFont>
      <p:font typeface="Canva Sans Bold" charset="1" panose="020B0803030501040103"/>
      <p:regular r:id="rId26"/>
    </p:embeddedFont>
    <p:embeddedFont>
      <p:font typeface="Canva Sans" charset="1" panose="020B0503030501040103"/>
      <p:regular r:id="rId27"/>
    </p:embeddedFont>
    <p:embeddedFont>
      <p:font typeface="Aileron Bold Italics" charset="1" panose="00000800000000000000"/>
      <p:regular r:id="rId28"/>
    </p:embeddedFont>
    <p:embeddedFont>
      <p:font typeface="Aileron Italics" charset="1" panose="00000500000000000000"/>
      <p:regular r:id="rId29"/>
    </p:embeddedFont>
    <p:embeddedFont>
      <p:font typeface="Canva Sans Bold Italics" charset="1" panose="020B0803030501040103"/>
      <p:regular r:id="rId30"/>
    </p:embeddedFont>
    <p:embeddedFont>
      <p:font typeface="Canva Sans Italics" charset="1" panose="020B0503030501040103"/>
      <p:regular r:id="rId31"/>
    </p:embeddedFont>
    <p:embeddedFont>
      <p:font typeface="Big Shoulders Display Bold" charset="1" panose="00000000000000000000"/>
      <p:regular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svg" Type="http://schemas.openxmlformats.org/officeDocument/2006/relationships/image"/><Relationship Id="rId4" Target="../media/image17.png" Type="http://schemas.openxmlformats.org/officeDocument/2006/relationships/image"/><Relationship Id="rId5" Target="../media/image18.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gif"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https://www.lwsd.org/help/skyward-family-access/monitor-progress-towards-high-school-graduation" TargetMode="External" Type="http://schemas.openxmlformats.org/officeDocument/2006/relationships/hyperlink"/><Relationship Id="rId7" Target="https://www.lwsd.org/help/skyward-family-access/monitor-progress-towards-high-school-graduation" TargetMode="External" Type="http://schemas.openxmlformats.org/officeDocument/2006/relationships/hyperlink"/></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3.png" Type="http://schemas.openxmlformats.org/officeDocument/2006/relationships/image"/><Relationship Id="rId3" Target="../media/image24.svg" Type="http://schemas.openxmlformats.org/officeDocument/2006/relationships/image"/><Relationship Id="rId4" Target="../media/image25.png" Type="http://schemas.openxmlformats.org/officeDocument/2006/relationships/image"/><Relationship Id="rId5" Target="../media/image26.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7.png" Type="http://schemas.openxmlformats.org/officeDocument/2006/relationships/image"/><Relationship Id="rId3" Target="../media/image28.svg" Type="http://schemas.openxmlformats.org/officeDocument/2006/relationships/image"/><Relationship Id="rId4" Target="../media/image29.png" Type="http://schemas.openxmlformats.org/officeDocument/2006/relationships/image"/><Relationship Id="rId5" Target="../media/image30.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1.png" Type="http://schemas.openxmlformats.org/officeDocument/2006/relationships/image"/><Relationship Id="rId3" Target="../media/image32.svg" Type="http://schemas.openxmlformats.org/officeDocument/2006/relationships/image"/><Relationship Id="rId4" Target="../media/image33.png" Type="http://schemas.openxmlformats.org/officeDocument/2006/relationships/image"/><Relationship Id="rId5" Target="../media/image34.svg" Type="http://schemas.openxmlformats.org/officeDocument/2006/relationships/image"/><Relationship Id="rId6" Target="../media/image35.png" Type="http://schemas.openxmlformats.org/officeDocument/2006/relationships/image"/><Relationship Id="rId7" Target="../media/image36.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https://secure.lni.wa.gov/arts-public/#/program-search" TargetMode="External" Type="http://schemas.openxmlformats.org/officeDocument/2006/relationships/hyperlink"/><Relationship Id="rId11" Target="https://lni.wa.gov/agency/find-a-job/" TargetMode="External" Type="http://schemas.openxmlformats.org/officeDocument/2006/relationships/hyperlink"/><Relationship Id="rId12" Target="https://www.todaysmilitary.com/" TargetMode="External" Type="http://schemas.openxmlformats.org/officeDocument/2006/relationships/hyperlink"/><Relationship Id="rId13" Target="https://www.todaysmilitary.com/" TargetMode="External" Type="http://schemas.openxmlformats.org/officeDocument/2006/relationships/hyperlink"/><Relationship Id="rId14" Target="https://www.todaysmilitary.com" TargetMode="External" Type="http://schemas.openxmlformats.org/officeDocument/2006/relationships/hyperlink"/><Relationship Id="rId15" Target="https://www.todaysmilitary.com" TargetMode="External" Type="http://schemas.openxmlformats.org/officeDocument/2006/relationships/hyperlink"/><Relationship Id="rId2" Target="../media/image37.png" Type="http://schemas.openxmlformats.org/officeDocument/2006/relationships/image"/><Relationship Id="rId3" Target="../media/image38.svg" Type="http://schemas.openxmlformats.org/officeDocument/2006/relationships/image"/><Relationship Id="rId4" Target="../media/image39.png" Type="http://schemas.openxmlformats.org/officeDocument/2006/relationships/image"/><Relationship Id="rId5" Target="../media/image40.svg" Type="http://schemas.openxmlformats.org/officeDocument/2006/relationships/image"/><Relationship Id="rId6" Target="../media/image41.png" Type="http://schemas.openxmlformats.org/officeDocument/2006/relationships/image"/><Relationship Id="rId7" Target="../media/image42.svg" Type="http://schemas.openxmlformats.org/officeDocument/2006/relationships/image"/><Relationship Id="rId8" Target="https://www.princetonreview.com/study-abroad/college-abroad/gap-year" TargetMode="External" Type="http://schemas.openxmlformats.org/officeDocument/2006/relationships/hyperlink"/><Relationship Id="rId9" Target="https://www.princetonreview.com/study-abroad/college-abroad/gap-year" TargetMode="External" Type="http://schemas.openxmlformats.org/officeDocument/2006/relationships/hyperlink"/></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https://resources.finalsite.net/images/v1588695093/lwsdorg/zhhsq1yq7u4uioqoxvcj/Junior_Future_Planning_PP.pdf" TargetMode="External" Type="http://schemas.openxmlformats.org/officeDocument/2006/relationships/hyperlink"/><Relationship Id="rId2" Target="https://www.sbctc.edu/our-colleges/explore-colleges/default.aspx" TargetMode="External" Type="http://schemas.openxmlformats.org/officeDocument/2006/relationships/hyperlink"/><Relationship Id="rId3" Target="https://www.sbctc.edu/our-colleges/explore-colleges/default.aspx" TargetMode="External" Type="http://schemas.openxmlformats.org/officeDocument/2006/relationships/hyperlink"/><Relationship Id="rId4" Target="../media/image27.png" Type="http://schemas.openxmlformats.org/officeDocument/2006/relationships/image"/><Relationship Id="rId5" Target="../media/image28.svg" Type="http://schemas.openxmlformats.org/officeDocument/2006/relationships/image"/><Relationship Id="rId6" Target="../media/image43.png" Type="http://schemas.openxmlformats.org/officeDocument/2006/relationships/image"/><Relationship Id="rId7" Target="../media/image44.svg" Type="http://schemas.openxmlformats.org/officeDocument/2006/relationships/image"/><Relationship Id="rId8" Target="https://resources.finalsite.net/images/v1588695093/lwsdorg/zhhsq1yq7u4uioqoxvcj/Junior_Future_Planning_PP.pdf" TargetMode="External" Type="http://schemas.openxmlformats.org/officeDocument/2006/relationships/hyperlink"/><Relationship Id="rId9" Target="https://resources.finalsite.net/images/v1588695093/lwsdorg/zhhsq1yq7u4uioqoxvcj/Junior_Future_Planning_PP.pdf" TargetMode="External" Type="http://schemas.openxmlformats.org/officeDocument/2006/relationships/hyperlink"/></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9.gif" Type="http://schemas.openxmlformats.org/officeDocument/2006/relationships/image"/><Relationship Id="rId2" Target="https://login.xello.world/" TargetMode="External" Type="http://schemas.openxmlformats.org/officeDocument/2006/relationships/hyperlink"/><Relationship Id="rId3" Target="https://login.xello.world" TargetMode="External" Type="http://schemas.openxmlformats.org/officeDocument/2006/relationships/hyperlink"/><Relationship Id="rId4" Target="https://bigfuture.collegeboard.org/college-search" TargetMode="External" Type="http://schemas.openxmlformats.org/officeDocument/2006/relationships/hyperlink"/><Relationship Id="rId5" Target="https://bigfuture.collegeboard.org/college-search" TargetMode="External" Type="http://schemas.openxmlformats.org/officeDocument/2006/relationships/hyperlink"/><Relationship Id="rId6" Target="../media/image45.png" Type="http://schemas.openxmlformats.org/officeDocument/2006/relationships/image"/><Relationship Id="rId7" Target="../media/image46.svg" Type="http://schemas.openxmlformats.org/officeDocument/2006/relationships/image"/><Relationship Id="rId8" Target="../media/image47.png" Type="http://schemas.openxmlformats.org/officeDocument/2006/relationships/image"/><Relationship Id="rId9" Target="../media/image48.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https://jhs.lwsd.org/uploaded/Juanita_High_School/Documents/Counseling/College_Planning/Grade_12_Post_Secondary_Planning.pdf" TargetMode="External" Type="http://schemas.openxmlformats.org/officeDocument/2006/relationships/hyperlink"/><Relationship Id="rId11" Target="https://jhs.lwsd.org/uploaded/Juanita_High_School/Documents/Counseling/College_Planning/Grade_12_Post_Secondary_Planning.pdf" TargetMode="External" Type="http://schemas.openxmlformats.org/officeDocument/2006/relationships/hyperlink"/><Relationship Id="rId12" Target="https://jhs.lwsd.org/uploaded/Juanita_High_School/Documents/Counseling/College_Planning/Grade_12_Post_Secondary_Planning.pdf" TargetMode="External" Type="http://schemas.openxmlformats.org/officeDocument/2006/relationships/hyperlink"/><Relationship Id="rId2" Target="https://studentaid.gov/h/understand-aid/how-aid-works" TargetMode="External" Type="http://schemas.openxmlformats.org/officeDocument/2006/relationships/hyperlink"/><Relationship Id="rId3" Target="https://studentaid.gov/h/understand-aid/how-aid-works" TargetMode="External" Type="http://schemas.openxmlformats.org/officeDocument/2006/relationships/hyperlink"/><Relationship Id="rId4" Target="https://studentaid.gov/h/understand-aid/how-aid-works" TargetMode="External" Type="http://schemas.openxmlformats.org/officeDocument/2006/relationships/hyperlink"/><Relationship Id="rId5" Target="https://washboard.wsac.wa.gov/login.aspx" TargetMode="External" Type="http://schemas.openxmlformats.org/officeDocument/2006/relationships/hyperlink"/><Relationship Id="rId6" Target="https://washboard.wsac.wa.gov/login.aspx" TargetMode="External" Type="http://schemas.openxmlformats.org/officeDocument/2006/relationships/hyperlink"/><Relationship Id="rId7" Target="https://washboard.wsac.wa.gov/login.aspx" TargetMode="External" Type="http://schemas.openxmlformats.org/officeDocument/2006/relationships/hyperlink"/><Relationship Id="rId8" Target="../media/image50.png" Type="http://schemas.openxmlformats.org/officeDocument/2006/relationships/image"/><Relationship Id="rId9" Target="../media/image51.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1.png" Type="http://schemas.openxmlformats.org/officeDocument/2006/relationships/image"/><Relationship Id="rId3" Target="../media/image32.svg" Type="http://schemas.openxmlformats.org/officeDocument/2006/relationships/image"/><Relationship Id="rId4" Target="../media/image33.png" Type="http://schemas.openxmlformats.org/officeDocument/2006/relationships/image"/><Relationship Id="rId5" Target="../media/image34.svg" Type="http://schemas.openxmlformats.org/officeDocument/2006/relationships/image"/><Relationship Id="rId6" Target="../media/image35.png" Type="http://schemas.openxmlformats.org/officeDocument/2006/relationships/image"/><Relationship Id="rId7" Target="../media/image36.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2.png" Type="http://schemas.openxmlformats.org/officeDocument/2006/relationships/image"/><Relationship Id="rId11" Target="../media/image53.svg" Type="http://schemas.openxmlformats.org/officeDocument/2006/relationships/image"/><Relationship Id="rId12" Target="../media/image54.gif" Type="http://schemas.openxmlformats.org/officeDocument/2006/relationships/image"/><Relationship Id="rId13" Target="../media/image55.gif" Type="http://schemas.openxmlformats.org/officeDocument/2006/relationships/image"/><Relationship Id="rId14" Target="https://lwsd-my.sharepoint.com/:b:/g/personal/chunsberger_lwsd_org/EckQN4OQcQxFpvB78fcuqeEBfFE1bfk0nAm3XRIKnaRavA?e=6nOOKv" TargetMode="External" Type="http://schemas.openxmlformats.org/officeDocument/2006/relationships/hyperlink"/><Relationship Id="rId15" Target="https://lwsd-my.sharepoint.com/:b:/g/personal/chunsberger_lwsd_org/ESSASWI9N8dGjX29d1Tt7h4BWKHWdeJZW-SVhO4Mtx5AFw?e=N4Y6zb" TargetMode="External" Type="http://schemas.openxmlformats.org/officeDocument/2006/relationships/hyperlink"/><Relationship Id="rId16" Target="https://lwsd-my.sharepoint.com/:b:/g/personal/chunsberger_lwsd_org/EYdoWyJriGhOp21_e19dlGQBQBD3SnwQaOLyoVVf4F0rqA?e=wd5FB8" TargetMode="External" Type="http://schemas.openxmlformats.org/officeDocument/2006/relationships/hyperlink"/><Relationship Id="rId17" Target="https://lwsd-my.sharepoint.com/:b:/g/personal/chunsberger_lwsd_org/EaGKn3Mn6ORIot3OXpB3XTwBTbumQGzIZGPaMCZOiYzLww?e=cUD4Bh" TargetMode="External" Type="http://schemas.openxmlformats.org/officeDocument/2006/relationships/hyperlink"/><Relationship Id="rId18" Target="https://lwsd-my.sharepoint.com/:b:/g/personal/chunsberger_lwsd_org/ESSASWI9N8dGjX29d1Tt7h4BWKHWdeJZW-SVhO4Mtx5AFw?e=avYcWy" TargetMode="External" Type="http://schemas.openxmlformats.org/officeDocument/2006/relationships/hyperlink"/><Relationship Id="rId19" Target="https://lwsd-my.sharepoint.com/:b:/g/personal/chunsberger_lwsd_org/EXU6iyKK3hRAoUYy_BweTVABYCAv4vJYA54u8B95JOPgCg?e=rSPDGZ" TargetMode="External" Type="http://schemas.openxmlformats.org/officeDocument/2006/relationships/hyperlink"/><Relationship Id="rId2" Target="https://lwsd-my.sharepoint.com/:b:/g/personal/chunsberger_lwsd_org/Ea0xHHQ0X9xOi_eHxkrCxy8BiDI2MoLW3gPKnRn4sOrffw?e=fOpDvn" TargetMode="External" Type="http://schemas.openxmlformats.org/officeDocument/2006/relationships/hyperlink"/><Relationship Id="rId20" Target="https://lwsd-my.sharepoint.com/:b:/g/personal/chunsberger_lwsd_org/EYdoWyJriGhOp21_e19dlGQBQBD3SnwQaOLyoVVf4F0rqA?e=FDEl1F" TargetMode="External" Type="http://schemas.openxmlformats.org/officeDocument/2006/relationships/hyperlink"/><Relationship Id="rId21" Target="https://lwsd-my.sharepoint.com/:b:/g/personal/chunsberger_lwsd_org/EegFoxtuUiZGgsd7CINLrlkBJRxPwerQY_tPimQB_65iZA?e=5ciGwQ" TargetMode="External" Type="http://schemas.openxmlformats.org/officeDocument/2006/relationships/hyperlink"/><Relationship Id="rId22" Target="https://lwsd-my.sharepoint.com/:b:/g/personal/chunsberger_lwsd_org/EaGKn3Mn6ORIot3OXpB3XTwBTbumQGzIZGPaMCZOiYzLww?e=cUD4Bh" TargetMode="External" Type="http://schemas.openxmlformats.org/officeDocument/2006/relationships/hyperlink"/><Relationship Id="rId23" Target="https://lwsd-my.sharepoint.com/:b:/g/personal/chunsberger_lwsd_org/ESSASWI9N8dGjX29d1Tt7h4BWKHWdeJZW-SVhO4Mtx5AFw?e=avYcWy" TargetMode="External" Type="http://schemas.openxmlformats.org/officeDocument/2006/relationships/hyperlink"/><Relationship Id="rId24" Target="https://lwsd-my.sharepoint.com/:b:/g/personal/chunsberger_lwsd_org/EXU6iyKK3hRAoUYy_BweTVABYCAv4vJYA54u8B95JOPgCg?e=rSPDGZ" TargetMode="External" Type="http://schemas.openxmlformats.org/officeDocument/2006/relationships/hyperlink"/><Relationship Id="rId25" Target="https://lwsd-my.sharepoint.com/:b:/g/personal/chunsberger_lwsd_org/EYdoWyJriGhOp21_e19dlGQBQBD3SnwQaOLyoVVf4F0rqA?e=FDEl1F" TargetMode="External" Type="http://schemas.openxmlformats.org/officeDocument/2006/relationships/hyperlink"/><Relationship Id="rId26" Target="https://lwsd-my.sharepoint.com/:b:/g/personal/chunsberger_lwsd_org/EegFoxtuUiZGgsd7CINLrlkBJRxPwerQY_tPimQB_65iZA?e=upB0v1" TargetMode="External" Type="http://schemas.openxmlformats.org/officeDocument/2006/relationships/hyperlink"/><Relationship Id="rId27" Target="https://lwsd-my.sharepoint.com/:b:/g/personal/chunsberger_lwsd_org/EQElzeVVNDlAtYn7XQ6ZKNkBJ6gDQaJC867zWhueLMnVZg?e=Hx1Qfv" TargetMode="External" Type="http://schemas.openxmlformats.org/officeDocument/2006/relationships/hyperlink"/><Relationship Id="rId28" Target="https://lwsd-my.sharepoint.com/:f:/g/personal/chunsberger_lwsd_org/Evi4jOkcN9BGreI5WZu8dXcB3do5NcEsL44ykGBeGCWqoA?e=zNmncW" TargetMode="External" Type="http://schemas.openxmlformats.org/officeDocument/2006/relationships/hyperlink"/><Relationship Id="rId29" Target="https://lwsd-my.sharepoint.com/:b:/g/personal/chunsberger_lwsd_org/EaGKn3Mn6ORIot3OXpB3XTwBTbumQGzIZGPaMCZOiYzLww?e=cUD4Bh" TargetMode="External" Type="http://schemas.openxmlformats.org/officeDocument/2006/relationships/hyperlink"/><Relationship Id="rId3" Target="https://lwsd-my.sharepoint.com/:b:/g/personal/chunsberger_lwsd_org/ESSASWI9N8dGjX29d1Tt7h4BWKHWdeJZW-SVhO4Mtx5AFw?e=aqXFM9" TargetMode="External" Type="http://schemas.openxmlformats.org/officeDocument/2006/relationships/hyperlink"/><Relationship Id="rId30" Target="https://lwsd-my.sharepoint.com/:b:/g/personal/chunsberger_lwsd_org/ESSASWI9N8dGjX29d1Tt7h4BWKHWdeJZW-SVhO4Mtx5AFw?e=aqXFM9" TargetMode="External" Type="http://schemas.openxmlformats.org/officeDocument/2006/relationships/hyperlink"/><Relationship Id="rId31" Target="https://lwsd-my.sharepoint.com/:b:/g/personal/chunsberger_lwsd_org/EYdoWyJriGhOp21_e19dlGQBQBD3SnwQaOLyoVVf4F0rqA?e=FDEl1F" TargetMode="External" Type="http://schemas.openxmlformats.org/officeDocument/2006/relationships/hyperlink"/><Relationship Id="rId32" Target="https://lwsd-my.sharepoint.com/:b:/g/personal/chunsberger_lwsd_org/EaGKn3Mn6ORIot3OXpB3XTwBTbumQGzIZGPaMCZOiYzLww?e=cUD4Bh" TargetMode="External" Type="http://schemas.openxmlformats.org/officeDocument/2006/relationships/hyperlink"/><Relationship Id="rId4" Target="https://lwsd-my.sharepoint.com/:b:/g/personal/chunsberger_lwsd_org/EYdoWyJriGhOp21_e19dlGQBQBD3SnwQaOLyoVVf4F0rqA?e=FDEl1F" TargetMode="External" Type="http://schemas.openxmlformats.org/officeDocument/2006/relationships/hyperlink"/><Relationship Id="rId5" Target="https://lwsd-my.sharepoint.com/:b:/g/personal/chunsberger_lwsd_org/EaGKn3Mn6ORIot3OXpB3XTwBTbumQGzIZGPaMCZOiYzLww?e=cUD4Bh" TargetMode="External" Type="http://schemas.openxmlformats.org/officeDocument/2006/relationships/hyperlink"/><Relationship Id="rId6" Target="../media/image15.png" Type="http://schemas.openxmlformats.org/officeDocument/2006/relationships/image"/><Relationship Id="rId7" Target="../media/image16.sv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0.png" Type="http://schemas.openxmlformats.org/officeDocument/2006/relationships/image"/><Relationship Id="rId3" Target="../media/image51.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2284C"/>
        </a:solidFill>
      </p:bgPr>
    </p:bg>
    <p:spTree>
      <p:nvGrpSpPr>
        <p:cNvPr id="1" name=""/>
        <p:cNvGrpSpPr/>
        <p:nvPr/>
      </p:nvGrpSpPr>
      <p:grpSpPr>
        <a:xfrm>
          <a:off x="0" y="0"/>
          <a:ext cx="0" cy="0"/>
          <a:chOff x="0" y="0"/>
          <a:chExt cx="0" cy="0"/>
        </a:xfrm>
      </p:grpSpPr>
      <p:grpSp>
        <p:nvGrpSpPr>
          <p:cNvPr name="Group 2" id="2"/>
          <p:cNvGrpSpPr/>
          <p:nvPr/>
        </p:nvGrpSpPr>
        <p:grpSpPr>
          <a:xfrm rot="0">
            <a:off x="1028700" y="1028700"/>
            <a:ext cx="16230600" cy="7245759"/>
            <a:chOff x="0" y="0"/>
            <a:chExt cx="8732589" cy="3898453"/>
          </a:xfrm>
        </p:grpSpPr>
        <p:sp>
          <p:nvSpPr>
            <p:cNvPr name="Freeform 3" id="3"/>
            <p:cNvSpPr/>
            <p:nvPr/>
          </p:nvSpPr>
          <p:spPr>
            <a:xfrm flipH="false" flipV="false" rot="0">
              <a:off x="0" y="0"/>
              <a:ext cx="8732589" cy="3898454"/>
            </a:xfrm>
            <a:custGeom>
              <a:avLst/>
              <a:gdLst/>
              <a:ahLst/>
              <a:cxnLst/>
              <a:rect r="r" b="b" t="t" l="l"/>
              <a:pathLst>
                <a:path h="3898454" w="8732589">
                  <a:moveTo>
                    <a:pt x="8608130" y="3898453"/>
                  </a:moveTo>
                  <a:lnTo>
                    <a:pt x="124460" y="3898453"/>
                  </a:lnTo>
                  <a:cubicBezTo>
                    <a:pt x="55880" y="3898453"/>
                    <a:pt x="0" y="3842573"/>
                    <a:pt x="0" y="3773993"/>
                  </a:cubicBezTo>
                  <a:lnTo>
                    <a:pt x="0" y="124460"/>
                  </a:lnTo>
                  <a:cubicBezTo>
                    <a:pt x="0" y="55880"/>
                    <a:pt x="55880" y="0"/>
                    <a:pt x="124460" y="0"/>
                  </a:cubicBezTo>
                  <a:lnTo>
                    <a:pt x="8608130" y="0"/>
                  </a:lnTo>
                  <a:cubicBezTo>
                    <a:pt x="8676709" y="0"/>
                    <a:pt x="8732589" y="55880"/>
                    <a:pt x="8732589" y="124460"/>
                  </a:cubicBezTo>
                  <a:lnTo>
                    <a:pt x="8732589" y="3773993"/>
                  </a:lnTo>
                  <a:cubicBezTo>
                    <a:pt x="8732589" y="3842573"/>
                    <a:pt x="8676709" y="3898454"/>
                    <a:pt x="8608130" y="3898454"/>
                  </a:cubicBezTo>
                  <a:close/>
                </a:path>
              </a:pathLst>
            </a:custGeom>
            <a:solidFill>
              <a:srgbClr val="FFFFFF"/>
            </a:solidFill>
          </p:spPr>
        </p:sp>
      </p:grpSp>
      <p:grpSp>
        <p:nvGrpSpPr>
          <p:cNvPr name="Group 4" id="4"/>
          <p:cNvGrpSpPr/>
          <p:nvPr/>
        </p:nvGrpSpPr>
        <p:grpSpPr>
          <a:xfrm rot="0">
            <a:off x="2817758" y="1381241"/>
            <a:ext cx="12652484" cy="5978532"/>
            <a:chOff x="0" y="0"/>
            <a:chExt cx="16869978" cy="7971376"/>
          </a:xfrm>
        </p:grpSpPr>
        <p:sp>
          <p:nvSpPr>
            <p:cNvPr name="TextBox 5" id="5"/>
            <p:cNvSpPr txBox="true"/>
            <p:nvPr/>
          </p:nvSpPr>
          <p:spPr>
            <a:xfrm rot="0">
              <a:off x="0" y="104775"/>
              <a:ext cx="16869978" cy="6883621"/>
            </a:xfrm>
            <a:prstGeom prst="rect">
              <a:avLst/>
            </a:prstGeom>
          </p:spPr>
          <p:txBody>
            <a:bodyPr anchor="t" rtlCol="false" tIns="0" lIns="0" bIns="0" rIns="0">
              <a:spAutoFit/>
            </a:bodyPr>
            <a:lstStyle/>
            <a:p>
              <a:pPr algn="ctr">
                <a:lnSpc>
                  <a:spcPts val="13420"/>
                </a:lnSpc>
              </a:pPr>
              <a:r>
                <a:rPr lang="en-US" sz="12200">
                  <a:solidFill>
                    <a:srgbClr val="31517C"/>
                  </a:solidFill>
                  <a:latin typeface="Poetsen"/>
                  <a:ea typeface="Poetsen"/>
                  <a:cs typeface="Poetsen"/>
                  <a:sym typeface="Poetsen"/>
                </a:rPr>
                <a:t>JHS Post High School Planning  Presentation </a:t>
              </a:r>
            </a:p>
          </p:txBody>
        </p:sp>
        <p:sp>
          <p:nvSpPr>
            <p:cNvPr name="TextBox 6" id="6"/>
            <p:cNvSpPr txBox="true"/>
            <p:nvPr/>
          </p:nvSpPr>
          <p:spPr>
            <a:xfrm rot="0">
              <a:off x="0" y="7166196"/>
              <a:ext cx="16869978" cy="805180"/>
            </a:xfrm>
            <a:prstGeom prst="rect">
              <a:avLst/>
            </a:prstGeom>
          </p:spPr>
          <p:txBody>
            <a:bodyPr anchor="t" rtlCol="false" tIns="0" lIns="0" bIns="0" rIns="0">
              <a:spAutoFit/>
            </a:bodyPr>
            <a:lstStyle/>
            <a:p>
              <a:pPr algn="ctr">
                <a:lnSpc>
                  <a:spcPts val="5040"/>
                </a:lnSpc>
                <a:spcBef>
                  <a:spcPct val="0"/>
                </a:spcBef>
              </a:pPr>
            </a:p>
          </p:txBody>
        </p:sp>
      </p:grpSp>
      <p:grpSp>
        <p:nvGrpSpPr>
          <p:cNvPr name="Group 7" id="7"/>
          <p:cNvGrpSpPr/>
          <p:nvPr/>
        </p:nvGrpSpPr>
        <p:grpSpPr>
          <a:xfrm rot="0">
            <a:off x="0" y="9466902"/>
            <a:ext cx="18288000" cy="820098"/>
            <a:chOff x="0" y="0"/>
            <a:chExt cx="6555032" cy="293951"/>
          </a:xfrm>
        </p:grpSpPr>
        <p:sp>
          <p:nvSpPr>
            <p:cNvPr name="Freeform 8" id="8"/>
            <p:cNvSpPr/>
            <p:nvPr/>
          </p:nvSpPr>
          <p:spPr>
            <a:xfrm flipH="false" flipV="false" rot="0">
              <a:off x="0" y="0"/>
              <a:ext cx="6555032" cy="293951"/>
            </a:xfrm>
            <a:custGeom>
              <a:avLst/>
              <a:gdLst/>
              <a:ahLst/>
              <a:cxnLst/>
              <a:rect r="r" b="b" t="t" l="l"/>
              <a:pathLst>
                <a:path h="293951" w="6555032">
                  <a:moveTo>
                    <a:pt x="0" y="0"/>
                  </a:moveTo>
                  <a:lnTo>
                    <a:pt x="6555032" y="0"/>
                  </a:lnTo>
                  <a:lnTo>
                    <a:pt x="6555032" y="293951"/>
                  </a:lnTo>
                  <a:lnTo>
                    <a:pt x="0" y="293951"/>
                  </a:lnTo>
                  <a:close/>
                </a:path>
              </a:pathLst>
            </a:custGeom>
            <a:solidFill>
              <a:srgbClr val="C10230"/>
            </a:solidFill>
          </p:spPr>
        </p:sp>
      </p:grpSp>
      <p:sp>
        <p:nvSpPr>
          <p:cNvPr name="Freeform 9" id="9"/>
          <p:cNvSpPr/>
          <p:nvPr/>
        </p:nvSpPr>
        <p:spPr>
          <a:xfrm flipH="false" flipV="false" rot="0">
            <a:off x="6502374" y="6679877"/>
            <a:ext cx="5283251" cy="3189163"/>
          </a:xfrm>
          <a:custGeom>
            <a:avLst/>
            <a:gdLst/>
            <a:ahLst/>
            <a:cxnLst/>
            <a:rect r="r" b="b" t="t" l="l"/>
            <a:pathLst>
              <a:path h="3189163" w="5283251">
                <a:moveTo>
                  <a:pt x="0" y="0"/>
                </a:moveTo>
                <a:lnTo>
                  <a:pt x="5283252" y="0"/>
                </a:lnTo>
                <a:lnTo>
                  <a:pt x="5283252" y="3189163"/>
                </a:lnTo>
                <a:lnTo>
                  <a:pt x="0" y="318916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613044">
            <a:off x="793109" y="6292883"/>
            <a:ext cx="3626896" cy="2875139"/>
          </a:xfrm>
          <a:custGeom>
            <a:avLst/>
            <a:gdLst/>
            <a:ahLst/>
            <a:cxnLst/>
            <a:rect r="r" b="b" t="t" l="l"/>
            <a:pathLst>
              <a:path h="2875139" w="3626896">
                <a:moveTo>
                  <a:pt x="0" y="0"/>
                </a:moveTo>
                <a:lnTo>
                  <a:pt x="3626896" y="0"/>
                </a:lnTo>
                <a:lnTo>
                  <a:pt x="3626896" y="2875140"/>
                </a:lnTo>
                <a:lnTo>
                  <a:pt x="0" y="287514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1" id="11"/>
          <p:cNvSpPr/>
          <p:nvPr/>
        </p:nvSpPr>
        <p:spPr>
          <a:xfrm flipH="false" flipV="false" rot="0">
            <a:off x="-793684" y="1265158"/>
            <a:ext cx="3149468" cy="3243834"/>
          </a:xfrm>
          <a:custGeom>
            <a:avLst/>
            <a:gdLst/>
            <a:ahLst/>
            <a:cxnLst/>
            <a:rect r="r" b="b" t="t" l="l"/>
            <a:pathLst>
              <a:path h="3243834" w="3149468">
                <a:moveTo>
                  <a:pt x="0" y="0"/>
                </a:moveTo>
                <a:lnTo>
                  <a:pt x="3149468" y="0"/>
                </a:lnTo>
                <a:lnTo>
                  <a:pt x="3149468" y="3243834"/>
                </a:lnTo>
                <a:lnTo>
                  <a:pt x="0" y="324383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2" id="12"/>
          <p:cNvSpPr/>
          <p:nvPr/>
        </p:nvSpPr>
        <p:spPr>
          <a:xfrm flipH="false" flipV="false" rot="-1348435">
            <a:off x="15996545" y="1346681"/>
            <a:ext cx="3652766" cy="2417467"/>
          </a:xfrm>
          <a:custGeom>
            <a:avLst/>
            <a:gdLst/>
            <a:ahLst/>
            <a:cxnLst/>
            <a:rect r="r" b="b" t="t" l="l"/>
            <a:pathLst>
              <a:path h="2417467" w="3652766">
                <a:moveTo>
                  <a:pt x="0" y="0"/>
                </a:moveTo>
                <a:lnTo>
                  <a:pt x="3652766" y="0"/>
                </a:lnTo>
                <a:lnTo>
                  <a:pt x="3652766" y="2417467"/>
                </a:lnTo>
                <a:lnTo>
                  <a:pt x="0" y="241746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3" id="13"/>
          <p:cNvSpPr/>
          <p:nvPr/>
        </p:nvSpPr>
        <p:spPr>
          <a:xfrm flipH="false" flipV="false" rot="0">
            <a:off x="10866238" y="-809340"/>
            <a:ext cx="2493303" cy="2839165"/>
          </a:xfrm>
          <a:custGeom>
            <a:avLst/>
            <a:gdLst/>
            <a:ahLst/>
            <a:cxnLst/>
            <a:rect r="r" b="b" t="t" l="l"/>
            <a:pathLst>
              <a:path h="2839165" w="2493303">
                <a:moveTo>
                  <a:pt x="0" y="0"/>
                </a:moveTo>
                <a:lnTo>
                  <a:pt x="2493303" y="0"/>
                </a:lnTo>
                <a:lnTo>
                  <a:pt x="2493303" y="2839165"/>
                </a:lnTo>
                <a:lnTo>
                  <a:pt x="0" y="283916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4" id="14"/>
          <p:cNvSpPr/>
          <p:nvPr/>
        </p:nvSpPr>
        <p:spPr>
          <a:xfrm flipH="false" flipV="false" rot="0">
            <a:off x="4646248" y="-1554296"/>
            <a:ext cx="3057724" cy="3108592"/>
          </a:xfrm>
          <a:custGeom>
            <a:avLst/>
            <a:gdLst/>
            <a:ahLst/>
            <a:cxnLst/>
            <a:rect r="r" b="b" t="t" l="l"/>
            <a:pathLst>
              <a:path h="3108592" w="3057724">
                <a:moveTo>
                  <a:pt x="0" y="0"/>
                </a:moveTo>
                <a:lnTo>
                  <a:pt x="3057724" y="0"/>
                </a:lnTo>
                <a:lnTo>
                  <a:pt x="3057724" y="3108592"/>
                </a:lnTo>
                <a:lnTo>
                  <a:pt x="0" y="310859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5" id="15"/>
          <p:cNvSpPr/>
          <p:nvPr/>
        </p:nvSpPr>
        <p:spPr>
          <a:xfrm flipH="false" flipV="false" rot="0">
            <a:off x="14445633" y="6749961"/>
            <a:ext cx="3169477" cy="2812191"/>
          </a:xfrm>
          <a:custGeom>
            <a:avLst/>
            <a:gdLst/>
            <a:ahLst/>
            <a:cxnLst/>
            <a:rect r="r" b="b" t="t" l="l"/>
            <a:pathLst>
              <a:path h="2812191" w="3169477">
                <a:moveTo>
                  <a:pt x="0" y="0"/>
                </a:moveTo>
                <a:lnTo>
                  <a:pt x="3169477" y="0"/>
                </a:lnTo>
                <a:lnTo>
                  <a:pt x="3169477" y="2812191"/>
                </a:lnTo>
                <a:lnTo>
                  <a:pt x="0" y="2812191"/>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5F6369"/>
        </a:solidFill>
      </p:bgPr>
    </p:bg>
    <p:spTree>
      <p:nvGrpSpPr>
        <p:cNvPr id="1" name=""/>
        <p:cNvGrpSpPr/>
        <p:nvPr/>
      </p:nvGrpSpPr>
      <p:grpSpPr>
        <a:xfrm>
          <a:off x="0" y="0"/>
          <a:ext cx="0" cy="0"/>
          <a:chOff x="0" y="0"/>
          <a:chExt cx="0" cy="0"/>
        </a:xfrm>
      </p:grpSpPr>
      <p:grpSp>
        <p:nvGrpSpPr>
          <p:cNvPr name="Group 2" id="2"/>
          <p:cNvGrpSpPr/>
          <p:nvPr/>
        </p:nvGrpSpPr>
        <p:grpSpPr>
          <a:xfrm rot="0">
            <a:off x="1904401" y="3146796"/>
            <a:ext cx="6906224" cy="2254201"/>
            <a:chOff x="0" y="0"/>
            <a:chExt cx="3715773" cy="1212833"/>
          </a:xfrm>
        </p:grpSpPr>
        <p:sp>
          <p:nvSpPr>
            <p:cNvPr name="Freeform 3" id="3"/>
            <p:cNvSpPr/>
            <p:nvPr/>
          </p:nvSpPr>
          <p:spPr>
            <a:xfrm flipH="false" flipV="false" rot="0">
              <a:off x="0" y="0"/>
              <a:ext cx="3715773" cy="1212834"/>
            </a:xfrm>
            <a:custGeom>
              <a:avLst/>
              <a:gdLst/>
              <a:ahLst/>
              <a:cxnLst/>
              <a:rect r="r" b="b" t="t" l="l"/>
              <a:pathLst>
                <a:path h="1212834" w="3715773">
                  <a:moveTo>
                    <a:pt x="3591313" y="1212833"/>
                  </a:moveTo>
                  <a:lnTo>
                    <a:pt x="124460" y="1212833"/>
                  </a:lnTo>
                  <a:cubicBezTo>
                    <a:pt x="55880" y="1212833"/>
                    <a:pt x="0" y="1156953"/>
                    <a:pt x="0" y="1088373"/>
                  </a:cubicBezTo>
                  <a:lnTo>
                    <a:pt x="0" y="124460"/>
                  </a:lnTo>
                  <a:cubicBezTo>
                    <a:pt x="0" y="55880"/>
                    <a:pt x="55880" y="0"/>
                    <a:pt x="124460" y="0"/>
                  </a:cubicBezTo>
                  <a:lnTo>
                    <a:pt x="3591313" y="0"/>
                  </a:lnTo>
                  <a:cubicBezTo>
                    <a:pt x="3659893" y="0"/>
                    <a:pt x="3715773" y="55880"/>
                    <a:pt x="3715773" y="124460"/>
                  </a:cubicBezTo>
                  <a:lnTo>
                    <a:pt x="3715773" y="1088373"/>
                  </a:lnTo>
                  <a:cubicBezTo>
                    <a:pt x="3715773" y="1156953"/>
                    <a:pt x="3659893" y="1212834"/>
                    <a:pt x="3591313" y="1212834"/>
                  </a:cubicBezTo>
                  <a:close/>
                </a:path>
              </a:pathLst>
            </a:custGeom>
            <a:solidFill>
              <a:srgbClr val="FFFFFF"/>
            </a:solidFill>
          </p:spPr>
        </p:sp>
      </p:grpSp>
      <p:sp>
        <p:nvSpPr>
          <p:cNvPr name="TextBox 4" id="4"/>
          <p:cNvSpPr txBox="true"/>
          <p:nvPr/>
        </p:nvSpPr>
        <p:spPr>
          <a:xfrm rot="0">
            <a:off x="2653283" y="3508087"/>
            <a:ext cx="5408460" cy="1407795"/>
          </a:xfrm>
          <a:prstGeom prst="rect">
            <a:avLst/>
          </a:prstGeom>
        </p:spPr>
        <p:txBody>
          <a:bodyPr anchor="t" rtlCol="false" tIns="0" lIns="0" bIns="0" rIns="0">
            <a:spAutoFit/>
          </a:bodyPr>
          <a:lstStyle/>
          <a:p>
            <a:pPr algn="ctr">
              <a:lnSpc>
                <a:spcPts val="3780"/>
              </a:lnSpc>
            </a:pPr>
            <a:r>
              <a:rPr lang="en-US" b="true" sz="2700">
                <a:solidFill>
                  <a:srgbClr val="1C4F59"/>
                </a:solidFill>
                <a:latin typeface="Aileron Bold"/>
                <a:ea typeface="Aileron Bold"/>
                <a:cs typeface="Aileron Bold"/>
                <a:sym typeface="Aileron Bold"/>
              </a:rPr>
              <a:t>How</a:t>
            </a:r>
            <a:r>
              <a:rPr lang="en-US" b="true" sz="2700">
                <a:solidFill>
                  <a:srgbClr val="1C4F59"/>
                </a:solidFill>
                <a:latin typeface="Aileron Bold"/>
                <a:ea typeface="Aileron Bold"/>
                <a:cs typeface="Aileron Bold"/>
                <a:sym typeface="Aileron Bold"/>
              </a:rPr>
              <a:t> to view your graduation requirements and what do they mean?</a:t>
            </a:r>
          </a:p>
        </p:txBody>
      </p:sp>
      <p:grpSp>
        <p:nvGrpSpPr>
          <p:cNvPr name="Group 5" id="5"/>
          <p:cNvGrpSpPr/>
          <p:nvPr/>
        </p:nvGrpSpPr>
        <p:grpSpPr>
          <a:xfrm rot="0">
            <a:off x="1904401" y="6041621"/>
            <a:ext cx="6906224" cy="2254201"/>
            <a:chOff x="0" y="0"/>
            <a:chExt cx="3715773" cy="1212833"/>
          </a:xfrm>
        </p:grpSpPr>
        <p:sp>
          <p:nvSpPr>
            <p:cNvPr name="Freeform 6" id="6"/>
            <p:cNvSpPr/>
            <p:nvPr/>
          </p:nvSpPr>
          <p:spPr>
            <a:xfrm flipH="false" flipV="false" rot="0">
              <a:off x="0" y="0"/>
              <a:ext cx="3715773" cy="1212834"/>
            </a:xfrm>
            <a:custGeom>
              <a:avLst/>
              <a:gdLst/>
              <a:ahLst/>
              <a:cxnLst/>
              <a:rect r="r" b="b" t="t" l="l"/>
              <a:pathLst>
                <a:path h="1212834" w="3715773">
                  <a:moveTo>
                    <a:pt x="3591313" y="1212833"/>
                  </a:moveTo>
                  <a:lnTo>
                    <a:pt x="124460" y="1212833"/>
                  </a:lnTo>
                  <a:cubicBezTo>
                    <a:pt x="55880" y="1212833"/>
                    <a:pt x="0" y="1156953"/>
                    <a:pt x="0" y="1088373"/>
                  </a:cubicBezTo>
                  <a:lnTo>
                    <a:pt x="0" y="124460"/>
                  </a:lnTo>
                  <a:cubicBezTo>
                    <a:pt x="0" y="55880"/>
                    <a:pt x="55880" y="0"/>
                    <a:pt x="124460" y="0"/>
                  </a:cubicBezTo>
                  <a:lnTo>
                    <a:pt x="3591313" y="0"/>
                  </a:lnTo>
                  <a:cubicBezTo>
                    <a:pt x="3659893" y="0"/>
                    <a:pt x="3715773" y="55880"/>
                    <a:pt x="3715773" y="124460"/>
                  </a:cubicBezTo>
                  <a:lnTo>
                    <a:pt x="3715773" y="1088373"/>
                  </a:lnTo>
                  <a:cubicBezTo>
                    <a:pt x="3715773" y="1156953"/>
                    <a:pt x="3659893" y="1212834"/>
                    <a:pt x="3591313" y="1212834"/>
                  </a:cubicBezTo>
                  <a:close/>
                </a:path>
              </a:pathLst>
            </a:custGeom>
            <a:solidFill>
              <a:srgbClr val="FFFFFF"/>
            </a:solidFill>
          </p:spPr>
        </p:sp>
      </p:grpSp>
      <p:grpSp>
        <p:nvGrpSpPr>
          <p:cNvPr name="Group 7" id="7"/>
          <p:cNvGrpSpPr/>
          <p:nvPr/>
        </p:nvGrpSpPr>
        <p:grpSpPr>
          <a:xfrm rot="0">
            <a:off x="2212160" y="6280151"/>
            <a:ext cx="6383616" cy="1860169"/>
            <a:chOff x="0" y="0"/>
            <a:chExt cx="8511488" cy="2480226"/>
          </a:xfrm>
        </p:grpSpPr>
        <p:sp>
          <p:nvSpPr>
            <p:cNvPr name="TextBox 8" id="8"/>
            <p:cNvSpPr txBox="true"/>
            <p:nvPr/>
          </p:nvSpPr>
          <p:spPr>
            <a:xfrm rot="0">
              <a:off x="0" y="9525"/>
              <a:ext cx="8511488" cy="929259"/>
            </a:xfrm>
            <a:prstGeom prst="rect">
              <a:avLst/>
            </a:prstGeom>
          </p:spPr>
          <p:txBody>
            <a:bodyPr anchor="t" rtlCol="false" tIns="0" lIns="0" bIns="0" rIns="0">
              <a:spAutoFit/>
            </a:bodyPr>
            <a:lstStyle/>
            <a:p>
              <a:pPr algn="ctr">
                <a:lnSpc>
                  <a:spcPts val="2735"/>
                </a:lnSpc>
              </a:pPr>
              <a:r>
                <a:rPr lang="en-US" b="true" sz="2399">
                  <a:solidFill>
                    <a:srgbClr val="1C4F59"/>
                  </a:solidFill>
                  <a:latin typeface="Aileron Bold"/>
                  <a:ea typeface="Aileron Bold"/>
                  <a:cs typeface="Aileron Bold"/>
                  <a:sym typeface="Aileron Bold"/>
                </a:rPr>
                <a:t>Things to hav</a:t>
              </a:r>
              <a:r>
                <a:rPr lang="en-US" b="true" sz="2399">
                  <a:solidFill>
                    <a:srgbClr val="1C4F59"/>
                  </a:solidFill>
                  <a:latin typeface="Aileron Bold"/>
                  <a:ea typeface="Aileron Bold"/>
                  <a:cs typeface="Aileron Bold"/>
                  <a:sym typeface="Aileron Bold"/>
                </a:rPr>
                <a:t>e on your radar for 2 and 4 year college</a:t>
              </a:r>
            </a:p>
          </p:txBody>
        </p:sp>
        <p:sp>
          <p:nvSpPr>
            <p:cNvPr name="TextBox 9" id="9"/>
            <p:cNvSpPr txBox="true"/>
            <p:nvPr/>
          </p:nvSpPr>
          <p:spPr>
            <a:xfrm rot="0">
              <a:off x="0" y="1172972"/>
              <a:ext cx="8511488" cy="1307253"/>
            </a:xfrm>
            <a:prstGeom prst="rect">
              <a:avLst/>
            </a:prstGeom>
          </p:spPr>
          <p:txBody>
            <a:bodyPr anchor="t" rtlCol="false" tIns="0" lIns="0" bIns="0" rIns="0">
              <a:spAutoFit/>
            </a:bodyPr>
            <a:lstStyle/>
            <a:p>
              <a:pPr algn="ctr">
                <a:lnSpc>
                  <a:spcPts val="2660"/>
                </a:lnSpc>
              </a:pPr>
              <a:r>
                <a:rPr lang="en-US" sz="1900">
                  <a:solidFill>
                    <a:srgbClr val="1C4F59"/>
                  </a:solidFill>
                  <a:latin typeface="Aileron"/>
                  <a:ea typeface="Aileron"/>
                  <a:cs typeface="Aileron"/>
                  <a:sym typeface="Aileron"/>
                </a:rPr>
                <a:t>S</a:t>
              </a:r>
              <a:r>
                <a:rPr lang="en-US" sz="1900">
                  <a:solidFill>
                    <a:srgbClr val="1C4F59"/>
                  </a:solidFill>
                  <a:latin typeface="Aileron"/>
                  <a:ea typeface="Aileron"/>
                  <a:cs typeface="Aileron"/>
                  <a:sym typeface="Aileron"/>
                </a:rPr>
                <a:t>enior Year Timeline​   *   FAFSA/Financial Aid​</a:t>
              </a:r>
            </a:p>
            <a:p>
              <a:pPr algn="ctr">
                <a:lnSpc>
                  <a:spcPts val="2660"/>
                </a:lnSpc>
              </a:pPr>
              <a:r>
                <a:rPr lang="en-US" sz="1900">
                  <a:solidFill>
                    <a:srgbClr val="1C4F59"/>
                  </a:solidFill>
                  <a:latin typeface="Aileron"/>
                  <a:ea typeface="Aileron"/>
                  <a:cs typeface="Aileron"/>
                  <a:sym typeface="Aileron"/>
                </a:rPr>
                <a:t>SAT/ACT​  *  Scholarships</a:t>
              </a:r>
            </a:p>
            <a:p>
              <a:pPr algn="ctr">
                <a:lnSpc>
                  <a:spcPts val="2659"/>
                </a:lnSpc>
              </a:pPr>
            </a:p>
          </p:txBody>
        </p:sp>
      </p:grpSp>
      <p:grpSp>
        <p:nvGrpSpPr>
          <p:cNvPr name="Group 10" id="10"/>
          <p:cNvGrpSpPr/>
          <p:nvPr/>
        </p:nvGrpSpPr>
        <p:grpSpPr>
          <a:xfrm rot="0">
            <a:off x="9477375" y="6041621"/>
            <a:ext cx="6906224" cy="2254201"/>
            <a:chOff x="0" y="0"/>
            <a:chExt cx="3715773" cy="1212833"/>
          </a:xfrm>
        </p:grpSpPr>
        <p:sp>
          <p:nvSpPr>
            <p:cNvPr name="Freeform 11" id="11"/>
            <p:cNvSpPr/>
            <p:nvPr/>
          </p:nvSpPr>
          <p:spPr>
            <a:xfrm flipH="false" flipV="false" rot="0">
              <a:off x="0" y="0"/>
              <a:ext cx="3715773" cy="1212834"/>
            </a:xfrm>
            <a:custGeom>
              <a:avLst/>
              <a:gdLst/>
              <a:ahLst/>
              <a:cxnLst/>
              <a:rect r="r" b="b" t="t" l="l"/>
              <a:pathLst>
                <a:path h="1212834" w="3715773">
                  <a:moveTo>
                    <a:pt x="3591313" y="1212833"/>
                  </a:moveTo>
                  <a:lnTo>
                    <a:pt x="124460" y="1212833"/>
                  </a:lnTo>
                  <a:cubicBezTo>
                    <a:pt x="55880" y="1212833"/>
                    <a:pt x="0" y="1156953"/>
                    <a:pt x="0" y="1088373"/>
                  </a:cubicBezTo>
                  <a:lnTo>
                    <a:pt x="0" y="124460"/>
                  </a:lnTo>
                  <a:cubicBezTo>
                    <a:pt x="0" y="55880"/>
                    <a:pt x="55880" y="0"/>
                    <a:pt x="124460" y="0"/>
                  </a:cubicBezTo>
                  <a:lnTo>
                    <a:pt x="3591313" y="0"/>
                  </a:lnTo>
                  <a:cubicBezTo>
                    <a:pt x="3659893" y="0"/>
                    <a:pt x="3715773" y="55880"/>
                    <a:pt x="3715773" y="124460"/>
                  </a:cubicBezTo>
                  <a:lnTo>
                    <a:pt x="3715773" y="1088373"/>
                  </a:lnTo>
                  <a:cubicBezTo>
                    <a:pt x="3715773" y="1156953"/>
                    <a:pt x="3659893" y="1212834"/>
                    <a:pt x="3591313" y="1212834"/>
                  </a:cubicBezTo>
                  <a:close/>
                </a:path>
              </a:pathLst>
            </a:custGeom>
            <a:solidFill>
              <a:srgbClr val="FFFFFF"/>
            </a:solidFill>
          </p:spPr>
        </p:sp>
      </p:grpSp>
      <p:sp>
        <p:nvSpPr>
          <p:cNvPr name="TextBox 12" id="12"/>
          <p:cNvSpPr txBox="true"/>
          <p:nvPr/>
        </p:nvSpPr>
        <p:spPr>
          <a:xfrm rot="0">
            <a:off x="10226257" y="6439222"/>
            <a:ext cx="5408460" cy="1407795"/>
          </a:xfrm>
          <a:prstGeom prst="rect">
            <a:avLst/>
          </a:prstGeom>
        </p:spPr>
        <p:txBody>
          <a:bodyPr anchor="t" rtlCol="false" tIns="0" lIns="0" bIns="0" rIns="0">
            <a:spAutoFit/>
          </a:bodyPr>
          <a:lstStyle/>
          <a:p>
            <a:pPr algn="ctr">
              <a:lnSpc>
                <a:spcPts val="3780"/>
              </a:lnSpc>
            </a:pPr>
            <a:r>
              <a:rPr lang="en-US" b="true" sz="2700">
                <a:solidFill>
                  <a:srgbClr val="1C4F59"/>
                </a:solidFill>
                <a:latin typeface="Aileron Bold"/>
                <a:ea typeface="Aileron Bold"/>
                <a:cs typeface="Aileron Bold"/>
                <a:sym typeface="Aileron Bold"/>
              </a:rPr>
              <a:t>Po</a:t>
            </a:r>
            <a:r>
              <a:rPr lang="en-US" b="true" sz="2700">
                <a:solidFill>
                  <a:srgbClr val="1C4F59"/>
                </a:solidFill>
                <a:latin typeface="Aileron Bold"/>
                <a:ea typeface="Aileron Bold"/>
                <a:cs typeface="Aileron Bold"/>
                <a:sym typeface="Aileron Bold"/>
              </a:rPr>
              <a:t>st High School Planning ​</a:t>
            </a:r>
          </a:p>
          <a:p>
            <a:pPr algn="ctr">
              <a:lnSpc>
                <a:spcPts val="3780"/>
              </a:lnSpc>
            </a:pPr>
            <a:r>
              <a:rPr lang="en-US" b="true" sz="2700">
                <a:solidFill>
                  <a:srgbClr val="1C4F59"/>
                </a:solidFill>
                <a:latin typeface="Aileron Bold"/>
                <a:ea typeface="Aileron Bold"/>
                <a:cs typeface="Aileron Bold"/>
                <a:sym typeface="Aileron Bold"/>
              </a:rPr>
              <a:t>&amp;</a:t>
            </a:r>
          </a:p>
          <a:p>
            <a:pPr algn="ctr">
              <a:lnSpc>
                <a:spcPts val="3779"/>
              </a:lnSpc>
            </a:pPr>
            <a:r>
              <a:rPr lang="en-US" b="true" sz="2700">
                <a:solidFill>
                  <a:srgbClr val="1C4F59"/>
                </a:solidFill>
                <a:latin typeface="Aileron Bold"/>
                <a:ea typeface="Aileron Bold"/>
                <a:cs typeface="Aileron Bold"/>
                <a:sym typeface="Aileron Bold"/>
              </a:rPr>
              <a:t>Contact information</a:t>
            </a:r>
          </a:p>
        </p:txBody>
      </p:sp>
      <p:grpSp>
        <p:nvGrpSpPr>
          <p:cNvPr name="Group 13" id="13"/>
          <p:cNvGrpSpPr/>
          <p:nvPr/>
        </p:nvGrpSpPr>
        <p:grpSpPr>
          <a:xfrm rot="0">
            <a:off x="9477375" y="3146796"/>
            <a:ext cx="6906224" cy="2254201"/>
            <a:chOff x="0" y="0"/>
            <a:chExt cx="3715773" cy="1212833"/>
          </a:xfrm>
        </p:grpSpPr>
        <p:sp>
          <p:nvSpPr>
            <p:cNvPr name="Freeform 14" id="14"/>
            <p:cNvSpPr/>
            <p:nvPr/>
          </p:nvSpPr>
          <p:spPr>
            <a:xfrm flipH="false" flipV="false" rot="0">
              <a:off x="0" y="0"/>
              <a:ext cx="3715773" cy="1212834"/>
            </a:xfrm>
            <a:custGeom>
              <a:avLst/>
              <a:gdLst/>
              <a:ahLst/>
              <a:cxnLst/>
              <a:rect r="r" b="b" t="t" l="l"/>
              <a:pathLst>
                <a:path h="1212834" w="3715773">
                  <a:moveTo>
                    <a:pt x="3591313" y="1212833"/>
                  </a:moveTo>
                  <a:lnTo>
                    <a:pt x="124460" y="1212833"/>
                  </a:lnTo>
                  <a:cubicBezTo>
                    <a:pt x="55880" y="1212833"/>
                    <a:pt x="0" y="1156953"/>
                    <a:pt x="0" y="1088373"/>
                  </a:cubicBezTo>
                  <a:lnTo>
                    <a:pt x="0" y="124460"/>
                  </a:lnTo>
                  <a:cubicBezTo>
                    <a:pt x="0" y="55880"/>
                    <a:pt x="55880" y="0"/>
                    <a:pt x="124460" y="0"/>
                  </a:cubicBezTo>
                  <a:lnTo>
                    <a:pt x="3591313" y="0"/>
                  </a:lnTo>
                  <a:cubicBezTo>
                    <a:pt x="3659893" y="0"/>
                    <a:pt x="3715773" y="55880"/>
                    <a:pt x="3715773" y="124460"/>
                  </a:cubicBezTo>
                  <a:lnTo>
                    <a:pt x="3715773" y="1088373"/>
                  </a:lnTo>
                  <a:cubicBezTo>
                    <a:pt x="3715773" y="1156953"/>
                    <a:pt x="3659893" y="1212834"/>
                    <a:pt x="3591313" y="1212834"/>
                  </a:cubicBezTo>
                  <a:close/>
                </a:path>
              </a:pathLst>
            </a:custGeom>
            <a:solidFill>
              <a:srgbClr val="FFFFFF"/>
            </a:solidFill>
          </p:spPr>
        </p:sp>
      </p:grpSp>
      <p:grpSp>
        <p:nvGrpSpPr>
          <p:cNvPr name="Group 15" id="15"/>
          <p:cNvGrpSpPr/>
          <p:nvPr/>
        </p:nvGrpSpPr>
        <p:grpSpPr>
          <a:xfrm rot="0">
            <a:off x="9945187" y="3416911"/>
            <a:ext cx="5689530" cy="1806829"/>
            <a:chOff x="0" y="0"/>
            <a:chExt cx="7586040" cy="2409106"/>
          </a:xfrm>
        </p:grpSpPr>
        <p:sp>
          <p:nvSpPr>
            <p:cNvPr name="TextBox 16" id="16"/>
            <p:cNvSpPr txBox="true"/>
            <p:nvPr/>
          </p:nvSpPr>
          <p:spPr>
            <a:xfrm rot="0">
              <a:off x="0" y="9525"/>
              <a:ext cx="7586040" cy="929259"/>
            </a:xfrm>
            <a:prstGeom prst="rect">
              <a:avLst/>
            </a:prstGeom>
          </p:spPr>
          <p:txBody>
            <a:bodyPr anchor="t" rtlCol="false" tIns="0" lIns="0" bIns="0" rIns="0">
              <a:spAutoFit/>
            </a:bodyPr>
            <a:lstStyle/>
            <a:p>
              <a:pPr algn="ctr">
                <a:lnSpc>
                  <a:spcPts val="2735"/>
                </a:lnSpc>
              </a:pPr>
              <a:r>
                <a:rPr lang="en-US" b="true" sz="2399">
                  <a:solidFill>
                    <a:srgbClr val="1C4F59"/>
                  </a:solidFill>
                  <a:latin typeface="Aileron Bold"/>
                  <a:ea typeface="Aileron Bold"/>
                  <a:cs typeface="Aileron Bold"/>
                  <a:sym typeface="Aileron Bold"/>
                </a:rPr>
                <a:t>Options for </a:t>
              </a:r>
              <a:r>
                <a:rPr lang="en-US" b="true" sz="2399">
                  <a:solidFill>
                    <a:srgbClr val="1C4F59"/>
                  </a:solidFill>
                  <a:latin typeface="Aileron Bold"/>
                  <a:ea typeface="Aileron Bold"/>
                  <a:cs typeface="Aileron Bold"/>
                  <a:sym typeface="Aileron Bold"/>
                </a:rPr>
                <a:t>post high school (it's ok to not know)​</a:t>
              </a:r>
            </a:p>
          </p:txBody>
        </p:sp>
        <p:sp>
          <p:nvSpPr>
            <p:cNvPr name="TextBox 17" id="17"/>
            <p:cNvSpPr txBox="true"/>
            <p:nvPr/>
          </p:nvSpPr>
          <p:spPr>
            <a:xfrm rot="0">
              <a:off x="0" y="1172972"/>
              <a:ext cx="7586040" cy="1236133"/>
            </a:xfrm>
            <a:prstGeom prst="rect">
              <a:avLst/>
            </a:prstGeom>
          </p:spPr>
          <p:txBody>
            <a:bodyPr anchor="t" rtlCol="false" tIns="0" lIns="0" bIns="0" rIns="0">
              <a:spAutoFit/>
            </a:bodyPr>
            <a:lstStyle/>
            <a:p>
              <a:pPr algn="ctr">
                <a:lnSpc>
                  <a:spcPts val="2660"/>
                </a:lnSpc>
              </a:pPr>
              <a:r>
                <a:rPr lang="en-US" sz="1900">
                  <a:solidFill>
                    <a:srgbClr val="1C4F59"/>
                  </a:solidFill>
                  <a:latin typeface="Aileron"/>
                  <a:ea typeface="Aileron"/>
                  <a:cs typeface="Aileron"/>
                  <a:sym typeface="Aileron"/>
                </a:rPr>
                <a:t>✓   What</a:t>
              </a:r>
              <a:r>
                <a:rPr lang="en-US" sz="1900">
                  <a:solidFill>
                    <a:srgbClr val="1C4F59"/>
                  </a:solidFill>
                  <a:latin typeface="Aileron"/>
                  <a:ea typeface="Aileron"/>
                  <a:cs typeface="Aileron"/>
                  <a:sym typeface="Aileron"/>
                </a:rPr>
                <a:t> are my options​?</a:t>
              </a:r>
            </a:p>
            <a:p>
              <a:pPr algn="ctr">
                <a:lnSpc>
                  <a:spcPts val="2660"/>
                </a:lnSpc>
              </a:pPr>
              <a:r>
                <a:rPr lang="en-US" sz="1900">
                  <a:solidFill>
                    <a:srgbClr val="1C4F59"/>
                  </a:solidFill>
                  <a:latin typeface="Aileron"/>
                  <a:ea typeface="Aileron"/>
                  <a:cs typeface="Aileron"/>
                  <a:sym typeface="Aileron"/>
                </a:rPr>
                <a:t>✓  </a:t>
              </a:r>
              <a:r>
                <a:rPr lang="en-US" sz="1900">
                  <a:solidFill>
                    <a:srgbClr val="1C4F59"/>
                  </a:solidFill>
                  <a:latin typeface="Aileron"/>
                  <a:ea typeface="Aileron"/>
                  <a:cs typeface="Aileron"/>
                  <a:sym typeface="Aileron"/>
                </a:rPr>
                <a:t>Where to find resources for these options?</a:t>
              </a:r>
            </a:p>
            <a:p>
              <a:pPr algn="ctr">
                <a:lnSpc>
                  <a:spcPts val="2240"/>
                </a:lnSpc>
              </a:pPr>
            </a:p>
          </p:txBody>
        </p:sp>
      </p:grpSp>
      <p:sp>
        <p:nvSpPr>
          <p:cNvPr name="TextBox 18" id="18"/>
          <p:cNvSpPr txBox="true"/>
          <p:nvPr/>
        </p:nvSpPr>
        <p:spPr>
          <a:xfrm rot="0">
            <a:off x="1856776" y="1360601"/>
            <a:ext cx="14574449" cy="969688"/>
          </a:xfrm>
          <a:prstGeom prst="rect">
            <a:avLst/>
          </a:prstGeom>
        </p:spPr>
        <p:txBody>
          <a:bodyPr anchor="t" rtlCol="false" tIns="0" lIns="0" bIns="0" rIns="0">
            <a:spAutoFit/>
          </a:bodyPr>
          <a:lstStyle/>
          <a:p>
            <a:pPr algn="ctr">
              <a:lnSpc>
                <a:spcPts val="7679"/>
              </a:lnSpc>
            </a:pPr>
            <a:r>
              <a:rPr lang="en-US" sz="6399">
                <a:solidFill>
                  <a:srgbClr val="12284C"/>
                </a:solidFill>
                <a:latin typeface="Poetsen"/>
                <a:ea typeface="Poetsen"/>
                <a:cs typeface="Poetsen"/>
                <a:sym typeface="Poetsen"/>
              </a:rPr>
              <a:t>What this presentation will cover</a:t>
            </a:r>
          </a:p>
        </p:txBody>
      </p:sp>
      <p:sp>
        <p:nvSpPr>
          <p:cNvPr name="Freeform 19" id="19"/>
          <p:cNvSpPr/>
          <p:nvPr/>
        </p:nvSpPr>
        <p:spPr>
          <a:xfrm flipH="false" flipV="false" rot="1836420">
            <a:off x="15526281" y="2389018"/>
            <a:ext cx="1281335" cy="1515557"/>
          </a:xfrm>
          <a:custGeom>
            <a:avLst/>
            <a:gdLst/>
            <a:ahLst/>
            <a:cxnLst/>
            <a:rect r="r" b="b" t="t" l="l"/>
            <a:pathLst>
              <a:path h="1515557" w="1281335">
                <a:moveTo>
                  <a:pt x="0" y="0"/>
                </a:moveTo>
                <a:lnTo>
                  <a:pt x="1281334" y="0"/>
                </a:lnTo>
                <a:lnTo>
                  <a:pt x="1281334" y="1515557"/>
                </a:lnTo>
                <a:lnTo>
                  <a:pt x="0" y="151555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20" id="20"/>
          <p:cNvSpPr/>
          <p:nvPr/>
        </p:nvSpPr>
        <p:spPr>
          <a:xfrm flipH="false" flipV="false" rot="0">
            <a:off x="892799" y="7345747"/>
            <a:ext cx="1712859" cy="1622545"/>
          </a:xfrm>
          <a:custGeom>
            <a:avLst/>
            <a:gdLst/>
            <a:ahLst/>
            <a:cxnLst/>
            <a:rect r="r" b="b" t="t" l="l"/>
            <a:pathLst>
              <a:path h="1622545" w="1712859">
                <a:moveTo>
                  <a:pt x="0" y="0"/>
                </a:moveTo>
                <a:lnTo>
                  <a:pt x="1712859" y="0"/>
                </a:lnTo>
                <a:lnTo>
                  <a:pt x="1712859" y="1622544"/>
                </a:lnTo>
                <a:lnTo>
                  <a:pt x="0" y="162254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21" id="21"/>
          <p:cNvGrpSpPr/>
          <p:nvPr/>
        </p:nvGrpSpPr>
        <p:grpSpPr>
          <a:xfrm rot="0">
            <a:off x="0" y="9466902"/>
            <a:ext cx="18288000" cy="820098"/>
            <a:chOff x="0" y="0"/>
            <a:chExt cx="6555032" cy="293951"/>
          </a:xfrm>
        </p:grpSpPr>
        <p:sp>
          <p:nvSpPr>
            <p:cNvPr name="Freeform 22" id="22"/>
            <p:cNvSpPr/>
            <p:nvPr/>
          </p:nvSpPr>
          <p:spPr>
            <a:xfrm flipH="false" flipV="false" rot="0">
              <a:off x="0" y="0"/>
              <a:ext cx="6555032" cy="293951"/>
            </a:xfrm>
            <a:custGeom>
              <a:avLst/>
              <a:gdLst/>
              <a:ahLst/>
              <a:cxnLst/>
              <a:rect r="r" b="b" t="t" l="l"/>
              <a:pathLst>
                <a:path h="293951" w="6555032">
                  <a:moveTo>
                    <a:pt x="0" y="0"/>
                  </a:moveTo>
                  <a:lnTo>
                    <a:pt x="6555032" y="0"/>
                  </a:lnTo>
                  <a:lnTo>
                    <a:pt x="6555032" y="293951"/>
                  </a:lnTo>
                  <a:lnTo>
                    <a:pt x="0" y="293951"/>
                  </a:lnTo>
                  <a:close/>
                </a:path>
              </a:pathLst>
            </a:custGeom>
            <a:solidFill>
              <a:srgbClr val="C10230"/>
            </a:solidFill>
          </p:spPr>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C10230"/>
        </a:solidFill>
      </p:bgPr>
    </p:bg>
    <p:spTree>
      <p:nvGrpSpPr>
        <p:cNvPr id="1" name=""/>
        <p:cNvGrpSpPr/>
        <p:nvPr/>
      </p:nvGrpSpPr>
      <p:grpSpPr>
        <a:xfrm>
          <a:off x="0" y="0"/>
          <a:ext cx="0" cy="0"/>
          <a:chOff x="0" y="0"/>
          <a:chExt cx="0" cy="0"/>
        </a:xfrm>
      </p:grpSpPr>
      <p:sp>
        <p:nvSpPr>
          <p:cNvPr name="TextBox 2" id="2"/>
          <p:cNvSpPr txBox="true"/>
          <p:nvPr/>
        </p:nvSpPr>
        <p:spPr>
          <a:xfrm rot="0">
            <a:off x="302062" y="2711959"/>
            <a:ext cx="8534617" cy="6943969"/>
          </a:xfrm>
          <a:prstGeom prst="rect">
            <a:avLst/>
          </a:prstGeom>
        </p:spPr>
        <p:txBody>
          <a:bodyPr anchor="t" rtlCol="false" tIns="0" lIns="0" bIns="0" rIns="0">
            <a:spAutoFit/>
          </a:bodyPr>
          <a:lstStyle/>
          <a:p>
            <a:pPr algn="l">
              <a:lnSpc>
                <a:spcPts val="3691"/>
              </a:lnSpc>
            </a:pPr>
            <a:r>
              <a:rPr lang="en-US" sz="2461">
                <a:solidFill>
                  <a:srgbClr val="FFFFFF"/>
                </a:solidFill>
                <a:latin typeface="Aileron"/>
                <a:ea typeface="Aileron"/>
                <a:cs typeface="Aileron"/>
                <a:sym typeface="Aileron"/>
              </a:rPr>
              <a:t>	</a:t>
            </a:r>
            <a:r>
              <a:rPr lang="en-US" b="true" sz="2461" u="sng">
                <a:solidFill>
                  <a:srgbClr val="FFFFFF"/>
                </a:solidFill>
                <a:latin typeface="Aileron Bold"/>
                <a:ea typeface="Aileron Bold"/>
                <a:cs typeface="Aileron Bold"/>
                <a:sym typeface="Aileron Bold"/>
              </a:rPr>
              <a:t>Imp</a:t>
            </a:r>
            <a:r>
              <a:rPr lang="en-US" b="true" sz="2461" u="sng">
                <a:solidFill>
                  <a:srgbClr val="FFFFFF"/>
                </a:solidFill>
                <a:latin typeface="Aileron Bold"/>
                <a:ea typeface="Aileron Bold"/>
                <a:cs typeface="Aileron Bold"/>
                <a:sym typeface="Aileron Bold"/>
              </a:rPr>
              <a:t>ortant Notes:</a:t>
            </a:r>
          </a:p>
          <a:p>
            <a:pPr algn="l">
              <a:lnSpc>
                <a:spcPts val="2341"/>
              </a:lnSpc>
            </a:pPr>
          </a:p>
          <a:p>
            <a:pPr algn="l" marL="466606" indent="-233303" lvl="1">
              <a:lnSpc>
                <a:spcPts val="3241"/>
              </a:lnSpc>
              <a:buFont typeface="Arial"/>
              <a:buChar char="•"/>
            </a:pPr>
            <a:r>
              <a:rPr lang="en-US" sz="2161">
                <a:solidFill>
                  <a:srgbClr val="FFFFFF"/>
                </a:solidFill>
                <a:latin typeface="Aileron"/>
                <a:ea typeface="Aileron"/>
                <a:cs typeface="Aileron"/>
                <a:sym typeface="Aileron"/>
              </a:rPr>
              <a:t>You want to be entering your senior year with a minimum of 17 credits.​</a:t>
            </a:r>
          </a:p>
          <a:p>
            <a:pPr algn="l" marL="933212" indent="-311071" lvl="2">
              <a:lnSpc>
                <a:spcPts val="3241"/>
              </a:lnSpc>
              <a:buFont typeface="Arial"/>
              <a:buChar char="⚬"/>
            </a:pPr>
            <a:r>
              <a:rPr lang="en-US" sz="2161">
                <a:solidFill>
                  <a:srgbClr val="FFFFFF"/>
                </a:solidFill>
                <a:latin typeface="Aileron"/>
                <a:ea typeface="Aileron"/>
                <a:cs typeface="Aileron"/>
                <a:sym typeface="Aileron"/>
              </a:rPr>
              <a:t>If you enter senior year with 17 credits, you will need to pass all 7 classes next year to reach your 24 credits​.</a:t>
            </a:r>
          </a:p>
          <a:p>
            <a:pPr algn="l">
              <a:lnSpc>
                <a:spcPts val="3241"/>
              </a:lnSpc>
            </a:pPr>
          </a:p>
          <a:p>
            <a:pPr algn="l" marL="466606" indent="-233303" lvl="1">
              <a:lnSpc>
                <a:spcPts val="3241"/>
              </a:lnSpc>
              <a:buFont typeface="Arial"/>
              <a:buChar char="•"/>
            </a:pPr>
            <a:r>
              <a:rPr lang="en-US" sz="2161">
                <a:solidFill>
                  <a:srgbClr val="FFFFFF"/>
                </a:solidFill>
                <a:latin typeface="Aileron"/>
                <a:ea typeface="Aileron"/>
                <a:cs typeface="Aileron"/>
                <a:sym typeface="Aileron"/>
              </a:rPr>
              <a:t>If you are not entering into your senior year with 17 credits options such as summer school will be available to you (more information to come)​.</a:t>
            </a:r>
          </a:p>
          <a:p>
            <a:pPr algn="l">
              <a:lnSpc>
                <a:spcPts val="3241"/>
              </a:lnSpc>
            </a:pPr>
          </a:p>
          <a:p>
            <a:pPr algn="l" marL="466606" indent="-233303" lvl="1">
              <a:lnSpc>
                <a:spcPts val="3241"/>
              </a:lnSpc>
              <a:buFont typeface="Arial"/>
              <a:buChar char="•"/>
            </a:pPr>
            <a:r>
              <a:rPr lang="en-US" sz="2161">
                <a:solidFill>
                  <a:srgbClr val="FFFFFF"/>
                </a:solidFill>
                <a:latin typeface="Aileron"/>
                <a:ea typeface="Aileron"/>
                <a:cs typeface="Aileron"/>
                <a:sym typeface="Aileron"/>
              </a:rPr>
              <a:t>If you have questions or are concerned about your graduation status, please contact your counselor via email​.</a:t>
            </a:r>
          </a:p>
          <a:p>
            <a:pPr algn="l">
              <a:lnSpc>
                <a:spcPts val="3241"/>
              </a:lnSpc>
            </a:pPr>
          </a:p>
          <a:p>
            <a:pPr algn="l" marL="466605" indent="-233303" lvl="1">
              <a:lnSpc>
                <a:spcPts val="3241"/>
              </a:lnSpc>
              <a:buFont typeface="Arial"/>
              <a:buChar char="•"/>
            </a:pPr>
            <a:r>
              <a:rPr lang="en-US" sz="2161">
                <a:solidFill>
                  <a:srgbClr val="FFFFFF"/>
                </a:solidFill>
                <a:latin typeface="Aileron"/>
                <a:ea typeface="Aileron"/>
                <a:cs typeface="Aileron"/>
                <a:sym typeface="Aileron"/>
              </a:rPr>
              <a:t>Follow the link to the right for detailed instructions on how to view your graduation requirements!</a:t>
            </a:r>
          </a:p>
          <a:p>
            <a:pPr algn="l">
              <a:lnSpc>
                <a:spcPts val="3742"/>
              </a:lnSpc>
            </a:pPr>
          </a:p>
        </p:txBody>
      </p:sp>
      <p:grpSp>
        <p:nvGrpSpPr>
          <p:cNvPr name="Group 3" id="3"/>
          <p:cNvGrpSpPr/>
          <p:nvPr/>
        </p:nvGrpSpPr>
        <p:grpSpPr>
          <a:xfrm rot="0">
            <a:off x="0" y="9520100"/>
            <a:ext cx="18288000" cy="766900"/>
            <a:chOff x="0" y="0"/>
            <a:chExt cx="7009740" cy="293951"/>
          </a:xfrm>
        </p:grpSpPr>
        <p:sp>
          <p:nvSpPr>
            <p:cNvPr name="Freeform 4" id="4"/>
            <p:cNvSpPr/>
            <p:nvPr/>
          </p:nvSpPr>
          <p:spPr>
            <a:xfrm flipH="false" flipV="false" rot="0">
              <a:off x="0" y="0"/>
              <a:ext cx="7009740" cy="293951"/>
            </a:xfrm>
            <a:custGeom>
              <a:avLst/>
              <a:gdLst/>
              <a:ahLst/>
              <a:cxnLst/>
              <a:rect r="r" b="b" t="t" l="l"/>
              <a:pathLst>
                <a:path h="293951" w="7009740">
                  <a:moveTo>
                    <a:pt x="0" y="0"/>
                  </a:moveTo>
                  <a:lnTo>
                    <a:pt x="7009740" y="0"/>
                  </a:lnTo>
                  <a:lnTo>
                    <a:pt x="7009740" y="293951"/>
                  </a:lnTo>
                  <a:lnTo>
                    <a:pt x="0" y="293951"/>
                  </a:lnTo>
                  <a:close/>
                </a:path>
              </a:pathLst>
            </a:custGeom>
            <a:solidFill>
              <a:srgbClr val="12284C"/>
            </a:solidFill>
          </p:spPr>
        </p:sp>
      </p:grpSp>
      <p:sp>
        <p:nvSpPr>
          <p:cNvPr name="TextBox 5" id="5"/>
          <p:cNvSpPr txBox="true"/>
          <p:nvPr/>
        </p:nvSpPr>
        <p:spPr>
          <a:xfrm rot="0">
            <a:off x="8836680" y="9719806"/>
            <a:ext cx="7787196" cy="276190"/>
          </a:xfrm>
          <a:prstGeom prst="rect">
            <a:avLst/>
          </a:prstGeom>
        </p:spPr>
        <p:txBody>
          <a:bodyPr anchor="t" rtlCol="false" tIns="0" lIns="0" bIns="0" rIns="0">
            <a:spAutoFit/>
          </a:bodyPr>
          <a:lstStyle/>
          <a:p>
            <a:pPr algn="r">
              <a:lnSpc>
                <a:spcPts val="2240"/>
              </a:lnSpc>
              <a:spcBef>
                <a:spcPct val="0"/>
              </a:spcBef>
            </a:pPr>
            <a:r>
              <a:rPr lang="en-US" sz="1600">
                <a:solidFill>
                  <a:srgbClr val="31517C"/>
                </a:solidFill>
                <a:latin typeface="Aileron"/>
                <a:ea typeface="Aileron"/>
                <a:cs typeface="Aileron"/>
                <a:sym typeface="Aileron"/>
              </a:rPr>
              <a:t>English Class | Laredo York Primary School</a:t>
            </a:r>
          </a:p>
        </p:txBody>
      </p:sp>
      <p:sp>
        <p:nvSpPr>
          <p:cNvPr name="Freeform 6" id="6"/>
          <p:cNvSpPr/>
          <p:nvPr/>
        </p:nvSpPr>
        <p:spPr>
          <a:xfrm flipH="false" flipV="false" rot="0">
            <a:off x="9286617" y="1319985"/>
            <a:ext cx="8282668" cy="6614224"/>
          </a:xfrm>
          <a:custGeom>
            <a:avLst/>
            <a:gdLst/>
            <a:ahLst/>
            <a:cxnLst/>
            <a:rect r="r" b="b" t="t" l="l"/>
            <a:pathLst>
              <a:path h="6614224" w="8282668">
                <a:moveTo>
                  <a:pt x="0" y="0"/>
                </a:moveTo>
                <a:lnTo>
                  <a:pt x="8282668" y="0"/>
                </a:lnTo>
                <a:lnTo>
                  <a:pt x="8282668" y="6614224"/>
                </a:lnTo>
                <a:lnTo>
                  <a:pt x="0" y="6614224"/>
                </a:lnTo>
                <a:lnTo>
                  <a:pt x="0" y="0"/>
                </a:lnTo>
                <a:close/>
              </a:path>
            </a:pathLst>
          </a:custGeom>
          <a:blipFill>
            <a:blip r:embed="rId2"/>
            <a:stretch>
              <a:fillRect l="0" t="0" r="0" b="-364"/>
            </a:stretch>
          </a:blipFill>
        </p:spPr>
      </p:sp>
      <p:pic>
        <p:nvPicPr>
          <p:cNvPr name="Picture 7" id="7"/>
          <p:cNvPicPr>
            <a:picLocks noChangeAspect="true"/>
          </p:cNvPicPr>
          <p:nvPr/>
        </p:nvPicPr>
        <p:blipFill>
          <a:blip r:embed="rId3"/>
          <a:srcRect l="0" t="0" r="0" b="0"/>
          <a:stretch>
            <a:fillRect/>
          </a:stretch>
        </p:blipFill>
        <p:spPr>
          <a:xfrm flipH="false" flipV="false" rot="0">
            <a:off x="609383" y="318499"/>
            <a:ext cx="1908873" cy="2002973"/>
          </a:xfrm>
          <a:prstGeom prst="rect">
            <a:avLst/>
          </a:prstGeom>
        </p:spPr>
      </p:pic>
      <p:sp>
        <p:nvSpPr>
          <p:cNvPr name="Freeform 8" id="8"/>
          <p:cNvSpPr/>
          <p:nvPr/>
        </p:nvSpPr>
        <p:spPr>
          <a:xfrm flipH="false" flipV="false" rot="0">
            <a:off x="15241084" y="211941"/>
            <a:ext cx="2765584" cy="2393487"/>
          </a:xfrm>
          <a:custGeom>
            <a:avLst/>
            <a:gdLst/>
            <a:ahLst/>
            <a:cxnLst/>
            <a:rect r="r" b="b" t="t" l="l"/>
            <a:pathLst>
              <a:path h="2393487" w="2765584">
                <a:moveTo>
                  <a:pt x="0" y="0"/>
                </a:moveTo>
                <a:lnTo>
                  <a:pt x="2765584" y="0"/>
                </a:lnTo>
                <a:lnTo>
                  <a:pt x="2765584" y="2393487"/>
                </a:lnTo>
                <a:lnTo>
                  <a:pt x="0" y="239348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9" id="9"/>
          <p:cNvSpPr txBox="true"/>
          <p:nvPr/>
        </p:nvSpPr>
        <p:spPr>
          <a:xfrm rot="0">
            <a:off x="3077383" y="375649"/>
            <a:ext cx="5097717" cy="2336337"/>
          </a:xfrm>
          <a:prstGeom prst="rect">
            <a:avLst/>
          </a:prstGeom>
        </p:spPr>
        <p:txBody>
          <a:bodyPr anchor="t" rtlCol="false" tIns="0" lIns="0" bIns="0" rIns="0">
            <a:spAutoFit/>
          </a:bodyPr>
          <a:lstStyle/>
          <a:p>
            <a:pPr algn="l">
              <a:lnSpc>
                <a:spcPts val="6162"/>
              </a:lnSpc>
            </a:pPr>
            <a:r>
              <a:rPr lang="en-US" sz="5602">
                <a:solidFill>
                  <a:srgbClr val="FEF4D6"/>
                </a:solidFill>
                <a:latin typeface="Poetsen"/>
                <a:ea typeface="Poetsen"/>
                <a:cs typeface="Poetsen"/>
                <a:sym typeface="Poetsen"/>
              </a:rPr>
              <a:t>Gra</a:t>
            </a:r>
            <a:r>
              <a:rPr lang="en-US" sz="5602">
                <a:solidFill>
                  <a:srgbClr val="FEF4D6"/>
                </a:solidFill>
                <a:latin typeface="Poetsen"/>
                <a:ea typeface="Poetsen"/>
                <a:cs typeface="Poetsen"/>
                <a:sym typeface="Poetsen"/>
              </a:rPr>
              <a:t>duation Requirement Review</a:t>
            </a:r>
          </a:p>
        </p:txBody>
      </p:sp>
      <p:sp>
        <p:nvSpPr>
          <p:cNvPr name="TextBox 10" id="10"/>
          <p:cNvSpPr txBox="true"/>
          <p:nvPr/>
        </p:nvSpPr>
        <p:spPr>
          <a:xfrm rot="0">
            <a:off x="9482888" y="8166094"/>
            <a:ext cx="8273284" cy="1092206"/>
          </a:xfrm>
          <a:prstGeom prst="rect">
            <a:avLst/>
          </a:prstGeom>
        </p:spPr>
        <p:txBody>
          <a:bodyPr anchor="t" rtlCol="false" tIns="0" lIns="0" bIns="0" rIns="0">
            <a:spAutoFit/>
          </a:bodyPr>
          <a:lstStyle/>
          <a:p>
            <a:pPr algn="ctr">
              <a:lnSpc>
                <a:spcPts val="2560"/>
              </a:lnSpc>
            </a:pPr>
            <a:r>
              <a:rPr lang="en-US" sz="3200" i="true">
                <a:solidFill>
                  <a:srgbClr val="75C7FB"/>
                </a:solidFill>
                <a:latin typeface="Barlow Condensed Bold Italics"/>
                <a:ea typeface="Barlow Condensed Bold Italics"/>
                <a:cs typeface="Barlow Condensed Bold Italics"/>
                <a:sym typeface="Barlow Condensed Bold Italics"/>
              </a:rPr>
              <a:t>CLICK HERE:</a:t>
            </a:r>
          </a:p>
          <a:p>
            <a:pPr algn="ctr">
              <a:lnSpc>
                <a:spcPts val="3064"/>
              </a:lnSpc>
            </a:pPr>
          </a:p>
          <a:p>
            <a:pPr algn="ctr">
              <a:lnSpc>
                <a:spcPts val="2740"/>
              </a:lnSpc>
            </a:pPr>
            <a:r>
              <a:rPr lang="en-US" b="true" sz="3425" i="true">
                <a:solidFill>
                  <a:srgbClr val="FF3847"/>
                </a:solidFill>
                <a:latin typeface="Barlow Condensed Bold Bold Italics"/>
                <a:ea typeface="Barlow Condensed Bold Bold Italics"/>
                <a:cs typeface="Barlow Condensed Bold Bold Italics"/>
                <a:sym typeface="Barlow Condensed Bold Bold Italics"/>
              </a:rPr>
              <a:t>	</a:t>
            </a:r>
            <a:r>
              <a:rPr lang="en-US" b="true" sz="3425" i="true">
                <a:solidFill>
                  <a:srgbClr val="FF3847"/>
                </a:solidFill>
                <a:latin typeface="Barlow Condensed Bold Bold Italics"/>
                <a:ea typeface="Barlow Condensed Bold Bold Italics"/>
                <a:cs typeface="Barlow Condensed Bold Bold Italics"/>
                <a:sym typeface="Barlow Condensed Bold Bold Italics"/>
                <a:hlinkClick r:id="rId6" tooltip="https://www.lwsd.org/help/skyward-family-access/monitor-progress-towards-high-school-graduation"/>
              </a:rPr>
              <a:t> </a:t>
            </a:r>
            <a:r>
              <a:rPr lang="en-US" sz="3425" i="true" u="sng">
                <a:solidFill>
                  <a:srgbClr val="FF3847"/>
                </a:solidFill>
                <a:latin typeface="Barlow Condensed Bold Italics"/>
                <a:ea typeface="Barlow Condensed Bold Italics"/>
                <a:cs typeface="Barlow Condensed Bold Italics"/>
                <a:sym typeface="Barlow Condensed Bold Italics"/>
                <a:hlinkClick r:id="rId7" tooltip="https://www.lwsd.org/help/skyward-family-access/monitor-progress-towards-high-school-graduation"/>
              </a:rPr>
              <a:t>GRADUATION REQUIREMENTS ON SKYWARD		​</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5F6369"/>
        </a:solidFill>
      </p:bgPr>
    </p:bg>
    <p:spTree>
      <p:nvGrpSpPr>
        <p:cNvPr id="1" name=""/>
        <p:cNvGrpSpPr/>
        <p:nvPr/>
      </p:nvGrpSpPr>
      <p:grpSpPr>
        <a:xfrm>
          <a:off x="0" y="0"/>
          <a:ext cx="0" cy="0"/>
          <a:chOff x="0" y="0"/>
          <a:chExt cx="0" cy="0"/>
        </a:xfrm>
      </p:grpSpPr>
      <p:sp>
        <p:nvSpPr>
          <p:cNvPr name="Freeform 2" id="2"/>
          <p:cNvSpPr/>
          <p:nvPr/>
        </p:nvSpPr>
        <p:spPr>
          <a:xfrm flipH="false" flipV="false" rot="0">
            <a:off x="10099270" y="2158803"/>
            <a:ext cx="6925111" cy="3865471"/>
          </a:xfrm>
          <a:custGeom>
            <a:avLst/>
            <a:gdLst/>
            <a:ahLst/>
            <a:cxnLst/>
            <a:rect r="r" b="b" t="t" l="l"/>
            <a:pathLst>
              <a:path h="3865471" w="6925111">
                <a:moveTo>
                  <a:pt x="0" y="0"/>
                </a:moveTo>
                <a:lnTo>
                  <a:pt x="6925111" y="0"/>
                </a:lnTo>
                <a:lnTo>
                  <a:pt x="6925111" y="3865471"/>
                </a:lnTo>
                <a:lnTo>
                  <a:pt x="0" y="386547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389245" y="1505144"/>
            <a:ext cx="3415639" cy="7632712"/>
          </a:xfrm>
          <a:custGeom>
            <a:avLst/>
            <a:gdLst/>
            <a:ahLst/>
            <a:cxnLst/>
            <a:rect r="r" b="b" t="t" l="l"/>
            <a:pathLst>
              <a:path h="7632712" w="3415639">
                <a:moveTo>
                  <a:pt x="0" y="0"/>
                </a:moveTo>
                <a:lnTo>
                  <a:pt x="3415639" y="0"/>
                </a:lnTo>
                <a:lnTo>
                  <a:pt x="3415639" y="7632712"/>
                </a:lnTo>
                <a:lnTo>
                  <a:pt x="0" y="763271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790700" y="4329852"/>
            <a:ext cx="6915150" cy="4591944"/>
            <a:chOff x="0" y="0"/>
            <a:chExt cx="3720575" cy="2470615"/>
          </a:xfrm>
        </p:grpSpPr>
        <p:sp>
          <p:nvSpPr>
            <p:cNvPr name="Freeform 5" id="5"/>
            <p:cNvSpPr/>
            <p:nvPr/>
          </p:nvSpPr>
          <p:spPr>
            <a:xfrm flipH="false" flipV="false" rot="0">
              <a:off x="0" y="0"/>
              <a:ext cx="3720575" cy="2470615"/>
            </a:xfrm>
            <a:custGeom>
              <a:avLst/>
              <a:gdLst/>
              <a:ahLst/>
              <a:cxnLst/>
              <a:rect r="r" b="b" t="t" l="l"/>
              <a:pathLst>
                <a:path h="2470615" w="3720575">
                  <a:moveTo>
                    <a:pt x="3596115" y="2470615"/>
                  </a:moveTo>
                  <a:lnTo>
                    <a:pt x="124460" y="2470615"/>
                  </a:lnTo>
                  <a:cubicBezTo>
                    <a:pt x="55880" y="2470615"/>
                    <a:pt x="0" y="2414735"/>
                    <a:pt x="0" y="2346155"/>
                  </a:cubicBezTo>
                  <a:lnTo>
                    <a:pt x="0" y="124460"/>
                  </a:lnTo>
                  <a:cubicBezTo>
                    <a:pt x="0" y="55880"/>
                    <a:pt x="55880" y="0"/>
                    <a:pt x="124460" y="0"/>
                  </a:cubicBezTo>
                  <a:lnTo>
                    <a:pt x="3596115" y="0"/>
                  </a:lnTo>
                  <a:cubicBezTo>
                    <a:pt x="3664695" y="0"/>
                    <a:pt x="3720575" y="55880"/>
                    <a:pt x="3720575" y="124460"/>
                  </a:cubicBezTo>
                  <a:lnTo>
                    <a:pt x="3720575" y="2346155"/>
                  </a:lnTo>
                  <a:cubicBezTo>
                    <a:pt x="3720575" y="2414735"/>
                    <a:pt x="3664695" y="2470615"/>
                    <a:pt x="3596115" y="2470615"/>
                  </a:cubicBezTo>
                  <a:close/>
                </a:path>
              </a:pathLst>
            </a:custGeom>
            <a:solidFill>
              <a:srgbClr val="FFFFFF"/>
            </a:solidFill>
          </p:spPr>
        </p:sp>
      </p:grpSp>
      <p:sp>
        <p:nvSpPr>
          <p:cNvPr name="TextBox 6" id="6"/>
          <p:cNvSpPr txBox="true"/>
          <p:nvPr/>
        </p:nvSpPr>
        <p:spPr>
          <a:xfrm rot="0">
            <a:off x="2158142" y="4695316"/>
            <a:ext cx="6180267" cy="3784817"/>
          </a:xfrm>
          <a:prstGeom prst="rect">
            <a:avLst/>
          </a:prstGeom>
        </p:spPr>
        <p:txBody>
          <a:bodyPr anchor="t" rtlCol="false" tIns="0" lIns="0" bIns="0" rIns="0">
            <a:spAutoFit/>
          </a:bodyPr>
          <a:lstStyle/>
          <a:p>
            <a:pPr algn="l">
              <a:lnSpc>
                <a:spcPts val="3980"/>
              </a:lnSpc>
            </a:pPr>
            <a:r>
              <a:rPr lang="en-US" sz="2653">
                <a:solidFill>
                  <a:srgbClr val="12284C"/>
                </a:solidFill>
                <a:latin typeface="Aileron"/>
                <a:ea typeface="Aileron"/>
                <a:cs typeface="Aileron"/>
                <a:sym typeface="Aileron"/>
              </a:rPr>
              <a:t>In addition to earning 24 credits in the specific areas of study, students need to make sure these 3 things are completed before they can graduate:</a:t>
            </a:r>
          </a:p>
          <a:p>
            <a:pPr algn="l">
              <a:lnSpc>
                <a:spcPts val="2180"/>
              </a:lnSpc>
            </a:pPr>
          </a:p>
          <a:p>
            <a:pPr algn="l" marL="572968" indent="-286484" lvl="1">
              <a:lnSpc>
                <a:spcPts val="3980"/>
              </a:lnSpc>
              <a:buAutoNum type="arabicPeriod" startAt="1"/>
            </a:pPr>
            <a:r>
              <a:rPr lang="en-US" sz="2653">
                <a:solidFill>
                  <a:srgbClr val="12284C"/>
                </a:solidFill>
                <a:latin typeface="Aileron"/>
                <a:ea typeface="Aileron"/>
                <a:cs typeface="Aileron"/>
                <a:sym typeface="Aileron"/>
              </a:rPr>
              <a:t>High School and Beyond Plan</a:t>
            </a:r>
          </a:p>
          <a:p>
            <a:pPr algn="l" marL="572968" indent="-286484" lvl="1">
              <a:lnSpc>
                <a:spcPts val="3980"/>
              </a:lnSpc>
              <a:buAutoNum type="arabicPeriod" startAt="1"/>
            </a:pPr>
            <a:r>
              <a:rPr lang="en-US" sz="2653">
                <a:solidFill>
                  <a:srgbClr val="12284C"/>
                </a:solidFill>
                <a:latin typeface="Aileron"/>
                <a:ea typeface="Aileron"/>
                <a:cs typeface="Aileron"/>
                <a:sym typeface="Aileron"/>
              </a:rPr>
              <a:t>Washington State History </a:t>
            </a:r>
          </a:p>
          <a:p>
            <a:pPr algn="l" marL="572968" indent="-286484" lvl="1">
              <a:lnSpc>
                <a:spcPts val="3980"/>
              </a:lnSpc>
              <a:buAutoNum type="arabicPeriod" startAt="1"/>
            </a:pPr>
            <a:r>
              <a:rPr lang="en-US" sz="2653">
                <a:solidFill>
                  <a:srgbClr val="12284C"/>
                </a:solidFill>
                <a:latin typeface="Aileron"/>
                <a:ea typeface="Aileron"/>
                <a:cs typeface="Aileron"/>
                <a:sym typeface="Aileron"/>
              </a:rPr>
              <a:t>Graduation Pathway </a:t>
            </a:r>
          </a:p>
        </p:txBody>
      </p:sp>
      <p:sp>
        <p:nvSpPr>
          <p:cNvPr name="TextBox 7" id="7"/>
          <p:cNvSpPr txBox="true"/>
          <p:nvPr/>
        </p:nvSpPr>
        <p:spPr>
          <a:xfrm rot="0">
            <a:off x="1790700" y="970733"/>
            <a:ext cx="6915150" cy="2890015"/>
          </a:xfrm>
          <a:prstGeom prst="rect">
            <a:avLst/>
          </a:prstGeom>
        </p:spPr>
        <p:txBody>
          <a:bodyPr anchor="t" rtlCol="false" tIns="0" lIns="0" bIns="0" rIns="0">
            <a:spAutoFit/>
          </a:bodyPr>
          <a:lstStyle/>
          <a:p>
            <a:pPr algn="ctr">
              <a:lnSpc>
                <a:spcPts val="7679"/>
              </a:lnSpc>
            </a:pPr>
            <a:r>
              <a:rPr lang="en-US" sz="6399">
                <a:solidFill>
                  <a:srgbClr val="12284C"/>
                </a:solidFill>
                <a:latin typeface="Poetsen"/>
                <a:ea typeface="Poetsen"/>
                <a:cs typeface="Poetsen"/>
                <a:sym typeface="Poetsen"/>
              </a:rPr>
              <a:t>Additional Graduation Requirements  </a:t>
            </a:r>
          </a:p>
        </p:txBody>
      </p:sp>
      <p:grpSp>
        <p:nvGrpSpPr>
          <p:cNvPr name="Group 8" id="8"/>
          <p:cNvGrpSpPr/>
          <p:nvPr/>
        </p:nvGrpSpPr>
        <p:grpSpPr>
          <a:xfrm rot="0">
            <a:off x="0" y="9466902"/>
            <a:ext cx="18288000" cy="820098"/>
            <a:chOff x="0" y="0"/>
            <a:chExt cx="6555032" cy="293951"/>
          </a:xfrm>
        </p:grpSpPr>
        <p:sp>
          <p:nvSpPr>
            <p:cNvPr name="Freeform 9" id="9"/>
            <p:cNvSpPr/>
            <p:nvPr/>
          </p:nvSpPr>
          <p:spPr>
            <a:xfrm flipH="false" flipV="false" rot="0">
              <a:off x="0" y="0"/>
              <a:ext cx="6555032" cy="293951"/>
            </a:xfrm>
            <a:custGeom>
              <a:avLst/>
              <a:gdLst/>
              <a:ahLst/>
              <a:cxnLst/>
              <a:rect r="r" b="b" t="t" l="l"/>
              <a:pathLst>
                <a:path h="293951" w="6555032">
                  <a:moveTo>
                    <a:pt x="0" y="0"/>
                  </a:moveTo>
                  <a:lnTo>
                    <a:pt x="6555032" y="0"/>
                  </a:lnTo>
                  <a:lnTo>
                    <a:pt x="6555032" y="293951"/>
                  </a:lnTo>
                  <a:lnTo>
                    <a:pt x="0" y="293951"/>
                  </a:lnTo>
                  <a:close/>
                </a:path>
              </a:pathLst>
            </a:custGeom>
            <a:solidFill>
              <a:srgbClr val="12284C"/>
            </a:solidFill>
          </p:spPr>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C10230"/>
        </a:solidFill>
      </p:bgPr>
    </p:bg>
    <p:spTree>
      <p:nvGrpSpPr>
        <p:cNvPr id="1" name=""/>
        <p:cNvGrpSpPr/>
        <p:nvPr/>
      </p:nvGrpSpPr>
      <p:grpSpPr>
        <a:xfrm>
          <a:off x="0" y="0"/>
          <a:ext cx="0" cy="0"/>
          <a:chOff x="0" y="0"/>
          <a:chExt cx="0" cy="0"/>
        </a:xfrm>
      </p:grpSpPr>
      <p:grpSp>
        <p:nvGrpSpPr>
          <p:cNvPr name="Group 2" id="2"/>
          <p:cNvGrpSpPr/>
          <p:nvPr/>
        </p:nvGrpSpPr>
        <p:grpSpPr>
          <a:xfrm rot="0">
            <a:off x="715983" y="2591124"/>
            <a:ext cx="5881320" cy="6003761"/>
            <a:chOff x="0" y="0"/>
            <a:chExt cx="2550985" cy="2604093"/>
          </a:xfrm>
        </p:grpSpPr>
        <p:sp>
          <p:nvSpPr>
            <p:cNvPr name="Freeform 3" id="3"/>
            <p:cNvSpPr/>
            <p:nvPr/>
          </p:nvSpPr>
          <p:spPr>
            <a:xfrm flipH="false" flipV="false" rot="0">
              <a:off x="0" y="0"/>
              <a:ext cx="2550985" cy="2604093"/>
            </a:xfrm>
            <a:custGeom>
              <a:avLst/>
              <a:gdLst/>
              <a:ahLst/>
              <a:cxnLst/>
              <a:rect r="r" b="b" t="t" l="l"/>
              <a:pathLst>
                <a:path h="2604093" w="2550985">
                  <a:moveTo>
                    <a:pt x="2426525" y="2604093"/>
                  </a:moveTo>
                  <a:lnTo>
                    <a:pt x="124460" y="2604093"/>
                  </a:lnTo>
                  <a:cubicBezTo>
                    <a:pt x="55880" y="2604093"/>
                    <a:pt x="0" y="2548213"/>
                    <a:pt x="0" y="2479633"/>
                  </a:cubicBezTo>
                  <a:lnTo>
                    <a:pt x="0" y="124460"/>
                  </a:lnTo>
                  <a:cubicBezTo>
                    <a:pt x="0" y="55880"/>
                    <a:pt x="55880" y="0"/>
                    <a:pt x="124460" y="0"/>
                  </a:cubicBezTo>
                  <a:lnTo>
                    <a:pt x="2426525" y="0"/>
                  </a:lnTo>
                  <a:cubicBezTo>
                    <a:pt x="2495105" y="0"/>
                    <a:pt x="2550985" y="55880"/>
                    <a:pt x="2550985" y="124460"/>
                  </a:cubicBezTo>
                  <a:lnTo>
                    <a:pt x="2550985" y="2479633"/>
                  </a:lnTo>
                  <a:cubicBezTo>
                    <a:pt x="2550985" y="2548213"/>
                    <a:pt x="2495105" y="2604093"/>
                    <a:pt x="2426525" y="2604093"/>
                  </a:cubicBezTo>
                  <a:close/>
                </a:path>
              </a:pathLst>
            </a:custGeom>
            <a:solidFill>
              <a:srgbClr val="FFFFFF"/>
            </a:solidFill>
          </p:spPr>
        </p:sp>
      </p:grpSp>
      <p:grpSp>
        <p:nvGrpSpPr>
          <p:cNvPr name="Group 4" id="4"/>
          <p:cNvGrpSpPr/>
          <p:nvPr/>
        </p:nvGrpSpPr>
        <p:grpSpPr>
          <a:xfrm rot="0">
            <a:off x="11540523" y="2591124"/>
            <a:ext cx="6292191" cy="6003761"/>
            <a:chOff x="0" y="0"/>
            <a:chExt cx="2393585" cy="2283865"/>
          </a:xfrm>
        </p:grpSpPr>
        <p:sp>
          <p:nvSpPr>
            <p:cNvPr name="Freeform 5" id="5"/>
            <p:cNvSpPr/>
            <p:nvPr/>
          </p:nvSpPr>
          <p:spPr>
            <a:xfrm flipH="false" flipV="false" rot="0">
              <a:off x="0" y="0"/>
              <a:ext cx="2393585" cy="2283865"/>
            </a:xfrm>
            <a:custGeom>
              <a:avLst/>
              <a:gdLst/>
              <a:ahLst/>
              <a:cxnLst/>
              <a:rect r="r" b="b" t="t" l="l"/>
              <a:pathLst>
                <a:path h="2283865" w="2393585">
                  <a:moveTo>
                    <a:pt x="2269125" y="2283865"/>
                  </a:moveTo>
                  <a:lnTo>
                    <a:pt x="124460" y="2283865"/>
                  </a:lnTo>
                  <a:cubicBezTo>
                    <a:pt x="55880" y="2283865"/>
                    <a:pt x="0" y="2227985"/>
                    <a:pt x="0" y="2159405"/>
                  </a:cubicBezTo>
                  <a:lnTo>
                    <a:pt x="0" y="124460"/>
                  </a:lnTo>
                  <a:cubicBezTo>
                    <a:pt x="0" y="55880"/>
                    <a:pt x="55880" y="0"/>
                    <a:pt x="124460" y="0"/>
                  </a:cubicBezTo>
                  <a:lnTo>
                    <a:pt x="2269125" y="0"/>
                  </a:lnTo>
                  <a:cubicBezTo>
                    <a:pt x="2337705" y="0"/>
                    <a:pt x="2393585" y="55880"/>
                    <a:pt x="2393585" y="124460"/>
                  </a:cubicBezTo>
                  <a:lnTo>
                    <a:pt x="2393585" y="2159405"/>
                  </a:lnTo>
                  <a:cubicBezTo>
                    <a:pt x="2393585" y="2227985"/>
                    <a:pt x="2337705" y="2283865"/>
                    <a:pt x="2269125" y="2283865"/>
                  </a:cubicBezTo>
                  <a:close/>
                </a:path>
              </a:pathLst>
            </a:custGeom>
            <a:solidFill>
              <a:srgbClr val="FFFFFF"/>
            </a:solidFill>
          </p:spPr>
        </p:sp>
      </p:grpSp>
      <p:grpSp>
        <p:nvGrpSpPr>
          <p:cNvPr name="Group 6" id="6"/>
          <p:cNvGrpSpPr/>
          <p:nvPr/>
        </p:nvGrpSpPr>
        <p:grpSpPr>
          <a:xfrm rot="0">
            <a:off x="0" y="9466902"/>
            <a:ext cx="18288000" cy="820098"/>
            <a:chOff x="0" y="0"/>
            <a:chExt cx="6555032" cy="293951"/>
          </a:xfrm>
        </p:grpSpPr>
        <p:sp>
          <p:nvSpPr>
            <p:cNvPr name="Freeform 7" id="7"/>
            <p:cNvSpPr/>
            <p:nvPr/>
          </p:nvSpPr>
          <p:spPr>
            <a:xfrm flipH="false" flipV="false" rot="0">
              <a:off x="0" y="0"/>
              <a:ext cx="6555032" cy="293951"/>
            </a:xfrm>
            <a:custGeom>
              <a:avLst/>
              <a:gdLst/>
              <a:ahLst/>
              <a:cxnLst/>
              <a:rect r="r" b="b" t="t" l="l"/>
              <a:pathLst>
                <a:path h="293951" w="6555032">
                  <a:moveTo>
                    <a:pt x="0" y="0"/>
                  </a:moveTo>
                  <a:lnTo>
                    <a:pt x="6555032" y="0"/>
                  </a:lnTo>
                  <a:lnTo>
                    <a:pt x="6555032" y="293951"/>
                  </a:lnTo>
                  <a:lnTo>
                    <a:pt x="0" y="293951"/>
                  </a:lnTo>
                  <a:close/>
                </a:path>
              </a:pathLst>
            </a:custGeom>
            <a:solidFill>
              <a:srgbClr val="12284C"/>
            </a:solidFill>
          </p:spPr>
        </p:sp>
      </p:grpSp>
      <p:sp>
        <p:nvSpPr>
          <p:cNvPr name="Freeform 8" id="8"/>
          <p:cNvSpPr/>
          <p:nvPr/>
        </p:nvSpPr>
        <p:spPr>
          <a:xfrm flipH="false" flipV="false" rot="0">
            <a:off x="8224057" y="5736305"/>
            <a:ext cx="1839886" cy="2858581"/>
          </a:xfrm>
          <a:custGeom>
            <a:avLst/>
            <a:gdLst/>
            <a:ahLst/>
            <a:cxnLst/>
            <a:rect r="r" b="b" t="t" l="l"/>
            <a:pathLst>
              <a:path h="2858581" w="1839886">
                <a:moveTo>
                  <a:pt x="0" y="0"/>
                </a:moveTo>
                <a:lnTo>
                  <a:pt x="1839886" y="0"/>
                </a:lnTo>
                <a:lnTo>
                  <a:pt x="1839886" y="2858580"/>
                </a:lnTo>
                <a:lnTo>
                  <a:pt x="0" y="285858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7010439" y="2832049"/>
            <a:ext cx="4116949" cy="2762099"/>
          </a:xfrm>
          <a:custGeom>
            <a:avLst/>
            <a:gdLst/>
            <a:ahLst/>
            <a:cxnLst/>
            <a:rect r="r" b="b" t="t" l="l"/>
            <a:pathLst>
              <a:path h="2762099" w="4116949">
                <a:moveTo>
                  <a:pt x="0" y="0"/>
                </a:moveTo>
                <a:lnTo>
                  <a:pt x="4116949" y="0"/>
                </a:lnTo>
                <a:lnTo>
                  <a:pt x="4116949" y="2762099"/>
                </a:lnTo>
                <a:lnTo>
                  <a:pt x="0" y="276209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0" id="10"/>
          <p:cNvSpPr txBox="true"/>
          <p:nvPr/>
        </p:nvSpPr>
        <p:spPr>
          <a:xfrm rot="0">
            <a:off x="1110682" y="2840431"/>
            <a:ext cx="5091922" cy="469020"/>
          </a:xfrm>
          <a:prstGeom prst="rect">
            <a:avLst/>
          </a:prstGeom>
        </p:spPr>
        <p:txBody>
          <a:bodyPr anchor="t" rtlCol="false" tIns="0" lIns="0" bIns="0" rIns="0">
            <a:spAutoFit/>
          </a:bodyPr>
          <a:lstStyle/>
          <a:p>
            <a:pPr algn="ctr">
              <a:lnSpc>
                <a:spcPts val="3624"/>
              </a:lnSpc>
            </a:pPr>
            <a:r>
              <a:rPr lang="en-US" b="true" sz="3179">
                <a:solidFill>
                  <a:srgbClr val="ED5D3D"/>
                </a:solidFill>
                <a:latin typeface="Aileron Bold"/>
                <a:ea typeface="Aileron Bold"/>
                <a:cs typeface="Aileron Bold"/>
                <a:sym typeface="Aileron Bold"/>
              </a:rPr>
              <a:t>High School and Beyond</a:t>
            </a:r>
          </a:p>
        </p:txBody>
      </p:sp>
      <p:sp>
        <p:nvSpPr>
          <p:cNvPr name="TextBox 11" id="11"/>
          <p:cNvSpPr txBox="true"/>
          <p:nvPr/>
        </p:nvSpPr>
        <p:spPr>
          <a:xfrm rot="0">
            <a:off x="715983" y="3625214"/>
            <a:ext cx="5881320" cy="5206460"/>
          </a:xfrm>
          <a:prstGeom prst="rect">
            <a:avLst/>
          </a:prstGeom>
        </p:spPr>
        <p:txBody>
          <a:bodyPr anchor="t" rtlCol="false" tIns="0" lIns="0" bIns="0" rIns="0">
            <a:spAutoFit/>
          </a:bodyPr>
          <a:lstStyle/>
          <a:p>
            <a:pPr algn="ctr">
              <a:lnSpc>
                <a:spcPts val="3494"/>
              </a:lnSpc>
            </a:pPr>
            <a:r>
              <a:rPr lang="en-US" sz="2496">
                <a:solidFill>
                  <a:srgbClr val="1C4F59"/>
                </a:solidFill>
                <a:latin typeface="Aileron"/>
                <a:ea typeface="Aileron"/>
                <a:cs typeface="Aileron"/>
                <a:sym typeface="Aileron"/>
              </a:rPr>
              <a:t>✓ </a:t>
            </a:r>
            <a:r>
              <a:rPr lang="en-US" sz="2496">
                <a:solidFill>
                  <a:srgbClr val="1C4F59"/>
                </a:solidFill>
                <a:latin typeface="Aileron"/>
                <a:ea typeface="Aileron"/>
                <a:cs typeface="Aileron"/>
                <a:sym typeface="Aileron"/>
              </a:rPr>
              <a:t> You have already been working in this through out high school.</a:t>
            </a:r>
          </a:p>
          <a:p>
            <a:pPr algn="ctr">
              <a:lnSpc>
                <a:spcPts val="3494"/>
              </a:lnSpc>
            </a:pPr>
          </a:p>
          <a:p>
            <a:pPr algn="ctr">
              <a:lnSpc>
                <a:spcPts val="3494"/>
              </a:lnSpc>
            </a:pPr>
            <a:r>
              <a:rPr lang="en-US" sz="2496">
                <a:solidFill>
                  <a:srgbClr val="1C4F59"/>
                </a:solidFill>
                <a:latin typeface="Aileron"/>
                <a:ea typeface="Aileron"/>
                <a:cs typeface="Aileron"/>
                <a:sym typeface="Aileron"/>
              </a:rPr>
              <a:t>✓ There is a Senior Year portion that will be completed next year</a:t>
            </a:r>
          </a:p>
          <a:p>
            <a:pPr algn="ctr">
              <a:lnSpc>
                <a:spcPts val="3494"/>
              </a:lnSpc>
            </a:pPr>
          </a:p>
          <a:p>
            <a:pPr algn="ctr">
              <a:lnSpc>
                <a:spcPts val="3494"/>
              </a:lnSpc>
            </a:pPr>
            <a:r>
              <a:rPr lang="en-US" sz="2496">
                <a:solidFill>
                  <a:srgbClr val="1C4F59"/>
                </a:solidFill>
                <a:latin typeface="Aileron"/>
                <a:ea typeface="Aileron"/>
                <a:cs typeface="Aileron"/>
                <a:sym typeface="Aileron"/>
              </a:rPr>
              <a:t>✓  Helps students find what they are interested in for future plans</a:t>
            </a:r>
          </a:p>
          <a:p>
            <a:pPr algn="ctr">
              <a:lnSpc>
                <a:spcPts val="3494"/>
              </a:lnSpc>
            </a:pPr>
          </a:p>
          <a:p>
            <a:pPr algn="ctr">
              <a:lnSpc>
                <a:spcPts val="3494"/>
              </a:lnSpc>
            </a:pPr>
            <a:r>
              <a:rPr lang="en-US" sz="2496">
                <a:solidFill>
                  <a:srgbClr val="1C4F59"/>
                </a:solidFill>
                <a:latin typeface="Aileron"/>
                <a:ea typeface="Aileron"/>
                <a:cs typeface="Aileron"/>
                <a:sym typeface="Aileron"/>
              </a:rPr>
              <a:t>✓  Helps students build resumes</a:t>
            </a:r>
          </a:p>
          <a:p>
            <a:pPr algn="ctr">
              <a:lnSpc>
                <a:spcPts val="3494"/>
              </a:lnSpc>
            </a:pPr>
          </a:p>
          <a:p>
            <a:pPr algn="ctr">
              <a:lnSpc>
                <a:spcPts val="3214"/>
              </a:lnSpc>
            </a:pPr>
          </a:p>
        </p:txBody>
      </p:sp>
      <p:sp>
        <p:nvSpPr>
          <p:cNvPr name="TextBox 12" id="12"/>
          <p:cNvSpPr txBox="true"/>
          <p:nvPr/>
        </p:nvSpPr>
        <p:spPr>
          <a:xfrm rot="0">
            <a:off x="2238730" y="76200"/>
            <a:ext cx="13660367" cy="2253175"/>
          </a:xfrm>
          <a:prstGeom prst="rect">
            <a:avLst/>
          </a:prstGeom>
        </p:spPr>
        <p:txBody>
          <a:bodyPr anchor="t" rtlCol="false" tIns="0" lIns="0" bIns="0" rIns="0">
            <a:spAutoFit/>
          </a:bodyPr>
          <a:lstStyle/>
          <a:p>
            <a:pPr algn="ctr" marL="0" indent="0" lvl="0">
              <a:lnSpc>
                <a:spcPts val="8886"/>
              </a:lnSpc>
            </a:pPr>
            <a:r>
              <a:rPr lang="en-US" sz="8078">
                <a:solidFill>
                  <a:srgbClr val="D9D9D9"/>
                </a:solidFill>
                <a:latin typeface="Poetsen"/>
                <a:ea typeface="Poetsen"/>
                <a:cs typeface="Poetsen"/>
                <a:sym typeface="Poetsen"/>
              </a:rPr>
              <a:t>High School and Beyond &amp; Wa St History</a:t>
            </a:r>
          </a:p>
        </p:txBody>
      </p:sp>
      <p:sp>
        <p:nvSpPr>
          <p:cNvPr name="TextBox 13" id="13"/>
          <p:cNvSpPr txBox="true"/>
          <p:nvPr/>
        </p:nvSpPr>
        <p:spPr>
          <a:xfrm rot="0">
            <a:off x="11931769" y="3615689"/>
            <a:ext cx="5327531" cy="5863192"/>
          </a:xfrm>
          <a:prstGeom prst="rect">
            <a:avLst/>
          </a:prstGeom>
        </p:spPr>
        <p:txBody>
          <a:bodyPr anchor="t" rtlCol="false" tIns="0" lIns="0" bIns="0" rIns="0">
            <a:spAutoFit/>
          </a:bodyPr>
          <a:lstStyle/>
          <a:p>
            <a:pPr algn="ctr">
              <a:lnSpc>
                <a:spcPts val="3319"/>
              </a:lnSpc>
            </a:pPr>
            <a:r>
              <a:rPr lang="en-US" sz="2370">
                <a:solidFill>
                  <a:srgbClr val="1C4F59"/>
                </a:solidFill>
                <a:latin typeface="Aileron"/>
                <a:ea typeface="Aileron"/>
                <a:cs typeface="Aileron"/>
                <a:sym typeface="Aileron"/>
              </a:rPr>
              <a:t>✓ This should have been completed in middle school.</a:t>
            </a:r>
          </a:p>
          <a:p>
            <a:pPr algn="ctr">
              <a:lnSpc>
                <a:spcPts val="3319"/>
              </a:lnSpc>
            </a:pPr>
          </a:p>
          <a:p>
            <a:pPr algn="ctr">
              <a:lnSpc>
                <a:spcPts val="3319"/>
              </a:lnSpc>
            </a:pPr>
            <a:r>
              <a:rPr lang="en-US" sz="2370">
                <a:solidFill>
                  <a:srgbClr val="1C4F59"/>
                </a:solidFill>
                <a:latin typeface="Aileron"/>
                <a:ea typeface="Aileron"/>
                <a:cs typeface="Aileron"/>
                <a:sym typeface="Aileron"/>
              </a:rPr>
              <a:t>✓ </a:t>
            </a:r>
            <a:r>
              <a:rPr lang="en-US" sz="2370">
                <a:solidFill>
                  <a:srgbClr val="1C4F59"/>
                </a:solidFill>
                <a:latin typeface="Aileron"/>
                <a:ea typeface="Aileron"/>
                <a:cs typeface="Aileron"/>
                <a:sym typeface="Aileron"/>
              </a:rPr>
              <a:t>If you have not completed this talk with your counselor about alternative ways to complete this.</a:t>
            </a:r>
          </a:p>
          <a:p>
            <a:pPr algn="ctr">
              <a:lnSpc>
                <a:spcPts val="3319"/>
              </a:lnSpc>
            </a:pPr>
          </a:p>
          <a:p>
            <a:pPr algn="ctr">
              <a:lnSpc>
                <a:spcPts val="3319"/>
              </a:lnSpc>
            </a:pPr>
            <a:r>
              <a:rPr lang="en-US" sz="2370">
                <a:solidFill>
                  <a:srgbClr val="1C4F59"/>
                </a:solidFill>
                <a:latin typeface="Aileron"/>
                <a:ea typeface="Aileron"/>
                <a:cs typeface="Aileron"/>
                <a:sym typeface="Aileron"/>
              </a:rPr>
              <a:t>✓ If you enrolled with JHS your Junior year, this requirement might be able to be waived.</a:t>
            </a:r>
          </a:p>
          <a:p>
            <a:pPr algn="ctr">
              <a:lnSpc>
                <a:spcPts val="3319"/>
              </a:lnSpc>
            </a:pPr>
          </a:p>
          <a:p>
            <a:pPr algn="ctr">
              <a:lnSpc>
                <a:spcPts val="3319"/>
              </a:lnSpc>
            </a:pPr>
          </a:p>
          <a:p>
            <a:pPr algn="ctr">
              <a:lnSpc>
                <a:spcPts val="3319"/>
              </a:lnSpc>
            </a:pPr>
          </a:p>
          <a:p>
            <a:pPr algn="ctr">
              <a:lnSpc>
                <a:spcPts val="3319"/>
              </a:lnSpc>
            </a:pPr>
          </a:p>
        </p:txBody>
      </p:sp>
      <p:sp>
        <p:nvSpPr>
          <p:cNvPr name="TextBox 14" id="14"/>
          <p:cNvSpPr txBox="true"/>
          <p:nvPr/>
        </p:nvSpPr>
        <p:spPr>
          <a:xfrm rot="0">
            <a:off x="11931769" y="2849956"/>
            <a:ext cx="5509699" cy="484691"/>
          </a:xfrm>
          <a:prstGeom prst="rect">
            <a:avLst/>
          </a:prstGeom>
        </p:spPr>
        <p:txBody>
          <a:bodyPr anchor="t" rtlCol="false" tIns="0" lIns="0" bIns="0" rIns="0">
            <a:spAutoFit/>
          </a:bodyPr>
          <a:lstStyle/>
          <a:p>
            <a:pPr algn="ctr">
              <a:lnSpc>
                <a:spcPts val="3785"/>
              </a:lnSpc>
            </a:pPr>
            <a:r>
              <a:rPr lang="en-US" b="true" sz="3321">
                <a:solidFill>
                  <a:srgbClr val="ED5D3D"/>
                </a:solidFill>
                <a:latin typeface="Aileron Bold"/>
                <a:ea typeface="Aileron Bold"/>
                <a:cs typeface="Aileron Bold"/>
                <a:sym typeface="Aileron Bold"/>
              </a:rPr>
              <a:t>Washington State History</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12284C"/>
        </a:solidFill>
      </p:bgPr>
    </p:bg>
    <p:spTree>
      <p:nvGrpSpPr>
        <p:cNvPr id="1" name=""/>
        <p:cNvGrpSpPr/>
        <p:nvPr/>
      </p:nvGrpSpPr>
      <p:grpSpPr>
        <a:xfrm>
          <a:off x="0" y="0"/>
          <a:ext cx="0" cy="0"/>
          <a:chOff x="0" y="0"/>
          <a:chExt cx="0" cy="0"/>
        </a:xfrm>
      </p:grpSpPr>
      <p:grpSp>
        <p:nvGrpSpPr>
          <p:cNvPr name="Group 2" id="2"/>
          <p:cNvGrpSpPr/>
          <p:nvPr/>
        </p:nvGrpSpPr>
        <p:grpSpPr>
          <a:xfrm rot="0">
            <a:off x="0" y="9466902"/>
            <a:ext cx="18288000" cy="820098"/>
            <a:chOff x="0" y="0"/>
            <a:chExt cx="24384000" cy="1093465"/>
          </a:xfrm>
        </p:grpSpPr>
        <p:grpSp>
          <p:nvGrpSpPr>
            <p:cNvPr name="Group 3" id="3"/>
            <p:cNvGrpSpPr/>
            <p:nvPr/>
          </p:nvGrpSpPr>
          <p:grpSpPr>
            <a:xfrm rot="0">
              <a:off x="0" y="0"/>
              <a:ext cx="24384000" cy="1093465"/>
              <a:chOff x="0" y="0"/>
              <a:chExt cx="6555032" cy="293951"/>
            </a:xfrm>
          </p:grpSpPr>
          <p:sp>
            <p:nvSpPr>
              <p:cNvPr name="Freeform 4" id="4"/>
              <p:cNvSpPr/>
              <p:nvPr/>
            </p:nvSpPr>
            <p:spPr>
              <a:xfrm flipH="false" flipV="false" rot="0">
                <a:off x="0" y="0"/>
                <a:ext cx="6555032" cy="293951"/>
              </a:xfrm>
              <a:custGeom>
                <a:avLst/>
                <a:gdLst/>
                <a:ahLst/>
                <a:cxnLst/>
                <a:rect r="r" b="b" t="t" l="l"/>
                <a:pathLst>
                  <a:path h="293951" w="6555032">
                    <a:moveTo>
                      <a:pt x="0" y="0"/>
                    </a:moveTo>
                    <a:lnTo>
                      <a:pt x="6555032" y="0"/>
                    </a:lnTo>
                    <a:lnTo>
                      <a:pt x="6555032" y="293951"/>
                    </a:lnTo>
                    <a:lnTo>
                      <a:pt x="0" y="293951"/>
                    </a:lnTo>
                    <a:close/>
                  </a:path>
                </a:pathLst>
              </a:custGeom>
              <a:solidFill>
                <a:srgbClr val="C10230"/>
              </a:solidFill>
            </p:spPr>
          </p:sp>
        </p:grpSp>
        <p:sp>
          <p:nvSpPr>
            <p:cNvPr name="TextBox 5" id="5"/>
            <p:cNvSpPr txBox="true"/>
            <p:nvPr/>
          </p:nvSpPr>
          <p:spPr>
            <a:xfrm rot="0">
              <a:off x="13473704" y="349905"/>
              <a:ext cx="10382928" cy="355554"/>
            </a:xfrm>
            <a:prstGeom prst="rect">
              <a:avLst/>
            </a:prstGeom>
          </p:spPr>
          <p:txBody>
            <a:bodyPr anchor="t" rtlCol="false" tIns="0" lIns="0" bIns="0" rIns="0">
              <a:spAutoFit/>
            </a:bodyPr>
            <a:lstStyle/>
            <a:p>
              <a:pPr algn="r">
                <a:lnSpc>
                  <a:spcPts val="2240"/>
                </a:lnSpc>
                <a:spcBef>
                  <a:spcPct val="0"/>
                </a:spcBef>
              </a:pPr>
              <a:r>
                <a:rPr lang="en-US" sz="1600">
                  <a:solidFill>
                    <a:srgbClr val="94221E"/>
                  </a:solidFill>
                  <a:latin typeface="Aileron"/>
                  <a:ea typeface="Aileron"/>
                  <a:cs typeface="Aileron"/>
                  <a:sym typeface="Aileron"/>
                </a:rPr>
                <a:t>English Class | Laredo York Primary School</a:t>
              </a:r>
            </a:p>
          </p:txBody>
        </p:sp>
      </p:grpSp>
      <p:grpSp>
        <p:nvGrpSpPr>
          <p:cNvPr name="Group 6" id="6"/>
          <p:cNvGrpSpPr/>
          <p:nvPr/>
        </p:nvGrpSpPr>
        <p:grpSpPr>
          <a:xfrm rot="0">
            <a:off x="13034845" y="3345032"/>
            <a:ext cx="4448774" cy="5913268"/>
            <a:chOff x="0" y="0"/>
            <a:chExt cx="5931699" cy="7884357"/>
          </a:xfrm>
        </p:grpSpPr>
        <p:grpSp>
          <p:nvGrpSpPr>
            <p:cNvPr name="Group 7" id="7"/>
            <p:cNvGrpSpPr/>
            <p:nvPr/>
          </p:nvGrpSpPr>
          <p:grpSpPr>
            <a:xfrm rot="0">
              <a:off x="0" y="0"/>
              <a:ext cx="5931699" cy="7501032"/>
              <a:chOff x="0" y="0"/>
              <a:chExt cx="2393585" cy="3026849"/>
            </a:xfrm>
          </p:grpSpPr>
          <p:sp>
            <p:nvSpPr>
              <p:cNvPr name="Freeform 8" id="8"/>
              <p:cNvSpPr/>
              <p:nvPr/>
            </p:nvSpPr>
            <p:spPr>
              <a:xfrm flipH="false" flipV="false" rot="0">
                <a:off x="0" y="0"/>
                <a:ext cx="2393585" cy="3026849"/>
              </a:xfrm>
              <a:custGeom>
                <a:avLst/>
                <a:gdLst/>
                <a:ahLst/>
                <a:cxnLst/>
                <a:rect r="r" b="b" t="t" l="l"/>
                <a:pathLst>
                  <a:path h="3026849" w="2393585">
                    <a:moveTo>
                      <a:pt x="2269125" y="3026849"/>
                    </a:moveTo>
                    <a:lnTo>
                      <a:pt x="124460" y="3026849"/>
                    </a:lnTo>
                    <a:cubicBezTo>
                      <a:pt x="55880" y="3026849"/>
                      <a:pt x="0" y="2970969"/>
                      <a:pt x="0" y="2902389"/>
                    </a:cubicBezTo>
                    <a:lnTo>
                      <a:pt x="0" y="124460"/>
                    </a:lnTo>
                    <a:cubicBezTo>
                      <a:pt x="0" y="55880"/>
                      <a:pt x="55880" y="0"/>
                      <a:pt x="124460" y="0"/>
                    </a:cubicBezTo>
                    <a:lnTo>
                      <a:pt x="2269125" y="0"/>
                    </a:lnTo>
                    <a:cubicBezTo>
                      <a:pt x="2337705" y="0"/>
                      <a:pt x="2393585" y="55880"/>
                      <a:pt x="2393585" y="124460"/>
                    </a:cubicBezTo>
                    <a:lnTo>
                      <a:pt x="2393585" y="2902389"/>
                    </a:lnTo>
                    <a:cubicBezTo>
                      <a:pt x="2393585" y="2970969"/>
                      <a:pt x="2337705" y="3026849"/>
                      <a:pt x="2269125" y="3026849"/>
                    </a:cubicBezTo>
                    <a:close/>
                  </a:path>
                </a:pathLst>
              </a:custGeom>
              <a:solidFill>
                <a:srgbClr val="FFFFFF"/>
              </a:solidFill>
            </p:spPr>
          </p:sp>
        </p:grpSp>
        <p:sp>
          <p:nvSpPr>
            <p:cNvPr name="TextBox 9" id="9"/>
            <p:cNvSpPr txBox="true"/>
            <p:nvPr/>
          </p:nvSpPr>
          <p:spPr>
            <a:xfrm rot="0">
              <a:off x="332697" y="151275"/>
              <a:ext cx="5266305" cy="415184"/>
            </a:xfrm>
            <a:prstGeom prst="rect">
              <a:avLst/>
            </a:prstGeom>
          </p:spPr>
          <p:txBody>
            <a:bodyPr anchor="t" rtlCol="false" tIns="0" lIns="0" bIns="0" rIns="0">
              <a:spAutoFit/>
            </a:bodyPr>
            <a:lstStyle/>
            <a:p>
              <a:pPr algn="l" marL="0" indent="0" lvl="0">
                <a:lnSpc>
                  <a:spcPts val="2394"/>
                </a:lnSpc>
                <a:spcBef>
                  <a:spcPct val="0"/>
                </a:spcBef>
              </a:pPr>
              <a:r>
                <a:rPr lang="en-US" b="true" sz="2100">
                  <a:solidFill>
                    <a:srgbClr val="1C4F59"/>
                  </a:solidFill>
                  <a:latin typeface="Aileron Bold"/>
                  <a:ea typeface="Aileron Bold"/>
                  <a:cs typeface="Aileron Bold"/>
                  <a:sym typeface="Aileron Bold"/>
                </a:rPr>
                <a:t>CTE PATHWAY</a:t>
              </a:r>
            </a:p>
          </p:txBody>
        </p:sp>
        <p:sp>
          <p:nvSpPr>
            <p:cNvPr name="TextBox 10" id="10"/>
            <p:cNvSpPr txBox="true"/>
            <p:nvPr/>
          </p:nvSpPr>
          <p:spPr>
            <a:xfrm rot="0">
              <a:off x="332697" y="316004"/>
              <a:ext cx="5266305" cy="7568353"/>
            </a:xfrm>
            <a:prstGeom prst="rect">
              <a:avLst/>
            </a:prstGeom>
          </p:spPr>
          <p:txBody>
            <a:bodyPr anchor="t" rtlCol="false" tIns="0" lIns="0" bIns="0" rIns="0">
              <a:spAutoFit/>
            </a:bodyPr>
            <a:lstStyle/>
            <a:p>
              <a:pPr algn="l">
                <a:lnSpc>
                  <a:spcPts val="2659"/>
                </a:lnSpc>
              </a:pPr>
            </a:p>
            <a:p>
              <a:pPr algn="l">
                <a:lnSpc>
                  <a:spcPts val="2240"/>
                </a:lnSpc>
              </a:pPr>
              <a:r>
                <a:rPr lang="en-US" sz="1600">
                  <a:solidFill>
                    <a:srgbClr val="1C4F59"/>
                  </a:solidFill>
                  <a:latin typeface="Aileron"/>
                  <a:ea typeface="Aileron"/>
                  <a:cs typeface="Aileron"/>
                  <a:sym typeface="Aileron"/>
                </a:rPr>
                <a:t>✓   Student may meet this graduation pathway option by completing a sequence of CTE courses, which align with the student’s High School and Beyond Plan. Satisfying this graduation pathway option meets requirements in both English and math. </a:t>
              </a:r>
            </a:p>
            <a:p>
              <a:pPr algn="l">
                <a:lnSpc>
                  <a:spcPts val="2240"/>
                </a:lnSpc>
              </a:pPr>
            </a:p>
            <a:p>
              <a:pPr algn="l">
                <a:lnSpc>
                  <a:spcPts val="2240"/>
                </a:lnSpc>
              </a:pPr>
              <a:r>
                <a:rPr lang="en-US" sz="1600">
                  <a:solidFill>
                    <a:srgbClr val="1C4F59"/>
                  </a:solidFill>
                  <a:latin typeface="Aileron"/>
                  <a:ea typeface="Aileron"/>
                  <a:cs typeface="Aileron"/>
                  <a:sym typeface="Aileron"/>
                </a:rPr>
                <a:t>✓ A course that is used as part of a CTE sequence may also be used to meet subject area graduation requirements in CTE or in other subject areas through CTE course equivalencies. </a:t>
              </a:r>
            </a:p>
            <a:p>
              <a:pPr algn="l">
                <a:lnSpc>
                  <a:spcPts val="2240"/>
                </a:lnSpc>
              </a:pPr>
              <a:r>
                <a:rPr lang="en-US" sz="1600">
                  <a:solidFill>
                    <a:srgbClr val="1C4F59"/>
                  </a:solidFill>
                  <a:latin typeface="Aileron"/>
                  <a:ea typeface="Aileron"/>
                  <a:cs typeface="Aileron"/>
                  <a:sym typeface="Aileron"/>
                </a:rPr>
                <a:t>To meet this pathway students must complete a 2-credit sequence of courses</a:t>
              </a:r>
            </a:p>
            <a:p>
              <a:pPr algn="l">
                <a:lnSpc>
                  <a:spcPts val="2240"/>
                </a:lnSpc>
              </a:pPr>
            </a:p>
            <a:p>
              <a:pPr algn="l">
                <a:lnSpc>
                  <a:spcPts val="2240"/>
                </a:lnSpc>
              </a:pPr>
              <a:r>
                <a:rPr lang="en-US" sz="1600">
                  <a:solidFill>
                    <a:srgbClr val="1C4F59"/>
                  </a:solidFill>
                  <a:latin typeface="Aileron"/>
                  <a:ea typeface="Aileron"/>
                  <a:cs typeface="Aileron"/>
                  <a:sym typeface="Aileron"/>
                </a:rPr>
                <a:t>See next slide for more details</a:t>
              </a:r>
            </a:p>
            <a:p>
              <a:pPr algn="l">
                <a:lnSpc>
                  <a:spcPts val="2659"/>
                </a:lnSpc>
                <a:spcBef>
                  <a:spcPct val="0"/>
                </a:spcBef>
              </a:pPr>
            </a:p>
            <a:p>
              <a:pPr algn="l" marL="0" indent="0" lvl="1">
                <a:lnSpc>
                  <a:spcPts val="2659"/>
                </a:lnSpc>
                <a:spcBef>
                  <a:spcPct val="0"/>
                </a:spcBef>
              </a:pPr>
            </a:p>
          </p:txBody>
        </p:sp>
      </p:grpSp>
      <p:grpSp>
        <p:nvGrpSpPr>
          <p:cNvPr name="Group 11" id="11"/>
          <p:cNvGrpSpPr/>
          <p:nvPr/>
        </p:nvGrpSpPr>
        <p:grpSpPr>
          <a:xfrm rot="0">
            <a:off x="825668" y="3345032"/>
            <a:ext cx="4448774" cy="6706681"/>
            <a:chOff x="0" y="0"/>
            <a:chExt cx="5931699" cy="8942241"/>
          </a:xfrm>
        </p:grpSpPr>
        <p:grpSp>
          <p:nvGrpSpPr>
            <p:cNvPr name="Group 12" id="12"/>
            <p:cNvGrpSpPr/>
            <p:nvPr/>
          </p:nvGrpSpPr>
          <p:grpSpPr>
            <a:xfrm rot="0">
              <a:off x="0" y="0"/>
              <a:ext cx="5931699" cy="7501032"/>
              <a:chOff x="0" y="0"/>
              <a:chExt cx="2393585" cy="3026849"/>
            </a:xfrm>
          </p:grpSpPr>
          <p:sp>
            <p:nvSpPr>
              <p:cNvPr name="Freeform 13" id="13"/>
              <p:cNvSpPr/>
              <p:nvPr/>
            </p:nvSpPr>
            <p:spPr>
              <a:xfrm flipH="false" flipV="false" rot="0">
                <a:off x="0" y="0"/>
                <a:ext cx="2393585" cy="3026849"/>
              </a:xfrm>
              <a:custGeom>
                <a:avLst/>
                <a:gdLst/>
                <a:ahLst/>
                <a:cxnLst/>
                <a:rect r="r" b="b" t="t" l="l"/>
                <a:pathLst>
                  <a:path h="3026849" w="2393585">
                    <a:moveTo>
                      <a:pt x="2269125" y="3026849"/>
                    </a:moveTo>
                    <a:lnTo>
                      <a:pt x="124460" y="3026849"/>
                    </a:lnTo>
                    <a:cubicBezTo>
                      <a:pt x="55880" y="3026849"/>
                      <a:pt x="0" y="2970969"/>
                      <a:pt x="0" y="2902389"/>
                    </a:cubicBezTo>
                    <a:lnTo>
                      <a:pt x="0" y="124460"/>
                    </a:lnTo>
                    <a:cubicBezTo>
                      <a:pt x="0" y="55880"/>
                      <a:pt x="55880" y="0"/>
                      <a:pt x="124460" y="0"/>
                    </a:cubicBezTo>
                    <a:lnTo>
                      <a:pt x="2269125" y="0"/>
                    </a:lnTo>
                    <a:cubicBezTo>
                      <a:pt x="2337705" y="0"/>
                      <a:pt x="2393585" y="55880"/>
                      <a:pt x="2393585" y="124460"/>
                    </a:cubicBezTo>
                    <a:lnTo>
                      <a:pt x="2393585" y="2902389"/>
                    </a:lnTo>
                    <a:cubicBezTo>
                      <a:pt x="2393585" y="2970969"/>
                      <a:pt x="2337705" y="3026849"/>
                      <a:pt x="2269125" y="3026849"/>
                    </a:cubicBezTo>
                    <a:close/>
                  </a:path>
                </a:pathLst>
              </a:custGeom>
              <a:solidFill>
                <a:srgbClr val="FFFFFF"/>
              </a:solidFill>
            </p:spPr>
          </p:sp>
        </p:grpSp>
        <p:sp>
          <p:nvSpPr>
            <p:cNvPr name="TextBox 14" id="14"/>
            <p:cNvSpPr txBox="true"/>
            <p:nvPr/>
          </p:nvSpPr>
          <p:spPr>
            <a:xfrm rot="0">
              <a:off x="327343" y="151275"/>
              <a:ext cx="5277013" cy="415184"/>
            </a:xfrm>
            <a:prstGeom prst="rect">
              <a:avLst/>
            </a:prstGeom>
          </p:spPr>
          <p:txBody>
            <a:bodyPr anchor="t" rtlCol="false" tIns="0" lIns="0" bIns="0" rIns="0">
              <a:spAutoFit/>
            </a:bodyPr>
            <a:lstStyle/>
            <a:p>
              <a:pPr algn="l" marL="0" indent="0" lvl="0">
                <a:lnSpc>
                  <a:spcPts val="2394"/>
                </a:lnSpc>
                <a:spcBef>
                  <a:spcPct val="0"/>
                </a:spcBef>
              </a:pPr>
              <a:r>
                <a:rPr lang="en-US" b="true" sz="2100">
                  <a:solidFill>
                    <a:srgbClr val="1C4F59"/>
                  </a:solidFill>
                  <a:latin typeface="Aileron Bold"/>
                  <a:ea typeface="Aileron Bold"/>
                  <a:cs typeface="Aileron Bold"/>
                  <a:sym typeface="Aileron Bold"/>
                </a:rPr>
                <a:t>SBA AND OTHER TESTS</a:t>
              </a:r>
            </a:p>
          </p:txBody>
        </p:sp>
        <p:sp>
          <p:nvSpPr>
            <p:cNvPr name="TextBox 15" id="15"/>
            <p:cNvSpPr txBox="true"/>
            <p:nvPr/>
          </p:nvSpPr>
          <p:spPr>
            <a:xfrm rot="0">
              <a:off x="327343" y="698460"/>
              <a:ext cx="5277013" cy="8243781"/>
            </a:xfrm>
            <a:prstGeom prst="rect">
              <a:avLst/>
            </a:prstGeom>
          </p:spPr>
          <p:txBody>
            <a:bodyPr anchor="t" rtlCol="false" tIns="0" lIns="0" bIns="0" rIns="0">
              <a:spAutoFit/>
            </a:bodyPr>
            <a:lstStyle/>
            <a:p>
              <a:pPr algn="l">
                <a:lnSpc>
                  <a:spcPts val="1960"/>
                </a:lnSpc>
                <a:spcBef>
                  <a:spcPct val="0"/>
                </a:spcBef>
              </a:pPr>
              <a:r>
                <a:rPr lang="en-US" sz="1400" u="none">
                  <a:solidFill>
                    <a:srgbClr val="1C4F59"/>
                  </a:solidFill>
                  <a:latin typeface="Aileron"/>
                  <a:ea typeface="Aileron"/>
                  <a:cs typeface="Aileron"/>
                  <a:sym typeface="Aileron"/>
                </a:rPr>
                <a:t>✓   </a:t>
              </a:r>
              <a:r>
                <a:rPr lang="en-US" b="true" sz="1400" u="sng">
                  <a:solidFill>
                    <a:srgbClr val="1C4F59"/>
                  </a:solidFill>
                  <a:latin typeface="Aileron Bold"/>
                  <a:ea typeface="Aileron Bold"/>
                  <a:cs typeface="Aileron Bold"/>
                  <a:sym typeface="Aileron Bold"/>
                </a:rPr>
                <a:t>State Assessment:</a:t>
              </a:r>
              <a:r>
                <a:rPr lang="en-US" sz="1400" u="none">
                  <a:solidFill>
                    <a:srgbClr val="1C4F59"/>
                  </a:solidFill>
                  <a:latin typeface="Aileron"/>
                  <a:ea typeface="Aileron"/>
                  <a:cs typeface="Aileron"/>
                  <a:sym typeface="Aileron"/>
                </a:rPr>
                <a:t> Meet or exceed the graduation scores in the Smarter Balanced Assessments (SBA) in English language arts (ELA) and mathematics or in WA-AIM (Washington Access to Instruction &amp; Measurement).</a:t>
              </a:r>
            </a:p>
            <a:p>
              <a:pPr algn="l">
                <a:lnSpc>
                  <a:spcPts val="1960"/>
                </a:lnSpc>
                <a:spcBef>
                  <a:spcPct val="0"/>
                </a:spcBef>
              </a:pPr>
            </a:p>
            <a:p>
              <a:pPr algn="l">
                <a:lnSpc>
                  <a:spcPts val="1960"/>
                </a:lnSpc>
                <a:spcBef>
                  <a:spcPct val="0"/>
                </a:spcBef>
              </a:pPr>
              <a:r>
                <a:rPr lang="en-US" sz="1400" u="none">
                  <a:solidFill>
                    <a:srgbClr val="1C4F59"/>
                  </a:solidFill>
                  <a:latin typeface="Aileron"/>
                  <a:ea typeface="Aileron"/>
                  <a:cs typeface="Aileron"/>
                  <a:sym typeface="Aileron"/>
                </a:rPr>
                <a:t>✓ </a:t>
              </a:r>
              <a:r>
                <a:rPr lang="en-US" b="true" sz="1400" u="sng">
                  <a:solidFill>
                    <a:srgbClr val="1C4F59"/>
                  </a:solidFill>
                  <a:latin typeface="Aileron Bold"/>
                  <a:ea typeface="Aileron Bold"/>
                  <a:cs typeface="Aileron Bold"/>
                  <a:sym typeface="Aileron Bold"/>
                </a:rPr>
                <a:t>AP/Cambr</a:t>
              </a:r>
              <a:r>
                <a:rPr lang="en-US" b="true" sz="1400" u="sng">
                  <a:solidFill>
                    <a:srgbClr val="1C4F59"/>
                  </a:solidFill>
                  <a:latin typeface="Aileron Bold"/>
                  <a:ea typeface="Aileron Bold"/>
                  <a:cs typeface="Aileron Bold"/>
                  <a:sym typeface="Aileron Bold"/>
                </a:rPr>
                <a:t>idge: </a:t>
              </a:r>
              <a:r>
                <a:rPr lang="en-US" sz="1400" u="none">
                  <a:solidFill>
                    <a:srgbClr val="1C4F59"/>
                  </a:solidFill>
                  <a:latin typeface="Aileron"/>
                  <a:ea typeface="Aileron"/>
                  <a:cs typeface="Aileron"/>
                  <a:sym typeface="Aileron"/>
                </a:rPr>
                <a:t>For both ELA and math, earn a 3 or higher on certain Advanced Placement (AP) or an E on certain Cambridge International exams, or pass the course with at least a C+. </a:t>
              </a:r>
            </a:p>
            <a:p>
              <a:pPr algn="l">
                <a:lnSpc>
                  <a:spcPts val="1960"/>
                </a:lnSpc>
                <a:spcBef>
                  <a:spcPct val="0"/>
                </a:spcBef>
              </a:pPr>
            </a:p>
            <a:p>
              <a:pPr algn="l">
                <a:lnSpc>
                  <a:spcPts val="1960"/>
                </a:lnSpc>
                <a:spcBef>
                  <a:spcPct val="0"/>
                </a:spcBef>
              </a:pPr>
              <a:r>
                <a:rPr lang="en-US" sz="1400" u="none">
                  <a:solidFill>
                    <a:srgbClr val="1C4F59"/>
                  </a:solidFill>
                  <a:latin typeface="Aileron"/>
                  <a:ea typeface="Aileron"/>
                  <a:cs typeface="Aileron"/>
                  <a:sym typeface="Aileron"/>
                </a:rPr>
                <a:t>✓ </a:t>
              </a:r>
              <a:r>
                <a:rPr lang="en-US" b="true" sz="1400" u="sng">
                  <a:solidFill>
                    <a:srgbClr val="1C4F59"/>
                  </a:solidFill>
                  <a:latin typeface="Aileron Bold"/>
                  <a:ea typeface="Aileron Bold"/>
                  <a:cs typeface="Aileron Bold"/>
                  <a:sym typeface="Aileron Bold"/>
                </a:rPr>
                <a:t>SAT/ACT:</a:t>
              </a:r>
              <a:r>
                <a:rPr lang="en-US" b="true" sz="1400" u="none">
                  <a:solidFill>
                    <a:srgbClr val="1C4F59"/>
                  </a:solidFill>
                  <a:latin typeface="Aileron Bold"/>
                  <a:ea typeface="Aileron Bold"/>
                  <a:cs typeface="Aileron Bold"/>
                  <a:sym typeface="Aileron Bold"/>
                </a:rPr>
                <a:t> </a:t>
              </a:r>
              <a:r>
                <a:rPr lang="en-US" sz="1400" u="none">
                  <a:solidFill>
                    <a:srgbClr val="1C4F59"/>
                  </a:solidFill>
                  <a:latin typeface="Aileron"/>
                  <a:ea typeface="Aileron"/>
                  <a:cs typeface="Aileron"/>
                  <a:sym typeface="Aileron"/>
                </a:rPr>
                <a:t>Meet or exceed the graduation scores set by SBE in the math and ELA portions of the SAT or ACT.</a:t>
              </a:r>
            </a:p>
            <a:p>
              <a:pPr algn="l">
                <a:lnSpc>
                  <a:spcPts val="1960"/>
                </a:lnSpc>
                <a:spcBef>
                  <a:spcPct val="0"/>
                </a:spcBef>
              </a:pPr>
            </a:p>
            <a:p>
              <a:pPr algn="l">
                <a:lnSpc>
                  <a:spcPts val="1960"/>
                </a:lnSpc>
                <a:spcBef>
                  <a:spcPct val="0"/>
                </a:spcBef>
              </a:pPr>
              <a:r>
                <a:rPr lang="en-US" sz="1400" u="none">
                  <a:solidFill>
                    <a:srgbClr val="1C4F59"/>
                  </a:solidFill>
                  <a:latin typeface="Aileron"/>
                  <a:ea typeface="Aileron"/>
                  <a:cs typeface="Aileron"/>
                  <a:sym typeface="Aileron"/>
                </a:rPr>
                <a:t>✓ </a:t>
              </a:r>
              <a:r>
                <a:rPr lang="en-US" b="true" sz="1400" u="sng">
                  <a:solidFill>
                    <a:srgbClr val="1C4F59"/>
                  </a:solidFill>
                  <a:latin typeface="Aileron Bold"/>
                  <a:ea typeface="Aileron Bold"/>
                  <a:cs typeface="Aileron Bold"/>
                  <a:sym typeface="Aileron Bold"/>
                </a:rPr>
                <a:t>Armed Services Vocational Aptitude Battery (ASVAB)</a:t>
              </a:r>
              <a:r>
                <a:rPr lang="en-US" sz="1400" u="none">
                  <a:solidFill>
                    <a:srgbClr val="1C4F59"/>
                  </a:solidFill>
                  <a:latin typeface="Aileron"/>
                  <a:ea typeface="Aileron"/>
                  <a:cs typeface="Aileron"/>
                  <a:sym typeface="Aileron"/>
                </a:rPr>
                <a:t>: Meet standard on the ASVAB by scoring at least the minimum established by the military for eligibility to serve in a branch of the armed services.*</a:t>
              </a:r>
            </a:p>
            <a:p>
              <a:pPr algn="l">
                <a:lnSpc>
                  <a:spcPts val="1960"/>
                </a:lnSpc>
                <a:spcBef>
                  <a:spcPct val="0"/>
                </a:spcBef>
              </a:pPr>
            </a:p>
            <a:p>
              <a:pPr algn="l">
                <a:lnSpc>
                  <a:spcPts val="2800"/>
                </a:lnSpc>
                <a:spcBef>
                  <a:spcPct val="0"/>
                </a:spcBef>
              </a:pPr>
            </a:p>
            <a:p>
              <a:pPr algn="l">
                <a:lnSpc>
                  <a:spcPts val="2800"/>
                </a:lnSpc>
                <a:spcBef>
                  <a:spcPct val="0"/>
                </a:spcBef>
              </a:pPr>
            </a:p>
            <a:p>
              <a:pPr algn="l" marL="0" indent="0" lvl="1">
                <a:lnSpc>
                  <a:spcPts val="2380"/>
                </a:lnSpc>
                <a:spcBef>
                  <a:spcPct val="0"/>
                </a:spcBef>
              </a:pPr>
            </a:p>
          </p:txBody>
        </p:sp>
      </p:grpSp>
      <p:grpSp>
        <p:nvGrpSpPr>
          <p:cNvPr name="Group 16" id="16"/>
          <p:cNvGrpSpPr/>
          <p:nvPr/>
        </p:nvGrpSpPr>
        <p:grpSpPr>
          <a:xfrm rot="0">
            <a:off x="6919613" y="3345032"/>
            <a:ext cx="4448774" cy="5519462"/>
            <a:chOff x="0" y="0"/>
            <a:chExt cx="5931699" cy="7359282"/>
          </a:xfrm>
        </p:grpSpPr>
        <p:grpSp>
          <p:nvGrpSpPr>
            <p:cNvPr name="Group 17" id="17"/>
            <p:cNvGrpSpPr/>
            <p:nvPr/>
          </p:nvGrpSpPr>
          <p:grpSpPr>
            <a:xfrm rot="0">
              <a:off x="0" y="0"/>
              <a:ext cx="5931699" cy="7359282"/>
              <a:chOff x="0" y="0"/>
              <a:chExt cx="2393585" cy="2969650"/>
            </a:xfrm>
          </p:grpSpPr>
          <p:sp>
            <p:nvSpPr>
              <p:cNvPr name="Freeform 18" id="18"/>
              <p:cNvSpPr/>
              <p:nvPr/>
            </p:nvSpPr>
            <p:spPr>
              <a:xfrm flipH="false" flipV="false" rot="0">
                <a:off x="0" y="0"/>
                <a:ext cx="2393585" cy="2969650"/>
              </a:xfrm>
              <a:custGeom>
                <a:avLst/>
                <a:gdLst/>
                <a:ahLst/>
                <a:cxnLst/>
                <a:rect r="r" b="b" t="t" l="l"/>
                <a:pathLst>
                  <a:path h="2969650" w="2393585">
                    <a:moveTo>
                      <a:pt x="2269125" y="2969650"/>
                    </a:moveTo>
                    <a:lnTo>
                      <a:pt x="124460" y="2969650"/>
                    </a:lnTo>
                    <a:cubicBezTo>
                      <a:pt x="55880" y="2969650"/>
                      <a:pt x="0" y="2913770"/>
                      <a:pt x="0" y="2845190"/>
                    </a:cubicBezTo>
                    <a:lnTo>
                      <a:pt x="0" y="124460"/>
                    </a:lnTo>
                    <a:cubicBezTo>
                      <a:pt x="0" y="55880"/>
                      <a:pt x="55880" y="0"/>
                      <a:pt x="124460" y="0"/>
                    </a:cubicBezTo>
                    <a:lnTo>
                      <a:pt x="2269125" y="0"/>
                    </a:lnTo>
                    <a:cubicBezTo>
                      <a:pt x="2337705" y="0"/>
                      <a:pt x="2393585" y="55880"/>
                      <a:pt x="2393585" y="124460"/>
                    </a:cubicBezTo>
                    <a:lnTo>
                      <a:pt x="2393585" y="2845190"/>
                    </a:lnTo>
                    <a:cubicBezTo>
                      <a:pt x="2393585" y="2913770"/>
                      <a:pt x="2337705" y="2969650"/>
                      <a:pt x="2269125" y="2969650"/>
                    </a:cubicBezTo>
                    <a:close/>
                  </a:path>
                </a:pathLst>
              </a:custGeom>
              <a:solidFill>
                <a:srgbClr val="FFFFFF"/>
              </a:solidFill>
            </p:spPr>
          </p:sp>
        </p:grpSp>
        <p:sp>
          <p:nvSpPr>
            <p:cNvPr name="TextBox 19" id="19"/>
            <p:cNvSpPr txBox="true"/>
            <p:nvPr/>
          </p:nvSpPr>
          <p:spPr>
            <a:xfrm rot="0">
              <a:off x="357480" y="133123"/>
              <a:ext cx="5216739" cy="432903"/>
            </a:xfrm>
            <a:prstGeom prst="rect">
              <a:avLst/>
            </a:prstGeom>
          </p:spPr>
          <p:txBody>
            <a:bodyPr anchor="t" rtlCol="false" tIns="0" lIns="0" bIns="0" rIns="0">
              <a:spAutoFit/>
            </a:bodyPr>
            <a:lstStyle/>
            <a:p>
              <a:pPr algn="l" marL="0" indent="0" lvl="0">
                <a:lnSpc>
                  <a:spcPts val="2440"/>
                </a:lnSpc>
                <a:spcBef>
                  <a:spcPct val="0"/>
                </a:spcBef>
              </a:pPr>
              <a:r>
                <a:rPr lang="en-US" b="true" sz="2140">
                  <a:solidFill>
                    <a:srgbClr val="1C4F59"/>
                  </a:solidFill>
                  <a:latin typeface="Aileron Bold"/>
                  <a:ea typeface="Aileron Bold"/>
                  <a:cs typeface="Aileron Bold"/>
                  <a:sym typeface="Aileron Bold"/>
                </a:rPr>
                <a:t>Dual Credit</a:t>
              </a:r>
            </a:p>
          </p:txBody>
        </p:sp>
        <p:sp>
          <p:nvSpPr>
            <p:cNvPr name="TextBox 20" id="20"/>
            <p:cNvSpPr txBox="true"/>
            <p:nvPr/>
          </p:nvSpPr>
          <p:spPr>
            <a:xfrm rot="0">
              <a:off x="357480" y="805469"/>
              <a:ext cx="5216739" cy="5876713"/>
            </a:xfrm>
            <a:prstGeom prst="rect">
              <a:avLst/>
            </a:prstGeom>
          </p:spPr>
          <p:txBody>
            <a:bodyPr anchor="t" rtlCol="false" tIns="0" lIns="0" bIns="0" rIns="0">
              <a:spAutoFit/>
            </a:bodyPr>
            <a:lstStyle/>
            <a:p>
              <a:pPr algn="l">
                <a:lnSpc>
                  <a:spcPts val="2240"/>
                </a:lnSpc>
                <a:spcBef>
                  <a:spcPct val="0"/>
                </a:spcBef>
              </a:pPr>
              <a:r>
                <a:rPr lang="en-US" sz="1600">
                  <a:solidFill>
                    <a:srgbClr val="1C4F59"/>
                  </a:solidFill>
                  <a:latin typeface="Aileron"/>
                  <a:ea typeface="Aileron"/>
                  <a:cs typeface="Aileron"/>
                  <a:sym typeface="Aileron"/>
                </a:rPr>
                <a:t>✓ </a:t>
              </a:r>
              <a:r>
                <a:rPr lang="en-US" sz="1600">
                  <a:solidFill>
                    <a:srgbClr val="1C4F59"/>
                  </a:solidFill>
                  <a:latin typeface="Aileron"/>
                  <a:ea typeface="Aileron"/>
                  <a:cs typeface="Aileron"/>
                  <a:sym typeface="Aileron"/>
                </a:rPr>
                <a:t>  Students must </a:t>
              </a:r>
              <a:r>
                <a:rPr lang="en-US" sz="1600" u="none">
                  <a:solidFill>
                    <a:srgbClr val="1C4F59"/>
                  </a:solidFill>
                  <a:latin typeface="Aileron"/>
                  <a:ea typeface="Aileron"/>
                  <a:cs typeface="Aileron"/>
                  <a:sym typeface="Aileron"/>
                </a:rPr>
                <a:t>earn at least one high school credit in English and one high school credit in math to meet this graduation pathway option. Dual credit courses that qualify for this pathway are courses that meet core high school graduation credit in English and math, and that allow students to earn college credit at the 100-level or higher (the college course number must be 100 or higher). Dual credit programs include:</a:t>
              </a:r>
            </a:p>
            <a:p>
              <a:pPr algn="l">
                <a:lnSpc>
                  <a:spcPts val="2240"/>
                </a:lnSpc>
                <a:spcBef>
                  <a:spcPct val="0"/>
                </a:spcBef>
              </a:pPr>
            </a:p>
            <a:p>
              <a:pPr algn="l">
                <a:lnSpc>
                  <a:spcPts val="2240"/>
                </a:lnSpc>
                <a:spcBef>
                  <a:spcPct val="0"/>
                </a:spcBef>
              </a:pPr>
              <a:r>
                <a:rPr lang="en-US" sz="1600" u="none">
                  <a:solidFill>
                    <a:srgbClr val="1C4F59"/>
                  </a:solidFill>
                  <a:latin typeface="Aileron"/>
                  <a:ea typeface="Aileron"/>
                  <a:cs typeface="Aileron"/>
                  <a:sym typeface="Aileron"/>
                </a:rPr>
                <a:t>✓ </a:t>
              </a:r>
              <a:r>
                <a:rPr lang="en-US" sz="1600" u="none">
                  <a:solidFill>
                    <a:srgbClr val="1C4F59"/>
                  </a:solidFill>
                  <a:latin typeface="Aileron"/>
                  <a:ea typeface="Aileron"/>
                  <a:cs typeface="Aileron"/>
                  <a:sym typeface="Aileron"/>
                </a:rPr>
                <a:t>College in the High School</a:t>
              </a:r>
            </a:p>
            <a:p>
              <a:pPr algn="l">
                <a:lnSpc>
                  <a:spcPts val="2240"/>
                </a:lnSpc>
                <a:spcBef>
                  <a:spcPct val="0"/>
                </a:spcBef>
              </a:pPr>
              <a:r>
                <a:rPr lang="en-US" sz="1600" u="none">
                  <a:solidFill>
                    <a:srgbClr val="1C4F59"/>
                  </a:solidFill>
                  <a:latin typeface="Aileron"/>
                  <a:ea typeface="Aileron"/>
                  <a:cs typeface="Aileron"/>
                  <a:sym typeface="Aileron"/>
                </a:rPr>
                <a:t>✓ </a:t>
              </a:r>
              <a:r>
                <a:rPr lang="en-US" sz="1600" u="none">
                  <a:solidFill>
                    <a:srgbClr val="1C4F59"/>
                  </a:solidFill>
                  <a:latin typeface="Aileron"/>
                  <a:ea typeface="Aileron"/>
                  <a:cs typeface="Aileron"/>
                  <a:sym typeface="Aileron"/>
                </a:rPr>
                <a:t>Running Start</a:t>
              </a:r>
            </a:p>
            <a:p>
              <a:pPr algn="l" marL="0" indent="0" lvl="1">
                <a:lnSpc>
                  <a:spcPts val="2240"/>
                </a:lnSpc>
                <a:spcBef>
                  <a:spcPct val="0"/>
                </a:spcBef>
              </a:pPr>
              <a:r>
                <a:rPr lang="en-US" sz="1600" u="none">
                  <a:solidFill>
                    <a:srgbClr val="1C4F59"/>
                  </a:solidFill>
                  <a:latin typeface="Aileron"/>
                  <a:ea typeface="Aileron"/>
                  <a:cs typeface="Aileron"/>
                  <a:sym typeface="Aileron"/>
                </a:rPr>
                <a:t>✓ </a:t>
              </a:r>
              <a:r>
                <a:rPr lang="en-US" sz="1600" u="none">
                  <a:solidFill>
                    <a:srgbClr val="1C4F59"/>
                  </a:solidFill>
                  <a:latin typeface="Aileron"/>
                  <a:ea typeface="Aileron"/>
                  <a:cs typeface="Aileron"/>
                  <a:sym typeface="Aileron"/>
                </a:rPr>
                <a:t>Career and Technical Education (CTE) Dual Credit</a:t>
              </a:r>
            </a:p>
          </p:txBody>
        </p:sp>
      </p:grpSp>
      <p:sp>
        <p:nvSpPr>
          <p:cNvPr name="TextBox 21" id="21"/>
          <p:cNvSpPr txBox="true"/>
          <p:nvPr/>
        </p:nvSpPr>
        <p:spPr>
          <a:xfrm rot="0">
            <a:off x="3220145" y="829936"/>
            <a:ext cx="12281355" cy="969688"/>
          </a:xfrm>
          <a:prstGeom prst="rect">
            <a:avLst/>
          </a:prstGeom>
        </p:spPr>
        <p:txBody>
          <a:bodyPr anchor="t" rtlCol="false" tIns="0" lIns="0" bIns="0" rIns="0">
            <a:spAutoFit/>
          </a:bodyPr>
          <a:lstStyle/>
          <a:p>
            <a:pPr algn="ctr">
              <a:lnSpc>
                <a:spcPts val="7679"/>
              </a:lnSpc>
            </a:pPr>
            <a:r>
              <a:rPr lang="en-US" sz="6399">
                <a:solidFill>
                  <a:srgbClr val="FEF4D6"/>
                </a:solidFill>
                <a:latin typeface="Poetsen"/>
                <a:ea typeface="Poetsen"/>
                <a:cs typeface="Poetsen"/>
                <a:sym typeface="Poetsen"/>
              </a:rPr>
              <a:t>Graduation Pathway</a:t>
            </a:r>
          </a:p>
        </p:txBody>
      </p:sp>
      <p:sp>
        <p:nvSpPr>
          <p:cNvPr name="TextBox 22" id="22"/>
          <p:cNvSpPr txBox="true"/>
          <p:nvPr/>
        </p:nvSpPr>
        <p:spPr>
          <a:xfrm rot="0">
            <a:off x="4198007" y="2144392"/>
            <a:ext cx="9308753" cy="887095"/>
          </a:xfrm>
          <a:prstGeom prst="rect">
            <a:avLst/>
          </a:prstGeom>
        </p:spPr>
        <p:txBody>
          <a:bodyPr anchor="t" rtlCol="false" tIns="0" lIns="0" bIns="0" rIns="0">
            <a:spAutoFit/>
          </a:bodyPr>
          <a:lstStyle/>
          <a:p>
            <a:pPr algn="ctr">
              <a:lnSpc>
                <a:spcPts val="7279"/>
              </a:lnSpc>
            </a:pPr>
            <a:r>
              <a:rPr lang="en-US" sz="5199" b="true">
                <a:solidFill>
                  <a:srgbClr val="FFFFFF"/>
                </a:solidFill>
                <a:latin typeface="Canva Sans Bold"/>
                <a:ea typeface="Canva Sans Bold"/>
                <a:cs typeface="Canva Sans Bold"/>
                <a:sym typeface="Canva Sans Bold"/>
              </a:rPr>
              <a:t>Graduation Pathway Options</a:t>
            </a:r>
          </a:p>
        </p:txBody>
      </p:sp>
      <p:sp>
        <p:nvSpPr>
          <p:cNvPr name="TextBox 23" id="23"/>
          <p:cNvSpPr txBox="true"/>
          <p:nvPr/>
        </p:nvSpPr>
        <p:spPr>
          <a:xfrm rot="0">
            <a:off x="5648235" y="5615023"/>
            <a:ext cx="897586" cy="874706"/>
          </a:xfrm>
          <a:prstGeom prst="rect">
            <a:avLst/>
          </a:prstGeom>
        </p:spPr>
        <p:txBody>
          <a:bodyPr anchor="t" rtlCol="false" tIns="0" lIns="0" bIns="0" rIns="0">
            <a:spAutoFit/>
          </a:bodyPr>
          <a:lstStyle/>
          <a:p>
            <a:pPr algn="ctr">
              <a:lnSpc>
                <a:spcPts val="7108"/>
              </a:lnSpc>
            </a:pPr>
            <a:r>
              <a:rPr lang="en-US" sz="5077" b="true">
                <a:solidFill>
                  <a:srgbClr val="FFFFFF"/>
                </a:solidFill>
                <a:latin typeface="Canva Sans Bold"/>
                <a:ea typeface="Canva Sans Bold"/>
                <a:cs typeface="Canva Sans Bold"/>
                <a:sym typeface="Canva Sans Bold"/>
              </a:rPr>
              <a:t>Or</a:t>
            </a:r>
          </a:p>
        </p:txBody>
      </p:sp>
      <p:sp>
        <p:nvSpPr>
          <p:cNvPr name="TextBox 24" id="24"/>
          <p:cNvSpPr txBox="true"/>
          <p:nvPr/>
        </p:nvSpPr>
        <p:spPr>
          <a:xfrm rot="0">
            <a:off x="11832225" y="5748373"/>
            <a:ext cx="738783" cy="743560"/>
          </a:xfrm>
          <a:prstGeom prst="rect">
            <a:avLst/>
          </a:prstGeom>
        </p:spPr>
        <p:txBody>
          <a:bodyPr anchor="t" rtlCol="false" tIns="0" lIns="0" bIns="0" rIns="0">
            <a:spAutoFit/>
          </a:bodyPr>
          <a:lstStyle/>
          <a:p>
            <a:pPr algn="ctr">
              <a:lnSpc>
                <a:spcPts val="5791"/>
              </a:lnSpc>
              <a:spcBef>
                <a:spcPct val="0"/>
              </a:spcBef>
            </a:pPr>
            <a:r>
              <a:rPr lang="en-US" b="true" sz="5079">
                <a:solidFill>
                  <a:srgbClr val="FFFFFF"/>
                </a:solidFill>
                <a:latin typeface="Aileron Bold"/>
                <a:ea typeface="Aileron Bold"/>
                <a:cs typeface="Aileron Bold"/>
                <a:sym typeface="Aileron Bold"/>
              </a:rPr>
              <a:t>Or</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5F6369"/>
        </a:solidFill>
      </p:bgPr>
    </p:bg>
    <p:spTree>
      <p:nvGrpSpPr>
        <p:cNvPr id="1" name=""/>
        <p:cNvGrpSpPr/>
        <p:nvPr/>
      </p:nvGrpSpPr>
      <p:grpSpPr>
        <a:xfrm>
          <a:off x="0" y="0"/>
          <a:ext cx="0" cy="0"/>
          <a:chOff x="0" y="0"/>
          <a:chExt cx="0" cy="0"/>
        </a:xfrm>
      </p:grpSpPr>
      <p:grpSp>
        <p:nvGrpSpPr>
          <p:cNvPr name="Group 2" id="2"/>
          <p:cNvGrpSpPr/>
          <p:nvPr/>
        </p:nvGrpSpPr>
        <p:grpSpPr>
          <a:xfrm rot="0">
            <a:off x="478124" y="6712859"/>
            <a:ext cx="6906224" cy="2535011"/>
            <a:chOff x="0" y="0"/>
            <a:chExt cx="9208299" cy="3380014"/>
          </a:xfrm>
        </p:grpSpPr>
        <p:grpSp>
          <p:nvGrpSpPr>
            <p:cNvPr name="Group 3" id="3"/>
            <p:cNvGrpSpPr/>
            <p:nvPr/>
          </p:nvGrpSpPr>
          <p:grpSpPr>
            <a:xfrm rot="0">
              <a:off x="0" y="0"/>
              <a:ext cx="9208299" cy="3005602"/>
              <a:chOff x="0" y="0"/>
              <a:chExt cx="3715773" cy="1212833"/>
            </a:xfrm>
          </p:grpSpPr>
          <p:sp>
            <p:nvSpPr>
              <p:cNvPr name="Freeform 4" id="4"/>
              <p:cNvSpPr/>
              <p:nvPr/>
            </p:nvSpPr>
            <p:spPr>
              <a:xfrm flipH="false" flipV="false" rot="0">
                <a:off x="0" y="0"/>
                <a:ext cx="3715773" cy="1212834"/>
              </a:xfrm>
              <a:custGeom>
                <a:avLst/>
                <a:gdLst/>
                <a:ahLst/>
                <a:cxnLst/>
                <a:rect r="r" b="b" t="t" l="l"/>
                <a:pathLst>
                  <a:path h="1212834" w="3715773">
                    <a:moveTo>
                      <a:pt x="3591313" y="1212833"/>
                    </a:moveTo>
                    <a:lnTo>
                      <a:pt x="124460" y="1212833"/>
                    </a:lnTo>
                    <a:cubicBezTo>
                      <a:pt x="55880" y="1212833"/>
                      <a:pt x="0" y="1156953"/>
                      <a:pt x="0" y="1088373"/>
                    </a:cubicBezTo>
                    <a:lnTo>
                      <a:pt x="0" y="124460"/>
                    </a:lnTo>
                    <a:cubicBezTo>
                      <a:pt x="0" y="55880"/>
                      <a:pt x="55880" y="0"/>
                      <a:pt x="124460" y="0"/>
                    </a:cubicBezTo>
                    <a:lnTo>
                      <a:pt x="3591313" y="0"/>
                    </a:lnTo>
                    <a:cubicBezTo>
                      <a:pt x="3659893" y="0"/>
                      <a:pt x="3715773" y="55880"/>
                      <a:pt x="3715773" y="124460"/>
                    </a:cubicBezTo>
                    <a:lnTo>
                      <a:pt x="3715773" y="1088373"/>
                    </a:lnTo>
                    <a:cubicBezTo>
                      <a:pt x="3715773" y="1156953"/>
                      <a:pt x="3659893" y="1212834"/>
                      <a:pt x="3591313" y="1212834"/>
                    </a:cubicBezTo>
                    <a:close/>
                  </a:path>
                </a:pathLst>
              </a:custGeom>
              <a:solidFill>
                <a:srgbClr val="FFFFFF"/>
              </a:solidFill>
            </p:spPr>
          </p:sp>
        </p:grpSp>
        <p:sp>
          <p:nvSpPr>
            <p:cNvPr name="TextBox 5" id="5"/>
            <p:cNvSpPr txBox="true"/>
            <p:nvPr/>
          </p:nvSpPr>
          <p:spPr>
            <a:xfrm rot="0">
              <a:off x="473846" y="294761"/>
              <a:ext cx="8511488" cy="3085253"/>
            </a:xfrm>
            <a:prstGeom prst="rect">
              <a:avLst/>
            </a:prstGeom>
          </p:spPr>
          <p:txBody>
            <a:bodyPr anchor="t" rtlCol="false" tIns="0" lIns="0" bIns="0" rIns="0">
              <a:spAutoFit/>
            </a:bodyPr>
            <a:lstStyle/>
            <a:p>
              <a:pPr algn="ctr">
                <a:lnSpc>
                  <a:spcPts val="2659"/>
                </a:lnSpc>
              </a:pPr>
              <a:r>
                <a:rPr lang="en-US" sz="1899">
                  <a:solidFill>
                    <a:srgbClr val="1C4F59"/>
                  </a:solidFill>
                  <a:latin typeface="Aileron"/>
                  <a:ea typeface="Aileron"/>
                  <a:cs typeface="Aileron"/>
                  <a:sym typeface="Aileron"/>
                </a:rPr>
                <a:t>Architecture &amp; Engineering I (1) ·</a:t>
              </a:r>
            </a:p>
            <a:p>
              <a:pPr algn="ctr">
                <a:lnSpc>
                  <a:spcPts val="2659"/>
                </a:lnSpc>
              </a:pPr>
              <a:r>
                <a:rPr lang="en-US" sz="1899">
                  <a:solidFill>
                    <a:srgbClr val="1C4F59"/>
                  </a:solidFill>
                  <a:latin typeface="Aileron"/>
                  <a:ea typeface="Aileron"/>
                  <a:cs typeface="Aileron"/>
                  <a:sym typeface="Aileron"/>
                </a:rPr>
                <a:t>Architecture &amp; Engineering II (1) </a:t>
              </a:r>
            </a:p>
            <a:p>
              <a:pPr algn="ctr">
                <a:lnSpc>
                  <a:spcPts val="2659"/>
                </a:lnSpc>
              </a:pPr>
              <a:r>
                <a:rPr lang="en-US" sz="1899">
                  <a:solidFill>
                    <a:srgbClr val="1C4F59"/>
                  </a:solidFill>
                  <a:latin typeface="Aileron"/>
                  <a:ea typeface="Aileron"/>
                  <a:cs typeface="Aileron"/>
                  <a:sym typeface="Aileron"/>
                </a:rPr>
                <a:t>Engineering &amp; Computer Science (.5) </a:t>
              </a:r>
            </a:p>
            <a:p>
              <a:pPr algn="ctr">
                <a:lnSpc>
                  <a:spcPts val="2659"/>
                </a:lnSpc>
              </a:pPr>
              <a:r>
                <a:rPr lang="en-US" sz="1899">
                  <a:solidFill>
                    <a:srgbClr val="1C4F59"/>
                  </a:solidFill>
                  <a:latin typeface="Aileron"/>
                  <a:ea typeface="Aileron"/>
                  <a:cs typeface="Aileron"/>
                  <a:sym typeface="Aileron"/>
                </a:rPr>
                <a:t>Material Science I (1) </a:t>
              </a:r>
            </a:p>
            <a:p>
              <a:pPr algn="ctr">
                <a:lnSpc>
                  <a:spcPts val="2659"/>
                </a:lnSpc>
              </a:pPr>
              <a:r>
                <a:rPr lang="en-US" sz="1899">
                  <a:solidFill>
                    <a:srgbClr val="1C4F59"/>
                  </a:solidFill>
                  <a:latin typeface="Aileron"/>
                  <a:ea typeface="Aileron"/>
                  <a:cs typeface="Aileron"/>
                  <a:sym typeface="Aileron"/>
                </a:rPr>
                <a:t>Material Science II (1)</a:t>
              </a:r>
            </a:p>
            <a:p>
              <a:pPr algn="ctr">
                <a:lnSpc>
                  <a:spcPts val="2660"/>
                </a:lnSpc>
              </a:pPr>
            </a:p>
            <a:p>
              <a:pPr algn="ctr">
                <a:lnSpc>
                  <a:spcPts val="2659"/>
                </a:lnSpc>
              </a:pPr>
            </a:p>
          </p:txBody>
        </p:sp>
      </p:grpSp>
      <p:sp>
        <p:nvSpPr>
          <p:cNvPr name="TextBox 6" id="6"/>
          <p:cNvSpPr txBox="true"/>
          <p:nvPr/>
        </p:nvSpPr>
        <p:spPr>
          <a:xfrm rot="0">
            <a:off x="1856776" y="322409"/>
            <a:ext cx="14574449" cy="969688"/>
          </a:xfrm>
          <a:prstGeom prst="rect">
            <a:avLst/>
          </a:prstGeom>
        </p:spPr>
        <p:txBody>
          <a:bodyPr anchor="t" rtlCol="false" tIns="0" lIns="0" bIns="0" rIns="0">
            <a:spAutoFit/>
          </a:bodyPr>
          <a:lstStyle/>
          <a:p>
            <a:pPr algn="ctr">
              <a:lnSpc>
                <a:spcPts val="7679"/>
              </a:lnSpc>
            </a:pPr>
            <a:r>
              <a:rPr lang="en-US" sz="6399">
                <a:solidFill>
                  <a:srgbClr val="12284C"/>
                </a:solidFill>
                <a:latin typeface="Poetsen"/>
                <a:ea typeface="Poetsen"/>
                <a:cs typeface="Poetsen"/>
                <a:sym typeface="Poetsen"/>
              </a:rPr>
              <a:t>How To Fulfill the CTE Pathway Option</a:t>
            </a:r>
          </a:p>
        </p:txBody>
      </p:sp>
      <p:sp>
        <p:nvSpPr>
          <p:cNvPr name="Freeform 7" id="7"/>
          <p:cNvSpPr/>
          <p:nvPr/>
        </p:nvSpPr>
        <p:spPr>
          <a:xfrm flipH="false" flipV="false" rot="0">
            <a:off x="0" y="7998265"/>
            <a:ext cx="1712859" cy="1622545"/>
          </a:xfrm>
          <a:custGeom>
            <a:avLst/>
            <a:gdLst/>
            <a:ahLst/>
            <a:cxnLst/>
            <a:rect r="r" b="b" t="t" l="l"/>
            <a:pathLst>
              <a:path h="1622545" w="1712859">
                <a:moveTo>
                  <a:pt x="0" y="0"/>
                </a:moveTo>
                <a:lnTo>
                  <a:pt x="1712859" y="0"/>
                </a:lnTo>
                <a:lnTo>
                  <a:pt x="1712859" y="1622545"/>
                </a:lnTo>
                <a:lnTo>
                  <a:pt x="0" y="162254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8" id="8"/>
          <p:cNvGrpSpPr/>
          <p:nvPr/>
        </p:nvGrpSpPr>
        <p:grpSpPr>
          <a:xfrm rot="0">
            <a:off x="0" y="9466902"/>
            <a:ext cx="18288000" cy="820098"/>
            <a:chOff x="0" y="0"/>
            <a:chExt cx="24384000" cy="1093465"/>
          </a:xfrm>
        </p:grpSpPr>
        <p:grpSp>
          <p:nvGrpSpPr>
            <p:cNvPr name="Group 9" id="9"/>
            <p:cNvGrpSpPr/>
            <p:nvPr/>
          </p:nvGrpSpPr>
          <p:grpSpPr>
            <a:xfrm rot="0">
              <a:off x="0" y="0"/>
              <a:ext cx="24384000" cy="1093465"/>
              <a:chOff x="0" y="0"/>
              <a:chExt cx="6555032" cy="293951"/>
            </a:xfrm>
          </p:grpSpPr>
          <p:sp>
            <p:nvSpPr>
              <p:cNvPr name="Freeform 10" id="10"/>
              <p:cNvSpPr/>
              <p:nvPr/>
            </p:nvSpPr>
            <p:spPr>
              <a:xfrm flipH="false" flipV="false" rot="0">
                <a:off x="0" y="0"/>
                <a:ext cx="6555032" cy="293951"/>
              </a:xfrm>
              <a:custGeom>
                <a:avLst/>
                <a:gdLst/>
                <a:ahLst/>
                <a:cxnLst/>
                <a:rect r="r" b="b" t="t" l="l"/>
                <a:pathLst>
                  <a:path h="293951" w="6555032">
                    <a:moveTo>
                      <a:pt x="0" y="0"/>
                    </a:moveTo>
                    <a:lnTo>
                      <a:pt x="6555032" y="0"/>
                    </a:lnTo>
                    <a:lnTo>
                      <a:pt x="6555032" y="293951"/>
                    </a:lnTo>
                    <a:lnTo>
                      <a:pt x="0" y="293951"/>
                    </a:lnTo>
                    <a:close/>
                  </a:path>
                </a:pathLst>
              </a:custGeom>
              <a:solidFill>
                <a:srgbClr val="C10230"/>
              </a:solidFill>
            </p:spPr>
          </p:sp>
        </p:grpSp>
        <p:sp>
          <p:nvSpPr>
            <p:cNvPr name="TextBox 11" id="11"/>
            <p:cNvSpPr txBox="true"/>
            <p:nvPr/>
          </p:nvSpPr>
          <p:spPr>
            <a:xfrm rot="0">
              <a:off x="13473704" y="349905"/>
              <a:ext cx="10382928" cy="355554"/>
            </a:xfrm>
            <a:prstGeom prst="rect">
              <a:avLst/>
            </a:prstGeom>
          </p:spPr>
          <p:txBody>
            <a:bodyPr anchor="t" rtlCol="false" tIns="0" lIns="0" bIns="0" rIns="0">
              <a:spAutoFit/>
            </a:bodyPr>
            <a:lstStyle/>
            <a:p>
              <a:pPr algn="r">
                <a:lnSpc>
                  <a:spcPts val="2240"/>
                </a:lnSpc>
                <a:spcBef>
                  <a:spcPct val="0"/>
                </a:spcBef>
              </a:pPr>
              <a:r>
                <a:rPr lang="en-US" sz="1600">
                  <a:solidFill>
                    <a:srgbClr val="31517C"/>
                  </a:solidFill>
                  <a:latin typeface="Aileron"/>
                  <a:ea typeface="Aileron"/>
                  <a:cs typeface="Aileron"/>
                  <a:sym typeface="Aileron"/>
                </a:rPr>
                <a:t>English Class | Laredo York Primary School</a:t>
              </a:r>
            </a:p>
          </p:txBody>
        </p:sp>
      </p:grpSp>
      <p:grpSp>
        <p:nvGrpSpPr>
          <p:cNvPr name="Group 12" id="12"/>
          <p:cNvGrpSpPr/>
          <p:nvPr/>
        </p:nvGrpSpPr>
        <p:grpSpPr>
          <a:xfrm rot="0">
            <a:off x="457184" y="2967700"/>
            <a:ext cx="6906224" cy="2713850"/>
            <a:chOff x="0" y="0"/>
            <a:chExt cx="9208299" cy="3618467"/>
          </a:xfrm>
        </p:grpSpPr>
        <p:grpSp>
          <p:nvGrpSpPr>
            <p:cNvPr name="Group 13" id="13"/>
            <p:cNvGrpSpPr/>
            <p:nvPr/>
          </p:nvGrpSpPr>
          <p:grpSpPr>
            <a:xfrm rot="0">
              <a:off x="0" y="0"/>
              <a:ext cx="9208299" cy="3005602"/>
              <a:chOff x="0" y="0"/>
              <a:chExt cx="3715773" cy="1212833"/>
            </a:xfrm>
          </p:grpSpPr>
          <p:sp>
            <p:nvSpPr>
              <p:cNvPr name="Freeform 14" id="14"/>
              <p:cNvSpPr/>
              <p:nvPr/>
            </p:nvSpPr>
            <p:spPr>
              <a:xfrm flipH="false" flipV="false" rot="0">
                <a:off x="0" y="0"/>
                <a:ext cx="3715773" cy="1212834"/>
              </a:xfrm>
              <a:custGeom>
                <a:avLst/>
                <a:gdLst/>
                <a:ahLst/>
                <a:cxnLst/>
                <a:rect r="r" b="b" t="t" l="l"/>
                <a:pathLst>
                  <a:path h="1212834" w="3715773">
                    <a:moveTo>
                      <a:pt x="3591313" y="1212833"/>
                    </a:moveTo>
                    <a:lnTo>
                      <a:pt x="124460" y="1212833"/>
                    </a:lnTo>
                    <a:cubicBezTo>
                      <a:pt x="55880" y="1212833"/>
                      <a:pt x="0" y="1156953"/>
                      <a:pt x="0" y="1088373"/>
                    </a:cubicBezTo>
                    <a:lnTo>
                      <a:pt x="0" y="124460"/>
                    </a:lnTo>
                    <a:cubicBezTo>
                      <a:pt x="0" y="55880"/>
                      <a:pt x="55880" y="0"/>
                      <a:pt x="124460" y="0"/>
                    </a:cubicBezTo>
                    <a:lnTo>
                      <a:pt x="3591313" y="0"/>
                    </a:lnTo>
                    <a:cubicBezTo>
                      <a:pt x="3659893" y="0"/>
                      <a:pt x="3715773" y="55880"/>
                      <a:pt x="3715773" y="124460"/>
                    </a:cubicBezTo>
                    <a:lnTo>
                      <a:pt x="3715773" y="1088373"/>
                    </a:lnTo>
                    <a:cubicBezTo>
                      <a:pt x="3715773" y="1156953"/>
                      <a:pt x="3659893" y="1212834"/>
                      <a:pt x="3591313" y="1212834"/>
                    </a:cubicBezTo>
                    <a:close/>
                  </a:path>
                </a:pathLst>
              </a:custGeom>
              <a:solidFill>
                <a:srgbClr val="FFFFFF"/>
              </a:solidFill>
            </p:spPr>
          </p:sp>
        </p:grpSp>
        <p:sp>
          <p:nvSpPr>
            <p:cNvPr name="TextBox 15" id="15"/>
            <p:cNvSpPr txBox="true"/>
            <p:nvPr/>
          </p:nvSpPr>
          <p:spPr>
            <a:xfrm rot="0">
              <a:off x="410346" y="87867"/>
              <a:ext cx="4567606" cy="3530600"/>
            </a:xfrm>
            <a:prstGeom prst="rect">
              <a:avLst/>
            </a:prstGeom>
          </p:spPr>
          <p:txBody>
            <a:bodyPr anchor="t" rtlCol="false" tIns="0" lIns="0" bIns="0" rIns="0">
              <a:spAutoFit/>
            </a:bodyPr>
            <a:lstStyle/>
            <a:p>
              <a:pPr algn="ctr">
                <a:lnSpc>
                  <a:spcPts val="2520"/>
                </a:lnSpc>
              </a:pPr>
              <a:r>
                <a:rPr lang="en-US" sz="1800">
                  <a:solidFill>
                    <a:srgbClr val="1C4F59"/>
                  </a:solidFill>
                  <a:latin typeface="Aileron"/>
                  <a:ea typeface="Aileron"/>
                  <a:cs typeface="Aileron"/>
                  <a:sym typeface="Aileron"/>
                </a:rPr>
                <a:t>Business &amp; Marketing Foundations (1) </a:t>
              </a:r>
            </a:p>
            <a:p>
              <a:pPr algn="ctr">
                <a:lnSpc>
                  <a:spcPts val="2520"/>
                </a:lnSpc>
              </a:pPr>
              <a:r>
                <a:rPr lang="en-US" sz="1800">
                  <a:solidFill>
                    <a:srgbClr val="1C4F59"/>
                  </a:solidFill>
                  <a:latin typeface="Aileron"/>
                  <a:ea typeface="Aileron"/>
                  <a:cs typeface="Aileron"/>
                  <a:sym typeface="Aileron"/>
                </a:rPr>
                <a:t>Microsoft Office Specialist I (.5) Personal Finance (.5) </a:t>
              </a:r>
            </a:p>
            <a:p>
              <a:pPr algn="ctr">
                <a:lnSpc>
                  <a:spcPts val="2520"/>
                </a:lnSpc>
              </a:pPr>
              <a:r>
                <a:rPr lang="en-US" sz="1800">
                  <a:solidFill>
                    <a:srgbClr val="1C4F59"/>
                  </a:solidFill>
                  <a:latin typeface="Aileron"/>
                  <a:ea typeface="Aileron"/>
                  <a:cs typeface="Aileron"/>
                  <a:sym typeface="Aileron"/>
                </a:rPr>
                <a:t>Retail Operations (1) </a:t>
              </a:r>
            </a:p>
            <a:p>
              <a:pPr algn="ctr">
                <a:lnSpc>
                  <a:spcPts val="2520"/>
                </a:lnSpc>
              </a:pPr>
              <a:r>
                <a:rPr lang="en-US" sz="1800">
                  <a:solidFill>
                    <a:srgbClr val="1C4F59"/>
                  </a:solidFill>
                  <a:latin typeface="Aileron"/>
                  <a:ea typeface="Aileron"/>
                  <a:cs typeface="Aileron"/>
                  <a:sym typeface="Aileron"/>
                </a:rPr>
                <a:t>Business &amp; Marketing Management (1) </a:t>
              </a:r>
            </a:p>
            <a:p>
              <a:pPr algn="ctr">
                <a:lnSpc>
                  <a:spcPts val="3780"/>
                </a:lnSpc>
              </a:pPr>
            </a:p>
          </p:txBody>
        </p:sp>
        <p:sp>
          <p:nvSpPr>
            <p:cNvPr name="TextBox 16" id="16"/>
            <p:cNvSpPr txBox="true"/>
            <p:nvPr/>
          </p:nvSpPr>
          <p:spPr>
            <a:xfrm rot="0">
              <a:off x="4604150" y="87867"/>
              <a:ext cx="4567606" cy="2910840"/>
            </a:xfrm>
            <a:prstGeom prst="rect">
              <a:avLst/>
            </a:prstGeom>
          </p:spPr>
          <p:txBody>
            <a:bodyPr anchor="t" rtlCol="false" tIns="0" lIns="0" bIns="0" rIns="0">
              <a:spAutoFit/>
            </a:bodyPr>
            <a:lstStyle/>
            <a:p>
              <a:pPr algn="ctr">
                <a:lnSpc>
                  <a:spcPts val="2520"/>
                </a:lnSpc>
              </a:pPr>
              <a:r>
                <a:rPr lang="en-US" sz="1800">
                  <a:solidFill>
                    <a:srgbClr val="12284C"/>
                  </a:solidFill>
                  <a:latin typeface="Aileron"/>
                  <a:ea typeface="Aileron"/>
                  <a:cs typeface="Aileron"/>
                  <a:sym typeface="Aileron"/>
                </a:rPr>
                <a:t>AP Computer Science Principals (1) </a:t>
              </a:r>
            </a:p>
            <a:p>
              <a:pPr algn="ctr">
                <a:lnSpc>
                  <a:spcPts val="2520"/>
                </a:lnSpc>
              </a:pPr>
              <a:r>
                <a:rPr lang="en-US" sz="1800">
                  <a:solidFill>
                    <a:srgbClr val="12284C"/>
                  </a:solidFill>
                  <a:latin typeface="Aileron"/>
                  <a:ea typeface="Aileron"/>
                  <a:cs typeface="Aileron"/>
                  <a:sym typeface="Aileron"/>
                </a:rPr>
                <a:t>AP Computer Science A (1) Leadership Development (1) Leadership Project Management(1) </a:t>
              </a:r>
            </a:p>
            <a:p>
              <a:pPr algn="ctr">
                <a:lnSpc>
                  <a:spcPts val="2520"/>
                </a:lnSpc>
              </a:pPr>
              <a:r>
                <a:rPr lang="en-US" sz="1800">
                  <a:solidFill>
                    <a:srgbClr val="12284C"/>
                  </a:solidFill>
                  <a:latin typeface="Aileron"/>
                  <a:ea typeface="Aileron"/>
                  <a:cs typeface="Aileron"/>
                  <a:sym typeface="Aileron"/>
                </a:rPr>
                <a:t>AP Statistics (1)</a:t>
              </a:r>
            </a:p>
          </p:txBody>
        </p:sp>
      </p:grpSp>
      <p:grpSp>
        <p:nvGrpSpPr>
          <p:cNvPr name="Group 17" id="17"/>
          <p:cNvGrpSpPr/>
          <p:nvPr/>
        </p:nvGrpSpPr>
        <p:grpSpPr>
          <a:xfrm rot="0">
            <a:off x="11063579" y="2967700"/>
            <a:ext cx="6906224" cy="2555327"/>
            <a:chOff x="0" y="0"/>
            <a:chExt cx="9208299" cy="3407102"/>
          </a:xfrm>
        </p:grpSpPr>
        <p:grpSp>
          <p:nvGrpSpPr>
            <p:cNvPr name="Group 18" id="18"/>
            <p:cNvGrpSpPr/>
            <p:nvPr/>
          </p:nvGrpSpPr>
          <p:grpSpPr>
            <a:xfrm rot="0">
              <a:off x="0" y="0"/>
              <a:ext cx="9208299" cy="3005602"/>
              <a:chOff x="0" y="0"/>
              <a:chExt cx="3715773" cy="1212833"/>
            </a:xfrm>
          </p:grpSpPr>
          <p:sp>
            <p:nvSpPr>
              <p:cNvPr name="Freeform 19" id="19"/>
              <p:cNvSpPr/>
              <p:nvPr/>
            </p:nvSpPr>
            <p:spPr>
              <a:xfrm flipH="false" flipV="false" rot="0">
                <a:off x="0" y="0"/>
                <a:ext cx="3715773" cy="1212834"/>
              </a:xfrm>
              <a:custGeom>
                <a:avLst/>
                <a:gdLst/>
                <a:ahLst/>
                <a:cxnLst/>
                <a:rect r="r" b="b" t="t" l="l"/>
                <a:pathLst>
                  <a:path h="1212834" w="3715773">
                    <a:moveTo>
                      <a:pt x="3591313" y="1212833"/>
                    </a:moveTo>
                    <a:lnTo>
                      <a:pt x="124460" y="1212833"/>
                    </a:lnTo>
                    <a:cubicBezTo>
                      <a:pt x="55880" y="1212833"/>
                      <a:pt x="0" y="1156953"/>
                      <a:pt x="0" y="1088373"/>
                    </a:cubicBezTo>
                    <a:lnTo>
                      <a:pt x="0" y="124460"/>
                    </a:lnTo>
                    <a:cubicBezTo>
                      <a:pt x="0" y="55880"/>
                      <a:pt x="55880" y="0"/>
                      <a:pt x="124460" y="0"/>
                    </a:cubicBezTo>
                    <a:lnTo>
                      <a:pt x="3591313" y="0"/>
                    </a:lnTo>
                    <a:cubicBezTo>
                      <a:pt x="3659893" y="0"/>
                      <a:pt x="3715773" y="55880"/>
                      <a:pt x="3715773" y="124460"/>
                    </a:cubicBezTo>
                    <a:lnTo>
                      <a:pt x="3715773" y="1088373"/>
                    </a:lnTo>
                    <a:cubicBezTo>
                      <a:pt x="3715773" y="1156953"/>
                      <a:pt x="3659893" y="1212834"/>
                      <a:pt x="3591313" y="1212834"/>
                    </a:cubicBezTo>
                    <a:close/>
                  </a:path>
                </a:pathLst>
              </a:custGeom>
              <a:solidFill>
                <a:srgbClr val="FFFFFF"/>
              </a:solidFill>
            </p:spPr>
          </p:sp>
        </p:grpSp>
        <p:sp>
          <p:nvSpPr>
            <p:cNvPr name="TextBox 20" id="20"/>
            <p:cNvSpPr txBox="true"/>
            <p:nvPr/>
          </p:nvSpPr>
          <p:spPr>
            <a:xfrm rot="0">
              <a:off x="526441" y="-2914"/>
              <a:ext cx="3329648" cy="3410016"/>
            </a:xfrm>
            <a:prstGeom prst="rect">
              <a:avLst/>
            </a:prstGeom>
          </p:spPr>
          <p:txBody>
            <a:bodyPr anchor="t" rtlCol="false" tIns="0" lIns="0" bIns="0" rIns="0">
              <a:spAutoFit/>
            </a:bodyPr>
            <a:lstStyle/>
            <a:p>
              <a:pPr algn="ctr">
                <a:lnSpc>
                  <a:spcPts val="2949"/>
                </a:lnSpc>
              </a:pPr>
            </a:p>
            <a:p>
              <a:pPr algn="ctr">
                <a:lnSpc>
                  <a:spcPts val="2949"/>
                </a:lnSpc>
              </a:pPr>
              <a:r>
                <a:rPr lang="en-US" sz="2106">
                  <a:solidFill>
                    <a:srgbClr val="1C4F59"/>
                  </a:solidFill>
                  <a:latin typeface="Aileron"/>
                  <a:ea typeface="Aileron"/>
                  <a:cs typeface="Aileron"/>
                  <a:sym typeface="Aileron"/>
                </a:rPr>
                <a:t>Photography 1A (.5) </a:t>
              </a:r>
            </a:p>
            <a:p>
              <a:pPr algn="ctr">
                <a:lnSpc>
                  <a:spcPts val="2949"/>
                </a:lnSpc>
              </a:pPr>
              <a:r>
                <a:rPr lang="en-US" sz="2106">
                  <a:solidFill>
                    <a:srgbClr val="1C4F59"/>
                  </a:solidFill>
                  <a:latin typeface="Aileron"/>
                  <a:ea typeface="Aileron"/>
                  <a:cs typeface="Aileron"/>
                  <a:sym typeface="Aileron"/>
                </a:rPr>
                <a:t>P</a:t>
              </a:r>
              <a:r>
                <a:rPr lang="en-US" sz="2106">
                  <a:solidFill>
                    <a:srgbClr val="1C4F59"/>
                  </a:solidFill>
                  <a:latin typeface="Aileron"/>
                  <a:ea typeface="Aileron"/>
                  <a:cs typeface="Aileron"/>
                  <a:sym typeface="Aileron"/>
                </a:rPr>
                <a:t>hotography 1B (.5)</a:t>
              </a:r>
            </a:p>
            <a:p>
              <a:pPr algn="ctr">
                <a:lnSpc>
                  <a:spcPts val="2949"/>
                </a:lnSpc>
              </a:pPr>
              <a:r>
                <a:rPr lang="en-US" sz="2106">
                  <a:solidFill>
                    <a:srgbClr val="1C4F59"/>
                  </a:solidFill>
                  <a:latin typeface="Aileron"/>
                  <a:ea typeface="Aileron"/>
                  <a:cs typeface="Aileron"/>
                  <a:sym typeface="Aileron"/>
                </a:rPr>
                <a:t> Photography 2A (.5) </a:t>
              </a:r>
            </a:p>
            <a:p>
              <a:pPr algn="ctr">
                <a:lnSpc>
                  <a:spcPts val="2949"/>
                </a:lnSpc>
              </a:pPr>
              <a:r>
                <a:rPr lang="en-US" sz="2106">
                  <a:solidFill>
                    <a:srgbClr val="1C4F59"/>
                  </a:solidFill>
                  <a:latin typeface="Aileron"/>
                  <a:ea typeface="Aileron"/>
                  <a:cs typeface="Aileron"/>
                  <a:sym typeface="Aileron"/>
                </a:rPr>
                <a:t>Photography 2B (.5) </a:t>
              </a:r>
            </a:p>
            <a:p>
              <a:pPr algn="ctr">
                <a:lnSpc>
                  <a:spcPts val="2949"/>
                </a:lnSpc>
              </a:pPr>
            </a:p>
            <a:p>
              <a:pPr algn="ctr">
                <a:lnSpc>
                  <a:spcPts val="2949"/>
                </a:lnSpc>
              </a:pPr>
            </a:p>
          </p:txBody>
        </p:sp>
        <p:sp>
          <p:nvSpPr>
            <p:cNvPr name="TextBox 21" id="21"/>
            <p:cNvSpPr txBox="true"/>
            <p:nvPr/>
          </p:nvSpPr>
          <p:spPr>
            <a:xfrm rot="0">
              <a:off x="4939799" y="460728"/>
              <a:ext cx="3979632" cy="1957366"/>
            </a:xfrm>
            <a:prstGeom prst="rect">
              <a:avLst/>
            </a:prstGeom>
          </p:spPr>
          <p:txBody>
            <a:bodyPr anchor="t" rtlCol="false" tIns="0" lIns="0" bIns="0" rIns="0">
              <a:spAutoFit/>
            </a:bodyPr>
            <a:lstStyle/>
            <a:p>
              <a:pPr algn="ctr">
                <a:lnSpc>
                  <a:spcPts val="2953"/>
                </a:lnSpc>
              </a:pPr>
              <a:r>
                <a:rPr lang="en-US" sz="2109">
                  <a:solidFill>
                    <a:srgbClr val="12284C"/>
                  </a:solidFill>
                  <a:latin typeface="Aileron"/>
                  <a:ea typeface="Aileron"/>
                  <a:cs typeface="Aileron"/>
                  <a:sym typeface="Aileron"/>
                </a:rPr>
                <a:t>Digital Design I (.5)</a:t>
              </a:r>
              <a:r>
                <a:rPr lang="en-US" sz="2109">
                  <a:solidFill>
                    <a:srgbClr val="12284C"/>
                  </a:solidFill>
                  <a:latin typeface="Aileron"/>
                  <a:ea typeface="Aileron"/>
                  <a:cs typeface="Aileron"/>
                  <a:sym typeface="Aileron"/>
                </a:rPr>
                <a:t> </a:t>
              </a:r>
            </a:p>
            <a:p>
              <a:pPr algn="ctr">
                <a:lnSpc>
                  <a:spcPts val="2953"/>
                </a:lnSpc>
              </a:pPr>
              <a:r>
                <a:rPr lang="en-US" sz="2109">
                  <a:solidFill>
                    <a:srgbClr val="12284C"/>
                  </a:solidFill>
                  <a:latin typeface="Aileron"/>
                  <a:ea typeface="Aileron"/>
                  <a:cs typeface="Aileron"/>
                  <a:sym typeface="Aileron"/>
                </a:rPr>
                <a:t>Technical Theater (1) </a:t>
              </a:r>
            </a:p>
            <a:p>
              <a:pPr algn="ctr">
                <a:lnSpc>
                  <a:spcPts val="2953"/>
                </a:lnSpc>
              </a:pPr>
              <a:r>
                <a:rPr lang="en-US" sz="2109">
                  <a:solidFill>
                    <a:srgbClr val="12284C"/>
                  </a:solidFill>
                  <a:latin typeface="Aileron"/>
                  <a:ea typeface="Aileron"/>
                  <a:cs typeface="Aileron"/>
                  <a:sym typeface="Aileron"/>
                </a:rPr>
                <a:t>Yearbook I (1)</a:t>
              </a:r>
            </a:p>
            <a:p>
              <a:pPr algn="ctr">
                <a:lnSpc>
                  <a:spcPts val="2953"/>
                </a:lnSpc>
              </a:pPr>
            </a:p>
          </p:txBody>
        </p:sp>
      </p:grpSp>
      <p:sp>
        <p:nvSpPr>
          <p:cNvPr name="Freeform 22" id="22"/>
          <p:cNvSpPr/>
          <p:nvPr/>
        </p:nvSpPr>
        <p:spPr>
          <a:xfrm flipH="false" flipV="false" rot="1836420">
            <a:off x="16770790" y="1691013"/>
            <a:ext cx="1281335" cy="1515557"/>
          </a:xfrm>
          <a:custGeom>
            <a:avLst/>
            <a:gdLst/>
            <a:ahLst/>
            <a:cxnLst/>
            <a:rect r="r" b="b" t="t" l="l"/>
            <a:pathLst>
              <a:path h="1515557" w="1281335">
                <a:moveTo>
                  <a:pt x="0" y="0"/>
                </a:moveTo>
                <a:lnTo>
                  <a:pt x="1281335" y="0"/>
                </a:lnTo>
                <a:lnTo>
                  <a:pt x="1281335" y="1515557"/>
                </a:lnTo>
                <a:lnTo>
                  <a:pt x="0" y="151555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23" id="23"/>
          <p:cNvSpPr txBox="true"/>
          <p:nvPr/>
        </p:nvSpPr>
        <p:spPr>
          <a:xfrm rot="0">
            <a:off x="9477375" y="8229147"/>
            <a:ext cx="6906224" cy="580390"/>
          </a:xfrm>
          <a:prstGeom prst="rect">
            <a:avLst/>
          </a:prstGeom>
        </p:spPr>
        <p:txBody>
          <a:bodyPr anchor="t" rtlCol="false" tIns="0" lIns="0" bIns="0" rIns="0">
            <a:spAutoFit/>
          </a:bodyPr>
          <a:lstStyle/>
          <a:p>
            <a:pPr algn="ctr">
              <a:lnSpc>
                <a:spcPts val="4759"/>
              </a:lnSpc>
            </a:pPr>
          </a:p>
        </p:txBody>
      </p:sp>
      <p:grpSp>
        <p:nvGrpSpPr>
          <p:cNvPr name="Group 24" id="24"/>
          <p:cNvGrpSpPr/>
          <p:nvPr/>
        </p:nvGrpSpPr>
        <p:grpSpPr>
          <a:xfrm rot="0">
            <a:off x="11063579" y="6770784"/>
            <a:ext cx="6906224" cy="2419161"/>
            <a:chOff x="0" y="0"/>
            <a:chExt cx="9208299" cy="3225549"/>
          </a:xfrm>
        </p:grpSpPr>
        <p:grpSp>
          <p:nvGrpSpPr>
            <p:cNvPr name="Group 25" id="25"/>
            <p:cNvGrpSpPr/>
            <p:nvPr/>
          </p:nvGrpSpPr>
          <p:grpSpPr>
            <a:xfrm rot="0">
              <a:off x="0" y="0"/>
              <a:ext cx="9208299" cy="3005602"/>
              <a:chOff x="0" y="0"/>
              <a:chExt cx="3715773" cy="1212833"/>
            </a:xfrm>
          </p:grpSpPr>
          <p:sp>
            <p:nvSpPr>
              <p:cNvPr name="Freeform 26" id="26"/>
              <p:cNvSpPr/>
              <p:nvPr/>
            </p:nvSpPr>
            <p:spPr>
              <a:xfrm flipH="false" flipV="false" rot="0">
                <a:off x="0" y="0"/>
                <a:ext cx="3715773" cy="1212834"/>
              </a:xfrm>
              <a:custGeom>
                <a:avLst/>
                <a:gdLst/>
                <a:ahLst/>
                <a:cxnLst/>
                <a:rect r="r" b="b" t="t" l="l"/>
                <a:pathLst>
                  <a:path h="1212834" w="3715773">
                    <a:moveTo>
                      <a:pt x="3591313" y="1212833"/>
                    </a:moveTo>
                    <a:lnTo>
                      <a:pt x="124460" y="1212833"/>
                    </a:lnTo>
                    <a:cubicBezTo>
                      <a:pt x="55880" y="1212833"/>
                      <a:pt x="0" y="1156953"/>
                      <a:pt x="0" y="1088373"/>
                    </a:cubicBezTo>
                    <a:lnTo>
                      <a:pt x="0" y="124460"/>
                    </a:lnTo>
                    <a:cubicBezTo>
                      <a:pt x="0" y="55880"/>
                      <a:pt x="55880" y="0"/>
                      <a:pt x="124460" y="0"/>
                    </a:cubicBezTo>
                    <a:lnTo>
                      <a:pt x="3591313" y="0"/>
                    </a:lnTo>
                    <a:cubicBezTo>
                      <a:pt x="3659893" y="0"/>
                      <a:pt x="3715773" y="55880"/>
                      <a:pt x="3715773" y="124460"/>
                    </a:cubicBezTo>
                    <a:lnTo>
                      <a:pt x="3715773" y="1088373"/>
                    </a:lnTo>
                    <a:cubicBezTo>
                      <a:pt x="3715773" y="1156953"/>
                      <a:pt x="3659893" y="1212834"/>
                      <a:pt x="3591313" y="1212834"/>
                    </a:cubicBezTo>
                    <a:close/>
                  </a:path>
                </a:pathLst>
              </a:custGeom>
              <a:solidFill>
                <a:srgbClr val="FFFFFF"/>
              </a:solidFill>
            </p:spPr>
          </p:sp>
        </p:grpSp>
        <p:sp>
          <p:nvSpPr>
            <p:cNvPr name="TextBox 27" id="27"/>
            <p:cNvSpPr txBox="true"/>
            <p:nvPr/>
          </p:nvSpPr>
          <p:spPr>
            <a:xfrm rot="0">
              <a:off x="0" y="211415"/>
              <a:ext cx="4382530" cy="3014133"/>
            </a:xfrm>
            <a:prstGeom prst="rect">
              <a:avLst/>
            </a:prstGeom>
          </p:spPr>
          <p:txBody>
            <a:bodyPr anchor="t" rtlCol="false" tIns="0" lIns="0" bIns="0" rIns="0">
              <a:spAutoFit/>
            </a:bodyPr>
            <a:lstStyle/>
            <a:p>
              <a:pPr algn="ctr">
                <a:lnSpc>
                  <a:spcPts val="2659"/>
                </a:lnSpc>
              </a:pPr>
              <a:r>
                <a:rPr lang="en-US" sz="1899">
                  <a:solidFill>
                    <a:srgbClr val="1C4F59"/>
                  </a:solidFill>
                  <a:latin typeface="Aileron"/>
                  <a:ea typeface="Aileron"/>
                  <a:cs typeface="Aileron"/>
                  <a:sym typeface="Aileron"/>
                </a:rPr>
                <a:t>ASL I (1) </a:t>
              </a:r>
            </a:p>
            <a:p>
              <a:pPr algn="ctr">
                <a:lnSpc>
                  <a:spcPts val="2659"/>
                </a:lnSpc>
              </a:pPr>
              <a:r>
                <a:rPr lang="en-US" sz="1899">
                  <a:solidFill>
                    <a:srgbClr val="1C4F59"/>
                  </a:solidFill>
                  <a:latin typeface="Aileron"/>
                  <a:ea typeface="Aileron"/>
                  <a:cs typeface="Aileron"/>
                  <a:sym typeface="Aileron"/>
                </a:rPr>
                <a:t>ASL II (1)</a:t>
              </a:r>
            </a:p>
            <a:p>
              <a:pPr algn="ctr">
                <a:lnSpc>
                  <a:spcPts val="2659"/>
                </a:lnSpc>
              </a:pPr>
              <a:r>
                <a:rPr lang="en-US" sz="1899">
                  <a:solidFill>
                    <a:srgbClr val="1C4F59"/>
                  </a:solidFill>
                  <a:latin typeface="Aileron"/>
                  <a:ea typeface="Aileron"/>
                  <a:cs typeface="Aileron"/>
                  <a:sym typeface="Aileron"/>
                </a:rPr>
                <a:t> Child Development I (.5) </a:t>
              </a:r>
            </a:p>
            <a:p>
              <a:pPr algn="ctr">
                <a:lnSpc>
                  <a:spcPts val="2659"/>
                </a:lnSpc>
              </a:pPr>
              <a:r>
                <a:rPr lang="en-US" sz="1899">
                  <a:solidFill>
                    <a:srgbClr val="1C4F59"/>
                  </a:solidFill>
                  <a:latin typeface="Aileron"/>
                  <a:ea typeface="Aileron"/>
                  <a:cs typeface="Aileron"/>
                  <a:sym typeface="Aileron"/>
                </a:rPr>
                <a:t>Psychology (.5)</a:t>
              </a:r>
            </a:p>
            <a:p>
              <a:pPr algn="ctr">
                <a:lnSpc>
                  <a:spcPts val="2659"/>
                </a:lnSpc>
              </a:pPr>
              <a:r>
                <a:rPr lang="en-US" sz="1899">
                  <a:solidFill>
                    <a:srgbClr val="1C4F59"/>
                  </a:solidFill>
                  <a:latin typeface="Aileron"/>
                  <a:ea typeface="Aileron"/>
                  <a:cs typeface="Aileron"/>
                  <a:sym typeface="Aileron"/>
                </a:rPr>
                <a:t> AP Psychology (1) </a:t>
              </a:r>
            </a:p>
            <a:p>
              <a:pPr algn="ctr">
                <a:lnSpc>
                  <a:spcPts val="2659"/>
                </a:lnSpc>
              </a:pPr>
            </a:p>
            <a:p>
              <a:pPr algn="ctr">
                <a:lnSpc>
                  <a:spcPts val="2240"/>
                </a:lnSpc>
              </a:pPr>
            </a:p>
          </p:txBody>
        </p:sp>
        <p:sp>
          <p:nvSpPr>
            <p:cNvPr name="TextBox 28" id="28"/>
            <p:cNvSpPr txBox="true"/>
            <p:nvPr/>
          </p:nvSpPr>
          <p:spPr>
            <a:xfrm rot="0">
              <a:off x="5322150" y="313868"/>
              <a:ext cx="3214929" cy="2196253"/>
            </a:xfrm>
            <a:prstGeom prst="rect">
              <a:avLst/>
            </a:prstGeom>
          </p:spPr>
          <p:txBody>
            <a:bodyPr anchor="t" rtlCol="false" tIns="0" lIns="0" bIns="0" rIns="0">
              <a:spAutoFit/>
            </a:bodyPr>
            <a:lstStyle/>
            <a:p>
              <a:pPr algn="ctr">
                <a:lnSpc>
                  <a:spcPts val="2659"/>
                </a:lnSpc>
              </a:pPr>
              <a:r>
                <a:rPr lang="en-US" sz="1899">
                  <a:solidFill>
                    <a:srgbClr val="12284C"/>
                  </a:solidFill>
                  <a:latin typeface="Aileron"/>
                  <a:ea typeface="Aileron"/>
                  <a:cs typeface="Aileron"/>
                  <a:sym typeface="Aileron"/>
                </a:rPr>
                <a:t>Teacher Academy (1) </a:t>
              </a:r>
            </a:p>
            <a:p>
              <a:pPr algn="ctr">
                <a:lnSpc>
                  <a:spcPts val="2659"/>
                </a:lnSpc>
              </a:pPr>
              <a:r>
                <a:rPr lang="en-US" sz="1899">
                  <a:solidFill>
                    <a:srgbClr val="12284C"/>
                  </a:solidFill>
                  <a:latin typeface="Aileron"/>
                  <a:ea typeface="Aileron"/>
                  <a:cs typeface="Aileron"/>
                  <a:sym typeface="Aileron"/>
                </a:rPr>
                <a:t>Food Science (.5) Culinary Arts I (.5) Culinary Arts II (.5)</a:t>
              </a:r>
            </a:p>
            <a:p>
              <a:pPr algn="ctr">
                <a:lnSpc>
                  <a:spcPts val="2659"/>
                </a:lnSpc>
              </a:pPr>
              <a:r>
                <a:rPr lang="en-US" sz="1899">
                  <a:solidFill>
                    <a:srgbClr val="12284C"/>
                  </a:solidFill>
                  <a:latin typeface="Aileron"/>
                  <a:ea typeface="Aileron"/>
                  <a:cs typeface="Aileron"/>
                  <a:sym typeface="Aileron"/>
                </a:rPr>
                <a:t> </a:t>
              </a:r>
            </a:p>
          </p:txBody>
        </p:sp>
      </p:grpSp>
      <p:grpSp>
        <p:nvGrpSpPr>
          <p:cNvPr name="Group 29" id="29"/>
          <p:cNvGrpSpPr/>
          <p:nvPr/>
        </p:nvGrpSpPr>
        <p:grpSpPr>
          <a:xfrm rot="0">
            <a:off x="8035812" y="4835986"/>
            <a:ext cx="2376304" cy="2471072"/>
            <a:chOff x="0" y="0"/>
            <a:chExt cx="625858" cy="650817"/>
          </a:xfrm>
        </p:grpSpPr>
        <p:sp>
          <p:nvSpPr>
            <p:cNvPr name="Freeform 30" id="30"/>
            <p:cNvSpPr/>
            <p:nvPr/>
          </p:nvSpPr>
          <p:spPr>
            <a:xfrm flipH="false" flipV="false" rot="0">
              <a:off x="0" y="0"/>
              <a:ext cx="625858" cy="650817"/>
            </a:xfrm>
            <a:custGeom>
              <a:avLst/>
              <a:gdLst/>
              <a:ahLst/>
              <a:cxnLst/>
              <a:rect r="r" b="b" t="t" l="l"/>
              <a:pathLst>
                <a:path h="650817" w="625858">
                  <a:moveTo>
                    <a:pt x="166156" y="0"/>
                  </a:moveTo>
                  <a:lnTo>
                    <a:pt x="459701" y="0"/>
                  </a:lnTo>
                  <a:cubicBezTo>
                    <a:pt x="551467" y="0"/>
                    <a:pt x="625858" y="74391"/>
                    <a:pt x="625858" y="166156"/>
                  </a:cubicBezTo>
                  <a:lnTo>
                    <a:pt x="625858" y="484661"/>
                  </a:lnTo>
                  <a:cubicBezTo>
                    <a:pt x="625858" y="576426"/>
                    <a:pt x="551467" y="650817"/>
                    <a:pt x="459701" y="650817"/>
                  </a:cubicBezTo>
                  <a:lnTo>
                    <a:pt x="166156" y="650817"/>
                  </a:lnTo>
                  <a:cubicBezTo>
                    <a:pt x="74391" y="650817"/>
                    <a:pt x="0" y="576426"/>
                    <a:pt x="0" y="484661"/>
                  </a:cubicBezTo>
                  <a:lnTo>
                    <a:pt x="0" y="166156"/>
                  </a:lnTo>
                  <a:cubicBezTo>
                    <a:pt x="0" y="74391"/>
                    <a:pt x="74391" y="0"/>
                    <a:pt x="166156" y="0"/>
                  </a:cubicBezTo>
                  <a:close/>
                </a:path>
              </a:pathLst>
            </a:custGeom>
            <a:solidFill>
              <a:srgbClr val="FEF9F8"/>
            </a:solidFill>
          </p:spPr>
        </p:sp>
        <p:sp>
          <p:nvSpPr>
            <p:cNvPr name="TextBox 31" id="31"/>
            <p:cNvSpPr txBox="true"/>
            <p:nvPr/>
          </p:nvSpPr>
          <p:spPr>
            <a:xfrm>
              <a:off x="0" y="-38100"/>
              <a:ext cx="625858" cy="688917"/>
            </a:xfrm>
            <a:prstGeom prst="rect">
              <a:avLst/>
            </a:prstGeom>
          </p:spPr>
          <p:txBody>
            <a:bodyPr anchor="ctr" rtlCol="false" tIns="50800" lIns="50800" bIns="50800" rIns="50800"/>
            <a:lstStyle/>
            <a:p>
              <a:pPr algn="ctr">
                <a:lnSpc>
                  <a:spcPts val="2799"/>
                </a:lnSpc>
              </a:pPr>
              <a:r>
                <a:rPr lang="en-US" sz="1999">
                  <a:solidFill>
                    <a:srgbClr val="12284C"/>
                  </a:solidFill>
                  <a:latin typeface="Aileron"/>
                  <a:ea typeface="Aileron"/>
                  <a:cs typeface="Aileron"/>
                  <a:sym typeface="Aileron"/>
                </a:rPr>
                <a:t>Classes from WANIC also can count towards completing your CTE Pathway</a:t>
              </a:r>
            </a:p>
          </p:txBody>
        </p:sp>
      </p:grpSp>
      <p:sp>
        <p:nvSpPr>
          <p:cNvPr name="TextBox 32" id="32"/>
          <p:cNvSpPr txBox="true"/>
          <p:nvPr/>
        </p:nvSpPr>
        <p:spPr>
          <a:xfrm rot="0">
            <a:off x="1856776" y="1225423"/>
            <a:ext cx="14574449" cy="1180465"/>
          </a:xfrm>
          <a:prstGeom prst="rect">
            <a:avLst/>
          </a:prstGeom>
        </p:spPr>
        <p:txBody>
          <a:bodyPr anchor="t" rtlCol="false" tIns="0" lIns="0" bIns="0" rIns="0">
            <a:spAutoFit/>
          </a:bodyPr>
          <a:lstStyle/>
          <a:p>
            <a:pPr algn="ctr">
              <a:lnSpc>
                <a:spcPts val="4759"/>
              </a:lnSpc>
            </a:pPr>
            <a:r>
              <a:rPr lang="en-US" sz="3399">
                <a:solidFill>
                  <a:srgbClr val="12284C"/>
                </a:solidFill>
                <a:latin typeface="Canva Sans"/>
                <a:ea typeface="Canva Sans"/>
                <a:cs typeface="Canva Sans"/>
                <a:sym typeface="Canva Sans"/>
              </a:rPr>
              <a:t>Student's must earn 2.0 credits in the same course of study defined below: </a:t>
            </a:r>
          </a:p>
        </p:txBody>
      </p:sp>
      <p:sp>
        <p:nvSpPr>
          <p:cNvPr name="TextBox 33" id="33"/>
          <p:cNvSpPr txBox="true"/>
          <p:nvPr/>
        </p:nvSpPr>
        <p:spPr>
          <a:xfrm rot="0">
            <a:off x="12925725" y="6209983"/>
            <a:ext cx="9525" cy="351663"/>
          </a:xfrm>
          <a:prstGeom prst="rect">
            <a:avLst/>
          </a:prstGeom>
        </p:spPr>
        <p:txBody>
          <a:bodyPr anchor="t" rtlCol="false" tIns="0" lIns="0" bIns="0" rIns="0">
            <a:spAutoFit/>
          </a:bodyPr>
          <a:lstStyle/>
          <a:p>
            <a:pPr algn="ctr">
              <a:lnSpc>
                <a:spcPts val="2735"/>
              </a:lnSpc>
            </a:pPr>
            <a:r>
              <a:rPr lang="en-US" b="true" sz="2399">
                <a:solidFill>
                  <a:srgbClr val="1C4F59"/>
                </a:solidFill>
                <a:latin typeface="Aileron Bold"/>
                <a:ea typeface="Aileron Bold"/>
                <a:cs typeface="Aileron Bold"/>
                <a:sym typeface="Aileron Bold"/>
              </a:rPr>
              <a:t>​</a:t>
            </a:r>
          </a:p>
        </p:txBody>
      </p:sp>
      <p:sp>
        <p:nvSpPr>
          <p:cNvPr name="TextBox 34" id="34"/>
          <p:cNvSpPr txBox="true"/>
          <p:nvPr/>
        </p:nvSpPr>
        <p:spPr>
          <a:xfrm rot="0">
            <a:off x="12559155" y="5830888"/>
            <a:ext cx="3915073" cy="662939"/>
          </a:xfrm>
          <a:prstGeom prst="rect">
            <a:avLst/>
          </a:prstGeom>
        </p:spPr>
        <p:txBody>
          <a:bodyPr anchor="t" rtlCol="false" tIns="0" lIns="0" bIns="0" rIns="0">
            <a:spAutoFit/>
          </a:bodyPr>
          <a:lstStyle/>
          <a:p>
            <a:pPr algn="ctr">
              <a:lnSpc>
                <a:spcPts val="5460"/>
              </a:lnSpc>
            </a:pPr>
            <a:r>
              <a:rPr lang="en-US" sz="3900" b="true">
                <a:solidFill>
                  <a:srgbClr val="12284C"/>
                </a:solidFill>
                <a:latin typeface="Canva Sans Bold"/>
                <a:ea typeface="Canva Sans Bold"/>
                <a:cs typeface="Canva Sans Bold"/>
                <a:sym typeface="Canva Sans Bold"/>
              </a:rPr>
              <a:t>Human Services</a:t>
            </a:r>
          </a:p>
        </p:txBody>
      </p:sp>
      <p:sp>
        <p:nvSpPr>
          <p:cNvPr name="TextBox 35" id="35"/>
          <p:cNvSpPr txBox="true"/>
          <p:nvPr/>
        </p:nvSpPr>
        <p:spPr>
          <a:xfrm rot="0">
            <a:off x="4357299" y="5797836"/>
            <a:ext cx="9525" cy="273685"/>
          </a:xfrm>
          <a:prstGeom prst="rect">
            <a:avLst/>
          </a:prstGeom>
        </p:spPr>
        <p:txBody>
          <a:bodyPr anchor="t" rtlCol="false" tIns="0" lIns="0" bIns="0" rIns="0">
            <a:spAutoFit/>
          </a:bodyPr>
          <a:lstStyle/>
          <a:p>
            <a:pPr algn="ctr">
              <a:lnSpc>
                <a:spcPts val="2239"/>
              </a:lnSpc>
              <a:spcBef>
                <a:spcPct val="0"/>
              </a:spcBef>
            </a:pPr>
          </a:p>
        </p:txBody>
      </p:sp>
      <p:sp>
        <p:nvSpPr>
          <p:cNvPr name="TextBox 36" id="36"/>
          <p:cNvSpPr txBox="true"/>
          <p:nvPr/>
        </p:nvSpPr>
        <p:spPr>
          <a:xfrm rot="0">
            <a:off x="3905533" y="5747989"/>
            <a:ext cx="9525" cy="580390"/>
          </a:xfrm>
          <a:prstGeom prst="rect">
            <a:avLst/>
          </a:prstGeom>
        </p:spPr>
        <p:txBody>
          <a:bodyPr anchor="t" rtlCol="false" tIns="0" lIns="0" bIns="0" rIns="0">
            <a:spAutoFit/>
          </a:bodyPr>
          <a:lstStyle/>
          <a:p>
            <a:pPr algn="ctr">
              <a:lnSpc>
                <a:spcPts val="4759"/>
              </a:lnSpc>
            </a:pPr>
          </a:p>
        </p:txBody>
      </p:sp>
      <p:sp>
        <p:nvSpPr>
          <p:cNvPr name="TextBox 37" id="37"/>
          <p:cNvSpPr txBox="true"/>
          <p:nvPr/>
        </p:nvSpPr>
        <p:spPr>
          <a:xfrm rot="0">
            <a:off x="3236402" y="5830888"/>
            <a:ext cx="1357312" cy="662940"/>
          </a:xfrm>
          <a:prstGeom prst="rect">
            <a:avLst/>
          </a:prstGeom>
        </p:spPr>
        <p:txBody>
          <a:bodyPr anchor="t" rtlCol="false" tIns="0" lIns="0" bIns="0" rIns="0">
            <a:spAutoFit/>
          </a:bodyPr>
          <a:lstStyle/>
          <a:p>
            <a:pPr algn="ctr">
              <a:lnSpc>
                <a:spcPts val="5459"/>
              </a:lnSpc>
            </a:pPr>
            <a:r>
              <a:rPr lang="en-US" sz="3900" b="true">
                <a:solidFill>
                  <a:srgbClr val="12284C"/>
                </a:solidFill>
                <a:latin typeface="Canva Sans Bold"/>
                <a:ea typeface="Canva Sans Bold"/>
                <a:cs typeface="Canva Sans Bold"/>
                <a:sym typeface="Canva Sans Bold"/>
              </a:rPr>
              <a:t>STEM</a:t>
            </a:r>
          </a:p>
        </p:txBody>
      </p:sp>
      <p:sp>
        <p:nvSpPr>
          <p:cNvPr name="TextBox 38" id="38"/>
          <p:cNvSpPr txBox="true"/>
          <p:nvPr/>
        </p:nvSpPr>
        <p:spPr>
          <a:xfrm rot="0">
            <a:off x="13261996" y="2079222"/>
            <a:ext cx="2509391" cy="662940"/>
          </a:xfrm>
          <a:prstGeom prst="rect">
            <a:avLst/>
          </a:prstGeom>
        </p:spPr>
        <p:txBody>
          <a:bodyPr anchor="t" rtlCol="false" tIns="0" lIns="0" bIns="0" rIns="0">
            <a:spAutoFit/>
          </a:bodyPr>
          <a:lstStyle/>
          <a:p>
            <a:pPr algn="ctr">
              <a:lnSpc>
                <a:spcPts val="5459"/>
              </a:lnSpc>
            </a:pPr>
            <a:r>
              <a:rPr lang="en-US" sz="3900" b="true">
                <a:solidFill>
                  <a:srgbClr val="12284C"/>
                </a:solidFill>
                <a:latin typeface="Canva Sans Bold"/>
                <a:ea typeface="Canva Sans Bold"/>
                <a:cs typeface="Canva Sans Bold"/>
                <a:sym typeface="Canva Sans Bold"/>
              </a:rPr>
              <a:t>Skilled Art</a:t>
            </a:r>
          </a:p>
        </p:txBody>
      </p:sp>
      <p:sp>
        <p:nvSpPr>
          <p:cNvPr name="TextBox 39" id="39"/>
          <p:cNvSpPr txBox="true"/>
          <p:nvPr/>
        </p:nvSpPr>
        <p:spPr>
          <a:xfrm rot="0">
            <a:off x="461946" y="2074100"/>
            <a:ext cx="6906224" cy="596900"/>
          </a:xfrm>
          <a:prstGeom prst="rect">
            <a:avLst/>
          </a:prstGeom>
        </p:spPr>
        <p:txBody>
          <a:bodyPr anchor="t" rtlCol="false" tIns="0" lIns="0" bIns="0" rIns="0">
            <a:spAutoFit/>
          </a:bodyPr>
          <a:lstStyle/>
          <a:p>
            <a:pPr algn="ctr">
              <a:lnSpc>
                <a:spcPts val="4900"/>
              </a:lnSpc>
            </a:pPr>
            <a:r>
              <a:rPr lang="en-US" sz="3500" b="true">
                <a:solidFill>
                  <a:srgbClr val="12284C"/>
                </a:solidFill>
                <a:latin typeface="Canva Sans Bold"/>
                <a:ea typeface="Canva Sans Bold"/>
                <a:cs typeface="Canva Sans Bold"/>
                <a:sym typeface="Canva Sans Bold"/>
              </a:rPr>
              <a:t>Business and Marketing </a:t>
            </a:r>
          </a:p>
        </p:txBody>
      </p:sp>
      <p:sp>
        <p:nvSpPr>
          <p:cNvPr name="TextBox 40" id="40"/>
          <p:cNvSpPr txBox="true"/>
          <p:nvPr/>
        </p:nvSpPr>
        <p:spPr>
          <a:xfrm rot="0">
            <a:off x="8524918" y="4027128"/>
            <a:ext cx="1398091" cy="537845"/>
          </a:xfrm>
          <a:prstGeom prst="rect">
            <a:avLst/>
          </a:prstGeom>
        </p:spPr>
        <p:txBody>
          <a:bodyPr anchor="t" rtlCol="false" tIns="0" lIns="0" bIns="0" rIns="0">
            <a:spAutoFit/>
          </a:bodyPr>
          <a:lstStyle/>
          <a:p>
            <a:pPr algn="ctr">
              <a:lnSpc>
                <a:spcPts val="4480"/>
              </a:lnSpc>
            </a:pPr>
            <a:r>
              <a:rPr lang="en-US" sz="3200" b="true">
                <a:solidFill>
                  <a:srgbClr val="12284C"/>
                </a:solidFill>
                <a:latin typeface="Canva Sans Bold"/>
                <a:ea typeface="Canva Sans Bold"/>
                <a:cs typeface="Canva Sans Bold"/>
                <a:sym typeface="Canva Sans Bold"/>
              </a:rPr>
              <a:t>WANIC</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12284C"/>
        </a:solidFill>
      </p:bgPr>
    </p:bg>
    <p:spTree>
      <p:nvGrpSpPr>
        <p:cNvPr id="1" name=""/>
        <p:cNvGrpSpPr/>
        <p:nvPr/>
      </p:nvGrpSpPr>
      <p:grpSpPr>
        <a:xfrm>
          <a:off x="0" y="0"/>
          <a:ext cx="0" cy="0"/>
          <a:chOff x="0" y="0"/>
          <a:chExt cx="0" cy="0"/>
        </a:xfrm>
      </p:grpSpPr>
      <p:grpSp>
        <p:nvGrpSpPr>
          <p:cNvPr name="Group 2" id="2"/>
          <p:cNvGrpSpPr/>
          <p:nvPr/>
        </p:nvGrpSpPr>
        <p:grpSpPr>
          <a:xfrm rot="0">
            <a:off x="0" y="9466902"/>
            <a:ext cx="18288000" cy="820098"/>
            <a:chOff x="0" y="0"/>
            <a:chExt cx="24384000" cy="1093465"/>
          </a:xfrm>
        </p:grpSpPr>
        <p:grpSp>
          <p:nvGrpSpPr>
            <p:cNvPr name="Group 3" id="3"/>
            <p:cNvGrpSpPr/>
            <p:nvPr/>
          </p:nvGrpSpPr>
          <p:grpSpPr>
            <a:xfrm rot="0">
              <a:off x="0" y="0"/>
              <a:ext cx="24384000" cy="1093465"/>
              <a:chOff x="0" y="0"/>
              <a:chExt cx="6555032" cy="293951"/>
            </a:xfrm>
          </p:grpSpPr>
          <p:sp>
            <p:nvSpPr>
              <p:cNvPr name="Freeform 4" id="4"/>
              <p:cNvSpPr/>
              <p:nvPr/>
            </p:nvSpPr>
            <p:spPr>
              <a:xfrm flipH="false" flipV="false" rot="0">
                <a:off x="0" y="0"/>
                <a:ext cx="6555032" cy="293951"/>
              </a:xfrm>
              <a:custGeom>
                <a:avLst/>
                <a:gdLst/>
                <a:ahLst/>
                <a:cxnLst/>
                <a:rect r="r" b="b" t="t" l="l"/>
                <a:pathLst>
                  <a:path h="293951" w="6555032">
                    <a:moveTo>
                      <a:pt x="0" y="0"/>
                    </a:moveTo>
                    <a:lnTo>
                      <a:pt x="6555032" y="0"/>
                    </a:lnTo>
                    <a:lnTo>
                      <a:pt x="6555032" y="293951"/>
                    </a:lnTo>
                    <a:lnTo>
                      <a:pt x="0" y="293951"/>
                    </a:lnTo>
                    <a:close/>
                  </a:path>
                </a:pathLst>
              </a:custGeom>
              <a:solidFill>
                <a:srgbClr val="C10230"/>
              </a:solidFill>
            </p:spPr>
          </p:sp>
        </p:grpSp>
        <p:sp>
          <p:nvSpPr>
            <p:cNvPr name="TextBox 5" id="5"/>
            <p:cNvSpPr txBox="true"/>
            <p:nvPr/>
          </p:nvSpPr>
          <p:spPr>
            <a:xfrm rot="0">
              <a:off x="14605159" y="349905"/>
              <a:ext cx="9251474" cy="355554"/>
            </a:xfrm>
            <a:prstGeom prst="rect">
              <a:avLst/>
            </a:prstGeom>
          </p:spPr>
          <p:txBody>
            <a:bodyPr anchor="t" rtlCol="false" tIns="0" lIns="0" bIns="0" rIns="0">
              <a:spAutoFit/>
            </a:bodyPr>
            <a:lstStyle/>
            <a:p>
              <a:pPr algn="r">
                <a:lnSpc>
                  <a:spcPts val="2239"/>
                </a:lnSpc>
                <a:spcBef>
                  <a:spcPct val="0"/>
                </a:spcBef>
              </a:pPr>
              <a:r>
                <a:rPr lang="en-US" sz="1599">
                  <a:solidFill>
                    <a:srgbClr val="94221E"/>
                  </a:solidFill>
                  <a:latin typeface="Aileron"/>
                  <a:ea typeface="Aileron"/>
                  <a:cs typeface="Aileron"/>
                  <a:sym typeface="Aileron"/>
                </a:rPr>
                <a:t>English Class | Laredo York Primary School</a:t>
              </a:r>
            </a:p>
          </p:txBody>
        </p:sp>
      </p:grpSp>
      <p:sp>
        <p:nvSpPr>
          <p:cNvPr name="Freeform 6" id="6"/>
          <p:cNvSpPr/>
          <p:nvPr/>
        </p:nvSpPr>
        <p:spPr>
          <a:xfrm flipH="false" flipV="false" rot="0">
            <a:off x="8346293" y="3017989"/>
            <a:ext cx="9773133" cy="6858962"/>
          </a:xfrm>
          <a:custGeom>
            <a:avLst/>
            <a:gdLst/>
            <a:ahLst/>
            <a:cxnLst/>
            <a:rect r="r" b="b" t="t" l="l"/>
            <a:pathLst>
              <a:path h="6858962" w="9773133">
                <a:moveTo>
                  <a:pt x="0" y="0"/>
                </a:moveTo>
                <a:lnTo>
                  <a:pt x="9773132" y="0"/>
                </a:lnTo>
                <a:lnTo>
                  <a:pt x="9773132" y="6858962"/>
                </a:lnTo>
                <a:lnTo>
                  <a:pt x="0" y="685896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6561237" y="360114"/>
            <a:ext cx="10154421" cy="2400300"/>
          </a:xfrm>
          <a:prstGeom prst="rect">
            <a:avLst/>
          </a:prstGeom>
        </p:spPr>
        <p:txBody>
          <a:bodyPr anchor="t" rtlCol="false" tIns="0" lIns="0" bIns="0" rIns="0">
            <a:spAutoFit/>
          </a:bodyPr>
          <a:lstStyle/>
          <a:p>
            <a:pPr algn="ctr">
              <a:lnSpc>
                <a:spcPts val="9489"/>
              </a:lnSpc>
            </a:pPr>
            <a:r>
              <a:rPr lang="en-US" sz="7908">
                <a:solidFill>
                  <a:srgbClr val="D9D9D9"/>
                </a:solidFill>
                <a:latin typeface="Poetsen"/>
                <a:ea typeface="Poetsen"/>
                <a:cs typeface="Poetsen"/>
                <a:sym typeface="Poetsen"/>
              </a:rPr>
              <a:t>If you d</a:t>
            </a:r>
            <a:r>
              <a:rPr lang="en-US" sz="7908">
                <a:solidFill>
                  <a:srgbClr val="D9D9D9"/>
                </a:solidFill>
                <a:latin typeface="Poetsen"/>
                <a:ea typeface="Poetsen"/>
                <a:cs typeface="Poetsen"/>
                <a:sym typeface="Poetsen"/>
              </a:rPr>
              <a:t>on't have a plan, that is okay!!</a:t>
            </a:r>
          </a:p>
        </p:txBody>
      </p:sp>
      <p:sp>
        <p:nvSpPr>
          <p:cNvPr name="TextBox 8" id="8"/>
          <p:cNvSpPr txBox="true"/>
          <p:nvPr/>
        </p:nvSpPr>
        <p:spPr>
          <a:xfrm rot="0">
            <a:off x="9144772" y="3355137"/>
            <a:ext cx="8176175" cy="6695380"/>
          </a:xfrm>
          <a:prstGeom prst="rect">
            <a:avLst/>
          </a:prstGeom>
        </p:spPr>
        <p:txBody>
          <a:bodyPr anchor="t" rtlCol="false" tIns="0" lIns="0" bIns="0" rIns="0">
            <a:spAutoFit/>
          </a:bodyPr>
          <a:lstStyle/>
          <a:p>
            <a:pPr algn="ctr">
              <a:lnSpc>
                <a:spcPts val="4764"/>
              </a:lnSpc>
            </a:pPr>
            <a:r>
              <a:rPr lang="en-US" b="true" sz="3176" i="true">
                <a:solidFill>
                  <a:srgbClr val="1C4F59"/>
                </a:solidFill>
                <a:latin typeface="Aileron Bold Italics"/>
                <a:ea typeface="Aileron Bold Italics"/>
                <a:cs typeface="Aileron Bold Italics"/>
                <a:sym typeface="Aileron Bold Italics"/>
              </a:rPr>
              <a:t>We're Here to Help!</a:t>
            </a:r>
          </a:p>
          <a:p>
            <a:pPr algn="l" marL="446798" indent="-223399" lvl="1">
              <a:lnSpc>
                <a:spcPts val="4059"/>
              </a:lnSpc>
              <a:buFont typeface="Arial"/>
              <a:buChar char="•"/>
            </a:pPr>
            <a:r>
              <a:rPr lang="en-US" sz="2706">
                <a:solidFill>
                  <a:srgbClr val="1C4F59"/>
                </a:solidFill>
                <a:latin typeface="Aileron"/>
                <a:ea typeface="Aileron"/>
                <a:cs typeface="Aileron"/>
                <a:sym typeface="Aileron"/>
              </a:rPr>
              <a:t>Unsure of what you want to do</a:t>
            </a:r>
            <a:r>
              <a:rPr lang="en-US" sz="2706">
                <a:solidFill>
                  <a:srgbClr val="1C4F59"/>
                </a:solidFill>
                <a:latin typeface="Aileron"/>
                <a:ea typeface="Aileron"/>
                <a:cs typeface="Aileron"/>
                <a:sym typeface="Aileron"/>
              </a:rPr>
              <a:t> after high school? </a:t>
            </a:r>
            <a:r>
              <a:rPr lang="en-US" sz="2706" i="true">
                <a:solidFill>
                  <a:srgbClr val="1C4F59"/>
                </a:solidFill>
                <a:latin typeface="Aileron Italics"/>
                <a:ea typeface="Aileron Italics"/>
                <a:cs typeface="Aileron Italics"/>
                <a:sym typeface="Aileron Italics"/>
              </a:rPr>
              <a:t>THAT IS TOTALLY FINE!!​</a:t>
            </a:r>
          </a:p>
          <a:p>
            <a:pPr algn="l" marL="446799" indent="-223399" lvl="1">
              <a:lnSpc>
                <a:spcPts val="4059"/>
              </a:lnSpc>
              <a:buFont typeface="Arial"/>
              <a:buChar char="•"/>
            </a:pPr>
            <a:r>
              <a:rPr lang="en-US" sz="2706">
                <a:solidFill>
                  <a:srgbClr val="1C4F59"/>
                </a:solidFill>
                <a:latin typeface="Aileron"/>
                <a:ea typeface="Aileron"/>
                <a:cs typeface="Aileron"/>
                <a:sym typeface="Aileron"/>
              </a:rPr>
              <a:t>Want </a:t>
            </a:r>
            <a:r>
              <a:rPr lang="en-US" sz="2706">
                <a:solidFill>
                  <a:srgbClr val="1C4F59"/>
                </a:solidFill>
                <a:latin typeface="Aileron"/>
                <a:ea typeface="Aileron"/>
                <a:cs typeface="Aileron"/>
                <a:sym typeface="Aileron"/>
              </a:rPr>
              <a:t>to go to college but worried about cost? </a:t>
            </a:r>
            <a:r>
              <a:rPr lang="en-US" sz="2706" i="true">
                <a:solidFill>
                  <a:srgbClr val="1C4F59"/>
                </a:solidFill>
                <a:latin typeface="Aileron Italics"/>
                <a:ea typeface="Aileron Italics"/>
                <a:cs typeface="Aileron Italics"/>
                <a:sym typeface="Aileron Italics"/>
              </a:rPr>
              <a:t>Don't write it off, </a:t>
            </a:r>
            <a:r>
              <a:rPr lang="en-US" sz="2706" i="true">
                <a:solidFill>
                  <a:srgbClr val="1C4F59"/>
                </a:solidFill>
                <a:latin typeface="Aileron Italics"/>
                <a:ea typeface="Aileron Italics"/>
                <a:cs typeface="Aileron Italics"/>
                <a:sym typeface="Aileron Italics"/>
              </a:rPr>
              <a:t>there are different ways to pay for school​</a:t>
            </a:r>
          </a:p>
          <a:p>
            <a:pPr algn="l">
              <a:lnSpc>
                <a:spcPts val="2152"/>
              </a:lnSpc>
            </a:pPr>
          </a:p>
          <a:p>
            <a:pPr algn="ctr">
              <a:lnSpc>
                <a:spcPts val="4059"/>
              </a:lnSpc>
            </a:pPr>
            <a:r>
              <a:rPr lang="en-US" b="true" sz="2706">
                <a:solidFill>
                  <a:srgbClr val="1C4F59"/>
                </a:solidFill>
                <a:latin typeface="Aileron Bold"/>
                <a:ea typeface="Aileron Bold"/>
                <a:cs typeface="Aileron Bold"/>
                <a:sym typeface="Aileron Bold"/>
              </a:rPr>
              <a:t>If you feel there are any barriers to reaching your goals (college, work, gap year etc.) or are confused about the process please contact the CCC or your counselo</a:t>
            </a:r>
            <a:r>
              <a:rPr lang="en-US" sz="2706">
                <a:solidFill>
                  <a:srgbClr val="1C4F59"/>
                </a:solidFill>
                <a:latin typeface="Aileron"/>
                <a:ea typeface="Aileron"/>
                <a:cs typeface="Aileron"/>
                <a:sym typeface="Aileron"/>
              </a:rPr>
              <a:t>r​                                </a:t>
            </a:r>
          </a:p>
          <a:p>
            <a:pPr algn="l">
              <a:lnSpc>
                <a:spcPts val="4059"/>
              </a:lnSpc>
            </a:pPr>
          </a:p>
          <a:p>
            <a:pPr algn="l">
              <a:lnSpc>
                <a:spcPts val="5884"/>
              </a:lnSpc>
            </a:pPr>
          </a:p>
        </p:txBody>
      </p:sp>
      <p:sp>
        <p:nvSpPr>
          <p:cNvPr name="Freeform 9" id="9"/>
          <p:cNvSpPr/>
          <p:nvPr/>
        </p:nvSpPr>
        <p:spPr>
          <a:xfrm flipH="false" flipV="false" rot="0">
            <a:off x="408916" y="360114"/>
            <a:ext cx="5517542" cy="6180546"/>
          </a:xfrm>
          <a:custGeom>
            <a:avLst/>
            <a:gdLst/>
            <a:ahLst/>
            <a:cxnLst/>
            <a:rect r="r" b="b" t="t" l="l"/>
            <a:pathLst>
              <a:path h="6180546" w="5517542">
                <a:moveTo>
                  <a:pt x="0" y="0"/>
                </a:moveTo>
                <a:lnTo>
                  <a:pt x="5517542" y="0"/>
                </a:lnTo>
                <a:lnTo>
                  <a:pt x="5517542" y="6180546"/>
                </a:lnTo>
                <a:lnTo>
                  <a:pt x="0" y="618054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0" id="10"/>
          <p:cNvSpPr/>
          <p:nvPr/>
        </p:nvSpPr>
        <p:spPr>
          <a:xfrm flipH="true" flipV="false" rot="-278263">
            <a:off x="5468452" y="2265853"/>
            <a:ext cx="3378406" cy="7486773"/>
          </a:xfrm>
          <a:custGeom>
            <a:avLst/>
            <a:gdLst/>
            <a:ahLst/>
            <a:cxnLst/>
            <a:rect r="r" b="b" t="t" l="l"/>
            <a:pathLst>
              <a:path h="7486773" w="3378406">
                <a:moveTo>
                  <a:pt x="3378407" y="0"/>
                </a:moveTo>
                <a:lnTo>
                  <a:pt x="0" y="0"/>
                </a:lnTo>
                <a:lnTo>
                  <a:pt x="0" y="7486773"/>
                </a:lnTo>
                <a:lnTo>
                  <a:pt x="3378407" y="7486773"/>
                </a:lnTo>
                <a:lnTo>
                  <a:pt x="3378407"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1" id="11"/>
          <p:cNvSpPr txBox="true"/>
          <p:nvPr/>
        </p:nvSpPr>
        <p:spPr>
          <a:xfrm rot="0">
            <a:off x="408916" y="1400175"/>
            <a:ext cx="5183601" cy="4381884"/>
          </a:xfrm>
          <a:prstGeom prst="rect">
            <a:avLst/>
          </a:prstGeom>
        </p:spPr>
        <p:txBody>
          <a:bodyPr anchor="t" rtlCol="false" tIns="0" lIns="0" bIns="0" rIns="0">
            <a:spAutoFit/>
          </a:bodyPr>
          <a:lstStyle/>
          <a:p>
            <a:pPr algn="ctr">
              <a:lnSpc>
                <a:spcPts val="2964"/>
              </a:lnSpc>
            </a:pPr>
            <a:r>
              <a:rPr lang="en-US" sz="2600" b="true">
                <a:solidFill>
                  <a:srgbClr val="1C4F59"/>
                </a:solidFill>
                <a:latin typeface="Aileron Bold"/>
                <a:ea typeface="Aileron Bold"/>
                <a:cs typeface="Aileron Bold"/>
                <a:sym typeface="Aileron Bold"/>
              </a:rPr>
              <a:t>Not sure what you want to do after high school? Try these steps:</a:t>
            </a:r>
          </a:p>
          <a:p>
            <a:pPr algn="ctr">
              <a:lnSpc>
                <a:spcPts val="2850"/>
              </a:lnSpc>
            </a:pPr>
          </a:p>
          <a:p>
            <a:pPr algn="ctr">
              <a:lnSpc>
                <a:spcPts val="2850"/>
              </a:lnSpc>
            </a:pPr>
            <a:r>
              <a:rPr lang="en-US" sz="2500">
                <a:solidFill>
                  <a:srgbClr val="1C4F59"/>
                </a:solidFill>
                <a:latin typeface="Aileron"/>
                <a:ea typeface="Aileron"/>
                <a:cs typeface="Aileron"/>
                <a:sym typeface="Aileron"/>
              </a:rPr>
              <a:t>✓   Go through this</a:t>
            </a:r>
            <a:r>
              <a:rPr lang="en-US" sz="2500">
                <a:solidFill>
                  <a:srgbClr val="1C4F59"/>
                </a:solidFill>
                <a:latin typeface="Aileron"/>
                <a:ea typeface="Aileron"/>
                <a:cs typeface="Aileron"/>
                <a:sym typeface="Aileron"/>
              </a:rPr>
              <a:t> resource</a:t>
            </a:r>
          </a:p>
          <a:p>
            <a:pPr algn="ctr">
              <a:lnSpc>
                <a:spcPts val="2850"/>
              </a:lnSpc>
            </a:pPr>
          </a:p>
          <a:p>
            <a:pPr algn="ctr">
              <a:lnSpc>
                <a:spcPts val="2850"/>
              </a:lnSpc>
            </a:pPr>
            <a:r>
              <a:rPr lang="en-US" sz="2500">
                <a:solidFill>
                  <a:srgbClr val="1C4F59"/>
                </a:solidFill>
                <a:latin typeface="Aileron"/>
                <a:ea typeface="Aileron"/>
                <a:cs typeface="Aileron"/>
                <a:sym typeface="Aileron"/>
              </a:rPr>
              <a:t>✓   M</a:t>
            </a:r>
            <a:r>
              <a:rPr lang="en-US" sz="2500">
                <a:solidFill>
                  <a:srgbClr val="1C4F59"/>
                </a:solidFill>
                <a:latin typeface="Aileron"/>
                <a:ea typeface="Aileron"/>
                <a:cs typeface="Aileron"/>
                <a:sym typeface="Aileron"/>
              </a:rPr>
              <a:t>ake an appointment with</a:t>
            </a:r>
          </a:p>
          <a:p>
            <a:pPr algn="ctr">
              <a:lnSpc>
                <a:spcPts val="2850"/>
              </a:lnSpc>
            </a:pPr>
            <a:r>
              <a:rPr lang="en-US" sz="2500">
                <a:solidFill>
                  <a:srgbClr val="1C4F59"/>
                </a:solidFill>
                <a:latin typeface="Aileron"/>
                <a:ea typeface="Aileron"/>
                <a:cs typeface="Aileron"/>
                <a:sym typeface="Aileron"/>
              </a:rPr>
              <a:t> the College and Career Center </a:t>
            </a:r>
          </a:p>
          <a:p>
            <a:pPr algn="ctr">
              <a:lnSpc>
                <a:spcPts val="2850"/>
              </a:lnSpc>
            </a:pPr>
          </a:p>
          <a:p>
            <a:pPr algn="ctr">
              <a:lnSpc>
                <a:spcPts val="2850"/>
              </a:lnSpc>
            </a:pPr>
            <a:r>
              <a:rPr lang="en-US" b="true" sz="2500">
                <a:solidFill>
                  <a:srgbClr val="1C4F59"/>
                </a:solidFill>
                <a:latin typeface="Aileron Bold"/>
                <a:ea typeface="Aileron Bold"/>
                <a:cs typeface="Aileron Bold"/>
                <a:sym typeface="Aileron Bold"/>
              </a:rPr>
              <a:t> ✓   </a:t>
            </a:r>
            <a:r>
              <a:rPr lang="en-US" sz="2500">
                <a:solidFill>
                  <a:srgbClr val="1C4F59"/>
                </a:solidFill>
                <a:latin typeface="Aileron"/>
                <a:ea typeface="Aileron"/>
                <a:cs typeface="Aileron"/>
                <a:sym typeface="Aileron"/>
              </a:rPr>
              <a:t>F</a:t>
            </a:r>
            <a:r>
              <a:rPr lang="en-US" sz="2500">
                <a:solidFill>
                  <a:srgbClr val="1C4F59"/>
                </a:solidFill>
                <a:latin typeface="Aileron"/>
                <a:ea typeface="Aileron"/>
                <a:cs typeface="Aileron"/>
                <a:sym typeface="Aileron"/>
              </a:rPr>
              <a:t>ill out the FAFSA (explained later in this resource) no matter what!!</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12284C"/>
        </a:solidFill>
      </p:bgPr>
    </p:bg>
    <p:spTree>
      <p:nvGrpSpPr>
        <p:cNvPr id="1" name=""/>
        <p:cNvGrpSpPr/>
        <p:nvPr/>
      </p:nvGrpSpPr>
      <p:grpSpPr>
        <a:xfrm>
          <a:off x="0" y="0"/>
          <a:ext cx="0" cy="0"/>
          <a:chOff x="0" y="0"/>
          <a:chExt cx="0" cy="0"/>
        </a:xfrm>
      </p:grpSpPr>
      <p:grpSp>
        <p:nvGrpSpPr>
          <p:cNvPr name="Group 2" id="2"/>
          <p:cNvGrpSpPr/>
          <p:nvPr/>
        </p:nvGrpSpPr>
        <p:grpSpPr>
          <a:xfrm rot="0">
            <a:off x="1396358" y="2971211"/>
            <a:ext cx="4448774" cy="5625774"/>
            <a:chOff x="0" y="0"/>
            <a:chExt cx="2393585" cy="3026849"/>
          </a:xfrm>
        </p:grpSpPr>
        <p:sp>
          <p:nvSpPr>
            <p:cNvPr name="Freeform 3" id="3"/>
            <p:cNvSpPr/>
            <p:nvPr/>
          </p:nvSpPr>
          <p:spPr>
            <a:xfrm flipH="false" flipV="false" rot="0">
              <a:off x="0" y="0"/>
              <a:ext cx="2393585" cy="3026849"/>
            </a:xfrm>
            <a:custGeom>
              <a:avLst/>
              <a:gdLst/>
              <a:ahLst/>
              <a:cxnLst/>
              <a:rect r="r" b="b" t="t" l="l"/>
              <a:pathLst>
                <a:path h="3026849" w="2393585">
                  <a:moveTo>
                    <a:pt x="2269125" y="3026849"/>
                  </a:moveTo>
                  <a:lnTo>
                    <a:pt x="124460" y="3026849"/>
                  </a:lnTo>
                  <a:cubicBezTo>
                    <a:pt x="55880" y="3026849"/>
                    <a:pt x="0" y="2970969"/>
                    <a:pt x="0" y="2902389"/>
                  </a:cubicBezTo>
                  <a:lnTo>
                    <a:pt x="0" y="124460"/>
                  </a:lnTo>
                  <a:cubicBezTo>
                    <a:pt x="0" y="55880"/>
                    <a:pt x="55880" y="0"/>
                    <a:pt x="124460" y="0"/>
                  </a:cubicBezTo>
                  <a:lnTo>
                    <a:pt x="2269125" y="0"/>
                  </a:lnTo>
                  <a:cubicBezTo>
                    <a:pt x="2337705" y="0"/>
                    <a:pt x="2393585" y="55880"/>
                    <a:pt x="2393585" y="124460"/>
                  </a:cubicBezTo>
                  <a:lnTo>
                    <a:pt x="2393585" y="2902389"/>
                  </a:lnTo>
                  <a:cubicBezTo>
                    <a:pt x="2393585" y="2970969"/>
                    <a:pt x="2337705" y="3026849"/>
                    <a:pt x="2269125" y="3026849"/>
                  </a:cubicBezTo>
                  <a:close/>
                </a:path>
              </a:pathLst>
            </a:custGeom>
            <a:solidFill>
              <a:srgbClr val="FFFFFF"/>
            </a:solidFill>
          </p:spPr>
        </p:sp>
      </p:grpSp>
      <p:grpSp>
        <p:nvGrpSpPr>
          <p:cNvPr name="Group 4" id="4"/>
          <p:cNvGrpSpPr/>
          <p:nvPr/>
        </p:nvGrpSpPr>
        <p:grpSpPr>
          <a:xfrm rot="0">
            <a:off x="6616572" y="2971211"/>
            <a:ext cx="4448774" cy="5625774"/>
            <a:chOff x="0" y="0"/>
            <a:chExt cx="2393585" cy="3026849"/>
          </a:xfrm>
        </p:grpSpPr>
        <p:sp>
          <p:nvSpPr>
            <p:cNvPr name="Freeform 5" id="5"/>
            <p:cNvSpPr/>
            <p:nvPr/>
          </p:nvSpPr>
          <p:spPr>
            <a:xfrm flipH="false" flipV="false" rot="0">
              <a:off x="0" y="0"/>
              <a:ext cx="2393585" cy="3026849"/>
            </a:xfrm>
            <a:custGeom>
              <a:avLst/>
              <a:gdLst/>
              <a:ahLst/>
              <a:cxnLst/>
              <a:rect r="r" b="b" t="t" l="l"/>
              <a:pathLst>
                <a:path h="3026849" w="2393585">
                  <a:moveTo>
                    <a:pt x="2269125" y="3026849"/>
                  </a:moveTo>
                  <a:lnTo>
                    <a:pt x="124460" y="3026849"/>
                  </a:lnTo>
                  <a:cubicBezTo>
                    <a:pt x="55880" y="3026849"/>
                    <a:pt x="0" y="2970969"/>
                    <a:pt x="0" y="2902389"/>
                  </a:cubicBezTo>
                  <a:lnTo>
                    <a:pt x="0" y="124460"/>
                  </a:lnTo>
                  <a:cubicBezTo>
                    <a:pt x="0" y="55880"/>
                    <a:pt x="55880" y="0"/>
                    <a:pt x="124460" y="0"/>
                  </a:cubicBezTo>
                  <a:lnTo>
                    <a:pt x="2269125" y="0"/>
                  </a:lnTo>
                  <a:cubicBezTo>
                    <a:pt x="2337705" y="0"/>
                    <a:pt x="2393585" y="55880"/>
                    <a:pt x="2393585" y="124460"/>
                  </a:cubicBezTo>
                  <a:lnTo>
                    <a:pt x="2393585" y="2902389"/>
                  </a:lnTo>
                  <a:cubicBezTo>
                    <a:pt x="2393585" y="2970969"/>
                    <a:pt x="2337705" y="3026849"/>
                    <a:pt x="2269125" y="3026849"/>
                  </a:cubicBezTo>
                  <a:close/>
                </a:path>
              </a:pathLst>
            </a:custGeom>
            <a:solidFill>
              <a:srgbClr val="FFFFFF"/>
            </a:solidFill>
          </p:spPr>
        </p:sp>
      </p:grpSp>
      <p:sp>
        <p:nvSpPr>
          <p:cNvPr name="Freeform 6" id="6"/>
          <p:cNvSpPr/>
          <p:nvPr/>
        </p:nvSpPr>
        <p:spPr>
          <a:xfrm flipH="false" flipV="false" rot="0">
            <a:off x="9360823" y="3142208"/>
            <a:ext cx="1675839" cy="1398564"/>
          </a:xfrm>
          <a:custGeom>
            <a:avLst/>
            <a:gdLst/>
            <a:ahLst/>
            <a:cxnLst/>
            <a:rect r="r" b="b" t="t" l="l"/>
            <a:pathLst>
              <a:path h="1398564" w="1675839">
                <a:moveTo>
                  <a:pt x="0" y="0"/>
                </a:moveTo>
                <a:lnTo>
                  <a:pt x="1675839" y="0"/>
                </a:lnTo>
                <a:lnTo>
                  <a:pt x="1675839" y="1398564"/>
                </a:lnTo>
                <a:lnTo>
                  <a:pt x="0" y="139856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7" id="7"/>
          <p:cNvGrpSpPr/>
          <p:nvPr/>
        </p:nvGrpSpPr>
        <p:grpSpPr>
          <a:xfrm rot="0">
            <a:off x="12367913" y="3077523"/>
            <a:ext cx="4448774" cy="5519462"/>
            <a:chOff x="0" y="0"/>
            <a:chExt cx="2393585" cy="2969650"/>
          </a:xfrm>
        </p:grpSpPr>
        <p:sp>
          <p:nvSpPr>
            <p:cNvPr name="Freeform 8" id="8"/>
            <p:cNvSpPr/>
            <p:nvPr/>
          </p:nvSpPr>
          <p:spPr>
            <a:xfrm flipH="false" flipV="false" rot="0">
              <a:off x="0" y="0"/>
              <a:ext cx="2393585" cy="2969650"/>
            </a:xfrm>
            <a:custGeom>
              <a:avLst/>
              <a:gdLst/>
              <a:ahLst/>
              <a:cxnLst/>
              <a:rect r="r" b="b" t="t" l="l"/>
              <a:pathLst>
                <a:path h="2969650" w="2393585">
                  <a:moveTo>
                    <a:pt x="2269125" y="2969650"/>
                  </a:moveTo>
                  <a:lnTo>
                    <a:pt x="124460" y="2969650"/>
                  </a:lnTo>
                  <a:cubicBezTo>
                    <a:pt x="55880" y="2969650"/>
                    <a:pt x="0" y="2913770"/>
                    <a:pt x="0" y="2845190"/>
                  </a:cubicBezTo>
                  <a:lnTo>
                    <a:pt x="0" y="124460"/>
                  </a:lnTo>
                  <a:cubicBezTo>
                    <a:pt x="0" y="55880"/>
                    <a:pt x="55880" y="0"/>
                    <a:pt x="124460" y="0"/>
                  </a:cubicBezTo>
                  <a:lnTo>
                    <a:pt x="2269125" y="0"/>
                  </a:lnTo>
                  <a:cubicBezTo>
                    <a:pt x="2337705" y="0"/>
                    <a:pt x="2393585" y="55880"/>
                    <a:pt x="2393585" y="124460"/>
                  </a:cubicBezTo>
                  <a:lnTo>
                    <a:pt x="2393585" y="2845190"/>
                  </a:lnTo>
                  <a:cubicBezTo>
                    <a:pt x="2393585" y="2913770"/>
                    <a:pt x="2337705" y="2969650"/>
                    <a:pt x="2269125" y="2969650"/>
                  </a:cubicBezTo>
                  <a:close/>
                </a:path>
              </a:pathLst>
            </a:custGeom>
            <a:solidFill>
              <a:srgbClr val="FFFFFF"/>
            </a:solidFill>
          </p:spPr>
        </p:sp>
      </p:grpSp>
      <p:grpSp>
        <p:nvGrpSpPr>
          <p:cNvPr name="Group 9" id="9"/>
          <p:cNvGrpSpPr/>
          <p:nvPr/>
        </p:nvGrpSpPr>
        <p:grpSpPr>
          <a:xfrm rot="0">
            <a:off x="0" y="9466902"/>
            <a:ext cx="18288000" cy="820098"/>
            <a:chOff x="0" y="0"/>
            <a:chExt cx="24384000" cy="1093465"/>
          </a:xfrm>
        </p:grpSpPr>
        <p:grpSp>
          <p:nvGrpSpPr>
            <p:cNvPr name="Group 10" id="10"/>
            <p:cNvGrpSpPr/>
            <p:nvPr/>
          </p:nvGrpSpPr>
          <p:grpSpPr>
            <a:xfrm rot="0">
              <a:off x="0" y="0"/>
              <a:ext cx="24384000" cy="1093465"/>
              <a:chOff x="0" y="0"/>
              <a:chExt cx="6555032" cy="293951"/>
            </a:xfrm>
          </p:grpSpPr>
          <p:sp>
            <p:nvSpPr>
              <p:cNvPr name="Freeform 11" id="11"/>
              <p:cNvSpPr/>
              <p:nvPr/>
            </p:nvSpPr>
            <p:spPr>
              <a:xfrm flipH="false" flipV="false" rot="0">
                <a:off x="0" y="0"/>
                <a:ext cx="6555032" cy="293951"/>
              </a:xfrm>
              <a:custGeom>
                <a:avLst/>
                <a:gdLst/>
                <a:ahLst/>
                <a:cxnLst/>
                <a:rect r="r" b="b" t="t" l="l"/>
                <a:pathLst>
                  <a:path h="293951" w="6555032">
                    <a:moveTo>
                      <a:pt x="0" y="0"/>
                    </a:moveTo>
                    <a:lnTo>
                      <a:pt x="6555032" y="0"/>
                    </a:lnTo>
                    <a:lnTo>
                      <a:pt x="6555032" y="293951"/>
                    </a:lnTo>
                    <a:lnTo>
                      <a:pt x="0" y="293951"/>
                    </a:lnTo>
                    <a:close/>
                  </a:path>
                </a:pathLst>
              </a:custGeom>
              <a:solidFill>
                <a:srgbClr val="C10230"/>
              </a:solidFill>
            </p:spPr>
          </p:sp>
        </p:grpSp>
        <p:sp>
          <p:nvSpPr>
            <p:cNvPr name="TextBox 12" id="12"/>
            <p:cNvSpPr txBox="true"/>
            <p:nvPr/>
          </p:nvSpPr>
          <p:spPr>
            <a:xfrm rot="0">
              <a:off x="13473704" y="349905"/>
              <a:ext cx="10382928" cy="355554"/>
            </a:xfrm>
            <a:prstGeom prst="rect">
              <a:avLst/>
            </a:prstGeom>
          </p:spPr>
          <p:txBody>
            <a:bodyPr anchor="t" rtlCol="false" tIns="0" lIns="0" bIns="0" rIns="0">
              <a:spAutoFit/>
            </a:bodyPr>
            <a:lstStyle/>
            <a:p>
              <a:pPr algn="r">
                <a:lnSpc>
                  <a:spcPts val="2240"/>
                </a:lnSpc>
                <a:spcBef>
                  <a:spcPct val="0"/>
                </a:spcBef>
              </a:pPr>
              <a:r>
                <a:rPr lang="en-US" sz="1600">
                  <a:solidFill>
                    <a:srgbClr val="94221E"/>
                  </a:solidFill>
                  <a:latin typeface="Aileron"/>
                  <a:ea typeface="Aileron"/>
                  <a:cs typeface="Aileron"/>
                  <a:sym typeface="Aileron"/>
                </a:rPr>
                <a:t>English Class | Laredo York Primary School</a:t>
              </a:r>
            </a:p>
          </p:txBody>
        </p:sp>
      </p:grpSp>
      <p:sp>
        <p:nvSpPr>
          <p:cNvPr name="Freeform 13" id="13"/>
          <p:cNvSpPr/>
          <p:nvPr/>
        </p:nvSpPr>
        <p:spPr>
          <a:xfrm flipH="false" flipV="false" rot="0">
            <a:off x="3323008" y="3077523"/>
            <a:ext cx="2039718" cy="1527934"/>
          </a:xfrm>
          <a:custGeom>
            <a:avLst/>
            <a:gdLst/>
            <a:ahLst/>
            <a:cxnLst/>
            <a:rect r="r" b="b" t="t" l="l"/>
            <a:pathLst>
              <a:path h="1527934" w="2039718">
                <a:moveTo>
                  <a:pt x="0" y="0"/>
                </a:moveTo>
                <a:lnTo>
                  <a:pt x="2039718" y="0"/>
                </a:lnTo>
                <a:lnTo>
                  <a:pt x="2039718" y="1527934"/>
                </a:lnTo>
                <a:lnTo>
                  <a:pt x="0" y="152793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0">
            <a:off x="14923489" y="2758939"/>
            <a:ext cx="1893198" cy="1439958"/>
          </a:xfrm>
          <a:custGeom>
            <a:avLst/>
            <a:gdLst/>
            <a:ahLst/>
            <a:cxnLst/>
            <a:rect r="r" b="b" t="t" l="l"/>
            <a:pathLst>
              <a:path h="1439958" w="1893198">
                <a:moveTo>
                  <a:pt x="0" y="0"/>
                </a:moveTo>
                <a:lnTo>
                  <a:pt x="1893198" y="0"/>
                </a:lnTo>
                <a:lnTo>
                  <a:pt x="1893198" y="1439958"/>
                </a:lnTo>
                <a:lnTo>
                  <a:pt x="0" y="143995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15" id="15"/>
          <p:cNvGrpSpPr/>
          <p:nvPr/>
        </p:nvGrpSpPr>
        <p:grpSpPr>
          <a:xfrm rot="0">
            <a:off x="1605728" y="4198897"/>
            <a:ext cx="3949729" cy="4474988"/>
            <a:chOff x="0" y="0"/>
            <a:chExt cx="5266305" cy="5966651"/>
          </a:xfrm>
        </p:grpSpPr>
        <p:sp>
          <p:nvSpPr>
            <p:cNvPr name="TextBox 16" id="16"/>
            <p:cNvSpPr txBox="true"/>
            <p:nvPr/>
          </p:nvSpPr>
          <p:spPr>
            <a:xfrm rot="0">
              <a:off x="0" y="9525"/>
              <a:ext cx="5266305" cy="415184"/>
            </a:xfrm>
            <a:prstGeom prst="rect">
              <a:avLst/>
            </a:prstGeom>
          </p:spPr>
          <p:txBody>
            <a:bodyPr anchor="t" rtlCol="false" tIns="0" lIns="0" bIns="0" rIns="0">
              <a:spAutoFit/>
            </a:bodyPr>
            <a:lstStyle/>
            <a:p>
              <a:pPr algn="l" marL="0" indent="0" lvl="0">
                <a:lnSpc>
                  <a:spcPts val="2394"/>
                </a:lnSpc>
                <a:spcBef>
                  <a:spcPct val="0"/>
                </a:spcBef>
              </a:pPr>
              <a:r>
                <a:rPr lang="en-US" b="true" sz="2100">
                  <a:solidFill>
                    <a:srgbClr val="1C4F59"/>
                  </a:solidFill>
                  <a:latin typeface="Aileron Bold"/>
                  <a:ea typeface="Aileron Bold"/>
                  <a:cs typeface="Aileron Bold"/>
                  <a:sym typeface="Aileron Bold"/>
                </a:rPr>
                <a:t>GAP YEAR</a:t>
              </a:r>
            </a:p>
          </p:txBody>
        </p:sp>
        <p:sp>
          <p:nvSpPr>
            <p:cNvPr name="TextBox 17" id="17"/>
            <p:cNvSpPr txBox="true"/>
            <p:nvPr/>
          </p:nvSpPr>
          <p:spPr>
            <a:xfrm rot="0">
              <a:off x="0" y="658897"/>
              <a:ext cx="5266305" cy="5307753"/>
            </a:xfrm>
            <a:prstGeom prst="rect">
              <a:avLst/>
            </a:prstGeom>
          </p:spPr>
          <p:txBody>
            <a:bodyPr anchor="t" rtlCol="false" tIns="0" lIns="0" bIns="0" rIns="0">
              <a:spAutoFit/>
            </a:bodyPr>
            <a:lstStyle/>
            <a:p>
              <a:pPr algn="l">
                <a:lnSpc>
                  <a:spcPts val="2659"/>
                </a:lnSpc>
              </a:pPr>
            </a:p>
            <a:p>
              <a:pPr algn="l">
                <a:lnSpc>
                  <a:spcPts val="2659"/>
                </a:lnSpc>
                <a:spcBef>
                  <a:spcPct val="0"/>
                </a:spcBef>
              </a:pPr>
              <a:r>
                <a:rPr lang="en-US" sz="1899">
                  <a:solidFill>
                    <a:srgbClr val="1C4F59"/>
                  </a:solidFill>
                  <a:latin typeface="Aileron"/>
                  <a:ea typeface="Aileron"/>
                  <a:cs typeface="Aileron"/>
                  <a:sym typeface="Aileron"/>
                </a:rPr>
                <a:t>✓  Typically a year-</a:t>
              </a:r>
              <a:r>
                <a:rPr lang="en-US" sz="1899" u="none">
                  <a:solidFill>
                    <a:srgbClr val="1C4F59"/>
                  </a:solidFill>
                  <a:latin typeface="Aileron"/>
                  <a:ea typeface="Aileron"/>
                  <a:cs typeface="Aileron"/>
                  <a:sym typeface="Aileron"/>
                </a:rPr>
                <a:t>long break before or after college/university. </a:t>
              </a:r>
            </a:p>
            <a:p>
              <a:pPr algn="l">
                <a:lnSpc>
                  <a:spcPts val="2659"/>
                </a:lnSpc>
                <a:spcBef>
                  <a:spcPct val="0"/>
                </a:spcBef>
              </a:pPr>
            </a:p>
            <a:p>
              <a:pPr algn="l">
                <a:lnSpc>
                  <a:spcPts val="2659"/>
                </a:lnSpc>
                <a:spcBef>
                  <a:spcPct val="0"/>
                </a:spcBef>
              </a:pPr>
              <a:r>
                <a:rPr lang="en-US" sz="1899" u="none">
                  <a:solidFill>
                    <a:srgbClr val="1C4F59"/>
                  </a:solidFill>
                  <a:latin typeface="Aileron"/>
                  <a:ea typeface="Aileron"/>
                  <a:cs typeface="Aileron"/>
                  <a:sym typeface="Aileron"/>
                </a:rPr>
                <a:t>✓  In this year </a:t>
              </a:r>
              <a:r>
                <a:rPr lang="en-US" sz="1899" u="none">
                  <a:solidFill>
                    <a:srgbClr val="1C4F59"/>
                  </a:solidFill>
                  <a:latin typeface="Aileron"/>
                  <a:ea typeface="Aileron"/>
                  <a:cs typeface="Aileron"/>
                  <a:sym typeface="Aileron"/>
                </a:rPr>
                <a:t>students should engage in various educational and developmental activities, such as community service or some type of regular work. </a:t>
              </a:r>
            </a:p>
            <a:p>
              <a:pPr algn="l">
                <a:lnSpc>
                  <a:spcPts val="2659"/>
                </a:lnSpc>
                <a:spcBef>
                  <a:spcPct val="0"/>
                </a:spcBef>
              </a:pPr>
            </a:p>
            <a:p>
              <a:pPr algn="l">
                <a:lnSpc>
                  <a:spcPts val="2659"/>
                </a:lnSpc>
                <a:spcBef>
                  <a:spcPct val="0"/>
                </a:spcBef>
              </a:pPr>
              <a:r>
                <a:rPr lang="en-US" b="true" sz="1899">
                  <a:solidFill>
                    <a:srgbClr val="1C4F59"/>
                  </a:solidFill>
                  <a:latin typeface="Aileron Bold"/>
                  <a:ea typeface="Aileron Bold"/>
                  <a:cs typeface="Aileron Bold"/>
                  <a:sym typeface="Aileron Bold"/>
                  <a:hlinkClick r:id="rId8" tooltip="https://www.princetonreview.com/study-abroad/college-abroad/gap-year"/>
                </a:rPr>
                <a:t>Click here: </a:t>
              </a:r>
              <a:r>
                <a:rPr lang="en-US" b="true" sz="1899" u="sng">
                  <a:solidFill>
                    <a:srgbClr val="5186CD"/>
                  </a:solidFill>
                  <a:latin typeface="Aileron Bold"/>
                  <a:ea typeface="Aileron Bold"/>
                  <a:cs typeface="Aileron Bold"/>
                  <a:sym typeface="Aileron Bold"/>
                  <a:hlinkClick r:id="rId9" tooltip="https://www.princetonreview.com/study-abroad/college-abroad/gap-year"/>
                </a:rPr>
                <a:t>Info about Gap Years</a:t>
              </a:r>
            </a:p>
            <a:p>
              <a:pPr algn="l" marL="0" indent="0" lvl="1">
                <a:lnSpc>
                  <a:spcPts val="2659"/>
                </a:lnSpc>
                <a:spcBef>
                  <a:spcPct val="0"/>
                </a:spcBef>
              </a:pPr>
            </a:p>
          </p:txBody>
        </p:sp>
      </p:grpSp>
      <p:grpSp>
        <p:nvGrpSpPr>
          <p:cNvPr name="Group 18" id="18"/>
          <p:cNvGrpSpPr/>
          <p:nvPr/>
        </p:nvGrpSpPr>
        <p:grpSpPr>
          <a:xfrm rot="0">
            <a:off x="6862079" y="4203379"/>
            <a:ext cx="3957760" cy="3643773"/>
            <a:chOff x="0" y="0"/>
            <a:chExt cx="5277013" cy="4858364"/>
          </a:xfrm>
        </p:grpSpPr>
        <p:sp>
          <p:nvSpPr>
            <p:cNvPr name="TextBox 19" id="19"/>
            <p:cNvSpPr txBox="true"/>
            <p:nvPr/>
          </p:nvSpPr>
          <p:spPr>
            <a:xfrm rot="0">
              <a:off x="0" y="9525"/>
              <a:ext cx="5277013" cy="415184"/>
            </a:xfrm>
            <a:prstGeom prst="rect">
              <a:avLst/>
            </a:prstGeom>
          </p:spPr>
          <p:txBody>
            <a:bodyPr anchor="t" rtlCol="false" tIns="0" lIns="0" bIns="0" rIns="0">
              <a:spAutoFit/>
            </a:bodyPr>
            <a:lstStyle/>
            <a:p>
              <a:pPr algn="l" marL="0" indent="0" lvl="0">
                <a:lnSpc>
                  <a:spcPts val="2394"/>
                </a:lnSpc>
                <a:spcBef>
                  <a:spcPct val="0"/>
                </a:spcBef>
              </a:pPr>
              <a:r>
                <a:rPr lang="en-US" b="true" sz="2100">
                  <a:solidFill>
                    <a:srgbClr val="1C4F59"/>
                  </a:solidFill>
                  <a:latin typeface="Aileron Bold"/>
                  <a:ea typeface="Aileron Bold"/>
                  <a:cs typeface="Aileron Bold"/>
                  <a:sym typeface="Aileron Bold"/>
                </a:rPr>
                <a:t>APPRENTICESHIPS</a:t>
              </a:r>
            </a:p>
          </p:txBody>
        </p:sp>
        <p:sp>
          <p:nvSpPr>
            <p:cNvPr name="TextBox 20" id="20"/>
            <p:cNvSpPr txBox="true"/>
            <p:nvPr/>
          </p:nvSpPr>
          <p:spPr>
            <a:xfrm rot="0">
              <a:off x="0" y="649372"/>
              <a:ext cx="5277013" cy="4208992"/>
            </a:xfrm>
            <a:prstGeom prst="rect">
              <a:avLst/>
            </a:prstGeom>
          </p:spPr>
          <p:txBody>
            <a:bodyPr anchor="t" rtlCol="false" tIns="0" lIns="0" bIns="0" rIns="0">
              <a:spAutoFit/>
            </a:bodyPr>
            <a:lstStyle/>
            <a:p>
              <a:pPr algn="l">
                <a:lnSpc>
                  <a:spcPts val="2800"/>
                </a:lnSpc>
                <a:spcBef>
                  <a:spcPct val="0"/>
                </a:spcBef>
              </a:pPr>
              <a:r>
                <a:rPr lang="en-US" sz="2000" u="none">
                  <a:solidFill>
                    <a:srgbClr val="1C4F59"/>
                  </a:solidFill>
                  <a:latin typeface="Aileron"/>
                  <a:ea typeface="Aileron"/>
                  <a:cs typeface="Aileron"/>
                  <a:sym typeface="Aileron"/>
                </a:rPr>
                <a:t>✓   Imagine getting paid to learn a trade skill that will be financially and professionally rewarding </a:t>
              </a:r>
            </a:p>
            <a:p>
              <a:pPr algn="l">
                <a:lnSpc>
                  <a:spcPts val="2800"/>
                </a:lnSpc>
                <a:spcBef>
                  <a:spcPct val="0"/>
                </a:spcBef>
              </a:pPr>
            </a:p>
            <a:p>
              <a:pPr algn="l">
                <a:lnSpc>
                  <a:spcPts val="2800"/>
                </a:lnSpc>
                <a:spcBef>
                  <a:spcPct val="0"/>
                </a:spcBef>
              </a:pPr>
              <a:r>
                <a:rPr lang="en-US" sz="2000" u="none">
                  <a:solidFill>
                    <a:srgbClr val="1C4F59"/>
                  </a:solidFill>
                  <a:latin typeface="Aileron"/>
                  <a:ea typeface="Aileron"/>
                  <a:cs typeface="Aileron"/>
                  <a:sym typeface="Aileron"/>
                </a:rPr>
                <a:t>✓ G</a:t>
              </a:r>
              <a:r>
                <a:rPr lang="en-US" sz="2000" u="none">
                  <a:solidFill>
                    <a:srgbClr val="1C4F59"/>
                  </a:solidFill>
                  <a:latin typeface="Aileron"/>
                  <a:ea typeface="Aileron"/>
                  <a:cs typeface="Aileron"/>
                  <a:sym typeface="Aileron"/>
                </a:rPr>
                <a:t>ives you the chance to earn money immediately in the workplace.​</a:t>
              </a:r>
            </a:p>
            <a:p>
              <a:pPr algn="l">
                <a:lnSpc>
                  <a:spcPts val="2800"/>
                </a:lnSpc>
                <a:spcBef>
                  <a:spcPct val="0"/>
                </a:spcBef>
              </a:pPr>
            </a:p>
            <a:p>
              <a:pPr algn="l" marL="0" indent="0" lvl="1">
                <a:lnSpc>
                  <a:spcPts val="2800"/>
                </a:lnSpc>
                <a:spcBef>
                  <a:spcPct val="0"/>
                </a:spcBef>
              </a:pPr>
              <a:r>
                <a:rPr lang="en-US" b="true" sz="2000" u="none">
                  <a:solidFill>
                    <a:srgbClr val="1C4F59"/>
                  </a:solidFill>
                  <a:latin typeface="Aileron Bold"/>
                  <a:ea typeface="Aileron Bold"/>
                  <a:cs typeface="Aileron Bold"/>
                  <a:sym typeface="Aileron Bold"/>
                  <a:hlinkClick r:id="rId10" tooltip="https://secure.lni.wa.gov/arts-public/#/program-search"/>
                </a:rPr>
                <a:t>Click here: </a:t>
              </a:r>
              <a:r>
                <a:rPr lang="en-US" sz="2000" u="sng">
                  <a:solidFill>
                    <a:srgbClr val="1C4F59"/>
                  </a:solidFill>
                  <a:latin typeface="Aileron"/>
                  <a:ea typeface="Aileron"/>
                  <a:cs typeface="Aileron"/>
                  <a:sym typeface="Aileron"/>
                  <a:hlinkClick r:id="rId11" tooltip="https://lni.wa.gov/agency/find-a-job/"/>
                </a:rPr>
                <a:t>Career Oppurtunities</a:t>
              </a:r>
            </a:p>
          </p:txBody>
        </p:sp>
      </p:grpSp>
      <p:grpSp>
        <p:nvGrpSpPr>
          <p:cNvPr name="Group 21" id="21"/>
          <p:cNvGrpSpPr/>
          <p:nvPr/>
        </p:nvGrpSpPr>
        <p:grpSpPr>
          <a:xfrm rot="0">
            <a:off x="12636023" y="3949416"/>
            <a:ext cx="3912555" cy="4485074"/>
            <a:chOff x="0" y="0"/>
            <a:chExt cx="5216739" cy="5980099"/>
          </a:xfrm>
        </p:grpSpPr>
        <p:sp>
          <p:nvSpPr>
            <p:cNvPr name="TextBox 22" id="22"/>
            <p:cNvSpPr txBox="true"/>
            <p:nvPr/>
          </p:nvSpPr>
          <p:spPr>
            <a:xfrm rot="0">
              <a:off x="0" y="0"/>
              <a:ext cx="5216739" cy="432903"/>
            </a:xfrm>
            <a:prstGeom prst="rect">
              <a:avLst/>
            </a:prstGeom>
          </p:spPr>
          <p:txBody>
            <a:bodyPr anchor="t" rtlCol="false" tIns="0" lIns="0" bIns="0" rIns="0">
              <a:spAutoFit/>
            </a:bodyPr>
            <a:lstStyle/>
            <a:p>
              <a:pPr algn="l" marL="0" indent="0" lvl="0">
                <a:lnSpc>
                  <a:spcPts val="2440"/>
                </a:lnSpc>
                <a:spcBef>
                  <a:spcPct val="0"/>
                </a:spcBef>
              </a:pPr>
              <a:r>
                <a:rPr lang="en-US" b="true" sz="2140">
                  <a:solidFill>
                    <a:srgbClr val="1C4F59"/>
                  </a:solidFill>
                  <a:latin typeface="Aileron Bold"/>
                  <a:ea typeface="Aileron Bold"/>
                  <a:cs typeface="Aileron Bold"/>
                  <a:sym typeface="Aileron Bold"/>
                </a:rPr>
                <a:t>Military Service</a:t>
              </a:r>
            </a:p>
          </p:txBody>
        </p:sp>
        <p:sp>
          <p:nvSpPr>
            <p:cNvPr name="TextBox 23" id="23"/>
            <p:cNvSpPr txBox="true"/>
            <p:nvPr/>
          </p:nvSpPr>
          <p:spPr>
            <a:xfrm rot="0">
              <a:off x="0" y="672346"/>
              <a:ext cx="5216739" cy="5307753"/>
            </a:xfrm>
            <a:prstGeom prst="rect">
              <a:avLst/>
            </a:prstGeom>
          </p:spPr>
          <p:txBody>
            <a:bodyPr anchor="t" rtlCol="false" tIns="0" lIns="0" bIns="0" rIns="0">
              <a:spAutoFit/>
            </a:bodyPr>
            <a:lstStyle/>
            <a:p>
              <a:pPr algn="l">
                <a:lnSpc>
                  <a:spcPts val="2659"/>
                </a:lnSpc>
                <a:spcBef>
                  <a:spcPct val="0"/>
                </a:spcBef>
              </a:pPr>
              <a:r>
                <a:rPr lang="en-US" sz="1899">
                  <a:solidFill>
                    <a:srgbClr val="1C4F59"/>
                  </a:solidFill>
                  <a:latin typeface="Aileron"/>
                  <a:ea typeface="Aileron"/>
                  <a:cs typeface="Aileron"/>
                  <a:sym typeface="Aileron"/>
                </a:rPr>
                <a:t>✓ </a:t>
              </a:r>
              <a:r>
                <a:rPr lang="en-US" sz="1899">
                  <a:solidFill>
                    <a:srgbClr val="1C4F59"/>
                  </a:solidFill>
                  <a:latin typeface="Aileron"/>
                  <a:ea typeface="Aileron"/>
                  <a:cs typeface="Aileron"/>
                  <a:sym typeface="Aileron"/>
                </a:rPr>
                <a:t>  </a:t>
              </a:r>
              <a:r>
                <a:rPr lang="en-US" sz="1899" u="none">
                  <a:solidFill>
                    <a:srgbClr val="1C4F59"/>
                  </a:solidFill>
                  <a:latin typeface="Aileron"/>
                  <a:ea typeface="Aileron"/>
                  <a:cs typeface="Aileron"/>
                  <a:sym typeface="Aileron"/>
                </a:rPr>
                <a:t>Different services have different standards and characteristics based on the function they serve within the Department of Defense. </a:t>
              </a:r>
            </a:p>
            <a:p>
              <a:pPr algn="l">
                <a:lnSpc>
                  <a:spcPts val="2659"/>
                </a:lnSpc>
                <a:spcBef>
                  <a:spcPct val="0"/>
                </a:spcBef>
              </a:pPr>
            </a:p>
            <a:p>
              <a:pPr algn="l">
                <a:lnSpc>
                  <a:spcPts val="2659"/>
                </a:lnSpc>
                <a:spcBef>
                  <a:spcPct val="0"/>
                </a:spcBef>
              </a:pPr>
              <a:r>
                <a:rPr lang="en-US" sz="1899" u="none">
                  <a:solidFill>
                    <a:srgbClr val="1C4F59"/>
                  </a:solidFill>
                  <a:latin typeface="Aileron"/>
                  <a:ea typeface="Aileron"/>
                  <a:cs typeface="Aileron"/>
                  <a:sym typeface="Aileron"/>
                </a:rPr>
                <a:t>✓   </a:t>
              </a:r>
              <a:r>
                <a:rPr lang="en-US" sz="1899" u="none">
                  <a:solidFill>
                    <a:srgbClr val="1C4F59"/>
                  </a:solidFill>
                  <a:latin typeface="Aileron"/>
                  <a:ea typeface="Aileron"/>
                  <a:cs typeface="Aileron"/>
                  <a:sym typeface="Aileron"/>
                </a:rPr>
                <a:t>Making the decision to explore and potentially choose how you serve and with which branch is a very big but rewarding responsibility. </a:t>
              </a:r>
            </a:p>
            <a:p>
              <a:pPr algn="l">
                <a:lnSpc>
                  <a:spcPts val="2659"/>
                </a:lnSpc>
                <a:spcBef>
                  <a:spcPct val="0"/>
                </a:spcBef>
              </a:pPr>
            </a:p>
            <a:p>
              <a:pPr algn="l" marL="0" indent="0" lvl="1">
                <a:lnSpc>
                  <a:spcPts val="2660"/>
                </a:lnSpc>
                <a:spcBef>
                  <a:spcPct val="0"/>
                </a:spcBef>
              </a:pPr>
              <a:r>
                <a:rPr lang="en-US" b="true" sz="1900" u="none">
                  <a:solidFill>
                    <a:srgbClr val="1C4F59"/>
                  </a:solidFill>
                  <a:latin typeface="Aileron Bold"/>
                  <a:ea typeface="Aileron Bold"/>
                  <a:cs typeface="Aileron Bold"/>
                  <a:sym typeface="Aileron Bold"/>
                  <a:hlinkClick r:id="rId12" tooltip="https://www.todaysmilitary.com/"/>
                </a:rPr>
                <a:t>C</a:t>
              </a:r>
              <a:r>
                <a:rPr lang="en-US" b="true" sz="1900" u="none">
                  <a:solidFill>
                    <a:srgbClr val="1C4F59"/>
                  </a:solidFill>
                  <a:latin typeface="Aileron Bold"/>
                  <a:ea typeface="Aileron Bold"/>
                  <a:cs typeface="Aileron Bold"/>
                  <a:sym typeface="Aileron Bold"/>
                  <a:hlinkClick r:id="rId13" tooltip="https://www.todaysmilitary.com/"/>
                </a:rPr>
                <a:t>lick here:</a:t>
              </a:r>
              <a:r>
                <a:rPr lang="en-US" b="true" sz="1900" u="sng">
                  <a:solidFill>
                    <a:srgbClr val="1C4F59"/>
                  </a:solidFill>
                  <a:latin typeface="Aileron Bold"/>
                  <a:ea typeface="Aileron Bold"/>
                  <a:cs typeface="Aileron Bold"/>
                  <a:sym typeface="Aileron Bold"/>
                  <a:hlinkClick r:id="rId14" tooltip="https://www.todaysmilitary.com"/>
                </a:rPr>
                <a:t> </a:t>
              </a:r>
              <a:r>
                <a:rPr lang="en-US" b="true" sz="1900" u="sng">
                  <a:solidFill>
                    <a:srgbClr val="5186CD"/>
                  </a:solidFill>
                  <a:latin typeface="Aileron Bold"/>
                  <a:ea typeface="Aileron Bold"/>
                  <a:cs typeface="Aileron Bold"/>
                  <a:sym typeface="Aileron Bold"/>
                  <a:hlinkClick r:id="rId15" tooltip="https://www.todaysmilitary.com"/>
                </a:rPr>
                <a:t>Military Guide</a:t>
              </a:r>
            </a:p>
          </p:txBody>
        </p:sp>
      </p:grpSp>
      <p:sp>
        <p:nvSpPr>
          <p:cNvPr name="TextBox 24" id="24"/>
          <p:cNvSpPr txBox="true"/>
          <p:nvPr/>
        </p:nvSpPr>
        <p:spPr>
          <a:xfrm rot="0">
            <a:off x="3220145" y="829936"/>
            <a:ext cx="12281355" cy="969688"/>
          </a:xfrm>
          <a:prstGeom prst="rect">
            <a:avLst/>
          </a:prstGeom>
        </p:spPr>
        <p:txBody>
          <a:bodyPr anchor="t" rtlCol="false" tIns="0" lIns="0" bIns="0" rIns="0">
            <a:spAutoFit/>
          </a:bodyPr>
          <a:lstStyle/>
          <a:p>
            <a:pPr algn="ctr">
              <a:lnSpc>
                <a:spcPts val="7679"/>
              </a:lnSpc>
            </a:pPr>
            <a:r>
              <a:rPr lang="en-US" sz="6399">
                <a:solidFill>
                  <a:srgbClr val="FEF4D6"/>
                </a:solidFill>
                <a:latin typeface="Poetsen"/>
                <a:ea typeface="Poetsen"/>
                <a:cs typeface="Poetsen"/>
                <a:sym typeface="Poetsen"/>
              </a:rPr>
              <a:t>Options After High School</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C10230"/>
        </a:solidFill>
      </p:bgPr>
    </p:bg>
    <p:spTree>
      <p:nvGrpSpPr>
        <p:cNvPr id="1" name=""/>
        <p:cNvGrpSpPr/>
        <p:nvPr/>
      </p:nvGrpSpPr>
      <p:grpSpPr>
        <a:xfrm>
          <a:off x="0" y="0"/>
          <a:ext cx="0" cy="0"/>
          <a:chOff x="0" y="0"/>
          <a:chExt cx="0" cy="0"/>
        </a:xfrm>
      </p:grpSpPr>
      <p:grpSp>
        <p:nvGrpSpPr>
          <p:cNvPr name="Group 2" id="2"/>
          <p:cNvGrpSpPr/>
          <p:nvPr/>
        </p:nvGrpSpPr>
        <p:grpSpPr>
          <a:xfrm rot="0">
            <a:off x="715983" y="2591124"/>
            <a:ext cx="5881320" cy="6003761"/>
            <a:chOff x="0" y="0"/>
            <a:chExt cx="2550985" cy="2604093"/>
          </a:xfrm>
        </p:grpSpPr>
        <p:sp>
          <p:nvSpPr>
            <p:cNvPr name="Freeform 3" id="3"/>
            <p:cNvSpPr/>
            <p:nvPr/>
          </p:nvSpPr>
          <p:spPr>
            <a:xfrm flipH="false" flipV="false" rot="0">
              <a:off x="0" y="0"/>
              <a:ext cx="2550985" cy="2604093"/>
            </a:xfrm>
            <a:custGeom>
              <a:avLst/>
              <a:gdLst/>
              <a:ahLst/>
              <a:cxnLst/>
              <a:rect r="r" b="b" t="t" l="l"/>
              <a:pathLst>
                <a:path h="2604093" w="2550985">
                  <a:moveTo>
                    <a:pt x="2426525" y="2604093"/>
                  </a:moveTo>
                  <a:lnTo>
                    <a:pt x="124460" y="2604093"/>
                  </a:lnTo>
                  <a:cubicBezTo>
                    <a:pt x="55880" y="2604093"/>
                    <a:pt x="0" y="2548213"/>
                    <a:pt x="0" y="2479633"/>
                  </a:cubicBezTo>
                  <a:lnTo>
                    <a:pt x="0" y="124460"/>
                  </a:lnTo>
                  <a:cubicBezTo>
                    <a:pt x="0" y="55880"/>
                    <a:pt x="55880" y="0"/>
                    <a:pt x="124460" y="0"/>
                  </a:cubicBezTo>
                  <a:lnTo>
                    <a:pt x="2426525" y="0"/>
                  </a:lnTo>
                  <a:cubicBezTo>
                    <a:pt x="2495105" y="0"/>
                    <a:pt x="2550985" y="55880"/>
                    <a:pt x="2550985" y="124460"/>
                  </a:cubicBezTo>
                  <a:lnTo>
                    <a:pt x="2550985" y="2479633"/>
                  </a:lnTo>
                  <a:cubicBezTo>
                    <a:pt x="2550985" y="2548213"/>
                    <a:pt x="2495105" y="2604093"/>
                    <a:pt x="2426525" y="2604093"/>
                  </a:cubicBezTo>
                  <a:close/>
                </a:path>
              </a:pathLst>
            </a:custGeom>
            <a:solidFill>
              <a:srgbClr val="FFFFFF"/>
            </a:solidFill>
          </p:spPr>
        </p:sp>
      </p:grpSp>
      <p:sp>
        <p:nvSpPr>
          <p:cNvPr name="TextBox 4" id="4"/>
          <p:cNvSpPr txBox="true"/>
          <p:nvPr/>
        </p:nvSpPr>
        <p:spPr>
          <a:xfrm rot="0">
            <a:off x="1110682" y="2840431"/>
            <a:ext cx="5091922" cy="923336"/>
          </a:xfrm>
          <a:prstGeom prst="rect">
            <a:avLst/>
          </a:prstGeom>
        </p:spPr>
        <p:txBody>
          <a:bodyPr anchor="t" rtlCol="false" tIns="0" lIns="0" bIns="0" rIns="0">
            <a:spAutoFit/>
          </a:bodyPr>
          <a:lstStyle/>
          <a:p>
            <a:pPr algn="ctr">
              <a:lnSpc>
                <a:spcPts val="3624"/>
              </a:lnSpc>
            </a:pPr>
            <a:r>
              <a:rPr lang="en-US" b="true" sz="3179">
                <a:solidFill>
                  <a:srgbClr val="ED5D3D"/>
                </a:solidFill>
                <a:latin typeface="Aileron Bold"/>
                <a:ea typeface="Aileron Bold"/>
                <a:cs typeface="Aileron Bold"/>
                <a:sym typeface="Aileron Bold"/>
              </a:rPr>
              <a:t>Two Year and Technical Colleges</a:t>
            </a:r>
          </a:p>
        </p:txBody>
      </p:sp>
      <p:sp>
        <p:nvSpPr>
          <p:cNvPr name="TextBox 5" id="5"/>
          <p:cNvSpPr txBox="true"/>
          <p:nvPr/>
        </p:nvSpPr>
        <p:spPr>
          <a:xfrm rot="0">
            <a:off x="715983" y="4165474"/>
            <a:ext cx="5881320" cy="3889470"/>
          </a:xfrm>
          <a:prstGeom prst="rect">
            <a:avLst/>
          </a:prstGeom>
        </p:spPr>
        <p:txBody>
          <a:bodyPr anchor="t" rtlCol="false" tIns="0" lIns="0" bIns="0" rIns="0">
            <a:spAutoFit/>
          </a:bodyPr>
          <a:lstStyle/>
          <a:p>
            <a:pPr algn="ctr">
              <a:lnSpc>
                <a:spcPts val="3494"/>
              </a:lnSpc>
            </a:pPr>
            <a:r>
              <a:rPr lang="en-US" sz="2496">
                <a:solidFill>
                  <a:srgbClr val="1C4F59"/>
                </a:solidFill>
                <a:latin typeface="Aileron"/>
                <a:ea typeface="Aileron"/>
                <a:cs typeface="Aileron"/>
                <a:sym typeface="Aileron"/>
              </a:rPr>
              <a:t>✓ </a:t>
            </a:r>
            <a:r>
              <a:rPr lang="en-US" sz="2496">
                <a:solidFill>
                  <a:srgbClr val="1C4F59"/>
                </a:solidFill>
                <a:latin typeface="Aileron"/>
                <a:ea typeface="Aileron"/>
                <a:cs typeface="Aileron"/>
                <a:sym typeface="Aileron"/>
              </a:rPr>
              <a:t> </a:t>
            </a:r>
            <a:r>
              <a:rPr lang="en-US" sz="2496">
                <a:solidFill>
                  <a:srgbClr val="1C4F59"/>
                </a:solidFill>
                <a:latin typeface="Aileron"/>
                <a:ea typeface="Aileron"/>
                <a:cs typeface="Aileron"/>
                <a:sym typeface="Aileron"/>
              </a:rPr>
              <a:t>Attend a smaller school</a:t>
            </a:r>
          </a:p>
          <a:p>
            <a:pPr algn="ctr">
              <a:lnSpc>
                <a:spcPts val="3494"/>
              </a:lnSpc>
            </a:pPr>
            <a:r>
              <a:rPr lang="en-US" sz="2496">
                <a:solidFill>
                  <a:srgbClr val="1C4F59"/>
                </a:solidFill>
                <a:latin typeface="Aileron"/>
                <a:ea typeface="Aileron"/>
                <a:cs typeface="Aileron"/>
                <a:sym typeface="Aileron"/>
              </a:rPr>
              <a:t>✓  S</a:t>
            </a:r>
            <a:r>
              <a:rPr lang="en-US" sz="2496">
                <a:solidFill>
                  <a:srgbClr val="1C4F59"/>
                </a:solidFill>
                <a:latin typeface="Aileron"/>
                <a:ea typeface="Aileron"/>
                <a:cs typeface="Aileron"/>
                <a:sym typeface="Aileron"/>
              </a:rPr>
              <a:t>tay local</a:t>
            </a:r>
          </a:p>
          <a:p>
            <a:pPr algn="ctr">
              <a:lnSpc>
                <a:spcPts val="3494"/>
              </a:lnSpc>
            </a:pPr>
            <a:r>
              <a:rPr lang="en-US" sz="2496">
                <a:solidFill>
                  <a:srgbClr val="1C4F59"/>
                </a:solidFill>
                <a:latin typeface="Aileron"/>
                <a:ea typeface="Aileron"/>
                <a:cs typeface="Aileron"/>
                <a:sym typeface="Aileron"/>
              </a:rPr>
              <a:t>✓  S</a:t>
            </a:r>
            <a:r>
              <a:rPr lang="en-US" sz="2496">
                <a:solidFill>
                  <a:srgbClr val="1C4F59"/>
                </a:solidFill>
                <a:latin typeface="Aileron"/>
                <a:ea typeface="Aileron"/>
                <a:cs typeface="Aileron"/>
                <a:sym typeface="Aileron"/>
              </a:rPr>
              <a:t>ave money &amp; transfer</a:t>
            </a:r>
          </a:p>
          <a:p>
            <a:pPr algn="ctr">
              <a:lnSpc>
                <a:spcPts val="3494"/>
              </a:lnSpc>
            </a:pPr>
            <a:r>
              <a:rPr lang="en-US" sz="2496">
                <a:solidFill>
                  <a:srgbClr val="1C4F59"/>
                </a:solidFill>
                <a:latin typeface="Aileron"/>
                <a:ea typeface="Aileron"/>
                <a:cs typeface="Aileron"/>
                <a:sym typeface="Aileron"/>
              </a:rPr>
              <a:t>✓  N</a:t>
            </a:r>
            <a:r>
              <a:rPr lang="en-US" sz="2496">
                <a:solidFill>
                  <a:srgbClr val="1C4F59"/>
                </a:solidFill>
                <a:latin typeface="Aileron"/>
                <a:ea typeface="Aileron"/>
                <a:cs typeface="Aileron"/>
                <a:sym typeface="Aileron"/>
              </a:rPr>
              <a:t>eed a 2-year degree for your career</a:t>
            </a:r>
          </a:p>
          <a:p>
            <a:pPr algn="ctr">
              <a:lnSpc>
                <a:spcPts val="3494"/>
              </a:lnSpc>
            </a:pPr>
          </a:p>
          <a:p>
            <a:pPr algn="ctr">
              <a:lnSpc>
                <a:spcPts val="3214"/>
              </a:lnSpc>
            </a:pPr>
            <a:r>
              <a:rPr lang="en-US" sz="2296" i="true">
                <a:solidFill>
                  <a:srgbClr val="1C4F59"/>
                </a:solidFill>
                <a:latin typeface="Aileron Italics"/>
                <a:ea typeface="Aileron Italics"/>
                <a:cs typeface="Aileron Italics"/>
                <a:sym typeface="Aileron Italics"/>
              </a:rPr>
              <a:t>We have </a:t>
            </a:r>
            <a:r>
              <a:rPr lang="en-US" sz="2296" i="true">
                <a:solidFill>
                  <a:srgbClr val="1C4F59"/>
                </a:solidFill>
                <a:latin typeface="Aileron Italics"/>
                <a:ea typeface="Aileron Italics"/>
                <a:cs typeface="Aileron Italics"/>
                <a:sym typeface="Aileron Italics"/>
              </a:rPr>
              <a:t>incredible 2-year schools in our area!  </a:t>
            </a:r>
          </a:p>
          <a:p>
            <a:pPr algn="ctr">
              <a:lnSpc>
                <a:spcPts val="3494"/>
              </a:lnSpc>
            </a:pPr>
          </a:p>
          <a:p>
            <a:pPr algn="ctr">
              <a:lnSpc>
                <a:spcPts val="3494"/>
              </a:lnSpc>
            </a:pPr>
            <a:r>
              <a:rPr lang="en-US" b="true" sz="2496">
                <a:solidFill>
                  <a:srgbClr val="1C4F59"/>
                </a:solidFill>
                <a:latin typeface="Aileron Bold"/>
                <a:ea typeface="Aileron Bold"/>
                <a:cs typeface="Aileron Bold"/>
                <a:sym typeface="Aileron Bold"/>
                <a:hlinkClick r:id="rId2" tooltip="https://www.sbctc.edu/our-colleges/explore-colleges/default.aspx"/>
              </a:rPr>
              <a:t>Click here: </a:t>
            </a:r>
            <a:r>
              <a:rPr lang="en-US" b="true" sz="2496" u="sng">
                <a:solidFill>
                  <a:srgbClr val="5186CD"/>
                </a:solidFill>
                <a:latin typeface="Aileron Bold"/>
                <a:ea typeface="Aileron Bold"/>
                <a:cs typeface="Aileron Bold"/>
                <a:sym typeface="Aileron Bold"/>
                <a:hlinkClick r:id="rId3" tooltip="https://www.sbctc.edu/our-colleges/explore-colleges/default.aspx"/>
              </a:rPr>
              <a:t>Wa St Community and Tech Colleges</a:t>
            </a:r>
          </a:p>
        </p:txBody>
      </p:sp>
      <p:grpSp>
        <p:nvGrpSpPr>
          <p:cNvPr name="Group 6" id="6"/>
          <p:cNvGrpSpPr/>
          <p:nvPr/>
        </p:nvGrpSpPr>
        <p:grpSpPr>
          <a:xfrm rot="0">
            <a:off x="11540523" y="2591124"/>
            <a:ext cx="6292191" cy="6003761"/>
            <a:chOff x="0" y="0"/>
            <a:chExt cx="2393585" cy="2283865"/>
          </a:xfrm>
        </p:grpSpPr>
        <p:sp>
          <p:nvSpPr>
            <p:cNvPr name="Freeform 7" id="7"/>
            <p:cNvSpPr/>
            <p:nvPr/>
          </p:nvSpPr>
          <p:spPr>
            <a:xfrm flipH="false" flipV="false" rot="0">
              <a:off x="0" y="0"/>
              <a:ext cx="2393585" cy="2283865"/>
            </a:xfrm>
            <a:custGeom>
              <a:avLst/>
              <a:gdLst/>
              <a:ahLst/>
              <a:cxnLst/>
              <a:rect r="r" b="b" t="t" l="l"/>
              <a:pathLst>
                <a:path h="2283865" w="2393585">
                  <a:moveTo>
                    <a:pt x="2269125" y="2283865"/>
                  </a:moveTo>
                  <a:lnTo>
                    <a:pt x="124460" y="2283865"/>
                  </a:lnTo>
                  <a:cubicBezTo>
                    <a:pt x="55880" y="2283865"/>
                    <a:pt x="0" y="2227985"/>
                    <a:pt x="0" y="2159405"/>
                  </a:cubicBezTo>
                  <a:lnTo>
                    <a:pt x="0" y="124460"/>
                  </a:lnTo>
                  <a:cubicBezTo>
                    <a:pt x="0" y="55880"/>
                    <a:pt x="55880" y="0"/>
                    <a:pt x="124460" y="0"/>
                  </a:cubicBezTo>
                  <a:lnTo>
                    <a:pt x="2269125" y="0"/>
                  </a:lnTo>
                  <a:cubicBezTo>
                    <a:pt x="2337705" y="0"/>
                    <a:pt x="2393585" y="55880"/>
                    <a:pt x="2393585" y="124460"/>
                  </a:cubicBezTo>
                  <a:lnTo>
                    <a:pt x="2393585" y="2159405"/>
                  </a:lnTo>
                  <a:cubicBezTo>
                    <a:pt x="2393585" y="2227985"/>
                    <a:pt x="2337705" y="2283865"/>
                    <a:pt x="2269125" y="2283865"/>
                  </a:cubicBezTo>
                  <a:close/>
                </a:path>
              </a:pathLst>
            </a:custGeom>
            <a:solidFill>
              <a:srgbClr val="FFFFFF"/>
            </a:solidFill>
          </p:spPr>
        </p:sp>
      </p:grpSp>
      <p:sp>
        <p:nvSpPr>
          <p:cNvPr name="TextBox 8" id="8"/>
          <p:cNvSpPr txBox="true"/>
          <p:nvPr/>
        </p:nvSpPr>
        <p:spPr>
          <a:xfrm rot="0">
            <a:off x="1703740" y="379195"/>
            <a:ext cx="14880521" cy="2451711"/>
          </a:xfrm>
          <a:prstGeom prst="rect">
            <a:avLst/>
          </a:prstGeom>
        </p:spPr>
        <p:txBody>
          <a:bodyPr anchor="t" rtlCol="false" tIns="0" lIns="0" bIns="0" rIns="0">
            <a:spAutoFit/>
          </a:bodyPr>
          <a:lstStyle/>
          <a:p>
            <a:pPr algn="ctr" marL="0" indent="0" lvl="0">
              <a:lnSpc>
                <a:spcPts val="9680"/>
              </a:lnSpc>
            </a:pPr>
            <a:r>
              <a:rPr lang="en-US" sz="8800">
                <a:solidFill>
                  <a:srgbClr val="D9D9D9"/>
                </a:solidFill>
                <a:latin typeface="Poetsen"/>
                <a:ea typeface="Poetsen"/>
                <a:cs typeface="Poetsen"/>
                <a:sym typeface="Poetsen"/>
              </a:rPr>
              <a:t>More Options for After High School</a:t>
            </a:r>
          </a:p>
        </p:txBody>
      </p:sp>
      <p:grpSp>
        <p:nvGrpSpPr>
          <p:cNvPr name="Group 9" id="9"/>
          <p:cNvGrpSpPr/>
          <p:nvPr/>
        </p:nvGrpSpPr>
        <p:grpSpPr>
          <a:xfrm rot="0">
            <a:off x="0" y="9466902"/>
            <a:ext cx="18288000" cy="820098"/>
            <a:chOff x="0" y="0"/>
            <a:chExt cx="6555032" cy="293951"/>
          </a:xfrm>
        </p:grpSpPr>
        <p:sp>
          <p:nvSpPr>
            <p:cNvPr name="Freeform 10" id="10"/>
            <p:cNvSpPr/>
            <p:nvPr/>
          </p:nvSpPr>
          <p:spPr>
            <a:xfrm flipH="false" flipV="false" rot="0">
              <a:off x="0" y="0"/>
              <a:ext cx="6555032" cy="293951"/>
            </a:xfrm>
            <a:custGeom>
              <a:avLst/>
              <a:gdLst/>
              <a:ahLst/>
              <a:cxnLst/>
              <a:rect r="r" b="b" t="t" l="l"/>
              <a:pathLst>
                <a:path h="293951" w="6555032">
                  <a:moveTo>
                    <a:pt x="0" y="0"/>
                  </a:moveTo>
                  <a:lnTo>
                    <a:pt x="6555032" y="0"/>
                  </a:lnTo>
                  <a:lnTo>
                    <a:pt x="6555032" y="293951"/>
                  </a:lnTo>
                  <a:lnTo>
                    <a:pt x="0" y="293951"/>
                  </a:lnTo>
                  <a:close/>
                </a:path>
              </a:pathLst>
            </a:custGeom>
            <a:solidFill>
              <a:srgbClr val="12284C"/>
            </a:solidFill>
          </p:spPr>
        </p:sp>
      </p:grpSp>
      <p:sp>
        <p:nvSpPr>
          <p:cNvPr name="Freeform 11" id="11"/>
          <p:cNvSpPr/>
          <p:nvPr/>
        </p:nvSpPr>
        <p:spPr>
          <a:xfrm flipH="false" flipV="false" rot="0">
            <a:off x="8224057" y="6343352"/>
            <a:ext cx="1839886" cy="2858581"/>
          </a:xfrm>
          <a:custGeom>
            <a:avLst/>
            <a:gdLst/>
            <a:ahLst/>
            <a:cxnLst/>
            <a:rect r="r" b="b" t="t" l="l"/>
            <a:pathLst>
              <a:path h="2858581" w="1839886">
                <a:moveTo>
                  <a:pt x="0" y="0"/>
                </a:moveTo>
                <a:lnTo>
                  <a:pt x="1839886" y="0"/>
                </a:lnTo>
                <a:lnTo>
                  <a:pt x="1839886" y="2858580"/>
                </a:lnTo>
                <a:lnTo>
                  <a:pt x="0" y="28585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false" flipV="false" rot="0">
            <a:off x="7672162" y="2976450"/>
            <a:ext cx="2943677" cy="2992647"/>
          </a:xfrm>
          <a:custGeom>
            <a:avLst/>
            <a:gdLst/>
            <a:ahLst/>
            <a:cxnLst/>
            <a:rect r="r" b="b" t="t" l="l"/>
            <a:pathLst>
              <a:path h="2992647" w="2943677">
                <a:moveTo>
                  <a:pt x="0" y="0"/>
                </a:moveTo>
                <a:lnTo>
                  <a:pt x="2943676" y="0"/>
                </a:lnTo>
                <a:lnTo>
                  <a:pt x="2943676" y="2992647"/>
                </a:lnTo>
                <a:lnTo>
                  <a:pt x="0" y="299264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3" id="13"/>
          <p:cNvSpPr txBox="true"/>
          <p:nvPr/>
        </p:nvSpPr>
        <p:spPr>
          <a:xfrm rot="0">
            <a:off x="11540523" y="3615689"/>
            <a:ext cx="6292191" cy="4156954"/>
          </a:xfrm>
          <a:prstGeom prst="rect">
            <a:avLst/>
          </a:prstGeom>
        </p:spPr>
        <p:txBody>
          <a:bodyPr anchor="t" rtlCol="false" tIns="0" lIns="0" bIns="0" rIns="0">
            <a:spAutoFit/>
          </a:bodyPr>
          <a:lstStyle/>
          <a:p>
            <a:pPr algn="ctr">
              <a:lnSpc>
                <a:spcPts val="3319"/>
              </a:lnSpc>
            </a:pPr>
            <a:r>
              <a:rPr lang="en-US" sz="2370">
                <a:solidFill>
                  <a:srgbClr val="1C4F59"/>
                </a:solidFill>
                <a:latin typeface="Aileron"/>
                <a:ea typeface="Aileron"/>
                <a:cs typeface="Aileron"/>
                <a:sym typeface="Aileron"/>
              </a:rPr>
              <a:t>✓ </a:t>
            </a:r>
            <a:r>
              <a:rPr lang="en-US" sz="2370">
                <a:solidFill>
                  <a:srgbClr val="1C4F59"/>
                </a:solidFill>
                <a:latin typeface="Aileron"/>
                <a:ea typeface="Aileron"/>
                <a:cs typeface="Aileron"/>
                <a:sym typeface="Aileron"/>
              </a:rPr>
              <a:t> </a:t>
            </a:r>
            <a:r>
              <a:rPr lang="en-US" sz="2370">
                <a:solidFill>
                  <a:srgbClr val="1C4F59"/>
                </a:solidFill>
                <a:latin typeface="Aileron"/>
                <a:ea typeface="Aileron"/>
                <a:cs typeface="Aileron"/>
                <a:sym typeface="Aileron"/>
              </a:rPr>
              <a:t>A </a:t>
            </a:r>
            <a:r>
              <a:rPr lang="en-US" sz="2370">
                <a:solidFill>
                  <a:srgbClr val="1C4F59"/>
                </a:solidFill>
                <a:latin typeface="Aileron"/>
                <a:ea typeface="Aileron"/>
                <a:cs typeface="Aileron"/>
                <a:sym typeface="Aileron"/>
              </a:rPr>
              <a:t> 4-year college program is an undergraduate degree program that leads to a bachelor's degree in a specific area of study. </a:t>
            </a:r>
          </a:p>
          <a:p>
            <a:pPr algn="ctr">
              <a:lnSpc>
                <a:spcPts val="3319"/>
              </a:lnSpc>
            </a:pPr>
          </a:p>
          <a:p>
            <a:pPr algn="ctr">
              <a:lnSpc>
                <a:spcPts val="3319"/>
              </a:lnSpc>
            </a:pPr>
            <a:r>
              <a:rPr lang="en-US" sz="2370">
                <a:solidFill>
                  <a:srgbClr val="1C4F59"/>
                </a:solidFill>
                <a:latin typeface="Aileron"/>
                <a:ea typeface="Aileron"/>
                <a:cs typeface="Aileron"/>
                <a:sym typeface="Aileron"/>
              </a:rPr>
              <a:t>✓  </a:t>
            </a:r>
            <a:r>
              <a:rPr lang="en-US" sz="2370">
                <a:solidFill>
                  <a:srgbClr val="1C4F59"/>
                </a:solidFill>
                <a:latin typeface="Aileron"/>
                <a:ea typeface="Aileron"/>
                <a:cs typeface="Aileron"/>
                <a:sym typeface="Aileron"/>
              </a:rPr>
              <a:t>Students pursue a bachelor's degree to prepare for a profession, graduate study or both. </a:t>
            </a:r>
          </a:p>
          <a:p>
            <a:pPr algn="ctr">
              <a:lnSpc>
                <a:spcPts val="3319"/>
              </a:lnSpc>
            </a:pPr>
          </a:p>
          <a:p>
            <a:pPr algn="ctr">
              <a:lnSpc>
                <a:spcPts val="3319"/>
              </a:lnSpc>
            </a:pPr>
            <a:r>
              <a:rPr lang="en-US" b="true" sz="2370">
                <a:solidFill>
                  <a:srgbClr val="1C4F59"/>
                </a:solidFill>
                <a:latin typeface="Aileron Bold"/>
                <a:ea typeface="Aileron Bold"/>
                <a:cs typeface="Aileron Bold"/>
                <a:sym typeface="Aileron Bold"/>
                <a:hlinkClick r:id="rId8" tooltip="https://resources.finalsite.net/images/v1588695093/lwsdorg/zhhsq1yq7u4uioqoxvcj/Junior_Future_Planning_PP.pdf"/>
              </a:rPr>
              <a:t>C</a:t>
            </a:r>
            <a:r>
              <a:rPr lang="en-US" b="true" sz="2370">
                <a:solidFill>
                  <a:srgbClr val="1C4F59"/>
                </a:solidFill>
                <a:latin typeface="Aileron Bold"/>
                <a:ea typeface="Aileron Bold"/>
                <a:cs typeface="Aileron Bold"/>
                <a:sym typeface="Aileron Bold"/>
                <a:hlinkClick r:id="rId9" tooltip="https://resources.finalsite.net/images/v1588695093/lwsdorg/zhhsq1yq7u4uioqoxvcj/Junior_Future_Planning_PP.pdf"/>
              </a:rPr>
              <a:t>lick here: </a:t>
            </a:r>
            <a:r>
              <a:rPr lang="en-US" b="true" sz="2370" u="sng">
                <a:solidFill>
                  <a:srgbClr val="5186CD"/>
                </a:solidFill>
                <a:latin typeface="Aileron Bold"/>
                <a:ea typeface="Aileron Bold"/>
                <a:cs typeface="Aileron Bold"/>
                <a:sym typeface="Aileron Bold"/>
                <a:hlinkClick r:id="rId10" tooltip="https://resources.finalsite.net/images/v1588695093/lwsdorg/zhhsq1yq7u4uioqoxvcj/Junior_Future_Planning_PP.pdf"/>
              </a:rPr>
              <a:t>College Planning 101</a:t>
            </a:r>
          </a:p>
          <a:p>
            <a:pPr algn="ctr">
              <a:lnSpc>
                <a:spcPts val="3319"/>
              </a:lnSpc>
            </a:pPr>
          </a:p>
        </p:txBody>
      </p:sp>
      <p:sp>
        <p:nvSpPr>
          <p:cNvPr name="TextBox 14" id="14"/>
          <p:cNvSpPr txBox="true"/>
          <p:nvPr/>
        </p:nvSpPr>
        <p:spPr>
          <a:xfrm rot="0">
            <a:off x="11931769" y="2849956"/>
            <a:ext cx="5509699" cy="484691"/>
          </a:xfrm>
          <a:prstGeom prst="rect">
            <a:avLst/>
          </a:prstGeom>
        </p:spPr>
        <p:txBody>
          <a:bodyPr anchor="t" rtlCol="false" tIns="0" lIns="0" bIns="0" rIns="0">
            <a:spAutoFit/>
          </a:bodyPr>
          <a:lstStyle/>
          <a:p>
            <a:pPr algn="ctr">
              <a:lnSpc>
                <a:spcPts val="3785"/>
              </a:lnSpc>
            </a:pPr>
            <a:r>
              <a:rPr lang="en-US" b="true" sz="3321">
                <a:solidFill>
                  <a:srgbClr val="ED5D3D"/>
                </a:solidFill>
                <a:latin typeface="Aileron Bold"/>
                <a:ea typeface="Aileron Bold"/>
                <a:cs typeface="Aileron Bold"/>
                <a:sym typeface="Aileron Bold"/>
              </a:rPr>
              <a:t>Four Year University</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C10230"/>
        </a:solidFill>
      </p:bgPr>
    </p:bg>
    <p:spTree>
      <p:nvGrpSpPr>
        <p:cNvPr id="1" name=""/>
        <p:cNvGrpSpPr/>
        <p:nvPr/>
      </p:nvGrpSpPr>
      <p:grpSpPr>
        <a:xfrm>
          <a:off x="0" y="0"/>
          <a:ext cx="0" cy="0"/>
          <a:chOff x="0" y="0"/>
          <a:chExt cx="0" cy="0"/>
        </a:xfrm>
      </p:grpSpPr>
      <p:sp>
        <p:nvSpPr>
          <p:cNvPr name="TextBox 2" id="2"/>
          <p:cNvSpPr txBox="true"/>
          <p:nvPr/>
        </p:nvSpPr>
        <p:spPr>
          <a:xfrm rot="0">
            <a:off x="1757698" y="3398859"/>
            <a:ext cx="15797076" cy="3247500"/>
          </a:xfrm>
          <a:prstGeom prst="rect">
            <a:avLst/>
          </a:prstGeom>
        </p:spPr>
        <p:txBody>
          <a:bodyPr anchor="t" rtlCol="false" tIns="0" lIns="0" bIns="0" rIns="0">
            <a:spAutoFit/>
          </a:bodyPr>
          <a:lstStyle/>
          <a:p>
            <a:pPr algn="l" marL="617818" indent="-308909" lvl="1">
              <a:lnSpc>
                <a:spcPts val="4292"/>
              </a:lnSpc>
              <a:spcBef>
                <a:spcPct val="0"/>
              </a:spcBef>
              <a:buFont typeface="Arial"/>
              <a:buChar char="•"/>
            </a:pPr>
            <a:r>
              <a:rPr lang="en-US" sz="2861">
                <a:solidFill>
                  <a:srgbClr val="FFFFFF"/>
                </a:solidFill>
                <a:latin typeface="Aileron"/>
                <a:ea typeface="Aileron"/>
                <a:cs typeface="Aileron"/>
                <a:sym typeface="Aileron"/>
              </a:rPr>
              <a:t>	Th</a:t>
            </a:r>
            <a:r>
              <a:rPr lang="en-US" sz="2861" u="none">
                <a:solidFill>
                  <a:srgbClr val="FFFFFF"/>
                </a:solidFill>
                <a:latin typeface="Aileron"/>
                <a:ea typeface="Aileron"/>
                <a:cs typeface="Aileron"/>
                <a:sym typeface="Aileron"/>
              </a:rPr>
              <a:t>e High School and Beyond Plan or Xello is a great tool for exploring colleges. ​</a:t>
            </a:r>
          </a:p>
          <a:p>
            <a:pPr algn="l" marL="1235636" indent="-411879" lvl="2">
              <a:lnSpc>
                <a:spcPts val="4292"/>
              </a:lnSpc>
              <a:spcBef>
                <a:spcPct val="0"/>
              </a:spcBef>
              <a:buFont typeface="Arial"/>
              <a:buChar char="⚬"/>
            </a:pPr>
            <a:r>
              <a:rPr lang="en-US" sz="2861" u="none">
                <a:solidFill>
                  <a:srgbClr val="FFFFFF"/>
                </a:solidFill>
                <a:latin typeface="Aileron"/>
                <a:ea typeface="Aileron"/>
                <a:cs typeface="Aileron"/>
                <a:sym typeface="Aileron"/>
              </a:rPr>
              <a:t>	</a:t>
            </a:r>
            <a:r>
              <a:rPr lang="en-US" sz="2861" u="none">
                <a:solidFill>
                  <a:srgbClr val="FFFFFF"/>
                </a:solidFill>
                <a:latin typeface="Aileron"/>
                <a:ea typeface="Aileron"/>
                <a:cs typeface="Aileron"/>
                <a:sym typeface="Aileron"/>
                <a:hlinkClick r:id="rId2" tooltip="https://login.xello.world/"/>
              </a:rPr>
              <a:t>Click here: </a:t>
            </a:r>
            <a:r>
              <a:rPr lang="en-US" b="true" sz="2861" u="sng">
                <a:solidFill>
                  <a:srgbClr val="5186CD"/>
                </a:solidFill>
                <a:latin typeface="Aileron Bold"/>
                <a:ea typeface="Aileron Bold"/>
                <a:cs typeface="Aileron Bold"/>
                <a:sym typeface="Aileron Bold"/>
                <a:hlinkClick r:id="rId3" tooltip="https://login.xello.world"/>
              </a:rPr>
              <a:t>Access to Xello​</a:t>
            </a:r>
            <a:r>
              <a:rPr lang="en-US" sz="2861" u="none">
                <a:solidFill>
                  <a:srgbClr val="FFFFFF"/>
                </a:solidFill>
                <a:latin typeface="Aileron"/>
                <a:ea typeface="Aileron"/>
                <a:cs typeface="Aileron"/>
                <a:sym typeface="Aileron"/>
              </a:rPr>
              <a:t>	</a:t>
            </a:r>
          </a:p>
          <a:p>
            <a:pPr algn="l" marL="617818" indent="-308909" lvl="1">
              <a:lnSpc>
                <a:spcPts val="4292"/>
              </a:lnSpc>
              <a:spcBef>
                <a:spcPct val="0"/>
              </a:spcBef>
              <a:buFont typeface="Arial"/>
              <a:buChar char="•"/>
            </a:pPr>
            <a:r>
              <a:rPr lang="en-US" sz="2861" u="none">
                <a:solidFill>
                  <a:srgbClr val="FFFFFF"/>
                </a:solidFill>
                <a:latin typeface="Aileron"/>
                <a:ea typeface="Aileron"/>
                <a:cs typeface="Aileron"/>
                <a:sym typeface="Aileron"/>
              </a:rPr>
              <a:t>Questions about Xello? Contact Mrs. Hasslinger via email at Ahasslinger@lwsd.org </a:t>
            </a:r>
          </a:p>
          <a:p>
            <a:pPr algn="l" marL="617818" indent="-308909" lvl="1">
              <a:lnSpc>
                <a:spcPts val="4292"/>
              </a:lnSpc>
              <a:spcBef>
                <a:spcPct val="0"/>
              </a:spcBef>
              <a:buFont typeface="Arial"/>
              <a:buChar char="•"/>
            </a:pPr>
            <a:r>
              <a:rPr lang="en-US" sz="2861" u="none">
                <a:solidFill>
                  <a:srgbClr val="FFFFFF"/>
                </a:solidFill>
                <a:latin typeface="Aileron"/>
                <a:ea typeface="Aileron"/>
                <a:cs typeface="Aileron"/>
                <a:sym typeface="Aileron"/>
              </a:rPr>
              <a:t>	Another great tool is a personalized college search ​</a:t>
            </a:r>
          </a:p>
          <a:p>
            <a:pPr algn="l" marL="1235636" indent="-411879" lvl="2">
              <a:lnSpc>
                <a:spcPts val="4292"/>
              </a:lnSpc>
              <a:spcBef>
                <a:spcPct val="0"/>
              </a:spcBef>
              <a:buFont typeface="Arial"/>
              <a:buChar char="⚬"/>
            </a:pPr>
            <a:r>
              <a:rPr lang="en-US" sz="2861" u="none">
                <a:solidFill>
                  <a:srgbClr val="FFFFFF"/>
                </a:solidFill>
                <a:latin typeface="Aileron"/>
                <a:ea typeface="Aileron"/>
                <a:cs typeface="Aileron"/>
                <a:sym typeface="Aileron"/>
              </a:rPr>
              <a:t>	</a:t>
            </a:r>
            <a:r>
              <a:rPr lang="en-US" sz="2861" u="none">
                <a:solidFill>
                  <a:srgbClr val="FFFFFF"/>
                </a:solidFill>
                <a:latin typeface="Aileron"/>
                <a:ea typeface="Aileron"/>
                <a:cs typeface="Aileron"/>
                <a:sym typeface="Aileron"/>
                <a:hlinkClick r:id="rId4" tooltip="https://bigfuture.collegeboard.org/college-search"/>
              </a:rPr>
              <a:t>Click here: </a:t>
            </a:r>
            <a:r>
              <a:rPr lang="en-US" b="true" sz="2861" u="sng">
                <a:solidFill>
                  <a:srgbClr val="5186CD"/>
                </a:solidFill>
                <a:latin typeface="Aileron Bold"/>
                <a:ea typeface="Aileron Bold"/>
                <a:cs typeface="Aileron Bold"/>
                <a:sym typeface="Aileron Bold"/>
                <a:hlinkClick r:id="rId5" tooltip="https://bigfuture.collegeboard.org/college-search"/>
              </a:rPr>
              <a:t>Personalized College Search</a:t>
            </a:r>
          </a:p>
          <a:p>
            <a:pPr algn="r" marL="0" indent="0" lvl="1">
              <a:lnSpc>
                <a:spcPts val="4292"/>
              </a:lnSpc>
              <a:spcBef>
                <a:spcPct val="0"/>
              </a:spcBef>
            </a:pPr>
          </a:p>
        </p:txBody>
      </p:sp>
      <p:sp>
        <p:nvSpPr>
          <p:cNvPr name="Freeform 3" id="3"/>
          <p:cNvSpPr/>
          <p:nvPr/>
        </p:nvSpPr>
        <p:spPr>
          <a:xfrm flipH="false" flipV="false" rot="4308366">
            <a:off x="-604814" y="-97792"/>
            <a:ext cx="3267029" cy="3094767"/>
          </a:xfrm>
          <a:custGeom>
            <a:avLst/>
            <a:gdLst/>
            <a:ahLst/>
            <a:cxnLst/>
            <a:rect r="r" b="b" t="t" l="l"/>
            <a:pathLst>
              <a:path h="3094767" w="3267029">
                <a:moveTo>
                  <a:pt x="0" y="0"/>
                </a:moveTo>
                <a:lnTo>
                  <a:pt x="3267028" y="0"/>
                </a:lnTo>
                <a:lnTo>
                  <a:pt x="3267028" y="3094767"/>
                </a:lnTo>
                <a:lnTo>
                  <a:pt x="0" y="309476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4" id="4"/>
          <p:cNvSpPr/>
          <p:nvPr/>
        </p:nvSpPr>
        <p:spPr>
          <a:xfrm flipH="false" flipV="false" rot="-9172708">
            <a:off x="16006786" y="5718038"/>
            <a:ext cx="3267029" cy="3094767"/>
          </a:xfrm>
          <a:custGeom>
            <a:avLst/>
            <a:gdLst/>
            <a:ahLst/>
            <a:cxnLst/>
            <a:rect r="r" b="b" t="t" l="l"/>
            <a:pathLst>
              <a:path h="3094767" w="3267029">
                <a:moveTo>
                  <a:pt x="0" y="0"/>
                </a:moveTo>
                <a:lnTo>
                  <a:pt x="3267028" y="0"/>
                </a:lnTo>
                <a:lnTo>
                  <a:pt x="3267028" y="3094767"/>
                </a:lnTo>
                <a:lnTo>
                  <a:pt x="0" y="309476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5" id="5"/>
          <p:cNvGrpSpPr/>
          <p:nvPr/>
        </p:nvGrpSpPr>
        <p:grpSpPr>
          <a:xfrm rot="0">
            <a:off x="0" y="9466902"/>
            <a:ext cx="18288000" cy="820098"/>
            <a:chOff x="0" y="0"/>
            <a:chExt cx="24384000" cy="1093465"/>
          </a:xfrm>
        </p:grpSpPr>
        <p:grpSp>
          <p:nvGrpSpPr>
            <p:cNvPr name="Group 6" id="6"/>
            <p:cNvGrpSpPr/>
            <p:nvPr/>
          </p:nvGrpSpPr>
          <p:grpSpPr>
            <a:xfrm rot="0">
              <a:off x="0" y="0"/>
              <a:ext cx="24384000" cy="1093465"/>
              <a:chOff x="0" y="0"/>
              <a:chExt cx="6555032" cy="293951"/>
            </a:xfrm>
          </p:grpSpPr>
          <p:sp>
            <p:nvSpPr>
              <p:cNvPr name="Freeform 7" id="7"/>
              <p:cNvSpPr/>
              <p:nvPr/>
            </p:nvSpPr>
            <p:spPr>
              <a:xfrm flipH="false" flipV="false" rot="0">
                <a:off x="0" y="0"/>
                <a:ext cx="6555032" cy="293951"/>
              </a:xfrm>
              <a:custGeom>
                <a:avLst/>
                <a:gdLst/>
                <a:ahLst/>
                <a:cxnLst/>
                <a:rect r="r" b="b" t="t" l="l"/>
                <a:pathLst>
                  <a:path h="293951" w="6555032">
                    <a:moveTo>
                      <a:pt x="0" y="0"/>
                    </a:moveTo>
                    <a:lnTo>
                      <a:pt x="6555032" y="0"/>
                    </a:lnTo>
                    <a:lnTo>
                      <a:pt x="6555032" y="293951"/>
                    </a:lnTo>
                    <a:lnTo>
                      <a:pt x="0" y="293951"/>
                    </a:lnTo>
                    <a:close/>
                  </a:path>
                </a:pathLst>
              </a:custGeom>
              <a:solidFill>
                <a:srgbClr val="12284C"/>
              </a:solidFill>
            </p:spPr>
          </p:sp>
        </p:grpSp>
        <p:sp>
          <p:nvSpPr>
            <p:cNvPr name="TextBox 8" id="8"/>
            <p:cNvSpPr txBox="true"/>
            <p:nvPr/>
          </p:nvSpPr>
          <p:spPr>
            <a:xfrm rot="0">
              <a:off x="13473704" y="349905"/>
              <a:ext cx="10382928" cy="355554"/>
            </a:xfrm>
            <a:prstGeom prst="rect">
              <a:avLst/>
            </a:prstGeom>
          </p:spPr>
          <p:txBody>
            <a:bodyPr anchor="t" rtlCol="false" tIns="0" lIns="0" bIns="0" rIns="0">
              <a:spAutoFit/>
            </a:bodyPr>
            <a:lstStyle/>
            <a:p>
              <a:pPr algn="r">
                <a:lnSpc>
                  <a:spcPts val="2240"/>
                </a:lnSpc>
                <a:spcBef>
                  <a:spcPct val="0"/>
                </a:spcBef>
              </a:pPr>
              <a:r>
                <a:rPr lang="en-US" sz="1600">
                  <a:solidFill>
                    <a:srgbClr val="31517C"/>
                  </a:solidFill>
                  <a:latin typeface="Aileron"/>
                  <a:ea typeface="Aileron"/>
                  <a:cs typeface="Aileron"/>
                  <a:sym typeface="Aileron"/>
                </a:rPr>
                <a:t>English Class | Laredo York Primary School</a:t>
              </a:r>
            </a:p>
          </p:txBody>
        </p:sp>
      </p:grpSp>
      <p:sp>
        <p:nvSpPr>
          <p:cNvPr name="Freeform 9" id="9"/>
          <p:cNvSpPr/>
          <p:nvPr/>
        </p:nvSpPr>
        <p:spPr>
          <a:xfrm flipH="false" flipV="false" rot="0">
            <a:off x="6953777" y="6139583"/>
            <a:ext cx="5404918" cy="3756418"/>
          </a:xfrm>
          <a:custGeom>
            <a:avLst/>
            <a:gdLst/>
            <a:ahLst/>
            <a:cxnLst/>
            <a:rect r="r" b="b" t="t" l="l"/>
            <a:pathLst>
              <a:path h="3756418" w="5404918">
                <a:moveTo>
                  <a:pt x="0" y="0"/>
                </a:moveTo>
                <a:lnTo>
                  <a:pt x="5404917" y="0"/>
                </a:lnTo>
                <a:lnTo>
                  <a:pt x="5404917" y="3756418"/>
                </a:lnTo>
                <a:lnTo>
                  <a:pt x="0" y="375641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pic>
        <p:nvPicPr>
          <p:cNvPr name="Picture 10" id="10"/>
          <p:cNvPicPr>
            <a:picLocks noChangeAspect="true"/>
          </p:cNvPicPr>
          <p:nvPr/>
        </p:nvPicPr>
        <p:blipFill>
          <a:blip r:embed="rId10"/>
          <a:srcRect l="0" t="0" r="0" b="0"/>
          <a:stretch>
            <a:fillRect/>
          </a:stretch>
        </p:blipFill>
        <p:spPr>
          <a:xfrm flipH="false" flipV="false" rot="0">
            <a:off x="4771876" y="7584301"/>
            <a:ext cx="3111751" cy="3462882"/>
          </a:xfrm>
          <a:prstGeom prst="rect">
            <a:avLst/>
          </a:prstGeom>
        </p:spPr>
      </p:pic>
      <p:sp>
        <p:nvSpPr>
          <p:cNvPr name="TextBox 11" id="11"/>
          <p:cNvSpPr txBox="true"/>
          <p:nvPr/>
        </p:nvSpPr>
        <p:spPr>
          <a:xfrm rot="0">
            <a:off x="3859840" y="293991"/>
            <a:ext cx="11592792" cy="2483485"/>
          </a:xfrm>
          <a:prstGeom prst="rect">
            <a:avLst/>
          </a:prstGeom>
        </p:spPr>
        <p:txBody>
          <a:bodyPr anchor="t" rtlCol="false" tIns="0" lIns="0" bIns="0" rIns="0">
            <a:spAutoFit/>
          </a:bodyPr>
          <a:lstStyle/>
          <a:p>
            <a:pPr algn="ctr">
              <a:lnSpc>
                <a:spcPts val="9680"/>
              </a:lnSpc>
            </a:pPr>
            <a:r>
              <a:rPr lang="en-US" sz="8800">
                <a:solidFill>
                  <a:srgbClr val="FEF4D6"/>
                </a:solidFill>
                <a:latin typeface="Poetsen"/>
                <a:ea typeface="Poetsen"/>
                <a:cs typeface="Poetsen"/>
                <a:sym typeface="Poetsen"/>
              </a:rPr>
              <a:t>Still </a:t>
            </a:r>
            <a:r>
              <a:rPr lang="en-US" sz="8800">
                <a:solidFill>
                  <a:srgbClr val="FEF4D6"/>
                </a:solidFill>
                <a:latin typeface="Poetsen"/>
                <a:ea typeface="Poetsen"/>
                <a:cs typeface="Poetsen"/>
                <a:sym typeface="Poetsen"/>
              </a:rPr>
              <a:t>not sure school is right for you???</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12284C"/>
        </a:solidFill>
      </p:bgPr>
    </p:bg>
    <p:spTree>
      <p:nvGrpSpPr>
        <p:cNvPr id="1" name=""/>
        <p:cNvGrpSpPr/>
        <p:nvPr/>
      </p:nvGrpSpPr>
      <p:grpSpPr>
        <a:xfrm>
          <a:off x="0" y="0"/>
          <a:ext cx="0" cy="0"/>
          <a:chOff x="0" y="0"/>
          <a:chExt cx="0" cy="0"/>
        </a:xfrm>
      </p:grpSpPr>
      <p:grpSp>
        <p:nvGrpSpPr>
          <p:cNvPr name="Group 2" id="2"/>
          <p:cNvGrpSpPr/>
          <p:nvPr/>
        </p:nvGrpSpPr>
        <p:grpSpPr>
          <a:xfrm rot="0">
            <a:off x="1028700" y="2701612"/>
            <a:ext cx="4448774" cy="5201891"/>
            <a:chOff x="0" y="0"/>
            <a:chExt cx="2393585" cy="2798786"/>
          </a:xfrm>
        </p:grpSpPr>
        <p:sp>
          <p:nvSpPr>
            <p:cNvPr name="Freeform 3" id="3"/>
            <p:cNvSpPr/>
            <p:nvPr/>
          </p:nvSpPr>
          <p:spPr>
            <a:xfrm flipH="false" flipV="false" rot="0">
              <a:off x="0" y="0"/>
              <a:ext cx="2393585" cy="2798786"/>
            </a:xfrm>
            <a:custGeom>
              <a:avLst/>
              <a:gdLst/>
              <a:ahLst/>
              <a:cxnLst/>
              <a:rect r="r" b="b" t="t" l="l"/>
              <a:pathLst>
                <a:path h="2798786" w="2393585">
                  <a:moveTo>
                    <a:pt x="2269125" y="2798786"/>
                  </a:moveTo>
                  <a:lnTo>
                    <a:pt x="124460" y="2798786"/>
                  </a:lnTo>
                  <a:cubicBezTo>
                    <a:pt x="55880" y="2798786"/>
                    <a:pt x="0" y="2742906"/>
                    <a:pt x="0" y="2674326"/>
                  </a:cubicBezTo>
                  <a:lnTo>
                    <a:pt x="0" y="124460"/>
                  </a:lnTo>
                  <a:cubicBezTo>
                    <a:pt x="0" y="55880"/>
                    <a:pt x="55880" y="0"/>
                    <a:pt x="124460" y="0"/>
                  </a:cubicBezTo>
                  <a:lnTo>
                    <a:pt x="2269125" y="0"/>
                  </a:lnTo>
                  <a:cubicBezTo>
                    <a:pt x="2337705" y="0"/>
                    <a:pt x="2393585" y="55880"/>
                    <a:pt x="2393585" y="124460"/>
                  </a:cubicBezTo>
                  <a:lnTo>
                    <a:pt x="2393585" y="2674326"/>
                  </a:lnTo>
                  <a:cubicBezTo>
                    <a:pt x="2393585" y="2742906"/>
                    <a:pt x="2337705" y="2798786"/>
                    <a:pt x="2269125" y="2798786"/>
                  </a:cubicBezTo>
                  <a:close/>
                </a:path>
              </a:pathLst>
            </a:custGeom>
            <a:solidFill>
              <a:srgbClr val="FFFFFF"/>
            </a:solidFill>
          </p:spPr>
        </p:sp>
      </p:grpSp>
      <p:grpSp>
        <p:nvGrpSpPr>
          <p:cNvPr name="Group 4" id="4"/>
          <p:cNvGrpSpPr/>
          <p:nvPr/>
        </p:nvGrpSpPr>
        <p:grpSpPr>
          <a:xfrm rot="0">
            <a:off x="6341125" y="2701612"/>
            <a:ext cx="5573058" cy="6556688"/>
            <a:chOff x="0" y="0"/>
            <a:chExt cx="2907749" cy="3420960"/>
          </a:xfrm>
        </p:grpSpPr>
        <p:sp>
          <p:nvSpPr>
            <p:cNvPr name="Freeform 5" id="5"/>
            <p:cNvSpPr/>
            <p:nvPr/>
          </p:nvSpPr>
          <p:spPr>
            <a:xfrm flipH="false" flipV="false" rot="0">
              <a:off x="0" y="0"/>
              <a:ext cx="2907750" cy="3420960"/>
            </a:xfrm>
            <a:custGeom>
              <a:avLst/>
              <a:gdLst/>
              <a:ahLst/>
              <a:cxnLst/>
              <a:rect r="r" b="b" t="t" l="l"/>
              <a:pathLst>
                <a:path h="3420960" w="2907750">
                  <a:moveTo>
                    <a:pt x="2783289" y="3420959"/>
                  </a:moveTo>
                  <a:lnTo>
                    <a:pt x="124460" y="3420959"/>
                  </a:lnTo>
                  <a:cubicBezTo>
                    <a:pt x="55880" y="3420959"/>
                    <a:pt x="0" y="3365079"/>
                    <a:pt x="0" y="3296500"/>
                  </a:cubicBezTo>
                  <a:lnTo>
                    <a:pt x="0" y="124460"/>
                  </a:lnTo>
                  <a:cubicBezTo>
                    <a:pt x="0" y="55880"/>
                    <a:pt x="55880" y="0"/>
                    <a:pt x="124460" y="0"/>
                  </a:cubicBezTo>
                  <a:lnTo>
                    <a:pt x="2783290" y="0"/>
                  </a:lnTo>
                  <a:cubicBezTo>
                    <a:pt x="2851870" y="0"/>
                    <a:pt x="2907750" y="55880"/>
                    <a:pt x="2907750" y="124460"/>
                  </a:cubicBezTo>
                  <a:lnTo>
                    <a:pt x="2907750" y="3296500"/>
                  </a:lnTo>
                  <a:cubicBezTo>
                    <a:pt x="2907750" y="3365079"/>
                    <a:pt x="2851870" y="3420960"/>
                    <a:pt x="2783290" y="3420960"/>
                  </a:cubicBezTo>
                  <a:close/>
                </a:path>
              </a:pathLst>
            </a:custGeom>
            <a:solidFill>
              <a:srgbClr val="FFFFFF"/>
            </a:solidFill>
          </p:spPr>
        </p:sp>
      </p:grpSp>
      <p:grpSp>
        <p:nvGrpSpPr>
          <p:cNvPr name="Group 6" id="6"/>
          <p:cNvGrpSpPr/>
          <p:nvPr/>
        </p:nvGrpSpPr>
        <p:grpSpPr>
          <a:xfrm rot="0">
            <a:off x="6588210" y="2939786"/>
            <a:ext cx="5078888" cy="5696964"/>
            <a:chOff x="0" y="0"/>
            <a:chExt cx="6771851" cy="7595952"/>
          </a:xfrm>
        </p:grpSpPr>
        <p:sp>
          <p:nvSpPr>
            <p:cNvPr name="TextBox 7" id="7"/>
            <p:cNvSpPr txBox="true"/>
            <p:nvPr/>
          </p:nvSpPr>
          <p:spPr>
            <a:xfrm rot="0">
              <a:off x="0" y="9525"/>
              <a:ext cx="6771851" cy="583247"/>
            </a:xfrm>
            <a:prstGeom prst="rect">
              <a:avLst/>
            </a:prstGeom>
          </p:spPr>
          <p:txBody>
            <a:bodyPr anchor="t" rtlCol="false" tIns="0" lIns="0" bIns="0" rIns="0">
              <a:spAutoFit/>
            </a:bodyPr>
            <a:lstStyle/>
            <a:p>
              <a:pPr algn="l">
                <a:lnSpc>
                  <a:spcPts val="3367"/>
                </a:lnSpc>
              </a:pPr>
              <a:r>
                <a:rPr lang="en-US" sz="2954" b="true">
                  <a:solidFill>
                    <a:srgbClr val="1C4F59"/>
                  </a:solidFill>
                  <a:latin typeface="Aileron Bold"/>
                  <a:ea typeface="Aileron Bold"/>
                  <a:cs typeface="Aileron Bold"/>
                  <a:sym typeface="Aileron Bold"/>
                </a:rPr>
                <a:t>FAFSA/Financial Aid</a:t>
              </a:r>
            </a:p>
          </p:txBody>
        </p:sp>
        <p:sp>
          <p:nvSpPr>
            <p:cNvPr name="TextBox 8" id="8"/>
            <p:cNvSpPr txBox="true"/>
            <p:nvPr/>
          </p:nvSpPr>
          <p:spPr>
            <a:xfrm rot="0">
              <a:off x="0" y="864045"/>
              <a:ext cx="6771851" cy="6731907"/>
            </a:xfrm>
            <a:prstGeom prst="rect">
              <a:avLst/>
            </a:prstGeom>
          </p:spPr>
          <p:txBody>
            <a:bodyPr anchor="t" rtlCol="false" tIns="0" lIns="0" bIns="0" rIns="0">
              <a:spAutoFit/>
            </a:bodyPr>
            <a:lstStyle/>
            <a:p>
              <a:pPr algn="ctr">
                <a:lnSpc>
                  <a:spcPts val="3181"/>
                </a:lnSpc>
              </a:pPr>
              <a:r>
                <a:rPr lang="en-US" sz="2272">
                  <a:solidFill>
                    <a:srgbClr val="1C4F59"/>
                  </a:solidFill>
                  <a:latin typeface="Aileron"/>
                  <a:ea typeface="Aileron"/>
                  <a:cs typeface="Aileron"/>
                  <a:sym typeface="Aileron"/>
                </a:rPr>
                <a:t>✓ </a:t>
              </a:r>
              <a:r>
                <a:rPr lang="en-US" sz="2272">
                  <a:solidFill>
                    <a:srgbClr val="1C4F59"/>
                  </a:solidFill>
                  <a:latin typeface="Aileron"/>
                  <a:ea typeface="Aileron"/>
                  <a:cs typeface="Aileron"/>
                  <a:sym typeface="Aileron"/>
                </a:rPr>
                <a:t> </a:t>
              </a:r>
              <a:r>
                <a:rPr lang="en-US" sz="2272">
                  <a:solidFill>
                    <a:srgbClr val="1C4F59"/>
                  </a:solidFill>
                  <a:latin typeface="Aileron"/>
                  <a:ea typeface="Aileron"/>
                  <a:cs typeface="Aileron"/>
                  <a:sym typeface="Aileron"/>
                </a:rPr>
                <a:t>Eve</a:t>
              </a:r>
              <a:r>
                <a:rPr lang="en-US" sz="2272">
                  <a:solidFill>
                    <a:srgbClr val="1C4F59"/>
                  </a:solidFill>
                  <a:latin typeface="Aileron"/>
                  <a:ea typeface="Aileron"/>
                  <a:cs typeface="Aileron"/>
                  <a:sym typeface="Aileron"/>
                </a:rPr>
                <a:t>rybody should apply for Financial Aid (FAFSA) on December 1st</a:t>
              </a:r>
            </a:p>
            <a:p>
              <a:pPr algn="ctr">
                <a:lnSpc>
                  <a:spcPts val="1221"/>
                </a:lnSpc>
              </a:pPr>
            </a:p>
            <a:p>
              <a:pPr algn="ctr">
                <a:lnSpc>
                  <a:spcPts val="3181"/>
                </a:lnSpc>
              </a:pPr>
              <a:r>
                <a:rPr lang="en-US" sz="2272">
                  <a:solidFill>
                    <a:srgbClr val="1C4F59"/>
                  </a:solidFill>
                  <a:latin typeface="Aileron"/>
                  <a:ea typeface="Aileron"/>
                  <a:cs typeface="Aileron"/>
                  <a:sym typeface="Aileron"/>
                </a:rPr>
                <a:t>✓   </a:t>
              </a:r>
              <a:r>
                <a:rPr lang="en-US" sz="2272">
                  <a:solidFill>
                    <a:srgbClr val="1C4F59"/>
                  </a:solidFill>
                  <a:latin typeface="Aileron"/>
                  <a:ea typeface="Aileron"/>
                  <a:cs typeface="Aileron"/>
                  <a:sym typeface="Aileron"/>
                </a:rPr>
                <a:t>Completing college applications and filling out the FAFSA (Free Application for Federal Student Aid) go hand-in-hand! </a:t>
              </a:r>
            </a:p>
            <a:p>
              <a:pPr algn="ctr">
                <a:lnSpc>
                  <a:spcPts val="1361"/>
                </a:lnSpc>
              </a:pPr>
            </a:p>
            <a:p>
              <a:pPr algn="ctr">
                <a:lnSpc>
                  <a:spcPts val="3181"/>
                </a:lnSpc>
              </a:pPr>
              <a:r>
                <a:rPr lang="en-US" sz="2272">
                  <a:solidFill>
                    <a:srgbClr val="1C4F59"/>
                  </a:solidFill>
                  <a:latin typeface="Aileron"/>
                  <a:ea typeface="Aileron"/>
                  <a:cs typeface="Aileron"/>
                  <a:sym typeface="Aileron"/>
                </a:rPr>
                <a:t>✓ </a:t>
              </a:r>
              <a:r>
                <a:rPr lang="en-US" sz="2272">
                  <a:solidFill>
                    <a:srgbClr val="1C4F59"/>
                  </a:solidFill>
                  <a:latin typeface="Aileron"/>
                  <a:ea typeface="Aileron"/>
                  <a:cs typeface="Aileron"/>
                  <a:sym typeface="Aileron"/>
                </a:rPr>
                <a:t>Financial aid is funding to help you pay for college: scholarships, grants, loans and work-study!  Some of these options do not need to be paid back!</a:t>
              </a:r>
            </a:p>
            <a:p>
              <a:pPr algn="l">
                <a:lnSpc>
                  <a:spcPts val="3181"/>
                </a:lnSpc>
              </a:pPr>
            </a:p>
            <a:p>
              <a:pPr algn="l">
                <a:lnSpc>
                  <a:spcPts val="3181"/>
                </a:lnSpc>
              </a:pPr>
              <a:r>
                <a:rPr lang="en-US" b="true" sz="2272">
                  <a:solidFill>
                    <a:srgbClr val="1C4F59"/>
                  </a:solidFill>
                  <a:latin typeface="Aileron Bold"/>
                  <a:ea typeface="Aileron Bold"/>
                  <a:cs typeface="Aileron Bold"/>
                  <a:sym typeface="Aileron Bold"/>
                  <a:hlinkClick r:id="rId2" tooltip="https://studentaid.gov/h/understand-aid/how-aid-works"/>
                </a:rPr>
                <a:t>C</a:t>
              </a:r>
              <a:r>
                <a:rPr lang="en-US" b="true" sz="2272">
                  <a:solidFill>
                    <a:srgbClr val="1C4F59"/>
                  </a:solidFill>
                  <a:latin typeface="Aileron Bold"/>
                  <a:ea typeface="Aileron Bold"/>
                  <a:cs typeface="Aileron Bold"/>
                  <a:sym typeface="Aileron Bold"/>
                  <a:hlinkClick r:id="rId3" tooltip="https://studentaid.gov/h/understand-aid/how-aid-works"/>
                </a:rPr>
                <a:t>lick here: </a:t>
              </a:r>
              <a:r>
                <a:rPr lang="en-US" b="true" sz="2272" u="sng">
                  <a:solidFill>
                    <a:srgbClr val="5186CD"/>
                  </a:solidFill>
                  <a:latin typeface="Aileron Bold"/>
                  <a:ea typeface="Aileron Bold"/>
                  <a:cs typeface="Aileron Bold"/>
                  <a:sym typeface="Aileron Bold"/>
                  <a:hlinkClick r:id="rId4" tooltip="https://studentaid.gov/h/understand-aid/how-aid-works"/>
                </a:rPr>
                <a:t>How to fill out the FAFSA</a:t>
              </a:r>
            </a:p>
          </p:txBody>
        </p:sp>
      </p:grpSp>
      <p:grpSp>
        <p:nvGrpSpPr>
          <p:cNvPr name="Group 9" id="9"/>
          <p:cNvGrpSpPr/>
          <p:nvPr/>
        </p:nvGrpSpPr>
        <p:grpSpPr>
          <a:xfrm rot="0">
            <a:off x="12832884" y="2656845"/>
            <a:ext cx="4448774" cy="5201891"/>
            <a:chOff x="0" y="0"/>
            <a:chExt cx="2393585" cy="2798786"/>
          </a:xfrm>
        </p:grpSpPr>
        <p:sp>
          <p:nvSpPr>
            <p:cNvPr name="Freeform 10" id="10"/>
            <p:cNvSpPr/>
            <p:nvPr/>
          </p:nvSpPr>
          <p:spPr>
            <a:xfrm flipH="false" flipV="false" rot="0">
              <a:off x="0" y="0"/>
              <a:ext cx="2393585" cy="2798786"/>
            </a:xfrm>
            <a:custGeom>
              <a:avLst/>
              <a:gdLst/>
              <a:ahLst/>
              <a:cxnLst/>
              <a:rect r="r" b="b" t="t" l="l"/>
              <a:pathLst>
                <a:path h="2798786" w="2393585">
                  <a:moveTo>
                    <a:pt x="2269125" y="2798786"/>
                  </a:moveTo>
                  <a:lnTo>
                    <a:pt x="124460" y="2798786"/>
                  </a:lnTo>
                  <a:cubicBezTo>
                    <a:pt x="55880" y="2798786"/>
                    <a:pt x="0" y="2742906"/>
                    <a:pt x="0" y="2674326"/>
                  </a:cubicBezTo>
                  <a:lnTo>
                    <a:pt x="0" y="124460"/>
                  </a:lnTo>
                  <a:cubicBezTo>
                    <a:pt x="0" y="55880"/>
                    <a:pt x="55880" y="0"/>
                    <a:pt x="124460" y="0"/>
                  </a:cubicBezTo>
                  <a:lnTo>
                    <a:pt x="2269125" y="0"/>
                  </a:lnTo>
                  <a:cubicBezTo>
                    <a:pt x="2337705" y="0"/>
                    <a:pt x="2393585" y="55880"/>
                    <a:pt x="2393585" y="124460"/>
                  </a:cubicBezTo>
                  <a:lnTo>
                    <a:pt x="2393585" y="2674326"/>
                  </a:lnTo>
                  <a:cubicBezTo>
                    <a:pt x="2393585" y="2742906"/>
                    <a:pt x="2337705" y="2798786"/>
                    <a:pt x="2269125" y="2798786"/>
                  </a:cubicBezTo>
                  <a:close/>
                </a:path>
              </a:pathLst>
            </a:custGeom>
            <a:solidFill>
              <a:srgbClr val="FFFFFF"/>
            </a:solidFill>
          </p:spPr>
        </p:sp>
      </p:grpSp>
      <p:grpSp>
        <p:nvGrpSpPr>
          <p:cNvPr name="Group 11" id="11"/>
          <p:cNvGrpSpPr/>
          <p:nvPr/>
        </p:nvGrpSpPr>
        <p:grpSpPr>
          <a:xfrm rot="0">
            <a:off x="13034220" y="2895019"/>
            <a:ext cx="4017994" cy="5737752"/>
            <a:chOff x="0" y="0"/>
            <a:chExt cx="5357326" cy="7650336"/>
          </a:xfrm>
        </p:grpSpPr>
        <p:sp>
          <p:nvSpPr>
            <p:cNvPr name="TextBox 12" id="12"/>
            <p:cNvSpPr txBox="true"/>
            <p:nvPr/>
          </p:nvSpPr>
          <p:spPr>
            <a:xfrm rot="0">
              <a:off x="0" y="9525"/>
              <a:ext cx="5357326" cy="512191"/>
            </a:xfrm>
            <a:prstGeom prst="rect">
              <a:avLst/>
            </a:prstGeom>
          </p:spPr>
          <p:txBody>
            <a:bodyPr anchor="t" rtlCol="false" tIns="0" lIns="0" bIns="0" rIns="0">
              <a:spAutoFit/>
            </a:bodyPr>
            <a:lstStyle/>
            <a:p>
              <a:pPr algn="l">
                <a:lnSpc>
                  <a:spcPts val="2963"/>
                </a:lnSpc>
              </a:pPr>
              <a:r>
                <a:rPr lang="en-US" sz="2600" b="true">
                  <a:solidFill>
                    <a:srgbClr val="1C4F59"/>
                  </a:solidFill>
                  <a:latin typeface="Aileron Bold"/>
                  <a:ea typeface="Aileron Bold"/>
                  <a:cs typeface="Aileron Bold"/>
                  <a:sym typeface="Aileron Bold"/>
                </a:rPr>
                <a:t>Scholarships</a:t>
              </a:r>
            </a:p>
          </p:txBody>
        </p:sp>
        <p:sp>
          <p:nvSpPr>
            <p:cNvPr name="TextBox 13" id="13"/>
            <p:cNvSpPr txBox="true"/>
            <p:nvPr/>
          </p:nvSpPr>
          <p:spPr>
            <a:xfrm rot="0">
              <a:off x="0" y="746379"/>
              <a:ext cx="5357326" cy="6903956"/>
            </a:xfrm>
            <a:prstGeom prst="rect">
              <a:avLst/>
            </a:prstGeom>
          </p:spPr>
          <p:txBody>
            <a:bodyPr anchor="t" rtlCol="false" tIns="0" lIns="0" bIns="0" rIns="0">
              <a:spAutoFit/>
            </a:bodyPr>
            <a:lstStyle/>
            <a:p>
              <a:pPr algn="ctr">
                <a:lnSpc>
                  <a:spcPts val="3220"/>
                </a:lnSpc>
              </a:pPr>
              <a:r>
                <a:rPr lang="en-US" sz="2300">
                  <a:solidFill>
                    <a:srgbClr val="1C4F59"/>
                  </a:solidFill>
                  <a:latin typeface="Aileron"/>
                  <a:ea typeface="Aileron"/>
                  <a:cs typeface="Aileron"/>
                  <a:sym typeface="Aileron"/>
                </a:rPr>
                <a:t>The</a:t>
              </a:r>
              <a:r>
                <a:rPr lang="en-US" sz="2300">
                  <a:solidFill>
                    <a:srgbClr val="1C4F59"/>
                  </a:solidFill>
                  <a:latin typeface="Aileron"/>
                  <a:ea typeface="Aileron"/>
                  <a:cs typeface="Aileron"/>
                  <a:sym typeface="Aileron"/>
                </a:rPr>
                <a:t>re are thousands of dollars in scholarships awarded to students every year. </a:t>
              </a:r>
            </a:p>
            <a:p>
              <a:pPr algn="ctr">
                <a:lnSpc>
                  <a:spcPts val="980"/>
                </a:lnSpc>
              </a:pPr>
            </a:p>
            <a:p>
              <a:pPr algn="ctr">
                <a:lnSpc>
                  <a:spcPts val="3220"/>
                </a:lnSpc>
              </a:pPr>
              <a:r>
                <a:rPr lang="en-US" sz="2300">
                  <a:solidFill>
                    <a:srgbClr val="1C4F59"/>
                  </a:solidFill>
                  <a:latin typeface="Aileron"/>
                  <a:ea typeface="Aileron"/>
                  <a:cs typeface="Aileron"/>
                  <a:sym typeface="Aileron"/>
                </a:rPr>
                <a:t>✓ </a:t>
              </a:r>
              <a:r>
                <a:rPr lang="en-US" sz="2300">
                  <a:solidFill>
                    <a:srgbClr val="1C4F59"/>
                  </a:solidFill>
                  <a:latin typeface="Aileron"/>
                  <a:ea typeface="Aileron"/>
                  <a:cs typeface="Aileron"/>
                  <a:sym typeface="Aileron"/>
                </a:rPr>
                <a:t>Create an account with the WashBoard to start the search</a:t>
              </a:r>
            </a:p>
            <a:p>
              <a:pPr algn="ctr">
                <a:lnSpc>
                  <a:spcPts val="1540"/>
                </a:lnSpc>
              </a:pPr>
            </a:p>
            <a:p>
              <a:pPr algn="ctr">
                <a:lnSpc>
                  <a:spcPts val="3219"/>
                </a:lnSpc>
              </a:pPr>
              <a:r>
                <a:rPr lang="en-US" sz="2300">
                  <a:solidFill>
                    <a:srgbClr val="1C4F59"/>
                  </a:solidFill>
                  <a:latin typeface="Aileron"/>
                  <a:ea typeface="Aileron"/>
                  <a:cs typeface="Aileron"/>
                  <a:sym typeface="Aileron"/>
                </a:rPr>
                <a:t>✓  Visit the College and Career Center</a:t>
              </a:r>
            </a:p>
            <a:p>
              <a:pPr algn="l">
                <a:lnSpc>
                  <a:spcPts val="3219"/>
                </a:lnSpc>
              </a:pPr>
            </a:p>
            <a:p>
              <a:pPr algn="l">
                <a:lnSpc>
                  <a:spcPts val="3220"/>
                </a:lnSpc>
              </a:pPr>
              <a:r>
                <a:rPr lang="en-US" b="true" sz="2300">
                  <a:solidFill>
                    <a:srgbClr val="1C4F59"/>
                  </a:solidFill>
                  <a:latin typeface="Aileron Bold"/>
                  <a:ea typeface="Aileron Bold"/>
                  <a:cs typeface="Aileron Bold"/>
                  <a:sym typeface="Aileron Bold"/>
                  <a:hlinkClick r:id="rId5" tooltip="https://washboard.wsac.wa.gov/login.aspx"/>
                </a:rPr>
                <a:t>Click here: </a:t>
              </a:r>
              <a:r>
                <a:rPr lang="en-US" b="true" sz="2300">
                  <a:solidFill>
                    <a:srgbClr val="5186CD"/>
                  </a:solidFill>
                  <a:latin typeface="Aileron Bold"/>
                  <a:ea typeface="Aileron Bold"/>
                  <a:cs typeface="Aileron Bold"/>
                  <a:sym typeface="Aileron Bold"/>
                  <a:hlinkClick r:id="rId6" tooltip="https://washboard.wsac.wa.gov/login.aspx"/>
                </a:rPr>
                <a:t> </a:t>
              </a:r>
              <a:r>
                <a:rPr lang="en-US" b="true" sz="2300" u="sng">
                  <a:solidFill>
                    <a:srgbClr val="5186CD"/>
                  </a:solidFill>
                  <a:latin typeface="Aileron Bold"/>
                  <a:ea typeface="Aileron Bold"/>
                  <a:cs typeface="Aileron Bold"/>
                  <a:sym typeface="Aileron Bold"/>
                  <a:hlinkClick r:id="rId7" tooltip="https://washboard.wsac.wa.gov/login.aspx"/>
                </a:rPr>
                <a:t>WashBoard Scholarship Search</a:t>
              </a:r>
            </a:p>
            <a:p>
              <a:pPr algn="l">
                <a:lnSpc>
                  <a:spcPts val="3220"/>
                </a:lnSpc>
              </a:pPr>
            </a:p>
            <a:p>
              <a:pPr algn="l">
                <a:lnSpc>
                  <a:spcPts val="3219"/>
                </a:lnSpc>
              </a:pPr>
            </a:p>
          </p:txBody>
        </p:sp>
      </p:grpSp>
      <p:sp>
        <p:nvSpPr>
          <p:cNvPr name="Freeform 14" id="14"/>
          <p:cNvSpPr/>
          <p:nvPr/>
        </p:nvSpPr>
        <p:spPr>
          <a:xfrm flipH="true" flipV="false" rot="1196655">
            <a:off x="14799027" y="203390"/>
            <a:ext cx="2494069" cy="1650620"/>
          </a:xfrm>
          <a:custGeom>
            <a:avLst/>
            <a:gdLst/>
            <a:ahLst/>
            <a:cxnLst/>
            <a:rect r="r" b="b" t="t" l="l"/>
            <a:pathLst>
              <a:path h="1650620" w="2494069">
                <a:moveTo>
                  <a:pt x="2494069" y="0"/>
                </a:moveTo>
                <a:lnTo>
                  <a:pt x="0" y="0"/>
                </a:lnTo>
                <a:lnTo>
                  <a:pt x="0" y="1650620"/>
                </a:lnTo>
                <a:lnTo>
                  <a:pt x="2494069" y="1650620"/>
                </a:lnTo>
                <a:lnTo>
                  <a:pt x="2494069"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5" id="15"/>
          <p:cNvSpPr txBox="true"/>
          <p:nvPr/>
        </p:nvSpPr>
        <p:spPr>
          <a:xfrm rot="0">
            <a:off x="1028700" y="151885"/>
            <a:ext cx="14028571" cy="1929852"/>
          </a:xfrm>
          <a:prstGeom prst="rect">
            <a:avLst/>
          </a:prstGeom>
        </p:spPr>
        <p:txBody>
          <a:bodyPr anchor="t" rtlCol="false" tIns="0" lIns="0" bIns="0" rIns="0">
            <a:spAutoFit/>
          </a:bodyPr>
          <a:lstStyle/>
          <a:p>
            <a:pPr algn="l">
              <a:lnSpc>
                <a:spcPts val="7679"/>
              </a:lnSpc>
            </a:pPr>
            <a:r>
              <a:rPr lang="en-US" sz="6399">
                <a:solidFill>
                  <a:srgbClr val="FEF4D6"/>
                </a:solidFill>
                <a:latin typeface="Poetsen"/>
                <a:ea typeface="Poetsen"/>
                <a:cs typeface="Poetsen"/>
                <a:sym typeface="Poetsen"/>
              </a:rPr>
              <a:t>Imp</a:t>
            </a:r>
            <a:r>
              <a:rPr lang="en-US" sz="6399">
                <a:solidFill>
                  <a:srgbClr val="FEF4D6"/>
                </a:solidFill>
                <a:latin typeface="Poetsen"/>
                <a:ea typeface="Poetsen"/>
                <a:cs typeface="Poetsen"/>
                <a:sym typeface="Poetsen"/>
              </a:rPr>
              <a:t>ortant items for students interested in 2 or 4 year college​</a:t>
            </a:r>
          </a:p>
        </p:txBody>
      </p:sp>
      <p:grpSp>
        <p:nvGrpSpPr>
          <p:cNvPr name="Group 16" id="16"/>
          <p:cNvGrpSpPr/>
          <p:nvPr/>
        </p:nvGrpSpPr>
        <p:grpSpPr>
          <a:xfrm rot="0">
            <a:off x="0" y="9466902"/>
            <a:ext cx="18288000" cy="820098"/>
            <a:chOff x="0" y="0"/>
            <a:chExt cx="24384000" cy="1093465"/>
          </a:xfrm>
        </p:grpSpPr>
        <p:grpSp>
          <p:nvGrpSpPr>
            <p:cNvPr name="Group 17" id="17"/>
            <p:cNvGrpSpPr/>
            <p:nvPr/>
          </p:nvGrpSpPr>
          <p:grpSpPr>
            <a:xfrm rot="0">
              <a:off x="0" y="0"/>
              <a:ext cx="24384000" cy="1093465"/>
              <a:chOff x="0" y="0"/>
              <a:chExt cx="6555032" cy="293951"/>
            </a:xfrm>
          </p:grpSpPr>
          <p:sp>
            <p:nvSpPr>
              <p:cNvPr name="Freeform 18" id="18"/>
              <p:cNvSpPr/>
              <p:nvPr/>
            </p:nvSpPr>
            <p:spPr>
              <a:xfrm flipH="false" flipV="false" rot="0">
                <a:off x="0" y="0"/>
                <a:ext cx="6555032" cy="293951"/>
              </a:xfrm>
              <a:custGeom>
                <a:avLst/>
                <a:gdLst/>
                <a:ahLst/>
                <a:cxnLst/>
                <a:rect r="r" b="b" t="t" l="l"/>
                <a:pathLst>
                  <a:path h="293951" w="6555032">
                    <a:moveTo>
                      <a:pt x="0" y="0"/>
                    </a:moveTo>
                    <a:lnTo>
                      <a:pt x="6555032" y="0"/>
                    </a:lnTo>
                    <a:lnTo>
                      <a:pt x="6555032" y="293951"/>
                    </a:lnTo>
                    <a:lnTo>
                      <a:pt x="0" y="293951"/>
                    </a:lnTo>
                    <a:close/>
                  </a:path>
                </a:pathLst>
              </a:custGeom>
              <a:solidFill>
                <a:srgbClr val="C10230"/>
              </a:solidFill>
            </p:spPr>
          </p:sp>
        </p:grpSp>
        <p:sp>
          <p:nvSpPr>
            <p:cNvPr name="TextBox 19" id="19"/>
            <p:cNvSpPr txBox="true"/>
            <p:nvPr/>
          </p:nvSpPr>
          <p:spPr>
            <a:xfrm rot="0">
              <a:off x="13473704" y="349905"/>
              <a:ext cx="10382928" cy="355554"/>
            </a:xfrm>
            <a:prstGeom prst="rect">
              <a:avLst/>
            </a:prstGeom>
          </p:spPr>
          <p:txBody>
            <a:bodyPr anchor="t" rtlCol="false" tIns="0" lIns="0" bIns="0" rIns="0">
              <a:spAutoFit/>
            </a:bodyPr>
            <a:lstStyle/>
            <a:p>
              <a:pPr algn="r">
                <a:lnSpc>
                  <a:spcPts val="2240"/>
                </a:lnSpc>
                <a:spcBef>
                  <a:spcPct val="0"/>
                </a:spcBef>
              </a:pPr>
              <a:r>
                <a:rPr lang="en-US" sz="1600">
                  <a:solidFill>
                    <a:srgbClr val="94221E"/>
                  </a:solidFill>
                  <a:latin typeface="Aileron"/>
                  <a:ea typeface="Aileron"/>
                  <a:cs typeface="Aileron"/>
                  <a:sym typeface="Aileron"/>
                </a:rPr>
                <a:t>English Class | Laredo York Primary School</a:t>
              </a:r>
            </a:p>
          </p:txBody>
        </p:sp>
      </p:grpSp>
      <p:grpSp>
        <p:nvGrpSpPr>
          <p:cNvPr name="Group 20" id="20"/>
          <p:cNvGrpSpPr/>
          <p:nvPr/>
        </p:nvGrpSpPr>
        <p:grpSpPr>
          <a:xfrm rot="0">
            <a:off x="1230037" y="2939786"/>
            <a:ext cx="4074208" cy="3887343"/>
            <a:chOff x="0" y="0"/>
            <a:chExt cx="5432278" cy="5183124"/>
          </a:xfrm>
        </p:grpSpPr>
        <p:sp>
          <p:nvSpPr>
            <p:cNvPr name="TextBox 21" id="21"/>
            <p:cNvSpPr txBox="true"/>
            <p:nvPr/>
          </p:nvSpPr>
          <p:spPr>
            <a:xfrm rot="0">
              <a:off x="0" y="9525"/>
              <a:ext cx="5432278" cy="512191"/>
            </a:xfrm>
            <a:prstGeom prst="rect">
              <a:avLst/>
            </a:prstGeom>
          </p:spPr>
          <p:txBody>
            <a:bodyPr anchor="t" rtlCol="false" tIns="0" lIns="0" bIns="0" rIns="0">
              <a:spAutoFit/>
            </a:bodyPr>
            <a:lstStyle/>
            <a:p>
              <a:pPr algn="l">
                <a:lnSpc>
                  <a:spcPts val="2963"/>
                </a:lnSpc>
              </a:pPr>
              <a:r>
                <a:rPr lang="en-US" sz="2600" b="true">
                  <a:solidFill>
                    <a:srgbClr val="1C4F59"/>
                  </a:solidFill>
                  <a:latin typeface="Aileron Bold"/>
                  <a:ea typeface="Aileron Bold"/>
                  <a:cs typeface="Aileron Bold"/>
                  <a:sym typeface="Aileron Bold"/>
                </a:rPr>
                <a:t>Senior Timeline</a:t>
              </a:r>
            </a:p>
          </p:txBody>
        </p:sp>
        <p:sp>
          <p:nvSpPr>
            <p:cNvPr name="TextBox 22" id="22"/>
            <p:cNvSpPr txBox="true"/>
            <p:nvPr/>
          </p:nvSpPr>
          <p:spPr>
            <a:xfrm rot="0">
              <a:off x="0" y="746379"/>
              <a:ext cx="5432278" cy="4436745"/>
            </a:xfrm>
            <a:prstGeom prst="rect">
              <a:avLst/>
            </a:prstGeom>
          </p:spPr>
          <p:txBody>
            <a:bodyPr anchor="t" rtlCol="false" tIns="0" lIns="0" bIns="0" rIns="0">
              <a:spAutoFit/>
            </a:bodyPr>
            <a:lstStyle/>
            <a:p>
              <a:pPr algn="ctr">
                <a:lnSpc>
                  <a:spcPts val="3359"/>
                </a:lnSpc>
              </a:pPr>
              <a:r>
                <a:rPr lang="en-US" sz="2400">
                  <a:solidFill>
                    <a:srgbClr val="1C4F59"/>
                  </a:solidFill>
                  <a:latin typeface="Aileron"/>
                  <a:ea typeface="Aileron"/>
                  <a:cs typeface="Aileron"/>
                  <a:sym typeface="Aileron"/>
                </a:rPr>
                <a:t>✓ </a:t>
              </a:r>
              <a:r>
                <a:rPr lang="en-US" sz="2400">
                  <a:solidFill>
                    <a:srgbClr val="1C4F59"/>
                  </a:solidFill>
                  <a:latin typeface="Aileron"/>
                  <a:ea typeface="Aileron"/>
                  <a:cs typeface="Aileron"/>
                  <a:sym typeface="Aileron"/>
                </a:rPr>
                <a:t> </a:t>
              </a:r>
              <a:r>
                <a:rPr lang="en-US" sz="2400">
                  <a:solidFill>
                    <a:srgbClr val="1C4F59"/>
                  </a:solidFill>
                  <a:latin typeface="Aileron"/>
                  <a:ea typeface="Aileron"/>
                  <a:cs typeface="Aileron"/>
                  <a:sym typeface="Aileron"/>
                </a:rPr>
                <a:t>C</a:t>
              </a:r>
              <a:r>
                <a:rPr lang="en-US" sz="2400">
                  <a:solidFill>
                    <a:srgbClr val="1C4F59"/>
                  </a:solidFill>
                  <a:latin typeface="Aileron"/>
                  <a:ea typeface="Aileron"/>
                  <a:cs typeface="Aileron"/>
                  <a:sym typeface="Aileron"/>
                </a:rPr>
                <a:t>heck out the link below to for a monthly checklist for your Senior Year and even the Summer before your Senior year!</a:t>
              </a:r>
            </a:p>
            <a:p>
              <a:pPr algn="l">
                <a:lnSpc>
                  <a:spcPts val="3359"/>
                </a:lnSpc>
              </a:pPr>
            </a:p>
            <a:p>
              <a:pPr algn="l">
                <a:lnSpc>
                  <a:spcPts val="3359"/>
                </a:lnSpc>
              </a:pPr>
              <a:r>
                <a:rPr lang="en-US" b="true" sz="2399">
                  <a:solidFill>
                    <a:srgbClr val="1C4F59"/>
                  </a:solidFill>
                  <a:latin typeface="Aileron Bold"/>
                  <a:ea typeface="Aileron Bold"/>
                  <a:cs typeface="Aileron Bold"/>
                  <a:sym typeface="Aileron Bold"/>
                  <a:hlinkClick r:id="rId10" tooltip="https://jhs.lwsd.org/uploaded/Juanita_High_School/Documents/Counseling/College_Planning/Grade_12_Post_Secondary_Planning.pdf"/>
                </a:rPr>
                <a:t>Click here:</a:t>
              </a:r>
              <a:r>
                <a:rPr lang="en-US" b="true" sz="2399">
                  <a:solidFill>
                    <a:srgbClr val="000000"/>
                  </a:solidFill>
                  <a:latin typeface="Aileron Bold"/>
                  <a:ea typeface="Aileron Bold"/>
                  <a:cs typeface="Aileron Bold"/>
                  <a:sym typeface="Aileron Bold"/>
                  <a:hlinkClick r:id="rId11" tooltip="https://jhs.lwsd.org/uploaded/Juanita_High_School/Documents/Counseling/College_Planning/Grade_12_Post_Secondary_Planning.pdf"/>
                </a:rPr>
                <a:t> </a:t>
              </a:r>
              <a:r>
                <a:rPr lang="en-US" b="true" sz="2399" u="sng">
                  <a:solidFill>
                    <a:srgbClr val="5186CD"/>
                  </a:solidFill>
                  <a:latin typeface="Aileron Bold"/>
                  <a:ea typeface="Aileron Bold"/>
                  <a:cs typeface="Aileron Bold"/>
                  <a:sym typeface="Aileron Bold"/>
                  <a:hlinkClick r:id="rId12" tooltip="https://jhs.lwsd.org/uploaded/Juanita_High_School/Documents/Counseling/College_Planning/Grade_12_Post_Secondary_Planning.pdf"/>
                </a:rPr>
                <a:t>Senior Year Timeline</a:t>
              </a:r>
            </a:p>
          </p:txBody>
        </p:sp>
      </p:gr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12284C"/>
        </a:solidFill>
      </p:bgPr>
    </p:bg>
    <p:spTree>
      <p:nvGrpSpPr>
        <p:cNvPr id="1" name=""/>
        <p:cNvGrpSpPr/>
        <p:nvPr/>
      </p:nvGrpSpPr>
      <p:grpSpPr>
        <a:xfrm>
          <a:off x="0" y="0"/>
          <a:ext cx="0" cy="0"/>
          <a:chOff x="0" y="0"/>
          <a:chExt cx="0" cy="0"/>
        </a:xfrm>
      </p:grpSpPr>
      <p:grpSp>
        <p:nvGrpSpPr>
          <p:cNvPr name="Group 2" id="2"/>
          <p:cNvGrpSpPr/>
          <p:nvPr/>
        </p:nvGrpSpPr>
        <p:grpSpPr>
          <a:xfrm rot="0">
            <a:off x="0" y="9466902"/>
            <a:ext cx="18288000" cy="820098"/>
            <a:chOff x="0" y="0"/>
            <a:chExt cx="24384000" cy="1093465"/>
          </a:xfrm>
        </p:grpSpPr>
        <p:grpSp>
          <p:nvGrpSpPr>
            <p:cNvPr name="Group 3" id="3"/>
            <p:cNvGrpSpPr/>
            <p:nvPr/>
          </p:nvGrpSpPr>
          <p:grpSpPr>
            <a:xfrm rot="0">
              <a:off x="0" y="0"/>
              <a:ext cx="24384000" cy="1093465"/>
              <a:chOff x="0" y="0"/>
              <a:chExt cx="6555032" cy="293951"/>
            </a:xfrm>
          </p:grpSpPr>
          <p:sp>
            <p:nvSpPr>
              <p:cNvPr name="Freeform 4" id="4"/>
              <p:cNvSpPr/>
              <p:nvPr/>
            </p:nvSpPr>
            <p:spPr>
              <a:xfrm flipH="false" flipV="false" rot="0">
                <a:off x="0" y="0"/>
                <a:ext cx="6555032" cy="293951"/>
              </a:xfrm>
              <a:custGeom>
                <a:avLst/>
                <a:gdLst/>
                <a:ahLst/>
                <a:cxnLst/>
                <a:rect r="r" b="b" t="t" l="l"/>
                <a:pathLst>
                  <a:path h="293951" w="6555032">
                    <a:moveTo>
                      <a:pt x="0" y="0"/>
                    </a:moveTo>
                    <a:lnTo>
                      <a:pt x="6555032" y="0"/>
                    </a:lnTo>
                    <a:lnTo>
                      <a:pt x="6555032" y="293951"/>
                    </a:lnTo>
                    <a:lnTo>
                      <a:pt x="0" y="293951"/>
                    </a:lnTo>
                    <a:close/>
                  </a:path>
                </a:pathLst>
              </a:custGeom>
              <a:solidFill>
                <a:srgbClr val="C10230"/>
              </a:solidFill>
            </p:spPr>
          </p:sp>
        </p:grpSp>
        <p:sp>
          <p:nvSpPr>
            <p:cNvPr name="TextBox 5" id="5"/>
            <p:cNvSpPr txBox="true"/>
            <p:nvPr/>
          </p:nvSpPr>
          <p:spPr>
            <a:xfrm rot="0">
              <a:off x="14605159" y="349905"/>
              <a:ext cx="9251474" cy="355554"/>
            </a:xfrm>
            <a:prstGeom prst="rect">
              <a:avLst/>
            </a:prstGeom>
          </p:spPr>
          <p:txBody>
            <a:bodyPr anchor="t" rtlCol="false" tIns="0" lIns="0" bIns="0" rIns="0">
              <a:spAutoFit/>
            </a:bodyPr>
            <a:lstStyle/>
            <a:p>
              <a:pPr algn="r">
                <a:lnSpc>
                  <a:spcPts val="2239"/>
                </a:lnSpc>
                <a:spcBef>
                  <a:spcPct val="0"/>
                </a:spcBef>
              </a:pPr>
              <a:r>
                <a:rPr lang="en-US" sz="1599">
                  <a:solidFill>
                    <a:srgbClr val="94221E"/>
                  </a:solidFill>
                  <a:latin typeface="Aileron"/>
                  <a:ea typeface="Aileron"/>
                  <a:cs typeface="Aileron"/>
                  <a:sym typeface="Aileron"/>
                </a:rPr>
                <a:t>English Class | Laredo York Primary School</a:t>
              </a:r>
            </a:p>
          </p:txBody>
        </p:sp>
      </p:grpSp>
      <p:sp>
        <p:nvSpPr>
          <p:cNvPr name="Freeform 6" id="6"/>
          <p:cNvSpPr/>
          <p:nvPr/>
        </p:nvSpPr>
        <p:spPr>
          <a:xfrm flipH="false" flipV="false" rot="0">
            <a:off x="7913435" y="2607939"/>
            <a:ext cx="10357400" cy="7269011"/>
          </a:xfrm>
          <a:custGeom>
            <a:avLst/>
            <a:gdLst/>
            <a:ahLst/>
            <a:cxnLst/>
            <a:rect r="r" b="b" t="t" l="l"/>
            <a:pathLst>
              <a:path h="7269011" w="10357400">
                <a:moveTo>
                  <a:pt x="0" y="0"/>
                </a:moveTo>
                <a:lnTo>
                  <a:pt x="10357400" y="0"/>
                </a:lnTo>
                <a:lnTo>
                  <a:pt x="10357400" y="7269012"/>
                </a:lnTo>
                <a:lnTo>
                  <a:pt x="0" y="726901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7532147" y="190500"/>
            <a:ext cx="10154421" cy="2400300"/>
          </a:xfrm>
          <a:prstGeom prst="rect">
            <a:avLst/>
          </a:prstGeom>
        </p:spPr>
        <p:txBody>
          <a:bodyPr anchor="t" rtlCol="false" tIns="0" lIns="0" bIns="0" rIns="0">
            <a:spAutoFit/>
          </a:bodyPr>
          <a:lstStyle/>
          <a:p>
            <a:pPr algn="ctr">
              <a:lnSpc>
                <a:spcPts val="9489"/>
              </a:lnSpc>
            </a:pPr>
            <a:r>
              <a:rPr lang="en-US" sz="7908">
                <a:solidFill>
                  <a:srgbClr val="D9D9D9"/>
                </a:solidFill>
                <a:latin typeface="Poetsen"/>
                <a:ea typeface="Poetsen"/>
                <a:cs typeface="Poetsen"/>
                <a:sym typeface="Poetsen"/>
              </a:rPr>
              <a:t>Letters of Rec and Transcripts</a:t>
            </a:r>
          </a:p>
        </p:txBody>
      </p:sp>
      <p:sp>
        <p:nvSpPr>
          <p:cNvPr name="TextBox 8" id="8"/>
          <p:cNvSpPr txBox="true"/>
          <p:nvPr/>
        </p:nvSpPr>
        <p:spPr>
          <a:xfrm rot="0">
            <a:off x="9144772" y="5795892"/>
            <a:ext cx="8176175" cy="1813871"/>
          </a:xfrm>
          <a:prstGeom prst="rect">
            <a:avLst/>
          </a:prstGeom>
        </p:spPr>
        <p:txBody>
          <a:bodyPr anchor="t" rtlCol="false" tIns="0" lIns="0" bIns="0" rIns="0">
            <a:spAutoFit/>
          </a:bodyPr>
          <a:lstStyle/>
          <a:p>
            <a:pPr algn="ctr">
              <a:lnSpc>
                <a:spcPts val="4764"/>
              </a:lnSpc>
            </a:pPr>
            <a:r>
              <a:rPr lang="en-US" sz="3176">
                <a:solidFill>
                  <a:srgbClr val="1C4F59"/>
                </a:solidFill>
                <a:latin typeface="Aileron"/>
                <a:ea typeface="Aileron"/>
                <a:cs typeface="Aileron"/>
                <a:sym typeface="Aileron"/>
              </a:rPr>
              <a:t>                             </a:t>
            </a:r>
          </a:p>
          <a:p>
            <a:pPr algn="l">
              <a:lnSpc>
                <a:spcPts val="4059"/>
              </a:lnSpc>
            </a:pPr>
          </a:p>
          <a:p>
            <a:pPr algn="l">
              <a:lnSpc>
                <a:spcPts val="5884"/>
              </a:lnSpc>
            </a:pPr>
          </a:p>
        </p:txBody>
      </p:sp>
      <p:sp>
        <p:nvSpPr>
          <p:cNvPr name="Freeform 9" id="9"/>
          <p:cNvSpPr/>
          <p:nvPr/>
        </p:nvSpPr>
        <p:spPr>
          <a:xfrm flipH="false" flipV="false" rot="0">
            <a:off x="408916" y="360114"/>
            <a:ext cx="5517542" cy="6180546"/>
          </a:xfrm>
          <a:custGeom>
            <a:avLst/>
            <a:gdLst/>
            <a:ahLst/>
            <a:cxnLst/>
            <a:rect r="r" b="b" t="t" l="l"/>
            <a:pathLst>
              <a:path h="6180546" w="5517542">
                <a:moveTo>
                  <a:pt x="0" y="0"/>
                </a:moveTo>
                <a:lnTo>
                  <a:pt x="5517542" y="0"/>
                </a:lnTo>
                <a:lnTo>
                  <a:pt x="5517542" y="6180546"/>
                </a:lnTo>
                <a:lnTo>
                  <a:pt x="0" y="618054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0" id="10"/>
          <p:cNvSpPr/>
          <p:nvPr/>
        </p:nvSpPr>
        <p:spPr>
          <a:xfrm flipH="true" flipV="false" rot="-278263">
            <a:off x="5468452" y="2265853"/>
            <a:ext cx="3378406" cy="7486773"/>
          </a:xfrm>
          <a:custGeom>
            <a:avLst/>
            <a:gdLst/>
            <a:ahLst/>
            <a:cxnLst/>
            <a:rect r="r" b="b" t="t" l="l"/>
            <a:pathLst>
              <a:path h="7486773" w="3378406">
                <a:moveTo>
                  <a:pt x="3378407" y="0"/>
                </a:moveTo>
                <a:lnTo>
                  <a:pt x="0" y="0"/>
                </a:lnTo>
                <a:lnTo>
                  <a:pt x="0" y="7486773"/>
                </a:lnTo>
                <a:lnTo>
                  <a:pt x="3378407" y="7486773"/>
                </a:lnTo>
                <a:lnTo>
                  <a:pt x="3378407"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1" id="11"/>
          <p:cNvSpPr txBox="true"/>
          <p:nvPr/>
        </p:nvSpPr>
        <p:spPr>
          <a:xfrm rot="0">
            <a:off x="796539" y="1429489"/>
            <a:ext cx="4742296" cy="4051321"/>
          </a:xfrm>
          <a:prstGeom prst="rect">
            <a:avLst/>
          </a:prstGeom>
        </p:spPr>
        <p:txBody>
          <a:bodyPr anchor="t" rtlCol="false" tIns="0" lIns="0" bIns="0" rIns="0">
            <a:spAutoFit/>
          </a:bodyPr>
          <a:lstStyle/>
          <a:p>
            <a:pPr algn="ctr">
              <a:lnSpc>
                <a:spcPts val="2892"/>
              </a:lnSpc>
            </a:pPr>
          </a:p>
          <a:p>
            <a:pPr algn="ctr">
              <a:lnSpc>
                <a:spcPts val="2670"/>
              </a:lnSpc>
            </a:pPr>
            <a:r>
              <a:rPr lang="en-US" sz="2342">
                <a:solidFill>
                  <a:srgbClr val="1C4F59"/>
                </a:solidFill>
                <a:latin typeface="Aileron"/>
                <a:ea typeface="Aileron"/>
                <a:cs typeface="Aileron"/>
                <a:sym typeface="Aileron"/>
              </a:rPr>
              <a:t>✓   Applying to college through CommonApp - transcripts will be automatically uploaded</a:t>
            </a:r>
          </a:p>
          <a:p>
            <a:pPr algn="ctr">
              <a:lnSpc>
                <a:spcPts val="2670"/>
              </a:lnSpc>
            </a:pPr>
          </a:p>
          <a:p>
            <a:pPr algn="ctr">
              <a:lnSpc>
                <a:spcPts val="2670"/>
              </a:lnSpc>
            </a:pPr>
            <a:r>
              <a:rPr lang="en-US" sz="2342">
                <a:solidFill>
                  <a:srgbClr val="1C4F59"/>
                </a:solidFill>
                <a:latin typeface="Aileron"/>
                <a:ea typeface="Aileron"/>
                <a:cs typeface="Aileron"/>
                <a:sym typeface="Aileron"/>
              </a:rPr>
              <a:t>✓   Unofficial transcripts can be download yourself from Skyward</a:t>
            </a:r>
            <a:r>
              <a:rPr lang="en-US" sz="2342">
                <a:solidFill>
                  <a:srgbClr val="1C4F59"/>
                </a:solidFill>
                <a:latin typeface="Aileron"/>
                <a:ea typeface="Aileron"/>
                <a:cs typeface="Aileron"/>
                <a:sym typeface="Aileron"/>
              </a:rPr>
              <a:t> </a:t>
            </a:r>
          </a:p>
          <a:p>
            <a:pPr algn="ctr">
              <a:lnSpc>
                <a:spcPts val="2670"/>
              </a:lnSpc>
            </a:pPr>
          </a:p>
          <a:p>
            <a:pPr algn="ctr">
              <a:lnSpc>
                <a:spcPts val="2670"/>
              </a:lnSpc>
            </a:pPr>
            <a:r>
              <a:rPr lang="en-US" b="true" sz="2342">
                <a:solidFill>
                  <a:srgbClr val="1C4F59"/>
                </a:solidFill>
                <a:latin typeface="Aileron Bold"/>
                <a:ea typeface="Aileron Bold"/>
                <a:cs typeface="Aileron Bold"/>
                <a:sym typeface="Aileron Bold"/>
              </a:rPr>
              <a:t> ✓   </a:t>
            </a:r>
            <a:r>
              <a:rPr lang="en-US" sz="2342">
                <a:solidFill>
                  <a:srgbClr val="1C4F59"/>
                </a:solidFill>
                <a:latin typeface="Aileron"/>
                <a:ea typeface="Aileron"/>
                <a:cs typeface="Aileron"/>
                <a:sym typeface="Aileron"/>
              </a:rPr>
              <a:t>All other requests for transcripts must be submitted via the Transcript Request Form on our website</a:t>
            </a:r>
          </a:p>
        </p:txBody>
      </p:sp>
      <p:sp>
        <p:nvSpPr>
          <p:cNvPr name="TextBox 12" id="12"/>
          <p:cNvSpPr txBox="true"/>
          <p:nvPr/>
        </p:nvSpPr>
        <p:spPr>
          <a:xfrm rot="0">
            <a:off x="8723098" y="3259965"/>
            <a:ext cx="8738075" cy="5004374"/>
          </a:xfrm>
          <a:prstGeom prst="rect">
            <a:avLst/>
          </a:prstGeom>
        </p:spPr>
        <p:txBody>
          <a:bodyPr anchor="t" rtlCol="false" tIns="0" lIns="0" bIns="0" rIns="0">
            <a:spAutoFit/>
          </a:bodyPr>
          <a:lstStyle/>
          <a:p>
            <a:pPr algn="ctr">
              <a:lnSpc>
                <a:spcPts val="4916"/>
              </a:lnSpc>
            </a:pPr>
            <a:r>
              <a:rPr lang="en-US" sz="3512" b="true">
                <a:solidFill>
                  <a:srgbClr val="12284C"/>
                </a:solidFill>
                <a:latin typeface="Canva Sans Bold"/>
                <a:ea typeface="Canva Sans Bold"/>
                <a:cs typeface="Canva Sans Bold"/>
                <a:sym typeface="Canva Sans Bold"/>
              </a:rPr>
              <a:t>Not all Universities require Letters of Recommendation!!</a:t>
            </a:r>
          </a:p>
          <a:p>
            <a:pPr algn="ctr">
              <a:lnSpc>
                <a:spcPts val="1157"/>
              </a:lnSpc>
            </a:pPr>
          </a:p>
          <a:p>
            <a:pPr algn="ctr">
              <a:lnSpc>
                <a:spcPts val="4049"/>
              </a:lnSpc>
            </a:pPr>
            <a:r>
              <a:rPr lang="en-US" b="true" sz="2892" i="true">
                <a:solidFill>
                  <a:srgbClr val="12284C"/>
                </a:solidFill>
                <a:latin typeface="Canva Sans Bold Italics"/>
                <a:ea typeface="Canva Sans Bold Italics"/>
                <a:cs typeface="Canva Sans Bold Italics"/>
                <a:sym typeface="Canva Sans Bold Italics"/>
              </a:rPr>
              <a:t>Did you know</a:t>
            </a:r>
            <a:r>
              <a:rPr lang="en-US" sz="2892" b="true">
                <a:solidFill>
                  <a:srgbClr val="12284C"/>
                </a:solidFill>
                <a:latin typeface="Canva Sans Bold"/>
                <a:ea typeface="Canva Sans Bold"/>
                <a:cs typeface="Canva Sans Bold"/>
                <a:sym typeface="Canva Sans Bold"/>
              </a:rPr>
              <a:t>:</a:t>
            </a:r>
          </a:p>
          <a:p>
            <a:pPr algn="ctr">
              <a:lnSpc>
                <a:spcPts val="2024"/>
              </a:lnSpc>
            </a:pPr>
            <a:r>
              <a:rPr lang="en-US" sz="1446" b="true">
                <a:solidFill>
                  <a:srgbClr val="12284C"/>
                </a:solidFill>
                <a:latin typeface="Canva Sans Bold"/>
                <a:ea typeface="Canva Sans Bold"/>
                <a:cs typeface="Canva Sans Bold"/>
                <a:sym typeface="Canva Sans Bold"/>
              </a:rPr>
              <a:t> </a:t>
            </a:r>
          </a:p>
          <a:p>
            <a:pPr algn="ctr">
              <a:lnSpc>
                <a:spcPts val="3615"/>
              </a:lnSpc>
            </a:pPr>
            <a:r>
              <a:rPr lang="en-US" sz="2582" b="true">
                <a:solidFill>
                  <a:srgbClr val="12284C"/>
                </a:solidFill>
                <a:latin typeface="Canva Sans Bold"/>
                <a:ea typeface="Canva Sans Bold"/>
                <a:cs typeface="Canva Sans Bold"/>
                <a:sym typeface="Canva Sans Bold"/>
              </a:rPr>
              <a:t>✓ </a:t>
            </a:r>
            <a:r>
              <a:rPr lang="en-US" sz="2582" b="true">
                <a:solidFill>
                  <a:srgbClr val="12284C"/>
                </a:solidFill>
                <a:latin typeface="Canva Sans Bold"/>
                <a:ea typeface="Canva Sans Bold"/>
                <a:cs typeface="Canva Sans Bold"/>
                <a:sym typeface="Canva Sans Bold"/>
              </a:rPr>
              <a:t>Letters do not have to come from your counselor! </a:t>
            </a:r>
          </a:p>
          <a:p>
            <a:pPr algn="ctr">
              <a:lnSpc>
                <a:spcPts val="2075"/>
              </a:lnSpc>
            </a:pPr>
          </a:p>
          <a:p>
            <a:pPr algn="ctr">
              <a:lnSpc>
                <a:spcPts val="3610"/>
              </a:lnSpc>
            </a:pPr>
            <a:r>
              <a:rPr lang="en-US" sz="2579" b="true">
                <a:solidFill>
                  <a:srgbClr val="12284C"/>
                </a:solidFill>
                <a:latin typeface="Canva Sans Bold"/>
                <a:ea typeface="Canva Sans Bold"/>
                <a:cs typeface="Canva Sans Bold"/>
                <a:sym typeface="Canva Sans Bold"/>
              </a:rPr>
              <a:t>✓ </a:t>
            </a:r>
            <a:r>
              <a:rPr lang="en-US" sz="2579" b="true">
                <a:solidFill>
                  <a:srgbClr val="12284C"/>
                </a:solidFill>
                <a:latin typeface="Canva Sans Bold"/>
                <a:ea typeface="Canva Sans Bold"/>
                <a:cs typeface="Canva Sans Bold"/>
                <a:sym typeface="Canva Sans Bold"/>
              </a:rPr>
              <a:t> Ask someone who really knows you and can speak to your academic performance in the classroom. </a:t>
            </a:r>
          </a:p>
          <a:p>
            <a:pPr algn="ctr">
              <a:lnSpc>
                <a:spcPts val="3470"/>
              </a:lnSpc>
            </a:pPr>
          </a:p>
          <a:p>
            <a:pPr algn="ctr">
              <a:lnSpc>
                <a:spcPts val="3186"/>
              </a:lnSpc>
            </a:pPr>
            <a:r>
              <a:rPr lang="en-US" sz="2275" i="true">
                <a:solidFill>
                  <a:srgbClr val="12284C"/>
                </a:solidFill>
                <a:latin typeface="Canva Sans Italics"/>
                <a:ea typeface="Canva Sans Italics"/>
                <a:cs typeface="Canva Sans Italics"/>
                <a:sym typeface="Canva Sans Italics"/>
              </a:rPr>
              <a:t>For example: I</a:t>
            </a:r>
            <a:r>
              <a:rPr lang="en-US" sz="2275" i="true">
                <a:solidFill>
                  <a:srgbClr val="12284C"/>
                </a:solidFill>
                <a:latin typeface="Canva Sans Italics"/>
                <a:ea typeface="Canva Sans Italics"/>
                <a:cs typeface="Canva Sans Italics"/>
                <a:sym typeface="Canva Sans Italics"/>
              </a:rPr>
              <a:t>f you want to pursue a degree in a science field the best person to ask might be your science teacher.</a:t>
            </a:r>
          </a:p>
        </p:txBody>
      </p:sp>
      <p:sp>
        <p:nvSpPr>
          <p:cNvPr name="TextBox 13" id="13"/>
          <p:cNvSpPr txBox="true"/>
          <p:nvPr/>
        </p:nvSpPr>
        <p:spPr>
          <a:xfrm rot="0">
            <a:off x="408916" y="456565"/>
            <a:ext cx="5183601" cy="712469"/>
          </a:xfrm>
          <a:prstGeom prst="rect">
            <a:avLst/>
          </a:prstGeom>
        </p:spPr>
        <p:txBody>
          <a:bodyPr anchor="t" rtlCol="false" tIns="0" lIns="0" bIns="0" rIns="0">
            <a:spAutoFit/>
          </a:bodyPr>
          <a:lstStyle/>
          <a:p>
            <a:pPr algn="ctr">
              <a:lnSpc>
                <a:spcPts val="5880"/>
              </a:lnSpc>
            </a:pPr>
            <a:r>
              <a:rPr lang="en-US" sz="4200" b="true">
                <a:solidFill>
                  <a:srgbClr val="12284C"/>
                </a:solidFill>
                <a:latin typeface="Canva Sans Bold"/>
                <a:ea typeface="Canva Sans Bold"/>
                <a:cs typeface="Canva Sans Bold"/>
                <a:sym typeface="Canva Sans Bold"/>
              </a:rPr>
              <a:t>Transcript Info: </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C10230"/>
        </a:solidFill>
      </p:bgPr>
    </p:bg>
    <p:spTree>
      <p:nvGrpSpPr>
        <p:cNvPr id="1" name=""/>
        <p:cNvGrpSpPr/>
        <p:nvPr/>
      </p:nvGrpSpPr>
      <p:grpSpPr>
        <a:xfrm>
          <a:off x="0" y="0"/>
          <a:ext cx="0" cy="0"/>
          <a:chOff x="0" y="0"/>
          <a:chExt cx="0" cy="0"/>
        </a:xfrm>
      </p:grpSpPr>
      <p:grpSp>
        <p:nvGrpSpPr>
          <p:cNvPr name="Group 2" id="2"/>
          <p:cNvGrpSpPr/>
          <p:nvPr/>
        </p:nvGrpSpPr>
        <p:grpSpPr>
          <a:xfrm rot="0">
            <a:off x="362552" y="1456164"/>
            <a:ext cx="6906224" cy="2254201"/>
            <a:chOff x="0" y="0"/>
            <a:chExt cx="3715773" cy="1212833"/>
          </a:xfrm>
        </p:grpSpPr>
        <p:sp>
          <p:nvSpPr>
            <p:cNvPr name="Freeform 3" id="3"/>
            <p:cNvSpPr/>
            <p:nvPr/>
          </p:nvSpPr>
          <p:spPr>
            <a:xfrm flipH="false" flipV="false" rot="0">
              <a:off x="0" y="0"/>
              <a:ext cx="3715773" cy="1212834"/>
            </a:xfrm>
            <a:custGeom>
              <a:avLst/>
              <a:gdLst/>
              <a:ahLst/>
              <a:cxnLst/>
              <a:rect r="r" b="b" t="t" l="l"/>
              <a:pathLst>
                <a:path h="1212834" w="3715773">
                  <a:moveTo>
                    <a:pt x="3591313" y="1212833"/>
                  </a:moveTo>
                  <a:lnTo>
                    <a:pt x="124460" y="1212833"/>
                  </a:lnTo>
                  <a:cubicBezTo>
                    <a:pt x="55880" y="1212833"/>
                    <a:pt x="0" y="1156953"/>
                    <a:pt x="0" y="1088373"/>
                  </a:cubicBezTo>
                  <a:lnTo>
                    <a:pt x="0" y="124460"/>
                  </a:lnTo>
                  <a:cubicBezTo>
                    <a:pt x="0" y="55880"/>
                    <a:pt x="55880" y="0"/>
                    <a:pt x="124460" y="0"/>
                  </a:cubicBezTo>
                  <a:lnTo>
                    <a:pt x="3591313" y="0"/>
                  </a:lnTo>
                  <a:cubicBezTo>
                    <a:pt x="3659893" y="0"/>
                    <a:pt x="3715773" y="55880"/>
                    <a:pt x="3715773" y="124460"/>
                  </a:cubicBezTo>
                  <a:lnTo>
                    <a:pt x="3715773" y="1088373"/>
                  </a:lnTo>
                  <a:cubicBezTo>
                    <a:pt x="3715773" y="1156953"/>
                    <a:pt x="3659893" y="1212834"/>
                    <a:pt x="3591313" y="1212834"/>
                  </a:cubicBezTo>
                  <a:close/>
                </a:path>
              </a:pathLst>
            </a:custGeom>
            <a:solidFill>
              <a:srgbClr val="FFFFFF"/>
            </a:solidFill>
          </p:spPr>
        </p:sp>
      </p:grpSp>
      <p:grpSp>
        <p:nvGrpSpPr>
          <p:cNvPr name="Group 4" id="4"/>
          <p:cNvGrpSpPr/>
          <p:nvPr/>
        </p:nvGrpSpPr>
        <p:grpSpPr>
          <a:xfrm rot="0">
            <a:off x="627557" y="6474088"/>
            <a:ext cx="6906224" cy="2784212"/>
            <a:chOff x="0" y="0"/>
            <a:chExt cx="3715773" cy="1497996"/>
          </a:xfrm>
        </p:grpSpPr>
        <p:sp>
          <p:nvSpPr>
            <p:cNvPr name="Freeform 5" id="5"/>
            <p:cNvSpPr/>
            <p:nvPr/>
          </p:nvSpPr>
          <p:spPr>
            <a:xfrm flipH="false" flipV="false" rot="0">
              <a:off x="0" y="0"/>
              <a:ext cx="3715773" cy="1497996"/>
            </a:xfrm>
            <a:custGeom>
              <a:avLst/>
              <a:gdLst/>
              <a:ahLst/>
              <a:cxnLst/>
              <a:rect r="r" b="b" t="t" l="l"/>
              <a:pathLst>
                <a:path h="1497996" w="3715773">
                  <a:moveTo>
                    <a:pt x="3591313" y="1497996"/>
                  </a:moveTo>
                  <a:lnTo>
                    <a:pt x="124460" y="1497996"/>
                  </a:lnTo>
                  <a:cubicBezTo>
                    <a:pt x="55880" y="1497996"/>
                    <a:pt x="0" y="1442116"/>
                    <a:pt x="0" y="1373536"/>
                  </a:cubicBezTo>
                  <a:lnTo>
                    <a:pt x="0" y="124460"/>
                  </a:lnTo>
                  <a:cubicBezTo>
                    <a:pt x="0" y="55880"/>
                    <a:pt x="55880" y="0"/>
                    <a:pt x="124460" y="0"/>
                  </a:cubicBezTo>
                  <a:lnTo>
                    <a:pt x="3591313" y="0"/>
                  </a:lnTo>
                  <a:cubicBezTo>
                    <a:pt x="3659893" y="0"/>
                    <a:pt x="3715773" y="55880"/>
                    <a:pt x="3715773" y="124460"/>
                  </a:cubicBezTo>
                  <a:lnTo>
                    <a:pt x="3715773" y="1373536"/>
                  </a:lnTo>
                  <a:cubicBezTo>
                    <a:pt x="3715773" y="1442116"/>
                    <a:pt x="3659893" y="1497996"/>
                    <a:pt x="3591313" y="1497996"/>
                  </a:cubicBezTo>
                  <a:close/>
                </a:path>
              </a:pathLst>
            </a:custGeom>
            <a:solidFill>
              <a:srgbClr val="FFFFFF"/>
            </a:solidFill>
          </p:spPr>
        </p:sp>
      </p:grpSp>
      <p:grpSp>
        <p:nvGrpSpPr>
          <p:cNvPr name="Group 6" id="6"/>
          <p:cNvGrpSpPr/>
          <p:nvPr/>
        </p:nvGrpSpPr>
        <p:grpSpPr>
          <a:xfrm rot="0">
            <a:off x="10681944" y="6474088"/>
            <a:ext cx="6906224" cy="2739138"/>
            <a:chOff x="0" y="0"/>
            <a:chExt cx="3715773" cy="1473745"/>
          </a:xfrm>
        </p:grpSpPr>
        <p:sp>
          <p:nvSpPr>
            <p:cNvPr name="Freeform 7" id="7"/>
            <p:cNvSpPr/>
            <p:nvPr/>
          </p:nvSpPr>
          <p:spPr>
            <a:xfrm flipH="false" flipV="false" rot="0">
              <a:off x="0" y="0"/>
              <a:ext cx="3715773" cy="1473745"/>
            </a:xfrm>
            <a:custGeom>
              <a:avLst/>
              <a:gdLst/>
              <a:ahLst/>
              <a:cxnLst/>
              <a:rect r="r" b="b" t="t" l="l"/>
              <a:pathLst>
                <a:path h="1473745" w="3715773">
                  <a:moveTo>
                    <a:pt x="3591313" y="1473745"/>
                  </a:moveTo>
                  <a:lnTo>
                    <a:pt x="124460" y="1473745"/>
                  </a:lnTo>
                  <a:cubicBezTo>
                    <a:pt x="55880" y="1473745"/>
                    <a:pt x="0" y="1417865"/>
                    <a:pt x="0" y="1349285"/>
                  </a:cubicBezTo>
                  <a:lnTo>
                    <a:pt x="0" y="124460"/>
                  </a:lnTo>
                  <a:cubicBezTo>
                    <a:pt x="0" y="55880"/>
                    <a:pt x="55880" y="0"/>
                    <a:pt x="124460" y="0"/>
                  </a:cubicBezTo>
                  <a:lnTo>
                    <a:pt x="3591313" y="0"/>
                  </a:lnTo>
                  <a:cubicBezTo>
                    <a:pt x="3659893" y="0"/>
                    <a:pt x="3715773" y="55880"/>
                    <a:pt x="3715773" y="124460"/>
                  </a:cubicBezTo>
                  <a:lnTo>
                    <a:pt x="3715773" y="1349285"/>
                  </a:lnTo>
                  <a:cubicBezTo>
                    <a:pt x="3715773" y="1417865"/>
                    <a:pt x="3659893" y="1473745"/>
                    <a:pt x="3591313" y="1473745"/>
                  </a:cubicBezTo>
                  <a:close/>
                </a:path>
              </a:pathLst>
            </a:custGeom>
            <a:solidFill>
              <a:srgbClr val="FFFFFF"/>
            </a:solidFill>
          </p:spPr>
        </p:sp>
      </p:grpSp>
      <p:grpSp>
        <p:nvGrpSpPr>
          <p:cNvPr name="Group 8" id="8"/>
          <p:cNvGrpSpPr/>
          <p:nvPr/>
        </p:nvGrpSpPr>
        <p:grpSpPr>
          <a:xfrm rot="0">
            <a:off x="10826493" y="1456164"/>
            <a:ext cx="6906224" cy="2254201"/>
            <a:chOff x="0" y="0"/>
            <a:chExt cx="3715773" cy="1212833"/>
          </a:xfrm>
        </p:grpSpPr>
        <p:sp>
          <p:nvSpPr>
            <p:cNvPr name="Freeform 9" id="9"/>
            <p:cNvSpPr/>
            <p:nvPr/>
          </p:nvSpPr>
          <p:spPr>
            <a:xfrm flipH="false" flipV="false" rot="0">
              <a:off x="0" y="0"/>
              <a:ext cx="3715773" cy="1212834"/>
            </a:xfrm>
            <a:custGeom>
              <a:avLst/>
              <a:gdLst/>
              <a:ahLst/>
              <a:cxnLst/>
              <a:rect r="r" b="b" t="t" l="l"/>
              <a:pathLst>
                <a:path h="1212834" w="3715773">
                  <a:moveTo>
                    <a:pt x="3591313" y="1212833"/>
                  </a:moveTo>
                  <a:lnTo>
                    <a:pt x="124460" y="1212833"/>
                  </a:lnTo>
                  <a:cubicBezTo>
                    <a:pt x="55880" y="1212833"/>
                    <a:pt x="0" y="1156953"/>
                    <a:pt x="0" y="1088373"/>
                  </a:cubicBezTo>
                  <a:lnTo>
                    <a:pt x="0" y="124460"/>
                  </a:lnTo>
                  <a:cubicBezTo>
                    <a:pt x="0" y="55880"/>
                    <a:pt x="55880" y="0"/>
                    <a:pt x="124460" y="0"/>
                  </a:cubicBezTo>
                  <a:lnTo>
                    <a:pt x="3591313" y="0"/>
                  </a:lnTo>
                  <a:cubicBezTo>
                    <a:pt x="3659893" y="0"/>
                    <a:pt x="3715773" y="55880"/>
                    <a:pt x="3715773" y="124460"/>
                  </a:cubicBezTo>
                  <a:lnTo>
                    <a:pt x="3715773" y="1088373"/>
                  </a:lnTo>
                  <a:cubicBezTo>
                    <a:pt x="3715773" y="1156953"/>
                    <a:pt x="3659893" y="1212834"/>
                    <a:pt x="3591313" y="1212834"/>
                  </a:cubicBezTo>
                  <a:close/>
                </a:path>
              </a:pathLst>
            </a:custGeom>
            <a:solidFill>
              <a:srgbClr val="FFFFFF"/>
            </a:solidFill>
          </p:spPr>
        </p:sp>
      </p:grpSp>
      <p:grpSp>
        <p:nvGrpSpPr>
          <p:cNvPr name="Group 10" id="10"/>
          <p:cNvGrpSpPr/>
          <p:nvPr/>
        </p:nvGrpSpPr>
        <p:grpSpPr>
          <a:xfrm rot="0">
            <a:off x="11575375" y="1624987"/>
            <a:ext cx="5408460" cy="1875790"/>
            <a:chOff x="0" y="0"/>
            <a:chExt cx="7211280" cy="2501054"/>
          </a:xfrm>
        </p:grpSpPr>
        <p:sp>
          <p:nvSpPr>
            <p:cNvPr name="TextBox 11" id="11"/>
            <p:cNvSpPr txBox="true"/>
            <p:nvPr/>
          </p:nvSpPr>
          <p:spPr>
            <a:xfrm rot="0">
              <a:off x="0" y="9525"/>
              <a:ext cx="7211280" cy="431927"/>
            </a:xfrm>
            <a:prstGeom prst="rect">
              <a:avLst/>
            </a:prstGeom>
          </p:spPr>
          <p:txBody>
            <a:bodyPr anchor="t" rtlCol="false" tIns="0" lIns="0" bIns="0" rIns="0">
              <a:spAutoFit/>
            </a:bodyPr>
            <a:lstStyle/>
            <a:p>
              <a:pPr algn="ctr">
                <a:lnSpc>
                  <a:spcPts val="2507"/>
                </a:lnSpc>
              </a:pPr>
              <a:r>
                <a:rPr lang="en-US" b="true" sz="2199" u="sng">
                  <a:solidFill>
                    <a:srgbClr val="1C4F59"/>
                  </a:solidFill>
                  <a:latin typeface="Aileron Bold"/>
                  <a:ea typeface="Aileron Bold"/>
                  <a:cs typeface="Aileron Bold"/>
                  <a:sym typeface="Aileron Bold"/>
                </a:rPr>
                <a:t>Military</a:t>
              </a:r>
            </a:p>
          </p:txBody>
        </p:sp>
        <p:sp>
          <p:nvSpPr>
            <p:cNvPr name="TextBox 12" id="12"/>
            <p:cNvSpPr txBox="true"/>
            <p:nvPr/>
          </p:nvSpPr>
          <p:spPr>
            <a:xfrm rot="0">
              <a:off x="0" y="675640"/>
              <a:ext cx="7211280" cy="1825413"/>
            </a:xfrm>
            <a:prstGeom prst="rect">
              <a:avLst/>
            </a:prstGeom>
          </p:spPr>
          <p:txBody>
            <a:bodyPr anchor="t" rtlCol="false" tIns="0" lIns="0" bIns="0" rIns="0">
              <a:spAutoFit/>
            </a:bodyPr>
            <a:lstStyle/>
            <a:p>
              <a:pPr algn="ctr">
                <a:lnSpc>
                  <a:spcPts val="2239"/>
                </a:lnSpc>
              </a:pPr>
              <a:r>
                <a:rPr lang="en-US" b="true" sz="1599" u="sng">
                  <a:solidFill>
                    <a:srgbClr val="5186CD"/>
                  </a:solidFill>
                  <a:latin typeface="Aileron Bold"/>
                  <a:ea typeface="Aileron Bold"/>
                  <a:cs typeface="Aileron Bold"/>
                  <a:sym typeface="Aileron Bold"/>
                  <a:hlinkClick r:id="rId2" tooltip="https://lwsd-my.sharepoint.com/:b:/g/personal/chunsberger_lwsd_org/Ea0xHHQ0X9xOi_eHxkrCxy8BiDI2MoLW3gPKnRn4sOrffw?e=fOpDvn"/>
                </a:rPr>
                <a:t>Military Page</a:t>
              </a:r>
            </a:p>
            <a:p>
              <a:pPr algn="ctr">
                <a:lnSpc>
                  <a:spcPts val="2239"/>
                </a:lnSpc>
              </a:pPr>
              <a:r>
                <a:rPr lang="en-US" b="true" sz="1599" u="sng">
                  <a:solidFill>
                    <a:srgbClr val="5186CD"/>
                  </a:solidFill>
                  <a:latin typeface="Aileron Bold"/>
                  <a:ea typeface="Aileron Bold"/>
                  <a:cs typeface="Aileron Bold"/>
                  <a:sym typeface="Aileron Bold"/>
                  <a:hlinkClick r:id="rId3" tooltip="https://lwsd-my.sharepoint.com/:b:/g/personal/chunsberger_lwsd_org/ESSASWI9N8dGjX29d1Tt7h4BWKHWdeJZW-SVhO4Mtx5AFw?e=aqXFM9"/>
                </a:rPr>
                <a:t>Grad Pathways</a:t>
              </a:r>
            </a:p>
            <a:p>
              <a:pPr algn="ctr">
                <a:lnSpc>
                  <a:spcPts val="2239"/>
                </a:lnSpc>
              </a:pPr>
              <a:r>
                <a:rPr lang="en-US" b="true" sz="1599" u="sng">
                  <a:solidFill>
                    <a:srgbClr val="5186CD"/>
                  </a:solidFill>
                  <a:latin typeface="Aileron Bold"/>
                  <a:ea typeface="Aileron Bold"/>
                  <a:cs typeface="Aileron Bold"/>
                  <a:sym typeface="Aileron Bold"/>
                  <a:hlinkClick r:id="rId4" tooltip="https://lwsd-my.sharepoint.com/:b:/g/personal/chunsberger_lwsd_org/EYdoWyJriGhOp21_e19dlGQBQBD3SnwQaOLyoVVf4F0rqA?e=FDEl1F"/>
                </a:rPr>
                <a:t>Financial Aid</a:t>
              </a:r>
            </a:p>
            <a:p>
              <a:pPr algn="ctr">
                <a:lnSpc>
                  <a:spcPts val="2239"/>
                </a:lnSpc>
              </a:pPr>
            </a:p>
            <a:p>
              <a:pPr algn="ctr">
                <a:lnSpc>
                  <a:spcPts val="2239"/>
                </a:lnSpc>
              </a:pPr>
              <a:r>
                <a:rPr lang="en-US" b="true" sz="1599" u="sng">
                  <a:solidFill>
                    <a:srgbClr val="5186CD"/>
                  </a:solidFill>
                  <a:latin typeface="Aileron Bold"/>
                  <a:ea typeface="Aileron Bold"/>
                  <a:cs typeface="Aileron Bold"/>
                  <a:sym typeface="Aileron Bold"/>
                  <a:hlinkClick r:id="rId5" tooltip="https://lwsd-my.sharepoint.com/:b:/g/personal/chunsberger_lwsd_org/EaGKn3Mn6ORIot3OXpB3XTwBTbumQGzIZGPaMCZOiYzLww?e=cUD4Bh"/>
                </a:rPr>
                <a:t>Full JHS Junior Handbook</a:t>
              </a:r>
            </a:p>
          </p:txBody>
        </p:sp>
      </p:grpSp>
      <p:sp>
        <p:nvSpPr>
          <p:cNvPr name="Freeform 13" id="13"/>
          <p:cNvSpPr/>
          <p:nvPr/>
        </p:nvSpPr>
        <p:spPr>
          <a:xfrm flipH="false" flipV="false" rot="1836420">
            <a:off x="16618633" y="220620"/>
            <a:ext cx="1281335" cy="1515557"/>
          </a:xfrm>
          <a:custGeom>
            <a:avLst/>
            <a:gdLst/>
            <a:ahLst/>
            <a:cxnLst/>
            <a:rect r="r" b="b" t="t" l="l"/>
            <a:pathLst>
              <a:path h="1515557" w="1281335">
                <a:moveTo>
                  <a:pt x="0" y="0"/>
                </a:moveTo>
                <a:lnTo>
                  <a:pt x="1281334" y="0"/>
                </a:lnTo>
                <a:lnTo>
                  <a:pt x="1281334" y="1515557"/>
                </a:lnTo>
                <a:lnTo>
                  <a:pt x="0" y="151555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772342" y="4681790"/>
            <a:ext cx="1712859" cy="1622545"/>
          </a:xfrm>
          <a:custGeom>
            <a:avLst/>
            <a:gdLst/>
            <a:ahLst/>
            <a:cxnLst/>
            <a:rect r="r" b="b" t="t" l="l"/>
            <a:pathLst>
              <a:path h="1622545" w="1712859">
                <a:moveTo>
                  <a:pt x="0" y="0"/>
                </a:moveTo>
                <a:lnTo>
                  <a:pt x="1712859" y="0"/>
                </a:lnTo>
                <a:lnTo>
                  <a:pt x="1712859" y="1622544"/>
                </a:lnTo>
                <a:lnTo>
                  <a:pt x="0" y="162254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5" id="15"/>
          <p:cNvGrpSpPr/>
          <p:nvPr/>
        </p:nvGrpSpPr>
        <p:grpSpPr>
          <a:xfrm rot="0">
            <a:off x="0" y="9466902"/>
            <a:ext cx="18288000" cy="820098"/>
            <a:chOff x="0" y="0"/>
            <a:chExt cx="24384000" cy="1093465"/>
          </a:xfrm>
        </p:grpSpPr>
        <p:grpSp>
          <p:nvGrpSpPr>
            <p:cNvPr name="Group 16" id="16"/>
            <p:cNvGrpSpPr/>
            <p:nvPr/>
          </p:nvGrpSpPr>
          <p:grpSpPr>
            <a:xfrm rot="0">
              <a:off x="0" y="0"/>
              <a:ext cx="24384000" cy="1093465"/>
              <a:chOff x="0" y="0"/>
              <a:chExt cx="6555032" cy="293951"/>
            </a:xfrm>
          </p:grpSpPr>
          <p:sp>
            <p:nvSpPr>
              <p:cNvPr name="Freeform 17" id="17"/>
              <p:cNvSpPr/>
              <p:nvPr/>
            </p:nvSpPr>
            <p:spPr>
              <a:xfrm flipH="false" flipV="false" rot="0">
                <a:off x="0" y="0"/>
                <a:ext cx="6555032" cy="293951"/>
              </a:xfrm>
              <a:custGeom>
                <a:avLst/>
                <a:gdLst/>
                <a:ahLst/>
                <a:cxnLst/>
                <a:rect r="r" b="b" t="t" l="l"/>
                <a:pathLst>
                  <a:path h="293951" w="6555032">
                    <a:moveTo>
                      <a:pt x="0" y="0"/>
                    </a:moveTo>
                    <a:lnTo>
                      <a:pt x="6555032" y="0"/>
                    </a:lnTo>
                    <a:lnTo>
                      <a:pt x="6555032" y="293951"/>
                    </a:lnTo>
                    <a:lnTo>
                      <a:pt x="0" y="293951"/>
                    </a:lnTo>
                    <a:close/>
                  </a:path>
                </a:pathLst>
              </a:custGeom>
              <a:solidFill>
                <a:srgbClr val="12284C"/>
              </a:solidFill>
            </p:spPr>
          </p:sp>
        </p:grpSp>
        <p:sp>
          <p:nvSpPr>
            <p:cNvPr name="TextBox 18" id="18"/>
            <p:cNvSpPr txBox="true"/>
            <p:nvPr/>
          </p:nvSpPr>
          <p:spPr>
            <a:xfrm rot="0">
              <a:off x="13473704" y="349905"/>
              <a:ext cx="10382928" cy="355554"/>
            </a:xfrm>
            <a:prstGeom prst="rect">
              <a:avLst/>
            </a:prstGeom>
          </p:spPr>
          <p:txBody>
            <a:bodyPr anchor="t" rtlCol="false" tIns="0" lIns="0" bIns="0" rIns="0">
              <a:spAutoFit/>
            </a:bodyPr>
            <a:lstStyle/>
            <a:p>
              <a:pPr algn="r">
                <a:lnSpc>
                  <a:spcPts val="2240"/>
                </a:lnSpc>
                <a:spcBef>
                  <a:spcPct val="0"/>
                </a:spcBef>
              </a:pPr>
              <a:r>
                <a:rPr lang="en-US" sz="1600">
                  <a:solidFill>
                    <a:srgbClr val="31517C"/>
                  </a:solidFill>
                  <a:latin typeface="Aileron"/>
                  <a:ea typeface="Aileron"/>
                  <a:cs typeface="Aileron"/>
                  <a:sym typeface="Aileron"/>
                </a:rPr>
                <a:t>English Class | Laredo York Primary School</a:t>
              </a:r>
            </a:p>
          </p:txBody>
        </p:sp>
      </p:grpSp>
      <p:grpSp>
        <p:nvGrpSpPr>
          <p:cNvPr name="Group 19" id="19"/>
          <p:cNvGrpSpPr/>
          <p:nvPr/>
        </p:nvGrpSpPr>
        <p:grpSpPr>
          <a:xfrm rot="0">
            <a:off x="6222806" y="4298547"/>
            <a:ext cx="6906224" cy="1815844"/>
            <a:chOff x="0" y="0"/>
            <a:chExt cx="3715773" cy="976983"/>
          </a:xfrm>
        </p:grpSpPr>
        <p:sp>
          <p:nvSpPr>
            <p:cNvPr name="Freeform 20" id="20"/>
            <p:cNvSpPr/>
            <p:nvPr/>
          </p:nvSpPr>
          <p:spPr>
            <a:xfrm flipH="false" flipV="false" rot="0">
              <a:off x="0" y="0"/>
              <a:ext cx="3715773" cy="976983"/>
            </a:xfrm>
            <a:custGeom>
              <a:avLst/>
              <a:gdLst/>
              <a:ahLst/>
              <a:cxnLst/>
              <a:rect r="r" b="b" t="t" l="l"/>
              <a:pathLst>
                <a:path h="976983" w="3715773">
                  <a:moveTo>
                    <a:pt x="3591313" y="976983"/>
                  </a:moveTo>
                  <a:lnTo>
                    <a:pt x="124460" y="976983"/>
                  </a:lnTo>
                  <a:cubicBezTo>
                    <a:pt x="55880" y="976983"/>
                    <a:pt x="0" y="921103"/>
                    <a:pt x="0" y="852523"/>
                  </a:cubicBezTo>
                  <a:lnTo>
                    <a:pt x="0" y="124460"/>
                  </a:lnTo>
                  <a:cubicBezTo>
                    <a:pt x="0" y="55880"/>
                    <a:pt x="55880" y="0"/>
                    <a:pt x="124460" y="0"/>
                  </a:cubicBezTo>
                  <a:lnTo>
                    <a:pt x="3591313" y="0"/>
                  </a:lnTo>
                  <a:cubicBezTo>
                    <a:pt x="3659893" y="0"/>
                    <a:pt x="3715773" y="55880"/>
                    <a:pt x="3715773" y="124460"/>
                  </a:cubicBezTo>
                  <a:lnTo>
                    <a:pt x="3715773" y="852523"/>
                  </a:lnTo>
                  <a:cubicBezTo>
                    <a:pt x="3715773" y="921103"/>
                    <a:pt x="3659893" y="976983"/>
                    <a:pt x="3591313" y="976983"/>
                  </a:cubicBezTo>
                  <a:close/>
                </a:path>
              </a:pathLst>
            </a:custGeom>
            <a:solidFill>
              <a:srgbClr val="FFFFFF"/>
            </a:solidFill>
          </p:spPr>
        </p:sp>
      </p:grpSp>
      <p:sp>
        <p:nvSpPr>
          <p:cNvPr name="Freeform 21" id="21"/>
          <p:cNvSpPr/>
          <p:nvPr/>
        </p:nvSpPr>
        <p:spPr>
          <a:xfrm flipH="false" flipV="false" rot="0">
            <a:off x="15050946" y="4849092"/>
            <a:ext cx="2537223" cy="2011326"/>
          </a:xfrm>
          <a:custGeom>
            <a:avLst/>
            <a:gdLst/>
            <a:ahLst/>
            <a:cxnLst/>
            <a:rect r="r" b="b" t="t" l="l"/>
            <a:pathLst>
              <a:path h="2011326" w="2537223">
                <a:moveTo>
                  <a:pt x="0" y="0"/>
                </a:moveTo>
                <a:lnTo>
                  <a:pt x="2537223" y="0"/>
                </a:lnTo>
                <a:lnTo>
                  <a:pt x="2537223" y="2011326"/>
                </a:lnTo>
                <a:lnTo>
                  <a:pt x="0" y="201132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pic>
        <p:nvPicPr>
          <p:cNvPr name="Picture 22" id="22"/>
          <p:cNvPicPr>
            <a:picLocks noChangeAspect="true"/>
          </p:cNvPicPr>
          <p:nvPr/>
        </p:nvPicPr>
        <p:blipFill>
          <a:blip r:embed="rId12"/>
          <a:srcRect l="0" t="0" r="0" b="0"/>
          <a:stretch>
            <a:fillRect/>
          </a:stretch>
        </p:blipFill>
        <p:spPr>
          <a:xfrm flipH="false" flipV="false" rot="0">
            <a:off x="7902360" y="7336172"/>
            <a:ext cx="2167847" cy="1628799"/>
          </a:xfrm>
          <a:prstGeom prst="rect">
            <a:avLst/>
          </a:prstGeom>
        </p:spPr>
      </p:pic>
      <p:pic>
        <p:nvPicPr>
          <p:cNvPr name="Picture 23" id="23"/>
          <p:cNvPicPr>
            <a:picLocks noChangeAspect="true"/>
          </p:cNvPicPr>
          <p:nvPr/>
        </p:nvPicPr>
        <p:blipFill>
          <a:blip r:embed="rId13"/>
          <a:srcRect l="0" t="0" r="0" b="0"/>
          <a:stretch>
            <a:fillRect/>
          </a:stretch>
        </p:blipFill>
        <p:spPr>
          <a:xfrm flipH="false" flipV="false" rot="0">
            <a:off x="8733881" y="2310968"/>
            <a:ext cx="1553149" cy="1399397"/>
          </a:xfrm>
          <a:prstGeom prst="rect">
            <a:avLst/>
          </a:prstGeom>
        </p:spPr>
      </p:pic>
      <p:sp>
        <p:nvSpPr>
          <p:cNvPr name="TextBox 24" id="24"/>
          <p:cNvSpPr txBox="true"/>
          <p:nvPr/>
        </p:nvSpPr>
        <p:spPr>
          <a:xfrm rot="0">
            <a:off x="1111434" y="1541926"/>
            <a:ext cx="5408460" cy="321564"/>
          </a:xfrm>
          <a:prstGeom prst="rect">
            <a:avLst/>
          </a:prstGeom>
        </p:spPr>
        <p:txBody>
          <a:bodyPr anchor="t" rtlCol="false" tIns="0" lIns="0" bIns="0" rIns="0">
            <a:spAutoFit/>
          </a:bodyPr>
          <a:lstStyle/>
          <a:p>
            <a:pPr algn="ctr">
              <a:lnSpc>
                <a:spcPts val="2507"/>
              </a:lnSpc>
            </a:pPr>
            <a:r>
              <a:rPr lang="en-US" b="true" sz="2199" u="sng">
                <a:solidFill>
                  <a:srgbClr val="1C4F59"/>
                </a:solidFill>
                <a:latin typeface="Aileron Bold"/>
                <a:ea typeface="Aileron Bold"/>
                <a:cs typeface="Aileron Bold"/>
                <a:sym typeface="Aileron Bold"/>
              </a:rPr>
              <a:t>Apprenticeship</a:t>
            </a:r>
          </a:p>
        </p:txBody>
      </p:sp>
      <p:sp>
        <p:nvSpPr>
          <p:cNvPr name="TextBox 25" id="25"/>
          <p:cNvSpPr txBox="true"/>
          <p:nvPr/>
        </p:nvSpPr>
        <p:spPr>
          <a:xfrm rot="0">
            <a:off x="1376439" y="1918697"/>
            <a:ext cx="5408460" cy="1378585"/>
          </a:xfrm>
          <a:prstGeom prst="rect">
            <a:avLst/>
          </a:prstGeom>
        </p:spPr>
        <p:txBody>
          <a:bodyPr anchor="t" rtlCol="false" tIns="0" lIns="0" bIns="0" rIns="0">
            <a:spAutoFit/>
          </a:bodyPr>
          <a:lstStyle/>
          <a:p>
            <a:pPr algn="ctr">
              <a:lnSpc>
                <a:spcPts val="2239"/>
              </a:lnSpc>
            </a:pPr>
            <a:r>
              <a:rPr lang="en-US" b="true" sz="1599" u="sng">
                <a:solidFill>
                  <a:srgbClr val="5186CD"/>
                </a:solidFill>
                <a:latin typeface="Aileron Bold"/>
                <a:ea typeface="Aileron Bold"/>
                <a:cs typeface="Aileron Bold"/>
                <a:sym typeface="Aileron Bold"/>
                <a:hlinkClick r:id="rId14" tooltip="https://lwsd-my.sharepoint.com/:b:/g/personal/chunsberger_lwsd_org/EckQN4OQcQxFpvB78fcuqeEBfFE1bfk0nAm3XRIKnaRavA?e=6nOOKv"/>
              </a:rPr>
              <a:t>Apprenticeship Page</a:t>
            </a:r>
          </a:p>
          <a:p>
            <a:pPr algn="ctr">
              <a:lnSpc>
                <a:spcPts val="2239"/>
              </a:lnSpc>
            </a:pPr>
            <a:r>
              <a:rPr lang="en-US" b="true" sz="1599" u="sng">
                <a:solidFill>
                  <a:srgbClr val="5186CD"/>
                </a:solidFill>
                <a:latin typeface="Aileron Bold"/>
                <a:ea typeface="Aileron Bold"/>
                <a:cs typeface="Aileron Bold"/>
                <a:sym typeface="Aileron Bold"/>
                <a:hlinkClick r:id="rId15" tooltip="https://lwsd-my.sharepoint.com/:b:/g/personal/chunsberger_lwsd_org/ESSASWI9N8dGjX29d1Tt7h4BWKHWdeJZW-SVhO4Mtx5AFw?e=N4Y6zb"/>
              </a:rPr>
              <a:t>Grad Pathways</a:t>
            </a:r>
          </a:p>
          <a:p>
            <a:pPr algn="ctr">
              <a:lnSpc>
                <a:spcPts val="2239"/>
              </a:lnSpc>
            </a:pPr>
            <a:r>
              <a:rPr lang="en-US" b="true" sz="1599" u="sng">
                <a:solidFill>
                  <a:srgbClr val="5186CD"/>
                </a:solidFill>
                <a:latin typeface="Aileron Bold"/>
                <a:ea typeface="Aileron Bold"/>
                <a:cs typeface="Aileron Bold"/>
                <a:sym typeface="Aileron Bold"/>
                <a:hlinkClick r:id="rId16" tooltip="https://lwsd-my.sharepoint.com/:b:/g/personal/chunsberger_lwsd_org/EYdoWyJriGhOp21_e19dlGQBQBD3SnwQaOLyoVVf4F0rqA?e=wd5FB8"/>
              </a:rPr>
              <a:t>Financial Aid</a:t>
            </a:r>
          </a:p>
          <a:p>
            <a:pPr algn="ctr">
              <a:lnSpc>
                <a:spcPts val="2239"/>
              </a:lnSpc>
            </a:pPr>
          </a:p>
          <a:p>
            <a:pPr algn="ctr">
              <a:lnSpc>
                <a:spcPts val="2239"/>
              </a:lnSpc>
            </a:pPr>
            <a:r>
              <a:rPr lang="en-US" b="true" sz="1599" u="sng">
                <a:solidFill>
                  <a:srgbClr val="5186CD"/>
                </a:solidFill>
                <a:latin typeface="Aileron Bold"/>
                <a:ea typeface="Aileron Bold"/>
                <a:cs typeface="Aileron Bold"/>
                <a:sym typeface="Aileron Bold"/>
                <a:hlinkClick r:id="rId17" tooltip="https://lwsd-my.sharepoint.com/:b:/g/personal/chunsberger_lwsd_org/EaGKn3Mn6ORIot3OXpB3XTwBTbumQGzIZGPaMCZOiYzLww?e=cUD4Bh"/>
              </a:rPr>
              <a:t>Full JHS Junior Handbook</a:t>
            </a:r>
          </a:p>
        </p:txBody>
      </p:sp>
      <p:grpSp>
        <p:nvGrpSpPr>
          <p:cNvPr name="Group 26" id="26"/>
          <p:cNvGrpSpPr/>
          <p:nvPr/>
        </p:nvGrpSpPr>
        <p:grpSpPr>
          <a:xfrm rot="0">
            <a:off x="1376439" y="6694874"/>
            <a:ext cx="5408460" cy="2428240"/>
            <a:chOff x="0" y="0"/>
            <a:chExt cx="7211280" cy="3237654"/>
          </a:xfrm>
        </p:grpSpPr>
        <p:sp>
          <p:nvSpPr>
            <p:cNvPr name="TextBox 27" id="27"/>
            <p:cNvSpPr txBox="true"/>
            <p:nvPr/>
          </p:nvSpPr>
          <p:spPr>
            <a:xfrm rot="0">
              <a:off x="0" y="9525"/>
              <a:ext cx="7211280" cy="431927"/>
            </a:xfrm>
            <a:prstGeom prst="rect">
              <a:avLst/>
            </a:prstGeom>
          </p:spPr>
          <p:txBody>
            <a:bodyPr anchor="t" rtlCol="false" tIns="0" lIns="0" bIns="0" rIns="0">
              <a:spAutoFit/>
            </a:bodyPr>
            <a:lstStyle/>
            <a:p>
              <a:pPr algn="ctr">
                <a:lnSpc>
                  <a:spcPts val="2507"/>
                </a:lnSpc>
              </a:pPr>
              <a:r>
                <a:rPr lang="en-US" b="true" sz="2199" u="sng">
                  <a:solidFill>
                    <a:srgbClr val="1C4F59"/>
                  </a:solidFill>
                  <a:latin typeface="Aileron Bold"/>
                  <a:ea typeface="Aileron Bold"/>
                  <a:cs typeface="Aileron Bold"/>
                  <a:sym typeface="Aileron Bold"/>
                </a:rPr>
                <a:t>Two Year/Technical College</a:t>
              </a:r>
            </a:p>
          </p:txBody>
        </p:sp>
        <p:sp>
          <p:nvSpPr>
            <p:cNvPr name="TextBox 28" id="28"/>
            <p:cNvSpPr txBox="true"/>
            <p:nvPr/>
          </p:nvSpPr>
          <p:spPr>
            <a:xfrm rot="0">
              <a:off x="0" y="675640"/>
              <a:ext cx="7211280" cy="2562013"/>
            </a:xfrm>
            <a:prstGeom prst="rect">
              <a:avLst/>
            </a:prstGeom>
          </p:spPr>
          <p:txBody>
            <a:bodyPr anchor="t" rtlCol="false" tIns="0" lIns="0" bIns="0" rIns="0">
              <a:spAutoFit/>
            </a:bodyPr>
            <a:lstStyle/>
            <a:p>
              <a:pPr algn="ctr">
                <a:lnSpc>
                  <a:spcPts val="2239"/>
                </a:lnSpc>
              </a:pPr>
              <a:r>
                <a:rPr lang="en-US" b="true" sz="1599" u="sng">
                  <a:solidFill>
                    <a:srgbClr val="5186CD"/>
                  </a:solidFill>
                  <a:latin typeface="Aileron Bold"/>
                  <a:ea typeface="Aileron Bold"/>
                  <a:cs typeface="Aileron Bold"/>
                  <a:sym typeface="Aileron Bold"/>
                  <a:hlinkClick r:id="rId18" tooltip="https://lwsd-my.sharepoint.com/:b:/g/personal/chunsberger_lwsd_org/ESSASWI9N8dGjX29d1Tt7h4BWKHWdeJZW-SVhO4Mtx5AFw?e=avYcWy"/>
                </a:rPr>
                <a:t>Grad Pathways</a:t>
              </a:r>
            </a:p>
            <a:p>
              <a:pPr algn="ctr">
                <a:lnSpc>
                  <a:spcPts val="2239"/>
                </a:lnSpc>
              </a:pPr>
              <a:r>
                <a:rPr lang="en-US" b="true" sz="1599" u="sng">
                  <a:solidFill>
                    <a:srgbClr val="5186CD"/>
                  </a:solidFill>
                  <a:latin typeface="Aileron Bold"/>
                  <a:ea typeface="Aileron Bold"/>
                  <a:cs typeface="Aileron Bold"/>
                  <a:sym typeface="Aileron Bold"/>
                  <a:hlinkClick r:id="rId19" tooltip="https://lwsd-my.sharepoint.com/:b:/g/personal/chunsberger_lwsd_org/EXU6iyKK3hRAoUYy_BweTVABYCAv4vJYA54u8B95JOPgCg?e=rSPDGZ"/>
                </a:rPr>
                <a:t>Senior Year Timeline</a:t>
              </a:r>
            </a:p>
            <a:p>
              <a:pPr algn="ctr">
                <a:lnSpc>
                  <a:spcPts val="2239"/>
                </a:lnSpc>
              </a:pPr>
              <a:r>
                <a:rPr lang="en-US" b="true" sz="1599" u="sng">
                  <a:solidFill>
                    <a:srgbClr val="5186CD"/>
                  </a:solidFill>
                  <a:latin typeface="Aileron Bold"/>
                  <a:ea typeface="Aileron Bold"/>
                  <a:cs typeface="Aileron Bold"/>
                  <a:sym typeface="Aileron Bold"/>
                  <a:hlinkClick r:id="rId20" tooltip="https://lwsd-my.sharepoint.com/:b:/g/personal/chunsberger_lwsd_org/EYdoWyJriGhOp21_e19dlGQBQBD3SnwQaOLyoVVf4F0rqA?e=FDEl1F"/>
                </a:rPr>
                <a:t>Financial Aid</a:t>
              </a:r>
            </a:p>
            <a:p>
              <a:pPr algn="ctr">
                <a:lnSpc>
                  <a:spcPts val="2239"/>
                </a:lnSpc>
              </a:pPr>
              <a:r>
                <a:rPr lang="en-US" b="true" sz="1599" u="sng">
                  <a:solidFill>
                    <a:srgbClr val="5186CD"/>
                  </a:solidFill>
                  <a:latin typeface="Aileron Bold"/>
                  <a:ea typeface="Aileron Bold"/>
                  <a:cs typeface="Aileron Bold"/>
                  <a:sym typeface="Aileron Bold"/>
                  <a:hlinkClick r:id="rId21" tooltip="https://lwsd-my.sharepoint.com/:b:/g/personal/chunsberger_lwsd_org/EegFoxtuUiZGgsd7CINLrlkBJRxPwerQY_tPimQB_65iZA?e=5ciGwQ"/>
                </a:rPr>
                <a:t>Scholarships</a:t>
              </a:r>
            </a:p>
            <a:p>
              <a:pPr algn="ctr">
                <a:lnSpc>
                  <a:spcPts val="2239"/>
                </a:lnSpc>
              </a:pPr>
            </a:p>
            <a:p>
              <a:pPr algn="ctr">
                <a:lnSpc>
                  <a:spcPts val="2239"/>
                </a:lnSpc>
              </a:pPr>
              <a:r>
                <a:rPr lang="en-US" b="true" sz="1599" u="sng">
                  <a:solidFill>
                    <a:srgbClr val="5186CD"/>
                  </a:solidFill>
                  <a:latin typeface="Aileron Bold"/>
                  <a:ea typeface="Aileron Bold"/>
                  <a:cs typeface="Aileron Bold"/>
                  <a:sym typeface="Aileron Bold"/>
                  <a:hlinkClick r:id="rId22" tooltip="https://lwsd-my.sharepoint.com/:b:/g/personal/chunsberger_lwsd_org/EaGKn3Mn6ORIot3OXpB3XTwBTbumQGzIZGPaMCZOiYzLww?e=cUD4Bh"/>
                </a:rPr>
                <a:t>Full JHS Junior Handbook</a:t>
              </a:r>
            </a:p>
            <a:p>
              <a:pPr algn="ctr">
                <a:lnSpc>
                  <a:spcPts val="2239"/>
                </a:lnSpc>
              </a:pPr>
            </a:p>
          </p:txBody>
        </p:sp>
      </p:grpSp>
      <p:sp>
        <p:nvSpPr>
          <p:cNvPr name="TextBox 29" id="29"/>
          <p:cNvSpPr txBox="true"/>
          <p:nvPr/>
        </p:nvSpPr>
        <p:spPr>
          <a:xfrm rot="0">
            <a:off x="11575375" y="6995281"/>
            <a:ext cx="5408460" cy="2207260"/>
          </a:xfrm>
          <a:prstGeom prst="rect">
            <a:avLst/>
          </a:prstGeom>
        </p:spPr>
        <p:txBody>
          <a:bodyPr anchor="t" rtlCol="false" tIns="0" lIns="0" bIns="0" rIns="0">
            <a:spAutoFit/>
          </a:bodyPr>
          <a:lstStyle/>
          <a:p>
            <a:pPr algn="ctr">
              <a:lnSpc>
                <a:spcPts val="2239"/>
              </a:lnSpc>
            </a:pPr>
            <a:r>
              <a:rPr lang="en-US" b="true" sz="1599" u="sng">
                <a:solidFill>
                  <a:srgbClr val="5186CD"/>
                </a:solidFill>
                <a:latin typeface="Aileron Bold"/>
                <a:ea typeface="Aileron Bold"/>
                <a:cs typeface="Aileron Bold"/>
                <a:sym typeface="Aileron Bold"/>
                <a:hlinkClick r:id="rId23" tooltip="https://lwsd-my.sharepoint.com/:b:/g/personal/chunsberger_lwsd_org/ESSASWI9N8dGjX29d1Tt7h4BWKHWdeJZW-SVhO4Mtx5AFw?e=avYcWy"/>
              </a:rPr>
              <a:t>Grad Pathways</a:t>
            </a:r>
          </a:p>
          <a:p>
            <a:pPr algn="ctr">
              <a:lnSpc>
                <a:spcPts val="2239"/>
              </a:lnSpc>
            </a:pPr>
            <a:r>
              <a:rPr lang="en-US" b="true" sz="1599" u="sng">
                <a:solidFill>
                  <a:srgbClr val="5186CD"/>
                </a:solidFill>
                <a:latin typeface="Aileron Bold"/>
                <a:ea typeface="Aileron Bold"/>
                <a:cs typeface="Aileron Bold"/>
                <a:sym typeface="Aileron Bold"/>
                <a:hlinkClick r:id="rId24" tooltip="https://lwsd-my.sharepoint.com/:b:/g/personal/chunsberger_lwsd_org/EXU6iyKK3hRAoUYy_BweTVABYCAv4vJYA54u8B95JOPgCg?e=rSPDGZ"/>
              </a:rPr>
              <a:t>Senior Year Timeline</a:t>
            </a:r>
          </a:p>
          <a:p>
            <a:pPr algn="ctr">
              <a:lnSpc>
                <a:spcPts val="2239"/>
              </a:lnSpc>
            </a:pPr>
            <a:r>
              <a:rPr lang="en-US" b="true" sz="1599" u="sng">
                <a:solidFill>
                  <a:srgbClr val="5186CD"/>
                </a:solidFill>
                <a:latin typeface="Aileron Bold"/>
                <a:ea typeface="Aileron Bold"/>
                <a:cs typeface="Aileron Bold"/>
                <a:sym typeface="Aileron Bold"/>
                <a:hlinkClick r:id="rId25" tooltip="https://lwsd-my.sharepoint.com/:b:/g/personal/chunsberger_lwsd_org/EYdoWyJriGhOp21_e19dlGQBQBD3SnwQaOLyoVVf4F0rqA?e=FDEl1F"/>
              </a:rPr>
              <a:t>Financial Aid</a:t>
            </a:r>
          </a:p>
          <a:p>
            <a:pPr algn="ctr">
              <a:lnSpc>
                <a:spcPts val="2239"/>
              </a:lnSpc>
            </a:pPr>
            <a:r>
              <a:rPr lang="en-US" b="true" sz="1599" u="sng">
                <a:solidFill>
                  <a:srgbClr val="5186CD"/>
                </a:solidFill>
                <a:latin typeface="Aileron Bold"/>
                <a:ea typeface="Aileron Bold"/>
                <a:cs typeface="Aileron Bold"/>
                <a:sym typeface="Aileron Bold"/>
                <a:hlinkClick r:id="rId26" tooltip="https://lwsd-my.sharepoint.com/:b:/g/personal/chunsberger_lwsd_org/EegFoxtuUiZGgsd7CINLrlkBJRxPwerQY_tPimQB_65iZA?e=upB0v1"/>
              </a:rPr>
              <a:t>Scholarships</a:t>
            </a:r>
          </a:p>
          <a:p>
            <a:pPr algn="ctr">
              <a:lnSpc>
                <a:spcPts val="2239"/>
              </a:lnSpc>
            </a:pPr>
            <a:r>
              <a:rPr lang="en-US" b="true" sz="1599" u="sng">
                <a:solidFill>
                  <a:srgbClr val="5186CD"/>
                </a:solidFill>
                <a:latin typeface="Aileron Bold"/>
                <a:ea typeface="Aileron Bold"/>
                <a:cs typeface="Aileron Bold"/>
                <a:sym typeface="Aileron Bold"/>
                <a:hlinkClick r:id="rId27" tooltip="https://lwsd-my.sharepoint.com/:b:/g/personal/chunsberger_lwsd_org/EQElzeVVNDlAtYn7XQ6ZKNkBJ6gDQaJC867zWhueLMnVZg?e=Hx1Qfv"/>
              </a:rPr>
              <a:t>SAT vs ACT</a:t>
            </a:r>
          </a:p>
          <a:p>
            <a:pPr algn="ctr">
              <a:lnSpc>
                <a:spcPts val="2239"/>
              </a:lnSpc>
            </a:pPr>
            <a:r>
              <a:rPr lang="en-US" b="true" sz="1599" u="sng">
                <a:solidFill>
                  <a:srgbClr val="5186CD"/>
                </a:solidFill>
                <a:latin typeface="Aileron Bold"/>
                <a:ea typeface="Aileron Bold"/>
                <a:cs typeface="Aileron Bold"/>
                <a:sym typeface="Aileron Bold"/>
                <a:hlinkClick r:id="rId28" tooltip="https://lwsd-my.sharepoint.com/:f:/g/personal/chunsberger_lwsd_org/Evi4jOkcN9BGreI5WZu8dXcB3do5NcEsL44ykGBeGCWqoA?e=zNmncW"/>
              </a:rPr>
              <a:t>Test Prep</a:t>
            </a:r>
          </a:p>
          <a:p>
            <a:pPr algn="ctr">
              <a:lnSpc>
                <a:spcPts val="2239"/>
              </a:lnSpc>
            </a:pPr>
            <a:r>
              <a:rPr lang="en-US" b="true" sz="1599" u="sng">
                <a:solidFill>
                  <a:srgbClr val="5186CD"/>
                </a:solidFill>
                <a:latin typeface="Aileron Bold"/>
                <a:ea typeface="Aileron Bold"/>
                <a:cs typeface="Aileron Bold"/>
                <a:sym typeface="Aileron Bold"/>
                <a:hlinkClick r:id="rId29" tooltip="https://lwsd-my.sharepoint.com/:b:/g/personal/chunsberger_lwsd_org/EaGKn3Mn6ORIot3OXpB3XTwBTbumQGzIZGPaMCZOiYzLww?e=cUD4Bh"/>
              </a:rPr>
              <a:t>Full JHS Junior Handbook</a:t>
            </a:r>
          </a:p>
          <a:p>
            <a:pPr algn="ctr">
              <a:lnSpc>
                <a:spcPts val="2239"/>
              </a:lnSpc>
            </a:pPr>
          </a:p>
        </p:txBody>
      </p:sp>
      <p:sp>
        <p:nvSpPr>
          <p:cNvPr name="TextBox 30" id="30"/>
          <p:cNvSpPr txBox="true"/>
          <p:nvPr/>
        </p:nvSpPr>
        <p:spPr>
          <a:xfrm rot="0">
            <a:off x="1904401" y="59012"/>
            <a:ext cx="14574449" cy="969688"/>
          </a:xfrm>
          <a:prstGeom prst="rect">
            <a:avLst/>
          </a:prstGeom>
        </p:spPr>
        <p:txBody>
          <a:bodyPr anchor="t" rtlCol="false" tIns="0" lIns="0" bIns="0" rIns="0">
            <a:spAutoFit/>
          </a:bodyPr>
          <a:lstStyle/>
          <a:p>
            <a:pPr algn="ctr">
              <a:lnSpc>
                <a:spcPts val="7679"/>
              </a:lnSpc>
            </a:pPr>
            <a:r>
              <a:rPr lang="en-US" sz="6399">
                <a:solidFill>
                  <a:srgbClr val="D9D9D9"/>
                </a:solidFill>
                <a:latin typeface="Poetsen"/>
                <a:ea typeface="Poetsen"/>
                <a:cs typeface="Poetsen"/>
                <a:sym typeface="Poetsen"/>
              </a:rPr>
              <a:t>Post High School Planning Info</a:t>
            </a:r>
          </a:p>
        </p:txBody>
      </p:sp>
      <p:grpSp>
        <p:nvGrpSpPr>
          <p:cNvPr name="Group 31" id="31"/>
          <p:cNvGrpSpPr/>
          <p:nvPr/>
        </p:nvGrpSpPr>
        <p:grpSpPr>
          <a:xfrm rot="0">
            <a:off x="6971689" y="4298547"/>
            <a:ext cx="5408460" cy="1599565"/>
            <a:chOff x="0" y="0"/>
            <a:chExt cx="7211280" cy="2132754"/>
          </a:xfrm>
        </p:grpSpPr>
        <p:sp>
          <p:nvSpPr>
            <p:cNvPr name="TextBox 32" id="32"/>
            <p:cNvSpPr txBox="true"/>
            <p:nvPr/>
          </p:nvSpPr>
          <p:spPr>
            <a:xfrm rot="0">
              <a:off x="0" y="9525"/>
              <a:ext cx="7211280" cy="431927"/>
            </a:xfrm>
            <a:prstGeom prst="rect">
              <a:avLst/>
            </a:prstGeom>
          </p:spPr>
          <p:txBody>
            <a:bodyPr anchor="t" rtlCol="false" tIns="0" lIns="0" bIns="0" rIns="0">
              <a:spAutoFit/>
            </a:bodyPr>
            <a:lstStyle/>
            <a:p>
              <a:pPr algn="ctr">
                <a:lnSpc>
                  <a:spcPts val="2507"/>
                </a:lnSpc>
              </a:pPr>
              <a:r>
                <a:rPr lang="en-US" b="true" sz="2199" u="sng">
                  <a:solidFill>
                    <a:srgbClr val="1C4F59"/>
                  </a:solidFill>
                  <a:latin typeface="Aileron Bold"/>
                  <a:ea typeface="Aileron Bold"/>
                  <a:cs typeface="Aileron Bold"/>
                  <a:sym typeface="Aileron Bold"/>
                </a:rPr>
                <a:t>Gap Year</a:t>
              </a:r>
            </a:p>
          </p:txBody>
        </p:sp>
        <p:sp>
          <p:nvSpPr>
            <p:cNvPr name="TextBox 33" id="33"/>
            <p:cNvSpPr txBox="true"/>
            <p:nvPr/>
          </p:nvSpPr>
          <p:spPr>
            <a:xfrm rot="0">
              <a:off x="0" y="675640"/>
              <a:ext cx="7211280" cy="1457113"/>
            </a:xfrm>
            <a:prstGeom prst="rect">
              <a:avLst/>
            </a:prstGeom>
          </p:spPr>
          <p:txBody>
            <a:bodyPr anchor="t" rtlCol="false" tIns="0" lIns="0" bIns="0" rIns="0">
              <a:spAutoFit/>
            </a:bodyPr>
            <a:lstStyle/>
            <a:p>
              <a:pPr algn="ctr">
                <a:lnSpc>
                  <a:spcPts val="2239"/>
                </a:lnSpc>
              </a:pPr>
              <a:r>
                <a:rPr lang="en-US" b="true" sz="1599" u="sng">
                  <a:solidFill>
                    <a:srgbClr val="5186CD"/>
                  </a:solidFill>
                  <a:latin typeface="Aileron Bold"/>
                  <a:ea typeface="Aileron Bold"/>
                  <a:cs typeface="Aileron Bold"/>
                  <a:sym typeface="Aileron Bold"/>
                  <a:hlinkClick r:id="rId30" tooltip="https://lwsd-my.sharepoint.com/:b:/g/personal/chunsberger_lwsd_org/ESSASWI9N8dGjX29d1Tt7h4BWKHWdeJZW-SVhO4Mtx5AFw?e=aqXFM9"/>
                </a:rPr>
                <a:t>Grad Pathways</a:t>
              </a:r>
            </a:p>
            <a:p>
              <a:pPr algn="ctr">
                <a:lnSpc>
                  <a:spcPts val="2239"/>
                </a:lnSpc>
              </a:pPr>
              <a:r>
                <a:rPr lang="en-US" b="true" sz="1599" u="sng">
                  <a:solidFill>
                    <a:srgbClr val="5186CD"/>
                  </a:solidFill>
                  <a:latin typeface="Aileron Bold"/>
                  <a:ea typeface="Aileron Bold"/>
                  <a:cs typeface="Aileron Bold"/>
                  <a:sym typeface="Aileron Bold"/>
                  <a:hlinkClick r:id="rId31" tooltip="https://lwsd-my.sharepoint.com/:b:/g/personal/chunsberger_lwsd_org/EYdoWyJriGhOp21_e19dlGQBQBD3SnwQaOLyoVVf4F0rqA?e=FDEl1F"/>
                </a:rPr>
                <a:t>Financial Aid</a:t>
              </a:r>
            </a:p>
            <a:p>
              <a:pPr algn="ctr">
                <a:lnSpc>
                  <a:spcPts val="2239"/>
                </a:lnSpc>
              </a:pPr>
            </a:p>
            <a:p>
              <a:pPr algn="ctr">
                <a:lnSpc>
                  <a:spcPts val="2239"/>
                </a:lnSpc>
              </a:pPr>
              <a:r>
                <a:rPr lang="en-US" b="true" sz="1599" u="sng">
                  <a:solidFill>
                    <a:srgbClr val="5186CD"/>
                  </a:solidFill>
                  <a:latin typeface="Aileron Bold"/>
                  <a:ea typeface="Aileron Bold"/>
                  <a:cs typeface="Aileron Bold"/>
                  <a:sym typeface="Aileron Bold"/>
                  <a:hlinkClick r:id="rId32" tooltip="https://lwsd-my.sharepoint.com/:b:/g/personal/chunsberger_lwsd_org/EaGKn3Mn6ORIot3OXpB3XTwBTbumQGzIZGPaMCZOiYzLww?e=cUD4Bh"/>
                </a:rPr>
                <a:t>Full JHS Junior Handbook</a:t>
              </a:r>
            </a:p>
          </p:txBody>
        </p:sp>
      </p:grpSp>
      <p:sp>
        <p:nvSpPr>
          <p:cNvPr name="TextBox 34" id="34"/>
          <p:cNvSpPr txBox="true"/>
          <p:nvPr/>
        </p:nvSpPr>
        <p:spPr>
          <a:xfrm rot="0">
            <a:off x="11575375" y="6704399"/>
            <a:ext cx="5408460" cy="321564"/>
          </a:xfrm>
          <a:prstGeom prst="rect">
            <a:avLst/>
          </a:prstGeom>
        </p:spPr>
        <p:txBody>
          <a:bodyPr anchor="t" rtlCol="false" tIns="0" lIns="0" bIns="0" rIns="0">
            <a:spAutoFit/>
          </a:bodyPr>
          <a:lstStyle/>
          <a:p>
            <a:pPr algn="ctr">
              <a:lnSpc>
                <a:spcPts val="2507"/>
              </a:lnSpc>
            </a:pPr>
            <a:r>
              <a:rPr lang="en-US" b="true" sz="2199" u="sng">
                <a:solidFill>
                  <a:srgbClr val="1C4F59"/>
                </a:solidFill>
                <a:latin typeface="Aileron Bold"/>
                <a:ea typeface="Aileron Bold"/>
                <a:cs typeface="Aileron Bold"/>
                <a:sym typeface="Aileron Bold"/>
              </a:rPr>
              <a:t>Four Year University</a:t>
            </a:r>
          </a:p>
        </p:txBody>
      </p:sp>
      <p:sp>
        <p:nvSpPr>
          <p:cNvPr name="TextBox 35" id="35"/>
          <p:cNvSpPr txBox="true"/>
          <p:nvPr/>
        </p:nvSpPr>
        <p:spPr>
          <a:xfrm rot="0">
            <a:off x="6497773" y="1301896"/>
            <a:ext cx="5292454" cy="1022985"/>
          </a:xfrm>
          <a:prstGeom prst="rect">
            <a:avLst/>
          </a:prstGeom>
        </p:spPr>
        <p:txBody>
          <a:bodyPr anchor="t" rtlCol="false" tIns="0" lIns="0" bIns="0" rIns="0">
            <a:spAutoFit/>
          </a:bodyPr>
          <a:lstStyle/>
          <a:p>
            <a:pPr algn="ctr">
              <a:lnSpc>
                <a:spcPts val="3900"/>
              </a:lnSpc>
            </a:pPr>
            <a:r>
              <a:rPr lang="en-US" b="true" sz="3900">
                <a:solidFill>
                  <a:srgbClr val="5186CD"/>
                </a:solidFill>
                <a:latin typeface="Big Shoulders Display Bold"/>
                <a:ea typeface="Big Shoulders Display Bold"/>
                <a:cs typeface="Big Shoulders Display Bold"/>
                <a:sym typeface="Big Shoulders Display Bold"/>
              </a:rPr>
              <a:t>CLICK ON THE LINKS</a:t>
            </a:r>
          </a:p>
          <a:p>
            <a:pPr algn="ctr">
              <a:lnSpc>
                <a:spcPts val="3900"/>
              </a:lnSpc>
            </a:pPr>
            <a:r>
              <a:rPr lang="en-US" b="true" sz="3900">
                <a:solidFill>
                  <a:srgbClr val="5186CD"/>
                </a:solidFill>
                <a:latin typeface="Big Shoulders Display Bold"/>
                <a:ea typeface="Big Shoulders Display Bold"/>
                <a:cs typeface="Big Shoulders Display Bold"/>
                <a:sym typeface="Big Shoulders Display Bold"/>
              </a:rPr>
              <a:t>BELOW</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12284C"/>
        </a:solidFill>
      </p:bgPr>
    </p:bg>
    <p:spTree>
      <p:nvGrpSpPr>
        <p:cNvPr id="1" name=""/>
        <p:cNvGrpSpPr/>
        <p:nvPr/>
      </p:nvGrpSpPr>
      <p:grpSpPr>
        <a:xfrm>
          <a:off x="0" y="0"/>
          <a:ext cx="0" cy="0"/>
          <a:chOff x="0" y="0"/>
          <a:chExt cx="0" cy="0"/>
        </a:xfrm>
      </p:grpSpPr>
      <p:grpSp>
        <p:nvGrpSpPr>
          <p:cNvPr name="Group 2" id="2"/>
          <p:cNvGrpSpPr/>
          <p:nvPr/>
        </p:nvGrpSpPr>
        <p:grpSpPr>
          <a:xfrm rot="0">
            <a:off x="6341125" y="2701612"/>
            <a:ext cx="5573058" cy="6556688"/>
            <a:chOff x="0" y="0"/>
            <a:chExt cx="2907749" cy="3420960"/>
          </a:xfrm>
        </p:grpSpPr>
        <p:sp>
          <p:nvSpPr>
            <p:cNvPr name="Freeform 3" id="3"/>
            <p:cNvSpPr/>
            <p:nvPr/>
          </p:nvSpPr>
          <p:spPr>
            <a:xfrm flipH="false" flipV="false" rot="0">
              <a:off x="0" y="0"/>
              <a:ext cx="2907750" cy="3420960"/>
            </a:xfrm>
            <a:custGeom>
              <a:avLst/>
              <a:gdLst/>
              <a:ahLst/>
              <a:cxnLst/>
              <a:rect r="r" b="b" t="t" l="l"/>
              <a:pathLst>
                <a:path h="3420960" w="2907750">
                  <a:moveTo>
                    <a:pt x="2783289" y="3420959"/>
                  </a:moveTo>
                  <a:lnTo>
                    <a:pt x="124460" y="3420959"/>
                  </a:lnTo>
                  <a:cubicBezTo>
                    <a:pt x="55880" y="3420959"/>
                    <a:pt x="0" y="3365079"/>
                    <a:pt x="0" y="3296500"/>
                  </a:cubicBezTo>
                  <a:lnTo>
                    <a:pt x="0" y="124460"/>
                  </a:lnTo>
                  <a:cubicBezTo>
                    <a:pt x="0" y="55880"/>
                    <a:pt x="55880" y="0"/>
                    <a:pt x="124460" y="0"/>
                  </a:cubicBezTo>
                  <a:lnTo>
                    <a:pt x="2783290" y="0"/>
                  </a:lnTo>
                  <a:cubicBezTo>
                    <a:pt x="2851870" y="0"/>
                    <a:pt x="2907750" y="55880"/>
                    <a:pt x="2907750" y="124460"/>
                  </a:cubicBezTo>
                  <a:lnTo>
                    <a:pt x="2907750" y="3296500"/>
                  </a:lnTo>
                  <a:cubicBezTo>
                    <a:pt x="2907750" y="3365079"/>
                    <a:pt x="2851870" y="3420960"/>
                    <a:pt x="2783290" y="3420960"/>
                  </a:cubicBezTo>
                  <a:close/>
                </a:path>
              </a:pathLst>
            </a:custGeom>
            <a:solidFill>
              <a:srgbClr val="FFFFFF"/>
            </a:solidFill>
          </p:spPr>
        </p:sp>
      </p:grpSp>
      <p:grpSp>
        <p:nvGrpSpPr>
          <p:cNvPr name="Group 4" id="4"/>
          <p:cNvGrpSpPr/>
          <p:nvPr/>
        </p:nvGrpSpPr>
        <p:grpSpPr>
          <a:xfrm rot="0">
            <a:off x="6588210" y="2939786"/>
            <a:ext cx="5187722" cy="5928811"/>
            <a:chOff x="0" y="0"/>
            <a:chExt cx="6916962" cy="7905081"/>
          </a:xfrm>
        </p:grpSpPr>
        <p:sp>
          <p:nvSpPr>
            <p:cNvPr name="TextBox 5" id="5"/>
            <p:cNvSpPr txBox="true"/>
            <p:nvPr/>
          </p:nvSpPr>
          <p:spPr>
            <a:xfrm rot="0">
              <a:off x="0" y="9525"/>
              <a:ext cx="6916962" cy="3445778"/>
            </a:xfrm>
            <a:prstGeom prst="rect">
              <a:avLst/>
            </a:prstGeom>
          </p:spPr>
          <p:txBody>
            <a:bodyPr anchor="t" rtlCol="false" tIns="0" lIns="0" bIns="0" rIns="0">
              <a:spAutoFit/>
            </a:bodyPr>
            <a:lstStyle/>
            <a:p>
              <a:pPr algn="ctr">
                <a:lnSpc>
                  <a:spcPts val="3439"/>
                </a:lnSpc>
              </a:pPr>
              <a:r>
                <a:rPr lang="en-US" b="true" sz="3017">
                  <a:solidFill>
                    <a:srgbClr val="1C4F59"/>
                  </a:solidFill>
                  <a:latin typeface="Aileron Bold"/>
                  <a:ea typeface="Aileron Bold"/>
                  <a:cs typeface="Aileron Bold"/>
                  <a:sym typeface="Aileron Bold"/>
                </a:rPr>
                <a:t>Help with the College Search, Applications, Filling out the FAFSA, finding out about Scholarships and other Post High School options:</a:t>
              </a:r>
            </a:p>
          </p:txBody>
        </p:sp>
        <p:sp>
          <p:nvSpPr>
            <p:cNvPr name="TextBox 6" id="6"/>
            <p:cNvSpPr txBox="true"/>
            <p:nvPr/>
          </p:nvSpPr>
          <p:spPr>
            <a:xfrm rot="0">
              <a:off x="0" y="3723680"/>
              <a:ext cx="6916962" cy="4181401"/>
            </a:xfrm>
            <a:prstGeom prst="rect">
              <a:avLst/>
            </a:prstGeom>
          </p:spPr>
          <p:txBody>
            <a:bodyPr anchor="t" rtlCol="false" tIns="0" lIns="0" bIns="0" rIns="0">
              <a:spAutoFit/>
            </a:bodyPr>
            <a:lstStyle/>
            <a:p>
              <a:pPr algn="ctr">
                <a:lnSpc>
                  <a:spcPts val="3249"/>
                </a:lnSpc>
              </a:pPr>
              <a:r>
                <a:rPr lang="en-US" sz="2321">
                  <a:solidFill>
                    <a:srgbClr val="1C4F59"/>
                  </a:solidFill>
                  <a:latin typeface="Aileron"/>
                  <a:ea typeface="Aileron"/>
                  <a:cs typeface="Aileron"/>
                  <a:sym typeface="Aileron"/>
                </a:rPr>
                <a:t>✓ </a:t>
              </a:r>
              <a:r>
                <a:rPr lang="en-US" sz="2321">
                  <a:solidFill>
                    <a:srgbClr val="1C4F59"/>
                  </a:solidFill>
                  <a:latin typeface="Aileron"/>
                  <a:ea typeface="Aileron"/>
                  <a:cs typeface="Aileron"/>
                  <a:sym typeface="Aileron"/>
                </a:rPr>
                <a:t> Please contact the CCC</a:t>
              </a:r>
            </a:p>
            <a:p>
              <a:pPr algn="ctr">
                <a:lnSpc>
                  <a:spcPts val="1247"/>
                </a:lnSpc>
              </a:pPr>
            </a:p>
            <a:p>
              <a:pPr algn="ctr">
                <a:lnSpc>
                  <a:spcPts val="3249"/>
                </a:lnSpc>
              </a:pPr>
            </a:p>
            <a:p>
              <a:pPr algn="ctr">
                <a:lnSpc>
                  <a:spcPts val="1390"/>
                </a:lnSpc>
              </a:pPr>
            </a:p>
            <a:p>
              <a:pPr algn="ctr">
                <a:lnSpc>
                  <a:spcPts val="3249"/>
                </a:lnSpc>
              </a:pPr>
              <a:r>
                <a:rPr lang="en-US" sz="2321">
                  <a:solidFill>
                    <a:srgbClr val="1C4F59"/>
                  </a:solidFill>
                  <a:latin typeface="Aileron"/>
                  <a:ea typeface="Aileron"/>
                  <a:cs typeface="Aileron"/>
                  <a:sym typeface="Aileron"/>
                </a:rPr>
                <a:t>✓ </a:t>
              </a:r>
              <a:r>
                <a:rPr lang="en-US" sz="2321">
                  <a:solidFill>
                    <a:srgbClr val="1C4F59"/>
                  </a:solidFill>
                  <a:latin typeface="Aileron"/>
                  <a:ea typeface="Aileron"/>
                  <a:cs typeface="Aileron"/>
                  <a:sym typeface="Aileron"/>
                </a:rPr>
                <a:t>Financial aid is funding to help you pay for college: scholarships, grants, loans and work-study!</a:t>
              </a:r>
            </a:p>
            <a:p>
              <a:pPr algn="l">
                <a:lnSpc>
                  <a:spcPts val="3249"/>
                </a:lnSpc>
              </a:pPr>
            </a:p>
            <a:p>
              <a:pPr algn="l">
                <a:lnSpc>
                  <a:spcPts val="3249"/>
                </a:lnSpc>
              </a:pPr>
            </a:p>
          </p:txBody>
        </p:sp>
      </p:grpSp>
      <p:grpSp>
        <p:nvGrpSpPr>
          <p:cNvPr name="Group 7" id="7"/>
          <p:cNvGrpSpPr/>
          <p:nvPr/>
        </p:nvGrpSpPr>
        <p:grpSpPr>
          <a:xfrm rot="0">
            <a:off x="12832884" y="2656845"/>
            <a:ext cx="4448774" cy="5201891"/>
            <a:chOff x="0" y="0"/>
            <a:chExt cx="2393585" cy="2798786"/>
          </a:xfrm>
        </p:grpSpPr>
        <p:sp>
          <p:nvSpPr>
            <p:cNvPr name="Freeform 8" id="8"/>
            <p:cNvSpPr/>
            <p:nvPr/>
          </p:nvSpPr>
          <p:spPr>
            <a:xfrm flipH="false" flipV="false" rot="0">
              <a:off x="0" y="0"/>
              <a:ext cx="2393585" cy="2798786"/>
            </a:xfrm>
            <a:custGeom>
              <a:avLst/>
              <a:gdLst/>
              <a:ahLst/>
              <a:cxnLst/>
              <a:rect r="r" b="b" t="t" l="l"/>
              <a:pathLst>
                <a:path h="2798786" w="2393585">
                  <a:moveTo>
                    <a:pt x="2269125" y="2798786"/>
                  </a:moveTo>
                  <a:lnTo>
                    <a:pt x="124460" y="2798786"/>
                  </a:lnTo>
                  <a:cubicBezTo>
                    <a:pt x="55880" y="2798786"/>
                    <a:pt x="0" y="2742906"/>
                    <a:pt x="0" y="2674326"/>
                  </a:cubicBezTo>
                  <a:lnTo>
                    <a:pt x="0" y="124460"/>
                  </a:lnTo>
                  <a:cubicBezTo>
                    <a:pt x="0" y="55880"/>
                    <a:pt x="55880" y="0"/>
                    <a:pt x="124460" y="0"/>
                  </a:cubicBezTo>
                  <a:lnTo>
                    <a:pt x="2269125" y="0"/>
                  </a:lnTo>
                  <a:cubicBezTo>
                    <a:pt x="2337705" y="0"/>
                    <a:pt x="2393585" y="55880"/>
                    <a:pt x="2393585" y="124460"/>
                  </a:cubicBezTo>
                  <a:lnTo>
                    <a:pt x="2393585" y="2674326"/>
                  </a:lnTo>
                  <a:cubicBezTo>
                    <a:pt x="2393585" y="2742906"/>
                    <a:pt x="2337705" y="2798786"/>
                    <a:pt x="2269125" y="2798786"/>
                  </a:cubicBezTo>
                  <a:close/>
                </a:path>
              </a:pathLst>
            </a:custGeom>
            <a:solidFill>
              <a:srgbClr val="FFFFFF"/>
            </a:solidFill>
          </p:spPr>
        </p:sp>
      </p:grpSp>
      <p:grpSp>
        <p:nvGrpSpPr>
          <p:cNvPr name="Group 9" id="9"/>
          <p:cNvGrpSpPr/>
          <p:nvPr/>
        </p:nvGrpSpPr>
        <p:grpSpPr>
          <a:xfrm rot="0">
            <a:off x="13034220" y="2895019"/>
            <a:ext cx="4017994" cy="4214801"/>
            <a:chOff x="0" y="0"/>
            <a:chExt cx="5357326" cy="5619734"/>
          </a:xfrm>
        </p:grpSpPr>
        <p:sp>
          <p:nvSpPr>
            <p:cNvPr name="TextBox 10" id="10"/>
            <p:cNvSpPr txBox="true"/>
            <p:nvPr/>
          </p:nvSpPr>
          <p:spPr>
            <a:xfrm rot="0">
              <a:off x="0" y="9525"/>
              <a:ext cx="5357326" cy="1998091"/>
            </a:xfrm>
            <a:prstGeom prst="rect">
              <a:avLst/>
            </a:prstGeom>
          </p:spPr>
          <p:txBody>
            <a:bodyPr anchor="t" rtlCol="false" tIns="0" lIns="0" bIns="0" rIns="0">
              <a:spAutoFit/>
            </a:bodyPr>
            <a:lstStyle/>
            <a:p>
              <a:pPr algn="ctr">
                <a:lnSpc>
                  <a:spcPts val="2963"/>
                </a:lnSpc>
              </a:pPr>
              <a:r>
                <a:rPr lang="en-US" b="true" sz="2600">
                  <a:solidFill>
                    <a:srgbClr val="1C4F59"/>
                  </a:solidFill>
                  <a:latin typeface="Aileron Bold"/>
                  <a:ea typeface="Aileron Bold"/>
                  <a:cs typeface="Aileron Bold"/>
                  <a:sym typeface="Aileron Bold"/>
                </a:rPr>
                <a:t>To talk about if you are making the right after high school decision for you: </a:t>
              </a:r>
            </a:p>
          </p:txBody>
        </p:sp>
        <p:sp>
          <p:nvSpPr>
            <p:cNvPr name="TextBox 11" id="11"/>
            <p:cNvSpPr txBox="true"/>
            <p:nvPr/>
          </p:nvSpPr>
          <p:spPr>
            <a:xfrm rot="0">
              <a:off x="0" y="2232279"/>
              <a:ext cx="5357326" cy="3387455"/>
            </a:xfrm>
            <a:prstGeom prst="rect">
              <a:avLst/>
            </a:prstGeom>
          </p:spPr>
          <p:txBody>
            <a:bodyPr anchor="t" rtlCol="false" tIns="0" lIns="0" bIns="0" rIns="0">
              <a:spAutoFit/>
            </a:bodyPr>
            <a:lstStyle/>
            <a:p>
              <a:pPr algn="ctr">
                <a:lnSpc>
                  <a:spcPts val="3220"/>
                </a:lnSpc>
              </a:pPr>
              <a:r>
                <a:rPr lang="en-US" sz="2300">
                  <a:solidFill>
                    <a:srgbClr val="1C4F59"/>
                  </a:solidFill>
                  <a:latin typeface="Aileron"/>
                  <a:ea typeface="Aileron"/>
                  <a:cs typeface="Aileron"/>
                  <a:sym typeface="Aileron"/>
                </a:rPr>
                <a:t>Students please make an appointment with your counselor using the QR codes posted around the school.</a:t>
              </a:r>
            </a:p>
            <a:p>
              <a:pPr algn="ctr">
                <a:lnSpc>
                  <a:spcPts val="980"/>
                </a:lnSpc>
              </a:pPr>
            </a:p>
            <a:p>
              <a:pPr algn="ctr">
                <a:lnSpc>
                  <a:spcPts val="3220"/>
                </a:lnSpc>
              </a:pPr>
            </a:p>
            <a:p>
              <a:pPr algn="l">
                <a:lnSpc>
                  <a:spcPts val="3219"/>
                </a:lnSpc>
              </a:pPr>
            </a:p>
          </p:txBody>
        </p:sp>
      </p:grpSp>
      <p:sp>
        <p:nvSpPr>
          <p:cNvPr name="Freeform 12" id="12"/>
          <p:cNvSpPr/>
          <p:nvPr/>
        </p:nvSpPr>
        <p:spPr>
          <a:xfrm flipH="true" flipV="false" rot="1196655">
            <a:off x="14799027" y="203390"/>
            <a:ext cx="2494069" cy="1650620"/>
          </a:xfrm>
          <a:custGeom>
            <a:avLst/>
            <a:gdLst/>
            <a:ahLst/>
            <a:cxnLst/>
            <a:rect r="r" b="b" t="t" l="l"/>
            <a:pathLst>
              <a:path h="1650620" w="2494069">
                <a:moveTo>
                  <a:pt x="2494069" y="0"/>
                </a:moveTo>
                <a:lnTo>
                  <a:pt x="0" y="0"/>
                </a:lnTo>
                <a:lnTo>
                  <a:pt x="0" y="1650620"/>
                </a:lnTo>
                <a:lnTo>
                  <a:pt x="2494069" y="1650620"/>
                </a:lnTo>
                <a:lnTo>
                  <a:pt x="2494069"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3" id="13"/>
          <p:cNvSpPr txBox="true"/>
          <p:nvPr/>
        </p:nvSpPr>
        <p:spPr>
          <a:xfrm rot="0">
            <a:off x="1028700" y="151885"/>
            <a:ext cx="14028571" cy="969688"/>
          </a:xfrm>
          <a:prstGeom prst="rect">
            <a:avLst/>
          </a:prstGeom>
        </p:spPr>
        <p:txBody>
          <a:bodyPr anchor="t" rtlCol="false" tIns="0" lIns="0" bIns="0" rIns="0">
            <a:spAutoFit/>
          </a:bodyPr>
          <a:lstStyle/>
          <a:p>
            <a:pPr algn="l">
              <a:lnSpc>
                <a:spcPts val="7679"/>
              </a:lnSpc>
            </a:pPr>
            <a:r>
              <a:rPr lang="en-US" sz="6399">
                <a:solidFill>
                  <a:srgbClr val="FEF4D6"/>
                </a:solidFill>
                <a:latin typeface="Poetsen"/>
                <a:ea typeface="Poetsen"/>
                <a:cs typeface="Poetsen"/>
                <a:sym typeface="Poetsen"/>
              </a:rPr>
              <a:t>Who to contact for what.....</a:t>
            </a:r>
          </a:p>
        </p:txBody>
      </p:sp>
      <p:grpSp>
        <p:nvGrpSpPr>
          <p:cNvPr name="Group 14" id="14"/>
          <p:cNvGrpSpPr/>
          <p:nvPr/>
        </p:nvGrpSpPr>
        <p:grpSpPr>
          <a:xfrm rot="0">
            <a:off x="0" y="9466902"/>
            <a:ext cx="18288000" cy="820098"/>
            <a:chOff x="0" y="0"/>
            <a:chExt cx="24384000" cy="1093465"/>
          </a:xfrm>
        </p:grpSpPr>
        <p:grpSp>
          <p:nvGrpSpPr>
            <p:cNvPr name="Group 15" id="15"/>
            <p:cNvGrpSpPr/>
            <p:nvPr/>
          </p:nvGrpSpPr>
          <p:grpSpPr>
            <a:xfrm rot="0">
              <a:off x="0" y="0"/>
              <a:ext cx="24384000" cy="1093465"/>
              <a:chOff x="0" y="0"/>
              <a:chExt cx="6555032" cy="293951"/>
            </a:xfrm>
          </p:grpSpPr>
          <p:sp>
            <p:nvSpPr>
              <p:cNvPr name="Freeform 16" id="16"/>
              <p:cNvSpPr/>
              <p:nvPr/>
            </p:nvSpPr>
            <p:spPr>
              <a:xfrm flipH="false" flipV="false" rot="0">
                <a:off x="0" y="0"/>
                <a:ext cx="6555032" cy="293951"/>
              </a:xfrm>
              <a:custGeom>
                <a:avLst/>
                <a:gdLst/>
                <a:ahLst/>
                <a:cxnLst/>
                <a:rect r="r" b="b" t="t" l="l"/>
                <a:pathLst>
                  <a:path h="293951" w="6555032">
                    <a:moveTo>
                      <a:pt x="0" y="0"/>
                    </a:moveTo>
                    <a:lnTo>
                      <a:pt x="6555032" y="0"/>
                    </a:lnTo>
                    <a:lnTo>
                      <a:pt x="6555032" y="293951"/>
                    </a:lnTo>
                    <a:lnTo>
                      <a:pt x="0" y="293951"/>
                    </a:lnTo>
                    <a:close/>
                  </a:path>
                </a:pathLst>
              </a:custGeom>
              <a:solidFill>
                <a:srgbClr val="C10230"/>
              </a:solidFill>
            </p:spPr>
          </p:sp>
        </p:grpSp>
        <p:sp>
          <p:nvSpPr>
            <p:cNvPr name="TextBox 17" id="17"/>
            <p:cNvSpPr txBox="true"/>
            <p:nvPr/>
          </p:nvSpPr>
          <p:spPr>
            <a:xfrm rot="0">
              <a:off x="13473704" y="349905"/>
              <a:ext cx="10382928" cy="355554"/>
            </a:xfrm>
            <a:prstGeom prst="rect">
              <a:avLst/>
            </a:prstGeom>
          </p:spPr>
          <p:txBody>
            <a:bodyPr anchor="t" rtlCol="false" tIns="0" lIns="0" bIns="0" rIns="0">
              <a:spAutoFit/>
            </a:bodyPr>
            <a:lstStyle/>
            <a:p>
              <a:pPr algn="r">
                <a:lnSpc>
                  <a:spcPts val="2240"/>
                </a:lnSpc>
                <a:spcBef>
                  <a:spcPct val="0"/>
                </a:spcBef>
              </a:pPr>
              <a:r>
                <a:rPr lang="en-US" sz="1600">
                  <a:solidFill>
                    <a:srgbClr val="94221E"/>
                  </a:solidFill>
                  <a:latin typeface="Aileron"/>
                  <a:ea typeface="Aileron"/>
                  <a:cs typeface="Aileron"/>
                  <a:sym typeface="Aileron"/>
                </a:rPr>
                <a:t>English Class | Laredo York Primary School</a:t>
              </a:r>
            </a:p>
          </p:txBody>
        </p:sp>
      </p:grpSp>
      <p:grpSp>
        <p:nvGrpSpPr>
          <p:cNvPr name="Group 18" id="18"/>
          <p:cNvGrpSpPr/>
          <p:nvPr/>
        </p:nvGrpSpPr>
        <p:grpSpPr>
          <a:xfrm rot="0">
            <a:off x="977951" y="2625848"/>
            <a:ext cx="4448774" cy="6556688"/>
            <a:chOff x="0" y="0"/>
            <a:chExt cx="5931699" cy="8742250"/>
          </a:xfrm>
        </p:grpSpPr>
        <p:grpSp>
          <p:nvGrpSpPr>
            <p:cNvPr name="Group 19" id="19"/>
            <p:cNvGrpSpPr/>
            <p:nvPr/>
          </p:nvGrpSpPr>
          <p:grpSpPr>
            <a:xfrm rot="0">
              <a:off x="0" y="0"/>
              <a:ext cx="5931699" cy="8742250"/>
              <a:chOff x="0" y="0"/>
              <a:chExt cx="2393585" cy="3527711"/>
            </a:xfrm>
          </p:grpSpPr>
          <p:sp>
            <p:nvSpPr>
              <p:cNvPr name="Freeform 20" id="20"/>
              <p:cNvSpPr/>
              <p:nvPr/>
            </p:nvSpPr>
            <p:spPr>
              <a:xfrm flipH="false" flipV="false" rot="0">
                <a:off x="0" y="0"/>
                <a:ext cx="2393585" cy="3527711"/>
              </a:xfrm>
              <a:custGeom>
                <a:avLst/>
                <a:gdLst/>
                <a:ahLst/>
                <a:cxnLst/>
                <a:rect r="r" b="b" t="t" l="l"/>
                <a:pathLst>
                  <a:path h="3527711" w="2393585">
                    <a:moveTo>
                      <a:pt x="2269125" y="3527711"/>
                    </a:moveTo>
                    <a:lnTo>
                      <a:pt x="124460" y="3527711"/>
                    </a:lnTo>
                    <a:cubicBezTo>
                      <a:pt x="55880" y="3527711"/>
                      <a:pt x="0" y="3471831"/>
                      <a:pt x="0" y="3403250"/>
                    </a:cubicBezTo>
                    <a:lnTo>
                      <a:pt x="0" y="124460"/>
                    </a:lnTo>
                    <a:cubicBezTo>
                      <a:pt x="0" y="55880"/>
                      <a:pt x="55880" y="0"/>
                      <a:pt x="124460" y="0"/>
                    </a:cubicBezTo>
                    <a:lnTo>
                      <a:pt x="2269125" y="0"/>
                    </a:lnTo>
                    <a:cubicBezTo>
                      <a:pt x="2337705" y="0"/>
                      <a:pt x="2393585" y="55880"/>
                      <a:pt x="2393585" y="124460"/>
                    </a:cubicBezTo>
                    <a:lnTo>
                      <a:pt x="2393585" y="3403251"/>
                    </a:lnTo>
                    <a:cubicBezTo>
                      <a:pt x="2393585" y="3471831"/>
                      <a:pt x="2337705" y="3527711"/>
                      <a:pt x="2269125" y="3527711"/>
                    </a:cubicBezTo>
                    <a:close/>
                  </a:path>
                </a:pathLst>
              </a:custGeom>
              <a:solidFill>
                <a:srgbClr val="FFFFFF"/>
              </a:solidFill>
            </p:spPr>
          </p:sp>
        </p:grpSp>
        <p:sp>
          <p:nvSpPr>
            <p:cNvPr name="TextBox 21" id="21"/>
            <p:cNvSpPr txBox="true"/>
            <p:nvPr/>
          </p:nvSpPr>
          <p:spPr>
            <a:xfrm rot="0">
              <a:off x="241256" y="327090"/>
              <a:ext cx="5432278" cy="512191"/>
            </a:xfrm>
            <a:prstGeom prst="rect">
              <a:avLst/>
            </a:prstGeom>
          </p:spPr>
          <p:txBody>
            <a:bodyPr anchor="t" rtlCol="false" tIns="0" lIns="0" bIns="0" rIns="0">
              <a:spAutoFit/>
            </a:bodyPr>
            <a:lstStyle/>
            <a:p>
              <a:pPr algn="ctr">
                <a:lnSpc>
                  <a:spcPts val="2963"/>
                </a:lnSpc>
              </a:pPr>
              <a:r>
                <a:rPr lang="en-US" b="true" sz="2600">
                  <a:solidFill>
                    <a:srgbClr val="1C4F59"/>
                  </a:solidFill>
                  <a:latin typeface="Aileron Bold"/>
                  <a:ea typeface="Aileron Bold"/>
                  <a:cs typeface="Aileron Bold"/>
                  <a:sym typeface="Aileron Bold"/>
                </a:rPr>
                <a:t>Transcript Request:</a:t>
              </a:r>
            </a:p>
          </p:txBody>
        </p:sp>
        <p:sp>
          <p:nvSpPr>
            <p:cNvPr name="TextBox 22" id="22"/>
            <p:cNvSpPr txBox="true"/>
            <p:nvPr/>
          </p:nvSpPr>
          <p:spPr>
            <a:xfrm rot="0">
              <a:off x="241256" y="1063944"/>
              <a:ext cx="5432278" cy="7230745"/>
            </a:xfrm>
            <a:prstGeom prst="rect">
              <a:avLst/>
            </a:prstGeom>
          </p:spPr>
          <p:txBody>
            <a:bodyPr anchor="t" rtlCol="false" tIns="0" lIns="0" bIns="0" rIns="0">
              <a:spAutoFit/>
            </a:bodyPr>
            <a:lstStyle/>
            <a:p>
              <a:pPr algn="ctr">
                <a:lnSpc>
                  <a:spcPts val="3359"/>
                </a:lnSpc>
              </a:pPr>
              <a:r>
                <a:rPr lang="en-US" b="true" sz="2400" u="sng">
                  <a:solidFill>
                    <a:srgbClr val="1C4F59"/>
                  </a:solidFill>
                  <a:latin typeface="Aileron Bold"/>
                  <a:ea typeface="Aileron Bold"/>
                  <a:cs typeface="Aileron Bold"/>
                  <a:sym typeface="Aileron Bold"/>
                </a:rPr>
                <a:t>Under the Academics Tab of the Main JHS Website</a:t>
              </a:r>
            </a:p>
            <a:p>
              <a:pPr algn="ctr">
                <a:lnSpc>
                  <a:spcPts val="3359"/>
                </a:lnSpc>
              </a:pPr>
            </a:p>
            <a:p>
              <a:pPr algn="ctr">
                <a:lnSpc>
                  <a:spcPts val="3359"/>
                </a:lnSpc>
              </a:pPr>
              <a:r>
                <a:rPr lang="en-US" b="true" sz="2400" u="sng">
                  <a:solidFill>
                    <a:srgbClr val="1C4F59"/>
                  </a:solidFill>
                  <a:latin typeface="Aileron Bold"/>
                  <a:ea typeface="Aileron Bold"/>
                  <a:cs typeface="Aileron Bold"/>
                  <a:sym typeface="Aileron Bold"/>
                </a:rPr>
                <a:t>Please also note 2 important things for CommonApp:</a:t>
              </a:r>
            </a:p>
            <a:p>
              <a:pPr algn="l" marL="518160" indent="-259080" lvl="1">
                <a:lnSpc>
                  <a:spcPts val="3359"/>
                </a:lnSpc>
                <a:buAutoNum type="arabicPeriod" startAt="1"/>
              </a:pPr>
              <a:r>
                <a:rPr lang="en-US" sz="2400">
                  <a:solidFill>
                    <a:srgbClr val="1C4F59"/>
                  </a:solidFill>
                  <a:latin typeface="Aileron"/>
                  <a:ea typeface="Aileron"/>
                  <a:cs typeface="Aileron"/>
                  <a:sym typeface="Aileron"/>
                </a:rPr>
                <a:t> The Counselor Recommendation is different from a Letter of Rec</a:t>
              </a:r>
            </a:p>
            <a:p>
              <a:pPr algn="l" marL="518160" indent="-259080" lvl="1">
                <a:lnSpc>
                  <a:spcPts val="3359"/>
                </a:lnSpc>
                <a:buAutoNum type="arabicPeriod" startAt="1"/>
              </a:pPr>
              <a:r>
                <a:rPr lang="en-US" sz="2399">
                  <a:solidFill>
                    <a:srgbClr val="1C4F59"/>
                  </a:solidFill>
                  <a:latin typeface="Aileron"/>
                  <a:ea typeface="Aileron"/>
                  <a:cs typeface="Aileron"/>
                  <a:sym typeface="Aileron"/>
                </a:rPr>
                <a:t>Mid Year Reports/Grades will be uploaded to your CommonApp Profile once S1 grades are finalized </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DAGCmZwHw_Y</dc:identifier>
  <dcterms:modified xsi:type="dcterms:W3CDTF">2011-08-01T06:04:30Z</dcterms:modified>
  <cp:revision>1</cp:revision>
  <dc:title>Copy of JHS Junior Meeting Presentation no voice</dc:title>
</cp:coreProperties>
</file>