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5" r:id="rId1"/>
  </p:sldMasterIdLst>
  <p:notesMasterIdLst>
    <p:notesMasterId r:id="rId20"/>
  </p:notesMasterIdLst>
  <p:sldIdLst>
    <p:sldId id="256" r:id="rId2"/>
    <p:sldId id="259" r:id="rId3"/>
    <p:sldId id="260" r:id="rId4"/>
    <p:sldId id="261" r:id="rId5"/>
    <p:sldId id="273" r:id="rId6"/>
    <p:sldId id="262" r:id="rId7"/>
    <p:sldId id="278" r:id="rId8"/>
    <p:sldId id="264" r:id="rId9"/>
    <p:sldId id="265" r:id="rId10"/>
    <p:sldId id="266" r:id="rId11"/>
    <p:sldId id="267" r:id="rId12"/>
    <p:sldId id="280" r:id="rId13"/>
    <p:sldId id="281" r:id="rId14"/>
    <p:sldId id="268" r:id="rId15"/>
    <p:sldId id="269" r:id="rId16"/>
    <p:sldId id="270" r:id="rId17"/>
    <p:sldId id="271" r:id="rId18"/>
    <p:sldId id="279" r:id="rId1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ED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1"/>
          <c:order val="1"/>
          <c:tx>
            <c:strRef>
              <c:f>Sheet1!$C$1</c:f>
              <c:strCache>
                <c:ptCount val="1"/>
                <c:pt idx="0">
                  <c:v>Percentage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9-CB8B-4724-97DD-4A78EBEF14C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B-CB8B-4724-97DD-4A78EBEF14C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D-CB8B-4724-97DD-4A78EBEF14C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F-CB8B-4724-97DD-4A78EBEF14C6}"/>
              </c:ext>
            </c:extLst>
          </c:dPt>
          <c:cat>
            <c:strRef>
              <c:f>Sheet1!$A$2:$A$5</c:f>
              <c:strCache>
                <c:ptCount val="4"/>
                <c:pt idx="0">
                  <c:v>Tax Levy</c:v>
                </c:pt>
                <c:pt idx="1">
                  <c:v>State Aid</c:v>
                </c:pt>
                <c:pt idx="2">
                  <c:v>Reserves</c:v>
                </c:pt>
                <c:pt idx="3">
                  <c:v>Other Sources</c:v>
                </c:pt>
              </c:strCache>
            </c:strRef>
          </c:cat>
          <c:val>
            <c:numRef>
              <c:f>Sheet1!$C$2:$C$5</c:f>
              <c:numCache>
                <c:formatCode>General</c:formatCode>
                <c:ptCount val="4"/>
                <c:pt idx="0">
                  <c:v>0.84094978931786291</c:v>
                </c:pt>
                <c:pt idx="1">
                  <c:v>6.3328548663186185E-2</c:v>
                </c:pt>
                <c:pt idx="2">
                  <c:v>5.5631225757479169E-2</c:v>
                </c:pt>
                <c:pt idx="3">
                  <c:v>4.0090436261471726E-2</c:v>
                </c:pt>
              </c:numCache>
            </c:numRef>
          </c:val>
          <c:extLst>
            <c:ext xmlns:c16="http://schemas.microsoft.com/office/drawing/2014/chart" uri="{C3380CC4-5D6E-409C-BE32-E72D297353CC}">
              <c16:uniqueId val="{00000001-D8B7-4161-9061-D4E1D63A6486}"/>
            </c:ext>
          </c:extLst>
        </c:ser>
        <c:dLbls>
          <c:showLegendKey val="0"/>
          <c:showVal val="0"/>
          <c:showCatName val="0"/>
          <c:showSerName val="0"/>
          <c:showPercent val="0"/>
          <c:showBubbleSize val="0"/>
          <c:showLeaderLines val="1"/>
        </c:dLbls>
        <c:firstSliceAng val="0"/>
      </c:pieChart>
      <c:pieChart>
        <c:varyColors val="1"/>
        <c:ser>
          <c:idx val="0"/>
          <c:order val="0"/>
          <c:tx>
            <c:strRef>
              <c:f>Sheet1!$B$1</c:f>
              <c:strCache>
                <c:ptCount val="1"/>
                <c:pt idx="0">
                  <c:v>Amount of Revenue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B8B-4724-97DD-4A78EBEF14C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B8B-4724-97DD-4A78EBEF14C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B8B-4724-97DD-4A78EBEF14C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B8B-4724-97DD-4A78EBEF14C6}"/>
              </c:ext>
            </c:extLst>
          </c:dPt>
          <c:dLbls>
            <c:dLbl>
              <c:idx val="1"/>
              <c:layout>
                <c:manualLayout>
                  <c:x val="-4.9187612324370758E-2"/>
                  <c:y val="8.3537589200239987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CB8B-4724-97DD-4A78EBEF14C6}"/>
                </c:ext>
              </c:extLst>
            </c:dLbl>
            <c:dLbl>
              <c:idx val="3"/>
              <c:layout>
                <c:manualLayout>
                  <c:x val="0.20495551603573756"/>
                  <c:y val="7.153367523801563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CB8B-4724-97DD-4A78EBEF14C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Tax Levy</c:v>
                </c:pt>
                <c:pt idx="1">
                  <c:v>State Aid</c:v>
                </c:pt>
                <c:pt idx="2">
                  <c:v>Reserves</c:v>
                </c:pt>
                <c:pt idx="3">
                  <c:v>Other Sources</c:v>
                </c:pt>
              </c:strCache>
            </c:strRef>
          </c:cat>
          <c:val>
            <c:numRef>
              <c:f>Sheet1!$B$2:$B$5</c:f>
              <c:numCache>
                <c:formatCode>"$"#,##0</c:formatCode>
                <c:ptCount val="4"/>
                <c:pt idx="0">
                  <c:v>82332053</c:v>
                </c:pt>
                <c:pt idx="1">
                  <c:v>6200096</c:v>
                </c:pt>
                <c:pt idx="2">
                  <c:v>5446500</c:v>
                </c:pt>
                <c:pt idx="3">
                  <c:v>3925000</c:v>
                </c:pt>
              </c:numCache>
            </c:numRef>
          </c:val>
          <c:extLst>
            <c:ext xmlns:c16="http://schemas.microsoft.com/office/drawing/2014/chart" uri="{C3380CC4-5D6E-409C-BE32-E72D297353CC}">
              <c16:uniqueId val="{00000000-D8B7-4161-9061-D4E1D63A648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 Id="rId4" Type="http://schemas.openxmlformats.org/officeDocument/2006/relationships/image" Target="../media/image4.png"/></Relationships>
</file>

<file path=ppt/diagrams/_rels/data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diagrams/_rels/data5.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image" Target="../media/image9.svg"/></Relationships>
</file>

<file path=ppt/diagrams/_rels/data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 Id="rId4" Type="http://schemas.openxmlformats.org/officeDocument/2006/relationships/image" Target="../media/image4.png"/></Relationships>
</file>

<file path=ppt/diagrams/_rels/drawing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diagrams/_rels/drawing5.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image" Target="../media/image9.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697DD2-82B9-48E3-BF5B-04E6A03E2C02}" type="doc">
      <dgm:prSet loTypeId="urn:microsoft.com/office/officeart/2016/7/layout/VerticalDownArrowProcess" loCatId="process" qsTypeId="urn:microsoft.com/office/officeart/2005/8/quickstyle/simple2" qsCatId="simple" csTypeId="urn:microsoft.com/office/officeart/2005/8/colors/colorful2" csCatId="colorful" phldr="1"/>
      <dgm:spPr/>
      <dgm:t>
        <a:bodyPr/>
        <a:lstStyle/>
        <a:p>
          <a:endParaRPr lang="en-US"/>
        </a:p>
      </dgm:t>
    </dgm:pt>
    <dgm:pt modelId="{B7F8DA6D-79F4-4A1C-A4A1-B08946B7654A}">
      <dgm:prSet/>
      <dgm:spPr/>
      <dgm:t>
        <a:bodyPr/>
        <a:lstStyle/>
        <a:p>
          <a:pPr>
            <a:defRPr b="1"/>
          </a:pPr>
          <a:r>
            <a:rPr lang="en-US" dirty="0">
              <a:latin typeface="+mj-lt"/>
            </a:rPr>
            <a:t>$97,903,649 </a:t>
          </a:r>
        </a:p>
        <a:p>
          <a:pPr>
            <a:defRPr b="1"/>
          </a:pPr>
          <a:r>
            <a:rPr lang="en-US" dirty="0">
              <a:latin typeface="+mj-lt"/>
            </a:rPr>
            <a:t>Operating Budget</a:t>
          </a:r>
        </a:p>
      </dgm:t>
    </dgm:pt>
    <dgm:pt modelId="{C201C592-F7E0-4F49-9560-C36DEF0037F3}" type="parTrans" cxnId="{686788ED-39F6-4077-97D6-C894706FBFD5}">
      <dgm:prSet/>
      <dgm:spPr/>
      <dgm:t>
        <a:bodyPr/>
        <a:lstStyle/>
        <a:p>
          <a:endParaRPr lang="en-US"/>
        </a:p>
      </dgm:t>
    </dgm:pt>
    <dgm:pt modelId="{BE850220-4BEB-4F28-A1C0-68459311C876}" type="sibTrans" cxnId="{686788ED-39F6-4077-97D6-C894706FBFD5}">
      <dgm:prSet/>
      <dgm:spPr/>
      <dgm:t>
        <a:bodyPr/>
        <a:lstStyle/>
        <a:p>
          <a:endParaRPr lang="en-US"/>
        </a:p>
      </dgm:t>
    </dgm:pt>
    <dgm:pt modelId="{8C399331-FCFB-4A7B-B892-169D1C8E9EF0}">
      <dgm:prSet/>
      <dgm:spPr/>
      <dgm:t>
        <a:bodyPr/>
        <a:lstStyle/>
        <a:p>
          <a:pPr>
            <a:defRPr b="1"/>
          </a:pPr>
          <a:r>
            <a:rPr lang="en-US" dirty="0"/>
            <a:t>No major program or educational cuts</a:t>
          </a:r>
        </a:p>
      </dgm:t>
    </dgm:pt>
    <dgm:pt modelId="{DAD9FD25-7A51-49BE-82DF-5B06DFE69241}" type="parTrans" cxnId="{D5F3B882-A996-4F0D-AEC2-4398F0ACAB47}">
      <dgm:prSet/>
      <dgm:spPr/>
      <dgm:t>
        <a:bodyPr/>
        <a:lstStyle/>
        <a:p>
          <a:endParaRPr lang="en-US"/>
        </a:p>
      </dgm:t>
    </dgm:pt>
    <dgm:pt modelId="{9F599C8C-603E-486A-9D39-96A3C441E02B}" type="sibTrans" cxnId="{D5F3B882-A996-4F0D-AEC2-4398F0ACAB47}">
      <dgm:prSet/>
      <dgm:spPr/>
      <dgm:t>
        <a:bodyPr/>
        <a:lstStyle/>
        <a:p>
          <a:endParaRPr lang="en-US"/>
        </a:p>
      </dgm:t>
    </dgm:pt>
    <dgm:pt modelId="{DDE802E9-0BD9-4D4C-993A-B5D0F931FC4C}">
      <dgm:prSet/>
      <dgm:spPr/>
      <dgm:t>
        <a:bodyPr/>
        <a:lstStyle/>
        <a:p>
          <a:r>
            <a:rPr lang="en-US" dirty="0">
              <a:latin typeface="+mn-lt"/>
            </a:rPr>
            <a:t>No change to class sizes related to the budget</a:t>
          </a:r>
        </a:p>
      </dgm:t>
    </dgm:pt>
    <dgm:pt modelId="{9E5F9C31-3C4E-4D7E-9D31-94F89AAD1F9B}" type="parTrans" cxnId="{E7054AF6-4409-4280-B9DC-3F8092DF7B79}">
      <dgm:prSet/>
      <dgm:spPr/>
      <dgm:t>
        <a:bodyPr/>
        <a:lstStyle/>
        <a:p>
          <a:endParaRPr lang="en-US"/>
        </a:p>
      </dgm:t>
    </dgm:pt>
    <dgm:pt modelId="{FD00CFF0-D9B6-4AEB-B38E-D77C13AF54F0}" type="sibTrans" cxnId="{E7054AF6-4409-4280-B9DC-3F8092DF7B79}">
      <dgm:prSet/>
      <dgm:spPr/>
      <dgm:t>
        <a:bodyPr/>
        <a:lstStyle/>
        <a:p>
          <a:endParaRPr lang="en-US"/>
        </a:p>
      </dgm:t>
    </dgm:pt>
    <dgm:pt modelId="{12C35F72-97B7-4BC4-B978-6FDD59137C9C}">
      <dgm:prSet/>
      <dgm:spPr/>
      <dgm:t>
        <a:bodyPr/>
        <a:lstStyle/>
        <a:p>
          <a:r>
            <a:rPr lang="en-US" dirty="0">
              <a:latin typeface="+mn-lt"/>
            </a:rPr>
            <a:t>All academic, co/extra curricular and athletic programs remain in place</a:t>
          </a:r>
        </a:p>
      </dgm:t>
    </dgm:pt>
    <dgm:pt modelId="{197440C0-67A0-4D08-AC24-73FCD20E79BE}" type="parTrans" cxnId="{DA10CC22-63D9-4237-872F-88DA710A3C02}">
      <dgm:prSet/>
      <dgm:spPr/>
      <dgm:t>
        <a:bodyPr/>
        <a:lstStyle/>
        <a:p>
          <a:endParaRPr lang="en-US"/>
        </a:p>
      </dgm:t>
    </dgm:pt>
    <dgm:pt modelId="{B87BFFE1-B28D-4340-ABFD-CCB9F17282DB}" type="sibTrans" cxnId="{DA10CC22-63D9-4237-872F-88DA710A3C02}">
      <dgm:prSet/>
      <dgm:spPr/>
      <dgm:t>
        <a:bodyPr/>
        <a:lstStyle/>
        <a:p>
          <a:endParaRPr lang="en-US"/>
        </a:p>
      </dgm:t>
    </dgm:pt>
    <dgm:pt modelId="{0E14A2DC-1DF3-4B26-BFED-A72713DA6F90}">
      <dgm:prSet/>
      <dgm:spPr/>
      <dgm:t>
        <a:bodyPr/>
        <a:lstStyle/>
        <a:p>
          <a:pPr rtl="0">
            <a:defRPr b="1"/>
          </a:pPr>
          <a:r>
            <a:rPr lang="en-US" b="1" dirty="0">
              <a:latin typeface="+mj-lt"/>
            </a:rPr>
            <a:t>Increases in facilities, health benefits, technology, special services</a:t>
          </a:r>
        </a:p>
      </dgm:t>
    </dgm:pt>
    <dgm:pt modelId="{BBE173E5-6E52-4284-A444-CACCCF7D885D}" type="parTrans" cxnId="{18844B80-C549-41DD-818F-A4F5E5F7B948}">
      <dgm:prSet/>
      <dgm:spPr/>
      <dgm:t>
        <a:bodyPr/>
        <a:lstStyle/>
        <a:p>
          <a:endParaRPr lang="en-US"/>
        </a:p>
      </dgm:t>
    </dgm:pt>
    <dgm:pt modelId="{94818B1A-61E1-4438-9CAC-5951778CFF8C}" type="sibTrans" cxnId="{18844B80-C549-41DD-818F-A4F5E5F7B948}">
      <dgm:prSet/>
      <dgm:spPr/>
      <dgm:t>
        <a:bodyPr/>
        <a:lstStyle/>
        <a:p>
          <a:endParaRPr lang="en-US"/>
        </a:p>
      </dgm:t>
    </dgm:pt>
    <dgm:pt modelId="{C6BF0670-F3D9-D645-8B7F-2C1F3D577C7E}">
      <dgm:prSet/>
      <dgm:spPr/>
      <dgm:t>
        <a:bodyPr/>
        <a:lstStyle/>
        <a:p>
          <a:pPr rtl="0"/>
          <a:r>
            <a:rPr lang="en-US" dirty="0">
              <a:latin typeface="+mn-lt"/>
            </a:rPr>
            <a:t>General fund tax levy increase 2.0% ($1,540,912), plus allowable health benefits adjustment ($3,745,563)</a:t>
          </a:r>
        </a:p>
      </dgm:t>
    </dgm:pt>
    <dgm:pt modelId="{D0B58592-806F-2545-81A2-769CC7E9FEBC}" type="parTrans" cxnId="{1041DE46-FD6E-453C-8022-50AB060045D9}">
      <dgm:prSet/>
      <dgm:spPr/>
      <dgm:t>
        <a:bodyPr/>
        <a:lstStyle/>
        <a:p>
          <a:endParaRPr lang="en-US"/>
        </a:p>
      </dgm:t>
    </dgm:pt>
    <dgm:pt modelId="{F780F008-0DB6-B74C-8143-AF40634EA3FC}" type="sibTrans" cxnId="{1041DE46-FD6E-453C-8022-50AB060045D9}">
      <dgm:prSet/>
      <dgm:spPr/>
      <dgm:t>
        <a:bodyPr/>
        <a:lstStyle/>
        <a:p>
          <a:endParaRPr lang="en-US"/>
        </a:p>
      </dgm:t>
    </dgm:pt>
    <dgm:pt modelId="{1BE2D251-D874-40B9-B647-41D2AB622EC2}">
      <dgm:prSet phldr="0"/>
      <dgm:spPr/>
      <dgm:t>
        <a:bodyPr/>
        <a:lstStyle/>
        <a:p>
          <a:pPr rtl="0">
            <a:defRPr b="1"/>
          </a:pPr>
          <a:r>
            <a:rPr lang="en-US" b="0" dirty="0">
              <a:latin typeface="+mn-lt"/>
            </a:rPr>
            <a:t>$5,445,000 million is related to a withdrawal from capital reserve</a:t>
          </a:r>
        </a:p>
      </dgm:t>
    </dgm:pt>
    <dgm:pt modelId="{C788B10D-885E-4629-BDE3-6AAD8A7696E1}" type="parTrans" cxnId="{FCC8EC58-5868-4C17-977C-70EAF0304105}">
      <dgm:prSet/>
      <dgm:spPr/>
    </dgm:pt>
    <dgm:pt modelId="{17E1DF8C-8397-4880-A4C5-A5473BEB625B}" type="sibTrans" cxnId="{FCC8EC58-5868-4C17-977C-70EAF0304105}">
      <dgm:prSet/>
      <dgm:spPr/>
    </dgm:pt>
    <dgm:pt modelId="{FF4C7CE7-8CA7-45A2-8457-315E78EC1E12}">
      <dgm:prSet phldr="0"/>
      <dgm:spPr/>
      <dgm:t>
        <a:bodyPr/>
        <a:lstStyle/>
        <a:p>
          <a:pPr rtl="0"/>
          <a:r>
            <a:rPr lang="en-US" dirty="0">
              <a:latin typeface="+mn-lt"/>
            </a:rPr>
            <a:t>In general, the cost of services and supplies across the budget have increased, and almost every budget area is up vs. 2025-2026</a:t>
          </a:r>
        </a:p>
      </dgm:t>
    </dgm:pt>
    <dgm:pt modelId="{D5910C3E-D110-4193-B908-2D4F231DCF60}" type="parTrans" cxnId="{C6FAEC69-E4F8-4817-8DCF-31DC0C313971}">
      <dgm:prSet/>
      <dgm:spPr/>
    </dgm:pt>
    <dgm:pt modelId="{3C9D60D2-958A-4642-8211-5763BDCF9FBB}" type="sibTrans" cxnId="{C6FAEC69-E4F8-4817-8DCF-31DC0C313971}">
      <dgm:prSet/>
      <dgm:spPr/>
    </dgm:pt>
    <dgm:pt modelId="{8C3B7FDC-D51C-4981-8038-6524BEE42A7F}">
      <dgm:prSet/>
      <dgm:spPr/>
      <dgm:t>
        <a:bodyPr/>
        <a:lstStyle/>
        <a:p>
          <a:pPr rtl="0"/>
          <a:r>
            <a:rPr lang="en-US" dirty="0">
              <a:latin typeface="+mn-lt"/>
            </a:rPr>
            <a:t>Tax rate increase 7.2% (approx. $1,172 per household)</a:t>
          </a:r>
        </a:p>
      </dgm:t>
    </dgm:pt>
    <dgm:pt modelId="{3A4E2C85-2896-421A-8176-00DF32565B72}" type="parTrans" cxnId="{4CB2591F-AF91-44AA-B982-03A55E7DF70C}">
      <dgm:prSet/>
      <dgm:spPr/>
    </dgm:pt>
    <dgm:pt modelId="{33CFE7A0-B578-4D3A-A7B0-7A34B49E832A}" type="sibTrans" cxnId="{4CB2591F-AF91-44AA-B982-03A55E7DF70C}">
      <dgm:prSet/>
      <dgm:spPr/>
    </dgm:pt>
    <dgm:pt modelId="{66EAD4C7-5D99-40D6-AE90-FB2795AA7322}">
      <dgm:prSet/>
      <dgm:spPr/>
      <dgm:t>
        <a:bodyPr/>
        <a:lstStyle/>
        <a:p>
          <a:pPr rtl="0">
            <a:defRPr b="1"/>
          </a:pPr>
          <a:r>
            <a:rPr lang="en-US" dirty="0">
              <a:latin typeface="+mn-lt"/>
            </a:rPr>
            <a:t>Offset by salaries, software, and other expenses remaining stable or decreasing</a:t>
          </a:r>
          <a:endParaRPr lang="en-US" b="1" dirty="0">
            <a:latin typeface="+mn-lt"/>
          </a:endParaRPr>
        </a:p>
      </dgm:t>
    </dgm:pt>
    <dgm:pt modelId="{CFFD659E-6F40-409D-8884-45A6EC40A38F}" type="parTrans" cxnId="{3B374B65-5334-4E55-A2F4-E9C1342AF18C}">
      <dgm:prSet/>
      <dgm:spPr/>
    </dgm:pt>
    <dgm:pt modelId="{45B32B62-46DA-471D-988B-65F17C861026}" type="sibTrans" cxnId="{3B374B65-5334-4E55-A2F4-E9C1342AF18C}">
      <dgm:prSet/>
      <dgm:spPr/>
    </dgm:pt>
    <dgm:pt modelId="{1D9514C6-1423-D543-9967-718BEC5D49FB}" type="pres">
      <dgm:prSet presAssocID="{4C697DD2-82B9-48E3-BF5B-04E6A03E2C02}" presName="Name0" presStyleCnt="0">
        <dgm:presLayoutVars>
          <dgm:dir/>
          <dgm:animLvl val="lvl"/>
          <dgm:resizeHandles val="exact"/>
        </dgm:presLayoutVars>
      </dgm:prSet>
      <dgm:spPr/>
    </dgm:pt>
    <dgm:pt modelId="{01A56F75-189A-004B-B175-E817EC44C289}" type="pres">
      <dgm:prSet presAssocID="{0E14A2DC-1DF3-4B26-BFED-A72713DA6F90}" presName="boxAndChildren" presStyleCnt="0"/>
      <dgm:spPr/>
    </dgm:pt>
    <dgm:pt modelId="{63A81020-1F5B-4440-875B-E0133535A93A}" type="pres">
      <dgm:prSet presAssocID="{0E14A2DC-1DF3-4B26-BFED-A72713DA6F90}" presName="parentTextBox" presStyleLbl="alignNode1" presStyleIdx="0" presStyleCnt="3"/>
      <dgm:spPr/>
    </dgm:pt>
    <dgm:pt modelId="{8E0D012F-0999-F24F-8944-7ECE6B0830E2}" type="pres">
      <dgm:prSet presAssocID="{0E14A2DC-1DF3-4B26-BFED-A72713DA6F90}" presName="descendantBox" presStyleLbl="bgAccFollowNode1" presStyleIdx="0" presStyleCnt="3"/>
      <dgm:spPr/>
    </dgm:pt>
    <dgm:pt modelId="{654D2204-26DF-2041-8975-2F050DBE3D56}" type="pres">
      <dgm:prSet presAssocID="{9F599C8C-603E-486A-9D39-96A3C441E02B}" presName="sp" presStyleCnt="0"/>
      <dgm:spPr/>
    </dgm:pt>
    <dgm:pt modelId="{1061AA98-A0C0-F741-9B4C-5E1F8B71AD80}" type="pres">
      <dgm:prSet presAssocID="{8C399331-FCFB-4A7B-B892-169D1C8E9EF0}" presName="arrowAndChildren" presStyleCnt="0"/>
      <dgm:spPr/>
    </dgm:pt>
    <dgm:pt modelId="{A6FAABCA-8A6C-F14C-AFA3-925CAB8EF760}" type="pres">
      <dgm:prSet presAssocID="{8C399331-FCFB-4A7B-B892-169D1C8E9EF0}" presName="parentTextArrow" presStyleLbl="node1" presStyleIdx="0" presStyleCnt="0"/>
      <dgm:spPr/>
    </dgm:pt>
    <dgm:pt modelId="{881AE4E7-FDBF-2347-A558-0D5DF303A849}" type="pres">
      <dgm:prSet presAssocID="{8C399331-FCFB-4A7B-B892-169D1C8E9EF0}" presName="arrow" presStyleLbl="alignNode1" presStyleIdx="1" presStyleCnt="3"/>
      <dgm:spPr/>
    </dgm:pt>
    <dgm:pt modelId="{4080B31D-1028-2344-AE05-4D0BEF8CF822}" type="pres">
      <dgm:prSet presAssocID="{8C399331-FCFB-4A7B-B892-169D1C8E9EF0}" presName="descendantArrow" presStyleLbl="bgAccFollowNode1" presStyleIdx="1" presStyleCnt="3"/>
      <dgm:spPr/>
    </dgm:pt>
    <dgm:pt modelId="{9DCBFC09-A3F4-EE4A-96E1-E57A0E8389BD}" type="pres">
      <dgm:prSet presAssocID="{BE850220-4BEB-4F28-A1C0-68459311C876}" presName="sp" presStyleCnt="0"/>
      <dgm:spPr/>
    </dgm:pt>
    <dgm:pt modelId="{8278C4CD-9556-E542-9546-0CB262B91B94}" type="pres">
      <dgm:prSet presAssocID="{B7F8DA6D-79F4-4A1C-A4A1-B08946B7654A}" presName="arrowAndChildren" presStyleCnt="0"/>
      <dgm:spPr/>
    </dgm:pt>
    <dgm:pt modelId="{F996FFF4-02A8-204A-89ED-3ED093B2A56C}" type="pres">
      <dgm:prSet presAssocID="{B7F8DA6D-79F4-4A1C-A4A1-B08946B7654A}" presName="parentTextArrow" presStyleLbl="node1" presStyleIdx="0" presStyleCnt="0"/>
      <dgm:spPr/>
    </dgm:pt>
    <dgm:pt modelId="{2FCA9DA5-26B7-4648-BCBE-9BB215F37382}" type="pres">
      <dgm:prSet presAssocID="{B7F8DA6D-79F4-4A1C-A4A1-B08946B7654A}" presName="arrow" presStyleLbl="alignNode1" presStyleIdx="2" presStyleCnt="3"/>
      <dgm:spPr/>
    </dgm:pt>
    <dgm:pt modelId="{0D08C712-6741-8541-904D-E9387DF3E7D6}" type="pres">
      <dgm:prSet presAssocID="{B7F8DA6D-79F4-4A1C-A4A1-B08946B7654A}" presName="descendantArrow" presStyleLbl="bgAccFollowNode1" presStyleIdx="2" presStyleCnt="3"/>
      <dgm:spPr/>
    </dgm:pt>
  </dgm:ptLst>
  <dgm:cxnLst>
    <dgm:cxn modelId="{1BDFC205-3161-4EB0-82B9-07BD71C3CBD9}" type="presOf" srcId="{8C399331-FCFB-4A7B-B892-169D1C8E9EF0}" destId="{881AE4E7-FDBF-2347-A558-0D5DF303A849}" srcOrd="1" destOrd="0" presId="urn:microsoft.com/office/officeart/2016/7/layout/VerticalDownArrowProcess"/>
    <dgm:cxn modelId="{E27EF20A-5542-4FBB-859F-0C6E085E584E}" type="presOf" srcId="{4C697DD2-82B9-48E3-BF5B-04E6A03E2C02}" destId="{1D9514C6-1423-D543-9967-718BEC5D49FB}" srcOrd="0" destOrd="0" presId="urn:microsoft.com/office/officeart/2016/7/layout/VerticalDownArrowProcess"/>
    <dgm:cxn modelId="{FA73F818-1597-469F-902D-04D38FA550A1}" type="presOf" srcId="{FF4C7CE7-8CA7-45A2-8457-315E78EC1E12}" destId="{8E0D012F-0999-F24F-8944-7ECE6B0830E2}" srcOrd="0" destOrd="1" presId="urn:microsoft.com/office/officeart/2016/7/layout/VerticalDownArrowProcess"/>
    <dgm:cxn modelId="{A17EB11D-461F-4DA1-AE9C-5C5478FAAE38}" type="presOf" srcId="{B7F8DA6D-79F4-4A1C-A4A1-B08946B7654A}" destId="{F996FFF4-02A8-204A-89ED-3ED093B2A56C}" srcOrd="0" destOrd="0" presId="urn:microsoft.com/office/officeart/2016/7/layout/VerticalDownArrowProcess"/>
    <dgm:cxn modelId="{4CB2591F-AF91-44AA-B982-03A55E7DF70C}" srcId="{B7F8DA6D-79F4-4A1C-A4A1-B08946B7654A}" destId="{8C3B7FDC-D51C-4981-8038-6524BEE42A7F}" srcOrd="1" destOrd="0" parTransId="{3A4E2C85-2896-421A-8176-00DF32565B72}" sibTransId="{33CFE7A0-B578-4D3A-A7B0-7A34B49E832A}"/>
    <dgm:cxn modelId="{DA10CC22-63D9-4237-872F-88DA710A3C02}" srcId="{8C399331-FCFB-4A7B-B892-169D1C8E9EF0}" destId="{12C35F72-97B7-4BC4-B978-6FDD59137C9C}" srcOrd="1" destOrd="0" parTransId="{197440C0-67A0-4D08-AC24-73FCD20E79BE}" sibTransId="{B87BFFE1-B28D-4340-ABFD-CCB9F17282DB}"/>
    <dgm:cxn modelId="{5D9AD537-78B2-4C81-9B22-7DDA570EC4CB}" type="presOf" srcId="{1BE2D251-D874-40B9-B647-41D2AB622EC2}" destId="{0D08C712-6741-8541-904D-E9387DF3E7D6}" srcOrd="0" destOrd="2" presId="urn:microsoft.com/office/officeart/2016/7/layout/VerticalDownArrowProcess"/>
    <dgm:cxn modelId="{2B966B3D-A48F-4E95-9820-6145878A44A0}" type="presOf" srcId="{C6BF0670-F3D9-D645-8B7F-2C1F3D577C7E}" destId="{0D08C712-6741-8541-904D-E9387DF3E7D6}" srcOrd="0" destOrd="0" presId="urn:microsoft.com/office/officeart/2016/7/layout/VerticalDownArrowProcess"/>
    <dgm:cxn modelId="{3B374B65-5334-4E55-A2F4-E9C1342AF18C}" srcId="{0E14A2DC-1DF3-4B26-BFED-A72713DA6F90}" destId="{66EAD4C7-5D99-40D6-AE90-FB2795AA7322}" srcOrd="0" destOrd="0" parTransId="{CFFD659E-6F40-409D-8884-45A6EC40A38F}" sibTransId="{45B32B62-46DA-471D-988B-65F17C861026}"/>
    <dgm:cxn modelId="{1041DE46-FD6E-453C-8022-50AB060045D9}" srcId="{B7F8DA6D-79F4-4A1C-A4A1-B08946B7654A}" destId="{C6BF0670-F3D9-D645-8B7F-2C1F3D577C7E}" srcOrd="0" destOrd="0" parTransId="{D0B58592-806F-2545-81A2-769CC7E9FEBC}" sibTransId="{F780F008-0DB6-B74C-8143-AF40634EA3FC}"/>
    <dgm:cxn modelId="{C6FAEC69-E4F8-4817-8DCF-31DC0C313971}" srcId="{0E14A2DC-1DF3-4B26-BFED-A72713DA6F90}" destId="{FF4C7CE7-8CA7-45A2-8457-315E78EC1E12}" srcOrd="1" destOrd="0" parTransId="{D5910C3E-D110-4193-B908-2D4F231DCF60}" sibTransId="{3C9D60D2-958A-4642-8211-5763BDCF9FBB}"/>
    <dgm:cxn modelId="{FCC8EC58-5868-4C17-977C-70EAF0304105}" srcId="{B7F8DA6D-79F4-4A1C-A4A1-B08946B7654A}" destId="{1BE2D251-D874-40B9-B647-41D2AB622EC2}" srcOrd="2" destOrd="0" parTransId="{C788B10D-885E-4629-BDE3-6AAD8A7696E1}" sibTransId="{17E1DF8C-8397-4880-A4C5-A5473BEB625B}"/>
    <dgm:cxn modelId="{18844B80-C549-41DD-818F-A4F5E5F7B948}" srcId="{4C697DD2-82B9-48E3-BF5B-04E6A03E2C02}" destId="{0E14A2DC-1DF3-4B26-BFED-A72713DA6F90}" srcOrd="2" destOrd="0" parTransId="{BBE173E5-6E52-4284-A444-CACCCF7D885D}" sibTransId="{94818B1A-61E1-4438-9CAC-5951778CFF8C}"/>
    <dgm:cxn modelId="{D5F3B882-A996-4F0D-AEC2-4398F0ACAB47}" srcId="{4C697DD2-82B9-48E3-BF5B-04E6A03E2C02}" destId="{8C399331-FCFB-4A7B-B892-169D1C8E9EF0}" srcOrd="1" destOrd="0" parTransId="{DAD9FD25-7A51-49BE-82DF-5B06DFE69241}" sibTransId="{9F599C8C-603E-486A-9D39-96A3C441E02B}"/>
    <dgm:cxn modelId="{B2689C88-02DF-40AD-8E87-87BEC708C6DA}" type="presOf" srcId="{0E14A2DC-1DF3-4B26-BFED-A72713DA6F90}" destId="{63A81020-1F5B-4440-875B-E0133535A93A}" srcOrd="0" destOrd="0" presId="urn:microsoft.com/office/officeart/2016/7/layout/VerticalDownArrowProcess"/>
    <dgm:cxn modelId="{9FD381BD-5406-45B0-A762-DF0752276239}" type="presOf" srcId="{66EAD4C7-5D99-40D6-AE90-FB2795AA7322}" destId="{8E0D012F-0999-F24F-8944-7ECE6B0830E2}" srcOrd="0" destOrd="0" presId="urn:microsoft.com/office/officeart/2016/7/layout/VerticalDownArrowProcess"/>
    <dgm:cxn modelId="{EE4631C0-D250-4E8B-8D78-BB08FE996B2F}" type="presOf" srcId="{8C399331-FCFB-4A7B-B892-169D1C8E9EF0}" destId="{A6FAABCA-8A6C-F14C-AFA3-925CAB8EF760}" srcOrd="0" destOrd="0" presId="urn:microsoft.com/office/officeart/2016/7/layout/VerticalDownArrowProcess"/>
    <dgm:cxn modelId="{C2877ED4-68F7-4B22-8B58-33DBD3465B45}" type="presOf" srcId="{B7F8DA6D-79F4-4A1C-A4A1-B08946B7654A}" destId="{2FCA9DA5-26B7-4648-BCBE-9BB215F37382}" srcOrd="1" destOrd="0" presId="urn:microsoft.com/office/officeart/2016/7/layout/VerticalDownArrowProcess"/>
    <dgm:cxn modelId="{9F63F3D4-E65E-427D-A0EE-BF71365911EC}" type="presOf" srcId="{8C3B7FDC-D51C-4981-8038-6524BEE42A7F}" destId="{0D08C712-6741-8541-904D-E9387DF3E7D6}" srcOrd="0" destOrd="1" presId="urn:microsoft.com/office/officeart/2016/7/layout/VerticalDownArrowProcess"/>
    <dgm:cxn modelId="{E1253BE2-A6E4-4FBA-A017-C72369CAF773}" type="presOf" srcId="{12C35F72-97B7-4BC4-B978-6FDD59137C9C}" destId="{4080B31D-1028-2344-AE05-4D0BEF8CF822}" srcOrd="0" destOrd="1" presId="urn:microsoft.com/office/officeart/2016/7/layout/VerticalDownArrowProcess"/>
    <dgm:cxn modelId="{686788ED-39F6-4077-97D6-C894706FBFD5}" srcId="{4C697DD2-82B9-48E3-BF5B-04E6A03E2C02}" destId="{B7F8DA6D-79F4-4A1C-A4A1-B08946B7654A}" srcOrd="0" destOrd="0" parTransId="{C201C592-F7E0-4F49-9560-C36DEF0037F3}" sibTransId="{BE850220-4BEB-4F28-A1C0-68459311C876}"/>
    <dgm:cxn modelId="{E7054AF6-4409-4280-B9DC-3F8092DF7B79}" srcId="{8C399331-FCFB-4A7B-B892-169D1C8E9EF0}" destId="{DDE802E9-0BD9-4D4C-993A-B5D0F931FC4C}" srcOrd="0" destOrd="0" parTransId="{9E5F9C31-3C4E-4D7E-9D31-94F89AAD1F9B}" sibTransId="{FD00CFF0-D9B6-4AEB-B38E-D77C13AF54F0}"/>
    <dgm:cxn modelId="{50C384F9-B423-466C-842C-A3C52CAD72E2}" type="presOf" srcId="{DDE802E9-0BD9-4D4C-993A-B5D0F931FC4C}" destId="{4080B31D-1028-2344-AE05-4D0BEF8CF822}" srcOrd="0" destOrd="0" presId="urn:microsoft.com/office/officeart/2016/7/layout/VerticalDownArrowProcess"/>
    <dgm:cxn modelId="{1A86C0FA-43DA-4CF1-A3E6-C80415BC1B20}" type="presParOf" srcId="{1D9514C6-1423-D543-9967-718BEC5D49FB}" destId="{01A56F75-189A-004B-B175-E817EC44C289}" srcOrd="0" destOrd="0" presId="urn:microsoft.com/office/officeart/2016/7/layout/VerticalDownArrowProcess"/>
    <dgm:cxn modelId="{A640AC5C-34AA-4B02-827D-2FAC4F4EF591}" type="presParOf" srcId="{01A56F75-189A-004B-B175-E817EC44C289}" destId="{63A81020-1F5B-4440-875B-E0133535A93A}" srcOrd="0" destOrd="0" presId="urn:microsoft.com/office/officeart/2016/7/layout/VerticalDownArrowProcess"/>
    <dgm:cxn modelId="{38CE7C92-FD3C-4EBB-8D96-56AFAECEDFF2}" type="presParOf" srcId="{01A56F75-189A-004B-B175-E817EC44C289}" destId="{8E0D012F-0999-F24F-8944-7ECE6B0830E2}" srcOrd="1" destOrd="0" presId="urn:microsoft.com/office/officeart/2016/7/layout/VerticalDownArrowProcess"/>
    <dgm:cxn modelId="{2F8F384B-0F41-436E-AD36-43A424482C67}" type="presParOf" srcId="{1D9514C6-1423-D543-9967-718BEC5D49FB}" destId="{654D2204-26DF-2041-8975-2F050DBE3D56}" srcOrd="1" destOrd="0" presId="urn:microsoft.com/office/officeart/2016/7/layout/VerticalDownArrowProcess"/>
    <dgm:cxn modelId="{35391764-D969-42DE-ACE1-1C5C6F8003AB}" type="presParOf" srcId="{1D9514C6-1423-D543-9967-718BEC5D49FB}" destId="{1061AA98-A0C0-F741-9B4C-5E1F8B71AD80}" srcOrd="2" destOrd="0" presId="urn:microsoft.com/office/officeart/2016/7/layout/VerticalDownArrowProcess"/>
    <dgm:cxn modelId="{C757A7C9-4F84-41F3-B9DC-5DE541C94BA6}" type="presParOf" srcId="{1061AA98-A0C0-F741-9B4C-5E1F8B71AD80}" destId="{A6FAABCA-8A6C-F14C-AFA3-925CAB8EF760}" srcOrd="0" destOrd="0" presId="urn:microsoft.com/office/officeart/2016/7/layout/VerticalDownArrowProcess"/>
    <dgm:cxn modelId="{437CCD07-1CE1-44AD-B981-EC4216D1DC15}" type="presParOf" srcId="{1061AA98-A0C0-F741-9B4C-5E1F8B71AD80}" destId="{881AE4E7-FDBF-2347-A558-0D5DF303A849}" srcOrd="1" destOrd="0" presId="urn:microsoft.com/office/officeart/2016/7/layout/VerticalDownArrowProcess"/>
    <dgm:cxn modelId="{9946BEEB-6CBC-4264-83BA-E5E7F116FAEF}" type="presParOf" srcId="{1061AA98-A0C0-F741-9B4C-5E1F8B71AD80}" destId="{4080B31D-1028-2344-AE05-4D0BEF8CF822}" srcOrd="2" destOrd="0" presId="urn:microsoft.com/office/officeart/2016/7/layout/VerticalDownArrowProcess"/>
    <dgm:cxn modelId="{7A91E5F5-731C-46C9-B627-7162BAA126F0}" type="presParOf" srcId="{1D9514C6-1423-D543-9967-718BEC5D49FB}" destId="{9DCBFC09-A3F4-EE4A-96E1-E57A0E8389BD}" srcOrd="3" destOrd="0" presId="urn:microsoft.com/office/officeart/2016/7/layout/VerticalDownArrowProcess"/>
    <dgm:cxn modelId="{BF29C90E-0CF0-40C3-ACA6-0FEC9BBBDFF8}" type="presParOf" srcId="{1D9514C6-1423-D543-9967-718BEC5D49FB}" destId="{8278C4CD-9556-E542-9546-0CB262B91B94}" srcOrd="4" destOrd="0" presId="urn:microsoft.com/office/officeart/2016/7/layout/VerticalDownArrowProcess"/>
    <dgm:cxn modelId="{81DC5A79-6C12-4094-8AEF-57C4F19F8B21}" type="presParOf" srcId="{8278C4CD-9556-E542-9546-0CB262B91B94}" destId="{F996FFF4-02A8-204A-89ED-3ED093B2A56C}" srcOrd="0" destOrd="0" presId="urn:microsoft.com/office/officeart/2016/7/layout/VerticalDownArrowProcess"/>
    <dgm:cxn modelId="{6D5F71F8-BFA7-450D-8B28-8A59ECF46B10}" type="presParOf" srcId="{8278C4CD-9556-E542-9546-0CB262B91B94}" destId="{2FCA9DA5-26B7-4648-BCBE-9BB215F37382}" srcOrd="1" destOrd="0" presId="urn:microsoft.com/office/officeart/2016/7/layout/VerticalDownArrowProcess"/>
    <dgm:cxn modelId="{492C238B-7B18-4182-A084-9E42818C9FFC}" type="presParOf" srcId="{8278C4CD-9556-E542-9546-0CB262B91B94}" destId="{0D08C712-6741-8541-904D-E9387DF3E7D6}" srcOrd="2" destOrd="0" presId="urn:microsoft.com/office/officeart/2016/7/layout/VerticalDown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649D2C-4E9C-4CDF-A05E-EDFD29327263}" type="doc">
      <dgm:prSet loTypeId="urn:microsoft.com/office/officeart/2018/2/layout/IconCircleList" loCatId="icon" qsTypeId="urn:microsoft.com/office/officeart/2005/8/quickstyle/simple1" qsCatId="simple" csTypeId="urn:microsoft.com/office/officeart/2018/5/colors/Iconchunking_neutralbg_colorful1" csCatId="colorful" phldr="1"/>
      <dgm:spPr/>
      <dgm:t>
        <a:bodyPr/>
        <a:lstStyle/>
        <a:p>
          <a:endParaRPr lang="en-US"/>
        </a:p>
      </dgm:t>
    </dgm:pt>
    <dgm:pt modelId="{9C31F004-061F-4468-B689-B6367A103651}">
      <dgm:prSet/>
      <dgm:spPr/>
      <dgm:t>
        <a:bodyPr/>
        <a:lstStyle/>
        <a:p>
          <a:pPr>
            <a:lnSpc>
              <a:spcPct val="100000"/>
            </a:lnSpc>
          </a:pPr>
          <a:r>
            <a:rPr lang="en-US" dirty="0">
              <a:latin typeface="+mn-lt"/>
            </a:rPr>
            <a:t>May 2025: Administration first discusses the budget with the Finance committee</a:t>
          </a:r>
        </a:p>
      </dgm:t>
    </dgm:pt>
    <dgm:pt modelId="{1E757CF6-B50C-43C1-BD34-76A7820949FE}" type="parTrans" cxnId="{EF721721-6A57-4718-8506-B6CEB5D84B00}">
      <dgm:prSet/>
      <dgm:spPr/>
      <dgm:t>
        <a:bodyPr/>
        <a:lstStyle/>
        <a:p>
          <a:endParaRPr lang="en-US"/>
        </a:p>
      </dgm:t>
    </dgm:pt>
    <dgm:pt modelId="{08882107-EB6E-427C-BF20-50E2A43F122F}" type="sibTrans" cxnId="{EF721721-6A57-4718-8506-B6CEB5D84B00}">
      <dgm:prSet/>
      <dgm:spPr/>
      <dgm:t>
        <a:bodyPr/>
        <a:lstStyle/>
        <a:p>
          <a:pPr>
            <a:lnSpc>
              <a:spcPct val="100000"/>
            </a:lnSpc>
          </a:pPr>
          <a:endParaRPr lang="en-US"/>
        </a:p>
      </dgm:t>
    </dgm:pt>
    <dgm:pt modelId="{BB962EB7-BD24-4D0F-979A-26F94ED3C24A}">
      <dgm:prSet/>
      <dgm:spPr/>
      <dgm:t>
        <a:bodyPr/>
        <a:lstStyle/>
        <a:p>
          <a:pPr>
            <a:lnSpc>
              <a:spcPct val="100000"/>
            </a:lnSpc>
          </a:pPr>
          <a:r>
            <a:rPr lang="en-US" dirty="0">
              <a:latin typeface="+mn-lt"/>
            </a:rPr>
            <a:t>June 2025-March 2026: Discussion of budget continues at Finance meetings</a:t>
          </a:r>
        </a:p>
      </dgm:t>
    </dgm:pt>
    <dgm:pt modelId="{5B08B2FC-1C3E-47B1-B725-D72FB7B0528C}" type="parTrans" cxnId="{A2ACE732-E613-4E8A-A5D7-81FFD8668D25}">
      <dgm:prSet/>
      <dgm:spPr/>
      <dgm:t>
        <a:bodyPr/>
        <a:lstStyle/>
        <a:p>
          <a:endParaRPr lang="en-US"/>
        </a:p>
      </dgm:t>
    </dgm:pt>
    <dgm:pt modelId="{FDA1E70F-8D0E-4A8B-9F32-F7CFFB6588BD}" type="sibTrans" cxnId="{A2ACE732-E613-4E8A-A5D7-81FFD8668D25}">
      <dgm:prSet/>
      <dgm:spPr/>
      <dgm:t>
        <a:bodyPr/>
        <a:lstStyle/>
        <a:p>
          <a:pPr>
            <a:lnSpc>
              <a:spcPct val="100000"/>
            </a:lnSpc>
          </a:pPr>
          <a:endParaRPr lang="en-US"/>
        </a:p>
      </dgm:t>
    </dgm:pt>
    <dgm:pt modelId="{997F3575-D281-415B-ACC8-C4EFC725A7E9}">
      <dgm:prSet/>
      <dgm:spPr/>
      <dgm:t>
        <a:bodyPr/>
        <a:lstStyle/>
        <a:p>
          <a:pPr>
            <a:lnSpc>
              <a:spcPct val="100000"/>
            </a:lnSpc>
          </a:pPr>
          <a:r>
            <a:rPr lang="en-US" dirty="0">
              <a:latin typeface="+mn-lt"/>
            </a:rPr>
            <a:t>January-March 2026: Administration prepares tentative budget</a:t>
          </a:r>
        </a:p>
      </dgm:t>
    </dgm:pt>
    <dgm:pt modelId="{BBCD3610-D2CE-4E0A-8990-5F4F9EB37A90}" type="parTrans" cxnId="{77868321-6A49-4CEA-8EFA-DEB5F103FA5E}">
      <dgm:prSet/>
      <dgm:spPr/>
      <dgm:t>
        <a:bodyPr/>
        <a:lstStyle/>
        <a:p>
          <a:endParaRPr lang="en-US"/>
        </a:p>
      </dgm:t>
    </dgm:pt>
    <dgm:pt modelId="{E65E22F7-63EA-4D04-8133-08C9FF7E52D4}" type="sibTrans" cxnId="{77868321-6A49-4CEA-8EFA-DEB5F103FA5E}">
      <dgm:prSet/>
      <dgm:spPr/>
      <dgm:t>
        <a:bodyPr/>
        <a:lstStyle/>
        <a:p>
          <a:endParaRPr lang="en-US"/>
        </a:p>
      </dgm:t>
    </dgm:pt>
    <dgm:pt modelId="{30DF934E-0D8E-4FDA-A2B3-DD8175CE60EC}">
      <dgm:prSet phldr="0"/>
      <dgm:spPr/>
      <dgm:t>
        <a:bodyPr/>
        <a:lstStyle/>
        <a:p>
          <a:pPr>
            <a:lnSpc>
              <a:spcPct val="100000"/>
            </a:lnSpc>
          </a:pPr>
          <a:r>
            <a:rPr lang="en-US" dirty="0">
              <a:latin typeface="+mn-lt"/>
            </a:rPr>
            <a:t>November 2025: Budget managers receive allocations and submit budgets</a:t>
          </a:r>
        </a:p>
      </dgm:t>
    </dgm:pt>
    <dgm:pt modelId="{7340C416-7B9E-4671-9CAD-B878F9A51AF4}" type="parTrans" cxnId="{63D5D94C-80B7-4BE2-8C52-C2EC39B6E725}">
      <dgm:prSet/>
      <dgm:spPr/>
      <dgm:t>
        <a:bodyPr/>
        <a:lstStyle/>
        <a:p>
          <a:endParaRPr lang="en-US"/>
        </a:p>
      </dgm:t>
    </dgm:pt>
    <dgm:pt modelId="{9B4E3412-CFE7-41A0-8B52-47921D560BD8}" type="sibTrans" cxnId="{63D5D94C-80B7-4BE2-8C52-C2EC39B6E725}">
      <dgm:prSet/>
      <dgm:spPr/>
      <dgm:t>
        <a:bodyPr/>
        <a:lstStyle/>
        <a:p>
          <a:endParaRPr lang="en-US"/>
        </a:p>
      </dgm:t>
    </dgm:pt>
    <dgm:pt modelId="{31E508C2-CEF8-4CD8-9E3F-DEBCB62ABEC2}" type="pres">
      <dgm:prSet presAssocID="{49649D2C-4E9C-4CDF-A05E-EDFD29327263}" presName="root" presStyleCnt="0">
        <dgm:presLayoutVars>
          <dgm:dir/>
          <dgm:resizeHandles val="exact"/>
        </dgm:presLayoutVars>
      </dgm:prSet>
      <dgm:spPr/>
    </dgm:pt>
    <dgm:pt modelId="{410FFFE4-309C-44DA-960E-B5350C388458}" type="pres">
      <dgm:prSet presAssocID="{49649D2C-4E9C-4CDF-A05E-EDFD29327263}" presName="container" presStyleCnt="0">
        <dgm:presLayoutVars>
          <dgm:dir/>
          <dgm:resizeHandles val="exact"/>
        </dgm:presLayoutVars>
      </dgm:prSet>
      <dgm:spPr/>
    </dgm:pt>
    <dgm:pt modelId="{27169320-8B1B-4175-A1B4-DD812C13FF49}" type="pres">
      <dgm:prSet presAssocID="{9C31F004-061F-4468-B689-B6367A103651}" presName="compNode" presStyleCnt="0"/>
      <dgm:spPr/>
    </dgm:pt>
    <dgm:pt modelId="{8134A30B-F484-4BF5-A4E9-828688434EBC}" type="pres">
      <dgm:prSet presAssocID="{9C31F004-061F-4468-B689-B6367A103651}" presName="iconBgRect" presStyleLbl="bgShp" presStyleIdx="0" presStyleCnt="4"/>
      <dgm:spPr/>
    </dgm:pt>
    <dgm:pt modelId="{3A240EE3-32F5-420E-9B5F-02830E81D35E}" type="pres">
      <dgm:prSet presAssocID="{9C31F004-061F-4468-B689-B6367A10365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Money"/>
        </a:ext>
      </dgm:extLst>
    </dgm:pt>
    <dgm:pt modelId="{05033F5A-CEF7-41BD-B496-7D394BAF8F35}" type="pres">
      <dgm:prSet presAssocID="{9C31F004-061F-4468-B689-B6367A103651}" presName="spaceRect" presStyleCnt="0"/>
      <dgm:spPr/>
    </dgm:pt>
    <dgm:pt modelId="{6B7F7515-0BB1-4A91-A128-8BAE1FC7452F}" type="pres">
      <dgm:prSet presAssocID="{9C31F004-061F-4468-B689-B6367A103651}" presName="textRect" presStyleLbl="revTx" presStyleIdx="0" presStyleCnt="4">
        <dgm:presLayoutVars>
          <dgm:chMax val="1"/>
          <dgm:chPref val="1"/>
        </dgm:presLayoutVars>
      </dgm:prSet>
      <dgm:spPr/>
    </dgm:pt>
    <dgm:pt modelId="{16111EA2-2CCF-4104-AD7E-5E010BD5DCE4}" type="pres">
      <dgm:prSet presAssocID="{08882107-EB6E-427C-BF20-50E2A43F122F}" presName="sibTrans" presStyleLbl="sibTrans2D1" presStyleIdx="0" presStyleCnt="0"/>
      <dgm:spPr/>
    </dgm:pt>
    <dgm:pt modelId="{05A2485C-6036-4933-BE90-46986921D10C}" type="pres">
      <dgm:prSet presAssocID="{BB962EB7-BD24-4D0F-979A-26F94ED3C24A}" presName="compNode" presStyleCnt="0"/>
      <dgm:spPr/>
    </dgm:pt>
    <dgm:pt modelId="{95D2A5B6-6A92-457C-A201-D26E1D488C95}" type="pres">
      <dgm:prSet presAssocID="{BB962EB7-BD24-4D0F-979A-26F94ED3C24A}" presName="iconBgRect" presStyleLbl="bgShp" presStyleIdx="1" presStyleCnt="4"/>
      <dgm:spPr/>
    </dgm:pt>
    <dgm:pt modelId="{951AA79C-D0CE-477E-8525-67D73D8FD61D}" type="pres">
      <dgm:prSet presAssocID="{BB962EB7-BD24-4D0F-979A-26F94ED3C24A}" presName="iconRect" presStyleLbl="node1" presStyleIdx="1" presStyleCnt="4"/>
      <dgm:spPr>
        <a:blipFill>
          <a:blip xmlns:r="http://schemas.openxmlformats.org/officeDocument/2006/relationships" r:embed="rId2">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Meeting"/>
        </a:ext>
      </dgm:extLst>
    </dgm:pt>
    <dgm:pt modelId="{038319B5-2E37-4495-BD9D-9CBC5EDD5BD5}" type="pres">
      <dgm:prSet presAssocID="{BB962EB7-BD24-4D0F-979A-26F94ED3C24A}" presName="spaceRect" presStyleCnt="0"/>
      <dgm:spPr/>
    </dgm:pt>
    <dgm:pt modelId="{B3BC7087-6578-4232-8EB6-5ACAF023F18E}" type="pres">
      <dgm:prSet presAssocID="{BB962EB7-BD24-4D0F-979A-26F94ED3C24A}" presName="textRect" presStyleLbl="revTx" presStyleIdx="1" presStyleCnt="4">
        <dgm:presLayoutVars>
          <dgm:chMax val="1"/>
          <dgm:chPref val="1"/>
        </dgm:presLayoutVars>
      </dgm:prSet>
      <dgm:spPr/>
    </dgm:pt>
    <dgm:pt modelId="{B095A3EE-FA3C-4927-99D3-B7CA835E7435}" type="pres">
      <dgm:prSet presAssocID="{FDA1E70F-8D0E-4A8B-9F32-F7CFFB6588BD}" presName="sibTrans" presStyleLbl="sibTrans2D1" presStyleIdx="0" presStyleCnt="0"/>
      <dgm:spPr/>
    </dgm:pt>
    <dgm:pt modelId="{04D540F7-00F0-42FA-BEFB-F9D48629AE73}" type="pres">
      <dgm:prSet presAssocID="{30DF934E-0D8E-4FDA-A2B3-DD8175CE60EC}" presName="compNode" presStyleCnt="0"/>
      <dgm:spPr/>
    </dgm:pt>
    <dgm:pt modelId="{3F6A7009-13B1-495D-AFB2-A9352E474D03}" type="pres">
      <dgm:prSet presAssocID="{30DF934E-0D8E-4FDA-A2B3-DD8175CE60EC}" presName="iconBgRect" presStyleLbl="bgShp" presStyleIdx="2" presStyleCnt="4"/>
      <dgm:spPr/>
    </dgm:pt>
    <dgm:pt modelId="{6EDCAF43-0832-4BC1-9265-6041A65B2751}" type="pres">
      <dgm:prSet presAssocID="{30DF934E-0D8E-4FDA-A2B3-DD8175CE60EC}" presName="iconRect" presStyleLbl="node1" presStyleIdx="2" presStyleCnt="4"/>
      <dgm:spPr>
        <a:blipFill>
          <a:blip xmlns:r="http://schemas.openxmlformats.org/officeDocument/2006/relationships" r:embed="rId3">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Bank"/>
        </a:ext>
      </dgm:extLst>
    </dgm:pt>
    <dgm:pt modelId="{A87F3E7E-1AEB-4687-82AB-9384BFF008D2}" type="pres">
      <dgm:prSet presAssocID="{30DF934E-0D8E-4FDA-A2B3-DD8175CE60EC}" presName="spaceRect" presStyleCnt="0"/>
      <dgm:spPr/>
    </dgm:pt>
    <dgm:pt modelId="{CC8F550E-866C-4D07-AF7A-DDA021BD802F}" type="pres">
      <dgm:prSet presAssocID="{30DF934E-0D8E-4FDA-A2B3-DD8175CE60EC}" presName="textRect" presStyleLbl="revTx" presStyleIdx="2" presStyleCnt="4">
        <dgm:presLayoutVars>
          <dgm:chMax val="1"/>
          <dgm:chPref val="1"/>
        </dgm:presLayoutVars>
      </dgm:prSet>
      <dgm:spPr/>
    </dgm:pt>
    <dgm:pt modelId="{DB6C8AAB-5AAE-4FD6-9A6E-CED1ACAAE423}" type="pres">
      <dgm:prSet presAssocID="{9B4E3412-CFE7-41A0-8B52-47921D560BD8}" presName="sibTrans" presStyleLbl="sibTrans2D1" presStyleIdx="0" presStyleCnt="0"/>
      <dgm:spPr/>
    </dgm:pt>
    <dgm:pt modelId="{E935ED21-9455-46A1-B2FD-B54BD60F40ED}" type="pres">
      <dgm:prSet presAssocID="{997F3575-D281-415B-ACC8-C4EFC725A7E9}" presName="compNode" presStyleCnt="0"/>
      <dgm:spPr/>
    </dgm:pt>
    <dgm:pt modelId="{3175E8B2-154C-4CE2-9DED-6784B84DBA8B}" type="pres">
      <dgm:prSet presAssocID="{997F3575-D281-415B-ACC8-C4EFC725A7E9}" presName="iconBgRect" presStyleLbl="bgShp" presStyleIdx="3" presStyleCnt="4"/>
      <dgm:spPr/>
    </dgm:pt>
    <dgm:pt modelId="{C07F3BC1-D15A-403A-8A58-EE61F3BDC80B}" type="pres">
      <dgm:prSet presAssocID="{997F3575-D281-415B-ACC8-C4EFC725A7E9}" presName="iconRect" presStyleLbl="node1" presStyleIdx="3" presStyleCnt="4"/>
      <dgm:spPr>
        <a:blipFill>
          <a:blip xmlns:r="http://schemas.openxmlformats.org/officeDocument/2006/relationships" r:embed="rId4">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Dollar"/>
        </a:ext>
      </dgm:extLst>
    </dgm:pt>
    <dgm:pt modelId="{AACECC9B-CF2E-4992-9AF9-706BEB359D23}" type="pres">
      <dgm:prSet presAssocID="{997F3575-D281-415B-ACC8-C4EFC725A7E9}" presName="spaceRect" presStyleCnt="0"/>
      <dgm:spPr/>
    </dgm:pt>
    <dgm:pt modelId="{A8A65C80-D01A-4283-BEFC-C976932A9B07}" type="pres">
      <dgm:prSet presAssocID="{997F3575-D281-415B-ACC8-C4EFC725A7E9}" presName="textRect" presStyleLbl="revTx" presStyleIdx="3" presStyleCnt="4">
        <dgm:presLayoutVars>
          <dgm:chMax val="1"/>
          <dgm:chPref val="1"/>
        </dgm:presLayoutVars>
      </dgm:prSet>
      <dgm:spPr/>
    </dgm:pt>
  </dgm:ptLst>
  <dgm:cxnLst>
    <dgm:cxn modelId="{EF721721-6A57-4718-8506-B6CEB5D84B00}" srcId="{49649D2C-4E9C-4CDF-A05E-EDFD29327263}" destId="{9C31F004-061F-4468-B689-B6367A103651}" srcOrd="0" destOrd="0" parTransId="{1E757CF6-B50C-43C1-BD34-76A7820949FE}" sibTransId="{08882107-EB6E-427C-BF20-50E2A43F122F}"/>
    <dgm:cxn modelId="{77868321-6A49-4CEA-8EFA-DEB5F103FA5E}" srcId="{49649D2C-4E9C-4CDF-A05E-EDFD29327263}" destId="{997F3575-D281-415B-ACC8-C4EFC725A7E9}" srcOrd="3" destOrd="0" parTransId="{BBCD3610-D2CE-4E0A-8990-5F4F9EB37A90}" sibTransId="{E65E22F7-63EA-4D04-8133-08C9FF7E52D4}"/>
    <dgm:cxn modelId="{5FD6A22E-824D-4510-8152-EBC3C5178CDE}" type="presOf" srcId="{997F3575-D281-415B-ACC8-C4EFC725A7E9}" destId="{A8A65C80-D01A-4283-BEFC-C976932A9B07}" srcOrd="0" destOrd="0" presId="urn:microsoft.com/office/officeart/2018/2/layout/IconCircleList"/>
    <dgm:cxn modelId="{A2ACE732-E613-4E8A-A5D7-81FFD8668D25}" srcId="{49649D2C-4E9C-4CDF-A05E-EDFD29327263}" destId="{BB962EB7-BD24-4D0F-979A-26F94ED3C24A}" srcOrd="1" destOrd="0" parTransId="{5B08B2FC-1C3E-47B1-B725-D72FB7B0528C}" sibTransId="{FDA1E70F-8D0E-4A8B-9F32-F7CFFB6588BD}"/>
    <dgm:cxn modelId="{B39CA93B-7496-4D24-8ACD-3241149E35D6}" type="presOf" srcId="{FDA1E70F-8D0E-4A8B-9F32-F7CFFB6588BD}" destId="{B095A3EE-FA3C-4927-99D3-B7CA835E7435}" srcOrd="0" destOrd="0" presId="urn:microsoft.com/office/officeart/2018/2/layout/IconCircleList"/>
    <dgm:cxn modelId="{39F92F62-CB82-45F0-B849-D361BD8ABBFB}" type="presOf" srcId="{BB962EB7-BD24-4D0F-979A-26F94ED3C24A}" destId="{B3BC7087-6578-4232-8EB6-5ACAF023F18E}" srcOrd="0" destOrd="0" presId="urn:microsoft.com/office/officeart/2018/2/layout/IconCircleList"/>
    <dgm:cxn modelId="{90C73F68-4AEA-4BFE-8B67-74C5405CB888}" type="presOf" srcId="{9C31F004-061F-4468-B689-B6367A103651}" destId="{6B7F7515-0BB1-4A91-A128-8BAE1FC7452F}" srcOrd="0" destOrd="0" presId="urn:microsoft.com/office/officeart/2018/2/layout/IconCircleList"/>
    <dgm:cxn modelId="{63D5D94C-80B7-4BE2-8C52-C2EC39B6E725}" srcId="{49649D2C-4E9C-4CDF-A05E-EDFD29327263}" destId="{30DF934E-0D8E-4FDA-A2B3-DD8175CE60EC}" srcOrd="2" destOrd="0" parTransId="{7340C416-7B9E-4671-9CAD-B878F9A51AF4}" sibTransId="{9B4E3412-CFE7-41A0-8B52-47921D560BD8}"/>
    <dgm:cxn modelId="{E3578785-628C-415A-9653-7CEBAFCA5FEC}" type="presOf" srcId="{30DF934E-0D8E-4FDA-A2B3-DD8175CE60EC}" destId="{CC8F550E-866C-4D07-AF7A-DDA021BD802F}" srcOrd="0" destOrd="0" presId="urn:microsoft.com/office/officeart/2018/2/layout/IconCircleList"/>
    <dgm:cxn modelId="{D15A8FA6-CF57-4449-A97A-0FCCDEDFB5E5}" type="presOf" srcId="{49649D2C-4E9C-4CDF-A05E-EDFD29327263}" destId="{31E508C2-CEF8-4CD8-9E3F-DEBCB62ABEC2}" srcOrd="0" destOrd="0" presId="urn:microsoft.com/office/officeart/2018/2/layout/IconCircleList"/>
    <dgm:cxn modelId="{1641FDAC-EA35-42EF-8DB1-5B6041F8786B}" type="presOf" srcId="{08882107-EB6E-427C-BF20-50E2A43F122F}" destId="{16111EA2-2CCF-4104-AD7E-5E010BD5DCE4}" srcOrd="0" destOrd="0" presId="urn:microsoft.com/office/officeart/2018/2/layout/IconCircleList"/>
    <dgm:cxn modelId="{6B684DAF-8E5D-4A2D-8D46-90E0BB2E4B7E}" type="presOf" srcId="{9B4E3412-CFE7-41A0-8B52-47921D560BD8}" destId="{DB6C8AAB-5AAE-4FD6-9A6E-CED1ACAAE423}" srcOrd="0" destOrd="0" presId="urn:microsoft.com/office/officeart/2018/2/layout/IconCircleList"/>
    <dgm:cxn modelId="{CFF62066-E6E4-47C2-B652-EDACFB196F19}" type="presParOf" srcId="{31E508C2-CEF8-4CD8-9E3F-DEBCB62ABEC2}" destId="{410FFFE4-309C-44DA-960E-B5350C388458}" srcOrd="0" destOrd="0" presId="urn:microsoft.com/office/officeart/2018/2/layout/IconCircleList"/>
    <dgm:cxn modelId="{A3CBCDF1-6FC5-484E-A1AB-92228CB6CA65}" type="presParOf" srcId="{410FFFE4-309C-44DA-960E-B5350C388458}" destId="{27169320-8B1B-4175-A1B4-DD812C13FF49}" srcOrd="0" destOrd="0" presId="urn:microsoft.com/office/officeart/2018/2/layout/IconCircleList"/>
    <dgm:cxn modelId="{B1345B2A-637D-46E6-95F3-5E95F3610270}" type="presParOf" srcId="{27169320-8B1B-4175-A1B4-DD812C13FF49}" destId="{8134A30B-F484-4BF5-A4E9-828688434EBC}" srcOrd="0" destOrd="0" presId="urn:microsoft.com/office/officeart/2018/2/layout/IconCircleList"/>
    <dgm:cxn modelId="{DD896CFE-A31E-4016-AED2-B7A27E31BECC}" type="presParOf" srcId="{27169320-8B1B-4175-A1B4-DD812C13FF49}" destId="{3A240EE3-32F5-420E-9B5F-02830E81D35E}" srcOrd="1" destOrd="0" presId="urn:microsoft.com/office/officeart/2018/2/layout/IconCircleList"/>
    <dgm:cxn modelId="{8B051D7A-1B50-4584-8FB8-92EECBA3A50F}" type="presParOf" srcId="{27169320-8B1B-4175-A1B4-DD812C13FF49}" destId="{05033F5A-CEF7-41BD-B496-7D394BAF8F35}" srcOrd="2" destOrd="0" presId="urn:microsoft.com/office/officeart/2018/2/layout/IconCircleList"/>
    <dgm:cxn modelId="{DEC0B37F-D21C-4703-BCED-A8E5668A3478}" type="presParOf" srcId="{27169320-8B1B-4175-A1B4-DD812C13FF49}" destId="{6B7F7515-0BB1-4A91-A128-8BAE1FC7452F}" srcOrd="3" destOrd="0" presId="urn:microsoft.com/office/officeart/2018/2/layout/IconCircleList"/>
    <dgm:cxn modelId="{C9F567BF-694E-49C7-8F2E-B1906640494E}" type="presParOf" srcId="{410FFFE4-309C-44DA-960E-B5350C388458}" destId="{16111EA2-2CCF-4104-AD7E-5E010BD5DCE4}" srcOrd="1" destOrd="0" presId="urn:microsoft.com/office/officeart/2018/2/layout/IconCircleList"/>
    <dgm:cxn modelId="{FA55F1BE-2E9E-4276-A644-3A6467BD3118}" type="presParOf" srcId="{410FFFE4-309C-44DA-960E-B5350C388458}" destId="{05A2485C-6036-4933-BE90-46986921D10C}" srcOrd="2" destOrd="0" presId="urn:microsoft.com/office/officeart/2018/2/layout/IconCircleList"/>
    <dgm:cxn modelId="{99295804-6FFD-4E8A-A295-C31F13FDDB7C}" type="presParOf" srcId="{05A2485C-6036-4933-BE90-46986921D10C}" destId="{95D2A5B6-6A92-457C-A201-D26E1D488C95}" srcOrd="0" destOrd="0" presId="urn:microsoft.com/office/officeart/2018/2/layout/IconCircleList"/>
    <dgm:cxn modelId="{B9D0E6A1-7565-41D4-9EE9-28A2924B41B3}" type="presParOf" srcId="{05A2485C-6036-4933-BE90-46986921D10C}" destId="{951AA79C-D0CE-477E-8525-67D73D8FD61D}" srcOrd="1" destOrd="0" presId="urn:microsoft.com/office/officeart/2018/2/layout/IconCircleList"/>
    <dgm:cxn modelId="{8EC1F482-4FF3-4BD2-94F4-397CF4BF1C39}" type="presParOf" srcId="{05A2485C-6036-4933-BE90-46986921D10C}" destId="{038319B5-2E37-4495-BD9D-9CBC5EDD5BD5}" srcOrd="2" destOrd="0" presId="urn:microsoft.com/office/officeart/2018/2/layout/IconCircleList"/>
    <dgm:cxn modelId="{4385256C-DFAB-44A5-99C2-18ED8D13280D}" type="presParOf" srcId="{05A2485C-6036-4933-BE90-46986921D10C}" destId="{B3BC7087-6578-4232-8EB6-5ACAF023F18E}" srcOrd="3" destOrd="0" presId="urn:microsoft.com/office/officeart/2018/2/layout/IconCircleList"/>
    <dgm:cxn modelId="{BAB8AC4A-AC27-416A-A4C1-AE98993A4A64}" type="presParOf" srcId="{410FFFE4-309C-44DA-960E-B5350C388458}" destId="{B095A3EE-FA3C-4927-99D3-B7CA835E7435}" srcOrd="3" destOrd="0" presId="urn:microsoft.com/office/officeart/2018/2/layout/IconCircleList"/>
    <dgm:cxn modelId="{AF79430D-AD8C-4763-A968-584D0C095944}" type="presParOf" srcId="{410FFFE4-309C-44DA-960E-B5350C388458}" destId="{04D540F7-00F0-42FA-BEFB-F9D48629AE73}" srcOrd="4" destOrd="0" presId="urn:microsoft.com/office/officeart/2018/2/layout/IconCircleList"/>
    <dgm:cxn modelId="{06A72F35-9B78-498F-A86A-D95E4A55DEBE}" type="presParOf" srcId="{04D540F7-00F0-42FA-BEFB-F9D48629AE73}" destId="{3F6A7009-13B1-495D-AFB2-A9352E474D03}" srcOrd="0" destOrd="0" presId="urn:microsoft.com/office/officeart/2018/2/layout/IconCircleList"/>
    <dgm:cxn modelId="{59372579-9158-4B0C-9E80-CEB7500CF8A1}" type="presParOf" srcId="{04D540F7-00F0-42FA-BEFB-F9D48629AE73}" destId="{6EDCAF43-0832-4BC1-9265-6041A65B2751}" srcOrd="1" destOrd="0" presId="urn:microsoft.com/office/officeart/2018/2/layout/IconCircleList"/>
    <dgm:cxn modelId="{8CD6DE7D-4315-4A8E-A9AD-904F8C2B7C86}" type="presParOf" srcId="{04D540F7-00F0-42FA-BEFB-F9D48629AE73}" destId="{A87F3E7E-1AEB-4687-82AB-9384BFF008D2}" srcOrd="2" destOrd="0" presId="urn:microsoft.com/office/officeart/2018/2/layout/IconCircleList"/>
    <dgm:cxn modelId="{AF2E02A4-6744-46F7-8881-F4C376F028E9}" type="presParOf" srcId="{04D540F7-00F0-42FA-BEFB-F9D48629AE73}" destId="{CC8F550E-866C-4D07-AF7A-DDA021BD802F}" srcOrd="3" destOrd="0" presId="urn:microsoft.com/office/officeart/2018/2/layout/IconCircleList"/>
    <dgm:cxn modelId="{831DEE09-9510-4934-99D2-49A05562F89D}" type="presParOf" srcId="{410FFFE4-309C-44DA-960E-B5350C388458}" destId="{DB6C8AAB-5AAE-4FD6-9A6E-CED1ACAAE423}" srcOrd="5" destOrd="0" presId="urn:microsoft.com/office/officeart/2018/2/layout/IconCircleList"/>
    <dgm:cxn modelId="{355AE1EB-A54B-4447-B4B7-FC90639DE4DC}" type="presParOf" srcId="{410FFFE4-309C-44DA-960E-B5350C388458}" destId="{E935ED21-9455-46A1-B2FD-B54BD60F40ED}" srcOrd="6" destOrd="0" presId="urn:microsoft.com/office/officeart/2018/2/layout/IconCircleList"/>
    <dgm:cxn modelId="{1DE74DB8-BB82-42A6-AF8C-913B1B1CDB21}" type="presParOf" srcId="{E935ED21-9455-46A1-B2FD-B54BD60F40ED}" destId="{3175E8B2-154C-4CE2-9DED-6784B84DBA8B}" srcOrd="0" destOrd="0" presId="urn:microsoft.com/office/officeart/2018/2/layout/IconCircleList"/>
    <dgm:cxn modelId="{52C23CBA-0D78-4008-B0A2-07CE0C1D2C69}" type="presParOf" srcId="{E935ED21-9455-46A1-B2FD-B54BD60F40ED}" destId="{C07F3BC1-D15A-403A-8A58-EE61F3BDC80B}" srcOrd="1" destOrd="0" presId="urn:microsoft.com/office/officeart/2018/2/layout/IconCircleList"/>
    <dgm:cxn modelId="{61EC117C-5E3A-484A-A34D-6531F9D31045}" type="presParOf" srcId="{E935ED21-9455-46A1-B2FD-B54BD60F40ED}" destId="{AACECC9B-CF2E-4992-9AF9-706BEB359D23}" srcOrd="2" destOrd="0" presId="urn:microsoft.com/office/officeart/2018/2/layout/IconCircleList"/>
    <dgm:cxn modelId="{52E5998A-DD66-488B-9435-21D6CD3D6369}" type="presParOf" srcId="{E935ED21-9455-46A1-B2FD-B54BD60F40ED}" destId="{A8A65C80-D01A-4283-BEFC-C976932A9B07}"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0B3018A-12B5-4B0B-828A-7E9340D705D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3BA27573-C1C0-4AA4-A3CE-B3E051C482ED}">
      <dgm:prSet/>
      <dgm:spPr/>
      <dgm:t>
        <a:bodyPr/>
        <a:lstStyle/>
        <a:p>
          <a:pPr>
            <a:lnSpc>
              <a:spcPct val="100000"/>
            </a:lnSpc>
          </a:pPr>
          <a:r>
            <a:rPr lang="en-US" dirty="0">
              <a:latin typeface="+mj-lt"/>
            </a:rPr>
            <a:t>March 23, 2026: Presentation and approval of Tentative Budget</a:t>
          </a:r>
        </a:p>
      </dgm:t>
    </dgm:pt>
    <dgm:pt modelId="{03F94D43-03DC-4FF5-8D08-1A003E1C34EE}" type="parTrans" cxnId="{F06DBA04-3A3F-4DDB-B429-F5395069559D}">
      <dgm:prSet/>
      <dgm:spPr/>
      <dgm:t>
        <a:bodyPr/>
        <a:lstStyle/>
        <a:p>
          <a:endParaRPr lang="en-US"/>
        </a:p>
      </dgm:t>
    </dgm:pt>
    <dgm:pt modelId="{D89CDDBE-F6FB-48BE-BC70-7F32F7EA3750}" type="sibTrans" cxnId="{F06DBA04-3A3F-4DDB-B429-F5395069559D}">
      <dgm:prSet/>
      <dgm:spPr/>
      <dgm:t>
        <a:bodyPr/>
        <a:lstStyle/>
        <a:p>
          <a:endParaRPr lang="en-US"/>
        </a:p>
      </dgm:t>
    </dgm:pt>
    <dgm:pt modelId="{399BB4CD-DA1C-47E3-8036-261E3273244B}">
      <dgm:prSet/>
      <dgm:spPr/>
      <dgm:t>
        <a:bodyPr/>
        <a:lstStyle/>
        <a:p>
          <a:pPr>
            <a:lnSpc>
              <a:spcPct val="100000"/>
            </a:lnSpc>
          </a:pPr>
          <a:r>
            <a:rPr lang="en-US"/>
            <a:t>Board approves the budget for submission to the Executive County Superintendent</a:t>
          </a:r>
        </a:p>
      </dgm:t>
    </dgm:pt>
    <dgm:pt modelId="{FA91CB74-3207-4DF2-806C-7E71B13A8548}" type="parTrans" cxnId="{5B08BD43-199B-41DC-8EBD-293D2B5B7B30}">
      <dgm:prSet/>
      <dgm:spPr/>
      <dgm:t>
        <a:bodyPr/>
        <a:lstStyle/>
        <a:p>
          <a:endParaRPr lang="en-US"/>
        </a:p>
      </dgm:t>
    </dgm:pt>
    <dgm:pt modelId="{92411DB7-071A-4236-875D-7057ADB1B7E1}" type="sibTrans" cxnId="{5B08BD43-199B-41DC-8EBD-293D2B5B7B30}">
      <dgm:prSet/>
      <dgm:spPr/>
      <dgm:t>
        <a:bodyPr/>
        <a:lstStyle/>
        <a:p>
          <a:endParaRPr lang="en-US"/>
        </a:p>
      </dgm:t>
    </dgm:pt>
    <dgm:pt modelId="{AD710001-E6A5-4DAB-A41C-896D41B10CAD}">
      <dgm:prSet/>
      <dgm:spPr/>
      <dgm:t>
        <a:bodyPr/>
        <a:lstStyle/>
        <a:p>
          <a:pPr>
            <a:lnSpc>
              <a:spcPct val="100000"/>
            </a:lnSpc>
          </a:pPr>
          <a:r>
            <a:rPr lang="en-US" dirty="0">
              <a:latin typeface="+mj-lt"/>
            </a:rPr>
            <a:t>March 27, 2026: Submission to County</a:t>
          </a:r>
        </a:p>
      </dgm:t>
    </dgm:pt>
    <dgm:pt modelId="{84EE5BB8-A3D2-414B-BB93-32D3358B94A0}" type="parTrans" cxnId="{C38E74E8-18C8-49B8-ADCC-7A3B1E4D728F}">
      <dgm:prSet/>
      <dgm:spPr/>
      <dgm:t>
        <a:bodyPr/>
        <a:lstStyle/>
        <a:p>
          <a:endParaRPr lang="en-US"/>
        </a:p>
      </dgm:t>
    </dgm:pt>
    <dgm:pt modelId="{511DDB3E-9234-4AA2-98BA-B562031376FA}" type="sibTrans" cxnId="{C38E74E8-18C8-49B8-ADCC-7A3B1E4D728F}">
      <dgm:prSet/>
      <dgm:spPr/>
      <dgm:t>
        <a:bodyPr/>
        <a:lstStyle/>
        <a:p>
          <a:endParaRPr lang="en-US"/>
        </a:p>
      </dgm:t>
    </dgm:pt>
    <dgm:pt modelId="{88A897B8-524B-45C3-B583-2DAD278DFB44}">
      <dgm:prSet/>
      <dgm:spPr/>
      <dgm:t>
        <a:bodyPr/>
        <a:lstStyle/>
        <a:p>
          <a:pPr>
            <a:lnSpc>
              <a:spcPct val="100000"/>
            </a:lnSpc>
          </a:pPr>
          <a:r>
            <a:rPr lang="en-US"/>
            <a:t>Business Office submits budget documents to the County for review. Upon approval, budget is advertised</a:t>
          </a:r>
        </a:p>
      </dgm:t>
    </dgm:pt>
    <dgm:pt modelId="{3E561AD5-8215-4969-9D41-8D7910747AE8}" type="parTrans" cxnId="{6752A1BA-E6C1-4F0A-9E03-A6519FE2F82C}">
      <dgm:prSet/>
      <dgm:spPr/>
      <dgm:t>
        <a:bodyPr/>
        <a:lstStyle/>
        <a:p>
          <a:endParaRPr lang="en-US"/>
        </a:p>
      </dgm:t>
    </dgm:pt>
    <dgm:pt modelId="{C917FD5A-4844-4DE3-96A1-F5CA8F0AC75D}" type="sibTrans" cxnId="{6752A1BA-E6C1-4F0A-9E03-A6519FE2F82C}">
      <dgm:prSet/>
      <dgm:spPr/>
      <dgm:t>
        <a:bodyPr/>
        <a:lstStyle/>
        <a:p>
          <a:endParaRPr lang="en-US"/>
        </a:p>
      </dgm:t>
    </dgm:pt>
    <dgm:pt modelId="{5158F2EC-4BD4-44F0-8594-4D907C08AB36}">
      <dgm:prSet/>
      <dgm:spPr/>
      <dgm:t>
        <a:bodyPr/>
        <a:lstStyle/>
        <a:p>
          <a:pPr>
            <a:lnSpc>
              <a:spcPct val="100000"/>
            </a:lnSpc>
          </a:pPr>
          <a:r>
            <a:rPr lang="en-US" dirty="0">
              <a:latin typeface="+mj-lt"/>
            </a:rPr>
            <a:t>April 27, 2026: Final review by full Board of Education and public budget hearing</a:t>
          </a:r>
        </a:p>
      </dgm:t>
    </dgm:pt>
    <dgm:pt modelId="{C0CC995F-E275-413C-8D08-431135754606}" type="parTrans" cxnId="{03984B01-9681-47FD-81B6-F0AC1D8F95C6}">
      <dgm:prSet/>
      <dgm:spPr/>
      <dgm:t>
        <a:bodyPr/>
        <a:lstStyle/>
        <a:p>
          <a:endParaRPr lang="en-US"/>
        </a:p>
      </dgm:t>
    </dgm:pt>
    <dgm:pt modelId="{63CA990A-650C-486A-8C36-7514989F6CD9}" type="sibTrans" cxnId="{03984B01-9681-47FD-81B6-F0AC1D8F95C6}">
      <dgm:prSet/>
      <dgm:spPr/>
      <dgm:t>
        <a:bodyPr/>
        <a:lstStyle/>
        <a:p>
          <a:endParaRPr lang="en-US"/>
        </a:p>
      </dgm:t>
    </dgm:pt>
    <dgm:pt modelId="{60A6EE30-5E39-40B7-B26B-74458BE3615E}">
      <dgm:prSet/>
      <dgm:spPr/>
      <dgm:t>
        <a:bodyPr/>
        <a:lstStyle/>
        <a:p>
          <a:pPr>
            <a:lnSpc>
              <a:spcPct val="100000"/>
            </a:lnSpc>
          </a:pPr>
          <a:r>
            <a:rPr lang="en-US" dirty="0">
              <a:latin typeface="+mj-lt"/>
            </a:rPr>
            <a:t>Approve and adopt the </a:t>
          </a:r>
          <a:r>
            <a:rPr lang="en-US" dirty="0">
              <a:latin typeface="+mj-lt"/>
              <a:cs typeface="Calibri Light"/>
            </a:rPr>
            <a:t>2026-2027</a:t>
          </a:r>
          <a:r>
            <a:rPr lang="en-US" dirty="0">
              <a:latin typeface="+mj-lt"/>
            </a:rPr>
            <a:t> Final Budget</a:t>
          </a:r>
        </a:p>
      </dgm:t>
    </dgm:pt>
    <dgm:pt modelId="{D0D4B8DD-4B25-40D5-863B-191782C7E025}" type="parTrans" cxnId="{A423C786-1A47-4AB6-B872-A06908969F2B}">
      <dgm:prSet/>
      <dgm:spPr/>
      <dgm:t>
        <a:bodyPr/>
        <a:lstStyle/>
        <a:p>
          <a:endParaRPr lang="en-US"/>
        </a:p>
      </dgm:t>
    </dgm:pt>
    <dgm:pt modelId="{31991ECC-E59F-4434-ADF6-096AA5DDA420}" type="sibTrans" cxnId="{A423C786-1A47-4AB6-B872-A06908969F2B}">
      <dgm:prSet/>
      <dgm:spPr/>
      <dgm:t>
        <a:bodyPr/>
        <a:lstStyle/>
        <a:p>
          <a:endParaRPr lang="en-US"/>
        </a:p>
      </dgm:t>
    </dgm:pt>
    <dgm:pt modelId="{C82B867B-EFE8-4E28-81B7-B2215891B70C}" type="pres">
      <dgm:prSet presAssocID="{80B3018A-12B5-4B0B-828A-7E9340D705DD}" presName="root" presStyleCnt="0">
        <dgm:presLayoutVars>
          <dgm:dir/>
          <dgm:resizeHandles val="exact"/>
        </dgm:presLayoutVars>
      </dgm:prSet>
      <dgm:spPr/>
    </dgm:pt>
    <dgm:pt modelId="{A36BE92C-BE84-4C44-9F5C-B5DAED207805}" type="pres">
      <dgm:prSet presAssocID="{3BA27573-C1C0-4AA4-A3CE-B3E051C482ED}" presName="compNode" presStyleCnt="0"/>
      <dgm:spPr/>
    </dgm:pt>
    <dgm:pt modelId="{B7A000C8-3AD4-4EB8-AA2E-241001AB07E6}" type="pres">
      <dgm:prSet presAssocID="{3BA27573-C1C0-4AA4-A3CE-B3E051C482ED}" presName="bgRect" presStyleLbl="bgShp" presStyleIdx="0" presStyleCnt="3"/>
      <dgm:spPr/>
    </dgm:pt>
    <dgm:pt modelId="{F703BC5B-CCB5-429B-96AB-FE8CBB6B043D}" type="pres">
      <dgm:prSet presAssocID="{3BA27573-C1C0-4AA4-A3CE-B3E051C482E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Meeting"/>
        </a:ext>
      </dgm:extLst>
    </dgm:pt>
    <dgm:pt modelId="{C64CA74B-889D-4733-88B5-BA9C83976665}" type="pres">
      <dgm:prSet presAssocID="{3BA27573-C1C0-4AA4-A3CE-B3E051C482ED}" presName="spaceRect" presStyleCnt="0"/>
      <dgm:spPr/>
    </dgm:pt>
    <dgm:pt modelId="{4BBF7D4B-2452-461A-A3D0-2D817ED4B515}" type="pres">
      <dgm:prSet presAssocID="{3BA27573-C1C0-4AA4-A3CE-B3E051C482ED}" presName="parTx" presStyleLbl="revTx" presStyleIdx="0" presStyleCnt="6">
        <dgm:presLayoutVars>
          <dgm:chMax val="0"/>
          <dgm:chPref val="0"/>
        </dgm:presLayoutVars>
      </dgm:prSet>
      <dgm:spPr/>
    </dgm:pt>
    <dgm:pt modelId="{48FD336A-5C22-4D8A-A7C6-40DAB2F7FC62}" type="pres">
      <dgm:prSet presAssocID="{3BA27573-C1C0-4AA4-A3CE-B3E051C482ED}" presName="desTx" presStyleLbl="revTx" presStyleIdx="1" presStyleCnt="6">
        <dgm:presLayoutVars/>
      </dgm:prSet>
      <dgm:spPr/>
    </dgm:pt>
    <dgm:pt modelId="{212D7FDB-2D2F-4DE9-A3D4-6F4DB946A0B2}" type="pres">
      <dgm:prSet presAssocID="{D89CDDBE-F6FB-48BE-BC70-7F32F7EA3750}" presName="sibTrans" presStyleCnt="0"/>
      <dgm:spPr/>
    </dgm:pt>
    <dgm:pt modelId="{F44AF45F-317F-41F8-91F2-3901D961445A}" type="pres">
      <dgm:prSet presAssocID="{AD710001-E6A5-4DAB-A41C-896D41B10CAD}" presName="compNode" presStyleCnt="0"/>
      <dgm:spPr/>
    </dgm:pt>
    <dgm:pt modelId="{1B9DC94A-E683-4B56-86B6-F32962EBA2D1}" type="pres">
      <dgm:prSet presAssocID="{AD710001-E6A5-4DAB-A41C-896D41B10CAD}" presName="bgRect" presStyleLbl="bgShp" presStyleIdx="1" presStyleCnt="3"/>
      <dgm:spPr/>
    </dgm:pt>
    <dgm:pt modelId="{6FF71E1A-D94D-470A-9F95-9F9AAF1A33B2}" type="pres">
      <dgm:prSet presAssocID="{AD710001-E6A5-4DAB-A41C-896D41B10CAD}" presName="iconRect"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Money"/>
        </a:ext>
      </dgm:extLst>
    </dgm:pt>
    <dgm:pt modelId="{2F824806-3287-4455-914C-67CB35E7F4E1}" type="pres">
      <dgm:prSet presAssocID="{AD710001-E6A5-4DAB-A41C-896D41B10CAD}" presName="spaceRect" presStyleCnt="0"/>
      <dgm:spPr/>
    </dgm:pt>
    <dgm:pt modelId="{3CDBACCC-916D-406A-8B5A-77C5332C1311}" type="pres">
      <dgm:prSet presAssocID="{AD710001-E6A5-4DAB-A41C-896D41B10CAD}" presName="parTx" presStyleLbl="revTx" presStyleIdx="2" presStyleCnt="6">
        <dgm:presLayoutVars>
          <dgm:chMax val="0"/>
          <dgm:chPref val="0"/>
        </dgm:presLayoutVars>
      </dgm:prSet>
      <dgm:spPr/>
    </dgm:pt>
    <dgm:pt modelId="{BA850A74-80BD-42D4-B868-C4DE62CC1540}" type="pres">
      <dgm:prSet presAssocID="{AD710001-E6A5-4DAB-A41C-896D41B10CAD}" presName="desTx" presStyleLbl="revTx" presStyleIdx="3" presStyleCnt="6">
        <dgm:presLayoutVars/>
      </dgm:prSet>
      <dgm:spPr/>
    </dgm:pt>
    <dgm:pt modelId="{809009CA-6713-4428-9439-2DE1059DB9BE}" type="pres">
      <dgm:prSet presAssocID="{511DDB3E-9234-4AA2-98BA-B562031376FA}" presName="sibTrans" presStyleCnt="0"/>
      <dgm:spPr/>
    </dgm:pt>
    <dgm:pt modelId="{934BDFD6-AEE6-4A33-BCCB-A3A176CD5031}" type="pres">
      <dgm:prSet presAssocID="{5158F2EC-4BD4-44F0-8594-4D907C08AB36}" presName="compNode" presStyleCnt="0"/>
      <dgm:spPr/>
    </dgm:pt>
    <dgm:pt modelId="{09C5F579-49DF-4FDC-8379-D8FBCBB8B742}" type="pres">
      <dgm:prSet presAssocID="{5158F2EC-4BD4-44F0-8594-4D907C08AB36}" presName="bgRect" presStyleLbl="bgShp" presStyleIdx="2" presStyleCnt="3" custLinFactNeighborX="-903"/>
      <dgm:spPr/>
    </dgm:pt>
    <dgm:pt modelId="{39C06D2B-CCE6-4332-AFCB-A585D799B31B}" type="pres">
      <dgm:prSet presAssocID="{5158F2EC-4BD4-44F0-8594-4D907C08AB36}" presName="iconRect"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Bank"/>
        </a:ext>
      </dgm:extLst>
    </dgm:pt>
    <dgm:pt modelId="{061B68A1-5303-4018-8F3A-7DEA011401EF}" type="pres">
      <dgm:prSet presAssocID="{5158F2EC-4BD4-44F0-8594-4D907C08AB36}" presName="spaceRect" presStyleCnt="0"/>
      <dgm:spPr/>
    </dgm:pt>
    <dgm:pt modelId="{1E3DEAD4-2F58-444B-9C58-B11C2FAF2CBF}" type="pres">
      <dgm:prSet presAssocID="{5158F2EC-4BD4-44F0-8594-4D907C08AB36}" presName="parTx" presStyleLbl="revTx" presStyleIdx="4" presStyleCnt="6">
        <dgm:presLayoutVars>
          <dgm:chMax val="0"/>
          <dgm:chPref val="0"/>
        </dgm:presLayoutVars>
      </dgm:prSet>
      <dgm:spPr/>
    </dgm:pt>
    <dgm:pt modelId="{DD90C92C-CF0A-49E8-9D10-A81EB3D1FED5}" type="pres">
      <dgm:prSet presAssocID="{5158F2EC-4BD4-44F0-8594-4D907C08AB36}" presName="desTx" presStyleLbl="revTx" presStyleIdx="5" presStyleCnt="6">
        <dgm:presLayoutVars/>
      </dgm:prSet>
      <dgm:spPr/>
    </dgm:pt>
  </dgm:ptLst>
  <dgm:cxnLst>
    <dgm:cxn modelId="{03984B01-9681-47FD-81B6-F0AC1D8F95C6}" srcId="{80B3018A-12B5-4B0B-828A-7E9340D705DD}" destId="{5158F2EC-4BD4-44F0-8594-4D907C08AB36}" srcOrd="2" destOrd="0" parTransId="{C0CC995F-E275-413C-8D08-431135754606}" sibTransId="{63CA990A-650C-486A-8C36-7514989F6CD9}"/>
    <dgm:cxn modelId="{F06DBA04-3A3F-4DDB-B429-F5395069559D}" srcId="{80B3018A-12B5-4B0B-828A-7E9340D705DD}" destId="{3BA27573-C1C0-4AA4-A3CE-B3E051C482ED}" srcOrd="0" destOrd="0" parTransId="{03F94D43-03DC-4FF5-8D08-1A003E1C34EE}" sibTransId="{D89CDDBE-F6FB-48BE-BC70-7F32F7EA3750}"/>
    <dgm:cxn modelId="{C11E1236-A2AD-461E-A371-E77F7A8F0A55}" type="presOf" srcId="{5158F2EC-4BD4-44F0-8594-4D907C08AB36}" destId="{1E3DEAD4-2F58-444B-9C58-B11C2FAF2CBF}" srcOrd="0" destOrd="0" presId="urn:microsoft.com/office/officeart/2018/2/layout/IconVerticalSolidList"/>
    <dgm:cxn modelId="{5B08BD43-199B-41DC-8EBD-293D2B5B7B30}" srcId="{3BA27573-C1C0-4AA4-A3CE-B3E051C482ED}" destId="{399BB4CD-DA1C-47E3-8036-261E3273244B}" srcOrd="0" destOrd="0" parTransId="{FA91CB74-3207-4DF2-806C-7E71B13A8548}" sibTransId="{92411DB7-071A-4236-875D-7057ADB1B7E1}"/>
    <dgm:cxn modelId="{C1D5606A-CBCD-4EF6-A74C-6B64081E44AE}" type="presOf" srcId="{399BB4CD-DA1C-47E3-8036-261E3273244B}" destId="{48FD336A-5C22-4D8A-A7C6-40DAB2F7FC62}" srcOrd="0" destOrd="0" presId="urn:microsoft.com/office/officeart/2018/2/layout/IconVerticalSolidList"/>
    <dgm:cxn modelId="{CF62666F-0D5E-4322-B199-75AED4605585}" type="presOf" srcId="{AD710001-E6A5-4DAB-A41C-896D41B10CAD}" destId="{3CDBACCC-916D-406A-8B5A-77C5332C1311}" srcOrd="0" destOrd="0" presId="urn:microsoft.com/office/officeart/2018/2/layout/IconVerticalSolidList"/>
    <dgm:cxn modelId="{E2BF7477-9FC2-4135-BCAB-674D2FF576CC}" type="presOf" srcId="{88A897B8-524B-45C3-B583-2DAD278DFB44}" destId="{BA850A74-80BD-42D4-B868-C4DE62CC1540}" srcOrd="0" destOrd="0" presId="urn:microsoft.com/office/officeart/2018/2/layout/IconVerticalSolidList"/>
    <dgm:cxn modelId="{D9EDF27D-2EC5-46A0-85F7-F0D1D75C883B}" type="presOf" srcId="{60A6EE30-5E39-40B7-B26B-74458BE3615E}" destId="{DD90C92C-CF0A-49E8-9D10-A81EB3D1FED5}" srcOrd="0" destOrd="0" presId="urn:microsoft.com/office/officeart/2018/2/layout/IconVerticalSolidList"/>
    <dgm:cxn modelId="{A423C786-1A47-4AB6-B872-A06908969F2B}" srcId="{5158F2EC-4BD4-44F0-8594-4D907C08AB36}" destId="{60A6EE30-5E39-40B7-B26B-74458BE3615E}" srcOrd="0" destOrd="0" parTransId="{D0D4B8DD-4B25-40D5-863B-191782C7E025}" sibTransId="{31991ECC-E59F-4434-ADF6-096AA5DDA420}"/>
    <dgm:cxn modelId="{60C4A5B5-456D-46CB-A0F3-EBCFC78B8A62}" type="presOf" srcId="{80B3018A-12B5-4B0B-828A-7E9340D705DD}" destId="{C82B867B-EFE8-4E28-81B7-B2215891B70C}" srcOrd="0" destOrd="0" presId="urn:microsoft.com/office/officeart/2018/2/layout/IconVerticalSolidList"/>
    <dgm:cxn modelId="{6752A1BA-E6C1-4F0A-9E03-A6519FE2F82C}" srcId="{AD710001-E6A5-4DAB-A41C-896D41B10CAD}" destId="{88A897B8-524B-45C3-B583-2DAD278DFB44}" srcOrd="0" destOrd="0" parTransId="{3E561AD5-8215-4969-9D41-8D7910747AE8}" sibTransId="{C917FD5A-4844-4DE3-96A1-F5CA8F0AC75D}"/>
    <dgm:cxn modelId="{E8EC8CD5-D412-4F2B-967C-76F52398B960}" type="presOf" srcId="{3BA27573-C1C0-4AA4-A3CE-B3E051C482ED}" destId="{4BBF7D4B-2452-461A-A3D0-2D817ED4B515}" srcOrd="0" destOrd="0" presId="urn:microsoft.com/office/officeart/2018/2/layout/IconVerticalSolidList"/>
    <dgm:cxn modelId="{C38E74E8-18C8-49B8-ADCC-7A3B1E4D728F}" srcId="{80B3018A-12B5-4B0B-828A-7E9340D705DD}" destId="{AD710001-E6A5-4DAB-A41C-896D41B10CAD}" srcOrd="1" destOrd="0" parTransId="{84EE5BB8-A3D2-414B-BB93-32D3358B94A0}" sibTransId="{511DDB3E-9234-4AA2-98BA-B562031376FA}"/>
    <dgm:cxn modelId="{BA211EAA-6C4F-48CC-8359-276D1F5E105C}" type="presParOf" srcId="{C82B867B-EFE8-4E28-81B7-B2215891B70C}" destId="{A36BE92C-BE84-4C44-9F5C-B5DAED207805}" srcOrd="0" destOrd="0" presId="urn:microsoft.com/office/officeart/2018/2/layout/IconVerticalSolidList"/>
    <dgm:cxn modelId="{F3BFB03E-C980-450A-B32A-41A779F083F6}" type="presParOf" srcId="{A36BE92C-BE84-4C44-9F5C-B5DAED207805}" destId="{B7A000C8-3AD4-4EB8-AA2E-241001AB07E6}" srcOrd="0" destOrd="0" presId="urn:microsoft.com/office/officeart/2018/2/layout/IconVerticalSolidList"/>
    <dgm:cxn modelId="{EBA8126D-4851-4950-977B-435BBAEEE927}" type="presParOf" srcId="{A36BE92C-BE84-4C44-9F5C-B5DAED207805}" destId="{F703BC5B-CCB5-429B-96AB-FE8CBB6B043D}" srcOrd="1" destOrd="0" presId="urn:microsoft.com/office/officeart/2018/2/layout/IconVerticalSolidList"/>
    <dgm:cxn modelId="{D80FFDA1-5B33-462A-BFFE-D6FA7C71BDD0}" type="presParOf" srcId="{A36BE92C-BE84-4C44-9F5C-B5DAED207805}" destId="{C64CA74B-889D-4733-88B5-BA9C83976665}" srcOrd="2" destOrd="0" presId="urn:microsoft.com/office/officeart/2018/2/layout/IconVerticalSolidList"/>
    <dgm:cxn modelId="{C706487A-332D-42A1-93ED-C33CD21D0A1F}" type="presParOf" srcId="{A36BE92C-BE84-4C44-9F5C-B5DAED207805}" destId="{4BBF7D4B-2452-461A-A3D0-2D817ED4B515}" srcOrd="3" destOrd="0" presId="urn:microsoft.com/office/officeart/2018/2/layout/IconVerticalSolidList"/>
    <dgm:cxn modelId="{A4B9393C-D91F-4B06-BDAA-6C76C2D6DD9C}" type="presParOf" srcId="{A36BE92C-BE84-4C44-9F5C-B5DAED207805}" destId="{48FD336A-5C22-4D8A-A7C6-40DAB2F7FC62}" srcOrd="4" destOrd="0" presId="urn:microsoft.com/office/officeart/2018/2/layout/IconVerticalSolidList"/>
    <dgm:cxn modelId="{C20D179C-8784-4E37-BEF3-6A79CC4153A0}" type="presParOf" srcId="{C82B867B-EFE8-4E28-81B7-B2215891B70C}" destId="{212D7FDB-2D2F-4DE9-A3D4-6F4DB946A0B2}" srcOrd="1" destOrd="0" presId="urn:microsoft.com/office/officeart/2018/2/layout/IconVerticalSolidList"/>
    <dgm:cxn modelId="{0A457A0C-C297-4D9E-ADA9-A5E2345AEDE7}" type="presParOf" srcId="{C82B867B-EFE8-4E28-81B7-B2215891B70C}" destId="{F44AF45F-317F-41F8-91F2-3901D961445A}" srcOrd="2" destOrd="0" presId="urn:microsoft.com/office/officeart/2018/2/layout/IconVerticalSolidList"/>
    <dgm:cxn modelId="{2BF21026-0059-488B-B962-EA9E4F882506}" type="presParOf" srcId="{F44AF45F-317F-41F8-91F2-3901D961445A}" destId="{1B9DC94A-E683-4B56-86B6-F32962EBA2D1}" srcOrd="0" destOrd="0" presId="urn:microsoft.com/office/officeart/2018/2/layout/IconVerticalSolidList"/>
    <dgm:cxn modelId="{948673B5-E907-4D07-923A-DA4D216BA34D}" type="presParOf" srcId="{F44AF45F-317F-41F8-91F2-3901D961445A}" destId="{6FF71E1A-D94D-470A-9F95-9F9AAF1A33B2}" srcOrd="1" destOrd="0" presId="urn:microsoft.com/office/officeart/2018/2/layout/IconVerticalSolidList"/>
    <dgm:cxn modelId="{419B897F-2B01-47CF-BC4D-C2032E18F39F}" type="presParOf" srcId="{F44AF45F-317F-41F8-91F2-3901D961445A}" destId="{2F824806-3287-4455-914C-67CB35E7F4E1}" srcOrd="2" destOrd="0" presId="urn:microsoft.com/office/officeart/2018/2/layout/IconVerticalSolidList"/>
    <dgm:cxn modelId="{0654BB92-E085-4B16-A445-ABADAACB0AEA}" type="presParOf" srcId="{F44AF45F-317F-41F8-91F2-3901D961445A}" destId="{3CDBACCC-916D-406A-8B5A-77C5332C1311}" srcOrd="3" destOrd="0" presId="urn:microsoft.com/office/officeart/2018/2/layout/IconVerticalSolidList"/>
    <dgm:cxn modelId="{77EC6B87-4A32-401A-891F-545420EDABE4}" type="presParOf" srcId="{F44AF45F-317F-41F8-91F2-3901D961445A}" destId="{BA850A74-80BD-42D4-B868-C4DE62CC1540}" srcOrd="4" destOrd="0" presId="urn:microsoft.com/office/officeart/2018/2/layout/IconVerticalSolidList"/>
    <dgm:cxn modelId="{140BCD13-7453-4DA5-80DA-1695FF5C63DE}" type="presParOf" srcId="{C82B867B-EFE8-4E28-81B7-B2215891B70C}" destId="{809009CA-6713-4428-9439-2DE1059DB9BE}" srcOrd="3" destOrd="0" presId="urn:microsoft.com/office/officeart/2018/2/layout/IconVerticalSolidList"/>
    <dgm:cxn modelId="{5DF82E39-F850-4BA1-97B3-4E153405C50B}" type="presParOf" srcId="{C82B867B-EFE8-4E28-81B7-B2215891B70C}" destId="{934BDFD6-AEE6-4A33-BCCB-A3A176CD5031}" srcOrd="4" destOrd="0" presId="urn:microsoft.com/office/officeart/2018/2/layout/IconVerticalSolidList"/>
    <dgm:cxn modelId="{90598996-CA84-420A-BBEF-45AD5681C6D7}" type="presParOf" srcId="{934BDFD6-AEE6-4A33-BCCB-A3A176CD5031}" destId="{09C5F579-49DF-4FDC-8379-D8FBCBB8B742}" srcOrd="0" destOrd="0" presId="urn:microsoft.com/office/officeart/2018/2/layout/IconVerticalSolidList"/>
    <dgm:cxn modelId="{9E612324-1A6D-4D9A-8D90-BD05DC62E403}" type="presParOf" srcId="{934BDFD6-AEE6-4A33-BCCB-A3A176CD5031}" destId="{39C06D2B-CCE6-4332-AFCB-A585D799B31B}" srcOrd="1" destOrd="0" presId="urn:microsoft.com/office/officeart/2018/2/layout/IconVerticalSolidList"/>
    <dgm:cxn modelId="{5D7BAC8D-5A1E-415C-A744-743F127FA6A3}" type="presParOf" srcId="{934BDFD6-AEE6-4A33-BCCB-A3A176CD5031}" destId="{061B68A1-5303-4018-8F3A-7DEA011401EF}" srcOrd="2" destOrd="0" presId="urn:microsoft.com/office/officeart/2018/2/layout/IconVerticalSolidList"/>
    <dgm:cxn modelId="{70E7F90D-446B-444F-A5FB-91B32C04CFDB}" type="presParOf" srcId="{934BDFD6-AEE6-4A33-BCCB-A3A176CD5031}" destId="{1E3DEAD4-2F58-444B-9C58-B11C2FAF2CBF}" srcOrd="3" destOrd="0" presId="urn:microsoft.com/office/officeart/2018/2/layout/IconVerticalSolidList"/>
    <dgm:cxn modelId="{F8E0B236-D56D-452D-904A-1BEC4746D395}" type="presParOf" srcId="{934BDFD6-AEE6-4A33-BCCB-A3A176CD5031}" destId="{DD90C92C-CF0A-49E8-9D10-A81EB3D1FED5}"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D3479D-86A6-47C8-9FED-63B51BB9243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9958454-21B3-45C7-B923-82B96E1B7A41}">
      <dgm:prSet phldrT="[Text]" phldr="0"/>
      <dgm:spPr/>
      <dgm:t>
        <a:bodyPr/>
        <a:lstStyle/>
        <a:p>
          <a:pPr rtl="0"/>
          <a:r>
            <a:rPr lang="en-US" dirty="0">
              <a:latin typeface="+mn-lt"/>
            </a:rPr>
            <a:t>Fund 20: Special Revenue Fund</a:t>
          </a:r>
        </a:p>
      </dgm:t>
    </dgm:pt>
    <dgm:pt modelId="{3A7AA929-91EF-46D6-A143-E413D483A730}" type="parTrans" cxnId="{8F8EC03E-1314-415F-BDA0-10C5D64E87DE}">
      <dgm:prSet/>
      <dgm:spPr/>
      <dgm:t>
        <a:bodyPr/>
        <a:lstStyle/>
        <a:p>
          <a:endParaRPr lang="en-US"/>
        </a:p>
      </dgm:t>
    </dgm:pt>
    <dgm:pt modelId="{2B926BBB-B506-4A90-9B3A-D4FD41D82936}" type="sibTrans" cxnId="{8F8EC03E-1314-415F-BDA0-10C5D64E87DE}">
      <dgm:prSet/>
      <dgm:spPr/>
      <dgm:t>
        <a:bodyPr/>
        <a:lstStyle/>
        <a:p>
          <a:endParaRPr lang="en-US"/>
        </a:p>
      </dgm:t>
    </dgm:pt>
    <dgm:pt modelId="{65E3F9D1-4C5C-4C6F-A277-7160E88FF0DB}">
      <dgm:prSet phldrT="[Text]" phldr="0"/>
      <dgm:spPr/>
      <dgm:t>
        <a:bodyPr/>
        <a:lstStyle/>
        <a:p>
          <a:pPr rtl="0"/>
          <a:r>
            <a:rPr lang="en-US" dirty="0">
              <a:latin typeface="+mn-lt"/>
            </a:rPr>
            <a:t>IDEA: Basic and Preschool</a:t>
          </a:r>
        </a:p>
      </dgm:t>
    </dgm:pt>
    <dgm:pt modelId="{FDC8B2A8-D7D4-4786-A6C0-A6D16861AE57}" type="parTrans" cxnId="{AAF865E1-9C53-4B1F-B02B-76BCA1FDE4F0}">
      <dgm:prSet/>
      <dgm:spPr/>
      <dgm:t>
        <a:bodyPr/>
        <a:lstStyle/>
        <a:p>
          <a:endParaRPr lang="en-US"/>
        </a:p>
      </dgm:t>
    </dgm:pt>
    <dgm:pt modelId="{ACAB4C98-69AF-46DC-9FA7-8FA3682D846A}" type="sibTrans" cxnId="{AAF865E1-9C53-4B1F-B02B-76BCA1FDE4F0}">
      <dgm:prSet/>
      <dgm:spPr/>
      <dgm:t>
        <a:bodyPr/>
        <a:lstStyle/>
        <a:p>
          <a:endParaRPr lang="en-US"/>
        </a:p>
      </dgm:t>
    </dgm:pt>
    <dgm:pt modelId="{0FC370F2-A762-4B97-A170-C41610E318C7}">
      <dgm:prSet phldrT="[Text]" phldr="0"/>
      <dgm:spPr/>
      <dgm:t>
        <a:bodyPr/>
        <a:lstStyle/>
        <a:p>
          <a:pPr rtl="0"/>
          <a:r>
            <a:rPr lang="en-US" dirty="0">
              <a:latin typeface="+mn-lt"/>
            </a:rPr>
            <a:t>Fund 40: Debt Service</a:t>
          </a:r>
        </a:p>
      </dgm:t>
    </dgm:pt>
    <dgm:pt modelId="{E6A14E60-3317-4CBE-885F-DBD7ADCF0BEC}" type="parTrans" cxnId="{C4633C64-19D6-4406-84F2-936338231D70}">
      <dgm:prSet/>
      <dgm:spPr/>
      <dgm:t>
        <a:bodyPr/>
        <a:lstStyle/>
        <a:p>
          <a:endParaRPr lang="en-US"/>
        </a:p>
      </dgm:t>
    </dgm:pt>
    <dgm:pt modelId="{7CADA7E5-B9C8-4BA8-B100-4BB5CCB4C801}" type="sibTrans" cxnId="{C4633C64-19D6-4406-84F2-936338231D70}">
      <dgm:prSet/>
      <dgm:spPr/>
      <dgm:t>
        <a:bodyPr/>
        <a:lstStyle/>
        <a:p>
          <a:endParaRPr lang="en-US"/>
        </a:p>
      </dgm:t>
    </dgm:pt>
    <dgm:pt modelId="{F497C157-0D07-48DC-A794-CBC54D939BBC}">
      <dgm:prSet phldrT="[Text]" phldr="0"/>
      <dgm:spPr/>
      <dgm:t>
        <a:bodyPr/>
        <a:lstStyle/>
        <a:p>
          <a:pPr rtl="0"/>
          <a:r>
            <a:rPr lang="en-US" dirty="0">
              <a:latin typeface="+mn-lt"/>
            </a:rPr>
            <a:t>Payment for district's principal and interest for past referendums</a:t>
          </a:r>
        </a:p>
      </dgm:t>
    </dgm:pt>
    <dgm:pt modelId="{FF3BA035-2182-42EB-A901-15F1353BBCE1}" type="parTrans" cxnId="{AE8DDFA9-9E0B-473D-A395-5789BD5FD7B5}">
      <dgm:prSet/>
      <dgm:spPr/>
      <dgm:t>
        <a:bodyPr/>
        <a:lstStyle/>
        <a:p>
          <a:endParaRPr lang="en-US"/>
        </a:p>
      </dgm:t>
    </dgm:pt>
    <dgm:pt modelId="{BC5AD623-2D66-40CD-8943-2D50FACAA7CC}" type="sibTrans" cxnId="{AE8DDFA9-9E0B-473D-A395-5789BD5FD7B5}">
      <dgm:prSet/>
      <dgm:spPr/>
      <dgm:t>
        <a:bodyPr/>
        <a:lstStyle/>
        <a:p>
          <a:endParaRPr lang="en-US"/>
        </a:p>
      </dgm:t>
    </dgm:pt>
    <dgm:pt modelId="{C488905F-5611-4586-9584-0B4C5637D519}">
      <dgm:prSet phldr="0"/>
      <dgm:spPr/>
      <dgm:t>
        <a:bodyPr/>
        <a:lstStyle/>
        <a:p>
          <a:r>
            <a:rPr lang="en-US" dirty="0">
              <a:latin typeface="+mn-lt"/>
            </a:rPr>
            <a:t>ESEA: Title I, Title II, Title III</a:t>
          </a:r>
        </a:p>
      </dgm:t>
    </dgm:pt>
    <dgm:pt modelId="{322B9EA9-F730-4584-83D6-017620633B0F}" type="parTrans" cxnId="{FADDC439-83D2-44AB-AF48-67D3763B9094}">
      <dgm:prSet/>
      <dgm:spPr/>
      <dgm:t>
        <a:bodyPr/>
        <a:lstStyle/>
        <a:p>
          <a:endParaRPr lang="en-US"/>
        </a:p>
      </dgm:t>
    </dgm:pt>
    <dgm:pt modelId="{0B97BA92-E8E4-41AE-8DBB-C952BD237CDB}" type="sibTrans" cxnId="{FADDC439-83D2-44AB-AF48-67D3763B9094}">
      <dgm:prSet/>
      <dgm:spPr/>
      <dgm:t>
        <a:bodyPr/>
        <a:lstStyle/>
        <a:p>
          <a:endParaRPr lang="en-US"/>
        </a:p>
      </dgm:t>
    </dgm:pt>
    <dgm:pt modelId="{529DA53B-1197-4E77-8895-9590FD79CF14}">
      <dgm:prSet phldr="0"/>
      <dgm:spPr/>
      <dgm:t>
        <a:bodyPr/>
        <a:lstStyle/>
        <a:p>
          <a:pPr rtl="0"/>
          <a:r>
            <a:rPr lang="en-US" dirty="0">
              <a:latin typeface="+mn-lt"/>
            </a:rPr>
            <a:t>Non-public allocations</a:t>
          </a:r>
        </a:p>
      </dgm:t>
    </dgm:pt>
    <dgm:pt modelId="{2350C8CC-244B-4D33-B67F-8F1FE2517197}" type="parTrans" cxnId="{7335B685-7607-4FAF-8FAB-B63B3D3C9AA8}">
      <dgm:prSet/>
      <dgm:spPr/>
      <dgm:t>
        <a:bodyPr/>
        <a:lstStyle/>
        <a:p>
          <a:endParaRPr lang="en-US"/>
        </a:p>
      </dgm:t>
    </dgm:pt>
    <dgm:pt modelId="{EE5B5C7C-DD76-4997-A164-DF2C74BCB01E}" type="sibTrans" cxnId="{7335B685-7607-4FAF-8FAB-B63B3D3C9AA8}">
      <dgm:prSet/>
      <dgm:spPr/>
      <dgm:t>
        <a:bodyPr/>
        <a:lstStyle/>
        <a:p>
          <a:endParaRPr lang="en-US"/>
        </a:p>
      </dgm:t>
    </dgm:pt>
    <dgm:pt modelId="{07C0EFFD-7DA7-4756-AB8B-637E2705E1FF}">
      <dgm:prSet phldr="0"/>
      <dgm:spPr/>
      <dgm:t>
        <a:bodyPr/>
        <a:lstStyle/>
        <a:p>
          <a:pPr rtl="0"/>
          <a:r>
            <a:rPr lang="en-US" dirty="0">
              <a:latin typeface="+mn-lt"/>
            </a:rPr>
            <a:t>Budgeted allocation is a percentage of the 2025-2026 allocation; actual allocation to be provided by NJ DOE in the late spring</a:t>
          </a:r>
        </a:p>
      </dgm:t>
    </dgm:pt>
    <dgm:pt modelId="{4E783C0A-29EF-4606-80B0-08E3F96F9634}" type="parTrans" cxnId="{F0AD985E-DB78-405C-A1B3-F563A93D81EA}">
      <dgm:prSet/>
      <dgm:spPr/>
      <dgm:t>
        <a:bodyPr/>
        <a:lstStyle/>
        <a:p>
          <a:endParaRPr lang="en-US"/>
        </a:p>
      </dgm:t>
    </dgm:pt>
    <dgm:pt modelId="{24BA53A0-8F3E-4FDB-A9FC-98C005F66C07}" type="sibTrans" cxnId="{F0AD985E-DB78-405C-A1B3-F563A93D81EA}">
      <dgm:prSet/>
      <dgm:spPr/>
      <dgm:t>
        <a:bodyPr/>
        <a:lstStyle/>
        <a:p>
          <a:endParaRPr lang="en-US"/>
        </a:p>
      </dgm:t>
    </dgm:pt>
    <dgm:pt modelId="{DC9BAD7D-C4A1-49DF-8FE4-226FC725C1CF}" type="pres">
      <dgm:prSet presAssocID="{49D3479D-86A6-47C8-9FED-63B51BB9243E}" presName="linear" presStyleCnt="0">
        <dgm:presLayoutVars>
          <dgm:animLvl val="lvl"/>
          <dgm:resizeHandles val="exact"/>
        </dgm:presLayoutVars>
      </dgm:prSet>
      <dgm:spPr/>
    </dgm:pt>
    <dgm:pt modelId="{AC6CBD05-59F8-4478-A694-9179ADECF828}" type="pres">
      <dgm:prSet presAssocID="{C9958454-21B3-45C7-B923-82B96E1B7A41}" presName="parentText" presStyleLbl="node1" presStyleIdx="0" presStyleCnt="2">
        <dgm:presLayoutVars>
          <dgm:chMax val="0"/>
          <dgm:bulletEnabled val="1"/>
        </dgm:presLayoutVars>
      </dgm:prSet>
      <dgm:spPr/>
    </dgm:pt>
    <dgm:pt modelId="{2A118834-A7D4-43C0-8BA7-9F55161D3CC6}" type="pres">
      <dgm:prSet presAssocID="{C9958454-21B3-45C7-B923-82B96E1B7A41}" presName="childText" presStyleLbl="revTx" presStyleIdx="0" presStyleCnt="2">
        <dgm:presLayoutVars>
          <dgm:bulletEnabled val="1"/>
        </dgm:presLayoutVars>
      </dgm:prSet>
      <dgm:spPr/>
    </dgm:pt>
    <dgm:pt modelId="{97C5D687-C2FC-4E48-8CF4-C2CD2B8F09EE}" type="pres">
      <dgm:prSet presAssocID="{0FC370F2-A762-4B97-A170-C41610E318C7}" presName="parentText" presStyleLbl="node1" presStyleIdx="1" presStyleCnt="2">
        <dgm:presLayoutVars>
          <dgm:chMax val="0"/>
          <dgm:bulletEnabled val="1"/>
        </dgm:presLayoutVars>
      </dgm:prSet>
      <dgm:spPr/>
    </dgm:pt>
    <dgm:pt modelId="{A2B542AF-1779-440A-BFFB-2E47458862F9}" type="pres">
      <dgm:prSet presAssocID="{0FC370F2-A762-4B97-A170-C41610E318C7}" presName="childText" presStyleLbl="revTx" presStyleIdx="1" presStyleCnt="2">
        <dgm:presLayoutVars>
          <dgm:bulletEnabled val="1"/>
        </dgm:presLayoutVars>
      </dgm:prSet>
      <dgm:spPr/>
    </dgm:pt>
  </dgm:ptLst>
  <dgm:cxnLst>
    <dgm:cxn modelId="{FFCF110C-78F8-4D47-8D8B-69235688275C}" type="presOf" srcId="{49D3479D-86A6-47C8-9FED-63B51BB9243E}" destId="{DC9BAD7D-C4A1-49DF-8FE4-226FC725C1CF}" srcOrd="0" destOrd="0" presId="urn:microsoft.com/office/officeart/2005/8/layout/vList2"/>
    <dgm:cxn modelId="{FADDC439-83D2-44AB-AF48-67D3763B9094}" srcId="{C9958454-21B3-45C7-B923-82B96E1B7A41}" destId="{C488905F-5611-4586-9584-0B4C5637D519}" srcOrd="1" destOrd="0" parTransId="{322B9EA9-F730-4584-83D6-017620633B0F}" sibTransId="{0B97BA92-E8E4-41AE-8DBB-C952BD237CDB}"/>
    <dgm:cxn modelId="{8F8EC03E-1314-415F-BDA0-10C5D64E87DE}" srcId="{49D3479D-86A6-47C8-9FED-63B51BB9243E}" destId="{C9958454-21B3-45C7-B923-82B96E1B7A41}" srcOrd="0" destOrd="0" parTransId="{3A7AA929-91EF-46D6-A143-E413D483A730}" sibTransId="{2B926BBB-B506-4A90-9B3A-D4FD41D82936}"/>
    <dgm:cxn modelId="{F0AD985E-DB78-405C-A1B3-F563A93D81EA}" srcId="{C9958454-21B3-45C7-B923-82B96E1B7A41}" destId="{07C0EFFD-7DA7-4756-AB8B-637E2705E1FF}" srcOrd="0" destOrd="0" parTransId="{4E783C0A-29EF-4606-80B0-08E3F96F9634}" sibTransId="{24BA53A0-8F3E-4FDB-A9FC-98C005F66C07}"/>
    <dgm:cxn modelId="{C4633C64-19D6-4406-84F2-936338231D70}" srcId="{49D3479D-86A6-47C8-9FED-63B51BB9243E}" destId="{0FC370F2-A762-4B97-A170-C41610E318C7}" srcOrd="1" destOrd="0" parTransId="{E6A14E60-3317-4CBE-885F-DBD7ADCF0BEC}" sibTransId="{7CADA7E5-B9C8-4BA8-B100-4BB5CCB4C801}"/>
    <dgm:cxn modelId="{1DF3DB5A-9CB5-4CBF-BDA3-E3A3EF83ADFD}" type="presOf" srcId="{C9958454-21B3-45C7-B923-82B96E1B7A41}" destId="{AC6CBD05-59F8-4478-A694-9179ADECF828}" srcOrd="0" destOrd="0" presId="urn:microsoft.com/office/officeart/2005/8/layout/vList2"/>
    <dgm:cxn modelId="{0B1F5885-0701-4999-A849-0876383CB31E}" type="presOf" srcId="{C488905F-5611-4586-9584-0B4C5637D519}" destId="{2A118834-A7D4-43C0-8BA7-9F55161D3CC6}" srcOrd="0" destOrd="1" presId="urn:microsoft.com/office/officeart/2005/8/layout/vList2"/>
    <dgm:cxn modelId="{7335B685-7607-4FAF-8FAB-B63B3D3C9AA8}" srcId="{C9958454-21B3-45C7-B923-82B96E1B7A41}" destId="{529DA53B-1197-4E77-8895-9590FD79CF14}" srcOrd="3" destOrd="0" parTransId="{2350C8CC-244B-4D33-B67F-8F1FE2517197}" sibTransId="{EE5B5C7C-DD76-4997-A164-DF2C74BCB01E}"/>
    <dgm:cxn modelId="{FDB8FDA6-5F65-4533-BE50-2C3301D22A28}" type="presOf" srcId="{65E3F9D1-4C5C-4C6F-A277-7160E88FF0DB}" destId="{2A118834-A7D4-43C0-8BA7-9F55161D3CC6}" srcOrd="0" destOrd="2" presId="urn:microsoft.com/office/officeart/2005/8/layout/vList2"/>
    <dgm:cxn modelId="{5BC72CA8-E1CA-46B6-A93C-86CEB1733EA1}" type="presOf" srcId="{0FC370F2-A762-4B97-A170-C41610E318C7}" destId="{97C5D687-C2FC-4E48-8CF4-C2CD2B8F09EE}" srcOrd="0" destOrd="0" presId="urn:microsoft.com/office/officeart/2005/8/layout/vList2"/>
    <dgm:cxn modelId="{AE8DDFA9-9E0B-473D-A395-5789BD5FD7B5}" srcId="{0FC370F2-A762-4B97-A170-C41610E318C7}" destId="{F497C157-0D07-48DC-A794-CBC54D939BBC}" srcOrd="0" destOrd="0" parTransId="{FF3BA035-2182-42EB-A901-15F1353BBCE1}" sibTransId="{BC5AD623-2D66-40CD-8943-2D50FACAA7CC}"/>
    <dgm:cxn modelId="{B0479EAF-18B2-47C8-A1B9-B65829868FA4}" type="presOf" srcId="{F497C157-0D07-48DC-A794-CBC54D939BBC}" destId="{A2B542AF-1779-440A-BFFB-2E47458862F9}" srcOrd="0" destOrd="0" presId="urn:microsoft.com/office/officeart/2005/8/layout/vList2"/>
    <dgm:cxn modelId="{CE33ADDB-F5D1-4101-9D4C-AB439C8362D3}" type="presOf" srcId="{529DA53B-1197-4E77-8895-9590FD79CF14}" destId="{2A118834-A7D4-43C0-8BA7-9F55161D3CC6}" srcOrd="0" destOrd="3" presId="urn:microsoft.com/office/officeart/2005/8/layout/vList2"/>
    <dgm:cxn modelId="{AAF865E1-9C53-4B1F-B02B-76BCA1FDE4F0}" srcId="{C9958454-21B3-45C7-B923-82B96E1B7A41}" destId="{65E3F9D1-4C5C-4C6F-A277-7160E88FF0DB}" srcOrd="2" destOrd="0" parTransId="{FDC8B2A8-D7D4-4786-A6C0-A6D16861AE57}" sibTransId="{ACAB4C98-69AF-46DC-9FA7-8FA3682D846A}"/>
    <dgm:cxn modelId="{81784CF2-D022-4DC9-81E2-CD1565A039FB}" type="presOf" srcId="{07C0EFFD-7DA7-4756-AB8B-637E2705E1FF}" destId="{2A118834-A7D4-43C0-8BA7-9F55161D3CC6}" srcOrd="0" destOrd="0" presId="urn:microsoft.com/office/officeart/2005/8/layout/vList2"/>
    <dgm:cxn modelId="{DA5658D2-1A64-4E16-9587-13F5C515C4B0}" type="presParOf" srcId="{DC9BAD7D-C4A1-49DF-8FE4-226FC725C1CF}" destId="{AC6CBD05-59F8-4478-A694-9179ADECF828}" srcOrd="0" destOrd="0" presId="urn:microsoft.com/office/officeart/2005/8/layout/vList2"/>
    <dgm:cxn modelId="{14CE1422-0B9B-4749-8A7B-56A526D022FB}" type="presParOf" srcId="{DC9BAD7D-C4A1-49DF-8FE4-226FC725C1CF}" destId="{2A118834-A7D4-43C0-8BA7-9F55161D3CC6}" srcOrd="1" destOrd="0" presId="urn:microsoft.com/office/officeart/2005/8/layout/vList2"/>
    <dgm:cxn modelId="{52AE3A2B-B4F2-46DF-950C-C27C9B8AA2A6}" type="presParOf" srcId="{DC9BAD7D-C4A1-49DF-8FE4-226FC725C1CF}" destId="{97C5D687-C2FC-4E48-8CF4-C2CD2B8F09EE}" srcOrd="2" destOrd="0" presId="urn:microsoft.com/office/officeart/2005/8/layout/vList2"/>
    <dgm:cxn modelId="{96CBE4CD-8FFB-48B9-8CDB-49F58BE6F668}" type="presParOf" srcId="{DC9BAD7D-C4A1-49DF-8FE4-226FC725C1CF}" destId="{A2B542AF-1779-440A-BFFB-2E47458862F9}"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64AB674-EA4F-4EFD-AF0A-70CEED4CDB6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320999A-5764-4C47-88C9-7D89E77EB5EC}">
      <dgm:prSet/>
      <dgm:spPr/>
      <dgm:t>
        <a:bodyPr/>
        <a:lstStyle/>
        <a:p>
          <a:pPr>
            <a:lnSpc>
              <a:spcPct val="100000"/>
            </a:lnSpc>
          </a:pPr>
          <a:r>
            <a:rPr lang="en-US"/>
            <a:t>Expenditures of each building and academic department</a:t>
          </a:r>
        </a:p>
      </dgm:t>
    </dgm:pt>
    <dgm:pt modelId="{9A7953CA-3C19-4A90-8F93-2529E806C7EF}" type="parTrans" cxnId="{9DB76287-3A9B-457F-9C8E-45DE84216B23}">
      <dgm:prSet/>
      <dgm:spPr/>
      <dgm:t>
        <a:bodyPr/>
        <a:lstStyle/>
        <a:p>
          <a:endParaRPr lang="en-US"/>
        </a:p>
      </dgm:t>
    </dgm:pt>
    <dgm:pt modelId="{CBF6489F-5787-4E50-92AE-21929EFCA14D}" type="sibTrans" cxnId="{9DB76287-3A9B-457F-9C8E-45DE84216B23}">
      <dgm:prSet/>
      <dgm:spPr/>
      <dgm:t>
        <a:bodyPr/>
        <a:lstStyle/>
        <a:p>
          <a:endParaRPr lang="en-US"/>
        </a:p>
      </dgm:t>
    </dgm:pt>
    <dgm:pt modelId="{9A555E36-5A51-45B6-B0FD-EF4C3629C3CF}">
      <dgm:prSet/>
      <dgm:spPr/>
      <dgm:t>
        <a:bodyPr/>
        <a:lstStyle/>
        <a:p>
          <a:pPr>
            <a:lnSpc>
              <a:spcPct val="100000"/>
            </a:lnSpc>
          </a:pPr>
          <a:r>
            <a:rPr lang="en-US" dirty="0"/>
            <a:t>Includes nursing, security, testing, curriculum, and athletics</a:t>
          </a:r>
        </a:p>
      </dgm:t>
    </dgm:pt>
    <dgm:pt modelId="{35397392-7652-4E7B-BBAF-8D6C6220B1DF}" type="parTrans" cxnId="{0A8F1E7E-A0E9-4D2C-BB67-81CF945ABD93}">
      <dgm:prSet/>
      <dgm:spPr/>
      <dgm:t>
        <a:bodyPr/>
        <a:lstStyle/>
        <a:p>
          <a:endParaRPr lang="en-US"/>
        </a:p>
      </dgm:t>
    </dgm:pt>
    <dgm:pt modelId="{8E9BDFE2-A085-4E45-899C-63228E807468}" type="sibTrans" cxnId="{0A8F1E7E-A0E9-4D2C-BB67-81CF945ABD93}">
      <dgm:prSet/>
      <dgm:spPr/>
      <dgm:t>
        <a:bodyPr/>
        <a:lstStyle/>
        <a:p>
          <a:endParaRPr lang="en-US"/>
        </a:p>
      </dgm:t>
    </dgm:pt>
    <dgm:pt modelId="{31815BDD-607A-4660-947D-6FCCE7EE9C48}">
      <dgm:prSet/>
      <dgm:spPr/>
      <dgm:t>
        <a:bodyPr/>
        <a:lstStyle/>
        <a:p>
          <a:pPr>
            <a:lnSpc>
              <a:spcPct val="100000"/>
            </a:lnSpc>
          </a:pPr>
          <a:r>
            <a:rPr lang="en-US"/>
            <a:t>Includes educational technology, professional development, classroom supplies, and department-specific expenditures</a:t>
          </a:r>
          <a:endParaRPr lang="en-US" dirty="0"/>
        </a:p>
      </dgm:t>
    </dgm:pt>
    <dgm:pt modelId="{BAED2469-8B9D-46F6-A17A-70969BC2B80D}" type="parTrans" cxnId="{F327E98F-7189-403E-8382-8EA06EC83CAA}">
      <dgm:prSet/>
      <dgm:spPr/>
      <dgm:t>
        <a:bodyPr/>
        <a:lstStyle/>
        <a:p>
          <a:endParaRPr lang="en-US"/>
        </a:p>
      </dgm:t>
    </dgm:pt>
    <dgm:pt modelId="{93E79510-E8E4-42DF-99C4-B94BE1006FD9}" type="sibTrans" cxnId="{F327E98F-7189-403E-8382-8EA06EC83CAA}">
      <dgm:prSet/>
      <dgm:spPr/>
      <dgm:t>
        <a:bodyPr/>
        <a:lstStyle/>
        <a:p>
          <a:endParaRPr lang="en-US"/>
        </a:p>
      </dgm:t>
    </dgm:pt>
    <dgm:pt modelId="{F694CC88-8C34-4EE6-885A-EAE0D13BFC8C}" type="pres">
      <dgm:prSet presAssocID="{464AB674-EA4F-4EFD-AF0A-70CEED4CDB68}" presName="root" presStyleCnt="0">
        <dgm:presLayoutVars>
          <dgm:dir/>
          <dgm:resizeHandles val="exact"/>
        </dgm:presLayoutVars>
      </dgm:prSet>
      <dgm:spPr/>
    </dgm:pt>
    <dgm:pt modelId="{63F54367-0AD3-41A8-8640-61C21F4BDDF1}" type="pres">
      <dgm:prSet presAssocID="{4320999A-5764-4C47-88C9-7D89E77EB5EC}" presName="compNode" presStyleCnt="0"/>
      <dgm:spPr/>
    </dgm:pt>
    <dgm:pt modelId="{627667BD-E7D9-4F81-B040-74A2359BEA18}" type="pres">
      <dgm:prSet presAssocID="{4320999A-5764-4C47-88C9-7D89E77EB5EC}" presName="bgRect" presStyleLbl="bgShp" presStyleIdx="0" presStyleCnt="3"/>
      <dgm:spPr/>
    </dgm:pt>
    <dgm:pt modelId="{5FF48966-2F85-40B0-91EE-2498F1E3F633}" type="pres">
      <dgm:prSet presAssocID="{4320999A-5764-4C47-88C9-7D89E77EB5EC}"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ooks"/>
        </a:ext>
      </dgm:extLst>
    </dgm:pt>
    <dgm:pt modelId="{7CEFAA22-6121-4252-B454-7DE536E50EC9}" type="pres">
      <dgm:prSet presAssocID="{4320999A-5764-4C47-88C9-7D89E77EB5EC}" presName="spaceRect" presStyleCnt="0"/>
      <dgm:spPr/>
    </dgm:pt>
    <dgm:pt modelId="{E3080ABC-E1BA-4E97-8157-D0E4481747CA}" type="pres">
      <dgm:prSet presAssocID="{4320999A-5764-4C47-88C9-7D89E77EB5EC}" presName="parTx" presStyleLbl="revTx" presStyleIdx="0" presStyleCnt="3">
        <dgm:presLayoutVars>
          <dgm:chMax val="0"/>
          <dgm:chPref val="0"/>
        </dgm:presLayoutVars>
      </dgm:prSet>
      <dgm:spPr/>
    </dgm:pt>
    <dgm:pt modelId="{4D8D8398-93D7-47B2-8997-53B11512528A}" type="pres">
      <dgm:prSet presAssocID="{CBF6489F-5787-4E50-92AE-21929EFCA14D}" presName="sibTrans" presStyleCnt="0"/>
      <dgm:spPr/>
    </dgm:pt>
    <dgm:pt modelId="{E95DBFE3-F0A2-4A7D-90CD-6901B46FBD1B}" type="pres">
      <dgm:prSet presAssocID="{9A555E36-5A51-45B6-B0FD-EF4C3629C3CF}" presName="compNode" presStyleCnt="0"/>
      <dgm:spPr/>
    </dgm:pt>
    <dgm:pt modelId="{D05E044B-06F4-430A-9784-D39B9D21AF06}" type="pres">
      <dgm:prSet presAssocID="{9A555E36-5A51-45B6-B0FD-EF4C3629C3CF}" presName="bgRect" presStyleLbl="bgShp" presStyleIdx="1" presStyleCnt="3"/>
      <dgm:spPr/>
    </dgm:pt>
    <dgm:pt modelId="{F9D74CAE-8349-4188-8BE1-A37CEEFB83FA}" type="pres">
      <dgm:prSet presAssocID="{9A555E36-5A51-45B6-B0FD-EF4C3629C3CF}"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port Balls"/>
        </a:ext>
      </dgm:extLst>
    </dgm:pt>
    <dgm:pt modelId="{1F0DB55B-30CB-4B03-BECB-3823CA0DCA76}" type="pres">
      <dgm:prSet presAssocID="{9A555E36-5A51-45B6-B0FD-EF4C3629C3CF}" presName="spaceRect" presStyleCnt="0"/>
      <dgm:spPr/>
    </dgm:pt>
    <dgm:pt modelId="{33350C1F-7B82-4478-AC50-470441BAB9F4}" type="pres">
      <dgm:prSet presAssocID="{9A555E36-5A51-45B6-B0FD-EF4C3629C3CF}" presName="parTx" presStyleLbl="revTx" presStyleIdx="1" presStyleCnt="3">
        <dgm:presLayoutVars>
          <dgm:chMax val="0"/>
          <dgm:chPref val="0"/>
        </dgm:presLayoutVars>
      </dgm:prSet>
      <dgm:spPr/>
    </dgm:pt>
    <dgm:pt modelId="{7AF3297C-2A86-4E91-8DF8-DFB0A6984416}" type="pres">
      <dgm:prSet presAssocID="{8E9BDFE2-A085-4E45-899C-63228E807468}" presName="sibTrans" presStyleCnt="0"/>
      <dgm:spPr/>
    </dgm:pt>
    <dgm:pt modelId="{FDDAA3B7-5409-462A-AC62-CB507581A397}" type="pres">
      <dgm:prSet presAssocID="{31815BDD-607A-4660-947D-6FCCE7EE9C48}" presName="compNode" presStyleCnt="0"/>
      <dgm:spPr/>
    </dgm:pt>
    <dgm:pt modelId="{0A401CC8-2C76-45D0-97B5-F08CCCE110CA}" type="pres">
      <dgm:prSet presAssocID="{31815BDD-607A-4660-947D-6FCCE7EE9C48}" presName="bgRect" presStyleLbl="bgShp" presStyleIdx="2" presStyleCnt="3"/>
      <dgm:spPr/>
    </dgm:pt>
    <dgm:pt modelId="{3CB10F44-FE2C-4EDB-BB43-8AF34A46139F}" type="pres">
      <dgm:prSet presAssocID="{31815BDD-607A-4660-947D-6FCCE7EE9C48}" presName="iconRect" presStyleLbl="node1" presStyleIdx="2" presStyleCnt="3"/>
      <dgm:spPr/>
    </dgm:pt>
    <dgm:pt modelId="{4801D2FE-B778-456C-B833-BB85E5C62DED}" type="pres">
      <dgm:prSet presAssocID="{31815BDD-607A-4660-947D-6FCCE7EE9C48}" presName="spaceRect" presStyleCnt="0"/>
      <dgm:spPr/>
    </dgm:pt>
    <dgm:pt modelId="{482D5AE3-D22E-4997-88E8-639123A73C7D}" type="pres">
      <dgm:prSet presAssocID="{31815BDD-607A-4660-947D-6FCCE7EE9C48}" presName="parTx" presStyleLbl="revTx" presStyleIdx="2" presStyleCnt="3">
        <dgm:presLayoutVars>
          <dgm:chMax val="0"/>
          <dgm:chPref val="0"/>
        </dgm:presLayoutVars>
      </dgm:prSet>
      <dgm:spPr/>
    </dgm:pt>
  </dgm:ptLst>
  <dgm:cxnLst>
    <dgm:cxn modelId="{CFF9B502-0683-4777-B1AA-9AC7FD5292F7}" type="presOf" srcId="{4320999A-5764-4C47-88C9-7D89E77EB5EC}" destId="{E3080ABC-E1BA-4E97-8157-D0E4481747CA}" srcOrd="0" destOrd="0" presId="urn:microsoft.com/office/officeart/2018/2/layout/IconVerticalSolidList"/>
    <dgm:cxn modelId="{3172FC75-670F-4ED6-A847-6074476789FF}" type="presOf" srcId="{31815BDD-607A-4660-947D-6FCCE7EE9C48}" destId="{482D5AE3-D22E-4997-88E8-639123A73C7D}" srcOrd="0" destOrd="0" presId="urn:microsoft.com/office/officeart/2018/2/layout/IconVerticalSolidList"/>
    <dgm:cxn modelId="{0A8F1E7E-A0E9-4D2C-BB67-81CF945ABD93}" srcId="{464AB674-EA4F-4EFD-AF0A-70CEED4CDB68}" destId="{9A555E36-5A51-45B6-B0FD-EF4C3629C3CF}" srcOrd="1" destOrd="0" parTransId="{35397392-7652-4E7B-BBAF-8D6C6220B1DF}" sibTransId="{8E9BDFE2-A085-4E45-899C-63228E807468}"/>
    <dgm:cxn modelId="{9DB76287-3A9B-457F-9C8E-45DE84216B23}" srcId="{464AB674-EA4F-4EFD-AF0A-70CEED4CDB68}" destId="{4320999A-5764-4C47-88C9-7D89E77EB5EC}" srcOrd="0" destOrd="0" parTransId="{9A7953CA-3C19-4A90-8F93-2529E806C7EF}" sibTransId="{CBF6489F-5787-4E50-92AE-21929EFCA14D}"/>
    <dgm:cxn modelId="{F94B258B-86B3-4530-B991-EEF80C0C040A}" type="presOf" srcId="{9A555E36-5A51-45B6-B0FD-EF4C3629C3CF}" destId="{33350C1F-7B82-4478-AC50-470441BAB9F4}" srcOrd="0" destOrd="0" presId="urn:microsoft.com/office/officeart/2018/2/layout/IconVerticalSolidList"/>
    <dgm:cxn modelId="{F327E98F-7189-403E-8382-8EA06EC83CAA}" srcId="{464AB674-EA4F-4EFD-AF0A-70CEED4CDB68}" destId="{31815BDD-607A-4660-947D-6FCCE7EE9C48}" srcOrd="2" destOrd="0" parTransId="{BAED2469-8B9D-46F6-A17A-70969BC2B80D}" sibTransId="{93E79510-E8E4-42DF-99C4-B94BE1006FD9}"/>
    <dgm:cxn modelId="{BDE576C3-ED0F-4720-A26D-37BC0C4CBF34}" type="presOf" srcId="{464AB674-EA4F-4EFD-AF0A-70CEED4CDB68}" destId="{F694CC88-8C34-4EE6-885A-EAE0D13BFC8C}" srcOrd="0" destOrd="0" presId="urn:microsoft.com/office/officeart/2018/2/layout/IconVerticalSolidList"/>
    <dgm:cxn modelId="{DC602827-9124-4B21-94EC-8EA082BD2B32}" type="presParOf" srcId="{F694CC88-8C34-4EE6-885A-EAE0D13BFC8C}" destId="{63F54367-0AD3-41A8-8640-61C21F4BDDF1}" srcOrd="0" destOrd="0" presId="urn:microsoft.com/office/officeart/2018/2/layout/IconVerticalSolidList"/>
    <dgm:cxn modelId="{8F5974A6-4DA9-4DBB-82B6-76733E3694C4}" type="presParOf" srcId="{63F54367-0AD3-41A8-8640-61C21F4BDDF1}" destId="{627667BD-E7D9-4F81-B040-74A2359BEA18}" srcOrd="0" destOrd="0" presId="urn:microsoft.com/office/officeart/2018/2/layout/IconVerticalSolidList"/>
    <dgm:cxn modelId="{012CA6FB-3E9C-4934-8F49-B4B65024C790}" type="presParOf" srcId="{63F54367-0AD3-41A8-8640-61C21F4BDDF1}" destId="{5FF48966-2F85-40B0-91EE-2498F1E3F633}" srcOrd="1" destOrd="0" presId="urn:microsoft.com/office/officeart/2018/2/layout/IconVerticalSolidList"/>
    <dgm:cxn modelId="{7BBC02E4-C271-4AF1-A286-FB774FA8C254}" type="presParOf" srcId="{63F54367-0AD3-41A8-8640-61C21F4BDDF1}" destId="{7CEFAA22-6121-4252-B454-7DE536E50EC9}" srcOrd="2" destOrd="0" presId="urn:microsoft.com/office/officeart/2018/2/layout/IconVerticalSolidList"/>
    <dgm:cxn modelId="{47D7ACFF-1DD0-464B-8C0D-0391DCBFAD1B}" type="presParOf" srcId="{63F54367-0AD3-41A8-8640-61C21F4BDDF1}" destId="{E3080ABC-E1BA-4E97-8157-D0E4481747CA}" srcOrd="3" destOrd="0" presId="urn:microsoft.com/office/officeart/2018/2/layout/IconVerticalSolidList"/>
    <dgm:cxn modelId="{AE5D4482-4EBD-4E3A-9C9F-257B5E2B21BB}" type="presParOf" srcId="{F694CC88-8C34-4EE6-885A-EAE0D13BFC8C}" destId="{4D8D8398-93D7-47B2-8997-53B11512528A}" srcOrd="1" destOrd="0" presId="urn:microsoft.com/office/officeart/2018/2/layout/IconVerticalSolidList"/>
    <dgm:cxn modelId="{E1218EF1-407B-4B2C-801D-1E295A4459CC}" type="presParOf" srcId="{F694CC88-8C34-4EE6-885A-EAE0D13BFC8C}" destId="{E95DBFE3-F0A2-4A7D-90CD-6901B46FBD1B}" srcOrd="2" destOrd="0" presId="urn:microsoft.com/office/officeart/2018/2/layout/IconVerticalSolidList"/>
    <dgm:cxn modelId="{FCB3E52B-771F-40E4-B1CC-56EAA78F22D5}" type="presParOf" srcId="{E95DBFE3-F0A2-4A7D-90CD-6901B46FBD1B}" destId="{D05E044B-06F4-430A-9784-D39B9D21AF06}" srcOrd="0" destOrd="0" presId="urn:microsoft.com/office/officeart/2018/2/layout/IconVerticalSolidList"/>
    <dgm:cxn modelId="{2F7F56F9-873A-43DF-92B2-FCAB8A676881}" type="presParOf" srcId="{E95DBFE3-F0A2-4A7D-90CD-6901B46FBD1B}" destId="{F9D74CAE-8349-4188-8BE1-A37CEEFB83FA}" srcOrd="1" destOrd="0" presId="urn:microsoft.com/office/officeart/2018/2/layout/IconVerticalSolidList"/>
    <dgm:cxn modelId="{2D680221-885F-4C42-B4EF-1B1F88B8CF9F}" type="presParOf" srcId="{E95DBFE3-F0A2-4A7D-90CD-6901B46FBD1B}" destId="{1F0DB55B-30CB-4B03-BECB-3823CA0DCA76}" srcOrd="2" destOrd="0" presId="urn:microsoft.com/office/officeart/2018/2/layout/IconVerticalSolidList"/>
    <dgm:cxn modelId="{219D31F3-9B88-4D44-829C-FC31D5042BB4}" type="presParOf" srcId="{E95DBFE3-F0A2-4A7D-90CD-6901B46FBD1B}" destId="{33350C1F-7B82-4478-AC50-470441BAB9F4}" srcOrd="3" destOrd="0" presId="urn:microsoft.com/office/officeart/2018/2/layout/IconVerticalSolidList"/>
    <dgm:cxn modelId="{A4AD4AC9-5FFC-4305-B5FD-2FB85A3EC90C}" type="presParOf" srcId="{F694CC88-8C34-4EE6-885A-EAE0D13BFC8C}" destId="{7AF3297C-2A86-4E91-8DF8-DFB0A6984416}" srcOrd="3" destOrd="0" presId="urn:microsoft.com/office/officeart/2018/2/layout/IconVerticalSolidList"/>
    <dgm:cxn modelId="{78EE0177-6798-490A-980A-64E262B4D1AF}" type="presParOf" srcId="{F694CC88-8C34-4EE6-885A-EAE0D13BFC8C}" destId="{FDDAA3B7-5409-462A-AC62-CB507581A397}" srcOrd="4" destOrd="0" presId="urn:microsoft.com/office/officeart/2018/2/layout/IconVerticalSolidList"/>
    <dgm:cxn modelId="{342174B5-1EC5-4CDA-9033-16EC8744FC4D}" type="presParOf" srcId="{FDDAA3B7-5409-462A-AC62-CB507581A397}" destId="{0A401CC8-2C76-45D0-97B5-F08CCCE110CA}" srcOrd="0" destOrd="0" presId="urn:microsoft.com/office/officeart/2018/2/layout/IconVerticalSolidList"/>
    <dgm:cxn modelId="{31AEBBBD-D9EB-4F17-A77D-AAF78E5BB98A}" type="presParOf" srcId="{FDDAA3B7-5409-462A-AC62-CB507581A397}" destId="{3CB10F44-FE2C-4EDB-BB43-8AF34A46139F}" srcOrd="1" destOrd="0" presId="urn:microsoft.com/office/officeart/2018/2/layout/IconVerticalSolidList"/>
    <dgm:cxn modelId="{8265570D-ACAC-4BED-86BE-F9CA224F464E}" type="presParOf" srcId="{FDDAA3B7-5409-462A-AC62-CB507581A397}" destId="{4801D2FE-B778-456C-B833-BB85E5C62DED}" srcOrd="2" destOrd="0" presId="urn:microsoft.com/office/officeart/2018/2/layout/IconVerticalSolidList"/>
    <dgm:cxn modelId="{D5E0A9F1-A830-4DBC-9A76-BE0D636E8736}" type="presParOf" srcId="{FDDAA3B7-5409-462A-AC62-CB507581A397}" destId="{482D5AE3-D22E-4997-88E8-639123A73C7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527A3D7-CC7F-4C4C-AD3C-B3AF2AC38C18}"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3BB641EB-2B57-4047-A9E9-D97CB56B5379}">
      <dgm:prSet/>
      <dgm:spPr/>
      <dgm:t>
        <a:bodyPr/>
        <a:lstStyle/>
        <a:p>
          <a:r>
            <a:rPr lang="en-US" b="1" u="sng"/>
            <a:t>TOTAL: $22,817,923</a:t>
          </a:r>
          <a:endParaRPr lang="en-US"/>
        </a:p>
      </dgm:t>
    </dgm:pt>
    <dgm:pt modelId="{F377FB21-5F05-4348-B200-7BE96EB1230B}" type="parTrans" cxnId="{20DA22A1-C790-4102-BF0C-212724150344}">
      <dgm:prSet/>
      <dgm:spPr/>
      <dgm:t>
        <a:bodyPr/>
        <a:lstStyle/>
        <a:p>
          <a:endParaRPr lang="en-US"/>
        </a:p>
      </dgm:t>
    </dgm:pt>
    <dgm:pt modelId="{925876C2-190D-4948-B426-1713DEE46665}" type="sibTrans" cxnId="{20DA22A1-C790-4102-BF0C-212724150344}">
      <dgm:prSet/>
      <dgm:spPr/>
      <dgm:t>
        <a:bodyPr/>
        <a:lstStyle/>
        <a:p>
          <a:endParaRPr lang="en-US"/>
        </a:p>
      </dgm:t>
    </dgm:pt>
    <dgm:pt modelId="{8DF4847D-C7C5-4806-B99C-6DDF0B4B0C1C}">
      <dgm:prSet/>
      <dgm:spPr/>
      <dgm:t>
        <a:bodyPr/>
        <a:lstStyle/>
        <a:p>
          <a:r>
            <a:rPr lang="en-US"/>
            <a:t>Benefits/Employer Responsibilities: $19,878,359</a:t>
          </a:r>
        </a:p>
      </dgm:t>
    </dgm:pt>
    <dgm:pt modelId="{52BA1BE2-61B0-461A-A31D-EC6991E87373}" type="parTrans" cxnId="{659C461E-AA36-45B8-9508-AC7452CFA198}">
      <dgm:prSet/>
      <dgm:spPr/>
      <dgm:t>
        <a:bodyPr/>
        <a:lstStyle/>
        <a:p>
          <a:endParaRPr lang="en-US"/>
        </a:p>
      </dgm:t>
    </dgm:pt>
    <dgm:pt modelId="{F5555B39-3A25-45BC-B97B-048D7D12C7E2}" type="sibTrans" cxnId="{659C461E-AA36-45B8-9508-AC7452CFA198}">
      <dgm:prSet/>
      <dgm:spPr/>
      <dgm:t>
        <a:bodyPr/>
        <a:lstStyle/>
        <a:p>
          <a:endParaRPr lang="en-US"/>
        </a:p>
      </dgm:t>
    </dgm:pt>
    <dgm:pt modelId="{4B5A68DF-B64C-482C-97B3-2236CCDA8015}">
      <dgm:prSet/>
      <dgm:spPr/>
      <dgm:t>
        <a:bodyPr/>
        <a:lstStyle/>
        <a:p>
          <a:r>
            <a:rPr lang="en-US"/>
            <a:t>District Memberships/Mandatory Payments: $198,822</a:t>
          </a:r>
        </a:p>
      </dgm:t>
    </dgm:pt>
    <dgm:pt modelId="{BD0F30EA-1590-451D-9EFB-844135A6B866}" type="parTrans" cxnId="{3D9864D1-95EF-4A84-839E-825AE2C8278A}">
      <dgm:prSet/>
      <dgm:spPr/>
      <dgm:t>
        <a:bodyPr/>
        <a:lstStyle/>
        <a:p>
          <a:endParaRPr lang="en-US"/>
        </a:p>
      </dgm:t>
    </dgm:pt>
    <dgm:pt modelId="{CB48DCE8-28EE-49FB-8F9B-39CE66D71C83}" type="sibTrans" cxnId="{3D9864D1-95EF-4A84-839E-825AE2C8278A}">
      <dgm:prSet/>
      <dgm:spPr/>
      <dgm:t>
        <a:bodyPr/>
        <a:lstStyle/>
        <a:p>
          <a:endParaRPr lang="en-US"/>
        </a:p>
      </dgm:t>
    </dgm:pt>
    <dgm:pt modelId="{F865A9BB-5F1A-4982-AF22-6781F13586A4}">
      <dgm:prSet/>
      <dgm:spPr/>
      <dgm:t>
        <a:bodyPr/>
        <a:lstStyle/>
        <a:p>
          <a:r>
            <a:rPr lang="en-US"/>
            <a:t>ESIP Lease Payment: $373,571</a:t>
          </a:r>
        </a:p>
      </dgm:t>
    </dgm:pt>
    <dgm:pt modelId="{B048D2E9-6726-41CA-9A73-6D75BF4C874C}" type="parTrans" cxnId="{84D24FA2-7F28-4258-9323-6641DFE63359}">
      <dgm:prSet/>
      <dgm:spPr/>
      <dgm:t>
        <a:bodyPr/>
        <a:lstStyle/>
        <a:p>
          <a:endParaRPr lang="en-US"/>
        </a:p>
      </dgm:t>
    </dgm:pt>
    <dgm:pt modelId="{2486A199-3A93-4467-842A-3D48E8B5A9D0}" type="sibTrans" cxnId="{84D24FA2-7F28-4258-9323-6641DFE63359}">
      <dgm:prSet/>
      <dgm:spPr/>
      <dgm:t>
        <a:bodyPr/>
        <a:lstStyle/>
        <a:p>
          <a:endParaRPr lang="en-US"/>
        </a:p>
      </dgm:t>
    </dgm:pt>
    <dgm:pt modelId="{521F0008-2ABA-4E05-B829-D0C2FA48396F}">
      <dgm:prSet/>
      <dgm:spPr/>
      <dgm:t>
        <a:bodyPr/>
        <a:lstStyle/>
        <a:p>
          <a:r>
            <a:rPr lang="en-US"/>
            <a:t>Professional Fees: $275,000</a:t>
          </a:r>
        </a:p>
      </dgm:t>
    </dgm:pt>
    <dgm:pt modelId="{C2E58FEB-BC51-414C-9418-2F6B8CBEA7E3}" type="parTrans" cxnId="{132EF844-2C52-4448-8445-E72D1B6C0C20}">
      <dgm:prSet/>
      <dgm:spPr/>
      <dgm:t>
        <a:bodyPr/>
        <a:lstStyle/>
        <a:p>
          <a:endParaRPr lang="en-US"/>
        </a:p>
      </dgm:t>
    </dgm:pt>
    <dgm:pt modelId="{F8C9DC0C-8A01-449D-8770-43CC74083F9D}" type="sibTrans" cxnId="{132EF844-2C52-4448-8445-E72D1B6C0C20}">
      <dgm:prSet/>
      <dgm:spPr/>
      <dgm:t>
        <a:bodyPr/>
        <a:lstStyle/>
        <a:p>
          <a:endParaRPr lang="en-US"/>
        </a:p>
      </dgm:t>
    </dgm:pt>
    <dgm:pt modelId="{DEF2026A-719F-4049-A505-9275D3D06BB9}">
      <dgm:prSet/>
      <dgm:spPr/>
      <dgm:t>
        <a:bodyPr/>
        <a:lstStyle/>
        <a:p>
          <a:r>
            <a:rPr lang="en-US"/>
            <a:t>Property/Casualty Insurance: $1,360,048</a:t>
          </a:r>
        </a:p>
      </dgm:t>
    </dgm:pt>
    <dgm:pt modelId="{EC74E5FF-5AB4-4547-98F2-E2A3E278DA9D}" type="parTrans" cxnId="{E69133B8-0680-49BA-AF8A-DCA38D0AA94D}">
      <dgm:prSet/>
      <dgm:spPr/>
      <dgm:t>
        <a:bodyPr/>
        <a:lstStyle/>
        <a:p>
          <a:endParaRPr lang="en-US"/>
        </a:p>
      </dgm:t>
    </dgm:pt>
    <dgm:pt modelId="{00FDBBD5-1355-4BC5-81E0-783BAEF9A5DE}" type="sibTrans" cxnId="{E69133B8-0680-49BA-AF8A-DCA38D0AA94D}">
      <dgm:prSet/>
      <dgm:spPr/>
      <dgm:t>
        <a:bodyPr/>
        <a:lstStyle/>
        <a:p>
          <a:endParaRPr lang="en-US"/>
        </a:p>
      </dgm:t>
    </dgm:pt>
    <dgm:pt modelId="{419114E5-5B4D-475D-B7E7-3B04E5BC8F1D}">
      <dgm:prSet/>
      <dgm:spPr/>
      <dgm:t>
        <a:bodyPr/>
        <a:lstStyle/>
        <a:p>
          <a:r>
            <a:rPr lang="en-US"/>
            <a:t>Software: $60,000</a:t>
          </a:r>
        </a:p>
      </dgm:t>
    </dgm:pt>
    <dgm:pt modelId="{24DF8421-0402-458A-8359-D553498C5CB2}" type="parTrans" cxnId="{6C957AC2-D906-49F4-9CFF-009734C3B57F}">
      <dgm:prSet/>
      <dgm:spPr/>
      <dgm:t>
        <a:bodyPr/>
        <a:lstStyle/>
        <a:p>
          <a:endParaRPr lang="en-US"/>
        </a:p>
      </dgm:t>
    </dgm:pt>
    <dgm:pt modelId="{FCB121DE-DE6C-4DE8-919F-2435759FA7E4}" type="sibTrans" cxnId="{6C957AC2-D906-49F4-9CFF-009734C3B57F}">
      <dgm:prSet/>
      <dgm:spPr/>
      <dgm:t>
        <a:bodyPr/>
        <a:lstStyle/>
        <a:p>
          <a:endParaRPr lang="en-US"/>
        </a:p>
      </dgm:t>
    </dgm:pt>
    <dgm:pt modelId="{45A1CBAD-CB5B-4EB5-8B92-33955D06DB61}">
      <dgm:prSet/>
      <dgm:spPr/>
      <dgm:t>
        <a:bodyPr/>
        <a:lstStyle/>
        <a:p>
          <a:r>
            <a:rPr lang="en-US"/>
            <a:t>Lease Payments: 102,656</a:t>
          </a:r>
        </a:p>
      </dgm:t>
    </dgm:pt>
    <dgm:pt modelId="{27049767-E99A-4541-AACB-E12028ADB668}" type="parTrans" cxnId="{147EFE92-0DAF-4E47-89B8-4E85C31E47CB}">
      <dgm:prSet/>
      <dgm:spPr/>
      <dgm:t>
        <a:bodyPr/>
        <a:lstStyle/>
        <a:p>
          <a:endParaRPr lang="en-US"/>
        </a:p>
      </dgm:t>
    </dgm:pt>
    <dgm:pt modelId="{F85C3051-AE5A-4E1E-A233-7F03C646DAC3}" type="sibTrans" cxnId="{147EFE92-0DAF-4E47-89B8-4E85C31E47CB}">
      <dgm:prSet/>
      <dgm:spPr/>
      <dgm:t>
        <a:bodyPr/>
        <a:lstStyle/>
        <a:p>
          <a:endParaRPr lang="en-US"/>
        </a:p>
      </dgm:t>
    </dgm:pt>
    <dgm:pt modelId="{20E10009-2E1E-4BFB-9F9F-1A6E810E0518}" type="pres">
      <dgm:prSet presAssocID="{7527A3D7-CC7F-4C4C-AD3C-B3AF2AC38C18}" presName="vert0" presStyleCnt="0">
        <dgm:presLayoutVars>
          <dgm:dir/>
          <dgm:animOne val="branch"/>
          <dgm:animLvl val="lvl"/>
        </dgm:presLayoutVars>
      </dgm:prSet>
      <dgm:spPr/>
    </dgm:pt>
    <dgm:pt modelId="{C1C0B9DB-E888-48D4-AE67-99E820026998}" type="pres">
      <dgm:prSet presAssocID="{3BB641EB-2B57-4047-A9E9-D97CB56B5379}" presName="thickLine" presStyleLbl="alignNode1" presStyleIdx="0" presStyleCnt="1"/>
      <dgm:spPr/>
    </dgm:pt>
    <dgm:pt modelId="{4C9746B3-F3D0-463A-ACE0-1ECE90A3431F}" type="pres">
      <dgm:prSet presAssocID="{3BB641EB-2B57-4047-A9E9-D97CB56B5379}" presName="horz1" presStyleCnt="0"/>
      <dgm:spPr/>
    </dgm:pt>
    <dgm:pt modelId="{553038DF-0CE1-400A-8089-10D054316618}" type="pres">
      <dgm:prSet presAssocID="{3BB641EB-2B57-4047-A9E9-D97CB56B5379}" presName="tx1" presStyleLbl="revTx" presStyleIdx="0" presStyleCnt="8"/>
      <dgm:spPr/>
    </dgm:pt>
    <dgm:pt modelId="{665C2252-375B-4625-9192-643F7C1C4218}" type="pres">
      <dgm:prSet presAssocID="{3BB641EB-2B57-4047-A9E9-D97CB56B5379}" presName="vert1" presStyleCnt="0"/>
      <dgm:spPr/>
    </dgm:pt>
    <dgm:pt modelId="{D5F44B27-9420-4072-8144-62A8E8DEDC5D}" type="pres">
      <dgm:prSet presAssocID="{8DF4847D-C7C5-4806-B99C-6DDF0B4B0C1C}" presName="vertSpace2a" presStyleCnt="0"/>
      <dgm:spPr/>
    </dgm:pt>
    <dgm:pt modelId="{7A6454B3-8883-43C7-9CBD-256D335968A7}" type="pres">
      <dgm:prSet presAssocID="{8DF4847D-C7C5-4806-B99C-6DDF0B4B0C1C}" presName="horz2" presStyleCnt="0"/>
      <dgm:spPr/>
    </dgm:pt>
    <dgm:pt modelId="{CB826602-24A5-448A-9237-2A7FFF0C371E}" type="pres">
      <dgm:prSet presAssocID="{8DF4847D-C7C5-4806-B99C-6DDF0B4B0C1C}" presName="horzSpace2" presStyleCnt="0"/>
      <dgm:spPr/>
    </dgm:pt>
    <dgm:pt modelId="{E8E9F447-1CF1-4C4A-81A2-F3BB2AEBDE6E}" type="pres">
      <dgm:prSet presAssocID="{8DF4847D-C7C5-4806-B99C-6DDF0B4B0C1C}" presName="tx2" presStyleLbl="revTx" presStyleIdx="1" presStyleCnt="8"/>
      <dgm:spPr/>
    </dgm:pt>
    <dgm:pt modelId="{61D97462-B107-4DC2-8D4E-27D21CC1B821}" type="pres">
      <dgm:prSet presAssocID="{8DF4847D-C7C5-4806-B99C-6DDF0B4B0C1C}" presName="vert2" presStyleCnt="0"/>
      <dgm:spPr/>
    </dgm:pt>
    <dgm:pt modelId="{682A55B1-7BBD-4CBE-88D3-41596FCD6BB9}" type="pres">
      <dgm:prSet presAssocID="{8DF4847D-C7C5-4806-B99C-6DDF0B4B0C1C}" presName="thinLine2b" presStyleLbl="callout" presStyleIdx="0" presStyleCnt="7"/>
      <dgm:spPr/>
    </dgm:pt>
    <dgm:pt modelId="{B78DF190-4A72-4706-A8D4-AE128FB4B519}" type="pres">
      <dgm:prSet presAssocID="{8DF4847D-C7C5-4806-B99C-6DDF0B4B0C1C}" presName="vertSpace2b" presStyleCnt="0"/>
      <dgm:spPr/>
    </dgm:pt>
    <dgm:pt modelId="{14DD20B5-B649-4364-87A8-0C00E84F805B}" type="pres">
      <dgm:prSet presAssocID="{4B5A68DF-B64C-482C-97B3-2236CCDA8015}" presName="horz2" presStyleCnt="0"/>
      <dgm:spPr/>
    </dgm:pt>
    <dgm:pt modelId="{237E60BB-6779-4611-B0C2-3A01B7424334}" type="pres">
      <dgm:prSet presAssocID="{4B5A68DF-B64C-482C-97B3-2236CCDA8015}" presName="horzSpace2" presStyleCnt="0"/>
      <dgm:spPr/>
    </dgm:pt>
    <dgm:pt modelId="{6449719A-41A7-46A1-A8E6-5B232ED421A0}" type="pres">
      <dgm:prSet presAssocID="{4B5A68DF-B64C-482C-97B3-2236CCDA8015}" presName="tx2" presStyleLbl="revTx" presStyleIdx="2" presStyleCnt="8"/>
      <dgm:spPr/>
    </dgm:pt>
    <dgm:pt modelId="{BF25A567-D1EA-492B-9B82-F764890B4DDB}" type="pres">
      <dgm:prSet presAssocID="{4B5A68DF-B64C-482C-97B3-2236CCDA8015}" presName="vert2" presStyleCnt="0"/>
      <dgm:spPr/>
    </dgm:pt>
    <dgm:pt modelId="{473ABA73-7BFE-4FDF-BA2E-ED0C9F8A8CFF}" type="pres">
      <dgm:prSet presAssocID="{4B5A68DF-B64C-482C-97B3-2236CCDA8015}" presName="thinLine2b" presStyleLbl="callout" presStyleIdx="1" presStyleCnt="7"/>
      <dgm:spPr/>
    </dgm:pt>
    <dgm:pt modelId="{D3C6E9A7-AD80-43CF-A8DD-D79B826561CA}" type="pres">
      <dgm:prSet presAssocID="{4B5A68DF-B64C-482C-97B3-2236CCDA8015}" presName="vertSpace2b" presStyleCnt="0"/>
      <dgm:spPr/>
    </dgm:pt>
    <dgm:pt modelId="{6324ED42-A6AE-4EEF-9D7F-D8483D5ED69D}" type="pres">
      <dgm:prSet presAssocID="{F865A9BB-5F1A-4982-AF22-6781F13586A4}" presName="horz2" presStyleCnt="0"/>
      <dgm:spPr/>
    </dgm:pt>
    <dgm:pt modelId="{6CA2A0CE-2C39-426B-9B54-DA624EC3400F}" type="pres">
      <dgm:prSet presAssocID="{F865A9BB-5F1A-4982-AF22-6781F13586A4}" presName="horzSpace2" presStyleCnt="0"/>
      <dgm:spPr/>
    </dgm:pt>
    <dgm:pt modelId="{2AEAF2DB-5086-4F0A-9C19-0FCFAD3BBC0A}" type="pres">
      <dgm:prSet presAssocID="{F865A9BB-5F1A-4982-AF22-6781F13586A4}" presName="tx2" presStyleLbl="revTx" presStyleIdx="3" presStyleCnt="8"/>
      <dgm:spPr/>
    </dgm:pt>
    <dgm:pt modelId="{338FFD2A-02CF-441B-9AF0-4E56CD8FAB07}" type="pres">
      <dgm:prSet presAssocID="{F865A9BB-5F1A-4982-AF22-6781F13586A4}" presName="vert2" presStyleCnt="0"/>
      <dgm:spPr/>
    </dgm:pt>
    <dgm:pt modelId="{D8437597-1A66-4144-9EA9-1E28C8D07E0E}" type="pres">
      <dgm:prSet presAssocID="{F865A9BB-5F1A-4982-AF22-6781F13586A4}" presName="thinLine2b" presStyleLbl="callout" presStyleIdx="2" presStyleCnt="7"/>
      <dgm:spPr/>
    </dgm:pt>
    <dgm:pt modelId="{C4085EFC-ECF8-4CBE-A93B-8C37E92595D0}" type="pres">
      <dgm:prSet presAssocID="{F865A9BB-5F1A-4982-AF22-6781F13586A4}" presName="vertSpace2b" presStyleCnt="0"/>
      <dgm:spPr/>
    </dgm:pt>
    <dgm:pt modelId="{BEF03C69-D454-4C3A-8A28-89989C32DDD4}" type="pres">
      <dgm:prSet presAssocID="{521F0008-2ABA-4E05-B829-D0C2FA48396F}" presName="horz2" presStyleCnt="0"/>
      <dgm:spPr/>
    </dgm:pt>
    <dgm:pt modelId="{E5B1A9DA-E24B-4E8D-AD23-54A16B8ABFA5}" type="pres">
      <dgm:prSet presAssocID="{521F0008-2ABA-4E05-B829-D0C2FA48396F}" presName="horzSpace2" presStyleCnt="0"/>
      <dgm:spPr/>
    </dgm:pt>
    <dgm:pt modelId="{7D1FD04A-E5C9-410A-A263-EC86731AB97A}" type="pres">
      <dgm:prSet presAssocID="{521F0008-2ABA-4E05-B829-D0C2FA48396F}" presName="tx2" presStyleLbl="revTx" presStyleIdx="4" presStyleCnt="8"/>
      <dgm:spPr/>
    </dgm:pt>
    <dgm:pt modelId="{A70A12AF-E2C3-443A-A60E-1B99561F1118}" type="pres">
      <dgm:prSet presAssocID="{521F0008-2ABA-4E05-B829-D0C2FA48396F}" presName="vert2" presStyleCnt="0"/>
      <dgm:spPr/>
    </dgm:pt>
    <dgm:pt modelId="{25E2651F-1D13-444B-93A4-EA81E3E310B5}" type="pres">
      <dgm:prSet presAssocID="{521F0008-2ABA-4E05-B829-D0C2FA48396F}" presName="thinLine2b" presStyleLbl="callout" presStyleIdx="3" presStyleCnt="7"/>
      <dgm:spPr/>
    </dgm:pt>
    <dgm:pt modelId="{7DBEC75B-723B-4FAC-83D6-1EB301E7A595}" type="pres">
      <dgm:prSet presAssocID="{521F0008-2ABA-4E05-B829-D0C2FA48396F}" presName="vertSpace2b" presStyleCnt="0"/>
      <dgm:spPr/>
    </dgm:pt>
    <dgm:pt modelId="{EF6E2CA6-5DF6-42C2-B64B-B73A200C4FCF}" type="pres">
      <dgm:prSet presAssocID="{DEF2026A-719F-4049-A505-9275D3D06BB9}" presName="horz2" presStyleCnt="0"/>
      <dgm:spPr/>
    </dgm:pt>
    <dgm:pt modelId="{05ECC722-6F10-459D-9EEE-E80BA2EBBCE0}" type="pres">
      <dgm:prSet presAssocID="{DEF2026A-719F-4049-A505-9275D3D06BB9}" presName="horzSpace2" presStyleCnt="0"/>
      <dgm:spPr/>
    </dgm:pt>
    <dgm:pt modelId="{8A258FC9-B69F-41B8-8E70-974D01036C6F}" type="pres">
      <dgm:prSet presAssocID="{DEF2026A-719F-4049-A505-9275D3D06BB9}" presName="tx2" presStyleLbl="revTx" presStyleIdx="5" presStyleCnt="8"/>
      <dgm:spPr/>
    </dgm:pt>
    <dgm:pt modelId="{25890620-A2D8-444B-9106-5A3825E4BD5C}" type="pres">
      <dgm:prSet presAssocID="{DEF2026A-719F-4049-A505-9275D3D06BB9}" presName="vert2" presStyleCnt="0"/>
      <dgm:spPr/>
    </dgm:pt>
    <dgm:pt modelId="{AEF12D32-6BD0-46DF-BF8F-CD5FB36375E3}" type="pres">
      <dgm:prSet presAssocID="{DEF2026A-719F-4049-A505-9275D3D06BB9}" presName="thinLine2b" presStyleLbl="callout" presStyleIdx="4" presStyleCnt="7"/>
      <dgm:spPr/>
    </dgm:pt>
    <dgm:pt modelId="{D9C867E4-CC6F-41CC-9CFB-A0B6F118056C}" type="pres">
      <dgm:prSet presAssocID="{DEF2026A-719F-4049-A505-9275D3D06BB9}" presName="vertSpace2b" presStyleCnt="0"/>
      <dgm:spPr/>
    </dgm:pt>
    <dgm:pt modelId="{28ADB162-1AA0-4001-B2B1-65A96E14FB9F}" type="pres">
      <dgm:prSet presAssocID="{419114E5-5B4D-475D-B7E7-3B04E5BC8F1D}" presName="horz2" presStyleCnt="0"/>
      <dgm:spPr/>
    </dgm:pt>
    <dgm:pt modelId="{74C09782-EA11-4E7E-AFBD-47CDBAF14105}" type="pres">
      <dgm:prSet presAssocID="{419114E5-5B4D-475D-B7E7-3B04E5BC8F1D}" presName="horzSpace2" presStyleCnt="0"/>
      <dgm:spPr/>
    </dgm:pt>
    <dgm:pt modelId="{7751B330-73BD-4BF8-8A96-33367125F25F}" type="pres">
      <dgm:prSet presAssocID="{419114E5-5B4D-475D-B7E7-3B04E5BC8F1D}" presName="tx2" presStyleLbl="revTx" presStyleIdx="6" presStyleCnt="8"/>
      <dgm:spPr/>
    </dgm:pt>
    <dgm:pt modelId="{D1992F13-BF33-467E-A656-D9B8D921555E}" type="pres">
      <dgm:prSet presAssocID="{419114E5-5B4D-475D-B7E7-3B04E5BC8F1D}" presName="vert2" presStyleCnt="0"/>
      <dgm:spPr/>
    </dgm:pt>
    <dgm:pt modelId="{29702B47-991C-48EF-A3A4-2973C69C410A}" type="pres">
      <dgm:prSet presAssocID="{419114E5-5B4D-475D-B7E7-3B04E5BC8F1D}" presName="thinLine2b" presStyleLbl="callout" presStyleIdx="5" presStyleCnt="7"/>
      <dgm:spPr/>
    </dgm:pt>
    <dgm:pt modelId="{B8C055CE-0563-4FB3-895E-AE77AFE22290}" type="pres">
      <dgm:prSet presAssocID="{419114E5-5B4D-475D-B7E7-3B04E5BC8F1D}" presName="vertSpace2b" presStyleCnt="0"/>
      <dgm:spPr/>
    </dgm:pt>
    <dgm:pt modelId="{FA57B470-1FF6-4A8A-B530-F54EE9F09F7F}" type="pres">
      <dgm:prSet presAssocID="{45A1CBAD-CB5B-4EB5-8B92-33955D06DB61}" presName="horz2" presStyleCnt="0"/>
      <dgm:spPr/>
    </dgm:pt>
    <dgm:pt modelId="{010135F1-8616-44E0-9B68-4125BBF3302C}" type="pres">
      <dgm:prSet presAssocID="{45A1CBAD-CB5B-4EB5-8B92-33955D06DB61}" presName="horzSpace2" presStyleCnt="0"/>
      <dgm:spPr/>
    </dgm:pt>
    <dgm:pt modelId="{1B2ECFC4-78BA-4D34-B76D-D1BB6FB142F9}" type="pres">
      <dgm:prSet presAssocID="{45A1CBAD-CB5B-4EB5-8B92-33955D06DB61}" presName="tx2" presStyleLbl="revTx" presStyleIdx="7" presStyleCnt="8"/>
      <dgm:spPr/>
    </dgm:pt>
    <dgm:pt modelId="{AC824EB4-E482-4FE1-A00A-33347370D331}" type="pres">
      <dgm:prSet presAssocID="{45A1CBAD-CB5B-4EB5-8B92-33955D06DB61}" presName="vert2" presStyleCnt="0"/>
      <dgm:spPr/>
    </dgm:pt>
    <dgm:pt modelId="{B853FB97-800C-48E0-A41C-508335AF977D}" type="pres">
      <dgm:prSet presAssocID="{45A1CBAD-CB5B-4EB5-8B92-33955D06DB61}" presName="thinLine2b" presStyleLbl="callout" presStyleIdx="6" presStyleCnt="7"/>
      <dgm:spPr/>
    </dgm:pt>
    <dgm:pt modelId="{F40F8F5D-1E04-41A3-A0C6-6329E0EC9062}" type="pres">
      <dgm:prSet presAssocID="{45A1CBAD-CB5B-4EB5-8B92-33955D06DB61}" presName="vertSpace2b" presStyleCnt="0"/>
      <dgm:spPr/>
    </dgm:pt>
  </dgm:ptLst>
  <dgm:cxnLst>
    <dgm:cxn modelId="{A07B8E17-0489-44A8-9F50-8F625761C05B}" type="presOf" srcId="{7527A3D7-CC7F-4C4C-AD3C-B3AF2AC38C18}" destId="{20E10009-2E1E-4BFB-9F9F-1A6E810E0518}" srcOrd="0" destOrd="0" presId="urn:microsoft.com/office/officeart/2008/layout/LinedList"/>
    <dgm:cxn modelId="{659C461E-AA36-45B8-9508-AC7452CFA198}" srcId="{3BB641EB-2B57-4047-A9E9-D97CB56B5379}" destId="{8DF4847D-C7C5-4806-B99C-6DDF0B4B0C1C}" srcOrd="0" destOrd="0" parTransId="{52BA1BE2-61B0-461A-A31D-EC6991E87373}" sibTransId="{F5555B39-3A25-45BC-B97B-048D7D12C7E2}"/>
    <dgm:cxn modelId="{4A7EFC26-00FD-48F1-8844-8F32061AF1B2}" type="presOf" srcId="{DEF2026A-719F-4049-A505-9275D3D06BB9}" destId="{8A258FC9-B69F-41B8-8E70-974D01036C6F}" srcOrd="0" destOrd="0" presId="urn:microsoft.com/office/officeart/2008/layout/LinedList"/>
    <dgm:cxn modelId="{132EF844-2C52-4448-8445-E72D1B6C0C20}" srcId="{3BB641EB-2B57-4047-A9E9-D97CB56B5379}" destId="{521F0008-2ABA-4E05-B829-D0C2FA48396F}" srcOrd="3" destOrd="0" parTransId="{C2E58FEB-BC51-414C-9418-2F6B8CBEA7E3}" sibTransId="{F8C9DC0C-8A01-449D-8770-43CC74083F9D}"/>
    <dgm:cxn modelId="{4025E945-E048-4374-A7D0-7B53D296F68A}" type="presOf" srcId="{4B5A68DF-B64C-482C-97B3-2236CCDA8015}" destId="{6449719A-41A7-46A1-A8E6-5B232ED421A0}" srcOrd="0" destOrd="0" presId="urn:microsoft.com/office/officeart/2008/layout/LinedList"/>
    <dgm:cxn modelId="{DC75304D-F51A-4063-881A-19A3C543C1A9}" type="presOf" srcId="{45A1CBAD-CB5B-4EB5-8B92-33955D06DB61}" destId="{1B2ECFC4-78BA-4D34-B76D-D1BB6FB142F9}" srcOrd="0" destOrd="0" presId="urn:microsoft.com/office/officeart/2008/layout/LinedList"/>
    <dgm:cxn modelId="{147EFE92-0DAF-4E47-89B8-4E85C31E47CB}" srcId="{3BB641EB-2B57-4047-A9E9-D97CB56B5379}" destId="{45A1CBAD-CB5B-4EB5-8B92-33955D06DB61}" srcOrd="6" destOrd="0" parTransId="{27049767-E99A-4541-AACB-E12028ADB668}" sibTransId="{F85C3051-AE5A-4E1E-A233-7F03C646DAC3}"/>
    <dgm:cxn modelId="{9E77C894-9602-4BC3-8219-F811CD07C06A}" type="presOf" srcId="{3BB641EB-2B57-4047-A9E9-D97CB56B5379}" destId="{553038DF-0CE1-400A-8089-10D054316618}" srcOrd="0" destOrd="0" presId="urn:microsoft.com/office/officeart/2008/layout/LinedList"/>
    <dgm:cxn modelId="{20DA22A1-C790-4102-BF0C-212724150344}" srcId="{7527A3D7-CC7F-4C4C-AD3C-B3AF2AC38C18}" destId="{3BB641EB-2B57-4047-A9E9-D97CB56B5379}" srcOrd="0" destOrd="0" parTransId="{F377FB21-5F05-4348-B200-7BE96EB1230B}" sibTransId="{925876C2-190D-4948-B426-1713DEE46665}"/>
    <dgm:cxn modelId="{84D24FA2-7F28-4258-9323-6641DFE63359}" srcId="{3BB641EB-2B57-4047-A9E9-D97CB56B5379}" destId="{F865A9BB-5F1A-4982-AF22-6781F13586A4}" srcOrd="2" destOrd="0" parTransId="{B048D2E9-6726-41CA-9A73-6D75BF4C874C}" sibTransId="{2486A199-3A93-4467-842A-3D48E8B5A9D0}"/>
    <dgm:cxn modelId="{E69133B8-0680-49BA-AF8A-DCA38D0AA94D}" srcId="{3BB641EB-2B57-4047-A9E9-D97CB56B5379}" destId="{DEF2026A-719F-4049-A505-9275D3D06BB9}" srcOrd="4" destOrd="0" parTransId="{EC74E5FF-5AB4-4547-98F2-E2A3E278DA9D}" sibTransId="{00FDBBD5-1355-4BC5-81E0-783BAEF9A5DE}"/>
    <dgm:cxn modelId="{6C957AC2-D906-49F4-9CFF-009734C3B57F}" srcId="{3BB641EB-2B57-4047-A9E9-D97CB56B5379}" destId="{419114E5-5B4D-475D-B7E7-3B04E5BC8F1D}" srcOrd="5" destOrd="0" parTransId="{24DF8421-0402-458A-8359-D553498C5CB2}" sibTransId="{FCB121DE-DE6C-4DE8-919F-2435759FA7E4}"/>
    <dgm:cxn modelId="{83835FC5-CA10-47BF-8E2F-6E3C7B023073}" type="presOf" srcId="{521F0008-2ABA-4E05-B829-D0C2FA48396F}" destId="{7D1FD04A-E5C9-410A-A263-EC86731AB97A}" srcOrd="0" destOrd="0" presId="urn:microsoft.com/office/officeart/2008/layout/LinedList"/>
    <dgm:cxn modelId="{E5F514D0-9294-4170-BE05-8205484ACAB7}" type="presOf" srcId="{419114E5-5B4D-475D-B7E7-3B04E5BC8F1D}" destId="{7751B330-73BD-4BF8-8A96-33367125F25F}" srcOrd="0" destOrd="0" presId="urn:microsoft.com/office/officeart/2008/layout/LinedList"/>
    <dgm:cxn modelId="{3D9864D1-95EF-4A84-839E-825AE2C8278A}" srcId="{3BB641EB-2B57-4047-A9E9-D97CB56B5379}" destId="{4B5A68DF-B64C-482C-97B3-2236CCDA8015}" srcOrd="1" destOrd="0" parTransId="{BD0F30EA-1590-451D-9EFB-844135A6B866}" sibTransId="{CB48DCE8-28EE-49FB-8F9B-39CE66D71C83}"/>
    <dgm:cxn modelId="{0599FFF5-33BD-4D83-B80D-B37788EBBD41}" type="presOf" srcId="{F865A9BB-5F1A-4982-AF22-6781F13586A4}" destId="{2AEAF2DB-5086-4F0A-9C19-0FCFAD3BBC0A}" srcOrd="0" destOrd="0" presId="urn:microsoft.com/office/officeart/2008/layout/LinedList"/>
    <dgm:cxn modelId="{A1D80FFA-3FFC-4F83-8DED-F651F6B1C313}" type="presOf" srcId="{8DF4847D-C7C5-4806-B99C-6DDF0B4B0C1C}" destId="{E8E9F447-1CF1-4C4A-81A2-F3BB2AEBDE6E}" srcOrd="0" destOrd="0" presId="urn:microsoft.com/office/officeart/2008/layout/LinedList"/>
    <dgm:cxn modelId="{44548BDE-27B0-4872-ACF7-E9F422321ABB}" type="presParOf" srcId="{20E10009-2E1E-4BFB-9F9F-1A6E810E0518}" destId="{C1C0B9DB-E888-48D4-AE67-99E820026998}" srcOrd="0" destOrd="0" presId="urn:microsoft.com/office/officeart/2008/layout/LinedList"/>
    <dgm:cxn modelId="{4986747A-9749-47E8-88EB-5EDE7C4436AF}" type="presParOf" srcId="{20E10009-2E1E-4BFB-9F9F-1A6E810E0518}" destId="{4C9746B3-F3D0-463A-ACE0-1ECE90A3431F}" srcOrd="1" destOrd="0" presId="urn:microsoft.com/office/officeart/2008/layout/LinedList"/>
    <dgm:cxn modelId="{726DEF05-C82F-4BF4-9840-3046189DEB9D}" type="presParOf" srcId="{4C9746B3-F3D0-463A-ACE0-1ECE90A3431F}" destId="{553038DF-0CE1-400A-8089-10D054316618}" srcOrd="0" destOrd="0" presId="urn:microsoft.com/office/officeart/2008/layout/LinedList"/>
    <dgm:cxn modelId="{D31767CA-1C08-403B-8B32-6FEE408CC0A6}" type="presParOf" srcId="{4C9746B3-F3D0-463A-ACE0-1ECE90A3431F}" destId="{665C2252-375B-4625-9192-643F7C1C4218}" srcOrd="1" destOrd="0" presId="urn:microsoft.com/office/officeart/2008/layout/LinedList"/>
    <dgm:cxn modelId="{78224DA4-9A64-4DAB-9D15-A1AA2ADEFA7C}" type="presParOf" srcId="{665C2252-375B-4625-9192-643F7C1C4218}" destId="{D5F44B27-9420-4072-8144-62A8E8DEDC5D}" srcOrd="0" destOrd="0" presId="urn:microsoft.com/office/officeart/2008/layout/LinedList"/>
    <dgm:cxn modelId="{67C759E2-5A07-4B6D-AA40-AE4339A36E6F}" type="presParOf" srcId="{665C2252-375B-4625-9192-643F7C1C4218}" destId="{7A6454B3-8883-43C7-9CBD-256D335968A7}" srcOrd="1" destOrd="0" presId="urn:microsoft.com/office/officeart/2008/layout/LinedList"/>
    <dgm:cxn modelId="{F124C4A4-B19B-41B8-903F-E344F626A00A}" type="presParOf" srcId="{7A6454B3-8883-43C7-9CBD-256D335968A7}" destId="{CB826602-24A5-448A-9237-2A7FFF0C371E}" srcOrd="0" destOrd="0" presId="urn:microsoft.com/office/officeart/2008/layout/LinedList"/>
    <dgm:cxn modelId="{9711FE0B-5ABD-4F1D-A931-3C1412D308C5}" type="presParOf" srcId="{7A6454B3-8883-43C7-9CBD-256D335968A7}" destId="{E8E9F447-1CF1-4C4A-81A2-F3BB2AEBDE6E}" srcOrd="1" destOrd="0" presId="urn:microsoft.com/office/officeart/2008/layout/LinedList"/>
    <dgm:cxn modelId="{8A1D78E6-09B1-484A-8869-B291B6AB69E4}" type="presParOf" srcId="{7A6454B3-8883-43C7-9CBD-256D335968A7}" destId="{61D97462-B107-4DC2-8D4E-27D21CC1B821}" srcOrd="2" destOrd="0" presId="urn:microsoft.com/office/officeart/2008/layout/LinedList"/>
    <dgm:cxn modelId="{EEBBDE7D-A45E-48C2-8B06-4F4F59A486E0}" type="presParOf" srcId="{665C2252-375B-4625-9192-643F7C1C4218}" destId="{682A55B1-7BBD-4CBE-88D3-41596FCD6BB9}" srcOrd="2" destOrd="0" presId="urn:microsoft.com/office/officeart/2008/layout/LinedList"/>
    <dgm:cxn modelId="{D06CEE47-1CC9-42E3-8A28-523FA7526C87}" type="presParOf" srcId="{665C2252-375B-4625-9192-643F7C1C4218}" destId="{B78DF190-4A72-4706-A8D4-AE128FB4B519}" srcOrd="3" destOrd="0" presId="urn:microsoft.com/office/officeart/2008/layout/LinedList"/>
    <dgm:cxn modelId="{F99F2B1B-99AA-4039-AD90-2A6D52270155}" type="presParOf" srcId="{665C2252-375B-4625-9192-643F7C1C4218}" destId="{14DD20B5-B649-4364-87A8-0C00E84F805B}" srcOrd="4" destOrd="0" presId="urn:microsoft.com/office/officeart/2008/layout/LinedList"/>
    <dgm:cxn modelId="{DC828CE1-E5AA-4FF1-9081-2785D3AAC967}" type="presParOf" srcId="{14DD20B5-B649-4364-87A8-0C00E84F805B}" destId="{237E60BB-6779-4611-B0C2-3A01B7424334}" srcOrd="0" destOrd="0" presId="urn:microsoft.com/office/officeart/2008/layout/LinedList"/>
    <dgm:cxn modelId="{86B199F8-9BDA-4095-BD46-AD65692CB23B}" type="presParOf" srcId="{14DD20B5-B649-4364-87A8-0C00E84F805B}" destId="{6449719A-41A7-46A1-A8E6-5B232ED421A0}" srcOrd="1" destOrd="0" presId="urn:microsoft.com/office/officeart/2008/layout/LinedList"/>
    <dgm:cxn modelId="{3C1954E0-51C1-4F33-9D94-C648D253855E}" type="presParOf" srcId="{14DD20B5-B649-4364-87A8-0C00E84F805B}" destId="{BF25A567-D1EA-492B-9B82-F764890B4DDB}" srcOrd="2" destOrd="0" presId="urn:microsoft.com/office/officeart/2008/layout/LinedList"/>
    <dgm:cxn modelId="{0CCC92C2-36CD-41E6-95A2-08636496687E}" type="presParOf" srcId="{665C2252-375B-4625-9192-643F7C1C4218}" destId="{473ABA73-7BFE-4FDF-BA2E-ED0C9F8A8CFF}" srcOrd="5" destOrd="0" presId="urn:microsoft.com/office/officeart/2008/layout/LinedList"/>
    <dgm:cxn modelId="{6A7342E4-5BCF-46B2-B6F5-917516DD5F00}" type="presParOf" srcId="{665C2252-375B-4625-9192-643F7C1C4218}" destId="{D3C6E9A7-AD80-43CF-A8DD-D79B826561CA}" srcOrd="6" destOrd="0" presId="urn:microsoft.com/office/officeart/2008/layout/LinedList"/>
    <dgm:cxn modelId="{A2F9BFC2-2A4E-4AD6-BA3C-83F8520F0BC4}" type="presParOf" srcId="{665C2252-375B-4625-9192-643F7C1C4218}" destId="{6324ED42-A6AE-4EEF-9D7F-D8483D5ED69D}" srcOrd="7" destOrd="0" presId="urn:microsoft.com/office/officeart/2008/layout/LinedList"/>
    <dgm:cxn modelId="{9163FD55-D297-4E98-B309-59AE3FC74A4F}" type="presParOf" srcId="{6324ED42-A6AE-4EEF-9D7F-D8483D5ED69D}" destId="{6CA2A0CE-2C39-426B-9B54-DA624EC3400F}" srcOrd="0" destOrd="0" presId="urn:microsoft.com/office/officeart/2008/layout/LinedList"/>
    <dgm:cxn modelId="{7AA029DE-E069-4A61-8228-A6375AE04A16}" type="presParOf" srcId="{6324ED42-A6AE-4EEF-9D7F-D8483D5ED69D}" destId="{2AEAF2DB-5086-4F0A-9C19-0FCFAD3BBC0A}" srcOrd="1" destOrd="0" presId="urn:microsoft.com/office/officeart/2008/layout/LinedList"/>
    <dgm:cxn modelId="{A951048A-B9EB-441B-85A1-DA416BF4DAFA}" type="presParOf" srcId="{6324ED42-A6AE-4EEF-9D7F-D8483D5ED69D}" destId="{338FFD2A-02CF-441B-9AF0-4E56CD8FAB07}" srcOrd="2" destOrd="0" presId="urn:microsoft.com/office/officeart/2008/layout/LinedList"/>
    <dgm:cxn modelId="{468213E2-11DD-402B-8BCB-6280718B200B}" type="presParOf" srcId="{665C2252-375B-4625-9192-643F7C1C4218}" destId="{D8437597-1A66-4144-9EA9-1E28C8D07E0E}" srcOrd="8" destOrd="0" presId="urn:microsoft.com/office/officeart/2008/layout/LinedList"/>
    <dgm:cxn modelId="{4E59F4B2-C3AB-4F0D-85EC-C5055100B184}" type="presParOf" srcId="{665C2252-375B-4625-9192-643F7C1C4218}" destId="{C4085EFC-ECF8-4CBE-A93B-8C37E92595D0}" srcOrd="9" destOrd="0" presId="urn:microsoft.com/office/officeart/2008/layout/LinedList"/>
    <dgm:cxn modelId="{6B4636DE-1F5E-4ECA-AA05-87F4307455D4}" type="presParOf" srcId="{665C2252-375B-4625-9192-643F7C1C4218}" destId="{BEF03C69-D454-4C3A-8A28-89989C32DDD4}" srcOrd="10" destOrd="0" presId="urn:microsoft.com/office/officeart/2008/layout/LinedList"/>
    <dgm:cxn modelId="{05D87612-248F-4CDC-8FE4-D2B1F28AC9DC}" type="presParOf" srcId="{BEF03C69-D454-4C3A-8A28-89989C32DDD4}" destId="{E5B1A9DA-E24B-4E8D-AD23-54A16B8ABFA5}" srcOrd="0" destOrd="0" presId="urn:microsoft.com/office/officeart/2008/layout/LinedList"/>
    <dgm:cxn modelId="{FB145B44-4D93-4D41-B517-13C45807B9CB}" type="presParOf" srcId="{BEF03C69-D454-4C3A-8A28-89989C32DDD4}" destId="{7D1FD04A-E5C9-410A-A263-EC86731AB97A}" srcOrd="1" destOrd="0" presId="urn:microsoft.com/office/officeart/2008/layout/LinedList"/>
    <dgm:cxn modelId="{4C99730F-FA3B-480B-9D4E-B6DA687646CF}" type="presParOf" srcId="{BEF03C69-D454-4C3A-8A28-89989C32DDD4}" destId="{A70A12AF-E2C3-443A-A60E-1B99561F1118}" srcOrd="2" destOrd="0" presId="urn:microsoft.com/office/officeart/2008/layout/LinedList"/>
    <dgm:cxn modelId="{99FF5AEC-1AAB-4E23-9778-FCF0AE5B09A9}" type="presParOf" srcId="{665C2252-375B-4625-9192-643F7C1C4218}" destId="{25E2651F-1D13-444B-93A4-EA81E3E310B5}" srcOrd="11" destOrd="0" presId="urn:microsoft.com/office/officeart/2008/layout/LinedList"/>
    <dgm:cxn modelId="{5DB84F93-BB2B-4521-A2FF-A53A36BB2B12}" type="presParOf" srcId="{665C2252-375B-4625-9192-643F7C1C4218}" destId="{7DBEC75B-723B-4FAC-83D6-1EB301E7A595}" srcOrd="12" destOrd="0" presId="urn:microsoft.com/office/officeart/2008/layout/LinedList"/>
    <dgm:cxn modelId="{D01570D6-2336-4D6E-8D39-3CAF635DD433}" type="presParOf" srcId="{665C2252-375B-4625-9192-643F7C1C4218}" destId="{EF6E2CA6-5DF6-42C2-B64B-B73A200C4FCF}" srcOrd="13" destOrd="0" presId="urn:microsoft.com/office/officeart/2008/layout/LinedList"/>
    <dgm:cxn modelId="{C39F97F1-380D-4A78-ABF3-D74D323F315D}" type="presParOf" srcId="{EF6E2CA6-5DF6-42C2-B64B-B73A200C4FCF}" destId="{05ECC722-6F10-459D-9EEE-E80BA2EBBCE0}" srcOrd="0" destOrd="0" presId="urn:microsoft.com/office/officeart/2008/layout/LinedList"/>
    <dgm:cxn modelId="{7353828E-41AE-4EC8-BD4F-B952BC760738}" type="presParOf" srcId="{EF6E2CA6-5DF6-42C2-B64B-B73A200C4FCF}" destId="{8A258FC9-B69F-41B8-8E70-974D01036C6F}" srcOrd="1" destOrd="0" presId="urn:microsoft.com/office/officeart/2008/layout/LinedList"/>
    <dgm:cxn modelId="{E88B8C20-E52B-4220-840A-E704ABB5DFAA}" type="presParOf" srcId="{EF6E2CA6-5DF6-42C2-B64B-B73A200C4FCF}" destId="{25890620-A2D8-444B-9106-5A3825E4BD5C}" srcOrd="2" destOrd="0" presId="urn:microsoft.com/office/officeart/2008/layout/LinedList"/>
    <dgm:cxn modelId="{0D4E44C5-1C5A-48F1-9055-1C3463BBE5E2}" type="presParOf" srcId="{665C2252-375B-4625-9192-643F7C1C4218}" destId="{AEF12D32-6BD0-46DF-BF8F-CD5FB36375E3}" srcOrd="14" destOrd="0" presId="urn:microsoft.com/office/officeart/2008/layout/LinedList"/>
    <dgm:cxn modelId="{7E8FA8A2-C8A0-4FB0-B652-4E0FCEFBF0ED}" type="presParOf" srcId="{665C2252-375B-4625-9192-643F7C1C4218}" destId="{D9C867E4-CC6F-41CC-9CFB-A0B6F118056C}" srcOrd="15" destOrd="0" presId="urn:microsoft.com/office/officeart/2008/layout/LinedList"/>
    <dgm:cxn modelId="{91954847-9E0F-490F-996C-457B05F9B39E}" type="presParOf" srcId="{665C2252-375B-4625-9192-643F7C1C4218}" destId="{28ADB162-1AA0-4001-B2B1-65A96E14FB9F}" srcOrd="16" destOrd="0" presId="urn:microsoft.com/office/officeart/2008/layout/LinedList"/>
    <dgm:cxn modelId="{2693FD6B-3D3D-47B7-B64E-8C24F0483171}" type="presParOf" srcId="{28ADB162-1AA0-4001-B2B1-65A96E14FB9F}" destId="{74C09782-EA11-4E7E-AFBD-47CDBAF14105}" srcOrd="0" destOrd="0" presId="urn:microsoft.com/office/officeart/2008/layout/LinedList"/>
    <dgm:cxn modelId="{F1520142-EF11-47A2-AB73-FB4506F5EBBC}" type="presParOf" srcId="{28ADB162-1AA0-4001-B2B1-65A96E14FB9F}" destId="{7751B330-73BD-4BF8-8A96-33367125F25F}" srcOrd="1" destOrd="0" presId="urn:microsoft.com/office/officeart/2008/layout/LinedList"/>
    <dgm:cxn modelId="{A63D65F5-06EB-4E24-A671-7BEF1DE53FFB}" type="presParOf" srcId="{28ADB162-1AA0-4001-B2B1-65A96E14FB9F}" destId="{D1992F13-BF33-467E-A656-D9B8D921555E}" srcOrd="2" destOrd="0" presId="urn:microsoft.com/office/officeart/2008/layout/LinedList"/>
    <dgm:cxn modelId="{DD9EA856-9B07-4BDA-842E-1E58BEC0F60D}" type="presParOf" srcId="{665C2252-375B-4625-9192-643F7C1C4218}" destId="{29702B47-991C-48EF-A3A4-2973C69C410A}" srcOrd="17" destOrd="0" presId="urn:microsoft.com/office/officeart/2008/layout/LinedList"/>
    <dgm:cxn modelId="{4BCBBBCD-B563-4A03-B3D1-45426B64623F}" type="presParOf" srcId="{665C2252-375B-4625-9192-643F7C1C4218}" destId="{B8C055CE-0563-4FB3-895E-AE77AFE22290}" srcOrd="18" destOrd="0" presId="urn:microsoft.com/office/officeart/2008/layout/LinedList"/>
    <dgm:cxn modelId="{F083395E-A20D-4526-9CF3-E563945753F2}" type="presParOf" srcId="{665C2252-375B-4625-9192-643F7C1C4218}" destId="{FA57B470-1FF6-4A8A-B530-F54EE9F09F7F}" srcOrd="19" destOrd="0" presId="urn:microsoft.com/office/officeart/2008/layout/LinedList"/>
    <dgm:cxn modelId="{9BBEC9A8-229B-4F32-B615-4CE302766CBC}" type="presParOf" srcId="{FA57B470-1FF6-4A8A-B530-F54EE9F09F7F}" destId="{010135F1-8616-44E0-9B68-4125BBF3302C}" srcOrd="0" destOrd="0" presId="urn:microsoft.com/office/officeart/2008/layout/LinedList"/>
    <dgm:cxn modelId="{64B78E88-B70C-4A0E-9380-AC4EFCFD680E}" type="presParOf" srcId="{FA57B470-1FF6-4A8A-B530-F54EE9F09F7F}" destId="{1B2ECFC4-78BA-4D34-B76D-D1BB6FB142F9}" srcOrd="1" destOrd="0" presId="urn:microsoft.com/office/officeart/2008/layout/LinedList"/>
    <dgm:cxn modelId="{7DB72130-C952-42B2-A2AB-36B258BC68A1}" type="presParOf" srcId="{FA57B470-1FF6-4A8A-B530-F54EE9F09F7F}" destId="{AC824EB4-E482-4FE1-A00A-33347370D331}" srcOrd="2" destOrd="0" presId="urn:microsoft.com/office/officeart/2008/layout/LinedList"/>
    <dgm:cxn modelId="{F7958F50-C4D1-446E-90CF-6850A405A59C}" type="presParOf" srcId="{665C2252-375B-4625-9192-643F7C1C4218}" destId="{B853FB97-800C-48E0-A41C-508335AF977D}" srcOrd="20" destOrd="0" presId="urn:microsoft.com/office/officeart/2008/layout/LinedList"/>
    <dgm:cxn modelId="{5F1B529A-5B44-4B06-8F9B-6AA44EFFA7EA}" type="presParOf" srcId="{665C2252-375B-4625-9192-643F7C1C4218}" destId="{F40F8F5D-1E04-41A3-A0C6-6329E0EC9062}" srcOrd="2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6803728-0EC1-45B5-8504-A365A5FC1C1D}" type="doc">
      <dgm:prSet loTypeId="urn:microsoft.com/office/officeart/2018/5/layout/CenteredIconLabelDescriptionList" loCatId="icon" qsTypeId="urn:microsoft.com/office/officeart/2005/8/quickstyle/simple1" qsCatId="simple" csTypeId="urn:microsoft.com/office/officeart/2018/5/colors/Iconchunking_neutralbg_accent1_2" csCatId="accent1" phldr="1"/>
      <dgm:spPr/>
      <dgm:t>
        <a:bodyPr/>
        <a:lstStyle/>
        <a:p>
          <a:endParaRPr lang="en-US"/>
        </a:p>
      </dgm:t>
    </dgm:pt>
    <dgm:pt modelId="{75721B0C-2C55-40F4-A245-2AD730F972E8}">
      <dgm:prSet/>
      <dgm:spPr/>
      <dgm:t>
        <a:bodyPr/>
        <a:lstStyle/>
        <a:p>
          <a:pPr>
            <a:defRPr b="1"/>
          </a:pPr>
          <a:r>
            <a:rPr lang="en-US"/>
            <a:t>Capital reserve withdrawal of $5,445,000 million</a:t>
          </a:r>
        </a:p>
      </dgm:t>
    </dgm:pt>
    <dgm:pt modelId="{927A1B4F-5984-408F-BA99-D9F0295A1694}" type="parTrans" cxnId="{403BED88-5968-4DCA-9BAE-9B166AF7A04B}">
      <dgm:prSet/>
      <dgm:spPr/>
      <dgm:t>
        <a:bodyPr/>
        <a:lstStyle/>
        <a:p>
          <a:endParaRPr lang="en-US"/>
        </a:p>
      </dgm:t>
    </dgm:pt>
    <dgm:pt modelId="{ED8C342E-B8E9-46FD-8A67-99349A91EB1B}" type="sibTrans" cxnId="{403BED88-5968-4DCA-9BAE-9B166AF7A04B}">
      <dgm:prSet/>
      <dgm:spPr/>
      <dgm:t>
        <a:bodyPr/>
        <a:lstStyle/>
        <a:p>
          <a:endParaRPr lang="en-US"/>
        </a:p>
      </dgm:t>
    </dgm:pt>
    <dgm:pt modelId="{B4F9903B-5766-47BC-97AE-62C82F545F01}">
      <dgm:prSet/>
      <dgm:spPr/>
      <dgm:t>
        <a:bodyPr/>
        <a:lstStyle/>
        <a:p>
          <a:r>
            <a:rPr lang="en-US" dirty="0"/>
            <a:t>Funds cannot be used to support general fund expenditures</a:t>
          </a:r>
        </a:p>
      </dgm:t>
    </dgm:pt>
    <dgm:pt modelId="{B57F6198-BC91-42BA-946A-EE2A861C29FF}" type="parTrans" cxnId="{F38D8574-66A3-4B4E-8DE4-440D19CCCB64}">
      <dgm:prSet/>
      <dgm:spPr/>
      <dgm:t>
        <a:bodyPr/>
        <a:lstStyle/>
        <a:p>
          <a:endParaRPr lang="en-US"/>
        </a:p>
      </dgm:t>
    </dgm:pt>
    <dgm:pt modelId="{8CE06D80-1D77-444A-B737-9B18C4EA674C}" type="sibTrans" cxnId="{F38D8574-66A3-4B4E-8DE4-440D19CCCB64}">
      <dgm:prSet/>
      <dgm:spPr/>
      <dgm:t>
        <a:bodyPr/>
        <a:lstStyle/>
        <a:p>
          <a:endParaRPr lang="en-US"/>
        </a:p>
      </dgm:t>
    </dgm:pt>
    <dgm:pt modelId="{859BB22F-FDCD-4848-90AB-E6EBC9D941E7}">
      <dgm:prSet/>
      <dgm:spPr/>
      <dgm:t>
        <a:bodyPr/>
        <a:lstStyle/>
        <a:p>
          <a:pPr>
            <a:defRPr b="1"/>
          </a:pPr>
          <a:r>
            <a:rPr lang="en-US"/>
            <a:t>Planned Capital Projects</a:t>
          </a:r>
        </a:p>
      </dgm:t>
    </dgm:pt>
    <dgm:pt modelId="{E1DB1178-9EE3-42B9-9716-EF879DDE75DB}" type="parTrans" cxnId="{B2ED541B-A49B-4994-A024-9CE84E90EE1A}">
      <dgm:prSet/>
      <dgm:spPr/>
      <dgm:t>
        <a:bodyPr/>
        <a:lstStyle/>
        <a:p>
          <a:endParaRPr lang="en-US"/>
        </a:p>
      </dgm:t>
    </dgm:pt>
    <dgm:pt modelId="{FDD5F45C-0DD7-4BD8-904A-C72B1B4FBA71}" type="sibTrans" cxnId="{B2ED541B-A49B-4994-A024-9CE84E90EE1A}">
      <dgm:prSet/>
      <dgm:spPr/>
      <dgm:t>
        <a:bodyPr/>
        <a:lstStyle/>
        <a:p>
          <a:endParaRPr lang="en-US"/>
        </a:p>
      </dgm:t>
    </dgm:pt>
    <dgm:pt modelId="{39A33C8D-8F2D-4AF1-B7FC-38BD52A90422}">
      <dgm:prSet/>
      <dgm:spPr/>
      <dgm:t>
        <a:bodyPr/>
        <a:lstStyle/>
        <a:p>
          <a:r>
            <a:rPr lang="en-US" dirty="0"/>
            <a:t>Support for referendum projects</a:t>
          </a:r>
        </a:p>
      </dgm:t>
    </dgm:pt>
    <dgm:pt modelId="{49C8988E-41EA-4D89-BF90-B1633E509486}" type="parTrans" cxnId="{E31359B5-A698-485B-A149-3D6E102B54CA}">
      <dgm:prSet/>
      <dgm:spPr/>
      <dgm:t>
        <a:bodyPr/>
        <a:lstStyle/>
        <a:p>
          <a:endParaRPr lang="en-US"/>
        </a:p>
      </dgm:t>
    </dgm:pt>
    <dgm:pt modelId="{B3978827-02AA-428D-BF27-0848F4835540}" type="sibTrans" cxnId="{E31359B5-A698-485B-A149-3D6E102B54CA}">
      <dgm:prSet/>
      <dgm:spPr/>
      <dgm:t>
        <a:bodyPr/>
        <a:lstStyle/>
        <a:p>
          <a:endParaRPr lang="en-US"/>
        </a:p>
      </dgm:t>
    </dgm:pt>
    <dgm:pt modelId="{23641B5C-059A-40DC-A440-0FF72AEBE34B}">
      <dgm:prSet/>
      <dgm:spPr/>
      <dgm:t>
        <a:bodyPr/>
        <a:lstStyle/>
        <a:p>
          <a:r>
            <a:rPr lang="en-US" dirty="0"/>
            <a:t>Additional updates on Geissinger Field</a:t>
          </a:r>
        </a:p>
      </dgm:t>
    </dgm:pt>
    <dgm:pt modelId="{BA3CB6C6-A7C5-4380-ABAE-FBB51F471B77}" type="parTrans" cxnId="{8C0B3CD8-6160-4202-8BF6-D6BD3FB9D5C2}">
      <dgm:prSet/>
      <dgm:spPr/>
      <dgm:t>
        <a:bodyPr/>
        <a:lstStyle/>
        <a:p>
          <a:endParaRPr lang="en-US"/>
        </a:p>
      </dgm:t>
    </dgm:pt>
    <dgm:pt modelId="{964FE642-6C5E-4270-90D6-124C1FCB942B}" type="sibTrans" cxnId="{8C0B3CD8-6160-4202-8BF6-D6BD3FB9D5C2}">
      <dgm:prSet/>
      <dgm:spPr/>
      <dgm:t>
        <a:bodyPr/>
        <a:lstStyle/>
        <a:p>
          <a:endParaRPr lang="en-US"/>
        </a:p>
      </dgm:t>
    </dgm:pt>
    <dgm:pt modelId="{611A7AD5-58B8-4D3E-8FF4-76983F6309DF}">
      <dgm:prSet/>
      <dgm:spPr/>
      <dgm:t>
        <a:bodyPr/>
        <a:lstStyle/>
        <a:p>
          <a:r>
            <a:rPr lang="en-US"/>
            <a:t>HVAC, paving, flooring work across the district</a:t>
          </a:r>
        </a:p>
      </dgm:t>
    </dgm:pt>
    <dgm:pt modelId="{0471FE2E-A179-4D17-83F5-6278E6382134}" type="parTrans" cxnId="{12C4AC06-DBE4-471C-9470-914BFDB74CDD}">
      <dgm:prSet/>
      <dgm:spPr/>
      <dgm:t>
        <a:bodyPr/>
        <a:lstStyle/>
        <a:p>
          <a:endParaRPr lang="en-US"/>
        </a:p>
      </dgm:t>
    </dgm:pt>
    <dgm:pt modelId="{F390D73F-FFCB-49D0-BF24-47F4F633DBC9}" type="sibTrans" cxnId="{12C4AC06-DBE4-471C-9470-914BFDB74CDD}">
      <dgm:prSet/>
      <dgm:spPr/>
      <dgm:t>
        <a:bodyPr/>
        <a:lstStyle/>
        <a:p>
          <a:endParaRPr lang="en-US"/>
        </a:p>
      </dgm:t>
    </dgm:pt>
    <dgm:pt modelId="{8663147A-B1C3-41AD-A164-60973C7F39EE}">
      <dgm:prSet/>
      <dgm:spPr/>
      <dgm:t>
        <a:bodyPr/>
        <a:lstStyle/>
        <a:p>
          <a:pPr>
            <a:defRPr b="1"/>
          </a:pPr>
          <a:r>
            <a:rPr lang="en-US" dirty="0"/>
            <a:t>Includes district maintenance and utility costs</a:t>
          </a:r>
        </a:p>
      </dgm:t>
    </dgm:pt>
    <dgm:pt modelId="{E06FB694-CFFF-4E32-A4C1-228420CFF3B5}" type="parTrans" cxnId="{082E3F23-C224-47DF-8308-CB4A049718D0}">
      <dgm:prSet/>
      <dgm:spPr/>
      <dgm:t>
        <a:bodyPr/>
        <a:lstStyle/>
        <a:p>
          <a:endParaRPr lang="en-US"/>
        </a:p>
      </dgm:t>
    </dgm:pt>
    <dgm:pt modelId="{46B59D66-9AD6-452A-AFDE-7F92AD141F55}" type="sibTrans" cxnId="{082E3F23-C224-47DF-8308-CB4A049718D0}">
      <dgm:prSet/>
      <dgm:spPr/>
      <dgm:t>
        <a:bodyPr/>
        <a:lstStyle/>
        <a:p>
          <a:endParaRPr lang="en-US"/>
        </a:p>
      </dgm:t>
    </dgm:pt>
    <dgm:pt modelId="{D4417D34-8672-4806-BBC2-8570FD3C30B8}" type="pres">
      <dgm:prSet presAssocID="{56803728-0EC1-45B5-8504-A365A5FC1C1D}" presName="root" presStyleCnt="0">
        <dgm:presLayoutVars>
          <dgm:dir/>
          <dgm:resizeHandles val="exact"/>
        </dgm:presLayoutVars>
      </dgm:prSet>
      <dgm:spPr/>
    </dgm:pt>
    <dgm:pt modelId="{912A658D-4735-4F5D-AD2A-11DF976B9AF6}" type="pres">
      <dgm:prSet presAssocID="{75721B0C-2C55-40F4-A245-2AD730F972E8}" presName="compNode" presStyleCnt="0"/>
      <dgm:spPr/>
    </dgm:pt>
    <dgm:pt modelId="{6C828CB0-0F2C-4323-BDDA-D9CE548AABE2}" type="pres">
      <dgm:prSet presAssocID="{75721B0C-2C55-40F4-A245-2AD730F972E8}"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oney"/>
        </a:ext>
      </dgm:extLst>
    </dgm:pt>
    <dgm:pt modelId="{615C80EF-75B8-4E89-B62D-7A44EF39D120}" type="pres">
      <dgm:prSet presAssocID="{75721B0C-2C55-40F4-A245-2AD730F972E8}" presName="iconSpace" presStyleCnt="0"/>
      <dgm:spPr/>
    </dgm:pt>
    <dgm:pt modelId="{302BD0FA-ABF4-4A00-865B-E75712FC0524}" type="pres">
      <dgm:prSet presAssocID="{75721B0C-2C55-40F4-A245-2AD730F972E8}" presName="parTx" presStyleLbl="revTx" presStyleIdx="0" presStyleCnt="6">
        <dgm:presLayoutVars>
          <dgm:chMax val="0"/>
          <dgm:chPref val="0"/>
        </dgm:presLayoutVars>
      </dgm:prSet>
      <dgm:spPr/>
    </dgm:pt>
    <dgm:pt modelId="{79D8CB42-7403-4E8F-AA03-1FA302976E84}" type="pres">
      <dgm:prSet presAssocID="{75721B0C-2C55-40F4-A245-2AD730F972E8}" presName="txSpace" presStyleCnt="0"/>
      <dgm:spPr/>
    </dgm:pt>
    <dgm:pt modelId="{6BCAFE69-7E15-420C-8349-ABAB25D06C59}" type="pres">
      <dgm:prSet presAssocID="{75721B0C-2C55-40F4-A245-2AD730F972E8}" presName="desTx" presStyleLbl="revTx" presStyleIdx="1" presStyleCnt="6">
        <dgm:presLayoutVars/>
      </dgm:prSet>
      <dgm:spPr/>
    </dgm:pt>
    <dgm:pt modelId="{7600C32C-D70F-4754-A605-EE9F3D85AD3B}" type="pres">
      <dgm:prSet presAssocID="{ED8C342E-B8E9-46FD-8A67-99349A91EB1B}" presName="sibTrans" presStyleCnt="0"/>
      <dgm:spPr/>
    </dgm:pt>
    <dgm:pt modelId="{1ED61385-2E4B-4CDE-87FD-C5AB3F16AAE8}" type="pres">
      <dgm:prSet presAssocID="{859BB22F-FDCD-4848-90AB-E6EBC9D941E7}" presName="compNode" presStyleCnt="0"/>
      <dgm:spPr/>
    </dgm:pt>
    <dgm:pt modelId="{B664D92A-0FB0-46A2-A811-37EF3825CECC}" type="pres">
      <dgm:prSet presAssocID="{859BB22F-FDCD-4848-90AB-E6EBC9D941E7}"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ity"/>
        </a:ext>
      </dgm:extLst>
    </dgm:pt>
    <dgm:pt modelId="{ECCBDFEA-5E03-4039-BE40-E2F2029C9890}" type="pres">
      <dgm:prSet presAssocID="{859BB22F-FDCD-4848-90AB-E6EBC9D941E7}" presName="iconSpace" presStyleCnt="0"/>
      <dgm:spPr/>
    </dgm:pt>
    <dgm:pt modelId="{BA8614EF-6FA8-4D23-A767-03B7AA2EEE58}" type="pres">
      <dgm:prSet presAssocID="{859BB22F-FDCD-4848-90AB-E6EBC9D941E7}" presName="parTx" presStyleLbl="revTx" presStyleIdx="2" presStyleCnt="6">
        <dgm:presLayoutVars>
          <dgm:chMax val="0"/>
          <dgm:chPref val="0"/>
        </dgm:presLayoutVars>
      </dgm:prSet>
      <dgm:spPr/>
    </dgm:pt>
    <dgm:pt modelId="{85DAC0F6-C8CF-454E-A22C-548B71D4D944}" type="pres">
      <dgm:prSet presAssocID="{859BB22F-FDCD-4848-90AB-E6EBC9D941E7}" presName="txSpace" presStyleCnt="0"/>
      <dgm:spPr/>
    </dgm:pt>
    <dgm:pt modelId="{C4AA9DD6-41FB-48CF-AA39-C5AEC65F8284}" type="pres">
      <dgm:prSet presAssocID="{859BB22F-FDCD-4848-90AB-E6EBC9D941E7}" presName="desTx" presStyleLbl="revTx" presStyleIdx="3" presStyleCnt="6">
        <dgm:presLayoutVars/>
      </dgm:prSet>
      <dgm:spPr/>
    </dgm:pt>
    <dgm:pt modelId="{C3DD5AF9-997B-4A69-B5E5-E81DFD1C00C8}" type="pres">
      <dgm:prSet presAssocID="{FDD5F45C-0DD7-4BD8-904A-C72B1B4FBA71}" presName="sibTrans" presStyleCnt="0"/>
      <dgm:spPr/>
    </dgm:pt>
    <dgm:pt modelId="{5D1DE5F4-3706-4076-A32D-D9D9BEAAC959}" type="pres">
      <dgm:prSet presAssocID="{8663147A-B1C3-41AD-A164-60973C7F39EE}" presName="compNode" presStyleCnt="0"/>
      <dgm:spPr/>
    </dgm:pt>
    <dgm:pt modelId="{2837F8EC-3600-47FD-A0A5-3F3F46B87AEB}" type="pres">
      <dgm:prSet presAssocID="{8663147A-B1C3-41AD-A164-60973C7F39EE}"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oins"/>
        </a:ext>
      </dgm:extLst>
    </dgm:pt>
    <dgm:pt modelId="{3F5C2D2C-6DF1-497B-B0A0-78C48930FF0B}" type="pres">
      <dgm:prSet presAssocID="{8663147A-B1C3-41AD-A164-60973C7F39EE}" presName="iconSpace" presStyleCnt="0"/>
      <dgm:spPr/>
    </dgm:pt>
    <dgm:pt modelId="{1993C47B-4492-451F-B13E-6584CE7BBC0A}" type="pres">
      <dgm:prSet presAssocID="{8663147A-B1C3-41AD-A164-60973C7F39EE}" presName="parTx" presStyleLbl="revTx" presStyleIdx="4" presStyleCnt="6">
        <dgm:presLayoutVars>
          <dgm:chMax val="0"/>
          <dgm:chPref val="0"/>
        </dgm:presLayoutVars>
      </dgm:prSet>
      <dgm:spPr/>
    </dgm:pt>
    <dgm:pt modelId="{8830F530-095C-4EF7-9617-5BD596566DAA}" type="pres">
      <dgm:prSet presAssocID="{8663147A-B1C3-41AD-A164-60973C7F39EE}" presName="txSpace" presStyleCnt="0"/>
      <dgm:spPr/>
    </dgm:pt>
    <dgm:pt modelId="{9155CBD3-5F0B-4C0C-BE3E-E46E8D41530D}" type="pres">
      <dgm:prSet presAssocID="{8663147A-B1C3-41AD-A164-60973C7F39EE}" presName="desTx" presStyleLbl="revTx" presStyleIdx="5" presStyleCnt="6">
        <dgm:presLayoutVars/>
      </dgm:prSet>
      <dgm:spPr/>
    </dgm:pt>
  </dgm:ptLst>
  <dgm:cxnLst>
    <dgm:cxn modelId="{12C4AC06-DBE4-471C-9470-914BFDB74CDD}" srcId="{859BB22F-FDCD-4848-90AB-E6EBC9D941E7}" destId="{611A7AD5-58B8-4D3E-8FF4-76983F6309DF}" srcOrd="2" destOrd="0" parTransId="{0471FE2E-A179-4D17-83F5-6278E6382134}" sibTransId="{F390D73F-FFCB-49D0-BF24-47F4F633DBC9}"/>
    <dgm:cxn modelId="{F9383D08-8814-4B0F-B25C-479A9DC4771C}" type="presOf" srcId="{859BB22F-FDCD-4848-90AB-E6EBC9D941E7}" destId="{BA8614EF-6FA8-4D23-A767-03B7AA2EEE58}" srcOrd="0" destOrd="0" presId="urn:microsoft.com/office/officeart/2018/5/layout/CenteredIconLabelDescriptionList"/>
    <dgm:cxn modelId="{B2ED541B-A49B-4994-A024-9CE84E90EE1A}" srcId="{56803728-0EC1-45B5-8504-A365A5FC1C1D}" destId="{859BB22F-FDCD-4848-90AB-E6EBC9D941E7}" srcOrd="1" destOrd="0" parTransId="{E1DB1178-9EE3-42B9-9716-EF879DDE75DB}" sibTransId="{FDD5F45C-0DD7-4BD8-904A-C72B1B4FBA71}"/>
    <dgm:cxn modelId="{082E3F23-C224-47DF-8308-CB4A049718D0}" srcId="{56803728-0EC1-45B5-8504-A365A5FC1C1D}" destId="{8663147A-B1C3-41AD-A164-60973C7F39EE}" srcOrd="2" destOrd="0" parTransId="{E06FB694-CFFF-4E32-A4C1-228420CFF3B5}" sibTransId="{46B59D66-9AD6-452A-AFDE-7F92AD141F55}"/>
    <dgm:cxn modelId="{2E91CB4B-1842-47A1-967C-B78DCD1A4A51}" type="presOf" srcId="{611A7AD5-58B8-4D3E-8FF4-76983F6309DF}" destId="{C4AA9DD6-41FB-48CF-AA39-C5AEC65F8284}" srcOrd="0" destOrd="2" presId="urn:microsoft.com/office/officeart/2018/5/layout/CenteredIconLabelDescriptionList"/>
    <dgm:cxn modelId="{F38D8574-66A3-4B4E-8DE4-440D19CCCB64}" srcId="{75721B0C-2C55-40F4-A245-2AD730F972E8}" destId="{B4F9903B-5766-47BC-97AE-62C82F545F01}" srcOrd="0" destOrd="0" parTransId="{B57F6198-BC91-42BA-946A-EE2A861C29FF}" sibTransId="{8CE06D80-1D77-444A-B737-9B18C4EA674C}"/>
    <dgm:cxn modelId="{403BED88-5968-4DCA-9BAE-9B166AF7A04B}" srcId="{56803728-0EC1-45B5-8504-A365A5FC1C1D}" destId="{75721B0C-2C55-40F4-A245-2AD730F972E8}" srcOrd="0" destOrd="0" parTransId="{927A1B4F-5984-408F-BA99-D9F0295A1694}" sibTransId="{ED8C342E-B8E9-46FD-8A67-99349A91EB1B}"/>
    <dgm:cxn modelId="{291D488F-BC92-4523-95C7-A3C1E9C4419D}" type="presOf" srcId="{56803728-0EC1-45B5-8504-A365A5FC1C1D}" destId="{D4417D34-8672-4806-BBC2-8570FD3C30B8}" srcOrd="0" destOrd="0" presId="urn:microsoft.com/office/officeart/2018/5/layout/CenteredIconLabelDescriptionList"/>
    <dgm:cxn modelId="{6D8DA592-53B0-4048-8AF9-43A69A91EE8D}" type="presOf" srcId="{B4F9903B-5766-47BC-97AE-62C82F545F01}" destId="{6BCAFE69-7E15-420C-8349-ABAB25D06C59}" srcOrd="0" destOrd="0" presId="urn:microsoft.com/office/officeart/2018/5/layout/CenteredIconLabelDescriptionList"/>
    <dgm:cxn modelId="{E31359B5-A698-485B-A149-3D6E102B54CA}" srcId="{859BB22F-FDCD-4848-90AB-E6EBC9D941E7}" destId="{39A33C8D-8F2D-4AF1-B7FC-38BD52A90422}" srcOrd="0" destOrd="0" parTransId="{49C8988E-41EA-4D89-BF90-B1633E509486}" sibTransId="{B3978827-02AA-428D-BF27-0848F4835540}"/>
    <dgm:cxn modelId="{0B643EBF-9E96-4560-9A6C-788556C3A6B2}" type="presOf" srcId="{23641B5C-059A-40DC-A440-0FF72AEBE34B}" destId="{C4AA9DD6-41FB-48CF-AA39-C5AEC65F8284}" srcOrd="0" destOrd="1" presId="urn:microsoft.com/office/officeart/2018/5/layout/CenteredIconLabelDescriptionList"/>
    <dgm:cxn modelId="{0823C2C2-A0E2-4975-A93B-891F30C3A703}" type="presOf" srcId="{8663147A-B1C3-41AD-A164-60973C7F39EE}" destId="{1993C47B-4492-451F-B13E-6584CE7BBC0A}" srcOrd="0" destOrd="0" presId="urn:microsoft.com/office/officeart/2018/5/layout/CenteredIconLabelDescriptionList"/>
    <dgm:cxn modelId="{8C0B3CD8-6160-4202-8BF6-D6BD3FB9D5C2}" srcId="{859BB22F-FDCD-4848-90AB-E6EBC9D941E7}" destId="{23641B5C-059A-40DC-A440-0FF72AEBE34B}" srcOrd="1" destOrd="0" parTransId="{BA3CB6C6-A7C5-4380-ABAE-FBB51F471B77}" sibTransId="{964FE642-6C5E-4270-90D6-124C1FCB942B}"/>
    <dgm:cxn modelId="{BC7ECDF0-0BA2-44E4-8800-E3C943B20AA3}" type="presOf" srcId="{39A33C8D-8F2D-4AF1-B7FC-38BD52A90422}" destId="{C4AA9DD6-41FB-48CF-AA39-C5AEC65F8284}" srcOrd="0" destOrd="0" presId="urn:microsoft.com/office/officeart/2018/5/layout/CenteredIconLabelDescriptionList"/>
    <dgm:cxn modelId="{61D604F6-BEC7-46E0-ACDE-E16DBF9E9143}" type="presOf" srcId="{75721B0C-2C55-40F4-A245-2AD730F972E8}" destId="{302BD0FA-ABF4-4A00-865B-E75712FC0524}" srcOrd="0" destOrd="0" presId="urn:microsoft.com/office/officeart/2018/5/layout/CenteredIconLabelDescriptionList"/>
    <dgm:cxn modelId="{3F3E76BC-1D81-43CA-A8B3-D3AC57991B75}" type="presParOf" srcId="{D4417D34-8672-4806-BBC2-8570FD3C30B8}" destId="{912A658D-4735-4F5D-AD2A-11DF976B9AF6}" srcOrd="0" destOrd="0" presId="urn:microsoft.com/office/officeart/2018/5/layout/CenteredIconLabelDescriptionList"/>
    <dgm:cxn modelId="{495AE55A-74F8-4A10-86C1-A263C46524C2}" type="presParOf" srcId="{912A658D-4735-4F5D-AD2A-11DF976B9AF6}" destId="{6C828CB0-0F2C-4323-BDDA-D9CE548AABE2}" srcOrd="0" destOrd="0" presId="urn:microsoft.com/office/officeart/2018/5/layout/CenteredIconLabelDescriptionList"/>
    <dgm:cxn modelId="{9016C67F-7B9E-4DC1-ACF9-D87DB58FC523}" type="presParOf" srcId="{912A658D-4735-4F5D-AD2A-11DF976B9AF6}" destId="{615C80EF-75B8-4E89-B62D-7A44EF39D120}" srcOrd="1" destOrd="0" presId="urn:microsoft.com/office/officeart/2018/5/layout/CenteredIconLabelDescriptionList"/>
    <dgm:cxn modelId="{9797CEB2-8CA3-43E7-9548-7717D59D8094}" type="presParOf" srcId="{912A658D-4735-4F5D-AD2A-11DF976B9AF6}" destId="{302BD0FA-ABF4-4A00-865B-E75712FC0524}" srcOrd="2" destOrd="0" presId="urn:microsoft.com/office/officeart/2018/5/layout/CenteredIconLabelDescriptionList"/>
    <dgm:cxn modelId="{79944747-6090-48F6-AE3C-A7979BFDC335}" type="presParOf" srcId="{912A658D-4735-4F5D-AD2A-11DF976B9AF6}" destId="{79D8CB42-7403-4E8F-AA03-1FA302976E84}" srcOrd="3" destOrd="0" presId="urn:microsoft.com/office/officeart/2018/5/layout/CenteredIconLabelDescriptionList"/>
    <dgm:cxn modelId="{8C91B3C9-CE6C-4421-BCC3-34076CB573C9}" type="presParOf" srcId="{912A658D-4735-4F5D-AD2A-11DF976B9AF6}" destId="{6BCAFE69-7E15-420C-8349-ABAB25D06C59}" srcOrd="4" destOrd="0" presId="urn:microsoft.com/office/officeart/2018/5/layout/CenteredIconLabelDescriptionList"/>
    <dgm:cxn modelId="{69378413-0095-424B-9C98-DE69FB074989}" type="presParOf" srcId="{D4417D34-8672-4806-BBC2-8570FD3C30B8}" destId="{7600C32C-D70F-4754-A605-EE9F3D85AD3B}" srcOrd="1" destOrd="0" presId="urn:microsoft.com/office/officeart/2018/5/layout/CenteredIconLabelDescriptionList"/>
    <dgm:cxn modelId="{9CCA105D-5142-42A5-95EC-B658DE85965C}" type="presParOf" srcId="{D4417D34-8672-4806-BBC2-8570FD3C30B8}" destId="{1ED61385-2E4B-4CDE-87FD-C5AB3F16AAE8}" srcOrd="2" destOrd="0" presId="urn:microsoft.com/office/officeart/2018/5/layout/CenteredIconLabelDescriptionList"/>
    <dgm:cxn modelId="{790F173C-8638-4369-9CAE-D74CDEBC785A}" type="presParOf" srcId="{1ED61385-2E4B-4CDE-87FD-C5AB3F16AAE8}" destId="{B664D92A-0FB0-46A2-A811-37EF3825CECC}" srcOrd="0" destOrd="0" presId="urn:microsoft.com/office/officeart/2018/5/layout/CenteredIconLabelDescriptionList"/>
    <dgm:cxn modelId="{3DC8CA9C-CB4E-475C-BED9-90F74107676F}" type="presParOf" srcId="{1ED61385-2E4B-4CDE-87FD-C5AB3F16AAE8}" destId="{ECCBDFEA-5E03-4039-BE40-E2F2029C9890}" srcOrd="1" destOrd="0" presId="urn:microsoft.com/office/officeart/2018/5/layout/CenteredIconLabelDescriptionList"/>
    <dgm:cxn modelId="{808397D9-DABC-4D6B-8368-8DBA7E229F6E}" type="presParOf" srcId="{1ED61385-2E4B-4CDE-87FD-C5AB3F16AAE8}" destId="{BA8614EF-6FA8-4D23-A767-03B7AA2EEE58}" srcOrd="2" destOrd="0" presId="urn:microsoft.com/office/officeart/2018/5/layout/CenteredIconLabelDescriptionList"/>
    <dgm:cxn modelId="{010CD4CE-0A11-4613-8B34-FB07BF1D1F51}" type="presParOf" srcId="{1ED61385-2E4B-4CDE-87FD-C5AB3F16AAE8}" destId="{85DAC0F6-C8CF-454E-A22C-548B71D4D944}" srcOrd="3" destOrd="0" presId="urn:microsoft.com/office/officeart/2018/5/layout/CenteredIconLabelDescriptionList"/>
    <dgm:cxn modelId="{753AA24C-9BE4-4ABC-BDC8-9C101080A57D}" type="presParOf" srcId="{1ED61385-2E4B-4CDE-87FD-C5AB3F16AAE8}" destId="{C4AA9DD6-41FB-48CF-AA39-C5AEC65F8284}" srcOrd="4" destOrd="0" presId="urn:microsoft.com/office/officeart/2018/5/layout/CenteredIconLabelDescriptionList"/>
    <dgm:cxn modelId="{8AAAFCE1-E095-49CD-9F27-7E1EFA7AD834}" type="presParOf" srcId="{D4417D34-8672-4806-BBC2-8570FD3C30B8}" destId="{C3DD5AF9-997B-4A69-B5E5-E81DFD1C00C8}" srcOrd="3" destOrd="0" presId="urn:microsoft.com/office/officeart/2018/5/layout/CenteredIconLabelDescriptionList"/>
    <dgm:cxn modelId="{8C7E2CD7-C4C2-4287-AC7B-B326EDC6B0E9}" type="presParOf" srcId="{D4417D34-8672-4806-BBC2-8570FD3C30B8}" destId="{5D1DE5F4-3706-4076-A32D-D9D9BEAAC959}" srcOrd="4" destOrd="0" presId="urn:microsoft.com/office/officeart/2018/5/layout/CenteredIconLabelDescriptionList"/>
    <dgm:cxn modelId="{B9C6C0CB-97B8-4C3F-BFF2-C697458CC44E}" type="presParOf" srcId="{5D1DE5F4-3706-4076-A32D-D9D9BEAAC959}" destId="{2837F8EC-3600-47FD-A0A5-3F3F46B87AEB}" srcOrd="0" destOrd="0" presId="urn:microsoft.com/office/officeart/2018/5/layout/CenteredIconLabelDescriptionList"/>
    <dgm:cxn modelId="{670BDD72-8A7E-4B50-A7E4-8B8BBECA7F76}" type="presParOf" srcId="{5D1DE5F4-3706-4076-A32D-D9D9BEAAC959}" destId="{3F5C2D2C-6DF1-497B-B0A0-78C48930FF0B}" srcOrd="1" destOrd="0" presId="urn:microsoft.com/office/officeart/2018/5/layout/CenteredIconLabelDescriptionList"/>
    <dgm:cxn modelId="{1E0E8FB7-E109-4195-9969-0D1EAB45F06E}" type="presParOf" srcId="{5D1DE5F4-3706-4076-A32D-D9D9BEAAC959}" destId="{1993C47B-4492-451F-B13E-6584CE7BBC0A}" srcOrd="2" destOrd="0" presId="urn:microsoft.com/office/officeart/2018/5/layout/CenteredIconLabelDescriptionList"/>
    <dgm:cxn modelId="{B335A874-CF8E-4AF0-BDBB-E4B62F9C5CF6}" type="presParOf" srcId="{5D1DE5F4-3706-4076-A32D-D9D9BEAAC959}" destId="{8830F530-095C-4EF7-9617-5BD596566DAA}" srcOrd="3" destOrd="0" presId="urn:microsoft.com/office/officeart/2018/5/layout/CenteredIconLabelDescriptionList"/>
    <dgm:cxn modelId="{2D28948E-F0A2-42E1-8B07-87528B7580C4}" type="presParOf" srcId="{5D1DE5F4-3706-4076-A32D-D9D9BEAAC959}" destId="{9155CBD3-5F0B-4C0C-BE3E-E46E8D41530D}"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FFAE504-1D84-4CDA-B5F8-ED07F7EC98BA}" type="doc">
      <dgm:prSet loTypeId="urn:microsoft.com/office/officeart/2005/8/layout/process4" loCatId="process" qsTypeId="urn:microsoft.com/office/officeart/2005/8/quickstyle/simple1" qsCatId="simple" csTypeId="urn:microsoft.com/office/officeart/2005/8/colors/colorful2" csCatId="colorful" phldr="1"/>
      <dgm:spPr/>
      <dgm:t>
        <a:bodyPr/>
        <a:lstStyle/>
        <a:p>
          <a:endParaRPr lang="en-US"/>
        </a:p>
      </dgm:t>
    </dgm:pt>
    <dgm:pt modelId="{225EE61A-F4F1-4C49-81C8-21CB0F7B3D06}">
      <dgm:prSet custT="1"/>
      <dgm:spPr/>
      <dgm:t>
        <a:bodyPr/>
        <a:lstStyle/>
        <a:p>
          <a:r>
            <a:rPr lang="en-US" sz="2400" dirty="0">
              <a:latin typeface="+mn-lt"/>
            </a:rPr>
            <a:t>Payroll and benefits account for nearly 80% of the district's annual budget</a:t>
          </a:r>
        </a:p>
      </dgm:t>
    </dgm:pt>
    <dgm:pt modelId="{BD1A2C2E-3F20-41CF-ADB2-346B21215889}" type="parTrans" cxnId="{830AF6C4-DB61-42E2-8FDF-5606E98319A4}">
      <dgm:prSet/>
      <dgm:spPr/>
      <dgm:t>
        <a:bodyPr/>
        <a:lstStyle/>
        <a:p>
          <a:endParaRPr lang="en-US"/>
        </a:p>
      </dgm:t>
    </dgm:pt>
    <dgm:pt modelId="{DF503328-C575-48C4-8152-4F02316A3033}" type="sibTrans" cxnId="{830AF6C4-DB61-42E2-8FDF-5606E98319A4}">
      <dgm:prSet/>
      <dgm:spPr/>
      <dgm:t>
        <a:bodyPr/>
        <a:lstStyle/>
        <a:p>
          <a:endParaRPr lang="en-US"/>
        </a:p>
      </dgm:t>
    </dgm:pt>
    <dgm:pt modelId="{F67D76F6-9022-4105-8349-4D796742E665}">
      <dgm:prSet/>
      <dgm:spPr/>
      <dgm:t>
        <a:bodyPr/>
        <a:lstStyle/>
        <a:p>
          <a:pPr rtl="0"/>
          <a:r>
            <a:rPr lang="en-US" dirty="0">
              <a:latin typeface="+mn-lt"/>
            </a:rPr>
            <a:t>Costs extend beyond salary</a:t>
          </a:r>
        </a:p>
      </dgm:t>
    </dgm:pt>
    <dgm:pt modelId="{8BF092CB-6BC6-424E-A374-7587455DB554}" type="parTrans" cxnId="{0E1D233F-AA89-44CC-92C0-99C5866EC695}">
      <dgm:prSet/>
      <dgm:spPr/>
      <dgm:t>
        <a:bodyPr/>
        <a:lstStyle/>
        <a:p>
          <a:endParaRPr lang="en-US"/>
        </a:p>
      </dgm:t>
    </dgm:pt>
    <dgm:pt modelId="{96AFA92D-2C4F-48BD-A744-66ED1F5EEF22}" type="sibTrans" cxnId="{0E1D233F-AA89-44CC-92C0-99C5866EC695}">
      <dgm:prSet/>
      <dgm:spPr/>
      <dgm:t>
        <a:bodyPr/>
        <a:lstStyle/>
        <a:p>
          <a:endParaRPr lang="en-US"/>
        </a:p>
      </dgm:t>
    </dgm:pt>
    <dgm:pt modelId="{ED172CAF-5BA8-42B8-B1EB-10724D57D6D3}">
      <dgm:prSet/>
      <dgm:spPr/>
      <dgm:t>
        <a:bodyPr/>
        <a:lstStyle/>
        <a:p>
          <a:pPr rtl="0"/>
          <a:r>
            <a:rPr lang="en-US" dirty="0">
              <a:latin typeface="+mn-lt"/>
            </a:rPr>
            <a:t>Health benefits (sometimes exceeding salary)</a:t>
          </a:r>
        </a:p>
      </dgm:t>
    </dgm:pt>
    <dgm:pt modelId="{4B0B79FF-BBBC-494B-9BC5-33A3A4F1BAE6}" type="parTrans" cxnId="{02F51A59-84E5-4684-A74B-511A86C35035}">
      <dgm:prSet/>
      <dgm:spPr/>
      <dgm:t>
        <a:bodyPr/>
        <a:lstStyle/>
        <a:p>
          <a:endParaRPr lang="en-US"/>
        </a:p>
      </dgm:t>
    </dgm:pt>
    <dgm:pt modelId="{04A988E5-1020-4CF3-AE8A-B3AEA5CB2767}" type="sibTrans" cxnId="{02F51A59-84E5-4684-A74B-511A86C35035}">
      <dgm:prSet/>
      <dgm:spPr/>
      <dgm:t>
        <a:bodyPr/>
        <a:lstStyle/>
        <a:p>
          <a:endParaRPr lang="en-US"/>
        </a:p>
      </dgm:t>
    </dgm:pt>
    <dgm:pt modelId="{15B3CDEA-8E03-4386-BA56-22CA11DFBB61}">
      <dgm:prSet/>
      <dgm:spPr/>
      <dgm:t>
        <a:bodyPr/>
        <a:lstStyle/>
        <a:p>
          <a:r>
            <a:rPr lang="en-US" dirty="0">
              <a:latin typeface="+mn-lt"/>
            </a:rPr>
            <a:t>Taxes/insurance</a:t>
          </a:r>
        </a:p>
      </dgm:t>
    </dgm:pt>
    <dgm:pt modelId="{6A4CB8E2-821E-4774-AC4B-CB81371384C0}" type="parTrans" cxnId="{949C7094-B024-4398-8987-54B835BD2A29}">
      <dgm:prSet/>
      <dgm:spPr/>
      <dgm:t>
        <a:bodyPr/>
        <a:lstStyle/>
        <a:p>
          <a:endParaRPr lang="en-US"/>
        </a:p>
      </dgm:t>
    </dgm:pt>
    <dgm:pt modelId="{1860AA62-1247-41E6-9965-A2C2EC43DABF}" type="sibTrans" cxnId="{949C7094-B024-4398-8987-54B835BD2A29}">
      <dgm:prSet/>
      <dgm:spPr/>
      <dgm:t>
        <a:bodyPr/>
        <a:lstStyle/>
        <a:p>
          <a:endParaRPr lang="en-US"/>
        </a:p>
      </dgm:t>
    </dgm:pt>
    <dgm:pt modelId="{B6118D71-9B67-42BA-B06F-C1D25D985BAA}">
      <dgm:prSet/>
      <dgm:spPr/>
      <dgm:t>
        <a:bodyPr/>
        <a:lstStyle/>
        <a:p>
          <a:pPr rtl="0"/>
          <a:r>
            <a:rPr lang="en-US" dirty="0">
              <a:latin typeface="+mn-lt"/>
            </a:rPr>
            <a:t>Retirement contributions</a:t>
          </a:r>
        </a:p>
      </dgm:t>
    </dgm:pt>
    <dgm:pt modelId="{13917C5F-7600-46C7-8B7F-8D404B0BE58C}" type="parTrans" cxnId="{799DFA63-EB19-4903-B084-8D3352889B10}">
      <dgm:prSet/>
      <dgm:spPr/>
      <dgm:t>
        <a:bodyPr/>
        <a:lstStyle/>
        <a:p>
          <a:endParaRPr lang="en-US"/>
        </a:p>
      </dgm:t>
    </dgm:pt>
    <dgm:pt modelId="{D108A1D5-4C8C-421F-9DAF-DDC796ABBDDA}" type="sibTrans" cxnId="{799DFA63-EB19-4903-B084-8D3352889B10}">
      <dgm:prSet/>
      <dgm:spPr/>
      <dgm:t>
        <a:bodyPr/>
        <a:lstStyle/>
        <a:p>
          <a:endParaRPr lang="en-US"/>
        </a:p>
      </dgm:t>
    </dgm:pt>
    <dgm:pt modelId="{A1336D17-3973-4DC1-8EA8-79F2CF61C8E9}">
      <dgm:prSet/>
      <dgm:spPr/>
      <dgm:t>
        <a:bodyPr/>
        <a:lstStyle/>
        <a:p>
          <a:pPr rtl="0"/>
          <a:r>
            <a:rPr lang="en-US" dirty="0">
              <a:latin typeface="+mn-lt"/>
            </a:rPr>
            <a:t>Year-to-year change was lower than TEA settlement in payroll (0.30%)</a:t>
          </a:r>
        </a:p>
      </dgm:t>
    </dgm:pt>
    <dgm:pt modelId="{CAAE39B2-8D5C-4788-9DAF-33E577EE19DB}" type="parTrans" cxnId="{24234A5C-5310-4B56-9BC0-E58FE398EBD3}">
      <dgm:prSet/>
      <dgm:spPr/>
      <dgm:t>
        <a:bodyPr/>
        <a:lstStyle/>
        <a:p>
          <a:endParaRPr lang="en-US"/>
        </a:p>
      </dgm:t>
    </dgm:pt>
    <dgm:pt modelId="{632B4DB7-952D-4E92-8B4C-111CFF16D198}" type="sibTrans" cxnId="{24234A5C-5310-4B56-9BC0-E58FE398EBD3}">
      <dgm:prSet/>
      <dgm:spPr/>
      <dgm:t>
        <a:bodyPr/>
        <a:lstStyle/>
        <a:p>
          <a:endParaRPr lang="en-US"/>
        </a:p>
      </dgm:t>
    </dgm:pt>
    <dgm:pt modelId="{21E21383-9592-4F4A-9702-A6323058E0BA}">
      <dgm:prSet/>
      <dgm:spPr/>
      <dgm:t>
        <a:bodyPr/>
        <a:lstStyle/>
        <a:p>
          <a:pPr rtl="0"/>
          <a:r>
            <a:rPr lang="en-US" dirty="0">
              <a:latin typeface="+mn-lt"/>
            </a:rPr>
            <a:t>2025-2026: $52,305,619     2024-2025: $54,078,903 </a:t>
          </a:r>
        </a:p>
      </dgm:t>
    </dgm:pt>
    <dgm:pt modelId="{C8B15B5C-34F4-489A-805C-7CDC7E94A17F}" type="parTrans" cxnId="{E4F4F3C9-FA77-4ADD-9AFB-F399222B350C}">
      <dgm:prSet/>
      <dgm:spPr/>
      <dgm:t>
        <a:bodyPr/>
        <a:lstStyle/>
        <a:p>
          <a:endParaRPr lang="en-US"/>
        </a:p>
      </dgm:t>
    </dgm:pt>
    <dgm:pt modelId="{CD342691-643D-4045-96E0-5695AD3C1725}" type="sibTrans" cxnId="{E4F4F3C9-FA77-4ADD-9AFB-F399222B350C}">
      <dgm:prSet/>
      <dgm:spPr/>
      <dgm:t>
        <a:bodyPr/>
        <a:lstStyle/>
        <a:p>
          <a:endParaRPr lang="en-US"/>
        </a:p>
      </dgm:t>
    </dgm:pt>
    <dgm:pt modelId="{7A358B81-D88E-4423-A5AE-75593E4C998C}">
      <dgm:prSet phldr="0"/>
      <dgm:spPr/>
      <dgm:t>
        <a:bodyPr/>
        <a:lstStyle/>
        <a:p>
          <a:pPr rtl="0"/>
          <a:r>
            <a:rPr lang="en-US" dirty="0">
              <a:latin typeface="+mn-lt"/>
            </a:rPr>
            <a:t>Support for multiple positions added throughout 25-26, new Pre-K teacher in 26-27</a:t>
          </a:r>
        </a:p>
      </dgm:t>
    </dgm:pt>
    <dgm:pt modelId="{13D7A7B1-0D1E-432F-BDFF-8338C9738C0D}" type="parTrans" cxnId="{497E4152-D880-43E2-9809-C0F1CE54BA33}">
      <dgm:prSet/>
      <dgm:spPr/>
      <dgm:t>
        <a:bodyPr/>
        <a:lstStyle/>
        <a:p>
          <a:endParaRPr lang="en-US"/>
        </a:p>
      </dgm:t>
    </dgm:pt>
    <dgm:pt modelId="{38925618-86E1-466D-91AD-8F2CE1A29244}" type="sibTrans" cxnId="{497E4152-D880-43E2-9809-C0F1CE54BA33}">
      <dgm:prSet/>
      <dgm:spPr/>
      <dgm:t>
        <a:bodyPr/>
        <a:lstStyle/>
        <a:p>
          <a:endParaRPr lang="en-US"/>
        </a:p>
      </dgm:t>
    </dgm:pt>
    <dgm:pt modelId="{408AAA15-519C-4DBD-9642-02B98CA9DBAE}" type="pres">
      <dgm:prSet presAssocID="{1FFAE504-1D84-4CDA-B5F8-ED07F7EC98BA}" presName="Name0" presStyleCnt="0">
        <dgm:presLayoutVars>
          <dgm:dir/>
          <dgm:animLvl val="lvl"/>
          <dgm:resizeHandles val="exact"/>
        </dgm:presLayoutVars>
      </dgm:prSet>
      <dgm:spPr/>
    </dgm:pt>
    <dgm:pt modelId="{76625869-D582-47D5-A26F-560CFEF070E5}" type="pres">
      <dgm:prSet presAssocID="{A1336D17-3973-4DC1-8EA8-79F2CF61C8E9}" presName="boxAndChildren" presStyleCnt="0"/>
      <dgm:spPr/>
    </dgm:pt>
    <dgm:pt modelId="{4A86ECBB-9C1D-40EE-9C10-1525D46A06EF}" type="pres">
      <dgm:prSet presAssocID="{A1336D17-3973-4DC1-8EA8-79F2CF61C8E9}" presName="parentTextBox" presStyleLbl="node1" presStyleIdx="0" presStyleCnt="3"/>
      <dgm:spPr/>
    </dgm:pt>
    <dgm:pt modelId="{B9351B7C-B387-40E7-AF52-80BDC001FCD1}" type="pres">
      <dgm:prSet presAssocID="{A1336D17-3973-4DC1-8EA8-79F2CF61C8E9}" presName="entireBox" presStyleLbl="node1" presStyleIdx="0" presStyleCnt="3"/>
      <dgm:spPr/>
    </dgm:pt>
    <dgm:pt modelId="{B35CC82C-A271-4FE2-B31A-205BF1D4F6A1}" type="pres">
      <dgm:prSet presAssocID="{A1336D17-3973-4DC1-8EA8-79F2CF61C8E9}" presName="descendantBox" presStyleCnt="0"/>
      <dgm:spPr/>
    </dgm:pt>
    <dgm:pt modelId="{73CC7441-2116-414C-A58E-35BB175A2EE9}" type="pres">
      <dgm:prSet presAssocID="{21E21383-9592-4F4A-9702-A6323058E0BA}" presName="childTextBox" presStyleLbl="fgAccFollowNode1" presStyleIdx="0" presStyleCnt="5" custLinFactNeighborX="-358" custLinFactNeighborY="-1527">
        <dgm:presLayoutVars>
          <dgm:bulletEnabled val="1"/>
        </dgm:presLayoutVars>
      </dgm:prSet>
      <dgm:spPr/>
    </dgm:pt>
    <dgm:pt modelId="{87C7F57F-B624-47FB-AC9A-4DF55BE23EC3}" type="pres">
      <dgm:prSet presAssocID="{7A358B81-D88E-4423-A5AE-75593E4C998C}" presName="childTextBox" presStyleLbl="fgAccFollowNode1" presStyleIdx="1" presStyleCnt="5" custLinFactNeighborX="-2" custLinFactNeighborY="917">
        <dgm:presLayoutVars>
          <dgm:bulletEnabled val="1"/>
        </dgm:presLayoutVars>
      </dgm:prSet>
      <dgm:spPr/>
    </dgm:pt>
    <dgm:pt modelId="{1104714D-3C42-460F-8721-CE80C3203DD9}" type="pres">
      <dgm:prSet presAssocID="{96AFA92D-2C4F-48BD-A744-66ED1F5EEF22}" presName="sp" presStyleCnt="0"/>
      <dgm:spPr/>
    </dgm:pt>
    <dgm:pt modelId="{B918D7E5-9EDE-4030-B3B0-A3E3E00A467C}" type="pres">
      <dgm:prSet presAssocID="{F67D76F6-9022-4105-8349-4D796742E665}" presName="arrowAndChildren" presStyleCnt="0"/>
      <dgm:spPr/>
    </dgm:pt>
    <dgm:pt modelId="{C53C4D54-7133-411C-B314-011CECC9333C}" type="pres">
      <dgm:prSet presAssocID="{F67D76F6-9022-4105-8349-4D796742E665}" presName="parentTextArrow" presStyleLbl="node1" presStyleIdx="0" presStyleCnt="3"/>
      <dgm:spPr/>
    </dgm:pt>
    <dgm:pt modelId="{7B4907E7-BD31-41F6-9356-135F91972209}" type="pres">
      <dgm:prSet presAssocID="{F67D76F6-9022-4105-8349-4D796742E665}" presName="arrow" presStyleLbl="node1" presStyleIdx="1" presStyleCnt="3"/>
      <dgm:spPr/>
    </dgm:pt>
    <dgm:pt modelId="{6B68BF39-4579-4C73-9DD6-8177E6A969D7}" type="pres">
      <dgm:prSet presAssocID="{F67D76F6-9022-4105-8349-4D796742E665}" presName="descendantArrow" presStyleCnt="0"/>
      <dgm:spPr/>
    </dgm:pt>
    <dgm:pt modelId="{02831FE0-AF4D-4FA3-B9B5-CE3292A1B32A}" type="pres">
      <dgm:prSet presAssocID="{ED172CAF-5BA8-42B8-B1EB-10724D57D6D3}" presName="childTextArrow" presStyleLbl="fgAccFollowNode1" presStyleIdx="2" presStyleCnt="5">
        <dgm:presLayoutVars>
          <dgm:bulletEnabled val="1"/>
        </dgm:presLayoutVars>
      </dgm:prSet>
      <dgm:spPr/>
    </dgm:pt>
    <dgm:pt modelId="{5659FC52-B598-4CD5-95D0-E01E0B26F8EF}" type="pres">
      <dgm:prSet presAssocID="{15B3CDEA-8E03-4386-BA56-22CA11DFBB61}" presName="childTextArrow" presStyleLbl="fgAccFollowNode1" presStyleIdx="3" presStyleCnt="5">
        <dgm:presLayoutVars>
          <dgm:bulletEnabled val="1"/>
        </dgm:presLayoutVars>
      </dgm:prSet>
      <dgm:spPr/>
    </dgm:pt>
    <dgm:pt modelId="{9ADA3323-F67E-40F3-8F37-DD2477D7AF15}" type="pres">
      <dgm:prSet presAssocID="{B6118D71-9B67-42BA-B06F-C1D25D985BAA}" presName="childTextArrow" presStyleLbl="fgAccFollowNode1" presStyleIdx="4" presStyleCnt="5">
        <dgm:presLayoutVars>
          <dgm:bulletEnabled val="1"/>
        </dgm:presLayoutVars>
      </dgm:prSet>
      <dgm:spPr/>
    </dgm:pt>
    <dgm:pt modelId="{CD4B058D-75A7-47A8-90AB-78439CDEA9C3}" type="pres">
      <dgm:prSet presAssocID="{DF503328-C575-48C4-8152-4F02316A3033}" presName="sp" presStyleCnt="0"/>
      <dgm:spPr/>
    </dgm:pt>
    <dgm:pt modelId="{57BED983-6DBA-49C9-A67D-D79AABB8A6F2}" type="pres">
      <dgm:prSet presAssocID="{225EE61A-F4F1-4C49-81C8-21CB0F7B3D06}" presName="arrowAndChildren" presStyleCnt="0"/>
      <dgm:spPr/>
    </dgm:pt>
    <dgm:pt modelId="{468ACA43-B017-4F21-BAED-8E30B34AA4D8}" type="pres">
      <dgm:prSet presAssocID="{225EE61A-F4F1-4C49-81C8-21CB0F7B3D06}" presName="parentTextArrow" presStyleLbl="node1" presStyleIdx="2" presStyleCnt="3"/>
      <dgm:spPr/>
    </dgm:pt>
  </dgm:ptLst>
  <dgm:cxnLst>
    <dgm:cxn modelId="{E376B10F-3B53-4317-B871-328EFE83BF6E}" type="presOf" srcId="{F67D76F6-9022-4105-8349-4D796742E665}" destId="{C53C4D54-7133-411C-B314-011CECC9333C}" srcOrd="0" destOrd="0" presId="urn:microsoft.com/office/officeart/2005/8/layout/process4"/>
    <dgm:cxn modelId="{0E1D233F-AA89-44CC-92C0-99C5866EC695}" srcId="{1FFAE504-1D84-4CDA-B5F8-ED07F7EC98BA}" destId="{F67D76F6-9022-4105-8349-4D796742E665}" srcOrd="1" destOrd="0" parTransId="{8BF092CB-6BC6-424E-A374-7587455DB554}" sibTransId="{96AFA92D-2C4F-48BD-A744-66ED1F5EEF22}"/>
    <dgm:cxn modelId="{24234A5C-5310-4B56-9BC0-E58FE398EBD3}" srcId="{1FFAE504-1D84-4CDA-B5F8-ED07F7EC98BA}" destId="{A1336D17-3973-4DC1-8EA8-79F2CF61C8E9}" srcOrd="2" destOrd="0" parTransId="{CAAE39B2-8D5C-4788-9DAF-33E577EE19DB}" sibTransId="{632B4DB7-952D-4E92-8B4C-111CFF16D198}"/>
    <dgm:cxn modelId="{8DEB945C-3136-4E5C-A823-D56585AF0EA6}" type="presOf" srcId="{21E21383-9592-4F4A-9702-A6323058E0BA}" destId="{73CC7441-2116-414C-A58E-35BB175A2EE9}" srcOrd="0" destOrd="0" presId="urn:microsoft.com/office/officeart/2005/8/layout/process4"/>
    <dgm:cxn modelId="{382BDF5D-5FE1-41B5-B58A-43A7150C26BA}" type="presOf" srcId="{A1336D17-3973-4DC1-8EA8-79F2CF61C8E9}" destId="{B9351B7C-B387-40E7-AF52-80BDC001FCD1}" srcOrd="1" destOrd="0" presId="urn:microsoft.com/office/officeart/2005/8/layout/process4"/>
    <dgm:cxn modelId="{799DFA63-EB19-4903-B084-8D3352889B10}" srcId="{F67D76F6-9022-4105-8349-4D796742E665}" destId="{B6118D71-9B67-42BA-B06F-C1D25D985BAA}" srcOrd="2" destOrd="0" parTransId="{13917C5F-7600-46C7-8B7F-8D404B0BE58C}" sibTransId="{D108A1D5-4C8C-421F-9DAF-DDC796ABBDDA}"/>
    <dgm:cxn modelId="{BB68C667-0E77-4EF5-891A-223779117DD1}" type="presOf" srcId="{B6118D71-9B67-42BA-B06F-C1D25D985BAA}" destId="{9ADA3323-F67E-40F3-8F37-DD2477D7AF15}" srcOrd="0" destOrd="0" presId="urn:microsoft.com/office/officeart/2005/8/layout/process4"/>
    <dgm:cxn modelId="{BC03DB6B-3444-4093-AD28-DCCED2482DEE}" type="presOf" srcId="{225EE61A-F4F1-4C49-81C8-21CB0F7B3D06}" destId="{468ACA43-B017-4F21-BAED-8E30B34AA4D8}" srcOrd="0" destOrd="0" presId="urn:microsoft.com/office/officeart/2005/8/layout/process4"/>
    <dgm:cxn modelId="{C8DE3D72-3F56-4AC5-B36A-86EE028C6563}" type="presOf" srcId="{A1336D17-3973-4DC1-8EA8-79F2CF61C8E9}" destId="{4A86ECBB-9C1D-40EE-9C10-1525D46A06EF}" srcOrd="0" destOrd="0" presId="urn:microsoft.com/office/officeart/2005/8/layout/process4"/>
    <dgm:cxn modelId="{497E4152-D880-43E2-9809-C0F1CE54BA33}" srcId="{A1336D17-3973-4DC1-8EA8-79F2CF61C8E9}" destId="{7A358B81-D88E-4423-A5AE-75593E4C998C}" srcOrd="1" destOrd="0" parTransId="{13D7A7B1-0D1E-432F-BDFF-8338C9738C0D}" sibTransId="{38925618-86E1-466D-91AD-8F2CE1A29244}"/>
    <dgm:cxn modelId="{5411BC54-D2D0-4BB2-BD5A-70223C250510}" type="presOf" srcId="{F67D76F6-9022-4105-8349-4D796742E665}" destId="{7B4907E7-BD31-41F6-9356-135F91972209}" srcOrd="1" destOrd="0" presId="urn:microsoft.com/office/officeart/2005/8/layout/process4"/>
    <dgm:cxn modelId="{7BEE5977-33EA-44DD-828B-69383BFE1EE5}" type="presOf" srcId="{7A358B81-D88E-4423-A5AE-75593E4C998C}" destId="{87C7F57F-B624-47FB-AC9A-4DF55BE23EC3}" srcOrd="0" destOrd="0" presId="urn:microsoft.com/office/officeart/2005/8/layout/process4"/>
    <dgm:cxn modelId="{02F51A59-84E5-4684-A74B-511A86C35035}" srcId="{F67D76F6-9022-4105-8349-4D796742E665}" destId="{ED172CAF-5BA8-42B8-B1EB-10724D57D6D3}" srcOrd="0" destOrd="0" parTransId="{4B0B79FF-BBBC-494B-9BC5-33A3A4F1BAE6}" sibTransId="{04A988E5-1020-4CF3-AE8A-B3AEA5CB2767}"/>
    <dgm:cxn modelId="{28471A7E-A057-4C1C-9D44-6B173D1C3672}" type="presOf" srcId="{1FFAE504-1D84-4CDA-B5F8-ED07F7EC98BA}" destId="{408AAA15-519C-4DBD-9642-02B98CA9DBAE}" srcOrd="0" destOrd="0" presId="urn:microsoft.com/office/officeart/2005/8/layout/process4"/>
    <dgm:cxn modelId="{99C15887-64FB-4E3D-8DC2-28D3BFC2F34F}" type="presOf" srcId="{15B3CDEA-8E03-4386-BA56-22CA11DFBB61}" destId="{5659FC52-B598-4CD5-95D0-E01E0B26F8EF}" srcOrd="0" destOrd="0" presId="urn:microsoft.com/office/officeart/2005/8/layout/process4"/>
    <dgm:cxn modelId="{949C7094-B024-4398-8987-54B835BD2A29}" srcId="{F67D76F6-9022-4105-8349-4D796742E665}" destId="{15B3CDEA-8E03-4386-BA56-22CA11DFBB61}" srcOrd="1" destOrd="0" parTransId="{6A4CB8E2-821E-4774-AC4B-CB81371384C0}" sibTransId="{1860AA62-1247-41E6-9965-A2C2EC43DABF}"/>
    <dgm:cxn modelId="{830AF6C4-DB61-42E2-8FDF-5606E98319A4}" srcId="{1FFAE504-1D84-4CDA-B5F8-ED07F7EC98BA}" destId="{225EE61A-F4F1-4C49-81C8-21CB0F7B3D06}" srcOrd="0" destOrd="0" parTransId="{BD1A2C2E-3F20-41CF-ADB2-346B21215889}" sibTransId="{DF503328-C575-48C4-8152-4F02316A3033}"/>
    <dgm:cxn modelId="{E4F4F3C9-FA77-4ADD-9AFB-F399222B350C}" srcId="{A1336D17-3973-4DC1-8EA8-79F2CF61C8E9}" destId="{21E21383-9592-4F4A-9702-A6323058E0BA}" srcOrd="0" destOrd="0" parTransId="{C8B15B5C-34F4-489A-805C-7CDC7E94A17F}" sibTransId="{CD342691-643D-4045-96E0-5695AD3C1725}"/>
    <dgm:cxn modelId="{3A38ABF2-868C-49CE-BDD8-8A4A01ACEBB8}" type="presOf" srcId="{ED172CAF-5BA8-42B8-B1EB-10724D57D6D3}" destId="{02831FE0-AF4D-4FA3-B9B5-CE3292A1B32A}" srcOrd="0" destOrd="0" presId="urn:microsoft.com/office/officeart/2005/8/layout/process4"/>
    <dgm:cxn modelId="{64BCAA25-2521-41A4-B279-01DABCE188C9}" type="presParOf" srcId="{408AAA15-519C-4DBD-9642-02B98CA9DBAE}" destId="{76625869-D582-47D5-A26F-560CFEF070E5}" srcOrd="0" destOrd="0" presId="urn:microsoft.com/office/officeart/2005/8/layout/process4"/>
    <dgm:cxn modelId="{3886BF2F-20CC-40C8-9876-B03D75E42144}" type="presParOf" srcId="{76625869-D582-47D5-A26F-560CFEF070E5}" destId="{4A86ECBB-9C1D-40EE-9C10-1525D46A06EF}" srcOrd="0" destOrd="0" presId="urn:microsoft.com/office/officeart/2005/8/layout/process4"/>
    <dgm:cxn modelId="{6EEE6D5B-4E9D-4481-87A5-4D19577FC81B}" type="presParOf" srcId="{76625869-D582-47D5-A26F-560CFEF070E5}" destId="{B9351B7C-B387-40E7-AF52-80BDC001FCD1}" srcOrd="1" destOrd="0" presId="urn:microsoft.com/office/officeart/2005/8/layout/process4"/>
    <dgm:cxn modelId="{CF1D158B-CF90-44C8-869B-C7E5EC0BD9A3}" type="presParOf" srcId="{76625869-D582-47D5-A26F-560CFEF070E5}" destId="{B35CC82C-A271-4FE2-B31A-205BF1D4F6A1}" srcOrd="2" destOrd="0" presId="urn:microsoft.com/office/officeart/2005/8/layout/process4"/>
    <dgm:cxn modelId="{96D421E4-AD36-484C-A9C8-869C3046457F}" type="presParOf" srcId="{B35CC82C-A271-4FE2-B31A-205BF1D4F6A1}" destId="{73CC7441-2116-414C-A58E-35BB175A2EE9}" srcOrd="0" destOrd="0" presId="urn:microsoft.com/office/officeart/2005/8/layout/process4"/>
    <dgm:cxn modelId="{73B71971-DDDB-46ED-8315-A324DDFC65DD}" type="presParOf" srcId="{B35CC82C-A271-4FE2-B31A-205BF1D4F6A1}" destId="{87C7F57F-B624-47FB-AC9A-4DF55BE23EC3}" srcOrd="1" destOrd="0" presId="urn:microsoft.com/office/officeart/2005/8/layout/process4"/>
    <dgm:cxn modelId="{21C9B743-0FB3-4EF1-8C6E-5DC341288405}" type="presParOf" srcId="{408AAA15-519C-4DBD-9642-02B98CA9DBAE}" destId="{1104714D-3C42-460F-8721-CE80C3203DD9}" srcOrd="1" destOrd="0" presId="urn:microsoft.com/office/officeart/2005/8/layout/process4"/>
    <dgm:cxn modelId="{D129C6F4-166D-45A5-A34D-C271D2C8E148}" type="presParOf" srcId="{408AAA15-519C-4DBD-9642-02B98CA9DBAE}" destId="{B918D7E5-9EDE-4030-B3B0-A3E3E00A467C}" srcOrd="2" destOrd="0" presId="urn:microsoft.com/office/officeart/2005/8/layout/process4"/>
    <dgm:cxn modelId="{D1F05890-F735-4AB1-9E1E-114B43392F73}" type="presParOf" srcId="{B918D7E5-9EDE-4030-B3B0-A3E3E00A467C}" destId="{C53C4D54-7133-411C-B314-011CECC9333C}" srcOrd="0" destOrd="0" presId="urn:microsoft.com/office/officeart/2005/8/layout/process4"/>
    <dgm:cxn modelId="{7D5EA3D1-723F-460A-9560-493A25B55076}" type="presParOf" srcId="{B918D7E5-9EDE-4030-B3B0-A3E3E00A467C}" destId="{7B4907E7-BD31-41F6-9356-135F91972209}" srcOrd="1" destOrd="0" presId="urn:microsoft.com/office/officeart/2005/8/layout/process4"/>
    <dgm:cxn modelId="{A05F5101-AC03-4066-941F-CFFE17ACC8D8}" type="presParOf" srcId="{B918D7E5-9EDE-4030-B3B0-A3E3E00A467C}" destId="{6B68BF39-4579-4C73-9DD6-8177E6A969D7}" srcOrd="2" destOrd="0" presId="urn:microsoft.com/office/officeart/2005/8/layout/process4"/>
    <dgm:cxn modelId="{FFC7A8CC-3028-4DEA-9B57-B2826387AD63}" type="presParOf" srcId="{6B68BF39-4579-4C73-9DD6-8177E6A969D7}" destId="{02831FE0-AF4D-4FA3-B9B5-CE3292A1B32A}" srcOrd="0" destOrd="0" presId="urn:microsoft.com/office/officeart/2005/8/layout/process4"/>
    <dgm:cxn modelId="{C697BF21-A0B3-4C8E-9C87-F65BCF334326}" type="presParOf" srcId="{6B68BF39-4579-4C73-9DD6-8177E6A969D7}" destId="{5659FC52-B598-4CD5-95D0-E01E0B26F8EF}" srcOrd="1" destOrd="0" presId="urn:microsoft.com/office/officeart/2005/8/layout/process4"/>
    <dgm:cxn modelId="{EC09A659-40E5-4734-AD18-1A51B3AC6264}" type="presParOf" srcId="{6B68BF39-4579-4C73-9DD6-8177E6A969D7}" destId="{9ADA3323-F67E-40F3-8F37-DD2477D7AF15}" srcOrd="2" destOrd="0" presId="urn:microsoft.com/office/officeart/2005/8/layout/process4"/>
    <dgm:cxn modelId="{300A908B-3435-412E-90D2-832F26810358}" type="presParOf" srcId="{408AAA15-519C-4DBD-9642-02B98CA9DBAE}" destId="{CD4B058D-75A7-47A8-90AB-78439CDEA9C3}" srcOrd="3" destOrd="0" presId="urn:microsoft.com/office/officeart/2005/8/layout/process4"/>
    <dgm:cxn modelId="{0914E162-BADE-41D2-8C40-8F9D6F97D96B}" type="presParOf" srcId="{408AAA15-519C-4DBD-9642-02B98CA9DBAE}" destId="{57BED983-6DBA-49C9-A67D-D79AABB8A6F2}" srcOrd="4" destOrd="0" presId="urn:microsoft.com/office/officeart/2005/8/layout/process4"/>
    <dgm:cxn modelId="{9D97BA4B-E603-4C99-8A21-74AB5BA249AA}" type="presParOf" srcId="{57BED983-6DBA-49C9-A67D-D79AABB8A6F2}" destId="{468ACA43-B017-4F21-BAED-8E30B34AA4D8}"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ACB19C8-80A7-4284-9D7B-03CC80D460B9}"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0C667602-E1D1-4B25-9437-AF507236C747}">
      <dgm:prSet/>
      <dgm:spPr/>
      <dgm:t>
        <a:bodyPr/>
        <a:lstStyle/>
        <a:p>
          <a:pPr>
            <a:defRPr cap="all"/>
          </a:pPr>
          <a:r>
            <a:rPr lang="en-US" cap="none" baseline="0" dirty="0"/>
            <a:t>Continued focus on developing district programs to support all students (MD program </a:t>
          </a:r>
          <a:r>
            <a:rPr lang="en-US" cap="none" baseline="0"/>
            <a:t>at THS planned for 27-28)</a:t>
          </a:r>
          <a:endParaRPr lang="en-US" cap="none" baseline="0" dirty="0"/>
        </a:p>
      </dgm:t>
    </dgm:pt>
    <dgm:pt modelId="{D403D686-CBC8-42A0-9CB7-E1BDA0BB3684}" type="parTrans" cxnId="{DFCD2BDD-E146-4253-ADC6-4766A4E77E35}">
      <dgm:prSet/>
      <dgm:spPr/>
      <dgm:t>
        <a:bodyPr/>
        <a:lstStyle/>
        <a:p>
          <a:endParaRPr lang="en-US"/>
        </a:p>
      </dgm:t>
    </dgm:pt>
    <dgm:pt modelId="{634887FB-910A-4FA9-A07B-70A1C1AE903E}" type="sibTrans" cxnId="{DFCD2BDD-E146-4253-ADC6-4766A4E77E35}">
      <dgm:prSet/>
      <dgm:spPr/>
      <dgm:t>
        <a:bodyPr/>
        <a:lstStyle/>
        <a:p>
          <a:endParaRPr lang="en-US"/>
        </a:p>
      </dgm:t>
    </dgm:pt>
    <dgm:pt modelId="{C9F29891-A66F-41EB-8374-C757543D271C}">
      <dgm:prSet/>
      <dgm:spPr/>
      <dgm:t>
        <a:bodyPr/>
        <a:lstStyle/>
        <a:p>
          <a:pPr>
            <a:defRPr cap="all"/>
          </a:pPr>
          <a:r>
            <a:rPr lang="en-US" i="0" cap="none" baseline="0" dirty="0"/>
            <a:t>Introduction of Integrated Pre-K program has helped manage expenses (additional section in 26-27)</a:t>
          </a:r>
        </a:p>
      </dgm:t>
    </dgm:pt>
    <dgm:pt modelId="{A132521E-2240-4A11-9E93-ECB5B5F43829}" type="parTrans" cxnId="{5D4EE9CB-93FC-4E84-9F90-6E4338BFF3CB}">
      <dgm:prSet/>
      <dgm:spPr/>
      <dgm:t>
        <a:bodyPr/>
        <a:lstStyle/>
        <a:p>
          <a:endParaRPr lang="en-US"/>
        </a:p>
      </dgm:t>
    </dgm:pt>
    <dgm:pt modelId="{61306399-0C8F-4EEC-94E3-6E6E8A9E343C}" type="sibTrans" cxnId="{5D4EE9CB-93FC-4E84-9F90-6E4338BFF3CB}">
      <dgm:prSet/>
      <dgm:spPr/>
      <dgm:t>
        <a:bodyPr/>
        <a:lstStyle/>
        <a:p>
          <a:endParaRPr lang="en-US"/>
        </a:p>
      </dgm:t>
    </dgm:pt>
    <dgm:pt modelId="{C4930BEE-3EB3-4675-8665-F2B057B8AC92}">
      <dgm:prSet/>
      <dgm:spPr/>
      <dgm:t>
        <a:bodyPr/>
        <a:lstStyle/>
        <a:p>
          <a:pPr>
            <a:defRPr cap="all"/>
          </a:pPr>
          <a:r>
            <a:rPr lang="en-US" b="0" cap="none" baseline="0" dirty="0"/>
            <a:t>Out of district enrollment has decreased which means the district has been able to meet student needs in-house</a:t>
          </a:r>
        </a:p>
      </dgm:t>
    </dgm:pt>
    <dgm:pt modelId="{FC3AF59C-8A6C-49C9-A59D-79ABE179D2AA}" type="parTrans" cxnId="{F8DE3F20-B5EF-4567-A74B-ECDF1B3B03AE}">
      <dgm:prSet/>
      <dgm:spPr/>
      <dgm:t>
        <a:bodyPr/>
        <a:lstStyle/>
        <a:p>
          <a:endParaRPr lang="en-US"/>
        </a:p>
      </dgm:t>
    </dgm:pt>
    <dgm:pt modelId="{B79AEE6B-2102-49D0-A4F5-906E4A7A13D7}" type="sibTrans" cxnId="{F8DE3F20-B5EF-4567-A74B-ECDF1B3B03AE}">
      <dgm:prSet/>
      <dgm:spPr/>
      <dgm:t>
        <a:bodyPr/>
        <a:lstStyle/>
        <a:p>
          <a:endParaRPr lang="en-US"/>
        </a:p>
      </dgm:t>
    </dgm:pt>
    <dgm:pt modelId="{13CE43CF-F614-45AA-9ABC-742B45E26AAA}">
      <dgm:prSet/>
      <dgm:spPr/>
      <dgm:t>
        <a:bodyPr/>
        <a:lstStyle/>
        <a:p>
          <a:pPr>
            <a:defRPr cap="all"/>
          </a:pPr>
          <a:r>
            <a:rPr lang="en-US" cap="none" baseline="0" dirty="0">
              <a:latin typeface="+mn-lt"/>
            </a:rPr>
            <a:t>The district continues to support mental health resources</a:t>
          </a:r>
        </a:p>
      </dgm:t>
    </dgm:pt>
    <dgm:pt modelId="{D97298B2-3138-48D4-A8D6-6D80101F27BF}" type="parTrans" cxnId="{0EADB6B9-2E81-472E-8911-D339009439DF}">
      <dgm:prSet/>
      <dgm:spPr/>
      <dgm:t>
        <a:bodyPr/>
        <a:lstStyle/>
        <a:p>
          <a:endParaRPr lang="en-US"/>
        </a:p>
      </dgm:t>
    </dgm:pt>
    <dgm:pt modelId="{B6329C76-94FD-4CD5-BBD1-5991CADB8128}" type="sibTrans" cxnId="{0EADB6B9-2E81-472E-8911-D339009439DF}">
      <dgm:prSet/>
      <dgm:spPr/>
      <dgm:t>
        <a:bodyPr/>
        <a:lstStyle/>
        <a:p>
          <a:endParaRPr lang="en-US"/>
        </a:p>
      </dgm:t>
    </dgm:pt>
    <dgm:pt modelId="{2FAC7306-D645-40AB-874E-8E1C31B1EE2E}" type="pres">
      <dgm:prSet presAssocID="{7ACB19C8-80A7-4284-9D7B-03CC80D460B9}" presName="outerComposite" presStyleCnt="0">
        <dgm:presLayoutVars>
          <dgm:chMax val="5"/>
          <dgm:dir/>
          <dgm:resizeHandles val="exact"/>
        </dgm:presLayoutVars>
      </dgm:prSet>
      <dgm:spPr/>
    </dgm:pt>
    <dgm:pt modelId="{EC270719-0CDC-4D25-A84D-F2EEA8631961}" type="pres">
      <dgm:prSet presAssocID="{7ACB19C8-80A7-4284-9D7B-03CC80D460B9}" presName="dummyMaxCanvas" presStyleCnt="0">
        <dgm:presLayoutVars/>
      </dgm:prSet>
      <dgm:spPr/>
    </dgm:pt>
    <dgm:pt modelId="{B0F160A5-50DE-410A-BC13-E14295DF6F05}" type="pres">
      <dgm:prSet presAssocID="{7ACB19C8-80A7-4284-9D7B-03CC80D460B9}" presName="FourNodes_1" presStyleLbl="node1" presStyleIdx="0" presStyleCnt="4">
        <dgm:presLayoutVars>
          <dgm:bulletEnabled val="1"/>
        </dgm:presLayoutVars>
      </dgm:prSet>
      <dgm:spPr/>
    </dgm:pt>
    <dgm:pt modelId="{AA6BCB58-223C-40D9-83A6-75A6AB291196}" type="pres">
      <dgm:prSet presAssocID="{7ACB19C8-80A7-4284-9D7B-03CC80D460B9}" presName="FourNodes_2" presStyleLbl="node1" presStyleIdx="1" presStyleCnt="4">
        <dgm:presLayoutVars>
          <dgm:bulletEnabled val="1"/>
        </dgm:presLayoutVars>
      </dgm:prSet>
      <dgm:spPr/>
    </dgm:pt>
    <dgm:pt modelId="{DF4C8F94-5651-4079-BDA9-D35E18BC64B7}" type="pres">
      <dgm:prSet presAssocID="{7ACB19C8-80A7-4284-9D7B-03CC80D460B9}" presName="FourNodes_3" presStyleLbl="node1" presStyleIdx="2" presStyleCnt="4">
        <dgm:presLayoutVars>
          <dgm:bulletEnabled val="1"/>
        </dgm:presLayoutVars>
      </dgm:prSet>
      <dgm:spPr/>
    </dgm:pt>
    <dgm:pt modelId="{26ED6E09-BC44-43CF-AFF7-889F7B5A96EC}" type="pres">
      <dgm:prSet presAssocID="{7ACB19C8-80A7-4284-9D7B-03CC80D460B9}" presName="FourNodes_4" presStyleLbl="node1" presStyleIdx="3" presStyleCnt="4">
        <dgm:presLayoutVars>
          <dgm:bulletEnabled val="1"/>
        </dgm:presLayoutVars>
      </dgm:prSet>
      <dgm:spPr/>
    </dgm:pt>
    <dgm:pt modelId="{C1C6885D-0FF6-4272-8F7D-84966786CAA5}" type="pres">
      <dgm:prSet presAssocID="{7ACB19C8-80A7-4284-9D7B-03CC80D460B9}" presName="FourConn_1-2" presStyleLbl="fgAccFollowNode1" presStyleIdx="0" presStyleCnt="3">
        <dgm:presLayoutVars>
          <dgm:bulletEnabled val="1"/>
        </dgm:presLayoutVars>
      </dgm:prSet>
      <dgm:spPr/>
    </dgm:pt>
    <dgm:pt modelId="{7F10611B-817C-444F-9A0E-7ADFB3C230CC}" type="pres">
      <dgm:prSet presAssocID="{7ACB19C8-80A7-4284-9D7B-03CC80D460B9}" presName="FourConn_2-3" presStyleLbl="fgAccFollowNode1" presStyleIdx="1" presStyleCnt="3">
        <dgm:presLayoutVars>
          <dgm:bulletEnabled val="1"/>
        </dgm:presLayoutVars>
      </dgm:prSet>
      <dgm:spPr/>
    </dgm:pt>
    <dgm:pt modelId="{0A65AB6A-26D5-457A-8601-48C51105D88E}" type="pres">
      <dgm:prSet presAssocID="{7ACB19C8-80A7-4284-9D7B-03CC80D460B9}" presName="FourConn_3-4" presStyleLbl="fgAccFollowNode1" presStyleIdx="2" presStyleCnt="3">
        <dgm:presLayoutVars>
          <dgm:bulletEnabled val="1"/>
        </dgm:presLayoutVars>
      </dgm:prSet>
      <dgm:spPr/>
    </dgm:pt>
    <dgm:pt modelId="{6FF7D929-F6DD-4E3F-A5AD-C6565C40C583}" type="pres">
      <dgm:prSet presAssocID="{7ACB19C8-80A7-4284-9D7B-03CC80D460B9}" presName="FourNodes_1_text" presStyleLbl="node1" presStyleIdx="3" presStyleCnt="4">
        <dgm:presLayoutVars>
          <dgm:bulletEnabled val="1"/>
        </dgm:presLayoutVars>
      </dgm:prSet>
      <dgm:spPr/>
    </dgm:pt>
    <dgm:pt modelId="{2E9700EF-64F2-4271-91D7-E41849150B1F}" type="pres">
      <dgm:prSet presAssocID="{7ACB19C8-80A7-4284-9D7B-03CC80D460B9}" presName="FourNodes_2_text" presStyleLbl="node1" presStyleIdx="3" presStyleCnt="4">
        <dgm:presLayoutVars>
          <dgm:bulletEnabled val="1"/>
        </dgm:presLayoutVars>
      </dgm:prSet>
      <dgm:spPr/>
    </dgm:pt>
    <dgm:pt modelId="{D24BBA1D-0B59-4EF1-B0F0-1E65E295A709}" type="pres">
      <dgm:prSet presAssocID="{7ACB19C8-80A7-4284-9D7B-03CC80D460B9}" presName="FourNodes_3_text" presStyleLbl="node1" presStyleIdx="3" presStyleCnt="4">
        <dgm:presLayoutVars>
          <dgm:bulletEnabled val="1"/>
        </dgm:presLayoutVars>
      </dgm:prSet>
      <dgm:spPr/>
    </dgm:pt>
    <dgm:pt modelId="{7F20C8E8-CE27-4CB3-8A02-7EF0E04D999A}" type="pres">
      <dgm:prSet presAssocID="{7ACB19C8-80A7-4284-9D7B-03CC80D460B9}" presName="FourNodes_4_text" presStyleLbl="node1" presStyleIdx="3" presStyleCnt="4">
        <dgm:presLayoutVars>
          <dgm:bulletEnabled val="1"/>
        </dgm:presLayoutVars>
      </dgm:prSet>
      <dgm:spPr/>
    </dgm:pt>
  </dgm:ptLst>
  <dgm:cxnLst>
    <dgm:cxn modelId="{14F8F90D-84A4-4EBC-A5F8-E0D5B2DD0436}" type="presOf" srcId="{C4930BEE-3EB3-4675-8665-F2B057B8AC92}" destId="{D24BBA1D-0B59-4EF1-B0F0-1E65E295A709}" srcOrd="1" destOrd="0" presId="urn:microsoft.com/office/officeart/2005/8/layout/vProcess5"/>
    <dgm:cxn modelId="{F8DE3F20-B5EF-4567-A74B-ECDF1B3B03AE}" srcId="{7ACB19C8-80A7-4284-9D7B-03CC80D460B9}" destId="{C4930BEE-3EB3-4675-8665-F2B057B8AC92}" srcOrd="2" destOrd="0" parTransId="{FC3AF59C-8A6C-49C9-A59D-79ABE179D2AA}" sibTransId="{B79AEE6B-2102-49D0-A4F5-906E4A7A13D7}"/>
    <dgm:cxn modelId="{8A5F912B-1227-4627-A7F0-B60C4E48D690}" type="presOf" srcId="{0C667602-E1D1-4B25-9437-AF507236C747}" destId="{B0F160A5-50DE-410A-BC13-E14295DF6F05}" srcOrd="0" destOrd="0" presId="urn:microsoft.com/office/officeart/2005/8/layout/vProcess5"/>
    <dgm:cxn modelId="{A80FEE30-3F57-4DC8-89BE-CCFBF953F563}" type="presOf" srcId="{13CE43CF-F614-45AA-9ABC-742B45E26AAA}" destId="{7F20C8E8-CE27-4CB3-8A02-7EF0E04D999A}" srcOrd="1" destOrd="0" presId="urn:microsoft.com/office/officeart/2005/8/layout/vProcess5"/>
    <dgm:cxn modelId="{4CD3F566-6A98-41A2-98D0-152968AC9E95}" type="presOf" srcId="{61306399-0C8F-4EEC-94E3-6E6E8A9E343C}" destId="{7F10611B-817C-444F-9A0E-7ADFB3C230CC}" srcOrd="0" destOrd="0" presId="urn:microsoft.com/office/officeart/2005/8/layout/vProcess5"/>
    <dgm:cxn modelId="{0A9A7A7E-0C93-47CB-9540-0D7F4DB664AE}" type="presOf" srcId="{13CE43CF-F614-45AA-9ABC-742B45E26AAA}" destId="{26ED6E09-BC44-43CF-AFF7-889F7B5A96EC}" srcOrd="0" destOrd="0" presId="urn:microsoft.com/office/officeart/2005/8/layout/vProcess5"/>
    <dgm:cxn modelId="{B07C5C95-C26B-4FC1-BA68-3D0A69FAA6C5}" type="presOf" srcId="{C4930BEE-3EB3-4675-8665-F2B057B8AC92}" destId="{DF4C8F94-5651-4079-BDA9-D35E18BC64B7}" srcOrd="0" destOrd="0" presId="urn:microsoft.com/office/officeart/2005/8/layout/vProcess5"/>
    <dgm:cxn modelId="{0239E998-F058-4FF3-8BFF-75A8B426A12B}" type="presOf" srcId="{7ACB19C8-80A7-4284-9D7B-03CC80D460B9}" destId="{2FAC7306-D645-40AB-874E-8E1C31B1EE2E}" srcOrd="0" destOrd="0" presId="urn:microsoft.com/office/officeart/2005/8/layout/vProcess5"/>
    <dgm:cxn modelId="{8445A6B5-1DDD-40A1-BFAB-E48C28603471}" type="presOf" srcId="{B79AEE6B-2102-49D0-A4F5-906E4A7A13D7}" destId="{0A65AB6A-26D5-457A-8601-48C51105D88E}" srcOrd="0" destOrd="0" presId="urn:microsoft.com/office/officeart/2005/8/layout/vProcess5"/>
    <dgm:cxn modelId="{6030CBB6-1AC1-4518-8E7A-A528F0279843}" type="presOf" srcId="{C9F29891-A66F-41EB-8374-C757543D271C}" destId="{AA6BCB58-223C-40D9-83A6-75A6AB291196}" srcOrd="0" destOrd="0" presId="urn:microsoft.com/office/officeart/2005/8/layout/vProcess5"/>
    <dgm:cxn modelId="{0EADB6B9-2E81-472E-8911-D339009439DF}" srcId="{7ACB19C8-80A7-4284-9D7B-03CC80D460B9}" destId="{13CE43CF-F614-45AA-9ABC-742B45E26AAA}" srcOrd="3" destOrd="0" parTransId="{D97298B2-3138-48D4-A8D6-6D80101F27BF}" sibTransId="{B6329C76-94FD-4CD5-BBD1-5991CADB8128}"/>
    <dgm:cxn modelId="{5D4EE9CB-93FC-4E84-9F90-6E4338BFF3CB}" srcId="{7ACB19C8-80A7-4284-9D7B-03CC80D460B9}" destId="{C9F29891-A66F-41EB-8374-C757543D271C}" srcOrd="1" destOrd="0" parTransId="{A132521E-2240-4A11-9E93-ECB5B5F43829}" sibTransId="{61306399-0C8F-4EEC-94E3-6E6E8A9E343C}"/>
    <dgm:cxn modelId="{94648BCC-68D2-45A2-9DBF-B5D7215A1147}" type="presOf" srcId="{634887FB-910A-4FA9-A07B-70A1C1AE903E}" destId="{C1C6885D-0FF6-4272-8F7D-84966786CAA5}" srcOrd="0" destOrd="0" presId="urn:microsoft.com/office/officeart/2005/8/layout/vProcess5"/>
    <dgm:cxn modelId="{DFCD2BDD-E146-4253-ADC6-4766A4E77E35}" srcId="{7ACB19C8-80A7-4284-9D7B-03CC80D460B9}" destId="{0C667602-E1D1-4B25-9437-AF507236C747}" srcOrd="0" destOrd="0" parTransId="{D403D686-CBC8-42A0-9CB7-E1BDA0BB3684}" sibTransId="{634887FB-910A-4FA9-A07B-70A1C1AE903E}"/>
    <dgm:cxn modelId="{A14BFCEC-782C-4B02-AF1E-8A8311FF8694}" type="presOf" srcId="{C9F29891-A66F-41EB-8374-C757543D271C}" destId="{2E9700EF-64F2-4271-91D7-E41849150B1F}" srcOrd="1" destOrd="0" presId="urn:microsoft.com/office/officeart/2005/8/layout/vProcess5"/>
    <dgm:cxn modelId="{E7C1C8EE-1108-4FBB-9EAF-0E99C34D8A03}" type="presOf" srcId="{0C667602-E1D1-4B25-9437-AF507236C747}" destId="{6FF7D929-F6DD-4E3F-A5AD-C6565C40C583}" srcOrd="1" destOrd="0" presId="urn:microsoft.com/office/officeart/2005/8/layout/vProcess5"/>
    <dgm:cxn modelId="{196DCEA4-205A-43A1-8DC1-B8AC9AC07CD6}" type="presParOf" srcId="{2FAC7306-D645-40AB-874E-8E1C31B1EE2E}" destId="{EC270719-0CDC-4D25-A84D-F2EEA8631961}" srcOrd="0" destOrd="0" presId="urn:microsoft.com/office/officeart/2005/8/layout/vProcess5"/>
    <dgm:cxn modelId="{3A0BDEB0-CF0C-493F-9152-9399B3461094}" type="presParOf" srcId="{2FAC7306-D645-40AB-874E-8E1C31B1EE2E}" destId="{B0F160A5-50DE-410A-BC13-E14295DF6F05}" srcOrd="1" destOrd="0" presId="urn:microsoft.com/office/officeart/2005/8/layout/vProcess5"/>
    <dgm:cxn modelId="{F768BD47-D154-42AF-83EE-62F97C243A0D}" type="presParOf" srcId="{2FAC7306-D645-40AB-874E-8E1C31B1EE2E}" destId="{AA6BCB58-223C-40D9-83A6-75A6AB291196}" srcOrd="2" destOrd="0" presId="urn:microsoft.com/office/officeart/2005/8/layout/vProcess5"/>
    <dgm:cxn modelId="{1B999A5E-467C-4034-B6AE-476432995B3A}" type="presParOf" srcId="{2FAC7306-D645-40AB-874E-8E1C31B1EE2E}" destId="{DF4C8F94-5651-4079-BDA9-D35E18BC64B7}" srcOrd="3" destOrd="0" presId="urn:microsoft.com/office/officeart/2005/8/layout/vProcess5"/>
    <dgm:cxn modelId="{595DED7A-F907-45AF-9AA6-582E456B67DA}" type="presParOf" srcId="{2FAC7306-D645-40AB-874E-8E1C31B1EE2E}" destId="{26ED6E09-BC44-43CF-AFF7-889F7B5A96EC}" srcOrd="4" destOrd="0" presId="urn:microsoft.com/office/officeart/2005/8/layout/vProcess5"/>
    <dgm:cxn modelId="{7656396B-6C65-4A6E-986C-DADC310A5E65}" type="presParOf" srcId="{2FAC7306-D645-40AB-874E-8E1C31B1EE2E}" destId="{C1C6885D-0FF6-4272-8F7D-84966786CAA5}" srcOrd="5" destOrd="0" presId="urn:microsoft.com/office/officeart/2005/8/layout/vProcess5"/>
    <dgm:cxn modelId="{883DF081-8012-422C-BAD5-2C3C641FD103}" type="presParOf" srcId="{2FAC7306-D645-40AB-874E-8E1C31B1EE2E}" destId="{7F10611B-817C-444F-9A0E-7ADFB3C230CC}" srcOrd="6" destOrd="0" presId="urn:microsoft.com/office/officeart/2005/8/layout/vProcess5"/>
    <dgm:cxn modelId="{CA7C1399-5C11-4255-ADAB-462784953ED3}" type="presParOf" srcId="{2FAC7306-D645-40AB-874E-8E1C31B1EE2E}" destId="{0A65AB6A-26D5-457A-8601-48C51105D88E}" srcOrd="7" destOrd="0" presId="urn:microsoft.com/office/officeart/2005/8/layout/vProcess5"/>
    <dgm:cxn modelId="{3E53740E-AC8E-496A-8870-41043EB7613A}" type="presParOf" srcId="{2FAC7306-D645-40AB-874E-8E1C31B1EE2E}" destId="{6FF7D929-F6DD-4E3F-A5AD-C6565C40C583}" srcOrd="8" destOrd="0" presId="urn:microsoft.com/office/officeart/2005/8/layout/vProcess5"/>
    <dgm:cxn modelId="{D070FAC2-97DC-42D1-BFE9-5BCA731D412D}" type="presParOf" srcId="{2FAC7306-D645-40AB-874E-8E1C31B1EE2E}" destId="{2E9700EF-64F2-4271-91D7-E41849150B1F}" srcOrd="9" destOrd="0" presId="urn:microsoft.com/office/officeart/2005/8/layout/vProcess5"/>
    <dgm:cxn modelId="{25E107B4-D575-4331-95E8-6B4D1F99CF7C}" type="presParOf" srcId="{2FAC7306-D645-40AB-874E-8E1C31B1EE2E}" destId="{D24BBA1D-0B59-4EF1-B0F0-1E65E295A709}" srcOrd="10" destOrd="0" presId="urn:microsoft.com/office/officeart/2005/8/layout/vProcess5"/>
    <dgm:cxn modelId="{B0EB3A18-672A-43FE-BC31-334E7364BD40}" type="presParOf" srcId="{2FAC7306-D645-40AB-874E-8E1C31B1EE2E}" destId="{7F20C8E8-CE27-4CB3-8A02-7EF0E04D999A}"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7A9CA54-6549-495F-AA67-A47603F4D735}" type="doc">
      <dgm:prSet loTypeId="urn:microsoft.com/office/officeart/2005/8/layout/list1" loCatId="list" qsTypeId="urn:microsoft.com/office/officeart/2005/8/quickstyle/simple5" qsCatId="simple" csTypeId="urn:microsoft.com/office/officeart/2005/8/colors/accent2_2" csCatId="accent2" phldr="1"/>
      <dgm:spPr/>
      <dgm:t>
        <a:bodyPr/>
        <a:lstStyle/>
        <a:p>
          <a:endParaRPr lang="en-US"/>
        </a:p>
      </dgm:t>
    </dgm:pt>
    <dgm:pt modelId="{A3629283-C3FC-4590-A52D-975D125F0F85}">
      <dgm:prSet/>
      <dgm:spPr/>
      <dgm:t>
        <a:bodyPr/>
        <a:lstStyle/>
        <a:p>
          <a:r>
            <a:rPr lang="en-US"/>
            <a:t>Hardware and Infrastructure</a:t>
          </a:r>
          <a:endParaRPr lang="en-US" dirty="0"/>
        </a:p>
      </dgm:t>
    </dgm:pt>
    <dgm:pt modelId="{D6E1F5E2-FE0E-4F77-AC86-603AB0BFA30C}" type="parTrans" cxnId="{AEDE666F-2A28-44B7-AB2A-83A6762D1531}">
      <dgm:prSet/>
      <dgm:spPr/>
      <dgm:t>
        <a:bodyPr/>
        <a:lstStyle/>
        <a:p>
          <a:endParaRPr lang="en-US"/>
        </a:p>
      </dgm:t>
    </dgm:pt>
    <dgm:pt modelId="{3F716F0F-E88A-4BCB-84AE-3956AB98F767}" type="sibTrans" cxnId="{AEDE666F-2A28-44B7-AB2A-83A6762D1531}">
      <dgm:prSet/>
      <dgm:spPr/>
      <dgm:t>
        <a:bodyPr/>
        <a:lstStyle/>
        <a:p>
          <a:endParaRPr lang="en-US"/>
        </a:p>
      </dgm:t>
    </dgm:pt>
    <dgm:pt modelId="{A108C36F-A4F3-44CC-A7C3-B5CBC9EC0787}">
      <dgm:prSet/>
      <dgm:spPr/>
      <dgm:t>
        <a:bodyPr/>
        <a:lstStyle/>
        <a:p>
          <a:r>
            <a:rPr lang="en-US"/>
            <a:t>Student and staff laptops</a:t>
          </a:r>
          <a:endParaRPr lang="en-US" dirty="0"/>
        </a:p>
      </dgm:t>
    </dgm:pt>
    <dgm:pt modelId="{E1E5EF59-EFDE-4428-AAC8-1CA57733EE7F}" type="parTrans" cxnId="{67FAFA70-C5FE-4CB3-970E-328B6ABE5810}">
      <dgm:prSet/>
      <dgm:spPr/>
      <dgm:t>
        <a:bodyPr/>
        <a:lstStyle/>
        <a:p>
          <a:endParaRPr lang="en-US"/>
        </a:p>
      </dgm:t>
    </dgm:pt>
    <dgm:pt modelId="{17D7C0D9-A159-482D-B6B8-574E88AF2C3C}" type="sibTrans" cxnId="{67FAFA70-C5FE-4CB3-970E-328B6ABE5810}">
      <dgm:prSet/>
      <dgm:spPr/>
      <dgm:t>
        <a:bodyPr/>
        <a:lstStyle/>
        <a:p>
          <a:endParaRPr lang="en-US"/>
        </a:p>
      </dgm:t>
    </dgm:pt>
    <dgm:pt modelId="{FF416274-3DB2-400F-B8D0-10039BF6B628}">
      <dgm:prSet/>
      <dgm:spPr/>
      <dgm:t>
        <a:bodyPr/>
        <a:lstStyle/>
        <a:p>
          <a:r>
            <a:rPr lang="en-US"/>
            <a:t>Software</a:t>
          </a:r>
        </a:p>
      </dgm:t>
    </dgm:pt>
    <dgm:pt modelId="{F7174CF7-26F0-4752-A399-8F9AD3DD02FF}" type="parTrans" cxnId="{E6020236-9B19-4264-BC6F-40A3F95D1E29}">
      <dgm:prSet/>
      <dgm:spPr/>
      <dgm:t>
        <a:bodyPr/>
        <a:lstStyle/>
        <a:p>
          <a:endParaRPr lang="en-US"/>
        </a:p>
      </dgm:t>
    </dgm:pt>
    <dgm:pt modelId="{4C045DE7-6F86-4E18-8E06-787FEB4045C4}" type="sibTrans" cxnId="{E6020236-9B19-4264-BC6F-40A3F95D1E29}">
      <dgm:prSet/>
      <dgm:spPr/>
      <dgm:t>
        <a:bodyPr/>
        <a:lstStyle/>
        <a:p>
          <a:endParaRPr lang="en-US"/>
        </a:p>
      </dgm:t>
    </dgm:pt>
    <dgm:pt modelId="{B331BF3F-04D5-4667-8355-98C759184143}">
      <dgm:prSet/>
      <dgm:spPr/>
      <dgm:t>
        <a:bodyPr/>
        <a:lstStyle/>
        <a:p>
          <a:r>
            <a:rPr lang="en-US"/>
            <a:t>Districtwide subscriptions (e.g. Google, Adobe)</a:t>
          </a:r>
          <a:endParaRPr lang="en-US" dirty="0"/>
        </a:p>
      </dgm:t>
    </dgm:pt>
    <dgm:pt modelId="{1204383E-90DE-4A88-BD3E-B823630423BD}" type="parTrans" cxnId="{41EF4965-293C-4D28-841C-D165E46735C2}">
      <dgm:prSet/>
      <dgm:spPr/>
      <dgm:t>
        <a:bodyPr/>
        <a:lstStyle/>
        <a:p>
          <a:endParaRPr lang="en-US"/>
        </a:p>
      </dgm:t>
    </dgm:pt>
    <dgm:pt modelId="{51C192AD-BF58-4A9C-B737-5590AA19A3CF}" type="sibTrans" cxnId="{41EF4965-293C-4D28-841C-D165E46735C2}">
      <dgm:prSet/>
      <dgm:spPr/>
      <dgm:t>
        <a:bodyPr/>
        <a:lstStyle/>
        <a:p>
          <a:endParaRPr lang="en-US"/>
        </a:p>
      </dgm:t>
    </dgm:pt>
    <dgm:pt modelId="{13CD0233-C927-415C-945C-4556BAAED938}">
      <dgm:prSet/>
      <dgm:spPr/>
      <dgm:t>
        <a:bodyPr/>
        <a:lstStyle/>
        <a:p>
          <a:r>
            <a:rPr lang="en-US"/>
            <a:t>Student information system</a:t>
          </a:r>
          <a:endParaRPr lang="en-US" dirty="0"/>
        </a:p>
      </dgm:t>
    </dgm:pt>
    <dgm:pt modelId="{23C045B8-5BAB-41B1-AC7F-B0A76FA62457}" type="parTrans" cxnId="{B678FDC2-D525-438D-98BE-6792F39F6247}">
      <dgm:prSet/>
      <dgm:spPr/>
      <dgm:t>
        <a:bodyPr/>
        <a:lstStyle/>
        <a:p>
          <a:endParaRPr lang="en-US"/>
        </a:p>
      </dgm:t>
    </dgm:pt>
    <dgm:pt modelId="{3D3B915F-377B-4AB1-9648-9DF3002772F0}" type="sibTrans" cxnId="{B678FDC2-D525-438D-98BE-6792F39F6247}">
      <dgm:prSet/>
      <dgm:spPr/>
      <dgm:t>
        <a:bodyPr/>
        <a:lstStyle/>
        <a:p>
          <a:endParaRPr lang="en-US"/>
        </a:p>
      </dgm:t>
    </dgm:pt>
    <dgm:pt modelId="{4CAAB1D1-755A-4CED-B3E3-F4D0207A105F}">
      <dgm:prSet/>
      <dgm:spPr/>
      <dgm:t>
        <a:bodyPr/>
        <a:lstStyle/>
        <a:p>
          <a:r>
            <a:rPr lang="en-US"/>
            <a:t>Network programs (e.g. content filters, firewalls)</a:t>
          </a:r>
          <a:endParaRPr lang="en-US" dirty="0"/>
        </a:p>
      </dgm:t>
    </dgm:pt>
    <dgm:pt modelId="{9C9C6AE0-06DD-4899-83E2-D2541CD0F3BB}" type="parTrans" cxnId="{852C87EE-C1C1-442F-BCF2-88B2F29781D1}">
      <dgm:prSet/>
      <dgm:spPr/>
      <dgm:t>
        <a:bodyPr/>
        <a:lstStyle/>
        <a:p>
          <a:endParaRPr lang="en-US"/>
        </a:p>
      </dgm:t>
    </dgm:pt>
    <dgm:pt modelId="{AEE41A5E-A24D-426F-869F-A90D714DC1EA}" type="sibTrans" cxnId="{852C87EE-C1C1-442F-BCF2-88B2F29781D1}">
      <dgm:prSet/>
      <dgm:spPr/>
      <dgm:t>
        <a:bodyPr/>
        <a:lstStyle/>
        <a:p>
          <a:endParaRPr lang="en-US"/>
        </a:p>
      </dgm:t>
    </dgm:pt>
    <dgm:pt modelId="{80DC8E95-2CBB-45E2-BCC5-E63BE2575FC3}">
      <dgm:prSet/>
      <dgm:spPr/>
      <dgm:t>
        <a:bodyPr/>
        <a:lstStyle/>
        <a:p>
          <a:r>
            <a:rPr lang="en-US"/>
            <a:t>Transportation</a:t>
          </a:r>
          <a:endParaRPr lang="en-US" dirty="0"/>
        </a:p>
      </dgm:t>
    </dgm:pt>
    <dgm:pt modelId="{EA725495-0F72-43FA-8B14-8CB13CBA9AA7}" type="parTrans" cxnId="{C8CF8720-0568-4637-9F25-FD80C7A27E37}">
      <dgm:prSet/>
      <dgm:spPr/>
      <dgm:t>
        <a:bodyPr/>
        <a:lstStyle/>
        <a:p>
          <a:endParaRPr lang="en-US"/>
        </a:p>
      </dgm:t>
    </dgm:pt>
    <dgm:pt modelId="{3E8D728B-497C-4B94-9B9B-0D34C79F1268}" type="sibTrans" cxnId="{C8CF8720-0568-4637-9F25-FD80C7A27E37}">
      <dgm:prSet/>
      <dgm:spPr/>
      <dgm:t>
        <a:bodyPr/>
        <a:lstStyle/>
        <a:p>
          <a:endParaRPr lang="en-US"/>
        </a:p>
      </dgm:t>
    </dgm:pt>
    <dgm:pt modelId="{AF0706A6-B614-4EF9-803F-E7DFA9D4EECC}">
      <dgm:prSet/>
      <dgm:spPr/>
      <dgm:t>
        <a:bodyPr/>
        <a:lstStyle/>
        <a:p>
          <a:r>
            <a:rPr lang="en-US"/>
            <a:t>Special Education routes</a:t>
          </a:r>
          <a:endParaRPr lang="en-US" dirty="0"/>
        </a:p>
      </dgm:t>
    </dgm:pt>
    <dgm:pt modelId="{E7299823-AC35-4BA6-8A0C-2CD211A7AEC9}" type="parTrans" cxnId="{75A8AFAE-D397-43C2-B84B-699ACD0E097E}">
      <dgm:prSet/>
      <dgm:spPr/>
      <dgm:t>
        <a:bodyPr/>
        <a:lstStyle/>
        <a:p>
          <a:endParaRPr lang="en-US"/>
        </a:p>
      </dgm:t>
    </dgm:pt>
    <dgm:pt modelId="{4964F5F8-33B5-41D6-82D7-1764BE0EF6F0}" type="sibTrans" cxnId="{75A8AFAE-D397-43C2-B84B-699ACD0E097E}">
      <dgm:prSet/>
      <dgm:spPr/>
      <dgm:t>
        <a:bodyPr/>
        <a:lstStyle/>
        <a:p>
          <a:endParaRPr lang="en-US"/>
        </a:p>
      </dgm:t>
    </dgm:pt>
    <dgm:pt modelId="{9C78468A-10AD-4206-BCBD-0C9F31A758E3}">
      <dgm:prSet/>
      <dgm:spPr/>
      <dgm:t>
        <a:bodyPr/>
        <a:lstStyle/>
        <a:p>
          <a:r>
            <a:rPr lang="en-US"/>
            <a:t>Limited General Education routes</a:t>
          </a:r>
          <a:endParaRPr lang="en-US" dirty="0"/>
        </a:p>
      </dgm:t>
    </dgm:pt>
    <dgm:pt modelId="{46DDF9BB-0C6E-4CD9-BD19-1EBD172EA2E5}" type="parTrans" cxnId="{EC02538C-015A-4B83-90AE-D1DC636D46E0}">
      <dgm:prSet/>
      <dgm:spPr/>
      <dgm:t>
        <a:bodyPr/>
        <a:lstStyle/>
        <a:p>
          <a:endParaRPr lang="en-US"/>
        </a:p>
      </dgm:t>
    </dgm:pt>
    <dgm:pt modelId="{AE326AFA-8832-40D3-A94F-B108940299B0}" type="sibTrans" cxnId="{EC02538C-015A-4B83-90AE-D1DC636D46E0}">
      <dgm:prSet/>
      <dgm:spPr/>
      <dgm:t>
        <a:bodyPr/>
        <a:lstStyle/>
        <a:p>
          <a:endParaRPr lang="en-US"/>
        </a:p>
      </dgm:t>
    </dgm:pt>
    <dgm:pt modelId="{8E3CF502-5204-46E6-B87A-137F941B0188}">
      <dgm:prSet/>
      <dgm:spPr/>
      <dgm:t>
        <a:bodyPr/>
        <a:lstStyle/>
        <a:p>
          <a:r>
            <a:rPr lang="en-US"/>
            <a:t>Non-Public Routes</a:t>
          </a:r>
          <a:endParaRPr lang="en-US" dirty="0"/>
        </a:p>
      </dgm:t>
    </dgm:pt>
    <dgm:pt modelId="{73C137E0-4E00-4004-908D-5C183F6807E7}" type="parTrans" cxnId="{AB036D78-A943-4A2D-8E3E-08E99170C62B}">
      <dgm:prSet/>
      <dgm:spPr/>
      <dgm:t>
        <a:bodyPr/>
        <a:lstStyle/>
        <a:p>
          <a:endParaRPr lang="en-US"/>
        </a:p>
      </dgm:t>
    </dgm:pt>
    <dgm:pt modelId="{11D36E4C-1FAB-4053-96B9-00736942EAD7}" type="sibTrans" cxnId="{AB036D78-A943-4A2D-8E3E-08E99170C62B}">
      <dgm:prSet/>
      <dgm:spPr/>
      <dgm:t>
        <a:bodyPr/>
        <a:lstStyle/>
        <a:p>
          <a:endParaRPr lang="en-US"/>
        </a:p>
      </dgm:t>
    </dgm:pt>
    <dgm:pt modelId="{8A191A55-B0B0-44EE-9384-39039192A3A5}">
      <dgm:prSet phldr="0"/>
      <dgm:spPr/>
      <dgm:t>
        <a:bodyPr/>
        <a:lstStyle/>
        <a:p>
          <a:pPr rtl="0"/>
          <a:r>
            <a:rPr lang="en-US" b="1">
              <a:latin typeface="Calibri Light" panose="020F0302020204030204"/>
            </a:rPr>
            <a:t>Instructional software often included outside this budget in building or department budgets</a:t>
          </a:r>
          <a:endParaRPr lang="en-US" b="1" dirty="0">
            <a:latin typeface="Calibri Light" panose="020F0302020204030204"/>
          </a:endParaRPr>
        </a:p>
      </dgm:t>
    </dgm:pt>
    <dgm:pt modelId="{F983F556-0881-414C-B5D9-CED51D31D7AA}" type="parTrans" cxnId="{AEDAEEC6-7075-41DF-9881-791C6C430AB3}">
      <dgm:prSet/>
      <dgm:spPr/>
      <dgm:t>
        <a:bodyPr/>
        <a:lstStyle/>
        <a:p>
          <a:endParaRPr lang="en-US"/>
        </a:p>
      </dgm:t>
    </dgm:pt>
    <dgm:pt modelId="{4647F3C1-72B0-4F5F-A025-22567903ED0D}" type="sibTrans" cxnId="{AEDAEEC6-7075-41DF-9881-791C6C430AB3}">
      <dgm:prSet/>
      <dgm:spPr/>
    </dgm:pt>
    <dgm:pt modelId="{FE235B68-E066-4C81-AAC1-D9DFCCDC0D35}">
      <dgm:prSet/>
      <dgm:spPr/>
      <dgm:t>
        <a:bodyPr/>
        <a:lstStyle/>
        <a:p>
          <a:r>
            <a:rPr lang="en-US"/>
            <a:t>Phone System</a:t>
          </a:r>
          <a:endParaRPr lang="en-US" dirty="0"/>
        </a:p>
      </dgm:t>
    </dgm:pt>
    <dgm:pt modelId="{2EE737E2-EEA0-4081-AD6C-760E11B5BAFF}" type="parTrans" cxnId="{2DF455E5-C8D4-4E67-A8B6-97D8707C5181}">
      <dgm:prSet/>
      <dgm:spPr/>
      <dgm:t>
        <a:bodyPr/>
        <a:lstStyle/>
        <a:p>
          <a:endParaRPr lang="en-US"/>
        </a:p>
      </dgm:t>
    </dgm:pt>
    <dgm:pt modelId="{F4BCCF8A-A808-4BCA-A618-9E13F99CE026}" type="sibTrans" cxnId="{2DF455E5-C8D4-4E67-A8B6-97D8707C5181}">
      <dgm:prSet/>
      <dgm:spPr/>
    </dgm:pt>
    <dgm:pt modelId="{DFE3880C-ECBF-4744-A340-3D752944EC57}">
      <dgm:prSet/>
      <dgm:spPr/>
      <dgm:t>
        <a:bodyPr/>
        <a:lstStyle/>
        <a:p>
          <a:r>
            <a:rPr lang="en-US"/>
            <a:t>District internet</a:t>
          </a:r>
          <a:endParaRPr lang="en-US" dirty="0"/>
        </a:p>
      </dgm:t>
    </dgm:pt>
    <dgm:pt modelId="{CC7BFB1A-A0C9-4001-B3A8-C8B8B4FBFFA7}" type="parTrans" cxnId="{399DD983-3013-49AA-A72B-774B8D857BCD}">
      <dgm:prSet/>
      <dgm:spPr/>
      <dgm:t>
        <a:bodyPr/>
        <a:lstStyle/>
        <a:p>
          <a:endParaRPr lang="en-US"/>
        </a:p>
      </dgm:t>
    </dgm:pt>
    <dgm:pt modelId="{56A2BB17-801F-4411-AC4B-DFFB75402F8C}" type="sibTrans" cxnId="{399DD983-3013-49AA-A72B-774B8D857BCD}">
      <dgm:prSet/>
      <dgm:spPr/>
      <dgm:t>
        <a:bodyPr/>
        <a:lstStyle/>
        <a:p>
          <a:endParaRPr lang="en-US"/>
        </a:p>
      </dgm:t>
    </dgm:pt>
    <dgm:pt modelId="{83F2279A-BE84-4B65-8B0F-6EA77DD4176E}">
      <dgm:prSet/>
      <dgm:spPr/>
      <dgm:t>
        <a:bodyPr/>
        <a:lstStyle/>
        <a:p>
          <a:r>
            <a:rPr lang="en-US"/>
            <a:t>Improvements to PA system, card access, bell systems</a:t>
          </a:r>
          <a:endParaRPr lang="en-US" dirty="0"/>
        </a:p>
      </dgm:t>
    </dgm:pt>
    <dgm:pt modelId="{1EDD0D18-9A3D-4660-A83B-F237ABE3189C}" type="parTrans" cxnId="{50BEB9FA-6204-4186-B16C-35E28617F030}">
      <dgm:prSet/>
      <dgm:spPr/>
      <dgm:t>
        <a:bodyPr/>
        <a:lstStyle/>
        <a:p>
          <a:endParaRPr lang="en-US"/>
        </a:p>
      </dgm:t>
    </dgm:pt>
    <dgm:pt modelId="{E1B880E2-59A7-46B9-86DF-11C2FD1CF924}" type="sibTrans" cxnId="{50BEB9FA-6204-4186-B16C-35E28617F030}">
      <dgm:prSet/>
      <dgm:spPr/>
      <dgm:t>
        <a:bodyPr/>
        <a:lstStyle/>
        <a:p>
          <a:endParaRPr lang="en-US"/>
        </a:p>
      </dgm:t>
    </dgm:pt>
    <dgm:pt modelId="{67D3AA30-FA97-4646-B503-F0C1AFF85F73}">
      <dgm:prSet/>
      <dgm:spPr/>
      <dgm:t>
        <a:bodyPr/>
        <a:lstStyle/>
        <a:p>
          <a:r>
            <a:rPr lang="en-US"/>
            <a:t>Copy machines</a:t>
          </a:r>
          <a:endParaRPr lang="en-US" dirty="0"/>
        </a:p>
      </dgm:t>
    </dgm:pt>
    <dgm:pt modelId="{4DDEEB7B-7E0D-4F90-A339-4758AF75A949}" type="parTrans" cxnId="{91EAAA45-93E6-4B66-AF3E-02339966FE40}">
      <dgm:prSet/>
      <dgm:spPr/>
      <dgm:t>
        <a:bodyPr/>
        <a:lstStyle/>
        <a:p>
          <a:endParaRPr lang="en-US"/>
        </a:p>
      </dgm:t>
    </dgm:pt>
    <dgm:pt modelId="{DE9D19A1-583B-49FC-B8A4-8CAEAA14F8F9}" type="sibTrans" cxnId="{91EAAA45-93E6-4B66-AF3E-02339966FE40}">
      <dgm:prSet/>
      <dgm:spPr/>
      <dgm:t>
        <a:bodyPr/>
        <a:lstStyle/>
        <a:p>
          <a:endParaRPr lang="en-US"/>
        </a:p>
      </dgm:t>
    </dgm:pt>
    <dgm:pt modelId="{4A60EDA1-61F5-498F-84AD-7817F489F22B}">
      <dgm:prSet/>
      <dgm:spPr/>
      <dgm:t>
        <a:bodyPr/>
        <a:lstStyle/>
        <a:p>
          <a:r>
            <a:rPr lang="en-US" dirty="0"/>
            <a:t>Budget includes replacement of student devices across grades 1-12</a:t>
          </a:r>
        </a:p>
      </dgm:t>
    </dgm:pt>
    <dgm:pt modelId="{4C990E1A-3890-4E1C-9BD6-6B4F5AB7C615}" type="parTrans" cxnId="{F6A049C6-3124-4362-9259-BBE50C208E84}">
      <dgm:prSet/>
      <dgm:spPr/>
      <dgm:t>
        <a:bodyPr/>
        <a:lstStyle/>
        <a:p>
          <a:endParaRPr lang="en-US"/>
        </a:p>
      </dgm:t>
    </dgm:pt>
    <dgm:pt modelId="{FD895300-6A84-4798-8986-ECB768B03FF9}" type="sibTrans" cxnId="{F6A049C6-3124-4362-9259-BBE50C208E84}">
      <dgm:prSet/>
      <dgm:spPr/>
    </dgm:pt>
    <dgm:pt modelId="{7DFD6751-82F7-48CA-98A1-9F1A111A6661}">
      <dgm:prSet/>
      <dgm:spPr/>
      <dgm:t>
        <a:bodyPr/>
        <a:lstStyle/>
        <a:p>
          <a:r>
            <a:rPr lang="en-US" dirty="0"/>
            <a:t>Athletics</a:t>
          </a:r>
        </a:p>
      </dgm:t>
    </dgm:pt>
    <dgm:pt modelId="{1D89DE2B-4792-41A0-BC7F-B26BECCD2483}" type="parTrans" cxnId="{56D4DC8E-3DEF-4FED-8EF6-F60F397664C8}">
      <dgm:prSet/>
      <dgm:spPr/>
      <dgm:t>
        <a:bodyPr/>
        <a:lstStyle/>
        <a:p>
          <a:endParaRPr lang="en-US"/>
        </a:p>
      </dgm:t>
    </dgm:pt>
    <dgm:pt modelId="{B8E9D73D-4CF5-4D93-98D2-B756DE23BAD3}" type="sibTrans" cxnId="{56D4DC8E-3DEF-4FED-8EF6-F60F397664C8}">
      <dgm:prSet/>
      <dgm:spPr/>
    </dgm:pt>
    <dgm:pt modelId="{C6EF91E4-D5E2-4C0C-BFA3-AAE6C4B26C65}" type="pres">
      <dgm:prSet presAssocID="{37A9CA54-6549-495F-AA67-A47603F4D735}" presName="linear" presStyleCnt="0">
        <dgm:presLayoutVars>
          <dgm:dir/>
          <dgm:animLvl val="lvl"/>
          <dgm:resizeHandles val="exact"/>
        </dgm:presLayoutVars>
      </dgm:prSet>
      <dgm:spPr/>
    </dgm:pt>
    <dgm:pt modelId="{36646CFA-05E4-4F7D-92CF-E6EA2C970922}" type="pres">
      <dgm:prSet presAssocID="{A3629283-C3FC-4590-A52D-975D125F0F85}" presName="parentLin" presStyleCnt="0"/>
      <dgm:spPr/>
    </dgm:pt>
    <dgm:pt modelId="{41DEB8C4-BB05-4A65-BA79-B845463FB7FA}" type="pres">
      <dgm:prSet presAssocID="{A3629283-C3FC-4590-A52D-975D125F0F85}" presName="parentLeftMargin" presStyleLbl="node1" presStyleIdx="0" presStyleCnt="3"/>
      <dgm:spPr/>
    </dgm:pt>
    <dgm:pt modelId="{C9903220-A85A-4C2F-8BF0-82DE47135727}" type="pres">
      <dgm:prSet presAssocID="{A3629283-C3FC-4590-A52D-975D125F0F85}" presName="parentText" presStyleLbl="node1" presStyleIdx="0" presStyleCnt="3">
        <dgm:presLayoutVars>
          <dgm:chMax val="0"/>
          <dgm:bulletEnabled val="1"/>
        </dgm:presLayoutVars>
      </dgm:prSet>
      <dgm:spPr/>
    </dgm:pt>
    <dgm:pt modelId="{400937C3-1990-4B28-BD7C-C15FAAE5EBAF}" type="pres">
      <dgm:prSet presAssocID="{A3629283-C3FC-4590-A52D-975D125F0F85}" presName="negativeSpace" presStyleCnt="0"/>
      <dgm:spPr/>
    </dgm:pt>
    <dgm:pt modelId="{4D6CB224-A3AE-4BCF-B8FA-341778BB0743}" type="pres">
      <dgm:prSet presAssocID="{A3629283-C3FC-4590-A52D-975D125F0F85}" presName="childText" presStyleLbl="conFgAcc1" presStyleIdx="0" presStyleCnt="3">
        <dgm:presLayoutVars>
          <dgm:bulletEnabled val="1"/>
        </dgm:presLayoutVars>
      </dgm:prSet>
      <dgm:spPr/>
    </dgm:pt>
    <dgm:pt modelId="{F6033009-5A2D-4411-91A2-9C28BD05FDD1}" type="pres">
      <dgm:prSet presAssocID="{3F716F0F-E88A-4BCB-84AE-3956AB98F767}" presName="spaceBetweenRectangles" presStyleCnt="0"/>
      <dgm:spPr/>
    </dgm:pt>
    <dgm:pt modelId="{7C8E1C4E-1D14-4EB5-A636-D625C4A4CF9E}" type="pres">
      <dgm:prSet presAssocID="{FF416274-3DB2-400F-B8D0-10039BF6B628}" presName="parentLin" presStyleCnt="0"/>
      <dgm:spPr/>
    </dgm:pt>
    <dgm:pt modelId="{DE2F6C92-9B0C-4028-A9E2-C770C10CE08E}" type="pres">
      <dgm:prSet presAssocID="{FF416274-3DB2-400F-B8D0-10039BF6B628}" presName="parentLeftMargin" presStyleLbl="node1" presStyleIdx="0" presStyleCnt="3"/>
      <dgm:spPr/>
    </dgm:pt>
    <dgm:pt modelId="{BF5A8A1D-5FE2-469D-B588-8BF6EF5C226D}" type="pres">
      <dgm:prSet presAssocID="{FF416274-3DB2-400F-B8D0-10039BF6B628}" presName="parentText" presStyleLbl="node1" presStyleIdx="1" presStyleCnt="3">
        <dgm:presLayoutVars>
          <dgm:chMax val="0"/>
          <dgm:bulletEnabled val="1"/>
        </dgm:presLayoutVars>
      </dgm:prSet>
      <dgm:spPr/>
    </dgm:pt>
    <dgm:pt modelId="{6F59903E-D2CC-4BAD-8F42-9EF5F3F54013}" type="pres">
      <dgm:prSet presAssocID="{FF416274-3DB2-400F-B8D0-10039BF6B628}" presName="negativeSpace" presStyleCnt="0"/>
      <dgm:spPr/>
    </dgm:pt>
    <dgm:pt modelId="{7AFF1BE8-0645-4872-8B3D-CC9C32EC5668}" type="pres">
      <dgm:prSet presAssocID="{FF416274-3DB2-400F-B8D0-10039BF6B628}" presName="childText" presStyleLbl="conFgAcc1" presStyleIdx="1" presStyleCnt="3">
        <dgm:presLayoutVars>
          <dgm:bulletEnabled val="1"/>
        </dgm:presLayoutVars>
      </dgm:prSet>
      <dgm:spPr/>
    </dgm:pt>
    <dgm:pt modelId="{3592A035-62A4-4C93-AF1B-32AFC4A326C7}" type="pres">
      <dgm:prSet presAssocID="{4C045DE7-6F86-4E18-8E06-787FEB4045C4}" presName="spaceBetweenRectangles" presStyleCnt="0"/>
      <dgm:spPr/>
    </dgm:pt>
    <dgm:pt modelId="{10D6C522-072C-4B92-9D47-CC56DB135BA0}" type="pres">
      <dgm:prSet presAssocID="{80DC8E95-2CBB-45E2-BCC5-E63BE2575FC3}" presName="parentLin" presStyleCnt="0"/>
      <dgm:spPr/>
    </dgm:pt>
    <dgm:pt modelId="{40CCE7EB-2B2C-481C-8F4F-EA0703BACEFE}" type="pres">
      <dgm:prSet presAssocID="{80DC8E95-2CBB-45E2-BCC5-E63BE2575FC3}" presName="parentLeftMargin" presStyleLbl="node1" presStyleIdx="1" presStyleCnt="3"/>
      <dgm:spPr/>
    </dgm:pt>
    <dgm:pt modelId="{55C6ECD4-37B2-4E94-8274-B987BBF887B3}" type="pres">
      <dgm:prSet presAssocID="{80DC8E95-2CBB-45E2-BCC5-E63BE2575FC3}" presName="parentText" presStyleLbl="node1" presStyleIdx="2" presStyleCnt="3">
        <dgm:presLayoutVars>
          <dgm:chMax val="0"/>
          <dgm:bulletEnabled val="1"/>
        </dgm:presLayoutVars>
      </dgm:prSet>
      <dgm:spPr/>
    </dgm:pt>
    <dgm:pt modelId="{044C8F8A-3A17-4114-9E85-F88FE188A674}" type="pres">
      <dgm:prSet presAssocID="{80DC8E95-2CBB-45E2-BCC5-E63BE2575FC3}" presName="negativeSpace" presStyleCnt="0"/>
      <dgm:spPr/>
    </dgm:pt>
    <dgm:pt modelId="{0159F72E-BF4E-4C61-BF19-2F7D0DC8B27E}" type="pres">
      <dgm:prSet presAssocID="{80DC8E95-2CBB-45E2-BCC5-E63BE2575FC3}" presName="childText" presStyleLbl="conFgAcc1" presStyleIdx="2" presStyleCnt="3">
        <dgm:presLayoutVars>
          <dgm:bulletEnabled val="1"/>
        </dgm:presLayoutVars>
      </dgm:prSet>
      <dgm:spPr/>
    </dgm:pt>
  </dgm:ptLst>
  <dgm:cxnLst>
    <dgm:cxn modelId="{18823405-4DFB-4891-BCB6-D4BBC3697F4D}" type="presOf" srcId="{7DFD6751-82F7-48CA-98A1-9F1A111A6661}" destId="{0159F72E-BF4E-4C61-BF19-2F7D0DC8B27E}" srcOrd="0" destOrd="3" presId="urn:microsoft.com/office/officeart/2005/8/layout/list1"/>
    <dgm:cxn modelId="{2D1E5408-7ADA-472A-A97E-4452B5B6A5E6}" type="presOf" srcId="{AF0706A6-B614-4EF9-803F-E7DFA9D4EECC}" destId="{0159F72E-BF4E-4C61-BF19-2F7D0DC8B27E}" srcOrd="0" destOrd="0" presId="urn:microsoft.com/office/officeart/2005/8/layout/list1"/>
    <dgm:cxn modelId="{D0041A1B-CB40-4321-B0DA-8F6101896CBB}" type="presOf" srcId="{FF416274-3DB2-400F-B8D0-10039BF6B628}" destId="{BF5A8A1D-5FE2-469D-B588-8BF6EF5C226D}" srcOrd="1" destOrd="0" presId="urn:microsoft.com/office/officeart/2005/8/layout/list1"/>
    <dgm:cxn modelId="{11DD041D-D65C-43A8-9516-E9B86B1A9D98}" type="presOf" srcId="{FF416274-3DB2-400F-B8D0-10039BF6B628}" destId="{DE2F6C92-9B0C-4028-A9E2-C770C10CE08E}" srcOrd="0" destOrd="0" presId="urn:microsoft.com/office/officeart/2005/8/layout/list1"/>
    <dgm:cxn modelId="{C8CF8720-0568-4637-9F25-FD80C7A27E37}" srcId="{37A9CA54-6549-495F-AA67-A47603F4D735}" destId="{80DC8E95-2CBB-45E2-BCC5-E63BE2575FC3}" srcOrd="2" destOrd="0" parTransId="{EA725495-0F72-43FA-8B14-8CB13CBA9AA7}" sibTransId="{3E8D728B-497C-4B94-9B9B-0D34C79F1268}"/>
    <dgm:cxn modelId="{99662533-A448-4B50-865A-B43A11F5D22D}" type="presOf" srcId="{A108C36F-A4F3-44CC-A7C3-B5CBC9EC0787}" destId="{4D6CB224-A3AE-4BCF-B8FA-341778BB0743}" srcOrd="0" destOrd="0" presId="urn:microsoft.com/office/officeart/2005/8/layout/list1"/>
    <dgm:cxn modelId="{E112AD34-FDB4-4609-A58A-719035BDD7F4}" type="presOf" srcId="{4A60EDA1-61F5-498F-84AD-7817F489F22B}" destId="{4D6CB224-A3AE-4BCF-B8FA-341778BB0743}" srcOrd="0" destOrd="1" presId="urn:microsoft.com/office/officeart/2005/8/layout/list1"/>
    <dgm:cxn modelId="{E6020236-9B19-4264-BC6F-40A3F95D1E29}" srcId="{37A9CA54-6549-495F-AA67-A47603F4D735}" destId="{FF416274-3DB2-400F-B8D0-10039BF6B628}" srcOrd="1" destOrd="0" parTransId="{F7174CF7-26F0-4752-A399-8F9AD3DD02FF}" sibTransId="{4C045DE7-6F86-4E18-8E06-787FEB4045C4}"/>
    <dgm:cxn modelId="{41EF4965-293C-4D28-841C-D165E46735C2}" srcId="{FF416274-3DB2-400F-B8D0-10039BF6B628}" destId="{B331BF3F-04D5-4667-8355-98C759184143}" srcOrd="0" destOrd="0" parTransId="{1204383E-90DE-4A88-BD3E-B823630423BD}" sibTransId="{51C192AD-BF58-4A9C-B737-5590AA19A3CF}"/>
    <dgm:cxn modelId="{91EAAA45-93E6-4B66-AF3E-02339966FE40}" srcId="{A3629283-C3FC-4590-A52D-975D125F0F85}" destId="{67D3AA30-FA97-4646-B503-F0C1AFF85F73}" srcOrd="4" destOrd="0" parTransId="{4DDEEB7B-7E0D-4F90-A339-4758AF75A949}" sibTransId="{DE9D19A1-583B-49FC-B8A4-8CAEAA14F8F9}"/>
    <dgm:cxn modelId="{A1BCC647-FA8B-43E8-8FD1-B0EB9D96A7A3}" type="presOf" srcId="{8E3CF502-5204-46E6-B87A-137F941B0188}" destId="{0159F72E-BF4E-4C61-BF19-2F7D0DC8B27E}" srcOrd="0" destOrd="2" presId="urn:microsoft.com/office/officeart/2005/8/layout/list1"/>
    <dgm:cxn modelId="{946AE64E-FFC4-46F0-B954-33E5BD5A79D2}" type="presOf" srcId="{80DC8E95-2CBB-45E2-BCC5-E63BE2575FC3}" destId="{40CCE7EB-2B2C-481C-8F4F-EA0703BACEFE}" srcOrd="0" destOrd="0" presId="urn:microsoft.com/office/officeart/2005/8/layout/list1"/>
    <dgm:cxn modelId="{AEDE666F-2A28-44B7-AB2A-83A6762D1531}" srcId="{37A9CA54-6549-495F-AA67-A47603F4D735}" destId="{A3629283-C3FC-4590-A52D-975D125F0F85}" srcOrd="0" destOrd="0" parTransId="{D6E1F5E2-FE0E-4F77-AC86-603AB0BFA30C}" sibTransId="{3F716F0F-E88A-4BCB-84AE-3956AB98F767}"/>
    <dgm:cxn modelId="{0CB9BA70-4378-4D85-8562-A6B8D33ADEF4}" type="presOf" srcId="{8A191A55-B0B0-44EE-9384-39039192A3A5}" destId="{7AFF1BE8-0645-4872-8B3D-CC9C32EC5668}" srcOrd="0" destOrd="3" presId="urn:microsoft.com/office/officeart/2005/8/layout/list1"/>
    <dgm:cxn modelId="{AA59EB50-E542-47C6-AB81-C28904C1C028}" type="presOf" srcId="{83F2279A-BE84-4B65-8B0F-6EA77DD4176E}" destId="{4D6CB224-A3AE-4BCF-B8FA-341778BB0743}" srcOrd="0" destOrd="4" presId="urn:microsoft.com/office/officeart/2005/8/layout/list1"/>
    <dgm:cxn modelId="{67FAFA70-C5FE-4CB3-970E-328B6ABE5810}" srcId="{A3629283-C3FC-4590-A52D-975D125F0F85}" destId="{A108C36F-A4F3-44CC-A7C3-B5CBC9EC0787}" srcOrd="0" destOrd="0" parTransId="{E1E5EF59-EFDE-4428-AAC8-1CA57733EE7F}" sibTransId="{17D7C0D9-A159-482D-B6B8-574E88AF2C3C}"/>
    <dgm:cxn modelId="{2E09B275-24FD-4ED2-9C22-40038061A9D1}" type="presOf" srcId="{67D3AA30-FA97-4646-B503-F0C1AFF85F73}" destId="{4D6CB224-A3AE-4BCF-B8FA-341778BB0743}" srcOrd="0" destOrd="5" presId="urn:microsoft.com/office/officeart/2005/8/layout/list1"/>
    <dgm:cxn modelId="{9ED6EA76-F32E-4C4E-BEB1-455E56969341}" type="presOf" srcId="{13CD0233-C927-415C-945C-4556BAAED938}" destId="{7AFF1BE8-0645-4872-8B3D-CC9C32EC5668}" srcOrd="0" destOrd="1" presId="urn:microsoft.com/office/officeart/2005/8/layout/list1"/>
    <dgm:cxn modelId="{AB036D78-A943-4A2D-8E3E-08E99170C62B}" srcId="{80DC8E95-2CBB-45E2-BCC5-E63BE2575FC3}" destId="{8E3CF502-5204-46E6-B87A-137F941B0188}" srcOrd="2" destOrd="0" parTransId="{73C137E0-4E00-4004-908D-5C183F6807E7}" sibTransId="{11D36E4C-1FAB-4053-96B9-00736942EAD7}"/>
    <dgm:cxn modelId="{CC501D79-4A4C-49EE-A583-0671A6141A18}" type="presOf" srcId="{B331BF3F-04D5-4667-8355-98C759184143}" destId="{7AFF1BE8-0645-4872-8B3D-CC9C32EC5668}" srcOrd="0" destOrd="0" presId="urn:microsoft.com/office/officeart/2005/8/layout/list1"/>
    <dgm:cxn modelId="{399DD983-3013-49AA-A72B-774B8D857BCD}" srcId="{A3629283-C3FC-4590-A52D-975D125F0F85}" destId="{DFE3880C-ECBF-4744-A340-3D752944EC57}" srcOrd="2" destOrd="0" parTransId="{CC7BFB1A-A0C9-4001-B3A8-C8B8B4FBFFA7}" sibTransId="{56A2BB17-801F-4411-AC4B-DFFB75402F8C}"/>
    <dgm:cxn modelId="{EC02538C-015A-4B83-90AE-D1DC636D46E0}" srcId="{80DC8E95-2CBB-45E2-BCC5-E63BE2575FC3}" destId="{9C78468A-10AD-4206-BCBD-0C9F31A758E3}" srcOrd="1" destOrd="0" parTransId="{46DDF9BB-0C6E-4CD9-BD19-1EBD172EA2E5}" sibTransId="{AE326AFA-8832-40D3-A94F-B108940299B0}"/>
    <dgm:cxn modelId="{F28C598C-7D3E-4851-8148-6732D819504B}" type="presOf" srcId="{4CAAB1D1-755A-4CED-B3E3-F4D0207A105F}" destId="{7AFF1BE8-0645-4872-8B3D-CC9C32EC5668}" srcOrd="0" destOrd="2" presId="urn:microsoft.com/office/officeart/2005/8/layout/list1"/>
    <dgm:cxn modelId="{56D4DC8E-3DEF-4FED-8EF6-F60F397664C8}" srcId="{80DC8E95-2CBB-45E2-BCC5-E63BE2575FC3}" destId="{7DFD6751-82F7-48CA-98A1-9F1A111A6661}" srcOrd="3" destOrd="0" parTransId="{1D89DE2B-4792-41A0-BC7F-B26BECCD2483}" sibTransId="{B8E9D73D-4CF5-4D93-98D2-B756DE23BAD3}"/>
    <dgm:cxn modelId="{FD1F9292-0916-40B4-BD0C-E0EC8094F2DF}" type="presOf" srcId="{80DC8E95-2CBB-45E2-BCC5-E63BE2575FC3}" destId="{55C6ECD4-37B2-4E94-8274-B987BBF887B3}" srcOrd="1" destOrd="0" presId="urn:microsoft.com/office/officeart/2005/8/layout/list1"/>
    <dgm:cxn modelId="{EE1E999D-FAD1-49C5-9607-4B0208D05B2C}" type="presOf" srcId="{A3629283-C3FC-4590-A52D-975D125F0F85}" destId="{C9903220-A85A-4C2F-8BF0-82DE47135727}" srcOrd="1" destOrd="0" presId="urn:microsoft.com/office/officeart/2005/8/layout/list1"/>
    <dgm:cxn modelId="{75A8AFAE-D397-43C2-B84B-699ACD0E097E}" srcId="{80DC8E95-2CBB-45E2-BCC5-E63BE2575FC3}" destId="{AF0706A6-B614-4EF9-803F-E7DFA9D4EECC}" srcOrd="0" destOrd="0" parTransId="{E7299823-AC35-4BA6-8A0C-2CD211A7AEC9}" sibTransId="{4964F5F8-33B5-41D6-82D7-1764BE0EF6F0}"/>
    <dgm:cxn modelId="{B678FDC2-D525-438D-98BE-6792F39F6247}" srcId="{FF416274-3DB2-400F-B8D0-10039BF6B628}" destId="{13CD0233-C927-415C-945C-4556BAAED938}" srcOrd="1" destOrd="0" parTransId="{23C045B8-5BAB-41B1-AC7F-B0A76FA62457}" sibTransId="{3D3B915F-377B-4AB1-9648-9DF3002772F0}"/>
    <dgm:cxn modelId="{F6A049C6-3124-4362-9259-BBE50C208E84}" srcId="{A108C36F-A4F3-44CC-A7C3-B5CBC9EC0787}" destId="{4A60EDA1-61F5-498F-84AD-7817F489F22B}" srcOrd="0" destOrd="0" parTransId="{4C990E1A-3890-4E1C-9BD6-6B4F5AB7C615}" sibTransId="{FD895300-6A84-4798-8986-ECB768B03FF9}"/>
    <dgm:cxn modelId="{AEDAEEC6-7075-41DF-9881-791C6C430AB3}" srcId="{FF416274-3DB2-400F-B8D0-10039BF6B628}" destId="{8A191A55-B0B0-44EE-9384-39039192A3A5}" srcOrd="3" destOrd="0" parTransId="{F983F556-0881-414C-B5D9-CED51D31D7AA}" sibTransId="{4647F3C1-72B0-4F5F-A025-22567903ED0D}"/>
    <dgm:cxn modelId="{9940D6CB-19DA-405A-A1A6-F347C42E3D16}" type="presOf" srcId="{9C78468A-10AD-4206-BCBD-0C9F31A758E3}" destId="{0159F72E-BF4E-4C61-BF19-2F7D0DC8B27E}" srcOrd="0" destOrd="1" presId="urn:microsoft.com/office/officeart/2005/8/layout/list1"/>
    <dgm:cxn modelId="{5232DCD0-C7D3-4A35-BBA4-0C0A0E5E2E5A}" type="presOf" srcId="{A3629283-C3FC-4590-A52D-975D125F0F85}" destId="{41DEB8C4-BB05-4A65-BA79-B845463FB7FA}" srcOrd="0" destOrd="0" presId="urn:microsoft.com/office/officeart/2005/8/layout/list1"/>
    <dgm:cxn modelId="{C206E1E0-62E7-460F-8B0B-9DB596D8F074}" type="presOf" srcId="{FE235B68-E066-4C81-AAC1-D9DFCCDC0D35}" destId="{4D6CB224-A3AE-4BCF-B8FA-341778BB0743}" srcOrd="0" destOrd="2" presId="urn:microsoft.com/office/officeart/2005/8/layout/list1"/>
    <dgm:cxn modelId="{2DF455E5-C8D4-4E67-A8B6-97D8707C5181}" srcId="{A3629283-C3FC-4590-A52D-975D125F0F85}" destId="{FE235B68-E066-4C81-AAC1-D9DFCCDC0D35}" srcOrd="1" destOrd="0" parTransId="{2EE737E2-EEA0-4081-AD6C-760E11B5BAFF}" sibTransId="{F4BCCF8A-A808-4BCA-A618-9E13F99CE026}"/>
    <dgm:cxn modelId="{79E9DDE6-AB14-497A-9049-1B76F7EB27A0}" type="presOf" srcId="{DFE3880C-ECBF-4744-A340-3D752944EC57}" destId="{4D6CB224-A3AE-4BCF-B8FA-341778BB0743}" srcOrd="0" destOrd="3" presId="urn:microsoft.com/office/officeart/2005/8/layout/list1"/>
    <dgm:cxn modelId="{852C87EE-C1C1-442F-BCF2-88B2F29781D1}" srcId="{FF416274-3DB2-400F-B8D0-10039BF6B628}" destId="{4CAAB1D1-755A-4CED-B3E3-F4D0207A105F}" srcOrd="2" destOrd="0" parTransId="{9C9C6AE0-06DD-4899-83E2-D2541CD0F3BB}" sibTransId="{AEE41A5E-A24D-426F-869F-A90D714DC1EA}"/>
    <dgm:cxn modelId="{E25654F7-144B-4571-806C-383667B44D0A}" type="presOf" srcId="{37A9CA54-6549-495F-AA67-A47603F4D735}" destId="{C6EF91E4-D5E2-4C0C-BFA3-AAE6C4B26C65}" srcOrd="0" destOrd="0" presId="urn:microsoft.com/office/officeart/2005/8/layout/list1"/>
    <dgm:cxn modelId="{50BEB9FA-6204-4186-B16C-35E28617F030}" srcId="{A3629283-C3FC-4590-A52D-975D125F0F85}" destId="{83F2279A-BE84-4B65-8B0F-6EA77DD4176E}" srcOrd="3" destOrd="0" parTransId="{1EDD0D18-9A3D-4660-A83B-F237ABE3189C}" sibTransId="{E1B880E2-59A7-46B9-86DF-11C2FD1CF924}"/>
    <dgm:cxn modelId="{79C7DDEE-4FAD-4F1C-AF74-499F160523B3}" type="presParOf" srcId="{C6EF91E4-D5E2-4C0C-BFA3-AAE6C4B26C65}" destId="{36646CFA-05E4-4F7D-92CF-E6EA2C970922}" srcOrd="0" destOrd="0" presId="urn:microsoft.com/office/officeart/2005/8/layout/list1"/>
    <dgm:cxn modelId="{3CB2EEA7-6175-4D3D-AEA3-727503ABC617}" type="presParOf" srcId="{36646CFA-05E4-4F7D-92CF-E6EA2C970922}" destId="{41DEB8C4-BB05-4A65-BA79-B845463FB7FA}" srcOrd="0" destOrd="0" presId="urn:microsoft.com/office/officeart/2005/8/layout/list1"/>
    <dgm:cxn modelId="{49AF75D5-710D-4A89-9583-849CFF6236DA}" type="presParOf" srcId="{36646CFA-05E4-4F7D-92CF-E6EA2C970922}" destId="{C9903220-A85A-4C2F-8BF0-82DE47135727}" srcOrd="1" destOrd="0" presId="urn:microsoft.com/office/officeart/2005/8/layout/list1"/>
    <dgm:cxn modelId="{9853F0E3-297B-4B0E-B9C1-54D2096D3DE2}" type="presParOf" srcId="{C6EF91E4-D5E2-4C0C-BFA3-AAE6C4B26C65}" destId="{400937C3-1990-4B28-BD7C-C15FAAE5EBAF}" srcOrd="1" destOrd="0" presId="urn:microsoft.com/office/officeart/2005/8/layout/list1"/>
    <dgm:cxn modelId="{F61ED140-B413-46E4-B663-C965132DC742}" type="presParOf" srcId="{C6EF91E4-D5E2-4C0C-BFA3-AAE6C4B26C65}" destId="{4D6CB224-A3AE-4BCF-B8FA-341778BB0743}" srcOrd="2" destOrd="0" presId="urn:microsoft.com/office/officeart/2005/8/layout/list1"/>
    <dgm:cxn modelId="{44318D32-B290-4980-B127-EE4765A906DD}" type="presParOf" srcId="{C6EF91E4-D5E2-4C0C-BFA3-AAE6C4B26C65}" destId="{F6033009-5A2D-4411-91A2-9C28BD05FDD1}" srcOrd="3" destOrd="0" presId="urn:microsoft.com/office/officeart/2005/8/layout/list1"/>
    <dgm:cxn modelId="{F7BE4D44-8B02-4A0D-8E1D-938A0B1F340D}" type="presParOf" srcId="{C6EF91E4-D5E2-4C0C-BFA3-AAE6C4B26C65}" destId="{7C8E1C4E-1D14-4EB5-A636-D625C4A4CF9E}" srcOrd="4" destOrd="0" presId="urn:microsoft.com/office/officeart/2005/8/layout/list1"/>
    <dgm:cxn modelId="{B53198BC-CED4-45E0-B3E8-073021253B19}" type="presParOf" srcId="{7C8E1C4E-1D14-4EB5-A636-D625C4A4CF9E}" destId="{DE2F6C92-9B0C-4028-A9E2-C770C10CE08E}" srcOrd="0" destOrd="0" presId="urn:microsoft.com/office/officeart/2005/8/layout/list1"/>
    <dgm:cxn modelId="{D9ACAEE8-A265-4DBD-9853-B591560A98EB}" type="presParOf" srcId="{7C8E1C4E-1D14-4EB5-A636-D625C4A4CF9E}" destId="{BF5A8A1D-5FE2-469D-B588-8BF6EF5C226D}" srcOrd="1" destOrd="0" presId="urn:microsoft.com/office/officeart/2005/8/layout/list1"/>
    <dgm:cxn modelId="{30008CC8-A733-4A84-BDAC-4761E2A900CC}" type="presParOf" srcId="{C6EF91E4-D5E2-4C0C-BFA3-AAE6C4B26C65}" destId="{6F59903E-D2CC-4BAD-8F42-9EF5F3F54013}" srcOrd="5" destOrd="0" presId="urn:microsoft.com/office/officeart/2005/8/layout/list1"/>
    <dgm:cxn modelId="{FBFC73F8-18F9-4893-BF4C-5C4EDE681B12}" type="presParOf" srcId="{C6EF91E4-D5E2-4C0C-BFA3-AAE6C4B26C65}" destId="{7AFF1BE8-0645-4872-8B3D-CC9C32EC5668}" srcOrd="6" destOrd="0" presId="urn:microsoft.com/office/officeart/2005/8/layout/list1"/>
    <dgm:cxn modelId="{4195EF41-D22B-4787-B809-76350AE12ACC}" type="presParOf" srcId="{C6EF91E4-D5E2-4C0C-BFA3-AAE6C4B26C65}" destId="{3592A035-62A4-4C93-AF1B-32AFC4A326C7}" srcOrd="7" destOrd="0" presId="urn:microsoft.com/office/officeart/2005/8/layout/list1"/>
    <dgm:cxn modelId="{7FB75DCF-7C01-4BF2-9DBD-D6DFA8CC1951}" type="presParOf" srcId="{C6EF91E4-D5E2-4C0C-BFA3-AAE6C4B26C65}" destId="{10D6C522-072C-4B92-9D47-CC56DB135BA0}" srcOrd="8" destOrd="0" presId="urn:microsoft.com/office/officeart/2005/8/layout/list1"/>
    <dgm:cxn modelId="{81EEF9FA-F190-4192-B78E-7CBC51B76839}" type="presParOf" srcId="{10D6C522-072C-4B92-9D47-CC56DB135BA0}" destId="{40CCE7EB-2B2C-481C-8F4F-EA0703BACEFE}" srcOrd="0" destOrd="0" presId="urn:microsoft.com/office/officeart/2005/8/layout/list1"/>
    <dgm:cxn modelId="{2356BC40-CDD5-4EB2-9FD8-334BDA8AF406}" type="presParOf" srcId="{10D6C522-072C-4B92-9D47-CC56DB135BA0}" destId="{55C6ECD4-37B2-4E94-8274-B987BBF887B3}" srcOrd="1" destOrd="0" presId="urn:microsoft.com/office/officeart/2005/8/layout/list1"/>
    <dgm:cxn modelId="{4DD9722A-57A8-4E6B-B72E-D4B90AE0FBFA}" type="presParOf" srcId="{C6EF91E4-D5E2-4C0C-BFA3-AAE6C4B26C65}" destId="{044C8F8A-3A17-4114-9E85-F88FE188A674}" srcOrd="9" destOrd="0" presId="urn:microsoft.com/office/officeart/2005/8/layout/list1"/>
    <dgm:cxn modelId="{D30065DD-0066-4132-A2ED-BF4304A8BB7D}" type="presParOf" srcId="{C6EF91E4-D5E2-4C0C-BFA3-AAE6C4B26C65}" destId="{0159F72E-BF4E-4C61-BF19-2F7D0DC8B27E}"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A81020-1F5B-4440-875B-E0133535A93A}">
      <dsp:nvSpPr>
        <dsp:cNvPr id="0" name=""/>
        <dsp:cNvSpPr/>
      </dsp:nvSpPr>
      <dsp:spPr>
        <a:xfrm>
          <a:off x="0" y="2921763"/>
          <a:ext cx="2149078" cy="958987"/>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52842" tIns="99568" rIns="152842" bIns="99568" numCol="1" spcCol="1270" anchor="ctr" anchorCtr="0">
          <a:noAutofit/>
        </a:bodyPr>
        <a:lstStyle/>
        <a:p>
          <a:pPr marL="0" lvl="0" indent="0" algn="ctr" defTabSz="622300" rtl="0">
            <a:lnSpc>
              <a:spcPct val="90000"/>
            </a:lnSpc>
            <a:spcBef>
              <a:spcPct val="0"/>
            </a:spcBef>
            <a:spcAft>
              <a:spcPct val="35000"/>
            </a:spcAft>
            <a:buNone/>
            <a:defRPr b="1"/>
          </a:pPr>
          <a:r>
            <a:rPr lang="en-US" sz="1400" b="1" kern="1200" dirty="0">
              <a:latin typeface="+mj-lt"/>
            </a:rPr>
            <a:t>Increases in facilities, health benefits, technology, special services</a:t>
          </a:r>
        </a:p>
      </dsp:txBody>
      <dsp:txXfrm>
        <a:off x="0" y="2921763"/>
        <a:ext cx="2149078" cy="958987"/>
      </dsp:txXfrm>
    </dsp:sp>
    <dsp:sp modelId="{8E0D012F-0999-F24F-8944-7ECE6B0830E2}">
      <dsp:nvSpPr>
        <dsp:cNvPr id="0" name=""/>
        <dsp:cNvSpPr/>
      </dsp:nvSpPr>
      <dsp:spPr>
        <a:xfrm>
          <a:off x="2149077" y="2921763"/>
          <a:ext cx="6447234" cy="958987"/>
        </a:xfrm>
        <a:prstGeom prst="rect">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0780" tIns="139700" rIns="130780" bIns="139700" numCol="1" spcCol="1270" anchor="ctr" anchorCtr="0">
          <a:noAutofit/>
        </a:bodyPr>
        <a:lstStyle/>
        <a:p>
          <a:pPr marL="0" lvl="0" indent="0" algn="l" defTabSz="488950" rtl="0">
            <a:lnSpc>
              <a:spcPct val="90000"/>
            </a:lnSpc>
            <a:spcBef>
              <a:spcPct val="0"/>
            </a:spcBef>
            <a:spcAft>
              <a:spcPct val="35000"/>
            </a:spcAft>
            <a:buNone/>
            <a:defRPr b="1"/>
          </a:pPr>
          <a:r>
            <a:rPr lang="en-US" sz="1100" kern="1200" dirty="0">
              <a:latin typeface="+mn-lt"/>
            </a:rPr>
            <a:t>Offset by salaries, software, and other expenses remaining stable or decreasing</a:t>
          </a:r>
          <a:endParaRPr lang="en-US" sz="1100" b="1" kern="1200" dirty="0">
            <a:latin typeface="+mn-lt"/>
          </a:endParaRPr>
        </a:p>
        <a:p>
          <a:pPr marL="0" lvl="0" indent="0" algn="l" defTabSz="488950" rtl="0">
            <a:lnSpc>
              <a:spcPct val="90000"/>
            </a:lnSpc>
            <a:spcBef>
              <a:spcPct val="0"/>
            </a:spcBef>
            <a:spcAft>
              <a:spcPct val="35000"/>
            </a:spcAft>
            <a:buNone/>
          </a:pPr>
          <a:r>
            <a:rPr lang="en-US" sz="1100" kern="1200" dirty="0">
              <a:latin typeface="+mn-lt"/>
            </a:rPr>
            <a:t>In general, the cost of services and supplies across the budget have increased, and almost every budget area is up vs. 2025-2026</a:t>
          </a:r>
        </a:p>
      </dsp:txBody>
      <dsp:txXfrm>
        <a:off x="2149077" y="2921763"/>
        <a:ext cx="6447234" cy="958987"/>
      </dsp:txXfrm>
    </dsp:sp>
    <dsp:sp modelId="{881AE4E7-FDBF-2347-A558-0D5DF303A849}">
      <dsp:nvSpPr>
        <dsp:cNvPr id="0" name=""/>
        <dsp:cNvSpPr/>
      </dsp:nvSpPr>
      <dsp:spPr>
        <a:xfrm rot="10800000">
          <a:off x="0" y="1461224"/>
          <a:ext cx="2149078" cy="1474923"/>
        </a:xfrm>
        <a:prstGeom prst="upArrowCallout">
          <a:avLst>
            <a:gd name="adj1" fmla="val 5000"/>
            <a:gd name="adj2" fmla="val 10000"/>
            <a:gd name="adj3" fmla="val 15000"/>
            <a:gd name="adj4" fmla="val 64977"/>
          </a:avLst>
        </a:prstGeom>
        <a:solidFill>
          <a:schemeClr val="accent2">
            <a:hueOff val="2340759"/>
            <a:satOff val="-2919"/>
            <a:lumOff val="686"/>
            <a:alphaOff val="0"/>
          </a:schemeClr>
        </a:solidFill>
        <a:ln w="19050" cap="rnd" cmpd="sng" algn="ctr">
          <a:solidFill>
            <a:schemeClr val="accent2">
              <a:hueOff val="2340759"/>
              <a:satOff val="-2919"/>
              <a:lumOff val="686"/>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52842" tIns="99568" rIns="152842" bIns="99568" numCol="1" spcCol="1270" anchor="ctr" anchorCtr="0">
          <a:noAutofit/>
        </a:bodyPr>
        <a:lstStyle/>
        <a:p>
          <a:pPr marL="0" lvl="0" indent="0" algn="ctr" defTabSz="622300">
            <a:lnSpc>
              <a:spcPct val="90000"/>
            </a:lnSpc>
            <a:spcBef>
              <a:spcPct val="0"/>
            </a:spcBef>
            <a:spcAft>
              <a:spcPct val="35000"/>
            </a:spcAft>
            <a:buNone/>
            <a:defRPr b="1"/>
          </a:pPr>
          <a:r>
            <a:rPr lang="en-US" sz="1400" kern="1200" dirty="0"/>
            <a:t>No major program or educational cuts</a:t>
          </a:r>
        </a:p>
      </dsp:txBody>
      <dsp:txXfrm rot="-10800000">
        <a:off x="0" y="1461224"/>
        <a:ext cx="2149078" cy="958700"/>
      </dsp:txXfrm>
    </dsp:sp>
    <dsp:sp modelId="{4080B31D-1028-2344-AE05-4D0BEF8CF822}">
      <dsp:nvSpPr>
        <dsp:cNvPr id="0" name=""/>
        <dsp:cNvSpPr/>
      </dsp:nvSpPr>
      <dsp:spPr>
        <a:xfrm>
          <a:off x="2149077" y="1461224"/>
          <a:ext cx="6447234" cy="958700"/>
        </a:xfrm>
        <a:prstGeom prst="rect">
          <a:avLst/>
        </a:prstGeom>
        <a:solidFill>
          <a:schemeClr val="accent2">
            <a:tint val="40000"/>
            <a:alpha val="90000"/>
            <a:hueOff val="2512910"/>
            <a:satOff val="-2189"/>
            <a:lumOff val="-3"/>
            <a:alphaOff val="0"/>
          </a:schemeClr>
        </a:solidFill>
        <a:ln w="19050" cap="rnd" cmpd="sng" algn="ctr">
          <a:solidFill>
            <a:schemeClr val="accent2">
              <a:tint val="40000"/>
              <a:alpha val="90000"/>
              <a:hueOff val="2512910"/>
              <a:satOff val="-2189"/>
              <a:lumOff val="-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0780" tIns="139700" rIns="130780" bIns="139700" numCol="1" spcCol="1270" anchor="ctr" anchorCtr="0">
          <a:noAutofit/>
        </a:bodyPr>
        <a:lstStyle/>
        <a:p>
          <a:pPr marL="0" lvl="0" indent="0" algn="l" defTabSz="488950">
            <a:lnSpc>
              <a:spcPct val="90000"/>
            </a:lnSpc>
            <a:spcBef>
              <a:spcPct val="0"/>
            </a:spcBef>
            <a:spcAft>
              <a:spcPct val="35000"/>
            </a:spcAft>
            <a:buNone/>
          </a:pPr>
          <a:r>
            <a:rPr lang="en-US" sz="1100" kern="1200" dirty="0">
              <a:latin typeface="+mn-lt"/>
            </a:rPr>
            <a:t>No change to class sizes related to the budget</a:t>
          </a:r>
        </a:p>
        <a:p>
          <a:pPr marL="0" lvl="0" indent="0" algn="l" defTabSz="488950">
            <a:lnSpc>
              <a:spcPct val="90000"/>
            </a:lnSpc>
            <a:spcBef>
              <a:spcPct val="0"/>
            </a:spcBef>
            <a:spcAft>
              <a:spcPct val="35000"/>
            </a:spcAft>
            <a:buNone/>
          </a:pPr>
          <a:r>
            <a:rPr lang="en-US" sz="1100" kern="1200" dirty="0">
              <a:latin typeface="+mn-lt"/>
            </a:rPr>
            <a:t>All academic, co/extra curricular and athletic programs remain in place</a:t>
          </a:r>
        </a:p>
      </dsp:txBody>
      <dsp:txXfrm>
        <a:off x="2149077" y="1461224"/>
        <a:ext cx="6447234" cy="958700"/>
      </dsp:txXfrm>
    </dsp:sp>
    <dsp:sp modelId="{2FCA9DA5-26B7-4648-BCBE-9BB215F37382}">
      <dsp:nvSpPr>
        <dsp:cNvPr id="0" name=""/>
        <dsp:cNvSpPr/>
      </dsp:nvSpPr>
      <dsp:spPr>
        <a:xfrm rot="10800000">
          <a:off x="0" y="686"/>
          <a:ext cx="2149078" cy="1474923"/>
        </a:xfrm>
        <a:prstGeom prst="upArrowCallout">
          <a:avLst>
            <a:gd name="adj1" fmla="val 5000"/>
            <a:gd name="adj2" fmla="val 10000"/>
            <a:gd name="adj3" fmla="val 15000"/>
            <a:gd name="adj4" fmla="val 64977"/>
          </a:avLst>
        </a:prstGeom>
        <a:solidFill>
          <a:schemeClr val="accent2">
            <a:hueOff val="4681519"/>
            <a:satOff val="-5839"/>
            <a:lumOff val="1373"/>
            <a:alphaOff val="0"/>
          </a:schemeClr>
        </a:solidFill>
        <a:ln w="19050" cap="rnd"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52842" tIns="99568" rIns="152842" bIns="99568" numCol="1" spcCol="1270" anchor="ctr" anchorCtr="0">
          <a:noAutofit/>
        </a:bodyPr>
        <a:lstStyle/>
        <a:p>
          <a:pPr marL="0" lvl="0" indent="0" algn="ctr" defTabSz="622300">
            <a:lnSpc>
              <a:spcPct val="90000"/>
            </a:lnSpc>
            <a:spcBef>
              <a:spcPct val="0"/>
            </a:spcBef>
            <a:spcAft>
              <a:spcPct val="35000"/>
            </a:spcAft>
            <a:buNone/>
            <a:defRPr b="1"/>
          </a:pPr>
          <a:r>
            <a:rPr lang="en-US" sz="1400" kern="1200" dirty="0">
              <a:latin typeface="+mj-lt"/>
            </a:rPr>
            <a:t>$97,903,649 </a:t>
          </a:r>
        </a:p>
        <a:p>
          <a:pPr marL="0" lvl="0" indent="0" algn="ctr" defTabSz="622300">
            <a:lnSpc>
              <a:spcPct val="90000"/>
            </a:lnSpc>
            <a:spcBef>
              <a:spcPct val="0"/>
            </a:spcBef>
            <a:spcAft>
              <a:spcPct val="35000"/>
            </a:spcAft>
            <a:buNone/>
            <a:defRPr b="1"/>
          </a:pPr>
          <a:r>
            <a:rPr lang="en-US" sz="1400" kern="1200" dirty="0">
              <a:latin typeface="+mj-lt"/>
            </a:rPr>
            <a:t>Operating Budget</a:t>
          </a:r>
        </a:p>
      </dsp:txBody>
      <dsp:txXfrm rot="-10800000">
        <a:off x="0" y="686"/>
        <a:ext cx="2149078" cy="958700"/>
      </dsp:txXfrm>
    </dsp:sp>
    <dsp:sp modelId="{0D08C712-6741-8541-904D-E9387DF3E7D6}">
      <dsp:nvSpPr>
        <dsp:cNvPr id="0" name=""/>
        <dsp:cNvSpPr/>
      </dsp:nvSpPr>
      <dsp:spPr>
        <a:xfrm>
          <a:off x="2149077" y="686"/>
          <a:ext cx="6447234" cy="958700"/>
        </a:xfrm>
        <a:prstGeom prst="rect">
          <a:avLst/>
        </a:prstGeom>
        <a:solidFill>
          <a:schemeClr val="accent2">
            <a:tint val="40000"/>
            <a:alpha val="90000"/>
            <a:hueOff val="5025821"/>
            <a:satOff val="-4378"/>
            <a:lumOff val="-6"/>
            <a:alphaOff val="0"/>
          </a:schemeClr>
        </a:solidFill>
        <a:ln w="19050" cap="rnd" cmpd="sng" algn="ctr">
          <a:solidFill>
            <a:schemeClr val="accent2">
              <a:tint val="40000"/>
              <a:alpha val="90000"/>
              <a:hueOff val="5025821"/>
              <a:satOff val="-4378"/>
              <a:lumOff val="-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0780" tIns="139700" rIns="130780" bIns="139700" numCol="1" spcCol="1270" anchor="ctr" anchorCtr="0">
          <a:noAutofit/>
        </a:bodyPr>
        <a:lstStyle/>
        <a:p>
          <a:pPr marL="0" lvl="0" indent="0" algn="l" defTabSz="488950" rtl="0">
            <a:lnSpc>
              <a:spcPct val="90000"/>
            </a:lnSpc>
            <a:spcBef>
              <a:spcPct val="0"/>
            </a:spcBef>
            <a:spcAft>
              <a:spcPct val="35000"/>
            </a:spcAft>
            <a:buNone/>
          </a:pPr>
          <a:r>
            <a:rPr lang="en-US" sz="1100" kern="1200" dirty="0">
              <a:latin typeface="+mn-lt"/>
            </a:rPr>
            <a:t>General fund tax levy increase 2.0% ($1,540,912), plus allowable health benefits adjustment ($3,745,563)</a:t>
          </a:r>
        </a:p>
        <a:p>
          <a:pPr marL="0" lvl="0" indent="0" algn="l" defTabSz="488950" rtl="0">
            <a:lnSpc>
              <a:spcPct val="90000"/>
            </a:lnSpc>
            <a:spcBef>
              <a:spcPct val="0"/>
            </a:spcBef>
            <a:spcAft>
              <a:spcPct val="35000"/>
            </a:spcAft>
            <a:buNone/>
          </a:pPr>
          <a:r>
            <a:rPr lang="en-US" sz="1100" kern="1200" dirty="0">
              <a:latin typeface="+mn-lt"/>
            </a:rPr>
            <a:t>Tax rate increase 7.2% (approx. $1,172 per household)</a:t>
          </a:r>
        </a:p>
        <a:p>
          <a:pPr marL="0" lvl="0" indent="0" algn="l" defTabSz="488950" rtl="0">
            <a:lnSpc>
              <a:spcPct val="90000"/>
            </a:lnSpc>
            <a:spcBef>
              <a:spcPct val="0"/>
            </a:spcBef>
            <a:spcAft>
              <a:spcPct val="35000"/>
            </a:spcAft>
            <a:buNone/>
            <a:defRPr b="1"/>
          </a:pPr>
          <a:r>
            <a:rPr lang="en-US" sz="1100" b="0" kern="1200" dirty="0">
              <a:latin typeface="+mn-lt"/>
            </a:rPr>
            <a:t>$5,445,000 million is related to a withdrawal from capital reserve</a:t>
          </a:r>
        </a:p>
      </dsp:txBody>
      <dsp:txXfrm>
        <a:off x="2149077" y="686"/>
        <a:ext cx="6447234" cy="9587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34A30B-F484-4BF5-A4E9-828688434EBC}">
      <dsp:nvSpPr>
        <dsp:cNvPr id="0" name=""/>
        <dsp:cNvSpPr/>
      </dsp:nvSpPr>
      <dsp:spPr>
        <a:xfrm>
          <a:off x="35853" y="843752"/>
          <a:ext cx="1086856" cy="108685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A240EE3-32F5-420E-9B5F-02830E81D35E}">
      <dsp:nvSpPr>
        <dsp:cNvPr id="0" name=""/>
        <dsp:cNvSpPr/>
      </dsp:nvSpPr>
      <dsp:spPr>
        <a:xfrm>
          <a:off x="264093" y="1071992"/>
          <a:ext cx="630377" cy="63037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B7F7515-0BB1-4A91-A128-8BAE1FC7452F}">
      <dsp:nvSpPr>
        <dsp:cNvPr id="0" name=""/>
        <dsp:cNvSpPr/>
      </dsp:nvSpPr>
      <dsp:spPr>
        <a:xfrm>
          <a:off x="1355608" y="843752"/>
          <a:ext cx="2561877" cy="1086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kern="1200" dirty="0">
              <a:latin typeface="+mn-lt"/>
            </a:rPr>
            <a:t>May 2025: Administration first discusses the budget with the Finance committee</a:t>
          </a:r>
        </a:p>
      </dsp:txBody>
      <dsp:txXfrm>
        <a:off x="1355608" y="843752"/>
        <a:ext cx="2561877" cy="1086856"/>
      </dsp:txXfrm>
    </dsp:sp>
    <dsp:sp modelId="{95D2A5B6-6A92-457C-A201-D26E1D488C95}">
      <dsp:nvSpPr>
        <dsp:cNvPr id="0" name=""/>
        <dsp:cNvSpPr/>
      </dsp:nvSpPr>
      <dsp:spPr>
        <a:xfrm>
          <a:off x="4363872" y="843752"/>
          <a:ext cx="1086856" cy="108685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1AA79C-D0CE-477E-8525-67D73D8FD61D}">
      <dsp:nvSpPr>
        <dsp:cNvPr id="0" name=""/>
        <dsp:cNvSpPr/>
      </dsp:nvSpPr>
      <dsp:spPr>
        <a:xfrm>
          <a:off x="4592112" y="1071992"/>
          <a:ext cx="630377" cy="630377"/>
        </a:xfrm>
        <a:prstGeom prst="rect">
          <a:avLst/>
        </a:prstGeom>
        <a:blipFill>
          <a:blip xmlns:r="http://schemas.openxmlformats.org/officeDocument/2006/relationships" r:embed="rId2">
            <a:extLst>
              <a:ext uri="{28A0092B-C50C-407E-A947-70E740481C1C}">
                <a14:useLocalDpi xmlns:a14="http://schemas.microsoft.com/office/drawing/2010/main" val="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3BC7087-6578-4232-8EB6-5ACAF023F18E}">
      <dsp:nvSpPr>
        <dsp:cNvPr id="0" name=""/>
        <dsp:cNvSpPr/>
      </dsp:nvSpPr>
      <dsp:spPr>
        <a:xfrm>
          <a:off x="5683627" y="843752"/>
          <a:ext cx="2561877" cy="1086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kern="1200" dirty="0">
              <a:latin typeface="+mn-lt"/>
            </a:rPr>
            <a:t>June 2025-March 2026: Discussion of budget continues at Finance meetings</a:t>
          </a:r>
        </a:p>
      </dsp:txBody>
      <dsp:txXfrm>
        <a:off x="5683627" y="843752"/>
        <a:ext cx="2561877" cy="1086856"/>
      </dsp:txXfrm>
    </dsp:sp>
    <dsp:sp modelId="{3F6A7009-13B1-495D-AFB2-A9352E474D03}">
      <dsp:nvSpPr>
        <dsp:cNvPr id="0" name=""/>
        <dsp:cNvSpPr/>
      </dsp:nvSpPr>
      <dsp:spPr>
        <a:xfrm>
          <a:off x="35853" y="2721460"/>
          <a:ext cx="1086856" cy="108685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DCAF43-0832-4BC1-9265-6041A65B2751}">
      <dsp:nvSpPr>
        <dsp:cNvPr id="0" name=""/>
        <dsp:cNvSpPr/>
      </dsp:nvSpPr>
      <dsp:spPr>
        <a:xfrm>
          <a:off x="264093" y="2949700"/>
          <a:ext cx="630377" cy="63037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C8F550E-866C-4D07-AF7A-DDA021BD802F}">
      <dsp:nvSpPr>
        <dsp:cNvPr id="0" name=""/>
        <dsp:cNvSpPr/>
      </dsp:nvSpPr>
      <dsp:spPr>
        <a:xfrm>
          <a:off x="1355608" y="2721460"/>
          <a:ext cx="2561877" cy="1086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kern="1200" dirty="0">
              <a:latin typeface="+mn-lt"/>
            </a:rPr>
            <a:t>November 2025: Budget managers receive allocations and submit budgets</a:t>
          </a:r>
        </a:p>
      </dsp:txBody>
      <dsp:txXfrm>
        <a:off x="1355608" y="2721460"/>
        <a:ext cx="2561877" cy="1086856"/>
      </dsp:txXfrm>
    </dsp:sp>
    <dsp:sp modelId="{3175E8B2-154C-4CE2-9DED-6784B84DBA8B}">
      <dsp:nvSpPr>
        <dsp:cNvPr id="0" name=""/>
        <dsp:cNvSpPr/>
      </dsp:nvSpPr>
      <dsp:spPr>
        <a:xfrm>
          <a:off x="4363872" y="2721460"/>
          <a:ext cx="1086856" cy="108685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7F3BC1-D15A-403A-8A58-EE61F3BDC80B}">
      <dsp:nvSpPr>
        <dsp:cNvPr id="0" name=""/>
        <dsp:cNvSpPr/>
      </dsp:nvSpPr>
      <dsp:spPr>
        <a:xfrm>
          <a:off x="4592112" y="2949700"/>
          <a:ext cx="630377" cy="630377"/>
        </a:xfrm>
        <a:prstGeom prst="rect">
          <a:avLst/>
        </a:prstGeom>
        <a:blipFill>
          <a:blip xmlns:r="http://schemas.openxmlformats.org/officeDocument/2006/relationships" r:embed="rId4">
            <a:extLst>
              <a:ext uri="{28A0092B-C50C-407E-A947-70E740481C1C}">
                <a14:useLocalDpi xmlns:a14="http://schemas.microsoft.com/office/drawing/2010/main" val="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8A65C80-D01A-4283-BEFC-C976932A9B07}">
      <dsp:nvSpPr>
        <dsp:cNvPr id="0" name=""/>
        <dsp:cNvSpPr/>
      </dsp:nvSpPr>
      <dsp:spPr>
        <a:xfrm>
          <a:off x="5683627" y="2721460"/>
          <a:ext cx="2561877" cy="1086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kern="1200" dirty="0">
              <a:latin typeface="+mn-lt"/>
            </a:rPr>
            <a:t>January-March 2026: Administration prepares tentative budget</a:t>
          </a:r>
        </a:p>
      </dsp:txBody>
      <dsp:txXfrm>
        <a:off x="5683627" y="2721460"/>
        <a:ext cx="2561877" cy="10868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A000C8-3AD4-4EB8-AA2E-241001AB07E6}">
      <dsp:nvSpPr>
        <dsp:cNvPr id="0" name=""/>
        <dsp:cNvSpPr/>
      </dsp:nvSpPr>
      <dsp:spPr>
        <a:xfrm>
          <a:off x="0" y="473"/>
          <a:ext cx="8596312" cy="110871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03BC5B-CCB5-429B-96AB-FE8CBB6B043D}">
      <dsp:nvSpPr>
        <dsp:cNvPr id="0" name=""/>
        <dsp:cNvSpPr/>
      </dsp:nvSpPr>
      <dsp:spPr>
        <a:xfrm>
          <a:off x="335385" y="249933"/>
          <a:ext cx="609791" cy="60979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BBF7D4B-2452-461A-A3D0-2D817ED4B515}">
      <dsp:nvSpPr>
        <dsp:cNvPr id="0" name=""/>
        <dsp:cNvSpPr/>
      </dsp:nvSpPr>
      <dsp:spPr>
        <a:xfrm>
          <a:off x="1280561" y="473"/>
          <a:ext cx="3868340" cy="1108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339" tIns="117339" rIns="117339" bIns="117339" numCol="1" spcCol="1270" anchor="ctr" anchorCtr="0">
          <a:noAutofit/>
        </a:bodyPr>
        <a:lstStyle/>
        <a:p>
          <a:pPr marL="0" lvl="0" indent="0" algn="l" defTabSz="844550">
            <a:lnSpc>
              <a:spcPct val="100000"/>
            </a:lnSpc>
            <a:spcBef>
              <a:spcPct val="0"/>
            </a:spcBef>
            <a:spcAft>
              <a:spcPct val="35000"/>
            </a:spcAft>
            <a:buNone/>
          </a:pPr>
          <a:r>
            <a:rPr lang="en-US" sz="1900" kern="1200" dirty="0">
              <a:latin typeface="+mj-lt"/>
            </a:rPr>
            <a:t>March 23, 2026: Presentation and approval of Tentative Budget</a:t>
          </a:r>
        </a:p>
      </dsp:txBody>
      <dsp:txXfrm>
        <a:off x="1280561" y="473"/>
        <a:ext cx="3868340" cy="1108711"/>
      </dsp:txXfrm>
    </dsp:sp>
    <dsp:sp modelId="{48FD336A-5C22-4D8A-A7C6-40DAB2F7FC62}">
      <dsp:nvSpPr>
        <dsp:cNvPr id="0" name=""/>
        <dsp:cNvSpPr/>
      </dsp:nvSpPr>
      <dsp:spPr>
        <a:xfrm>
          <a:off x="5148901" y="473"/>
          <a:ext cx="3447410" cy="1108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339" tIns="117339" rIns="117339" bIns="117339" numCol="1" spcCol="1270" anchor="ctr" anchorCtr="0">
          <a:noAutofit/>
        </a:bodyPr>
        <a:lstStyle/>
        <a:p>
          <a:pPr marL="0" lvl="0" indent="0" algn="l" defTabSz="666750">
            <a:lnSpc>
              <a:spcPct val="100000"/>
            </a:lnSpc>
            <a:spcBef>
              <a:spcPct val="0"/>
            </a:spcBef>
            <a:spcAft>
              <a:spcPct val="35000"/>
            </a:spcAft>
            <a:buNone/>
          </a:pPr>
          <a:r>
            <a:rPr lang="en-US" sz="1500" kern="1200"/>
            <a:t>Board approves the budget for submission to the Executive County Superintendent</a:t>
          </a:r>
        </a:p>
      </dsp:txBody>
      <dsp:txXfrm>
        <a:off x="5148901" y="473"/>
        <a:ext cx="3447410" cy="1108711"/>
      </dsp:txXfrm>
    </dsp:sp>
    <dsp:sp modelId="{1B9DC94A-E683-4B56-86B6-F32962EBA2D1}">
      <dsp:nvSpPr>
        <dsp:cNvPr id="0" name=""/>
        <dsp:cNvSpPr/>
      </dsp:nvSpPr>
      <dsp:spPr>
        <a:xfrm>
          <a:off x="0" y="1386362"/>
          <a:ext cx="8596312" cy="110871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F71E1A-D94D-470A-9F95-9F9AAF1A33B2}">
      <dsp:nvSpPr>
        <dsp:cNvPr id="0" name=""/>
        <dsp:cNvSpPr/>
      </dsp:nvSpPr>
      <dsp:spPr>
        <a:xfrm>
          <a:off x="335385" y="1635822"/>
          <a:ext cx="609791" cy="609791"/>
        </a:xfrm>
        <a:prstGeom prst="rect">
          <a:avLst/>
        </a:prstGeom>
        <a:blipFill>
          <a:blip xmlns:r="http://schemas.openxmlformats.org/officeDocument/2006/relationships" r:embed="rId2">
            <a:extLst>
              <a:ext uri="{28A0092B-C50C-407E-A947-70E740481C1C}">
                <a14:useLocalDpi xmlns:a14="http://schemas.microsoft.com/office/drawing/2010/main" val="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CDBACCC-916D-406A-8B5A-77C5332C1311}">
      <dsp:nvSpPr>
        <dsp:cNvPr id="0" name=""/>
        <dsp:cNvSpPr/>
      </dsp:nvSpPr>
      <dsp:spPr>
        <a:xfrm>
          <a:off x="1280561" y="1386362"/>
          <a:ext cx="3868340" cy="1108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339" tIns="117339" rIns="117339" bIns="117339" numCol="1" spcCol="1270" anchor="ctr" anchorCtr="0">
          <a:noAutofit/>
        </a:bodyPr>
        <a:lstStyle/>
        <a:p>
          <a:pPr marL="0" lvl="0" indent="0" algn="l" defTabSz="844550">
            <a:lnSpc>
              <a:spcPct val="100000"/>
            </a:lnSpc>
            <a:spcBef>
              <a:spcPct val="0"/>
            </a:spcBef>
            <a:spcAft>
              <a:spcPct val="35000"/>
            </a:spcAft>
            <a:buNone/>
          </a:pPr>
          <a:r>
            <a:rPr lang="en-US" sz="1900" kern="1200" dirty="0">
              <a:latin typeface="+mj-lt"/>
            </a:rPr>
            <a:t>March 27, 2026: Submission to County</a:t>
          </a:r>
        </a:p>
      </dsp:txBody>
      <dsp:txXfrm>
        <a:off x="1280561" y="1386362"/>
        <a:ext cx="3868340" cy="1108711"/>
      </dsp:txXfrm>
    </dsp:sp>
    <dsp:sp modelId="{BA850A74-80BD-42D4-B868-C4DE62CC1540}">
      <dsp:nvSpPr>
        <dsp:cNvPr id="0" name=""/>
        <dsp:cNvSpPr/>
      </dsp:nvSpPr>
      <dsp:spPr>
        <a:xfrm>
          <a:off x="5148901" y="1386362"/>
          <a:ext cx="3447410" cy="1108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339" tIns="117339" rIns="117339" bIns="117339" numCol="1" spcCol="1270" anchor="ctr" anchorCtr="0">
          <a:noAutofit/>
        </a:bodyPr>
        <a:lstStyle/>
        <a:p>
          <a:pPr marL="0" lvl="0" indent="0" algn="l" defTabSz="666750">
            <a:lnSpc>
              <a:spcPct val="100000"/>
            </a:lnSpc>
            <a:spcBef>
              <a:spcPct val="0"/>
            </a:spcBef>
            <a:spcAft>
              <a:spcPct val="35000"/>
            </a:spcAft>
            <a:buNone/>
          </a:pPr>
          <a:r>
            <a:rPr lang="en-US" sz="1500" kern="1200"/>
            <a:t>Business Office submits budget documents to the County for review. Upon approval, budget is advertised</a:t>
          </a:r>
        </a:p>
      </dsp:txBody>
      <dsp:txXfrm>
        <a:off x="5148901" y="1386362"/>
        <a:ext cx="3447410" cy="1108711"/>
      </dsp:txXfrm>
    </dsp:sp>
    <dsp:sp modelId="{09C5F579-49DF-4FDC-8379-D8FBCBB8B742}">
      <dsp:nvSpPr>
        <dsp:cNvPr id="0" name=""/>
        <dsp:cNvSpPr/>
      </dsp:nvSpPr>
      <dsp:spPr>
        <a:xfrm>
          <a:off x="0" y="2772251"/>
          <a:ext cx="8596312" cy="110871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C06D2B-CCE6-4332-AFCB-A585D799B31B}">
      <dsp:nvSpPr>
        <dsp:cNvPr id="0" name=""/>
        <dsp:cNvSpPr/>
      </dsp:nvSpPr>
      <dsp:spPr>
        <a:xfrm>
          <a:off x="335385" y="3021711"/>
          <a:ext cx="609791" cy="609791"/>
        </a:xfrm>
        <a:prstGeom prst="rect">
          <a:avLst/>
        </a:prstGeom>
        <a:blipFill>
          <a:blip xmlns:r="http://schemas.openxmlformats.org/officeDocument/2006/relationships" r:embed="rId3">
            <a:extLst>
              <a:ext uri="{28A0092B-C50C-407E-A947-70E740481C1C}">
                <a14:useLocalDpi xmlns:a14="http://schemas.microsoft.com/office/drawing/2010/main" val="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E3DEAD4-2F58-444B-9C58-B11C2FAF2CBF}">
      <dsp:nvSpPr>
        <dsp:cNvPr id="0" name=""/>
        <dsp:cNvSpPr/>
      </dsp:nvSpPr>
      <dsp:spPr>
        <a:xfrm>
          <a:off x="1280561" y="2772251"/>
          <a:ext cx="3868340" cy="1108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339" tIns="117339" rIns="117339" bIns="117339" numCol="1" spcCol="1270" anchor="ctr" anchorCtr="0">
          <a:noAutofit/>
        </a:bodyPr>
        <a:lstStyle/>
        <a:p>
          <a:pPr marL="0" lvl="0" indent="0" algn="l" defTabSz="844550">
            <a:lnSpc>
              <a:spcPct val="100000"/>
            </a:lnSpc>
            <a:spcBef>
              <a:spcPct val="0"/>
            </a:spcBef>
            <a:spcAft>
              <a:spcPct val="35000"/>
            </a:spcAft>
            <a:buNone/>
          </a:pPr>
          <a:r>
            <a:rPr lang="en-US" sz="1900" kern="1200" dirty="0">
              <a:latin typeface="+mj-lt"/>
            </a:rPr>
            <a:t>April 27, 2026: Final review by full Board of Education and public budget hearing</a:t>
          </a:r>
        </a:p>
      </dsp:txBody>
      <dsp:txXfrm>
        <a:off x="1280561" y="2772251"/>
        <a:ext cx="3868340" cy="1108711"/>
      </dsp:txXfrm>
    </dsp:sp>
    <dsp:sp modelId="{DD90C92C-CF0A-49E8-9D10-A81EB3D1FED5}">
      <dsp:nvSpPr>
        <dsp:cNvPr id="0" name=""/>
        <dsp:cNvSpPr/>
      </dsp:nvSpPr>
      <dsp:spPr>
        <a:xfrm>
          <a:off x="5148901" y="2772251"/>
          <a:ext cx="3447410" cy="1108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339" tIns="117339" rIns="117339" bIns="117339" numCol="1" spcCol="1270" anchor="ctr" anchorCtr="0">
          <a:noAutofit/>
        </a:bodyPr>
        <a:lstStyle/>
        <a:p>
          <a:pPr marL="0" lvl="0" indent="0" algn="l" defTabSz="666750">
            <a:lnSpc>
              <a:spcPct val="100000"/>
            </a:lnSpc>
            <a:spcBef>
              <a:spcPct val="0"/>
            </a:spcBef>
            <a:spcAft>
              <a:spcPct val="35000"/>
            </a:spcAft>
            <a:buNone/>
          </a:pPr>
          <a:r>
            <a:rPr lang="en-US" sz="1500" kern="1200" dirty="0">
              <a:latin typeface="+mj-lt"/>
            </a:rPr>
            <a:t>Approve and adopt the </a:t>
          </a:r>
          <a:r>
            <a:rPr lang="en-US" sz="1500" kern="1200" dirty="0">
              <a:latin typeface="+mj-lt"/>
              <a:cs typeface="Calibri Light"/>
            </a:rPr>
            <a:t>2026-2027</a:t>
          </a:r>
          <a:r>
            <a:rPr lang="en-US" sz="1500" kern="1200" dirty="0">
              <a:latin typeface="+mj-lt"/>
            </a:rPr>
            <a:t> Final Budget</a:t>
          </a:r>
        </a:p>
      </dsp:txBody>
      <dsp:txXfrm>
        <a:off x="5148901" y="2772251"/>
        <a:ext cx="3447410" cy="110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6CBD05-59F8-4478-A694-9179ADECF828}">
      <dsp:nvSpPr>
        <dsp:cNvPr id="0" name=""/>
        <dsp:cNvSpPr/>
      </dsp:nvSpPr>
      <dsp:spPr>
        <a:xfrm>
          <a:off x="0" y="140263"/>
          <a:ext cx="10333462" cy="7488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rtl="0">
            <a:lnSpc>
              <a:spcPct val="90000"/>
            </a:lnSpc>
            <a:spcBef>
              <a:spcPct val="0"/>
            </a:spcBef>
            <a:spcAft>
              <a:spcPct val="35000"/>
            </a:spcAft>
            <a:buNone/>
          </a:pPr>
          <a:r>
            <a:rPr lang="en-US" sz="3200" kern="1200" dirty="0">
              <a:latin typeface="+mn-lt"/>
            </a:rPr>
            <a:t>Fund 20: Special Revenue Fund</a:t>
          </a:r>
        </a:p>
      </dsp:txBody>
      <dsp:txXfrm>
        <a:off x="36553" y="176816"/>
        <a:ext cx="10260356" cy="675694"/>
      </dsp:txXfrm>
    </dsp:sp>
    <dsp:sp modelId="{2A118834-A7D4-43C0-8BA7-9F55161D3CC6}">
      <dsp:nvSpPr>
        <dsp:cNvPr id="0" name=""/>
        <dsp:cNvSpPr/>
      </dsp:nvSpPr>
      <dsp:spPr>
        <a:xfrm>
          <a:off x="0" y="889063"/>
          <a:ext cx="10333462" cy="1987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8087" tIns="40640" rIns="227584" bIns="40640" numCol="1" spcCol="1270" anchor="t" anchorCtr="0">
          <a:noAutofit/>
        </a:bodyPr>
        <a:lstStyle/>
        <a:p>
          <a:pPr marL="228600" lvl="1" indent="-228600" algn="l" defTabSz="1111250" rtl="0">
            <a:lnSpc>
              <a:spcPct val="90000"/>
            </a:lnSpc>
            <a:spcBef>
              <a:spcPct val="0"/>
            </a:spcBef>
            <a:spcAft>
              <a:spcPct val="20000"/>
            </a:spcAft>
            <a:buChar char="•"/>
          </a:pPr>
          <a:r>
            <a:rPr lang="en-US" sz="2500" kern="1200" dirty="0">
              <a:latin typeface="+mn-lt"/>
            </a:rPr>
            <a:t>Budgeted allocation is a percentage of the 2025-2026 allocation; actual allocation to be provided by NJ DOE in the late spring</a:t>
          </a:r>
        </a:p>
        <a:p>
          <a:pPr marL="228600" lvl="1" indent="-228600" algn="l" defTabSz="1111250">
            <a:lnSpc>
              <a:spcPct val="90000"/>
            </a:lnSpc>
            <a:spcBef>
              <a:spcPct val="0"/>
            </a:spcBef>
            <a:spcAft>
              <a:spcPct val="20000"/>
            </a:spcAft>
            <a:buChar char="•"/>
          </a:pPr>
          <a:r>
            <a:rPr lang="en-US" sz="2500" kern="1200" dirty="0">
              <a:latin typeface="+mn-lt"/>
            </a:rPr>
            <a:t>ESEA: Title I, Title II, Title III</a:t>
          </a:r>
        </a:p>
        <a:p>
          <a:pPr marL="228600" lvl="1" indent="-228600" algn="l" defTabSz="1111250" rtl="0">
            <a:lnSpc>
              <a:spcPct val="90000"/>
            </a:lnSpc>
            <a:spcBef>
              <a:spcPct val="0"/>
            </a:spcBef>
            <a:spcAft>
              <a:spcPct val="20000"/>
            </a:spcAft>
            <a:buChar char="•"/>
          </a:pPr>
          <a:r>
            <a:rPr lang="en-US" sz="2500" kern="1200" dirty="0">
              <a:latin typeface="+mn-lt"/>
            </a:rPr>
            <a:t>IDEA: Basic and Preschool</a:t>
          </a:r>
        </a:p>
        <a:p>
          <a:pPr marL="228600" lvl="1" indent="-228600" algn="l" defTabSz="1111250" rtl="0">
            <a:lnSpc>
              <a:spcPct val="90000"/>
            </a:lnSpc>
            <a:spcBef>
              <a:spcPct val="0"/>
            </a:spcBef>
            <a:spcAft>
              <a:spcPct val="20000"/>
            </a:spcAft>
            <a:buChar char="•"/>
          </a:pPr>
          <a:r>
            <a:rPr lang="en-US" sz="2500" kern="1200" dirty="0">
              <a:latin typeface="+mn-lt"/>
            </a:rPr>
            <a:t>Non-public allocations</a:t>
          </a:r>
        </a:p>
      </dsp:txBody>
      <dsp:txXfrm>
        <a:off x="0" y="889063"/>
        <a:ext cx="10333462" cy="1987200"/>
      </dsp:txXfrm>
    </dsp:sp>
    <dsp:sp modelId="{97C5D687-C2FC-4E48-8CF4-C2CD2B8F09EE}">
      <dsp:nvSpPr>
        <dsp:cNvPr id="0" name=""/>
        <dsp:cNvSpPr/>
      </dsp:nvSpPr>
      <dsp:spPr>
        <a:xfrm>
          <a:off x="0" y="2876263"/>
          <a:ext cx="10333462" cy="7488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rtl="0">
            <a:lnSpc>
              <a:spcPct val="90000"/>
            </a:lnSpc>
            <a:spcBef>
              <a:spcPct val="0"/>
            </a:spcBef>
            <a:spcAft>
              <a:spcPct val="35000"/>
            </a:spcAft>
            <a:buNone/>
          </a:pPr>
          <a:r>
            <a:rPr lang="en-US" sz="3200" kern="1200" dirty="0">
              <a:latin typeface="+mn-lt"/>
            </a:rPr>
            <a:t>Fund 40: Debt Service</a:t>
          </a:r>
        </a:p>
      </dsp:txBody>
      <dsp:txXfrm>
        <a:off x="36553" y="2912816"/>
        <a:ext cx="10260356" cy="675694"/>
      </dsp:txXfrm>
    </dsp:sp>
    <dsp:sp modelId="{A2B542AF-1779-440A-BFFB-2E47458862F9}">
      <dsp:nvSpPr>
        <dsp:cNvPr id="0" name=""/>
        <dsp:cNvSpPr/>
      </dsp:nvSpPr>
      <dsp:spPr>
        <a:xfrm>
          <a:off x="0" y="3625063"/>
          <a:ext cx="10333462" cy="529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8087" tIns="40640" rIns="227584" bIns="40640" numCol="1" spcCol="1270" anchor="t" anchorCtr="0">
          <a:noAutofit/>
        </a:bodyPr>
        <a:lstStyle/>
        <a:p>
          <a:pPr marL="228600" lvl="1" indent="-228600" algn="l" defTabSz="1111250" rtl="0">
            <a:lnSpc>
              <a:spcPct val="90000"/>
            </a:lnSpc>
            <a:spcBef>
              <a:spcPct val="0"/>
            </a:spcBef>
            <a:spcAft>
              <a:spcPct val="20000"/>
            </a:spcAft>
            <a:buChar char="•"/>
          </a:pPr>
          <a:r>
            <a:rPr lang="en-US" sz="2500" kern="1200" dirty="0">
              <a:latin typeface="+mn-lt"/>
            </a:rPr>
            <a:t>Payment for district's principal and interest for past referendums</a:t>
          </a:r>
        </a:p>
      </dsp:txBody>
      <dsp:txXfrm>
        <a:off x="0" y="3625063"/>
        <a:ext cx="10333462" cy="52992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7667BD-E7D9-4F81-B040-74A2359BEA18}">
      <dsp:nvSpPr>
        <dsp:cNvPr id="0" name=""/>
        <dsp:cNvSpPr/>
      </dsp:nvSpPr>
      <dsp:spPr>
        <a:xfrm>
          <a:off x="0" y="499"/>
          <a:ext cx="8596840" cy="116766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F48966-2F85-40B0-91EE-2498F1E3F633}">
      <dsp:nvSpPr>
        <dsp:cNvPr id="0" name=""/>
        <dsp:cNvSpPr/>
      </dsp:nvSpPr>
      <dsp:spPr>
        <a:xfrm>
          <a:off x="353217" y="263222"/>
          <a:ext cx="642213" cy="64221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3080ABC-E1BA-4E97-8157-D0E4481747CA}">
      <dsp:nvSpPr>
        <dsp:cNvPr id="0" name=""/>
        <dsp:cNvSpPr/>
      </dsp:nvSpPr>
      <dsp:spPr>
        <a:xfrm>
          <a:off x="1348648" y="499"/>
          <a:ext cx="7248191" cy="1167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577" tIns="123577" rIns="123577" bIns="123577" numCol="1" spcCol="1270" anchor="ctr" anchorCtr="0">
          <a:noAutofit/>
        </a:bodyPr>
        <a:lstStyle/>
        <a:p>
          <a:pPr marL="0" lvl="0" indent="0" algn="l" defTabSz="889000">
            <a:lnSpc>
              <a:spcPct val="100000"/>
            </a:lnSpc>
            <a:spcBef>
              <a:spcPct val="0"/>
            </a:spcBef>
            <a:spcAft>
              <a:spcPct val="35000"/>
            </a:spcAft>
            <a:buNone/>
          </a:pPr>
          <a:r>
            <a:rPr lang="en-US" sz="2000" kern="1200"/>
            <a:t>Expenditures of each building and academic department</a:t>
          </a:r>
        </a:p>
      </dsp:txBody>
      <dsp:txXfrm>
        <a:off x="1348648" y="499"/>
        <a:ext cx="7248191" cy="1167660"/>
      </dsp:txXfrm>
    </dsp:sp>
    <dsp:sp modelId="{D05E044B-06F4-430A-9784-D39B9D21AF06}">
      <dsp:nvSpPr>
        <dsp:cNvPr id="0" name=""/>
        <dsp:cNvSpPr/>
      </dsp:nvSpPr>
      <dsp:spPr>
        <a:xfrm>
          <a:off x="0" y="1460075"/>
          <a:ext cx="8596840" cy="116766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D74CAE-8349-4188-8BE1-A37CEEFB83FA}">
      <dsp:nvSpPr>
        <dsp:cNvPr id="0" name=""/>
        <dsp:cNvSpPr/>
      </dsp:nvSpPr>
      <dsp:spPr>
        <a:xfrm>
          <a:off x="353217" y="1722798"/>
          <a:ext cx="642213" cy="64221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3350C1F-7B82-4478-AC50-470441BAB9F4}">
      <dsp:nvSpPr>
        <dsp:cNvPr id="0" name=""/>
        <dsp:cNvSpPr/>
      </dsp:nvSpPr>
      <dsp:spPr>
        <a:xfrm>
          <a:off x="1348648" y="1460075"/>
          <a:ext cx="7248191" cy="1167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577" tIns="123577" rIns="123577" bIns="123577" numCol="1" spcCol="1270" anchor="ctr" anchorCtr="0">
          <a:noAutofit/>
        </a:bodyPr>
        <a:lstStyle/>
        <a:p>
          <a:pPr marL="0" lvl="0" indent="0" algn="l" defTabSz="889000">
            <a:lnSpc>
              <a:spcPct val="100000"/>
            </a:lnSpc>
            <a:spcBef>
              <a:spcPct val="0"/>
            </a:spcBef>
            <a:spcAft>
              <a:spcPct val="35000"/>
            </a:spcAft>
            <a:buNone/>
          </a:pPr>
          <a:r>
            <a:rPr lang="en-US" sz="2000" kern="1200" dirty="0"/>
            <a:t>Includes nursing, security, testing, curriculum, and athletics</a:t>
          </a:r>
        </a:p>
      </dsp:txBody>
      <dsp:txXfrm>
        <a:off x="1348648" y="1460075"/>
        <a:ext cx="7248191" cy="1167660"/>
      </dsp:txXfrm>
    </dsp:sp>
    <dsp:sp modelId="{0A401CC8-2C76-45D0-97B5-F08CCCE110CA}">
      <dsp:nvSpPr>
        <dsp:cNvPr id="0" name=""/>
        <dsp:cNvSpPr/>
      </dsp:nvSpPr>
      <dsp:spPr>
        <a:xfrm>
          <a:off x="0" y="2919651"/>
          <a:ext cx="8596840" cy="116766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CB10F44-FE2C-4EDB-BB43-8AF34A46139F}">
      <dsp:nvSpPr>
        <dsp:cNvPr id="0" name=""/>
        <dsp:cNvSpPr/>
      </dsp:nvSpPr>
      <dsp:spPr>
        <a:xfrm>
          <a:off x="353217" y="3182374"/>
          <a:ext cx="642213" cy="642213"/>
        </a:xfrm>
        <a:prstGeom prst="rect">
          <a:avLst/>
        </a:prstGeom>
        <a:solidFill>
          <a:schemeClr val="accent4">
            <a:hueOff val="0"/>
            <a:satOff val="0"/>
            <a:lumOff val="0"/>
            <a:alphaOff val="0"/>
          </a:schemeClr>
        </a:solidFill>
        <a:ln w="19050"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2D5AE3-D22E-4997-88E8-639123A73C7D}">
      <dsp:nvSpPr>
        <dsp:cNvPr id="0" name=""/>
        <dsp:cNvSpPr/>
      </dsp:nvSpPr>
      <dsp:spPr>
        <a:xfrm>
          <a:off x="1348648" y="2919651"/>
          <a:ext cx="7248191" cy="1167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577" tIns="123577" rIns="123577" bIns="123577" numCol="1" spcCol="1270" anchor="ctr" anchorCtr="0">
          <a:noAutofit/>
        </a:bodyPr>
        <a:lstStyle/>
        <a:p>
          <a:pPr marL="0" lvl="0" indent="0" algn="l" defTabSz="889000">
            <a:lnSpc>
              <a:spcPct val="100000"/>
            </a:lnSpc>
            <a:spcBef>
              <a:spcPct val="0"/>
            </a:spcBef>
            <a:spcAft>
              <a:spcPct val="35000"/>
            </a:spcAft>
            <a:buNone/>
          </a:pPr>
          <a:r>
            <a:rPr lang="en-US" sz="2000" kern="1200"/>
            <a:t>Includes educational technology, professional development, classroom supplies, and department-specific expenditures</a:t>
          </a:r>
          <a:endParaRPr lang="en-US" sz="2000" kern="1200" dirty="0"/>
        </a:p>
      </dsp:txBody>
      <dsp:txXfrm>
        <a:off x="1348648" y="2919651"/>
        <a:ext cx="7248191" cy="11676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C0B9DB-E888-48D4-AE67-99E820026998}">
      <dsp:nvSpPr>
        <dsp:cNvPr id="0" name=""/>
        <dsp:cNvSpPr/>
      </dsp:nvSpPr>
      <dsp:spPr>
        <a:xfrm>
          <a:off x="0" y="0"/>
          <a:ext cx="8596668"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3038DF-0CE1-400A-8089-10D054316618}">
      <dsp:nvSpPr>
        <dsp:cNvPr id="0" name=""/>
        <dsp:cNvSpPr/>
      </dsp:nvSpPr>
      <dsp:spPr>
        <a:xfrm>
          <a:off x="0" y="0"/>
          <a:ext cx="1719333" cy="3880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u="sng" kern="1200"/>
            <a:t>TOTAL: $22,817,923</a:t>
          </a:r>
          <a:endParaRPr lang="en-US" sz="2000" kern="1200"/>
        </a:p>
      </dsp:txBody>
      <dsp:txXfrm>
        <a:off x="0" y="0"/>
        <a:ext cx="1719333" cy="3880773"/>
      </dsp:txXfrm>
    </dsp:sp>
    <dsp:sp modelId="{E8E9F447-1CF1-4C4A-81A2-F3BB2AEBDE6E}">
      <dsp:nvSpPr>
        <dsp:cNvPr id="0" name=""/>
        <dsp:cNvSpPr/>
      </dsp:nvSpPr>
      <dsp:spPr>
        <a:xfrm>
          <a:off x="1848283" y="26197"/>
          <a:ext cx="6748384" cy="5239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Benefits/Employer Responsibilities: $19,878,359</a:t>
          </a:r>
        </a:p>
      </dsp:txBody>
      <dsp:txXfrm>
        <a:off x="1848283" y="26197"/>
        <a:ext cx="6748384" cy="523942"/>
      </dsp:txXfrm>
    </dsp:sp>
    <dsp:sp modelId="{682A55B1-7BBD-4CBE-88D3-41596FCD6BB9}">
      <dsp:nvSpPr>
        <dsp:cNvPr id="0" name=""/>
        <dsp:cNvSpPr/>
      </dsp:nvSpPr>
      <dsp:spPr>
        <a:xfrm>
          <a:off x="1719333" y="550139"/>
          <a:ext cx="6877334"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49719A-41A7-46A1-A8E6-5B232ED421A0}">
      <dsp:nvSpPr>
        <dsp:cNvPr id="0" name=""/>
        <dsp:cNvSpPr/>
      </dsp:nvSpPr>
      <dsp:spPr>
        <a:xfrm>
          <a:off x="1848283" y="576336"/>
          <a:ext cx="6748384" cy="5239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District Memberships/Mandatory Payments: $198,822</a:t>
          </a:r>
        </a:p>
      </dsp:txBody>
      <dsp:txXfrm>
        <a:off x="1848283" y="576336"/>
        <a:ext cx="6748384" cy="523942"/>
      </dsp:txXfrm>
    </dsp:sp>
    <dsp:sp modelId="{473ABA73-7BFE-4FDF-BA2E-ED0C9F8A8CFF}">
      <dsp:nvSpPr>
        <dsp:cNvPr id="0" name=""/>
        <dsp:cNvSpPr/>
      </dsp:nvSpPr>
      <dsp:spPr>
        <a:xfrm>
          <a:off x="1719333" y="1100278"/>
          <a:ext cx="6877334"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AEAF2DB-5086-4F0A-9C19-0FCFAD3BBC0A}">
      <dsp:nvSpPr>
        <dsp:cNvPr id="0" name=""/>
        <dsp:cNvSpPr/>
      </dsp:nvSpPr>
      <dsp:spPr>
        <a:xfrm>
          <a:off x="1848283" y="1126475"/>
          <a:ext cx="6748384" cy="5239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ESIP Lease Payment: $373,571</a:t>
          </a:r>
        </a:p>
      </dsp:txBody>
      <dsp:txXfrm>
        <a:off x="1848283" y="1126475"/>
        <a:ext cx="6748384" cy="523942"/>
      </dsp:txXfrm>
    </dsp:sp>
    <dsp:sp modelId="{D8437597-1A66-4144-9EA9-1E28C8D07E0E}">
      <dsp:nvSpPr>
        <dsp:cNvPr id="0" name=""/>
        <dsp:cNvSpPr/>
      </dsp:nvSpPr>
      <dsp:spPr>
        <a:xfrm>
          <a:off x="1719333" y="1650418"/>
          <a:ext cx="6877334"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D1FD04A-E5C9-410A-A263-EC86731AB97A}">
      <dsp:nvSpPr>
        <dsp:cNvPr id="0" name=""/>
        <dsp:cNvSpPr/>
      </dsp:nvSpPr>
      <dsp:spPr>
        <a:xfrm>
          <a:off x="1848283" y="1676615"/>
          <a:ext cx="6748384" cy="5239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Professional Fees: $275,000</a:t>
          </a:r>
        </a:p>
      </dsp:txBody>
      <dsp:txXfrm>
        <a:off x="1848283" y="1676615"/>
        <a:ext cx="6748384" cy="523942"/>
      </dsp:txXfrm>
    </dsp:sp>
    <dsp:sp modelId="{25E2651F-1D13-444B-93A4-EA81E3E310B5}">
      <dsp:nvSpPr>
        <dsp:cNvPr id="0" name=""/>
        <dsp:cNvSpPr/>
      </dsp:nvSpPr>
      <dsp:spPr>
        <a:xfrm>
          <a:off x="1719333" y="2200557"/>
          <a:ext cx="6877334"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258FC9-B69F-41B8-8E70-974D01036C6F}">
      <dsp:nvSpPr>
        <dsp:cNvPr id="0" name=""/>
        <dsp:cNvSpPr/>
      </dsp:nvSpPr>
      <dsp:spPr>
        <a:xfrm>
          <a:off x="1848283" y="2226754"/>
          <a:ext cx="6748384" cy="5239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Property/Casualty Insurance: $1,360,048</a:t>
          </a:r>
        </a:p>
      </dsp:txBody>
      <dsp:txXfrm>
        <a:off x="1848283" y="2226754"/>
        <a:ext cx="6748384" cy="523942"/>
      </dsp:txXfrm>
    </dsp:sp>
    <dsp:sp modelId="{AEF12D32-6BD0-46DF-BF8F-CD5FB36375E3}">
      <dsp:nvSpPr>
        <dsp:cNvPr id="0" name=""/>
        <dsp:cNvSpPr/>
      </dsp:nvSpPr>
      <dsp:spPr>
        <a:xfrm>
          <a:off x="1719333" y="2750696"/>
          <a:ext cx="6877334"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751B330-73BD-4BF8-8A96-33367125F25F}">
      <dsp:nvSpPr>
        <dsp:cNvPr id="0" name=""/>
        <dsp:cNvSpPr/>
      </dsp:nvSpPr>
      <dsp:spPr>
        <a:xfrm>
          <a:off x="1848283" y="2776893"/>
          <a:ext cx="6748384" cy="5239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Software: $60,000</a:t>
          </a:r>
        </a:p>
      </dsp:txBody>
      <dsp:txXfrm>
        <a:off x="1848283" y="2776893"/>
        <a:ext cx="6748384" cy="523942"/>
      </dsp:txXfrm>
    </dsp:sp>
    <dsp:sp modelId="{29702B47-991C-48EF-A3A4-2973C69C410A}">
      <dsp:nvSpPr>
        <dsp:cNvPr id="0" name=""/>
        <dsp:cNvSpPr/>
      </dsp:nvSpPr>
      <dsp:spPr>
        <a:xfrm>
          <a:off x="1719333" y="3300836"/>
          <a:ext cx="6877334"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B2ECFC4-78BA-4D34-B76D-D1BB6FB142F9}">
      <dsp:nvSpPr>
        <dsp:cNvPr id="0" name=""/>
        <dsp:cNvSpPr/>
      </dsp:nvSpPr>
      <dsp:spPr>
        <a:xfrm>
          <a:off x="1848283" y="3327033"/>
          <a:ext cx="6748384" cy="5239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Lease Payments: 102,656</a:t>
          </a:r>
        </a:p>
      </dsp:txBody>
      <dsp:txXfrm>
        <a:off x="1848283" y="3327033"/>
        <a:ext cx="6748384" cy="523942"/>
      </dsp:txXfrm>
    </dsp:sp>
    <dsp:sp modelId="{B853FB97-800C-48E0-A41C-508335AF977D}">
      <dsp:nvSpPr>
        <dsp:cNvPr id="0" name=""/>
        <dsp:cNvSpPr/>
      </dsp:nvSpPr>
      <dsp:spPr>
        <a:xfrm>
          <a:off x="1719333" y="3850975"/>
          <a:ext cx="6877334"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828CB0-0F2C-4323-BDDA-D9CE548AABE2}">
      <dsp:nvSpPr>
        <dsp:cNvPr id="0" name=""/>
        <dsp:cNvSpPr/>
      </dsp:nvSpPr>
      <dsp:spPr>
        <a:xfrm>
          <a:off x="936253" y="859312"/>
          <a:ext cx="1004062" cy="10040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02BD0FA-ABF4-4A00-865B-E75712FC0524}">
      <dsp:nvSpPr>
        <dsp:cNvPr id="0" name=""/>
        <dsp:cNvSpPr/>
      </dsp:nvSpPr>
      <dsp:spPr>
        <a:xfrm>
          <a:off x="3910" y="1965494"/>
          <a:ext cx="2868750" cy="4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b="1"/>
          </a:pPr>
          <a:r>
            <a:rPr lang="en-US" sz="1600" kern="1200"/>
            <a:t>Capital reserve withdrawal of $5,445,000 million</a:t>
          </a:r>
        </a:p>
      </dsp:txBody>
      <dsp:txXfrm>
        <a:off x="3910" y="1965494"/>
        <a:ext cx="2868750" cy="430312"/>
      </dsp:txXfrm>
    </dsp:sp>
    <dsp:sp modelId="{6BCAFE69-7E15-420C-8349-ABAB25D06C59}">
      <dsp:nvSpPr>
        <dsp:cNvPr id="0" name=""/>
        <dsp:cNvSpPr/>
      </dsp:nvSpPr>
      <dsp:spPr>
        <a:xfrm>
          <a:off x="3910" y="2443303"/>
          <a:ext cx="2868750" cy="7908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US" sz="1200" kern="1200" dirty="0"/>
            <a:t>Funds cannot be used to support general fund expenditures</a:t>
          </a:r>
        </a:p>
      </dsp:txBody>
      <dsp:txXfrm>
        <a:off x="3910" y="2443303"/>
        <a:ext cx="2868750" cy="790865"/>
      </dsp:txXfrm>
    </dsp:sp>
    <dsp:sp modelId="{B664D92A-0FB0-46A2-A811-37EF3825CECC}">
      <dsp:nvSpPr>
        <dsp:cNvPr id="0" name=""/>
        <dsp:cNvSpPr/>
      </dsp:nvSpPr>
      <dsp:spPr>
        <a:xfrm>
          <a:off x="4307035" y="859312"/>
          <a:ext cx="1004062" cy="10040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A8614EF-6FA8-4D23-A767-03B7AA2EEE58}">
      <dsp:nvSpPr>
        <dsp:cNvPr id="0" name=""/>
        <dsp:cNvSpPr/>
      </dsp:nvSpPr>
      <dsp:spPr>
        <a:xfrm>
          <a:off x="3374691" y="1965494"/>
          <a:ext cx="2868750" cy="4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b="1"/>
          </a:pPr>
          <a:r>
            <a:rPr lang="en-US" sz="1600" kern="1200"/>
            <a:t>Planned Capital Projects</a:t>
          </a:r>
        </a:p>
      </dsp:txBody>
      <dsp:txXfrm>
        <a:off x="3374691" y="1965494"/>
        <a:ext cx="2868750" cy="430312"/>
      </dsp:txXfrm>
    </dsp:sp>
    <dsp:sp modelId="{C4AA9DD6-41FB-48CF-AA39-C5AEC65F8284}">
      <dsp:nvSpPr>
        <dsp:cNvPr id="0" name=""/>
        <dsp:cNvSpPr/>
      </dsp:nvSpPr>
      <dsp:spPr>
        <a:xfrm>
          <a:off x="3374691" y="2443303"/>
          <a:ext cx="2868750" cy="7908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US" sz="1200" kern="1200" dirty="0"/>
            <a:t>Support for referendum projects</a:t>
          </a:r>
        </a:p>
        <a:p>
          <a:pPr marL="0" lvl="0" indent="0" algn="ctr" defTabSz="533400">
            <a:lnSpc>
              <a:spcPct val="90000"/>
            </a:lnSpc>
            <a:spcBef>
              <a:spcPct val="0"/>
            </a:spcBef>
            <a:spcAft>
              <a:spcPct val="35000"/>
            </a:spcAft>
            <a:buNone/>
          </a:pPr>
          <a:r>
            <a:rPr lang="en-US" sz="1200" kern="1200" dirty="0"/>
            <a:t>Additional updates on Geissinger Field</a:t>
          </a:r>
        </a:p>
        <a:p>
          <a:pPr marL="0" lvl="0" indent="0" algn="ctr" defTabSz="533400">
            <a:lnSpc>
              <a:spcPct val="90000"/>
            </a:lnSpc>
            <a:spcBef>
              <a:spcPct val="0"/>
            </a:spcBef>
            <a:spcAft>
              <a:spcPct val="35000"/>
            </a:spcAft>
            <a:buNone/>
          </a:pPr>
          <a:r>
            <a:rPr lang="en-US" sz="1200" kern="1200"/>
            <a:t>HVAC, paving, flooring work across the district</a:t>
          </a:r>
        </a:p>
      </dsp:txBody>
      <dsp:txXfrm>
        <a:off x="3374691" y="2443303"/>
        <a:ext cx="2868750" cy="790865"/>
      </dsp:txXfrm>
    </dsp:sp>
    <dsp:sp modelId="{2837F8EC-3600-47FD-A0A5-3F3F46B87AEB}">
      <dsp:nvSpPr>
        <dsp:cNvPr id="0" name=""/>
        <dsp:cNvSpPr/>
      </dsp:nvSpPr>
      <dsp:spPr>
        <a:xfrm>
          <a:off x="7677816" y="859312"/>
          <a:ext cx="1004062" cy="10040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993C47B-4492-451F-B13E-6584CE7BBC0A}">
      <dsp:nvSpPr>
        <dsp:cNvPr id="0" name=""/>
        <dsp:cNvSpPr/>
      </dsp:nvSpPr>
      <dsp:spPr>
        <a:xfrm>
          <a:off x="6745472" y="1965494"/>
          <a:ext cx="2868750" cy="4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b="1"/>
          </a:pPr>
          <a:r>
            <a:rPr lang="en-US" sz="1600" kern="1200" dirty="0"/>
            <a:t>Includes district maintenance and utility costs</a:t>
          </a:r>
        </a:p>
      </dsp:txBody>
      <dsp:txXfrm>
        <a:off x="6745472" y="1965494"/>
        <a:ext cx="2868750" cy="430312"/>
      </dsp:txXfrm>
    </dsp:sp>
    <dsp:sp modelId="{9155CBD3-5F0B-4C0C-BE3E-E46E8D41530D}">
      <dsp:nvSpPr>
        <dsp:cNvPr id="0" name=""/>
        <dsp:cNvSpPr/>
      </dsp:nvSpPr>
      <dsp:spPr>
        <a:xfrm>
          <a:off x="6745472" y="2443303"/>
          <a:ext cx="2868750" cy="790865"/>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51B7C-B387-40E7-AF52-80BDC001FCD1}">
      <dsp:nvSpPr>
        <dsp:cNvPr id="0" name=""/>
        <dsp:cNvSpPr/>
      </dsp:nvSpPr>
      <dsp:spPr>
        <a:xfrm>
          <a:off x="0" y="2831933"/>
          <a:ext cx="10946449" cy="929503"/>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mn-lt"/>
            </a:rPr>
            <a:t>Year-to-year change was lower than TEA settlement in payroll (0.30%)</a:t>
          </a:r>
        </a:p>
      </dsp:txBody>
      <dsp:txXfrm>
        <a:off x="0" y="2831933"/>
        <a:ext cx="10946449" cy="501932"/>
      </dsp:txXfrm>
    </dsp:sp>
    <dsp:sp modelId="{73CC7441-2116-414C-A58E-35BB175A2EE9}">
      <dsp:nvSpPr>
        <dsp:cNvPr id="0" name=""/>
        <dsp:cNvSpPr/>
      </dsp:nvSpPr>
      <dsp:spPr>
        <a:xfrm>
          <a:off x="0" y="3308746"/>
          <a:ext cx="5473224" cy="427571"/>
        </a:xfrm>
        <a:prstGeom prst="rect">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rtl="0">
            <a:lnSpc>
              <a:spcPct val="90000"/>
            </a:lnSpc>
            <a:spcBef>
              <a:spcPct val="0"/>
            </a:spcBef>
            <a:spcAft>
              <a:spcPct val="35000"/>
            </a:spcAft>
            <a:buNone/>
          </a:pPr>
          <a:r>
            <a:rPr lang="en-US" sz="1400" kern="1200" dirty="0">
              <a:latin typeface="+mn-lt"/>
            </a:rPr>
            <a:t>2025-2026: $52,305,619     2024-2025: $54,078,903 </a:t>
          </a:r>
        </a:p>
      </dsp:txBody>
      <dsp:txXfrm>
        <a:off x="0" y="3308746"/>
        <a:ext cx="5473224" cy="427571"/>
      </dsp:txXfrm>
    </dsp:sp>
    <dsp:sp modelId="{87C7F57F-B624-47FB-AC9A-4DF55BE23EC3}">
      <dsp:nvSpPr>
        <dsp:cNvPr id="0" name=""/>
        <dsp:cNvSpPr/>
      </dsp:nvSpPr>
      <dsp:spPr>
        <a:xfrm>
          <a:off x="5473115" y="3319196"/>
          <a:ext cx="5473224" cy="427571"/>
        </a:xfrm>
        <a:prstGeom prst="rect">
          <a:avLst/>
        </a:prstGeom>
        <a:solidFill>
          <a:schemeClr val="accent2">
            <a:tint val="40000"/>
            <a:alpha val="90000"/>
            <a:hueOff val="1256455"/>
            <a:satOff val="-1094"/>
            <a:lumOff val="-1"/>
            <a:alphaOff val="0"/>
          </a:schemeClr>
        </a:solidFill>
        <a:ln w="19050" cap="rnd" cmpd="sng" algn="ctr">
          <a:solidFill>
            <a:schemeClr val="accent2">
              <a:tint val="40000"/>
              <a:alpha val="90000"/>
              <a:hueOff val="1256455"/>
              <a:satOff val="-1094"/>
              <a:lumOff val="-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rtl="0">
            <a:lnSpc>
              <a:spcPct val="90000"/>
            </a:lnSpc>
            <a:spcBef>
              <a:spcPct val="0"/>
            </a:spcBef>
            <a:spcAft>
              <a:spcPct val="35000"/>
            </a:spcAft>
            <a:buNone/>
          </a:pPr>
          <a:r>
            <a:rPr lang="en-US" sz="1400" kern="1200" dirty="0">
              <a:latin typeface="+mn-lt"/>
            </a:rPr>
            <a:t>Support for multiple positions added throughout 25-26, new Pre-K teacher in 26-27</a:t>
          </a:r>
        </a:p>
      </dsp:txBody>
      <dsp:txXfrm>
        <a:off x="5473115" y="3319196"/>
        <a:ext cx="5473224" cy="427571"/>
      </dsp:txXfrm>
    </dsp:sp>
    <dsp:sp modelId="{7B4907E7-BD31-41F6-9356-135F91972209}">
      <dsp:nvSpPr>
        <dsp:cNvPr id="0" name=""/>
        <dsp:cNvSpPr/>
      </dsp:nvSpPr>
      <dsp:spPr>
        <a:xfrm rot="10800000">
          <a:off x="0" y="1416299"/>
          <a:ext cx="10946449" cy="1429576"/>
        </a:xfrm>
        <a:prstGeom prst="upArrowCallout">
          <a:avLst/>
        </a:prstGeom>
        <a:solidFill>
          <a:schemeClr val="accent2">
            <a:hueOff val="2340759"/>
            <a:satOff val="-2919"/>
            <a:lumOff val="68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mn-lt"/>
            </a:rPr>
            <a:t>Costs extend beyond salary</a:t>
          </a:r>
        </a:p>
      </dsp:txBody>
      <dsp:txXfrm rot="-10800000">
        <a:off x="0" y="1416299"/>
        <a:ext cx="10946449" cy="501781"/>
      </dsp:txXfrm>
    </dsp:sp>
    <dsp:sp modelId="{02831FE0-AF4D-4FA3-B9B5-CE3292A1B32A}">
      <dsp:nvSpPr>
        <dsp:cNvPr id="0" name=""/>
        <dsp:cNvSpPr/>
      </dsp:nvSpPr>
      <dsp:spPr>
        <a:xfrm>
          <a:off x="5344" y="1918080"/>
          <a:ext cx="3645253" cy="427443"/>
        </a:xfrm>
        <a:prstGeom prst="rect">
          <a:avLst/>
        </a:prstGeom>
        <a:solidFill>
          <a:schemeClr val="accent2">
            <a:tint val="40000"/>
            <a:alpha val="90000"/>
            <a:hueOff val="2512910"/>
            <a:satOff val="-2189"/>
            <a:lumOff val="-3"/>
            <a:alphaOff val="0"/>
          </a:schemeClr>
        </a:solidFill>
        <a:ln w="19050" cap="rnd" cmpd="sng" algn="ctr">
          <a:solidFill>
            <a:schemeClr val="accent2">
              <a:tint val="40000"/>
              <a:alpha val="90000"/>
              <a:hueOff val="2512910"/>
              <a:satOff val="-2189"/>
              <a:lumOff val="-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rtl="0">
            <a:lnSpc>
              <a:spcPct val="90000"/>
            </a:lnSpc>
            <a:spcBef>
              <a:spcPct val="0"/>
            </a:spcBef>
            <a:spcAft>
              <a:spcPct val="35000"/>
            </a:spcAft>
            <a:buNone/>
          </a:pPr>
          <a:r>
            <a:rPr lang="en-US" sz="1400" kern="1200" dirty="0">
              <a:latin typeface="+mn-lt"/>
            </a:rPr>
            <a:t>Health benefits (sometimes exceeding salary)</a:t>
          </a:r>
        </a:p>
      </dsp:txBody>
      <dsp:txXfrm>
        <a:off x="5344" y="1918080"/>
        <a:ext cx="3645253" cy="427443"/>
      </dsp:txXfrm>
    </dsp:sp>
    <dsp:sp modelId="{5659FC52-B598-4CD5-95D0-E01E0B26F8EF}">
      <dsp:nvSpPr>
        <dsp:cNvPr id="0" name=""/>
        <dsp:cNvSpPr/>
      </dsp:nvSpPr>
      <dsp:spPr>
        <a:xfrm>
          <a:off x="3650598" y="1918080"/>
          <a:ext cx="3645253" cy="427443"/>
        </a:xfrm>
        <a:prstGeom prst="rect">
          <a:avLst/>
        </a:prstGeom>
        <a:solidFill>
          <a:schemeClr val="accent2">
            <a:tint val="40000"/>
            <a:alpha val="90000"/>
            <a:hueOff val="3769366"/>
            <a:satOff val="-3283"/>
            <a:lumOff val="-4"/>
            <a:alphaOff val="0"/>
          </a:schemeClr>
        </a:solidFill>
        <a:ln w="19050" cap="rnd" cmpd="sng" algn="ctr">
          <a:solidFill>
            <a:schemeClr val="accent2">
              <a:tint val="40000"/>
              <a:alpha val="90000"/>
              <a:hueOff val="3769366"/>
              <a:satOff val="-3283"/>
              <a:lumOff val="-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n-lt"/>
            </a:rPr>
            <a:t>Taxes/insurance</a:t>
          </a:r>
        </a:p>
      </dsp:txBody>
      <dsp:txXfrm>
        <a:off x="3650598" y="1918080"/>
        <a:ext cx="3645253" cy="427443"/>
      </dsp:txXfrm>
    </dsp:sp>
    <dsp:sp modelId="{9ADA3323-F67E-40F3-8F37-DD2477D7AF15}">
      <dsp:nvSpPr>
        <dsp:cNvPr id="0" name=""/>
        <dsp:cNvSpPr/>
      </dsp:nvSpPr>
      <dsp:spPr>
        <a:xfrm>
          <a:off x="7295851" y="1918080"/>
          <a:ext cx="3645253" cy="427443"/>
        </a:xfrm>
        <a:prstGeom prst="rect">
          <a:avLst/>
        </a:prstGeom>
        <a:solidFill>
          <a:schemeClr val="accent2">
            <a:tint val="40000"/>
            <a:alpha val="90000"/>
            <a:hueOff val="5025821"/>
            <a:satOff val="-4378"/>
            <a:lumOff val="-6"/>
            <a:alphaOff val="0"/>
          </a:schemeClr>
        </a:solidFill>
        <a:ln w="19050" cap="rnd" cmpd="sng" algn="ctr">
          <a:solidFill>
            <a:schemeClr val="accent2">
              <a:tint val="40000"/>
              <a:alpha val="90000"/>
              <a:hueOff val="5025821"/>
              <a:satOff val="-4378"/>
              <a:lumOff val="-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rtl="0">
            <a:lnSpc>
              <a:spcPct val="90000"/>
            </a:lnSpc>
            <a:spcBef>
              <a:spcPct val="0"/>
            </a:spcBef>
            <a:spcAft>
              <a:spcPct val="35000"/>
            </a:spcAft>
            <a:buNone/>
          </a:pPr>
          <a:r>
            <a:rPr lang="en-US" sz="1400" kern="1200" dirty="0">
              <a:latin typeface="+mn-lt"/>
            </a:rPr>
            <a:t>Retirement contributions</a:t>
          </a:r>
        </a:p>
      </dsp:txBody>
      <dsp:txXfrm>
        <a:off x="7295851" y="1918080"/>
        <a:ext cx="3645253" cy="427443"/>
      </dsp:txXfrm>
    </dsp:sp>
    <dsp:sp modelId="{468ACA43-B017-4F21-BAED-8E30B34AA4D8}">
      <dsp:nvSpPr>
        <dsp:cNvPr id="0" name=""/>
        <dsp:cNvSpPr/>
      </dsp:nvSpPr>
      <dsp:spPr>
        <a:xfrm rot="10800000">
          <a:off x="0" y="664"/>
          <a:ext cx="10946449" cy="1429576"/>
        </a:xfrm>
        <a:prstGeom prst="upArrowCallout">
          <a:avLst/>
        </a:prstGeom>
        <a:solidFill>
          <a:schemeClr val="accent2">
            <a:hueOff val="4681519"/>
            <a:satOff val="-5839"/>
            <a:lumOff val="137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n-lt"/>
            </a:rPr>
            <a:t>Payroll and benefits account for nearly 80% of the district's annual budget</a:t>
          </a:r>
        </a:p>
      </dsp:txBody>
      <dsp:txXfrm rot="10800000">
        <a:off x="0" y="664"/>
        <a:ext cx="10946449" cy="92889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F160A5-50DE-410A-BC13-E14295DF6F05}">
      <dsp:nvSpPr>
        <dsp:cNvPr id="0" name=""/>
        <dsp:cNvSpPr/>
      </dsp:nvSpPr>
      <dsp:spPr>
        <a:xfrm>
          <a:off x="0" y="0"/>
          <a:ext cx="7694506" cy="900566"/>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defRPr cap="all"/>
          </a:pPr>
          <a:r>
            <a:rPr lang="en-US" sz="1800" kern="1200" cap="none" baseline="0" dirty="0"/>
            <a:t>Continued focus on developing district programs to support all students (MD program </a:t>
          </a:r>
          <a:r>
            <a:rPr lang="en-US" sz="1800" kern="1200" cap="none" baseline="0"/>
            <a:t>at THS planned for 27-28)</a:t>
          </a:r>
          <a:endParaRPr lang="en-US" sz="1800" kern="1200" cap="none" baseline="0" dirty="0"/>
        </a:p>
      </dsp:txBody>
      <dsp:txXfrm>
        <a:off x="26377" y="26377"/>
        <a:ext cx="6646626" cy="847812"/>
      </dsp:txXfrm>
    </dsp:sp>
    <dsp:sp modelId="{AA6BCB58-223C-40D9-83A6-75A6AB291196}">
      <dsp:nvSpPr>
        <dsp:cNvPr id="0" name=""/>
        <dsp:cNvSpPr/>
      </dsp:nvSpPr>
      <dsp:spPr>
        <a:xfrm>
          <a:off x="644414" y="1064305"/>
          <a:ext cx="7694506" cy="900566"/>
        </a:xfrm>
        <a:prstGeom prst="roundRect">
          <a:avLst>
            <a:gd name="adj" fmla="val 10000"/>
          </a:avLst>
        </a:prstGeom>
        <a:solidFill>
          <a:schemeClr val="accent2">
            <a:hueOff val="1560506"/>
            <a:satOff val="-1946"/>
            <a:lumOff val="45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defRPr cap="all"/>
          </a:pPr>
          <a:r>
            <a:rPr lang="en-US" sz="1800" i="0" kern="1200" cap="none" baseline="0" dirty="0"/>
            <a:t>Introduction of Integrated Pre-K program has helped manage expenses (additional section in 26-27)</a:t>
          </a:r>
        </a:p>
      </dsp:txBody>
      <dsp:txXfrm>
        <a:off x="670791" y="1090682"/>
        <a:ext cx="6411969" cy="847812"/>
      </dsp:txXfrm>
    </dsp:sp>
    <dsp:sp modelId="{DF4C8F94-5651-4079-BDA9-D35E18BC64B7}">
      <dsp:nvSpPr>
        <dsp:cNvPr id="0" name=""/>
        <dsp:cNvSpPr/>
      </dsp:nvSpPr>
      <dsp:spPr>
        <a:xfrm>
          <a:off x="1279211" y="2128610"/>
          <a:ext cx="7694506" cy="900566"/>
        </a:xfrm>
        <a:prstGeom prst="roundRect">
          <a:avLst>
            <a:gd name="adj" fmla="val 10000"/>
          </a:avLst>
        </a:prstGeom>
        <a:solidFill>
          <a:schemeClr val="accent2">
            <a:hueOff val="3121013"/>
            <a:satOff val="-3893"/>
            <a:lumOff val="91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defRPr cap="all"/>
          </a:pPr>
          <a:r>
            <a:rPr lang="en-US" sz="1800" b="0" kern="1200" cap="none" baseline="0" dirty="0"/>
            <a:t>Out of district enrollment has decreased which means the district has been able to meet student needs in-house</a:t>
          </a:r>
        </a:p>
      </dsp:txBody>
      <dsp:txXfrm>
        <a:off x="1305588" y="2154987"/>
        <a:ext cx="6421587" cy="847812"/>
      </dsp:txXfrm>
    </dsp:sp>
    <dsp:sp modelId="{26ED6E09-BC44-43CF-AFF7-889F7B5A96EC}">
      <dsp:nvSpPr>
        <dsp:cNvPr id="0" name=""/>
        <dsp:cNvSpPr/>
      </dsp:nvSpPr>
      <dsp:spPr>
        <a:xfrm>
          <a:off x="1923626" y="3192915"/>
          <a:ext cx="7694506" cy="900566"/>
        </a:xfrm>
        <a:prstGeom prst="roundRect">
          <a:avLst>
            <a:gd name="adj" fmla="val 10000"/>
          </a:avLst>
        </a:prstGeom>
        <a:solidFill>
          <a:schemeClr val="accent2">
            <a:hueOff val="4681519"/>
            <a:satOff val="-5839"/>
            <a:lumOff val="137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defRPr cap="all"/>
          </a:pPr>
          <a:r>
            <a:rPr lang="en-US" sz="1800" kern="1200" cap="none" baseline="0" dirty="0">
              <a:latin typeface="+mn-lt"/>
            </a:rPr>
            <a:t>The district continues to support mental health resources</a:t>
          </a:r>
        </a:p>
      </dsp:txBody>
      <dsp:txXfrm>
        <a:off x="1950003" y="3219292"/>
        <a:ext cx="6411969" cy="847812"/>
      </dsp:txXfrm>
    </dsp:sp>
    <dsp:sp modelId="{C1C6885D-0FF6-4272-8F7D-84966786CAA5}">
      <dsp:nvSpPr>
        <dsp:cNvPr id="0" name=""/>
        <dsp:cNvSpPr/>
      </dsp:nvSpPr>
      <dsp:spPr>
        <a:xfrm>
          <a:off x="7109138" y="689751"/>
          <a:ext cx="585367" cy="585367"/>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7240846" y="689751"/>
        <a:ext cx="321951" cy="440489"/>
      </dsp:txXfrm>
    </dsp:sp>
    <dsp:sp modelId="{7F10611B-817C-444F-9A0E-7ADFB3C230CC}">
      <dsp:nvSpPr>
        <dsp:cNvPr id="0" name=""/>
        <dsp:cNvSpPr/>
      </dsp:nvSpPr>
      <dsp:spPr>
        <a:xfrm>
          <a:off x="7753553" y="1754057"/>
          <a:ext cx="585367" cy="585367"/>
        </a:xfrm>
        <a:prstGeom prst="downArrow">
          <a:avLst>
            <a:gd name="adj1" fmla="val 55000"/>
            <a:gd name="adj2" fmla="val 45000"/>
          </a:avLst>
        </a:prstGeom>
        <a:solidFill>
          <a:schemeClr val="accent2">
            <a:tint val="40000"/>
            <a:alpha val="90000"/>
            <a:hueOff val="2512910"/>
            <a:satOff val="-2189"/>
            <a:lumOff val="-3"/>
            <a:alphaOff val="0"/>
          </a:schemeClr>
        </a:solidFill>
        <a:ln w="19050" cap="rnd" cmpd="sng" algn="ctr">
          <a:solidFill>
            <a:schemeClr val="accent2">
              <a:tint val="40000"/>
              <a:alpha val="90000"/>
              <a:hueOff val="2512910"/>
              <a:satOff val="-2189"/>
              <a:lumOff val="-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7885261" y="1754057"/>
        <a:ext cx="321951" cy="440489"/>
      </dsp:txXfrm>
    </dsp:sp>
    <dsp:sp modelId="{0A65AB6A-26D5-457A-8601-48C51105D88E}">
      <dsp:nvSpPr>
        <dsp:cNvPr id="0" name=""/>
        <dsp:cNvSpPr/>
      </dsp:nvSpPr>
      <dsp:spPr>
        <a:xfrm>
          <a:off x="8388350" y="2818362"/>
          <a:ext cx="585367" cy="585367"/>
        </a:xfrm>
        <a:prstGeom prst="downArrow">
          <a:avLst>
            <a:gd name="adj1" fmla="val 55000"/>
            <a:gd name="adj2" fmla="val 45000"/>
          </a:avLst>
        </a:prstGeom>
        <a:solidFill>
          <a:schemeClr val="accent2">
            <a:tint val="40000"/>
            <a:alpha val="90000"/>
            <a:hueOff val="5025821"/>
            <a:satOff val="-4378"/>
            <a:lumOff val="-6"/>
            <a:alphaOff val="0"/>
          </a:schemeClr>
        </a:solidFill>
        <a:ln w="19050" cap="rnd" cmpd="sng" algn="ctr">
          <a:solidFill>
            <a:schemeClr val="accent2">
              <a:tint val="40000"/>
              <a:alpha val="90000"/>
              <a:hueOff val="5025821"/>
              <a:satOff val="-4378"/>
              <a:lumOff val="-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8520058" y="2818362"/>
        <a:ext cx="321951" cy="44048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6CB224-A3AE-4BCF-B8FA-341778BB0743}">
      <dsp:nvSpPr>
        <dsp:cNvPr id="0" name=""/>
        <dsp:cNvSpPr/>
      </dsp:nvSpPr>
      <dsp:spPr>
        <a:xfrm>
          <a:off x="0" y="299800"/>
          <a:ext cx="8230607" cy="1675800"/>
        </a:xfrm>
        <a:prstGeom prst="rect">
          <a:avLst/>
        </a:prstGeom>
        <a:solidFill>
          <a:schemeClr val="lt1">
            <a:alpha val="90000"/>
            <a:hueOff val="0"/>
            <a:satOff val="0"/>
            <a:lumOff val="0"/>
            <a:alphaOff val="0"/>
          </a:schemeClr>
        </a:solidFill>
        <a:ln w="12700" cap="rnd" cmpd="sng" algn="ctr">
          <a:solidFill>
            <a:schemeClr val="accent2">
              <a:hueOff val="0"/>
              <a:satOff val="0"/>
              <a:lumOff val="0"/>
              <a:alphaOff val="0"/>
            </a:schemeClr>
          </a:solidFill>
          <a:prstDash val="solid"/>
        </a:ln>
        <a:effectLst>
          <a:outerShdw blurRad="38100" dist="254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38787" tIns="291592" rIns="638787"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a:t>Student and staff laptops</a:t>
          </a:r>
          <a:endParaRPr lang="en-US" sz="1400" kern="1200" dirty="0"/>
        </a:p>
        <a:p>
          <a:pPr marL="228600" lvl="2" indent="-114300" algn="l" defTabSz="622300">
            <a:lnSpc>
              <a:spcPct val="90000"/>
            </a:lnSpc>
            <a:spcBef>
              <a:spcPct val="0"/>
            </a:spcBef>
            <a:spcAft>
              <a:spcPct val="15000"/>
            </a:spcAft>
            <a:buChar char="•"/>
          </a:pPr>
          <a:r>
            <a:rPr lang="en-US" sz="1400" kern="1200" dirty="0"/>
            <a:t>Budget includes replacement of student devices across grades 1-12</a:t>
          </a:r>
        </a:p>
        <a:p>
          <a:pPr marL="114300" lvl="1" indent="-114300" algn="l" defTabSz="622300">
            <a:lnSpc>
              <a:spcPct val="90000"/>
            </a:lnSpc>
            <a:spcBef>
              <a:spcPct val="0"/>
            </a:spcBef>
            <a:spcAft>
              <a:spcPct val="15000"/>
            </a:spcAft>
            <a:buChar char="•"/>
          </a:pPr>
          <a:r>
            <a:rPr lang="en-US" sz="1400" kern="1200"/>
            <a:t>Phone System</a:t>
          </a:r>
          <a:endParaRPr lang="en-US" sz="1400" kern="1200" dirty="0"/>
        </a:p>
        <a:p>
          <a:pPr marL="114300" lvl="1" indent="-114300" algn="l" defTabSz="622300">
            <a:lnSpc>
              <a:spcPct val="90000"/>
            </a:lnSpc>
            <a:spcBef>
              <a:spcPct val="0"/>
            </a:spcBef>
            <a:spcAft>
              <a:spcPct val="15000"/>
            </a:spcAft>
            <a:buChar char="•"/>
          </a:pPr>
          <a:r>
            <a:rPr lang="en-US" sz="1400" kern="1200"/>
            <a:t>District internet</a:t>
          </a:r>
          <a:endParaRPr lang="en-US" sz="1400" kern="1200" dirty="0"/>
        </a:p>
        <a:p>
          <a:pPr marL="114300" lvl="1" indent="-114300" algn="l" defTabSz="622300">
            <a:lnSpc>
              <a:spcPct val="90000"/>
            </a:lnSpc>
            <a:spcBef>
              <a:spcPct val="0"/>
            </a:spcBef>
            <a:spcAft>
              <a:spcPct val="15000"/>
            </a:spcAft>
            <a:buChar char="•"/>
          </a:pPr>
          <a:r>
            <a:rPr lang="en-US" sz="1400" kern="1200"/>
            <a:t>Improvements to PA system, card access, bell systems</a:t>
          </a:r>
          <a:endParaRPr lang="en-US" sz="1400" kern="1200" dirty="0"/>
        </a:p>
        <a:p>
          <a:pPr marL="114300" lvl="1" indent="-114300" algn="l" defTabSz="622300">
            <a:lnSpc>
              <a:spcPct val="90000"/>
            </a:lnSpc>
            <a:spcBef>
              <a:spcPct val="0"/>
            </a:spcBef>
            <a:spcAft>
              <a:spcPct val="15000"/>
            </a:spcAft>
            <a:buChar char="•"/>
          </a:pPr>
          <a:r>
            <a:rPr lang="en-US" sz="1400" kern="1200"/>
            <a:t>Copy machines</a:t>
          </a:r>
          <a:endParaRPr lang="en-US" sz="1400" kern="1200" dirty="0"/>
        </a:p>
      </dsp:txBody>
      <dsp:txXfrm>
        <a:off x="0" y="299800"/>
        <a:ext cx="8230607" cy="1675800"/>
      </dsp:txXfrm>
    </dsp:sp>
    <dsp:sp modelId="{C9903220-A85A-4C2F-8BF0-82DE47135727}">
      <dsp:nvSpPr>
        <dsp:cNvPr id="0" name=""/>
        <dsp:cNvSpPr/>
      </dsp:nvSpPr>
      <dsp:spPr>
        <a:xfrm>
          <a:off x="411530" y="93160"/>
          <a:ext cx="5761424" cy="41328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217768" tIns="0" rIns="217768" bIns="0" numCol="1" spcCol="1270" anchor="ctr" anchorCtr="0">
          <a:noAutofit/>
        </a:bodyPr>
        <a:lstStyle/>
        <a:p>
          <a:pPr marL="0" lvl="0" indent="0" algn="l" defTabSz="622300">
            <a:lnSpc>
              <a:spcPct val="90000"/>
            </a:lnSpc>
            <a:spcBef>
              <a:spcPct val="0"/>
            </a:spcBef>
            <a:spcAft>
              <a:spcPct val="35000"/>
            </a:spcAft>
            <a:buNone/>
          </a:pPr>
          <a:r>
            <a:rPr lang="en-US" sz="1400" kern="1200"/>
            <a:t>Hardware and Infrastructure</a:t>
          </a:r>
          <a:endParaRPr lang="en-US" sz="1400" kern="1200" dirty="0"/>
        </a:p>
      </dsp:txBody>
      <dsp:txXfrm>
        <a:off x="431705" y="113335"/>
        <a:ext cx="5721074" cy="372930"/>
      </dsp:txXfrm>
    </dsp:sp>
    <dsp:sp modelId="{7AFF1BE8-0645-4872-8B3D-CC9C32EC5668}">
      <dsp:nvSpPr>
        <dsp:cNvPr id="0" name=""/>
        <dsp:cNvSpPr/>
      </dsp:nvSpPr>
      <dsp:spPr>
        <a:xfrm>
          <a:off x="0" y="2257840"/>
          <a:ext cx="8230607" cy="1256850"/>
        </a:xfrm>
        <a:prstGeom prst="rect">
          <a:avLst/>
        </a:prstGeom>
        <a:solidFill>
          <a:schemeClr val="lt1">
            <a:alpha val="90000"/>
            <a:hueOff val="0"/>
            <a:satOff val="0"/>
            <a:lumOff val="0"/>
            <a:alphaOff val="0"/>
          </a:schemeClr>
        </a:solidFill>
        <a:ln w="12700" cap="rnd" cmpd="sng" algn="ctr">
          <a:solidFill>
            <a:schemeClr val="accent2">
              <a:hueOff val="0"/>
              <a:satOff val="0"/>
              <a:lumOff val="0"/>
              <a:alphaOff val="0"/>
            </a:schemeClr>
          </a:solidFill>
          <a:prstDash val="solid"/>
        </a:ln>
        <a:effectLst>
          <a:outerShdw blurRad="38100" dist="254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38787" tIns="291592" rIns="638787"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a:t>Districtwide subscriptions (e.g. Google, Adobe)</a:t>
          </a:r>
          <a:endParaRPr lang="en-US" sz="1400" kern="1200" dirty="0"/>
        </a:p>
        <a:p>
          <a:pPr marL="114300" lvl="1" indent="-114300" algn="l" defTabSz="622300">
            <a:lnSpc>
              <a:spcPct val="90000"/>
            </a:lnSpc>
            <a:spcBef>
              <a:spcPct val="0"/>
            </a:spcBef>
            <a:spcAft>
              <a:spcPct val="15000"/>
            </a:spcAft>
            <a:buChar char="•"/>
          </a:pPr>
          <a:r>
            <a:rPr lang="en-US" sz="1400" kern="1200"/>
            <a:t>Student information system</a:t>
          </a:r>
          <a:endParaRPr lang="en-US" sz="1400" kern="1200" dirty="0"/>
        </a:p>
        <a:p>
          <a:pPr marL="114300" lvl="1" indent="-114300" algn="l" defTabSz="622300">
            <a:lnSpc>
              <a:spcPct val="90000"/>
            </a:lnSpc>
            <a:spcBef>
              <a:spcPct val="0"/>
            </a:spcBef>
            <a:spcAft>
              <a:spcPct val="15000"/>
            </a:spcAft>
            <a:buChar char="•"/>
          </a:pPr>
          <a:r>
            <a:rPr lang="en-US" sz="1400" kern="1200"/>
            <a:t>Network programs (e.g. content filters, firewalls)</a:t>
          </a:r>
          <a:endParaRPr lang="en-US" sz="1400" kern="1200" dirty="0"/>
        </a:p>
        <a:p>
          <a:pPr marL="114300" lvl="1" indent="-114300" algn="l" defTabSz="622300" rtl="0">
            <a:lnSpc>
              <a:spcPct val="90000"/>
            </a:lnSpc>
            <a:spcBef>
              <a:spcPct val="0"/>
            </a:spcBef>
            <a:spcAft>
              <a:spcPct val="15000"/>
            </a:spcAft>
            <a:buChar char="•"/>
          </a:pPr>
          <a:r>
            <a:rPr lang="en-US" sz="1400" b="1" kern="1200">
              <a:latin typeface="Calibri Light" panose="020F0302020204030204"/>
            </a:rPr>
            <a:t>Instructional software often included outside this budget in building or department budgets</a:t>
          </a:r>
          <a:endParaRPr lang="en-US" sz="1400" b="1" kern="1200" dirty="0">
            <a:latin typeface="Calibri Light" panose="020F0302020204030204"/>
          </a:endParaRPr>
        </a:p>
      </dsp:txBody>
      <dsp:txXfrm>
        <a:off x="0" y="2257840"/>
        <a:ext cx="8230607" cy="1256850"/>
      </dsp:txXfrm>
    </dsp:sp>
    <dsp:sp modelId="{BF5A8A1D-5FE2-469D-B588-8BF6EF5C226D}">
      <dsp:nvSpPr>
        <dsp:cNvPr id="0" name=""/>
        <dsp:cNvSpPr/>
      </dsp:nvSpPr>
      <dsp:spPr>
        <a:xfrm>
          <a:off x="411530" y="2051200"/>
          <a:ext cx="5761424" cy="41328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217768" tIns="0" rIns="217768" bIns="0" numCol="1" spcCol="1270" anchor="ctr" anchorCtr="0">
          <a:noAutofit/>
        </a:bodyPr>
        <a:lstStyle/>
        <a:p>
          <a:pPr marL="0" lvl="0" indent="0" algn="l" defTabSz="622300">
            <a:lnSpc>
              <a:spcPct val="90000"/>
            </a:lnSpc>
            <a:spcBef>
              <a:spcPct val="0"/>
            </a:spcBef>
            <a:spcAft>
              <a:spcPct val="35000"/>
            </a:spcAft>
            <a:buNone/>
          </a:pPr>
          <a:r>
            <a:rPr lang="en-US" sz="1400" kern="1200"/>
            <a:t>Software</a:t>
          </a:r>
        </a:p>
      </dsp:txBody>
      <dsp:txXfrm>
        <a:off x="431705" y="2071375"/>
        <a:ext cx="5721074" cy="372930"/>
      </dsp:txXfrm>
    </dsp:sp>
    <dsp:sp modelId="{0159F72E-BF4E-4C61-BF19-2F7D0DC8B27E}">
      <dsp:nvSpPr>
        <dsp:cNvPr id="0" name=""/>
        <dsp:cNvSpPr/>
      </dsp:nvSpPr>
      <dsp:spPr>
        <a:xfrm>
          <a:off x="0" y="3796931"/>
          <a:ext cx="8230607" cy="1234800"/>
        </a:xfrm>
        <a:prstGeom prst="rect">
          <a:avLst/>
        </a:prstGeom>
        <a:solidFill>
          <a:schemeClr val="lt1">
            <a:alpha val="90000"/>
            <a:hueOff val="0"/>
            <a:satOff val="0"/>
            <a:lumOff val="0"/>
            <a:alphaOff val="0"/>
          </a:schemeClr>
        </a:solidFill>
        <a:ln w="12700" cap="rnd" cmpd="sng" algn="ctr">
          <a:solidFill>
            <a:schemeClr val="accent2">
              <a:hueOff val="0"/>
              <a:satOff val="0"/>
              <a:lumOff val="0"/>
              <a:alphaOff val="0"/>
            </a:schemeClr>
          </a:solidFill>
          <a:prstDash val="solid"/>
        </a:ln>
        <a:effectLst>
          <a:outerShdw blurRad="38100" dist="254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38787" tIns="291592" rIns="638787"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a:t>Special Education routes</a:t>
          </a:r>
          <a:endParaRPr lang="en-US" sz="1400" kern="1200" dirty="0"/>
        </a:p>
        <a:p>
          <a:pPr marL="114300" lvl="1" indent="-114300" algn="l" defTabSz="622300">
            <a:lnSpc>
              <a:spcPct val="90000"/>
            </a:lnSpc>
            <a:spcBef>
              <a:spcPct val="0"/>
            </a:spcBef>
            <a:spcAft>
              <a:spcPct val="15000"/>
            </a:spcAft>
            <a:buChar char="•"/>
          </a:pPr>
          <a:r>
            <a:rPr lang="en-US" sz="1400" kern="1200"/>
            <a:t>Limited General Education routes</a:t>
          </a:r>
          <a:endParaRPr lang="en-US" sz="1400" kern="1200" dirty="0"/>
        </a:p>
        <a:p>
          <a:pPr marL="114300" lvl="1" indent="-114300" algn="l" defTabSz="622300">
            <a:lnSpc>
              <a:spcPct val="90000"/>
            </a:lnSpc>
            <a:spcBef>
              <a:spcPct val="0"/>
            </a:spcBef>
            <a:spcAft>
              <a:spcPct val="15000"/>
            </a:spcAft>
            <a:buChar char="•"/>
          </a:pPr>
          <a:r>
            <a:rPr lang="en-US" sz="1400" kern="1200"/>
            <a:t>Non-Public Routes</a:t>
          </a:r>
          <a:endParaRPr lang="en-US" sz="1400" kern="1200" dirty="0"/>
        </a:p>
        <a:p>
          <a:pPr marL="114300" lvl="1" indent="-114300" algn="l" defTabSz="622300">
            <a:lnSpc>
              <a:spcPct val="90000"/>
            </a:lnSpc>
            <a:spcBef>
              <a:spcPct val="0"/>
            </a:spcBef>
            <a:spcAft>
              <a:spcPct val="15000"/>
            </a:spcAft>
            <a:buChar char="•"/>
          </a:pPr>
          <a:r>
            <a:rPr lang="en-US" sz="1400" kern="1200" dirty="0"/>
            <a:t>Athletics</a:t>
          </a:r>
        </a:p>
      </dsp:txBody>
      <dsp:txXfrm>
        <a:off x="0" y="3796931"/>
        <a:ext cx="8230607" cy="1234800"/>
      </dsp:txXfrm>
    </dsp:sp>
    <dsp:sp modelId="{55C6ECD4-37B2-4E94-8274-B987BBF887B3}">
      <dsp:nvSpPr>
        <dsp:cNvPr id="0" name=""/>
        <dsp:cNvSpPr/>
      </dsp:nvSpPr>
      <dsp:spPr>
        <a:xfrm>
          <a:off x="411530" y="3590291"/>
          <a:ext cx="5761424" cy="41328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217768" tIns="0" rIns="217768" bIns="0" numCol="1" spcCol="1270" anchor="ctr" anchorCtr="0">
          <a:noAutofit/>
        </a:bodyPr>
        <a:lstStyle/>
        <a:p>
          <a:pPr marL="0" lvl="0" indent="0" algn="l" defTabSz="622300">
            <a:lnSpc>
              <a:spcPct val="90000"/>
            </a:lnSpc>
            <a:spcBef>
              <a:spcPct val="0"/>
            </a:spcBef>
            <a:spcAft>
              <a:spcPct val="35000"/>
            </a:spcAft>
            <a:buNone/>
          </a:pPr>
          <a:r>
            <a:rPr lang="en-US" sz="1400" kern="1200"/>
            <a:t>Transportation</a:t>
          </a:r>
          <a:endParaRPr lang="en-US" sz="1400" kern="1200" dirty="0"/>
        </a:p>
      </dsp:txBody>
      <dsp:txXfrm>
        <a:off x="431705" y="3610466"/>
        <a:ext cx="5721074" cy="372930"/>
      </dsp:txXfrm>
    </dsp:sp>
  </dsp:spTree>
</dsp:drawing>
</file>

<file path=ppt/diagrams/layout1.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0ADD231-FA20-43C4-871E-84A3F42C3AC5}" type="datetimeFigureOut">
              <a:rPr lang="en-US" smtClean="0"/>
              <a:t>3/30/2026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CF0E9D5-B22A-4919-9502-ABD9BD2BD341}" type="slidenum">
              <a:rPr lang="en-US" smtClean="0"/>
              <a:t>‹#›</a:t>
            </a:fld>
            <a:endParaRPr lang="en-US"/>
          </a:p>
        </p:txBody>
      </p:sp>
    </p:spTree>
    <p:extLst>
      <p:ext uri="{BB962C8B-B14F-4D97-AF65-F5344CB8AC3E}">
        <p14:creationId xmlns:p14="http://schemas.microsoft.com/office/powerpoint/2010/main" val="2733157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kern="100">
                <a:latin typeface="Times New Roman" panose="02020603050405020304" pitchFamily="18" charset="0"/>
                <a:ea typeface="Aptos" panose="020B0004020202020204" pitchFamily="34" charset="0"/>
                <a:cs typeface="Times New Roman" panose="02020603050405020304" pitchFamily="18" charset="0"/>
              </a:rPr>
              <a:t>Jenn</a:t>
            </a:r>
          </a:p>
          <a:p>
            <a:endParaRPr lang="en-US" sz="1800" kern="100">
              <a:latin typeface="Times New Roman" panose="02020603050405020304" pitchFamily="18" charset="0"/>
              <a:ea typeface="Aptos" panose="020B0004020202020204" pitchFamily="34" charset="0"/>
              <a:cs typeface="Times New Roman" panose="02020603050405020304" pitchFamily="18" charset="0"/>
            </a:endParaRPr>
          </a:p>
          <a:p>
            <a:r>
              <a:rPr lang="en-US" sz="1800" kern="100">
                <a:latin typeface="Times New Roman" panose="02020603050405020304" pitchFamily="18" charset="0"/>
                <a:ea typeface="Aptos" panose="020B0004020202020204" pitchFamily="34" charset="0"/>
                <a:cs typeface="Times New Roman" panose="02020603050405020304" pitchFamily="18" charset="0"/>
              </a:rPr>
              <a:t>As we do each year, the Business Administrator and I began working on the development of this budget in </a:t>
            </a:r>
            <a:r>
              <a:rPr lang="en-US" sz="1800" b="1" kern="100">
                <a:latin typeface="Times New Roman" panose="02020603050405020304" pitchFamily="18" charset="0"/>
                <a:ea typeface="Aptos" panose="020B0004020202020204" pitchFamily="34" charset="0"/>
                <a:cs typeface="Times New Roman" panose="02020603050405020304" pitchFamily="18" charset="0"/>
              </a:rPr>
              <a:t>August of 2023</a:t>
            </a:r>
            <a:r>
              <a:rPr lang="en-US" sz="1800" kern="100">
                <a:latin typeface="Times New Roman" panose="02020603050405020304" pitchFamily="18" charset="0"/>
                <a:ea typeface="Aptos" panose="020B0004020202020204" pitchFamily="34" charset="0"/>
                <a:cs typeface="Times New Roman" panose="02020603050405020304" pitchFamily="18" charset="0"/>
              </a:rPr>
              <a:t>.  Mr. Frost and I followed the budget development calendar that was shared with the Board throughout this process.  Our work included but was not limited to meeting regularly with the </a:t>
            </a:r>
            <a:r>
              <a:rPr lang="en-US" sz="1800" b="1" kern="100">
                <a:latin typeface="Times New Roman" panose="02020603050405020304" pitchFamily="18" charset="0"/>
                <a:ea typeface="Aptos" panose="020B0004020202020204" pitchFamily="34" charset="0"/>
                <a:cs typeface="Times New Roman" panose="02020603050405020304" pitchFamily="18" charset="0"/>
              </a:rPr>
              <a:t>Finance, Facilities, and Transportation Committee</a:t>
            </a:r>
            <a:r>
              <a:rPr lang="en-US" sz="1800" kern="100">
                <a:latin typeface="Times New Roman" panose="02020603050405020304" pitchFamily="18" charset="0"/>
                <a:ea typeface="Aptos" panose="020B0004020202020204" pitchFamily="34" charset="0"/>
                <a:cs typeface="Times New Roman" panose="02020603050405020304" pitchFamily="18" charset="0"/>
              </a:rPr>
              <a:t> of the Board, the District architects and all budget managers, as well as regularly touring our facilities, reviewing enrollment trends and evaluating educational programming.</a:t>
            </a:r>
            <a:endParaRPr lang="en-US" sz="1800" kern="100">
              <a:latin typeface="Aptos" panose="020B0004020202020204" pitchFamily="34" charset="0"/>
              <a:ea typeface="Aptos" panose="020B0004020202020204" pitchFamily="34" charset="0"/>
              <a:cs typeface="Times New Roman" panose="02020603050405020304" pitchFamily="18" charset="0"/>
            </a:endParaRPr>
          </a:p>
          <a:p>
            <a:r>
              <a:rPr lang="en-US" sz="1800" kern="100">
                <a:latin typeface="Times New Roman" panose="02020603050405020304" pitchFamily="18" charset="0"/>
                <a:ea typeface="Aptos" panose="020B0004020202020204" pitchFamily="34" charset="0"/>
                <a:cs typeface="Times New Roman" panose="02020603050405020304" pitchFamily="18" charset="0"/>
              </a:rPr>
              <a:t> </a:t>
            </a:r>
            <a:endParaRPr lang="en-US" sz="1800" kern="100">
              <a:latin typeface="Aptos" panose="020B0004020202020204" pitchFamily="34" charset="0"/>
              <a:ea typeface="Aptos" panose="020B0004020202020204" pitchFamily="34" charset="0"/>
              <a:cs typeface="Times New Roman" panose="02020603050405020304" pitchFamily="18" charset="0"/>
            </a:endParaRPr>
          </a:p>
          <a:p>
            <a:r>
              <a:rPr lang="en-US" sz="1800" kern="100">
                <a:latin typeface="Times New Roman" panose="02020603050405020304" pitchFamily="18" charset="0"/>
                <a:ea typeface="Aptos" panose="020B0004020202020204" pitchFamily="34" charset="0"/>
                <a:cs typeface="Times New Roman" panose="02020603050405020304" pitchFamily="18" charset="0"/>
              </a:rPr>
              <a:t>Tonight, the tentative budget is being presented and allows for </a:t>
            </a:r>
            <a:r>
              <a:rPr lang="en-US" sz="1800" b="1" kern="100">
                <a:latin typeface="Times New Roman" panose="02020603050405020304" pitchFamily="18" charset="0"/>
                <a:ea typeface="Aptos" panose="020B0004020202020204" pitchFamily="34" charset="0"/>
                <a:cs typeface="Times New Roman" panose="02020603050405020304" pitchFamily="18" charset="0"/>
              </a:rPr>
              <a:t>adequate time for the Board to review before the final budget hearing on April 25</a:t>
            </a:r>
            <a:r>
              <a:rPr lang="en-US" sz="1800" kern="100">
                <a:latin typeface="Times New Roman" panose="02020603050405020304" pitchFamily="18" charset="0"/>
                <a:ea typeface="Aptos" panose="020B0004020202020204" pitchFamily="34" charset="0"/>
                <a:cs typeface="Times New Roman" panose="02020603050405020304" pitchFamily="18" charset="0"/>
              </a:rPr>
              <a:t>.  I want to thank Mr. Frost, everyone in our business department, and all of our budget managers for working diligently over the last 7 months.  Developing a budget that has been subject State Aid decreases equaling millions of dollars over the last 7 years has not been easy.</a:t>
            </a:r>
            <a:endParaRPr lang="en-US" sz="1800" kern="100">
              <a:latin typeface="Aptos" panose="020B0004020202020204" pitchFamily="34" charset="0"/>
              <a:ea typeface="Aptos" panose="020B0004020202020204" pitchFamily="34" charset="0"/>
              <a:cs typeface="Times New Roman" panose="02020603050405020304" pitchFamily="18" charset="0"/>
            </a:endParaRPr>
          </a:p>
          <a:p>
            <a:r>
              <a:rPr lang="en-US" sz="1800" kern="100">
                <a:latin typeface="Times New Roman" panose="02020603050405020304" pitchFamily="18" charset="0"/>
                <a:ea typeface="Aptos" panose="020B0004020202020204" pitchFamily="34" charset="0"/>
                <a:cs typeface="Times New Roman" panose="02020603050405020304" pitchFamily="18" charset="0"/>
              </a:rPr>
              <a:t> </a:t>
            </a:r>
            <a:endParaRPr lang="en-US" sz="1800" kern="100">
              <a:latin typeface="Aptos" panose="020B0004020202020204" pitchFamily="34" charset="0"/>
              <a:ea typeface="Aptos" panose="020B0004020202020204" pitchFamily="34" charset="0"/>
              <a:cs typeface="Times New Roman" panose="02020603050405020304" pitchFamily="18" charset="0"/>
            </a:endParaRPr>
          </a:p>
          <a:p>
            <a:pPr indent="465887"/>
            <a:r>
              <a:rPr lang="en-US" sz="1800" i="1" kern="100">
                <a:latin typeface="Times New Roman" panose="02020603050405020304" pitchFamily="18" charset="0"/>
                <a:ea typeface="Aptos" panose="020B0004020202020204" pitchFamily="34" charset="0"/>
                <a:cs typeface="Times New Roman" panose="02020603050405020304" pitchFamily="18" charset="0"/>
              </a:rPr>
              <a:t>Stephen…..</a:t>
            </a:r>
            <a:endParaRPr lang="en-US" sz="1800" kern="100">
              <a:latin typeface="Aptos" panose="020B0004020202020204" pitchFamily="34" charset="0"/>
              <a:ea typeface="Aptos" panose="020B0004020202020204" pitchFamily="34" charset="0"/>
              <a:cs typeface="Times New Roman" panose="02020603050405020304" pitchFamily="18" charset="0"/>
            </a:endParaRPr>
          </a:p>
          <a:p>
            <a:pPr indent="465887"/>
            <a:r>
              <a:rPr lang="en-US" sz="1800" i="1" kern="100">
                <a:latin typeface="Times New Roman" panose="02020603050405020304" pitchFamily="18" charset="0"/>
                <a:ea typeface="Aptos" panose="020B0004020202020204" pitchFamily="34" charset="0"/>
                <a:cs typeface="Times New Roman" panose="02020603050405020304" pitchFamily="18" charset="0"/>
              </a:rPr>
              <a:t>OPERATING BUDGET</a:t>
            </a:r>
            <a:endParaRPr lang="en-US" sz="1800" kern="100">
              <a:latin typeface="Aptos" panose="020B0004020202020204" pitchFamily="34" charset="0"/>
              <a:ea typeface="Aptos" panose="020B0004020202020204" pitchFamily="34" charset="0"/>
              <a:cs typeface="Times New Roman" panose="02020603050405020304" pitchFamily="18" charset="0"/>
            </a:endParaRPr>
          </a:p>
          <a:p>
            <a:r>
              <a:rPr lang="en-US" sz="1800" kern="100">
                <a:latin typeface="Times New Roman" panose="02020603050405020304" pitchFamily="18" charset="0"/>
                <a:ea typeface="Aptos" panose="020B0004020202020204" pitchFamily="34" charset="0"/>
                <a:cs typeface="Times New Roman" panose="02020603050405020304" pitchFamily="18" charset="0"/>
              </a:rPr>
              <a:t> </a:t>
            </a:r>
          </a:p>
          <a:p>
            <a:r>
              <a:rPr lang="en-US" sz="1800" b="1" kern="100">
                <a:latin typeface="Times New Roman" panose="02020603050405020304" pitchFamily="18" charset="0"/>
                <a:ea typeface="Aptos" panose="020B0004020202020204" pitchFamily="34" charset="0"/>
                <a:cs typeface="Times New Roman" panose="02020603050405020304" pitchFamily="18" charset="0"/>
              </a:rPr>
              <a:t>Jenn</a:t>
            </a:r>
            <a:endParaRPr lang="en-US" sz="1800" b="1" kern="100">
              <a:latin typeface="Aptos" panose="020B0004020202020204" pitchFamily="34" charset="0"/>
              <a:ea typeface="Aptos" panose="020B0004020202020204" pitchFamily="34" charset="0"/>
              <a:cs typeface="Times New Roman" panose="02020603050405020304" pitchFamily="18" charset="0"/>
            </a:endParaRPr>
          </a:p>
          <a:p>
            <a:r>
              <a:rPr lang="en-US" sz="1800" b="1" kern="100">
                <a:latin typeface="Times New Roman" panose="02020603050405020304" pitchFamily="18" charset="0"/>
                <a:ea typeface="Aptos" panose="020B0004020202020204" pitchFamily="34" charset="0"/>
                <a:cs typeface="Times New Roman" panose="02020603050405020304" pitchFamily="18" charset="0"/>
              </a:rPr>
              <a:t>PROGRAM and INSTRUCTION</a:t>
            </a:r>
            <a:endParaRPr lang="en-US" sz="1800" kern="100">
              <a:latin typeface="Aptos" panose="020B0004020202020204" pitchFamily="34" charset="0"/>
              <a:ea typeface="Aptos" panose="020B0004020202020204" pitchFamily="34" charset="0"/>
              <a:cs typeface="Times New Roman" panose="02020603050405020304" pitchFamily="18" charset="0"/>
            </a:endParaRPr>
          </a:p>
          <a:p>
            <a:r>
              <a:rPr lang="en-US" sz="1800" kern="100">
                <a:latin typeface="Times New Roman" panose="02020603050405020304" pitchFamily="18" charset="0"/>
                <a:ea typeface="Aptos" panose="020B0004020202020204" pitchFamily="34" charset="0"/>
                <a:cs typeface="Times New Roman" panose="02020603050405020304" pitchFamily="18" charset="0"/>
              </a:rPr>
              <a:t>As many of our budget managers plan for the program and instruction portion of the budget our principals, supervisor, and directors consider staff needs, student interests, State standards and trends in education. In this budget we have continued our commitment to offering a variety of opportunities at the high school level, added and adjusted cycle course offerings at the middle school level, and budgeted for staffing needs at the elementary level to maintain the recommended class sizes.  We have also maintained all our athletic programs at RHS and opportunities for co and extra-curricular activities at elementary, middle, and high school.</a:t>
            </a:r>
            <a:endParaRPr lang="en-US" sz="1800" kern="100">
              <a:latin typeface="Aptos" panose="020B0004020202020204" pitchFamily="34" charset="0"/>
              <a:ea typeface="Aptos" panose="020B0004020202020204" pitchFamily="34" charset="0"/>
              <a:cs typeface="Times New Roman" panose="02020603050405020304" pitchFamily="18" charset="0"/>
            </a:endParaRPr>
          </a:p>
          <a:p>
            <a:r>
              <a:rPr lang="en-US" sz="1800" kern="100">
                <a:latin typeface="Times New Roman" panose="02020603050405020304" pitchFamily="18" charset="0"/>
                <a:ea typeface="Aptos" panose="020B0004020202020204" pitchFamily="34" charset="0"/>
                <a:cs typeface="Times New Roman" panose="02020603050405020304" pitchFamily="18" charset="0"/>
              </a:rPr>
              <a:t> </a:t>
            </a:r>
            <a:endParaRPr lang="en-US" sz="1800" kern="100">
              <a:latin typeface="Aptos" panose="020B0004020202020204" pitchFamily="34" charset="0"/>
              <a:ea typeface="Aptos" panose="020B0004020202020204" pitchFamily="34" charset="0"/>
              <a:cs typeface="Times New Roman" panose="02020603050405020304" pitchFamily="18" charset="0"/>
            </a:endParaRPr>
          </a:p>
          <a:p>
            <a:r>
              <a:rPr lang="en-US" sz="1800" kern="100">
                <a:latin typeface="Times New Roman" panose="02020603050405020304" pitchFamily="18" charset="0"/>
                <a:ea typeface="Aptos" panose="020B0004020202020204" pitchFamily="34" charset="0"/>
                <a:cs typeface="Times New Roman" panose="02020603050405020304" pitchFamily="18" charset="0"/>
              </a:rPr>
              <a:t>I am proud that like recent years, we have been able to maintain our expectations for program offerings and class sizes while working as efficiently as possible.  This budget has an overall increase in staffing from last year, which we will elaborate on in just a bit, and this will support the needs and programs we currently offer.</a:t>
            </a:r>
            <a:endParaRPr lang="en-US" sz="1800" kern="100">
              <a:latin typeface="Aptos" panose="020B0004020202020204" pitchFamily="34" charset="0"/>
              <a:ea typeface="Aptos" panose="020B0004020202020204" pitchFamily="34" charset="0"/>
              <a:cs typeface="Times New Roman" panose="02020603050405020304" pitchFamily="18" charset="0"/>
            </a:endParaRPr>
          </a:p>
          <a:p>
            <a:r>
              <a:rPr lang="en-US" sz="1800" i="1" kern="100">
                <a:latin typeface="Times New Roman" panose="02020603050405020304" pitchFamily="18" charset="0"/>
                <a:ea typeface="Aptos" panose="020B0004020202020204" pitchFamily="34" charset="0"/>
                <a:cs typeface="Times New Roman" panose="02020603050405020304" pitchFamily="18" charset="0"/>
              </a:rPr>
              <a:t> </a:t>
            </a:r>
            <a:endParaRPr lang="en-US" sz="1800" kern="100">
              <a:latin typeface="Aptos" panose="020B0004020202020204" pitchFamily="34" charset="0"/>
              <a:ea typeface="Aptos" panose="020B0004020202020204" pitchFamily="34" charset="0"/>
              <a:cs typeface="Times New Roman" panose="02020603050405020304" pitchFamily="18" charset="0"/>
            </a:endParaRPr>
          </a:p>
          <a:p>
            <a:pPr indent="465887"/>
            <a:r>
              <a:rPr lang="en-US" sz="1800" i="1" kern="100">
                <a:latin typeface="Times New Roman" panose="02020603050405020304" pitchFamily="18" charset="0"/>
                <a:ea typeface="Aptos" panose="020B0004020202020204" pitchFamily="34" charset="0"/>
                <a:cs typeface="Times New Roman" panose="02020603050405020304" pitchFamily="18" charset="0"/>
              </a:rPr>
              <a:t>Stephen…</a:t>
            </a:r>
            <a:endParaRPr lang="en-US" sz="1800" kern="100">
              <a:latin typeface="Aptos" panose="020B0004020202020204" pitchFamily="34" charset="0"/>
              <a:ea typeface="Aptos" panose="020B0004020202020204" pitchFamily="34" charset="0"/>
              <a:cs typeface="Times New Roman" panose="02020603050405020304" pitchFamily="18" charset="0"/>
            </a:endParaRPr>
          </a:p>
          <a:p>
            <a:pPr indent="465887"/>
            <a:r>
              <a:rPr lang="en-US" sz="1800" i="1" kern="100">
                <a:latin typeface="Times New Roman" panose="02020603050405020304" pitchFamily="18" charset="0"/>
                <a:ea typeface="Aptos" panose="020B0004020202020204" pitchFamily="34" charset="0"/>
                <a:cs typeface="Times New Roman" panose="02020603050405020304" pitchFamily="18" charset="0"/>
              </a:rPr>
              <a:t>INCREASES</a:t>
            </a:r>
            <a:endParaRPr lang="en-US" sz="1800" kern="100">
              <a:latin typeface="Aptos" panose="020B0004020202020204" pitchFamily="34" charset="0"/>
              <a:ea typeface="Aptos" panose="020B0004020202020204" pitchFamily="34" charset="0"/>
              <a:cs typeface="Times New Roman" panose="02020603050405020304" pitchFamily="18" charset="0"/>
            </a:endParaRPr>
          </a:p>
          <a:p>
            <a:r>
              <a:rPr lang="en-US" sz="1800" b="1" kern="100">
                <a:latin typeface="Times New Roman" panose="02020603050405020304" pitchFamily="18" charset="0"/>
                <a:ea typeface="Aptos" panose="020B0004020202020204" pitchFamily="34" charset="0"/>
                <a:cs typeface="Times New Roman" panose="02020603050405020304" pitchFamily="18" charset="0"/>
              </a:rPr>
              <a:t> </a:t>
            </a:r>
            <a:endParaRPr lang="en-US" sz="1800" kern="100">
              <a:latin typeface="Aptos" panose="020B0004020202020204" pitchFamily="34" charset="0"/>
              <a:ea typeface="Aptos" panose="020B0004020202020204" pitchFamily="34" charset="0"/>
              <a:cs typeface="Times New Roman" panose="02020603050405020304" pitchFamily="18" charset="0"/>
            </a:endParaRPr>
          </a:p>
          <a:p>
            <a:endParaRPr lang="en-US">
              <a:cs typeface="Calibri"/>
            </a:endParaRPr>
          </a:p>
        </p:txBody>
      </p:sp>
      <p:sp>
        <p:nvSpPr>
          <p:cNvPr id="4" name="Slide Number Placeholder 3"/>
          <p:cNvSpPr>
            <a:spLocks noGrp="1"/>
          </p:cNvSpPr>
          <p:nvPr>
            <p:ph type="sldNum" sz="quarter" idx="5"/>
          </p:nvPr>
        </p:nvSpPr>
        <p:spPr/>
        <p:txBody>
          <a:bodyPr/>
          <a:lstStyle/>
          <a:p>
            <a:fld id="{60EE751F-2AFB-F640-B6B2-6430419D5F11}" type="slidenum">
              <a:rPr lang="en-US" smtClean="0"/>
              <a:t>2</a:t>
            </a:fld>
            <a:endParaRPr lang="en-US"/>
          </a:p>
        </p:txBody>
      </p:sp>
    </p:spTree>
    <p:extLst>
      <p:ext uri="{BB962C8B-B14F-4D97-AF65-F5344CB8AC3E}">
        <p14:creationId xmlns:p14="http://schemas.microsoft.com/office/powerpoint/2010/main" val="1654094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60EE751F-2AFB-F640-B6B2-6430419D5F11}" type="slidenum">
              <a:rPr lang="en-US" smtClean="0"/>
              <a:t>3</a:t>
            </a:fld>
            <a:endParaRPr lang="en-US"/>
          </a:p>
        </p:txBody>
      </p:sp>
    </p:spTree>
    <p:extLst>
      <p:ext uri="{BB962C8B-B14F-4D97-AF65-F5344CB8AC3E}">
        <p14:creationId xmlns:p14="http://schemas.microsoft.com/office/powerpoint/2010/main" val="1335817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60EE751F-2AFB-F640-B6B2-6430419D5F11}" type="slidenum">
              <a:rPr lang="en-US" smtClean="0"/>
              <a:t>4</a:t>
            </a:fld>
            <a:endParaRPr lang="en-US"/>
          </a:p>
        </p:txBody>
      </p:sp>
    </p:spTree>
    <p:extLst>
      <p:ext uri="{BB962C8B-B14F-4D97-AF65-F5344CB8AC3E}">
        <p14:creationId xmlns:p14="http://schemas.microsoft.com/office/powerpoint/2010/main" val="41845073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Spotlight: </a:t>
            </a:r>
          </a:p>
          <a:p>
            <a:pPr marL="174708" indent="-174708">
              <a:buFont typeface="Arial"/>
              <a:buChar char="•"/>
            </a:pPr>
            <a:r>
              <a:rPr lang="en-US">
                <a:cs typeface="Calibri"/>
              </a:rPr>
              <a:t>The general fun tax levy is increased by 2% plus an allowable health benefit adjustment (more on this in one second).</a:t>
            </a:r>
          </a:p>
          <a:p>
            <a:pPr marL="174708" indent="-174708">
              <a:buFont typeface="Arial"/>
              <a:buChar char="•"/>
            </a:pPr>
            <a:r>
              <a:rPr lang="en-US">
                <a:cs typeface="Calibri"/>
              </a:rPr>
              <a:t>There's an increase of $1 million in a withdrawal from capital reserve linked to potential ROD grant funding</a:t>
            </a:r>
          </a:p>
          <a:p>
            <a:pPr marL="174708" indent="-174708">
              <a:buFont typeface="Arial"/>
              <a:buChar char="•"/>
            </a:pPr>
            <a:r>
              <a:rPr lang="en-US">
                <a:cs typeface="Calibri"/>
              </a:rPr>
              <a:t>State aid is down, but is offset to an increase in budgeted extraordinary aid</a:t>
            </a:r>
          </a:p>
          <a:p>
            <a:pPr marL="174708" indent="-174708">
              <a:buFont typeface="Arial"/>
              <a:buChar char="•"/>
            </a:pPr>
            <a:r>
              <a:rPr lang="en-US">
                <a:cs typeface="Calibri"/>
              </a:rPr>
              <a:t>Special revenue fund is down: the number is just a projection and does not reflect actual funds. ESSER II is no longer calculated, and reflects only what remains in ARP ESSER</a:t>
            </a:r>
          </a:p>
          <a:p>
            <a:pPr marL="174708" indent="-174708">
              <a:buFont typeface="Arial"/>
              <a:buChar char="•"/>
            </a:pPr>
            <a:r>
              <a:rPr lang="en-US">
                <a:cs typeface="Calibri"/>
              </a:rPr>
              <a:t>Debt service fund overall is down approximately $1000. The local share decrease $3678, while the state aid portion increased by $2630.</a:t>
            </a:r>
          </a:p>
          <a:p>
            <a:pPr marL="174708" indent="-174708">
              <a:buFont typeface="Arial"/>
              <a:buChar char="•"/>
            </a:pPr>
            <a:r>
              <a:rPr lang="en-US">
                <a:cs typeface="Calibri"/>
              </a:rPr>
              <a:t>Overall taxes to be raised are $86,531,708, up from $83,628,222, an increase of approximately $2.9 million</a:t>
            </a:r>
          </a:p>
        </p:txBody>
      </p:sp>
      <p:sp>
        <p:nvSpPr>
          <p:cNvPr id="4" name="Slide Number Placeholder 3"/>
          <p:cNvSpPr>
            <a:spLocks noGrp="1"/>
          </p:cNvSpPr>
          <p:nvPr>
            <p:ph type="sldNum" sz="quarter" idx="10"/>
          </p:nvPr>
        </p:nvSpPr>
        <p:spPr/>
        <p:txBody>
          <a:bodyPr/>
          <a:lstStyle/>
          <a:p>
            <a:fld id="{07647A02-F93F-9C4D-8B6B-4D77E4B748C8}" type="slidenum">
              <a:rPr lang="en-US" smtClean="0"/>
              <a:pPr/>
              <a:t>6</a:t>
            </a:fld>
            <a:endParaRPr lang="en-US"/>
          </a:p>
        </p:txBody>
      </p:sp>
    </p:spTree>
    <p:extLst>
      <p:ext uri="{BB962C8B-B14F-4D97-AF65-F5344CB8AC3E}">
        <p14:creationId xmlns:p14="http://schemas.microsoft.com/office/powerpoint/2010/main" val="859668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Spotlight:</a:t>
            </a:r>
          </a:p>
          <a:p>
            <a:pPr marL="174708" indent="-174708">
              <a:buFont typeface="Arial"/>
              <a:buChar char="•"/>
            </a:pPr>
            <a:r>
              <a:rPr lang="en-US">
                <a:cs typeface="Calibri"/>
              </a:rPr>
              <a:t>Special revenue fund is not actual-contains estimates based on 22-23 allocations</a:t>
            </a:r>
          </a:p>
          <a:p>
            <a:pPr marL="174708" indent="-174708">
              <a:buFont typeface="Arial"/>
              <a:buChar char="•"/>
            </a:pPr>
            <a:r>
              <a:rPr lang="en-US">
                <a:cs typeface="Calibri"/>
              </a:rPr>
              <a:t>Actual allocations to be received in the spring</a:t>
            </a:r>
          </a:p>
          <a:p>
            <a:pPr marL="174708" indent="-174708">
              <a:buFont typeface="Arial"/>
              <a:buChar char="•"/>
            </a:pPr>
            <a:r>
              <a:rPr lang="en-US">
                <a:cs typeface="Calibri"/>
              </a:rPr>
              <a:t>ARP ESSER reflects what is left today, but not what will be left by June 30.</a:t>
            </a:r>
          </a:p>
          <a:p>
            <a:pPr marL="174708" indent="-174708">
              <a:buFont typeface="Arial"/>
              <a:buChar char="•"/>
            </a:pPr>
            <a:r>
              <a:rPr lang="en-US">
                <a:cs typeface="Calibri"/>
              </a:rPr>
              <a:t>Debt service-pays for principal and interest for past referendums</a:t>
            </a:r>
          </a:p>
        </p:txBody>
      </p:sp>
      <p:sp>
        <p:nvSpPr>
          <p:cNvPr id="4" name="Slide Number Placeholder 3"/>
          <p:cNvSpPr>
            <a:spLocks noGrp="1"/>
          </p:cNvSpPr>
          <p:nvPr>
            <p:ph type="sldNum" sz="quarter" idx="5"/>
          </p:nvPr>
        </p:nvSpPr>
        <p:spPr/>
        <p:txBody>
          <a:bodyPr/>
          <a:lstStyle/>
          <a:p>
            <a:fld id="{60EE751F-2AFB-F640-B6B2-6430419D5F11}" type="slidenum">
              <a:rPr lang="en-US" smtClean="0"/>
              <a:t>8</a:t>
            </a:fld>
            <a:endParaRPr lang="en-US"/>
          </a:p>
        </p:txBody>
      </p:sp>
    </p:spTree>
    <p:extLst>
      <p:ext uri="{BB962C8B-B14F-4D97-AF65-F5344CB8AC3E}">
        <p14:creationId xmlns:p14="http://schemas.microsoft.com/office/powerpoint/2010/main" val="266758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Spotlight:</a:t>
            </a:r>
          </a:p>
          <a:p>
            <a:pPr marL="174708" indent="-174708">
              <a:buFont typeface="Arial"/>
              <a:buChar char="•"/>
            </a:pPr>
            <a:r>
              <a:rPr lang="en-US">
                <a:cs typeface="Calibri"/>
              </a:rPr>
              <a:t>Expenditures are up because of increases in facilities (utilities costs and capital projects) and largely health benefits (budgeted increase is $2 million plus).</a:t>
            </a:r>
          </a:p>
          <a:p>
            <a:pPr marL="174708" indent="-174708">
              <a:buFont typeface="Arial"/>
              <a:buChar char="•"/>
            </a:pPr>
            <a:r>
              <a:rPr lang="en-US">
                <a:cs typeface="Calibri"/>
              </a:rPr>
              <a:t>Makeup of the budget has remained largely in the same proportions (salary plus benefits makes up over 75% of the budget)</a:t>
            </a:r>
          </a:p>
          <a:p>
            <a:pPr marL="174708" indent="-174708">
              <a:buFont typeface="Arial"/>
              <a:buChar char="•"/>
            </a:pPr>
            <a:endParaRPr lang="en-US">
              <a:cs typeface="Calibri"/>
            </a:endParaRPr>
          </a:p>
        </p:txBody>
      </p:sp>
      <p:sp>
        <p:nvSpPr>
          <p:cNvPr id="4" name="Slide Number Placeholder 3"/>
          <p:cNvSpPr>
            <a:spLocks noGrp="1"/>
          </p:cNvSpPr>
          <p:nvPr>
            <p:ph type="sldNum" sz="quarter" idx="10"/>
          </p:nvPr>
        </p:nvSpPr>
        <p:spPr/>
        <p:txBody>
          <a:bodyPr/>
          <a:lstStyle/>
          <a:p>
            <a:fld id="{07647A02-F93F-9C4D-8B6B-4D77E4B748C8}" type="slidenum">
              <a:rPr lang="en-US" smtClean="0"/>
              <a:pPr/>
              <a:t>9</a:t>
            </a:fld>
            <a:endParaRPr lang="en-US"/>
          </a:p>
        </p:txBody>
      </p:sp>
    </p:spTree>
    <p:extLst>
      <p:ext uri="{BB962C8B-B14F-4D97-AF65-F5344CB8AC3E}">
        <p14:creationId xmlns:p14="http://schemas.microsoft.com/office/powerpoint/2010/main" val="3928381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Jenn</a:t>
            </a:r>
            <a:endParaRPr lang="en-US">
              <a:cs typeface="Calibri"/>
            </a:endParaRPr>
          </a:p>
          <a:p>
            <a:pPr marL="174708" indent="-174708">
              <a:buFont typeface="Arial"/>
              <a:buChar char="•"/>
            </a:pPr>
            <a:endParaRPr lang="en-US">
              <a:cs typeface="Calibri"/>
            </a:endParaRPr>
          </a:p>
          <a:p>
            <a:r>
              <a:rPr lang="en-US" sz="1800" kern="100">
                <a:latin typeface="Times New Roman" panose="02020603050405020304" pitchFamily="18" charset="0"/>
                <a:ea typeface="Aptos" panose="020B0004020202020204" pitchFamily="34" charset="0"/>
                <a:cs typeface="Times New Roman" panose="02020603050405020304" pitchFamily="18" charset="0"/>
              </a:rPr>
              <a:t>As it has been stated, the portion of the budget that remains available after funds are allocated for almost every other required expenditure throughout the district, the Buildings and Departments portion of the tentative budget is 2.2% of the overall district budget. </a:t>
            </a:r>
            <a:endParaRPr lang="en-US" sz="1800" kern="100">
              <a:latin typeface="Aptos" panose="020B0004020202020204" pitchFamily="34" charset="0"/>
              <a:ea typeface="Aptos" panose="020B0004020202020204" pitchFamily="34" charset="0"/>
              <a:cs typeface="Times New Roman" panose="02020603050405020304" pitchFamily="18" charset="0"/>
            </a:endParaRPr>
          </a:p>
          <a:p>
            <a:r>
              <a:rPr lang="en-US" sz="1800" kern="100">
                <a:latin typeface="Times New Roman" panose="02020603050405020304" pitchFamily="18" charset="0"/>
                <a:ea typeface="Aptos" panose="020B0004020202020204" pitchFamily="34" charset="0"/>
                <a:cs typeface="Times New Roman" panose="02020603050405020304" pitchFamily="18" charset="0"/>
              </a:rPr>
              <a:t> </a:t>
            </a:r>
            <a:endParaRPr lang="en-US" sz="1800" kern="100">
              <a:latin typeface="Aptos" panose="020B0004020202020204" pitchFamily="34" charset="0"/>
              <a:ea typeface="Aptos" panose="020B0004020202020204" pitchFamily="34" charset="0"/>
              <a:cs typeface="Times New Roman" panose="02020603050405020304" pitchFamily="18" charset="0"/>
            </a:endParaRPr>
          </a:p>
          <a:p>
            <a:r>
              <a:rPr lang="en-US" sz="1800" kern="100">
                <a:latin typeface="Times New Roman" panose="02020603050405020304" pitchFamily="18" charset="0"/>
                <a:ea typeface="Aptos" panose="020B0004020202020204" pitchFamily="34" charset="0"/>
                <a:cs typeface="Times New Roman" panose="02020603050405020304" pitchFamily="18" charset="0"/>
              </a:rPr>
              <a:t>All of the supplies and resources our staff and students need make up </a:t>
            </a:r>
            <a:r>
              <a:rPr lang="en-US" sz="1800" b="1" kern="100">
                <a:latin typeface="Times New Roman" panose="02020603050405020304" pitchFamily="18" charset="0"/>
                <a:ea typeface="Aptos" panose="020B0004020202020204" pitchFamily="34" charset="0"/>
                <a:cs typeface="Times New Roman" panose="02020603050405020304" pitchFamily="18" charset="0"/>
              </a:rPr>
              <a:t>just over $2M</a:t>
            </a:r>
            <a:r>
              <a:rPr lang="en-US" sz="1800" kern="100">
                <a:latin typeface="Times New Roman" panose="02020603050405020304" pitchFamily="18" charset="0"/>
                <a:ea typeface="Aptos" panose="020B0004020202020204" pitchFamily="34" charset="0"/>
                <a:cs typeface="Times New Roman" panose="02020603050405020304" pitchFamily="18" charset="0"/>
              </a:rPr>
              <a:t> or </a:t>
            </a:r>
            <a:r>
              <a:rPr lang="en-US" sz="1800" b="1" kern="100">
                <a:latin typeface="Times New Roman" panose="02020603050405020304" pitchFamily="18" charset="0"/>
                <a:ea typeface="Aptos" panose="020B0004020202020204" pitchFamily="34" charset="0"/>
                <a:cs typeface="Times New Roman" panose="02020603050405020304" pitchFamily="18" charset="0"/>
              </a:rPr>
              <a:t>2.2% of the total district budget</a:t>
            </a:r>
            <a:r>
              <a:rPr lang="en-US" sz="1800" kern="100">
                <a:latin typeface="Times New Roman" panose="02020603050405020304" pitchFamily="18" charset="0"/>
                <a:ea typeface="Aptos" panose="020B0004020202020204" pitchFamily="34" charset="0"/>
                <a:cs typeface="Times New Roman" panose="02020603050405020304" pitchFamily="18" charset="0"/>
              </a:rPr>
              <a:t>. </a:t>
            </a:r>
            <a:endParaRPr lang="en-US" sz="1800" kern="100">
              <a:latin typeface="Aptos" panose="020B0004020202020204" pitchFamily="34" charset="0"/>
              <a:ea typeface="Aptos" panose="020B0004020202020204" pitchFamily="34" charset="0"/>
              <a:cs typeface="Times New Roman" panose="02020603050405020304" pitchFamily="18" charset="0"/>
            </a:endParaRPr>
          </a:p>
          <a:p>
            <a:r>
              <a:rPr lang="en-US" sz="1800" kern="100">
                <a:latin typeface="Times New Roman" panose="02020603050405020304" pitchFamily="18" charset="0"/>
                <a:ea typeface="Aptos" panose="020B0004020202020204" pitchFamily="34" charset="0"/>
                <a:cs typeface="Times New Roman" panose="02020603050405020304" pitchFamily="18" charset="0"/>
              </a:rPr>
              <a:t> </a:t>
            </a:r>
            <a:endParaRPr lang="en-US" sz="1800" kern="100">
              <a:latin typeface="Aptos" panose="020B0004020202020204" pitchFamily="34" charset="0"/>
              <a:ea typeface="Aptos" panose="020B0004020202020204" pitchFamily="34" charset="0"/>
              <a:cs typeface="Times New Roman" panose="02020603050405020304" pitchFamily="18" charset="0"/>
            </a:endParaRPr>
          </a:p>
          <a:p>
            <a:r>
              <a:rPr lang="en-US" sz="1800" kern="100">
                <a:latin typeface="Times New Roman" panose="02020603050405020304" pitchFamily="18" charset="0"/>
                <a:ea typeface="Aptos" panose="020B0004020202020204" pitchFamily="34" charset="0"/>
                <a:cs typeface="Times New Roman" panose="02020603050405020304" pitchFamily="18" charset="0"/>
              </a:rPr>
              <a:t>The Buildings and Department budgets are managed by Building Principals, Academic Supervisors, and District Directors.  The items these leaders’ budget for include not only educational expenses, but all athletic and co &amp; extra-curricular expenses as well.   </a:t>
            </a:r>
            <a:r>
              <a:rPr lang="en-US" sz="1800" b="1" kern="100">
                <a:latin typeface="Times New Roman" panose="02020603050405020304" pitchFamily="18" charset="0"/>
                <a:ea typeface="Aptos" panose="020B0004020202020204" pitchFamily="34" charset="0"/>
                <a:cs typeface="Times New Roman" panose="02020603050405020304" pitchFamily="18" charset="0"/>
              </a:rPr>
              <a:t>While some of the items in these budgets are fixed or reoccurring costs, such as subscriptions, inspections, licenses, etc.,</a:t>
            </a:r>
            <a:r>
              <a:rPr lang="en-US" sz="1800" kern="100">
                <a:latin typeface="Times New Roman" panose="02020603050405020304" pitchFamily="18" charset="0"/>
                <a:ea typeface="Aptos" panose="020B0004020202020204" pitchFamily="34" charset="0"/>
                <a:cs typeface="Times New Roman" panose="02020603050405020304" pitchFamily="18" charset="0"/>
              </a:rPr>
              <a:t> each building principal, department supervisor, and director has the autonomy to plan a budget that addresses the anticipated needs of their staff and department for the upcoming school year.  </a:t>
            </a:r>
            <a:endParaRPr lang="en-US" sz="1800" kern="100">
              <a:latin typeface="Aptos" panose="020B0004020202020204" pitchFamily="34" charset="0"/>
              <a:ea typeface="Aptos" panose="020B0004020202020204" pitchFamily="34" charset="0"/>
              <a:cs typeface="Times New Roman" panose="02020603050405020304" pitchFamily="18" charset="0"/>
            </a:endParaRPr>
          </a:p>
          <a:p>
            <a:r>
              <a:rPr lang="en-US" sz="1800" kern="100">
                <a:latin typeface="Times New Roman" panose="02020603050405020304" pitchFamily="18" charset="0"/>
                <a:ea typeface="Aptos" panose="020B0004020202020204" pitchFamily="34" charset="0"/>
                <a:cs typeface="Times New Roman" panose="02020603050405020304" pitchFamily="18" charset="0"/>
              </a:rPr>
              <a:t> </a:t>
            </a:r>
            <a:endParaRPr lang="en-US" sz="1800" kern="100">
              <a:latin typeface="Aptos" panose="020B0004020202020204" pitchFamily="34" charset="0"/>
              <a:ea typeface="Aptos" panose="020B0004020202020204" pitchFamily="34" charset="0"/>
              <a:cs typeface="Times New Roman" panose="02020603050405020304" pitchFamily="18" charset="0"/>
            </a:endParaRPr>
          </a:p>
          <a:p>
            <a:r>
              <a:rPr lang="en-US" sz="1800" kern="100">
                <a:latin typeface="Times New Roman" panose="02020603050405020304" pitchFamily="18" charset="0"/>
                <a:ea typeface="Aptos" panose="020B0004020202020204" pitchFamily="34" charset="0"/>
                <a:cs typeface="Times New Roman" panose="02020603050405020304" pitchFamily="18" charset="0"/>
              </a:rPr>
              <a:t>I am proud of the work of our budget managers, and the slight increases to these specific budgets this year from last year are unfortunately not for innovative or new initiatives, </a:t>
            </a:r>
            <a:r>
              <a:rPr lang="en-US" sz="1800" b="1" kern="100">
                <a:latin typeface="Times New Roman" panose="02020603050405020304" pitchFamily="18" charset="0"/>
                <a:ea typeface="Aptos" panose="020B0004020202020204" pitchFamily="34" charset="0"/>
                <a:cs typeface="Times New Roman" panose="02020603050405020304" pitchFamily="18" charset="0"/>
              </a:rPr>
              <a:t>the change is just to account for the significant increases in things like software subscription costs and overall increases in supplies.</a:t>
            </a:r>
            <a:endParaRPr lang="en-US" sz="1800" kern="100">
              <a:latin typeface="Aptos" panose="020B0004020202020204" pitchFamily="34" charset="0"/>
              <a:ea typeface="Aptos" panose="020B0004020202020204" pitchFamily="34" charset="0"/>
              <a:cs typeface="Times New Roman" panose="02020603050405020304" pitchFamily="18" charset="0"/>
            </a:endParaRPr>
          </a:p>
          <a:p>
            <a:r>
              <a:rPr lang="en-US" sz="1800" kern="100">
                <a:latin typeface="Times New Roman" panose="02020603050405020304" pitchFamily="18" charset="0"/>
                <a:ea typeface="Aptos" panose="020B0004020202020204" pitchFamily="34" charset="0"/>
                <a:cs typeface="Times New Roman" panose="02020603050405020304" pitchFamily="18" charset="0"/>
              </a:rPr>
              <a:t> </a:t>
            </a:r>
            <a:endParaRPr lang="en-US" sz="1800" kern="100">
              <a:latin typeface="Aptos" panose="020B0004020202020204" pitchFamily="34" charset="0"/>
              <a:ea typeface="Aptos" panose="020B0004020202020204" pitchFamily="34" charset="0"/>
              <a:cs typeface="Times New Roman" panose="02020603050405020304" pitchFamily="18" charset="0"/>
            </a:endParaRPr>
          </a:p>
          <a:p>
            <a:endParaRPr lang="en-US">
              <a:cs typeface="Calibri"/>
            </a:endParaRPr>
          </a:p>
        </p:txBody>
      </p:sp>
      <p:sp>
        <p:nvSpPr>
          <p:cNvPr id="4" name="Slide Number Placeholder 3"/>
          <p:cNvSpPr>
            <a:spLocks noGrp="1"/>
          </p:cNvSpPr>
          <p:nvPr>
            <p:ph type="sldNum" sz="quarter" idx="5"/>
          </p:nvPr>
        </p:nvSpPr>
        <p:spPr/>
        <p:txBody>
          <a:bodyPr/>
          <a:lstStyle/>
          <a:p>
            <a:fld id="{60EE751F-2AFB-F640-B6B2-6430419D5F11}" type="slidenum">
              <a:rPr lang="en-US" smtClean="0"/>
              <a:t>10</a:t>
            </a:fld>
            <a:endParaRPr lang="en-US"/>
          </a:p>
        </p:txBody>
      </p:sp>
    </p:spTree>
    <p:extLst>
      <p:ext uri="{BB962C8B-B14F-4D97-AF65-F5344CB8AC3E}">
        <p14:creationId xmlns:p14="http://schemas.microsoft.com/office/powerpoint/2010/main" val="19626322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Spotlight:</a:t>
            </a:r>
          </a:p>
          <a:p>
            <a:pPr marL="174708" indent="-174708">
              <a:buFont typeface="Arial"/>
              <a:buChar char="•"/>
            </a:pPr>
            <a:r>
              <a:rPr lang="en-US">
                <a:cs typeface="Calibri"/>
              </a:rPr>
              <a:t>Budget is largely fixed/non-discretionary</a:t>
            </a:r>
          </a:p>
          <a:p>
            <a:pPr marL="174708" indent="-174708">
              <a:buFont typeface="Arial"/>
              <a:buChar char="•"/>
            </a:pPr>
            <a:r>
              <a:rPr lang="en-US">
                <a:cs typeface="Calibri"/>
              </a:rPr>
              <a:t>2/3 of budget is for medical, dental, and RX. Increases budgeted are 15% medical, 30% RX, and 0% dental. Budgeted sums are net of contributions, which have declined precipitously because of Chapter 44. Down $1 million from 21-22 to 22-23 (projected); budget anticipates another decline of approximately $600,000. Increases are from our broker based on conversations with our insurance company or projections for self-insured funds</a:t>
            </a:r>
          </a:p>
          <a:p>
            <a:pPr marL="174708" indent="-174708">
              <a:buFont typeface="Arial"/>
              <a:buChar char="•"/>
            </a:pPr>
            <a:r>
              <a:rPr lang="en-US">
                <a:cs typeface="Calibri"/>
              </a:rPr>
              <a:t>Also includes $900,000 for insurance waivers, sick leave payouts, and contractual uniform allowances.</a:t>
            </a:r>
          </a:p>
          <a:p>
            <a:pPr marL="174708" indent="-174708">
              <a:buFont typeface="Arial"/>
              <a:buChar char="•"/>
            </a:pPr>
            <a:r>
              <a:rPr lang="en-US">
                <a:cs typeface="Calibri"/>
              </a:rPr>
              <a:t>Property/casualty/worker's comp is approximately $1.7 million; figures come directly from our insurance broker.</a:t>
            </a:r>
          </a:p>
          <a:p>
            <a:pPr marL="174708" indent="-174708">
              <a:buFont typeface="Arial"/>
              <a:buChar char="•"/>
            </a:pPr>
            <a:r>
              <a:rPr lang="en-US">
                <a:cs typeface="Calibri"/>
              </a:rPr>
              <a:t>Professional fees-$585,400-based on assessment of spending thus far and in prior years</a:t>
            </a:r>
          </a:p>
          <a:p>
            <a:pPr marL="174708" indent="-174708">
              <a:buFont typeface="Arial"/>
              <a:buChar char="•"/>
            </a:pPr>
            <a:r>
              <a:rPr lang="en-US">
                <a:cs typeface="Calibri"/>
              </a:rPr>
              <a:t>Employer responsibilities-largely FICA/MEDI for non-certificated staff and PERS appropriation (fixed number based on 2nd quarter 2022 salary-went down, but percentage paid is steadily increasing). In sum, we pay about a 25% premium for every dollar of non-certificated pensionable salary, and a minimum 7.65% for other non-certificated salary</a:t>
            </a:r>
          </a:p>
          <a:p>
            <a:pPr marL="174708" indent="-174708">
              <a:buFont typeface="Arial"/>
              <a:buChar char="•"/>
            </a:pPr>
            <a:r>
              <a:rPr lang="en-US">
                <a:cs typeface="Calibri"/>
              </a:rPr>
              <a:t>HR budget-contains software systems for personnel and contractually required allocations for tuition reimbursement</a:t>
            </a:r>
          </a:p>
          <a:p>
            <a:pPr marL="174708" indent="-174708">
              <a:buFont typeface="Arial"/>
              <a:buChar char="•"/>
            </a:pPr>
            <a:r>
              <a:rPr lang="en-US">
                <a:cs typeface="Calibri"/>
              </a:rPr>
              <a:t>Board expenses-largely NJ School Boards, but also Board Docs, meeting supplies, and funds for training</a:t>
            </a:r>
          </a:p>
          <a:p>
            <a:pPr marL="174708" indent="-174708">
              <a:buFont typeface="Arial"/>
              <a:buChar char="•"/>
            </a:pPr>
            <a:r>
              <a:rPr lang="en-US"/>
              <a:t>Capital-architect fees linked to capital projects and SDA assessment</a:t>
            </a:r>
            <a:endParaRPr lang="en-US">
              <a:cs typeface="Calibri"/>
            </a:endParaRPr>
          </a:p>
          <a:p>
            <a:pPr marL="174708" indent="-174708">
              <a:buFont typeface="Arial"/>
              <a:buChar char="•"/>
            </a:pPr>
            <a:r>
              <a:rPr lang="en-US">
                <a:cs typeface="Calibri"/>
              </a:rPr>
              <a:t>Software/purchased services-costs for financial accounting software, co-ops like Ed Data, the Ed Services </a:t>
            </a:r>
            <a:r>
              <a:rPr lang="en-US" err="1">
                <a:cs typeface="Calibri"/>
              </a:rPr>
              <a:t>Commisions</a:t>
            </a:r>
            <a:r>
              <a:rPr lang="en-US">
                <a:cs typeface="Calibri"/>
              </a:rPr>
              <a:t>, Hunterdon ESC, money for Strauss Esmay</a:t>
            </a:r>
          </a:p>
          <a:p>
            <a:pPr marL="174708" indent="-174708">
              <a:buFont typeface="Arial"/>
              <a:buChar char="•"/>
            </a:pPr>
            <a:r>
              <a:rPr lang="en-US">
                <a:cs typeface="Calibri"/>
              </a:rPr>
              <a:t>Transportation garage-our share of debt service for next school year</a:t>
            </a:r>
          </a:p>
          <a:p>
            <a:pPr marL="174708" indent="-174708">
              <a:buFont typeface="Arial"/>
              <a:buChar char="•"/>
            </a:pPr>
            <a:r>
              <a:rPr lang="en-US">
                <a:cs typeface="Calibri"/>
              </a:rPr>
              <a:t>Central office supplies and postage-we now have one district postage lease and one machine (all in this budget); contains money for postage for Business Office and Superintendent's Office, required membership and travel fees, supplies for CO (paper, office supplies, PO paper, ink, copy supplies, postage supplies)</a:t>
            </a:r>
          </a:p>
        </p:txBody>
      </p:sp>
      <p:sp>
        <p:nvSpPr>
          <p:cNvPr id="4" name="Slide Number Placeholder 3"/>
          <p:cNvSpPr>
            <a:spLocks noGrp="1"/>
          </p:cNvSpPr>
          <p:nvPr>
            <p:ph type="sldNum" sz="quarter" idx="5"/>
          </p:nvPr>
        </p:nvSpPr>
        <p:spPr/>
        <p:txBody>
          <a:bodyPr/>
          <a:lstStyle/>
          <a:p>
            <a:fld id="{60EE751F-2AFB-F640-B6B2-6430419D5F11}" type="slidenum">
              <a:rPr lang="en-US" smtClean="0"/>
              <a:t>11</a:t>
            </a:fld>
            <a:endParaRPr lang="en-US"/>
          </a:p>
        </p:txBody>
      </p:sp>
    </p:spTree>
    <p:extLst>
      <p:ext uri="{BB962C8B-B14F-4D97-AF65-F5344CB8AC3E}">
        <p14:creationId xmlns:p14="http://schemas.microsoft.com/office/powerpoint/2010/main" val="16281658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Spotlight:</a:t>
            </a:r>
          </a:p>
          <a:p>
            <a:pPr marL="174708" indent="-174708">
              <a:buFont typeface="Arial"/>
              <a:buChar char="•"/>
            </a:pPr>
            <a:r>
              <a:rPr lang="en-US">
                <a:cs typeface="Calibri"/>
              </a:rPr>
              <a:t>Increase in capital reserve withdrawal of $1 million, linked to potential award of ROD grant projects</a:t>
            </a:r>
          </a:p>
          <a:p>
            <a:pPr marL="174708" indent="-174708">
              <a:buFont typeface="Arial"/>
              <a:buChar char="•"/>
            </a:pPr>
            <a:r>
              <a:rPr lang="en-US">
                <a:cs typeface="Calibri"/>
              </a:rPr>
              <a:t>Only project that definitely needs to move forward is turf replacement at Bauer and DaSilva.</a:t>
            </a:r>
          </a:p>
          <a:p>
            <a:pPr marL="174708" indent="-174708">
              <a:buFont typeface="Arial"/>
              <a:buChar char="•"/>
            </a:pPr>
            <a:r>
              <a:rPr lang="en-US">
                <a:cs typeface="Calibri"/>
              </a:rPr>
              <a:t>Capital funds cannot be used for general operating expenses and cannot be transferred outside of capital (what does not get used goes back into capital reserve as part of the audit)</a:t>
            </a:r>
          </a:p>
          <a:p>
            <a:pPr marL="174708" indent="-174708">
              <a:buFont typeface="Arial"/>
              <a:buChar char="•"/>
            </a:pPr>
            <a:r>
              <a:rPr lang="en-US">
                <a:cs typeface="Calibri"/>
              </a:rPr>
              <a:t>Significant budgeted increase in utilities based on what we've experienced in 22-23</a:t>
            </a:r>
          </a:p>
          <a:p>
            <a:pPr marL="174708" indent="-174708">
              <a:buFont typeface="Arial"/>
              <a:buChar char="•"/>
            </a:pPr>
            <a:r>
              <a:rPr lang="en-US">
                <a:cs typeface="Calibri"/>
              </a:rPr>
              <a:t>Outsourced custodial costs have shifted into this budget; almost $800,000. </a:t>
            </a:r>
          </a:p>
          <a:p>
            <a:pPr marL="174708" indent="-174708">
              <a:buFont typeface="Arial"/>
              <a:buChar char="•"/>
            </a:pPr>
            <a:r>
              <a:rPr lang="en-US">
                <a:cs typeface="Calibri"/>
              </a:rPr>
              <a:t>Of total increase in budget of $2.8 million, $1.8 million is linked to these two items; $1 million is for operations</a:t>
            </a:r>
          </a:p>
        </p:txBody>
      </p:sp>
      <p:sp>
        <p:nvSpPr>
          <p:cNvPr id="4" name="Slide Number Placeholder 3"/>
          <p:cNvSpPr>
            <a:spLocks noGrp="1"/>
          </p:cNvSpPr>
          <p:nvPr>
            <p:ph type="sldNum" sz="quarter" idx="5"/>
          </p:nvPr>
        </p:nvSpPr>
        <p:spPr/>
        <p:txBody>
          <a:bodyPr/>
          <a:lstStyle/>
          <a:p>
            <a:fld id="{60EE751F-2AFB-F640-B6B2-6430419D5F11}" type="slidenum">
              <a:rPr lang="en-US" smtClean="0"/>
              <a:t>14</a:t>
            </a:fld>
            <a:endParaRPr lang="en-US"/>
          </a:p>
        </p:txBody>
      </p:sp>
    </p:spTree>
    <p:extLst>
      <p:ext uri="{BB962C8B-B14F-4D97-AF65-F5344CB8AC3E}">
        <p14:creationId xmlns:p14="http://schemas.microsoft.com/office/powerpoint/2010/main" val="1411414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60EE751F-2AFB-F640-B6B2-6430419D5F11}" type="slidenum">
              <a:rPr lang="en-US" smtClean="0"/>
              <a:t>15</a:t>
            </a:fld>
            <a:endParaRPr lang="en-US"/>
          </a:p>
        </p:txBody>
      </p:sp>
    </p:spTree>
    <p:extLst>
      <p:ext uri="{BB962C8B-B14F-4D97-AF65-F5344CB8AC3E}">
        <p14:creationId xmlns:p14="http://schemas.microsoft.com/office/powerpoint/2010/main" val="33324576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a:t>Jenn</a:t>
            </a:r>
          </a:p>
          <a:p>
            <a:pPr>
              <a:defRPr/>
            </a:pPr>
            <a:endParaRPr lang="en-US"/>
          </a:p>
          <a:p>
            <a:pPr>
              <a:defRPr/>
            </a:pPr>
            <a:r>
              <a:rPr lang="en-US"/>
              <a:t>Randolph has an exceptional Department of Special Services and some unique programs to ensure we can meet the needs of all students.</a:t>
            </a:r>
            <a:endParaRPr lang="en-US">
              <a:ea typeface="Calibri"/>
              <a:cs typeface="Calibri"/>
            </a:endParaRPr>
          </a:p>
          <a:p>
            <a:pPr defTabSz="931774">
              <a:defRPr/>
            </a:pPr>
            <a:endParaRPr lang="en-US">
              <a:ea typeface="Calibri"/>
              <a:cs typeface="Calibri"/>
            </a:endParaRPr>
          </a:p>
          <a:p>
            <a:pPr>
              <a:defRPr/>
            </a:pPr>
            <a:r>
              <a:rPr lang="en-US"/>
              <a:t>Our Director of Special Services, Walter </a:t>
            </a:r>
            <a:r>
              <a:rPr lang="en-US" err="1"/>
              <a:t>Curioni</a:t>
            </a:r>
            <a:r>
              <a:rPr lang="en-US"/>
              <a:t> attributes this departments ongoing success to our exceptional staff, creative programing, support for professional learning, and dedicated partnerships.  Through some of these programs the district has also been able to generate revenue as we continue to provide support for students from neighboring districts.</a:t>
            </a:r>
          </a:p>
          <a:p>
            <a:pPr defTabSz="931774">
              <a:defRPr/>
            </a:pPr>
            <a:endParaRPr lang="en-US"/>
          </a:p>
          <a:p>
            <a:pPr defTabSz="931774">
              <a:defRPr/>
            </a:pPr>
            <a:r>
              <a:rPr lang="en-US"/>
              <a:t>Each year I like to remind the community that the Special Services Department has worked diligently to appropriately reduce the number of students in an out-of-district placements. For example, almost a decade go we had approximately 70 students placed out-of-district and next year we anticipate that approximately 20 students will be in out-of-district placements.  While we plan for changes to student placements each year, the cost for out-of-district placements continue to climb and the costs of a placement can change even after the budget is approved or a school year is complete.  This budget includes additional staff in the special services department to support our anticipated student and program needs.</a:t>
            </a:r>
          </a:p>
          <a:p>
            <a:pPr defTabSz="931774">
              <a:defRPr/>
            </a:pPr>
            <a:endParaRPr lang="en-US"/>
          </a:p>
          <a:p>
            <a:pPr defTabSz="931774">
              <a:defRPr/>
            </a:pPr>
            <a:r>
              <a:rPr lang="en-US"/>
              <a:t>And last, but certainly not least, in prior years we had utilized federal funds to enhance our mental health supports at all levels.  This budget includes what had been funded outside of the district budget because the need to maintain these supports has proven to be critical at all levels.  </a:t>
            </a:r>
          </a:p>
          <a:p>
            <a:pPr>
              <a:defRPr/>
            </a:pPr>
            <a:endParaRPr lang="en-US"/>
          </a:p>
          <a:p>
            <a:pPr>
              <a:defRPr/>
            </a:pPr>
            <a:endParaRPr lang="en-US"/>
          </a:p>
          <a:p>
            <a:pPr>
              <a:defRPr/>
            </a:pPr>
            <a:endParaRPr lang="en-US"/>
          </a:p>
          <a:p>
            <a:pPr>
              <a:defRPr/>
            </a:pPr>
            <a:endParaRPr lang="en-US"/>
          </a:p>
          <a:p>
            <a:pPr>
              <a:defRPr/>
            </a:pPr>
            <a:endParaRPr lang="en-US"/>
          </a:p>
          <a:p>
            <a:pPr>
              <a:defRPr/>
            </a:pPr>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fld id="{60EE751F-2AFB-F640-B6B2-6430419D5F11}" type="slidenum">
              <a:rPr lang="en-US" smtClean="0"/>
              <a:t>16</a:t>
            </a:fld>
            <a:endParaRPr lang="en-US"/>
          </a:p>
        </p:txBody>
      </p:sp>
    </p:spTree>
    <p:extLst>
      <p:ext uri="{BB962C8B-B14F-4D97-AF65-F5344CB8AC3E}">
        <p14:creationId xmlns:p14="http://schemas.microsoft.com/office/powerpoint/2010/main" val="23209663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0EE751F-2AFB-F640-B6B2-6430419D5F11}" type="slidenum">
              <a:rPr lang="en-US" smtClean="0"/>
              <a:t>17</a:t>
            </a:fld>
            <a:endParaRPr lang="en-US"/>
          </a:p>
        </p:txBody>
      </p:sp>
    </p:spTree>
    <p:extLst>
      <p:ext uri="{BB962C8B-B14F-4D97-AF65-F5344CB8AC3E}">
        <p14:creationId xmlns:p14="http://schemas.microsoft.com/office/powerpoint/2010/main" val="1631990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t>3/30/2026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74402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3/30/2026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26309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t>3/30/2026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88739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3/30/2026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0804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3/30/2026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98462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3/30/2026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79305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24A7AC-904D-4781-85BA-7D10C17ED021}" type="datetimeFigureOut">
              <a:rPr lang="en-US" smtClean="0"/>
              <a:t>3/30/2026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81995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t>3/30/2026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59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t>3/30/2026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58825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6E9DEC-419B-4CC5-A080-3B06BD5A8291}" type="datetimeFigureOut">
              <a:rPr lang="en-US" smtClean="0"/>
              <a:t>3/30/2026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9982799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6E9DEC-419B-4CC5-A080-3B06BD5A8291}" type="datetimeFigureOut">
              <a:rPr lang="en-US" smtClean="0"/>
              <a:t>3/30/2026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1442695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6E9DEC-419B-4CC5-A080-3B06BD5A8291}" type="datetimeFigureOut">
              <a:rPr lang="en-US" smtClean="0"/>
              <a:t>3/30/2026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12859331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6E9DEC-419B-4CC5-A080-3B06BD5A8291}" type="datetimeFigureOut">
              <a:rPr lang="en-US" smtClean="0"/>
              <a:t>3/30/2026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1037515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6E9DEC-419B-4CC5-A080-3B06BD5A8291}" type="datetimeFigureOut">
              <a:rPr lang="en-US" smtClean="0"/>
              <a:t>3/30/2026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7487147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3/30/2026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218846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78E61D-D431-422C-9764-11DAFE33AB63}" type="datetimeFigureOut">
              <a:rPr lang="en-US" smtClean="0"/>
              <a:t>3/30/2026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652275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D6E9DEC-419B-4CC5-A080-3B06BD5A8291}" type="datetimeFigureOut">
              <a:rPr lang="en-US" smtClean="0"/>
              <a:t>3/30/2026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995489943"/>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Lst>
  <p:hf sldNum="0" hdr="0" ftr="0" dt="0"/>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7.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14.jpeg"/><Relationship Id="rId7" Type="http://schemas.openxmlformats.org/officeDocument/2006/relationships/diagramColors" Target="../diagrams/colors10.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2228" y="2362773"/>
            <a:ext cx="8724703" cy="1373070"/>
          </a:xfrm>
        </p:spPr>
        <p:txBody>
          <a:bodyPr/>
          <a:lstStyle/>
          <a:p>
            <a:r>
              <a:rPr lang="en-US" sz="4800" dirty="0"/>
              <a:t>2026-2027 </a:t>
            </a:r>
            <a:br>
              <a:rPr lang="en-US" sz="4800" dirty="0"/>
            </a:br>
            <a:r>
              <a:rPr lang="en-US" sz="4800" dirty="0"/>
              <a:t>Budget Presentation</a:t>
            </a:r>
          </a:p>
        </p:txBody>
      </p:sp>
    </p:spTree>
    <p:extLst>
      <p:ext uri="{BB962C8B-B14F-4D97-AF65-F5344CB8AC3E}">
        <p14:creationId xmlns:p14="http://schemas.microsoft.com/office/powerpoint/2010/main" val="552094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59DB5-2688-13EB-8A7B-D506448FC04D}"/>
              </a:ext>
            </a:extLst>
          </p:cNvPr>
          <p:cNvSpPr>
            <a:spLocks noGrp="1"/>
          </p:cNvSpPr>
          <p:nvPr>
            <p:ph type="title"/>
          </p:nvPr>
        </p:nvSpPr>
        <p:spPr>
          <a:xfrm>
            <a:off x="367937" y="500062"/>
            <a:ext cx="10515600" cy="1325563"/>
          </a:xfrm>
        </p:spPr>
        <p:txBody>
          <a:bodyPr>
            <a:normAutofit/>
          </a:bodyPr>
          <a:lstStyle/>
          <a:p>
            <a:r>
              <a:rPr lang="en-US" sz="4800" dirty="0">
                <a:cs typeface="Calibri Light"/>
              </a:rPr>
              <a:t>Budget Highlights</a:t>
            </a:r>
          </a:p>
        </p:txBody>
      </p:sp>
      <p:graphicFrame>
        <p:nvGraphicFramePr>
          <p:cNvPr id="5" name="Content Placeholder 2">
            <a:extLst>
              <a:ext uri="{FF2B5EF4-FFF2-40B4-BE49-F238E27FC236}">
                <a16:creationId xmlns:a16="http://schemas.microsoft.com/office/drawing/2014/main" id="{8F3227E9-C4F4-3672-6839-E9D43CE1703B}"/>
              </a:ext>
            </a:extLst>
          </p:cNvPr>
          <p:cNvGraphicFramePr>
            <a:graphicFrameLocks noGrp="1"/>
          </p:cNvGraphicFramePr>
          <p:nvPr>
            <p:ph idx="1"/>
            <p:extLst>
              <p:ext uri="{D42A27DB-BD31-4B8C-83A1-F6EECF244321}">
                <p14:modId xmlns:p14="http://schemas.microsoft.com/office/powerpoint/2010/main" val="1795332325"/>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15949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70D16-1474-6D6F-D998-C926E332D6F9}"/>
              </a:ext>
            </a:extLst>
          </p:cNvPr>
          <p:cNvSpPr>
            <a:spLocks noGrp="1"/>
          </p:cNvSpPr>
          <p:nvPr>
            <p:ph type="title"/>
          </p:nvPr>
        </p:nvSpPr>
        <p:spPr>
          <a:xfrm>
            <a:off x="474614" y="775585"/>
            <a:ext cx="10044023" cy="877729"/>
          </a:xfrm>
        </p:spPr>
        <p:txBody>
          <a:bodyPr anchor="ctr">
            <a:normAutofit/>
          </a:bodyPr>
          <a:lstStyle/>
          <a:p>
            <a:r>
              <a:rPr lang="en-US" sz="4800" dirty="0">
                <a:cs typeface="Calibri Light"/>
              </a:rPr>
              <a:t>How We Got Here</a:t>
            </a:r>
            <a:endParaRPr lang="en-US" sz="4800" dirty="0"/>
          </a:p>
        </p:txBody>
      </p:sp>
      <p:graphicFrame>
        <p:nvGraphicFramePr>
          <p:cNvPr id="5" name="Content Placeholder 2">
            <a:extLst>
              <a:ext uri="{FF2B5EF4-FFF2-40B4-BE49-F238E27FC236}">
                <a16:creationId xmlns:a16="http://schemas.microsoft.com/office/drawing/2014/main" id="{E1C79CB4-E5A6-D5A9-D426-793AAAC349FC}"/>
              </a:ext>
            </a:extLst>
          </p:cNvPr>
          <p:cNvGraphicFramePr>
            <a:graphicFrameLocks noGrp="1"/>
          </p:cNvGraphicFramePr>
          <p:nvPr>
            <p:ph idx="1"/>
            <p:extLst>
              <p:ext uri="{D42A27DB-BD31-4B8C-83A1-F6EECF244321}">
                <p14:modId xmlns:p14="http://schemas.microsoft.com/office/powerpoint/2010/main" val="2787794054"/>
              </p:ext>
            </p:extLst>
          </p:nvPr>
        </p:nvGraphicFramePr>
        <p:xfrm>
          <a:off x="301926" y="1653315"/>
          <a:ext cx="8281358" cy="46520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28114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0E767-1B2E-4AAB-8943-BAAD4E83E211}"/>
              </a:ext>
            </a:extLst>
          </p:cNvPr>
          <p:cNvSpPr>
            <a:spLocks noGrp="1"/>
          </p:cNvSpPr>
          <p:nvPr>
            <p:ph type="title"/>
          </p:nvPr>
        </p:nvSpPr>
        <p:spPr>
          <a:xfrm>
            <a:off x="410355" y="744687"/>
            <a:ext cx="9613861" cy="1080938"/>
          </a:xfrm>
        </p:spPr>
        <p:txBody>
          <a:bodyPr>
            <a:normAutofit/>
          </a:bodyPr>
          <a:lstStyle/>
          <a:p>
            <a:pPr algn="ctr"/>
            <a:r>
              <a:rPr lang="en-US" sz="4800" dirty="0"/>
              <a:t>Budget Presentation &amp; Approval</a:t>
            </a:r>
            <a:endParaRPr lang="en-US" dirty="0"/>
          </a:p>
        </p:txBody>
      </p:sp>
      <p:graphicFrame>
        <p:nvGraphicFramePr>
          <p:cNvPr id="18" name="Content Placeholder 2">
            <a:extLst>
              <a:ext uri="{FF2B5EF4-FFF2-40B4-BE49-F238E27FC236}">
                <a16:creationId xmlns:a16="http://schemas.microsoft.com/office/drawing/2014/main" id="{E86046AA-A5D3-4768-8552-34DD02B6A3B0}"/>
              </a:ext>
            </a:extLst>
          </p:cNvPr>
          <p:cNvGraphicFramePr>
            <a:graphicFrameLocks noGrp="1"/>
          </p:cNvGraphicFramePr>
          <p:nvPr>
            <p:ph idx="1"/>
            <p:extLst>
              <p:ext uri="{D42A27DB-BD31-4B8C-83A1-F6EECF244321}">
                <p14:modId xmlns:p14="http://schemas.microsoft.com/office/powerpoint/2010/main" val="816361222"/>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12993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Revenue Overview</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47301767"/>
              </p:ext>
            </p:extLst>
          </p:nvPr>
        </p:nvGraphicFramePr>
        <p:xfrm>
          <a:off x="-201645" y="1441268"/>
          <a:ext cx="11509642" cy="54167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42024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7A267AF-3021-44C1-AED5-D388729AFF2C}"/>
              </a:ext>
            </a:extLst>
          </p:cNvPr>
          <p:cNvSpPr>
            <a:spLocks noGrp="1"/>
          </p:cNvSpPr>
          <p:nvPr>
            <p:ph type="title"/>
          </p:nvPr>
        </p:nvSpPr>
        <p:spPr>
          <a:xfrm>
            <a:off x="438394" y="643013"/>
            <a:ext cx="9905998" cy="1173480"/>
          </a:xfrm>
        </p:spPr>
        <p:txBody>
          <a:bodyPr>
            <a:normAutofit/>
          </a:bodyPr>
          <a:lstStyle/>
          <a:p>
            <a:r>
              <a:rPr lang="en-US" sz="4800" dirty="0"/>
              <a:t>Revenue Overview</a:t>
            </a:r>
          </a:p>
        </p:txBody>
      </p:sp>
      <p:sp>
        <p:nvSpPr>
          <p:cNvPr id="8" name="Rectangle 1">
            <a:extLst>
              <a:ext uri="{FF2B5EF4-FFF2-40B4-BE49-F238E27FC236}">
                <a16:creationId xmlns:a16="http://schemas.microsoft.com/office/drawing/2014/main" id="{83061A90-FFA1-4F4C-9F26-98C7D770C653}"/>
              </a:ext>
            </a:extLst>
          </p:cNvPr>
          <p:cNvSpPr>
            <a:spLocks noChangeArrowheads="1"/>
          </p:cNvSpPr>
          <p:nvPr/>
        </p:nvSpPr>
        <p:spPr bwMode="auto">
          <a:xfrm>
            <a:off x="3781425" y="26543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 name="TextBox 11">
            <a:extLst>
              <a:ext uri="{FF2B5EF4-FFF2-40B4-BE49-F238E27FC236}">
                <a16:creationId xmlns:a16="http://schemas.microsoft.com/office/drawing/2014/main" id="{8B1289A8-F3E8-4A3C-BD16-F14236A8D897}"/>
              </a:ext>
            </a:extLst>
          </p:cNvPr>
          <p:cNvSpPr txBox="1"/>
          <p:nvPr/>
        </p:nvSpPr>
        <p:spPr>
          <a:xfrm>
            <a:off x="7979685" y="1582325"/>
            <a:ext cx="1780135" cy="3970318"/>
          </a:xfrm>
          <a:prstGeom prst="rect">
            <a:avLst/>
          </a:prstGeom>
          <a:noFill/>
        </p:spPr>
        <p:txBody>
          <a:bodyPr wrap="square" lIns="91440" tIns="45720" rIns="91440" bIns="45720" rtlCol="0" anchor="t">
            <a:spAutoFit/>
          </a:bodyPr>
          <a:lstStyle/>
          <a:p>
            <a:r>
              <a:rPr lang="en-US" b="1" dirty="0"/>
              <a:t>The result:</a:t>
            </a:r>
          </a:p>
          <a:p>
            <a:pPr marL="285750" indent="-285750">
              <a:buFont typeface="Arial" panose="020B0604020202020204" pitchFamily="34" charset="0"/>
              <a:buChar char="•"/>
            </a:pPr>
            <a:r>
              <a:rPr lang="en-US" dirty="0"/>
              <a:t>7.2% property tax increase due to increased ratables/avg assessed value</a:t>
            </a:r>
          </a:p>
          <a:p>
            <a:pPr marL="285750" indent="-285750">
              <a:buFont typeface="Arial" panose="020B0604020202020204" pitchFamily="34" charset="0"/>
              <a:buChar char="•"/>
            </a:pPr>
            <a:r>
              <a:rPr lang="en-US" dirty="0">
                <a:cs typeface="Calibri"/>
              </a:rPr>
              <a:t>9.12% overall tax levy increase</a:t>
            </a:r>
          </a:p>
          <a:p>
            <a:pPr marL="285750" indent="-285750">
              <a:buFont typeface="Arial" panose="020B0604020202020204" pitchFamily="34" charset="0"/>
              <a:buChar char="•"/>
            </a:pPr>
            <a:endParaRPr lang="en-US" dirty="0">
              <a:cs typeface="Calibri"/>
            </a:endParaRPr>
          </a:p>
          <a:p>
            <a:endParaRPr lang="en-US" dirty="0">
              <a:cs typeface="Calibri"/>
            </a:endParaRPr>
          </a:p>
        </p:txBody>
      </p:sp>
      <p:graphicFrame>
        <p:nvGraphicFramePr>
          <p:cNvPr id="2" name="Table 3">
            <a:extLst>
              <a:ext uri="{FF2B5EF4-FFF2-40B4-BE49-F238E27FC236}">
                <a16:creationId xmlns:a16="http://schemas.microsoft.com/office/drawing/2014/main" id="{4E5DABC4-93F5-48DD-BD69-CE7548334C4B}"/>
              </a:ext>
            </a:extLst>
          </p:cNvPr>
          <p:cNvGraphicFramePr>
            <a:graphicFrameLocks noGrp="1"/>
          </p:cNvGraphicFramePr>
          <p:nvPr>
            <p:extLst>
              <p:ext uri="{D42A27DB-BD31-4B8C-83A1-F6EECF244321}">
                <p14:modId xmlns:p14="http://schemas.microsoft.com/office/powerpoint/2010/main" val="2620960906"/>
              </p:ext>
            </p:extLst>
          </p:nvPr>
        </p:nvGraphicFramePr>
        <p:xfrm>
          <a:off x="566057" y="1582326"/>
          <a:ext cx="7285965" cy="4764575"/>
        </p:xfrm>
        <a:graphic>
          <a:graphicData uri="http://schemas.openxmlformats.org/drawingml/2006/table">
            <a:tbl>
              <a:tblPr firstRow="1" lastRow="1" bandRow="1">
                <a:tableStyleId>{5C22544A-7EE6-4342-B048-85BDC9FD1C3A}</a:tableStyleId>
              </a:tblPr>
              <a:tblGrid>
                <a:gridCol w="1457193">
                  <a:extLst>
                    <a:ext uri="{9D8B030D-6E8A-4147-A177-3AD203B41FA5}">
                      <a16:colId xmlns:a16="http://schemas.microsoft.com/office/drawing/2014/main" val="1720656396"/>
                    </a:ext>
                  </a:extLst>
                </a:gridCol>
                <a:gridCol w="1457193">
                  <a:extLst>
                    <a:ext uri="{9D8B030D-6E8A-4147-A177-3AD203B41FA5}">
                      <a16:colId xmlns:a16="http://schemas.microsoft.com/office/drawing/2014/main" val="109666549"/>
                    </a:ext>
                  </a:extLst>
                </a:gridCol>
                <a:gridCol w="1457193">
                  <a:extLst>
                    <a:ext uri="{9D8B030D-6E8A-4147-A177-3AD203B41FA5}">
                      <a16:colId xmlns:a16="http://schemas.microsoft.com/office/drawing/2014/main" val="1207131072"/>
                    </a:ext>
                  </a:extLst>
                </a:gridCol>
                <a:gridCol w="1457193">
                  <a:extLst>
                    <a:ext uri="{9D8B030D-6E8A-4147-A177-3AD203B41FA5}">
                      <a16:colId xmlns:a16="http://schemas.microsoft.com/office/drawing/2014/main" val="37294347"/>
                    </a:ext>
                  </a:extLst>
                </a:gridCol>
                <a:gridCol w="1457193">
                  <a:extLst>
                    <a:ext uri="{9D8B030D-6E8A-4147-A177-3AD203B41FA5}">
                      <a16:colId xmlns:a16="http://schemas.microsoft.com/office/drawing/2014/main" val="334648598"/>
                    </a:ext>
                  </a:extLst>
                </a:gridCol>
              </a:tblGrid>
              <a:tr h="292952">
                <a:tc>
                  <a:txBody>
                    <a:bodyPr/>
                    <a:lstStyle/>
                    <a:p>
                      <a:r>
                        <a:rPr lang="en-US" sz="1400" dirty="0"/>
                        <a:t>Source</a:t>
                      </a:r>
                    </a:p>
                  </a:txBody>
                  <a:tcPr/>
                </a:tc>
                <a:tc>
                  <a:txBody>
                    <a:bodyPr/>
                    <a:lstStyle/>
                    <a:p>
                      <a:pPr lvl="0">
                        <a:buNone/>
                      </a:pPr>
                      <a:r>
                        <a:rPr lang="en-US" sz="1400" dirty="0"/>
                        <a:t>2025-2026</a:t>
                      </a:r>
                    </a:p>
                  </a:txBody>
                  <a:tcPr/>
                </a:tc>
                <a:tc>
                  <a:txBody>
                    <a:bodyPr/>
                    <a:lstStyle/>
                    <a:p>
                      <a:r>
                        <a:rPr lang="en-US" sz="1400" dirty="0"/>
                        <a:t>2026-2027</a:t>
                      </a:r>
                    </a:p>
                  </a:txBody>
                  <a:tcPr/>
                </a:tc>
                <a:tc>
                  <a:txBody>
                    <a:bodyPr/>
                    <a:lstStyle/>
                    <a:p>
                      <a:r>
                        <a:rPr lang="en-US" sz="1400" dirty="0"/>
                        <a:t>Difference</a:t>
                      </a:r>
                    </a:p>
                  </a:txBody>
                  <a:tcPr/>
                </a:tc>
                <a:tc>
                  <a:txBody>
                    <a:bodyPr/>
                    <a:lstStyle/>
                    <a:p>
                      <a:r>
                        <a:rPr lang="en-US" sz="1400"/>
                        <a:t>% Change</a:t>
                      </a:r>
                    </a:p>
                  </a:txBody>
                  <a:tcPr/>
                </a:tc>
                <a:extLst>
                  <a:ext uri="{0D108BD9-81ED-4DB2-BD59-A6C34878D82A}">
                    <a16:rowId xmlns:a16="http://schemas.microsoft.com/office/drawing/2014/main" val="3823863683"/>
                  </a:ext>
                </a:extLst>
              </a:tr>
              <a:tr h="395659">
                <a:tc>
                  <a:txBody>
                    <a:bodyPr/>
                    <a:lstStyle/>
                    <a:p>
                      <a:r>
                        <a:rPr lang="en-US" sz="1400" dirty="0"/>
                        <a:t>Local Tax Levy</a:t>
                      </a:r>
                    </a:p>
                  </a:txBody>
                  <a:tcPr/>
                </a:tc>
                <a:tc>
                  <a:txBody>
                    <a:bodyPr/>
                    <a:lstStyle/>
                    <a:p>
                      <a:pPr lvl="0">
                        <a:buNone/>
                      </a:pPr>
                      <a:r>
                        <a:rPr lang="en-US" sz="1400" dirty="0"/>
                        <a:t>$77,045,578</a:t>
                      </a:r>
                    </a:p>
                  </a:txBody>
                  <a:tcPr/>
                </a:tc>
                <a:tc>
                  <a:txBody>
                    <a:bodyPr/>
                    <a:lstStyle/>
                    <a:p>
                      <a:r>
                        <a:rPr lang="en-US" sz="1400" dirty="0"/>
                        <a:t>$82,332,053</a:t>
                      </a:r>
                    </a:p>
                  </a:txBody>
                  <a:tcPr/>
                </a:tc>
                <a:tc>
                  <a:txBody>
                    <a:bodyPr/>
                    <a:lstStyle/>
                    <a:p>
                      <a:r>
                        <a:rPr lang="en-US" sz="1400" dirty="0"/>
                        <a:t>$5,286,475</a:t>
                      </a:r>
                    </a:p>
                  </a:txBody>
                  <a:tcPr/>
                </a:tc>
                <a:tc>
                  <a:txBody>
                    <a:bodyPr/>
                    <a:lstStyle/>
                    <a:p>
                      <a:r>
                        <a:rPr lang="en-US" sz="1400" dirty="0"/>
                        <a:t>6.86%</a:t>
                      </a:r>
                    </a:p>
                  </a:txBody>
                  <a:tcPr/>
                </a:tc>
                <a:extLst>
                  <a:ext uri="{0D108BD9-81ED-4DB2-BD59-A6C34878D82A}">
                    <a16:rowId xmlns:a16="http://schemas.microsoft.com/office/drawing/2014/main" val="741454492"/>
                  </a:ext>
                </a:extLst>
              </a:tr>
              <a:tr h="395659">
                <a:tc>
                  <a:txBody>
                    <a:bodyPr/>
                    <a:lstStyle/>
                    <a:p>
                      <a:r>
                        <a:rPr lang="en-US" sz="1400" dirty="0"/>
                        <a:t>Capital Reserve</a:t>
                      </a:r>
                    </a:p>
                  </a:txBody>
                  <a:tcPr>
                    <a:solidFill>
                      <a:srgbClr val="E9EDF4"/>
                    </a:solidFill>
                  </a:tcPr>
                </a:tc>
                <a:tc>
                  <a:txBody>
                    <a:bodyPr/>
                    <a:lstStyle/>
                    <a:p>
                      <a:pPr lvl="0">
                        <a:buNone/>
                      </a:pPr>
                      <a:r>
                        <a:rPr lang="en-US" sz="1400" dirty="0"/>
                        <a:t>$2,000,000</a:t>
                      </a:r>
                    </a:p>
                  </a:txBody>
                  <a:tcPr>
                    <a:solidFill>
                      <a:srgbClr val="E9EDF4"/>
                    </a:solidFill>
                  </a:tcPr>
                </a:tc>
                <a:tc>
                  <a:txBody>
                    <a:bodyPr/>
                    <a:lstStyle/>
                    <a:p>
                      <a:r>
                        <a:rPr lang="en-US" sz="1400" dirty="0"/>
                        <a:t>$5,445,000</a:t>
                      </a:r>
                    </a:p>
                  </a:txBody>
                  <a:tcPr>
                    <a:solidFill>
                      <a:srgbClr val="E9EDF4"/>
                    </a:solidFill>
                  </a:tcPr>
                </a:tc>
                <a:tc>
                  <a:txBody>
                    <a:bodyPr/>
                    <a:lstStyle/>
                    <a:p>
                      <a:r>
                        <a:rPr lang="en-US" sz="1400" dirty="0"/>
                        <a:t>$3,445,000</a:t>
                      </a:r>
                    </a:p>
                  </a:txBody>
                  <a:tcPr>
                    <a:solidFill>
                      <a:srgbClr val="E9EDF4"/>
                    </a:solidFill>
                  </a:tcPr>
                </a:tc>
                <a:tc>
                  <a:txBody>
                    <a:bodyPr/>
                    <a:lstStyle/>
                    <a:p>
                      <a:r>
                        <a:rPr lang="en-US" sz="1400" dirty="0"/>
                        <a:t>172.25%</a:t>
                      </a:r>
                    </a:p>
                  </a:txBody>
                  <a:tcPr>
                    <a:solidFill>
                      <a:srgbClr val="E9EDF4"/>
                    </a:solidFill>
                  </a:tcPr>
                </a:tc>
                <a:extLst>
                  <a:ext uri="{0D108BD9-81ED-4DB2-BD59-A6C34878D82A}">
                    <a16:rowId xmlns:a16="http://schemas.microsoft.com/office/drawing/2014/main" val="2638474679"/>
                  </a:ext>
                </a:extLst>
              </a:tr>
              <a:tr h="292952">
                <a:tc>
                  <a:txBody>
                    <a:bodyPr/>
                    <a:lstStyle/>
                    <a:p>
                      <a:r>
                        <a:rPr lang="en-US" sz="1400"/>
                        <a:t>State Sources</a:t>
                      </a:r>
                    </a:p>
                  </a:txBody>
                  <a:tcPr/>
                </a:tc>
                <a:tc>
                  <a:txBody>
                    <a:bodyPr/>
                    <a:lstStyle/>
                    <a:p>
                      <a:pPr lvl="0">
                        <a:buNone/>
                      </a:pPr>
                      <a:r>
                        <a:rPr lang="en-US" sz="1400" dirty="0"/>
                        <a:t>$5,942,991</a:t>
                      </a:r>
                    </a:p>
                  </a:txBody>
                  <a:tcPr/>
                </a:tc>
                <a:tc>
                  <a:txBody>
                    <a:bodyPr/>
                    <a:lstStyle/>
                    <a:p>
                      <a:r>
                        <a:rPr lang="en-US" sz="1400" dirty="0"/>
                        <a:t>$6,200,096</a:t>
                      </a:r>
                    </a:p>
                  </a:txBody>
                  <a:tcPr/>
                </a:tc>
                <a:tc>
                  <a:txBody>
                    <a:bodyPr/>
                    <a:lstStyle/>
                    <a:p>
                      <a:r>
                        <a:rPr lang="en-US" sz="1400" dirty="0"/>
                        <a:t>$257,105</a:t>
                      </a:r>
                    </a:p>
                  </a:txBody>
                  <a:tcPr/>
                </a:tc>
                <a:tc>
                  <a:txBody>
                    <a:bodyPr/>
                    <a:lstStyle/>
                    <a:p>
                      <a:r>
                        <a:rPr lang="en-US" sz="1400" dirty="0"/>
                        <a:t>4.33%</a:t>
                      </a:r>
                    </a:p>
                  </a:txBody>
                  <a:tcPr/>
                </a:tc>
                <a:extLst>
                  <a:ext uri="{0D108BD9-81ED-4DB2-BD59-A6C34878D82A}">
                    <a16:rowId xmlns:a16="http://schemas.microsoft.com/office/drawing/2014/main" val="524840705"/>
                  </a:ext>
                </a:extLst>
              </a:tr>
              <a:tr h="496839">
                <a:tc>
                  <a:txBody>
                    <a:bodyPr/>
                    <a:lstStyle/>
                    <a:p>
                      <a:r>
                        <a:rPr lang="en-US" sz="1400"/>
                        <a:t>Other Operating Sources</a:t>
                      </a:r>
                    </a:p>
                  </a:txBody>
                  <a:tcPr>
                    <a:solidFill>
                      <a:srgbClr val="E9EDF4"/>
                    </a:solidFill>
                  </a:tcPr>
                </a:tc>
                <a:tc>
                  <a:txBody>
                    <a:bodyPr/>
                    <a:lstStyle/>
                    <a:p>
                      <a:pPr lvl="0">
                        <a:buNone/>
                      </a:pPr>
                      <a:r>
                        <a:rPr lang="en-US" sz="1400" dirty="0"/>
                        <a:t>$4,066,518</a:t>
                      </a:r>
                    </a:p>
                  </a:txBody>
                  <a:tcPr>
                    <a:solidFill>
                      <a:srgbClr val="E9EDF4"/>
                    </a:solidFill>
                  </a:tcPr>
                </a:tc>
                <a:tc>
                  <a:txBody>
                    <a:bodyPr/>
                    <a:lstStyle/>
                    <a:p>
                      <a:r>
                        <a:rPr lang="en-US" sz="1400" dirty="0"/>
                        <a:t>$3,926,500</a:t>
                      </a:r>
                    </a:p>
                  </a:txBody>
                  <a:tcPr>
                    <a:solidFill>
                      <a:srgbClr val="E9EDF4"/>
                    </a:solidFill>
                  </a:tcPr>
                </a:tc>
                <a:tc>
                  <a:txBody>
                    <a:bodyPr/>
                    <a:lstStyle/>
                    <a:p>
                      <a:r>
                        <a:rPr lang="en-US" sz="1400" dirty="0"/>
                        <a:t>-$140,018</a:t>
                      </a:r>
                    </a:p>
                  </a:txBody>
                  <a:tcPr>
                    <a:solidFill>
                      <a:srgbClr val="E9EDF4"/>
                    </a:solidFill>
                  </a:tcPr>
                </a:tc>
                <a:tc>
                  <a:txBody>
                    <a:bodyPr/>
                    <a:lstStyle/>
                    <a:p>
                      <a:r>
                        <a:rPr lang="en-US" sz="1400" dirty="0"/>
                        <a:t>-3.44%</a:t>
                      </a:r>
                    </a:p>
                  </a:txBody>
                  <a:tcPr>
                    <a:solidFill>
                      <a:srgbClr val="E9EDF4"/>
                    </a:solidFill>
                  </a:tcPr>
                </a:tc>
                <a:extLst>
                  <a:ext uri="{0D108BD9-81ED-4DB2-BD59-A6C34878D82A}">
                    <a16:rowId xmlns:a16="http://schemas.microsoft.com/office/drawing/2014/main" val="4007021814"/>
                  </a:ext>
                </a:extLst>
              </a:tr>
              <a:tr h="681998">
                <a:tc>
                  <a:txBody>
                    <a:bodyPr/>
                    <a:lstStyle/>
                    <a:p>
                      <a:r>
                        <a:rPr lang="en-US" sz="1400" b="1">
                          <a:solidFill>
                            <a:schemeClr val="bg1"/>
                          </a:solidFill>
                        </a:rPr>
                        <a:t>Total Operating Budget</a:t>
                      </a:r>
                    </a:p>
                  </a:txBody>
                  <a:tcPr>
                    <a:solidFill>
                      <a:schemeClr val="accent1"/>
                    </a:solidFill>
                  </a:tcPr>
                </a:tc>
                <a:tc>
                  <a:txBody>
                    <a:bodyPr/>
                    <a:lstStyle/>
                    <a:p>
                      <a:pPr lvl="0">
                        <a:buNone/>
                      </a:pPr>
                      <a:r>
                        <a:rPr lang="en-US" sz="1400" b="1" dirty="0">
                          <a:solidFill>
                            <a:schemeClr val="bg1"/>
                          </a:solidFill>
                        </a:rPr>
                        <a:t>$89,055,087</a:t>
                      </a:r>
                    </a:p>
                  </a:txBody>
                  <a:tcPr>
                    <a:solidFill>
                      <a:schemeClr val="accent1"/>
                    </a:solidFill>
                  </a:tcPr>
                </a:tc>
                <a:tc>
                  <a:txBody>
                    <a:bodyPr/>
                    <a:lstStyle/>
                    <a:p>
                      <a:r>
                        <a:rPr lang="en-US" sz="1400" b="1" dirty="0">
                          <a:solidFill>
                            <a:schemeClr val="bg1"/>
                          </a:solidFill>
                        </a:rPr>
                        <a:t>$97,903,649</a:t>
                      </a:r>
                    </a:p>
                  </a:txBody>
                  <a:tcPr>
                    <a:solidFill>
                      <a:schemeClr val="accent1"/>
                    </a:solidFill>
                  </a:tcPr>
                </a:tc>
                <a:tc>
                  <a:txBody>
                    <a:bodyPr/>
                    <a:lstStyle/>
                    <a:p>
                      <a:r>
                        <a:rPr lang="en-US" sz="1400" b="1" dirty="0">
                          <a:solidFill>
                            <a:schemeClr val="bg1"/>
                          </a:solidFill>
                        </a:rPr>
                        <a:t>$8,848,562</a:t>
                      </a:r>
                    </a:p>
                  </a:txBody>
                  <a:tcPr>
                    <a:solidFill>
                      <a:schemeClr val="accent1"/>
                    </a:solidFill>
                  </a:tcPr>
                </a:tc>
                <a:tc>
                  <a:txBody>
                    <a:bodyPr/>
                    <a:lstStyle/>
                    <a:p>
                      <a:r>
                        <a:rPr lang="en-US" sz="1400" b="1" dirty="0">
                          <a:solidFill>
                            <a:schemeClr val="bg1"/>
                          </a:solidFill>
                        </a:rPr>
                        <a:t>9.94%</a:t>
                      </a:r>
                    </a:p>
                  </a:txBody>
                  <a:tcPr>
                    <a:solidFill>
                      <a:schemeClr val="accent1"/>
                    </a:solidFill>
                  </a:tcPr>
                </a:tc>
                <a:extLst>
                  <a:ext uri="{0D108BD9-81ED-4DB2-BD59-A6C34878D82A}">
                    <a16:rowId xmlns:a16="http://schemas.microsoft.com/office/drawing/2014/main" val="3420728513"/>
                  </a:ext>
                </a:extLst>
              </a:tr>
              <a:tr h="512666">
                <a:tc>
                  <a:txBody>
                    <a:bodyPr/>
                    <a:lstStyle/>
                    <a:p>
                      <a:r>
                        <a:rPr lang="en-US" sz="1400"/>
                        <a:t>Special Revenue Fund</a:t>
                      </a:r>
                    </a:p>
                  </a:txBody>
                  <a:tcPr/>
                </a:tc>
                <a:tc>
                  <a:txBody>
                    <a:bodyPr/>
                    <a:lstStyle/>
                    <a:p>
                      <a:pPr lvl="0">
                        <a:buNone/>
                      </a:pPr>
                      <a:r>
                        <a:rPr lang="en-US" sz="1400" dirty="0"/>
                        <a:t>$1,626,200</a:t>
                      </a:r>
                    </a:p>
                  </a:txBody>
                  <a:tcPr/>
                </a:tc>
                <a:tc>
                  <a:txBody>
                    <a:bodyPr/>
                    <a:lstStyle/>
                    <a:p>
                      <a:r>
                        <a:rPr lang="en-US" sz="1400" dirty="0"/>
                        <a:t>$1,386,487</a:t>
                      </a:r>
                    </a:p>
                  </a:txBody>
                  <a:tcPr/>
                </a:tc>
                <a:tc>
                  <a:txBody>
                    <a:bodyPr/>
                    <a:lstStyle/>
                    <a:p>
                      <a:r>
                        <a:rPr lang="en-US" sz="1400" dirty="0"/>
                        <a:t>-$239,713</a:t>
                      </a:r>
                    </a:p>
                  </a:txBody>
                  <a:tcPr/>
                </a:tc>
                <a:tc>
                  <a:txBody>
                    <a:bodyPr/>
                    <a:lstStyle/>
                    <a:p>
                      <a:r>
                        <a:rPr lang="en-US" sz="1400" dirty="0"/>
                        <a:t>-14.74%</a:t>
                      </a:r>
                    </a:p>
                  </a:txBody>
                  <a:tcPr/>
                </a:tc>
                <a:extLst>
                  <a:ext uri="{0D108BD9-81ED-4DB2-BD59-A6C34878D82A}">
                    <a16:rowId xmlns:a16="http://schemas.microsoft.com/office/drawing/2014/main" val="3961599617"/>
                  </a:ext>
                </a:extLst>
              </a:tr>
              <a:tr h="512666">
                <a:tc>
                  <a:txBody>
                    <a:bodyPr/>
                    <a:lstStyle/>
                    <a:p>
                      <a:r>
                        <a:rPr lang="en-US" sz="1400"/>
                        <a:t>Debt Service (Local)</a:t>
                      </a:r>
                    </a:p>
                  </a:txBody>
                  <a:tcPr/>
                </a:tc>
                <a:tc>
                  <a:txBody>
                    <a:bodyPr/>
                    <a:lstStyle/>
                    <a:p>
                      <a:pPr lvl="0">
                        <a:buNone/>
                      </a:pPr>
                      <a:r>
                        <a:rPr lang="en-US" sz="1400" dirty="0"/>
                        <a:t>$4,575,102</a:t>
                      </a:r>
                    </a:p>
                  </a:txBody>
                  <a:tcPr/>
                </a:tc>
                <a:tc>
                  <a:txBody>
                    <a:bodyPr/>
                    <a:lstStyle/>
                    <a:p>
                      <a:r>
                        <a:rPr lang="en-US" sz="1400" dirty="0"/>
                        <a:t>$6,736,328</a:t>
                      </a:r>
                    </a:p>
                  </a:txBody>
                  <a:tcPr/>
                </a:tc>
                <a:tc>
                  <a:txBody>
                    <a:bodyPr/>
                    <a:lstStyle/>
                    <a:p>
                      <a:r>
                        <a:rPr lang="en-US" sz="1400" dirty="0"/>
                        <a:t>$2,161,226</a:t>
                      </a:r>
                    </a:p>
                  </a:txBody>
                  <a:tcPr/>
                </a:tc>
                <a:tc>
                  <a:txBody>
                    <a:bodyPr/>
                    <a:lstStyle/>
                    <a:p>
                      <a:r>
                        <a:rPr lang="en-US" sz="1400" dirty="0"/>
                        <a:t>47.24%</a:t>
                      </a:r>
                    </a:p>
                  </a:txBody>
                  <a:tcPr/>
                </a:tc>
                <a:extLst>
                  <a:ext uri="{0D108BD9-81ED-4DB2-BD59-A6C34878D82A}">
                    <a16:rowId xmlns:a16="http://schemas.microsoft.com/office/drawing/2014/main" val="1527564883"/>
                  </a:ext>
                </a:extLst>
              </a:tr>
              <a:tr h="512666">
                <a:tc>
                  <a:txBody>
                    <a:bodyPr/>
                    <a:lstStyle/>
                    <a:p>
                      <a:pPr lvl="0">
                        <a:buNone/>
                      </a:pPr>
                      <a:r>
                        <a:rPr lang="en-US" sz="1400"/>
                        <a:t>Debt Service (State)</a:t>
                      </a:r>
                    </a:p>
                  </a:txBody>
                  <a:tcPr/>
                </a:tc>
                <a:tc>
                  <a:txBody>
                    <a:bodyPr/>
                    <a:lstStyle/>
                    <a:p>
                      <a:pPr lvl="0">
                        <a:buNone/>
                      </a:pPr>
                      <a:r>
                        <a:rPr lang="en-US" sz="1400" dirty="0"/>
                        <a:t>$1,026,573</a:t>
                      </a:r>
                    </a:p>
                  </a:txBody>
                  <a:tcPr/>
                </a:tc>
                <a:tc>
                  <a:txBody>
                    <a:bodyPr/>
                    <a:lstStyle/>
                    <a:p>
                      <a:pPr lvl="0">
                        <a:buNone/>
                      </a:pPr>
                      <a:r>
                        <a:rPr lang="en-US" sz="1400" dirty="0"/>
                        <a:t>$1,768,966</a:t>
                      </a:r>
                    </a:p>
                  </a:txBody>
                  <a:tcPr/>
                </a:tc>
                <a:tc>
                  <a:txBody>
                    <a:bodyPr/>
                    <a:lstStyle/>
                    <a:p>
                      <a:pPr lvl="0">
                        <a:buNone/>
                      </a:pPr>
                      <a:r>
                        <a:rPr lang="en-US" sz="1400" dirty="0"/>
                        <a:t>$742,393</a:t>
                      </a:r>
                    </a:p>
                  </a:txBody>
                  <a:tcPr/>
                </a:tc>
                <a:tc>
                  <a:txBody>
                    <a:bodyPr/>
                    <a:lstStyle/>
                    <a:p>
                      <a:pPr lvl="0">
                        <a:buNone/>
                      </a:pPr>
                      <a:r>
                        <a:rPr lang="en-US" sz="1400" dirty="0"/>
                        <a:t>72.32%</a:t>
                      </a:r>
                    </a:p>
                  </a:txBody>
                  <a:tcPr/>
                </a:tc>
                <a:extLst>
                  <a:ext uri="{0D108BD9-81ED-4DB2-BD59-A6C34878D82A}">
                    <a16:rowId xmlns:a16="http://schemas.microsoft.com/office/drawing/2014/main" val="2677931545"/>
                  </a:ext>
                </a:extLst>
              </a:tr>
              <a:tr h="395659">
                <a:tc>
                  <a:txBody>
                    <a:bodyPr/>
                    <a:lstStyle/>
                    <a:p>
                      <a:pPr lvl="0">
                        <a:buNone/>
                      </a:pPr>
                      <a:r>
                        <a:rPr lang="en-US" sz="1400"/>
                        <a:t>Total Revenue</a:t>
                      </a:r>
                    </a:p>
                  </a:txBody>
                  <a:tcPr/>
                </a:tc>
                <a:tc>
                  <a:txBody>
                    <a:bodyPr/>
                    <a:lstStyle/>
                    <a:p>
                      <a:pPr lvl="0">
                        <a:buNone/>
                      </a:pPr>
                      <a:r>
                        <a:rPr lang="en-US" sz="1400" dirty="0"/>
                        <a:t>$96,062,628</a:t>
                      </a:r>
                    </a:p>
                  </a:txBody>
                  <a:tcPr/>
                </a:tc>
                <a:tc>
                  <a:txBody>
                    <a:bodyPr/>
                    <a:lstStyle/>
                    <a:p>
                      <a:pPr lvl="0">
                        <a:buNone/>
                      </a:pPr>
                      <a:r>
                        <a:rPr lang="en-US" sz="1400" dirty="0"/>
                        <a:t>$107,795,430</a:t>
                      </a:r>
                    </a:p>
                  </a:txBody>
                  <a:tcPr/>
                </a:tc>
                <a:tc>
                  <a:txBody>
                    <a:bodyPr/>
                    <a:lstStyle/>
                    <a:p>
                      <a:pPr lvl="0">
                        <a:buNone/>
                      </a:pPr>
                      <a:r>
                        <a:rPr lang="en-US" sz="1400" dirty="0"/>
                        <a:t>$11,512,468</a:t>
                      </a:r>
                    </a:p>
                  </a:txBody>
                  <a:tcPr/>
                </a:tc>
                <a:tc>
                  <a:txBody>
                    <a:bodyPr/>
                    <a:lstStyle/>
                    <a:p>
                      <a:pPr lvl="0">
                        <a:buNone/>
                      </a:pPr>
                      <a:r>
                        <a:rPr lang="en-US" sz="1400" dirty="0"/>
                        <a:t>11.96%</a:t>
                      </a:r>
                    </a:p>
                  </a:txBody>
                  <a:tcPr/>
                </a:tc>
                <a:extLst>
                  <a:ext uri="{0D108BD9-81ED-4DB2-BD59-A6C34878D82A}">
                    <a16:rowId xmlns:a16="http://schemas.microsoft.com/office/drawing/2014/main" val="4188887045"/>
                  </a:ext>
                </a:extLst>
              </a:tr>
            </a:tbl>
          </a:graphicData>
        </a:graphic>
      </p:graphicFrame>
    </p:spTree>
    <p:extLst>
      <p:ext uri="{BB962C8B-B14F-4D97-AF65-F5344CB8AC3E}">
        <p14:creationId xmlns:p14="http://schemas.microsoft.com/office/powerpoint/2010/main" val="4202476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247100" y="5550699"/>
            <a:ext cx="951057" cy="1274173"/>
          </a:xfrm>
          <a:prstGeom prst="rect">
            <a:avLst/>
          </a:prstGeom>
        </p:spPr>
      </p:pic>
      <p:sp>
        <p:nvSpPr>
          <p:cNvPr id="4" name="object 4"/>
          <p:cNvSpPr txBox="1"/>
          <p:nvPr/>
        </p:nvSpPr>
        <p:spPr>
          <a:xfrm>
            <a:off x="11765969" y="6361608"/>
            <a:ext cx="161290" cy="223520"/>
          </a:xfrm>
          <a:prstGeom prst="rect">
            <a:avLst/>
          </a:prstGeom>
        </p:spPr>
        <p:txBody>
          <a:bodyPr vert="horz" wrap="square" lIns="0" tIns="12700" rIns="0" bIns="0" rtlCol="0">
            <a:spAutoFit/>
          </a:bodyPr>
          <a:lstStyle/>
          <a:p>
            <a:pPr marL="12700">
              <a:lnSpc>
                <a:spcPct val="100000"/>
              </a:lnSpc>
              <a:spcBef>
                <a:spcPts val="100"/>
              </a:spcBef>
            </a:pPr>
            <a:r>
              <a:rPr sz="1300" spc="-35" dirty="0">
                <a:latin typeface="Arial Narrow"/>
                <a:cs typeface="Arial Narrow"/>
              </a:rPr>
              <a:t>24</a:t>
            </a:r>
            <a:endParaRPr sz="1300">
              <a:latin typeface="Arial Narrow"/>
              <a:cs typeface="Arial Narrow"/>
            </a:endParaRPr>
          </a:p>
        </p:txBody>
      </p:sp>
      <p:sp>
        <p:nvSpPr>
          <p:cNvPr id="5" name="object 5"/>
          <p:cNvSpPr txBox="1"/>
          <p:nvPr/>
        </p:nvSpPr>
        <p:spPr>
          <a:xfrm>
            <a:off x="543882" y="2127516"/>
            <a:ext cx="9409430" cy="1031240"/>
          </a:xfrm>
          <a:prstGeom prst="rect">
            <a:avLst/>
          </a:prstGeom>
        </p:spPr>
        <p:txBody>
          <a:bodyPr vert="horz" wrap="square" lIns="0" tIns="12700" rIns="0" bIns="0" rtlCol="0">
            <a:spAutoFit/>
          </a:bodyPr>
          <a:lstStyle/>
          <a:p>
            <a:pPr marL="12700">
              <a:lnSpc>
                <a:spcPct val="100000"/>
              </a:lnSpc>
              <a:spcBef>
                <a:spcPts val="100"/>
              </a:spcBef>
            </a:pPr>
            <a:r>
              <a:rPr sz="2200" b="1" dirty="0">
                <a:latin typeface="Open Sans"/>
                <a:cs typeface="Open Sans"/>
              </a:rPr>
              <a:t>$</a:t>
            </a:r>
            <a:r>
              <a:rPr lang="en-US" sz="2200" b="1" dirty="0">
                <a:latin typeface="Open Sans"/>
                <a:cs typeface="Open Sans"/>
              </a:rPr>
              <a:t>82,033,053 </a:t>
            </a:r>
            <a:r>
              <a:rPr sz="2200" b="1" dirty="0">
                <a:latin typeface="Open Sans"/>
                <a:cs typeface="Open Sans"/>
              </a:rPr>
              <a:t>-</a:t>
            </a:r>
            <a:r>
              <a:rPr sz="2200" b="1" spc="-45" dirty="0">
                <a:latin typeface="Open Sans"/>
                <a:cs typeface="Open Sans"/>
              </a:rPr>
              <a:t> </a:t>
            </a:r>
            <a:r>
              <a:rPr sz="2200" b="1" dirty="0">
                <a:latin typeface="Open Sans"/>
                <a:cs typeface="Open Sans"/>
              </a:rPr>
              <a:t>General</a:t>
            </a:r>
            <a:r>
              <a:rPr sz="2200" b="1" spc="-50" dirty="0">
                <a:latin typeface="Open Sans"/>
                <a:cs typeface="Open Sans"/>
              </a:rPr>
              <a:t> </a:t>
            </a:r>
            <a:r>
              <a:rPr sz="2200" b="1" dirty="0">
                <a:latin typeface="Open Sans"/>
                <a:cs typeface="Open Sans"/>
              </a:rPr>
              <a:t>Fund</a:t>
            </a:r>
            <a:r>
              <a:rPr sz="2200" b="1" spc="-45" dirty="0">
                <a:latin typeface="Open Sans"/>
                <a:cs typeface="Open Sans"/>
              </a:rPr>
              <a:t> </a:t>
            </a:r>
            <a:r>
              <a:rPr sz="2200" b="1" dirty="0">
                <a:latin typeface="Open Sans"/>
                <a:cs typeface="Open Sans"/>
              </a:rPr>
              <a:t>Tax</a:t>
            </a:r>
            <a:r>
              <a:rPr sz="2200" b="1" spc="-45" dirty="0">
                <a:latin typeface="Open Sans"/>
                <a:cs typeface="Open Sans"/>
              </a:rPr>
              <a:t> </a:t>
            </a:r>
            <a:r>
              <a:rPr sz="2200" b="1" dirty="0">
                <a:latin typeface="Open Sans"/>
                <a:cs typeface="Open Sans"/>
              </a:rPr>
              <a:t>Levy</a:t>
            </a:r>
            <a:r>
              <a:rPr sz="2200" b="1" spc="-50" dirty="0">
                <a:latin typeface="Open Sans"/>
                <a:cs typeface="Open Sans"/>
              </a:rPr>
              <a:t> </a:t>
            </a:r>
            <a:r>
              <a:rPr sz="2200" b="1" spc="-10" dirty="0">
                <a:latin typeface="Open Sans"/>
                <a:cs typeface="Open Sans"/>
              </a:rPr>
              <a:t>(Including</a:t>
            </a:r>
            <a:r>
              <a:rPr sz="2200" b="1" spc="-45" dirty="0">
                <a:latin typeface="Open Sans"/>
                <a:cs typeface="Open Sans"/>
              </a:rPr>
              <a:t> </a:t>
            </a:r>
            <a:r>
              <a:rPr sz="2200" b="1" dirty="0">
                <a:latin typeface="Open Sans"/>
                <a:cs typeface="Open Sans"/>
              </a:rPr>
              <a:t>Health</a:t>
            </a:r>
            <a:r>
              <a:rPr sz="2200" b="1" spc="-50" dirty="0">
                <a:latin typeface="Open Sans"/>
                <a:cs typeface="Open Sans"/>
              </a:rPr>
              <a:t> </a:t>
            </a:r>
            <a:r>
              <a:rPr sz="2200" b="1" spc="-10" dirty="0">
                <a:latin typeface="Open Sans"/>
                <a:cs typeface="Open Sans"/>
              </a:rPr>
              <a:t>Adjustment)</a:t>
            </a:r>
            <a:endParaRPr sz="2200" dirty="0">
              <a:latin typeface="Open Sans"/>
              <a:cs typeface="Open Sans"/>
            </a:endParaRPr>
          </a:p>
          <a:p>
            <a:pPr marL="12700">
              <a:lnSpc>
                <a:spcPct val="100000"/>
              </a:lnSpc>
              <a:tabLst>
                <a:tab pos="316865" algn="l"/>
                <a:tab pos="2046605" algn="l"/>
              </a:tabLst>
            </a:pPr>
            <a:r>
              <a:rPr sz="2200" b="1" u="heavy" spc="-50" dirty="0">
                <a:uFill>
                  <a:solidFill>
                    <a:srgbClr val="000000"/>
                  </a:solidFill>
                </a:uFill>
                <a:latin typeface="Open Sans"/>
                <a:cs typeface="Open Sans"/>
              </a:rPr>
              <a:t>$</a:t>
            </a:r>
            <a:r>
              <a:rPr sz="2200" b="1" u="heavy" dirty="0">
                <a:uFill>
                  <a:solidFill>
                    <a:srgbClr val="000000"/>
                  </a:solidFill>
                </a:uFill>
                <a:latin typeface="Open Sans"/>
                <a:cs typeface="Open Sans"/>
              </a:rPr>
              <a:t>	</a:t>
            </a:r>
            <a:r>
              <a:rPr lang="en-US" sz="2200" b="1" u="heavy" dirty="0">
                <a:uFill>
                  <a:solidFill>
                    <a:srgbClr val="000000"/>
                  </a:solidFill>
                </a:uFill>
                <a:latin typeface="Open Sans"/>
                <a:cs typeface="Open Sans"/>
              </a:rPr>
              <a:t>6,736,230</a:t>
            </a:r>
            <a:r>
              <a:rPr sz="2200" b="1" u="heavy" dirty="0">
                <a:uFill>
                  <a:solidFill>
                    <a:srgbClr val="000000"/>
                  </a:solidFill>
                </a:uFill>
                <a:latin typeface="Open Sans"/>
                <a:cs typeface="Open Sans"/>
              </a:rPr>
              <a:t> - </a:t>
            </a:r>
            <a:r>
              <a:rPr sz="2200" b="1" u="none" dirty="0">
                <a:latin typeface="Open Sans"/>
                <a:cs typeface="Open Sans"/>
              </a:rPr>
              <a:t>Debt</a:t>
            </a:r>
            <a:r>
              <a:rPr sz="2200" b="1" u="none" spc="-30" dirty="0">
                <a:latin typeface="Open Sans"/>
                <a:cs typeface="Open Sans"/>
              </a:rPr>
              <a:t> </a:t>
            </a:r>
            <a:r>
              <a:rPr sz="2200" b="1" u="none" dirty="0">
                <a:latin typeface="Open Sans"/>
                <a:cs typeface="Open Sans"/>
              </a:rPr>
              <a:t>Service</a:t>
            </a:r>
            <a:r>
              <a:rPr sz="2200" b="1" u="none" spc="-25" dirty="0">
                <a:latin typeface="Open Sans"/>
                <a:cs typeface="Open Sans"/>
              </a:rPr>
              <a:t> </a:t>
            </a:r>
            <a:r>
              <a:rPr sz="2200" b="1" u="none" dirty="0">
                <a:latin typeface="Open Sans"/>
                <a:cs typeface="Open Sans"/>
              </a:rPr>
              <a:t>Levy</a:t>
            </a:r>
            <a:r>
              <a:rPr sz="2200" b="1" u="none" spc="-30" dirty="0">
                <a:latin typeface="Open Sans"/>
                <a:cs typeface="Open Sans"/>
              </a:rPr>
              <a:t> </a:t>
            </a:r>
            <a:r>
              <a:rPr sz="2200" b="1" u="none" dirty="0">
                <a:latin typeface="Open Sans"/>
                <a:cs typeface="Open Sans"/>
              </a:rPr>
              <a:t>(Repayment</a:t>
            </a:r>
            <a:r>
              <a:rPr sz="2200" b="1" u="none" spc="-25" dirty="0">
                <a:latin typeface="Open Sans"/>
                <a:cs typeface="Open Sans"/>
              </a:rPr>
              <a:t> </a:t>
            </a:r>
            <a:r>
              <a:rPr sz="2200" b="1" u="none" dirty="0">
                <a:latin typeface="Open Sans"/>
                <a:cs typeface="Open Sans"/>
              </a:rPr>
              <a:t>of</a:t>
            </a:r>
            <a:r>
              <a:rPr sz="2200" b="1" u="none" spc="-25" dirty="0">
                <a:latin typeface="Open Sans"/>
                <a:cs typeface="Open Sans"/>
              </a:rPr>
              <a:t> </a:t>
            </a:r>
            <a:r>
              <a:rPr sz="2200" b="1" u="none" spc="-10" dirty="0">
                <a:latin typeface="Open Sans"/>
                <a:cs typeface="Open Sans"/>
              </a:rPr>
              <a:t>Bonds)</a:t>
            </a:r>
            <a:endParaRPr sz="2200" dirty="0">
              <a:latin typeface="Open Sans"/>
              <a:cs typeface="Open Sans"/>
            </a:endParaRPr>
          </a:p>
          <a:p>
            <a:pPr marL="12700">
              <a:lnSpc>
                <a:spcPct val="100000"/>
              </a:lnSpc>
              <a:tabLst>
                <a:tab pos="1840864" algn="l"/>
              </a:tabLst>
            </a:pPr>
            <a:r>
              <a:rPr sz="2200" b="1" spc="-10" dirty="0">
                <a:latin typeface="Open Sans"/>
                <a:cs typeface="Open Sans"/>
              </a:rPr>
              <a:t>$</a:t>
            </a:r>
            <a:r>
              <a:rPr lang="en-US" sz="2200" b="1" spc="-10" dirty="0">
                <a:latin typeface="Open Sans"/>
                <a:cs typeface="Open Sans"/>
              </a:rPr>
              <a:t>89,068,313</a:t>
            </a:r>
            <a:r>
              <a:rPr sz="2200" b="1" dirty="0">
                <a:latin typeface="Open Sans"/>
                <a:cs typeface="Open Sans"/>
              </a:rPr>
              <a:t>	Total</a:t>
            </a:r>
            <a:r>
              <a:rPr sz="2200" b="1" spc="-20" dirty="0">
                <a:latin typeface="Open Sans"/>
                <a:cs typeface="Open Sans"/>
              </a:rPr>
              <a:t> </a:t>
            </a:r>
            <a:r>
              <a:rPr sz="2200" b="1" dirty="0">
                <a:latin typeface="Open Sans"/>
                <a:cs typeface="Open Sans"/>
              </a:rPr>
              <a:t>Tax</a:t>
            </a:r>
            <a:r>
              <a:rPr sz="2200" b="1" spc="-20" dirty="0">
                <a:latin typeface="Open Sans"/>
                <a:cs typeface="Open Sans"/>
              </a:rPr>
              <a:t> Levy</a:t>
            </a:r>
            <a:endParaRPr sz="2200" dirty="0">
              <a:latin typeface="Open Sans"/>
              <a:cs typeface="Open Sans"/>
            </a:endParaRPr>
          </a:p>
        </p:txBody>
      </p:sp>
      <p:sp>
        <p:nvSpPr>
          <p:cNvPr id="6" name="object 6"/>
          <p:cNvSpPr txBox="1">
            <a:spLocks noGrp="1"/>
          </p:cNvSpPr>
          <p:nvPr>
            <p:ph type="title"/>
          </p:nvPr>
        </p:nvSpPr>
        <p:spPr>
          <a:xfrm>
            <a:off x="405470" y="835101"/>
            <a:ext cx="8972550" cy="751488"/>
          </a:xfrm>
          <a:prstGeom prst="rect">
            <a:avLst/>
          </a:prstGeom>
        </p:spPr>
        <p:txBody>
          <a:bodyPr vert="horz" wrap="square" lIns="0" tIns="12700" rIns="0" bIns="0" rtlCol="0">
            <a:spAutoFit/>
          </a:bodyPr>
          <a:lstStyle/>
          <a:p>
            <a:pPr marL="12700">
              <a:lnSpc>
                <a:spcPct val="100000"/>
              </a:lnSpc>
              <a:spcBef>
                <a:spcPts val="100"/>
              </a:spcBef>
            </a:pPr>
            <a:r>
              <a:rPr sz="4800" spc="-10" dirty="0"/>
              <a:t>202</a:t>
            </a:r>
            <a:r>
              <a:rPr lang="en-US" sz="4800" spc="-10" dirty="0"/>
              <a:t>6</a:t>
            </a:r>
            <a:r>
              <a:rPr sz="4800" spc="-10" dirty="0"/>
              <a:t>-</a:t>
            </a:r>
            <a:r>
              <a:rPr sz="4800" dirty="0"/>
              <a:t>202</a:t>
            </a:r>
            <a:r>
              <a:rPr lang="en-US" sz="4800" dirty="0"/>
              <a:t>7</a:t>
            </a:r>
            <a:r>
              <a:rPr sz="4800" spc="-90" dirty="0"/>
              <a:t> </a:t>
            </a:r>
            <a:r>
              <a:rPr sz="4800" dirty="0"/>
              <a:t>Tax</a:t>
            </a:r>
            <a:r>
              <a:rPr sz="4800" spc="-90" dirty="0"/>
              <a:t> </a:t>
            </a:r>
            <a:r>
              <a:rPr sz="4800" dirty="0"/>
              <a:t>Levy</a:t>
            </a:r>
            <a:r>
              <a:rPr sz="4800" spc="-90" dirty="0"/>
              <a:t> </a:t>
            </a:r>
            <a:r>
              <a:rPr sz="4800" spc="-10" dirty="0"/>
              <a:t>Impact</a:t>
            </a:r>
          </a:p>
        </p:txBody>
      </p:sp>
      <p:graphicFrame>
        <p:nvGraphicFramePr>
          <p:cNvPr id="7" name="object 7"/>
          <p:cNvGraphicFramePr>
            <a:graphicFrameLocks noGrp="1"/>
          </p:cNvGraphicFramePr>
          <p:nvPr>
            <p:extLst>
              <p:ext uri="{D42A27DB-BD31-4B8C-83A1-F6EECF244321}">
                <p14:modId xmlns:p14="http://schemas.microsoft.com/office/powerpoint/2010/main" val="2291515682"/>
              </p:ext>
            </p:extLst>
          </p:nvPr>
        </p:nvGraphicFramePr>
        <p:xfrm>
          <a:off x="1672046" y="3867923"/>
          <a:ext cx="6549704" cy="1925454"/>
        </p:xfrm>
        <a:graphic>
          <a:graphicData uri="http://schemas.openxmlformats.org/drawingml/2006/table">
            <a:tbl>
              <a:tblPr firstRow="1" bandRow="1">
                <a:tableStyleId>{2D5ABB26-0587-4C30-8999-92F81FD0307C}</a:tableStyleId>
              </a:tblPr>
              <a:tblGrid>
                <a:gridCol w="2160162">
                  <a:extLst>
                    <a:ext uri="{9D8B030D-6E8A-4147-A177-3AD203B41FA5}">
                      <a16:colId xmlns:a16="http://schemas.microsoft.com/office/drawing/2014/main" val="20000"/>
                    </a:ext>
                  </a:extLst>
                </a:gridCol>
                <a:gridCol w="2666898">
                  <a:extLst>
                    <a:ext uri="{9D8B030D-6E8A-4147-A177-3AD203B41FA5}">
                      <a16:colId xmlns:a16="http://schemas.microsoft.com/office/drawing/2014/main" val="20003"/>
                    </a:ext>
                  </a:extLst>
                </a:gridCol>
                <a:gridCol w="1722644">
                  <a:extLst>
                    <a:ext uri="{9D8B030D-6E8A-4147-A177-3AD203B41FA5}">
                      <a16:colId xmlns:a16="http://schemas.microsoft.com/office/drawing/2014/main" val="20004"/>
                    </a:ext>
                  </a:extLst>
                </a:gridCol>
              </a:tblGrid>
              <a:tr h="1146075">
                <a:tc>
                  <a:txBody>
                    <a:bodyPr/>
                    <a:lstStyle/>
                    <a:p>
                      <a:pPr marL="479425" marR="473075" indent="53975" algn="ctr">
                        <a:lnSpc>
                          <a:spcPct val="100000"/>
                        </a:lnSpc>
                        <a:spcBef>
                          <a:spcPts val="595"/>
                        </a:spcBef>
                      </a:pPr>
                      <a:r>
                        <a:rPr sz="2000" b="1" spc="-10" dirty="0">
                          <a:latin typeface="Open Sans"/>
                          <a:cs typeface="Open Sans"/>
                        </a:rPr>
                        <a:t>Average Assessed Home*</a:t>
                      </a:r>
                      <a:endParaRPr sz="2000" dirty="0">
                        <a:latin typeface="Open Sans"/>
                        <a:cs typeface="Open Sans"/>
                      </a:endParaRPr>
                    </a:p>
                  </a:txBody>
                  <a:tcPr marL="0" marR="0" marT="75565" marB="0">
                    <a:lnL w="9525">
                      <a:solidFill>
                        <a:srgbClr val="9E9E9E"/>
                      </a:solidFill>
                      <a:prstDash val="solid"/>
                    </a:lnL>
                    <a:lnR w="9525">
                      <a:solidFill>
                        <a:srgbClr val="9E9E9E"/>
                      </a:solidFill>
                      <a:prstDash val="solid"/>
                    </a:lnR>
                    <a:lnT w="9525">
                      <a:solidFill>
                        <a:srgbClr val="9E9E9E"/>
                      </a:solidFill>
                      <a:prstDash val="solid"/>
                    </a:lnT>
                    <a:lnB w="9525">
                      <a:solidFill>
                        <a:srgbClr val="9E9E9E"/>
                      </a:solidFill>
                      <a:prstDash val="solid"/>
                    </a:lnB>
                    <a:solidFill>
                      <a:srgbClr val="F67F21"/>
                    </a:solidFill>
                  </a:tcPr>
                </a:tc>
                <a:tc>
                  <a:txBody>
                    <a:bodyPr/>
                    <a:lstStyle/>
                    <a:p>
                      <a:pPr marL="218440" algn="ctr">
                        <a:lnSpc>
                          <a:spcPct val="100000"/>
                        </a:lnSpc>
                        <a:spcBef>
                          <a:spcPts val="595"/>
                        </a:spcBef>
                      </a:pPr>
                      <a:r>
                        <a:rPr sz="2000" b="1" dirty="0">
                          <a:latin typeface="Open Sans"/>
                          <a:cs typeface="Open Sans"/>
                        </a:rPr>
                        <a:t>Increase</a:t>
                      </a:r>
                      <a:r>
                        <a:rPr sz="2000" b="1" spc="-85" dirty="0">
                          <a:latin typeface="Open Sans"/>
                          <a:cs typeface="Open Sans"/>
                        </a:rPr>
                        <a:t> </a:t>
                      </a:r>
                      <a:r>
                        <a:rPr sz="2000" b="1" dirty="0">
                          <a:latin typeface="Open Sans"/>
                          <a:cs typeface="Open Sans"/>
                        </a:rPr>
                        <a:t>for</a:t>
                      </a:r>
                      <a:r>
                        <a:rPr sz="2000" b="1" spc="-85" dirty="0">
                          <a:latin typeface="Open Sans"/>
                          <a:cs typeface="Open Sans"/>
                        </a:rPr>
                        <a:t> </a:t>
                      </a:r>
                      <a:endParaRPr lang="en-US" sz="2000" b="1" spc="-85" dirty="0">
                        <a:latin typeface="Open Sans"/>
                        <a:cs typeface="Open Sans"/>
                      </a:endParaRPr>
                    </a:p>
                    <a:p>
                      <a:pPr marL="218440" algn="ctr">
                        <a:lnSpc>
                          <a:spcPct val="100000"/>
                        </a:lnSpc>
                        <a:spcBef>
                          <a:spcPts val="595"/>
                        </a:spcBef>
                      </a:pPr>
                      <a:r>
                        <a:rPr lang="en-US" sz="2000" b="1" spc="-20" dirty="0">
                          <a:latin typeface="Open Sans"/>
                          <a:cs typeface="Open Sans"/>
                        </a:rPr>
                        <a:t>2026-2027</a:t>
                      </a:r>
                      <a:endParaRPr sz="2000" dirty="0">
                        <a:latin typeface="Open Sans"/>
                        <a:cs typeface="Open Sans"/>
                      </a:endParaRPr>
                    </a:p>
                  </a:txBody>
                  <a:tcPr marL="0" marR="0" marT="75565" marB="0">
                    <a:lnL w="9525" cap="flat" cmpd="sng" algn="ctr">
                      <a:solidFill>
                        <a:srgbClr val="9E9E9E"/>
                      </a:solidFill>
                      <a:prstDash val="solid"/>
                      <a:round/>
                      <a:headEnd type="none" w="med" len="med"/>
                      <a:tailEnd type="none" w="med" len="med"/>
                    </a:lnL>
                    <a:lnR w="9525">
                      <a:solidFill>
                        <a:srgbClr val="9E9E9E"/>
                      </a:solidFill>
                      <a:prstDash val="solid"/>
                    </a:lnR>
                    <a:lnT w="9525">
                      <a:solidFill>
                        <a:srgbClr val="9E9E9E"/>
                      </a:solidFill>
                      <a:prstDash val="solid"/>
                    </a:lnT>
                    <a:lnB w="9525" cap="flat" cmpd="sng" algn="ctr">
                      <a:solidFill>
                        <a:srgbClr val="9E9E9E"/>
                      </a:solidFill>
                      <a:prstDash val="solid"/>
                      <a:round/>
                      <a:headEnd type="none" w="med" len="med"/>
                      <a:tailEnd type="none" w="med" len="med"/>
                    </a:lnB>
                    <a:solidFill>
                      <a:srgbClr val="F67F21"/>
                    </a:solidFill>
                  </a:tcPr>
                </a:tc>
                <a:tc>
                  <a:txBody>
                    <a:bodyPr/>
                    <a:lstStyle/>
                    <a:p>
                      <a:pPr marL="217170" marR="118745" indent="81915">
                        <a:lnSpc>
                          <a:spcPct val="100000"/>
                        </a:lnSpc>
                        <a:spcBef>
                          <a:spcPts val="595"/>
                        </a:spcBef>
                      </a:pPr>
                      <a:r>
                        <a:rPr sz="2000" b="1" spc="-10" dirty="0">
                          <a:latin typeface="Open Sans"/>
                          <a:cs typeface="Open Sans"/>
                        </a:rPr>
                        <a:t>Increase </a:t>
                      </a:r>
                      <a:r>
                        <a:rPr sz="2000" b="1" dirty="0">
                          <a:latin typeface="Open Sans"/>
                          <a:cs typeface="Open Sans"/>
                        </a:rPr>
                        <a:t>Per</a:t>
                      </a:r>
                      <a:r>
                        <a:rPr sz="2000" b="1" spc="-50" dirty="0">
                          <a:latin typeface="Open Sans"/>
                          <a:cs typeface="Open Sans"/>
                        </a:rPr>
                        <a:t> </a:t>
                      </a:r>
                      <a:r>
                        <a:rPr sz="2000" b="1" spc="-10" dirty="0">
                          <a:latin typeface="Open Sans"/>
                          <a:cs typeface="Open Sans"/>
                        </a:rPr>
                        <a:t>Month</a:t>
                      </a:r>
                      <a:endParaRPr sz="2000" dirty="0">
                        <a:latin typeface="Open Sans"/>
                        <a:cs typeface="Open Sans"/>
                      </a:endParaRPr>
                    </a:p>
                  </a:txBody>
                  <a:tcPr marL="0" marR="0" marT="75565" marB="0">
                    <a:lnL w="9525">
                      <a:solidFill>
                        <a:srgbClr val="9E9E9E"/>
                      </a:solidFill>
                      <a:prstDash val="solid"/>
                    </a:lnL>
                    <a:lnR w="9525">
                      <a:solidFill>
                        <a:srgbClr val="9E9E9E"/>
                      </a:solidFill>
                      <a:prstDash val="solid"/>
                    </a:lnR>
                    <a:lnT w="9525">
                      <a:solidFill>
                        <a:srgbClr val="9E9E9E"/>
                      </a:solidFill>
                      <a:prstDash val="solid"/>
                    </a:lnT>
                    <a:lnB w="9525">
                      <a:solidFill>
                        <a:srgbClr val="9E9E9E"/>
                      </a:solidFill>
                      <a:prstDash val="solid"/>
                    </a:lnB>
                    <a:solidFill>
                      <a:srgbClr val="F67F21"/>
                    </a:solidFill>
                  </a:tcPr>
                </a:tc>
                <a:extLst>
                  <a:ext uri="{0D108BD9-81ED-4DB2-BD59-A6C34878D82A}">
                    <a16:rowId xmlns:a16="http://schemas.microsoft.com/office/drawing/2014/main" val="10000"/>
                  </a:ext>
                </a:extLst>
              </a:tr>
              <a:tr h="779379">
                <a:tc>
                  <a:txBody>
                    <a:bodyPr/>
                    <a:lstStyle/>
                    <a:p>
                      <a:pPr algn="ctr">
                        <a:lnSpc>
                          <a:spcPts val="2335"/>
                        </a:lnSpc>
                      </a:pPr>
                      <a:r>
                        <a:rPr sz="2000" spc="-10" dirty="0">
                          <a:solidFill>
                            <a:schemeClr val="bg1"/>
                          </a:solidFill>
                          <a:latin typeface="Open Sans"/>
                          <a:cs typeface="Open Sans"/>
                        </a:rPr>
                        <a:t>$8</a:t>
                      </a:r>
                      <a:r>
                        <a:rPr lang="en-US" sz="2000" spc="-10" dirty="0">
                          <a:solidFill>
                            <a:schemeClr val="bg1"/>
                          </a:solidFill>
                          <a:latin typeface="Open Sans"/>
                          <a:cs typeface="Open Sans"/>
                        </a:rPr>
                        <a:t>45,902</a:t>
                      </a:r>
                      <a:endParaRPr sz="2000" dirty="0">
                        <a:solidFill>
                          <a:schemeClr val="bg1"/>
                        </a:solidFill>
                        <a:latin typeface="Open Sans"/>
                        <a:cs typeface="Open Sans"/>
                      </a:endParaRPr>
                    </a:p>
                  </a:txBody>
                  <a:tcPr marL="0" marR="0" marT="88265" marB="0">
                    <a:lnL w="9525">
                      <a:solidFill>
                        <a:srgbClr val="9E9E9E"/>
                      </a:solidFill>
                      <a:prstDash val="solid"/>
                    </a:lnL>
                    <a:lnR w="9525">
                      <a:solidFill>
                        <a:srgbClr val="9E9E9E"/>
                      </a:solidFill>
                      <a:prstDash val="solid"/>
                    </a:lnR>
                    <a:lnT w="9525">
                      <a:solidFill>
                        <a:srgbClr val="9E9E9E"/>
                      </a:solidFill>
                      <a:prstDash val="solid"/>
                    </a:lnT>
                    <a:solidFill>
                      <a:srgbClr val="D9D9D9"/>
                    </a:solidFill>
                  </a:tcPr>
                </a:tc>
                <a:tc>
                  <a:txBody>
                    <a:bodyPr/>
                    <a:lstStyle/>
                    <a:p>
                      <a:pPr algn="ctr">
                        <a:lnSpc>
                          <a:spcPts val="2335"/>
                        </a:lnSpc>
                      </a:pPr>
                      <a:r>
                        <a:rPr sz="2000" spc="-20" dirty="0">
                          <a:solidFill>
                            <a:schemeClr val="bg1"/>
                          </a:solidFill>
                          <a:latin typeface="Open Sans"/>
                          <a:cs typeface="Open Sans"/>
                        </a:rPr>
                        <a:t>$</a:t>
                      </a:r>
                      <a:r>
                        <a:rPr lang="en-US" sz="2000" spc="-20" dirty="0">
                          <a:solidFill>
                            <a:schemeClr val="bg1"/>
                          </a:solidFill>
                          <a:latin typeface="Open Sans"/>
                          <a:cs typeface="Open Sans"/>
                        </a:rPr>
                        <a:t>1,172</a:t>
                      </a:r>
                      <a:endParaRPr sz="2000" dirty="0">
                        <a:solidFill>
                          <a:schemeClr val="bg1"/>
                        </a:solidFill>
                        <a:latin typeface="Open Sans"/>
                        <a:cs typeface="Open Sans"/>
                      </a:endParaRPr>
                    </a:p>
                  </a:txBody>
                  <a:tcPr marL="0" marR="0" marT="88265" marB="0">
                    <a:lnL w="9525" cap="flat" cmpd="sng" algn="ctr">
                      <a:solidFill>
                        <a:srgbClr val="9E9E9E"/>
                      </a:solidFill>
                      <a:prstDash val="solid"/>
                      <a:round/>
                      <a:headEnd type="none" w="med" len="med"/>
                      <a:tailEnd type="none" w="med" len="med"/>
                    </a:lnL>
                    <a:lnR w="9525">
                      <a:solidFill>
                        <a:srgbClr val="9E9E9E"/>
                      </a:solidFill>
                      <a:prstDash val="solid"/>
                    </a:lnR>
                    <a:lnT w="9525" cap="flat" cmpd="sng" algn="ctr">
                      <a:solidFill>
                        <a:srgbClr val="9E9E9E"/>
                      </a:solidFill>
                      <a:prstDash val="solid"/>
                      <a:round/>
                      <a:headEnd type="none" w="med" len="med"/>
                      <a:tailEnd type="none" w="med" len="med"/>
                    </a:lnT>
                    <a:solidFill>
                      <a:srgbClr val="D9D9D9"/>
                    </a:solidFill>
                  </a:tcPr>
                </a:tc>
                <a:tc>
                  <a:txBody>
                    <a:bodyPr/>
                    <a:lstStyle/>
                    <a:p>
                      <a:pPr algn="ctr">
                        <a:lnSpc>
                          <a:spcPts val="2335"/>
                        </a:lnSpc>
                      </a:pPr>
                      <a:r>
                        <a:rPr sz="2000" spc="-10" dirty="0">
                          <a:solidFill>
                            <a:schemeClr val="bg1"/>
                          </a:solidFill>
                          <a:latin typeface="Open Sans"/>
                          <a:cs typeface="Open Sans"/>
                        </a:rPr>
                        <a:t>$</a:t>
                      </a:r>
                      <a:r>
                        <a:rPr lang="en-US" sz="2000" spc="-10" dirty="0">
                          <a:solidFill>
                            <a:schemeClr val="bg1"/>
                          </a:solidFill>
                          <a:latin typeface="Open Sans"/>
                          <a:cs typeface="Open Sans"/>
                        </a:rPr>
                        <a:t>97.67</a:t>
                      </a:r>
                      <a:endParaRPr sz="2000" dirty="0">
                        <a:solidFill>
                          <a:schemeClr val="bg1"/>
                        </a:solidFill>
                        <a:latin typeface="Open Sans"/>
                        <a:cs typeface="Open Sans"/>
                      </a:endParaRPr>
                    </a:p>
                  </a:txBody>
                  <a:tcPr marL="0" marR="0" marT="88265" marB="0">
                    <a:lnL w="9525">
                      <a:solidFill>
                        <a:srgbClr val="9E9E9E"/>
                      </a:solidFill>
                      <a:prstDash val="solid"/>
                    </a:lnL>
                    <a:lnR w="9525">
                      <a:solidFill>
                        <a:srgbClr val="9E9E9E"/>
                      </a:solidFill>
                      <a:prstDash val="solid"/>
                    </a:lnR>
                    <a:lnT w="9525">
                      <a:solidFill>
                        <a:srgbClr val="9E9E9E"/>
                      </a:solidFill>
                      <a:prstDash val="solid"/>
                    </a:lnT>
                    <a:solidFill>
                      <a:srgbClr val="D9D9D9"/>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95615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116C5-E4D3-47E5-B6C8-269D08BCB7C8}"/>
              </a:ext>
            </a:extLst>
          </p:cNvPr>
          <p:cNvSpPr>
            <a:spLocks noGrp="1"/>
          </p:cNvSpPr>
          <p:nvPr>
            <p:ph type="title"/>
          </p:nvPr>
        </p:nvSpPr>
        <p:spPr/>
        <p:txBody>
          <a:bodyPr>
            <a:normAutofit fontScale="90000"/>
          </a:bodyPr>
          <a:lstStyle/>
          <a:p>
            <a:r>
              <a:rPr lang="en-US" sz="4800" dirty="0"/>
              <a:t>Special Revenue and Debt Service</a:t>
            </a:r>
          </a:p>
        </p:txBody>
      </p:sp>
      <p:sp>
        <p:nvSpPr>
          <p:cNvPr id="3" name="Content Placeholder 2">
            <a:extLst>
              <a:ext uri="{FF2B5EF4-FFF2-40B4-BE49-F238E27FC236}">
                <a16:creationId xmlns:a16="http://schemas.microsoft.com/office/drawing/2014/main" id="{7EB55932-FD0D-4930-91AC-67E52F93DF34}"/>
              </a:ext>
            </a:extLst>
          </p:cNvPr>
          <p:cNvSpPr>
            <a:spLocks noGrp="1"/>
          </p:cNvSpPr>
          <p:nvPr>
            <p:ph idx="1"/>
          </p:nvPr>
        </p:nvSpPr>
        <p:spPr/>
        <p:txBody>
          <a:bodyPr>
            <a:normAutofit/>
          </a:bodyPr>
          <a:lstStyle/>
          <a:p>
            <a:pPr marL="285750" indent="-305435">
              <a:buFont typeface="Wingdings 2"/>
              <a:buChar char=""/>
            </a:pPr>
            <a:endParaRPr lang="en-US"/>
          </a:p>
          <a:p>
            <a:pPr marL="719455" lvl="1" indent="-269875"/>
            <a:endParaRPr lang="en-US">
              <a:ln>
                <a:solidFill>
                  <a:prstClr val="black">
                    <a:lumMod val="75000"/>
                    <a:lumOff val="25000"/>
                    <a:alpha val="10000"/>
                  </a:prstClr>
                </a:solidFill>
              </a:ln>
              <a:effectLst>
                <a:outerShdw blurRad="9525" dist="25400" dir="14640000" algn="tl" rotWithShape="0">
                  <a:prstClr val="black">
                    <a:alpha val="30000"/>
                  </a:prstClr>
                </a:outerShdw>
              </a:effectLst>
              <a:ea typeface="+mn-lt"/>
              <a:cs typeface="+mn-lt"/>
            </a:endParaRPr>
          </a:p>
          <a:p>
            <a:pPr marL="719455" lvl="1" indent="-269875"/>
            <a:endParaRPr lang="en-US">
              <a:ln>
                <a:solidFill>
                  <a:prstClr val="black">
                    <a:lumMod val="75000"/>
                    <a:lumOff val="25000"/>
                    <a:alpha val="10000"/>
                  </a:prstClr>
                </a:solidFill>
              </a:ln>
              <a:effectLst>
                <a:outerShdw blurRad="9525" dist="25400" dir="14640000" algn="tl" rotWithShape="0">
                  <a:prstClr val="black">
                    <a:alpha val="30000"/>
                  </a:prstClr>
                </a:outerShdw>
              </a:effectLst>
              <a:ea typeface="+mn-lt"/>
              <a:cs typeface="+mn-lt"/>
            </a:endParaRPr>
          </a:p>
          <a:p>
            <a:pPr marL="809625" lvl="2" indent="0">
              <a:buNone/>
            </a:pPr>
            <a:endParaRPr lang="en-US">
              <a:ln>
                <a:solidFill>
                  <a:prstClr val="black">
                    <a:lumMod val="75000"/>
                    <a:lumOff val="25000"/>
                    <a:alpha val="10000"/>
                  </a:prstClr>
                </a:solidFill>
              </a:ln>
              <a:effectLst>
                <a:outerShdw blurRad="9525" dist="25400" dir="14640000" algn="tl" rotWithShape="0">
                  <a:prstClr val="black">
                    <a:alpha val="30000"/>
                  </a:prstClr>
                </a:outerShdw>
              </a:effectLst>
              <a:ea typeface="+mn-lt"/>
              <a:cs typeface="+mn-lt"/>
            </a:endParaRPr>
          </a:p>
        </p:txBody>
      </p:sp>
      <p:graphicFrame>
        <p:nvGraphicFramePr>
          <p:cNvPr id="18" name="Diagram 18">
            <a:extLst>
              <a:ext uri="{FF2B5EF4-FFF2-40B4-BE49-F238E27FC236}">
                <a16:creationId xmlns:a16="http://schemas.microsoft.com/office/drawing/2014/main" id="{9AD3E9FA-9826-4605-BC4A-21E24019947E}"/>
              </a:ext>
            </a:extLst>
          </p:cNvPr>
          <p:cNvGraphicFramePr/>
          <p:nvPr>
            <p:extLst>
              <p:ext uri="{D42A27DB-BD31-4B8C-83A1-F6EECF244321}">
                <p14:modId xmlns:p14="http://schemas.microsoft.com/office/powerpoint/2010/main" val="258299796"/>
              </p:ext>
            </p:extLst>
          </p:nvPr>
        </p:nvGraphicFramePr>
        <p:xfrm>
          <a:off x="334538" y="2161309"/>
          <a:ext cx="10333462" cy="42952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3865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7A267AF-3021-44C1-AED5-D388729AFF2C}"/>
              </a:ext>
            </a:extLst>
          </p:cNvPr>
          <p:cNvSpPr>
            <a:spLocks noGrp="1"/>
          </p:cNvSpPr>
          <p:nvPr>
            <p:ph type="title"/>
          </p:nvPr>
        </p:nvSpPr>
        <p:spPr>
          <a:xfrm>
            <a:off x="404150" y="660352"/>
            <a:ext cx="6962072" cy="1159200"/>
          </a:xfrm>
        </p:spPr>
        <p:txBody>
          <a:bodyPr vert="horz" lIns="91440" tIns="45720" rIns="91440" bIns="45720" rtlCol="0" anchor="ctr">
            <a:normAutofit/>
          </a:bodyPr>
          <a:lstStyle/>
          <a:p>
            <a:r>
              <a:rPr lang="en-US" sz="4800" kern="1200" dirty="0">
                <a:latin typeface="+mj-lt"/>
                <a:ea typeface="+mj-ea"/>
                <a:cs typeface="+mj-cs"/>
              </a:rPr>
              <a:t>Expenditure Overview</a:t>
            </a:r>
          </a:p>
        </p:txBody>
      </p:sp>
      <p:graphicFrame>
        <p:nvGraphicFramePr>
          <p:cNvPr id="6" name="Table 5">
            <a:extLst>
              <a:ext uri="{FF2B5EF4-FFF2-40B4-BE49-F238E27FC236}">
                <a16:creationId xmlns:a16="http://schemas.microsoft.com/office/drawing/2014/main" id="{38C7C755-A0EC-49EF-8AD2-5E11D33451FF}"/>
              </a:ext>
            </a:extLst>
          </p:cNvPr>
          <p:cNvGraphicFramePr>
            <a:graphicFrameLocks noGrp="1"/>
          </p:cNvGraphicFramePr>
          <p:nvPr>
            <p:extLst>
              <p:ext uri="{D42A27DB-BD31-4B8C-83A1-F6EECF244321}">
                <p14:modId xmlns:p14="http://schemas.microsoft.com/office/powerpoint/2010/main" val="2444854800"/>
              </p:ext>
            </p:extLst>
          </p:nvPr>
        </p:nvGraphicFramePr>
        <p:xfrm>
          <a:off x="494522" y="1819552"/>
          <a:ext cx="8892073" cy="4549536"/>
        </p:xfrm>
        <a:graphic>
          <a:graphicData uri="http://schemas.openxmlformats.org/drawingml/2006/table">
            <a:tbl>
              <a:tblPr firstRow="1" lastRow="1" bandRow="1">
                <a:tableStyleId>{5C22544A-7EE6-4342-B048-85BDC9FD1C3A}</a:tableStyleId>
              </a:tblPr>
              <a:tblGrid>
                <a:gridCol w="2623721">
                  <a:extLst>
                    <a:ext uri="{9D8B030D-6E8A-4147-A177-3AD203B41FA5}">
                      <a16:colId xmlns:a16="http://schemas.microsoft.com/office/drawing/2014/main" val="3917287890"/>
                    </a:ext>
                  </a:extLst>
                </a:gridCol>
                <a:gridCol w="1556741">
                  <a:extLst>
                    <a:ext uri="{9D8B030D-6E8A-4147-A177-3AD203B41FA5}">
                      <a16:colId xmlns:a16="http://schemas.microsoft.com/office/drawing/2014/main" val="4032128023"/>
                    </a:ext>
                  </a:extLst>
                </a:gridCol>
                <a:gridCol w="1570537">
                  <a:extLst>
                    <a:ext uri="{9D8B030D-6E8A-4147-A177-3AD203B41FA5}">
                      <a16:colId xmlns:a16="http://schemas.microsoft.com/office/drawing/2014/main" val="3001323381"/>
                    </a:ext>
                  </a:extLst>
                </a:gridCol>
                <a:gridCol w="1570537">
                  <a:extLst>
                    <a:ext uri="{9D8B030D-6E8A-4147-A177-3AD203B41FA5}">
                      <a16:colId xmlns:a16="http://schemas.microsoft.com/office/drawing/2014/main" val="1229557312"/>
                    </a:ext>
                  </a:extLst>
                </a:gridCol>
                <a:gridCol w="1570537">
                  <a:extLst>
                    <a:ext uri="{9D8B030D-6E8A-4147-A177-3AD203B41FA5}">
                      <a16:colId xmlns:a16="http://schemas.microsoft.com/office/drawing/2014/main" val="1857495979"/>
                    </a:ext>
                  </a:extLst>
                </a:gridCol>
              </a:tblGrid>
              <a:tr h="1012235">
                <a:tc>
                  <a:txBody>
                    <a:bodyPr/>
                    <a:lstStyle/>
                    <a:p>
                      <a:pPr algn="ctr"/>
                      <a:r>
                        <a:rPr lang="en-US" sz="2000" dirty="0"/>
                        <a:t>Expense Type</a:t>
                      </a:r>
                    </a:p>
                    <a:p>
                      <a:pPr lvl="0" algn="ctr">
                        <a:buNone/>
                      </a:pPr>
                      <a:r>
                        <a:rPr lang="en-US" sz="2000" dirty="0"/>
                        <a:t>($ millions rounded)</a:t>
                      </a:r>
                    </a:p>
                  </a:txBody>
                  <a:tcPr marL="99103" marR="99103" marT="49552" marB="49552" anchor="ctr"/>
                </a:tc>
                <a:tc>
                  <a:txBody>
                    <a:bodyPr/>
                    <a:lstStyle/>
                    <a:p>
                      <a:pPr algn="ctr"/>
                      <a:r>
                        <a:rPr lang="en-US" sz="2000" dirty="0"/>
                        <a:t>2025-2026</a:t>
                      </a:r>
                    </a:p>
                    <a:p>
                      <a:pPr algn="ctr"/>
                      <a:r>
                        <a:rPr lang="en-US" sz="2000" dirty="0"/>
                        <a:t>Budget</a:t>
                      </a:r>
                    </a:p>
                  </a:txBody>
                  <a:tcPr marL="99103" marR="99103" marT="49552" marB="49552" anchor="ctr"/>
                </a:tc>
                <a:tc>
                  <a:txBody>
                    <a:bodyPr/>
                    <a:lstStyle/>
                    <a:p>
                      <a:pPr algn="ctr"/>
                      <a:r>
                        <a:rPr lang="en-US" sz="2000" dirty="0"/>
                        <a:t>% of 2025-2026</a:t>
                      </a:r>
                    </a:p>
                    <a:p>
                      <a:pPr algn="ctr"/>
                      <a:r>
                        <a:rPr lang="en-US" sz="2000" dirty="0"/>
                        <a:t>Budget</a:t>
                      </a:r>
                    </a:p>
                  </a:txBody>
                  <a:tcPr marL="99103" marR="99103" marT="49552" marB="49552" anchor="ctr"/>
                </a:tc>
                <a:tc>
                  <a:txBody>
                    <a:bodyPr/>
                    <a:lstStyle/>
                    <a:p>
                      <a:pPr algn="ctr"/>
                      <a:r>
                        <a:rPr lang="en-US" sz="2000" dirty="0"/>
                        <a:t>2026-2027</a:t>
                      </a:r>
                    </a:p>
                    <a:p>
                      <a:pPr algn="ctr"/>
                      <a:r>
                        <a:rPr lang="en-US" sz="2000" dirty="0"/>
                        <a:t>Budget</a:t>
                      </a:r>
                    </a:p>
                  </a:txBody>
                  <a:tcPr marL="99103" marR="99103" marT="49552" marB="49552" anchor="ctr"/>
                </a:tc>
                <a:tc>
                  <a:txBody>
                    <a:bodyPr/>
                    <a:lstStyle/>
                    <a:p>
                      <a:pPr algn="ctr"/>
                      <a:r>
                        <a:rPr lang="en-US" sz="2000" dirty="0"/>
                        <a:t>% of 2026-2027</a:t>
                      </a:r>
                    </a:p>
                    <a:p>
                      <a:pPr algn="ctr"/>
                      <a:r>
                        <a:rPr lang="en-US" sz="2000" dirty="0"/>
                        <a:t>Budget</a:t>
                      </a:r>
                    </a:p>
                  </a:txBody>
                  <a:tcPr marL="99103" marR="99103" marT="49552" marB="49552" anchor="ctr"/>
                </a:tc>
                <a:extLst>
                  <a:ext uri="{0D108BD9-81ED-4DB2-BD59-A6C34878D82A}">
                    <a16:rowId xmlns:a16="http://schemas.microsoft.com/office/drawing/2014/main" val="1400937482"/>
                  </a:ext>
                </a:extLst>
              </a:tr>
              <a:tr h="544165">
                <a:tc>
                  <a:txBody>
                    <a:bodyPr/>
                    <a:lstStyle/>
                    <a:p>
                      <a:pPr lvl="0" algn="ctr">
                        <a:buNone/>
                      </a:pPr>
                      <a:r>
                        <a:rPr lang="en-US" sz="2000"/>
                        <a:t>Buildings &amp; Departments</a:t>
                      </a:r>
                    </a:p>
                  </a:txBody>
                  <a:tcPr marL="99103" marR="99103" marT="49552" marB="49552" anchor="ctr"/>
                </a:tc>
                <a:tc>
                  <a:txBody>
                    <a:bodyPr/>
                    <a:lstStyle/>
                    <a:p>
                      <a:pPr algn="ctr"/>
                      <a:r>
                        <a:rPr lang="en-US" sz="2000" dirty="0"/>
                        <a:t>$2.22</a:t>
                      </a:r>
                    </a:p>
                  </a:txBody>
                  <a:tcPr marL="99103" marR="99103" marT="49552" marB="49552" anchor="ctr"/>
                </a:tc>
                <a:tc>
                  <a:txBody>
                    <a:bodyPr/>
                    <a:lstStyle/>
                    <a:p>
                      <a:pPr algn="ctr"/>
                      <a:r>
                        <a:rPr lang="en-US" sz="2000" dirty="0"/>
                        <a:t>2.49%</a:t>
                      </a:r>
                    </a:p>
                  </a:txBody>
                  <a:tcPr marL="99103" marR="99103" marT="49552" marB="49552" anchor="ctr"/>
                </a:tc>
                <a:tc>
                  <a:txBody>
                    <a:bodyPr/>
                    <a:lstStyle/>
                    <a:p>
                      <a:pPr algn="ctr"/>
                      <a:r>
                        <a:rPr lang="en-US" sz="2000" dirty="0"/>
                        <a:t>$2.05</a:t>
                      </a:r>
                    </a:p>
                  </a:txBody>
                  <a:tcPr marL="99103" marR="99103" marT="49552" marB="49552" anchor="ctr"/>
                </a:tc>
                <a:tc>
                  <a:txBody>
                    <a:bodyPr/>
                    <a:lstStyle/>
                    <a:p>
                      <a:pPr algn="ctr"/>
                      <a:r>
                        <a:rPr lang="en-US" sz="2000" dirty="0"/>
                        <a:t>2.09%</a:t>
                      </a:r>
                    </a:p>
                  </a:txBody>
                  <a:tcPr marL="99103" marR="99103" marT="49552" marB="49552" anchor="ctr"/>
                </a:tc>
                <a:extLst>
                  <a:ext uri="{0D108BD9-81ED-4DB2-BD59-A6C34878D82A}">
                    <a16:rowId xmlns:a16="http://schemas.microsoft.com/office/drawing/2014/main" val="1913630488"/>
                  </a:ext>
                </a:extLst>
              </a:tr>
              <a:tr h="334816">
                <a:tc>
                  <a:txBody>
                    <a:bodyPr/>
                    <a:lstStyle/>
                    <a:p>
                      <a:pPr algn="ctr"/>
                      <a:r>
                        <a:rPr lang="en-US" sz="2000"/>
                        <a:t>District</a:t>
                      </a:r>
                    </a:p>
                  </a:txBody>
                  <a:tcPr marL="99103" marR="99103" marT="49552" marB="49552" anchor="ctr"/>
                </a:tc>
                <a:tc>
                  <a:txBody>
                    <a:bodyPr/>
                    <a:lstStyle/>
                    <a:p>
                      <a:pPr algn="ctr"/>
                      <a:r>
                        <a:rPr lang="en-US" sz="2000" dirty="0"/>
                        <a:t>$18.88</a:t>
                      </a:r>
                    </a:p>
                  </a:txBody>
                  <a:tcPr marL="99103" marR="99103" marT="49552" marB="49552" anchor="ctr"/>
                </a:tc>
                <a:tc>
                  <a:txBody>
                    <a:bodyPr/>
                    <a:lstStyle/>
                    <a:p>
                      <a:pPr algn="ctr"/>
                      <a:r>
                        <a:rPr lang="en-US" sz="2000" dirty="0"/>
                        <a:t>21.20%</a:t>
                      </a:r>
                    </a:p>
                  </a:txBody>
                  <a:tcPr marL="99103" marR="99103" marT="49552" marB="49552" anchor="ctr"/>
                </a:tc>
                <a:tc>
                  <a:txBody>
                    <a:bodyPr/>
                    <a:lstStyle/>
                    <a:p>
                      <a:pPr algn="ctr"/>
                      <a:r>
                        <a:rPr lang="en-US" sz="2000" dirty="0"/>
                        <a:t>$22.82</a:t>
                      </a:r>
                    </a:p>
                  </a:txBody>
                  <a:tcPr marL="99103" marR="99103" marT="49552" marB="49552" anchor="ctr"/>
                </a:tc>
                <a:tc>
                  <a:txBody>
                    <a:bodyPr/>
                    <a:lstStyle/>
                    <a:p>
                      <a:pPr algn="ctr"/>
                      <a:r>
                        <a:rPr lang="en-US" sz="2000" dirty="0"/>
                        <a:t>23.31%</a:t>
                      </a:r>
                    </a:p>
                  </a:txBody>
                  <a:tcPr marL="99103" marR="99103" marT="49552" marB="49552" anchor="ctr"/>
                </a:tc>
                <a:extLst>
                  <a:ext uri="{0D108BD9-81ED-4DB2-BD59-A6C34878D82A}">
                    <a16:rowId xmlns:a16="http://schemas.microsoft.com/office/drawing/2014/main" val="1262729116"/>
                  </a:ext>
                </a:extLst>
              </a:tr>
              <a:tr h="334816">
                <a:tc>
                  <a:txBody>
                    <a:bodyPr/>
                    <a:lstStyle/>
                    <a:p>
                      <a:pPr algn="ctr"/>
                      <a:r>
                        <a:rPr lang="en-US" sz="2000" dirty="0"/>
                        <a:t>Facilities</a:t>
                      </a:r>
                    </a:p>
                  </a:txBody>
                  <a:tcPr marL="99103" marR="99103" marT="49552" marB="49552" anchor="ctr"/>
                </a:tc>
                <a:tc>
                  <a:txBody>
                    <a:bodyPr/>
                    <a:lstStyle/>
                    <a:p>
                      <a:pPr algn="ctr"/>
                      <a:r>
                        <a:rPr lang="en-US" sz="2000" dirty="0"/>
                        <a:t>$4.10</a:t>
                      </a:r>
                    </a:p>
                  </a:txBody>
                  <a:tcPr marL="99103" marR="99103" marT="49552" marB="49552" anchor="ctr"/>
                </a:tc>
                <a:tc>
                  <a:txBody>
                    <a:bodyPr/>
                    <a:lstStyle/>
                    <a:p>
                      <a:pPr algn="ctr"/>
                      <a:r>
                        <a:rPr lang="en-US" sz="2000" dirty="0"/>
                        <a:t>4.60%</a:t>
                      </a:r>
                    </a:p>
                  </a:txBody>
                  <a:tcPr marL="99103" marR="99103" marT="49552" marB="49552" anchor="ctr"/>
                </a:tc>
                <a:tc>
                  <a:txBody>
                    <a:bodyPr/>
                    <a:lstStyle/>
                    <a:p>
                      <a:pPr algn="ctr"/>
                      <a:r>
                        <a:rPr lang="en-US" sz="2000" dirty="0"/>
                        <a:t>$7.79</a:t>
                      </a:r>
                    </a:p>
                  </a:txBody>
                  <a:tcPr marL="99103" marR="99103" marT="49552" marB="49552" anchor="ctr"/>
                </a:tc>
                <a:tc>
                  <a:txBody>
                    <a:bodyPr/>
                    <a:lstStyle/>
                    <a:p>
                      <a:pPr algn="ctr"/>
                      <a:r>
                        <a:rPr lang="en-US" sz="2000" dirty="0"/>
                        <a:t>7.96%</a:t>
                      </a:r>
                    </a:p>
                  </a:txBody>
                  <a:tcPr marL="99103" marR="99103" marT="49552" marB="49552" anchor="ctr"/>
                </a:tc>
                <a:extLst>
                  <a:ext uri="{0D108BD9-81ED-4DB2-BD59-A6C34878D82A}">
                    <a16:rowId xmlns:a16="http://schemas.microsoft.com/office/drawing/2014/main" val="3427039340"/>
                  </a:ext>
                </a:extLst>
              </a:tr>
              <a:tr h="334816">
                <a:tc>
                  <a:txBody>
                    <a:bodyPr/>
                    <a:lstStyle/>
                    <a:p>
                      <a:pPr algn="ctr"/>
                      <a:r>
                        <a:rPr lang="en-US" sz="2000"/>
                        <a:t>Payroll</a:t>
                      </a:r>
                    </a:p>
                  </a:txBody>
                  <a:tcPr marL="99103" marR="99103" marT="49552" marB="49552" anchor="ctr"/>
                </a:tc>
                <a:tc>
                  <a:txBody>
                    <a:bodyPr/>
                    <a:lstStyle/>
                    <a:p>
                      <a:pPr algn="ctr"/>
                      <a:r>
                        <a:rPr lang="en-US" sz="2000" dirty="0"/>
                        <a:t>$52.31</a:t>
                      </a:r>
                    </a:p>
                  </a:txBody>
                  <a:tcPr marL="99103" marR="99103" marT="49552" marB="49552" anchor="ctr"/>
                </a:tc>
                <a:tc>
                  <a:txBody>
                    <a:bodyPr/>
                    <a:lstStyle/>
                    <a:p>
                      <a:pPr algn="ctr"/>
                      <a:r>
                        <a:rPr lang="en-US" sz="2000" dirty="0"/>
                        <a:t>58.75%</a:t>
                      </a:r>
                    </a:p>
                  </a:txBody>
                  <a:tcPr marL="99103" marR="99103" marT="49552" marB="49552" anchor="ctr"/>
                </a:tc>
                <a:tc>
                  <a:txBody>
                    <a:bodyPr/>
                    <a:lstStyle/>
                    <a:p>
                      <a:pPr algn="ctr"/>
                      <a:r>
                        <a:rPr lang="en-US" sz="2000" dirty="0"/>
                        <a:t>$54.08</a:t>
                      </a:r>
                    </a:p>
                  </a:txBody>
                  <a:tcPr marL="99103" marR="99103" marT="49552" marB="49552" anchor="ctr"/>
                </a:tc>
                <a:tc>
                  <a:txBody>
                    <a:bodyPr/>
                    <a:lstStyle/>
                    <a:p>
                      <a:pPr algn="ctr"/>
                      <a:r>
                        <a:rPr lang="en-US" sz="2000" dirty="0"/>
                        <a:t>55.24%</a:t>
                      </a:r>
                    </a:p>
                  </a:txBody>
                  <a:tcPr marL="99103" marR="99103" marT="49552" marB="49552" anchor="ctr"/>
                </a:tc>
                <a:extLst>
                  <a:ext uri="{0D108BD9-81ED-4DB2-BD59-A6C34878D82A}">
                    <a16:rowId xmlns:a16="http://schemas.microsoft.com/office/drawing/2014/main" val="1633837235"/>
                  </a:ext>
                </a:extLst>
              </a:tr>
              <a:tr h="334816">
                <a:tc>
                  <a:txBody>
                    <a:bodyPr/>
                    <a:lstStyle/>
                    <a:p>
                      <a:pPr lvl="0" algn="ctr">
                        <a:buNone/>
                      </a:pPr>
                      <a:r>
                        <a:rPr lang="en-US" sz="2000"/>
                        <a:t>Special Services</a:t>
                      </a:r>
                    </a:p>
                  </a:txBody>
                  <a:tcPr marL="99103" marR="99103" marT="49552" marB="49552" anchor="ctr"/>
                </a:tc>
                <a:tc>
                  <a:txBody>
                    <a:bodyPr/>
                    <a:lstStyle/>
                    <a:p>
                      <a:pPr lvl="0" algn="ctr">
                        <a:buNone/>
                      </a:pPr>
                      <a:r>
                        <a:rPr lang="en-US" sz="2000" dirty="0"/>
                        <a:t>$6.84</a:t>
                      </a:r>
                    </a:p>
                  </a:txBody>
                  <a:tcPr marL="99103" marR="99103" marT="49552" marB="49552" anchor="ctr"/>
                </a:tc>
                <a:tc>
                  <a:txBody>
                    <a:bodyPr/>
                    <a:lstStyle/>
                    <a:p>
                      <a:pPr lvl="0" algn="ctr">
                        <a:buNone/>
                      </a:pPr>
                      <a:r>
                        <a:rPr lang="en-US" sz="2000" dirty="0"/>
                        <a:t>7.68%</a:t>
                      </a:r>
                    </a:p>
                  </a:txBody>
                  <a:tcPr marL="99103" marR="99103" marT="49552" marB="49552" anchor="ctr"/>
                </a:tc>
                <a:tc>
                  <a:txBody>
                    <a:bodyPr/>
                    <a:lstStyle/>
                    <a:p>
                      <a:pPr lvl="0" algn="ctr">
                        <a:buNone/>
                      </a:pPr>
                      <a:r>
                        <a:rPr lang="en-US" sz="2000" dirty="0"/>
                        <a:t>$5.92</a:t>
                      </a:r>
                    </a:p>
                  </a:txBody>
                  <a:tcPr marL="99103" marR="99103" marT="49552" marB="49552" anchor="ctr"/>
                </a:tc>
                <a:tc>
                  <a:txBody>
                    <a:bodyPr/>
                    <a:lstStyle/>
                    <a:p>
                      <a:pPr lvl="0" algn="ctr">
                        <a:buNone/>
                      </a:pPr>
                      <a:r>
                        <a:rPr lang="en-US" sz="2000" dirty="0"/>
                        <a:t>6.05%</a:t>
                      </a:r>
                    </a:p>
                  </a:txBody>
                  <a:tcPr marL="99103" marR="99103" marT="49552" marB="49552" anchor="ctr"/>
                </a:tc>
                <a:extLst>
                  <a:ext uri="{0D108BD9-81ED-4DB2-BD59-A6C34878D82A}">
                    <a16:rowId xmlns:a16="http://schemas.microsoft.com/office/drawing/2014/main" val="2472485238"/>
                  </a:ext>
                </a:extLst>
              </a:tr>
              <a:tr h="334816">
                <a:tc>
                  <a:txBody>
                    <a:bodyPr/>
                    <a:lstStyle/>
                    <a:p>
                      <a:pPr algn="ctr"/>
                      <a:r>
                        <a:rPr lang="en-US" sz="2000"/>
                        <a:t>Technology</a:t>
                      </a:r>
                    </a:p>
                  </a:txBody>
                  <a:tcPr marL="99103" marR="99103" marT="49552" marB="49552" anchor="ctr"/>
                </a:tc>
                <a:tc>
                  <a:txBody>
                    <a:bodyPr/>
                    <a:lstStyle/>
                    <a:p>
                      <a:pPr algn="ctr"/>
                      <a:r>
                        <a:rPr lang="en-US" sz="2000" dirty="0"/>
                        <a:t>$2.24</a:t>
                      </a:r>
                    </a:p>
                  </a:txBody>
                  <a:tcPr marL="99103" marR="99103" marT="49552" marB="49552" anchor="ctr"/>
                </a:tc>
                <a:tc>
                  <a:txBody>
                    <a:bodyPr/>
                    <a:lstStyle/>
                    <a:p>
                      <a:pPr algn="ctr"/>
                      <a:r>
                        <a:rPr lang="en-US" sz="2000" dirty="0"/>
                        <a:t>2.52%</a:t>
                      </a:r>
                    </a:p>
                  </a:txBody>
                  <a:tcPr marL="99103" marR="99103" marT="49552" marB="49552" anchor="ctr"/>
                </a:tc>
                <a:tc>
                  <a:txBody>
                    <a:bodyPr/>
                    <a:lstStyle/>
                    <a:p>
                      <a:pPr algn="ctr"/>
                      <a:r>
                        <a:rPr lang="en-US" sz="2000" dirty="0"/>
                        <a:t>$2.56</a:t>
                      </a:r>
                    </a:p>
                  </a:txBody>
                  <a:tcPr marL="99103" marR="99103" marT="49552" marB="49552" anchor="ctr"/>
                </a:tc>
                <a:tc>
                  <a:txBody>
                    <a:bodyPr/>
                    <a:lstStyle/>
                    <a:p>
                      <a:pPr algn="ctr"/>
                      <a:r>
                        <a:rPr lang="en-US" sz="2000" dirty="0"/>
                        <a:t>2.62%</a:t>
                      </a:r>
                    </a:p>
                  </a:txBody>
                  <a:tcPr marL="99103" marR="99103" marT="49552" marB="49552" anchor="ctr"/>
                </a:tc>
                <a:extLst>
                  <a:ext uri="{0D108BD9-81ED-4DB2-BD59-A6C34878D82A}">
                    <a16:rowId xmlns:a16="http://schemas.microsoft.com/office/drawing/2014/main" val="3758773259"/>
                  </a:ext>
                </a:extLst>
              </a:tr>
              <a:tr h="334816">
                <a:tc>
                  <a:txBody>
                    <a:bodyPr/>
                    <a:lstStyle/>
                    <a:p>
                      <a:pPr lvl="0" algn="ctr">
                        <a:buNone/>
                      </a:pPr>
                      <a:r>
                        <a:rPr lang="en-US" sz="2000"/>
                        <a:t>Transportation</a:t>
                      </a:r>
                    </a:p>
                  </a:txBody>
                  <a:tcPr marL="99103" marR="99103" marT="49552" marB="49552" anchor="ctr"/>
                </a:tc>
                <a:tc>
                  <a:txBody>
                    <a:bodyPr/>
                    <a:lstStyle/>
                    <a:p>
                      <a:pPr lvl="0" algn="ctr">
                        <a:buNone/>
                      </a:pPr>
                      <a:r>
                        <a:rPr lang="en-US" sz="2000" dirty="0"/>
                        <a:t>$2.46</a:t>
                      </a:r>
                    </a:p>
                  </a:txBody>
                  <a:tcPr marL="99103" marR="99103" marT="49552" marB="49552" anchor="ctr"/>
                </a:tc>
                <a:tc>
                  <a:txBody>
                    <a:bodyPr/>
                    <a:lstStyle/>
                    <a:p>
                      <a:pPr lvl="0" algn="ctr">
                        <a:buNone/>
                      </a:pPr>
                      <a:r>
                        <a:rPr lang="en-US" sz="2000" dirty="0"/>
                        <a:t>2.76%</a:t>
                      </a:r>
                    </a:p>
                  </a:txBody>
                  <a:tcPr marL="99103" marR="99103" marT="49552" marB="49552" anchor="ctr"/>
                </a:tc>
                <a:tc>
                  <a:txBody>
                    <a:bodyPr/>
                    <a:lstStyle/>
                    <a:p>
                      <a:pPr lvl="0" algn="ctr">
                        <a:buNone/>
                      </a:pPr>
                      <a:r>
                        <a:rPr lang="en-US" sz="2000" dirty="0"/>
                        <a:t>$2.68</a:t>
                      </a:r>
                    </a:p>
                  </a:txBody>
                  <a:tcPr marL="99103" marR="99103" marT="49552" marB="49552" anchor="ctr"/>
                </a:tc>
                <a:tc>
                  <a:txBody>
                    <a:bodyPr/>
                    <a:lstStyle/>
                    <a:p>
                      <a:pPr lvl="0" algn="ctr">
                        <a:buNone/>
                      </a:pPr>
                      <a:r>
                        <a:rPr lang="en-US" sz="2000" dirty="0"/>
                        <a:t>2.73%</a:t>
                      </a:r>
                    </a:p>
                  </a:txBody>
                  <a:tcPr marL="99103" marR="99103" marT="49552" marB="49552" anchor="ctr"/>
                </a:tc>
                <a:extLst>
                  <a:ext uri="{0D108BD9-81ED-4DB2-BD59-A6C34878D82A}">
                    <a16:rowId xmlns:a16="http://schemas.microsoft.com/office/drawing/2014/main" val="4282899209"/>
                  </a:ext>
                </a:extLst>
              </a:tr>
              <a:tr h="334816">
                <a:tc>
                  <a:txBody>
                    <a:bodyPr/>
                    <a:lstStyle/>
                    <a:p>
                      <a:pPr algn="ctr"/>
                      <a:r>
                        <a:rPr lang="en-US" sz="2000"/>
                        <a:t>Total</a:t>
                      </a:r>
                    </a:p>
                  </a:txBody>
                  <a:tcPr marL="99103" marR="99103" marT="49552" marB="49552" anchor="ctr"/>
                </a:tc>
                <a:tc>
                  <a:txBody>
                    <a:bodyPr/>
                    <a:lstStyle/>
                    <a:p>
                      <a:pPr algn="ctr"/>
                      <a:r>
                        <a:rPr lang="en-US" sz="2000" dirty="0"/>
                        <a:t>$89.05</a:t>
                      </a:r>
                    </a:p>
                  </a:txBody>
                  <a:tcPr marL="99103" marR="99103" marT="49552" marB="49552" anchor="ctr"/>
                </a:tc>
                <a:tc>
                  <a:txBody>
                    <a:bodyPr/>
                    <a:lstStyle/>
                    <a:p>
                      <a:pPr algn="ctr"/>
                      <a:r>
                        <a:rPr lang="en-US" sz="2000" dirty="0"/>
                        <a:t>100%</a:t>
                      </a:r>
                    </a:p>
                  </a:txBody>
                  <a:tcPr marL="99103" marR="99103" marT="49552" marB="49552" anchor="ctr"/>
                </a:tc>
                <a:tc>
                  <a:txBody>
                    <a:bodyPr/>
                    <a:lstStyle/>
                    <a:p>
                      <a:pPr algn="ctr"/>
                      <a:r>
                        <a:rPr lang="en-US" sz="2000" dirty="0"/>
                        <a:t>$97.90</a:t>
                      </a:r>
                    </a:p>
                  </a:txBody>
                  <a:tcPr marL="99103" marR="99103" marT="49552" marB="49552" anchor="ctr"/>
                </a:tc>
                <a:tc>
                  <a:txBody>
                    <a:bodyPr/>
                    <a:lstStyle/>
                    <a:p>
                      <a:pPr algn="ctr"/>
                      <a:r>
                        <a:rPr lang="en-US" sz="2000" dirty="0"/>
                        <a:t>100%</a:t>
                      </a:r>
                    </a:p>
                  </a:txBody>
                  <a:tcPr marL="99103" marR="99103" marT="49552" marB="49552" anchor="ctr"/>
                </a:tc>
                <a:extLst>
                  <a:ext uri="{0D108BD9-81ED-4DB2-BD59-A6C34878D82A}">
                    <a16:rowId xmlns:a16="http://schemas.microsoft.com/office/drawing/2014/main" val="2047243092"/>
                  </a:ext>
                </a:extLst>
              </a:tr>
            </a:tbl>
          </a:graphicData>
        </a:graphic>
      </p:graphicFrame>
    </p:spTree>
    <p:extLst>
      <p:ext uri="{BB962C8B-B14F-4D97-AF65-F5344CB8AC3E}">
        <p14:creationId xmlns:p14="http://schemas.microsoft.com/office/powerpoint/2010/main" val="2727886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E3F91-B870-22E9-8B27-DFBD68D02B6B}"/>
              </a:ext>
            </a:extLst>
          </p:cNvPr>
          <p:cNvSpPr>
            <a:spLocks noGrp="1"/>
          </p:cNvSpPr>
          <p:nvPr>
            <p:ph type="title"/>
          </p:nvPr>
        </p:nvSpPr>
        <p:spPr>
          <a:xfrm>
            <a:off x="677334" y="609600"/>
            <a:ext cx="8596668" cy="1320800"/>
          </a:xfrm>
        </p:spPr>
        <p:txBody>
          <a:bodyPr>
            <a:normAutofit/>
          </a:bodyPr>
          <a:lstStyle/>
          <a:p>
            <a:r>
              <a:rPr lang="en-US">
                <a:cs typeface="Calibri Light"/>
              </a:rPr>
              <a:t>Buildings and Departments</a:t>
            </a:r>
            <a:endParaRPr lang="en-US"/>
          </a:p>
        </p:txBody>
      </p:sp>
      <p:graphicFrame>
        <p:nvGraphicFramePr>
          <p:cNvPr id="5" name="Content Placeholder 2">
            <a:extLst>
              <a:ext uri="{FF2B5EF4-FFF2-40B4-BE49-F238E27FC236}">
                <a16:creationId xmlns:a16="http://schemas.microsoft.com/office/drawing/2014/main" id="{3E9AD277-35E6-A5B5-BCB1-DEDD0D837254}"/>
              </a:ext>
            </a:extLst>
          </p:cNvPr>
          <p:cNvGraphicFramePr>
            <a:graphicFrameLocks noGrp="1"/>
          </p:cNvGraphicFramePr>
          <p:nvPr>
            <p:ph idx="1"/>
            <p:extLst>
              <p:ext uri="{D42A27DB-BD31-4B8C-83A1-F6EECF244321}">
                <p14:modId xmlns:p14="http://schemas.microsoft.com/office/powerpoint/2010/main" val="936209805"/>
              </p:ext>
            </p:extLst>
          </p:nvPr>
        </p:nvGraphicFramePr>
        <p:xfrm>
          <a:off x="677335" y="2160588"/>
          <a:ext cx="8596840" cy="40878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542539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9417C-9884-15F2-D761-1DC1EABC36CC}"/>
              </a:ext>
            </a:extLst>
          </p:cNvPr>
          <p:cNvSpPr>
            <a:spLocks noGrp="1"/>
          </p:cNvSpPr>
          <p:nvPr>
            <p:ph type="title"/>
          </p:nvPr>
        </p:nvSpPr>
        <p:spPr>
          <a:xfrm>
            <a:off x="635000" y="640823"/>
            <a:ext cx="3418659" cy="1178741"/>
          </a:xfrm>
        </p:spPr>
        <p:txBody>
          <a:bodyPr anchor="ctr">
            <a:normAutofit/>
          </a:bodyPr>
          <a:lstStyle/>
          <a:p>
            <a:r>
              <a:rPr lang="en-US" sz="4800" dirty="0">
                <a:cs typeface="Calibri Light"/>
              </a:rPr>
              <a:t>District</a:t>
            </a:r>
            <a:endParaRPr lang="en-US" sz="4800" dirty="0"/>
          </a:p>
        </p:txBody>
      </p:sp>
      <p:graphicFrame>
        <p:nvGraphicFramePr>
          <p:cNvPr id="5" name="Content Placeholder 2">
            <a:extLst>
              <a:ext uri="{FF2B5EF4-FFF2-40B4-BE49-F238E27FC236}">
                <a16:creationId xmlns:a16="http://schemas.microsoft.com/office/drawing/2014/main" id="{4EDC5A63-BCD9-DB87-3908-2982A8B61B49}"/>
              </a:ext>
            </a:extLst>
          </p:cNvPr>
          <p:cNvGraphicFramePr>
            <a:graphicFrameLocks noGrp="1"/>
          </p:cNvGraphicFramePr>
          <p:nvPr>
            <p:ph idx="1"/>
          </p:nvPr>
        </p:nvGraphicFramePr>
        <p:xfrm>
          <a:off x="677334" y="2160589"/>
          <a:ext cx="8596668" cy="38807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24853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2BD63-E091-30AC-403F-174542D1DAE5}"/>
              </a:ext>
            </a:extLst>
          </p:cNvPr>
          <p:cNvSpPr>
            <a:spLocks noGrp="1"/>
          </p:cNvSpPr>
          <p:nvPr>
            <p:ph type="title"/>
          </p:nvPr>
        </p:nvSpPr>
        <p:spPr>
          <a:xfrm>
            <a:off x="677334" y="609600"/>
            <a:ext cx="8596668" cy="719470"/>
          </a:xfrm>
        </p:spPr>
        <p:txBody>
          <a:bodyPr/>
          <a:lstStyle/>
          <a:p>
            <a:r>
              <a:rPr lang="en-US" dirty="0"/>
              <a:t>Health Benefit Increases</a:t>
            </a:r>
          </a:p>
        </p:txBody>
      </p:sp>
      <p:graphicFrame>
        <p:nvGraphicFramePr>
          <p:cNvPr id="4" name="Content Placeholder 3">
            <a:extLst>
              <a:ext uri="{FF2B5EF4-FFF2-40B4-BE49-F238E27FC236}">
                <a16:creationId xmlns:a16="http://schemas.microsoft.com/office/drawing/2014/main" id="{49964DB6-5F62-2F3D-A710-FE32D219F8B9}"/>
              </a:ext>
            </a:extLst>
          </p:cNvPr>
          <p:cNvGraphicFramePr>
            <a:graphicFrameLocks noGrp="1"/>
          </p:cNvGraphicFramePr>
          <p:nvPr>
            <p:ph idx="1"/>
            <p:extLst>
              <p:ext uri="{D42A27DB-BD31-4B8C-83A1-F6EECF244321}">
                <p14:modId xmlns:p14="http://schemas.microsoft.com/office/powerpoint/2010/main" val="1466811571"/>
              </p:ext>
            </p:extLst>
          </p:nvPr>
        </p:nvGraphicFramePr>
        <p:xfrm>
          <a:off x="677863" y="2160588"/>
          <a:ext cx="9401804" cy="2729946"/>
        </p:xfrm>
        <a:graphic>
          <a:graphicData uri="http://schemas.openxmlformats.org/drawingml/2006/table">
            <a:tbl>
              <a:tblPr firstRow="1" bandRow="1">
                <a:tableStyleId>{5C22544A-7EE6-4342-B048-85BDC9FD1C3A}</a:tableStyleId>
              </a:tblPr>
              <a:tblGrid>
                <a:gridCol w="2350451">
                  <a:extLst>
                    <a:ext uri="{9D8B030D-6E8A-4147-A177-3AD203B41FA5}">
                      <a16:colId xmlns:a16="http://schemas.microsoft.com/office/drawing/2014/main" val="2912423947"/>
                    </a:ext>
                  </a:extLst>
                </a:gridCol>
                <a:gridCol w="2350451">
                  <a:extLst>
                    <a:ext uri="{9D8B030D-6E8A-4147-A177-3AD203B41FA5}">
                      <a16:colId xmlns:a16="http://schemas.microsoft.com/office/drawing/2014/main" val="2732832173"/>
                    </a:ext>
                  </a:extLst>
                </a:gridCol>
                <a:gridCol w="2350451">
                  <a:extLst>
                    <a:ext uri="{9D8B030D-6E8A-4147-A177-3AD203B41FA5}">
                      <a16:colId xmlns:a16="http://schemas.microsoft.com/office/drawing/2014/main" val="2144664566"/>
                    </a:ext>
                  </a:extLst>
                </a:gridCol>
                <a:gridCol w="2350451">
                  <a:extLst>
                    <a:ext uri="{9D8B030D-6E8A-4147-A177-3AD203B41FA5}">
                      <a16:colId xmlns:a16="http://schemas.microsoft.com/office/drawing/2014/main" val="3098381396"/>
                    </a:ext>
                  </a:extLst>
                </a:gridCol>
              </a:tblGrid>
              <a:tr h="454991">
                <a:tc gridSpan="4">
                  <a:txBody>
                    <a:bodyPr/>
                    <a:lstStyle/>
                    <a:p>
                      <a:r>
                        <a:rPr lang="en-US" dirty="0"/>
                        <a:t>Family Plan Rates (Before Contributions) including RX</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35572165"/>
                  </a:ext>
                </a:extLst>
              </a:tr>
              <a:tr h="454991">
                <a:tc>
                  <a:txBody>
                    <a:bodyPr/>
                    <a:lstStyle/>
                    <a:p>
                      <a:r>
                        <a:rPr lang="en-US" b="1" u="sng" dirty="0"/>
                        <a:t>Plan</a:t>
                      </a:r>
                    </a:p>
                  </a:txBody>
                  <a:tcPr/>
                </a:tc>
                <a:tc>
                  <a:txBody>
                    <a:bodyPr/>
                    <a:lstStyle/>
                    <a:p>
                      <a:r>
                        <a:rPr lang="en-US" b="1" u="sng" dirty="0"/>
                        <a:t>2025</a:t>
                      </a:r>
                    </a:p>
                  </a:txBody>
                  <a:tcPr/>
                </a:tc>
                <a:tc>
                  <a:txBody>
                    <a:bodyPr/>
                    <a:lstStyle/>
                    <a:p>
                      <a:r>
                        <a:rPr lang="en-US" b="1" u="sng" dirty="0"/>
                        <a:t>2026</a:t>
                      </a:r>
                    </a:p>
                  </a:txBody>
                  <a:tcPr/>
                </a:tc>
                <a:tc>
                  <a:txBody>
                    <a:bodyPr/>
                    <a:lstStyle/>
                    <a:p>
                      <a:r>
                        <a:rPr lang="en-US" b="1" u="sng" dirty="0"/>
                        <a:t>2027</a:t>
                      </a:r>
                    </a:p>
                  </a:txBody>
                  <a:tcPr/>
                </a:tc>
                <a:extLst>
                  <a:ext uri="{0D108BD9-81ED-4DB2-BD59-A6C34878D82A}">
                    <a16:rowId xmlns:a16="http://schemas.microsoft.com/office/drawing/2014/main" val="1972536471"/>
                  </a:ext>
                </a:extLst>
              </a:tr>
              <a:tr h="454991">
                <a:tc>
                  <a:txBody>
                    <a:bodyPr/>
                    <a:lstStyle/>
                    <a:p>
                      <a:r>
                        <a:rPr lang="en-US" dirty="0"/>
                        <a:t>Direct 10</a:t>
                      </a:r>
                    </a:p>
                  </a:txBody>
                  <a:tcPr/>
                </a:tc>
                <a:tc>
                  <a:txBody>
                    <a:bodyPr/>
                    <a:lstStyle/>
                    <a:p>
                      <a:r>
                        <a:rPr lang="en-US" dirty="0"/>
                        <a:t>$54,371.04</a:t>
                      </a:r>
                    </a:p>
                  </a:txBody>
                  <a:tcPr/>
                </a:tc>
                <a:tc>
                  <a:txBody>
                    <a:bodyPr/>
                    <a:lstStyle/>
                    <a:p>
                      <a:r>
                        <a:rPr lang="en-US" dirty="0"/>
                        <a:t>$75,150.36</a:t>
                      </a:r>
                    </a:p>
                  </a:txBody>
                  <a:tcPr/>
                </a:tc>
                <a:tc>
                  <a:txBody>
                    <a:bodyPr/>
                    <a:lstStyle/>
                    <a:p>
                      <a:r>
                        <a:rPr lang="en-US" dirty="0"/>
                        <a:t>$97,695.47</a:t>
                      </a:r>
                    </a:p>
                  </a:txBody>
                  <a:tcPr/>
                </a:tc>
                <a:extLst>
                  <a:ext uri="{0D108BD9-81ED-4DB2-BD59-A6C34878D82A}">
                    <a16:rowId xmlns:a16="http://schemas.microsoft.com/office/drawing/2014/main" val="3867419016"/>
                  </a:ext>
                </a:extLst>
              </a:tr>
              <a:tr h="454991">
                <a:tc>
                  <a:txBody>
                    <a:bodyPr/>
                    <a:lstStyle/>
                    <a:p>
                      <a:r>
                        <a:rPr lang="en-US" dirty="0"/>
                        <a:t>Direct 15</a:t>
                      </a:r>
                    </a:p>
                  </a:txBody>
                  <a:tcPr/>
                </a:tc>
                <a:tc>
                  <a:txBody>
                    <a:bodyPr/>
                    <a:lstStyle/>
                    <a:p>
                      <a:r>
                        <a:rPr lang="en-US" dirty="0"/>
                        <a:t>$52,177.08</a:t>
                      </a:r>
                    </a:p>
                  </a:txBody>
                  <a:tcPr/>
                </a:tc>
                <a:tc>
                  <a:txBody>
                    <a:bodyPr/>
                    <a:lstStyle/>
                    <a:p>
                      <a:r>
                        <a:rPr lang="en-US" dirty="0"/>
                        <a:t>$72,293.40</a:t>
                      </a:r>
                    </a:p>
                  </a:txBody>
                  <a:tcPr/>
                </a:tc>
                <a:tc>
                  <a:txBody>
                    <a:bodyPr/>
                    <a:lstStyle/>
                    <a:p>
                      <a:r>
                        <a:rPr lang="en-US" dirty="0"/>
                        <a:t>$93,981.42</a:t>
                      </a:r>
                    </a:p>
                  </a:txBody>
                  <a:tcPr/>
                </a:tc>
                <a:extLst>
                  <a:ext uri="{0D108BD9-81ED-4DB2-BD59-A6C34878D82A}">
                    <a16:rowId xmlns:a16="http://schemas.microsoft.com/office/drawing/2014/main" val="2440662564"/>
                  </a:ext>
                </a:extLst>
              </a:tr>
              <a:tr h="454991">
                <a:tc>
                  <a:txBody>
                    <a:bodyPr/>
                    <a:lstStyle/>
                    <a:p>
                      <a:r>
                        <a:rPr lang="en-US" dirty="0"/>
                        <a:t>EHP</a:t>
                      </a:r>
                    </a:p>
                  </a:txBody>
                  <a:tcPr/>
                </a:tc>
                <a:tc>
                  <a:txBody>
                    <a:bodyPr/>
                    <a:lstStyle/>
                    <a:p>
                      <a:r>
                        <a:rPr lang="en-US" dirty="0"/>
                        <a:t>$39,343.32</a:t>
                      </a:r>
                    </a:p>
                  </a:txBody>
                  <a:tcPr/>
                </a:tc>
                <a:tc>
                  <a:txBody>
                    <a:bodyPr/>
                    <a:lstStyle/>
                    <a:p>
                      <a:r>
                        <a:rPr lang="en-US" dirty="0"/>
                        <a:t>$51,405.12</a:t>
                      </a:r>
                    </a:p>
                  </a:txBody>
                  <a:tcPr/>
                </a:tc>
                <a:tc>
                  <a:txBody>
                    <a:bodyPr/>
                    <a:lstStyle/>
                    <a:p>
                      <a:r>
                        <a:rPr lang="en-US" dirty="0"/>
                        <a:t>$66,826.66</a:t>
                      </a:r>
                    </a:p>
                  </a:txBody>
                  <a:tcPr/>
                </a:tc>
                <a:extLst>
                  <a:ext uri="{0D108BD9-81ED-4DB2-BD59-A6C34878D82A}">
                    <a16:rowId xmlns:a16="http://schemas.microsoft.com/office/drawing/2014/main" val="515889647"/>
                  </a:ext>
                </a:extLst>
              </a:tr>
              <a:tr h="454991">
                <a:tc>
                  <a:txBody>
                    <a:bodyPr/>
                    <a:lstStyle/>
                    <a:p>
                      <a:r>
                        <a:rPr lang="en-US" dirty="0"/>
                        <a:t>GSHP</a:t>
                      </a:r>
                    </a:p>
                  </a:txBody>
                  <a:tcPr/>
                </a:tc>
                <a:tc>
                  <a:txBody>
                    <a:bodyPr/>
                    <a:lstStyle/>
                    <a:p>
                      <a:r>
                        <a:rPr lang="en-US" dirty="0"/>
                        <a:t>$34,831.20</a:t>
                      </a:r>
                    </a:p>
                  </a:txBody>
                  <a:tcPr/>
                </a:tc>
                <a:tc>
                  <a:txBody>
                    <a:bodyPr/>
                    <a:lstStyle/>
                    <a:p>
                      <a:r>
                        <a:rPr lang="en-US" dirty="0"/>
                        <a:t>$45,758.04</a:t>
                      </a:r>
                    </a:p>
                  </a:txBody>
                  <a:tcPr/>
                </a:tc>
                <a:tc>
                  <a:txBody>
                    <a:bodyPr/>
                    <a:lstStyle/>
                    <a:p>
                      <a:r>
                        <a:rPr lang="en-US" dirty="0"/>
                        <a:t>$59,485.45</a:t>
                      </a:r>
                    </a:p>
                  </a:txBody>
                  <a:tcPr/>
                </a:tc>
                <a:extLst>
                  <a:ext uri="{0D108BD9-81ED-4DB2-BD59-A6C34878D82A}">
                    <a16:rowId xmlns:a16="http://schemas.microsoft.com/office/drawing/2014/main" val="2819196890"/>
                  </a:ext>
                </a:extLst>
              </a:tr>
            </a:tbl>
          </a:graphicData>
        </a:graphic>
      </p:graphicFrame>
      <p:sp>
        <p:nvSpPr>
          <p:cNvPr id="5" name="TextBox 4">
            <a:extLst>
              <a:ext uri="{FF2B5EF4-FFF2-40B4-BE49-F238E27FC236}">
                <a16:creationId xmlns:a16="http://schemas.microsoft.com/office/drawing/2014/main" id="{54B15860-A6D0-82ED-BA49-0A84DDAF2F8F}"/>
              </a:ext>
            </a:extLst>
          </p:cNvPr>
          <p:cNvSpPr txBox="1"/>
          <p:nvPr/>
        </p:nvSpPr>
        <p:spPr>
          <a:xfrm>
            <a:off x="935666" y="5201684"/>
            <a:ext cx="1903228" cy="369332"/>
          </a:xfrm>
          <a:prstGeom prst="rect">
            <a:avLst/>
          </a:prstGeom>
          <a:noFill/>
        </p:spPr>
        <p:txBody>
          <a:bodyPr wrap="square" rtlCol="0">
            <a:spAutoFit/>
          </a:bodyPr>
          <a:lstStyle/>
          <a:p>
            <a:r>
              <a:rPr lang="en-US" dirty="0"/>
              <a:t>*Projected</a:t>
            </a:r>
          </a:p>
        </p:txBody>
      </p:sp>
    </p:spTree>
    <p:extLst>
      <p:ext uri="{BB962C8B-B14F-4D97-AF65-F5344CB8AC3E}">
        <p14:creationId xmlns:p14="http://schemas.microsoft.com/office/powerpoint/2010/main" val="24549357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EFC9CC0-1D85-7FF3-CF4E-386B5D4F8B22}"/>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D7B8F8F-4528-4480-AFA3-A006195F5A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5B1C25-70C8-BBFE-4597-826932E321B5}"/>
              </a:ext>
            </a:extLst>
          </p:cNvPr>
          <p:cNvSpPr>
            <a:spLocks noGrp="1"/>
          </p:cNvSpPr>
          <p:nvPr>
            <p:ph type="title"/>
          </p:nvPr>
        </p:nvSpPr>
        <p:spPr>
          <a:xfrm>
            <a:off x="1286933" y="609600"/>
            <a:ext cx="10197494" cy="1099457"/>
          </a:xfrm>
        </p:spPr>
        <p:txBody>
          <a:bodyPr>
            <a:normAutofit/>
          </a:bodyPr>
          <a:lstStyle/>
          <a:p>
            <a:r>
              <a:rPr lang="en-US" dirty="0"/>
              <a:t>Health Benefit Increases Example</a:t>
            </a:r>
          </a:p>
        </p:txBody>
      </p:sp>
      <p:sp>
        <p:nvSpPr>
          <p:cNvPr id="11" name="Isosceles Triangle 10">
            <a:extLst>
              <a:ext uri="{FF2B5EF4-FFF2-40B4-BE49-F238E27FC236}">
                <a16:creationId xmlns:a16="http://schemas.microsoft.com/office/drawing/2014/main" id="{4F8B2185-AE38-43EA-9FA9-E5378AD730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Isosceles Triangle 12">
            <a:extLst>
              <a:ext uri="{FF2B5EF4-FFF2-40B4-BE49-F238E27FC236}">
                <a16:creationId xmlns:a16="http://schemas.microsoft.com/office/drawing/2014/main" id="{0D36BD5A-BF22-48CD-8A55-28B19177CE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4" name="Content Placeholder 3">
            <a:extLst>
              <a:ext uri="{FF2B5EF4-FFF2-40B4-BE49-F238E27FC236}">
                <a16:creationId xmlns:a16="http://schemas.microsoft.com/office/drawing/2014/main" id="{0E4F787C-2741-8728-E593-A1BBA89AB0C8}"/>
              </a:ext>
            </a:extLst>
          </p:cNvPr>
          <p:cNvGraphicFramePr>
            <a:graphicFrameLocks noGrp="1"/>
          </p:cNvGraphicFramePr>
          <p:nvPr>
            <p:ph idx="1"/>
            <p:extLst>
              <p:ext uri="{D42A27DB-BD31-4B8C-83A1-F6EECF244321}">
                <p14:modId xmlns:p14="http://schemas.microsoft.com/office/powerpoint/2010/main" val="3994033958"/>
              </p:ext>
            </p:extLst>
          </p:nvPr>
        </p:nvGraphicFramePr>
        <p:xfrm>
          <a:off x="707577" y="2052084"/>
          <a:ext cx="10197494" cy="3176223"/>
        </p:xfrm>
        <a:graphic>
          <a:graphicData uri="http://schemas.openxmlformats.org/drawingml/2006/table">
            <a:tbl>
              <a:tblPr firstRow="1" bandRow="1">
                <a:tableStyleId>{5C22544A-7EE6-4342-B048-85BDC9FD1C3A}</a:tableStyleId>
              </a:tblPr>
              <a:tblGrid>
                <a:gridCol w="1195636">
                  <a:extLst>
                    <a:ext uri="{9D8B030D-6E8A-4147-A177-3AD203B41FA5}">
                      <a16:colId xmlns:a16="http://schemas.microsoft.com/office/drawing/2014/main" val="2912423947"/>
                    </a:ext>
                  </a:extLst>
                </a:gridCol>
                <a:gridCol w="1417966">
                  <a:extLst>
                    <a:ext uri="{9D8B030D-6E8A-4147-A177-3AD203B41FA5}">
                      <a16:colId xmlns:a16="http://schemas.microsoft.com/office/drawing/2014/main" val="2144664566"/>
                    </a:ext>
                  </a:extLst>
                </a:gridCol>
                <a:gridCol w="1640294">
                  <a:extLst>
                    <a:ext uri="{9D8B030D-6E8A-4147-A177-3AD203B41FA5}">
                      <a16:colId xmlns:a16="http://schemas.microsoft.com/office/drawing/2014/main" val="2710840686"/>
                    </a:ext>
                  </a:extLst>
                </a:gridCol>
                <a:gridCol w="1417966">
                  <a:extLst>
                    <a:ext uri="{9D8B030D-6E8A-4147-A177-3AD203B41FA5}">
                      <a16:colId xmlns:a16="http://schemas.microsoft.com/office/drawing/2014/main" val="271674758"/>
                    </a:ext>
                  </a:extLst>
                </a:gridCol>
                <a:gridCol w="1467372">
                  <a:extLst>
                    <a:ext uri="{9D8B030D-6E8A-4147-A177-3AD203B41FA5}">
                      <a16:colId xmlns:a16="http://schemas.microsoft.com/office/drawing/2014/main" val="3098381396"/>
                    </a:ext>
                  </a:extLst>
                </a:gridCol>
                <a:gridCol w="1640294">
                  <a:extLst>
                    <a:ext uri="{9D8B030D-6E8A-4147-A177-3AD203B41FA5}">
                      <a16:colId xmlns:a16="http://schemas.microsoft.com/office/drawing/2014/main" val="3932111097"/>
                    </a:ext>
                  </a:extLst>
                </a:gridCol>
                <a:gridCol w="1417966">
                  <a:extLst>
                    <a:ext uri="{9D8B030D-6E8A-4147-A177-3AD203B41FA5}">
                      <a16:colId xmlns:a16="http://schemas.microsoft.com/office/drawing/2014/main" val="742039490"/>
                    </a:ext>
                  </a:extLst>
                </a:gridCol>
              </a:tblGrid>
              <a:tr h="475353">
                <a:tc gridSpan="7">
                  <a:txBody>
                    <a:bodyPr/>
                    <a:lstStyle/>
                    <a:p>
                      <a:r>
                        <a:rPr lang="en-US" sz="1700" dirty="0"/>
                        <a:t>Employee Makes $95,000 and takes family coverage</a:t>
                      </a:r>
                    </a:p>
                  </a:txBody>
                  <a:tcPr marL="83879" marR="83879" marT="41940" marB="41940"/>
                </a:tc>
                <a:tc hMerge="1">
                  <a:txBody>
                    <a:bodyPr/>
                    <a:lstStyle/>
                    <a:p>
                      <a:endParaRPr lang="en-US" dirty="0"/>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hMerge="1">
                  <a:txBody>
                    <a:bodyPr/>
                    <a:lstStyle/>
                    <a:p>
                      <a:endParaRPr lang="en-US" sz="1700"/>
                    </a:p>
                  </a:txBody>
                  <a:tcPr marL="83879" marR="83879" marT="41940" marB="41940"/>
                </a:tc>
                <a:tc hMerge="1">
                  <a:txBody>
                    <a:bodyPr/>
                    <a:lstStyle/>
                    <a:p>
                      <a:endParaRPr lang="en-US" sz="1700" dirty="0"/>
                    </a:p>
                  </a:txBody>
                  <a:tcPr marL="83879" marR="83879" marT="41940" marB="41940"/>
                </a:tc>
                <a:extLst>
                  <a:ext uri="{0D108BD9-81ED-4DB2-BD59-A6C34878D82A}">
                    <a16:rowId xmlns:a16="http://schemas.microsoft.com/office/drawing/2014/main" val="235572165"/>
                  </a:ext>
                </a:extLst>
              </a:tr>
              <a:tr h="799458">
                <a:tc>
                  <a:txBody>
                    <a:bodyPr/>
                    <a:lstStyle/>
                    <a:p>
                      <a:r>
                        <a:rPr lang="en-US" sz="1700" b="1" u="sng"/>
                        <a:t>Plan</a:t>
                      </a:r>
                    </a:p>
                  </a:txBody>
                  <a:tcPr marL="83879" marR="83879" marT="41940" marB="41940"/>
                </a:tc>
                <a:tc>
                  <a:txBody>
                    <a:bodyPr/>
                    <a:lstStyle/>
                    <a:p>
                      <a:r>
                        <a:rPr lang="en-US" sz="1700" b="1" u="sng"/>
                        <a:t>2026 Premium</a:t>
                      </a:r>
                    </a:p>
                  </a:txBody>
                  <a:tcPr marL="83879" marR="83879" marT="41940" marB="41940"/>
                </a:tc>
                <a:tc>
                  <a:txBody>
                    <a:bodyPr/>
                    <a:lstStyle/>
                    <a:p>
                      <a:r>
                        <a:rPr lang="en-US" sz="1700" b="1" u="sng"/>
                        <a:t>Employee Contribution</a:t>
                      </a:r>
                    </a:p>
                  </a:txBody>
                  <a:tcPr marL="83879" marR="83879" marT="41940" marB="41940"/>
                </a:tc>
                <a:tc>
                  <a:txBody>
                    <a:bodyPr/>
                    <a:lstStyle/>
                    <a:p>
                      <a:r>
                        <a:rPr lang="en-US" sz="1700" b="1" u="sng"/>
                        <a:t>Net Cost to BOE</a:t>
                      </a:r>
                    </a:p>
                  </a:txBody>
                  <a:tcPr marL="83879" marR="83879" marT="41940" marB="41940"/>
                </a:tc>
                <a:tc>
                  <a:txBody>
                    <a:bodyPr/>
                    <a:lstStyle/>
                    <a:p>
                      <a:r>
                        <a:rPr lang="en-US" sz="1700" b="1" u="sng" dirty="0"/>
                        <a:t>2027 Premium*</a:t>
                      </a:r>
                    </a:p>
                  </a:txBody>
                  <a:tcPr marL="83879" marR="83879" marT="41940" marB="41940"/>
                </a:tc>
                <a:tc>
                  <a:txBody>
                    <a:bodyPr/>
                    <a:lstStyle/>
                    <a:p>
                      <a:r>
                        <a:rPr lang="en-US" sz="1700" b="1" u="sng"/>
                        <a:t>Employee Contribution</a:t>
                      </a:r>
                    </a:p>
                  </a:txBody>
                  <a:tcPr marL="83879" marR="83879" marT="41940" marB="41940"/>
                </a:tc>
                <a:tc>
                  <a:txBody>
                    <a:bodyPr/>
                    <a:lstStyle/>
                    <a:p>
                      <a:r>
                        <a:rPr lang="en-US" sz="1700" b="1" u="sng"/>
                        <a:t>Net Cost to BOE</a:t>
                      </a:r>
                    </a:p>
                  </a:txBody>
                  <a:tcPr marL="83879" marR="83879" marT="41940" marB="41940"/>
                </a:tc>
                <a:extLst>
                  <a:ext uri="{0D108BD9-81ED-4DB2-BD59-A6C34878D82A}">
                    <a16:rowId xmlns:a16="http://schemas.microsoft.com/office/drawing/2014/main" val="1972536471"/>
                  </a:ext>
                </a:extLst>
              </a:tr>
              <a:tr h="475353">
                <a:tc>
                  <a:txBody>
                    <a:bodyPr/>
                    <a:lstStyle/>
                    <a:p>
                      <a:r>
                        <a:rPr lang="en-US" sz="1700"/>
                        <a:t>Direct 10</a:t>
                      </a:r>
                    </a:p>
                  </a:txBody>
                  <a:tcPr marL="83879" marR="83879" marT="41940" marB="41940"/>
                </a:tc>
                <a:tc>
                  <a:txBody>
                    <a:bodyPr/>
                    <a:lstStyle/>
                    <a:p>
                      <a:r>
                        <a:rPr lang="en-US" sz="1700"/>
                        <a:t>$75,150.36</a:t>
                      </a:r>
                    </a:p>
                  </a:txBody>
                  <a:tcPr marL="83879" marR="83879" marT="41940" marB="41940"/>
                </a:tc>
                <a:tc>
                  <a:txBody>
                    <a:bodyPr/>
                    <a:lstStyle/>
                    <a:p>
                      <a:r>
                        <a:rPr lang="en-US" sz="1700" dirty="0"/>
                        <a:t>$18,524.56</a:t>
                      </a:r>
                    </a:p>
                  </a:txBody>
                  <a:tcPr marL="83879" marR="83879" marT="41940" marB="41940"/>
                </a:tc>
                <a:tc>
                  <a:txBody>
                    <a:bodyPr/>
                    <a:lstStyle/>
                    <a:p>
                      <a:r>
                        <a:rPr lang="en-US" sz="1700" dirty="0"/>
                        <a:t>$56,625.80</a:t>
                      </a:r>
                    </a:p>
                  </a:txBody>
                  <a:tcPr marL="83879" marR="83879" marT="41940" marB="41940"/>
                </a:tc>
                <a:tc>
                  <a:txBody>
                    <a:bodyPr/>
                    <a:lstStyle/>
                    <a:p>
                      <a:r>
                        <a:rPr lang="en-US" sz="1700"/>
                        <a:t>$97,695.47</a:t>
                      </a:r>
                    </a:p>
                  </a:txBody>
                  <a:tcPr marL="83879" marR="83879" marT="41940" marB="41940"/>
                </a:tc>
                <a:tc>
                  <a:txBody>
                    <a:bodyPr/>
                    <a:lstStyle/>
                    <a:p>
                      <a:r>
                        <a:rPr lang="en-US" sz="1700" dirty="0"/>
                        <a:t>$24,081.93</a:t>
                      </a:r>
                    </a:p>
                  </a:txBody>
                  <a:tcPr marL="83879" marR="83879" marT="41940" marB="41940"/>
                </a:tc>
                <a:tc>
                  <a:txBody>
                    <a:bodyPr/>
                    <a:lstStyle/>
                    <a:p>
                      <a:r>
                        <a:rPr lang="en-US" sz="1700" dirty="0"/>
                        <a:t>$73,613.54</a:t>
                      </a:r>
                    </a:p>
                  </a:txBody>
                  <a:tcPr marL="83879" marR="83879" marT="41940" marB="41940"/>
                </a:tc>
                <a:extLst>
                  <a:ext uri="{0D108BD9-81ED-4DB2-BD59-A6C34878D82A}">
                    <a16:rowId xmlns:a16="http://schemas.microsoft.com/office/drawing/2014/main" val="3867419016"/>
                  </a:ext>
                </a:extLst>
              </a:tr>
              <a:tr h="475353">
                <a:tc>
                  <a:txBody>
                    <a:bodyPr/>
                    <a:lstStyle/>
                    <a:p>
                      <a:r>
                        <a:rPr lang="en-US" sz="1700"/>
                        <a:t>Direct 15</a:t>
                      </a:r>
                    </a:p>
                  </a:txBody>
                  <a:tcPr marL="83879" marR="83879" marT="41940" marB="41940"/>
                </a:tc>
                <a:tc>
                  <a:txBody>
                    <a:bodyPr/>
                    <a:lstStyle/>
                    <a:p>
                      <a:r>
                        <a:rPr lang="en-US" sz="1700"/>
                        <a:t>$72,293.40</a:t>
                      </a:r>
                    </a:p>
                  </a:txBody>
                  <a:tcPr marL="83879" marR="83879" marT="41940" marB="41940"/>
                </a:tc>
                <a:tc>
                  <a:txBody>
                    <a:bodyPr/>
                    <a:lstStyle/>
                    <a:p>
                      <a:r>
                        <a:rPr lang="en-US" sz="1700" dirty="0"/>
                        <a:t>$17,820.32</a:t>
                      </a:r>
                    </a:p>
                  </a:txBody>
                  <a:tcPr marL="83879" marR="83879" marT="41940" marB="41940"/>
                </a:tc>
                <a:tc>
                  <a:txBody>
                    <a:bodyPr/>
                    <a:lstStyle/>
                    <a:p>
                      <a:r>
                        <a:rPr lang="en-US" sz="1700" dirty="0"/>
                        <a:t>$54,473.08</a:t>
                      </a:r>
                    </a:p>
                  </a:txBody>
                  <a:tcPr marL="83879" marR="83879" marT="41940" marB="41940"/>
                </a:tc>
                <a:tc>
                  <a:txBody>
                    <a:bodyPr/>
                    <a:lstStyle/>
                    <a:p>
                      <a:r>
                        <a:rPr lang="en-US" sz="1700"/>
                        <a:t>$93,981.42</a:t>
                      </a:r>
                    </a:p>
                  </a:txBody>
                  <a:tcPr marL="83879" marR="83879" marT="41940" marB="41940"/>
                </a:tc>
                <a:tc>
                  <a:txBody>
                    <a:bodyPr/>
                    <a:lstStyle/>
                    <a:p>
                      <a:r>
                        <a:rPr lang="en-US" sz="1700" dirty="0"/>
                        <a:t>$23,166.42</a:t>
                      </a:r>
                    </a:p>
                  </a:txBody>
                  <a:tcPr marL="83879" marR="83879" marT="41940" marB="41940"/>
                </a:tc>
                <a:tc>
                  <a:txBody>
                    <a:bodyPr/>
                    <a:lstStyle/>
                    <a:p>
                      <a:r>
                        <a:rPr lang="en-US" sz="1700" dirty="0"/>
                        <a:t>$70,815.00</a:t>
                      </a:r>
                    </a:p>
                  </a:txBody>
                  <a:tcPr marL="83879" marR="83879" marT="41940" marB="41940"/>
                </a:tc>
                <a:extLst>
                  <a:ext uri="{0D108BD9-81ED-4DB2-BD59-A6C34878D82A}">
                    <a16:rowId xmlns:a16="http://schemas.microsoft.com/office/drawing/2014/main" val="2440662564"/>
                  </a:ext>
                </a:extLst>
              </a:tr>
              <a:tr h="475353">
                <a:tc>
                  <a:txBody>
                    <a:bodyPr/>
                    <a:lstStyle/>
                    <a:p>
                      <a:r>
                        <a:rPr lang="en-US" sz="1700"/>
                        <a:t>EHP</a:t>
                      </a:r>
                    </a:p>
                  </a:txBody>
                  <a:tcPr marL="83879" marR="83879" marT="41940" marB="41940"/>
                </a:tc>
                <a:tc>
                  <a:txBody>
                    <a:bodyPr/>
                    <a:lstStyle/>
                    <a:p>
                      <a:r>
                        <a:rPr lang="en-US" sz="1700"/>
                        <a:t>$51,405.12</a:t>
                      </a:r>
                    </a:p>
                  </a:txBody>
                  <a:tcPr marL="83879" marR="83879" marT="41940" marB="41940"/>
                </a:tc>
                <a:tc>
                  <a:txBody>
                    <a:bodyPr/>
                    <a:lstStyle/>
                    <a:p>
                      <a:r>
                        <a:rPr lang="en-US" sz="1700" dirty="0"/>
                        <a:t>$6,270.00</a:t>
                      </a:r>
                    </a:p>
                  </a:txBody>
                  <a:tcPr marL="83879" marR="83879" marT="41940" marB="41940"/>
                </a:tc>
                <a:tc>
                  <a:txBody>
                    <a:bodyPr/>
                    <a:lstStyle/>
                    <a:p>
                      <a:r>
                        <a:rPr lang="en-US" sz="1700" dirty="0"/>
                        <a:t>$45,135.12</a:t>
                      </a:r>
                    </a:p>
                  </a:txBody>
                  <a:tcPr marL="83879" marR="83879" marT="41940" marB="41940"/>
                </a:tc>
                <a:tc>
                  <a:txBody>
                    <a:bodyPr/>
                    <a:lstStyle/>
                    <a:p>
                      <a:r>
                        <a:rPr lang="en-US" sz="1700"/>
                        <a:t>$66,826.66</a:t>
                      </a:r>
                    </a:p>
                  </a:txBody>
                  <a:tcPr marL="83879" marR="83879" marT="41940" marB="41940"/>
                </a:tc>
                <a:tc>
                  <a:txBody>
                    <a:bodyPr/>
                    <a:lstStyle/>
                    <a:p>
                      <a:r>
                        <a:rPr lang="en-US" sz="1700" dirty="0"/>
                        <a:t>$6,270.00</a:t>
                      </a:r>
                    </a:p>
                  </a:txBody>
                  <a:tcPr marL="83879" marR="83879" marT="41940" marB="41940"/>
                </a:tc>
                <a:tc>
                  <a:txBody>
                    <a:bodyPr/>
                    <a:lstStyle/>
                    <a:p>
                      <a:r>
                        <a:rPr lang="en-US" sz="1700" dirty="0"/>
                        <a:t>$60,556.66</a:t>
                      </a:r>
                    </a:p>
                  </a:txBody>
                  <a:tcPr marL="83879" marR="83879" marT="41940" marB="41940"/>
                </a:tc>
                <a:extLst>
                  <a:ext uri="{0D108BD9-81ED-4DB2-BD59-A6C34878D82A}">
                    <a16:rowId xmlns:a16="http://schemas.microsoft.com/office/drawing/2014/main" val="515889647"/>
                  </a:ext>
                </a:extLst>
              </a:tr>
              <a:tr h="475353">
                <a:tc>
                  <a:txBody>
                    <a:bodyPr/>
                    <a:lstStyle/>
                    <a:p>
                      <a:r>
                        <a:rPr lang="en-US" sz="1700"/>
                        <a:t>GSHP</a:t>
                      </a:r>
                    </a:p>
                  </a:txBody>
                  <a:tcPr marL="83879" marR="83879" marT="41940" marB="41940"/>
                </a:tc>
                <a:tc>
                  <a:txBody>
                    <a:bodyPr/>
                    <a:lstStyle/>
                    <a:p>
                      <a:r>
                        <a:rPr lang="en-US" sz="1700"/>
                        <a:t>$45,758.04</a:t>
                      </a:r>
                    </a:p>
                  </a:txBody>
                  <a:tcPr marL="83879" marR="83879" marT="41940" marB="41940"/>
                </a:tc>
                <a:tc>
                  <a:txBody>
                    <a:bodyPr/>
                    <a:lstStyle/>
                    <a:p>
                      <a:r>
                        <a:rPr lang="en-US" sz="1700" dirty="0"/>
                        <a:t>$3,135.00</a:t>
                      </a:r>
                    </a:p>
                  </a:txBody>
                  <a:tcPr marL="83879" marR="83879" marT="41940" marB="41940"/>
                </a:tc>
                <a:tc>
                  <a:txBody>
                    <a:bodyPr/>
                    <a:lstStyle/>
                    <a:p>
                      <a:r>
                        <a:rPr lang="en-US" sz="1700" dirty="0"/>
                        <a:t>$42,623.04</a:t>
                      </a:r>
                    </a:p>
                  </a:txBody>
                  <a:tcPr marL="83879" marR="83879" marT="41940" marB="41940"/>
                </a:tc>
                <a:tc>
                  <a:txBody>
                    <a:bodyPr/>
                    <a:lstStyle/>
                    <a:p>
                      <a:r>
                        <a:rPr lang="en-US" sz="1700"/>
                        <a:t>$59,485.45</a:t>
                      </a:r>
                    </a:p>
                  </a:txBody>
                  <a:tcPr marL="83879" marR="83879" marT="41940" marB="41940"/>
                </a:tc>
                <a:tc>
                  <a:txBody>
                    <a:bodyPr/>
                    <a:lstStyle/>
                    <a:p>
                      <a:r>
                        <a:rPr lang="en-US" sz="1700" dirty="0"/>
                        <a:t>$3,135.00</a:t>
                      </a:r>
                    </a:p>
                  </a:txBody>
                  <a:tcPr marL="83879" marR="83879" marT="41940" marB="41940"/>
                </a:tc>
                <a:tc>
                  <a:txBody>
                    <a:bodyPr/>
                    <a:lstStyle/>
                    <a:p>
                      <a:r>
                        <a:rPr lang="en-US" sz="1700" dirty="0"/>
                        <a:t>$56,350.45</a:t>
                      </a:r>
                    </a:p>
                  </a:txBody>
                  <a:tcPr marL="83879" marR="83879" marT="41940" marB="41940"/>
                </a:tc>
                <a:extLst>
                  <a:ext uri="{0D108BD9-81ED-4DB2-BD59-A6C34878D82A}">
                    <a16:rowId xmlns:a16="http://schemas.microsoft.com/office/drawing/2014/main" val="2819196890"/>
                  </a:ext>
                </a:extLst>
              </a:tr>
            </a:tbl>
          </a:graphicData>
        </a:graphic>
      </p:graphicFrame>
      <p:sp>
        <p:nvSpPr>
          <p:cNvPr id="3" name="TextBox 2">
            <a:extLst>
              <a:ext uri="{FF2B5EF4-FFF2-40B4-BE49-F238E27FC236}">
                <a16:creationId xmlns:a16="http://schemas.microsoft.com/office/drawing/2014/main" id="{5E469294-99B5-F6C8-53D2-D969BFD82E56}"/>
              </a:ext>
            </a:extLst>
          </p:cNvPr>
          <p:cNvSpPr txBox="1"/>
          <p:nvPr/>
        </p:nvSpPr>
        <p:spPr>
          <a:xfrm>
            <a:off x="1733107" y="5435600"/>
            <a:ext cx="1903228" cy="369332"/>
          </a:xfrm>
          <a:prstGeom prst="rect">
            <a:avLst/>
          </a:prstGeom>
          <a:noFill/>
        </p:spPr>
        <p:txBody>
          <a:bodyPr wrap="square" rtlCol="0">
            <a:spAutoFit/>
          </a:bodyPr>
          <a:lstStyle/>
          <a:p>
            <a:r>
              <a:rPr lang="en-US" dirty="0"/>
              <a:t>*Projected</a:t>
            </a:r>
          </a:p>
        </p:txBody>
      </p:sp>
    </p:spTree>
    <p:extLst>
      <p:ext uri="{BB962C8B-B14F-4D97-AF65-F5344CB8AC3E}">
        <p14:creationId xmlns:p14="http://schemas.microsoft.com/office/powerpoint/2010/main" val="498208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D7B8F8F-4528-4480-AFA3-A006195F5A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EE4382-B54D-4B79-9CAE-9CECFE33D120}"/>
              </a:ext>
            </a:extLst>
          </p:cNvPr>
          <p:cNvSpPr>
            <a:spLocks noGrp="1"/>
          </p:cNvSpPr>
          <p:nvPr>
            <p:ph type="title"/>
          </p:nvPr>
        </p:nvSpPr>
        <p:spPr>
          <a:xfrm>
            <a:off x="1286933" y="609600"/>
            <a:ext cx="10197494" cy="1099457"/>
          </a:xfrm>
        </p:spPr>
        <p:txBody>
          <a:bodyPr>
            <a:normAutofit/>
          </a:bodyPr>
          <a:lstStyle/>
          <a:p>
            <a:r>
              <a:rPr lang="en-US">
                <a:ln>
                  <a:solidFill>
                    <a:prstClr val="black">
                      <a:lumMod val="75000"/>
                      <a:lumOff val="25000"/>
                      <a:alpha val="10000"/>
                    </a:prstClr>
                  </a:solidFill>
                </a:ln>
                <a:effectLst>
                  <a:outerShdw blurRad="9525" dist="25400" dir="14640000" algn="tl" rotWithShape="0">
                    <a:prstClr val="black">
                      <a:alpha val="30000"/>
                    </a:prstClr>
                  </a:outerShdw>
                </a:effectLst>
              </a:rPr>
              <a:t>Facilities</a:t>
            </a:r>
          </a:p>
        </p:txBody>
      </p:sp>
      <p:sp>
        <p:nvSpPr>
          <p:cNvPr id="16" name="Isosceles Triangle 15">
            <a:extLst>
              <a:ext uri="{FF2B5EF4-FFF2-40B4-BE49-F238E27FC236}">
                <a16:creationId xmlns:a16="http://schemas.microsoft.com/office/drawing/2014/main" id="{4F8B2185-AE38-43EA-9FA9-E5378AD730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17">
            <a:extLst>
              <a:ext uri="{FF2B5EF4-FFF2-40B4-BE49-F238E27FC236}">
                <a16:creationId xmlns:a16="http://schemas.microsoft.com/office/drawing/2014/main" id="{0D36BD5A-BF22-48CD-8A55-28B19177CE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 name="Rectangle 7">
            <a:extLst>
              <a:ext uri="{FF2B5EF4-FFF2-40B4-BE49-F238E27FC236}">
                <a16:creationId xmlns:a16="http://schemas.microsoft.com/office/drawing/2014/main" id="{4A736455-1C09-4CC3-B955-97F169B794E8}"/>
              </a:ext>
            </a:extLst>
          </p:cNvPr>
          <p:cNvSpPr/>
          <p:nvPr/>
        </p:nvSpPr>
        <p:spPr>
          <a:xfrm>
            <a:off x="11015033" y="5702600"/>
            <a:ext cx="1178942" cy="11501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 name="Content Placeholder 3">
            <a:extLst>
              <a:ext uri="{FF2B5EF4-FFF2-40B4-BE49-F238E27FC236}">
                <a16:creationId xmlns:a16="http://schemas.microsoft.com/office/drawing/2014/main" id="{0F61D4F8-90AD-863E-D5E7-3590AB531A10}"/>
              </a:ext>
            </a:extLst>
          </p:cNvPr>
          <p:cNvGraphicFramePr>
            <a:graphicFrameLocks noGrp="1"/>
          </p:cNvGraphicFramePr>
          <p:nvPr>
            <p:ph idx="1"/>
            <p:extLst>
              <p:ext uri="{D42A27DB-BD31-4B8C-83A1-F6EECF244321}">
                <p14:modId xmlns:p14="http://schemas.microsoft.com/office/powerpoint/2010/main" val="4021641392"/>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86762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6F10C-8364-4642-87F5-DAF0B2C47BFF}"/>
              </a:ext>
            </a:extLst>
          </p:cNvPr>
          <p:cNvSpPr>
            <a:spLocks noGrp="1"/>
          </p:cNvSpPr>
          <p:nvPr>
            <p:ph type="title"/>
          </p:nvPr>
        </p:nvSpPr>
        <p:spPr>
          <a:xfrm>
            <a:off x="409303" y="775585"/>
            <a:ext cx="9875520" cy="879044"/>
          </a:xfrm>
        </p:spPr>
        <p:txBody>
          <a:bodyPr anchor="ctr">
            <a:normAutofit/>
          </a:bodyPr>
          <a:lstStyle/>
          <a:p>
            <a:r>
              <a:rPr lang="en-US" sz="4800" dirty="0">
                <a:ln>
                  <a:solidFill>
                    <a:prstClr val="black">
                      <a:lumMod val="75000"/>
                      <a:lumOff val="25000"/>
                      <a:alpha val="10000"/>
                    </a:prstClr>
                  </a:solidFill>
                </a:ln>
              </a:rPr>
              <a:t>Payroll</a:t>
            </a:r>
            <a:endParaRPr lang="en-US" sz="4800" dirty="0">
              <a:cs typeface="Calibri Light" panose="020F0302020204030204"/>
            </a:endParaRPr>
          </a:p>
        </p:txBody>
      </p:sp>
      <p:graphicFrame>
        <p:nvGraphicFramePr>
          <p:cNvPr id="5" name="Content Placeholder 2">
            <a:extLst>
              <a:ext uri="{FF2B5EF4-FFF2-40B4-BE49-F238E27FC236}">
                <a16:creationId xmlns:a16="http://schemas.microsoft.com/office/drawing/2014/main" id="{6AE0F381-6474-7B2B-1F28-4EE394AAA9FC}"/>
              </a:ext>
            </a:extLst>
          </p:cNvPr>
          <p:cNvGraphicFramePr>
            <a:graphicFrameLocks noGrp="1"/>
          </p:cNvGraphicFramePr>
          <p:nvPr>
            <p:ph idx="1"/>
            <p:extLst>
              <p:ext uri="{D42A27DB-BD31-4B8C-83A1-F6EECF244321}">
                <p14:modId xmlns:p14="http://schemas.microsoft.com/office/powerpoint/2010/main" val="40457707"/>
              </p:ext>
            </p:extLst>
          </p:nvPr>
        </p:nvGraphicFramePr>
        <p:xfrm>
          <a:off x="622887" y="2549435"/>
          <a:ext cx="10946450" cy="37621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517750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4D7B8F8F-4528-4480-AFA3-A006195F5A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30CBAE-F293-4616-8BB3-3D7CCD40B111}"/>
              </a:ext>
            </a:extLst>
          </p:cNvPr>
          <p:cNvSpPr>
            <a:spLocks noGrp="1"/>
          </p:cNvSpPr>
          <p:nvPr>
            <p:ph type="title"/>
          </p:nvPr>
        </p:nvSpPr>
        <p:spPr>
          <a:xfrm>
            <a:off x="1286933" y="609600"/>
            <a:ext cx="10197494" cy="1099457"/>
          </a:xfrm>
        </p:spPr>
        <p:txBody>
          <a:bodyPr>
            <a:normAutofit/>
          </a:bodyPr>
          <a:lstStyle/>
          <a:p>
            <a:r>
              <a:rPr lang="en-US">
                <a:ln>
                  <a:solidFill>
                    <a:prstClr val="black">
                      <a:lumMod val="75000"/>
                      <a:lumOff val="25000"/>
                      <a:alpha val="10000"/>
                    </a:prstClr>
                  </a:solidFill>
                </a:ln>
                <a:effectLst>
                  <a:outerShdw blurRad="9525" dist="25400" dir="14640000" algn="tl" rotWithShape="0">
                    <a:prstClr val="black">
                      <a:alpha val="30000"/>
                    </a:prstClr>
                  </a:outerShdw>
                </a:effectLst>
              </a:rPr>
              <a:t>Special Services</a:t>
            </a:r>
            <a:endParaRPr lang="en-US"/>
          </a:p>
        </p:txBody>
      </p:sp>
      <p:sp>
        <p:nvSpPr>
          <p:cNvPr id="21" name="Isosceles Triangle 20">
            <a:extLst>
              <a:ext uri="{FF2B5EF4-FFF2-40B4-BE49-F238E27FC236}">
                <a16:creationId xmlns:a16="http://schemas.microsoft.com/office/drawing/2014/main" id="{4F8B2185-AE38-43EA-9FA9-E5378AD730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0D36BD5A-BF22-48CD-8A55-28B19177CE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14" name="Content Placeholder 2">
            <a:extLst>
              <a:ext uri="{FF2B5EF4-FFF2-40B4-BE49-F238E27FC236}">
                <a16:creationId xmlns:a16="http://schemas.microsoft.com/office/drawing/2014/main" id="{F10D8974-2C4A-40A2-BB43-71087F8A1785}"/>
              </a:ext>
            </a:extLst>
          </p:cNvPr>
          <p:cNvGraphicFramePr>
            <a:graphicFrameLocks noGrp="1"/>
          </p:cNvGraphicFramePr>
          <p:nvPr>
            <p:ph idx="1"/>
            <p:extLst>
              <p:ext uri="{D42A27DB-BD31-4B8C-83A1-F6EECF244321}">
                <p14:modId xmlns:p14="http://schemas.microsoft.com/office/powerpoint/2010/main" val="518118299"/>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039076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69523D98-96B8-57A9-50BF-68998731B7CF}"/>
              </a:ext>
            </a:extLst>
          </p:cNvPr>
          <p:cNvPicPr>
            <a:picLocks noChangeAspect="1"/>
          </p:cNvPicPr>
          <p:nvPr/>
        </p:nvPicPr>
        <p:blipFill rotWithShape="1">
          <a:blip r:embed="rId3">
            <a:duotone>
              <a:schemeClr val="accent1">
                <a:shade val="45000"/>
                <a:satMod val="135000"/>
              </a:schemeClr>
              <a:prstClr val="white"/>
            </a:duotone>
          </a:blip>
          <a:srcRect l="9091" t="7634" b="15758"/>
          <a:stretch>
            <a:fillRect/>
          </a:stretch>
        </p:blipFill>
        <p:spPr>
          <a:xfrm>
            <a:off x="1" y="10"/>
            <a:ext cx="12191999" cy="6857990"/>
          </a:xfrm>
          <a:prstGeom prst="rect">
            <a:avLst/>
          </a:prstGeom>
        </p:spPr>
      </p:pic>
      <p:sp>
        <p:nvSpPr>
          <p:cNvPr id="22" name="Isosceles Triangle 21">
            <a:extLst>
              <a:ext uri="{FF2B5EF4-FFF2-40B4-BE49-F238E27FC236}">
                <a16:creationId xmlns:a16="http://schemas.microsoft.com/office/drawing/2014/main" id="{1BA07DAC-0828-4E8A-89B0-C91571DA2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Parallelogram 23">
            <a:extLst>
              <a:ext uri="{FF2B5EF4-FFF2-40B4-BE49-F238E27FC236}">
                <a16:creationId xmlns:a16="http://schemas.microsoft.com/office/drawing/2014/main" id="{69B6D7B3-8A73-4CE7-9D82-A9312B6DE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24188" y="0"/>
            <a:ext cx="9372600" cy="6858000"/>
          </a:xfrm>
          <a:prstGeom prst="parallelogram">
            <a:avLst>
              <a:gd name="adj" fmla="val 14937"/>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A37C6E0A-19F2-48C1-B88F-0F2849A677D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E0BA7D5E-5E6F-484C-B359-CAEF62FE349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0" name="Rectangle 23">
            <a:extLst>
              <a:ext uri="{FF2B5EF4-FFF2-40B4-BE49-F238E27FC236}">
                <a16:creationId xmlns:a16="http://schemas.microsoft.com/office/drawing/2014/main" id="{7F9686A1-9C17-4B90-B38A-760DA1E3EF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54C044A-2ED1-CDEC-D61D-AA6A25BECAD4}"/>
              </a:ext>
            </a:extLst>
          </p:cNvPr>
          <p:cNvSpPr>
            <a:spLocks noGrp="1"/>
          </p:cNvSpPr>
          <p:nvPr>
            <p:ph type="title"/>
          </p:nvPr>
        </p:nvSpPr>
        <p:spPr>
          <a:xfrm>
            <a:off x="2786047" y="609600"/>
            <a:ext cx="6487955" cy="1320800"/>
          </a:xfrm>
        </p:spPr>
        <p:txBody>
          <a:bodyPr anchor="t">
            <a:normAutofit/>
          </a:bodyPr>
          <a:lstStyle/>
          <a:p>
            <a:r>
              <a:rPr lang="en-US">
                <a:cs typeface="Calibri Light"/>
              </a:rPr>
              <a:t>Technology and Transportation</a:t>
            </a:r>
            <a:endParaRPr lang="en-US"/>
          </a:p>
        </p:txBody>
      </p:sp>
      <p:sp>
        <p:nvSpPr>
          <p:cNvPr id="32" name="Rectangle 25">
            <a:extLst>
              <a:ext uri="{FF2B5EF4-FFF2-40B4-BE49-F238E27FC236}">
                <a16:creationId xmlns:a16="http://schemas.microsoft.com/office/drawing/2014/main" id="{811FEE30-B0B5-4736-99E3-4BC1F53F9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Isosceles Triangle 33">
            <a:extLst>
              <a:ext uri="{FF2B5EF4-FFF2-40B4-BE49-F238E27FC236}">
                <a16:creationId xmlns:a16="http://schemas.microsoft.com/office/drawing/2014/main" id="{7BA6B1FF-4902-4794-ABA5-0705822E2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6" name="Rectangle 27">
            <a:extLst>
              <a:ext uri="{FF2B5EF4-FFF2-40B4-BE49-F238E27FC236}">
                <a16:creationId xmlns:a16="http://schemas.microsoft.com/office/drawing/2014/main" id="{0290B932-76F5-4A94-874A-B0A4A01399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28">
            <a:extLst>
              <a:ext uri="{FF2B5EF4-FFF2-40B4-BE49-F238E27FC236}">
                <a16:creationId xmlns:a16="http://schemas.microsoft.com/office/drawing/2014/main" id="{ACCB8186-BD51-4014-9556-C8A664C19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0" name="Rectangle 29">
            <a:extLst>
              <a:ext uri="{FF2B5EF4-FFF2-40B4-BE49-F238E27FC236}">
                <a16:creationId xmlns:a16="http://schemas.microsoft.com/office/drawing/2014/main" id="{46DF8276-ED1E-46CA-8639-EAE565AEAA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2" name="Isosceles Triangle 41">
            <a:extLst>
              <a:ext uri="{FF2B5EF4-FFF2-40B4-BE49-F238E27FC236}">
                <a16:creationId xmlns:a16="http://schemas.microsoft.com/office/drawing/2014/main" id="{EA75AF29-0276-41BE-A836-9F8F7DFD1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5D21427C-57BA-E1DE-D5EB-6C66C80224B5}"/>
              </a:ext>
            </a:extLst>
          </p:cNvPr>
          <p:cNvGraphicFramePr>
            <a:graphicFrameLocks noGrp="1"/>
          </p:cNvGraphicFramePr>
          <p:nvPr>
            <p:ph idx="1"/>
            <p:extLst>
              <p:ext uri="{D42A27DB-BD31-4B8C-83A1-F6EECF244321}">
                <p14:modId xmlns:p14="http://schemas.microsoft.com/office/powerpoint/2010/main" val="627989975"/>
              </p:ext>
            </p:extLst>
          </p:nvPr>
        </p:nvGraphicFramePr>
        <p:xfrm>
          <a:off x="2137885" y="1414131"/>
          <a:ext cx="8230607" cy="51248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648508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978760" y="6544290"/>
            <a:ext cx="160655" cy="185420"/>
          </a:xfrm>
          <a:prstGeom prst="rect">
            <a:avLst/>
          </a:prstGeom>
        </p:spPr>
        <p:txBody>
          <a:bodyPr vert="horz" wrap="square" lIns="0" tIns="12700" rIns="0" bIns="0" rtlCol="0">
            <a:spAutoFit/>
          </a:bodyPr>
          <a:lstStyle/>
          <a:p>
            <a:pPr marL="12700">
              <a:lnSpc>
                <a:spcPct val="100000"/>
              </a:lnSpc>
              <a:spcBef>
                <a:spcPts val="100"/>
              </a:spcBef>
            </a:pPr>
            <a:r>
              <a:rPr sz="1050" spc="-25" dirty="0">
                <a:solidFill>
                  <a:srgbClr val="FFFFFF"/>
                </a:solidFill>
                <a:latin typeface="Calibri"/>
                <a:cs typeface="Calibri"/>
              </a:rPr>
              <a:t>25</a:t>
            </a:r>
            <a:endParaRPr sz="1050">
              <a:latin typeface="Calibri"/>
              <a:cs typeface="Calibri"/>
            </a:endParaRPr>
          </a:p>
        </p:txBody>
      </p:sp>
      <p:pic>
        <p:nvPicPr>
          <p:cNvPr id="3" name="object 3"/>
          <p:cNvPicPr/>
          <p:nvPr/>
        </p:nvPicPr>
        <p:blipFill>
          <a:blip r:embed="rId2" cstate="print"/>
          <a:stretch>
            <a:fillRect/>
          </a:stretch>
        </p:blipFill>
        <p:spPr>
          <a:xfrm>
            <a:off x="739605" y="988962"/>
            <a:ext cx="9444764" cy="4722381"/>
          </a:xfrm>
          <a:prstGeom prst="rect">
            <a:avLst/>
          </a:prstGeom>
        </p:spPr>
      </p:pic>
    </p:spTree>
    <p:extLst>
      <p:ext uri="{BB962C8B-B14F-4D97-AF65-F5344CB8AC3E}">
        <p14:creationId xmlns:p14="http://schemas.microsoft.com/office/powerpoint/2010/main" val="3066929091"/>
      </p:ext>
    </p:extLst>
  </p:cSld>
  <p:clrMapOvr>
    <a:masterClrMapping/>
  </p:clrMapOvr>
</p:sld>
</file>

<file path=ppt/theme/theme1.xml><?xml version="1.0" encoding="utf-8"?>
<a:theme xmlns:a="http://schemas.openxmlformats.org/drawingml/2006/main" name="Facet">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4980</TotalTime>
  <Words>2613</Words>
  <Application>Microsoft Office PowerPoint</Application>
  <PresentationFormat>Widescreen</PresentationFormat>
  <Paragraphs>360</Paragraphs>
  <Slides>18</Slides>
  <Notes>12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18</vt:i4>
      </vt:variant>
    </vt:vector>
  </HeadingPairs>
  <TitlesOfParts>
    <vt:vector size="29" baseType="lpstr">
      <vt:lpstr>Aptos</vt:lpstr>
      <vt:lpstr>Arial</vt:lpstr>
      <vt:lpstr>Arial Narrow</vt:lpstr>
      <vt:lpstr>Calibri</vt:lpstr>
      <vt:lpstr>Calibri Light</vt:lpstr>
      <vt:lpstr>Open Sans</vt:lpstr>
      <vt:lpstr>Times New Roman</vt:lpstr>
      <vt:lpstr>Trebuchet MS</vt:lpstr>
      <vt:lpstr>Wingdings 2</vt:lpstr>
      <vt:lpstr>Wingdings 3</vt:lpstr>
      <vt:lpstr>Facet</vt:lpstr>
      <vt:lpstr>2026-2027  Budget Presentation</vt:lpstr>
      <vt:lpstr>Budget Highlights</vt:lpstr>
      <vt:lpstr>How We Got Here</vt:lpstr>
      <vt:lpstr>Budget Presentation &amp; Approval</vt:lpstr>
      <vt:lpstr>Revenue Overview</vt:lpstr>
      <vt:lpstr>Revenue Overview</vt:lpstr>
      <vt:lpstr>2026-2027 Tax Levy Impact</vt:lpstr>
      <vt:lpstr>Special Revenue and Debt Service</vt:lpstr>
      <vt:lpstr>Expenditure Overview</vt:lpstr>
      <vt:lpstr>Buildings and Departments</vt:lpstr>
      <vt:lpstr>District</vt:lpstr>
      <vt:lpstr>Health Benefit Increases</vt:lpstr>
      <vt:lpstr>Health Benefit Increases Example</vt:lpstr>
      <vt:lpstr>Facilities</vt:lpstr>
      <vt:lpstr>Payroll</vt:lpstr>
      <vt:lpstr>Special Services</vt:lpstr>
      <vt:lpstr>Technology and Transportation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Future of the SACC Program</dc:title>
  <dc:creator>tenafly</dc:creator>
  <cp:lastModifiedBy>Frost, Stephen</cp:lastModifiedBy>
  <cp:revision>30</cp:revision>
  <cp:lastPrinted>2026-03-23T21:32:17Z</cp:lastPrinted>
  <dcterms:created xsi:type="dcterms:W3CDTF">2025-03-17T11:55:52Z</dcterms:created>
  <dcterms:modified xsi:type="dcterms:W3CDTF">2026-03-30T14:52:58Z</dcterms:modified>
</cp:coreProperties>
</file>