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omments/modernComment_1E5_90D8E444.xml" ContentType="application/vnd.ms-powerpoint.comment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33"/>
  </p:notesMasterIdLst>
  <p:sldIdLst>
    <p:sldId id="256" r:id="rId5"/>
    <p:sldId id="488" r:id="rId6"/>
    <p:sldId id="459" r:id="rId7"/>
    <p:sldId id="458" r:id="rId8"/>
    <p:sldId id="460" r:id="rId9"/>
    <p:sldId id="496" r:id="rId10"/>
    <p:sldId id="478" r:id="rId11"/>
    <p:sldId id="491" r:id="rId12"/>
    <p:sldId id="489" r:id="rId13"/>
    <p:sldId id="490" r:id="rId14"/>
    <p:sldId id="500" r:id="rId15"/>
    <p:sldId id="501" r:id="rId16"/>
    <p:sldId id="504" r:id="rId17"/>
    <p:sldId id="502" r:id="rId18"/>
    <p:sldId id="503" r:id="rId19"/>
    <p:sldId id="494" r:id="rId20"/>
    <p:sldId id="493" r:id="rId21"/>
    <p:sldId id="485" r:id="rId22"/>
    <p:sldId id="492" r:id="rId23"/>
    <p:sldId id="505" r:id="rId24"/>
    <p:sldId id="484" r:id="rId25"/>
    <p:sldId id="363" r:id="rId26"/>
    <p:sldId id="506" r:id="rId27"/>
    <p:sldId id="483" r:id="rId28"/>
    <p:sldId id="497" r:id="rId29"/>
    <p:sldId id="499" r:id="rId30"/>
    <p:sldId id="498" r:id="rId31"/>
    <p:sldId id="257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716F4A1-45D5-D66C-56EC-1775B19041AF}" name="Nicole McMorris" initials="NM" userId="S::nmcmorris@jths.org::2f056f97-ea95-4de5-ae1b-917f7bec041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E40"/>
    <a:srgbClr val="B88C00"/>
    <a:srgbClr val="005828"/>
    <a:srgbClr val="A27B00"/>
    <a:srgbClr val="92C83E"/>
    <a:srgbClr val="33CC33"/>
    <a:srgbClr val="DFDDD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1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6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omments/modernComment_1E5_90D8E44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902997F-2394-43F0-ACEB-D273964A75D6}" authorId="{8716F4A1-45D5-D66C-56EC-1775B19041AF}" created="2026-02-24T17:05:03.482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430133316" sldId="485"/>
      <ac:spMk id="3" creationId="{DB80C1AF-A5B8-4A7B-B6F8-8BB309B098A8}"/>
      <ac:txMk cp="134" len="42">
        <ac:context len="394" hash="935676449"/>
      </ac:txMk>
    </ac:txMkLst>
    <p188:pos x="751416" y="1068916"/>
    <p188:txBody>
      <a:bodyPr/>
      <a:lstStyle/>
      <a:p>
        <a:r>
          <a:rPr lang="en-US"/>
          <a:t>Susi...did you want to include those testing dates here?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2E3613-37FD-4A46-872D-16465A6E03F3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E7B684-CAAB-4B92-A7D3-A6C7F0B79C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403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Sarah Loomis sarah.loomis@jjc.edu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E7B684-CAAB-4B92-A7D3-A6C7F0B79C9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2501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Chris</a:t>
            </a:r>
          </a:p>
          <a:p>
            <a:pPr marL="171450" indent="-171450">
              <a:buFontTx/>
              <a:buChar char="-"/>
            </a:pPr>
            <a:r>
              <a:rPr lang="en-US"/>
              <a:t>Agenda 1) General Dual Credit info. 2) Breakup into groups.</a:t>
            </a:r>
          </a:p>
          <a:p>
            <a:pPr marL="171450" indent="-171450">
              <a:buFontTx/>
              <a:buChar char="-"/>
            </a:pPr>
            <a:r>
              <a:rPr lang="en-US"/>
              <a:t>Much dual credit at JTHS: Today’s focus is on…..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E7B684-CAAB-4B92-A7D3-A6C7F0B79C9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9469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JTHS is proud to partner with JJC, USF and other community partners to bring these offerings to our studnets and families.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Dual credit programs target juniors and seniors with early college credit opportunities.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After successful completion of these classes, students will earn graduation credit towards their high school transcript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&amp; credit at their university, college, or trade school.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E7B684-CAAB-4B92-A7D3-A6C7F0B79C9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194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SKIP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E7B684-CAAB-4B92-A7D3-A6C7F0B79C9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5469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Chris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E7B684-CAAB-4B92-A7D3-A6C7F0B79C9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0462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Sharon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E7B684-CAAB-4B92-A7D3-A6C7F0B79C9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7074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Sharon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E7B684-CAAB-4B92-A7D3-A6C7F0B79C9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1312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Nicole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E7B684-CAAB-4B92-A7D3-A6C7F0B79C9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8289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Nicole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E7B684-CAAB-4B92-A7D3-A6C7F0B79C9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91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3/17/2026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poneil@jths.or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mailto:cmcguffey@jths.org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ths.org/academics/dual-credit-articulated-course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1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jjc.edu/getting-started/admission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E5_90D8E44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jjc.edu/student-resources/testing-services/placement-testing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9.png"/><Relationship Id="rId4" Type="http://schemas.openxmlformats.org/officeDocument/2006/relationships/notesSlide" Target="../notesSlides/notesSlide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s://docs.google.com/forms/d/e/1FAIpQLSe7zi2LLfSJ4vL1lxBuAg1UNxkrZ9nqvOpcoYZx7cKnPxgRGg/viewform?usp=header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jjc.dualenroll.com/login" TargetMode="External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hyperlink" Target="mailto:nmcmorris@jths.org" TargetMode="External"/><Relationship Id="rId4" Type="http://schemas.openxmlformats.org/officeDocument/2006/relationships/hyperlink" Target="http://bit.ly/46lc6Md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://bit.ly/46lc6Md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A7686-D352-451A-9977-F84E2281B4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Dual Credit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6DCE5E-717D-45BA-A03D-CCE2F77BFB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91440" rIns="91440" bIns="91440" rtlCol="0" anchor="t">
            <a:normAutofit/>
          </a:bodyPr>
          <a:lstStyle/>
          <a:p>
            <a:r>
              <a:rPr lang="en-US"/>
              <a:t>Joliet Township High School:</a:t>
            </a:r>
          </a:p>
          <a:p>
            <a:r>
              <a:rPr lang="en-US"/>
              <a:t>2026-2027 School year</a:t>
            </a:r>
          </a:p>
        </p:txBody>
      </p:sp>
      <p:pic>
        <p:nvPicPr>
          <p:cNvPr id="4" name="Picture 3" descr="High School through Southwest Tech">
            <a:extLst>
              <a:ext uri="{FF2B5EF4-FFF2-40B4-BE49-F238E27FC236}">
                <a16:creationId xmlns:a16="http://schemas.microsoft.com/office/drawing/2014/main" id="{F891314F-0E51-446D-F08C-10174CAEC2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7927" y="3835757"/>
            <a:ext cx="4796723" cy="1976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652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CB71C-BC5A-1116-DB36-A3A41C713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        Today's Dual Credit Presentation is: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F78214-A39F-D17B-2951-6BAA785D73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7191" y="1868352"/>
            <a:ext cx="4645152" cy="433950"/>
          </a:xfrm>
        </p:spPr>
        <p:txBody>
          <a:bodyPr/>
          <a:lstStyle/>
          <a:p>
            <a:r>
              <a:rPr lang="en-US"/>
              <a:t>Targeted @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132E709-85DA-CFCD-7254-6EECC9DF66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47191" y="2310173"/>
            <a:ext cx="4645152" cy="3158554"/>
          </a:xfrm>
        </p:spPr>
        <p:txBody>
          <a:bodyPr>
            <a:normAutofit fontScale="77500" lnSpcReduction="20000"/>
          </a:bodyPr>
          <a:lstStyle/>
          <a:p>
            <a:r>
              <a:rPr lang="en-US">
                <a:solidFill>
                  <a:srgbClr val="00B050"/>
                </a:solidFill>
              </a:rPr>
              <a:t>Math: Dual Credit – JJC</a:t>
            </a:r>
          </a:p>
          <a:p>
            <a:r>
              <a:rPr lang="en-US">
                <a:solidFill>
                  <a:srgbClr val="00B050"/>
                </a:solidFill>
              </a:rPr>
              <a:t>English: Dual Credit – JJC</a:t>
            </a:r>
          </a:p>
          <a:p>
            <a:r>
              <a:rPr lang="en-US">
                <a:solidFill>
                  <a:srgbClr val="00B050"/>
                </a:solidFill>
              </a:rPr>
              <a:t>CTE: Dual Enrollment - JJC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4192C72-50D2-7E16-F895-F88006277C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9700" y="1868352"/>
            <a:ext cx="4645152" cy="433950"/>
          </a:xfrm>
        </p:spPr>
        <p:txBody>
          <a:bodyPr/>
          <a:lstStyle/>
          <a:p>
            <a:r>
              <a:rPr lang="en-US"/>
              <a:t>NOT Included Today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FC3B3BE-6DFF-F096-70FF-2F6FDD9415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9700" y="2238690"/>
            <a:ext cx="5244250" cy="4249573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r>
              <a:rPr lang="en-US">
                <a:solidFill>
                  <a:schemeClr val="accent3">
                    <a:lumMod val="75000"/>
                  </a:schemeClr>
                </a:solidFill>
              </a:rPr>
              <a:t>Science: Dual Credit – JJC</a:t>
            </a:r>
          </a:p>
          <a:p>
            <a:r>
              <a:rPr lang="en-US">
                <a:solidFill>
                  <a:schemeClr val="accent3">
                    <a:lumMod val="75000"/>
                  </a:schemeClr>
                </a:solidFill>
              </a:rPr>
              <a:t>Applied Life: Dual Credit – JJC</a:t>
            </a:r>
          </a:p>
          <a:p>
            <a:pPr marL="0" indent="0">
              <a:buNone/>
            </a:pPr>
            <a:r>
              <a:rPr lang="en-US">
                <a:solidFill>
                  <a:schemeClr val="accent3">
                    <a:lumMod val="75000"/>
                  </a:schemeClr>
                </a:solidFill>
              </a:rPr>
              <a:t>Contact Pat O’Neil </a:t>
            </a:r>
            <a:r>
              <a:rPr lang="en-US">
                <a:solidFill>
                  <a:schemeClr val="accent3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poneil@jths.org</a:t>
            </a:r>
            <a:r>
              <a:rPr lang="en-US">
                <a:solidFill>
                  <a:schemeClr val="accent3">
                    <a:lumMod val="75000"/>
                  </a:schemeClr>
                </a:solidFill>
              </a:rPr>
              <a:t> for information</a:t>
            </a:r>
          </a:p>
          <a:p>
            <a:endParaRPr lang="en-US">
              <a:solidFill>
                <a:srgbClr val="FF0000"/>
              </a:solidFill>
            </a:endParaRPr>
          </a:p>
          <a:p>
            <a:r>
              <a:rPr lang="en-US">
                <a:solidFill>
                  <a:srgbClr val="FF0000"/>
                </a:solidFill>
              </a:rPr>
              <a:t>CTE: Dual Credit - JJC</a:t>
            </a:r>
          </a:p>
          <a:p>
            <a:r>
              <a:rPr lang="en-US">
                <a:solidFill>
                  <a:srgbClr val="FF0000"/>
                </a:solidFill>
              </a:rPr>
              <a:t>CTE: Dual Credit – USF</a:t>
            </a:r>
          </a:p>
          <a:p>
            <a:r>
              <a:rPr lang="en-US">
                <a:solidFill>
                  <a:srgbClr val="FF0000"/>
                </a:solidFill>
              </a:rPr>
              <a:t>CTE: Dual Credit – Lewis</a:t>
            </a:r>
          </a:p>
          <a:p>
            <a:r>
              <a:rPr lang="en-US">
                <a:solidFill>
                  <a:srgbClr val="FF0000"/>
                </a:solidFill>
              </a:rPr>
              <a:t>CTE: Dual Credit – COD</a:t>
            </a:r>
          </a:p>
          <a:p>
            <a:pPr marL="0" indent="0">
              <a:buNone/>
            </a:pPr>
            <a:r>
              <a:rPr lang="en-US">
                <a:solidFill>
                  <a:srgbClr val="FF0000"/>
                </a:solidFill>
              </a:rPr>
              <a:t>Information regarding these dual credits is presented to students in the class and on the JTHS Website</a:t>
            </a:r>
          </a:p>
          <a:p>
            <a:pPr marL="0" indent="0">
              <a:buNone/>
            </a:pPr>
            <a:r>
              <a:rPr lang="en-US">
                <a:solidFill>
                  <a:srgbClr val="FF0000"/>
                </a:solidFill>
              </a:rPr>
              <a:t>Contact Chris McGuffey </a:t>
            </a:r>
            <a:r>
              <a:rPr lang="en-US">
                <a:solidFill>
                  <a:srgbClr val="FF0000"/>
                </a:solidFill>
                <a:hlinkClick r:id="rId4"/>
              </a:rPr>
              <a:t>cmcguffey@jths.org</a:t>
            </a:r>
            <a:r>
              <a:rPr lang="en-US">
                <a:solidFill>
                  <a:srgbClr val="FF0000"/>
                </a:solidFill>
              </a:rPr>
              <a:t> for information</a:t>
            </a:r>
          </a:p>
        </p:txBody>
      </p:sp>
      <p:pic>
        <p:nvPicPr>
          <p:cNvPr id="3" name="Picture 2" descr="How to Read Math - YouTube">
            <a:extLst>
              <a:ext uri="{FF2B5EF4-FFF2-40B4-BE49-F238E27FC236}">
                <a16:creationId xmlns:a16="http://schemas.microsoft.com/office/drawing/2014/main" id="{F6C502CB-B0D6-2760-22C4-B19E3B1D70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4686300"/>
            <a:ext cx="2438400" cy="1371600"/>
          </a:xfrm>
          <a:prstGeom prst="rect">
            <a:avLst/>
          </a:prstGeom>
        </p:spPr>
      </p:pic>
      <p:pic>
        <p:nvPicPr>
          <p:cNvPr id="8" name="Picture 7" descr="English | Waukesha West High School">
            <a:extLst>
              <a:ext uri="{FF2B5EF4-FFF2-40B4-BE49-F238E27FC236}">
                <a16:creationId xmlns:a16="http://schemas.microsoft.com/office/drawing/2014/main" id="{8C7F0201-F01F-C5EF-A6E2-E157F49A78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000" y="4681538"/>
            <a:ext cx="2714625" cy="138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454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715D8-F29B-4E11-ABDB-6FBA86FA7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Welcome to Dual Credit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88F2BA-FCB2-4FE2-B0A9-11898BCD16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As a Dual Credit student, you will have the opportunity to experience life as a college student while still in high school. However, this also means you now have the responsibilities that are part of college life.</a:t>
            </a:r>
          </a:p>
          <a:p>
            <a:pPr marL="0" indent="0">
              <a:buNone/>
            </a:pPr>
            <a:endParaRPr lang="en-US"/>
          </a:p>
          <a:p>
            <a:r>
              <a:rPr lang="en-US"/>
              <a:t>This presentation is designed to help familiarize you with the Dual Credit program at JTHS, your responsibilities as a student, and the resources available to help ensure your academic success.  </a:t>
            </a:r>
          </a:p>
          <a:p>
            <a:endParaRPr lang="en-US"/>
          </a:p>
        </p:txBody>
      </p:sp>
      <p:pic>
        <p:nvPicPr>
          <p:cNvPr id="4" name="Picture 3" descr="Dual Credit Enrollment ...">
            <a:extLst>
              <a:ext uri="{FF2B5EF4-FFF2-40B4-BE49-F238E27FC236}">
                <a16:creationId xmlns:a16="http://schemas.microsoft.com/office/drawing/2014/main" id="{307DCDEF-3AC6-5A1D-3496-A14779CE14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3842" y="114973"/>
            <a:ext cx="28575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892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515"/>
    </mc:Choice>
    <mc:Fallback xmlns="">
      <p:transition spd="slow" advTm="36515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3E19B-ED63-4AD5-B4C9-6F23F4F07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Dual Credit?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A9D5F4-F300-4D73-B247-C20C1A2FB0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The Dual Credit program is a partnership between JTHS and </a:t>
            </a:r>
            <a:r>
              <a:rPr lang="en-US">
                <a:solidFill>
                  <a:schemeClr val="accent3">
                    <a:lumMod val="75000"/>
                  </a:schemeClr>
                </a:solidFill>
              </a:rPr>
              <a:t>JJC</a:t>
            </a:r>
            <a:r>
              <a:rPr lang="en-US"/>
              <a:t>, </a:t>
            </a:r>
            <a:r>
              <a:rPr lang="en-US">
                <a:solidFill>
                  <a:srgbClr val="B88C00"/>
                </a:solidFill>
              </a:rPr>
              <a:t>USF</a:t>
            </a:r>
            <a:r>
              <a:rPr lang="en-US"/>
              <a:t>,  </a:t>
            </a:r>
            <a:r>
              <a:rPr lang="en-US">
                <a:solidFill>
                  <a:schemeClr val="accent1"/>
                </a:solidFill>
              </a:rPr>
              <a:t>Lewis</a:t>
            </a:r>
            <a:r>
              <a:rPr lang="en-US"/>
              <a:t>, and </a:t>
            </a:r>
            <a:r>
              <a:rPr lang="en-US">
                <a:solidFill>
                  <a:srgbClr val="008E40"/>
                </a:solidFill>
              </a:rPr>
              <a:t>COD</a:t>
            </a:r>
            <a:r>
              <a:rPr lang="en-US"/>
              <a:t>. High school students can earn both high school and college credit upon successful completion of Dual Credit courses. </a:t>
            </a:r>
          </a:p>
          <a:p>
            <a:r>
              <a:rPr lang="en-US"/>
              <a:t> See </a:t>
            </a:r>
            <a:r>
              <a:rPr lang="en-US">
                <a:hlinkClick r:id="rId3"/>
              </a:rPr>
              <a:t>JTHS Dual Credit Website</a:t>
            </a:r>
            <a:r>
              <a:rPr lang="en-US"/>
              <a:t> for more information.</a:t>
            </a:r>
          </a:p>
          <a:p>
            <a:endParaRPr lang="en-US"/>
          </a:p>
        </p:txBody>
      </p:sp>
      <p:pic>
        <p:nvPicPr>
          <p:cNvPr id="4" name="Picture 3" descr="College and Career / Dual Credit">
            <a:extLst>
              <a:ext uri="{FF2B5EF4-FFF2-40B4-BE49-F238E27FC236}">
                <a16:creationId xmlns:a16="http://schemas.microsoft.com/office/drawing/2014/main" id="{A3318798-5556-1EF6-0F06-74AFFB2AF6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7154" y="4222965"/>
            <a:ext cx="3408981" cy="1640883"/>
          </a:xfrm>
          <a:prstGeom prst="rect">
            <a:avLst/>
          </a:prstGeom>
        </p:spPr>
      </p:pic>
      <p:pic>
        <p:nvPicPr>
          <p:cNvPr id="5" name="Picture 4" descr="Joliet Junior College - Wikipedia">
            <a:extLst>
              <a:ext uri="{FF2B5EF4-FFF2-40B4-BE49-F238E27FC236}">
                <a16:creationId xmlns:a16="http://schemas.microsoft.com/office/drawing/2014/main" id="{D462F83A-EE36-99FE-BCAD-15C65332A5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467" y="4223127"/>
            <a:ext cx="4074116" cy="1598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259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8175"/>
    </mc:Choice>
    <mc:Fallback xmlns="">
      <p:transition advTm="38175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6ABA4-FAD8-4375-BB63-8584191B7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Benefits of Dual credit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137F5C-31E6-44F9-A3C4-55CCF2541D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Earn College Credit Prior to High School Graduation</a:t>
            </a:r>
          </a:p>
          <a:p>
            <a:r>
              <a:rPr lang="en-US"/>
              <a:t>Reduces overall college costs</a:t>
            </a:r>
          </a:p>
          <a:p>
            <a:r>
              <a:rPr lang="en-US"/>
              <a:t>Students are considered JJC students and therefore granted access to JJC resources and activities on campus.</a:t>
            </a:r>
          </a:p>
          <a:p>
            <a:r>
              <a:rPr lang="en-US"/>
              <a:t>Students can take dual credit courses as part of the regular school day.</a:t>
            </a:r>
          </a:p>
          <a:p>
            <a:r>
              <a:rPr lang="en-US"/>
              <a:t>Dual credit courses help prepare students for the transition to college by engaging them in college-level work.</a:t>
            </a:r>
          </a:p>
          <a:p>
            <a:pPr marL="0" indent="0">
              <a:buNone/>
            </a:pPr>
            <a:endParaRPr lang="en-US"/>
          </a:p>
        </p:txBody>
      </p:sp>
      <p:pic>
        <p:nvPicPr>
          <p:cNvPr id="5" name="Picture 4" descr="Active Town/School Employees, Retiree ...">
            <a:extLst>
              <a:ext uri="{FF2B5EF4-FFF2-40B4-BE49-F238E27FC236}">
                <a16:creationId xmlns:a16="http://schemas.microsoft.com/office/drawing/2014/main" id="{6C998DDE-C447-00F3-369D-B06F33C176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2774" y="159867"/>
            <a:ext cx="3724757" cy="1540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674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790"/>
    </mc:Choice>
    <mc:Fallback xmlns="">
      <p:transition spd="slow" advTm="2279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B89730E-1452-6497-AD01-21D110FA9FF2}"/>
              </a:ext>
            </a:extLst>
          </p:cNvPr>
          <p:cNvSpPr txBox="1">
            <a:spLocks/>
          </p:cNvSpPr>
          <p:nvPr/>
        </p:nvSpPr>
        <p:spPr>
          <a:xfrm>
            <a:off x="731521" y="804889"/>
            <a:ext cx="4992624" cy="105930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23-24 Dual Credit Data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7ADE50F-6489-A23D-6FB8-36F69891F1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8546270"/>
              </p:ext>
            </p:extLst>
          </p:nvPr>
        </p:nvGraphicFramePr>
        <p:xfrm>
          <a:off x="6327649" y="562733"/>
          <a:ext cx="4480559" cy="5323803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964426">
                  <a:extLst>
                    <a:ext uri="{9D8B030D-6E8A-4147-A177-3AD203B41FA5}">
                      <a16:colId xmlns:a16="http://schemas.microsoft.com/office/drawing/2014/main" val="2503593412"/>
                    </a:ext>
                  </a:extLst>
                </a:gridCol>
                <a:gridCol w="2551707">
                  <a:extLst>
                    <a:ext uri="{9D8B030D-6E8A-4147-A177-3AD203B41FA5}">
                      <a16:colId xmlns:a16="http://schemas.microsoft.com/office/drawing/2014/main" val="2356664040"/>
                    </a:ext>
                  </a:extLst>
                </a:gridCol>
                <a:gridCol w="964426">
                  <a:extLst>
                    <a:ext uri="{9D8B030D-6E8A-4147-A177-3AD203B41FA5}">
                      <a16:colId xmlns:a16="http://schemas.microsoft.com/office/drawing/2014/main" val="1405435912"/>
                    </a:ext>
                  </a:extLst>
                </a:gridCol>
              </a:tblGrid>
              <a:tr h="5456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effectLst/>
                        </a:rPr>
                        <a:t>Credits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effectLst/>
                        </a:rPr>
                        <a:t>JJC Tuition Cost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</a:rPr>
                        <a:t># of Students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/>
                </a:tc>
                <a:extLst>
                  <a:ext uri="{0D108BD9-81ED-4DB2-BD59-A6C34878D82A}">
                    <a16:rowId xmlns:a16="http://schemas.microsoft.com/office/drawing/2014/main" val="2176280265"/>
                  </a:ext>
                </a:extLst>
              </a:tr>
              <a:tr h="1528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$174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</a:t>
                      </a:r>
                    </a:p>
                  </a:txBody>
                  <a:tcPr marL="7642" marR="7642" marT="764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0359724"/>
                  </a:ext>
                </a:extLst>
              </a:tr>
              <a:tr h="1528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$348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9650365"/>
                  </a:ext>
                </a:extLst>
              </a:tr>
              <a:tr h="1528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$522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158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5655605"/>
                  </a:ext>
                </a:extLst>
              </a:tr>
              <a:tr h="1528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$696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1828501"/>
                  </a:ext>
                </a:extLst>
              </a:tr>
              <a:tr h="1528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$870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6077273"/>
                  </a:ext>
                </a:extLst>
              </a:tr>
              <a:tr h="1528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$1,044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0584025"/>
                  </a:ext>
                </a:extLst>
              </a:tr>
              <a:tr h="1528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$1,218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6463115"/>
                  </a:ext>
                </a:extLst>
              </a:tr>
              <a:tr h="1528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$1,392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8639173"/>
                  </a:ext>
                </a:extLst>
              </a:tr>
              <a:tr h="1528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$1,566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3168546"/>
                  </a:ext>
                </a:extLst>
              </a:tr>
              <a:tr h="1528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$1,740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5558421"/>
                  </a:ext>
                </a:extLst>
              </a:tr>
              <a:tr h="1528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$1,914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1267208"/>
                  </a:ext>
                </a:extLst>
              </a:tr>
              <a:tr h="1528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$2,088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0039328"/>
                  </a:ext>
                </a:extLst>
              </a:tr>
              <a:tr h="1528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$2,262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7412237"/>
                  </a:ext>
                </a:extLst>
              </a:tr>
              <a:tr h="1528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$2,436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4277340"/>
                  </a:ext>
                </a:extLst>
              </a:tr>
              <a:tr h="1528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$2,610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</a:t>
                      </a:r>
                    </a:p>
                  </a:txBody>
                  <a:tcPr marL="7642" marR="7642" marT="764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8599210"/>
                  </a:ext>
                </a:extLst>
              </a:tr>
              <a:tr h="1528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$2,784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772204113"/>
                  </a:ext>
                </a:extLst>
              </a:tr>
              <a:tr h="152842"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/>
                </a:tc>
                <a:extLst>
                  <a:ext uri="{0D108BD9-81ED-4DB2-BD59-A6C34878D82A}">
                    <a16:rowId xmlns:a16="http://schemas.microsoft.com/office/drawing/2014/main" val="2862582617"/>
                  </a:ext>
                </a:extLst>
              </a:tr>
              <a:tr h="1528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~60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Associates Degree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/>
                </a:tc>
                <a:extLst>
                  <a:ext uri="{0D108BD9-81ED-4DB2-BD59-A6C34878D82A}">
                    <a16:rowId xmlns:a16="http://schemas.microsoft.com/office/drawing/2014/main" val="3316979039"/>
                  </a:ext>
                </a:extLst>
              </a:tr>
              <a:tr h="1528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~120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Bachelors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42" marR="7642" marT="7642" marB="0" anchor="b"/>
                </a:tc>
                <a:extLst>
                  <a:ext uri="{0D108BD9-81ED-4DB2-BD59-A6C34878D82A}">
                    <a16:rowId xmlns:a16="http://schemas.microsoft.com/office/drawing/2014/main" val="237539180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2175A2D8-E0E6-A818-D716-D8EDA6221B3B}"/>
              </a:ext>
            </a:extLst>
          </p:cNvPr>
          <p:cNvSpPr txBox="1"/>
          <p:nvPr/>
        </p:nvSpPr>
        <p:spPr>
          <a:xfrm>
            <a:off x="5349240" y="87191"/>
            <a:ext cx="2322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Cost After Graduation</a:t>
            </a:r>
          </a:p>
        </p:txBody>
      </p:sp>
      <p:pic>
        <p:nvPicPr>
          <p:cNvPr id="9" name="Graphic 8" descr="Line arrow: Counter-clockwise curve with solid fill">
            <a:extLst>
              <a:ext uri="{FF2B5EF4-FFF2-40B4-BE49-F238E27FC236}">
                <a16:creationId xmlns:a16="http://schemas.microsoft.com/office/drawing/2014/main" id="{713A75AA-F8CD-9B55-E2FC-2189F67FE6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6547430" flipH="1">
            <a:off x="7666135" y="105534"/>
            <a:ext cx="914400" cy="914400"/>
          </a:xfrm>
          <a:prstGeom prst="rect">
            <a:avLst/>
          </a:prstGeom>
        </p:spPr>
      </p:pic>
      <p:pic>
        <p:nvPicPr>
          <p:cNvPr id="10" name="Picture 9" descr="Joliet Junior College - Wikipedia">
            <a:extLst>
              <a:ext uri="{FF2B5EF4-FFF2-40B4-BE49-F238E27FC236}">
                <a16:creationId xmlns:a16="http://schemas.microsoft.com/office/drawing/2014/main" id="{1E2AD639-4DE8-0AF0-2AC7-3AB3C22FAF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975" y="5159801"/>
            <a:ext cx="3886200" cy="1472305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CB9A672-0272-B736-4456-7814D0147E3B}"/>
              </a:ext>
            </a:extLst>
          </p:cNvPr>
          <p:cNvSpPr txBox="1">
            <a:spLocks/>
          </p:cNvSpPr>
          <p:nvPr/>
        </p:nvSpPr>
        <p:spPr>
          <a:xfrm>
            <a:off x="1042417" y="2911641"/>
            <a:ext cx="4679842" cy="181580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Cost to HS Students = $12 /Credit Hour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Or less if you qualify for Free/Reduced Lunch</a:t>
            </a:r>
          </a:p>
        </p:txBody>
      </p:sp>
    </p:spTree>
    <p:extLst>
      <p:ext uri="{BB962C8B-B14F-4D97-AF65-F5344CB8AC3E}">
        <p14:creationId xmlns:p14="http://schemas.microsoft.com/office/powerpoint/2010/main" val="39634366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4E1663F-E0CC-420D-BA66-7DC716E56B51}"/>
              </a:ext>
            </a:extLst>
          </p:cNvPr>
          <p:cNvSpPr txBox="1"/>
          <p:nvPr/>
        </p:nvSpPr>
        <p:spPr>
          <a:xfrm>
            <a:off x="1066097" y="360218"/>
            <a:ext cx="102247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/>
              <a:t>Website:</a:t>
            </a:r>
            <a:r>
              <a:rPr lang="en-US" sz="3200"/>
              <a:t> jths.org</a:t>
            </a:r>
            <a:r>
              <a:rPr lang="en-US" sz="3200">
                <a:solidFill>
                  <a:schemeClr val="bg1">
                    <a:lumMod val="65000"/>
                  </a:schemeClr>
                </a:solidFill>
              </a:rPr>
              <a:t>/academics/dual-credit-articulated-courses</a:t>
            </a: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F30D3647-CF29-4BF7-83E1-3A7473EAF642}"/>
              </a:ext>
            </a:extLst>
          </p:cNvPr>
          <p:cNvSpPr/>
          <p:nvPr/>
        </p:nvSpPr>
        <p:spPr>
          <a:xfrm>
            <a:off x="10770500" y="1529884"/>
            <a:ext cx="1040704" cy="410975"/>
          </a:xfrm>
          <a:prstGeom prst="wedgeRoundRectCallout">
            <a:avLst>
              <a:gd name="adj1" fmla="val -20833"/>
              <a:gd name="adj2" fmla="val 8699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Scan Me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E96B30A-B0B7-190E-3699-05E4638D96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35372"/>
            <a:ext cx="8870797" cy="3387256"/>
          </a:xfrm>
          <a:prstGeom prst="rect">
            <a:avLst/>
          </a:prstGeom>
        </p:spPr>
      </p:pic>
      <p:pic>
        <p:nvPicPr>
          <p:cNvPr id="12" name="Picture 11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D93AD3DE-3528-4F48-C3BE-4328DDD7739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580" t="9861" r="10115" b="10000"/>
          <a:stretch/>
        </p:blipFill>
        <p:spPr>
          <a:xfrm>
            <a:off x="9101303" y="2122920"/>
            <a:ext cx="2728791" cy="2757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045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518"/>
    </mc:Choice>
    <mc:Fallback xmlns="">
      <p:transition spd="slow" advTm="54518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61EB4BE-D108-39A7-ACBC-3A8931A956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8146" y="0"/>
            <a:ext cx="53557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520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8C290-868F-CC06-FD5B-7755A733D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JJC Dual Enroll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D35178-D0E0-51A6-5CCE-FD1E23A947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3977069" cy="3450613"/>
          </a:xfrm>
        </p:spPr>
        <p:txBody>
          <a:bodyPr/>
          <a:lstStyle/>
          <a:p>
            <a:r>
              <a:rPr lang="en-US"/>
              <a:t>Start by creating your student ID number through Dual Enroll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67923A-C20D-EFBD-FADB-9AF564BF6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1815" y="1391655"/>
            <a:ext cx="6082875" cy="46064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C97ED6-D6AB-D843-82D8-0C3C5C844600}"/>
              </a:ext>
            </a:extLst>
          </p:cNvPr>
          <p:cNvSpPr txBox="1"/>
          <p:nvPr/>
        </p:nvSpPr>
        <p:spPr>
          <a:xfrm>
            <a:off x="439437" y="5466345"/>
            <a:ext cx="102247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/>
              <a:t>Website:</a:t>
            </a:r>
            <a:r>
              <a:rPr lang="en-US" sz="3200"/>
              <a:t> jjc.dualenroll.com</a:t>
            </a:r>
            <a:endParaRPr lang="en-US" sz="320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8" name="Picture 7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AFE859E8-96AD-A400-A6C9-FAB6C0273A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415" t="10696" r="11508" b="11820"/>
          <a:stretch/>
        </p:blipFill>
        <p:spPr>
          <a:xfrm>
            <a:off x="1894370" y="2951922"/>
            <a:ext cx="2202512" cy="221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240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171A1-5C3E-C014-861C-2F303E175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8F1D49-572B-FDE3-F352-CA0AB74382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241E54D-FF4A-7D8F-9496-105235AB1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460" y="0"/>
            <a:ext cx="90490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8425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A0E8B-3C85-6B77-6A2B-CACC0132A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9D397-9AE8-3AFA-BBB8-4AB2EF780A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5B4B69-50C1-E812-644F-8AEEB795B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081" y="218553"/>
            <a:ext cx="8431739" cy="6420894"/>
          </a:xfrm>
          <a:prstGeom prst="rect">
            <a:avLst/>
          </a:prstGeom>
        </p:spPr>
      </p:pic>
      <p:pic>
        <p:nvPicPr>
          <p:cNvPr id="1026" name="id-D0208923-C46C-4E65-8A99-DF809BD51E03" descr="Image.png">
            <a:extLst>
              <a:ext uri="{FF2B5EF4-FFF2-40B4-BE49-F238E27FC236}">
                <a16:creationId xmlns:a16="http://schemas.microsoft.com/office/drawing/2014/main" id="{369FB019-5823-9EEC-5F3A-E33152F6B0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7076" y="1620591"/>
            <a:ext cx="4146276" cy="3616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90885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AE7FF-0FE2-81B9-CDF7-A9ECE80AA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628E14-D1D1-DE0F-80D9-87DCC9B3FB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739E94-651A-4052-5052-8038BA018B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0258" y="18574"/>
            <a:ext cx="7411484" cy="6820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4977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7677F03-A0A5-40C5-C55B-D7B6F195A872}"/>
              </a:ext>
            </a:extLst>
          </p:cNvPr>
          <p:cNvSpPr/>
          <p:nvPr/>
        </p:nvSpPr>
        <p:spPr>
          <a:xfrm>
            <a:off x="5547858" y="0"/>
            <a:ext cx="585646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A77E8E-3420-18DF-A180-3AF65A3E5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3928943" cy="1049235"/>
          </a:xfrm>
        </p:spPr>
        <p:txBody>
          <a:bodyPr>
            <a:normAutofit fontScale="90000"/>
          </a:bodyPr>
          <a:lstStyle/>
          <a:p>
            <a:r>
              <a:rPr lang="en-US"/>
              <a:t>Don’t have a Social Security #?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33AF49-6B97-7126-37CD-092AAE6EC2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5439" y="2157099"/>
            <a:ext cx="4605083" cy="33092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/>
              <a:t>JJC Still welcomes undocumented students to apply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jjc.edu/getting-started/admissions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*</a:t>
            </a:r>
            <a:r>
              <a:rPr lang="en-US" b="1" dirty="0"/>
              <a:t>Joliet Central Students</a:t>
            </a:r>
            <a:r>
              <a:rPr lang="en-US" dirty="0"/>
              <a:t>: If you need assistance, </a:t>
            </a:r>
            <a:r>
              <a:rPr lang="en-US"/>
              <a:t>see</a:t>
            </a:r>
            <a:r>
              <a:rPr lang="en-US" dirty="0"/>
              <a:t> Ms. Martinez in the College and Career Center in room 279</a:t>
            </a:r>
            <a:endParaRPr lang="en-US"/>
          </a:p>
          <a:p>
            <a:pPr marL="0" indent="0">
              <a:buNone/>
            </a:pP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D07343-7318-42C8-6BC3-80EC7206F9A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rcRect l="28335"/>
          <a:stretch>
            <a:fillRect/>
          </a:stretch>
        </p:blipFill>
        <p:spPr>
          <a:xfrm>
            <a:off x="5547859" y="0"/>
            <a:ext cx="5856465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9F604C5-D549-6BBB-E50B-36FED12AA7E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rcRect r="77806" b="88584"/>
          <a:stretch>
            <a:fillRect/>
          </a:stretch>
        </p:blipFill>
        <p:spPr>
          <a:xfrm>
            <a:off x="5547858" y="0"/>
            <a:ext cx="1813737" cy="78290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27D608E-3C63-B98A-BF22-12613C9D60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0404" y="782906"/>
            <a:ext cx="5310973" cy="5169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E866621-91C6-1726-C5D4-B5E7168F1CD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764" t="25684" r="6693" b="68422"/>
          <a:stretch>
            <a:fillRect/>
          </a:stretch>
        </p:blipFill>
        <p:spPr>
          <a:xfrm>
            <a:off x="5746282" y="1761423"/>
            <a:ext cx="5111015" cy="404262"/>
          </a:xfrm>
          <a:prstGeom prst="flowChartAlternateProcess">
            <a:avLst/>
          </a:prstGeom>
          <a:ln w="571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4812968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F5F1D-FAA8-D4E8-7F38-0F6EB9B0B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5714" y="804519"/>
            <a:ext cx="3239140" cy="1049235"/>
          </a:xfrm>
        </p:spPr>
        <p:txBody>
          <a:bodyPr/>
          <a:lstStyle/>
          <a:p>
            <a:r>
              <a:rPr lang="en-US"/>
              <a:t>Clarification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C18F4A-1790-ADC8-9934-1AE2DAC67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5714" y="2015732"/>
            <a:ext cx="3239140" cy="3450613"/>
          </a:xfrm>
        </p:spPr>
        <p:txBody>
          <a:bodyPr/>
          <a:lstStyle/>
          <a:p>
            <a:r>
              <a:rPr lang="en-US">
                <a:highlight>
                  <a:srgbClr val="FFFF00"/>
                </a:highlight>
              </a:rPr>
              <a:t>Register for a JJC ID# </a:t>
            </a:r>
          </a:p>
          <a:p>
            <a:pPr marL="0" indent="0">
              <a:buNone/>
            </a:pPr>
            <a:r>
              <a:rPr lang="en-US">
                <a:highlight>
                  <a:srgbClr val="FFFF00"/>
                </a:highlight>
              </a:rPr>
              <a:t>Dual Enroll Account ONLY</a:t>
            </a:r>
          </a:p>
          <a:p>
            <a:endParaRPr lang="en-US"/>
          </a:p>
          <a:p>
            <a:r>
              <a:rPr lang="en-US" b="1" u="sng">
                <a:solidFill>
                  <a:srgbClr val="FF0000"/>
                </a:solidFill>
              </a:rPr>
              <a:t>DO NOT </a:t>
            </a:r>
            <a:r>
              <a:rPr lang="en-US"/>
              <a:t>Register for Class.</a:t>
            </a:r>
          </a:p>
          <a:p>
            <a:pPr marL="0" indent="0">
              <a:buNone/>
            </a:pPr>
            <a:r>
              <a:rPr lang="en-US"/>
              <a:t>This will come later</a:t>
            </a:r>
          </a:p>
          <a:p>
            <a:pPr marL="0" indent="0">
              <a:buNone/>
            </a:pP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0C3305-9EDF-2613-F2FE-6D4AC6A4FB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671" y="0"/>
            <a:ext cx="74510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9764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9D70B-D481-EB6C-8B03-64FB610F7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Check your Personal Email for activation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C68054-D2DF-B65D-549D-BEB9257304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C1D02F-7C8A-9A6F-7BF5-06E829EFB2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670874"/>
            <a:ext cx="5034414" cy="49856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1F5C5A0-2E99-8107-8702-1D7B632689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583" y="1680345"/>
            <a:ext cx="4469558" cy="4976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9974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CE97C6-24A7-CD0D-B812-C64ED08AC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80" y="2015732"/>
            <a:ext cx="6563336" cy="3450613"/>
          </a:xfrm>
        </p:spPr>
        <p:txBody>
          <a:bodyPr/>
          <a:lstStyle/>
          <a:p>
            <a:r>
              <a:rPr lang="en-US"/>
              <a:t>Students can confirm their placement scores in Infinite Campus Student Portal</a:t>
            </a:r>
          </a:p>
        </p:txBody>
      </p:sp>
      <p:pic>
        <p:nvPicPr>
          <p:cNvPr id="12" name="Content Placeholder 11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4C6DA213-1889-1CB6-5CA4-BDCD0BC4A9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697" t="8962" r="9216" b="9508"/>
          <a:stretch/>
        </p:blipFill>
        <p:spPr>
          <a:xfrm>
            <a:off x="8143178" y="2385890"/>
            <a:ext cx="2728796" cy="271029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7C72134-A5F6-E139-F84C-039533478611}"/>
              </a:ext>
            </a:extLst>
          </p:cNvPr>
          <p:cNvSpPr txBox="1"/>
          <p:nvPr/>
        </p:nvSpPr>
        <p:spPr>
          <a:xfrm>
            <a:off x="423534" y="5553810"/>
            <a:ext cx="102247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/>
              <a:t>Website:</a:t>
            </a:r>
            <a:r>
              <a:rPr lang="en-US" sz="3200"/>
              <a:t> </a:t>
            </a:r>
            <a:r>
              <a:rPr lang="en-US" sz="3200">
                <a:solidFill>
                  <a:srgbClr val="A27B00"/>
                </a:solidFill>
              </a:rPr>
              <a:t>joliet</a:t>
            </a:r>
            <a:r>
              <a:rPr lang="en-US" sz="3200"/>
              <a:t>il.</a:t>
            </a:r>
            <a:r>
              <a:rPr lang="en-US" sz="3200">
                <a:solidFill>
                  <a:srgbClr val="005828"/>
                </a:solidFill>
              </a:rPr>
              <a:t>infinite</a:t>
            </a:r>
            <a:r>
              <a:rPr lang="en-US" sz="3200">
                <a:solidFill>
                  <a:srgbClr val="008E40"/>
                </a:solidFill>
              </a:rPr>
              <a:t>campus</a:t>
            </a:r>
            <a:r>
              <a:rPr lang="en-US" sz="3200"/>
              <a:t>.org/</a:t>
            </a:r>
            <a:r>
              <a:rPr lang="en-US" sz="3200">
                <a:solidFill>
                  <a:schemeClr val="bg1">
                    <a:lumMod val="50000"/>
                  </a:schemeClr>
                </a:solidFill>
              </a:rPr>
              <a:t>campus</a:t>
            </a:r>
            <a:r>
              <a:rPr lang="en-US" sz="3200"/>
              <a:t>/</a:t>
            </a:r>
            <a:r>
              <a:rPr lang="en-US" sz="3200">
                <a:solidFill>
                  <a:schemeClr val="bg1">
                    <a:lumMod val="50000"/>
                  </a:schemeClr>
                </a:solidFill>
              </a:rPr>
              <a:t>portal</a:t>
            </a:r>
            <a:r>
              <a:rPr lang="en-US" sz="3200"/>
              <a:t>/</a:t>
            </a:r>
            <a:r>
              <a:rPr lang="en-US" sz="3200">
                <a:solidFill>
                  <a:schemeClr val="bg1">
                    <a:lumMod val="50000"/>
                  </a:schemeClr>
                </a:solidFill>
              </a:rPr>
              <a:t>joliet</a:t>
            </a:r>
            <a:r>
              <a:rPr lang="en-US" sz="3200"/>
              <a:t>.</a:t>
            </a:r>
            <a:r>
              <a:rPr lang="en-US" sz="3200">
                <a:solidFill>
                  <a:schemeClr val="bg1">
                    <a:lumMod val="50000"/>
                  </a:schemeClr>
                </a:solidFill>
              </a:rPr>
              <a:t>jsp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4FBC2B-0A1C-F80F-977C-DD3FF32AD7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1579" y="2862470"/>
            <a:ext cx="2799556" cy="235121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E447270-1142-9435-1B27-7013C343A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/>
          <a:lstStyle/>
          <a:p>
            <a:r>
              <a:rPr lang="en-US"/>
              <a:t>Look up your Scores: </a:t>
            </a:r>
            <a:r>
              <a:rPr lang="en-US">
                <a:solidFill>
                  <a:schemeClr val="bg1">
                    <a:lumMod val="65000"/>
                  </a:schemeClr>
                </a:solidFill>
              </a:rPr>
              <a:t>PSAT10,  SAT,  ACT</a:t>
            </a:r>
            <a:br>
              <a:rPr lang="en-US">
                <a:solidFill>
                  <a:schemeClr val="bg1">
                    <a:lumMod val="65000"/>
                  </a:schemeClr>
                </a:solidFill>
              </a:rPr>
            </a:br>
            <a:r>
              <a:rPr lang="en-US"/>
              <a:t>In </a:t>
            </a:r>
            <a:r>
              <a:rPr lang="en-US">
                <a:solidFill>
                  <a:srgbClr val="92C83E"/>
                </a:solidFill>
              </a:rPr>
              <a:t>Infinite Campus</a:t>
            </a:r>
          </a:p>
        </p:txBody>
      </p:sp>
    </p:spTree>
    <p:extLst>
      <p:ext uri="{BB962C8B-B14F-4D97-AF65-F5344CB8AC3E}">
        <p14:creationId xmlns:p14="http://schemas.microsoft.com/office/powerpoint/2010/main" val="36285038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F58A6-28D3-67FB-85FE-AEEDCD482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Look up your Scores: </a:t>
            </a:r>
            <a:r>
              <a:rPr lang="en-US">
                <a:solidFill>
                  <a:schemeClr val="bg1">
                    <a:lumMod val="65000"/>
                  </a:schemeClr>
                </a:solidFill>
              </a:rPr>
              <a:t>PSAT10,  SAT,  ACT</a:t>
            </a:r>
            <a:br>
              <a:rPr lang="en-US">
                <a:solidFill>
                  <a:schemeClr val="bg1">
                    <a:lumMod val="65000"/>
                  </a:schemeClr>
                </a:solidFill>
              </a:rPr>
            </a:br>
            <a:r>
              <a:rPr lang="en-US"/>
              <a:t>In </a:t>
            </a:r>
            <a:r>
              <a:rPr lang="en-US">
                <a:solidFill>
                  <a:srgbClr val="92C83E"/>
                </a:solidFill>
              </a:rPr>
              <a:t>Infinite Campus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A71404-9A7A-4795-ED55-BB42D34E9A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02"/>
          <a:stretch/>
        </p:blipFill>
        <p:spPr>
          <a:xfrm>
            <a:off x="111685" y="1853754"/>
            <a:ext cx="5278464" cy="458954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7859CEC-B5BA-923B-470B-CE408A6CE39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592"/>
          <a:stretch>
            <a:fillRect/>
          </a:stretch>
        </p:blipFill>
        <p:spPr>
          <a:xfrm>
            <a:off x="5525327" y="1853754"/>
            <a:ext cx="6477988" cy="458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5359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07E02-6400-4A49-9AD6-03634DABC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Senior Year English: </a:t>
            </a:r>
            <a:br>
              <a:rPr lang="en-US" dirty="0"/>
            </a:br>
            <a:r>
              <a:rPr lang="en-US"/>
              <a:t>Dual Credit Rhetoric 101/102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80C1AF-A5B8-4A7B-B6F8-8BB309B098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965" y="2077516"/>
            <a:ext cx="10530949" cy="3450613"/>
          </a:xfrm>
        </p:spPr>
        <p:txBody>
          <a:bodyPr>
            <a:normAutofit/>
          </a:bodyPr>
          <a:lstStyle/>
          <a:p>
            <a:pPr>
              <a:buFont typeface="Wingdings" panose="020B0604020202020204" pitchFamily="34" charset="0"/>
              <a:buChar char="q"/>
            </a:pPr>
            <a:r>
              <a:rPr lang="en-US" dirty="0"/>
              <a:t>  Must meet the prerequisite requirements o  ACT score of 19 or higher,  or take the Accuplacer (</a:t>
            </a:r>
            <a:r>
              <a:rPr lang="en-US" dirty="0">
                <a:hlinkClick r:id="rId4"/>
              </a:rPr>
              <a:t>Accuplacer at JJC</a:t>
            </a:r>
            <a:r>
              <a:rPr lang="en-US" dirty="0"/>
              <a:t>-Placement Testing) There will be testing at Central and West!</a:t>
            </a:r>
            <a:endParaRPr lang="en-US"/>
          </a:p>
          <a:p>
            <a:pPr>
              <a:buFont typeface="Wingdings" panose="020B0604020202020204" pitchFamily="34" charset="0"/>
              <a:buChar char="q"/>
            </a:pPr>
            <a:r>
              <a:rPr lang="en-US"/>
              <a:t>   Rhetoric 101 – First Semester</a:t>
            </a:r>
          </a:p>
          <a:p>
            <a:pPr>
              <a:buFont typeface="Wingdings" panose="020B0604020202020204" pitchFamily="34" charset="0"/>
              <a:buChar char="q"/>
            </a:pPr>
            <a:r>
              <a:rPr lang="en-US"/>
              <a:t>   Rhetoric 102 – Second Semester</a:t>
            </a:r>
          </a:p>
          <a:p>
            <a:pPr>
              <a:buFont typeface="Wingdings" panose="020B0604020202020204" pitchFamily="34" charset="0"/>
              <a:buChar char="q"/>
            </a:pPr>
            <a:r>
              <a:rPr lang="en-US"/>
              <a:t>   To receive dual credit from JJC you must receive a C or better to earn credit</a:t>
            </a:r>
          </a:p>
          <a:p>
            <a:pPr>
              <a:buFont typeface="Wingdings" panose="020B0604020202020204" pitchFamily="34" charset="0"/>
              <a:buChar char="q"/>
            </a:pPr>
            <a:r>
              <a:rPr lang="en-US"/>
              <a:t>    All books and materials are supplied by your Rhetoric teachers.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133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901"/>
    </mc:Choice>
    <mc:Fallback xmlns="">
      <p:transition spd="slow" advTm="27901"/>
    </mc:Fallback>
  </mc:AlternateContent>
  <p:extLst>
    <p:ext uri="{6950BFC3-D8DA-4A85-94F7-54DA5524770B}">
      <p188:commentRel xmlns:p188="http://schemas.microsoft.com/office/powerpoint/2018/8/main" r:id="rId3"/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6525DE-3B14-33F4-2D5C-DBBC15A91C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C0DF8-56B8-724C-5A01-BC992DA3A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Senior Year English: Dual Credit English 101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872CD2-BF9F-5500-2F29-C916BBD1FE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D563949-9CC3-A895-94BD-B9748C4F4E98}"/>
              </a:ext>
            </a:extLst>
          </p:cNvPr>
          <p:cNvGraphicFramePr>
            <a:graphicFrameLocks/>
          </p:cNvGraphicFramePr>
          <p:nvPr/>
        </p:nvGraphicFramePr>
        <p:xfrm>
          <a:off x="1451579" y="2157459"/>
          <a:ext cx="9603275" cy="1521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3052">
                  <a:extLst>
                    <a:ext uri="{9D8B030D-6E8A-4147-A177-3AD203B41FA5}">
                      <a16:colId xmlns:a16="http://schemas.microsoft.com/office/drawing/2014/main" val="671009121"/>
                    </a:ext>
                  </a:extLst>
                </a:gridCol>
                <a:gridCol w="4830223">
                  <a:extLst>
                    <a:ext uri="{9D8B030D-6E8A-4147-A177-3AD203B41FA5}">
                      <a16:colId xmlns:a16="http://schemas.microsoft.com/office/drawing/2014/main" val="2104073035"/>
                    </a:ext>
                  </a:extLst>
                </a:gridCol>
              </a:tblGrid>
              <a:tr h="328769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/>
                        <a:t>ACCUPLACER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en-US" sz="1600"/>
                        <a:t>ACCUPLACER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909051"/>
                  </a:ext>
                </a:extLst>
              </a:tr>
              <a:tr h="729420">
                <a:tc>
                  <a:txBody>
                    <a:bodyPr/>
                    <a:lstStyle/>
                    <a:p>
                      <a:r>
                        <a:rPr lang="en-US" sz="2400"/>
                        <a:t>READING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246-300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20841"/>
                  </a:ext>
                </a:extLst>
              </a:tr>
              <a:tr h="328769">
                <a:tc>
                  <a:txBody>
                    <a:bodyPr/>
                    <a:lstStyle/>
                    <a:p>
                      <a:r>
                        <a:rPr lang="en-US" sz="2400"/>
                        <a:t>WRITING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5-8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101871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BD6FE2C-1CAF-9ABA-15C1-50A87272CEE9}"/>
              </a:ext>
            </a:extLst>
          </p:cNvPr>
          <p:cNvGraphicFramePr>
            <a:graphicFrameLocks noGrp="1"/>
          </p:cNvGraphicFramePr>
          <p:nvPr/>
        </p:nvGraphicFramePr>
        <p:xfrm>
          <a:off x="1451578" y="4599699"/>
          <a:ext cx="9603276" cy="1368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1638">
                  <a:extLst>
                    <a:ext uri="{9D8B030D-6E8A-4147-A177-3AD203B41FA5}">
                      <a16:colId xmlns:a16="http://schemas.microsoft.com/office/drawing/2014/main" val="1536444001"/>
                    </a:ext>
                  </a:extLst>
                </a:gridCol>
                <a:gridCol w="4801638">
                  <a:extLst>
                    <a:ext uri="{9D8B030D-6E8A-4147-A177-3AD203B41FA5}">
                      <a16:colId xmlns:a16="http://schemas.microsoft.com/office/drawing/2014/main" val="3156315244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/>
                        <a:t>PSAT10/SAT 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046571"/>
                  </a:ext>
                </a:extLst>
              </a:tr>
              <a:tr h="997224">
                <a:tc>
                  <a:txBody>
                    <a:bodyPr/>
                    <a:lstStyle/>
                    <a:p>
                      <a:r>
                        <a:rPr lang="en-US" sz="2400"/>
                        <a:t>Evidence-Based Reading and Writing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/>
                        <a:t>480 or higher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491249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DC4B982-F739-10A4-5A97-4052A3651CAA}"/>
              </a:ext>
            </a:extLst>
          </p:cNvPr>
          <p:cNvGraphicFramePr>
            <a:graphicFrameLocks noGrp="1"/>
          </p:cNvGraphicFramePr>
          <p:nvPr/>
        </p:nvGraphicFramePr>
        <p:xfrm>
          <a:off x="1451578" y="3679359"/>
          <a:ext cx="9603276" cy="920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1638">
                  <a:extLst>
                    <a:ext uri="{9D8B030D-6E8A-4147-A177-3AD203B41FA5}">
                      <a16:colId xmlns:a16="http://schemas.microsoft.com/office/drawing/2014/main" val="3520297770"/>
                    </a:ext>
                  </a:extLst>
                </a:gridCol>
                <a:gridCol w="4801638">
                  <a:extLst>
                    <a:ext uri="{9D8B030D-6E8A-4147-A177-3AD203B41FA5}">
                      <a16:colId xmlns:a16="http://schemas.microsoft.com/office/drawing/2014/main" val="2335006812"/>
                    </a:ext>
                  </a:extLst>
                </a:gridCol>
              </a:tblGrid>
              <a:tr h="206913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/>
                        <a:t>ACT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00277"/>
                  </a:ext>
                </a:extLst>
              </a:tr>
              <a:tr h="585060">
                <a:tc>
                  <a:txBody>
                    <a:bodyPr/>
                    <a:lstStyle/>
                    <a:p>
                      <a:r>
                        <a:rPr lang="en-US" sz="2400"/>
                        <a:t>English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/>
                        <a:t>19 or higher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254413"/>
                  </a:ext>
                </a:extLst>
              </a:tr>
            </a:tbl>
          </a:graphicData>
        </a:graphic>
      </p:graphicFrame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2D6A74F5-0220-D6FD-C8F3-E968791EB8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769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901"/>
    </mc:Choice>
    <mc:Fallback xmlns="">
      <p:transition spd="slow" advTm="279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FD7B685-6FA7-DE74-988B-56BA0EAE1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575560"/>
          </a:xfrm>
        </p:spPr>
        <p:txBody>
          <a:bodyPr/>
          <a:lstStyle/>
          <a:p>
            <a:r>
              <a:rPr lang="en-US"/>
              <a:t>Accuplacer Placement Testing AT Schools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20A1EB-78E4-DDD2-E234-BDE1FADF3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4804735" cy="3759531"/>
          </a:xfrm>
        </p:spPr>
        <p:txBody>
          <a:bodyPr>
            <a:normAutofit fontScale="92500" lnSpcReduction="10000"/>
          </a:bodyPr>
          <a:lstStyle/>
          <a:p>
            <a:r>
              <a:rPr lang="en-US">
                <a:solidFill>
                  <a:srgbClr val="0070C0"/>
                </a:solidFill>
              </a:rPr>
              <a:t>Joliet Central on Monday,  April 20th in the Lower Library</a:t>
            </a:r>
          </a:p>
          <a:p>
            <a:pPr lvl="1">
              <a:buFont typeface="Courier New,monospace" panose="020B0604020202020204" pitchFamily="34" charset="0"/>
              <a:buChar char="o"/>
            </a:pPr>
            <a:r>
              <a:rPr lang="en-US"/>
              <a:t>Session #1 8:30 am – 10:30 am</a:t>
            </a:r>
          </a:p>
          <a:p>
            <a:pPr lvl="1">
              <a:buFont typeface="Courier New,monospace" panose="020B0604020202020204" pitchFamily="34" charset="0"/>
              <a:buChar char="o"/>
            </a:pPr>
            <a:r>
              <a:rPr lang="en-US"/>
              <a:t>Session #2 10:30 am – 12:30 pm</a:t>
            </a:r>
          </a:p>
          <a:p>
            <a:pPr lvl="1">
              <a:buFont typeface="Courier New,monospace" panose="020B0604020202020204" pitchFamily="34" charset="0"/>
              <a:buChar char="o"/>
            </a:pPr>
            <a:r>
              <a:rPr lang="en-US"/>
              <a:t>Session #3  12:30 pm – 2:30 pm</a:t>
            </a:r>
          </a:p>
          <a:p>
            <a:pPr>
              <a:buFont typeface="Courier New,monospace" panose="020B0604020202020204" pitchFamily="34" charset="0"/>
              <a:buChar char="o"/>
            </a:pPr>
            <a:r>
              <a:rPr lang="en-US" dirty="0"/>
              <a:t>Joliet West on Tuesday, April 28th and April 29th in the Library</a:t>
            </a:r>
          </a:p>
          <a:p>
            <a:pPr lvl="1">
              <a:buFont typeface="Courier New,monospace" panose="020B0604020202020204" pitchFamily="34" charset="0"/>
              <a:buChar char="o"/>
            </a:pPr>
            <a:r>
              <a:rPr lang="en-US"/>
              <a:t>Session #1 8:30 am – 10:30 am</a:t>
            </a:r>
          </a:p>
          <a:p>
            <a:pPr lvl="1">
              <a:buFont typeface="Courier New,monospace" panose="020B0604020202020204" pitchFamily="34" charset="0"/>
              <a:buChar char="o"/>
            </a:pPr>
            <a:r>
              <a:rPr lang="en-US"/>
              <a:t>Session #2 10:30 am – 12:30 pm</a:t>
            </a:r>
          </a:p>
          <a:p>
            <a:pPr lvl="1">
              <a:buFont typeface="Courier New,monospace" panose="020B0604020202020204" pitchFamily="34" charset="0"/>
              <a:buChar char="o"/>
            </a:pPr>
            <a:r>
              <a:rPr lang="en-US"/>
              <a:t>Session #3  12:30 pm – 2:30 pm</a:t>
            </a:r>
          </a:p>
          <a:p>
            <a:endParaRPr lang="en-US" dirty="0"/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666106C1-BAE9-3B8C-9266-BB32A0953C79}"/>
              </a:ext>
            </a:extLst>
          </p:cNvPr>
          <p:cNvSpPr txBox="1">
            <a:spLocks/>
          </p:cNvSpPr>
          <p:nvPr/>
        </p:nvSpPr>
        <p:spPr>
          <a:xfrm>
            <a:off x="6413771" y="2017343"/>
            <a:ext cx="4645152" cy="40387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To Sign Up use this Google form</a:t>
            </a:r>
            <a:endParaRPr lang="en-US" sz="1800"/>
          </a:p>
          <a:p>
            <a:r>
              <a:rPr lang="en-US" dirty="0"/>
              <a:t> </a:t>
            </a:r>
            <a:r>
              <a:rPr lang="en-US" sz="1800" dirty="0">
                <a:solidFill>
                  <a:srgbClr val="00B0F0"/>
                </a:solidFill>
                <a:latin typeface="Arial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Test Sign up</a:t>
            </a:r>
            <a:endParaRPr lang="en-US" sz="1800">
              <a:solidFill>
                <a:srgbClr val="00B0F0"/>
              </a:solidFill>
              <a:latin typeface="Arial"/>
              <a:cs typeface="Arial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en-US" sz="1800" dirty="0">
              <a:solidFill>
                <a:srgbClr val="1155CC"/>
              </a:solidFill>
              <a:latin typeface="Arial"/>
              <a:cs typeface="Arial"/>
            </a:endParaRPr>
          </a:p>
          <a:p>
            <a:endParaRPr lang="en-US" dirty="0"/>
          </a:p>
          <a:p>
            <a:endParaRPr lang="en-US">
              <a:solidFill>
                <a:srgbClr val="000000"/>
              </a:solidFill>
            </a:endParaRPr>
          </a:p>
          <a:p>
            <a:r>
              <a:rPr lang="en-US">
                <a:highlight>
                  <a:srgbClr val="00FFFF"/>
                </a:highlight>
              </a:rPr>
              <a:t>Students will need their JJC ID Number and JJC Email Address</a:t>
            </a:r>
          </a:p>
          <a:p>
            <a:pPr marL="0" indent="0">
              <a:buNone/>
            </a:pPr>
            <a:endParaRPr lang="en-US" dirty="0">
              <a:highlight>
                <a:srgbClr val="00FFFF"/>
              </a:highlight>
            </a:endParaRPr>
          </a:p>
        </p:txBody>
      </p:sp>
      <p:pic>
        <p:nvPicPr>
          <p:cNvPr id="2" name="Picture 1" descr="A qr code with a black background&#10;&#10;AI-generated content may be incorrect.">
            <a:extLst>
              <a:ext uri="{FF2B5EF4-FFF2-40B4-BE49-F238E27FC236}">
                <a16:creationId xmlns:a16="http://schemas.microsoft.com/office/drawing/2014/main" id="{EE414F5E-72D0-9563-71A9-B2ED8D5C39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6011" y="2545363"/>
            <a:ext cx="1767273" cy="176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3282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C5A01-639D-47FC-9CE4-7BC965F5C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Math Dual Credit Opportunities</a:t>
            </a:r>
            <a:br>
              <a:rPr lang="en-US" dirty="0"/>
            </a:br>
            <a:r>
              <a:rPr lang="en-US" dirty="0"/>
              <a:t>2026-2027 School Year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89728-810F-4D57-A1BB-8FD4786111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6254" y="2025257"/>
            <a:ext cx="4577746" cy="2393338"/>
          </a:xfrm>
        </p:spPr>
        <p:txBody>
          <a:bodyPr>
            <a:normAutofit/>
          </a:bodyPr>
          <a:lstStyle/>
          <a:p>
            <a:pPr marL="457200" indent="-457200"/>
            <a:r>
              <a:rPr lang="en-US" sz="2400">
                <a:solidFill>
                  <a:schemeClr val="tx2"/>
                </a:solidFill>
              </a:rPr>
              <a:t>AP Statistics/Math 128</a:t>
            </a:r>
          </a:p>
          <a:p>
            <a:pPr marL="457200" indent="-457200"/>
            <a:r>
              <a:rPr lang="en-US" sz="2400">
                <a:solidFill>
                  <a:schemeClr val="tx2"/>
                </a:solidFill>
                <a:ea typeface="+mn-lt"/>
                <a:cs typeface="+mn-lt"/>
              </a:rPr>
              <a:t>Honors Pre-Calculus/Math 142</a:t>
            </a:r>
          </a:p>
          <a:p>
            <a:pPr marL="457200" indent="-457200"/>
            <a:r>
              <a:rPr lang="en-US" sz="2400">
                <a:solidFill>
                  <a:schemeClr val="tx2"/>
                </a:solidFill>
              </a:rPr>
              <a:t>AP Calculus/Math 170</a:t>
            </a:r>
          </a:p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2F11B7-87DD-6223-51AC-4774EED63C9C}"/>
              </a:ext>
            </a:extLst>
          </p:cNvPr>
          <p:cNvSpPr txBox="1"/>
          <p:nvPr/>
        </p:nvSpPr>
        <p:spPr>
          <a:xfrm>
            <a:off x="5708454" y="1852777"/>
            <a:ext cx="6253546" cy="517064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 </a:t>
            </a:r>
            <a:r>
              <a:rPr lang="en-US" b="1">
                <a:highlight>
                  <a:srgbClr val="00FFFF"/>
                </a:highlight>
              </a:rPr>
              <a:t>Steps to Complete before 5/11/2026 Deadline:</a:t>
            </a:r>
          </a:p>
          <a:p>
            <a:r>
              <a:rPr lang="en-US"/>
              <a:t>1.  </a:t>
            </a:r>
            <a:r>
              <a:rPr lang="en-US">
                <a:highlight>
                  <a:srgbClr val="FFFF00"/>
                </a:highlight>
              </a:rPr>
              <a:t>Complete the </a:t>
            </a:r>
            <a:r>
              <a:rPr lang="en-US">
                <a:highlight>
                  <a:srgbClr val="FFFF00"/>
                </a:highlight>
                <a:latin typeface="Gill Sans MT"/>
                <a:ea typeface="+mn-lt"/>
                <a:cs typeface="+mn-lt"/>
              </a:rPr>
              <a:t>JJC Dual Enrollment Online application: </a:t>
            </a:r>
            <a:r>
              <a:rPr lang="en-US">
                <a:latin typeface="Gill Sans MT"/>
                <a:ea typeface="+mn-lt"/>
                <a:cs typeface="+mn-lt"/>
              </a:rPr>
              <a:t> </a:t>
            </a:r>
            <a:r>
              <a:rPr lang="en-US" dirty="0">
                <a:latin typeface="Gill Sans MT"/>
                <a:ea typeface="+mn-lt"/>
                <a:cs typeface="+mn-lt"/>
              </a:rPr>
              <a:t>   </a:t>
            </a:r>
            <a:endParaRPr lang="en-US" sz="2000" dirty="0">
              <a:latin typeface="Aptos Display"/>
            </a:endParaRPr>
          </a:p>
          <a:p>
            <a:r>
              <a:rPr lang="en-US" dirty="0"/>
              <a:t>    </a:t>
            </a:r>
          </a:p>
          <a:p>
            <a:r>
              <a:rPr lang="en-US" dirty="0"/>
              <a:t>    </a:t>
            </a:r>
            <a:r>
              <a:rPr lang="en-US" sz="2000" dirty="0">
                <a:highlight>
                  <a:srgbClr val="FFFF00"/>
                </a:highlight>
                <a:latin typeface="Aptos Display"/>
                <a:hlinkClick r:id="rId3"/>
              </a:rPr>
              <a:t>https://jjc.dualenroll.com/login</a:t>
            </a:r>
            <a:r>
              <a:rPr lang="en-US" sz="2000" dirty="0">
                <a:highlight>
                  <a:srgbClr val="FFFF00"/>
                </a:highlight>
                <a:latin typeface="Aptos Display"/>
              </a:rPr>
              <a:t> </a:t>
            </a:r>
            <a:r>
              <a:rPr lang="en-US" sz="2000">
                <a:latin typeface="Aptos Display"/>
              </a:rPr>
              <a:t>  OR</a:t>
            </a:r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2.  </a:t>
            </a:r>
            <a:r>
              <a:rPr lang="en-US">
                <a:highlight>
                  <a:srgbClr val="FFFF00"/>
                </a:highlight>
              </a:rPr>
              <a:t>Sign up for the ALEKS Math Test at </a:t>
            </a:r>
          </a:p>
          <a:p>
            <a:r>
              <a:rPr lang="en-US" dirty="0"/>
              <a:t>    </a:t>
            </a:r>
            <a:r>
              <a:rPr lang="en-US">
                <a:highlight>
                  <a:srgbClr val="FFFF00"/>
                </a:highlight>
              </a:rPr>
              <a:t> your home campus using this link:</a:t>
            </a:r>
            <a:endParaRPr lang="en-US" dirty="0"/>
          </a:p>
          <a:p>
            <a:r>
              <a:rPr lang="en-US" dirty="0"/>
              <a:t>     </a:t>
            </a:r>
            <a:r>
              <a:rPr lang="en-US" sz="2000" dirty="0">
                <a:highlight>
                  <a:srgbClr val="FFFF00"/>
                </a:highlight>
                <a:hlinkClick r:id="rId4"/>
              </a:rPr>
              <a:t>bit.ly/46lc6Md</a:t>
            </a:r>
            <a:endParaRPr lang="en-US" dirty="0"/>
          </a:p>
          <a:p>
            <a:r>
              <a:rPr lang="en-US" dirty="0"/>
              <a:t>     </a:t>
            </a:r>
            <a:r>
              <a:rPr lang="en-US" dirty="0">
                <a:latin typeface="Gill Sans MT"/>
              </a:rPr>
              <a:t>                                                    </a:t>
            </a:r>
            <a:r>
              <a:rPr lang="en-US" sz="2000">
                <a:latin typeface="Aptos Display"/>
              </a:rPr>
              <a:t>OR</a:t>
            </a:r>
            <a:endParaRPr lang="en-US" dirty="0"/>
          </a:p>
          <a:p>
            <a:r>
              <a:rPr lang="en-US"/>
              <a:t>3.  </a:t>
            </a:r>
            <a:r>
              <a:rPr lang="en-US">
                <a:highlight>
                  <a:srgbClr val="FFFF00"/>
                </a:highlight>
              </a:rPr>
              <a:t>Send qualifying score via email to:</a:t>
            </a:r>
          </a:p>
          <a:p>
            <a:r>
              <a:rPr lang="en-US" dirty="0"/>
              <a:t>     </a:t>
            </a:r>
            <a:r>
              <a:rPr lang="en-US" sz="1600"/>
              <a:t>Mrs. Nicole McMorris</a:t>
            </a:r>
          </a:p>
          <a:p>
            <a:r>
              <a:rPr lang="en-US" sz="1600"/>
              <a:t>      JTHS High School District 204</a:t>
            </a:r>
          </a:p>
          <a:p>
            <a:r>
              <a:rPr lang="en-US" sz="1600"/>
              <a:t>     Curriculum Director for Math</a:t>
            </a:r>
          </a:p>
          <a:p>
            <a:r>
              <a:rPr lang="en-US" sz="1600"/>
              <a:t>     Email: </a:t>
            </a:r>
            <a:r>
              <a:rPr lang="en-US" sz="16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nmcmorris@jths.org</a:t>
            </a:r>
            <a:r>
              <a:rPr lang="en-US" sz="1600"/>
              <a:t> / Phone: (815) 774-1611</a:t>
            </a:r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E478D9-741D-E49C-E862-DEF9CF8A2B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13324" y="2538211"/>
            <a:ext cx="965916" cy="955184"/>
          </a:xfrm>
          <a:prstGeom prst="rect">
            <a:avLst/>
          </a:prstGeom>
        </p:spPr>
      </p:pic>
      <p:pic>
        <p:nvPicPr>
          <p:cNvPr id="8" name="Picture 7" descr="A qr code with a white background&#10;&#10;AI-generated content may be incorrect.">
            <a:extLst>
              <a:ext uri="{FF2B5EF4-FFF2-40B4-BE49-F238E27FC236}">
                <a16:creationId xmlns:a16="http://schemas.microsoft.com/office/drawing/2014/main" id="{C7AF3679-D595-69BB-D332-D8685AF4356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-19588" t="1064" r="19588" b="-1064"/>
          <a:stretch>
            <a:fillRect/>
          </a:stretch>
        </p:blipFill>
        <p:spPr>
          <a:xfrm>
            <a:off x="9792957" y="3803427"/>
            <a:ext cx="1192579" cy="992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53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824"/>
    </mc:Choice>
    <mc:Fallback xmlns="">
      <p:transition spd="slow" advTm="106824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926274" y="46624"/>
            <a:ext cx="4859361" cy="10492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Math: Dual-Credit</a:t>
            </a:r>
          </a:p>
        </p:txBody>
      </p:sp>
      <p:pic>
        <p:nvPicPr>
          <p:cNvPr id="2" name="Picture 1" descr="A close up of a test&#10;&#10;AI-generated content may be incorrect.">
            <a:extLst>
              <a:ext uri="{FF2B5EF4-FFF2-40B4-BE49-F238E27FC236}">
                <a16:creationId xmlns:a16="http://schemas.microsoft.com/office/drawing/2014/main" id="{446B7447-CF75-BEF0-F466-CF30E60CDB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4190" y="571948"/>
            <a:ext cx="8950926" cy="6160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086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700"/>
    </mc:Choice>
    <mc:Fallback xmlns="">
      <p:transition spd="slow" advTm="477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4D5F5EA-F3FC-77B3-597A-844F8A2CD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ALEKS Math Placement Testing AT Schools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2EC7F6-0CFF-4245-B2F1-1F2C21D8B4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highlight>
                  <a:srgbClr val="FFFF00"/>
                </a:highlight>
              </a:rPr>
              <a:t>Joliet West on Monday, May 4, 2026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Session #1 8:30 am – 10:30 am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Session #2 10:30 am – 12:30 pm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Session #3  12:30 pm – 2:30 pm</a:t>
            </a:r>
          </a:p>
          <a:p>
            <a:r>
              <a:rPr lang="en-US">
                <a:highlight>
                  <a:srgbClr val="00FFFF"/>
                </a:highlight>
              </a:rPr>
              <a:t>Joliet Central on Tuesday, May 5, 2026</a:t>
            </a:r>
          </a:p>
          <a:p>
            <a:pPr lvl="1">
              <a:buFont typeface="Courier New,monospace" panose="020B0604020202020204" pitchFamily="34" charset="0"/>
              <a:buChar char="o"/>
            </a:pPr>
            <a:r>
              <a:rPr lang="en-US"/>
              <a:t>Session #1 8:30 am – 10:30 am</a:t>
            </a:r>
          </a:p>
          <a:p>
            <a:pPr lvl="1">
              <a:buFont typeface="Courier New,monospace" panose="020B0604020202020204" pitchFamily="34" charset="0"/>
              <a:buChar char="o"/>
            </a:pPr>
            <a:r>
              <a:rPr lang="en-US"/>
              <a:t>Session #2 10:30 am – 12:30 pm</a:t>
            </a:r>
          </a:p>
          <a:p>
            <a:pPr lvl="1">
              <a:buFont typeface="Courier New,monospace" panose="020B0604020202020204" pitchFamily="34" charset="0"/>
              <a:buChar char="o"/>
            </a:pPr>
            <a:r>
              <a:rPr lang="en-US"/>
              <a:t>Session #3  12:30 pm – 2:30 pm</a:t>
            </a:r>
          </a:p>
          <a:p>
            <a:pPr lvl="1">
              <a:buFont typeface="Courier New" panose="020B0604020202020204" pitchFamily="34" charset="0"/>
              <a:buChar char="o"/>
            </a:pPr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04E298B-D753-397E-7728-CBFD71F0FDE9}"/>
              </a:ext>
            </a:extLst>
          </p:cNvPr>
          <p:cNvSpPr txBox="1"/>
          <p:nvPr/>
        </p:nvSpPr>
        <p:spPr>
          <a:xfrm>
            <a:off x="6593067" y="2009550"/>
            <a:ext cx="4655388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/>
              <a:t>Link to sign up for ALEKS</a:t>
            </a:r>
          </a:p>
          <a:p>
            <a:r>
              <a:rPr lang="en-US" sz="2000"/>
              <a:t>Math Testing at your campus: </a:t>
            </a:r>
            <a:r>
              <a:rPr lang="en-US" sz="2000" dirty="0">
                <a:highlight>
                  <a:srgbClr val="FFFF00"/>
                </a:highlight>
                <a:hlinkClick r:id="rId2"/>
              </a:rPr>
              <a:t>bit.ly/46lc6Md</a:t>
            </a:r>
            <a:endParaRPr lang="en-US" sz="2000">
              <a:highlight>
                <a:srgbClr val="FFFF00"/>
              </a:highligh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6E6417-9C51-A8EF-764C-7D6154955453}"/>
              </a:ext>
            </a:extLst>
          </p:cNvPr>
          <p:cNvSpPr txBox="1"/>
          <p:nvPr/>
        </p:nvSpPr>
        <p:spPr>
          <a:xfrm>
            <a:off x="8227877" y="2813865"/>
            <a:ext cx="1377351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5400"/>
              <a:t>OR:</a:t>
            </a:r>
          </a:p>
        </p:txBody>
      </p:sp>
      <p:pic>
        <p:nvPicPr>
          <p:cNvPr id="4" name="Picture 3" descr="A qr code with a white background&#10;&#10;AI-generated content may be incorrect.">
            <a:extLst>
              <a:ext uri="{FF2B5EF4-FFF2-40B4-BE49-F238E27FC236}">
                <a16:creationId xmlns:a16="http://schemas.microsoft.com/office/drawing/2014/main" id="{FE383895-17EB-6118-3B4D-505C121EC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6322" y="3625098"/>
            <a:ext cx="2156604" cy="211347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30CABDB-05A3-8295-43E4-C49C6D62C987}"/>
              </a:ext>
            </a:extLst>
          </p:cNvPr>
          <p:cNvSpPr txBox="1"/>
          <p:nvPr/>
        </p:nvSpPr>
        <p:spPr>
          <a:xfrm>
            <a:off x="6106905" y="4179615"/>
            <a:ext cx="3476445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rgbClr val="C00000"/>
                </a:solidFill>
              </a:rPr>
              <a:t>Scan this QR Code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F9544B-CD24-95C8-421C-378775777EB2}"/>
              </a:ext>
            </a:extLst>
          </p:cNvPr>
          <p:cNvSpPr txBox="1"/>
          <p:nvPr/>
        </p:nvSpPr>
        <p:spPr>
          <a:xfrm>
            <a:off x="384048" y="5628323"/>
            <a:ext cx="98498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highlight>
                  <a:srgbClr val="00FF00"/>
                </a:highlight>
              </a:rPr>
              <a:t>VERY IMPORTANT</a:t>
            </a:r>
            <a:r>
              <a:rPr lang="en-US" sz="1600" dirty="0"/>
              <a:t>: You must have your </a:t>
            </a:r>
            <a:r>
              <a:rPr lang="en-US" sz="1600" b="1" dirty="0"/>
              <a:t>JJC ID # and JJC email address </a:t>
            </a:r>
            <a:r>
              <a:rPr lang="en-US" sz="1600" dirty="0"/>
              <a:t>to sign up for ALEKS Testing</a:t>
            </a:r>
          </a:p>
        </p:txBody>
      </p:sp>
    </p:spTree>
    <p:extLst>
      <p:ext uri="{BB962C8B-B14F-4D97-AF65-F5344CB8AC3E}">
        <p14:creationId xmlns:p14="http://schemas.microsoft.com/office/powerpoint/2010/main" val="42190968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4168496-72CD-4595-9298-A91B468162C4}"/>
              </a:ext>
            </a:extLst>
          </p:cNvPr>
          <p:cNvSpPr txBox="1"/>
          <p:nvPr/>
        </p:nvSpPr>
        <p:spPr>
          <a:xfrm>
            <a:off x="1451578" y="701944"/>
            <a:ext cx="96032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/>
              <a:t>C</a:t>
            </a:r>
            <a:r>
              <a:rPr lang="en-US" sz="3200"/>
              <a:t>areer and </a:t>
            </a:r>
            <a:r>
              <a:rPr lang="en-US" sz="3200" b="1"/>
              <a:t>T</a:t>
            </a:r>
            <a:r>
              <a:rPr lang="en-US" sz="3200"/>
              <a:t>echnical </a:t>
            </a:r>
            <a:r>
              <a:rPr lang="en-US" sz="3200" b="1"/>
              <a:t>E</a:t>
            </a:r>
            <a:r>
              <a:rPr lang="en-US" sz="3200"/>
              <a:t>ducation </a:t>
            </a:r>
            <a:r>
              <a:rPr lang="en-US" sz="3200">
                <a:solidFill>
                  <a:schemeClr val="accent3">
                    <a:lumMod val="75000"/>
                  </a:schemeClr>
                </a:solidFill>
              </a:rPr>
              <a:t>Dual Enrollment </a:t>
            </a:r>
            <a:r>
              <a:rPr lang="en-US" sz="3200"/>
              <a:t>Programs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61F3ED9-36D8-463C-A158-6B8AF3116C20}"/>
              </a:ext>
            </a:extLst>
          </p:cNvPr>
          <p:cNvSpPr txBox="1"/>
          <p:nvPr/>
        </p:nvSpPr>
        <p:spPr>
          <a:xfrm rot="1014485">
            <a:off x="10385570" y="825054"/>
            <a:ext cx="16610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FF0000"/>
                </a:solidFill>
                <a:latin typeface="Bradley Hand ITC" panose="03070402050302030203" pitchFamily="66" charset="0"/>
              </a:rPr>
              <a:t>Seniors ONLY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11913A8E-B14D-47F1-9DD7-D38C2B071B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842268"/>
          </a:xfrm>
        </p:spPr>
        <p:txBody>
          <a:bodyPr>
            <a:normAutofit fontScale="85000" lnSpcReduction="10000"/>
          </a:bodyPr>
          <a:lstStyle/>
          <a:p>
            <a:r>
              <a:rPr lang="en-US"/>
              <a:t>Senior Year &amp; 16 Years of Age</a:t>
            </a:r>
          </a:p>
          <a:p>
            <a:r>
              <a:rPr lang="en-US"/>
              <a:t>Off-site class/training</a:t>
            </a:r>
          </a:p>
          <a:p>
            <a:pPr lvl="1"/>
            <a:r>
              <a:rPr lang="en-US"/>
              <a:t>Reliable Transportation required 	</a:t>
            </a:r>
            <a:r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t>NOT provided by JTHS</a:t>
            </a:r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/>
              <a:t>Applications required		</a:t>
            </a:r>
            <a:r>
              <a:rPr lang="en-US" sz="1200">
                <a:solidFill>
                  <a:schemeClr val="tx1">
                    <a:lumMod val="50000"/>
                    <a:lumOff val="50000"/>
                  </a:schemeClr>
                </a:solidFill>
              </a:rPr>
              <a:t>Exception: Cosmetology</a:t>
            </a:r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/>
              <a:t>Multiple Classes or Parts</a:t>
            </a:r>
          </a:p>
          <a:p>
            <a:r>
              <a:rPr lang="en-US"/>
              <a:t>Full Year program			</a:t>
            </a:r>
            <a:r>
              <a:rPr lang="en-US" sz="1200">
                <a:solidFill>
                  <a:schemeClr val="tx1">
                    <a:lumMod val="50000"/>
                    <a:lumOff val="50000"/>
                  </a:schemeClr>
                </a:solidFill>
              </a:rPr>
              <a:t>Exception: NA101 is 1 Semester</a:t>
            </a:r>
          </a:p>
          <a:p>
            <a:r>
              <a:rPr lang="en-US"/>
              <a:t>College Expectations</a:t>
            </a:r>
          </a:p>
          <a:p>
            <a:r>
              <a:rPr lang="en-US"/>
              <a:t>No tuition cost for students		</a:t>
            </a:r>
            <a:r>
              <a:rPr lang="en-US" sz="1200">
                <a:solidFill>
                  <a:schemeClr val="tx1">
                    <a:lumMod val="50000"/>
                    <a:lumOff val="50000"/>
                  </a:schemeClr>
                </a:solidFill>
              </a:rPr>
              <a:t>Exception: Cosmetology</a:t>
            </a:r>
          </a:p>
          <a:p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>
                <a:solidFill>
                  <a:schemeClr val="bg1"/>
                </a:solidFill>
              </a:rPr>
              <a:t>Additional expectations vary per program		</a:t>
            </a:r>
          </a:p>
          <a:p>
            <a:pPr lvl="1"/>
            <a:r>
              <a:rPr lang="en-US" sz="1400">
                <a:solidFill>
                  <a:schemeClr val="bg1">
                    <a:lumMod val="75000"/>
                  </a:schemeClr>
                </a:solidFill>
              </a:rPr>
              <a:t>Including but not limited to; </a:t>
            </a:r>
            <a:r>
              <a:rPr lang="en-US" sz="1400">
                <a:solidFill>
                  <a:schemeClr val="bg1"/>
                </a:solidFill>
              </a:rPr>
              <a:t>uniforms, background check, Saturday trainings, blended/remote class, clinical experience, COVID-19 Vaccination</a:t>
            </a:r>
          </a:p>
          <a:p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595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0659"/>
    </mc:Choice>
    <mc:Fallback xmlns="">
      <p:transition spd="slow" advTm="140659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B1D85BF-4CE9-4B0A-3D67-3A48D28ED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Certified Nursing Assistant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02CE6C-F7D6-5EE2-B0B2-4633BAB33E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0467" y="1838103"/>
            <a:ext cx="9431066" cy="3181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89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66A0BE-05B7-1D9D-A342-6BEA35268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E3506-008A-1D70-E6A7-C0B527130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24873"/>
            <a:ext cx="9603275" cy="1049235"/>
          </a:xfrm>
        </p:spPr>
        <p:txBody>
          <a:bodyPr/>
          <a:lstStyle/>
          <a:p>
            <a:r>
              <a:rPr lang="en-US"/>
              <a:t>Fire Science &amp; Law Enforcement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642DDE-1987-0062-70F0-05DCADE235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5704" y="194811"/>
            <a:ext cx="9440592" cy="6468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4975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F010863-3272-7CBB-4FF0-5F8ED5D0D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122038" y="2575970"/>
            <a:ext cx="5849660" cy="1049235"/>
          </a:xfrm>
        </p:spPr>
        <p:txBody>
          <a:bodyPr/>
          <a:lstStyle/>
          <a:p>
            <a:pPr algn="ctr"/>
            <a:r>
              <a:rPr lang="en-US" b="1"/>
              <a:t>3x Technical Program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A89FBA-F0F4-7A66-A6FC-9E01DEC64E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0006" y="0"/>
            <a:ext cx="73319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1154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F7B5E856-5B14-4DCC-B29B-523943BB11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2277" y="1606575"/>
            <a:ext cx="6107446" cy="3053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011022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nvited_Teachers xmlns="48dadb9e-1ccb-4183-b7ec-fe2eededd626" xsi:nil="true"/>
    <Self_Registration_Enabled xmlns="48dadb9e-1ccb-4183-b7ec-fe2eededd626" xsi:nil="true"/>
    <Student_Groups xmlns="48dadb9e-1ccb-4183-b7ec-fe2eededd626">
      <UserInfo>
        <DisplayName/>
        <AccountId xsi:nil="true"/>
        <AccountType/>
      </UserInfo>
    </Student_Groups>
    <Invited_Students xmlns="48dadb9e-1ccb-4183-b7ec-fe2eededd626" xsi:nil="true"/>
    <Has_Teacher_Only_SectionGroup xmlns="48dadb9e-1ccb-4183-b7ec-fe2eededd626" xsi:nil="true"/>
    <CultureName xmlns="48dadb9e-1ccb-4183-b7ec-fe2eededd626" xsi:nil="true"/>
    <DefaultSectionNames xmlns="48dadb9e-1ccb-4183-b7ec-fe2eededd626" xsi:nil="true"/>
    <FolderType xmlns="48dadb9e-1ccb-4183-b7ec-fe2eededd626" xsi:nil="true"/>
    <Teachers xmlns="48dadb9e-1ccb-4183-b7ec-fe2eededd626">
      <UserInfo>
        <DisplayName/>
        <AccountId xsi:nil="true"/>
        <AccountType/>
      </UserInfo>
    </Teachers>
    <AppVersion xmlns="48dadb9e-1ccb-4183-b7ec-fe2eededd626" xsi:nil="true"/>
    <Owner xmlns="48dadb9e-1ccb-4183-b7ec-fe2eededd626">
      <UserInfo>
        <DisplayName/>
        <AccountId xsi:nil="true"/>
        <AccountType/>
      </UserInfo>
    </Owner>
    <Students xmlns="48dadb9e-1ccb-4183-b7ec-fe2eededd626">
      <UserInfo>
        <DisplayName/>
        <AccountId xsi:nil="true"/>
        <AccountType/>
      </UserInfo>
    </Students>
    <NotebookType xmlns="48dadb9e-1ccb-4183-b7ec-fe2eededd626" xsi:nil="true"/>
    <LMS_Mappings xmlns="48dadb9e-1ccb-4183-b7ec-fe2eededd626" xsi:nil="true"/>
    <Is_Collaboration_Space_Locked xmlns="48dadb9e-1ccb-4183-b7ec-fe2eededd626" xsi:nil="true"/>
    <IsNotebookLocked xmlns="48dadb9e-1ccb-4183-b7ec-fe2eededd626" xsi:nil="true"/>
    <Distribution_Groups xmlns="48dadb9e-1ccb-4183-b7ec-fe2eededd626" xsi:nil="true"/>
    <Templates xmlns="48dadb9e-1ccb-4183-b7ec-fe2eededd626" xsi:nil="true"/>
    <Self_Registration_Enabled0 xmlns="48dadb9e-1ccb-4183-b7ec-fe2eededd626" xsi:nil="true"/>
    <TeamsChannelId xmlns="48dadb9e-1ccb-4183-b7ec-fe2eededd626" xsi:nil="true"/>
    <Math_Settings xmlns="48dadb9e-1ccb-4183-b7ec-fe2eededd62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87FEFB285F484EB70BB0904280264F" ma:contentTypeVersion="34" ma:contentTypeDescription="Create a new document." ma:contentTypeScope="" ma:versionID="2a8537d483a0a2cb84199eaa0f50b167">
  <xsd:schema xmlns:xsd="http://www.w3.org/2001/XMLSchema" xmlns:xs="http://www.w3.org/2001/XMLSchema" xmlns:p="http://schemas.microsoft.com/office/2006/metadata/properties" xmlns:ns3="8b613fd4-6b0e-4bc9-883f-4d6aa5379d26" xmlns:ns4="48dadb9e-1ccb-4183-b7ec-fe2eededd626" targetNamespace="http://schemas.microsoft.com/office/2006/metadata/properties" ma:root="true" ma:fieldsID="4be6be98db03a41fd1371d87be006eb2" ns3:_="" ns4:_="">
    <xsd:import namespace="8b613fd4-6b0e-4bc9-883f-4d6aa5379d26"/>
    <xsd:import namespace="48dadb9e-1ccb-4183-b7ec-fe2eededd626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NotebookType" minOccurs="0"/>
                <xsd:element ref="ns4:FolderType" minOccurs="0"/>
                <xsd:element ref="ns4:Owner" minOccurs="0"/>
                <xsd:element ref="ns4:Teachers" minOccurs="0"/>
                <xsd:element ref="ns4:Students" minOccurs="0"/>
                <xsd:element ref="ns4:DefaultSectionNames" minOccurs="0"/>
                <xsd:element ref="ns4:AppVersion" minOccurs="0"/>
                <xsd:element ref="ns4:Student_Groups" minOccurs="0"/>
                <xsd:element ref="ns4:Invited_Teachers" minOccurs="0"/>
                <xsd:element ref="ns4:Invited_Students" minOccurs="0"/>
                <xsd:element ref="ns4:Self_Registration_Enabled" minOccurs="0"/>
                <xsd:element ref="ns4:Has_Teacher_Only_SectionGroup" minOccurs="0"/>
                <xsd:element ref="ns4:CultureName" minOccurs="0"/>
                <xsd:element ref="ns4:Is_Collaboration_Space_Locked" minOccurs="0"/>
                <xsd:element ref="ns4:Templates" minOccurs="0"/>
                <xsd:element ref="ns4:Self_Registration_Enabled0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OCR" minOccurs="0"/>
                <xsd:element ref="ns4:TeamsChannelId" minOccurs="0"/>
                <xsd:element ref="ns4:IsNotebookLocked" minOccurs="0"/>
                <xsd:element ref="ns4:MediaServiceEventHashCode" minOccurs="0"/>
                <xsd:element ref="ns4:MediaServiceGenerationTime" minOccurs="0"/>
                <xsd:element ref="ns4:Math_Settings" minOccurs="0"/>
                <xsd:element ref="ns4:Distribution_Groups" minOccurs="0"/>
                <xsd:element ref="ns4:LMS_Mappings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613fd4-6b0e-4bc9-883f-4d6aa5379d2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dadb9e-1ccb-4183-b7ec-fe2eededd626" elementFormDefault="qualified">
    <xsd:import namespace="http://schemas.microsoft.com/office/2006/documentManagement/types"/>
    <xsd:import namespace="http://schemas.microsoft.com/office/infopath/2007/PartnerControls"/>
    <xsd:element name="NotebookType" ma:index="11" nillable="true" ma:displayName="Notebook Type" ma:internalName="NotebookType">
      <xsd:simpleType>
        <xsd:restriction base="dms:Text"/>
      </xsd:simpleType>
    </xsd:element>
    <xsd:element name="FolderType" ma:index="12" nillable="true" ma:displayName="Folder Type" ma:internalName="FolderType">
      <xsd:simpleType>
        <xsd:restriction base="dms:Text"/>
      </xsd:simpleType>
    </xsd:element>
    <xsd:element name="Owner" ma:index="13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Teachers" ma:index="14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5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6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7" nillable="true" ma:displayName="App Version" ma:internalName="AppVersion">
      <xsd:simpleType>
        <xsd:restriction base="dms:Text"/>
      </xsd:simpleType>
    </xsd:element>
    <xsd:element name="Student_Groups" ma:index="18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9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0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1" nillable="true" ma:displayName="Self_Registration_Enabled" ma:internalName="Self_Registration_Enabled">
      <xsd:simpleType>
        <xsd:restriction base="dms:Boolean"/>
      </xsd:simpleType>
    </xsd:element>
    <xsd:element name="Has_Teacher_Only_SectionGroup" ma:index="22" nillable="true" ma:displayName="Has Teacher Only SectionGroup" ma:internalName="Has_Teacher_Only_SectionGroup">
      <xsd:simpleType>
        <xsd:restriction base="dms:Boolean"/>
      </xsd:simpleType>
    </xsd:element>
    <xsd:element name="CultureName" ma:index="23" nillable="true" ma:displayName="Culture Name" ma:internalName="CultureName">
      <xsd:simpleType>
        <xsd:restriction base="dms:Text"/>
      </xsd:simpleType>
    </xsd:element>
    <xsd:element name="Is_Collaboration_Space_Locked" ma:index="24" nillable="true" ma:displayName="Is Collaboration Space Locked" ma:internalName="Is_Collaboration_Space_Locked">
      <xsd:simpleType>
        <xsd:restriction base="dms:Boolean"/>
      </xsd:simpleType>
    </xsd:element>
    <xsd:element name="Templates" ma:index="25" nillable="true" ma:displayName="Templates" ma:internalName="Templates">
      <xsd:simpleType>
        <xsd:restriction base="dms:Note">
          <xsd:maxLength value="255"/>
        </xsd:restriction>
      </xsd:simpleType>
    </xsd:element>
    <xsd:element name="Self_Registration_Enabled0" ma:index="26" nillable="true" ma:displayName="Self Registration Enabled" ma:internalName="Self_Registration_Enabled0">
      <xsd:simpleType>
        <xsd:restriction base="dms:Boolean"/>
      </xsd:simpleType>
    </xsd:element>
    <xsd:element name="MediaServiceMetadata" ma:index="27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8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9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30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31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3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TeamsChannelId" ma:index="33" nillable="true" ma:displayName="Teams Channel Id" ma:internalName="TeamsChannelId">
      <xsd:simpleType>
        <xsd:restriction base="dms:Text"/>
      </xsd:simpleType>
    </xsd:element>
    <xsd:element name="IsNotebookLocked" ma:index="34" nillable="true" ma:displayName="Is Notebook Locked" ma:internalName="IsNotebookLocked">
      <xsd:simpleType>
        <xsd:restriction base="dms:Boolean"/>
      </xsd:simpleType>
    </xsd:element>
    <xsd:element name="MediaServiceEventHashCode" ma:index="3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36" nillable="true" ma:displayName="MediaServiceGenerationTime" ma:hidden="true" ma:internalName="MediaServiceGenerationTime" ma:readOnly="true">
      <xsd:simpleType>
        <xsd:restriction base="dms:Text"/>
      </xsd:simpleType>
    </xsd:element>
    <xsd:element name="Math_Settings" ma:index="37" nillable="true" ma:displayName="Math Settings" ma:internalName="Math_Settings">
      <xsd:simpleType>
        <xsd:restriction base="dms:Text"/>
      </xsd:simpleType>
    </xsd:element>
    <xsd:element name="Distribution_Groups" ma:index="38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9" nillable="true" ma:displayName="LMS Mappings" ma:internalName="LMS_Mappings">
      <xsd:simpleType>
        <xsd:restriction base="dms:Note">
          <xsd:maxLength value="255"/>
        </xsd:restriction>
      </xsd:simpleType>
    </xsd:element>
    <xsd:element name="MediaServiceAutoKeyPoints" ma:index="4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4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53615B1-E31A-4205-A3F3-B49B297104E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719945F-7647-4E80-97B0-0196A54F06EB}">
  <ds:schemaRefs>
    <ds:schemaRef ds:uri="http://purl.org/dc/terms/"/>
    <ds:schemaRef ds:uri="http://www.w3.org/XML/1998/namespace"/>
    <ds:schemaRef ds:uri="8b613fd4-6b0e-4bc9-883f-4d6aa5379d26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48dadb9e-1ccb-4183-b7ec-fe2eededd626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9E05BCC-6E5C-4675-892F-DE2E13F5ACC1}">
  <ds:schemaRefs>
    <ds:schemaRef ds:uri="48dadb9e-1ccb-4183-b7ec-fe2eededd626"/>
    <ds:schemaRef ds:uri="8b613fd4-6b0e-4bc9-883f-4d6aa5379d2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TM10001114[[fn=Gallery]]</Template>
  <TotalTime>4</TotalTime>
  <Words>1237</Words>
  <Application>Microsoft Office PowerPoint</Application>
  <PresentationFormat>Widescreen</PresentationFormat>
  <Paragraphs>220</Paragraphs>
  <Slides>28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8" baseType="lpstr">
      <vt:lpstr>Aptos Display</vt:lpstr>
      <vt:lpstr>Aptos Narrow</vt:lpstr>
      <vt:lpstr>Arial</vt:lpstr>
      <vt:lpstr>Bradley Hand ITC</vt:lpstr>
      <vt:lpstr>Calibri</vt:lpstr>
      <vt:lpstr>Courier New</vt:lpstr>
      <vt:lpstr>Courier New,monospace</vt:lpstr>
      <vt:lpstr>Gill Sans MT</vt:lpstr>
      <vt:lpstr>Wingdings</vt:lpstr>
      <vt:lpstr>Gallery</vt:lpstr>
      <vt:lpstr>Dual Credit</vt:lpstr>
      <vt:lpstr>         Today's Dual Credit Presentation is:</vt:lpstr>
      <vt:lpstr>Welcome to Dual Credit</vt:lpstr>
      <vt:lpstr>What is Dual Credit?</vt:lpstr>
      <vt:lpstr>Benefits of Dual credit</vt:lpstr>
      <vt:lpstr>PowerPoint Presentation</vt:lpstr>
      <vt:lpstr>PowerPoint Presentation</vt:lpstr>
      <vt:lpstr>PowerPoint Presentation</vt:lpstr>
      <vt:lpstr>JJC Dual Enroll</vt:lpstr>
      <vt:lpstr>PowerPoint Presentation</vt:lpstr>
      <vt:lpstr>PowerPoint Presentation</vt:lpstr>
      <vt:lpstr>PowerPoint Presentation</vt:lpstr>
      <vt:lpstr>Don’t have a Social Security #?</vt:lpstr>
      <vt:lpstr>Clarification</vt:lpstr>
      <vt:lpstr>Check your Personal Email for activation</vt:lpstr>
      <vt:lpstr>Look up your Scores: PSAT10,  SAT,  ACT In Infinite Campus</vt:lpstr>
      <vt:lpstr>Look up your Scores: PSAT10,  SAT,  ACT In Infinite Campus</vt:lpstr>
      <vt:lpstr>Senior Year English:  Dual Credit Rhetoric 101/102</vt:lpstr>
      <vt:lpstr>Senior Year English: Dual Credit English 101</vt:lpstr>
      <vt:lpstr>Accuplacer Placement Testing AT Schools</vt:lpstr>
      <vt:lpstr>Math Dual Credit Opportunities 2026-2027 School Year</vt:lpstr>
      <vt:lpstr>PowerPoint Presentation</vt:lpstr>
      <vt:lpstr>ALEKS Math Placement Testing AT Schools</vt:lpstr>
      <vt:lpstr>PowerPoint Presentation</vt:lpstr>
      <vt:lpstr>Certified Nursing Assistant</vt:lpstr>
      <vt:lpstr>Fire Science &amp; Law Enforcement</vt:lpstr>
      <vt:lpstr>3x Technical Program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Dual Credit</dc:title>
  <dc:creator>Nicole McMorris</dc:creator>
  <cp:lastModifiedBy>Nicole McMorris</cp:lastModifiedBy>
  <cp:revision>186</cp:revision>
  <dcterms:created xsi:type="dcterms:W3CDTF">2019-11-20T22:58:45Z</dcterms:created>
  <dcterms:modified xsi:type="dcterms:W3CDTF">2026-03-17T20:54:56Z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0x010100F687FEFB285F484EB70BB0904280264F</vt:lpwstr>
  </property>
</Properties>
</file>