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2.xml" ContentType="application/vnd.openxmlformats-officedocument.theme+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344" r:id="rId1"/>
    <p:sldMasterId id="2147484376" r:id="rId2"/>
    <p:sldMasterId id="2147484364" r:id="rId3"/>
  </p:sldMasterIdLst>
  <p:notesMasterIdLst>
    <p:notesMasterId r:id="rId43"/>
  </p:notesMasterIdLst>
  <p:handoutMasterIdLst>
    <p:handoutMasterId r:id="rId44"/>
  </p:handoutMasterIdLst>
  <p:sldIdLst>
    <p:sldId id="289" r:id="rId4"/>
    <p:sldId id="963" r:id="rId5"/>
    <p:sldId id="288" r:id="rId6"/>
    <p:sldId id="307" r:id="rId7"/>
    <p:sldId id="371" r:id="rId8"/>
    <p:sldId id="424" r:id="rId9"/>
    <p:sldId id="336" r:id="rId10"/>
    <p:sldId id="832" r:id="rId11"/>
    <p:sldId id="834" r:id="rId12"/>
    <p:sldId id="953" r:id="rId13"/>
    <p:sldId id="946" r:id="rId14"/>
    <p:sldId id="934" r:id="rId15"/>
    <p:sldId id="905" r:id="rId16"/>
    <p:sldId id="903" r:id="rId17"/>
    <p:sldId id="904" r:id="rId18"/>
    <p:sldId id="906" r:id="rId19"/>
    <p:sldId id="912" r:id="rId20"/>
    <p:sldId id="954" r:id="rId21"/>
    <p:sldId id="955" r:id="rId22"/>
    <p:sldId id="902" r:id="rId23"/>
    <p:sldId id="930" r:id="rId24"/>
    <p:sldId id="956" r:id="rId25"/>
    <p:sldId id="957" r:id="rId26"/>
    <p:sldId id="958" r:id="rId27"/>
    <p:sldId id="951" r:id="rId28"/>
    <p:sldId id="952" r:id="rId29"/>
    <p:sldId id="423" r:id="rId30"/>
    <p:sldId id="436" r:id="rId31"/>
    <p:sldId id="421" r:id="rId32"/>
    <p:sldId id="435" r:id="rId33"/>
    <p:sldId id="429" r:id="rId34"/>
    <p:sldId id="434" r:id="rId35"/>
    <p:sldId id="438" r:id="rId36"/>
    <p:sldId id="437" r:id="rId37"/>
    <p:sldId id="959" r:id="rId38"/>
    <p:sldId id="960" r:id="rId39"/>
    <p:sldId id="962" r:id="rId40"/>
    <p:sldId id="961" r:id="rId41"/>
    <p:sldId id="290" r:id="rId42"/>
  </p:sldIdLst>
  <p:sldSz cx="12192000" cy="6858000"/>
  <p:notesSz cx="7315200" cy="96012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4DEDE"/>
    <a:srgbClr val="D3CDCD"/>
    <a:srgbClr val="8D8181"/>
    <a:srgbClr val="9DA270"/>
    <a:srgbClr val="A19692"/>
    <a:srgbClr val="ABBE64"/>
    <a:srgbClr val="7C7273"/>
    <a:srgbClr val="4B464B"/>
    <a:srgbClr val="49444A"/>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742" autoAdjust="0"/>
    <p:restoredTop sz="86410" autoAdjust="0"/>
  </p:normalViewPr>
  <p:slideViewPr>
    <p:cSldViewPr snapToGrid="0">
      <p:cViewPr varScale="1">
        <p:scale>
          <a:sx n="95" d="100"/>
          <a:sy n="95" d="100"/>
        </p:scale>
        <p:origin x="66" y="270"/>
      </p:cViewPr>
      <p:guideLst/>
    </p:cSldViewPr>
  </p:slideViewPr>
  <p:outlineViewPr>
    <p:cViewPr>
      <p:scale>
        <a:sx n="33" d="100"/>
        <a:sy n="33" d="100"/>
      </p:scale>
      <p:origin x="0" y="-450"/>
    </p:cViewPr>
  </p:outlineViewPr>
  <p:notesTextViewPr>
    <p:cViewPr>
      <p:scale>
        <a:sx n="3" d="2"/>
        <a:sy n="3" d="2"/>
      </p:scale>
      <p:origin x="0" y="0"/>
    </p:cViewPr>
  </p:notesTextViewPr>
  <p:notesViewPr>
    <p:cSldViewPr snapToGrid="0">
      <p:cViewPr varScale="1">
        <p:scale>
          <a:sx n="94" d="100"/>
          <a:sy n="94" d="100"/>
        </p:scale>
        <p:origin x="3396" y="84"/>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slide" Target="slides/slide39.xml"/><Relationship Id="rId47" Type="http://schemas.openxmlformats.org/officeDocument/2006/relationships/theme" Target="theme/theme1.xml"/><Relationship Id="rId7" Type="http://schemas.openxmlformats.org/officeDocument/2006/relationships/slide" Target="slides/slide4.xml"/><Relationship Id="rId2" Type="http://schemas.openxmlformats.org/officeDocument/2006/relationships/slideMaster" Target="slideMasters/slideMaster2.xml"/><Relationship Id="rId16" Type="http://schemas.openxmlformats.org/officeDocument/2006/relationships/slide" Target="slides/slide13.xml"/><Relationship Id="rId29" Type="http://schemas.openxmlformats.org/officeDocument/2006/relationships/slide" Target="slides/slide26.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presProps" Target="presProp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handoutMaster" Target="handoutMasters/handoutMaster1.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notesMaster" Target="notesMasters/notesMaster1.xml"/><Relationship Id="rId48" Type="http://schemas.openxmlformats.org/officeDocument/2006/relationships/tableStyles" Target="tableStyles.xml"/><Relationship Id="rId8" Type="http://schemas.openxmlformats.org/officeDocument/2006/relationships/slide" Target="slides/slide5.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viewProps" Target="viewProps.xml"/><Relationship Id="rId20" Type="http://schemas.openxmlformats.org/officeDocument/2006/relationships/slide" Target="slides/slide17.xml"/><Relationship Id="rId41" Type="http://schemas.openxmlformats.org/officeDocument/2006/relationships/slide" Target="slides/slide3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3169920" cy="481727"/>
          </a:xfrm>
          <a:prstGeom prst="rect">
            <a:avLst/>
          </a:prstGeom>
        </p:spPr>
        <p:txBody>
          <a:bodyPr vert="horz" lIns="96624" tIns="48313" rIns="96624" bIns="48313" rtlCol="0"/>
          <a:lstStyle>
            <a:lvl1pPr algn="l">
              <a:defRPr sz="1200"/>
            </a:lvl1pPr>
          </a:lstStyle>
          <a:p>
            <a:endParaRPr lang="en-US"/>
          </a:p>
        </p:txBody>
      </p:sp>
      <p:sp>
        <p:nvSpPr>
          <p:cNvPr id="3" name="Date Placeholder 2"/>
          <p:cNvSpPr>
            <a:spLocks noGrp="1"/>
          </p:cNvSpPr>
          <p:nvPr>
            <p:ph type="dt" sz="quarter" idx="1"/>
          </p:nvPr>
        </p:nvSpPr>
        <p:spPr>
          <a:xfrm>
            <a:off x="4143587" y="1"/>
            <a:ext cx="3169920" cy="481727"/>
          </a:xfrm>
          <a:prstGeom prst="rect">
            <a:avLst/>
          </a:prstGeom>
        </p:spPr>
        <p:txBody>
          <a:bodyPr vert="horz" lIns="96624" tIns="48313" rIns="96624" bIns="48313" rtlCol="0"/>
          <a:lstStyle>
            <a:lvl1pPr algn="r">
              <a:defRPr sz="1200"/>
            </a:lvl1pPr>
          </a:lstStyle>
          <a:p>
            <a:fld id="{01F7AF6E-7EB9-4836-8539-D72AAF0F2FD2}" type="datetimeFigureOut">
              <a:rPr lang="en-US" smtClean="0"/>
              <a:t>3/25/2026</a:t>
            </a:fld>
            <a:endParaRPr lang="en-US"/>
          </a:p>
        </p:txBody>
      </p:sp>
      <p:sp>
        <p:nvSpPr>
          <p:cNvPr id="4" name="Footer Placeholder 3"/>
          <p:cNvSpPr>
            <a:spLocks noGrp="1"/>
          </p:cNvSpPr>
          <p:nvPr>
            <p:ph type="ftr" sz="quarter" idx="2"/>
          </p:nvPr>
        </p:nvSpPr>
        <p:spPr>
          <a:xfrm>
            <a:off x="0" y="9119477"/>
            <a:ext cx="3169920" cy="481726"/>
          </a:xfrm>
          <a:prstGeom prst="rect">
            <a:avLst/>
          </a:prstGeom>
        </p:spPr>
        <p:txBody>
          <a:bodyPr vert="horz" lIns="96624" tIns="48313" rIns="96624" bIns="48313" rtlCol="0" anchor="b"/>
          <a:lstStyle>
            <a:lvl1pPr algn="l">
              <a:defRPr sz="1200"/>
            </a:lvl1pPr>
          </a:lstStyle>
          <a:p>
            <a:endParaRPr lang="en-US"/>
          </a:p>
        </p:txBody>
      </p:sp>
      <p:sp>
        <p:nvSpPr>
          <p:cNvPr id="5" name="Slide Number Placeholder 4"/>
          <p:cNvSpPr>
            <a:spLocks noGrp="1"/>
          </p:cNvSpPr>
          <p:nvPr>
            <p:ph type="sldNum" sz="quarter" idx="3"/>
          </p:nvPr>
        </p:nvSpPr>
        <p:spPr>
          <a:xfrm>
            <a:off x="4143587" y="9119477"/>
            <a:ext cx="3169920" cy="481726"/>
          </a:xfrm>
          <a:prstGeom prst="rect">
            <a:avLst/>
          </a:prstGeom>
        </p:spPr>
        <p:txBody>
          <a:bodyPr vert="horz" lIns="96624" tIns="48313" rIns="96624" bIns="48313" rtlCol="0" anchor="b"/>
          <a:lstStyle>
            <a:lvl1pPr algn="r">
              <a:defRPr sz="1200"/>
            </a:lvl1pPr>
          </a:lstStyle>
          <a:p>
            <a:fld id="{B87EBFC9-1AFB-4300-9EDC-E3DE4CCDF1AF}" type="slidenum">
              <a:rPr lang="en-US" smtClean="0"/>
              <a:t>‹#›</a:t>
            </a:fld>
            <a:endParaRPr lang="en-US"/>
          </a:p>
        </p:txBody>
      </p:sp>
    </p:spTree>
    <p:extLst>
      <p:ext uri="{BB962C8B-B14F-4D97-AF65-F5344CB8AC3E}">
        <p14:creationId xmlns:p14="http://schemas.microsoft.com/office/powerpoint/2010/main" val="306947163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3169920" cy="481727"/>
          </a:xfrm>
          <a:prstGeom prst="rect">
            <a:avLst/>
          </a:prstGeom>
        </p:spPr>
        <p:txBody>
          <a:bodyPr vert="horz" lIns="96624" tIns="48313" rIns="96624" bIns="48313" rtlCol="0"/>
          <a:lstStyle>
            <a:lvl1pPr algn="l">
              <a:defRPr sz="1200"/>
            </a:lvl1pPr>
          </a:lstStyle>
          <a:p>
            <a:endParaRPr lang="en-US"/>
          </a:p>
        </p:txBody>
      </p:sp>
      <p:sp>
        <p:nvSpPr>
          <p:cNvPr id="3" name="Date Placeholder 2"/>
          <p:cNvSpPr>
            <a:spLocks noGrp="1"/>
          </p:cNvSpPr>
          <p:nvPr>
            <p:ph type="dt" idx="1"/>
          </p:nvPr>
        </p:nvSpPr>
        <p:spPr>
          <a:xfrm>
            <a:off x="4143587" y="1"/>
            <a:ext cx="3169920" cy="481727"/>
          </a:xfrm>
          <a:prstGeom prst="rect">
            <a:avLst/>
          </a:prstGeom>
        </p:spPr>
        <p:txBody>
          <a:bodyPr vert="horz" lIns="96624" tIns="48313" rIns="96624" bIns="48313" rtlCol="0"/>
          <a:lstStyle>
            <a:lvl1pPr algn="r">
              <a:defRPr sz="1200"/>
            </a:lvl1pPr>
          </a:lstStyle>
          <a:p>
            <a:fld id="{47C20F3A-D4F4-470E-B716-52E8F233E13C}" type="datetimeFigureOut">
              <a:rPr lang="en-US" smtClean="0"/>
              <a:t>3/25/2026</a:t>
            </a:fld>
            <a:endParaRPr lang="en-US"/>
          </a:p>
        </p:txBody>
      </p:sp>
      <p:sp>
        <p:nvSpPr>
          <p:cNvPr id="4" name="Slide Image Placeholder 3"/>
          <p:cNvSpPr>
            <a:spLocks noGrp="1" noRot="1" noChangeAspect="1"/>
          </p:cNvSpPr>
          <p:nvPr>
            <p:ph type="sldImg" idx="2"/>
          </p:nvPr>
        </p:nvSpPr>
        <p:spPr>
          <a:xfrm>
            <a:off x="777875" y="1200150"/>
            <a:ext cx="5759450" cy="3240088"/>
          </a:xfrm>
          <a:prstGeom prst="rect">
            <a:avLst/>
          </a:prstGeom>
          <a:noFill/>
          <a:ln w="12700">
            <a:solidFill>
              <a:prstClr val="black"/>
            </a:solidFill>
          </a:ln>
        </p:spPr>
        <p:txBody>
          <a:bodyPr vert="horz" lIns="96624" tIns="48313" rIns="96624" bIns="48313" rtlCol="0" anchor="ctr"/>
          <a:lstStyle/>
          <a:p>
            <a:endParaRPr lang="en-US"/>
          </a:p>
        </p:txBody>
      </p:sp>
      <p:sp>
        <p:nvSpPr>
          <p:cNvPr id="5" name="Notes Placeholder 4"/>
          <p:cNvSpPr>
            <a:spLocks noGrp="1"/>
          </p:cNvSpPr>
          <p:nvPr>
            <p:ph type="body" sz="quarter" idx="3"/>
          </p:nvPr>
        </p:nvSpPr>
        <p:spPr>
          <a:xfrm>
            <a:off x="731520" y="4620577"/>
            <a:ext cx="5852160" cy="3780473"/>
          </a:xfrm>
          <a:prstGeom prst="rect">
            <a:avLst/>
          </a:prstGeom>
        </p:spPr>
        <p:txBody>
          <a:bodyPr vert="horz" lIns="96624" tIns="48313" rIns="96624" bIns="48313"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119477"/>
            <a:ext cx="3169920" cy="481726"/>
          </a:xfrm>
          <a:prstGeom prst="rect">
            <a:avLst/>
          </a:prstGeom>
        </p:spPr>
        <p:txBody>
          <a:bodyPr vert="horz" lIns="96624" tIns="48313" rIns="96624" bIns="48313" rtlCol="0" anchor="b"/>
          <a:lstStyle>
            <a:lvl1pPr algn="l">
              <a:defRPr sz="1200"/>
            </a:lvl1pPr>
          </a:lstStyle>
          <a:p>
            <a:endParaRPr lang="en-US"/>
          </a:p>
        </p:txBody>
      </p:sp>
      <p:sp>
        <p:nvSpPr>
          <p:cNvPr id="7" name="Slide Number Placeholder 6"/>
          <p:cNvSpPr>
            <a:spLocks noGrp="1"/>
          </p:cNvSpPr>
          <p:nvPr>
            <p:ph type="sldNum" sz="quarter" idx="5"/>
          </p:nvPr>
        </p:nvSpPr>
        <p:spPr>
          <a:xfrm>
            <a:off x="4143587" y="9119477"/>
            <a:ext cx="3169920" cy="481726"/>
          </a:xfrm>
          <a:prstGeom prst="rect">
            <a:avLst/>
          </a:prstGeom>
        </p:spPr>
        <p:txBody>
          <a:bodyPr vert="horz" lIns="96624" tIns="48313" rIns="96624" bIns="48313" rtlCol="0" anchor="b"/>
          <a:lstStyle>
            <a:lvl1pPr algn="r">
              <a:defRPr sz="1200"/>
            </a:lvl1pPr>
          </a:lstStyle>
          <a:p>
            <a:fld id="{45C9D789-339B-492B-8B1F-3B76F4FA09E8}" type="slidenum">
              <a:rPr lang="en-US" smtClean="0"/>
              <a:t>‹#›</a:t>
            </a:fld>
            <a:endParaRPr lang="en-US"/>
          </a:p>
        </p:txBody>
      </p:sp>
    </p:spTree>
    <p:extLst>
      <p:ext uri="{BB962C8B-B14F-4D97-AF65-F5344CB8AC3E}">
        <p14:creationId xmlns:p14="http://schemas.microsoft.com/office/powerpoint/2010/main" val="18142049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5C9D789-339B-492B-8B1F-3B76F4FA09E8}" type="slidenum">
              <a:rPr lang="en-US" smtClean="0"/>
              <a:t>5</a:t>
            </a:fld>
            <a:endParaRPr lang="en-US"/>
          </a:p>
        </p:txBody>
      </p:sp>
    </p:spTree>
    <p:extLst>
      <p:ext uri="{BB962C8B-B14F-4D97-AF65-F5344CB8AC3E}">
        <p14:creationId xmlns:p14="http://schemas.microsoft.com/office/powerpoint/2010/main" val="201270583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5C9D789-339B-492B-8B1F-3B76F4FA09E8}" type="slidenum">
              <a:rPr lang="en-US" smtClean="0"/>
              <a:t>8</a:t>
            </a:fld>
            <a:endParaRPr lang="en-US"/>
          </a:p>
        </p:txBody>
      </p:sp>
    </p:spTree>
    <p:extLst>
      <p:ext uri="{BB962C8B-B14F-4D97-AF65-F5344CB8AC3E}">
        <p14:creationId xmlns:p14="http://schemas.microsoft.com/office/powerpoint/2010/main" val="189041626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5C9D789-339B-492B-8B1F-3B76F4FA09E8}" type="slidenum">
              <a:rPr lang="en-US" smtClean="0"/>
              <a:t>15</a:t>
            </a:fld>
            <a:endParaRPr lang="en-US"/>
          </a:p>
        </p:txBody>
      </p:sp>
    </p:spTree>
    <p:extLst>
      <p:ext uri="{BB962C8B-B14F-4D97-AF65-F5344CB8AC3E}">
        <p14:creationId xmlns:p14="http://schemas.microsoft.com/office/powerpoint/2010/main" val="318429537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Master">
    <p:bg>
      <p:bgPr>
        <a:gradFill flip="none" rotWithShape="1">
          <a:gsLst>
            <a:gs pos="0">
              <a:srgbClr val="414141"/>
            </a:gs>
            <a:gs pos="17000">
              <a:srgbClr val="414141"/>
            </a:gs>
            <a:gs pos="100000">
              <a:srgbClr val="414141"/>
            </a:gs>
          </a:gsLst>
          <a:lin ang="5400000" scaled="1"/>
          <a:tileRect/>
        </a:gradFill>
        <a:effectLst/>
      </p:bgPr>
    </p:bg>
    <p:spTree>
      <p:nvGrpSpPr>
        <p:cNvPr id="1" name=""/>
        <p:cNvGrpSpPr/>
        <p:nvPr/>
      </p:nvGrpSpPr>
      <p:grpSpPr>
        <a:xfrm>
          <a:off x="0" y="0"/>
          <a:ext cx="0" cy="0"/>
          <a:chOff x="0" y="0"/>
          <a:chExt cx="0" cy="0"/>
        </a:xfrm>
      </p:grpSpPr>
      <p:sp>
        <p:nvSpPr>
          <p:cNvPr id="6" name="Rectangle 5"/>
          <p:cNvSpPr/>
          <p:nvPr userDrawn="1"/>
        </p:nvSpPr>
        <p:spPr>
          <a:xfrm>
            <a:off x="3874416" y="0"/>
            <a:ext cx="8317584" cy="6858000"/>
          </a:xfrm>
          <a:prstGeom prst="rect">
            <a:avLst/>
          </a:prstGeom>
          <a:solidFill>
            <a:srgbClr val="4141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noFill/>
              </a:ln>
              <a:noFill/>
            </a:endParaRPr>
          </a:p>
        </p:txBody>
      </p:sp>
      <p:pic>
        <p:nvPicPr>
          <p:cNvPr id="4" name="Picture 3"/>
          <p:cNvPicPr>
            <a:picLocks noChangeAspect="1"/>
          </p:cNvPicPr>
          <p:nvPr userDrawn="1"/>
        </p:nvPicPr>
        <p:blipFill rotWithShape="1">
          <a:blip r:embed="rId2" cstate="print">
            <a:extLst>
              <a:ext uri="{28A0092B-C50C-407E-A947-70E740481C1C}">
                <a14:useLocalDpi xmlns:a14="http://schemas.microsoft.com/office/drawing/2010/main" val="0"/>
              </a:ext>
            </a:extLst>
          </a:blip>
          <a:srcRect t="4309" b="14344"/>
          <a:stretch/>
        </p:blipFill>
        <p:spPr>
          <a:xfrm>
            <a:off x="0" y="0"/>
            <a:ext cx="12257466" cy="6933538"/>
          </a:xfrm>
          <a:prstGeom prst="rect">
            <a:avLst/>
          </a:prstGeom>
        </p:spPr>
      </p:pic>
      <p:sp>
        <p:nvSpPr>
          <p:cNvPr id="7" name="Rectangle 6"/>
          <p:cNvSpPr/>
          <p:nvPr userDrawn="1"/>
        </p:nvSpPr>
        <p:spPr>
          <a:xfrm>
            <a:off x="6359150" y="4243384"/>
            <a:ext cx="6472486" cy="1015663"/>
          </a:xfrm>
          <a:prstGeom prst="rect">
            <a:avLst/>
          </a:prstGeom>
        </p:spPr>
        <p:txBody>
          <a:bodyPr wrap="square">
            <a:spAutoFit/>
            <a:scene3d>
              <a:camera prst="orthographicFront"/>
              <a:lightRig rig="threePt" dir="t"/>
            </a:scene3d>
            <a:sp3d contourW="12700">
              <a:contourClr>
                <a:schemeClr val="tx1"/>
              </a:contourClr>
            </a:sp3d>
          </a:bodyPr>
          <a:lstStyle/>
          <a:p>
            <a:pPr algn="ctr"/>
            <a:r>
              <a:rPr lang="en-US" sz="3600" b="1" kern="1400" spc="310" dirty="0">
                <a:solidFill>
                  <a:srgbClr val="C00000"/>
                </a:solidFill>
                <a:effectLst>
                  <a:outerShdw blurRad="50800" dist="38100" dir="2700000" algn="tl" rotWithShape="0">
                    <a:prstClr val="black">
                      <a:alpha val="57000"/>
                    </a:prstClr>
                  </a:outerShdw>
                </a:effectLst>
              </a:rPr>
              <a:t>CONEWAGO VALLEY</a:t>
            </a:r>
          </a:p>
          <a:p>
            <a:pPr algn="ctr"/>
            <a:r>
              <a:rPr lang="en-US" sz="2400" b="1" kern="1400" spc="310" dirty="0">
                <a:solidFill>
                  <a:srgbClr val="C00000"/>
                </a:solidFill>
                <a:effectLst>
                  <a:outerShdw blurRad="50800" dist="38100" dir="2700000" algn="tl" rotWithShape="0">
                    <a:prstClr val="black">
                      <a:alpha val="57000"/>
                    </a:prstClr>
                  </a:outerShdw>
                </a:effectLst>
              </a:rPr>
              <a:t>SCHOOL</a:t>
            </a:r>
            <a:r>
              <a:rPr lang="en-US" sz="2400" b="1" kern="1400" spc="310" baseline="0" dirty="0">
                <a:solidFill>
                  <a:srgbClr val="C00000"/>
                </a:solidFill>
                <a:effectLst>
                  <a:outerShdw blurRad="50800" dist="38100" dir="2700000" algn="tl" rotWithShape="0">
                    <a:prstClr val="black">
                      <a:alpha val="57000"/>
                    </a:prstClr>
                  </a:outerShdw>
                </a:effectLst>
              </a:rPr>
              <a:t> DISTRICT</a:t>
            </a:r>
            <a:endParaRPr lang="en-US" sz="2400" b="1" kern="1400" spc="100" dirty="0">
              <a:solidFill>
                <a:srgbClr val="C00000"/>
              </a:solidFill>
              <a:effectLst>
                <a:outerShdw blurRad="38100" dist="38100" dir="2700000" algn="tl">
                  <a:srgbClr val="000000">
                    <a:alpha val="43137"/>
                  </a:srgbClr>
                </a:outerShdw>
              </a:effectLst>
            </a:endParaRPr>
          </a:p>
        </p:txBody>
      </p:sp>
      <p:sp>
        <p:nvSpPr>
          <p:cNvPr id="8" name="TextBox 7"/>
          <p:cNvSpPr txBox="1"/>
          <p:nvPr userDrawn="1"/>
        </p:nvSpPr>
        <p:spPr>
          <a:xfrm>
            <a:off x="7537993" y="3890075"/>
            <a:ext cx="4114800" cy="400110"/>
          </a:xfrm>
          <a:prstGeom prst="rect">
            <a:avLst/>
          </a:prstGeom>
          <a:noFill/>
        </p:spPr>
        <p:txBody>
          <a:bodyPr wrap="square" rtlCol="0">
            <a:spAutoFit/>
          </a:bodyPr>
          <a:lstStyle/>
          <a:p>
            <a:pPr algn="ctr"/>
            <a:r>
              <a:rPr lang="en-US" sz="2000" kern="1400" dirty="0">
                <a:effectLst>
                  <a:outerShdw blurRad="50800" dist="38100" dir="2700000" algn="tl" rotWithShape="0">
                    <a:prstClr val="black">
                      <a:alpha val="40000"/>
                    </a:prstClr>
                  </a:outerShdw>
                </a:effectLst>
              </a:rPr>
              <a:t>Crabtree, Rohrbaugh &amp; Associates</a:t>
            </a:r>
          </a:p>
        </p:txBody>
      </p:sp>
      <p:sp>
        <p:nvSpPr>
          <p:cNvPr id="12" name="Rectangle 11"/>
          <p:cNvSpPr/>
          <p:nvPr userDrawn="1"/>
        </p:nvSpPr>
        <p:spPr>
          <a:xfrm>
            <a:off x="8015470" y="5150691"/>
            <a:ext cx="3159839" cy="461665"/>
          </a:xfrm>
          <a:prstGeom prst="rect">
            <a:avLst/>
          </a:prstGeom>
        </p:spPr>
        <p:txBody>
          <a:bodyPr wrap="none">
            <a:spAutoFit/>
          </a:bodyPr>
          <a:lstStyle/>
          <a:p>
            <a:pPr algn="ctr"/>
            <a:r>
              <a:rPr lang="en-US" sz="2400" b="1" kern="1400" spc="350" dirty="0">
                <a:effectLst>
                  <a:outerShdw blurRad="38100" dist="38100" dir="2700000" algn="tl">
                    <a:srgbClr val="000000">
                      <a:alpha val="43137"/>
                    </a:srgbClr>
                  </a:outerShdw>
                </a:effectLst>
              </a:rPr>
              <a:t>PRE-BID MEETING</a:t>
            </a:r>
          </a:p>
        </p:txBody>
      </p:sp>
      <p:sp>
        <p:nvSpPr>
          <p:cNvPr id="9" name="Rectangle 8"/>
          <p:cNvSpPr/>
          <p:nvPr userDrawn="1"/>
        </p:nvSpPr>
        <p:spPr>
          <a:xfrm>
            <a:off x="8308023" y="6351654"/>
            <a:ext cx="2574744" cy="461665"/>
          </a:xfrm>
          <a:prstGeom prst="rect">
            <a:avLst/>
          </a:prstGeom>
        </p:spPr>
        <p:txBody>
          <a:bodyPr wrap="none">
            <a:spAutoFit/>
          </a:bodyPr>
          <a:lstStyle/>
          <a:p>
            <a:pPr algn="ctr"/>
            <a:r>
              <a:rPr lang="en-US" sz="2400" b="1" kern="1400" spc="350" dirty="0">
                <a:effectLst>
                  <a:outerShdw blurRad="38100" dist="38100" dir="2700000" algn="tl">
                    <a:srgbClr val="000000">
                      <a:alpha val="43137"/>
                    </a:srgbClr>
                  </a:outerShdw>
                </a:effectLst>
              </a:rPr>
              <a:t>April 25, 2026</a:t>
            </a:r>
          </a:p>
        </p:txBody>
      </p:sp>
      <p:sp>
        <p:nvSpPr>
          <p:cNvPr id="2" name="Rectangle 1">
            <a:extLst>
              <a:ext uri="{FF2B5EF4-FFF2-40B4-BE49-F238E27FC236}">
                <a16:creationId xmlns:a16="http://schemas.microsoft.com/office/drawing/2014/main" id="{DE7F8896-6BBF-F392-473B-8AC3AA4D0DC2}"/>
              </a:ext>
            </a:extLst>
          </p:cNvPr>
          <p:cNvSpPr/>
          <p:nvPr userDrawn="1"/>
        </p:nvSpPr>
        <p:spPr>
          <a:xfrm>
            <a:off x="7596782" y="5470764"/>
            <a:ext cx="4056011" cy="954107"/>
          </a:xfrm>
          <a:prstGeom prst="rect">
            <a:avLst/>
          </a:prstGeom>
        </p:spPr>
        <p:txBody>
          <a:bodyPr wrap="square">
            <a:spAutoFit/>
          </a:bodyPr>
          <a:lstStyle/>
          <a:p>
            <a:pPr algn="ctr"/>
            <a:r>
              <a:rPr lang="en-US" sz="2800" b="1" kern="1400" spc="350" dirty="0">
                <a:effectLst>
                  <a:outerShdw blurRad="38100" dist="38100" dir="2700000" algn="tl">
                    <a:srgbClr val="000000">
                      <a:alpha val="43137"/>
                    </a:srgbClr>
                  </a:outerShdw>
                </a:effectLst>
              </a:rPr>
              <a:t>New Oxford Elementary School</a:t>
            </a:r>
          </a:p>
        </p:txBody>
      </p:sp>
      <p:pic>
        <p:nvPicPr>
          <p:cNvPr id="11" name="Picture 10" descr="A blue and white sign with a letter&#10;&#10;Description automatically generated">
            <a:extLst>
              <a:ext uri="{FF2B5EF4-FFF2-40B4-BE49-F238E27FC236}">
                <a16:creationId xmlns:a16="http://schemas.microsoft.com/office/drawing/2014/main" id="{121E52FC-2EBF-9923-7066-2F2602E6AD5A}"/>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9102299" y="2887196"/>
            <a:ext cx="986175" cy="986175"/>
          </a:xfrm>
          <a:prstGeom prst="rect">
            <a:avLst/>
          </a:prstGeom>
        </p:spPr>
      </p:pic>
    </p:spTree>
    <p:extLst>
      <p:ext uri="{BB962C8B-B14F-4D97-AF65-F5344CB8AC3E}">
        <p14:creationId xmlns:p14="http://schemas.microsoft.com/office/powerpoint/2010/main" val="1745731961"/>
      </p:ext>
    </p:extLst>
  </p:cSld>
  <p:clrMapOvr>
    <a:masterClrMapping/>
  </p:clrMapOvr>
  <p:transition>
    <p:fade/>
  </p:transition>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Agenda Slide">
    <p:bg>
      <p:bgPr>
        <a:solidFill>
          <a:srgbClr val="242424"/>
        </a:solidFill>
        <a:effectLst/>
      </p:bgPr>
    </p:bg>
    <p:spTree>
      <p:nvGrpSpPr>
        <p:cNvPr id="1" name=""/>
        <p:cNvGrpSpPr/>
        <p:nvPr/>
      </p:nvGrpSpPr>
      <p:grpSpPr>
        <a:xfrm>
          <a:off x="0" y="0"/>
          <a:ext cx="0" cy="0"/>
          <a:chOff x="0" y="0"/>
          <a:chExt cx="0" cy="0"/>
        </a:xfrm>
      </p:grpSpPr>
      <p:sp>
        <p:nvSpPr>
          <p:cNvPr id="3" name="Rectangle 2"/>
          <p:cNvSpPr/>
          <p:nvPr userDrawn="1"/>
        </p:nvSpPr>
        <p:spPr>
          <a:xfrm rot="16200000">
            <a:off x="8094460" y="2198781"/>
            <a:ext cx="7102446" cy="2215991"/>
          </a:xfrm>
          <a:prstGeom prst="rect">
            <a:avLst/>
          </a:prstGeom>
        </p:spPr>
        <p:txBody>
          <a:bodyPr wrap="square">
            <a:spAutoFit/>
          </a:bodyPr>
          <a:lstStyle/>
          <a:p>
            <a:pPr algn="just">
              <a:defRPr/>
            </a:pPr>
            <a:r>
              <a:rPr lang="en-US" altLang="en-US" sz="13800" b="1" spc="600" dirty="0">
                <a:solidFill>
                  <a:srgbClr val="515151"/>
                </a:solidFill>
              </a:rPr>
              <a:t>AGENDA</a:t>
            </a:r>
          </a:p>
        </p:txBody>
      </p:sp>
    </p:spTree>
    <p:extLst>
      <p:ext uri="{BB962C8B-B14F-4D97-AF65-F5344CB8AC3E}">
        <p14:creationId xmlns:p14="http://schemas.microsoft.com/office/powerpoint/2010/main" val="2957842830"/>
      </p:ext>
    </p:extLst>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Header">
    <p:bg>
      <p:bgPr>
        <a:solidFill>
          <a:srgbClr val="242424"/>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625308" y="4515440"/>
            <a:ext cx="7277714" cy="939510"/>
          </a:xfrm>
        </p:spPr>
        <p:txBody>
          <a:bodyPr anchor="b">
            <a:noAutofit/>
          </a:bodyPr>
          <a:lstStyle>
            <a:lvl1pPr algn="r">
              <a:defRPr sz="6000" b="1" spc="300" baseline="0">
                <a:solidFill>
                  <a:schemeClr val="tx1"/>
                </a:solidFill>
                <a:latin typeface="+mn-lt"/>
              </a:defRPr>
            </a:lvl1pPr>
          </a:lstStyle>
          <a:p>
            <a:r>
              <a:rPr lang="en-US" dirty="0"/>
              <a:t>HEADER SLIDE</a:t>
            </a:r>
          </a:p>
        </p:txBody>
      </p:sp>
      <p:sp>
        <p:nvSpPr>
          <p:cNvPr id="4" name="Date Placeholder 3"/>
          <p:cNvSpPr>
            <a:spLocks noGrp="1"/>
          </p:cNvSpPr>
          <p:nvPr>
            <p:ph type="dt" sz="half" idx="10"/>
          </p:nvPr>
        </p:nvSpPr>
        <p:spPr>
          <a:xfrm>
            <a:off x="838200" y="6181674"/>
            <a:ext cx="2743200" cy="365125"/>
          </a:xfrm>
          <a:prstGeom prst="rect">
            <a:avLst/>
          </a:prstGeom>
        </p:spPr>
        <p:txBody>
          <a:bodyPr/>
          <a:lstStyle/>
          <a:p>
            <a:fld id="{C96C9789-C95D-45C5-860A-C63302F7B5F3}" type="datetimeFigureOut">
              <a:rPr lang="en-US" smtClean="0"/>
              <a:t>3/25/2026</a:t>
            </a:fld>
            <a:endParaRPr lang="en-US"/>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C20DCE7A-150F-4D18-AB70-1BF82DDDFA6D}" type="slidenum">
              <a:rPr lang="en-US" smtClean="0"/>
              <a:t>‹#›</a:t>
            </a:fld>
            <a:endParaRPr lang="en-US"/>
          </a:p>
        </p:txBody>
      </p:sp>
      <p:sp>
        <p:nvSpPr>
          <p:cNvPr id="3" name="Rectangle 2"/>
          <p:cNvSpPr/>
          <p:nvPr userDrawn="1"/>
        </p:nvSpPr>
        <p:spPr>
          <a:xfrm>
            <a:off x="0" y="5203596"/>
            <a:ext cx="12192000" cy="165440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436870206"/>
      </p:ext>
    </p:extLst>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lank Slide Dark">
    <p:bg>
      <p:bgPr>
        <a:solidFill>
          <a:srgbClr val="242424"/>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044383295"/>
      </p:ext>
    </p:extLst>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Blank Slide Light">
    <p:bg>
      <p:bgPr>
        <a:gradFill flip="none" rotWithShape="1">
          <a:gsLst>
            <a:gs pos="24000">
              <a:schemeClr val="tx1"/>
            </a:gs>
            <a:gs pos="83000">
              <a:schemeClr val="tx1"/>
            </a:gs>
            <a:gs pos="0">
              <a:schemeClr val="tx1"/>
            </a:gs>
            <a:gs pos="100000">
              <a:schemeClr val="tx1">
                <a:lumMod val="95000"/>
              </a:schemeClr>
            </a:gs>
          </a:gsLst>
          <a:lin ang="5400000" scaled="1"/>
          <a:tileRect/>
        </a:gra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120940425"/>
      </p:ext>
    </p:extLst>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lient Quote Slide">
    <p:bg>
      <p:bgPr>
        <a:solidFill>
          <a:srgbClr val="242424"/>
        </a:solidFill>
        <a:effectLst/>
      </p:bgPr>
    </p:bg>
    <p:spTree>
      <p:nvGrpSpPr>
        <p:cNvPr id="1" name=""/>
        <p:cNvGrpSpPr/>
        <p:nvPr/>
      </p:nvGrpSpPr>
      <p:grpSpPr>
        <a:xfrm>
          <a:off x="0" y="0"/>
          <a:ext cx="0" cy="0"/>
          <a:chOff x="0" y="0"/>
          <a:chExt cx="0" cy="0"/>
        </a:xfrm>
      </p:grpSpPr>
      <p:pic>
        <p:nvPicPr>
          <p:cNvPr id="5" name="Picture 4"/>
          <p:cNvPicPr>
            <a:picLocks noChangeAspect="1"/>
          </p:cNvPicPr>
          <p:nvPr userDrawn="1"/>
        </p:nvPicPr>
        <p:blipFill rotWithShape="1">
          <a:blip r:embed="rId2" cstate="print">
            <a:extLst>
              <a:ext uri="{28A0092B-C50C-407E-A947-70E740481C1C}">
                <a14:useLocalDpi xmlns:a14="http://schemas.microsoft.com/office/drawing/2010/main" val="0"/>
              </a:ext>
            </a:extLst>
          </a:blip>
          <a:srcRect l="5094" r="16314"/>
          <a:stretch/>
        </p:blipFill>
        <p:spPr>
          <a:xfrm>
            <a:off x="4080095" y="0"/>
            <a:ext cx="8111905" cy="6890153"/>
          </a:xfrm>
          <a:prstGeom prst="rect">
            <a:avLst/>
          </a:prstGeom>
        </p:spPr>
      </p:pic>
      <p:sp>
        <p:nvSpPr>
          <p:cNvPr id="2" name="Rectangle 1"/>
          <p:cNvSpPr/>
          <p:nvPr userDrawn="1"/>
        </p:nvSpPr>
        <p:spPr>
          <a:xfrm rot="222519">
            <a:off x="6481799" y="3740801"/>
            <a:ext cx="1451038" cy="3154710"/>
          </a:xfrm>
          <a:prstGeom prst="rect">
            <a:avLst/>
          </a:prstGeom>
        </p:spPr>
        <p:txBody>
          <a:bodyPr wrap="none">
            <a:spAutoFit/>
          </a:bodyPr>
          <a:lstStyle/>
          <a:p>
            <a:r>
              <a:rPr lang="en-US" altLang="en-US" sz="19900" b="1" spc="100" dirty="0">
                <a:solidFill>
                  <a:srgbClr val="565656"/>
                </a:solidFill>
                <a:latin typeface="Batang" panose="02030600000101010101" pitchFamily="18" charset="-127"/>
                <a:ea typeface="Batang" panose="02030600000101010101" pitchFamily="18" charset="-127"/>
              </a:rPr>
              <a:t>”</a:t>
            </a:r>
            <a:endParaRPr lang="en-US" sz="19900" dirty="0">
              <a:solidFill>
                <a:srgbClr val="565656"/>
              </a:solidFill>
              <a:latin typeface="Batang" panose="02030600000101010101" pitchFamily="18" charset="-127"/>
              <a:ea typeface="Batang" panose="02030600000101010101" pitchFamily="18" charset="-127"/>
            </a:endParaRPr>
          </a:p>
        </p:txBody>
      </p:sp>
      <p:sp>
        <p:nvSpPr>
          <p:cNvPr id="3" name="Rectangle 2"/>
          <p:cNvSpPr/>
          <p:nvPr userDrawn="1"/>
        </p:nvSpPr>
        <p:spPr>
          <a:xfrm rot="451437">
            <a:off x="1573031" y="-99668"/>
            <a:ext cx="1451038" cy="3154710"/>
          </a:xfrm>
          <a:prstGeom prst="rect">
            <a:avLst/>
          </a:prstGeom>
        </p:spPr>
        <p:txBody>
          <a:bodyPr wrap="none">
            <a:spAutoFit/>
          </a:bodyPr>
          <a:lstStyle/>
          <a:p>
            <a:r>
              <a:rPr lang="en-US" altLang="en-US" sz="19900" b="1" spc="100" dirty="0">
                <a:solidFill>
                  <a:srgbClr val="565656"/>
                </a:solidFill>
                <a:latin typeface="Batang" panose="02030600000101010101" pitchFamily="18" charset="-127"/>
                <a:ea typeface="Batang" panose="02030600000101010101" pitchFamily="18" charset="-127"/>
              </a:rPr>
              <a:t>“</a:t>
            </a:r>
            <a:endParaRPr lang="en-US" sz="19900" dirty="0">
              <a:solidFill>
                <a:srgbClr val="565656"/>
              </a:solidFill>
              <a:latin typeface="Batang" panose="02030600000101010101" pitchFamily="18" charset="-127"/>
              <a:ea typeface="Batang" panose="02030600000101010101" pitchFamily="18" charset="-127"/>
            </a:endParaRPr>
          </a:p>
        </p:txBody>
      </p:sp>
      <p:sp>
        <p:nvSpPr>
          <p:cNvPr id="4" name="Rectangle 3"/>
          <p:cNvSpPr/>
          <p:nvPr userDrawn="1"/>
        </p:nvSpPr>
        <p:spPr>
          <a:xfrm>
            <a:off x="2513481" y="776523"/>
            <a:ext cx="6934593" cy="5139869"/>
          </a:xfrm>
          <a:prstGeom prst="rect">
            <a:avLst/>
          </a:prstGeom>
        </p:spPr>
        <p:txBody>
          <a:bodyPr wrap="square">
            <a:spAutoFit/>
          </a:bodyPr>
          <a:lstStyle/>
          <a:p>
            <a:pPr lvl="0" algn="just" fontAlgn="base">
              <a:spcBef>
                <a:spcPct val="0"/>
              </a:spcBef>
              <a:spcAft>
                <a:spcPct val="0"/>
              </a:spcAft>
              <a:defRPr/>
            </a:pPr>
            <a:r>
              <a:rPr lang="en-US" altLang="en-US" sz="3200" b="1" spc="100" dirty="0"/>
              <a:t>Our district initially hired this firm due to their </a:t>
            </a:r>
            <a:r>
              <a:rPr lang="en-US" altLang="en-US" sz="3200" b="1" spc="100" dirty="0">
                <a:solidFill>
                  <a:schemeClr val="tx2"/>
                </a:solidFill>
              </a:rPr>
              <a:t>outstanding reputation </a:t>
            </a:r>
            <a:r>
              <a:rPr lang="en-US" altLang="en-US" sz="3200" b="1" spc="100" dirty="0"/>
              <a:t>in the area of school construction as well as their ability to design </a:t>
            </a:r>
            <a:r>
              <a:rPr lang="en-US" altLang="en-US" sz="3200" b="1" spc="100" dirty="0">
                <a:solidFill>
                  <a:schemeClr val="tx2"/>
                </a:solidFill>
              </a:rPr>
              <a:t>high quality </a:t>
            </a:r>
            <a:r>
              <a:rPr lang="en-US" altLang="en-US" sz="3200" b="1" spc="100" dirty="0"/>
              <a:t>buildings in a </a:t>
            </a:r>
            <a:r>
              <a:rPr lang="en-US" altLang="en-US" sz="3200" b="1" spc="100" dirty="0">
                <a:solidFill>
                  <a:schemeClr val="tx2"/>
                </a:solidFill>
              </a:rPr>
              <a:t>cost effective </a:t>
            </a:r>
            <a:r>
              <a:rPr lang="en-US" altLang="en-US" sz="3200" b="1" spc="100" dirty="0"/>
              <a:t>manner.  I am proud to report that the district has been very pleased with their final product.</a:t>
            </a:r>
          </a:p>
          <a:p>
            <a:pPr lvl="0" algn="just" fontAlgn="base">
              <a:spcBef>
                <a:spcPct val="0"/>
              </a:spcBef>
              <a:spcAft>
                <a:spcPct val="0"/>
              </a:spcAft>
              <a:defRPr/>
            </a:pPr>
            <a:endParaRPr lang="en-US" altLang="en-US" sz="3200" b="1" spc="100" dirty="0"/>
          </a:p>
          <a:p>
            <a:pPr lvl="0" algn="r" fontAlgn="base">
              <a:spcBef>
                <a:spcPct val="0"/>
              </a:spcBef>
              <a:spcAft>
                <a:spcPct val="0"/>
              </a:spcAft>
              <a:defRPr/>
            </a:pPr>
            <a:r>
              <a:rPr lang="en-US" altLang="en-US" sz="2000" b="1" spc="100" dirty="0"/>
              <a:t>Dr. Michael G. </a:t>
            </a:r>
            <a:r>
              <a:rPr lang="en-US" altLang="en-US" sz="2000" b="1" spc="100" dirty="0" err="1"/>
              <a:t>Leichliter</a:t>
            </a:r>
            <a:r>
              <a:rPr lang="en-US" altLang="en-US" sz="2000" b="1" spc="100" dirty="0"/>
              <a:t>, Superintendent</a:t>
            </a:r>
          </a:p>
          <a:p>
            <a:pPr lvl="0" algn="r" fontAlgn="base">
              <a:spcBef>
                <a:spcPct val="0"/>
              </a:spcBef>
              <a:spcAft>
                <a:spcPct val="0"/>
              </a:spcAft>
              <a:defRPr/>
            </a:pPr>
            <a:r>
              <a:rPr lang="en-US" altLang="en-US" sz="2000" b="1" spc="100" dirty="0"/>
              <a:t>Penn Manor School District</a:t>
            </a:r>
          </a:p>
        </p:txBody>
      </p:sp>
    </p:spTree>
    <p:extLst>
      <p:ext uri="{BB962C8B-B14F-4D97-AF65-F5344CB8AC3E}">
        <p14:creationId xmlns:p14="http://schemas.microsoft.com/office/powerpoint/2010/main" val="420609718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750" fill="hold"/>
                                        <p:tgtEl>
                                          <p:spTgt spid="4"/>
                                        </p:tgtEl>
                                        <p:attrNameLst>
                                          <p:attrName>ppt_w</p:attrName>
                                        </p:attrNameLst>
                                      </p:cBhvr>
                                      <p:tavLst>
                                        <p:tav tm="0">
                                          <p:val>
                                            <p:fltVal val="0"/>
                                          </p:val>
                                        </p:tav>
                                        <p:tav tm="100000">
                                          <p:val>
                                            <p:strVal val="#ppt_w"/>
                                          </p:val>
                                        </p:tav>
                                      </p:tavLst>
                                    </p:anim>
                                    <p:anim calcmode="lin" valueType="num">
                                      <p:cBhvr>
                                        <p:cTn id="8" dur="750" fill="hold"/>
                                        <p:tgtEl>
                                          <p:spTgt spid="4"/>
                                        </p:tgtEl>
                                        <p:attrNameLst>
                                          <p:attrName>ppt_h</p:attrName>
                                        </p:attrNameLst>
                                      </p:cBhvr>
                                      <p:tavLst>
                                        <p:tav tm="0">
                                          <p:val>
                                            <p:fltVal val="0"/>
                                          </p:val>
                                        </p:tav>
                                        <p:tav tm="100000">
                                          <p:val>
                                            <p:strVal val="#ppt_h"/>
                                          </p:val>
                                        </p:tav>
                                      </p:tavLst>
                                    </p:anim>
                                    <p:animEffect transition="in" filter="fade">
                                      <p:cBhvr>
                                        <p:cTn id="9" dur="750"/>
                                        <p:tgtEl>
                                          <p:spTgt spid="4"/>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750" fill="hold"/>
                                        <p:tgtEl>
                                          <p:spTgt spid="3"/>
                                        </p:tgtEl>
                                        <p:attrNameLst>
                                          <p:attrName>ppt_w</p:attrName>
                                        </p:attrNameLst>
                                      </p:cBhvr>
                                      <p:tavLst>
                                        <p:tav tm="0">
                                          <p:val>
                                            <p:fltVal val="0"/>
                                          </p:val>
                                        </p:tav>
                                        <p:tav tm="100000">
                                          <p:val>
                                            <p:strVal val="#ppt_w"/>
                                          </p:val>
                                        </p:tav>
                                      </p:tavLst>
                                    </p:anim>
                                    <p:anim calcmode="lin" valueType="num">
                                      <p:cBhvr>
                                        <p:cTn id="13" dur="750" fill="hold"/>
                                        <p:tgtEl>
                                          <p:spTgt spid="3"/>
                                        </p:tgtEl>
                                        <p:attrNameLst>
                                          <p:attrName>ppt_h</p:attrName>
                                        </p:attrNameLst>
                                      </p:cBhvr>
                                      <p:tavLst>
                                        <p:tav tm="0">
                                          <p:val>
                                            <p:fltVal val="0"/>
                                          </p:val>
                                        </p:tav>
                                        <p:tav tm="100000">
                                          <p:val>
                                            <p:strVal val="#ppt_h"/>
                                          </p:val>
                                        </p:tav>
                                      </p:tavLst>
                                    </p:anim>
                                    <p:animEffect transition="in" filter="fade">
                                      <p:cBhvr>
                                        <p:cTn id="14" dur="750"/>
                                        <p:tgtEl>
                                          <p:spTgt spid="3"/>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2"/>
                                        </p:tgtEl>
                                        <p:attrNameLst>
                                          <p:attrName>style.visibility</p:attrName>
                                        </p:attrNameLst>
                                      </p:cBhvr>
                                      <p:to>
                                        <p:strVal val="visible"/>
                                      </p:to>
                                    </p:set>
                                    <p:anim calcmode="lin" valueType="num">
                                      <p:cBhvr>
                                        <p:cTn id="17" dur="750" fill="hold"/>
                                        <p:tgtEl>
                                          <p:spTgt spid="2"/>
                                        </p:tgtEl>
                                        <p:attrNameLst>
                                          <p:attrName>ppt_w</p:attrName>
                                        </p:attrNameLst>
                                      </p:cBhvr>
                                      <p:tavLst>
                                        <p:tav tm="0">
                                          <p:val>
                                            <p:fltVal val="0"/>
                                          </p:val>
                                        </p:tav>
                                        <p:tav tm="100000">
                                          <p:val>
                                            <p:strVal val="#ppt_w"/>
                                          </p:val>
                                        </p:tav>
                                      </p:tavLst>
                                    </p:anim>
                                    <p:anim calcmode="lin" valueType="num">
                                      <p:cBhvr>
                                        <p:cTn id="18" dur="750" fill="hold"/>
                                        <p:tgtEl>
                                          <p:spTgt spid="2"/>
                                        </p:tgtEl>
                                        <p:attrNameLst>
                                          <p:attrName>ppt_h</p:attrName>
                                        </p:attrNameLst>
                                      </p:cBhvr>
                                      <p:tavLst>
                                        <p:tav tm="0">
                                          <p:val>
                                            <p:fltVal val="0"/>
                                          </p:val>
                                        </p:tav>
                                        <p:tav tm="100000">
                                          <p:val>
                                            <p:strVal val="#ppt_h"/>
                                          </p:val>
                                        </p:tav>
                                      </p:tavLst>
                                    </p:anim>
                                    <p:animEffect transition="in" filter="fade">
                                      <p:cBhvr>
                                        <p:cTn id="19" dur="750"/>
                                        <p:tgtEl>
                                          <p:spTgt spid="2"/>
                                        </p:tgtEl>
                                      </p:cBhvr>
                                    </p:animEffect>
                                  </p:childTnLst>
                                </p:cTn>
                              </p:par>
                            </p:childTnLst>
                          </p:cTn>
                        </p:par>
                      </p:childTnLst>
                    </p:cTn>
                  </p:par>
                  <p:par>
                    <p:cTn id="20" fill="hold">
                      <p:stCondLst>
                        <p:cond delay="indefinite"/>
                      </p:stCondLst>
                      <p:childTnLst>
                        <p:par>
                          <p:cTn id="21" fill="hold">
                            <p:stCondLst>
                              <p:cond delay="0"/>
                            </p:stCondLst>
                            <p:childTnLst>
                              <p:par>
                                <p:cTn id="22" presetID="6" presetClass="emph" presetSubtype="0" fill="hold" grpId="1" nodeType="clickEffect">
                                  <p:stCondLst>
                                    <p:cond delay="0"/>
                                  </p:stCondLst>
                                  <p:childTnLst>
                                    <p:animScale>
                                      <p:cBhvr>
                                        <p:cTn id="23" dur="500" fill="hold"/>
                                        <p:tgtEl>
                                          <p:spTgt spid="4"/>
                                        </p:tgtEl>
                                      </p:cBhvr>
                                      <p:by x="50000" y="50000"/>
                                    </p:animScale>
                                  </p:childTnLst>
                                </p:cTn>
                              </p:par>
                              <p:par>
                                <p:cTn id="24" presetID="22" presetClass="exit" presetSubtype="4" fill="hold" grpId="1" nodeType="withEffect">
                                  <p:stCondLst>
                                    <p:cond delay="0"/>
                                  </p:stCondLst>
                                  <p:childTnLst>
                                    <p:animEffect transition="out" filter="wipe(down)">
                                      <p:cBhvr>
                                        <p:cTn id="25" dur="1000"/>
                                        <p:tgtEl>
                                          <p:spTgt spid="3"/>
                                        </p:tgtEl>
                                      </p:cBhvr>
                                    </p:animEffect>
                                    <p:set>
                                      <p:cBhvr>
                                        <p:cTn id="26" dur="1" fill="hold">
                                          <p:stCondLst>
                                            <p:cond delay="999"/>
                                          </p:stCondLst>
                                        </p:cTn>
                                        <p:tgtEl>
                                          <p:spTgt spid="3"/>
                                        </p:tgtEl>
                                        <p:attrNameLst>
                                          <p:attrName>style.visibility</p:attrName>
                                        </p:attrNameLst>
                                      </p:cBhvr>
                                      <p:to>
                                        <p:strVal val="hidden"/>
                                      </p:to>
                                    </p:set>
                                  </p:childTnLst>
                                </p:cTn>
                              </p:par>
                              <p:par>
                                <p:cTn id="27" presetID="22" presetClass="exit" presetSubtype="4" fill="hold" grpId="1" nodeType="withEffect">
                                  <p:stCondLst>
                                    <p:cond delay="0"/>
                                  </p:stCondLst>
                                  <p:childTnLst>
                                    <p:animEffect transition="out" filter="wipe(down)">
                                      <p:cBhvr>
                                        <p:cTn id="28" dur="1000"/>
                                        <p:tgtEl>
                                          <p:spTgt spid="2"/>
                                        </p:tgtEl>
                                      </p:cBhvr>
                                    </p:animEffect>
                                    <p:set>
                                      <p:cBhvr>
                                        <p:cTn id="29" dur="1" fill="hold">
                                          <p:stCondLst>
                                            <p:cond delay="999"/>
                                          </p:stCondLst>
                                        </p:cTn>
                                        <p:tgtEl>
                                          <p:spTgt spid="2"/>
                                        </p:tgtEl>
                                        <p:attrNameLst>
                                          <p:attrName>style.visibility</p:attrName>
                                        </p:attrNameLst>
                                      </p:cBhvr>
                                      <p:to>
                                        <p:strVal val="hidden"/>
                                      </p:to>
                                    </p:set>
                                  </p:childTnLst>
                                </p:cTn>
                              </p:par>
                              <p:par>
                                <p:cTn id="30" presetID="0" presetClass="path" presetSubtype="0" accel="50000" decel="50000" fill="hold" grpId="2" nodeType="withEffect">
                                  <p:stCondLst>
                                    <p:cond delay="0"/>
                                  </p:stCondLst>
                                  <p:childTnLst>
                                    <p:animMotion origin="layout" path="M 0.00235 -0.02407 L -0.32135 -0.23102 " pathEditMode="relative" rAng="0" ptsTypes="AA">
                                      <p:cBhvr>
                                        <p:cTn id="31" dur="2000" fill="hold"/>
                                        <p:tgtEl>
                                          <p:spTgt spid="4"/>
                                        </p:tgtEl>
                                        <p:attrNameLst>
                                          <p:attrName>ppt_x</p:attrName>
                                          <p:attrName>ppt_y</p:attrName>
                                        </p:attrNameLst>
                                      </p:cBhvr>
                                      <p:rCtr x="-16185" y="-10347"/>
                                    </p:animMotion>
                                  </p:childTnLst>
                                </p:cTn>
                              </p:par>
                              <p:par>
                                <p:cTn id="32" presetID="2" presetClass="entr" presetSubtype="2" fill="hold" nodeType="withEffect">
                                  <p:stCondLst>
                                    <p:cond delay="500"/>
                                  </p:stCondLst>
                                  <p:childTnLst>
                                    <p:set>
                                      <p:cBhvr>
                                        <p:cTn id="33" dur="1" fill="hold">
                                          <p:stCondLst>
                                            <p:cond delay="0"/>
                                          </p:stCondLst>
                                        </p:cTn>
                                        <p:tgtEl>
                                          <p:spTgt spid="5"/>
                                        </p:tgtEl>
                                        <p:attrNameLst>
                                          <p:attrName>style.visibility</p:attrName>
                                        </p:attrNameLst>
                                      </p:cBhvr>
                                      <p:to>
                                        <p:strVal val="visible"/>
                                      </p:to>
                                    </p:set>
                                    <p:anim calcmode="lin" valueType="num">
                                      <p:cBhvr additive="base">
                                        <p:cTn id="34" dur="1500" fill="hold"/>
                                        <p:tgtEl>
                                          <p:spTgt spid="5"/>
                                        </p:tgtEl>
                                        <p:attrNameLst>
                                          <p:attrName>ppt_x</p:attrName>
                                        </p:attrNameLst>
                                      </p:cBhvr>
                                      <p:tavLst>
                                        <p:tav tm="0">
                                          <p:val>
                                            <p:strVal val="1+#ppt_w/2"/>
                                          </p:val>
                                        </p:tav>
                                        <p:tav tm="100000">
                                          <p:val>
                                            <p:strVal val="#ppt_x"/>
                                          </p:val>
                                        </p:tav>
                                      </p:tavLst>
                                    </p:anim>
                                    <p:anim calcmode="lin" valueType="num">
                                      <p:cBhvr additive="base">
                                        <p:cTn id="35" dur="150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 grpId="1"/>
      <p:bldP spid="3" grpId="0"/>
      <p:bldP spid="3" grpId="1"/>
      <p:bldP spid="4" grpId="0"/>
      <p:bldP spid="4" grpId="1"/>
      <p:bldP spid="4" grpId="2"/>
    </p:bld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Project Slide Option 1 Dark">
    <p:spTree>
      <p:nvGrpSpPr>
        <p:cNvPr id="1" name=""/>
        <p:cNvGrpSpPr/>
        <p:nvPr/>
      </p:nvGrpSpPr>
      <p:grpSpPr>
        <a:xfrm>
          <a:off x="0" y="0"/>
          <a:ext cx="0" cy="0"/>
          <a:chOff x="0" y="0"/>
          <a:chExt cx="0" cy="0"/>
        </a:xfrm>
      </p:grpSpPr>
      <p:pic>
        <p:nvPicPr>
          <p:cNvPr id="3" name="Picture 2"/>
          <p:cNvPicPr>
            <a:picLocks noChangeAspect="1"/>
          </p:cNvPicPr>
          <p:nvPr userDrawn="1"/>
        </p:nvPicPr>
        <p:blipFill rotWithShape="1">
          <a:blip r:embed="rId2" cstate="print">
            <a:extLst>
              <a:ext uri="{28A0092B-C50C-407E-A947-70E740481C1C}">
                <a14:useLocalDpi xmlns:a14="http://schemas.microsoft.com/office/drawing/2010/main" val="0"/>
              </a:ext>
            </a:extLst>
          </a:blip>
          <a:srcRect l="31205" t="7154" r="1609" b="8504"/>
          <a:stretch/>
        </p:blipFill>
        <p:spPr>
          <a:xfrm>
            <a:off x="0" y="-4465"/>
            <a:ext cx="8191500" cy="6862465"/>
          </a:xfrm>
          <a:prstGeom prst="rect">
            <a:avLst/>
          </a:prstGeom>
        </p:spPr>
      </p:pic>
      <p:sp>
        <p:nvSpPr>
          <p:cNvPr id="4" name="TextBox 3"/>
          <p:cNvSpPr txBox="1"/>
          <p:nvPr userDrawn="1"/>
        </p:nvSpPr>
        <p:spPr>
          <a:xfrm>
            <a:off x="8386762" y="120015"/>
            <a:ext cx="3657600" cy="954107"/>
          </a:xfrm>
          <a:prstGeom prst="rect">
            <a:avLst/>
          </a:prstGeom>
          <a:noFill/>
        </p:spPr>
        <p:txBody>
          <a:bodyPr wrap="square" rtlCol="0">
            <a:spAutoFit/>
          </a:bodyPr>
          <a:lstStyle/>
          <a:p>
            <a:pPr algn="just"/>
            <a:r>
              <a:rPr lang="en-US" sz="3200" b="1" spc="0" dirty="0">
                <a:solidFill>
                  <a:schemeClr val="accent6">
                    <a:lumMod val="75000"/>
                  </a:schemeClr>
                </a:solidFill>
              </a:rPr>
              <a:t>MIDDLETOWN</a:t>
            </a:r>
            <a:r>
              <a:rPr lang="en-US" sz="3200" b="1" spc="0" baseline="0" dirty="0">
                <a:solidFill>
                  <a:schemeClr val="accent6">
                    <a:lumMod val="75000"/>
                  </a:schemeClr>
                </a:solidFill>
              </a:rPr>
              <a:t> </a:t>
            </a:r>
            <a:r>
              <a:rPr lang="en-US" sz="3200" b="1" spc="0" dirty="0">
                <a:solidFill>
                  <a:schemeClr val="accent6">
                    <a:lumMod val="75000"/>
                  </a:schemeClr>
                </a:solidFill>
              </a:rPr>
              <a:t>AREA </a:t>
            </a:r>
            <a:r>
              <a:rPr lang="en-US" sz="2400" b="1" spc="0" dirty="0">
                <a:solidFill>
                  <a:schemeClr val="accent6">
                    <a:lumMod val="75000"/>
                  </a:schemeClr>
                </a:solidFill>
              </a:rPr>
              <a:t>HIGH SCHOOL</a:t>
            </a:r>
          </a:p>
        </p:txBody>
      </p:sp>
      <p:sp>
        <p:nvSpPr>
          <p:cNvPr id="7" name="Text Placeholder 6"/>
          <p:cNvSpPr>
            <a:spLocks noGrp="1"/>
          </p:cNvSpPr>
          <p:nvPr>
            <p:ph type="body" sz="quarter" idx="10" hasCustomPrompt="1"/>
          </p:nvPr>
        </p:nvSpPr>
        <p:spPr>
          <a:xfrm>
            <a:off x="8386762" y="1342364"/>
            <a:ext cx="3657600" cy="5067300"/>
          </a:xfrm>
        </p:spPr>
        <p:txBody>
          <a:bodyPr>
            <a:normAutofit/>
          </a:bodyPr>
          <a:lstStyle>
            <a:lvl1pPr marL="0" indent="0">
              <a:lnSpc>
                <a:spcPct val="150000"/>
              </a:lnSpc>
              <a:buFont typeface="Arial" panose="020B0604020202020204" pitchFamily="34" charset="0"/>
              <a:buNone/>
              <a:defRPr sz="4000" baseline="30000"/>
            </a:lvl1pPr>
            <a:lvl2pPr>
              <a:defRPr sz="2000"/>
            </a:lvl2pPr>
            <a:lvl3pPr>
              <a:defRPr sz="1800"/>
            </a:lvl3pPr>
            <a:lvl4pPr>
              <a:defRPr sz="1600"/>
            </a:lvl4pPr>
            <a:lvl5pPr>
              <a:defRPr sz="1600"/>
            </a:lvl5pPr>
          </a:lstStyle>
          <a:p>
            <a:pPr lvl="0"/>
            <a:r>
              <a:rPr lang="en-US" dirty="0"/>
              <a:t>21st century design</a:t>
            </a:r>
          </a:p>
          <a:p>
            <a:pPr lvl="0"/>
            <a:r>
              <a:rPr lang="en-US" dirty="0"/>
              <a:t>800 students</a:t>
            </a:r>
          </a:p>
          <a:p>
            <a:pPr lvl="0"/>
            <a:r>
              <a:rPr lang="en-US" dirty="0"/>
              <a:t>Building Modernization</a:t>
            </a:r>
          </a:p>
          <a:p>
            <a:pPr lvl="0"/>
            <a:r>
              <a:rPr lang="en-US" dirty="0"/>
              <a:t>Flexible space</a:t>
            </a:r>
          </a:p>
        </p:txBody>
      </p:sp>
    </p:spTree>
    <p:extLst>
      <p:ext uri="{BB962C8B-B14F-4D97-AF65-F5344CB8AC3E}">
        <p14:creationId xmlns:p14="http://schemas.microsoft.com/office/powerpoint/2010/main" val="371234526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500"/>
                                        <p:tgtEl>
                                          <p:spTgt spid="7">
                                            <p:txEl>
                                              <p:pRg st="0" end="0"/>
                                            </p:txEl>
                                          </p:spTgt>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7">
                                            <p:txEl>
                                              <p:pRg st="1" end="1"/>
                                            </p:txEl>
                                          </p:spTgt>
                                        </p:tgtEl>
                                        <p:attrNameLst>
                                          <p:attrName>style.visibility</p:attrName>
                                        </p:attrNameLst>
                                      </p:cBhvr>
                                      <p:to>
                                        <p:strVal val="visible"/>
                                      </p:to>
                                    </p:set>
                                    <p:animEffect transition="in" filter="fade">
                                      <p:cBhvr>
                                        <p:cTn id="11" dur="500"/>
                                        <p:tgtEl>
                                          <p:spTgt spid="7">
                                            <p:txEl>
                                              <p:pRg st="1" end="1"/>
                                            </p:txEl>
                                          </p:spTgt>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7">
                                            <p:txEl>
                                              <p:pRg st="2" end="2"/>
                                            </p:txEl>
                                          </p:spTgt>
                                        </p:tgtEl>
                                        <p:attrNameLst>
                                          <p:attrName>style.visibility</p:attrName>
                                        </p:attrNameLst>
                                      </p:cBhvr>
                                      <p:to>
                                        <p:strVal val="visible"/>
                                      </p:to>
                                    </p:set>
                                    <p:animEffect transition="in" filter="fade">
                                      <p:cBhvr>
                                        <p:cTn id="15" dur="500"/>
                                        <p:tgtEl>
                                          <p:spTgt spid="7">
                                            <p:txEl>
                                              <p:pRg st="2" end="2"/>
                                            </p:txEl>
                                          </p:spTgt>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7">
                                            <p:txEl>
                                              <p:pRg st="3" end="3"/>
                                            </p:txEl>
                                          </p:spTgt>
                                        </p:tgtEl>
                                        <p:attrNameLst>
                                          <p:attrName>style.visibility</p:attrName>
                                        </p:attrNameLst>
                                      </p:cBhvr>
                                      <p:to>
                                        <p:strVal val="visible"/>
                                      </p:to>
                                    </p:set>
                                    <p:animEffect transition="in" filter="fade">
                                      <p:cBhvr>
                                        <p:cTn id="19" dur="500"/>
                                        <p:tgtEl>
                                          <p:spTgt spid="7">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tmplLst>
          <p:tmpl lvl="1">
            <p:tnLst>
              <p:par>
                <p:cTn presetID="10" presetClass="entr" presetSubtype="0" fill="hold" nodeType="afterEffect">
                  <p:stCondLst>
                    <p:cond delay="0"/>
                  </p:stCondLst>
                  <p:childTnLst>
                    <p:set>
                      <p:cBhvr>
                        <p:cTn dur="1" fill="hold">
                          <p:stCondLst>
                            <p:cond delay="0"/>
                          </p:stCondLst>
                        </p:cTn>
                        <p:tgtEl>
                          <p:spTgt spid="7"/>
                        </p:tgtEl>
                        <p:attrNameLst>
                          <p:attrName>style.visibility</p:attrName>
                        </p:attrNameLst>
                      </p:cBhvr>
                      <p:to>
                        <p:strVal val="visible"/>
                      </p:to>
                    </p:set>
                    <p:animEffect transition="in" filter="fade">
                      <p:cBhvr>
                        <p:cTn dur="500"/>
                        <p:tgtEl>
                          <p:spTgt spid="7"/>
                        </p:tgtEl>
                      </p:cBhvr>
                    </p:animEffect>
                  </p:childTnLst>
                </p:cTn>
              </p:par>
            </p:tnLst>
          </p:tmpl>
        </p:tmplLst>
      </p:bldP>
    </p:bld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Project Slide Option 1 Light">
    <p:bg>
      <p:bgRef idx="1001">
        <a:schemeClr val="bg1"/>
      </p:bgRef>
    </p:bg>
    <p:spTree>
      <p:nvGrpSpPr>
        <p:cNvPr id="1" name=""/>
        <p:cNvGrpSpPr/>
        <p:nvPr/>
      </p:nvGrpSpPr>
      <p:grpSpPr>
        <a:xfrm>
          <a:off x="0" y="0"/>
          <a:ext cx="0" cy="0"/>
          <a:chOff x="0" y="0"/>
          <a:chExt cx="0" cy="0"/>
        </a:xfrm>
      </p:grpSpPr>
      <p:pic>
        <p:nvPicPr>
          <p:cNvPr id="3" name="Picture 2"/>
          <p:cNvPicPr>
            <a:picLocks noChangeAspect="1"/>
          </p:cNvPicPr>
          <p:nvPr userDrawn="1"/>
        </p:nvPicPr>
        <p:blipFill rotWithShape="1">
          <a:blip r:embed="rId2" cstate="print">
            <a:extLst>
              <a:ext uri="{28A0092B-C50C-407E-A947-70E740481C1C}">
                <a14:useLocalDpi xmlns:a14="http://schemas.microsoft.com/office/drawing/2010/main" val="0"/>
              </a:ext>
            </a:extLst>
          </a:blip>
          <a:srcRect l="31205" t="7154" r="1609" b="8504"/>
          <a:stretch/>
        </p:blipFill>
        <p:spPr>
          <a:xfrm>
            <a:off x="0" y="-4465"/>
            <a:ext cx="8191500" cy="6862465"/>
          </a:xfrm>
          <a:prstGeom prst="rect">
            <a:avLst/>
          </a:prstGeom>
        </p:spPr>
      </p:pic>
      <p:sp>
        <p:nvSpPr>
          <p:cNvPr id="4" name="TextBox 3"/>
          <p:cNvSpPr txBox="1"/>
          <p:nvPr userDrawn="1"/>
        </p:nvSpPr>
        <p:spPr>
          <a:xfrm>
            <a:off x="8386762" y="120015"/>
            <a:ext cx="3657600" cy="954107"/>
          </a:xfrm>
          <a:prstGeom prst="rect">
            <a:avLst/>
          </a:prstGeom>
          <a:noFill/>
        </p:spPr>
        <p:txBody>
          <a:bodyPr wrap="square" rtlCol="0">
            <a:spAutoFit/>
          </a:bodyPr>
          <a:lstStyle/>
          <a:p>
            <a:pPr algn="just"/>
            <a:r>
              <a:rPr lang="en-US" sz="3200" b="1" spc="0" dirty="0">
                <a:solidFill>
                  <a:schemeClr val="accent6">
                    <a:lumMod val="75000"/>
                  </a:schemeClr>
                </a:solidFill>
              </a:rPr>
              <a:t>MIDDLETOWN</a:t>
            </a:r>
            <a:r>
              <a:rPr lang="en-US" sz="3200" b="1" spc="0" baseline="0" dirty="0">
                <a:solidFill>
                  <a:schemeClr val="accent6">
                    <a:lumMod val="75000"/>
                  </a:schemeClr>
                </a:solidFill>
              </a:rPr>
              <a:t> </a:t>
            </a:r>
            <a:r>
              <a:rPr lang="en-US" sz="3200" b="1" spc="0" dirty="0">
                <a:solidFill>
                  <a:schemeClr val="accent6">
                    <a:lumMod val="75000"/>
                  </a:schemeClr>
                </a:solidFill>
              </a:rPr>
              <a:t>AREA </a:t>
            </a:r>
            <a:r>
              <a:rPr lang="en-US" sz="2400" b="1" spc="0" dirty="0">
                <a:solidFill>
                  <a:schemeClr val="accent6">
                    <a:lumMod val="75000"/>
                  </a:schemeClr>
                </a:solidFill>
              </a:rPr>
              <a:t>HIGH SCHOOL</a:t>
            </a:r>
          </a:p>
        </p:txBody>
      </p:sp>
      <p:sp>
        <p:nvSpPr>
          <p:cNvPr id="7" name="Text Placeholder 6"/>
          <p:cNvSpPr>
            <a:spLocks noGrp="1"/>
          </p:cNvSpPr>
          <p:nvPr>
            <p:ph type="body" sz="quarter" idx="10" hasCustomPrompt="1"/>
          </p:nvPr>
        </p:nvSpPr>
        <p:spPr>
          <a:xfrm>
            <a:off x="8386762" y="1342364"/>
            <a:ext cx="3657600" cy="5067300"/>
          </a:xfrm>
        </p:spPr>
        <p:txBody>
          <a:bodyPr>
            <a:normAutofit/>
          </a:bodyPr>
          <a:lstStyle>
            <a:lvl1pPr marL="0" indent="0">
              <a:lnSpc>
                <a:spcPct val="150000"/>
              </a:lnSpc>
              <a:buFont typeface="Arial" panose="020B0604020202020204" pitchFamily="34" charset="0"/>
              <a:buNone/>
              <a:defRPr sz="4000" baseline="30000"/>
            </a:lvl1pPr>
            <a:lvl2pPr>
              <a:defRPr sz="2000"/>
            </a:lvl2pPr>
            <a:lvl3pPr>
              <a:defRPr sz="1800"/>
            </a:lvl3pPr>
            <a:lvl4pPr>
              <a:defRPr sz="1600"/>
            </a:lvl4pPr>
            <a:lvl5pPr>
              <a:defRPr sz="1600"/>
            </a:lvl5pPr>
          </a:lstStyle>
          <a:p>
            <a:pPr lvl="0"/>
            <a:r>
              <a:rPr lang="en-US" dirty="0"/>
              <a:t>21st century design</a:t>
            </a:r>
          </a:p>
          <a:p>
            <a:pPr lvl="0"/>
            <a:r>
              <a:rPr lang="en-US" dirty="0"/>
              <a:t>800 students</a:t>
            </a:r>
          </a:p>
          <a:p>
            <a:pPr lvl="0"/>
            <a:r>
              <a:rPr lang="en-US" dirty="0"/>
              <a:t>Building Modernization</a:t>
            </a:r>
          </a:p>
          <a:p>
            <a:pPr lvl="0"/>
            <a:r>
              <a:rPr lang="en-US" dirty="0"/>
              <a:t>Flexible space</a:t>
            </a:r>
          </a:p>
        </p:txBody>
      </p:sp>
    </p:spTree>
    <p:extLst>
      <p:ext uri="{BB962C8B-B14F-4D97-AF65-F5344CB8AC3E}">
        <p14:creationId xmlns:p14="http://schemas.microsoft.com/office/powerpoint/2010/main" val="3719299919"/>
      </p:ext>
    </p:extLst>
  </p:cSld>
  <p:clrMapOvr>
    <a:overrideClrMapping bg1="lt1" tx1="dk1" bg2="lt2" tx2="dk2" accent1="accent1" accent2="accent2" accent3="accent3" accent4="accent4" accent5="accent5" accent6="accent6" hlink="hlink" folHlink="folHlink"/>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500"/>
                                        <p:tgtEl>
                                          <p:spTgt spid="7">
                                            <p:txEl>
                                              <p:pRg st="0" end="0"/>
                                            </p:txEl>
                                          </p:spTgt>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7">
                                            <p:txEl>
                                              <p:pRg st="1" end="1"/>
                                            </p:txEl>
                                          </p:spTgt>
                                        </p:tgtEl>
                                        <p:attrNameLst>
                                          <p:attrName>style.visibility</p:attrName>
                                        </p:attrNameLst>
                                      </p:cBhvr>
                                      <p:to>
                                        <p:strVal val="visible"/>
                                      </p:to>
                                    </p:set>
                                    <p:animEffect transition="in" filter="fade">
                                      <p:cBhvr>
                                        <p:cTn id="11" dur="500"/>
                                        <p:tgtEl>
                                          <p:spTgt spid="7">
                                            <p:txEl>
                                              <p:pRg st="1" end="1"/>
                                            </p:txEl>
                                          </p:spTgt>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7">
                                            <p:txEl>
                                              <p:pRg st="2" end="2"/>
                                            </p:txEl>
                                          </p:spTgt>
                                        </p:tgtEl>
                                        <p:attrNameLst>
                                          <p:attrName>style.visibility</p:attrName>
                                        </p:attrNameLst>
                                      </p:cBhvr>
                                      <p:to>
                                        <p:strVal val="visible"/>
                                      </p:to>
                                    </p:set>
                                    <p:animEffect transition="in" filter="fade">
                                      <p:cBhvr>
                                        <p:cTn id="15" dur="500"/>
                                        <p:tgtEl>
                                          <p:spTgt spid="7">
                                            <p:txEl>
                                              <p:pRg st="2" end="2"/>
                                            </p:txEl>
                                          </p:spTgt>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7">
                                            <p:txEl>
                                              <p:pRg st="3" end="3"/>
                                            </p:txEl>
                                          </p:spTgt>
                                        </p:tgtEl>
                                        <p:attrNameLst>
                                          <p:attrName>style.visibility</p:attrName>
                                        </p:attrNameLst>
                                      </p:cBhvr>
                                      <p:to>
                                        <p:strVal val="visible"/>
                                      </p:to>
                                    </p:set>
                                    <p:animEffect transition="in" filter="fade">
                                      <p:cBhvr>
                                        <p:cTn id="19" dur="500"/>
                                        <p:tgtEl>
                                          <p:spTgt spid="7">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tmplLst>
          <p:tmpl lvl="1">
            <p:tnLst>
              <p:par>
                <p:cTn presetID="10" presetClass="entr" presetSubtype="0" fill="hold" nodeType="afterEffect">
                  <p:stCondLst>
                    <p:cond delay="0"/>
                  </p:stCondLst>
                  <p:childTnLst>
                    <p:set>
                      <p:cBhvr>
                        <p:cTn dur="1" fill="hold">
                          <p:stCondLst>
                            <p:cond delay="0"/>
                          </p:stCondLst>
                        </p:cTn>
                        <p:tgtEl>
                          <p:spTgt spid="7"/>
                        </p:tgtEl>
                        <p:attrNameLst>
                          <p:attrName>style.visibility</p:attrName>
                        </p:attrNameLst>
                      </p:cBhvr>
                      <p:to>
                        <p:strVal val="visible"/>
                      </p:to>
                    </p:set>
                    <p:animEffect transition="in" filter="fade">
                      <p:cBhvr>
                        <p:cTn dur="500"/>
                        <p:tgtEl>
                          <p:spTgt spid="7"/>
                        </p:tgtEl>
                      </p:cBhvr>
                    </p:animEffect>
                  </p:childTnLst>
                </p:cTn>
              </p:par>
            </p:tnLst>
          </p:tmpl>
        </p:tmplLst>
      </p:bldP>
    </p:bld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Project Slide Option 2">
    <p:bg>
      <p:bgPr>
        <a:solidFill>
          <a:srgbClr val="242424"/>
        </a:solidFill>
        <a:effectLst/>
      </p:bgPr>
    </p:bg>
    <p:spTree>
      <p:nvGrpSpPr>
        <p:cNvPr id="1" name=""/>
        <p:cNvGrpSpPr/>
        <p:nvPr/>
      </p:nvGrpSpPr>
      <p:grpSpPr>
        <a:xfrm>
          <a:off x="0" y="0"/>
          <a:ext cx="0" cy="0"/>
          <a:chOff x="0" y="0"/>
          <a:chExt cx="0" cy="0"/>
        </a:xfrm>
      </p:grpSpPr>
      <p:pic>
        <p:nvPicPr>
          <p:cNvPr id="3" name="Picture 2"/>
          <p:cNvPicPr>
            <a:picLocks noChangeAspect="1"/>
          </p:cNvPicPr>
          <p:nvPr userDrawn="1"/>
        </p:nvPicPr>
        <p:blipFill rotWithShape="1">
          <a:blip r:embed="rId2" cstate="print">
            <a:extLst>
              <a:ext uri="{28A0092B-C50C-407E-A947-70E740481C1C}">
                <a14:useLocalDpi xmlns:a14="http://schemas.microsoft.com/office/drawing/2010/main" val="0"/>
              </a:ext>
            </a:extLst>
          </a:blip>
          <a:srcRect t="7856" b="7346"/>
          <a:stretch/>
        </p:blipFill>
        <p:spPr>
          <a:xfrm>
            <a:off x="0" y="-33250"/>
            <a:ext cx="12192000" cy="6899564"/>
          </a:xfrm>
          <a:prstGeom prst="rect">
            <a:avLst/>
          </a:prstGeom>
        </p:spPr>
      </p:pic>
      <p:sp>
        <p:nvSpPr>
          <p:cNvPr id="10" name="TextBox 9"/>
          <p:cNvSpPr txBox="1"/>
          <p:nvPr userDrawn="1"/>
        </p:nvSpPr>
        <p:spPr>
          <a:xfrm>
            <a:off x="157941" y="91440"/>
            <a:ext cx="7032568" cy="523220"/>
          </a:xfrm>
          <a:prstGeom prst="rect">
            <a:avLst/>
          </a:prstGeom>
          <a:noFill/>
        </p:spPr>
        <p:txBody>
          <a:bodyPr wrap="square" rtlCol="0">
            <a:spAutoFit/>
          </a:bodyPr>
          <a:lstStyle/>
          <a:p>
            <a:r>
              <a:rPr lang="en-US" sz="2800" b="1" spc="300" dirty="0"/>
              <a:t>MIDDLETOWN AREA HIGH SCHOOL</a:t>
            </a:r>
          </a:p>
        </p:txBody>
      </p:sp>
      <p:sp>
        <p:nvSpPr>
          <p:cNvPr id="5" name="Rectangle 4"/>
          <p:cNvSpPr/>
          <p:nvPr userDrawn="1"/>
        </p:nvSpPr>
        <p:spPr>
          <a:xfrm>
            <a:off x="1" y="-33250"/>
            <a:ext cx="12192000" cy="6899564"/>
          </a:xfrm>
          <a:prstGeom prst="rect">
            <a:avLst/>
          </a:prstGeom>
          <a:solidFill>
            <a:srgbClr val="0A0A0C">
              <a:alpha val="70980"/>
            </a:srgb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p:cNvSpPr txBox="1"/>
          <p:nvPr userDrawn="1"/>
        </p:nvSpPr>
        <p:spPr>
          <a:xfrm>
            <a:off x="3495915" y="846763"/>
            <a:ext cx="5200166" cy="646331"/>
          </a:xfrm>
          <a:prstGeom prst="rect">
            <a:avLst/>
          </a:prstGeom>
          <a:noFill/>
        </p:spPr>
        <p:txBody>
          <a:bodyPr wrap="square" rtlCol="0">
            <a:spAutoFit/>
          </a:bodyPr>
          <a:lstStyle/>
          <a:p>
            <a:pPr algn="ctr"/>
            <a:r>
              <a:rPr lang="en-US" sz="5400" b="1" spc="300" baseline="30000" dirty="0"/>
              <a:t>21st CENTURY DESIGN</a:t>
            </a:r>
          </a:p>
        </p:txBody>
      </p:sp>
      <p:sp>
        <p:nvSpPr>
          <p:cNvPr id="7" name="TextBox 6"/>
          <p:cNvSpPr txBox="1"/>
          <p:nvPr userDrawn="1"/>
        </p:nvSpPr>
        <p:spPr>
          <a:xfrm>
            <a:off x="3934689" y="2256111"/>
            <a:ext cx="4322619" cy="923330"/>
          </a:xfrm>
          <a:prstGeom prst="rect">
            <a:avLst/>
          </a:prstGeom>
          <a:noFill/>
        </p:spPr>
        <p:txBody>
          <a:bodyPr wrap="square" rtlCol="0">
            <a:spAutoFit/>
          </a:bodyPr>
          <a:lstStyle/>
          <a:p>
            <a:pPr algn="ctr"/>
            <a:r>
              <a:rPr lang="en-US" sz="5400" b="1" spc="300" baseline="30000" dirty="0"/>
              <a:t>800 STUDENTS</a:t>
            </a:r>
            <a:endParaRPr lang="en-US" dirty="0"/>
          </a:p>
        </p:txBody>
      </p:sp>
      <p:sp>
        <p:nvSpPr>
          <p:cNvPr id="8" name="TextBox 7"/>
          <p:cNvSpPr txBox="1"/>
          <p:nvPr userDrawn="1"/>
        </p:nvSpPr>
        <p:spPr>
          <a:xfrm>
            <a:off x="2975725" y="3942458"/>
            <a:ext cx="6240545" cy="923330"/>
          </a:xfrm>
          <a:prstGeom prst="rect">
            <a:avLst/>
          </a:prstGeom>
          <a:noFill/>
        </p:spPr>
        <p:txBody>
          <a:bodyPr wrap="square" rtlCol="0">
            <a:spAutoFit/>
          </a:bodyPr>
          <a:lstStyle/>
          <a:p>
            <a:pPr algn="ctr"/>
            <a:r>
              <a:rPr lang="en-US" sz="5400" b="1" spc="300" baseline="30000" dirty="0"/>
              <a:t>BUILDING MODERNIZATION</a:t>
            </a:r>
            <a:endParaRPr lang="en-US" dirty="0"/>
          </a:p>
        </p:txBody>
      </p:sp>
      <p:sp>
        <p:nvSpPr>
          <p:cNvPr id="9" name="TextBox 8"/>
          <p:cNvSpPr txBox="1"/>
          <p:nvPr userDrawn="1"/>
        </p:nvSpPr>
        <p:spPr>
          <a:xfrm>
            <a:off x="3934689" y="5404386"/>
            <a:ext cx="4322619" cy="923330"/>
          </a:xfrm>
          <a:prstGeom prst="rect">
            <a:avLst/>
          </a:prstGeom>
          <a:noFill/>
        </p:spPr>
        <p:txBody>
          <a:bodyPr wrap="square" rtlCol="0">
            <a:spAutoFit/>
          </a:bodyPr>
          <a:lstStyle/>
          <a:p>
            <a:pPr algn="ctr"/>
            <a:r>
              <a:rPr lang="en-US" sz="5400" b="1" spc="600" baseline="30000" dirty="0"/>
              <a:t>FLEXIBLE SPACE</a:t>
            </a:r>
            <a:endParaRPr lang="en-US" dirty="0"/>
          </a:p>
        </p:txBody>
      </p:sp>
    </p:spTree>
    <p:extLst>
      <p:ext uri="{BB962C8B-B14F-4D97-AF65-F5344CB8AC3E}">
        <p14:creationId xmlns:p14="http://schemas.microsoft.com/office/powerpoint/2010/main" val="178915642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par>
                          <p:cTn id="8" fill="hold">
                            <p:stCondLst>
                              <p:cond delay="500"/>
                            </p:stCondLst>
                            <p:childTnLst>
                              <p:par>
                                <p:cTn id="9" presetID="2" presetClass="entr" presetSubtype="8"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750" fill="hold"/>
                                        <p:tgtEl>
                                          <p:spTgt spid="6"/>
                                        </p:tgtEl>
                                        <p:attrNameLst>
                                          <p:attrName>ppt_x</p:attrName>
                                        </p:attrNameLst>
                                      </p:cBhvr>
                                      <p:tavLst>
                                        <p:tav tm="0">
                                          <p:val>
                                            <p:strVal val="0-#ppt_w/2"/>
                                          </p:val>
                                        </p:tav>
                                        <p:tav tm="100000">
                                          <p:val>
                                            <p:strVal val="#ppt_x"/>
                                          </p:val>
                                        </p:tav>
                                      </p:tavLst>
                                    </p:anim>
                                    <p:anim calcmode="lin" valueType="num">
                                      <p:cBhvr additive="base">
                                        <p:cTn id="12" dur="750" fill="hold"/>
                                        <p:tgtEl>
                                          <p:spTgt spid="6"/>
                                        </p:tgtEl>
                                        <p:attrNameLst>
                                          <p:attrName>ppt_y</p:attrName>
                                        </p:attrNameLst>
                                      </p:cBhvr>
                                      <p:tavLst>
                                        <p:tav tm="0">
                                          <p:val>
                                            <p:strVal val="#ppt_y"/>
                                          </p:val>
                                        </p:tav>
                                        <p:tav tm="100000">
                                          <p:val>
                                            <p:strVal val="#ppt_y"/>
                                          </p:val>
                                        </p:tav>
                                      </p:tavLst>
                                    </p:anim>
                                  </p:childTnLst>
                                </p:cTn>
                              </p:par>
                            </p:childTnLst>
                          </p:cTn>
                        </p:par>
                        <p:par>
                          <p:cTn id="13" fill="hold">
                            <p:stCondLst>
                              <p:cond delay="1250"/>
                            </p:stCondLst>
                            <p:childTnLst>
                              <p:par>
                                <p:cTn id="14" presetID="2" presetClass="entr" presetSubtype="8" fill="hold" grpId="0" nodeType="afterEffect">
                                  <p:stCondLst>
                                    <p:cond delay="0"/>
                                  </p:stCondLst>
                                  <p:childTnLst>
                                    <p:set>
                                      <p:cBhvr>
                                        <p:cTn id="15" dur="1" fill="hold">
                                          <p:stCondLst>
                                            <p:cond delay="0"/>
                                          </p:stCondLst>
                                        </p:cTn>
                                        <p:tgtEl>
                                          <p:spTgt spid="7"/>
                                        </p:tgtEl>
                                        <p:attrNameLst>
                                          <p:attrName>style.visibility</p:attrName>
                                        </p:attrNameLst>
                                      </p:cBhvr>
                                      <p:to>
                                        <p:strVal val="visible"/>
                                      </p:to>
                                    </p:set>
                                    <p:anim calcmode="lin" valueType="num">
                                      <p:cBhvr additive="base">
                                        <p:cTn id="16" dur="750" fill="hold"/>
                                        <p:tgtEl>
                                          <p:spTgt spid="7"/>
                                        </p:tgtEl>
                                        <p:attrNameLst>
                                          <p:attrName>ppt_x</p:attrName>
                                        </p:attrNameLst>
                                      </p:cBhvr>
                                      <p:tavLst>
                                        <p:tav tm="0">
                                          <p:val>
                                            <p:strVal val="0-#ppt_w/2"/>
                                          </p:val>
                                        </p:tav>
                                        <p:tav tm="100000">
                                          <p:val>
                                            <p:strVal val="#ppt_x"/>
                                          </p:val>
                                        </p:tav>
                                      </p:tavLst>
                                    </p:anim>
                                    <p:anim calcmode="lin" valueType="num">
                                      <p:cBhvr additive="base">
                                        <p:cTn id="17" dur="750" fill="hold"/>
                                        <p:tgtEl>
                                          <p:spTgt spid="7"/>
                                        </p:tgtEl>
                                        <p:attrNameLst>
                                          <p:attrName>ppt_y</p:attrName>
                                        </p:attrNameLst>
                                      </p:cBhvr>
                                      <p:tavLst>
                                        <p:tav tm="0">
                                          <p:val>
                                            <p:strVal val="#ppt_y"/>
                                          </p:val>
                                        </p:tav>
                                        <p:tav tm="100000">
                                          <p:val>
                                            <p:strVal val="#ppt_y"/>
                                          </p:val>
                                        </p:tav>
                                      </p:tavLst>
                                    </p:anim>
                                  </p:childTnLst>
                                </p:cTn>
                              </p:par>
                            </p:childTnLst>
                          </p:cTn>
                        </p:par>
                        <p:par>
                          <p:cTn id="18" fill="hold">
                            <p:stCondLst>
                              <p:cond delay="2000"/>
                            </p:stCondLst>
                            <p:childTnLst>
                              <p:par>
                                <p:cTn id="19" presetID="2" presetClass="entr" presetSubtype="8" fill="hold" grpId="0" nodeType="afterEffect">
                                  <p:stCondLst>
                                    <p:cond delay="0"/>
                                  </p:stCondLst>
                                  <p:childTnLst>
                                    <p:set>
                                      <p:cBhvr>
                                        <p:cTn id="20" dur="1" fill="hold">
                                          <p:stCondLst>
                                            <p:cond delay="0"/>
                                          </p:stCondLst>
                                        </p:cTn>
                                        <p:tgtEl>
                                          <p:spTgt spid="8"/>
                                        </p:tgtEl>
                                        <p:attrNameLst>
                                          <p:attrName>style.visibility</p:attrName>
                                        </p:attrNameLst>
                                      </p:cBhvr>
                                      <p:to>
                                        <p:strVal val="visible"/>
                                      </p:to>
                                    </p:set>
                                    <p:anim calcmode="lin" valueType="num">
                                      <p:cBhvr additive="base">
                                        <p:cTn id="21" dur="750" fill="hold"/>
                                        <p:tgtEl>
                                          <p:spTgt spid="8"/>
                                        </p:tgtEl>
                                        <p:attrNameLst>
                                          <p:attrName>ppt_x</p:attrName>
                                        </p:attrNameLst>
                                      </p:cBhvr>
                                      <p:tavLst>
                                        <p:tav tm="0">
                                          <p:val>
                                            <p:strVal val="0-#ppt_w/2"/>
                                          </p:val>
                                        </p:tav>
                                        <p:tav tm="100000">
                                          <p:val>
                                            <p:strVal val="#ppt_x"/>
                                          </p:val>
                                        </p:tav>
                                      </p:tavLst>
                                    </p:anim>
                                    <p:anim calcmode="lin" valueType="num">
                                      <p:cBhvr additive="base">
                                        <p:cTn id="22" dur="750" fill="hold"/>
                                        <p:tgtEl>
                                          <p:spTgt spid="8"/>
                                        </p:tgtEl>
                                        <p:attrNameLst>
                                          <p:attrName>ppt_y</p:attrName>
                                        </p:attrNameLst>
                                      </p:cBhvr>
                                      <p:tavLst>
                                        <p:tav tm="0">
                                          <p:val>
                                            <p:strVal val="#ppt_y"/>
                                          </p:val>
                                        </p:tav>
                                        <p:tav tm="100000">
                                          <p:val>
                                            <p:strVal val="#ppt_y"/>
                                          </p:val>
                                        </p:tav>
                                      </p:tavLst>
                                    </p:anim>
                                  </p:childTnLst>
                                </p:cTn>
                              </p:par>
                            </p:childTnLst>
                          </p:cTn>
                        </p:par>
                        <p:par>
                          <p:cTn id="23" fill="hold">
                            <p:stCondLst>
                              <p:cond delay="2750"/>
                            </p:stCondLst>
                            <p:childTnLst>
                              <p:par>
                                <p:cTn id="24" presetID="2" presetClass="entr" presetSubtype="8" fill="hold" grpId="0" nodeType="afterEffect">
                                  <p:stCondLst>
                                    <p:cond delay="0"/>
                                  </p:stCondLst>
                                  <p:childTnLst>
                                    <p:set>
                                      <p:cBhvr>
                                        <p:cTn id="25" dur="1" fill="hold">
                                          <p:stCondLst>
                                            <p:cond delay="0"/>
                                          </p:stCondLst>
                                        </p:cTn>
                                        <p:tgtEl>
                                          <p:spTgt spid="9"/>
                                        </p:tgtEl>
                                        <p:attrNameLst>
                                          <p:attrName>style.visibility</p:attrName>
                                        </p:attrNameLst>
                                      </p:cBhvr>
                                      <p:to>
                                        <p:strVal val="visible"/>
                                      </p:to>
                                    </p:set>
                                    <p:anim calcmode="lin" valueType="num">
                                      <p:cBhvr additive="base">
                                        <p:cTn id="26" dur="750" fill="hold"/>
                                        <p:tgtEl>
                                          <p:spTgt spid="9"/>
                                        </p:tgtEl>
                                        <p:attrNameLst>
                                          <p:attrName>ppt_x</p:attrName>
                                        </p:attrNameLst>
                                      </p:cBhvr>
                                      <p:tavLst>
                                        <p:tav tm="0">
                                          <p:val>
                                            <p:strVal val="0-#ppt_w/2"/>
                                          </p:val>
                                        </p:tav>
                                        <p:tav tm="100000">
                                          <p:val>
                                            <p:strVal val="#ppt_x"/>
                                          </p:val>
                                        </p:tav>
                                      </p:tavLst>
                                    </p:anim>
                                    <p:anim calcmode="lin" valueType="num">
                                      <p:cBhvr additive="base">
                                        <p:cTn id="27" dur="750" fill="hold"/>
                                        <p:tgtEl>
                                          <p:spTgt spid="9"/>
                                        </p:tgtEl>
                                        <p:attrNameLst>
                                          <p:attrName>ppt_y</p:attrName>
                                        </p:attrNameLst>
                                      </p:cBhvr>
                                      <p:tavLst>
                                        <p:tav tm="0">
                                          <p:val>
                                            <p:strVal val="#ppt_y"/>
                                          </p:val>
                                        </p:tav>
                                        <p:tav tm="100000">
                                          <p:val>
                                            <p:strVal val="#ppt_y"/>
                                          </p:val>
                                        </p:tav>
                                      </p:tavLst>
                                    </p:anim>
                                  </p:childTnLst>
                                </p:cTn>
                              </p:par>
                              <p:par>
                                <p:cTn id="28" presetID="47" presetClass="exit" presetSubtype="0" fill="hold" grpId="0" nodeType="withEffect">
                                  <p:stCondLst>
                                    <p:cond delay="0"/>
                                  </p:stCondLst>
                                  <p:childTnLst>
                                    <p:animEffect transition="out" filter="fade">
                                      <p:cBhvr>
                                        <p:cTn id="29" dur="1000"/>
                                        <p:tgtEl>
                                          <p:spTgt spid="10"/>
                                        </p:tgtEl>
                                      </p:cBhvr>
                                    </p:animEffect>
                                    <p:anim calcmode="lin" valueType="num">
                                      <p:cBhvr>
                                        <p:cTn id="30" dur="1000"/>
                                        <p:tgtEl>
                                          <p:spTgt spid="10"/>
                                        </p:tgtEl>
                                        <p:attrNameLst>
                                          <p:attrName>ppt_x</p:attrName>
                                        </p:attrNameLst>
                                      </p:cBhvr>
                                      <p:tavLst>
                                        <p:tav tm="0">
                                          <p:val>
                                            <p:strVal val="ppt_x"/>
                                          </p:val>
                                        </p:tav>
                                        <p:tav tm="100000">
                                          <p:val>
                                            <p:strVal val="ppt_x"/>
                                          </p:val>
                                        </p:tav>
                                      </p:tavLst>
                                    </p:anim>
                                    <p:anim calcmode="lin" valueType="num">
                                      <p:cBhvr>
                                        <p:cTn id="31" dur="1000"/>
                                        <p:tgtEl>
                                          <p:spTgt spid="10"/>
                                        </p:tgtEl>
                                        <p:attrNameLst>
                                          <p:attrName>ppt_y</p:attrName>
                                        </p:attrNameLst>
                                      </p:cBhvr>
                                      <p:tavLst>
                                        <p:tav tm="0">
                                          <p:val>
                                            <p:strVal val="ppt_y"/>
                                          </p:val>
                                        </p:tav>
                                        <p:tav tm="100000">
                                          <p:val>
                                            <p:strVal val="ppt_y-.1"/>
                                          </p:val>
                                        </p:tav>
                                      </p:tavLst>
                                    </p:anim>
                                    <p:set>
                                      <p:cBhvr>
                                        <p:cTn id="32" dur="1" fill="hold">
                                          <p:stCondLst>
                                            <p:cond delay="999"/>
                                          </p:stCondLst>
                                        </p:cTn>
                                        <p:tgtEl>
                                          <p:spTgt spid="1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5" grpId="0" animBg="1"/>
      <p:bldP spid="6" grpId="0"/>
      <p:bldP spid="7" grpId="0"/>
      <p:bldP spid="8" grpId="0"/>
      <p:bldP spid="9" grpId="0"/>
    </p:bld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Project Slide Option 3 Dark">
    <p:bg>
      <p:bgPr>
        <a:solidFill>
          <a:srgbClr val="242424"/>
        </a:solidFill>
        <a:effectLst/>
      </p:bgPr>
    </p:bg>
    <p:spTree>
      <p:nvGrpSpPr>
        <p:cNvPr id="1" name=""/>
        <p:cNvGrpSpPr/>
        <p:nvPr/>
      </p:nvGrpSpPr>
      <p:grpSpPr>
        <a:xfrm>
          <a:off x="0" y="0"/>
          <a:ext cx="0" cy="0"/>
          <a:chOff x="0" y="0"/>
          <a:chExt cx="0" cy="0"/>
        </a:xfrm>
      </p:grpSpPr>
      <p:pic>
        <p:nvPicPr>
          <p:cNvPr id="5" name="Picture 4"/>
          <p:cNvPicPr>
            <a:picLocks noChangeAspect="1"/>
          </p:cNvPicPr>
          <p:nvPr userDrawn="1"/>
        </p:nvPicPr>
        <p:blipFill rotWithShape="1">
          <a:blip r:embed="rId2" cstate="print">
            <a:extLst>
              <a:ext uri="{28A0092B-C50C-407E-A947-70E740481C1C}">
                <a14:useLocalDpi xmlns:a14="http://schemas.microsoft.com/office/drawing/2010/main" val="0"/>
              </a:ext>
            </a:extLst>
          </a:blip>
          <a:srcRect l="11049" r="3716"/>
          <a:stretch/>
        </p:blipFill>
        <p:spPr>
          <a:xfrm>
            <a:off x="3433009" y="1"/>
            <a:ext cx="8758991" cy="6857999"/>
          </a:xfrm>
          <a:prstGeom prst="rect">
            <a:avLst/>
          </a:prstGeom>
        </p:spPr>
      </p:pic>
      <p:sp>
        <p:nvSpPr>
          <p:cNvPr id="4" name="Rectangle 3"/>
          <p:cNvSpPr/>
          <p:nvPr userDrawn="1"/>
        </p:nvSpPr>
        <p:spPr>
          <a:xfrm>
            <a:off x="3434615" y="1477687"/>
            <a:ext cx="5322771" cy="3970318"/>
          </a:xfrm>
          <a:prstGeom prst="rect">
            <a:avLst/>
          </a:prstGeom>
        </p:spPr>
        <p:txBody>
          <a:bodyPr wrap="square">
            <a:spAutoFit/>
          </a:bodyPr>
          <a:lstStyle/>
          <a:p>
            <a:pPr lvl="0" algn="ctr" fontAlgn="base">
              <a:spcBef>
                <a:spcPct val="0"/>
              </a:spcBef>
              <a:spcAft>
                <a:spcPct val="0"/>
              </a:spcAft>
              <a:defRPr/>
            </a:pPr>
            <a:r>
              <a:rPr lang="en-US" altLang="en-US" sz="4400" b="1" spc="100" dirty="0">
                <a:solidFill>
                  <a:schemeClr val="tx2"/>
                </a:solidFill>
              </a:rPr>
              <a:t>MIDDLETOWN AREA</a:t>
            </a:r>
            <a:r>
              <a:rPr lang="en-US" altLang="en-US" sz="4400" b="1" spc="100" baseline="0" dirty="0">
                <a:solidFill>
                  <a:schemeClr val="tx2"/>
                </a:solidFill>
              </a:rPr>
              <a:t> </a:t>
            </a:r>
          </a:p>
          <a:p>
            <a:pPr lvl="0" algn="ctr" fontAlgn="base">
              <a:spcBef>
                <a:spcPct val="0"/>
              </a:spcBef>
              <a:spcAft>
                <a:spcPct val="0"/>
              </a:spcAft>
              <a:defRPr/>
            </a:pPr>
            <a:r>
              <a:rPr lang="en-US" altLang="en-US" sz="3600" b="1" spc="100" baseline="0" dirty="0">
                <a:solidFill>
                  <a:schemeClr val="tx2"/>
                </a:solidFill>
              </a:rPr>
              <a:t>HIGH SCHOOL</a:t>
            </a:r>
          </a:p>
          <a:p>
            <a:pPr lvl="0" algn="ctr" fontAlgn="base">
              <a:spcBef>
                <a:spcPct val="0"/>
              </a:spcBef>
              <a:spcAft>
                <a:spcPct val="0"/>
              </a:spcAft>
              <a:defRPr/>
            </a:pPr>
            <a:endParaRPr lang="en-US" altLang="en-US" sz="3200" b="1" spc="100" baseline="0" dirty="0">
              <a:solidFill>
                <a:schemeClr val="tx2"/>
              </a:solidFill>
            </a:endParaRPr>
          </a:p>
          <a:p>
            <a:pPr lvl="0" algn="just" fontAlgn="base">
              <a:spcBef>
                <a:spcPct val="0"/>
              </a:spcBef>
              <a:spcAft>
                <a:spcPct val="0"/>
              </a:spcAft>
              <a:defRPr/>
            </a:pPr>
            <a:r>
              <a:rPr lang="en-US" altLang="en-US" sz="2800" b="1" spc="100" dirty="0">
                <a:solidFill>
                  <a:schemeClr val="tx1"/>
                </a:solidFill>
              </a:rPr>
              <a:t>The design of the new school features a Central Commons area with public access space to include library / media center, gymnasium, and administration</a:t>
            </a:r>
            <a:endParaRPr lang="en-US" altLang="en-US" sz="2800" b="1" spc="100" dirty="0">
              <a:solidFill>
                <a:schemeClr val="tx2"/>
              </a:solidFill>
            </a:endParaRPr>
          </a:p>
        </p:txBody>
      </p:sp>
      <p:sp>
        <p:nvSpPr>
          <p:cNvPr id="6" name="Rectangle 5"/>
          <p:cNvSpPr/>
          <p:nvPr userDrawn="1"/>
        </p:nvSpPr>
        <p:spPr>
          <a:xfrm>
            <a:off x="1" y="3429000"/>
            <a:ext cx="3433811" cy="2031325"/>
          </a:xfrm>
          <a:prstGeom prst="rect">
            <a:avLst/>
          </a:prstGeom>
        </p:spPr>
        <p:txBody>
          <a:bodyPr wrap="square">
            <a:spAutoFit/>
          </a:bodyPr>
          <a:lstStyle/>
          <a:p>
            <a:pPr lvl="0" algn="ctr" fontAlgn="base">
              <a:spcBef>
                <a:spcPct val="0"/>
              </a:spcBef>
              <a:spcAft>
                <a:spcPct val="0"/>
              </a:spcAft>
              <a:defRPr/>
            </a:pPr>
            <a:r>
              <a:rPr lang="en-US" altLang="en-US" sz="1800" b="1" spc="100" dirty="0">
                <a:solidFill>
                  <a:schemeClr val="tx1"/>
                </a:solidFill>
              </a:rPr>
              <a:t>21</a:t>
            </a:r>
            <a:r>
              <a:rPr lang="en-US" altLang="en-US" sz="1800" b="1" spc="100" baseline="30000" dirty="0">
                <a:solidFill>
                  <a:schemeClr val="tx1"/>
                </a:solidFill>
              </a:rPr>
              <a:t>st</a:t>
            </a:r>
            <a:r>
              <a:rPr lang="en-US" altLang="en-US" sz="1800" b="1" spc="100" dirty="0">
                <a:solidFill>
                  <a:schemeClr val="tx1"/>
                </a:solidFill>
              </a:rPr>
              <a:t> Century Design</a:t>
            </a:r>
          </a:p>
          <a:p>
            <a:pPr lvl="0" algn="ctr" fontAlgn="base">
              <a:spcBef>
                <a:spcPct val="0"/>
              </a:spcBef>
              <a:spcAft>
                <a:spcPct val="0"/>
              </a:spcAft>
              <a:defRPr/>
            </a:pPr>
            <a:endParaRPr lang="en-US" altLang="en-US" sz="1800" b="1" spc="100" dirty="0">
              <a:solidFill>
                <a:schemeClr val="tx1"/>
              </a:solidFill>
            </a:endParaRPr>
          </a:p>
          <a:p>
            <a:pPr lvl="0" algn="ctr" fontAlgn="base">
              <a:spcBef>
                <a:spcPct val="0"/>
              </a:spcBef>
              <a:spcAft>
                <a:spcPct val="0"/>
              </a:spcAft>
              <a:defRPr/>
            </a:pPr>
            <a:r>
              <a:rPr lang="en-US" altLang="en-US" sz="1800" b="1" spc="100" dirty="0">
                <a:solidFill>
                  <a:schemeClr val="tx1"/>
                </a:solidFill>
              </a:rPr>
              <a:t>800 Students</a:t>
            </a:r>
          </a:p>
          <a:p>
            <a:pPr lvl="0" algn="ctr" fontAlgn="base">
              <a:spcBef>
                <a:spcPct val="0"/>
              </a:spcBef>
              <a:spcAft>
                <a:spcPct val="0"/>
              </a:spcAft>
              <a:defRPr/>
            </a:pPr>
            <a:endParaRPr lang="en-US" altLang="en-US" sz="1800" b="1" spc="100" dirty="0">
              <a:solidFill>
                <a:schemeClr val="tx1"/>
              </a:solidFill>
            </a:endParaRPr>
          </a:p>
          <a:p>
            <a:pPr lvl="0" algn="ctr" fontAlgn="base">
              <a:spcBef>
                <a:spcPct val="0"/>
              </a:spcBef>
              <a:spcAft>
                <a:spcPct val="0"/>
              </a:spcAft>
              <a:defRPr/>
            </a:pPr>
            <a:r>
              <a:rPr lang="en-US" altLang="en-US" sz="1800" b="1" spc="100" dirty="0">
                <a:solidFill>
                  <a:schemeClr val="tx1"/>
                </a:solidFill>
              </a:rPr>
              <a:t>Building Modernization</a:t>
            </a:r>
          </a:p>
          <a:p>
            <a:pPr lvl="0" algn="ctr" fontAlgn="base">
              <a:spcBef>
                <a:spcPct val="0"/>
              </a:spcBef>
              <a:spcAft>
                <a:spcPct val="0"/>
              </a:spcAft>
              <a:defRPr/>
            </a:pPr>
            <a:endParaRPr lang="en-US" altLang="en-US" sz="1800" b="1" spc="100" dirty="0">
              <a:solidFill>
                <a:schemeClr val="tx1"/>
              </a:solidFill>
            </a:endParaRPr>
          </a:p>
          <a:p>
            <a:pPr lvl="0" algn="ctr" fontAlgn="base">
              <a:spcBef>
                <a:spcPct val="0"/>
              </a:spcBef>
              <a:spcAft>
                <a:spcPct val="0"/>
              </a:spcAft>
              <a:defRPr/>
            </a:pPr>
            <a:r>
              <a:rPr lang="en-US" altLang="en-US" sz="1800" b="1" spc="100" dirty="0">
                <a:solidFill>
                  <a:schemeClr val="tx1"/>
                </a:solidFill>
              </a:rPr>
              <a:t>Flexible Space</a:t>
            </a:r>
            <a:endParaRPr lang="en-US" altLang="en-US" sz="1800" b="1" spc="100" dirty="0">
              <a:solidFill>
                <a:schemeClr val="tx2"/>
              </a:solidFill>
            </a:endParaRPr>
          </a:p>
        </p:txBody>
      </p:sp>
    </p:spTree>
    <p:extLst>
      <p:ext uri="{BB962C8B-B14F-4D97-AF65-F5344CB8AC3E}">
        <p14:creationId xmlns:p14="http://schemas.microsoft.com/office/powerpoint/2010/main" val="318595452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750" fill="hold"/>
                                        <p:tgtEl>
                                          <p:spTgt spid="4"/>
                                        </p:tgtEl>
                                        <p:attrNameLst>
                                          <p:attrName>ppt_w</p:attrName>
                                        </p:attrNameLst>
                                      </p:cBhvr>
                                      <p:tavLst>
                                        <p:tav tm="0">
                                          <p:val>
                                            <p:fltVal val="0"/>
                                          </p:val>
                                        </p:tav>
                                        <p:tav tm="100000">
                                          <p:val>
                                            <p:strVal val="#ppt_w"/>
                                          </p:val>
                                        </p:tav>
                                      </p:tavLst>
                                    </p:anim>
                                    <p:anim calcmode="lin" valueType="num">
                                      <p:cBhvr>
                                        <p:cTn id="8" dur="750" fill="hold"/>
                                        <p:tgtEl>
                                          <p:spTgt spid="4"/>
                                        </p:tgtEl>
                                        <p:attrNameLst>
                                          <p:attrName>ppt_h</p:attrName>
                                        </p:attrNameLst>
                                      </p:cBhvr>
                                      <p:tavLst>
                                        <p:tav tm="0">
                                          <p:val>
                                            <p:fltVal val="0"/>
                                          </p:val>
                                        </p:tav>
                                        <p:tav tm="100000">
                                          <p:val>
                                            <p:strVal val="#ppt_h"/>
                                          </p:val>
                                        </p:tav>
                                      </p:tavLst>
                                    </p:anim>
                                    <p:animEffect transition="in" filter="fade">
                                      <p:cBhvr>
                                        <p:cTn id="9" dur="750"/>
                                        <p:tgtEl>
                                          <p:spTgt spid="4"/>
                                        </p:tgtEl>
                                      </p:cBhvr>
                                    </p:animEffect>
                                  </p:childTnLst>
                                </p:cTn>
                              </p:par>
                            </p:childTnLst>
                          </p:cTn>
                        </p:par>
                      </p:childTnLst>
                    </p:cTn>
                  </p:par>
                  <p:par>
                    <p:cTn id="10" fill="hold">
                      <p:stCondLst>
                        <p:cond delay="indefinite"/>
                      </p:stCondLst>
                      <p:childTnLst>
                        <p:par>
                          <p:cTn id="11" fill="hold">
                            <p:stCondLst>
                              <p:cond delay="0"/>
                            </p:stCondLst>
                            <p:childTnLst>
                              <p:par>
                                <p:cTn id="12" presetID="6" presetClass="emph" presetSubtype="0" fill="hold" grpId="1" nodeType="clickEffect">
                                  <p:stCondLst>
                                    <p:cond delay="0"/>
                                  </p:stCondLst>
                                  <p:childTnLst>
                                    <p:animScale>
                                      <p:cBhvr>
                                        <p:cTn id="13" dur="500" fill="hold"/>
                                        <p:tgtEl>
                                          <p:spTgt spid="4"/>
                                        </p:tgtEl>
                                      </p:cBhvr>
                                      <p:by x="50000" y="50000"/>
                                    </p:animScale>
                                  </p:childTnLst>
                                </p:cTn>
                              </p:par>
                              <p:par>
                                <p:cTn id="14" presetID="0" presetClass="path" presetSubtype="0" accel="50000" decel="50000" fill="hold" grpId="2" nodeType="withEffect">
                                  <p:stCondLst>
                                    <p:cond delay="0"/>
                                  </p:stCondLst>
                                  <p:childTnLst>
                                    <p:animMotion origin="layout" path="M -2.08333E-6 1.73472E-17 L -0.36341 -0.29398 " pathEditMode="relative" rAng="0" ptsTypes="AA">
                                      <p:cBhvr>
                                        <p:cTn id="15" dur="2000" fill="hold"/>
                                        <p:tgtEl>
                                          <p:spTgt spid="4"/>
                                        </p:tgtEl>
                                        <p:attrNameLst>
                                          <p:attrName>ppt_x</p:attrName>
                                          <p:attrName>ppt_y</p:attrName>
                                        </p:attrNameLst>
                                      </p:cBhvr>
                                      <p:rCtr x="-18242" y="-14468"/>
                                    </p:animMotion>
                                  </p:childTnLst>
                                </p:cTn>
                              </p:par>
                              <p:par>
                                <p:cTn id="16" presetID="2" presetClass="entr" presetSubtype="2" fill="hold" nodeType="withEffect">
                                  <p:stCondLst>
                                    <p:cond delay="250"/>
                                  </p:stCondLst>
                                  <p:childTnLst>
                                    <p:set>
                                      <p:cBhvr>
                                        <p:cTn id="17" dur="1" fill="hold">
                                          <p:stCondLst>
                                            <p:cond delay="0"/>
                                          </p:stCondLst>
                                        </p:cTn>
                                        <p:tgtEl>
                                          <p:spTgt spid="5"/>
                                        </p:tgtEl>
                                        <p:attrNameLst>
                                          <p:attrName>style.visibility</p:attrName>
                                        </p:attrNameLst>
                                      </p:cBhvr>
                                      <p:to>
                                        <p:strVal val="visible"/>
                                      </p:to>
                                    </p:set>
                                    <p:anim calcmode="lin" valueType="num">
                                      <p:cBhvr additive="base">
                                        <p:cTn id="18" dur="1500" fill="hold"/>
                                        <p:tgtEl>
                                          <p:spTgt spid="5"/>
                                        </p:tgtEl>
                                        <p:attrNameLst>
                                          <p:attrName>ppt_x</p:attrName>
                                        </p:attrNameLst>
                                      </p:cBhvr>
                                      <p:tavLst>
                                        <p:tav tm="0">
                                          <p:val>
                                            <p:strVal val="1+#ppt_w/2"/>
                                          </p:val>
                                        </p:tav>
                                        <p:tav tm="100000">
                                          <p:val>
                                            <p:strVal val="#ppt_x"/>
                                          </p:val>
                                        </p:tav>
                                      </p:tavLst>
                                    </p:anim>
                                    <p:anim calcmode="lin" valueType="num">
                                      <p:cBhvr additive="base">
                                        <p:cTn id="19" dur="1500" fill="hold"/>
                                        <p:tgtEl>
                                          <p:spTgt spid="5"/>
                                        </p:tgtEl>
                                        <p:attrNameLst>
                                          <p:attrName>ppt_y</p:attrName>
                                        </p:attrNameLst>
                                      </p:cBhvr>
                                      <p:tavLst>
                                        <p:tav tm="0">
                                          <p:val>
                                            <p:strVal val="#ppt_y"/>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6">
                                            <p:txEl>
                                              <p:pRg st="0" end="0"/>
                                            </p:txEl>
                                          </p:spTgt>
                                        </p:tgtEl>
                                        <p:attrNameLst>
                                          <p:attrName>style.visibility</p:attrName>
                                        </p:attrNameLst>
                                      </p:cBhvr>
                                      <p:to>
                                        <p:strVal val="visible"/>
                                      </p:to>
                                    </p:set>
                                    <p:animEffect transition="in" filter="fade">
                                      <p:cBhvr>
                                        <p:cTn id="24" dur="500"/>
                                        <p:tgtEl>
                                          <p:spTgt spid="6">
                                            <p:txEl>
                                              <p:pRg st="0" end="0"/>
                                            </p:txEl>
                                          </p:spTgt>
                                        </p:tgtEl>
                                      </p:cBhvr>
                                    </p:animEffect>
                                  </p:childTnLst>
                                </p:cTn>
                              </p:par>
                            </p:childTnLst>
                          </p:cTn>
                        </p:par>
                        <p:par>
                          <p:cTn id="25" fill="hold">
                            <p:stCondLst>
                              <p:cond delay="500"/>
                            </p:stCondLst>
                            <p:childTnLst>
                              <p:par>
                                <p:cTn id="26" presetID="10" presetClass="entr" presetSubtype="0" fill="hold" grpId="0" nodeType="afterEffect">
                                  <p:stCondLst>
                                    <p:cond delay="0"/>
                                  </p:stCondLst>
                                  <p:childTnLst>
                                    <p:set>
                                      <p:cBhvr>
                                        <p:cTn id="27" dur="1" fill="hold">
                                          <p:stCondLst>
                                            <p:cond delay="0"/>
                                          </p:stCondLst>
                                        </p:cTn>
                                        <p:tgtEl>
                                          <p:spTgt spid="6">
                                            <p:txEl>
                                              <p:pRg st="2" end="2"/>
                                            </p:txEl>
                                          </p:spTgt>
                                        </p:tgtEl>
                                        <p:attrNameLst>
                                          <p:attrName>style.visibility</p:attrName>
                                        </p:attrNameLst>
                                      </p:cBhvr>
                                      <p:to>
                                        <p:strVal val="visible"/>
                                      </p:to>
                                    </p:set>
                                    <p:animEffect transition="in" filter="fade">
                                      <p:cBhvr>
                                        <p:cTn id="28" dur="500"/>
                                        <p:tgtEl>
                                          <p:spTgt spid="6">
                                            <p:txEl>
                                              <p:pRg st="2" end="2"/>
                                            </p:txEl>
                                          </p:spTgt>
                                        </p:tgtEl>
                                      </p:cBhvr>
                                    </p:animEffect>
                                  </p:childTnLst>
                                </p:cTn>
                              </p:par>
                            </p:childTnLst>
                          </p:cTn>
                        </p:par>
                        <p:par>
                          <p:cTn id="29" fill="hold">
                            <p:stCondLst>
                              <p:cond delay="1000"/>
                            </p:stCondLst>
                            <p:childTnLst>
                              <p:par>
                                <p:cTn id="30" presetID="10" presetClass="entr" presetSubtype="0" fill="hold" grpId="0" nodeType="afterEffect">
                                  <p:stCondLst>
                                    <p:cond delay="0"/>
                                  </p:stCondLst>
                                  <p:childTnLst>
                                    <p:set>
                                      <p:cBhvr>
                                        <p:cTn id="31" dur="1" fill="hold">
                                          <p:stCondLst>
                                            <p:cond delay="0"/>
                                          </p:stCondLst>
                                        </p:cTn>
                                        <p:tgtEl>
                                          <p:spTgt spid="6">
                                            <p:txEl>
                                              <p:pRg st="4" end="4"/>
                                            </p:txEl>
                                          </p:spTgt>
                                        </p:tgtEl>
                                        <p:attrNameLst>
                                          <p:attrName>style.visibility</p:attrName>
                                        </p:attrNameLst>
                                      </p:cBhvr>
                                      <p:to>
                                        <p:strVal val="visible"/>
                                      </p:to>
                                    </p:set>
                                    <p:animEffect transition="in" filter="fade">
                                      <p:cBhvr>
                                        <p:cTn id="32" dur="500"/>
                                        <p:tgtEl>
                                          <p:spTgt spid="6">
                                            <p:txEl>
                                              <p:pRg st="4" end="4"/>
                                            </p:txEl>
                                          </p:spTgt>
                                        </p:tgtEl>
                                      </p:cBhvr>
                                    </p:animEffect>
                                  </p:childTnLst>
                                </p:cTn>
                              </p:par>
                            </p:childTnLst>
                          </p:cTn>
                        </p:par>
                        <p:par>
                          <p:cTn id="33" fill="hold">
                            <p:stCondLst>
                              <p:cond delay="1500"/>
                            </p:stCondLst>
                            <p:childTnLst>
                              <p:par>
                                <p:cTn id="34" presetID="10" presetClass="entr" presetSubtype="0" fill="hold" grpId="0" nodeType="afterEffect">
                                  <p:stCondLst>
                                    <p:cond delay="0"/>
                                  </p:stCondLst>
                                  <p:childTnLst>
                                    <p:set>
                                      <p:cBhvr>
                                        <p:cTn id="35" dur="1" fill="hold">
                                          <p:stCondLst>
                                            <p:cond delay="0"/>
                                          </p:stCondLst>
                                        </p:cTn>
                                        <p:tgtEl>
                                          <p:spTgt spid="6">
                                            <p:txEl>
                                              <p:pRg st="6" end="6"/>
                                            </p:txEl>
                                          </p:spTgt>
                                        </p:tgtEl>
                                        <p:attrNameLst>
                                          <p:attrName>style.visibility</p:attrName>
                                        </p:attrNameLst>
                                      </p:cBhvr>
                                      <p:to>
                                        <p:strVal val="visible"/>
                                      </p:to>
                                    </p:set>
                                    <p:animEffect transition="in" filter="fade">
                                      <p:cBhvr>
                                        <p:cTn id="36" dur="500"/>
                                        <p:tgtEl>
                                          <p:spTgt spid="6">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4" grpId="1"/>
      <p:bldP spid="4" grpId="2"/>
      <p:bldP spid="6" grpId="0" uiExpand="1" build="p" advAuto="0"/>
    </p:bld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Project Slide Option 3 Light">
    <p:bg>
      <p:bgPr>
        <a:solidFill>
          <a:schemeClr val="tx1"/>
        </a:solidFill>
        <a:effectLst/>
      </p:bgPr>
    </p:bg>
    <p:spTree>
      <p:nvGrpSpPr>
        <p:cNvPr id="1" name=""/>
        <p:cNvGrpSpPr/>
        <p:nvPr/>
      </p:nvGrpSpPr>
      <p:grpSpPr>
        <a:xfrm>
          <a:off x="0" y="0"/>
          <a:ext cx="0" cy="0"/>
          <a:chOff x="0" y="0"/>
          <a:chExt cx="0" cy="0"/>
        </a:xfrm>
      </p:grpSpPr>
      <p:pic>
        <p:nvPicPr>
          <p:cNvPr id="5" name="Picture 4"/>
          <p:cNvPicPr>
            <a:picLocks noChangeAspect="1"/>
          </p:cNvPicPr>
          <p:nvPr userDrawn="1"/>
        </p:nvPicPr>
        <p:blipFill rotWithShape="1">
          <a:blip r:embed="rId2" cstate="print">
            <a:extLst>
              <a:ext uri="{28A0092B-C50C-407E-A947-70E740481C1C}">
                <a14:useLocalDpi xmlns:a14="http://schemas.microsoft.com/office/drawing/2010/main" val="0"/>
              </a:ext>
            </a:extLst>
          </a:blip>
          <a:srcRect l="11049" r="3716"/>
          <a:stretch/>
        </p:blipFill>
        <p:spPr>
          <a:xfrm>
            <a:off x="3433009" y="1"/>
            <a:ext cx="8758991" cy="6857999"/>
          </a:xfrm>
          <a:prstGeom prst="rect">
            <a:avLst/>
          </a:prstGeom>
        </p:spPr>
      </p:pic>
      <p:sp>
        <p:nvSpPr>
          <p:cNvPr id="4" name="Rectangle 3"/>
          <p:cNvSpPr/>
          <p:nvPr userDrawn="1"/>
        </p:nvSpPr>
        <p:spPr>
          <a:xfrm>
            <a:off x="3434615" y="1477687"/>
            <a:ext cx="5322771" cy="3970318"/>
          </a:xfrm>
          <a:prstGeom prst="rect">
            <a:avLst/>
          </a:prstGeom>
        </p:spPr>
        <p:txBody>
          <a:bodyPr wrap="square">
            <a:spAutoFit/>
          </a:bodyPr>
          <a:lstStyle/>
          <a:p>
            <a:pPr lvl="0" algn="ctr" fontAlgn="base">
              <a:spcBef>
                <a:spcPct val="0"/>
              </a:spcBef>
              <a:spcAft>
                <a:spcPct val="0"/>
              </a:spcAft>
              <a:defRPr/>
            </a:pPr>
            <a:r>
              <a:rPr lang="en-US" altLang="en-US" sz="4400" b="1" spc="100" dirty="0">
                <a:solidFill>
                  <a:schemeClr val="tx2"/>
                </a:solidFill>
              </a:rPr>
              <a:t>MIDDLETOWN AREA</a:t>
            </a:r>
            <a:r>
              <a:rPr lang="en-US" altLang="en-US" sz="4400" b="1" spc="100" baseline="0" dirty="0">
                <a:solidFill>
                  <a:schemeClr val="tx2"/>
                </a:solidFill>
              </a:rPr>
              <a:t> </a:t>
            </a:r>
          </a:p>
          <a:p>
            <a:pPr lvl="0" algn="ctr" fontAlgn="base">
              <a:spcBef>
                <a:spcPct val="0"/>
              </a:spcBef>
              <a:spcAft>
                <a:spcPct val="0"/>
              </a:spcAft>
              <a:defRPr/>
            </a:pPr>
            <a:r>
              <a:rPr lang="en-US" altLang="en-US" sz="3600" b="1" spc="100" baseline="0" dirty="0">
                <a:solidFill>
                  <a:schemeClr val="tx2"/>
                </a:solidFill>
              </a:rPr>
              <a:t>HIGH SCHOOL</a:t>
            </a:r>
          </a:p>
          <a:p>
            <a:pPr lvl="0" algn="ctr" fontAlgn="base">
              <a:spcBef>
                <a:spcPct val="0"/>
              </a:spcBef>
              <a:spcAft>
                <a:spcPct val="0"/>
              </a:spcAft>
              <a:defRPr/>
            </a:pPr>
            <a:endParaRPr lang="en-US" altLang="en-US" sz="3200" b="1" spc="100" baseline="0" dirty="0">
              <a:solidFill>
                <a:schemeClr val="tx2"/>
              </a:solidFill>
            </a:endParaRPr>
          </a:p>
          <a:p>
            <a:pPr lvl="0" algn="just" fontAlgn="base">
              <a:spcBef>
                <a:spcPct val="0"/>
              </a:spcBef>
              <a:spcAft>
                <a:spcPct val="0"/>
              </a:spcAft>
              <a:defRPr/>
            </a:pPr>
            <a:r>
              <a:rPr lang="en-US" altLang="en-US" sz="2800" b="1" spc="100" dirty="0">
                <a:solidFill>
                  <a:schemeClr val="accent3"/>
                </a:solidFill>
              </a:rPr>
              <a:t>The design of the new school features a Central Commons area with public access space to include library / media center, gymnasium, and administration</a:t>
            </a:r>
          </a:p>
        </p:txBody>
      </p:sp>
      <p:sp>
        <p:nvSpPr>
          <p:cNvPr id="6" name="Rectangle 5"/>
          <p:cNvSpPr/>
          <p:nvPr userDrawn="1"/>
        </p:nvSpPr>
        <p:spPr>
          <a:xfrm>
            <a:off x="1" y="3429000"/>
            <a:ext cx="3433811" cy="2031325"/>
          </a:xfrm>
          <a:prstGeom prst="rect">
            <a:avLst/>
          </a:prstGeom>
        </p:spPr>
        <p:txBody>
          <a:bodyPr wrap="square">
            <a:spAutoFit/>
          </a:bodyPr>
          <a:lstStyle/>
          <a:p>
            <a:pPr lvl="0" algn="ctr" fontAlgn="base">
              <a:spcBef>
                <a:spcPct val="0"/>
              </a:spcBef>
              <a:spcAft>
                <a:spcPct val="0"/>
              </a:spcAft>
              <a:defRPr/>
            </a:pPr>
            <a:r>
              <a:rPr lang="en-US" altLang="en-US" sz="1800" b="1" spc="100" dirty="0">
                <a:solidFill>
                  <a:schemeClr val="bg1"/>
                </a:solidFill>
              </a:rPr>
              <a:t>21</a:t>
            </a:r>
            <a:r>
              <a:rPr lang="en-US" altLang="en-US" sz="1800" b="1" spc="100" baseline="30000" dirty="0">
                <a:solidFill>
                  <a:schemeClr val="bg1"/>
                </a:solidFill>
              </a:rPr>
              <a:t>st</a:t>
            </a:r>
            <a:r>
              <a:rPr lang="en-US" altLang="en-US" sz="1800" b="1" spc="100" dirty="0">
                <a:solidFill>
                  <a:schemeClr val="bg1"/>
                </a:solidFill>
              </a:rPr>
              <a:t> Century Design</a:t>
            </a:r>
          </a:p>
          <a:p>
            <a:pPr lvl="0" algn="ctr" fontAlgn="base">
              <a:spcBef>
                <a:spcPct val="0"/>
              </a:spcBef>
              <a:spcAft>
                <a:spcPct val="0"/>
              </a:spcAft>
              <a:defRPr/>
            </a:pPr>
            <a:endParaRPr lang="en-US" altLang="en-US" sz="1800" b="1" spc="100" dirty="0">
              <a:solidFill>
                <a:schemeClr val="bg1"/>
              </a:solidFill>
            </a:endParaRPr>
          </a:p>
          <a:p>
            <a:pPr lvl="0" algn="ctr" fontAlgn="base">
              <a:spcBef>
                <a:spcPct val="0"/>
              </a:spcBef>
              <a:spcAft>
                <a:spcPct val="0"/>
              </a:spcAft>
              <a:defRPr/>
            </a:pPr>
            <a:r>
              <a:rPr lang="en-US" altLang="en-US" sz="1800" b="1" spc="100" dirty="0">
                <a:solidFill>
                  <a:schemeClr val="bg1"/>
                </a:solidFill>
              </a:rPr>
              <a:t>800 Students</a:t>
            </a:r>
          </a:p>
          <a:p>
            <a:pPr lvl="0" algn="ctr" fontAlgn="base">
              <a:spcBef>
                <a:spcPct val="0"/>
              </a:spcBef>
              <a:spcAft>
                <a:spcPct val="0"/>
              </a:spcAft>
              <a:defRPr/>
            </a:pPr>
            <a:endParaRPr lang="en-US" altLang="en-US" sz="1800" b="1" spc="100" dirty="0">
              <a:solidFill>
                <a:schemeClr val="bg1"/>
              </a:solidFill>
            </a:endParaRPr>
          </a:p>
          <a:p>
            <a:pPr lvl="0" algn="ctr" fontAlgn="base">
              <a:spcBef>
                <a:spcPct val="0"/>
              </a:spcBef>
              <a:spcAft>
                <a:spcPct val="0"/>
              </a:spcAft>
              <a:defRPr/>
            </a:pPr>
            <a:r>
              <a:rPr lang="en-US" altLang="en-US" sz="1800" b="1" spc="100" dirty="0">
                <a:solidFill>
                  <a:schemeClr val="bg1"/>
                </a:solidFill>
              </a:rPr>
              <a:t>Building Modernization</a:t>
            </a:r>
          </a:p>
          <a:p>
            <a:pPr lvl="0" algn="ctr" fontAlgn="base">
              <a:spcBef>
                <a:spcPct val="0"/>
              </a:spcBef>
              <a:spcAft>
                <a:spcPct val="0"/>
              </a:spcAft>
              <a:defRPr/>
            </a:pPr>
            <a:endParaRPr lang="en-US" altLang="en-US" sz="1800" b="1" spc="100" dirty="0">
              <a:solidFill>
                <a:schemeClr val="bg1"/>
              </a:solidFill>
            </a:endParaRPr>
          </a:p>
          <a:p>
            <a:pPr lvl="0" algn="ctr" fontAlgn="base">
              <a:spcBef>
                <a:spcPct val="0"/>
              </a:spcBef>
              <a:spcAft>
                <a:spcPct val="0"/>
              </a:spcAft>
              <a:defRPr/>
            </a:pPr>
            <a:r>
              <a:rPr lang="en-US" altLang="en-US" sz="1800" b="1" spc="100" dirty="0">
                <a:solidFill>
                  <a:schemeClr val="bg1"/>
                </a:solidFill>
              </a:rPr>
              <a:t>Flexible Space</a:t>
            </a:r>
          </a:p>
        </p:txBody>
      </p:sp>
    </p:spTree>
    <p:extLst>
      <p:ext uri="{BB962C8B-B14F-4D97-AF65-F5344CB8AC3E}">
        <p14:creationId xmlns:p14="http://schemas.microsoft.com/office/powerpoint/2010/main" val="358612851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750" fill="hold"/>
                                        <p:tgtEl>
                                          <p:spTgt spid="4"/>
                                        </p:tgtEl>
                                        <p:attrNameLst>
                                          <p:attrName>ppt_w</p:attrName>
                                        </p:attrNameLst>
                                      </p:cBhvr>
                                      <p:tavLst>
                                        <p:tav tm="0">
                                          <p:val>
                                            <p:fltVal val="0"/>
                                          </p:val>
                                        </p:tav>
                                        <p:tav tm="100000">
                                          <p:val>
                                            <p:strVal val="#ppt_w"/>
                                          </p:val>
                                        </p:tav>
                                      </p:tavLst>
                                    </p:anim>
                                    <p:anim calcmode="lin" valueType="num">
                                      <p:cBhvr>
                                        <p:cTn id="8" dur="750" fill="hold"/>
                                        <p:tgtEl>
                                          <p:spTgt spid="4"/>
                                        </p:tgtEl>
                                        <p:attrNameLst>
                                          <p:attrName>ppt_h</p:attrName>
                                        </p:attrNameLst>
                                      </p:cBhvr>
                                      <p:tavLst>
                                        <p:tav tm="0">
                                          <p:val>
                                            <p:fltVal val="0"/>
                                          </p:val>
                                        </p:tav>
                                        <p:tav tm="100000">
                                          <p:val>
                                            <p:strVal val="#ppt_h"/>
                                          </p:val>
                                        </p:tav>
                                      </p:tavLst>
                                    </p:anim>
                                    <p:animEffect transition="in" filter="fade">
                                      <p:cBhvr>
                                        <p:cTn id="9" dur="750"/>
                                        <p:tgtEl>
                                          <p:spTgt spid="4"/>
                                        </p:tgtEl>
                                      </p:cBhvr>
                                    </p:animEffect>
                                  </p:childTnLst>
                                </p:cTn>
                              </p:par>
                            </p:childTnLst>
                          </p:cTn>
                        </p:par>
                      </p:childTnLst>
                    </p:cTn>
                  </p:par>
                  <p:par>
                    <p:cTn id="10" fill="hold">
                      <p:stCondLst>
                        <p:cond delay="indefinite"/>
                      </p:stCondLst>
                      <p:childTnLst>
                        <p:par>
                          <p:cTn id="11" fill="hold">
                            <p:stCondLst>
                              <p:cond delay="0"/>
                            </p:stCondLst>
                            <p:childTnLst>
                              <p:par>
                                <p:cTn id="12" presetID="6" presetClass="emph" presetSubtype="0" fill="hold" grpId="1" nodeType="clickEffect">
                                  <p:stCondLst>
                                    <p:cond delay="0"/>
                                  </p:stCondLst>
                                  <p:childTnLst>
                                    <p:animScale>
                                      <p:cBhvr>
                                        <p:cTn id="13" dur="500" fill="hold"/>
                                        <p:tgtEl>
                                          <p:spTgt spid="4"/>
                                        </p:tgtEl>
                                      </p:cBhvr>
                                      <p:by x="50000" y="50000"/>
                                    </p:animScale>
                                  </p:childTnLst>
                                </p:cTn>
                              </p:par>
                              <p:par>
                                <p:cTn id="14" presetID="0" presetClass="path" presetSubtype="0" accel="50000" decel="50000" fill="hold" grpId="2" nodeType="withEffect">
                                  <p:stCondLst>
                                    <p:cond delay="0"/>
                                  </p:stCondLst>
                                  <p:childTnLst>
                                    <p:animMotion origin="layout" path="M -2.08333E-6 1.73472E-17 L -0.36341 -0.29398 " pathEditMode="relative" rAng="0" ptsTypes="AA">
                                      <p:cBhvr>
                                        <p:cTn id="15" dur="2000" fill="hold"/>
                                        <p:tgtEl>
                                          <p:spTgt spid="4"/>
                                        </p:tgtEl>
                                        <p:attrNameLst>
                                          <p:attrName>ppt_x</p:attrName>
                                          <p:attrName>ppt_y</p:attrName>
                                        </p:attrNameLst>
                                      </p:cBhvr>
                                      <p:rCtr x="-18242" y="-14468"/>
                                    </p:animMotion>
                                  </p:childTnLst>
                                </p:cTn>
                              </p:par>
                              <p:par>
                                <p:cTn id="16" presetID="2" presetClass="entr" presetSubtype="2" fill="hold" nodeType="withEffect">
                                  <p:stCondLst>
                                    <p:cond delay="250"/>
                                  </p:stCondLst>
                                  <p:childTnLst>
                                    <p:set>
                                      <p:cBhvr>
                                        <p:cTn id="17" dur="1" fill="hold">
                                          <p:stCondLst>
                                            <p:cond delay="0"/>
                                          </p:stCondLst>
                                        </p:cTn>
                                        <p:tgtEl>
                                          <p:spTgt spid="5"/>
                                        </p:tgtEl>
                                        <p:attrNameLst>
                                          <p:attrName>style.visibility</p:attrName>
                                        </p:attrNameLst>
                                      </p:cBhvr>
                                      <p:to>
                                        <p:strVal val="visible"/>
                                      </p:to>
                                    </p:set>
                                    <p:anim calcmode="lin" valueType="num">
                                      <p:cBhvr additive="base">
                                        <p:cTn id="18" dur="1500" fill="hold"/>
                                        <p:tgtEl>
                                          <p:spTgt spid="5"/>
                                        </p:tgtEl>
                                        <p:attrNameLst>
                                          <p:attrName>ppt_x</p:attrName>
                                        </p:attrNameLst>
                                      </p:cBhvr>
                                      <p:tavLst>
                                        <p:tav tm="0">
                                          <p:val>
                                            <p:strVal val="1+#ppt_w/2"/>
                                          </p:val>
                                        </p:tav>
                                        <p:tav tm="100000">
                                          <p:val>
                                            <p:strVal val="#ppt_x"/>
                                          </p:val>
                                        </p:tav>
                                      </p:tavLst>
                                    </p:anim>
                                    <p:anim calcmode="lin" valueType="num">
                                      <p:cBhvr additive="base">
                                        <p:cTn id="19" dur="1500" fill="hold"/>
                                        <p:tgtEl>
                                          <p:spTgt spid="5"/>
                                        </p:tgtEl>
                                        <p:attrNameLst>
                                          <p:attrName>ppt_y</p:attrName>
                                        </p:attrNameLst>
                                      </p:cBhvr>
                                      <p:tavLst>
                                        <p:tav tm="0">
                                          <p:val>
                                            <p:strVal val="#ppt_y"/>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6">
                                            <p:txEl>
                                              <p:pRg st="0" end="0"/>
                                            </p:txEl>
                                          </p:spTgt>
                                        </p:tgtEl>
                                        <p:attrNameLst>
                                          <p:attrName>style.visibility</p:attrName>
                                        </p:attrNameLst>
                                      </p:cBhvr>
                                      <p:to>
                                        <p:strVal val="visible"/>
                                      </p:to>
                                    </p:set>
                                    <p:animEffect transition="in" filter="fade">
                                      <p:cBhvr>
                                        <p:cTn id="24" dur="500"/>
                                        <p:tgtEl>
                                          <p:spTgt spid="6">
                                            <p:txEl>
                                              <p:pRg st="0" end="0"/>
                                            </p:txEl>
                                          </p:spTgt>
                                        </p:tgtEl>
                                      </p:cBhvr>
                                    </p:animEffect>
                                  </p:childTnLst>
                                </p:cTn>
                              </p:par>
                            </p:childTnLst>
                          </p:cTn>
                        </p:par>
                        <p:par>
                          <p:cTn id="25" fill="hold">
                            <p:stCondLst>
                              <p:cond delay="500"/>
                            </p:stCondLst>
                            <p:childTnLst>
                              <p:par>
                                <p:cTn id="26" presetID="10" presetClass="entr" presetSubtype="0" fill="hold" grpId="0" nodeType="afterEffect">
                                  <p:stCondLst>
                                    <p:cond delay="0"/>
                                  </p:stCondLst>
                                  <p:childTnLst>
                                    <p:set>
                                      <p:cBhvr>
                                        <p:cTn id="27" dur="1" fill="hold">
                                          <p:stCondLst>
                                            <p:cond delay="0"/>
                                          </p:stCondLst>
                                        </p:cTn>
                                        <p:tgtEl>
                                          <p:spTgt spid="6">
                                            <p:txEl>
                                              <p:pRg st="2" end="2"/>
                                            </p:txEl>
                                          </p:spTgt>
                                        </p:tgtEl>
                                        <p:attrNameLst>
                                          <p:attrName>style.visibility</p:attrName>
                                        </p:attrNameLst>
                                      </p:cBhvr>
                                      <p:to>
                                        <p:strVal val="visible"/>
                                      </p:to>
                                    </p:set>
                                    <p:animEffect transition="in" filter="fade">
                                      <p:cBhvr>
                                        <p:cTn id="28" dur="500"/>
                                        <p:tgtEl>
                                          <p:spTgt spid="6">
                                            <p:txEl>
                                              <p:pRg st="2" end="2"/>
                                            </p:txEl>
                                          </p:spTgt>
                                        </p:tgtEl>
                                      </p:cBhvr>
                                    </p:animEffect>
                                  </p:childTnLst>
                                </p:cTn>
                              </p:par>
                            </p:childTnLst>
                          </p:cTn>
                        </p:par>
                        <p:par>
                          <p:cTn id="29" fill="hold">
                            <p:stCondLst>
                              <p:cond delay="1000"/>
                            </p:stCondLst>
                            <p:childTnLst>
                              <p:par>
                                <p:cTn id="30" presetID="10" presetClass="entr" presetSubtype="0" fill="hold" grpId="0" nodeType="afterEffect">
                                  <p:stCondLst>
                                    <p:cond delay="0"/>
                                  </p:stCondLst>
                                  <p:childTnLst>
                                    <p:set>
                                      <p:cBhvr>
                                        <p:cTn id="31" dur="1" fill="hold">
                                          <p:stCondLst>
                                            <p:cond delay="0"/>
                                          </p:stCondLst>
                                        </p:cTn>
                                        <p:tgtEl>
                                          <p:spTgt spid="6">
                                            <p:txEl>
                                              <p:pRg st="4" end="4"/>
                                            </p:txEl>
                                          </p:spTgt>
                                        </p:tgtEl>
                                        <p:attrNameLst>
                                          <p:attrName>style.visibility</p:attrName>
                                        </p:attrNameLst>
                                      </p:cBhvr>
                                      <p:to>
                                        <p:strVal val="visible"/>
                                      </p:to>
                                    </p:set>
                                    <p:animEffect transition="in" filter="fade">
                                      <p:cBhvr>
                                        <p:cTn id="32" dur="500"/>
                                        <p:tgtEl>
                                          <p:spTgt spid="6">
                                            <p:txEl>
                                              <p:pRg st="4" end="4"/>
                                            </p:txEl>
                                          </p:spTgt>
                                        </p:tgtEl>
                                      </p:cBhvr>
                                    </p:animEffect>
                                  </p:childTnLst>
                                </p:cTn>
                              </p:par>
                            </p:childTnLst>
                          </p:cTn>
                        </p:par>
                        <p:par>
                          <p:cTn id="33" fill="hold">
                            <p:stCondLst>
                              <p:cond delay="1500"/>
                            </p:stCondLst>
                            <p:childTnLst>
                              <p:par>
                                <p:cTn id="34" presetID="10" presetClass="entr" presetSubtype="0" fill="hold" grpId="0" nodeType="afterEffect">
                                  <p:stCondLst>
                                    <p:cond delay="0"/>
                                  </p:stCondLst>
                                  <p:childTnLst>
                                    <p:set>
                                      <p:cBhvr>
                                        <p:cTn id="35" dur="1" fill="hold">
                                          <p:stCondLst>
                                            <p:cond delay="0"/>
                                          </p:stCondLst>
                                        </p:cTn>
                                        <p:tgtEl>
                                          <p:spTgt spid="6">
                                            <p:txEl>
                                              <p:pRg st="6" end="6"/>
                                            </p:txEl>
                                          </p:spTgt>
                                        </p:tgtEl>
                                        <p:attrNameLst>
                                          <p:attrName>style.visibility</p:attrName>
                                        </p:attrNameLst>
                                      </p:cBhvr>
                                      <p:to>
                                        <p:strVal val="visible"/>
                                      </p:to>
                                    </p:set>
                                    <p:animEffect transition="in" filter="fade">
                                      <p:cBhvr>
                                        <p:cTn id="36" dur="500"/>
                                        <p:tgtEl>
                                          <p:spTgt spid="6">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4" grpId="1"/>
      <p:bldP spid="4" grpId="2"/>
      <p:bldP spid="6" grpId="0" build="p" advAuto="0"/>
    </p:bld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Why CRA Slide">
    <p:bg>
      <p:bgPr>
        <a:solidFill>
          <a:srgbClr val="242424"/>
        </a:solidFill>
        <a:effectLst/>
      </p:bgPr>
    </p:bg>
    <p:spTree>
      <p:nvGrpSpPr>
        <p:cNvPr id="1" name=""/>
        <p:cNvGrpSpPr/>
        <p:nvPr/>
      </p:nvGrpSpPr>
      <p:grpSpPr>
        <a:xfrm>
          <a:off x="0" y="0"/>
          <a:ext cx="0" cy="0"/>
          <a:chOff x="0" y="0"/>
          <a:chExt cx="0" cy="0"/>
        </a:xfrm>
      </p:grpSpPr>
      <p:sp>
        <p:nvSpPr>
          <p:cNvPr id="2" name="Rectangle 1"/>
          <p:cNvSpPr/>
          <p:nvPr userDrawn="1"/>
        </p:nvSpPr>
        <p:spPr>
          <a:xfrm>
            <a:off x="4684673" y="1598781"/>
            <a:ext cx="2762627" cy="584775"/>
          </a:xfrm>
          <a:prstGeom prst="rect">
            <a:avLst/>
          </a:prstGeom>
        </p:spPr>
        <p:txBody>
          <a:bodyPr wrap="square">
            <a:spAutoFit/>
          </a:bodyPr>
          <a:lstStyle/>
          <a:p>
            <a:pPr algn="ctr">
              <a:defRPr/>
            </a:pPr>
            <a:r>
              <a:rPr lang="en-US" altLang="en-US" sz="3200" b="1" spc="300" dirty="0"/>
              <a:t>OUR </a:t>
            </a:r>
            <a:r>
              <a:rPr lang="en-US" altLang="en-US" sz="3200" b="1" spc="300" dirty="0">
                <a:solidFill>
                  <a:schemeClr val="tx2"/>
                </a:solidFill>
              </a:rPr>
              <a:t>PEOPLE</a:t>
            </a:r>
          </a:p>
        </p:txBody>
      </p:sp>
      <p:sp>
        <p:nvSpPr>
          <p:cNvPr id="3" name="Rectangle 2"/>
          <p:cNvSpPr/>
          <p:nvPr userDrawn="1"/>
        </p:nvSpPr>
        <p:spPr>
          <a:xfrm>
            <a:off x="3275928" y="581088"/>
            <a:ext cx="5580118" cy="584775"/>
          </a:xfrm>
          <a:prstGeom prst="rect">
            <a:avLst/>
          </a:prstGeom>
        </p:spPr>
        <p:txBody>
          <a:bodyPr wrap="none">
            <a:spAutoFit/>
          </a:bodyPr>
          <a:lstStyle/>
          <a:p>
            <a:pPr algn="ctr">
              <a:defRPr/>
            </a:pPr>
            <a:r>
              <a:rPr lang="en-US" altLang="en-US" sz="3200" b="1" spc="300" dirty="0">
                <a:solidFill>
                  <a:schemeClr val="tx2"/>
                </a:solidFill>
              </a:rPr>
              <a:t>UNIQUE </a:t>
            </a:r>
            <a:r>
              <a:rPr lang="en-US" altLang="en-US" sz="3200" b="1" spc="300" dirty="0"/>
              <a:t>UNDERSTANDING </a:t>
            </a:r>
          </a:p>
        </p:txBody>
      </p:sp>
      <p:sp>
        <p:nvSpPr>
          <p:cNvPr id="4" name="Rectangle 3"/>
          <p:cNvSpPr/>
          <p:nvPr userDrawn="1"/>
        </p:nvSpPr>
        <p:spPr>
          <a:xfrm>
            <a:off x="3182834" y="2626902"/>
            <a:ext cx="5825762" cy="584775"/>
          </a:xfrm>
          <a:prstGeom prst="rect">
            <a:avLst/>
          </a:prstGeom>
        </p:spPr>
        <p:txBody>
          <a:bodyPr wrap="none">
            <a:spAutoFit/>
          </a:bodyPr>
          <a:lstStyle/>
          <a:p>
            <a:pPr algn="ctr">
              <a:defRPr/>
            </a:pPr>
            <a:r>
              <a:rPr lang="en-US" altLang="en-US" sz="3200" b="1" spc="300" dirty="0"/>
              <a:t>COLLABORATIVE </a:t>
            </a:r>
            <a:r>
              <a:rPr lang="en-US" altLang="en-US" sz="3200" b="1" spc="300" dirty="0">
                <a:solidFill>
                  <a:schemeClr val="tx2"/>
                </a:solidFill>
              </a:rPr>
              <a:t>APPROACH</a:t>
            </a:r>
          </a:p>
        </p:txBody>
      </p:sp>
      <p:sp>
        <p:nvSpPr>
          <p:cNvPr id="5" name="Rectangle 4"/>
          <p:cNvSpPr/>
          <p:nvPr userDrawn="1"/>
        </p:nvSpPr>
        <p:spPr>
          <a:xfrm>
            <a:off x="3515001" y="3644595"/>
            <a:ext cx="5101974" cy="584775"/>
          </a:xfrm>
          <a:prstGeom prst="rect">
            <a:avLst/>
          </a:prstGeom>
        </p:spPr>
        <p:txBody>
          <a:bodyPr wrap="none">
            <a:spAutoFit/>
          </a:bodyPr>
          <a:lstStyle/>
          <a:p>
            <a:pPr algn="ctr">
              <a:defRPr/>
            </a:pPr>
            <a:r>
              <a:rPr lang="en-US" altLang="en-US" sz="3200" b="1" spc="300" dirty="0">
                <a:solidFill>
                  <a:schemeClr val="tx2"/>
                </a:solidFill>
              </a:rPr>
              <a:t>COST EFFECTIVE </a:t>
            </a:r>
            <a:r>
              <a:rPr lang="en-US" altLang="en-US" sz="3200" b="1" spc="300" dirty="0"/>
              <a:t>DESIGN</a:t>
            </a:r>
          </a:p>
        </p:txBody>
      </p:sp>
      <p:sp>
        <p:nvSpPr>
          <p:cNvPr id="6" name="Rectangle 5"/>
          <p:cNvSpPr/>
          <p:nvPr userDrawn="1"/>
        </p:nvSpPr>
        <p:spPr>
          <a:xfrm>
            <a:off x="3699698" y="4662288"/>
            <a:ext cx="4732578" cy="584775"/>
          </a:xfrm>
          <a:prstGeom prst="rect">
            <a:avLst/>
          </a:prstGeom>
        </p:spPr>
        <p:txBody>
          <a:bodyPr wrap="none">
            <a:spAutoFit/>
          </a:bodyPr>
          <a:lstStyle/>
          <a:p>
            <a:pPr algn="ctr">
              <a:defRPr/>
            </a:pPr>
            <a:r>
              <a:rPr lang="en-US" altLang="en-US" sz="3200" b="1" spc="300" dirty="0"/>
              <a:t>GUARANTEED </a:t>
            </a:r>
            <a:r>
              <a:rPr lang="en-US" altLang="en-US" sz="3200" b="1" spc="300" dirty="0">
                <a:solidFill>
                  <a:schemeClr val="tx2"/>
                </a:solidFill>
              </a:rPr>
              <a:t>BUDGET</a:t>
            </a:r>
          </a:p>
        </p:txBody>
      </p:sp>
      <p:sp>
        <p:nvSpPr>
          <p:cNvPr id="7" name="Rectangle 6"/>
          <p:cNvSpPr/>
          <p:nvPr userDrawn="1"/>
        </p:nvSpPr>
        <p:spPr>
          <a:xfrm>
            <a:off x="4800553" y="5679981"/>
            <a:ext cx="2590324" cy="584775"/>
          </a:xfrm>
          <a:prstGeom prst="rect">
            <a:avLst/>
          </a:prstGeom>
        </p:spPr>
        <p:txBody>
          <a:bodyPr wrap="none">
            <a:spAutoFit/>
          </a:bodyPr>
          <a:lstStyle/>
          <a:p>
            <a:pPr algn="ctr">
              <a:defRPr/>
            </a:pPr>
            <a:r>
              <a:rPr lang="en-US" altLang="en-US" sz="3200" b="1" spc="300" dirty="0"/>
              <a:t>PROXIMITY </a:t>
            </a:r>
          </a:p>
        </p:txBody>
      </p:sp>
    </p:spTree>
    <p:extLst>
      <p:ext uri="{BB962C8B-B14F-4D97-AF65-F5344CB8AC3E}">
        <p14:creationId xmlns:p14="http://schemas.microsoft.com/office/powerpoint/2010/main" val="204640381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fltVal val="0"/>
                                          </p:val>
                                        </p:tav>
                                        <p:tav tm="100000">
                                          <p:val>
                                            <p:strVal val="#ppt_w"/>
                                          </p:val>
                                        </p:tav>
                                      </p:tavLst>
                                    </p:anim>
                                    <p:anim calcmode="lin" valueType="num">
                                      <p:cBhvr>
                                        <p:cTn id="8" dur="1000" fill="hold"/>
                                        <p:tgtEl>
                                          <p:spTgt spid="3"/>
                                        </p:tgtEl>
                                        <p:attrNameLst>
                                          <p:attrName>ppt_h</p:attrName>
                                        </p:attrNameLst>
                                      </p:cBhvr>
                                      <p:tavLst>
                                        <p:tav tm="0">
                                          <p:val>
                                            <p:fltVal val="0"/>
                                          </p:val>
                                        </p:tav>
                                        <p:tav tm="100000">
                                          <p:val>
                                            <p:strVal val="#ppt_h"/>
                                          </p:val>
                                        </p:tav>
                                      </p:tavLst>
                                    </p:anim>
                                    <p:animEffect transition="in" filter="fade">
                                      <p:cBhvr>
                                        <p:cTn id="9" dur="1000"/>
                                        <p:tgtEl>
                                          <p:spTgt spid="3"/>
                                        </p:tgtEl>
                                      </p:cBhvr>
                                    </p:animEffect>
                                  </p:childTnLst>
                                </p:cTn>
                              </p:par>
                            </p:childTnLst>
                          </p:cTn>
                        </p:par>
                      </p:childTnLst>
                    </p:cTn>
                  </p:par>
                  <p:par>
                    <p:cTn id="10" fill="hold">
                      <p:stCondLst>
                        <p:cond delay="indefinite"/>
                      </p:stCondLst>
                      <p:childTnLst>
                        <p:par>
                          <p:cTn id="11" fill="hold">
                            <p:stCondLst>
                              <p:cond delay="0"/>
                            </p:stCondLst>
                            <p:childTnLst>
                              <p:par>
                                <p:cTn id="12" presetID="9" presetClass="emph" presetSubtype="0" grpId="1" nodeType="clickEffect">
                                  <p:stCondLst>
                                    <p:cond delay="0"/>
                                  </p:stCondLst>
                                  <p:childTnLst>
                                    <p:set>
                                      <p:cBhvr rctx="PPT">
                                        <p:cTn id="13" dur="indefinite"/>
                                        <p:tgtEl>
                                          <p:spTgt spid="3"/>
                                        </p:tgtEl>
                                        <p:attrNameLst>
                                          <p:attrName>style.opacity</p:attrName>
                                        </p:attrNameLst>
                                      </p:cBhvr>
                                      <p:to>
                                        <p:strVal val="0.1"/>
                                      </p:to>
                                    </p:set>
                                    <p:animEffect filter="image" prLst="opacity: 0.1">
                                      <p:cBhvr rctx="IE">
                                        <p:cTn id="14" dur="indefinite"/>
                                        <p:tgtEl>
                                          <p:spTgt spid="3"/>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2"/>
                                        </p:tgtEl>
                                        <p:attrNameLst>
                                          <p:attrName>style.visibility</p:attrName>
                                        </p:attrNameLst>
                                      </p:cBhvr>
                                      <p:to>
                                        <p:strVal val="visible"/>
                                      </p:to>
                                    </p:set>
                                    <p:anim calcmode="lin" valueType="num">
                                      <p:cBhvr>
                                        <p:cTn id="17" dur="1000" fill="hold"/>
                                        <p:tgtEl>
                                          <p:spTgt spid="2"/>
                                        </p:tgtEl>
                                        <p:attrNameLst>
                                          <p:attrName>ppt_w</p:attrName>
                                        </p:attrNameLst>
                                      </p:cBhvr>
                                      <p:tavLst>
                                        <p:tav tm="0">
                                          <p:val>
                                            <p:fltVal val="0"/>
                                          </p:val>
                                        </p:tav>
                                        <p:tav tm="100000">
                                          <p:val>
                                            <p:strVal val="#ppt_w"/>
                                          </p:val>
                                        </p:tav>
                                      </p:tavLst>
                                    </p:anim>
                                    <p:anim calcmode="lin" valueType="num">
                                      <p:cBhvr>
                                        <p:cTn id="18" dur="1000" fill="hold"/>
                                        <p:tgtEl>
                                          <p:spTgt spid="2"/>
                                        </p:tgtEl>
                                        <p:attrNameLst>
                                          <p:attrName>ppt_h</p:attrName>
                                        </p:attrNameLst>
                                      </p:cBhvr>
                                      <p:tavLst>
                                        <p:tav tm="0">
                                          <p:val>
                                            <p:fltVal val="0"/>
                                          </p:val>
                                        </p:tav>
                                        <p:tav tm="100000">
                                          <p:val>
                                            <p:strVal val="#ppt_h"/>
                                          </p:val>
                                        </p:tav>
                                      </p:tavLst>
                                    </p:anim>
                                    <p:animEffect transition="in" filter="fade">
                                      <p:cBhvr>
                                        <p:cTn id="19" dur="1000"/>
                                        <p:tgtEl>
                                          <p:spTgt spid="2"/>
                                        </p:tgtEl>
                                      </p:cBhvr>
                                    </p:animEffect>
                                  </p:childTnLst>
                                </p:cTn>
                              </p:par>
                            </p:childTnLst>
                          </p:cTn>
                        </p:par>
                      </p:childTnLst>
                    </p:cTn>
                  </p:par>
                  <p:par>
                    <p:cTn id="20" fill="hold">
                      <p:stCondLst>
                        <p:cond delay="indefinite"/>
                      </p:stCondLst>
                      <p:childTnLst>
                        <p:par>
                          <p:cTn id="21" fill="hold">
                            <p:stCondLst>
                              <p:cond delay="0"/>
                            </p:stCondLst>
                            <p:childTnLst>
                              <p:par>
                                <p:cTn id="22" presetID="9" presetClass="emph" presetSubtype="0" grpId="1" nodeType="clickEffect">
                                  <p:stCondLst>
                                    <p:cond delay="0"/>
                                  </p:stCondLst>
                                  <p:childTnLst>
                                    <p:set>
                                      <p:cBhvr rctx="PPT">
                                        <p:cTn id="23" dur="indefinite"/>
                                        <p:tgtEl>
                                          <p:spTgt spid="2"/>
                                        </p:tgtEl>
                                        <p:attrNameLst>
                                          <p:attrName>style.opacity</p:attrName>
                                        </p:attrNameLst>
                                      </p:cBhvr>
                                      <p:to>
                                        <p:strVal val="0.1"/>
                                      </p:to>
                                    </p:set>
                                    <p:animEffect filter="image" prLst="opacity: 0.1">
                                      <p:cBhvr rctx="IE">
                                        <p:cTn id="24" dur="indefinite"/>
                                        <p:tgtEl>
                                          <p:spTgt spid="2"/>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4"/>
                                        </p:tgtEl>
                                        <p:attrNameLst>
                                          <p:attrName>style.visibility</p:attrName>
                                        </p:attrNameLst>
                                      </p:cBhvr>
                                      <p:to>
                                        <p:strVal val="visible"/>
                                      </p:to>
                                    </p:set>
                                    <p:anim calcmode="lin" valueType="num">
                                      <p:cBhvr>
                                        <p:cTn id="27" dur="1000" fill="hold"/>
                                        <p:tgtEl>
                                          <p:spTgt spid="4"/>
                                        </p:tgtEl>
                                        <p:attrNameLst>
                                          <p:attrName>ppt_w</p:attrName>
                                        </p:attrNameLst>
                                      </p:cBhvr>
                                      <p:tavLst>
                                        <p:tav tm="0">
                                          <p:val>
                                            <p:fltVal val="0"/>
                                          </p:val>
                                        </p:tav>
                                        <p:tav tm="100000">
                                          <p:val>
                                            <p:strVal val="#ppt_w"/>
                                          </p:val>
                                        </p:tav>
                                      </p:tavLst>
                                    </p:anim>
                                    <p:anim calcmode="lin" valueType="num">
                                      <p:cBhvr>
                                        <p:cTn id="28" dur="1000" fill="hold"/>
                                        <p:tgtEl>
                                          <p:spTgt spid="4"/>
                                        </p:tgtEl>
                                        <p:attrNameLst>
                                          <p:attrName>ppt_h</p:attrName>
                                        </p:attrNameLst>
                                      </p:cBhvr>
                                      <p:tavLst>
                                        <p:tav tm="0">
                                          <p:val>
                                            <p:fltVal val="0"/>
                                          </p:val>
                                        </p:tav>
                                        <p:tav tm="100000">
                                          <p:val>
                                            <p:strVal val="#ppt_h"/>
                                          </p:val>
                                        </p:tav>
                                      </p:tavLst>
                                    </p:anim>
                                    <p:animEffect transition="in" filter="fade">
                                      <p:cBhvr>
                                        <p:cTn id="29" dur="1000"/>
                                        <p:tgtEl>
                                          <p:spTgt spid="4"/>
                                        </p:tgtEl>
                                      </p:cBhvr>
                                    </p:animEffect>
                                  </p:childTnLst>
                                </p:cTn>
                              </p:par>
                            </p:childTnLst>
                          </p:cTn>
                        </p:par>
                      </p:childTnLst>
                    </p:cTn>
                  </p:par>
                  <p:par>
                    <p:cTn id="30" fill="hold">
                      <p:stCondLst>
                        <p:cond delay="indefinite"/>
                      </p:stCondLst>
                      <p:childTnLst>
                        <p:par>
                          <p:cTn id="31" fill="hold">
                            <p:stCondLst>
                              <p:cond delay="0"/>
                            </p:stCondLst>
                            <p:childTnLst>
                              <p:par>
                                <p:cTn id="32" presetID="9" presetClass="emph" presetSubtype="0" grpId="1" nodeType="clickEffect">
                                  <p:stCondLst>
                                    <p:cond delay="0"/>
                                  </p:stCondLst>
                                  <p:childTnLst>
                                    <p:set>
                                      <p:cBhvr rctx="PPT">
                                        <p:cTn id="33" dur="indefinite"/>
                                        <p:tgtEl>
                                          <p:spTgt spid="4"/>
                                        </p:tgtEl>
                                        <p:attrNameLst>
                                          <p:attrName>style.opacity</p:attrName>
                                        </p:attrNameLst>
                                      </p:cBhvr>
                                      <p:to>
                                        <p:strVal val="0.1"/>
                                      </p:to>
                                    </p:set>
                                    <p:animEffect filter="image" prLst="opacity: 0.1">
                                      <p:cBhvr rctx="IE">
                                        <p:cTn id="34" dur="indefinite"/>
                                        <p:tgtEl>
                                          <p:spTgt spid="4"/>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5"/>
                                        </p:tgtEl>
                                        <p:attrNameLst>
                                          <p:attrName>style.visibility</p:attrName>
                                        </p:attrNameLst>
                                      </p:cBhvr>
                                      <p:to>
                                        <p:strVal val="visible"/>
                                      </p:to>
                                    </p:set>
                                    <p:anim calcmode="lin" valueType="num">
                                      <p:cBhvr>
                                        <p:cTn id="37" dur="1000" fill="hold"/>
                                        <p:tgtEl>
                                          <p:spTgt spid="5"/>
                                        </p:tgtEl>
                                        <p:attrNameLst>
                                          <p:attrName>ppt_w</p:attrName>
                                        </p:attrNameLst>
                                      </p:cBhvr>
                                      <p:tavLst>
                                        <p:tav tm="0">
                                          <p:val>
                                            <p:fltVal val="0"/>
                                          </p:val>
                                        </p:tav>
                                        <p:tav tm="100000">
                                          <p:val>
                                            <p:strVal val="#ppt_w"/>
                                          </p:val>
                                        </p:tav>
                                      </p:tavLst>
                                    </p:anim>
                                    <p:anim calcmode="lin" valueType="num">
                                      <p:cBhvr>
                                        <p:cTn id="38" dur="1000" fill="hold"/>
                                        <p:tgtEl>
                                          <p:spTgt spid="5"/>
                                        </p:tgtEl>
                                        <p:attrNameLst>
                                          <p:attrName>ppt_h</p:attrName>
                                        </p:attrNameLst>
                                      </p:cBhvr>
                                      <p:tavLst>
                                        <p:tav tm="0">
                                          <p:val>
                                            <p:fltVal val="0"/>
                                          </p:val>
                                        </p:tav>
                                        <p:tav tm="100000">
                                          <p:val>
                                            <p:strVal val="#ppt_h"/>
                                          </p:val>
                                        </p:tav>
                                      </p:tavLst>
                                    </p:anim>
                                    <p:animEffect transition="in" filter="fade">
                                      <p:cBhvr>
                                        <p:cTn id="39" dur="1000"/>
                                        <p:tgtEl>
                                          <p:spTgt spid="5"/>
                                        </p:tgtEl>
                                      </p:cBhvr>
                                    </p:animEffect>
                                  </p:childTnLst>
                                </p:cTn>
                              </p:par>
                            </p:childTnLst>
                          </p:cTn>
                        </p:par>
                      </p:childTnLst>
                    </p:cTn>
                  </p:par>
                  <p:par>
                    <p:cTn id="40" fill="hold">
                      <p:stCondLst>
                        <p:cond delay="indefinite"/>
                      </p:stCondLst>
                      <p:childTnLst>
                        <p:par>
                          <p:cTn id="41" fill="hold">
                            <p:stCondLst>
                              <p:cond delay="0"/>
                            </p:stCondLst>
                            <p:childTnLst>
                              <p:par>
                                <p:cTn id="42" presetID="9" presetClass="emph" presetSubtype="0" grpId="1" nodeType="clickEffect">
                                  <p:stCondLst>
                                    <p:cond delay="0"/>
                                  </p:stCondLst>
                                  <p:childTnLst>
                                    <p:set>
                                      <p:cBhvr rctx="PPT">
                                        <p:cTn id="43" dur="indefinite"/>
                                        <p:tgtEl>
                                          <p:spTgt spid="5"/>
                                        </p:tgtEl>
                                        <p:attrNameLst>
                                          <p:attrName>style.opacity</p:attrName>
                                        </p:attrNameLst>
                                      </p:cBhvr>
                                      <p:to>
                                        <p:strVal val="0.1"/>
                                      </p:to>
                                    </p:set>
                                    <p:animEffect filter="image" prLst="opacity: 0.1">
                                      <p:cBhvr rctx="IE">
                                        <p:cTn id="44" dur="indefinite"/>
                                        <p:tgtEl>
                                          <p:spTgt spid="5"/>
                                        </p:tgtEl>
                                      </p:cBhvr>
                                    </p:animEffect>
                                  </p:childTnLst>
                                </p:cTn>
                              </p:par>
                              <p:par>
                                <p:cTn id="45" presetID="53" presetClass="entr" presetSubtype="16" fill="hold" grpId="0" nodeType="withEffect">
                                  <p:stCondLst>
                                    <p:cond delay="0"/>
                                  </p:stCondLst>
                                  <p:childTnLst>
                                    <p:set>
                                      <p:cBhvr>
                                        <p:cTn id="46" dur="1" fill="hold">
                                          <p:stCondLst>
                                            <p:cond delay="0"/>
                                          </p:stCondLst>
                                        </p:cTn>
                                        <p:tgtEl>
                                          <p:spTgt spid="6"/>
                                        </p:tgtEl>
                                        <p:attrNameLst>
                                          <p:attrName>style.visibility</p:attrName>
                                        </p:attrNameLst>
                                      </p:cBhvr>
                                      <p:to>
                                        <p:strVal val="visible"/>
                                      </p:to>
                                    </p:set>
                                    <p:anim calcmode="lin" valueType="num">
                                      <p:cBhvr>
                                        <p:cTn id="47" dur="1000" fill="hold"/>
                                        <p:tgtEl>
                                          <p:spTgt spid="6"/>
                                        </p:tgtEl>
                                        <p:attrNameLst>
                                          <p:attrName>ppt_w</p:attrName>
                                        </p:attrNameLst>
                                      </p:cBhvr>
                                      <p:tavLst>
                                        <p:tav tm="0">
                                          <p:val>
                                            <p:fltVal val="0"/>
                                          </p:val>
                                        </p:tav>
                                        <p:tav tm="100000">
                                          <p:val>
                                            <p:strVal val="#ppt_w"/>
                                          </p:val>
                                        </p:tav>
                                      </p:tavLst>
                                    </p:anim>
                                    <p:anim calcmode="lin" valueType="num">
                                      <p:cBhvr>
                                        <p:cTn id="48" dur="1000" fill="hold"/>
                                        <p:tgtEl>
                                          <p:spTgt spid="6"/>
                                        </p:tgtEl>
                                        <p:attrNameLst>
                                          <p:attrName>ppt_h</p:attrName>
                                        </p:attrNameLst>
                                      </p:cBhvr>
                                      <p:tavLst>
                                        <p:tav tm="0">
                                          <p:val>
                                            <p:fltVal val="0"/>
                                          </p:val>
                                        </p:tav>
                                        <p:tav tm="100000">
                                          <p:val>
                                            <p:strVal val="#ppt_h"/>
                                          </p:val>
                                        </p:tav>
                                      </p:tavLst>
                                    </p:anim>
                                    <p:animEffect transition="in" filter="fade">
                                      <p:cBhvr>
                                        <p:cTn id="49" dur="1000"/>
                                        <p:tgtEl>
                                          <p:spTgt spid="6"/>
                                        </p:tgtEl>
                                      </p:cBhvr>
                                    </p:animEffect>
                                  </p:childTnLst>
                                </p:cTn>
                              </p:par>
                            </p:childTnLst>
                          </p:cTn>
                        </p:par>
                      </p:childTnLst>
                    </p:cTn>
                  </p:par>
                  <p:par>
                    <p:cTn id="50" fill="hold">
                      <p:stCondLst>
                        <p:cond delay="indefinite"/>
                      </p:stCondLst>
                      <p:childTnLst>
                        <p:par>
                          <p:cTn id="51" fill="hold">
                            <p:stCondLst>
                              <p:cond delay="0"/>
                            </p:stCondLst>
                            <p:childTnLst>
                              <p:par>
                                <p:cTn id="52" presetID="9" presetClass="emph" presetSubtype="0" grpId="1" nodeType="clickEffect">
                                  <p:stCondLst>
                                    <p:cond delay="0"/>
                                  </p:stCondLst>
                                  <p:childTnLst>
                                    <p:set>
                                      <p:cBhvr rctx="PPT">
                                        <p:cTn id="53" dur="indefinite"/>
                                        <p:tgtEl>
                                          <p:spTgt spid="6"/>
                                        </p:tgtEl>
                                        <p:attrNameLst>
                                          <p:attrName>style.opacity</p:attrName>
                                        </p:attrNameLst>
                                      </p:cBhvr>
                                      <p:to>
                                        <p:strVal val="0.1"/>
                                      </p:to>
                                    </p:set>
                                    <p:animEffect filter="image" prLst="opacity: 0.1">
                                      <p:cBhvr rctx="IE">
                                        <p:cTn id="54" dur="indefinite"/>
                                        <p:tgtEl>
                                          <p:spTgt spid="6"/>
                                        </p:tgtEl>
                                      </p:cBhvr>
                                    </p:animEffect>
                                  </p:childTnLst>
                                </p:cTn>
                              </p:par>
                              <p:par>
                                <p:cTn id="55" presetID="53" presetClass="entr" presetSubtype="16" fill="hold" grpId="0" nodeType="withEffect">
                                  <p:stCondLst>
                                    <p:cond delay="0"/>
                                  </p:stCondLst>
                                  <p:childTnLst>
                                    <p:set>
                                      <p:cBhvr>
                                        <p:cTn id="56" dur="1" fill="hold">
                                          <p:stCondLst>
                                            <p:cond delay="0"/>
                                          </p:stCondLst>
                                        </p:cTn>
                                        <p:tgtEl>
                                          <p:spTgt spid="7"/>
                                        </p:tgtEl>
                                        <p:attrNameLst>
                                          <p:attrName>style.visibility</p:attrName>
                                        </p:attrNameLst>
                                      </p:cBhvr>
                                      <p:to>
                                        <p:strVal val="visible"/>
                                      </p:to>
                                    </p:set>
                                    <p:anim calcmode="lin" valueType="num">
                                      <p:cBhvr>
                                        <p:cTn id="57" dur="1000" fill="hold"/>
                                        <p:tgtEl>
                                          <p:spTgt spid="7"/>
                                        </p:tgtEl>
                                        <p:attrNameLst>
                                          <p:attrName>ppt_w</p:attrName>
                                        </p:attrNameLst>
                                      </p:cBhvr>
                                      <p:tavLst>
                                        <p:tav tm="0">
                                          <p:val>
                                            <p:fltVal val="0"/>
                                          </p:val>
                                        </p:tav>
                                        <p:tav tm="100000">
                                          <p:val>
                                            <p:strVal val="#ppt_w"/>
                                          </p:val>
                                        </p:tav>
                                      </p:tavLst>
                                    </p:anim>
                                    <p:anim calcmode="lin" valueType="num">
                                      <p:cBhvr>
                                        <p:cTn id="58" dur="1000" fill="hold"/>
                                        <p:tgtEl>
                                          <p:spTgt spid="7"/>
                                        </p:tgtEl>
                                        <p:attrNameLst>
                                          <p:attrName>ppt_h</p:attrName>
                                        </p:attrNameLst>
                                      </p:cBhvr>
                                      <p:tavLst>
                                        <p:tav tm="0">
                                          <p:val>
                                            <p:fltVal val="0"/>
                                          </p:val>
                                        </p:tav>
                                        <p:tav tm="100000">
                                          <p:val>
                                            <p:strVal val="#ppt_h"/>
                                          </p:val>
                                        </p:tav>
                                      </p:tavLst>
                                    </p:anim>
                                    <p:animEffect transition="in" filter="fade">
                                      <p:cBhvr>
                                        <p:cTn id="59" dur="1000"/>
                                        <p:tgtEl>
                                          <p:spTgt spid="7"/>
                                        </p:tgtEl>
                                      </p:cBhvr>
                                    </p:animEffect>
                                  </p:childTnLst>
                                </p:cTn>
                              </p:par>
                            </p:childTnLst>
                          </p:cTn>
                        </p:par>
                      </p:childTnLst>
                    </p:cTn>
                  </p:par>
                  <p:par>
                    <p:cTn id="60" fill="hold">
                      <p:stCondLst>
                        <p:cond delay="indefinite"/>
                      </p:stCondLst>
                      <p:childTnLst>
                        <p:par>
                          <p:cTn id="61" fill="hold">
                            <p:stCondLst>
                              <p:cond delay="0"/>
                            </p:stCondLst>
                            <p:childTnLst>
                              <p:par>
                                <p:cTn id="62" presetID="9" presetClass="emph" presetSubtype="0" grpId="1" nodeType="clickEffect">
                                  <p:stCondLst>
                                    <p:cond delay="0"/>
                                  </p:stCondLst>
                                  <p:childTnLst>
                                    <p:set>
                                      <p:cBhvr rctx="PPT">
                                        <p:cTn id="63" dur="indefinite"/>
                                        <p:tgtEl>
                                          <p:spTgt spid="7"/>
                                        </p:tgtEl>
                                        <p:attrNameLst>
                                          <p:attrName>style.opacity</p:attrName>
                                        </p:attrNameLst>
                                      </p:cBhvr>
                                      <p:to>
                                        <p:strVal val="0.1"/>
                                      </p:to>
                                    </p:set>
                                    <p:animEffect filter="image" prLst="opacity: 0.1">
                                      <p:cBhvr rctx="IE">
                                        <p:cTn id="64" dur="indefinite"/>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 grpId="1"/>
      <p:bldP spid="3" grpId="0"/>
      <p:bldP spid="3" grpId="1"/>
      <p:bldP spid="4" grpId="0"/>
      <p:bldP spid="4" grpId="1"/>
      <p:bldP spid="5" grpId="0"/>
      <p:bldP spid="5" grpId="1"/>
      <p:bldP spid="6" grpId="0"/>
      <p:bldP spid="6" grpId="1"/>
      <p:bldP spid="7" grpId="0"/>
      <p:bldP spid="7" grpId="1"/>
    </p:bld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End Slide">
    <p:spTree>
      <p:nvGrpSpPr>
        <p:cNvPr id="1" name=""/>
        <p:cNvGrpSpPr/>
        <p:nvPr/>
      </p:nvGrpSpPr>
      <p:grpSpPr>
        <a:xfrm>
          <a:off x="0" y="0"/>
          <a:ext cx="0" cy="0"/>
          <a:chOff x="0" y="0"/>
          <a:chExt cx="0" cy="0"/>
        </a:xfrm>
      </p:grpSpPr>
      <p:sp>
        <p:nvSpPr>
          <p:cNvPr id="3" name="TextBox 2"/>
          <p:cNvSpPr txBox="1"/>
          <p:nvPr userDrawn="1"/>
        </p:nvSpPr>
        <p:spPr>
          <a:xfrm>
            <a:off x="3771499" y="5746282"/>
            <a:ext cx="4649002" cy="646331"/>
          </a:xfrm>
          <a:prstGeom prst="rect">
            <a:avLst/>
          </a:prstGeom>
          <a:noFill/>
        </p:spPr>
        <p:txBody>
          <a:bodyPr wrap="square" rtlCol="0">
            <a:spAutoFit/>
          </a:bodyPr>
          <a:lstStyle/>
          <a:p>
            <a:pPr algn="ctr"/>
            <a:r>
              <a:rPr lang="en-US" dirty="0"/>
              <a:t>Crabtree, Rohrbaugh &amp; Associates</a:t>
            </a:r>
          </a:p>
          <a:p>
            <a:pPr algn="ctr"/>
            <a:r>
              <a:rPr lang="en-US" dirty="0"/>
              <a:t>www.cra-architects.com</a:t>
            </a:r>
          </a:p>
        </p:txBody>
      </p:sp>
      <p:pic>
        <p:nvPicPr>
          <p:cNvPr id="5" name="Picture 4" descr="A blue and white sign with a letter&#10;&#10;Description automatically generated">
            <a:extLst>
              <a:ext uri="{FF2B5EF4-FFF2-40B4-BE49-F238E27FC236}">
                <a16:creationId xmlns:a16="http://schemas.microsoft.com/office/drawing/2014/main" id="{73AEF2D6-DB27-FD84-123E-FEB8736F6857}"/>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537414" y="4509194"/>
            <a:ext cx="1122903" cy="1122903"/>
          </a:xfrm>
          <a:prstGeom prst="rect">
            <a:avLst/>
          </a:prstGeom>
        </p:spPr>
      </p:pic>
    </p:spTree>
    <p:extLst>
      <p:ext uri="{BB962C8B-B14F-4D97-AF65-F5344CB8AC3E}">
        <p14:creationId xmlns:p14="http://schemas.microsoft.com/office/powerpoint/2010/main" val="2206252569"/>
      </p:ext>
    </p:extLst>
  </p:cSld>
  <p:clrMapOvr>
    <a:masterClrMapping/>
  </p:clrMapOvr>
  <p:transition>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838200" y="6181674"/>
            <a:ext cx="2743200" cy="365125"/>
          </a:xfrm>
          <a:prstGeom prst="rect">
            <a:avLst/>
          </a:prstGeom>
        </p:spPr>
        <p:txBody>
          <a:bodyPr/>
          <a:lstStyle/>
          <a:p>
            <a:fld id="{C96C9789-C95D-45C5-860A-C63302F7B5F3}" type="datetimeFigureOut">
              <a:rPr lang="en-US" smtClean="0"/>
              <a:t>3/25/2026</a:t>
            </a:fld>
            <a:endParaRPr lang="en-US"/>
          </a:p>
        </p:txBody>
      </p:sp>
      <p:sp>
        <p:nvSpPr>
          <p:cNvPr id="4" name="Footer Placeholder 3"/>
          <p:cNvSpPr>
            <a:spLocks noGrp="1"/>
          </p:cNvSpPr>
          <p:nvPr>
            <p:ph type="ftr" sz="quarter" idx="11"/>
          </p:nvPr>
        </p:nvSpPr>
        <p:spPr>
          <a:xfrm>
            <a:off x="4038600" y="6356350"/>
            <a:ext cx="4114800" cy="365125"/>
          </a:xfrm>
          <a:prstGeom prst="rect">
            <a:avLst/>
          </a:prstGeom>
        </p:spPr>
        <p:txBody>
          <a:bodyPr/>
          <a:lstStyle/>
          <a:p>
            <a:endParaRPr lang="en-US"/>
          </a:p>
        </p:txBody>
      </p:sp>
      <p:sp>
        <p:nvSpPr>
          <p:cNvPr id="5" name="Slide Number Placeholder 4"/>
          <p:cNvSpPr>
            <a:spLocks noGrp="1"/>
          </p:cNvSpPr>
          <p:nvPr>
            <p:ph type="sldNum" sz="quarter" idx="12"/>
          </p:nvPr>
        </p:nvSpPr>
        <p:spPr>
          <a:xfrm>
            <a:off x="8610600" y="6356350"/>
            <a:ext cx="2743200" cy="365125"/>
          </a:xfrm>
          <a:prstGeom prst="rect">
            <a:avLst/>
          </a:prstGeom>
        </p:spPr>
        <p:txBody>
          <a:bodyPr/>
          <a:lstStyle/>
          <a:p>
            <a:fld id="{C20DCE7A-150F-4D18-AB70-1BF82DDDFA6D}" type="slidenum">
              <a:rPr lang="en-US" smtClean="0"/>
              <a:t>‹#›</a:t>
            </a:fld>
            <a:endParaRPr lang="en-US"/>
          </a:p>
        </p:txBody>
      </p:sp>
    </p:spTree>
    <p:extLst>
      <p:ext uri="{BB962C8B-B14F-4D97-AF65-F5344CB8AC3E}">
        <p14:creationId xmlns:p14="http://schemas.microsoft.com/office/powerpoint/2010/main" val="861323852"/>
      </p:ext>
    </p:extLst>
  </p:cSld>
  <p:clrMapOvr>
    <a:masterClrMapping/>
  </p:clrMapOvr>
  <p:transition>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838200" y="6181674"/>
            <a:ext cx="2743200" cy="365125"/>
          </a:xfrm>
          <a:prstGeom prst="rect">
            <a:avLst/>
          </a:prstGeom>
        </p:spPr>
        <p:txBody>
          <a:bodyPr/>
          <a:lstStyle/>
          <a:p>
            <a:fld id="{C96C9789-C95D-45C5-860A-C63302F7B5F3}" type="datetimeFigureOut">
              <a:rPr lang="en-US" smtClean="0"/>
              <a:t>3/25/2026</a:t>
            </a:fld>
            <a:endParaRPr lang="en-US"/>
          </a:p>
        </p:txBody>
      </p:sp>
      <p:sp>
        <p:nvSpPr>
          <p:cNvPr id="3" name="Footer Placeholder 2"/>
          <p:cNvSpPr>
            <a:spLocks noGrp="1"/>
          </p:cNvSpPr>
          <p:nvPr>
            <p:ph type="ftr" sz="quarter" idx="11"/>
          </p:nvPr>
        </p:nvSpPr>
        <p:spPr>
          <a:xfrm>
            <a:off x="4038600" y="6356350"/>
            <a:ext cx="4114800" cy="365125"/>
          </a:xfrm>
          <a:prstGeom prst="rect">
            <a:avLst/>
          </a:prstGeom>
        </p:spPr>
        <p:txBody>
          <a:bodyPr/>
          <a:lstStyle/>
          <a:p>
            <a:endParaRPr lang="en-US"/>
          </a:p>
        </p:txBody>
      </p:sp>
      <p:sp>
        <p:nvSpPr>
          <p:cNvPr id="4" name="Slide Number Placeholder 3"/>
          <p:cNvSpPr>
            <a:spLocks noGrp="1"/>
          </p:cNvSpPr>
          <p:nvPr>
            <p:ph type="sldNum" sz="quarter" idx="12"/>
          </p:nvPr>
        </p:nvSpPr>
        <p:spPr>
          <a:xfrm>
            <a:off x="8610600" y="6356350"/>
            <a:ext cx="2743200" cy="365125"/>
          </a:xfrm>
          <a:prstGeom prst="rect">
            <a:avLst/>
          </a:prstGeom>
        </p:spPr>
        <p:txBody>
          <a:bodyPr/>
          <a:lstStyle/>
          <a:p>
            <a:fld id="{C20DCE7A-150F-4D18-AB70-1BF82DDDFA6D}" type="slidenum">
              <a:rPr lang="en-US" smtClean="0"/>
              <a:t>‹#›</a:t>
            </a:fld>
            <a:endParaRPr lang="en-US"/>
          </a:p>
        </p:txBody>
      </p:sp>
    </p:spTree>
    <p:extLst>
      <p:ext uri="{BB962C8B-B14F-4D97-AF65-F5344CB8AC3E}">
        <p14:creationId xmlns:p14="http://schemas.microsoft.com/office/powerpoint/2010/main" val="448505126"/>
      </p:ext>
    </p:extLst>
  </p:cSld>
  <p:clrMapOvr>
    <a:masterClrMapping/>
  </p:clrMapOvr>
  <p:transition>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838200" y="6181674"/>
            <a:ext cx="2743200" cy="365125"/>
          </a:xfrm>
          <a:prstGeom prst="rect">
            <a:avLst/>
          </a:prstGeom>
        </p:spPr>
        <p:txBody>
          <a:bodyPr/>
          <a:lstStyle/>
          <a:p>
            <a:fld id="{C96C9789-C95D-45C5-860A-C63302F7B5F3}" type="datetimeFigureOut">
              <a:rPr lang="en-US" smtClean="0"/>
              <a:t>3/25/2026</a:t>
            </a:fld>
            <a:endParaRPr lang="en-US"/>
          </a:p>
        </p:txBody>
      </p:sp>
      <p:sp>
        <p:nvSpPr>
          <p:cNvPr id="6" name="Footer Placeholder 5"/>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8610600" y="6356350"/>
            <a:ext cx="2743200" cy="365125"/>
          </a:xfrm>
          <a:prstGeom prst="rect">
            <a:avLst/>
          </a:prstGeom>
        </p:spPr>
        <p:txBody>
          <a:bodyPr/>
          <a:lstStyle/>
          <a:p>
            <a:fld id="{C20DCE7A-150F-4D18-AB70-1BF82DDDFA6D}" type="slidenum">
              <a:rPr lang="en-US" smtClean="0"/>
              <a:t>‹#›</a:t>
            </a:fld>
            <a:endParaRPr lang="en-US"/>
          </a:p>
        </p:txBody>
      </p:sp>
    </p:spTree>
    <p:extLst>
      <p:ext uri="{BB962C8B-B14F-4D97-AF65-F5344CB8AC3E}">
        <p14:creationId xmlns:p14="http://schemas.microsoft.com/office/powerpoint/2010/main" val="3580617117"/>
      </p:ext>
    </p:extLst>
  </p:cSld>
  <p:clrMapOvr>
    <a:masterClrMapping/>
  </p:clrMapOvr>
  <p:transition>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838200" y="6181674"/>
            <a:ext cx="2743200" cy="365125"/>
          </a:xfrm>
          <a:prstGeom prst="rect">
            <a:avLst/>
          </a:prstGeom>
        </p:spPr>
        <p:txBody>
          <a:bodyPr/>
          <a:lstStyle/>
          <a:p>
            <a:fld id="{C96C9789-C95D-45C5-860A-C63302F7B5F3}" type="datetimeFigureOut">
              <a:rPr lang="en-US" smtClean="0"/>
              <a:t>3/25/2026</a:t>
            </a:fld>
            <a:endParaRPr lang="en-US"/>
          </a:p>
        </p:txBody>
      </p:sp>
      <p:sp>
        <p:nvSpPr>
          <p:cNvPr id="6" name="Footer Placeholder 5"/>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8610600" y="6356350"/>
            <a:ext cx="2743200" cy="365125"/>
          </a:xfrm>
          <a:prstGeom prst="rect">
            <a:avLst/>
          </a:prstGeom>
        </p:spPr>
        <p:txBody>
          <a:bodyPr/>
          <a:lstStyle/>
          <a:p>
            <a:fld id="{C20DCE7A-150F-4D18-AB70-1BF82DDDFA6D}" type="slidenum">
              <a:rPr lang="en-US" smtClean="0"/>
              <a:t>‹#›</a:t>
            </a:fld>
            <a:endParaRPr lang="en-US"/>
          </a:p>
        </p:txBody>
      </p:sp>
    </p:spTree>
    <p:extLst>
      <p:ext uri="{BB962C8B-B14F-4D97-AF65-F5344CB8AC3E}">
        <p14:creationId xmlns:p14="http://schemas.microsoft.com/office/powerpoint/2010/main" val="438760724"/>
      </p:ext>
    </p:extLst>
  </p:cSld>
  <p:clrMapOvr>
    <a:masterClrMapping/>
  </p:clrMapOvr>
  <p:transition>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838200" y="6181674"/>
            <a:ext cx="2743200" cy="365125"/>
          </a:xfrm>
          <a:prstGeom prst="rect">
            <a:avLst/>
          </a:prstGeom>
        </p:spPr>
        <p:txBody>
          <a:bodyPr/>
          <a:lstStyle/>
          <a:p>
            <a:fld id="{C96C9789-C95D-45C5-860A-C63302F7B5F3}" type="datetimeFigureOut">
              <a:rPr lang="en-US" smtClean="0"/>
              <a:t>3/25/2026</a:t>
            </a:fld>
            <a:endParaRPr lang="en-US"/>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C20DCE7A-150F-4D18-AB70-1BF82DDDFA6D}" type="slidenum">
              <a:rPr lang="en-US" smtClean="0"/>
              <a:t>‹#›</a:t>
            </a:fld>
            <a:endParaRPr lang="en-US"/>
          </a:p>
        </p:txBody>
      </p:sp>
    </p:spTree>
    <p:extLst>
      <p:ext uri="{BB962C8B-B14F-4D97-AF65-F5344CB8AC3E}">
        <p14:creationId xmlns:p14="http://schemas.microsoft.com/office/powerpoint/2010/main" val="121087008"/>
      </p:ext>
    </p:extLst>
  </p:cSld>
  <p:clrMapOvr>
    <a:masterClrMapping/>
  </p:clrMapOvr>
  <p:transition>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838200" y="6181674"/>
            <a:ext cx="2743200" cy="365125"/>
          </a:xfrm>
          <a:prstGeom prst="rect">
            <a:avLst/>
          </a:prstGeom>
        </p:spPr>
        <p:txBody>
          <a:bodyPr/>
          <a:lstStyle/>
          <a:p>
            <a:fld id="{C96C9789-C95D-45C5-860A-C63302F7B5F3}" type="datetimeFigureOut">
              <a:rPr lang="en-US" smtClean="0"/>
              <a:t>3/25/2026</a:t>
            </a:fld>
            <a:endParaRPr lang="en-US"/>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C20DCE7A-150F-4D18-AB70-1BF82DDDFA6D}" type="slidenum">
              <a:rPr lang="en-US" smtClean="0"/>
              <a:t>‹#›</a:t>
            </a:fld>
            <a:endParaRPr lang="en-US"/>
          </a:p>
        </p:txBody>
      </p:sp>
    </p:spTree>
    <p:extLst>
      <p:ext uri="{BB962C8B-B14F-4D97-AF65-F5344CB8AC3E}">
        <p14:creationId xmlns:p14="http://schemas.microsoft.com/office/powerpoint/2010/main" val="237754618"/>
      </p:ext>
    </p:extLst>
  </p:cSld>
  <p:clrMapOvr>
    <a:masterClrMapping/>
  </p:clrMapOvr>
  <p:transition>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2287289475"/>
      </p:ext>
    </p:extLst>
  </p:cSld>
  <p:clrMapOvr>
    <a:masterClrMapping/>
  </p:clrMapOvr>
  <p:transition>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_Section Header">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838200" y="6356350"/>
            <a:ext cx="2743200" cy="365125"/>
          </a:xfrm>
          <a:prstGeom prst="rect">
            <a:avLst/>
          </a:prstGeom>
        </p:spPr>
        <p:txBody>
          <a:bodyPr/>
          <a:lstStyle/>
          <a:p>
            <a:endParaRPr lang="en-US"/>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r>
              <a:rPr lang="en-US"/>
              <a:t>Crabtree, Rohrbaugh &amp; Associates</a:t>
            </a:r>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218C3EBE-B54C-4CDF-8F15-1AA43C547F09}" type="slidenum">
              <a:rPr lang="en-US" smtClean="0"/>
              <a:t>‹#›</a:t>
            </a:fld>
            <a:endParaRPr lang="en-US"/>
          </a:p>
        </p:txBody>
      </p:sp>
    </p:spTree>
    <p:extLst>
      <p:ext uri="{BB962C8B-B14F-4D97-AF65-F5344CB8AC3E}">
        <p14:creationId xmlns:p14="http://schemas.microsoft.com/office/powerpoint/2010/main" val="2717038095"/>
      </p:ext>
    </p:extLst>
  </p:cSld>
  <p:clrMapOvr>
    <a:masterClrMapping/>
  </p:clrMapOvr>
  <p:transition>
    <p:fade/>
  </p:transition>
  <p:extLst>
    <p:ext uri="{DCECCB84-F9BA-43D5-87BE-67443E8EF086}">
      <p15:sldGuideLst xmlns:p15="http://schemas.microsoft.com/office/powerpoint/2012/main"/>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Footer Placeholder 2"/>
          <p:cNvSpPr>
            <a:spLocks noGrp="1"/>
          </p:cNvSpPr>
          <p:nvPr>
            <p:ph type="ftr" sz="quarter" idx="10"/>
          </p:nvPr>
        </p:nvSpPr>
        <p:spPr>
          <a:xfrm>
            <a:off x="813619" y="6189202"/>
            <a:ext cx="4114800" cy="365125"/>
          </a:xfrm>
          <a:prstGeom prst="rect">
            <a:avLst/>
          </a:prstGeom>
        </p:spPr>
        <p:txBody>
          <a:bodyPr/>
          <a:lstStyle/>
          <a:p>
            <a:r>
              <a:rPr lang="en-US"/>
              <a:t>Crabtree, Rohrbaugh &amp; Associates</a:t>
            </a:r>
            <a:endParaRPr lang="en-US" dirty="0"/>
          </a:p>
        </p:txBody>
      </p:sp>
    </p:spTree>
    <p:extLst>
      <p:ext uri="{BB962C8B-B14F-4D97-AF65-F5344CB8AC3E}">
        <p14:creationId xmlns:p14="http://schemas.microsoft.com/office/powerpoint/2010/main" val="480675965"/>
      </p:ext>
    </p:extLst>
  </p:cSld>
  <p:clrMapOvr>
    <a:masterClrMapping/>
  </p:clrMapOvr>
  <p:transition>
    <p:fade/>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Single column layout">
    <p:spTree>
      <p:nvGrpSpPr>
        <p:cNvPr id="1" name=""/>
        <p:cNvGrpSpPr/>
        <p:nvPr/>
      </p:nvGrpSpPr>
      <p:grpSpPr>
        <a:xfrm>
          <a:off x="0" y="0"/>
          <a:ext cx="0" cy="0"/>
          <a:chOff x="0" y="0"/>
          <a:chExt cx="0" cy="0"/>
        </a:xfrm>
      </p:grpSpPr>
      <p:sp>
        <p:nvSpPr>
          <p:cNvPr id="7" name="Title 6"/>
          <p:cNvSpPr>
            <a:spLocks noGrp="1"/>
          </p:cNvSpPr>
          <p:nvPr>
            <p:ph type="title"/>
          </p:nvPr>
        </p:nvSpPr>
        <p:spPr>
          <a:xfrm>
            <a:off x="711200" y="274637"/>
            <a:ext cx="10871200" cy="1143000"/>
          </a:xfrm>
        </p:spPr>
        <p:txBody>
          <a:bodyPr/>
          <a:lstStyle>
            <a:lvl1pPr algn="l">
              <a:defRPr>
                <a:solidFill>
                  <a:schemeClr val="tx1"/>
                </a:solidFill>
              </a:defRPr>
            </a:lvl1pPr>
          </a:lstStyle>
          <a:p>
            <a:r>
              <a:rPr lang="en-US"/>
              <a:t>Click to edit Master title style</a:t>
            </a:r>
            <a:endParaRPr lang="en-US" dirty="0"/>
          </a:p>
        </p:txBody>
      </p:sp>
      <p:sp>
        <p:nvSpPr>
          <p:cNvPr id="12" name="Text Placeholder 11"/>
          <p:cNvSpPr>
            <a:spLocks noGrp="1"/>
          </p:cNvSpPr>
          <p:nvPr>
            <p:ph type="body" sz="quarter" idx="13"/>
          </p:nvPr>
        </p:nvSpPr>
        <p:spPr>
          <a:xfrm>
            <a:off x="711200" y="1752600"/>
            <a:ext cx="10871200" cy="558800"/>
          </a:xfrm>
        </p:spPr>
        <p:txBody>
          <a:bodyPr>
            <a:noAutofit/>
          </a:bodyPr>
          <a:lstStyle>
            <a:lvl1pPr marL="0" indent="0" algn="l" defTabSz="1219170" rtl="0" eaLnBrk="1" latinLnBrk="0" hangingPunct="1">
              <a:spcBef>
                <a:spcPct val="20000"/>
              </a:spcBef>
              <a:buFont typeface="Arial" pitchFamily="34" charset="0"/>
              <a:buNone/>
              <a:defRPr lang="en-US" sz="3200" kern="1200" dirty="0">
                <a:solidFill>
                  <a:schemeClr val="accent1"/>
                </a:solidFill>
                <a:latin typeface="Bebas Neue Bold" panose="020B0606020202050201" pitchFamily="34" charset="0"/>
                <a:ea typeface="+mn-ea"/>
                <a:cs typeface="+mn-cs"/>
              </a:defRPr>
            </a:lvl1pPr>
            <a:lvl2pPr marL="609585" indent="0">
              <a:buFontTx/>
              <a:buNone/>
              <a:defRPr/>
            </a:lvl2pPr>
            <a:lvl3pPr marL="1219170" indent="0">
              <a:buFontTx/>
              <a:buNone/>
              <a:defRPr/>
            </a:lvl3pPr>
            <a:lvl4pPr marL="1828754" indent="0">
              <a:buFontTx/>
              <a:buNone/>
              <a:defRPr/>
            </a:lvl4pPr>
            <a:lvl5pPr marL="2438339" indent="0">
              <a:buFontTx/>
              <a:buNone/>
              <a:defRPr/>
            </a:lvl5pPr>
          </a:lstStyle>
          <a:p>
            <a:pPr lvl="0"/>
            <a:r>
              <a:rPr lang="en-US"/>
              <a:t>Click to edit Master text styles</a:t>
            </a:r>
          </a:p>
        </p:txBody>
      </p:sp>
      <p:sp>
        <p:nvSpPr>
          <p:cNvPr id="14" name="Text Placeholder 13"/>
          <p:cNvSpPr>
            <a:spLocks noGrp="1"/>
          </p:cNvSpPr>
          <p:nvPr>
            <p:ph type="body" sz="quarter" idx="14"/>
          </p:nvPr>
        </p:nvSpPr>
        <p:spPr>
          <a:xfrm>
            <a:off x="711200" y="2441355"/>
            <a:ext cx="10871200" cy="3782704"/>
          </a:xfrm>
        </p:spPr>
        <p:txBody>
          <a:bodyPr>
            <a:normAutofit/>
          </a:bodyPr>
          <a:lstStyle>
            <a:lvl1pPr marL="0" indent="0">
              <a:spcBef>
                <a:spcPts val="0"/>
              </a:spcBef>
              <a:buFontTx/>
              <a:buNone/>
              <a:defRPr lang="en-US" sz="1600" kern="1200" dirty="0" smtClean="0">
                <a:solidFill>
                  <a:schemeClr val="tx1"/>
                </a:solidFill>
                <a:latin typeface="+mn-lt"/>
                <a:ea typeface="+mn-ea"/>
                <a:cs typeface="+mn-cs"/>
              </a:defRPr>
            </a:lvl1pPr>
            <a:lvl2pPr marL="609585" indent="0">
              <a:spcBef>
                <a:spcPts val="0"/>
              </a:spcBef>
              <a:buFontTx/>
              <a:buNone/>
              <a:defRPr lang="en-US" sz="1600" kern="1200" dirty="0" smtClean="0">
                <a:solidFill>
                  <a:schemeClr val="tx1"/>
                </a:solidFill>
                <a:latin typeface="+mn-lt"/>
                <a:ea typeface="+mn-ea"/>
                <a:cs typeface="+mn-cs"/>
              </a:defRPr>
            </a:lvl2pPr>
            <a:lvl3pPr marL="1219170" indent="0">
              <a:spcBef>
                <a:spcPts val="0"/>
              </a:spcBef>
              <a:buFontTx/>
              <a:buNone/>
              <a:defRPr lang="en-US" sz="1600" kern="1200" dirty="0" smtClean="0">
                <a:solidFill>
                  <a:schemeClr val="tx1"/>
                </a:solidFill>
                <a:latin typeface="+mn-lt"/>
                <a:ea typeface="+mn-ea"/>
                <a:cs typeface="+mn-cs"/>
              </a:defRPr>
            </a:lvl3pPr>
            <a:lvl4pPr marL="1828754" indent="0">
              <a:spcBef>
                <a:spcPts val="0"/>
              </a:spcBef>
              <a:buFontTx/>
              <a:buNone/>
              <a:defRPr lang="en-US" sz="1600" kern="1200" dirty="0" smtClean="0">
                <a:solidFill>
                  <a:schemeClr val="tx1"/>
                </a:solidFill>
                <a:latin typeface="+mn-lt"/>
                <a:ea typeface="+mn-ea"/>
                <a:cs typeface="+mn-cs"/>
              </a:defRPr>
            </a:lvl4pPr>
            <a:lvl5pPr marL="2438339" indent="0">
              <a:spcBef>
                <a:spcPts val="0"/>
              </a:spcBef>
              <a:buFontTx/>
              <a:buNone/>
              <a:defRPr lang="en-US" sz="1600" kern="1200" dirty="0">
                <a:solidFill>
                  <a:schemeClr val="tx1"/>
                </a:solidFill>
                <a:latin typeface="+mn-lt"/>
                <a:ea typeface="+mn-ea"/>
                <a:cs typeface="+mn-cs"/>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Slide Number Placeholder 13"/>
          <p:cNvSpPr>
            <a:spLocks noGrp="1"/>
          </p:cNvSpPr>
          <p:nvPr>
            <p:ph type="sldNum" sz="quarter" idx="4"/>
          </p:nvPr>
        </p:nvSpPr>
        <p:spPr>
          <a:xfrm>
            <a:off x="10972800" y="6373939"/>
            <a:ext cx="487680" cy="365760"/>
          </a:xfrm>
        </p:spPr>
        <p:txBody>
          <a:bodyPr tIns="18288" bIns="0"/>
          <a:lstStyle>
            <a:lvl1pPr>
              <a:defRPr sz="1600" spc="267" baseline="0"/>
            </a:lvl1pPr>
          </a:lstStyle>
          <a:p>
            <a:fld id="{9D955F5F-96B5-4123-A0BF-F5126ED54847}" type="slidenum">
              <a:rPr lang="en-US" smtClean="0"/>
              <a:pPr/>
              <a:t>‹#›</a:t>
            </a:fld>
            <a:endParaRPr lang="en-US"/>
          </a:p>
        </p:txBody>
      </p:sp>
      <p:sp>
        <p:nvSpPr>
          <p:cNvPr id="13" name="Date Placeholder 11"/>
          <p:cNvSpPr>
            <a:spLocks noGrp="1"/>
          </p:cNvSpPr>
          <p:nvPr>
            <p:ph type="dt" sz="half" idx="2"/>
          </p:nvPr>
        </p:nvSpPr>
        <p:spPr>
          <a:xfrm>
            <a:off x="711200" y="6442647"/>
            <a:ext cx="2844800" cy="246221"/>
          </a:xfrm>
        </p:spPr>
        <p:txBody>
          <a:bodyPr/>
          <a:lstStyle>
            <a:lvl1pPr>
              <a:defRPr sz="1000"/>
            </a:lvl1pPr>
          </a:lstStyle>
          <a:p>
            <a:fld id="{B8F1AF4C-809E-4B7D-AFC4-D71322D988B9}" type="datetime4">
              <a:rPr lang="en-US" smtClean="0"/>
              <a:t>March 25, 2026</a:t>
            </a:fld>
            <a:endParaRPr lang="en-US"/>
          </a:p>
        </p:txBody>
      </p:sp>
      <p:sp>
        <p:nvSpPr>
          <p:cNvPr id="15" name="Footer Placeholder 12"/>
          <p:cNvSpPr>
            <a:spLocks noGrp="1"/>
          </p:cNvSpPr>
          <p:nvPr>
            <p:ph type="ftr" sz="quarter" idx="3"/>
          </p:nvPr>
        </p:nvSpPr>
        <p:spPr>
          <a:xfrm>
            <a:off x="5537200" y="6442647"/>
            <a:ext cx="5283200" cy="246221"/>
          </a:xfrm>
        </p:spPr>
        <p:txBody>
          <a:bodyPr/>
          <a:lstStyle>
            <a:lvl1pPr>
              <a:defRPr sz="1000"/>
            </a:lvl1pPr>
          </a:lstStyle>
          <a:p>
            <a:r>
              <a:rPr lang="en-US" dirty="0"/>
              <a:t>©2019 Your Company. All Rights Reserved</a:t>
            </a:r>
          </a:p>
        </p:txBody>
      </p:sp>
    </p:spTree>
    <p:extLst>
      <p:ext uri="{BB962C8B-B14F-4D97-AF65-F5344CB8AC3E}">
        <p14:creationId xmlns:p14="http://schemas.microsoft.com/office/powerpoint/2010/main" val="3730212317"/>
      </p:ext>
    </p:extLst>
  </p:cSld>
  <p:clrMapOvr>
    <a:masterClrMapping/>
  </p:clrMapOvr>
  <p:extLst>
    <p:ext uri="{DCECCB84-F9BA-43D5-87BE-67443E8EF086}">
      <p15:sldGuideLst xmlns:p15="http://schemas.microsoft.com/office/powerpoint/2012/main">
        <p15:guide id="1" orient="horz" pos="4145">
          <p15:clr>
            <a:srgbClr val="FBAE40"/>
          </p15:clr>
        </p15:guide>
        <p15:guide id="2" pos="3840">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B1ACBAFD-90A1-4060-9F4E-2F65B781F4C3}" type="datetimeFigureOut">
              <a:rPr lang="en-US" smtClean="0"/>
              <a:t>3/25/2026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18B577B-A43A-4857-A154-122A1E94791F}" type="slidenum">
              <a:rPr lang="en-US" smtClean="0"/>
              <a:t>‹#›</a:t>
            </a:fld>
            <a:endParaRPr lang="en-US"/>
          </a:p>
        </p:txBody>
      </p:sp>
    </p:spTree>
    <p:extLst>
      <p:ext uri="{BB962C8B-B14F-4D97-AF65-F5344CB8AC3E}">
        <p14:creationId xmlns:p14="http://schemas.microsoft.com/office/powerpoint/2010/main" val="45729932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1ACBAFD-90A1-4060-9F4E-2F65B781F4C3}" type="datetimeFigureOut">
              <a:rPr lang="en-US" smtClean="0"/>
              <a:t>3/25/2026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18B577B-A43A-4857-A154-122A1E94791F}" type="slidenum">
              <a:rPr lang="en-US" smtClean="0"/>
              <a:t>‹#›</a:t>
            </a:fld>
            <a:endParaRPr lang="en-US"/>
          </a:p>
        </p:txBody>
      </p:sp>
    </p:spTree>
    <p:extLst>
      <p:ext uri="{BB962C8B-B14F-4D97-AF65-F5344CB8AC3E}">
        <p14:creationId xmlns:p14="http://schemas.microsoft.com/office/powerpoint/2010/main" val="250976845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1ACBAFD-90A1-4060-9F4E-2F65B781F4C3}" type="datetimeFigureOut">
              <a:rPr lang="en-US" smtClean="0"/>
              <a:t>3/25/2026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18B577B-A43A-4857-A154-122A1E94791F}" type="slidenum">
              <a:rPr lang="en-US" smtClean="0"/>
              <a:t>‹#›</a:t>
            </a:fld>
            <a:endParaRPr lang="en-US"/>
          </a:p>
        </p:txBody>
      </p:sp>
    </p:spTree>
    <p:extLst>
      <p:ext uri="{BB962C8B-B14F-4D97-AF65-F5344CB8AC3E}">
        <p14:creationId xmlns:p14="http://schemas.microsoft.com/office/powerpoint/2010/main" val="153894106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B1ACBAFD-90A1-4060-9F4E-2F65B781F4C3}" type="datetimeFigureOut">
              <a:rPr lang="en-US" smtClean="0"/>
              <a:t>3/25/2026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18B577B-A43A-4857-A154-122A1E94791F}" type="slidenum">
              <a:rPr lang="en-US" smtClean="0"/>
              <a:t>‹#›</a:t>
            </a:fld>
            <a:endParaRPr lang="en-US"/>
          </a:p>
        </p:txBody>
      </p:sp>
    </p:spTree>
    <p:extLst>
      <p:ext uri="{BB962C8B-B14F-4D97-AF65-F5344CB8AC3E}">
        <p14:creationId xmlns:p14="http://schemas.microsoft.com/office/powerpoint/2010/main" val="24727383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B1ACBAFD-90A1-4060-9F4E-2F65B781F4C3}" type="datetimeFigureOut">
              <a:rPr lang="en-US" smtClean="0"/>
              <a:t>3/25/2026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18B577B-A43A-4857-A154-122A1E94791F}" type="slidenum">
              <a:rPr lang="en-US" smtClean="0"/>
              <a:t>‹#›</a:t>
            </a:fld>
            <a:endParaRPr lang="en-US"/>
          </a:p>
        </p:txBody>
      </p:sp>
    </p:spTree>
    <p:extLst>
      <p:ext uri="{BB962C8B-B14F-4D97-AF65-F5344CB8AC3E}">
        <p14:creationId xmlns:p14="http://schemas.microsoft.com/office/powerpoint/2010/main" val="270272423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B1ACBAFD-90A1-4060-9F4E-2F65B781F4C3}" type="datetimeFigureOut">
              <a:rPr lang="en-US" smtClean="0"/>
              <a:t>3/25/2026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18B577B-A43A-4857-A154-122A1E94791F}" type="slidenum">
              <a:rPr lang="en-US" smtClean="0"/>
              <a:t>‹#›</a:t>
            </a:fld>
            <a:endParaRPr lang="en-US"/>
          </a:p>
        </p:txBody>
      </p:sp>
    </p:spTree>
    <p:extLst>
      <p:ext uri="{BB962C8B-B14F-4D97-AF65-F5344CB8AC3E}">
        <p14:creationId xmlns:p14="http://schemas.microsoft.com/office/powerpoint/2010/main" val="351789012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1ACBAFD-90A1-4060-9F4E-2F65B781F4C3}" type="datetimeFigureOut">
              <a:rPr lang="en-US" smtClean="0"/>
              <a:t>3/25/2026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18B577B-A43A-4857-A154-122A1E94791F}" type="slidenum">
              <a:rPr lang="en-US" smtClean="0"/>
              <a:t>‹#›</a:t>
            </a:fld>
            <a:endParaRPr lang="en-US"/>
          </a:p>
        </p:txBody>
      </p:sp>
    </p:spTree>
    <p:extLst>
      <p:ext uri="{BB962C8B-B14F-4D97-AF65-F5344CB8AC3E}">
        <p14:creationId xmlns:p14="http://schemas.microsoft.com/office/powerpoint/2010/main" val="393595738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B1ACBAFD-90A1-4060-9F4E-2F65B781F4C3}" type="datetimeFigureOut">
              <a:rPr lang="en-US" smtClean="0"/>
              <a:t>3/25/2026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18B577B-A43A-4857-A154-122A1E94791F}" type="slidenum">
              <a:rPr lang="en-US" smtClean="0"/>
              <a:t>‹#›</a:t>
            </a:fld>
            <a:endParaRPr lang="en-US"/>
          </a:p>
        </p:txBody>
      </p:sp>
    </p:spTree>
    <p:extLst>
      <p:ext uri="{BB962C8B-B14F-4D97-AF65-F5344CB8AC3E}">
        <p14:creationId xmlns:p14="http://schemas.microsoft.com/office/powerpoint/2010/main" val="22291667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B1ACBAFD-90A1-4060-9F4E-2F65B781F4C3}" type="datetimeFigureOut">
              <a:rPr lang="en-US" smtClean="0"/>
              <a:t>3/25/2026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18B577B-A43A-4857-A154-122A1E94791F}" type="slidenum">
              <a:rPr lang="en-US" smtClean="0"/>
              <a:t>‹#›</a:t>
            </a:fld>
            <a:endParaRPr lang="en-US"/>
          </a:p>
        </p:txBody>
      </p:sp>
    </p:spTree>
    <p:extLst>
      <p:ext uri="{BB962C8B-B14F-4D97-AF65-F5344CB8AC3E}">
        <p14:creationId xmlns:p14="http://schemas.microsoft.com/office/powerpoint/2010/main" val="205913633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1ACBAFD-90A1-4060-9F4E-2F65B781F4C3}" type="datetimeFigureOut">
              <a:rPr lang="en-US" smtClean="0"/>
              <a:t>3/25/2026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18B577B-A43A-4857-A154-122A1E94791F}" type="slidenum">
              <a:rPr lang="en-US" smtClean="0"/>
              <a:t>‹#›</a:t>
            </a:fld>
            <a:endParaRPr lang="en-US"/>
          </a:p>
        </p:txBody>
      </p:sp>
    </p:spTree>
    <p:extLst>
      <p:ext uri="{BB962C8B-B14F-4D97-AF65-F5344CB8AC3E}">
        <p14:creationId xmlns:p14="http://schemas.microsoft.com/office/powerpoint/2010/main" val="2913004098"/>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1ACBAFD-90A1-4060-9F4E-2F65B781F4C3}" type="datetimeFigureOut">
              <a:rPr lang="en-US" smtClean="0"/>
              <a:t>3/25/2026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18B577B-A43A-4857-A154-122A1E94791F}" type="slidenum">
              <a:rPr lang="en-US" smtClean="0"/>
              <a:t>‹#›</a:t>
            </a:fld>
            <a:endParaRPr lang="en-US"/>
          </a:p>
        </p:txBody>
      </p:sp>
    </p:spTree>
    <p:extLst>
      <p:ext uri="{BB962C8B-B14F-4D97-AF65-F5344CB8AC3E}">
        <p14:creationId xmlns:p14="http://schemas.microsoft.com/office/powerpoint/2010/main" val="3228232717"/>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B1ACBAFD-90A1-4060-9F4E-2F65B781F4C3}" type="datetimeFigureOut">
              <a:rPr lang="en-US" smtClean="0"/>
              <a:t>3/25/2026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18B577B-A43A-4857-A154-122A1E94791F}" type="slidenum">
              <a:rPr lang="en-US" smtClean="0"/>
              <a:t>‹#›</a:t>
            </a:fld>
            <a:endParaRPr lang="en-US"/>
          </a:p>
        </p:txBody>
      </p:sp>
    </p:spTree>
    <p:extLst>
      <p:ext uri="{BB962C8B-B14F-4D97-AF65-F5344CB8AC3E}">
        <p14:creationId xmlns:p14="http://schemas.microsoft.com/office/powerpoint/2010/main" val="366961065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FCC4783D-C254-46DC-B950-AE9307EC234F}" type="datetimeFigureOut">
              <a:rPr lang="en-US" smtClean="0"/>
              <a:t>3/25/2026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02F2A78-C283-4DF5-889F-019F6BBBBDE1}" type="slidenum">
              <a:rPr lang="en-US" smtClean="0"/>
              <a:t>‹#›</a:t>
            </a:fld>
            <a:endParaRPr lang="en-US"/>
          </a:p>
        </p:txBody>
      </p:sp>
    </p:spTree>
    <p:extLst>
      <p:ext uri="{BB962C8B-B14F-4D97-AF65-F5344CB8AC3E}">
        <p14:creationId xmlns:p14="http://schemas.microsoft.com/office/powerpoint/2010/main" val="92229094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CC4783D-C254-46DC-B950-AE9307EC234F}" type="datetimeFigureOut">
              <a:rPr lang="en-US" smtClean="0"/>
              <a:t>3/25/2026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02F2A78-C283-4DF5-889F-019F6BBBBDE1}" type="slidenum">
              <a:rPr lang="en-US" smtClean="0"/>
              <a:t>‹#›</a:t>
            </a:fld>
            <a:endParaRPr lang="en-US"/>
          </a:p>
        </p:txBody>
      </p:sp>
    </p:spTree>
    <p:extLst>
      <p:ext uri="{BB962C8B-B14F-4D97-AF65-F5344CB8AC3E}">
        <p14:creationId xmlns:p14="http://schemas.microsoft.com/office/powerpoint/2010/main" val="2202383856"/>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CC4783D-C254-46DC-B950-AE9307EC234F}" type="datetimeFigureOut">
              <a:rPr lang="en-US" smtClean="0"/>
              <a:t>3/25/2026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02F2A78-C283-4DF5-889F-019F6BBBBDE1}" type="slidenum">
              <a:rPr lang="en-US" smtClean="0"/>
              <a:t>‹#›</a:t>
            </a:fld>
            <a:endParaRPr lang="en-US"/>
          </a:p>
        </p:txBody>
      </p:sp>
    </p:spTree>
    <p:extLst>
      <p:ext uri="{BB962C8B-B14F-4D97-AF65-F5344CB8AC3E}">
        <p14:creationId xmlns:p14="http://schemas.microsoft.com/office/powerpoint/2010/main" val="69529676"/>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FCC4783D-C254-46DC-B950-AE9307EC234F}" type="datetimeFigureOut">
              <a:rPr lang="en-US" smtClean="0"/>
              <a:t>3/25/2026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02F2A78-C283-4DF5-889F-019F6BBBBDE1}" type="slidenum">
              <a:rPr lang="en-US" smtClean="0"/>
              <a:t>‹#›</a:t>
            </a:fld>
            <a:endParaRPr lang="en-US"/>
          </a:p>
        </p:txBody>
      </p:sp>
    </p:spTree>
    <p:extLst>
      <p:ext uri="{BB962C8B-B14F-4D97-AF65-F5344CB8AC3E}">
        <p14:creationId xmlns:p14="http://schemas.microsoft.com/office/powerpoint/2010/main" val="1347864466"/>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FCC4783D-C254-46DC-B950-AE9307EC234F}" type="datetimeFigureOut">
              <a:rPr lang="en-US" smtClean="0"/>
              <a:t>3/25/2026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02F2A78-C283-4DF5-889F-019F6BBBBDE1}" type="slidenum">
              <a:rPr lang="en-US" smtClean="0"/>
              <a:t>‹#›</a:t>
            </a:fld>
            <a:endParaRPr lang="en-US"/>
          </a:p>
        </p:txBody>
      </p:sp>
    </p:spTree>
    <p:extLst>
      <p:ext uri="{BB962C8B-B14F-4D97-AF65-F5344CB8AC3E}">
        <p14:creationId xmlns:p14="http://schemas.microsoft.com/office/powerpoint/2010/main" val="2081309178"/>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FCC4783D-C254-46DC-B950-AE9307EC234F}" type="datetimeFigureOut">
              <a:rPr lang="en-US" smtClean="0"/>
              <a:t>3/25/2026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02F2A78-C283-4DF5-889F-019F6BBBBDE1}" type="slidenum">
              <a:rPr lang="en-US" smtClean="0"/>
              <a:t>‹#›</a:t>
            </a:fld>
            <a:endParaRPr lang="en-US"/>
          </a:p>
        </p:txBody>
      </p:sp>
    </p:spTree>
    <p:extLst>
      <p:ext uri="{BB962C8B-B14F-4D97-AF65-F5344CB8AC3E}">
        <p14:creationId xmlns:p14="http://schemas.microsoft.com/office/powerpoint/2010/main" val="3615554288"/>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CC4783D-C254-46DC-B950-AE9307EC234F}" type="datetimeFigureOut">
              <a:rPr lang="en-US" smtClean="0"/>
              <a:t>3/25/2026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02F2A78-C283-4DF5-889F-019F6BBBBDE1}" type="slidenum">
              <a:rPr lang="en-US" smtClean="0"/>
              <a:t>‹#›</a:t>
            </a:fld>
            <a:endParaRPr lang="en-US"/>
          </a:p>
        </p:txBody>
      </p:sp>
    </p:spTree>
    <p:extLst>
      <p:ext uri="{BB962C8B-B14F-4D97-AF65-F5344CB8AC3E}">
        <p14:creationId xmlns:p14="http://schemas.microsoft.com/office/powerpoint/2010/main" val="1048962080"/>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FCC4783D-C254-46DC-B950-AE9307EC234F}" type="datetimeFigureOut">
              <a:rPr lang="en-US" smtClean="0"/>
              <a:t>3/25/2026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02F2A78-C283-4DF5-889F-019F6BBBBDE1}" type="slidenum">
              <a:rPr lang="en-US" smtClean="0"/>
              <a:t>‹#›</a:t>
            </a:fld>
            <a:endParaRPr lang="en-US"/>
          </a:p>
        </p:txBody>
      </p:sp>
    </p:spTree>
    <p:extLst>
      <p:ext uri="{BB962C8B-B14F-4D97-AF65-F5344CB8AC3E}">
        <p14:creationId xmlns:p14="http://schemas.microsoft.com/office/powerpoint/2010/main" val="725334191"/>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FCC4783D-C254-46DC-B950-AE9307EC234F}" type="datetimeFigureOut">
              <a:rPr lang="en-US" smtClean="0"/>
              <a:t>3/25/2026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02F2A78-C283-4DF5-889F-019F6BBBBDE1}" type="slidenum">
              <a:rPr lang="en-US" smtClean="0"/>
              <a:t>‹#›</a:t>
            </a:fld>
            <a:endParaRPr lang="en-US"/>
          </a:p>
        </p:txBody>
      </p:sp>
    </p:spTree>
    <p:extLst>
      <p:ext uri="{BB962C8B-B14F-4D97-AF65-F5344CB8AC3E}">
        <p14:creationId xmlns:p14="http://schemas.microsoft.com/office/powerpoint/2010/main" val="4051462332"/>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CC4783D-C254-46DC-B950-AE9307EC234F}" type="datetimeFigureOut">
              <a:rPr lang="en-US" smtClean="0"/>
              <a:t>3/25/2026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02F2A78-C283-4DF5-889F-019F6BBBBDE1}" type="slidenum">
              <a:rPr lang="en-US" smtClean="0"/>
              <a:t>‹#›</a:t>
            </a:fld>
            <a:endParaRPr lang="en-US"/>
          </a:p>
        </p:txBody>
      </p:sp>
    </p:spTree>
    <p:extLst>
      <p:ext uri="{BB962C8B-B14F-4D97-AF65-F5344CB8AC3E}">
        <p14:creationId xmlns:p14="http://schemas.microsoft.com/office/powerpoint/2010/main" val="3889427769"/>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CC4783D-C254-46DC-B950-AE9307EC234F}" type="datetimeFigureOut">
              <a:rPr lang="en-US" smtClean="0"/>
              <a:t>3/25/2026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02F2A78-C283-4DF5-889F-019F6BBBBDE1}" type="slidenum">
              <a:rPr lang="en-US" smtClean="0"/>
              <a:t>‹#›</a:t>
            </a:fld>
            <a:endParaRPr lang="en-US"/>
          </a:p>
        </p:txBody>
      </p:sp>
    </p:spTree>
    <p:extLst>
      <p:ext uri="{BB962C8B-B14F-4D97-AF65-F5344CB8AC3E}">
        <p14:creationId xmlns:p14="http://schemas.microsoft.com/office/powerpoint/2010/main" val="18974433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1.xml"/><Relationship Id="rId13" Type="http://schemas.openxmlformats.org/officeDocument/2006/relationships/theme" Target="../theme/theme2.xml"/><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slideLayout" Target="../slideLayouts/slideLayout35.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43.xml"/><Relationship Id="rId3" Type="http://schemas.openxmlformats.org/officeDocument/2006/relationships/slideLayout" Target="../slideLayouts/slideLayout38.xml"/><Relationship Id="rId7" Type="http://schemas.openxmlformats.org/officeDocument/2006/relationships/slideLayout" Target="../slideLayouts/slideLayout42.xml"/><Relationship Id="rId12" Type="http://schemas.openxmlformats.org/officeDocument/2006/relationships/theme" Target="../theme/theme3.xml"/><Relationship Id="rId2" Type="http://schemas.openxmlformats.org/officeDocument/2006/relationships/slideLayout" Target="../slideLayouts/slideLayout37.xml"/><Relationship Id="rId1" Type="http://schemas.openxmlformats.org/officeDocument/2006/relationships/slideLayout" Target="../slideLayouts/slideLayout36.xml"/><Relationship Id="rId6" Type="http://schemas.openxmlformats.org/officeDocument/2006/relationships/slideLayout" Target="../slideLayouts/slideLayout41.xml"/><Relationship Id="rId11" Type="http://schemas.openxmlformats.org/officeDocument/2006/relationships/slideLayout" Target="../slideLayouts/slideLayout46.xml"/><Relationship Id="rId5" Type="http://schemas.openxmlformats.org/officeDocument/2006/relationships/slideLayout" Target="../slideLayouts/slideLayout40.xml"/><Relationship Id="rId10" Type="http://schemas.openxmlformats.org/officeDocument/2006/relationships/slideLayout" Target="../slideLayouts/slideLayout45.xml"/><Relationship Id="rId4" Type="http://schemas.openxmlformats.org/officeDocument/2006/relationships/slideLayout" Target="../slideLayouts/slideLayout39.xml"/><Relationship Id="rId9" Type="http://schemas.openxmlformats.org/officeDocument/2006/relationships/slideLayout" Target="../slideLayouts/slideLayout4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242424"/>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CALIBRI (BODY) UPPERCASE SIZE 36</a:t>
            </a:r>
          </a:p>
        </p:txBody>
      </p:sp>
      <p:sp>
        <p:nvSpPr>
          <p:cNvPr id="3" name="Text Placeholder 2"/>
          <p:cNvSpPr>
            <a:spLocks noGrp="1"/>
          </p:cNvSpPr>
          <p:nvPr>
            <p:ph type="body" idx="1"/>
          </p:nvPr>
        </p:nvSpPr>
        <p:spPr>
          <a:xfrm>
            <a:off x="838200" y="2002971"/>
            <a:ext cx="10515600" cy="1959429"/>
          </a:xfrm>
          <a:prstGeom prst="rect">
            <a:avLst/>
          </a:prstGeom>
        </p:spPr>
        <p:txBody>
          <a:bodyPr vert="horz" lIns="91440" tIns="45720" rIns="91440" bIns="45720" rtlCol="0">
            <a:normAutofit/>
          </a:bodyPr>
          <a:lstStyle/>
          <a:p>
            <a:pPr lvl="0"/>
            <a:r>
              <a:rPr lang="en-US" dirty="0"/>
              <a:t>Calibri (body) Size 32</a:t>
            </a:r>
          </a:p>
        </p:txBody>
      </p:sp>
    </p:spTree>
    <p:extLst>
      <p:ext uri="{BB962C8B-B14F-4D97-AF65-F5344CB8AC3E}">
        <p14:creationId xmlns:p14="http://schemas.microsoft.com/office/powerpoint/2010/main" val="1017633227"/>
      </p:ext>
    </p:extLst>
  </p:cSld>
  <p:clrMap bg1="dk1" tx1="lt1" bg2="dk2" tx2="lt2" accent1="accent1" accent2="accent2" accent3="accent3" accent4="accent4" accent5="accent5" accent6="accent6" hlink="hlink" folHlink="folHlink"/>
  <p:sldLayoutIdLst>
    <p:sldLayoutId id="2147484346" r:id="rId1"/>
    <p:sldLayoutId id="2147484356" r:id="rId2"/>
    <p:sldLayoutId id="2147484347" r:id="rId3"/>
    <p:sldLayoutId id="2147484345" r:id="rId4"/>
    <p:sldLayoutId id="2147484360" r:id="rId5"/>
    <p:sldLayoutId id="2147484357" r:id="rId6"/>
    <p:sldLayoutId id="2147484348" r:id="rId7"/>
    <p:sldLayoutId id="2147484362" r:id="rId8"/>
    <p:sldLayoutId id="2147484358" r:id="rId9"/>
    <p:sldLayoutId id="2147484361" r:id="rId10"/>
    <p:sldLayoutId id="2147484363" r:id="rId11"/>
    <p:sldLayoutId id="2147484359" r:id="rId12"/>
    <p:sldLayoutId id="2147484349" r:id="rId13"/>
    <p:sldLayoutId id="2147484350" r:id="rId14"/>
    <p:sldLayoutId id="2147484351" r:id="rId15"/>
    <p:sldLayoutId id="2147484352" r:id="rId16"/>
    <p:sldLayoutId id="2147484353" r:id="rId17"/>
    <p:sldLayoutId id="2147484354" r:id="rId18"/>
    <p:sldLayoutId id="2147484355" r:id="rId19"/>
    <p:sldLayoutId id="2147484333" r:id="rId20"/>
    <p:sldLayoutId id="2147484334" r:id="rId21"/>
    <p:sldLayoutId id="2147484343" r:id="rId22"/>
    <p:sldLayoutId id="2147484389" r:id="rId23"/>
  </p:sldLayoutIdLst>
  <p:transition>
    <p:fade/>
  </p:transition>
  <p:txStyles>
    <p:titleStyle>
      <a:lvl1pPr algn="l" defTabSz="914400" rtl="0" eaLnBrk="1" latinLnBrk="0" hangingPunct="1">
        <a:lnSpc>
          <a:spcPct val="90000"/>
        </a:lnSpc>
        <a:spcBef>
          <a:spcPct val="0"/>
        </a:spcBef>
        <a:buNone/>
        <a:defRPr sz="3600" kern="1200" spc="0" baseline="0">
          <a:solidFill>
            <a:schemeClr val="tx1"/>
          </a:solidFill>
          <a:latin typeface="+mn-lt"/>
          <a:ea typeface="+mj-ea"/>
          <a:cs typeface="+mj-cs"/>
        </a:defRPr>
      </a:lvl1pPr>
    </p:titleStyle>
    <p:bodyStyle>
      <a:lvl1pPr marL="0" indent="0" algn="l" defTabSz="914400" rtl="0" eaLnBrk="1" latinLnBrk="0" hangingPunct="1">
        <a:lnSpc>
          <a:spcPct val="90000"/>
        </a:lnSpc>
        <a:spcBef>
          <a:spcPts val="1000"/>
        </a:spcBef>
        <a:buFont typeface="Arial" panose="020B0604020202020204" pitchFamily="34" charset="0"/>
        <a:buNone/>
        <a:defRPr sz="3200" kern="1200" spc="0" baseline="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1ACBAFD-90A1-4060-9F4E-2F65B781F4C3}" type="datetimeFigureOut">
              <a:rPr lang="en-US" smtClean="0"/>
              <a:t>3/25/2026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18B577B-A43A-4857-A154-122A1E94791F}" type="slidenum">
              <a:rPr lang="en-US" smtClean="0"/>
              <a:t>‹#›</a:t>
            </a:fld>
            <a:endParaRPr lang="en-US"/>
          </a:p>
        </p:txBody>
      </p:sp>
    </p:spTree>
    <p:extLst>
      <p:ext uri="{BB962C8B-B14F-4D97-AF65-F5344CB8AC3E}">
        <p14:creationId xmlns:p14="http://schemas.microsoft.com/office/powerpoint/2010/main" val="3864725641"/>
      </p:ext>
    </p:extLst>
  </p:cSld>
  <p:clrMap bg1="lt1" tx1="dk1" bg2="lt2" tx2="dk2" accent1="accent1" accent2="accent2" accent3="accent3" accent4="accent4" accent5="accent5" accent6="accent6" hlink="hlink" folHlink="folHlink"/>
  <p:sldLayoutIdLst>
    <p:sldLayoutId id="2147484377" r:id="rId1"/>
    <p:sldLayoutId id="2147484378" r:id="rId2"/>
    <p:sldLayoutId id="2147484379" r:id="rId3"/>
    <p:sldLayoutId id="2147484380" r:id="rId4"/>
    <p:sldLayoutId id="2147484381" r:id="rId5"/>
    <p:sldLayoutId id="2147484382" r:id="rId6"/>
    <p:sldLayoutId id="2147484383" r:id="rId7"/>
    <p:sldLayoutId id="2147484384" r:id="rId8"/>
    <p:sldLayoutId id="2147484385" r:id="rId9"/>
    <p:sldLayoutId id="2147484386" r:id="rId10"/>
    <p:sldLayoutId id="2147484387" r:id="rId11"/>
    <p:sldLayoutId id="2147484388"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CC4783D-C254-46DC-B950-AE9307EC234F}" type="datetimeFigureOut">
              <a:rPr lang="en-US" smtClean="0"/>
              <a:t>3/25/2026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02F2A78-C283-4DF5-889F-019F6BBBBDE1}" type="slidenum">
              <a:rPr lang="en-US" smtClean="0"/>
              <a:t>‹#›</a:t>
            </a:fld>
            <a:endParaRPr lang="en-US"/>
          </a:p>
        </p:txBody>
      </p:sp>
    </p:spTree>
    <p:extLst>
      <p:ext uri="{BB962C8B-B14F-4D97-AF65-F5344CB8AC3E}">
        <p14:creationId xmlns:p14="http://schemas.microsoft.com/office/powerpoint/2010/main" val="1623265498"/>
      </p:ext>
    </p:extLst>
  </p:cSld>
  <p:clrMap bg1="lt1" tx1="dk1" bg2="lt2" tx2="dk2" accent1="accent1" accent2="accent2" accent3="accent3" accent4="accent4" accent5="accent5" accent6="accent6" hlink="hlink" folHlink="folHlink"/>
  <p:sldLayoutIdLst>
    <p:sldLayoutId id="2147484365" r:id="rId1"/>
    <p:sldLayoutId id="2147484366" r:id="rId2"/>
    <p:sldLayoutId id="2147484367" r:id="rId3"/>
    <p:sldLayoutId id="2147484368" r:id="rId4"/>
    <p:sldLayoutId id="2147484369" r:id="rId5"/>
    <p:sldLayoutId id="2147484370" r:id="rId6"/>
    <p:sldLayoutId id="2147484371" r:id="rId7"/>
    <p:sldLayoutId id="2147484372" r:id="rId8"/>
    <p:sldLayoutId id="2147484373" r:id="rId9"/>
    <p:sldLayoutId id="2147484374" r:id="rId10"/>
    <p:sldLayoutId id="214748437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hyperlink" Target="mailto:murrenj@cvcolonials.org" TargetMode="Externa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image" Target="../media/image10.jpeg"/><Relationship Id="rId1" Type="http://schemas.openxmlformats.org/officeDocument/2006/relationships/slideLayout" Target="../slideLayouts/slideLayout23.xml"/></Relationships>
</file>

<file path=ppt/slides/_rels/slide10.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23.xml"/><Relationship Id="rId4" Type="http://schemas.openxmlformats.org/officeDocument/2006/relationships/image" Target="../media/image11.jpg"/></Relationships>
</file>

<file path=ppt/slides/_rels/slide11.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3.xml"/></Relationships>
</file>

<file path=ppt/slides/_rels/slide1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3.xml"/></Relationships>
</file>

<file path=ppt/slides/_rels/slide14.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3.xml"/></Relationships>
</file>

<file path=ppt/slides/_rels/slide15.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3.xml"/><Relationship Id="rId1" Type="http://schemas.openxmlformats.org/officeDocument/2006/relationships/slideLayout" Target="../slideLayouts/slideLayout23.xml"/></Relationships>
</file>

<file path=ppt/slides/_rels/slide16.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3.xml"/></Relationships>
</file>

<file path=ppt/slides/_rels/slide17.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3.xml"/></Relationships>
</file>

<file path=ppt/slides/_rels/slide18.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3.xml"/></Relationships>
</file>

<file path=ppt/slides/_rels/slide19.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3.xml"/></Relationships>
</file>

<file path=ppt/slides/_rels/slide20.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3.xml"/></Relationships>
</file>

<file path=ppt/slides/_rels/slide21.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3.xml"/></Relationships>
</file>

<file path=ppt/slides/_rels/slide22.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3.xml"/></Relationships>
</file>

<file path=ppt/slides/_rels/slide23.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3.xml"/></Relationships>
</file>

<file path=ppt/slides/_rels/slide24.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3.xml"/></Relationships>
</file>

<file path=ppt/slides/_rels/slide25.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jpeg"/><Relationship Id="rId1" Type="http://schemas.openxmlformats.org/officeDocument/2006/relationships/slideLayout" Target="../slideLayouts/slideLayout4.xml"/><Relationship Id="rId5" Type="http://schemas.openxmlformats.org/officeDocument/2006/relationships/image" Target="../media/image30.jpeg"/><Relationship Id="rId4" Type="http://schemas.openxmlformats.org/officeDocument/2006/relationships/image" Target="../media/image29.jpeg"/></Relationships>
</file>

<file path=ppt/slides/_rels/slide26.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hyperlink" Target="mailto:bidding@cra-architects.com" TargetMode="External"/><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3" Type="http://schemas.openxmlformats.org/officeDocument/2006/relationships/hyperlink" Target="mailto:murrenj@cvcolonials.org" TargetMode="External"/><Relationship Id="rId2" Type="http://schemas.openxmlformats.org/officeDocument/2006/relationships/image" Target="../media/image33.jpeg"/><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2" Type="http://schemas.openxmlformats.org/officeDocument/2006/relationships/image" Target="../media/image34.JPG"/><Relationship Id="rId1" Type="http://schemas.openxmlformats.org/officeDocument/2006/relationships/slideLayout" Target="../slideLayouts/slideLayout15.xml"/></Relationships>
</file>

<file path=ppt/slides/_rels/slide32.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2" Type="http://schemas.openxmlformats.org/officeDocument/2006/relationships/image" Target="../media/image36.jpg"/><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2" Type="http://schemas.openxmlformats.org/officeDocument/2006/relationships/image" Target="../media/image37.jpg"/><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2" Type="http://schemas.openxmlformats.org/officeDocument/2006/relationships/image" Target="../media/image38.jpg"/><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4185309441"/>
      </p:ext>
    </p:extLst>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EBAD35-92F3-D651-5CA5-BA89577D89FA}"/>
            </a:ext>
          </a:extLst>
        </p:cNvPr>
        <p:cNvGrpSpPr/>
        <p:nvPr/>
      </p:nvGrpSpPr>
      <p:grpSpPr>
        <a:xfrm>
          <a:off x="0" y="0"/>
          <a:ext cx="0" cy="0"/>
          <a:chOff x="0" y="0"/>
          <a:chExt cx="0" cy="0"/>
        </a:xfrm>
      </p:grpSpPr>
      <p:sp>
        <p:nvSpPr>
          <p:cNvPr id="3" name="TextBox 3">
            <a:extLst>
              <a:ext uri="{FF2B5EF4-FFF2-40B4-BE49-F238E27FC236}">
                <a16:creationId xmlns:a16="http://schemas.microsoft.com/office/drawing/2014/main" id="{45822DD5-C91A-275E-F77A-854562A5BDBC}"/>
              </a:ext>
            </a:extLst>
          </p:cNvPr>
          <p:cNvSpPr txBox="1">
            <a:spLocks noChangeArrowheads="1"/>
          </p:cNvSpPr>
          <p:nvPr/>
        </p:nvSpPr>
        <p:spPr bwMode="auto">
          <a:xfrm>
            <a:off x="1789339" y="1906874"/>
            <a:ext cx="8613322" cy="32624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just">
              <a:spcAft>
                <a:spcPts val="600"/>
              </a:spcAft>
            </a:pPr>
            <a:r>
              <a:rPr lang="en-US" altLang="en-US" sz="2800" b="1" dirty="0">
                <a:latin typeface="+mn-lt"/>
              </a:rPr>
              <a:t>Announcement:  An optional building and site walk-through will be available to bidders on Friday, April 6 at 9:00 AM.  Access to the building will be provided by Jeff Murren, Director of Buildings and Grounds.  Mr. Murren can be contacted at</a:t>
            </a:r>
            <a:r>
              <a:rPr lang="en-US" altLang="en-US" sz="2800" dirty="0">
                <a:hlinkClick r:id="rId2"/>
              </a:rPr>
              <a:t> murrenj@cvcolonials.org</a:t>
            </a:r>
            <a:r>
              <a:rPr lang="en-US" altLang="en-US" sz="2800" dirty="0"/>
              <a:t> </a:t>
            </a:r>
          </a:p>
          <a:p>
            <a:pPr algn="just">
              <a:spcAft>
                <a:spcPts val="600"/>
              </a:spcAft>
            </a:pPr>
            <a:r>
              <a:rPr lang="en-US" altLang="en-US" sz="2800" b="1" dirty="0">
                <a:latin typeface="+mn-lt"/>
              </a:rPr>
              <a:t>   </a:t>
            </a:r>
            <a:endParaRPr kumimoji="0" lang="en-US" altLang="en-US" sz="2800" b="0" i="0" u="none" strike="noStrike" kern="1200" cap="none" spc="0" normalizeH="0" baseline="0" noProof="0" dirty="0">
              <a:ln>
                <a:noFill/>
              </a:ln>
              <a:solidFill>
                <a:srgbClr val="FFFFFF"/>
              </a:solidFill>
              <a:effectLst/>
              <a:uLnTx/>
              <a:uFillTx/>
              <a:latin typeface="+mn-lt"/>
              <a:ea typeface="+mn-ea"/>
              <a:cs typeface="+mn-cs"/>
            </a:endParaRPr>
          </a:p>
          <a:p>
            <a:endParaRPr lang="en-US" altLang="en-US" sz="1400" dirty="0"/>
          </a:p>
          <a:p>
            <a:endParaRPr lang="en-US" altLang="en-US" sz="1400" dirty="0"/>
          </a:p>
        </p:txBody>
      </p:sp>
    </p:spTree>
    <p:extLst>
      <p:ext uri="{BB962C8B-B14F-4D97-AF65-F5344CB8AC3E}">
        <p14:creationId xmlns:p14="http://schemas.microsoft.com/office/powerpoint/2010/main" val="1774745146"/>
      </p:ext>
    </p:extLst>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242424"/>
        </a:solidFill>
        <a:effectLst/>
      </p:bgPr>
    </p:bg>
    <p:spTree>
      <p:nvGrpSpPr>
        <p:cNvPr id="1" name=""/>
        <p:cNvGrpSpPr/>
        <p:nvPr/>
      </p:nvGrpSpPr>
      <p:grpSpPr>
        <a:xfrm>
          <a:off x="0" y="0"/>
          <a:ext cx="0" cy="0"/>
          <a:chOff x="0" y="0"/>
          <a:chExt cx="0" cy="0"/>
        </a:xfrm>
      </p:grpSpPr>
      <p:grpSp>
        <p:nvGrpSpPr>
          <p:cNvPr id="15" name="Group 14"/>
          <p:cNvGrpSpPr/>
          <p:nvPr/>
        </p:nvGrpSpPr>
        <p:grpSpPr>
          <a:xfrm>
            <a:off x="915862" y="2132256"/>
            <a:ext cx="914400" cy="914400"/>
            <a:chOff x="960226" y="1741017"/>
            <a:chExt cx="914400" cy="914400"/>
          </a:xfrm>
        </p:grpSpPr>
        <p:sp>
          <p:nvSpPr>
            <p:cNvPr id="2" name="Rectangle 1"/>
            <p:cNvSpPr/>
            <p:nvPr/>
          </p:nvSpPr>
          <p:spPr>
            <a:xfrm>
              <a:off x="1190815" y="1875052"/>
              <a:ext cx="457176" cy="646331"/>
            </a:xfrm>
            <a:prstGeom prst="rect">
              <a:avLst/>
            </a:prstGeom>
            <a:ln>
              <a:noFill/>
            </a:ln>
          </p:spPr>
          <p:txBody>
            <a:bodyPr wrap="none">
              <a:spAutoFit/>
            </a:bodyPr>
            <a:lstStyle/>
            <a:p>
              <a:pPr>
                <a:defRPr/>
              </a:pPr>
              <a:r>
                <a:rPr lang="en-US" altLang="en-US" sz="3600" b="1" spc="300" dirty="0"/>
                <a:t>2</a:t>
              </a:r>
            </a:p>
          </p:txBody>
        </p:sp>
        <p:sp>
          <p:nvSpPr>
            <p:cNvPr id="7" name="Oval 6"/>
            <p:cNvSpPr/>
            <p:nvPr/>
          </p:nvSpPr>
          <p:spPr>
            <a:xfrm>
              <a:off x="960226" y="1741017"/>
              <a:ext cx="914400" cy="914400"/>
            </a:xfrm>
            <a:prstGeom prst="ellipse">
              <a:avLst/>
            </a:prstGeom>
            <a:noFill/>
            <a:ln w="762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16" name="Group 15"/>
          <p:cNvGrpSpPr/>
          <p:nvPr/>
        </p:nvGrpSpPr>
        <p:grpSpPr>
          <a:xfrm>
            <a:off x="915862" y="3561491"/>
            <a:ext cx="914400" cy="914400"/>
            <a:chOff x="960226" y="2944964"/>
            <a:chExt cx="914400" cy="914400"/>
          </a:xfrm>
        </p:grpSpPr>
        <p:sp>
          <p:nvSpPr>
            <p:cNvPr id="3" name="Rectangle 2"/>
            <p:cNvSpPr/>
            <p:nvPr/>
          </p:nvSpPr>
          <p:spPr>
            <a:xfrm>
              <a:off x="1190815" y="3078999"/>
              <a:ext cx="457176" cy="646331"/>
            </a:xfrm>
            <a:prstGeom prst="rect">
              <a:avLst/>
            </a:prstGeom>
          </p:spPr>
          <p:txBody>
            <a:bodyPr wrap="none">
              <a:spAutoFit/>
            </a:bodyPr>
            <a:lstStyle/>
            <a:p>
              <a:pPr>
                <a:defRPr/>
              </a:pPr>
              <a:r>
                <a:rPr lang="en-US" altLang="en-US" sz="3600" b="1" spc="300" dirty="0"/>
                <a:t>3</a:t>
              </a:r>
            </a:p>
          </p:txBody>
        </p:sp>
        <p:sp>
          <p:nvSpPr>
            <p:cNvPr id="8" name="Oval 7"/>
            <p:cNvSpPr/>
            <p:nvPr/>
          </p:nvSpPr>
          <p:spPr>
            <a:xfrm>
              <a:off x="960226" y="2944964"/>
              <a:ext cx="914400" cy="914400"/>
            </a:xfrm>
            <a:prstGeom prst="ellipse">
              <a:avLst/>
            </a:prstGeom>
            <a:noFill/>
            <a:ln w="762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11" name="Rectangle 10"/>
          <p:cNvSpPr/>
          <p:nvPr/>
        </p:nvSpPr>
        <p:spPr>
          <a:xfrm>
            <a:off x="2193689" y="837055"/>
            <a:ext cx="8350857" cy="646331"/>
          </a:xfrm>
          <a:prstGeom prst="rect">
            <a:avLst/>
          </a:prstGeom>
        </p:spPr>
        <p:txBody>
          <a:bodyPr wrap="square">
            <a:spAutoFit/>
          </a:bodyPr>
          <a:lstStyle/>
          <a:p>
            <a:pPr>
              <a:defRPr/>
            </a:pPr>
            <a:r>
              <a:rPr lang="en-US" altLang="en-US" sz="3600" b="1" spc="300" dirty="0"/>
              <a:t>PROJECT OVERVIEW</a:t>
            </a:r>
          </a:p>
        </p:txBody>
      </p:sp>
      <p:grpSp>
        <p:nvGrpSpPr>
          <p:cNvPr id="14" name="Group 13"/>
          <p:cNvGrpSpPr/>
          <p:nvPr/>
        </p:nvGrpSpPr>
        <p:grpSpPr>
          <a:xfrm>
            <a:off x="915862" y="703022"/>
            <a:ext cx="914400" cy="914400"/>
            <a:chOff x="960226" y="537070"/>
            <a:chExt cx="914400" cy="914400"/>
          </a:xfrm>
        </p:grpSpPr>
        <p:sp>
          <p:nvSpPr>
            <p:cNvPr id="6" name="Oval 5"/>
            <p:cNvSpPr/>
            <p:nvPr/>
          </p:nvSpPr>
          <p:spPr>
            <a:xfrm>
              <a:off x="960226" y="537070"/>
              <a:ext cx="914400" cy="914400"/>
            </a:xfrm>
            <a:prstGeom prst="ellipse">
              <a:avLst/>
            </a:prstGeom>
            <a:noFill/>
            <a:ln w="762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414141"/>
                </a:solidFill>
              </a:endParaRPr>
            </a:p>
          </p:txBody>
        </p:sp>
        <p:sp>
          <p:nvSpPr>
            <p:cNvPr id="13" name="Rectangle 12"/>
            <p:cNvSpPr/>
            <p:nvPr/>
          </p:nvSpPr>
          <p:spPr>
            <a:xfrm>
              <a:off x="1190815" y="671103"/>
              <a:ext cx="457176" cy="646331"/>
            </a:xfrm>
            <a:prstGeom prst="rect">
              <a:avLst/>
            </a:prstGeom>
          </p:spPr>
          <p:txBody>
            <a:bodyPr wrap="none">
              <a:spAutoFit/>
            </a:bodyPr>
            <a:lstStyle/>
            <a:p>
              <a:r>
                <a:rPr lang="en-US" altLang="en-US" sz="3600" b="1" spc="300" dirty="0">
                  <a:solidFill>
                    <a:srgbClr val="FFFFFF"/>
                  </a:solidFill>
                </a:rPr>
                <a:t>1</a:t>
              </a:r>
              <a:endParaRPr lang="en-US" dirty="0"/>
            </a:p>
          </p:txBody>
        </p:sp>
      </p:grpSp>
      <p:sp>
        <p:nvSpPr>
          <p:cNvPr id="19" name="Rectangle 18"/>
          <p:cNvSpPr/>
          <p:nvPr/>
        </p:nvSpPr>
        <p:spPr>
          <a:xfrm>
            <a:off x="2193690" y="2263271"/>
            <a:ext cx="8051307" cy="646331"/>
          </a:xfrm>
          <a:prstGeom prst="rect">
            <a:avLst/>
          </a:prstGeom>
        </p:spPr>
        <p:txBody>
          <a:bodyPr wrap="square">
            <a:spAutoFit/>
          </a:bodyPr>
          <a:lstStyle/>
          <a:p>
            <a:pPr>
              <a:defRPr/>
            </a:pPr>
            <a:r>
              <a:rPr lang="en-US" altLang="en-US" sz="3600" b="1" spc="300" dirty="0"/>
              <a:t>SCOPE REVIEW</a:t>
            </a:r>
          </a:p>
        </p:txBody>
      </p:sp>
      <p:sp>
        <p:nvSpPr>
          <p:cNvPr id="28" name="Rectangle 27"/>
          <p:cNvSpPr/>
          <p:nvPr/>
        </p:nvSpPr>
        <p:spPr>
          <a:xfrm>
            <a:off x="2193690" y="3695525"/>
            <a:ext cx="8350857" cy="646331"/>
          </a:xfrm>
          <a:prstGeom prst="rect">
            <a:avLst/>
          </a:prstGeom>
        </p:spPr>
        <p:txBody>
          <a:bodyPr wrap="square">
            <a:spAutoFit/>
          </a:bodyPr>
          <a:lstStyle/>
          <a:p>
            <a:pPr>
              <a:defRPr/>
            </a:pPr>
            <a:r>
              <a:rPr lang="en-US" altLang="en-US" sz="3600" b="1" spc="300" dirty="0"/>
              <a:t>BIDDING REQUIREMENTS</a:t>
            </a:r>
          </a:p>
        </p:txBody>
      </p:sp>
      <p:sp>
        <p:nvSpPr>
          <p:cNvPr id="17" name="Rectangle 16"/>
          <p:cNvSpPr/>
          <p:nvPr/>
        </p:nvSpPr>
        <p:spPr>
          <a:xfrm>
            <a:off x="2193690" y="5124760"/>
            <a:ext cx="8350857" cy="646331"/>
          </a:xfrm>
          <a:prstGeom prst="rect">
            <a:avLst/>
          </a:prstGeom>
        </p:spPr>
        <p:txBody>
          <a:bodyPr wrap="square">
            <a:spAutoFit/>
          </a:bodyPr>
          <a:lstStyle/>
          <a:p>
            <a:pPr>
              <a:defRPr/>
            </a:pPr>
            <a:r>
              <a:rPr lang="en-US" altLang="en-US" sz="3600" b="1" spc="300" dirty="0"/>
              <a:t>QUESTIONS</a:t>
            </a:r>
          </a:p>
        </p:txBody>
      </p:sp>
      <p:grpSp>
        <p:nvGrpSpPr>
          <p:cNvPr id="20" name="Group 19"/>
          <p:cNvGrpSpPr/>
          <p:nvPr/>
        </p:nvGrpSpPr>
        <p:grpSpPr>
          <a:xfrm>
            <a:off x="915862" y="4990726"/>
            <a:ext cx="914400" cy="914400"/>
            <a:chOff x="960226" y="2944964"/>
            <a:chExt cx="914400" cy="914400"/>
          </a:xfrm>
        </p:grpSpPr>
        <p:sp>
          <p:nvSpPr>
            <p:cNvPr id="21" name="Rectangle 20"/>
            <p:cNvSpPr/>
            <p:nvPr/>
          </p:nvSpPr>
          <p:spPr>
            <a:xfrm>
              <a:off x="1190815" y="3078999"/>
              <a:ext cx="457176" cy="646331"/>
            </a:xfrm>
            <a:prstGeom prst="rect">
              <a:avLst/>
            </a:prstGeom>
          </p:spPr>
          <p:txBody>
            <a:bodyPr wrap="none">
              <a:spAutoFit/>
            </a:bodyPr>
            <a:lstStyle/>
            <a:p>
              <a:pPr>
                <a:defRPr/>
              </a:pPr>
              <a:r>
                <a:rPr lang="en-US" altLang="en-US" sz="3600" b="1" spc="300" dirty="0"/>
                <a:t>4</a:t>
              </a:r>
            </a:p>
          </p:txBody>
        </p:sp>
        <p:sp>
          <p:nvSpPr>
            <p:cNvPr id="22" name="Oval 21"/>
            <p:cNvSpPr/>
            <p:nvPr/>
          </p:nvSpPr>
          <p:spPr>
            <a:xfrm>
              <a:off x="960226" y="2944964"/>
              <a:ext cx="914400" cy="914400"/>
            </a:xfrm>
            <a:prstGeom prst="ellipse">
              <a:avLst/>
            </a:prstGeom>
            <a:noFill/>
            <a:ln w="762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Tree>
    <p:extLst>
      <p:ext uri="{BB962C8B-B14F-4D97-AF65-F5344CB8AC3E}">
        <p14:creationId xmlns:p14="http://schemas.microsoft.com/office/powerpoint/2010/main" val="97599964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25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par>
                          <p:cTn id="8" fill="hold">
                            <p:stCondLst>
                              <p:cond delay="750"/>
                            </p:stCondLst>
                            <p:childTnLst>
                              <p:par>
                                <p:cTn id="9" presetID="10" presetClass="entr" presetSubtype="0" fill="hold" grpId="0" nodeType="afterEffect">
                                  <p:stCondLst>
                                    <p:cond delay="250"/>
                                  </p:stCondLst>
                                  <p:childTnLst>
                                    <p:set>
                                      <p:cBhvr>
                                        <p:cTn id="10" dur="1" fill="hold">
                                          <p:stCondLst>
                                            <p:cond delay="0"/>
                                          </p:stCondLst>
                                        </p:cTn>
                                        <p:tgtEl>
                                          <p:spTgt spid="19"/>
                                        </p:tgtEl>
                                        <p:attrNameLst>
                                          <p:attrName>style.visibility</p:attrName>
                                        </p:attrNameLst>
                                      </p:cBhvr>
                                      <p:to>
                                        <p:strVal val="visible"/>
                                      </p:to>
                                    </p:set>
                                    <p:animEffect transition="in" filter="fade">
                                      <p:cBhvr>
                                        <p:cTn id="11" dur="500"/>
                                        <p:tgtEl>
                                          <p:spTgt spid="19"/>
                                        </p:tgtEl>
                                      </p:cBhvr>
                                    </p:animEffect>
                                  </p:childTnLst>
                                </p:cTn>
                              </p:par>
                            </p:childTnLst>
                          </p:cTn>
                        </p:par>
                        <p:par>
                          <p:cTn id="12" fill="hold">
                            <p:stCondLst>
                              <p:cond delay="1500"/>
                            </p:stCondLst>
                            <p:childTnLst>
                              <p:par>
                                <p:cTn id="13" presetID="10" presetClass="entr" presetSubtype="0" fill="hold" grpId="0" nodeType="afterEffect">
                                  <p:stCondLst>
                                    <p:cond delay="250"/>
                                  </p:stCondLst>
                                  <p:childTnLst>
                                    <p:set>
                                      <p:cBhvr>
                                        <p:cTn id="14" dur="1" fill="hold">
                                          <p:stCondLst>
                                            <p:cond delay="0"/>
                                          </p:stCondLst>
                                        </p:cTn>
                                        <p:tgtEl>
                                          <p:spTgt spid="28"/>
                                        </p:tgtEl>
                                        <p:attrNameLst>
                                          <p:attrName>style.visibility</p:attrName>
                                        </p:attrNameLst>
                                      </p:cBhvr>
                                      <p:to>
                                        <p:strVal val="visible"/>
                                      </p:to>
                                    </p:set>
                                    <p:animEffect transition="in" filter="fade">
                                      <p:cBhvr>
                                        <p:cTn id="15" dur="500"/>
                                        <p:tgtEl>
                                          <p:spTgt spid="28"/>
                                        </p:tgtEl>
                                      </p:cBhvr>
                                    </p:animEffect>
                                  </p:childTnLst>
                                </p:cTn>
                              </p:par>
                            </p:childTnLst>
                          </p:cTn>
                        </p:par>
                        <p:par>
                          <p:cTn id="16" fill="hold">
                            <p:stCondLst>
                              <p:cond delay="2250"/>
                            </p:stCondLst>
                            <p:childTnLst>
                              <p:par>
                                <p:cTn id="17" presetID="10" presetClass="entr" presetSubtype="0" fill="hold" grpId="0" nodeType="afterEffect">
                                  <p:stCondLst>
                                    <p:cond delay="250"/>
                                  </p:stCondLst>
                                  <p:childTnLst>
                                    <p:set>
                                      <p:cBhvr>
                                        <p:cTn id="18" dur="1" fill="hold">
                                          <p:stCondLst>
                                            <p:cond delay="0"/>
                                          </p:stCondLst>
                                        </p:cTn>
                                        <p:tgtEl>
                                          <p:spTgt spid="17"/>
                                        </p:tgtEl>
                                        <p:attrNameLst>
                                          <p:attrName>style.visibility</p:attrName>
                                        </p:attrNameLst>
                                      </p:cBhvr>
                                      <p:to>
                                        <p:strVal val="visible"/>
                                      </p:to>
                                    </p:set>
                                    <p:animEffect transition="in" filter="fade">
                                      <p:cBhvr>
                                        <p:cTn id="19"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9" grpId="0"/>
      <p:bldP spid="28" grpId="0"/>
      <p:bldP spid="17"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242424"/>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951365" y="4562758"/>
            <a:ext cx="12710746" cy="914400"/>
          </a:xfrm>
        </p:spPr>
        <p:txBody>
          <a:bodyPr>
            <a:noAutofit/>
          </a:bodyPr>
          <a:lstStyle/>
          <a:p>
            <a:r>
              <a:rPr lang="en-US" dirty="0"/>
              <a:t>1  PROJECT OVERVIEW </a:t>
            </a:r>
          </a:p>
        </p:txBody>
      </p:sp>
      <p:grpSp>
        <p:nvGrpSpPr>
          <p:cNvPr id="3" name="Group 2"/>
          <p:cNvGrpSpPr/>
          <p:nvPr/>
        </p:nvGrpSpPr>
        <p:grpSpPr>
          <a:xfrm>
            <a:off x="3587113" y="4562758"/>
            <a:ext cx="914400" cy="914400"/>
            <a:chOff x="5468292" y="4562758"/>
            <a:chExt cx="914400" cy="914400"/>
          </a:xfrm>
        </p:grpSpPr>
        <p:sp>
          <p:nvSpPr>
            <p:cNvPr id="5" name="Oval 4"/>
            <p:cNvSpPr/>
            <p:nvPr/>
          </p:nvSpPr>
          <p:spPr>
            <a:xfrm>
              <a:off x="5468292" y="4562758"/>
              <a:ext cx="914400" cy="914400"/>
            </a:xfrm>
            <a:prstGeom prst="ellipse">
              <a:avLst/>
            </a:prstGeom>
            <a:noFill/>
            <a:ln w="127000">
              <a:solidFill>
                <a:srgbClr val="24242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n>
                  <a:solidFill>
                    <a:srgbClr val="242424"/>
                  </a:solidFill>
                </a:ln>
              </a:endParaRPr>
            </a:p>
          </p:txBody>
        </p:sp>
        <p:sp>
          <p:nvSpPr>
            <p:cNvPr id="4" name="Oval 3"/>
            <p:cNvSpPr/>
            <p:nvPr/>
          </p:nvSpPr>
          <p:spPr>
            <a:xfrm>
              <a:off x="5468292" y="4562758"/>
              <a:ext cx="914400" cy="914400"/>
            </a:xfrm>
            <a:prstGeom prst="ellipse">
              <a:avLst/>
            </a:prstGeom>
            <a:noFill/>
            <a:ln w="762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Tree>
    <p:extLst>
      <p:ext uri="{BB962C8B-B14F-4D97-AF65-F5344CB8AC3E}">
        <p14:creationId xmlns:p14="http://schemas.microsoft.com/office/powerpoint/2010/main" val="578714131"/>
      </p:ext>
    </p:extLst>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showMasterSp="0">
  <p:cSld>
    <p:bg>
      <p:bgPr>
        <a:solidFill>
          <a:srgbClr val="242424"/>
        </a:solidFill>
        <a:effectLst/>
      </p:bgPr>
    </p:bg>
    <p:spTree>
      <p:nvGrpSpPr>
        <p:cNvPr id="1" name=""/>
        <p:cNvGrpSpPr/>
        <p:nvPr/>
      </p:nvGrpSpPr>
      <p:grpSpPr>
        <a:xfrm>
          <a:off x="0" y="0"/>
          <a:ext cx="0" cy="0"/>
          <a:chOff x="0" y="0"/>
          <a:chExt cx="0" cy="0"/>
        </a:xfrm>
      </p:grpSpPr>
      <p:sp>
        <p:nvSpPr>
          <p:cNvPr id="3" name="TextBox 3"/>
          <p:cNvSpPr txBox="1">
            <a:spLocks noChangeArrowheads="1"/>
          </p:cNvSpPr>
          <p:nvPr/>
        </p:nvSpPr>
        <p:spPr bwMode="auto">
          <a:xfrm>
            <a:off x="6459283" y="942769"/>
            <a:ext cx="5897732" cy="5755422"/>
          </a:xfrm>
          <a:prstGeom prst="rect">
            <a:avLst/>
          </a:prstGeom>
          <a:noFill/>
          <a:ln>
            <a:noFill/>
          </a:ln>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defRPr/>
            </a:pPr>
            <a:r>
              <a:rPr lang="en-US" altLang="en-US" sz="1600" dirty="0">
                <a:latin typeface="+mn-lt"/>
              </a:rPr>
              <a:t>Owner:	</a:t>
            </a:r>
            <a:r>
              <a:rPr lang="en-US" altLang="en-US" sz="1600" b="1" dirty="0">
                <a:latin typeface="+mn-lt"/>
              </a:rPr>
              <a:t>Conewago Valley School District</a:t>
            </a:r>
          </a:p>
          <a:p>
            <a:pPr marL="1376363" indent="-231775">
              <a:buFont typeface="Wingdings" panose="05000000000000000000" pitchFamily="2" charset="2"/>
              <a:buChar char="§"/>
              <a:defRPr/>
            </a:pPr>
            <a:r>
              <a:rPr lang="en-US" altLang="en-US" sz="1600" dirty="0">
                <a:latin typeface="+mn-lt"/>
                <a:sym typeface="Wingdings" panose="05000000000000000000" pitchFamily="2" charset="2"/>
              </a:rPr>
              <a:t>Superintendent</a:t>
            </a:r>
            <a:r>
              <a:rPr lang="en-US" altLang="en-US" sz="1600" dirty="0">
                <a:latin typeface="+mn-lt"/>
              </a:rPr>
              <a:t>:  Dr. Sharon Perry</a:t>
            </a:r>
          </a:p>
          <a:p>
            <a:pPr marL="1376363" indent="-231775">
              <a:buFont typeface="Wingdings" panose="05000000000000000000" pitchFamily="2" charset="2"/>
              <a:buChar char="§"/>
              <a:defRPr/>
            </a:pPr>
            <a:r>
              <a:rPr lang="en-US" altLang="en-US" sz="1600" dirty="0">
                <a:latin typeface="+mn-lt"/>
                <a:sym typeface="Wingdings" panose="05000000000000000000" pitchFamily="2" charset="2"/>
              </a:rPr>
              <a:t>Business Manager</a:t>
            </a:r>
            <a:r>
              <a:rPr lang="en-US" altLang="en-US" sz="1600" dirty="0">
                <a:latin typeface="+mn-lt"/>
              </a:rPr>
              <a:t>: Scott Fraser</a:t>
            </a:r>
          </a:p>
          <a:p>
            <a:pPr marL="1376363" indent="-231775">
              <a:buFont typeface="Wingdings" panose="05000000000000000000" pitchFamily="2" charset="2"/>
              <a:buChar char="§"/>
              <a:defRPr/>
            </a:pPr>
            <a:r>
              <a:rPr lang="en-US" altLang="en-US" sz="1600" dirty="0">
                <a:latin typeface="+mn-lt"/>
                <a:sym typeface="Wingdings" panose="05000000000000000000" pitchFamily="2" charset="2"/>
              </a:rPr>
              <a:t>Principal:  Chris Cobb</a:t>
            </a:r>
          </a:p>
          <a:p>
            <a:pPr marL="1376363" indent="-231775">
              <a:buFont typeface="Wingdings" panose="05000000000000000000" pitchFamily="2" charset="2"/>
              <a:buChar char="§"/>
              <a:defRPr/>
            </a:pPr>
            <a:r>
              <a:rPr lang="en-US" altLang="en-US" sz="1600" dirty="0">
                <a:latin typeface="+mn-lt"/>
                <a:sym typeface="Wingdings" panose="05000000000000000000" pitchFamily="2" charset="2"/>
              </a:rPr>
              <a:t>Director of Building and Grounds:  Jeff Murren</a:t>
            </a:r>
          </a:p>
          <a:p>
            <a:pPr>
              <a:defRPr/>
            </a:pPr>
            <a:endParaRPr lang="en-US" altLang="en-US" sz="1600" dirty="0">
              <a:latin typeface="+mn-lt"/>
            </a:endParaRPr>
          </a:p>
          <a:p>
            <a:pPr>
              <a:defRPr/>
            </a:pPr>
            <a:r>
              <a:rPr lang="en-US" altLang="en-US" sz="1600" dirty="0">
                <a:latin typeface="+mn-lt"/>
              </a:rPr>
              <a:t>Construction Manager: </a:t>
            </a:r>
            <a:r>
              <a:rPr lang="en-US" altLang="en-US" sz="1600" b="1" dirty="0" err="1">
                <a:latin typeface="+mn-lt"/>
              </a:rPr>
              <a:t>Fidevia</a:t>
            </a:r>
            <a:r>
              <a:rPr lang="en-US" altLang="en-US" sz="1600" b="1" dirty="0">
                <a:latin typeface="+mn-lt"/>
              </a:rPr>
              <a:t> Construction Management</a:t>
            </a:r>
          </a:p>
          <a:p>
            <a:pPr marL="1430338" indent="-285750">
              <a:buFont typeface="Wingdings" panose="05000000000000000000" pitchFamily="2" charset="2"/>
              <a:buChar char="§"/>
              <a:defRPr/>
            </a:pPr>
            <a:r>
              <a:rPr lang="en-US" altLang="en-US" sz="1600" dirty="0">
                <a:latin typeface="+mn-lt"/>
              </a:rPr>
              <a:t>Director of Preconstruction: John Michel</a:t>
            </a:r>
          </a:p>
          <a:p>
            <a:pPr marL="1430338" indent="-285750">
              <a:buFont typeface="Wingdings" panose="05000000000000000000" pitchFamily="2" charset="2"/>
              <a:buChar char="§"/>
              <a:defRPr/>
            </a:pPr>
            <a:r>
              <a:rPr lang="en-US" altLang="en-US" sz="1600" dirty="0">
                <a:latin typeface="+mn-lt"/>
              </a:rPr>
              <a:t>Project Coordinator:  Madeline Landis</a:t>
            </a:r>
          </a:p>
          <a:p>
            <a:pPr>
              <a:defRPr/>
            </a:pPr>
            <a:endParaRPr lang="en-US" altLang="en-US" sz="1600" dirty="0">
              <a:latin typeface="+mn-lt"/>
            </a:endParaRPr>
          </a:p>
          <a:p>
            <a:pPr>
              <a:defRPr/>
            </a:pPr>
            <a:r>
              <a:rPr lang="en-US" altLang="en-US" sz="1600" dirty="0">
                <a:latin typeface="+mn-lt"/>
              </a:rPr>
              <a:t>Architect:	</a:t>
            </a:r>
            <a:r>
              <a:rPr lang="en-US" altLang="en-US" sz="1600" b="1" dirty="0">
                <a:latin typeface="+mn-lt"/>
              </a:rPr>
              <a:t>Crabtree Rohrbaugh &amp; Associates</a:t>
            </a:r>
          </a:p>
          <a:p>
            <a:pPr marL="1430338" indent="-285750">
              <a:buFont typeface="Wingdings" panose="05000000000000000000" pitchFamily="2" charset="2"/>
              <a:buChar char="§"/>
              <a:defRPr/>
            </a:pPr>
            <a:r>
              <a:rPr lang="en-US" altLang="en-US" sz="1600" dirty="0">
                <a:latin typeface="+mn-lt"/>
              </a:rPr>
              <a:t>Principal: Anthony Colestock</a:t>
            </a:r>
          </a:p>
          <a:p>
            <a:pPr marL="1430338" indent="-285750">
              <a:buFont typeface="Wingdings" panose="05000000000000000000" pitchFamily="2" charset="2"/>
              <a:buChar char="§"/>
              <a:defRPr/>
            </a:pPr>
            <a:r>
              <a:rPr lang="en-US" altLang="en-US" sz="1600" dirty="0">
                <a:latin typeface="+mn-lt"/>
                <a:sym typeface="Wingdings" panose="05000000000000000000" pitchFamily="2" charset="2"/>
              </a:rPr>
              <a:t>Project Architect: Connor Phiel</a:t>
            </a:r>
          </a:p>
          <a:p>
            <a:pPr marL="1430338" indent="-285750">
              <a:buFont typeface="Wingdings" panose="05000000000000000000" pitchFamily="2" charset="2"/>
              <a:buChar char="§"/>
              <a:defRPr/>
            </a:pPr>
            <a:r>
              <a:rPr lang="en-US" altLang="en-US" sz="1600" dirty="0">
                <a:latin typeface="+mn-lt"/>
              </a:rPr>
              <a:t>Construction Administrator: Kevin Bevenour</a:t>
            </a:r>
          </a:p>
          <a:p>
            <a:pPr>
              <a:defRPr/>
            </a:pPr>
            <a:endParaRPr lang="en-US" altLang="en-US" sz="1600" dirty="0">
              <a:latin typeface="+mn-lt"/>
            </a:endParaRPr>
          </a:p>
          <a:p>
            <a:pPr>
              <a:defRPr/>
            </a:pPr>
            <a:r>
              <a:rPr lang="en-US" altLang="en-US" sz="1600" dirty="0">
                <a:latin typeface="+mn-lt"/>
              </a:rPr>
              <a:t>Engineers:	</a:t>
            </a:r>
            <a:r>
              <a:rPr lang="en-US" altLang="en-US" sz="1600" b="1" dirty="0" err="1">
                <a:latin typeface="+mn-lt"/>
              </a:rPr>
              <a:t>K&amp;W</a:t>
            </a:r>
            <a:r>
              <a:rPr lang="en-US" altLang="en-US" sz="1600" b="1" dirty="0">
                <a:latin typeface="+mn-lt"/>
              </a:rPr>
              <a:t> Engineers, Civil</a:t>
            </a:r>
          </a:p>
          <a:p>
            <a:pPr marL="1430338" indent="-285750">
              <a:buFont typeface="Wingdings" panose="05000000000000000000" pitchFamily="2" charset="2"/>
              <a:buChar char="§"/>
              <a:defRPr/>
            </a:pPr>
            <a:r>
              <a:rPr lang="en-US" altLang="en-US" sz="1600" dirty="0">
                <a:latin typeface="+mn-lt"/>
                <a:sym typeface="Wingdings" panose="05000000000000000000" pitchFamily="2" charset="2"/>
              </a:rPr>
              <a:t>Landscape Architect:  Jeff Shyk</a:t>
            </a:r>
          </a:p>
          <a:p>
            <a:pPr>
              <a:defRPr/>
            </a:pPr>
            <a:r>
              <a:rPr lang="en-US" altLang="en-US" sz="1600" dirty="0">
                <a:latin typeface="+mn-lt"/>
                <a:sym typeface="Wingdings" panose="05000000000000000000" pitchFamily="2" charset="2"/>
              </a:rPr>
              <a:t>	</a:t>
            </a:r>
            <a:r>
              <a:rPr lang="en-US" altLang="en-US" sz="1600" b="1" dirty="0">
                <a:latin typeface="+mn-lt"/>
                <a:sym typeface="Wingdings" panose="05000000000000000000" pitchFamily="2" charset="2"/>
              </a:rPr>
              <a:t>Moore Engineering – MEP </a:t>
            </a:r>
          </a:p>
          <a:p>
            <a:pPr marL="1428750" indent="-284163">
              <a:buFont typeface="Wingdings" panose="05000000000000000000" pitchFamily="2" charset="2"/>
              <a:buChar char="§"/>
              <a:defRPr/>
            </a:pPr>
            <a:r>
              <a:rPr lang="en-US" altLang="en-US" sz="1600" dirty="0">
                <a:latin typeface="+mn-lt"/>
                <a:sym typeface="Wingdings" panose="05000000000000000000" pitchFamily="2" charset="2"/>
              </a:rPr>
              <a:t>HVAC Engineer:  Bob Potter </a:t>
            </a:r>
          </a:p>
          <a:p>
            <a:pPr marL="1428750" indent="-284163">
              <a:buFont typeface="Wingdings" panose="05000000000000000000" pitchFamily="2" charset="2"/>
              <a:buChar char="§"/>
              <a:defRPr/>
            </a:pPr>
            <a:r>
              <a:rPr lang="en-US" altLang="en-US" sz="1600" dirty="0">
                <a:latin typeface="+mn-lt"/>
                <a:sym typeface="Wingdings" panose="05000000000000000000" pitchFamily="2" charset="2"/>
              </a:rPr>
              <a:t>Electrical Engineer:  Larry Cronin</a:t>
            </a:r>
          </a:p>
          <a:p>
            <a:pPr marL="1428750" indent="-284163">
              <a:buFont typeface="Wingdings" panose="05000000000000000000" pitchFamily="2" charset="2"/>
              <a:buChar char="§"/>
              <a:defRPr/>
            </a:pPr>
            <a:r>
              <a:rPr lang="en-US" altLang="en-US" sz="1600" dirty="0">
                <a:latin typeface="+mn-lt"/>
                <a:sym typeface="Wingdings" panose="05000000000000000000" pitchFamily="2" charset="2"/>
              </a:rPr>
              <a:t>Plumbing Engineer:  Michael Hunt</a:t>
            </a:r>
          </a:p>
          <a:p>
            <a:pPr>
              <a:defRPr/>
            </a:pPr>
            <a:r>
              <a:rPr lang="en-US" altLang="en-US" sz="1600" b="1" dirty="0">
                <a:latin typeface="+mn-lt"/>
                <a:sym typeface="Wingdings" panose="05000000000000000000" pitchFamily="2" charset="2"/>
              </a:rPr>
              <a:t>	Barry Isett &amp; Associates – Structural</a:t>
            </a:r>
          </a:p>
          <a:p>
            <a:pPr marL="1430338" indent="-285750">
              <a:buFont typeface="Wingdings" panose="05000000000000000000" pitchFamily="2" charset="2"/>
              <a:buChar char="§"/>
              <a:defRPr/>
            </a:pPr>
            <a:r>
              <a:rPr lang="en-US" altLang="en-US" sz="1600" dirty="0">
                <a:latin typeface="+mn-lt"/>
              </a:rPr>
              <a:t>Structural Engineer:  </a:t>
            </a:r>
            <a:r>
              <a:rPr lang="en-US" altLang="en-US" sz="1600" dirty="0">
                <a:latin typeface="+mn-lt"/>
                <a:sym typeface="Wingdings" panose="05000000000000000000" pitchFamily="2" charset="2"/>
              </a:rPr>
              <a:t>Ross Sotak </a:t>
            </a:r>
            <a:endParaRPr lang="en-US" altLang="en-US" sz="1600" b="1" dirty="0"/>
          </a:p>
        </p:txBody>
      </p:sp>
      <p:sp>
        <p:nvSpPr>
          <p:cNvPr id="4" name="TextBox 7"/>
          <p:cNvSpPr txBox="1">
            <a:spLocks noChangeArrowheads="1"/>
          </p:cNvSpPr>
          <p:nvPr/>
        </p:nvSpPr>
        <p:spPr bwMode="auto">
          <a:xfrm>
            <a:off x="7035631" y="75816"/>
            <a:ext cx="4745037"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r" eaLnBrk="1" hangingPunct="1"/>
            <a:r>
              <a:rPr lang="en-US" altLang="en-US" sz="2800" b="1" u="sng" dirty="0">
                <a:latin typeface="+mn-lt"/>
              </a:rPr>
              <a:t>PROJECT OVERVIEW</a:t>
            </a:r>
          </a:p>
          <a:p>
            <a:pPr algn="r" eaLnBrk="1" hangingPunct="1"/>
            <a:r>
              <a:rPr lang="en-US" altLang="en-US" sz="2000" dirty="0">
                <a:latin typeface="+mn-lt"/>
              </a:rPr>
              <a:t>Introductions</a:t>
            </a:r>
          </a:p>
        </p:txBody>
      </p:sp>
      <p:pic>
        <p:nvPicPr>
          <p:cNvPr id="5" name="Picture 4">
            <a:extLst>
              <a:ext uri="{FF2B5EF4-FFF2-40B4-BE49-F238E27FC236}">
                <a16:creationId xmlns:a16="http://schemas.microsoft.com/office/drawing/2014/main" id="{E794EF35-3B08-FD6E-BF6B-245328E1A416}"/>
              </a:ext>
            </a:extLst>
          </p:cNvPr>
          <p:cNvPicPr>
            <a:picLocks noChangeAspect="1"/>
          </p:cNvPicPr>
          <p:nvPr/>
        </p:nvPicPr>
        <p:blipFill>
          <a:blip r:embed="rId3" cstate="print">
            <a:extLst>
              <a:ext uri="{28A0092B-C50C-407E-A947-70E740481C1C}">
                <a14:useLocalDpi xmlns:a14="http://schemas.microsoft.com/office/drawing/2010/main" val="0"/>
              </a:ext>
            </a:extLst>
          </a:blip>
          <a:srcRect l="17350" r="32648"/>
          <a:stretch>
            <a:fillRect/>
          </a:stretch>
        </p:blipFill>
        <p:spPr>
          <a:xfrm>
            <a:off x="0" y="0"/>
            <a:ext cx="6096000" cy="6858000"/>
          </a:xfrm>
          <a:prstGeom prst="rect">
            <a:avLst/>
          </a:prstGeom>
        </p:spPr>
      </p:pic>
    </p:spTree>
    <p:extLst>
      <p:ext uri="{BB962C8B-B14F-4D97-AF65-F5344CB8AC3E}">
        <p14:creationId xmlns:p14="http://schemas.microsoft.com/office/powerpoint/2010/main" val="425018950"/>
      </p:ext>
    </p:extLst>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showMasterSp="0">
  <p:cSld>
    <p:bg>
      <p:bgPr>
        <a:solidFill>
          <a:srgbClr val="242424"/>
        </a:solidFill>
        <a:effectLst/>
      </p:bgPr>
    </p:bg>
    <p:spTree>
      <p:nvGrpSpPr>
        <p:cNvPr id="1" name=""/>
        <p:cNvGrpSpPr/>
        <p:nvPr/>
      </p:nvGrpSpPr>
      <p:grpSpPr>
        <a:xfrm>
          <a:off x="0" y="0"/>
          <a:ext cx="0" cy="0"/>
          <a:chOff x="0" y="0"/>
          <a:chExt cx="0" cy="0"/>
        </a:xfrm>
      </p:grpSpPr>
      <p:sp>
        <p:nvSpPr>
          <p:cNvPr id="4" name="TextBox 7"/>
          <p:cNvSpPr txBox="1">
            <a:spLocks noChangeArrowheads="1"/>
          </p:cNvSpPr>
          <p:nvPr/>
        </p:nvSpPr>
        <p:spPr bwMode="auto">
          <a:xfrm>
            <a:off x="6930769" y="290051"/>
            <a:ext cx="4745037"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r" eaLnBrk="1" hangingPunct="1"/>
            <a:r>
              <a:rPr lang="en-US" altLang="en-US" sz="2800" b="1" u="sng" dirty="0">
                <a:latin typeface="+mn-lt"/>
              </a:rPr>
              <a:t>PROJECT OVERVIEW</a:t>
            </a:r>
          </a:p>
          <a:p>
            <a:pPr algn="r" eaLnBrk="1" hangingPunct="1"/>
            <a:r>
              <a:rPr lang="en-US" altLang="en-US" sz="2000" dirty="0">
                <a:latin typeface="+mn-lt"/>
              </a:rPr>
              <a:t>Project Milestone Dates</a:t>
            </a:r>
          </a:p>
        </p:txBody>
      </p:sp>
      <p:sp>
        <p:nvSpPr>
          <p:cNvPr id="5" name="TextBox 2"/>
          <p:cNvSpPr txBox="1">
            <a:spLocks noChangeArrowheads="1"/>
          </p:cNvSpPr>
          <p:nvPr/>
        </p:nvSpPr>
        <p:spPr bwMode="auto">
          <a:xfrm>
            <a:off x="7863463" y="1259175"/>
            <a:ext cx="3936652" cy="49552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285750" indent="-285750">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indent="0">
              <a:defRPr/>
            </a:pPr>
            <a:endParaRPr lang="en-US" altLang="en-US" sz="2400" dirty="0">
              <a:latin typeface="+mn-lt"/>
            </a:endParaRPr>
          </a:p>
          <a:p>
            <a:pPr marL="342900" indent="-342900">
              <a:buFont typeface="+mj-lt"/>
              <a:buAutoNum type="arabicPeriod"/>
              <a:defRPr/>
            </a:pPr>
            <a:r>
              <a:rPr lang="en-US" altLang="en-US" sz="2000" b="1" dirty="0">
                <a:latin typeface="+mn-lt"/>
              </a:rPr>
              <a:t>Bid Opening </a:t>
            </a:r>
          </a:p>
          <a:p>
            <a:pPr marL="800100" lvl="1" indent="-342900">
              <a:buFont typeface="Arial" panose="020B0604020202020204" pitchFamily="34" charset="0"/>
              <a:buChar char="•"/>
              <a:defRPr/>
            </a:pPr>
            <a:r>
              <a:rPr lang="en-US" altLang="en-US" sz="2000" dirty="0">
                <a:latin typeface="+mn-lt"/>
              </a:rPr>
              <a:t>April 23, 2026</a:t>
            </a:r>
          </a:p>
          <a:p>
            <a:pPr marL="800100" lvl="1" indent="-342900">
              <a:buFont typeface="Arial" panose="020B0604020202020204" pitchFamily="34" charset="0"/>
              <a:buChar char="•"/>
              <a:defRPr/>
            </a:pPr>
            <a:endParaRPr lang="en-US" altLang="en-US" sz="2000" dirty="0">
              <a:latin typeface="+mn-lt"/>
            </a:endParaRPr>
          </a:p>
          <a:p>
            <a:pPr marL="342900" indent="-342900">
              <a:buFont typeface="+mj-lt"/>
              <a:buAutoNum type="arabicPeriod"/>
              <a:defRPr/>
            </a:pPr>
            <a:r>
              <a:rPr lang="en-US" altLang="en-US" sz="2000" b="1" dirty="0">
                <a:latin typeface="+mn-lt"/>
              </a:rPr>
              <a:t>Intent to Award </a:t>
            </a:r>
          </a:p>
          <a:p>
            <a:pPr marL="800100" lvl="1" indent="-342900">
              <a:buFont typeface="Arial" panose="020B0604020202020204" pitchFamily="34" charset="0"/>
              <a:buChar char="•"/>
              <a:defRPr/>
            </a:pPr>
            <a:r>
              <a:rPr lang="en-US" altLang="en-US" sz="2000" dirty="0">
                <a:latin typeface="+mn-lt"/>
              </a:rPr>
              <a:t>May 11, 2026</a:t>
            </a:r>
          </a:p>
          <a:p>
            <a:pPr marL="800100" lvl="1" indent="-342900">
              <a:buFont typeface="Arial" panose="020B0604020202020204" pitchFamily="34" charset="0"/>
              <a:buChar char="•"/>
              <a:defRPr/>
            </a:pPr>
            <a:endParaRPr lang="en-US" altLang="en-US" sz="2000" dirty="0">
              <a:latin typeface="+mn-lt"/>
            </a:endParaRPr>
          </a:p>
          <a:p>
            <a:pPr marL="342900" indent="-342900">
              <a:buFont typeface="+mj-lt"/>
              <a:buAutoNum type="arabicPeriod"/>
              <a:defRPr/>
            </a:pPr>
            <a:r>
              <a:rPr lang="en-US" altLang="en-US" sz="2000" b="1" dirty="0">
                <a:latin typeface="+mn-lt"/>
              </a:rPr>
              <a:t>Notice to Proceed:  Start of Construction </a:t>
            </a:r>
          </a:p>
          <a:p>
            <a:pPr marL="800100" lvl="1" indent="-342900">
              <a:buFont typeface="Arial" panose="020B0604020202020204" pitchFamily="34" charset="0"/>
              <a:buChar char="•"/>
              <a:defRPr/>
            </a:pPr>
            <a:r>
              <a:rPr lang="en-US" altLang="en-US" sz="2000" dirty="0">
                <a:latin typeface="+mn-lt"/>
              </a:rPr>
              <a:t>Early-June 2026</a:t>
            </a:r>
          </a:p>
          <a:p>
            <a:pPr marL="800100" lvl="1" indent="-342900">
              <a:buFont typeface="Arial" panose="020B0604020202020204" pitchFamily="34" charset="0"/>
              <a:buChar char="•"/>
              <a:defRPr/>
            </a:pPr>
            <a:endParaRPr lang="en-US" altLang="en-US" sz="2000" dirty="0">
              <a:latin typeface="+mn-lt"/>
            </a:endParaRPr>
          </a:p>
          <a:p>
            <a:pPr marL="342900" indent="-342900">
              <a:buFont typeface="+mj-lt"/>
              <a:buAutoNum type="arabicPeriod"/>
              <a:defRPr/>
            </a:pPr>
            <a:r>
              <a:rPr lang="en-US" altLang="en-US" sz="2000" b="1" dirty="0">
                <a:latin typeface="+mn-lt"/>
              </a:rPr>
              <a:t>Substantial Completion </a:t>
            </a:r>
          </a:p>
          <a:p>
            <a:pPr marL="800100" lvl="1" indent="-342900">
              <a:buFont typeface="Arial" panose="020B0604020202020204" pitchFamily="34" charset="0"/>
              <a:buChar char="•"/>
              <a:defRPr/>
            </a:pPr>
            <a:r>
              <a:rPr lang="en-US" altLang="en-US" sz="2000" b="1" dirty="0">
                <a:latin typeface="+mn-lt"/>
              </a:rPr>
              <a:t>August 11, 2028</a:t>
            </a:r>
          </a:p>
          <a:p>
            <a:pPr marL="800100" lvl="1" indent="-342900">
              <a:buFont typeface="Arial" panose="020B0604020202020204" pitchFamily="34" charset="0"/>
              <a:buChar char="•"/>
              <a:defRPr/>
            </a:pPr>
            <a:r>
              <a:rPr lang="en-US" altLang="en-US" sz="2000" b="1" dirty="0">
                <a:latin typeface="+mn-lt"/>
              </a:rPr>
              <a:t>December 22, 2028 – Site &amp; K-wing addition</a:t>
            </a:r>
            <a:endParaRPr lang="en-US" altLang="en-US" sz="2000" dirty="0">
              <a:latin typeface="+mn-lt"/>
            </a:endParaRPr>
          </a:p>
          <a:p>
            <a:pPr>
              <a:defRPr/>
            </a:pPr>
            <a:endParaRPr lang="en-US" altLang="en-US" sz="600" dirty="0"/>
          </a:p>
          <a:p>
            <a:pPr>
              <a:defRPr/>
            </a:pPr>
            <a:endParaRPr lang="en-US" altLang="en-US" sz="600" b="1" dirty="0"/>
          </a:p>
        </p:txBody>
      </p:sp>
      <p:pic>
        <p:nvPicPr>
          <p:cNvPr id="8" name="Picture 7">
            <a:extLst>
              <a:ext uri="{FF2B5EF4-FFF2-40B4-BE49-F238E27FC236}">
                <a16:creationId xmlns:a16="http://schemas.microsoft.com/office/drawing/2014/main" id="{677173DE-4D4B-5B47-CB8F-14EF070624DA}"/>
              </a:ext>
            </a:extLst>
          </p:cNvPr>
          <p:cNvPicPr>
            <a:picLocks noChangeAspect="1"/>
          </p:cNvPicPr>
          <p:nvPr/>
        </p:nvPicPr>
        <p:blipFill>
          <a:blip r:embed="rId2" cstate="print">
            <a:extLst>
              <a:ext uri="{28A0092B-C50C-407E-A947-70E740481C1C}">
                <a14:useLocalDpi xmlns:a14="http://schemas.microsoft.com/office/drawing/2010/main" val="0"/>
              </a:ext>
            </a:extLst>
          </a:blip>
          <a:srcRect l="11857" r="28143"/>
          <a:stretch>
            <a:fillRect/>
          </a:stretch>
        </p:blipFill>
        <p:spPr>
          <a:xfrm>
            <a:off x="0" y="0"/>
            <a:ext cx="7315200" cy="6858000"/>
          </a:xfrm>
          <a:prstGeom prst="rect">
            <a:avLst/>
          </a:prstGeom>
        </p:spPr>
      </p:pic>
    </p:spTree>
    <p:extLst>
      <p:ext uri="{BB962C8B-B14F-4D97-AF65-F5344CB8AC3E}">
        <p14:creationId xmlns:p14="http://schemas.microsoft.com/office/powerpoint/2010/main" val="3294664927"/>
      </p:ext>
    </p:extLst>
  </p:cSld>
  <p:clrMapOvr>
    <a:masterClrMapping/>
  </p:clrMapOvr>
  <p:transition>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32619" y="4553516"/>
            <a:ext cx="12192000" cy="914400"/>
          </a:xfrm>
        </p:spPr>
        <p:txBody>
          <a:bodyPr>
            <a:noAutofit/>
          </a:bodyPr>
          <a:lstStyle/>
          <a:p>
            <a:r>
              <a:rPr lang="en-US" dirty="0"/>
              <a:t>2  SCOPE REVIEW</a:t>
            </a:r>
          </a:p>
        </p:txBody>
      </p:sp>
      <p:grpSp>
        <p:nvGrpSpPr>
          <p:cNvPr id="3" name="Group 2"/>
          <p:cNvGrpSpPr/>
          <p:nvPr/>
        </p:nvGrpSpPr>
        <p:grpSpPr>
          <a:xfrm>
            <a:off x="5319517" y="4553516"/>
            <a:ext cx="914400" cy="914400"/>
            <a:chOff x="5468292" y="4562758"/>
            <a:chExt cx="914400" cy="914400"/>
          </a:xfrm>
        </p:grpSpPr>
        <p:sp>
          <p:nvSpPr>
            <p:cNvPr id="5" name="Oval 4"/>
            <p:cNvSpPr/>
            <p:nvPr/>
          </p:nvSpPr>
          <p:spPr>
            <a:xfrm>
              <a:off x="5468292" y="4562758"/>
              <a:ext cx="914400" cy="914400"/>
            </a:xfrm>
            <a:prstGeom prst="ellipse">
              <a:avLst/>
            </a:prstGeom>
            <a:noFill/>
            <a:ln w="127000">
              <a:solidFill>
                <a:srgbClr val="24242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rgbClr val="242424"/>
                  </a:solidFill>
                </a:ln>
              </a:endParaRPr>
            </a:p>
          </p:txBody>
        </p:sp>
        <p:sp>
          <p:nvSpPr>
            <p:cNvPr id="4" name="Oval 3"/>
            <p:cNvSpPr/>
            <p:nvPr/>
          </p:nvSpPr>
          <p:spPr>
            <a:xfrm>
              <a:off x="5468292" y="4562758"/>
              <a:ext cx="914400" cy="914400"/>
            </a:xfrm>
            <a:prstGeom prst="ellipse">
              <a:avLst/>
            </a:prstGeom>
            <a:noFill/>
            <a:ln w="762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846867189"/>
      </p:ext>
    </p:extLst>
  </p:cSld>
  <p:clrMapOvr>
    <a:masterClrMapping/>
  </p:clrMapOvr>
  <p:transition>
    <p:fade/>
  </p:transition>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FCE80896-87FA-862A-FE1A-856C3B175BDA}"/>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A4EAA1EC-774A-EBFD-C10D-32611C547D8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19814855">
            <a:off x="4760175" y="-1066779"/>
            <a:ext cx="6862153" cy="9263907"/>
          </a:xfrm>
          <a:prstGeom prst="rect">
            <a:avLst/>
          </a:prstGeom>
          <a:solidFill>
            <a:srgbClr val="49444A"/>
          </a:solidFill>
        </p:spPr>
      </p:pic>
      <p:sp>
        <p:nvSpPr>
          <p:cNvPr id="50" name="Rectangle 49">
            <a:extLst>
              <a:ext uri="{FF2B5EF4-FFF2-40B4-BE49-F238E27FC236}">
                <a16:creationId xmlns:a16="http://schemas.microsoft.com/office/drawing/2014/main" id="{42DB892C-639A-3EC9-B053-1DC34AED4968}"/>
              </a:ext>
            </a:extLst>
          </p:cNvPr>
          <p:cNvSpPr/>
          <p:nvPr/>
        </p:nvSpPr>
        <p:spPr>
          <a:xfrm rot="19752833">
            <a:off x="6504842" y="2531286"/>
            <a:ext cx="305819" cy="228623"/>
          </a:xfrm>
          <a:prstGeom prst="rect">
            <a:avLst/>
          </a:prstGeom>
          <a:solidFill>
            <a:srgbClr val="E4DED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7A5840CC-83FD-A4A0-5A7F-14DCFEBFF61B}"/>
              </a:ext>
            </a:extLst>
          </p:cNvPr>
          <p:cNvSpPr/>
          <p:nvPr/>
        </p:nvSpPr>
        <p:spPr>
          <a:xfrm rot="19320676">
            <a:off x="5805714" y="543610"/>
            <a:ext cx="634646" cy="382040"/>
          </a:xfrm>
          <a:prstGeom prst="rect">
            <a:avLst/>
          </a:prstGeom>
          <a:solidFill>
            <a:srgbClr val="66453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n>
                <a:solidFill>
                  <a:srgbClr val="67463D"/>
                </a:solidFill>
              </a:ln>
              <a:solidFill>
                <a:srgbClr val="66453C"/>
              </a:solidFill>
            </a:endParaRPr>
          </a:p>
        </p:txBody>
      </p:sp>
      <p:sp>
        <p:nvSpPr>
          <p:cNvPr id="4" name="Content Placeholder 2">
            <a:extLst>
              <a:ext uri="{FF2B5EF4-FFF2-40B4-BE49-F238E27FC236}">
                <a16:creationId xmlns:a16="http://schemas.microsoft.com/office/drawing/2014/main" id="{7C497D08-6C1E-98A7-2F54-386DBC5E131E}"/>
              </a:ext>
            </a:extLst>
          </p:cNvPr>
          <p:cNvSpPr txBox="1">
            <a:spLocks/>
          </p:cNvSpPr>
          <p:nvPr/>
        </p:nvSpPr>
        <p:spPr bwMode="auto">
          <a:xfrm>
            <a:off x="219999" y="2333461"/>
            <a:ext cx="3428555" cy="40867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85750" indent="-285750">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n-US" altLang="en-US" sz="2000" b="1" u="sng" dirty="0">
                <a:solidFill>
                  <a:srgbClr val="000000"/>
                </a:solidFill>
                <a:latin typeface="+mn-lt"/>
              </a:rPr>
              <a:t>LEGEND</a:t>
            </a:r>
            <a:endParaRPr lang="en-US" altLang="en-US" sz="2000" dirty="0">
              <a:solidFill>
                <a:srgbClr val="000000"/>
              </a:solidFill>
              <a:latin typeface="+mn-lt"/>
            </a:endParaRPr>
          </a:p>
          <a:p>
            <a:pPr>
              <a:buFont typeface="Calibri" panose="020F0502020204030204" pitchFamily="34" charset="0"/>
              <a:buAutoNum type="arabicPeriod"/>
            </a:pPr>
            <a:r>
              <a:rPr lang="en-US" altLang="en-US" sz="2000" dirty="0">
                <a:solidFill>
                  <a:srgbClr val="000000"/>
                </a:solidFill>
                <a:latin typeface="+mn-lt"/>
              </a:rPr>
              <a:t>Main Entrance</a:t>
            </a:r>
          </a:p>
          <a:p>
            <a:pPr>
              <a:buFont typeface="Calibri" panose="020F0502020204030204" pitchFamily="34" charset="0"/>
              <a:buAutoNum type="arabicPeriod"/>
            </a:pPr>
            <a:r>
              <a:rPr lang="en-US" altLang="en-US" sz="2000" dirty="0">
                <a:solidFill>
                  <a:srgbClr val="000000"/>
                </a:solidFill>
                <a:latin typeface="+mn-lt"/>
              </a:rPr>
              <a:t>Existing Kindergarten Wing</a:t>
            </a:r>
          </a:p>
          <a:p>
            <a:pPr>
              <a:buFont typeface="Calibri" panose="020F0502020204030204" pitchFamily="34" charset="0"/>
              <a:buAutoNum type="arabicPeriod"/>
            </a:pPr>
            <a:r>
              <a:rPr lang="en-US" altLang="en-US" sz="2000" dirty="0">
                <a:solidFill>
                  <a:srgbClr val="000000"/>
                </a:solidFill>
                <a:latin typeface="+mn-lt"/>
              </a:rPr>
              <a:t>Separate Bus Drop-Off</a:t>
            </a:r>
          </a:p>
          <a:p>
            <a:pPr>
              <a:buFont typeface="Calibri" panose="020F0502020204030204" pitchFamily="34" charset="0"/>
              <a:buAutoNum type="arabicPeriod"/>
            </a:pPr>
            <a:r>
              <a:rPr lang="en-US" altLang="en-US" sz="2000" dirty="0">
                <a:solidFill>
                  <a:srgbClr val="000000"/>
                </a:solidFill>
                <a:latin typeface="+mn-lt"/>
              </a:rPr>
              <a:t>Parent Drop-Off</a:t>
            </a:r>
          </a:p>
          <a:p>
            <a:pPr>
              <a:buFont typeface="Calibri" panose="020F0502020204030204" pitchFamily="34" charset="0"/>
              <a:buAutoNum type="arabicPeriod"/>
            </a:pPr>
            <a:r>
              <a:rPr lang="en-US" altLang="en-US" sz="2000" dirty="0">
                <a:solidFill>
                  <a:srgbClr val="000000"/>
                </a:solidFill>
                <a:latin typeface="+mn-lt"/>
              </a:rPr>
              <a:t>Staff &amp; Visitor Parking</a:t>
            </a:r>
          </a:p>
          <a:p>
            <a:pPr>
              <a:buFont typeface="Calibri" panose="020F0502020204030204" pitchFamily="34" charset="0"/>
              <a:buAutoNum type="arabicPeriod"/>
            </a:pPr>
            <a:r>
              <a:rPr lang="en-US" altLang="en-US" sz="2000" dirty="0">
                <a:solidFill>
                  <a:srgbClr val="000000"/>
                </a:solidFill>
                <a:latin typeface="+mn-lt"/>
              </a:rPr>
              <a:t>Van Drop-Off</a:t>
            </a:r>
          </a:p>
          <a:p>
            <a:pPr>
              <a:buFont typeface="Calibri" panose="020F0502020204030204" pitchFamily="34" charset="0"/>
              <a:buAutoNum type="arabicPeriod"/>
            </a:pPr>
            <a:r>
              <a:rPr lang="en-US" altLang="en-US" sz="2000" dirty="0">
                <a:solidFill>
                  <a:srgbClr val="000000"/>
                </a:solidFill>
                <a:latin typeface="+mn-lt"/>
              </a:rPr>
              <a:t>Service Drive / Loading Dock</a:t>
            </a:r>
          </a:p>
          <a:p>
            <a:pPr>
              <a:buFont typeface="Calibri" panose="020F0502020204030204" pitchFamily="34" charset="0"/>
              <a:buAutoNum type="arabicPeriod"/>
            </a:pPr>
            <a:r>
              <a:rPr lang="en-US" altLang="en-US" sz="2000" dirty="0">
                <a:solidFill>
                  <a:srgbClr val="000000"/>
                </a:solidFill>
                <a:latin typeface="+mn-lt"/>
              </a:rPr>
              <a:t>Courtyard</a:t>
            </a:r>
          </a:p>
          <a:p>
            <a:pPr>
              <a:buFont typeface="Calibri" panose="020F0502020204030204" pitchFamily="34" charset="0"/>
              <a:buAutoNum type="arabicPeriod"/>
            </a:pPr>
            <a:r>
              <a:rPr lang="en-US" altLang="en-US" sz="2000" dirty="0">
                <a:solidFill>
                  <a:srgbClr val="000000"/>
                </a:solidFill>
                <a:latin typeface="+mn-lt"/>
              </a:rPr>
              <a:t>Play Area</a:t>
            </a:r>
          </a:p>
          <a:p>
            <a:pPr>
              <a:buFont typeface="Calibri" panose="020F0502020204030204" pitchFamily="34" charset="0"/>
              <a:buAutoNum type="arabicPeriod"/>
            </a:pPr>
            <a:r>
              <a:rPr lang="en-US" altLang="en-US" sz="2000" dirty="0">
                <a:solidFill>
                  <a:srgbClr val="000000"/>
                </a:solidFill>
                <a:latin typeface="+mn-lt"/>
              </a:rPr>
              <a:t>Kindergarten Play Area</a:t>
            </a:r>
          </a:p>
          <a:p>
            <a:pPr>
              <a:buFont typeface="Calibri" panose="020F0502020204030204" pitchFamily="34" charset="0"/>
              <a:buAutoNum type="arabicPeriod"/>
            </a:pPr>
            <a:r>
              <a:rPr lang="en-US" altLang="en-US" sz="2000" dirty="0">
                <a:solidFill>
                  <a:srgbClr val="000000"/>
                </a:solidFill>
                <a:latin typeface="+mn-lt"/>
              </a:rPr>
              <a:t>Stormwater Basin</a:t>
            </a:r>
          </a:p>
          <a:p>
            <a:pPr>
              <a:buFont typeface="Calibri" panose="020F0502020204030204" pitchFamily="34" charset="0"/>
              <a:buAutoNum type="arabicPeriod"/>
            </a:pPr>
            <a:r>
              <a:rPr lang="en-US" altLang="en-US" sz="2000" dirty="0">
                <a:solidFill>
                  <a:srgbClr val="000000"/>
                </a:solidFill>
                <a:latin typeface="+mn-lt"/>
              </a:rPr>
              <a:t>Multi-Purpose Field</a:t>
            </a:r>
          </a:p>
          <a:p>
            <a:pPr>
              <a:buFont typeface="Calibri" panose="020F0502020204030204" pitchFamily="34" charset="0"/>
              <a:buAutoNum type="arabicPeriod"/>
            </a:pPr>
            <a:endParaRPr lang="en-US" altLang="en-US" sz="1400" dirty="0">
              <a:latin typeface="+mn-lt"/>
            </a:endParaRPr>
          </a:p>
        </p:txBody>
      </p:sp>
      <p:sp>
        <p:nvSpPr>
          <p:cNvPr id="14" name="Content Placeholder 2">
            <a:extLst>
              <a:ext uri="{FF2B5EF4-FFF2-40B4-BE49-F238E27FC236}">
                <a16:creationId xmlns:a16="http://schemas.microsoft.com/office/drawing/2014/main" id="{DD9B7B25-7500-FEB0-99F4-C626D9E98063}"/>
              </a:ext>
            </a:extLst>
          </p:cNvPr>
          <p:cNvSpPr txBox="1">
            <a:spLocks/>
          </p:cNvSpPr>
          <p:nvPr/>
        </p:nvSpPr>
        <p:spPr bwMode="auto">
          <a:xfrm>
            <a:off x="-216005" y="160151"/>
            <a:ext cx="4106403" cy="865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85750" indent="-285750">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457200" lvl="1" indent="0">
              <a:spcBef>
                <a:spcPct val="20000"/>
              </a:spcBef>
            </a:pPr>
            <a:r>
              <a:rPr lang="en-US" altLang="en-US" sz="2800" b="1" u="sng" dirty="0">
                <a:solidFill>
                  <a:srgbClr val="ED7D31"/>
                </a:solidFill>
                <a:latin typeface="+mj-lt"/>
              </a:rPr>
              <a:t>SCOPE REVIEW</a:t>
            </a:r>
          </a:p>
          <a:p>
            <a:pPr marL="457200" lvl="1" indent="0"/>
            <a:r>
              <a:rPr lang="en-US" altLang="en-US" sz="2000" dirty="0">
                <a:solidFill>
                  <a:srgbClr val="ED7D31"/>
                </a:solidFill>
                <a:latin typeface="+mj-lt"/>
              </a:rPr>
              <a:t>Site Plan</a:t>
            </a:r>
          </a:p>
        </p:txBody>
      </p:sp>
      <p:sp>
        <p:nvSpPr>
          <p:cNvPr id="20" name="TextBox 7">
            <a:extLst>
              <a:ext uri="{FF2B5EF4-FFF2-40B4-BE49-F238E27FC236}">
                <a16:creationId xmlns:a16="http://schemas.microsoft.com/office/drawing/2014/main" id="{1DF2C499-7FC9-DCBF-364C-99494A9C98FC}"/>
              </a:ext>
            </a:extLst>
          </p:cNvPr>
          <p:cNvSpPr txBox="1">
            <a:spLocks noChangeArrowheads="1"/>
          </p:cNvSpPr>
          <p:nvPr/>
        </p:nvSpPr>
        <p:spPr bwMode="auto">
          <a:xfrm>
            <a:off x="5992477" y="448479"/>
            <a:ext cx="5334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sz="2800" b="1" dirty="0">
                <a:latin typeface="+mn-lt"/>
              </a:rPr>
              <a:t>9</a:t>
            </a:r>
          </a:p>
        </p:txBody>
      </p:sp>
      <p:sp>
        <p:nvSpPr>
          <p:cNvPr id="17" name="Rectangle 16">
            <a:extLst>
              <a:ext uri="{FF2B5EF4-FFF2-40B4-BE49-F238E27FC236}">
                <a16:creationId xmlns:a16="http://schemas.microsoft.com/office/drawing/2014/main" id="{39B8B9B9-365E-8388-F798-E0BCECA1018A}"/>
              </a:ext>
            </a:extLst>
          </p:cNvPr>
          <p:cNvSpPr/>
          <p:nvPr/>
        </p:nvSpPr>
        <p:spPr>
          <a:xfrm rot="19752833">
            <a:off x="7028575" y="2973718"/>
            <a:ext cx="379378" cy="265997"/>
          </a:xfrm>
          <a:prstGeom prst="rect">
            <a:avLst/>
          </a:prstGeom>
          <a:solidFill>
            <a:srgbClr val="B3AAAD"/>
          </a:solidFill>
          <a:ln>
            <a:solidFill>
              <a:srgbClr val="B3AAA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CAEA27CA-67E3-B93B-6D30-7353149A1CDB}"/>
              </a:ext>
            </a:extLst>
          </p:cNvPr>
          <p:cNvSpPr/>
          <p:nvPr/>
        </p:nvSpPr>
        <p:spPr>
          <a:xfrm rot="19752833">
            <a:off x="7420220" y="2065360"/>
            <a:ext cx="379378" cy="265997"/>
          </a:xfrm>
          <a:prstGeom prst="rect">
            <a:avLst/>
          </a:prstGeom>
          <a:solidFill>
            <a:srgbClr val="B3AAAD"/>
          </a:solidFill>
          <a:ln>
            <a:solidFill>
              <a:srgbClr val="B3AAA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E0ECA322-D5E8-339F-FA13-E7CD43444B80}"/>
              </a:ext>
            </a:extLst>
          </p:cNvPr>
          <p:cNvSpPr/>
          <p:nvPr/>
        </p:nvSpPr>
        <p:spPr>
          <a:xfrm rot="19752833">
            <a:off x="6263786" y="2946126"/>
            <a:ext cx="297427" cy="245402"/>
          </a:xfrm>
          <a:prstGeom prst="rect">
            <a:avLst/>
          </a:prstGeom>
          <a:solidFill>
            <a:srgbClr val="B3AAAD"/>
          </a:solidFill>
          <a:ln>
            <a:solidFill>
              <a:srgbClr val="B3AAA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F433CE71-0B7D-AC9E-0EDB-87F6C0B4A5BA}"/>
              </a:ext>
            </a:extLst>
          </p:cNvPr>
          <p:cNvSpPr/>
          <p:nvPr/>
        </p:nvSpPr>
        <p:spPr>
          <a:xfrm rot="19752833">
            <a:off x="6129880" y="3049652"/>
            <a:ext cx="232475" cy="234934"/>
          </a:xfrm>
          <a:prstGeom prst="rect">
            <a:avLst/>
          </a:prstGeom>
          <a:solidFill>
            <a:srgbClr val="C5BBBC"/>
          </a:solidFill>
          <a:ln>
            <a:solidFill>
              <a:srgbClr val="C5BBB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3EDC1050-0E7B-AEF1-96F8-2137858D014B}"/>
              </a:ext>
            </a:extLst>
          </p:cNvPr>
          <p:cNvSpPr/>
          <p:nvPr/>
        </p:nvSpPr>
        <p:spPr>
          <a:xfrm rot="19752833">
            <a:off x="6520431" y="1229289"/>
            <a:ext cx="379378" cy="265997"/>
          </a:xfrm>
          <a:prstGeom prst="rect">
            <a:avLst/>
          </a:prstGeom>
          <a:solidFill>
            <a:srgbClr val="B3AAAD"/>
          </a:solidFill>
          <a:ln>
            <a:solidFill>
              <a:srgbClr val="B3AAA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E94796F3-B0AE-CEBB-0ECF-1C04D4873B08}"/>
              </a:ext>
            </a:extLst>
          </p:cNvPr>
          <p:cNvSpPr/>
          <p:nvPr/>
        </p:nvSpPr>
        <p:spPr>
          <a:xfrm rot="19752833">
            <a:off x="6983612" y="1056221"/>
            <a:ext cx="393528" cy="210244"/>
          </a:xfrm>
          <a:prstGeom prst="rect">
            <a:avLst/>
          </a:prstGeom>
          <a:solidFill>
            <a:srgbClr val="B3AAAD"/>
          </a:solidFill>
          <a:ln>
            <a:solidFill>
              <a:srgbClr val="B3AAA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30828EBC-FBB6-3C4D-5F9B-988948561717}"/>
              </a:ext>
            </a:extLst>
          </p:cNvPr>
          <p:cNvSpPr/>
          <p:nvPr/>
        </p:nvSpPr>
        <p:spPr>
          <a:xfrm rot="19752833">
            <a:off x="7705742" y="2803356"/>
            <a:ext cx="379378" cy="265997"/>
          </a:xfrm>
          <a:prstGeom prst="rect">
            <a:avLst/>
          </a:prstGeom>
          <a:solidFill>
            <a:srgbClr val="B3AAAD"/>
          </a:solidFill>
          <a:ln>
            <a:solidFill>
              <a:srgbClr val="B3AAA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7FDC1BB5-F144-0961-2EA5-B9C9131BAF07}"/>
              </a:ext>
            </a:extLst>
          </p:cNvPr>
          <p:cNvSpPr/>
          <p:nvPr/>
        </p:nvSpPr>
        <p:spPr>
          <a:xfrm rot="19752833">
            <a:off x="7849956" y="2722109"/>
            <a:ext cx="836175" cy="314087"/>
          </a:xfrm>
          <a:prstGeom prst="rect">
            <a:avLst/>
          </a:prstGeom>
          <a:solidFill>
            <a:srgbClr val="A49BA0"/>
          </a:solidFill>
          <a:ln>
            <a:solidFill>
              <a:srgbClr val="B3AAA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F0F1BB64-0C8E-1A92-A1A3-0BF054EEA973}"/>
              </a:ext>
            </a:extLst>
          </p:cNvPr>
          <p:cNvSpPr/>
          <p:nvPr/>
        </p:nvSpPr>
        <p:spPr>
          <a:xfrm rot="19752833">
            <a:off x="7603154" y="3444652"/>
            <a:ext cx="315900" cy="222118"/>
          </a:xfrm>
          <a:prstGeom prst="rect">
            <a:avLst/>
          </a:prstGeom>
          <a:solidFill>
            <a:srgbClr val="B3AAAD"/>
          </a:solidFill>
          <a:ln>
            <a:solidFill>
              <a:srgbClr val="B3AAA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a:extLst>
              <a:ext uri="{FF2B5EF4-FFF2-40B4-BE49-F238E27FC236}">
                <a16:creationId xmlns:a16="http://schemas.microsoft.com/office/drawing/2014/main" id="{A6D3D40B-6BA9-62D3-4D81-A5502D466EF2}"/>
              </a:ext>
            </a:extLst>
          </p:cNvPr>
          <p:cNvSpPr/>
          <p:nvPr/>
        </p:nvSpPr>
        <p:spPr>
          <a:xfrm rot="19752833">
            <a:off x="7137129" y="4940274"/>
            <a:ext cx="549558" cy="280215"/>
          </a:xfrm>
          <a:prstGeom prst="rect">
            <a:avLst/>
          </a:prstGeom>
          <a:solidFill>
            <a:srgbClr val="A8BB61"/>
          </a:solidFill>
          <a:ln>
            <a:solidFill>
              <a:srgbClr val="A8BB6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30">
            <a:extLst>
              <a:ext uri="{FF2B5EF4-FFF2-40B4-BE49-F238E27FC236}">
                <a16:creationId xmlns:a16="http://schemas.microsoft.com/office/drawing/2014/main" id="{42738A5E-5769-0152-7DA8-9BC083ABA0D8}"/>
              </a:ext>
            </a:extLst>
          </p:cNvPr>
          <p:cNvSpPr/>
          <p:nvPr/>
        </p:nvSpPr>
        <p:spPr>
          <a:xfrm rot="19493200">
            <a:off x="8320578" y="1940019"/>
            <a:ext cx="356214" cy="219813"/>
          </a:xfrm>
          <a:prstGeom prst="rect">
            <a:avLst/>
          </a:prstGeom>
          <a:solidFill>
            <a:srgbClr val="66453C"/>
          </a:solidFill>
          <a:ln>
            <a:solidFill>
              <a:srgbClr val="5E403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n>
                <a:solidFill>
                  <a:srgbClr val="67463D"/>
                </a:solidFill>
              </a:ln>
              <a:solidFill>
                <a:srgbClr val="66453C"/>
              </a:solidFill>
            </a:endParaRPr>
          </a:p>
        </p:txBody>
      </p:sp>
      <p:sp>
        <p:nvSpPr>
          <p:cNvPr id="32" name="Rectangle 31">
            <a:extLst>
              <a:ext uri="{FF2B5EF4-FFF2-40B4-BE49-F238E27FC236}">
                <a16:creationId xmlns:a16="http://schemas.microsoft.com/office/drawing/2014/main" id="{CAB3BE5E-2200-0C12-E101-16B2F28B77CE}"/>
              </a:ext>
            </a:extLst>
          </p:cNvPr>
          <p:cNvSpPr/>
          <p:nvPr/>
        </p:nvSpPr>
        <p:spPr>
          <a:xfrm rot="19517751">
            <a:off x="8136904" y="1951361"/>
            <a:ext cx="220518" cy="378835"/>
          </a:xfrm>
          <a:prstGeom prst="rect">
            <a:avLst/>
          </a:prstGeom>
          <a:solidFill>
            <a:srgbClr val="31212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n>
                <a:solidFill>
                  <a:srgbClr val="67463D"/>
                </a:solidFill>
              </a:ln>
              <a:solidFill>
                <a:srgbClr val="66453C"/>
              </a:solidFill>
            </a:endParaRPr>
          </a:p>
        </p:txBody>
      </p:sp>
      <p:sp>
        <p:nvSpPr>
          <p:cNvPr id="33" name="TextBox 7">
            <a:extLst>
              <a:ext uri="{FF2B5EF4-FFF2-40B4-BE49-F238E27FC236}">
                <a16:creationId xmlns:a16="http://schemas.microsoft.com/office/drawing/2014/main" id="{9E2A7798-7B59-ADF8-9C45-745DD22CEB55}"/>
              </a:ext>
            </a:extLst>
          </p:cNvPr>
          <p:cNvSpPr txBox="1">
            <a:spLocks noChangeArrowheads="1"/>
          </p:cNvSpPr>
          <p:nvPr/>
        </p:nvSpPr>
        <p:spPr bwMode="auto">
          <a:xfrm>
            <a:off x="8193635" y="1766248"/>
            <a:ext cx="61107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sz="2800" b="1" dirty="0">
                <a:latin typeface="+mn-lt"/>
              </a:rPr>
              <a:t>10</a:t>
            </a:r>
          </a:p>
        </p:txBody>
      </p:sp>
      <p:sp>
        <p:nvSpPr>
          <p:cNvPr id="34" name="Rectangle 33">
            <a:extLst>
              <a:ext uri="{FF2B5EF4-FFF2-40B4-BE49-F238E27FC236}">
                <a16:creationId xmlns:a16="http://schemas.microsoft.com/office/drawing/2014/main" id="{9239FA91-1F5E-07F9-B18C-2D092E720203}"/>
              </a:ext>
            </a:extLst>
          </p:cNvPr>
          <p:cNvSpPr/>
          <p:nvPr/>
        </p:nvSpPr>
        <p:spPr>
          <a:xfrm rot="19752833">
            <a:off x="7743137" y="1203583"/>
            <a:ext cx="318551" cy="270768"/>
          </a:xfrm>
          <a:prstGeom prst="rect">
            <a:avLst/>
          </a:prstGeom>
          <a:solidFill>
            <a:srgbClr val="DFD9DB"/>
          </a:solidFill>
          <a:ln>
            <a:solidFill>
              <a:srgbClr val="DFD9D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7">
            <a:extLst>
              <a:ext uri="{FF2B5EF4-FFF2-40B4-BE49-F238E27FC236}">
                <a16:creationId xmlns:a16="http://schemas.microsoft.com/office/drawing/2014/main" id="{6BA31113-7E3A-7CFA-8500-35E4B544488E}"/>
              </a:ext>
            </a:extLst>
          </p:cNvPr>
          <p:cNvSpPr txBox="1">
            <a:spLocks noChangeArrowheads="1"/>
          </p:cNvSpPr>
          <p:nvPr/>
        </p:nvSpPr>
        <p:spPr bwMode="auto">
          <a:xfrm>
            <a:off x="7761104" y="1091629"/>
            <a:ext cx="5334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sz="2800" b="1" dirty="0">
                <a:solidFill>
                  <a:srgbClr val="000000"/>
                </a:solidFill>
                <a:latin typeface="+mn-lt"/>
              </a:rPr>
              <a:t>7</a:t>
            </a:r>
          </a:p>
        </p:txBody>
      </p:sp>
      <p:sp>
        <p:nvSpPr>
          <p:cNvPr id="35" name="Rectangle 34">
            <a:extLst>
              <a:ext uri="{FF2B5EF4-FFF2-40B4-BE49-F238E27FC236}">
                <a16:creationId xmlns:a16="http://schemas.microsoft.com/office/drawing/2014/main" id="{10617D51-9412-6877-C514-2FA2AE2BA9A0}"/>
              </a:ext>
            </a:extLst>
          </p:cNvPr>
          <p:cNvSpPr/>
          <p:nvPr/>
        </p:nvSpPr>
        <p:spPr>
          <a:xfrm rot="19752833">
            <a:off x="6485791" y="2716257"/>
            <a:ext cx="178175" cy="216239"/>
          </a:xfrm>
          <a:prstGeom prst="rect">
            <a:avLst/>
          </a:prstGeom>
          <a:solidFill>
            <a:srgbClr val="3B5121"/>
          </a:solidFill>
          <a:ln>
            <a:solidFill>
              <a:srgbClr val="3B512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7">
            <a:extLst>
              <a:ext uri="{FF2B5EF4-FFF2-40B4-BE49-F238E27FC236}">
                <a16:creationId xmlns:a16="http://schemas.microsoft.com/office/drawing/2014/main" id="{DB9A8E34-3148-090F-69BF-C82334899849}"/>
              </a:ext>
            </a:extLst>
          </p:cNvPr>
          <p:cNvSpPr txBox="1">
            <a:spLocks noChangeArrowheads="1"/>
          </p:cNvSpPr>
          <p:nvPr/>
        </p:nvSpPr>
        <p:spPr bwMode="auto">
          <a:xfrm rot="19666578">
            <a:off x="6201808" y="2159187"/>
            <a:ext cx="60536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sz="2800" b="1" dirty="0">
                <a:latin typeface="+mn-lt"/>
              </a:rPr>
              <a:t>8</a:t>
            </a:r>
          </a:p>
        </p:txBody>
      </p:sp>
      <p:sp>
        <p:nvSpPr>
          <p:cNvPr id="36" name="Rectangle 35">
            <a:extLst>
              <a:ext uri="{FF2B5EF4-FFF2-40B4-BE49-F238E27FC236}">
                <a16:creationId xmlns:a16="http://schemas.microsoft.com/office/drawing/2014/main" id="{F4975612-D5C3-DAA4-928D-6803B37B1F6C}"/>
              </a:ext>
            </a:extLst>
          </p:cNvPr>
          <p:cNvSpPr/>
          <p:nvPr/>
        </p:nvSpPr>
        <p:spPr>
          <a:xfrm rot="19752833">
            <a:off x="7644530" y="4246616"/>
            <a:ext cx="420934" cy="177755"/>
          </a:xfrm>
          <a:prstGeom prst="rect">
            <a:avLst/>
          </a:prstGeom>
          <a:solidFill>
            <a:srgbClr val="564F56"/>
          </a:solidFill>
          <a:ln>
            <a:solidFill>
              <a:srgbClr val="564F5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ectangle 36">
            <a:extLst>
              <a:ext uri="{FF2B5EF4-FFF2-40B4-BE49-F238E27FC236}">
                <a16:creationId xmlns:a16="http://schemas.microsoft.com/office/drawing/2014/main" id="{209014E5-BDCA-C46D-D8DE-00CF4AD07151}"/>
              </a:ext>
            </a:extLst>
          </p:cNvPr>
          <p:cNvSpPr/>
          <p:nvPr/>
        </p:nvSpPr>
        <p:spPr>
          <a:xfrm rot="19752833">
            <a:off x="9168553" y="3888289"/>
            <a:ext cx="460890" cy="297316"/>
          </a:xfrm>
          <a:prstGeom prst="rect">
            <a:avLst/>
          </a:prstGeom>
          <a:solidFill>
            <a:srgbClr val="3F3C43"/>
          </a:solidFill>
          <a:ln>
            <a:solidFill>
              <a:srgbClr val="3F3C4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7">
            <a:extLst>
              <a:ext uri="{FF2B5EF4-FFF2-40B4-BE49-F238E27FC236}">
                <a16:creationId xmlns:a16="http://schemas.microsoft.com/office/drawing/2014/main" id="{0A876B27-584E-8F1E-CA76-27790A0DC4A4}"/>
              </a:ext>
            </a:extLst>
          </p:cNvPr>
          <p:cNvSpPr txBox="1">
            <a:spLocks noChangeArrowheads="1"/>
          </p:cNvSpPr>
          <p:nvPr/>
        </p:nvSpPr>
        <p:spPr bwMode="auto">
          <a:xfrm>
            <a:off x="9185417" y="3795964"/>
            <a:ext cx="5334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sz="2800" b="1" dirty="0">
                <a:latin typeface="+mn-lt"/>
              </a:rPr>
              <a:t>5</a:t>
            </a:r>
          </a:p>
        </p:txBody>
      </p:sp>
      <p:sp>
        <p:nvSpPr>
          <p:cNvPr id="21" name="TextBox 7">
            <a:extLst>
              <a:ext uri="{FF2B5EF4-FFF2-40B4-BE49-F238E27FC236}">
                <a16:creationId xmlns:a16="http://schemas.microsoft.com/office/drawing/2014/main" id="{409B93DE-EF1E-5F29-88E3-B55424B4F7C1}"/>
              </a:ext>
            </a:extLst>
          </p:cNvPr>
          <p:cNvSpPr txBox="1">
            <a:spLocks noChangeArrowheads="1"/>
          </p:cNvSpPr>
          <p:nvPr/>
        </p:nvSpPr>
        <p:spPr bwMode="auto">
          <a:xfrm>
            <a:off x="7677994" y="4117453"/>
            <a:ext cx="5334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sz="2800" b="1" dirty="0">
                <a:latin typeface="+mn-lt"/>
              </a:rPr>
              <a:t>3</a:t>
            </a:r>
          </a:p>
        </p:txBody>
      </p:sp>
      <p:sp>
        <p:nvSpPr>
          <p:cNvPr id="9" name="TextBox 7">
            <a:extLst>
              <a:ext uri="{FF2B5EF4-FFF2-40B4-BE49-F238E27FC236}">
                <a16:creationId xmlns:a16="http://schemas.microsoft.com/office/drawing/2014/main" id="{000F53B2-2D15-00B5-1042-38100CF34401}"/>
              </a:ext>
            </a:extLst>
          </p:cNvPr>
          <p:cNvSpPr txBox="1">
            <a:spLocks noChangeArrowheads="1"/>
          </p:cNvSpPr>
          <p:nvPr/>
        </p:nvSpPr>
        <p:spPr bwMode="auto">
          <a:xfrm rot="19700257">
            <a:off x="7951709" y="2552856"/>
            <a:ext cx="82786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sz="2800" b="1" dirty="0">
                <a:latin typeface="+mn-lt"/>
              </a:rPr>
              <a:t>2</a:t>
            </a:r>
          </a:p>
        </p:txBody>
      </p:sp>
      <p:sp>
        <p:nvSpPr>
          <p:cNvPr id="38" name="Rectangle 37">
            <a:extLst>
              <a:ext uri="{FF2B5EF4-FFF2-40B4-BE49-F238E27FC236}">
                <a16:creationId xmlns:a16="http://schemas.microsoft.com/office/drawing/2014/main" id="{1BBBB9F3-AEDD-8750-2B9F-7C14FEC69E91}"/>
              </a:ext>
            </a:extLst>
          </p:cNvPr>
          <p:cNvSpPr/>
          <p:nvPr/>
        </p:nvSpPr>
        <p:spPr>
          <a:xfrm rot="19752833">
            <a:off x="10903571" y="3030126"/>
            <a:ext cx="516803" cy="271674"/>
          </a:xfrm>
          <a:prstGeom prst="rect">
            <a:avLst/>
          </a:prstGeom>
          <a:solidFill>
            <a:srgbClr val="A7B26D"/>
          </a:solidFill>
          <a:ln>
            <a:solidFill>
              <a:srgbClr val="A7B26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TextBox 7">
            <a:extLst>
              <a:ext uri="{FF2B5EF4-FFF2-40B4-BE49-F238E27FC236}">
                <a16:creationId xmlns:a16="http://schemas.microsoft.com/office/drawing/2014/main" id="{CA5A5E21-A586-840C-EC12-33C929E94AEB}"/>
              </a:ext>
            </a:extLst>
          </p:cNvPr>
          <p:cNvSpPr txBox="1">
            <a:spLocks noChangeArrowheads="1"/>
          </p:cNvSpPr>
          <p:nvPr/>
        </p:nvSpPr>
        <p:spPr bwMode="auto">
          <a:xfrm>
            <a:off x="10882126" y="2934779"/>
            <a:ext cx="74837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sz="2800" b="1" dirty="0">
                <a:latin typeface="+mn-lt"/>
              </a:rPr>
              <a:t>12</a:t>
            </a:r>
          </a:p>
        </p:txBody>
      </p:sp>
      <p:sp>
        <p:nvSpPr>
          <p:cNvPr id="40" name="TextBox 7">
            <a:extLst>
              <a:ext uri="{FF2B5EF4-FFF2-40B4-BE49-F238E27FC236}">
                <a16:creationId xmlns:a16="http://schemas.microsoft.com/office/drawing/2014/main" id="{7FA8E17E-3401-4EDE-AE7A-30DE569861A4}"/>
              </a:ext>
            </a:extLst>
          </p:cNvPr>
          <p:cNvSpPr txBox="1">
            <a:spLocks noChangeArrowheads="1"/>
          </p:cNvSpPr>
          <p:nvPr/>
        </p:nvSpPr>
        <p:spPr bwMode="auto">
          <a:xfrm>
            <a:off x="7874532" y="3612582"/>
            <a:ext cx="5334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sz="2800" b="1" dirty="0">
                <a:solidFill>
                  <a:srgbClr val="000000"/>
                </a:solidFill>
                <a:latin typeface="+mn-lt"/>
              </a:rPr>
              <a:t>1</a:t>
            </a:r>
          </a:p>
        </p:txBody>
      </p:sp>
      <p:sp>
        <p:nvSpPr>
          <p:cNvPr id="42" name="Rectangle 41">
            <a:extLst>
              <a:ext uri="{FF2B5EF4-FFF2-40B4-BE49-F238E27FC236}">
                <a16:creationId xmlns:a16="http://schemas.microsoft.com/office/drawing/2014/main" id="{E75D7C1D-20F4-77D7-7178-F28791767CEE}"/>
              </a:ext>
            </a:extLst>
          </p:cNvPr>
          <p:cNvSpPr/>
          <p:nvPr/>
        </p:nvSpPr>
        <p:spPr>
          <a:xfrm rot="19752833">
            <a:off x="8464587" y="3271701"/>
            <a:ext cx="379378" cy="148701"/>
          </a:xfrm>
          <a:prstGeom prst="rect">
            <a:avLst/>
          </a:prstGeom>
          <a:solidFill>
            <a:srgbClr val="4B464B"/>
          </a:solidFill>
          <a:ln>
            <a:solidFill>
              <a:srgbClr val="4B464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TextBox 7">
            <a:extLst>
              <a:ext uri="{FF2B5EF4-FFF2-40B4-BE49-F238E27FC236}">
                <a16:creationId xmlns:a16="http://schemas.microsoft.com/office/drawing/2014/main" id="{A6B8EEA0-6B32-B051-389E-67A0EBA08645}"/>
              </a:ext>
            </a:extLst>
          </p:cNvPr>
          <p:cNvSpPr txBox="1">
            <a:spLocks noChangeArrowheads="1"/>
          </p:cNvSpPr>
          <p:nvPr/>
        </p:nvSpPr>
        <p:spPr bwMode="auto">
          <a:xfrm>
            <a:off x="8532341" y="3015999"/>
            <a:ext cx="5334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sz="2800" b="1" dirty="0">
                <a:latin typeface="+mn-lt"/>
              </a:rPr>
              <a:t>4</a:t>
            </a:r>
          </a:p>
        </p:txBody>
      </p:sp>
      <p:sp>
        <p:nvSpPr>
          <p:cNvPr id="44" name="Rectangle 43">
            <a:extLst>
              <a:ext uri="{FF2B5EF4-FFF2-40B4-BE49-F238E27FC236}">
                <a16:creationId xmlns:a16="http://schemas.microsoft.com/office/drawing/2014/main" id="{D23D5E79-1309-EEAB-CCE2-D6B9E88FD26A}"/>
              </a:ext>
            </a:extLst>
          </p:cNvPr>
          <p:cNvSpPr/>
          <p:nvPr/>
        </p:nvSpPr>
        <p:spPr>
          <a:xfrm rot="19752833">
            <a:off x="5739422" y="4429286"/>
            <a:ext cx="379378" cy="180571"/>
          </a:xfrm>
          <a:prstGeom prst="rect">
            <a:avLst/>
          </a:prstGeom>
          <a:solidFill>
            <a:srgbClr val="7C7273"/>
          </a:solidFill>
          <a:ln>
            <a:solidFill>
              <a:srgbClr val="7C727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TextBox 7">
            <a:extLst>
              <a:ext uri="{FF2B5EF4-FFF2-40B4-BE49-F238E27FC236}">
                <a16:creationId xmlns:a16="http://schemas.microsoft.com/office/drawing/2014/main" id="{03D32DC3-8CA9-FD48-D98B-1BFC3A222A64}"/>
              </a:ext>
            </a:extLst>
          </p:cNvPr>
          <p:cNvSpPr txBox="1">
            <a:spLocks noChangeArrowheads="1"/>
          </p:cNvSpPr>
          <p:nvPr/>
        </p:nvSpPr>
        <p:spPr bwMode="auto">
          <a:xfrm>
            <a:off x="5743090" y="4296155"/>
            <a:ext cx="5334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sz="2800" b="1" dirty="0">
                <a:latin typeface="+mn-lt"/>
              </a:rPr>
              <a:t>6</a:t>
            </a:r>
          </a:p>
        </p:txBody>
      </p:sp>
      <p:sp>
        <p:nvSpPr>
          <p:cNvPr id="46" name="Rectangle 45">
            <a:extLst>
              <a:ext uri="{FF2B5EF4-FFF2-40B4-BE49-F238E27FC236}">
                <a16:creationId xmlns:a16="http://schemas.microsoft.com/office/drawing/2014/main" id="{E3781FAC-1945-6E6C-6CD9-A3DCEBE5A10C}"/>
              </a:ext>
            </a:extLst>
          </p:cNvPr>
          <p:cNvSpPr/>
          <p:nvPr/>
        </p:nvSpPr>
        <p:spPr>
          <a:xfrm rot="19752833">
            <a:off x="4268429" y="1238448"/>
            <a:ext cx="540347" cy="309008"/>
          </a:xfrm>
          <a:prstGeom prst="rect">
            <a:avLst/>
          </a:prstGeom>
          <a:solidFill>
            <a:srgbClr val="ABBE64"/>
          </a:solidFill>
          <a:ln>
            <a:solidFill>
              <a:srgbClr val="ABBE6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TextBox 7">
            <a:extLst>
              <a:ext uri="{FF2B5EF4-FFF2-40B4-BE49-F238E27FC236}">
                <a16:creationId xmlns:a16="http://schemas.microsoft.com/office/drawing/2014/main" id="{5BD33062-2256-0245-73BC-FF0B0EBF6682}"/>
              </a:ext>
            </a:extLst>
          </p:cNvPr>
          <p:cNvSpPr txBox="1">
            <a:spLocks noChangeArrowheads="1"/>
          </p:cNvSpPr>
          <p:nvPr/>
        </p:nvSpPr>
        <p:spPr bwMode="auto">
          <a:xfrm>
            <a:off x="4380142" y="1100677"/>
            <a:ext cx="60023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sz="2800" b="1" dirty="0">
                <a:latin typeface="+mn-lt"/>
              </a:rPr>
              <a:t>11</a:t>
            </a:r>
          </a:p>
        </p:txBody>
      </p:sp>
      <p:sp>
        <p:nvSpPr>
          <p:cNvPr id="48" name="TextBox 7">
            <a:extLst>
              <a:ext uri="{FF2B5EF4-FFF2-40B4-BE49-F238E27FC236}">
                <a16:creationId xmlns:a16="http://schemas.microsoft.com/office/drawing/2014/main" id="{3AD92D8F-EA81-EBD4-220C-B21514B89857}"/>
              </a:ext>
            </a:extLst>
          </p:cNvPr>
          <p:cNvSpPr txBox="1">
            <a:spLocks noChangeArrowheads="1"/>
          </p:cNvSpPr>
          <p:nvPr/>
        </p:nvSpPr>
        <p:spPr bwMode="auto">
          <a:xfrm>
            <a:off x="8322993" y="157527"/>
            <a:ext cx="60023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sz="2800" b="1" dirty="0">
                <a:latin typeface="+mn-lt"/>
              </a:rPr>
              <a:t>11</a:t>
            </a:r>
          </a:p>
        </p:txBody>
      </p:sp>
      <p:sp>
        <p:nvSpPr>
          <p:cNvPr id="49" name="Rectangle 48">
            <a:extLst>
              <a:ext uri="{FF2B5EF4-FFF2-40B4-BE49-F238E27FC236}">
                <a16:creationId xmlns:a16="http://schemas.microsoft.com/office/drawing/2014/main" id="{025A7C90-205C-CED2-A054-CAD16B708C90}"/>
              </a:ext>
            </a:extLst>
          </p:cNvPr>
          <p:cNvSpPr/>
          <p:nvPr/>
        </p:nvSpPr>
        <p:spPr>
          <a:xfrm rot="19688893">
            <a:off x="5234199" y="2642659"/>
            <a:ext cx="132804" cy="1039640"/>
          </a:xfrm>
          <a:prstGeom prst="rect">
            <a:avLst/>
          </a:prstGeom>
          <a:solidFill>
            <a:srgbClr val="8D818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A19692"/>
              </a:solidFill>
            </a:endParaRPr>
          </a:p>
        </p:txBody>
      </p:sp>
      <p:sp>
        <p:nvSpPr>
          <p:cNvPr id="2" name="TextBox 7">
            <a:extLst>
              <a:ext uri="{FF2B5EF4-FFF2-40B4-BE49-F238E27FC236}">
                <a16:creationId xmlns:a16="http://schemas.microsoft.com/office/drawing/2014/main" id="{8B6BAC6E-EC3D-D0CD-118F-7C6954B35CDE}"/>
              </a:ext>
            </a:extLst>
          </p:cNvPr>
          <p:cNvSpPr txBox="1">
            <a:spLocks noChangeArrowheads="1"/>
          </p:cNvSpPr>
          <p:nvPr/>
        </p:nvSpPr>
        <p:spPr bwMode="auto">
          <a:xfrm>
            <a:off x="7194505" y="4819375"/>
            <a:ext cx="60023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sz="2800" b="1" dirty="0">
                <a:latin typeface="+mn-lt"/>
              </a:rPr>
              <a:t>11</a:t>
            </a:r>
          </a:p>
        </p:txBody>
      </p:sp>
    </p:spTree>
    <p:extLst>
      <p:ext uri="{BB962C8B-B14F-4D97-AF65-F5344CB8AC3E}">
        <p14:creationId xmlns:p14="http://schemas.microsoft.com/office/powerpoint/2010/main" val="1415856952"/>
      </p:ext>
    </p:extLst>
  </p:cSld>
  <p:clrMapOvr>
    <a:masterClrMapping/>
  </p:clrMapOvr>
  <p:transition>
    <p:fade/>
  </p:transition>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EA5C76FD-A1C3-3046-C4C2-40F799FAF47E}"/>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690121" y="0"/>
            <a:ext cx="9501879" cy="6858000"/>
          </a:xfrm>
          <a:prstGeom prst="rect">
            <a:avLst/>
          </a:prstGeom>
        </p:spPr>
      </p:pic>
      <p:sp>
        <p:nvSpPr>
          <p:cNvPr id="2" name="Rectangle 1">
            <a:extLst>
              <a:ext uri="{FF2B5EF4-FFF2-40B4-BE49-F238E27FC236}">
                <a16:creationId xmlns:a16="http://schemas.microsoft.com/office/drawing/2014/main" id="{DC6D0CE2-50EF-6B64-7CF4-FCD0B6FFA965}"/>
              </a:ext>
            </a:extLst>
          </p:cNvPr>
          <p:cNvSpPr/>
          <p:nvPr/>
        </p:nvSpPr>
        <p:spPr>
          <a:xfrm>
            <a:off x="3005847" y="5245239"/>
            <a:ext cx="836578" cy="485161"/>
          </a:xfrm>
          <a:prstGeom prst="rect">
            <a:avLst/>
          </a:prstGeom>
          <a:solidFill>
            <a:schemeClr val="tx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a:extLst>
              <a:ext uri="{FF2B5EF4-FFF2-40B4-BE49-F238E27FC236}">
                <a16:creationId xmlns:a16="http://schemas.microsoft.com/office/drawing/2014/main" id="{94F2D9DE-5FF6-7DAE-62C6-18E67B0907D3}"/>
              </a:ext>
            </a:extLst>
          </p:cNvPr>
          <p:cNvPicPr>
            <a:picLocks noChangeAspect="1"/>
          </p:cNvPicPr>
          <p:nvPr/>
        </p:nvPicPr>
        <p:blipFill>
          <a:blip r:embed="rId3">
            <a:extLst>
              <a:ext uri="{28A0092B-C50C-407E-A947-70E740481C1C}">
                <a14:useLocalDpi xmlns:a14="http://schemas.microsoft.com/office/drawing/2010/main" val="0"/>
              </a:ext>
            </a:extLst>
          </a:blip>
          <a:srcRect l="81773" r="4633" b="60014"/>
          <a:stretch>
            <a:fillRect/>
          </a:stretch>
        </p:blipFill>
        <p:spPr>
          <a:xfrm>
            <a:off x="10900372" y="232975"/>
            <a:ext cx="1291628" cy="2935738"/>
          </a:xfrm>
          <a:prstGeom prst="rect">
            <a:avLst/>
          </a:prstGeom>
        </p:spPr>
      </p:pic>
      <p:sp>
        <p:nvSpPr>
          <p:cNvPr id="5" name="Title 40"/>
          <p:cNvSpPr>
            <a:spLocks noGrp="1"/>
          </p:cNvSpPr>
          <p:nvPr>
            <p:ph type="title"/>
          </p:nvPr>
        </p:nvSpPr>
        <p:spPr>
          <a:xfrm>
            <a:off x="103695" y="0"/>
            <a:ext cx="8547724" cy="1143000"/>
          </a:xfrm>
        </p:spPr>
        <p:txBody>
          <a:bodyPr>
            <a:normAutofit/>
          </a:bodyPr>
          <a:lstStyle/>
          <a:p>
            <a:r>
              <a:rPr lang="en-US" sz="2800" b="1" u="sng" dirty="0">
                <a:solidFill>
                  <a:srgbClr val="ED7D31"/>
                </a:solidFill>
              </a:rPr>
              <a:t>FLOOR PLAN</a:t>
            </a:r>
            <a:br>
              <a:rPr lang="en-US" dirty="0">
                <a:solidFill>
                  <a:srgbClr val="ED7D31"/>
                </a:solidFill>
              </a:rPr>
            </a:br>
            <a:r>
              <a:rPr lang="en-US" sz="2000" dirty="0">
                <a:solidFill>
                  <a:srgbClr val="ED7D31"/>
                </a:solidFill>
              </a:rPr>
              <a:t>First Floor </a:t>
            </a:r>
          </a:p>
        </p:txBody>
      </p:sp>
      <p:sp>
        <p:nvSpPr>
          <p:cNvPr id="6" name="Rectangle 5"/>
          <p:cNvSpPr/>
          <p:nvPr/>
        </p:nvSpPr>
        <p:spPr>
          <a:xfrm>
            <a:off x="103695" y="6212264"/>
            <a:ext cx="1762812" cy="546755"/>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33C65856-E65E-A4AD-3CC1-393E9AA538CE}"/>
              </a:ext>
            </a:extLst>
          </p:cNvPr>
          <p:cNvSpPr/>
          <p:nvPr/>
        </p:nvSpPr>
        <p:spPr>
          <a:xfrm>
            <a:off x="2819164" y="6437515"/>
            <a:ext cx="1464080" cy="312821"/>
          </a:xfrm>
          <a:prstGeom prst="rect">
            <a:avLst/>
          </a:prstGeom>
          <a:solidFill>
            <a:schemeClr val="tx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67C0039C-4BA7-DC65-1971-C938B06696C0}"/>
              </a:ext>
            </a:extLst>
          </p:cNvPr>
          <p:cNvSpPr/>
          <p:nvPr/>
        </p:nvSpPr>
        <p:spPr>
          <a:xfrm>
            <a:off x="2544024" y="1059254"/>
            <a:ext cx="1883121" cy="4671141"/>
          </a:xfrm>
          <a:prstGeom prst="rect">
            <a:avLst/>
          </a:prstGeom>
          <a:solidFill>
            <a:schemeClr val="tx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Content Placeholder 2">
            <a:extLst>
              <a:ext uri="{FF2B5EF4-FFF2-40B4-BE49-F238E27FC236}">
                <a16:creationId xmlns:a16="http://schemas.microsoft.com/office/drawing/2014/main" id="{3B39F2D5-E34E-B9CF-29E9-A654DCBFD2B7}"/>
              </a:ext>
            </a:extLst>
          </p:cNvPr>
          <p:cNvSpPr txBox="1">
            <a:spLocks/>
          </p:cNvSpPr>
          <p:nvPr/>
        </p:nvSpPr>
        <p:spPr bwMode="auto">
          <a:xfrm>
            <a:off x="160454" y="980666"/>
            <a:ext cx="4549244" cy="54568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85750" indent="-285750">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indent="0">
              <a:defRPr/>
            </a:pPr>
            <a:r>
              <a:rPr lang="en-US" altLang="en-US" sz="1600" u="sng" dirty="0">
                <a:solidFill>
                  <a:srgbClr val="242424"/>
                </a:solidFill>
                <a:latin typeface="+mn-lt"/>
              </a:rPr>
              <a:t>SCOPE REVIEW</a:t>
            </a:r>
          </a:p>
          <a:p>
            <a:pPr marL="0" indent="280988">
              <a:buFont typeface="Wingdings" panose="05000000000000000000" pitchFamily="2" charset="2"/>
              <a:buChar char="§"/>
              <a:defRPr/>
            </a:pPr>
            <a:r>
              <a:rPr lang="en-US" altLang="en-US" sz="1600" dirty="0">
                <a:solidFill>
                  <a:srgbClr val="242424"/>
                </a:solidFill>
                <a:latin typeface="+mn-lt"/>
              </a:rPr>
              <a:t>Grades K – 3rd</a:t>
            </a:r>
          </a:p>
          <a:p>
            <a:pPr marL="0" indent="280988">
              <a:buFont typeface="Wingdings" panose="05000000000000000000" pitchFamily="2" charset="2"/>
              <a:buChar char="§"/>
              <a:defRPr/>
            </a:pPr>
            <a:r>
              <a:rPr lang="en-US" altLang="en-US" sz="1600" dirty="0">
                <a:solidFill>
                  <a:srgbClr val="242424"/>
                </a:solidFill>
                <a:latin typeface="+mn-lt"/>
              </a:rPr>
              <a:t>Kindergarten Wing Renovation – 12,000 SF</a:t>
            </a:r>
          </a:p>
          <a:p>
            <a:pPr marL="0" indent="280988">
              <a:buFont typeface="Wingdings" panose="05000000000000000000" pitchFamily="2" charset="2"/>
              <a:buChar char="§"/>
              <a:defRPr/>
            </a:pPr>
            <a:r>
              <a:rPr lang="en-US" altLang="en-US" sz="1600" dirty="0">
                <a:solidFill>
                  <a:srgbClr val="242424"/>
                </a:solidFill>
                <a:latin typeface="+mn-lt"/>
              </a:rPr>
              <a:t>New Construction – 114,000 SF</a:t>
            </a:r>
          </a:p>
          <a:p>
            <a:pPr marL="457200" lvl="1" indent="280988">
              <a:buFont typeface="Wingdings" panose="05000000000000000000" pitchFamily="2" charset="2"/>
              <a:buChar char="§"/>
              <a:defRPr/>
            </a:pPr>
            <a:r>
              <a:rPr lang="en-US" altLang="en-US" sz="1600" dirty="0">
                <a:solidFill>
                  <a:srgbClr val="242424"/>
                </a:solidFill>
                <a:latin typeface="+mn-lt"/>
              </a:rPr>
              <a:t>1 &amp; 2 Story Classroom Wings</a:t>
            </a:r>
          </a:p>
          <a:p>
            <a:pPr lvl="1" indent="-280988">
              <a:buFont typeface="Wingdings" panose="05000000000000000000" pitchFamily="2" charset="2"/>
              <a:buChar char="§"/>
              <a:defRPr/>
            </a:pPr>
            <a:r>
              <a:rPr lang="en-US" altLang="en-US" sz="1600" dirty="0">
                <a:solidFill>
                  <a:srgbClr val="242424"/>
                </a:solidFill>
                <a:latin typeface="+mn-lt"/>
              </a:rPr>
              <a:t>New Main Street – Admin, Media Center, Gym, Cafeteria/Kitchen and Specials</a:t>
            </a:r>
          </a:p>
          <a:p>
            <a:pPr>
              <a:buFont typeface="Wingdings" panose="05000000000000000000" pitchFamily="2" charset="2"/>
              <a:buChar char="§"/>
              <a:defRPr/>
            </a:pPr>
            <a:r>
              <a:rPr lang="en-US" altLang="en-US" sz="1600" dirty="0" err="1">
                <a:solidFill>
                  <a:srgbClr val="242424"/>
                </a:solidFill>
                <a:latin typeface="+mn-lt"/>
              </a:rPr>
              <a:t>2B</a:t>
            </a:r>
            <a:r>
              <a:rPr lang="en-US" altLang="en-US" sz="1600" dirty="0">
                <a:solidFill>
                  <a:srgbClr val="242424"/>
                </a:solidFill>
                <a:latin typeface="+mn-lt"/>
              </a:rPr>
              <a:t> Non-Combustible Construction</a:t>
            </a:r>
          </a:p>
          <a:p>
            <a:pPr>
              <a:buFont typeface="Wingdings" panose="05000000000000000000" pitchFamily="2" charset="2"/>
              <a:buChar char="§"/>
              <a:defRPr/>
            </a:pPr>
            <a:r>
              <a:rPr lang="en-US" altLang="en-US" sz="1600" dirty="0">
                <a:solidFill>
                  <a:srgbClr val="242424"/>
                </a:solidFill>
                <a:latin typeface="+mn-lt"/>
              </a:rPr>
              <a:t>Load Bearing Masonry Construction </a:t>
            </a:r>
          </a:p>
          <a:p>
            <a:pPr>
              <a:buFont typeface="Wingdings" panose="05000000000000000000" pitchFamily="2" charset="2"/>
              <a:buChar char="§"/>
              <a:defRPr/>
            </a:pPr>
            <a:r>
              <a:rPr lang="en-US" altLang="en-US" sz="1600" dirty="0">
                <a:solidFill>
                  <a:srgbClr val="242424"/>
                </a:solidFill>
                <a:latin typeface="+mn-lt"/>
              </a:rPr>
              <a:t>Steel Frame Core in Lobby, Media Center, Cafeteria &amp; Gymnasium</a:t>
            </a:r>
          </a:p>
          <a:p>
            <a:pPr>
              <a:buFont typeface="Wingdings" panose="05000000000000000000" pitchFamily="2" charset="2"/>
              <a:buChar char="§"/>
              <a:defRPr/>
            </a:pPr>
            <a:r>
              <a:rPr lang="en-US" altLang="en-US" sz="1600" dirty="0">
                <a:solidFill>
                  <a:srgbClr val="242424"/>
                </a:solidFill>
                <a:latin typeface="+mn-lt"/>
              </a:rPr>
              <a:t>Steel Joists &amp; Steel Deck for Floor &amp; Roof Construction</a:t>
            </a:r>
          </a:p>
          <a:p>
            <a:pPr>
              <a:buFont typeface="Wingdings" panose="05000000000000000000" pitchFamily="2" charset="2"/>
              <a:buChar char="§"/>
              <a:defRPr/>
            </a:pPr>
            <a:r>
              <a:rPr lang="en-US" altLang="en-US" sz="1600" dirty="0">
                <a:solidFill>
                  <a:srgbClr val="242424"/>
                </a:solidFill>
                <a:latin typeface="+mn-lt"/>
              </a:rPr>
              <a:t>Roof Construction (EPDM w/ 6” </a:t>
            </a:r>
            <a:r>
              <a:rPr lang="en-US" altLang="en-US" sz="1600" dirty="0" err="1">
                <a:solidFill>
                  <a:srgbClr val="242424"/>
                </a:solidFill>
                <a:latin typeface="+mn-lt"/>
              </a:rPr>
              <a:t>Polyiso</a:t>
            </a:r>
            <a:r>
              <a:rPr lang="en-US" altLang="en-US" sz="1600" dirty="0">
                <a:solidFill>
                  <a:srgbClr val="242424"/>
                </a:solidFill>
                <a:latin typeface="+mn-lt"/>
              </a:rPr>
              <a:t> Insulation)</a:t>
            </a:r>
          </a:p>
          <a:p>
            <a:pPr marL="285750" lvl="1">
              <a:buFont typeface="Wingdings" panose="05000000000000000000" pitchFamily="2" charset="2"/>
              <a:buChar char="§"/>
              <a:defRPr/>
            </a:pPr>
            <a:r>
              <a:rPr lang="en-US" altLang="en-US" sz="1600" dirty="0">
                <a:solidFill>
                  <a:srgbClr val="242424"/>
                </a:solidFill>
                <a:latin typeface="+mn-lt"/>
                <a:cs typeface="Arial" charset="0"/>
              </a:rPr>
              <a:t>Exterior Walls (CMU back-up)</a:t>
            </a:r>
          </a:p>
          <a:p>
            <a:pPr marL="742950" lvl="2" indent="-285750">
              <a:buFont typeface="Arial" charset="0"/>
              <a:buChar char="•"/>
              <a:defRPr/>
            </a:pPr>
            <a:r>
              <a:rPr lang="en-US" altLang="en-US" sz="1600" dirty="0">
                <a:solidFill>
                  <a:srgbClr val="242424"/>
                </a:solidFill>
                <a:latin typeface="+mn-lt"/>
                <a:cs typeface="Arial" charset="0"/>
              </a:rPr>
              <a:t>With Brick Veneer &amp; Metal Panel System</a:t>
            </a:r>
          </a:p>
          <a:p>
            <a:pPr>
              <a:buFont typeface="Wingdings" panose="05000000000000000000" pitchFamily="2" charset="2"/>
              <a:buChar char="§"/>
              <a:defRPr/>
            </a:pPr>
            <a:r>
              <a:rPr lang="en-US" altLang="en-US" sz="1600" dirty="0">
                <a:solidFill>
                  <a:srgbClr val="242424"/>
                </a:solidFill>
                <a:latin typeface="+mn-lt"/>
                <a:cs typeface="Arial" charset="0"/>
              </a:rPr>
              <a:t>Variable Air Volume Air Handling Units </a:t>
            </a:r>
          </a:p>
          <a:p>
            <a:pPr>
              <a:buFont typeface="Wingdings" panose="05000000000000000000" pitchFamily="2" charset="2"/>
              <a:buChar char="§"/>
              <a:defRPr/>
            </a:pPr>
            <a:r>
              <a:rPr lang="en-US" altLang="en-US" sz="1600" dirty="0">
                <a:solidFill>
                  <a:srgbClr val="242424"/>
                </a:solidFill>
                <a:latin typeface="+mn-lt"/>
                <a:cs typeface="Arial" charset="0"/>
              </a:rPr>
              <a:t>Fully Sprinkled Fire Protection System </a:t>
            </a:r>
          </a:p>
          <a:p>
            <a:pPr>
              <a:buFont typeface="Wingdings" panose="05000000000000000000" pitchFamily="2" charset="2"/>
              <a:buChar char="§"/>
              <a:defRPr/>
            </a:pPr>
            <a:r>
              <a:rPr lang="en-US" altLang="en-US" sz="1600" dirty="0">
                <a:solidFill>
                  <a:srgbClr val="242424"/>
                </a:solidFill>
                <a:latin typeface="+mn-lt"/>
                <a:cs typeface="Arial" charset="0"/>
              </a:rPr>
              <a:t>TAB &amp; Commissioning provided by District</a:t>
            </a:r>
          </a:p>
        </p:txBody>
      </p:sp>
      <p:cxnSp>
        <p:nvCxnSpPr>
          <p:cNvPr id="16" name="Straight Connector 15">
            <a:extLst>
              <a:ext uri="{FF2B5EF4-FFF2-40B4-BE49-F238E27FC236}">
                <a16:creationId xmlns:a16="http://schemas.microsoft.com/office/drawing/2014/main" id="{90479829-F913-31C8-C1A7-7B1A4995D4C9}"/>
              </a:ext>
            </a:extLst>
          </p:cNvPr>
          <p:cNvCxnSpPr/>
          <p:nvPr/>
        </p:nvCxnSpPr>
        <p:spPr>
          <a:xfrm>
            <a:off x="8772211" y="4652387"/>
            <a:ext cx="0" cy="1185705"/>
          </a:xfrm>
          <a:prstGeom prst="line">
            <a:avLst/>
          </a:prstGeom>
          <a:ln w="57150">
            <a:solidFill>
              <a:schemeClr val="tx2"/>
            </a:solidFill>
            <a:prstDash val="sysDash"/>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327747A6-5F54-14D9-F041-2F40726D1F3C}"/>
              </a:ext>
            </a:extLst>
          </p:cNvPr>
          <p:cNvCxnSpPr>
            <a:cxnSpLocks/>
          </p:cNvCxnSpPr>
          <p:nvPr/>
        </p:nvCxnSpPr>
        <p:spPr>
          <a:xfrm>
            <a:off x="11848681" y="4652387"/>
            <a:ext cx="0" cy="592852"/>
          </a:xfrm>
          <a:prstGeom prst="line">
            <a:avLst/>
          </a:prstGeom>
          <a:ln w="57150">
            <a:solidFill>
              <a:schemeClr val="tx2"/>
            </a:solidFill>
            <a:prstDash val="sysDash"/>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3F5478BA-896D-98EC-8D17-1778F54AE8AA}"/>
              </a:ext>
            </a:extLst>
          </p:cNvPr>
          <p:cNvCxnSpPr>
            <a:cxnSpLocks/>
          </p:cNvCxnSpPr>
          <p:nvPr/>
        </p:nvCxnSpPr>
        <p:spPr>
          <a:xfrm>
            <a:off x="11054862" y="5245239"/>
            <a:ext cx="0" cy="592853"/>
          </a:xfrm>
          <a:prstGeom prst="line">
            <a:avLst/>
          </a:prstGeom>
          <a:ln w="57150">
            <a:solidFill>
              <a:schemeClr val="tx2"/>
            </a:solidFill>
            <a:prstDash val="sysDash"/>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85DA1066-E909-9725-9B62-8F99FDEB2028}"/>
              </a:ext>
            </a:extLst>
          </p:cNvPr>
          <p:cNvCxnSpPr>
            <a:cxnSpLocks/>
          </p:cNvCxnSpPr>
          <p:nvPr/>
        </p:nvCxnSpPr>
        <p:spPr>
          <a:xfrm flipH="1">
            <a:off x="8709210" y="5797899"/>
            <a:ext cx="2282651" cy="1674"/>
          </a:xfrm>
          <a:prstGeom prst="line">
            <a:avLst/>
          </a:prstGeom>
          <a:ln w="57150">
            <a:solidFill>
              <a:schemeClr val="tx2"/>
            </a:solidFill>
            <a:prstDash val="sysDash"/>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40B759CF-4D63-A27D-3A31-6F955E6CE993}"/>
              </a:ext>
            </a:extLst>
          </p:cNvPr>
          <p:cNvCxnSpPr>
            <a:cxnSpLocks/>
          </p:cNvCxnSpPr>
          <p:nvPr/>
        </p:nvCxnSpPr>
        <p:spPr>
          <a:xfrm flipH="1">
            <a:off x="8762163" y="4684206"/>
            <a:ext cx="3086518" cy="0"/>
          </a:xfrm>
          <a:prstGeom prst="line">
            <a:avLst/>
          </a:prstGeom>
          <a:ln w="57150">
            <a:solidFill>
              <a:schemeClr val="tx2"/>
            </a:solidFill>
            <a:prstDash val="sysDash"/>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7CB23ED3-D471-7484-D305-32AC9C1867FB}"/>
              </a:ext>
            </a:extLst>
          </p:cNvPr>
          <p:cNvCxnSpPr>
            <a:cxnSpLocks/>
          </p:cNvCxnSpPr>
          <p:nvPr/>
        </p:nvCxnSpPr>
        <p:spPr>
          <a:xfrm flipH="1">
            <a:off x="10991861" y="5245239"/>
            <a:ext cx="856820" cy="11723"/>
          </a:xfrm>
          <a:prstGeom prst="line">
            <a:avLst/>
          </a:prstGeom>
          <a:ln w="57150">
            <a:solidFill>
              <a:schemeClr val="tx2"/>
            </a:solidFill>
            <a:prstDash val="sysDash"/>
          </a:ln>
        </p:spPr>
        <p:style>
          <a:lnRef idx="1">
            <a:schemeClr val="accent1"/>
          </a:lnRef>
          <a:fillRef idx="0">
            <a:schemeClr val="accent1"/>
          </a:fillRef>
          <a:effectRef idx="0">
            <a:schemeClr val="accent1"/>
          </a:effectRef>
          <a:fontRef idx="minor">
            <a:schemeClr val="tx1"/>
          </a:fontRef>
        </p:style>
      </p:cxnSp>
      <p:sp>
        <p:nvSpPr>
          <p:cNvPr id="31" name="Rectangle 30">
            <a:extLst>
              <a:ext uri="{FF2B5EF4-FFF2-40B4-BE49-F238E27FC236}">
                <a16:creationId xmlns:a16="http://schemas.microsoft.com/office/drawing/2014/main" id="{140C1342-B1AC-DFEF-60DA-AA5E842303E3}"/>
              </a:ext>
            </a:extLst>
          </p:cNvPr>
          <p:cNvSpPr/>
          <p:nvPr/>
        </p:nvSpPr>
        <p:spPr>
          <a:xfrm>
            <a:off x="271305" y="6159931"/>
            <a:ext cx="594528" cy="449659"/>
          </a:xfrm>
          <a:prstGeom prst="rect">
            <a:avLst/>
          </a:prstGeom>
          <a:noFill/>
          <a:ln w="57150">
            <a:solidFill>
              <a:schemeClr val="tx2"/>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Content Placeholder 2">
            <a:extLst>
              <a:ext uri="{FF2B5EF4-FFF2-40B4-BE49-F238E27FC236}">
                <a16:creationId xmlns:a16="http://schemas.microsoft.com/office/drawing/2014/main" id="{621FF5DE-3BCD-215B-77CD-06B91DC41E68}"/>
              </a:ext>
            </a:extLst>
          </p:cNvPr>
          <p:cNvSpPr txBox="1">
            <a:spLocks/>
          </p:cNvSpPr>
          <p:nvPr/>
        </p:nvSpPr>
        <p:spPr bwMode="auto">
          <a:xfrm>
            <a:off x="865833" y="6160638"/>
            <a:ext cx="3428555" cy="4851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85750" indent="-285750">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n-US" altLang="en-US" sz="2000" dirty="0">
                <a:solidFill>
                  <a:srgbClr val="000000"/>
                </a:solidFill>
                <a:latin typeface="+mn-lt"/>
              </a:rPr>
              <a:t>Existing Kindergarten Wing</a:t>
            </a:r>
          </a:p>
          <a:p>
            <a:pPr>
              <a:buFont typeface="Calibri" panose="020F0502020204030204" pitchFamily="34" charset="0"/>
              <a:buAutoNum type="arabicPeriod"/>
            </a:pPr>
            <a:endParaRPr lang="en-US" altLang="en-US" sz="1400" dirty="0">
              <a:latin typeface="+mn-lt"/>
            </a:endParaRPr>
          </a:p>
        </p:txBody>
      </p:sp>
      <p:sp>
        <p:nvSpPr>
          <p:cNvPr id="3" name="Rectangle 2">
            <a:extLst>
              <a:ext uri="{FF2B5EF4-FFF2-40B4-BE49-F238E27FC236}">
                <a16:creationId xmlns:a16="http://schemas.microsoft.com/office/drawing/2014/main" id="{599EC10C-C703-2011-8FA2-0F3F464FB9F2}"/>
              </a:ext>
            </a:extLst>
          </p:cNvPr>
          <p:cNvSpPr/>
          <p:nvPr/>
        </p:nvSpPr>
        <p:spPr>
          <a:xfrm>
            <a:off x="6096000" y="6580188"/>
            <a:ext cx="1014919" cy="277812"/>
          </a:xfrm>
          <a:prstGeom prst="rect">
            <a:avLst/>
          </a:prstGeom>
          <a:solidFill>
            <a:schemeClr val="tx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69549382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EB92E464-FB2D-1446-44AC-D94480971444}"/>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29C9F8AA-14C8-9C61-BF64-842E394EDA79}"/>
              </a:ext>
            </a:extLst>
          </p:cNvPr>
          <p:cNvPicPr>
            <a:picLocks noChangeAspect="1"/>
          </p:cNvPicPr>
          <p:nvPr/>
        </p:nvPicPr>
        <p:blipFill>
          <a:blip r:embed="rId2" cstate="print">
            <a:extLst>
              <a:ext uri="{28A0092B-C50C-407E-A947-70E740481C1C}">
                <a14:useLocalDpi xmlns:a14="http://schemas.microsoft.com/office/drawing/2010/main" val="0"/>
              </a:ext>
            </a:extLst>
          </a:blip>
          <a:srcRect l="17501" r="12389"/>
          <a:stretch>
            <a:fillRect/>
          </a:stretch>
        </p:blipFill>
        <p:spPr>
          <a:xfrm>
            <a:off x="3644276" y="0"/>
            <a:ext cx="8547724" cy="6858000"/>
          </a:xfrm>
          <a:prstGeom prst="rect">
            <a:avLst/>
          </a:prstGeom>
        </p:spPr>
      </p:pic>
      <p:pic>
        <p:nvPicPr>
          <p:cNvPr id="4" name="Picture 3">
            <a:extLst>
              <a:ext uri="{FF2B5EF4-FFF2-40B4-BE49-F238E27FC236}">
                <a16:creationId xmlns:a16="http://schemas.microsoft.com/office/drawing/2014/main" id="{4CC65CCE-A0D8-842C-2CA1-B41D870B3F53}"/>
              </a:ext>
            </a:extLst>
          </p:cNvPr>
          <p:cNvPicPr>
            <a:picLocks noChangeAspect="1"/>
          </p:cNvPicPr>
          <p:nvPr/>
        </p:nvPicPr>
        <p:blipFill>
          <a:blip r:embed="rId3" cstate="print">
            <a:extLst>
              <a:ext uri="{28A0092B-C50C-407E-A947-70E740481C1C}">
                <a14:useLocalDpi xmlns:a14="http://schemas.microsoft.com/office/drawing/2010/main" val="0"/>
              </a:ext>
            </a:extLst>
          </a:blip>
          <a:srcRect r="81448"/>
          <a:stretch>
            <a:fillRect/>
          </a:stretch>
        </p:blipFill>
        <p:spPr>
          <a:xfrm>
            <a:off x="1638393" y="0"/>
            <a:ext cx="1762813" cy="6858000"/>
          </a:xfrm>
          <a:prstGeom prst="rect">
            <a:avLst/>
          </a:prstGeom>
        </p:spPr>
      </p:pic>
      <p:pic>
        <p:nvPicPr>
          <p:cNvPr id="8" name="Picture 7">
            <a:extLst>
              <a:ext uri="{FF2B5EF4-FFF2-40B4-BE49-F238E27FC236}">
                <a16:creationId xmlns:a16="http://schemas.microsoft.com/office/drawing/2014/main" id="{4E94A59B-C758-F230-B901-F88AAA814EFC}"/>
              </a:ext>
            </a:extLst>
          </p:cNvPr>
          <p:cNvPicPr>
            <a:picLocks noChangeAspect="1"/>
          </p:cNvPicPr>
          <p:nvPr/>
        </p:nvPicPr>
        <p:blipFill>
          <a:blip r:embed="rId4">
            <a:extLst>
              <a:ext uri="{28A0092B-C50C-407E-A947-70E740481C1C}">
                <a14:useLocalDpi xmlns:a14="http://schemas.microsoft.com/office/drawing/2010/main" val="0"/>
              </a:ext>
            </a:extLst>
          </a:blip>
          <a:srcRect l="81773" r="4633" b="60014"/>
          <a:stretch>
            <a:fillRect/>
          </a:stretch>
        </p:blipFill>
        <p:spPr>
          <a:xfrm>
            <a:off x="0" y="1143000"/>
            <a:ext cx="1291628" cy="2935738"/>
          </a:xfrm>
          <a:prstGeom prst="rect">
            <a:avLst/>
          </a:prstGeom>
        </p:spPr>
      </p:pic>
      <p:sp>
        <p:nvSpPr>
          <p:cNvPr id="5" name="Title 40">
            <a:extLst>
              <a:ext uri="{FF2B5EF4-FFF2-40B4-BE49-F238E27FC236}">
                <a16:creationId xmlns:a16="http://schemas.microsoft.com/office/drawing/2014/main" id="{5B50410D-0C14-73C9-4BCB-A07AFE92E917}"/>
              </a:ext>
            </a:extLst>
          </p:cNvPr>
          <p:cNvSpPr>
            <a:spLocks noGrp="1"/>
          </p:cNvSpPr>
          <p:nvPr>
            <p:ph type="title"/>
          </p:nvPr>
        </p:nvSpPr>
        <p:spPr>
          <a:xfrm>
            <a:off x="103695" y="0"/>
            <a:ext cx="8547724" cy="1143000"/>
          </a:xfrm>
        </p:spPr>
        <p:txBody>
          <a:bodyPr>
            <a:normAutofit/>
          </a:bodyPr>
          <a:lstStyle/>
          <a:p>
            <a:r>
              <a:rPr lang="en-US" sz="2800" b="1" u="sng" dirty="0">
                <a:solidFill>
                  <a:srgbClr val="ED7D31"/>
                </a:solidFill>
              </a:rPr>
              <a:t>FLOOR PLAN</a:t>
            </a:r>
            <a:br>
              <a:rPr lang="en-US" dirty="0">
                <a:solidFill>
                  <a:srgbClr val="ED7D31"/>
                </a:solidFill>
              </a:rPr>
            </a:br>
            <a:r>
              <a:rPr lang="en-US" sz="2000" dirty="0">
                <a:solidFill>
                  <a:srgbClr val="ED7D31"/>
                </a:solidFill>
              </a:rPr>
              <a:t>Second Floor </a:t>
            </a:r>
          </a:p>
        </p:txBody>
      </p:sp>
      <p:sp>
        <p:nvSpPr>
          <p:cNvPr id="2" name="Rectangle 1">
            <a:extLst>
              <a:ext uri="{FF2B5EF4-FFF2-40B4-BE49-F238E27FC236}">
                <a16:creationId xmlns:a16="http://schemas.microsoft.com/office/drawing/2014/main" id="{420C7645-8DF1-82C1-C90B-E8EB090153BB}"/>
              </a:ext>
            </a:extLst>
          </p:cNvPr>
          <p:cNvSpPr/>
          <p:nvPr/>
        </p:nvSpPr>
        <p:spPr>
          <a:xfrm>
            <a:off x="1877438" y="5262664"/>
            <a:ext cx="1060315" cy="457200"/>
          </a:xfrm>
          <a:prstGeom prst="rect">
            <a:avLst/>
          </a:prstGeom>
          <a:solidFill>
            <a:schemeClr val="tx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1868986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242424"/>
        </a:solidFill>
        <a:effectLst/>
      </p:bgPr>
    </p:bg>
    <p:spTree>
      <p:nvGrpSpPr>
        <p:cNvPr id="1" name=""/>
        <p:cNvGrpSpPr/>
        <p:nvPr/>
      </p:nvGrpSpPr>
      <p:grpSpPr>
        <a:xfrm>
          <a:off x="0" y="0"/>
          <a:ext cx="0" cy="0"/>
          <a:chOff x="0" y="0"/>
          <a:chExt cx="0" cy="0"/>
        </a:xfrm>
      </p:grpSpPr>
      <p:sp>
        <p:nvSpPr>
          <p:cNvPr id="14" name="Content Placeholder 2">
            <a:extLst>
              <a:ext uri="{FF2B5EF4-FFF2-40B4-BE49-F238E27FC236}">
                <a16:creationId xmlns:a16="http://schemas.microsoft.com/office/drawing/2014/main" id="{1E13C48F-F614-0840-FA69-F884713EEE91}"/>
              </a:ext>
            </a:extLst>
          </p:cNvPr>
          <p:cNvSpPr txBox="1">
            <a:spLocks/>
          </p:cNvSpPr>
          <p:nvPr/>
        </p:nvSpPr>
        <p:spPr bwMode="auto">
          <a:xfrm>
            <a:off x="8428776" y="181501"/>
            <a:ext cx="3458424" cy="865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85750" indent="-285750">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457200" lvl="1" indent="0" algn="r"/>
            <a:r>
              <a:rPr lang="en-US" altLang="en-US" sz="2800" b="1" u="sng" dirty="0">
                <a:latin typeface="+mj-lt"/>
              </a:rPr>
              <a:t>SCOPE REVIEW</a:t>
            </a:r>
          </a:p>
          <a:p>
            <a:pPr marL="457200" lvl="1" indent="0" algn="r"/>
            <a:r>
              <a:rPr lang="en-US" altLang="en-US" sz="2000" dirty="0">
                <a:latin typeface="+mj-lt"/>
              </a:rPr>
              <a:t>Alternate Bid Summary</a:t>
            </a:r>
          </a:p>
          <a:p>
            <a:pPr marL="457200" lvl="1" indent="0" algn="ctr">
              <a:spcBef>
                <a:spcPct val="20000"/>
              </a:spcBef>
            </a:pPr>
            <a:endParaRPr lang="en-US" altLang="en-US" sz="1100" b="1" u="sng" dirty="0">
              <a:latin typeface="+mj-lt"/>
            </a:endParaRPr>
          </a:p>
        </p:txBody>
      </p:sp>
      <p:sp>
        <p:nvSpPr>
          <p:cNvPr id="2" name="Content Placeholder 2">
            <a:extLst>
              <a:ext uri="{FF2B5EF4-FFF2-40B4-BE49-F238E27FC236}">
                <a16:creationId xmlns:a16="http://schemas.microsoft.com/office/drawing/2014/main" id="{D12B84B2-879A-AD72-07FE-F6DADD84D99F}"/>
              </a:ext>
            </a:extLst>
          </p:cNvPr>
          <p:cNvSpPr txBox="1">
            <a:spLocks/>
          </p:cNvSpPr>
          <p:nvPr/>
        </p:nvSpPr>
        <p:spPr bwMode="auto">
          <a:xfrm>
            <a:off x="6899072" y="890775"/>
            <a:ext cx="5677319" cy="55291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85750" indent="-285750">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endParaRPr lang="en-US" altLang="en-US" b="1" u="sng" dirty="0">
              <a:latin typeface="+mn-lt"/>
            </a:endParaRPr>
          </a:p>
          <a:p>
            <a:r>
              <a:rPr lang="en-US" altLang="en-US" b="1" u="sng" dirty="0">
                <a:latin typeface="+mn-lt"/>
              </a:rPr>
              <a:t>General Construction</a:t>
            </a:r>
            <a:endParaRPr lang="en-US" altLang="en-US" b="1" dirty="0">
              <a:latin typeface="+mn-lt"/>
            </a:endParaRPr>
          </a:p>
          <a:p>
            <a:pPr marL="342900" indent="-342900">
              <a:buFont typeface="Wingdings" panose="05000000000000000000" pitchFamily="2" charset="2"/>
              <a:buChar char="§"/>
            </a:pPr>
            <a:r>
              <a:rPr lang="en-US" altLang="en-US" dirty="0">
                <a:latin typeface="+mn-lt"/>
              </a:rPr>
              <a:t>Unclassified Excavation – ADD</a:t>
            </a:r>
          </a:p>
          <a:p>
            <a:pPr marL="342900" indent="-342900">
              <a:buFont typeface="Wingdings" panose="05000000000000000000" pitchFamily="2" charset="2"/>
              <a:buChar char="§"/>
            </a:pPr>
            <a:r>
              <a:rPr lang="en-US" altLang="en-US" dirty="0">
                <a:latin typeface="+mn-lt"/>
              </a:rPr>
              <a:t>EPDM Roofing – 30 Year Warranty – ADD</a:t>
            </a:r>
          </a:p>
          <a:p>
            <a:pPr>
              <a:buFont typeface="Calibri" panose="020F0502020204030204" pitchFamily="34" charset="0"/>
              <a:buAutoNum type="arabicPeriod"/>
            </a:pPr>
            <a:endParaRPr lang="en-US" altLang="en-US" dirty="0">
              <a:latin typeface="+mn-lt"/>
            </a:endParaRPr>
          </a:p>
          <a:p>
            <a:pPr marL="0" indent="0"/>
            <a:r>
              <a:rPr lang="en-US" altLang="en-US" b="1" u="sng" dirty="0">
                <a:latin typeface="+mn-lt"/>
              </a:rPr>
              <a:t>HVAC Construction</a:t>
            </a:r>
          </a:p>
          <a:p>
            <a:pPr marL="342900" indent="-342900">
              <a:buFont typeface="Wingdings" panose="05000000000000000000" pitchFamily="2" charset="2"/>
              <a:buChar char="§"/>
            </a:pPr>
            <a:r>
              <a:rPr lang="en-US" dirty="0">
                <a:effectLst/>
                <a:latin typeface="+mn-lt"/>
                <a:ea typeface="Times New Roman" panose="02020603050405020304" pitchFamily="18" charset="0"/>
              </a:rPr>
              <a:t>Johnson Controls HVAC Equipment </a:t>
            </a:r>
            <a:r>
              <a:rPr lang="en-US" altLang="en-US" dirty="0">
                <a:latin typeface="+mn-lt"/>
              </a:rPr>
              <a:t>– DEDUCT</a:t>
            </a:r>
            <a:endParaRPr lang="en-US" dirty="0">
              <a:effectLst/>
              <a:latin typeface="+mn-lt"/>
              <a:ea typeface="Times New Roman" panose="02020603050405020304" pitchFamily="18" charset="0"/>
            </a:endParaRPr>
          </a:p>
          <a:p>
            <a:pPr marL="342900" indent="-342900">
              <a:buFont typeface="Wingdings" panose="05000000000000000000" pitchFamily="2" charset="2"/>
              <a:buChar char="§"/>
            </a:pPr>
            <a:r>
              <a:rPr lang="en-US" dirty="0">
                <a:effectLst/>
                <a:latin typeface="+mn-lt"/>
                <a:ea typeface="Times New Roman" panose="02020603050405020304" pitchFamily="18" charset="0"/>
              </a:rPr>
              <a:t>Carrier HVAC Equipment </a:t>
            </a:r>
            <a:r>
              <a:rPr lang="en-US" altLang="en-US" dirty="0">
                <a:latin typeface="+mn-lt"/>
              </a:rPr>
              <a:t>– DEDUCT</a:t>
            </a:r>
            <a:endParaRPr lang="en-US" dirty="0">
              <a:effectLst/>
              <a:latin typeface="+mn-lt"/>
              <a:ea typeface="Times New Roman" panose="02020603050405020304" pitchFamily="18" charset="0"/>
            </a:endParaRPr>
          </a:p>
          <a:p>
            <a:pPr marL="342900" indent="-342900">
              <a:buFont typeface="Wingdings" panose="05000000000000000000" pitchFamily="2" charset="2"/>
              <a:buChar char="§"/>
            </a:pPr>
            <a:r>
              <a:rPr lang="en-US" dirty="0">
                <a:effectLst/>
                <a:latin typeface="+mn-lt"/>
                <a:ea typeface="Times New Roman" panose="02020603050405020304" pitchFamily="18" charset="0"/>
              </a:rPr>
              <a:t>Cook Ventilation Equipment </a:t>
            </a:r>
            <a:r>
              <a:rPr lang="en-US" altLang="en-US" dirty="0">
                <a:latin typeface="+mn-lt"/>
              </a:rPr>
              <a:t>– DEDUCT</a:t>
            </a:r>
            <a:endParaRPr lang="en-US" dirty="0">
              <a:effectLst/>
              <a:latin typeface="+mn-lt"/>
              <a:ea typeface="Times New Roman" panose="02020603050405020304" pitchFamily="18" charset="0"/>
            </a:endParaRPr>
          </a:p>
          <a:p>
            <a:pPr marL="342900" indent="-342900">
              <a:buFont typeface="Wingdings" panose="05000000000000000000" pitchFamily="2" charset="2"/>
              <a:buChar char="§"/>
            </a:pPr>
            <a:r>
              <a:rPr lang="en-US" sz="1800" dirty="0">
                <a:effectLst/>
                <a:latin typeface="+mn-lt"/>
                <a:ea typeface="Times New Roman" panose="02020603050405020304" pitchFamily="18" charset="0"/>
              </a:rPr>
              <a:t>Penn Ventilator Ventilation Equipment</a:t>
            </a:r>
            <a:r>
              <a:rPr lang="en-US" altLang="en-US" dirty="0">
                <a:latin typeface="+mn-lt"/>
              </a:rPr>
              <a:t>– DEDUCT</a:t>
            </a:r>
          </a:p>
          <a:p>
            <a:pPr marL="342900" indent="-342900">
              <a:buFont typeface="Wingdings" panose="05000000000000000000" pitchFamily="2" charset="2"/>
              <a:buChar char="§"/>
            </a:pPr>
            <a:r>
              <a:rPr lang="en-US" sz="1800" dirty="0" err="1">
                <a:effectLst/>
                <a:latin typeface="+mn-lt"/>
                <a:ea typeface="Times New Roman" panose="02020603050405020304" pitchFamily="18" charset="0"/>
              </a:rPr>
              <a:t>Captiveaire</a:t>
            </a:r>
            <a:r>
              <a:rPr lang="en-US" sz="1800" dirty="0">
                <a:effectLst/>
                <a:latin typeface="+mn-lt"/>
                <a:ea typeface="Times New Roman" panose="02020603050405020304" pitchFamily="18" charset="0"/>
              </a:rPr>
              <a:t> Ventilation Equipment</a:t>
            </a:r>
            <a:r>
              <a:rPr lang="en-US" altLang="en-US" dirty="0">
                <a:latin typeface="+mn-lt"/>
              </a:rPr>
              <a:t>– DEDUCT</a:t>
            </a:r>
          </a:p>
          <a:p>
            <a:pPr marL="0" indent="0"/>
            <a:endParaRPr lang="en-US" altLang="en-US" dirty="0">
              <a:latin typeface="+mn-lt"/>
            </a:endParaRPr>
          </a:p>
          <a:p>
            <a:pPr marL="0" indent="0"/>
            <a:r>
              <a:rPr lang="en-US" altLang="en-US" b="1" u="sng" dirty="0">
                <a:latin typeface="+mn-lt"/>
              </a:rPr>
              <a:t>Plumbing Construction</a:t>
            </a:r>
          </a:p>
          <a:p>
            <a:pPr marL="342900" indent="-342900">
              <a:buFont typeface="Wingdings" panose="05000000000000000000" pitchFamily="2" charset="2"/>
              <a:buChar char="§"/>
            </a:pPr>
            <a:r>
              <a:rPr lang="en-US" altLang="en-US" dirty="0">
                <a:latin typeface="+mn-lt"/>
              </a:rPr>
              <a:t>Unclassified Excavation - ADD</a:t>
            </a:r>
          </a:p>
          <a:p>
            <a:pPr marL="0" indent="0"/>
            <a:endParaRPr lang="en-US" altLang="en-US" dirty="0">
              <a:latin typeface="+mn-lt"/>
            </a:endParaRPr>
          </a:p>
          <a:p>
            <a:pPr marL="0" indent="0"/>
            <a:r>
              <a:rPr lang="en-US" altLang="en-US" b="1" u="sng" dirty="0">
                <a:latin typeface="+mn-lt"/>
              </a:rPr>
              <a:t>Electrical Construction</a:t>
            </a:r>
          </a:p>
          <a:p>
            <a:pPr marL="342900" indent="-342900">
              <a:buFont typeface="Wingdings" panose="05000000000000000000" pitchFamily="2" charset="2"/>
              <a:buChar char="§"/>
            </a:pPr>
            <a:r>
              <a:rPr lang="en-US" altLang="en-US" dirty="0">
                <a:latin typeface="+mn-lt"/>
              </a:rPr>
              <a:t>Unclassified Excavation – ADD</a:t>
            </a:r>
          </a:p>
          <a:p>
            <a:pPr marL="342900" indent="-342900">
              <a:buFont typeface="Wingdings" panose="05000000000000000000" pitchFamily="2" charset="2"/>
              <a:buChar char="§"/>
            </a:pPr>
            <a:endParaRPr lang="en-US" altLang="en-US" dirty="0">
              <a:latin typeface="+mn-lt"/>
            </a:endParaRPr>
          </a:p>
          <a:p>
            <a:pPr marL="0" indent="0"/>
            <a:r>
              <a:rPr lang="en-US" altLang="en-US" b="1" u="sng" dirty="0">
                <a:latin typeface="+mn-lt"/>
              </a:rPr>
              <a:t>Site Construction</a:t>
            </a:r>
          </a:p>
          <a:p>
            <a:pPr marL="342900" indent="-342900">
              <a:buFont typeface="Wingdings" panose="05000000000000000000" pitchFamily="2" charset="2"/>
              <a:buChar char="§"/>
            </a:pPr>
            <a:r>
              <a:rPr lang="en-US" altLang="en-US" dirty="0">
                <a:latin typeface="+mn-lt"/>
              </a:rPr>
              <a:t>Unclassified Excavation - ADD</a:t>
            </a:r>
          </a:p>
          <a:p>
            <a:pPr marL="342900" indent="-342900">
              <a:buFont typeface="Wingdings" panose="05000000000000000000" pitchFamily="2" charset="2"/>
              <a:buChar char="§"/>
            </a:pPr>
            <a:endParaRPr lang="en-US" altLang="en-US" dirty="0">
              <a:latin typeface="+mn-lt"/>
            </a:endParaRPr>
          </a:p>
          <a:p>
            <a:pPr marL="0" indent="0"/>
            <a:endParaRPr lang="en-US" altLang="en-US" dirty="0">
              <a:latin typeface="+mn-lt"/>
            </a:endParaRPr>
          </a:p>
          <a:p>
            <a:pPr marL="0" indent="0"/>
            <a:endParaRPr lang="en-US" altLang="en-US" dirty="0">
              <a:latin typeface="+mn-lt"/>
            </a:endParaRPr>
          </a:p>
          <a:p>
            <a:pPr marL="0" indent="0"/>
            <a:endParaRPr lang="en-US" altLang="en-US" sz="2000" dirty="0">
              <a:latin typeface="+mn-lt"/>
            </a:endParaRPr>
          </a:p>
          <a:p>
            <a:pPr>
              <a:buFont typeface="Calibri" panose="020F0502020204030204" pitchFamily="34" charset="0"/>
              <a:buAutoNum type="arabicPeriod"/>
            </a:pPr>
            <a:endParaRPr lang="en-US" altLang="en-US" sz="2000" dirty="0">
              <a:latin typeface="+mn-lt"/>
            </a:endParaRPr>
          </a:p>
          <a:p>
            <a:pPr>
              <a:buFont typeface="Calibri" panose="020F0502020204030204" pitchFamily="34" charset="0"/>
              <a:buAutoNum type="arabicPeriod"/>
            </a:pPr>
            <a:endParaRPr lang="en-US" altLang="en-US" sz="1400" dirty="0">
              <a:latin typeface="+mn-lt"/>
            </a:endParaRPr>
          </a:p>
        </p:txBody>
      </p:sp>
      <p:pic>
        <p:nvPicPr>
          <p:cNvPr id="5" name="Picture 4">
            <a:extLst>
              <a:ext uri="{FF2B5EF4-FFF2-40B4-BE49-F238E27FC236}">
                <a16:creationId xmlns:a16="http://schemas.microsoft.com/office/drawing/2014/main" id="{6DA98AA1-3C8D-B3BC-3FFE-49E704C3B0D5}"/>
              </a:ext>
            </a:extLst>
          </p:cNvPr>
          <p:cNvPicPr>
            <a:picLocks noChangeAspect="1"/>
          </p:cNvPicPr>
          <p:nvPr/>
        </p:nvPicPr>
        <p:blipFill>
          <a:blip r:embed="rId2" cstate="print">
            <a:extLst>
              <a:ext uri="{28A0092B-C50C-407E-A947-70E740481C1C}">
                <a14:useLocalDpi xmlns:a14="http://schemas.microsoft.com/office/drawing/2010/main" val="0"/>
              </a:ext>
            </a:extLst>
          </a:blip>
          <a:srcRect l="33267" r="13008"/>
          <a:stretch>
            <a:fillRect/>
          </a:stretch>
        </p:blipFill>
        <p:spPr>
          <a:xfrm>
            <a:off x="0" y="0"/>
            <a:ext cx="6550090" cy="6858000"/>
          </a:xfrm>
          <a:prstGeom prst="rect">
            <a:avLst/>
          </a:prstGeom>
        </p:spPr>
      </p:pic>
    </p:spTree>
    <p:extLst>
      <p:ext uri="{BB962C8B-B14F-4D97-AF65-F5344CB8AC3E}">
        <p14:creationId xmlns:p14="http://schemas.microsoft.com/office/powerpoint/2010/main" val="3246977934"/>
      </p:ext>
    </p:extLst>
  </p:cSld>
  <p:clrMapOvr>
    <a:masterClrMapping/>
  </p:clrMapOvr>
  <p:transition>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F506695-A141-07BB-6E3A-A8D29B4AA4A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TextBox 2">
            <a:extLst>
              <a:ext uri="{FF2B5EF4-FFF2-40B4-BE49-F238E27FC236}">
                <a16:creationId xmlns:a16="http://schemas.microsoft.com/office/drawing/2014/main" id="{9C13A704-369F-E010-A2D2-8A18F42BC98A}"/>
              </a:ext>
            </a:extLst>
          </p:cNvPr>
          <p:cNvSpPr txBox="1">
            <a:spLocks noChangeArrowheads="1"/>
          </p:cNvSpPr>
          <p:nvPr/>
        </p:nvSpPr>
        <p:spPr bwMode="auto">
          <a:xfrm>
            <a:off x="100483" y="6289560"/>
            <a:ext cx="11656088"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285750" indent="-285750">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n-US" altLang="en-US" b="1" dirty="0">
                <a:latin typeface="+mn-lt"/>
              </a:rPr>
              <a:t>Aerial View</a:t>
            </a:r>
          </a:p>
          <a:p>
            <a:r>
              <a:rPr lang="en-US" altLang="en-US" sz="1200" b="1" dirty="0">
                <a:latin typeface="+mn-lt"/>
              </a:rPr>
              <a:t>* </a:t>
            </a:r>
            <a:r>
              <a:rPr lang="en-US" altLang="en-US" sz="1400" b="1" dirty="0">
                <a:latin typeface="+mn-lt"/>
              </a:rPr>
              <a:t>Renderings are for Orientation only, images generated during design prior to Final Construction Documents, CD’s take precedence.</a:t>
            </a:r>
          </a:p>
        </p:txBody>
      </p:sp>
    </p:spTree>
    <p:extLst>
      <p:ext uri="{BB962C8B-B14F-4D97-AF65-F5344CB8AC3E}">
        <p14:creationId xmlns:p14="http://schemas.microsoft.com/office/powerpoint/2010/main" val="417195358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6182656-1164-9454-703B-70CE1A017E5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Title 40">
            <a:extLst>
              <a:ext uri="{FF2B5EF4-FFF2-40B4-BE49-F238E27FC236}">
                <a16:creationId xmlns:a16="http://schemas.microsoft.com/office/drawing/2014/main" id="{D5ABFA64-7C42-DFC9-3BBE-49E96E2866C9}"/>
              </a:ext>
            </a:extLst>
          </p:cNvPr>
          <p:cNvSpPr>
            <a:spLocks noGrp="1"/>
          </p:cNvSpPr>
          <p:nvPr>
            <p:ph type="title"/>
          </p:nvPr>
        </p:nvSpPr>
        <p:spPr>
          <a:xfrm>
            <a:off x="0" y="6281566"/>
            <a:ext cx="11294347" cy="597243"/>
          </a:xfrm>
        </p:spPr>
        <p:txBody>
          <a:bodyPr>
            <a:normAutofit/>
          </a:bodyPr>
          <a:lstStyle/>
          <a:p>
            <a:r>
              <a:rPr lang="en-US" sz="1800" b="1" dirty="0"/>
              <a:t>Aerial View Of New Main Entrance</a:t>
            </a:r>
            <a:br>
              <a:rPr lang="en-US" sz="1800" b="1" dirty="0"/>
            </a:br>
            <a:r>
              <a:rPr lang="en-US" sz="1300" b="1" dirty="0"/>
              <a:t>*</a:t>
            </a:r>
            <a:r>
              <a:rPr lang="en-US" altLang="en-US" sz="1300" b="1" dirty="0">
                <a:latin typeface="+mn-lt"/>
              </a:rPr>
              <a:t>Exterior Renderings are for Orientation only, images generated during design prior to Final Construction Documents, CDs take precedence</a:t>
            </a:r>
            <a:endParaRPr lang="en-US" sz="1300" b="1" dirty="0"/>
          </a:p>
        </p:txBody>
      </p:sp>
    </p:spTree>
    <p:extLst>
      <p:ext uri="{BB962C8B-B14F-4D97-AF65-F5344CB8AC3E}">
        <p14:creationId xmlns:p14="http://schemas.microsoft.com/office/powerpoint/2010/main" val="187446710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C78C3FEF-B4A9-A430-21DD-E468BAE791F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1" name="Title 40">
            <a:extLst>
              <a:ext uri="{FF2B5EF4-FFF2-40B4-BE49-F238E27FC236}">
                <a16:creationId xmlns:a16="http://schemas.microsoft.com/office/drawing/2014/main" id="{F0CF061A-4A68-917F-4D5A-753C9EEFBAD1}"/>
              </a:ext>
            </a:extLst>
          </p:cNvPr>
          <p:cNvSpPr>
            <a:spLocks noGrp="1"/>
          </p:cNvSpPr>
          <p:nvPr>
            <p:ph type="title"/>
          </p:nvPr>
        </p:nvSpPr>
        <p:spPr>
          <a:xfrm>
            <a:off x="0" y="6260757"/>
            <a:ext cx="11294347" cy="597243"/>
          </a:xfrm>
        </p:spPr>
        <p:txBody>
          <a:bodyPr>
            <a:normAutofit/>
          </a:bodyPr>
          <a:lstStyle/>
          <a:p>
            <a:r>
              <a:rPr lang="en-US" sz="1800" b="1" dirty="0"/>
              <a:t>View from Berlin Road</a:t>
            </a:r>
            <a:br>
              <a:rPr lang="en-US" sz="1800" b="1" dirty="0"/>
            </a:br>
            <a:r>
              <a:rPr lang="en-US" sz="1300" b="1" dirty="0"/>
              <a:t>*</a:t>
            </a:r>
            <a:r>
              <a:rPr lang="en-US" altLang="en-US" sz="1300" b="1" dirty="0">
                <a:latin typeface="+mn-lt"/>
              </a:rPr>
              <a:t>Exterior Renderings are for Orientation only, images generated during design prior to Final Construction Documents, CDs take precedence</a:t>
            </a:r>
            <a:endParaRPr lang="en-US" sz="1300" b="1" dirty="0"/>
          </a:p>
        </p:txBody>
      </p:sp>
    </p:spTree>
    <p:extLst>
      <p:ext uri="{BB962C8B-B14F-4D97-AF65-F5344CB8AC3E}">
        <p14:creationId xmlns:p14="http://schemas.microsoft.com/office/powerpoint/2010/main" val="10167853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603EC44-43F4-5026-7827-37B510AEED8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Title 40">
            <a:extLst>
              <a:ext uri="{FF2B5EF4-FFF2-40B4-BE49-F238E27FC236}">
                <a16:creationId xmlns:a16="http://schemas.microsoft.com/office/drawing/2014/main" id="{DBBA765F-7F8E-6735-20AD-7EF474F8A3BA}"/>
              </a:ext>
            </a:extLst>
          </p:cNvPr>
          <p:cNvSpPr>
            <a:spLocks noGrp="1"/>
          </p:cNvSpPr>
          <p:nvPr>
            <p:ph type="title"/>
          </p:nvPr>
        </p:nvSpPr>
        <p:spPr>
          <a:xfrm>
            <a:off x="0" y="6260757"/>
            <a:ext cx="11294347" cy="597243"/>
          </a:xfrm>
        </p:spPr>
        <p:txBody>
          <a:bodyPr>
            <a:normAutofit/>
          </a:bodyPr>
          <a:lstStyle/>
          <a:p>
            <a:r>
              <a:rPr lang="en-US" sz="1800" b="1" dirty="0">
                <a:solidFill>
                  <a:schemeClr val="bg1"/>
                </a:solidFill>
              </a:rPr>
              <a:t>Aerial View of Existing Kindergarten wing and addition</a:t>
            </a:r>
            <a:br>
              <a:rPr lang="en-US" sz="1800" b="1" dirty="0">
                <a:solidFill>
                  <a:schemeClr val="bg1"/>
                </a:solidFill>
              </a:rPr>
            </a:br>
            <a:r>
              <a:rPr lang="en-US" sz="1300" b="1" dirty="0">
                <a:solidFill>
                  <a:schemeClr val="bg1"/>
                </a:solidFill>
              </a:rPr>
              <a:t>*</a:t>
            </a:r>
            <a:r>
              <a:rPr lang="en-US" altLang="en-US" sz="1300" b="1" dirty="0">
                <a:solidFill>
                  <a:schemeClr val="bg1"/>
                </a:solidFill>
                <a:latin typeface="+mn-lt"/>
              </a:rPr>
              <a:t>Exterior Renderings are for Orientation only, images generated during design prior to Final Construction Documents, CDs take precedence</a:t>
            </a:r>
            <a:endParaRPr lang="en-US" sz="1300" b="1" dirty="0">
              <a:solidFill>
                <a:schemeClr val="bg1"/>
              </a:solidFill>
            </a:endParaRPr>
          </a:p>
        </p:txBody>
      </p:sp>
      <p:cxnSp>
        <p:nvCxnSpPr>
          <p:cNvPr id="7" name="Straight Connector 6">
            <a:extLst>
              <a:ext uri="{FF2B5EF4-FFF2-40B4-BE49-F238E27FC236}">
                <a16:creationId xmlns:a16="http://schemas.microsoft.com/office/drawing/2014/main" id="{0C661F09-CE35-BC59-D623-92E431398CC2}"/>
              </a:ext>
            </a:extLst>
          </p:cNvPr>
          <p:cNvCxnSpPr/>
          <p:nvPr/>
        </p:nvCxnSpPr>
        <p:spPr>
          <a:xfrm flipV="1">
            <a:off x="3587262" y="1858945"/>
            <a:ext cx="0" cy="442128"/>
          </a:xfrm>
          <a:prstGeom prst="line">
            <a:avLst/>
          </a:prstGeom>
          <a:ln w="57150">
            <a:solidFill>
              <a:schemeClr val="accent3">
                <a:lumMod val="25000"/>
                <a:lumOff val="7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E00420CD-BE96-84A7-5838-8827A76C5242}"/>
              </a:ext>
            </a:extLst>
          </p:cNvPr>
          <p:cNvCxnSpPr>
            <a:cxnSpLocks/>
          </p:cNvCxnSpPr>
          <p:nvPr/>
        </p:nvCxnSpPr>
        <p:spPr>
          <a:xfrm flipV="1">
            <a:off x="3587262" y="1567543"/>
            <a:ext cx="1457011" cy="291402"/>
          </a:xfrm>
          <a:prstGeom prst="line">
            <a:avLst/>
          </a:prstGeom>
          <a:ln w="57150">
            <a:solidFill>
              <a:schemeClr val="accent3">
                <a:lumMod val="25000"/>
                <a:lumOff val="7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118C0638-FFD1-09DF-078B-C83D673CBBB7}"/>
              </a:ext>
            </a:extLst>
          </p:cNvPr>
          <p:cNvCxnSpPr/>
          <p:nvPr/>
        </p:nvCxnSpPr>
        <p:spPr>
          <a:xfrm>
            <a:off x="5044273" y="1567543"/>
            <a:ext cx="3848518" cy="2250831"/>
          </a:xfrm>
          <a:prstGeom prst="line">
            <a:avLst/>
          </a:prstGeom>
          <a:ln w="57150">
            <a:solidFill>
              <a:schemeClr val="accent3">
                <a:lumMod val="25000"/>
                <a:lumOff val="7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D5E4FFD5-4BE1-B3D8-E45F-E316D5ECB1AE}"/>
              </a:ext>
            </a:extLst>
          </p:cNvPr>
          <p:cNvCxnSpPr>
            <a:cxnSpLocks/>
          </p:cNvCxnSpPr>
          <p:nvPr/>
        </p:nvCxnSpPr>
        <p:spPr>
          <a:xfrm flipV="1">
            <a:off x="7787472" y="4330840"/>
            <a:ext cx="994787" cy="653777"/>
          </a:xfrm>
          <a:prstGeom prst="line">
            <a:avLst/>
          </a:prstGeom>
          <a:ln w="57150">
            <a:solidFill>
              <a:schemeClr val="accent3">
                <a:lumMod val="25000"/>
                <a:lumOff val="7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8E321185-18BA-6536-08B2-DA754DD1B1C9}"/>
              </a:ext>
            </a:extLst>
          </p:cNvPr>
          <p:cNvCxnSpPr/>
          <p:nvPr/>
        </p:nvCxnSpPr>
        <p:spPr>
          <a:xfrm flipH="1">
            <a:off x="8782259" y="3818374"/>
            <a:ext cx="110532" cy="512466"/>
          </a:xfrm>
          <a:prstGeom prst="line">
            <a:avLst/>
          </a:prstGeom>
          <a:ln w="57150">
            <a:solidFill>
              <a:schemeClr val="accent3">
                <a:lumMod val="25000"/>
                <a:lumOff val="7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9A9C0A5E-62D5-DFA5-DDC3-5AB75DC6F267}"/>
              </a:ext>
            </a:extLst>
          </p:cNvPr>
          <p:cNvCxnSpPr/>
          <p:nvPr/>
        </p:nvCxnSpPr>
        <p:spPr>
          <a:xfrm>
            <a:off x="7898004" y="4893547"/>
            <a:ext cx="914400" cy="914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13843A9D-A9D2-CF86-59F5-B91956F7E40F}"/>
              </a:ext>
            </a:extLst>
          </p:cNvPr>
          <p:cNvCxnSpPr>
            <a:cxnSpLocks/>
          </p:cNvCxnSpPr>
          <p:nvPr/>
        </p:nvCxnSpPr>
        <p:spPr>
          <a:xfrm>
            <a:off x="6481187" y="3141988"/>
            <a:ext cx="1517301" cy="1129196"/>
          </a:xfrm>
          <a:prstGeom prst="line">
            <a:avLst/>
          </a:prstGeom>
          <a:ln w="57150">
            <a:solidFill>
              <a:schemeClr val="accent3">
                <a:lumMod val="25000"/>
                <a:lumOff val="7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4E5051DC-E0EA-D967-63B2-0BEF5A369436}"/>
              </a:ext>
            </a:extLst>
          </p:cNvPr>
          <p:cNvCxnSpPr>
            <a:cxnSpLocks/>
          </p:cNvCxnSpPr>
          <p:nvPr/>
        </p:nvCxnSpPr>
        <p:spPr>
          <a:xfrm flipV="1">
            <a:off x="5201038" y="3151670"/>
            <a:ext cx="1359521" cy="545130"/>
          </a:xfrm>
          <a:prstGeom prst="line">
            <a:avLst/>
          </a:prstGeom>
          <a:ln w="57150">
            <a:solidFill>
              <a:schemeClr val="accent3">
                <a:lumMod val="25000"/>
                <a:lumOff val="7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B78C7457-F828-90A7-802F-9DEE1B50A149}"/>
              </a:ext>
            </a:extLst>
          </p:cNvPr>
          <p:cNvCxnSpPr>
            <a:cxnSpLocks/>
          </p:cNvCxnSpPr>
          <p:nvPr/>
        </p:nvCxnSpPr>
        <p:spPr>
          <a:xfrm>
            <a:off x="3587262" y="2301073"/>
            <a:ext cx="1693147" cy="1893805"/>
          </a:xfrm>
          <a:prstGeom prst="line">
            <a:avLst/>
          </a:prstGeom>
          <a:ln w="57150">
            <a:solidFill>
              <a:schemeClr val="accent3">
                <a:lumMod val="25000"/>
                <a:lumOff val="7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90A225BF-3A76-E790-8684-FDE19C1AB5AC}"/>
              </a:ext>
            </a:extLst>
          </p:cNvPr>
          <p:cNvCxnSpPr>
            <a:cxnSpLocks/>
          </p:cNvCxnSpPr>
          <p:nvPr/>
        </p:nvCxnSpPr>
        <p:spPr>
          <a:xfrm flipH="1">
            <a:off x="7752302" y="4468053"/>
            <a:ext cx="50242" cy="507760"/>
          </a:xfrm>
          <a:prstGeom prst="line">
            <a:avLst/>
          </a:prstGeom>
          <a:ln w="57150">
            <a:solidFill>
              <a:schemeClr val="accent3">
                <a:lumMod val="25000"/>
                <a:lumOff val="7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2EF2EE26-03C5-E8D1-6C76-E657AD33B74C}"/>
              </a:ext>
            </a:extLst>
          </p:cNvPr>
          <p:cNvCxnSpPr>
            <a:cxnSpLocks/>
          </p:cNvCxnSpPr>
          <p:nvPr/>
        </p:nvCxnSpPr>
        <p:spPr>
          <a:xfrm flipV="1">
            <a:off x="7787472" y="4271184"/>
            <a:ext cx="211016" cy="137213"/>
          </a:xfrm>
          <a:prstGeom prst="line">
            <a:avLst/>
          </a:prstGeom>
          <a:ln w="57150">
            <a:solidFill>
              <a:schemeClr val="accent3">
                <a:lumMod val="25000"/>
                <a:lumOff val="7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CB9AB107-9746-94DE-9439-3E98D1C71814}"/>
              </a:ext>
            </a:extLst>
          </p:cNvPr>
          <p:cNvCxnSpPr>
            <a:cxnSpLocks/>
          </p:cNvCxnSpPr>
          <p:nvPr/>
        </p:nvCxnSpPr>
        <p:spPr>
          <a:xfrm flipH="1">
            <a:off x="5255288" y="3630122"/>
            <a:ext cx="25121" cy="564756"/>
          </a:xfrm>
          <a:prstGeom prst="line">
            <a:avLst/>
          </a:prstGeom>
          <a:ln w="57150">
            <a:solidFill>
              <a:schemeClr val="accent3">
                <a:lumMod val="25000"/>
                <a:lumOff val="7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DD565D80-E95D-241D-852B-2F0EE4DAF0EB}"/>
              </a:ext>
            </a:extLst>
          </p:cNvPr>
          <p:cNvCxnSpPr>
            <a:cxnSpLocks/>
          </p:cNvCxnSpPr>
          <p:nvPr/>
        </p:nvCxnSpPr>
        <p:spPr>
          <a:xfrm flipH="1">
            <a:off x="187568" y="284907"/>
            <a:ext cx="596203" cy="0"/>
          </a:xfrm>
          <a:prstGeom prst="line">
            <a:avLst/>
          </a:prstGeom>
          <a:ln w="57150">
            <a:solidFill>
              <a:schemeClr val="tx2"/>
            </a:solidFill>
            <a:prstDash val="sysDash"/>
          </a:ln>
        </p:spPr>
        <p:style>
          <a:lnRef idx="1">
            <a:schemeClr val="accent1"/>
          </a:lnRef>
          <a:fillRef idx="0">
            <a:schemeClr val="accent1"/>
          </a:fillRef>
          <a:effectRef idx="0">
            <a:schemeClr val="accent1"/>
          </a:effectRef>
          <a:fontRef idx="minor">
            <a:schemeClr val="tx1"/>
          </a:fontRef>
        </p:style>
      </p:cxnSp>
      <p:sp>
        <p:nvSpPr>
          <p:cNvPr id="45" name="Content Placeholder 2">
            <a:extLst>
              <a:ext uri="{FF2B5EF4-FFF2-40B4-BE49-F238E27FC236}">
                <a16:creationId xmlns:a16="http://schemas.microsoft.com/office/drawing/2014/main" id="{2DDD98F3-4312-8E48-460C-99965621ACED}"/>
              </a:ext>
            </a:extLst>
          </p:cNvPr>
          <p:cNvSpPr txBox="1">
            <a:spLocks/>
          </p:cNvSpPr>
          <p:nvPr/>
        </p:nvSpPr>
        <p:spPr bwMode="auto">
          <a:xfrm>
            <a:off x="783771" y="56030"/>
            <a:ext cx="3428555" cy="4851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85750" indent="-285750">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n-US" altLang="en-US" sz="2000" dirty="0">
                <a:solidFill>
                  <a:srgbClr val="000000"/>
                </a:solidFill>
                <a:latin typeface="+mn-lt"/>
              </a:rPr>
              <a:t>Existing Kindergarten Wing</a:t>
            </a:r>
          </a:p>
          <a:p>
            <a:pPr>
              <a:buFont typeface="Calibri" panose="020F0502020204030204" pitchFamily="34" charset="0"/>
              <a:buAutoNum type="arabicPeriod"/>
            </a:pPr>
            <a:endParaRPr lang="en-US" altLang="en-US" sz="1400" dirty="0">
              <a:latin typeface="+mn-lt"/>
            </a:endParaRPr>
          </a:p>
        </p:txBody>
      </p:sp>
    </p:spTree>
    <p:extLst>
      <p:ext uri="{BB962C8B-B14F-4D97-AF65-F5344CB8AC3E}">
        <p14:creationId xmlns:p14="http://schemas.microsoft.com/office/powerpoint/2010/main" val="292148261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C13377F1-F817-0294-19B5-EF3E572A782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9" name="Title 40">
            <a:extLst>
              <a:ext uri="{FF2B5EF4-FFF2-40B4-BE49-F238E27FC236}">
                <a16:creationId xmlns:a16="http://schemas.microsoft.com/office/drawing/2014/main" id="{BE296AA7-ED74-2A4C-5409-CD6344225324}"/>
              </a:ext>
            </a:extLst>
          </p:cNvPr>
          <p:cNvSpPr txBox="1">
            <a:spLocks/>
          </p:cNvSpPr>
          <p:nvPr/>
        </p:nvSpPr>
        <p:spPr>
          <a:xfrm>
            <a:off x="65853" y="6260757"/>
            <a:ext cx="11273762" cy="59724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600" kern="1200" spc="0" baseline="0">
                <a:solidFill>
                  <a:schemeClr val="tx1"/>
                </a:solidFill>
                <a:latin typeface="+mn-lt"/>
                <a:ea typeface="+mj-ea"/>
                <a:cs typeface="+mj-cs"/>
              </a:defRPr>
            </a:lvl1pPr>
          </a:lstStyle>
          <a:p>
            <a:r>
              <a:rPr lang="en-US" sz="1800" b="1" dirty="0"/>
              <a:t>Main Lobby</a:t>
            </a:r>
            <a:br>
              <a:rPr lang="en-US" sz="1800" b="1" dirty="0"/>
            </a:br>
            <a:r>
              <a:rPr lang="en-US" sz="1800" b="1" dirty="0"/>
              <a:t>*</a:t>
            </a:r>
            <a:r>
              <a:rPr lang="en-US" altLang="en-US" sz="1300" b="1" dirty="0"/>
              <a:t>Exterior Renderings are for Orientation only, images generated during design prior to Final Construction Documents, CDs take precedence</a:t>
            </a:r>
            <a:endParaRPr lang="en-US" sz="1300" b="1" dirty="0"/>
          </a:p>
        </p:txBody>
      </p:sp>
    </p:spTree>
    <p:extLst>
      <p:ext uri="{BB962C8B-B14F-4D97-AF65-F5344CB8AC3E}">
        <p14:creationId xmlns:p14="http://schemas.microsoft.com/office/powerpoint/2010/main" val="360378488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95ED00B7-3156-E0C9-A788-9E76225DC73C}"/>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9" name="Title 40">
            <a:extLst>
              <a:ext uri="{FF2B5EF4-FFF2-40B4-BE49-F238E27FC236}">
                <a16:creationId xmlns:a16="http://schemas.microsoft.com/office/drawing/2014/main" id="{A092CCB2-64B1-4979-F1E9-91D2F9DAF637}"/>
              </a:ext>
            </a:extLst>
          </p:cNvPr>
          <p:cNvSpPr>
            <a:spLocks noGrp="1"/>
          </p:cNvSpPr>
          <p:nvPr>
            <p:ph type="title"/>
          </p:nvPr>
        </p:nvSpPr>
        <p:spPr>
          <a:xfrm>
            <a:off x="100972" y="6160273"/>
            <a:ext cx="11273762" cy="597243"/>
          </a:xfrm>
        </p:spPr>
        <p:txBody>
          <a:bodyPr>
            <a:normAutofit/>
          </a:bodyPr>
          <a:lstStyle/>
          <a:p>
            <a:r>
              <a:rPr lang="en-US" sz="1800" b="1" dirty="0"/>
              <a:t>Main Lobby</a:t>
            </a:r>
            <a:br>
              <a:rPr lang="en-US" sz="1800" b="1" dirty="0"/>
            </a:br>
            <a:r>
              <a:rPr lang="en-US" sz="1800" b="1" dirty="0"/>
              <a:t>*</a:t>
            </a:r>
            <a:r>
              <a:rPr lang="en-US" altLang="en-US" sz="1300" b="1" dirty="0">
                <a:latin typeface="+mn-lt"/>
              </a:rPr>
              <a:t>Exterior Renderings are for Orientation only, images generated during design prior to Final Construction Documents, CDs take precedence</a:t>
            </a:r>
            <a:endParaRPr lang="en-US" sz="1300" b="1" dirty="0"/>
          </a:p>
        </p:txBody>
      </p:sp>
    </p:spTree>
    <p:extLst>
      <p:ext uri="{BB962C8B-B14F-4D97-AF65-F5344CB8AC3E}">
        <p14:creationId xmlns:p14="http://schemas.microsoft.com/office/powerpoint/2010/main" val="298239044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329AAB-28E0-AE64-F86A-C95D53F05630}"/>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5F6E6E7B-2877-DDC9-E43B-5AC11338C53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9" name="Title 40">
            <a:extLst>
              <a:ext uri="{FF2B5EF4-FFF2-40B4-BE49-F238E27FC236}">
                <a16:creationId xmlns:a16="http://schemas.microsoft.com/office/drawing/2014/main" id="{3C3F7A35-3809-6D3C-5697-1DF2E11A304B}"/>
              </a:ext>
            </a:extLst>
          </p:cNvPr>
          <p:cNvSpPr>
            <a:spLocks noGrp="1"/>
          </p:cNvSpPr>
          <p:nvPr>
            <p:ph type="title"/>
          </p:nvPr>
        </p:nvSpPr>
        <p:spPr>
          <a:xfrm>
            <a:off x="100972" y="6160273"/>
            <a:ext cx="11273762" cy="597243"/>
          </a:xfrm>
        </p:spPr>
        <p:txBody>
          <a:bodyPr>
            <a:normAutofit/>
          </a:bodyPr>
          <a:lstStyle/>
          <a:p>
            <a:r>
              <a:rPr lang="en-US" sz="1800" b="1" dirty="0"/>
              <a:t>Media Center</a:t>
            </a:r>
            <a:br>
              <a:rPr lang="en-US" sz="1800" b="1" dirty="0"/>
            </a:br>
            <a:r>
              <a:rPr lang="en-US" sz="1800" b="1" dirty="0"/>
              <a:t>*</a:t>
            </a:r>
            <a:r>
              <a:rPr lang="en-US" altLang="en-US" sz="1300" b="1" dirty="0">
                <a:latin typeface="+mn-lt"/>
              </a:rPr>
              <a:t>Exterior Renderings are for Orientation only, images generated during design prior to Final Construction Documents, CDs take precedence</a:t>
            </a:r>
            <a:endParaRPr lang="en-US" sz="1300" b="1" dirty="0"/>
          </a:p>
        </p:txBody>
      </p:sp>
    </p:spTree>
    <p:extLst>
      <p:ext uri="{BB962C8B-B14F-4D97-AF65-F5344CB8AC3E}">
        <p14:creationId xmlns:p14="http://schemas.microsoft.com/office/powerpoint/2010/main" val="126894515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335B9D-7DD1-CA9D-7877-0F92F0FC97B2}"/>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F75DC941-0B0C-5BD3-1FED-042F3158AAC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9" name="Title 40">
            <a:extLst>
              <a:ext uri="{FF2B5EF4-FFF2-40B4-BE49-F238E27FC236}">
                <a16:creationId xmlns:a16="http://schemas.microsoft.com/office/drawing/2014/main" id="{42246AAD-3981-8C2B-16A7-6BE058F941AD}"/>
              </a:ext>
            </a:extLst>
          </p:cNvPr>
          <p:cNvSpPr>
            <a:spLocks noGrp="1"/>
          </p:cNvSpPr>
          <p:nvPr>
            <p:ph type="title"/>
          </p:nvPr>
        </p:nvSpPr>
        <p:spPr>
          <a:xfrm>
            <a:off x="100972" y="6160273"/>
            <a:ext cx="11273762" cy="597243"/>
          </a:xfrm>
        </p:spPr>
        <p:txBody>
          <a:bodyPr>
            <a:normAutofit/>
          </a:bodyPr>
          <a:lstStyle/>
          <a:p>
            <a:r>
              <a:rPr lang="en-US" sz="1800" b="1" dirty="0"/>
              <a:t>Media Center</a:t>
            </a:r>
            <a:br>
              <a:rPr lang="en-US" sz="1800" b="1" dirty="0"/>
            </a:br>
            <a:r>
              <a:rPr lang="en-US" sz="1800" b="1" dirty="0"/>
              <a:t>*</a:t>
            </a:r>
            <a:r>
              <a:rPr lang="en-US" altLang="en-US" sz="1300" b="1" dirty="0">
                <a:latin typeface="+mn-lt"/>
              </a:rPr>
              <a:t>Exterior Renderings are for Orientation only, images generated during design prior to Final Construction Documents, CDs take precedence</a:t>
            </a:r>
            <a:endParaRPr lang="en-US" sz="1300" b="1" dirty="0"/>
          </a:p>
        </p:txBody>
      </p:sp>
    </p:spTree>
    <p:extLst>
      <p:ext uri="{BB962C8B-B14F-4D97-AF65-F5344CB8AC3E}">
        <p14:creationId xmlns:p14="http://schemas.microsoft.com/office/powerpoint/2010/main" val="297415844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175F6B61-0DDB-D985-98CE-A777D970EFE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8" name="Title 40">
            <a:extLst>
              <a:ext uri="{FF2B5EF4-FFF2-40B4-BE49-F238E27FC236}">
                <a16:creationId xmlns:a16="http://schemas.microsoft.com/office/drawing/2014/main" id="{F9212020-265D-35A8-518C-9BB5D125F269}"/>
              </a:ext>
            </a:extLst>
          </p:cNvPr>
          <p:cNvSpPr txBox="1">
            <a:spLocks/>
          </p:cNvSpPr>
          <p:nvPr/>
        </p:nvSpPr>
        <p:spPr>
          <a:xfrm>
            <a:off x="253372" y="6312673"/>
            <a:ext cx="11273762" cy="59724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600" kern="1200" spc="0" baseline="0">
                <a:solidFill>
                  <a:schemeClr val="tx1"/>
                </a:solidFill>
                <a:latin typeface="+mn-lt"/>
                <a:ea typeface="+mj-ea"/>
                <a:cs typeface="+mj-cs"/>
              </a:defRPr>
            </a:lvl1pPr>
          </a:lstStyle>
          <a:p>
            <a:r>
              <a:rPr lang="en-US" sz="1800" b="1" dirty="0">
                <a:solidFill>
                  <a:schemeClr val="bg1"/>
                </a:solidFill>
              </a:rPr>
              <a:t>Cafeteria</a:t>
            </a:r>
            <a:br>
              <a:rPr lang="en-US" sz="1800" b="1" dirty="0">
                <a:solidFill>
                  <a:schemeClr val="bg1"/>
                </a:solidFill>
              </a:rPr>
            </a:br>
            <a:r>
              <a:rPr lang="en-US" sz="1800" b="1" dirty="0">
                <a:solidFill>
                  <a:schemeClr val="bg1"/>
                </a:solidFill>
              </a:rPr>
              <a:t>*</a:t>
            </a:r>
            <a:r>
              <a:rPr lang="en-US" altLang="en-US" sz="1300" b="1" dirty="0">
                <a:solidFill>
                  <a:schemeClr val="bg1"/>
                </a:solidFill>
              </a:rPr>
              <a:t>Interior Renderings are for Orientation only, images generated during design prior to Final Construction Documents, CDs take precedence</a:t>
            </a:r>
            <a:endParaRPr lang="en-US" sz="1300" b="1" dirty="0">
              <a:solidFill>
                <a:schemeClr val="bg1"/>
              </a:solidFill>
            </a:endParaRPr>
          </a:p>
        </p:txBody>
      </p:sp>
    </p:spTree>
    <p:extLst>
      <p:ext uri="{BB962C8B-B14F-4D97-AF65-F5344CB8AC3E}">
        <p14:creationId xmlns:p14="http://schemas.microsoft.com/office/powerpoint/2010/main" val="293624071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8FD6A192-DA5D-4C53-F233-76DB0F70C80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TextBox 2">
            <a:extLst>
              <a:ext uri="{FF2B5EF4-FFF2-40B4-BE49-F238E27FC236}">
                <a16:creationId xmlns:a16="http://schemas.microsoft.com/office/drawing/2014/main" id="{469DAE64-5F76-14E5-86E2-F8AB457614DC}"/>
              </a:ext>
            </a:extLst>
          </p:cNvPr>
          <p:cNvSpPr txBox="1">
            <a:spLocks noChangeArrowheads="1"/>
          </p:cNvSpPr>
          <p:nvPr/>
        </p:nvSpPr>
        <p:spPr bwMode="auto">
          <a:xfrm>
            <a:off x="100484" y="6289560"/>
            <a:ext cx="9144000"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85750" indent="-285750">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n-US" altLang="en-US" b="1" dirty="0">
                <a:latin typeface="+mn-lt"/>
              </a:rPr>
              <a:t>Gymnasium</a:t>
            </a:r>
          </a:p>
          <a:p>
            <a:r>
              <a:rPr lang="en-US" altLang="en-US" sz="1200" b="1" dirty="0">
                <a:latin typeface="+mn-lt"/>
              </a:rPr>
              <a:t>* Interior Renderings are for Orientation only, images generated during design prior to Final Construction Documents, CD’s take precedence.</a:t>
            </a:r>
          </a:p>
        </p:txBody>
      </p:sp>
    </p:spTree>
    <p:extLst>
      <p:ext uri="{BB962C8B-B14F-4D97-AF65-F5344CB8AC3E}">
        <p14:creationId xmlns:p14="http://schemas.microsoft.com/office/powerpoint/2010/main" val="408656327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706043-FAF5-A0EC-3E28-9D7A1A540EED}"/>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338AB4DF-C419-F7AE-593B-504202872C4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TextBox 2">
            <a:extLst>
              <a:ext uri="{FF2B5EF4-FFF2-40B4-BE49-F238E27FC236}">
                <a16:creationId xmlns:a16="http://schemas.microsoft.com/office/drawing/2014/main" id="{12A22AE8-4E2E-671A-77E2-C4D799BB2B08}"/>
              </a:ext>
            </a:extLst>
          </p:cNvPr>
          <p:cNvSpPr txBox="1">
            <a:spLocks noChangeArrowheads="1"/>
          </p:cNvSpPr>
          <p:nvPr/>
        </p:nvSpPr>
        <p:spPr bwMode="auto">
          <a:xfrm>
            <a:off x="100484" y="6289560"/>
            <a:ext cx="9144000"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85750" indent="-285750">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n-US" altLang="en-US" b="1" dirty="0">
                <a:latin typeface="+mn-lt"/>
              </a:rPr>
              <a:t>Art Classroom</a:t>
            </a:r>
          </a:p>
          <a:p>
            <a:r>
              <a:rPr lang="en-US" altLang="en-US" sz="1200" b="1" dirty="0">
                <a:latin typeface="+mn-lt"/>
              </a:rPr>
              <a:t>* Interior Renderings are for Orientation only, images generated during design prior to Final Construction Documents, CD’s take precedence.</a:t>
            </a:r>
          </a:p>
        </p:txBody>
      </p:sp>
    </p:spTree>
    <p:extLst>
      <p:ext uri="{BB962C8B-B14F-4D97-AF65-F5344CB8AC3E}">
        <p14:creationId xmlns:p14="http://schemas.microsoft.com/office/powerpoint/2010/main" val="74240305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E67486-830B-A101-09D4-4167926D62F7}"/>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D2264113-27BD-F8CC-9E0A-F174AF8EB12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TextBox 2">
            <a:extLst>
              <a:ext uri="{FF2B5EF4-FFF2-40B4-BE49-F238E27FC236}">
                <a16:creationId xmlns:a16="http://schemas.microsoft.com/office/drawing/2014/main" id="{799CBD47-9DC3-E7B8-ACE2-E66FA8DF05AE}"/>
              </a:ext>
            </a:extLst>
          </p:cNvPr>
          <p:cNvSpPr txBox="1">
            <a:spLocks noChangeArrowheads="1"/>
          </p:cNvSpPr>
          <p:nvPr/>
        </p:nvSpPr>
        <p:spPr bwMode="auto">
          <a:xfrm>
            <a:off x="100484" y="6289560"/>
            <a:ext cx="9144000"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85750" indent="-285750">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n-US" altLang="en-US" b="1" dirty="0">
                <a:latin typeface="+mn-lt"/>
              </a:rPr>
              <a:t>STEAM Classroom</a:t>
            </a:r>
          </a:p>
          <a:p>
            <a:r>
              <a:rPr lang="en-US" altLang="en-US" sz="1200" b="1" dirty="0">
                <a:latin typeface="+mn-lt"/>
              </a:rPr>
              <a:t>* Interior Renderings are for Orientation only, images generated during design prior to Final Construction Documents, CD’s take precedence.</a:t>
            </a:r>
          </a:p>
        </p:txBody>
      </p:sp>
    </p:spTree>
    <p:extLst>
      <p:ext uri="{BB962C8B-B14F-4D97-AF65-F5344CB8AC3E}">
        <p14:creationId xmlns:p14="http://schemas.microsoft.com/office/powerpoint/2010/main" val="135239524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43695E-4134-B758-5F56-B8831948CF14}"/>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ED611C5B-7B93-914C-9438-9CD780B414C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TextBox 2">
            <a:extLst>
              <a:ext uri="{FF2B5EF4-FFF2-40B4-BE49-F238E27FC236}">
                <a16:creationId xmlns:a16="http://schemas.microsoft.com/office/drawing/2014/main" id="{F3D9BDF2-1660-62A7-DDCF-C46F1A627253}"/>
              </a:ext>
            </a:extLst>
          </p:cNvPr>
          <p:cNvSpPr txBox="1">
            <a:spLocks noChangeArrowheads="1"/>
          </p:cNvSpPr>
          <p:nvPr/>
        </p:nvSpPr>
        <p:spPr bwMode="auto">
          <a:xfrm>
            <a:off x="100484" y="6289560"/>
            <a:ext cx="9144000"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85750" indent="-285750">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n-US" altLang="en-US" b="1" dirty="0">
                <a:latin typeface="+mn-lt"/>
              </a:rPr>
              <a:t>Typical Classroom</a:t>
            </a:r>
          </a:p>
          <a:p>
            <a:r>
              <a:rPr lang="en-US" altLang="en-US" sz="1200" b="1" dirty="0">
                <a:latin typeface="+mn-lt"/>
              </a:rPr>
              <a:t>* Interior Renderings are for Orientation only, images generated during design prior to Final Construction Documents, CD’s take precedence.</a:t>
            </a:r>
          </a:p>
        </p:txBody>
      </p:sp>
    </p:spTree>
    <p:extLst>
      <p:ext uri="{BB962C8B-B14F-4D97-AF65-F5344CB8AC3E}">
        <p14:creationId xmlns:p14="http://schemas.microsoft.com/office/powerpoint/2010/main" val="267733587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6954E0D0-3106-E1AC-5956-06AB2E26D32E}"/>
              </a:ext>
            </a:extLst>
          </p:cNvPr>
          <p:cNvSpPr/>
          <p:nvPr/>
        </p:nvSpPr>
        <p:spPr>
          <a:xfrm>
            <a:off x="4790351" y="5840859"/>
            <a:ext cx="1068512" cy="1017141"/>
          </a:xfrm>
          <a:prstGeom prst="rect">
            <a:avLst/>
          </a:prstGeom>
          <a:solidFill>
            <a:schemeClr val="tx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7">
            <a:extLst>
              <a:ext uri="{FF2B5EF4-FFF2-40B4-BE49-F238E27FC236}">
                <a16:creationId xmlns:a16="http://schemas.microsoft.com/office/drawing/2014/main" id="{C06A2F6E-1644-8DF9-4017-2969E367D8BE}"/>
              </a:ext>
            </a:extLst>
          </p:cNvPr>
          <p:cNvSpPr txBox="1">
            <a:spLocks noChangeArrowheads="1"/>
          </p:cNvSpPr>
          <p:nvPr/>
        </p:nvSpPr>
        <p:spPr bwMode="auto">
          <a:xfrm>
            <a:off x="7862162" y="153995"/>
            <a:ext cx="398633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r" eaLnBrk="1" hangingPunct="1"/>
            <a:r>
              <a:rPr lang="en-US" altLang="en-US" sz="2800" b="1" dirty="0">
                <a:solidFill>
                  <a:srgbClr val="ED7D31"/>
                </a:solidFill>
                <a:latin typeface="+mn-lt"/>
              </a:rPr>
              <a:t>PHASING PLANS</a:t>
            </a:r>
          </a:p>
        </p:txBody>
      </p:sp>
      <p:pic>
        <p:nvPicPr>
          <p:cNvPr id="3" name="Picture 2">
            <a:extLst>
              <a:ext uri="{FF2B5EF4-FFF2-40B4-BE49-F238E27FC236}">
                <a16:creationId xmlns:a16="http://schemas.microsoft.com/office/drawing/2014/main" id="{7ADF78E4-0EAA-B988-8D08-DF03721C2CFD}"/>
              </a:ext>
            </a:extLst>
          </p:cNvPr>
          <p:cNvPicPr>
            <a:picLocks noChangeAspect="1"/>
          </p:cNvPicPr>
          <p:nvPr/>
        </p:nvPicPr>
        <p:blipFill>
          <a:blip r:embed="rId2" cstate="print">
            <a:extLst>
              <a:ext uri="{28A0092B-C50C-407E-A947-70E740481C1C}">
                <a14:useLocalDpi xmlns:a14="http://schemas.microsoft.com/office/drawing/2010/main" val="0"/>
              </a:ext>
            </a:extLst>
          </a:blip>
          <a:srcRect r="12501"/>
          <a:stretch>
            <a:fillRect/>
          </a:stretch>
        </p:blipFill>
        <p:spPr>
          <a:xfrm>
            <a:off x="802967" y="0"/>
            <a:ext cx="5333952" cy="3428997"/>
          </a:xfrm>
          <a:prstGeom prst="rect">
            <a:avLst/>
          </a:prstGeom>
        </p:spPr>
      </p:pic>
      <p:pic>
        <p:nvPicPr>
          <p:cNvPr id="6" name="Picture 5">
            <a:extLst>
              <a:ext uri="{FF2B5EF4-FFF2-40B4-BE49-F238E27FC236}">
                <a16:creationId xmlns:a16="http://schemas.microsoft.com/office/drawing/2014/main" id="{280E4B2B-4CE6-E6FD-24A9-B8275F36335C}"/>
              </a:ext>
            </a:extLst>
          </p:cNvPr>
          <p:cNvPicPr>
            <a:picLocks noChangeAspect="1"/>
          </p:cNvPicPr>
          <p:nvPr/>
        </p:nvPicPr>
        <p:blipFill>
          <a:blip r:embed="rId3" cstate="print">
            <a:extLst>
              <a:ext uri="{28A0092B-C50C-407E-A947-70E740481C1C}">
                <a14:useLocalDpi xmlns:a14="http://schemas.microsoft.com/office/drawing/2010/main" val="0"/>
              </a:ext>
            </a:extLst>
          </a:blip>
          <a:srcRect r="12501"/>
          <a:stretch>
            <a:fillRect/>
          </a:stretch>
        </p:blipFill>
        <p:spPr>
          <a:xfrm>
            <a:off x="6401931" y="0"/>
            <a:ext cx="5333951" cy="3428997"/>
          </a:xfrm>
          <a:prstGeom prst="rect">
            <a:avLst/>
          </a:prstGeom>
        </p:spPr>
      </p:pic>
      <p:pic>
        <p:nvPicPr>
          <p:cNvPr id="9" name="Picture 8">
            <a:extLst>
              <a:ext uri="{FF2B5EF4-FFF2-40B4-BE49-F238E27FC236}">
                <a16:creationId xmlns:a16="http://schemas.microsoft.com/office/drawing/2014/main" id="{E830ED02-FFF0-5243-1743-87F0AE0DD42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21994" y="3428996"/>
            <a:ext cx="6095995" cy="3428997"/>
          </a:xfrm>
          <a:prstGeom prst="rect">
            <a:avLst/>
          </a:prstGeom>
        </p:spPr>
      </p:pic>
      <p:pic>
        <p:nvPicPr>
          <p:cNvPr id="12" name="Picture 11">
            <a:extLst>
              <a:ext uri="{FF2B5EF4-FFF2-40B4-BE49-F238E27FC236}">
                <a16:creationId xmlns:a16="http://schemas.microsoft.com/office/drawing/2014/main" id="{EBC1696C-1DE3-84D5-963F-69E7721C732F}"/>
              </a:ext>
            </a:extLst>
          </p:cNvPr>
          <p:cNvPicPr>
            <a:picLocks noChangeAspect="1"/>
          </p:cNvPicPr>
          <p:nvPr/>
        </p:nvPicPr>
        <p:blipFill>
          <a:blip r:embed="rId5" cstate="print">
            <a:extLst>
              <a:ext uri="{28A0092B-C50C-407E-A947-70E740481C1C}">
                <a14:useLocalDpi xmlns:a14="http://schemas.microsoft.com/office/drawing/2010/main" val="0"/>
              </a:ext>
            </a:extLst>
          </a:blip>
          <a:srcRect r="14012"/>
          <a:stretch>
            <a:fillRect/>
          </a:stretch>
        </p:blipFill>
        <p:spPr>
          <a:xfrm>
            <a:off x="6759068" y="3428989"/>
            <a:ext cx="5241826" cy="3428996"/>
          </a:xfrm>
          <a:prstGeom prst="rect">
            <a:avLst/>
          </a:prstGeom>
        </p:spPr>
      </p:pic>
      <p:sp>
        <p:nvSpPr>
          <p:cNvPr id="16" name="Content Placeholder 2">
            <a:extLst>
              <a:ext uri="{FF2B5EF4-FFF2-40B4-BE49-F238E27FC236}">
                <a16:creationId xmlns:a16="http://schemas.microsoft.com/office/drawing/2014/main" id="{79690A79-1929-B173-2EB7-8C800F32C8AE}"/>
              </a:ext>
            </a:extLst>
          </p:cNvPr>
          <p:cNvSpPr txBox="1">
            <a:spLocks/>
          </p:cNvSpPr>
          <p:nvPr/>
        </p:nvSpPr>
        <p:spPr bwMode="auto">
          <a:xfrm>
            <a:off x="82061" y="192054"/>
            <a:ext cx="2466586" cy="10530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85750" indent="-285750">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indent="0"/>
            <a:r>
              <a:rPr lang="en-US" altLang="en-US" sz="2000" dirty="0">
                <a:solidFill>
                  <a:srgbClr val="000000"/>
                </a:solidFill>
                <a:latin typeface="+mn-lt"/>
              </a:rPr>
              <a:t>Existing Conditions</a:t>
            </a:r>
            <a:endParaRPr lang="en-US" altLang="en-US" sz="1400" dirty="0">
              <a:latin typeface="+mn-lt"/>
            </a:endParaRPr>
          </a:p>
        </p:txBody>
      </p:sp>
      <p:sp>
        <p:nvSpPr>
          <p:cNvPr id="17" name="Content Placeholder 2">
            <a:extLst>
              <a:ext uri="{FF2B5EF4-FFF2-40B4-BE49-F238E27FC236}">
                <a16:creationId xmlns:a16="http://schemas.microsoft.com/office/drawing/2014/main" id="{EA82DE7D-4FDF-9824-AFC7-B94F6137BB00}"/>
              </a:ext>
            </a:extLst>
          </p:cNvPr>
          <p:cNvSpPr txBox="1">
            <a:spLocks/>
          </p:cNvSpPr>
          <p:nvPr/>
        </p:nvSpPr>
        <p:spPr bwMode="auto">
          <a:xfrm>
            <a:off x="5552323" y="77753"/>
            <a:ext cx="3192843" cy="16367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85750" indent="-285750">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457200" indent="-457200">
              <a:buAutoNum type="arabicPeriod"/>
            </a:pPr>
            <a:r>
              <a:rPr lang="en-US" altLang="en-US" sz="2000" dirty="0">
                <a:solidFill>
                  <a:srgbClr val="000000"/>
                </a:solidFill>
                <a:latin typeface="+mn-lt"/>
              </a:rPr>
              <a:t>June 2026 – Aug 2028:</a:t>
            </a:r>
          </a:p>
          <a:p>
            <a:pPr marL="457200" indent="0" defTabSz="114300"/>
            <a:r>
              <a:rPr lang="en-US" altLang="en-US" sz="2000" dirty="0">
                <a:solidFill>
                  <a:srgbClr val="000000"/>
                </a:solidFill>
                <a:latin typeface="+mn-lt"/>
              </a:rPr>
              <a:t>New 114,000 Addition</a:t>
            </a:r>
            <a:endParaRPr lang="en-US" altLang="en-US" sz="1400" dirty="0">
              <a:latin typeface="+mn-lt"/>
            </a:endParaRPr>
          </a:p>
        </p:txBody>
      </p:sp>
      <p:sp>
        <p:nvSpPr>
          <p:cNvPr id="18" name="Content Placeholder 2">
            <a:extLst>
              <a:ext uri="{FF2B5EF4-FFF2-40B4-BE49-F238E27FC236}">
                <a16:creationId xmlns:a16="http://schemas.microsoft.com/office/drawing/2014/main" id="{224E29D2-8562-C645-50BD-4047B94CA0E7}"/>
              </a:ext>
            </a:extLst>
          </p:cNvPr>
          <p:cNvSpPr txBox="1">
            <a:spLocks/>
          </p:cNvSpPr>
          <p:nvPr/>
        </p:nvSpPr>
        <p:spPr bwMode="auto">
          <a:xfrm>
            <a:off x="82061" y="3621051"/>
            <a:ext cx="3954917" cy="4851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85750" indent="-285750">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n-US" altLang="en-US" sz="2000" dirty="0">
                <a:solidFill>
                  <a:srgbClr val="000000"/>
                </a:solidFill>
                <a:latin typeface="+mn-lt"/>
              </a:rPr>
              <a:t>2. June 2028 - Aug 2028:</a:t>
            </a:r>
          </a:p>
          <a:p>
            <a:r>
              <a:rPr lang="en-US" altLang="en-US" sz="2000" dirty="0">
                <a:solidFill>
                  <a:srgbClr val="000000"/>
                </a:solidFill>
                <a:latin typeface="+mn-lt"/>
              </a:rPr>
              <a:t>	Kindergarten Reno</a:t>
            </a:r>
          </a:p>
          <a:p>
            <a:r>
              <a:rPr lang="en-US" altLang="en-US" sz="2000" dirty="0">
                <a:solidFill>
                  <a:srgbClr val="000000"/>
                </a:solidFill>
                <a:latin typeface="+mn-lt"/>
              </a:rPr>
              <a:t>	Bus Drop-off</a:t>
            </a:r>
          </a:p>
          <a:p>
            <a:endParaRPr lang="en-US" altLang="en-US" sz="1400" dirty="0">
              <a:latin typeface="+mn-lt"/>
            </a:endParaRPr>
          </a:p>
        </p:txBody>
      </p:sp>
      <p:sp>
        <p:nvSpPr>
          <p:cNvPr id="20" name="TextBox 7">
            <a:extLst>
              <a:ext uri="{FF2B5EF4-FFF2-40B4-BE49-F238E27FC236}">
                <a16:creationId xmlns:a16="http://schemas.microsoft.com/office/drawing/2014/main" id="{FE097EE6-24D0-EA20-433D-6CCD23A089A6}"/>
              </a:ext>
            </a:extLst>
          </p:cNvPr>
          <p:cNvSpPr txBox="1">
            <a:spLocks noChangeArrowheads="1"/>
          </p:cNvSpPr>
          <p:nvPr/>
        </p:nvSpPr>
        <p:spPr bwMode="auto">
          <a:xfrm>
            <a:off x="9475596" y="35707"/>
            <a:ext cx="2525298"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r" eaLnBrk="1" hangingPunct="1"/>
            <a:r>
              <a:rPr lang="en-US" altLang="en-US" sz="2800" b="1" dirty="0">
                <a:solidFill>
                  <a:srgbClr val="ED7D31"/>
                </a:solidFill>
                <a:latin typeface="+mn-lt"/>
              </a:rPr>
              <a:t>Construction</a:t>
            </a:r>
          </a:p>
          <a:p>
            <a:pPr algn="r" eaLnBrk="1" hangingPunct="1"/>
            <a:r>
              <a:rPr lang="en-US" altLang="en-US" sz="2800" b="1" dirty="0">
                <a:solidFill>
                  <a:srgbClr val="ED7D31"/>
                </a:solidFill>
                <a:latin typeface="+mn-lt"/>
              </a:rPr>
              <a:t>Sequencing</a:t>
            </a:r>
          </a:p>
        </p:txBody>
      </p:sp>
      <p:sp>
        <p:nvSpPr>
          <p:cNvPr id="2" name="Content Placeholder 2">
            <a:extLst>
              <a:ext uri="{FF2B5EF4-FFF2-40B4-BE49-F238E27FC236}">
                <a16:creationId xmlns:a16="http://schemas.microsoft.com/office/drawing/2014/main" id="{244404F7-9831-0632-6281-09DC0EE6C519}"/>
              </a:ext>
            </a:extLst>
          </p:cNvPr>
          <p:cNvSpPr txBox="1">
            <a:spLocks/>
          </p:cNvSpPr>
          <p:nvPr/>
        </p:nvSpPr>
        <p:spPr bwMode="auto">
          <a:xfrm>
            <a:off x="5982450" y="3621051"/>
            <a:ext cx="2785352" cy="18653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85750" indent="-285750">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n-US" altLang="en-US" sz="2000" dirty="0">
                <a:solidFill>
                  <a:srgbClr val="000000"/>
                </a:solidFill>
                <a:latin typeface="+mn-lt"/>
              </a:rPr>
              <a:t>3. June 2028 - Dec 2028:</a:t>
            </a:r>
          </a:p>
          <a:p>
            <a:r>
              <a:rPr lang="en-US" altLang="en-US" sz="2000" dirty="0">
                <a:solidFill>
                  <a:srgbClr val="000000"/>
                </a:solidFill>
                <a:latin typeface="+mn-lt"/>
              </a:rPr>
              <a:t>	Asbestos Abatement</a:t>
            </a:r>
          </a:p>
          <a:p>
            <a:r>
              <a:rPr lang="en-US" altLang="en-US" sz="2000" dirty="0">
                <a:solidFill>
                  <a:srgbClr val="000000"/>
                </a:solidFill>
                <a:latin typeface="+mn-lt"/>
              </a:rPr>
              <a:t>	(by others) </a:t>
            </a:r>
          </a:p>
          <a:p>
            <a:r>
              <a:rPr lang="en-US" altLang="en-US" sz="2000" dirty="0">
                <a:solidFill>
                  <a:srgbClr val="000000"/>
                </a:solidFill>
                <a:latin typeface="+mn-lt"/>
              </a:rPr>
              <a:t>	Building Demo</a:t>
            </a:r>
          </a:p>
          <a:p>
            <a:r>
              <a:rPr lang="en-US" altLang="en-US" sz="2000" dirty="0">
                <a:solidFill>
                  <a:srgbClr val="000000"/>
                </a:solidFill>
                <a:latin typeface="+mn-lt"/>
              </a:rPr>
              <a:t>	Kindergarten Add</a:t>
            </a:r>
          </a:p>
          <a:p>
            <a:r>
              <a:rPr lang="en-US" altLang="en-US" sz="2000" dirty="0">
                <a:solidFill>
                  <a:srgbClr val="000000"/>
                </a:solidFill>
                <a:latin typeface="+mn-lt"/>
              </a:rPr>
              <a:t>	Parent Drop-off</a:t>
            </a:r>
          </a:p>
          <a:p>
            <a:r>
              <a:rPr lang="en-US" altLang="en-US" sz="2000" dirty="0">
                <a:solidFill>
                  <a:srgbClr val="000000"/>
                </a:solidFill>
                <a:latin typeface="+mn-lt"/>
              </a:rPr>
              <a:t>	Parking Lot</a:t>
            </a:r>
          </a:p>
          <a:p>
            <a:r>
              <a:rPr lang="en-US" altLang="en-US" sz="2000" dirty="0">
                <a:solidFill>
                  <a:srgbClr val="000000"/>
                </a:solidFill>
                <a:latin typeface="+mn-lt"/>
              </a:rPr>
              <a:t>	Multi-Purpose Field</a:t>
            </a:r>
          </a:p>
          <a:p>
            <a:r>
              <a:rPr lang="en-US" altLang="en-US" sz="2000" dirty="0">
                <a:solidFill>
                  <a:srgbClr val="000000"/>
                </a:solidFill>
                <a:latin typeface="+mn-lt"/>
              </a:rPr>
              <a:t>	</a:t>
            </a:r>
          </a:p>
          <a:p>
            <a:endParaRPr lang="en-US" altLang="en-US" sz="1400" dirty="0">
              <a:latin typeface="+mn-lt"/>
            </a:endParaRPr>
          </a:p>
        </p:txBody>
      </p:sp>
      <p:sp>
        <p:nvSpPr>
          <p:cNvPr id="5" name="TextBox 4">
            <a:extLst>
              <a:ext uri="{FF2B5EF4-FFF2-40B4-BE49-F238E27FC236}">
                <a16:creationId xmlns:a16="http://schemas.microsoft.com/office/drawing/2014/main" id="{4D17A4E9-1B0B-1A3D-D8B8-F693FFD4A895}"/>
              </a:ext>
            </a:extLst>
          </p:cNvPr>
          <p:cNvSpPr txBox="1"/>
          <p:nvPr/>
        </p:nvSpPr>
        <p:spPr>
          <a:xfrm>
            <a:off x="82062" y="512761"/>
            <a:ext cx="1999658" cy="2108269"/>
          </a:xfrm>
          <a:prstGeom prst="rect">
            <a:avLst/>
          </a:prstGeom>
          <a:noFill/>
        </p:spPr>
        <p:txBody>
          <a:bodyPr wrap="square">
            <a:spAutoFit/>
          </a:bodyPr>
          <a:lstStyle/>
          <a:p>
            <a:pPr marL="0" indent="0">
              <a:spcAft>
                <a:spcPts val="600"/>
              </a:spcAft>
              <a:defRPr/>
            </a:pPr>
            <a:r>
              <a:rPr lang="en-US" altLang="en-US" dirty="0">
                <a:solidFill>
                  <a:srgbClr val="000000"/>
                </a:solidFill>
                <a:latin typeface="+mn-lt"/>
              </a:rPr>
              <a:t>Logistics:</a:t>
            </a:r>
          </a:p>
          <a:p>
            <a:pPr lvl="1">
              <a:defRPr/>
            </a:pPr>
            <a:r>
              <a:rPr lang="en-US" altLang="en-US" dirty="0">
                <a:solidFill>
                  <a:srgbClr val="000000"/>
                </a:solidFill>
                <a:latin typeface="+mn-lt"/>
              </a:rPr>
              <a:t>Refer to Drawing SL1.1 for laydown, job trailer and contractor parking </a:t>
            </a:r>
          </a:p>
        </p:txBody>
      </p:sp>
    </p:spTree>
    <p:extLst>
      <p:ext uri="{BB962C8B-B14F-4D97-AF65-F5344CB8AC3E}">
        <p14:creationId xmlns:p14="http://schemas.microsoft.com/office/powerpoint/2010/main" val="1532927083"/>
      </p:ext>
    </p:extLst>
  </p:cSld>
  <p:clrMapOvr>
    <a:masterClrMapping/>
  </p:clrMapOvr>
  <p:transition>
    <p:fade/>
  </p:transition>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ED8B1FA8-4FA1-DB3C-782A-BB32DC3E8D79}"/>
              </a:ext>
            </a:extLst>
          </p:cNvPr>
          <p:cNvPicPr>
            <a:picLocks noChangeAspect="1"/>
          </p:cNvPicPr>
          <p:nvPr/>
        </p:nvPicPr>
        <p:blipFill>
          <a:blip r:embed="rId2" cstate="print">
            <a:extLst>
              <a:ext uri="{28A0092B-C50C-407E-A947-70E740481C1C}">
                <a14:useLocalDpi xmlns:a14="http://schemas.microsoft.com/office/drawing/2010/main" val="0"/>
              </a:ext>
            </a:extLst>
          </a:blip>
          <a:srcRect l="15000" t="3404" r="12234"/>
          <a:stretch>
            <a:fillRect/>
          </a:stretch>
        </p:blipFill>
        <p:spPr>
          <a:xfrm>
            <a:off x="1516143" y="0"/>
            <a:ext cx="9184283" cy="6858000"/>
          </a:xfrm>
          <a:prstGeom prst="rect">
            <a:avLst/>
          </a:prstGeom>
        </p:spPr>
      </p:pic>
      <p:sp>
        <p:nvSpPr>
          <p:cNvPr id="4" name="TextBox 7">
            <a:extLst>
              <a:ext uri="{FF2B5EF4-FFF2-40B4-BE49-F238E27FC236}">
                <a16:creationId xmlns:a16="http://schemas.microsoft.com/office/drawing/2014/main" id="{EB641E54-E000-43B4-D2FD-AF1945E2B492}"/>
              </a:ext>
            </a:extLst>
          </p:cNvPr>
          <p:cNvSpPr txBox="1">
            <a:spLocks noChangeArrowheads="1"/>
          </p:cNvSpPr>
          <p:nvPr/>
        </p:nvSpPr>
        <p:spPr bwMode="auto">
          <a:xfrm>
            <a:off x="6965004" y="153995"/>
            <a:ext cx="488349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r" eaLnBrk="1" hangingPunct="1"/>
            <a:r>
              <a:rPr lang="en-US" altLang="en-US" sz="2800" b="1" dirty="0">
                <a:solidFill>
                  <a:srgbClr val="ED7D31"/>
                </a:solidFill>
                <a:latin typeface="+mn-lt"/>
              </a:rPr>
              <a:t>Site &amp; Building Construction</a:t>
            </a:r>
          </a:p>
          <a:p>
            <a:pPr algn="r" eaLnBrk="1" hangingPunct="1"/>
            <a:r>
              <a:rPr lang="en-US" altLang="en-US" sz="2000" dirty="0">
                <a:solidFill>
                  <a:srgbClr val="ED7D31"/>
                </a:solidFill>
                <a:latin typeface="+mn-lt"/>
              </a:rPr>
              <a:t>Final Completion</a:t>
            </a:r>
          </a:p>
        </p:txBody>
      </p:sp>
    </p:spTree>
    <p:extLst>
      <p:ext uri="{BB962C8B-B14F-4D97-AF65-F5344CB8AC3E}">
        <p14:creationId xmlns:p14="http://schemas.microsoft.com/office/powerpoint/2010/main" val="2656687956"/>
      </p:ext>
    </p:extLst>
  </p:cSld>
  <p:clrMapOvr>
    <a:masterClrMapping/>
  </p:clrMapOvr>
  <p:transition>
    <p:fad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32619" y="4553516"/>
            <a:ext cx="12192000" cy="914400"/>
          </a:xfrm>
        </p:spPr>
        <p:txBody>
          <a:bodyPr>
            <a:noAutofit/>
          </a:bodyPr>
          <a:lstStyle/>
          <a:p>
            <a:r>
              <a:rPr lang="en-US" dirty="0"/>
              <a:t>3   BIDDING REQUIREMENTS</a:t>
            </a:r>
          </a:p>
        </p:txBody>
      </p:sp>
      <p:grpSp>
        <p:nvGrpSpPr>
          <p:cNvPr id="3" name="Group 2"/>
          <p:cNvGrpSpPr/>
          <p:nvPr/>
        </p:nvGrpSpPr>
        <p:grpSpPr>
          <a:xfrm>
            <a:off x="1566728" y="4553516"/>
            <a:ext cx="914400" cy="914400"/>
            <a:chOff x="5468292" y="4562758"/>
            <a:chExt cx="914400" cy="914400"/>
          </a:xfrm>
        </p:grpSpPr>
        <p:sp>
          <p:nvSpPr>
            <p:cNvPr id="5" name="Oval 4"/>
            <p:cNvSpPr/>
            <p:nvPr/>
          </p:nvSpPr>
          <p:spPr>
            <a:xfrm>
              <a:off x="5468292" y="4562758"/>
              <a:ext cx="914400" cy="914400"/>
            </a:xfrm>
            <a:prstGeom prst="ellipse">
              <a:avLst/>
            </a:prstGeom>
            <a:noFill/>
            <a:ln w="127000">
              <a:solidFill>
                <a:srgbClr val="24242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rgbClr val="242424"/>
                  </a:solidFill>
                </a:ln>
              </a:endParaRPr>
            </a:p>
          </p:txBody>
        </p:sp>
        <p:sp>
          <p:nvSpPr>
            <p:cNvPr id="4" name="Oval 3"/>
            <p:cNvSpPr/>
            <p:nvPr/>
          </p:nvSpPr>
          <p:spPr>
            <a:xfrm>
              <a:off x="5468292" y="4562758"/>
              <a:ext cx="914400" cy="914400"/>
            </a:xfrm>
            <a:prstGeom prst="ellipse">
              <a:avLst/>
            </a:prstGeom>
            <a:noFill/>
            <a:ln w="762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3581013883"/>
      </p:ext>
    </p:extLst>
  </p:cSld>
  <p:clrMapOvr>
    <a:masterClrMapping/>
  </p:clrMapOvr>
  <p:transition>
    <p:fade/>
  </p:transition>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2" name="TextBox 1"/>
          <p:cNvSpPr txBox="1"/>
          <p:nvPr/>
        </p:nvSpPr>
        <p:spPr>
          <a:xfrm>
            <a:off x="4960109" y="716915"/>
            <a:ext cx="7195719" cy="5170646"/>
          </a:xfrm>
          <a:prstGeom prst="rect">
            <a:avLst/>
          </a:prstGeom>
          <a:noFill/>
        </p:spPr>
        <p:txBody>
          <a:bodyPr wrap="square">
            <a:spAutoFit/>
          </a:bodyPr>
          <a:lstStyle/>
          <a:p>
            <a:pPr>
              <a:spcAft>
                <a:spcPts val="600"/>
              </a:spcAft>
              <a:defRPr/>
            </a:pPr>
            <a:r>
              <a:rPr lang="en-US" altLang="en-US" sz="1500" b="1" dirty="0"/>
              <a:t>DRAWINGS AND BID COMMUNICATION:</a:t>
            </a:r>
            <a:endParaRPr lang="en-US" sz="1500" dirty="0"/>
          </a:p>
          <a:p>
            <a:pPr marL="230188" indent="-230188">
              <a:spcAft>
                <a:spcPts val="600"/>
              </a:spcAft>
              <a:buFont typeface="Wingdings" panose="05000000000000000000" pitchFamily="2" charset="2"/>
              <a:buChar char="§"/>
              <a:defRPr/>
            </a:pPr>
            <a:r>
              <a:rPr lang="en-US" sz="1500" dirty="0"/>
              <a:t>Bidders may obtain bidding documents in hard copy and/or .pdf electronic format.</a:t>
            </a:r>
            <a:endParaRPr lang="en-US" sz="1500" u="sng" dirty="0"/>
          </a:p>
          <a:p>
            <a:pPr>
              <a:defRPr/>
            </a:pPr>
            <a:r>
              <a:rPr lang="en-US" sz="1500" u="sng" dirty="0"/>
              <a:t>Plans and Specifications</a:t>
            </a:r>
          </a:p>
          <a:p>
            <a:pPr marL="742950" lvl="1" indent="-285750">
              <a:buFont typeface="Arial" pitchFamily="34" charset="0"/>
              <a:buChar char="•"/>
              <a:defRPr/>
            </a:pPr>
            <a:r>
              <a:rPr lang="en-US" sz="1500" dirty="0"/>
              <a:t>Printed copies - $500.00</a:t>
            </a:r>
          </a:p>
          <a:p>
            <a:pPr marL="742950" lvl="1" indent="-285750">
              <a:buFont typeface="Arial" pitchFamily="34" charset="0"/>
              <a:buChar char="•"/>
              <a:defRPr/>
            </a:pPr>
            <a:r>
              <a:rPr lang="en-US" sz="1500" dirty="0"/>
              <a:t>Electronic copies – </a:t>
            </a:r>
            <a:r>
              <a:rPr lang="en-US" sz="1500" b="1" dirty="0"/>
              <a:t>No Charge</a:t>
            </a:r>
          </a:p>
          <a:p>
            <a:pPr lvl="1">
              <a:defRPr/>
            </a:pPr>
            <a:endParaRPr lang="en-US" sz="1500" dirty="0"/>
          </a:p>
          <a:p>
            <a:pPr marL="230188" indent="-230188">
              <a:spcAft>
                <a:spcPts val="600"/>
              </a:spcAft>
              <a:buFont typeface="Wingdings" panose="05000000000000000000" pitchFamily="2" charset="2"/>
              <a:buChar char="§"/>
              <a:defRPr/>
            </a:pPr>
            <a:r>
              <a:rPr lang="en-US" sz="1500" dirty="0"/>
              <a:t>Submit requests to </a:t>
            </a:r>
            <a:r>
              <a:rPr lang="en-US" sz="1500" dirty="0">
                <a:hlinkClick r:id="rId2"/>
              </a:rPr>
              <a:t>bidding@cra-architects.com</a:t>
            </a:r>
            <a:r>
              <a:rPr lang="en-US" sz="1500" dirty="0"/>
              <a:t>.  Mail checks to Crabtree, Rohrbaugh &amp; Associates, 401 E. Winding Hill Rd., Mechanicsburg, PA 17055</a:t>
            </a:r>
          </a:p>
          <a:p>
            <a:pPr marL="230188" indent="-230188">
              <a:buFont typeface="Wingdings" panose="05000000000000000000" pitchFamily="2" charset="2"/>
              <a:buChar char="§"/>
              <a:defRPr/>
            </a:pPr>
            <a:r>
              <a:rPr lang="en-US" sz="1500" dirty="0"/>
              <a:t>The following information shall be furnished by bidders when obtaining bidding documents:</a:t>
            </a:r>
          </a:p>
          <a:p>
            <a:pPr marL="461963" indent="-231775">
              <a:buFont typeface="Arial" panose="020B0604020202020204" pitchFamily="34" charset="0"/>
              <a:buChar char="•"/>
              <a:defRPr/>
            </a:pPr>
            <a:r>
              <a:rPr lang="en-US" sz="1500" dirty="0"/>
              <a:t>Bidder’s mailing address</a:t>
            </a:r>
          </a:p>
          <a:p>
            <a:pPr marL="461963" indent="-231775">
              <a:buFont typeface="Arial" panose="020B0604020202020204" pitchFamily="34" charset="0"/>
              <a:buChar char="•"/>
              <a:defRPr/>
            </a:pPr>
            <a:r>
              <a:rPr lang="en-US" sz="1500" dirty="0"/>
              <a:t>Name of Bidder’s representative</a:t>
            </a:r>
          </a:p>
          <a:p>
            <a:pPr marL="461963" indent="-231775">
              <a:buFont typeface="Arial" panose="020B0604020202020204" pitchFamily="34" charset="0"/>
              <a:buChar char="•"/>
              <a:defRPr/>
            </a:pPr>
            <a:r>
              <a:rPr lang="en-US" sz="1500" dirty="0"/>
              <a:t>Bidder’s telephone number</a:t>
            </a:r>
          </a:p>
          <a:p>
            <a:pPr marL="461963" indent="-231775">
              <a:buFont typeface="Arial" panose="020B0604020202020204" pitchFamily="34" charset="0"/>
              <a:buChar char="•"/>
              <a:defRPr/>
            </a:pPr>
            <a:r>
              <a:rPr lang="en-US" sz="1500" dirty="0"/>
              <a:t>Bidder’s facsimile number</a:t>
            </a:r>
          </a:p>
          <a:p>
            <a:pPr marL="461963" indent="-231775">
              <a:buFont typeface="Arial" panose="020B0604020202020204" pitchFamily="34" charset="0"/>
              <a:buChar char="•"/>
              <a:defRPr/>
            </a:pPr>
            <a:r>
              <a:rPr lang="en-US" sz="1500" dirty="0"/>
              <a:t>Bidder’s email address (email address used to submit the .pdf’s)</a:t>
            </a:r>
          </a:p>
          <a:p>
            <a:pPr marL="461963" indent="-231775">
              <a:buFont typeface="Arial" panose="020B0604020202020204" pitchFamily="34" charset="0"/>
              <a:buChar char="•"/>
              <a:defRPr/>
            </a:pPr>
            <a:r>
              <a:rPr lang="en-US" sz="1500" dirty="0"/>
              <a:t>Bidding documents requested, by Contract and Contract number</a:t>
            </a:r>
          </a:p>
          <a:p>
            <a:pPr marL="461963" indent="-231775">
              <a:buFont typeface="Arial" panose="020B0604020202020204" pitchFamily="34" charset="0"/>
              <a:buChar char="•"/>
              <a:defRPr/>
            </a:pPr>
            <a:endParaRPr lang="en-US" sz="1500" dirty="0"/>
          </a:p>
          <a:p>
            <a:pPr marL="230188" indent="-230188">
              <a:buFont typeface="Wingdings" panose="05000000000000000000" pitchFamily="2" charset="2"/>
              <a:buChar char="§"/>
              <a:defRPr/>
            </a:pPr>
            <a:r>
              <a:rPr lang="en-US" sz="1500" dirty="0"/>
              <a:t>Bidding documents may be viewed at BX noted in the advertisement.  It is highly recommended to purchase drawings and don’t rely on BX.</a:t>
            </a:r>
          </a:p>
          <a:p>
            <a:pPr>
              <a:defRPr/>
            </a:pPr>
            <a:endParaRPr lang="en-US" sz="1500" dirty="0"/>
          </a:p>
          <a:p>
            <a:pPr marL="230188" indent="-230188">
              <a:buFont typeface="Wingdings" panose="05000000000000000000" pitchFamily="2" charset="2"/>
              <a:buChar char="§"/>
              <a:defRPr/>
            </a:pPr>
            <a:r>
              <a:rPr lang="en-US" sz="1500" dirty="0">
                <a:cs typeface="Arial" charset="0"/>
              </a:rPr>
              <a:t>Submit Bid </a:t>
            </a:r>
            <a:r>
              <a:rPr lang="en-US" sz="1500" dirty="0" err="1">
                <a:cs typeface="Arial" charset="0"/>
              </a:rPr>
              <a:t>RFI’s</a:t>
            </a:r>
            <a:r>
              <a:rPr lang="en-US" sz="1500" dirty="0">
                <a:cs typeface="Arial" charset="0"/>
              </a:rPr>
              <a:t> to </a:t>
            </a:r>
            <a:r>
              <a:rPr lang="en-US" sz="1500" dirty="0">
                <a:hlinkClick r:id="rId2"/>
              </a:rPr>
              <a:t>bidding@cra-architects.com</a:t>
            </a:r>
            <a:endParaRPr lang="en-US" sz="1500" dirty="0">
              <a:cs typeface="Arial" charset="0"/>
            </a:endParaRPr>
          </a:p>
        </p:txBody>
      </p:sp>
      <p:sp>
        <p:nvSpPr>
          <p:cNvPr id="4" name="TextBox 7"/>
          <p:cNvSpPr txBox="1">
            <a:spLocks noChangeArrowheads="1"/>
          </p:cNvSpPr>
          <p:nvPr/>
        </p:nvSpPr>
        <p:spPr bwMode="auto">
          <a:xfrm>
            <a:off x="6176676" y="193695"/>
            <a:ext cx="555506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r" eaLnBrk="1" hangingPunct="1"/>
            <a:r>
              <a:rPr lang="en-US" altLang="en-US" sz="2800" b="1" u="sng" dirty="0">
                <a:latin typeface="+mn-lt"/>
              </a:rPr>
              <a:t>BIDDING REQUIREMENTS</a:t>
            </a:r>
          </a:p>
        </p:txBody>
      </p:sp>
      <p:pic>
        <p:nvPicPr>
          <p:cNvPr id="8" name="Picture 8" descr="Rolls Architecture Blueprints House Plans On Stock Photo (Edit Now)  290429147">
            <a:extLst>
              <a:ext uri="{FF2B5EF4-FFF2-40B4-BE49-F238E27FC236}">
                <a16:creationId xmlns:a16="http://schemas.microsoft.com/office/drawing/2014/main" id="{3B4FA4E1-502F-514E-103D-CF267BBCDCF1}"/>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b="7934"/>
          <a:stretch/>
        </p:blipFill>
        <p:spPr bwMode="auto">
          <a:xfrm>
            <a:off x="0" y="270362"/>
            <a:ext cx="4960109" cy="642529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03268183"/>
      </p:ext>
    </p:extLst>
  </p:cSld>
  <p:clrMapOvr>
    <a:masterClrMapping/>
  </p:clrMapOvr>
  <p:transition>
    <p:fade/>
  </p:transition>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242424"/>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338A3B4B-F2DE-42B1-1F26-D71AB08C4025}"/>
              </a:ext>
            </a:extLst>
          </p:cNvPr>
          <p:cNvPicPr>
            <a:picLocks noChangeAspect="1"/>
          </p:cNvPicPr>
          <p:nvPr/>
        </p:nvPicPr>
        <p:blipFill>
          <a:blip r:embed="rId2" cstate="print">
            <a:extLst>
              <a:ext uri="{28A0092B-C50C-407E-A947-70E740481C1C}">
                <a14:useLocalDpi xmlns:a14="http://schemas.microsoft.com/office/drawing/2010/main" val="0"/>
              </a:ext>
            </a:extLst>
          </a:blip>
          <a:srcRect l="30730" r="7048"/>
          <a:stretch>
            <a:fillRect/>
          </a:stretch>
        </p:blipFill>
        <p:spPr>
          <a:xfrm>
            <a:off x="0" y="0"/>
            <a:ext cx="7586095" cy="6858000"/>
          </a:xfrm>
          <a:prstGeom prst="rect">
            <a:avLst/>
          </a:prstGeom>
        </p:spPr>
      </p:pic>
      <p:sp>
        <p:nvSpPr>
          <p:cNvPr id="5" name="TextBox 3"/>
          <p:cNvSpPr txBox="1">
            <a:spLocks noChangeArrowheads="1"/>
          </p:cNvSpPr>
          <p:nvPr/>
        </p:nvSpPr>
        <p:spPr bwMode="auto">
          <a:xfrm>
            <a:off x="7775584" y="948690"/>
            <a:ext cx="3794015" cy="5355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defRPr/>
            </a:pPr>
            <a:endParaRPr lang="en-US" altLang="en-US" u="sng" dirty="0">
              <a:latin typeface="+mn-lt"/>
            </a:endParaRPr>
          </a:p>
          <a:p>
            <a:pPr marL="285750" indent="-285750">
              <a:buFont typeface="Wingdings" panose="05000000000000000000" pitchFamily="2" charset="2"/>
              <a:buChar char="§"/>
              <a:defRPr/>
            </a:pPr>
            <a:r>
              <a:rPr lang="en-US" altLang="en-US" dirty="0">
                <a:latin typeface="+mn-lt"/>
              </a:rPr>
              <a:t>Site Visits contact Jeff Murren @</a:t>
            </a:r>
          </a:p>
          <a:p>
            <a:pPr indent="282575">
              <a:defRPr/>
            </a:pPr>
            <a:r>
              <a:rPr lang="en-US" altLang="en-US" dirty="0">
                <a:latin typeface="+mn-lt"/>
                <a:hlinkClick r:id="rId3"/>
              </a:rPr>
              <a:t>murrenj@cvcolonials.org</a:t>
            </a:r>
            <a:r>
              <a:rPr lang="en-US" altLang="en-US" dirty="0">
                <a:latin typeface="+mn-lt"/>
              </a:rPr>
              <a:t> </a:t>
            </a:r>
          </a:p>
          <a:p>
            <a:pPr marL="285750" indent="-285750">
              <a:buFont typeface="Wingdings" panose="05000000000000000000" pitchFamily="2" charset="2"/>
              <a:buChar char="§"/>
              <a:defRPr/>
            </a:pPr>
            <a:endParaRPr lang="en-US" altLang="en-US" dirty="0">
              <a:latin typeface="+mn-lt"/>
            </a:endParaRPr>
          </a:p>
          <a:p>
            <a:pPr marL="285750" indent="-285750">
              <a:buFont typeface="Wingdings" panose="05000000000000000000" pitchFamily="2" charset="2"/>
              <a:buChar char="§"/>
              <a:defRPr/>
            </a:pPr>
            <a:r>
              <a:rPr lang="en-US" altLang="en-US" dirty="0">
                <a:latin typeface="+mn-lt"/>
              </a:rPr>
              <a:t>Addenda are anticipated to be issued weekly on Mondays (March 30 April 6, 13 &amp; 20)</a:t>
            </a:r>
          </a:p>
          <a:p>
            <a:pPr marL="285750" indent="-285750">
              <a:buFont typeface="Wingdings" panose="05000000000000000000" pitchFamily="2" charset="2"/>
              <a:buChar char="§"/>
              <a:defRPr/>
            </a:pPr>
            <a:endParaRPr lang="en-US" altLang="en-US" dirty="0">
              <a:solidFill>
                <a:srgbClr val="FFFF00"/>
              </a:solidFill>
              <a:latin typeface="+mn-lt"/>
            </a:endParaRPr>
          </a:p>
          <a:p>
            <a:pPr marL="285750" indent="-285750">
              <a:buFont typeface="Wingdings" panose="05000000000000000000" pitchFamily="2" charset="2"/>
              <a:buChar char="§"/>
              <a:defRPr/>
            </a:pPr>
            <a:r>
              <a:rPr lang="en-US" altLang="en-US" dirty="0">
                <a:latin typeface="+mn-lt"/>
              </a:rPr>
              <a:t>Final Request for Information (RFI’s) are due within 5 business days of Bid Opening (April 16)</a:t>
            </a:r>
          </a:p>
          <a:p>
            <a:pPr marL="285750" indent="-285750">
              <a:buFont typeface="Wingdings" panose="05000000000000000000" pitchFamily="2" charset="2"/>
              <a:buChar char="§"/>
              <a:defRPr/>
            </a:pPr>
            <a:endParaRPr lang="en-US" altLang="en-US" dirty="0">
              <a:solidFill>
                <a:srgbClr val="FFFF00"/>
              </a:solidFill>
              <a:latin typeface="+mn-lt"/>
            </a:endParaRPr>
          </a:p>
          <a:p>
            <a:pPr marL="285750" indent="-285750">
              <a:buFont typeface="Wingdings" panose="05000000000000000000" pitchFamily="2" charset="2"/>
              <a:buChar char="§"/>
              <a:defRPr/>
            </a:pPr>
            <a:r>
              <a:rPr lang="en-US" altLang="en-US" dirty="0">
                <a:latin typeface="+mn-lt"/>
              </a:rPr>
              <a:t>Last Addenda issued 2 days prior to Bid Opening (April 21) – Revised Bid Forms </a:t>
            </a:r>
          </a:p>
          <a:p>
            <a:pPr>
              <a:defRPr/>
            </a:pPr>
            <a:r>
              <a:rPr lang="en-US" altLang="en-US" dirty="0">
                <a:solidFill>
                  <a:srgbClr val="FFFF00"/>
                </a:solidFill>
                <a:latin typeface="+mn-lt"/>
              </a:rPr>
              <a:t>	</a:t>
            </a:r>
          </a:p>
          <a:p>
            <a:pPr marL="285750" indent="-285750">
              <a:buFont typeface="Wingdings" panose="05000000000000000000" pitchFamily="2" charset="2"/>
              <a:buChar char="§"/>
              <a:defRPr/>
            </a:pPr>
            <a:r>
              <a:rPr lang="en-US" altLang="en-US" dirty="0">
                <a:latin typeface="+mn-lt"/>
              </a:rPr>
              <a:t>Bid Opening on April 23, 11 AM @ Conewago Valley School District Administration Office</a:t>
            </a:r>
          </a:p>
        </p:txBody>
      </p:sp>
      <p:sp>
        <p:nvSpPr>
          <p:cNvPr id="10" name="TextBox 7"/>
          <p:cNvSpPr txBox="1">
            <a:spLocks noChangeArrowheads="1"/>
          </p:cNvSpPr>
          <p:nvPr/>
        </p:nvSpPr>
        <p:spPr bwMode="auto">
          <a:xfrm>
            <a:off x="6156580" y="270362"/>
            <a:ext cx="5555062"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r" eaLnBrk="1" hangingPunct="1"/>
            <a:r>
              <a:rPr lang="en-US" altLang="en-US" sz="2800" b="1" u="sng" dirty="0">
                <a:latin typeface="+mn-lt"/>
              </a:rPr>
              <a:t>BIDDING REQUIREMENTS</a:t>
            </a:r>
          </a:p>
          <a:p>
            <a:pPr algn="r" eaLnBrk="1" hangingPunct="1"/>
            <a:r>
              <a:rPr lang="en-US" altLang="en-US" sz="2000" dirty="0">
                <a:latin typeface="+mn-lt"/>
              </a:rPr>
              <a:t>Key Dates</a:t>
            </a:r>
          </a:p>
        </p:txBody>
      </p:sp>
    </p:spTree>
    <p:extLst>
      <p:ext uri="{BB962C8B-B14F-4D97-AF65-F5344CB8AC3E}">
        <p14:creationId xmlns:p14="http://schemas.microsoft.com/office/powerpoint/2010/main" val="2011535708"/>
      </p:ext>
    </p:extLst>
  </p:cSld>
  <p:clrMapOvr>
    <a:masterClrMapping/>
  </p:clrMapOvr>
  <p:transition>
    <p:fade/>
  </p:transition>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242424"/>
        </a:solidFill>
        <a:effectLst/>
      </p:bgPr>
    </p:bg>
    <p:spTree>
      <p:nvGrpSpPr>
        <p:cNvPr id="1" name=""/>
        <p:cNvGrpSpPr/>
        <p:nvPr/>
      </p:nvGrpSpPr>
      <p:grpSpPr>
        <a:xfrm>
          <a:off x="0" y="0"/>
          <a:ext cx="0" cy="0"/>
          <a:chOff x="0" y="0"/>
          <a:chExt cx="0" cy="0"/>
        </a:xfrm>
      </p:grpSpPr>
      <p:sp>
        <p:nvSpPr>
          <p:cNvPr id="3" name="TextBox 2"/>
          <p:cNvSpPr txBox="1">
            <a:spLocks noChangeArrowheads="1"/>
          </p:cNvSpPr>
          <p:nvPr/>
        </p:nvSpPr>
        <p:spPr bwMode="auto">
          <a:xfrm>
            <a:off x="4504802" y="680801"/>
            <a:ext cx="7143750"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r"/>
            <a:r>
              <a:rPr lang="en-US" altLang="en-US" sz="1600" b="1" dirty="0">
                <a:latin typeface="+mn-lt"/>
              </a:rPr>
              <a:t>ADVERTISEMENT FOR BID</a:t>
            </a:r>
            <a:endParaRPr lang="en-US" altLang="en-US" sz="1400" dirty="0">
              <a:latin typeface="+mn-lt"/>
            </a:endParaRPr>
          </a:p>
        </p:txBody>
      </p:sp>
      <p:sp>
        <p:nvSpPr>
          <p:cNvPr id="4" name="TextBox 7"/>
          <p:cNvSpPr txBox="1">
            <a:spLocks noChangeArrowheads="1"/>
          </p:cNvSpPr>
          <p:nvPr/>
        </p:nvSpPr>
        <p:spPr bwMode="auto">
          <a:xfrm>
            <a:off x="2703007" y="225688"/>
            <a:ext cx="89916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r" eaLnBrk="1" hangingPunct="1"/>
            <a:r>
              <a:rPr lang="en-US" altLang="en-US" sz="2800" b="1" u="sng" dirty="0">
                <a:latin typeface="+mn-lt"/>
              </a:rPr>
              <a:t>BIDDING REQUIREMENTS</a:t>
            </a:r>
          </a:p>
        </p:txBody>
      </p:sp>
      <p:sp>
        <p:nvSpPr>
          <p:cNvPr id="6" name="TextBox 5">
            <a:extLst>
              <a:ext uri="{FF2B5EF4-FFF2-40B4-BE49-F238E27FC236}">
                <a16:creationId xmlns:a16="http://schemas.microsoft.com/office/drawing/2014/main" id="{74D30042-678B-FDF8-452C-73FE58ECAD4F}"/>
              </a:ext>
            </a:extLst>
          </p:cNvPr>
          <p:cNvSpPr txBox="1"/>
          <p:nvPr/>
        </p:nvSpPr>
        <p:spPr>
          <a:xfrm>
            <a:off x="1175656" y="1561137"/>
            <a:ext cx="10025743" cy="4154984"/>
          </a:xfrm>
          <a:prstGeom prst="rect">
            <a:avLst/>
          </a:prstGeom>
          <a:noFill/>
        </p:spPr>
        <p:txBody>
          <a:bodyPr wrap="square">
            <a:spAutoFit/>
          </a:bodyPr>
          <a:lstStyle/>
          <a:p>
            <a:pPr marL="0" marR="0" indent="0" algn="just">
              <a:tabLst>
                <a:tab pos="-914400" algn="l"/>
              </a:tabLst>
            </a:pPr>
            <a:r>
              <a:rPr lang="en-US" sz="2400" dirty="0">
                <a:effectLst/>
                <a:latin typeface="Calibri" panose="020F0502020204030204" pitchFamily="34" charset="0"/>
                <a:ea typeface="Times New Roman" panose="02020603050405020304" pitchFamily="18" charset="0"/>
                <a:cs typeface="Times New Roman" panose="02020603050405020304" pitchFamily="18" charset="0"/>
              </a:rPr>
              <a:t>Notice is hereby given that sealed bids for construction of Additions and Renovations to New Oxford Elementary School, 116 North Berlin Avenue, New Oxford, Pennsylvania 17350 </a:t>
            </a:r>
            <a:r>
              <a:rPr lang="en-US" sz="2400" dirty="0">
                <a:solidFill>
                  <a:schemeClr val="accent6"/>
                </a:solidFill>
                <a:effectLst/>
                <a:latin typeface="Calibri" panose="020F0502020204030204" pitchFamily="34" charset="0"/>
                <a:ea typeface="Times New Roman" panose="02020603050405020304" pitchFamily="18" charset="0"/>
                <a:cs typeface="Times New Roman" panose="02020603050405020304" pitchFamily="18" charset="0"/>
              </a:rPr>
              <a:t>will be received at the Administrative Offices of the Conewago Valley School District, 130 Berlin Road, New Oxford, PA 17350 until 11:00 A.M., prevailing time, on April 23, 2026.</a:t>
            </a:r>
            <a:r>
              <a:rPr lang="en-US" sz="2400" dirty="0">
                <a:effectLst/>
                <a:latin typeface="Calibri" panose="020F0502020204030204" pitchFamily="34" charset="0"/>
                <a:ea typeface="Times New Roman" panose="02020603050405020304" pitchFamily="18" charset="0"/>
                <a:cs typeface="Times New Roman" panose="02020603050405020304" pitchFamily="18" charset="0"/>
              </a:rPr>
              <a:t> Bids must be submitted to the attention of Scott Fraser, Business Manager. Bids shall be submitted in sealed envelopes bearing the name of the Bidder and shall be clearly marked “New Oxford Elementary School”.  Bids will be publicly opened and read aloud immediately after the scheduled closing time for receipt of Bids.  Bids received after the above-referenced date and time shall be returned to the Bidder unopened.</a:t>
            </a:r>
            <a:endParaRPr lang="en-US" sz="2400" dirty="0">
              <a:effectLst/>
              <a:latin typeface="Univers" panose="020B050302020202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27359217"/>
      </p:ext>
    </p:extLst>
  </p:cSld>
  <p:clrMapOvr>
    <a:masterClrMapping/>
  </p:clrMapOvr>
  <p:transition>
    <p:fad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TextBox 7">
            <a:extLst>
              <a:ext uri="{FF2B5EF4-FFF2-40B4-BE49-F238E27FC236}">
                <a16:creationId xmlns:a16="http://schemas.microsoft.com/office/drawing/2014/main" id="{1C9B62F6-8E26-75F7-C730-65642092ED43}"/>
              </a:ext>
            </a:extLst>
          </p:cNvPr>
          <p:cNvSpPr txBox="1">
            <a:spLocks noChangeArrowheads="1"/>
          </p:cNvSpPr>
          <p:nvPr/>
        </p:nvSpPr>
        <p:spPr bwMode="auto">
          <a:xfrm>
            <a:off x="2809875" y="246586"/>
            <a:ext cx="8991600" cy="1138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r" eaLnBrk="1" hangingPunct="1"/>
            <a:r>
              <a:rPr lang="en-US" altLang="en-US" sz="2800" b="1" u="sng" dirty="0">
                <a:latin typeface="+mn-lt"/>
              </a:rPr>
              <a:t>BIDDING REQUIREMENTS</a:t>
            </a:r>
          </a:p>
          <a:p>
            <a:pPr algn="r" eaLnBrk="1" hangingPunct="1"/>
            <a:endParaRPr lang="en-US" altLang="en-US" sz="1200" b="1" dirty="0">
              <a:latin typeface="Arial Black" panose="020B0A04020102020204" pitchFamily="34" charset="0"/>
            </a:endParaRPr>
          </a:p>
          <a:p>
            <a:pPr eaLnBrk="1" hangingPunct="1"/>
            <a:endParaRPr lang="en-US" altLang="en-US" sz="2800" b="1" dirty="0">
              <a:latin typeface="Arial Black" panose="020B0A04020102020204" pitchFamily="34" charset="0"/>
            </a:endParaRPr>
          </a:p>
        </p:txBody>
      </p:sp>
      <p:sp>
        <p:nvSpPr>
          <p:cNvPr id="56323" name="TextBox 3">
            <a:extLst>
              <a:ext uri="{FF2B5EF4-FFF2-40B4-BE49-F238E27FC236}">
                <a16:creationId xmlns:a16="http://schemas.microsoft.com/office/drawing/2014/main" id="{F0055DFC-2273-5AA7-55B9-3A4E8861D067}"/>
              </a:ext>
            </a:extLst>
          </p:cNvPr>
          <p:cNvSpPr txBox="1">
            <a:spLocks noChangeArrowheads="1"/>
          </p:cNvSpPr>
          <p:nvPr/>
        </p:nvSpPr>
        <p:spPr bwMode="auto">
          <a:xfrm>
            <a:off x="8229600" y="1302633"/>
            <a:ext cx="3400148" cy="54014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spcAft>
                <a:spcPts val="600"/>
              </a:spcAft>
            </a:pPr>
            <a:r>
              <a:rPr lang="en-US" altLang="en-US" sz="2000" b="1" u="sng" dirty="0">
                <a:latin typeface="+mn-lt"/>
              </a:rPr>
              <a:t>WHEN</a:t>
            </a:r>
            <a:r>
              <a:rPr lang="en-US" altLang="en-US" sz="1600" dirty="0">
                <a:latin typeface="+mn-lt"/>
              </a:rPr>
              <a:t>		</a:t>
            </a:r>
          </a:p>
          <a:p>
            <a:pPr>
              <a:spcAft>
                <a:spcPts val="600"/>
              </a:spcAft>
            </a:pPr>
            <a:r>
              <a:rPr lang="en-US" altLang="en-US" sz="1600" b="1" dirty="0">
                <a:latin typeface="+mn-lt"/>
              </a:rPr>
              <a:t>Thursday, April 23, 2026</a:t>
            </a:r>
          </a:p>
          <a:p>
            <a:pPr>
              <a:spcAft>
                <a:spcPts val="600"/>
              </a:spcAft>
            </a:pPr>
            <a:r>
              <a:rPr lang="en-US" altLang="en-US" sz="1600" dirty="0">
                <a:latin typeface="+mn-lt"/>
              </a:rPr>
              <a:t>Doors closed and no bids accepted after </a:t>
            </a:r>
            <a:r>
              <a:rPr lang="en-US" altLang="en-US" sz="1600" b="1" dirty="0">
                <a:latin typeface="+mn-lt"/>
              </a:rPr>
              <a:t>11:00 AM.  </a:t>
            </a:r>
            <a:r>
              <a:rPr lang="en-US" altLang="en-US" sz="1600" i="1" dirty="0">
                <a:latin typeface="+mn-lt"/>
              </a:rPr>
              <a:t>District’s clock will serve as official clock for bid submission</a:t>
            </a:r>
          </a:p>
          <a:p>
            <a:pPr>
              <a:spcAft>
                <a:spcPts val="600"/>
              </a:spcAft>
            </a:pPr>
            <a:endParaRPr lang="en-US" altLang="en-US" sz="2000" b="1" u="sng" dirty="0">
              <a:latin typeface="+mn-lt"/>
            </a:endParaRPr>
          </a:p>
          <a:p>
            <a:pPr>
              <a:spcAft>
                <a:spcPts val="600"/>
              </a:spcAft>
            </a:pPr>
            <a:r>
              <a:rPr lang="en-US" altLang="en-US" sz="2000" b="1" u="sng" dirty="0">
                <a:latin typeface="+mn-lt"/>
              </a:rPr>
              <a:t>WHERE</a:t>
            </a:r>
            <a:r>
              <a:rPr lang="en-US" altLang="en-US" sz="1600" dirty="0">
                <a:latin typeface="+mn-lt"/>
              </a:rPr>
              <a:t>		</a:t>
            </a:r>
          </a:p>
          <a:p>
            <a:pPr>
              <a:spcAft>
                <a:spcPts val="600"/>
              </a:spcAft>
            </a:pPr>
            <a:r>
              <a:rPr lang="en-US" altLang="en-US" sz="1600" b="1" dirty="0">
                <a:latin typeface="+mn-lt"/>
              </a:rPr>
              <a:t>Conewago Valley District Administration Office</a:t>
            </a:r>
          </a:p>
          <a:p>
            <a:r>
              <a:rPr lang="en-US" sz="1600" dirty="0">
                <a:effectLst/>
                <a:latin typeface="Calibri" panose="020F0502020204030204" pitchFamily="34" charset="0"/>
                <a:ea typeface="Times New Roman" panose="02020603050405020304" pitchFamily="18" charset="0"/>
              </a:rPr>
              <a:t>130 Berlin Road</a:t>
            </a:r>
          </a:p>
          <a:p>
            <a:r>
              <a:rPr lang="en-US" sz="1600" dirty="0">
                <a:effectLst/>
                <a:latin typeface="Calibri" panose="020F0502020204030204" pitchFamily="34" charset="0"/>
                <a:ea typeface="Times New Roman" panose="02020603050405020304" pitchFamily="18" charset="0"/>
              </a:rPr>
              <a:t>New Oxford, PA 17350</a:t>
            </a:r>
          </a:p>
          <a:p>
            <a:pPr>
              <a:spcAft>
                <a:spcPts val="600"/>
              </a:spcAft>
            </a:pPr>
            <a:endParaRPr lang="en-US" altLang="en-US" sz="1600" dirty="0">
              <a:latin typeface="+mn-lt"/>
            </a:endParaRPr>
          </a:p>
          <a:p>
            <a:pPr>
              <a:spcAft>
                <a:spcPts val="600"/>
              </a:spcAft>
            </a:pPr>
            <a:r>
              <a:rPr lang="en-US" altLang="en-US" sz="2000" b="1" u="sng" dirty="0">
                <a:latin typeface="+mn-lt"/>
              </a:rPr>
              <a:t>BID OPENING</a:t>
            </a:r>
            <a:r>
              <a:rPr lang="en-US" altLang="en-US" sz="1600" dirty="0">
                <a:latin typeface="+mn-lt"/>
              </a:rPr>
              <a:t>	</a:t>
            </a:r>
          </a:p>
          <a:p>
            <a:pPr>
              <a:spcAft>
                <a:spcPts val="600"/>
              </a:spcAft>
            </a:pPr>
            <a:r>
              <a:rPr lang="en-US" altLang="en-US" sz="1600" dirty="0">
                <a:latin typeface="+mn-lt"/>
              </a:rPr>
              <a:t>Public Bid Opening will begin promptly at 11:00 AM in the Board Room.  </a:t>
            </a:r>
          </a:p>
          <a:p>
            <a:endParaRPr lang="en-US" altLang="en-US" sz="1400" dirty="0"/>
          </a:p>
          <a:p>
            <a:endParaRPr lang="en-US" altLang="en-US" sz="1400" dirty="0"/>
          </a:p>
        </p:txBody>
      </p:sp>
      <p:sp>
        <p:nvSpPr>
          <p:cNvPr id="56326" name="TextBox 2">
            <a:extLst>
              <a:ext uri="{FF2B5EF4-FFF2-40B4-BE49-F238E27FC236}">
                <a16:creationId xmlns:a16="http://schemas.microsoft.com/office/drawing/2014/main" id="{3AD43AFA-6C3B-3427-AD57-8A19C18BB583}"/>
              </a:ext>
            </a:extLst>
          </p:cNvPr>
          <p:cNvSpPr txBox="1">
            <a:spLocks noChangeArrowheads="1"/>
          </p:cNvSpPr>
          <p:nvPr/>
        </p:nvSpPr>
        <p:spPr bwMode="auto">
          <a:xfrm>
            <a:off x="4657725" y="646637"/>
            <a:ext cx="714375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r"/>
            <a:r>
              <a:rPr lang="en-US" altLang="en-US" sz="2000" dirty="0">
                <a:latin typeface="+mn-lt"/>
              </a:rPr>
              <a:t>Bid Drop Off Location</a:t>
            </a:r>
          </a:p>
        </p:txBody>
      </p:sp>
      <p:pic>
        <p:nvPicPr>
          <p:cNvPr id="3" name="Picture 2" descr="Aerial view of a city&#10;&#10;AI-generated content may be incorrect.">
            <a:extLst>
              <a:ext uri="{FF2B5EF4-FFF2-40B4-BE49-F238E27FC236}">
                <a16:creationId xmlns:a16="http://schemas.microsoft.com/office/drawing/2014/main" id="{97383AB5-F570-B4D3-E19C-E4887C82A59F}"/>
              </a:ext>
            </a:extLst>
          </p:cNvPr>
          <p:cNvPicPr>
            <a:picLocks noChangeAspect="1"/>
          </p:cNvPicPr>
          <p:nvPr/>
        </p:nvPicPr>
        <p:blipFill>
          <a:blip r:embed="rId2">
            <a:extLst>
              <a:ext uri="{28A0092B-C50C-407E-A947-70E740481C1C}">
                <a14:useLocalDpi xmlns:a14="http://schemas.microsoft.com/office/drawing/2010/main" val="0"/>
              </a:ext>
            </a:extLst>
          </a:blip>
          <a:srcRect l="11492" r="23549"/>
          <a:stretch/>
        </p:blipFill>
        <p:spPr>
          <a:xfrm>
            <a:off x="1" y="0"/>
            <a:ext cx="7781058" cy="6870749"/>
          </a:xfrm>
          <a:prstGeom prst="rect">
            <a:avLst/>
          </a:prstGeom>
        </p:spPr>
      </p:pic>
      <p:sp>
        <p:nvSpPr>
          <p:cNvPr id="6" name="Arrow: Down 5">
            <a:extLst>
              <a:ext uri="{FF2B5EF4-FFF2-40B4-BE49-F238E27FC236}">
                <a16:creationId xmlns:a16="http://schemas.microsoft.com/office/drawing/2014/main" id="{4A04A0E6-9EE5-3D84-E812-8D90843469B7}"/>
              </a:ext>
            </a:extLst>
          </p:cNvPr>
          <p:cNvSpPr/>
          <p:nvPr/>
        </p:nvSpPr>
        <p:spPr>
          <a:xfrm rot="8138926">
            <a:off x="4666742" y="2441361"/>
            <a:ext cx="417250" cy="568171"/>
          </a:xfrm>
          <a:prstGeom prst="downArrow">
            <a:avLst/>
          </a:prstGeom>
          <a:solidFill>
            <a:srgbClr val="C00000"/>
          </a:solid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ransition>
    <p:fade/>
  </p:transition>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242424"/>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8231614-A4A5-82FF-ED93-77CB0738C432}"/>
              </a:ext>
            </a:extLst>
          </p:cNvPr>
          <p:cNvPicPr>
            <a:picLocks noChangeAspect="1"/>
          </p:cNvPicPr>
          <p:nvPr/>
        </p:nvPicPr>
        <p:blipFill>
          <a:blip r:embed="rId2" cstate="print">
            <a:extLst>
              <a:ext uri="{28A0092B-C50C-407E-A947-70E740481C1C}">
                <a14:useLocalDpi xmlns:a14="http://schemas.microsoft.com/office/drawing/2010/main" val="0"/>
              </a:ext>
            </a:extLst>
          </a:blip>
          <a:srcRect l="32765" r="15855"/>
          <a:stretch>
            <a:fillRect/>
          </a:stretch>
        </p:blipFill>
        <p:spPr>
          <a:xfrm>
            <a:off x="0" y="0"/>
            <a:ext cx="6264045" cy="6858000"/>
          </a:xfrm>
          <a:prstGeom prst="rect">
            <a:avLst/>
          </a:prstGeom>
        </p:spPr>
      </p:pic>
      <p:sp>
        <p:nvSpPr>
          <p:cNvPr id="4" name="TextBox 7"/>
          <p:cNvSpPr txBox="1">
            <a:spLocks noChangeArrowheads="1"/>
          </p:cNvSpPr>
          <p:nvPr/>
        </p:nvSpPr>
        <p:spPr bwMode="auto">
          <a:xfrm>
            <a:off x="7718323" y="215639"/>
            <a:ext cx="398633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r" eaLnBrk="1" hangingPunct="1"/>
            <a:r>
              <a:rPr lang="en-US" altLang="en-US" sz="2800" b="1" u="sng" dirty="0">
                <a:latin typeface="+mn-lt"/>
              </a:rPr>
              <a:t>BIDDING REQUIREMENTS</a:t>
            </a:r>
          </a:p>
        </p:txBody>
      </p:sp>
      <p:sp>
        <p:nvSpPr>
          <p:cNvPr id="5" name="TextBox 2"/>
          <p:cNvSpPr txBox="1">
            <a:spLocks noChangeArrowheads="1"/>
          </p:cNvSpPr>
          <p:nvPr/>
        </p:nvSpPr>
        <p:spPr bwMode="auto">
          <a:xfrm>
            <a:off x="10199705" y="677671"/>
            <a:ext cx="150495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r"/>
            <a:r>
              <a:rPr lang="en-US" altLang="en-US" sz="2000" dirty="0">
                <a:latin typeface="+mn-lt"/>
              </a:rPr>
              <a:t>Bid Forms</a:t>
            </a:r>
          </a:p>
        </p:txBody>
      </p:sp>
      <p:sp>
        <p:nvSpPr>
          <p:cNvPr id="6" name="TextBox 3">
            <a:extLst>
              <a:ext uri="{FF2B5EF4-FFF2-40B4-BE49-F238E27FC236}">
                <a16:creationId xmlns:a16="http://schemas.microsoft.com/office/drawing/2014/main" id="{EBB9DA2D-7E7D-299C-B30A-C7A65DD1E094}"/>
              </a:ext>
            </a:extLst>
          </p:cNvPr>
          <p:cNvSpPr txBox="1">
            <a:spLocks noChangeArrowheads="1"/>
          </p:cNvSpPr>
          <p:nvPr/>
        </p:nvSpPr>
        <p:spPr bwMode="auto">
          <a:xfrm>
            <a:off x="6476735" y="1015808"/>
            <a:ext cx="5440610" cy="5647700"/>
          </a:xfrm>
          <a:prstGeom prst="rect">
            <a:avLst/>
          </a:prstGeom>
          <a:noFill/>
          <a:ln>
            <a:noFill/>
          </a:ln>
        </p:spPr>
        <p:txBody>
          <a:bodyPr wrap="square">
            <a:spAutoFit/>
          </a:bodyPr>
          <a:lstStyle>
            <a:lvl1pPr marL="285750" indent="-285750">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spcAft>
                <a:spcPts val="600"/>
              </a:spcAft>
              <a:buFont typeface="Wingdings" panose="05000000000000000000" pitchFamily="2" charset="2"/>
              <a:buChar char="§"/>
              <a:defRPr/>
            </a:pPr>
            <a:r>
              <a:rPr lang="en-US" altLang="en-US" sz="1600" b="1" dirty="0">
                <a:latin typeface="+mn-lt"/>
              </a:rPr>
              <a:t>Alternates</a:t>
            </a:r>
            <a:r>
              <a:rPr lang="en-US" altLang="en-US" sz="1600" dirty="0">
                <a:latin typeface="+mn-lt"/>
              </a:rPr>
              <a:t> </a:t>
            </a:r>
          </a:p>
          <a:p>
            <a:pPr lvl="1">
              <a:spcAft>
                <a:spcPts val="600"/>
              </a:spcAft>
              <a:buFont typeface="Arial" panose="020B0604020202020204" pitchFamily="34" charset="0"/>
              <a:buChar char="•"/>
              <a:defRPr/>
            </a:pPr>
            <a:r>
              <a:rPr lang="en-US" altLang="en-US" sz="1600" dirty="0">
                <a:latin typeface="+mn-lt"/>
              </a:rPr>
              <a:t>As Indicated</a:t>
            </a:r>
          </a:p>
          <a:p>
            <a:pPr marL="285750" lvl="1">
              <a:spcAft>
                <a:spcPts val="600"/>
              </a:spcAft>
              <a:buFont typeface="Wingdings" panose="05000000000000000000" pitchFamily="2" charset="2"/>
              <a:buChar char="§"/>
              <a:defRPr/>
            </a:pPr>
            <a:r>
              <a:rPr lang="en-US" sz="1600" dirty="0">
                <a:latin typeface="+mn-lt"/>
              </a:rPr>
              <a:t>Failure to enter an amount or “No Change” or the value of “$0” or “Not Applicable” for an Alternate shall be construed to mean that no change in the Base Bid is required.</a:t>
            </a:r>
          </a:p>
          <a:p>
            <a:pPr>
              <a:spcAft>
                <a:spcPts val="600"/>
              </a:spcAft>
              <a:buFont typeface="Wingdings" panose="05000000000000000000" pitchFamily="2" charset="2"/>
              <a:buChar char="§"/>
              <a:defRPr/>
            </a:pPr>
            <a:r>
              <a:rPr lang="en-US" altLang="en-US" sz="1600" b="1" dirty="0">
                <a:latin typeface="+mn-lt"/>
              </a:rPr>
              <a:t>Unit Prices </a:t>
            </a:r>
            <a:endParaRPr lang="en-US" altLang="en-US" sz="1600" b="1" i="1" dirty="0">
              <a:latin typeface="+mn-lt"/>
            </a:endParaRPr>
          </a:p>
          <a:p>
            <a:pPr lvl="1">
              <a:buFont typeface="Arial" panose="020B0604020202020204" pitchFamily="34" charset="0"/>
              <a:buChar char="•"/>
              <a:defRPr/>
            </a:pPr>
            <a:r>
              <a:rPr lang="en-US" altLang="en-US" sz="1600" dirty="0">
                <a:latin typeface="+mn-lt"/>
              </a:rPr>
              <a:t>Refer to Specification Section 012200 Unit Prices</a:t>
            </a:r>
          </a:p>
          <a:p>
            <a:pPr marL="285750" lvl="1">
              <a:buFont typeface="Wingdings" panose="05000000000000000000" pitchFamily="2" charset="2"/>
              <a:buChar char="§"/>
              <a:defRPr/>
            </a:pPr>
            <a:endParaRPr lang="en-US" altLang="en-US" sz="1600" dirty="0">
              <a:latin typeface="+mn-lt"/>
            </a:endParaRPr>
          </a:p>
          <a:p>
            <a:pPr>
              <a:spcAft>
                <a:spcPts val="600"/>
              </a:spcAft>
              <a:buFont typeface="Wingdings" panose="05000000000000000000" pitchFamily="2" charset="2"/>
              <a:buChar char="§"/>
              <a:defRPr/>
            </a:pPr>
            <a:r>
              <a:rPr lang="en-US" altLang="en-US" sz="1600" dirty="0">
                <a:latin typeface="+mn-lt"/>
              </a:rPr>
              <a:t>Include with (2) copies of Bid Form:</a:t>
            </a:r>
          </a:p>
          <a:p>
            <a:pPr lvl="1">
              <a:buFont typeface="Arial" panose="020B0604020202020204" pitchFamily="34" charset="0"/>
              <a:buChar char="•"/>
              <a:defRPr/>
            </a:pPr>
            <a:r>
              <a:rPr lang="en-US" altLang="en-US" sz="1600" dirty="0">
                <a:latin typeface="+mn-lt"/>
              </a:rPr>
              <a:t>(2) Copies Bid Bond</a:t>
            </a:r>
          </a:p>
          <a:p>
            <a:pPr lvl="1">
              <a:buFont typeface="Arial" panose="020B0604020202020204" pitchFamily="34" charset="0"/>
              <a:buChar char="•"/>
              <a:defRPr/>
            </a:pPr>
            <a:r>
              <a:rPr lang="en-US" altLang="en-US" sz="1600" dirty="0">
                <a:latin typeface="+mn-lt"/>
              </a:rPr>
              <a:t>(2) Copies Non-Collusion Affidavit</a:t>
            </a:r>
          </a:p>
          <a:p>
            <a:pPr lvl="1">
              <a:buFont typeface="Arial" panose="020B0604020202020204" pitchFamily="34" charset="0"/>
              <a:buChar char="•"/>
              <a:defRPr/>
            </a:pPr>
            <a:r>
              <a:rPr lang="en-US" altLang="en-US" sz="1600" dirty="0">
                <a:latin typeface="+mn-lt"/>
              </a:rPr>
              <a:t>(2) Copies Compliance with 111 of the Public School Code</a:t>
            </a:r>
          </a:p>
          <a:p>
            <a:pPr lvl="1">
              <a:buFont typeface="Arial" panose="020B0604020202020204" pitchFamily="34" charset="0"/>
              <a:buChar char="•"/>
              <a:defRPr/>
            </a:pPr>
            <a:r>
              <a:rPr lang="en-US" altLang="en-US" sz="1600" dirty="0">
                <a:latin typeface="+mn-lt"/>
              </a:rPr>
              <a:t>(2) Copies Non-Discrimination Affidavit</a:t>
            </a:r>
          </a:p>
          <a:p>
            <a:pPr lvl="1">
              <a:buFont typeface="Arial" panose="020B0604020202020204" pitchFamily="34" charset="0"/>
              <a:buChar char="•"/>
              <a:defRPr/>
            </a:pPr>
            <a:r>
              <a:rPr lang="en-US" altLang="en-US" sz="1600" dirty="0">
                <a:latin typeface="+mn-lt"/>
              </a:rPr>
              <a:t>(2) Copies Workers Compensation Affidavit</a:t>
            </a:r>
          </a:p>
          <a:p>
            <a:pPr lvl="1">
              <a:buFont typeface="Arial" panose="020B0604020202020204" pitchFamily="34" charset="0"/>
              <a:buChar char="•"/>
              <a:defRPr/>
            </a:pPr>
            <a:r>
              <a:rPr lang="en-US" altLang="en-US" sz="1600" dirty="0">
                <a:latin typeface="+mn-lt"/>
              </a:rPr>
              <a:t>(2) Copies Bidder’s Qualifications, AIA Document A305</a:t>
            </a:r>
          </a:p>
          <a:p>
            <a:pPr lvl="1">
              <a:buFont typeface="Arial" panose="020B0604020202020204" pitchFamily="34" charset="0"/>
              <a:buChar char="•"/>
              <a:defRPr/>
            </a:pPr>
            <a:endParaRPr lang="en-US" altLang="en-US" sz="1600" dirty="0">
              <a:latin typeface="+mn-lt"/>
            </a:endParaRPr>
          </a:p>
          <a:p>
            <a:pPr>
              <a:buFont typeface="Wingdings" panose="05000000000000000000" pitchFamily="2" charset="2"/>
              <a:buChar char="§"/>
              <a:defRPr/>
            </a:pPr>
            <a:r>
              <a:rPr lang="en-US" altLang="en-US" sz="1600" dirty="0">
                <a:latin typeface="+mn-lt"/>
              </a:rPr>
              <a:t>Refer to Front End Specification for additional info and Bid Forms</a:t>
            </a:r>
          </a:p>
          <a:p>
            <a:pPr>
              <a:buFont typeface="Arial" panose="020B0604020202020204" pitchFamily="34" charset="0"/>
              <a:buChar char="•"/>
              <a:defRPr/>
            </a:pPr>
            <a:endParaRPr lang="en-US" altLang="en-US" sz="1600" dirty="0">
              <a:latin typeface="+mn-lt"/>
            </a:endParaRPr>
          </a:p>
          <a:p>
            <a:pPr>
              <a:buFont typeface="Wingdings" panose="05000000000000000000" pitchFamily="2" charset="2"/>
              <a:buChar char="§"/>
              <a:defRPr/>
            </a:pPr>
            <a:r>
              <a:rPr lang="en-US" altLang="en-US" sz="1600" dirty="0">
                <a:latin typeface="+mn-lt"/>
              </a:rPr>
              <a:t>You will be bidding as a Prime Contractor to the CVSD.</a:t>
            </a:r>
          </a:p>
        </p:txBody>
      </p:sp>
    </p:spTree>
    <p:extLst>
      <p:ext uri="{BB962C8B-B14F-4D97-AF65-F5344CB8AC3E}">
        <p14:creationId xmlns:p14="http://schemas.microsoft.com/office/powerpoint/2010/main" val="2964027397"/>
      </p:ext>
    </p:extLst>
  </p:cSld>
  <p:clrMapOvr>
    <a:masterClrMapping/>
  </p:clrMapOvr>
  <p:transition>
    <p:fade/>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1"/>
          <p:cNvSpPr>
            <a:spLocks noChangeArrowheads="1"/>
          </p:cNvSpPr>
          <p:nvPr/>
        </p:nvSpPr>
        <p:spPr bwMode="auto">
          <a:xfrm>
            <a:off x="835981" y="1005177"/>
            <a:ext cx="10217499" cy="57246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tabLst>
                <a:tab pos="685800" algn="l"/>
              </a:tabLst>
              <a:defRPr>
                <a:solidFill>
                  <a:schemeClr val="tx1"/>
                </a:solidFill>
                <a:latin typeface="Arial" panose="020B0604020202020204" pitchFamily="34" charset="0"/>
                <a:cs typeface="Arial" panose="020B0604020202020204" pitchFamily="34" charset="0"/>
              </a:defRPr>
            </a:lvl1pPr>
            <a:lvl2pPr marL="742950" indent="-285750">
              <a:tabLst>
                <a:tab pos="685800" algn="l"/>
              </a:tabLst>
              <a:defRPr>
                <a:solidFill>
                  <a:schemeClr val="tx1"/>
                </a:solidFill>
                <a:latin typeface="Arial" panose="020B0604020202020204" pitchFamily="34" charset="0"/>
                <a:cs typeface="Arial" panose="020B0604020202020204" pitchFamily="34" charset="0"/>
              </a:defRPr>
            </a:lvl2pPr>
            <a:lvl3pPr marL="1143000" indent="-228600">
              <a:tabLst>
                <a:tab pos="685800" algn="l"/>
              </a:tabLst>
              <a:defRPr>
                <a:solidFill>
                  <a:schemeClr val="tx1"/>
                </a:solidFill>
                <a:latin typeface="Arial" panose="020B0604020202020204" pitchFamily="34" charset="0"/>
                <a:cs typeface="Arial" panose="020B0604020202020204" pitchFamily="34" charset="0"/>
              </a:defRPr>
            </a:lvl3pPr>
            <a:lvl4pPr marL="1600200" indent="-228600">
              <a:tabLst>
                <a:tab pos="685800" algn="l"/>
              </a:tabLst>
              <a:defRPr>
                <a:solidFill>
                  <a:schemeClr val="tx1"/>
                </a:solidFill>
                <a:latin typeface="Arial" panose="020B0604020202020204" pitchFamily="34" charset="0"/>
                <a:cs typeface="Arial" panose="020B0604020202020204" pitchFamily="34" charset="0"/>
              </a:defRPr>
            </a:lvl4pPr>
            <a:lvl5pPr marL="2057400" indent="-228600">
              <a:tabLst>
                <a:tab pos="685800" algn="l"/>
              </a:tabLst>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685800" algn="l"/>
              </a:tabLs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685800" algn="l"/>
              </a:tabLs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685800" algn="l"/>
              </a:tabLs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685800" algn="l"/>
              </a:tabLst>
              <a:defRPr>
                <a:solidFill>
                  <a:schemeClr val="tx1"/>
                </a:solidFill>
                <a:latin typeface="Arial" panose="020B0604020202020204" pitchFamily="34" charset="0"/>
                <a:cs typeface="Arial" panose="020B0604020202020204" pitchFamily="34" charset="0"/>
              </a:defRPr>
            </a:lvl9pPr>
          </a:lstStyle>
          <a:p>
            <a:pPr algn="just"/>
            <a:r>
              <a:rPr lang="en-US" altLang="en-US" sz="1600" b="1" dirty="0">
                <a:latin typeface="+mn-lt"/>
                <a:cs typeface="Times New Roman" panose="02020603050405020304" pitchFamily="18" charset="0"/>
              </a:rPr>
              <a:t>BID DOCUMENTS</a:t>
            </a:r>
            <a:endParaRPr lang="en-US" altLang="en-US" sz="1600" dirty="0">
              <a:latin typeface="+mn-lt"/>
            </a:endParaRPr>
          </a:p>
          <a:p>
            <a:pPr algn="just"/>
            <a:r>
              <a:rPr lang="en-US" altLang="en-US" sz="1600" dirty="0">
                <a:latin typeface="+mn-lt"/>
                <a:cs typeface="Times New Roman" panose="02020603050405020304" pitchFamily="18" charset="0"/>
              </a:rPr>
              <a:t>All bidders are required to familiarize themselves with the site, building, and all bidding documents including General Conditions and Requirements, Bid Package Descriptions, Temporary Facilities, etc.  Submission of bid acknowledges that bidder has done so.  All subcontractors and suppliers should familiarize themselves with the bid package descriptions found in the Specification Sections so they can direct their quotations to the correct Prime Contractor.</a:t>
            </a:r>
          </a:p>
          <a:p>
            <a:pPr algn="just"/>
            <a:endParaRPr lang="en-US" altLang="en-US" sz="1600" dirty="0">
              <a:latin typeface="+mn-lt"/>
              <a:cs typeface="Times New Roman" panose="02020603050405020304" pitchFamily="18" charset="0"/>
            </a:endParaRPr>
          </a:p>
          <a:p>
            <a:pPr algn="just"/>
            <a:r>
              <a:rPr lang="en-US" altLang="en-US" sz="1600" b="1" dirty="0">
                <a:latin typeface="+mn-lt"/>
                <a:cs typeface="Times New Roman" panose="02020603050405020304" pitchFamily="18" charset="0"/>
              </a:rPr>
              <a:t>INSURANCE</a:t>
            </a:r>
            <a:endParaRPr lang="en-US" altLang="en-US" sz="1600" dirty="0">
              <a:latin typeface="+mn-lt"/>
            </a:endParaRPr>
          </a:p>
          <a:p>
            <a:pPr algn="just"/>
            <a:r>
              <a:rPr lang="en-US" altLang="en-US" sz="1600" dirty="0">
                <a:latin typeface="+mn-lt"/>
                <a:cs typeface="Times New Roman" panose="02020603050405020304" pitchFamily="18" charset="0"/>
              </a:rPr>
              <a:t>Contractors will be required to submit and maintain insurance in accordance with the General Conditions.  Paragraph 11 - Insurance:  The School District and Architect shall be named as additional insureds.</a:t>
            </a:r>
            <a:endParaRPr lang="en-US" altLang="en-US" sz="1600" dirty="0">
              <a:solidFill>
                <a:srgbClr val="FF0000"/>
              </a:solidFill>
              <a:latin typeface="+mn-lt"/>
              <a:cs typeface="Times New Roman" panose="02020603050405020304" pitchFamily="18" charset="0"/>
            </a:endParaRPr>
          </a:p>
          <a:p>
            <a:pPr algn="just"/>
            <a:endParaRPr lang="en-US" altLang="en-US" sz="1600" dirty="0">
              <a:latin typeface="+mn-lt"/>
            </a:endParaRPr>
          </a:p>
          <a:p>
            <a:pPr algn="just"/>
            <a:r>
              <a:rPr lang="en-US" altLang="en-US" sz="1600" b="1" dirty="0">
                <a:latin typeface="+mn-lt"/>
                <a:cs typeface="Times New Roman" panose="02020603050405020304" pitchFamily="18" charset="0"/>
              </a:rPr>
              <a:t>BID SECURITY/BONDS</a:t>
            </a:r>
            <a:endParaRPr lang="en-US" altLang="en-US" sz="1600" dirty="0">
              <a:latin typeface="+mn-lt"/>
            </a:endParaRPr>
          </a:p>
          <a:p>
            <a:pPr algn="just"/>
            <a:r>
              <a:rPr lang="en-US" altLang="en-US" sz="1600" dirty="0">
                <a:latin typeface="+mn-lt"/>
                <a:cs typeface="Times New Roman" panose="02020603050405020304" pitchFamily="18" charset="0"/>
              </a:rPr>
              <a:t>Bid security or bid bond in the amount of 10% of base bid shall be included with each proposal copy.</a:t>
            </a:r>
          </a:p>
          <a:p>
            <a:pPr algn="just"/>
            <a:endParaRPr lang="en-US" altLang="en-US" sz="1600" dirty="0">
              <a:latin typeface="+mn-lt"/>
              <a:cs typeface="Times New Roman" panose="02020603050405020304" pitchFamily="18" charset="0"/>
            </a:endParaRPr>
          </a:p>
          <a:p>
            <a:pPr algn="just"/>
            <a:r>
              <a:rPr lang="en-US" altLang="en-US" sz="1600" b="1" dirty="0">
                <a:latin typeface="+mn-lt"/>
                <a:cs typeface="Times New Roman" panose="02020603050405020304" pitchFamily="18" charset="0"/>
              </a:rPr>
              <a:t>WAGE RATES</a:t>
            </a:r>
            <a:endParaRPr lang="en-US" altLang="en-US" sz="1600" dirty="0">
              <a:latin typeface="+mn-lt"/>
            </a:endParaRPr>
          </a:p>
          <a:p>
            <a:pPr algn="just"/>
            <a:r>
              <a:rPr lang="en-US" altLang="en-US" sz="1600" dirty="0">
                <a:latin typeface="+mn-lt"/>
                <a:cs typeface="Times New Roman" panose="02020603050405020304" pitchFamily="18" charset="0"/>
              </a:rPr>
              <a:t>Project is subject to Pennsylvania Prevailing Wage Act.  Certified payrolls will be required on a monthly basis with applications for payment.  Current rates are included in the specifications.</a:t>
            </a:r>
          </a:p>
          <a:p>
            <a:pPr algn="just"/>
            <a:endParaRPr lang="en-US" altLang="en-US" sz="1600" dirty="0">
              <a:latin typeface="+mn-lt"/>
            </a:endParaRPr>
          </a:p>
          <a:p>
            <a:pPr algn="just"/>
            <a:r>
              <a:rPr lang="en-US" altLang="en-US" sz="1600" b="1" dirty="0">
                <a:latin typeface="+mn-lt"/>
                <a:cs typeface="Times New Roman" panose="02020603050405020304" pitchFamily="18" charset="0"/>
              </a:rPr>
              <a:t>TAXES</a:t>
            </a:r>
            <a:endParaRPr lang="en-US" altLang="en-US" sz="1600" dirty="0">
              <a:latin typeface="+mn-lt"/>
              <a:cs typeface="Times New Roman" panose="02020603050405020304" pitchFamily="18" charset="0"/>
            </a:endParaRPr>
          </a:p>
          <a:p>
            <a:pPr algn="just"/>
            <a:r>
              <a:rPr lang="en-US" altLang="en-US" sz="1600" dirty="0">
                <a:latin typeface="+mn-lt"/>
                <a:cs typeface="Times New Roman" panose="02020603050405020304" pitchFamily="18" charset="0"/>
              </a:rPr>
              <a:t>Bidders are directed to review the PA Tax Exempt Entities, Section 000860.  Contractors will be responsible for sales tax, consumer, and use taxes as required by law.  Contractors are directed to the PA. Sales &amp; Use Tax Guide to determine which items are taxable/tax exempt. The Conewago Valley School District reserves the right to pursue sales tax paid to the State in error.  </a:t>
            </a:r>
            <a:endParaRPr lang="en-US" altLang="en-US" sz="1600" dirty="0">
              <a:latin typeface="+mn-lt"/>
            </a:endParaRPr>
          </a:p>
          <a:p>
            <a:pPr algn="just"/>
            <a:endParaRPr lang="en-US" altLang="en-US" sz="1400" dirty="0">
              <a:solidFill>
                <a:schemeClr val="bg1"/>
              </a:solidFill>
            </a:endParaRPr>
          </a:p>
        </p:txBody>
      </p:sp>
      <p:sp>
        <p:nvSpPr>
          <p:cNvPr id="4" name="TextBox 2"/>
          <p:cNvSpPr txBox="1">
            <a:spLocks noChangeArrowheads="1"/>
          </p:cNvSpPr>
          <p:nvPr/>
        </p:nvSpPr>
        <p:spPr bwMode="auto">
          <a:xfrm>
            <a:off x="7415684" y="640415"/>
            <a:ext cx="426887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r"/>
            <a:r>
              <a:rPr lang="en-US" altLang="en-US" sz="2000" dirty="0">
                <a:latin typeface="+mn-lt"/>
              </a:rPr>
              <a:t>Additional Information</a:t>
            </a:r>
          </a:p>
        </p:txBody>
      </p:sp>
      <p:sp>
        <p:nvSpPr>
          <p:cNvPr id="5" name="TextBox 7"/>
          <p:cNvSpPr txBox="1">
            <a:spLocks noChangeArrowheads="1"/>
          </p:cNvSpPr>
          <p:nvPr/>
        </p:nvSpPr>
        <p:spPr bwMode="auto">
          <a:xfrm>
            <a:off x="7415684" y="235736"/>
            <a:ext cx="426887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r" eaLnBrk="1" hangingPunct="1"/>
            <a:r>
              <a:rPr lang="en-US" altLang="en-US" sz="2800" b="1" u="sng" dirty="0">
                <a:latin typeface="+mn-lt"/>
              </a:rPr>
              <a:t>BIDDING REQUIREMENTS</a:t>
            </a:r>
          </a:p>
        </p:txBody>
      </p:sp>
    </p:spTree>
    <p:extLst>
      <p:ext uri="{BB962C8B-B14F-4D97-AF65-F5344CB8AC3E}">
        <p14:creationId xmlns:p14="http://schemas.microsoft.com/office/powerpoint/2010/main" val="288927805"/>
      </p:ext>
    </p:extLst>
  </p:cSld>
  <p:clrMapOvr>
    <a:masterClrMapping/>
  </p:clrMapOvr>
  <p:transition>
    <p:fade/>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a:spLocks noChangeArrowheads="1"/>
          </p:cNvSpPr>
          <p:nvPr/>
        </p:nvSpPr>
        <p:spPr bwMode="auto">
          <a:xfrm>
            <a:off x="4581002" y="662928"/>
            <a:ext cx="714375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r"/>
            <a:r>
              <a:rPr lang="en-US" altLang="en-US" sz="2000" dirty="0">
                <a:latin typeface="+mn-lt"/>
              </a:rPr>
              <a:t>Additional Information</a:t>
            </a:r>
          </a:p>
        </p:txBody>
      </p:sp>
      <p:sp>
        <p:nvSpPr>
          <p:cNvPr id="3" name="TextBox 7"/>
          <p:cNvSpPr txBox="1">
            <a:spLocks noChangeArrowheads="1"/>
          </p:cNvSpPr>
          <p:nvPr/>
        </p:nvSpPr>
        <p:spPr bwMode="auto">
          <a:xfrm>
            <a:off x="2733152" y="245770"/>
            <a:ext cx="89916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r" eaLnBrk="1" hangingPunct="1"/>
            <a:r>
              <a:rPr lang="en-US" altLang="en-US" sz="2800" b="1" u="sng" dirty="0">
                <a:latin typeface="+mn-lt"/>
              </a:rPr>
              <a:t>BIDDING REQUIREMENTS</a:t>
            </a:r>
          </a:p>
        </p:txBody>
      </p:sp>
      <p:sp>
        <p:nvSpPr>
          <p:cNvPr id="4" name="Rectangle 5"/>
          <p:cNvSpPr>
            <a:spLocks noChangeArrowheads="1"/>
          </p:cNvSpPr>
          <p:nvPr/>
        </p:nvSpPr>
        <p:spPr bwMode="auto">
          <a:xfrm>
            <a:off x="1085299" y="1455313"/>
            <a:ext cx="9815564" cy="47397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tabLst>
                <a:tab pos="685800" algn="l"/>
              </a:tabLst>
              <a:defRPr>
                <a:solidFill>
                  <a:schemeClr val="tx1"/>
                </a:solidFill>
                <a:latin typeface="Arial" panose="020B0604020202020204" pitchFamily="34" charset="0"/>
                <a:cs typeface="Arial" panose="020B0604020202020204" pitchFamily="34" charset="0"/>
              </a:defRPr>
            </a:lvl1pPr>
            <a:lvl2pPr marL="742950" indent="-285750">
              <a:tabLst>
                <a:tab pos="685800" algn="l"/>
              </a:tabLst>
              <a:defRPr>
                <a:solidFill>
                  <a:schemeClr val="tx1"/>
                </a:solidFill>
                <a:latin typeface="Arial" panose="020B0604020202020204" pitchFamily="34" charset="0"/>
                <a:cs typeface="Arial" panose="020B0604020202020204" pitchFamily="34" charset="0"/>
              </a:defRPr>
            </a:lvl2pPr>
            <a:lvl3pPr marL="1143000" indent="-228600">
              <a:tabLst>
                <a:tab pos="685800" algn="l"/>
              </a:tabLst>
              <a:defRPr>
                <a:solidFill>
                  <a:schemeClr val="tx1"/>
                </a:solidFill>
                <a:latin typeface="Arial" panose="020B0604020202020204" pitchFamily="34" charset="0"/>
                <a:cs typeface="Arial" panose="020B0604020202020204" pitchFamily="34" charset="0"/>
              </a:defRPr>
            </a:lvl3pPr>
            <a:lvl4pPr marL="1600200" indent="-228600">
              <a:tabLst>
                <a:tab pos="685800" algn="l"/>
              </a:tabLst>
              <a:defRPr>
                <a:solidFill>
                  <a:schemeClr val="tx1"/>
                </a:solidFill>
                <a:latin typeface="Arial" panose="020B0604020202020204" pitchFamily="34" charset="0"/>
                <a:cs typeface="Arial" panose="020B0604020202020204" pitchFamily="34" charset="0"/>
              </a:defRPr>
            </a:lvl4pPr>
            <a:lvl5pPr marL="2057400" indent="-228600">
              <a:tabLst>
                <a:tab pos="685800" algn="l"/>
              </a:tabLst>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685800" algn="l"/>
              </a:tabLs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685800" algn="l"/>
              </a:tabLs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685800" algn="l"/>
              </a:tabLs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685800" algn="l"/>
              </a:tabLst>
              <a:defRPr>
                <a:solidFill>
                  <a:schemeClr val="tx1"/>
                </a:solidFill>
                <a:latin typeface="Arial" panose="020B0604020202020204" pitchFamily="34" charset="0"/>
                <a:cs typeface="Arial" panose="020B0604020202020204" pitchFamily="34" charset="0"/>
              </a:defRPr>
            </a:lvl9pPr>
          </a:lstStyle>
          <a:p>
            <a:pPr algn="just"/>
            <a:r>
              <a:rPr lang="en-US" altLang="en-US" sz="1600" b="1" dirty="0">
                <a:latin typeface="+mn-lt"/>
                <a:cs typeface="Times New Roman" panose="02020603050405020304" pitchFamily="18" charset="0"/>
              </a:rPr>
              <a:t>PERFORMANCE/PAYMENT/BONDS</a:t>
            </a:r>
            <a:endParaRPr lang="en-US" altLang="en-US" sz="1600" dirty="0">
              <a:latin typeface="+mn-lt"/>
            </a:endParaRPr>
          </a:p>
          <a:p>
            <a:pPr algn="just"/>
            <a:r>
              <a:rPr lang="en-US" altLang="en-US" sz="1600" dirty="0">
                <a:latin typeface="+mn-lt"/>
                <a:cs typeface="Times New Roman" panose="02020603050405020304" pitchFamily="18" charset="0"/>
              </a:rPr>
              <a:t>Successful contractors will be required to provide Performance and Payment Bonds.  Performance, Payment and Bid Bonds must be submitted on forms provided in the documents.  Surety companies must be legally authorized to do business in the State of Pennsylvania and must be listed in the latest U.S. Treasury Department Circular 570.</a:t>
            </a:r>
          </a:p>
          <a:p>
            <a:pPr algn="just"/>
            <a:endParaRPr lang="en-US" altLang="en-US" sz="1600" dirty="0">
              <a:solidFill>
                <a:schemeClr val="bg1"/>
              </a:solidFill>
              <a:latin typeface="+mn-lt"/>
              <a:cs typeface="Times New Roman" panose="02020603050405020304" pitchFamily="18" charset="0"/>
            </a:endParaRPr>
          </a:p>
          <a:p>
            <a:pPr algn="just"/>
            <a:r>
              <a:rPr lang="en-US" altLang="en-US" sz="1600" b="1" dirty="0">
                <a:latin typeface="+mn-lt"/>
              </a:rPr>
              <a:t>SUBSTITUTIONS</a:t>
            </a:r>
            <a:endParaRPr lang="en-US" altLang="en-US" sz="1600" dirty="0">
              <a:latin typeface="+mn-lt"/>
            </a:endParaRPr>
          </a:p>
          <a:p>
            <a:pPr algn="just"/>
            <a:r>
              <a:rPr lang="en-US" altLang="en-US" sz="1600" dirty="0">
                <a:latin typeface="+mn-lt"/>
              </a:rPr>
              <a:t>All substitutions must be submitted to the Architect </a:t>
            </a:r>
            <a:r>
              <a:rPr lang="en-US" altLang="en-US" sz="1600" u="sng" dirty="0">
                <a:latin typeface="+mn-lt"/>
              </a:rPr>
              <a:t>no later than 60 days </a:t>
            </a:r>
            <a:r>
              <a:rPr lang="en-US" altLang="en-US" sz="1600" b="1" u="sng" dirty="0">
                <a:latin typeface="+mn-lt"/>
              </a:rPr>
              <a:t>after</a:t>
            </a:r>
            <a:r>
              <a:rPr lang="en-US" altLang="en-US" sz="1600" u="sng" dirty="0">
                <a:latin typeface="+mn-lt"/>
              </a:rPr>
              <a:t> the intent to award contracts is issued</a:t>
            </a:r>
            <a:r>
              <a:rPr lang="en-US" altLang="en-US" sz="1600" dirty="0">
                <a:latin typeface="+mn-lt"/>
              </a:rPr>
              <a:t>.  Contractors are directed to use “Substitution Request Form” found in Section 012500.  Unless materials have been accepted by Addendum, materials and equipment shall be furnished and installed as per the specifications.</a:t>
            </a:r>
          </a:p>
          <a:p>
            <a:pPr algn="just"/>
            <a:endParaRPr lang="en-US" altLang="en-US" sz="1600" dirty="0">
              <a:latin typeface="+mn-lt"/>
            </a:endParaRPr>
          </a:p>
          <a:p>
            <a:pPr algn="just"/>
            <a:r>
              <a:rPr lang="en-US" altLang="en-US" sz="1600" b="1" dirty="0">
                <a:latin typeface="+mn-lt"/>
                <a:cs typeface="Times New Roman" panose="02020603050405020304" pitchFamily="18" charset="0"/>
              </a:rPr>
              <a:t>MISCELLANEOUS ISSUES</a:t>
            </a:r>
            <a:endParaRPr lang="en-US" altLang="en-US" sz="1600" dirty="0">
              <a:latin typeface="+mn-lt"/>
            </a:endParaRPr>
          </a:p>
          <a:p>
            <a:pPr algn="just"/>
            <a:r>
              <a:rPr lang="en-US" altLang="en-US" sz="1600" dirty="0">
                <a:latin typeface="+mn-lt"/>
                <a:cs typeface="Times New Roman" panose="02020603050405020304" pitchFamily="18" charset="0"/>
              </a:rPr>
              <a:t>NO FIREARMS, SMOKING OR USE OF  ILLEGAL DRUGS OR TOBACCO PRODUCTS ON SCHOOL PROPERTY.</a:t>
            </a:r>
            <a:endParaRPr lang="en-US" altLang="en-US" sz="1600" dirty="0">
              <a:latin typeface="+mn-lt"/>
            </a:endParaRPr>
          </a:p>
          <a:p>
            <a:pPr algn="just"/>
            <a:r>
              <a:rPr lang="en-US" altLang="en-US" sz="1600" dirty="0">
                <a:latin typeface="+mn-lt"/>
                <a:cs typeface="Times New Roman" panose="02020603050405020304" pitchFamily="18" charset="0"/>
              </a:rPr>
              <a:t>THE USE OF PROFANITY, PLAYING OF RADIOS OR ANY OTHER TYPE OF PERSONAL LISTENING DEVICES IS PROHIBITED.</a:t>
            </a:r>
          </a:p>
          <a:p>
            <a:pPr algn="just"/>
            <a:endParaRPr lang="en-US" altLang="en-US" sz="1600" dirty="0">
              <a:latin typeface="+mn-lt"/>
              <a:cs typeface="Times New Roman" panose="02020603050405020304" pitchFamily="18" charset="0"/>
            </a:endParaRPr>
          </a:p>
          <a:p>
            <a:pPr algn="just"/>
            <a:r>
              <a:rPr lang="en-US" altLang="en-US" sz="1600" dirty="0">
                <a:latin typeface="+mn-lt"/>
              </a:rPr>
              <a:t>Act 34, </a:t>
            </a:r>
            <a:r>
              <a:rPr lang="en-US" altLang="en-US" sz="1600" i="1" dirty="0">
                <a:latin typeface="+mn-lt"/>
              </a:rPr>
              <a:t>82 and 168 </a:t>
            </a:r>
            <a:r>
              <a:rPr lang="en-US" altLang="en-US" sz="1600" dirty="0">
                <a:latin typeface="+mn-lt"/>
              </a:rPr>
              <a:t>Employee Background Check and Criminal History Reports will be required for all contractor employees and subcontractor employees working onsite.  Contractors were instructed that once they are notified of intent to award that they should file with the Pennsylvania State Police for all criminal history reports for employees to be assigned to the project.</a:t>
            </a:r>
          </a:p>
          <a:p>
            <a:pPr algn="just"/>
            <a:endParaRPr lang="en-US" altLang="en-US" sz="1400" dirty="0">
              <a:solidFill>
                <a:schemeClr val="bg1"/>
              </a:solidFill>
            </a:endParaRPr>
          </a:p>
        </p:txBody>
      </p:sp>
    </p:spTree>
    <p:extLst>
      <p:ext uri="{BB962C8B-B14F-4D97-AF65-F5344CB8AC3E}">
        <p14:creationId xmlns:p14="http://schemas.microsoft.com/office/powerpoint/2010/main" val="2479809346"/>
      </p:ext>
    </p:extLst>
  </p:cSld>
  <p:clrMapOvr>
    <a:masterClrMapping/>
  </p:clrMapOvr>
  <p:transition>
    <p:fade/>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7">
            <a:extLst>
              <a:ext uri="{FF2B5EF4-FFF2-40B4-BE49-F238E27FC236}">
                <a16:creationId xmlns:a16="http://schemas.microsoft.com/office/drawing/2014/main" id="{58DDCD6E-6F4E-5386-64B0-0499A836FB9D}"/>
              </a:ext>
            </a:extLst>
          </p:cNvPr>
          <p:cNvSpPr txBox="1">
            <a:spLocks noChangeArrowheads="1"/>
          </p:cNvSpPr>
          <p:nvPr/>
        </p:nvSpPr>
        <p:spPr bwMode="auto">
          <a:xfrm>
            <a:off x="6156580" y="270362"/>
            <a:ext cx="555506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r" eaLnBrk="1" hangingPunct="1"/>
            <a:r>
              <a:rPr lang="en-US" altLang="en-US" sz="2800" b="1" u="sng" dirty="0">
                <a:latin typeface="+mn-lt"/>
              </a:rPr>
              <a:t>BUDGET</a:t>
            </a:r>
          </a:p>
        </p:txBody>
      </p:sp>
      <p:sp>
        <p:nvSpPr>
          <p:cNvPr id="3" name="TextBox 3">
            <a:extLst>
              <a:ext uri="{FF2B5EF4-FFF2-40B4-BE49-F238E27FC236}">
                <a16:creationId xmlns:a16="http://schemas.microsoft.com/office/drawing/2014/main" id="{2C4CFF2E-2597-9027-522C-B8844BF8381C}"/>
              </a:ext>
            </a:extLst>
          </p:cNvPr>
          <p:cNvSpPr txBox="1">
            <a:spLocks noChangeArrowheads="1"/>
          </p:cNvSpPr>
          <p:nvPr/>
        </p:nvSpPr>
        <p:spPr bwMode="auto">
          <a:xfrm>
            <a:off x="2416629" y="1605424"/>
            <a:ext cx="8613322" cy="43858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spcAft>
                <a:spcPts val="600"/>
              </a:spcAft>
            </a:pPr>
            <a:r>
              <a:rPr lang="en-US" altLang="en-US" sz="2400" b="1" dirty="0">
                <a:latin typeface="+mn-lt"/>
              </a:rPr>
              <a:t>General Construction			$21,200,000</a:t>
            </a:r>
          </a:p>
          <a:p>
            <a:pPr>
              <a:spcAft>
                <a:spcPts val="600"/>
              </a:spcAft>
            </a:pPr>
            <a:endParaRPr lang="en-US" altLang="en-US" sz="2400" b="1" dirty="0">
              <a:latin typeface="+mn-lt"/>
            </a:endParaRPr>
          </a:p>
          <a:p>
            <a:pPr>
              <a:spcAft>
                <a:spcPts val="600"/>
              </a:spcAft>
            </a:pPr>
            <a:r>
              <a:rPr lang="en-US" altLang="en-US" sz="2400" b="1" dirty="0">
                <a:latin typeface="+mn-lt"/>
              </a:rPr>
              <a:t>Mechanical Construction		  $6,000,000</a:t>
            </a:r>
          </a:p>
          <a:p>
            <a:pPr>
              <a:spcAft>
                <a:spcPts val="600"/>
              </a:spcAft>
            </a:pPr>
            <a:endParaRPr lang="en-US" altLang="en-US" sz="2400" b="1" dirty="0">
              <a:latin typeface="+mn-lt"/>
            </a:endParaRPr>
          </a:p>
          <a:p>
            <a:pPr>
              <a:spcAft>
                <a:spcPts val="600"/>
              </a:spcAft>
            </a:pPr>
            <a:r>
              <a:rPr lang="en-US" altLang="en-US" sz="2400" b="1" dirty="0">
                <a:latin typeface="+mn-lt"/>
              </a:rPr>
              <a:t>Plumbing Construction		  $2,900,000</a:t>
            </a:r>
          </a:p>
          <a:p>
            <a:pPr>
              <a:spcAft>
                <a:spcPts val="600"/>
              </a:spcAft>
            </a:pPr>
            <a:endParaRPr lang="en-US" altLang="en-US" sz="2400" b="1" dirty="0">
              <a:latin typeface="+mn-lt"/>
            </a:endParaRPr>
          </a:p>
          <a:p>
            <a:pPr>
              <a:spcAft>
                <a:spcPts val="600"/>
              </a:spcAft>
            </a:pPr>
            <a:r>
              <a:rPr lang="en-US" altLang="en-US" sz="2400" b="1" dirty="0">
                <a:latin typeface="+mn-lt"/>
              </a:rPr>
              <a:t>Electrical Construction  		  $5,300,000</a:t>
            </a:r>
            <a:endParaRPr lang="en-US" altLang="en-US" sz="2400" dirty="0">
              <a:latin typeface="+mn-lt"/>
            </a:endParaRPr>
          </a:p>
          <a:p>
            <a:endParaRPr lang="en-US" altLang="en-US" sz="2400" b="1" dirty="0">
              <a:latin typeface="+mn-lt"/>
            </a:endParaRPr>
          </a:p>
          <a:p>
            <a:r>
              <a:rPr lang="en-US" altLang="en-US" sz="2400" b="1" dirty="0">
                <a:latin typeface="+mn-lt"/>
              </a:rPr>
              <a:t>Site </a:t>
            </a:r>
            <a:r>
              <a:rPr kumimoji="0" lang="en-US" altLang="en-US" sz="2400" b="1" i="0" u="none" strike="noStrike" kern="1200" cap="none" spc="0" normalizeH="0" baseline="0" noProof="0" dirty="0">
                <a:ln>
                  <a:noFill/>
                </a:ln>
                <a:solidFill>
                  <a:srgbClr val="FFFFFF"/>
                </a:solidFill>
                <a:effectLst/>
                <a:uLnTx/>
                <a:uFillTx/>
                <a:latin typeface="+mn-lt"/>
                <a:ea typeface="+mn-ea"/>
                <a:cs typeface="+mn-cs"/>
              </a:rPr>
              <a:t>Construction  </a:t>
            </a:r>
            <a:r>
              <a:rPr kumimoji="0" lang="en-US" altLang="en-US" sz="2400" b="1" i="0" u="none" strike="noStrike" kern="1200" cap="none" spc="0" normalizeH="0" baseline="0" noProof="0" dirty="0">
                <a:ln>
                  <a:noFill/>
                </a:ln>
                <a:solidFill>
                  <a:srgbClr val="FFFFFF"/>
                </a:solidFill>
                <a:effectLst/>
                <a:uLnTx/>
                <a:uFillTx/>
                <a:latin typeface="Calibri" panose="020F0502020204030204"/>
                <a:ea typeface="+mn-ea"/>
                <a:cs typeface="+mn-cs"/>
              </a:rPr>
              <a:t>		  	  $5,700,000</a:t>
            </a:r>
            <a:endParaRPr kumimoji="0" lang="en-US" altLang="en-US" sz="2400" b="0" i="0" u="none" strike="noStrike" kern="1200" cap="none" spc="0" normalizeH="0" baseline="0" noProof="0" dirty="0">
              <a:ln>
                <a:noFill/>
              </a:ln>
              <a:solidFill>
                <a:srgbClr val="FFFFFF"/>
              </a:solidFill>
              <a:effectLst/>
              <a:uLnTx/>
              <a:uFillTx/>
              <a:latin typeface="Calibri" panose="020F0502020204030204"/>
              <a:ea typeface="+mn-ea"/>
              <a:cs typeface="+mn-cs"/>
            </a:endParaRPr>
          </a:p>
          <a:p>
            <a:endParaRPr lang="en-US" altLang="en-US" sz="1400" dirty="0"/>
          </a:p>
          <a:p>
            <a:endParaRPr lang="en-US" altLang="en-US" sz="1400" dirty="0"/>
          </a:p>
        </p:txBody>
      </p:sp>
    </p:spTree>
    <p:extLst>
      <p:ext uri="{BB962C8B-B14F-4D97-AF65-F5344CB8AC3E}">
        <p14:creationId xmlns:p14="http://schemas.microsoft.com/office/powerpoint/2010/main" val="4240526466"/>
      </p:ext>
    </p:extLst>
  </p:cSld>
  <p:clrMapOvr>
    <a:masterClrMapping/>
  </p:clrMapOvr>
  <p:transition>
    <p:fade/>
  </p:transition>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6E9177F4-1A5C-6C70-F6C8-242B5585EA3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5400000">
            <a:off x="2679469" y="-1004862"/>
            <a:ext cx="6833062" cy="8842786"/>
          </a:xfrm>
          <a:prstGeom prst="rect">
            <a:avLst/>
          </a:prstGeom>
        </p:spPr>
      </p:pic>
    </p:spTree>
    <p:extLst>
      <p:ext uri="{BB962C8B-B14F-4D97-AF65-F5344CB8AC3E}">
        <p14:creationId xmlns:p14="http://schemas.microsoft.com/office/powerpoint/2010/main" val="2301098803"/>
      </p:ext>
    </p:extLst>
  </p:cSld>
  <p:clrMapOvr>
    <a:masterClrMapping/>
  </p:clrMapOvr>
  <p:transition>
    <p:fade/>
  </p:transition>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69F7FC55-027D-5505-EEE4-FDE602E56586}"/>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D2546015-5D96-7A53-7D61-F1E55D67771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5400000">
            <a:off x="2675313" y="-989460"/>
            <a:ext cx="6841375" cy="8853544"/>
          </a:xfrm>
          <a:prstGeom prst="rect">
            <a:avLst/>
          </a:prstGeom>
        </p:spPr>
      </p:pic>
    </p:spTree>
    <p:extLst>
      <p:ext uri="{BB962C8B-B14F-4D97-AF65-F5344CB8AC3E}">
        <p14:creationId xmlns:p14="http://schemas.microsoft.com/office/powerpoint/2010/main" val="3257956126"/>
      </p:ext>
    </p:extLst>
  </p:cSld>
  <p:clrMapOvr>
    <a:masterClrMapping/>
  </p:clrMapOvr>
  <p:transition>
    <p:fade/>
  </p:transition>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AF589FB1-C3D0-F66E-F2E2-3862DC9857E3}"/>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89452FC9-375B-FA5E-1533-7F455D0496E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5400000">
            <a:off x="2667000" y="-1008529"/>
            <a:ext cx="6858000" cy="8875058"/>
          </a:xfrm>
          <a:prstGeom prst="rect">
            <a:avLst/>
          </a:prstGeom>
        </p:spPr>
      </p:pic>
    </p:spTree>
    <p:extLst>
      <p:ext uri="{BB962C8B-B14F-4D97-AF65-F5344CB8AC3E}">
        <p14:creationId xmlns:p14="http://schemas.microsoft.com/office/powerpoint/2010/main" val="168216897"/>
      </p:ext>
    </p:extLst>
  </p:cSld>
  <p:clrMapOvr>
    <a:masterClrMapping/>
  </p:clrMapOvr>
  <p:transition>
    <p:fade/>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3929188" y="2637596"/>
            <a:ext cx="4312288" cy="972504"/>
          </a:xfrm>
          <a:prstGeom prst="rect">
            <a:avLst/>
          </a:prstGeom>
        </p:spPr>
        <p:txBody>
          <a:bodyPr>
            <a:noAutofit/>
          </a:bodyPr>
          <a:lstStyle>
            <a:lvl1pPr algn="l" defTabSz="914400" rtl="0" eaLnBrk="1" latinLnBrk="0" hangingPunct="1">
              <a:lnSpc>
                <a:spcPct val="90000"/>
              </a:lnSpc>
              <a:spcBef>
                <a:spcPct val="0"/>
              </a:spcBef>
              <a:buNone/>
              <a:defRPr sz="3600" kern="1200" spc="0" baseline="0">
                <a:solidFill>
                  <a:schemeClr val="tx1"/>
                </a:solidFill>
                <a:latin typeface="+mn-lt"/>
                <a:ea typeface="+mj-ea"/>
                <a:cs typeface="+mj-cs"/>
              </a:defRPr>
            </a:lvl1pPr>
          </a:lstStyle>
          <a:p>
            <a:r>
              <a:rPr lang="en-US" sz="6000" b="1" dirty="0"/>
              <a:t>QUESTIONS?</a:t>
            </a:r>
          </a:p>
        </p:txBody>
      </p:sp>
    </p:spTree>
    <p:extLst>
      <p:ext uri="{BB962C8B-B14F-4D97-AF65-F5344CB8AC3E}">
        <p14:creationId xmlns:p14="http://schemas.microsoft.com/office/powerpoint/2010/main" val="3442539264"/>
      </p:ext>
    </p:extLst>
  </p:cSld>
  <p:clrMapOvr>
    <a:masterClrMapping/>
  </p:clrMapOvr>
  <p:transition>
    <p:fade/>
  </p:transition>
</p:sld>
</file>

<file path=ppt/theme/theme1.xml><?xml version="1.0" encoding="utf-8"?>
<a:theme xmlns:a="http://schemas.openxmlformats.org/drawingml/2006/main" name="Custom Design">
  <a:themeElements>
    <a:clrScheme name="Custom 1">
      <a:dk1>
        <a:srgbClr val="002D62"/>
      </a:dk1>
      <a:lt1>
        <a:srgbClr val="FFFFFF"/>
      </a:lt1>
      <a:dk2>
        <a:srgbClr val="82217F"/>
      </a:dk2>
      <a:lt2>
        <a:srgbClr val="E36F1E"/>
      </a:lt2>
      <a:accent1>
        <a:srgbClr val="6CA410"/>
      </a:accent1>
      <a:accent2>
        <a:srgbClr val="82217F"/>
      </a:accent2>
      <a:accent3>
        <a:srgbClr val="002D62"/>
      </a:accent3>
      <a:accent4>
        <a:srgbClr val="0070C0"/>
      </a:accent4>
      <a:accent5>
        <a:srgbClr val="11B7CD"/>
      </a:accent5>
      <a:accent6>
        <a:srgbClr val="EA9358"/>
      </a:accent6>
      <a:hlink>
        <a:srgbClr val="67AABF"/>
      </a:hlink>
      <a:folHlink>
        <a:srgbClr val="ABAFA5"/>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_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12008</TotalTime>
  <Words>1968</Words>
  <Application>Microsoft Office PowerPoint</Application>
  <PresentationFormat>Widescreen</PresentationFormat>
  <Paragraphs>278</Paragraphs>
  <Slides>39</Slides>
  <Notes>3</Notes>
  <HiddenSlides>0</HiddenSlides>
  <MMClips>0</MMClips>
  <ScaleCrop>false</ScaleCrop>
  <HeadingPairs>
    <vt:vector size="6" baseType="variant">
      <vt:variant>
        <vt:lpstr>Fonts Used</vt:lpstr>
      </vt:variant>
      <vt:variant>
        <vt:i4>8</vt:i4>
      </vt:variant>
      <vt:variant>
        <vt:lpstr>Theme</vt:lpstr>
      </vt:variant>
      <vt:variant>
        <vt:i4>3</vt:i4>
      </vt:variant>
      <vt:variant>
        <vt:lpstr>Slide Titles</vt:lpstr>
      </vt:variant>
      <vt:variant>
        <vt:i4>39</vt:i4>
      </vt:variant>
    </vt:vector>
  </HeadingPairs>
  <TitlesOfParts>
    <vt:vector size="50" baseType="lpstr">
      <vt:lpstr>Batang</vt:lpstr>
      <vt:lpstr>Arial</vt:lpstr>
      <vt:lpstr>Arial Black</vt:lpstr>
      <vt:lpstr>Bebas Neue Bold</vt:lpstr>
      <vt:lpstr>Calibri</vt:lpstr>
      <vt:lpstr>Calibri Light</vt:lpstr>
      <vt:lpstr>Univers</vt:lpstr>
      <vt:lpstr>Wingdings</vt:lpstr>
      <vt:lpstr>Custom Design</vt:lpstr>
      <vt:lpstr>2_Custom Design</vt:lpstr>
      <vt:lpstr>1_Custom Design</vt:lpstr>
      <vt:lpstr>PowerPoint Presentation</vt:lpstr>
      <vt:lpstr>PowerPoint Presentation</vt:lpstr>
      <vt:lpstr>PowerPoint Presentation</vt:lpstr>
      <vt:lpstr>1  PROJECT OVERVIEW </vt:lpstr>
      <vt:lpstr>PowerPoint Presentation</vt:lpstr>
      <vt:lpstr>PowerPoint Presentation</vt:lpstr>
      <vt:lpstr>2  SCOPE REVIEW</vt:lpstr>
      <vt:lpstr>PowerPoint Presentation</vt:lpstr>
      <vt:lpstr>FLOOR PLAN First Floor </vt:lpstr>
      <vt:lpstr>FLOOR PLAN Second Floor </vt:lpstr>
      <vt:lpstr>PowerPoint Presentation</vt:lpstr>
      <vt:lpstr>PowerPoint Presentation</vt:lpstr>
      <vt:lpstr>Aerial View Of New Main Entrance *Exterior Renderings are for Orientation only, images generated during design prior to Final Construction Documents, CDs take precedence</vt:lpstr>
      <vt:lpstr>View from Berlin Road *Exterior Renderings are for Orientation only, images generated during design prior to Final Construction Documents, CDs take precedence</vt:lpstr>
      <vt:lpstr>Aerial View of Existing Kindergarten wing and addition *Exterior Renderings are for Orientation only, images generated during design prior to Final Construction Documents, CDs take precedence</vt:lpstr>
      <vt:lpstr>PowerPoint Presentation</vt:lpstr>
      <vt:lpstr>Main Lobby *Exterior Renderings are for Orientation only, images generated during design prior to Final Construction Documents, CDs take precedence</vt:lpstr>
      <vt:lpstr>Media Center *Exterior Renderings are for Orientation only, images generated during design prior to Final Construction Documents, CDs take precedence</vt:lpstr>
      <vt:lpstr>Media Center *Exterior Renderings are for Orientation only, images generated during design prior to Final Construction Documents, CDs take precedence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3   BIDDING REQUIREMENTS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CRA Architects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Randy Davis</dc:creator>
  <cp:lastModifiedBy>Anthony Colestock</cp:lastModifiedBy>
  <cp:revision>841</cp:revision>
  <cp:lastPrinted>2024-04-18T13:23:57Z</cp:lastPrinted>
  <dcterms:created xsi:type="dcterms:W3CDTF">2017-01-26T21:34:17Z</dcterms:created>
  <dcterms:modified xsi:type="dcterms:W3CDTF">2026-03-25T18:23:03Z</dcterms:modified>
</cp:coreProperties>
</file>