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59" r:id="rId10"/>
    <p:sldId id="265" r:id="rId11"/>
    <p:sldId id="269" r:id="rId12"/>
    <p:sldId id="266" r:id="rId13"/>
    <p:sldId id="267" r:id="rId14"/>
  </p:sldIdLst>
  <p:sldSz cx="9144000" cy="5143500" type="screen16x9"/>
  <p:notesSz cx="7010400" cy="9296400"/>
  <p:embeddedFontLst>
    <p:embeddedFont>
      <p:font typeface="Merriweather" panose="020B0604020202020204" charset="0"/>
      <p:regular r:id="rId16"/>
      <p:bold r:id="rId17"/>
      <p:italic r:id="rId18"/>
      <p:boldItalic r:id="rId19"/>
    </p:embeddedFont>
    <p:embeddedFont>
      <p:font typeface="Roboto" panose="020B060402020202020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6" roundtripDataSignature="AMtx7miftPjKR7kK1UJxJLb2qyjou7sLd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C3C6A43-B6E8-4FDE-95BE-EA5F3FBA0537}">
  <a:tblStyle styleId="{7C3C6A43-B6E8-4FDE-95BE-EA5F3FBA053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6235DAA0-75FD-40A3-B920-C53FDA1D6EFB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" name="Google Shape;62;p1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" name="Google Shape;68;p2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" name="Google Shape;90;p4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5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" name="Google Shape;100;p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" name="Google Shape;105;p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eeec632b2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g1eeec632b2f_0_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This slide was moved from last year’s budget workshop #1 to here because of the cuts in TAs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126c2f03d4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700" cy="3486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g2126c2f03d4_0_6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p12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p1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/>
          <p:nvPr/>
        </p:nvSpPr>
        <p:spPr>
          <a:xfrm>
            <a:off x="-125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15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12" name="Google Shape;12;p15"/>
          <p:cNvSpPr txBox="1">
            <a:spLocks noGrp="1"/>
          </p:cNvSpPr>
          <p:nvPr>
            <p:ph type="subTitle" idx="1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Roboto"/>
              <a:buNone/>
              <a:defRPr sz="16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Roboto"/>
              <a:buNone/>
              <a:defRPr sz="16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Roboto"/>
              <a:buNone/>
              <a:defRPr sz="16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Roboto"/>
              <a:buNone/>
              <a:defRPr sz="16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Roboto"/>
              <a:buNone/>
              <a:defRPr sz="16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Roboto"/>
              <a:buNone/>
              <a:defRPr sz="16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Roboto"/>
              <a:buNone/>
              <a:defRPr sz="16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Roboto"/>
              <a:buNone/>
              <a:defRPr sz="16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Roboto"/>
              <a:buNone/>
              <a:defRPr sz="1600" b="0" i="0" u="none" strike="noStrike" cap="non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3" name="Google Shape;13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6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16"/>
          <p:cNvSpPr/>
          <p:nvPr/>
        </p:nvSpPr>
        <p:spPr>
          <a:xfrm>
            <a:off x="0" y="44125"/>
            <a:ext cx="4313625" cy="4399375"/>
          </a:xfrm>
          <a:custGeom>
            <a:avLst/>
            <a:gdLst/>
            <a:ahLst/>
            <a:cxnLst/>
            <a:rect l="l" t="t" r="r" b="b"/>
            <a:pathLst>
              <a:path w="172545" h="175975" extrusionOk="0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17" name="Google Shape;17;p16"/>
          <p:cNvSpPr/>
          <p:nvPr/>
        </p:nvSpPr>
        <p:spPr>
          <a:xfrm>
            <a:off x="-125" y="0"/>
            <a:ext cx="4316900" cy="4395600"/>
          </a:xfrm>
          <a:custGeom>
            <a:avLst/>
            <a:gdLst/>
            <a:ahLst/>
            <a:cxnLst/>
            <a:rect l="l" t="t" r="r" b="b"/>
            <a:pathLst>
              <a:path w="172676" h="175824" extrusionOk="0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18" name="Google Shape;18;p16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19" name="Google Shape;19;p16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9845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Roboto"/>
              <a:buChar char="■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0" name="Google Shape;20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7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17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26" name="Google Shape;26;p17"/>
          <p:cNvSpPr txBox="1">
            <a:spLocks noGrp="1"/>
          </p:cNvSpPr>
          <p:nvPr>
            <p:ph type="body" idx="1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9845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Roboto"/>
              <a:buChar char="■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body" idx="2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9845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Roboto"/>
              <a:buChar char="■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8" name="Google Shape;28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9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19"/>
          <p:cNvSpPr txBox="1">
            <a:spLocks noGrp="1"/>
          </p:cNvSpPr>
          <p:nvPr>
            <p:ph type="body" idx="1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 sz="13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L="914400" marR="0" lvl="1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9845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Roboto"/>
              <a:buChar char="■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32" name="Google Shape;32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0"/>
          <p:cNvSpPr/>
          <p:nvPr/>
        </p:nvSpPr>
        <p:spPr>
          <a:xfrm>
            <a:off x="0" y="48099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35" name="Google Shape;35;p20"/>
          <p:cNvSpPr/>
          <p:nvPr/>
        </p:nvSpPr>
        <p:spPr>
          <a:xfrm>
            <a:off x="0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36" name="Google Shape;36;p20"/>
          <p:cNvSpPr txBox="1">
            <a:spLocks noGrp="1"/>
          </p:cNvSpPr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37" name="Google Shape;37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1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21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41" name="Google Shape;41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2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22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45" name="Google Shape;45;p22"/>
          <p:cNvSpPr txBox="1">
            <a:spLocks noGrp="1"/>
          </p:cNvSpPr>
          <p:nvPr>
            <p:ph type="body" idx="1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Font typeface="Roboto"/>
              <a:buChar char="●"/>
              <a:defRPr sz="1300" b="0" i="0" u="none" strike="noStrike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Roboto"/>
              <a:buChar char="○"/>
              <a:defRPr sz="1100" b="0" i="0" u="none" strike="noStrike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Roboto"/>
              <a:buChar char="■"/>
              <a:defRPr sz="1100" b="0" i="0" u="none" strike="noStrike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Roboto"/>
              <a:buChar char="●"/>
              <a:defRPr sz="1100" b="0" i="0" u="none" strike="noStrike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Roboto"/>
              <a:buChar char="○"/>
              <a:defRPr sz="1100" b="0" i="0" u="none" strike="noStrike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Roboto"/>
              <a:buChar char="■"/>
              <a:defRPr sz="1100" b="0" i="0" u="none" strike="noStrike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Roboto"/>
              <a:buChar char="●"/>
              <a:defRPr sz="1100" b="0" i="0" u="none" strike="noStrike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Roboto"/>
              <a:buChar char="○"/>
              <a:defRPr sz="1100" b="0" i="0" u="none" strike="noStrike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9845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Font typeface="Roboto"/>
              <a:buChar char="■"/>
              <a:defRPr sz="1100" b="0" i="0" u="none" strike="noStrike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46" name="Google Shape;46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accent3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3"/>
          <p:cNvSpPr txBox="1">
            <a:spLocks noGrp="1"/>
          </p:cNvSpPr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  <a:defRPr sz="36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49" name="Google Shape;49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24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  <a:defRPr sz="28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53" name="Google Shape;53;p24"/>
          <p:cNvSpPr txBox="1">
            <a:spLocks noGrp="1"/>
          </p:cNvSpPr>
          <p:nvPr>
            <p:ph type="subTitle" idx="1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Roboto"/>
              <a:buNone/>
              <a:defRPr sz="1600" b="0" i="0" u="none" strike="noStrike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Roboto"/>
              <a:buNone/>
              <a:defRPr sz="1600" b="0" i="0" u="none" strike="noStrike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Roboto"/>
              <a:buNone/>
              <a:defRPr sz="1600" b="0" i="0" u="none" strike="noStrike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Roboto"/>
              <a:buNone/>
              <a:defRPr sz="1600" b="0" i="0" u="none" strike="noStrike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Roboto"/>
              <a:buNone/>
              <a:defRPr sz="1600" b="0" i="0" u="none" strike="noStrike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Roboto"/>
              <a:buNone/>
              <a:defRPr sz="1600" b="0" i="0" u="none" strike="noStrike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Roboto"/>
              <a:buNone/>
              <a:defRPr sz="1600" b="0" i="0" u="none" strike="noStrike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Roboto"/>
              <a:buNone/>
              <a:defRPr sz="1600" b="0" i="0" u="none" strike="noStrike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Roboto"/>
              <a:buNone/>
              <a:defRPr sz="1600" b="0" i="0" u="none" strike="noStrike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54" name="Google Shape;54;p24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9845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Roboto"/>
              <a:buChar char="■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55" name="Google Shape;55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dk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5"/>
          <p:cNvSpPr txBox="1">
            <a:spLocks noGrp="1"/>
          </p:cNvSpPr>
          <p:nvPr>
            <p:ph type="title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Font typeface="Merriweather"/>
              <a:buNone/>
              <a:defRPr sz="100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Font typeface="Merriweather"/>
              <a:buNone/>
              <a:defRPr sz="100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Font typeface="Merriweather"/>
              <a:buNone/>
              <a:defRPr sz="100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Font typeface="Merriweather"/>
              <a:buNone/>
              <a:defRPr sz="100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Font typeface="Merriweather"/>
              <a:buNone/>
              <a:defRPr sz="100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Font typeface="Merriweather"/>
              <a:buNone/>
              <a:defRPr sz="100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Font typeface="Merriweather"/>
              <a:buNone/>
              <a:defRPr sz="100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Font typeface="Merriweather"/>
              <a:buNone/>
              <a:defRPr sz="100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Font typeface="Merriweather"/>
              <a:buNone/>
              <a:defRPr sz="10000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58" name="Google Shape;58;p25"/>
          <p:cNvSpPr txBox="1">
            <a:spLocks noGrp="1"/>
          </p:cNvSpPr>
          <p:nvPr>
            <p:ph type="body" idx="1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Font typeface="Roboto"/>
              <a:buChar char="●"/>
              <a:defRPr sz="1300" b="0" i="0" u="none" strike="noStrike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Roboto"/>
              <a:buChar char="○"/>
              <a:defRPr sz="1100" b="0" i="0" u="none" strike="noStrike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Roboto"/>
              <a:buChar char="■"/>
              <a:defRPr sz="1100" b="0" i="0" u="none" strike="noStrike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Roboto"/>
              <a:buChar char="●"/>
              <a:defRPr sz="1100" b="0" i="0" u="none" strike="noStrike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Roboto"/>
              <a:buChar char="○"/>
              <a:defRPr sz="1100" b="0" i="0" u="none" strike="noStrike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Roboto"/>
              <a:buChar char="■"/>
              <a:defRPr sz="1100" b="0" i="0" u="none" strike="noStrike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Roboto"/>
              <a:buChar char="●"/>
              <a:defRPr sz="1100" b="0" i="0" u="none" strike="noStrike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9845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Roboto"/>
              <a:buChar char="○"/>
              <a:defRPr sz="1100" b="0" i="0" u="none" strike="noStrike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9845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Font typeface="Roboto"/>
              <a:buChar char="■"/>
              <a:defRPr sz="1100" b="0" i="0" u="none" strike="noStrike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59" name="Google Shape;59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aradig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Roboto"/>
              <a:buChar char="■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"/>
          <p:cNvSpPr txBox="1">
            <a:spLocks noGrp="1"/>
          </p:cNvSpPr>
          <p:nvPr>
            <p:ph type="subTitle" idx="1"/>
          </p:nvPr>
        </p:nvSpPr>
        <p:spPr>
          <a:xfrm>
            <a:off x="311700" y="1878536"/>
            <a:ext cx="4242600" cy="17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 sz="1800" b="1" dirty="0">
                <a:solidFill>
                  <a:srgbClr val="000000"/>
                </a:solidFill>
              </a:rPr>
              <a:t>March 12, 2026</a:t>
            </a:r>
            <a:endParaRPr sz="1800" b="1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sz="1800" b="1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sz="1800" b="1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1800" b="1" dirty="0">
                <a:solidFill>
                  <a:srgbClr val="000000"/>
                </a:solidFill>
              </a:rPr>
              <a:t>Lynda Quick</a:t>
            </a:r>
            <a:endParaRPr sz="1800" b="1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1800" b="1" dirty="0">
                <a:solidFill>
                  <a:srgbClr val="000000"/>
                </a:solidFill>
              </a:rPr>
              <a:t>Jerome Lee Yaw</a:t>
            </a:r>
            <a:endParaRPr sz="1800" b="1" dirty="0">
              <a:solidFill>
                <a:srgbClr val="000000"/>
              </a:solidFill>
            </a:endParaRPr>
          </a:p>
        </p:txBody>
      </p:sp>
      <p:sp>
        <p:nvSpPr>
          <p:cNvPr id="65" name="Google Shape;65;p1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dirty="0"/>
              <a:t>Frewsburg Central School District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dirty="0"/>
              <a:t>2026-2027 Budget Workshop #2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"/>
          <p:cNvSpPr txBox="1">
            <a:spLocks noGrp="1"/>
          </p:cNvSpPr>
          <p:nvPr>
            <p:ph type="title"/>
          </p:nvPr>
        </p:nvSpPr>
        <p:spPr>
          <a:xfrm>
            <a:off x="325075" y="995225"/>
            <a:ext cx="3706500" cy="25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Reminder</a:t>
            </a:r>
            <a:endParaRPr/>
          </a:p>
        </p:txBody>
      </p:sp>
      <p:sp>
        <p:nvSpPr>
          <p:cNvPr id="71" name="Google Shape;71;p2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343100" cy="4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sz="1800" b="1">
              <a:solidFill>
                <a:srgbClr val="000000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sz="1800" b="1">
              <a:solidFill>
                <a:srgbClr val="000000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en" sz="1800" b="1">
                <a:solidFill>
                  <a:srgbClr val="000000"/>
                </a:solidFill>
              </a:rPr>
              <a:t>Budget Development Process</a:t>
            </a:r>
            <a:endParaRPr sz="1800" b="1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/>
          </a:p>
        </p:txBody>
      </p:sp>
      <p:pic>
        <p:nvPicPr>
          <p:cNvPr id="72" name="Google Shape;7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0563" y="2307950"/>
            <a:ext cx="2034624" cy="1828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Budget Development Process</a:t>
            </a:r>
            <a:endParaRPr/>
          </a:p>
        </p:txBody>
      </p:sp>
      <p:sp>
        <p:nvSpPr>
          <p:cNvPr id="78" name="Google Shape;78;p3"/>
          <p:cNvSpPr txBox="1">
            <a:spLocks noGrp="1"/>
          </p:cNvSpPr>
          <p:nvPr>
            <p:ph type="body" idx="1"/>
          </p:nvPr>
        </p:nvSpPr>
        <p:spPr>
          <a:xfrm>
            <a:off x="311725" y="1293757"/>
            <a:ext cx="3999900" cy="3644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en" sz="2400" b="1">
                <a:solidFill>
                  <a:srgbClr val="000000"/>
                </a:solidFill>
              </a:rPr>
              <a:t>Budget Workshop #1</a:t>
            </a:r>
            <a:endParaRPr sz="2400" b="1">
              <a:solidFill>
                <a:srgbClr val="000000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sz="1800" b="1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en" sz="1600" b="1">
                <a:solidFill>
                  <a:srgbClr val="000000"/>
                </a:solidFill>
              </a:rPr>
              <a:t>Department Budgets</a:t>
            </a:r>
            <a:endParaRPr sz="1600" b="1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en" sz="1600" b="1">
                <a:solidFill>
                  <a:srgbClr val="000000"/>
                </a:solidFill>
              </a:rPr>
              <a:t>	Athletics	</a:t>
            </a:r>
            <a:endParaRPr sz="1600" b="1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en" sz="1600" b="1">
                <a:solidFill>
                  <a:srgbClr val="000000"/>
                </a:solidFill>
              </a:rPr>
              <a:t>	K-12 General</a:t>
            </a:r>
            <a:endParaRPr sz="1600" b="1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en" sz="1600" b="1">
                <a:solidFill>
                  <a:srgbClr val="000000"/>
                </a:solidFill>
              </a:rPr>
              <a:t>	MS/HS		Admin/Misc	</a:t>
            </a:r>
            <a:endParaRPr sz="1600" b="1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en" sz="1600" b="1">
                <a:solidFill>
                  <a:srgbClr val="000000"/>
                </a:solidFill>
              </a:rPr>
              <a:t>	Elementary	Buildings/Grounds</a:t>
            </a:r>
            <a:endParaRPr sz="1600" b="1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en" sz="1600" b="1">
                <a:solidFill>
                  <a:srgbClr val="000000"/>
                </a:solidFill>
              </a:rPr>
              <a:t>	Transportation</a:t>
            </a:r>
            <a:endParaRPr sz="1600" b="1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en" sz="1600" b="1">
                <a:solidFill>
                  <a:srgbClr val="000000"/>
                </a:solidFill>
              </a:rPr>
              <a:t>Debt Service</a:t>
            </a:r>
            <a:endParaRPr sz="1600" b="1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en" sz="1600" b="1">
                <a:solidFill>
                  <a:srgbClr val="000000"/>
                </a:solidFill>
              </a:rPr>
              <a:t>State Aid (Based on Gov’s Proposal)</a:t>
            </a:r>
            <a:endParaRPr sz="1600" b="1">
              <a:solidFill>
                <a:srgbClr val="000000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sz="1800" b="1">
              <a:solidFill>
                <a:srgbClr val="000000"/>
              </a:solidFill>
            </a:endParaRPr>
          </a:p>
        </p:txBody>
      </p:sp>
      <p:sp>
        <p:nvSpPr>
          <p:cNvPr id="79" name="Google Shape;79;p3"/>
          <p:cNvSpPr txBox="1">
            <a:spLocks noGrp="1"/>
          </p:cNvSpPr>
          <p:nvPr>
            <p:ph type="body" idx="2"/>
          </p:nvPr>
        </p:nvSpPr>
        <p:spPr>
          <a:xfrm>
            <a:off x="5543425" y="1293757"/>
            <a:ext cx="3261900" cy="32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en" sz="2400" b="1">
                <a:solidFill>
                  <a:srgbClr val="000000"/>
                </a:solidFill>
                <a:highlight>
                  <a:srgbClr val="FFFF00"/>
                </a:highlight>
              </a:rPr>
              <a:t>Budget Workshop #2</a:t>
            </a:r>
            <a:endParaRPr sz="2400" b="1">
              <a:solidFill>
                <a:srgbClr val="000000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sz="1800" b="1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en" sz="1600" b="1">
                <a:solidFill>
                  <a:srgbClr val="000000"/>
                </a:solidFill>
                <a:highlight>
                  <a:srgbClr val="FFFF00"/>
                </a:highlight>
              </a:rPr>
              <a:t>Salaries</a:t>
            </a:r>
            <a:endParaRPr sz="1600" b="1">
              <a:solidFill>
                <a:srgbClr val="000000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en" sz="1600" b="1">
                <a:solidFill>
                  <a:srgbClr val="000000"/>
                </a:solidFill>
                <a:highlight>
                  <a:srgbClr val="FFFF00"/>
                </a:highlight>
              </a:rPr>
              <a:t>Fringe Benefits</a:t>
            </a:r>
            <a:endParaRPr sz="1600" b="1">
              <a:solidFill>
                <a:srgbClr val="000000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en" sz="1600" b="1">
                <a:solidFill>
                  <a:srgbClr val="000000"/>
                </a:solidFill>
                <a:highlight>
                  <a:srgbClr val="FFFF00"/>
                </a:highlight>
              </a:rPr>
              <a:t>BOCES</a:t>
            </a:r>
            <a:endParaRPr sz="1600" b="1">
              <a:solidFill>
                <a:srgbClr val="000000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en" sz="1600" b="1">
                <a:solidFill>
                  <a:srgbClr val="000000"/>
                </a:solidFill>
                <a:highlight>
                  <a:srgbClr val="FFFF00"/>
                </a:highlight>
              </a:rPr>
              <a:t>Special Education</a:t>
            </a:r>
            <a:endParaRPr sz="1600" b="1">
              <a:solidFill>
                <a:srgbClr val="000000"/>
              </a:solidFill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en" sz="1600" b="1">
                <a:solidFill>
                  <a:srgbClr val="000000"/>
                </a:solidFill>
                <a:highlight>
                  <a:srgbClr val="FFFF00"/>
                </a:highlight>
              </a:rPr>
              <a:t>Revenues</a:t>
            </a:r>
            <a:endParaRPr sz="1600" b="1">
              <a:solidFill>
                <a:srgbClr val="000000"/>
              </a:solidFill>
              <a:highlight>
                <a:srgbClr val="FFFF00"/>
              </a:highlight>
            </a:endParaRPr>
          </a:p>
        </p:txBody>
      </p:sp>
      <p:cxnSp>
        <p:nvCxnSpPr>
          <p:cNvPr id="80" name="Google Shape;80;p3"/>
          <p:cNvCxnSpPr/>
          <p:nvPr/>
        </p:nvCxnSpPr>
        <p:spPr>
          <a:xfrm>
            <a:off x="4693850" y="1419400"/>
            <a:ext cx="0" cy="3586200"/>
          </a:xfrm>
          <a:prstGeom prst="straightConnector1">
            <a:avLst/>
          </a:prstGeom>
          <a:noFill/>
          <a:ln w="1143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81" name="Google Shape;81;p3"/>
          <p:cNvCxnSpPr/>
          <p:nvPr/>
        </p:nvCxnSpPr>
        <p:spPr>
          <a:xfrm>
            <a:off x="338725" y="1867018"/>
            <a:ext cx="8466600" cy="11100"/>
          </a:xfrm>
          <a:prstGeom prst="straightConnector1">
            <a:avLst/>
          </a:prstGeom>
          <a:noFill/>
          <a:ln w="1143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" name="Google Shape;92;p4"/>
          <p:cNvGraphicFramePr/>
          <p:nvPr>
            <p:extLst>
              <p:ext uri="{D42A27DB-BD31-4B8C-83A1-F6EECF244321}">
                <p14:modId xmlns:p14="http://schemas.microsoft.com/office/powerpoint/2010/main" val="2059836786"/>
              </p:ext>
            </p:extLst>
          </p:nvPr>
        </p:nvGraphicFramePr>
        <p:xfrm>
          <a:off x="417504" y="630175"/>
          <a:ext cx="8308975" cy="3542380"/>
        </p:xfrm>
        <a:graphic>
          <a:graphicData uri="http://schemas.openxmlformats.org/drawingml/2006/table">
            <a:tbl>
              <a:tblPr>
                <a:noFill/>
                <a:tableStyleId>{7C3C6A43-B6E8-4FDE-95BE-EA5F3FBA0537}</a:tableStyleId>
              </a:tblPr>
              <a:tblGrid>
                <a:gridCol w="2318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5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8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0845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lang="en" sz="3600" b="1" u="none" strike="noStrike" cap="none"/>
                        <a:t>Salaries</a:t>
                      </a:r>
                      <a:endParaRPr sz="3600" b="1" u="none" strike="noStrike" cap="none"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3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b="1" u="none" strike="noStrike" cap="none" dirty="0"/>
                        <a:t>Final</a:t>
                      </a:r>
                      <a:endParaRPr sz="2400" b="1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b="1" u="none" strike="noStrike" cap="none" dirty="0"/>
                        <a:t>2025-26</a:t>
                      </a:r>
                      <a:endParaRPr sz="2400" b="1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b="1" u="none" strike="noStrike" cap="none" dirty="0"/>
                        <a:t>Budget</a:t>
                      </a:r>
                      <a:endParaRPr sz="2400" b="1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b="1" u="none" strike="noStrike" cap="none" dirty="0"/>
                        <a:t>Proposed</a:t>
                      </a:r>
                      <a:endParaRPr sz="2400" b="1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b="1" u="none" strike="noStrike" cap="none" dirty="0"/>
                        <a:t>2026-27</a:t>
                      </a:r>
                      <a:endParaRPr sz="2400" b="1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b="1" u="none" strike="noStrike" cap="none" dirty="0"/>
                        <a:t>Budget</a:t>
                      </a:r>
                      <a:endParaRPr sz="2400" b="1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b="1" u="none" strike="noStrike" cap="none"/>
                        <a:t>Change from Prior Year</a:t>
                      </a:r>
                      <a:endParaRPr sz="2400" b="1" u="none" strike="noStrike" cap="none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38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u="none" strike="noStrike" cap="none" dirty="0"/>
                        <a:t>$</a:t>
                      </a:r>
                      <a:r>
                        <a:rPr lang="en" sz="2400" dirty="0"/>
                        <a:t>10,163,027</a:t>
                      </a:r>
                      <a:endParaRPr sz="2400" b="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u="none" strike="noStrike" cap="none" dirty="0"/>
                        <a:t> $</a:t>
                      </a:r>
                      <a:r>
                        <a:rPr lang="en" sz="2400" dirty="0"/>
                        <a:t>10,027,338</a:t>
                      </a:r>
                      <a:endParaRPr sz="2400" b="0" u="none" strike="noStrike" cap="none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u="none" strike="noStrike" cap="none" baseline="0" dirty="0">
                          <a:solidFill>
                            <a:srgbClr val="FF0000"/>
                          </a:solidFill>
                        </a:rPr>
                        <a:t>($135,689)</a:t>
                      </a:r>
                      <a:endParaRPr sz="2400" b="0" u="none" strike="noStrike" cap="none" baseline="0" dirty="0">
                        <a:solidFill>
                          <a:srgbClr val="FF0000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" name="Google Shape;97;p5"/>
          <p:cNvGraphicFramePr/>
          <p:nvPr>
            <p:extLst>
              <p:ext uri="{D42A27DB-BD31-4B8C-83A1-F6EECF244321}">
                <p14:modId xmlns:p14="http://schemas.microsoft.com/office/powerpoint/2010/main" val="2063711737"/>
              </p:ext>
            </p:extLst>
          </p:nvPr>
        </p:nvGraphicFramePr>
        <p:xfrm>
          <a:off x="311813" y="599550"/>
          <a:ext cx="8520375" cy="3440355"/>
        </p:xfrm>
        <a:graphic>
          <a:graphicData uri="http://schemas.openxmlformats.org/drawingml/2006/table">
            <a:tbl>
              <a:tblPr>
                <a:noFill/>
                <a:tableStyleId>{7C3C6A43-B6E8-4FDE-95BE-EA5F3FBA0537}</a:tableStyleId>
              </a:tblPr>
              <a:tblGrid>
                <a:gridCol w="237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6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6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380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lang="en" sz="3600" b="1" u="none" strike="noStrike" cap="none"/>
                        <a:t>Fringe Benefits</a:t>
                      </a:r>
                      <a:endParaRPr sz="3600" b="1" u="none" strike="noStrike" cap="none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0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b="1" u="none" strike="noStrike" cap="none" dirty="0"/>
                        <a:t>Final </a:t>
                      </a:r>
                      <a:endParaRPr sz="2400" b="1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b="1" u="none" strike="noStrike" cap="none" dirty="0"/>
                        <a:t>2025-26</a:t>
                      </a:r>
                      <a:endParaRPr sz="2400" b="1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b="1" u="none" strike="noStrike" cap="none" dirty="0"/>
                        <a:t>Budget</a:t>
                      </a:r>
                      <a:endParaRPr sz="2400" b="1" u="none" strike="noStrike" cap="none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b="1" u="none" strike="noStrike" cap="none" dirty="0"/>
                        <a:t>Proposed</a:t>
                      </a:r>
                      <a:endParaRPr sz="2400" b="1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b="1" u="none" strike="noStrike" cap="none" dirty="0"/>
                        <a:t>2026-27</a:t>
                      </a:r>
                      <a:endParaRPr sz="2400" b="1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b="1" u="none" strike="noStrike" cap="none" dirty="0"/>
                        <a:t>Budget</a:t>
                      </a:r>
                      <a:endParaRPr sz="2400" b="1" u="none" strike="noStrike" cap="none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b="1" u="none" strike="noStrike" cap="none"/>
                        <a:t>Change from Prior Year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u="none" strike="noStrike" cap="none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2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u="none" strike="noStrike" cap="none" dirty="0"/>
                        <a:t>$</a:t>
                      </a:r>
                      <a:r>
                        <a:rPr lang="en" sz="2400" dirty="0"/>
                        <a:t>4,719,033</a:t>
                      </a:r>
                      <a:endParaRPr sz="240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u="none" strike="noStrike" cap="none" dirty="0"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u="none" strike="noStrike" cap="none" dirty="0"/>
                        <a:t>$</a:t>
                      </a:r>
                      <a:r>
                        <a:rPr lang="en" sz="2400" dirty="0"/>
                        <a:t>5,202,046</a:t>
                      </a:r>
                      <a:endParaRPr sz="2400" b="0" u="none" strike="noStrike" cap="none" dirty="0"/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u="none" strike="noStrike" cap="none" dirty="0"/>
                        <a:t>$</a:t>
                      </a:r>
                      <a:r>
                        <a:rPr lang="en" sz="2400" dirty="0"/>
                        <a:t> 488,013</a:t>
                      </a:r>
                      <a:endParaRPr sz="2400" b="0" u="none" strike="noStrike" cap="none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" name="Google Shape;102;p6"/>
          <p:cNvGraphicFramePr/>
          <p:nvPr>
            <p:extLst>
              <p:ext uri="{D42A27DB-BD31-4B8C-83A1-F6EECF244321}">
                <p14:modId xmlns:p14="http://schemas.microsoft.com/office/powerpoint/2010/main" val="3487719743"/>
              </p:ext>
            </p:extLst>
          </p:nvPr>
        </p:nvGraphicFramePr>
        <p:xfrm>
          <a:off x="311813" y="614875"/>
          <a:ext cx="8520375" cy="3879655"/>
        </p:xfrm>
        <a:graphic>
          <a:graphicData uri="http://schemas.openxmlformats.org/drawingml/2006/table">
            <a:tbl>
              <a:tblPr>
                <a:noFill/>
                <a:tableStyleId>{7C3C6A43-B6E8-4FDE-95BE-EA5F3FBA0537}</a:tableStyleId>
              </a:tblPr>
              <a:tblGrid>
                <a:gridCol w="237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6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6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0845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lang="en" sz="3600" b="1" u="none" strike="noStrike" cap="none"/>
                        <a:t>BOCES</a:t>
                      </a:r>
                      <a:endParaRPr sz="3600" b="1" u="none" strike="noStrike" cap="none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3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b="1" u="none" strike="noStrike" cap="none" dirty="0"/>
                        <a:t>Final </a:t>
                      </a:r>
                      <a:endParaRPr sz="2400" b="1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b="1" u="none" strike="noStrike" cap="none" dirty="0"/>
                        <a:t>2025-26</a:t>
                      </a:r>
                      <a:endParaRPr sz="2400" b="1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b="1" u="none" strike="noStrike" cap="none" dirty="0"/>
                        <a:t>Budget</a:t>
                      </a:r>
                      <a:endParaRPr sz="2400" b="1" u="none" strike="noStrike" cap="none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b="1" u="none" strike="noStrike" cap="none"/>
                        <a:t>Proposed</a:t>
                      </a:r>
                      <a:endParaRPr sz="2400" b="1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b="1" u="none" strike="noStrike" cap="none"/>
                        <a:t>202</a:t>
                      </a:r>
                      <a:r>
                        <a:rPr lang="en" sz="2400" b="1"/>
                        <a:t>4</a:t>
                      </a:r>
                      <a:r>
                        <a:rPr lang="en" sz="2400" b="1" u="none" strike="noStrike" cap="none"/>
                        <a:t>-2</a:t>
                      </a:r>
                      <a:r>
                        <a:rPr lang="en" sz="2400" b="1"/>
                        <a:t>5</a:t>
                      </a:r>
                      <a:endParaRPr sz="2400" b="1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b="1" u="none" strike="noStrike" cap="none"/>
                        <a:t>Budget</a:t>
                      </a:r>
                      <a:endParaRPr sz="2400" b="1" u="none" strike="noStrike" cap="none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b="1" u="none" strike="noStrike" cap="none"/>
                        <a:t>Change from Prior Year</a:t>
                      </a:r>
                      <a:endParaRPr sz="2400" b="1" u="none" strike="noStrike" cap="none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10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u="none" strike="noStrike" cap="none" dirty="0"/>
                        <a:t>$3,894,673 </a:t>
                      </a:r>
                      <a:r>
                        <a:rPr lang="en" sz="2400" dirty="0"/>
                        <a:t> </a:t>
                      </a:r>
                      <a:endParaRPr sz="2400" b="0" u="none" strike="noStrike" cap="none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u="none" strike="noStrike" cap="none" dirty="0"/>
                        <a:t>$3,790,256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0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u="none" strike="noStrike" cap="none" baseline="0" dirty="0">
                          <a:solidFill>
                            <a:srgbClr val="FF0000"/>
                          </a:solidFill>
                        </a:rPr>
                        <a:t>($104,417)</a:t>
                      </a:r>
                      <a:r>
                        <a:rPr lang="en" sz="2400" u="none" strike="noStrike" cap="none" dirty="0"/>
                        <a:t> </a:t>
                      </a:r>
                      <a:r>
                        <a:rPr lang="en" sz="2400" dirty="0"/>
                        <a:t> </a:t>
                      </a:r>
                      <a:endParaRPr sz="2400" b="0" u="none" strike="noStrike" cap="none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7" name="Google Shape;107;p7"/>
          <p:cNvGraphicFramePr/>
          <p:nvPr>
            <p:extLst>
              <p:ext uri="{D42A27DB-BD31-4B8C-83A1-F6EECF244321}">
                <p14:modId xmlns:p14="http://schemas.microsoft.com/office/powerpoint/2010/main" val="4107249859"/>
              </p:ext>
            </p:extLst>
          </p:nvPr>
        </p:nvGraphicFramePr>
        <p:xfrm>
          <a:off x="311813" y="584250"/>
          <a:ext cx="8520375" cy="3292530"/>
        </p:xfrm>
        <a:graphic>
          <a:graphicData uri="http://schemas.openxmlformats.org/drawingml/2006/table">
            <a:tbl>
              <a:tblPr>
                <a:noFill/>
                <a:tableStyleId>{7C3C6A43-B6E8-4FDE-95BE-EA5F3FBA0537}</a:tableStyleId>
              </a:tblPr>
              <a:tblGrid>
                <a:gridCol w="237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6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6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0845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lang="en" sz="3600" b="1" u="none" strike="noStrike" cap="none"/>
                        <a:t>Special Education</a:t>
                      </a:r>
                      <a:endParaRPr sz="3600" b="1" u="none" strike="noStrike" cap="none"/>
                    </a:p>
                  </a:txBody>
                  <a:tcPr marL="91425" marR="91425" marT="91425" marB="91425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3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b="1" u="none" strike="noStrike" cap="none" dirty="0"/>
                        <a:t>Final</a:t>
                      </a:r>
                      <a:endParaRPr sz="2400" b="1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b="1" u="none" strike="noStrike" cap="none" dirty="0"/>
                        <a:t>2025-26</a:t>
                      </a:r>
                      <a:endParaRPr sz="2400" b="1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b="1" u="none" strike="noStrike" cap="none" dirty="0"/>
                        <a:t>Budget</a:t>
                      </a:r>
                      <a:endParaRPr sz="2400" b="1" u="none" strike="noStrike" cap="none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b="1" u="none" strike="noStrike" cap="none" dirty="0"/>
                        <a:t>Proposed</a:t>
                      </a:r>
                      <a:endParaRPr sz="2400" b="1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b="1" u="none" strike="noStrike" cap="none" dirty="0"/>
                        <a:t>2026-27</a:t>
                      </a:r>
                      <a:endParaRPr sz="2400" b="1" u="none" strike="noStrike" cap="none" dirty="0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b="1" u="none" strike="noStrike" cap="none" dirty="0"/>
                        <a:t>Budget</a:t>
                      </a:r>
                      <a:endParaRPr sz="2400" b="1" u="none" strike="noStrike" cap="none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endParaRPr sz="2400" b="1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b="1" u="none" strike="noStrike" cap="none"/>
                        <a:t>Change from Prior Year</a:t>
                      </a:r>
                      <a:endParaRPr sz="2400" b="1" u="none" strike="noStrike" cap="none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3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u="none" strike="noStrike" cap="none" dirty="0"/>
                        <a:t>$</a:t>
                      </a:r>
                      <a:r>
                        <a:rPr lang="en" sz="2400" dirty="0"/>
                        <a:t>477,557</a:t>
                      </a:r>
                      <a:endParaRPr sz="2400" u="none" strike="noStrike" cap="none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dirty="0"/>
                        <a:t>$483,000</a:t>
                      </a:r>
                      <a:endParaRPr sz="2400" u="none" strike="noStrike" cap="none"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" sz="240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" sz="2400" baseline="0" dirty="0">
                          <a:solidFill>
                            <a:schemeClr val="tx1"/>
                          </a:solidFill>
                        </a:rPr>
                        <a:t>$5,443</a:t>
                      </a:r>
                      <a:endParaRPr sz="2400" u="none" strike="noStrike" cap="none" baseline="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" name="Google Shape;112;p8"/>
          <p:cNvGraphicFramePr/>
          <p:nvPr/>
        </p:nvGraphicFramePr>
        <p:xfrm>
          <a:off x="927411" y="83989"/>
          <a:ext cx="7289200" cy="600925"/>
        </p:xfrm>
        <a:graphic>
          <a:graphicData uri="http://schemas.openxmlformats.org/drawingml/2006/table">
            <a:tbl>
              <a:tblPr>
                <a:noFill/>
                <a:tableStyleId>{7C3C6A43-B6E8-4FDE-95BE-EA5F3FBA0537}</a:tableStyleId>
              </a:tblPr>
              <a:tblGrid>
                <a:gridCol w="15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9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9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8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0925">
                <a:tc gridSpan="4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600"/>
                        <a:buFont typeface="Arial"/>
                        <a:buNone/>
                      </a:pPr>
                      <a:r>
                        <a:rPr lang="en" sz="2700" b="1" u="none" strike="noStrike" cap="none"/>
                        <a:t>Revenues</a:t>
                      </a:r>
                      <a:endParaRPr sz="2700" b="1" u="none" strike="noStrike" cap="none"/>
                    </a:p>
                  </a:txBody>
                  <a:tcPr marL="91425" marR="91425" marT="91425" marB="91425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3" name="Google Shape;113;p8"/>
          <p:cNvGraphicFramePr/>
          <p:nvPr>
            <p:extLst>
              <p:ext uri="{D42A27DB-BD31-4B8C-83A1-F6EECF244321}">
                <p14:modId xmlns:p14="http://schemas.microsoft.com/office/powerpoint/2010/main" val="1942195674"/>
              </p:ext>
            </p:extLst>
          </p:nvPr>
        </p:nvGraphicFramePr>
        <p:xfrm>
          <a:off x="327800" y="907950"/>
          <a:ext cx="8488400" cy="3693900"/>
        </p:xfrm>
        <a:graphic>
          <a:graphicData uri="http://schemas.openxmlformats.org/drawingml/2006/table">
            <a:tbl>
              <a:tblPr>
                <a:noFill/>
                <a:tableStyleId>{6235DAA0-75FD-40A3-B920-C53FDA1D6EFB}</a:tableStyleId>
              </a:tblPr>
              <a:tblGrid>
                <a:gridCol w="2122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2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2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2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b="1" u="none" strike="noStrike" cap="none"/>
                        <a:t> </a:t>
                      </a:r>
                      <a:endParaRPr sz="1300" b="1" u="none" strike="noStrike" cap="none"/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b="1" u="none" strike="noStrike" cap="none" dirty="0"/>
                        <a:t>Final 2025-26</a:t>
                      </a:r>
                      <a:endParaRPr sz="1300" b="1" u="none" strike="noStrike" cap="none" dirty="0"/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b="1" u="none" strike="noStrike" cap="none" dirty="0"/>
                        <a:t>Proposed 2026-27</a:t>
                      </a:r>
                      <a:endParaRPr sz="1300" b="1" u="none" strike="noStrike" cap="none" dirty="0"/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b="1" u="none" strike="noStrike" cap="none"/>
                        <a:t>Change</a:t>
                      </a:r>
                      <a:endParaRPr sz="1300" b="1" u="none" strike="noStrike" cap="none"/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7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b="1" u="none" strike="noStrike" cap="none"/>
                        <a:t>Tax Levy</a:t>
                      </a:r>
                      <a:endParaRPr sz="1300" b="1" u="none" strike="noStrike" cap="none"/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strike="noStrike" cap="none" dirty="0"/>
                        <a:t>$</a:t>
                      </a:r>
                      <a:r>
                        <a:rPr lang="en" sz="1300" dirty="0"/>
                        <a:t> 6,369,828</a:t>
                      </a:r>
                      <a:endParaRPr sz="1300" u="none" strike="noStrike" cap="none" dirty="0"/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strike="noStrike" cap="none" dirty="0"/>
                        <a:t>$</a:t>
                      </a:r>
                      <a:r>
                        <a:rPr lang="en" sz="1300" dirty="0"/>
                        <a:t> 6,497,225</a:t>
                      </a:r>
                      <a:endParaRPr sz="1300" u="none" strike="noStrike" cap="none" dirty="0"/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strike="noStrike" cap="none" dirty="0"/>
                        <a:t>$</a:t>
                      </a:r>
                      <a:r>
                        <a:rPr lang="en" sz="1300" dirty="0"/>
                        <a:t> 127,397</a:t>
                      </a:r>
                      <a:endParaRPr sz="1300" u="none" strike="noStrike" cap="none" dirty="0"/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4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b="1" u="none" strike="noStrike" cap="none"/>
                        <a:t>Local Revenues</a:t>
                      </a:r>
                      <a:endParaRPr sz="1300" b="1" u="none" strike="noStrike" cap="none"/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strike="noStrike" cap="none" dirty="0"/>
                        <a:t>$</a:t>
                      </a:r>
                      <a:r>
                        <a:rPr lang="en" sz="1300" dirty="0"/>
                        <a:t> 191,078</a:t>
                      </a:r>
                      <a:endParaRPr sz="1300" u="none" strike="noStrike" cap="none" dirty="0"/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strike="noStrike" cap="none" dirty="0"/>
                        <a:t>$ 191,078</a:t>
                      </a:r>
                      <a:endParaRPr sz="1300" u="none" strike="noStrike" cap="none" dirty="0"/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/>
                        <a:t>$ 0</a:t>
                      </a:r>
                      <a:endParaRPr sz="1300" u="none" strike="noStrike" cap="none"/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9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b="1" u="none" strike="noStrike" cap="none"/>
                        <a:t>State Aid</a:t>
                      </a:r>
                      <a:endParaRPr sz="1300" b="1" u="none" strike="noStrike" cap="none"/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strike="noStrike" cap="none" dirty="0"/>
                        <a:t>$</a:t>
                      </a:r>
                      <a:r>
                        <a:rPr lang="en" sz="1300" dirty="0"/>
                        <a:t> 16,232,774</a:t>
                      </a:r>
                      <a:endParaRPr sz="1300" u="none" strike="noStrike" cap="none" dirty="0"/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strike="noStrike" cap="none" dirty="0"/>
                        <a:t>$</a:t>
                      </a:r>
                      <a:r>
                        <a:rPr lang="en" sz="1300" dirty="0"/>
                        <a:t> 16,703,445</a:t>
                      </a:r>
                      <a:endParaRPr sz="1300" u="none" strike="noStrike" cap="none" dirty="0"/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strike="noStrike" cap="none" dirty="0"/>
                        <a:t>$</a:t>
                      </a:r>
                      <a:r>
                        <a:rPr lang="en" sz="1300" dirty="0"/>
                        <a:t> 470,671</a:t>
                      </a:r>
                      <a:endParaRPr sz="1300" u="none" strike="noStrike" cap="none" dirty="0"/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5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b="1" u="none" strike="noStrike" cap="none"/>
                        <a:t>Medicaid</a:t>
                      </a:r>
                      <a:endParaRPr sz="1300" b="1" u="none" strike="noStrike" cap="none"/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strike="noStrike" cap="none" dirty="0"/>
                        <a:t>$</a:t>
                      </a:r>
                      <a:r>
                        <a:rPr lang="en" sz="1300" dirty="0"/>
                        <a:t> 20,000</a:t>
                      </a:r>
                      <a:endParaRPr sz="1300" u="none" strike="noStrike" cap="none" dirty="0"/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strike="noStrike" cap="none" dirty="0"/>
                        <a:t>$</a:t>
                      </a:r>
                      <a:r>
                        <a:rPr lang="en" sz="1300" dirty="0"/>
                        <a:t> 20,000</a:t>
                      </a:r>
                      <a:endParaRPr sz="1300" u="none" strike="noStrike" cap="none" dirty="0"/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/>
                        <a:t>$ 0</a:t>
                      </a:r>
                      <a:endParaRPr sz="1300" u="none" strike="noStrike" cap="none"/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53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b="1" u="none" strike="noStrike" cap="none"/>
                        <a:t>Fund Balance</a:t>
                      </a:r>
                      <a:endParaRPr sz="1300" b="1" u="none" strike="noStrike" cap="none"/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strike="noStrike" cap="none" dirty="0"/>
                        <a:t>$</a:t>
                      </a:r>
                      <a:r>
                        <a:rPr lang="en" sz="1300" dirty="0"/>
                        <a:t> 780,000</a:t>
                      </a:r>
                      <a:endParaRPr sz="1300" u="none" strike="noStrike" cap="none" dirty="0"/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strike="noStrike" cap="none" dirty="0"/>
                        <a:t>$</a:t>
                      </a:r>
                      <a:r>
                        <a:rPr lang="en" sz="1300" dirty="0"/>
                        <a:t> 880,000</a:t>
                      </a:r>
                      <a:endParaRPr sz="1300" u="none" strike="noStrike" cap="none" dirty="0"/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dirty="0"/>
                        <a:t>$ 100,000</a:t>
                      </a:r>
                      <a:endParaRPr sz="1300" u="none" strike="noStrike" cap="none" dirty="0"/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080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b="1" u="none" strike="noStrike" cap="none"/>
                        <a:t>Total</a:t>
                      </a:r>
                      <a:endParaRPr sz="1300" b="1" u="none" strike="noStrike" cap="none"/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strike="noStrike" cap="none" dirty="0"/>
                        <a:t>$</a:t>
                      </a:r>
                      <a:r>
                        <a:rPr lang="en" sz="1300" dirty="0"/>
                        <a:t> 23,593,680</a:t>
                      </a:r>
                      <a:endParaRPr sz="1300" u="none" strike="noStrike" cap="none" dirty="0"/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strike="noStrike" cap="none" dirty="0"/>
                        <a:t>$</a:t>
                      </a:r>
                      <a:r>
                        <a:rPr lang="en" sz="1300" dirty="0"/>
                        <a:t> 24,291,748</a:t>
                      </a:r>
                      <a:endParaRPr sz="1300" dirty="0"/>
                    </a:p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endParaRPr sz="1300" b="1" dirty="0"/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strike="noStrike" cap="none" dirty="0"/>
                        <a:t>$</a:t>
                      </a:r>
                      <a:r>
                        <a:rPr lang="en" sz="1300" dirty="0"/>
                        <a:t> 698,068</a:t>
                      </a:r>
                      <a:endParaRPr sz="1300" u="none" strike="noStrike" cap="none" dirty="0"/>
                    </a:p>
                  </a:txBody>
                  <a:tcPr marL="68575" marR="68575" marT="91425" marB="91425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eeec632b2f_0_0"/>
          <p:cNvSpPr txBox="1">
            <a:spLocks noGrp="1"/>
          </p:cNvSpPr>
          <p:nvPr>
            <p:ph type="title"/>
          </p:nvPr>
        </p:nvSpPr>
        <p:spPr>
          <a:xfrm>
            <a:off x="311725" y="1429625"/>
            <a:ext cx="3706500" cy="9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erriweather"/>
              <a:buNone/>
            </a:pPr>
            <a:br>
              <a:rPr lang="en" sz="2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r>
              <a:rPr lang="en" sz="28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Considerations</a:t>
            </a:r>
            <a:endParaRPr sz="28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87" name="Google Shape;87;g1eeec632b2f_0_0"/>
          <p:cNvSpPr txBox="1">
            <a:spLocks noGrp="1"/>
          </p:cNvSpPr>
          <p:nvPr>
            <p:ph type="body" idx="1"/>
          </p:nvPr>
        </p:nvSpPr>
        <p:spPr>
          <a:xfrm>
            <a:off x="4415300" y="660425"/>
            <a:ext cx="4633800" cy="43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r>
              <a:rPr lang="en" sz="2000" b="1" dirty="0">
                <a:solidFill>
                  <a:srgbClr val="000000"/>
                </a:solidFill>
              </a:rPr>
              <a:t>Summary of Reductions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Char char="●"/>
            </a:pPr>
            <a:endParaRPr lang="en" sz="2000" b="1" dirty="0">
              <a:solidFill>
                <a:srgbClr val="000000"/>
              </a:solidFill>
            </a:endParaRP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Char char="●"/>
            </a:pPr>
            <a:r>
              <a:rPr lang="en" sz="2000" b="1" dirty="0">
                <a:solidFill>
                  <a:srgbClr val="000000"/>
                </a:solidFill>
              </a:rPr>
              <a:t>1.0 </a:t>
            </a:r>
            <a:r>
              <a:rPr lang="en-US" sz="2000" b="1" dirty="0">
                <a:solidFill>
                  <a:srgbClr val="000000"/>
                </a:solidFill>
              </a:rPr>
              <a:t>FTE Assistant Principal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Char char="●"/>
            </a:pPr>
            <a:r>
              <a:rPr lang="en-US" sz="2000" b="1" dirty="0">
                <a:solidFill>
                  <a:srgbClr val="000000"/>
                </a:solidFill>
              </a:rPr>
              <a:t>1.0 FTE Cleaner</a:t>
            </a:r>
          </a:p>
          <a:p>
            <a:pPr marL="457200" marR="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Char char="●"/>
            </a:pPr>
            <a:r>
              <a:rPr lang="en-US" sz="2000" b="1" dirty="0">
                <a:solidFill>
                  <a:srgbClr val="000000"/>
                </a:solidFill>
              </a:rPr>
              <a:t>2.0 FTE Special Ed Teachers</a:t>
            </a:r>
          </a:p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r>
              <a:rPr lang="en-US" sz="2000" b="1" dirty="0">
                <a:solidFill>
                  <a:srgbClr val="000000"/>
                </a:solidFill>
              </a:rPr>
              <a:t>      (through attrition)</a:t>
            </a: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</a:pPr>
            <a:r>
              <a:rPr lang="en-US" sz="2000" b="1" dirty="0">
                <a:solidFill>
                  <a:srgbClr val="000000"/>
                </a:solidFill>
              </a:rPr>
              <a:t>1.0 FTE Secondary Math Teacher (through attrition)</a:t>
            </a: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</a:pPr>
            <a:r>
              <a:rPr lang="en-US" sz="2000" b="1" dirty="0">
                <a:solidFill>
                  <a:srgbClr val="000000"/>
                </a:solidFill>
              </a:rPr>
              <a:t>3.0 FTE Teacher Aides</a:t>
            </a: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</a:pPr>
            <a:r>
              <a:rPr lang="en-US" sz="2000" b="1" dirty="0">
                <a:solidFill>
                  <a:srgbClr val="000000"/>
                </a:solidFill>
              </a:rPr>
              <a:t>0.5 FTE Secretary</a:t>
            </a:r>
          </a:p>
          <a:p>
            <a:pPr marL="76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r>
              <a:rPr lang="en-US" sz="2000" b="1" dirty="0">
                <a:solidFill>
                  <a:srgbClr val="000000"/>
                </a:solidFill>
              </a:rPr>
              <a:t>      </a:t>
            </a:r>
            <a:r>
              <a:rPr lang="en-US" sz="1400" b="1" dirty="0">
                <a:solidFill>
                  <a:srgbClr val="000000"/>
                </a:solidFill>
              </a:rPr>
              <a:t>(Plus associated reduction in benefits)</a:t>
            </a:r>
            <a:endParaRPr sz="1400" b="1" dirty="0">
              <a:solidFill>
                <a:srgbClr val="000000"/>
              </a:solidFill>
            </a:endParaRPr>
          </a:p>
          <a:p>
            <a:pPr marL="914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sz="2000" b="1" dirty="0">
              <a:solidFill>
                <a:srgbClr val="000000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None/>
            </a:pPr>
            <a:endParaRPr sz="1300" b="0" i="0" u="none" strike="noStrike" cap="none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300"/>
              <a:buFont typeface="Roboto"/>
              <a:buNone/>
            </a:pPr>
            <a:endParaRPr sz="1300" b="0" i="0" u="none" strike="noStrike" cap="none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126c2f03d4_0_68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</a:pPr>
            <a:endParaRPr sz="3600" b="0" i="0" u="none" strike="noStrike" cap="none">
              <a:solidFill>
                <a:schemeClr val="accent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</a:pPr>
            <a:r>
              <a:rPr lang="en" sz="3600" b="0" i="0" strike="noStrike" cap="none">
                <a:latin typeface="Merriweather"/>
                <a:ea typeface="Merriweather"/>
                <a:cs typeface="Merriweather"/>
                <a:sym typeface="Merriweather"/>
              </a:rPr>
              <a:t>Draft</a:t>
            </a:r>
            <a:endParaRPr sz="3600" b="0" i="0" strike="noStrike" cap="none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</a:pPr>
            <a:r>
              <a:rPr lang="en" sz="3600" b="0" i="0" strike="noStrike" cap="none">
                <a:latin typeface="Merriweather"/>
                <a:ea typeface="Merriweather"/>
                <a:cs typeface="Merriweather"/>
                <a:sym typeface="Merriweather"/>
              </a:rPr>
              <a:t>Budget</a:t>
            </a:r>
            <a:endParaRPr sz="3600" b="0" i="0" strike="noStrike" cap="none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</a:pPr>
            <a:r>
              <a:rPr lang="en" sz="3600" b="0" i="0" strike="noStrike" cap="none">
                <a:latin typeface="Merriweather"/>
                <a:ea typeface="Merriweather"/>
                <a:cs typeface="Merriweather"/>
                <a:sym typeface="Merriweather"/>
              </a:rPr>
              <a:t>Scenarios</a:t>
            </a:r>
            <a:endParaRPr sz="3600" b="0" i="0" strike="noStrike" cap="none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Merriweather"/>
              <a:buNone/>
            </a:pPr>
            <a:endParaRPr sz="3600" b="0" i="0" u="none" strike="noStrike" cap="none">
              <a:solidFill>
                <a:schemeClr val="accen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F882504-7FE0-4130-8C71-A21224F84B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5227" y="0"/>
            <a:ext cx="463354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306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/>
          </a:p>
        </p:txBody>
      </p:sp>
      <p:sp>
        <p:nvSpPr>
          <p:cNvPr id="124" name="Google Shape;124;p12"/>
          <p:cNvSpPr txBox="1">
            <a:spLocks noGrp="1"/>
          </p:cNvSpPr>
          <p:nvPr>
            <p:ph type="body" idx="1"/>
          </p:nvPr>
        </p:nvSpPr>
        <p:spPr>
          <a:xfrm>
            <a:off x="4586996" y="150391"/>
            <a:ext cx="4557000" cy="46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 b="1" dirty="0">
                <a:solidFill>
                  <a:srgbClr val="000000"/>
                </a:solidFill>
              </a:rPr>
              <a:t>April 1</a:t>
            </a:r>
            <a:endParaRPr dirty="0"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n" sz="1800" dirty="0">
                <a:solidFill>
                  <a:srgbClr val="000000"/>
                </a:solidFill>
              </a:rPr>
              <a:t>Final Legislative Budget Due</a:t>
            </a:r>
            <a:endParaRPr sz="1800" dirty="0">
              <a:solidFill>
                <a:srgbClr val="00000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endParaRPr sz="1800" b="1" dirty="0">
              <a:solidFill>
                <a:srgbClr val="000000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 b="1" dirty="0">
                <a:solidFill>
                  <a:srgbClr val="000000"/>
                </a:solidFill>
              </a:rPr>
              <a:t>April 16</a:t>
            </a:r>
            <a:endParaRPr dirty="0"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n" sz="1800" dirty="0">
                <a:solidFill>
                  <a:srgbClr val="000000"/>
                </a:solidFill>
              </a:rPr>
              <a:t>Board Approval- Final Budget</a:t>
            </a:r>
            <a:endParaRPr dirty="0"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endParaRPr sz="1800" dirty="0">
              <a:solidFill>
                <a:srgbClr val="000000"/>
              </a:solidFill>
            </a:endParaRPr>
          </a:p>
          <a:p>
            <a:pPr marL="4000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 b="1" dirty="0">
                <a:solidFill>
                  <a:srgbClr val="000000"/>
                </a:solidFill>
              </a:rPr>
              <a:t>April 30</a:t>
            </a:r>
            <a:endParaRPr dirty="0"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n" sz="1800" dirty="0">
                <a:solidFill>
                  <a:srgbClr val="000000"/>
                </a:solidFill>
              </a:rPr>
              <a:t>Budget Available to the Public</a:t>
            </a:r>
            <a:endParaRPr dirty="0"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endParaRPr sz="1800" dirty="0">
              <a:solidFill>
                <a:srgbClr val="000000"/>
              </a:solidFill>
            </a:endParaRPr>
          </a:p>
          <a:p>
            <a:pPr marL="4000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 b="1" dirty="0">
                <a:solidFill>
                  <a:srgbClr val="000000"/>
                </a:solidFill>
              </a:rPr>
              <a:t>May 7</a:t>
            </a:r>
            <a:endParaRPr dirty="0"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n" sz="1800" dirty="0">
                <a:solidFill>
                  <a:srgbClr val="000000"/>
                </a:solidFill>
              </a:rPr>
              <a:t>Budget Public Hearing 6:30</a:t>
            </a:r>
            <a:endParaRPr dirty="0"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endParaRPr sz="1800" dirty="0">
              <a:solidFill>
                <a:srgbClr val="000000"/>
              </a:solidFill>
            </a:endParaRPr>
          </a:p>
          <a:p>
            <a:pPr marL="400050" lvl="0" indent="-2857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en" sz="1800" b="1" dirty="0">
                <a:solidFill>
                  <a:srgbClr val="000000"/>
                </a:solidFill>
              </a:rPr>
              <a:t>May 19</a:t>
            </a:r>
            <a:endParaRPr dirty="0"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r>
              <a:rPr lang="en" sz="1800" dirty="0">
                <a:solidFill>
                  <a:srgbClr val="000000"/>
                </a:solidFill>
              </a:rPr>
              <a:t>Budget Vote</a:t>
            </a:r>
            <a:endParaRPr dirty="0"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endParaRPr sz="1800" dirty="0">
              <a:solidFill>
                <a:srgbClr val="000000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endParaRPr sz="1800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sz="1800" b="1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sz="1800" b="1" dirty="0">
              <a:solidFill>
                <a:srgbClr val="000000"/>
              </a:solidFill>
            </a:endParaRPr>
          </a:p>
          <a:p>
            <a:pPr marL="9144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 sz="1800" b="1" dirty="0">
                <a:solidFill>
                  <a:srgbClr val="000000"/>
                </a:solidFill>
              </a:rPr>
              <a:t>Final Budget will be based on the allowable 2.00% tax levy increase</a:t>
            </a:r>
            <a:endParaRPr sz="1800" b="1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sz="1800" b="1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sz="1800" dirty="0">
              <a:solidFill>
                <a:srgbClr val="000000"/>
              </a:solidFill>
            </a:endParaRPr>
          </a:p>
        </p:txBody>
      </p:sp>
      <p:pic>
        <p:nvPicPr>
          <p:cNvPr id="125" name="Google Shape;125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726" y="229928"/>
            <a:ext cx="3706500" cy="27798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3"/>
          <p:cNvSpPr txBox="1">
            <a:spLocks noGrp="1"/>
          </p:cNvSpPr>
          <p:nvPr>
            <p:ph type="body" idx="1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</a:pPr>
            <a:r>
              <a:rPr lang="en" sz="3600" b="0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Questions</a:t>
            </a:r>
            <a:endParaRPr sz="3600" b="0" i="0" u="none" strike="noStrike" cap="none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131" name="Google Shape;131;p13" descr="Clipart - &lt;strong&gt;Question&lt;/strong&gt; &lt;strong&gt;Mark&lt;/strong&gt;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28349" y="1314450"/>
            <a:ext cx="1946100" cy="194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314</Words>
  <Application>Microsoft Office PowerPoint</Application>
  <PresentationFormat>On-screen Show (16:9)</PresentationFormat>
  <Paragraphs>152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Roboto</vt:lpstr>
      <vt:lpstr>Arial</vt:lpstr>
      <vt:lpstr>Merriweather</vt:lpstr>
      <vt:lpstr>Paradigm</vt:lpstr>
      <vt:lpstr>Frewsburg Central School District 2026-2027 Budget Workshop #2</vt:lpstr>
      <vt:lpstr>Reminder</vt:lpstr>
      <vt:lpstr>Budget Development Process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Considerations</vt:lpstr>
      <vt:lpstr> Draft Budget Scenarios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Frewsburg Central School District 2026-2027 Budget Workshop #2</dc:title>
  <dc:creator>Shelly O'Boyle</dc:creator>
  <cp:lastModifiedBy>Jerome Lee Yaw</cp:lastModifiedBy>
  <cp:revision>5</cp:revision>
  <cp:lastPrinted>2026-03-12T17:10:54Z</cp:lastPrinted>
  <dcterms:modified xsi:type="dcterms:W3CDTF">2026-03-12T17:55:45Z</dcterms:modified>
</cp:coreProperties>
</file>