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76" r:id="rId2"/>
  </p:sldMasterIdLst>
  <p:notesMasterIdLst>
    <p:notesMasterId r:id="rId24"/>
  </p:notesMasterIdLst>
  <p:sldIdLst>
    <p:sldId id="271" r:id="rId3"/>
    <p:sldId id="256" r:id="rId4"/>
    <p:sldId id="269" r:id="rId5"/>
    <p:sldId id="267" r:id="rId6"/>
    <p:sldId id="268" r:id="rId7"/>
    <p:sldId id="265" r:id="rId8"/>
    <p:sldId id="416" r:id="rId9"/>
    <p:sldId id="266" r:id="rId10"/>
    <p:sldId id="264" r:id="rId11"/>
    <p:sldId id="263" r:id="rId12"/>
    <p:sldId id="418" r:id="rId13"/>
    <p:sldId id="262" r:id="rId14"/>
    <p:sldId id="415" r:id="rId15"/>
    <p:sldId id="358" r:id="rId16"/>
    <p:sldId id="411" r:id="rId17"/>
    <p:sldId id="412" r:id="rId18"/>
    <p:sldId id="361" r:id="rId19"/>
    <p:sldId id="360" r:id="rId20"/>
    <p:sldId id="417" r:id="rId21"/>
    <p:sldId id="419" r:id="rId22"/>
    <p:sldId id="26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2C5ED3-9A30-43CF-BC23-1F90AC594DF8}" v="22" dt="2025-11-04T19:07:07.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11" d="100"/>
          <a:sy n="111" d="100"/>
        </p:scale>
        <p:origin x="306"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81FDD2-D4B5-4710-8182-13125C7C3DC1}"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D0AA7FE3-F59F-43EC-9F44-BF49FF976C14}">
      <dgm:prSet/>
      <dgm:spPr/>
      <dgm:t>
        <a:bodyPr/>
        <a:lstStyle/>
        <a:p>
          <a:pPr>
            <a:lnSpc>
              <a:spcPct val="100000"/>
            </a:lnSpc>
          </a:pPr>
          <a:r>
            <a:rPr lang="en-US" dirty="0"/>
            <a:t>I want each of you to notice physical sensations in your body, notice urges and do not act on them.</a:t>
          </a:r>
        </a:p>
      </dgm:t>
    </dgm:pt>
    <dgm:pt modelId="{4699CEE8-7FFC-472E-9335-DAFD4A14C939}" type="parTrans" cxnId="{248FAC33-CC3C-408F-BB10-7DE14DE1E7C4}">
      <dgm:prSet/>
      <dgm:spPr/>
      <dgm:t>
        <a:bodyPr/>
        <a:lstStyle/>
        <a:p>
          <a:endParaRPr lang="en-US"/>
        </a:p>
      </dgm:t>
    </dgm:pt>
    <dgm:pt modelId="{62002E7F-2174-4102-8DC0-F7164578358E}" type="sibTrans" cxnId="{248FAC33-CC3C-408F-BB10-7DE14DE1E7C4}">
      <dgm:prSet/>
      <dgm:spPr/>
      <dgm:t>
        <a:bodyPr/>
        <a:lstStyle/>
        <a:p>
          <a:pPr>
            <a:lnSpc>
              <a:spcPct val="100000"/>
            </a:lnSpc>
          </a:pPr>
          <a:endParaRPr lang="en-US"/>
        </a:p>
      </dgm:t>
    </dgm:pt>
    <dgm:pt modelId="{4AD0D5D7-AD82-4637-BB90-58EA5773BFE2}">
      <dgm:prSet/>
      <dgm:spPr/>
      <dgm:t>
        <a:bodyPr/>
        <a:lstStyle/>
        <a:p>
          <a:pPr>
            <a:lnSpc>
              <a:spcPct val="100000"/>
            </a:lnSpc>
          </a:pPr>
          <a:r>
            <a:rPr lang="en-US" dirty="0"/>
            <a:t>Stand up 6-12 inches of space between you and partner. Hold eye contact throughout the exercise. </a:t>
          </a:r>
        </a:p>
      </dgm:t>
    </dgm:pt>
    <dgm:pt modelId="{99E1A096-97C8-4D17-B01D-E7C11899D31A}" type="parTrans" cxnId="{C7227C99-9805-4789-A6D5-522B6F2F8593}">
      <dgm:prSet/>
      <dgm:spPr/>
      <dgm:t>
        <a:bodyPr/>
        <a:lstStyle/>
        <a:p>
          <a:endParaRPr lang="en-US"/>
        </a:p>
      </dgm:t>
    </dgm:pt>
    <dgm:pt modelId="{36A98E8F-D219-41C8-A794-809A0E65910A}" type="sibTrans" cxnId="{C7227C99-9805-4789-A6D5-522B6F2F8593}">
      <dgm:prSet/>
      <dgm:spPr/>
      <dgm:t>
        <a:bodyPr/>
        <a:lstStyle/>
        <a:p>
          <a:pPr>
            <a:lnSpc>
              <a:spcPct val="100000"/>
            </a:lnSpc>
          </a:pPr>
          <a:endParaRPr lang="en-US"/>
        </a:p>
      </dgm:t>
    </dgm:pt>
    <dgm:pt modelId="{8096528D-87BC-4676-AC22-4C810669913A}">
      <dgm:prSet/>
      <dgm:spPr/>
      <dgm:t>
        <a:bodyPr/>
        <a:lstStyle/>
        <a:p>
          <a:pPr>
            <a:lnSpc>
              <a:spcPct val="100000"/>
            </a:lnSpc>
          </a:pPr>
          <a:r>
            <a:rPr lang="en-US" dirty="0"/>
            <a:t>Observe the emotions that arise, notice urges to smile laugh and tolerate without acting on them.</a:t>
          </a:r>
        </a:p>
      </dgm:t>
    </dgm:pt>
    <dgm:pt modelId="{DB03A56A-BB76-40AF-8096-ED216B4EC3D8}" type="parTrans" cxnId="{5484FD2D-4785-4ED7-A463-AFCB9E18E730}">
      <dgm:prSet/>
      <dgm:spPr/>
      <dgm:t>
        <a:bodyPr/>
        <a:lstStyle/>
        <a:p>
          <a:endParaRPr lang="en-US"/>
        </a:p>
      </dgm:t>
    </dgm:pt>
    <dgm:pt modelId="{5639FF6A-E41A-4421-B88B-1D40C0CE0332}" type="sibTrans" cxnId="{5484FD2D-4785-4ED7-A463-AFCB9E18E730}">
      <dgm:prSet/>
      <dgm:spPr/>
      <dgm:t>
        <a:bodyPr/>
        <a:lstStyle/>
        <a:p>
          <a:pPr>
            <a:lnSpc>
              <a:spcPct val="100000"/>
            </a:lnSpc>
          </a:pPr>
          <a:endParaRPr lang="en-US"/>
        </a:p>
      </dgm:t>
    </dgm:pt>
    <dgm:pt modelId="{EC486D86-B9BF-4728-9D9D-CC6508CD3A86}">
      <dgm:prSet/>
      <dgm:spPr/>
      <dgm:t>
        <a:bodyPr/>
        <a:lstStyle/>
        <a:p>
          <a:pPr>
            <a:lnSpc>
              <a:spcPct val="100000"/>
            </a:lnSpc>
          </a:pPr>
          <a:r>
            <a:rPr lang="en-US" dirty="0"/>
            <a:t>Have students maintain eye contact 1-2 minutes</a:t>
          </a:r>
        </a:p>
      </dgm:t>
    </dgm:pt>
    <dgm:pt modelId="{F1B5BF10-D989-4F83-8D15-D3AFEBB84771}" type="parTrans" cxnId="{E0968F8F-7129-49B5-8A2C-31B6C8DA7310}">
      <dgm:prSet/>
      <dgm:spPr/>
      <dgm:t>
        <a:bodyPr/>
        <a:lstStyle/>
        <a:p>
          <a:endParaRPr lang="en-US"/>
        </a:p>
      </dgm:t>
    </dgm:pt>
    <dgm:pt modelId="{994380D9-064A-474F-9BF7-9FAC3BBE8B7A}" type="sibTrans" cxnId="{E0968F8F-7129-49B5-8A2C-31B6C8DA7310}">
      <dgm:prSet/>
      <dgm:spPr/>
      <dgm:t>
        <a:bodyPr/>
        <a:lstStyle/>
        <a:p>
          <a:pPr>
            <a:lnSpc>
              <a:spcPct val="100000"/>
            </a:lnSpc>
          </a:pPr>
          <a:endParaRPr lang="en-US"/>
        </a:p>
      </dgm:t>
    </dgm:pt>
    <dgm:pt modelId="{5EB278E5-3EDB-4648-91CA-D8251181AE0E}">
      <dgm:prSet/>
      <dgm:spPr/>
      <dgm:t>
        <a:bodyPr/>
        <a:lstStyle/>
        <a:p>
          <a:pPr>
            <a:lnSpc>
              <a:spcPct val="100000"/>
            </a:lnSpc>
          </a:pPr>
          <a:r>
            <a:rPr lang="en-US" dirty="0"/>
            <a:t>When finished have students </a:t>
          </a:r>
          <a:r>
            <a:rPr lang="en-US" dirty="0">
              <a:latin typeface="Calibri Light" panose="020F0302020204030204"/>
            </a:rPr>
            <a:t>share their experience/observations</a:t>
          </a:r>
          <a:endParaRPr lang="en-US" dirty="0"/>
        </a:p>
      </dgm:t>
    </dgm:pt>
    <dgm:pt modelId="{AF8B1D97-83F7-4F57-807B-C35AC642D237}" type="parTrans" cxnId="{E55718B6-8049-495C-8A39-53CEF0922C47}">
      <dgm:prSet/>
      <dgm:spPr/>
      <dgm:t>
        <a:bodyPr/>
        <a:lstStyle/>
        <a:p>
          <a:endParaRPr lang="en-US"/>
        </a:p>
      </dgm:t>
    </dgm:pt>
    <dgm:pt modelId="{E31FB856-CCDE-4B16-9CAA-F5CC335B8DDB}" type="sibTrans" cxnId="{E55718B6-8049-495C-8A39-53CEF0922C47}">
      <dgm:prSet/>
      <dgm:spPr/>
      <dgm:t>
        <a:bodyPr/>
        <a:lstStyle/>
        <a:p>
          <a:endParaRPr lang="en-US"/>
        </a:p>
      </dgm:t>
    </dgm:pt>
    <dgm:pt modelId="{EE032110-3E81-4E0D-B37A-94634BF7724C}" type="pres">
      <dgm:prSet presAssocID="{7D81FDD2-D4B5-4710-8182-13125C7C3DC1}" presName="root" presStyleCnt="0">
        <dgm:presLayoutVars>
          <dgm:dir/>
          <dgm:resizeHandles val="exact"/>
        </dgm:presLayoutVars>
      </dgm:prSet>
      <dgm:spPr/>
    </dgm:pt>
    <dgm:pt modelId="{0E5F1CD1-BA3B-442D-8DC7-D6AA6430569A}" type="pres">
      <dgm:prSet presAssocID="{7D81FDD2-D4B5-4710-8182-13125C7C3DC1}" presName="container" presStyleCnt="0">
        <dgm:presLayoutVars>
          <dgm:dir/>
          <dgm:resizeHandles val="exact"/>
        </dgm:presLayoutVars>
      </dgm:prSet>
      <dgm:spPr/>
    </dgm:pt>
    <dgm:pt modelId="{A29DD19F-3A1C-431C-AFBD-1FFB0BA5E435}" type="pres">
      <dgm:prSet presAssocID="{D0AA7FE3-F59F-43EC-9F44-BF49FF976C14}" presName="compNode" presStyleCnt="0"/>
      <dgm:spPr/>
    </dgm:pt>
    <dgm:pt modelId="{BF6CCE7F-7586-411B-A4AE-7C1BE11EC024}" type="pres">
      <dgm:prSet presAssocID="{D0AA7FE3-F59F-43EC-9F44-BF49FF976C14}" presName="iconBgRect" presStyleLbl="bgShp" presStyleIdx="0" presStyleCnt="5"/>
      <dgm:spPr/>
    </dgm:pt>
    <dgm:pt modelId="{4B437A40-B46C-4F27-897F-5D2F364F0633}" type="pres">
      <dgm:prSet presAssocID="{D0AA7FE3-F59F-43EC-9F44-BF49FF976C1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keleton"/>
        </a:ext>
      </dgm:extLst>
    </dgm:pt>
    <dgm:pt modelId="{184625D6-DCD1-459D-B822-D169D4F702D7}" type="pres">
      <dgm:prSet presAssocID="{D0AA7FE3-F59F-43EC-9F44-BF49FF976C14}" presName="spaceRect" presStyleCnt="0"/>
      <dgm:spPr/>
    </dgm:pt>
    <dgm:pt modelId="{CBD12E4A-63E1-4D23-B671-BC08EED9B998}" type="pres">
      <dgm:prSet presAssocID="{D0AA7FE3-F59F-43EC-9F44-BF49FF976C14}" presName="textRect" presStyleLbl="revTx" presStyleIdx="0" presStyleCnt="5">
        <dgm:presLayoutVars>
          <dgm:chMax val="1"/>
          <dgm:chPref val="1"/>
        </dgm:presLayoutVars>
      </dgm:prSet>
      <dgm:spPr/>
    </dgm:pt>
    <dgm:pt modelId="{84EC3F7B-B474-4964-9771-A71A9524A2D0}" type="pres">
      <dgm:prSet presAssocID="{62002E7F-2174-4102-8DC0-F7164578358E}" presName="sibTrans" presStyleLbl="sibTrans2D1" presStyleIdx="0" presStyleCnt="0"/>
      <dgm:spPr/>
    </dgm:pt>
    <dgm:pt modelId="{109E150D-C55E-42D0-845C-33641B3905E4}" type="pres">
      <dgm:prSet presAssocID="{4AD0D5D7-AD82-4637-BB90-58EA5773BFE2}" presName="compNode" presStyleCnt="0"/>
      <dgm:spPr/>
    </dgm:pt>
    <dgm:pt modelId="{066CE836-FD16-4F4E-8800-EE5CC93B3664}" type="pres">
      <dgm:prSet presAssocID="{4AD0D5D7-AD82-4637-BB90-58EA5773BFE2}" presName="iconBgRect" presStyleLbl="bgShp" presStyleIdx="1" presStyleCnt="5"/>
      <dgm:spPr/>
    </dgm:pt>
    <dgm:pt modelId="{F8F7E1D0-C53A-446F-8323-D731BEC43379}" type="pres">
      <dgm:prSet presAssocID="{4AD0D5D7-AD82-4637-BB90-58EA5773BFE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iraffe"/>
        </a:ext>
      </dgm:extLst>
    </dgm:pt>
    <dgm:pt modelId="{528C08CB-8D9A-49AF-8FFB-15EDC452760F}" type="pres">
      <dgm:prSet presAssocID="{4AD0D5D7-AD82-4637-BB90-58EA5773BFE2}" presName="spaceRect" presStyleCnt="0"/>
      <dgm:spPr/>
    </dgm:pt>
    <dgm:pt modelId="{455E8EA7-5290-4B27-AF8B-FD6FA03678E2}" type="pres">
      <dgm:prSet presAssocID="{4AD0D5D7-AD82-4637-BB90-58EA5773BFE2}" presName="textRect" presStyleLbl="revTx" presStyleIdx="1" presStyleCnt="5">
        <dgm:presLayoutVars>
          <dgm:chMax val="1"/>
          <dgm:chPref val="1"/>
        </dgm:presLayoutVars>
      </dgm:prSet>
      <dgm:spPr/>
    </dgm:pt>
    <dgm:pt modelId="{529369BA-8E83-4944-BDF3-EA4A76379D65}" type="pres">
      <dgm:prSet presAssocID="{36A98E8F-D219-41C8-A794-809A0E65910A}" presName="sibTrans" presStyleLbl="sibTrans2D1" presStyleIdx="0" presStyleCnt="0"/>
      <dgm:spPr/>
    </dgm:pt>
    <dgm:pt modelId="{B2D125C2-E329-425D-9334-CDAF0FA2D4CF}" type="pres">
      <dgm:prSet presAssocID="{8096528D-87BC-4676-AC22-4C810669913A}" presName="compNode" presStyleCnt="0"/>
      <dgm:spPr/>
    </dgm:pt>
    <dgm:pt modelId="{8D438FDC-581D-4BBF-AE62-3C43318E0C44}" type="pres">
      <dgm:prSet presAssocID="{8096528D-87BC-4676-AC22-4C810669913A}" presName="iconBgRect" presStyleLbl="bgShp" presStyleIdx="2" presStyleCnt="5"/>
      <dgm:spPr/>
    </dgm:pt>
    <dgm:pt modelId="{572C7BD3-5190-4444-9F34-B149C314E639}" type="pres">
      <dgm:prSet presAssocID="{8096528D-87BC-4676-AC22-4C810669913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Face with Solid Fill"/>
        </a:ext>
      </dgm:extLst>
    </dgm:pt>
    <dgm:pt modelId="{C0D17860-16C1-4F05-8EAB-02553DDA67F2}" type="pres">
      <dgm:prSet presAssocID="{8096528D-87BC-4676-AC22-4C810669913A}" presName="spaceRect" presStyleCnt="0"/>
      <dgm:spPr/>
    </dgm:pt>
    <dgm:pt modelId="{E624283B-1604-4B49-AC72-71B375E6A74F}" type="pres">
      <dgm:prSet presAssocID="{8096528D-87BC-4676-AC22-4C810669913A}" presName="textRect" presStyleLbl="revTx" presStyleIdx="2" presStyleCnt="5">
        <dgm:presLayoutVars>
          <dgm:chMax val="1"/>
          <dgm:chPref val="1"/>
        </dgm:presLayoutVars>
      </dgm:prSet>
      <dgm:spPr/>
    </dgm:pt>
    <dgm:pt modelId="{AE1D6B2B-9E77-4704-A666-967738C0DCC2}" type="pres">
      <dgm:prSet presAssocID="{5639FF6A-E41A-4421-B88B-1D40C0CE0332}" presName="sibTrans" presStyleLbl="sibTrans2D1" presStyleIdx="0" presStyleCnt="0"/>
      <dgm:spPr/>
    </dgm:pt>
    <dgm:pt modelId="{4060340B-F7B0-4938-AACD-A78F454088B5}" type="pres">
      <dgm:prSet presAssocID="{EC486D86-B9BF-4728-9D9D-CC6508CD3A86}" presName="compNode" presStyleCnt="0"/>
      <dgm:spPr/>
    </dgm:pt>
    <dgm:pt modelId="{F757BD95-51D9-4E4C-B6FD-E334D2A8BDA1}" type="pres">
      <dgm:prSet presAssocID="{EC486D86-B9BF-4728-9D9D-CC6508CD3A86}" presName="iconBgRect" presStyleLbl="bgShp" presStyleIdx="3" presStyleCnt="5"/>
      <dgm:spPr/>
    </dgm:pt>
    <dgm:pt modelId="{F90E466E-D4D2-481D-9393-AE1A7516C210}" type="pres">
      <dgm:prSet presAssocID="{EC486D86-B9BF-4728-9D9D-CC6508CD3A8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C87AF26D-612C-440D-8CF5-9141360BFF30}" type="pres">
      <dgm:prSet presAssocID="{EC486D86-B9BF-4728-9D9D-CC6508CD3A86}" presName="spaceRect" presStyleCnt="0"/>
      <dgm:spPr/>
    </dgm:pt>
    <dgm:pt modelId="{FAFECAC1-EE4B-4C54-A0FD-44F0CB1D3A6E}" type="pres">
      <dgm:prSet presAssocID="{EC486D86-B9BF-4728-9D9D-CC6508CD3A86}" presName="textRect" presStyleLbl="revTx" presStyleIdx="3" presStyleCnt="5">
        <dgm:presLayoutVars>
          <dgm:chMax val="1"/>
          <dgm:chPref val="1"/>
        </dgm:presLayoutVars>
      </dgm:prSet>
      <dgm:spPr/>
    </dgm:pt>
    <dgm:pt modelId="{78A60F62-5AA8-4603-9B82-E310A54D8E09}" type="pres">
      <dgm:prSet presAssocID="{994380D9-064A-474F-9BF7-9FAC3BBE8B7A}" presName="sibTrans" presStyleLbl="sibTrans2D1" presStyleIdx="0" presStyleCnt="0"/>
      <dgm:spPr/>
    </dgm:pt>
    <dgm:pt modelId="{9F931CAC-7E93-4554-BE9A-0E0E447AB313}" type="pres">
      <dgm:prSet presAssocID="{5EB278E5-3EDB-4648-91CA-D8251181AE0E}" presName="compNode" presStyleCnt="0"/>
      <dgm:spPr/>
    </dgm:pt>
    <dgm:pt modelId="{ABC4CA60-8571-446F-A642-5CF5C6036259}" type="pres">
      <dgm:prSet presAssocID="{5EB278E5-3EDB-4648-91CA-D8251181AE0E}" presName="iconBgRect" presStyleLbl="bgShp" presStyleIdx="4" presStyleCnt="5"/>
      <dgm:spPr/>
    </dgm:pt>
    <dgm:pt modelId="{94B32B58-6CCC-4E05-BDE6-1CAEE2C3B386}" type="pres">
      <dgm:prSet presAssocID="{5EB278E5-3EDB-4648-91CA-D8251181AE0E}"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encil"/>
        </a:ext>
      </dgm:extLst>
    </dgm:pt>
    <dgm:pt modelId="{F392CC67-EC2F-47F2-9246-5A10EDB38103}" type="pres">
      <dgm:prSet presAssocID="{5EB278E5-3EDB-4648-91CA-D8251181AE0E}" presName="spaceRect" presStyleCnt="0"/>
      <dgm:spPr/>
    </dgm:pt>
    <dgm:pt modelId="{E0407675-C5EB-43E4-BF3A-EAB4B8644B25}" type="pres">
      <dgm:prSet presAssocID="{5EB278E5-3EDB-4648-91CA-D8251181AE0E}" presName="textRect" presStyleLbl="revTx" presStyleIdx="4" presStyleCnt="5">
        <dgm:presLayoutVars>
          <dgm:chMax val="1"/>
          <dgm:chPref val="1"/>
        </dgm:presLayoutVars>
      </dgm:prSet>
      <dgm:spPr/>
    </dgm:pt>
  </dgm:ptLst>
  <dgm:cxnLst>
    <dgm:cxn modelId="{BF74C12B-8330-4F98-9084-CF3C8B5E7E60}" type="presOf" srcId="{8096528D-87BC-4676-AC22-4C810669913A}" destId="{E624283B-1604-4B49-AC72-71B375E6A74F}" srcOrd="0" destOrd="0" presId="urn:microsoft.com/office/officeart/2018/2/layout/IconCircleList"/>
    <dgm:cxn modelId="{5484FD2D-4785-4ED7-A463-AFCB9E18E730}" srcId="{7D81FDD2-D4B5-4710-8182-13125C7C3DC1}" destId="{8096528D-87BC-4676-AC22-4C810669913A}" srcOrd="2" destOrd="0" parTransId="{DB03A56A-BB76-40AF-8096-ED216B4EC3D8}" sibTransId="{5639FF6A-E41A-4421-B88B-1D40C0CE0332}"/>
    <dgm:cxn modelId="{C2174B30-6CF5-4963-90C0-7752EA8F7942}" type="presOf" srcId="{EC486D86-B9BF-4728-9D9D-CC6508CD3A86}" destId="{FAFECAC1-EE4B-4C54-A0FD-44F0CB1D3A6E}" srcOrd="0" destOrd="0" presId="urn:microsoft.com/office/officeart/2018/2/layout/IconCircleList"/>
    <dgm:cxn modelId="{248FAC33-CC3C-408F-BB10-7DE14DE1E7C4}" srcId="{7D81FDD2-D4B5-4710-8182-13125C7C3DC1}" destId="{D0AA7FE3-F59F-43EC-9F44-BF49FF976C14}" srcOrd="0" destOrd="0" parTransId="{4699CEE8-7FFC-472E-9335-DAFD4A14C939}" sibTransId="{62002E7F-2174-4102-8DC0-F7164578358E}"/>
    <dgm:cxn modelId="{91F27237-8B07-4C6B-8A25-832F7EFD22EE}" type="presOf" srcId="{4AD0D5D7-AD82-4637-BB90-58EA5773BFE2}" destId="{455E8EA7-5290-4B27-AF8B-FD6FA03678E2}" srcOrd="0" destOrd="0" presId="urn:microsoft.com/office/officeart/2018/2/layout/IconCircleList"/>
    <dgm:cxn modelId="{0B455F41-2375-46DC-A378-3B882B231412}" type="presOf" srcId="{7D81FDD2-D4B5-4710-8182-13125C7C3DC1}" destId="{EE032110-3E81-4E0D-B37A-94634BF7724C}" srcOrd="0" destOrd="0" presId="urn:microsoft.com/office/officeart/2018/2/layout/IconCircleList"/>
    <dgm:cxn modelId="{35FAC051-AD3E-49D0-AA17-E3631220BC95}" type="presOf" srcId="{36A98E8F-D219-41C8-A794-809A0E65910A}" destId="{529369BA-8E83-4944-BDF3-EA4A76379D65}" srcOrd="0" destOrd="0" presId="urn:microsoft.com/office/officeart/2018/2/layout/IconCircleList"/>
    <dgm:cxn modelId="{B0951472-6E75-4902-A925-F02623480BF8}" type="presOf" srcId="{5EB278E5-3EDB-4648-91CA-D8251181AE0E}" destId="{E0407675-C5EB-43E4-BF3A-EAB4B8644B25}" srcOrd="0" destOrd="0" presId="urn:microsoft.com/office/officeart/2018/2/layout/IconCircleList"/>
    <dgm:cxn modelId="{7D78717F-F1DD-41CF-A351-194B2C92FCAA}" type="presOf" srcId="{62002E7F-2174-4102-8DC0-F7164578358E}" destId="{84EC3F7B-B474-4964-9771-A71A9524A2D0}" srcOrd="0" destOrd="0" presId="urn:microsoft.com/office/officeart/2018/2/layout/IconCircleList"/>
    <dgm:cxn modelId="{E0968F8F-7129-49B5-8A2C-31B6C8DA7310}" srcId="{7D81FDD2-D4B5-4710-8182-13125C7C3DC1}" destId="{EC486D86-B9BF-4728-9D9D-CC6508CD3A86}" srcOrd="3" destOrd="0" parTransId="{F1B5BF10-D989-4F83-8D15-D3AFEBB84771}" sibTransId="{994380D9-064A-474F-9BF7-9FAC3BBE8B7A}"/>
    <dgm:cxn modelId="{C7227C99-9805-4789-A6D5-522B6F2F8593}" srcId="{7D81FDD2-D4B5-4710-8182-13125C7C3DC1}" destId="{4AD0D5D7-AD82-4637-BB90-58EA5773BFE2}" srcOrd="1" destOrd="0" parTransId="{99E1A096-97C8-4D17-B01D-E7C11899D31A}" sibTransId="{36A98E8F-D219-41C8-A794-809A0E65910A}"/>
    <dgm:cxn modelId="{E55718B6-8049-495C-8A39-53CEF0922C47}" srcId="{7D81FDD2-D4B5-4710-8182-13125C7C3DC1}" destId="{5EB278E5-3EDB-4648-91CA-D8251181AE0E}" srcOrd="4" destOrd="0" parTransId="{AF8B1D97-83F7-4F57-807B-C35AC642D237}" sibTransId="{E31FB856-CCDE-4B16-9CAA-F5CC335B8DDB}"/>
    <dgm:cxn modelId="{94E3ECB6-6FFA-41ED-9D5E-AB392EE80D97}" type="presOf" srcId="{5639FF6A-E41A-4421-B88B-1D40C0CE0332}" destId="{AE1D6B2B-9E77-4704-A666-967738C0DCC2}" srcOrd="0" destOrd="0" presId="urn:microsoft.com/office/officeart/2018/2/layout/IconCircleList"/>
    <dgm:cxn modelId="{F166F0BE-38DE-4572-829F-AED491B06EEB}" type="presOf" srcId="{D0AA7FE3-F59F-43EC-9F44-BF49FF976C14}" destId="{CBD12E4A-63E1-4D23-B671-BC08EED9B998}" srcOrd="0" destOrd="0" presId="urn:microsoft.com/office/officeart/2018/2/layout/IconCircleList"/>
    <dgm:cxn modelId="{DBC3C1BF-739E-4A84-8E19-C8CE884D026A}" type="presOf" srcId="{994380D9-064A-474F-9BF7-9FAC3BBE8B7A}" destId="{78A60F62-5AA8-4603-9B82-E310A54D8E09}" srcOrd="0" destOrd="0" presId="urn:microsoft.com/office/officeart/2018/2/layout/IconCircleList"/>
    <dgm:cxn modelId="{B8434C32-2014-4AE9-B7A9-84F3E6CC98F0}" type="presParOf" srcId="{EE032110-3E81-4E0D-B37A-94634BF7724C}" destId="{0E5F1CD1-BA3B-442D-8DC7-D6AA6430569A}" srcOrd="0" destOrd="0" presId="urn:microsoft.com/office/officeart/2018/2/layout/IconCircleList"/>
    <dgm:cxn modelId="{8AF42F27-C2A3-46F2-90AC-D52434DA730F}" type="presParOf" srcId="{0E5F1CD1-BA3B-442D-8DC7-D6AA6430569A}" destId="{A29DD19F-3A1C-431C-AFBD-1FFB0BA5E435}" srcOrd="0" destOrd="0" presId="urn:microsoft.com/office/officeart/2018/2/layout/IconCircleList"/>
    <dgm:cxn modelId="{F4E7F4B1-DCE8-48B7-88CE-343F2254A89A}" type="presParOf" srcId="{A29DD19F-3A1C-431C-AFBD-1FFB0BA5E435}" destId="{BF6CCE7F-7586-411B-A4AE-7C1BE11EC024}" srcOrd="0" destOrd="0" presId="urn:microsoft.com/office/officeart/2018/2/layout/IconCircleList"/>
    <dgm:cxn modelId="{E0543DBE-C5E1-4CA0-A367-1C811A7E827B}" type="presParOf" srcId="{A29DD19F-3A1C-431C-AFBD-1FFB0BA5E435}" destId="{4B437A40-B46C-4F27-897F-5D2F364F0633}" srcOrd="1" destOrd="0" presId="urn:microsoft.com/office/officeart/2018/2/layout/IconCircleList"/>
    <dgm:cxn modelId="{45350496-BDC3-42C5-AD45-FDD5FE607478}" type="presParOf" srcId="{A29DD19F-3A1C-431C-AFBD-1FFB0BA5E435}" destId="{184625D6-DCD1-459D-B822-D169D4F702D7}" srcOrd="2" destOrd="0" presId="urn:microsoft.com/office/officeart/2018/2/layout/IconCircleList"/>
    <dgm:cxn modelId="{ED78DB65-DD60-4F37-A3F7-948181D9E3A5}" type="presParOf" srcId="{A29DD19F-3A1C-431C-AFBD-1FFB0BA5E435}" destId="{CBD12E4A-63E1-4D23-B671-BC08EED9B998}" srcOrd="3" destOrd="0" presId="urn:microsoft.com/office/officeart/2018/2/layout/IconCircleList"/>
    <dgm:cxn modelId="{D5918698-5F49-46DA-94EA-83B629854EEA}" type="presParOf" srcId="{0E5F1CD1-BA3B-442D-8DC7-D6AA6430569A}" destId="{84EC3F7B-B474-4964-9771-A71A9524A2D0}" srcOrd="1" destOrd="0" presId="urn:microsoft.com/office/officeart/2018/2/layout/IconCircleList"/>
    <dgm:cxn modelId="{62EA7194-83BB-41F5-BAA7-96E967AB9647}" type="presParOf" srcId="{0E5F1CD1-BA3B-442D-8DC7-D6AA6430569A}" destId="{109E150D-C55E-42D0-845C-33641B3905E4}" srcOrd="2" destOrd="0" presId="urn:microsoft.com/office/officeart/2018/2/layout/IconCircleList"/>
    <dgm:cxn modelId="{212CA811-4040-484E-8FA3-7A30302BD201}" type="presParOf" srcId="{109E150D-C55E-42D0-845C-33641B3905E4}" destId="{066CE836-FD16-4F4E-8800-EE5CC93B3664}" srcOrd="0" destOrd="0" presId="urn:microsoft.com/office/officeart/2018/2/layout/IconCircleList"/>
    <dgm:cxn modelId="{ECF107EE-B04C-4930-9AA4-366BFF79D2C5}" type="presParOf" srcId="{109E150D-C55E-42D0-845C-33641B3905E4}" destId="{F8F7E1D0-C53A-446F-8323-D731BEC43379}" srcOrd="1" destOrd="0" presId="urn:microsoft.com/office/officeart/2018/2/layout/IconCircleList"/>
    <dgm:cxn modelId="{EF6326ED-497A-4BC0-B068-A35EC4A76DE4}" type="presParOf" srcId="{109E150D-C55E-42D0-845C-33641B3905E4}" destId="{528C08CB-8D9A-49AF-8FFB-15EDC452760F}" srcOrd="2" destOrd="0" presId="urn:microsoft.com/office/officeart/2018/2/layout/IconCircleList"/>
    <dgm:cxn modelId="{F1004784-14B2-4C98-BE89-EF3AFB422B60}" type="presParOf" srcId="{109E150D-C55E-42D0-845C-33641B3905E4}" destId="{455E8EA7-5290-4B27-AF8B-FD6FA03678E2}" srcOrd="3" destOrd="0" presId="urn:microsoft.com/office/officeart/2018/2/layout/IconCircleList"/>
    <dgm:cxn modelId="{C8F91487-8CE6-418D-B160-C23CA6CCD4F6}" type="presParOf" srcId="{0E5F1CD1-BA3B-442D-8DC7-D6AA6430569A}" destId="{529369BA-8E83-4944-BDF3-EA4A76379D65}" srcOrd="3" destOrd="0" presId="urn:microsoft.com/office/officeart/2018/2/layout/IconCircleList"/>
    <dgm:cxn modelId="{1EC55069-F4FA-4435-993A-8905C491DFED}" type="presParOf" srcId="{0E5F1CD1-BA3B-442D-8DC7-D6AA6430569A}" destId="{B2D125C2-E329-425D-9334-CDAF0FA2D4CF}" srcOrd="4" destOrd="0" presId="urn:microsoft.com/office/officeart/2018/2/layout/IconCircleList"/>
    <dgm:cxn modelId="{7559731B-C25A-471C-B7ED-9E46AD5A924C}" type="presParOf" srcId="{B2D125C2-E329-425D-9334-CDAF0FA2D4CF}" destId="{8D438FDC-581D-4BBF-AE62-3C43318E0C44}" srcOrd="0" destOrd="0" presId="urn:microsoft.com/office/officeart/2018/2/layout/IconCircleList"/>
    <dgm:cxn modelId="{6180959C-094C-4F36-8EF1-179C849D3FC9}" type="presParOf" srcId="{B2D125C2-E329-425D-9334-CDAF0FA2D4CF}" destId="{572C7BD3-5190-4444-9F34-B149C314E639}" srcOrd="1" destOrd="0" presId="urn:microsoft.com/office/officeart/2018/2/layout/IconCircleList"/>
    <dgm:cxn modelId="{2EAD8F27-C338-460E-AD4A-1BDC95D01D47}" type="presParOf" srcId="{B2D125C2-E329-425D-9334-CDAF0FA2D4CF}" destId="{C0D17860-16C1-4F05-8EAB-02553DDA67F2}" srcOrd="2" destOrd="0" presId="urn:microsoft.com/office/officeart/2018/2/layout/IconCircleList"/>
    <dgm:cxn modelId="{3FA5082F-BEBF-4CAA-85F7-05BEAF8B4459}" type="presParOf" srcId="{B2D125C2-E329-425D-9334-CDAF0FA2D4CF}" destId="{E624283B-1604-4B49-AC72-71B375E6A74F}" srcOrd="3" destOrd="0" presId="urn:microsoft.com/office/officeart/2018/2/layout/IconCircleList"/>
    <dgm:cxn modelId="{D5576CBC-6029-4085-B0C2-AD75FA3CB818}" type="presParOf" srcId="{0E5F1CD1-BA3B-442D-8DC7-D6AA6430569A}" destId="{AE1D6B2B-9E77-4704-A666-967738C0DCC2}" srcOrd="5" destOrd="0" presId="urn:microsoft.com/office/officeart/2018/2/layout/IconCircleList"/>
    <dgm:cxn modelId="{D21F22CA-BAB5-44EC-A691-064CDEF73268}" type="presParOf" srcId="{0E5F1CD1-BA3B-442D-8DC7-D6AA6430569A}" destId="{4060340B-F7B0-4938-AACD-A78F454088B5}" srcOrd="6" destOrd="0" presId="urn:microsoft.com/office/officeart/2018/2/layout/IconCircleList"/>
    <dgm:cxn modelId="{BF334BE1-9F20-4FD6-9AFF-A7417A5223E6}" type="presParOf" srcId="{4060340B-F7B0-4938-AACD-A78F454088B5}" destId="{F757BD95-51D9-4E4C-B6FD-E334D2A8BDA1}" srcOrd="0" destOrd="0" presId="urn:microsoft.com/office/officeart/2018/2/layout/IconCircleList"/>
    <dgm:cxn modelId="{12F4D81E-0CEF-488C-9803-44C76FE54B62}" type="presParOf" srcId="{4060340B-F7B0-4938-AACD-A78F454088B5}" destId="{F90E466E-D4D2-481D-9393-AE1A7516C210}" srcOrd="1" destOrd="0" presId="urn:microsoft.com/office/officeart/2018/2/layout/IconCircleList"/>
    <dgm:cxn modelId="{2C207A00-7312-4F44-B954-75052F4BFAEE}" type="presParOf" srcId="{4060340B-F7B0-4938-AACD-A78F454088B5}" destId="{C87AF26D-612C-440D-8CF5-9141360BFF30}" srcOrd="2" destOrd="0" presId="urn:microsoft.com/office/officeart/2018/2/layout/IconCircleList"/>
    <dgm:cxn modelId="{D59072E4-05B3-47CB-8B40-0CD78B589FCB}" type="presParOf" srcId="{4060340B-F7B0-4938-AACD-A78F454088B5}" destId="{FAFECAC1-EE4B-4C54-A0FD-44F0CB1D3A6E}" srcOrd="3" destOrd="0" presId="urn:microsoft.com/office/officeart/2018/2/layout/IconCircleList"/>
    <dgm:cxn modelId="{1E631890-6B38-48F2-BD47-C8F4FDE66AD9}" type="presParOf" srcId="{0E5F1CD1-BA3B-442D-8DC7-D6AA6430569A}" destId="{78A60F62-5AA8-4603-9B82-E310A54D8E09}" srcOrd="7" destOrd="0" presId="urn:microsoft.com/office/officeart/2018/2/layout/IconCircleList"/>
    <dgm:cxn modelId="{DD103774-BB75-4F5B-80B0-BB6A87CF40F0}" type="presParOf" srcId="{0E5F1CD1-BA3B-442D-8DC7-D6AA6430569A}" destId="{9F931CAC-7E93-4554-BE9A-0E0E447AB313}" srcOrd="8" destOrd="0" presId="urn:microsoft.com/office/officeart/2018/2/layout/IconCircleList"/>
    <dgm:cxn modelId="{7E09E252-AE3D-430E-8AD8-876026A7245E}" type="presParOf" srcId="{9F931CAC-7E93-4554-BE9A-0E0E447AB313}" destId="{ABC4CA60-8571-446F-A642-5CF5C6036259}" srcOrd="0" destOrd="0" presId="urn:microsoft.com/office/officeart/2018/2/layout/IconCircleList"/>
    <dgm:cxn modelId="{3B684908-CE54-4CB0-8100-AC124C72B88A}" type="presParOf" srcId="{9F931CAC-7E93-4554-BE9A-0E0E447AB313}" destId="{94B32B58-6CCC-4E05-BDE6-1CAEE2C3B386}" srcOrd="1" destOrd="0" presId="urn:microsoft.com/office/officeart/2018/2/layout/IconCircleList"/>
    <dgm:cxn modelId="{BB76234D-0C69-4684-82FF-5DA7806087A6}" type="presParOf" srcId="{9F931CAC-7E93-4554-BE9A-0E0E447AB313}" destId="{F392CC67-EC2F-47F2-9246-5A10EDB38103}" srcOrd="2" destOrd="0" presId="urn:microsoft.com/office/officeart/2018/2/layout/IconCircleList"/>
    <dgm:cxn modelId="{13880E1F-8E15-4B3F-A6F6-FE9C178F4CA9}" type="presParOf" srcId="{9F931CAC-7E93-4554-BE9A-0E0E447AB313}" destId="{E0407675-C5EB-43E4-BF3A-EAB4B8644B25}"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CCE7F-7586-411B-A4AE-7C1BE11EC024}">
      <dsp:nvSpPr>
        <dsp:cNvPr id="0" name=""/>
        <dsp:cNvSpPr/>
      </dsp:nvSpPr>
      <dsp:spPr>
        <a:xfrm>
          <a:off x="37178" y="365150"/>
          <a:ext cx="891912" cy="8919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437A40-B46C-4F27-897F-5D2F364F0633}">
      <dsp:nvSpPr>
        <dsp:cNvPr id="0" name=""/>
        <dsp:cNvSpPr/>
      </dsp:nvSpPr>
      <dsp:spPr>
        <a:xfrm>
          <a:off x="224480" y="552452"/>
          <a:ext cx="517308" cy="5173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BD12E4A-63E1-4D23-B671-BC08EED9B998}">
      <dsp:nvSpPr>
        <dsp:cNvPr id="0" name=""/>
        <dsp:cNvSpPr/>
      </dsp:nvSpPr>
      <dsp:spPr>
        <a:xfrm>
          <a:off x="1120214" y="365150"/>
          <a:ext cx="2102364" cy="89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I want each of you to notice physical sensations in your body, notice urges and do not act on them.</a:t>
          </a:r>
        </a:p>
      </dsp:txBody>
      <dsp:txXfrm>
        <a:off x="1120214" y="365150"/>
        <a:ext cx="2102364" cy="891912"/>
      </dsp:txXfrm>
    </dsp:sp>
    <dsp:sp modelId="{066CE836-FD16-4F4E-8800-EE5CC93B3664}">
      <dsp:nvSpPr>
        <dsp:cNvPr id="0" name=""/>
        <dsp:cNvSpPr/>
      </dsp:nvSpPr>
      <dsp:spPr>
        <a:xfrm>
          <a:off x="3588900" y="365150"/>
          <a:ext cx="891912" cy="8919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7E1D0-C53A-446F-8323-D731BEC43379}">
      <dsp:nvSpPr>
        <dsp:cNvPr id="0" name=""/>
        <dsp:cNvSpPr/>
      </dsp:nvSpPr>
      <dsp:spPr>
        <a:xfrm>
          <a:off x="3776201" y="552452"/>
          <a:ext cx="517308" cy="5173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5E8EA7-5290-4B27-AF8B-FD6FA03678E2}">
      <dsp:nvSpPr>
        <dsp:cNvPr id="0" name=""/>
        <dsp:cNvSpPr/>
      </dsp:nvSpPr>
      <dsp:spPr>
        <a:xfrm>
          <a:off x="4671936" y="365150"/>
          <a:ext cx="2102364" cy="89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Stand up 6-12 inches of space between you and partner. Hold eye contact throughout the exercise. </a:t>
          </a:r>
        </a:p>
      </dsp:txBody>
      <dsp:txXfrm>
        <a:off x="4671936" y="365150"/>
        <a:ext cx="2102364" cy="891912"/>
      </dsp:txXfrm>
    </dsp:sp>
    <dsp:sp modelId="{8D438FDC-581D-4BBF-AE62-3C43318E0C44}">
      <dsp:nvSpPr>
        <dsp:cNvPr id="0" name=""/>
        <dsp:cNvSpPr/>
      </dsp:nvSpPr>
      <dsp:spPr>
        <a:xfrm>
          <a:off x="7140621" y="365150"/>
          <a:ext cx="891912" cy="8919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2C7BD3-5190-4444-9F34-B149C314E639}">
      <dsp:nvSpPr>
        <dsp:cNvPr id="0" name=""/>
        <dsp:cNvSpPr/>
      </dsp:nvSpPr>
      <dsp:spPr>
        <a:xfrm>
          <a:off x="7327922" y="552452"/>
          <a:ext cx="517308" cy="5173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24283B-1604-4B49-AC72-71B375E6A74F}">
      <dsp:nvSpPr>
        <dsp:cNvPr id="0" name=""/>
        <dsp:cNvSpPr/>
      </dsp:nvSpPr>
      <dsp:spPr>
        <a:xfrm>
          <a:off x="8223657" y="365150"/>
          <a:ext cx="2102364" cy="89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Observe the emotions that arise, notice urges to smile laugh and tolerate without acting on them.</a:t>
          </a:r>
        </a:p>
      </dsp:txBody>
      <dsp:txXfrm>
        <a:off x="8223657" y="365150"/>
        <a:ext cx="2102364" cy="891912"/>
      </dsp:txXfrm>
    </dsp:sp>
    <dsp:sp modelId="{F757BD95-51D9-4E4C-B6FD-E334D2A8BDA1}">
      <dsp:nvSpPr>
        <dsp:cNvPr id="0" name=""/>
        <dsp:cNvSpPr/>
      </dsp:nvSpPr>
      <dsp:spPr>
        <a:xfrm>
          <a:off x="37178" y="1772004"/>
          <a:ext cx="891912" cy="89191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0E466E-D4D2-481D-9393-AE1A7516C210}">
      <dsp:nvSpPr>
        <dsp:cNvPr id="0" name=""/>
        <dsp:cNvSpPr/>
      </dsp:nvSpPr>
      <dsp:spPr>
        <a:xfrm>
          <a:off x="224480" y="1959305"/>
          <a:ext cx="517308" cy="5173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FECAC1-EE4B-4C54-A0FD-44F0CB1D3A6E}">
      <dsp:nvSpPr>
        <dsp:cNvPr id="0" name=""/>
        <dsp:cNvSpPr/>
      </dsp:nvSpPr>
      <dsp:spPr>
        <a:xfrm>
          <a:off x="1120214" y="1772004"/>
          <a:ext cx="2102364" cy="89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Have students maintain eye contact 1-2 minutes</a:t>
          </a:r>
        </a:p>
      </dsp:txBody>
      <dsp:txXfrm>
        <a:off x="1120214" y="1772004"/>
        <a:ext cx="2102364" cy="891912"/>
      </dsp:txXfrm>
    </dsp:sp>
    <dsp:sp modelId="{ABC4CA60-8571-446F-A642-5CF5C6036259}">
      <dsp:nvSpPr>
        <dsp:cNvPr id="0" name=""/>
        <dsp:cNvSpPr/>
      </dsp:nvSpPr>
      <dsp:spPr>
        <a:xfrm>
          <a:off x="3588900" y="1772004"/>
          <a:ext cx="891912" cy="89191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B32B58-6CCC-4E05-BDE6-1CAEE2C3B386}">
      <dsp:nvSpPr>
        <dsp:cNvPr id="0" name=""/>
        <dsp:cNvSpPr/>
      </dsp:nvSpPr>
      <dsp:spPr>
        <a:xfrm>
          <a:off x="3776201" y="1959305"/>
          <a:ext cx="517308" cy="51730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407675-C5EB-43E4-BF3A-EAB4B8644B25}">
      <dsp:nvSpPr>
        <dsp:cNvPr id="0" name=""/>
        <dsp:cNvSpPr/>
      </dsp:nvSpPr>
      <dsp:spPr>
        <a:xfrm>
          <a:off x="4671936" y="1772004"/>
          <a:ext cx="2102364" cy="891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When finished have students </a:t>
          </a:r>
          <a:r>
            <a:rPr lang="en-US" sz="1300" kern="1200" dirty="0">
              <a:latin typeface="Calibri Light" panose="020F0302020204030204"/>
            </a:rPr>
            <a:t>share their experience/observations</a:t>
          </a:r>
          <a:endParaRPr lang="en-US" sz="1300" kern="1200" dirty="0"/>
        </a:p>
      </dsp:txBody>
      <dsp:txXfrm>
        <a:off x="4671936" y="1772004"/>
        <a:ext cx="2102364" cy="89191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EAD726-AA47-4D94-8428-73A5B8DB937E}" type="datetimeFigureOut">
              <a:rPr lang="en-US"/>
              <a:t>3/20/2026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6B6393-0CBB-4F21-AA9F-83ED7C1E1C61}" type="slidenum">
              <a:rPr lang="en-US"/>
              <a:t>‹#›</a:t>
            </a:fld>
            <a:endParaRPr lang="en-US"/>
          </a:p>
        </p:txBody>
      </p:sp>
    </p:spTree>
    <p:extLst>
      <p:ext uri="{BB962C8B-B14F-4D97-AF65-F5344CB8AC3E}">
        <p14:creationId xmlns:p14="http://schemas.microsoft.com/office/powerpoint/2010/main" val="1358596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a:t>
            </a:fld>
            <a:endParaRPr lang="en-US"/>
          </a:p>
        </p:txBody>
      </p:sp>
    </p:spTree>
    <p:extLst>
      <p:ext uri="{BB962C8B-B14F-4D97-AF65-F5344CB8AC3E}">
        <p14:creationId xmlns:p14="http://schemas.microsoft.com/office/powerpoint/2010/main" val="3492285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https://www.scientificamerican.com/article/the-top-unsolved-questions-in-mathematics-remain-mostly-mysterious/</a:t>
            </a:r>
          </a:p>
          <a:p>
            <a:endParaRPr lang="en-US" dirty="0"/>
          </a:p>
          <a:p>
            <a:r>
              <a:rPr lang="en-US" dirty="0"/>
              <a:t>https://www.alamy.com/manhattan-new-york-usa-united-states-america-times-square-advertising-image64034417.html</a:t>
            </a:r>
          </a:p>
          <a:p>
            <a:r>
              <a:rPr lang="en-US" dirty="0"/>
              <a:t>https://www.digitaldealer.com/latest-news/friday-whats-weekend-looking-like/</a:t>
            </a:r>
          </a:p>
          <a:p>
            <a:r>
              <a:rPr lang="en-US" dirty="0"/>
              <a:t>https://www.ignatianspirituality.com/god-in-the-mess/</a:t>
            </a:r>
          </a:p>
          <a:p>
            <a:r>
              <a:rPr lang="en-US" dirty="0"/>
              <a:t>https://www.google.com/search?q=peaceful&amp;rlz=1C1GCEU_enUS821US821&amp;sxsrf=AOaemvLukT8KeKWjOFZFlxLSJKdpMxKeRQ:1634298780849&amp;source=lnms&amp;tbm=isch&amp;sa=X&amp;sqi=2&amp;ved=2ahUKEwibx6eyrczzAhUllmoFHe4iB9oQ_AUoAXoECAEQAw&amp;biw=1912&amp;bih=929&amp;dpr=1#imgrc=qn_Q4h0Z-Hye-M</a:t>
            </a:r>
          </a:p>
          <a:p>
            <a:endParaRPr lang="en-US" dirty="0"/>
          </a:p>
          <a:p>
            <a:r>
              <a:rPr lang="en-US"/>
              <a:t>https://www.stevonlewis.com/blog/duck-analogy</a:t>
            </a:r>
            <a:endParaRPr lang="en-US" dirty="0"/>
          </a:p>
        </p:txBody>
      </p:sp>
      <p:sp>
        <p:nvSpPr>
          <p:cNvPr id="4" name="Slide Number Placeholder 3"/>
          <p:cNvSpPr>
            <a:spLocks noGrp="1"/>
          </p:cNvSpPr>
          <p:nvPr>
            <p:ph type="sldNum" sz="quarter" idx="5"/>
          </p:nvPr>
        </p:nvSpPr>
        <p:spPr/>
        <p:txBody>
          <a:bodyPr/>
          <a:lstStyle/>
          <a:p>
            <a:fld id="{62C9D599-C5BA-4247-B93F-BDFF92782425}" type="slidenum">
              <a:rPr lang="en-US" smtClean="0"/>
              <a:t>2</a:t>
            </a:fld>
            <a:endParaRPr lang="en-US"/>
          </a:p>
        </p:txBody>
      </p:sp>
    </p:spTree>
    <p:extLst>
      <p:ext uri="{BB962C8B-B14F-4D97-AF65-F5344CB8AC3E}">
        <p14:creationId xmlns:p14="http://schemas.microsoft.com/office/powerpoint/2010/main" val="1636675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3</a:t>
            </a:fld>
            <a:endParaRPr lang="en-US"/>
          </a:p>
        </p:txBody>
      </p:sp>
    </p:spTree>
    <p:extLst>
      <p:ext uri="{BB962C8B-B14F-4D97-AF65-F5344CB8AC3E}">
        <p14:creationId xmlns:p14="http://schemas.microsoft.com/office/powerpoint/2010/main" val="3111642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4</a:t>
            </a:fld>
            <a:endParaRPr lang="en-US"/>
          </a:p>
        </p:txBody>
      </p:sp>
    </p:spTree>
    <p:extLst>
      <p:ext uri="{BB962C8B-B14F-4D97-AF65-F5344CB8AC3E}">
        <p14:creationId xmlns:p14="http://schemas.microsoft.com/office/powerpoint/2010/main" val="3278894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5</a:t>
            </a:fld>
            <a:endParaRPr lang="en-US"/>
          </a:p>
        </p:txBody>
      </p:sp>
    </p:spTree>
    <p:extLst>
      <p:ext uri="{BB962C8B-B14F-4D97-AF65-F5344CB8AC3E}">
        <p14:creationId xmlns:p14="http://schemas.microsoft.com/office/powerpoint/2010/main" val="3354014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6</a:t>
            </a:fld>
            <a:endParaRPr lang="en-US"/>
          </a:p>
        </p:txBody>
      </p:sp>
    </p:spTree>
    <p:extLst>
      <p:ext uri="{BB962C8B-B14F-4D97-AF65-F5344CB8AC3E}">
        <p14:creationId xmlns:p14="http://schemas.microsoft.com/office/powerpoint/2010/main" val="244666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8</a:t>
            </a:fld>
            <a:endParaRPr lang="en-US"/>
          </a:p>
        </p:txBody>
      </p:sp>
    </p:spTree>
    <p:extLst>
      <p:ext uri="{BB962C8B-B14F-4D97-AF65-F5344CB8AC3E}">
        <p14:creationId xmlns:p14="http://schemas.microsoft.com/office/powerpoint/2010/main" val="4106370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9</a:t>
            </a:fld>
            <a:endParaRPr lang="en-US"/>
          </a:p>
        </p:txBody>
      </p:sp>
    </p:spTree>
    <p:extLst>
      <p:ext uri="{BB962C8B-B14F-4D97-AF65-F5344CB8AC3E}">
        <p14:creationId xmlns:p14="http://schemas.microsoft.com/office/powerpoint/2010/main" val="3044578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10</a:t>
            </a:fld>
            <a:endParaRPr lang="en-US"/>
          </a:p>
        </p:txBody>
      </p:sp>
    </p:spTree>
    <p:extLst>
      <p:ext uri="{BB962C8B-B14F-4D97-AF65-F5344CB8AC3E}">
        <p14:creationId xmlns:p14="http://schemas.microsoft.com/office/powerpoint/2010/main" val="2522973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12</a:t>
            </a:fld>
            <a:endParaRPr lang="en-US"/>
          </a:p>
        </p:txBody>
      </p:sp>
    </p:spTree>
    <p:extLst>
      <p:ext uri="{BB962C8B-B14F-4D97-AF65-F5344CB8AC3E}">
        <p14:creationId xmlns:p14="http://schemas.microsoft.com/office/powerpoint/2010/main" val="1355894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Examples:</a:t>
            </a:r>
            <a:endParaRPr lang="en-US" dirty="0"/>
          </a:p>
          <a:p>
            <a:r>
              <a:rPr lang="en-US" dirty="0"/>
              <a:t>“She ignored me at lunch.” → “She didn’t say hi when I walked by.”</a:t>
            </a:r>
          </a:p>
          <a:p>
            <a:r>
              <a:rPr lang="en-US" dirty="0"/>
              <a:t>“Everyone hates me.” → “Two friends didn’t respond to my text yet.”</a:t>
            </a:r>
          </a:p>
          <a:p>
            <a:r>
              <a:rPr lang="en-US" b="1" dirty="0"/>
              <a:t>Add a fun element:</a:t>
            </a:r>
            <a:r>
              <a:rPr lang="en-US" dirty="0"/>
              <a:t> use whiteboards or sticky notes, and have each group share one rewrite aloud.</a:t>
            </a:r>
          </a:p>
          <a:p>
            <a:r>
              <a:rPr lang="en-US" b="1" dirty="0"/>
              <a:t>Teacher tip:</a:t>
            </a:r>
            <a:r>
              <a:rPr lang="en-US" dirty="0"/>
              <a:t> Encourage laughter and creativity — it keeps the emotional content light but meaningful.</a:t>
            </a:r>
          </a:p>
          <a:p>
            <a:endParaRPr lang="en-US" dirty="0"/>
          </a:p>
        </p:txBody>
      </p:sp>
      <p:sp>
        <p:nvSpPr>
          <p:cNvPr id="4" name="Slide Number Placeholder 3"/>
          <p:cNvSpPr>
            <a:spLocks noGrp="1"/>
          </p:cNvSpPr>
          <p:nvPr>
            <p:ph type="sldNum" sz="quarter" idx="5"/>
          </p:nvPr>
        </p:nvSpPr>
        <p:spPr/>
        <p:txBody>
          <a:bodyPr/>
          <a:lstStyle/>
          <a:p>
            <a:fld id="{3EC2DBFC-8FDA-4B48-873F-DCE9850275F5}" type="slidenum">
              <a:rPr lang="en-US" smtClean="0"/>
              <a:t>20</a:t>
            </a:fld>
            <a:endParaRPr lang="en-US"/>
          </a:p>
        </p:txBody>
      </p:sp>
    </p:spTree>
    <p:extLst>
      <p:ext uri="{BB962C8B-B14F-4D97-AF65-F5344CB8AC3E}">
        <p14:creationId xmlns:p14="http://schemas.microsoft.com/office/powerpoint/2010/main" val="233836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6B6393-0CBB-4F21-AA9F-83ED7C1E1C61}" type="slidenum">
              <a:rPr lang="en-US"/>
              <a:t>21</a:t>
            </a:fld>
            <a:endParaRPr lang="en-US"/>
          </a:p>
        </p:txBody>
      </p:sp>
    </p:spTree>
    <p:extLst>
      <p:ext uri="{BB962C8B-B14F-4D97-AF65-F5344CB8AC3E}">
        <p14:creationId xmlns:p14="http://schemas.microsoft.com/office/powerpoint/2010/main" val="4149812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3/20/2026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94082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82427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885070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08264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3/20/2026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37045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345428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91349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39757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137745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440761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884514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790625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496488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764DE79-268F-4C1A-8933-263129D2AF90}" type="datetimeFigureOut">
              <a:rPr lang="en-US" smtClean="0"/>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515362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764DE79-268F-4C1A-8933-263129D2AF90}" type="datetimeFigureOut">
              <a:rPr lang="en-US" smtClean="0"/>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2892659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40697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846499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69009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4000"/>
                <a:shade val="100000"/>
                <a:hueMod val="92000"/>
                <a:satMod val="180000"/>
                <a:lumMod val="114000"/>
              </a:schemeClr>
            </a:gs>
            <a:gs pos="100000">
              <a:schemeClr val="bg2">
                <a:shade val="92000"/>
                <a:satMod val="170000"/>
                <a:lumMod val="96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3/20/2026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4000"/>
                <a:shade val="100000"/>
                <a:hueMod val="92000"/>
                <a:satMod val="180000"/>
                <a:lumMod val="114000"/>
              </a:schemeClr>
            </a:gs>
            <a:gs pos="100000">
              <a:schemeClr val="bg2">
                <a:shade val="92000"/>
                <a:satMod val="170000"/>
                <a:lumMod val="96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846CE7D5-CF57-46EF-B807-FDD0502418D4}" type="datetimeFigureOut">
              <a:rPr lang="en-US" smtClean="0"/>
              <a:t>3/20/2026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3921190073"/>
      </p:ext>
    </p:extLst>
  </p:cSld>
  <p:clrMap bg1="dk1" tx1="lt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MDYXP_zyu_Y" TargetMode="Externa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wirling of a wave in the ocean">
            <a:extLst>
              <a:ext uri="{FF2B5EF4-FFF2-40B4-BE49-F238E27FC236}">
                <a16:creationId xmlns:a16="http://schemas.microsoft.com/office/drawing/2014/main" id="{262ADCD0-AE8E-D313-8918-57518F9BF4D2}"/>
              </a:ext>
            </a:extLst>
          </p:cNvPr>
          <p:cNvPicPr>
            <a:picLocks noChangeAspect="1"/>
          </p:cNvPicPr>
          <p:nvPr/>
        </p:nvPicPr>
        <p:blipFill rotWithShape="1">
          <a:blip r:embed="rId3">
            <a:duotone>
              <a:schemeClr val="bg2">
                <a:shade val="45000"/>
                <a:satMod val="135000"/>
              </a:schemeClr>
              <a:prstClr val="white"/>
            </a:duotone>
            <a:alphaModFix amt="25000"/>
          </a:blip>
          <a:srcRect t="13733" b="1998"/>
          <a:stretch/>
        </p:blipFill>
        <p:spPr>
          <a:xfrm>
            <a:off x="-135590" y="10"/>
            <a:ext cx="12191980" cy="6857990"/>
          </a:xfrm>
          <a:prstGeom prst="rect">
            <a:avLst/>
          </a:prstGeom>
        </p:spPr>
      </p:pic>
      <p:sp>
        <p:nvSpPr>
          <p:cNvPr id="2" name="Title 1">
            <a:extLst>
              <a:ext uri="{FF2B5EF4-FFF2-40B4-BE49-F238E27FC236}">
                <a16:creationId xmlns:a16="http://schemas.microsoft.com/office/drawing/2014/main" id="{E2A1CE09-0B55-4E3A-9769-9195289365DE}"/>
              </a:ext>
            </a:extLst>
          </p:cNvPr>
          <p:cNvSpPr>
            <a:spLocks noGrp="1"/>
          </p:cNvSpPr>
          <p:nvPr>
            <p:ph type="title"/>
          </p:nvPr>
        </p:nvSpPr>
        <p:spPr>
          <a:xfrm>
            <a:off x="1751012" y="1300785"/>
            <a:ext cx="8689976" cy="2509213"/>
          </a:xfrm>
        </p:spPr>
        <p:txBody>
          <a:bodyPr vert="horz" lIns="91440" tIns="45720" rIns="91440" bIns="45720" rtlCol="0" anchor="b">
            <a:normAutofit fontScale="90000"/>
          </a:bodyPr>
          <a:lstStyle/>
          <a:p>
            <a:pPr algn="ctr"/>
            <a:r>
              <a:rPr lang="en-US" sz="4400" u="sng" dirty="0"/>
              <a:t> </a:t>
            </a:r>
            <a:r>
              <a:rPr lang="en-US" sz="4400" u="sng" dirty="0">
                <a:latin typeface="Amasis MT Pro Black" panose="02040A04050005020304" pitchFamily="18" charset="0"/>
              </a:rPr>
              <a:t>Wave Skills/Check the facts </a:t>
            </a:r>
            <a:br>
              <a:rPr lang="en-US" sz="4400" u="sng" dirty="0">
                <a:latin typeface="Amasis MT Pro Black" panose="02040A04050005020304" pitchFamily="18" charset="0"/>
              </a:rPr>
            </a:br>
            <a:r>
              <a:rPr lang="en-US" sz="4400" dirty="0">
                <a:latin typeface="Amasis MT Pro Black" panose="02040A04050005020304" pitchFamily="18" charset="0"/>
              </a:rPr>
              <a:t> </a:t>
            </a:r>
            <a:br>
              <a:rPr lang="en-US" sz="4400" dirty="0">
                <a:latin typeface="Amasis MT Pro Black" panose="02040A04050005020304" pitchFamily="18" charset="0"/>
              </a:rPr>
            </a:br>
            <a:br>
              <a:rPr lang="en-US" sz="4400" dirty="0">
                <a:latin typeface="Amasis MT Pro Black" panose="02040A04050005020304" pitchFamily="18" charset="0"/>
              </a:rPr>
            </a:br>
            <a:r>
              <a:rPr lang="en-US" sz="4400" b="1" dirty="0">
                <a:latin typeface="Amasis MT Pro Black" panose="02040A04050005020304" pitchFamily="18" charset="0"/>
              </a:rPr>
              <a:t>Mrs. Rigaglia</a:t>
            </a:r>
            <a:br>
              <a:rPr lang="en-US" sz="4400" b="1" dirty="0">
                <a:latin typeface="Amasis MT Pro Black" panose="02040A04050005020304" pitchFamily="18" charset="0"/>
              </a:rPr>
            </a:br>
            <a:r>
              <a:rPr lang="en-US" sz="4400" b="1" dirty="0">
                <a:latin typeface="Amasis MT Pro Black" panose="02040A04050005020304" pitchFamily="18" charset="0"/>
              </a:rPr>
              <a:t>Ms. Pappas</a:t>
            </a:r>
          </a:p>
        </p:txBody>
      </p:sp>
    </p:spTree>
    <p:extLst>
      <p:ext uri="{BB962C8B-B14F-4D97-AF65-F5344CB8AC3E}">
        <p14:creationId xmlns:p14="http://schemas.microsoft.com/office/powerpoint/2010/main" val="359693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02C54CE-8BC5-497B-A89F-89F8970F5D41}"/>
              </a:ext>
            </a:extLst>
          </p:cNvPr>
          <p:cNvSpPr>
            <a:spLocks noGrp="1"/>
          </p:cNvSpPr>
          <p:nvPr>
            <p:ph type="subTitle" idx="1"/>
          </p:nvPr>
        </p:nvSpPr>
        <p:spPr/>
        <p:txBody>
          <a:bodyPr/>
          <a:lstStyle/>
          <a:p>
            <a:endParaRPr lang="en-US" dirty="0"/>
          </a:p>
        </p:txBody>
      </p:sp>
      <p:pic>
        <p:nvPicPr>
          <p:cNvPr id="1026" name="Picture 2" descr="The Cutest Baby Animals in the World">
            <a:extLst>
              <a:ext uri="{FF2B5EF4-FFF2-40B4-BE49-F238E27FC236}">
                <a16:creationId xmlns:a16="http://schemas.microsoft.com/office/drawing/2014/main" id="{B3235B8B-04B2-4DD1-9AAF-057735DB75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447" y="513826"/>
            <a:ext cx="3259122" cy="21727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ess of paint">
            <a:extLst>
              <a:ext uri="{FF2B5EF4-FFF2-40B4-BE49-F238E27FC236}">
                <a16:creationId xmlns:a16="http://schemas.microsoft.com/office/drawing/2014/main" id="{58958207-9C0D-4E9F-9F9C-C61D4E9255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6683" y="422945"/>
            <a:ext cx="2901668" cy="23545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t’s Friday. What’s Your Weekend Looking Like?">
            <a:extLst>
              <a:ext uri="{FF2B5EF4-FFF2-40B4-BE49-F238E27FC236}">
                <a16:creationId xmlns:a16="http://schemas.microsoft.com/office/drawing/2014/main" id="{BD198BBF-9A26-49B4-B9F6-EB1689773DB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9178"/>
          <a:stretch/>
        </p:blipFill>
        <p:spPr bwMode="auto">
          <a:xfrm>
            <a:off x="8320679" y="3034588"/>
            <a:ext cx="3886270" cy="38234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alm • Relaxing Piano Music &amp;amp; Bird Sounds | Peaceful Sleep Music - YouTube">
            <a:extLst>
              <a:ext uri="{FF2B5EF4-FFF2-40B4-BE49-F238E27FC236}">
                <a16:creationId xmlns:a16="http://schemas.microsoft.com/office/drawing/2014/main" id="{5B7B6BC1-0486-49A6-9B3E-7D90F8B346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806" y="3105805"/>
            <a:ext cx="3598877" cy="335782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anhattan New York USA United States America Times Square advertising  advertisements architecture busy city colourful colours Stock Photo - Alamy">
            <a:extLst>
              <a:ext uri="{FF2B5EF4-FFF2-40B4-BE49-F238E27FC236}">
                <a16:creationId xmlns:a16="http://schemas.microsoft.com/office/drawing/2014/main" id="{DFBA9AF7-EA48-4B35-97B7-5D270391AE7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06439" y="422945"/>
            <a:ext cx="3028479" cy="235450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7EB0A09-E0C4-458C-BF7F-6448B84C5FE0}"/>
              </a:ext>
            </a:extLst>
          </p:cNvPr>
          <p:cNvPicPr>
            <a:picLocks noChangeAspect="1"/>
          </p:cNvPicPr>
          <p:nvPr/>
        </p:nvPicPr>
        <p:blipFill>
          <a:blip r:embed="rId8"/>
          <a:stretch>
            <a:fillRect/>
          </a:stretch>
        </p:blipFill>
        <p:spPr>
          <a:xfrm>
            <a:off x="9957358" y="534442"/>
            <a:ext cx="2234642" cy="2320590"/>
          </a:xfrm>
          <a:prstGeom prst="rect">
            <a:avLst/>
          </a:prstGeom>
        </p:spPr>
      </p:pic>
      <p:pic>
        <p:nvPicPr>
          <p:cNvPr id="1038" name="Picture 14" descr="The Top Unsolved Questions in Mathematics Remain Mostly Mysterious -  Scientific American">
            <a:extLst>
              <a:ext uri="{FF2B5EF4-FFF2-40B4-BE49-F238E27FC236}">
                <a16:creationId xmlns:a16="http://schemas.microsoft.com/office/drawing/2014/main" id="{411F0AE3-5ED2-40B2-8D32-AB582DD0C08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77977" y="3580490"/>
            <a:ext cx="3836046" cy="2408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059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2917EF87-F56B-44C0-9DB1-A9D31FAC10E6}"/>
              </a:ext>
            </a:extLst>
          </p:cNvPr>
          <p:cNvPicPr>
            <a:picLocks noChangeAspect="1"/>
          </p:cNvPicPr>
          <p:nvPr/>
        </p:nvPicPr>
        <p:blipFill>
          <a:blip r:embed="rId3"/>
          <a:stretch>
            <a:fillRect/>
          </a:stretch>
        </p:blipFill>
        <p:spPr>
          <a:xfrm>
            <a:off x="5078061" y="875338"/>
            <a:ext cx="6200163" cy="4650122"/>
          </a:xfrm>
          <a:prstGeom prst="roundRect">
            <a:avLst>
              <a:gd name="adj" fmla="val 2392"/>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a:extLst>
              <a:ext uri="{FF2B5EF4-FFF2-40B4-BE49-F238E27FC236}">
                <a16:creationId xmlns:a16="http://schemas.microsoft.com/office/drawing/2014/main" id="{2B4323DD-3808-4460-A7C0-12A64BD2DB7C}"/>
              </a:ext>
            </a:extLst>
          </p:cNvPr>
          <p:cNvSpPr>
            <a:spLocks noGrp="1"/>
          </p:cNvSpPr>
          <p:nvPr>
            <p:ph type="title"/>
          </p:nvPr>
        </p:nvSpPr>
        <p:spPr>
          <a:xfrm>
            <a:off x="913776" y="555522"/>
            <a:ext cx="3893976" cy="769352"/>
          </a:xfrm>
        </p:spPr>
        <p:txBody>
          <a:bodyPr anchor="b">
            <a:normAutofit/>
          </a:bodyPr>
          <a:lstStyle/>
          <a:p>
            <a:r>
              <a:rPr lang="en-US" sz="3200" dirty="0">
                <a:cs typeface="Calibri Light"/>
              </a:rPr>
              <a:t>Main Ideas:</a:t>
            </a:r>
            <a:endParaRPr lang="en-US" sz="3200" dirty="0"/>
          </a:p>
        </p:txBody>
      </p:sp>
      <p:sp>
        <p:nvSpPr>
          <p:cNvPr id="3" name="Content Placeholder 2">
            <a:extLst>
              <a:ext uri="{FF2B5EF4-FFF2-40B4-BE49-F238E27FC236}">
                <a16:creationId xmlns:a16="http://schemas.microsoft.com/office/drawing/2014/main" id="{4AD08926-A165-4472-A833-99944BF59F15}"/>
              </a:ext>
            </a:extLst>
          </p:cNvPr>
          <p:cNvSpPr>
            <a:spLocks noGrp="1"/>
          </p:cNvSpPr>
          <p:nvPr>
            <p:ph idx="1"/>
          </p:nvPr>
        </p:nvSpPr>
        <p:spPr>
          <a:xfrm>
            <a:off x="184355" y="1408471"/>
            <a:ext cx="4623397" cy="4955458"/>
          </a:xfrm>
        </p:spPr>
        <p:txBody>
          <a:bodyPr vert="horz" lIns="91440" tIns="45720" rIns="91440" bIns="45720" rtlCol="0">
            <a:noAutofit/>
          </a:bodyPr>
          <a:lstStyle/>
          <a:p>
            <a:pPr algn="ctr">
              <a:lnSpc>
                <a:spcPct val="110000"/>
              </a:lnSpc>
            </a:pPr>
            <a:r>
              <a:rPr lang="en-US" sz="1800" dirty="0">
                <a:cs typeface="Calibri"/>
              </a:rPr>
              <a:t>Allow selves to experience emotions like a wave being mindful of how they begin, build to a peak and go down, without trying to control them</a:t>
            </a:r>
          </a:p>
          <a:p>
            <a:pPr algn="ctr">
              <a:lnSpc>
                <a:spcPct val="110000"/>
              </a:lnSpc>
            </a:pPr>
            <a:r>
              <a:rPr lang="en-US" sz="1800" dirty="0">
                <a:cs typeface="Calibri"/>
              </a:rPr>
              <a:t> Why should we also pay attention to our emotions rather than push them away? </a:t>
            </a:r>
          </a:p>
          <a:p>
            <a:pPr algn="ctr">
              <a:lnSpc>
                <a:spcPct val="110000"/>
              </a:lnSpc>
            </a:pPr>
            <a:r>
              <a:rPr lang="en-US" sz="1800" dirty="0">
                <a:cs typeface="Calibri"/>
              </a:rPr>
              <a:t>It is important to tolerate emotions. The focus is on how to tolerate and experience emotions by focusing on them. </a:t>
            </a:r>
          </a:p>
          <a:p>
            <a:pPr algn="ctr">
              <a:lnSpc>
                <a:spcPct val="110000"/>
              </a:lnSpc>
            </a:pPr>
            <a:r>
              <a:rPr lang="en-US" sz="1800" dirty="0">
                <a:cs typeface="Calibri"/>
              </a:rPr>
              <a:t>A moderate amount of anxiety for example can be beneficial in motivating us  and increase tolerance of emotion.</a:t>
            </a:r>
            <a:endParaRPr lang="en-US" sz="1800" dirty="0"/>
          </a:p>
        </p:txBody>
      </p:sp>
    </p:spTree>
    <p:extLst>
      <p:ext uri="{BB962C8B-B14F-4D97-AF65-F5344CB8AC3E}">
        <p14:creationId xmlns:p14="http://schemas.microsoft.com/office/powerpoint/2010/main" val="335816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a logo&#10;&#10;Description generated with very high confidence">
            <a:extLst>
              <a:ext uri="{FF2B5EF4-FFF2-40B4-BE49-F238E27FC236}">
                <a16:creationId xmlns:a16="http://schemas.microsoft.com/office/drawing/2014/main" id="{7539CBE5-48B6-405C-B620-59F097D268F8}"/>
              </a:ext>
            </a:extLst>
          </p:cNvPr>
          <p:cNvPicPr>
            <a:picLocks noGrp="1" noChangeAspect="1"/>
          </p:cNvPicPr>
          <p:nvPr>
            <p:ph idx="1"/>
          </p:nvPr>
        </p:nvPicPr>
        <p:blipFill>
          <a:blip r:embed="rId3"/>
          <a:stretch>
            <a:fillRect/>
          </a:stretch>
        </p:blipFill>
        <p:spPr>
          <a:xfrm>
            <a:off x="2192607" y="529236"/>
            <a:ext cx="7509903" cy="6043571"/>
          </a:xfrm>
        </p:spPr>
      </p:pic>
    </p:spTree>
    <p:extLst>
      <p:ext uri="{BB962C8B-B14F-4D97-AF65-F5344CB8AC3E}">
        <p14:creationId xmlns:p14="http://schemas.microsoft.com/office/powerpoint/2010/main" val="1321200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screenshot of a cell phone&#10;&#10;Description generated with very high confidence">
            <a:extLst>
              <a:ext uri="{FF2B5EF4-FFF2-40B4-BE49-F238E27FC236}">
                <a16:creationId xmlns:a16="http://schemas.microsoft.com/office/drawing/2014/main" id="{8323834D-B587-43B3-BFF4-DBB16458C8D6}"/>
              </a:ext>
            </a:extLst>
          </p:cNvPr>
          <p:cNvPicPr>
            <a:picLocks noGrp="1" noChangeAspect="1"/>
          </p:cNvPicPr>
          <p:nvPr>
            <p:ph idx="1"/>
          </p:nvPr>
        </p:nvPicPr>
        <p:blipFill>
          <a:blip r:embed="rId3"/>
          <a:stretch>
            <a:fillRect/>
          </a:stretch>
        </p:blipFill>
        <p:spPr>
          <a:xfrm>
            <a:off x="1879852" y="760557"/>
            <a:ext cx="6869916" cy="5954713"/>
          </a:xfrm>
        </p:spPr>
      </p:pic>
      <p:sp>
        <p:nvSpPr>
          <p:cNvPr id="2" name="TextBox 1">
            <a:extLst>
              <a:ext uri="{FF2B5EF4-FFF2-40B4-BE49-F238E27FC236}">
                <a16:creationId xmlns:a16="http://schemas.microsoft.com/office/drawing/2014/main" id="{E8884496-A33A-41E2-932F-CA7C93DE39C5}"/>
              </a:ext>
            </a:extLst>
          </p:cNvPr>
          <p:cNvSpPr txBox="1"/>
          <p:nvPr/>
        </p:nvSpPr>
        <p:spPr>
          <a:xfrm>
            <a:off x="746166" y="48886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Review handout 21.1</a:t>
            </a:r>
          </a:p>
        </p:txBody>
      </p:sp>
    </p:spTree>
    <p:extLst>
      <p:ext uri="{BB962C8B-B14F-4D97-AF65-F5344CB8AC3E}">
        <p14:creationId xmlns:p14="http://schemas.microsoft.com/office/powerpoint/2010/main" val="2707715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4F270-5D9D-4341-B2EE-60B88D6727BE}"/>
              </a:ext>
            </a:extLst>
          </p:cNvPr>
          <p:cNvSpPr>
            <a:spLocks noGrp="1"/>
          </p:cNvSpPr>
          <p:nvPr>
            <p:ph type="title"/>
          </p:nvPr>
        </p:nvSpPr>
        <p:spPr>
          <a:xfrm>
            <a:off x="641074" y="1419900"/>
            <a:ext cx="2844002" cy="4018201"/>
          </a:xfrm>
        </p:spPr>
        <p:txBody>
          <a:bodyPr>
            <a:normAutofit/>
          </a:bodyPr>
          <a:lstStyle/>
          <a:p>
            <a:pPr algn="l"/>
            <a:r>
              <a:rPr lang="en-US" sz="4100">
                <a:cs typeface="Calibri Light"/>
              </a:rPr>
              <a:t>Experience Emotions</a:t>
            </a:r>
          </a:p>
        </p:txBody>
      </p:sp>
      <p:sp>
        <p:nvSpPr>
          <p:cNvPr id="3" name="Content Placeholder 2">
            <a:extLst>
              <a:ext uri="{FF2B5EF4-FFF2-40B4-BE49-F238E27FC236}">
                <a16:creationId xmlns:a16="http://schemas.microsoft.com/office/drawing/2014/main" id="{D3C61AF8-E047-4723-816E-C516420AC19F}"/>
              </a:ext>
            </a:extLst>
          </p:cNvPr>
          <p:cNvSpPr>
            <a:spLocks noGrp="1"/>
          </p:cNvSpPr>
          <p:nvPr>
            <p:ph idx="1"/>
          </p:nvPr>
        </p:nvSpPr>
        <p:spPr>
          <a:xfrm>
            <a:off x="4701008" y="1193576"/>
            <a:ext cx="6576591" cy="4470850"/>
          </a:xfrm>
        </p:spPr>
        <p:txBody>
          <a:bodyPr vert="horz" lIns="91440" tIns="45720" rIns="91440" bIns="45720" rtlCol="0" anchor="ctr">
            <a:normAutofit/>
          </a:bodyPr>
          <a:lstStyle/>
          <a:p>
            <a:pPr marL="0" indent="0">
              <a:lnSpc>
                <a:spcPct val="110000"/>
              </a:lnSpc>
              <a:buNone/>
            </a:pPr>
            <a:endParaRPr lang="en-US" sz="1900"/>
          </a:p>
          <a:p>
            <a:pPr>
              <a:lnSpc>
                <a:spcPct val="110000"/>
              </a:lnSpc>
            </a:pPr>
            <a:r>
              <a:rPr lang="en-US" sz="1900" dirty="0">
                <a:cs typeface="Calibri"/>
              </a:rPr>
              <a:t>Have you ever experienced an intense emotion and first reaction was to push it away or distract?</a:t>
            </a:r>
          </a:p>
          <a:p>
            <a:pPr>
              <a:lnSpc>
                <a:spcPct val="110000"/>
              </a:lnSpc>
            </a:pPr>
            <a:r>
              <a:rPr lang="en-US" sz="1900" dirty="0">
                <a:cs typeface="Calibri"/>
              </a:rPr>
              <a:t>What happened when you tried to push it away? What is helpful in short-term? Long-term? </a:t>
            </a:r>
          </a:p>
          <a:p>
            <a:pPr>
              <a:lnSpc>
                <a:spcPct val="110000"/>
              </a:lnSpc>
            </a:pPr>
            <a:r>
              <a:rPr lang="en-US" sz="1900" dirty="0">
                <a:cs typeface="Calibri"/>
              </a:rPr>
              <a:t>At times, its useful to distract from emotions but not ALL the time.</a:t>
            </a:r>
          </a:p>
          <a:p>
            <a:pPr>
              <a:lnSpc>
                <a:spcPct val="110000"/>
              </a:lnSpc>
            </a:pPr>
            <a:r>
              <a:rPr lang="en-US" sz="1900" dirty="0">
                <a:cs typeface="Calibri"/>
              </a:rPr>
              <a:t>Think of emotions like waves, let them flow. You will find most of the time these emotions are manageable. The key is to allow yourself to experience them when appropriate (ex: taking test and breakup)</a:t>
            </a:r>
          </a:p>
        </p:txBody>
      </p:sp>
    </p:spTree>
    <p:extLst>
      <p:ext uri="{BB962C8B-B14F-4D97-AF65-F5344CB8AC3E}">
        <p14:creationId xmlns:p14="http://schemas.microsoft.com/office/powerpoint/2010/main" val="1820990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CC41-42CF-F230-5F72-66152746C68D}"/>
              </a:ext>
            </a:extLst>
          </p:cNvPr>
          <p:cNvSpPr>
            <a:spLocks noGrp="1"/>
          </p:cNvSpPr>
          <p:nvPr>
            <p:ph type="title"/>
          </p:nvPr>
        </p:nvSpPr>
        <p:spPr>
          <a:xfrm>
            <a:off x="913775" y="618517"/>
            <a:ext cx="7859564" cy="1596177"/>
          </a:xfrm>
        </p:spPr>
        <p:txBody>
          <a:bodyPr>
            <a:normAutofit/>
          </a:bodyPr>
          <a:lstStyle/>
          <a:p>
            <a:r>
              <a:rPr lang="en-US" sz="4000"/>
              <a:t>DBT</a:t>
            </a:r>
          </a:p>
        </p:txBody>
      </p:sp>
      <p:sp>
        <p:nvSpPr>
          <p:cNvPr id="3" name="Content Placeholder 2">
            <a:extLst>
              <a:ext uri="{FF2B5EF4-FFF2-40B4-BE49-F238E27FC236}">
                <a16:creationId xmlns:a16="http://schemas.microsoft.com/office/drawing/2014/main" id="{3B0018D2-DEAE-2263-CC74-280B60EF71E1}"/>
              </a:ext>
            </a:extLst>
          </p:cNvPr>
          <p:cNvSpPr>
            <a:spLocks noGrp="1"/>
          </p:cNvSpPr>
          <p:nvPr>
            <p:ph idx="1"/>
          </p:nvPr>
        </p:nvSpPr>
        <p:spPr>
          <a:xfrm>
            <a:off x="913773" y="2367092"/>
            <a:ext cx="7859565" cy="3424107"/>
          </a:xfrm>
        </p:spPr>
        <p:txBody>
          <a:bodyPr>
            <a:normAutofit/>
          </a:bodyPr>
          <a:lstStyle/>
          <a:p>
            <a:pPr marL="0" indent="0">
              <a:buNone/>
            </a:pPr>
            <a:r>
              <a:rPr lang="en-US" sz="1800" dirty="0">
                <a:highlight>
                  <a:srgbClr val="000000"/>
                </a:highlight>
                <a:hlinkClick r:id="rId2"/>
              </a:rPr>
              <a:t>https://www.youtube.com/watch?v=MDYXP_zyu_Y</a:t>
            </a:r>
            <a:endParaRPr lang="en-US" sz="1800" dirty="0">
              <a:highlight>
                <a:srgbClr val="000000"/>
              </a:highlight>
            </a:endParaRPr>
          </a:p>
        </p:txBody>
      </p:sp>
    </p:spTree>
    <p:extLst>
      <p:ext uri="{BB962C8B-B14F-4D97-AF65-F5344CB8AC3E}">
        <p14:creationId xmlns:p14="http://schemas.microsoft.com/office/powerpoint/2010/main" val="394185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diagram&#10;&#10;Description automatically generated">
            <a:extLst>
              <a:ext uri="{FF2B5EF4-FFF2-40B4-BE49-F238E27FC236}">
                <a16:creationId xmlns:a16="http://schemas.microsoft.com/office/drawing/2014/main" id="{5D1A777B-F620-4489-A436-A9399D8F22F3}"/>
              </a:ext>
            </a:extLst>
          </p:cNvPr>
          <p:cNvPicPr>
            <a:picLocks noChangeAspect="1"/>
          </p:cNvPicPr>
          <p:nvPr/>
        </p:nvPicPr>
        <p:blipFill rotWithShape="1">
          <a:blip r:embed="rId3"/>
          <a:srcRect r="-1" b="4517"/>
          <a:stretch/>
        </p:blipFill>
        <p:spPr>
          <a:xfrm>
            <a:off x="643464" y="1297042"/>
            <a:ext cx="3995592" cy="4238969"/>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a:extLst>
              <a:ext uri="{FF2B5EF4-FFF2-40B4-BE49-F238E27FC236}">
                <a16:creationId xmlns:a16="http://schemas.microsoft.com/office/drawing/2014/main" id="{EF26AA48-E344-40A9-BB5C-A64D59ADC38B}"/>
              </a:ext>
            </a:extLst>
          </p:cNvPr>
          <p:cNvSpPr>
            <a:spLocks noGrp="1"/>
          </p:cNvSpPr>
          <p:nvPr>
            <p:ph type="title"/>
          </p:nvPr>
        </p:nvSpPr>
        <p:spPr>
          <a:xfrm>
            <a:off x="5282520" y="618517"/>
            <a:ext cx="5855416" cy="1596177"/>
          </a:xfrm>
        </p:spPr>
        <p:txBody>
          <a:bodyPr>
            <a:normAutofit/>
          </a:bodyPr>
          <a:lstStyle/>
          <a:p>
            <a:r>
              <a:rPr lang="en-US">
                <a:cs typeface="Calibri Light"/>
              </a:rPr>
              <a:t>Handout 21.1</a:t>
            </a:r>
            <a:endParaRPr lang="en-US"/>
          </a:p>
        </p:txBody>
      </p:sp>
      <p:sp>
        <p:nvSpPr>
          <p:cNvPr id="3" name="Content Placeholder 2">
            <a:extLst>
              <a:ext uri="{FF2B5EF4-FFF2-40B4-BE49-F238E27FC236}">
                <a16:creationId xmlns:a16="http://schemas.microsoft.com/office/drawing/2014/main" id="{44F61146-1C7D-4ECD-93C3-8F5EF4946E61}"/>
              </a:ext>
            </a:extLst>
          </p:cNvPr>
          <p:cNvSpPr>
            <a:spLocks noGrp="1"/>
          </p:cNvSpPr>
          <p:nvPr>
            <p:ph idx="1"/>
          </p:nvPr>
        </p:nvSpPr>
        <p:spPr>
          <a:xfrm>
            <a:off x="5282520" y="2367092"/>
            <a:ext cx="5855415" cy="3847444"/>
          </a:xfrm>
        </p:spPr>
        <p:txBody>
          <a:bodyPr vert="horz" lIns="91440" tIns="45720" rIns="91440" bIns="45720" rtlCol="0">
            <a:normAutofit/>
          </a:bodyPr>
          <a:lstStyle/>
          <a:p>
            <a:pPr>
              <a:lnSpc>
                <a:spcPct val="110000"/>
              </a:lnSpc>
            </a:pPr>
            <a:endParaRPr lang="en-US" sz="1400" dirty="0">
              <a:cs typeface="Calibri"/>
            </a:endParaRPr>
          </a:p>
          <a:p>
            <a:pPr>
              <a:lnSpc>
                <a:spcPct val="110000"/>
              </a:lnSpc>
            </a:pPr>
            <a:endParaRPr lang="en-US" sz="1400" dirty="0">
              <a:cs typeface="Calibri"/>
            </a:endParaRPr>
          </a:p>
          <a:p>
            <a:pPr>
              <a:lnSpc>
                <a:spcPct val="110000"/>
              </a:lnSpc>
            </a:pPr>
            <a:r>
              <a:rPr lang="en-US" sz="1400" dirty="0">
                <a:cs typeface="Calibri"/>
              </a:rPr>
              <a:t>Mindfulness to current emotions is about learning to allow the pain.</a:t>
            </a:r>
          </a:p>
          <a:p>
            <a:pPr>
              <a:lnSpc>
                <a:spcPct val="110000"/>
              </a:lnSpc>
            </a:pPr>
            <a:r>
              <a:rPr lang="en-US" sz="1400" dirty="0">
                <a:cs typeface="Calibri"/>
              </a:rPr>
              <a:t>By being able to describe these emotions we can have an easier time problem solving. The more we allow to experience the emotions we train our brain to not fear them.</a:t>
            </a:r>
          </a:p>
          <a:p>
            <a:pPr>
              <a:lnSpc>
                <a:spcPct val="110000"/>
              </a:lnSpc>
            </a:pPr>
            <a:r>
              <a:rPr lang="en-US" sz="1400" dirty="0">
                <a:cs typeface="Calibri"/>
              </a:rPr>
              <a:t>Being mindful can begin to challenge some of these myths</a:t>
            </a:r>
          </a:p>
        </p:txBody>
      </p:sp>
    </p:spTree>
    <p:extLst>
      <p:ext uri="{BB962C8B-B14F-4D97-AF65-F5344CB8AC3E}">
        <p14:creationId xmlns:p14="http://schemas.microsoft.com/office/powerpoint/2010/main" val="1265120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7F64C0D8-BC58-4BED-8D10-6696FB4C8961}"/>
              </a:ext>
            </a:extLst>
          </p:cNvPr>
          <p:cNvPicPr>
            <a:picLocks noChangeAspect="1"/>
          </p:cNvPicPr>
          <p:nvPr/>
        </p:nvPicPr>
        <p:blipFill rotWithShape="1">
          <a:blip r:embed="rId3"/>
          <a:srcRect t="7512" b="8845"/>
          <a:stretch/>
        </p:blipFill>
        <p:spPr>
          <a:xfrm>
            <a:off x="6404013" y="697463"/>
            <a:ext cx="5563037" cy="5707149"/>
          </a:xfrm>
          <a:prstGeom prst="rect">
            <a:avLst/>
          </a:prstGeom>
        </p:spPr>
      </p:pic>
      <p:sp>
        <p:nvSpPr>
          <p:cNvPr id="2" name="Title 1">
            <a:extLst>
              <a:ext uri="{FF2B5EF4-FFF2-40B4-BE49-F238E27FC236}">
                <a16:creationId xmlns:a16="http://schemas.microsoft.com/office/drawing/2014/main" id="{709F1341-6079-4339-B4DC-3173CDE10C21}"/>
              </a:ext>
            </a:extLst>
          </p:cNvPr>
          <p:cNvSpPr>
            <a:spLocks noGrp="1"/>
          </p:cNvSpPr>
          <p:nvPr>
            <p:ph type="title"/>
          </p:nvPr>
        </p:nvSpPr>
        <p:spPr>
          <a:xfrm>
            <a:off x="224950" y="359649"/>
            <a:ext cx="10515600" cy="1325563"/>
          </a:xfrm>
        </p:spPr>
        <p:txBody>
          <a:bodyPr>
            <a:normAutofit/>
          </a:bodyPr>
          <a:lstStyle/>
          <a:p>
            <a:r>
              <a:rPr lang="en-US" dirty="0">
                <a:solidFill>
                  <a:schemeClr val="bg1"/>
                </a:solidFill>
                <a:cs typeface="Calibri Light"/>
              </a:rPr>
              <a:t>Emotion Sensations</a:t>
            </a:r>
          </a:p>
        </p:txBody>
      </p:sp>
      <p:sp>
        <p:nvSpPr>
          <p:cNvPr id="3" name="Content Placeholder 2">
            <a:extLst>
              <a:ext uri="{FF2B5EF4-FFF2-40B4-BE49-F238E27FC236}">
                <a16:creationId xmlns:a16="http://schemas.microsoft.com/office/drawing/2014/main" id="{568022FC-72DF-4DD9-B45F-55DB06491175}"/>
              </a:ext>
            </a:extLst>
          </p:cNvPr>
          <p:cNvSpPr>
            <a:spLocks noGrp="1"/>
          </p:cNvSpPr>
          <p:nvPr>
            <p:ph idx="1"/>
          </p:nvPr>
        </p:nvSpPr>
        <p:spPr>
          <a:xfrm>
            <a:off x="0" y="1809199"/>
            <a:ext cx="6353988" cy="4351338"/>
          </a:xfrm>
        </p:spPr>
        <p:txBody>
          <a:bodyPr vert="horz" lIns="91440" tIns="45720" rIns="91440" bIns="45720" rtlCol="0">
            <a:normAutofit/>
          </a:bodyPr>
          <a:lstStyle/>
          <a:p>
            <a:pPr marL="0" indent="0">
              <a:lnSpc>
                <a:spcPct val="110000"/>
              </a:lnSpc>
              <a:buNone/>
            </a:pPr>
            <a:r>
              <a:rPr lang="en-US" sz="1600" dirty="0">
                <a:solidFill>
                  <a:schemeClr val="bg1"/>
                </a:solidFill>
                <a:cs typeface="Calibri"/>
              </a:rPr>
              <a:t>1. When you are anxious, where do you feel it in your body?</a:t>
            </a:r>
          </a:p>
          <a:p>
            <a:pPr marL="0" indent="0">
              <a:lnSpc>
                <a:spcPct val="110000"/>
              </a:lnSpc>
              <a:buNone/>
            </a:pPr>
            <a:r>
              <a:rPr lang="en-US" sz="1600" dirty="0">
                <a:solidFill>
                  <a:schemeClr val="bg1"/>
                </a:solidFill>
                <a:cs typeface="Calibri"/>
              </a:rPr>
              <a:t>2. When you are sad, where do you feel it in your body?</a:t>
            </a:r>
          </a:p>
          <a:p>
            <a:pPr marL="0" indent="0">
              <a:lnSpc>
                <a:spcPct val="110000"/>
              </a:lnSpc>
              <a:buNone/>
            </a:pPr>
            <a:r>
              <a:rPr lang="en-US" sz="1600" dirty="0">
                <a:solidFill>
                  <a:schemeClr val="bg1"/>
                </a:solidFill>
                <a:cs typeface="Calibri"/>
              </a:rPr>
              <a:t>3. When you are excited, where do you feel in your body?</a:t>
            </a:r>
          </a:p>
          <a:p>
            <a:pPr marL="0" indent="0">
              <a:lnSpc>
                <a:spcPct val="110000"/>
              </a:lnSpc>
              <a:buNone/>
            </a:pPr>
            <a:r>
              <a:rPr lang="en-US" sz="1600" dirty="0">
                <a:solidFill>
                  <a:schemeClr val="bg1"/>
                </a:solidFill>
                <a:cs typeface="Calibri"/>
              </a:rPr>
              <a:t>4. When you are angry, where do you feel in your body?</a:t>
            </a:r>
          </a:p>
          <a:p>
            <a:pPr>
              <a:lnSpc>
                <a:spcPct val="110000"/>
              </a:lnSpc>
            </a:pPr>
            <a:endParaRPr lang="en-US" sz="1600" dirty="0">
              <a:solidFill>
                <a:schemeClr val="bg1"/>
              </a:solidFill>
              <a:cs typeface="Calibri"/>
            </a:endParaRPr>
          </a:p>
          <a:p>
            <a:pPr>
              <a:lnSpc>
                <a:spcPct val="110000"/>
              </a:lnSpc>
            </a:pPr>
            <a:r>
              <a:rPr lang="en-US" sz="1600" dirty="0">
                <a:solidFill>
                  <a:schemeClr val="bg1"/>
                </a:solidFill>
                <a:cs typeface="Calibri"/>
              </a:rPr>
              <a:t>Do you always like those sensations? Most of the time it's the physical sensations that make us uncomfortable. Learning to experience those symptoms it builds our tolerance like a wave.</a:t>
            </a:r>
          </a:p>
        </p:txBody>
      </p:sp>
    </p:spTree>
    <p:extLst>
      <p:ext uri="{BB962C8B-B14F-4D97-AF65-F5344CB8AC3E}">
        <p14:creationId xmlns:p14="http://schemas.microsoft.com/office/powerpoint/2010/main" val="434131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Logo&#10;&#10;Description automatically generated">
            <a:extLst>
              <a:ext uri="{FF2B5EF4-FFF2-40B4-BE49-F238E27FC236}">
                <a16:creationId xmlns:a16="http://schemas.microsoft.com/office/drawing/2014/main" id="{4EE50833-6E78-4439-A860-B8119A67DEC7}"/>
              </a:ext>
            </a:extLst>
          </p:cNvPr>
          <p:cNvPicPr>
            <a:picLocks noChangeAspect="1"/>
          </p:cNvPicPr>
          <p:nvPr/>
        </p:nvPicPr>
        <p:blipFill>
          <a:blip r:embed="rId3"/>
          <a:stretch>
            <a:fillRect/>
          </a:stretch>
        </p:blipFill>
        <p:spPr>
          <a:xfrm>
            <a:off x="5377278" y="609600"/>
            <a:ext cx="5601728" cy="5181599"/>
          </a:xfrm>
          <a:prstGeom prst="roundRect">
            <a:avLst>
              <a:gd name="adj" fmla="val 2392"/>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a:extLst>
              <a:ext uri="{FF2B5EF4-FFF2-40B4-BE49-F238E27FC236}">
                <a16:creationId xmlns:a16="http://schemas.microsoft.com/office/drawing/2014/main" id="{7D5F403D-FD87-4EA6-9AB2-E89E0AEEE614}"/>
              </a:ext>
            </a:extLst>
          </p:cNvPr>
          <p:cNvSpPr>
            <a:spLocks noGrp="1"/>
          </p:cNvSpPr>
          <p:nvPr>
            <p:ph type="title"/>
          </p:nvPr>
        </p:nvSpPr>
        <p:spPr>
          <a:xfrm>
            <a:off x="913776" y="618517"/>
            <a:ext cx="3893976" cy="1596177"/>
          </a:xfrm>
        </p:spPr>
        <p:txBody>
          <a:bodyPr anchor="b">
            <a:normAutofit/>
          </a:bodyPr>
          <a:lstStyle/>
          <a:p>
            <a:pPr algn="ctr"/>
            <a:r>
              <a:rPr lang="en-US" sz="3200" dirty="0">
                <a:cs typeface="Calibri Light"/>
              </a:rPr>
              <a:t>ACCEPTANCE</a:t>
            </a:r>
          </a:p>
        </p:txBody>
      </p:sp>
      <p:sp>
        <p:nvSpPr>
          <p:cNvPr id="3" name="Content Placeholder 2">
            <a:extLst>
              <a:ext uri="{FF2B5EF4-FFF2-40B4-BE49-F238E27FC236}">
                <a16:creationId xmlns:a16="http://schemas.microsoft.com/office/drawing/2014/main" id="{B39BA558-C19B-4BB7-9F5D-5E5AE3C27576}"/>
              </a:ext>
            </a:extLst>
          </p:cNvPr>
          <p:cNvSpPr>
            <a:spLocks noGrp="1"/>
          </p:cNvSpPr>
          <p:nvPr>
            <p:ph idx="1"/>
          </p:nvPr>
        </p:nvSpPr>
        <p:spPr>
          <a:xfrm>
            <a:off x="913774" y="2367092"/>
            <a:ext cx="3893978" cy="3424107"/>
          </a:xfrm>
        </p:spPr>
        <p:txBody>
          <a:bodyPr vert="horz" lIns="91440" tIns="45720" rIns="91440" bIns="45720" rtlCol="0">
            <a:normAutofit/>
          </a:bodyPr>
          <a:lstStyle/>
          <a:p>
            <a:pPr algn="ctr">
              <a:lnSpc>
                <a:spcPct val="110000"/>
              </a:lnSpc>
            </a:pPr>
            <a:r>
              <a:rPr lang="en-US" sz="1400" dirty="0">
                <a:cs typeface="Calibri"/>
              </a:rPr>
              <a:t>Remember: You are not your emotions</a:t>
            </a:r>
          </a:p>
          <a:p>
            <a:pPr algn="ctr">
              <a:lnSpc>
                <a:spcPct val="110000"/>
              </a:lnSpc>
            </a:pPr>
            <a:r>
              <a:rPr lang="en-US" sz="1400" dirty="0">
                <a:cs typeface="Calibri"/>
              </a:rPr>
              <a:t>You can have an emotion and tolerate the urge to act on it.</a:t>
            </a:r>
          </a:p>
          <a:p>
            <a:pPr algn="ctr">
              <a:lnSpc>
                <a:spcPct val="110000"/>
              </a:lnSpc>
            </a:pPr>
            <a:r>
              <a:rPr lang="en-US" sz="1400" dirty="0">
                <a:cs typeface="Calibri"/>
              </a:rPr>
              <a:t>Allowing yourself to accept your emotions you decrease emotional suffering. We can embrace these emotions and not be afraid of them. Emotions are inevitable so we must learn to experience them not push them away.</a:t>
            </a:r>
          </a:p>
        </p:txBody>
      </p:sp>
    </p:spTree>
    <p:extLst>
      <p:ext uri="{BB962C8B-B14F-4D97-AF65-F5344CB8AC3E}">
        <p14:creationId xmlns:p14="http://schemas.microsoft.com/office/powerpoint/2010/main" val="907387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3BCE49-1D67-FBE7-9351-619FDABF7140}"/>
              </a:ext>
            </a:extLst>
          </p:cNvPr>
          <p:cNvSpPr>
            <a:spLocks noGrp="1"/>
          </p:cNvSpPr>
          <p:nvPr>
            <p:ph idx="1"/>
          </p:nvPr>
        </p:nvSpPr>
        <p:spPr/>
        <p:txBody>
          <a:bodyPr/>
          <a:lstStyle/>
          <a:p>
            <a:pPr marL="0" indent="0">
              <a:buNone/>
            </a:pPr>
            <a:r>
              <a:rPr lang="en-US" dirty="0"/>
              <a:t>Activity: MINDFULL COUNTING</a:t>
            </a:r>
          </a:p>
        </p:txBody>
      </p:sp>
    </p:spTree>
    <p:extLst>
      <p:ext uri="{BB962C8B-B14F-4D97-AF65-F5344CB8AC3E}">
        <p14:creationId xmlns:p14="http://schemas.microsoft.com/office/powerpoint/2010/main" val="266411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erson riding a wave on a surfboard in the water&#10;&#10;Description generated with high confidence">
            <a:extLst>
              <a:ext uri="{FF2B5EF4-FFF2-40B4-BE49-F238E27FC236}">
                <a16:creationId xmlns:a16="http://schemas.microsoft.com/office/drawing/2014/main" id="{0F7F544E-5B87-44A2-BA3B-9B4AC63A7242}"/>
              </a:ext>
            </a:extLst>
          </p:cNvPr>
          <p:cNvPicPr>
            <a:picLocks noGrp="1" noChangeAspect="1"/>
          </p:cNvPicPr>
          <p:nvPr>
            <p:ph idx="1"/>
          </p:nvPr>
        </p:nvPicPr>
        <p:blipFill>
          <a:blip r:embed="rId3"/>
          <a:stretch>
            <a:fillRect/>
          </a:stretch>
        </p:blipFill>
        <p:spPr>
          <a:xfrm>
            <a:off x="1747410" y="1162587"/>
            <a:ext cx="8875310" cy="5014376"/>
          </a:xfrm>
        </p:spPr>
      </p:pic>
    </p:spTree>
    <p:extLst>
      <p:ext uri="{BB962C8B-B14F-4D97-AF65-F5344CB8AC3E}">
        <p14:creationId xmlns:p14="http://schemas.microsoft.com/office/powerpoint/2010/main" val="1651997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1ABCA-412C-492F-B8AD-D145E0A4E21D}"/>
              </a:ext>
            </a:extLst>
          </p:cNvPr>
          <p:cNvSpPr>
            <a:spLocks noGrp="1"/>
          </p:cNvSpPr>
          <p:nvPr>
            <p:ph type="title"/>
          </p:nvPr>
        </p:nvSpPr>
        <p:spPr>
          <a:xfrm>
            <a:off x="913775" y="618517"/>
            <a:ext cx="7859564" cy="1596177"/>
          </a:xfrm>
        </p:spPr>
        <p:txBody>
          <a:bodyPr>
            <a:normAutofit/>
          </a:bodyPr>
          <a:lstStyle/>
          <a:p>
            <a:r>
              <a:rPr lang="en-US" sz="4000"/>
              <a:t>What is an Emotional Response </a:t>
            </a:r>
          </a:p>
        </p:txBody>
      </p:sp>
      <p:sp>
        <p:nvSpPr>
          <p:cNvPr id="3" name="Content Placeholder 2">
            <a:extLst>
              <a:ext uri="{FF2B5EF4-FFF2-40B4-BE49-F238E27FC236}">
                <a16:creationId xmlns:a16="http://schemas.microsoft.com/office/drawing/2014/main" id="{A32592B2-63B2-4BB9-981E-FFD0F00542E8}"/>
              </a:ext>
            </a:extLst>
          </p:cNvPr>
          <p:cNvSpPr>
            <a:spLocks noGrp="1"/>
          </p:cNvSpPr>
          <p:nvPr>
            <p:ph idx="1"/>
          </p:nvPr>
        </p:nvSpPr>
        <p:spPr>
          <a:xfrm>
            <a:off x="913773" y="2367092"/>
            <a:ext cx="7859565" cy="3424107"/>
          </a:xfrm>
        </p:spPr>
        <p:txBody>
          <a:bodyPr>
            <a:normAutofit/>
          </a:bodyPr>
          <a:lstStyle/>
          <a:p>
            <a:r>
              <a:rPr lang="en-US" sz="1800" b="0" i="0" dirty="0">
                <a:effectLst/>
                <a:latin typeface="Roboto" panose="02000000000000000000" pitchFamily="2" charset="0"/>
              </a:rPr>
              <a:t>What is emotional regulation in DBT?</a:t>
            </a:r>
          </a:p>
          <a:p>
            <a:r>
              <a:rPr lang="en-US" sz="1800" b="0" i="0" dirty="0">
                <a:effectLst/>
                <a:latin typeface="Roboto" panose="02000000000000000000" pitchFamily="2" charset="0"/>
              </a:rPr>
              <a:t>Emotion regulation is a dialectical behavior therapy (DBT)</a:t>
            </a:r>
          </a:p>
          <a:p>
            <a:r>
              <a:rPr lang="en-US" sz="1800" b="1" i="0" dirty="0">
                <a:effectLst/>
                <a:latin typeface="Roboto" panose="02000000000000000000" pitchFamily="2" charset="0"/>
              </a:rPr>
              <a:t>skill to help us understand the function of emotions</a:t>
            </a:r>
            <a:r>
              <a:rPr lang="en-US" sz="1800" b="0" i="0" dirty="0">
                <a:effectLst/>
                <a:latin typeface="Roboto" panose="02000000000000000000" pitchFamily="2" charset="0"/>
              </a:rPr>
              <a:t>, the action urge that accompanies each emotion, and whether to heed or oppose these urges.</a:t>
            </a:r>
          </a:p>
          <a:p>
            <a:endParaRPr lang="en-US" sz="1800" dirty="0"/>
          </a:p>
        </p:txBody>
      </p:sp>
    </p:spTree>
    <p:extLst>
      <p:ext uri="{BB962C8B-B14F-4D97-AF65-F5344CB8AC3E}">
        <p14:creationId xmlns:p14="http://schemas.microsoft.com/office/powerpoint/2010/main" val="2196088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descr="Machine generated alternative text:&#10;HANDOUT 17.2 &#10;Emotion Regulation: Check the Facts &#10;Here Are the FACTS &#10;Many emotions and actions are set off by our thoughts and interpretations of events, &#10;not by the events themselves. &#10;Event + Thoughts + Emotion &#10;Our emotions can also have a big effect on our thoughts about events. &#10;Event Emotion Thoughts &#10;Examining our thoughts and checking the facts can help us change our emotions. &#10;1. &#10;2. &#10;3. &#10;a. &#10;b. &#10;c. &#10;Three Steps to Check the Facts &#10;Ask: &quot;What is the emotion I want to change?&quot; &#10;Ask: &quot;What is the event prompting my emotion?&quot; &#10;Challenge judgments, extremes, and black-and-white thinking. &#10;Describe the facts that you observed through your senses. &#10;Ask: &quot;Am I interpreting the situation correctly?&quot; &#10;Are there other possible interpretations? &#10;Additional Questions That May or May Not Fit Each Situation: &#10;&quot;Am I thinking in extremes (all-or-nothing thoughts, catastrophic thinking)?&quot; &#10;If so, think of as many other possible outcomes as you can. &#10;&quot;What is the likelihood of the worst thing happening&quot;? &#10;&quot;Even if the worst were to happen, can I imagine coping well with it?&quot; &#10;Imagine saying, &quot;So what?&quot; &#10;Adapted with permission from Linehan (2015b). Copyright O Marsha M. Linehan. &#10;From DBF Skills in Schools: Skills Training for Emotional Problem SolvingforAdolesccnls (I)BT STEPS-A) by James J. Mazza, &#10;Elizabeth T. Dexter-Mazza, Alec L. Miller, Jill H. Rathus, and Heather E. Murphy. Copyright 0 2016 The Guilford Press. &#10;Permission to photocopy this material is granted to purchasers of this book for personal use or use with individual students &#10;(see copyright page for details). ">
            <a:extLst>
              <a:ext uri="{FF2B5EF4-FFF2-40B4-BE49-F238E27FC236}">
                <a16:creationId xmlns:a16="http://schemas.microsoft.com/office/drawing/2014/main" id="{64BC77DC-95F8-40E9-89A3-90E1099AA4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53" t="8401" r="20563" b="22285"/>
          <a:stretch/>
        </p:blipFill>
        <p:spPr bwMode="auto">
          <a:xfrm>
            <a:off x="3640219" y="266828"/>
            <a:ext cx="4563292" cy="6233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598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67CA8-96C4-469B-9F31-87C79A4A6181}"/>
              </a:ext>
            </a:extLst>
          </p:cNvPr>
          <p:cNvSpPr>
            <a:spLocks noGrp="1"/>
          </p:cNvSpPr>
          <p:nvPr>
            <p:ph type="title"/>
          </p:nvPr>
        </p:nvSpPr>
        <p:spPr>
          <a:xfrm>
            <a:off x="913775" y="618517"/>
            <a:ext cx="7859564" cy="1596177"/>
          </a:xfrm>
        </p:spPr>
        <p:txBody>
          <a:bodyPr>
            <a:normAutofit/>
          </a:bodyPr>
          <a:lstStyle/>
          <a:p>
            <a:r>
              <a:rPr lang="en-US" sz="4000">
                <a:cs typeface="Calibri Light"/>
              </a:rPr>
              <a:t>Example for discussion</a:t>
            </a:r>
            <a:endParaRPr lang="en-US" sz="4000"/>
          </a:p>
        </p:txBody>
      </p:sp>
      <p:sp>
        <p:nvSpPr>
          <p:cNvPr id="3" name="Content Placeholder 2">
            <a:extLst>
              <a:ext uri="{FF2B5EF4-FFF2-40B4-BE49-F238E27FC236}">
                <a16:creationId xmlns:a16="http://schemas.microsoft.com/office/drawing/2014/main" id="{ECE4A523-7479-4D6F-8BE0-5D814C88D300}"/>
              </a:ext>
            </a:extLst>
          </p:cNvPr>
          <p:cNvSpPr>
            <a:spLocks noGrp="1"/>
          </p:cNvSpPr>
          <p:nvPr>
            <p:ph idx="1"/>
          </p:nvPr>
        </p:nvSpPr>
        <p:spPr>
          <a:xfrm>
            <a:off x="913773" y="2367092"/>
            <a:ext cx="7859565" cy="3424107"/>
          </a:xfrm>
        </p:spPr>
        <p:txBody>
          <a:bodyPr vert="horz" lIns="91440" tIns="45720" rIns="91440" bIns="45720" rtlCol="0">
            <a:normAutofit/>
          </a:bodyPr>
          <a:lstStyle/>
          <a:p>
            <a:pPr>
              <a:lnSpc>
                <a:spcPct val="110000"/>
              </a:lnSpc>
            </a:pPr>
            <a:r>
              <a:rPr lang="en-US" sz="1300" dirty="0">
                <a:cs typeface="Calibri"/>
              </a:rPr>
              <a:t>I say hello to Jen in the hallway, and she does not say hello back.</a:t>
            </a:r>
          </a:p>
          <a:p>
            <a:pPr marL="0" indent="0">
              <a:lnSpc>
                <a:spcPct val="110000"/>
              </a:lnSpc>
              <a:buNone/>
            </a:pPr>
            <a:endParaRPr lang="en-US" sz="1300" b="1" u="sng" dirty="0">
              <a:ea typeface="+mn-lt"/>
              <a:cs typeface="+mn-lt"/>
            </a:endParaRPr>
          </a:p>
          <a:p>
            <a:pPr marL="0" indent="0">
              <a:lnSpc>
                <a:spcPct val="110000"/>
              </a:lnSpc>
              <a:buNone/>
            </a:pPr>
            <a:r>
              <a:rPr lang="en-US" sz="1300" b="1" u="sng" dirty="0">
                <a:ea typeface="+mn-lt"/>
                <a:cs typeface="+mn-lt"/>
              </a:rPr>
              <a:t>Questions to ask yourself to check the facts:</a:t>
            </a:r>
            <a:endParaRPr lang="en-US" sz="1300" dirty="0">
              <a:ea typeface="+mn-lt"/>
              <a:cs typeface="+mn-lt"/>
            </a:endParaRPr>
          </a:p>
          <a:p>
            <a:pPr marL="0" indent="0">
              <a:lnSpc>
                <a:spcPct val="110000"/>
              </a:lnSpc>
              <a:buNone/>
            </a:pPr>
            <a:r>
              <a:rPr lang="en-US" sz="1300" dirty="0">
                <a:ea typeface="+mn-lt"/>
                <a:cs typeface="+mn-lt"/>
              </a:rPr>
              <a:t>What is the emotion I want to change?</a:t>
            </a:r>
          </a:p>
          <a:p>
            <a:pPr marL="0" indent="0">
              <a:lnSpc>
                <a:spcPct val="110000"/>
              </a:lnSpc>
              <a:buNone/>
            </a:pPr>
            <a:r>
              <a:rPr lang="en-US" sz="1300" dirty="0">
                <a:cs typeface="Calibri"/>
              </a:rPr>
              <a:t>What is the event prompting my emotion?</a:t>
            </a:r>
          </a:p>
          <a:p>
            <a:pPr marL="0" indent="0">
              <a:lnSpc>
                <a:spcPct val="110000"/>
              </a:lnSpc>
              <a:buNone/>
            </a:pPr>
            <a:r>
              <a:rPr lang="en-US" sz="1300" dirty="0">
                <a:cs typeface="Calibri"/>
              </a:rPr>
              <a:t>Am I interpreting the situation correctly?</a:t>
            </a:r>
          </a:p>
          <a:p>
            <a:pPr marL="0" indent="0">
              <a:lnSpc>
                <a:spcPct val="110000"/>
              </a:lnSpc>
              <a:buNone/>
            </a:pPr>
            <a:r>
              <a:rPr lang="en-US" sz="1300" dirty="0">
                <a:cs typeface="Calibri"/>
              </a:rPr>
              <a:t>Am I thinking in extremes? (all or nothing thinking, catastrophic thinking, mind reading, fortune telling, </a:t>
            </a:r>
            <a:r>
              <a:rPr lang="en-US" sz="1300" dirty="0" err="1">
                <a:cs typeface="Calibri"/>
              </a:rPr>
              <a:t>etc</a:t>
            </a:r>
            <a:r>
              <a:rPr lang="en-US" sz="1300" dirty="0">
                <a:cs typeface="Calibri"/>
              </a:rPr>
              <a:t>)</a:t>
            </a:r>
          </a:p>
          <a:p>
            <a:pPr marL="0" indent="0">
              <a:lnSpc>
                <a:spcPct val="110000"/>
              </a:lnSpc>
              <a:buNone/>
            </a:pPr>
            <a:r>
              <a:rPr lang="en-US" sz="1300" dirty="0">
                <a:cs typeface="Calibri"/>
              </a:rPr>
              <a:t>What is the worst thing that could happen? How likely is that to happen?</a:t>
            </a:r>
          </a:p>
          <a:p>
            <a:pPr marL="0" indent="0">
              <a:lnSpc>
                <a:spcPct val="110000"/>
              </a:lnSpc>
              <a:buNone/>
            </a:pPr>
            <a:r>
              <a:rPr lang="en-US" sz="1300" dirty="0">
                <a:cs typeface="Calibri"/>
              </a:rPr>
              <a:t>Even if the worst thing were to happen, can I imagine coping well with it?</a:t>
            </a:r>
          </a:p>
          <a:p>
            <a:pPr marL="0" indent="0">
              <a:lnSpc>
                <a:spcPct val="110000"/>
              </a:lnSpc>
              <a:buNone/>
            </a:pPr>
            <a:endParaRPr lang="en-US" sz="1300" dirty="0">
              <a:cs typeface="Calibri"/>
            </a:endParaRPr>
          </a:p>
          <a:p>
            <a:pPr marL="0" indent="0">
              <a:lnSpc>
                <a:spcPct val="110000"/>
              </a:lnSpc>
              <a:buNone/>
            </a:pPr>
            <a:endParaRPr lang="en-US" sz="1300" b="1" u="sng" dirty="0">
              <a:cs typeface="Calibri"/>
            </a:endParaRPr>
          </a:p>
          <a:p>
            <a:pPr marL="0" indent="0">
              <a:lnSpc>
                <a:spcPct val="110000"/>
              </a:lnSpc>
              <a:buNone/>
            </a:pPr>
            <a:endParaRPr lang="en-US" sz="1300" dirty="0">
              <a:cs typeface="Calibri"/>
            </a:endParaRPr>
          </a:p>
        </p:txBody>
      </p:sp>
    </p:spTree>
    <p:extLst>
      <p:ext uri="{BB962C8B-B14F-4D97-AF65-F5344CB8AC3E}">
        <p14:creationId xmlns:p14="http://schemas.microsoft.com/office/powerpoint/2010/main" val="3584374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miley face sticky notes">
            <a:extLst>
              <a:ext uri="{FF2B5EF4-FFF2-40B4-BE49-F238E27FC236}">
                <a16:creationId xmlns:a16="http://schemas.microsoft.com/office/drawing/2014/main" id="{AB19FE33-26AC-5ED9-F280-235E506086C0}"/>
              </a:ext>
            </a:extLst>
          </p:cNvPr>
          <p:cNvPicPr>
            <a:picLocks noChangeAspect="1"/>
          </p:cNvPicPr>
          <p:nvPr/>
        </p:nvPicPr>
        <p:blipFill rotWithShape="1">
          <a:blip r:embed="rId2">
            <a:duotone>
              <a:schemeClr val="bg2">
                <a:shade val="45000"/>
                <a:satMod val="135000"/>
              </a:schemeClr>
              <a:prstClr val="white"/>
            </a:duotone>
            <a:alphaModFix amt="25000"/>
          </a:blip>
          <a:srcRect t="10379" b="5351"/>
          <a:stretch/>
        </p:blipFill>
        <p:spPr>
          <a:xfrm>
            <a:off x="20" y="10"/>
            <a:ext cx="12191980" cy="6857990"/>
          </a:xfrm>
          <a:prstGeom prst="rect">
            <a:avLst/>
          </a:prstGeom>
        </p:spPr>
      </p:pic>
      <p:sp>
        <p:nvSpPr>
          <p:cNvPr id="2" name="Title 1">
            <a:extLst>
              <a:ext uri="{FF2B5EF4-FFF2-40B4-BE49-F238E27FC236}">
                <a16:creationId xmlns:a16="http://schemas.microsoft.com/office/drawing/2014/main" id="{7C29274F-73ED-4709-B859-842029BCE991}"/>
              </a:ext>
            </a:extLst>
          </p:cNvPr>
          <p:cNvSpPr>
            <a:spLocks noGrp="1"/>
          </p:cNvSpPr>
          <p:nvPr>
            <p:ph type="title"/>
          </p:nvPr>
        </p:nvSpPr>
        <p:spPr/>
        <p:txBody>
          <a:bodyPr>
            <a:normAutofit fontScale="90000"/>
          </a:bodyPr>
          <a:lstStyle/>
          <a:p>
            <a:r>
              <a:rPr lang="en-US">
                <a:cs typeface="Calibri Light"/>
              </a:rPr>
              <a:t>Intro to 2nd Main Idea </a:t>
            </a:r>
            <a:br>
              <a:rPr lang="en-US">
                <a:cs typeface="Calibri Light"/>
              </a:rPr>
            </a:br>
            <a:r>
              <a:rPr lang="en-US" b="1">
                <a:cs typeface="Calibri Light"/>
              </a:rPr>
              <a:t>OPPOSITE ACTION</a:t>
            </a:r>
          </a:p>
        </p:txBody>
      </p:sp>
      <p:sp>
        <p:nvSpPr>
          <p:cNvPr id="3" name="Content Placeholder 2">
            <a:extLst>
              <a:ext uri="{FF2B5EF4-FFF2-40B4-BE49-F238E27FC236}">
                <a16:creationId xmlns:a16="http://schemas.microsoft.com/office/drawing/2014/main" id="{AC1BFBC8-B703-422C-8F23-B18C6FDAD5CC}"/>
              </a:ext>
            </a:extLst>
          </p:cNvPr>
          <p:cNvSpPr>
            <a:spLocks noGrp="1"/>
          </p:cNvSpPr>
          <p:nvPr>
            <p:ph idx="1"/>
          </p:nvPr>
        </p:nvSpPr>
        <p:spPr/>
        <p:txBody>
          <a:bodyPr vert="horz" lIns="91440" tIns="45720" rIns="91440" bIns="45720" rtlCol="0">
            <a:normAutofit/>
          </a:bodyPr>
          <a:lstStyle/>
          <a:p>
            <a:r>
              <a:rPr lang="en-US">
                <a:cs typeface="Calibri"/>
              </a:rPr>
              <a:t>Every emotion has an action urge and by changing the action/behvaior, we can also change the emotion</a:t>
            </a:r>
          </a:p>
          <a:p>
            <a:r>
              <a:rPr lang="en-US">
                <a:cs typeface="Calibri"/>
              </a:rPr>
              <a:t>Typically, emotions lead to behavior (action urge)</a:t>
            </a:r>
          </a:p>
          <a:p>
            <a:pPr lvl="1"/>
            <a:r>
              <a:rPr lang="en-US">
                <a:cs typeface="Calibri"/>
              </a:rPr>
              <a:t>Anger ---&gt; Attack</a:t>
            </a:r>
          </a:p>
          <a:p>
            <a:pPr lvl="1"/>
            <a:r>
              <a:rPr lang="en-US">
                <a:cs typeface="Calibri"/>
              </a:rPr>
              <a:t>Sad ---&gt; Withdraw</a:t>
            </a:r>
          </a:p>
          <a:p>
            <a:pPr lvl="1"/>
            <a:r>
              <a:rPr lang="en-US">
                <a:cs typeface="Calibri"/>
              </a:rPr>
              <a:t>Scared ----&gt; Avoid</a:t>
            </a:r>
          </a:p>
          <a:p>
            <a:r>
              <a:rPr lang="en-US">
                <a:cs typeface="Calibri"/>
              </a:rPr>
              <a:t>Can others share examples of when you have had these emotions and accompanying action urge?</a:t>
            </a:r>
          </a:p>
        </p:txBody>
      </p:sp>
    </p:spTree>
    <p:extLst>
      <p:ext uri="{BB962C8B-B14F-4D97-AF65-F5344CB8AC3E}">
        <p14:creationId xmlns:p14="http://schemas.microsoft.com/office/powerpoint/2010/main" val="2058079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descr="Machine generated alternative text:&#10;HANDOUT 17.4 &#10;Emotion Regulation: Opposite Action to Change Emotions &#10;Emotions come with specific action urges that push us to act in certain ways. Often we escape the &#10;pain of the emotion in harmful ways. &#10;These are the common urges associated with a sample of emotions: &#10;Fear &#10;Anger &#10;Sadness &#10;Shame &#10;Guilt &#10;Jealousy &#10;Love &#10;Escaping or avoiding &#10;Attacking &#10;Withdrawing, becoming passive, isolating &#10;Hiding, avoiding, withdrawing, saving face by attacking others &#10;Overpromising that you will not commit the offense again, disclaiming all responsibility, &#10;hiding, lowering head, begging forgiveness &#10;Verbal accusations, attempts to control, acting suspicious &#10;Saying, &quot;l love you,&quot; making efforts to spend time with the person, doing what the other &#10;person wants and needs, giving affection &#10;Acting Opposite = acting opposite to the action urge when the emotion is doing more harm than good. &#10;EMOTION + OPPOSITE ACTION &#10;Fear/anxiety + Approach &#10;Anger &#10;Sadness &#10;Shame &#10;• Approach events, places, tasks, activities, or people you are afraid of, over and &#10;over. Confront. &#10;• Do things to increase a sense of control and mastery over fears. &#10;Gently avoid &#10;• Gently avoid the person you are angry with (rather than attacking). &#10;• Take time out and breathe in and out deeply and slowly. &#10;• Be kind rather than mean or attacking (Try to have sympathy or empathy for the &#10;other person). &#10;-9 Get active &#10;• Approach, don't avoid. &#10;• Build mastery and increase pleasant activities. &#10;Face the music (when your behavior violates your moral values, or something &#10;shameful has been revealed about you, and the shame fits the facts): &#10;• Apologize and repair the harm when possible. &#10;• Try to avoid making the same mistake in the future and accept consequences. &#10;• Forgive yourself and let it go. &#10;Go public (when your behavior does not violate your moral values, and the shame &#10;does not fit the facts): &#10;• You continue to participate fully in social interactions, hold your head high, keep &#10;your voice steady, and make eye contact. &#10;(continued) &#10;Adapted with permission from Rathus and Miller (2015). Copyright O The Guilford Press. &#10;From DBF Skills in Schools: Skills Training for Emotional Problem SolvingforAdolesccnls (I)BT STEPS-A) by James J. Mazza, &#10;Elizabeth T. Dexter-Mazza, Alec L. Miller, Jill H. Rathus, and Heather E. Murphy. Copyright 0 2016 The Guilford Press. &#10;Permission to photocopy this material is granted to purchasers of this book for personal use or use with individual students &#10;(see copyright page for details). ">
            <a:extLst>
              <a:ext uri="{FF2B5EF4-FFF2-40B4-BE49-F238E27FC236}">
                <a16:creationId xmlns:a16="http://schemas.microsoft.com/office/drawing/2014/main" id="{2109D30B-B654-47C9-8CF7-2901CB9EB3B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735" t="9166" r="14119" b="22861"/>
          <a:stretch/>
        </p:blipFill>
        <p:spPr bwMode="auto">
          <a:xfrm>
            <a:off x="3708669" y="626948"/>
            <a:ext cx="4467497" cy="560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1488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Machine generated alternative text:&#10;Emotion Regulation: Opposite Action to Change Emotions (page 2 of 2) &#10;Guilt &#10;Jealousy &#10;Love &#10;• Go public with your personal characteristics or your behavior (with people who &#10;won't reject you). &#10;• Repeat the behavior that sets off shame over and over (without hiding it from those &#10;who won't reject you). &#10;Face the music (when your behavior violates your moral values, or it hurts feelings of &#10;significant others, and the guilt fits the facts). &#10;• Experience the guilt. &#10;• Ask but don't beg for forgiveness, and accept the consequences. &#10;• Repair the transgression and work to prevent it from happening again. &#10;Don't apologize or try to make up for it (when your behavior does not violate your &#10;moral values and the guilt does not fit the facts). &#10;• Change your body posture: Look innocent and proud, hold your head up, puff up &#10;your chest, and maintain eye contact. Keep your voice steady and clear. &#10;+ Let go of controlling others' actions (when it does not fit the facts or is not effective). &#10;• Stop spying or snooping. &#10;• Relax your face and body. &#10;+ Stop expressing love (when it does not fit the facts or is not effective (e.g., the &#10;relationship is truly over, not accessible, or abusive). &#10;• Avoid the person, and distract yourself from thoughts of the person. &#10;• Remind yourself of why love does not fit the facts, and rehearse the &quot;cons&quot; of &#10;loving this person. &#10;• Avoid contact with things that remind you of the person (e.g., pictures). &#10;Opposite Action Works Best When: &#10;1. &#10;2. &#10;The emotion DOES NOT fit the facts. &#10;a. An emotion DOES NOT fit the facts when: &#10;• The emotion does not fit the facts of the actual situation (e.g., terror in response to speaking &#10;in public), or &#10;• The emotion, its intensity, or its duration is not effective for your goals in the situation (e.g., &#10;you feel angry at your math teacher, but three periods later you're still fuming and can't focus &#10;on science). &#10;It is done ALL THE WAY. &#10;• Opposite behavior. &#10;• Opposite words and thinking. &#10;Opposite facial expressions, voice tone, and posture. &#10;Opposite Action Requires These Seven Steps: &#10;1. &#10;Figure out the emotion you are feeling. &#10;2. &#10;What is the action urge that goes with the emotion? &#10;3. Ask yourself: &quot;Does the emotion fit the facts in this situation? If yes, will acting on the emotion's &#10;urge be effective?&quot; &#10;4. Ask yourself: &quot;Do I want to change the emotion?&quot; &#10;5. &#10;If yes, figure out the opposite action. &#10;6. &#10;Do the opposite action—all the way. &#10;7. &#10;Repeat acting opposite until the emotion goes down enough for you to notice. ">
            <a:extLst>
              <a:ext uri="{FF2B5EF4-FFF2-40B4-BE49-F238E27FC236}">
                <a16:creationId xmlns:a16="http://schemas.microsoft.com/office/drawing/2014/main" id="{CA9F4108-5E4E-439B-99DA-58A9E5DD362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4992" t="9358" r="14863" b="14627"/>
          <a:stretch/>
        </p:blipFill>
        <p:spPr bwMode="auto">
          <a:xfrm>
            <a:off x="3958045" y="429820"/>
            <a:ext cx="4275909" cy="5998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406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8CCCC15-DFBF-02DE-D01D-E5D3F91450D1}"/>
              </a:ext>
            </a:extLst>
          </p:cNvPr>
          <p:cNvPicPr>
            <a:picLocks noGrp="1" noChangeAspect="1"/>
          </p:cNvPicPr>
          <p:nvPr>
            <p:ph sz="quarter" idx="13"/>
          </p:nvPr>
        </p:nvPicPr>
        <p:blipFill>
          <a:blip r:embed="rId2"/>
          <a:stretch>
            <a:fillRect/>
          </a:stretch>
        </p:blipFill>
        <p:spPr>
          <a:xfrm>
            <a:off x="2754151" y="169739"/>
            <a:ext cx="5727319" cy="6625293"/>
          </a:xfrm>
        </p:spPr>
      </p:pic>
    </p:spTree>
    <p:extLst>
      <p:ext uri="{BB962C8B-B14F-4D97-AF65-F5344CB8AC3E}">
        <p14:creationId xmlns:p14="http://schemas.microsoft.com/office/powerpoint/2010/main" val="1970023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Small Group Activity</a:t>
            </a:r>
          </a:p>
        </p:txBody>
      </p:sp>
      <p:sp>
        <p:nvSpPr>
          <p:cNvPr id="3" name="Content Placeholder 2"/>
          <p:cNvSpPr>
            <a:spLocks noGrp="1"/>
          </p:cNvSpPr>
          <p:nvPr>
            <p:ph idx="1"/>
          </p:nvPr>
        </p:nvSpPr>
        <p:spPr/>
        <p:txBody>
          <a:bodyPr>
            <a:normAutofit/>
          </a:bodyPr>
          <a:lstStyle/>
          <a:p>
            <a:r>
              <a:rPr lang="en-US" b="1" dirty="0"/>
              <a:t>Fact or Feeling?”</a:t>
            </a:r>
            <a:endParaRPr lang="en-US" dirty="0"/>
          </a:p>
          <a:p>
            <a:r>
              <a:rPr lang="en-US" dirty="0"/>
              <a:t>Divide class into groups </a:t>
            </a:r>
          </a:p>
          <a:p>
            <a:r>
              <a:rPr lang="en-US" dirty="0"/>
              <a:t>Each group gets a statement.</a:t>
            </a:r>
          </a:p>
          <a:p>
            <a:r>
              <a:rPr lang="en-US" dirty="0"/>
              <a:t>Task: Decide which are </a:t>
            </a:r>
            <a:r>
              <a:rPr lang="en-US" i="1" dirty="0"/>
              <a:t>facts</a:t>
            </a:r>
            <a:r>
              <a:rPr lang="en-US" dirty="0"/>
              <a:t> and which are </a:t>
            </a:r>
            <a:r>
              <a:rPr lang="en-US" i="1" dirty="0"/>
              <a:t>feelings/thoughts.</a:t>
            </a:r>
            <a:endParaRPr lang="en-US" dirty="0"/>
          </a:p>
          <a:p>
            <a:r>
              <a:rPr lang="en-US" dirty="0"/>
              <a:t>Then rewrite statements into balanced, fact-based ones.</a:t>
            </a:r>
          </a:p>
          <a:p>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12B0-157E-4061-B356-D7FDAC496652}"/>
              </a:ext>
            </a:extLst>
          </p:cNvPr>
          <p:cNvSpPr>
            <a:spLocks noGrp="1"/>
          </p:cNvSpPr>
          <p:nvPr>
            <p:ph type="title"/>
          </p:nvPr>
        </p:nvSpPr>
        <p:spPr/>
        <p:txBody>
          <a:bodyPr>
            <a:normAutofit fontScale="90000"/>
          </a:bodyPr>
          <a:lstStyle/>
          <a:p>
            <a:r>
              <a:rPr lang="en-US">
                <a:cs typeface="Calibri Light"/>
              </a:rPr>
              <a:t>Class exercise: Eye contact with a partner</a:t>
            </a:r>
            <a:endParaRPr lang="en-US"/>
          </a:p>
        </p:txBody>
      </p:sp>
      <p:graphicFrame>
        <p:nvGraphicFramePr>
          <p:cNvPr id="5" name="Content Placeholder 2">
            <a:extLst>
              <a:ext uri="{FF2B5EF4-FFF2-40B4-BE49-F238E27FC236}">
                <a16:creationId xmlns:a16="http://schemas.microsoft.com/office/drawing/2014/main" id="{7C88D7AF-049D-4EFB-8590-CD66327D0A9A}"/>
              </a:ext>
            </a:extLst>
          </p:cNvPr>
          <p:cNvGraphicFramePr>
            <a:graphicFrameLocks noGrp="1"/>
          </p:cNvGraphicFramePr>
          <p:nvPr>
            <p:ph idx="1"/>
            <p:extLst>
              <p:ext uri="{D42A27DB-BD31-4B8C-83A1-F6EECF244321}">
                <p14:modId xmlns:p14="http://schemas.microsoft.com/office/powerpoint/2010/main" val="3986408361"/>
              </p:ext>
            </p:extLst>
          </p:nvPr>
        </p:nvGraphicFramePr>
        <p:xfrm>
          <a:off x="914400" y="2532475"/>
          <a:ext cx="10363200" cy="30290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41470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pth">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575</TotalTime>
  <Words>987</Words>
  <Application>Microsoft Office PowerPoint</Application>
  <PresentationFormat>Widescreen</PresentationFormat>
  <Paragraphs>92</Paragraphs>
  <Slides>21</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Amasis MT Pro Black</vt:lpstr>
      <vt:lpstr>Arial</vt:lpstr>
      <vt:lpstr>Calibri</vt:lpstr>
      <vt:lpstr>Calibri Light</vt:lpstr>
      <vt:lpstr>Corbel</vt:lpstr>
      <vt:lpstr>Roboto</vt:lpstr>
      <vt:lpstr>office theme</vt:lpstr>
      <vt:lpstr>Depth</vt:lpstr>
      <vt:lpstr> Wave Skills/Check the facts     Mrs. Rigaglia Ms. Pappas</vt:lpstr>
      <vt:lpstr>PowerPoint Presentation</vt:lpstr>
      <vt:lpstr>Main Ideas:</vt:lpstr>
      <vt:lpstr>PowerPoint Presentation</vt:lpstr>
      <vt:lpstr>PowerPoint Presentation</vt:lpstr>
      <vt:lpstr>Experience Emotions</vt:lpstr>
      <vt:lpstr>DBT</vt:lpstr>
      <vt:lpstr>Handout 21.1</vt:lpstr>
      <vt:lpstr>Emotion Sensations</vt:lpstr>
      <vt:lpstr>ACCEPTANCE</vt:lpstr>
      <vt:lpstr>PowerPoint Presentation</vt:lpstr>
      <vt:lpstr>PowerPoint Presentation</vt:lpstr>
      <vt:lpstr>What is an Emotional Response </vt:lpstr>
      <vt:lpstr>PowerPoint Presentation</vt:lpstr>
      <vt:lpstr>Example for discussion</vt:lpstr>
      <vt:lpstr>Intro to 2nd Main Idea  OPPOSITE ACTION</vt:lpstr>
      <vt:lpstr>PowerPoint Presentation</vt:lpstr>
      <vt:lpstr>PowerPoint Presentation</vt:lpstr>
      <vt:lpstr>PowerPoint Presentation</vt:lpstr>
      <vt:lpstr>Small Group Activity</vt:lpstr>
      <vt:lpstr>Class exercise: Eye contact with a partner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Philip Kavanagh</cp:lastModifiedBy>
  <cp:revision>49</cp:revision>
  <dcterms:created xsi:type="dcterms:W3CDTF">2021-11-03T14:27:38Z</dcterms:created>
  <dcterms:modified xsi:type="dcterms:W3CDTF">2026-03-20T12:34:29Z</dcterms:modified>
</cp:coreProperties>
</file>