
<file path=[Content_Types].xml><?xml version="1.0" encoding="utf-8"?>
<Types xmlns="http://schemas.openxmlformats.org/package/2006/content-types">
  <Default Extension="fntdata" ContentType="application/x-fontdata"/>
  <Default Extension="jpeg" ContentType="image/jpeg"/>
  <Default Extension="mp4" ContentType="video/mp4"/>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12"/>
  </p:notesMasterIdLst>
  <p:sldIdLst>
    <p:sldId id="256" r:id="rId2"/>
    <p:sldId id="257" r:id="rId3"/>
    <p:sldId id="258" r:id="rId4"/>
    <p:sldId id="259" r:id="rId5"/>
    <p:sldId id="260" r:id="rId6"/>
    <p:sldId id="261" r:id="rId7"/>
    <p:sldId id="262" r:id="rId8"/>
    <p:sldId id="263" r:id="rId9"/>
    <p:sldId id="264" r:id="rId10"/>
    <p:sldId id="265" r:id="rId11"/>
  </p:sldIdLst>
  <p:sldSz cx="18288000" cy="10287000"/>
  <p:notesSz cx="6858000" cy="9144000"/>
  <p:embeddedFontLst>
    <p:embeddedFont>
      <p:font typeface="Abril Fatface" panose="02000503000000020003" pitchFamily="2" charset="0"/>
      <p:regular r:id="rId13"/>
    </p:embeddedFont>
    <p:embeddedFont>
      <p:font typeface="Roboto" panose="02000000000000000000" pitchFamily="2" charset="0"/>
      <p:regular r:id="rId14"/>
      <p:bold r:id="rId15"/>
      <p:italic r:id="rId16"/>
      <p:boldItalic r:id="rId1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varScale="1">
        <p:scale>
          <a:sx n="70" d="100"/>
          <a:sy n="70" d="100"/>
        </p:scale>
        <p:origin x="774" y="84"/>
      </p:cViewPr>
      <p:guideLst>
        <p:guide orient="horz" pos="2160"/>
        <p:guide pos="2880"/>
      </p:guideLst>
    </p:cSldViewPr>
  </p:slideViewPr>
  <p:outlineViewPr>
    <p:cViewPr>
      <p:scale>
        <a:sx n="33" d="100"/>
        <a:sy n="33" d="100"/>
      </p:scale>
      <p:origin x="0" y="0"/>
    </p:cViewPr>
  </p:outlin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1.fntdata"/><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notesMaster" Target="notesMasters/notesMaster1.xml"/><Relationship Id="rId17" Type="http://schemas.openxmlformats.org/officeDocument/2006/relationships/font" Target="fonts/font5.fntdata"/><Relationship Id="rId2" Type="http://schemas.openxmlformats.org/officeDocument/2006/relationships/slide" Target="slides/slide1.xml"/><Relationship Id="rId16" Type="http://schemas.openxmlformats.org/officeDocument/2006/relationships/font" Target="fonts/font4.fntdata"/><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font" Target="fonts/font3.fntdata"/><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2.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20.03.2026</a:t>
            </a:fld>
            <a:endParaRPr lang="cs-CZ"/>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cs-CZ"/>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a:t>
            </a:fld>
            <a:endParaRPr lang="cs-CZ"/>
          </a:p>
        </p:txBody>
      </p:sp>
    </p:spTree>
    <p:extLst>
      <p:ext uri="{BB962C8B-B14F-4D97-AF65-F5344CB8AC3E}">
        <p14:creationId xmlns:p14="http://schemas.microsoft.com/office/powerpoint/2010/main" val="17988891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Can two seemingly opposite things be true at the same time?</a:t>
            </a:r>
          </a:p>
          <a:p>
            <a:endParaRPr lang="en-US"/>
          </a:p>
          <a:p>
            <a:r>
              <a:rPr lang="en-US"/>
              <a:t>I want you to remember this question whether that be writing it down or taking a mental picture </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quietly and independently write down what you see...</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Now, working with the person or people near you talk to each other about what you see. If you do not see the same thing, explain to your partner or partners what you do see.</a:t>
            </a:r>
          </a:p>
          <a:p>
            <a:endParaRPr lang="en-US"/>
          </a:p>
          <a:p>
            <a:r>
              <a:rPr lang="en-US"/>
              <a:t>All here in the same moment under the same conditions..</a:t>
            </a:r>
          </a:p>
          <a:p>
            <a:endParaRPr lang="en-US"/>
          </a:p>
          <a:p>
            <a:r>
              <a:rPr lang="en-US"/>
              <a:t>Why might I see something different than Mr. Clearly or Ms. Scavelli?</a:t>
            </a:r>
          </a:p>
          <a:p>
            <a:endParaRPr lang="en-US"/>
          </a:p>
          <a:p>
            <a:r>
              <a:rPr lang="en-US"/>
              <a:t>touch on perspectives</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Today we’re going to learn how two things that seem opposite can both be true — and how that kind of thinking can make life and relationships a lot easier.</a:t>
            </a:r>
          </a:p>
          <a:p>
            <a:endParaRPr lang="en-US"/>
          </a:p>
          <a:p>
            <a:r>
              <a:rPr lang="en-US"/>
              <a:t>1. When people think in “all-or-nothing” terms — like “This is a total disaster” or “I always mess up” — their emotions can swing to the extremes (intense sadness, anger, or anxiety).</a:t>
            </a:r>
          </a:p>
          <a:p>
            <a:endParaRPr lang="en-US"/>
          </a:p>
          <a:p>
            <a:r>
              <a:rPr lang="en-US"/>
              <a:t>2. This allows someone to experience emotions without fighting them. When we stop labeling feelings as “good” or “bad,” we manage them more effectively and move through them faster.</a:t>
            </a:r>
          </a:p>
          <a:p>
            <a:endParaRPr lang="en-US"/>
          </a:p>
          <a:p>
            <a:r>
              <a:rPr lang="en-US"/>
              <a:t>3. When we hold two truths at once — like “I’m hurt” and “They didn’t mean to hurt me” — it helps us respond thoughtfully instead of impulsively.</a:t>
            </a:r>
          </a:p>
          <a:p>
            <a:r>
              <a:rPr lang="en-US"/>
              <a:t>We gain perspective, which keeps emotions from taking over our decision-making.</a:t>
            </a:r>
          </a:p>
          <a:p>
            <a:endParaRPr lang="en-US"/>
          </a:p>
          <a:p>
            <a:r>
              <a:rPr lang="en-US"/>
              <a:t>4. Dialectical thinking trains the brain to handle contradictions without shutting down or overreacting.</a:t>
            </a:r>
          </a:p>
          <a:p>
            <a:r>
              <a:rPr lang="en-US"/>
              <a:t>It helps someone think,</a:t>
            </a:r>
          </a:p>
          <a:p>
            <a:r>
              <a:rPr lang="en-US"/>
              <a:t>“This is hard and I can handle it.”</a:t>
            </a:r>
          </a:p>
          <a:p>
            <a:r>
              <a:rPr lang="en-US"/>
              <a:t>That mindset supports coping, emotional regulation, and long-term resilience.</a:t>
            </a:r>
          </a:p>
          <a:p>
            <a:endParaRPr lang="en-US"/>
          </a:p>
          <a:p>
            <a:r>
              <a:rPr lang="en-US"/>
              <a:t>Dialectical thinking helps you balance your emotions instead of letting them control you. It’s like finding the middle ground between feeling everything too strongly and not feeling anything at all.</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Have you ever had mixed feelings about something? Describe what that was like</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Dialectical thinking doesn’t just help with emotions- it helps in nearly every part of life.</a:t>
            </a:r>
          </a:p>
          <a:p>
            <a:endParaRPr lang="en-US"/>
          </a:p>
          <a:p>
            <a:r>
              <a:rPr lang="en-US"/>
              <a:t>Decision-Making</a:t>
            </a:r>
          </a:p>
          <a:p>
            <a:endParaRPr lang="en-US"/>
          </a:p>
          <a:p>
            <a:r>
              <a:rPr lang="en-US"/>
              <a:t>Helps you see both sides of a choice so you can decide wisely instead of impulsively.</a:t>
            </a:r>
          </a:p>
          <a:p>
            <a:endParaRPr lang="en-US"/>
          </a:p>
          <a:p>
            <a:r>
              <a:rPr lang="en-US"/>
              <a:t>School &amp; Problem-Solving</a:t>
            </a:r>
          </a:p>
          <a:p>
            <a:endParaRPr lang="en-US"/>
          </a:p>
          <a:p>
            <a:r>
              <a:rPr lang="en-US"/>
              <a:t>Encourages flexible thinking and creativity when facing challenges.</a:t>
            </a:r>
          </a:p>
          <a:p>
            <a:endParaRPr lang="en-US"/>
          </a:p>
          <a:p>
            <a:r>
              <a:rPr lang="en-US"/>
              <a:t> Coping with Change &amp; Stress</a:t>
            </a:r>
          </a:p>
          <a:p>
            <a:endParaRPr lang="en-US"/>
          </a:p>
          <a:p>
            <a:r>
              <a:rPr lang="en-US"/>
              <a:t>Reminds you that “This is hard and I can handle it,” building resilience.</a:t>
            </a:r>
          </a:p>
          <a:p>
            <a:endParaRPr lang="en-US"/>
          </a:p>
          <a:p>
            <a:r>
              <a:rPr lang="en-US"/>
              <a:t>Career &amp; Future Goals</a:t>
            </a:r>
          </a:p>
          <a:p>
            <a:endParaRPr lang="en-US"/>
          </a:p>
          <a:p>
            <a:r>
              <a:rPr lang="en-US"/>
              <a:t>Balances teamwork with independence and supports good communication.</a:t>
            </a:r>
          </a:p>
          <a:p>
            <a:endParaRPr lang="en-US"/>
          </a:p>
          <a:p>
            <a:r>
              <a:rPr lang="en-US"/>
              <a:t> Personal Growth</a:t>
            </a:r>
          </a:p>
          <a:p>
            <a:endParaRPr lang="en-US"/>
          </a:p>
          <a:p>
            <a:r>
              <a:rPr lang="en-US"/>
              <a:t>Lets you appreciate your strengths and work on areas for improvement.</a:t>
            </a:r>
          </a:p>
          <a:p>
            <a:endParaRPr lang="en-US"/>
          </a:p>
          <a:p>
            <a:r>
              <a:rPr lang="en-US"/>
              <a:t>Empathy &amp; Social Awareness</a:t>
            </a:r>
          </a:p>
          <a:p>
            <a:endParaRPr lang="en-US"/>
          </a:p>
          <a:p>
            <a:r>
              <a:rPr lang="en-US"/>
              <a:t>Helps you understand different viewpoints and connect respectfully with others.</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dirty="0"/>
          </a:p>
          <a:p>
            <a:r>
              <a:rPr lang="en-US" dirty="0"/>
              <a:t>1. Notice “Either/Or” Thinking Look for thoughts like: “I always mess up.” “You’re either with me or against me.” “If I’m sad, I can’t be happy.” 👀 Goal: Catch those “all-or-nothing” words — always, never, totally, should.  </a:t>
            </a:r>
          </a:p>
          <a:p>
            <a:endParaRPr lang="en-US" dirty="0"/>
          </a:p>
          <a:p>
            <a:r>
              <a:rPr lang="en-US" dirty="0"/>
              <a:t>2. Reframe with “Both/And” Language Instead of: “I failed that test, I’m dumb.” Try: “I failed that test, and I can study differently next time.” 🧠 Why it helps: Adds flexibility and reduces self-judgment. 🌈 </a:t>
            </a:r>
          </a:p>
          <a:p>
            <a:endParaRPr lang="en-US" dirty="0"/>
          </a:p>
          <a:p>
            <a:r>
              <a:rPr lang="en-US" dirty="0"/>
              <a:t>3. </a:t>
            </a:r>
            <a:r>
              <a:rPr lang="en-US"/>
              <a:t>Validate Opposing Perspectives Dialectical thinkers say: “I see your point, and I also see it differently.” Why this matters: Builds empathy Reduces conflict Keeps communication open </a:t>
            </a:r>
          </a:p>
          <a:p>
            <a:endParaRPr lang="en-US" dirty="0"/>
          </a:p>
          <a:p>
            <a:r>
              <a:rPr lang="en-US" dirty="0"/>
              <a:t>Balance Acceptance and Change You can accept your situation and work to improve it. Examples: “I accept who I am, and I’m growing.” “This is hard, and I can handle it.” </a:t>
            </a:r>
          </a:p>
          <a:p>
            <a:endParaRPr lang="en-US" dirty="0"/>
          </a:p>
          <a:p>
            <a:r>
              <a:rPr lang="en-US" dirty="0"/>
              <a:t>5. Practice Mindfulness Pause before reacting.</a:t>
            </a:r>
          </a:p>
          <a:p>
            <a:endParaRPr lang="en-US" dirty="0"/>
          </a:p>
          <a:p>
            <a:r>
              <a:rPr lang="en-US" dirty="0"/>
              <a:t>Ask: “What else might be true?” Notice: “Part of me feels ___, and another part feels ___.”</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Rachel: I want to be close to you, and I also want to have my own space and identity.</a:t>
            </a:r>
          </a:p>
          <a:p>
            <a:endParaRPr lang="en-US"/>
          </a:p>
          <a:p>
            <a:r>
              <a:rPr lang="en-US"/>
              <a:t>Ross: I value the stability and comfort of our relationship, and I understand that change and growth are natural for both of us.</a:t>
            </a:r>
          </a:p>
          <a:p>
            <a:endParaRPr lang="en-US"/>
          </a:p>
          <a:p>
            <a:r>
              <a:rPr lang="en-US"/>
              <a:t>Mr. incredible: We’re a strong family unit, and I have individual needs, desires and identity that matter too.</a:t>
            </a:r>
          </a:p>
          <a:p>
            <a:endParaRPr lang="en-US"/>
          </a:p>
          <a:p>
            <a:r>
              <a:rPr lang="en-US"/>
              <a:t>Mrs. Incredible: We want to stay safe, and sometimes taking calculated risks helps us grow and protect what matters.</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3/20/2026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3/20/2026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3/20/2026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3/20/2026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3/20/2026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3/20/2026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3/20/2026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3/20/2026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3/20/2026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3/20/2026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3/20/2026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3/20/2026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7.xml"/><Relationship Id="rId5" Type="http://schemas.openxmlformats.org/officeDocument/2006/relationships/image" Target="../media/image7.svg"/><Relationship Id="rId4" Type="http://schemas.openxmlformats.org/officeDocument/2006/relationships/image" Target="../media/image6.png"/></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8.jpeg"/><Relationship Id="rId5" Type="http://schemas.openxmlformats.org/officeDocument/2006/relationships/image" Target="../media/image1.png"/><Relationship Id="rId4" Type="http://schemas.openxmlformats.org/officeDocument/2006/relationships/notesSlide" Target="../notesSlides/notesSlide5.xml"/></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image" Target="../media/image9.png"/></Relationships>
</file>

<file path=ppt/slides/_rels/slide9.xml.rels><?xml version="1.0" encoding="UTF-8" standalone="yes"?>
<Relationships xmlns="http://schemas.openxmlformats.org/package/2006/relationships"><Relationship Id="rId8" Type="http://schemas.openxmlformats.org/officeDocument/2006/relationships/image" Target="../media/image15.svg"/><Relationship Id="rId3" Type="http://schemas.openxmlformats.org/officeDocument/2006/relationships/image" Target="../media/image10.png"/><Relationship Id="rId7" Type="http://schemas.openxmlformats.org/officeDocument/2006/relationships/image" Target="../media/image14.png"/><Relationship Id="rId12" Type="http://schemas.openxmlformats.org/officeDocument/2006/relationships/image" Target="../media/image19.svg"/><Relationship Id="rId2" Type="http://schemas.openxmlformats.org/officeDocument/2006/relationships/notesSlide" Target="../notesSlides/notesSlide7.xml"/><Relationship Id="rId1" Type="http://schemas.openxmlformats.org/officeDocument/2006/relationships/slideLayout" Target="../slideLayouts/slideLayout7.xml"/><Relationship Id="rId6" Type="http://schemas.openxmlformats.org/officeDocument/2006/relationships/image" Target="../media/image13.svg"/><Relationship Id="rId11" Type="http://schemas.openxmlformats.org/officeDocument/2006/relationships/image" Target="../media/image18.png"/><Relationship Id="rId5" Type="http://schemas.openxmlformats.org/officeDocument/2006/relationships/image" Target="../media/image12.png"/><Relationship Id="rId10" Type="http://schemas.openxmlformats.org/officeDocument/2006/relationships/image" Target="../media/image17.svg"/><Relationship Id="rId4" Type="http://schemas.openxmlformats.org/officeDocument/2006/relationships/image" Target="../media/image11.svg"/><Relationship Id="rId9" Type="http://schemas.openxmlformats.org/officeDocument/2006/relationships/image" Target="../media/image16.png"/></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https://www.youtube.com/watch?v=B5hRW1eDmgc" TargetMode="External"/><Relationship Id="rId1" Type="http://schemas.openxmlformats.org/officeDocument/2006/relationships/video" Target="https://www.youtube.com/watch?v=CY9wkrgtGX0" TargetMode="External"/><Relationship Id="rId6" Type="http://schemas.openxmlformats.org/officeDocument/2006/relationships/image" Target="../media/image20.jpeg"/><Relationship Id="rId5" Type="http://schemas.openxmlformats.org/officeDocument/2006/relationships/image" Target="../media/image4.png"/><Relationship Id="rId4" Type="http://schemas.openxmlformats.org/officeDocument/2006/relationships/notesSlide" Target="../notesSlides/notesSlide8.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1F1F1"/>
        </a:solidFill>
        <a:effectLst/>
      </p:bgPr>
    </p:bg>
    <p:spTree>
      <p:nvGrpSpPr>
        <p:cNvPr id="1" name=""/>
        <p:cNvGrpSpPr/>
        <p:nvPr/>
      </p:nvGrpSpPr>
      <p:grpSpPr>
        <a:xfrm>
          <a:off x="0" y="0"/>
          <a:ext cx="0" cy="0"/>
          <a:chOff x="0" y="0"/>
          <a:chExt cx="0" cy="0"/>
        </a:xfrm>
      </p:grpSpPr>
      <p:sp>
        <p:nvSpPr>
          <p:cNvPr id="2" name="Freeform 2"/>
          <p:cNvSpPr/>
          <p:nvPr/>
        </p:nvSpPr>
        <p:spPr>
          <a:xfrm>
            <a:off x="1916028" y="16100"/>
            <a:ext cx="14039520" cy="10287000"/>
          </a:xfrm>
          <a:custGeom>
            <a:avLst/>
            <a:gdLst/>
            <a:ahLst/>
            <a:cxnLst/>
            <a:rect l="l" t="t" r="r" b="b"/>
            <a:pathLst>
              <a:path w="14039520" h="10287000">
                <a:moveTo>
                  <a:pt x="0" y="0"/>
                </a:moveTo>
                <a:lnTo>
                  <a:pt x="14039520" y="0"/>
                </a:lnTo>
                <a:lnTo>
                  <a:pt x="14039520" y="10287000"/>
                </a:lnTo>
                <a:lnTo>
                  <a:pt x="0" y="10287000"/>
                </a:lnTo>
                <a:lnTo>
                  <a:pt x="0" y="0"/>
                </a:lnTo>
                <a:close/>
              </a:path>
            </a:pathLst>
          </a:custGeom>
          <a:blipFill>
            <a:blip r:embed="rId2">
              <a:alphaModFix amt="30000"/>
            </a:blip>
            <a:stretch>
              <a:fillRect t="-6695" b="-6695"/>
            </a:stretch>
          </a:blipFill>
        </p:spPr>
        <p:txBody>
          <a:bodyPr/>
          <a:lstStyle/>
          <a:p>
            <a:endParaRPr lang="en-US"/>
          </a:p>
        </p:txBody>
      </p:sp>
      <p:sp>
        <p:nvSpPr>
          <p:cNvPr id="3" name="TextBox 3"/>
          <p:cNvSpPr txBox="1"/>
          <p:nvPr/>
        </p:nvSpPr>
        <p:spPr>
          <a:xfrm>
            <a:off x="1028700" y="971550"/>
            <a:ext cx="3575425" cy="361950"/>
          </a:xfrm>
          <a:prstGeom prst="rect">
            <a:avLst/>
          </a:prstGeom>
        </p:spPr>
        <p:txBody>
          <a:bodyPr lIns="0" tIns="0" rIns="0" bIns="0" rtlCol="0" anchor="t">
            <a:spAutoFit/>
          </a:bodyPr>
          <a:lstStyle/>
          <a:p>
            <a:pPr algn="l">
              <a:lnSpc>
                <a:spcPts val="2800"/>
              </a:lnSpc>
            </a:pPr>
            <a:r>
              <a:rPr lang="en-US" sz="2000" spc="200">
                <a:solidFill>
                  <a:srgbClr val="000000"/>
                </a:solidFill>
                <a:latin typeface="Roboto"/>
                <a:ea typeface="Roboto"/>
                <a:cs typeface="Roboto"/>
                <a:sym typeface="Roboto"/>
              </a:rPr>
              <a:t>WELCOME</a:t>
            </a:r>
          </a:p>
        </p:txBody>
      </p:sp>
      <p:sp>
        <p:nvSpPr>
          <p:cNvPr id="4" name="TextBox 4"/>
          <p:cNvSpPr txBox="1"/>
          <p:nvPr/>
        </p:nvSpPr>
        <p:spPr>
          <a:xfrm>
            <a:off x="3803975" y="2672715"/>
            <a:ext cx="12567997" cy="1651635"/>
          </a:xfrm>
          <a:prstGeom prst="rect">
            <a:avLst/>
          </a:prstGeom>
        </p:spPr>
        <p:txBody>
          <a:bodyPr lIns="0" tIns="0" rIns="0" bIns="0" rtlCol="0" anchor="t">
            <a:spAutoFit/>
          </a:bodyPr>
          <a:lstStyle/>
          <a:p>
            <a:pPr algn="l">
              <a:lnSpc>
                <a:spcPts val="13439"/>
              </a:lnSpc>
            </a:pPr>
            <a:r>
              <a:rPr lang="en-US" sz="9600" dirty="0">
                <a:solidFill>
                  <a:srgbClr val="000000"/>
                </a:solidFill>
                <a:latin typeface="Abril Fatface"/>
                <a:ea typeface="Abril Fatface"/>
                <a:cs typeface="Abril Fatface"/>
                <a:sym typeface="Abril Fatface"/>
              </a:rPr>
              <a:t>What will you need?</a:t>
            </a:r>
          </a:p>
        </p:txBody>
      </p:sp>
      <p:grpSp>
        <p:nvGrpSpPr>
          <p:cNvPr id="5" name="Group 5"/>
          <p:cNvGrpSpPr/>
          <p:nvPr/>
        </p:nvGrpSpPr>
        <p:grpSpPr>
          <a:xfrm>
            <a:off x="7580256" y="6260906"/>
            <a:ext cx="3127487" cy="643670"/>
            <a:chOff x="0" y="0"/>
            <a:chExt cx="5315677" cy="1106170"/>
          </a:xfrm>
        </p:grpSpPr>
        <p:sp>
          <p:nvSpPr>
            <p:cNvPr id="6" name="Freeform 6"/>
            <p:cNvSpPr/>
            <p:nvPr/>
          </p:nvSpPr>
          <p:spPr>
            <a:xfrm>
              <a:off x="0" y="0"/>
              <a:ext cx="5316948" cy="1107440"/>
            </a:xfrm>
            <a:custGeom>
              <a:avLst/>
              <a:gdLst/>
              <a:ahLst/>
              <a:cxnLst/>
              <a:rect l="l" t="t" r="r" b="b"/>
              <a:pathLst>
                <a:path w="5316948" h="1107440">
                  <a:moveTo>
                    <a:pt x="4763227" y="45720"/>
                  </a:moveTo>
                  <a:cubicBezTo>
                    <a:pt x="5042627" y="45720"/>
                    <a:pt x="5269957" y="273050"/>
                    <a:pt x="5269957" y="552450"/>
                  </a:cubicBezTo>
                  <a:cubicBezTo>
                    <a:pt x="5269957" y="831850"/>
                    <a:pt x="5042627" y="1059180"/>
                    <a:pt x="4763227" y="1059180"/>
                  </a:cubicBezTo>
                  <a:lnTo>
                    <a:pt x="553720" y="1059180"/>
                  </a:lnTo>
                  <a:cubicBezTo>
                    <a:pt x="274320" y="1059180"/>
                    <a:pt x="46990" y="831850"/>
                    <a:pt x="46990" y="552450"/>
                  </a:cubicBezTo>
                  <a:cubicBezTo>
                    <a:pt x="46990" y="273050"/>
                    <a:pt x="274320" y="45720"/>
                    <a:pt x="553720" y="45720"/>
                  </a:cubicBezTo>
                  <a:lnTo>
                    <a:pt x="4763227" y="45720"/>
                  </a:lnTo>
                  <a:moveTo>
                    <a:pt x="4763227" y="0"/>
                  </a:moveTo>
                  <a:lnTo>
                    <a:pt x="553720" y="0"/>
                  </a:lnTo>
                  <a:cubicBezTo>
                    <a:pt x="247650" y="0"/>
                    <a:pt x="0" y="247650"/>
                    <a:pt x="0" y="553720"/>
                  </a:cubicBezTo>
                  <a:cubicBezTo>
                    <a:pt x="0" y="859790"/>
                    <a:pt x="247650" y="1107440"/>
                    <a:pt x="553720" y="1107440"/>
                  </a:cubicBezTo>
                  <a:lnTo>
                    <a:pt x="4763227" y="1107440"/>
                  </a:lnTo>
                  <a:cubicBezTo>
                    <a:pt x="5069298" y="1107440"/>
                    <a:pt x="5316948" y="859790"/>
                    <a:pt x="5316948" y="553720"/>
                  </a:cubicBezTo>
                  <a:cubicBezTo>
                    <a:pt x="5315677" y="247650"/>
                    <a:pt x="5068027" y="0"/>
                    <a:pt x="4763227" y="0"/>
                  </a:cubicBezTo>
                  <a:close/>
                </a:path>
              </a:pathLst>
            </a:custGeom>
            <a:solidFill>
              <a:srgbClr val="000000"/>
            </a:solidFill>
          </p:spPr>
          <p:txBody>
            <a:bodyPr/>
            <a:lstStyle/>
            <a:p>
              <a:endParaRPr lang="en-US"/>
            </a:p>
          </p:txBody>
        </p:sp>
      </p:grpSp>
      <p:grpSp>
        <p:nvGrpSpPr>
          <p:cNvPr id="7" name="Group 7"/>
          <p:cNvGrpSpPr/>
          <p:nvPr/>
        </p:nvGrpSpPr>
        <p:grpSpPr>
          <a:xfrm>
            <a:off x="7580256" y="4751272"/>
            <a:ext cx="3127487" cy="643670"/>
            <a:chOff x="0" y="0"/>
            <a:chExt cx="5315677" cy="1106170"/>
          </a:xfrm>
        </p:grpSpPr>
        <p:sp>
          <p:nvSpPr>
            <p:cNvPr id="8" name="Freeform 8"/>
            <p:cNvSpPr/>
            <p:nvPr/>
          </p:nvSpPr>
          <p:spPr>
            <a:xfrm>
              <a:off x="0" y="0"/>
              <a:ext cx="5316948" cy="1107440"/>
            </a:xfrm>
            <a:custGeom>
              <a:avLst/>
              <a:gdLst/>
              <a:ahLst/>
              <a:cxnLst/>
              <a:rect l="l" t="t" r="r" b="b"/>
              <a:pathLst>
                <a:path w="5316948" h="1107440">
                  <a:moveTo>
                    <a:pt x="4763227" y="45720"/>
                  </a:moveTo>
                  <a:cubicBezTo>
                    <a:pt x="5042627" y="45720"/>
                    <a:pt x="5269957" y="273050"/>
                    <a:pt x="5269957" y="552450"/>
                  </a:cubicBezTo>
                  <a:cubicBezTo>
                    <a:pt x="5269957" y="831850"/>
                    <a:pt x="5042627" y="1059180"/>
                    <a:pt x="4763227" y="1059180"/>
                  </a:cubicBezTo>
                  <a:lnTo>
                    <a:pt x="553720" y="1059180"/>
                  </a:lnTo>
                  <a:cubicBezTo>
                    <a:pt x="274320" y="1059180"/>
                    <a:pt x="46990" y="831850"/>
                    <a:pt x="46990" y="552450"/>
                  </a:cubicBezTo>
                  <a:cubicBezTo>
                    <a:pt x="46990" y="273050"/>
                    <a:pt x="274320" y="45720"/>
                    <a:pt x="553720" y="45720"/>
                  </a:cubicBezTo>
                  <a:lnTo>
                    <a:pt x="4763227" y="45720"/>
                  </a:lnTo>
                  <a:moveTo>
                    <a:pt x="4763227" y="0"/>
                  </a:moveTo>
                  <a:lnTo>
                    <a:pt x="553720" y="0"/>
                  </a:lnTo>
                  <a:cubicBezTo>
                    <a:pt x="247650" y="0"/>
                    <a:pt x="0" y="247650"/>
                    <a:pt x="0" y="553720"/>
                  </a:cubicBezTo>
                  <a:cubicBezTo>
                    <a:pt x="0" y="859790"/>
                    <a:pt x="247650" y="1107440"/>
                    <a:pt x="553720" y="1107440"/>
                  </a:cubicBezTo>
                  <a:lnTo>
                    <a:pt x="4763227" y="1107440"/>
                  </a:lnTo>
                  <a:cubicBezTo>
                    <a:pt x="5069298" y="1107440"/>
                    <a:pt x="5316948" y="859790"/>
                    <a:pt x="5316948" y="553720"/>
                  </a:cubicBezTo>
                  <a:cubicBezTo>
                    <a:pt x="5315677" y="247650"/>
                    <a:pt x="5068027" y="0"/>
                    <a:pt x="4763227" y="0"/>
                  </a:cubicBezTo>
                  <a:close/>
                </a:path>
              </a:pathLst>
            </a:custGeom>
            <a:solidFill>
              <a:srgbClr val="000000"/>
            </a:solidFill>
          </p:spPr>
          <p:txBody>
            <a:bodyPr/>
            <a:lstStyle/>
            <a:p>
              <a:endParaRPr lang="en-US"/>
            </a:p>
          </p:txBody>
        </p:sp>
      </p:grpSp>
      <p:grpSp>
        <p:nvGrpSpPr>
          <p:cNvPr id="9" name="Group 9"/>
          <p:cNvGrpSpPr/>
          <p:nvPr/>
        </p:nvGrpSpPr>
        <p:grpSpPr>
          <a:xfrm>
            <a:off x="7580256" y="7721607"/>
            <a:ext cx="3127487" cy="643670"/>
            <a:chOff x="0" y="0"/>
            <a:chExt cx="5315677" cy="1106170"/>
          </a:xfrm>
        </p:grpSpPr>
        <p:sp>
          <p:nvSpPr>
            <p:cNvPr id="10" name="Freeform 10"/>
            <p:cNvSpPr/>
            <p:nvPr/>
          </p:nvSpPr>
          <p:spPr>
            <a:xfrm>
              <a:off x="0" y="0"/>
              <a:ext cx="5316948" cy="1107440"/>
            </a:xfrm>
            <a:custGeom>
              <a:avLst/>
              <a:gdLst/>
              <a:ahLst/>
              <a:cxnLst/>
              <a:rect l="l" t="t" r="r" b="b"/>
              <a:pathLst>
                <a:path w="5316948" h="1107440">
                  <a:moveTo>
                    <a:pt x="4763227" y="45720"/>
                  </a:moveTo>
                  <a:cubicBezTo>
                    <a:pt x="5042627" y="45720"/>
                    <a:pt x="5269957" y="273050"/>
                    <a:pt x="5269957" y="552450"/>
                  </a:cubicBezTo>
                  <a:cubicBezTo>
                    <a:pt x="5269957" y="831850"/>
                    <a:pt x="5042627" y="1059180"/>
                    <a:pt x="4763227" y="1059180"/>
                  </a:cubicBezTo>
                  <a:lnTo>
                    <a:pt x="553720" y="1059180"/>
                  </a:lnTo>
                  <a:cubicBezTo>
                    <a:pt x="274320" y="1059180"/>
                    <a:pt x="46990" y="831850"/>
                    <a:pt x="46990" y="552450"/>
                  </a:cubicBezTo>
                  <a:cubicBezTo>
                    <a:pt x="46990" y="273050"/>
                    <a:pt x="274320" y="45720"/>
                    <a:pt x="553720" y="45720"/>
                  </a:cubicBezTo>
                  <a:lnTo>
                    <a:pt x="4763227" y="45720"/>
                  </a:lnTo>
                  <a:moveTo>
                    <a:pt x="4763227" y="0"/>
                  </a:moveTo>
                  <a:lnTo>
                    <a:pt x="553720" y="0"/>
                  </a:lnTo>
                  <a:cubicBezTo>
                    <a:pt x="247650" y="0"/>
                    <a:pt x="0" y="247650"/>
                    <a:pt x="0" y="553720"/>
                  </a:cubicBezTo>
                  <a:cubicBezTo>
                    <a:pt x="0" y="859790"/>
                    <a:pt x="247650" y="1107440"/>
                    <a:pt x="553720" y="1107440"/>
                  </a:cubicBezTo>
                  <a:lnTo>
                    <a:pt x="4763227" y="1107440"/>
                  </a:lnTo>
                  <a:cubicBezTo>
                    <a:pt x="5069298" y="1107440"/>
                    <a:pt x="5316948" y="859790"/>
                    <a:pt x="5316948" y="553720"/>
                  </a:cubicBezTo>
                  <a:cubicBezTo>
                    <a:pt x="5315677" y="247650"/>
                    <a:pt x="5068027" y="0"/>
                    <a:pt x="4763227" y="0"/>
                  </a:cubicBezTo>
                  <a:close/>
                </a:path>
              </a:pathLst>
            </a:custGeom>
            <a:solidFill>
              <a:srgbClr val="000000"/>
            </a:solidFill>
          </p:spPr>
          <p:txBody>
            <a:bodyPr/>
            <a:lstStyle/>
            <a:p>
              <a:endParaRPr lang="en-US"/>
            </a:p>
          </p:txBody>
        </p:sp>
      </p:grpSp>
      <p:sp>
        <p:nvSpPr>
          <p:cNvPr id="11" name="TextBox 11"/>
          <p:cNvSpPr txBox="1"/>
          <p:nvPr/>
        </p:nvSpPr>
        <p:spPr>
          <a:xfrm>
            <a:off x="7317048" y="6342711"/>
            <a:ext cx="3653903" cy="415290"/>
          </a:xfrm>
          <a:prstGeom prst="rect">
            <a:avLst/>
          </a:prstGeom>
        </p:spPr>
        <p:txBody>
          <a:bodyPr lIns="0" tIns="0" rIns="0" bIns="0" rtlCol="0" anchor="t">
            <a:spAutoFit/>
          </a:bodyPr>
          <a:lstStyle/>
          <a:p>
            <a:pPr algn="ctr">
              <a:lnSpc>
                <a:spcPts val="3359"/>
              </a:lnSpc>
            </a:pPr>
            <a:r>
              <a:rPr lang="en-US" sz="2399">
                <a:solidFill>
                  <a:srgbClr val="000000"/>
                </a:solidFill>
                <a:latin typeface="Roboto"/>
                <a:ea typeface="Roboto"/>
                <a:cs typeface="Roboto"/>
                <a:sym typeface="Roboto"/>
              </a:rPr>
              <a:t>PIECE OF PAPER</a:t>
            </a:r>
          </a:p>
        </p:txBody>
      </p:sp>
      <p:sp>
        <p:nvSpPr>
          <p:cNvPr id="12" name="TextBox 12"/>
          <p:cNvSpPr txBox="1"/>
          <p:nvPr/>
        </p:nvSpPr>
        <p:spPr>
          <a:xfrm>
            <a:off x="7317048" y="4836887"/>
            <a:ext cx="3653903" cy="415290"/>
          </a:xfrm>
          <a:prstGeom prst="rect">
            <a:avLst/>
          </a:prstGeom>
        </p:spPr>
        <p:txBody>
          <a:bodyPr lIns="0" tIns="0" rIns="0" bIns="0" rtlCol="0" anchor="t">
            <a:spAutoFit/>
          </a:bodyPr>
          <a:lstStyle/>
          <a:p>
            <a:pPr algn="ctr">
              <a:lnSpc>
                <a:spcPts val="3359"/>
              </a:lnSpc>
            </a:pPr>
            <a:r>
              <a:rPr lang="en-US" sz="2399">
                <a:solidFill>
                  <a:srgbClr val="000000"/>
                </a:solidFill>
                <a:latin typeface="Roboto"/>
                <a:ea typeface="Roboto"/>
                <a:cs typeface="Roboto"/>
                <a:sym typeface="Roboto"/>
              </a:rPr>
              <a:t>WRITING UTENSIL</a:t>
            </a:r>
          </a:p>
        </p:txBody>
      </p:sp>
      <p:sp>
        <p:nvSpPr>
          <p:cNvPr id="13" name="TextBox 13"/>
          <p:cNvSpPr txBox="1"/>
          <p:nvPr/>
        </p:nvSpPr>
        <p:spPr>
          <a:xfrm>
            <a:off x="7317048" y="7803412"/>
            <a:ext cx="3653903" cy="415290"/>
          </a:xfrm>
          <a:prstGeom prst="rect">
            <a:avLst/>
          </a:prstGeom>
        </p:spPr>
        <p:txBody>
          <a:bodyPr lIns="0" tIns="0" rIns="0" bIns="0" rtlCol="0" anchor="t">
            <a:spAutoFit/>
          </a:bodyPr>
          <a:lstStyle/>
          <a:p>
            <a:pPr algn="ctr">
              <a:lnSpc>
                <a:spcPts val="3359"/>
              </a:lnSpc>
            </a:pPr>
            <a:r>
              <a:rPr lang="en-US" sz="2399">
                <a:solidFill>
                  <a:srgbClr val="000000"/>
                </a:solidFill>
                <a:latin typeface="Roboto"/>
                <a:ea typeface="Roboto"/>
                <a:cs typeface="Roboto"/>
                <a:sym typeface="Roboto"/>
              </a:rPr>
              <a:t>OPEN MIND</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1F1F1"/>
        </a:solidFill>
        <a:effectLst/>
      </p:bgPr>
    </p:bg>
    <p:spTree>
      <p:nvGrpSpPr>
        <p:cNvPr id="1" name=""/>
        <p:cNvGrpSpPr/>
        <p:nvPr/>
      </p:nvGrpSpPr>
      <p:grpSpPr>
        <a:xfrm>
          <a:off x="0" y="0"/>
          <a:ext cx="0" cy="0"/>
          <a:chOff x="0" y="0"/>
          <a:chExt cx="0" cy="0"/>
        </a:xfrm>
      </p:grpSpPr>
      <p:sp>
        <p:nvSpPr>
          <p:cNvPr id="2" name="Freeform 2"/>
          <p:cNvSpPr/>
          <p:nvPr/>
        </p:nvSpPr>
        <p:spPr>
          <a:xfrm>
            <a:off x="2313424" y="220628"/>
            <a:ext cx="14039520" cy="10287000"/>
          </a:xfrm>
          <a:custGeom>
            <a:avLst/>
            <a:gdLst/>
            <a:ahLst/>
            <a:cxnLst/>
            <a:rect l="l" t="t" r="r" b="b"/>
            <a:pathLst>
              <a:path w="14039520" h="10287000">
                <a:moveTo>
                  <a:pt x="0" y="0"/>
                </a:moveTo>
                <a:lnTo>
                  <a:pt x="14039520" y="0"/>
                </a:lnTo>
                <a:lnTo>
                  <a:pt x="14039520" y="10287000"/>
                </a:lnTo>
                <a:lnTo>
                  <a:pt x="0" y="10287000"/>
                </a:lnTo>
                <a:lnTo>
                  <a:pt x="0" y="0"/>
                </a:lnTo>
                <a:close/>
              </a:path>
            </a:pathLst>
          </a:custGeom>
          <a:blipFill>
            <a:blip r:embed="rId3">
              <a:alphaModFix amt="30000"/>
            </a:blip>
            <a:stretch>
              <a:fillRect t="-6695" b="-6695"/>
            </a:stretch>
          </a:blipFill>
        </p:spPr>
        <p:txBody>
          <a:bodyPr/>
          <a:lstStyle/>
          <a:p>
            <a:endParaRPr lang="en-US"/>
          </a:p>
        </p:txBody>
      </p:sp>
      <p:sp>
        <p:nvSpPr>
          <p:cNvPr id="3" name="TextBox 3"/>
          <p:cNvSpPr txBox="1"/>
          <p:nvPr/>
        </p:nvSpPr>
        <p:spPr>
          <a:xfrm>
            <a:off x="4231365" y="4297308"/>
            <a:ext cx="9825271" cy="1606660"/>
          </a:xfrm>
          <a:prstGeom prst="rect">
            <a:avLst/>
          </a:prstGeom>
        </p:spPr>
        <p:txBody>
          <a:bodyPr lIns="0" tIns="0" rIns="0" bIns="0" rtlCol="0" anchor="t">
            <a:spAutoFit/>
          </a:bodyPr>
          <a:lstStyle/>
          <a:p>
            <a:pPr algn="ctr">
              <a:lnSpc>
                <a:spcPts val="6468"/>
              </a:lnSpc>
            </a:pPr>
            <a:r>
              <a:rPr lang="en-US" sz="4620">
                <a:solidFill>
                  <a:srgbClr val="000000"/>
                </a:solidFill>
                <a:latin typeface="Abril Fatface"/>
                <a:ea typeface="Abril Fatface"/>
                <a:cs typeface="Abril Fatface"/>
                <a:sym typeface="Abril Fatface"/>
              </a:rPr>
              <a:t>CAN TWO OPPOSITE THINGS BE TRUE AT THE SAME TIME?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l="-17681" t="-49967" r="-17681" b="-49967"/>
            </a:stretch>
          </a:blipFill>
        </p:spPr>
        <p:txBody>
          <a:bodyPr/>
          <a:lstStyle/>
          <a:p>
            <a:endParaRPr lang="en-US"/>
          </a:p>
        </p:txBody>
      </p:sp>
      <p:grpSp>
        <p:nvGrpSpPr>
          <p:cNvPr id="3" name="Group 3"/>
          <p:cNvGrpSpPr/>
          <p:nvPr/>
        </p:nvGrpSpPr>
        <p:grpSpPr>
          <a:xfrm>
            <a:off x="4111373" y="1152579"/>
            <a:ext cx="10689956" cy="7981841"/>
            <a:chOff x="0" y="0"/>
            <a:chExt cx="14253275" cy="10642455"/>
          </a:xfrm>
        </p:grpSpPr>
        <p:pic>
          <p:nvPicPr>
            <p:cNvPr id="4" name="Picture 4"/>
            <p:cNvPicPr>
              <a:picLocks noChangeAspect="1"/>
            </p:cNvPicPr>
            <p:nvPr/>
          </p:nvPicPr>
          <p:blipFill>
            <a:blip r:embed="rId4"/>
            <a:srcRect t="222" b="222"/>
            <a:stretch>
              <a:fillRect/>
            </a:stretch>
          </p:blipFill>
          <p:spPr>
            <a:xfrm>
              <a:off x="0" y="0"/>
              <a:ext cx="14253275" cy="10642455"/>
            </a:xfrm>
            <a:prstGeom prst="rect">
              <a:avLst/>
            </a:prstGeom>
          </p:spPr>
        </p:pic>
      </p:gr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l="-17681" t="-49967" r="-17681" b="-49967"/>
            </a:stretch>
          </a:blipFill>
        </p:spPr>
        <p:txBody>
          <a:bodyPr/>
          <a:lstStyle/>
          <a:p>
            <a:endParaRPr lang="en-US"/>
          </a:p>
        </p:txBody>
      </p:sp>
      <p:grpSp>
        <p:nvGrpSpPr>
          <p:cNvPr id="3" name="Group 3"/>
          <p:cNvGrpSpPr/>
          <p:nvPr/>
        </p:nvGrpSpPr>
        <p:grpSpPr>
          <a:xfrm>
            <a:off x="4699861" y="1231093"/>
            <a:ext cx="9553018" cy="7824814"/>
            <a:chOff x="0" y="0"/>
            <a:chExt cx="12737357" cy="10433085"/>
          </a:xfrm>
        </p:grpSpPr>
        <p:pic>
          <p:nvPicPr>
            <p:cNvPr id="4" name="Picture 4"/>
            <p:cNvPicPr>
              <a:picLocks noChangeAspect="1"/>
            </p:cNvPicPr>
            <p:nvPr/>
          </p:nvPicPr>
          <p:blipFill>
            <a:blip r:embed="rId4"/>
            <a:srcRect t="9045" b="9045"/>
            <a:stretch>
              <a:fillRect/>
            </a:stretch>
          </p:blipFill>
          <p:spPr>
            <a:xfrm>
              <a:off x="0" y="0"/>
              <a:ext cx="12737357" cy="10433085"/>
            </a:xfrm>
            <a:prstGeom prst="rect">
              <a:avLst/>
            </a:prstGeom>
          </p:spPr>
        </p:pic>
      </p:gr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1F1F1"/>
        </a:solidFill>
        <a:effectLst/>
      </p:bgPr>
    </p:bg>
    <p:spTree>
      <p:nvGrpSpPr>
        <p:cNvPr id="1" name=""/>
        <p:cNvGrpSpPr/>
        <p:nvPr/>
      </p:nvGrpSpPr>
      <p:grpSpPr>
        <a:xfrm>
          <a:off x="0" y="0"/>
          <a:ext cx="0" cy="0"/>
          <a:chOff x="0" y="0"/>
          <a:chExt cx="0" cy="0"/>
        </a:xfrm>
      </p:grpSpPr>
      <p:sp>
        <p:nvSpPr>
          <p:cNvPr id="2" name="TextBox 2"/>
          <p:cNvSpPr txBox="1"/>
          <p:nvPr/>
        </p:nvSpPr>
        <p:spPr>
          <a:xfrm>
            <a:off x="441256" y="1887382"/>
            <a:ext cx="17846744" cy="1455421"/>
          </a:xfrm>
          <a:prstGeom prst="rect">
            <a:avLst/>
          </a:prstGeom>
        </p:spPr>
        <p:txBody>
          <a:bodyPr lIns="0" tIns="0" rIns="0" bIns="0" rtlCol="0" anchor="t">
            <a:spAutoFit/>
          </a:bodyPr>
          <a:lstStyle/>
          <a:p>
            <a:pPr algn="ctr">
              <a:lnSpc>
                <a:spcPts val="5879"/>
              </a:lnSpc>
              <a:spcBef>
                <a:spcPct val="0"/>
              </a:spcBef>
            </a:pPr>
            <a:r>
              <a:rPr lang="en-US" sz="4199">
                <a:solidFill>
                  <a:srgbClr val="000000"/>
                </a:solidFill>
                <a:latin typeface="Abril Fatface"/>
                <a:ea typeface="Abril Fatface"/>
                <a:cs typeface="Abril Fatface"/>
                <a:sym typeface="Abril Fatface"/>
              </a:rPr>
              <a:t>Dialectical thinking means seeing more than one side of a situation—understanding that two opposite things can both hold truth.</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1F1F1"/>
        </a:solidFill>
        <a:effectLst/>
      </p:bgPr>
    </p:bg>
    <p:spTree>
      <p:nvGrpSpPr>
        <p:cNvPr id="1" name=""/>
        <p:cNvGrpSpPr/>
        <p:nvPr/>
      </p:nvGrpSpPr>
      <p:grpSpPr>
        <a:xfrm>
          <a:off x="0" y="0"/>
          <a:ext cx="0" cy="0"/>
          <a:chOff x="0" y="0"/>
          <a:chExt cx="0" cy="0"/>
        </a:xfrm>
      </p:grpSpPr>
      <p:sp>
        <p:nvSpPr>
          <p:cNvPr id="2" name="TextBox 2"/>
          <p:cNvSpPr txBox="1"/>
          <p:nvPr/>
        </p:nvSpPr>
        <p:spPr>
          <a:xfrm>
            <a:off x="1028700" y="3401051"/>
            <a:ext cx="5591192" cy="3098165"/>
          </a:xfrm>
          <a:prstGeom prst="rect">
            <a:avLst/>
          </a:prstGeom>
        </p:spPr>
        <p:txBody>
          <a:bodyPr lIns="0" tIns="0" rIns="0" bIns="0" rtlCol="0" anchor="t">
            <a:spAutoFit/>
          </a:bodyPr>
          <a:lstStyle/>
          <a:p>
            <a:pPr algn="ctr">
              <a:lnSpc>
                <a:spcPts val="8259"/>
              </a:lnSpc>
            </a:pPr>
            <a:r>
              <a:rPr lang="en-US" sz="5899">
                <a:solidFill>
                  <a:srgbClr val="000000"/>
                </a:solidFill>
                <a:latin typeface="Abril Fatface"/>
                <a:ea typeface="Abril Fatface"/>
                <a:cs typeface="Abril Fatface"/>
                <a:sym typeface="Abril Fatface"/>
              </a:rPr>
              <a:t>NAVIGATING OUR</a:t>
            </a:r>
          </a:p>
          <a:p>
            <a:pPr algn="ctr">
              <a:lnSpc>
                <a:spcPts val="8259"/>
              </a:lnSpc>
            </a:pPr>
            <a:r>
              <a:rPr lang="en-US" sz="5899">
                <a:solidFill>
                  <a:srgbClr val="000000"/>
                </a:solidFill>
                <a:latin typeface="Abril Fatface"/>
                <a:ea typeface="Abril Fatface"/>
                <a:cs typeface="Abril Fatface"/>
                <a:sym typeface="Abril Fatface"/>
              </a:rPr>
              <a:t> FEELINGS</a:t>
            </a:r>
          </a:p>
        </p:txBody>
      </p:sp>
      <p:sp>
        <p:nvSpPr>
          <p:cNvPr id="3" name="TextBox 3"/>
          <p:cNvSpPr txBox="1"/>
          <p:nvPr/>
        </p:nvSpPr>
        <p:spPr>
          <a:xfrm>
            <a:off x="8062892" y="3346568"/>
            <a:ext cx="6828864" cy="438785"/>
          </a:xfrm>
          <a:prstGeom prst="rect">
            <a:avLst/>
          </a:prstGeom>
        </p:spPr>
        <p:txBody>
          <a:bodyPr lIns="0" tIns="0" rIns="0" bIns="0" rtlCol="0" anchor="t">
            <a:spAutoFit/>
          </a:bodyPr>
          <a:lstStyle/>
          <a:p>
            <a:pPr algn="ctr">
              <a:lnSpc>
                <a:spcPts val="3639"/>
              </a:lnSpc>
              <a:spcBef>
                <a:spcPct val="0"/>
              </a:spcBef>
            </a:pPr>
            <a:r>
              <a:rPr lang="en-US" sz="2599">
                <a:solidFill>
                  <a:srgbClr val="000000"/>
                </a:solidFill>
                <a:latin typeface="Abril Fatface"/>
                <a:ea typeface="Abril Fatface"/>
                <a:cs typeface="Abril Fatface"/>
                <a:sym typeface="Abril Fatface"/>
              </a:rPr>
              <a:t>IT REDUCES EMOTIONAL EXTREMES</a:t>
            </a:r>
          </a:p>
        </p:txBody>
      </p:sp>
      <p:sp>
        <p:nvSpPr>
          <p:cNvPr id="4" name="TextBox 4"/>
          <p:cNvSpPr txBox="1"/>
          <p:nvPr/>
        </p:nvSpPr>
        <p:spPr>
          <a:xfrm>
            <a:off x="8615598" y="4448387"/>
            <a:ext cx="5723453" cy="339725"/>
          </a:xfrm>
          <a:prstGeom prst="rect">
            <a:avLst/>
          </a:prstGeom>
        </p:spPr>
        <p:txBody>
          <a:bodyPr lIns="0" tIns="0" rIns="0" bIns="0" rtlCol="0" anchor="t">
            <a:spAutoFit/>
          </a:bodyPr>
          <a:lstStyle/>
          <a:p>
            <a:pPr algn="ctr">
              <a:lnSpc>
                <a:spcPts val="2800"/>
              </a:lnSpc>
              <a:spcBef>
                <a:spcPct val="0"/>
              </a:spcBef>
            </a:pPr>
            <a:r>
              <a:rPr lang="en-US" sz="2000">
                <a:solidFill>
                  <a:srgbClr val="000000"/>
                </a:solidFill>
                <a:latin typeface="Abril Fatface"/>
                <a:ea typeface="Abril Fatface"/>
                <a:cs typeface="Abril Fatface"/>
                <a:sym typeface="Abril Fatface"/>
              </a:rPr>
              <a:t>IT PROMOTES ACCEPTANCE AND FLEXIBILITY</a:t>
            </a:r>
          </a:p>
        </p:txBody>
      </p:sp>
      <p:sp>
        <p:nvSpPr>
          <p:cNvPr id="5" name="TextBox 5"/>
          <p:cNvSpPr txBox="1"/>
          <p:nvPr/>
        </p:nvSpPr>
        <p:spPr>
          <a:xfrm>
            <a:off x="8547264" y="5468518"/>
            <a:ext cx="5505919" cy="372745"/>
          </a:xfrm>
          <a:prstGeom prst="rect">
            <a:avLst/>
          </a:prstGeom>
        </p:spPr>
        <p:txBody>
          <a:bodyPr lIns="0" tIns="0" rIns="0" bIns="0" rtlCol="0" anchor="t">
            <a:spAutoFit/>
          </a:bodyPr>
          <a:lstStyle/>
          <a:p>
            <a:pPr algn="ctr">
              <a:lnSpc>
                <a:spcPts val="3080"/>
              </a:lnSpc>
              <a:spcBef>
                <a:spcPct val="0"/>
              </a:spcBef>
            </a:pPr>
            <a:r>
              <a:rPr lang="en-US" sz="2200">
                <a:solidFill>
                  <a:srgbClr val="000000"/>
                </a:solidFill>
                <a:latin typeface="Abril Fatface"/>
                <a:ea typeface="Abril Fatface"/>
                <a:cs typeface="Abril Fatface"/>
                <a:sym typeface="Abril Fatface"/>
              </a:rPr>
              <a:t>IT HELPS US SEE THE BIGGER PICTURE</a:t>
            </a:r>
          </a:p>
        </p:txBody>
      </p:sp>
      <p:sp>
        <p:nvSpPr>
          <p:cNvPr id="6" name="TextBox 6"/>
          <p:cNvSpPr txBox="1"/>
          <p:nvPr/>
        </p:nvSpPr>
        <p:spPr>
          <a:xfrm>
            <a:off x="8370163" y="6451591"/>
            <a:ext cx="5860121" cy="389255"/>
          </a:xfrm>
          <a:prstGeom prst="rect">
            <a:avLst/>
          </a:prstGeom>
        </p:spPr>
        <p:txBody>
          <a:bodyPr lIns="0" tIns="0" rIns="0" bIns="0" rtlCol="0" anchor="t">
            <a:spAutoFit/>
          </a:bodyPr>
          <a:lstStyle/>
          <a:p>
            <a:pPr algn="ctr">
              <a:lnSpc>
                <a:spcPts val="3220"/>
              </a:lnSpc>
              <a:spcBef>
                <a:spcPct val="0"/>
              </a:spcBef>
            </a:pPr>
            <a:r>
              <a:rPr lang="en-US" sz="2300">
                <a:solidFill>
                  <a:srgbClr val="000000"/>
                </a:solidFill>
                <a:latin typeface="Abril Fatface"/>
                <a:ea typeface="Abril Fatface"/>
                <a:cs typeface="Abril Fatface"/>
                <a:sym typeface="Abril Fatface"/>
              </a:rPr>
              <a:t>IT BUILDS EMOTIONAL RESILIENCE</a:t>
            </a:r>
          </a:p>
        </p:txBody>
      </p:sp>
      <p:grpSp>
        <p:nvGrpSpPr>
          <p:cNvPr id="7" name="Group 7"/>
          <p:cNvGrpSpPr/>
          <p:nvPr/>
        </p:nvGrpSpPr>
        <p:grpSpPr>
          <a:xfrm>
            <a:off x="7046556" y="3267938"/>
            <a:ext cx="8861537" cy="643670"/>
            <a:chOff x="0" y="0"/>
            <a:chExt cx="15061636" cy="1106170"/>
          </a:xfrm>
        </p:grpSpPr>
        <p:sp>
          <p:nvSpPr>
            <p:cNvPr id="8" name="Freeform 8"/>
            <p:cNvSpPr/>
            <p:nvPr/>
          </p:nvSpPr>
          <p:spPr>
            <a:xfrm>
              <a:off x="0" y="0"/>
              <a:ext cx="15062907" cy="1107440"/>
            </a:xfrm>
            <a:custGeom>
              <a:avLst/>
              <a:gdLst/>
              <a:ahLst/>
              <a:cxnLst/>
              <a:rect l="l" t="t" r="r" b="b"/>
              <a:pathLst>
                <a:path w="15062907" h="1107440">
                  <a:moveTo>
                    <a:pt x="14509186" y="45720"/>
                  </a:moveTo>
                  <a:cubicBezTo>
                    <a:pt x="14788586" y="45720"/>
                    <a:pt x="15015916" y="273050"/>
                    <a:pt x="15015916" y="552450"/>
                  </a:cubicBezTo>
                  <a:cubicBezTo>
                    <a:pt x="15015916" y="831850"/>
                    <a:pt x="14788586" y="1059180"/>
                    <a:pt x="14509186" y="1059180"/>
                  </a:cubicBezTo>
                  <a:lnTo>
                    <a:pt x="553720" y="1059180"/>
                  </a:lnTo>
                  <a:cubicBezTo>
                    <a:pt x="274320" y="1059180"/>
                    <a:pt x="46990" y="831850"/>
                    <a:pt x="46990" y="552450"/>
                  </a:cubicBezTo>
                  <a:cubicBezTo>
                    <a:pt x="46990" y="273050"/>
                    <a:pt x="274320" y="45720"/>
                    <a:pt x="553720" y="45720"/>
                  </a:cubicBezTo>
                  <a:lnTo>
                    <a:pt x="14509186" y="45720"/>
                  </a:lnTo>
                  <a:moveTo>
                    <a:pt x="14509186" y="0"/>
                  </a:moveTo>
                  <a:lnTo>
                    <a:pt x="553720" y="0"/>
                  </a:lnTo>
                  <a:cubicBezTo>
                    <a:pt x="247650" y="0"/>
                    <a:pt x="0" y="247650"/>
                    <a:pt x="0" y="553720"/>
                  </a:cubicBezTo>
                  <a:cubicBezTo>
                    <a:pt x="0" y="859790"/>
                    <a:pt x="247650" y="1107440"/>
                    <a:pt x="553720" y="1107440"/>
                  </a:cubicBezTo>
                  <a:lnTo>
                    <a:pt x="14509186" y="1107440"/>
                  </a:lnTo>
                  <a:cubicBezTo>
                    <a:pt x="14815257" y="1107440"/>
                    <a:pt x="15062907" y="859790"/>
                    <a:pt x="15062907" y="553720"/>
                  </a:cubicBezTo>
                  <a:cubicBezTo>
                    <a:pt x="15061636" y="247650"/>
                    <a:pt x="14813986" y="0"/>
                    <a:pt x="14509186" y="0"/>
                  </a:cubicBezTo>
                  <a:close/>
                </a:path>
              </a:pathLst>
            </a:custGeom>
            <a:solidFill>
              <a:srgbClr val="000000"/>
            </a:solidFill>
          </p:spPr>
          <p:txBody>
            <a:bodyPr/>
            <a:lstStyle/>
            <a:p>
              <a:endParaRPr lang="en-US"/>
            </a:p>
          </p:txBody>
        </p:sp>
      </p:grpSp>
      <p:grpSp>
        <p:nvGrpSpPr>
          <p:cNvPr id="9" name="Group 9"/>
          <p:cNvGrpSpPr/>
          <p:nvPr/>
        </p:nvGrpSpPr>
        <p:grpSpPr>
          <a:xfrm>
            <a:off x="7046556" y="5316118"/>
            <a:ext cx="8861537" cy="643670"/>
            <a:chOff x="0" y="0"/>
            <a:chExt cx="15061636" cy="1106170"/>
          </a:xfrm>
        </p:grpSpPr>
        <p:sp>
          <p:nvSpPr>
            <p:cNvPr id="10" name="Freeform 10"/>
            <p:cNvSpPr/>
            <p:nvPr/>
          </p:nvSpPr>
          <p:spPr>
            <a:xfrm>
              <a:off x="0" y="0"/>
              <a:ext cx="15062907" cy="1107440"/>
            </a:xfrm>
            <a:custGeom>
              <a:avLst/>
              <a:gdLst/>
              <a:ahLst/>
              <a:cxnLst/>
              <a:rect l="l" t="t" r="r" b="b"/>
              <a:pathLst>
                <a:path w="15062907" h="1107440">
                  <a:moveTo>
                    <a:pt x="14509186" y="45720"/>
                  </a:moveTo>
                  <a:cubicBezTo>
                    <a:pt x="14788586" y="45720"/>
                    <a:pt x="15015916" y="273050"/>
                    <a:pt x="15015916" y="552450"/>
                  </a:cubicBezTo>
                  <a:cubicBezTo>
                    <a:pt x="15015916" y="831850"/>
                    <a:pt x="14788586" y="1059180"/>
                    <a:pt x="14509186" y="1059180"/>
                  </a:cubicBezTo>
                  <a:lnTo>
                    <a:pt x="553720" y="1059180"/>
                  </a:lnTo>
                  <a:cubicBezTo>
                    <a:pt x="274320" y="1059180"/>
                    <a:pt x="46990" y="831850"/>
                    <a:pt x="46990" y="552450"/>
                  </a:cubicBezTo>
                  <a:cubicBezTo>
                    <a:pt x="46990" y="273050"/>
                    <a:pt x="274320" y="45720"/>
                    <a:pt x="553720" y="45720"/>
                  </a:cubicBezTo>
                  <a:lnTo>
                    <a:pt x="14509186" y="45720"/>
                  </a:lnTo>
                  <a:moveTo>
                    <a:pt x="14509186" y="0"/>
                  </a:moveTo>
                  <a:lnTo>
                    <a:pt x="553720" y="0"/>
                  </a:lnTo>
                  <a:cubicBezTo>
                    <a:pt x="247650" y="0"/>
                    <a:pt x="0" y="247650"/>
                    <a:pt x="0" y="553720"/>
                  </a:cubicBezTo>
                  <a:cubicBezTo>
                    <a:pt x="0" y="859790"/>
                    <a:pt x="247650" y="1107440"/>
                    <a:pt x="553720" y="1107440"/>
                  </a:cubicBezTo>
                  <a:lnTo>
                    <a:pt x="14509186" y="1107440"/>
                  </a:lnTo>
                  <a:cubicBezTo>
                    <a:pt x="14815257" y="1107440"/>
                    <a:pt x="15062907" y="859790"/>
                    <a:pt x="15062907" y="553720"/>
                  </a:cubicBezTo>
                  <a:cubicBezTo>
                    <a:pt x="15061636" y="247650"/>
                    <a:pt x="14813986" y="0"/>
                    <a:pt x="14509186" y="0"/>
                  </a:cubicBezTo>
                  <a:close/>
                </a:path>
              </a:pathLst>
            </a:custGeom>
            <a:solidFill>
              <a:srgbClr val="000000"/>
            </a:solidFill>
          </p:spPr>
          <p:txBody>
            <a:bodyPr/>
            <a:lstStyle/>
            <a:p>
              <a:endParaRPr lang="en-US"/>
            </a:p>
          </p:txBody>
        </p:sp>
      </p:grpSp>
      <p:grpSp>
        <p:nvGrpSpPr>
          <p:cNvPr id="11" name="Group 11"/>
          <p:cNvGrpSpPr/>
          <p:nvPr/>
        </p:nvGrpSpPr>
        <p:grpSpPr>
          <a:xfrm>
            <a:off x="7046556" y="4291448"/>
            <a:ext cx="8861537" cy="643670"/>
            <a:chOff x="0" y="0"/>
            <a:chExt cx="15061636" cy="1106170"/>
          </a:xfrm>
        </p:grpSpPr>
        <p:sp>
          <p:nvSpPr>
            <p:cNvPr id="12" name="Freeform 12"/>
            <p:cNvSpPr/>
            <p:nvPr/>
          </p:nvSpPr>
          <p:spPr>
            <a:xfrm>
              <a:off x="0" y="0"/>
              <a:ext cx="15062907" cy="1107440"/>
            </a:xfrm>
            <a:custGeom>
              <a:avLst/>
              <a:gdLst/>
              <a:ahLst/>
              <a:cxnLst/>
              <a:rect l="l" t="t" r="r" b="b"/>
              <a:pathLst>
                <a:path w="15062907" h="1107440">
                  <a:moveTo>
                    <a:pt x="14509186" y="45720"/>
                  </a:moveTo>
                  <a:cubicBezTo>
                    <a:pt x="14788586" y="45720"/>
                    <a:pt x="15015916" y="273050"/>
                    <a:pt x="15015916" y="552450"/>
                  </a:cubicBezTo>
                  <a:cubicBezTo>
                    <a:pt x="15015916" y="831850"/>
                    <a:pt x="14788586" y="1059180"/>
                    <a:pt x="14509186" y="1059180"/>
                  </a:cubicBezTo>
                  <a:lnTo>
                    <a:pt x="553720" y="1059180"/>
                  </a:lnTo>
                  <a:cubicBezTo>
                    <a:pt x="274320" y="1059180"/>
                    <a:pt x="46990" y="831850"/>
                    <a:pt x="46990" y="552450"/>
                  </a:cubicBezTo>
                  <a:cubicBezTo>
                    <a:pt x="46990" y="273050"/>
                    <a:pt x="274320" y="45720"/>
                    <a:pt x="553720" y="45720"/>
                  </a:cubicBezTo>
                  <a:lnTo>
                    <a:pt x="14509186" y="45720"/>
                  </a:lnTo>
                  <a:moveTo>
                    <a:pt x="14509186" y="0"/>
                  </a:moveTo>
                  <a:lnTo>
                    <a:pt x="553720" y="0"/>
                  </a:lnTo>
                  <a:cubicBezTo>
                    <a:pt x="247650" y="0"/>
                    <a:pt x="0" y="247650"/>
                    <a:pt x="0" y="553720"/>
                  </a:cubicBezTo>
                  <a:cubicBezTo>
                    <a:pt x="0" y="859790"/>
                    <a:pt x="247650" y="1107440"/>
                    <a:pt x="553720" y="1107440"/>
                  </a:cubicBezTo>
                  <a:lnTo>
                    <a:pt x="14509186" y="1107440"/>
                  </a:lnTo>
                  <a:cubicBezTo>
                    <a:pt x="14815257" y="1107440"/>
                    <a:pt x="15062907" y="859790"/>
                    <a:pt x="15062907" y="553720"/>
                  </a:cubicBezTo>
                  <a:cubicBezTo>
                    <a:pt x="15061636" y="247650"/>
                    <a:pt x="14813986" y="0"/>
                    <a:pt x="14509186" y="0"/>
                  </a:cubicBezTo>
                  <a:close/>
                </a:path>
              </a:pathLst>
            </a:custGeom>
            <a:solidFill>
              <a:srgbClr val="000000"/>
            </a:solidFill>
          </p:spPr>
          <p:txBody>
            <a:bodyPr/>
            <a:lstStyle/>
            <a:p>
              <a:endParaRPr lang="en-US"/>
            </a:p>
          </p:txBody>
        </p:sp>
      </p:grpSp>
      <p:grpSp>
        <p:nvGrpSpPr>
          <p:cNvPr id="13" name="Group 13"/>
          <p:cNvGrpSpPr/>
          <p:nvPr/>
        </p:nvGrpSpPr>
        <p:grpSpPr>
          <a:xfrm>
            <a:off x="7046556" y="6375391"/>
            <a:ext cx="8861537" cy="643670"/>
            <a:chOff x="0" y="0"/>
            <a:chExt cx="15061636" cy="1106170"/>
          </a:xfrm>
        </p:grpSpPr>
        <p:sp>
          <p:nvSpPr>
            <p:cNvPr id="14" name="Freeform 14"/>
            <p:cNvSpPr/>
            <p:nvPr/>
          </p:nvSpPr>
          <p:spPr>
            <a:xfrm>
              <a:off x="0" y="0"/>
              <a:ext cx="15062907" cy="1107440"/>
            </a:xfrm>
            <a:custGeom>
              <a:avLst/>
              <a:gdLst/>
              <a:ahLst/>
              <a:cxnLst/>
              <a:rect l="l" t="t" r="r" b="b"/>
              <a:pathLst>
                <a:path w="15062907" h="1107440">
                  <a:moveTo>
                    <a:pt x="14509186" y="45720"/>
                  </a:moveTo>
                  <a:cubicBezTo>
                    <a:pt x="14788586" y="45720"/>
                    <a:pt x="15015916" y="273050"/>
                    <a:pt x="15015916" y="552450"/>
                  </a:cubicBezTo>
                  <a:cubicBezTo>
                    <a:pt x="15015916" y="831850"/>
                    <a:pt x="14788586" y="1059180"/>
                    <a:pt x="14509186" y="1059180"/>
                  </a:cubicBezTo>
                  <a:lnTo>
                    <a:pt x="553720" y="1059180"/>
                  </a:lnTo>
                  <a:cubicBezTo>
                    <a:pt x="274320" y="1059180"/>
                    <a:pt x="46990" y="831850"/>
                    <a:pt x="46990" y="552450"/>
                  </a:cubicBezTo>
                  <a:cubicBezTo>
                    <a:pt x="46990" y="273050"/>
                    <a:pt x="274320" y="45720"/>
                    <a:pt x="553720" y="45720"/>
                  </a:cubicBezTo>
                  <a:lnTo>
                    <a:pt x="14509186" y="45720"/>
                  </a:lnTo>
                  <a:moveTo>
                    <a:pt x="14509186" y="0"/>
                  </a:moveTo>
                  <a:lnTo>
                    <a:pt x="553720" y="0"/>
                  </a:lnTo>
                  <a:cubicBezTo>
                    <a:pt x="247650" y="0"/>
                    <a:pt x="0" y="247650"/>
                    <a:pt x="0" y="553720"/>
                  </a:cubicBezTo>
                  <a:cubicBezTo>
                    <a:pt x="0" y="859790"/>
                    <a:pt x="247650" y="1107440"/>
                    <a:pt x="553720" y="1107440"/>
                  </a:cubicBezTo>
                  <a:lnTo>
                    <a:pt x="14509186" y="1107440"/>
                  </a:lnTo>
                  <a:cubicBezTo>
                    <a:pt x="14815257" y="1107440"/>
                    <a:pt x="15062907" y="859790"/>
                    <a:pt x="15062907" y="553720"/>
                  </a:cubicBezTo>
                  <a:cubicBezTo>
                    <a:pt x="15061636" y="247650"/>
                    <a:pt x="14813986" y="0"/>
                    <a:pt x="14509186" y="0"/>
                  </a:cubicBezTo>
                  <a:close/>
                </a:path>
              </a:pathLst>
            </a:custGeom>
            <a:solidFill>
              <a:srgbClr val="000000"/>
            </a:solidFill>
          </p:spPr>
          <p:txBody>
            <a:bodyPr/>
            <a:lstStyle/>
            <a:p>
              <a:endParaRPr lang="en-US"/>
            </a:p>
          </p:txBody>
        </p:sp>
      </p:grpSp>
      <p:sp>
        <p:nvSpPr>
          <p:cNvPr id="15" name="Freeform 15"/>
          <p:cNvSpPr/>
          <p:nvPr/>
        </p:nvSpPr>
        <p:spPr>
          <a:xfrm>
            <a:off x="2124240" y="0"/>
            <a:ext cx="14039520" cy="10287000"/>
          </a:xfrm>
          <a:custGeom>
            <a:avLst/>
            <a:gdLst/>
            <a:ahLst/>
            <a:cxnLst/>
            <a:rect l="l" t="t" r="r" b="b"/>
            <a:pathLst>
              <a:path w="14039520" h="10287000">
                <a:moveTo>
                  <a:pt x="0" y="0"/>
                </a:moveTo>
                <a:lnTo>
                  <a:pt x="14039520" y="0"/>
                </a:lnTo>
                <a:lnTo>
                  <a:pt x="14039520" y="10287000"/>
                </a:lnTo>
                <a:lnTo>
                  <a:pt x="0" y="10287000"/>
                </a:lnTo>
                <a:lnTo>
                  <a:pt x="0" y="0"/>
                </a:lnTo>
                <a:close/>
              </a:path>
            </a:pathLst>
          </a:custGeom>
          <a:blipFill>
            <a:blip r:embed="rId3">
              <a:alphaModFix amt="30000"/>
            </a:blip>
            <a:stretch>
              <a:fillRect t="-6695" b="-6695"/>
            </a:stretch>
          </a:blipFill>
        </p:spPr>
        <p:txBody>
          <a:bodyPr/>
          <a:lstStyle/>
          <a:p>
            <a:endParaRPr lang="en-US"/>
          </a:p>
        </p:txBody>
      </p:sp>
      <p:sp>
        <p:nvSpPr>
          <p:cNvPr id="16" name="Freeform 16"/>
          <p:cNvSpPr/>
          <p:nvPr/>
        </p:nvSpPr>
        <p:spPr>
          <a:xfrm>
            <a:off x="13173556" y="1740887"/>
            <a:ext cx="1718201" cy="1527051"/>
          </a:xfrm>
          <a:custGeom>
            <a:avLst/>
            <a:gdLst/>
            <a:ahLst/>
            <a:cxnLst/>
            <a:rect l="l" t="t" r="r" b="b"/>
            <a:pathLst>
              <a:path w="1718201" h="1527051">
                <a:moveTo>
                  <a:pt x="0" y="0"/>
                </a:moveTo>
                <a:lnTo>
                  <a:pt x="1718201" y="0"/>
                </a:lnTo>
                <a:lnTo>
                  <a:pt x="1718201" y="1527051"/>
                </a:lnTo>
                <a:lnTo>
                  <a:pt x="0" y="1527051"/>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
        <p:nvSpPr>
          <p:cNvPr id="17" name="TextBox 17"/>
          <p:cNvSpPr txBox="1"/>
          <p:nvPr/>
        </p:nvSpPr>
        <p:spPr>
          <a:xfrm>
            <a:off x="9722906" y="2185992"/>
            <a:ext cx="3154635" cy="887095"/>
          </a:xfrm>
          <a:prstGeom prst="rect">
            <a:avLst/>
          </a:prstGeom>
        </p:spPr>
        <p:txBody>
          <a:bodyPr lIns="0" tIns="0" rIns="0" bIns="0" rtlCol="0" anchor="t">
            <a:spAutoFit/>
          </a:bodyPr>
          <a:lstStyle/>
          <a:p>
            <a:pPr algn="ctr">
              <a:lnSpc>
                <a:spcPts val="7279"/>
              </a:lnSpc>
            </a:pPr>
            <a:r>
              <a:rPr lang="en-US" sz="5199" dirty="0">
                <a:solidFill>
                  <a:srgbClr val="000000"/>
                </a:solidFill>
                <a:latin typeface="Abril Fatface"/>
                <a:ea typeface="Abril Fatface"/>
                <a:cs typeface="Abril Fatface"/>
                <a:sym typeface="Abril Fatface"/>
              </a:rPr>
              <a:t>BENEFIT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1F1F1"/>
        </a:solidFill>
        <a:effectLst/>
      </p:bgPr>
    </p:bg>
    <p:spTree>
      <p:nvGrpSpPr>
        <p:cNvPr id="1" name=""/>
        <p:cNvGrpSpPr/>
        <p:nvPr/>
      </p:nvGrpSpPr>
      <p:grpSpPr>
        <a:xfrm>
          <a:off x="0" y="0"/>
          <a:ext cx="0" cy="0"/>
          <a:chOff x="0" y="0"/>
          <a:chExt cx="0" cy="0"/>
        </a:xfrm>
      </p:grpSpPr>
      <p:sp>
        <p:nvSpPr>
          <p:cNvPr id="2" name="Freeform 2"/>
          <p:cNvSpPr/>
          <p:nvPr/>
        </p:nvSpPr>
        <p:spPr>
          <a:xfrm>
            <a:off x="2124240" y="0"/>
            <a:ext cx="14039520" cy="10287000"/>
          </a:xfrm>
          <a:custGeom>
            <a:avLst/>
            <a:gdLst/>
            <a:ahLst/>
            <a:cxnLst/>
            <a:rect l="l" t="t" r="r" b="b"/>
            <a:pathLst>
              <a:path w="14039520" h="10287000">
                <a:moveTo>
                  <a:pt x="0" y="0"/>
                </a:moveTo>
                <a:lnTo>
                  <a:pt x="14039520" y="0"/>
                </a:lnTo>
                <a:lnTo>
                  <a:pt x="14039520" y="10287000"/>
                </a:lnTo>
                <a:lnTo>
                  <a:pt x="0" y="10287000"/>
                </a:lnTo>
                <a:lnTo>
                  <a:pt x="0" y="0"/>
                </a:lnTo>
                <a:close/>
              </a:path>
            </a:pathLst>
          </a:custGeom>
          <a:blipFill>
            <a:blip r:embed="rId5">
              <a:alphaModFix amt="30000"/>
            </a:blip>
            <a:stretch>
              <a:fillRect t="-6695" b="-6695"/>
            </a:stretch>
          </a:blipFill>
        </p:spPr>
        <p:txBody>
          <a:bodyPr/>
          <a:lstStyle/>
          <a:p>
            <a:endParaRPr lang="en-US"/>
          </a:p>
        </p:txBody>
      </p:sp>
      <p:pic>
        <p:nvPicPr>
          <p:cNvPr id="3" name="Picture 3">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6"/>
          <a:srcRect/>
          <a:stretch>
            <a:fillRect/>
          </a:stretch>
        </p:blipFill>
        <p:spPr>
          <a:xfrm>
            <a:off x="1925053" y="1028700"/>
            <a:ext cx="14437895" cy="8229600"/>
          </a:xfrm>
          <a:prstGeom prst="rect">
            <a:avLst/>
          </a:prstGeom>
        </p:spPr>
      </p:pic>
    </p:spTree>
  </p:cSld>
  <p:clrMapOvr>
    <a:masterClrMapping/>
  </p:clrMapOvr>
  <p:timing>
    <p:tnLst>
      <p:par>
        <p:cTn id="1" dur="indefinite" restart="never" nodeType="tmRoot">
          <p:childTnLst>
            <p:video>
              <p:cMediaNode vol="100000">
                <p:cTn id="2" fill="hold" display="0">
                  <p:stCondLst>
                    <p:cond delay="indefinite"/>
                  </p:stCondLst>
                </p:cTn>
                <p:tgtEl>
                  <p:spTgt spid="3"/>
                </p:tgtEl>
              </p:cMediaNode>
            </p:vide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CF9F5"/>
        </a:solidFill>
        <a:effectLst/>
      </p:bgPr>
    </p:bg>
    <p:spTree>
      <p:nvGrpSpPr>
        <p:cNvPr id="1" name=""/>
        <p:cNvGrpSpPr/>
        <p:nvPr/>
      </p:nvGrpSpPr>
      <p:grpSpPr>
        <a:xfrm>
          <a:off x="0" y="0"/>
          <a:ext cx="0" cy="0"/>
          <a:chOff x="0" y="0"/>
          <a:chExt cx="0" cy="0"/>
        </a:xfrm>
      </p:grpSpPr>
      <p:sp>
        <p:nvSpPr>
          <p:cNvPr id="2" name="Freeform 2"/>
          <p:cNvSpPr/>
          <p:nvPr/>
        </p:nvSpPr>
        <p:spPr>
          <a:xfrm>
            <a:off x="1984967" y="8919925"/>
            <a:ext cx="14039520" cy="10287000"/>
          </a:xfrm>
          <a:custGeom>
            <a:avLst/>
            <a:gdLst/>
            <a:ahLst/>
            <a:cxnLst/>
            <a:rect l="l" t="t" r="r" b="b"/>
            <a:pathLst>
              <a:path w="14039520" h="10287000">
                <a:moveTo>
                  <a:pt x="0" y="0"/>
                </a:moveTo>
                <a:lnTo>
                  <a:pt x="14039520" y="0"/>
                </a:lnTo>
                <a:lnTo>
                  <a:pt x="14039520" y="10287000"/>
                </a:lnTo>
                <a:lnTo>
                  <a:pt x="0" y="10287000"/>
                </a:lnTo>
                <a:lnTo>
                  <a:pt x="0" y="0"/>
                </a:lnTo>
                <a:close/>
              </a:path>
            </a:pathLst>
          </a:custGeom>
          <a:blipFill>
            <a:blip r:embed="rId3">
              <a:alphaModFix amt="30000"/>
            </a:blip>
            <a:stretch>
              <a:fillRect t="-6695" b="-6695"/>
            </a:stretch>
          </a:blipFill>
        </p:spPr>
        <p:txBody>
          <a:bodyPr/>
          <a:lstStyle/>
          <a:p>
            <a:endParaRPr lang="en-US"/>
          </a:p>
        </p:txBody>
      </p:sp>
      <p:sp>
        <p:nvSpPr>
          <p:cNvPr id="3" name="Freeform 3"/>
          <p:cNvSpPr/>
          <p:nvPr/>
        </p:nvSpPr>
        <p:spPr>
          <a:xfrm>
            <a:off x="3153200" y="1244920"/>
            <a:ext cx="11703054" cy="7797160"/>
          </a:xfrm>
          <a:custGeom>
            <a:avLst/>
            <a:gdLst/>
            <a:ahLst/>
            <a:cxnLst/>
            <a:rect l="l" t="t" r="r" b="b"/>
            <a:pathLst>
              <a:path w="11703054" h="7797160">
                <a:moveTo>
                  <a:pt x="0" y="0"/>
                </a:moveTo>
                <a:lnTo>
                  <a:pt x="11703054" y="0"/>
                </a:lnTo>
                <a:lnTo>
                  <a:pt x="11703054" y="7797160"/>
                </a:lnTo>
                <a:lnTo>
                  <a:pt x="0" y="7797160"/>
                </a:lnTo>
                <a:lnTo>
                  <a:pt x="0" y="0"/>
                </a:lnTo>
                <a:close/>
              </a:path>
            </a:pathLst>
          </a:custGeom>
          <a:blipFill>
            <a:blip r:embed="rId4"/>
            <a:stretch>
              <a:fillRect/>
            </a:stretch>
          </a:blipFill>
        </p:spPr>
        <p:txBody>
          <a:bodyPr/>
          <a:lstStyle/>
          <a:p>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1F1F1"/>
        </a:solidFill>
        <a:effectLst/>
      </p:bgPr>
    </p:bg>
    <p:spTree>
      <p:nvGrpSpPr>
        <p:cNvPr id="1" name=""/>
        <p:cNvGrpSpPr/>
        <p:nvPr/>
      </p:nvGrpSpPr>
      <p:grpSpPr>
        <a:xfrm>
          <a:off x="0" y="0"/>
          <a:ext cx="0" cy="0"/>
          <a:chOff x="0" y="0"/>
          <a:chExt cx="0" cy="0"/>
        </a:xfrm>
      </p:grpSpPr>
      <p:sp>
        <p:nvSpPr>
          <p:cNvPr id="2" name="Freeform 2"/>
          <p:cNvSpPr/>
          <p:nvPr/>
        </p:nvSpPr>
        <p:spPr>
          <a:xfrm rot="-383086" flipH="1">
            <a:off x="1760527" y="5324899"/>
            <a:ext cx="4610157" cy="4963830"/>
          </a:xfrm>
          <a:custGeom>
            <a:avLst/>
            <a:gdLst/>
            <a:ahLst/>
            <a:cxnLst/>
            <a:rect l="l" t="t" r="r" b="b"/>
            <a:pathLst>
              <a:path w="4610157" h="4963830">
                <a:moveTo>
                  <a:pt x="4610157" y="0"/>
                </a:moveTo>
                <a:lnTo>
                  <a:pt x="0" y="0"/>
                </a:lnTo>
                <a:lnTo>
                  <a:pt x="0" y="4963830"/>
                </a:lnTo>
                <a:lnTo>
                  <a:pt x="4610157" y="4963830"/>
                </a:lnTo>
                <a:lnTo>
                  <a:pt x="4610157"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3" name="Freeform 3"/>
          <p:cNvSpPr/>
          <p:nvPr/>
        </p:nvSpPr>
        <p:spPr>
          <a:xfrm rot="479335">
            <a:off x="10443769" y="5143500"/>
            <a:ext cx="5115782" cy="5326628"/>
          </a:xfrm>
          <a:custGeom>
            <a:avLst/>
            <a:gdLst/>
            <a:ahLst/>
            <a:cxnLst/>
            <a:rect l="l" t="t" r="r" b="b"/>
            <a:pathLst>
              <a:path w="5115782" h="5326628">
                <a:moveTo>
                  <a:pt x="0" y="0"/>
                </a:moveTo>
                <a:lnTo>
                  <a:pt x="5115782" y="0"/>
                </a:lnTo>
                <a:lnTo>
                  <a:pt x="5115782" y="5326628"/>
                </a:lnTo>
                <a:lnTo>
                  <a:pt x="0" y="5326628"/>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a:p>
        </p:txBody>
      </p:sp>
      <p:sp>
        <p:nvSpPr>
          <p:cNvPr id="4" name="Freeform 4"/>
          <p:cNvSpPr/>
          <p:nvPr/>
        </p:nvSpPr>
        <p:spPr>
          <a:xfrm rot="516582">
            <a:off x="614550" y="1028700"/>
            <a:ext cx="3976227" cy="4271685"/>
          </a:xfrm>
          <a:custGeom>
            <a:avLst/>
            <a:gdLst/>
            <a:ahLst/>
            <a:cxnLst/>
            <a:rect l="l" t="t" r="r" b="b"/>
            <a:pathLst>
              <a:path w="3976227" h="4271685">
                <a:moveTo>
                  <a:pt x="0" y="0"/>
                </a:moveTo>
                <a:lnTo>
                  <a:pt x="3976227" y="0"/>
                </a:lnTo>
                <a:lnTo>
                  <a:pt x="3976227" y="4271685"/>
                </a:lnTo>
                <a:lnTo>
                  <a:pt x="0" y="4271685"/>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en-US"/>
          </a:p>
        </p:txBody>
      </p:sp>
      <p:sp>
        <p:nvSpPr>
          <p:cNvPr id="5" name="Freeform 5"/>
          <p:cNvSpPr/>
          <p:nvPr/>
        </p:nvSpPr>
        <p:spPr>
          <a:xfrm>
            <a:off x="6528005" y="2316956"/>
            <a:ext cx="4077679" cy="4271685"/>
          </a:xfrm>
          <a:custGeom>
            <a:avLst/>
            <a:gdLst/>
            <a:ahLst/>
            <a:cxnLst/>
            <a:rect l="l" t="t" r="r" b="b"/>
            <a:pathLst>
              <a:path w="4077679" h="4271685">
                <a:moveTo>
                  <a:pt x="0" y="0"/>
                </a:moveTo>
                <a:lnTo>
                  <a:pt x="4077680" y="0"/>
                </a:lnTo>
                <a:lnTo>
                  <a:pt x="4077680" y="4271685"/>
                </a:lnTo>
                <a:lnTo>
                  <a:pt x="0" y="4271685"/>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txBody>
          <a:bodyPr/>
          <a:lstStyle/>
          <a:p>
            <a:endParaRPr lang="en-US"/>
          </a:p>
        </p:txBody>
      </p:sp>
      <p:sp>
        <p:nvSpPr>
          <p:cNvPr id="6" name="Freeform 6"/>
          <p:cNvSpPr/>
          <p:nvPr/>
        </p:nvSpPr>
        <p:spPr>
          <a:xfrm rot="-443506">
            <a:off x="12539260" y="1028700"/>
            <a:ext cx="3961706" cy="3892376"/>
          </a:xfrm>
          <a:custGeom>
            <a:avLst/>
            <a:gdLst/>
            <a:ahLst/>
            <a:cxnLst/>
            <a:rect l="l" t="t" r="r" b="b"/>
            <a:pathLst>
              <a:path w="3961706" h="3892376">
                <a:moveTo>
                  <a:pt x="0" y="0"/>
                </a:moveTo>
                <a:lnTo>
                  <a:pt x="3961706" y="0"/>
                </a:lnTo>
                <a:lnTo>
                  <a:pt x="3961706" y="3892376"/>
                </a:lnTo>
                <a:lnTo>
                  <a:pt x="0" y="3892376"/>
                </a:lnTo>
                <a:lnTo>
                  <a:pt x="0" y="0"/>
                </a:lnTo>
                <a:close/>
              </a:path>
            </a:pathLst>
          </a:custGeom>
          <a:blipFill>
            <a:blip r:embed="rId11">
              <a:extLst>
                <a:ext uri="{96DAC541-7B7A-43D3-8B79-37D633B846F1}">
                  <asvg:svgBlip xmlns:asvg="http://schemas.microsoft.com/office/drawing/2016/SVG/main" r:embed="rId12"/>
                </a:ext>
              </a:extLst>
            </a:blip>
            <a:stretch>
              <a:fillRect/>
            </a:stretch>
          </a:blipFill>
        </p:spPr>
        <p:txBody>
          <a:bodyPr/>
          <a:lstStyle/>
          <a:p>
            <a:endParaRPr lang="en-US"/>
          </a:p>
        </p:txBody>
      </p:sp>
      <p:sp>
        <p:nvSpPr>
          <p:cNvPr id="7" name="TextBox 7"/>
          <p:cNvSpPr txBox="1"/>
          <p:nvPr/>
        </p:nvSpPr>
        <p:spPr>
          <a:xfrm>
            <a:off x="2375553" y="-142875"/>
            <a:ext cx="12861319" cy="2583804"/>
          </a:xfrm>
          <a:prstGeom prst="rect">
            <a:avLst/>
          </a:prstGeom>
        </p:spPr>
        <p:txBody>
          <a:bodyPr lIns="0" tIns="0" rIns="0" bIns="0" rtlCol="0" anchor="t">
            <a:spAutoFit/>
          </a:bodyPr>
          <a:lstStyle/>
          <a:p>
            <a:pPr algn="ctr">
              <a:lnSpc>
                <a:spcPts val="10360"/>
              </a:lnSpc>
            </a:pPr>
            <a:r>
              <a:rPr lang="en-US" sz="7400">
                <a:solidFill>
                  <a:srgbClr val="000000"/>
                </a:solidFill>
                <a:latin typeface="Abril Fatface"/>
                <a:ea typeface="Abril Fatface"/>
                <a:cs typeface="Abril Fatface"/>
                <a:sym typeface="Abril Fatface"/>
              </a:rPr>
              <a:t>Steps to Become a Dialectic Thinker</a:t>
            </a:r>
          </a:p>
        </p:txBody>
      </p:sp>
      <p:sp>
        <p:nvSpPr>
          <p:cNvPr id="8" name="TextBox 8"/>
          <p:cNvSpPr txBox="1"/>
          <p:nvPr/>
        </p:nvSpPr>
        <p:spPr>
          <a:xfrm>
            <a:off x="11483207" y="7173719"/>
            <a:ext cx="3036905" cy="1189990"/>
          </a:xfrm>
          <a:prstGeom prst="rect">
            <a:avLst/>
          </a:prstGeom>
        </p:spPr>
        <p:txBody>
          <a:bodyPr lIns="0" tIns="0" rIns="0" bIns="0" rtlCol="0" anchor="t">
            <a:spAutoFit/>
          </a:bodyPr>
          <a:lstStyle/>
          <a:p>
            <a:pPr algn="ctr">
              <a:lnSpc>
                <a:spcPts val="4759"/>
              </a:lnSpc>
            </a:pPr>
            <a:r>
              <a:rPr lang="en-US" sz="3399">
                <a:solidFill>
                  <a:srgbClr val="000000"/>
                </a:solidFill>
                <a:latin typeface="Abril Fatface"/>
                <a:ea typeface="Abril Fatface"/>
                <a:cs typeface="Abril Fatface"/>
                <a:sym typeface="Abril Fatface"/>
              </a:rPr>
              <a:t>Practice Mindfulness</a:t>
            </a:r>
          </a:p>
        </p:txBody>
      </p:sp>
      <p:sp>
        <p:nvSpPr>
          <p:cNvPr id="9" name="TextBox 9"/>
          <p:cNvSpPr txBox="1"/>
          <p:nvPr/>
        </p:nvSpPr>
        <p:spPr>
          <a:xfrm>
            <a:off x="1090800" y="2401018"/>
            <a:ext cx="3036905" cy="1790065"/>
          </a:xfrm>
          <a:prstGeom prst="rect">
            <a:avLst/>
          </a:prstGeom>
        </p:spPr>
        <p:txBody>
          <a:bodyPr lIns="0" tIns="0" rIns="0" bIns="0" rtlCol="0" anchor="t">
            <a:spAutoFit/>
          </a:bodyPr>
          <a:lstStyle/>
          <a:p>
            <a:pPr algn="ctr">
              <a:lnSpc>
                <a:spcPts val="4759"/>
              </a:lnSpc>
            </a:pPr>
            <a:r>
              <a:rPr lang="en-US" sz="3399">
                <a:solidFill>
                  <a:srgbClr val="000000"/>
                </a:solidFill>
                <a:latin typeface="Abril Fatface"/>
                <a:ea typeface="Abril Fatface"/>
                <a:cs typeface="Abril Fatface"/>
                <a:sym typeface="Abril Fatface"/>
              </a:rPr>
              <a:t>Notice </a:t>
            </a:r>
          </a:p>
          <a:p>
            <a:pPr algn="ctr">
              <a:lnSpc>
                <a:spcPts val="4759"/>
              </a:lnSpc>
            </a:pPr>
            <a:r>
              <a:rPr lang="en-US" sz="3399">
                <a:solidFill>
                  <a:srgbClr val="000000"/>
                </a:solidFill>
                <a:latin typeface="Abril Fatface"/>
                <a:ea typeface="Abril Fatface"/>
                <a:cs typeface="Abril Fatface"/>
                <a:sym typeface="Abril Fatface"/>
              </a:rPr>
              <a:t>“Either/Or” thinking</a:t>
            </a:r>
          </a:p>
        </p:txBody>
      </p:sp>
      <p:sp>
        <p:nvSpPr>
          <p:cNvPr id="10" name="TextBox 10"/>
          <p:cNvSpPr txBox="1"/>
          <p:nvPr/>
        </p:nvSpPr>
        <p:spPr>
          <a:xfrm>
            <a:off x="7048392" y="3490273"/>
            <a:ext cx="3036905" cy="1790065"/>
          </a:xfrm>
          <a:prstGeom prst="rect">
            <a:avLst/>
          </a:prstGeom>
        </p:spPr>
        <p:txBody>
          <a:bodyPr lIns="0" tIns="0" rIns="0" bIns="0" rtlCol="0" anchor="t">
            <a:spAutoFit/>
          </a:bodyPr>
          <a:lstStyle/>
          <a:p>
            <a:pPr algn="ctr">
              <a:lnSpc>
                <a:spcPts val="4759"/>
              </a:lnSpc>
            </a:pPr>
            <a:r>
              <a:rPr lang="en-US" sz="3399">
                <a:solidFill>
                  <a:srgbClr val="000000"/>
                </a:solidFill>
                <a:latin typeface="Abril Fatface"/>
                <a:ea typeface="Abril Fatface"/>
                <a:cs typeface="Abril Fatface"/>
                <a:sym typeface="Abril Fatface"/>
              </a:rPr>
              <a:t>Reframe with “Both/And”</a:t>
            </a:r>
          </a:p>
          <a:p>
            <a:pPr algn="ctr">
              <a:lnSpc>
                <a:spcPts val="4759"/>
              </a:lnSpc>
            </a:pPr>
            <a:r>
              <a:rPr lang="en-US" sz="3399">
                <a:solidFill>
                  <a:srgbClr val="000000"/>
                </a:solidFill>
                <a:latin typeface="Abril Fatface"/>
                <a:ea typeface="Abril Fatface"/>
                <a:cs typeface="Abril Fatface"/>
                <a:sym typeface="Abril Fatface"/>
              </a:rPr>
              <a:t>langauge</a:t>
            </a:r>
          </a:p>
        </p:txBody>
      </p:sp>
      <p:sp>
        <p:nvSpPr>
          <p:cNvPr id="11" name="TextBox 11"/>
          <p:cNvSpPr txBox="1"/>
          <p:nvPr/>
        </p:nvSpPr>
        <p:spPr>
          <a:xfrm>
            <a:off x="13063135" y="2240756"/>
            <a:ext cx="3036905" cy="1790065"/>
          </a:xfrm>
          <a:prstGeom prst="rect">
            <a:avLst/>
          </a:prstGeom>
        </p:spPr>
        <p:txBody>
          <a:bodyPr lIns="0" tIns="0" rIns="0" bIns="0" rtlCol="0" anchor="t">
            <a:spAutoFit/>
          </a:bodyPr>
          <a:lstStyle/>
          <a:p>
            <a:pPr algn="ctr">
              <a:lnSpc>
                <a:spcPts val="4759"/>
              </a:lnSpc>
            </a:pPr>
            <a:r>
              <a:rPr lang="en-US" sz="3399">
                <a:solidFill>
                  <a:srgbClr val="000000"/>
                </a:solidFill>
                <a:latin typeface="Abril Fatface"/>
                <a:ea typeface="Abril Fatface"/>
                <a:cs typeface="Abril Fatface"/>
                <a:sym typeface="Abril Fatface"/>
              </a:rPr>
              <a:t>Validate opposing perspectives</a:t>
            </a:r>
          </a:p>
        </p:txBody>
      </p:sp>
      <p:sp>
        <p:nvSpPr>
          <p:cNvPr id="12" name="TextBox 12"/>
          <p:cNvSpPr txBox="1"/>
          <p:nvPr/>
        </p:nvSpPr>
        <p:spPr>
          <a:xfrm>
            <a:off x="2547153" y="6873681"/>
            <a:ext cx="3036905" cy="1790065"/>
          </a:xfrm>
          <a:prstGeom prst="rect">
            <a:avLst/>
          </a:prstGeom>
        </p:spPr>
        <p:txBody>
          <a:bodyPr lIns="0" tIns="0" rIns="0" bIns="0" rtlCol="0" anchor="t">
            <a:spAutoFit/>
          </a:bodyPr>
          <a:lstStyle/>
          <a:p>
            <a:pPr algn="ctr">
              <a:lnSpc>
                <a:spcPts val="4759"/>
              </a:lnSpc>
            </a:pPr>
            <a:r>
              <a:rPr lang="en-US" sz="3399">
                <a:solidFill>
                  <a:srgbClr val="000000"/>
                </a:solidFill>
                <a:latin typeface="Abril Fatface"/>
                <a:ea typeface="Abril Fatface"/>
                <a:cs typeface="Abril Fatface"/>
                <a:sym typeface="Abril Fatface"/>
              </a:rPr>
              <a:t>Balance acceptance and change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5"/>
            <a:stretch>
              <a:fillRect l="-17681" t="-49967" r="-17681" b="-49967"/>
            </a:stretch>
          </a:blipFill>
        </p:spPr>
        <p:txBody>
          <a:bodyPr/>
          <a:lstStyle/>
          <a:p>
            <a:endParaRPr lang="en-US"/>
          </a:p>
        </p:txBody>
      </p:sp>
      <p:pic>
        <p:nvPicPr>
          <p:cNvPr id="3" name="Picture 3"/>
          <p:cNvPicPr>
            <a:picLocks noChangeAspect="1"/>
          </p:cNvPicPr>
          <p:nvPr>
            <a:videoFile r:link="rId1"/>
          </p:nvPr>
        </p:nvPicPr>
        <p:blipFill>
          <a:blip r:embed="rId6"/>
          <a:stretch>
            <a:fillRect/>
          </a:stretch>
        </p:blipFill>
        <p:spPr>
          <a:xfrm>
            <a:off x="508862" y="335016"/>
            <a:ext cx="8949974" cy="5030431"/>
          </a:xfrm>
          <a:prstGeom prst="rect">
            <a:avLst/>
          </a:prstGeom>
        </p:spPr>
      </p:pic>
      <p:pic>
        <p:nvPicPr>
          <p:cNvPr id="4" name="Picture 4"/>
          <p:cNvPicPr>
            <a:picLocks noChangeAspect="1"/>
          </p:cNvPicPr>
          <p:nvPr>
            <a:videoFile r:link="rId2"/>
          </p:nvPr>
        </p:nvPicPr>
        <p:blipFill>
          <a:blip r:embed="rId6"/>
          <a:stretch>
            <a:fillRect/>
          </a:stretch>
        </p:blipFill>
        <p:spPr>
          <a:xfrm>
            <a:off x="9144000" y="5522477"/>
            <a:ext cx="8774014" cy="4931530"/>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1395</TotalTime>
  <Words>884</Words>
  <Application>Microsoft Office PowerPoint</Application>
  <PresentationFormat>Custom</PresentationFormat>
  <Paragraphs>109</Paragraphs>
  <Slides>10</Slides>
  <Notes>8</Notes>
  <HiddenSlides>0</HiddenSlides>
  <MMClips>3</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10</vt:i4>
      </vt:variant>
    </vt:vector>
  </HeadingPairs>
  <TitlesOfParts>
    <vt:vector size="15" baseType="lpstr">
      <vt:lpstr>Arial</vt:lpstr>
      <vt:lpstr>Abril Fatface</vt:lpstr>
      <vt:lpstr>Calibri</vt:lpstr>
      <vt:lpstr>Roboto</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Visual</dc:title>
  <dc:creator>Kristen Rigaglia</dc:creator>
  <cp:lastModifiedBy>Philip Kavanagh</cp:lastModifiedBy>
  <cp:revision>5</cp:revision>
  <dcterms:created xsi:type="dcterms:W3CDTF">2006-08-16T00:00:00Z</dcterms:created>
  <dcterms:modified xsi:type="dcterms:W3CDTF">2026-03-20T12:35:12Z</dcterms:modified>
  <dc:identifier>DAG3LuGHIfg</dc:identifier>
</cp:coreProperties>
</file>