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72" r:id="rId5"/>
    <p:sldId id="259" r:id="rId6"/>
    <p:sldId id="283" r:id="rId7"/>
    <p:sldId id="285" r:id="rId8"/>
    <p:sldId id="289" r:id="rId9"/>
    <p:sldId id="298" r:id="rId10"/>
    <p:sldId id="268" r:id="rId11"/>
    <p:sldId id="263" r:id="rId12"/>
    <p:sldId id="294" r:id="rId13"/>
    <p:sldId id="290" r:id="rId14"/>
    <p:sldId id="284" r:id="rId15"/>
    <p:sldId id="267" r:id="rId16"/>
    <p:sldId id="264" r:id="rId17"/>
    <p:sldId id="28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8B7"/>
    <a:srgbClr val="A09D79"/>
    <a:srgbClr val="AD5C4D"/>
    <a:srgbClr val="543E35"/>
    <a:srgbClr val="637700"/>
    <a:srgbClr val="FFF4ED"/>
    <a:srgbClr val="5E6A76"/>
    <a:srgbClr val="000000"/>
    <a:srgbClr val="F8F3F0"/>
    <a:srgbClr val="D7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14" autoAdjust="0"/>
  </p:normalViewPr>
  <p:slideViewPr>
    <p:cSldViewPr snapToGrid="0">
      <p:cViewPr varScale="1">
        <p:scale>
          <a:sx n="92" d="100"/>
          <a:sy n="92" d="100"/>
        </p:scale>
        <p:origin x="1278" y="90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4E80E3-651E-4CF2-85C3-E24314D15226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88B8E4-A660-4B64-BEDE-DB2143DDEB66}">
      <dgm:prSet/>
      <dgm:spPr/>
      <dgm:t>
        <a:bodyPr/>
        <a:lstStyle/>
        <a:p>
          <a:r>
            <a:rPr lang="en-US"/>
            <a:t>Radical = complete and total accepting in mind, heart and body </a:t>
          </a:r>
        </a:p>
      </dgm:t>
    </dgm:pt>
    <dgm:pt modelId="{F902B326-13F3-44CF-A950-AA8110116D31}" type="parTrans" cxnId="{95B95FE3-62D6-486C-B86B-A7F0EAFCB8AA}">
      <dgm:prSet/>
      <dgm:spPr/>
      <dgm:t>
        <a:bodyPr/>
        <a:lstStyle/>
        <a:p>
          <a:endParaRPr lang="en-US"/>
        </a:p>
      </dgm:t>
    </dgm:pt>
    <dgm:pt modelId="{FDBC68BD-4B3A-4662-B59B-8F6D0FBAA96E}" type="sibTrans" cxnId="{95B95FE3-62D6-486C-B86B-A7F0EAFCB8AA}">
      <dgm:prSet/>
      <dgm:spPr/>
      <dgm:t>
        <a:bodyPr/>
        <a:lstStyle/>
        <a:p>
          <a:endParaRPr lang="en-US"/>
        </a:p>
      </dgm:t>
    </dgm:pt>
    <dgm:pt modelId="{CD448036-1380-4562-81A7-18515DE748F2}">
      <dgm:prSet/>
      <dgm:spPr/>
      <dgm:t>
        <a:bodyPr/>
        <a:lstStyle/>
        <a:p>
          <a:r>
            <a:rPr lang="en-US"/>
            <a:t>Acceptance = seeing reality for what it is, even if you don’t like it</a:t>
          </a:r>
        </a:p>
      </dgm:t>
    </dgm:pt>
    <dgm:pt modelId="{7484D9AC-2C5F-4C2F-9756-D36F6D250B13}" type="parTrans" cxnId="{8116501D-9F39-4A92-81AB-7A22D904987F}">
      <dgm:prSet/>
      <dgm:spPr/>
      <dgm:t>
        <a:bodyPr/>
        <a:lstStyle/>
        <a:p>
          <a:endParaRPr lang="en-US"/>
        </a:p>
      </dgm:t>
    </dgm:pt>
    <dgm:pt modelId="{28353B15-CC48-4108-93E8-11644DB80CAF}" type="sibTrans" cxnId="{8116501D-9F39-4A92-81AB-7A22D904987F}">
      <dgm:prSet/>
      <dgm:spPr/>
      <dgm:t>
        <a:bodyPr/>
        <a:lstStyle/>
        <a:p>
          <a:endParaRPr lang="en-US"/>
        </a:p>
      </dgm:t>
    </dgm:pt>
    <dgm:pt modelId="{A9AB5132-C509-4B19-A383-84A1FA033EFA}" type="pres">
      <dgm:prSet presAssocID="{9A4E80E3-651E-4CF2-85C3-E24314D1522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689731B-2DCC-46CE-87C2-936D4F019DE0}" type="pres">
      <dgm:prSet presAssocID="{3C88B8E4-A660-4B64-BEDE-DB2143DDEB66}" presName="hierRoot1" presStyleCnt="0"/>
      <dgm:spPr/>
    </dgm:pt>
    <dgm:pt modelId="{3BE48784-0567-489C-ADAE-3C9DE3FF2816}" type="pres">
      <dgm:prSet presAssocID="{3C88B8E4-A660-4B64-BEDE-DB2143DDEB66}" presName="composite" presStyleCnt="0"/>
      <dgm:spPr/>
    </dgm:pt>
    <dgm:pt modelId="{D5DAF046-54F6-49C9-8AF6-E717411ACB91}" type="pres">
      <dgm:prSet presAssocID="{3C88B8E4-A660-4B64-BEDE-DB2143DDEB66}" presName="background" presStyleLbl="node0" presStyleIdx="0" presStyleCnt="2"/>
      <dgm:spPr/>
    </dgm:pt>
    <dgm:pt modelId="{BF0248C7-C9D4-41D9-88B5-A9D493387673}" type="pres">
      <dgm:prSet presAssocID="{3C88B8E4-A660-4B64-BEDE-DB2143DDEB66}" presName="text" presStyleLbl="fgAcc0" presStyleIdx="0" presStyleCnt="2">
        <dgm:presLayoutVars>
          <dgm:chPref val="3"/>
        </dgm:presLayoutVars>
      </dgm:prSet>
      <dgm:spPr/>
    </dgm:pt>
    <dgm:pt modelId="{1214B7A5-2008-462B-8C68-A839D3660189}" type="pres">
      <dgm:prSet presAssocID="{3C88B8E4-A660-4B64-BEDE-DB2143DDEB66}" presName="hierChild2" presStyleCnt="0"/>
      <dgm:spPr/>
    </dgm:pt>
    <dgm:pt modelId="{B69E3D59-F177-458C-A39F-5F868215C81E}" type="pres">
      <dgm:prSet presAssocID="{CD448036-1380-4562-81A7-18515DE748F2}" presName="hierRoot1" presStyleCnt="0"/>
      <dgm:spPr/>
    </dgm:pt>
    <dgm:pt modelId="{0E400FD2-B35D-4922-972B-9D7A5715375A}" type="pres">
      <dgm:prSet presAssocID="{CD448036-1380-4562-81A7-18515DE748F2}" presName="composite" presStyleCnt="0"/>
      <dgm:spPr/>
    </dgm:pt>
    <dgm:pt modelId="{DC48A2B3-1D76-4BF6-BDDD-8A4DE8DC5ABA}" type="pres">
      <dgm:prSet presAssocID="{CD448036-1380-4562-81A7-18515DE748F2}" presName="background" presStyleLbl="node0" presStyleIdx="1" presStyleCnt="2"/>
      <dgm:spPr/>
    </dgm:pt>
    <dgm:pt modelId="{0F27C3D1-D44D-4DA4-BADB-A1BB218312BA}" type="pres">
      <dgm:prSet presAssocID="{CD448036-1380-4562-81A7-18515DE748F2}" presName="text" presStyleLbl="fgAcc0" presStyleIdx="1" presStyleCnt="2">
        <dgm:presLayoutVars>
          <dgm:chPref val="3"/>
        </dgm:presLayoutVars>
      </dgm:prSet>
      <dgm:spPr/>
    </dgm:pt>
    <dgm:pt modelId="{17D3EDE4-0962-412E-B16A-7D3FE20E7D1D}" type="pres">
      <dgm:prSet presAssocID="{CD448036-1380-4562-81A7-18515DE748F2}" presName="hierChild2" presStyleCnt="0"/>
      <dgm:spPr/>
    </dgm:pt>
  </dgm:ptLst>
  <dgm:cxnLst>
    <dgm:cxn modelId="{8116501D-9F39-4A92-81AB-7A22D904987F}" srcId="{9A4E80E3-651E-4CF2-85C3-E24314D15226}" destId="{CD448036-1380-4562-81A7-18515DE748F2}" srcOrd="1" destOrd="0" parTransId="{7484D9AC-2C5F-4C2F-9756-D36F6D250B13}" sibTransId="{28353B15-CC48-4108-93E8-11644DB80CAF}"/>
    <dgm:cxn modelId="{1AA4E02F-B644-408A-BC65-ED769BDFA24B}" type="presOf" srcId="{9A4E80E3-651E-4CF2-85C3-E24314D15226}" destId="{A9AB5132-C509-4B19-A383-84A1FA033EFA}" srcOrd="0" destOrd="0" presId="urn:microsoft.com/office/officeart/2005/8/layout/hierarchy1"/>
    <dgm:cxn modelId="{95B95FE3-62D6-486C-B86B-A7F0EAFCB8AA}" srcId="{9A4E80E3-651E-4CF2-85C3-E24314D15226}" destId="{3C88B8E4-A660-4B64-BEDE-DB2143DDEB66}" srcOrd="0" destOrd="0" parTransId="{F902B326-13F3-44CF-A950-AA8110116D31}" sibTransId="{FDBC68BD-4B3A-4662-B59B-8F6D0FBAA96E}"/>
    <dgm:cxn modelId="{B8E917F8-F161-4CC2-8160-85A8E318BFE3}" type="presOf" srcId="{CD448036-1380-4562-81A7-18515DE748F2}" destId="{0F27C3D1-D44D-4DA4-BADB-A1BB218312BA}" srcOrd="0" destOrd="0" presId="urn:microsoft.com/office/officeart/2005/8/layout/hierarchy1"/>
    <dgm:cxn modelId="{188117F9-50B5-46D5-9464-1FD9520FF6EE}" type="presOf" srcId="{3C88B8E4-A660-4B64-BEDE-DB2143DDEB66}" destId="{BF0248C7-C9D4-41D9-88B5-A9D493387673}" srcOrd="0" destOrd="0" presId="urn:microsoft.com/office/officeart/2005/8/layout/hierarchy1"/>
    <dgm:cxn modelId="{597287C3-E66A-4CE6-8153-7B71A19B1687}" type="presParOf" srcId="{A9AB5132-C509-4B19-A383-84A1FA033EFA}" destId="{C689731B-2DCC-46CE-87C2-936D4F019DE0}" srcOrd="0" destOrd="0" presId="urn:microsoft.com/office/officeart/2005/8/layout/hierarchy1"/>
    <dgm:cxn modelId="{87710A01-5186-4764-847B-F416C0F752A4}" type="presParOf" srcId="{C689731B-2DCC-46CE-87C2-936D4F019DE0}" destId="{3BE48784-0567-489C-ADAE-3C9DE3FF2816}" srcOrd="0" destOrd="0" presId="urn:microsoft.com/office/officeart/2005/8/layout/hierarchy1"/>
    <dgm:cxn modelId="{9575C2B3-C087-4274-8CC5-DA40C619DCDF}" type="presParOf" srcId="{3BE48784-0567-489C-ADAE-3C9DE3FF2816}" destId="{D5DAF046-54F6-49C9-8AF6-E717411ACB91}" srcOrd="0" destOrd="0" presId="urn:microsoft.com/office/officeart/2005/8/layout/hierarchy1"/>
    <dgm:cxn modelId="{505D0F15-FAEC-4A03-98E4-8F3E7C15A5D2}" type="presParOf" srcId="{3BE48784-0567-489C-ADAE-3C9DE3FF2816}" destId="{BF0248C7-C9D4-41D9-88B5-A9D493387673}" srcOrd="1" destOrd="0" presId="urn:microsoft.com/office/officeart/2005/8/layout/hierarchy1"/>
    <dgm:cxn modelId="{C74E28B1-CCD4-4192-815E-F15B6E6690B8}" type="presParOf" srcId="{C689731B-2DCC-46CE-87C2-936D4F019DE0}" destId="{1214B7A5-2008-462B-8C68-A839D3660189}" srcOrd="1" destOrd="0" presId="urn:microsoft.com/office/officeart/2005/8/layout/hierarchy1"/>
    <dgm:cxn modelId="{786E017F-4D81-4857-97A7-5F0F2F55F0FB}" type="presParOf" srcId="{A9AB5132-C509-4B19-A383-84A1FA033EFA}" destId="{B69E3D59-F177-458C-A39F-5F868215C81E}" srcOrd="1" destOrd="0" presId="urn:microsoft.com/office/officeart/2005/8/layout/hierarchy1"/>
    <dgm:cxn modelId="{FC4A7D65-4F63-467D-A9AC-AB1E9255773A}" type="presParOf" srcId="{B69E3D59-F177-458C-A39F-5F868215C81E}" destId="{0E400FD2-B35D-4922-972B-9D7A5715375A}" srcOrd="0" destOrd="0" presId="urn:microsoft.com/office/officeart/2005/8/layout/hierarchy1"/>
    <dgm:cxn modelId="{760CD7A1-B3AB-46D7-A867-4D5AD9052466}" type="presParOf" srcId="{0E400FD2-B35D-4922-972B-9D7A5715375A}" destId="{DC48A2B3-1D76-4BF6-BDDD-8A4DE8DC5ABA}" srcOrd="0" destOrd="0" presId="urn:microsoft.com/office/officeart/2005/8/layout/hierarchy1"/>
    <dgm:cxn modelId="{C5C0C003-94AD-40B2-BFBE-62732E8CF537}" type="presParOf" srcId="{0E400FD2-B35D-4922-972B-9D7A5715375A}" destId="{0F27C3D1-D44D-4DA4-BADB-A1BB218312BA}" srcOrd="1" destOrd="0" presId="urn:microsoft.com/office/officeart/2005/8/layout/hierarchy1"/>
    <dgm:cxn modelId="{EB815BF9-AA55-4E42-A4F8-7815EA2BA418}" type="presParOf" srcId="{B69E3D59-F177-458C-A39F-5F868215C81E}" destId="{17D3EDE4-0962-412E-B16A-7D3FE20E7D1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DAF046-54F6-49C9-8AF6-E717411ACB91}">
      <dsp:nvSpPr>
        <dsp:cNvPr id="0" name=""/>
        <dsp:cNvSpPr/>
      </dsp:nvSpPr>
      <dsp:spPr>
        <a:xfrm>
          <a:off x="1143" y="452999"/>
          <a:ext cx="4011929" cy="25475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F0248C7-C9D4-41D9-88B5-A9D493387673}">
      <dsp:nvSpPr>
        <dsp:cNvPr id="0" name=""/>
        <dsp:cNvSpPr/>
      </dsp:nvSpPr>
      <dsp:spPr>
        <a:xfrm>
          <a:off x="446913" y="876480"/>
          <a:ext cx="4011929" cy="25475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Radical = complete and total accepting in mind, heart and body </a:t>
          </a:r>
        </a:p>
      </dsp:txBody>
      <dsp:txXfrm>
        <a:off x="521529" y="951096"/>
        <a:ext cx="3862697" cy="2398343"/>
      </dsp:txXfrm>
    </dsp:sp>
    <dsp:sp modelId="{DC48A2B3-1D76-4BF6-BDDD-8A4DE8DC5ABA}">
      <dsp:nvSpPr>
        <dsp:cNvPr id="0" name=""/>
        <dsp:cNvSpPr/>
      </dsp:nvSpPr>
      <dsp:spPr>
        <a:xfrm>
          <a:off x="4904613" y="452999"/>
          <a:ext cx="4011929" cy="25475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F27C3D1-D44D-4DA4-BADB-A1BB218312BA}">
      <dsp:nvSpPr>
        <dsp:cNvPr id="0" name=""/>
        <dsp:cNvSpPr/>
      </dsp:nvSpPr>
      <dsp:spPr>
        <a:xfrm>
          <a:off x="5350383" y="876480"/>
          <a:ext cx="4011929" cy="25475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Acceptance = seeing reality for what it is, even if you don’t like it</a:t>
          </a:r>
        </a:p>
      </dsp:txBody>
      <dsp:txXfrm>
        <a:off x="5424999" y="951096"/>
        <a:ext cx="3862697" cy="2398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AE6F21-F9AA-B804-F44A-0E1CBE7D10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10/30/2025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05260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09819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43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some examples of “wounds” for teenagers?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61701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Pain = a breakup, failing a test, pet death, trauma are inevitable </a:t>
            </a:r>
          </a:p>
          <a:p>
            <a:r>
              <a:rPr lang="en-US" dirty="0"/>
              <a:t>Suffering is optional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07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After describing the two paths – </a:t>
            </a:r>
            <a:r>
              <a:rPr lang="en-US" sz="1600" b="1" dirty="0"/>
              <a:t>turn and talk with your partner about the paths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Throughout all these experiences we get to an obstacle and based on your self talk and actions it can lead to two different options – suffering or growth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Talk about suffering and then life events that are out of our control - not being asked to prom, you see your crush talking to someone else, not making varsity, not getting lead role in the play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Depending on your mindset can be a learning opportunity or you can suffer </a:t>
            </a:r>
          </a:p>
          <a:p>
            <a:r>
              <a:rPr lang="en-US" dirty="0"/>
              <a:t>You can go down the path of suffering – that could drugs and alcohol </a:t>
            </a:r>
          </a:p>
          <a:p>
            <a:r>
              <a:rPr lang="en-US" dirty="0"/>
              <a:t>Or you can go down the path of growth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4231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are some thoughts or internal dialogue someone might have in these scenarios?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79285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21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00739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95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8C351DE-CA9A-93E5-2E6E-0921FA2D688A}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2788521"/>
            <a:ext cx="6229530" cy="1325563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688" y="1170432"/>
            <a:ext cx="4133088" cy="4351338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72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8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B97A1A-D605-738D-8C08-D97B3BBB5274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3078480"/>
            <a:ext cx="4840641" cy="1773555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21041-CFF4-58F6-F8DE-DFDCD6C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0320" y="4852035"/>
            <a:ext cx="4840641" cy="551411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CC49F1D-4E95-A334-0DE1-5115637E40AF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60DF2B-C95A-F8F1-E64F-37BCABFF8014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6011814-D2B8-5264-367E-302C5338E1E6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8E452E6-C959-CF06-5BE1-AC6D28707FCB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85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3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/>
          <a:lstStyle>
            <a:lvl1pPr algn="ctr">
              <a:defRPr sz="2400" cap="all" baseline="0">
                <a:latin typeface="Gill Sans Nova" panose="020B06020201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	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15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	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icture Placeholder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Picture Placeholder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90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	</a:t>
            </a:r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	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92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627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36919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BC3B985-E244-9B94-5C9B-8ED7DCD699F7}"/>
              </a:ext>
            </a:extLst>
          </p:cNvPr>
          <p:cNvSpPr/>
          <p:nvPr userDrawn="1"/>
        </p:nvSpPr>
        <p:spPr>
          <a:xfrm>
            <a:off x="0" y="2090206"/>
            <a:ext cx="5025692" cy="4767794"/>
          </a:xfrm>
          <a:custGeom>
            <a:avLst/>
            <a:gdLst>
              <a:gd name="connsiteX0" fmla="*/ 0 w 5025692"/>
              <a:gd name="connsiteY0" fmla="*/ 0 h 4767794"/>
              <a:gd name="connsiteX1" fmla="*/ 83822 w 5025692"/>
              <a:gd name="connsiteY1" fmla="*/ 8977 h 4767794"/>
              <a:gd name="connsiteX2" fmla="*/ 1007423 w 5025692"/>
              <a:gd name="connsiteY2" fmla="*/ 603530 h 4767794"/>
              <a:gd name="connsiteX3" fmla="*/ 1196014 w 5025692"/>
              <a:gd name="connsiteY3" fmla="*/ 998698 h 4767794"/>
              <a:gd name="connsiteX4" fmla="*/ 1720031 w 5025692"/>
              <a:gd name="connsiteY4" fmla="*/ 1792671 h 4767794"/>
              <a:gd name="connsiteX5" fmla="*/ 2445357 w 5025692"/>
              <a:gd name="connsiteY5" fmla="*/ 2234883 h 4767794"/>
              <a:gd name="connsiteX6" fmla="*/ 3131728 w 5025692"/>
              <a:gd name="connsiteY6" fmla="*/ 2461621 h 4767794"/>
              <a:gd name="connsiteX7" fmla="*/ 4942117 w 5025692"/>
              <a:gd name="connsiteY7" fmla="*/ 3799387 h 4767794"/>
              <a:gd name="connsiteX8" fmla="*/ 5025401 w 5025692"/>
              <a:gd name="connsiteY8" fmla="*/ 4347030 h 4767794"/>
              <a:gd name="connsiteX9" fmla="*/ 4964911 w 5025692"/>
              <a:gd name="connsiteY9" fmla="*/ 4754079 h 4767794"/>
              <a:gd name="connsiteX10" fmla="*/ 4960464 w 5025692"/>
              <a:gd name="connsiteY10" fmla="*/ 4767794 h 4767794"/>
              <a:gd name="connsiteX11" fmla="*/ 0 w 5025692"/>
              <a:gd name="connsiteY11" fmla="*/ 4767794 h 476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5692" h="4767794">
                <a:moveTo>
                  <a:pt x="0" y="0"/>
                </a:moveTo>
                <a:lnTo>
                  <a:pt x="83822" y="8977"/>
                </a:lnTo>
                <a:cubicBezTo>
                  <a:pt x="481513" y="73066"/>
                  <a:pt x="786941" y="276937"/>
                  <a:pt x="1007423" y="603530"/>
                </a:cubicBezTo>
                <a:cubicBezTo>
                  <a:pt x="1091644" y="728317"/>
                  <a:pt x="1141084" y="864163"/>
                  <a:pt x="1196014" y="998698"/>
                </a:cubicBezTo>
                <a:cubicBezTo>
                  <a:pt x="1314658" y="1289535"/>
                  <a:pt x="1474956" y="1561126"/>
                  <a:pt x="1720031" y="1792671"/>
                </a:cubicBezTo>
                <a:cubicBezTo>
                  <a:pt x="1926283" y="1987685"/>
                  <a:pt x="2173702" y="2127358"/>
                  <a:pt x="2445357" y="2234883"/>
                </a:cubicBezTo>
                <a:cubicBezTo>
                  <a:pt x="2748724" y="2354951"/>
                  <a:pt x="2937273" y="2404939"/>
                  <a:pt x="3131728" y="2461621"/>
                </a:cubicBezTo>
                <a:cubicBezTo>
                  <a:pt x="3347847" y="2524590"/>
                  <a:pt x="4630019" y="2898435"/>
                  <a:pt x="4942117" y="3799387"/>
                </a:cubicBezTo>
                <a:cubicBezTo>
                  <a:pt x="5026156" y="4042026"/>
                  <a:pt x="5026847" y="4283761"/>
                  <a:pt x="5025401" y="4347030"/>
                </a:cubicBezTo>
                <a:cubicBezTo>
                  <a:pt x="5022168" y="4486810"/>
                  <a:pt x="5000521" y="4622184"/>
                  <a:pt x="4964911" y="4754079"/>
                </a:cubicBezTo>
                <a:lnTo>
                  <a:pt x="4960464" y="4767794"/>
                </a:lnTo>
                <a:lnTo>
                  <a:pt x="0" y="4767794"/>
                </a:ln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43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1FE67-785F-1A9A-BBBD-4F9A419AC158}"/>
              </a:ext>
            </a:extLst>
          </p:cNvPr>
          <p:cNvSpPr/>
          <p:nvPr userDrawn="1"/>
        </p:nvSpPr>
        <p:spPr>
          <a:xfrm>
            <a:off x="6173514" y="1"/>
            <a:ext cx="6018487" cy="5788889"/>
          </a:xfrm>
          <a:custGeom>
            <a:avLst/>
            <a:gdLst>
              <a:gd name="connsiteX0" fmla="*/ 156534 w 6018487"/>
              <a:gd name="connsiteY0" fmla="*/ 0 h 5788889"/>
              <a:gd name="connsiteX1" fmla="*/ 6018487 w 6018487"/>
              <a:gd name="connsiteY1" fmla="*/ 0 h 5788889"/>
              <a:gd name="connsiteX2" fmla="*/ 6018487 w 6018487"/>
              <a:gd name="connsiteY2" fmla="*/ 5323590 h 5788889"/>
              <a:gd name="connsiteX3" fmla="*/ 5932782 w 6018487"/>
              <a:gd name="connsiteY3" fmla="*/ 5397450 h 5788889"/>
              <a:gd name="connsiteX4" fmla="*/ 891863 w 6018487"/>
              <a:gd name="connsiteY4" fmla="*/ 3868392 h 5788889"/>
              <a:gd name="connsiteX5" fmla="*/ 113848 w 6018487"/>
              <a:gd name="connsiteY5" fmla="*/ 143186 h 57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487" h="5788889">
                <a:moveTo>
                  <a:pt x="156534" y="0"/>
                </a:moveTo>
                <a:lnTo>
                  <a:pt x="6018487" y="0"/>
                </a:lnTo>
                <a:lnTo>
                  <a:pt x="6018487" y="5323590"/>
                </a:lnTo>
                <a:lnTo>
                  <a:pt x="5932782" y="5397450"/>
                </a:lnTo>
                <a:cubicBezTo>
                  <a:pt x="4753122" y="6286614"/>
                  <a:pt x="2167835" y="5612225"/>
                  <a:pt x="891863" y="3868392"/>
                </a:cubicBezTo>
                <a:cubicBezTo>
                  <a:pt x="139136" y="2839633"/>
                  <a:pt x="-193253" y="1390444"/>
                  <a:pt x="113848" y="143186"/>
                </a:cubicBez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1742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6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A1E289D-5AB0-EF69-573E-509925B56AD3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B8D33D-94BC-23EE-0691-9CC4E4CFE33B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D77E-556E-0A77-D94A-FEE6C449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4CE25-BC90-F218-081D-1F318A66E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2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51" r:id="rId4"/>
    <p:sldLayoutId id="2147483659" r:id="rId5"/>
    <p:sldLayoutId id="2147483660" r:id="rId6"/>
    <p:sldLayoutId id="2147483664" r:id="rId7"/>
    <p:sldLayoutId id="2147483661" r:id="rId8"/>
    <p:sldLayoutId id="2147483662" r:id="rId9"/>
    <p:sldLayoutId id="2147483663" r:id="rId10"/>
    <p:sldLayoutId id="2147483654" r:id="rId11"/>
    <p:sldLayoutId id="2147483653" r:id="rId12"/>
    <p:sldLayoutId id="2147483667" r:id="rId13"/>
    <p:sldLayoutId id="2147483665" r:id="rId14"/>
    <p:sldLayoutId id="2147483666" r:id="rId15"/>
    <p:sldLayoutId id="2147483652" r:id="rId16"/>
    <p:sldLayoutId id="2147483655" r:id="rId17"/>
    <p:sldLayoutId id="2147483656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vwNnG7mIu1E?feature=oembed" TargetMode="Externa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BB83-CA62-C813-5584-9F9C32557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5673" y="3094181"/>
            <a:ext cx="9144000" cy="1018309"/>
          </a:xfrm>
        </p:spPr>
        <p:txBody>
          <a:bodyPr/>
          <a:lstStyle/>
          <a:p>
            <a:r>
              <a:rPr lang="en-US" b="1"/>
              <a:t>Radical Acceptance</a:t>
            </a:r>
          </a:p>
        </p:txBody>
      </p:sp>
    </p:spTree>
    <p:extLst>
      <p:ext uri="{BB962C8B-B14F-4D97-AF65-F5344CB8AC3E}">
        <p14:creationId xmlns:p14="http://schemas.microsoft.com/office/powerpoint/2010/main" val="41753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9BE9C-B5EA-5DA0-9156-6E05D388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Radical Acceptance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4E804-5D73-9996-1913-1EF77F2E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70BA96D9-2E56-3DBD-6315-048A1B280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704088"/>
            <a:ext cx="10515600" cy="676656"/>
          </a:xfrm>
        </p:spPr>
        <p:txBody>
          <a:bodyPr anchor="ctr">
            <a:noAutofit/>
          </a:bodyPr>
          <a:lstStyle/>
          <a:p>
            <a:pPr algn="ctr"/>
            <a:r>
              <a:rPr lang="en-US" b="1"/>
              <a:t>Mindfulness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7B1DC8-A308-9059-82B0-CC5631295FDA}"/>
              </a:ext>
            </a:extLst>
          </p:cNvPr>
          <p:cNvSpPr txBox="1"/>
          <p:nvPr/>
        </p:nvSpPr>
        <p:spPr>
          <a:xfrm>
            <a:off x="9379178" y="1927904"/>
            <a:ext cx="22812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/>
              <a:t>Be where your feet are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E33C80-870B-977E-5BAD-F2B81031055F}"/>
              </a:ext>
            </a:extLst>
          </p:cNvPr>
          <p:cNvSpPr txBox="1"/>
          <p:nvPr/>
        </p:nvSpPr>
        <p:spPr>
          <a:xfrm>
            <a:off x="531535" y="2055919"/>
            <a:ext cx="22812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/>
              <a:t>Be present in the moment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520826-1BE1-4FCF-83A8-E1889F816284}"/>
              </a:ext>
            </a:extLst>
          </p:cNvPr>
          <p:cNvSpPr txBox="1"/>
          <p:nvPr/>
        </p:nvSpPr>
        <p:spPr>
          <a:xfrm>
            <a:off x="543491" y="4158348"/>
            <a:ext cx="22812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/>
              <a:t>Focus your attention on one task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8739A4-DD84-E00E-6C85-CB8240C551E7}"/>
              </a:ext>
            </a:extLst>
          </p:cNvPr>
          <p:cNvSpPr txBox="1"/>
          <p:nvPr/>
        </p:nvSpPr>
        <p:spPr>
          <a:xfrm>
            <a:off x="9379178" y="3685204"/>
            <a:ext cx="22812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/>
              <a:t>Helps us to notice and label our emotions, thoughts and urges </a:t>
            </a:r>
          </a:p>
        </p:txBody>
      </p:sp>
      <p:pic>
        <p:nvPicPr>
          <p:cNvPr id="1028" name="Picture 4" descr="SPECIFIC BENEFITS OF WORKPLACE MINDFULNESS">
            <a:extLst>
              <a:ext uri="{FF2B5EF4-FFF2-40B4-BE49-F238E27FC236}">
                <a16:creationId xmlns:a16="http://schemas.microsoft.com/office/drawing/2014/main" id="{CE45C1DA-18AA-B020-E9BE-C24F9A21C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7503" y="1746676"/>
            <a:ext cx="6203289" cy="387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077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9BE9C-B5EA-5DA0-9156-6E05D388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Radical Acceptance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4E804-5D73-9996-1913-1EF77F2E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70BA96D9-2E56-3DBD-6315-048A1B280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865" y="333491"/>
            <a:ext cx="5625702" cy="1448791"/>
          </a:xfrm>
        </p:spPr>
        <p:txBody>
          <a:bodyPr anchor="ctr">
            <a:noAutofit/>
          </a:bodyPr>
          <a:lstStyle/>
          <a:p>
            <a:pPr algn="ctr"/>
            <a:r>
              <a:rPr lang="en-US" b="1"/>
              <a:t>Let’s Practice </a:t>
            </a:r>
            <a:br>
              <a:rPr lang="en-US" b="1"/>
            </a:br>
            <a:r>
              <a:rPr lang="en-US" b="1"/>
              <a:t>Mindfulness</a:t>
            </a:r>
          </a:p>
        </p:txBody>
      </p:sp>
      <p:pic>
        <p:nvPicPr>
          <p:cNvPr id="1028" name="Picture 4" descr="SPECIFIC BENEFITS OF WORKPLACE MINDFULNESS">
            <a:extLst>
              <a:ext uri="{FF2B5EF4-FFF2-40B4-BE49-F238E27FC236}">
                <a16:creationId xmlns:a16="http://schemas.microsoft.com/office/drawing/2014/main" id="{CE45C1DA-18AA-B020-E9BE-C24F9A21C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08851" y="82296"/>
            <a:ext cx="3034910" cy="189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ECECA4-4744-4F2B-956A-2F90E1C7C2D3}"/>
              </a:ext>
            </a:extLst>
          </p:cNvPr>
          <p:cNvSpPr txBox="1"/>
          <p:nvPr/>
        </p:nvSpPr>
        <p:spPr>
          <a:xfrm>
            <a:off x="1724234" y="2168350"/>
            <a:ext cx="787696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Each student needs a writing utensil and piece of paper</a:t>
            </a:r>
          </a:p>
          <a:p>
            <a:endParaRPr lang="en-US" sz="2800"/>
          </a:p>
          <a:p>
            <a:endParaRPr lang="en-US" sz="2800"/>
          </a:p>
          <a:p>
            <a:r>
              <a:rPr lang="en-US" sz="2800"/>
              <a:t>For 1 minute draw a dog on the paper on top of your head without looking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02E6B1-0AB5-5190-539B-73224E171415}"/>
              </a:ext>
            </a:extLst>
          </p:cNvPr>
          <p:cNvSpPr/>
          <p:nvPr/>
        </p:nvSpPr>
        <p:spPr>
          <a:xfrm>
            <a:off x="4531361" y="4572637"/>
            <a:ext cx="2976880" cy="6547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E3E6B9-7A65-09CD-6B5A-677990409C32}"/>
              </a:ext>
            </a:extLst>
          </p:cNvPr>
          <p:cNvSpPr txBox="1"/>
          <p:nvPr/>
        </p:nvSpPr>
        <p:spPr>
          <a:xfrm>
            <a:off x="4808128" y="4715362"/>
            <a:ext cx="242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1 Minute</a:t>
            </a:r>
          </a:p>
        </p:txBody>
      </p:sp>
    </p:spTree>
    <p:extLst>
      <p:ext uri="{BB962C8B-B14F-4D97-AF65-F5344CB8AC3E}">
        <p14:creationId xmlns:p14="http://schemas.microsoft.com/office/powerpoint/2010/main" val="50808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9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9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9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9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80B5B-39D5-4AC0-1B3F-539D3FD3C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Radical Acceptance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B6010-964F-84A0-C434-0953FECB0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3914" y="2185416"/>
            <a:ext cx="4873752" cy="4351338"/>
          </a:xfrm>
        </p:spPr>
        <p:txBody>
          <a:bodyPr>
            <a:normAutofit/>
          </a:bodyPr>
          <a:lstStyle/>
          <a:p>
            <a:pPr algn="ctr"/>
            <a:r>
              <a:rPr lang="en-US" sz="4000"/>
              <a:t>the skill of acknowledging and Accepting the things you cannot change</a:t>
            </a:r>
          </a:p>
        </p:txBody>
      </p:sp>
    </p:spTree>
    <p:extLst>
      <p:ext uri="{BB962C8B-B14F-4D97-AF65-F5344CB8AC3E}">
        <p14:creationId xmlns:p14="http://schemas.microsoft.com/office/powerpoint/2010/main" val="3790785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1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1185DEE-1419-7DB6-949B-929195894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Radical Acceptance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210D02-BD78-856B-08E2-820032AC6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" name="Online Media 3" title="Radical Acceptance">
            <a:hlinkClick r:id="" action="ppaction://media"/>
            <a:extLst>
              <a:ext uri="{FF2B5EF4-FFF2-40B4-BE49-F238E27FC236}">
                <a16:creationId xmlns:a16="http://schemas.microsoft.com/office/drawing/2014/main" id="{27A88B1A-1EA9-5835-1BC3-80164F1512A7}"/>
              </a:ext>
            </a:extLst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74031" y="900906"/>
            <a:ext cx="8043937" cy="454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2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uddahs second arrow">
            <a:extLst>
              <a:ext uri="{FF2B5EF4-FFF2-40B4-BE49-F238E27FC236}">
                <a16:creationId xmlns:a16="http://schemas.microsoft.com/office/drawing/2014/main" id="{F604D17F-4D99-92D6-E1FA-66631AAC2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130" y="726252"/>
            <a:ext cx="4980491" cy="49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161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1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7DC31-1488-8091-935A-1B03A14A5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1490472"/>
            <a:ext cx="11027664" cy="3392424"/>
          </a:xfrm>
        </p:spPr>
        <p:txBody>
          <a:bodyPr/>
          <a:lstStyle/>
          <a:p>
            <a:pPr algn="ctr"/>
            <a:r>
              <a:rPr lang="en-US" sz="7200"/>
              <a:t>Pain is inevitable </a:t>
            </a:r>
            <a:br>
              <a:rPr lang="en-US" sz="7200"/>
            </a:br>
            <a:r>
              <a:rPr lang="en-US" sz="7200"/>
              <a:t>but suffering is optional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1185DEE-1419-7DB6-949B-929195894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Radical Acceptance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210D02-BD78-856B-08E2-820032AC6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00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5768EFB-B317-47EA-C969-D365EB136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4088"/>
            <a:ext cx="10515600" cy="67665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2400" b="1"/>
              <a:t>Radical Acceptance is the skill of accepting the things you cannot change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EFDBE1-8C88-4D39-6BA3-537373DFA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Radical Acceptance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1CF39-6540-5B9E-8E6C-4310213A7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graphicFrame>
        <p:nvGraphicFramePr>
          <p:cNvPr id="18" name="Text Placeholder 15">
            <a:extLst>
              <a:ext uri="{FF2B5EF4-FFF2-40B4-BE49-F238E27FC236}">
                <a16:creationId xmlns:a16="http://schemas.microsoft.com/office/drawing/2014/main" id="{471BAD29-6086-2F4C-ECDA-D3C668107A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0197139"/>
              </p:ext>
            </p:extLst>
          </p:nvPr>
        </p:nvGraphicFramePr>
        <p:xfrm>
          <a:off x="1414272" y="1719072"/>
          <a:ext cx="9363456" cy="3877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6717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97992-EF4E-2F43-F72B-45AA468EF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42094" y="6452437"/>
            <a:ext cx="3438144" cy="310896"/>
          </a:xfrm>
        </p:spPr>
        <p:txBody>
          <a:bodyPr/>
          <a:lstStyle/>
          <a:p>
            <a:r>
              <a:rPr lang="en-US"/>
              <a:t>Radical Acceptance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E8D18-8255-6D4E-0ED9-FC83D5D77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9</a:t>
            </a:fld>
            <a:endParaRPr lang="en-US"/>
          </a:p>
        </p:txBody>
      </p:sp>
      <p:pic>
        <p:nvPicPr>
          <p:cNvPr id="1026" name="Picture 2" descr="Spilove Psychotherapy">
            <a:extLst>
              <a:ext uri="{FF2B5EF4-FFF2-40B4-BE49-F238E27FC236}">
                <a16:creationId xmlns:a16="http://schemas.microsoft.com/office/drawing/2014/main" id="{A1F68081-BC11-CFAF-D146-BBC6A130F9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306" y="327347"/>
            <a:ext cx="5814084" cy="574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411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plit Road Stock Illustrations – 3,376 ...">
            <a:extLst>
              <a:ext uri="{FF2B5EF4-FFF2-40B4-BE49-F238E27FC236}">
                <a16:creationId xmlns:a16="http://schemas.microsoft.com/office/drawing/2014/main" id="{85FDB43C-3B6D-3FF2-9425-CF1167124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4515" y="1743396"/>
            <a:ext cx="5181600" cy="400304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35" name="Footer Placeholder 4">
            <a:extLst>
              <a:ext uri="{FF2B5EF4-FFF2-40B4-BE49-F238E27FC236}">
                <a16:creationId xmlns:a16="http://schemas.microsoft.com/office/drawing/2014/main" id="{942943EE-41B6-2964-AAE7-E7F34DD1B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Radical Acceptance</a:t>
            </a:r>
          </a:p>
        </p:txBody>
      </p:sp>
      <p:sp>
        <p:nvSpPr>
          <p:cNvPr id="1037" name="Slide Number Placeholder 5">
            <a:extLst>
              <a:ext uri="{FF2B5EF4-FFF2-40B4-BE49-F238E27FC236}">
                <a16:creationId xmlns:a16="http://schemas.microsoft.com/office/drawing/2014/main" id="{C0F26CFE-B37F-4734-1E82-EBC45BA82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1039" name="Title 6">
            <a:extLst>
              <a:ext uri="{FF2B5EF4-FFF2-40B4-BE49-F238E27FC236}">
                <a16:creationId xmlns:a16="http://schemas.microsoft.com/office/drawing/2014/main" id="{264E3ABE-A8B8-B901-EA44-94D7455A7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315" y="700160"/>
            <a:ext cx="9144000" cy="676656"/>
          </a:xfrm>
        </p:spPr>
        <p:txBody>
          <a:bodyPr/>
          <a:lstStyle/>
          <a:p>
            <a:pPr algn="ctr"/>
            <a:r>
              <a:rPr lang="en-US" b="1"/>
              <a:t>Which Path to Take?</a:t>
            </a:r>
            <a:endParaRPr lang="en-US" b="1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3DD7F2-C35D-46F1-9EE1-57AEA059A35A}"/>
              </a:ext>
            </a:extLst>
          </p:cNvPr>
          <p:cNvSpPr txBox="1"/>
          <p:nvPr/>
        </p:nvSpPr>
        <p:spPr>
          <a:xfrm>
            <a:off x="3398425" y="3801954"/>
            <a:ext cx="1750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Suffering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58EAD7-0199-F39B-3144-A64835BDCFAA}"/>
              </a:ext>
            </a:extLst>
          </p:cNvPr>
          <p:cNvSpPr txBox="1"/>
          <p:nvPr/>
        </p:nvSpPr>
        <p:spPr>
          <a:xfrm>
            <a:off x="6872990" y="3586511"/>
            <a:ext cx="14805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Radical Acceptance (Growth)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1CD224-3746-434D-FB5E-1CF4F660C26E}"/>
              </a:ext>
            </a:extLst>
          </p:cNvPr>
          <p:cNvSpPr txBox="1"/>
          <p:nvPr/>
        </p:nvSpPr>
        <p:spPr>
          <a:xfrm>
            <a:off x="5009904" y="5161661"/>
            <a:ext cx="1750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Obstacle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13B568F-B01C-CC7D-C162-CA384A0F63F9}"/>
              </a:ext>
            </a:extLst>
          </p:cNvPr>
          <p:cNvSpPr/>
          <p:nvPr/>
        </p:nvSpPr>
        <p:spPr>
          <a:xfrm>
            <a:off x="6752209" y="3537828"/>
            <a:ext cx="1722120" cy="1184538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42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18838DD4-921A-D90F-076D-A24E48694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Radical Acceptance 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90E18D57-C5C9-FD2E-A7AC-F993A74E1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/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1AAEA83-0963-B4FC-9D7A-824910B38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4783" y="685217"/>
            <a:ext cx="3209510" cy="616951"/>
          </a:xfrm>
        </p:spPr>
        <p:txBody>
          <a:bodyPr anchor="ctr">
            <a:noAutofit/>
          </a:bodyPr>
          <a:lstStyle/>
          <a:p>
            <a:r>
              <a:rPr lang="en-US" b="1"/>
              <a:t>Scenarios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C22528-94CD-8DAD-00A5-A8596C57D6EC}"/>
              </a:ext>
            </a:extLst>
          </p:cNvPr>
          <p:cNvSpPr txBox="1"/>
          <p:nvPr/>
        </p:nvSpPr>
        <p:spPr>
          <a:xfrm>
            <a:off x="1097280" y="1905313"/>
            <a:ext cx="40736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82296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>
                <a:solidFill>
                  <a:schemeClr val="tx1"/>
                </a:solidFill>
                <a:latin typeface="Bell MT" panose="02020503060305020303" pitchFamily="18" charset="0"/>
              </a:rPr>
              <a:t>You failed chemistry quarter 1 and now cannot play basketball until your grades improve</a:t>
            </a:r>
            <a:endParaRPr lang="en-US" sz="2400" b="1">
              <a:latin typeface="Bell MT" panose="020205030603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24592B-2CDA-0A3B-6C93-30D18970BA23}"/>
              </a:ext>
            </a:extLst>
          </p:cNvPr>
          <p:cNvSpPr txBox="1"/>
          <p:nvPr/>
        </p:nvSpPr>
        <p:spPr>
          <a:xfrm>
            <a:off x="6647937" y="1822005"/>
            <a:ext cx="40736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82296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>
                <a:solidFill>
                  <a:schemeClr val="tx1"/>
                </a:solidFill>
                <a:latin typeface="Bell MT" panose="02020503060305020303" pitchFamily="18" charset="0"/>
              </a:rPr>
              <a:t>Your ex-boyfriend/ex-girlfriend broke up with you and now is dating someone else </a:t>
            </a:r>
            <a:endParaRPr lang="en-US" sz="2400" b="1">
              <a:latin typeface="Bell MT" panose="020205030603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CD5EA2-2B5C-A04D-26F7-C4B52894010A}"/>
              </a:ext>
            </a:extLst>
          </p:cNvPr>
          <p:cNvSpPr txBox="1"/>
          <p:nvPr/>
        </p:nvSpPr>
        <p:spPr>
          <a:xfrm>
            <a:off x="6486572" y="3813125"/>
            <a:ext cx="46906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82296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>
                <a:solidFill>
                  <a:schemeClr val="tx1"/>
                </a:solidFill>
                <a:latin typeface="Bell MT" panose="02020503060305020303" pitchFamily="18" charset="0"/>
              </a:rPr>
              <a:t>Your parents tell you there is a family party this Friday that you must go to, this means you will miss the homecoming dance and game</a:t>
            </a:r>
            <a:endParaRPr lang="en-US" sz="2400" b="1">
              <a:latin typeface="Bell MT" panose="020205030603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782D98-D74D-9503-3379-96866B90131E}"/>
              </a:ext>
            </a:extLst>
          </p:cNvPr>
          <p:cNvSpPr txBox="1"/>
          <p:nvPr/>
        </p:nvSpPr>
        <p:spPr>
          <a:xfrm>
            <a:off x="1097280" y="3856798"/>
            <a:ext cx="3985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82296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>
                <a:solidFill>
                  <a:schemeClr val="tx1"/>
                </a:solidFill>
                <a:latin typeface="Bell MT" panose="02020503060305020303" pitchFamily="18" charset="0"/>
              </a:rPr>
              <a:t>You audition for a leading role in the play and you do not get it</a:t>
            </a:r>
            <a:endParaRPr lang="en-US" sz="2400" b="1">
              <a:latin typeface="Bell MT" panose="020205030603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790991-A426-9BF0-D983-2BBC2D7D8567}"/>
              </a:ext>
            </a:extLst>
          </p:cNvPr>
          <p:cNvSpPr txBox="1"/>
          <p:nvPr/>
        </p:nvSpPr>
        <p:spPr>
          <a:xfrm rot="20836772">
            <a:off x="3743661" y="3019554"/>
            <a:ext cx="1957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“I am never going to get into college”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C6BA8A-B1CC-68AE-5621-0BCEB8C674DC}"/>
              </a:ext>
            </a:extLst>
          </p:cNvPr>
          <p:cNvSpPr txBox="1"/>
          <p:nvPr/>
        </p:nvSpPr>
        <p:spPr>
          <a:xfrm rot="20836772">
            <a:off x="3700405" y="4893944"/>
            <a:ext cx="1957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“I am not a good enough performer”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67356F-A5FB-0691-BEC2-8CF7E7B475C0}"/>
              </a:ext>
            </a:extLst>
          </p:cNvPr>
          <p:cNvSpPr txBox="1"/>
          <p:nvPr/>
        </p:nvSpPr>
        <p:spPr>
          <a:xfrm rot="1572185">
            <a:off x="9764129" y="3005883"/>
            <a:ext cx="1957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“Nobody will ever date me again”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C84D5E-C80E-23D1-11EB-231EE4313B75}"/>
              </a:ext>
            </a:extLst>
          </p:cNvPr>
          <p:cNvSpPr txBox="1"/>
          <p:nvPr/>
        </p:nvSpPr>
        <p:spPr>
          <a:xfrm rot="260802">
            <a:off x="9739638" y="5346236"/>
            <a:ext cx="1957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“I am the only kid who is not allowed to go”</a:t>
            </a:r>
          </a:p>
        </p:txBody>
      </p:sp>
    </p:spTree>
    <p:extLst>
      <p:ext uri="{BB962C8B-B14F-4D97-AF65-F5344CB8AC3E}">
        <p14:creationId xmlns:p14="http://schemas.microsoft.com/office/powerpoint/2010/main" val="1635148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7679D-DC49-184B-33D7-D460C700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704088"/>
            <a:ext cx="6800090" cy="676656"/>
          </a:xfrm>
        </p:spPr>
        <p:txBody>
          <a:bodyPr/>
          <a:lstStyle/>
          <a:p>
            <a:r>
              <a:rPr lang="en-US" sz="3200"/>
              <a:t>What does Radical Acceptance sound like?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5CC3A7-DD9A-E887-A929-DE6D4C1E47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en-US" sz="2800"/>
              <a:t>This situation is only temporary </a:t>
            </a:r>
          </a:p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1A076CC-9414-293E-8AB1-B8C2EA1C5F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43432" y="444171"/>
            <a:ext cx="3551111" cy="2231330"/>
          </a:xfrm>
        </p:spPr>
        <p:txBody>
          <a:bodyPr/>
          <a:lstStyle/>
          <a:p>
            <a:pPr lvl="1"/>
            <a:r>
              <a:rPr lang="en-US" sz="2800"/>
              <a:t>I might not like it but this is what happened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754D37-3AA6-7249-76D8-52F85F4C1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  <a:p>
            <a:pPr lvl="1"/>
            <a:r>
              <a:rPr lang="en-US" sz="2800"/>
              <a:t>I’ve dealt with difficulties before and I can deal with this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FCA4FA2-1095-105E-5606-3D90E73136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lvl="1"/>
            <a:r>
              <a:rPr lang="en-US" sz="2800"/>
              <a:t>I won’t stress over the things that I can’t change 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71694C6-64CB-2042-D079-8D98D610ED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10765" y="3553697"/>
            <a:ext cx="3851007" cy="2979538"/>
          </a:xfrm>
        </p:spPr>
        <p:txBody>
          <a:bodyPr/>
          <a:lstStyle/>
          <a:p>
            <a:pPr lvl="1"/>
            <a:r>
              <a:rPr lang="en-US" sz="2800"/>
              <a:t>It’s okay to feel anxious, upset, or mad. I can still deal with this effectively </a:t>
            </a:r>
          </a:p>
        </p:txBody>
      </p:sp>
    </p:spTree>
    <p:extLst>
      <p:ext uri="{BB962C8B-B14F-4D97-AF65-F5344CB8AC3E}">
        <p14:creationId xmlns:p14="http://schemas.microsoft.com/office/powerpoint/2010/main" val="327257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B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37">
            <a:extLst>
              <a:ext uri="{FF2B5EF4-FFF2-40B4-BE49-F238E27FC236}">
                <a16:creationId xmlns:a16="http://schemas.microsoft.com/office/drawing/2014/main" id="{BE14C3C8-CE39-133E-31F8-E2A69DFA9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Solutions to any obstacle: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237C2FF-8AE7-02AF-7E17-D62F80F65F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3768" y="4637392"/>
            <a:ext cx="2423160" cy="365760"/>
          </a:xfrm>
        </p:spPr>
        <p:txBody>
          <a:bodyPr/>
          <a:lstStyle/>
          <a:p>
            <a:r>
              <a:rPr lang="en-US"/>
              <a:t>SOLVE IT 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0C27F86-4C80-C4F3-6CE8-D40C84F649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32935" y="4613375"/>
            <a:ext cx="2912974" cy="365760"/>
          </a:xfrm>
        </p:spPr>
        <p:txBody>
          <a:bodyPr/>
          <a:lstStyle/>
          <a:p>
            <a:r>
              <a:rPr lang="en-US"/>
              <a:t>Change how you Feel 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37F270A-5AE8-3D7C-4649-C8CE5C3BBE7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41574" y="4637392"/>
            <a:ext cx="2423160" cy="365760"/>
          </a:xfrm>
        </p:spPr>
        <p:txBody>
          <a:bodyPr/>
          <a:lstStyle/>
          <a:p>
            <a:r>
              <a:rPr lang="en-US"/>
              <a:t>Accept It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88C30139-2108-5DD5-D7B5-F4C5CA6CCBF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425886" y="4669084"/>
            <a:ext cx="2423160" cy="365760"/>
          </a:xfrm>
        </p:spPr>
        <p:txBody>
          <a:bodyPr/>
          <a:lstStyle/>
          <a:p>
            <a:r>
              <a:rPr lang="en-US"/>
              <a:t>Stay Miserable 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0510531-78E7-6DD4-B8ED-F8484240C2E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25886" y="4913071"/>
            <a:ext cx="2610301" cy="417124"/>
          </a:xfrm>
        </p:spPr>
        <p:txBody>
          <a:bodyPr/>
          <a:lstStyle/>
          <a:p>
            <a:r>
              <a:rPr lang="en-US" sz="1400"/>
              <a:t>(or possibly make things worse</a:t>
            </a:r>
            <a:r>
              <a:rPr lang="en-US"/>
              <a:t>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9B6800-D0C2-8D9D-7F2C-5D0E41F51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Radical Acceptance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9A4E0-99CC-34E8-536B-35867E7C5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13</a:t>
            </a:fld>
            <a:endParaRPr lang="en-US"/>
          </a:p>
        </p:txBody>
      </p:sp>
      <p:pic>
        <p:nvPicPr>
          <p:cNvPr id="1038" name="Picture 14" descr="The Emotions We Feel May Shape What We See – Association for Psychological  Science – APS">
            <a:extLst>
              <a:ext uri="{FF2B5EF4-FFF2-40B4-BE49-F238E27FC236}">
                <a16:creationId xmlns:a16="http://schemas.microsoft.com/office/drawing/2014/main" id="{179C1E6C-197C-D5BD-23C2-51A3E6EA1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935" y="2303832"/>
            <a:ext cx="2912974" cy="176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Show your approval for a friend's post with this positive smiley. | Thumbs  up smiley, Funny emoticons, Smiley symbols">
            <a:extLst>
              <a:ext uri="{FF2B5EF4-FFF2-40B4-BE49-F238E27FC236}">
                <a16:creationId xmlns:a16="http://schemas.microsoft.com/office/drawing/2014/main" id="{922DF43F-CBB7-7C35-36F2-C40E23352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592" y="217962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Miserable Emoticon Vector Images (over 110)">
            <a:extLst>
              <a:ext uri="{FF2B5EF4-FFF2-40B4-BE49-F238E27FC236}">
                <a16:creationId xmlns:a16="http://schemas.microsoft.com/office/drawing/2014/main" id="{49A63EEF-A951-3C2D-1B6F-DDAD2DBA8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316" y="2179626"/>
            <a:ext cx="23622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Emoji Handyman Stock Illustrations – 101 Emoji Handyman Stock  Illustrations, Vectors &amp; Clipart - Dreamstime">
            <a:extLst>
              <a:ext uri="{FF2B5EF4-FFF2-40B4-BE49-F238E27FC236}">
                <a16:creationId xmlns:a16="http://schemas.microsoft.com/office/drawing/2014/main" id="{12E0DD97-BEF9-1AD7-8B20-7A7F3D821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84" y="2303832"/>
            <a:ext cx="2849038" cy="176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F13AB09A-0A37-04F5-4A95-1D6BC47013AF}"/>
              </a:ext>
            </a:extLst>
          </p:cNvPr>
          <p:cNvSpPr/>
          <p:nvPr/>
        </p:nvSpPr>
        <p:spPr>
          <a:xfrm>
            <a:off x="6541574" y="2039112"/>
            <a:ext cx="2529274" cy="31181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104821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6D4E-8B4F-62B8-F551-56379B923E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Mental Health Support Staff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07BEBE-18E8-4025-FF6F-EC0130CB4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Located in the Counseling Center </a:t>
            </a:r>
          </a:p>
          <a:p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B356BD2-849A-6940-F7DD-9F23EA67F541}"/>
              </a:ext>
            </a:extLst>
          </p:cNvPr>
          <p:cNvSpPr txBox="1">
            <a:spLocks/>
          </p:cNvSpPr>
          <p:nvPr/>
        </p:nvSpPr>
        <p:spPr>
          <a:xfrm>
            <a:off x="4044696" y="4738942"/>
            <a:ext cx="3910584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Psychologists </a:t>
            </a:r>
          </a:p>
          <a:p>
            <a:r>
              <a:rPr lang="en-US" dirty="0"/>
              <a:t>Ms. Candido, Ms. </a:t>
            </a:r>
            <a:r>
              <a:rPr lang="en-US" dirty="0" err="1"/>
              <a:t>Schafranski</a:t>
            </a:r>
            <a:r>
              <a:rPr lang="en-US" dirty="0"/>
              <a:t> &amp; </a:t>
            </a:r>
          </a:p>
          <a:p>
            <a:r>
              <a:rPr lang="en-US" dirty="0"/>
              <a:t>Ms. Conlin-Osoria</a:t>
            </a:r>
          </a:p>
          <a:p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1D73507-FA00-3145-5F8D-489F796FCC3D}"/>
              </a:ext>
            </a:extLst>
          </p:cNvPr>
          <p:cNvSpPr txBox="1">
            <a:spLocks/>
          </p:cNvSpPr>
          <p:nvPr/>
        </p:nvSpPr>
        <p:spPr>
          <a:xfrm>
            <a:off x="530352" y="4738942"/>
            <a:ext cx="3910584" cy="1655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Counselors </a:t>
            </a:r>
          </a:p>
          <a:p>
            <a:r>
              <a:rPr lang="en-US"/>
              <a:t>Mr. Carino, Ms. Cawley, </a:t>
            </a:r>
          </a:p>
          <a:p>
            <a:r>
              <a:rPr lang="en-US"/>
              <a:t>Ms. Pappas, Ms. Tracy &amp; Ms. Rivero </a:t>
            </a:r>
          </a:p>
          <a:p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9DE318A-F53D-DD16-9910-46DE3692993F}"/>
              </a:ext>
            </a:extLst>
          </p:cNvPr>
          <p:cNvSpPr txBox="1">
            <a:spLocks/>
          </p:cNvSpPr>
          <p:nvPr/>
        </p:nvSpPr>
        <p:spPr>
          <a:xfrm>
            <a:off x="7653528" y="4738942"/>
            <a:ext cx="3910584" cy="1655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Social Workers</a:t>
            </a:r>
          </a:p>
          <a:p>
            <a:r>
              <a:rPr lang="en-US" dirty="0"/>
              <a:t>Ms. Rigaglia &amp; Ms. Scavelli </a:t>
            </a:r>
          </a:p>
          <a:p>
            <a:r>
              <a:rPr lang="en-US" dirty="0"/>
              <a:t>Student Assistance Counselor Ms. Pereira</a:t>
            </a:r>
          </a:p>
        </p:txBody>
      </p:sp>
    </p:spTree>
    <p:extLst>
      <p:ext uri="{BB962C8B-B14F-4D97-AF65-F5344CB8AC3E}">
        <p14:creationId xmlns:p14="http://schemas.microsoft.com/office/powerpoint/2010/main" val="2577936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 design" id="{5BB9B75E-A368-4614-97CA-C549A936357F}" vid="{66BDDD71-3AB6-4D26-9C54-3E9BC0AA3D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E26AC2-BC04-45BA-BD7C-5CDF09AA94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AE7813-FB42-416C-BEF8-5F3180DDB0F6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18840F3C-8AB4-4243-A06A-B5999EF60028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{CB7A96CF-C69A-4A31-92EE-262637028B36}tf11964407_win32</Template>
  <TotalTime>7</TotalTime>
  <Words>583</Words>
  <Application>Microsoft Office PowerPoint</Application>
  <PresentationFormat>Widescreen</PresentationFormat>
  <Paragraphs>96</Paragraphs>
  <Slides>14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Bell MT</vt:lpstr>
      <vt:lpstr>Calibri</vt:lpstr>
      <vt:lpstr>Courier New</vt:lpstr>
      <vt:lpstr>Gill Sans Nova</vt:lpstr>
      <vt:lpstr>Gill Sans Nova Light</vt:lpstr>
      <vt:lpstr>Sagona Book</vt:lpstr>
      <vt:lpstr>Wingdings</vt:lpstr>
      <vt:lpstr>Office Theme</vt:lpstr>
      <vt:lpstr>Radical Acceptance</vt:lpstr>
      <vt:lpstr>Mindfulness</vt:lpstr>
      <vt:lpstr>Let’s Practice  Mindfulness</vt:lpstr>
      <vt:lpstr>Radical Acceptance</vt:lpstr>
      <vt:lpstr>PowerPoint Presentation</vt:lpstr>
      <vt:lpstr>PowerPoint Presentation</vt:lpstr>
      <vt:lpstr>Pain is inevitable  but suffering is optional </vt:lpstr>
      <vt:lpstr>Radical Acceptance is the skill of accepting the things you cannot change </vt:lpstr>
      <vt:lpstr>PowerPoint Presentation</vt:lpstr>
      <vt:lpstr>Which Path to Take?</vt:lpstr>
      <vt:lpstr>Scenarios</vt:lpstr>
      <vt:lpstr>What does Radical Acceptance sound like?</vt:lpstr>
      <vt:lpstr>Solutions to any obstacle:</vt:lpstr>
      <vt:lpstr>Mental Health Support Staff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Radical Acceptance</dc:title>
  <dc:creator>SHANNON SCAVELLI</dc:creator>
  <cp:lastModifiedBy>Shannon Scavelli</cp:lastModifiedBy>
  <cp:revision>3</cp:revision>
  <dcterms:created xsi:type="dcterms:W3CDTF">2023-11-16T13:02:23Z</dcterms:created>
  <dcterms:modified xsi:type="dcterms:W3CDTF">2025-10-30T11:58:24Z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