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8288000" cy="10287000"/>
  <p:notesSz cx="6858000" cy="9144000"/>
  <p:embeddedFontLst>
    <p:embeddedFont>
      <p:font typeface="Apricots" panose="020B0604020202020204" charset="0"/>
      <p:regular r:id="rId44"/>
    </p:embeddedFont>
    <p:embeddedFont>
      <p:font typeface="Architects Daughter" panose="020B0604020202020204" charset="0"/>
      <p:regular r:id="rId45"/>
    </p:embeddedFont>
    <p:embeddedFont>
      <p:font typeface="Calibri (MS)" panose="020B0604020202020204" charset="0"/>
      <p:regular r:id="rId46"/>
    </p:embeddedFont>
    <p:embeddedFont>
      <p:font typeface="Calibri (MS) Bold" panose="020B0604020202020204" charset="0"/>
      <p:regular r:id="rId47"/>
    </p:embeddedFont>
    <p:embeddedFont>
      <p:font typeface="Calibri (MS) Italics" panose="020B0604020202020204" charset="0"/>
      <p:regular r:id="rId48"/>
    </p:embeddedFont>
    <p:embeddedFont>
      <p:font typeface="KG Primary Penmanship" panose="020B0604020202020204" charset="0"/>
      <p:regular r:id="rId49"/>
    </p:embeddedFont>
    <p:embeddedFont>
      <p:font typeface="Verdana" panose="020B060403050404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sv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5400000">
            <a:off x="14228504" y="180363"/>
            <a:ext cx="2782634" cy="4114800"/>
          </a:xfrm>
          <a:custGeom>
            <a:avLst/>
            <a:gdLst/>
            <a:ahLst/>
            <a:cxnLst/>
            <a:rect l="l" t="t" r="r" b="b"/>
            <a:pathLst>
              <a:path w="2782634" h="4114800">
                <a:moveTo>
                  <a:pt x="0" y="0"/>
                </a:moveTo>
                <a:lnTo>
                  <a:pt x="2782633" y="0"/>
                </a:lnTo>
                <a:lnTo>
                  <a:pt x="27826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623275" y="3850701"/>
            <a:ext cx="4053946" cy="4053946"/>
          </a:xfrm>
          <a:custGeom>
            <a:avLst/>
            <a:gdLst/>
            <a:ahLst/>
            <a:cxnLst/>
            <a:rect l="l" t="t" r="r" b="b"/>
            <a:pathLst>
              <a:path w="4053946" h="4053946">
                <a:moveTo>
                  <a:pt x="0" y="0"/>
                </a:moveTo>
                <a:lnTo>
                  <a:pt x="4053945" y="0"/>
                </a:lnTo>
                <a:lnTo>
                  <a:pt x="4053945" y="4053946"/>
                </a:lnTo>
                <a:lnTo>
                  <a:pt x="0" y="40539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21116" y="3829105"/>
            <a:ext cx="12015190" cy="131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99"/>
              </a:lnSpc>
            </a:pPr>
            <a:r>
              <a:rPr lang="en-US" sz="9999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RISING 6TH GRADE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33350" y="5029200"/>
            <a:ext cx="8712859" cy="3554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46"/>
              </a:lnSpc>
              <a:spcBef>
                <a:spcPct val="0"/>
              </a:spcBef>
            </a:pPr>
            <a:r>
              <a:rPr lang="es-CL" sz="10318" dirty="0">
                <a:solidFill>
                  <a:srgbClr val="FFFFFF"/>
                </a:solidFill>
                <a:latin typeface="Apricots"/>
                <a:ea typeface="Apricots"/>
                <a:cs typeface="Apricots"/>
                <a:sym typeface="Apricots"/>
              </a:rPr>
              <a:t>N</a:t>
            </a:r>
            <a:r>
              <a:rPr lang="en-US" sz="10318" dirty="0">
                <a:solidFill>
                  <a:srgbClr val="FFFFFF"/>
                </a:solidFill>
                <a:latin typeface="Apricots"/>
                <a:ea typeface="Apricots"/>
                <a:cs typeface="Apricots"/>
                <a:sym typeface="Apricots"/>
              </a:rPr>
              <a:t>oche para padres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3403" y="2200302"/>
            <a:ext cx="12856700" cy="133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100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HOPEWELL MIDDLE SCHOOL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788801" y="8057047"/>
            <a:ext cx="3888419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5"/>
              </a:lnSpc>
            </a:pPr>
            <a:r>
              <a:rPr lang="en-US" sz="7924">
                <a:solidFill>
                  <a:srgbClr val="FFFFFF"/>
                </a:solidFill>
                <a:latin typeface="Apricots"/>
                <a:ea typeface="Apricots"/>
                <a:cs typeface="Apricots"/>
                <a:sym typeface="Apricots"/>
              </a:rPr>
              <a:t>2026</a:t>
            </a:r>
            <a:endParaRPr lang="en-US" sz="7924" dirty="0">
              <a:solidFill>
                <a:srgbClr val="FFFFFF"/>
              </a:solidFill>
              <a:latin typeface="Apricots"/>
              <a:ea typeface="Apricots"/>
              <a:cs typeface="Apricots"/>
              <a:sym typeface="Apricot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461500" y="4793714"/>
            <a:ext cx="8904288" cy="2122813"/>
          </a:xfrm>
          <a:custGeom>
            <a:avLst/>
            <a:gdLst/>
            <a:ahLst/>
            <a:cxnLst/>
            <a:rect l="l" t="t" r="r" b="b"/>
            <a:pathLst>
              <a:path w="11301259" h="3037213">
                <a:moveTo>
                  <a:pt x="0" y="0"/>
                </a:moveTo>
                <a:lnTo>
                  <a:pt x="11301259" y="0"/>
                </a:lnTo>
                <a:lnTo>
                  <a:pt x="11301259" y="3037213"/>
                </a:lnTo>
                <a:lnTo>
                  <a:pt x="0" y="30372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379564" y="297934"/>
            <a:ext cx="11012835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Visite</a:t>
            </a: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la </a:t>
            </a:r>
            <a:r>
              <a:rPr lang="en-US" sz="64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página</a:t>
            </a: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de HMS</a:t>
            </a:r>
          </a:p>
        </p:txBody>
      </p:sp>
      <p:sp>
        <p:nvSpPr>
          <p:cNvPr id="6" name="Freeform 6"/>
          <p:cNvSpPr/>
          <p:nvPr/>
        </p:nvSpPr>
        <p:spPr>
          <a:xfrm rot="-931638">
            <a:off x="852107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6" y="0"/>
                </a:lnTo>
                <a:lnTo>
                  <a:pt x="826566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81EE4E-FC56-46B0-FB2F-0BBC33A7B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13" y="2057401"/>
            <a:ext cx="9274175" cy="72189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501610" y="31658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6" y="0"/>
                </a:lnTo>
                <a:lnTo>
                  <a:pt x="826566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388602" y="6616538"/>
            <a:ext cx="2437765" cy="2641762"/>
          </a:xfrm>
          <a:custGeom>
            <a:avLst/>
            <a:gdLst/>
            <a:ahLst/>
            <a:cxnLst/>
            <a:rect l="l" t="t" r="r" b="b"/>
            <a:pathLst>
              <a:path w="2437765" h="2641762">
                <a:moveTo>
                  <a:pt x="0" y="0"/>
                </a:moveTo>
                <a:lnTo>
                  <a:pt x="2437765" y="0"/>
                </a:lnTo>
                <a:lnTo>
                  <a:pt x="2437765" y="2641762"/>
                </a:lnTo>
                <a:lnTo>
                  <a:pt x="0" y="26417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884194" y="306005"/>
            <a:ext cx="11008816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STAFF </a:t>
            </a:r>
            <a:r>
              <a:rPr lang="en-US" sz="64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administrativo</a:t>
            </a:r>
            <a:endParaRPr lang="en-US" sz="6499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299077" y="1661117"/>
            <a:ext cx="14960223" cy="4497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Michael LeMoyne           Director</a:t>
            </a:r>
          </a:p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Stephanie Sosebee        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Asistente</a:t>
            </a: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Director 6to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grado</a:t>
            </a:r>
            <a:endParaRPr lang="en-US" sz="50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Amy Cousin                     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Asistente</a:t>
            </a: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Director 7mo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grado</a:t>
            </a:r>
            <a:endParaRPr lang="en-US" sz="50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Janelle Consola               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Asistente</a:t>
            </a: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Director 8vo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grado</a:t>
            </a:r>
            <a:endParaRPr lang="en-US" sz="50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Fred Johnson                  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Consejero</a:t>
            </a:r>
            <a:r>
              <a:rPr lang="en-US" sz="50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escolar 6to </a:t>
            </a:r>
            <a:r>
              <a:rPr lang="en-US" sz="50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grado</a:t>
            </a:r>
            <a:endParaRPr lang="en-US" sz="50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372622" y="1638883"/>
            <a:ext cx="2356693" cy="2971482"/>
          </a:xfrm>
          <a:custGeom>
            <a:avLst/>
            <a:gdLst/>
            <a:ahLst/>
            <a:cxnLst/>
            <a:rect l="l" t="t" r="r" b="b"/>
            <a:pathLst>
              <a:path w="2356693" h="2971482">
                <a:moveTo>
                  <a:pt x="0" y="0"/>
                </a:moveTo>
                <a:lnTo>
                  <a:pt x="2356692" y="0"/>
                </a:lnTo>
                <a:lnTo>
                  <a:pt x="2356692" y="2971482"/>
                </a:lnTo>
                <a:lnTo>
                  <a:pt x="0" y="2971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372622" y="4915677"/>
            <a:ext cx="2429216" cy="3044881"/>
          </a:xfrm>
          <a:custGeom>
            <a:avLst/>
            <a:gdLst/>
            <a:ahLst/>
            <a:cxnLst/>
            <a:rect l="l" t="t" r="r" b="b"/>
            <a:pathLst>
              <a:path w="2429216" h="3044881">
                <a:moveTo>
                  <a:pt x="0" y="0"/>
                </a:moveTo>
                <a:lnTo>
                  <a:pt x="2429216" y="0"/>
                </a:lnTo>
                <a:lnTo>
                  <a:pt x="2429216" y="3044881"/>
                </a:lnTo>
                <a:lnTo>
                  <a:pt x="0" y="3044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9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126210" y="210389"/>
            <a:ext cx="9603104" cy="229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APOYO PARA 6</a:t>
            </a:r>
            <a:r>
              <a:rPr lang="en-US" sz="6499" baseline="300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 </a:t>
            </a:r>
            <a:endParaRPr lang="en-US" sz="6499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algn="ctr">
              <a:lnSpc>
                <a:spcPts val="9099"/>
              </a:lnSpc>
              <a:spcBef>
                <a:spcPct val="0"/>
              </a:spcBef>
            </a:pPr>
            <a:endParaRPr lang="en-US" sz="6499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14331" y="1616795"/>
            <a:ext cx="8987107" cy="550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Stephanie Sosebee 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Asistente</a:t>
            </a:r>
            <a:r>
              <a:rPr lang="en-US" sz="4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director para 6to </a:t>
            </a:r>
            <a:r>
              <a:rPr lang="en-US" sz="40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grado</a:t>
            </a:r>
            <a:endParaRPr lang="en-US" sz="40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sosebees@fultonschools.org</a:t>
            </a:r>
          </a:p>
          <a:p>
            <a:pPr algn="l">
              <a:lnSpc>
                <a:spcPts val="6860"/>
              </a:lnSpc>
              <a:spcBef>
                <a:spcPct val="0"/>
              </a:spcBef>
            </a:pPr>
            <a:endParaRPr lang="en-US" sz="40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6860"/>
              </a:lnSpc>
              <a:spcBef>
                <a:spcPct val="0"/>
              </a:spcBef>
            </a:pPr>
            <a:r>
              <a:rPr lang="en-US" sz="49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Fred Johnson 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Consejero</a:t>
            </a:r>
            <a:r>
              <a:rPr lang="en-US" sz="4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escolar para 6to </a:t>
            </a:r>
            <a:r>
              <a:rPr lang="en-US" sz="40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grado</a:t>
            </a:r>
            <a:endParaRPr lang="en-US" sz="40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johnsonf2@fultonschools.org</a:t>
            </a:r>
          </a:p>
        </p:txBody>
      </p:sp>
      <p:sp>
        <p:nvSpPr>
          <p:cNvPr id="7" name="Freeform 7"/>
          <p:cNvSpPr/>
          <p:nvPr/>
        </p:nvSpPr>
        <p:spPr>
          <a:xfrm rot="-931638">
            <a:off x="834582" y="348021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6" y="0"/>
                </a:lnTo>
                <a:lnTo>
                  <a:pt x="826566" y="1686869"/>
                </a:lnTo>
                <a:lnTo>
                  <a:pt x="0" y="16868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077767" y="1638348"/>
            <a:ext cx="11373300" cy="585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Alpharetta Elementary - 20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Birmingham Falls – 38 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Cogburn Woods – 150 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Manning Oaks – 121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Summit Hill – 82</a:t>
            </a:r>
          </a:p>
        </p:txBody>
      </p:sp>
      <p:sp>
        <p:nvSpPr>
          <p:cNvPr id="5" name="Freeform 5"/>
          <p:cNvSpPr/>
          <p:nvPr/>
        </p:nvSpPr>
        <p:spPr>
          <a:xfrm>
            <a:off x="2627736" y="1730190"/>
            <a:ext cx="1161978" cy="1180422"/>
          </a:xfrm>
          <a:custGeom>
            <a:avLst/>
            <a:gdLst/>
            <a:ahLst/>
            <a:cxnLst/>
            <a:rect l="l" t="t" r="r" b="b"/>
            <a:pathLst>
              <a:path w="1161978" h="1180422">
                <a:moveTo>
                  <a:pt x="0" y="0"/>
                </a:moveTo>
                <a:lnTo>
                  <a:pt x="1161979" y="0"/>
                </a:lnTo>
                <a:lnTo>
                  <a:pt x="1161979" y="1180423"/>
                </a:lnTo>
                <a:lnTo>
                  <a:pt x="0" y="1180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920160" y="3033287"/>
            <a:ext cx="1065155" cy="1065155"/>
          </a:xfrm>
          <a:custGeom>
            <a:avLst/>
            <a:gdLst/>
            <a:ahLst/>
            <a:cxnLst/>
            <a:rect l="l" t="t" r="r" b="b"/>
            <a:pathLst>
              <a:path w="1065155" h="1065155">
                <a:moveTo>
                  <a:pt x="0" y="0"/>
                </a:moveTo>
                <a:lnTo>
                  <a:pt x="1065155" y="0"/>
                </a:lnTo>
                <a:lnTo>
                  <a:pt x="1065155" y="1065154"/>
                </a:lnTo>
                <a:lnTo>
                  <a:pt x="0" y="10651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522655" y="3980642"/>
            <a:ext cx="1118685" cy="1427287"/>
          </a:xfrm>
          <a:custGeom>
            <a:avLst/>
            <a:gdLst/>
            <a:ahLst/>
            <a:cxnLst/>
            <a:rect l="l" t="t" r="r" b="b"/>
            <a:pathLst>
              <a:path w="1118685" h="1427287">
                <a:moveTo>
                  <a:pt x="0" y="0"/>
                </a:moveTo>
                <a:lnTo>
                  <a:pt x="1118685" y="0"/>
                </a:lnTo>
                <a:lnTo>
                  <a:pt x="1118685" y="1427288"/>
                </a:lnTo>
                <a:lnTo>
                  <a:pt x="0" y="1427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625691" y="5235004"/>
            <a:ext cx="1028557" cy="1281615"/>
          </a:xfrm>
          <a:custGeom>
            <a:avLst/>
            <a:gdLst/>
            <a:ahLst/>
            <a:cxnLst/>
            <a:rect l="l" t="t" r="r" b="b"/>
            <a:pathLst>
              <a:path w="1028557" h="1281615">
                <a:moveTo>
                  <a:pt x="0" y="0"/>
                </a:moveTo>
                <a:lnTo>
                  <a:pt x="1028557" y="0"/>
                </a:lnTo>
                <a:lnTo>
                  <a:pt x="1028557" y="1281615"/>
                </a:lnTo>
                <a:lnTo>
                  <a:pt x="0" y="12816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641340" y="6516619"/>
            <a:ext cx="1169698" cy="1215870"/>
          </a:xfrm>
          <a:custGeom>
            <a:avLst/>
            <a:gdLst/>
            <a:ahLst/>
            <a:cxnLst/>
            <a:rect l="l" t="t" r="r" b="b"/>
            <a:pathLst>
              <a:path w="1169698" h="1215870">
                <a:moveTo>
                  <a:pt x="0" y="0"/>
                </a:moveTo>
                <a:lnTo>
                  <a:pt x="1169698" y="0"/>
                </a:lnTo>
                <a:lnTo>
                  <a:pt x="1169698" y="1215870"/>
                </a:lnTo>
                <a:lnTo>
                  <a:pt x="0" y="12158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421606" y="224375"/>
            <a:ext cx="16485394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Projección</a:t>
            </a: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de </a:t>
            </a:r>
            <a:r>
              <a:rPr lang="en-US" sz="64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inscripciones</a:t>
            </a: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para 6to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782" y="4006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31415" y="1343974"/>
            <a:ext cx="12708136" cy="1213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88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33798" y="3088317"/>
            <a:ext cx="11761886" cy="4596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padres de los estudiantes de 6º grado son elegibles para postularse para puestos vacantes esta primavera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124200" y="2400460"/>
            <a:ext cx="11656814" cy="768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Programas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educativos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para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nivel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Actividades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sociales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para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nivel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Noche Internacional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Eventos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Familiares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Eventos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agradecimientos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para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Staff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Teacher Mini-Grants para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mejoramiento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del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salón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Semana de la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cinta</a:t>
            </a: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roja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Reflections Program</a:t>
            </a:r>
          </a:p>
        </p:txBody>
      </p:sp>
      <p:sp>
        <p:nvSpPr>
          <p:cNvPr id="5" name="Freeform 5"/>
          <p:cNvSpPr/>
          <p:nvPr/>
        </p:nvSpPr>
        <p:spPr>
          <a:xfrm rot="780763">
            <a:off x="14068566" y="3274153"/>
            <a:ext cx="3347632" cy="2198068"/>
          </a:xfrm>
          <a:custGeom>
            <a:avLst/>
            <a:gdLst/>
            <a:ahLst/>
            <a:cxnLst/>
            <a:rect l="l" t="t" r="r" b="b"/>
            <a:pathLst>
              <a:path w="3347632" h="2198068">
                <a:moveTo>
                  <a:pt x="0" y="0"/>
                </a:moveTo>
                <a:lnTo>
                  <a:pt x="3347633" y="0"/>
                </a:lnTo>
                <a:lnTo>
                  <a:pt x="3347633" y="2198068"/>
                </a:lnTo>
                <a:lnTo>
                  <a:pt x="0" y="21980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1148015">
            <a:off x="856602" y="3344005"/>
            <a:ext cx="3951551" cy="2058364"/>
          </a:xfrm>
          <a:custGeom>
            <a:avLst/>
            <a:gdLst/>
            <a:ahLst/>
            <a:cxnLst/>
            <a:rect l="l" t="t" r="r" b="b"/>
            <a:pathLst>
              <a:path w="3951551" h="2058364">
                <a:moveTo>
                  <a:pt x="0" y="0"/>
                </a:moveTo>
                <a:lnTo>
                  <a:pt x="3951551" y="0"/>
                </a:lnTo>
                <a:lnTo>
                  <a:pt x="3951551" y="2058364"/>
                </a:lnTo>
                <a:lnTo>
                  <a:pt x="0" y="20583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706146" y="167755"/>
            <a:ext cx="14515053" cy="2292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PTA: </a:t>
            </a:r>
            <a:r>
              <a:rPr lang="es-E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AYUDANDO A LOS MUSTANGS A TENER ÉXITO</a:t>
            </a:r>
            <a:endParaRPr lang="en-US" sz="6499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8555" y="2119743"/>
            <a:ext cx="17250890" cy="653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www.hopewellmspta.membershiptoolkit.com (sign up!)</a:t>
            </a:r>
          </a:p>
          <a:p>
            <a:pPr algn="ctr">
              <a:lnSpc>
                <a:spcPts val="7280"/>
              </a:lnSpc>
              <a:spcBef>
                <a:spcPct val="0"/>
              </a:spcBef>
            </a:pPr>
            <a:endParaRPr lang="en-US" sz="5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Boletín</a:t>
            </a:r>
            <a:r>
              <a:rPr lang="en-US" sz="5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Mensual"Mustang</a:t>
            </a:r>
            <a:r>
              <a:rPr lang="en-US" sz="5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Mailer"</a:t>
            </a:r>
          </a:p>
          <a:p>
            <a:pPr algn="ctr">
              <a:lnSpc>
                <a:spcPts val="7280"/>
              </a:lnSpc>
              <a:spcBef>
                <a:spcPct val="0"/>
              </a:spcBef>
            </a:pPr>
            <a:endParaRPr lang="en-US" sz="5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DALE ME GUSTA "Hopewell Middle School PTA" on Facebook</a:t>
            </a:r>
          </a:p>
          <a:p>
            <a:pPr algn="ctr">
              <a:lnSpc>
                <a:spcPts val="7280"/>
              </a:lnSpc>
              <a:spcBef>
                <a:spcPct val="0"/>
              </a:spcBef>
            </a:pPr>
            <a:endParaRPr lang="en-US" sz="5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US" sz="5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Seguir</a:t>
            </a:r>
            <a:r>
              <a:rPr lang="en-US" sz="5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PTA on Instagram “@</a:t>
            </a:r>
            <a:r>
              <a:rPr lang="en-US" sz="5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HMSMustangs</a:t>
            </a:r>
            <a:r>
              <a:rPr lang="en-US" sz="5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”</a:t>
            </a:r>
          </a:p>
        </p:txBody>
      </p:sp>
      <p:sp>
        <p:nvSpPr>
          <p:cNvPr id="5" name="Freeform 5"/>
          <p:cNvSpPr/>
          <p:nvPr/>
        </p:nvSpPr>
        <p:spPr>
          <a:xfrm>
            <a:off x="14706600" y="6200259"/>
            <a:ext cx="3213686" cy="3933995"/>
          </a:xfrm>
          <a:custGeom>
            <a:avLst/>
            <a:gdLst/>
            <a:ahLst/>
            <a:cxnLst/>
            <a:rect l="l" t="t" r="r" b="b"/>
            <a:pathLst>
              <a:path w="3213686" h="3933995">
                <a:moveTo>
                  <a:pt x="0" y="0"/>
                </a:moveTo>
                <a:lnTo>
                  <a:pt x="3213686" y="0"/>
                </a:lnTo>
                <a:lnTo>
                  <a:pt x="3213686" y="3933996"/>
                </a:lnTo>
                <a:lnTo>
                  <a:pt x="0" y="393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016406" y="167755"/>
            <a:ext cx="8862268" cy="229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COMUNICACIONES DEL  PTA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637" y="-13658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131601" y="342639"/>
            <a:ext cx="7514773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INVOLÚCRATE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7621" y="723900"/>
            <a:ext cx="17316741" cy="71131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Interesados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participar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PTA </a:t>
            </a:r>
            <a:r>
              <a:rPr lang="en-U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enviar</a:t>
            </a:r>
            <a:r>
              <a:rPr lang="en-U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un email a: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endParaRPr lang="en-US" sz="64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6600" dirty="0">
                <a:solidFill>
                  <a:srgbClr val="FFFFFF"/>
                </a:solidFill>
                <a:ea typeface="Calibri"/>
                <a:cs typeface="Calibri (MS)"/>
                <a:sym typeface="Calibri (MS)"/>
              </a:rPr>
              <a:t>Email – </a:t>
            </a:r>
            <a:r>
              <a:rPr lang="en-US" sz="6600" dirty="0">
                <a:solidFill>
                  <a:srgbClr val="FFFFFF"/>
                </a:solidFill>
                <a:ea typeface="Verdana"/>
                <a:cs typeface="Calibri (MS)"/>
                <a:sym typeface="Calibri (MS)"/>
              </a:rPr>
              <a:t>info@hopewellmspta.com</a:t>
            </a:r>
            <a:r>
              <a:rPr lang="en-US" sz="6600" dirty="0">
                <a:solidFill>
                  <a:srgbClr val="FFFFFF"/>
                </a:solidFill>
                <a:ea typeface="Calibri"/>
                <a:cs typeface="Calibri (MS)"/>
                <a:sym typeface="Calibri (MS)"/>
              </a:rPr>
              <a:t> </a:t>
            </a:r>
            <a:endParaRPr lang="en-US" sz="6600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6600" dirty="0">
                <a:solidFill>
                  <a:srgbClr val="FFFFFF"/>
                </a:solidFill>
                <a:ea typeface="Calibri"/>
                <a:cs typeface="Calibri (MS)"/>
                <a:sym typeface="Calibri (MS)"/>
              </a:rPr>
              <a:t>Visit our website at </a:t>
            </a:r>
            <a:r>
              <a:rPr lang="en-US" sz="6600" dirty="0">
                <a:solidFill>
                  <a:srgbClr val="FFFFFF"/>
                </a:solidFill>
                <a:ea typeface="+mn-lt"/>
                <a:cs typeface="+mn-lt"/>
                <a:sym typeface="Calibri (MS)"/>
              </a:rPr>
              <a:t>www.hopewellmspta.membershiptoolkit.com</a:t>
            </a:r>
            <a:endParaRPr lang="en-US" sz="64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3637" y="-571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485158" y="266700"/>
            <a:ext cx="9317682" cy="229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s-ES" sz="60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INFORMACIÓN SOBRE LA VUELTA AL COLEGIO</a:t>
            </a:r>
            <a:endParaRPr lang="en-US" sz="6000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686347" y="2476500"/>
            <a:ext cx="12915305" cy="8097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s-E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Membresía en línea y campaña de voluntariado
Incentivo de Top </a:t>
            </a:r>
            <a:r>
              <a:rPr lang="es-E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Locker</a:t>
            </a:r>
            <a:r>
              <a:rPr lang="es-E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
Sorteo de CARPOOL
Jornada informativa</a:t>
            </a:r>
          </a:p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s-E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Spirit</a:t>
            </a:r>
            <a:r>
              <a:rPr lang="es-E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6499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Wear</a:t>
            </a:r>
            <a:r>
              <a:rPr lang="es-E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( Ropa de HMS)
</a:t>
            </a:r>
            <a:endParaRPr lang="en-US" sz="64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10363" y="1226797"/>
            <a:ext cx="17467273" cy="537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W.E.B. </a:t>
            </a:r>
            <a:r>
              <a:rPr lang="es-ES" sz="3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significa "Donde todos pertenecen". Es un programa de orientación y transición de la escuela intermedia diseñado para ayudar a los estudiantes de sexto grado a conectarse con la escuela. El paso a la </a:t>
            </a:r>
            <a:r>
              <a:rPr lang="es-ES" sz="3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middle</a:t>
            </a:r>
            <a:r>
              <a:rPr lang="es-ES" sz="3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school viene con cambios significativos, y el programa W.E.B. puede abordar esto de múltiples maneras. El objetivo de un líder WEB es comunicarse con los estudiantes regularmente durante todo el año durante eventos formales e informales de W.E.B. y escolares, actuando como amigo, líder y mentor. Se ha demostrado que cuando los estudiantes sienten una conexión con su escuela, tienen más éxito y es menos probable que sean víctimas de acoso. Durante la primavera, los estudiantes de 8º grado se postulan y son seleccionados para ser Líderes W.E.B. para la clase de 6º grado.</a:t>
            </a:r>
            <a:endParaRPr lang="en-US" sz="3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" name="Freeform 4"/>
          <p:cNvSpPr/>
          <p:nvPr/>
        </p:nvSpPr>
        <p:spPr>
          <a:xfrm rot="-860830">
            <a:off x="505171" y="6915274"/>
            <a:ext cx="2715988" cy="2038305"/>
          </a:xfrm>
          <a:custGeom>
            <a:avLst/>
            <a:gdLst/>
            <a:ahLst/>
            <a:cxnLst/>
            <a:rect l="l" t="t" r="r" b="b"/>
            <a:pathLst>
              <a:path w="2715988" h="2038305">
                <a:moveTo>
                  <a:pt x="0" y="0"/>
                </a:moveTo>
                <a:lnTo>
                  <a:pt x="2715988" y="0"/>
                </a:lnTo>
                <a:lnTo>
                  <a:pt x="2715988" y="2038305"/>
                </a:lnTo>
                <a:lnTo>
                  <a:pt x="0" y="2038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004609" y="7426301"/>
            <a:ext cx="1664052" cy="2217296"/>
          </a:xfrm>
          <a:custGeom>
            <a:avLst/>
            <a:gdLst/>
            <a:ahLst/>
            <a:cxnLst/>
            <a:rect l="l" t="t" r="r" b="b"/>
            <a:pathLst>
              <a:path w="1664052" h="2217296">
                <a:moveTo>
                  <a:pt x="0" y="0"/>
                </a:moveTo>
                <a:lnTo>
                  <a:pt x="1664053" y="0"/>
                </a:lnTo>
                <a:lnTo>
                  <a:pt x="1664053" y="2217295"/>
                </a:lnTo>
                <a:lnTo>
                  <a:pt x="0" y="22172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488666">
            <a:off x="14379163" y="6974465"/>
            <a:ext cx="2957671" cy="2084844"/>
          </a:xfrm>
          <a:custGeom>
            <a:avLst/>
            <a:gdLst/>
            <a:ahLst/>
            <a:cxnLst/>
            <a:rect l="l" t="t" r="r" b="b"/>
            <a:pathLst>
              <a:path w="2957671" h="2084844">
                <a:moveTo>
                  <a:pt x="0" y="0"/>
                </a:moveTo>
                <a:lnTo>
                  <a:pt x="2957672" y="0"/>
                </a:lnTo>
                <a:lnTo>
                  <a:pt x="2957672" y="2084843"/>
                </a:lnTo>
                <a:lnTo>
                  <a:pt x="0" y="2084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665" b="-56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044086" y="136751"/>
            <a:ext cx="2199829" cy="110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W.E.B.</a:t>
            </a:r>
          </a:p>
        </p:txBody>
      </p:sp>
      <p:sp>
        <p:nvSpPr>
          <p:cNvPr id="8" name="Freeform 8"/>
          <p:cNvSpPr/>
          <p:nvPr/>
        </p:nvSpPr>
        <p:spPr>
          <a:xfrm rot="-931638">
            <a:off x="152651" y="118814"/>
            <a:ext cx="598837" cy="1222117"/>
          </a:xfrm>
          <a:custGeom>
            <a:avLst/>
            <a:gdLst/>
            <a:ahLst/>
            <a:cxnLst/>
            <a:rect l="l" t="t" r="r" b="b"/>
            <a:pathLst>
              <a:path w="598837" h="1222117">
                <a:moveTo>
                  <a:pt x="0" y="0"/>
                </a:moveTo>
                <a:lnTo>
                  <a:pt x="598838" y="0"/>
                </a:lnTo>
                <a:lnTo>
                  <a:pt x="598838" y="1222117"/>
                </a:lnTo>
                <a:lnTo>
                  <a:pt x="0" y="12221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846628" y="377048"/>
            <a:ext cx="3193494" cy="1873517"/>
          </a:xfrm>
          <a:custGeom>
            <a:avLst/>
            <a:gdLst/>
            <a:ahLst/>
            <a:cxnLst/>
            <a:rect l="l" t="t" r="r" b="b"/>
            <a:pathLst>
              <a:path w="3193494" h="1873517">
                <a:moveTo>
                  <a:pt x="0" y="0"/>
                </a:moveTo>
                <a:lnTo>
                  <a:pt x="3193494" y="0"/>
                </a:lnTo>
                <a:lnTo>
                  <a:pt x="3193494" y="1873517"/>
                </a:lnTo>
                <a:lnTo>
                  <a:pt x="0" y="18735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21607" y="1028700"/>
            <a:ext cx="13177143" cy="8382000"/>
          </a:xfrm>
          <a:custGeom>
            <a:avLst/>
            <a:gdLst/>
            <a:ahLst/>
            <a:cxnLst/>
            <a:rect l="l" t="t" r="r" b="b"/>
            <a:pathLst>
              <a:path w="10162756" h="7431515">
                <a:moveTo>
                  <a:pt x="0" y="0"/>
                </a:moveTo>
                <a:lnTo>
                  <a:pt x="10162756" y="0"/>
                </a:lnTo>
                <a:lnTo>
                  <a:pt x="10162756" y="7431515"/>
                </a:lnTo>
                <a:lnTo>
                  <a:pt x="0" y="7431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985978" y="-73025"/>
            <a:ext cx="2843957" cy="110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P.R.I.D.E.</a:t>
            </a:r>
          </a:p>
        </p:txBody>
      </p:sp>
      <p:sp>
        <p:nvSpPr>
          <p:cNvPr id="6" name="Freeform 6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51326">
            <a:off x="1108982" y="6701704"/>
            <a:ext cx="4219968" cy="1344598"/>
          </a:xfrm>
          <a:custGeom>
            <a:avLst/>
            <a:gdLst/>
            <a:ahLst/>
            <a:cxnLst/>
            <a:rect l="l" t="t" r="r" b="b"/>
            <a:pathLst>
              <a:path w="4219968" h="1344598">
                <a:moveTo>
                  <a:pt x="0" y="0"/>
                </a:moveTo>
                <a:lnTo>
                  <a:pt x="4219968" y="0"/>
                </a:lnTo>
                <a:lnTo>
                  <a:pt x="4219968" y="1344597"/>
                </a:lnTo>
                <a:lnTo>
                  <a:pt x="0" y="1344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938321">
            <a:off x="13822411" y="5488233"/>
            <a:ext cx="3138612" cy="3186455"/>
          </a:xfrm>
          <a:custGeom>
            <a:avLst/>
            <a:gdLst/>
            <a:ahLst/>
            <a:cxnLst/>
            <a:rect l="l" t="t" r="r" b="b"/>
            <a:pathLst>
              <a:path w="3138612" h="3186455">
                <a:moveTo>
                  <a:pt x="0" y="0"/>
                </a:moveTo>
                <a:lnTo>
                  <a:pt x="3138612" y="0"/>
                </a:lnTo>
                <a:lnTo>
                  <a:pt x="3138612" y="3186456"/>
                </a:lnTo>
                <a:lnTo>
                  <a:pt x="0" y="318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167" r="-91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87579" y="6993017"/>
            <a:ext cx="3570221" cy="2265283"/>
          </a:xfrm>
          <a:custGeom>
            <a:avLst/>
            <a:gdLst/>
            <a:ahLst/>
            <a:cxnLst/>
            <a:rect l="l" t="t" r="r" b="b"/>
            <a:pathLst>
              <a:path w="3570221" h="2265283">
                <a:moveTo>
                  <a:pt x="0" y="0"/>
                </a:moveTo>
                <a:lnTo>
                  <a:pt x="3570221" y="0"/>
                </a:lnTo>
                <a:lnTo>
                  <a:pt x="3570221" y="2265283"/>
                </a:lnTo>
                <a:lnTo>
                  <a:pt x="0" y="22652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666405" y="356563"/>
            <a:ext cx="7715845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PBIS </a:t>
            </a:r>
            <a:r>
              <a:rPr lang="en-US" sz="54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RECOMPENSAS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7748" y="1889233"/>
            <a:ext cx="17259300" cy="3918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PBIS </a:t>
            </a:r>
            <a:r>
              <a:rPr lang="es-E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Rewards</a:t>
            </a:r>
            <a:r>
              <a:rPr lang="es-E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es un sistema en línea que utilizamos para reconocer a nuestros estudiantes cuando muestran un comportamiento positivo. Los estudiantes reciben "Puntos PRIDE" durante la clase y pueden canjear sus puntos por artículos o participación en eventos. También tenemos el Mustang PRIDE </a:t>
            </a:r>
            <a:r>
              <a:rPr lang="es-E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Mart</a:t>
            </a:r>
            <a:r>
              <a:rPr lang="es-E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(tienda escolar) que opera los martes, miércoles y jueves por la mañana.</a:t>
            </a:r>
            <a:endParaRPr lang="en-US" sz="4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662357" y="1420160"/>
            <a:ext cx="9359995" cy="6902996"/>
          </a:xfrm>
          <a:custGeom>
            <a:avLst/>
            <a:gdLst/>
            <a:ahLst/>
            <a:cxnLst/>
            <a:rect l="l" t="t" r="r" b="b"/>
            <a:pathLst>
              <a:path w="9359995" h="6902996">
                <a:moveTo>
                  <a:pt x="0" y="0"/>
                </a:moveTo>
                <a:lnTo>
                  <a:pt x="9359994" y="0"/>
                </a:lnTo>
                <a:lnTo>
                  <a:pt x="9359994" y="6902996"/>
                </a:lnTo>
                <a:lnTo>
                  <a:pt x="0" y="690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336056" y="153126"/>
            <a:ext cx="13199343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6TH GRADE BELL SCHEDULE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55188" y="1957741"/>
            <a:ext cx="17177624" cy="468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s-E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 HMS, a todos los estudiantes de HMS se les asigna un dispositivo personal/portátil. Se alienta a los maestros a incorporar estrategias, desarrollar actividades y estructurar las aulas para que los estudiantes utilicen recursos digitales parte del tiempo, no necesariamente todos los días, para mejorar su experiencia de aprendizaje. 
Los estudiantes recibirán un dispositivo y una bolsa para que su dispositivo pueda ser transportado de manera segura cuando estén en los pasillos y se muevan por todo el edificio. Por favor, reitere la importancia de que sus estudiantes cuiden su dispositivo. La cantidad de daños a los dispositivos de los estudiantes ha sido significativa y muchas veces no podemos reemplazarlos rápidamente.</a:t>
            </a:r>
            <a:endParaRPr lang="en-US" sz="33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Freeform 5"/>
          <p:cNvSpPr/>
          <p:nvPr/>
        </p:nvSpPr>
        <p:spPr>
          <a:xfrm rot="106530">
            <a:off x="8986483" y="7651407"/>
            <a:ext cx="2298887" cy="1807147"/>
          </a:xfrm>
          <a:custGeom>
            <a:avLst/>
            <a:gdLst/>
            <a:ahLst/>
            <a:cxnLst/>
            <a:rect l="l" t="t" r="r" b="b"/>
            <a:pathLst>
              <a:path w="2298887" h="1807147">
                <a:moveTo>
                  <a:pt x="0" y="0"/>
                </a:moveTo>
                <a:lnTo>
                  <a:pt x="2298887" y="0"/>
                </a:lnTo>
                <a:lnTo>
                  <a:pt x="2298887" y="1807146"/>
                </a:lnTo>
                <a:lnTo>
                  <a:pt x="0" y="18071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800600" y="416217"/>
            <a:ext cx="8981480" cy="105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DISPOSITIVOS PERSONALES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87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028578" y="6139921"/>
            <a:ext cx="4230844" cy="2381649"/>
          </a:xfrm>
          <a:custGeom>
            <a:avLst/>
            <a:gdLst/>
            <a:ahLst/>
            <a:cxnLst/>
            <a:rect l="l" t="t" r="r" b="b"/>
            <a:pathLst>
              <a:path w="4230844" h="2381649">
                <a:moveTo>
                  <a:pt x="0" y="0"/>
                </a:moveTo>
                <a:lnTo>
                  <a:pt x="4230844" y="0"/>
                </a:lnTo>
                <a:lnTo>
                  <a:pt x="4230844" y="2381648"/>
                </a:lnTo>
                <a:lnTo>
                  <a:pt x="0" y="23816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19050" y="2774861"/>
            <a:ext cx="18288000" cy="339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s-ES" sz="54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Las recomendaciones para los cursos de sexto grado se hacen en la escuela primaria del estudiante de acuerdo con los criterios de ubicación establecidos por el condado de Fulton.</a:t>
            </a:r>
            <a:endParaRPr lang="en-US" sz="54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429595" y="477804"/>
            <a:ext cx="11428809" cy="2292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RECOMENDACIONES DE CURSOS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962400" y="100712"/>
            <a:ext cx="11131004" cy="1082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VERIFICACIONES DEL CURSO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09950" y="1326732"/>
            <a:ext cx="15654606" cy="6413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s-ES" sz="45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Realizaremos dos verificaciones del curso: 
1º: 27 de febrero (enviado a casa y visible en línea)
2do: 20 de marzo (solo online)
Los padres pueden hacer los siguientes ajustes a las verificaciones:
Un cambio de un curso avanzado a un curso de nivel
Un cambio en la selección de idiomas del mundo (francés/español)
Una solicitud de cambio en la opción de Artes Escénicas
¡Todos los cambios deben pasar por el enlace de Microsoft </a:t>
            </a:r>
            <a:r>
              <a:rPr lang="es-ES" sz="45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Forms</a:t>
            </a:r>
            <a:r>
              <a:rPr lang="es-ES" sz="45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!</a:t>
            </a:r>
            <a:endParaRPr lang="en-US" sz="4500" b="1" u="sng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28793">
            <a:off x="1705576" y="1259131"/>
            <a:ext cx="5593406" cy="7002699"/>
          </a:xfrm>
          <a:custGeom>
            <a:avLst/>
            <a:gdLst/>
            <a:ahLst/>
            <a:cxnLst/>
            <a:rect l="l" t="t" r="r" b="b"/>
            <a:pathLst>
              <a:path w="5593406" h="7002699">
                <a:moveTo>
                  <a:pt x="0" y="0"/>
                </a:moveTo>
                <a:lnTo>
                  <a:pt x="5593406" y="0"/>
                </a:lnTo>
                <a:lnTo>
                  <a:pt x="5593406" y="7002700"/>
                </a:lnTo>
                <a:lnTo>
                  <a:pt x="0" y="7002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461183" y="187410"/>
            <a:ext cx="8252202" cy="967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s-ES" sz="49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Si desea que su estudiante tome un curso de nivel superior para el cual no fue recomendado, deberá proporcionar un documento firmado
RENUNCIA AL CURSO.
Los estudiantes no pueden renunciar a
Cursos TAG. 
La colocación de TAG se realiza solo mediante pruebas.</a:t>
            </a:r>
            <a:endParaRPr lang="en-US" sz="49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815788" y="102509"/>
            <a:ext cx="7577510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DETALLES de TAG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84190" y="1330326"/>
            <a:ext cx="15840707" cy="748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  </a:t>
            </a:r>
            <a:r>
              <a:rPr lang="es-ES" sz="35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El programa TAG de la escuela intermedia es completamente diferente al de la escuela primaria. No hay clases "extraíbles".
• Ciencias y Estudios S. son las únicas clases TAG.
• Los estudiantes que se anoten como TAG serán colocados en una lista de .2 (TAG) para Matemáticas y ELA. Tenga en cuenta que estos no son cursos de TAG, sino que serán impartidos por un maestro certificado de TAG.
• TAG no es un programa para todos los alumnos. Los estudiantes sobresalientes no se colocan simplemente en todos los cursos de TAG.
• Los estudiantes de 6º grado deben cumplir con los requisitos de elegibilidad del distrito para TAG Ciencia y Estudios S. Su estudiante con altas capacidades, puede estar en ambos, uno o ninguno de estos cursos en función de sus datos/puntajes.
• Debe comunicarse con su escuela primaria si tiene preguntas sobre la elegibilidad.</a:t>
            </a:r>
            <a:endParaRPr lang="en-US" sz="35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048896" y="771525"/>
            <a:ext cx="14702432" cy="700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s-ES" sz="64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Si tiene alguna pregunta sobre la ubicación de los cursos, diríjala a su escuela primaria de origen hasta el  
22 de mayo de 2025.
Después de esta fecha, puede dirigir sus preguntas a HMS.</a:t>
            </a:r>
            <a:endParaRPr lang="en-US" sz="64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780200" y="1028700"/>
            <a:ext cx="7010025" cy="5887162"/>
          </a:xfrm>
          <a:custGeom>
            <a:avLst/>
            <a:gdLst/>
            <a:ahLst/>
            <a:cxnLst/>
            <a:rect l="l" t="t" r="r" b="b"/>
            <a:pathLst>
              <a:path w="7010025" h="5887162">
                <a:moveTo>
                  <a:pt x="0" y="0"/>
                </a:moveTo>
                <a:lnTo>
                  <a:pt x="7010024" y="0"/>
                </a:lnTo>
                <a:lnTo>
                  <a:pt x="7010024" y="5887162"/>
                </a:lnTo>
                <a:lnTo>
                  <a:pt x="0" y="5887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781343" y="205425"/>
            <a:ext cx="9036468" cy="1082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ACTIVIDADES ACADÉMICAS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7185" y="2103284"/>
            <a:ext cx="7199985" cy="108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54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CURSOS TRONCALES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7622" y="3233584"/>
            <a:ext cx="8501955" cy="511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0"/>
              </a:lnSpc>
              <a:spcBef>
                <a:spcPct val="0"/>
              </a:spcBef>
            </a:pPr>
            <a:r>
              <a:rPr lang="es-ES" sz="54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Matemática 
Ciencia
Ciencias sociales
Inglés 
Idioma del Mundo O Lectura</a:t>
            </a:r>
            <a:endParaRPr lang="en-US" sz="54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80200" y="6782512"/>
            <a:ext cx="6776529" cy="2323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*</a:t>
            </a:r>
            <a:r>
              <a:rPr lang="es-E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También se puede proporcionar clases de recuperación de matemáticas o lectura para brindar apoyo adicional a los estudiantes identificados.</a:t>
            </a:r>
            <a:endParaRPr lang="en-US" sz="33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1737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809185" y="247982"/>
            <a:ext cx="11354615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NIVELES DE INSTRUCCIÓN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1303" y="1181100"/>
            <a:ext cx="17490378" cy="616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60"/>
              </a:lnSpc>
              <a:spcBef>
                <a:spcPct val="0"/>
              </a:spcBef>
            </a:pPr>
            <a:r>
              <a:rPr lang="es-ES" sz="49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Se ofrecen los siguientes niveles de curso para los cursos de 6º grado: 
A nivel
Avanzado (ELA y Matemáticas)
Acelerado (7º grado)
</a:t>
            </a:r>
            <a:r>
              <a:rPr lang="es-ES" sz="4900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Team</a:t>
            </a:r>
            <a:r>
              <a:rPr lang="es-ES" sz="49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s-ES" sz="4900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tought</a:t>
            </a:r>
            <a:r>
              <a:rPr lang="es-ES" sz="49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
TAG (Ciencias y Estudios Sociales)</a:t>
            </a:r>
            <a:endParaRPr lang="en-US" sz="4900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505200" y="310152"/>
            <a:ext cx="11963400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LEVELS OF INSTRUCTION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0304" y="1771011"/>
            <a:ext cx="17259300" cy="4874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cursos </a:t>
            </a:r>
            <a:r>
              <a:rPr lang="es-419" sz="4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On-Level</a:t>
            </a: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s-419" sz="4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Team</a:t>
            </a: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419" sz="4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taught</a:t>
            </a: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s-419" sz="4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Resource</a:t>
            </a: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cumplen todos los estándares educativos de Georgia.</a:t>
            </a:r>
            <a:endParaRPr lang="en-US" sz="46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cursos Avanzados típicos cubren todos los estándares educativos de Georgia y son más rigurosos y dinámicos que el curso </a:t>
            </a:r>
            <a:r>
              <a:rPr lang="es-419" sz="4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On-Level</a:t>
            </a: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  <a:endParaRPr lang="en-US" sz="46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>
              <a:lnSpc>
                <a:spcPts val="6440"/>
              </a:lnSpc>
              <a:spcBef>
                <a:spcPct val="0"/>
              </a:spcBef>
            </a:pPr>
            <a:r>
              <a:rPr lang="en-US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419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cursos acelerados son para estudiantes que trabajan con un año o más de antelación.</a:t>
            </a:r>
            <a:r>
              <a:rPr lang="en-US" sz="4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151317" y="3052796"/>
            <a:ext cx="3302400" cy="3302400"/>
          </a:xfrm>
          <a:custGeom>
            <a:avLst/>
            <a:gdLst/>
            <a:ahLst/>
            <a:cxnLst/>
            <a:rect l="l" t="t" r="r" b="b"/>
            <a:pathLst>
              <a:path w="3302400" h="3302400">
                <a:moveTo>
                  <a:pt x="0" y="0"/>
                </a:moveTo>
                <a:lnTo>
                  <a:pt x="3302400" y="0"/>
                </a:lnTo>
                <a:lnTo>
                  <a:pt x="3302400" y="3302400"/>
                </a:lnTo>
                <a:lnTo>
                  <a:pt x="0" y="3302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33801" y="247982"/>
            <a:ext cx="7367616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MATEMÁTICA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737601" y="1837686"/>
            <a:ext cx="7199985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CURSOS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701287"/>
            <a:ext cx="6013157" cy="6135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0"/>
              </a:lnSpc>
            </a:pP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Matemáticas 6
Matemáticas 6 Avanzado
Matemáticas 7 Avanzado
</a:t>
            </a:r>
            <a:r>
              <a:rPr lang="es-E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Team</a:t>
            </a: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tought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01417" y="281940"/>
            <a:ext cx="7000099" cy="957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s-ES" sz="3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cursos de Matemáticas 6, Enseñanza en equipo y Recursos cubren todos los estándares de matemáticas de 6º grado.</a:t>
            </a:r>
            <a:endParaRPr lang="en-US" sz="36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s-ES" sz="3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Math</a:t>
            </a:r>
            <a:r>
              <a:rPr lang="es-ES" sz="3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6 </a:t>
            </a:r>
            <a:r>
              <a:rPr lang="es-ES" sz="3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Advanced</a:t>
            </a:r>
            <a:r>
              <a:rPr lang="es-ES" sz="3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cubre todos los estándares de 6º grado con varios estándares de 7º grado incorporados.</a:t>
            </a:r>
            <a:endParaRPr lang="en-US" sz="36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s-ES" sz="3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Math</a:t>
            </a:r>
            <a:r>
              <a:rPr lang="es-ES" sz="3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7 </a:t>
            </a:r>
            <a:r>
              <a:rPr lang="es-ES" sz="36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Advanced</a:t>
            </a:r>
            <a:r>
              <a:rPr lang="es-ES" sz="36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sería un curso para estudiantes en una pista acelerada y el curso cubre todos los estándares de matemáticas de 7º grado con varios estándares de 8º grado incorporados.</a:t>
            </a:r>
            <a:endParaRPr lang="en-US" sz="36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462384" y="6803168"/>
            <a:ext cx="4680267" cy="1231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0"/>
              </a:lnSpc>
              <a:spcBef>
                <a:spcPct val="0"/>
              </a:spcBef>
            </a:pPr>
            <a:r>
              <a:rPr lang="en-US" sz="227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*Remedial Math or Reading may also be provided for additional support for identified students.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1000" y="952500"/>
            <a:ext cx="17144999" cy="8763000"/>
          </a:xfrm>
          <a:custGeom>
            <a:avLst/>
            <a:gdLst/>
            <a:ahLst/>
            <a:cxnLst/>
            <a:rect l="l" t="t" r="r" b="b"/>
            <a:pathLst>
              <a:path w="11885915" h="7859561">
                <a:moveTo>
                  <a:pt x="0" y="0"/>
                </a:moveTo>
                <a:lnTo>
                  <a:pt x="11885914" y="0"/>
                </a:lnTo>
                <a:lnTo>
                  <a:pt x="11885914" y="7859562"/>
                </a:lnTo>
                <a:lnTo>
                  <a:pt x="0" y="78595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613770" y="111994"/>
            <a:ext cx="2225725" cy="110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MATH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592331" y="1724331"/>
            <a:ext cx="5970935" cy="6133287"/>
          </a:xfrm>
          <a:custGeom>
            <a:avLst/>
            <a:gdLst/>
            <a:ahLst/>
            <a:cxnLst/>
            <a:rect l="l" t="t" r="r" b="b"/>
            <a:pathLst>
              <a:path w="5970935" h="6133287">
                <a:moveTo>
                  <a:pt x="0" y="0"/>
                </a:moveTo>
                <a:lnTo>
                  <a:pt x="5970935" y="0"/>
                </a:lnTo>
                <a:lnTo>
                  <a:pt x="5970935" y="6133287"/>
                </a:lnTo>
                <a:lnTo>
                  <a:pt x="0" y="61332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33800" y="109437"/>
            <a:ext cx="9700031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ARTES DEL LENGUAJE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9237" y="1610031"/>
            <a:ext cx="7199985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CURSOS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0843" y="2616979"/>
            <a:ext cx="6013157" cy="513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0"/>
              </a:lnSpc>
            </a:pPr>
            <a:r>
              <a:rPr lang="es-E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On</a:t>
            </a:r>
            <a:r>
              <a:rPr lang="es-E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level</a:t>
            </a:r>
            <a:r>
              <a:rPr lang="es-E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
Avanzado
Acelerado (7º)
</a:t>
            </a:r>
            <a:r>
              <a:rPr lang="es-E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Team</a:t>
            </a:r>
            <a:r>
              <a:rPr lang="es-E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tought</a:t>
            </a:r>
            <a:r>
              <a:rPr lang="es-E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
</a:t>
            </a:r>
            <a:endParaRPr lang="en-US" sz="5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802517" y="1753602"/>
            <a:ext cx="7368800" cy="6097682"/>
          </a:xfrm>
          <a:custGeom>
            <a:avLst/>
            <a:gdLst/>
            <a:ahLst/>
            <a:cxnLst/>
            <a:rect l="l" t="t" r="r" b="b"/>
            <a:pathLst>
              <a:path w="7368800" h="6097682">
                <a:moveTo>
                  <a:pt x="0" y="0"/>
                </a:moveTo>
                <a:lnTo>
                  <a:pt x="7368800" y="0"/>
                </a:lnTo>
                <a:lnTo>
                  <a:pt x="7368800" y="6097682"/>
                </a:lnTo>
                <a:lnTo>
                  <a:pt x="0" y="60976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000579" y="196606"/>
            <a:ext cx="4286842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CIENCIA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9237" y="1610031"/>
            <a:ext cx="7199985" cy="110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COURSES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0843" y="2616979"/>
            <a:ext cx="6013157" cy="513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0"/>
              </a:lnSpc>
            </a:pP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Ciencias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 la Tierra</a:t>
            </a:r>
          </a:p>
          <a:p>
            <a:pPr>
              <a:lnSpc>
                <a:spcPts val="8120"/>
              </a:lnSpc>
            </a:pP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TAG</a:t>
            </a:r>
          </a:p>
          <a:p>
            <a:pPr>
              <a:lnSpc>
                <a:spcPts val="8120"/>
              </a:lnSpc>
            </a:pP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Enseñanza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equipo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
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019717" y="1951986"/>
            <a:ext cx="7337374" cy="5594747"/>
          </a:xfrm>
          <a:custGeom>
            <a:avLst/>
            <a:gdLst/>
            <a:ahLst/>
            <a:cxnLst/>
            <a:rect l="l" t="t" r="r" b="b"/>
            <a:pathLst>
              <a:path w="7337374" h="5594747">
                <a:moveTo>
                  <a:pt x="0" y="0"/>
                </a:moveTo>
                <a:lnTo>
                  <a:pt x="7337374" y="0"/>
                </a:lnTo>
                <a:lnTo>
                  <a:pt x="7337374" y="5594748"/>
                </a:lnTo>
                <a:lnTo>
                  <a:pt x="0" y="55947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597056" y="247982"/>
            <a:ext cx="8271343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CIENCIAS SOCIALES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9237" y="1610031"/>
            <a:ext cx="7199985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CURSOS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0843" y="2616979"/>
            <a:ext cx="6013157" cy="513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0"/>
              </a:lnSpc>
            </a:pP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Estudios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Sociales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6</a:t>
            </a:r>
          </a:p>
          <a:p>
            <a:pPr>
              <a:lnSpc>
                <a:spcPts val="8120"/>
              </a:lnSpc>
            </a:pP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TAG</a:t>
            </a:r>
          </a:p>
          <a:p>
            <a:pPr>
              <a:lnSpc>
                <a:spcPts val="8120"/>
              </a:lnSpc>
            </a:pP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Enseñanza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equipo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
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541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44000" y="1635715"/>
            <a:ext cx="7364683" cy="4900862"/>
          </a:xfrm>
          <a:custGeom>
            <a:avLst/>
            <a:gdLst/>
            <a:ahLst/>
            <a:cxnLst/>
            <a:rect l="l" t="t" r="r" b="b"/>
            <a:pathLst>
              <a:path w="7364683" h="4900862">
                <a:moveTo>
                  <a:pt x="0" y="0"/>
                </a:moveTo>
                <a:lnTo>
                  <a:pt x="7364683" y="0"/>
                </a:lnTo>
                <a:lnTo>
                  <a:pt x="7364683" y="4900861"/>
                </a:lnTo>
                <a:lnTo>
                  <a:pt x="0" y="49008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010400" y="206925"/>
            <a:ext cx="3923999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LECTURA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5409" y="1837686"/>
            <a:ext cx="7199985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CURSOS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0843" y="2921635"/>
            <a:ext cx="6013157" cy="3052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20"/>
              </a:lnSpc>
            </a:pP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Lectura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6</a:t>
            </a:r>
          </a:p>
          <a:p>
            <a:pPr>
              <a:lnSpc>
                <a:spcPts val="8120"/>
              </a:lnSpc>
            </a:pP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Clases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Co-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impartidas</a:t>
            </a:r>
            <a:endParaRPr lang="en-US" sz="5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599310" y="6689234"/>
            <a:ext cx="6776529" cy="2323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*</a:t>
            </a:r>
            <a:r>
              <a:rPr lang="es-E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También se puede proporcionar clases de recuperación de matemáticas o lectura para brindar apoyo adicional a los estudiantes identificados.</a:t>
            </a:r>
            <a:endParaRPr lang="en-US" sz="33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3637" y="-13710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946270" y="1586558"/>
            <a:ext cx="6931434" cy="4488104"/>
          </a:xfrm>
          <a:custGeom>
            <a:avLst/>
            <a:gdLst/>
            <a:ahLst/>
            <a:cxnLst/>
            <a:rect l="l" t="t" r="r" b="b"/>
            <a:pathLst>
              <a:path w="6931434" h="4488104">
                <a:moveTo>
                  <a:pt x="0" y="0"/>
                </a:moveTo>
                <a:lnTo>
                  <a:pt x="6931434" y="0"/>
                </a:lnTo>
                <a:lnTo>
                  <a:pt x="6931434" y="4488104"/>
                </a:lnTo>
                <a:lnTo>
                  <a:pt x="0" y="4488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94835" y="4361354"/>
            <a:ext cx="6609119" cy="4205052"/>
          </a:xfrm>
          <a:custGeom>
            <a:avLst/>
            <a:gdLst/>
            <a:ahLst/>
            <a:cxnLst/>
            <a:rect l="l" t="t" r="r" b="b"/>
            <a:pathLst>
              <a:path w="6609119" h="4205052">
                <a:moveTo>
                  <a:pt x="0" y="0"/>
                </a:moveTo>
                <a:lnTo>
                  <a:pt x="6609119" y="0"/>
                </a:lnTo>
                <a:lnTo>
                  <a:pt x="6609119" y="4205053"/>
                </a:lnTo>
                <a:lnTo>
                  <a:pt x="0" y="4205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004200" y="247982"/>
            <a:ext cx="7596634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IDIOMA MUNDIAL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427148" y="2065341"/>
            <a:ext cx="7199985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CURSOS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46270" y="6690380"/>
            <a:ext cx="6776529" cy="1792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s-E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Recomendamos que los hablantes nativos tomen un idioma diferente durante el año de 6º grado.</a:t>
            </a:r>
            <a:endParaRPr lang="en-US" sz="33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36073" y="2896791"/>
            <a:ext cx="3015853" cy="2014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Español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17782" y="5704225"/>
            <a:ext cx="2753618" cy="2014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Francés</a:t>
            </a:r>
            <a:r>
              <a:rPr lang="en-U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76219" y="253639"/>
            <a:ext cx="16578382" cy="1125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-US" sz="60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CLASIFICATORIOS DE IDIOMAS MUNDIALES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76218" y="1632585"/>
            <a:ext cx="16239104" cy="684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Para calificar para tomar un idioma mundial, los estudiantes deben cumplir con los siguientes criterios:
Lectura al nivel de grado basado en el indicador de lectura de los hitos del grado 4 O 
</a:t>
            </a:r>
            <a:r>
              <a:rPr lang="es-E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iReady</a:t>
            </a: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por encima del 35% NPR de mitad de año
** Permitimos exenciones en la lectura. Las habilidades de lectura sólidas son fundamentales para el éxito académico en todos los cursos.**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715405" y="312653"/>
            <a:ext cx="13464271" cy="7559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59"/>
              </a:lnSpc>
              <a:spcBef>
                <a:spcPct val="0"/>
              </a:spcBef>
            </a:pPr>
            <a:r>
              <a:rPr lang="es-ES" sz="8399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Estudiantes que toman lectura en 6º grado
pueden comenzar su
Estudio de Lenguas del Mundo
en los años siguientes.</a:t>
            </a:r>
            <a:endParaRPr lang="en-US" sz="839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25622" y="3902823"/>
            <a:ext cx="1791969" cy="1967868"/>
          </a:xfrm>
          <a:custGeom>
            <a:avLst/>
            <a:gdLst/>
            <a:ahLst/>
            <a:cxnLst/>
            <a:rect l="l" t="t" r="r" b="b"/>
            <a:pathLst>
              <a:path w="1791969" h="1967868">
                <a:moveTo>
                  <a:pt x="0" y="0"/>
                </a:moveTo>
                <a:lnTo>
                  <a:pt x="1791969" y="0"/>
                </a:lnTo>
                <a:lnTo>
                  <a:pt x="1791969" y="1967868"/>
                </a:lnTo>
                <a:lnTo>
                  <a:pt x="0" y="196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92915" y="384759"/>
            <a:ext cx="15043652" cy="5066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  <a:spcBef>
                <a:spcPct val="0"/>
              </a:spcBef>
            </a:pPr>
            <a:r>
              <a:rPr lang="es-ES" sz="57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Todos los estudiantes que completen con éxito el 7º y 8º grado de francés o español son elegibles
para recibir una unidad de crédito de NIVEL 1 de Idioma Mundial para graduarse de la escuela secundaria.</a:t>
            </a:r>
            <a:r>
              <a:rPr lang="en-US" sz="57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999231"/>
            <a:ext cx="16230600" cy="2014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s-E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estudiantes deben aprobar LOS CUATRO semestres de ambos años para calificar.</a:t>
            </a:r>
            <a:endParaRPr lang="en-US" sz="5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109634" y="4159566"/>
            <a:ext cx="1791969" cy="1967868"/>
          </a:xfrm>
          <a:custGeom>
            <a:avLst/>
            <a:gdLst/>
            <a:ahLst/>
            <a:cxnLst/>
            <a:rect l="l" t="t" r="r" b="b"/>
            <a:pathLst>
              <a:path w="1791969" h="1967868">
                <a:moveTo>
                  <a:pt x="0" y="0"/>
                </a:moveTo>
                <a:lnTo>
                  <a:pt x="1791970" y="0"/>
                </a:lnTo>
                <a:lnTo>
                  <a:pt x="1791970" y="1967868"/>
                </a:lnTo>
                <a:lnTo>
                  <a:pt x="0" y="196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439" y="9588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1386643">
            <a:off x="13161427" y="609040"/>
            <a:ext cx="3566964" cy="4894754"/>
          </a:xfrm>
          <a:custGeom>
            <a:avLst/>
            <a:gdLst/>
            <a:ahLst/>
            <a:cxnLst/>
            <a:rect l="l" t="t" r="r" b="b"/>
            <a:pathLst>
              <a:path w="3566964" h="4894754">
                <a:moveTo>
                  <a:pt x="0" y="0"/>
                </a:moveTo>
                <a:lnTo>
                  <a:pt x="3566963" y="0"/>
                </a:lnTo>
                <a:lnTo>
                  <a:pt x="3566963" y="4894754"/>
                </a:lnTo>
                <a:lnTo>
                  <a:pt x="0" y="4894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805890" y="5928674"/>
            <a:ext cx="5278155" cy="2979026"/>
          </a:xfrm>
          <a:custGeom>
            <a:avLst/>
            <a:gdLst/>
            <a:ahLst/>
            <a:cxnLst/>
            <a:rect l="l" t="t" r="r" b="b"/>
            <a:pathLst>
              <a:path w="5278155" h="2979026">
                <a:moveTo>
                  <a:pt x="0" y="0"/>
                </a:moveTo>
                <a:lnTo>
                  <a:pt x="5278155" y="0"/>
                </a:lnTo>
                <a:lnTo>
                  <a:pt x="5278155" y="2979026"/>
                </a:lnTo>
                <a:lnTo>
                  <a:pt x="0" y="29790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059764" y="247982"/>
            <a:ext cx="5485507" cy="112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CONEXIONES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56342" y="2183882"/>
            <a:ext cx="8642095" cy="616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  <a:spcBef>
                <a:spcPct val="0"/>
              </a:spcBef>
            </a:pPr>
            <a:r>
              <a:rPr lang="es-ES" sz="5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 estudiantes tienen dos períodos de CONEXIONES todos los días.
Hay dos opciones para las conexiones.</a:t>
            </a:r>
            <a:endParaRPr lang="en-US" sz="5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44933" y="2420532"/>
            <a:ext cx="17292785" cy="5872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  <a:spcBef>
                <a:spcPct val="0"/>
              </a:spcBef>
            </a:pPr>
            <a:r>
              <a:rPr lang="es-ES" sz="47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1 año completo de Banda, Coro u Orquesta (4 trimestres)
 1 semestre de Educación Física/Salud  
Otras 2 ofertas de cursos de los siguientes:
           • Artes Visuales •Clase STEM (Ciencias ABE)    
           • Explorando la agricultura • Habilidades de investigación en la biblioteca  
  Todos los estudiantes toman </a:t>
            </a:r>
            <a:r>
              <a:rPr lang="es-ES" sz="47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Career</a:t>
            </a:r>
            <a:r>
              <a:rPr lang="es-ES" sz="47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47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Awareness</a:t>
            </a:r>
            <a:endParaRPr lang="en-US" sz="47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4495800" y="8292717"/>
            <a:ext cx="9994029" cy="1617025"/>
          </a:xfrm>
          <a:custGeom>
            <a:avLst/>
            <a:gdLst/>
            <a:ahLst/>
            <a:cxnLst/>
            <a:rect l="l" t="t" r="r" b="b"/>
            <a:pathLst>
              <a:path w="11301259" h="2161366">
                <a:moveTo>
                  <a:pt x="0" y="0"/>
                </a:moveTo>
                <a:lnTo>
                  <a:pt x="11301258" y="0"/>
                </a:lnTo>
                <a:lnTo>
                  <a:pt x="11301258" y="2161366"/>
                </a:lnTo>
                <a:lnTo>
                  <a:pt x="0" y="216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016293" y="150492"/>
            <a:ext cx="9203978" cy="91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OPCIÓN 1: ARTES ESCÉNICAS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4933" y="1293896"/>
            <a:ext cx="18146697" cy="74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s-ES" sz="4000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Todos los estudiantes tendrán dos períodos diarios de Conexiones (Períodos 8 y 9)</a:t>
            </a:r>
            <a:endParaRPr lang="en-US" sz="4000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97607" y="2333762"/>
            <a:ext cx="17292785" cy="502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  <a:spcBef>
                <a:spcPct val="0"/>
              </a:spcBef>
            </a:pPr>
            <a:r>
              <a:rPr lang="es-ES" sz="47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1 año completo de Educación Física/Salud (4 trimestres)
Otras 4 ofertas de cursos de los siguientes:
           • Artes Visuales •Clase STEM (Ciencias ABE)    
           • Explorando la agricultura • Habilidad de investigación en la biblioteca
 Todos los estudiantes toman </a:t>
            </a:r>
            <a:r>
              <a:rPr lang="es-ES" sz="47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Career</a:t>
            </a:r>
            <a:r>
              <a:rPr lang="es-ES" sz="47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s-ES" sz="47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Awareness</a:t>
            </a:r>
            <a:endParaRPr lang="en-US" sz="47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966271" y="6469797"/>
            <a:ext cx="3121556" cy="2788503"/>
          </a:xfrm>
          <a:custGeom>
            <a:avLst/>
            <a:gdLst/>
            <a:ahLst/>
            <a:cxnLst/>
            <a:rect l="l" t="t" r="r" b="b"/>
            <a:pathLst>
              <a:path w="3121556" h="2788503">
                <a:moveTo>
                  <a:pt x="0" y="0"/>
                </a:moveTo>
                <a:lnTo>
                  <a:pt x="3121556" y="0"/>
                </a:lnTo>
                <a:lnTo>
                  <a:pt x="3121556" y="2788503"/>
                </a:lnTo>
                <a:lnTo>
                  <a:pt x="0" y="2788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2707" y="6894346"/>
            <a:ext cx="2741104" cy="1939405"/>
          </a:xfrm>
          <a:custGeom>
            <a:avLst/>
            <a:gdLst/>
            <a:ahLst/>
            <a:cxnLst/>
            <a:rect l="l" t="t" r="r" b="b"/>
            <a:pathLst>
              <a:path w="2741104" h="1939405">
                <a:moveTo>
                  <a:pt x="0" y="0"/>
                </a:moveTo>
                <a:lnTo>
                  <a:pt x="2741104" y="0"/>
                </a:lnTo>
                <a:lnTo>
                  <a:pt x="2741104" y="1939405"/>
                </a:lnTo>
                <a:lnTo>
                  <a:pt x="0" y="1939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270292" y="150492"/>
            <a:ext cx="11655508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OPCIÓN 2: CONEXIONES GENERALES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4933" y="1085212"/>
            <a:ext cx="18146697" cy="1566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s-ES" sz="4500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Todos los estudiantes tendrán dos períodos diarios de Conexiones (Períodos 8 y 9)</a:t>
            </a:r>
            <a:endParaRPr lang="en-US" sz="4500" i="1" dirty="0">
              <a:solidFill>
                <a:srgbClr val="FFFFFF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65294" y="6891196"/>
            <a:ext cx="8987135" cy="2335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* </a:t>
            </a:r>
            <a:r>
              <a:rPr lang="es-ES" sz="4400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Las conexiones cambian cada 9 semanas</a:t>
            </a:r>
            <a:r>
              <a:rPr lang="en-US" sz="4400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! *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93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760870" y="150492"/>
            <a:ext cx="856473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SERVICIOS DE CONSEJERÍA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52468" y="1293730"/>
            <a:ext cx="15206832" cy="645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  <a:spcBef>
                <a:spcPct val="0"/>
              </a:spcBef>
            </a:pPr>
            <a:r>
              <a:rPr lang="es-E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Consejería Individual/en Grupos Pequeños
Orientación en el aula
Coordinación de:
•Conferencias de Padres/Maestros • Ayuda para el Manejo del Estrés
• Referencias a agencias externas • Ayuda organizacional
•Programas de Carrera • Orientación para Nuevos Estudiantes
•Mentoría • Programas de Transición
Consulta en:
• Reuniones de </a:t>
            </a:r>
            <a:r>
              <a:rPr lang="es-ES" sz="33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RtI</a:t>
            </a:r>
            <a:r>
              <a:rPr lang="es-ES" sz="3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• Reuniones del IEP • Conferencias de Padres/Maestros/Estudiantes
• Asuntos de disciplina • Disputas entre compañeros • Establecimiento de metas académicas</a:t>
            </a:r>
            <a:endParaRPr lang="en-US" sz="31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56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601348" y="2362393"/>
            <a:ext cx="7464729" cy="5562214"/>
          </a:xfrm>
          <a:custGeom>
            <a:avLst/>
            <a:gdLst/>
            <a:ahLst/>
            <a:cxnLst/>
            <a:rect l="l" t="t" r="r" b="b"/>
            <a:pathLst>
              <a:path w="7464729" h="5562214">
                <a:moveTo>
                  <a:pt x="0" y="0"/>
                </a:moveTo>
                <a:lnTo>
                  <a:pt x="7464729" y="0"/>
                </a:lnTo>
                <a:lnTo>
                  <a:pt x="7464729" y="5562214"/>
                </a:lnTo>
                <a:lnTo>
                  <a:pt x="0" y="5562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886200" y="616581"/>
            <a:ext cx="11121298" cy="1279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919"/>
              </a:lnSpc>
              <a:spcBef>
                <a:spcPct val="0"/>
              </a:spcBef>
            </a:pPr>
            <a:r>
              <a:rPr lang="en-US" sz="60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ENCONTRAR UN EQUILIBRIO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20902" y="5512053"/>
            <a:ext cx="8346378" cy="3166714"/>
          </a:xfrm>
          <a:custGeom>
            <a:avLst/>
            <a:gdLst/>
            <a:ahLst/>
            <a:cxnLst/>
            <a:rect l="l" t="t" r="r" b="b"/>
            <a:pathLst>
              <a:path w="8346378" h="3166714">
                <a:moveTo>
                  <a:pt x="0" y="0"/>
                </a:moveTo>
                <a:lnTo>
                  <a:pt x="8346378" y="0"/>
                </a:lnTo>
                <a:lnTo>
                  <a:pt x="8346378" y="3166714"/>
                </a:lnTo>
                <a:lnTo>
                  <a:pt x="0" y="3166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544531" y="1456553"/>
            <a:ext cx="5714769" cy="7373895"/>
          </a:xfrm>
          <a:custGeom>
            <a:avLst/>
            <a:gdLst/>
            <a:ahLst/>
            <a:cxnLst/>
            <a:rect l="l" t="t" r="r" b="b"/>
            <a:pathLst>
              <a:path w="5714769" h="7373895">
                <a:moveTo>
                  <a:pt x="0" y="0"/>
                </a:moveTo>
                <a:lnTo>
                  <a:pt x="5714769" y="0"/>
                </a:lnTo>
                <a:lnTo>
                  <a:pt x="5714769" y="7373894"/>
                </a:lnTo>
                <a:lnTo>
                  <a:pt x="0" y="7373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876800" y="210574"/>
            <a:ext cx="8482087" cy="1864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sz="48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PLANIFICACIÓN CON ANTICIPACIÓN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7812" y="1755115"/>
            <a:ext cx="6085511" cy="3357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s-ES" sz="40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Comprobante de residencia&amp;
Se requerirán vacunas actualizadas para todos los estudiantes de 6º grado</a:t>
            </a:r>
            <a:endParaRPr lang="en-US" sz="40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62" y="11097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249801" y="1984205"/>
            <a:ext cx="12710274" cy="7218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1095" lvl="1" indent="-550547">
              <a:lnSpc>
                <a:spcPts val="7140"/>
              </a:lnSpc>
              <a:buFont typeface="Arial"/>
              <a:buChar char="•"/>
            </a:pP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Actividades de </a:t>
            </a:r>
            <a:r>
              <a:rPr lang="es-E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Makerspace</a:t>
            </a: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
Apoyo en la búsqueda de un libro justo
Una colección de más de 10.000 libros
Recursos electrónicos para la investigación y la lectura
Un espacio matutino para los estudiantes, que abre la mayoría de los días a las 7:45 a.m.
Una zona </a:t>
            </a:r>
            <a:r>
              <a:rPr lang="es-ES" sz="48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desestresante</a:t>
            </a:r>
            <a:r>
              <a:rPr lang="es-ES" sz="48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para relajarse</a:t>
            </a:r>
            <a:endParaRPr lang="en-US" sz="48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969821" y="5143500"/>
            <a:ext cx="4318179" cy="3667323"/>
          </a:xfrm>
          <a:custGeom>
            <a:avLst/>
            <a:gdLst/>
            <a:ahLst/>
            <a:cxnLst/>
            <a:rect l="l" t="t" r="r" b="b"/>
            <a:pathLst>
              <a:path w="4318179" h="3667323">
                <a:moveTo>
                  <a:pt x="0" y="0"/>
                </a:moveTo>
                <a:lnTo>
                  <a:pt x="4318179" y="0"/>
                </a:lnTo>
                <a:lnTo>
                  <a:pt x="4318179" y="3667323"/>
                </a:lnTo>
                <a:lnTo>
                  <a:pt x="0" y="3667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961669">
            <a:off x="401905" y="3938811"/>
            <a:ext cx="2673938" cy="2029953"/>
          </a:xfrm>
          <a:custGeom>
            <a:avLst/>
            <a:gdLst/>
            <a:ahLst/>
            <a:cxnLst/>
            <a:rect l="l" t="t" r="r" b="b"/>
            <a:pathLst>
              <a:path w="2673938" h="2029953">
                <a:moveTo>
                  <a:pt x="0" y="0"/>
                </a:moveTo>
                <a:lnTo>
                  <a:pt x="2673938" y="0"/>
                </a:lnTo>
                <a:lnTo>
                  <a:pt x="2673938" y="2029953"/>
                </a:lnTo>
                <a:lnTo>
                  <a:pt x="0" y="20299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304112" y="237324"/>
            <a:ext cx="13078888" cy="952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s-ES" sz="55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SERVICIOS DE MEDIA CENTER</a:t>
            </a:r>
            <a:endParaRPr lang="en-US" sz="5500" dirty="0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096336" y="1446797"/>
            <a:ext cx="4334363" cy="3696703"/>
          </a:xfrm>
          <a:custGeom>
            <a:avLst/>
            <a:gdLst/>
            <a:ahLst/>
            <a:cxnLst/>
            <a:rect l="l" t="t" r="r" b="b"/>
            <a:pathLst>
              <a:path w="4334363" h="3696703">
                <a:moveTo>
                  <a:pt x="0" y="0"/>
                </a:moveTo>
                <a:lnTo>
                  <a:pt x="4334363" y="0"/>
                </a:lnTo>
                <a:lnTo>
                  <a:pt x="4334363" y="3696703"/>
                </a:lnTo>
                <a:lnTo>
                  <a:pt x="0" y="36967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352800" y="143513"/>
            <a:ext cx="12516594" cy="952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Comunicación</a:t>
            </a:r>
            <a:r>
              <a:rPr lang="en-US" sz="55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de la </a:t>
            </a:r>
            <a:r>
              <a:rPr lang="en-US" sz="5500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escuela</a:t>
            </a:r>
            <a:r>
              <a:rPr lang="en-US" sz="5500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a la casa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1244" y="5181600"/>
            <a:ext cx="8970020" cy="1840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  <a:spcBef>
                <a:spcPct val="0"/>
              </a:spcBef>
            </a:pPr>
            <a:r>
              <a:rPr lang="en-US" sz="5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Página web:</a:t>
            </a:r>
          </a:p>
          <a:p>
            <a:pPr algn="l">
              <a:lnSpc>
                <a:spcPts val="7420"/>
              </a:lnSpc>
              <a:spcBef>
                <a:spcPct val="0"/>
              </a:spcBef>
            </a:pPr>
            <a:r>
              <a:rPr lang="en-US" sz="53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www.fultonschools</a:t>
            </a:r>
            <a:r>
              <a:rPr lang="en-US" sz="53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.org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90216" y="1434776"/>
            <a:ext cx="6891961" cy="6006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•Campus Parent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•E-Mail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•Microsoft Teams/Canva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Conferencias</a:t>
            </a:r>
            <a:endParaRPr lang="en-US" sz="4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Reporte</a:t>
            </a: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notas-cada</a:t>
            </a: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4 Semanas y media</a:t>
            </a:r>
          </a:p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•</a:t>
            </a:r>
            <a:r>
              <a:rPr lang="en-U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Boletín</a:t>
            </a:r>
            <a:r>
              <a:rPr lang="en-US" sz="420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200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Semanal</a:t>
            </a:r>
            <a:endParaRPr lang="en-US" sz="4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5880"/>
              </a:lnSpc>
              <a:spcBef>
                <a:spcPct val="0"/>
              </a:spcBef>
            </a:pPr>
            <a:endParaRPr lang="en-US" sz="4200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43" t="-35829" r="-12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31638">
            <a:off x="384339" y="185266"/>
            <a:ext cx="826566" cy="1686869"/>
          </a:xfrm>
          <a:custGeom>
            <a:avLst/>
            <a:gdLst/>
            <a:ahLst/>
            <a:cxnLst/>
            <a:rect l="l" t="t" r="r" b="b"/>
            <a:pathLst>
              <a:path w="826566" h="1686869">
                <a:moveTo>
                  <a:pt x="0" y="0"/>
                </a:moveTo>
                <a:lnTo>
                  <a:pt x="826565" y="0"/>
                </a:lnTo>
                <a:lnTo>
                  <a:pt x="826565" y="1686868"/>
                </a:lnTo>
                <a:lnTo>
                  <a:pt x="0" y="16868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553200" y="3095305"/>
            <a:ext cx="5626821" cy="6139167"/>
          </a:xfrm>
          <a:custGeom>
            <a:avLst/>
            <a:gdLst/>
            <a:ahLst/>
            <a:cxnLst/>
            <a:rect l="l" t="t" r="r" b="b"/>
            <a:pathLst>
              <a:path w="5626821" h="6139167">
                <a:moveTo>
                  <a:pt x="0" y="0"/>
                </a:moveTo>
                <a:lnTo>
                  <a:pt x="5626820" y="0"/>
                </a:lnTo>
                <a:lnTo>
                  <a:pt x="5626820" y="6139167"/>
                </a:lnTo>
                <a:lnTo>
                  <a:pt x="0" y="61391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057400" y="525371"/>
            <a:ext cx="15011399" cy="1261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en-US" sz="72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Gracias </a:t>
            </a:r>
            <a:r>
              <a:rPr lang="en-US" sz="72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por</a:t>
            </a:r>
            <a:r>
              <a:rPr lang="en-US" sz="72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-US" sz="72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su</a:t>
            </a:r>
            <a:r>
              <a:rPr lang="en-US" sz="72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r>
              <a:rPr lang="en-US" sz="7299" dirty="0" err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participación</a:t>
            </a:r>
            <a:r>
              <a:rPr lang="en-US" sz="7299" dirty="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1939</Words>
  <Application>Microsoft Office PowerPoint</Application>
  <PresentationFormat>Custom</PresentationFormat>
  <Paragraphs>142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Rising 6th Parent Night 2024</dc:title>
  <dc:creator>Sosebee, Stephanie</dc:creator>
  <cp:lastModifiedBy>Tamayo, Denisse B</cp:lastModifiedBy>
  <cp:revision>32</cp:revision>
  <dcterms:created xsi:type="dcterms:W3CDTF">2006-08-16T00:00:00Z</dcterms:created>
  <dcterms:modified xsi:type="dcterms:W3CDTF">2026-03-19T16:04:52Z</dcterms:modified>
  <dc:identifier>DAGW9OoJy3s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2025-01-13T16:16:15Z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9fd20039-7ec2-4f37-b09e-b223568accb2</vt:lpwstr>
  </property>
  <property fmtid="{D5CDD505-2E9C-101B-9397-08002B2CF9AE}" pid="8" name="MSIP_Label_0ee3c538-ec52-435f-ae58-017644bd9513_ContentBits">
    <vt:lpwstr>0</vt:lpwstr>
  </property>
</Properties>
</file>