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4" r:id="rId28"/>
  </p:sldIdLst>
  <p:sldSz cx="18288000" cy="10287000"/>
  <p:notesSz cx="6858000" cy="9144000"/>
  <p:embeddedFontLst>
    <p:embeddedFont>
      <p:font typeface="Avenir Bold" panose="020B0604020202020204" charset="0"/>
      <p:regular r:id="rId30"/>
      <p:bold r:id="rId31"/>
    </p:embeddedFont>
    <p:embeddedFont>
      <p:font typeface="Calibri (MS)" panose="020B0604020202020204" charset="0"/>
      <p:regular r:id="rId32"/>
    </p:embeddedFont>
    <p:embeddedFont>
      <p:font typeface="Canva Sans" panose="020B0604020202020204" charset="0"/>
      <p:regular r:id="rId33"/>
    </p:embeddedFont>
    <p:embeddedFont>
      <p:font typeface="Poppins Medium" panose="00000600000000000000" pitchFamily="2" charset="0"/>
      <p:regular r:id="rId34"/>
    </p:embeddedFont>
    <p:embeddedFont>
      <p:font typeface="Public Sans"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94602" autoAdjust="0"/>
  </p:normalViewPr>
  <p:slideViewPr>
    <p:cSldViewPr>
      <p:cViewPr varScale="1">
        <p:scale>
          <a:sx n="44" d="100"/>
          <a:sy n="44" d="100"/>
        </p:scale>
        <p:origin x="92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EDF28-1A5E-4DED-AE7D-64E0183AB842}"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3B176A-4BAA-446C-AB10-E38B023969B7}" type="slidenum">
              <a:rPr lang="en-US" smtClean="0"/>
              <a:t>‹#›</a:t>
            </a:fld>
            <a:endParaRPr lang="en-US"/>
          </a:p>
        </p:txBody>
      </p:sp>
    </p:spTree>
    <p:extLst>
      <p:ext uri="{BB962C8B-B14F-4D97-AF65-F5344CB8AC3E}">
        <p14:creationId xmlns:p14="http://schemas.microsoft.com/office/powerpoint/2010/main" val="119656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B176A-4BAA-446C-AB10-E38B023969B7}" type="slidenum">
              <a:rPr lang="en-US" smtClean="0"/>
              <a:t>10</a:t>
            </a:fld>
            <a:endParaRPr lang="en-US"/>
          </a:p>
        </p:txBody>
      </p:sp>
    </p:spTree>
    <p:extLst>
      <p:ext uri="{BB962C8B-B14F-4D97-AF65-F5344CB8AC3E}">
        <p14:creationId xmlns:p14="http://schemas.microsoft.com/office/powerpoint/2010/main" val="293284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search?q=Early+Childhood&amp;rlz=1C1ONGR_enUS1189US1189&amp;oq=the+brain+has+3+major+growth+spurts+in+life&amp;gs_lcrp=EgZjaHJvbWUyBggAEEUYOTIHCAEQIRigATIHCAIQIRigATIHCAMQIRigATIHCAQQIRigATIHCAUQIRiPAtIBCDcyMTVqMGo0qAIDsAIB8QVbqs2wecmwlw&amp;sourceid=chrome&amp;ie=UTF-8&amp;mstk=AUtExfCe1Rh2iCXDcqtAXmeu6fOghsaQYCPptZTSLiMAYfaYmkWPAgfckTP3CTO2vkrCZmyEpTyhmvuadTCEhnGrnAROKjBgMzvVoyoE8UxtM8bBWwBB7sHxsgGtu38PyiGcys1aWDWvBWcjW452lPUqQOy5Re5xiLZZpSHr1womcQ0LyN4&amp;csui=3&amp;ved=2ahUKEwiK_ePSzYaSAxWsEFkFHZOmJEEQgK4QegQIAxAB"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www.google.com/search?q=Adolescence&amp;rlz=1C1ONGR_enUS1189US1189&amp;oq=the+brain+has+3+major+growth+spurts+in+life&amp;gs_lcrp=EgZjaHJvbWUyBggAEEUYOTIHCAEQIRigATIHCAIQIRigATIHCAMQIRigATIHCAQQIRigATIHCAUQIRiPAtIBCDcyMTVqMGo0qAIDsAIB8QVbqs2wecmwlw&amp;sourceid=chrome&amp;ie=UTF-8&amp;mstk=AUtExfCe1Rh2iCXDcqtAXmeu6fOghsaQYCPptZTSLiMAYfaYmkWPAgfckTP3CTO2vkrCZmyEpTyhmvuadTCEhnGrnAROKjBgMzvVoyoE8UxtM8bBWwBB7sHxsgGtu38PyiGcys1aWDWvBWcjW452lPUqQOy5Re5xiLZZpSHr1womcQ0LyN4&amp;csui=3&amp;ved=2ahUKEwiK_ePSzYaSAxWsEFkFHZOmJEEQgK4QegQIAxA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svg"/><Relationship Id="rId10" Type="http://schemas.openxmlformats.org/officeDocument/2006/relationships/image" Target="../media/image27.sv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png"/><Relationship Id="rId9"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www.rcps.us/waituntil8"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intro "/>
          <p:cNvSpPr/>
          <p:nvPr/>
        </p:nvSpPr>
        <p:spPr>
          <a:xfrm>
            <a:off x="1028700" y="884039"/>
            <a:ext cx="16230600" cy="8374261"/>
          </a:xfrm>
          <a:custGeom>
            <a:avLst/>
            <a:gdLst/>
            <a:ahLst/>
            <a:cxnLst/>
            <a:rect l="l" t="t" r="r" b="b"/>
            <a:pathLst>
              <a:path w="16230600" h="8374261">
                <a:moveTo>
                  <a:pt x="0" y="0"/>
                </a:moveTo>
                <a:lnTo>
                  <a:pt x="16230600" y="0"/>
                </a:lnTo>
                <a:lnTo>
                  <a:pt x="16230600" y="8374261"/>
                </a:lnTo>
                <a:lnTo>
                  <a:pt x="0" y="83742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2488540" y="2825648"/>
            <a:ext cx="13781103" cy="2524125"/>
          </a:xfrm>
          <a:prstGeom prst="rect">
            <a:avLst/>
          </a:prstGeom>
        </p:spPr>
        <p:txBody>
          <a:bodyPr lIns="0" tIns="0" rIns="0" bIns="0" rtlCol="0" anchor="t">
            <a:spAutoFit/>
          </a:bodyPr>
          <a:lstStyle/>
          <a:p>
            <a:pPr algn="r">
              <a:lnSpc>
                <a:spcPts val="9000"/>
              </a:lnSpc>
            </a:pPr>
            <a:r>
              <a:rPr lang="en-US" sz="9000" b="1">
                <a:solidFill>
                  <a:srgbClr val="0000FF"/>
                </a:solidFill>
                <a:latin typeface="Avenir Bold"/>
                <a:ea typeface="Avenir Bold"/>
                <a:cs typeface="Avenir Bold"/>
                <a:sym typeface="Avenir Bold"/>
              </a:rPr>
              <a:t>Navigating Social Media</a:t>
            </a:r>
          </a:p>
          <a:p>
            <a:pPr algn="r">
              <a:lnSpc>
                <a:spcPts val="9000"/>
              </a:lnSpc>
            </a:pPr>
            <a:r>
              <a:rPr lang="en-US" sz="9000" b="1">
                <a:solidFill>
                  <a:srgbClr val="0000FF"/>
                </a:solidFill>
                <a:latin typeface="Avenir Bold"/>
                <a:ea typeface="Avenir Bold"/>
                <a:cs typeface="Avenir Bold"/>
                <a:sym typeface="Avenir Bold"/>
              </a:rPr>
              <a:t>&amp; Screen Time</a:t>
            </a:r>
          </a:p>
        </p:txBody>
      </p:sp>
      <p:sp>
        <p:nvSpPr>
          <p:cNvPr id="5" name="TextBox 5"/>
          <p:cNvSpPr txBox="1"/>
          <p:nvPr/>
        </p:nvSpPr>
        <p:spPr>
          <a:xfrm>
            <a:off x="7956299" y="6801926"/>
            <a:ext cx="8313344" cy="1113790"/>
          </a:xfrm>
          <a:prstGeom prst="rect">
            <a:avLst/>
          </a:prstGeom>
        </p:spPr>
        <p:txBody>
          <a:bodyPr lIns="0" tIns="0" rIns="0" bIns="0" rtlCol="0" anchor="t">
            <a:spAutoFit/>
          </a:bodyPr>
          <a:lstStyle/>
          <a:p>
            <a:pPr algn="r">
              <a:lnSpc>
                <a:spcPts val="4070"/>
              </a:lnSpc>
            </a:pPr>
            <a:r>
              <a:rPr lang="en-US" sz="3700" i="1">
                <a:solidFill>
                  <a:srgbClr val="4438FF"/>
                </a:solidFill>
                <a:latin typeface="Avenir Italics"/>
                <a:ea typeface="Avenir Italics"/>
                <a:cs typeface="Avenir Italics"/>
                <a:sym typeface="Avenir Italics"/>
              </a:rPr>
              <a:t>Presented by:</a:t>
            </a:r>
          </a:p>
          <a:p>
            <a:pPr algn="r">
              <a:lnSpc>
                <a:spcPts val="4070"/>
              </a:lnSpc>
            </a:pPr>
            <a:r>
              <a:rPr lang="en-US" sz="3700" i="1">
                <a:solidFill>
                  <a:srgbClr val="4438FF"/>
                </a:solidFill>
                <a:latin typeface="Avenir Italics"/>
                <a:ea typeface="Avenir Italics"/>
                <a:cs typeface="Avenir Italics"/>
                <a:sym typeface="Avenir Italics"/>
              </a:rPr>
              <a:t>Partnership for Community Wellness</a:t>
            </a:r>
          </a:p>
        </p:txBody>
      </p:sp>
      <p:sp>
        <p:nvSpPr>
          <p:cNvPr id="6" name="Freeform 6" descr="PCW logo"/>
          <p:cNvSpPr/>
          <p:nvPr/>
        </p:nvSpPr>
        <p:spPr>
          <a:xfrm>
            <a:off x="1028700" y="5740979"/>
            <a:ext cx="4033696" cy="3517321"/>
          </a:xfrm>
          <a:custGeom>
            <a:avLst/>
            <a:gdLst/>
            <a:ahLst/>
            <a:cxnLst/>
            <a:rect l="l" t="t" r="r" b="b"/>
            <a:pathLst>
              <a:path w="4033696" h="3517321">
                <a:moveTo>
                  <a:pt x="0" y="0"/>
                </a:moveTo>
                <a:lnTo>
                  <a:pt x="4033696" y="0"/>
                </a:lnTo>
                <a:lnTo>
                  <a:pt x="4033696" y="3517321"/>
                </a:lnTo>
                <a:lnTo>
                  <a:pt x="0" y="3517321"/>
                </a:lnTo>
                <a:lnTo>
                  <a:pt x="0" y="0"/>
                </a:lnTo>
                <a:close/>
              </a:path>
            </a:pathLst>
          </a:custGeom>
          <a:blipFill>
            <a:blip r:embed="rId4"/>
            <a:stretch>
              <a:fillRect l="-23256" r="-22075"/>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TextBox 2"/>
          <p:cNvSpPr txBox="1"/>
          <p:nvPr/>
        </p:nvSpPr>
        <p:spPr>
          <a:xfrm>
            <a:off x="1028700" y="2784462"/>
            <a:ext cx="16230600" cy="3137325"/>
          </a:xfrm>
          <a:prstGeom prst="rect">
            <a:avLst/>
          </a:prstGeom>
        </p:spPr>
        <p:txBody>
          <a:bodyPr lIns="0" tIns="0" rIns="0" bIns="0" rtlCol="0" anchor="t">
            <a:spAutoFit/>
          </a:bodyPr>
          <a:lstStyle/>
          <a:p>
            <a:pPr algn="ctr">
              <a:lnSpc>
                <a:spcPts val="11037"/>
              </a:lnSpc>
            </a:pPr>
            <a:r>
              <a:rPr lang="en-US" sz="10032" b="1">
                <a:solidFill>
                  <a:srgbClr val="FFFFFF"/>
                </a:solidFill>
                <a:latin typeface="Avenir Bold"/>
                <a:ea typeface="Avenir Bold"/>
                <a:cs typeface="Avenir Bold"/>
                <a:sym typeface="Avenir Bold"/>
              </a:rPr>
              <a:t>LET’S BE </a:t>
            </a:r>
            <a:r>
              <a:rPr lang="en-US" sz="10032" b="1" i="1">
                <a:solidFill>
                  <a:srgbClr val="FFFFFF"/>
                </a:solidFill>
                <a:latin typeface="Avenir Bold Italics"/>
                <a:ea typeface="Avenir Bold Italics"/>
                <a:cs typeface="Avenir Bold Italics"/>
                <a:sym typeface="Avenir Bold Italics"/>
              </a:rPr>
              <a:t>SMART</a:t>
            </a:r>
          </a:p>
          <a:p>
            <a:pPr algn="ctr">
              <a:lnSpc>
                <a:spcPts val="11037"/>
              </a:lnSpc>
            </a:pPr>
            <a:r>
              <a:rPr lang="en-US" sz="10032" b="1">
                <a:solidFill>
                  <a:srgbClr val="FFFFFF"/>
                </a:solidFill>
                <a:latin typeface="Avenir Bold"/>
                <a:ea typeface="Avenir Bold"/>
                <a:cs typeface="Avenir Bold"/>
                <a:sym typeface="Avenir Bold"/>
              </a:rPr>
              <a:t>ABOUT SMARTPHONES</a:t>
            </a:r>
          </a:p>
        </p:txBody>
      </p:sp>
      <p:sp>
        <p:nvSpPr>
          <p:cNvPr id="3" name="TextBox 3"/>
          <p:cNvSpPr txBox="1"/>
          <p:nvPr/>
        </p:nvSpPr>
        <p:spPr>
          <a:xfrm>
            <a:off x="4135298" y="6157465"/>
            <a:ext cx="13124002" cy="1615459"/>
          </a:xfrm>
          <a:prstGeom prst="rect">
            <a:avLst/>
          </a:prstGeom>
        </p:spPr>
        <p:txBody>
          <a:bodyPr lIns="0" tIns="0" rIns="0" bIns="0" rtlCol="0" anchor="t">
            <a:spAutoFit/>
          </a:bodyPr>
          <a:lstStyle/>
          <a:p>
            <a:pPr marL="845870" lvl="2" indent="-281957" algn="l">
              <a:lnSpc>
                <a:spcPts val="4070"/>
              </a:lnSpc>
              <a:buFont typeface="Arial"/>
              <a:buChar char="⚬"/>
            </a:pPr>
            <a:r>
              <a:rPr lang="en-US" sz="3700">
                <a:solidFill>
                  <a:srgbClr val="FFFFFF"/>
                </a:solidFill>
                <a:latin typeface="Avenir"/>
                <a:ea typeface="Avenir"/>
                <a:cs typeface="Avenir"/>
                <a:sym typeface="Avenir"/>
              </a:rPr>
              <a:t>The brain has 3 major growth spurts in life.</a:t>
            </a:r>
          </a:p>
          <a:p>
            <a:pPr marL="845870" lvl="2" indent="-281957" algn="ctr">
              <a:lnSpc>
                <a:spcPts val="4070"/>
              </a:lnSpc>
            </a:pPr>
            <a:endParaRPr lang="en-US" sz="3700">
              <a:solidFill>
                <a:srgbClr val="FFFFFF"/>
              </a:solidFill>
              <a:latin typeface="Avenir"/>
              <a:ea typeface="Avenir"/>
              <a:cs typeface="Avenir"/>
              <a:sym typeface="Avenir"/>
            </a:endParaRPr>
          </a:p>
          <a:p>
            <a:pPr marL="845870" lvl="2" indent="-281957" algn="l">
              <a:lnSpc>
                <a:spcPts val="4070"/>
              </a:lnSpc>
              <a:buFont typeface="Arial"/>
              <a:buChar char="⚬"/>
            </a:pPr>
            <a:r>
              <a:rPr lang="en-US" sz="3700">
                <a:solidFill>
                  <a:srgbClr val="FFFFFF"/>
                </a:solidFill>
                <a:latin typeface="Avenir"/>
                <a:ea typeface="Avenir"/>
                <a:cs typeface="Avenir"/>
                <a:sym typeface="Avenir"/>
              </a:rPr>
              <a:t>Birth to 25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Brain Development"/>
          <p:cNvGrpSpPr/>
          <p:nvPr/>
        </p:nvGrpSpPr>
        <p:grpSpPr>
          <a:xfrm>
            <a:off x="12881780" y="845782"/>
            <a:ext cx="4419600" cy="1559700"/>
            <a:chOff x="0" y="0"/>
            <a:chExt cx="5892800" cy="2079600"/>
          </a:xfrm>
        </p:grpSpPr>
        <p:sp>
          <p:nvSpPr>
            <p:cNvPr id="3" name="Freeform 3"/>
            <p:cNvSpPr/>
            <p:nvPr/>
          </p:nvSpPr>
          <p:spPr>
            <a:xfrm>
              <a:off x="0" y="0"/>
              <a:ext cx="5892800" cy="2079600"/>
            </a:xfrm>
            <a:custGeom>
              <a:avLst/>
              <a:gdLst/>
              <a:ahLst/>
              <a:cxnLst/>
              <a:rect l="l" t="t" r="r" b="b"/>
              <a:pathLst>
                <a:path w="5892800" h="2079600">
                  <a:moveTo>
                    <a:pt x="0" y="0"/>
                  </a:moveTo>
                  <a:lnTo>
                    <a:pt x="5892800" y="0"/>
                  </a:lnTo>
                  <a:lnTo>
                    <a:pt x="5892800" y="2079600"/>
                  </a:lnTo>
                  <a:lnTo>
                    <a:pt x="0" y="2079600"/>
                  </a:lnTo>
                  <a:close/>
                </a:path>
              </a:pathLst>
            </a:custGeom>
            <a:blipFill>
              <a:blip r:embed="rId2">
                <a:alphaModFix amt="0"/>
              </a:blip>
              <a:stretch>
                <a:fillRect t="-17960" b="7534"/>
              </a:stretch>
            </a:blipFill>
          </p:spPr>
          <p:txBody>
            <a:bodyPr/>
            <a:lstStyle/>
            <a:p>
              <a:endParaRPr lang="en-US"/>
            </a:p>
          </p:txBody>
        </p:sp>
        <p:sp>
          <p:nvSpPr>
            <p:cNvPr id="4" name="TextBox 4"/>
            <p:cNvSpPr txBox="1"/>
            <p:nvPr/>
          </p:nvSpPr>
          <p:spPr>
            <a:xfrm>
              <a:off x="0" y="-95250"/>
              <a:ext cx="5892800" cy="2174850"/>
            </a:xfrm>
            <a:prstGeom prst="rect">
              <a:avLst/>
            </a:prstGeom>
          </p:spPr>
          <p:txBody>
            <a:bodyPr lIns="0" tIns="0" rIns="0" bIns="0" rtlCol="0" anchor="b"/>
            <a:lstStyle/>
            <a:p>
              <a:pPr algn="r">
                <a:lnSpc>
                  <a:spcPts val="5520"/>
                </a:lnSpc>
              </a:pPr>
              <a:r>
                <a:rPr lang="en-US" sz="4600" b="1">
                  <a:solidFill>
                    <a:srgbClr val="3803FF"/>
                  </a:solidFill>
                  <a:latin typeface="Avenir Bold"/>
                  <a:ea typeface="Avenir Bold"/>
                  <a:cs typeface="Avenir Bold"/>
                  <a:sym typeface="Avenir Bold"/>
                </a:rPr>
                <a:t>Brain Development </a:t>
              </a:r>
            </a:p>
          </p:txBody>
        </p:sp>
      </p:grpSp>
      <p:grpSp>
        <p:nvGrpSpPr>
          <p:cNvPr id="5" name="Group 5" descr="sky and grass"/>
          <p:cNvGrpSpPr/>
          <p:nvPr/>
        </p:nvGrpSpPr>
        <p:grpSpPr>
          <a:xfrm>
            <a:off x="685800" y="1243432"/>
            <a:ext cx="12195980" cy="8213341"/>
            <a:chOff x="0" y="0"/>
            <a:chExt cx="15443200" cy="10400170"/>
          </a:xfrm>
        </p:grpSpPr>
        <p:sp>
          <p:nvSpPr>
            <p:cNvPr id="6" name="Freeform 6"/>
            <p:cNvSpPr/>
            <p:nvPr/>
          </p:nvSpPr>
          <p:spPr>
            <a:xfrm>
              <a:off x="0" y="0"/>
              <a:ext cx="15443200" cy="10400157"/>
            </a:xfrm>
            <a:custGeom>
              <a:avLst/>
              <a:gdLst/>
              <a:ahLst/>
              <a:cxnLst/>
              <a:rect l="l" t="t" r="r" b="b"/>
              <a:pathLst>
                <a:path w="15443200" h="10400157">
                  <a:moveTo>
                    <a:pt x="0" y="0"/>
                  </a:moveTo>
                  <a:lnTo>
                    <a:pt x="15443200" y="0"/>
                  </a:lnTo>
                  <a:lnTo>
                    <a:pt x="15443200" y="10400157"/>
                  </a:lnTo>
                  <a:lnTo>
                    <a:pt x="0" y="10400157"/>
                  </a:lnTo>
                  <a:close/>
                </a:path>
              </a:pathLst>
            </a:custGeom>
            <a:blipFill>
              <a:blip r:embed="rId2"/>
              <a:stretch>
                <a:fillRect l="-36405" r="-36405"/>
              </a:stretch>
            </a:blipFill>
          </p:spPr>
          <p:txBody>
            <a:bodyPr/>
            <a:lstStyle/>
            <a:p>
              <a:endParaRPr lang="en-US"/>
            </a:p>
          </p:txBody>
        </p:sp>
        <p:sp>
          <p:nvSpPr>
            <p:cNvPr id="7" name="TextBox 7"/>
            <p:cNvSpPr txBox="1"/>
            <p:nvPr/>
          </p:nvSpPr>
          <p:spPr>
            <a:xfrm>
              <a:off x="0" y="-66675"/>
              <a:ext cx="15443200" cy="10466845"/>
            </a:xfrm>
            <a:prstGeom prst="rect">
              <a:avLst/>
            </a:prstGeom>
          </p:spPr>
          <p:txBody>
            <a:bodyPr lIns="50800" tIns="50800" rIns="50800" bIns="50800" rtlCol="0" anchor="ctr"/>
            <a:lstStyle/>
            <a:p>
              <a:pPr algn="l">
                <a:lnSpc>
                  <a:spcPts val="3600"/>
                </a:lnSpc>
              </a:pPr>
              <a:r>
                <a:rPr lang="en-US" sz="3000" b="1">
                  <a:solidFill>
                    <a:srgbClr val="0A0A0A"/>
                  </a:solidFill>
                  <a:latin typeface="Avenir Bold"/>
                  <a:ea typeface="Avenir Bold"/>
                  <a:cs typeface="Avenir Bold"/>
                  <a:sym typeface="Avenir Bold"/>
                </a:rPr>
                <a:t>The Three Major Brain Growth Spurts: </a:t>
              </a:r>
            </a:p>
            <a:p>
              <a:pPr algn="l">
                <a:lnSpc>
                  <a:spcPts val="2400"/>
                </a:lnSpc>
              </a:pPr>
              <a:endParaRPr lang="en-US" sz="3000" b="1">
                <a:solidFill>
                  <a:srgbClr val="0A0A0A"/>
                </a:solidFill>
                <a:latin typeface="Avenir Bold"/>
                <a:ea typeface="Avenir Bold"/>
                <a:cs typeface="Avenir Bold"/>
                <a:sym typeface="Avenir Bold"/>
              </a:endParaRPr>
            </a:p>
            <a:p>
              <a:pPr marL="241300" lvl="1" indent="-120650" algn="l">
                <a:lnSpc>
                  <a:spcPts val="2400"/>
                </a:lnSpc>
                <a:buAutoNum type="arabicPeriod"/>
              </a:pPr>
              <a:r>
                <a:rPr lang="en-US" sz="2000">
                  <a:solidFill>
                    <a:srgbClr val="0A0A0A"/>
                  </a:solidFill>
                  <a:latin typeface="Avenir"/>
                  <a:ea typeface="Avenir"/>
                  <a:cs typeface="Avenir"/>
                  <a:sym typeface="Avenir"/>
                </a:rPr>
                <a:t>Birth to ~9 years, focusing on foundational connections), </a:t>
              </a:r>
            </a:p>
            <a:p>
              <a:pPr marL="241300" lvl="1" indent="-120650" algn="l">
                <a:lnSpc>
                  <a:spcPts val="2400"/>
                </a:lnSpc>
                <a:buAutoNum type="arabicPeriod"/>
              </a:pPr>
              <a:r>
                <a:rPr lang="en-US" sz="2000">
                  <a:solidFill>
                    <a:srgbClr val="0A0A0A"/>
                  </a:solidFill>
                  <a:latin typeface="Avenir"/>
                  <a:ea typeface="Avenir"/>
                  <a:cs typeface="Avenir"/>
                  <a:sym typeface="Avenir"/>
                </a:rPr>
                <a:t>Adolescence (~9 to 32 years, enhancing efficiency and complex thought), </a:t>
              </a:r>
            </a:p>
            <a:p>
              <a:pPr marL="241300" lvl="1" indent="-120650" algn="l">
                <a:lnSpc>
                  <a:spcPts val="2400"/>
                </a:lnSpc>
                <a:buAutoNum type="arabicPeriod"/>
              </a:pPr>
              <a:r>
                <a:rPr lang="en-US" sz="2000">
                  <a:solidFill>
                    <a:srgbClr val="0A0A0A"/>
                  </a:solidFill>
                  <a:latin typeface="Avenir"/>
                  <a:ea typeface="Avenir"/>
                  <a:cs typeface="Avenir"/>
                  <a:sym typeface="Avenir"/>
                </a:rPr>
                <a:t>and a surprising third one in parenthood, triggered by caregiving to create "parental neuroplasticity" for threat detection and empathy. These periods involve massive neural reorganization, especially synaptic overproduction and pruning, making learning rapid and foundational. </a:t>
              </a:r>
            </a:p>
            <a:p>
              <a:pPr marL="241300" lvl="1" indent="-120650" algn="l">
                <a:lnSpc>
                  <a:spcPts val="2400"/>
                </a:lnSpc>
              </a:pPr>
              <a:endParaRPr lang="en-US" sz="2000">
                <a:solidFill>
                  <a:srgbClr val="0A0A0A"/>
                </a:solidFill>
                <a:latin typeface="Avenir"/>
                <a:ea typeface="Avenir"/>
                <a:cs typeface="Avenir"/>
                <a:sym typeface="Avenir"/>
              </a:endParaRPr>
            </a:p>
            <a:p>
              <a:pPr marL="241300" lvl="1" indent="-120650" algn="l">
                <a:lnSpc>
                  <a:spcPts val="2400"/>
                </a:lnSpc>
              </a:pPr>
              <a:r>
                <a:rPr lang="en-US" sz="2000" b="1">
                  <a:solidFill>
                    <a:srgbClr val="0A0A0A"/>
                  </a:solidFill>
                  <a:latin typeface="Avenir Bold"/>
                  <a:ea typeface="Avenir Bold"/>
                  <a:cs typeface="Avenir Bold"/>
                  <a:sym typeface="Avenir Bold"/>
                </a:rPr>
                <a:t>Key Brain Growth Periods for Kids and Teens:</a:t>
              </a:r>
            </a:p>
            <a:p>
              <a:pPr marL="241300" lvl="1" indent="-120650" algn="l">
                <a:lnSpc>
                  <a:spcPts val="2400"/>
                </a:lnSpc>
              </a:pPr>
              <a:endParaRPr lang="en-US" sz="2000" b="1">
                <a:solidFill>
                  <a:srgbClr val="0A0A0A"/>
                </a:solidFill>
                <a:latin typeface="Avenir Bold"/>
                <a:ea typeface="Avenir Bold"/>
                <a:cs typeface="Avenir Bold"/>
                <a:sym typeface="Avenir Bold"/>
              </a:endParaRPr>
            </a:p>
            <a:p>
              <a:pPr marL="241300" lvl="1" indent="-120650" algn="l">
                <a:lnSpc>
                  <a:spcPts val="2400"/>
                </a:lnSpc>
                <a:buAutoNum type="arabicPeriod"/>
              </a:pPr>
              <a:r>
                <a:rPr lang="en-US" sz="2000" b="1" u="sng">
                  <a:solidFill>
                    <a:srgbClr val="0000FF"/>
                  </a:solidFill>
                  <a:latin typeface="Avenir Bold"/>
                  <a:ea typeface="Avenir Bold"/>
                  <a:cs typeface="Avenir Bold"/>
                  <a:sym typeface="Avenir Bold"/>
                  <a:hlinkClick r:id="rId3" tooltip="https://www.google.com/search?q=Early+Childhood&amp;rlz=1C1ONGR_enUS1189US1189&amp;oq=the+brain+has+3+major+growth+spurts+in+life&amp;gs_lcrp=EgZjaHJvbWUyBggAEEUYOTIHCAEQIRigATIHCAIQIRigATIHCAMQIRigATIHCAQQIRigATIHCAUQIRiPAtIBCDcyMTVqMGo0qAIDsAIB8QVbqs2wecmwlw&amp;sourceid=chrome&amp;ie=UTF-8&amp;mstk=AUtExfCe1Rh2iCXDcqtAXmeu6fOghsaQYCPptZTSLiMAYfaYmkWPAgfckTP3CTO2vkrCZmyEpTyhmvuadTCEhnGrnAROKjBgMzvVoyoE8UxtM8bBWwBB7sHxsgGtu38PyiGcys1aWDWvBWcjW452lPUqQOy5Re5xiLZZpSHr1womcQ0LyN4&amp;csui=3&amp;ved=2ahUKEwiK_ePSzYaSAxWsEFkFHZOmJEEQgK4QegQIAxAB"/>
                </a:rPr>
                <a:t>Early Childhood</a:t>
              </a:r>
              <a:r>
                <a:rPr lang="en-US" sz="2000" b="1">
                  <a:solidFill>
                    <a:srgbClr val="0A0A0A"/>
                  </a:solidFill>
                  <a:latin typeface="Avenir Bold"/>
                  <a:ea typeface="Avenir Bold"/>
                  <a:cs typeface="Avenir Bold"/>
                  <a:sym typeface="Avenir Bold"/>
                </a:rPr>
                <a:t> (Birth to ~9 years):</a:t>
              </a:r>
            </a:p>
            <a:p>
              <a:pPr marL="698500" lvl="2" indent="-232833" algn="l">
                <a:lnSpc>
                  <a:spcPts val="2400"/>
                </a:lnSpc>
                <a:buFont typeface="Arial"/>
                <a:buChar char="⚬"/>
              </a:pPr>
              <a:r>
                <a:rPr lang="en-US" sz="2000" b="1">
                  <a:solidFill>
                    <a:srgbClr val="0A0A0A"/>
                  </a:solidFill>
                  <a:latin typeface="Avenir Bold"/>
                  <a:ea typeface="Avenir Bold"/>
                  <a:cs typeface="Avenir Bold"/>
                  <a:sym typeface="Avenir Bold"/>
                </a:rPr>
                <a:t>Rapid formation of neural connections (synapses), exceeding adult numbers.</a:t>
              </a:r>
            </a:p>
            <a:p>
              <a:pPr marL="698500" lvl="2" indent="-232833" algn="l">
                <a:lnSpc>
                  <a:spcPts val="2400"/>
                </a:lnSpc>
                <a:buFont typeface="Arial"/>
                <a:buChar char="⚬"/>
              </a:pPr>
              <a:r>
                <a:rPr lang="en-US" sz="2000" b="1">
                  <a:solidFill>
                    <a:srgbClr val="0A0A0A"/>
                  </a:solidFill>
                  <a:latin typeface="Avenir Bold"/>
                  <a:ea typeface="Avenir Bold"/>
                  <a:cs typeface="Avenir Bold"/>
                  <a:sym typeface="Avenir Bold"/>
                </a:rPr>
                <a:t>Focus on foundational skills like walking, talking, emotional regulation, and social understanding.</a:t>
              </a:r>
            </a:p>
            <a:p>
              <a:pPr marL="698500" lvl="2" indent="-232833" algn="l">
                <a:lnSpc>
                  <a:spcPts val="2400"/>
                </a:lnSpc>
                <a:buFont typeface="Arial"/>
                <a:buChar char="⚬"/>
              </a:pPr>
              <a:r>
                <a:rPr lang="en-US" sz="2000" b="1">
                  <a:solidFill>
                    <a:srgbClr val="0A0A0A"/>
                  </a:solidFill>
                  <a:latin typeface="Avenir Bold"/>
                  <a:ea typeface="Avenir Bold"/>
                  <a:cs typeface="Avenir Bold"/>
                  <a:sym typeface="Avenir Bold"/>
                </a:rPr>
                <a:t>A process of "synaptic pruning" refines these networks, making them more efficient.</a:t>
              </a:r>
            </a:p>
            <a:p>
              <a:pPr marL="698500" lvl="2" indent="-232833" algn="l">
                <a:lnSpc>
                  <a:spcPts val="2400"/>
                </a:lnSpc>
              </a:pPr>
              <a:endParaRPr lang="en-US" sz="2000" b="1">
                <a:solidFill>
                  <a:srgbClr val="0A0A0A"/>
                </a:solidFill>
                <a:latin typeface="Avenir Bold"/>
                <a:ea typeface="Avenir Bold"/>
                <a:cs typeface="Avenir Bold"/>
                <a:sym typeface="Avenir Bold"/>
              </a:endParaRPr>
            </a:p>
            <a:p>
              <a:pPr marL="241300" lvl="1" indent="-120650" algn="l">
                <a:lnSpc>
                  <a:spcPts val="2400"/>
                </a:lnSpc>
                <a:buAutoNum type="arabicPeriod"/>
              </a:pPr>
              <a:r>
                <a:rPr lang="en-US" sz="2000" b="1" u="sng">
                  <a:solidFill>
                    <a:srgbClr val="0000FF"/>
                  </a:solidFill>
                  <a:latin typeface="Avenir Bold"/>
                  <a:ea typeface="Avenir Bold"/>
                  <a:cs typeface="Avenir Bold"/>
                  <a:sym typeface="Avenir Bold"/>
                  <a:hlinkClick r:id="rId4" tooltip="https://www.google.com/search?q=Adolescence&amp;rlz=1C1ONGR_enUS1189US1189&amp;oq=the+brain+has+3+major+growth+spurts+in+life&amp;gs_lcrp=EgZjaHJvbWUyBggAEEUYOTIHCAEQIRigATIHCAIQIRigATIHCAMQIRigATIHCAQQIRigATIHCAUQIRiPAtIBCDcyMTVqMGo0qAIDsAIB8QVbqs2wecmwlw&amp;sourceid=chrome&amp;ie=UTF-8&amp;mstk=AUtExfCe1Rh2iCXDcqtAXmeu6fOghsaQYCPptZTSLiMAYfaYmkWPAgfckTP3CTO2vkrCZmyEpTyhmvuadTCEhnGrnAROKjBgMzvVoyoE8UxtM8bBWwBB7sHxsgGtu38PyiGcys1aWDWvBWcjW452lPUqQOy5Re5xiLZZpSHr1womcQ0LyN4&amp;csui=3&amp;ved=2ahUKEwiK_ePSzYaSAxWsEFkFHZOmJEEQgK4QegQIAxAG"/>
                </a:rPr>
                <a:t>Adolescence</a:t>
              </a:r>
              <a:r>
                <a:rPr lang="en-US" sz="2000" b="1">
                  <a:solidFill>
                    <a:srgbClr val="0A0A0A"/>
                  </a:solidFill>
                  <a:latin typeface="Avenir Bold"/>
                  <a:ea typeface="Avenir Bold"/>
                  <a:cs typeface="Avenir Bold"/>
                  <a:sym typeface="Avenir Bold"/>
                </a:rPr>
                <a:t> (Around 9 to 32 years):</a:t>
              </a:r>
            </a:p>
            <a:p>
              <a:pPr marL="698500" lvl="2" indent="-232833" algn="l">
                <a:lnSpc>
                  <a:spcPts val="2400"/>
                </a:lnSpc>
                <a:buFont typeface="Arial"/>
                <a:buChar char="⚬"/>
              </a:pPr>
              <a:r>
                <a:rPr lang="en-US" sz="2000" b="1">
                  <a:solidFill>
                    <a:srgbClr val="0A0A0A"/>
                  </a:solidFill>
                  <a:latin typeface="Avenir Bold"/>
                  <a:ea typeface="Avenir Bold"/>
                  <a:cs typeface="Avenir Bold"/>
                  <a:sym typeface="Avenir Bold"/>
                </a:rPr>
                <a:t>Continual growth of white matter (nerve fibers) for faster communication between brain regions.</a:t>
              </a:r>
            </a:p>
            <a:p>
              <a:pPr marL="698500" lvl="2" indent="-232833" algn="l">
                <a:lnSpc>
                  <a:spcPts val="2400"/>
                </a:lnSpc>
                <a:buFont typeface="Arial"/>
                <a:buChar char="⚬"/>
              </a:pPr>
              <a:r>
                <a:rPr lang="en-US" sz="2000" b="1">
                  <a:solidFill>
                    <a:srgbClr val="0A0A0A"/>
                  </a:solidFill>
                  <a:latin typeface="Avenir Bold"/>
                  <a:ea typeface="Avenir Bold"/>
                  <a:cs typeface="Avenir Bold"/>
                  <a:sym typeface="Avenir Bold"/>
                </a:rPr>
                <a:t>Major rewiring, boosting coordination, cognitive performance, and preparing for adult thinking.</a:t>
              </a:r>
            </a:p>
            <a:p>
              <a:pPr marL="698500" lvl="2" indent="-232833" algn="l">
                <a:lnSpc>
                  <a:spcPts val="2400"/>
                </a:lnSpc>
                <a:buFont typeface="Arial"/>
                <a:buChar char="⚬"/>
              </a:pPr>
              <a:r>
                <a:rPr lang="en-US" sz="2000" b="1">
                  <a:solidFill>
                    <a:srgbClr val="0A0A0A"/>
                  </a:solidFill>
                  <a:latin typeface="Avenir Bold"/>
                  <a:ea typeface="Avenir Bold"/>
                  <a:cs typeface="Avenir Bold"/>
                  <a:sym typeface="Avenir Bold"/>
                </a:rPr>
                <a:t>This is when many mental health conditions first emerge due to intense remodeling.</a:t>
              </a:r>
            </a:p>
            <a:p>
              <a:pPr marL="698500" lvl="2" indent="-232833" algn="l">
                <a:lnSpc>
                  <a:spcPts val="2400"/>
                </a:lnSpc>
              </a:pPr>
              <a:endParaRPr lang="en-US" sz="2000" b="1">
                <a:solidFill>
                  <a:srgbClr val="0A0A0A"/>
                </a:solidFill>
                <a:latin typeface="Avenir Bold"/>
                <a:ea typeface="Avenir Bold"/>
                <a:cs typeface="Avenir Bold"/>
                <a:sym typeface="Avenir Bold"/>
              </a:endParaRPr>
            </a:p>
          </p:txBody>
        </p:sp>
      </p:grpSp>
      <p:sp>
        <p:nvSpPr>
          <p:cNvPr id="8" name="Freeform 8" descr="PCW logo"/>
          <p:cNvSpPr/>
          <p:nvPr/>
        </p:nvSpPr>
        <p:spPr>
          <a:xfrm>
            <a:off x="14554200" y="6438900"/>
            <a:ext cx="3460928" cy="3017872"/>
          </a:xfrm>
          <a:custGeom>
            <a:avLst/>
            <a:gdLst/>
            <a:ahLst/>
            <a:cxnLst/>
            <a:rect l="l" t="t" r="r" b="b"/>
            <a:pathLst>
              <a:path w="3460928" h="3017872">
                <a:moveTo>
                  <a:pt x="0" y="0"/>
                </a:moveTo>
                <a:lnTo>
                  <a:pt x="3460928" y="0"/>
                </a:lnTo>
                <a:lnTo>
                  <a:pt x="3460928" y="3017872"/>
                </a:lnTo>
                <a:lnTo>
                  <a:pt x="0" y="3017872"/>
                </a:lnTo>
                <a:lnTo>
                  <a:pt x="0" y="0"/>
                </a:lnTo>
                <a:close/>
              </a:path>
            </a:pathLst>
          </a:custGeom>
          <a:blipFill>
            <a:blip r:embed="rId5"/>
            <a:stretch>
              <a:fillRect l="-23255" r="-22076"/>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520440" y="2535555"/>
            <a:ext cx="12596869" cy="5505450"/>
          </a:xfrm>
          <a:prstGeom prst="rect">
            <a:avLst/>
          </a:prstGeom>
        </p:spPr>
        <p:txBody>
          <a:bodyPr lIns="0" tIns="0" rIns="0" bIns="0" rtlCol="0" anchor="t">
            <a:spAutoFit/>
          </a:bodyPr>
          <a:lstStyle/>
          <a:p>
            <a:pPr algn="l">
              <a:lnSpc>
                <a:spcPts val="6122"/>
              </a:lnSpc>
            </a:pPr>
            <a:r>
              <a:rPr lang="en-US" sz="5102" b="1">
                <a:solidFill>
                  <a:srgbClr val="000000"/>
                </a:solidFill>
                <a:latin typeface="Avenir Bold"/>
                <a:ea typeface="Avenir Bold"/>
                <a:cs typeface="Avenir Bold"/>
                <a:sym typeface="Avenir Bold"/>
              </a:rPr>
              <a:t>It has:</a:t>
            </a:r>
          </a:p>
          <a:p>
            <a:pPr algn="l">
              <a:lnSpc>
                <a:spcPts val="6122"/>
              </a:lnSpc>
            </a:pPr>
            <a:endParaRPr lang="en-US" sz="5102" b="1">
              <a:solidFill>
                <a:srgbClr val="000000"/>
              </a:solidFill>
              <a:latin typeface="Avenir Bold"/>
              <a:ea typeface="Avenir Bold"/>
              <a:cs typeface="Avenir Bold"/>
              <a:sym typeface="Avenir Bold"/>
            </a:endParaRPr>
          </a:p>
          <a:p>
            <a:pPr marL="1101577" lvl="1" indent="-550789" algn="l">
              <a:lnSpc>
                <a:spcPts val="6122"/>
              </a:lnSpc>
              <a:buFont typeface="Arial"/>
              <a:buChar char="•"/>
            </a:pPr>
            <a:r>
              <a:rPr lang="en-US" sz="5102" b="1">
                <a:solidFill>
                  <a:srgbClr val="000000"/>
                </a:solidFill>
                <a:latin typeface="Avenir Bold"/>
                <a:ea typeface="Avenir Bold"/>
                <a:cs typeface="Avenir Bold"/>
                <a:sym typeface="Avenir Bold"/>
              </a:rPr>
              <a:t>A hunger for human connectedness</a:t>
            </a:r>
          </a:p>
          <a:p>
            <a:pPr algn="l">
              <a:lnSpc>
                <a:spcPts val="6122"/>
              </a:lnSpc>
            </a:pPr>
            <a:endParaRPr lang="en-US" sz="5102" b="1">
              <a:solidFill>
                <a:srgbClr val="000000"/>
              </a:solidFill>
              <a:latin typeface="Avenir Bold"/>
              <a:ea typeface="Avenir Bold"/>
              <a:cs typeface="Avenir Bold"/>
              <a:sym typeface="Avenir Bold"/>
            </a:endParaRPr>
          </a:p>
          <a:p>
            <a:pPr marL="1101577" lvl="1" indent="-550789" algn="l">
              <a:lnSpc>
                <a:spcPts val="6122"/>
              </a:lnSpc>
              <a:buFont typeface="Arial"/>
              <a:buChar char="•"/>
            </a:pPr>
            <a:r>
              <a:rPr lang="en-US" sz="5102" b="1">
                <a:solidFill>
                  <a:srgbClr val="000000"/>
                </a:solidFill>
                <a:latin typeface="Avenir Bold"/>
                <a:ea typeface="Avenir Bold"/>
                <a:cs typeface="Avenir Bold"/>
                <a:sym typeface="Avenir Bold"/>
              </a:rPr>
              <a:t>An appetite for adventure and</a:t>
            </a:r>
          </a:p>
          <a:p>
            <a:pPr algn="l">
              <a:lnSpc>
                <a:spcPts val="6122"/>
              </a:lnSpc>
            </a:pPr>
            <a:endParaRPr lang="en-US" sz="5102" b="1">
              <a:solidFill>
                <a:srgbClr val="000000"/>
              </a:solidFill>
              <a:latin typeface="Avenir Bold"/>
              <a:ea typeface="Avenir Bold"/>
              <a:cs typeface="Avenir Bold"/>
              <a:sym typeface="Avenir Bold"/>
            </a:endParaRPr>
          </a:p>
          <a:p>
            <a:pPr marL="1101577" lvl="1" indent="-550789" algn="l">
              <a:lnSpc>
                <a:spcPts val="6122"/>
              </a:lnSpc>
              <a:buFont typeface="Arial"/>
              <a:buChar char="•"/>
            </a:pPr>
            <a:r>
              <a:rPr lang="en-US" sz="5102" b="1">
                <a:solidFill>
                  <a:srgbClr val="000000"/>
                </a:solidFill>
                <a:latin typeface="Avenir Bold"/>
                <a:ea typeface="Avenir Bold"/>
                <a:cs typeface="Avenir Bold"/>
                <a:sym typeface="Avenir Bold"/>
              </a:rPr>
              <a:t>A desire for data</a:t>
            </a:r>
          </a:p>
        </p:txBody>
      </p:sp>
      <p:sp>
        <p:nvSpPr>
          <p:cNvPr id="3" name="TextBox 3"/>
          <p:cNvSpPr txBox="1"/>
          <p:nvPr/>
        </p:nvSpPr>
        <p:spPr>
          <a:xfrm>
            <a:off x="1043940" y="898789"/>
            <a:ext cx="16200120" cy="790575"/>
          </a:xfrm>
          <a:prstGeom prst="rect">
            <a:avLst/>
          </a:prstGeom>
        </p:spPr>
        <p:txBody>
          <a:bodyPr lIns="0" tIns="0" rIns="0" bIns="0" rtlCol="0" anchor="t">
            <a:spAutoFit/>
          </a:bodyPr>
          <a:lstStyle/>
          <a:p>
            <a:pPr algn="r">
              <a:lnSpc>
                <a:spcPts val="5520"/>
              </a:lnSpc>
            </a:pPr>
            <a:r>
              <a:rPr lang="en-US" sz="4600" b="1">
                <a:solidFill>
                  <a:srgbClr val="3803FF"/>
                </a:solidFill>
                <a:latin typeface="Avenir Bold"/>
                <a:ea typeface="Avenir Bold"/>
                <a:cs typeface="Avenir Bold"/>
                <a:sym typeface="Avenir Bold"/>
              </a:rPr>
              <a:t>Three Things Science Tells us About the Adolescent Brain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rain development char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117" r="117" b="1807"/>
          <a:stretch>
            <a:fillRect/>
          </a:stretch>
        </p:blipFill>
        <p:spPr>
          <a:xfrm>
            <a:off x="2377440" y="1379554"/>
            <a:ext cx="13749093" cy="7878746"/>
          </a:xfrm>
          <a:prstGeom prst="rect">
            <a:avLst/>
          </a:prstGeom>
        </p:spPr>
      </p:pic>
      <p:sp>
        <p:nvSpPr>
          <p:cNvPr id="3" name="TextBox 3"/>
          <p:cNvSpPr txBox="1"/>
          <p:nvPr/>
        </p:nvSpPr>
        <p:spPr>
          <a:xfrm>
            <a:off x="2377440" y="9608203"/>
            <a:ext cx="12923520" cy="371685"/>
          </a:xfrm>
          <a:prstGeom prst="rect">
            <a:avLst/>
          </a:prstGeom>
        </p:spPr>
        <p:txBody>
          <a:bodyPr lIns="0" tIns="0" rIns="0" bIns="0" rtlCol="0" anchor="t">
            <a:spAutoFit/>
          </a:bodyPr>
          <a:lstStyle/>
          <a:p>
            <a:pPr algn="l">
              <a:lnSpc>
                <a:spcPts val="2520"/>
              </a:lnSpc>
            </a:pPr>
            <a:r>
              <a:rPr lang="en-US" sz="2100" b="1">
                <a:solidFill>
                  <a:srgbClr val="000000"/>
                </a:solidFill>
                <a:latin typeface="Avenir Bold"/>
                <a:ea typeface="Avenir Bold"/>
                <a:cs typeface="Avenir Bold"/>
                <a:sym typeface="Avenir Bold"/>
              </a:rPr>
              <a:t>Source: National Institute of Mental Health; Paul Thompson, Ph.D., UCLA Laboratory of Neuro Imaging</a:t>
            </a:r>
          </a:p>
        </p:txBody>
      </p:sp>
      <p:sp>
        <p:nvSpPr>
          <p:cNvPr id="4" name="TextBox 4"/>
          <p:cNvSpPr txBox="1"/>
          <p:nvPr/>
        </p:nvSpPr>
        <p:spPr>
          <a:xfrm>
            <a:off x="1028700" y="238125"/>
            <a:ext cx="16200120" cy="790575"/>
          </a:xfrm>
          <a:prstGeom prst="rect">
            <a:avLst/>
          </a:prstGeom>
        </p:spPr>
        <p:txBody>
          <a:bodyPr lIns="0" tIns="0" rIns="0" bIns="0" rtlCol="0" anchor="t">
            <a:spAutoFit/>
          </a:bodyPr>
          <a:lstStyle/>
          <a:p>
            <a:pPr algn="r">
              <a:lnSpc>
                <a:spcPts val="5520"/>
              </a:lnSpc>
            </a:pPr>
            <a:r>
              <a:rPr lang="en-US" sz="4600" b="1">
                <a:solidFill>
                  <a:srgbClr val="3803FF"/>
                </a:solidFill>
                <a:latin typeface="Avenir Bold"/>
                <a:ea typeface="Avenir Bold"/>
                <a:cs typeface="Avenir Bold"/>
                <a:sym typeface="Avenir Bold"/>
              </a:rPr>
              <a:t>The Adolescent Brain… </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Freeform 2" descr="research data"/>
          <p:cNvSpPr/>
          <p:nvPr/>
        </p:nvSpPr>
        <p:spPr>
          <a:xfrm>
            <a:off x="4544521" y="1029985"/>
            <a:ext cx="9198957" cy="8228315"/>
          </a:xfrm>
          <a:custGeom>
            <a:avLst/>
            <a:gdLst/>
            <a:ahLst/>
            <a:cxnLst/>
            <a:rect l="l" t="t" r="r" b="b"/>
            <a:pathLst>
              <a:path w="9198957" h="8228315">
                <a:moveTo>
                  <a:pt x="0" y="0"/>
                </a:moveTo>
                <a:lnTo>
                  <a:pt x="9198958" y="0"/>
                </a:lnTo>
                <a:lnTo>
                  <a:pt x="9198958" y="8228315"/>
                </a:lnTo>
                <a:lnTo>
                  <a:pt x="0" y="8228315"/>
                </a:lnTo>
                <a:lnTo>
                  <a:pt x="0" y="0"/>
                </a:lnTo>
                <a:close/>
              </a:path>
            </a:pathLst>
          </a:custGeom>
          <a:blipFill>
            <a:blip r:embed="rId2"/>
            <a:stretch>
              <a:fillRect t="-67835" b="-73886"/>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kids and parents on phones"/>
          <p:cNvSpPr/>
          <p:nvPr/>
        </p:nvSpPr>
        <p:spPr>
          <a:xfrm>
            <a:off x="420470" y="1322847"/>
            <a:ext cx="8027005" cy="8721648"/>
          </a:xfrm>
          <a:custGeom>
            <a:avLst/>
            <a:gdLst/>
            <a:ahLst/>
            <a:cxnLst/>
            <a:rect l="l" t="t" r="r" b="b"/>
            <a:pathLst>
              <a:path w="8027005" h="8721648">
                <a:moveTo>
                  <a:pt x="0" y="0"/>
                </a:moveTo>
                <a:lnTo>
                  <a:pt x="8027005" y="0"/>
                </a:lnTo>
                <a:lnTo>
                  <a:pt x="8027005" y="8721648"/>
                </a:lnTo>
                <a:lnTo>
                  <a:pt x="0" y="8721648"/>
                </a:lnTo>
                <a:lnTo>
                  <a:pt x="0" y="0"/>
                </a:lnTo>
                <a:close/>
              </a:path>
            </a:pathLst>
          </a:custGeom>
          <a:blipFill>
            <a:blip r:embed="rId2"/>
            <a:stretch>
              <a:fillRect b="-128"/>
            </a:stretch>
          </a:blipFill>
        </p:spPr>
        <p:txBody>
          <a:bodyPr/>
          <a:lstStyle/>
          <a:p>
            <a:endParaRPr lang="en-US"/>
          </a:p>
        </p:txBody>
      </p:sp>
      <p:sp>
        <p:nvSpPr>
          <p:cNvPr id="3" name="TextBox 3"/>
          <p:cNvSpPr txBox="1"/>
          <p:nvPr/>
        </p:nvSpPr>
        <p:spPr>
          <a:xfrm>
            <a:off x="9006088" y="981075"/>
            <a:ext cx="7730364" cy="8591550"/>
          </a:xfrm>
          <a:prstGeom prst="rect">
            <a:avLst/>
          </a:prstGeom>
        </p:spPr>
        <p:txBody>
          <a:bodyPr lIns="0" tIns="0" rIns="0" bIns="0" rtlCol="0" anchor="t">
            <a:spAutoFit/>
          </a:bodyPr>
          <a:lstStyle/>
          <a:p>
            <a:pPr algn="l">
              <a:lnSpc>
                <a:spcPts val="2999"/>
              </a:lnSpc>
            </a:pPr>
            <a:r>
              <a:rPr lang="en-US" sz="2499" b="1">
                <a:solidFill>
                  <a:srgbClr val="0000FF"/>
                </a:solidFill>
                <a:latin typeface="Avenir Bold"/>
                <a:ea typeface="Avenir Bold"/>
                <a:cs typeface="Avenir Bold"/>
                <a:sym typeface="Avenir Bold"/>
              </a:rPr>
              <a:t>Modern Parents Guide</a:t>
            </a:r>
          </a:p>
          <a:p>
            <a:pPr algn="l">
              <a:lnSpc>
                <a:spcPts val="2999"/>
              </a:lnSpc>
            </a:pPr>
            <a:r>
              <a:rPr lang="en-US" sz="2499" b="1">
                <a:solidFill>
                  <a:srgbClr val="0000FF"/>
                </a:solidFill>
                <a:latin typeface="Avenir Bold"/>
                <a:ea typeface="Avenir Bold"/>
                <a:cs typeface="Avenir Bold"/>
                <a:sym typeface="Avenir Bold"/>
              </a:rPr>
              <a:t> </a:t>
            </a:r>
          </a:p>
          <a:p>
            <a:pPr algn="l">
              <a:lnSpc>
                <a:spcPts val="2999"/>
              </a:lnSpc>
            </a:pPr>
            <a:endParaRPr lang="en-US" sz="2499" b="1">
              <a:solidFill>
                <a:srgbClr val="0000FF"/>
              </a:solidFill>
              <a:latin typeface="Avenir Bold"/>
              <a:ea typeface="Avenir Bold"/>
              <a:cs typeface="Avenir Bold"/>
              <a:sym typeface="Avenir Bold"/>
            </a:endParaRPr>
          </a:p>
          <a:p>
            <a:pPr algn="l">
              <a:lnSpc>
                <a:spcPts val="2999"/>
              </a:lnSpc>
            </a:pPr>
            <a:r>
              <a:rPr lang="en-US" sz="2499" b="1">
                <a:solidFill>
                  <a:srgbClr val="0000FF"/>
                </a:solidFill>
                <a:latin typeface="Avenir Bold"/>
                <a:ea typeface="Avenir Bold"/>
                <a:cs typeface="Avenir Bold"/>
                <a:sym typeface="Avenir Bold"/>
              </a:rPr>
              <a:t>The toddler brain is not built for watching.</a:t>
            </a:r>
          </a:p>
          <a:p>
            <a:pPr algn="l">
              <a:lnSpc>
                <a:spcPts val="2999"/>
              </a:lnSpc>
            </a:pPr>
            <a:r>
              <a:rPr lang="en-US" sz="2499" b="1">
                <a:solidFill>
                  <a:srgbClr val="0000FF"/>
                </a:solidFill>
                <a:latin typeface="Avenir Bold"/>
                <a:ea typeface="Avenir Bold"/>
                <a:cs typeface="Avenir Bold"/>
                <a:sym typeface="Avenir Bold"/>
              </a:rPr>
              <a:t>It's built for relating.</a:t>
            </a:r>
          </a:p>
          <a:p>
            <a:pPr algn="l">
              <a:lnSpc>
                <a:spcPts val="2999"/>
              </a:lnSpc>
            </a:pPr>
            <a:r>
              <a:rPr lang="en-US" sz="2499" b="1">
                <a:solidFill>
                  <a:srgbClr val="0000FF"/>
                </a:solidFill>
                <a:latin typeface="Avenir Bold"/>
                <a:ea typeface="Avenir Bold"/>
                <a:cs typeface="Avenir Bold"/>
                <a:sym typeface="Avenir Bold"/>
              </a:rPr>
              <a:t>Speech comes from connection, not content.  </a:t>
            </a:r>
          </a:p>
          <a:p>
            <a:pPr algn="l">
              <a:lnSpc>
                <a:spcPts val="2999"/>
              </a:lnSpc>
            </a:pPr>
            <a:r>
              <a:rPr lang="en-US" sz="2499" b="1">
                <a:solidFill>
                  <a:srgbClr val="0000FF"/>
                </a:solidFill>
                <a:latin typeface="Avenir Bold"/>
                <a:ea typeface="Avenir Bold"/>
                <a:cs typeface="Avenir Bold"/>
                <a:sym typeface="Avenir Bold"/>
              </a:rPr>
              <a:t> </a:t>
            </a:r>
          </a:p>
          <a:p>
            <a:pPr algn="l">
              <a:lnSpc>
                <a:spcPts val="2999"/>
              </a:lnSpc>
            </a:pPr>
            <a:r>
              <a:rPr lang="en-US" sz="2499" b="1">
                <a:solidFill>
                  <a:srgbClr val="0000FF"/>
                </a:solidFill>
                <a:latin typeface="Avenir Bold"/>
                <a:ea typeface="Avenir Bold"/>
                <a:cs typeface="Avenir Bold"/>
                <a:sym typeface="Avenir Bold"/>
              </a:rPr>
              <a:t>Your child learns to speak by watching your face.  </a:t>
            </a:r>
          </a:p>
          <a:p>
            <a:pPr algn="l">
              <a:lnSpc>
                <a:spcPts val="2999"/>
              </a:lnSpc>
            </a:pPr>
            <a:r>
              <a:rPr lang="en-US" sz="2499" b="1">
                <a:solidFill>
                  <a:srgbClr val="0000FF"/>
                </a:solidFill>
                <a:latin typeface="Avenir Bold"/>
                <a:ea typeface="Avenir Bold"/>
                <a:cs typeface="Avenir Bold"/>
                <a:sym typeface="Avenir Bold"/>
              </a:rPr>
              <a:t>By hearing your tone. By taking turns.  </a:t>
            </a:r>
          </a:p>
          <a:p>
            <a:pPr algn="l">
              <a:lnSpc>
                <a:spcPts val="2999"/>
              </a:lnSpc>
            </a:pPr>
            <a:r>
              <a:rPr lang="en-US" sz="2499" b="1">
                <a:solidFill>
                  <a:srgbClr val="0000FF"/>
                </a:solidFill>
                <a:latin typeface="Avenir Bold"/>
                <a:ea typeface="Avenir Bold"/>
                <a:cs typeface="Avenir Bold"/>
                <a:sym typeface="Avenir Bold"/>
              </a:rPr>
              <a:t>That’s what wires language into the brain.  </a:t>
            </a:r>
          </a:p>
          <a:p>
            <a:pPr algn="l">
              <a:lnSpc>
                <a:spcPts val="2999"/>
              </a:lnSpc>
            </a:pPr>
            <a:endParaRPr lang="en-US" sz="2499" b="1">
              <a:solidFill>
                <a:srgbClr val="0000FF"/>
              </a:solidFill>
              <a:latin typeface="Avenir Bold"/>
              <a:ea typeface="Avenir Bold"/>
              <a:cs typeface="Avenir Bold"/>
              <a:sym typeface="Avenir Bold"/>
            </a:endParaRPr>
          </a:p>
          <a:p>
            <a:pPr algn="l">
              <a:lnSpc>
                <a:spcPts val="2999"/>
              </a:lnSpc>
            </a:pPr>
            <a:r>
              <a:rPr lang="en-US" sz="2499" b="1">
                <a:solidFill>
                  <a:srgbClr val="0000FF"/>
                </a:solidFill>
                <a:latin typeface="Avenir Bold"/>
                <a:ea typeface="Avenir Bold"/>
                <a:cs typeface="Avenir Bold"/>
                <a:sym typeface="Avenir Bold"/>
              </a:rPr>
              <a:t>This is called serve and return. </a:t>
            </a:r>
          </a:p>
          <a:p>
            <a:pPr algn="l">
              <a:lnSpc>
                <a:spcPts val="2999"/>
              </a:lnSpc>
            </a:pPr>
            <a:r>
              <a:rPr lang="en-US" sz="2499" b="1">
                <a:solidFill>
                  <a:srgbClr val="0000FF"/>
                </a:solidFill>
                <a:latin typeface="Avenir Bold"/>
                <a:ea typeface="Avenir Bold"/>
                <a:cs typeface="Avenir Bold"/>
                <a:sym typeface="Avenir Bold"/>
              </a:rPr>
              <a:t>You speak.</a:t>
            </a:r>
          </a:p>
          <a:p>
            <a:pPr algn="l">
              <a:lnSpc>
                <a:spcPts val="2999"/>
              </a:lnSpc>
            </a:pPr>
            <a:r>
              <a:rPr lang="en-US" sz="2499" b="1">
                <a:solidFill>
                  <a:srgbClr val="0000FF"/>
                </a:solidFill>
                <a:latin typeface="Avenir Bold"/>
                <a:ea typeface="Avenir Bold"/>
                <a:cs typeface="Avenir Bold"/>
                <a:sym typeface="Avenir Bold"/>
              </a:rPr>
              <a:t>They respond.</a:t>
            </a:r>
          </a:p>
          <a:p>
            <a:pPr algn="l">
              <a:lnSpc>
                <a:spcPts val="2999"/>
              </a:lnSpc>
            </a:pPr>
            <a:r>
              <a:rPr lang="en-US" sz="2499" b="1">
                <a:solidFill>
                  <a:srgbClr val="0000FF"/>
                </a:solidFill>
                <a:latin typeface="Avenir Bold"/>
                <a:ea typeface="Avenir Bold"/>
                <a:cs typeface="Avenir Bold"/>
                <a:sym typeface="Avenir Bold"/>
              </a:rPr>
              <a:t>You celebrate their effort. </a:t>
            </a:r>
          </a:p>
          <a:p>
            <a:pPr algn="l">
              <a:lnSpc>
                <a:spcPts val="2999"/>
              </a:lnSpc>
            </a:pPr>
            <a:r>
              <a:rPr lang="en-US" sz="2499" b="1">
                <a:solidFill>
                  <a:srgbClr val="0000FF"/>
                </a:solidFill>
                <a:latin typeface="Avenir Bold"/>
                <a:ea typeface="Avenir Bold"/>
                <a:cs typeface="Avenir Bold"/>
                <a:sym typeface="Avenir Bold"/>
              </a:rPr>
              <a:t> </a:t>
            </a:r>
          </a:p>
          <a:p>
            <a:pPr algn="l">
              <a:lnSpc>
                <a:spcPts val="2999"/>
              </a:lnSpc>
            </a:pPr>
            <a:r>
              <a:rPr lang="en-US" sz="2499" b="1">
                <a:solidFill>
                  <a:srgbClr val="0000FF"/>
                </a:solidFill>
                <a:latin typeface="Avenir Bold"/>
                <a:ea typeface="Avenir Bold"/>
                <a:cs typeface="Avenir Bold"/>
                <a:sym typeface="Avenir Bold"/>
              </a:rPr>
              <a:t>But a screen doesn’t serve.  And it doesn’t return.</a:t>
            </a:r>
          </a:p>
          <a:p>
            <a:pPr algn="l">
              <a:lnSpc>
                <a:spcPts val="2999"/>
              </a:lnSpc>
            </a:pPr>
            <a:r>
              <a:rPr lang="en-US" sz="2499" b="1">
                <a:solidFill>
                  <a:srgbClr val="0000FF"/>
                </a:solidFill>
                <a:latin typeface="Avenir Bold"/>
                <a:ea typeface="Avenir Bold"/>
                <a:cs typeface="Avenir Bold"/>
                <a:sym typeface="Avenir Bold"/>
              </a:rPr>
              <a:t>A screen speaks but never listens.</a:t>
            </a:r>
          </a:p>
          <a:p>
            <a:pPr algn="l">
              <a:lnSpc>
                <a:spcPts val="2999"/>
              </a:lnSpc>
            </a:pPr>
            <a:r>
              <a:rPr lang="en-US" sz="2499" b="1">
                <a:solidFill>
                  <a:srgbClr val="0000FF"/>
                </a:solidFill>
                <a:latin typeface="Avenir Bold"/>
                <a:ea typeface="Avenir Bold"/>
                <a:cs typeface="Avenir Bold"/>
                <a:sym typeface="Avenir Bold"/>
              </a:rPr>
              <a:t> </a:t>
            </a:r>
          </a:p>
          <a:p>
            <a:pPr algn="l">
              <a:lnSpc>
                <a:spcPts val="2999"/>
              </a:lnSpc>
            </a:pPr>
            <a:r>
              <a:rPr lang="en-US" sz="2499" b="1">
                <a:solidFill>
                  <a:srgbClr val="0000FF"/>
                </a:solidFill>
                <a:latin typeface="Avenir Bold"/>
                <a:ea typeface="Avenir Bold"/>
                <a:cs typeface="Avenir Bold"/>
                <a:sym typeface="Avenir Bold"/>
              </a:rPr>
              <a:t>And when a screen replaces your face,</a:t>
            </a:r>
          </a:p>
          <a:p>
            <a:pPr algn="l">
              <a:lnSpc>
                <a:spcPts val="2999"/>
              </a:lnSpc>
            </a:pPr>
            <a:r>
              <a:rPr lang="en-US" sz="2499" b="1">
                <a:solidFill>
                  <a:srgbClr val="0000FF"/>
                </a:solidFill>
                <a:latin typeface="Avenir Bold"/>
                <a:ea typeface="Avenir Bold"/>
                <a:cs typeface="Avenir Bold"/>
                <a:sym typeface="Avenir Bold"/>
              </a:rPr>
              <a:t>The brain doesn’t know what to mirror.</a:t>
            </a:r>
          </a:p>
          <a:p>
            <a:pPr algn="l">
              <a:lnSpc>
                <a:spcPts val="2999"/>
              </a:lnSpc>
            </a:pPr>
            <a:r>
              <a:rPr lang="en-US" sz="2499" b="1">
                <a:solidFill>
                  <a:srgbClr val="0000FF"/>
                </a:solidFill>
                <a:latin typeface="Avenir Bold"/>
                <a:ea typeface="Avenir Bold"/>
                <a:cs typeface="Avenir Bold"/>
                <a:sym typeface="Avenir Bold"/>
              </a:rPr>
              <a:t> </a:t>
            </a:r>
          </a:p>
          <a:p>
            <a:pPr algn="l">
              <a:lnSpc>
                <a:spcPts val="2999"/>
              </a:lnSpc>
            </a:pPr>
            <a:r>
              <a:rPr lang="en-US" sz="2499" b="1">
                <a:solidFill>
                  <a:srgbClr val="0000FF"/>
                </a:solidFill>
                <a:latin typeface="Avenir Bold"/>
                <a:ea typeface="Avenir Bold"/>
                <a:cs typeface="Avenir Bold"/>
                <a:sym typeface="Avenir Bold"/>
              </a:rPr>
              <a:t>So it doesn't.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Freeform 2" descr="child on phone at night"/>
          <p:cNvSpPr/>
          <p:nvPr/>
        </p:nvSpPr>
        <p:spPr>
          <a:xfrm>
            <a:off x="5135839" y="253160"/>
            <a:ext cx="8016323" cy="9780681"/>
          </a:xfrm>
          <a:custGeom>
            <a:avLst/>
            <a:gdLst/>
            <a:ahLst/>
            <a:cxnLst/>
            <a:rect l="l" t="t" r="r" b="b"/>
            <a:pathLst>
              <a:path w="8016323" h="9780681">
                <a:moveTo>
                  <a:pt x="0" y="0"/>
                </a:moveTo>
                <a:lnTo>
                  <a:pt x="8016322" y="0"/>
                </a:lnTo>
                <a:lnTo>
                  <a:pt x="8016322" y="9780680"/>
                </a:lnTo>
                <a:lnTo>
                  <a:pt x="0" y="978068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Freeform 2" descr="sharneting tips"/>
          <p:cNvSpPr/>
          <p:nvPr/>
        </p:nvSpPr>
        <p:spPr>
          <a:xfrm>
            <a:off x="0" y="0"/>
            <a:ext cx="8608036" cy="7444042"/>
          </a:xfrm>
          <a:custGeom>
            <a:avLst/>
            <a:gdLst/>
            <a:ahLst/>
            <a:cxnLst/>
            <a:rect l="l" t="t" r="r" b="b"/>
            <a:pathLst>
              <a:path w="8608036" h="7444042">
                <a:moveTo>
                  <a:pt x="0" y="0"/>
                </a:moveTo>
                <a:lnTo>
                  <a:pt x="8608036" y="0"/>
                </a:lnTo>
                <a:lnTo>
                  <a:pt x="8608036" y="7444042"/>
                </a:lnTo>
                <a:lnTo>
                  <a:pt x="0" y="7444042"/>
                </a:lnTo>
                <a:lnTo>
                  <a:pt x="0" y="0"/>
                </a:lnTo>
                <a:close/>
              </a:path>
            </a:pathLst>
          </a:custGeom>
          <a:blipFill>
            <a:blip r:embed="rId2"/>
            <a:stretch>
              <a:fillRect l="-6226" t="-4632" r="-3869" b="-75312"/>
            </a:stretch>
          </a:blipFill>
        </p:spPr>
        <p:txBody>
          <a:bodyPr/>
          <a:lstStyle/>
          <a:p>
            <a:endParaRPr lang="en-US"/>
          </a:p>
        </p:txBody>
      </p:sp>
      <p:sp>
        <p:nvSpPr>
          <p:cNvPr id="3" name="Freeform 3" descr="sharingitn tips"/>
          <p:cNvSpPr/>
          <p:nvPr/>
        </p:nvSpPr>
        <p:spPr>
          <a:xfrm>
            <a:off x="8336005" y="3869112"/>
            <a:ext cx="9951995" cy="6417888"/>
          </a:xfrm>
          <a:custGeom>
            <a:avLst/>
            <a:gdLst/>
            <a:ahLst/>
            <a:cxnLst/>
            <a:rect l="l" t="t" r="r" b="b"/>
            <a:pathLst>
              <a:path w="9951995" h="6417888">
                <a:moveTo>
                  <a:pt x="0" y="0"/>
                </a:moveTo>
                <a:lnTo>
                  <a:pt x="9951995" y="0"/>
                </a:lnTo>
                <a:lnTo>
                  <a:pt x="9951995" y="6417888"/>
                </a:lnTo>
                <a:lnTo>
                  <a:pt x="0" y="6417888"/>
                </a:lnTo>
                <a:lnTo>
                  <a:pt x="0" y="0"/>
                </a:lnTo>
                <a:close/>
              </a:path>
            </a:pathLst>
          </a:custGeom>
          <a:blipFill>
            <a:blip r:embed="rId2"/>
            <a:stretch>
              <a:fillRect l="-5424" t="-140585" r="-4344"/>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Freeform 2" descr="executive functioning skills"/>
          <p:cNvSpPr/>
          <p:nvPr/>
        </p:nvSpPr>
        <p:spPr>
          <a:xfrm>
            <a:off x="3986711" y="0"/>
            <a:ext cx="10314578" cy="10287000"/>
          </a:xfrm>
          <a:custGeom>
            <a:avLst/>
            <a:gdLst/>
            <a:ahLst/>
            <a:cxnLst/>
            <a:rect l="l" t="t" r="r" b="b"/>
            <a:pathLst>
              <a:path w="10314578" h="10287000">
                <a:moveTo>
                  <a:pt x="0" y="0"/>
                </a:moveTo>
                <a:lnTo>
                  <a:pt x="10314578" y="0"/>
                </a:lnTo>
                <a:lnTo>
                  <a:pt x="10314578" y="10287000"/>
                </a:lnTo>
                <a:lnTo>
                  <a:pt x="0" y="10287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33585" y="556042"/>
            <a:ext cx="11489881" cy="1089183"/>
          </a:xfrm>
          <a:prstGeom prst="rect">
            <a:avLst/>
          </a:prstGeom>
        </p:spPr>
        <p:txBody>
          <a:bodyPr lIns="0" tIns="0" rIns="0" bIns="0" rtlCol="0" anchor="t">
            <a:spAutoFit/>
          </a:bodyPr>
          <a:lstStyle/>
          <a:p>
            <a:pPr algn="l">
              <a:lnSpc>
                <a:spcPts val="3843"/>
              </a:lnSpc>
            </a:pPr>
            <a:r>
              <a:rPr lang="en-US" sz="4099">
                <a:solidFill>
                  <a:srgbClr val="3803FF"/>
                </a:solidFill>
                <a:latin typeface="Calibri (MS)"/>
                <a:ea typeface="Calibri (MS)"/>
                <a:cs typeface="Calibri (MS)"/>
                <a:sym typeface="Calibri (MS)"/>
              </a:rPr>
              <a:t>What would be best for our children and teens is if this could become the New Norm.</a:t>
            </a:r>
          </a:p>
        </p:txBody>
      </p:sp>
      <p:sp>
        <p:nvSpPr>
          <p:cNvPr id="3" name="Freeform 3" descr="4 new norms"/>
          <p:cNvSpPr/>
          <p:nvPr/>
        </p:nvSpPr>
        <p:spPr>
          <a:xfrm>
            <a:off x="5113374" y="1827864"/>
            <a:ext cx="8061252" cy="8233471"/>
          </a:xfrm>
          <a:custGeom>
            <a:avLst/>
            <a:gdLst/>
            <a:ahLst/>
            <a:cxnLst/>
            <a:rect l="l" t="t" r="r" b="b"/>
            <a:pathLst>
              <a:path w="8061252" h="8233471">
                <a:moveTo>
                  <a:pt x="0" y="0"/>
                </a:moveTo>
                <a:lnTo>
                  <a:pt x="8061252" y="0"/>
                </a:lnTo>
                <a:lnTo>
                  <a:pt x="8061252" y="8233471"/>
                </a:lnTo>
                <a:lnTo>
                  <a:pt x="0" y="8233471"/>
                </a:lnTo>
                <a:lnTo>
                  <a:pt x="0" y="0"/>
                </a:lnTo>
                <a:close/>
              </a:path>
            </a:pathLst>
          </a:custGeom>
          <a:blipFill>
            <a:blip r:embed="rId2"/>
            <a:stretch>
              <a:fillRect l="-10912" t="-61846" r="-7788" b="-44682"/>
            </a:stretch>
          </a:blipFill>
        </p:spPr>
        <p:txBody>
          <a:bodyPr/>
          <a:lstStyle/>
          <a:p>
            <a:endParaRPr lang="en-US"/>
          </a:p>
        </p:txBody>
      </p:sp>
      <p:sp>
        <p:nvSpPr>
          <p:cNvPr id="4" name="Freeform 4" descr="PCW logo"/>
          <p:cNvSpPr/>
          <p:nvPr/>
        </p:nvSpPr>
        <p:spPr>
          <a:xfrm>
            <a:off x="14859000" y="464125"/>
            <a:ext cx="2708996" cy="2362200"/>
          </a:xfrm>
          <a:custGeom>
            <a:avLst/>
            <a:gdLst/>
            <a:ahLst/>
            <a:cxnLst/>
            <a:rect l="l" t="t" r="r" b="b"/>
            <a:pathLst>
              <a:path w="2708996" h="2362200">
                <a:moveTo>
                  <a:pt x="0" y="0"/>
                </a:moveTo>
                <a:lnTo>
                  <a:pt x="2708996" y="0"/>
                </a:lnTo>
                <a:lnTo>
                  <a:pt x="2708996" y="2362200"/>
                </a:lnTo>
                <a:lnTo>
                  <a:pt x="0" y="2362200"/>
                </a:lnTo>
                <a:lnTo>
                  <a:pt x="0" y="0"/>
                </a:lnTo>
                <a:close/>
              </a:path>
            </a:pathLst>
          </a:custGeom>
          <a:blipFill>
            <a:blip r:embed="rId3"/>
            <a:stretch>
              <a:fillRect l="-23255" r="-22075"/>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chart of score data"/>
          <p:cNvSpPr/>
          <p:nvPr/>
        </p:nvSpPr>
        <p:spPr>
          <a:xfrm>
            <a:off x="851119" y="580717"/>
            <a:ext cx="9555567" cy="9125566"/>
          </a:xfrm>
          <a:custGeom>
            <a:avLst/>
            <a:gdLst/>
            <a:ahLst/>
            <a:cxnLst/>
            <a:rect l="l" t="t" r="r" b="b"/>
            <a:pathLst>
              <a:path w="9555567" h="9125566">
                <a:moveTo>
                  <a:pt x="0" y="0"/>
                </a:moveTo>
                <a:lnTo>
                  <a:pt x="9555567" y="0"/>
                </a:lnTo>
                <a:lnTo>
                  <a:pt x="9555567" y="9125566"/>
                </a:lnTo>
                <a:lnTo>
                  <a:pt x="0" y="9125566"/>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1037627" y="3233052"/>
            <a:ext cx="6719993" cy="3706595"/>
          </a:xfrm>
          <a:prstGeom prst="rect">
            <a:avLst/>
          </a:prstGeom>
        </p:spPr>
        <p:txBody>
          <a:bodyPr lIns="0" tIns="0" rIns="0" bIns="0" rtlCol="0" anchor="t">
            <a:spAutoFit/>
          </a:bodyPr>
          <a:lstStyle/>
          <a:p>
            <a:pPr algn="ctr">
              <a:lnSpc>
                <a:spcPts val="4181"/>
              </a:lnSpc>
              <a:spcBef>
                <a:spcPct val="0"/>
              </a:spcBef>
            </a:pPr>
            <a:r>
              <a:rPr lang="en-US" sz="2986">
                <a:solidFill>
                  <a:srgbClr val="000000"/>
                </a:solidFill>
                <a:latin typeface="Avenir"/>
                <a:ea typeface="Avenir"/>
                <a:cs typeface="Avenir"/>
                <a:sym typeface="Avenir"/>
              </a:rPr>
              <a:t>Figure 1: Scores on standardized tests of math, reading, and science for 15- and 16-year-olds in 36 countries, by low or high use of electronic devices for leisure during the school day. Note: Controlled for GDP per capita. Source: Twenge (2025) using data from PISA.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chart of lonliness data"/>
          <p:cNvSpPr/>
          <p:nvPr/>
        </p:nvSpPr>
        <p:spPr>
          <a:xfrm>
            <a:off x="755745" y="530564"/>
            <a:ext cx="9947032" cy="9225873"/>
          </a:xfrm>
          <a:custGeom>
            <a:avLst/>
            <a:gdLst/>
            <a:ahLst/>
            <a:cxnLst/>
            <a:rect l="l" t="t" r="r" b="b"/>
            <a:pathLst>
              <a:path w="9947032" h="9225873">
                <a:moveTo>
                  <a:pt x="0" y="0"/>
                </a:moveTo>
                <a:lnTo>
                  <a:pt x="9947032" y="0"/>
                </a:lnTo>
                <a:lnTo>
                  <a:pt x="9947032" y="9225872"/>
                </a:lnTo>
                <a:lnTo>
                  <a:pt x="0" y="9225872"/>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1537631" y="3042740"/>
            <a:ext cx="6272697" cy="3434470"/>
          </a:xfrm>
          <a:prstGeom prst="rect">
            <a:avLst/>
          </a:prstGeom>
        </p:spPr>
        <p:txBody>
          <a:bodyPr lIns="0" tIns="0" rIns="0" bIns="0" rtlCol="0" anchor="t">
            <a:spAutoFit/>
          </a:bodyPr>
          <a:lstStyle/>
          <a:p>
            <a:pPr algn="ctr">
              <a:lnSpc>
                <a:spcPts val="3898"/>
              </a:lnSpc>
              <a:spcBef>
                <a:spcPct val="0"/>
              </a:spcBef>
            </a:pPr>
            <a:r>
              <a:rPr lang="en-US" sz="2784">
                <a:solidFill>
                  <a:srgbClr val="000000"/>
                </a:solidFill>
                <a:latin typeface="Avenir"/>
                <a:ea typeface="Avenir"/>
                <a:cs typeface="Avenir"/>
                <a:sym typeface="Avenir"/>
              </a:rPr>
              <a:t>Figure 2: Feelings of loneliness at school among 15- and 16-year-olds in 36 countries, by low or high use of electronic devices for leisure during the school day. Note: Controlled for GDP per capita. Source: Twenge (2025) using data from PISA.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TextBox 2"/>
          <p:cNvSpPr txBox="1"/>
          <p:nvPr/>
        </p:nvSpPr>
        <p:spPr>
          <a:xfrm>
            <a:off x="2503401" y="1381125"/>
            <a:ext cx="14957599" cy="546735"/>
          </a:xfrm>
          <a:prstGeom prst="rect">
            <a:avLst/>
          </a:prstGeom>
        </p:spPr>
        <p:txBody>
          <a:bodyPr lIns="0" tIns="0" rIns="0" bIns="0" rtlCol="0" anchor="t">
            <a:spAutoFit/>
          </a:bodyPr>
          <a:lstStyle/>
          <a:p>
            <a:pPr algn="ctr">
              <a:lnSpc>
                <a:spcPts val="3000"/>
              </a:lnSpc>
            </a:pPr>
            <a:r>
              <a:rPr lang="en-US" sz="4400">
                <a:solidFill>
                  <a:srgbClr val="FFFFFF"/>
                </a:solidFill>
                <a:latin typeface="Avenir"/>
                <a:ea typeface="Avenir"/>
                <a:cs typeface="Avenir"/>
                <a:sym typeface="Avenir"/>
              </a:rPr>
              <a:t>CHANGE - More on Kids, their Brains and the Digital World</a:t>
            </a:r>
          </a:p>
        </p:txBody>
      </p:sp>
      <p:sp>
        <p:nvSpPr>
          <p:cNvPr id="3" name="Freeform 3" descr="unplus for 20 minutes"/>
          <p:cNvSpPr/>
          <p:nvPr/>
        </p:nvSpPr>
        <p:spPr>
          <a:xfrm>
            <a:off x="10188163" y="2776049"/>
            <a:ext cx="7272837" cy="5802736"/>
          </a:xfrm>
          <a:custGeom>
            <a:avLst/>
            <a:gdLst/>
            <a:ahLst/>
            <a:cxnLst/>
            <a:rect l="l" t="t" r="r" b="b"/>
            <a:pathLst>
              <a:path w="7272837" h="5802736">
                <a:moveTo>
                  <a:pt x="0" y="0"/>
                </a:moveTo>
                <a:lnTo>
                  <a:pt x="7272836" y="0"/>
                </a:lnTo>
                <a:lnTo>
                  <a:pt x="7272836" y="5802736"/>
                </a:lnTo>
                <a:lnTo>
                  <a:pt x="0" y="5802736"/>
                </a:lnTo>
                <a:lnTo>
                  <a:pt x="0" y="0"/>
                </a:lnTo>
                <a:close/>
              </a:path>
            </a:pathLst>
          </a:custGeom>
          <a:blipFill>
            <a:blip r:embed="rId2"/>
            <a:stretch>
              <a:fillRect t="-104033" b="-66960"/>
            </a:stretch>
          </a:blipFill>
        </p:spPr>
        <p:txBody>
          <a:bodyPr/>
          <a:lstStyle/>
          <a:p>
            <a:endParaRPr lang="en-US"/>
          </a:p>
        </p:txBody>
      </p:sp>
      <p:sp>
        <p:nvSpPr>
          <p:cNvPr id="4" name="Freeform 4" descr="brains are overloaded"/>
          <p:cNvSpPr/>
          <p:nvPr/>
        </p:nvSpPr>
        <p:spPr>
          <a:xfrm>
            <a:off x="900053" y="2776049"/>
            <a:ext cx="7272837" cy="5797128"/>
          </a:xfrm>
          <a:custGeom>
            <a:avLst/>
            <a:gdLst/>
            <a:ahLst/>
            <a:cxnLst/>
            <a:rect l="l" t="t" r="r" b="b"/>
            <a:pathLst>
              <a:path w="7272837" h="5797128">
                <a:moveTo>
                  <a:pt x="0" y="0"/>
                </a:moveTo>
                <a:lnTo>
                  <a:pt x="7272836" y="0"/>
                </a:lnTo>
                <a:lnTo>
                  <a:pt x="7272836" y="5797128"/>
                </a:lnTo>
                <a:lnTo>
                  <a:pt x="0" y="5797128"/>
                </a:lnTo>
                <a:lnTo>
                  <a:pt x="0" y="0"/>
                </a:lnTo>
                <a:close/>
              </a:path>
            </a:pathLst>
          </a:custGeom>
          <a:blipFill>
            <a:blip r:embed="rId3"/>
            <a:stretch>
              <a:fillRect t="-105158" b="-66097"/>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TextBox 2"/>
          <p:cNvSpPr txBox="1"/>
          <p:nvPr/>
        </p:nvSpPr>
        <p:spPr>
          <a:xfrm>
            <a:off x="1822485" y="594989"/>
            <a:ext cx="14643040" cy="1387478"/>
          </a:xfrm>
          <a:prstGeom prst="rect">
            <a:avLst/>
          </a:prstGeom>
        </p:spPr>
        <p:txBody>
          <a:bodyPr lIns="0" tIns="0" rIns="0" bIns="0" rtlCol="0" anchor="t">
            <a:spAutoFit/>
          </a:bodyPr>
          <a:lstStyle/>
          <a:p>
            <a:pPr algn="ctr">
              <a:lnSpc>
                <a:spcPts val="8800"/>
              </a:lnSpc>
            </a:pPr>
            <a:r>
              <a:rPr lang="en-US" sz="8000" b="1">
                <a:solidFill>
                  <a:srgbClr val="FFFFFF"/>
                </a:solidFill>
                <a:latin typeface="Avenir Bold"/>
                <a:ea typeface="Avenir Bold"/>
                <a:cs typeface="Avenir Bold"/>
                <a:sym typeface="Avenir Bold"/>
              </a:rPr>
              <a:t>THE IMPORTANCE OF SLEEP</a:t>
            </a:r>
          </a:p>
        </p:txBody>
      </p:sp>
      <p:sp>
        <p:nvSpPr>
          <p:cNvPr id="3" name="TextBox 3"/>
          <p:cNvSpPr txBox="1"/>
          <p:nvPr/>
        </p:nvSpPr>
        <p:spPr>
          <a:xfrm>
            <a:off x="270348" y="1906267"/>
            <a:ext cx="14951954" cy="5516880"/>
          </a:xfrm>
          <a:prstGeom prst="rect">
            <a:avLst/>
          </a:prstGeom>
        </p:spPr>
        <p:txBody>
          <a:bodyPr lIns="0" tIns="0" rIns="0" bIns="0" rtlCol="0" anchor="t">
            <a:spAutoFit/>
          </a:bodyPr>
          <a:lstStyle/>
          <a:p>
            <a:pPr marL="891540" lvl="2" indent="-297180" algn="l">
              <a:lnSpc>
                <a:spcPts val="4290"/>
              </a:lnSpc>
              <a:buFont typeface="Arial"/>
              <a:buChar char="⚬"/>
            </a:pPr>
            <a:r>
              <a:rPr lang="en-US" sz="3900" dirty="0">
                <a:solidFill>
                  <a:srgbClr val="FFFFFF"/>
                </a:solidFill>
                <a:latin typeface="Avenir"/>
                <a:ea typeface="Avenir"/>
                <a:cs typeface="Avenir"/>
                <a:sym typeface="Avenir"/>
              </a:rPr>
              <a:t>Going to bed with phones/tablets is hurting health &amp; happiness.</a:t>
            </a:r>
          </a:p>
          <a:p>
            <a:pPr marL="891540" lvl="2" indent="-297180" algn="l">
              <a:lnSpc>
                <a:spcPts val="4290"/>
              </a:lnSpc>
            </a:pPr>
            <a:endParaRPr lang="en-US" sz="3900" dirty="0">
              <a:solidFill>
                <a:srgbClr val="FFFFFF"/>
              </a:solidFill>
              <a:latin typeface="Avenir"/>
              <a:ea typeface="Avenir"/>
              <a:cs typeface="Avenir"/>
              <a:sym typeface="Avenir"/>
            </a:endParaRPr>
          </a:p>
          <a:p>
            <a:pPr marL="891540" lvl="2" indent="-297180" algn="l">
              <a:lnSpc>
                <a:spcPts val="4290"/>
              </a:lnSpc>
              <a:buFont typeface="Arial"/>
              <a:buChar char="⚬"/>
            </a:pPr>
            <a:r>
              <a:rPr lang="en-US" sz="3900" dirty="0">
                <a:solidFill>
                  <a:srgbClr val="FFFFFF"/>
                </a:solidFill>
                <a:latin typeface="Avenir"/>
                <a:ea typeface="Avenir"/>
                <a:cs typeface="Avenir"/>
                <a:sym typeface="Avenir"/>
              </a:rPr>
              <a:t>51% of teens sleep less than 7 hours a night.</a:t>
            </a:r>
          </a:p>
          <a:p>
            <a:pPr marL="891540" lvl="2" indent="-297180" algn="l">
              <a:lnSpc>
                <a:spcPts val="4290"/>
              </a:lnSpc>
            </a:pPr>
            <a:endParaRPr lang="en-US" sz="3900" dirty="0">
              <a:solidFill>
                <a:srgbClr val="FFFFFF"/>
              </a:solidFill>
              <a:latin typeface="Avenir"/>
              <a:ea typeface="Avenir"/>
              <a:cs typeface="Avenir"/>
              <a:sym typeface="Avenir"/>
            </a:endParaRPr>
          </a:p>
          <a:p>
            <a:pPr marL="891540" lvl="2" indent="-297180" algn="l">
              <a:lnSpc>
                <a:spcPts val="4290"/>
              </a:lnSpc>
              <a:buFont typeface="Arial"/>
              <a:buChar char="⚬"/>
            </a:pPr>
            <a:r>
              <a:rPr lang="en-US" sz="3900" dirty="0">
                <a:solidFill>
                  <a:srgbClr val="FFFFFF"/>
                </a:solidFill>
                <a:latin typeface="Avenir"/>
                <a:ea typeface="Avenir"/>
                <a:cs typeface="Avenir"/>
                <a:sym typeface="Avenir"/>
              </a:rPr>
              <a:t>Even unused devices in bedrooms nearly double the odds of poor sleep.</a:t>
            </a:r>
          </a:p>
          <a:p>
            <a:pPr marL="891540" lvl="2" indent="-297180" algn="l">
              <a:lnSpc>
                <a:spcPts val="4290"/>
              </a:lnSpc>
            </a:pPr>
            <a:endParaRPr lang="en-US" sz="3900" dirty="0">
              <a:solidFill>
                <a:srgbClr val="FFFFFF"/>
              </a:solidFill>
              <a:latin typeface="Avenir"/>
              <a:ea typeface="Avenir"/>
              <a:cs typeface="Avenir"/>
              <a:sym typeface="Avenir"/>
            </a:endParaRPr>
          </a:p>
          <a:p>
            <a:pPr marL="891540" lvl="2" indent="-297180" algn="l">
              <a:lnSpc>
                <a:spcPts val="4290"/>
              </a:lnSpc>
              <a:buFont typeface="Arial"/>
              <a:buChar char="⚬"/>
            </a:pPr>
            <a:r>
              <a:rPr lang="en-US" sz="3900" dirty="0">
                <a:solidFill>
                  <a:srgbClr val="FFFFFF"/>
                </a:solidFill>
                <a:latin typeface="Avenir"/>
                <a:ea typeface="Avenir"/>
                <a:cs typeface="Avenir"/>
                <a:sym typeface="Avenir"/>
              </a:rPr>
              <a:t>The </a:t>
            </a:r>
            <a:r>
              <a:rPr lang="en-US" sz="3900" u="sng" dirty="0">
                <a:solidFill>
                  <a:srgbClr val="ACDA2D"/>
                </a:solidFill>
                <a:latin typeface="Avenir"/>
                <a:ea typeface="Avenir"/>
                <a:cs typeface="Avenir"/>
                <a:sym typeface="Avenir"/>
              </a:rPr>
              <a:t>Screen-Free Sleep Campaign</a:t>
            </a:r>
            <a:r>
              <a:rPr lang="en-US" sz="3900" dirty="0">
                <a:solidFill>
                  <a:srgbClr val="ACDA2D"/>
                </a:solidFill>
                <a:latin typeface="Avenir"/>
                <a:ea typeface="Avenir"/>
                <a:cs typeface="Avenir"/>
                <a:sym typeface="Avenir"/>
              </a:rPr>
              <a:t> </a:t>
            </a:r>
            <a:r>
              <a:rPr lang="en-US" sz="3900" dirty="0">
                <a:solidFill>
                  <a:srgbClr val="FFFFFF"/>
                </a:solidFill>
                <a:latin typeface="Avenir"/>
                <a:ea typeface="Avenir"/>
                <a:cs typeface="Avenir"/>
                <a:sym typeface="Avenir"/>
              </a:rPr>
              <a:t>empowers parents to replace devices with simple alarm clocks.</a:t>
            </a:r>
          </a:p>
        </p:txBody>
      </p:sp>
      <p:sp>
        <p:nvSpPr>
          <p:cNvPr id="4" name="Freeform 4" descr="clock"/>
          <p:cNvSpPr/>
          <p:nvPr/>
        </p:nvSpPr>
        <p:spPr>
          <a:xfrm>
            <a:off x="14445710" y="3793046"/>
            <a:ext cx="3677603" cy="4114800"/>
          </a:xfrm>
          <a:custGeom>
            <a:avLst/>
            <a:gdLst/>
            <a:ahLst/>
            <a:cxnLst/>
            <a:rect l="l" t="t" r="r" b="b"/>
            <a:pathLst>
              <a:path w="3677603" h="4114800">
                <a:moveTo>
                  <a:pt x="0" y="0"/>
                </a:moveTo>
                <a:lnTo>
                  <a:pt x="3677603" y="0"/>
                </a:lnTo>
                <a:lnTo>
                  <a:pt x="367760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270348" y="7736395"/>
            <a:ext cx="16988952" cy="2129790"/>
          </a:xfrm>
          <a:prstGeom prst="rect">
            <a:avLst/>
          </a:prstGeom>
        </p:spPr>
        <p:txBody>
          <a:bodyPr lIns="0" tIns="0" rIns="0" bIns="0" rtlCol="0" anchor="t">
            <a:spAutoFit/>
          </a:bodyPr>
          <a:lstStyle/>
          <a:p>
            <a:pPr marL="891414" lvl="2" indent="-297138" algn="l">
              <a:lnSpc>
                <a:spcPts val="5458"/>
              </a:lnSpc>
              <a:buFont typeface="Arial"/>
              <a:buChar char="⚬"/>
            </a:pPr>
            <a:r>
              <a:rPr lang="en-US" sz="3898">
                <a:solidFill>
                  <a:srgbClr val="FFFFFF"/>
                </a:solidFill>
                <a:latin typeface="Public Sans"/>
                <a:ea typeface="Public Sans"/>
                <a:cs typeface="Public Sans"/>
                <a:sym typeface="Public Sans"/>
              </a:rPr>
              <a:t>Virginia Tech researcher Dr. Abhishek Reddy has found that “suicide attempts in adolescents are significantly more likely to occur during nighttime hours and in the context of recent screen 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child on tablet at night in bed"/>
          <p:cNvGrpSpPr/>
          <p:nvPr/>
        </p:nvGrpSpPr>
        <p:grpSpPr>
          <a:xfrm>
            <a:off x="8769906" y="2240888"/>
            <a:ext cx="9518094" cy="8008012"/>
            <a:chOff x="0" y="0"/>
            <a:chExt cx="10566400" cy="8890000"/>
          </a:xfrm>
        </p:grpSpPr>
        <p:sp>
          <p:nvSpPr>
            <p:cNvPr id="3" name="Freeform 3"/>
            <p:cNvSpPr/>
            <p:nvPr/>
          </p:nvSpPr>
          <p:spPr>
            <a:xfrm>
              <a:off x="0" y="0"/>
              <a:ext cx="10566400" cy="8890000"/>
            </a:xfrm>
            <a:custGeom>
              <a:avLst/>
              <a:gdLst/>
              <a:ahLst/>
              <a:cxnLst/>
              <a:rect l="l" t="t" r="r" b="b"/>
              <a:pathLst>
                <a:path w="10566400" h="8890000">
                  <a:moveTo>
                    <a:pt x="0" y="0"/>
                  </a:moveTo>
                  <a:lnTo>
                    <a:pt x="10566400" y="0"/>
                  </a:lnTo>
                  <a:lnTo>
                    <a:pt x="10566400" y="8890000"/>
                  </a:lnTo>
                  <a:lnTo>
                    <a:pt x="0" y="8890000"/>
                  </a:lnTo>
                  <a:lnTo>
                    <a:pt x="0" y="0"/>
                  </a:lnTo>
                  <a:close/>
                </a:path>
              </a:pathLst>
            </a:custGeom>
            <a:blipFill>
              <a:blip r:embed="rId2"/>
              <a:stretch>
                <a:fillRect l="-13015" r="-13015"/>
              </a:stretch>
            </a:blipFill>
          </p:spPr>
          <p:txBody>
            <a:bodyPr/>
            <a:lstStyle/>
            <a:p>
              <a:endParaRPr lang="en-US"/>
            </a:p>
          </p:txBody>
        </p:sp>
      </p:grpSp>
      <p:sp>
        <p:nvSpPr>
          <p:cNvPr id="4" name="TextBox 4"/>
          <p:cNvSpPr txBox="1"/>
          <p:nvPr/>
        </p:nvSpPr>
        <p:spPr>
          <a:xfrm>
            <a:off x="1739656" y="677161"/>
            <a:ext cx="16548344" cy="688829"/>
          </a:xfrm>
          <a:prstGeom prst="rect">
            <a:avLst/>
          </a:prstGeom>
        </p:spPr>
        <p:txBody>
          <a:bodyPr lIns="0" tIns="0" rIns="0" bIns="0" rtlCol="0" anchor="t">
            <a:spAutoFit/>
          </a:bodyPr>
          <a:lstStyle/>
          <a:p>
            <a:pPr algn="l">
              <a:lnSpc>
                <a:spcPts val="4950"/>
              </a:lnSpc>
            </a:pPr>
            <a:r>
              <a:rPr lang="en-US" sz="4500" b="1">
                <a:solidFill>
                  <a:srgbClr val="3803FF"/>
                </a:solidFill>
                <a:latin typeface="Avenir Bold"/>
                <a:ea typeface="Avenir Bold"/>
                <a:cs typeface="Avenir Bold"/>
                <a:sym typeface="Avenir Bold"/>
              </a:rPr>
              <a:t>DANGER:</a:t>
            </a:r>
            <a:r>
              <a:rPr lang="en-US" sz="4500">
                <a:solidFill>
                  <a:srgbClr val="3803FF"/>
                </a:solidFill>
                <a:latin typeface="Avenir"/>
                <a:ea typeface="Avenir"/>
                <a:cs typeface="Avenir"/>
                <a:sym typeface="Avenir"/>
              </a:rPr>
              <a:t> SCREENS ALL THE TIME &amp; ESPECIALLY AT NIGHT</a:t>
            </a:r>
          </a:p>
        </p:txBody>
      </p:sp>
      <p:sp>
        <p:nvSpPr>
          <p:cNvPr id="5" name="TextBox 5"/>
          <p:cNvSpPr txBox="1"/>
          <p:nvPr/>
        </p:nvSpPr>
        <p:spPr>
          <a:xfrm>
            <a:off x="267979" y="2202788"/>
            <a:ext cx="7879519" cy="6397625"/>
          </a:xfrm>
          <a:prstGeom prst="rect">
            <a:avLst/>
          </a:prstGeom>
        </p:spPr>
        <p:txBody>
          <a:bodyPr lIns="0" tIns="0" rIns="0" bIns="0" rtlCol="0" anchor="t">
            <a:spAutoFit/>
          </a:bodyPr>
          <a:lstStyle/>
          <a:p>
            <a:pPr marL="800101" lvl="2" indent="-266700" algn="l">
              <a:lnSpc>
                <a:spcPts val="3850"/>
              </a:lnSpc>
              <a:buFont typeface="Arial"/>
              <a:buChar char="⚬"/>
            </a:pPr>
            <a:r>
              <a:rPr lang="en-US" sz="3500">
                <a:solidFill>
                  <a:srgbClr val="3803FF"/>
                </a:solidFill>
                <a:latin typeface="Avenir"/>
                <a:ea typeface="Avenir"/>
                <a:cs typeface="Avenir"/>
                <a:sym typeface="Avenir"/>
              </a:rPr>
              <a:t>Interrupts natural growth &amp; focus</a:t>
            </a:r>
          </a:p>
          <a:p>
            <a:pPr marL="800101" lvl="2" indent="-266700" algn="l">
              <a:lnSpc>
                <a:spcPts val="3850"/>
              </a:lnSpc>
            </a:pPr>
            <a:endParaRPr lang="en-US" sz="3500">
              <a:solidFill>
                <a:srgbClr val="3803FF"/>
              </a:solidFill>
              <a:latin typeface="Avenir"/>
              <a:ea typeface="Avenir"/>
              <a:cs typeface="Avenir"/>
              <a:sym typeface="Avenir"/>
            </a:endParaRPr>
          </a:p>
          <a:p>
            <a:pPr marL="800101" lvl="2" indent="-266700" algn="l">
              <a:lnSpc>
                <a:spcPts val="3850"/>
              </a:lnSpc>
              <a:buFont typeface="Arial"/>
              <a:buChar char="⚬"/>
            </a:pPr>
            <a:r>
              <a:rPr lang="en-US" sz="3500">
                <a:solidFill>
                  <a:srgbClr val="3803FF"/>
                </a:solidFill>
                <a:latin typeface="Avenir"/>
                <a:ea typeface="Avenir"/>
                <a:cs typeface="Avenir"/>
                <a:sym typeface="Avenir"/>
              </a:rPr>
              <a:t>Too much - reduces attention &amp; memory</a:t>
            </a:r>
          </a:p>
          <a:p>
            <a:pPr marL="800101" lvl="2" indent="-266700" algn="l">
              <a:lnSpc>
                <a:spcPts val="3850"/>
              </a:lnSpc>
            </a:pPr>
            <a:endParaRPr lang="en-US" sz="3500">
              <a:solidFill>
                <a:srgbClr val="3803FF"/>
              </a:solidFill>
              <a:latin typeface="Avenir"/>
              <a:ea typeface="Avenir"/>
              <a:cs typeface="Avenir"/>
              <a:sym typeface="Avenir"/>
            </a:endParaRPr>
          </a:p>
          <a:p>
            <a:pPr marL="800101" lvl="2" indent="-266700" algn="l">
              <a:lnSpc>
                <a:spcPts val="3850"/>
              </a:lnSpc>
              <a:buFont typeface="Arial"/>
              <a:buChar char="⚬"/>
            </a:pPr>
            <a:r>
              <a:rPr lang="en-US" sz="3500">
                <a:solidFill>
                  <a:srgbClr val="3803FF"/>
                </a:solidFill>
                <a:latin typeface="Avenir"/>
                <a:ea typeface="Avenir"/>
                <a:cs typeface="Avenir"/>
                <a:sym typeface="Avenir"/>
              </a:rPr>
              <a:t>Kids need a REAL world, with play and connection</a:t>
            </a:r>
          </a:p>
          <a:p>
            <a:pPr marL="800101" lvl="2" indent="-266700" algn="l">
              <a:lnSpc>
                <a:spcPts val="3850"/>
              </a:lnSpc>
            </a:pPr>
            <a:endParaRPr lang="en-US" sz="3500">
              <a:solidFill>
                <a:srgbClr val="3803FF"/>
              </a:solidFill>
              <a:latin typeface="Avenir"/>
              <a:ea typeface="Avenir"/>
              <a:cs typeface="Avenir"/>
              <a:sym typeface="Avenir"/>
            </a:endParaRPr>
          </a:p>
          <a:p>
            <a:pPr marL="800101" lvl="2" indent="-266700" algn="l">
              <a:lnSpc>
                <a:spcPts val="3850"/>
              </a:lnSpc>
              <a:buFont typeface="Arial"/>
              <a:buChar char="⚬"/>
            </a:pPr>
            <a:r>
              <a:rPr lang="en-US" sz="3500">
                <a:solidFill>
                  <a:srgbClr val="3803FF"/>
                </a:solidFill>
                <a:latin typeface="Avenir"/>
                <a:ea typeface="Avenir"/>
                <a:cs typeface="Avenir"/>
                <a:sym typeface="Avenir"/>
              </a:rPr>
              <a:t>Research - increase of ADHD symptoms, depression, anxiety, &amp; suicide in youth</a:t>
            </a:r>
          </a:p>
          <a:p>
            <a:pPr marL="800101" lvl="2" indent="-266700" algn="l">
              <a:lnSpc>
                <a:spcPts val="3850"/>
              </a:lnSpc>
            </a:pPr>
            <a:endParaRPr lang="en-US" sz="3500">
              <a:solidFill>
                <a:srgbClr val="3803FF"/>
              </a:solidFill>
              <a:latin typeface="Avenir"/>
              <a:ea typeface="Avenir"/>
              <a:cs typeface="Avenir"/>
              <a:sym typeface="Avenir"/>
            </a:endParaRPr>
          </a:p>
          <a:p>
            <a:pPr marL="800101" lvl="2" indent="-266700" algn="l">
              <a:lnSpc>
                <a:spcPts val="3850"/>
              </a:lnSpc>
            </a:pPr>
            <a:endParaRPr lang="en-US" sz="3500">
              <a:solidFill>
                <a:srgbClr val="3803FF"/>
              </a:solidFill>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discord"/>
          <p:cNvSpPr/>
          <p:nvPr/>
        </p:nvSpPr>
        <p:spPr>
          <a:xfrm>
            <a:off x="14453383" y="1076773"/>
            <a:ext cx="3491474" cy="2509495"/>
          </a:xfrm>
          <a:custGeom>
            <a:avLst/>
            <a:gdLst/>
            <a:ahLst/>
            <a:cxnLst/>
            <a:rect l="l" t="t" r="r" b="b"/>
            <a:pathLst>
              <a:path w="3491474" h="2509495">
                <a:moveTo>
                  <a:pt x="0" y="0"/>
                </a:moveTo>
                <a:lnTo>
                  <a:pt x="3491474" y="0"/>
                </a:lnTo>
                <a:lnTo>
                  <a:pt x="3491474" y="2509494"/>
                </a:lnTo>
                <a:lnTo>
                  <a:pt x="0" y="2509494"/>
                </a:lnTo>
                <a:lnTo>
                  <a:pt x="0" y="0"/>
                </a:lnTo>
                <a:close/>
              </a:path>
            </a:pathLst>
          </a:custGeom>
          <a:blipFill>
            <a:blip r:embed="rId2">
              <a:extLst>
                <a:ext uri="{96DAC541-7B7A-43D3-8B79-37D633B846F1}">
                  <asvg:svgBlip xmlns:asvg="http://schemas.microsoft.com/office/drawing/2016/SVG/main" r:embed="rId3"/>
                </a:ext>
              </a:extLst>
            </a:blip>
            <a:stretch>
              <a:fillRect t="-231" b="-231"/>
            </a:stretch>
          </a:blipFill>
        </p:spPr>
        <p:txBody>
          <a:bodyPr/>
          <a:lstStyle/>
          <a:p>
            <a:endParaRPr lang="en-US"/>
          </a:p>
        </p:txBody>
      </p:sp>
      <p:sp>
        <p:nvSpPr>
          <p:cNvPr id="3" name="Freeform 3" descr="facebook"/>
          <p:cNvSpPr/>
          <p:nvPr/>
        </p:nvSpPr>
        <p:spPr>
          <a:xfrm>
            <a:off x="12052673" y="4194248"/>
            <a:ext cx="3114465" cy="3114465"/>
          </a:xfrm>
          <a:custGeom>
            <a:avLst/>
            <a:gdLst/>
            <a:ahLst/>
            <a:cxnLst/>
            <a:rect l="l" t="t" r="r" b="b"/>
            <a:pathLst>
              <a:path w="3114465" h="3114465">
                <a:moveTo>
                  <a:pt x="0" y="0"/>
                </a:moveTo>
                <a:lnTo>
                  <a:pt x="3114466" y="0"/>
                </a:lnTo>
                <a:lnTo>
                  <a:pt x="3114466" y="3114465"/>
                </a:lnTo>
                <a:lnTo>
                  <a:pt x="0" y="31144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descr="snapchat"/>
          <p:cNvGrpSpPr/>
          <p:nvPr/>
        </p:nvGrpSpPr>
        <p:grpSpPr>
          <a:xfrm>
            <a:off x="10864672" y="559689"/>
            <a:ext cx="2376002" cy="2376002"/>
            <a:chOff x="0" y="0"/>
            <a:chExt cx="3168002" cy="3168002"/>
          </a:xfrm>
        </p:grpSpPr>
        <p:sp>
          <p:nvSpPr>
            <p:cNvPr id="5" name="Freeform 5"/>
            <p:cNvSpPr/>
            <p:nvPr/>
          </p:nvSpPr>
          <p:spPr>
            <a:xfrm>
              <a:off x="0" y="0"/>
              <a:ext cx="3168015" cy="3168015"/>
            </a:xfrm>
            <a:custGeom>
              <a:avLst/>
              <a:gdLst/>
              <a:ahLst/>
              <a:cxnLst/>
              <a:rect l="l" t="t" r="r" b="b"/>
              <a:pathLst>
                <a:path w="3168015" h="3168015">
                  <a:moveTo>
                    <a:pt x="0" y="0"/>
                  </a:moveTo>
                  <a:lnTo>
                    <a:pt x="3168015" y="0"/>
                  </a:lnTo>
                  <a:lnTo>
                    <a:pt x="3168015" y="3168015"/>
                  </a:lnTo>
                  <a:lnTo>
                    <a:pt x="0" y="3168015"/>
                  </a:lnTo>
                  <a:lnTo>
                    <a:pt x="0" y="0"/>
                  </a:lnTo>
                  <a:close/>
                </a:path>
              </a:pathLst>
            </a:custGeom>
            <a:blipFill>
              <a:blip r:embed="rId6"/>
              <a:stretch>
                <a:fillRect/>
              </a:stretch>
            </a:blipFill>
          </p:spPr>
          <p:txBody>
            <a:bodyPr/>
            <a:lstStyle/>
            <a:p>
              <a:endParaRPr lang="en-US"/>
            </a:p>
          </p:txBody>
        </p:sp>
      </p:grpSp>
      <p:sp>
        <p:nvSpPr>
          <p:cNvPr id="6" name="Freeform 6" descr="whats app"/>
          <p:cNvSpPr/>
          <p:nvPr/>
        </p:nvSpPr>
        <p:spPr>
          <a:xfrm>
            <a:off x="13257233" y="7414112"/>
            <a:ext cx="3819811" cy="2479405"/>
          </a:xfrm>
          <a:custGeom>
            <a:avLst/>
            <a:gdLst/>
            <a:ahLst/>
            <a:cxnLst/>
            <a:rect l="l" t="t" r="r" b="b"/>
            <a:pathLst>
              <a:path w="3819811" h="2479405">
                <a:moveTo>
                  <a:pt x="0" y="0"/>
                </a:moveTo>
                <a:lnTo>
                  <a:pt x="3819811" y="0"/>
                </a:lnTo>
                <a:lnTo>
                  <a:pt x="3819811" y="2479406"/>
                </a:lnTo>
                <a:lnTo>
                  <a:pt x="0" y="2479406"/>
                </a:lnTo>
                <a:lnTo>
                  <a:pt x="0" y="0"/>
                </a:lnTo>
                <a:close/>
              </a:path>
            </a:pathLst>
          </a:custGeom>
          <a:blipFill>
            <a:blip r:embed="rId7">
              <a:extLst>
                <a:ext uri="{96DAC541-7B7A-43D3-8B79-37D633B846F1}">
                  <asvg:svgBlip xmlns:asvg="http://schemas.microsoft.com/office/drawing/2016/SVG/main" r:embed="rId8"/>
                </a:ext>
              </a:extLst>
            </a:blip>
            <a:stretch>
              <a:fillRect t="-12" b="-12"/>
            </a:stretch>
          </a:blipFill>
        </p:spPr>
        <p:txBody>
          <a:bodyPr/>
          <a:lstStyle/>
          <a:p>
            <a:endParaRPr lang="en-US"/>
          </a:p>
        </p:txBody>
      </p:sp>
      <p:sp>
        <p:nvSpPr>
          <p:cNvPr id="7" name="Freeform 7" descr="instagram"/>
          <p:cNvSpPr/>
          <p:nvPr/>
        </p:nvSpPr>
        <p:spPr>
          <a:xfrm>
            <a:off x="9249441" y="6846208"/>
            <a:ext cx="2412092" cy="2412092"/>
          </a:xfrm>
          <a:custGeom>
            <a:avLst/>
            <a:gdLst/>
            <a:ahLst/>
            <a:cxnLst/>
            <a:rect l="l" t="t" r="r" b="b"/>
            <a:pathLst>
              <a:path w="2412092" h="2412092">
                <a:moveTo>
                  <a:pt x="0" y="0"/>
                </a:moveTo>
                <a:lnTo>
                  <a:pt x="2412092" y="0"/>
                </a:lnTo>
                <a:lnTo>
                  <a:pt x="2412092" y="2412092"/>
                </a:lnTo>
                <a:lnTo>
                  <a:pt x="0" y="2412092"/>
                </a:lnTo>
                <a:lnTo>
                  <a:pt x="0" y="0"/>
                </a:lnTo>
                <a:close/>
              </a:path>
            </a:pathLst>
          </a:custGeom>
          <a:blipFill>
            <a:blip r:embed="rId9">
              <a:extLst>
                <a:ext uri="{96DAC541-7B7A-43D3-8B79-37D633B846F1}">
                  <asvg:svgBlip xmlns:asvg="http://schemas.microsoft.com/office/drawing/2016/SVG/main" r:embed="rId10"/>
                </a:ext>
              </a:extLst>
            </a:blip>
            <a:stretch>
              <a:fillRect t="-196" b="-197"/>
            </a:stretch>
          </a:blipFill>
        </p:spPr>
        <p:txBody>
          <a:bodyPr/>
          <a:lstStyle/>
          <a:p>
            <a:endParaRPr lang="en-US"/>
          </a:p>
        </p:txBody>
      </p:sp>
      <p:sp>
        <p:nvSpPr>
          <p:cNvPr id="8" name="Freeform 8" descr="youtube"/>
          <p:cNvSpPr/>
          <p:nvPr/>
        </p:nvSpPr>
        <p:spPr>
          <a:xfrm>
            <a:off x="8658830" y="3338783"/>
            <a:ext cx="2594281" cy="1804717"/>
          </a:xfrm>
          <a:custGeom>
            <a:avLst/>
            <a:gdLst/>
            <a:ahLst/>
            <a:cxnLst/>
            <a:rect l="l" t="t" r="r" b="b"/>
            <a:pathLst>
              <a:path w="2594281" h="1804717">
                <a:moveTo>
                  <a:pt x="0" y="0"/>
                </a:moveTo>
                <a:lnTo>
                  <a:pt x="2594281" y="0"/>
                </a:lnTo>
                <a:lnTo>
                  <a:pt x="2594281" y="1804717"/>
                </a:lnTo>
                <a:lnTo>
                  <a:pt x="0" y="1804717"/>
                </a:lnTo>
                <a:lnTo>
                  <a:pt x="0" y="0"/>
                </a:lnTo>
                <a:close/>
              </a:path>
            </a:pathLst>
          </a:custGeom>
          <a:blipFill>
            <a:blip r:embed="rId11"/>
            <a:stretch>
              <a:fillRect/>
            </a:stretch>
          </a:blipFill>
        </p:spPr>
        <p:txBody>
          <a:bodyPr/>
          <a:lstStyle/>
          <a:p>
            <a:endParaRPr lang="en-US"/>
          </a:p>
        </p:txBody>
      </p:sp>
      <p:sp>
        <p:nvSpPr>
          <p:cNvPr id="9" name="Freeform 9" descr="x"/>
          <p:cNvSpPr/>
          <p:nvPr/>
        </p:nvSpPr>
        <p:spPr>
          <a:xfrm>
            <a:off x="15550856" y="4844617"/>
            <a:ext cx="2459416" cy="1847683"/>
          </a:xfrm>
          <a:custGeom>
            <a:avLst/>
            <a:gdLst/>
            <a:ahLst/>
            <a:cxnLst/>
            <a:rect l="l" t="t" r="r" b="b"/>
            <a:pathLst>
              <a:path w="2459416" h="1847683">
                <a:moveTo>
                  <a:pt x="0" y="0"/>
                </a:moveTo>
                <a:lnTo>
                  <a:pt x="2459416" y="0"/>
                </a:lnTo>
                <a:lnTo>
                  <a:pt x="2459416" y="1847683"/>
                </a:lnTo>
                <a:lnTo>
                  <a:pt x="0" y="1847683"/>
                </a:lnTo>
                <a:lnTo>
                  <a:pt x="0" y="0"/>
                </a:lnTo>
                <a:close/>
              </a:path>
            </a:pathLst>
          </a:custGeom>
          <a:blipFill>
            <a:blip r:embed="rId12"/>
            <a:stretch>
              <a:fillRect/>
            </a:stretch>
          </a:blipFill>
        </p:spPr>
        <p:txBody>
          <a:bodyPr/>
          <a:lstStyle/>
          <a:p>
            <a:endParaRPr lang="en-US"/>
          </a:p>
        </p:txBody>
      </p:sp>
      <p:sp>
        <p:nvSpPr>
          <p:cNvPr id="10" name="TextBox 10"/>
          <p:cNvSpPr txBox="1"/>
          <p:nvPr/>
        </p:nvSpPr>
        <p:spPr>
          <a:xfrm>
            <a:off x="1515180" y="407289"/>
            <a:ext cx="7628820" cy="2204990"/>
          </a:xfrm>
          <a:prstGeom prst="rect">
            <a:avLst/>
          </a:prstGeom>
        </p:spPr>
        <p:txBody>
          <a:bodyPr lIns="0" tIns="0" rIns="0" bIns="0" rtlCol="0" anchor="t">
            <a:spAutoFit/>
          </a:bodyPr>
          <a:lstStyle/>
          <a:p>
            <a:pPr algn="l">
              <a:lnSpc>
                <a:spcPts val="8250"/>
              </a:lnSpc>
            </a:pPr>
            <a:r>
              <a:rPr lang="en-US" sz="7500" b="1">
                <a:solidFill>
                  <a:srgbClr val="3803FF"/>
                </a:solidFill>
                <a:latin typeface="Avenir Bold"/>
                <a:ea typeface="Avenir Bold"/>
                <a:cs typeface="Avenir Bold"/>
                <a:sym typeface="Avenir Bold"/>
              </a:rPr>
              <a:t>Social Media &amp; Messaging Apps</a:t>
            </a:r>
          </a:p>
        </p:txBody>
      </p:sp>
      <p:sp>
        <p:nvSpPr>
          <p:cNvPr id="11" name="TextBox 11"/>
          <p:cNvSpPr txBox="1"/>
          <p:nvPr/>
        </p:nvSpPr>
        <p:spPr>
          <a:xfrm>
            <a:off x="1547270" y="2756297"/>
            <a:ext cx="6863439" cy="6842506"/>
          </a:xfrm>
          <a:prstGeom prst="rect">
            <a:avLst/>
          </a:prstGeom>
        </p:spPr>
        <p:txBody>
          <a:bodyPr lIns="0" tIns="0" rIns="0" bIns="0" rtlCol="0" anchor="t">
            <a:spAutoFit/>
          </a:bodyPr>
          <a:lstStyle/>
          <a:p>
            <a:pPr marL="922464" lvl="2" indent="-307488" algn="l">
              <a:lnSpc>
                <a:spcPts val="4438"/>
              </a:lnSpc>
              <a:buFont typeface="Arial"/>
              <a:buChar char="⚬"/>
            </a:pPr>
            <a:r>
              <a:rPr lang="en-US" sz="4034">
                <a:solidFill>
                  <a:srgbClr val="3803FF"/>
                </a:solidFill>
                <a:latin typeface="Avenir"/>
                <a:ea typeface="Avenir"/>
                <a:cs typeface="Avenir"/>
                <a:sym typeface="Avenir"/>
              </a:rPr>
              <a:t>YouTube</a:t>
            </a:r>
          </a:p>
          <a:p>
            <a:pPr marL="922464" lvl="2" indent="-307488" algn="l">
              <a:lnSpc>
                <a:spcPts val="4438"/>
              </a:lnSpc>
              <a:buFont typeface="Arial"/>
              <a:buChar char="⚬"/>
            </a:pPr>
            <a:r>
              <a:rPr lang="en-US" sz="4034">
                <a:solidFill>
                  <a:srgbClr val="3803FF"/>
                </a:solidFill>
                <a:latin typeface="Avenir"/>
                <a:ea typeface="Avenir"/>
                <a:cs typeface="Avenir"/>
                <a:sym typeface="Avenir"/>
              </a:rPr>
              <a:t>WhatsApp</a:t>
            </a:r>
          </a:p>
          <a:p>
            <a:pPr marL="922464" lvl="2" indent="-307488" algn="l">
              <a:lnSpc>
                <a:spcPts val="4438"/>
              </a:lnSpc>
              <a:buFont typeface="Arial"/>
              <a:buChar char="⚬"/>
            </a:pPr>
            <a:r>
              <a:rPr lang="en-US" sz="4034">
                <a:solidFill>
                  <a:srgbClr val="3803FF"/>
                </a:solidFill>
                <a:latin typeface="Avenir"/>
                <a:ea typeface="Avenir"/>
                <a:cs typeface="Avenir"/>
                <a:sym typeface="Avenir"/>
              </a:rPr>
              <a:t>Discord</a:t>
            </a:r>
          </a:p>
          <a:p>
            <a:pPr marL="922464" lvl="2" indent="-307488" algn="l">
              <a:lnSpc>
                <a:spcPts val="4438"/>
              </a:lnSpc>
              <a:buFont typeface="Arial"/>
              <a:buChar char="⚬"/>
            </a:pPr>
            <a:r>
              <a:rPr lang="en-US" sz="4034">
                <a:solidFill>
                  <a:srgbClr val="3803FF"/>
                </a:solidFill>
                <a:latin typeface="Avenir"/>
                <a:ea typeface="Avenir"/>
                <a:cs typeface="Avenir"/>
                <a:sym typeface="Avenir"/>
              </a:rPr>
              <a:t>Facebook Messenger</a:t>
            </a:r>
          </a:p>
          <a:p>
            <a:pPr marL="922464" lvl="2" indent="-307488" algn="l">
              <a:lnSpc>
                <a:spcPts val="4438"/>
              </a:lnSpc>
              <a:buFont typeface="Arial"/>
              <a:buChar char="⚬"/>
            </a:pPr>
            <a:r>
              <a:rPr lang="en-US" sz="4034">
                <a:solidFill>
                  <a:srgbClr val="3803FF"/>
                </a:solidFill>
                <a:latin typeface="Avenir"/>
                <a:ea typeface="Avenir"/>
                <a:cs typeface="Avenir"/>
                <a:sym typeface="Avenir"/>
              </a:rPr>
              <a:t>Instagram</a:t>
            </a:r>
          </a:p>
          <a:p>
            <a:pPr marL="922464" lvl="2" indent="-307488" algn="l">
              <a:lnSpc>
                <a:spcPts val="4438"/>
              </a:lnSpc>
              <a:buFont typeface="Arial"/>
              <a:buChar char="⚬"/>
            </a:pPr>
            <a:r>
              <a:rPr lang="en-US" sz="4034">
                <a:solidFill>
                  <a:srgbClr val="3803FF"/>
                </a:solidFill>
                <a:latin typeface="Avenir"/>
                <a:ea typeface="Avenir"/>
                <a:cs typeface="Avenir"/>
                <a:sym typeface="Avenir"/>
              </a:rPr>
              <a:t>SnapChat</a:t>
            </a:r>
          </a:p>
          <a:p>
            <a:pPr marL="922464" lvl="2" indent="-307488" algn="l">
              <a:lnSpc>
                <a:spcPts val="4438"/>
              </a:lnSpc>
              <a:buFont typeface="Arial"/>
              <a:buChar char="⚬"/>
            </a:pPr>
            <a:r>
              <a:rPr lang="en-US" sz="4034">
                <a:solidFill>
                  <a:srgbClr val="3803FF"/>
                </a:solidFill>
                <a:latin typeface="Avenir"/>
                <a:ea typeface="Avenir"/>
                <a:cs typeface="Avenir"/>
                <a:sym typeface="Avenir"/>
              </a:rPr>
              <a:t>TikTok</a:t>
            </a:r>
          </a:p>
          <a:p>
            <a:pPr marL="922464" lvl="2" indent="-307488" algn="l">
              <a:lnSpc>
                <a:spcPts val="4438"/>
              </a:lnSpc>
              <a:buFont typeface="Arial"/>
              <a:buChar char="⚬"/>
            </a:pPr>
            <a:r>
              <a:rPr lang="en-US" sz="4034">
                <a:solidFill>
                  <a:srgbClr val="3803FF"/>
                </a:solidFill>
                <a:latin typeface="Avenir"/>
                <a:ea typeface="Avenir"/>
                <a:cs typeface="Avenir"/>
                <a:sym typeface="Avenir"/>
              </a:rPr>
              <a:t>Spotify</a:t>
            </a:r>
          </a:p>
          <a:p>
            <a:pPr marL="922464" lvl="2" indent="-307488" algn="l">
              <a:lnSpc>
                <a:spcPts val="4438"/>
              </a:lnSpc>
              <a:buFont typeface="Arial"/>
              <a:buChar char="⚬"/>
            </a:pPr>
            <a:r>
              <a:rPr lang="en-US" sz="4034">
                <a:solidFill>
                  <a:srgbClr val="3803FF"/>
                </a:solidFill>
                <a:latin typeface="Avenir"/>
                <a:ea typeface="Avenir"/>
                <a:cs typeface="Avenir"/>
                <a:sym typeface="Avenir"/>
              </a:rPr>
              <a:t>Twitch</a:t>
            </a:r>
          </a:p>
          <a:p>
            <a:pPr marL="922401" lvl="2" indent="-307467" algn="l">
              <a:lnSpc>
                <a:spcPts val="4438"/>
              </a:lnSpc>
              <a:buFont typeface="Arial"/>
              <a:buChar char="⚬"/>
            </a:pPr>
            <a:r>
              <a:rPr lang="en-US" sz="4034">
                <a:solidFill>
                  <a:srgbClr val="3803FF"/>
                </a:solidFill>
                <a:latin typeface="Avenir"/>
                <a:ea typeface="Avenir"/>
                <a:cs typeface="Avenir"/>
                <a:sym typeface="Avenir"/>
              </a:rPr>
              <a:t>Twitter (X)</a:t>
            </a:r>
          </a:p>
          <a:p>
            <a:pPr marL="922464" lvl="2" indent="-307488" algn="l">
              <a:lnSpc>
                <a:spcPts val="4438"/>
              </a:lnSpc>
              <a:buFont typeface="Arial"/>
              <a:buChar char="⚬"/>
            </a:pPr>
            <a:r>
              <a:rPr lang="en-US" sz="4034">
                <a:solidFill>
                  <a:srgbClr val="3803FF"/>
                </a:solidFill>
                <a:latin typeface="Avenir"/>
                <a:ea typeface="Avenir"/>
                <a:cs typeface="Avenir"/>
                <a:sym typeface="Avenir"/>
              </a:rPr>
              <a:t>Group Texting</a:t>
            </a:r>
          </a:p>
          <a:p>
            <a:pPr marL="922464" lvl="2" indent="-307488" algn="l">
              <a:lnSpc>
                <a:spcPts val="4438"/>
              </a:lnSpc>
            </a:pPr>
            <a:endParaRPr lang="en-US" sz="4034">
              <a:solidFill>
                <a:srgbClr val="3803FF"/>
              </a:solidFill>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438FF"/>
        </a:solidFill>
        <a:effectLst/>
      </p:bgPr>
    </p:bg>
    <p:spTree>
      <p:nvGrpSpPr>
        <p:cNvPr id="1" name=""/>
        <p:cNvGrpSpPr/>
        <p:nvPr/>
      </p:nvGrpSpPr>
      <p:grpSpPr>
        <a:xfrm>
          <a:off x="0" y="0"/>
          <a:ext cx="0" cy="0"/>
          <a:chOff x="0" y="0"/>
          <a:chExt cx="0" cy="0"/>
        </a:xfrm>
      </p:grpSpPr>
      <p:sp>
        <p:nvSpPr>
          <p:cNvPr id="2" name="Freeform 2" descr="roblox logo"/>
          <p:cNvSpPr/>
          <p:nvPr/>
        </p:nvSpPr>
        <p:spPr>
          <a:xfrm>
            <a:off x="477495" y="7007198"/>
            <a:ext cx="4864417" cy="2736235"/>
          </a:xfrm>
          <a:custGeom>
            <a:avLst/>
            <a:gdLst/>
            <a:ahLst/>
            <a:cxnLst/>
            <a:rect l="l" t="t" r="r" b="b"/>
            <a:pathLst>
              <a:path w="4864417" h="2736235">
                <a:moveTo>
                  <a:pt x="0" y="0"/>
                </a:moveTo>
                <a:lnTo>
                  <a:pt x="4864417" y="0"/>
                </a:lnTo>
                <a:lnTo>
                  <a:pt x="4864417" y="2736235"/>
                </a:lnTo>
                <a:lnTo>
                  <a:pt x="0" y="2736235"/>
                </a:lnTo>
                <a:lnTo>
                  <a:pt x="0" y="0"/>
                </a:lnTo>
                <a:close/>
              </a:path>
            </a:pathLst>
          </a:custGeom>
          <a:blipFill>
            <a:blip r:embed="rId2"/>
            <a:stretch>
              <a:fillRect/>
            </a:stretch>
          </a:blipFill>
        </p:spPr>
        <p:txBody>
          <a:bodyPr/>
          <a:lstStyle/>
          <a:p>
            <a:endParaRPr lang="en-US"/>
          </a:p>
        </p:txBody>
      </p:sp>
      <p:sp>
        <p:nvSpPr>
          <p:cNvPr id="3" name="Freeform 3" descr="xbox logo&#10;"/>
          <p:cNvSpPr/>
          <p:nvPr/>
        </p:nvSpPr>
        <p:spPr>
          <a:xfrm>
            <a:off x="8394093" y="7618333"/>
            <a:ext cx="1714960" cy="1695095"/>
          </a:xfrm>
          <a:custGeom>
            <a:avLst/>
            <a:gdLst/>
            <a:ahLst/>
            <a:cxnLst/>
            <a:rect l="l" t="t" r="r" b="b"/>
            <a:pathLst>
              <a:path w="1714960" h="1695095">
                <a:moveTo>
                  <a:pt x="0" y="0"/>
                </a:moveTo>
                <a:lnTo>
                  <a:pt x="1714959" y="0"/>
                </a:lnTo>
                <a:lnTo>
                  <a:pt x="1714959" y="1695096"/>
                </a:lnTo>
                <a:lnTo>
                  <a:pt x="0" y="1695096"/>
                </a:lnTo>
                <a:lnTo>
                  <a:pt x="0" y="0"/>
                </a:lnTo>
                <a:close/>
              </a:path>
            </a:pathLst>
          </a:custGeom>
          <a:blipFill>
            <a:blip r:embed="rId3"/>
            <a:stretch>
              <a:fillRect/>
            </a:stretch>
          </a:blipFill>
        </p:spPr>
        <p:txBody>
          <a:bodyPr/>
          <a:lstStyle/>
          <a:p>
            <a:endParaRPr lang="en-US"/>
          </a:p>
        </p:txBody>
      </p:sp>
      <p:sp>
        <p:nvSpPr>
          <p:cNvPr id="4" name="Freeform 4" descr="nintendo logo"/>
          <p:cNvSpPr/>
          <p:nvPr/>
        </p:nvSpPr>
        <p:spPr>
          <a:xfrm>
            <a:off x="10461477" y="7456605"/>
            <a:ext cx="3431800" cy="1801695"/>
          </a:xfrm>
          <a:custGeom>
            <a:avLst/>
            <a:gdLst/>
            <a:ahLst/>
            <a:cxnLst/>
            <a:rect l="l" t="t" r="r" b="b"/>
            <a:pathLst>
              <a:path w="3431800" h="1801695">
                <a:moveTo>
                  <a:pt x="0" y="0"/>
                </a:moveTo>
                <a:lnTo>
                  <a:pt x="3431800" y="0"/>
                </a:lnTo>
                <a:lnTo>
                  <a:pt x="3431800" y="1801695"/>
                </a:lnTo>
                <a:lnTo>
                  <a:pt x="0" y="1801695"/>
                </a:lnTo>
                <a:lnTo>
                  <a:pt x="0" y="0"/>
                </a:lnTo>
                <a:close/>
              </a:path>
            </a:pathLst>
          </a:custGeom>
          <a:blipFill>
            <a:blip r:embed="rId4"/>
            <a:stretch>
              <a:fillRect/>
            </a:stretch>
          </a:blipFill>
        </p:spPr>
        <p:txBody>
          <a:bodyPr/>
          <a:lstStyle/>
          <a:p>
            <a:endParaRPr lang="en-US"/>
          </a:p>
        </p:txBody>
      </p:sp>
      <p:sp>
        <p:nvSpPr>
          <p:cNvPr id="5" name="Freeform 5" descr="fortnite logo"/>
          <p:cNvSpPr/>
          <p:nvPr/>
        </p:nvSpPr>
        <p:spPr>
          <a:xfrm>
            <a:off x="14068089" y="6489451"/>
            <a:ext cx="3952860" cy="3952860"/>
          </a:xfrm>
          <a:custGeom>
            <a:avLst/>
            <a:gdLst/>
            <a:ahLst/>
            <a:cxnLst/>
            <a:rect l="l" t="t" r="r" b="b"/>
            <a:pathLst>
              <a:path w="3952860" h="3952860">
                <a:moveTo>
                  <a:pt x="0" y="0"/>
                </a:moveTo>
                <a:lnTo>
                  <a:pt x="3952861" y="0"/>
                </a:lnTo>
                <a:lnTo>
                  <a:pt x="3952861" y="3952860"/>
                </a:lnTo>
                <a:lnTo>
                  <a:pt x="0" y="3952860"/>
                </a:lnTo>
                <a:lnTo>
                  <a:pt x="0" y="0"/>
                </a:lnTo>
                <a:close/>
              </a:path>
            </a:pathLst>
          </a:custGeom>
          <a:blipFill>
            <a:blip r:embed="rId5"/>
            <a:stretch>
              <a:fillRect/>
            </a:stretch>
          </a:blipFill>
        </p:spPr>
        <p:txBody>
          <a:bodyPr/>
          <a:lstStyle/>
          <a:p>
            <a:endParaRPr lang="en-US"/>
          </a:p>
        </p:txBody>
      </p:sp>
      <p:sp>
        <p:nvSpPr>
          <p:cNvPr id="6" name="Freeform 6" descr="playtation logo"/>
          <p:cNvSpPr/>
          <p:nvPr/>
        </p:nvSpPr>
        <p:spPr>
          <a:xfrm>
            <a:off x="5693404" y="7379155"/>
            <a:ext cx="2173452" cy="2173452"/>
          </a:xfrm>
          <a:custGeom>
            <a:avLst/>
            <a:gdLst/>
            <a:ahLst/>
            <a:cxnLst/>
            <a:rect l="l" t="t" r="r" b="b"/>
            <a:pathLst>
              <a:path w="2173452" h="2173452">
                <a:moveTo>
                  <a:pt x="0" y="0"/>
                </a:moveTo>
                <a:lnTo>
                  <a:pt x="2173452" y="0"/>
                </a:lnTo>
                <a:lnTo>
                  <a:pt x="2173452" y="2173452"/>
                </a:lnTo>
                <a:lnTo>
                  <a:pt x="0" y="2173452"/>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3558209" y="1104952"/>
            <a:ext cx="11171582" cy="1052307"/>
          </a:xfrm>
          <a:prstGeom prst="rect">
            <a:avLst/>
          </a:prstGeom>
        </p:spPr>
        <p:txBody>
          <a:bodyPr lIns="0" tIns="0" rIns="0" bIns="0" rtlCol="0" anchor="t">
            <a:spAutoFit/>
          </a:bodyPr>
          <a:lstStyle/>
          <a:p>
            <a:pPr algn="ctr">
              <a:lnSpc>
                <a:spcPts val="7135"/>
              </a:lnSpc>
              <a:spcBef>
                <a:spcPct val="0"/>
              </a:spcBef>
            </a:pPr>
            <a:r>
              <a:rPr lang="en-US" sz="6486">
                <a:solidFill>
                  <a:srgbClr val="FFFFFF"/>
                </a:solidFill>
                <a:latin typeface="Avenir"/>
                <a:ea typeface="Avenir"/>
                <a:cs typeface="Avenir"/>
                <a:sym typeface="Avenir"/>
              </a:rPr>
              <a:t>DANGERS OF VIDEO GAMES</a:t>
            </a:r>
          </a:p>
        </p:txBody>
      </p:sp>
      <p:sp>
        <p:nvSpPr>
          <p:cNvPr id="8" name="TextBox 8"/>
          <p:cNvSpPr txBox="1"/>
          <p:nvPr/>
        </p:nvSpPr>
        <p:spPr>
          <a:xfrm>
            <a:off x="1161720" y="2779306"/>
            <a:ext cx="15964561" cy="4345282"/>
          </a:xfrm>
          <a:prstGeom prst="rect">
            <a:avLst/>
          </a:prstGeom>
        </p:spPr>
        <p:txBody>
          <a:bodyPr lIns="0" tIns="0" rIns="0" bIns="0" rtlCol="0" anchor="t">
            <a:spAutoFit/>
          </a:bodyPr>
          <a:lstStyle/>
          <a:p>
            <a:pPr algn="l">
              <a:lnSpc>
                <a:spcPts val="3629"/>
              </a:lnSpc>
              <a:spcBef>
                <a:spcPct val="0"/>
              </a:spcBef>
            </a:pPr>
            <a:r>
              <a:rPr lang="en-US" sz="3299" b="1">
                <a:solidFill>
                  <a:srgbClr val="FFFFFF"/>
                </a:solidFill>
                <a:latin typeface="Avenir Bold"/>
                <a:ea typeface="Avenir Bold"/>
                <a:cs typeface="Avenir Bold"/>
                <a:sym typeface="Avenir Bold"/>
              </a:rPr>
              <a:t>Mental &amp; Emotional Health Risks:</a:t>
            </a:r>
          </a:p>
          <a:p>
            <a:pPr algn="l">
              <a:lnSpc>
                <a:spcPts val="3630"/>
              </a:lnSpc>
              <a:spcBef>
                <a:spcPct val="0"/>
              </a:spcBef>
            </a:pPr>
            <a:endParaRPr lang="en-US" sz="3299" b="1">
              <a:solidFill>
                <a:srgbClr val="FFFFFF"/>
              </a:solidFill>
              <a:latin typeface="Avenir Bold"/>
              <a:ea typeface="Avenir Bold"/>
              <a:cs typeface="Avenir Bold"/>
              <a:sym typeface="Avenir Bold"/>
            </a:endParaRPr>
          </a:p>
          <a:p>
            <a:pPr marL="647700" lvl="1" indent="-323850" algn="l">
              <a:lnSpc>
                <a:spcPts val="3300"/>
              </a:lnSpc>
              <a:buFont typeface="Arial"/>
              <a:buChar char="•"/>
            </a:pPr>
            <a:r>
              <a:rPr lang="en-US" sz="3000" b="1">
                <a:solidFill>
                  <a:srgbClr val="FFFFFF"/>
                </a:solidFill>
                <a:latin typeface="Avenir Bold"/>
                <a:ea typeface="Avenir Bold"/>
                <a:cs typeface="Avenir Bold"/>
                <a:sym typeface="Avenir Bold"/>
              </a:rPr>
              <a:t>Aggression &amp; Desensitization</a:t>
            </a:r>
            <a:r>
              <a:rPr lang="en-US" sz="3000">
                <a:solidFill>
                  <a:srgbClr val="FFFFFF"/>
                </a:solidFill>
                <a:latin typeface="Avenir"/>
                <a:ea typeface="Avenir"/>
                <a:cs typeface="Avenir"/>
                <a:sym typeface="Avenir"/>
              </a:rPr>
              <a:t>: exposure to violent games can increase aggressive thoughts and decrease empathy.</a:t>
            </a:r>
          </a:p>
          <a:p>
            <a:pPr algn="l">
              <a:lnSpc>
                <a:spcPts val="3300"/>
              </a:lnSpc>
              <a:spcBef>
                <a:spcPct val="0"/>
              </a:spcBef>
            </a:pPr>
            <a:endParaRPr lang="en-US" sz="3000">
              <a:solidFill>
                <a:srgbClr val="FFFFFF"/>
              </a:solidFill>
              <a:latin typeface="Avenir"/>
              <a:ea typeface="Avenir"/>
              <a:cs typeface="Avenir"/>
              <a:sym typeface="Avenir"/>
            </a:endParaRPr>
          </a:p>
          <a:p>
            <a:pPr marL="647700" lvl="1" indent="-323850" algn="l">
              <a:lnSpc>
                <a:spcPts val="3300"/>
              </a:lnSpc>
              <a:buFont typeface="Arial"/>
              <a:buChar char="•"/>
            </a:pPr>
            <a:r>
              <a:rPr lang="en-US" sz="3000" b="1">
                <a:solidFill>
                  <a:srgbClr val="FFFFFF"/>
                </a:solidFill>
                <a:latin typeface="Avenir Bold"/>
                <a:ea typeface="Avenir Bold"/>
                <a:cs typeface="Avenir Bold"/>
                <a:sym typeface="Avenir Bold"/>
              </a:rPr>
              <a:t>Anxiety &amp; Depression</a:t>
            </a:r>
            <a:r>
              <a:rPr lang="en-US" sz="3000">
                <a:solidFill>
                  <a:srgbClr val="FFFFFF"/>
                </a:solidFill>
                <a:latin typeface="Avenir"/>
                <a:ea typeface="Avenir"/>
                <a:cs typeface="Avenir"/>
                <a:sym typeface="Avenir"/>
              </a:rPr>
              <a:t>: excessive gaming is linked to higher risks of anxiety and depression, often exacerbated by social isolation.</a:t>
            </a:r>
          </a:p>
          <a:p>
            <a:pPr algn="l">
              <a:lnSpc>
                <a:spcPts val="3300"/>
              </a:lnSpc>
              <a:spcBef>
                <a:spcPct val="0"/>
              </a:spcBef>
            </a:pPr>
            <a:endParaRPr lang="en-US" sz="3000">
              <a:solidFill>
                <a:srgbClr val="FFFFFF"/>
              </a:solidFill>
              <a:latin typeface="Avenir"/>
              <a:ea typeface="Avenir"/>
              <a:cs typeface="Avenir"/>
              <a:sym typeface="Avenir"/>
            </a:endParaRPr>
          </a:p>
          <a:p>
            <a:pPr marL="647700" lvl="1" indent="-323850" algn="l">
              <a:lnSpc>
                <a:spcPts val="3300"/>
              </a:lnSpc>
              <a:buFont typeface="Arial"/>
              <a:buChar char="•"/>
            </a:pPr>
            <a:r>
              <a:rPr lang="en-US" sz="3000" b="1">
                <a:solidFill>
                  <a:srgbClr val="FFFFFF"/>
                </a:solidFill>
                <a:latin typeface="Avenir Bold"/>
                <a:ea typeface="Avenir Bold"/>
                <a:cs typeface="Avenir Bold"/>
                <a:sym typeface="Avenir Bold"/>
              </a:rPr>
              <a:t>Impulse Control &amp; Focus:</a:t>
            </a:r>
            <a:r>
              <a:rPr lang="en-US" sz="3000">
                <a:solidFill>
                  <a:srgbClr val="FFFFFF"/>
                </a:solidFill>
                <a:latin typeface="Avenir"/>
                <a:ea typeface="Avenir"/>
                <a:cs typeface="Avenir"/>
                <a:sym typeface="Avenir"/>
              </a:rPr>
              <a:t> can hinder prefrontal cortex development, leading to poor impulse control, emotional regulation issues, and attention problems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438FF"/>
        </a:solidFill>
        <a:effectLst/>
      </p:bgPr>
    </p:bg>
    <p:spTree>
      <p:nvGrpSpPr>
        <p:cNvPr id="1" name=""/>
        <p:cNvGrpSpPr/>
        <p:nvPr/>
      </p:nvGrpSpPr>
      <p:grpSpPr>
        <a:xfrm>
          <a:off x="0" y="0"/>
          <a:ext cx="0" cy="0"/>
          <a:chOff x="0" y="0"/>
          <a:chExt cx="0" cy="0"/>
        </a:xfrm>
      </p:grpSpPr>
      <p:sp>
        <p:nvSpPr>
          <p:cNvPr id="2" name="Freeform 2" descr="betmgm logo"/>
          <p:cNvSpPr/>
          <p:nvPr/>
        </p:nvSpPr>
        <p:spPr>
          <a:xfrm>
            <a:off x="1028700" y="8205160"/>
            <a:ext cx="5048721" cy="1368238"/>
          </a:xfrm>
          <a:custGeom>
            <a:avLst/>
            <a:gdLst/>
            <a:ahLst/>
            <a:cxnLst/>
            <a:rect l="l" t="t" r="r" b="b"/>
            <a:pathLst>
              <a:path w="5048721" h="1368238">
                <a:moveTo>
                  <a:pt x="0" y="0"/>
                </a:moveTo>
                <a:lnTo>
                  <a:pt x="5048721" y="0"/>
                </a:lnTo>
                <a:lnTo>
                  <a:pt x="5048721" y="1368238"/>
                </a:lnTo>
                <a:lnTo>
                  <a:pt x="0" y="1368238"/>
                </a:lnTo>
                <a:lnTo>
                  <a:pt x="0" y="0"/>
                </a:lnTo>
                <a:close/>
              </a:path>
            </a:pathLst>
          </a:custGeom>
          <a:blipFill>
            <a:blip r:embed="rId2"/>
            <a:stretch>
              <a:fillRect/>
            </a:stretch>
          </a:blipFill>
        </p:spPr>
        <p:txBody>
          <a:bodyPr/>
          <a:lstStyle/>
          <a:p>
            <a:endParaRPr lang="en-US"/>
          </a:p>
        </p:txBody>
      </p:sp>
      <p:sp>
        <p:nvSpPr>
          <p:cNvPr id="3" name="Freeform 3" descr="draft kings logo"/>
          <p:cNvSpPr/>
          <p:nvPr/>
        </p:nvSpPr>
        <p:spPr>
          <a:xfrm>
            <a:off x="12671509" y="7629736"/>
            <a:ext cx="4354387" cy="2211804"/>
          </a:xfrm>
          <a:custGeom>
            <a:avLst/>
            <a:gdLst/>
            <a:ahLst/>
            <a:cxnLst/>
            <a:rect l="l" t="t" r="r" b="b"/>
            <a:pathLst>
              <a:path w="4354387" h="2211804">
                <a:moveTo>
                  <a:pt x="0" y="0"/>
                </a:moveTo>
                <a:lnTo>
                  <a:pt x="4354388" y="0"/>
                </a:lnTo>
                <a:lnTo>
                  <a:pt x="4354388" y="2211804"/>
                </a:lnTo>
                <a:lnTo>
                  <a:pt x="0" y="2211804"/>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262103" y="3255662"/>
            <a:ext cx="15763793" cy="4374074"/>
          </a:xfrm>
          <a:prstGeom prst="rect">
            <a:avLst/>
          </a:prstGeom>
        </p:spPr>
        <p:txBody>
          <a:bodyPr lIns="0" tIns="0" rIns="0" bIns="0" rtlCol="0" anchor="t">
            <a:spAutoFit/>
          </a:bodyPr>
          <a:lstStyle/>
          <a:p>
            <a:pPr algn="l">
              <a:lnSpc>
                <a:spcPts val="4894"/>
              </a:lnSpc>
              <a:spcBef>
                <a:spcPct val="0"/>
              </a:spcBef>
            </a:pPr>
            <a:r>
              <a:rPr lang="en-US" sz="4449">
                <a:solidFill>
                  <a:srgbClr val="FFFFFF"/>
                </a:solidFill>
                <a:latin typeface="Avenir"/>
                <a:ea typeface="Avenir"/>
                <a:cs typeface="Avenir"/>
                <a:sym typeface="Avenir"/>
              </a:rPr>
              <a:t>A new study reveals that more than a third of teenage boys between the ages of 11 and 17 have admitted to online gambling in the past year.</a:t>
            </a:r>
          </a:p>
          <a:p>
            <a:pPr algn="l">
              <a:lnSpc>
                <a:spcPts val="4895"/>
              </a:lnSpc>
              <a:spcBef>
                <a:spcPct val="0"/>
              </a:spcBef>
            </a:pPr>
            <a:endParaRPr lang="en-US" sz="4449">
              <a:solidFill>
                <a:srgbClr val="FFFFFF"/>
              </a:solidFill>
              <a:latin typeface="Avenir"/>
              <a:ea typeface="Avenir"/>
              <a:cs typeface="Avenir"/>
              <a:sym typeface="Avenir"/>
            </a:endParaRPr>
          </a:p>
          <a:p>
            <a:pPr algn="l">
              <a:lnSpc>
                <a:spcPts val="4895"/>
              </a:lnSpc>
              <a:spcBef>
                <a:spcPct val="0"/>
              </a:spcBef>
            </a:pPr>
            <a:r>
              <a:rPr lang="en-US" sz="4449">
                <a:solidFill>
                  <a:srgbClr val="FFFFFF"/>
                </a:solidFill>
                <a:latin typeface="Avenir"/>
                <a:ea typeface="Avenir"/>
                <a:cs typeface="Avenir"/>
                <a:sym typeface="Avenir"/>
              </a:rPr>
              <a:t>Additionally, the study found that 60 percent of 11 to 17 year olds are seeing ads for gambling on YouTube and social media, information pushed to them in their feeds.</a:t>
            </a:r>
          </a:p>
        </p:txBody>
      </p:sp>
      <p:sp>
        <p:nvSpPr>
          <p:cNvPr id="5" name="TextBox 5"/>
          <p:cNvSpPr txBox="1"/>
          <p:nvPr/>
        </p:nvSpPr>
        <p:spPr>
          <a:xfrm>
            <a:off x="2498008" y="1104952"/>
            <a:ext cx="13291983" cy="1052307"/>
          </a:xfrm>
          <a:prstGeom prst="rect">
            <a:avLst/>
          </a:prstGeom>
        </p:spPr>
        <p:txBody>
          <a:bodyPr lIns="0" tIns="0" rIns="0" bIns="0" rtlCol="0" anchor="t">
            <a:spAutoFit/>
          </a:bodyPr>
          <a:lstStyle/>
          <a:p>
            <a:pPr algn="ctr">
              <a:lnSpc>
                <a:spcPts val="7135"/>
              </a:lnSpc>
              <a:spcBef>
                <a:spcPct val="0"/>
              </a:spcBef>
            </a:pPr>
            <a:r>
              <a:rPr lang="en-US" sz="6486">
                <a:solidFill>
                  <a:srgbClr val="FFFFFF"/>
                </a:solidFill>
                <a:latin typeface="Avenir"/>
                <a:ea typeface="Avenir"/>
                <a:cs typeface="Avenir"/>
                <a:sym typeface="Avenir"/>
              </a:rPr>
              <a:t>Online Gambling and Teenage Boys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emoji drugs chart"/>
          <p:cNvGrpSpPr/>
          <p:nvPr/>
        </p:nvGrpSpPr>
        <p:grpSpPr>
          <a:xfrm>
            <a:off x="1028700" y="0"/>
            <a:ext cx="8579571" cy="10287000"/>
            <a:chOff x="0" y="0"/>
            <a:chExt cx="11014761" cy="13206819"/>
          </a:xfrm>
        </p:grpSpPr>
        <p:sp>
          <p:nvSpPr>
            <p:cNvPr id="3" name="Freeform 3"/>
            <p:cNvSpPr/>
            <p:nvPr/>
          </p:nvSpPr>
          <p:spPr>
            <a:xfrm>
              <a:off x="0" y="0"/>
              <a:ext cx="11014710" cy="13206857"/>
            </a:xfrm>
            <a:custGeom>
              <a:avLst/>
              <a:gdLst/>
              <a:ahLst/>
              <a:cxnLst/>
              <a:rect l="l" t="t" r="r" b="b"/>
              <a:pathLst>
                <a:path w="11014710" h="13206857">
                  <a:moveTo>
                    <a:pt x="21971" y="0"/>
                  </a:moveTo>
                  <a:lnTo>
                    <a:pt x="11014710" y="0"/>
                  </a:lnTo>
                  <a:lnTo>
                    <a:pt x="11014710" y="13121132"/>
                  </a:lnTo>
                  <a:cubicBezTo>
                    <a:pt x="9215755" y="13112623"/>
                    <a:pt x="7416673" y="12996927"/>
                    <a:pt x="5617718" y="12988417"/>
                  </a:cubicBezTo>
                  <a:lnTo>
                    <a:pt x="0" y="13206857"/>
                  </a:lnTo>
                  <a:lnTo>
                    <a:pt x="21971" y="0"/>
                  </a:lnTo>
                  <a:close/>
                </a:path>
              </a:pathLst>
            </a:custGeom>
            <a:blipFill>
              <a:blip r:embed="rId2"/>
              <a:stretch>
                <a:fillRect t="-6254" b="-6254"/>
              </a:stretch>
            </a:blipFill>
          </p:spPr>
          <p:txBody>
            <a:bodyPr/>
            <a:lstStyle/>
            <a:p>
              <a:endParaRPr lang="en-US"/>
            </a:p>
          </p:txBody>
        </p:sp>
      </p:grpSp>
      <p:sp>
        <p:nvSpPr>
          <p:cNvPr id="4" name="TextBox 4"/>
          <p:cNvSpPr txBox="1"/>
          <p:nvPr/>
        </p:nvSpPr>
        <p:spPr>
          <a:xfrm>
            <a:off x="10591800" y="609914"/>
            <a:ext cx="6453749" cy="1188587"/>
          </a:xfrm>
          <a:prstGeom prst="rect">
            <a:avLst/>
          </a:prstGeom>
        </p:spPr>
        <p:txBody>
          <a:bodyPr lIns="0" tIns="0" rIns="0" bIns="0" rtlCol="0" anchor="t">
            <a:spAutoFit/>
          </a:bodyPr>
          <a:lstStyle/>
          <a:p>
            <a:pPr algn="r">
              <a:lnSpc>
                <a:spcPts val="8560"/>
              </a:lnSpc>
            </a:pPr>
            <a:r>
              <a:rPr lang="en-US" sz="7783" b="1">
                <a:solidFill>
                  <a:srgbClr val="3803FF"/>
                </a:solidFill>
                <a:latin typeface="Avenir Bold"/>
                <a:ea typeface="Avenir Bold"/>
                <a:cs typeface="Avenir Bold"/>
                <a:sym typeface="Avenir Bold"/>
              </a:rPr>
              <a:t>EMOJIS</a:t>
            </a:r>
          </a:p>
        </p:txBody>
      </p:sp>
      <p:sp>
        <p:nvSpPr>
          <p:cNvPr id="5" name="TextBox 5"/>
          <p:cNvSpPr txBox="1"/>
          <p:nvPr/>
        </p:nvSpPr>
        <p:spPr>
          <a:xfrm>
            <a:off x="10105920" y="2057400"/>
            <a:ext cx="7636231" cy="2893743"/>
          </a:xfrm>
          <a:prstGeom prst="rect">
            <a:avLst/>
          </a:prstGeom>
        </p:spPr>
        <p:txBody>
          <a:bodyPr lIns="0" tIns="0" rIns="0" bIns="0" rtlCol="0" anchor="t">
            <a:spAutoFit/>
          </a:bodyPr>
          <a:lstStyle/>
          <a:p>
            <a:pPr marL="938484" lvl="2" indent="-312828" algn="l">
              <a:lnSpc>
                <a:spcPts val="5383"/>
              </a:lnSpc>
              <a:buFont typeface="Arial"/>
              <a:buChar char="⚬"/>
            </a:pPr>
            <a:r>
              <a:rPr lang="en-US" sz="3400">
                <a:solidFill>
                  <a:srgbClr val="3803FF"/>
                </a:solidFill>
                <a:latin typeface="Avenir"/>
                <a:ea typeface="Avenir"/>
                <a:cs typeface="Avenir"/>
                <a:sym typeface="Avenir"/>
              </a:rPr>
              <a:t>Emojis can symbolize drug use.</a:t>
            </a:r>
          </a:p>
          <a:p>
            <a:pPr marL="938484" lvl="2" indent="-312828" algn="l">
              <a:lnSpc>
                <a:spcPts val="5383"/>
              </a:lnSpc>
              <a:buFont typeface="Arial"/>
              <a:buChar char="⚬"/>
            </a:pPr>
            <a:r>
              <a:rPr lang="en-US" sz="3400">
                <a:solidFill>
                  <a:srgbClr val="3803FF"/>
                </a:solidFill>
                <a:latin typeface="Avenir"/>
                <a:ea typeface="Avenir"/>
                <a:cs typeface="Avenir"/>
                <a:sym typeface="Avenir"/>
              </a:rPr>
              <a:t>Use Emoji Drug Code </a:t>
            </a:r>
          </a:p>
          <a:p>
            <a:pPr marL="938484" lvl="2" indent="-312828" algn="l">
              <a:lnSpc>
                <a:spcPts val="5383"/>
              </a:lnSpc>
              <a:buFont typeface="Arial"/>
              <a:buChar char="⚬"/>
            </a:pPr>
            <a:r>
              <a:rPr lang="en-US" sz="3400">
                <a:solidFill>
                  <a:srgbClr val="3803FF"/>
                </a:solidFill>
                <a:latin typeface="Avenir"/>
                <a:ea typeface="Avenir"/>
                <a:cs typeface="Avenir"/>
                <a:sym typeface="Avenir"/>
              </a:rPr>
              <a:t>Check messages</a:t>
            </a:r>
          </a:p>
          <a:p>
            <a:pPr marL="938484" lvl="2" indent="-312828" algn="l">
              <a:lnSpc>
                <a:spcPts val="5383"/>
              </a:lnSpc>
            </a:pPr>
            <a:endParaRPr lang="en-US" sz="3400">
              <a:solidFill>
                <a:srgbClr val="3803FF"/>
              </a:solidFill>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7710F"/>
        </a:solidFill>
        <a:effectLst/>
      </p:bgPr>
    </p:bg>
    <p:spTree>
      <p:nvGrpSpPr>
        <p:cNvPr id="1" name=""/>
        <p:cNvGrpSpPr/>
        <p:nvPr/>
      </p:nvGrpSpPr>
      <p:grpSpPr>
        <a:xfrm>
          <a:off x="0" y="0"/>
          <a:ext cx="0" cy="0"/>
          <a:chOff x="0" y="0"/>
          <a:chExt cx="0" cy="0"/>
        </a:xfrm>
      </p:grpSpPr>
      <p:grpSp>
        <p:nvGrpSpPr>
          <p:cNvPr id="2" name="Group 2" descr="best age chart"/>
          <p:cNvGrpSpPr/>
          <p:nvPr/>
        </p:nvGrpSpPr>
        <p:grpSpPr>
          <a:xfrm>
            <a:off x="740007" y="2278170"/>
            <a:ext cx="9574663" cy="7409221"/>
            <a:chOff x="0" y="0"/>
            <a:chExt cx="12766218" cy="9878962"/>
          </a:xfrm>
        </p:grpSpPr>
        <p:sp>
          <p:nvSpPr>
            <p:cNvPr id="3" name="Freeform 3"/>
            <p:cNvSpPr/>
            <p:nvPr/>
          </p:nvSpPr>
          <p:spPr>
            <a:xfrm>
              <a:off x="0" y="0"/>
              <a:ext cx="12766167" cy="9878949"/>
            </a:xfrm>
            <a:custGeom>
              <a:avLst/>
              <a:gdLst/>
              <a:ahLst/>
              <a:cxnLst/>
              <a:rect l="l" t="t" r="r" b="b"/>
              <a:pathLst>
                <a:path w="12766167" h="9878949">
                  <a:moveTo>
                    <a:pt x="0" y="0"/>
                  </a:moveTo>
                  <a:lnTo>
                    <a:pt x="12766167" y="0"/>
                  </a:lnTo>
                  <a:lnTo>
                    <a:pt x="12766167" y="9878949"/>
                  </a:lnTo>
                  <a:lnTo>
                    <a:pt x="0" y="9878949"/>
                  </a:lnTo>
                  <a:lnTo>
                    <a:pt x="0" y="0"/>
                  </a:lnTo>
                  <a:close/>
                </a:path>
              </a:pathLst>
            </a:custGeom>
            <a:blipFill>
              <a:blip r:embed="rId2"/>
              <a:stretch>
                <a:fillRect t="-865" b="-865"/>
              </a:stretch>
            </a:blipFill>
          </p:spPr>
          <p:txBody>
            <a:bodyPr/>
            <a:lstStyle/>
            <a:p>
              <a:endParaRPr lang="en-US"/>
            </a:p>
          </p:txBody>
        </p:sp>
      </p:grpSp>
      <p:sp>
        <p:nvSpPr>
          <p:cNvPr id="4" name="TextBox 4"/>
          <p:cNvSpPr txBox="1"/>
          <p:nvPr/>
        </p:nvSpPr>
        <p:spPr>
          <a:xfrm>
            <a:off x="10577303" y="3606803"/>
            <a:ext cx="6720097" cy="4508475"/>
          </a:xfrm>
          <a:prstGeom prst="rect">
            <a:avLst/>
          </a:prstGeom>
        </p:spPr>
        <p:txBody>
          <a:bodyPr lIns="0" tIns="0" rIns="0" bIns="0" rtlCol="0" anchor="t">
            <a:spAutoFit/>
          </a:bodyPr>
          <a:lstStyle/>
          <a:p>
            <a:pPr algn="l">
              <a:lnSpc>
                <a:spcPts val="4399"/>
              </a:lnSpc>
            </a:pPr>
            <a:r>
              <a:rPr lang="en-US" sz="3999" b="1">
                <a:solidFill>
                  <a:srgbClr val="FFFEFC"/>
                </a:solidFill>
                <a:latin typeface="Avenir Bold"/>
                <a:ea typeface="Avenir Bold"/>
                <a:cs typeface="Avenir Bold"/>
                <a:sym typeface="Avenir Bold"/>
              </a:rPr>
              <a:t>As age of first smartphone goes up, so does the mental health reported by young adults, assessed by the MHQ. </a:t>
            </a:r>
          </a:p>
          <a:p>
            <a:pPr algn="l">
              <a:lnSpc>
                <a:spcPts val="4399"/>
              </a:lnSpc>
            </a:pPr>
            <a:endParaRPr lang="en-US" sz="3999" b="1">
              <a:solidFill>
                <a:srgbClr val="FFFEFC"/>
              </a:solidFill>
              <a:latin typeface="Avenir Bold"/>
              <a:ea typeface="Avenir Bold"/>
              <a:cs typeface="Avenir Bold"/>
              <a:sym typeface="Avenir Bold"/>
            </a:endParaRPr>
          </a:p>
          <a:p>
            <a:pPr algn="l">
              <a:lnSpc>
                <a:spcPts val="4399"/>
              </a:lnSpc>
            </a:pPr>
            <a:r>
              <a:rPr lang="en-US" sz="3999" b="1">
                <a:solidFill>
                  <a:srgbClr val="FFFEFC"/>
                </a:solidFill>
                <a:latin typeface="Avenir Bold"/>
                <a:ea typeface="Avenir Bold"/>
                <a:cs typeface="Avenir Bold"/>
                <a:sym typeface="Avenir Bold"/>
              </a:rPr>
              <a:t>Data from SapienLabs.org.</a:t>
            </a:r>
          </a:p>
          <a:p>
            <a:pPr algn="l">
              <a:lnSpc>
                <a:spcPts val="4399"/>
              </a:lnSpc>
            </a:pPr>
            <a:endParaRPr lang="en-US" sz="3999" b="1">
              <a:solidFill>
                <a:srgbClr val="FFFEFC"/>
              </a:solidFill>
              <a:latin typeface="Avenir Bold"/>
              <a:ea typeface="Avenir Bold"/>
              <a:cs typeface="Avenir Bold"/>
              <a:sym typeface="Avenir Bold"/>
            </a:endParaRPr>
          </a:p>
        </p:txBody>
      </p:sp>
      <p:sp>
        <p:nvSpPr>
          <p:cNvPr id="5" name="TextBox 5"/>
          <p:cNvSpPr txBox="1"/>
          <p:nvPr/>
        </p:nvSpPr>
        <p:spPr>
          <a:xfrm>
            <a:off x="740007" y="270415"/>
            <a:ext cx="12130840" cy="1819275"/>
          </a:xfrm>
          <a:prstGeom prst="rect">
            <a:avLst/>
          </a:prstGeom>
        </p:spPr>
        <p:txBody>
          <a:bodyPr lIns="0" tIns="0" rIns="0" bIns="0" rtlCol="0" anchor="t">
            <a:spAutoFit/>
          </a:bodyPr>
          <a:lstStyle/>
          <a:p>
            <a:pPr algn="l">
              <a:lnSpc>
                <a:spcPts val="6600"/>
              </a:lnSpc>
            </a:pPr>
            <a:r>
              <a:rPr lang="en-US" sz="6000" b="1">
                <a:solidFill>
                  <a:srgbClr val="FFFEFC"/>
                </a:solidFill>
                <a:latin typeface="Avenir Bold"/>
                <a:ea typeface="Avenir Bold"/>
                <a:cs typeface="Avenir Bold"/>
                <a:sym typeface="Avenir Bold"/>
              </a:rPr>
              <a:t>BEST AGE FOR A</a:t>
            </a:r>
          </a:p>
          <a:p>
            <a:pPr algn="l">
              <a:lnSpc>
                <a:spcPts val="6600"/>
              </a:lnSpc>
            </a:pPr>
            <a:r>
              <a:rPr lang="en-US" sz="6000" b="1">
                <a:solidFill>
                  <a:srgbClr val="FFFEFC"/>
                </a:solidFill>
                <a:latin typeface="Avenir Bold"/>
                <a:ea typeface="Avenir Bold"/>
                <a:cs typeface="Avenir Bold"/>
                <a:sym typeface="Avenir Bold"/>
              </a:rPr>
              <a:t>SMARTPHONE OR TABLET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28935" y="504825"/>
            <a:ext cx="5630131" cy="981075"/>
          </a:xfrm>
          <a:prstGeom prst="rect">
            <a:avLst/>
          </a:prstGeom>
        </p:spPr>
        <p:txBody>
          <a:bodyPr lIns="0" tIns="0" rIns="0" bIns="0" rtlCol="0" anchor="t">
            <a:spAutoFit/>
          </a:bodyPr>
          <a:lstStyle/>
          <a:p>
            <a:pPr algn="l">
              <a:lnSpc>
                <a:spcPts val="6600"/>
              </a:lnSpc>
            </a:pPr>
            <a:r>
              <a:rPr lang="en-US" sz="6000" b="1">
                <a:solidFill>
                  <a:srgbClr val="3803FF"/>
                </a:solidFill>
                <a:latin typeface="Avenir Bold"/>
                <a:ea typeface="Avenir Bold"/>
                <a:cs typeface="Avenir Bold"/>
                <a:sym typeface="Avenir Bold"/>
              </a:rPr>
              <a:t>Phones for Kids </a:t>
            </a:r>
          </a:p>
        </p:txBody>
      </p:sp>
      <p:sp>
        <p:nvSpPr>
          <p:cNvPr id="3" name="TextBox 3"/>
          <p:cNvSpPr txBox="1"/>
          <p:nvPr/>
        </p:nvSpPr>
        <p:spPr>
          <a:xfrm>
            <a:off x="827011" y="1840917"/>
            <a:ext cx="16633978" cy="7100806"/>
          </a:xfrm>
          <a:prstGeom prst="rect">
            <a:avLst/>
          </a:prstGeom>
        </p:spPr>
        <p:txBody>
          <a:bodyPr lIns="0" tIns="0" rIns="0" bIns="0" rtlCol="0" anchor="t">
            <a:spAutoFit/>
          </a:bodyPr>
          <a:lstStyle/>
          <a:p>
            <a:pPr algn="l">
              <a:lnSpc>
                <a:spcPts val="4044"/>
              </a:lnSpc>
              <a:spcBef>
                <a:spcPct val="0"/>
              </a:spcBef>
            </a:pPr>
            <a:r>
              <a:rPr lang="en-US" sz="2554" b="1">
                <a:solidFill>
                  <a:srgbClr val="3803FF"/>
                </a:solidFill>
                <a:latin typeface="Avenir Bold"/>
                <a:ea typeface="Avenir Bold"/>
                <a:cs typeface="Avenir Bold"/>
                <a:sym typeface="Avenir Bold"/>
              </a:rPr>
              <a:t>Top Dedicated Kids' Phones (High Restrictions)</a:t>
            </a:r>
          </a:p>
          <a:p>
            <a:pPr marL="505530" lvl="1" indent="-252765" algn="l">
              <a:lnSpc>
                <a:spcPts val="3707"/>
              </a:lnSpc>
              <a:buFont typeface="Arial"/>
              <a:buChar char="•"/>
            </a:pPr>
            <a:r>
              <a:rPr lang="en-US" sz="2341" b="1">
                <a:solidFill>
                  <a:srgbClr val="3803FF"/>
                </a:solidFill>
                <a:latin typeface="Avenir Bold"/>
                <a:ea typeface="Avenir Bold"/>
                <a:cs typeface="Avenir Bold"/>
                <a:sym typeface="Avenir Bold"/>
              </a:rPr>
              <a:t>Gabb Phone 4/4 Pro: </a:t>
            </a:r>
            <a:r>
              <a:rPr lang="en-US" sz="2341">
                <a:solidFill>
                  <a:srgbClr val="3803FF"/>
                </a:solidFill>
                <a:latin typeface="Avenir"/>
                <a:ea typeface="Avenir"/>
                <a:cs typeface="Avenir"/>
                <a:sym typeface="Avenir"/>
              </a:rPr>
              <a:t>Designed for ages 9–18, these offer talk/text with optional approved apps, no social media, and kid-safe music streaming.</a:t>
            </a:r>
          </a:p>
          <a:p>
            <a:pPr marL="505530" lvl="1" indent="-252765" algn="l">
              <a:lnSpc>
                <a:spcPts val="3707"/>
              </a:lnSpc>
              <a:buFont typeface="Arial"/>
              <a:buChar char="•"/>
            </a:pPr>
            <a:r>
              <a:rPr lang="en-US" sz="2341" b="1">
                <a:solidFill>
                  <a:srgbClr val="3803FF"/>
                </a:solidFill>
                <a:latin typeface="Avenir Bold"/>
                <a:ea typeface="Avenir Bold"/>
                <a:cs typeface="Avenir Bold"/>
                <a:sym typeface="Avenir Bold"/>
              </a:rPr>
              <a:t>Pinwheel: </a:t>
            </a:r>
            <a:r>
              <a:rPr lang="en-US" sz="2341">
                <a:solidFill>
                  <a:srgbClr val="3803FF"/>
                </a:solidFill>
                <a:latin typeface="Avenir"/>
                <a:ea typeface="Avenir"/>
                <a:cs typeface="Avenir"/>
                <a:sym typeface="Avenir"/>
              </a:rPr>
              <a:t>Uses modified Android devices (Samsung, Motorola) with a "caregiver portal" allowing parents to curate apps and contact lists.</a:t>
            </a:r>
          </a:p>
          <a:p>
            <a:pPr marL="505530" lvl="1" indent="-252765" algn="l">
              <a:lnSpc>
                <a:spcPts val="3707"/>
              </a:lnSpc>
              <a:buFont typeface="Arial"/>
              <a:buChar char="•"/>
            </a:pPr>
            <a:r>
              <a:rPr lang="en-US" sz="2341" b="1">
                <a:solidFill>
                  <a:srgbClr val="3803FF"/>
                </a:solidFill>
                <a:latin typeface="Avenir Bold"/>
                <a:ea typeface="Avenir Bold"/>
                <a:cs typeface="Avenir Bold"/>
                <a:sym typeface="Avenir Bold"/>
              </a:rPr>
              <a:t>Troomi: </a:t>
            </a:r>
            <a:r>
              <a:rPr lang="en-US" sz="2341">
                <a:solidFill>
                  <a:srgbClr val="3803FF"/>
                </a:solidFill>
                <a:latin typeface="Avenir"/>
                <a:ea typeface="Avenir"/>
                <a:cs typeface="Avenir"/>
                <a:sym typeface="Avenir"/>
              </a:rPr>
              <a:t>Focuses on safety for ages 10-11+, allowing parents to add kid-friendly apps as they get older.</a:t>
            </a:r>
          </a:p>
          <a:p>
            <a:pPr marL="505530" lvl="1" indent="-252765" algn="l">
              <a:lnSpc>
                <a:spcPts val="3707"/>
              </a:lnSpc>
              <a:spcBef>
                <a:spcPct val="0"/>
              </a:spcBef>
              <a:buFont typeface="Arial"/>
              <a:buChar char="•"/>
            </a:pPr>
            <a:r>
              <a:rPr lang="en-US" sz="2341" b="1">
                <a:solidFill>
                  <a:srgbClr val="3803FF"/>
                </a:solidFill>
                <a:latin typeface="Avenir Bold"/>
                <a:ea typeface="Avenir Bold"/>
                <a:cs typeface="Avenir Bold"/>
                <a:sym typeface="Avenir Bold"/>
              </a:rPr>
              <a:t>Gabb Watch 3e: </a:t>
            </a:r>
            <a:r>
              <a:rPr lang="en-US" sz="2341">
                <a:solidFill>
                  <a:srgbClr val="3803FF"/>
                </a:solidFill>
                <a:latin typeface="Avenir"/>
                <a:ea typeface="Avenir"/>
                <a:cs typeface="Avenir"/>
                <a:sym typeface="Avenir"/>
              </a:rPr>
              <a:t>A GPS-tracking smartwatch for younger kids (ages 5-12) with calling/texting to approved contacts.</a:t>
            </a:r>
          </a:p>
          <a:p>
            <a:pPr algn="l">
              <a:lnSpc>
                <a:spcPts val="3707"/>
              </a:lnSpc>
              <a:spcBef>
                <a:spcPct val="0"/>
              </a:spcBef>
            </a:pPr>
            <a:endParaRPr lang="en-US" sz="2341">
              <a:solidFill>
                <a:srgbClr val="3803FF"/>
              </a:solidFill>
              <a:latin typeface="Avenir"/>
              <a:ea typeface="Avenir"/>
              <a:cs typeface="Avenir"/>
              <a:sym typeface="Avenir"/>
            </a:endParaRPr>
          </a:p>
          <a:p>
            <a:pPr algn="l">
              <a:lnSpc>
                <a:spcPts val="4044"/>
              </a:lnSpc>
              <a:spcBef>
                <a:spcPct val="0"/>
              </a:spcBef>
            </a:pPr>
            <a:r>
              <a:rPr lang="en-US" sz="2554" b="1">
                <a:solidFill>
                  <a:srgbClr val="3803FF"/>
                </a:solidFill>
                <a:latin typeface="Avenir Bold"/>
                <a:ea typeface="Avenir Bold"/>
                <a:cs typeface="Avenir Bold"/>
                <a:sym typeface="Avenir Bold"/>
              </a:rPr>
              <a:t>Monitored Smartphones (Moderate/High Control)</a:t>
            </a:r>
          </a:p>
          <a:p>
            <a:pPr marL="505530" lvl="1" indent="-252765" algn="l">
              <a:lnSpc>
                <a:spcPts val="3707"/>
              </a:lnSpc>
              <a:buFont typeface="Arial"/>
              <a:buChar char="•"/>
            </a:pPr>
            <a:r>
              <a:rPr lang="en-US" sz="2341" b="1">
                <a:solidFill>
                  <a:srgbClr val="3803FF"/>
                </a:solidFill>
                <a:latin typeface="Avenir Bold"/>
                <a:ea typeface="Avenir Bold"/>
                <a:cs typeface="Avenir Bold"/>
                <a:sym typeface="Avenir Bold"/>
              </a:rPr>
              <a:t>The Bark Phone: </a:t>
            </a:r>
            <a:r>
              <a:rPr lang="en-US" sz="2341">
                <a:solidFill>
                  <a:srgbClr val="3803FF"/>
                </a:solidFill>
                <a:latin typeface="Avenir"/>
                <a:ea typeface="Avenir"/>
                <a:cs typeface="Avenir"/>
                <a:sym typeface="Avenir"/>
              </a:rPr>
              <a:t>Built on a Samsung Galaxy, this offers deep, AI-driven monitoring of texts, apps, and photos, alerting parents to potential issues without requiring them to read every message.</a:t>
            </a:r>
          </a:p>
          <a:p>
            <a:pPr marL="505530" lvl="1" indent="-252765" algn="l">
              <a:lnSpc>
                <a:spcPts val="3707"/>
              </a:lnSpc>
              <a:buFont typeface="Arial"/>
              <a:buChar char="•"/>
            </a:pPr>
            <a:r>
              <a:rPr lang="en-US" sz="2341" b="1">
                <a:solidFill>
                  <a:srgbClr val="3803FF"/>
                </a:solidFill>
                <a:latin typeface="Avenir Bold"/>
                <a:ea typeface="Avenir Bold"/>
                <a:cs typeface="Avenir Bold"/>
                <a:sym typeface="Avenir Bold"/>
              </a:rPr>
              <a:t>Aqua One (by Cyber Dive): </a:t>
            </a:r>
            <a:r>
              <a:rPr lang="en-US" sz="2341">
                <a:solidFill>
                  <a:srgbClr val="3803FF"/>
                </a:solidFill>
                <a:latin typeface="Avenir"/>
                <a:ea typeface="Avenir"/>
                <a:cs typeface="Avenir"/>
                <a:sym typeface="Avenir"/>
              </a:rPr>
              <a:t>Built on the Google Pixel platform, it focuses on allowing parents to monitor activity and provides a "nude image prevention system".</a:t>
            </a:r>
          </a:p>
          <a:p>
            <a:pPr marL="505530" lvl="1" indent="-252765" algn="l">
              <a:lnSpc>
                <a:spcPts val="3707"/>
              </a:lnSpc>
              <a:buFont typeface="Arial"/>
              <a:buChar char="•"/>
            </a:pPr>
            <a:r>
              <a:rPr lang="en-US" sz="2341" b="1">
                <a:solidFill>
                  <a:srgbClr val="3803FF"/>
                </a:solidFill>
                <a:latin typeface="Avenir Bold"/>
                <a:ea typeface="Avenir Bold"/>
                <a:cs typeface="Avenir Bold"/>
                <a:sym typeface="Avenir Bold"/>
              </a:rPr>
              <a:t>iPhone </a:t>
            </a:r>
            <a:r>
              <a:rPr lang="en-US" sz="2341">
                <a:solidFill>
                  <a:srgbClr val="3803FF"/>
                </a:solidFill>
                <a:latin typeface="Avenir"/>
                <a:ea typeface="Avenir"/>
                <a:cs typeface="Avenir"/>
                <a:sym typeface="Avenir"/>
              </a:rPr>
              <a:t>(with Screen Time/Family Sharing): Best for older, responsible kids/teens, using native Apple controls to limit apps, content, and screen time.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803FF"/>
        </a:solidFill>
        <a:effectLst/>
      </p:bgPr>
    </p:bg>
    <p:spTree>
      <p:nvGrpSpPr>
        <p:cNvPr id="1" name=""/>
        <p:cNvGrpSpPr/>
        <p:nvPr/>
      </p:nvGrpSpPr>
      <p:grpSpPr>
        <a:xfrm>
          <a:off x="0" y="0"/>
          <a:ext cx="0" cy="0"/>
          <a:chOff x="0" y="0"/>
          <a:chExt cx="0" cy="0"/>
        </a:xfrm>
      </p:grpSpPr>
      <p:sp>
        <p:nvSpPr>
          <p:cNvPr id="2" name="Freeform 2" descr="amazing generation cover"/>
          <p:cNvSpPr/>
          <p:nvPr/>
        </p:nvSpPr>
        <p:spPr>
          <a:xfrm>
            <a:off x="2198701" y="426289"/>
            <a:ext cx="6114765" cy="9160696"/>
          </a:xfrm>
          <a:custGeom>
            <a:avLst/>
            <a:gdLst/>
            <a:ahLst/>
            <a:cxnLst/>
            <a:rect l="l" t="t" r="r" b="b"/>
            <a:pathLst>
              <a:path w="6114765" h="9160696">
                <a:moveTo>
                  <a:pt x="0" y="0"/>
                </a:moveTo>
                <a:lnTo>
                  <a:pt x="6114764" y="0"/>
                </a:lnTo>
                <a:lnTo>
                  <a:pt x="6114764" y="9160696"/>
                </a:lnTo>
                <a:lnTo>
                  <a:pt x="0" y="9160696"/>
                </a:lnTo>
                <a:lnTo>
                  <a:pt x="0" y="0"/>
                </a:lnTo>
                <a:close/>
              </a:path>
            </a:pathLst>
          </a:custGeom>
          <a:blipFill>
            <a:blip r:embed="rId2"/>
            <a:stretch>
              <a:fillRect/>
            </a:stretch>
          </a:blipFill>
        </p:spPr>
        <p:txBody>
          <a:bodyPr/>
          <a:lstStyle/>
          <a:p>
            <a:endParaRPr lang="en-US"/>
          </a:p>
        </p:txBody>
      </p:sp>
      <p:sp>
        <p:nvSpPr>
          <p:cNvPr id="3" name="Freeform 3" descr="how tech wizards use dopomine to hook people"/>
          <p:cNvSpPr/>
          <p:nvPr/>
        </p:nvSpPr>
        <p:spPr>
          <a:xfrm>
            <a:off x="9351469" y="754782"/>
            <a:ext cx="8026264" cy="8832202"/>
          </a:xfrm>
          <a:custGeom>
            <a:avLst/>
            <a:gdLst/>
            <a:ahLst/>
            <a:cxnLst/>
            <a:rect l="l" t="t" r="r" b="b"/>
            <a:pathLst>
              <a:path w="8026264" h="8832202">
                <a:moveTo>
                  <a:pt x="0" y="0"/>
                </a:moveTo>
                <a:lnTo>
                  <a:pt x="8026264" y="0"/>
                </a:lnTo>
                <a:lnTo>
                  <a:pt x="8026264" y="8832203"/>
                </a:lnTo>
                <a:lnTo>
                  <a:pt x="0" y="8832203"/>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list"/>
          <p:cNvSpPr/>
          <p:nvPr/>
        </p:nvSpPr>
        <p:spPr>
          <a:xfrm>
            <a:off x="1066800" y="761884"/>
            <a:ext cx="13258800" cy="7353416"/>
          </a:xfrm>
          <a:custGeom>
            <a:avLst/>
            <a:gdLst/>
            <a:ahLst/>
            <a:cxnLst/>
            <a:rect l="l" t="t" r="r" b="b"/>
            <a:pathLst>
              <a:path w="13258800" h="7353416">
                <a:moveTo>
                  <a:pt x="0" y="0"/>
                </a:moveTo>
                <a:lnTo>
                  <a:pt x="13258800" y="0"/>
                </a:lnTo>
                <a:lnTo>
                  <a:pt x="13258800" y="7353416"/>
                </a:lnTo>
                <a:lnTo>
                  <a:pt x="0" y="73534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5912758" y="1460068"/>
            <a:ext cx="7571994" cy="1295400"/>
          </a:xfrm>
          <a:prstGeom prst="rect">
            <a:avLst/>
          </a:prstGeom>
        </p:spPr>
        <p:txBody>
          <a:bodyPr lIns="0" tIns="0" rIns="0" bIns="0" rtlCol="0" anchor="t">
            <a:spAutoFit/>
          </a:bodyPr>
          <a:lstStyle/>
          <a:p>
            <a:pPr algn="r">
              <a:lnSpc>
                <a:spcPts val="8250"/>
              </a:lnSpc>
            </a:pPr>
            <a:r>
              <a:rPr lang="en-US" sz="7500" b="1">
                <a:solidFill>
                  <a:srgbClr val="FFFFFF"/>
                </a:solidFill>
                <a:latin typeface="Avenir Bold"/>
                <a:ea typeface="Avenir Bold"/>
                <a:cs typeface="Avenir Bold"/>
                <a:sym typeface="Avenir Bold"/>
              </a:rPr>
              <a:t>RESOURCES</a:t>
            </a:r>
          </a:p>
        </p:txBody>
      </p:sp>
      <p:grpSp>
        <p:nvGrpSpPr>
          <p:cNvPr id="4" name="Group 4" descr="can't look away"/>
          <p:cNvGrpSpPr/>
          <p:nvPr/>
        </p:nvGrpSpPr>
        <p:grpSpPr>
          <a:xfrm>
            <a:off x="14615903" y="896607"/>
            <a:ext cx="2906544" cy="4533481"/>
            <a:chOff x="0" y="0"/>
            <a:chExt cx="3875392" cy="6044641"/>
          </a:xfrm>
        </p:grpSpPr>
        <p:sp>
          <p:nvSpPr>
            <p:cNvPr id="5" name="Freeform 5"/>
            <p:cNvSpPr/>
            <p:nvPr/>
          </p:nvSpPr>
          <p:spPr>
            <a:xfrm>
              <a:off x="0" y="0"/>
              <a:ext cx="3875405" cy="6044692"/>
            </a:xfrm>
            <a:custGeom>
              <a:avLst/>
              <a:gdLst/>
              <a:ahLst/>
              <a:cxnLst/>
              <a:rect l="l" t="t" r="r" b="b"/>
              <a:pathLst>
                <a:path w="3875405" h="6044692">
                  <a:moveTo>
                    <a:pt x="0" y="0"/>
                  </a:moveTo>
                  <a:lnTo>
                    <a:pt x="3875405" y="0"/>
                  </a:lnTo>
                  <a:lnTo>
                    <a:pt x="3875405" y="6044692"/>
                  </a:lnTo>
                  <a:lnTo>
                    <a:pt x="0" y="6044692"/>
                  </a:lnTo>
                  <a:lnTo>
                    <a:pt x="0" y="0"/>
                  </a:lnTo>
                  <a:close/>
                </a:path>
              </a:pathLst>
            </a:custGeom>
            <a:blipFill>
              <a:blip r:embed="rId4"/>
              <a:stretch>
                <a:fillRect l="-1991" r="-1991"/>
              </a:stretch>
            </a:blipFill>
          </p:spPr>
          <p:txBody>
            <a:bodyPr/>
            <a:lstStyle/>
            <a:p>
              <a:endParaRPr lang="en-US"/>
            </a:p>
          </p:txBody>
        </p:sp>
      </p:grpSp>
      <p:grpSp>
        <p:nvGrpSpPr>
          <p:cNvPr id="6" name="Group 6" descr="teen accounts broken promises"/>
          <p:cNvGrpSpPr/>
          <p:nvPr/>
        </p:nvGrpSpPr>
        <p:grpSpPr>
          <a:xfrm>
            <a:off x="1629299" y="2378069"/>
            <a:ext cx="3637112" cy="4673098"/>
            <a:chOff x="0" y="0"/>
            <a:chExt cx="4849482" cy="6230798"/>
          </a:xfrm>
        </p:grpSpPr>
        <p:sp>
          <p:nvSpPr>
            <p:cNvPr id="7" name="Freeform 7"/>
            <p:cNvSpPr/>
            <p:nvPr/>
          </p:nvSpPr>
          <p:spPr>
            <a:xfrm>
              <a:off x="0" y="0"/>
              <a:ext cx="4849495" cy="6230747"/>
            </a:xfrm>
            <a:custGeom>
              <a:avLst/>
              <a:gdLst/>
              <a:ahLst/>
              <a:cxnLst/>
              <a:rect l="l" t="t" r="r" b="b"/>
              <a:pathLst>
                <a:path w="4849495" h="6230747">
                  <a:moveTo>
                    <a:pt x="0" y="0"/>
                  </a:moveTo>
                  <a:lnTo>
                    <a:pt x="4849495" y="0"/>
                  </a:lnTo>
                  <a:lnTo>
                    <a:pt x="4849495" y="6230747"/>
                  </a:lnTo>
                  <a:lnTo>
                    <a:pt x="0" y="6230747"/>
                  </a:lnTo>
                  <a:lnTo>
                    <a:pt x="0" y="0"/>
                  </a:lnTo>
                  <a:close/>
                </a:path>
              </a:pathLst>
            </a:custGeom>
            <a:blipFill>
              <a:blip r:embed="rId5"/>
              <a:stretch>
                <a:fillRect/>
              </a:stretch>
            </a:blipFill>
          </p:spPr>
          <p:txBody>
            <a:bodyPr/>
            <a:lstStyle/>
            <a:p>
              <a:endParaRPr lang="en-US"/>
            </a:p>
          </p:txBody>
        </p:sp>
      </p:grpSp>
      <p:sp>
        <p:nvSpPr>
          <p:cNvPr id="8" name="Freeform 8" descr="qr code"/>
          <p:cNvSpPr/>
          <p:nvPr/>
        </p:nvSpPr>
        <p:spPr>
          <a:xfrm>
            <a:off x="2286486" y="7051157"/>
            <a:ext cx="2474252" cy="2474252"/>
          </a:xfrm>
          <a:custGeom>
            <a:avLst/>
            <a:gdLst/>
            <a:ahLst/>
            <a:cxnLst/>
            <a:rect l="l" t="t" r="r" b="b"/>
            <a:pathLst>
              <a:path w="2474252" h="2474252">
                <a:moveTo>
                  <a:pt x="0" y="0"/>
                </a:moveTo>
                <a:lnTo>
                  <a:pt x="2474252" y="0"/>
                </a:lnTo>
                <a:lnTo>
                  <a:pt x="2474252" y="2474253"/>
                </a:lnTo>
                <a:lnTo>
                  <a:pt x="0" y="2474253"/>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6132338" y="2622118"/>
            <a:ext cx="7352414" cy="4631080"/>
          </a:xfrm>
          <a:prstGeom prst="rect">
            <a:avLst/>
          </a:prstGeom>
        </p:spPr>
        <p:txBody>
          <a:bodyPr lIns="0" tIns="0" rIns="0" bIns="0" rtlCol="0" anchor="t">
            <a:spAutoFit/>
          </a:bodyPr>
          <a:lstStyle/>
          <a:p>
            <a:pPr algn="r">
              <a:lnSpc>
                <a:spcPts val="4620"/>
              </a:lnSpc>
            </a:pPr>
            <a:r>
              <a:rPr lang="en-US" sz="3301">
                <a:solidFill>
                  <a:srgbClr val="0000FF"/>
                </a:solidFill>
                <a:latin typeface="Canva Sans"/>
                <a:ea typeface="Canva Sans"/>
                <a:cs typeface="Canva Sans"/>
                <a:sym typeface="Canva Sans"/>
              </a:rPr>
              <a:t>Common Sense Media</a:t>
            </a:r>
          </a:p>
          <a:p>
            <a:pPr algn="r">
              <a:lnSpc>
                <a:spcPts val="4620"/>
              </a:lnSpc>
            </a:pPr>
            <a:r>
              <a:rPr lang="en-US" sz="3301">
                <a:solidFill>
                  <a:srgbClr val="0000FF"/>
                </a:solidFill>
                <a:latin typeface="Canva Sans"/>
                <a:ea typeface="Canva Sans"/>
                <a:cs typeface="Canva Sans"/>
                <a:sym typeface="Canva Sans"/>
              </a:rPr>
              <a:t>Bark.us</a:t>
            </a:r>
          </a:p>
          <a:p>
            <a:pPr algn="r">
              <a:lnSpc>
                <a:spcPts val="4620"/>
              </a:lnSpc>
            </a:pPr>
            <a:r>
              <a:rPr lang="en-US" sz="3301">
                <a:solidFill>
                  <a:srgbClr val="0000FF"/>
                </a:solidFill>
                <a:latin typeface="Canva Sans"/>
                <a:ea typeface="Canva Sans"/>
                <a:cs typeface="Canva Sans"/>
                <a:sym typeface="Canva Sans"/>
              </a:rPr>
              <a:t>Talk, They Hear You (app)</a:t>
            </a:r>
          </a:p>
          <a:p>
            <a:pPr algn="r">
              <a:lnSpc>
                <a:spcPts val="4620"/>
              </a:lnSpc>
            </a:pPr>
            <a:r>
              <a:rPr lang="en-US" sz="3301">
                <a:solidFill>
                  <a:srgbClr val="0000FF"/>
                </a:solidFill>
                <a:latin typeface="Canva Sans"/>
                <a:ea typeface="Canva Sans"/>
                <a:cs typeface="Canva Sans"/>
                <a:sym typeface="Canva Sans"/>
              </a:rPr>
              <a:t>The Social Dilemma</a:t>
            </a:r>
          </a:p>
          <a:p>
            <a:pPr algn="r">
              <a:lnSpc>
                <a:spcPts val="4620"/>
              </a:lnSpc>
            </a:pPr>
            <a:r>
              <a:rPr lang="en-US" sz="3301">
                <a:solidFill>
                  <a:srgbClr val="0000FF"/>
                </a:solidFill>
                <a:latin typeface="Canva Sans"/>
                <a:ea typeface="Canva Sans"/>
                <a:cs typeface="Canva Sans"/>
                <a:sym typeface="Canva Sans"/>
              </a:rPr>
              <a:t>Can’t Look Away film</a:t>
            </a:r>
          </a:p>
          <a:p>
            <a:pPr algn="r">
              <a:lnSpc>
                <a:spcPts val="4620"/>
              </a:lnSpc>
            </a:pPr>
            <a:r>
              <a:rPr lang="en-US" sz="3301">
                <a:solidFill>
                  <a:srgbClr val="0000FF"/>
                </a:solidFill>
                <a:latin typeface="Canva Sans"/>
                <a:ea typeface="Canva Sans"/>
                <a:cs typeface="Canva Sans"/>
                <a:sym typeface="Canva Sans"/>
              </a:rPr>
              <a:t>Screen Strong.org</a:t>
            </a:r>
          </a:p>
          <a:p>
            <a:pPr algn="r">
              <a:lnSpc>
                <a:spcPts val="4620"/>
              </a:lnSpc>
            </a:pPr>
            <a:r>
              <a:rPr lang="en-US" sz="3301">
                <a:solidFill>
                  <a:srgbClr val="0000FF"/>
                </a:solidFill>
                <a:latin typeface="Canva Sans"/>
                <a:ea typeface="Canva Sans"/>
                <a:cs typeface="Canva Sans"/>
                <a:sym typeface="Canva Sans"/>
              </a:rPr>
              <a:t>The Anxious Generation (book)</a:t>
            </a:r>
          </a:p>
          <a:p>
            <a:pPr algn="r">
              <a:lnSpc>
                <a:spcPts val="4620"/>
              </a:lnSpc>
            </a:pPr>
            <a:r>
              <a:rPr lang="en-US" sz="3301">
                <a:solidFill>
                  <a:srgbClr val="0000FF"/>
                </a:solidFill>
                <a:latin typeface="Canva Sans"/>
                <a:ea typeface="Canva Sans"/>
                <a:cs typeface="Canva Sans"/>
                <a:sym typeface="Canva Sans"/>
              </a:rPr>
              <a:t>Reset Your Child’s Brain (book)</a:t>
            </a:r>
          </a:p>
        </p:txBody>
      </p:sp>
      <p:sp>
        <p:nvSpPr>
          <p:cNvPr id="10" name="Freeform 10" descr="PCW"/>
          <p:cNvSpPr/>
          <p:nvPr/>
        </p:nvSpPr>
        <p:spPr>
          <a:xfrm>
            <a:off x="14851818" y="7051157"/>
            <a:ext cx="3002051" cy="2648541"/>
          </a:xfrm>
          <a:custGeom>
            <a:avLst/>
            <a:gdLst/>
            <a:ahLst/>
            <a:cxnLst/>
            <a:rect l="l" t="t" r="r" b="b"/>
            <a:pathLst>
              <a:path w="3002051" h="2648541">
                <a:moveTo>
                  <a:pt x="0" y="0"/>
                </a:moveTo>
                <a:lnTo>
                  <a:pt x="3002052" y="0"/>
                </a:lnTo>
                <a:lnTo>
                  <a:pt x="3002052" y="2648541"/>
                </a:lnTo>
                <a:lnTo>
                  <a:pt x="0" y="2648541"/>
                </a:lnTo>
                <a:lnTo>
                  <a:pt x="0" y="0"/>
                </a:lnTo>
                <a:close/>
              </a:path>
            </a:pathLst>
          </a:custGeom>
          <a:blipFill>
            <a:blip r:embed="rId7"/>
            <a:stretch>
              <a:fillRect l="-21177" r="-25864"/>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call to action"/>
          <p:cNvGrpSpPr/>
          <p:nvPr/>
        </p:nvGrpSpPr>
        <p:grpSpPr>
          <a:xfrm>
            <a:off x="5634698" y="338770"/>
            <a:ext cx="6637291" cy="1662662"/>
            <a:chOff x="0" y="0"/>
            <a:chExt cx="12515755" cy="3135235"/>
          </a:xfrm>
        </p:grpSpPr>
        <p:sp>
          <p:nvSpPr>
            <p:cNvPr id="3" name="Freeform 3"/>
            <p:cNvSpPr/>
            <p:nvPr/>
          </p:nvSpPr>
          <p:spPr>
            <a:xfrm>
              <a:off x="0" y="0"/>
              <a:ext cx="12515768" cy="3135273"/>
            </a:xfrm>
            <a:custGeom>
              <a:avLst/>
              <a:gdLst/>
              <a:ahLst/>
              <a:cxnLst/>
              <a:rect l="l" t="t" r="r" b="b"/>
              <a:pathLst>
                <a:path w="12515768" h="3135273">
                  <a:moveTo>
                    <a:pt x="0" y="0"/>
                  </a:moveTo>
                  <a:lnTo>
                    <a:pt x="12515768" y="0"/>
                  </a:lnTo>
                  <a:lnTo>
                    <a:pt x="12515768" y="3135273"/>
                  </a:lnTo>
                  <a:lnTo>
                    <a:pt x="0" y="3135273"/>
                  </a:lnTo>
                  <a:close/>
                </a:path>
              </a:pathLst>
            </a:custGeom>
            <a:solidFill>
              <a:srgbClr val="3803FF"/>
            </a:solidFill>
          </p:spPr>
          <p:txBody>
            <a:bodyPr/>
            <a:lstStyle/>
            <a:p>
              <a:endParaRPr lang="en-US"/>
            </a:p>
          </p:txBody>
        </p:sp>
        <p:sp>
          <p:nvSpPr>
            <p:cNvPr id="4" name="TextBox 4"/>
            <p:cNvSpPr txBox="1"/>
            <p:nvPr/>
          </p:nvSpPr>
          <p:spPr>
            <a:xfrm>
              <a:off x="0" y="0"/>
              <a:ext cx="12515755" cy="3135235"/>
            </a:xfrm>
            <a:prstGeom prst="rect">
              <a:avLst/>
            </a:prstGeom>
          </p:spPr>
          <p:txBody>
            <a:bodyPr lIns="50800" tIns="50800" rIns="50800" bIns="50800" rtlCol="0" anchor="t"/>
            <a:lstStyle/>
            <a:p>
              <a:pPr algn="ctr">
                <a:lnSpc>
                  <a:spcPts val="7040"/>
                </a:lnSpc>
              </a:pPr>
              <a:r>
                <a:rPr lang="en-US" sz="6400" b="1">
                  <a:solidFill>
                    <a:srgbClr val="ACDA2D"/>
                  </a:solidFill>
                  <a:latin typeface="Poppins Medium"/>
                  <a:ea typeface="Poppins Medium"/>
                  <a:cs typeface="Poppins Medium"/>
                  <a:sym typeface="Poppins Medium"/>
                </a:rPr>
                <a:t>CALL TO ACTION</a:t>
              </a:r>
            </a:p>
          </p:txBody>
        </p:sp>
      </p:grpSp>
      <p:sp>
        <p:nvSpPr>
          <p:cNvPr id="5" name="Freeform 5" descr="qr code"/>
          <p:cNvSpPr/>
          <p:nvPr/>
        </p:nvSpPr>
        <p:spPr>
          <a:xfrm>
            <a:off x="15905776" y="7650930"/>
            <a:ext cx="1573263" cy="1573263"/>
          </a:xfrm>
          <a:custGeom>
            <a:avLst/>
            <a:gdLst/>
            <a:ahLst/>
            <a:cxnLst/>
            <a:rect l="l" t="t" r="r" b="b"/>
            <a:pathLst>
              <a:path w="1573263" h="1573263">
                <a:moveTo>
                  <a:pt x="0" y="0"/>
                </a:moveTo>
                <a:lnTo>
                  <a:pt x="1573263" y="0"/>
                </a:lnTo>
                <a:lnTo>
                  <a:pt x="1573263" y="1573264"/>
                </a:lnTo>
                <a:lnTo>
                  <a:pt x="0" y="1573264"/>
                </a:lnTo>
                <a:lnTo>
                  <a:pt x="0" y="0"/>
                </a:lnTo>
                <a:close/>
              </a:path>
            </a:pathLst>
          </a:custGeom>
          <a:blipFill>
            <a:blip r:embed="rId2"/>
            <a:stretch>
              <a:fillRect/>
            </a:stretch>
          </a:blipFill>
        </p:spPr>
        <p:txBody>
          <a:bodyPr/>
          <a:lstStyle/>
          <a:p>
            <a:endParaRPr lang="en-US"/>
          </a:p>
        </p:txBody>
      </p:sp>
      <p:sp>
        <p:nvSpPr>
          <p:cNvPr id="6" name="Freeform 6" descr="wait until 8"/>
          <p:cNvSpPr/>
          <p:nvPr/>
        </p:nvSpPr>
        <p:spPr>
          <a:xfrm>
            <a:off x="6504473" y="2913593"/>
            <a:ext cx="2925555" cy="2765368"/>
          </a:xfrm>
          <a:custGeom>
            <a:avLst/>
            <a:gdLst/>
            <a:ahLst/>
            <a:cxnLst/>
            <a:rect l="l" t="t" r="r" b="b"/>
            <a:pathLst>
              <a:path w="2925555" h="2765368">
                <a:moveTo>
                  <a:pt x="0" y="0"/>
                </a:moveTo>
                <a:lnTo>
                  <a:pt x="2925555" y="0"/>
                </a:lnTo>
                <a:lnTo>
                  <a:pt x="2925555" y="2765368"/>
                </a:lnTo>
                <a:lnTo>
                  <a:pt x="0" y="2765368"/>
                </a:lnTo>
                <a:lnTo>
                  <a:pt x="0" y="0"/>
                </a:lnTo>
                <a:close/>
              </a:path>
            </a:pathLst>
          </a:custGeom>
          <a:blipFill>
            <a:blip r:embed="rId3"/>
            <a:stretch>
              <a:fillRect r="-116962"/>
            </a:stretch>
          </a:blipFill>
        </p:spPr>
        <p:txBody>
          <a:bodyPr/>
          <a:lstStyle/>
          <a:p>
            <a:endParaRPr lang="en-US"/>
          </a:p>
        </p:txBody>
      </p:sp>
      <p:sp>
        <p:nvSpPr>
          <p:cNvPr id="7" name="Freeform 7" descr="buy a flip phone"/>
          <p:cNvSpPr/>
          <p:nvPr/>
        </p:nvSpPr>
        <p:spPr>
          <a:xfrm>
            <a:off x="7413287" y="5678961"/>
            <a:ext cx="2946060" cy="2765368"/>
          </a:xfrm>
          <a:custGeom>
            <a:avLst/>
            <a:gdLst/>
            <a:ahLst/>
            <a:cxnLst/>
            <a:rect l="l" t="t" r="r" b="b"/>
            <a:pathLst>
              <a:path w="2946060" h="2765368">
                <a:moveTo>
                  <a:pt x="0" y="0"/>
                </a:moveTo>
                <a:lnTo>
                  <a:pt x="2946060" y="0"/>
                </a:lnTo>
                <a:lnTo>
                  <a:pt x="2946060" y="2765367"/>
                </a:lnTo>
                <a:lnTo>
                  <a:pt x="0" y="2765367"/>
                </a:lnTo>
                <a:lnTo>
                  <a:pt x="0" y="0"/>
                </a:lnTo>
                <a:close/>
              </a:path>
            </a:pathLst>
          </a:custGeom>
          <a:blipFill>
            <a:blip r:embed="rId3"/>
            <a:stretch>
              <a:fillRect l="-115452"/>
            </a:stretch>
          </a:blipFill>
        </p:spPr>
        <p:txBody>
          <a:bodyPr/>
          <a:lstStyle/>
          <a:p>
            <a:endParaRPr lang="en-US"/>
          </a:p>
        </p:txBody>
      </p:sp>
      <p:pic>
        <p:nvPicPr>
          <p:cNvPr id="8" name="Picture 8" descr="QR code consisting of black square patterns on a white background arranged in a square grid. Designed for scanning to quickly access encoded information or a URL."/>
          <p:cNvPicPr>
            <a:picLocks noChangeAspect="1"/>
          </p:cNvPicPr>
          <p:nvPr/>
        </p:nvPicPr>
        <p:blipFill>
          <a:blip r:embed="rId4"/>
          <a:stretch>
            <a:fillRect/>
          </a:stretch>
        </p:blipFill>
        <p:spPr>
          <a:xfrm>
            <a:off x="9137595" y="4055337"/>
            <a:ext cx="1771226" cy="1771226"/>
          </a:xfrm>
          <a:prstGeom prst="rect">
            <a:avLst/>
          </a:prstGeom>
        </p:spPr>
      </p:pic>
      <p:sp>
        <p:nvSpPr>
          <p:cNvPr id="9" name="Freeform 9">
            <a:extLst>
              <a:ext uri="{C183D7F6-B498-43B3-948B-1728B52AA6E4}">
                <adec:decorative xmlns:adec="http://schemas.microsoft.com/office/drawing/2017/decorative" val="1"/>
              </a:ext>
            </a:extLst>
          </p:cNvPr>
          <p:cNvSpPr/>
          <p:nvPr/>
        </p:nvSpPr>
        <p:spPr>
          <a:xfrm>
            <a:off x="3965417" y="8016940"/>
            <a:ext cx="1785051" cy="1785051"/>
          </a:xfrm>
          <a:custGeom>
            <a:avLst/>
            <a:gdLst/>
            <a:ahLst/>
            <a:cxnLst/>
            <a:rect l="l" t="t" r="r" b="b"/>
            <a:pathLst>
              <a:path w="1785051" h="1785051">
                <a:moveTo>
                  <a:pt x="0" y="0"/>
                </a:moveTo>
                <a:lnTo>
                  <a:pt x="1785052" y="0"/>
                </a:lnTo>
                <a:lnTo>
                  <a:pt x="1785052" y="1785052"/>
                </a:lnTo>
                <a:lnTo>
                  <a:pt x="0" y="1785052"/>
                </a:lnTo>
                <a:lnTo>
                  <a:pt x="0" y="0"/>
                </a:lnTo>
                <a:close/>
              </a:path>
            </a:pathLst>
          </a:custGeom>
          <a:blipFill>
            <a:blip r:embed="rId5"/>
            <a:stretch>
              <a:fillRect/>
            </a:stretch>
          </a:blipFill>
        </p:spPr>
        <p:txBody>
          <a:bodyPr/>
          <a:lstStyle/>
          <a:p>
            <a:endParaRPr lang="en-US"/>
          </a:p>
        </p:txBody>
      </p:sp>
      <p:sp>
        <p:nvSpPr>
          <p:cNvPr id="10" name="Freeform 10" descr="screneagers"/>
          <p:cNvSpPr/>
          <p:nvPr/>
        </p:nvSpPr>
        <p:spPr>
          <a:xfrm>
            <a:off x="123077" y="3861733"/>
            <a:ext cx="3842341" cy="5940259"/>
          </a:xfrm>
          <a:custGeom>
            <a:avLst/>
            <a:gdLst/>
            <a:ahLst/>
            <a:cxnLst/>
            <a:rect l="l" t="t" r="r" b="b"/>
            <a:pathLst>
              <a:path w="3842341" h="5940259">
                <a:moveTo>
                  <a:pt x="0" y="0"/>
                </a:moveTo>
                <a:lnTo>
                  <a:pt x="3842340" y="0"/>
                </a:lnTo>
                <a:lnTo>
                  <a:pt x="3842340" y="5940259"/>
                </a:lnTo>
                <a:lnTo>
                  <a:pt x="0" y="5940259"/>
                </a:lnTo>
                <a:lnTo>
                  <a:pt x="0" y="0"/>
                </a:lnTo>
                <a:close/>
              </a:path>
            </a:pathLst>
          </a:custGeom>
          <a:blipFill>
            <a:blip r:embed="rId6"/>
            <a:stretch>
              <a:fillRect/>
            </a:stretch>
          </a:blipFill>
        </p:spPr>
        <p:txBody>
          <a:bodyPr/>
          <a:lstStyle/>
          <a:p>
            <a:endParaRPr lang="en-US"/>
          </a:p>
        </p:txBody>
      </p:sp>
      <p:sp>
        <p:nvSpPr>
          <p:cNvPr id="11" name="Freeform 11" descr="va unplugged"/>
          <p:cNvSpPr/>
          <p:nvPr/>
        </p:nvSpPr>
        <p:spPr>
          <a:xfrm>
            <a:off x="11556036" y="7677996"/>
            <a:ext cx="4270725" cy="1559731"/>
          </a:xfrm>
          <a:custGeom>
            <a:avLst/>
            <a:gdLst/>
            <a:ahLst/>
            <a:cxnLst/>
            <a:rect l="l" t="t" r="r" b="b"/>
            <a:pathLst>
              <a:path w="4270725" h="1559731">
                <a:moveTo>
                  <a:pt x="0" y="0"/>
                </a:moveTo>
                <a:lnTo>
                  <a:pt x="4270725" y="0"/>
                </a:lnTo>
                <a:lnTo>
                  <a:pt x="4270725" y="1559730"/>
                </a:lnTo>
                <a:lnTo>
                  <a:pt x="0" y="1559730"/>
                </a:lnTo>
                <a:lnTo>
                  <a:pt x="0" y="0"/>
                </a:lnTo>
                <a:close/>
              </a:path>
            </a:pathLst>
          </a:custGeom>
          <a:blipFill>
            <a:blip r:embed="rId7"/>
            <a:stretch>
              <a:fillRect l="-22350" r="-23735"/>
            </a:stretch>
          </a:blipFill>
        </p:spPr>
        <p:txBody>
          <a:bodyPr/>
          <a:lstStyle/>
          <a:p>
            <a:endParaRPr lang="en-US"/>
          </a:p>
        </p:txBody>
      </p:sp>
      <p:sp>
        <p:nvSpPr>
          <p:cNvPr id="12" name="Freeform 12" descr="landline kids"/>
          <p:cNvSpPr/>
          <p:nvPr/>
        </p:nvSpPr>
        <p:spPr>
          <a:xfrm>
            <a:off x="12862785" y="2360611"/>
            <a:ext cx="3309505" cy="4281377"/>
          </a:xfrm>
          <a:custGeom>
            <a:avLst/>
            <a:gdLst/>
            <a:ahLst/>
            <a:cxnLst/>
            <a:rect l="l" t="t" r="r" b="b"/>
            <a:pathLst>
              <a:path w="3309505" h="4281377">
                <a:moveTo>
                  <a:pt x="0" y="0"/>
                </a:moveTo>
                <a:lnTo>
                  <a:pt x="3309505" y="0"/>
                </a:lnTo>
                <a:lnTo>
                  <a:pt x="3309505" y="4281377"/>
                </a:lnTo>
                <a:lnTo>
                  <a:pt x="0" y="4281377"/>
                </a:lnTo>
                <a:lnTo>
                  <a:pt x="0" y="0"/>
                </a:lnTo>
                <a:close/>
              </a:path>
            </a:pathLst>
          </a:custGeom>
          <a:blipFill>
            <a:blip r:embed="rId8"/>
            <a:stretch>
              <a:fillRect/>
            </a:stretch>
          </a:blipFill>
        </p:spPr>
        <p:txBody>
          <a:bodyPr/>
          <a:lstStyle/>
          <a:p>
            <a:endParaRPr lang="en-US"/>
          </a:p>
        </p:txBody>
      </p:sp>
      <p:pic>
        <p:nvPicPr>
          <p:cNvPr id="13" name="Picture 13" descr="qr code"/>
          <p:cNvPicPr>
            <a:picLocks noChangeAspect="1"/>
          </p:cNvPicPr>
          <p:nvPr/>
        </p:nvPicPr>
        <p:blipFill>
          <a:blip r:embed="rId9"/>
          <a:stretch>
            <a:fillRect/>
          </a:stretch>
        </p:blipFill>
        <p:spPr>
          <a:xfrm>
            <a:off x="15697204" y="3478914"/>
            <a:ext cx="2044770" cy="204477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wait until 8 meetings"/>
          <p:cNvSpPr/>
          <p:nvPr/>
        </p:nvSpPr>
        <p:spPr>
          <a:xfrm>
            <a:off x="2487706" y="0"/>
            <a:ext cx="13312588" cy="10287000"/>
          </a:xfrm>
          <a:custGeom>
            <a:avLst/>
            <a:gdLst/>
            <a:ahLst/>
            <a:cxnLst/>
            <a:rect l="l" t="t" r="r" b="b"/>
            <a:pathLst>
              <a:path w="13312588" h="10287000">
                <a:moveTo>
                  <a:pt x="0" y="0"/>
                </a:moveTo>
                <a:lnTo>
                  <a:pt x="13312588" y="0"/>
                </a:lnTo>
                <a:lnTo>
                  <a:pt x="13312588"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78609-6135-DC28-AA48-3FAA164199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AF333F-E593-45A3-0DB1-78446D1D369D}"/>
              </a:ext>
            </a:extLst>
          </p:cNvPr>
          <p:cNvSpPr txBox="1"/>
          <p:nvPr/>
        </p:nvSpPr>
        <p:spPr>
          <a:xfrm>
            <a:off x="1626044" y="4174004"/>
            <a:ext cx="15035911" cy="1938992"/>
          </a:xfrm>
          <a:prstGeom prst="rect">
            <a:avLst/>
          </a:prstGeom>
          <a:noFill/>
        </p:spPr>
        <p:txBody>
          <a:bodyPr wrap="none" rtlCol="0">
            <a:spAutoFit/>
          </a:bodyPr>
          <a:lstStyle/>
          <a:p>
            <a:r>
              <a:rPr lang="en-US" sz="12000" dirty="0">
                <a:hlinkClick r:id="rId2"/>
              </a:rPr>
              <a:t>www.rcps.us/waituntil8</a:t>
            </a:r>
            <a:endParaRPr lang="en-US" sz="12000" dirty="0"/>
          </a:p>
        </p:txBody>
      </p:sp>
    </p:spTree>
    <p:extLst>
      <p:ext uri="{BB962C8B-B14F-4D97-AF65-F5344CB8AC3E}">
        <p14:creationId xmlns:p14="http://schemas.microsoft.com/office/powerpoint/2010/main" val="3667930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TotalTime>
  <Words>1134</Words>
  <Application>Microsoft Office PowerPoint</Application>
  <PresentationFormat>Custom</PresentationFormat>
  <Paragraphs>137</Paragraphs>
  <Slides>27</Slides>
  <Notes>1</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Avenir Italics</vt:lpstr>
      <vt:lpstr>Poppins Medium</vt:lpstr>
      <vt:lpstr>Calibri (MS)</vt:lpstr>
      <vt:lpstr>Aptos</vt:lpstr>
      <vt:lpstr>Avenir Bold</vt:lpstr>
      <vt:lpstr>Avenir Bold Italics</vt:lpstr>
      <vt:lpstr>Avenir</vt:lpstr>
      <vt:lpstr>Calibri</vt:lpstr>
      <vt:lpstr>Public Sans</vt:lpstr>
      <vt:lpstr>Arial</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PCW_Elementary Schools - RoCoPS - Presentation</dc:title>
  <dc:creator>Chuck Lionberger</dc:creator>
  <cp:lastModifiedBy>Chuck Lionberger</cp:lastModifiedBy>
  <cp:revision>5</cp:revision>
  <dcterms:created xsi:type="dcterms:W3CDTF">2006-08-16T00:00:00Z</dcterms:created>
  <dcterms:modified xsi:type="dcterms:W3CDTF">2026-03-16T23:02:28Z</dcterms:modified>
  <dc:identifier>DAG-OyWYsok</dc:identifier>
</cp:coreProperties>
</file>