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95" r:id="rId5"/>
    <p:sldMasterId id="2147483800" r:id="rId6"/>
    <p:sldMasterId id="2147483812" r:id="rId7"/>
  </p:sldMasterIdLst>
  <p:notesMasterIdLst>
    <p:notesMasterId r:id="rId31"/>
  </p:notesMasterIdLst>
  <p:sldIdLst>
    <p:sldId id="257" r:id="rId8"/>
    <p:sldId id="374" r:id="rId9"/>
    <p:sldId id="619" r:id="rId10"/>
    <p:sldId id="718" r:id="rId11"/>
    <p:sldId id="256" r:id="rId12"/>
    <p:sldId id="71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84" r:id="rId29"/>
    <p:sldId id="71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C4CE21B-FF1B-4E97-AB75-BA739679C234}">
          <p14:sldIdLst>
            <p14:sldId id="257"/>
            <p14:sldId id="374"/>
            <p14:sldId id="619"/>
            <p14:sldId id="718"/>
            <p14:sldId id="256"/>
            <p14:sldId id="717"/>
            <p14:sldId id="258"/>
            <p14:sldId id="259"/>
            <p14:sldId id="260"/>
            <p14:sldId id="261"/>
            <p14:sldId id="262"/>
            <p14:sldId id="263"/>
            <p14:sldId id="264"/>
            <p14:sldId id="265"/>
            <p14:sldId id="266"/>
            <p14:sldId id="267"/>
            <p14:sldId id="268"/>
            <p14:sldId id="269"/>
            <p14:sldId id="270"/>
            <p14:sldId id="271"/>
            <p14:sldId id="272"/>
            <p14:sldId id="284"/>
            <p14:sldId id="71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99" autoAdjust="0"/>
    <p:restoredTop sz="94660"/>
  </p:normalViewPr>
  <p:slideViewPr>
    <p:cSldViewPr snapToGrid="0" showGuides="1">
      <p:cViewPr>
        <p:scale>
          <a:sx n="95" d="100"/>
          <a:sy n="95" d="100"/>
        </p:scale>
        <p:origin x="629"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26A5E9-98FF-48E2-A84F-AC71D0FB7F57}" type="datetimeFigureOut">
              <a:rPr lang="en-US" smtClean="0"/>
              <a:t>3/16/2026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B193B1-C045-4304-9D46-A8B8ED67A7F9}" type="slidenum">
              <a:rPr lang="en-US" smtClean="0"/>
              <a:t>‹#›</a:t>
            </a:fld>
            <a:endParaRPr lang="en-US"/>
          </a:p>
        </p:txBody>
      </p:sp>
    </p:spTree>
    <p:extLst>
      <p:ext uri="{BB962C8B-B14F-4D97-AF65-F5344CB8AC3E}">
        <p14:creationId xmlns:p14="http://schemas.microsoft.com/office/powerpoint/2010/main" val="277137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395f0f8691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395f0f8691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b="1">
                <a:solidFill>
                  <a:schemeClr val="dk1"/>
                </a:solidFill>
              </a:rPr>
              <a:t>You already started designing for variability.</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Today we make that </a:t>
            </a:r>
            <a:r>
              <a:rPr lang="en" b="1">
                <a:solidFill>
                  <a:schemeClr val="dk1"/>
                </a:solidFill>
              </a:rPr>
              <a:t>visible in our virtual classrooms.</a:t>
            </a:r>
            <a:endParaRPr b="1">
              <a:solidFill>
                <a:schemeClr val="dk1"/>
              </a:solidFill>
            </a:endParaRPr>
          </a:p>
          <a:p>
            <a:pPr marL="0" lvl="0" indent="0" algn="l" rtl="0">
              <a:spcBef>
                <a:spcPts val="1200"/>
              </a:spcBef>
              <a:spcAft>
                <a:spcPts val="0"/>
              </a:spcAft>
              <a:buNone/>
            </a:pPr>
            <a:r>
              <a:rPr lang="en"/>
              <a:t>You asked for:</a:t>
            </a:r>
            <a:endParaRPr/>
          </a:p>
          <a:p>
            <a:pPr marL="457200" lvl="0" indent="-298450" algn="l" rtl="0">
              <a:spcBef>
                <a:spcPts val="0"/>
              </a:spcBef>
              <a:spcAft>
                <a:spcPts val="0"/>
              </a:spcAft>
              <a:buSzPts val="1100"/>
              <a:buChar char="-"/>
            </a:pPr>
            <a:r>
              <a:rPr lang="en"/>
              <a:t>Time-saving planning strategies</a:t>
            </a:r>
            <a:endParaRPr/>
          </a:p>
          <a:p>
            <a:pPr marL="457200" lvl="0" indent="-298450" algn="l" rtl="0">
              <a:spcBef>
                <a:spcPts val="0"/>
              </a:spcBef>
              <a:spcAft>
                <a:spcPts val="0"/>
              </a:spcAft>
              <a:buSzPts val="1100"/>
              <a:buChar char="-"/>
            </a:pPr>
            <a:r>
              <a:rPr lang="en"/>
              <a:t>Keeping rigor consistent</a:t>
            </a:r>
            <a:endParaRPr/>
          </a:p>
          <a:p>
            <a:pPr marL="457200" lvl="0" indent="-298450" algn="l" rtl="0">
              <a:spcBef>
                <a:spcPts val="0"/>
              </a:spcBef>
              <a:spcAft>
                <a:spcPts val="0"/>
              </a:spcAft>
              <a:buSzPts val="1100"/>
              <a:buChar char="-"/>
            </a:pPr>
            <a:r>
              <a:rPr lang="en"/>
              <a:t>We are going to emphasize: small adjustments, quick wins, and virtual classroom structure </a:t>
            </a:r>
            <a:endParaRPr/>
          </a:p>
          <a:p>
            <a:pPr marL="457200" lvl="0" indent="-298450" algn="l" rtl="0">
              <a:spcBef>
                <a:spcPts val="0"/>
              </a:spcBef>
              <a:spcAft>
                <a:spcPts val="0"/>
              </a:spcAft>
              <a:buSzPts val="1100"/>
              <a:buChar char="-"/>
            </a:pPr>
            <a:r>
              <a:rPr lang="en"/>
              <a:t>Small shifts = big access gains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c89cb0b7c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c89cb0b7c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Some barrier examples teachers reported in last week’s Exit ticket:</a:t>
            </a:r>
            <a:endParaRPr/>
          </a:p>
          <a:p>
            <a:pPr marL="457200" lvl="0" indent="-298450" algn="l" rtl="0">
              <a:spcBef>
                <a:spcPts val="0"/>
              </a:spcBef>
              <a:spcAft>
                <a:spcPts val="0"/>
              </a:spcAft>
              <a:buSzPts val="1100"/>
              <a:buChar char="-"/>
            </a:pPr>
            <a:r>
              <a:rPr lang="en"/>
              <a:t>Students avoid writing-heavy tasks</a:t>
            </a:r>
            <a:endParaRPr/>
          </a:p>
          <a:p>
            <a:pPr marL="457200" lvl="0" indent="-298450" algn="l" rtl="0">
              <a:spcBef>
                <a:spcPts val="0"/>
              </a:spcBef>
              <a:spcAft>
                <a:spcPts val="0"/>
              </a:spcAft>
              <a:buSzPts val="1100"/>
              <a:buChar char="-"/>
            </a:pPr>
            <a:r>
              <a:rPr lang="en"/>
              <a:t>Students disengage in live sessions</a:t>
            </a:r>
            <a:endParaRPr/>
          </a:p>
          <a:p>
            <a:pPr marL="457200" lvl="0" indent="-298450" algn="l" rtl="0">
              <a:spcBef>
                <a:spcPts val="0"/>
              </a:spcBef>
              <a:spcAft>
                <a:spcPts val="0"/>
              </a:spcAft>
              <a:buSzPts val="1100"/>
              <a:buChar char="-"/>
            </a:pPr>
            <a:r>
              <a:rPr lang="en"/>
              <a:t>Students struggle to navigate assignments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95f0f86911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95f0f86911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When students disengage online, we often assume it’s motivation. But through a UDL lens, disengagement is often a </a:t>
            </a:r>
            <a:r>
              <a:rPr lang="en" b="1"/>
              <a:t>design signal.</a:t>
            </a:r>
            <a:r>
              <a:rPr lang="en"/>
              <a:t> </a:t>
            </a:r>
            <a:endParaRPr/>
          </a:p>
          <a:p>
            <a:pPr marL="0" lvl="0" indent="0" algn="l" rtl="0">
              <a:spcBef>
                <a:spcPts val="0"/>
              </a:spcBef>
              <a:spcAft>
                <a:spcPts val="0"/>
              </a:spcAft>
              <a:buNone/>
            </a:pPr>
            <a:r>
              <a:rPr lang="en"/>
              <a:t>Participation Barriers: no chat option, no think time</a:t>
            </a:r>
            <a:endParaRPr/>
          </a:p>
          <a:p>
            <a:pPr marL="0" lvl="0" indent="0" algn="l" rtl="0">
              <a:spcBef>
                <a:spcPts val="0"/>
              </a:spcBef>
              <a:spcAft>
                <a:spcPts val="0"/>
              </a:spcAft>
              <a:buNone/>
            </a:pPr>
            <a:r>
              <a:rPr lang="en"/>
              <a:t>Cognitive Overload: too much writing, long assignments</a:t>
            </a:r>
            <a:endParaRPr/>
          </a:p>
          <a:p>
            <a:pPr marL="0" lvl="0" indent="0" algn="l" rtl="0">
              <a:spcBef>
                <a:spcPts val="0"/>
              </a:spcBef>
              <a:spcAft>
                <a:spcPts val="0"/>
              </a:spcAft>
              <a:buNone/>
            </a:pPr>
            <a:r>
              <a:rPr lang="en"/>
              <a:t>Unclear directions: vague expectations, navigation confusion</a:t>
            </a:r>
            <a:endParaRPr/>
          </a:p>
          <a:p>
            <a:pPr marL="0" lvl="0" indent="0" algn="l" rtl="0">
              <a:spcBef>
                <a:spcPts val="0"/>
              </a:spcBef>
              <a:spcAft>
                <a:spcPts val="0"/>
              </a:spcAft>
              <a:buNone/>
            </a:pPr>
            <a:r>
              <a:rPr lang="en"/>
              <a:t>Lack of choice: one rigid pathway</a:t>
            </a:r>
            <a:endParaRPr/>
          </a:p>
          <a:p>
            <a:pPr marL="0" lvl="0" indent="0" algn="l" rtl="0">
              <a:spcBef>
                <a:spcPts val="0"/>
              </a:spcBef>
              <a:spcAft>
                <a:spcPts val="0"/>
              </a:spcAft>
              <a:buNone/>
            </a:pPr>
            <a:endParaRPr/>
          </a:p>
          <a:p>
            <a:pPr marL="0" lvl="0" indent="0" algn="l" rtl="0">
              <a:spcBef>
                <a:spcPts val="0"/>
              </a:spcBef>
              <a:spcAft>
                <a:spcPts val="0"/>
              </a:spcAft>
              <a:buNone/>
            </a:pPr>
            <a:r>
              <a:rPr lang="en"/>
              <a:t>UDL helps us design </a:t>
            </a:r>
            <a:r>
              <a:rPr lang="en" b="1"/>
              <a:t>before students struggle.</a:t>
            </a:r>
            <a:endParaRPr/>
          </a:p>
          <a:p>
            <a:pPr marL="0" lvl="0" indent="0" algn="l" rtl="0">
              <a:spcBef>
                <a:spcPts val="0"/>
              </a:spcBef>
              <a:spcAft>
                <a:spcPts val="0"/>
              </a:spcAft>
              <a:buNone/>
            </a:pPr>
            <a:endParaRPr/>
          </a:p>
          <a:p>
            <a:pPr marL="0" lvl="0" indent="0" algn="l" rtl="0">
              <a:spcBef>
                <a:spcPts val="0"/>
              </a:spcBef>
              <a:spcAft>
                <a:spcPts val="0"/>
              </a:spcAft>
              <a:buNone/>
            </a:pPr>
            <a:r>
              <a:rPr lang="en"/>
              <a:t>Which one do you see most in your classes?</a:t>
            </a:r>
            <a:endParaRPr/>
          </a:p>
          <a:p>
            <a:pPr marL="0" lvl="0" indent="0" algn="l" rtl="0">
              <a:spcBef>
                <a:spcPts val="0"/>
              </a:spcBef>
              <a:spcAft>
                <a:spcPts val="0"/>
              </a:spcAft>
              <a:buNone/>
            </a:pPr>
            <a:r>
              <a:rPr lang="en"/>
              <a:t>Reaction icons: Participation barriers (clapping hands), Cognitive overload (thumbs up), unclear directions (heart), lack of choice (wow face)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c8ab7b3fe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c8ab7b3f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Don - Engagement (Why)</a:t>
            </a:r>
            <a:endParaRPr sz="1200"/>
          </a:p>
          <a:p>
            <a:pPr marL="0" lvl="0" indent="0" algn="l" rtl="0">
              <a:spcBef>
                <a:spcPts val="0"/>
              </a:spcBef>
              <a:spcAft>
                <a:spcPts val="0"/>
              </a:spcAft>
              <a:buNone/>
            </a:pPr>
            <a:r>
              <a:rPr lang="en" sz="1200"/>
              <a:t>How we motivate and sustain participation</a:t>
            </a:r>
            <a:endParaRPr sz="1200"/>
          </a:p>
          <a:p>
            <a:pPr marL="0" lvl="0" indent="0" algn="l" rtl="0">
              <a:spcBef>
                <a:spcPts val="0"/>
              </a:spcBef>
              <a:spcAft>
                <a:spcPts val="0"/>
              </a:spcAft>
              <a:buClr>
                <a:schemeClr val="dk1"/>
              </a:buClr>
              <a:buSzPts val="1100"/>
              <a:buFont typeface="Arial"/>
              <a:buNone/>
            </a:pPr>
            <a:r>
              <a:rPr lang="en" sz="1200">
                <a:solidFill>
                  <a:schemeClr val="dk1"/>
                </a:solidFill>
              </a:rPr>
              <a:t>At MEVA looks like:</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Choice of topic or pathway</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Multiple participation options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Relevant, authentic tasks</a:t>
            </a:r>
            <a:endParaRPr sz="1200"/>
          </a:p>
          <a:p>
            <a:pPr marL="0" lvl="0" indent="0" algn="l" rtl="0">
              <a:spcBef>
                <a:spcPts val="0"/>
              </a:spcBef>
              <a:spcAft>
                <a:spcPts val="0"/>
              </a:spcAft>
              <a:buNone/>
            </a:pPr>
            <a:r>
              <a:rPr lang="en" sz="1200" b="1"/>
              <a:t>Representation (What)</a:t>
            </a:r>
            <a:endParaRPr sz="1200"/>
          </a:p>
          <a:p>
            <a:pPr marL="0" lvl="0" indent="0" algn="l" rtl="0">
              <a:spcBef>
                <a:spcPts val="0"/>
              </a:spcBef>
              <a:spcAft>
                <a:spcPts val="0"/>
              </a:spcAft>
              <a:buNone/>
            </a:pPr>
            <a:r>
              <a:rPr lang="en" sz="1200"/>
              <a:t>How students access information</a:t>
            </a:r>
            <a:endParaRPr sz="1200"/>
          </a:p>
          <a:p>
            <a:pPr marL="0" lvl="0" indent="0" algn="l" rtl="0">
              <a:spcBef>
                <a:spcPts val="0"/>
              </a:spcBef>
              <a:spcAft>
                <a:spcPts val="0"/>
              </a:spcAft>
              <a:buClr>
                <a:schemeClr val="dk1"/>
              </a:buClr>
              <a:buSzPts val="1100"/>
              <a:buFont typeface="Arial"/>
              <a:buNone/>
            </a:pPr>
            <a:r>
              <a:rPr lang="en" sz="1200">
                <a:solidFill>
                  <a:schemeClr val="dk1"/>
                </a:solidFill>
              </a:rPr>
              <a:t>At MEVA looks like:</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Video + text directions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Modeling and examples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Chunked content</a:t>
            </a:r>
            <a:endParaRPr sz="1200"/>
          </a:p>
          <a:p>
            <a:pPr marL="0" lvl="0" indent="0" algn="l" rtl="0">
              <a:spcBef>
                <a:spcPts val="0"/>
              </a:spcBef>
              <a:spcAft>
                <a:spcPts val="0"/>
              </a:spcAft>
              <a:buNone/>
            </a:pPr>
            <a:r>
              <a:rPr lang="en" sz="1200" b="1"/>
              <a:t>Action &amp; Expression How)</a:t>
            </a:r>
            <a:endParaRPr sz="1200"/>
          </a:p>
          <a:p>
            <a:pPr marL="0" lvl="0" indent="0" algn="l" rtl="0">
              <a:spcBef>
                <a:spcPts val="0"/>
              </a:spcBef>
              <a:spcAft>
                <a:spcPts val="0"/>
              </a:spcAft>
              <a:buNone/>
            </a:pPr>
            <a:r>
              <a:rPr lang="en" sz="1200"/>
              <a:t>How students demonstrate learning</a:t>
            </a:r>
            <a:endParaRPr sz="1200"/>
          </a:p>
          <a:p>
            <a:pPr marL="0" lvl="0" indent="0" algn="l" rtl="0">
              <a:spcBef>
                <a:spcPts val="0"/>
              </a:spcBef>
              <a:spcAft>
                <a:spcPts val="0"/>
              </a:spcAft>
              <a:buNone/>
            </a:pPr>
            <a:r>
              <a:rPr lang="en" sz="1200"/>
              <a:t>At MEVA looks like:</a:t>
            </a:r>
            <a:endParaRPr sz="1200"/>
          </a:p>
          <a:p>
            <a:pPr marL="457200" lvl="0" indent="-304800" algn="l" rtl="0">
              <a:spcBef>
                <a:spcPts val="0"/>
              </a:spcBef>
              <a:spcAft>
                <a:spcPts val="0"/>
              </a:spcAft>
              <a:buSzPts val="1200"/>
              <a:buChar char="●"/>
            </a:pPr>
            <a:r>
              <a:rPr lang="en" sz="1200"/>
              <a:t>Structured product options</a:t>
            </a:r>
            <a:endParaRPr sz="1200"/>
          </a:p>
          <a:p>
            <a:pPr marL="457200" lvl="0" indent="-304800" algn="l" rtl="0">
              <a:spcBef>
                <a:spcPts val="0"/>
              </a:spcBef>
              <a:spcAft>
                <a:spcPts val="0"/>
              </a:spcAft>
              <a:buSzPts val="1200"/>
              <a:buChar char="●"/>
            </a:pPr>
            <a:r>
              <a:rPr lang="en" sz="1200"/>
              <a:t>Scaffolded responses</a:t>
            </a:r>
            <a:endParaRPr sz="1200"/>
          </a:p>
          <a:p>
            <a:pPr marL="457200" lvl="0" indent="-304800" algn="l" rtl="0">
              <a:spcBef>
                <a:spcPts val="0"/>
              </a:spcBef>
              <a:spcAft>
                <a:spcPts val="0"/>
              </a:spcAft>
              <a:buSzPts val="1200"/>
              <a:buChar char="●"/>
            </a:pPr>
            <a:r>
              <a:rPr lang="en" sz="1200"/>
              <a:t>Flexible submission formats</a:t>
            </a:r>
            <a:endParaRPr sz="1200"/>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c89cb0b7c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c89cb0b7c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c89cb0b7c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c89cb0b7c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this matters:</a:t>
            </a:r>
            <a:endParaRPr/>
          </a:p>
          <a:p>
            <a:pPr marL="0" lvl="0" indent="0" algn="l" rtl="0">
              <a:spcBef>
                <a:spcPts val="0"/>
              </a:spcBef>
              <a:spcAft>
                <a:spcPts val="0"/>
              </a:spcAft>
              <a:buNone/>
            </a:pPr>
            <a:r>
              <a:rPr lang="en"/>
              <a:t>Teachers reported barriers like:</a:t>
            </a:r>
            <a:endParaRPr/>
          </a:p>
          <a:p>
            <a:pPr marL="457200" lvl="0" indent="-298450" algn="l" rtl="0">
              <a:spcBef>
                <a:spcPts val="0"/>
              </a:spcBef>
              <a:spcAft>
                <a:spcPts val="0"/>
              </a:spcAft>
              <a:buSzPts val="1100"/>
              <a:buChar char="-"/>
            </a:pPr>
            <a:r>
              <a:rPr lang="en"/>
              <a:t>Too much writing</a:t>
            </a:r>
            <a:endParaRPr/>
          </a:p>
          <a:p>
            <a:pPr marL="457200" lvl="0" indent="-298450" algn="l" rtl="0">
              <a:spcBef>
                <a:spcPts val="0"/>
              </a:spcBef>
              <a:spcAft>
                <a:spcPts val="0"/>
              </a:spcAft>
              <a:buSzPts val="1100"/>
              <a:buChar char="-"/>
            </a:pPr>
            <a:r>
              <a:rPr lang="en"/>
              <a:t>Navigation confusion</a:t>
            </a:r>
            <a:endParaRPr/>
          </a:p>
          <a:p>
            <a:pPr marL="457200" lvl="0" indent="-298450" algn="l" rtl="0">
              <a:spcBef>
                <a:spcPts val="0"/>
              </a:spcBef>
              <a:spcAft>
                <a:spcPts val="0"/>
              </a:spcAft>
              <a:buSzPts val="1100"/>
              <a:buChar char="-"/>
            </a:pPr>
            <a:r>
              <a:rPr lang="en"/>
              <a:t>Difficulty applying learning</a:t>
            </a:r>
            <a:endParaRPr/>
          </a:p>
          <a:p>
            <a:pPr marL="0" lvl="0" indent="0" algn="l" rtl="0">
              <a:spcBef>
                <a:spcPts val="0"/>
              </a:spcBef>
              <a:spcAft>
                <a:spcPts val="0"/>
              </a:spcAft>
              <a:buNone/>
            </a:pPr>
            <a:endParaRPr/>
          </a:p>
          <a:p>
            <a:pPr marL="0" lvl="0" indent="0" algn="l" rtl="0">
              <a:spcBef>
                <a:spcPts val="0"/>
              </a:spcBef>
              <a:spcAft>
                <a:spcPts val="0"/>
              </a:spcAft>
              <a:buNone/>
            </a:pPr>
            <a:r>
              <a:rPr lang="en"/>
              <a:t>UDL addresses these </a:t>
            </a:r>
            <a:r>
              <a:rPr lang="en" b="1"/>
              <a:t>before students struggle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c8ab7b3fe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c8ab7b3fe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Don - Access barrier?</a:t>
            </a:r>
            <a:endParaRPr sz="1200">
              <a:solidFill>
                <a:schemeClr val="dk1"/>
              </a:solidFill>
            </a:endParaRPr>
          </a:p>
          <a:p>
            <a:pPr marL="457200" lvl="0" indent="-304800" algn="l" rtl="0">
              <a:lnSpc>
                <a:spcPct val="115000"/>
              </a:lnSpc>
              <a:spcBef>
                <a:spcPts val="1200"/>
              </a:spcBef>
              <a:spcAft>
                <a:spcPts val="0"/>
              </a:spcAft>
              <a:buClr>
                <a:schemeClr val="dk1"/>
              </a:buClr>
              <a:buSzPts val="1200"/>
              <a:buChar char="●"/>
            </a:pPr>
            <a:r>
              <a:rPr lang="en" sz="1200">
                <a:solidFill>
                  <a:schemeClr val="dk1"/>
                </a:solidFill>
              </a:rPr>
              <a:t>Unclear directions</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Format mismatch</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cognitive overload</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Navigation confusion</a:t>
            </a:r>
            <a:endParaRPr sz="1200">
              <a:solidFill>
                <a:schemeClr val="dk1"/>
              </a:solidFill>
            </a:endParaRPr>
          </a:p>
          <a:p>
            <a:pPr marL="0" lvl="0" indent="0" algn="l" rtl="0">
              <a:lnSpc>
                <a:spcPct val="115000"/>
              </a:lnSpc>
              <a:spcBef>
                <a:spcPts val="1200"/>
              </a:spcBef>
              <a:spcAft>
                <a:spcPts val="0"/>
              </a:spcAft>
              <a:buNone/>
            </a:pPr>
            <a:r>
              <a:rPr lang="en" sz="1200">
                <a:solidFill>
                  <a:schemeClr val="dk1"/>
                </a:solidFill>
              </a:rPr>
              <a:t>→ </a:t>
            </a:r>
            <a:r>
              <a:rPr lang="en" sz="1200" b="1">
                <a:solidFill>
                  <a:schemeClr val="dk1"/>
                </a:solidFill>
              </a:rPr>
              <a:t>Tier 1 UDL fix</a:t>
            </a:r>
            <a:endParaRPr sz="1200" b="1">
              <a:solidFill>
                <a:schemeClr val="dk1"/>
              </a:solidFill>
            </a:endParaRPr>
          </a:p>
          <a:p>
            <a:pPr marL="0" lvl="0" indent="0" algn="l" rtl="0">
              <a:lnSpc>
                <a:spcPct val="115000"/>
              </a:lnSpc>
              <a:spcBef>
                <a:spcPts val="1200"/>
              </a:spcBef>
              <a:spcAft>
                <a:spcPts val="0"/>
              </a:spcAft>
              <a:buNone/>
            </a:pPr>
            <a:r>
              <a:rPr lang="en" sz="1200" b="1">
                <a:solidFill>
                  <a:schemeClr val="dk1"/>
                </a:solidFill>
              </a:rPr>
              <a:t>Skill gap?</a:t>
            </a:r>
            <a:endParaRPr sz="1200">
              <a:solidFill>
                <a:schemeClr val="dk1"/>
              </a:solidFill>
            </a:endParaRPr>
          </a:p>
          <a:p>
            <a:pPr marL="457200" lvl="0" indent="-304800" algn="l" rtl="0">
              <a:lnSpc>
                <a:spcPct val="115000"/>
              </a:lnSpc>
              <a:spcBef>
                <a:spcPts val="1200"/>
              </a:spcBef>
              <a:spcAft>
                <a:spcPts val="0"/>
              </a:spcAft>
              <a:buClr>
                <a:schemeClr val="dk1"/>
              </a:buClr>
              <a:buSzPts val="1200"/>
              <a:buChar char="●"/>
            </a:pPr>
            <a:r>
              <a:rPr lang="en" sz="1200">
                <a:solidFill>
                  <a:schemeClr val="dk1"/>
                </a:solidFill>
              </a:rPr>
              <a:t>Missing prerequisite knowledge</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Persistent academic difficulty</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Needs targeted intervention</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 </a:t>
            </a:r>
            <a:r>
              <a:rPr lang="en" sz="1200" b="1">
                <a:solidFill>
                  <a:schemeClr val="dk1"/>
                </a:solidFill>
              </a:rPr>
              <a:t>MTSS/FOX Time support</a:t>
            </a:r>
            <a:endParaRPr sz="12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b="1">
                <a:solidFill>
                  <a:schemeClr val="dk1"/>
                </a:solidFill>
              </a:rPr>
              <a:t>For Example: </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Student doesn’t submit writing assignment.</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Before assigning intervention ask:</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Barrier? Student can explain verbally but struggles with writing.</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Skill gap? Student lacks understanding of the content.</a:t>
            </a:r>
            <a:endParaRPr sz="12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200">
                <a:solidFill>
                  <a:schemeClr val="dk1"/>
                </a:solidFill>
              </a:rPr>
              <a:t>UDL fix - allow audio explanation</a:t>
            </a:r>
            <a:endParaRPr sz="120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cf09ac1c4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cf09ac1c4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chemeClr val="dk1"/>
                </a:solidFill>
              </a:rPr>
              <a:t>Don - Access barrier?</a:t>
            </a:r>
            <a:endParaRPr sz="1200">
              <a:solidFill>
                <a:schemeClr val="dk1"/>
              </a:solidFill>
            </a:endParaRPr>
          </a:p>
          <a:p>
            <a:pPr marL="457200" lvl="0" indent="-304800" algn="l" rtl="0">
              <a:lnSpc>
                <a:spcPct val="115000"/>
              </a:lnSpc>
              <a:spcBef>
                <a:spcPts val="1200"/>
              </a:spcBef>
              <a:spcAft>
                <a:spcPts val="0"/>
              </a:spcAft>
              <a:buClr>
                <a:schemeClr val="dk1"/>
              </a:buClr>
              <a:buSzPts val="1200"/>
              <a:buChar char="●"/>
            </a:pPr>
            <a:r>
              <a:rPr lang="en" sz="1200">
                <a:solidFill>
                  <a:schemeClr val="dk1"/>
                </a:solidFill>
              </a:rPr>
              <a:t>Unclear directions</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Format mismatch</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cognitive overload</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Navigation confusion</a:t>
            </a:r>
            <a:endParaRPr sz="1200">
              <a:solidFill>
                <a:schemeClr val="dk1"/>
              </a:solidFill>
            </a:endParaRPr>
          </a:p>
          <a:p>
            <a:pPr marL="0" lvl="0" indent="0" algn="l" rtl="0">
              <a:lnSpc>
                <a:spcPct val="115000"/>
              </a:lnSpc>
              <a:spcBef>
                <a:spcPts val="1200"/>
              </a:spcBef>
              <a:spcAft>
                <a:spcPts val="0"/>
              </a:spcAft>
              <a:buNone/>
            </a:pPr>
            <a:r>
              <a:rPr lang="en" sz="1200">
                <a:solidFill>
                  <a:schemeClr val="dk1"/>
                </a:solidFill>
              </a:rPr>
              <a:t>→ </a:t>
            </a:r>
            <a:r>
              <a:rPr lang="en" sz="1200" b="1">
                <a:solidFill>
                  <a:schemeClr val="dk1"/>
                </a:solidFill>
              </a:rPr>
              <a:t>Tier 1 UDL fix</a:t>
            </a:r>
            <a:endParaRPr sz="1200" b="1">
              <a:solidFill>
                <a:schemeClr val="dk1"/>
              </a:solidFill>
            </a:endParaRPr>
          </a:p>
          <a:p>
            <a:pPr marL="0" lvl="0" indent="0" algn="l" rtl="0">
              <a:lnSpc>
                <a:spcPct val="115000"/>
              </a:lnSpc>
              <a:spcBef>
                <a:spcPts val="1200"/>
              </a:spcBef>
              <a:spcAft>
                <a:spcPts val="0"/>
              </a:spcAft>
              <a:buNone/>
            </a:pPr>
            <a:r>
              <a:rPr lang="en" sz="1200" b="1">
                <a:solidFill>
                  <a:schemeClr val="dk1"/>
                </a:solidFill>
              </a:rPr>
              <a:t>Skill gap?</a:t>
            </a:r>
            <a:endParaRPr sz="1200">
              <a:solidFill>
                <a:schemeClr val="dk1"/>
              </a:solidFill>
            </a:endParaRPr>
          </a:p>
          <a:p>
            <a:pPr marL="457200" lvl="0" indent="-304800" algn="l" rtl="0">
              <a:lnSpc>
                <a:spcPct val="115000"/>
              </a:lnSpc>
              <a:spcBef>
                <a:spcPts val="1200"/>
              </a:spcBef>
              <a:spcAft>
                <a:spcPts val="0"/>
              </a:spcAft>
              <a:buClr>
                <a:schemeClr val="dk1"/>
              </a:buClr>
              <a:buSzPts val="1200"/>
              <a:buChar char="●"/>
            </a:pPr>
            <a:r>
              <a:rPr lang="en" sz="1200">
                <a:solidFill>
                  <a:schemeClr val="dk1"/>
                </a:solidFill>
              </a:rPr>
              <a:t>Missing prerequisite knowledge</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Persistent academic difficulty</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Needs targeted intervention</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 </a:t>
            </a:r>
            <a:r>
              <a:rPr lang="en" sz="1200" b="1">
                <a:solidFill>
                  <a:schemeClr val="dk1"/>
                </a:solidFill>
              </a:rPr>
              <a:t>MTSS/FOX Time support</a:t>
            </a:r>
            <a:endParaRPr sz="12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b="1">
                <a:solidFill>
                  <a:schemeClr val="dk1"/>
                </a:solidFill>
              </a:rPr>
              <a:t>For Example: </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Student doesn’t submit writing assignment.</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Before assigning intervention ask:</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Barrier? Student can explain verbally but struggles with writing.</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200">
                <a:solidFill>
                  <a:schemeClr val="dk1"/>
                </a:solidFill>
              </a:rPr>
              <a:t>Skill gap? Student lacks understanding of the content.</a:t>
            </a:r>
            <a:endParaRPr sz="12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200">
                <a:solidFill>
                  <a:schemeClr val="dk1"/>
                </a:solidFill>
              </a:rPr>
              <a:t>UDL fix - allow audio explanation</a:t>
            </a:r>
            <a:endParaRPr sz="12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95f0f86911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95f0f86911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Before we look at specific strategies, let’s practice identifying a barrier in our own courses. In breakout rooms, discuss one barrier students might face in a lesson or assignment and one UDL move that could remove it.</a:t>
            </a:r>
            <a:endParaRPr/>
          </a:p>
          <a:p>
            <a:pPr marL="0" lvl="0" indent="0" algn="l" rtl="0">
              <a:spcBef>
                <a:spcPts val="0"/>
              </a:spcBef>
              <a:spcAft>
                <a:spcPts val="0"/>
              </a:spcAft>
              <a:buNone/>
            </a:pPr>
            <a:endParaRPr/>
          </a:p>
          <a:p>
            <a:pPr marL="0" lvl="0" indent="0" algn="l" rtl="0">
              <a:spcBef>
                <a:spcPts val="0"/>
              </a:spcBef>
              <a:spcAft>
                <a:spcPts val="0"/>
              </a:spcAft>
              <a:buNone/>
            </a:pPr>
            <a:r>
              <a:rPr lang="en"/>
              <a:t>We are going to be broken into groups of three, discuss a barrier, a UDL strategy, and decide who will report out. It will be interesting to see if we identify some of the same barriers within our groups. We will take about 7-8 minutes for this activity.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943a4d50a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943a4d50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95f0f86911_0_84: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395f0f86911_0_84: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Engagement online isn’t just about turning cameras on. It’s about moving students up the engagement ladder.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Passive:</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Watching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Listening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Participating</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Chat</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Quick responses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Thinking</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Guided notes</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Discussion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Demonstrating learning</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Flexible products</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Explaining thinking</a:t>
            </a:r>
            <a:endParaRPr>
              <a:solidFill>
                <a:schemeClr val="dk1"/>
              </a:solidFill>
            </a:endParaRPr>
          </a:p>
          <a:p>
            <a:pPr marL="0" lvl="0" indent="0" algn="l" rtl="0">
              <a:spcBef>
                <a:spcPts val="0"/>
              </a:spcBef>
              <a:spcAft>
                <a:spcPts val="0"/>
              </a:spcAft>
              <a:buNone/>
            </a:pPr>
            <a:endParaRPr/>
          </a:p>
        </p:txBody>
      </p:sp>
      <p:sp>
        <p:nvSpPr>
          <p:cNvPr id="133" name="Google Shape;133;g395f0f86911_0_84: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943a4d50a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943a4d50a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95f0f8691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95f0f8691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c89cb0b7c3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c89cb0b7c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95f0f86911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95f0f86911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common question teachers ask is:</a:t>
            </a:r>
            <a:endParaRPr/>
          </a:p>
          <a:p>
            <a:pPr marL="0" lvl="0" indent="0" algn="l" rtl="0">
              <a:spcBef>
                <a:spcPts val="0"/>
              </a:spcBef>
              <a:spcAft>
                <a:spcPts val="0"/>
              </a:spcAft>
              <a:buNone/>
            </a:pPr>
            <a:r>
              <a:rPr lang="en"/>
              <a:t>“</a:t>
            </a:r>
            <a:r>
              <a:rPr lang="en" i="1"/>
              <a:t>If students create different products, how do I grade them fairly?”</a:t>
            </a:r>
            <a:endParaRPr/>
          </a:p>
          <a:p>
            <a:pPr marL="0" lvl="0" indent="0" algn="l" rtl="0">
              <a:spcBef>
                <a:spcPts val="0"/>
              </a:spcBef>
              <a:spcAft>
                <a:spcPts val="0"/>
              </a:spcAft>
              <a:buNone/>
            </a:pPr>
            <a:endParaRPr/>
          </a:p>
          <a:p>
            <a:pPr marL="0" lvl="0" indent="0" algn="l" rtl="0">
              <a:spcBef>
                <a:spcPts val="0"/>
              </a:spcBef>
              <a:spcAft>
                <a:spcPts val="0"/>
              </a:spcAft>
              <a:buNone/>
            </a:pPr>
            <a:r>
              <a:rPr lang="en"/>
              <a:t>The answer is: </a:t>
            </a:r>
            <a:r>
              <a:rPr lang="en" b="1"/>
              <a:t>the rubric measures the learning goal, not the format.</a:t>
            </a:r>
            <a:endParaRPr b="1"/>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c89cb0b7c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c89cb0b7c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1"/>
        <p:cNvGrpSpPr/>
        <p:nvPr/>
      </p:nvGrpSpPr>
      <p:grpSpPr>
        <a:xfrm>
          <a:off x="0" y="0"/>
          <a:ext cx="0" cy="0"/>
          <a:chOff x="0" y="0"/>
          <a:chExt cx="0" cy="0"/>
        </a:xfrm>
      </p:grpSpPr>
      <p:sp>
        <p:nvSpPr>
          <p:cNvPr id="3272" name="Google Shape;3272;g297cf096913_2_300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3" name="Google Shape;3273;g297cf096913_2_30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2F2F4-C923-534C-244B-4597E20B7B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5CEBB7-CCA4-7F2E-B0A1-EF2ACB4C4E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F2C004-7C0C-BB31-718B-677E47B9D7A1}"/>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5" name="Footer Placeholder 4">
            <a:extLst>
              <a:ext uri="{FF2B5EF4-FFF2-40B4-BE49-F238E27FC236}">
                <a16:creationId xmlns:a16="http://schemas.microsoft.com/office/drawing/2014/main" id="{26015880-0F6B-050B-CAC7-CA968F3CB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BB1A9-2207-1AE6-1764-DB6A5278FE1C}"/>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4002005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9F7C1-ED85-7761-CC93-B2CCCA16E0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F61DCB-918D-253A-DB3B-E0E9ACBAF6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7E4DFC-4E05-E9CA-4C3E-6959E2110965}"/>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5" name="Footer Placeholder 4">
            <a:extLst>
              <a:ext uri="{FF2B5EF4-FFF2-40B4-BE49-F238E27FC236}">
                <a16:creationId xmlns:a16="http://schemas.microsoft.com/office/drawing/2014/main" id="{5B83B3C0-9D9B-D22C-174F-A187BF565C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EAACA-8D3F-0201-6E8D-4ACF0B635F99}"/>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3371904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05043-6A64-2F31-E24B-EDCC22B39F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6A93D8-2BB0-7624-C0DB-30604F9CC2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387CB4-CDED-A392-9227-5CC51C6072E9}"/>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5" name="Footer Placeholder 4">
            <a:extLst>
              <a:ext uri="{FF2B5EF4-FFF2-40B4-BE49-F238E27FC236}">
                <a16:creationId xmlns:a16="http://schemas.microsoft.com/office/drawing/2014/main" id="{F07D0E1B-BCDD-5252-831B-CCF887DE99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042B0D-77EE-EA50-D468-7A486F3E5C07}"/>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251304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092C-B3ED-C4B8-9A46-719FC865FF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F61EB3-BE51-B1D2-D35F-FE7550DD57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1911A3-D541-A24E-1AE9-079B626D1B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44EFC0-A2DF-C18D-5060-1A18C62CBA4D}"/>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6" name="Footer Placeholder 5">
            <a:extLst>
              <a:ext uri="{FF2B5EF4-FFF2-40B4-BE49-F238E27FC236}">
                <a16:creationId xmlns:a16="http://schemas.microsoft.com/office/drawing/2014/main" id="{4658A032-DB88-EC56-57DE-D1CCED0AFB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E0CE1D-B29F-389F-1ECF-5DBA48216201}"/>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2891454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F6CCE-FB7A-EB19-81E6-5E7E8A26A1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586DAE-00C2-1950-5D0F-199E7063B2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C9252B-4BFB-7AF2-58F3-CD09D994B3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B3E959-6520-3BB9-268D-CBFD340E22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9444C9-2F73-DBC4-13E8-3278B3E174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B5E115-0528-5F44-F141-213FE53299A3}"/>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8" name="Footer Placeholder 7">
            <a:extLst>
              <a:ext uri="{FF2B5EF4-FFF2-40B4-BE49-F238E27FC236}">
                <a16:creationId xmlns:a16="http://schemas.microsoft.com/office/drawing/2014/main" id="{E78DAF07-6A6C-57CC-C509-CC1BD43008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DE5529E-6A80-8B3E-895C-61FA4EAF5CA6}"/>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2665620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3EF13-4FA0-1207-8B76-188A2F6F5B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57164B-FF2C-1CEA-7C54-006A652C0BC1}"/>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4" name="Footer Placeholder 3">
            <a:extLst>
              <a:ext uri="{FF2B5EF4-FFF2-40B4-BE49-F238E27FC236}">
                <a16:creationId xmlns:a16="http://schemas.microsoft.com/office/drawing/2014/main" id="{782C5D77-E1E2-71BF-E175-D223F73D57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F556A0-9768-1555-1539-730EDF631E8B}"/>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3335680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024E92-CBDD-A884-4D18-9A52B1A25720}"/>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3" name="Footer Placeholder 2">
            <a:extLst>
              <a:ext uri="{FF2B5EF4-FFF2-40B4-BE49-F238E27FC236}">
                <a16:creationId xmlns:a16="http://schemas.microsoft.com/office/drawing/2014/main" id="{8DB8C059-4DC0-9C12-1942-9F2BAF4E3D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F36EAA-3CB7-8D95-31DC-BB4907E69B1E}"/>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2752274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F08B-F32E-B700-3D31-56D71F9596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E20CB6-4CD0-2DBD-BE6A-622241F571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AA73A1-AEE2-8FF2-FDE1-942AA8FF43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16B54D-8B05-13D2-6EC8-C9F43931DBD0}"/>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6" name="Footer Placeholder 5">
            <a:extLst>
              <a:ext uri="{FF2B5EF4-FFF2-40B4-BE49-F238E27FC236}">
                <a16:creationId xmlns:a16="http://schemas.microsoft.com/office/drawing/2014/main" id="{A7F685A6-4178-70D1-648F-F089FFE817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49623A-351C-EBA1-1BFB-3127219778D4}"/>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1469322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ABA4-34B3-3FD9-C7F8-D29C24EBA9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BD30DF-CC62-FD0D-537A-BF0A27EC08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A6460D-D471-3C07-8EBE-D4CA5B282C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ED4B15-A7C0-E590-165F-8C803FBE3D9F}"/>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6" name="Footer Placeholder 5">
            <a:extLst>
              <a:ext uri="{FF2B5EF4-FFF2-40B4-BE49-F238E27FC236}">
                <a16:creationId xmlns:a16="http://schemas.microsoft.com/office/drawing/2014/main" id="{005A3FBA-3DAC-4041-B015-69F32C5BC8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8CEE31-B169-E32B-FA2C-F5FAFD23C894}"/>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362719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2642D-C8E9-3ADD-F4BF-F65E68F29D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C8EF4E-D2C0-CBAA-BFF0-7158E604D0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199A0B-5EBD-98A1-B4AF-8D9676901141}"/>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5" name="Footer Placeholder 4">
            <a:extLst>
              <a:ext uri="{FF2B5EF4-FFF2-40B4-BE49-F238E27FC236}">
                <a16:creationId xmlns:a16="http://schemas.microsoft.com/office/drawing/2014/main" id="{FE41722F-A7F2-7A9E-D8AC-828F511800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FBCBB7-9FEB-ECC8-5C1B-EDF10CAB091F}"/>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4098143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B330EF-5F2D-3216-1211-8BCEDBF682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CA1CBA-5F2B-136C-2E53-50DF770C4B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DAAE2F-8287-23D5-5EA9-BEF27858BD1C}"/>
              </a:ext>
            </a:extLst>
          </p:cNvPr>
          <p:cNvSpPr>
            <a:spLocks noGrp="1"/>
          </p:cNvSpPr>
          <p:nvPr>
            <p:ph type="dt" sz="half" idx="10"/>
          </p:nvPr>
        </p:nvSpPr>
        <p:spPr/>
        <p:txBody>
          <a:bodyPr/>
          <a:lstStyle/>
          <a:p>
            <a:fld id="{A2276D16-EC74-4AFE-BD8B-DBB880479E9F}" type="datetimeFigureOut">
              <a:rPr lang="en-US" smtClean="0"/>
              <a:t>3/16/2026</a:t>
            </a:fld>
            <a:endParaRPr lang="en-US"/>
          </a:p>
        </p:txBody>
      </p:sp>
      <p:sp>
        <p:nvSpPr>
          <p:cNvPr id="5" name="Footer Placeholder 4">
            <a:extLst>
              <a:ext uri="{FF2B5EF4-FFF2-40B4-BE49-F238E27FC236}">
                <a16:creationId xmlns:a16="http://schemas.microsoft.com/office/drawing/2014/main" id="{DCFE3FDD-4642-EADA-A611-D01385F9AF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9A2036-4884-7B85-8C58-10D9B6A06A25}"/>
              </a:ext>
            </a:extLst>
          </p:cNvPr>
          <p:cNvSpPr>
            <a:spLocks noGrp="1"/>
          </p:cNvSpPr>
          <p:nvPr>
            <p:ph type="sldNum" sz="quarter" idx="12"/>
          </p:nvPr>
        </p:nvSpPr>
        <p:spPr/>
        <p:txBody>
          <a:bodyPr/>
          <a:lstStyle/>
          <a:p>
            <a:fld id="{60A1F958-C4D3-4C30-BDD9-BD92A503DA93}" type="slidenum">
              <a:rPr lang="en-US" smtClean="0"/>
              <a:t>‹#›</a:t>
            </a:fld>
            <a:endParaRPr lang="en-US"/>
          </a:p>
        </p:txBody>
      </p:sp>
    </p:spTree>
    <p:extLst>
      <p:ext uri="{BB962C8B-B14F-4D97-AF65-F5344CB8AC3E}">
        <p14:creationId xmlns:p14="http://schemas.microsoft.com/office/powerpoint/2010/main" val="2111610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3"/>
        <p:cNvGrpSpPr/>
        <p:nvPr/>
      </p:nvGrpSpPr>
      <p:grpSpPr>
        <a:xfrm>
          <a:off x="0" y="0"/>
          <a:ext cx="0" cy="0"/>
          <a:chOff x="0" y="0"/>
          <a:chExt cx="0" cy="0"/>
        </a:xfrm>
      </p:grpSpPr>
      <p:sp>
        <p:nvSpPr>
          <p:cNvPr id="104" name="Google Shape;104;p2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5" name="Google Shape;105;p26"/>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06" name="Google Shape;106;p2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7" name="Google Shape;107;p2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8" name="Google Shape;108;p2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14377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53"/>
        <p:cNvGrpSpPr/>
        <p:nvPr/>
      </p:nvGrpSpPr>
      <p:grpSpPr>
        <a:xfrm>
          <a:off x="0" y="0"/>
          <a:ext cx="0" cy="0"/>
          <a:chOff x="0" y="0"/>
          <a:chExt cx="0" cy="0"/>
        </a:xfrm>
      </p:grpSpPr>
      <p:sp>
        <p:nvSpPr>
          <p:cNvPr id="154" name="Google Shape;154;p34"/>
          <p:cNvSpPr txBox="1">
            <a:spLocks noGrp="1"/>
          </p:cNvSpPr>
          <p:nvPr>
            <p:ph type="title"/>
          </p:nvPr>
        </p:nvSpPr>
        <p:spPr>
          <a:xfrm>
            <a:off x="839788" y="457200"/>
            <a:ext cx="39324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5" name="Google Shape;155;p34"/>
          <p:cNvSpPr>
            <a:spLocks noGrp="1"/>
          </p:cNvSpPr>
          <p:nvPr>
            <p:ph type="pic" idx="2"/>
          </p:nvPr>
        </p:nvSpPr>
        <p:spPr>
          <a:xfrm>
            <a:off x="5183188" y="987425"/>
            <a:ext cx="6172400" cy="4873600"/>
          </a:xfrm>
          <a:prstGeom prst="rect">
            <a:avLst/>
          </a:prstGeom>
          <a:noFill/>
          <a:ln>
            <a:noFill/>
          </a:ln>
        </p:spPr>
      </p:sp>
      <p:sp>
        <p:nvSpPr>
          <p:cNvPr id="156" name="Google Shape;156;p34"/>
          <p:cNvSpPr txBox="1">
            <a:spLocks noGrp="1"/>
          </p:cNvSpPr>
          <p:nvPr>
            <p:ph type="body" idx="1"/>
          </p:nvPr>
        </p:nvSpPr>
        <p:spPr>
          <a:xfrm>
            <a:off x="839788" y="2057400"/>
            <a:ext cx="39324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57" name="Google Shape;157;p3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8" name="Google Shape;158;p3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9" name="Google Shape;159;p3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74933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60"/>
        <p:cNvGrpSpPr/>
        <p:nvPr/>
      </p:nvGrpSpPr>
      <p:grpSpPr>
        <a:xfrm>
          <a:off x="0" y="0"/>
          <a:ext cx="0" cy="0"/>
          <a:chOff x="0" y="0"/>
          <a:chExt cx="0" cy="0"/>
        </a:xfrm>
      </p:grpSpPr>
      <p:sp>
        <p:nvSpPr>
          <p:cNvPr id="161" name="Google Shape;161;p3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2" name="Google Shape;162;p35"/>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63" name="Google Shape;163;p3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4" name="Google Shape;164;p3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65" name="Google Shape;165;p3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49052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66"/>
        <p:cNvGrpSpPr/>
        <p:nvPr/>
      </p:nvGrpSpPr>
      <p:grpSpPr>
        <a:xfrm>
          <a:off x="0" y="0"/>
          <a:ext cx="0" cy="0"/>
          <a:chOff x="0" y="0"/>
          <a:chExt cx="0" cy="0"/>
        </a:xfrm>
      </p:grpSpPr>
      <p:sp>
        <p:nvSpPr>
          <p:cNvPr id="167" name="Google Shape;167;p36"/>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8" name="Google Shape;168;p36"/>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69" name="Google Shape;169;p3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70" name="Google Shape;170;p3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71" name="Google Shape;171;p3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4589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01773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386889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23975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99084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20502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447990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786031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739016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86426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132573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68530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51"/>
        <p:cNvGrpSpPr/>
        <p:nvPr/>
      </p:nvGrpSpPr>
      <p:grpSpPr>
        <a:xfrm>
          <a:off x="0" y="0"/>
          <a:ext cx="0" cy="0"/>
          <a:chOff x="0" y="0"/>
          <a:chExt cx="0" cy="0"/>
        </a:xfrm>
      </p:grpSpPr>
    </p:spTree>
    <p:extLst>
      <p:ext uri="{BB962C8B-B14F-4D97-AF65-F5344CB8AC3E}">
        <p14:creationId xmlns:p14="http://schemas.microsoft.com/office/powerpoint/2010/main" val="4177932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C6DE1C-9057-5103-898B-33000A4737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299066-46F9-9816-940F-C8E99EDCAF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84BDC6-1B7A-D75B-150A-505116596D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276D16-EC74-4AFE-BD8B-DBB880479E9F}" type="datetimeFigureOut">
              <a:rPr lang="en-US" smtClean="0"/>
              <a:t>3/16/2026</a:t>
            </a:fld>
            <a:endParaRPr lang="en-US"/>
          </a:p>
        </p:txBody>
      </p:sp>
      <p:sp>
        <p:nvSpPr>
          <p:cNvPr id="5" name="Footer Placeholder 4">
            <a:extLst>
              <a:ext uri="{FF2B5EF4-FFF2-40B4-BE49-F238E27FC236}">
                <a16:creationId xmlns:a16="http://schemas.microsoft.com/office/drawing/2014/main" id="{CAE28D26-03AC-F811-2C9C-F19B8257F2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556002-66FD-2C4B-D921-31814B434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1F958-C4D3-4C30-BDD9-BD92A503DA93}" type="slidenum">
              <a:rPr lang="en-US" smtClean="0"/>
              <a:t>‹#›</a:t>
            </a:fld>
            <a:endParaRPr lang="en-US"/>
          </a:p>
        </p:txBody>
      </p:sp>
    </p:spTree>
    <p:extLst>
      <p:ext uri="{BB962C8B-B14F-4D97-AF65-F5344CB8AC3E}">
        <p14:creationId xmlns:p14="http://schemas.microsoft.com/office/powerpoint/2010/main" val="2122672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98" name="Google Shape;98;p2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9" name="Google Shape;99;p25"/>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0" name="Google Shape;100;p2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101" name="Google Shape;101;p2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102" name="Google Shape;102;p2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78132185"/>
      </p:ext>
    </p:extLst>
  </p:cSld>
  <p:clrMap bg1="lt1" tx1="dk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26256447"/>
      </p:ext>
    </p:extLst>
  </p:cSld>
  <p:clrMap bg1="lt1" tx1="dk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3744109738"/>
      </p:ext>
    </p:extLst>
  </p:cSld>
  <p:clrMap bg1="lt1" tx1="dk1" bg2="dk2" tx2="lt2" accent1="accent1" accent2="accent2" accent3="accent3" accent4="accent4" accent5="accent5" accent6="accent6" hlink="hlink" folHlink="folHlink"/>
  <p:sldLayoutIdLst>
    <p:sldLayoutId id="214748381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9h0u957rr6Q"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hyperlink" Target="https://docs.google.com/forms/d/e/1FAIpQLSeYalzB0LCMRoerpKrXugif5fLnVzVLNEw9-EuvO6Edos5_kw/viewform?usp=publish-editor" TargetMode="External"/><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hyperlink" Target="https://www.mainevirtualacademy.org/essaesserlau-elresources/meva-professional-learning-pl-meeting-materials"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BC497-203E-4D5E-B11F-83BB0D0FDA0D}"/>
              </a:ext>
            </a:extLst>
          </p:cNvPr>
          <p:cNvSpPr>
            <a:spLocks noGrp="1"/>
          </p:cNvSpPr>
          <p:nvPr>
            <p:ph type="title"/>
          </p:nvPr>
        </p:nvSpPr>
        <p:spPr/>
        <p:txBody>
          <a:bodyPr/>
          <a:lstStyle/>
          <a:p>
            <a:r>
              <a:rPr lang="en-US" b="1" dirty="0"/>
              <a:t>Professional Learning Meeting Agenda – 3/16</a:t>
            </a:r>
          </a:p>
        </p:txBody>
      </p:sp>
      <p:sp>
        <p:nvSpPr>
          <p:cNvPr id="3" name="Content Placeholder 2">
            <a:extLst>
              <a:ext uri="{FF2B5EF4-FFF2-40B4-BE49-F238E27FC236}">
                <a16:creationId xmlns:a16="http://schemas.microsoft.com/office/drawing/2014/main" id="{64AB0AAC-CC21-4815-A87F-4506232F63C5}"/>
              </a:ext>
            </a:extLst>
          </p:cNvPr>
          <p:cNvSpPr>
            <a:spLocks noGrp="1"/>
          </p:cNvSpPr>
          <p:nvPr>
            <p:ph idx="1"/>
          </p:nvPr>
        </p:nvSpPr>
        <p:spPr/>
        <p:txBody>
          <a:bodyPr>
            <a:normAutofit/>
          </a:bodyPr>
          <a:lstStyle/>
          <a:p>
            <a:r>
              <a:rPr lang="en-US" sz="3200" dirty="0"/>
              <a:t>MEVA Mission and Vision Review.</a:t>
            </a:r>
          </a:p>
          <a:p>
            <a:r>
              <a:rPr lang="en-US" sz="3200" dirty="0"/>
              <a:t>Updates. </a:t>
            </a:r>
          </a:p>
          <a:p>
            <a:r>
              <a:rPr lang="en-US" sz="3200" dirty="0"/>
              <a:t>Universal Design for Learning (UDL): The MEVA </a:t>
            </a:r>
            <a:r>
              <a:rPr lang="en-US" sz="3200"/>
              <a:t>virtual classroom.</a:t>
            </a:r>
            <a:endParaRPr lang="en-US" sz="3200" dirty="0"/>
          </a:p>
          <a:p>
            <a:r>
              <a:rPr lang="en-US" sz="3200" dirty="0"/>
              <a:t>Other and our next Professional Learning (PL) Meetings is on Monday, March 23</a:t>
            </a:r>
            <a:r>
              <a:rPr lang="en-US" sz="3200" baseline="30000" dirty="0"/>
              <a:t>rd</a:t>
            </a:r>
            <a:r>
              <a:rPr lang="en-US" sz="3200" dirty="0"/>
              <a:t> via Zoom at 3:00 pm. </a:t>
            </a:r>
          </a:p>
          <a:p>
            <a:endParaRPr lang="en-US" dirty="0"/>
          </a:p>
        </p:txBody>
      </p:sp>
    </p:spTree>
    <p:extLst>
      <p:ext uri="{BB962C8B-B14F-4D97-AF65-F5344CB8AC3E}">
        <p14:creationId xmlns:p14="http://schemas.microsoft.com/office/powerpoint/2010/main" val="229260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DC16E-EAB4-4B53-BC7D-752F03EE756E}"/>
              </a:ext>
            </a:extLst>
          </p:cNvPr>
          <p:cNvSpPr>
            <a:spLocks noGrp="1"/>
          </p:cNvSpPr>
          <p:nvPr>
            <p:ph type="title"/>
          </p:nvPr>
        </p:nvSpPr>
        <p:spPr/>
        <p:txBody>
          <a:bodyPr/>
          <a:lstStyle/>
          <a:p>
            <a:r>
              <a:rPr lang="en-US" b="1" dirty="0"/>
              <a:t>MEVA Mission and Vision</a:t>
            </a:r>
          </a:p>
        </p:txBody>
      </p:sp>
      <p:sp>
        <p:nvSpPr>
          <p:cNvPr id="3" name="Content Placeholder 2">
            <a:extLst>
              <a:ext uri="{FF2B5EF4-FFF2-40B4-BE49-F238E27FC236}">
                <a16:creationId xmlns:a16="http://schemas.microsoft.com/office/drawing/2014/main" id="{44BDBAD5-916D-4747-AD70-86C9DE77C55F}"/>
              </a:ext>
            </a:extLst>
          </p:cNvPr>
          <p:cNvSpPr>
            <a:spLocks noGrp="1"/>
          </p:cNvSpPr>
          <p:nvPr>
            <p:ph idx="1"/>
          </p:nvPr>
        </p:nvSpPr>
        <p:spPr>
          <a:xfrm>
            <a:off x="453189" y="1552909"/>
            <a:ext cx="10515600" cy="4351338"/>
          </a:xfrm>
        </p:spPr>
        <p:txBody>
          <a:bodyPr>
            <a:noAutofit/>
          </a:bodyPr>
          <a:lstStyle/>
          <a:p>
            <a:pPr marL="0" indent="0">
              <a:buNone/>
            </a:pPr>
            <a:r>
              <a:rPr lang="en-US" sz="1867" b="1" dirty="0">
                <a:ea typeface="Times New Roman" panose="02020603050405020304" pitchFamily="18" charset="0"/>
              </a:rPr>
              <a:t>School Mission: </a:t>
            </a:r>
          </a:p>
          <a:p>
            <a:pPr marL="0" indent="0">
              <a:buNone/>
            </a:pPr>
            <a:r>
              <a:rPr lang="en-US" sz="1867" dirty="0">
                <a:ea typeface="Times New Roman" panose="02020603050405020304" pitchFamily="18" charset="0"/>
              </a:rPr>
              <a:t>Maine Virtual Academy’s (MEVA) mission is to develop </a:t>
            </a:r>
            <a:r>
              <a:rPr lang="en-US" sz="1867" b="1" dirty="0">
                <a:ea typeface="Times New Roman" panose="02020603050405020304" pitchFamily="18" charset="0"/>
              </a:rPr>
              <a:t>each</a:t>
            </a:r>
            <a:r>
              <a:rPr lang="en-US" sz="1867" dirty="0">
                <a:ea typeface="Times New Roman" panose="02020603050405020304" pitchFamily="18" charset="0"/>
              </a:rPr>
              <a:t> student’s full potential with learner-centered instruction, research-based curriculum and educational tools and resources to provide a </a:t>
            </a:r>
            <a:r>
              <a:rPr lang="en-US" sz="1867" b="1" dirty="0">
                <a:ea typeface="Times New Roman" panose="02020603050405020304" pitchFamily="18" charset="0"/>
              </a:rPr>
              <a:t>high-quality</a:t>
            </a:r>
            <a:r>
              <a:rPr lang="en-US" sz="1867" dirty="0">
                <a:ea typeface="Times New Roman" panose="02020603050405020304" pitchFamily="18" charset="0"/>
              </a:rPr>
              <a:t> learning experience for grade 7-12 students who are in need of </a:t>
            </a:r>
            <a:r>
              <a:rPr lang="en-US" sz="1867" b="1" dirty="0">
                <a:ea typeface="Times New Roman" panose="02020603050405020304" pitchFamily="18" charset="0"/>
              </a:rPr>
              <a:t>alternative educational options</a:t>
            </a:r>
            <a:r>
              <a:rPr lang="en-US" sz="1867" dirty="0">
                <a:ea typeface="Times New Roman" panose="02020603050405020304" pitchFamily="18" charset="0"/>
              </a:rPr>
              <a:t>. MEVA will develop an </a:t>
            </a:r>
            <a:r>
              <a:rPr lang="en-US" sz="1867" b="1" dirty="0">
                <a:ea typeface="Times New Roman" panose="02020603050405020304" pitchFamily="18" charset="0"/>
              </a:rPr>
              <a:t>Individualized Learning Plan (ILP) </a:t>
            </a:r>
            <a:r>
              <a:rPr lang="en-US" sz="1867" dirty="0">
                <a:ea typeface="Times New Roman" panose="02020603050405020304" pitchFamily="18" charset="0"/>
              </a:rPr>
              <a:t>with specific learning goals to meet each student’s needs. MEVA’s </a:t>
            </a:r>
            <a:r>
              <a:rPr lang="en-US" sz="1867" b="1" u="sng" dirty="0">
                <a:ea typeface="Times New Roman" panose="02020603050405020304" pitchFamily="18" charset="0"/>
              </a:rPr>
              <a:t>rigorous</a:t>
            </a:r>
            <a:r>
              <a:rPr lang="en-US" sz="1867" dirty="0">
                <a:ea typeface="Times New Roman" panose="02020603050405020304" pitchFamily="18" charset="0"/>
              </a:rPr>
              <a:t> curriculum is </a:t>
            </a:r>
            <a:r>
              <a:rPr lang="en-US" sz="1867" b="1" dirty="0">
                <a:ea typeface="Times New Roman" panose="02020603050405020304" pitchFamily="18" charset="0"/>
              </a:rPr>
              <a:t>aligned</a:t>
            </a:r>
            <a:r>
              <a:rPr lang="en-US" sz="1867" dirty="0">
                <a:ea typeface="Times New Roman" panose="02020603050405020304" pitchFamily="18" charset="0"/>
              </a:rPr>
              <a:t> to the eight Maine content areas, the </a:t>
            </a:r>
            <a:r>
              <a:rPr lang="en-US" sz="1867" b="1" dirty="0">
                <a:ea typeface="Times New Roman" panose="02020603050405020304" pitchFamily="18" charset="0"/>
              </a:rPr>
              <a:t>Maine Learning Results, the Common Core State Standards and the Next Generation Science Standards.</a:t>
            </a:r>
          </a:p>
          <a:p>
            <a:pPr marL="0" indent="0">
              <a:buNone/>
            </a:pPr>
            <a:endParaRPr lang="en-US" sz="1867" dirty="0">
              <a:ea typeface="Times New Roman" panose="02020603050405020304" pitchFamily="18" charset="0"/>
            </a:endParaRPr>
          </a:p>
          <a:p>
            <a:pPr marL="0" indent="0">
              <a:lnSpc>
                <a:spcPct val="115000"/>
              </a:lnSpc>
              <a:spcBef>
                <a:spcPts val="0"/>
              </a:spcBef>
              <a:spcAft>
                <a:spcPts val="533"/>
              </a:spcAft>
              <a:buNone/>
            </a:pPr>
            <a:r>
              <a:rPr lang="en-US" sz="1867" b="1" dirty="0">
                <a:ea typeface="Calibri" panose="020F0502020204030204" pitchFamily="34" charset="0"/>
                <a:cs typeface="Times New Roman" panose="02020603050405020304" pitchFamily="18" charset="0"/>
              </a:rPr>
              <a:t>School Vision:</a:t>
            </a:r>
          </a:p>
          <a:p>
            <a:pPr marL="0" indent="0">
              <a:buNone/>
            </a:pPr>
            <a:r>
              <a:rPr lang="en-US" sz="1867" dirty="0">
                <a:ea typeface="Calibri" panose="020F0502020204030204" pitchFamily="34" charset="0"/>
              </a:rPr>
              <a:t>MEVA will be a leading 21st century public charter school in Maine and will </a:t>
            </a:r>
            <a:r>
              <a:rPr lang="en-US" sz="1867" b="1" dirty="0">
                <a:highlight>
                  <a:srgbClr val="FFFF00"/>
                </a:highlight>
                <a:ea typeface="Calibri" panose="020F0502020204030204" pitchFamily="34" charset="0"/>
              </a:rPr>
              <a:t>improve student learning outcomes </a:t>
            </a:r>
            <a:r>
              <a:rPr lang="en-US" sz="1867" dirty="0">
                <a:highlight>
                  <a:srgbClr val="FFFF00"/>
                </a:highlight>
                <a:ea typeface="Calibri" panose="020F0502020204030204" pitchFamily="34" charset="0"/>
              </a:rPr>
              <a:t>through </a:t>
            </a:r>
            <a:r>
              <a:rPr lang="en-US" sz="1867" b="1" dirty="0">
                <a:highlight>
                  <a:srgbClr val="FFFF00"/>
                </a:highlight>
                <a:ea typeface="Calibri" panose="020F0502020204030204" pitchFamily="34" charset="0"/>
              </a:rPr>
              <a:t>individualized instruction</a:t>
            </a:r>
            <a:r>
              <a:rPr lang="en-US" sz="1867" dirty="0">
                <a:ea typeface="Calibri" panose="020F0502020204030204" pitchFamily="34" charset="0"/>
              </a:rPr>
              <a:t>, as evidenced by </a:t>
            </a:r>
            <a:r>
              <a:rPr lang="en-US" sz="1867" b="1" dirty="0">
                <a:solidFill>
                  <a:srgbClr val="FF0000"/>
                </a:solidFill>
                <a:ea typeface="Calibri" panose="020F0502020204030204" pitchFamily="34" charset="0"/>
              </a:rPr>
              <a:t>student academic proficiency, student academic growth, post-secondary readiness</a:t>
            </a:r>
            <a:r>
              <a:rPr lang="en-US" sz="1867" b="1" dirty="0">
                <a:ea typeface="Calibri" panose="020F0502020204030204" pitchFamily="34" charset="0"/>
              </a:rPr>
              <a:t>, and the demonstration of 21st century skills such as critical thinking, problem solving, and self-direction</a:t>
            </a:r>
            <a:r>
              <a:rPr lang="en-US" sz="1867" dirty="0">
                <a:ea typeface="Calibri" panose="020F0502020204030204" pitchFamily="34" charset="0"/>
              </a:rPr>
              <a:t>. MEVA will empower students to acquire the academic and life skills needed to succeed in </a:t>
            </a:r>
            <a:r>
              <a:rPr lang="en-US" sz="1867" b="1" dirty="0">
                <a:ea typeface="Calibri" panose="020F0502020204030204" pitchFamily="34" charset="0"/>
              </a:rPr>
              <a:t>post-secondary education and career opportunities</a:t>
            </a:r>
            <a:r>
              <a:rPr lang="en-US" sz="1867" dirty="0">
                <a:ea typeface="Calibri" panose="020F0502020204030204" pitchFamily="34" charset="0"/>
              </a:rPr>
              <a:t>. Our graduates will be </a:t>
            </a:r>
            <a:r>
              <a:rPr lang="en-US" sz="1867" b="1" dirty="0">
                <a:ea typeface="Calibri" panose="020F0502020204030204" pitchFamily="34" charset="0"/>
              </a:rPr>
              <a:t>prepared</a:t>
            </a:r>
            <a:r>
              <a:rPr lang="en-US" sz="1867" dirty="0">
                <a:ea typeface="Calibri" panose="020F0502020204030204" pitchFamily="34" charset="0"/>
              </a:rPr>
              <a:t> for college or other postsecondary career training opportunities. </a:t>
            </a:r>
            <a:endParaRPr lang="en-US" sz="1867" dirty="0"/>
          </a:p>
        </p:txBody>
      </p:sp>
    </p:spTree>
    <p:extLst>
      <p:ext uri="{BB962C8B-B14F-4D97-AF65-F5344CB8AC3E}">
        <p14:creationId xmlns:p14="http://schemas.microsoft.com/office/powerpoint/2010/main" val="3506756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3514B2-6F63-52A7-E5D4-085EE610D8BC}"/>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3800" b="1" u="sng" kern="1200" dirty="0">
                <a:solidFill>
                  <a:srgbClr val="FF0000"/>
                </a:solidFill>
                <a:latin typeface="+mj-lt"/>
                <a:ea typeface="+mj-ea"/>
                <a:cs typeface="+mj-cs"/>
              </a:rPr>
              <a:t>New</a:t>
            </a:r>
            <a:r>
              <a:rPr lang="en-US" sz="3800" b="1" kern="1200" dirty="0">
                <a:solidFill>
                  <a:srgbClr val="FF0000"/>
                </a:solidFill>
                <a:latin typeface="+mj-lt"/>
                <a:ea typeface="+mj-ea"/>
                <a:cs typeface="+mj-cs"/>
              </a:rPr>
              <a:t> </a:t>
            </a:r>
            <a:r>
              <a:rPr lang="en-US" sz="3800" b="1" kern="1200" dirty="0">
                <a:solidFill>
                  <a:schemeClr val="tx1"/>
                </a:solidFill>
                <a:latin typeface="+mj-lt"/>
                <a:ea typeface="+mj-ea"/>
                <a:cs typeface="+mj-cs"/>
              </a:rPr>
              <a:t>SY2025/2026 Updated Assessment Calendar</a:t>
            </a:r>
          </a:p>
        </p:txBody>
      </p:sp>
      <p:grpSp>
        <p:nvGrpSpPr>
          <p:cNvPr id="27" name="Group 26">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8" name="Rectangle 2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6B6F9D45-379A-F799-BCB5-41FB9982F0A2}"/>
              </a:ext>
            </a:extLst>
          </p:cNvPr>
          <p:cNvPicPr>
            <a:picLocks noGrp="1" noChangeAspect="1"/>
          </p:cNvPicPr>
          <p:nvPr>
            <p:ph idx="1"/>
          </p:nvPr>
        </p:nvPicPr>
        <p:blipFill>
          <a:blip r:embed="rId2"/>
          <a:stretch>
            <a:fillRect/>
          </a:stretch>
        </p:blipFill>
        <p:spPr>
          <a:xfrm>
            <a:off x="6019087" y="666728"/>
            <a:ext cx="5342810" cy="5465791"/>
          </a:xfrm>
          <a:prstGeom prst="rect">
            <a:avLst/>
          </a:prstGeom>
        </p:spPr>
      </p:pic>
    </p:spTree>
    <p:extLst>
      <p:ext uri="{BB962C8B-B14F-4D97-AF65-F5344CB8AC3E}">
        <p14:creationId xmlns:p14="http://schemas.microsoft.com/office/powerpoint/2010/main" val="115608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A14DF-EDFD-B37E-DA28-E928F263A3DE}"/>
              </a:ext>
            </a:extLst>
          </p:cNvPr>
          <p:cNvSpPr>
            <a:spLocks noGrp="1"/>
          </p:cNvSpPr>
          <p:nvPr>
            <p:ph type="title"/>
          </p:nvPr>
        </p:nvSpPr>
        <p:spPr/>
        <p:txBody>
          <a:bodyPr/>
          <a:lstStyle/>
          <a:p>
            <a:r>
              <a:rPr lang="en-US" b="1" dirty="0"/>
              <a:t>Upcoming Professional Learning Meetings</a:t>
            </a:r>
          </a:p>
        </p:txBody>
      </p:sp>
      <p:sp>
        <p:nvSpPr>
          <p:cNvPr id="3" name="Content Placeholder 2">
            <a:extLst>
              <a:ext uri="{FF2B5EF4-FFF2-40B4-BE49-F238E27FC236}">
                <a16:creationId xmlns:a16="http://schemas.microsoft.com/office/drawing/2014/main" id="{6BE387F5-4169-8326-001B-1B0B2A0A9AD4}"/>
              </a:ext>
            </a:extLst>
          </p:cNvPr>
          <p:cNvSpPr>
            <a:spLocks noGrp="1"/>
          </p:cNvSpPr>
          <p:nvPr>
            <p:ph idx="1"/>
          </p:nvPr>
        </p:nvSpPr>
        <p:spPr/>
        <p:txBody>
          <a:bodyPr/>
          <a:lstStyle/>
          <a:p>
            <a:r>
              <a:rPr lang="en-US" dirty="0"/>
              <a:t>March 23</a:t>
            </a:r>
            <a:r>
              <a:rPr lang="en-US" baseline="30000" dirty="0"/>
              <a:t>rd</a:t>
            </a:r>
            <a:r>
              <a:rPr lang="en-US" dirty="0"/>
              <a:t> – Final UDL training. </a:t>
            </a:r>
          </a:p>
          <a:p>
            <a:r>
              <a:rPr lang="en-US" dirty="0"/>
              <a:t>March 30</a:t>
            </a:r>
            <a:r>
              <a:rPr lang="en-US" baseline="30000" dirty="0"/>
              <a:t>th</a:t>
            </a:r>
            <a:r>
              <a:rPr lang="en-US" dirty="0"/>
              <a:t> – Updates.</a:t>
            </a:r>
          </a:p>
          <a:p>
            <a:r>
              <a:rPr lang="en-US" dirty="0"/>
              <a:t>April 6</a:t>
            </a:r>
            <a:r>
              <a:rPr lang="en-US" baseline="30000" dirty="0"/>
              <a:t>th</a:t>
            </a:r>
            <a:endParaRPr lang="en-US" dirty="0"/>
          </a:p>
          <a:p>
            <a:r>
              <a:rPr lang="en-US" dirty="0"/>
              <a:t>April 27</a:t>
            </a:r>
            <a:r>
              <a:rPr lang="en-US" baseline="30000" dirty="0"/>
              <a:t>th</a:t>
            </a:r>
            <a:r>
              <a:rPr lang="en-US" dirty="0"/>
              <a:t> – Faculty work session; no meeting.</a:t>
            </a:r>
          </a:p>
          <a:p>
            <a:r>
              <a:rPr lang="en-US" dirty="0"/>
              <a:t>May 4</a:t>
            </a:r>
            <a:r>
              <a:rPr lang="en-US" baseline="30000" dirty="0"/>
              <a:t>th</a:t>
            </a:r>
            <a:endParaRPr lang="en-US" dirty="0"/>
          </a:p>
          <a:p>
            <a:r>
              <a:rPr lang="en-US" dirty="0"/>
              <a:t>May 11</a:t>
            </a:r>
            <a:r>
              <a:rPr lang="en-US" baseline="30000" dirty="0"/>
              <a:t>th</a:t>
            </a:r>
            <a:r>
              <a:rPr lang="en-US" dirty="0"/>
              <a:t> </a:t>
            </a:r>
          </a:p>
          <a:p>
            <a:r>
              <a:rPr lang="en-US" dirty="0"/>
              <a:t>May 18</a:t>
            </a:r>
            <a:r>
              <a:rPr lang="en-US" baseline="30000" dirty="0"/>
              <a:t>th</a:t>
            </a:r>
            <a:endParaRPr lang="en-US" dirty="0"/>
          </a:p>
          <a:p>
            <a:r>
              <a:rPr lang="en-US" dirty="0"/>
              <a:t>June 1</a:t>
            </a:r>
            <a:r>
              <a:rPr lang="en-US" baseline="30000" dirty="0"/>
              <a:t>st</a:t>
            </a:r>
            <a:r>
              <a:rPr lang="en-US" dirty="0"/>
              <a:t> – Final meeting for SY-2025/2026. </a:t>
            </a:r>
          </a:p>
        </p:txBody>
      </p:sp>
    </p:spTree>
    <p:extLst>
      <p:ext uri="{BB962C8B-B14F-4D97-AF65-F5344CB8AC3E}">
        <p14:creationId xmlns:p14="http://schemas.microsoft.com/office/powerpoint/2010/main" val="2828389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pic>
        <p:nvPicPr>
          <p:cNvPr id="56" name="Google Shape;56;p15" title="You Tried UDL .png"/>
          <p:cNvPicPr preferRelativeResize="0"/>
          <p:nvPr/>
        </p:nvPicPr>
        <p:blipFill>
          <a:blip r:embed="rId3">
            <a:alphaModFix/>
          </a:blip>
          <a:stretch>
            <a:fillRect/>
          </a:stretch>
        </p:blipFill>
        <p:spPr>
          <a:xfrm>
            <a:off x="1056251" y="101600"/>
            <a:ext cx="10079492" cy="6654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6"/>
          <p:cNvSpPr txBox="1">
            <a:spLocks noGrp="1"/>
          </p:cNvSpPr>
          <p:nvPr>
            <p:ph type="ctrTitle"/>
          </p:nvPr>
        </p:nvSpPr>
        <p:spPr>
          <a:xfrm>
            <a:off x="415600" y="422233"/>
            <a:ext cx="11360800" cy="1419600"/>
          </a:xfrm>
          <a:prstGeom prst="rect">
            <a:avLst/>
          </a:prstGeom>
        </p:spPr>
        <p:txBody>
          <a:bodyPr spcFirstLastPara="1" wrap="square" lIns="121900" tIns="121900" rIns="121900" bIns="121900" anchor="b" anchorCtr="0">
            <a:noAutofit/>
          </a:bodyPr>
          <a:lstStyle/>
          <a:p>
            <a:pPr>
              <a:buSzPts val="990"/>
            </a:pPr>
            <a:r>
              <a:rPr lang="en" sz="5573"/>
              <a:t>UDL: The MEVA Virtual Classroom</a:t>
            </a:r>
            <a:endParaRPr sz="5573"/>
          </a:p>
        </p:txBody>
      </p:sp>
      <p:sp>
        <p:nvSpPr>
          <p:cNvPr id="62" name="Google Shape;62;p16"/>
          <p:cNvSpPr txBox="1">
            <a:spLocks noGrp="1"/>
          </p:cNvSpPr>
          <p:nvPr>
            <p:ph type="subTitle" idx="1"/>
          </p:nvPr>
        </p:nvSpPr>
        <p:spPr>
          <a:xfrm>
            <a:off x="415600" y="2009033"/>
            <a:ext cx="11360800" cy="1056800"/>
          </a:xfrm>
          <a:prstGeom prst="rect">
            <a:avLst/>
          </a:prstGeom>
        </p:spPr>
        <p:txBody>
          <a:bodyPr spcFirstLastPara="1" wrap="square" lIns="121900" tIns="121900" rIns="121900" bIns="121900" anchor="t" anchorCtr="0">
            <a:normAutofit/>
          </a:bodyPr>
          <a:lstStyle/>
          <a:p>
            <a:pPr marL="0" indent="0"/>
            <a:r>
              <a:rPr lang="en">
                <a:solidFill>
                  <a:schemeClr val="dk1"/>
                </a:solidFill>
              </a:rPr>
              <a:t>March 16, 2026</a:t>
            </a:r>
            <a:endParaRPr>
              <a:solidFill>
                <a:schemeClr val="dk1"/>
              </a:solidFill>
            </a:endParaRPr>
          </a:p>
        </p:txBody>
      </p:sp>
      <p:sp>
        <p:nvSpPr>
          <p:cNvPr id="63" name="Google Shape;63;p16"/>
          <p:cNvSpPr/>
          <p:nvPr/>
        </p:nvSpPr>
        <p:spPr>
          <a:xfrm>
            <a:off x="58200" y="3949500"/>
            <a:ext cx="12075600" cy="1839600"/>
          </a:xfrm>
          <a:prstGeom prst="roundRect">
            <a:avLst>
              <a:gd name="adj" fmla="val 16667"/>
            </a:avLst>
          </a:prstGeom>
          <a:solidFill>
            <a:schemeClr val="lt2"/>
          </a:solidFill>
          <a:ln w="9525" cap="flat" cmpd="sng">
            <a:solidFill>
              <a:srgbClr val="0000FF"/>
            </a:solidFill>
            <a:prstDash val="solid"/>
            <a:round/>
            <a:headEnd type="none" w="sm" len="sm"/>
            <a:tailEnd type="none" w="sm" len="sm"/>
          </a:ln>
        </p:spPr>
        <p:txBody>
          <a:bodyPr spcFirstLastPara="1" wrap="square" lIns="121900" tIns="121900" rIns="121900" bIns="121900" anchor="t" anchorCtr="0">
            <a:noAutofit/>
          </a:bodyPr>
          <a:lstStyle/>
          <a:p>
            <a:pPr defTabSz="1219170">
              <a:buClr>
                <a:srgbClr val="000000"/>
              </a:buClr>
            </a:pPr>
            <a:r>
              <a:rPr lang="en" sz="2267" b="1" kern="0">
                <a:solidFill>
                  <a:srgbClr val="000000"/>
                </a:solidFill>
                <a:latin typeface="Arial"/>
                <a:cs typeface="Arial"/>
                <a:sym typeface="Arial"/>
              </a:rPr>
              <a:t>Focus: </a:t>
            </a:r>
            <a:r>
              <a:rPr lang="en" sz="2267" kern="0">
                <a:solidFill>
                  <a:srgbClr val="000000"/>
                </a:solidFill>
                <a:latin typeface="Arial"/>
                <a:cs typeface="Arial"/>
                <a:sym typeface="Arial"/>
              </a:rPr>
              <a:t>Making UDL visible in synchronous and asynchronous settings</a:t>
            </a:r>
            <a:endParaRPr sz="2267" kern="0">
              <a:solidFill>
                <a:srgbClr val="000000"/>
              </a:solidFill>
              <a:latin typeface="Arial"/>
              <a:cs typeface="Arial"/>
              <a:sym typeface="Arial"/>
            </a:endParaRPr>
          </a:p>
          <a:p>
            <a:pPr defTabSz="1219170">
              <a:buClr>
                <a:srgbClr val="000000"/>
              </a:buClr>
            </a:pPr>
            <a:endParaRPr sz="2267" kern="0">
              <a:solidFill>
                <a:srgbClr val="000000"/>
              </a:solidFill>
              <a:latin typeface="Arial"/>
              <a:cs typeface="Arial"/>
              <a:sym typeface="Arial"/>
            </a:endParaRPr>
          </a:p>
          <a:p>
            <a:pPr defTabSz="1219170">
              <a:buClr>
                <a:srgbClr val="000000"/>
              </a:buClr>
            </a:pPr>
            <a:r>
              <a:rPr lang="en" sz="2267" b="1" kern="0">
                <a:solidFill>
                  <a:srgbClr val="000000"/>
                </a:solidFill>
                <a:latin typeface="Arial"/>
                <a:cs typeface="Arial"/>
                <a:sym typeface="Arial"/>
              </a:rPr>
              <a:t>Outcome: </a:t>
            </a:r>
            <a:r>
              <a:rPr lang="en" sz="2267" kern="0">
                <a:solidFill>
                  <a:srgbClr val="000000"/>
                </a:solidFill>
                <a:latin typeface="Arial"/>
                <a:cs typeface="Arial"/>
                <a:sym typeface="Arial"/>
              </a:rPr>
              <a:t>Improve one lesson for virtual accessibility and engagement</a:t>
            </a:r>
            <a:endParaRPr sz="2267" kern="0">
              <a:solidFill>
                <a:srgbClr val="000000"/>
              </a:solidFill>
              <a:latin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415600" y="305700"/>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Virtual Reality Check</a:t>
            </a:r>
            <a:endParaRPr b="1">
              <a:solidFill>
                <a:srgbClr val="000000"/>
              </a:solidFill>
            </a:endParaRPr>
          </a:p>
        </p:txBody>
      </p:sp>
      <p:sp>
        <p:nvSpPr>
          <p:cNvPr id="69" name="Google Shape;69;p17"/>
          <p:cNvSpPr txBox="1">
            <a:spLocks noGrp="1"/>
          </p:cNvSpPr>
          <p:nvPr>
            <p:ph type="body" idx="1"/>
          </p:nvPr>
        </p:nvSpPr>
        <p:spPr>
          <a:xfrm>
            <a:off x="415600" y="1753700"/>
            <a:ext cx="11360800" cy="4555200"/>
          </a:xfrm>
          <a:prstGeom prst="rect">
            <a:avLst/>
          </a:prstGeom>
        </p:spPr>
        <p:txBody>
          <a:bodyPr spcFirstLastPara="1" wrap="square" lIns="121900" tIns="121900" rIns="121900" bIns="121900" anchor="t" anchorCtr="0">
            <a:normAutofit/>
          </a:bodyPr>
          <a:lstStyle/>
          <a:p>
            <a:pPr marL="0" indent="0">
              <a:buNone/>
            </a:pPr>
            <a:r>
              <a:rPr lang="en" sz="3200">
                <a:solidFill>
                  <a:srgbClr val="000000"/>
                </a:solidFill>
              </a:rPr>
              <a:t>Common patterns in online classes:</a:t>
            </a:r>
            <a:endParaRPr sz="3200">
              <a:solidFill>
                <a:srgbClr val="000000"/>
              </a:solidFill>
            </a:endParaRPr>
          </a:p>
          <a:p>
            <a:pPr indent="-507987">
              <a:spcBef>
                <a:spcPts val="1600"/>
              </a:spcBef>
              <a:buClr>
                <a:srgbClr val="000000"/>
              </a:buClr>
              <a:buSzPts val="2400"/>
            </a:pPr>
            <a:r>
              <a:rPr lang="en" sz="3200">
                <a:solidFill>
                  <a:srgbClr val="000000"/>
                </a:solidFill>
              </a:rPr>
              <a:t>Uneven participation</a:t>
            </a:r>
            <a:endParaRPr sz="3200">
              <a:solidFill>
                <a:srgbClr val="000000"/>
              </a:solidFill>
            </a:endParaRPr>
          </a:p>
          <a:p>
            <a:pPr indent="-507987">
              <a:buClr>
                <a:srgbClr val="000000"/>
              </a:buClr>
              <a:buSzPts val="2400"/>
            </a:pPr>
            <a:r>
              <a:rPr lang="en" sz="3200">
                <a:solidFill>
                  <a:srgbClr val="000000"/>
                </a:solidFill>
              </a:rPr>
              <a:t>Passive engagement</a:t>
            </a:r>
            <a:endParaRPr sz="3200">
              <a:solidFill>
                <a:srgbClr val="000000"/>
              </a:solidFill>
            </a:endParaRPr>
          </a:p>
          <a:p>
            <a:pPr indent="-507987">
              <a:buClr>
                <a:srgbClr val="000000"/>
              </a:buClr>
              <a:buSzPts val="2400"/>
            </a:pPr>
            <a:r>
              <a:rPr lang="en" sz="3200">
                <a:solidFill>
                  <a:srgbClr val="000000"/>
                </a:solidFill>
              </a:rPr>
              <a:t>Direction confusion</a:t>
            </a:r>
            <a:endParaRPr sz="3200">
              <a:solidFill>
                <a:srgbClr val="000000"/>
              </a:solidFill>
            </a:endParaRPr>
          </a:p>
          <a:p>
            <a:pPr marL="0" indent="0">
              <a:spcBef>
                <a:spcPts val="1600"/>
              </a:spcBef>
              <a:buNone/>
            </a:pPr>
            <a:endParaRPr sz="3200">
              <a:solidFill>
                <a:srgbClr val="000000"/>
              </a:solidFill>
            </a:endParaRPr>
          </a:p>
          <a:p>
            <a:pPr marL="0" indent="0">
              <a:spcBef>
                <a:spcPts val="1600"/>
              </a:spcBef>
              <a:spcAft>
                <a:spcPts val="1600"/>
              </a:spcAft>
              <a:buNone/>
            </a:pPr>
            <a:r>
              <a:rPr lang="en" sz="3200">
                <a:solidFill>
                  <a:srgbClr val="000000"/>
                </a:solidFill>
              </a:rPr>
              <a:t>UDL helps us design for this variability</a:t>
            </a:r>
            <a:endParaRPr sz="3200">
              <a:solidFill>
                <a:srgbClr val="000000"/>
              </a:solidFill>
            </a:endParaRPr>
          </a:p>
        </p:txBody>
      </p:sp>
      <p:pic>
        <p:nvPicPr>
          <p:cNvPr id="70" name="Google Shape;70;p17" title="Math Teaching Models: Universal Design For Learning">
            <a:hlinkClick r:id="rId3"/>
          </p:cNvPr>
          <p:cNvPicPr preferRelativeResize="0"/>
          <p:nvPr/>
        </p:nvPicPr>
        <p:blipFill>
          <a:blip r:embed="rId4">
            <a:alphaModFix/>
          </a:blip>
          <a:stretch>
            <a:fillRect/>
          </a:stretch>
        </p:blipFill>
        <p:spPr>
          <a:xfrm>
            <a:off x="7956800" y="2286000"/>
            <a:ext cx="4064000" cy="2286000"/>
          </a:xfrm>
          <a:prstGeom prst="rect">
            <a:avLst/>
          </a:prstGeom>
          <a:noFill/>
          <a:ln>
            <a:noFill/>
          </a:ln>
        </p:spPr>
      </p:pic>
      <p:sp>
        <p:nvSpPr>
          <p:cNvPr id="71" name="Google Shape;71;p17"/>
          <p:cNvSpPr txBox="1"/>
          <p:nvPr/>
        </p:nvSpPr>
        <p:spPr>
          <a:xfrm>
            <a:off x="415600" y="1116500"/>
            <a:ext cx="10051200" cy="5900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2400" b="1" kern="0">
                <a:solidFill>
                  <a:srgbClr val="000000"/>
                </a:solidFill>
                <a:latin typeface="Arial"/>
                <a:cs typeface="Arial"/>
                <a:sym typeface="Arial"/>
              </a:rPr>
              <a:t>Teachers reported these same barriers in last week’s survey.</a:t>
            </a:r>
            <a:endParaRPr sz="2400" b="1" kern="0">
              <a:solidFill>
                <a:srgbClr val="000000"/>
              </a:solidFill>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8" title="ChatGPT Image Mar 11, 2026, 08_11_45 AM.png"/>
          <p:cNvPicPr preferRelativeResize="0"/>
          <p:nvPr/>
        </p:nvPicPr>
        <p:blipFill>
          <a:blip r:embed="rId3">
            <a:alphaModFix/>
          </a:blip>
          <a:stretch>
            <a:fillRect/>
          </a:stretch>
        </p:blipFill>
        <p:spPr>
          <a:xfrm>
            <a:off x="0" y="0"/>
            <a:ext cx="9006264" cy="6004165"/>
          </a:xfrm>
          <a:prstGeom prst="rect">
            <a:avLst/>
          </a:prstGeom>
          <a:noFill/>
          <a:ln>
            <a:noFill/>
          </a:ln>
        </p:spPr>
      </p:pic>
      <p:sp>
        <p:nvSpPr>
          <p:cNvPr id="77" name="Google Shape;77;p18"/>
          <p:cNvSpPr txBox="1"/>
          <p:nvPr/>
        </p:nvSpPr>
        <p:spPr>
          <a:xfrm>
            <a:off x="9006267" y="0"/>
            <a:ext cx="3029200" cy="65520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2400" b="1" kern="0">
                <a:solidFill>
                  <a:srgbClr val="000000"/>
                </a:solidFill>
                <a:latin typeface="Arial"/>
                <a:cs typeface="Arial"/>
                <a:sym typeface="Arial"/>
              </a:rPr>
              <a:t>Which one do you see most in your classes? </a:t>
            </a:r>
            <a:endParaRPr sz="2400" b="1" kern="0">
              <a:solidFill>
                <a:srgbClr val="000000"/>
              </a:solidFill>
              <a:latin typeface="Arial"/>
              <a:cs typeface="Arial"/>
              <a:sym typeface="Arial"/>
            </a:endParaRPr>
          </a:p>
          <a:p>
            <a:pPr defTabSz="1219170">
              <a:buClr>
                <a:srgbClr val="000000"/>
              </a:buClr>
            </a:pPr>
            <a:r>
              <a:rPr lang="en" sz="2400" kern="0">
                <a:solidFill>
                  <a:srgbClr val="000000"/>
                </a:solidFill>
                <a:latin typeface="Arial"/>
                <a:cs typeface="Arial"/>
                <a:sym typeface="Arial"/>
              </a:rPr>
              <a:t>Respond with a reaction:</a:t>
            </a:r>
            <a:endParaRPr sz="2400" kern="0">
              <a:solidFill>
                <a:srgbClr val="000000"/>
              </a:solidFill>
              <a:latin typeface="Arial"/>
              <a:cs typeface="Arial"/>
              <a:sym typeface="Arial"/>
            </a:endParaRPr>
          </a:p>
          <a:p>
            <a:pPr defTabSz="1219170">
              <a:buClr>
                <a:srgbClr val="000000"/>
              </a:buClr>
            </a:pPr>
            <a:r>
              <a:rPr lang="en" sz="2400" kern="0">
                <a:solidFill>
                  <a:srgbClr val="000000"/>
                </a:solidFill>
                <a:latin typeface="Arial"/>
                <a:cs typeface="Arial"/>
                <a:sym typeface="Arial"/>
              </a:rPr>
              <a:t>        </a:t>
            </a:r>
            <a:endParaRPr sz="2400" kern="0">
              <a:solidFill>
                <a:srgbClr val="000000"/>
              </a:solidFill>
              <a:latin typeface="Arial"/>
              <a:cs typeface="Arial"/>
              <a:sym typeface="Arial"/>
            </a:endParaRPr>
          </a:p>
          <a:p>
            <a:pPr defTabSz="1219170">
              <a:buClr>
                <a:srgbClr val="000000"/>
              </a:buClr>
            </a:pPr>
            <a:r>
              <a:rPr lang="en" sz="2400" kern="0">
                <a:solidFill>
                  <a:srgbClr val="000000"/>
                </a:solidFill>
                <a:latin typeface="Arial"/>
                <a:cs typeface="Arial"/>
                <a:sym typeface="Arial"/>
              </a:rPr>
              <a:t>         </a:t>
            </a:r>
            <a:r>
              <a:rPr lang="en" sz="1733" kern="0">
                <a:solidFill>
                  <a:srgbClr val="000000"/>
                </a:solidFill>
                <a:latin typeface="Arial"/>
                <a:cs typeface="Arial"/>
                <a:sym typeface="Arial"/>
              </a:rPr>
              <a:t>Participation barriers</a:t>
            </a:r>
            <a:endParaRPr sz="1733" kern="0">
              <a:solidFill>
                <a:srgbClr val="000000"/>
              </a:solidFill>
              <a:latin typeface="Arial"/>
              <a:cs typeface="Arial"/>
              <a:sym typeface="Arial"/>
            </a:endParaRPr>
          </a:p>
          <a:p>
            <a:pPr defTabSz="1219170">
              <a:buClr>
                <a:srgbClr val="000000"/>
              </a:buClr>
            </a:pPr>
            <a:endParaRPr sz="2400" kern="0">
              <a:solidFill>
                <a:srgbClr val="000000"/>
              </a:solidFill>
              <a:latin typeface="Arial"/>
              <a:cs typeface="Arial"/>
              <a:sym typeface="Arial"/>
            </a:endParaRPr>
          </a:p>
          <a:p>
            <a:pPr defTabSz="1219170">
              <a:buClr>
                <a:srgbClr val="000000"/>
              </a:buClr>
            </a:pPr>
            <a:r>
              <a:rPr lang="en" sz="2400" kern="0">
                <a:solidFill>
                  <a:srgbClr val="000000"/>
                </a:solidFill>
                <a:latin typeface="Arial"/>
                <a:cs typeface="Arial"/>
                <a:sym typeface="Arial"/>
              </a:rPr>
              <a:t>          </a:t>
            </a:r>
            <a:endParaRPr sz="2400" kern="0">
              <a:solidFill>
                <a:srgbClr val="000000"/>
              </a:solidFill>
              <a:latin typeface="Arial"/>
              <a:cs typeface="Arial"/>
              <a:sym typeface="Arial"/>
            </a:endParaRPr>
          </a:p>
          <a:p>
            <a:pPr defTabSz="1219170">
              <a:buClr>
                <a:srgbClr val="000000"/>
              </a:buClr>
            </a:pPr>
            <a:r>
              <a:rPr lang="en" sz="1600" kern="0">
                <a:solidFill>
                  <a:srgbClr val="000000"/>
                </a:solidFill>
                <a:latin typeface="Arial"/>
                <a:cs typeface="Arial"/>
                <a:sym typeface="Arial"/>
              </a:rPr>
              <a:t>              </a:t>
            </a:r>
            <a:r>
              <a:rPr lang="en" sz="1733" kern="0">
                <a:solidFill>
                  <a:srgbClr val="000000"/>
                </a:solidFill>
                <a:latin typeface="Arial"/>
                <a:cs typeface="Arial"/>
                <a:sym typeface="Arial"/>
              </a:rPr>
              <a:t>Cognitive overload</a:t>
            </a:r>
            <a:endParaRPr sz="1733" kern="0">
              <a:solidFill>
                <a:srgbClr val="000000"/>
              </a:solidFill>
              <a:latin typeface="Arial"/>
              <a:cs typeface="Arial"/>
              <a:sym typeface="Arial"/>
            </a:endParaRPr>
          </a:p>
          <a:p>
            <a:pPr defTabSz="1219170">
              <a:buClr>
                <a:srgbClr val="000000"/>
              </a:buClr>
            </a:pPr>
            <a:endParaRPr sz="2400" kern="0">
              <a:solidFill>
                <a:srgbClr val="000000"/>
              </a:solidFill>
              <a:latin typeface="Arial"/>
              <a:cs typeface="Arial"/>
              <a:sym typeface="Arial"/>
            </a:endParaRPr>
          </a:p>
          <a:p>
            <a:pPr defTabSz="1219170">
              <a:buClr>
                <a:srgbClr val="000000"/>
              </a:buClr>
            </a:pPr>
            <a:endParaRPr sz="2400" kern="0">
              <a:solidFill>
                <a:srgbClr val="000000"/>
              </a:solidFill>
              <a:latin typeface="Arial"/>
              <a:cs typeface="Arial"/>
              <a:sym typeface="Arial"/>
            </a:endParaRPr>
          </a:p>
          <a:p>
            <a:pPr defTabSz="1219170">
              <a:buClr>
                <a:srgbClr val="000000"/>
              </a:buClr>
            </a:pPr>
            <a:r>
              <a:rPr lang="en" sz="2400" kern="0">
                <a:solidFill>
                  <a:srgbClr val="000000"/>
                </a:solidFill>
                <a:latin typeface="Arial"/>
                <a:cs typeface="Arial"/>
                <a:sym typeface="Arial"/>
              </a:rPr>
              <a:t>         </a:t>
            </a:r>
            <a:r>
              <a:rPr lang="en" sz="1733" kern="0">
                <a:solidFill>
                  <a:srgbClr val="000000"/>
                </a:solidFill>
                <a:latin typeface="Arial"/>
                <a:cs typeface="Arial"/>
                <a:sym typeface="Arial"/>
              </a:rPr>
              <a:t>Unclear directions</a:t>
            </a:r>
            <a:endParaRPr sz="1733" kern="0">
              <a:solidFill>
                <a:srgbClr val="000000"/>
              </a:solidFill>
              <a:latin typeface="Arial"/>
              <a:cs typeface="Arial"/>
              <a:sym typeface="Arial"/>
            </a:endParaRPr>
          </a:p>
          <a:p>
            <a:pPr defTabSz="1219170">
              <a:buClr>
                <a:srgbClr val="000000"/>
              </a:buClr>
            </a:pPr>
            <a:r>
              <a:rPr lang="en" sz="2400" kern="0">
                <a:solidFill>
                  <a:srgbClr val="000000"/>
                </a:solidFill>
                <a:latin typeface="Arial"/>
                <a:cs typeface="Arial"/>
                <a:sym typeface="Arial"/>
              </a:rPr>
              <a:t>         </a:t>
            </a:r>
            <a:endParaRPr sz="2400" kern="0">
              <a:solidFill>
                <a:srgbClr val="000000"/>
              </a:solidFill>
              <a:latin typeface="Arial"/>
              <a:cs typeface="Arial"/>
              <a:sym typeface="Arial"/>
            </a:endParaRPr>
          </a:p>
          <a:p>
            <a:pPr defTabSz="1219170">
              <a:buClr>
                <a:srgbClr val="000000"/>
              </a:buClr>
            </a:pPr>
            <a:r>
              <a:rPr lang="en" sz="2400" kern="0">
                <a:solidFill>
                  <a:srgbClr val="000000"/>
                </a:solidFill>
                <a:latin typeface="Arial"/>
                <a:cs typeface="Arial"/>
                <a:sym typeface="Arial"/>
              </a:rPr>
              <a:t>         </a:t>
            </a:r>
            <a:endParaRPr sz="2400" kern="0">
              <a:solidFill>
                <a:srgbClr val="000000"/>
              </a:solidFill>
              <a:latin typeface="Arial"/>
              <a:cs typeface="Arial"/>
              <a:sym typeface="Arial"/>
            </a:endParaRPr>
          </a:p>
          <a:p>
            <a:pPr defTabSz="1219170">
              <a:buClr>
                <a:srgbClr val="000000"/>
              </a:buClr>
            </a:pPr>
            <a:r>
              <a:rPr lang="en" sz="1733" kern="0">
                <a:solidFill>
                  <a:srgbClr val="000000"/>
                </a:solidFill>
                <a:latin typeface="Arial"/>
                <a:cs typeface="Arial"/>
                <a:sym typeface="Arial"/>
              </a:rPr>
              <a:t>             Lack of choice</a:t>
            </a:r>
            <a:endParaRPr sz="1733" kern="0">
              <a:solidFill>
                <a:srgbClr val="000000"/>
              </a:solidFill>
              <a:latin typeface="Arial"/>
              <a:cs typeface="Arial"/>
              <a:sym typeface="Arial"/>
            </a:endParaRPr>
          </a:p>
          <a:p>
            <a:pPr defTabSz="1219170">
              <a:buClr>
                <a:srgbClr val="000000"/>
              </a:buClr>
            </a:pPr>
            <a:endParaRPr sz="2400" kern="0">
              <a:solidFill>
                <a:srgbClr val="000000"/>
              </a:solidFill>
              <a:latin typeface="Arial"/>
              <a:cs typeface="Arial"/>
              <a:sym typeface="Arial"/>
            </a:endParaRPr>
          </a:p>
        </p:txBody>
      </p:sp>
      <p:pic>
        <p:nvPicPr>
          <p:cNvPr id="78" name="Google Shape;78;p18"/>
          <p:cNvPicPr preferRelativeResize="0"/>
          <p:nvPr/>
        </p:nvPicPr>
        <p:blipFill>
          <a:blip r:embed="rId4">
            <a:alphaModFix/>
          </a:blip>
          <a:stretch>
            <a:fillRect/>
          </a:stretch>
        </p:blipFill>
        <p:spPr>
          <a:xfrm>
            <a:off x="9155394" y="1991301"/>
            <a:ext cx="656567" cy="649033"/>
          </a:xfrm>
          <a:prstGeom prst="rect">
            <a:avLst/>
          </a:prstGeom>
          <a:noFill/>
          <a:ln>
            <a:noFill/>
          </a:ln>
        </p:spPr>
      </p:pic>
      <p:pic>
        <p:nvPicPr>
          <p:cNvPr id="79" name="Google Shape;79;p18"/>
          <p:cNvPicPr preferRelativeResize="0"/>
          <p:nvPr/>
        </p:nvPicPr>
        <p:blipFill>
          <a:blip r:embed="rId5">
            <a:alphaModFix/>
          </a:blip>
          <a:stretch>
            <a:fillRect/>
          </a:stretch>
        </p:blipFill>
        <p:spPr>
          <a:xfrm>
            <a:off x="9098834" y="3060885"/>
            <a:ext cx="769700" cy="736233"/>
          </a:xfrm>
          <a:prstGeom prst="rect">
            <a:avLst/>
          </a:prstGeom>
          <a:noFill/>
          <a:ln>
            <a:noFill/>
          </a:ln>
        </p:spPr>
      </p:pic>
      <p:pic>
        <p:nvPicPr>
          <p:cNvPr id="80" name="Google Shape;80;p18"/>
          <p:cNvPicPr preferRelativeResize="0"/>
          <p:nvPr/>
        </p:nvPicPr>
        <p:blipFill>
          <a:blip r:embed="rId6">
            <a:alphaModFix/>
          </a:blip>
          <a:stretch>
            <a:fillRect/>
          </a:stretch>
        </p:blipFill>
        <p:spPr>
          <a:xfrm>
            <a:off x="9155401" y="4217659"/>
            <a:ext cx="656567" cy="556072"/>
          </a:xfrm>
          <a:prstGeom prst="rect">
            <a:avLst/>
          </a:prstGeom>
          <a:noFill/>
          <a:ln>
            <a:noFill/>
          </a:ln>
        </p:spPr>
      </p:pic>
      <p:pic>
        <p:nvPicPr>
          <p:cNvPr id="81" name="Google Shape;81;p18"/>
          <p:cNvPicPr preferRelativeResize="0"/>
          <p:nvPr/>
        </p:nvPicPr>
        <p:blipFill>
          <a:blip r:embed="rId7">
            <a:alphaModFix/>
          </a:blip>
          <a:stretch>
            <a:fillRect/>
          </a:stretch>
        </p:blipFill>
        <p:spPr>
          <a:xfrm>
            <a:off x="9155394" y="5194301"/>
            <a:ext cx="656567" cy="61701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15600" y="593367"/>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The Three UDL Principles in Virtual Classrooms</a:t>
            </a:r>
            <a:endParaRPr b="1">
              <a:solidFill>
                <a:srgbClr val="000000"/>
              </a:solidFill>
            </a:endParaRPr>
          </a:p>
        </p:txBody>
      </p:sp>
      <p:sp>
        <p:nvSpPr>
          <p:cNvPr id="87" name="Google Shape;87;p19"/>
          <p:cNvSpPr/>
          <p:nvPr/>
        </p:nvSpPr>
        <p:spPr>
          <a:xfrm>
            <a:off x="261400" y="2626667"/>
            <a:ext cx="3378800" cy="3632000"/>
          </a:xfrm>
          <a:prstGeom prst="roundRect">
            <a:avLst>
              <a:gd name="adj" fmla="val 16667"/>
            </a:avLst>
          </a:prstGeom>
          <a:solidFill>
            <a:srgbClr val="003366"/>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 sz="3200" kern="0">
                <a:solidFill>
                  <a:srgbClr val="FFFFFF"/>
                </a:solidFill>
                <a:latin typeface="Arial"/>
                <a:cs typeface="Arial"/>
                <a:sym typeface="Arial"/>
              </a:rPr>
              <a:t>Engagement</a:t>
            </a:r>
            <a:endParaRPr sz="3200" kern="0">
              <a:solidFill>
                <a:srgbClr val="FFFFFF"/>
              </a:solidFill>
              <a:latin typeface="Arial"/>
              <a:cs typeface="Arial"/>
              <a:sym typeface="Arial"/>
            </a:endParaRPr>
          </a:p>
          <a:p>
            <a:pPr algn="ctr" defTabSz="1219170">
              <a:buClr>
                <a:srgbClr val="000000"/>
              </a:buClr>
            </a:pPr>
            <a:r>
              <a:rPr lang="en" sz="3200" kern="0">
                <a:solidFill>
                  <a:srgbClr val="FFFFFF"/>
                </a:solidFill>
                <a:latin typeface="Arial"/>
                <a:cs typeface="Arial"/>
                <a:sym typeface="Arial"/>
              </a:rPr>
              <a:t>(Why)</a:t>
            </a:r>
            <a:endParaRPr sz="3200" kern="0">
              <a:solidFill>
                <a:srgbClr val="FFFFFF"/>
              </a:solidFill>
              <a:latin typeface="Arial"/>
              <a:cs typeface="Arial"/>
              <a:sym typeface="Arial"/>
            </a:endParaRPr>
          </a:p>
        </p:txBody>
      </p:sp>
      <p:sp>
        <p:nvSpPr>
          <p:cNvPr id="88" name="Google Shape;88;p19"/>
          <p:cNvSpPr/>
          <p:nvPr/>
        </p:nvSpPr>
        <p:spPr>
          <a:xfrm>
            <a:off x="4414567" y="2626667"/>
            <a:ext cx="3378800" cy="3632000"/>
          </a:xfrm>
          <a:prstGeom prst="roundRect">
            <a:avLst>
              <a:gd name="adj" fmla="val 16667"/>
            </a:avLst>
          </a:prstGeom>
          <a:solidFill>
            <a:srgbClr val="009999"/>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 sz="3200" kern="0">
                <a:solidFill>
                  <a:srgbClr val="FFFFFF"/>
                </a:solidFill>
                <a:latin typeface="Arial"/>
                <a:cs typeface="Arial"/>
                <a:sym typeface="Arial"/>
              </a:rPr>
              <a:t>Representation</a:t>
            </a:r>
            <a:endParaRPr sz="3200" kern="0">
              <a:solidFill>
                <a:srgbClr val="FFFFFF"/>
              </a:solidFill>
              <a:latin typeface="Arial"/>
              <a:cs typeface="Arial"/>
              <a:sym typeface="Arial"/>
            </a:endParaRPr>
          </a:p>
          <a:p>
            <a:pPr algn="ctr" defTabSz="1219170">
              <a:buClr>
                <a:srgbClr val="000000"/>
              </a:buClr>
            </a:pPr>
            <a:r>
              <a:rPr lang="en" sz="3200" kern="0">
                <a:solidFill>
                  <a:srgbClr val="FFFFFF"/>
                </a:solidFill>
                <a:latin typeface="Arial"/>
                <a:cs typeface="Arial"/>
                <a:sym typeface="Arial"/>
              </a:rPr>
              <a:t>(What)</a:t>
            </a:r>
            <a:endParaRPr sz="3200" kern="0">
              <a:solidFill>
                <a:srgbClr val="FFFFFF"/>
              </a:solidFill>
              <a:latin typeface="Arial"/>
              <a:cs typeface="Arial"/>
              <a:sym typeface="Arial"/>
            </a:endParaRPr>
          </a:p>
        </p:txBody>
      </p:sp>
      <p:sp>
        <p:nvSpPr>
          <p:cNvPr id="89" name="Google Shape;89;p19"/>
          <p:cNvSpPr/>
          <p:nvPr/>
        </p:nvSpPr>
        <p:spPr>
          <a:xfrm>
            <a:off x="8551800" y="2626667"/>
            <a:ext cx="3378800" cy="3632000"/>
          </a:xfrm>
          <a:prstGeom prst="roundRect">
            <a:avLst>
              <a:gd name="adj" fmla="val 16667"/>
            </a:avLst>
          </a:prstGeom>
          <a:solidFill>
            <a:srgbClr val="006699"/>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 sz="3200" kern="0">
                <a:solidFill>
                  <a:srgbClr val="FFFFFF"/>
                </a:solidFill>
                <a:latin typeface="Arial"/>
                <a:cs typeface="Arial"/>
                <a:sym typeface="Arial"/>
              </a:rPr>
              <a:t>Action &amp; Expression</a:t>
            </a:r>
            <a:endParaRPr sz="3200" kern="0">
              <a:solidFill>
                <a:srgbClr val="FFFFFF"/>
              </a:solidFill>
              <a:latin typeface="Arial"/>
              <a:cs typeface="Arial"/>
              <a:sym typeface="Arial"/>
            </a:endParaRPr>
          </a:p>
          <a:p>
            <a:pPr algn="ctr" defTabSz="1219170">
              <a:buClr>
                <a:srgbClr val="000000"/>
              </a:buClr>
            </a:pPr>
            <a:r>
              <a:rPr lang="en" sz="3200" kern="0">
                <a:solidFill>
                  <a:srgbClr val="FFFFFF"/>
                </a:solidFill>
                <a:latin typeface="Arial"/>
                <a:cs typeface="Arial"/>
                <a:sym typeface="Arial"/>
              </a:rPr>
              <a:t>(How)</a:t>
            </a:r>
            <a:endParaRPr sz="3200" kern="0">
              <a:solidFill>
                <a:srgbClr val="FFFFFF"/>
              </a:solidFill>
              <a:latin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415600" y="409267"/>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High-Impact Moves: Live Sessions</a:t>
            </a:r>
            <a:endParaRPr b="1">
              <a:solidFill>
                <a:srgbClr val="000000"/>
              </a:solidFill>
            </a:endParaRPr>
          </a:p>
        </p:txBody>
      </p:sp>
      <p:sp>
        <p:nvSpPr>
          <p:cNvPr id="95" name="Google Shape;95;p20"/>
          <p:cNvSpPr txBox="1">
            <a:spLocks noGrp="1"/>
          </p:cNvSpPr>
          <p:nvPr>
            <p:ph type="body" idx="1"/>
          </p:nvPr>
        </p:nvSpPr>
        <p:spPr>
          <a:xfrm>
            <a:off x="239433" y="1549233"/>
            <a:ext cx="5680400" cy="4555200"/>
          </a:xfrm>
          <a:prstGeom prst="rect">
            <a:avLst/>
          </a:prstGeom>
        </p:spPr>
        <p:txBody>
          <a:bodyPr spcFirstLastPara="1" wrap="square" lIns="121900" tIns="121900" rIns="121900" bIns="121900" anchor="t" anchorCtr="0">
            <a:normAutofit fontScale="92500" lnSpcReduction="20000"/>
          </a:bodyPr>
          <a:lstStyle/>
          <a:p>
            <a:pPr indent="-492748">
              <a:buClr>
                <a:srgbClr val="000000"/>
              </a:buClr>
              <a:buSzPct val="100000"/>
            </a:pPr>
            <a:r>
              <a:rPr lang="en" sz="3200">
                <a:solidFill>
                  <a:srgbClr val="000000"/>
                </a:solidFill>
              </a:rPr>
              <a:t>Chat + voice + visual participation options</a:t>
            </a:r>
            <a:endParaRPr sz="3200">
              <a:solidFill>
                <a:srgbClr val="000000"/>
              </a:solidFill>
            </a:endParaRPr>
          </a:p>
          <a:p>
            <a:pPr indent="-492748">
              <a:buClr>
                <a:srgbClr val="000000"/>
              </a:buClr>
              <a:buSzPct val="100000"/>
            </a:pPr>
            <a:r>
              <a:rPr lang="en" sz="3200">
                <a:solidFill>
                  <a:srgbClr val="000000"/>
                </a:solidFill>
              </a:rPr>
              <a:t>Guided notes or scaffolded supports</a:t>
            </a:r>
            <a:endParaRPr sz="3200">
              <a:solidFill>
                <a:srgbClr val="000000"/>
              </a:solidFill>
            </a:endParaRPr>
          </a:p>
          <a:p>
            <a:pPr indent="-492748">
              <a:buClr>
                <a:srgbClr val="000000"/>
              </a:buClr>
              <a:buSzPct val="100000"/>
            </a:pPr>
            <a:r>
              <a:rPr lang="en" sz="3200">
                <a:solidFill>
                  <a:srgbClr val="000000"/>
                </a:solidFill>
              </a:rPr>
              <a:t>Think time before responses</a:t>
            </a:r>
            <a:endParaRPr sz="3200">
              <a:solidFill>
                <a:srgbClr val="000000"/>
              </a:solidFill>
            </a:endParaRPr>
          </a:p>
          <a:p>
            <a:pPr marL="0" indent="0">
              <a:spcBef>
                <a:spcPts val="1600"/>
              </a:spcBef>
              <a:buNone/>
            </a:pPr>
            <a:endParaRPr sz="3200">
              <a:solidFill>
                <a:srgbClr val="000000"/>
              </a:solidFill>
            </a:endParaRPr>
          </a:p>
          <a:p>
            <a:pPr marL="0" indent="0">
              <a:spcBef>
                <a:spcPts val="1600"/>
              </a:spcBef>
              <a:spcAft>
                <a:spcPts val="1600"/>
              </a:spcAft>
              <a:buNone/>
            </a:pPr>
            <a:r>
              <a:rPr lang="en" sz="3200" b="1">
                <a:solidFill>
                  <a:srgbClr val="000000"/>
                </a:solidFill>
              </a:rPr>
              <a:t>Goal: </a:t>
            </a:r>
            <a:r>
              <a:rPr lang="en" sz="3200">
                <a:solidFill>
                  <a:srgbClr val="000000"/>
                </a:solidFill>
              </a:rPr>
              <a:t>Multiple pathways to participate</a:t>
            </a:r>
            <a:endParaRPr sz="3200">
              <a:solidFill>
                <a:srgbClr val="000000"/>
              </a:solidFill>
            </a:endParaRPr>
          </a:p>
        </p:txBody>
      </p:sp>
      <p:sp>
        <p:nvSpPr>
          <p:cNvPr id="96" name="Google Shape;96;p20"/>
          <p:cNvSpPr txBox="1">
            <a:spLocks noGrp="1"/>
          </p:cNvSpPr>
          <p:nvPr>
            <p:ph type="body" idx="1"/>
          </p:nvPr>
        </p:nvSpPr>
        <p:spPr>
          <a:xfrm>
            <a:off x="6369467" y="1549233"/>
            <a:ext cx="5680400" cy="4555200"/>
          </a:xfrm>
          <a:prstGeom prst="rect">
            <a:avLst/>
          </a:prstGeom>
        </p:spPr>
        <p:txBody>
          <a:bodyPr spcFirstLastPara="1" wrap="square" lIns="121900" tIns="121900" rIns="121900" bIns="121900" anchor="t" anchorCtr="0">
            <a:normAutofit fontScale="85000" lnSpcReduction="10000"/>
          </a:bodyPr>
          <a:lstStyle/>
          <a:p>
            <a:pPr marL="0" indent="0">
              <a:buNone/>
            </a:pPr>
            <a:r>
              <a:rPr lang="en" sz="3200" b="1">
                <a:solidFill>
                  <a:srgbClr val="000000"/>
                </a:solidFill>
              </a:rPr>
              <a:t>Teacher-tested strategies</a:t>
            </a:r>
            <a:endParaRPr sz="3200">
              <a:solidFill>
                <a:srgbClr val="000000"/>
              </a:solidFill>
            </a:endParaRPr>
          </a:p>
          <a:p>
            <a:pPr marL="0" indent="0">
              <a:spcBef>
                <a:spcPts val="1600"/>
              </a:spcBef>
              <a:buNone/>
            </a:pPr>
            <a:r>
              <a:rPr lang="en" sz="3200">
                <a:solidFill>
                  <a:srgbClr val="000000"/>
                </a:solidFill>
              </a:rPr>
              <a:t>Based on last week’s responses:</a:t>
            </a:r>
            <a:endParaRPr sz="3200">
              <a:solidFill>
                <a:srgbClr val="000000"/>
              </a:solidFill>
            </a:endParaRPr>
          </a:p>
          <a:p>
            <a:pPr indent="-477508">
              <a:spcBef>
                <a:spcPts val="1600"/>
              </a:spcBef>
              <a:buClr>
                <a:srgbClr val="000000"/>
              </a:buClr>
              <a:buSzPct val="100000"/>
            </a:pPr>
            <a:r>
              <a:rPr lang="en" sz="3200">
                <a:solidFill>
                  <a:srgbClr val="000000"/>
                </a:solidFill>
              </a:rPr>
              <a:t>Allow voice or chat responses</a:t>
            </a:r>
            <a:endParaRPr sz="3200">
              <a:solidFill>
                <a:srgbClr val="000000"/>
              </a:solidFill>
            </a:endParaRPr>
          </a:p>
          <a:p>
            <a:pPr indent="-477508">
              <a:buClr>
                <a:srgbClr val="000000"/>
              </a:buClr>
              <a:buSzPct val="100000"/>
            </a:pPr>
            <a:r>
              <a:rPr lang="en" sz="3200">
                <a:solidFill>
                  <a:srgbClr val="000000"/>
                </a:solidFill>
              </a:rPr>
              <a:t>Provide scaffolded note templates</a:t>
            </a:r>
            <a:endParaRPr sz="3200">
              <a:solidFill>
                <a:srgbClr val="000000"/>
              </a:solidFill>
            </a:endParaRPr>
          </a:p>
          <a:p>
            <a:pPr indent="-477508">
              <a:buClr>
                <a:srgbClr val="000000"/>
              </a:buClr>
              <a:buSzPct val="100000"/>
            </a:pPr>
            <a:r>
              <a:rPr lang="en" sz="3200">
                <a:solidFill>
                  <a:srgbClr val="000000"/>
                </a:solidFill>
              </a:rPr>
              <a:t>Give response think time before calling on students</a:t>
            </a:r>
            <a:endParaRPr sz="3200">
              <a:solidFill>
                <a:srgbClr val="000000"/>
              </a:solidFill>
            </a:endParaRPr>
          </a:p>
          <a:p>
            <a:pPr marL="0" indent="0">
              <a:spcBef>
                <a:spcPts val="1600"/>
              </a:spcBef>
              <a:spcAft>
                <a:spcPts val="1600"/>
              </a:spcAft>
              <a:buNone/>
            </a:pPr>
            <a:endParaRPr sz="32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415600" y="266067"/>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High-Impact Moves: Asynchronous</a:t>
            </a:r>
            <a:endParaRPr b="1">
              <a:solidFill>
                <a:srgbClr val="000000"/>
              </a:solidFill>
            </a:endParaRPr>
          </a:p>
        </p:txBody>
      </p:sp>
      <p:sp>
        <p:nvSpPr>
          <p:cNvPr id="102" name="Google Shape;102;p21"/>
          <p:cNvSpPr txBox="1">
            <a:spLocks noGrp="1"/>
          </p:cNvSpPr>
          <p:nvPr>
            <p:ph type="body" idx="1"/>
          </p:nvPr>
        </p:nvSpPr>
        <p:spPr>
          <a:xfrm>
            <a:off x="605467" y="1151400"/>
            <a:ext cx="10851600" cy="4555200"/>
          </a:xfrm>
          <a:prstGeom prst="rect">
            <a:avLst/>
          </a:prstGeom>
        </p:spPr>
        <p:txBody>
          <a:bodyPr spcFirstLastPara="1" wrap="square" lIns="121900" tIns="121900" rIns="121900" bIns="121900" anchor="t" anchorCtr="0">
            <a:noAutofit/>
          </a:bodyPr>
          <a:lstStyle/>
          <a:p>
            <a:pPr indent="-507987">
              <a:buClr>
                <a:srgbClr val="000000"/>
              </a:buClr>
              <a:buSzPts val="2400"/>
            </a:pPr>
            <a:r>
              <a:rPr lang="en" sz="3200">
                <a:solidFill>
                  <a:srgbClr val="000000"/>
                </a:solidFill>
              </a:rPr>
              <a:t>Video + text directions</a:t>
            </a:r>
            <a:endParaRPr sz="3200">
              <a:solidFill>
                <a:srgbClr val="000000"/>
              </a:solidFill>
            </a:endParaRPr>
          </a:p>
          <a:p>
            <a:pPr indent="-507987">
              <a:buClr>
                <a:srgbClr val="000000"/>
              </a:buClr>
              <a:buSzPts val="2400"/>
            </a:pPr>
            <a:r>
              <a:rPr lang="en" sz="3200">
                <a:solidFill>
                  <a:srgbClr val="000000"/>
                </a:solidFill>
              </a:rPr>
              <a:t>Chunked instructions</a:t>
            </a:r>
            <a:endParaRPr sz="3200">
              <a:solidFill>
                <a:srgbClr val="000000"/>
              </a:solidFill>
            </a:endParaRPr>
          </a:p>
          <a:p>
            <a:pPr indent="-507987">
              <a:buClr>
                <a:srgbClr val="000000"/>
              </a:buClr>
              <a:buSzPts val="2400"/>
            </a:pPr>
            <a:r>
              <a:rPr lang="en" sz="3200">
                <a:solidFill>
                  <a:srgbClr val="000000"/>
                </a:solidFill>
              </a:rPr>
              <a:t>Modeled examples</a:t>
            </a:r>
            <a:endParaRPr sz="3200">
              <a:solidFill>
                <a:srgbClr val="000000"/>
              </a:solidFill>
            </a:endParaRPr>
          </a:p>
          <a:p>
            <a:pPr indent="-507987">
              <a:buClr>
                <a:srgbClr val="000000"/>
              </a:buClr>
              <a:buSzPts val="2400"/>
            </a:pPr>
            <a:r>
              <a:rPr lang="en" sz="3200">
                <a:solidFill>
                  <a:srgbClr val="000000"/>
                </a:solidFill>
              </a:rPr>
              <a:t>Embedded accessibility supports</a:t>
            </a:r>
            <a:endParaRPr sz="3200">
              <a:solidFill>
                <a:srgbClr val="000000"/>
              </a:solidFill>
            </a:endParaRPr>
          </a:p>
          <a:p>
            <a:pPr marL="0" indent="0">
              <a:spcBef>
                <a:spcPts val="1600"/>
              </a:spcBef>
              <a:buNone/>
            </a:pPr>
            <a:endParaRPr sz="3200">
              <a:solidFill>
                <a:srgbClr val="000000"/>
              </a:solidFill>
            </a:endParaRPr>
          </a:p>
          <a:p>
            <a:pPr marL="0" indent="0">
              <a:spcBef>
                <a:spcPts val="1600"/>
              </a:spcBef>
              <a:spcAft>
                <a:spcPts val="1600"/>
              </a:spcAft>
              <a:buNone/>
            </a:pPr>
            <a:r>
              <a:rPr lang="en" sz="3200">
                <a:solidFill>
                  <a:srgbClr val="000000"/>
                </a:solidFill>
              </a:rPr>
              <a:t>Small shifts → big access gains</a:t>
            </a:r>
            <a:endParaRPr sz="32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415600" y="256133"/>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Barrier vs. Skill Gap (Critical UDL Lens)</a:t>
            </a:r>
            <a:endParaRPr b="1">
              <a:solidFill>
                <a:srgbClr val="000000"/>
              </a:solidFill>
            </a:endParaRPr>
          </a:p>
        </p:txBody>
      </p:sp>
      <p:sp>
        <p:nvSpPr>
          <p:cNvPr id="108" name="Google Shape;108;p22"/>
          <p:cNvSpPr txBox="1">
            <a:spLocks noGrp="1"/>
          </p:cNvSpPr>
          <p:nvPr>
            <p:ph type="body" idx="1"/>
          </p:nvPr>
        </p:nvSpPr>
        <p:spPr>
          <a:xfrm>
            <a:off x="415600" y="1019733"/>
            <a:ext cx="11360800" cy="1763200"/>
          </a:xfrm>
          <a:prstGeom prst="rect">
            <a:avLst/>
          </a:prstGeom>
        </p:spPr>
        <p:txBody>
          <a:bodyPr spcFirstLastPara="1" wrap="square" lIns="121900" tIns="121900" rIns="121900" bIns="121900" anchor="t" anchorCtr="0">
            <a:normAutofit/>
          </a:bodyPr>
          <a:lstStyle/>
          <a:p>
            <a:pPr marL="0" indent="0">
              <a:buNone/>
            </a:pPr>
            <a:r>
              <a:rPr lang="en" sz="3200">
                <a:solidFill>
                  <a:srgbClr val="000000"/>
                </a:solidFill>
              </a:rPr>
              <a:t>Before assigning intervention support, ask:</a:t>
            </a:r>
            <a:endParaRPr sz="3200">
              <a:solidFill>
                <a:srgbClr val="000000"/>
              </a:solidFill>
            </a:endParaRPr>
          </a:p>
          <a:p>
            <a:pPr marL="0" indent="0">
              <a:spcBef>
                <a:spcPts val="1600"/>
              </a:spcBef>
              <a:spcAft>
                <a:spcPts val="1600"/>
              </a:spcAft>
              <a:buNone/>
            </a:pPr>
            <a:endParaRPr sz="3200">
              <a:solidFill>
                <a:srgbClr val="000000"/>
              </a:solidFill>
            </a:endParaRPr>
          </a:p>
        </p:txBody>
      </p:sp>
      <p:sp>
        <p:nvSpPr>
          <p:cNvPr id="109" name="Google Shape;109;p22"/>
          <p:cNvSpPr/>
          <p:nvPr/>
        </p:nvSpPr>
        <p:spPr>
          <a:xfrm>
            <a:off x="415600" y="1810100"/>
            <a:ext cx="4941600" cy="4559200"/>
          </a:xfrm>
          <a:prstGeom prst="roundRect">
            <a:avLst>
              <a:gd name="adj" fmla="val 16667"/>
            </a:avLst>
          </a:prstGeom>
          <a:solidFill>
            <a:srgbClr val="003366"/>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 sz="3200" b="1" kern="0">
                <a:solidFill>
                  <a:srgbClr val="FFFFFF"/>
                </a:solidFill>
                <a:latin typeface="Arial"/>
                <a:cs typeface="Arial"/>
                <a:sym typeface="Arial"/>
              </a:rPr>
              <a:t>Access Barrier?</a:t>
            </a:r>
            <a:endParaRPr sz="3200" b="1" kern="0">
              <a:solidFill>
                <a:srgbClr val="FFFFFF"/>
              </a:solidFill>
              <a:latin typeface="Arial"/>
              <a:cs typeface="Arial"/>
              <a:sym typeface="Arial"/>
            </a:endParaRPr>
          </a:p>
        </p:txBody>
      </p:sp>
      <p:sp>
        <p:nvSpPr>
          <p:cNvPr id="110" name="Google Shape;110;p22"/>
          <p:cNvSpPr/>
          <p:nvPr/>
        </p:nvSpPr>
        <p:spPr>
          <a:xfrm>
            <a:off x="6489969" y="1810100"/>
            <a:ext cx="4941600" cy="4559200"/>
          </a:xfrm>
          <a:prstGeom prst="roundRect">
            <a:avLst>
              <a:gd name="adj" fmla="val 16667"/>
            </a:avLst>
          </a:prstGeom>
          <a:solidFill>
            <a:srgbClr val="009999"/>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 sz="3200" b="1" kern="0">
                <a:solidFill>
                  <a:srgbClr val="FFFFFF"/>
                </a:solidFill>
                <a:latin typeface="Arial"/>
                <a:cs typeface="Arial"/>
                <a:sym typeface="Arial"/>
              </a:rPr>
              <a:t>Skill Gap?</a:t>
            </a:r>
            <a:endParaRPr sz="3200" b="1" kern="0">
              <a:solidFill>
                <a:srgbClr val="FFFFFF"/>
              </a:solidFill>
              <a:latin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15600" y="256133"/>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Barrier vs. Skill Gap (Critical UDL Lens)</a:t>
            </a:r>
            <a:endParaRPr b="1">
              <a:solidFill>
                <a:srgbClr val="000000"/>
              </a:solidFill>
            </a:endParaRPr>
          </a:p>
        </p:txBody>
      </p:sp>
      <p:sp>
        <p:nvSpPr>
          <p:cNvPr id="116" name="Google Shape;116;p23"/>
          <p:cNvSpPr txBox="1">
            <a:spLocks noGrp="1"/>
          </p:cNvSpPr>
          <p:nvPr>
            <p:ph type="body" idx="1"/>
          </p:nvPr>
        </p:nvSpPr>
        <p:spPr>
          <a:xfrm>
            <a:off x="415600" y="1019733"/>
            <a:ext cx="11360800" cy="1763200"/>
          </a:xfrm>
          <a:prstGeom prst="rect">
            <a:avLst/>
          </a:prstGeom>
        </p:spPr>
        <p:txBody>
          <a:bodyPr spcFirstLastPara="1" wrap="square" lIns="121900" tIns="121900" rIns="121900" bIns="121900" anchor="t" anchorCtr="0">
            <a:normAutofit/>
          </a:bodyPr>
          <a:lstStyle/>
          <a:p>
            <a:pPr marL="0" indent="0">
              <a:buNone/>
            </a:pPr>
            <a:r>
              <a:rPr lang="en" sz="3200">
                <a:solidFill>
                  <a:srgbClr val="000000"/>
                </a:solidFill>
              </a:rPr>
              <a:t>Definitions from Google AI Overview:</a:t>
            </a:r>
            <a:endParaRPr sz="3200">
              <a:solidFill>
                <a:srgbClr val="000000"/>
              </a:solidFill>
            </a:endParaRPr>
          </a:p>
          <a:p>
            <a:pPr marL="0" indent="0">
              <a:spcBef>
                <a:spcPts val="1600"/>
              </a:spcBef>
              <a:spcAft>
                <a:spcPts val="1600"/>
              </a:spcAft>
              <a:buNone/>
            </a:pPr>
            <a:endParaRPr sz="3200">
              <a:solidFill>
                <a:srgbClr val="000000"/>
              </a:solidFill>
            </a:endParaRPr>
          </a:p>
        </p:txBody>
      </p:sp>
      <p:sp>
        <p:nvSpPr>
          <p:cNvPr id="117" name="Google Shape;117;p23"/>
          <p:cNvSpPr/>
          <p:nvPr/>
        </p:nvSpPr>
        <p:spPr>
          <a:xfrm>
            <a:off x="415600" y="1810100"/>
            <a:ext cx="4941600" cy="4559200"/>
          </a:xfrm>
          <a:prstGeom prst="roundRect">
            <a:avLst>
              <a:gd name="adj" fmla="val 16667"/>
            </a:avLst>
          </a:prstGeom>
          <a:solidFill>
            <a:srgbClr val="003366"/>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 sz="3200" b="1" kern="0">
                <a:solidFill>
                  <a:srgbClr val="FFFFFF"/>
                </a:solidFill>
                <a:latin typeface="Arial"/>
                <a:cs typeface="Arial"/>
                <a:sym typeface="Arial"/>
              </a:rPr>
              <a:t>Access Barrier</a:t>
            </a:r>
            <a:endParaRPr sz="3200" b="1" kern="0">
              <a:solidFill>
                <a:srgbClr val="FFFFFF"/>
              </a:solidFill>
              <a:latin typeface="Arial"/>
              <a:cs typeface="Arial"/>
              <a:sym typeface="Arial"/>
            </a:endParaRPr>
          </a:p>
          <a:p>
            <a:pPr algn="ctr" defTabSz="1219170">
              <a:buClr>
                <a:srgbClr val="000000"/>
              </a:buClr>
            </a:pPr>
            <a:r>
              <a:rPr lang="en" sz="1867" kern="0">
                <a:solidFill>
                  <a:srgbClr val="FFFFFF"/>
                </a:solidFill>
                <a:latin typeface="Arial"/>
                <a:cs typeface="Arial"/>
                <a:sym typeface="Arial"/>
              </a:rPr>
              <a:t>An online access barrier is any digital, technical, or design obstacle that prevents individuals—particularly those with disabilities—from effectively accessing, navigating, or interacting with web content, applications, or digital platforms</a:t>
            </a:r>
            <a:r>
              <a:rPr lang="en" sz="2000" kern="0">
                <a:solidFill>
                  <a:srgbClr val="FFFFFF"/>
                </a:solidFill>
                <a:latin typeface="Roboto"/>
                <a:ea typeface="Roboto"/>
                <a:cs typeface="Roboto"/>
                <a:sym typeface="Roboto"/>
              </a:rPr>
              <a:t>. These barriers create unequal experiences, mirroring physical obstacles in digital spaces.</a:t>
            </a:r>
            <a:endParaRPr sz="3600" b="1" kern="0">
              <a:solidFill>
                <a:srgbClr val="FFFFFF"/>
              </a:solidFill>
              <a:latin typeface="Arial"/>
              <a:cs typeface="Arial"/>
              <a:sym typeface="Arial"/>
            </a:endParaRPr>
          </a:p>
        </p:txBody>
      </p:sp>
      <p:sp>
        <p:nvSpPr>
          <p:cNvPr id="118" name="Google Shape;118;p23"/>
          <p:cNvSpPr/>
          <p:nvPr/>
        </p:nvSpPr>
        <p:spPr>
          <a:xfrm>
            <a:off x="6489969" y="1810100"/>
            <a:ext cx="4941600" cy="4559200"/>
          </a:xfrm>
          <a:prstGeom prst="roundRect">
            <a:avLst>
              <a:gd name="adj" fmla="val 16667"/>
            </a:avLst>
          </a:prstGeom>
          <a:solidFill>
            <a:srgbClr val="009999"/>
          </a:solidFill>
          <a:ln w="9525" cap="flat" cmpd="sng">
            <a:solidFill>
              <a:srgbClr val="595959"/>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en" sz="3200" b="1" kern="0">
                <a:solidFill>
                  <a:srgbClr val="FFFFFF"/>
                </a:solidFill>
                <a:latin typeface="Arial"/>
                <a:cs typeface="Arial"/>
                <a:sym typeface="Arial"/>
              </a:rPr>
              <a:t>Skill Gap</a:t>
            </a:r>
            <a:endParaRPr sz="3200" b="1" kern="0">
              <a:solidFill>
                <a:srgbClr val="FFFFFF"/>
              </a:solidFill>
              <a:latin typeface="Arial"/>
              <a:cs typeface="Arial"/>
              <a:sym typeface="Arial"/>
            </a:endParaRPr>
          </a:p>
          <a:p>
            <a:pPr algn="ctr" defTabSz="1219170">
              <a:buClr>
                <a:srgbClr val="000000"/>
              </a:buClr>
            </a:pPr>
            <a:r>
              <a:rPr lang="en" sz="1867" b="1" kern="0">
                <a:solidFill>
                  <a:srgbClr val="FFFFFF"/>
                </a:solidFill>
                <a:latin typeface="Arial"/>
                <a:cs typeface="Arial"/>
                <a:sym typeface="Arial"/>
              </a:rPr>
              <a:t>An online school's skills gap refers to the </a:t>
            </a:r>
            <a:r>
              <a:rPr lang="en" sz="1867" b="1" i="1" kern="0">
                <a:solidFill>
                  <a:srgbClr val="FFFFFF"/>
                </a:solidFill>
                <a:latin typeface="Arial"/>
                <a:cs typeface="Arial"/>
                <a:sym typeface="Arial"/>
              </a:rPr>
              <a:t>disparity</a:t>
            </a:r>
            <a:r>
              <a:rPr lang="en" sz="1867" b="1" kern="0">
                <a:solidFill>
                  <a:srgbClr val="FFFFFF"/>
                </a:solidFill>
                <a:latin typeface="Arial"/>
                <a:cs typeface="Arial"/>
                <a:sym typeface="Arial"/>
              </a:rPr>
              <a:t> between the practical </a:t>
            </a:r>
            <a:r>
              <a:rPr lang="en" sz="1867" b="1" i="1" kern="0">
                <a:solidFill>
                  <a:srgbClr val="FFFFFF"/>
                </a:solidFill>
                <a:latin typeface="Arial"/>
                <a:cs typeface="Arial"/>
                <a:sym typeface="Arial"/>
              </a:rPr>
              <a:t>abilities </a:t>
            </a:r>
            <a:r>
              <a:rPr lang="en" sz="1867" b="1" kern="0">
                <a:solidFill>
                  <a:srgbClr val="FFFFFF"/>
                </a:solidFill>
                <a:latin typeface="Arial"/>
                <a:cs typeface="Arial"/>
                <a:sym typeface="Arial"/>
              </a:rPr>
              <a:t>a student possesses and the </a:t>
            </a:r>
            <a:r>
              <a:rPr lang="en" sz="1867" b="1" i="1" kern="0">
                <a:solidFill>
                  <a:srgbClr val="FFFFFF"/>
                </a:solidFill>
                <a:latin typeface="Arial"/>
                <a:cs typeface="Arial"/>
                <a:sym typeface="Arial"/>
              </a:rPr>
              <a:t>mastery</a:t>
            </a:r>
            <a:r>
              <a:rPr lang="en" sz="1867" b="1" kern="0">
                <a:solidFill>
                  <a:srgbClr val="FFFFFF"/>
                </a:solidFill>
                <a:latin typeface="Arial"/>
                <a:cs typeface="Arial"/>
                <a:sym typeface="Arial"/>
              </a:rPr>
              <a:t> required to meet specific academic or, increasingly, workforce-ready standards. In the context of online education, this often represents a, "shortfall" where students have acquired knowledge but lack the proficiency to apply it, or where the virtual curriculum has failed to keep pace with necessary, in-demand skills.</a:t>
            </a:r>
            <a:endParaRPr sz="1867" b="1" kern="0">
              <a:solidFill>
                <a:srgbClr val="FFFFFF"/>
              </a:solidFill>
              <a:latin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24" title="ChatGPT Image Mar 11, 2026, 08_56_08 AM.png"/>
          <p:cNvPicPr preferRelativeResize="0"/>
          <p:nvPr/>
        </p:nvPicPr>
        <p:blipFill>
          <a:blip r:embed="rId3">
            <a:alphaModFix/>
          </a:blip>
          <a:stretch>
            <a:fillRect/>
          </a:stretch>
        </p:blipFill>
        <p:spPr>
          <a:xfrm>
            <a:off x="952501" y="1"/>
            <a:ext cx="10287001" cy="68580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5"/>
          <p:cNvSpPr txBox="1">
            <a:spLocks noGrp="1"/>
          </p:cNvSpPr>
          <p:nvPr>
            <p:ph type="title"/>
          </p:nvPr>
        </p:nvSpPr>
        <p:spPr>
          <a:xfrm>
            <a:off x="415600" y="322000"/>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High-Impact UDL Moves in Brightspace</a:t>
            </a:r>
            <a:endParaRPr b="1">
              <a:solidFill>
                <a:srgbClr val="000000"/>
              </a:solidFill>
            </a:endParaRPr>
          </a:p>
        </p:txBody>
      </p:sp>
      <p:sp>
        <p:nvSpPr>
          <p:cNvPr id="129" name="Google Shape;129;p25"/>
          <p:cNvSpPr txBox="1">
            <a:spLocks noGrp="1"/>
          </p:cNvSpPr>
          <p:nvPr>
            <p:ph type="body" idx="1"/>
          </p:nvPr>
        </p:nvSpPr>
        <p:spPr>
          <a:xfrm>
            <a:off x="415600" y="1352533"/>
            <a:ext cx="11360800" cy="4881200"/>
          </a:xfrm>
          <a:prstGeom prst="rect">
            <a:avLst/>
          </a:prstGeom>
        </p:spPr>
        <p:txBody>
          <a:bodyPr spcFirstLastPara="1" wrap="square" lIns="121900" tIns="121900" rIns="121900" bIns="121900" anchor="t" anchorCtr="0">
            <a:normAutofit lnSpcReduction="10000"/>
          </a:bodyPr>
          <a:lstStyle/>
          <a:p>
            <a:pPr marL="0" indent="0">
              <a:buNone/>
            </a:pPr>
            <a:r>
              <a:rPr lang="en" sz="3200" b="1">
                <a:solidFill>
                  <a:srgbClr val="000000"/>
                </a:solidFill>
              </a:rPr>
              <a:t>Quick wins teachers can implement tomorrow:</a:t>
            </a:r>
            <a:endParaRPr sz="3200">
              <a:solidFill>
                <a:srgbClr val="000000"/>
              </a:solidFill>
            </a:endParaRPr>
          </a:p>
          <a:p>
            <a:pPr indent="-507987">
              <a:spcBef>
                <a:spcPts val="1600"/>
              </a:spcBef>
              <a:buClr>
                <a:srgbClr val="000000"/>
              </a:buClr>
              <a:buSzPts val="2400"/>
            </a:pPr>
            <a:r>
              <a:rPr lang="en" sz="3200">
                <a:solidFill>
                  <a:srgbClr val="000000"/>
                </a:solidFill>
              </a:rPr>
              <a:t>Add video &amp; text directions to key assignments</a:t>
            </a:r>
            <a:endParaRPr sz="3200">
              <a:solidFill>
                <a:srgbClr val="000000"/>
              </a:solidFill>
            </a:endParaRPr>
          </a:p>
          <a:p>
            <a:pPr indent="-507987">
              <a:buClr>
                <a:srgbClr val="000000"/>
              </a:buClr>
              <a:buSzPts val="2400"/>
            </a:pPr>
            <a:r>
              <a:rPr lang="en" sz="3200">
                <a:solidFill>
                  <a:srgbClr val="000000"/>
                </a:solidFill>
              </a:rPr>
              <a:t>Provide a simple choice board for major products</a:t>
            </a:r>
            <a:endParaRPr sz="3200">
              <a:solidFill>
                <a:srgbClr val="000000"/>
              </a:solidFill>
            </a:endParaRPr>
          </a:p>
          <a:p>
            <a:pPr indent="-507987">
              <a:buClr>
                <a:srgbClr val="000000"/>
              </a:buClr>
              <a:buSzPts val="2400"/>
            </a:pPr>
            <a:r>
              <a:rPr lang="en" sz="3200">
                <a:solidFill>
                  <a:srgbClr val="000000"/>
                </a:solidFill>
              </a:rPr>
              <a:t>Chunk long instructions into steps</a:t>
            </a:r>
            <a:endParaRPr sz="3200">
              <a:solidFill>
                <a:srgbClr val="000000"/>
              </a:solidFill>
            </a:endParaRPr>
          </a:p>
          <a:p>
            <a:pPr indent="-507987">
              <a:buClr>
                <a:srgbClr val="000000"/>
              </a:buClr>
              <a:buSzPts val="2400"/>
            </a:pPr>
            <a:r>
              <a:rPr lang="en" sz="3200">
                <a:solidFill>
                  <a:srgbClr val="000000"/>
                </a:solidFill>
              </a:rPr>
              <a:t>Use release conditions to scaffold support</a:t>
            </a:r>
            <a:endParaRPr sz="3200">
              <a:solidFill>
                <a:srgbClr val="000000"/>
              </a:solidFill>
            </a:endParaRPr>
          </a:p>
          <a:p>
            <a:pPr marL="0" indent="0">
              <a:spcBef>
                <a:spcPts val="1600"/>
              </a:spcBef>
              <a:buNone/>
            </a:pPr>
            <a:endParaRPr sz="3200" b="1">
              <a:solidFill>
                <a:schemeClr val="dk1"/>
              </a:solidFill>
            </a:endParaRPr>
          </a:p>
          <a:p>
            <a:pPr marL="0" indent="0">
              <a:spcBef>
                <a:spcPts val="1600"/>
              </a:spcBef>
              <a:spcAft>
                <a:spcPts val="1600"/>
              </a:spcAft>
              <a:buNone/>
            </a:pPr>
            <a:r>
              <a:rPr lang="en" sz="3200" b="1">
                <a:solidFill>
                  <a:schemeClr val="dk1"/>
                </a:solidFill>
              </a:rPr>
              <a:t>Small design shifts → big access gains</a:t>
            </a:r>
            <a:endParaRPr sz="3200" b="1">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8F1FB"/>
        </a:solidFill>
        <a:effectLst/>
      </p:bgPr>
    </p:bg>
    <p:spTree>
      <p:nvGrpSpPr>
        <p:cNvPr id="1" name="Shape 134"/>
        <p:cNvGrpSpPr/>
        <p:nvPr/>
      </p:nvGrpSpPr>
      <p:grpSpPr>
        <a:xfrm>
          <a:off x="0" y="0"/>
          <a:ext cx="0" cy="0"/>
          <a:chOff x="0" y="0"/>
          <a:chExt cx="0" cy="0"/>
        </a:xfrm>
      </p:grpSpPr>
      <p:sp>
        <p:nvSpPr>
          <p:cNvPr id="135" name="Google Shape;135;p26"/>
          <p:cNvSpPr/>
          <p:nvPr/>
        </p:nvSpPr>
        <p:spPr>
          <a:xfrm>
            <a:off x="0" y="0"/>
            <a:ext cx="12161600" cy="822800"/>
          </a:xfrm>
          <a:prstGeom prst="rect">
            <a:avLst/>
          </a:prstGeom>
          <a:solidFill>
            <a:srgbClr val="1B4F8A"/>
          </a:solidFill>
          <a:ln w="9525" cap="flat" cmpd="sng">
            <a:solidFill>
              <a:srgbClr val="1B4F8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6" name="Google Shape;136;p26"/>
          <p:cNvSpPr/>
          <p:nvPr/>
        </p:nvSpPr>
        <p:spPr>
          <a:xfrm>
            <a:off x="0" y="0"/>
            <a:ext cx="12161600" cy="822800"/>
          </a:xfrm>
          <a:prstGeom prst="rect">
            <a:avLst/>
          </a:prstGeom>
          <a:noFill/>
          <a:ln>
            <a:noFill/>
          </a:ln>
        </p:spPr>
        <p:txBody>
          <a:bodyPr spcFirstLastPara="1" wrap="square" lIns="0" tIns="0" rIns="0" bIns="0" anchor="ctr" anchorCtr="0">
            <a:noAutofit/>
          </a:bodyPr>
          <a:lstStyle/>
          <a:p>
            <a:pPr algn="ctr" defTabSz="1219170">
              <a:buClr>
                <a:srgbClr val="FFFFFF"/>
              </a:buClr>
              <a:buSzPts val="2400"/>
            </a:pPr>
            <a:r>
              <a:rPr lang="en" sz="3200" b="1" kern="0">
                <a:solidFill>
                  <a:srgbClr val="FFFFFF"/>
                </a:solidFill>
                <a:latin typeface="Georgia"/>
                <a:ea typeface="Georgia"/>
                <a:cs typeface="Georgia"/>
                <a:sym typeface="Georgia"/>
              </a:rPr>
              <a:t>The Online Engagement Ladder</a:t>
            </a:r>
            <a:endParaRPr sz="3200" kern="0">
              <a:solidFill>
                <a:srgbClr val="000000"/>
              </a:solidFill>
              <a:latin typeface="Calibri"/>
              <a:ea typeface="Calibri"/>
              <a:cs typeface="Calibri"/>
              <a:sym typeface="Calibri"/>
            </a:endParaRPr>
          </a:p>
        </p:txBody>
      </p:sp>
      <p:cxnSp>
        <p:nvCxnSpPr>
          <p:cNvPr id="137" name="Google Shape;137;p26"/>
          <p:cNvCxnSpPr/>
          <p:nvPr/>
        </p:nvCxnSpPr>
        <p:spPr>
          <a:xfrm rot="10800000">
            <a:off x="384048" y="2286160"/>
            <a:ext cx="0" cy="3108800"/>
          </a:xfrm>
          <a:prstGeom prst="straightConnector1">
            <a:avLst/>
          </a:prstGeom>
          <a:noFill/>
          <a:ln w="28575" cap="flat" cmpd="sng">
            <a:solidFill>
              <a:srgbClr val="D4930A"/>
            </a:solidFill>
            <a:prstDash val="solid"/>
            <a:round/>
            <a:headEnd type="none" w="sm" len="sm"/>
            <a:tailEnd type="none" w="sm" len="sm"/>
          </a:ln>
        </p:spPr>
      </p:cxnSp>
      <p:sp>
        <p:nvSpPr>
          <p:cNvPr id="138" name="Google Shape;138;p26"/>
          <p:cNvSpPr/>
          <p:nvPr/>
        </p:nvSpPr>
        <p:spPr>
          <a:xfrm>
            <a:off x="274320" y="2011680"/>
            <a:ext cx="219600" cy="219600"/>
          </a:xfrm>
          <a:prstGeom prst="rect">
            <a:avLst/>
          </a:prstGeom>
          <a:solidFill>
            <a:srgbClr val="D4930A"/>
          </a:solidFill>
          <a:ln w="9525" cap="flat" cmpd="sng">
            <a:solidFill>
              <a:srgbClr val="D4930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9" name="Google Shape;139;p26"/>
          <p:cNvSpPr/>
          <p:nvPr/>
        </p:nvSpPr>
        <p:spPr>
          <a:xfrm rot="-5400000">
            <a:off x="-466253" y="3474807"/>
            <a:ext cx="2377600" cy="457200"/>
          </a:xfrm>
          <a:prstGeom prst="rect">
            <a:avLst/>
          </a:prstGeom>
          <a:noFill/>
          <a:ln>
            <a:noFill/>
          </a:ln>
        </p:spPr>
        <p:txBody>
          <a:bodyPr spcFirstLastPara="1" wrap="square" lIns="0" tIns="0" rIns="0" bIns="0" anchor="ctr" anchorCtr="0">
            <a:noAutofit/>
          </a:bodyPr>
          <a:lstStyle/>
          <a:p>
            <a:pPr algn="ctr" defTabSz="1219170">
              <a:buClr>
                <a:srgbClr val="1B4F8A"/>
              </a:buClr>
              <a:buSzPts val="800"/>
            </a:pPr>
            <a:r>
              <a:rPr lang="en" sz="1067" b="1" kern="0">
                <a:solidFill>
                  <a:srgbClr val="1B4F8A"/>
                </a:solidFill>
                <a:latin typeface="Calibri"/>
                <a:ea typeface="Calibri"/>
                <a:cs typeface="Calibri"/>
                <a:sym typeface="Calibri"/>
              </a:rPr>
              <a:t>Student Engagement Goes Up</a:t>
            </a:r>
            <a:endParaRPr sz="1067" kern="0">
              <a:solidFill>
                <a:srgbClr val="000000"/>
              </a:solidFill>
              <a:latin typeface="Calibri"/>
              <a:ea typeface="Calibri"/>
              <a:cs typeface="Calibri"/>
              <a:sym typeface="Calibri"/>
            </a:endParaRPr>
          </a:p>
        </p:txBody>
      </p:sp>
      <p:sp>
        <p:nvSpPr>
          <p:cNvPr id="140" name="Google Shape;140;p26"/>
          <p:cNvSpPr/>
          <p:nvPr/>
        </p:nvSpPr>
        <p:spPr>
          <a:xfrm>
            <a:off x="822960" y="5715000"/>
            <a:ext cx="1179600" cy="1006000"/>
          </a:xfrm>
          <a:prstGeom prst="rect">
            <a:avLst/>
          </a:prstGeom>
          <a:solidFill>
            <a:srgbClr val="1B4F8A"/>
          </a:solidFill>
          <a:ln w="9525" cap="flat" cmpd="sng">
            <a:solidFill>
              <a:srgbClr val="1B4F8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1" name="Google Shape;141;p26"/>
          <p:cNvSpPr/>
          <p:nvPr/>
        </p:nvSpPr>
        <p:spPr>
          <a:xfrm>
            <a:off x="822960" y="5806440"/>
            <a:ext cx="1179600" cy="457200"/>
          </a:xfrm>
          <a:prstGeom prst="rect">
            <a:avLst/>
          </a:prstGeom>
          <a:noFill/>
          <a:ln>
            <a:noFill/>
          </a:ln>
        </p:spPr>
        <p:txBody>
          <a:bodyPr spcFirstLastPara="1" wrap="square" lIns="25400" tIns="25400" rIns="25400" bIns="25400" anchor="t" anchorCtr="0">
            <a:noAutofit/>
          </a:bodyPr>
          <a:lstStyle/>
          <a:p>
            <a:pPr algn="ctr" defTabSz="1219170">
              <a:buClr>
                <a:srgbClr val="FFFFFF"/>
              </a:buClr>
              <a:buSzPts val="800"/>
            </a:pPr>
            <a:r>
              <a:rPr lang="en" sz="1067" b="1" kern="0">
                <a:solidFill>
                  <a:srgbClr val="FFFFFF"/>
                </a:solidFill>
                <a:latin typeface="Calibri"/>
                <a:ea typeface="Calibri"/>
                <a:cs typeface="Calibri"/>
                <a:sym typeface="Calibri"/>
              </a:rPr>
              <a:t>Passive</a:t>
            </a:r>
            <a:endParaRPr sz="1067" kern="0">
              <a:solidFill>
                <a:srgbClr val="000000"/>
              </a:solidFill>
              <a:latin typeface="Calibri"/>
              <a:ea typeface="Calibri"/>
              <a:cs typeface="Calibri"/>
              <a:sym typeface="Calibri"/>
            </a:endParaRPr>
          </a:p>
        </p:txBody>
      </p:sp>
      <p:sp>
        <p:nvSpPr>
          <p:cNvPr id="142" name="Google Shape;142;p26"/>
          <p:cNvSpPr/>
          <p:nvPr/>
        </p:nvSpPr>
        <p:spPr>
          <a:xfrm>
            <a:off x="1965960" y="4709160"/>
            <a:ext cx="1179600" cy="2012000"/>
          </a:xfrm>
          <a:prstGeom prst="rect">
            <a:avLst/>
          </a:prstGeom>
          <a:solidFill>
            <a:srgbClr val="2176AE"/>
          </a:solidFill>
          <a:ln w="9525" cap="flat" cmpd="sng">
            <a:solidFill>
              <a:srgbClr val="2176AE"/>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3" name="Google Shape;143;p26"/>
          <p:cNvSpPr/>
          <p:nvPr/>
        </p:nvSpPr>
        <p:spPr>
          <a:xfrm>
            <a:off x="1965960" y="4800600"/>
            <a:ext cx="1179600" cy="457200"/>
          </a:xfrm>
          <a:prstGeom prst="rect">
            <a:avLst/>
          </a:prstGeom>
          <a:noFill/>
          <a:ln>
            <a:noFill/>
          </a:ln>
        </p:spPr>
        <p:txBody>
          <a:bodyPr spcFirstLastPara="1" wrap="square" lIns="25400" tIns="25400" rIns="25400" bIns="25400" anchor="t" anchorCtr="0">
            <a:noAutofit/>
          </a:bodyPr>
          <a:lstStyle/>
          <a:p>
            <a:pPr algn="ctr" defTabSz="1219170">
              <a:buClr>
                <a:srgbClr val="FFFFFF"/>
              </a:buClr>
              <a:buSzPts val="800"/>
            </a:pPr>
            <a:r>
              <a:rPr lang="en" sz="1067" b="1" kern="0">
                <a:solidFill>
                  <a:srgbClr val="FFFFFF"/>
                </a:solidFill>
                <a:latin typeface="Calibri"/>
                <a:ea typeface="Calibri"/>
                <a:cs typeface="Calibri"/>
                <a:sym typeface="Calibri"/>
              </a:rPr>
              <a:t>Participating</a:t>
            </a:r>
            <a:endParaRPr sz="1067" kern="0">
              <a:solidFill>
                <a:srgbClr val="000000"/>
              </a:solidFill>
              <a:latin typeface="Calibri"/>
              <a:ea typeface="Calibri"/>
              <a:cs typeface="Calibri"/>
              <a:sym typeface="Calibri"/>
            </a:endParaRPr>
          </a:p>
        </p:txBody>
      </p:sp>
      <p:sp>
        <p:nvSpPr>
          <p:cNvPr id="144" name="Google Shape;144;p26"/>
          <p:cNvSpPr/>
          <p:nvPr/>
        </p:nvSpPr>
        <p:spPr>
          <a:xfrm>
            <a:off x="3108960" y="3703320"/>
            <a:ext cx="1179600" cy="3017600"/>
          </a:xfrm>
          <a:prstGeom prst="rect">
            <a:avLst/>
          </a:prstGeom>
          <a:solidFill>
            <a:srgbClr val="D4930A"/>
          </a:solidFill>
          <a:ln w="9525" cap="flat" cmpd="sng">
            <a:solidFill>
              <a:srgbClr val="D4930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5" name="Google Shape;145;p26"/>
          <p:cNvSpPr/>
          <p:nvPr/>
        </p:nvSpPr>
        <p:spPr>
          <a:xfrm>
            <a:off x="3108960" y="3794760"/>
            <a:ext cx="1179600" cy="457200"/>
          </a:xfrm>
          <a:prstGeom prst="rect">
            <a:avLst/>
          </a:prstGeom>
          <a:noFill/>
          <a:ln>
            <a:noFill/>
          </a:ln>
        </p:spPr>
        <p:txBody>
          <a:bodyPr spcFirstLastPara="1" wrap="square" lIns="25400" tIns="25400" rIns="25400" bIns="25400" anchor="t" anchorCtr="0">
            <a:noAutofit/>
          </a:bodyPr>
          <a:lstStyle/>
          <a:p>
            <a:pPr algn="ctr" defTabSz="1219170">
              <a:buClr>
                <a:srgbClr val="FFFFFF"/>
              </a:buClr>
              <a:buSzPts val="800"/>
            </a:pPr>
            <a:r>
              <a:rPr lang="en" sz="1067" b="1" kern="0">
                <a:solidFill>
                  <a:srgbClr val="FFFFFF"/>
                </a:solidFill>
                <a:latin typeface="Calibri"/>
                <a:ea typeface="Calibri"/>
                <a:cs typeface="Calibri"/>
                <a:sym typeface="Calibri"/>
              </a:rPr>
              <a:t>Thinking</a:t>
            </a:r>
            <a:endParaRPr sz="1067" kern="0">
              <a:solidFill>
                <a:srgbClr val="000000"/>
              </a:solidFill>
              <a:latin typeface="Calibri"/>
              <a:ea typeface="Calibri"/>
              <a:cs typeface="Calibri"/>
              <a:sym typeface="Calibri"/>
            </a:endParaRPr>
          </a:p>
        </p:txBody>
      </p:sp>
      <p:sp>
        <p:nvSpPr>
          <p:cNvPr id="146" name="Google Shape;146;p26"/>
          <p:cNvSpPr/>
          <p:nvPr/>
        </p:nvSpPr>
        <p:spPr>
          <a:xfrm>
            <a:off x="4251960" y="2697480"/>
            <a:ext cx="1179600" cy="4023200"/>
          </a:xfrm>
          <a:prstGeom prst="rect">
            <a:avLst/>
          </a:prstGeom>
          <a:solidFill>
            <a:srgbClr val="2D7A3A"/>
          </a:solidFill>
          <a:ln w="9525" cap="flat" cmpd="sng">
            <a:solidFill>
              <a:srgbClr val="2D7A3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7" name="Google Shape;147;p26"/>
          <p:cNvSpPr/>
          <p:nvPr/>
        </p:nvSpPr>
        <p:spPr>
          <a:xfrm>
            <a:off x="4251960" y="2788920"/>
            <a:ext cx="1179600" cy="457200"/>
          </a:xfrm>
          <a:prstGeom prst="rect">
            <a:avLst/>
          </a:prstGeom>
          <a:noFill/>
          <a:ln>
            <a:noFill/>
          </a:ln>
        </p:spPr>
        <p:txBody>
          <a:bodyPr spcFirstLastPara="1" wrap="square" lIns="25400" tIns="25400" rIns="25400" bIns="25400" anchor="t" anchorCtr="0">
            <a:noAutofit/>
          </a:bodyPr>
          <a:lstStyle/>
          <a:p>
            <a:pPr algn="ctr" defTabSz="1219170">
              <a:buClr>
                <a:srgbClr val="FFFFFF"/>
              </a:buClr>
              <a:buSzPts val="800"/>
            </a:pPr>
            <a:r>
              <a:rPr lang="en" sz="1067" b="1" kern="0">
                <a:solidFill>
                  <a:srgbClr val="FFFFFF"/>
                </a:solidFill>
                <a:latin typeface="Calibri"/>
                <a:ea typeface="Calibri"/>
                <a:cs typeface="Calibri"/>
                <a:sym typeface="Calibri"/>
              </a:rPr>
              <a:t>Demonstrating</a:t>
            </a:r>
            <a:endParaRPr sz="1067" kern="0">
              <a:solidFill>
                <a:srgbClr val="000000"/>
              </a:solidFill>
              <a:latin typeface="Calibri"/>
              <a:ea typeface="Calibri"/>
              <a:cs typeface="Calibri"/>
              <a:sym typeface="Calibri"/>
            </a:endParaRPr>
          </a:p>
          <a:p>
            <a:pPr algn="ctr" defTabSz="1219170">
              <a:buClr>
                <a:srgbClr val="FFFFFF"/>
              </a:buClr>
              <a:buSzPts val="800"/>
            </a:pPr>
            <a:r>
              <a:rPr lang="en" sz="1067" b="1" kern="0">
                <a:solidFill>
                  <a:srgbClr val="FFFFFF"/>
                </a:solidFill>
                <a:latin typeface="Calibri"/>
                <a:ea typeface="Calibri"/>
                <a:cs typeface="Calibri"/>
                <a:sym typeface="Calibri"/>
              </a:rPr>
              <a:t>Learning</a:t>
            </a:r>
            <a:endParaRPr sz="1067" kern="0">
              <a:solidFill>
                <a:srgbClr val="000000"/>
              </a:solidFill>
              <a:latin typeface="Calibri"/>
              <a:ea typeface="Calibri"/>
              <a:cs typeface="Calibri"/>
              <a:sym typeface="Calibri"/>
            </a:endParaRPr>
          </a:p>
        </p:txBody>
      </p:sp>
      <p:sp>
        <p:nvSpPr>
          <p:cNvPr id="148" name="Google Shape;148;p26"/>
          <p:cNvSpPr/>
          <p:nvPr/>
        </p:nvSpPr>
        <p:spPr>
          <a:xfrm>
            <a:off x="5669280" y="905256"/>
            <a:ext cx="6309200" cy="1408000"/>
          </a:xfrm>
          <a:prstGeom prst="rect">
            <a:avLst/>
          </a:prstGeom>
          <a:solidFill>
            <a:srgbClr val="2D7A3A"/>
          </a:solidFill>
          <a:ln w="9525" cap="flat" cmpd="sng">
            <a:solidFill>
              <a:srgbClr val="2D7A3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9" name="Google Shape;149;p26"/>
          <p:cNvSpPr/>
          <p:nvPr/>
        </p:nvSpPr>
        <p:spPr>
          <a:xfrm>
            <a:off x="5852160" y="960120"/>
            <a:ext cx="6035200" cy="347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1100"/>
            </a:pPr>
            <a:r>
              <a:rPr lang="en" sz="1467" b="1" kern="0">
                <a:solidFill>
                  <a:srgbClr val="FFFFFF"/>
                </a:solidFill>
                <a:latin typeface="Georgia"/>
                <a:ea typeface="Georgia"/>
                <a:cs typeface="Georgia"/>
                <a:sym typeface="Georgia"/>
              </a:rPr>
              <a:t>Demonstrating Learning</a:t>
            </a:r>
            <a:endParaRPr sz="1467" kern="0">
              <a:solidFill>
                <a:srgbClr val="000000"/>
              </a:solidFill>
              <a:latin typeface="Calibri"/>
              <a:ea typeface="Calibri"/>
              <a:cs typeface="Calibri"/>
              <a:sym typeface="Calibri"/>
            </a:endParaRPr>
          </a:p>
        </p:txBody>
      </p:sp>
      <p:pic>
        <p:nvPicPr>
          <p:cNvPr id="150" name="Google Shape;150;p26" descr="preencoded.png"/>
          <p:cNvPicPr preferRelativeResize="0"/>
          <p:nvPr/>
        </p:nvPicPr>
        <p:blipFill rotWithShape="1">
          <a:blip r:embed="rId3">
            <a:alphaModFix/>
          </a:blip>
          <a:srcRect/>
          <a:stretch/>
        </p:blipFill>
        <p:spPr>
          <a:xfrm>
            <a:off x="5833872" y="1407567"/>
            <a:ext cx="201168" cy="201168"/>
          </a:xfrm>
          <a:prstGeom prst="rect">
            <a:avLst/>
          </a:prstGeom>
          <a:noFill/>
          <a:ln>
            <a:noFill/>
          </a:ln>
        </p:spPr>
      </p:pic>
      <p:sp>
        <p:nvSpPr>
          <p:cNvPr id="151" name="Google Shape;151;p26"/>
          <p:cNvSpPr/>
          <p:nvPr/>
        </p:nvSpPr>
        <p:spPr>
          <a:xfrm>
            <a:off x="6089904" y="1344168"/>
            <a:ext cx="5778800" cy="3172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Flexible product options</a:t>
            </a:r>
            <a:endParaRPr sz="1200" kern="0">
              <a:solidFill>
                <a:srgbClr val="000000"/>
              </a:solidFill>
              <a:latin typeface="Calibri"/>
              <a:ea typeface="Calibri"/>
              <a:cs typeface="Calibri"/>
              <a:sym typeface="Calibri"/>
            </a:endParaRPr>
          </a:p>
        </p:txBody>
      </p:sp>
      <p:pic>
        <p:nvPicPr>
          <p:cNvPr id="152" name="Google Shape;152;p26" descr="preencoded.png"/>
          <p:cNvPicPr preferRelativeResize="0"/>
          <p:nvPr/>
        </p:nvPicPr>
        <p:blipFill rotWithShape="1">
          <a:blip r:embed="rId3">
            <a:alphaModFix/>
          </a:blip>
          <a:srcRect/>
          <a:stretch/>
        </p:blipFill>
        <p:spPr>
          <a:xfrm>
            <a:off x="5833872" y="1724559"/>
            <a:ext cx="201168" cy="201168"/>
          </a:xfrm>
          <a:prstGeom prst="rect">
            <a:avLst/>
          </a:prstGeom>
          <a:noFill/>
          <a:ln>
            <a:noFill/>
          </a:ln>
        </p:spPr>
      </p:pic>
      <p:sp>
        <p:nvSpPr>
          <p:cNvPr id="153" name="Google Shape;153;p26"/>
          <p:cNvSpPr/>
          <p:nvPr/>
        </p:nvSpPr>
        <p:spPr>
          <a:xfrm>
            <a:off x="6089904" y="1661160"/>
            <a:ext cx="5778800" cy="3172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Varied ways to respond</a:t>
            </a:r>
            <a:endParaRPr sz="1200" kern="0">
              <a:solidFill>
                <a:srgbClr val="000000"/>
              </a:solidFill>
              <a:latin typeface="Calibri"/>
              <a:ea typeface="Calibri"/>
              <a:cs typeface="Calibri"/>
              <a:sym typeface="Calibri"/>
            </a:endParaRPr>
          </a:p>
        </p:txBody>
      </p:sp>
      <p:pic>
        <p:nvPicPr>
          <p:cNvPr id="154" name="Google Shape;154;p26" descr="preencoded.png"/>
          <p:cNvPicPr preferRelativeResize="0"/>
          <p:nvPr/>
        </p:nvPicPr>
        <p:blipFill rotWithShape="1">
          <a:blip r:embed="rId3">
            <a:alphaModFix/>
          </a:blip>
          <a:srcRect/>
          <a:stretch/>
        </p:blipFill>
        <p:spPr>
          <a:xfrm>
            <a:off x="5833872" y="2041551"/>
            <a:ext cx="201168" cy="201168"/>
          </a:xfrm>
          <a:prstGeom prst="rect">
            <a:avLst/>
          </a:prstGeom>
          <a:noFill/>
          <a:ln>
            <a:noFill/>
          </a:ln>
        </p:spPr>
      </p:pic>
      <p:sp>
        <p:nvSpPr>
          <p:cNvPr id="155" name="Google Shape;155;p26"/>
          <p:cNvSpPr/>
          <p:nvPr/>
        </p:nvSpPr>
        <p:spPr>
          <a:xfrm>
            <a:off x="6089904" y="1978152"/>
            <a:ext cx="5778800" cy="3172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Rubrics or targets</a:t>
            </a:r>
            <a:endParaRPr sz="1200" kern="0">
              <a:solidFill>
                <a:srgbClr val="000000"/>
              </a:solidFill>
              <a:latin typeface="Calibri"/>
              <a:ea typeface="Calibri"/>
              <a:cs typeface="Calibri"/>
              <a:sym typeface="Calibri"/>
            </a:endParaRPr>
          </a:p>
        </p:txBody>
      </p:sp>
      <p:sp>
        <p:nvSpPr>
          <p:cNvPr id="156" name="Google Shape;156;p26"/>
          <p:cNvSpPr/>
          <p:nvPr/>
        </p:nvSpPr>
        <p:spPr>
          <a:xfrm>
            <a:off x="5669280" y="2368296"/>
            <a:ext cx="6309200" cy="1408000"/>
          </a:xfrm>
          <a:prstGeom prst="rect">
            <a:avLst/>
          </a:prstGeom>
          <a:solidFill>
            <a:srgbClr val="D4930A"/>
          </a:solidFill>
          <a:ln w="9525" cap="flat" cmpd="sng">
            <a:solidFill>
              <a:srgbClr val="D4930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7" name="Google Shape;157;p26"/>
          <p:cNvSpPr/>
          <p:nvPr/>
        </p:nvSpPr>
        <p:spPr>
          <a:xfrm>
            <a:off x="5852160" y="2423160"/>
            <a:ext cx="6035200" cy="347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1100"/>
            </a:pPr>
            <a:r>
              <a:rPr lang="en" sz="1467" b="1" kern="0">
                <a:solidFill>
                  <a:srgbClr val="FFFFFF"/>
                </a:solidFill>
                <a:latin typeface="Georgia"/>
                <a:ea typeface="Georgia"/>
                <a:cs typeface="Georgia"/>
                <a:sym typeface="Georgia"/>
              </a:rPr>
              <a:t>Thinking</a:t>
            </a:r>
            <a:endParaRPr sz="1467" kern="0">
              <a:solidFill>
                <a:srgbClr val="000000"/>
              </a:solidFill>
              <a:latin typeface="Calibri"/>
              <a:ea typeface="Calibri"/>
              <a:cs typeface="Calibri"/>
              <a:sym typeface="Calibri"/>
            </a:endParaRPr>
          </a:p>
        </p:txBody>
      </p:sp>
      <p:pic>
        <p:nvPicPr>
          <p:cNvPr id="158" name="Google Shape;158;p26" descr="preencoded.png"/>
          <p:cNvPicPr preferRelativeResize="0"/>
          <p:nvPr/>
        </p:nvPicPr>
        <p:blipFill rotWithShape="1">
          <a:blip r:embed="rId3">
            <a:alphaModFix/>
          </a:blip>
          <a:srcRect/>
          <a:stretch/>
        </p:blipFill>
        <p:spPr>
          <a:xfrm>
            <a:off x="5833872" y="2902307"/>
            <a:ext cx="201168" cy="201168"/>
          </a:xfrm>
          <a:prstGeom prst="rect">
            <a:avLst/>
          </a:prstGeom>
          <a:noFill/>
          <a:ln>
            <a:noFill/>
          </a:ln>
        </p:spPr>
      </p:pic>
      <p:sp>
        <p:nvSpPr>
          <p:cNvPr id="159" name="Google Shape;159;p26"/>
          <p:cNvSpPr/>
          <p:nvPr/>
        </p:nvSpPr>
        <p:spPr>
          <a:xfrm>
            <a:off x="6089904" y="2807208"/>
            <a:ext cx="5778800" cy="475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Chat, voice, and visual communication</a:t>
            </a:r>
            <a:endParaRPr sz="1200" kern="0">
              <a:solidFill>
                <a:srgbClr val="000000"/>
              </a:solidFill>
              <a:latin typeface="Calibri"/>
              <a:ea typeface="Calibri"/>
              <a:cs typeface="Calibri"/>
              <a:sym typeface="Calibri"/>
            </a:endParaRPr>
          </a:p>
        </p:txBody>
      </p:sp>
      <p:pic>
        <p:nvPicPr>
          <p:cNvPr id="160" name="Google Shape;160;p26" descr="preencoded.png"/>
          <p:cNvPicPr preferRelativeResize="0"/>
          <p:nvPr/>
        </p:nvPicPr>
        <p:blipFill rotWithShape="1">
          <a:blip r:embed="rId3">
            <a:alphaModFix/>
          </a:blip>
          <a:srcRect/>
          <a:stretch/>
        </p:blipFill>
        <p:spPr>
          <a:xfrm>
            <a:off x="5833872" y="3377795"/>
            <a:ext cx="201168" cy="201168"/>
          </a:xfrm>
          <a:prstGeom prst="rect">
            <a:avLst/>
          </a:prstGeom>
          <a:noFill/>
          <a:ln>
            <a:noFill/>
          </a:ln>
        </p:spPr>
      </p:pic>
      <p:sp>
        <p:nvSpPr>
          <p:cNvPr id="161" name="Google Shape;161;p26"/>
          <p:cNvSpPr/>
          <p:nvPr/>
        </p:nvSpPr>
        <p:spPr>
          <a:xfrm>
            <a:off x="6089904" y="3282696"/>
            <a:ext cx="5778800" cy="475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Live scaffolded notes</a:t>
            </a:r>
            <a:endParaRPr sz="1200" kern="0">
              <a:solidFill>
                <a:srgbClr val="000000"/>
              </a:solidFill>
              <a:latin typeface="Calibri"/>
              <a:ea typeface="Calibri"/>
              <a:cs typeface="Calibri"/>
              <a:sym typeface="Calibri"/>
            </a:endParaRPr>
          </a:p>
        </p:txBody>
      </p:sp>
      <p:sp>
        <p:nvSpPr>
          <p:cNvPr id="162" name="Google Shape;162;p26"/>
          <p:cNvSpPr/>
          <p:nvPr/>
        </p:nvSpPr>
        <p:spPr>
          <a:xfrm>
            <a:off x="5669280" y="3831336"/>
            <a:ext cx="6309200" cy="1408000"/>
          </a:xfrm>
          <a:prstGeom prst="rect">
            <a:avLst/>
          </a:prstGeom>
          <a:solidFill>
            <a:srgbClr val="2176AE"/>
          </a:solidFill>
          <a:ln w="9525" cap="flat" cmpd="sng">
            <a:solidFill>
              <a:srgbClr val="2176AE"/>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3" name="Google Shape;163;p26"/>
          <p:cNvSpPr/>
          <p:nvPr/>
        </p:nvSpPr>
        <p:spPr>
          <a:xfrm>
            <a:off x="5852160" y="3886200"/>
            <a:ext cx="6035200" cy="347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1100"/>
            </a:pPr>
            <a:r>
              <a:rPr lang="en" sz="1467" b="1" kern="0">
                <a:solidFill>
                  <a:srgbClr val="FFFFFF"/>
                </a:solidFill>
                <a:latin typeface="Georgia"/>
                <a:ea typeface="Georgia"/>
                <a:cs typeface="Georgia"/>
                <a:sym typeface="Georgia"/>
              </a:rPr>
              <a:t>Participating</a:t>
            </a:r>
            <a:endParaRPr sz="1467" kern="0">
              <a:solidFill>
                <a:srgbClr val="000000"/>
              </a:solidFill>
              <a:latin typeface="Calibri"/>
              <a:ea typeface="Calibri"/>
              <a:cs typeface="Calibri"/>
              <a:sym typeface="Calibri"/>
            </a:endParaRPr>
          </a:p>
        </p:txBody>
      </p:sp>
      <p:pic>
        <p:nvPicPr>
          <p:cNvPr id="164" name="Google Shape;164;p26" descr="preencoded.png"/>
          <p:cNvPicPr preferRelativeResize="0"/>
          <p:nvPr/>
        </p:nvPicPr>
        <p:blipFill rotWithShape="1">
          <a:blip r:embed="rId3">
            <a:alphaModFix/>
          </a:blip>
          <a:srcRect/>
          <a:stretch/>
        </p:blipFill>
        <p:spPr>
          <a:xfrm>
            <a:off x="5833872" y="4365347"/>
            <a:ext cx="201168" cy="201168"/>
          </a:xfrm>
          <a:prstGeom prst="rect">
            <a:avLst/>
          </a:prstGeom>
          <a:noFill/>
          <a:ln>
            <a:noFill/>
          </a:ln>
        </p:spPr>
      </p:pic>
      <p:sp>
        <p:nvSpPr>
          <p:cNvPr id="165" name="Google Shape;165;p26"/>
          <p:cNvSpPr/>
          <p:nvPr/>
        </p:nvSpPr>
        <p:spPr>
          <a:xfrm>
            <a:off x="6089904" y="4270248"/>
            <a:ext cx="5778800" cy="475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Chat, voice, and visual communication</a:t>
            </a:r>
            <a:endParaRPr sz="1200" kern="0">
              <a:solidFill>
                <a:srgbClr val="000000"/>
              </a:solidFill>
              <a:latin typeface="Calibri"/>
              <a:ea typeface="Calibri"/>
              <a:cs typeface="Calibri"/>
              <a:sym typeface="Calibri"/>
            </a:endParaRPr>
          </a:p>
        </p:txBody>
      </p:sp>
      <p:pic>
        <p:nvPicPr>
          <p:cNvPr id="166" name="Google Shape;166;p26" descr="preencoded.png"/>
          <p:cNvPicPr preferRelativeResize="0"/>
          <p:nvPr/>
        </p:nvPicPr>
        <p:blipFill rotWithShape="1">
          <a:blip r:embed="rId3">
            <a:alphaModFix/>
          </a:blip>
          <a:srcRect/>
          <a:stretch/>
        </p:blipFill>
        <p:spPr>
          <a:xfrm>
            <a:off x="5833872" y="4840833"/>
            <a:ext cx="201168" cy="201168"/>
          </a:xfrm>
          <a:prstGeom prst="rect">
            <a:avLst/>
          </a:prstGeom>
          <a:noFill/>
          <a:ln>
            <a:noFill/>
          </a:ln>
        </p:spPr>
      </p:pic>
      <p:sp>
        <p:nvSpPr>
          <p:cNvPr id="167" name="Google Shape;167;p26"/>
          <p:cNvSpPr/>
          <p:nvPr/>
        </p:nvSpPr>
        <p:spPr>
          <a:xfrm>
            <a:off x="6089904" y="4745736"/>
            <a:ext cx="5778800" cy="475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Modeling and examples</a:t>
            </a:r>
            <a:endParaRPr sz="1200" kern="0">
              <a:solidFill>
                <a:srgbClr val="000000"/>
              </a:solidFill>
              <a:latin typeface="Calibri"/>
              <a:ea typeface="Calibri"/>
              <a:cs typeface="Calibri"/>
              <a:sym typeface="Calibri"/>
            </a:endParaRPr>
          </a:p>
        </p:txBody>
      </p:sp>
      <p:sp>
        <p:nvSpPr>
          <p:cNvPr id="168" name="Google Shape;168;p26"/>
          <p:cNvSpPr/>
          <p:nvPr/>
        </p:nvSpPr>
        <p:spPr>
          <a:xfrm>
            <a:off x="5669280" y="5294376"/>
            <a:ext cx="6309200" cy="1408000"/>
          </a:xfrm>
          <a:prstGeom prst="rect">
            <a:avLst/>
          </a:prstGeom>
          <a:solidFill>
            <a:srgbClr val="1B4F8A"/>
          </a:solidFill>
          <a:ln w="9525" cap="flat" cmpd="sng">
            <a:solidFill>
              <a:srgbClr val="1B4F8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9" name="Google Shape;169;p26"/>
          <p:cNvSpPr/>
          <p:nvPr/>
        </p:nvSpPr>
        <p:spPr>
          <a:xfrm>
            <a:off x="5852160" y="5349240"/>
            <a:ext cx="6035200" cy="347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1100"/>
            </a:pPr>
            <a:r>
              <a:rPr lang="en" sz="1467" b="1" kern="0">
                <a:solidFill>
                  <a:srgbClr val="FFFFFF"/>
                </a:solidFill>
                <a:latin typeface="Georgia"/>
                <a:ea typeface="Georgia"/>
                <a:cs typeface="Georgia"/>
                <a:sym typeface="Georgia"/>
              </a:rPr>
              <a:t>Passive</a:t>
            </a:r>
            <a:endParaRPr sz="1467" kern="0">
              <a:solidFill>
                <a:srgbClr val="000000"/>
              </a:solidFill>
              <a:latin typeface="Calibri"/>
              <a:ea typeface="Calibri"/>
              <a:cs typeface="Calibri"/>
              <a:sym typeface="Calibri"/>
            </a:endParaRPr>
          </a:p>
        </p:txBody>
      </p:sp>
      <p:pic>
        <p:nvPicPr>
          <p:cNvPr id="170" name="Google Shape;170;p26" descr="preencoded.png"/>
          <p:cNvPicPr preferRelativeResize="0"/>
          <p:nvPr/>
        </p:nvPicPr>
        <p:blipFill rotWithShape="1">
          <a:blip r:embed="rId3">
            <a:alphaModFix/>
          </a:blip>
          <a:srcRect/>
          <a:stretch/>
        </p:blipFill>
        <p:spPr>
          <a:xfrm>
            <a:off x="5833872" y="5828387"/>
            <a:ext cx="201168" cy="201168"/>
          </a:xfrm>
          <a:prstGeom prst="rect">
            <a:avLst/>
          </a:prstGeom>
          <a:noFill/>
          <a:ln>
            <a:noFill/>
          </a:ln>
        </p:spPr>
      </p:pic>
      <p:sp>
        <p:nvSpPr>
          <p:cNvPr id="171" name="Google Shape;171;p26"/>
          <p:cNvSpPr/>
          <p:nvPr/>
        </p:nvSpPr>
        <p:spPr>
          <a:xfrm>
            <a:off x="6089904" y="5733288"/>
            <a:ext cx="5778800" cy="475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Sense of belonging</a:t>
            </a:r>
            <a:endParaRPr sz="1200" kern="0">
              <a:solidFill>
                <a:srgbClr val="000000"/>
              </a:solidFill>
              <a:latin typeface="Calibri"/>
              <a:ea typeface="Calibri"/>
              <a:cs typeface="Calibri"/>
              <a:sym typeface="Calibri"/>
            </a:endParaRPr>
          </a:p>
        </p:txBody>
      </p:sp>
      <p:pic>
        <p:nvPicPr>
          <p:cNvPr id="172" name="Google Shape;172;p26" descr="preencoded.png"/>
          <p:cNvPicPr preferRelativeResize="0"/>
          <p:nvPr/>
        </p:nvPicPr>
        <p:blipFill rotWithShape="1">
          <a:blip r:embed="rId3">
            <a:alphaModFix/>
          </a:blip>
          <a:srcRect/>
          <a:stretch/>
        </p:blipFill>
        <p:spPr>
          <a:xfrm>
            <a:off x="5833872" y="6303875"/>
            <a:ext cx="201168" cy="201168"/>
          </a:xfrm>
          <a:prstGeom prst="rect">
            <a:avLst/>
          </a:prstGeom>
          <a:noFill/>
          <a:ln>
            <a:noFill/>
          </a:ln>
        </p:spPr>
      </p:pic>
      <p:sp>
        <p:nvSpPr>
          <p:cNvPr id="173" name="Google Shape;173;p26"/>
          <p:cNvSpPr/>
          <p:nvPr/>
        </p:nvSpPr>
        <p:spPr>
          <a:xfrm>
            <a:off x="6089904" y="6208776"/>
            <a:ext cx="5778800" cy="475600"/>
          </a:xfrm>
          <a:prstGeom prst="rect">
            <a:avLst/>
          </a:prstGeom>
          <a:noFill/>
          <a:ln>
            <a:noFill/>
          </a:ln>
        </p:spPr>
        <p:txBody>
          <a:bodyPr spcFirstLastPara="1" wrap="square" lIns="25400" tIns="25400" rIns="25400" bIns="25400" anchor="ctr" anchorCtr="0">
            <a:noAutofit/>
          </a:bodyPr>
          <a:lstStyle/>
          <a:p>
            <a:pPr defTabSz="1219170">
              <a:buClr>
                <a:srgbClr val="FFFFFF"/>
              </a:buClr>
              <a:buSzPts val="900"/>
            </a:pPr>
            <a:r>
              <a:rPr lang="en" sz="1200" kern="0">
                <a:solidFill>
                  <a:srgbClr val="FFFFFF"/>
                </a:solidFill>
                <a:latin typeface="Calibri"/>
                <a:ea typeface="Calibri"/>
                <a:cs typeface="Calibri"/>
                <a:sym typeface="Calibri"/>
              </a:rPr>
              <a:t>Video or text instructions</a:t>
            </a:r>
            <a:endParaRPr sz="1200" kern="0">
              <a:solidFill>
                <a:srgbClr val="000000"/>
              </a:solidFill>
              <a:latin typeface="Calibri"/>
              <a:ea typeface="Calibri"/>
              <a:cs typeface="Calibri"/>
              <a:sym typeface="Calibri"/>
            </a:endParaRPr>
          </a:p>
        </p:txBody>
      </p:sp>
      <p:sp>
        <p:nvSpPr>
          <p:cNvPr id="174" name="Google Shape;174;p26"/>
          <p:cNvSpPr/>
          <p:nvPr/>
        </p:nvSpPr>
        <p:spPr>
          <a:xfrm>
            <a:off x="3456432" y="3081528"/>
            <a:ext cx="402400" cy="402400"/>
          </a:xfrm>
          <a:prstGeom prst="ellipse">
            <a:avLst/>
          </a:prstGeom>
          <a:solidFill>
            <a:srgbClr val="FDBCB4"/>
          </a:solidFill>
          <a:ln w="14300" cap="flat" cmpd="sng">
            <a:solidFill>
              <a:srgbClr val="D4896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5" name="Google Shape;175;p26"/>
          <p:cNvSpPr/>
          <p:nvPr/>
        </p:nvSpPr>
        <p:spPr>
          <a:xfrm>
            <a:off x="3456432" y="3456432"/>
            <a:ext cx="402400" cy="310800"/>
          </a:xfrm>
          <a:prstGeom prst="rect">
            <a:avLst/>
          </a:prstGeom>
          <a:solidFill>
            <a:srgbClr val="27AE60"/>
          </a:solidFill>
          <a:ln w="9525" cap="flat" cmpd="sng">
            <a:solidFill>
              <a:srgbClr val="27AE60"/>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6" name="Google Shape;176;p26"/>
          <p:cNvSpPr/>
          <p:nvPr/>
        </p:nvSpPr>
        <p:spPr>
          <a:xfrm>
            <a:off x="3328416" y="3657600"/>
            <a:ext cx="658400" cy="91600"/>
          </a:xfrm>
          <a:prstGeom prst="rect">
            <a:avLst/>
          </a:prstGeom>
          <a:solidFill>
            <a:srgbClr val="2C3E50"/>
          </a:solidFill>
          <a:ln w="9525" cap="flat" cmpd="sng">
            <a:solidFill>
              <a:srgbClr val="2C3E50"/>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7" name="Google Shape;177;p26"/>
          <p:cNvSpPr/>
          <p:nvPr/>
        </p:nvSpPr>
        <p:spPr>
          <a:xfrm>
            <a:off x="4599432" y="2039112"/>
            <a:ext cx="420800" cy="420800"/>
          </a:xfrm>
          <a:prstGeom prst="ellipse">
            <a:avLst/>
          </a:prstGeom>
          <a:solidFill>
            <a:srgbClr val="FDBCB4"/>
          </a:solidFill>
          <a:ln w="14300" cap="flat" cmpd="sng">
            <a:solidFill>
              <a:srgbClr val="D4896A"/>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8" name="Google Shape;178;p26"/>
          <p:cNvSpPr/>
          <p:nvPr/>
        </p:nvSpPr>
        <p:spPr>
          <a:xfrm>
            <a:off x="4599432" y="2441448"/>
            <a:ext cx="420800" cy="329200"/>
          </a:xfrm>
          <a:prstGeom prst="rect">
            <a:avLst/>
          </a:prstGeom>
          <a:solidFill>
            <a:srgbClr val="3498DB"/>
          </a:solidFill>
          <a:ln w="9525" cap="flat" cmpd="sng">
            <a:solidFill>
              <a:srgbClr val="3498DB"/>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9" name="Google Shape;179;p26"/>
          <p:cNvSpPr/>
          <p:nvPr/>
        </p:nvSpPr>
        <p:spPr>
          <a:xfrm>
            <a:off x="4453128" y="2651760"/>
            <a:ext cx="713200" cy="91600"/>
          </a:xfrm>
          <a:prstGeom prst="rect">
            <a:avLst/>
          </a:prstGeom>
          <a:solidFill>
            <a:srgbClr val="2C3E50"/>
          </a:solidFill>
          <a:ln w="9525" cap="flat" cmpd="sng">
            <a:solidFill>
              <a:srgbClr val="2C3E50"/>
            </a:solidFill>
            <a:prstDash val="solid"/>
            <a:round/>
            <a:headEnd type="none" w="sm" len="sm"/>
            <a:tailEnd type="none" w="sm" len="sm"/>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7"/>
          <p:cNvSpPr txBox="1">
            <a:spLocks noGrp="1"/>
          </p:cNvSpPr>
          <p:nvPr>
            <p:ph type="title"/>
          </p:nvPr>
        </p:nvSpPr>
        <p:spPr>
          <a:xfrm>
            <a:off x="415600" y="0"/>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What UDL Looks Like in MEVA Classrooms</a:t>
            </a:r>
            <a:endParaRPr b="1">
              <a:solidFill>
                <a:srgbClr val="000000"/>
              </a:solidFill>
            </a:endParaRPr>
          </a:p>
        </p:txBody>
      </p:sp>
      <p:sp>
        <p:nvSpPr>
          <p:cNvPr id="185" name="Google Shape;185;p27"/>
          <p:cNvSpPr txBox="1">
            <a:spLocks noGrp="1"/>
          </p:cNvSpPr>
          <p:nvPr>
            <p:ph type="body" idx="1"/>
          </p:nvPr>
        </p:nvSpPr>
        <p:spPr>
          <a:xfrm>
            <a:off x="415600" y="861300"/>
            <a:ext cx="11360800" cy="4881200"/>
          </a:xfrm>
          <a:prstGeom prst="rect">
            <a:avLst/>
          </a:prstGeom>
        </p:spPr>
        <p:txBody>
          <a:bodyPr spcFirstLastPara="1" wrap="square" lIns="121900" tIns="121900" rIns="121900" bIns="121900" anchor="t" anchorCtr="0">
            <a:noAutofit/>
          </a:bodyPr>
          <a:lstStyle/>
          <a:p>
            <a:pPr marL="0" indent="0">
              <a:buNone/>
            </a:pPr>
            <a:r>
              <a:rPr lang="en" sz="3200" b="1">
                <a:solidFill>
                  <a:srgbClr val="000000"/>
                </a:solidFill>
              </a:rPr>
              <a:t>In live sessions:</a:t>
            </a:r>
            <a:endParaRPr sz="3200">
              <a:solidFill>
                <a:srgbClr val="000000"/>
              </a:solidFill>
            </a:endParaRPr>
          </a:p>
          <a:p>
            <a:pPr indent="-507987">
              <a:spcBef>
                <a:spcPts val="1600"/>
              </a:spcBef>
              <a:buClr>
                <a:schemeClr val="dk1"/>
              </a:buClr>
              <a:buSzPts val="2400"/>
            </a:pPr>
            <a:r>
              <a:rPr lang="en" sz="3200">
                <a:solidFill>
                  <a:srgbClr val="000000"/>
                </a:solidFill>
              </a:rPr>
              <a:t>Multiple participation pathways (chat, voice, visual)</a:t>
            </a:r>
            <a:endParaRPr sz="3200">
              <a:solidFill>
                <a:srgbClr val="000000"/>
              </a:solidFill>
            </a:endParaRPr>
          </a:p>
          <a:p>
            <a:pPr indent="-507987">
              <a:buClr>
                <a:srgbClr val="000000"/>
              </a:buClr>
              <a:buSzPts val="2400"/>
            </a:pPr>
            <a:r>
              <a:rPr lang="en" sz="3200">
                <a:solidFill>
                  <a:srgbClr val="000000"/>
                </a:solidFill>
              </a:rPr>
              <a:t>Clear modeling and guided supports</a:t>
            </a:r>
            <a:endParaRPr sz="3200">
              <a:solidFill>
                <a:srgbClr val="000000"/>
              </a:solidFill>
            </a:endParaRPr>
          </a:p>
          <a:p>
            <a:pPr marL="0" indent="0">
              <a:spcBef>
                <a:spcPts val="1600"/>
              </a:spcBef>
              <a:buClr>
                <a:schemeClr val="dk1"/>
              </a:buClr>
              <a:buSzPts val="1100"/>
              <a:buNone/>
            </a:pPr>
            <a:r>
              <a:rPr lang="en" sz="3200" b="1">
                <a:solidFill>
                  <a:schemeClr val="dk1"/>
                </a:solidFill>
              </a:rPr>
              <a:t>In asynchronous courses:</a:t>
            </a:r>
            <a:endParaRPr sz="3200">
              <a:solidFill>
                <a:schemeClr val="dk1"/>
              </a:solidFill>
            </a:endParaRPr>
          </a:p>
          <a:p>
            <a:pPr indent="-507987">
              <a:spcBef>
                <a:spcPts val="1600"/>
              </a:spcBef>
              <a:buClr>
                <a:schemeClr val="dk1"/>
              </a:buClr>
              <a:buSzPts val="2400"/>
            </a:pPr>
            <a:r>
              <a:rPr lang="en" sz="3200">
                <a:solidFill>
                  <a:schemeClr val="dk1"/>
                </a:solidFill>
              </a:rPr>
              <a:t>Flexible product options with common rubric</a:t>
            </a:r>
            <a:endParaRPr sz="3200">
              <a:solidFill>
                <a:schemeClr val="dk1"/>
              </a:solidFill>
            </a:endParaRPr>
          </a:p>
          <a:p>
            <a:pPr indent="-507987">
              <a:buClr>
                <a:schemeClr val="dk1"/>
              </a:buClr>
              <a:buSzPts val="2400"/>
            </a:pPr>
            <a:r>
              <a:rPr lang="en" sz="3200">
                <a:solidFill>
                  <a:schemeClr val="dk1"/>
                </a:solidFill>
              </a:rPr>
              <a:t>Accessible, chunked directions</a:t>
            </a:r>
            <a:endParaRPr sz="3200">
              <a:solidFill>
                <a:schemeClr val="dk1"/>
              </a:solidFill>
            </a:endParaRPr>
          </a:p>
          <a:p>
            <a:pPr indent="-507987">
              <a:buClr>
                <a:schemeClr val="dk1"/>
              </a:buClr>
              <a:buSzPts val="2400"/>
            </a:pPr>
            <a:r>
              <a:rPr lang="en" sz="3200">
                <a:solidFill>
                  <a:schemeClr val="dk1"/>
                </a:solidFill>
              </a:rPr>
              <a:t>Supports embedded before struggle</a:t>
            </a:r>
            <a:endParaRPr sz="32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8"/>
          <p:cNvSpPr txBox="1">
            <a:spLocks noGrp="1"/>
          </p:cNvSpPr>
          <p:nvPr>
            <p:ph type="title"/>
          </p:nvPr>
        </p:nvSpPr>
        <p:spPr>
          <a:xfrm>
            <a:off x="415600" y="478300"/>
            <a:ext cx="11360800" cy="763600"/>
          </a:xfrm>
          <a:prstGeom prst="rect">
            <a:avLst/>
          </a:prstGeom>
        </p:spPr>
        <p:txBody>
          <a:bodyPr spcFirstLastPara="1" wrap="square" lIns="121900" tIns="121900" rIns="121900" bIns="121900" anchor="t" anchorCtr="0">
            <a:normAutofit/>
          </a:bodyPr>
          <a:lstStyle/>
          <a:p>
            <a:r>
              <a:rPr lang="en" b="1"/>
              <a:t>Fast UDL Wins for Busy Teachers</a:t>
            </a:r>
            <a:endParaRPr b="1"/>
          </a:p>
        </p:txBody>
      </p:sp>
      <p:sp>
        <p:nvSpPr>
          <p:cNvPr id="191" name="Google Shape;191;p28"/>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Autofit/>
          </a:bodyPr>
          <a:lstStyle/>
          <a:p>
            <a:pPr marL="0" indent="0">
              <a:buNone/>
            </a:pPr>
            <a:r>
              <a:rPr lang="en" sz="3200">
                <a:solidFill>
                  <a:schemeClr val="dk1"/>
                </a:solidFill>
              </a:rPr>
              <a:t>You don’t need to redesign your course.</a:t>
            </a:r>
            <a:endParaRPr sz="3200">
              <a:solidFill>
                <a:schemeClr val="dk1"/>
              </a:solidFill>
            </a:endParaRPr>
          </a:p>
          <a:p>
            <a:pPr marL="0" indent="0">
              <a:spcBef>
                <a:spcPts val="1600"/>
              </a:spcBef>
              <a:buNone/>
            </a:pPr>
            <a:r>
              <a:rPr lang="en" sz="3200">
                <a:solidFill>
                  <a:schemeClr val="dk1"/>
                </a:solidFill>
              </a:rPr>
              <a:t>Start with </a:t>
            </a:r>
            <a:r>
              <a:rPr lang="en" sz="3200" b="1">
                <a:solidFill>
                  <a:schemeClr val="dk1"/>
                </a:solidFill>
              </a:rPr>
              <a:t>one small change:</a:t>
            </a:r>
            <a:endParaRPr sz="3200">
              <a:solidFill>
                <a:schemeClr val="dk1"/>
              </a:solidFill>
            </a:endParaRPr>
          </a:p>
          <a:p>
            <a:pPr indent="-507987">
              <a:spcBef>
                <a:spcPts val="1600"/>
              </a:spcBef>
              <a:buClr>
                <a:schemeClr val="dk1"/>
              </a:buClr>
              <a:buSzPts val="2400"/>
              <a:buAutoNum type="arabicPeriod"/>
            </a:pPr>
            <a:r>
              <a:rPr lang="en" sz="3200">
                <a:solidFill>
                  <a:schemeClr val="dk1"/>
                </a:solidFill>
              </a:rPr>
              <a:t>Add a second product option</a:t>
            </a:r>
            <a:endParaRPr sz="3200">
              <a:solidFill>
                <a:schemeClr val="dk1"/>
              </a:solidFill>
            </a:endParaRPr>
          </a:p>
          <a:p>
            <a:pPr indent="-507987">
              <a:buClr>
                <a:schemeClr val="dk1"/>
              </a:buClr>
              <a:buSzPts val="2400"/>
              <a:buAutoNum type="arabicPeriod"/>
            </a:pPr>
            <a:r>
              <a:rPr lang="en" sz="3200">
                <a:solidFill>
                  <a:schemeClr val="dk1"/>
                </a:solidFill>
              </a:rPr>
              <a:t>Add video directions</a:t>
            </a:r>
            <a:endParaRPr sz="3200">
              <a:solidFill>
                <a:schemeClr val="dk1"/>
              </a:solidFill>
            </a:endParaRPr>
          </a:p>
          <a:p>
            <a:pPr indent="-507987">
              <a:buClr>
                <a:schemeClr val="dk1"/>
              </a:buClr>
              <a:buSzPts val="2400"/>
              <a:buAutoNum type="arabicPeriod"/>
            </a:pPr>
            <a:r>
              <a:rPr lang="en" sz="3200">
                <a:solidFill>
                  <a:schemeClr val="dk1"/>
                </a:solidFill>
              </a:rPr>
              <a:t>Chunk long assignments</a:t>
            </a:r>
            <a:endParaRPr sz="3200">
              <a:solidFill>
                <a:schemeClr val="dk1"/>
              </a:solidFill>
            </a:endParaRPr>
          </a:p>
          <a:p>
            <a:pPr indent="-507987">
              <a:buClr>
                <a:schemeClr val="dk1"/>
              </a:buClr>
              <a:buSzPts val="2400"/>
              <a:buAutoNum type="arabicPeriod"/>
            </a:pPr>
            <a:r>
              <a:rPr lang="en" sz="3200">
                <a:solidFill>
                  <a:schemeClr val="dk1"/>
                </a:solidFill>
              </a:rPr>
              <a:t>Provide an example model</a:t>
            </a:r>
            <a:endParaRPr sz="3200">
              <a:solidFill>
                <a:schemeClr val="dk1"/>
              </a:solidFill>
            </a:endParaRPr>
          </a:p>
          <a:p>
            <a:pPr marL="0" indent="0">
              <a:spcBef>
                <a:spcPts val="1600"/>
              </a:spcBef>
              <a:spcAft>
                <a:spcPts val="1600"/>
              </a:spcAft>
              <a:buNone/>
            </a:pPr>
            <a:r>
              <a:rPr lang="en" sz="3200">
                <a:solidFill>
                  <a:schemeClr val="dk1"/>
                </a:solidFill>
              </a:rPr>
              <a:t>Small design changes can remove big barriers.</a:t>
            </a:r>
            <a:endParaRPr sz="32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9"/>
          <p:cNvSpPr txBox="1">
            <a:spLocks noGrp="1"/>
          </p:cNvSpPr>
          <p:nvPr>
            <p:ph type="title"/>
          </p:nvPr>
        </p:nvSpPr>
        <p:spPr>
          <a:xfrm>
            <a:off x="415600" y="279000"/>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Course Makeover Sprint</a:t>
            </a:r>
            <a:endParaRPr b="1">
              <a:solidFill>
                <a:srgbClr val="000000"/>
              </a:solidFill>
            </a:endParaRPr>
          </a:p>
        </p:txBody>
      </p:sp>
      <p:sp>
        <p:nvSpPr>
          <p:cNvPr id="197" name="Google Shape;197;p29"/>
          <p:cNvSpPr txBox="1">
            <a:spLocks noGrp="1"/>
          </p:cNvSpPr>
          <p:nvPr>
            <p:ph type="body" idx="1"/>
          </p:nvPr>
        </p:nvSpPr>
        <p:spPr>
          <a:xfrm>
            <a:off x="415600" y="1119833"/>
            <a:ext cx="11360800" cy="5197600"/>
          </a:xfrm>
          <a:prstGeom prst="rect">
            <a:avLst/>
          </a:prstGeom>
        </p:spPr>
        <p:txBody>
          <a:bodyPr spcFirstLastPara="1" wrap="square" lIns="121900" tIns="121900" rIns="121900" bIns="121900" anchor="t" anchorCtr="0">
            <a:noAutofit/>
          </a:bodyPr>
          <a:lstStyle/>
          <a:p>
            <a:pPr marL="0" indent="0">
              <a:buNone/>
            </a:pPr>
            <a:r>
              <a:rPr lang="en" sz="3200" b="1">
                <a:solidFill>
                  <a:srgbClr val="000000"/>
                </a:solidFill>
              </a:rPr>
              <a:t>Choose ONE:</a:t>
            </a:r>
            <a:endParaRPr sz="3200">
              <a:solidFill>
                <a:srgbClr val="000000"/>
              </a:solidFill>
            </a:endParaRPr>
          </a:p>
          <a:p>
            <a:pPr indent="-507987">
              <a:spcBef>
                <a:spcPts val="1600"/>
              </a:spcBef>
              <a:buClr>
                <a:srgbClr val="000000"/>
              </a:buClr>
              <a:buSzPts val="2400"/>
            </a:pPr>
            <a:r>
              <a:rPr lang="en" sz="3200">
                <a:solidFill>
                  <a:srgbClr val="000000"/>
                </a:solidFill>
              </a:rPr>
              <a:t>Improve a live lesson</a:t>
            </a:r>
            <a:endParaRPr sz="3200">
              <a:solidFill>
                <a:srgbClr val="000000"/>
              </a:solidFill>
            </a:endParaRPr>
          </a:p>
          <a:p>
            <a:pPr indent="-507987">
              <a:buClr>
                <a:srgbClr val="000000"/>
              </a:buClr>
              <a:buSzPts val="2400"/>
            </a:pPr>
            <a:r>
              <a:rPr lang="en" sz="3200">
                <a:solidFill>
                  <a:srgbClr val="000000"/>
                </a:solidFill>
              </a:rPr>
              <a:t>Revise a Brightspace assignment</a:t>
            </a:r>
            <a:endParaRPr sz="3200">
              <a:solidFill>
                <a:srgbClr val="000000"/>
              </a:solidFill>
            </a:endParaRPr>
          </a:p>
          <a:p>
            <a:pPr indent="-507987">
              <a:buClr>
                <a:srgbClr val="000000"/>
              </a:buClr>
              <a:buSzPts val="2400"/>
            </a:pPr>
            <a:r>
              <a:rPr lang="en" sz="3200">
                <a:solidFill>
                  <a:srgbClr val="000000"/>
                </a:solidFill>
              </a:rPr>
              <a:t>Add multimodal directions</a:t>
            </a:r>
            <a:endParaRPr sz="3200">
              <a:solidFill>
                <a:srgbClr val="000000"/>
              </a:solidFill>
            </a:endParaRPr>
          </a:p>
          <a:p>
            <a:pPr marL="0" indent="0">
              <a:spcBef>
                <a:spcPts val="1600"/>
              </a:spcBef>
              <a:buNone/>
            </a:pPr>
            <a:r>
              <a:rPr lang="en" sz="3200" b="1">
                <a:solidFill>
                  <a:srgbClr val="000000"/>
                </a:solidFill>
              </a:rPr>
              <a:t>What barrier might this remove?</a:t>
            </a:r>
            <a:endParaRPr sz="3200">
              <a:solidFill>
                <a:srgbClr val="000000"/>
              </a:solidFill>
            </a:endParaRPr>
          </a:p>
          <a:p>
            <a:pPr indent="-507987">
              <a:spcBef>
                <a:spcPts val="1600"/>
              </a:spcBef>
              <a:buClr>
                <a:srgbClr val="000000"/>
              </a:buClr>
              <a:buSzPts val="2400"/>
            </a:pPr>
            <a:r>
              <a:rPr lang="en" sz="3200">
                <a:solidFill>
                  <a:srgbClr val="000000"/>
                </a:solidFill>
              </a:rPr>
              <a:t>Too much writing</a:t>
            </a:r>
            <a:endParaRPr sz="3200">
              <a:solidFill>
                <a:srgbClr val="000000"/>
              </a:solidFill>
            </a:endParaRPr>
          </a:p>
          <a:p>
            <a:pPr indent="-507987">
              <a:buClr>
                <a:srgbClr val="000000"/>
              </a:buClr>
              <a:buSzPts val="2400"/>
            </a:pPr>
            <a:r>
              <a:rPr lang="en" sz="3200">
                <a:solidFill>
                  <a:srgbClr val="000000"/>
                </a:solidFill>
              </a:rPr>
              <a:t>Direction confusion</a:t>
            </a:r>
            <a:endParaRPr sz="3200">
              <a:solidFill>
                <a:srgbClr val="000000"/>
              </a:solidFill>
            </a:endParaRPr>
          </a:p>
          <a:p>
            <a:pPr indent="-507987">
              <a:buClr>
                <a:srgbClr val="000000"/>
              </a:buClr>
              <a:buSzPts val="2400"/>
            </a:pPr>
            <a:r>
              <a:rPr lang="en" sz="3200">
                <a:solidFill>
                  <a:srgbClr val="000000"/>
                </a:solidFill>
              </a:rPr>
              <a:t>Passive participation</a:t>
            </a:r>
            <a:endParaRPr sz="3200">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0"/>
          <p:cNvSpPr txBox="1">
            <a:spLocks noGrp="1"/>
          </p:cNvSpPr>
          <p:nvPr>
            <p:ph type="title"/>
          </p:nvPr>
        </p:nvSpPr>
        <p:spPr>
          <a:xfrm>
            <a:off x="415600" y="0"/>
            <a:ext cx="11360800" cy="763600"/>
          </a:xfrm>
          <a:prstGeom prst="rect">
            <a:avLst/>
          </a:prstGeom>
        </p:spPr>
        <p:txBody>
          <a:bodyPr spcFirstLastPara="1" wrap="square" lIns="121900" tIns="121900" rIns="121900" bIns="121900" anchor="t" anchorCtr="0">
            <a:normAutofit/>
          </a:bodyPr>
          <a:lstStyle/>
          <a:p>
            <a:r>
              <a:rPr lang="en" b="1"/>
              <a:t>Simple Example: One Rubric, Multiple Products</a:t>
            </a:r>
            <a:endParaRPr b="1"/>
          </a:p>
        </p:txBody>
      </p:sp>
      <p:sp>
        <p:nvSpPr>
          <p:cNvPr id="203" name="Google Shape;203;p30"/>
          <p:cNvSpPr txBox="1">
            <a:spLocks noGrp="1"/>
          </p:cNvSpPr>
          <p:nvPr>
            <p:ph type="body" idx="1"/>
          </p:nvPr>
        </p:nvSpPr>
        <p:spPr>
          <a:xfrm>
            <a:off x="415600" y="864300"/>
            <a:ext cx="11360800" cy="3208800"/>
          </a:xfrm>
          <a:prstGeom prst="rect">
            <a:avLst/>
          </a:prstGeom>
        </p:spPr>
        <p:txBody>
          <a:bodyPr spcFirstLastPara="1" wrap="square" lIns="121900" tIns="121900" rIns="121900" bIns="121900" anchor="t" anchorCtr="0">
            <a:normAutofit lnSpcReduction="10000"/>
          </a:bodyPr>
          <a:lstStyle/>
          <a:p>
            <a:pPr marL="0" indent="0">
              <a:buNone/>
            </a:pPr>
            <a:r>
              <a:rPr lang="en" sz="1867" b="1">
                <a:solidFill>
                  <a:schemeClr val="dk1"/>
                </a:solidFill>
              </a:rPr>
              <a:t>Learning Goal: </a:t>
            </a:r>
            <a:r>
              <a:rPr lang="en" sz="1867">
                <a:solidFill>
                  <a:schemeClr val="dk1"/>
                </a:solidFill>
              </a:rPr>
              <a:t>Explain how human activities impact ocean ecosystems.</a:t>
            </a:r>
            <a:endParaRPr sz="1867">
              <a:solidFill>
                <a:schemeClr val="dk1"/>
              </a:solidFill>
            </a:endParaRPr>
          </a:p>
          <a:p>
            <a:pPr marL="0" indent="0">
              <a:spcBef>
                <a:spcPts val="1600"/>
              </a:spcBef>
              <a:buNone/>
            </a:pPr>
            <a:r>
              <a:rPr lang="en" sz="1867" b="1">
                <a:solidFill>
                  <a:schemeClr val="dk1"/>
                </a:solidFill>
              </a:rPr>
              <a:t>Product Choices:</a:t>
            </a:r>
            <a:endParaRPr sz="1867">
              <a:solidFill>
                <a:schemeClr val="dk1"/>
              </a:solidFill>
            </a:endParaRPr>
          </a:p>
          <a:p>
            <a:pPr indent="-423323">
              <a:spcBef>
                <a:spcPts val="1600"/>
              </a:spcBef>
              <a:buClr>
                <a:schemeClr val="dk1"/>
              </a:buClr>
              <a:buSzPts val="1400"/>
              <a:buChar char="-"/>
            </a:pPr>
            <a:r>
              <a:rPr lang="en" sz="1867">
                <a:solidFill>
                  <a:schemeClr val="dk1"/>
                </a:solidFill>
              </a:rPr>
              <a:t>A written paragraph</a:t>
            </a:r>
            <a:endParaRPr sz="1867">
              <a:solidFill>
                <a:schemeClr val="dk1"/>
              </a:solidFill>
            </a:endParaRPr>
          </a:p>
          <a:p>
            <a:pPr indent="-423323">
              <a:buClr>
                <a:schemeClr val="dk1"/>
              </a:buClr>
              <a:buSzPts val="1400"/>
              <a:buChar char="-"/>
            </a:pPr>
            <a:r>
              <a:rPr lang="en" sz="1867">
                <a:solidFill>
                  <a:schemeClr val="dk1"/>
                </a:solidFill>
              </a:rPr>
              <a:t>A short video explanation</a:t>
            </a:r>
            <a:endParaRPr sz="1867">
              <a:solidFill>
                <a:schemeClr val="dk1"/>
              </a:solidFill>
            </a:endParaRPr>
          </a:p>
          <a:p>
            <a:pPr indent="-423323">
              <a:buClr>
                <a:schemeClr val="dk1"/>
              </a:buClr>
              <a:buSzPts val="1400"/>
              <a:buChar char="-"/>
            </a:pPr>
            <a:r>
              <a:rPr lang="en" sz="1867">
                <a:solidFill>
                  <a:schemeClr val="dk1"/>
                </a:solidFill>
              </a:rPr>
              <a:t>A diagram with labels</a:t>
            </a:r>
            <a:endParaRPr sz="1867">
              <a:solidFill>
                <a:schemeClr val="dk1"/>
              </a:solidFill>
            </a:endParaRPr>
          </a:p>
          <a:p>
            <a:pPr indent="-423323">
              <a:buClr>
                <a:schemeClr val="dk1"/>
              </a:buClr>
              <a:buSzPts val="1400"/>
              <a:buChar char="-"/>
            </a:pPr>
            <a:r>
              <a:rPr lang="en" sz="1867">
                <a:solidFill>
                  <a:schemeClr val="dk1"/>
                </a:solidFill>
              </a:rPr>
              <a:t>A slide presentation</a:t>
            </a:r>
            <a:endParaRPr sz="1867">
              <a:solidFill>
                <a:schemeClr val="dk1"/>
              </a:solidFill>
            </a:endParaRPr>
          </a:p>
          <a:p>
            <a:pPr marL="0" indent="0" algn="ctr">
              <a:spcBef>
                <a:spcPts val="1600"/>
              </a:spcBef>
              <a:spcAft>
                <a:spcPts val="1600"/>
              </a:spcAft>
              <a:buNone/>
            </a:pPr>
            <a:r>
              <a:rPr lang="en" sz="1867" b="1">
                <a:solidFill>
                  <a:schemeClr val="dk1"/>
                </a:solidFill>
              </a:rPr>
              <a:t>Example Rubric (Same for All Products)</a:t>
            </a:r>
            <a:endParaRPr sz="1867" b="1">
              <a:solidFill>
                <a:schemeClr val="dk1"/>
              </a:solidFill>
            </a:endParaRPr>
          </a:p>
        </p:txBody>
      </p:sp>
      <p:graphicFrame>
        <p:nvGraphicFramePr>
          <p:cNvPr id="204" name="Google Shape;204;p30"/>
          <p:cNvGraphicFramePr/>
          <p:nvPr/>
        </p:nvGraphicFramePr>
        <p:xfrm>
          <a:off x="108667" y="3989967"/>
          <a:ext cx="11974668" cy="2478960"/>
        </p:xfrm>
        <a:graphic>
          <a:graphicData uri="http://schemas.openxmlformats.org/drawingml/2006/table">
            <a:tbl>
              <a:tblPr>
                <a:noFill/>
              </a:tblPr>
              <a:tblGrid>
                <a:gridCol w="2993667">
                  <a:extLst>
                    <a:ext uri="{9D8B030D-6E8A-4147-A177-3AD203B41FA5}">
                      <a16:colId xmlns:a16="http://schemas.microsoft.com/office/drawing/2014/main" val="20000"/>
                    </a:ext>
                  </a:extLst>
                </a:gridCol>
                <a:gridCol w="2993667">
                  <a:extLst>
                    <a:ext uri="{9D8B030D-6E8A-4147-A177-3AD203B41FA5}">
                      <a16:colId xmlns:a16="http://schemas.microsoft.com/office/drawing/2014/main" val="20001"/>
                    </a:ext>
                  </a:extLst>
                </a:gridCol>
                <a:gridCol w="2993667">
                  <a:extLst>
                    <a:ext uri="{9D8B030D-6E8A-4147-A177-3AD203B41FA5}">
                      <a16:colId xmlns:a16="http://schemas.microsoft.com/office/drawing/2014/main" val="20002"/>
                    </a:ext>
                  </a:extLst>
                </a:gridCol>
                <a:gridCol w="2993667">
                  <a:extLst>
                    <a:ext uri="{9D8B030D-6E8A-4147-A177-3AD203B41FA5}">
                      <a16:colId xmlns:a16="http://schemas.microsoft.com/office/drawing/2014/main" val="20003"/>
                    </a:ext>
                  </a:extLst>
                </a:gridCol>
              </a:tblGrid>
              <a:tr h="508000">
                <a:tc>
                  <a:txBody>
                    <a:bodyPr/>
                    <a:lstStyle/>
                    <a:p>
                      <a:pPr marL="0" lvl="0" indent="0" algn="l" rtl="0">
                        <a:spcBef>
                          <a:spcPts val="0"/>
                        </a:spcBef>
                        <a:spcAft>
                          <a:spcPts val="0"/>
                        </a:spcAft>
                        <a:buNone/>
                      </a:pPr>
                      <a:r>
                        <a:rPr lang="en" sz="1600" b="1"/>
                        <a:t>Criteria</a:t>
                      </a:r>
                      <a:endParaRPr sz="1600" b="1"/>
                    </a:p>
                  </a:txBody>
                  <a:tcPr marL="121900" marR="121900" marT="121900" marB="121900"/>
                </a:tc>
                <a:tc>
                  <a:txBody>
                    <a:bodyPr/>
                    <a:lstStyle/>
                    <a:p>
                      <a:pPr marL="0" lvl="0" indent="0" algn="l" rtl="0">
                        <a:spcBef>
                          <a:spcPts val="0"/>
                        </a:spcBef>
                        <a:spcAft>
                          <a:spcPts val="0"/>
                        </a:spcAft>
                        <a:buNone/>
                      </a:pPr>
                      <a:r>
                        <a:rPr lang="en" sz="1600" b="1"/>
                        <a:t>Meets Expectations</a:t>
                      </a:r>
                      <a:endParaRPr sz="1600" b="1"/>
                    </a:p>
                  </a:txBody>
                  <a:tcPr marL="121900" marR="121900" marT="121900" marB="121900"/>
                </a:tc>
                <a:tc>
                  <a:txBody>
                    <a:bodyPr/>
                    <a:lstStyle/>
                    <a:p>
                      <a:pPr marL="0" lvl="0" indent="0" algn="l" rtl="0">
                        <a:spcBef>
                          <a:spcPts val="0"/>
                        </a:spcBef>
                        <a:spcAft>
                          <a:spcPts val="0"/>
                        </a:spcAft>
                        <a:buNone/>
                      </a:pPr>
                      <a:r>
                        <a:rPr lang="en" sz="1600" b="1"/>
                        <a:t>Developing</a:t>
                      </a:r>
                      <a:endParaRPr sz="1600" b="1"/>
                    </a:p>
                  </a:txBody>
                  <a:tcPr marL="121900" marR="121900" marT="121900" marB="121900"/>
                </a:tc>
                <a:tc>
                  <a:txBody>
                    <a:bodyPr/>
                    <a:lstStyle/>
                    <a:p>
                      <a:pPr marL="0" lvl="0" indent="0" algn="l" rtl="0">
                        <a:spcBef>
                          <a:spcPts val="0"/>
                        </a:spcBef>
                        <a:spcAft>
                          <a:spcPts val="0"/>
                        </a:spcAft>
                        <a:buNone/>
                      </a:pPr>
                      <a:r>
                        <a:rPr lang="en" sz="1600" b="1"/>
                        <a:t>Beginning</a:t>
                      </a:r>
                      <a:endParaRPr sz="1600" b="1"/>
                    </a:p>
                  </a:txBody>
                  <a:tcPr marL="121900" marR="121900" marT="121900" marB="121900"/>
                </a:tc>
                <a:extLst>
                  <a:ext uri="{0D108BD9-81ED-4DB2-BD59-A6C34878D82A}">
                    <a16:rowId xmlns:a16="http://schemas.microsoft.com/office/drawing/2014/main" val="10000"/>
                  </a:ext>
                </a:extLst>
              </a:tr>
              <a:tr h="731480">
                <a:tc>
                  <a:txBody>
                    <a:bodyPr/>
                    <a:lstStyle/>
                    <a:p>
                      <a:pPr marL="0" lvl="0" indent="0" algn="l" rtl="0">
                        <a:spcBef>
                          <a:spcPts val="0"/>
                        </a:spcBef>
                        <a:spcAft>
                          <a:spcPts val="0"/>
                        </a:spcAft>
                        <a:buNone/>
                      </a:pPr>
                      <a:r>
                        <a:rPr lang="en" sz="1600" b="1"/>
                        <a:t>Understanding of the concept</a:t>
                      </a:r>
                      <a:endParaRPr sz="1600" b="1"/>
                    </a:p>
                  </a:txBody>
                  <a:tcPr marL="121900" marR="121900" marT="121900" marB="121900"/>
                </a:tc>
                <a:tc>
                  <a:txBody>
                    <a:bodyPr/>
                    <a:lstStyle/>
                    <a:p>
                      <a:pPr marL="0" lvl="0" indent="0" algn="l" rtl="0">
                        <a:spcBef>
                          <a:spcPts val="0"/>
                        </a:spcBef>
                        <a:spcAft>
                          <a:spcPts val="0"/>
                        </a:spcAft>
                        <a:buNone/>
                      </a:pPr>
                      <a:r>
                        <a:rPr lang="en" sz="1600"/>
                        <a:t>Clearly explains how human activity impacts ecosystems</a:t>
                      </a:r>
                      <a:endParaRPr sz="1600"/>
                    </a:p>
                  </a:txBody>
                  <a:tcPr marL="121900" marR="121900" marT="121900" marB="121900"/>
                </a:tc>
                <a:tc>
                  <a:txBody>
                    <a:bodyPr/>
                    <a:lstStyle/>
                    <a:p>
                      <a:pPr marL="0" lvl="0" indent="0" algn="l" rtl="0">
                        <a:spcBef>
                          <a:spcPts val="0"/>
                        </a:spcBef>
                        <a:spcAft>
                          <a:spcPts val="0"/>
                        </a:spcAft>
                        <a:buNone/>
                      </a:pPr>
                      <a:r>
                        <a:rPr lang="en" sz="1600"/>
                        <a:t>Shows partial understanding</a:t>
                      </a:r>
                      <a:endParaRPr sz="1600"/>
                    </a:p>
                  </a:txBody>
                  <a:tcPr marL="121900" marR="121900" marT="121900" marB="121900"/>
                </a:tc>
                <a:tc>
                  <a:txBody>
                    <a:bodyPr/>
                    <a:lstStyle/>
                    <a:p>
                      <a:pPr marL="0" lvl="0" indent="0" algn="l" rtl="0">
                        <a:spcBef>
                          <a:spcPts val="0"/>
                        </a:spcBef>
                        <a:spcAft>
                          <a:spcPts val="0"/>
                        </a:spcAft>
                        <a:buNone/>
                      </a:pPr>
                      <a:r>
                        <a:rPr lang="en" sz="1600"/>
                        <a:t>Shows limited understanding</a:t>
                      </a:r>
                      <a:endParaRPr sz="1600"/>
                    </a:p>
                  </a:txBody>
                  <a:tcPr marL="121900" marR="121900" marT="121900" marB="121900"/>
                </a:tc>
                <a:extLst>
                  <a:ext uri="{0D108BD9-81ED-4DB2-BD59-A6C34878D82A}">
                    <a16:rowId xmlns:a16="http://schemas.microsoft.com/office/drawing/2014/main" val="10001"/>
                  </a:ext>
                </a:extLst>
              </a:tr>
              <a:tr h="731480">
                <a:tc>
                  <a:txBody>
                    <a:bodyPr/>
                    <a:lstStyle/>
                    <a:p>
                      <a:pPr marL="0" lvl="0" indent="0" algn="l" rtl="0">
                        <a:spcBef>
                          <a:spcPts val="0"/>
                        </a:spcBef>
                        <a:spcAft>
                          <a:spcPts val="0"/>
                        </a:spcAft>
                        <a:buNone/>
                      </a:pPr>
                      <a:r>
                        <a:rPr lang="en" sz="1600" b="1"/>
                        <a:t>Use of evidence/examples</a:t>
                      </a:r>
                      <a:endParaRPr sz="1600" b="1"/>
                    </a:p>
                  </a:txBody>
                  <a:tcPr marL="121900" marR="121900" marT="121900" marB="121900"/>
                </a:tc>
                <a:tc>
                  <a:txBody>
                    <a:bodyPr/>
                    <a:lstStyle/>
                    <a:p>
                      <a:pPr marL="0" lvl="0" indent="0" algn="l" rtl="0">
                        <a:spcBef>
                          <a:spcPts val="0"/>
                        </a:spcBef>
                        <a:spcAft>
                          <a:spcPts val="0"/>
                        </a:spcAft>
                        <a:buNone/>
                      </a:pPr>
                      <a:r>
                        <a:rPr lang="en" sz="1600"/>
                        <a:t>Uses accurate examples or evidence</a:t>
                      </a:r>
                      <a:endParaRPr sz="1600"/>
                    </a:p>
                  </a:txBody>
                  <a:tcPr marL="121900" marR="121900" marT="121900" marB="121900"/>
                </a:tc>
                <a:tc>
                  <a:txBody>
                    <a:bodyPr/>
                    <a:lstStyle/>
                    <a:p>
                      <a:pPr marL="0" lvl="0" indent="0" algn="l" rtl="0">
                        <a:spcBef>
                          <a:spcPts val="0"/>
                        </a:spcBef>
                        <a:spcAft>
                          <a:spcPts val="0"/>
                        </a:spcAft>
                        <a:buNone/>
                      </a:pPr>
                      <a:r>
                        <a:rPr lang="en" sz="1600"/>
                        <a:t>Uses some examples but unclear</a:t>
                      </a:r>
                      <a:endParaRPr sz="1600"/>
                    </a:p>
                  </a:txBody>
                  <a:tcPr marL="121900" marR="121900" marT="121900" marB="121900"/>
                </a:tc>
                <a:tc>
                  <a:txBody>
                    <a:bodyPr/>
                    <a:lstStyle/>
                    <a:p>
                      <a:pPr marL="0" lvl="0" indent="0" algn="l" rtl="0">
                        <a:spcBef>
                          <a:spcPts val="0"/>
                        </a:spcBef>
                        <a:spcAft>
                          <a:spcPts val="0"/>
                        </a:spcAft>
                        <a:buNone/>
                      </a:pPr>
                      <a:r>
                        <a:rPr lang="en" sz="1600"/>
                        <a:t>Few or incorrect examples</a:t>
                      </a:r>
                      <a:endParaRPr sz="1600"/>
                    </a:p>
                  </a:txBody>
                  <a:tcPr marL="121900" marR="121900" marT="121900" marB="121900"/>
                </a:tc>
                <a:extLst>
                  <a:ext uri="{0D108BD9-81ED-4DB2-BD59-A6C34878D82A}">
                    <a16:rowId xmlns:a16="http://schemas.microsoft.com/office/drawing/2014/main" val="10002"/>
                  </a:ext>
                </a:extLst>
              </a:tr>
              <a:tr h="508000">
                <a:tc>
                  <a:txBody>
                    <a:bodyPr/>
                    <a:lstStyle/>
                    <a:p>
                      <a:pPr marL="0" lvl="0" indent="0" algn="l" rtl="0">
                        <a:spcBef>
                          <a:spcPts val="0"/>
                        </a:spcBef>
                        <a:spcAft>
                          <a:spcPts val="0"/>
                        </a:spcAft>
                        <a:buNone/>
                      </a:pPr>
                      <a:r>
                        <a:rPr lang="en" sz="1600" b="1"/>
                        <a:t>Communication of ideas</a:t>
                      </a:r>
                      <a:endParaRPr sz="1600" b="1"/>
                    </a:p>
                  </a:txBody>
                  <a:tcPr marL="121900" marR="121900" marT="121900" marB="121900"/>
                </a:tc>
                <a:tc>
                  <a:txBody>
                    <a:bodyPr/>
                    <a:lstStyle/>
                    <a:p>
                      <a:pPr marL="0" lvl="0" indent="0" algn="l" rtl="0">
                        <a:spcBef>
                          <a:spcPts val="0"/>
                        </a:spcBef>
                        <a:spcAft>
                          <a:spcPts val="0"/>
                        </a:spcAft>
                        <a:buNone/>
                      </a:pPr>
                      <a:r>
                        <a:rPr lang="en" sz="1600"/>
                        <a:t>Ideas are clear and organized</a:t>
                      </a:r>
                      <a:endParaRPr sz="1600"/>
                    </a:p>
                  </a:txBody>
                  <a:tcPr marL="121900" marR="121900" marT="121900" marB="121900"/>
                </a:tc>
                <a:tc>
                  <a:txBody>
                    <a:bodyPr/>
                    <a:lstStyle/>
                    <a:p>
                      <a:pPr marL="0" lvl="0" indent="0" algn="l" rtl="0">
                        <a:spcBef>
                          <a:spcPts val="0"/>
                        </a:spcBef>
                        <a:spcAft>
                          <a:spcPts val="0"/>
                        </a:spcAft>
                        <a:buNone/>
                      </a:pPr>
                      <a:r>
                        <a:rPr lang="en" sz="1600"/>
                        <a:t>Ideas somewhat clear</a:t>
                      </a:r>
                      <a:endParaRPr sz="1600"/>
                    </a:p>
                  </a:txBody>
                  <a:tcPr marL="121900" marR="121900" marT="121900" marB="121900"/>
                </a:tc>
                <a:tc>
                  <a:txBody>
                    <a:bodyPr/>
                    <a:lstStyle/>
                    <a:p>
                      <a:pPr marL="0" lvl="0" indent="0" algn="l" rtl="0">
                        <a:spcBef>
                          <a:spcPts val="0"/>
                        </a:spcBef>
                        <a:spcAft>
                          <a:spcPts val="0"/>
                        </a:spcAft>
                        <a:buNone/>
                      </a:pPr>
                      <a:r>
                        <a:rPr lang="en" sz="1600"/>
                        <a:t>Ideas difficult to understand</a:t>
                      </a:r>
                      <a:endParaRPr sz="1600"/>
                    </a:p>
                  </a:txBody>
                  <a:tcPr marL="121900" marR="121900" marT="121900" marB="121900"/>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1"/>
          <p:cNvSpPr txBox="1">
            <a:spLocks noGrp="1"/>
          </p:cNvSpPr>
          <p:nvPr>
            <p:ph type="title"/>
          </p:nvPr>
        </p:nvSpPr>
        <p:spPr>
          <a:xfrm>
            <a:off x="415600" y="220767"/>
            <a:ext cx="11360800" cy="763600"/>
          </a:xfrm>
          <a:prstGeom prst="rect">
            <a:avLst/>
          </a:prstGeom>
        </p:spPr>
        <p:txBody>
          <a:bodyPr spcFirstLastPara="1" wrap="square" lIns="121900" tIns="121900" rIns="121900" bIns="121900" anchor="t" anchorCtr="0">
            <a:normAutofit/>
          </a:bodyPr>
          <a:lstStyle/>
          <a:p>
            <a:r>
              <a:rPr lang="en" b="1">
                <a:solidFill>
                  <a:srgbClr val="000000"/>
                </a:solidFill>
              </a:rPr>
              <a:t>Implementation Commitment</a:t>
            </a:r>
            <a:endParaRPr b="1">
              <a:solidFill>
                <a:srgbClr val="000000"/>
              </a:solidFill>
            </a:endParaRPr>
          </a:p>
        </p:txBody>
      </p:sp>
      <p:sp>
        <p:nvSpPr>
          <p:cNvPr id="210" name="Google Shape;210;p31"/>
          <p:cNvSpPr txBox="1">
            <a:spLocks noGrp="1"/>
          </p:cNvSpPr>
          <p:nvPr>
            <p:ph type="body" idx="1"/>
          </p:nvPr>
        </p:nvSpPr>
        <p:spPr>
          <a:xfrm>
            <a:off x="370800" y="924933"/>
            <a:ext cx="11450400" cy="5705200"/>
          </a:xfrm>
          <a:prstGeom prst="rect">
            <a:avLst/>
          </a:prstGeom>
        </p:spPr>
        <p:txBody>
          <a:bodyPr spcFirstLastPara="1" wrap="square" lIns="121900" tIns="121900" rIns="121900" bIns="121900" anchor="t" anchorCtr="0">
            <a:noAutofit/>
          </a:bodyPr>
          <a:lstStyle/>
          <a:p>
            <a:pPr marL="0" indent="0">
              <a:buNone/>
            </a:pPr>
            <a:r>
              <a:rPr lang="en" sz="3200">
                <a:solidFill>
                  <a:srgbClr val="000000"/>
                </a:solidFill>
              </a:rPr>
              <a:t>This week I will:</a:t>
            </a:r>
            <a:endParaRPr sz="3200">
              <a:solidFill>
                <a:srgbClr val="000000"/>
              </a:solidFill>
            </a:endParaRPr>
          </a:p>
          <a:p>
            <a:pPr indent="-482588">
              <a:spcBef>
                <a:spcPts val="1600"/>
              </a:spcBef>
              <a:buClr>
                <a:srgbClr val="000000"/>
              </a:buClr>
              <a:buSzPts val="2100"/>
              <a:buChar char="❏"/>
            </a:pPr>
            <a:r>
              <a:rPr lang="en" sz="2800">
                <a:solidFill>
                  <a:srgbClr val="000000"/>
                </a:solidFill>
              </a:rPr>
              <a:t>Add a second way students can participate</a:t>
            </a:r>
            <a:endParaRPr sz="2800">
              <a:solidFill>
                <a:srgbClr val="000000"/>
              </a:solidFill>
            </a:endParaRPr>
          </a:p>
          <a:p>
            <a:pPr indent="-482588">
              <a:buClr>
                <a:srgbClr val="000000"/>
              </a:buClr>
              <a:buSzPts val="2100"/>
              <a:buChar char="❏"/>
            </a:pPr>
            <a:r>
              <a:rPr lang="en" sz="2800">
                <a:solidFill>
                  <a:srgbClr val="000000"/>
                </a:solidFill>
              </a:rPr>
              <a:t>Add multimodal directions</a:t>
            </a:r>
            <a:endParaRPr sz="2800">
              <a:solidFill>
                <a:srgbClr val="000000"/>
              </a:solidFill>
            </a:endParaRPr>
          </a:p>
          <a:p>
            <a:pPr indent="-482588">
              <a:buClr>
                <a:srgbClr val="000000"/>
              </a:buClr>
              <a:buSzPts val="2100"/>
              <a:buChar char="❏"/>
            </a:pPr>
            <a:r>
              <a:rPr lang="en" sz="2800">
                <a:solidFill>
                  <a:srgbClr val="000000"/>
                </a:solidFill>
              </a:rPr>
              <a:t>Add structured product choice</a:t>
            </a:r>
            <a:endParaRPr sz="2800">
              <a:solidFill>
                <a:srgbClr val="000000"/>
              </a:solidFill>
            </a:endParaRPr>
          </a:p>
          <a:p>
            <a:pPr indent="-482588">
              <a:buClr>
                <a:srgbClr val="000000"/>
              </a:buClr>
              <a:buSzPts val="2100"/>
              <a:buChar char="❏"/>
            </a:pPr>
            <a:r>
              <a:rPr lang="en" sz="2800">
                <a:solidFill>
                  <a:srgbClr val="000000"/>
                </a:solidFill>
              </a:rPr>
              <a:t>Chunk a long assignment</a:t>
            </a:r>
            <a:endParaRPr sz="2800">
              <a:solidFill>
                <a:srgbClr val="000000"/>
              </a:solidFill>
            </a:endParaRPr>
          </a:p>
          <a:p>
            <a:pPr marL="0" indent="0">
              <a:spcBef>
                <a:spcPts val="1600"/>
              </a:spcBef>
              <a:buNone/>
            </a:pPr>
            <a:endParaRPr sz="3200">
              <a:solidFill>
                <a:schemeClr val="dk1"/>
              </a:solidFill>
            </a:endParaRPr>
          </a:p>
          <a:p>
            <a:pPr marL="0" indent="0">
              <a:spcBef>
                <a:spcPts val="1600"/>
              </a:spcBef>
              <a:spcAft>
                <a:spcPts val="1600"/>
              </a:spcAft>
              <a:buNone/>
            </a:pPr>
            <a:r>
              <a:rPr lang="en" sz="3200">
                <a:solidFill>
                  <a:schemeClr val="dk1"/>
                </a:solidFill>
              </a:rPr>
              <a:t>Please complete the </a:t>
            </a:r>
            <a:r>
              <a:rPr lang="en" sz="3200" u="sng">
                <a:solidFill>
                  <a:schemeClr val="hlink"/>
                </a:solidFill>
                <a:hlinkClick r:id="rId3"/>
              </a:rPr>
              <a:t>Week 3 Exit Ticket</a:t>
            </a:r>
            <a:endParaRPr sz="32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74"/>
        <p:cNvGrpSpPr/>
        <p:nvPr/>
      </p:nvGrpSpPr>
      <p:grpSpPr>
        <a:xfrm>
          <a:off x="0" y="0"/>
          <a:ext cx="0" cy="0"/>
          <a:chOff x="0" y="0"/>
          <a:chExt cx="0" cy="0"/>
        </a:xfrm>
      </p:grpSpPr>
      <p:sp>
        <p:nvSpPr>
          <p:cNvPr id="3275" name="Google Shape;3275;p167"/>
          <p:cNvSpPr txBox="1">
            <a:spLocks noGrp="1"/>
          </p:cNvSpPr>
          <p:nvPr>
            <p:ph type="title"/>
          </p:nvPr>
        </p:nvSpPr>
        <p:spPr>
          <a:xfrm>
            <a:off x="838200" y="365125"/>
            <a:ext cx="10515600" cy="1325600"/>
          </a:xfrm>
          <a:prstGeom prst="rect">
            <a:avLst/>
          </a:prstGeom>
          <a:noFill/>
          <a:ln>
            <a:noFill/>
          </a:ln>
        </p:spPr>
        <p:txBody>
          <a:bodyPr spcFirstLastPara="1" wrap="square" lIns="91433" tIns="45700" rIns="91433" bIns="45700" anchor="ctr" anchorCtr="0">
            <a:normAutofit/>
          </a:bodyPr>
          <a:lstStyle/>
          <a:p>
            <a:pPr>
              <a:buSzPts val="3300"/>
            </a:pPr>
            <a:r>
              <a:rPr lang="en" b="1" dirty="0"/>
              <a:t>Other </a:t>
            </a:r>
            <a:endParaRPr dirty="0"/>
          </a:p>
        </p:txBody>
      </p:sp>
      <p:sp>
        <p:nvSpPr>
          <p:cNvPr id="3276" name="Google Shape;3276;p167"/>
          <p:cNvSpPr txBox="1">
            <a:spLocks noGrp="1"/>
          </p:cNvSpPr>
          <p:nvPr>
            <p:ph type="body" idx="1"/>
          </p:nvPr>
        </p:nvSpPr>
        <p:spPr>
          <a:xfrm>
            <a:off x="838200" y="1825625"/>
            <a:ext cx="10515600" cy="4351200"/>
          </a:xfrm>
          <a:prstGeom prst="rect">
            <a:avLst/>
          </a:prstGeom>
          <a:noFill/>
          <a:ln>
            <a:noFill/>
          </a:ln>
        </p:spPr>
        <p:txBody>
          <a:bodyPr spcFirstLastPara="1" wrap="square" lIns="91433" tIns="45700" rIns="91433" bIns="45700" anchor="t" anchorCtr="0">
            <a:normAutofit fontScale="77500" lnSpcReduction="20000"/>
          </a:bodyPr>
          <a:lstStyle/>
          <a:p>
            <a:pPr marL="237061" indent="-228594">
              <a:spcBef>
                <a:spcPts val="0"/>
              </a:spcBef>
              <a:buSzPts val="2100"/>
            </a:pPr>
            <a:r>
              <a:rPr lang="en" sz="2600" dirty="0"/>
              <a:t>Other topics and/or questions? </a:t>
            </a:r>
            <a:r>
              <a:rPr lang="en" sz="2600" b="1" u="sng" dirty="0">
                <a:highlight>
                  <a:srgbClr val="00FFFF"/>
                </a:highlight>
              </a:rPr>
              <a:t>Look for the Teacher/Staff Panorama School </a:t>
            </a:r>
            <a:r>
              <a:rPr lang="en" sz="2600" b="1" u="sng">
                <a:highlight>
                  <a:srgbClr val="00FFFF"/>
                </a:highlight>
              </a:rPr>
              <a:t>Climate Survey, launched at 3:19 pm today</a:t>
            </a:r>
            <a:r>
              <a:rPr lang="en" sz="2600"/>
              <a:t>. </a:t>
            </a:r>
            <a:endParaRPr lang="en" sz="2600" dirty="0"/>
          </a:p>
          <a:p>
            <a:pPr marL="237061" indent="-228594">
              <a:buSzPts val="2100"/>
            </a:pPr>
            <a:r>
              <a:rPr lang="en" sz="2600" b="1" dirty="0">
                <a:highlight>
                  <a:srgbClr val="FFFF00"/>
                </a:highlight>
              </a:rPr>
              <a:t>March 20</a:t>
            </a:r>
            <a:r>
              <a:rPr lang="en" sz="2600" b="1" baseline="30000" dirty="0">
                <a:highlight>
                  <a:srgbClr val="FFFF00"/>
                </a:highlight>
              </a:rPr>
              <a:t>th</a:t>
            </a:r>
            <a:r>
              <a:rPr lang="en" sz="2600" b="1" dirty="0">
                <a:highlight>
                  <a:srgbClr val="FFFF00"/>
                </a:highlight>
              </a:rPr>
              <a:t> is students’/teachers’ vacation day</a:t>
            </a:r>
            <a:r>
              <a:rPr lang="en" sz="2600" dirty="0">
                <a:highlight>
                  <a:srgbClr val="FFFF00"/>
                </a:highlight>
              </a:rPr>
              <a:t>. Please cancel all your live sessions.  </a:t>
            </a:r>
          </a:p>
          <a:p>
            <a:pPr marL="237061" indent="-228594">
              <a:buSzPts val="2100"/>
            </a:pPr>
            <a:r>
              <a:rPr lang="en-US" sz="2600" dirty="0"/>
              <a:t>Other and our next Professional Learning (PL) Meeting is on Monday, March 23</a:t>
            </a:r>
            <a:r>
              <a:rPr lang="en-US" sz="2600" baseline="30000" dirty="0"/>
              <a:t>rd</a:t>
            </a:r>
            <a:r>
              <a:rPr lang="en-US" sz="2600" dirty="0"/>
              <a:t>  via Zoom at 3:00 pm. </a:t>
            </a:r>
          </a:p>
          <a:p>
            <a:pPr marL="237061" indent="-228594">
              <a:buSzPts val="2100"/>
            </a:pPr>
            <a:r>
              <a:rPr lang="en" sz="2600" b="1" dirty="0">
                <a:highlight>
                  <a:srgbClr val="FFFF00"/>
                </a:highlight>
              </a:rPr>
              <a:t>April Break is April 20</a:t>
            </a:r>
            <a:r>
              <a:rPr lang="en" sz="2600" b="1" baseline="30000" dirty="0">
                <a:highlight>
                  <a:srgbClr val="FFFF00"/>
                </a:highlight>
              </a:rPr>
              <a:t>th</a:t>
            </a:r>
            <a:r>
              <a:rPr lang="en" sz="2600" b="1" dirty="0">
                <a:highlight>
                  <a:srgbClr val="FFFF00"/>
                </a:highlight>
              </a:rPr>
              <a:t> – 24</a:t>
            </a:r>
            <a:r>
              <a:rPr lang="en" sz="2600" b="1" baseline="30000" dirty="0">
                <a:highlight>
                  <a:srgbClr val="FFFF00"/>
                </a:highlight>
              </a:rPr>
              <a:t>th</a:t>
            </a:r>
            <a:r>
              <a:rPr lang="en" sz="2600" b="1" dirty="0">
                <a:highlight>
                  <a:srgbClr val="FFFF00"/>
                </a:highlight>
              </a:rPr>
              <a:t>. </a:t>
            </a:r>
            <a:r>
              <a:rPr lang="en" sz="2600" dirty="0">
                <a:highlight>
                  <a:srgbClr val="FFFF00"/>
                </a:highlight>
              </a:rPr>
              <a:t>Please cancel all your live sessions.  </a:t>
            </a:r>
            <a:endParaRPr lang="en" sz="2600" b="1" dirty="0">
              <a:highlight>
                <a:srgbClr val="FFFF00"/>
              </a:highlight>
            </a:endParaRPr>
          </a:p>
          <a:p>
            <a:pPr marL="237061" indent="-228594">
              <a:buSzPts val="2100"/>
            </a:pPr>
            <a:r>
              <a:rPr lang="en-US" sz="2600" dirty="0"/>
              <a:t>MEVA virtual high school graduation on </a:t>
            </a:r>
            <a:r>
              <a:rPr lang="en-US" sz="2600" b="1" u="sng" dirty="0"/>
              <a:t>Friday, June 5</a:t>
            </a:r>
            <a:r>
              <a:rPr lang="en-US" sz="2600" b="1" u="sng" baseline="30000" dirty="0"/>
              <a:t>th</a:t>
            </a:r>
            <a:r>
              <a:rPr lang="en-US" sz="2600" b="1" u="sng" dirty="0"/>
              <a:t> at 2:00 pm</a:t>
            </a:r>
            <a:r>
              <a:rPr lang="en-US" sz="2600" dirty="0"/>
              <a:t>. MEVA virtual eighth grade recognition ceremony on </a:t>
            </a:r>
            <a:r>
              <a:rPr lang="en-US" sz="2600" b="1" u="sng" dirty="0"/>
              <a:t>Friday, June 12</a:t>
            </a:r>
            <a:r>
              <a:rPr lang="en-US" sz="2600" b="1" u="sng" baseline="30000" dirty="0"/>
              <a:t>th </a:t>
            </a:r>
            <a:r>
              <a:rPr lang="en-US" sz="2600" b="1" u="sng" dirty="0"/>
              <a:t>at 11:00 am</a:t>
            </a:r>
            <a:r>
              <a:rPr lang="en-US" sz="2600" dirty="0"/>
              <a:t>. </a:t>
            </a:r>
            <a:endParaRPr lang="en" sz="2600" b="1" dirty="0"/>
          </a:p>
          <a:p>
            <a:pPr marL="237061" indent="-228594">
              <a:buSzPts val="2100"/>
            </a:pPr>
            <a:r>
              <a:rPr lang="en" sz="2600" dirty="0"/>
              <a:t>Looking ahead, the Last Day of School is </a:t>
            </a:r>
            <a:r>
              <a:rPr lang="en" sz="2600" b="1" u="sng" dirty="0"/>
              <a:t>June 12</a:t>
            </a:r>
            <a:r>
              <a:rPr lang="en" sz="2600" b="1" u="sng" baseline="30000" dirty="0"/>
              <a:t>th</a:t>
            </a:r>
            <a:r>
              <a:rPr lang="en" sz="2600" dirty="0"/>
              <a:t>. </a:t>
            </a:r>
          </a:p>
          <a:p>
            <a:pPr marL="237061" indent="-228594">
              <a:buSzPts val="2100"/>
            </a:pPr>
            <a:r>
              <a:rPr lang="en" sz="2600" dirty="0"/>
              <a:t>PL Meeting Materials are posted at: </a:t>
            </a:r>
            <a:r>
              <a:rPr lang="en-US" sz="2600" dirty="0">
                <a:hlinkClick r:id="rId3"/>
              </a:rPr>
              <a:t>https://www.mainevirtualacademy.org/essaesserlau-elresources/meva-professional-learning-pl-meeting-materials</a:t>
            </a:r>
            <a:endParaRPr lang="en-US" sz="2600" dirty="0"/>
          </a:p>
          <a:p>
            <a:pPr marL="237061" indent="-228594">
              <a:buSzPts val="2100"/>
            </a:pPr>
            <a:r>
              <a:rPr lang="en" sz="2600" dirty="0"/>
              <a:t>Thank you for all that you do to support your collegues, your students, and their families. </a:t>
            </a:r>
          </a:p>
          <a:p>
            <a:pPr marL="237061" indent="-228594">
              <a:buSzPts val="2100"/>
            </a:pPr>
            <a:endParaRPr lang="en-US" sz="2667" dirty="0"/>
          </a:p>
          <a:p>
            <a:pPr marL="8467" indent="0">
              <a:buSzPts val="2100"/>
              <a:buNone/>
            </a:pPr>
            <a:endParaRPr lang="en" sz="2667" dirty="0"/>
          </a:p>
          <a:p>
            <a:pPr marL="8466" indent="0">
              <a:buSzPts val="2100"/>
              <a:buNone/>
            </a:pPr>
            <a:endParaRPr sz="2667"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1BB7-3D1D-2899-2B46-959DBE82635C}"/>
              </a:ext>
            </a:extLst>
          </p:cNvPr>
          <p:cNvSpPr>
            <a:spLocks noGrp="1"/>
          </p:cNvSpPr>
          <p:nvPr>
            <p:ph type="title"/>
          </p:nvPr>
        </p:nvSpPr>
        <p:spPr/>
        <p:txBody>
          <a:bodyPr>
            <a:normAutofit/>
          </a:bodyPr>
          <a:lstStyle/>
          <a:p>
            <a:br>
              <a:rPr lang="en-US"/>
            </a:br>
            <a:r>
              <a:rPr lang="en-US" b="1"/>
              <a:t>SY-2025/2026 </a:t>
            </a:r>
            <a:r>
              <a:rPr lang="en-US" b="1" dirty="0"/>
              <a:t>Panorama Survey Action Plan</a:t>
            </a:r>
          </a:p>
        </p:txBody>
      </p:sp>
      <p:sp>
        <p:nvSpPr>
          <p:cNvPr id="3" name="Content Placeholder 2">
            <a:extLst>
              <a:ext uri="{FF2B5EF4-FFF2-40B4-BE49-F238E27FC236}">
                <a16:creationId xmlns:a16="http://schemas.microsoft.com/office/drawing/2014/main" id="{C60A5896-129E-EA29-C395-9362075CB18A}"/>
              </a:ext>
            </a:extLst>
          </p:cNvPr>
          <p:cNvSpPr>
            <a:spLocks noGrp="1"/>
          </p:cNvSpPr>
          <p:nvPr>
            <p:ph idx="1"/>
          </p:nvPr>
        </p:nvSpPr>
        <p:spPr/>
        <p:txBody>
          <a:bodyPr>
            <a:normAutofit fontScale="55000" lnSpcReduction="20000"/>
          </a:bodyPr>
          <a:lstStyle/>
          <a:p>
            <a:endParaRPr lang="en-US" dirty="0"/>
          </a:p>
          <a:p>
            <a:r>
              <a:rPr lang="en-US" sz="3300" i="1" dirty="0"/>
              <a:t>Target </a:t>
            </a:r>
            <a:r>
              <a:rPr lang="en-US" sz="3300" i="1" u="sng" dirty="0">
                <a:highlight>
                  <a:srgbClr val="FFFF00"/>
                </a:highlight>
              </a:rPr>
              <a:t>Rigorous Expectations (Students)</a:t>
            </a:r>
            <a:r>
              <a:rPr lang="en-US" sz="3300" i="1" u="sng" dirty="0"/>
              <a:t>:</a:t>
            </a:r>
            <a:r>
              <a:rPr lang="en-US" sz="3300" i="1" dirty="0"/>
              <a:t> Overall, how high are teachers’ expectations of you?</a:t>
            </a:r>
          </a:p>
          <a:p>
            <a:r>
              <a:rPr lang="en-US" sz="3300" b="1" dirty="0"/>
              <a:t>Action Plan (Students): Have a healthy competition in class. </a:t>
            </a:r>
            <a:r>
              <a:rPr lang="en-US" sz="3300" dirty="0"/>
              <a:t>From Panorama Playbook “Creating a competition around issues such as homework completion, note-taking, or talking during class is an effective way to motivate students to change behavior for the better. This move works to establish routines and increase engagement in what might otherwise be less-exciting activities.”</a:t>
            </a:r>
          </a:p>
          <a:p>
            <a:r>
              <a:rPr lang="en-US" sz="3300" i="1" dirty="0"/>
              <a:t>Target </a:t>
            </a:r>
            <a:r>
              <a:rPr lang="en-US" sz="3300" i="1" u="sng" dirty="0">
                <a:highlight>
                  <a:srgbClr val="FFFF00"/>
                </a:highlight>
              </a:rPr>
              <a:t>School Climate (Teachers)</a:t>
            </a:r>
            <a:r>
              <a:rPr lang="en-US" sz="3300" i="1" u="sng" dirty="0"/>
              <a:t>:</a:t>
            </a:r>
            <a:r>
              <a:rPr lang="en-US" sz="3300" i="1" dirty="0"/>
              <a:t> </a:t>
            </a:r>
            <a:r>
              <a:rPr lang="en-US" sz="3300" i="1" dirty="0">
                <a:highlight>
                  <a:srgbClr val="00FFFF"/>
                </a:highlight>
              </a:rPr>
              <a:t>On most days how enthusiastic are students about being at school?</a:t>
            </a:r>
          </a:p>
          <a:p>
            <a:r>
              <a:rPr lang="en-US" sz="3300" b="1" dirty="0"/>
              <a:t>Action Plan (Teachers): Increase training on how to encourage student engagement in the virtual setting. </a:t>
            </a:r>
          </a:p>
          <a:p>
            <a:r>
              <a:rPr lang="en-US" sz="3300" i="1" dirty="0"/>
              <a:t>Target </a:t>
            </a:r>
            <a:r>
              <a:rPr lang="en-US" sz="3300" i="1" u="sng" dirty="0">
                <a:highlight>
                  <a:srgbClr val="FFFF00"/>
                </a:highlight>
              </a:rPr>
              <a:t>Feedback and Coaching (Teachers)</a:t>
            </a:r>
            <a:r>
              <a:rPr lang="en-US" sz="3300" i="1" u="sng" dirty="0"/>
              <a:t>:</a:t>
            </a:r>
            <a:r>
              <a:rPr lang="en-US" sz="3300" i="1" dirty="0"/>
              <a:t> How often do you receive feedback on your teaching? How much feedback do you receive on your teaching? How much do you learn from the teacher evaluation processes at your school? </a:t>
            </a:r>
            <a:endParaRPr lang="en-US" sz="3300" dirty="0"/>
          </a:p>
          <a:p>
            <a:r>
              <a:rPr lang="en-US" sz="3300" b="1" dirty="0"/>
              <a:t>Action Plan (Teachers): Increase teacher/peer observations and feedback through peer observations and presentations at department meetings. </a:t>
            </a:r>
          </a:p>
          <a:p>
            <a:r>
              <a:rPr lang="en-US" sz="3300" i="1" dirty="0"/>
              <a:t>Target </a:t>
            </a:r>
            <a:r>
              <a:rPr lang="en-US" sz="3300" i="1" u="sng" dirty="0">
                <a:highlight>
                  <a:srgbClr val="FFFF00"/>
                </a:highlight>
              </a:rPr>
              <a:t>Professional Learning (Teachers)</a:t>
            </a:r>
            <a:r>
              <a:rPr lang="en-US" sz="3300" i="1" u="sng" dirty="0"/>
              <a:t>:</a:t>
            </a:r>
            <a:r>
              <a:rPr lang="en-US" sz="3300" i="1" dirty="0"/>
              <a:t> Through working at your school, how many new strategies for your job have you learned?</a:t>
            </a:r>
          </a:p>
          <a:p>
            <a:r>
              <a:rPr lang="en-US" sz="3300" b="1" dirty="0"/>
              <a:t>Action Plan (Teachers): Increase targeted professional learning/training at weekly Professional Learning (PL) Meetings (formerly Process Improvement Meetings). </a:t>
            </a:r>
            <a:endParaRPr lang="en-US" sz="3300" dirty="0"/>
          </a:p>
          <a:p>
            <a:endParaRPr lang="en-US" sz="3300" dirty="0"/>
          </a:p>
          <a:p>
            <a:pPr marL="0" indent="0">
              <a:buNone/>
            </a:pPr>
            <a:endParaRPr lang="en-US" dirty="0"/>
          </a:p>
        </p:txBody>
      </p:sp>
    </p:spTree>
    <p:extLst>
      <p:ext uri="{BB962C8B-B14F-4D97-AF65-F5344CB8AC3E}">
        <p14:creationId xmlns:p14="http://schemas.microsoft.com/office/powerpoint/2010/main" val="258273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360BD4A-E68C-4367-845E-4A86E4703228}">
  <we:reference id="b7a89d57-e4be-4f40-9af6-8e83c32ff50a" version="1.0.0.1" store="EXCatalog" storeType="EXCatalog"/>
  <we:alternateReferences>
    <we:reference id="WA200001936" version="1.0.0.1"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59264979-7b84-4b88-af29-bc54ba098b0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F436FF4791CC546883EC2F1F26EF1C2" ma:contentTypeVersion="17" ma:contentTypeDescription="Create a new document." ma:contentTypeScope="" ma:versionID="515ae5fee7e08b233c61ebda4ec9c98e">
  <xsd:schema xmlns:xsd="http://www.w3.org/2001/XMLSchema" xmlns:xs="http://www.w3.org/2001/XMLSchema" xmlns:p="http://schemas.microsoft.com/office/2006/metadata/properties" xmlns:ns3="48f59dab-c95d-4870-82b5-80121fffa9e2" xmlns:ns4="59264979-7b84-4b88-af29-bc54ba098b07" targetNamespace="http://schemas.microsoft.com/office/2006/metadata/properties" ma:root="true" ma:fieldsID="12afe1c2897838cacda0c00f732a0ac2" ns3:_="" ns4:_="">
    <xsd:import namespace="48f59dab-c95d-4870-82b5-80121fffa9e2"/>
    <xsd:import namespace="59264979-7b84-4b88-af29-bc54ba098b0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_activity" minOccurs="0"/>
                <xsd:element ref="ns4:MediaServiceObjectDetectorVersions" minOccurs="0"/>
                <xsd:element ref="ns4:MediaServiceSearchProperties" minOccurs="0"/>
                <xsd:element ref="ns4:MediaServiceDateTaken" minOccurs="0"/>
                <xsd:element ref="ns4:MediaServiceSystemTags" minOccurs="0"/>
                <xsd:element ref="ns4:MediaServiceGenerationTime" minOccurs="0"/>
                <xsd:element ref="ns4:MediaServiceEventHashCode" minOccurs="0"/>
                <xsd:element ref="ns4:MediaLengthInSeconds" minOccurs="0"/>
                <xsd:element ref="ns4:MediaServiceOCR"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f59dab-c95d-4870-82b5-80121fffa9e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9264979-7b84-4b88-af29-bc54ba098b0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52F636-64AE-42E7-9F5C-1B3632403DBE}">
  <ds:schemaRefs>
    <ds:schemaRef ds:uri="http://schemas.microsoft.com/sharepoint/v3/contenttype/forms"/>
  </ds:schemaRefs>
</ds:datastoreItem>
</file>

<file path=customXml/itemProps2.xml><?xml version="1.0" encoding="utf-8"?>
<ds:datastoreItem xmlns:ds="http://schemas.openxmlformats.org/officeDocument/2006/customXml" ds:itemID="{F302CDCE-2C05-4FFA-8CDB-5D4C52BC39FC}">
  <ds:schemaRefs>
    <ds:schemaRef ds:uri="http://purl.org/dc/terms/"/>
    <ds:schemaRef ds:uri="59264979-7b84-4b88-af29-bc54ba098b07"/>
    <ds:schemaRef ds:uri="48f59dab-c95d-4870-82b5-80121fffa9e2"/>
    <ds:schemaRef ds:uri="http://purl.org/dc/dcmitype/"/>
    <ds:schemaRef ds:uri="http://www.w3.org/XML/1998/namespac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7FCBD767-D30C-47AF-A134-3FC20E4B68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f59dab-c95d-4870-82b5-80121fffa9e2"/>
    <ds:schemaRef ds:uri="59264979-7b84-4b88-af29-bc54ba098b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8804</TotalTime>
  <Words>1980</Words>
  <Application>Microsoft Office PowerPoint</Application>
  <PresentationFormat>Widescreen</PresentationFormat>
  <Paragraphs>292</Paragraphs>
  <Slides>23</Slides>
  <Notes>18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23</vt:i4>
      </vt:variant>
    </vt:vector>
  </HeadingPairs>
  <TitlesOfParts>
    <vt:vector size="33" baseType="lpstr">
      <vt:lpstr>Arial</vt:lpstr>
      <vt:lpstr>Calibri</vt:lpstr>
      <vt:lpstr>Calibri Light</vt:lpstr>
      <vt:lpstr>Georgia</vt:lpstr>
      <vt:lpstr>Roboto</vt:lpstr>
      <vt:lpstr>Times New Roman</vt:lpstr>
      <vt:lpstr>Office Theme</vt:lpstr>
      <vt:lpstr>2_Office Theme</vt:lpstr>
      <vt:lpstr>Simple Light</vt:lpstr>
      <vt:lpstr>1_Office Theme</vt:lpstr>
      <vt:lpstr>Professional Learning Meeting Agenda – 3/16</vt:lpstr>
      <vt:lpstr>MEVA Mission and Vision</vt:lpstr>
      <vt:lpstr>New SY2025/2026 Updated Assessment Calendar</vt:lpstr>
      <vt:lpstr>Upcoming Professional Learning Meetings</vt:lpstr>
      <vt:lpstr>PowerPoint Presentation</vt:lpstr>
      <vt:lpstr>UDL: The MEVA Virtual Classroom</vt:lpstr>
      <vt:lpstr>Virtual Reality Check</vt:lpstr>
      <vt:lpstr>PowerPoint Presentation</vt:lpstr>
      <vt:lpstr>The Three UDL Principles in Virtual Classrooms</vt:lpstr>
      <vt:lpstr>High-Impact Moves: Live Sessions</vt:lpstr>
      <vt:lpstr>High-Impact Moves: Asynchronous</vt:lpstr>
      <vt:lpstr>Barrier vs. Skill Gap (Critical UDL Lens)</vt:lpstr>
      <vt:lpstr>Barrier vs. Skill Gap (Critical UDL Lens)</vt:lpstr>
      <vt:lpstr>PowerPoint Presentation</vt:lpstr>
      <vt:lpstr>High-Impact UDL Moves in Brightspace</vt:lpstr>
      <vt:lpstr>PowerPoint Presentation</vt:lpstr>
      <vt:lpstr>What UDL Looks Like in MEVA Classrooms</vt:lpstr>
      <vt:lpstr>Fast UDL Wins for Busy Teachers</vt:lpstr>
      <vt:lpstr>Course Makeover Sprint</vt:lpstr>
      <vt:lpstr>Simple Example: One Rubric, Multiple Products</vt:lpstr>
      <vt:lpstr>Implementation Commitment</vt:lpstr>
      <vt:lpstr>Other </vt:lpstr>
      <vt:lpstr> SY-2025/2026 Panorama Survey Action 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Browne, Melinda (MEVA Admin)</dc:creator>
  <cp:lastModifiedBy>Browne, Melinda (MEVA Admin)</cp:lastModifiedBy>
  <cp:revision>248</cp:revision>
  <dcterms:created xsi:type="dcterms:W3CDTF">2023-08-18T16:53:53Z</dcterms:created>
  <dcterms:modified xsi:type="dcterms:W3CDTF">2026-03-16T19:24:48Z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0x010100BF436FF4791CC546883EC2F1F26EF1C2</vt:lpwstr>
  </property>
</Properties>
</file>