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62" r:id="rId4"/>
    <p:sldId id="263" r:id="rId5"/>
    <p:sldId id="264" r:id="rId6"/>
    <p:sldId id="265" r:id="rId7"/>
    <p:sldId id="266" r:id="rId8"/>
    <p:sldId id="274" r:id="rId9"/>
    <p:sldId id="275" r:id="rId10"/>
    <p:sldId id="267" r:id="rId11"/>
    <p:sldId id="273" r:id="rId12"/>
    <p:sldId id="268" r:id="rId13"/>
    <p:sldId id="269" r:id="rId14"/>
    <p:sldId id="277" r:id="rId15"/>
    <p:sldId id="270" r:id="rId16"/>
    <p:sldId id="276" r:id="rId17"/>
    <p:sldId id="271" r:id="rId18"/>
    <p:sldId id="272"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51" autoAdjust="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3/11/2026</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3/11/2026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baseballsavings.com/?srsltid=AfmBOoqSmmpouqxXE8EaE8L9jYQqt-2aEslvh466WK_AzjF1cHcNo-gK" TargetMode="External"/><Relationship Id="rId2" Type="http://schemas.openxmlformats.org/officeDocument/2006/relationships/hyperlink" Target="https://www.closeoutbats.com/" TargetMode="External"/><Relationship Id="rId1" Type="http://schemas.openxmlformats.org/officeDocument/2006/relationships/slideLayout" Target="../slideLayouts/slideLayout6.xml"/><Relationship Id="rId4" Type="http://schemas.openxmlformats.org/officeDocument/2006/relationships/hyperlink" Target="https://www.baseballexpress.com/?srsltid=AfmBOoqBZwY-iDBXp26jI3SYLZfw0DkXMt9F8K0zdlF95SBN43oy2Ks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501" y="609601"/>
            <a:ext cx="11920451" cy="5733010"/>
          </a:xfrm>
        </p:spPr>
        <p:txBody>
          <a:bodyPr>
            <a:noAutofit/>
          </a:bodyPr>
          <a:lstStyle/>
          <a:p>
            <a:br>
              <a:rPr lang="en-US" sz="7200" b="1" i="1" dirty="0">
                <a:solidFill>
                  <a:schemeClr val="tx1">
                    <a:lumMod val="95000"/>
                  </a:schemeClr>
                </a:solidFill>
                <a:latin typeface="Arial Black" panose="020B0A04020102020204" pitchFamily="34" charset="0"/>
              </a:rPr>
            </a:br>
            <a:br>
              <a:rPr lang="en-US" sz="7200" b="1" i="1" dirty="0">
                <a:solidFill>
                  <a:schemeClr val="tx1">
                    <a:lumMod val="95000"/>
                  </a:schemeClr>
                </a:solidFill>
                <a:latin typeface="Arial Black" panose="020B0A04020102020204" pitchFamily="34" charset="0"/>
              </a:rPr>
            </a:br>
            <a:r>
              <a:rPr lang="en-US" sz="7200" b="1" i="1" dirty="0">
                <a:solidFill>
                  <a:schemeClr val="tx1">
                    <a:lumMod val="95000"/>
                  </a:schemeClr>
                </a:solidFill>
                <a:latin typeface="Arial Black" panose="020B0A04020102020204" pitchFamily="34" charset="0"/>
              </a:rPr>
              <a:t>Panther Baseball</a:t>
            </a:r>
            <a:br>
              <a:rPr lang="en-US" sz="7200" b="1" i="1" dirty="0">
                <a:solidFill>
                  <a:schemeClr val="tx1">
                    <a:lumMod val="95000"/>
                  </a:schemeClr>
                </a:solidFill>
                <a:latin typeface="Arial Black" panose="020B0A04020102020204" pitchFamily="34" charset="0"/>
              </a:rPr>
            </a:br>
            <a:r>
              <a:rPr lang="en-US" sz="7200" b="1" i="1" dirty="0">
                <a:solidFill>
                  <a:schemeClr val="tx1">
                    <a:lumMod val="95000"/>
                  </a:schemeClr>
                </a:solidFill>
                <a:latin typeface="Arial Black" panose="020B0A04020102020204" pitchFamily="34" charset="0"/>
              </a:rPr>
              <a:t>2026</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1840" y="471747"/>
            <a:ext cx="5128952" cy="3583490"/>
          </a:xfrm>
          <a:prstGeom prst="rect">
            <a:avLst/>
          </a:prstGeom>
        </p:spPr>
      </p:pic>
    </p:spTree>
    <p:extLst>
      <p:ext uri="{BB962C8B-B14F-4D97-AF65-F5344CB8AC3E}">
        <p14:creationId xmlns:p14="http://schemas.microsoft.com/office/powerpoint/2010/main" val="2512313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035" y="698269"/>
            <a:ext cx="9905998" cy="5688416"/>
          </a:xfrm>
        </p:spPr>
        <p:txBody>
          <a:bodyPr>
            <a:normAutofit fontScale="90000"/>
          </a:bodyPr>
          <a:lstStyle/>
          <a:p>
            <a:pPr lvl="0"/>
            <a:r>
              <a:rPr lang="en-US" sz="5300" b="1" i="1" u="sng" dirty="0">
                <a:solidFill>
                  <a:schemeClr val="tx1"/>
                </a:solidFill>
                <a:effectLst/>
              </a:rPr>
              <a:t>Introduction of the Coaches</a:t>
            </a:r>
            <a:br>
              <a:rPr lang="en-US" b="1" dirty="0">
                <a:solidFill>
                  <a:schemeClr val="tx1"/>
                </a:solidFill>
                <a:effectLst/>
              </a:rPr>
            </a:br>
            <a:r>
              <a:rPr lang="en-US" sz="2200" dirty="0">
                <a:solidFill>
                  <a:schemeClr val="tx1"/>
                </a:solidFill>
                <a:effectLst/>
              </a:rPr>
              <a:t>Varsity - Dean Schwirtz</a:t>
            </a:r>
            <a:br>
              <a:rPr lang="en-US" sz="2200" dirty="0">
                <a:solidFill>
                  <a:schemeClr val="tx1"/>
                </a:solidFill>
                <a:effectLst/>
              </a:rPr>
            </a:br>
            <a:r>
              <a:rPr lang="en-US" sz="2200" dirty="0">
                <a:solidFill>
                  <a:schemeClr val="tx1"/>
                </a:solidFill>
                <a:effectLst/>
              </a:rPr>
              <a:t>Varsity Assistant Coach- Colt Trebesch</a:t>
            </a:r>
            <a:br>
              <a:rPr lang="en-US" sz="2200" dirty="0">
                <a:solidFill>
                  <a:schemeClr val="tx1"/>
                </a:solidFill>
                <a:effectLst/>
              </a:rPr>
            </a:br>
            <a:r>
              <a:rPr lang="en-US" sz="2200" dirty="0">
                <a:solidFill>
                  <a:schemeClr val="tx1"/>
                </a:solidFill>
                <a:effectLst/>
              </a:rPr>
              <a:t>Volunteer Assistant- Josh Otto-Fisher, Dave Wendlandt and Chad Christensen</a:t>
            </a:r>
            <a:br>
              <a:rPr lang="en-US" sz="2200" dirty="0">
                <a:solidFill>
                  <a:schemeClr val="tx1"/>
                </a:solidFill>
                <a:effectLst/>
              </a:rPr>
            </a:br>
            <a:br>
              <a:rPr lang="en-US" sz="2200" dirty="0">
                <a:solidFill>
                  <a:schemeClr val="tx1"/>
                </a:solidFill>
                <a:effectLst/>
              </a:rPr>
            </a:br>
            <a:r>
              <a:rPr lang="en-US" sz="2200" dirty="0">
                <a:solidFill>
                  <a:schemeClr val="tx1"/>
                </a:solidFill>
                <a:effectLst/>
              </a:rPr>
              <a:t>JV - Dave Sell</a:t>
            </a:r>
            <a:br>
              <a:rPr lang="en-US" sz="2200" dirty="0">
                <a:solidFill>
                  <a:schemeClr val="tx1"/>
                </a:solidFill>
                <a:effectLst/>
              </a:rPr>
            </a:br>
            <a:br>
              <a:rPr lang="en-US" sz="2200" dirty="0">
                <a:solidFill>
                  <a:schemeClr val="tx1"/>
                </a:solidFill>
                <a:effectLst/>
              </a:rPr>
            </a:br>
            <a:r>
              <a:rPr lang="en-US" sz="2200" dirty="0">
                <a:solidFill>
                  <a:schemeClr val="tx1"/>
                </a:solidFill>
                <a:effectLst/>
              </a:rPr>
              <a:t>C Team/9</a:t>
            </a:r>
            <a:r>
              <a:rPr lang="en-US" sz="2200" baseline="30000" dirty="0">
                <a:solidFill>
                  <a:schemeClr val="tx1"/>
                </a:solidFill>
                <a:effectLst/>
              </a:rPr>
              <a:t>th</a:t>
            </a:r>
            <a:r>
              <a:rPr lang="en-US" sz="2200" dirty="0">
                <a:solidFill>
                  <a:schemeClr val="tx1"/>
                </a:solidFill>
                <a:effectLst/>
              </a:rPr>
              <a:t> Grade - Paul Lemke</a:t>
            </a:r>
            <a:br>
              <a:rPr lang="en-US" sz="2200" dirty="0">
                <a:solidFill>
                  <a:schemeClr val="tx1"/>
                </a:solidFill>
                <a:effectLst/>
              </a:rPr>
            </a:br>
            <a:br>
              <a:rPr lang="en-US" sz="2200" dirty="0">
                <a:solidFill>
                  <a:schemeClr val="tx1"/>
                </a:solidFill>
                <a:effectLst/>
              </a:rPr>
            </a:br>
            <a:r>
              <a:rPr lang="en-US" sz="2200" dirty="0">
                <a:solidFill>
                  <a:schemeClr val="tx1"/>
                </a:solidFill>
                <a:effectLst/>
              </a:rPr>
              <a:t>8</a:t>
            </a:r>
            <a:r>
              <a:rPr lang="en-US" sz="2200" baseline="30000" dirty="0">
                <a:solidFill>
                  <a:schemeClr val="tx1"/>
                </a:solidFill>
                <a:effectLst/>
              </a:rPr>
              <a:t>th</a:t>
            </a:r>
            <a:r>
              <a:rPr lang="en-US" sz="2200" dirty="0">
                <a:solidFill>
                  <a:schemeClr val="tx1"/>
                </a:solidFill>
                <a:effectLst/>
              </a:rPr>
              <a:t> Grade - Eric Anderson</a:t>
            </a:r>
            <a:br>
              <a:rPr lang="en-US" sz="2200" dirty="0">
                <a:solidFill>
                  <a:schemeClr val="tx1"/>
                </a:solidFill>
                <a:effectLst/>
              </a:rPr>
            </a:br>
            <a:br>
              <a:rPr lang="en-US" sz="2200" dirty="0">
                <a:solidFill>
                  <a:schemeClr val="tx1"/>
                </a:solidFill>
                <a:effectLst/>
              </a:rPr>
            </a:br>
            <a:r>
              <a:rPr lang="en-US" sz="2200" dirty="0">
                <a:solidFill>
                  <a:schemeClr val="tx1"/>
                </a:solidFill>
                <a:effectLst/>
              </a:rPr>
              <a:t>7</a:t>
            </a:r>
            <a:r>
              <a:rPr lang="en-US" sz="2200" baseline="30000" dirty="0">
                <a:solidFill>
                  <a:schemeClr val="tx1"/>
                </a:solidFill>
                <a:effectLst/>
              </a:rPr>
              <a:t>th</a:t>
            </a:r>
            <a:r>
              <a:rPr lang="en-US" sz="2200" dirty="0">
                <a:solidFill>
                  <a:schemeClr val="tx1"/>
                </a:solidFill>
                <a:effectLst/>
              </a:rPr>
              <a:t> Grade – Kjel Johnson</a:t>
            </a:r>
            <a:br>
              <a:rPr lang="en-US" sz="2200" dirty="0">
                <a:solidFill>
                  <a:schemeClr val="tx1"/>
                </a:solidFill>
                <a:effectLst/>
              </a:rPr>
            </a:br>
            <a:br>
              <a:rPr lang="en-US" sz="2200" dirty="0">
                <a:solidFill>
                  <a:schemeClr val="tx1"/>
                </a:solidFill>
                <a:effectLst/>
              </a:rPr>
            </a:br>
            <a:br>
              <a:rPr lang="en-US" dirty="0">
                <a:effectLst/>
              </a:rPr>
            </a:br>
            <a:endParaRPr lang="en-US" dirty="0"/>
          </a:p>
        </p:txBody>
      </p:sp>
    </p:spTree>
    <p:extLst>
      <p:ext uri="{BB962C8B-B14F-4D97-AF65-F5344CB8AC3E}">
        <p14:creationId xmlns:p14="http://schemas.microsoft.com/office/powerpoint/2010/main" val="448826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566" y="609599"/>
            <a:ext cx="10644845" cy="5273616"/>
          </a:xfrm>
        </p:spPr>
        <p:txBody>
          <a:bodyPr>
            <a:normAutofit fontScale="90000"/>
          </a:bodyPr>
          <a:lstStyle/>
          <a:p>
            <a:pPr lvl="0"/>
            <a:r>
              <a:rPr lang="en-US" sz="4400" b="1" i="1" u="sng" dirty="0">
                <a:solidFill>
                  <a:schemeClr val="tx1"/>
                </a:solidFill>
                <a:effectLst/>
              </a:rPr>
              <a:t>First week of Practice for Grades 9-12</a:t>
            </a:r>
            <a:br>
              <a:rPr lang="en-US" b="1" dirty="0">
                <a:solidFill>
                  <a:schemeClr val="tx1"/>
                </a:solidFill>
                <a:effectLst/>
              </a:rPr>
            </a:br>
            <a:br>
              <a:rPr lang="en-US" b="1" dirty="0">
                <a:solidFill>
                  <a:schemeClr val="tx1"/>
                </a:solidFill>
                <a:effectLst/>
              </a:rPr>
            </a:br>
            <a:r>
              <a:rPr lang="en-US" dirty="0">
                <a:solidFill>
                  <a:schemeClr val="tx1"/>
                </a:solidFill>
                <a:effectLst/>
              </a:rPr>
              <a:t>Arm Care Week is March 9-13.</a:t>
            </a:r>
            <a:br>
              <a:rPr lang="en-US" dirty="0">
                <a:solidFill>
                  <a:schemeClr val="tx1"/>
                </a:solidFill>
                <a:effectLst/>
              </a:rPr>
            </a:br>
            <a:br>
              <a:rPr lang="en-US" dirty="0">
                <a:solidFill>
                  <a:schemeClr val="tx1"/>
                </a:solidFill>
                <a:effectLst/>
              </a:rPr>
            </a:br>
            <a:r>
              <a:rPr lang="en-US" dirty="0">
                <a:solidFill>
                  <a:schemeClr val="tx1"/>
                </a:solidFill>
                <a:effectLst/>
              </a:rPr>
              <a:t>Players are given one week to condition their arms</a:t>
            </a:r>
            <a:br>
              <a:rPr lang="en-US" dirty="0">
                <a:solidFill>
                  <a:schemeClr val="tx1"/>
                </a:solidFill>
                <a:effectLst/>
              </a:rPr>
            </a:br>
            <a:br>
              <a:rPr lang="en-US" dirty="0">
                <a:solidFill>
                  <a:schemeClr val="tx1"/>
                </a:solidFill>
                <a:effectLst/>
              </a:rPr>
            </a:br>
            <a:r>
              <a:rPr lang="en-US" dirty="0">
                <a:solidFill>
                  <a:schemeClr val="tx1"/>
                </a:solidFill>
                <a:effectLst/>
              </a:rPr>
              <a:t>Practice on these days will be in the </a:t>
            </a:r>
            <a:r>
              <a:rPr lang="en-US" dirty="0" err="1">
                <a:solidFill>
                  <a:schemeClr val="tx1"/>
                </a:solidFill>
                <a:effectLst/>
              </a:rPr>
              <a:t>Morings</a:t>
            </a:r>
            <a:r>
              <a:rPr lang="en-US" dirty="0">
                <a:solidFill>
                  <a:schemeClr val="tx1"/>
                </a:solidFill>
                <a:effectLst/>
              </a:rPr>
              <a:t> at 7:20am. Followed by baseball camp after school each day.</a:t>
            </a:r>
            <a:br>
              <a:rPr lang="en-US" dirty="0">
                <a:solidFill>
                  <a:schemeClr val="tx1"/>
                </a:solidFill>
                <a:effectLst/>
              </a:rPr>
            </a:br>
            <a:br>
              <a:rPr lang="en-US" dirty="0">
                <a:solidFill>
                  <a:schemeClr val="tx1"/>
                </a:solidFill>
                <a:effectLst/>
              </a:rPr>
            </a:br>
            <a:br>
              <a:rPr lang="en-US" dirty="0">
                <a:effectLst/>
              </a:rPr>
            </a:br>
            <a:endParaRPr lang="en-US" dirty="0"/>
          </a:p>
        </p:txBody>
      </p:sp>
    </p:spTree>
    <p:extLst>
      <p:ext uri="{BB962C8B-B14F-4D97-AF65-F5344CB8AC3E}">
        <p14:creationId xmlns:p14="http://schemas.microsoft.com/office/powerpoint/2010/main" val="3894971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038" y="-529087"/>
            <a:ext cx="11726173" cy="8166340"/>
          </a:xfrm>
        </p:spPr>
        <p:txBody>
          <a:bodyPr>
            <a:normAutofit/>
          </a:bodyPr>
          <a:lstStyle/>
          <a:p>
            <a:pPr lvl="0"/>
            <a:r>
              <a:rPr lang="en-US" sz="4000" b="1" i="1" u="sng" dirty="0">
                <a:solidFill>
                  <a:schemeClr val="tx1"/>
                </a:solidFill>
                <a:effectLst/>
              </a:rPr>
              <a:t>Location of Indoor Practices and Times</a:t>
            </a:r>
            <a:br>
              <a:rPr lang="en-US" b="1" dirty="0">
                <a:solidFill>
                  <a:schemeClr val="tx1"/>
                </a:solidFill>
                <a:effectLst/>
              </a:rPr>
            </a:br>
            <a:br>
              <a:rPr lang="en-US" b="1" dirty="0">
                <a:solidFill>
                  <a:schemeClr val="tx1"/>
                </a:solidFill>
                <a:effectLst/>
              </a:rPr>
            </a:br>
            <a:r>
              <a:rPr lang="en-US" sz="1800" dirty="0">
                <a:solidFill>
                  <a:schemeClr val="tx1"/>
                </a:solidFill>
                <a:effectLst/>
              </a:rPr>
              <a:t>Varsity and JV will practice indoors at the High School.</a:t>
            </a:r>
            <a:br>
              <a:rPr lang="en-US" sz="1800" dirty="0">
                <a:solidFill>
                  <a:schemeClr val="tx1"/>
                </a:solidFill>
                <a:effectLst/>
              </a:rPr>
            </a:br>
            <a:r>
              <a:rPr lang="en-US" sz="1800" dirty="0">
                <a:solidFill>
                  <a:schemeClr val="tx1"/>
                </a:solidFill>
                <a:effectLst/>
              </a:rPr>
              <a:t>3:20 to 5:30</a:t>
            </a:r>
            <a:br>
              <a:rPr lang="en-US" sz="1800" dirty="0">
                <a:solidFill>
                  <a:schemeClr val="tx1"/>
                </a:solidFill>
                <a:effectLst/>
              </a:rPr>
            </a:br>
            <a:r>
              <a:rPr lang="en-US" sz="1800" dirty="0">
                <a:solidFill>
                  <a:schemeClr val="tx1"/>
                </a:solidFill>
                <a:effectLst/>
              </a:rPr>
              <a:t>1</a:t>
            </a:r>
            <a:r>
              <a:rPr lang="en-US" sz="1800" baseline="30000" dirty="0">
                <a:solidFill>
                  <a:schemeClr val="tx1"/>
                </a:solidFill>
                <a:effectLst/>
              </a:rPr>
              <a:t>st</a:t>
            </a:r>
            <a:r>
              <a:rPr lang="en-US" sz="1800" dirty="0">
                <a:solidFill>
                  <a:schemeClr val="tx1"/>
                </a:solidFill>
                <a:effectLst/>
              </a:rPr>
              <a:t> Day of  Official Practice is March 16</a:t>
            </a:r>
            <a:r>
              <a:rPr lang="en-US" sz="1800" baseline="30000" dirty="0">
                <a:solidFill>
                  <a:schemeClr val="tx1"/>
                </a:solidFill>
                <a:effectLst/>
              </a:rPr>
              <a:t>th</a:t>
            </a:r>
            <a:r>
              <a:rPr lang="en-US" sz="1800" dirty="0">
                <a:solidFill>
                  <a:schemeClr val="tx1"/>
                </a:solidFill>
                <a:effectLst/>
              </a:rPr>
              <a:t> at 3:20.(High School)</a:t>
            </a:r>
            <a:br>
              <a:rPr lang="en-US" sz="1800" dirty="0">
                <a:solidFill>
                  <a:schemeClr val="tx1"/>
                </a:solidFill>
                <a:effectLst/>
              </a:rPr>
            </a:br>
            <a:br>
              <a:rPr lang="en-US" sz="1800" dirty="0">
                <a:solidFill>
                  <a:schemeClr val="tx1"/>
                </a:solidFill>
                <a:effectLst/>
              </a:rPr>
            </a:br>
            <a:r>
              <a:rPr lang="en-US" sz="1800" dirty="0">
                <a:solidFill>
                  <a:schemeClr val="tx1"/>
                </a:solidFill>
                <a:effectLst/>
              </a:rPr>
              <a:t>C Team/9</a:t>
            </a:r>
            <a:r>
              <a:rPr lang="en-US" sz="1800" baseline="30000" dirty="0">
                <a:solidFill>
                  <a:schemeClr val="tx1"/>
                </a:solidFill>
                <a:effectLst/>
              </a:rPr>
              <a:t>th</a:t>
            </a:r>
            <a:r>
              <a:rPr lang="en-US" sz="1800" dirty="0">
                <a:solidFill>
                  <a:schemeClr val="tx1"/>
                </a:solidFill>
                <a:effectLst/>
              </a:rPr>
              <a:t> grade will practice with grades 10-12. </a:t>
            </a:r>
            <a:br>
              <a:rPr lang="en-US" sz="1800" dirty="0">
                <a:solidFill>
                  <a:schemeClr val="tx1"/>
                </a:solidFill>
                <a:effectLst/>
              </a:rPr>
            </a:br>
            <a:r>
              <a:rPr lang="en-US" sz="1800" dirty="0">
                <a:solidFill>
                  <a:schemeClr val="tx1"/>
                </a:solidFill>
                <a:effectLst/>
              </a:rPr>
              <a:t>3:20 to 5:30</a:t>
            </a:r>
            <a:br>
              <a:rPr lang="en-US" sz="1800" dirty="0">
                <a:solidFill>
                  <a:schemeClr val="tx1"/>
                </a:solidFill>
                <a:effectLst/>
              </a:rPr>
            </a:br>
            <a:r>
              <a:rPr lang="en-US" sz="1800" dirty="0">
                <a:solidFill>
                  <a:schemeClr val="tx1"/>
                </a:solidFill>
                <a:effectLst/>
              </a:rPr>
              <a:t>1</a:t>
            </a:r>
            <a:r>
              <a:rPr lang="en-US" sz="1800" baseline="30000" dirty="0">
                <a:solidFill>
                  <a:schemeClr val="tx1"/>
                </a:solidFill>
                <a:effectLst/>
              </a:rPr>
              <a:t>st</a:t>
            </a:r>
            <a:r>
              <a:rPr lang="en-US" sz="1800" dirty="0">
                <a:solidFill>
                  <a:schemeClr val="tx1"/>
                </a:solidFill>
                <a:effectLst/>
              </a:rPr>
              <a:t> Day of Practice is March 16</a:t>
            </a:r>
            <a:r>
              <a:rPr lang="en-US" sz="1800" baseline="30000" dirty="0">
                <a:solidFill>
                  <a:schemeClr val="tx1"/>
                </a:solidFill>
                <a:effectLst/>
              </a:rPr>
              <a:t>th</a:t>
            </a:r>
            <a:r>
              <a:rPr lang="en-US" sz="1800" dirty="0">
                <a:solidFill>
                  <a:schemeClr val="tx1"/>
                </a:solidFill>
                <a:effectLst/>
              </a:rPr>
              <a:t>  at 3:20.</a:t>
            </a:r>
            <a:br>
              <a:rPr lang="en-US" sz="1800" dirty="0">
                <a:solidFill>
                  <a:schemeClr val="tx1"/>
                </a:solidFill>
                <a:effectLst/>
              </a:rPr>
            </a:br>
            <a:br>
              <a:rPr lang="en-US" sz="1800" dirty="0">
                <a:solidFill>
                  <a:schemeClr val="tx1"/>
                </a:solidFill>
                <a:effectLst/>
              </a:rPr>
            </a:br>
            <a:r>
              <a:rPr lang="en-US" sz="1800" dirty="0">
                <a:solidFill>
                  <a:schemeClr val="tx1"/>
                </a:solidFill>
                <a:effectLst/>
              </a:rPr>
              <a:t>7</a:t>
            </a:r>
            <a:r>
              <a:rPr lang="en-US" sz="1800" baseline="30000" dirty="0">
                <a:solidFill>
                  <a:schemeClr val="tx1"/>
                </a:solidFill>
                <a:effectLst/>
              </a:rPr>
              <a:t>th</a:t>
            </a:r>
            <a:r>
              <a:rPr lang="en-US" sz="1800" dirty="0">
                <a:solidFill>
                  <a:schemeClr val="tx1"/>
                </a:solidFill>
                <a:effectLst/>
              </a:rPr>
              <a:t> and 8</a:t>
            </a:r>
            <a:r>
              <a:rPr lang="en-US" sz="1800" baseline="30000" dirty="0">
                <a:solidFill>
                  <a:schemeClr val="tx1"/>
                </a:solidFill>
                <a:effectLst/>
              </a:rPr>
              <a:t>th</a:t>
            </a:r>
            <a:r>
              <a:rPr lang="en-US" sz="1800" dirty="0">
                <a:solidFill>
                  <a:schemeClr val="tx1"/>
                </a:solidFill>
                <a:effectLst/>
              </a:rPr>
              <a:t> grade will practice at the High School/Field House.</a:t>
            </a:r>
            <a:br>
              <a:rPr lang="en-US" sz="1800" dirty="0">
                <a:solidFill>
                  <a:schemeClr val="tx1"/>
                </a:solidFill>
                <a:effectLst/>
              </a:rPr>
            </a:br>
            <a:r>
              <a:rPr lang="en-US" sz="1800" dirty="0">
                <a:solidFill>
                  <a:schemeClr val="tx1"/>
                </a:solidFill>
                <a:effectLst/>
              </a:rPr>
              <a:t>3:30 to 5:15 on Mondays, Tuesdays, Thursdays and Fridays.  </a:t>
            </a:r>
            <a:br>
              <a:rPr lang="en-US" sz="1800" dirty="0">
                <a:solidFill>
                  <a:schemeClr val="tx1"/>
                </a:solidFill>
                <a:effectLst/>
              </a:rPr>
            </a:br>
            <a:r>
              <a:rPr lang="en-US" sz="1800" dirty="0">
                <a:solidFill>
                  <a:schemeClr val="tx1"/>
                </a:solidFill>
                <a:effectLst/>
              </a:rPr>
              <a:t>1</a:t>
            </a:r>
            <a:r>
              <a:rPr lang="en-US" sz="1800" baseline="30000" dirty="0">
                <a:solidFill>
                  <a:schemeClr val="tx1"/>
                </a:solidFill>
                <a:effectLst/>
              </a:rPr>
              <a:t>st</a:t>
            </a:r>
            <a:r>
              <a:rPr lang="en-US" sz="1800" dirty="0">
                <a:solidFill>
                  <a:schemeClr val="tx1"/>
                </a:solidFill>
                <a:effectLst/>
              </a:rPr>
              <a:t> Day of Practice will be March 16</a:t>
            </a:r>
            <a:r>
              <a:rPr lang="en-US" sz="1800" baseline="30000" dirty="0">
                <a:solidFill>
                  <a:schemeClr val="tx1"/>
                </a:solidFill>
                <a:effectLst/>
              </a:rPr>
              <a:t>th</a:t>
            </a:r>
            <a:r>
              <a:rPr lang="en-US" sz="1800" dirty="0">
                <a:solidFill>
                  <a:schemeClr val="tx1"/>
                </a:solidFill>
                <a:effectLst/>
              </a:rPr>
              <a:t>.</a:t>
            </a:r>
            <a:br>
              <a:rPr lang="en-US" sz="1800" dirty="0">
                <a:solidFill>
                  <a:schemeClr val="tx1"/>
                </a:solidFill>
                <a:effectLst/>
              </a:rPr>
            </a:br>
            <a:br>
              <a:rPr lang="en-US" sz="1800" dirty="0">
                <a:solidFill>
                  <a:schemeClr val="tx1"/>
                </a:solidFill>
                <a:effectLst/>
              </a:rPr>
            </a:br>
            <a:r>
              <a:rPr lang="en-US" sz="1800" dirty="0">
                <a:solidFill>
                  <a:schemeClr val="tx1"/>
                </a:solidFill>
                <a:effectLst/>
              </a:rPr>
              <a:t>Some players will practice with varsity on Wednesdays. Coaches will let you know. This should not interfere with religion. </a:t>
            </a:r>
            <a:br>
              <a:rPr lang="en-US" dirty="0">
                <a:effectLst/>
              </a:rPr>
            </a:br>
            <a:endParaRPr lang="en-US" dirty="0"/>
          </a:p>
        </p:txBody>
      </p:sp>
    </p:spTree>
    <p:extLst>
      <p:ext uri="{BB962C8B-B14F-4D97-AF65-F5344CB8AC3E}">
        <p14:creationId xmlns:p14="http://schemas.microsoft.com/office/powerpoint/2010/main" val="152657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853" y="609599"/>
            <a:ext cx="10420558" cy="5819955"/>
          </a:xfrm>
        </p:spPr>
        <p:txBody>
          <a:bodyPr>
            <a:normAutofit fontScale="90000"/>
          </a:bodyPr>
          <a:lstStyle/>
          <a:p>
            <a:pPr lvl="0"/>
            <a:r>
              <a:rPr lang="en-US" sz="4400" i="1" u="sng" dirty="0">
                <a:solidFill>
                  <a:schemeClr val="tx1"/>
                </a:solidFill>
                <a:effectLst/>
              </a:rPr>
              <a:t>Location of Outside Practices.</a:t>
            </a:r>
            <a:br>
              <a:rPr lang="en-US" sz="4400" i="1" u="sng" dirty="0">
                <a:solidFill>
                  <a:schemeClr val="tx1"/>
                </a:solidFill>
                <a:effectLst/>
              </a:rPr>
            </a:br>
            <a:br>
              <a:rPr lang="en-US" sz="4400" i="1" u="sng" dirty="0">
                <a:solidFill>
                  <a:schemeClr val="tx1"/>
                </a:solidFill>
                <a:effectLst/>
              </a:rPr>
            </a:br>
            <a:r>
              <a:rPr lang="en-US" dirty="0">
                <a:solidFill>
                  <a:schemeClr val="tx1"/>
                </a:solidFill>
                <a:effectLst/>
              </a:rPr>
              <a:t>Varsity, JV and 9</a:t>
            </a:r>
            <a:r>
              <a:rPr lang="en-US" baseline="30000" dirty="0">
                <a:solidFill>
                  <a:schemeClr val="tx1"/>
                </a:solidFill>
                <a:effectLst/>
              </a:rPr>
              <a:t>th</a:t>
            </a:r>
            <a:r>
              <a:rPr lang="en-US" dirty="0">
                <a:solidFill>
                  <a:schemeClr val="tx1"/>
                </a:solidFill>
                <a:effectLst/>
              </a:rPr>
              <a:t> will practice at Vollmer Field Glencoe 3:30-5:30/6:00.</a:t>
            </a:r>
            <a:br>
              <a:rPr lang="en-US" dirty="0">
                <a:solidFill>
                  <a:schemeClr val="tx1"/>
                </a:solidFill>
                <a:effectLst/>
              </a:rPr>
            </a:br>
            <a:br>
              <a:rPr lang="en-US" dirty="0">
                <a:solidFill>
                  <a:schemeClr val="tx1"/>
                </a:solidFill>
                <a:effectLst/>
              </a:rPr>
            </a:br>
            <a:r>
              <a:rPr lang="en-US" dirty="0">
                <a:solidFill>
                  <a:schemeClr val="tx1"/>
                </a:solidFill>
                <a:effectLst/>
              </a:rPr>
              <a:t>Players should catch a ride with upper classmen. </a:t>
            </a:r>
            <a:br>
              <a:rPr lang="en-US" dirty="0">
                <a:solidFill>
                  <a:schemeClr val="tx1"/>
                </a:solidFill>
                <a:effectLst/>
              </a:rPr>
            </a:br>
            <a:br>
              <a:rPr lang="en-US" dirty="0">
                <a:solidFill>
                  <a:schemeClr val="tx1"/>
                </a:solidFill>
                <a:effectLst/>
              </a:rPr>
            </a:br>
            <a:r>
              <a:rPr lang="en-US" dirty="0">
                <a:solidFill>
                  <a:schemeClr val="tx1"/>
                </a:solidFill>
                <a:effectLst/>
              </a:rPr>
              <a:t>7</a:t>
            </a:r>
            <a:r>
              <a:rPr lang="en-US" baseline="30000" dirty="0">
                <a:solidFill>
                  <a:schemeClr val="tx1"/>
                </a:solidFill>
                <a:effectLst/>
              </a:rPr>
              <a:t>th</a:t>
            </a:r>
            <a:r>
              <a:rPr lang="en-US" dirty="0">
                <a:solidFill>
                  <a:schemeClr val="tx1"/>
                </a:solidFill>
                <a:effectLst/>
              </a:rPr>
              <a:t> and 8</a:t>
            </a:r>
            <a:r>
              <a:rPr lang="en-US" baseline="30000" dirty="0">
                <a:solidFill>
                  <a:schemeClr val="tx1"/>
                </a:solidFill>
                <a:effectLst/>
              </a:rPr>
              <a:t>th</a:t>
            </a:r>
            <a:r>
              <a:rPr lang="en-US" dirty="0">
                <a:solidFill>
                  <a:schemeClr val="tx1"/>
                </a:solidFill>
                <a:effectLst/>
              </a:rPr>
              <a:t> grade will practice behind the High School Fields A11 and A12</a:t>
            </a:r>
            <a:br>
              <a:rPr lang="en-US" dirty="0">
                <a:solidFill>
                  <a:schemeClr val="tx1"/>
                </a:solidFill>
                <a:effectLst/>
              </a:rPr>
            </a:br>
            <a:br>
              <a:rPr lang="en-US" dirty="0">
                <a:solidFill>
                  <a:schemeClr val="tx1"/>
                </a:solidFill>
                <a:effectLst/>
              </a:rPr>
            </a:br>
            <a:r>
              <a:rPr lang="en-US" dirty="0">
                <a:solidFill>
                  <a:schemeClr val="tx1"/>
                </a:solidFill>
                <a:effectLst/>
              </a:rPr>
              <a:t>Players should have clothes each day to go outside from the 1</a:t>
            </a:r>
            <a:r>
              <a:rPr lang="en-US" baseline="30000" dirty="0">
                <a:solidFill>
                  <a:schemeClr val="tx1"/>
                </a:solidFill>
                <a:effectLst/>
              </a:rPr>
              <a:t>st</a:t>
            </a:r>
            <a:r>
              <a:rPr lang="en-US" dirty="0">
                <a:solidFill>
                  <a:schemeClr val="tx1"/>
                </a:solidFill>
                <a:effectLst/>
              </a:rPr>
              <a:t> day of practice.  Over dress!</a:t>
            </a:r>
            <a:br>
              <a:rPr lang="en-US" dirty="0">
                <a:effectLst/>
              </a:rPr>
            </a:br>
            <a:endParaRPr lang="en-US" dirty="0"/>
          </a:p>
        </p:txBody>
      </p:sp>
    </p:spTree>
    <p:extLst>
      <p:ext uri="{BB962C8B-B14F-4D97-AF65-F5344CB8AC3E}">
        <p14:creationId xmlns:p14="http://schemas.microsoft.com/office/powerpoint/2010/main" val="250748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599"/>
            <a:ext cx="9905998" cy="5032075"/>
          </a:xfrm>
        </p:spPr>
        <p:txBody>
          <a:bodyPr>
            <a:normAutofit fontScale="90000"/>
          </a:bodyPr>
          <a:lstStyle/>
          <a:p>
            <a:pPr lvl="0"/>
            <a:r>
              <a:rPr lang="en-US" sz="4400" b="1" i="1" u="sng" dirty="0">
                <a:solidFill>
                  <a:schemeClr val="tx1"/>
                </a:solidFill>
                <a:effectLst/>
              </a:rPr>
              <a:t>Location of Home Games</a:t>
            </a:r>
            <a:br>
              <a:rPr lang="en-US" b="1" dirty="0">
                <a:solidFill>
                  <a:schemeClr val="tx1"/>
                </a:solidFill>
                <a:effectLst/>
              </a:rPr>
            </a:br>
            <a:br>
              <a:rPr lang="en-US" b="1" dirty="0">
                <a:solidFill>
                  <a:schemeClr val="tx1"/>
                </a:solidFill>
                <a:effectLst/>
              </a:rPr>
            </a:br>
            <a:r>
              <a:rPr lang="en-US" dirty="0">
                <a:solidFill>
                  <a:schemeClr val="tx1"/>
                </a:solidFill>
                <a:effectLst/>
              </a:rPr>
              <a:t>Varsity – Volmer Field in Glencoe</a:t>
            </a:r>
            <a:br>
              <a:rPr lang="en-US" dirty="0">
                <a:solidFill>
                  <a:schemeClr val="tx1"/>
                </a:solidFill>
                <a:effectLst/>
              </a:rPr>
            </a:br>
            <a:br>
              <a:rPr lang="en-US" dirty="0">
                <a:solidFill>
                  <a:schemeClr val="tx1"/>
                </a:solidFill>
                <a:effectLst/>
              </a:rPr>
            </a:br>
            <a:r>
              <a:rPr lang="en-US" dirty="0">
                <a:solidFill>
                  <a:schemeClr val="tx1"/>
                </a:solidFill>
                <a:effectLst/>
              </a:rPr>
              <a:t>JV - Bluejay stadium in </a:t>
            </a:r>
            <a:r>
              <a:rPr lang="en-US" dirty="0" err="1">
                <a:solidFill>
                  <a:schemeClr val="tx1"/>
                </a:solidFill>
                <a:effectLst/>
              </a:rPr>
              <a:t>plato</a:t>
            </a:r>
            <a:br>
              <a:rPr lang="en-US" dirty="0">
                <a:solidFill>
                  <a:schemeClr val="tx1"/>
                </a:solidFill>
                <a:effectLst/>
              </a:rPr>
            </a:br>
            <a:br>
              <a:rPr lang="en-US" dirty="0">
                <a:solidFill>
                  <a:schemeClr val="tx1"/>
                </a:solidFill>
                <a:effectLst/>
              </a:rPr>
            </a:br>
            <a:r>
              <a:rPr lang="en-US" dirty="0">
                <a:solidFill>
                  <a:schemeClr val="tx1"/>
                </a:solidFill>
                <a:effectLst/>
              </a:rPr>
              <a:t>9</a:t>
            </a:r>
            <a:r>
              <a:rPr lang="en-US" baseline="30000" dirty="0">
                <a:solidFill>
                  <a:schemeClr val="tx1"/>
                </a:solidFill>
                <a:effectLst/>
              </a:rPr>
              <a:t>th </a:t>
            </a:r>
            <a:r>
              <a:rPr lang="en-US" dirty="0">
                <a:solidFill>
                  <a:schemeClr val="tx1"/>
                </a:solidFill>
                <a:effectLst/>
              </a:rPr>
              <a:t>- bluejay stadium in </a:t>
            </a:r>
            <a:r>
              <a:rPr lang="en-US" dirty="0" err="1">
                <a:solidFill>
                  <a:schemeClr val="tx1"/>
                </a:solidFill>
                <a:effectLst/>
              </a:rPr>
              <a:t>plato</a:t>
            </a:r>
            <a:r>
              <a:rPr lang="en-US" dirty="0">
                <a:solidFill>
                  <a:schemeClr val="tx1"/>
                </a:solidFill>
                <a:effectLst/>
              </a:rPr>
              <a:t> and Field 11</a:t>
            </a:r>
            <a:br>
              <a:rPr lang="en-US" dirty="0">
                <a:solidFill>
                  <a:schemeClr val="tx1"/>
                </a:solidFill>
                <a:effectLst/>
              </a:rPr>
            </a:br>
            <a:br>
              <a:rPr lang="en-US" dirty="0">
                <a:solidFill>
                  <a:schemeClr val="tx1"/>
                </a:solidFill>
                <a:effectLst/>
              </a:rPr>
            </a:br>
            <a:r>
              <a:rPr lang="en-US" dirty="0">
                <a:solidFill>
                  <a:schemeClr val="tx1"/>
                </a:solidFill>
                <a:effectLst/>
              </a:rPr>
              <a:t>8</a:t>
            </a:r>
            <a:r>
              <a:rPr lang="en-US" baseline="30000" dirty="0">
                <a:solidFill>
                  <a:schemeClr val="tx1"/>
                </a:solidFill>
                <a:effectLst/>
              </a:rPr>
              <a:t>th</a:t>
            </a:r>
            <a:r>
              <a:rPr lang="en-US" dirty="0">
                <a:solidFill>
                  <a:schemeClr val="tx1"/>
                </a:solidFill>
                <a:effectLst/>
              </a:rPr>
              <a:t>-Glencoe Silver Lake High school Field 11</a:t>
            </a:r>
            <a:br>
              <a:rPr lang="en-US" dirty="0">
                <a:solidFill>
                  <a:schemeClr val="tx1"/>
                </a:solidFill>
                <a:effectLst/>
              </a:rPr>
            </a:br>
            <a:br>
              <a:rPr lang="en-US" dirty="0">
                <a:solidFill>
                  <a:schemeClr val="tx1"/>
                </a:solidFill>
                <a:effectLst/>
              </a:rPr>
            </a:br>
            <a:r>
              <a:rPr lang="en-US" dirty="0">
                <a:solidFill>
                  <a:schemeClr val="tx1"/>
                </a:solidFill>
                <a:effectLst/>
              </a:rPr>
              <a:t>7</a:t>
            </a:r>
            <a:r>
              <a:rPr lang="en-US" baseline="30000" dirty="0">
                <a:solidFill>
                  <a:schemeClr val="tx1"/>
                </a:solidFill>
                <a:effectLst/>
              </a:rPr>
              <a:t>th</a:t>
            </a:r>
            <a:r>
              <a:rPr lang="en-US" dirty="0">
                <a:solidFill>
                  <a:schemeClr val="tx1"/>
                </a:solidFill>
                <a:effectLst/>
              </a:rPr>
              <a:t>-Glencoe Silver Lake High School Field 12</a:t>
            </a:r>
            <a:br>
              <a:rPr lang="en-US" dirty="0">
                <a:effectLst/>
              </a:rPr>
            </a:br>
            <a:endParaRPr lang="en-US" dirty="0"/>
          </a:p>
        </p:txBody>
      </p:sp>
    </p:spTree>
    <p:extLst>
      <p:ext uri="{BB962C8B-B14F-4D97-AF65-F5344CB8AC3E}">
        <p14:creationId xmlns:p14="http://schemas.microsoft.com/office/powerpoint/2010/main" val="157918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389" y="609599"/>
            <a:ext cx="10535728" cy="5929224"/>
          </a:xfrm>
        </p:spPr>
        <p:txBody>
          <a:bodyPr>
            <a:normAutofit fontScale="90000"/>
          </a:bodyPr>
          <a:lstStyle/>
          <a:p>
            <a:pPr lvl="0"/>
            <a:r>
              <a:rPr lang="en-US" sz="4900" b="1" i="1" u="sng" dirty="0">
                <a:solidFill>
                  <a:schemeClr val="tx1"/>
                </a:solidFill>
                <a:effectLst/>
              </a:rPr>
              <a:t>Information on Practices</a:t>
            </a:r>
            <a:br>
              <a:rPr lang="en-US" sz="4000" b="1" i="1" u="sng" dirty="0">
                <a:solidFill>
                  <a:schemeClr val="tx1"/>
                </a:solidFill>
                <a:effectLst/>
              </a:rPr>
            </a:br>
            <a:br>
              <a:rPr lang="en-US" b="1" dirty="0">
                <a:solidFill>
                  <a:schemeClr val="tx1"/>
                </a:solidFill>
                <a:effectLst/>
              </a:rPr>
            </a:br>
            <a:r>
              <a:rPr lang="en-US" b="1" dirty="0">
                <a:solidFill>
                  <a:schemeClr val="tx1"/>
                </a:solidFill>
                <a:effectLst/>
              </a:rPr>
              <a:t>Players must be to practice on time.</a:t>
            </a:r>
            <a:br>
              <a:rPr lang="en-US" b="1" dirty="0">
                <a:solidFill>
                  <a:schemeClr val="tx1"/>
                </a:solidFill>
                <a:effectLst/>
              </a:rPr>
            </a:br>
            <a:br>
              <a:rPr lang="en-US" b="1" dirty="0">
                <a:solidFill>
                  <a:schemeClr val="tx1"/>
                </a:solidFill>
                <a:effectLst/>
              </a:rPr>
            </a:br>
            <a:r>
              <a:rPr lang="en-US" b="1" dirty="0">
                <a:solidFill>
                  <a:schemeClr val="tx1"/>
                </a:solidFill>
                <a:effectLst/>
              </a:rPr>
              <a:t>Being late is not acceptable.</a:t>
            </a:r>
            <a:br>
              <a:rPr lang="en-US" b="1" dirty="0">
                <a:solidFill>
                  <a:schemeClr val="tx1"/>
                </a:solidFill>
                <a:effectLst/>
              </a:rPr>
            </a:br>
            <a:br>
              <a:rPr lang="en-US" b="1" dirty="0">
                <a:solidFill>
                  <a:schemeClr val="tx1"/>
                </a:solidFill>
                <a:effectLst/>
              </a:rPr>
            </a:br>
            <a:r>
              <a:rPr lang="en-US" b="1" dirty="0">
                <a:solidFill>
                  <a:schemeClr val="tx1"/>
                </a:solidFill>
                <a:effectLst/>
              </a:rPr>
              <a:t>Coaches will determine consequences.</a:t>
            </a:r>
            <a:br>
              <a:rPr lang="en-US" b="1" dirty="0">
                <a:solidFill>
                  <a:schemeClr val="tx1"/>
                </a:solidFill>
                <a:effectLst/>
              </a:rPr>
            </a:br>
            <a:br>
              <a:rPr lang="en-US" b="1" dirty="0">
                <a:solidFill>
                  <a:schemeClr val="tx1"/>
                </a:solidFill>
                <a:effectLst/>
              </a:rPr>
            </a:br>
            <a:r>
              <a:rPr lang="en-US" b="1" dirty="0">
                <a:solidFill>
                  <a:schemeClr val="tx1"/>
                </a:solidFill>
                <a:effectLst/>
              </a:rPr>
              <a:t>If a player is injured they are expected to attend practice.</a:t>
            </a:r>
            <a:br>
              <a:rPr lang="en-US" b="1" dirty="0">
                <a:solidFill>
                  <a:schemeClr val="tx1"/>
                </a:solidFill>
                <a:effectLst/>
              </a:rPr>
            </a:br>
            <a:br>
              <a:rPr lang="en-US" b="1" dirty="0">
                <a:solidFill>
                  <a:schemeClr val="tx1"/>
                </a:solidFill>
                <a:effectLst/>
              </a:rPr>
            </a:br>
            <a:r>
              <a:rPr lang="en-US" b="1" dirty="0">
                <a:solidFill>
                  <a:schemeClr val="tx1"/>
                </a:solidFill>
                <a:effectLst/>
              </a:rPr>
              <a:t>Injuries will be treated differently than unexcused absences.</a:t>
            </a:r>
            <a:br>
              <a:rPr lang="en-US" dirty="0">
                <a:effectLst/>
              </a:rPr>
            </a:br>
            <a:endParaRPr lang="en-US" dirty="0"/>
          </a:p>
        </p:txBody>
      </p:sp>
    </p:spTree>
    <p:extLst>
      <p:ext uri="{BB962C8B-B14F-4D97-AF65-F5344CB8AC3E}">
        <p14:creationId xmlns:p14="http://schemas.microsoft.com/office/powerpoint/2010/main" val="2815086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rPr>
              <a:t>Players</a:t>
            </a:r>
            <a:br>
              <a:rPr lang="en-US" dirty="0">
                <a:solidFill>
                  <a:schemeClr val="tx1"/>
                </a:solidFill>
              </a:rPr>
            </a:br>
            <a:r>
              <a:rPr lang="en-US" dirty="0">
                <a:solidFill>
                  <a:schemeClr val="tx1"/>
                </a:solidFill>
              </a:rPr>
              <a:t>Please Join the </a:t>
            </a:r>
            <a:br>
              <a:rPr lang="en-US" dirty="0">
                <a:solidFill>
                  <a:schemeClr val="tx1"/>
                </a:solidFill>
              </a:rPr>
            </a:br>
            <a:r>
              <a:rPr lang="en-US" dirty="0">
                <a:solidFill>
                  <a:schemeClr val="tx1"/>
                </a:solidFill>
              </a:rPr>
              <a:t>Remind App</a:t>
            </a:r>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lstStyle/>
          <a:p>
            <a:r>
              <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rPr>
              <a:t>Send a text to: 81010</a:t>
            </a:r>
          </a:p>
          <a:p>
            <a:endPar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endParaRPr>
          </a:p>
          <a:p>
            <a:r>
              <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rPr>
              <a:t>Text this message: @</a:t>
            </a:r>
            <a:r>
              <a:rPr lang="en-US" dirty="0" err="1">
                <a:effectLst>
                  <a:glow rad="38100">
                    <a:schemeClr val="bg1">
                      <a:lumMod val="50000"/>
                      <a:lumOff val="50000"/>
                      <a:alpha val="20000"/>
                    </a:schemeClr>
                  </a:glow>
                </a:effectLst>
                <a:latin typeface="Arial" panose="020B0604020202020204" pitchFamily="34" charset="0"/>
                <a:cs typeface="Arial" panose="020B0604020202020204" pitchFamily="34" charset="0"/>
              </a:rPr>
              <a:t>gslbas</a:t>
            </a:r>
            <a:endPar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endParaRPr>
          </a:p>
        </p:txBody>
      </p:sp>
      <p:pic>
        <p:nvPicPr>
          <p:cNvPr id="2050" name="Picture 2" descr="image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6277" y="673331"/>
            <a:ext cx="4364274" cy="492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5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rPr>
              <a:t>Parents</a:t>
            </a:r>
            <a:br>
              <a:rPr lang="en-US" dirty="0">
                <a:solidFill>
                  <a:schemeClr val="tx1"/>
                </a:solidFill>
              </a:rPr>
            </a:br>
            <a:r>
              <a:rPr lang="en-US" dirty="0">
                <a:solidFill>
                  <a:schemeClr val="tx1"/>
                </a:solidFill>
              </a:rPr>
              <a:t>Please Join the </a:t>
            </a:r>
            <a:br>
              <a:rPr lang="en-US" dirty="0">
                <a:solidFill>
                  <a:schemeClr val="tx1"/>
                </a:solidFill>
              </a:rPr>
            </a:br>
            <a:r>
              <a:rPr lang="en-US" dirty="0">
                <a:solidFill>
                  <a:schemeClr val="tx1"/>
                </a:solidFill>
              </a:rPr>
              <a:t>Remind App</a:t>
            </a:r>
          </a:p>
        </p:txBody>
      </p:sp>
      <p:sp>
        <p:nvSpPr>
          <p:cNvPr id="3" name="Content Placeholder 2"/>
          <p:cNvSpPr>
            <a:spLocks noGrp="1"/>
          </p:cNvSpPr>
          <p:nvPr>
            <p:ph idx="1"/>
          </p:nvPr>
        </p:nvSpPr>
        <p:spPr>
          <a:xfrm>
            <a:off x="14741333" y="-3896433"/>
            <a:ext cx="518612" cy="759373"/>
          </a:xfrm>
        </p:spPr>
        <p:txBody>
          <a:bodyPr/>
          <a:lstStyle/>
          <a:p>
            <a:endParaRPr lang="en-US" dirty="0"/>
          </a:p>
        </p:txBody>
      </p:sp>
      <p:sp>
        <p:nvSpPr>
          <p:cNvPr id="4" name="Text Placeholder 3"/>
          <p:cNvSpPr>
            <a:spLocks noGrp="1"/>
          </p:cNvSpPr>
          <p:nvPr>
            <p:ph type="body" sz="half" idx="2"/>
          </p:nvPr>
        </p:nvSpPr>
        <p:spPr/>
        <p:txBody>
          <a:bodyPr/>
          <a:lstStyle/>
          <a:p>
            <a:r>
              <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rPr>
              <a:t>Send a text to: 81010</a:t>
            </a:r>
          </a:p>
          <a:p>
            <a:endPar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endParaRPr>
          </a:p>
          <a:p>
            <a:r>
              <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rPr>
              <a:t>Text this message: @</a:t>
            </a:r>
            <a:r>
              <a:rPr lang="en-US" dirty="0" err="1">
                <a:effectLst>
                  <a:glow rad="38100">
                    <a:schemeClr val="bg1">
                      <a:lumMod val="50000"/>
                      <a:lumOff val="50000"/>
                      <a:alpha val="20000"/>
                    </a:schemeClr>
                  </a:glow>
                </a:effectLst>
                <a:latin typeface="Arial" panose="020B0604020202020204" pitchFamily="34" charset="0"/>
                <a:cs typeface="Arial" panose="020B0604020202020204" pitchFamily="34" charset="0"/>
              </a:rPr>
              <a:t>gslpar</a:t>
            </a:r>
            <a:endParaRPr lang="en-US" dirty="0">
              <a:effectLst>
                <a:glow rad="38100">
                  <a:schemeClr val="bg1">
                    <a:lumMod val="50000"/>
                    <a:lumOff val="50000"/>
                    <a:alpha val="20000"/>
                  </a:schemeClr>
                </a:glow>
              </a:effectLst>
              <a:latin typeface="Arial" panose="020B0604020202020204" pitchFamily="34" charset="0"/>
              <a:cs typeface="Arial" panose="020B0604020202020204" pitchFamily="34" charset="0"/>
            </a:endParaRPr>
          </a:p>
        </p:txBody>
      </p:sp>
      <p:pic>
        <p:nvPicPr>
          <p:cNvPr id="1027" name="4C290F07-787E-410C-9825-B02DE7472F5E" descr="Screenshot 2025-02-19 at 9.14.51 A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7783" y="190020"/>
            <a:ext cx="2932784" cy="63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030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70294"/>
            <a:ext cx="9905998" cy="6360544"/>
          </a:xfrm>
        </p:spPr>
        <p:txBody>
          <a:bodyPr>
            <a:normAutofit fontScale="90000"/>
          </a:bodyPr>
          <a:lstStyle/>
          <a:p>
            <a:pPr lvl="0"/>
            <a:r>
              <a:rPr lang="en-US" sz="4900" b="1" i="1" u="sng" dirty="0">
                <a:solidFill>
                  <a:schemeClr val="tx1"/>
                </a:solidFill>
                <a:effectLst/>
              </a:rPr>
              <a:t>Playing Time</a:t>
            </a:r>
            <a:br>
              <a:rPr lang="en-US" b="1" dirty="0">
                <a:solidFill>
                  <a:schemeClr val="tx1"/>
                </a:solidFill>
                <a:effectLst/>
              </a:rPr>
            </a:br>
            <a:r>
              <a:rPr lang="en-US" dirty="0">
                <a:solidFill>
                  <a:schemeClr val="tx1"/>
                </a:solidFill>
                <a:effectLst/>
              </a:rPr>
              <a:t>Varsity-No guaranteed playing time.</a:t>
            </a:r>
            <a:br>
              <a:rPr lang="en-US" dirty="0">
                <a:solidFill>
                  <a:schemeClr val="tx1"/>
                </a:solidFill>
                <a:effectLst/>
              </a:rPr>
            </a:br>
            <a:br>
              <a:rPr lang="en-US" dirty="0">
                <a:solidFill>
                  <a:schemeClr val="tx1"/>
                </a:solidFill>
                <a:effectLst/>
              </a:rPr>
            </a:br>
            <a:r>
              <a:rPr lang="en-US" dirty="0">
                <a:solidFill>
                  <a:schemeClr val="tx1"/>
                </a:solidFill>
                <a:effectLst/>
              </a:rPr>
              <a:t>JV-Will be made up of juniors, sophomores and possibly freshman.  No guaranteed playing time.</a:t>
            </a:r>
            <a:br>
              <a:rPr lang="en-US" dirty="0">
                <a:solidFill>
                  <a:schemeClr val="tx1"/>
                </a:solidFill>
                <a:effectLst/>
              </a:rPr>
            </a:br>
            <a:br>
              <a:rPr lang="en-US" dirty="0">
                <a:solidFill>
                  <a:schemeClr val="tx1"/>
                </a:solidFill>
                <a:effectLst/>
              </a:rPr>
            </a:br>
            <a:r>
              <a:rPr lang="en-US" dirty="0">
                <a:solidFill>
                  <a:schemeClr val="tx1"/>
                </a:solidFill>
                <a:effectLst/>
              </a:rPr>
              <a:t>C Team Grade-Will receive some playing time every other game.  </a:t>
            </a:r>
            <a:br>
              <a:rPr lang="en-US" dirty="0">
                <a:solidFill>
                  <a:schemeClr val="tx1"/>
                </a:solidFill>
                <a:effectLst/>
              </a:rPr>
            </a:br>
            <a:br>
              <a:rPr lang="en-US" dirty="0">
                <a:solidFill>
                  <a:schemeClr val="tx1"/>
                </a:solidFill>
                <a:effectLst/>
              </a:rPr>
            </a:br>
            <a:r>
              <a:rPr lang="en-US" dirty="0">
                <a:solidFill>
                  <a:schemeClr val="tx1"/>
                </a:solidFill>
                <a:effectLst/>
              </a:rPr>
              <a:t>7</a:t>
            </a:r>
            <a:r>
              <a:rPr lang="en-US" baseline="30000" dirty="0">
                <a:solidFill>
                  <a:schemeClr val="tx1"/>
                </a:solidFill>
                <a:effectLst/>
              </a:rPr>
              <a:t>th</a:t>
            </a:r>
            <a:r>
              <a:rPr lang="en-US" dirty="0">
                <a:solidFill>
                  <a:schemeClr val="tx1"/>
                </a:solidFill>
                <a:effectLst/>
              </a:rPr>
              <a:t> and 8</a:t>
            </a:r>
            <a:r>
              <a:rPr lang="en-US" baseline="30000" dirty="0">
                <a:solidFill>
                  <a:schemeClr val="tx1"/>
                </a:solidFill>
                <a:effectLst/>
              </a:rPr>
              <a:t>th</a:t>
            </a:r>
            <a:r>
              <a:rPr lang="en-US" dirty="0">
                <a:solidFill>
                  <a:schemeClr val="tx1"/>
                </a:solidFill>
                <a:effectLst/>
              </a:rPr>
              <a:t> Grade/Junior High</a:t>
            </a:r>
            <a:br>
              <a:rPr lang="en-US" dirty="0">
                <a:solidFill>
                  <a:schemeClr val="tx1"/>
                </a:solidFill>
                <a:effectLst/>
              </a:rPr>
            </a:br>
            <a:r>
              <a:rPr lang="en-US" dirty="0">
                <a:solidFill>
                  <a:schemeClr val="tx1"/>
                </a:solidFill>
                <a:effectLst/>
              </a:rPr>
              <a:t>Will receive close to equal playing time.</a:t>
            </a:r>
            <a:br>
              <a:rPr lang="en-US" dirty="0">
                <a:effectLst/>
              </a:rPr>
            </a:br>
            <a:endParaRPr lang="en-US" dirty="0"/>
          </a:p>
        </p:txBody>
      </p:sp>
    </p:spTree>
    <p:extLst>
      <p:ext uri="{BB962C8B-B14F-4D97-AF65-F5344CB8AC3E}">
        <p14:creationId xmlns:p14="http://schemas.microsoft.com/office/powerpoint/2010/main" val="3235408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5158596"/>
          </a:xfrm>
        </p:spPr>
        <p:txBody>
          <a:bodyPr>
            <a:normAutofit/>
          </a:bodyPr>
          <a:lstStyle/>
          <a:p>
            <a:pPr lvl="0"/>
            <a:r>
              <a:rPr lang="en-US" sz="4400" b="1" i="1" u="sng" dirty="0">
                <a:solidFill>
                  <a:schemeClr val="tx1"/>
                </a:solidFill>
                <a:effectLst/>
              </a:rPr>
              <a:t>Bus</a:t>
            </a:r>
            <a:br>
              <a:rPr lang="en-US" b="1" dirty="0">
                <a:solidFill>
                  <a:schemeClr val="tx1"/>
                </a:solidFill>
                <a:effectLst/>
              </a:rPr>
            </a:br>
            <a:r>
              <a:rPr lang="en-US" dirty="0">
                <a:solidFill>
                  <a:schemeClr val="tx1"/>
                </a:solidFill>
                <a:effectLst/>
              </a:rPr>
              <a:t>1.  Riding the bus is a privilege.</a:t>
            </a:r>
            <a:br>
              <a:rPr lang="en-US" dirty="0">
                <a:solidFill>
                  <a:schemeClr val="tx1"/>
                </a:solidFill>
                <a:effectLst/>
              </a:rPr>
            </a:br>
            <a:br>
              <a:rPr lang="en-US" dirty="0">
                <a:solidFill>
                  <a:schemeClr val="tx1"/>
                </a:solidFill>
                <a:effectLst/>
              </a:rPr>
            </a:br>
            <a:r>
              <a:rPr lang="en-US" dirty="0">
                <a:solidFill>
                  <a:schemeClr val="tx1"/>
                </a:solidFill>
                <a:effectLst/>
              </a:rPr>
              <a:t>2.  Players will need to sign the Score book or have a permission slip/form  for the coach to ride home with their parent </a:t>
            </a:r>
            <a:br>
              <a:rPr lang="en-US" dirty="0">
                <a:effectLst/>
              </a:rPr>
            </a:br>
            <a:endParaRPr lang="en-US" dirty="0"/>
          </a:p>
        </p:txBody>
      </p:sp>
    </p:spTree>
    <p:extLst>
      <p:ext uri="{BB962C8B-B14F-4D97-AF65-F5344CB8AC3E}">
        <p14:creationId xmlns:p14="http://schemas.microsoft.com/office/powerpoint/2010/main" val="3783055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362" y="609599"/>
            <a:ext cx="10363049" cy="6090249"/>
          </a:xfrm>
        </p:spPr>
        <p:txBody>
          <a:bodyPr>
            <a:normAutofit fontScale="90000"/>
          </a:bodyPr>
          <a:lstStyle/>
          <a:p>
            <a:pPr lvl="0"/>
            <a:r>
              <a:rPr lang="en-US" sz="4900" b="1" i="1" u="sng" dirty="0">
                <a:solidFill>
                  <a:schemeClr val="tx1"/>
                </a:solidFill>
                <a:effectLst/>
              </a:rPr>
              <a:t>Playing time Questions</a:t>
            </a:r>
            <a:br>
              <a:rPr lang="en-US" b="1" dirty="0">
                <a:solidFill>
                  <a:schemeClr val="tx1"/>
                </a:solidFill>
                <a:effectLst/>
              </a:rPr>
            </a:br>
            <a:r>
              <a:rPr lang="en-US" sz="2700" dirty="0">
                <a:solidFill>
                  <a:schemeClr val="tx1"/>
                </a:solidFill>
                <a:effectLst/>
              </a:rPr>
              <a:t>Player should talk to the coach first.</a:t>
            </a:r>
            <a:br>
              <a:rPr lang="en-US" sz="2700" dirty="0">
                <a:solidFill>
                  <a:schemeClr val="tx1"/>
                </a:solidFill>
                <a:effectLst/>
              </a:rPr>
            </a:br>
            <a:br>
              <a:rPr lang="en-US" sz="2700" dirty="0">
                <a:solidFill>
                  <a:schemeClr val="tx1"/>
                </a:solidFill>
                <a:effectLst/>
              </a:rPr>
            </a:br>
            <a:r>
              <a:rPr lang="en-US" sz="2700" dirty="0">
                <a:solidFill>
                  <a:schemeClr val="tx1"/>
                </a:solidFill>
                <a:effectLst/>
              </a:rPr>
              <a:t>Should be done after a practice or a scheduled time.</a:t>
            </a:r>
            <a:br>
              <a:rPr lang="en-US" sz="2700" dirty="0">
                <a:solidFill>
                  <a:schemeClr val="tx1"/>
                </a:solidFill>
                <a:effectLst/>
              </a:rPr>
            </a:br>
            <a:br>
              <a:rPr lang="en-US" sz="2700" dirty="0">
                <a:solidFill>
                  <a:schemeClr val="tx1"/>
                </a:solidFill>
                <a:effectLst/>
              </a:rPr>
            </a:br>
            <a:r>
              <a:rPr lang="en-US" sz="2700" dirty="0">
                <a:solidFill>
                  <a:schemeClr val="tx1"/>
                </a:solidFill>
                <a:effectLst/>
              </a:rPr>
              <a:t>Not after a game.</a:t>
            </a:r>
            <a:br>
              <a:rPr lang="en-US" sz="2700" dirty="0">
                <a:solidFill>
                  <a:schemeClr val="tx1"/>
                </a:solidFill>
                <a:effectLst/>
              </a:rPr>
            </a:br>
            <a:br>
              <a:rPr lang="en-US" sz="2700" dirty="0">
                <a:solidFill>
                  <a:schemeClr val="tx1"/>
                </a:solidFill>
                <a:effectLst/>
              </a:rPr>
            </a:br>
            <a:r>
              <a:rPr lang="en-US" sz="2700" dirty="0">
                <a:solidFill>
                  <a:schemeClr val="tx1"/>
                </a:solidFill>
                <a:effectLst/>
              </a:rPr>
              <a:t>Player should think about what he wants to discuss.</a:t>
            </a:r>
            <a:br>
              <a:rPr lang="en-US" sz="2700" dirty="0">
                <a:solidFill>
                  <a:schemeClr val="tx1"/>
                </a:solidFill>
                <a:effectLst/>
              </a:rPr>
            </a:br>
            <a:br>
              <a:rPr lang="en-US" sz="2700" dirty="0">
                <a:solidFill>
                  <a:schemeClr val="tx1"/>
                </a:solidFill>
                <a:effectLst/>
              </a:rPr>
            </a:br>
            <a:r>
              <a:rPr lang="en-US" sz="2700" dirty="0">
                <a:solidFill>
                  <a:schemeClr val="tx1"/>
                </a:solidFill>
                <a:effectLst/>
              </a:rPr>
              <a:t>If player is not satisfied with this meeting we will set up a meeting with the player, parents and coaches.</a:t>
            </a:r>
            <a:br>
              <a:rPr lang="en-US" sz="2700" dirty="0">
                <a:solidFill>
                  <a:schemeClr val="tx1"/>
                </a:solidFill>
                <a:effectLst/>
              </a:rPr>
            </a:br>
            <a:br>
              <a:rPr lang="en-US" sz="2700" dirty="0">
                <a:solidFill>
                  <a:schemeClr val="tx1"/>
                </a:solidFill>
                <a:effectLst/>
              </a:rPr>
            </a:br>
            <a:r>
              <a:rPr lang="en-US" sz="2700" dirty="0">
                <a:solidFill>
                  <a:schemeClr val="tx1"/>
                </a:solidFill>
                <a:effectLst/>
              </a:rPr>
              <a:t>If the situation is not solved a meeting with the player, parents, coaches and Mr. Foss will take place.</a:t>
            </a:r>
            <a:br>
              <a:rPr lang="en-US" sz="2700" dirty="0">
                <a:solidFill>
                  <a:schemeClr val="tx1"/>
                </a:solidFill>
                <a:effectLst/>
              </a:rPr>
            </a:br>
            <a:br>
              <a:rPr lang="en-US" sz="2700" dirty="0">
                <a:solidFill>
                  <a:schemeClr val="tx1"/>
                </a:solidFill>
                <a:effectLst/>
              </a:rPr>
            </a:br>
            <a:r>
              <a:rPr lang="en-US" sz="2700" dirty="0">
                <a:solidFill>
                  <a:schemeClr val="tx1"/>
                </a:solidFill>
                <a:effectLst/>
              </a:rPr>
              <a:t>Keep in mind what is best for the team.</a:t>
            </a:r>
            <a:br>
              <a:rPr lang="en-US" dirty="0">
                <a:effectLst/>
              </a:rPr>
            </a:br>
            <a:endParaRPr lang="en-US" dirty="0"/>
          </a:p>
        </p:txBody>
      </p:sp>
    </p:spTree>
    <p:extLst>
      <p:ext uri="{BB962C8B-B14F-4D97-AF65-F5344CB8AC3E}">
        <p14:creationId xmlns:p14="http://schemas.microsoft.com/office/powerpoint/2010/main" val="276415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5963728"/>
          </a:xfrm>
        </p:spPr>
        <p:txBody>
          <a:bodyPr>
            <a:normAutofit/>
          </a:bodyPr>
          <a:lstStyle/>
          <a:p>
            <a:pPr lvl="0"/>
            <a:r>
              <a:rPr lang="en-US" sz="4400" b="1" i="1" u="sng" dirty="0">
                <a:solidFill>
                  <a:schemeClr val="tx1"/>
                </a:solidFill>
                <a:effectLst/>
              </a:rPr>
              <a:t>End of Season Roster</a:t>
            </a:r>
            <a:br>
              <a:rPr lang="en-US" b="1" dirty="0">
                <a:solidFill>
                  <a:schemeClr val="tx1"/>
                </a:solidFill>
                <a:effectLst/>
              </a:rPr>
            </a:br>
            <a:r>
              <a:rPr lang="en-US" dirty="0">
                <a:solidFill>
                  <a:schemeClr val="tx1"/>
                </a:solidFill>
                <a:effectLst/>
              </a:rPr>
              <a:t>The end of the season roster will be different from the regular season roster. </a:t>
            </a:r>
            <a:br>
              <a:rPr lang="en-US" dirty="0">
                <a:solidFill>
                  <a:schemeClr val="tx1"/>
                </a:solidFill>
                <a:effectLst/>
              </a:rPr>
            </a:br>
            <a:br>
              <a:rPr lang="en-US" dirty="0">
                <a:solidFill>
                  <a:schemeClr val="tx1"/>
                </a:solidFill>
                <a:effectLst/>
              </a:rPr>
            </a:br>
            <a:br>
              <a:rPr lang="en-US" dirty="0">
                <a:solidFill>
                  <a:schemeClr val="tx1"/>
                </a:solidFill>
                <a:effectLst/>
              </a:rPr>
            </a:br>
            <a:r>
              <a:rPr lang="en-US" dirty="0">
                <a:solidFill>
                  <a:schemeClr val="tx1"/>
                </a:solidFill>
                <a:effectLst/>
              </a:rPr>
              <a:t>We will have the best suitable players on the playoff roster at season end regardless of age.</a:t>
            </a:r>
            <a:br>
              <a:rPr lang="en-US" dirty="0">
                <a:solidFill>
                  <a:schemeClr val="tx1"/>
                </a:solidFill>
                <a:effectLst/>
              </a:rPr>
            </a:br>
            <a:br>
              <a:rPr lang="en-US" dirty="0">
                <a:solidFill>
                  <a:schemeClr val="tx1"/>
                </a:solidFill>
                <a:effectLst/>
              </a:rPr>
            </a:br>
            <a:r>
              <a:rPr lang="en-US" dirty="0">
                <a:solidFill>
                  <a:schemeClr val="tx1"/>
                </a:solidFill>
                <a:effectLst/>
              </a:rPr>
              <a:t>Grades play a big part of this!</a:t>
            </a:r>
            <a:br>
              <a:rPr lang="en-US" dirty="0">
                <a:effectLst/>
              </a:rPr>
            </a:br>
            <a:endParaRPr lang="en-US" dirty="0"/>
          </a:p>
        </p:txBody>
      </p:sp>
    </p:spTree>
    <p:extLst>
      <p:ext uri="{BB962C8B-B14F-4D97-AF65-F5344CB8AC3E}">
        <p14:creationId xmlns:p14="http://schemas.microsoft.com/office/powerpoint/2010/main" val="31253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599"/>
            <a:ext cx="9905998" cy="5138057"/>
          </a:xfrm>
        </p:spPr>
        <p:txBody>
          <a:bodyPr>
            <a:normAutofit/>
          </a:bodyPr>
          <a:lstStyle/>
          <a:p>
            <a:pPr algn="ctr"/>
            <a:br>
              <a:rPr lang="en-US" sz="1800" dirty="0">
                <a:solidFill>
                  <a:schemeClr val="tx1"/>
                </a:solidFill>
                <a:effectLst/>
              </a:rPr>
            </a:br>
            <a:r>
              <a:rPr lang="en-US" sz="3600" b="1" dirty="0">
                <a:solidFill>
                  <a:schemeClr val="tx1"/>
                </a:solidFill>
                <a:effectLst/>
              </a:rPr>
              <a:t>Grades</a:t>
            </a:r>
            <a:br>
              <a:rPr lang="en-US" sz="1800" dirty="0">
                <a:solidFill>
                  <a:schemeClr val="tx1"/>
                </a:solidFill>
                <a:effectLst/>
              </a:rPr>
            </a:br>
            <a:br>
              <a:rPr lang="en-US" sz="1800" dirty="0">
                <a:solidFill>
                  <a:schemeClr val="tx1"/>
                </a:solidFill>
                <a:effectLst/>
              </a:rPr>
            </a:br>
            <a:r>
              <a:rPr lang="en-US" sz="1800" dirty="0">
                <a:solidFill>
                  <a:schemeClr val="tx1"/>
                </a:solidFill>
                <a:effectLst/>
              </a:rPr>
              <a:t>If a student received a F in one or more classes at the </a:t>
            </a:r>
            <a:r>
              <a:rPr lang="en-US" sz="1800" b="1" u="sng" dirty="0">
                <a:solidFill>
                  <a:schemeClr val="tx1"/>
                </a:solidFill>
                <a:effectLst/>
              </a:rPr>
              <a:t>end of the trimester</a:t>
            </a:r>
            <a:r>
              <a:rPr lang="en-US" sz="1800" dirty="0">
                <a:solidFill>
                  <a:schemeClr val="tx1"/>
                </a:solidFill>
                <a:effectLst/>
              </a:rPr>
              <a:t>, the student will be ineligible to compete in any events for a period of two (2) weeks or two (2) events whichever is longer.  These two (2) weeks will be carried over to the next season if it is not completed during the season in progress, i.e. spring grades carry over to fall sports. If a contest or activity takes place during the student contact day, any ineligible student is required to be in school. All decisions concerning academic eligibility are subject to final administration approval.</a:t>
            </a:r>
            <a:br>
              <a:rPr lang="en-US" dirty="0">
                <a:effectLst/>
              </a:rPr>
            </a:br>
            <a:br>
              <a:rPr lang="en-US" dirty="0">
                <a:effectLst/>
              </a:rPr>
            </a:br>
            <a:r>
              <a:rPr lang="en-US" sz="1800" dirty="0">
                <a:solidFill>
                  <a:schemeClr val="tx1"/>
                </a:solidFill>
                <a:effectLst/>
              </a:rPr>
              <a:t>If a student received a F in one or more classes at the</a:t>
            </a:r>
            <a:r>
              <a:rPr lang="en-US" sz="1800" b="1" dirty="0">
                <a:solidFill>
                  <a:schemeClr val="tx1"/>
                </a:solidFill>
                <a:effectLst/>
              </a:rPr>
              <a:t> </a:t>
            </a:r>
            <a:r>
              <a:rPr lang="en-US" sz="1800" b="1" u="sng" dirty="0" err="1">
                <a:solidFill>
                  <a:schemeClr val="tx1"/>
                </a:solidFill>
                <a:effectLst/>
              </a:rPr>
              <a:t>the</a:t>
            </a:r>
            <a:r>
              <a:rPr lang="en-US" sz="1800" b="1" u="sng" dirty="0">
                <a:solidFill>
                  <a:schemeClr val="tx1"/>
                </a:solidFill>
                <a:effectLst/>
              </a:rPr>
              <a:t> Mid-trimester </a:t>
            </a:r>
            <a:r>
              <a:rPr lang="en-US" sz="1800" dirty="0">
                <a:solidFill>
                  <a:schemeClr val="tx1"/>
                </a:solidFill>
                <a:effectLst/>
              </a:rPr>
              <a:t>they must sit until their grade is at a D- or higher.  Player must sit at least one game before they are able to play.</a:t>
            </a:r>
            <a:endParaRPr lang="en-US" sz="1800" dirty="0"/>
          </a:p>
        </p:txBody>
      </p:sp>
    </p:spTree>
    <p:extLst>
      <p:ext uri="{BB962C8B-B14F-4D97-AF65-F5344CB8AC3E}">
        <p14:creationId xmlns:p14="http://schemas.microsoft.com/office/powerpoint/2010/main" val="1078846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340" y="166777"/>
            <a:ext cx="11197086" cy="7108166"/>
          </a:xfrm>
        </p:spPr>
        <p:txBody>
          <a:bodyPr>
            <a:normAutofit fontScale="90000"/>
          </a:bodyPr>
          <a:lstStyle/>
          <a:p>
            <a:pPr lvl="0"/>
            <a:r>
              <a:rPr lang="en-US" sz="4900" b="1" i="1" u="sng" dirty="0">
                <a:solidFill>
                  <a:schemeClr val="tx1"/>
                </a:solidFill>
                <a:effectLst/>
              </a:rPr>
              <a:t>Equipment</a:t>
            </a:r>
            <a:br>
              <a:rPr lang="en-US" b="1" dirty="0">
                <a:solidFill>
                  <a:schemeClr val="tx1"/>
                </a:solidFill>
                <a:effectLst/>
              </a:rPr>
            </a:br>
            <a:r>
              <a:rPr lang="en-US" sz="2200" dirty="0">
                <a:solidFill>
                  <a:schemeClr val="tx1"/>
                </a:solidFill>
                <a:effectLst/>
              </a:rPr>
              <a:t>Shoes-Black-Gray-Purple-White-School Colors</a:t>
            </a:r>
            <a:br>
              <a:rPr lang="en-US" sz="2200" dirty="0">
                <a:solidFill>
                  <a:schemeClr val="tx1"/>
                </a:solidFill>
                <a:effectLst/>
              </a:rPr>
            </a:br>
            <a:br>
              <a:rPr lang="en-US" sz="2200" dirty="0">
                <a:solidFill>
                  <a:schemeClr val="tx1"/>
                </a:solidFill>
                <a:effectLst/>
              </a:rPr>
            </a:br>
            <a:r>
              <a:rPr lang="en-US" sz="2200" dirty="0">
                <a:solidFill>
                  <a:schemeClr val="tx1"/>
                </a:solidFill>
                <a:effectLst/>
              </a:rPr>
              <a:t>Socks-Black </a:t>
            </a:r>
            <a:br>
              <a:rPr lang="en-US" sz="2200" dirty="0">
                <a:solidFill>
                  <a:schemeClr val="tx1"/>
                </a:solidFill>
                <a:effectLst/>
              </a:rPr>
            </a:br>
            <a:br>
              <a:rPr lang="en-US" sz="2200" dirty="0">
                <a:solidFill>
                  <a:schemeClr val="tx1"/>
                </a:solidFill>
                <a:effectLst/>
              </a:rPr>
            </a:br>
            <a:r>
              <a:rPr lang="en-US" sz="2200" dirty="0">
                <a:solidFill>
                  <a:schemeClr val="tx1"/>
                </a:solidFill>
                <a:effectLst/>
              </a:rPr>
              <a:t>Metal or Plastic cleats may be worn for all levels.</a:t>
            </a:r>
            <a:br>
              <a:rPr lang="en-US" sz="2200" dirty="0">
                <a:solidFill>
                  <a:schemeClr val="tx1"/>
                </a:solidFill>
                <a:effectLst/>
              </a:rPr>
            </a:br>
            <a:br>
              <a:rPr lang="en-US" sz="2200" dirty="0">
                <a:solidFill>
                  <a:schemeClr val="tx1"/>
                </a:solidFill>
                <a:effectLst/>
              </a:rPr>
            </a:br>
            <a:r>
              <a:rPr lang="en-US" sz="2200" dirty="0">
                <a:solidFill>
                  <a:schemeClr val="tx1"/>
                </a:solidFill>
                <a:effectLst/>
              </a:rPr>
              <a:t>Glove-Stay away from the gray gloves or light colored.</a:t>
            </a:r>
            <a:br>
              <a:rPr lang="en-US" sz="2200" dirty="0">
                <a:solidFill>
                  <a:schemeClr val="tx1"/>
                </a:solidFill>
                <a:effectLst/>
              </a:rPr>
            </a:br>
            <a:br>
              <a:rPr lang="en-US" sz="2200" dirty="0">
                <a:solidFill>
                  <a:schemeClr val="tx1"/>
                </a:solidFill>
                <a:effectLst/>
              </a:rPr>
            </a:br>
            <a:r>
              <a:rPr lang="en-US" sz="2200" dirty="0">
                <a:solidFill>
                  <a:schemeClr val="tx1"/>
                </a:solidFill>
                <a:effectLst/>
              </a:rPr>
              <a:t>Undershirts-Should be Black </a:t>
            </a:r>
            <a:br>
              <a:rPr lang="en-US" sz="2200" dirty="0">
                <a:solidFill>
                  <a:schemeClr val="tx1"/>
                </a:solidFill>
                <a:effectLst/>
              </a:rPr>
            </a:br>
            <a:br>
              <a:rPr lang="en-US" sz="2200" dirty="0">
                <a:solidFill>
                  <a:schemeClr val="tx1"/>
                </a:solidFill>
                <a:effectLst/>
              </a:rPr>
            </a:br>
            <a:r>
              <a:rPr lang="en-US" sz="2200" dirty="0">
                <a:solidFill>
                  <a:schemeClr val="tx1"/>
                </a:solidFill>
                <a:effectLst/>
              </a:rPr>
              <a:t>Caps- Black P Cap Sold in the activities office. Cost is $25</a:t>
            </a:r>
            <a:br>
              <a:rPr lang="en-US" sz="2200" dirty="0">
                <a:solidFill>
                  <a:schemeClr val="tx1"/>
                </a:solidFill>
                <a:effectLst/>
              </a:rPr>
            </a:br>
            <a:br>
              <a:rPr lang="en-US" sz="2200" dirty="0">
                <a:solidFill>
                  <a:schemeClr val="tx1"/>
                </a:solidFill>
                <a:effectLst/>
              </a:rPr>
            </a:br>
            <a:r>
              <a:rPr lang="en-US" sz="2200" dirty="0">
                <a:solidFill>
                  <a:schemeClr val="tx1"/>
                </a:solidFill>
                <a:effectLst/>
              </a:rPr>
              <a:t>Players may wear </a:t>
            </a:r>
            <a:r>
              <a:rPr lang="en-US" sz="2200" dirty="0" err="1">
                <a:solidFill>
                  <a:schemeClr val="tx1"/>
                </a:solidFill>
                <a:effectLst/>
              </a:rPr>
              <a:t>evo</a:t>
            </a:r>
            <a:r>
              <a:rPr lang="en-US" sz="2200" dirty="0">
                <a:solidFill>
                  <a:schemeClr val="tx1"/>
                </a:solidFill>
                <a:effectLst/>
              </a:rPr>
              <a:t> shied protection.  Must be school colors.</a:t>
            </a:r>
            <a:br>
              <a:rPr lang="en-US" sz="2200" dirty="0">
                <a:solidFill>
                  <a:schemeClr val="tx1"/>
                </a:solidFill>
                <a:effectLst/>
              </a:rPr>
            </a:br>
            <a:br>
              <a:rPr lang="en-US" sz="2200" dirty="0">
                <a:solidFill>
                  <a:schemeClr val="tx1"/>
                </a:solidFill>
                <a:effectLst/>
              </a:rPr>
            </a:br>
            <a:r>
              <a:rPr lang="en-US" sz="2200" dirty="0">
                <a:solidFill>
                  <a:schemeClr val="tx1"/>
                </a:solidFill>
                <a:effectLst/>
              </a:rPr>
              <a:t>Helmets are solid black in color if you purchase your own helmet.</a:t>
            </a:r>
            <a:br>
              <a:rPr lang="en-US" sz="2200" dirty="0">
                <a:solidFill>
                  <a:schemeClr val="tx1"/>
                </a:solidFill>
                <a:effectLst/>
              </a:rPr>
            </a:br>
            <a:br>
              <a:rPr lang="en-US" sz="2200" dirty="0">
                <a:solidFill>
                  <a:schemeClr val="tx1"/>
                </a:solidFill>
                <a:effectLst/>
              </a:rPr>
            </a:br>
            <a:r>
              <a:rPr lang="en-US" sz="2200" dirty="0">
                <a:solidFill>
                  <a:schemeClr val="tx1"/>
                </a:solidFill>
                <a:effectLst/>
              </a:rPr>
              <a:t>Sweatshirts or sleeves-Panther baseball Gear if Possible.</a:t>
            </a:r>
            <a:br>
              <a:rPr lang="en-US" sz="2200" dirty="0">
                <a:solidFill>
                  <a:schemeClr val="tx1"/>
                </a:solidFill>
                <a:effectLst/>
              </a:rPr>
            </a:br>
            <a:br>
              <a:rPr lang="en-US" sz="2200" dirty="0">
                <a:solidFill>
                  <a:schemeClr val="tx1"/>
                </a:solidFill>
                <a:effectLst/>
              </a:rPr>
            </a:br>
            <a:r>
              <a:rPr lang="en-US" sz="2200" dirty="0">
                <a:solidFill>
                  <a:schemeClr val="tx1"/>
                </a:solidFill>
                <a:effectLst/>
              </a:rPr>
              <a:t>Players need to purchase their own baseball pants. Gray with black pin stripe</a:t>
            </a:r>
            <a:br>
              <a:rPr lang="en-US" sz="2200" dirty="0">
                <a:effectLst/>
              </a:rPr>
            </a:br>
            <a:endParaRPr lang="en-US" sz="2200" dirty="0"/>
          </a:p>
        </p:txBody>
      </p:sp>
    </p:spTree>
    <p:extLst>
      <p:ext uri="{BB962C8B-B14F-4D97-AF65-F5344CB8AC3E}">
        <p14:creationId xmlns:p14="http://schemas.microsoft.com/office/powerpoint/2010/main" val="4163362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508764"/>
            <a:ext cx="9905998" cy="6029540"/>
          </a:xfrm>
        </p:spPr>
        <p:txBody>
          <a:bodyPr>
            <a:normAutofit/>
          </a:bodyPr>
          <a:lstStyle/>
          <a:p>
            <a:pPr algn="ctr"/>
            <a:r>
              <a:rPr lang="en-US" sz="3600" u="sng" dirty="0">
                <a:solidFill>
                  <a:schemeClr val="tx1"/>
                </a:solidFill>
              </a:rPr>
              <a:t>GSL Baseball Clothing from </a:t>
            </a:r>
            <a:r>
              <a:rPr lang="en-US" sz="3600" u="sng" dirty="0" err="1">
                <a:solidFill>
                  <a:schemeClr val="tx1"/>
                </a:solidFill>
              </a:rPr>
              <a:t>BSn</a:t>
            </a: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r>
              <a:rPr lang="en-US" sz="3600" u="sng" dirty="0">
                <a:solidFill>
                  <a:schemeClr val="tx1"/>
                </a:solidFill>
              </a:rPr>
              <a:t>Good Sites to buy equipment</a:t>
            </a:r>
            <a:br>
              <a:rPr lang="en-US" sz="1400" dirty="0">
                <a:solidFill>
                  <a:schemeClr val="tx1"/>
                </a:solidFill>
              </a:rPr>
            </a:br>
            <a:br>
              <a:rPr lang="en-US" sz="1400" dirty="0">
                <a:solidFill>
                  <a:schemeClr val="tx1"/>
                </a:solidFill>
              </a:rPr>
            </a:br>
            <a:r>
              <a:rPr lang="en-US" sz="1400" dirty="0">
                <a:solidFill>
                  <a:schemeClr val="tx1"/>
                </a:solidFill>
              </a:rPr>
              <a:t>Bats</a:t>
            </a:r>
            <a:br>
              <a:rPr lang="en-US" sz="1400" dirty="0">
                <a:solidFill>
                  <a:schemeClr val="tx1"/>
                </a:solidFill>
              </a:rPr>
            </a:br>
            <a:br>
              <a:rPr lang="en-US" sz="1400" dirty="0">
                <a:solidFill>
                  <a:schemeClr val="tx1"/>
                </a:solidFill>
              </a:rPr>
            </a:br>
            <a:r>
              <a:rPr lang="en-US" sz="1400" dirty="0">
                <a:hlinkClick r:id="rId2"/>
              </a:rPr>
              <a:t>CLOSEOUTBATS SALE: Easton Softball Bats &amp; Baseball Bats; DeMarini, Louisville Blemished Bats &amp; Closeouts</a:t>
            </a:r>
            <a:br>
              <a:rPr lang="en-US" sz="1400" dirty="0"/>
            </a:br>
            <a:br>
              <a:rPr lang="en-US" sz="1400" dirty="0"/>
            </a:br>
            <a:r>
              <a:rPr lang="en-US" sz="1400" dirty="0">
                <a:solidFill>
                  <a:schemeClr val="tx1"/>
                </a:solidFill>
              </a:rPr>
              <a:t>Everything for baseball </a:t>
            </a:r>
            <a:br>
              <a:rPr lang="en-US" sz="1400" dirty="0">
                <a:solidFill>
                  <a:schemeClr val="tx1"/>
                </a:solidFill>
              </a:rPr>
            </a:br>
            <a:br>
              <a:rPr lang="en-US" sz="1400" dirty="0">
                <a:solidFill>
                  <a:schemeClr val="tx1"/>
                </a:solidFill>
              </a:rPr>
            </a:br>
            <a:r>
              <a:rPr lang="en-US" sz="1400" dirty="0">
                <a:solidFill>
                  <a:schemeClr val="tx1"/>
                </a:solidFill>
                <a:hlinkClick r:id="rId3"/>
              </a:rPr>
              <a:t>https://www.baseballsavings.com/?srsltid=AfmBOoqSmmpouqxXE8EaE8L9jYQqt-2aEslvh466WK_AzjF1cHcNo-gK</a:t>
            </a:r>
            <a:br>
              <a:rPr lang="en-US" sz="1400" dirty="0">
                <a:solidFill>
                  <a:schemeClr val="tx1"/>
                </a:solidFill>
              </a:rPr>
            </a:br>
            <a:br>
              <a:rPr lang="en-US" sz="1400" dirty="0">
                <a:solidFill>
                  <a:schemeClr val="tx1"/>
                </a:solidFill>
              </a:rPr>
            </a:br>
            <a:r>
              <a:rPr lang="en-US" sz="1400" dirty="0">
                <a:solidFill>
                  <a:schemeClr val="accent5"/>
                </a:solidFill>
                <a:hlinkClick r:id="rId4"/>
              </a:rPr>
              <a:t>https://www.baseballexpress.com/?srsltid=AfmBOoqBZwY-iDBXp26jI3SYLZfw0DkXMt9F8K0zdlF95SBN43oy2KsR</a:t>
            </a:r>
            <a:br>
              <a:rPr lang="en-US" sz="1400" dirty="0">
                <a:solidFill>
                  <a:schemeClr val="tx1"/>
                </a:solidFill>
              </a:rPr>
            </a:br>
            <a:endParaRPr lang="en-US" sz="1400" dirty="0">
              <a:solidFill>
                <a:schemeClr val="tx1"/>
              </a:solidFill>
            </a:endParaRPr>
          </a:p>
        </p:txBody>
      </p:sp>
    </p:spTree>
    <p:extLst>
      <p:ext uri="{BB962C8B-B14F-4D97-AF65-F5344CB8AC3E}">
        <p14:creationId xmlns:p14="http://schemas.microsoft.com/office/powerpoint/2010/main" val="2438987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328" y="609600"/>
            <a:ext cx="10570083" cy="5923472"/>
          </a:xfrm>
        </p:spPr>
        <p:txBody>
          <a:bodyPr>
            <a:normAutofit/>
          </a:bodyPr>
          <a:lstStyle/>
          <a:p>
            <a:pPr lvl="0"/>
            <a:r>
              <a:rPr lang="en-US" sz="4900" b="1" i="1" u="sng" dirty="0">
                <a:solidFill>
                  <a:schemeClr val="tx1"/>
                </a:solidFill>
                <a:effectLst/>
              </a:rPr>
              <a:t>Panther Baseball expectations</a:t>
            </a:r>
            <a:br>
              <a:rPr lang="en-US" b="1" dirty="0">
                <a:solidFill>
                  <a:schemeClr val="tx1"/>
                </a:solidFill>
                <a:effectLst/>
              </a:rPr>
            </a:br>
            <a:r>
              <a:rPr lang="en-US" sz="2700" dirty="0">
                <a:solidFill>
                  <a:schemeClr val="tx1"/>
                </a:solidFill>
                <a:effectLst/>
              </a:rPr>
              <a:t>1.  We always run on and off the field.</a:t>
            </a:r>
            <a:br>
              <a:rPr lang="en-US" sz="2700" dirty="0">
                <a:solidFill>
                  <a:schemeClr val="tx1"/>
                </a:solidFill>
                <a:effectLst/>
              </a:rPr>
            </a:br>
            <a:r>
              <a:rPr lang="en-US" sz="2700" dirty="0">
                <a:solidFill>
                  <a:schemeClr val="tx1"/>
                </a:solidFill>
                <a:effectLst/>
              </a:rPr>
              <a:t>2.  We always are dressed when we get off the bus with   	jerseys tucked in.  Put your spikes on in the dugout. </a:t>
            </a:r>
            <a:br>
              <a:rPr lang="en-US" sz="2700" dirty="0">
                <a:solidFill>
                  <a:schemeClr val="tx1"/>
                </a:solidFill>
                <a:effectLst/>
              </a:rPr>
            </a:br>
            <a:r>
              <a:rPr lang="en-US" sz="2700" dirty="0">
                <a:solidFill>
                  <a:schemeClr val="tx1"/>
                </a:solidFill>
                <a:effectLst/>
              </a:rPr>
              <a:t>3.  We always leave the field, dugout and bus looking 	better than when we arrived.</a:t>
            </a:r>
            <a:br>
              <a:rPr lang="en-US" sz="2700" dirty="0">
                <a:solidFill>
                  <a:schemeClr val="tx1"/>
                </a:solidFill>
                <a:effectLst/>
              </a:rPr>
            </a:br>
            <a:r>
              <a:rPr lang="en-US" sz="2700" dirty="0">
                <a:solidFill>
                  <a:schemeClr val="tx1"/>
                </a:solidFill>
                <a:effectLst/>
              </a:rPr>
              <a:t>4.  Hair is tucked in under our baseball cap.</a:t>
            </a:r>
            <a:br>
              <a:rPr lang="en-US" sz="2700" dirty="0">
                <a:solidFill>
                  <a:schemeClr val="tx1"/>
                </a:solidFill>
                <a:effectLst/>
              </a:rPr>
            </a:br>
            <a:r>
              <a:rPr lang="en-US" sz="2700" dirty="0">
                <a:solidFill>
                  <a:schemeClr val="tx1"/>
                </a:solidFill>
                <a:effectLst/>
              </a:rPr>
              <a:t>5. Next play attitude.</a:t>
            </a:r>
            <a:br>
              <a:rPr lang="en-US" sz="2700" dirty="0">
                <a:solidFill>
                  <a:schemeClr val="tx1"/>
                </a:solidFill>
                <a:effectLst/>
              </a:rPr>
            </a:br>
            <a:r>
              <a:rPr lang="en-US" sz="2700" dirty="0">
                <a:solidFill>
                  <a:schemeClr val="tx1"/>
                </a:solidFill>
                <a:effectLst/>
              </a:rPr>
              <a:t>6. Parents lead by example. Coaches will have the 	conversations with the umpires.</a:t>
            </a:r>
            <a:br>
              <a:rPr lang="en-US" sz="2700" dirty="0">
                <a:solidFill>
                  <a:schemeClr val="tx1"/>
                </a:solidFill>
                <a:effectLst/>
              </a:rPr>
            </a:br>
            <a:r>
              <a:rPr lang="en-US" sz="2700" dirty="0">
                <a:solidFill>
                  <a:schemeClr val="tx1"/>
                </a:solidFill>
                <a:effectLst/>
              </a:rPr>
              <a:t>7.  You must have the grades to play.</a:t>
            </a:r>
            <a:br>
              <a:rPr lang="en-US" dirty="0">
                <a:effectLst/>
              </a:rPr>
            </a:br>
            <a:endParaRPr lang="en-US" dirty="0"/>
          </a:p>
        </p:txBody>
      </p:sp>
    </p:spTree>
    <p:extLst>
      <p:ext uri="{BB962C8B-B14F-4D97-AF65-F5344CB8AC3E}">
        <p14:creationId xmlns:p14="http://schemas.microsoft.com/office/powerpoint/2010/main" val="1425943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804" y="571500"/>
            <a:ext cx="8179724" cy="5715000"/>
          </a:xfrm>
          <a:prstGeom prst="rect">
            <a:avLst/>
          </a:prstGeom>
        </p:spPr>
      </p:pic>
      <p:sp>
        <p:nvSpPr>
          <p:cNvPr id="2" name="TextBox 1"/>
          <p:cNvSpPr txBox="1"/>
          <p:nvPr/>
        </p:nvSpPr>
        <p:spPr>
          <a:xfrm>
            <a:off x="4264429" y="5220392"/>
            <a:ext cx="4081550" cy="369332"/>
          </a:xfrm>
          <a:prstGeom prst="rect">
            <a:avLst/>
          </a:prstGeom>
          <a:noFill/>
        </p:spPr>
        <p:txBody>
          <a:bodyPr wrap="square" rtlCol="0">
            <a:spAutoFit/>
          </a:bodyPr>
          <a:lstStyle/>
          <a:p>
            <a:r>
              <a:rPr lang="en-US" dirty="0"/>
              <a:t>#NEVER SETTLE    #BE THANKFUL</a:t>
            </a:r>
          </a:p>
        </p:txBody>
      </p:sp>
    </p:spTree>
    <p:extLst>
      <p:ext uri="{BB962C8B-B14F-4D97-AF65-F5344CB8AC3E}">
        <p14:creationId xmlns:p14="http://schemas.microsoft.com/office/powerpoint/2010/main" val="40248576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0F262FD6-3409-4039-A531-64BD4D2F99E4}"/>
    </a:ext>
  </a:extLst>
</a:theme>
</file>

<file path=docProps/app.xml><?xml version="1.0" encoding="utf-8"?>
<Properties xmlns="http://schemas.openxmlformats.org/officeDocument/2006/extended-properties" xmlns:vt="http://schemas.openxmlformats.org/officeDocument/2006/docPropsVTypes">
  <Template>TM03457485[[fn=Mesh]]</Template>
  <TotalTime>563</TotalTime>
  <Words>1181</Words>
  <Application>Microsoft Office PowerPoint</Application>
  <PresentationFormat>Widescreen</PresentationFormat>
  <Paragraphs>24</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Century Gothic</vt:lpstr>
      <vt:lpstr>Mesh</vt:lpstr>
      <vt:lpstr>  Panther Baseball 2026</vt:lpstr>
      <vt:lpstr>Introduction of the Coaches Varsity - Dean Schwirtz Varsity Assistant Coach- Colt Trebesch Volunteer Assistant- Josh Otto-Fisher, Dave Wendlandt and Chad Christensen  JV - Dave Sell  C Team/9th Grade - Paul Lemke  8th Grade - Eric Anderson  7th Grade – Kjel Johnson   </vt:lpstr>
      <vt:lpstr>First week of Practice for Grades 9-12  Arm Care Week is March 9-13.  Players are given one week to condition their arms  Practice on these days will be in the Morings at 7:20am. Followed by baseball camp after school each day.   </vt:lpstr>
      <vt:lpstr>Location of Indoor Practices and Times  Varsity and JV will practice indoors at the High School. 3:20 to 5:30 1st Day of  Official Practice is March 16th at 3:20.(High School)  C Team/9th grade will practice with grades 10-12.  3:20 to 5:30 1st Day of Practice is March 16th  at 3:20.  7th and 8th grade will practice at the High School/Field House. 3:30 to 5:15 on Mondays, Tuesdays, Thursdays and Fridays.   1st Day of Practice will be March 16th.  Some players will practice with varsity on Wednesdays. Coaches will let you know. This should not interfere with religion.  </vt:lpstr>
      <vt:lpstr>Location of Outside Practices.  Varsity, JV and 9th will practice at Vollmer Field Glencoe 3:30-5:30/6:00.  Players should catch a ride with upper classmen.   7th and 8th grade will practice behind the High School Fields A11 and A12  Players should have clothes each day to go outside from the 1st day of practice.  Over dress! </vt:lpstr>
      <vt:lpstr>Location of Home Games  Varsity – Volmer Field in Glencoe  JV - Bluejay stadium in plato  9th - bluejay stadium in plato and Field 11  8th-Glencoe Silver Lake High school Field 11  7th-Glencoe Silver Lake High School Field 12 </vt:lpstr>
      <vt:lpstr>Information on Practices  Players must be to practice on time.  Being late is not acceptable.  Coaches will determine consequences.  If a player is injured they are expected to attend practice.  Injuries will be treated differently than unexcused absences. </vt:lpstr>
      <vt:lpstr>Players Please Join the  Remind App</vt:lpstr>
      <vt:lpstr>Parents Please Join the  Remind App</vt:lpstr>
      <vt:lpstr>Playing Time Varsity-No guaranteed playing time.  JV-Will be made up of juniors, sophomores and possibly freshman.  No guaranteed playing time.  C Team Grade-Will receive some playing time every other game.    7th and 8th Grade/Junior High Will receive close to equal playing time. </vt:lpstr>
      <vt:lpstr>Bus 1.  Riding the bus is a privilege.  2.  Players will need to sign the Score book or have a permission slip/form  for the coach to ride home with their parent  </vt:lpstr>
      <vt:lpstr>Playing time Questions Player should talk to the coach first.  Should be done after a practice or a scheduled time.  Not after a game.  Player should think about what he wants to discuss.  If player is not satisfied with this meeting we will set up a meeting with the player, parents and coaches.  If the situation is not solved a meeting with the player, parents, coaches and Mr. Foss will take place.  Keep in mind what is best for the team. </vt:lpstr>
      <vt:lpstr>End of Season Roster The end of the season roster will be different from the regular season roster.    We will have the best suitable players on the playoff roster at season end regardless of age.  Grades play a big part of this! </vt:lpstr>
      <vt:lpstr> Grades  If a student received a F in one or more classes at the end of the trimester, the student will be ineligible to compete in any events for a period of two (2) weeks or two (2) events whichever is longer.  These two (2) weeks will be carried over to the next season if it is not completed during the season in progress, i.e. spring grades carry over to fall sports. If a contest or activity takes place during the student contact day, any ineligible student is required to be in school. All decisions concerning academic eligibility are subject to final administration approval.  If a student received a F in one or more classes at the the Mid-trimester they must sit until their grade is at a D- or higher.  Player must sit at least one game before they are able to play.</vt:lpstr>
      <vt:lpstr>Equipment Shoes-Black-Gray-Purple-White-School Colors  Socks-Black   Metal or Plastic cleats may be worn for all levels.  Glove-Stay away from the gray gloves or light colored.  Undershirts-Should be Black   Caps- Black P Cap Sold in the activities office. Cost is $25  Players may wear evo shied protection.  Must be school colors.  Helmets are solid black in color if you purchase your own helmet.  Sweatshirts or sleeves-Panther baseball Gear if Possible.  Players need to purchase their own baseball pants. Gray with black pin stripe </vt:lpstr>
      <vt:lpstr>GSL Baseball Clothing from BSn    Good Sites to buy equipment  Bats  CLOSEOUTBATS SALE: Easton Softball Bats &amp; Baseball Bats; DeMarini, Louisville Blemished Bats &amp; Closeouts  Everything for baseball   https://www.baseballsavings.com/?srsltid=AfmBOoqSmmpouqxXE8EaE8L9jYQqt-2aEslvh466WK_AzjF1cHcNo-gK  https://www.baseballexpress.com/?srsltid=AfmBOoqBZwY-iDBXp26jI3SYLZfw0DkXMt9F8K0zdlF95SBN43oy2KsR </vt:lpstr>
      <vt:lpstr>Panther Baseball expectations 1.  We always run on and off the field. 2.  We always are dressed when we get off the bus with    jerseys tucked in.  Put your spikes on in the dugout.  3.  We always leave the field, dugout and bus looking  better than when we arrived. 4.  Hair is tucked in under our baseball cap. 5. Next play attitude. 6. Parents lead by example. Coaches will have the  conversations with the umpires. 7.  You must have the grades to play.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Panther Baseball 2021</dc:title>
  <dc:creator>Dean Schwirtz</dc:creator>
  <cp:lastModifiedBy>Dean Schwirtz</cp:lastModifiedBy>
  <cp:revision>33</cp:revision>
  <cp:lastPrinted>2023-02-28T00:17:29Z</cp:lastPrinted>
  <dcterms:created xsi:type="dcterms:W3CDTF">2022-03-09T03:06:19Z</dcterms:created>
  <dcterms:modified xsi:type="dcterms:W3CDTF">2026-03-11T16:53:44Z</dcterms:modified>
</cp:coreProperties>
</file>