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9" r:id="rId3"/>
    <p:sldId id="281" r:id="rId4"/>
    <p:sldId id="283" r:id="rId5"/>
    <p:sldId id="282" r:id="rId6"/>
    <p:sldId id="284" r:id="rId7"/>
    <p:sldId id="286" r:id="rId8"/>
    <p:sldId id="287" r:id="rId9"/>
    <p:sldId id="285" r:id="rId10"/>
    <p:sldId id="280" r:id="rId11"/>
    <p:sldId id="27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B2F"/>
    <a:srgbClr val="663300"/>
    <a:srgbClr val="F1A01A"/>
    <a:srgbClr val="9C1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903" autoAdjust="0"/>
  </p:normalViewPr>
  <p:slideViewPr>
    <p:cSldViewPr snapToGrid="0">
      <p:cViewPr varScale="1">
        <p:scale>
          <a:sx n="83" d="100"/>
          <a:sy n="83" d="100"/>
        </p:scale>
        <p:origin x="16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ylstra, Joel" userId="S::jzylstra@fpschools.org::4facf361-7f88-4b6a-af90-6728152b0323" providerId="AD" clId="Web-{6EEF64B3-A49E-0D18-0018-E0D01CFF2B27}"/>
    <pc:docChg chg="addSld modSld sldOrd">
      <pc:chgData name="Zylstra, Joel" userId="S::jzylstra@fpschools.org::4facf361-7f88-4b6a-af90-6728152b0323" providerId="AD" clId="Web-{6EEF64B3-A49E-0D18-0018-E0D01CFF2B27}" dt="2026-01-12T23:05:39.165" v="411" actId="1076"/>
      <pc:docMkLst>
        <pc:docMk/>
      </pc:docMkLst>
      <pc:sldChg chg="addSp modSp">
        <pc:chgData name="Zylstra, Joel" userId="S::jzylstra@fpschools.org::4facf361-7f88-4b6a-af90-6728152b0323" providerId="AD" clId="Web-{6EEF64B3-A49E-0D18-0018-E0D01CFF2B27}" dt="2026-01-12T22:24:04.725" v="19" actId="1076"/>
        <pc:sldMkLst>
          <pc:docMk/>
          <pc:sldMk cId="3717072570" sldId="279"/>
        </pc:sldMkLst>
      </pc:sldChg>
      <pc:sldChg chg="modSp">
        <pc:chgData name="Zylstra, Joel" userId="S::jzylstra@fpschools.org::4facf361-7f88-4b6a-af90-6728152b0323" providerId="AD" clId="Web-{6EEF64B3-A49E-0D18-0018-E0D01CFF2B27}" dt="2026-01-12T22:30:03.535" v="93" actId="14100"/>
        <pc:sldMkLst>
          <pc:docMk/>
          <pc:sldMk cId="1680870104" sldId="281"/>
        </pc:sldMkLst>
      </pc:sldChg>
      <pc:sldChg chg="addSp delSp modSp">
        <pc:chgData name="Zylstra, Joel" userId="S::jzylstra@fpschools.org::4facf361-7f88-4b6a-af90-6728152b0323" providerId="AD" clId="Web-{6EEF64B3-A49E-0D18-0018-E0D01CFF2B27}" dt="2026-01-12T22:44:51.049" v="195" actId="1076"/>
        <pc:sldMkLst>
          <pc:docMk/>
          <pc:sldMk cId="4283521428" sldId="282"/>
        </pc:sldMkLst>
      </pc:sldChg>
      <pc:sldChg chg="modSp add replId">
        <pc:chgData name="Zylstra, Joel" userId="S::jzylstra@fpschools.org::4facf361-7f88-4b6a-af90-6728152b0323" providerId="AD" clId="Web-{6EEF64B3-A49E-0D18-0018-E0D01CFF2B27}" dt="2026-01-12T22:36:16.050" v="152" actId="20577"/>
        <pc:sldMkLst>
          <pc:docMk/>
          <pc:sldMk cId="2741126102" sldId="283"/>
        </pc:sldMkLst>
      </pc:sldChg>
      <pc:sldChg chg="addSp delSp modSp add replId">
        <pc:chgData name="Zylstra, Joel" userId="S::jzylstra@fpschools.org::4facf361-7f88-4b6a-af90-6728152b0323" providerId="AD" clId="Web-{6EEF64B3-A49E-0D18-0018-E0D01CFF2B27}" dt="2026-01-12T23:05:39.165" v="411" actId="1076"/>
        <pc:sldMkLst>
          <pc:docMk/>
          <pc:sldMk cId="2999160958" sldId="284"/>
        </pc:sldMkLst>
      </pc:sldChg>
      <pc:sldChg chg="addSp delSp modSp add ord replId">
        <pc:chgData name="Zylstra, Joel" userId="S::jzylstra@fpschools.org::4facf361-7f88-4b6a-af90-6728152b0323" providerId="AD" clId="Web-{6EEF64B3-A49E-0D18-0018-E0D01CFF2B27}" dt="2026-01-12T22:50:37.141" v="239" actId="14100"/>
        <pc:sldMkLst>
          <pc:docMk/>
          <pc:sldMk cId="2253061572" sldId="285"/>
        </pc:sldMkLst>
      </pc:sldChg>
      <pc:sldChg chg="modSp add replId">
        <pc:chgData name="Zylstra, Joel" userId="S::jzylstra@fpschools.org::4facf361-7f88-4b6a-af90-6728152b0323" providerId="AD" clId="Web-{6EEF64B3-A49E-0D18-0018-E0D01CFF2B27}" dt="2026-01-12T22:56:05.311" v="364" actId="20577"/>
        <pc:sldMkLst>
          <pc:docMk/>
          <pc:sldMk cId="1289494517" sldId="286"/>
        </pc:sldMkLst>
      </pc:sldChg>
      <pc:sldChg chg="addSp modSp add replId">
        <pc:chgData name="Zylstra, Joel" userId="S::jzylstra@fpschools.org::4facf361-7f88-4b6a-af90-6728152b0323" providerId="AD" clId="Web-{6EEF64B3-A49E-0D18-0018-E0D01CFF2B27}" dt="2026-01-12T22:50:28.641" v="238" actId="1076"/>
        <pc:sldMkLst>
          <pc:docMk/>
          <pc:sldMk cId="436357440" sldId="287"/>
        </pc:sldMkLst>
      </pc:sldChg>
    </pc:docChg>
  </pc:docChgLst>
  <pc:docChgLst>
    <pc:chgData name="Price, Alicia" userId="04ded0e5-d5fb-4090-8d51-aabae3a9ac95" providerId="ADAL" clId="{553B4A2F-AD48-4D10-96AB-E034850EC71D}"/>
    <pc:docChg chg="custSel modSld">
      <pc:chgData name="Price, Alicia" userId="04ded0e5-d5fb-4090-8d51-aabae3a9ac95" providerId="ADAL" clId="{553B4A2F-AD48-4D10-96AB-E034850EC71D}" dt="2026-03-12T15:46:36.453" v="5" actId="478"/>
      <pc:docMkLst>
        <pc:docMk/>
      </pc:docMkLst>
      <pc:sldChg chg="modSp mod">
        <pc:chgData name="Price, Alicia" userId="04ded0e5-d5fb-4090-8d51-aabae3a9ac95" providerId="ADAL" clId="{553B4A2F-AD48-4D10-96AB-E034850EC71D}" dt="2026-03-12T15:46:27.364" v="3" actId="1076"/>
        <pc:sldMkLst>
          <pc:docMk/>
          <pc:sldMk cId="2253061572" sldId="285"/>
        </pc:sldMkLst>
        <pc:picChg chg="mod">
          <ac:chgData name="Price, Alicia" userId="04ded0e5-d5fb-4090-8d51-aabae3a9ac95" providerId="ADAL" clId="{553B4A2F-AD48-4D10-96AB-E034850EC71D}" dt="2026-03-12T15:46:27.364" v="3" actId="1076"/>
          <ac:picMkLst>
            <pc:docMk/>
            <pc:sldMk cId="2253061572" sldId="285"/>
            <ac:picMk id="4" creationId="{C7CBC5F1-029D-9D0B-B427-BADBB480A508}"/>
          </ac:picMkLst>
        </pc:picChg>
        <pc:picChg chg="mod">
          <ac:chgData name="Price, Alicia" userId="04ded0e5-d5fb-4090-8d51-aabae3a9ac95" providerId="ADAL" clId="{553B4A2F-AD48-4D10-96AB-E034850EC71D}" dt="2026-03-12T15:46:26.281" v="2" actId="1076"/>
          <ac:picMkLst>
            <pc:docMk/>
            <pc:sldMk cId="2253061572" sldId="285"/>
            <ac:picMk id="6" creationId="{98F4ED90-10FE-B030-5B80-09880AD1E4E5}"/>
          </ac:picMkLst>
        </pc:picChg>
      </pc:sldChg>
      <pc:sldChg chg="addSp delSp modSp mod">
        <pc:chgData name="Price, Alicia" userId="04ded0e5-d5fb-4090-8d51-aabae3a9ac95" providerId="ADAL" clId="{553B4A2F-AD48-4D10-96AB-E034850EC71D}" dt="2026-03-12T15:46:36.453" v="5" actId="478"/>
        <pc:sldMkLst>
          <pc:docMk/>
          <pc:sldMk cId="436357440" sldId="287"/>
        </pc:sldMkLst>
        <pc:spChg chg="del">
          <ac:chgData name="Price, Alicia" userId="04ded0e5-d5fb-4090-8d51-aabae3a9ac95" providerId="ADAL" clId="{553B4A2F-AD48-4D10-96AB-E034850EC71D}" dt="2026-03-12T15:46:33.984" v="4" actId="478"/>
          <ac:spMkLst>
            <pc:docMk/>
            <pc:sldMk cId="436357440" sldId="287"/>
            <ac:spMk id="3" creationId="{1B2D79AF-EDFC-C703-F59A-B69CE073585C}"/>
          </ac:spMkLst>
        </pc:spChg>
        <pc:spChg chg="add del mod">
          <ac:chgData name="Price, Alicia" userId="04ded0e5-d5fb-4090-8d51-aabae3a9ac95" providerId="ADAL" clId="{553B4A2F-AD48-4D10-96AB-E034850EC71D}" dt="2026-03-12T15:46:36.453" v="5" actId="478"/>
          <ac:spMkLst>
            <pc:docMk/>
            <pc:sldMk cId="436357440" sldId="287"/>
            <ac:spMk id="7" creationId="{018A0401-6846-60F0-C4F3-60B96337C7C4}"/>
          </ac:spMkLst>
        </pc:spChg>
      </pc:sldChg>
    </pc:docChg>
  </pc:docChgLst>
  <pc:docChgLst>
    <pc:chgData name="Price, Alicia" userId="04ded0e5-d5fb-4090-8d51-aabae3a9ac95" providerId="ADAL" clId="{42EACAAA-30E8-43BD-8D57-0A40798605EF}"/>
    <pc:docChg chg="undo custSel addSld modSld">
      <pc:chgData name="Price, Alicia" userId="04ded0e5-d5fb-4090-8d51-aabae3a9ac95" providerId="ADAL" clId="{42EACAAA-30E8-43BD-8D57-0A40798605EF}" dt="2026-01-07T17:01:03.793" v="109" actId="1076"/>
      <pc:docMkLst>
        <pc:docMk/>
      </pc:docMkLst>
      <pc:sldChg chg="modSp mod">
        <pc:chgData name="Price, Alicia" userId="04ded0e5-d5fb-4090-8d51-aabae3a9ac95" providerId="ADAL" clId="{42EACAAA-30E8-43BD-8D57-0A40798605EF}" dt="2026-01-07T16:56:24.301" v="36" actId="20577"/>
        <pc:sldMkLst>
          <pc:docMk/>
          <pc:sldMk cId="191581406" sldId="256"/>
        </pc:sldMkLst>
      </pc:sldChg>
      <pc:sldChg chg="modSp mod">
        <pc:chgData name="Price, Alicia" userId="04ded0e5-d5fb-4090-8d51-aabae3a9ac95" providerId="ADAL" clId="{42EACAAA-30E8-43BD-8D57-0A40798605EF}" dt="2026-01-07T17:01:03.793" v="109" actId="1076"/>
        <pc:sldMkLst>
          <pc:docMk/>
          <pc:sldMk cId="1549518728" sldId="273"/>
        </pc:sldMkLst>
      </pc:sldChg>
      <pc:sldChg chg="add">
        <pc:chgData name="Price, Alicia" userId="04ded0e5-d5fb-4090-8d51-aabae3a9ac95" providerId="ADAL" clId="{42EACAAA-30E8-43BD-8D57-0A40798605EF}" dt="2026-01-07T16:56:31.217" v="37" actId="2890"/>
        <pc:sldMkLst>
          <pc:docMk/>
          <pc:sldMk cId="1680870104" sldId="281"/>
        </pc:sldMkLst>
      </pc:sldChg>
      <pc:sldChg chg="add">
        <pc:chgData name="Price, Alicia" userId="04ded0e5-d5fb-4090-8d51-aabae3a9ac95" providerId="ADAL" clId="{42EACAAA-30E8-43BD-8D57-0A40798605EF}" dt="2026-01-07T16:56:33.550" v="38" actId="2890"/>
        <pc:sldMkLst>
          <pc:docMk/>
          <pc:sldMk cId="4283521428" sldId="28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8D409-7871-482A-83F0-68BE6BCDA58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6DA6D8-7420-42B9-B940-B4EA96232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881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FC0CD-769D-B27F-A8E1-4AD06AB870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649C3E-6B1D-4D15-5EEC-3E3307DC46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58D9DB-EE54-27AB-E15D-B02DD2A4D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8FCB1-5863-8ECC-6C8E-65668EEAF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1F3B1-3C76-5E5F-92E4-2E7E8F50B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42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7A48F-EDDB-FB4D-5E8A-64BDD11A3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34A55-E09B-98D2-E012-FDED28CB2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1A9508-88CD-92EB-1232-699B01C96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14A02-DA68-0AC0-AC17-085E2DFCF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187F7-A085-7835-331C-6BA83C853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194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40D91-C1F2-5683-08C3-D73878F78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7156CF-5593-2E2A-D633-745ECA1BE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F3949D-6B78-FD87-EA33-287653B49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D6933-78B3-2D27-4A9C-BF514DDC9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92571-F13D-84F7-33A4-7A7783EAA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480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4387E-7FE4-5871-155D-0C9529542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95E24-C101-DE79-3063-1CE7269F54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60B07-5EDD-A4CB-8A06-223997F8D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3DA6E8-81DD-6659-742A-85FA320C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7D57A8-95E8-6127-46A4-6528C2D29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844B98-1E46-93C3-7ECB-2568416D6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55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A8D38-C1A9-C6F7-D08B-B78DBD4E5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587CB3-ADFF-FE56-CA04-A59AE8494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0487AB-2D0B-9A1C-350A-BF3D23210C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67E62E-081C-285E-D821-B6ABB6B644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B68CD0-52C0-8B1E-8BB8-720BEEC64E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61DC9B-88E6-9C30-04E5-6338A211D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5111E6-3C7E-EF06-5793-C5CA9F4F7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6429DB-AC98-5C94-3A5F-7752E6D9E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43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AF1ED-5D4D-F9F4-7C32-B1DE00634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C22FE9-03DD-28C3-4512-245773A9B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CFBEA6-593F-C6C1-3D42-162E1D587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C3F662-3B16-3A36-D099-929D51125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742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79E524-940F-80C6-C4C3-BF8E5A5BD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372FCF-592F-DEB6-7CAF-51FE03884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7E6228-F923-5847-6D5C-AA6A70957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464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BD0DF-D22E-36B2-F906-11D1C62DA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0B011-B06D-796D-6240-ACB97207D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49B4B-CC27-3A3B-1143-9173AA4E87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4096EE-6CF4-C885-6248-58F878AE8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A418F8-63D5-7460-AA69-1FBA04BF1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0A3EA1-DD97-2A3D-1014-31EECCCA1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40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773FF-24CF-4146-E1D9-E3DCCF018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87183C-048A-CCC6-8E2F-B52543ED64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6DFF7-7DEC-7A15-EF95-F5B53C407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4ACEE3-713C-3E78-7062-366F265BF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D76953-E4F2-F6AC-6EE9-2AFB63B29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B62ABA-B77C-2AD8-4B00-B41DB33DF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237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ED2F5-EE62-A10D-82FD-A6690A588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A9A368-CE15-6BB5-F6C7-A10FD1137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22240-D6BE-6D30-7D94-6339F1448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EFE68-5FDD-7FB5-7BBD-706FAB055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5169C-4DEC-1319-1955-032F86AA5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66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119988-1923-068F-10F6-549226215B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02D1DA-4B38-6A50-2192-60546DD20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609FD-7525-77D7-05EF-62EAE9371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69CB5-C706-BCC5-2C09-30592C5F7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07FA7-E7F3-247C-B6C8-A1E5CA536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12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C76408-9969-074E-3222-0288BB030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AA8F55-7752-9734-FD26-B54BBCC21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D0B6C-F3D9-41FD-7D0F-536B4735E2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5A8A37-2FB6-4BBE-808D-9F0B881E52F5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570C4-EE01-A8E1-70D2-F667B5BB47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E937CD-ECB9-6C32-1629-10A58C19A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995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kherd@fpschools.or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08AD8-D657-1C37-AB4E-8A987F4D92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462" y="2235200"/>
            <a:ext cx="8041064" cy="2387600"/>
          </a:xfrm>
        </p:spPr>
        <p:txBody>
          <a:bodyPr anchor="ctr">
            <a:normAutofit fontScale="90000"/>
          </a:bodyPr>
          <a:lstStyle/>
          <a:p>
            <a:r>
              <a:rPr lang="en-US" b="1" dirty="0">
                <a:solidFill>
                  <a:srgbClr val="F1A01A"/>
                </a:solidFill>
                <a:latin typeface="+mn-lt"/>
              </a:rPr>
              <a:t>FPS FAMILY ACADEMY:</a:t>
            </a:r>
            <a:br>
              <a:rPr lang="en-US" b="1" dirty="0">
                <a:solidFill>
                  <a:schemeClr val="bg1"/>
                </a:solidFill>
                <a:latin typeface="+mn-lt"/>
              </a:rPr>
            </a:br>
            <a:r>
              <a:rPr lang="en-US" sz="8900" b="1" dirty="0">
                <a:solidFill>
                  <a:schemeClr val="bg1"/>
                </a:solidFill>
                <a:latin typeface="+mn-lt"/>
              </a:rPr>
              <a:t>FAMILY ENGAGEMENT</a:t>
            </a:r>
            <a:endParaRPr lang="en-US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581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D933F-F74D-701B-8AEE-A38FFD736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809" y="397017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Family Partnership Spectrum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6A275-13F6-989E-E56E-FFA723F9F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807" y="1284277"/>
            <a:ext cx="8533880" cy="329736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4" name="Picture 3" descr="A screen shot of a chart&#10;&#10;AI-generated content may be incorrect.">
            <a:extLst>
              <a:ext uri="{FF2B5EF4-FFF2-40B4-BE49-F238E27FC236}">
                <a16:creationId xmlns:a16="http://schemas.microsoft.com/office/drawing/2014/main" id="{B400E200-BA12-BA6C-1FB4-C543EE60C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65" y="1279584"/>
            <a:ext cx="7627422" cy="513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072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002EA-9871-AC4F-5E90-80B136D66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AE945-DFEA-0FCD-9B04-D2E6197C6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809" y="224489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Family and Community Partnerships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A91CC-8AE6-398E-6117-816C47EAC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807" y="1284277"/>
            <a:ext cx="9219680" cy="513886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b="1" u="sng" dirty="0">
                <a:solidFill>
                  <a:schemeClr val="bg1"/>
                </a:solidFill>
                <a:latin typeface="Century Gothic"/>
              </a:rPr>
              <a:t>GOAL 2: EXPAND OPPORTUNITIES FOR FAMILES/CAREGIVERS TO BE INVOLVED IN THEIR CHILD’S EDUCATIONAL EXPERIENCE</a:t>
            </a:r>
            <a:endParaRPr lang="en-US" sz="2400" u="sng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Century Gothic"/>
              </a:rPr>
              <a:t>Schools provide families meaningful opportunities to support their child's academic experience. </a:t>
            </a:r>
            <a:endParaRPr lang="en-US" sz="24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Century Gothic"/>
              </a:rPr>
              <a:t>Schools/district work with families to increase participation in school activities (volunteer, events, enrichment). </a:t>
            </a:r>
            <a:endParaRPr lang="en-US" sz="24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Century Gothic"/>
              </a:rPr>
              <a:t>Schools/district provide opportunities to provide advocacy, input and leadership in matters pertaining to their child's education and wellbeing.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870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E1E4D-FA20-7D6D-BE92-7E5710971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D3318-1700-BF4F-9A43-637C713CA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809" y="224489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FPS Resources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25A64-1ADB-B5BC-49DA-3E6A939BB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807" y="1284277"/>
            <a:ext cx="9219680" cy="513886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en-US" sz="3600" dirty="0">
                <a:solidFill>
                  <a:schemeClr val="bg1"/>
                </a:solidFill>
                <a:latin typeface="Century Gothic"/>
                <a:cs typeface="Arial"/>
              </a:rPr>
              <a:t>•</a:t>
            </a:r>
            <a:r>
              <a:rPr lang="en-US" sz="3600" dirty="0">
                <a:solidFill>
                  <a:schemeClr val="bg1"/>
                </a:solidFill>
                <a:latin typeface="Century Gothic"/>
                <a:ea typeface="Microsoft Sans Serif"/>
                <a:cs typeface="Microsoft Sans Serif"/>
              </a:rPr>
              <a:t> FPS Empowerment Guide</a:t>
            </a:r>
            <a:endParaRPr lang="en-US" sz="3600" dirty="0">
              <a:solidFill>
                <a:schemeClr val="bg1"/>
              </a:solidFill>
              <a:latin typeface="Century Gothic"/>
            </a:endParaRPr>
          </a:p>
          <a:p>
            <a:r>
              <a:rPr lang="en-US" sz="3600" dirty="0">
                <a:solidFill>
                  <a:schemeClr val="bg1"/>
                </a:solidFill>
                <a:latin typeface="Century Gothic"/>
                <a:ea typeface="Microsoft Sans Serif"/>
                <a:cs typeface="Microsoft Sans Serif"/>
              </a:rPr>
              <a:t> </a:t>
            </a:r>
            <a:r>
              <a:rPr lang="en-US" sz="3600" dirty="0" err="1">
                <a:solidFill>
                  <a:schemeClr val="bg1"/>
                </a:solidFill>
                <a:latin typeface="Century Gothic"/>
                <a:ea typeface="Microsoft Sans Serif"/>
                <a:cs typeface="Microsoft Sans Serif"/>
              </a:rPr>
              <a:t>ParentSquare</a:t>
            </a:r>
            <a:r>
              <a:rPr lang="en-US" sz="3600" dirty="0">
                <a:solidFill>
                  <a:schemeClr val="bg1"/>
                </a:solidFill>
                <a:latin typeface="Century Gothic"/>
                <a:ea typeface="Microsoft Sans Serif"/>
                <a:cs typeface="Microsoft Sans Serif"/>
              </a:rPr>
              <a:t> Communication</a:t>
            </a:r>
          </a:p>
          <a:p>
            <a:pPr>
              <a:buNone/>
            </a:pPr>
            <a:r>
              <a:rPr lang="en-US" sz="3600" dirty="0">
                <a:solidFill>
                  <a:schemeClr val="bg1"/>
                </a:solidFill>
                <a:latin typeface="Century Gothic"/>
                <a:cs typeface="Arial"/>
              </a:rPr>
              <a:t>•</a:t>
            </a:r>
            <a:r>
              <a:rPr lang="en-US" sz="3600" dirty="0">
                <a:solidFill>
                  <a:schemeClr val="bg1"/>
                </a:solidFill>
                <a:latin typeface="Century Gothic"/>
                <a:ea typeface="Microsoft Sans Serif"/>
                <a:cs typeface="Arial"/>
              </a:rPr>
              <a:t> </a:t>
            </a:r>
            <a:r>
              <a:rPr lang="en-US" sz="3600" dirty="0">
                <a:solidFill>
                  <a:schemeClr val="bg1"/>
                </a:solidFill>
                <a:latin typeface="Century Gothic"/>
                <a:ea typeface="Microsoft Sans Serif"/>
                <a:cs typeface="Microsoft Sans Serif"/>
              </a:rPr>
              <a:t>Student Led Conferences</a:t>
            </a:r>
            <a:endParaRPr lang="en-US" sz="3600" dirty="0">
              <a:solidFill>
                <a:schemeClr val="bg1"/>
              </a:solidFill>
              <a:latin typeface="Century Gothic"/>
            </a:endParaRPr>
          </a:p>
          <a:p>
            <a:pPr>
              <a:buNone/>
            </a:pPr>
            <a:r>
              <a:rPr lang="en-US" sz="3600" dirty="0">
                <a:solidFill>
                  <a:schemeClr val="bg1"/>
                </a:solidFill>
                <a:latin typeface="Century Gothic"/>
                <a:cs typeface="Arial"/>
              </a:rPr>
              <a:t>•</a:t>
            </a:r>
            <a:r>
              <a:rPr lang="en-US" sz="3600" dirty="0">
                <a:solidFill>
                  <a:schemeClr val="bg1"/>
                </a:solidFill>
                <a:latin typeface="Century Gothic"/>
                <a:ea typeface="Microsoft Sans Serif"/>
                <a:cs typeface="Arial"/>
              </a:rPr>
              <a:t> </a:t>
            </a:r>
            <a:r>
              <a:rPr lang="en-US" sz="3600" dirty="0">
                <a:solidFill>
                  <a:schemeClr val="bg1"/>
                </a:solidFill>
                <a:latin typeface="Century Gothic"/>
                <a:ea typeface="Microsoft Sans Serif"/>
                <a:cs typeface="Microsoft Sans Serif"/>
              </a:rPr>
              <a:t>Volunteering</a:t>
            </a:r>
            <a:endParaRPr lang="en-US" sz="3600" dirty="0">
              <a:solidFill>
                <a:schemeClr val="bg1"/>
              </a:solidFill>
              <a:latin typeface="Century Gothic"/>
            </a:endParaRPr>
          </a:p>
          <a:p>
            <a:pPr>
              <a:buNone/>
            </a:pPr>
            <a:r>
              <a:rPr lang="en-US" sz="3600" dirty="0">
                <a:solidFill>
                  <a:schemeClr val="bg1"/>
                </a:solidFill>
                <a:latin typeface="Century Gothic"/>
                <a:cs typeface="Arial"/>
              </a:rPr>
              <a:t>•</a:t>
            </a:r>
            <a:r>
              <a:rPr lang="en-US" sz="3600" dirty="0">
                <a:solidFill>
                  <a:schemeClr val="bg1"/>
                </a:solidFill>
                <a:latin typeface="Century Gothic"/>
                <a:ea typeface="Microsoft Sans Serif"/>
                <a:cs typeface="Microsoft Sans Serif"/>
              </a:rPr>
              <a:t> Surveys/Focus Groups/Town Halls</a:t>
            </a:r>
            <a:endParaRPr lang="en-US" sz="3600">
              <a:solidFill>
                <a:schemeClr val="bg1"/>
              </a:solidFill>
              <a:latin typeface="Century Gothic"/>
            </a:endParaRPr>
          </a:p>
          <a:p>
            <a:pPr>
              <a:buNone/>
            </a:pPr>
            <a:r>
              <a:rPr lang="en-US" sz="3600" dirty="0">
                <a:solidFill>
                  <a:schemeClr val="bg1"/>
                </a:solidFill>
                <a:latin typeface="Century Gothic"/>
                <a:cs typeface="Arial"/>
              </a:rPr>
              <a:t>•</a:t>
            </a:r>
            <a:r>
              <a:rPr lang="en-US" sz="3600" dirty="0">
                <a:solidFill>
                  <a:schemeClr val="bg1"/>
                </a:solidFill>
                <a:latin typeface="Century Gothic"/>
                <a:ea typeface="Microsoft Sans Serif"/>
                <a:cs typeface="Microsoft Sans Serif"/>
              </a:rPr>
              <a:t> PTA/PTO/Advisory Committees</a:t>
            </a:r>
            <a:endParaRPr lang="en-US" sz="3600" dirty="0">
              <a:solidFill>
                <a:schemeClr val="bg1"/>
              </a:solidFill>
              <a:latin typeface="Century Gothic"/>
            </a:endParaRPr>
          </a:p>
          <a:p>
            <a:pPr>
              <a:buNone/>
            </a:pPr>
            <a:r>
              <a:rPr lang="en-US" sz="3600" dirty="0">
                <a:solidFill>
                  <a:schemeClr val="bg1"/>
                </a:solidFill>
                <a:latin typeface="Century Gothic"/>
                <a:cs typeface="Arial"/>
              </a:rPr>
              <a:t>•</a:t>
            </a:r>
            <a:r>
              <a:rPr lang="en-US" sz="3600" dirty="0">
                <a:solidFill>
                  <a:schemeClr val="bg1"/>
                </a:solidFill>
                <a:latin typeface="Century Gothic"/>
                <a:ea typeface="Microsoft Sans Serif"/>
                <a:cs typeface="Microsoft Sans Serif"/>
              </a:rPr>
              <a:t> Parenting Classes</a:t>
            </a:r>
          </a:p>
        </p:txBody>
      </p:sp>
    </p:spTree>
    <p:extLst>
      <p:ext uri="{BB962C8B-B14F-4D97-AF65-F5344CB8AC3E}">
        <p14:creationId xmlns:p14="http://schemas.microsoft.com/office/powerpoint/2010/main" val="2741126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5B40E-32B8-6D6C-6890-AF6F697EA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85EBE-F32E-8E58-146F-DC99E1706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9726" y="2764489"/>
            <a:ext cx="3932767" cy="1325563"/>
          </a:xfrm>
        </p:spPr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Empowerment Guide</a:t>
            </a:r>
            <a:endParaRPr lang="en-US" dirty="0"/>
          </a:p>
        </p:txBody>
      </p:sp>
      <p:pic>
        <p:nvPicPr>
          <p:cNvPr id="6" name="Picture 5" descr="A chart with text on it&#10;&#10;AI-generated content may be incorrect.">
            <a:extLst>
              <a:ext uri="{FF2B5EF4-FFF2-40B4-BE49-F238E27FC236}">
                <a16:creationId xmlns:a16="http://schemas.microsoft.com/office/drawing/2014/main" id="{CEB228E2-3C20-EDB8-F3C8-F2C7065D8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05" y="158749"/>
            <a:ext cx="5046455" cy="654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521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4611A-B9B3-0DA1-7FCC-A10E719B9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59FEC-7253-8BB3-39CC-1B317ADB3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809" y="224489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Volunteering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8F94E-B946-099B-27E7-F228CCD7B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807" y="1284277"/>
            <a:ext cx="8533880" cy="179453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US" dirty="0">
                <a:solidFill>
                  <a:schemeClr val="bg2"/>
                </a:solidFill>
              </a:rPr>
              <a:t>School</a:t>
            </a:r>
          </a:p>
          <a:p>
            <a:pPr marL="457200" indent="-457200"/>
            <a:r>
              <a:rPr lang="en-US" dirty="0">
                <a:solidFill>
                  <a:schemeClr val="bg2"/>
                </a:solidFill>
              </a:rPr>
              <a:t>Athletics</a:t>
            </a:r>
          </a:p>
          <a:p>
            <a:pPr marL="457200" indent="-457200"/>
            <a:r>
              <a:rPr lang="en-US" dirty="0">
                <a:solidFill>
                  <a:schemeClr val="bg2"/>
                </a:solidFill>
              </a:rPr>
              <a:t>Student/Staff</a:t>
            </a:r>
          </a:p>
        </p:txBody>
      </p:sp>
      <p:pic>
        <p:nvPicPr>
          <p:cNvPr id="6" name="Picture 5" descr="A group of people putting their hands together&#10;&#10;AI-generated content may be incorrect.">
            <a:extLst>
              <a:ext uri="{FF2B5EF4-FFF2-40B4-BE49-F238E27FC236}">
                <a16:creationId xmlns:a16="http://schemas.microsoft.com/office/drawing/2014/main" id="{E469C9DB-E161-48FE-FA38-10BD9FE5D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4488" y="668337"/>
            <a:ext cx="4761442" cy="226165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81BCCA-1E68-186C-1C50-84107116E633}"/>
              </a:ext>
            </a:extLst>
          </p:cNvPr>
          <p:cNvSpPr txBox="1">
            <a:spLocks/>
          </p:cNvSpPr>
          <p:nvPr/>
        </p:nvSpPr>
        <p:spPr>
          <a:xfrm>
            <a:off x="4157624" y="3669761"/>
            <a:ext cx="8533880" cy="17945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Questions? Contact:</a:t>
            </a:r>
            <a:endParaRPr lang="en-US" sz="2400">
              <a:solidFill>
                <a:schemeClr val="bg1"/>
              </a:solidFill>
            </a:endParaRPr>
          </a:p>
          <a:p>
            <a:r>
              <a:rPr lang="en-US" sz="2400" b="1" cap="all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Kamesha Herd</a:t>
            </a:r>
            <a:endParaRPr lang="en-US" sz="2400">
              <a:solidFill>
                <a:schemeClr val="bg1"/>
              </a:solidFill>
            </a:endParaRPr>
          </a:p>
          <a:p>
            <a:r>
              <a:rPr lang="en-US" sz="2400" b="1" cap="all" dirty="0">
                <a:solidFill>
                  <a:schemeClr val="bg1"/>
                </a:solidFill>
              </a:rPr>
              <a:t>District Volunteer Coordinator</a:t>
            </a:r>
            <a:endParaRPr lang="en-US" sz="240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Open Sans"/>
                <a:ea typeface="Open Sans"/>
                <a:cs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volunteers@fpschools.org</a:t>
            </a:r>
            <a:endParaRPr lang="en-US" sz="2400" dirty="0">
              <a:solidFill>
                <a:schemeClr val="bg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(253) 298-3009</a:t>
            </a:r>
            <a:endParaRPr lang="en-US" sz="2400" dirty="0">
              <a:solidFill>
                <a:schemeClr val="bg1"/>
              </a:solidFill>
            </a:endParaRPr>
          </a:p>
          <a:p>
            <a:pPr marL="457200" indent="-457200"/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9" name="Picture 8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FFF70D4A-EC92-896F-F222-5EF84FF1F2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583" y="3249083"/>
            <a:ext cx="3079750" cy="305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60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3967F-668E-2F1D-9A8E-5FD8F3CDC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CC052-FA3F-A902-F056-BC94AEDD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809" y="224489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Advisory Groups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73F00-69C0-8945-C5D3-63FD9506A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807" y="1284277"/>
            <a:ext cx="8533880" cy="489325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457200" indent="-457200"/>
            <a:r>
              <a:rPr lang="en-US" dirty="0">
                <a:solidFill>
                  <a:schemeClr val="bg2"/>
                </a:solidFill>
              </a:rPr>
              <a:t>Brookdale PTO</a:t>
            </a:r>
            <a:endParaRPr lang="en-US"/>
          </a:p>
          <a:p>
            <a:pPr marL="457200" indent="-457200"/>
            <a:r>
              <a:rPr lang="en-US" dirty="0">
                <a:solidFill>
                  <a:schemeClr val="bg2"/>
                </a:solidFill>
              </a:rPr>
              <a:t>Central Avenue PTO</a:t>
            </a:r>
          </a:p>
          <a:p>
            <a:pPr marL="457200" indent="-457200"/>
            <a:r>
              <a:rPr lang="en-US" dirty="0">
                <a:solidFill>
                  <a:schemeClr val="bg2"/>
                </a:solidFill>
              </a:rPr>
              <a:t>Collins PTA</a:t>
            </a:r>
          </a:p>
          <a:p>
            <a:pPr marL="457200" indent="-457200"/>
            <a:r>
              <a:rPr lang="en-US" dirty="0">
                <a:solidFill>
                  <a:schemeClr val="bg2"/>
                </a:solidFill>
              </a:rPr>
              <a:t>Midland Elementary PTO</a:t>
            </a:r>
          </a:p>
          <a:p>
            <a:pPr marL="457200" indent="-457200"/>
            <a:r>
              <a:rPr lang="en-US" dirty="0">
                <a:solidFill>
                  <a:schemeClr val="bg2"/>
                </a:solidFill>
              </a:rPr>
              <a:t>Franklin Pierce HS Booster Club and Parent Partnership Committee</a:t>
            </a:r>
          </a:p>
          <a:p>
            <a:pPr marL="457200" indent="-457200"/>
            <a:r>
              <a:rPr lang="en-US" dirty="0">
                <a:solidFill>
                  <a:schemeClr val="bg2"/>
                </a:solidFill>
              </a:rPr>
              <a:t>Washington HS Family Partnership Committee</a:t>
            </a:r>
            <a:endParaRPr lang="en-US">
              <a:solidFill>
                <a:schemeClr val="bg2"/>
              </a:solidFill>
            </a:endParaRPr>
          </a:p>
          <a:p>
            <a:pPr marL="457200" indent="-457200"/>
            <a:r>
              <a:rPr lang="en-US" dirty="0">
                <a:solidFill>
                  <a:schemeClr val="bg2"/>
                </a:solidFill>
              </a:rPr>
              <a:t>Dual Language Advisory Committee</a:t>
            </a:r>
          </a:p>
          <a:p>
            <a:pPr marL="457200" indent="-457200"/>
            <a:r>
              <a:rPr lang="en-US" dirty="0">
                <a:solidFill>
                  <a:schemeClr val="bg2"/>
                </a:solidFill>
              </a:rPr>
              <a:t>Superintendents Advisory Committee</a:t>
            </a:r>
          </a:p>
          <a:p>
            <a:pPr marL="457200" indent="-457200"/>
            <a:r>
              <a:rPr lang="en-US" dirty="0">
                <a:solidFill>
                  <a:schemeClr val="bg2"/>
                </a:solidFill>
              </a:rPr>
              <a:t>Teaching and Learning Services Instructional Materials Committee</a:t>
            </a:r>
          </a:p>
        </p:txBody>
      </p:sp>
    </p:spTree>
    <p:extLst>
      <p:ext uri="{BB962C8B-B14F-4D97-AF65-F5344CB8AC3E}">
        <p14:creationId xmlns:p14="http://schemas.microsoft.com/office/powerpoint/2010/main" val="1289494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7C3EB-9A02-EAD5-D6F3-461AFFB1B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34C5C-D686-4620-F1B4-6B380C982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809" y="224489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Family Feedback</a:t>
            </a:r>
            <a:endParaRPr lang="en-US" dirty="0"/>
          </a:p>
        </p:txBody>
      </p:sp>
      <p:pic>
        <p:nvPicPr>
          <p:cNvPr id="4" name="Picture 3" descr="Panorama Education Boston Office: Careers, Perks + Culture | Built In Boston">
            <a:extLst>
              <a:ext uri="{FF2B5EF4-FFF2-40B4-BE49-F238E27FC236}">
                <a16:creationId xmlns:a16="http://schemas.microsoft.com/office/drawing/2014/main" id="{77DE7074-25D2-33AF-2D5C-B1745E09F0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759" t="25949" r="10126" b="23892"/>
          <a:stretch>
            <a:fillRect/>
          </a:stretch>
        </p:blipFill>
        <p:spPr>
          <a:xfrm>
            <a:off x="9518651" y="3041650"/>
            <a:ext cx="2425262" cy="1538306"/>
          </a:xfrm>
          <a:prstGeom prst="rect">
            <a:avLst/>
          </a:prstGeom>
        </p:spPr>
      </p:pic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759886E6-AE56-233A-CA34-7A6F6D2F8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905" y="2075920"/>
            <a:ext cx="8105775" cy="390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357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D39FC-4BB3-5C4F-A9C4-452873E0A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28AED-AFF0-8B0F-1B2B-B133BC505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809" y="224489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Parenting Classes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F0728-3A87-BAE2-032F-D5CE8872C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807" y="1284277"/>
            <a:ext cx="8533880" cy="329736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>
              <a:solidFill>
                <a:schemeClr val="bg2"/>
              </a:solidFill>
            </a:endParaRP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4" name="Picture 3" descr="Official IY logo with tagline">
            <a:extLst>
              <a:ext uri="{FF2B5EF4-FFF2-40B4-BE49-F238E27FC236}">
                <a16:creationId xmlns:a16="http://schemas.microsoft.com/office/drawing/2014/main" id="{C7CBC5F1-029D-9D0B-B427-BADBB480A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00" y="1591256"/>
            <a:ext cx="5259988" cy="1691397"/>
          </a:xfrm>
          <a:prstGeom prst="rect">
            <a:avLst/>
          </a:prstGeom>
        </p:spPr>
      </p:pic>
      <p:pic>
        <p:nvPicPr>
          <p:cNvPr id="6" name="Picture 5" descr="FRC Parenting | Fairfield-Suisun Unified School District">
            <a:extLst>
              <a:ext uri="{FF2B5EF4-FFF2-40B4-BE49-F238E27FC236}">
                <a16:creationId xmlns:a16="http://schemas.microsoft.com/office/drawing/2014/main" id="{98F4ED90-10FE-B030-5B80-09880AD1E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383" y="2661311"/>
            <a:ext cx="4722283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061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E861F-B0B4-7DFF-9C85-B3FEEA3E6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5A835-EFBE-3D2D-4DA6-13787A5D4C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462" y="3012833"/>
            <a:ext cx="8041064" cy="207818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9600" b="1" dirty="0">
                <a:solidFill>
                  <a:schemeClr val="bg1"/>
                </a:solidFill>
                <a:latin typeface="+mn-lt"/>
              </a:rPr>
              <a:t>QUESTIONS?</a:t>
            </a:r>
            <a:br>
              <a:rPr lang="en-US" sz="9600" b="1" dirty="0">
                <a:solidFill>
                  <a:schemeClr val="bg1"/>
                </a:solidFill>
                <a:latin typeface="+mn-lt"/>
              </a:rPr>
            </a:br>
            <a:r>
              <a:rPr lang="en-US" sz="9600" b="1" dirty="0">
                <a:solidFill>
                  <a:schemeClr val="bg1"/>
                </a:solidFill>
                <a:latin typeface="+mn-lt"/>
              </a:rPr>
              <a:t>¿PREGUNTAS?</a:t>
            </a:r>
          </a:p>
        </p:txBody>
      </p:sp>
    </p:spTree>
    <p:extLst>
      <p:ext uri="{BB962C8B-B14F-4D97-AF65-F5344CB8AC3E}">
        <p14:creationId xmlns:p14="http://schemas.microsoft.com/office/powerpoint/2010/main" val="270589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D439E-C0B4-85EB-2861-293606572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1063-6137-F336-B4AF-328F8E77F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UPCOMING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F68DF-2A2A-8715-C109-2405A1881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523" y="1703047"/>
            <a:ext cx="9146060" cy="43616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February 9: </a:t>
            </a:r>
            <a:r>
              <a:rPr lang="en-US" sz="3200" dirty="0">
                <a:solidFill>
                  <a:schemeClr val="bg1"/>
                </a:solidFill>
              </a:rPr>
              <a:t>Standards-Based Grading and Culturally Responsive Education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b="1" dirty="0">
                <a:solidFill>
                  <a:schemeClr val="bg1"/>
                </a:solidFill>
              </a:rPr>
              <a:t>March 16: </a:t>
            </a:r>
            <a:r>
              <a:rPr lang="en-US" sz="3200" dirty="0">
                <a:solidFill>
                  <a:schemeClr val="bg1"/>
                </a:solidFill>
              </a:rPr>
              <a:t>Nutrition Services and The Farm</a:t>
            </a:r>
          </a:p>
          <a:p>
            <a:pPr marL="457200" lvl="1" indent="0">
              <a:buNone/>
            </a:pPr>
            <a:br>
              <a:rPr lang="en-US" dirty="0"/>
            </a:b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CF29980F-016D-5D99-8335-42D3D48290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297" y="4130854"/>
            <a:ext cx="2048197" cy="204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518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</TotalTime>
  <Words>215</Words>
  <Application>Microsoft Office PowerPoint</Application>
  <PresentationFormat>Widescreen</PresentationFormat>
  <Paragraphs>46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Century Gothic</vt:lpstr>
      <vt:lpstr>Courier New</vt:lpstr>
      <vt:lpstr>Open Sans</vt:lpstr>
      <vt:lpstr>Office Theme</vt:lpstr>
      <vt:lpstr>FPS FAMILY ACADEMY: FAMILY ENGAGEMENT</vt:lpstr>
      <vt:lpstr>Family Partnership Spectrum</vt:lpstr>
      <vt:lpstr>Family and Community Partnerships</vt:lpstr>
      <vt:lpstr>FPS Resources</vt:lpstr>
      <vt:lpstr>Empowerment Guide</vt:lpstr>
      <vt:lpstr>Volunteering</vt:lpstr>
      <vt:lpstr>Advisory Groups</vt:lpstr>
      <vt:lpstr>Family Feedback</vt:lpstr>
      <vt:lpstr>Parenting Classes</vt:lpstr>
      <vt:lpstr>QUESTIONS? ¿PREGUNTAS?</vt:lpstr>
      <vt:lpstr>UPCOMING SESSIONS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Price, Alicia</dc:creator>
  <cp:lastModifiedBy>Price, Alicia</cp:lastModifiedBy>
  <cp:revision>158</cp:revision>
  <dcterms:created xsi:type="dcterms:W3CDTF">2025-10-27T20:45:56Z</dcterms:created>
  <dcterms:modified xsi:type="dcterms:W3CDTF">2026-03-12T15:46:39Z</dcterms:modified>
</cp:coreProperties>
</file>