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Jacques Francois Shadow" panose="020B0604020202020204" charset="0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jPWVZj1DUjkD/U8A7WCL3APjzf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78" y="10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customschemas.google.com/relationships/presentationmetadata" Target="meta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8" name="Google Shape;1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700" y="-253342"/>
            <a:ext cx="12191999" cy="689619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1861050" y="1947450"/>
            <a:ext cx="8726400" cy="4339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Título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I es un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programa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federal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que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proporciona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fondos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adicionales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a las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escuelas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para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que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podamos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brindar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un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mejor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apoyo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a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todos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los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estudiantes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.</a:t>
            </a:r>
            <a:endParaRPr sz="2300" b="1" dirty="0">
              <a:latin typeface="+mj-lt"/>
              <a:ea typeface="Century Schoolbook"/>
              <a:cs typeface="Century Schoolbook"/>
              <a:sym typeface="Century Schoolboo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+mj-lt"/>
              <a:ea typeface="Century Schoolbook"/>
              <a:cs typeface="Century Schoolbook"/>
              <a:sym typeface="Century Schoolboo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Qué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significa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esto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para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nuestros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estudiantes</a:t>
            </a:r>
            <a:r>
              <a:rPr lang="en-US" sz="20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:</a:t>
            </a:r>
            <a:endParaRPr sz="12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+mj-lt"/>
              <a:ea typeface="Century Schoolbook"/>
              <a:cs typeface="Century Schoolbook"/>
              <a:sym typeface="Century Schoolboo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*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Instrucción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en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grupos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pequeños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para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satisfacer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necesidades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específicas</a:t>
            </a:r>
            <a:endParaRPr sz="1900" b="1" dirty="0">
              <a:solidFill>
                <a:schemeClr val="dk1"/>
              </a:solidFill>
              <a:latin typeface="+mj-lt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*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Programas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e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intervenciones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adicionales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para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el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éxito</a:t>
            </a:r>
            <a:endParaRPr sz="1900" b="1" dirty="0">
              <a:solidFill>
                <a:schemeClr val="dk1"/>
              </a:solidFill>
              <a:latin typeface="+mj-lt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*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Desayuno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y almuerzo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gratuitos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para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todos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los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estudiantes</a:t>
            </a:r>
            <a:endParaRPr sz="1900" b="1" dirty="0">
              <a:solidFill>
                <a:schemeClr val="dk1"/>
              </a:solidFill>
              <a:latin typeface="+mj-lt"/>
              <a:ea typeface="Century Schoolbook"/>
              <a:cs typeface="Century Schoolbook"/>
              <a:sym typeface="Century Schoolboo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*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Recursos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adicionales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para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apoyar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el</a:t>
            </a:r>
            <a:r>
              <a:rPr lang="en-US" sz="19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19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aprendizaje</a:t>
            </a:r>
            <a:endParaRPr sz="1900" b="1" dirty="0">
              <a:solidFill>
                <a:schemeClr val="dk1"/>
              </a:solidFill>
              <a:latin typeface="+mj-lt"/>
              <a:ea typeface="Century Schoolbook"/>
              <a:cs typeface="Century Schoolbook"/>
              <a:sym typeface="Century Schoolboo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 dirty="0">
              <a:solidFill>
                <a:schemeClr val="dk1"/>
              </a:solidFill>
              <a:latin typeface="+mj-lt"/>
              <a:ea typeface="Century Schoolbook"/>
              <a:cs typeface="Century Schoolbook"/>
              <a:sym typeface="Century Schoolboo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En Sam’s Valley,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el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Título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I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nos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ayuda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a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brindarle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a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cada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niño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más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oportunidades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para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crecer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y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tener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100" b="1" dirty="0" err="1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éxito</a:t>
            </a:r>
            <a:r>
              <a:rPr lang="en-US" sz="2100" b="1" dirty="0">
                <a:solidFill>
                  <a:schemeClr val="dk1"/>
                </a:solidFill>
                <a:latin typeface="+mj-lt"/>
                <a:ea typeface="Century Schoolbook"/>
                <a:cs typeface="Century Schoolbook"/>
                <a:sym typeface="Century Schoolbook"/>
              </a:rPr>
              <a:t>.</a:t>
            </a:r>
            <a:endParaRPr sz="1300" dirty="0">
              <a:latin typeface="+mj-lt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122153" y="1023186"/>
            <a:ext cx="6083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Jacques Francois Shadow"/>
                <a:ea typeface="Jacques Francois Shadow"/>
                <a:cs typeface="Jacques Francois Shadow"/>
                <a:sym typeface="Jacques Francois Shadow"/>
              </a:rPr>
              <a:t> </a:t>
            </a:r>
            <a:r>
              <a:rPr lang="en-US" sz="3200" dirty="0">
                <a:solidFill>
                  <a:schemeClr val="lt1"/>
                </a:solidFill>
                <a:latin typeface="+mj-lt"/>
                <a:ea typeface="Jacques Francois Shadow"/>
                <a:cs typeface="Jacques Francois Shadow"/>
                <a:sym typeface="Jacques Francois Shadow"/>
              </a:rPr>
              <a:t>“</a:t>
            </a:r>
            <a:r>
              <a:rPr lang="en-US" sz="3200" dirty="0" err="1">
                <a:solidFill>
                  <a:schemeClr val="lt1"/>
                </a:solidFill>
                <a:latin typeface="+mj-lt"/>
                <a:ea typeface="Jacques Francois Shadow"/>
                <a:cs typeface="Jacques Francois Shadow"/>
                <a:sym typeface="Jacques Francois Shadow"/>
              </a:rPr>
              <a:t>Título</a:t>
            </a:r>
            <a:r>
              <a:rPr lang="en-US" sz="3200" dirty="0">
                <a:solidFill>
                  <a:schemeClr val="lt1"/>
                </a:solidFill>
                <a:latin typeface="+mj-lt"/>
                <a:ea typeface="Jacques Francois Shadow"/>
                <a:cs typeface="Jacques Francois Shadow"/>
                <a:sym typeface="Jacques Francois Shadow"/>
              </a:rPr>
              <a:t> I </a:t>
            </a:r>
            <a:r>
              <a:rPr lang="en-US" sz="3200" dirty="0" err="1">
                <a:solidFill>
                  <a:schemeClr val="lt1"/>
                </a:solidFill>
                <a:latin typeface="+mj-lt"/>
                <a:ea typeface="Jacques Francois Shadow"/>
                <a:cs typeface="Jacques Francois Shadow"/>
                <a:sym typeface="Jacques Francois Shadow"/>
              </a:rPr>
              <a:t>en</a:t>
            </a:r>
            <a:r>
              <a:rPr lang="en-US" sz="3200" dirty="0">
                <a:solidFill>
                  <a:schemeClr val="lt1"/>
                </a:solidFill>
                <a:latin typeface="+mj-lt"/>
                <a:ea typeface="Jacques Francois Shadow"/>
                <a:cs typeface="Jacques Francois Shadow"/>
                <a:sym typeface="Jacques Francois Shadow"/>
              </a:rPr>
              <a:t> Sams Valley”</a:t>
            </a:r>
            <a:endParaRPr dirty="0">
              <a:latin typeface="+mj-lt"/>
            </a:endParaRPr>
          </a:p>
        </p:txBody>
      </p:sp>
      <p:pic>
        <p:nvPicPr>
          <p:cNvPr id="87" name="Google Shape;87;p1" descr="BackToSchool_Susie_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40766" y="3803660"/>
            <a:ext cx="1599244" cy="1543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095"/>
            <a:ext cx="12192000" cy="689619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 txBox="1"/>
          <p:nvPr/>
        </p:nvSpPr>
        <p:spPr>
          <a:xfrm>
            <a:off x="2206326" y="1002299"/>
            <a:ext cx="8205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Participación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de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los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Padres y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Conferencias</a:t>
            </a:r>
            <a:endParaRPr dirty="0">
              <a:latin typeface="+mj-lt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1780674" y="2083893"/>
            <a:ext cx="8839200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¡Las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familias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son clave para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el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éxito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estudiantil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!</a:t>
            </a:r>
            <a:endParaRPr sz="24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Formas de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participar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:</a:t>
            </a:r>
            <a:endParaRPr sz="24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Consulta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nuestra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Política de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Participación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de Padres</a:t>
            </a:r>
            <a:endParaRPr sz="24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(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en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ParentSquare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y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el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sitio web de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nuestra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escuela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)</a:t>
            </a:r>
            <a:endParaRPr sz="24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Inscríbete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como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voluntario</a:t>
            </a:r>
            <a:endParaRPr sz="24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Asiste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a las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reuniones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de padres y maestros</a:t>
            </a:r>
            <a:endParaRPr sz="24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¿Tienes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otras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ideas? ¡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Compártelas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!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Agradecemos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tu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apoyo</a:t>
            </a:r>
            <a:r>
              <a:rPr lang="en-US" sz="24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.</a:t>
            </a:r>
            <a:endParaRPr sz="24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095"/>
            <a:ext cx="12192000" cy="689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33305"/>
            <a:ext cx="12192000" cy="689619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3"/>
          <p:cNvSpPr txBox="1"/>
          <p:nvPr/>
        </p:nvSpPr>
        <p:spPr>
          <a:xfrm>
            <a:off x="1859175" y="2342150"/>
            <a:ext cx="8952900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Un maestro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altamente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calificado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es</a:t>
            </a:r>
            <a:endParaRPr dirty="0">
              <a:latin typeface="+mj-lt"/>
            </a:endParaRPr>
          </a:p>
          <a:p>
            <a:pPr marL="5715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</a:pPr>
            <a:endParaRPr sz="36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⮚"/>
            </a:pP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Totalmente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certificado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/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licenciado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endParaRPr sz="36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por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el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estado</a:t>
            </a:r>
            <a:endParaRPr dirty="0">
              <a:latin typeface="+mj-lt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⮚"/>
            </a:pP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Posee al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menos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un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título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de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licenciatura</a:t>
            </a:r>
            <a:endParaRPr dirty="0">
              <a:latin typeface="+mj-lt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⮚"/>
            </a:pP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Demuestra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competencia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en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cada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materia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académica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principal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que</a:t>
            </a:r>
            <a:r>
              <a:rPr lang="en-US" sz="36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enseña</a:t>
            </a:r>
            <a:endParaRPr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3092525" y="1107825"/>
            <a:ext cx="63024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Maestros </a:t>
            </a:r>
            <a:r>
              <a:rPr lang="en-US" sz="36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Altamente</a:t>
            </a:r>
            <a:r>
              <a:rPr lang="en-US" sz="36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Calificados</a:t>
            </a:r>
            <a:endParaRPr dirty="0">
              <a:latin typeface="+mn-lt"/>
            </a:endParaRPr>
          </a:p>
        </p:txBody>
      </p:sp>
      <p:pic>
        <p:nvPicPr>
          <p:cNvPr id="103" name="Google Shape;103;p3" descr="teacher_miss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84879" y="2066491"/>
            <a:ext cx="1727199" cy="2497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095"/>
            <a:ext cx="12192000" cy="689619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 txBox="1"/>
          <p:nvPr/>
        </p:nvSpPr>
        <p:spPr>
          <a:xfrm>
            <a:off x="1837592" y="2294792"/>
            <a:ext cx="8739600" cy="49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Noto Sans Symbols"/>
              <a:buChar char="⮚"/>
            </a:pP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Al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inicio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del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año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los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estudiantes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realizan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pruebas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referencia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en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lectura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y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matemáticas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(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Aimsweb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)</a:t>
            </a:r>
            <a:endParaRPr sz="900" dirty="0">
              <a:latin typeface="+mn-lt"/>
            </a:endParaRPr>
          </a:p>
          <a:p>
            <a:pPr marL="28575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Noto Sans Symbols"/>
              <a:buChar char="⮚"/>
            </a:pP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Al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inicio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del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año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los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estudiantes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realizan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pruebas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referencia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en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lectura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y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matemáticas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(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Aimsweb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)</a:t>
            </a:r>
            <a:endParaRPr sz="900" dirty="0">
              <a:latin typeface="+mn-lt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Noto Sans Symbols"/>
              <a:buChar char="⮚"/>
            </a:pP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Los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grupos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son flexibles: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los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estudiantes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pueden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entrar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o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salir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según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sea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necesario</a:t>
            </a:r>
            <a:endParaRPr sz="27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28575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Noto Sans Symbols"/>
              <a:buChar char="⮚"/>
            </a:pP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Las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pruebas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referencia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se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realizan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en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otoño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invierno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y primavera</a:t>
            </a:r>
            <a:endParaRPr sz="900" dirty="0">
              <a:latin typeface="+mn-lt"/>
            </a:endParaRPr>
          </a:p>
          <a:p>
            <a:pPr marL="28575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Noto Sans Symbols"/>
              <a:buChar char="⮚"/>
            </a:pP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Se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realiza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un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seguimiento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regular del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progreso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los</a:t>
            </a:r>
            <a:r>
              <a:rPr lang="en-US" sz="27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7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estudiantes</a:t>
            </a:r>
            <a:endParaRPr sz="900"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3387976" y="1211000"/>
            <a:ext cx="59934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Evaluaciones</a:t>
            </a:r>
            <a:r>
              <a:rPr lang="en-US" sz="3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y </a:t>
            </a:r>
            <a:r>
              <a:rPr lang="en-US" sz="3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Grupos</a:t>
            </a:r>
            <a:r>
              <a:rPr lang="en-US" sz="32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Pequeños</a:t>
            </a: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75" y="-38200"/>
            <a:ext cx="12135426" cy="689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"/>
          <p:cNvSpPr/>
          <p:nvPr/>
        </p:nvSpPr>
        <p:spPr>
          <a:xfrm>
            <a:off x="1881550" y="1199650"/>
            <a:ext cx="8845200" cy="6078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Lexia Reading Core5®**</a:t>
            </a:r>
            <a:endParaRPr sz="32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</a:br>
            <a:r>
              <a:rPr lang="en-US" sz="1600" dirty="0">
                <a:latin typeface="+mj-lt"/>
              </a:rPr>
              <a:t>¡Un </a:t>
            </a:r>
            <a:r>
              <a:rPr lang="en-US" sz="1600" dirty="0" err="1">
                <a:latin typeface="+mj-lt"/>
              </a:rPr>
              <a:t>programa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basado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en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computadora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que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hace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que</a:t>
            </a:r>
            <a:r>
              <a:rPr lang="en-US" sz="1600" dirty="0">
                <a:latin typeface="+mj-lt"/>
              </a:rPr>
              <a:t> la </a:t>
            </a:r>
            <a:r>
              <a:rPr lang="en-US" sz="1600" dirty="0" err="1">
                <a:latin typeface="+mj-lt"/>
              </a:rPr>
              <a:t>práctica</a:t>
            </a:r>
            <a:r>
              <a:rPr lang="en-US" sz="1600" dirty="0">
                <a:latin typeface="+mj-lt"/>
              </a:rPr>
              <a:t> de la </a:t>
            </a:r>
            <a:r>
              <a:rPr lang="en-US" sz="1600" dirty="0" err="1">
                <a:latin typeface="+mj-lt"/>
              </a:rPr>
              <a:t>lectura</a:t>
            </a:r>
            <a:r>
              <a:rPr lang="en-US" sz="1600" dirty="0">
                <a:latin typeface="+mj-lt"/>
              </a:rPr>
              <a:t> sea </a:t>
            </a:r>
            <a:r>
              <a:rPr lang="en-US" sz="1600" dirty="0" err="1">
                <a:latin typeface="+mj-lt"/>
              </a:rPr>
              <a:t>divertida</a:t>
            </a:r>
            <a:r>
              <a:rPr lang="en-US" sz="1600" dirty="0">
                <a:latin typeface="+mj-lt"/>
              </a:rPr>
              <a:t>!</a:t>
            </a:r>
            <a:endParaRPr sz="1600" dirty="0">
              <a:latin typeface="+mj-lt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dirty="0" err="1">
                <a:latin typeface="+mj-lt"/>
              </a:rPr>
              <a:t>Comienza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en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el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nivel</a:t>
            </a:r>
            <a:r>
              <a:rPr lang="en-US" sz="1800" dirty="0">
                <a:latin typeface="+mj-lt"/>
              </a:rPr>
              <a:t> individual de </a:t>
            </a:r>
            <a:r>
              <a:rPr lang="en-US" sz="1800" dirty="0" err="1">
                <a:latin typeface="+mj-lt"/>
              </a:rPr>
              <a:t>cada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niño</a:t>
            </a:r>
            <a:endParaRPr sz="18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dirty="0" err="1">
                <a:latin typeface="+mj-lt"/>
              </a:rPr>
              <a:t>Ofrece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instrucción</a:t>
            </a:r>
            <a:r>
              <a:rPr lang="en-US" sz="1800" dirty="0">
                <a:latin typeface="+mj-lt"/>
              </a:rPr>
              <a:t> y </a:t>
            </a:r>
            <a:r>
              <a:rPr lang="en-US" sz="1800" dirty="0" err="1">
                <a:latin typeface="+mj-lt"/>
              </a:rPr>
              <a:t>retroalimentación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en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línea</a:t>
            </a:r>
            <a:endParaRPr sz="18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dirty="0">
                <a:latin typeface="+mj-lt"/>
              </a:rPr>
              <a:t>Los maestros </a:t>
            </a:r>
            <a:r>
              <a:rPr lang="en-US" sz="1800" dirty="0" err="1">
                <a:latin typeface="+mj-lt"/>
              </a:rPr>
              <a:t>hacen</a:t>
            </a:r>
            <a:r>
              <a:rPr lang="en-US" sz="1800" dirty="0">
                <a:latin typeface="+mj-lt"/>
              </a:rPr>
              <a:t> un </a:t>
            </a:r>
            <a:r>
              <a:rPr lang="en-US" sz="1800" dirty="0" err="1">
                <a:latin typeface="+mj-lt"/>
              </a:rPr>
              <a:t>seguimiento</a:t>
            </a:r>
            <a:r>
              <a:rPr lang="en-US" sz="1800" dirty="0">
                <a:latin typeface="+mj-lt"/>
              </a:rPr>
              <a:t> del </a:t>
            </a:r>
            <a:r>
              <a:rPr lang="en-US" sz="1800" dirty="0" err="1">
                <a:latin typeface="+mj-lt"/>
              </a:rPr>
              <a:t>progreso</a:t>
            </a:r>
            <a:r>
              <a:rPr lang="en-US" sz="1800" dirty="0">
                <a:latin typeface="+mj-lt"/>
              </a:rPr>
              <a:t> y </a:t>
            </a:r>
            <a:r>
              <a:rPr lang="en-US" sz="1800" dirty="0" err="1">
                <a:latin typeface="+mj-lt"/>
              </a:rPr>
              <a:t>brindan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apoyo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adicional</a:t>
            </a:r>
            <a:endParaRPr sz="18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dirty="0">
                <a:latin typeface="+mj-lt"/>
              </a:rPr>
              <a:t>Se centra </a:t>
            </a:r>
            <a:r>
              <a:rPr lang="en-US" sz="1800" dirty="0" err="1">
                <a:latin typeface="+mj-lt"/>
              </a:rPr>
              <a:t>en</a:t>
            </a:r>
            <a:r>
              <a:rPr lang="en-US" sz="1800" dirty="0">
                <a:latin typeface="+mj-lt"/>
              </a:rPr>
              <a:t> 6 </a:t>
            </a:r>
            <a:r>
              <a:rPr lang="en-US" sz="1800" dirty="0" err="1">
                <a:latin typeface="+mj-lt"/>
              </a:rPr>
              <a:t>habilidades</a:t>
            </a:r>
            <a:r>
              <a:rPr lang="en-US" sz="1800" dirty="0">
                <a:latin typeface="+mj-lt"/>
              </a:rPr>
              <a:t> de </a:t>
            </a:r>
            <a:r>
              <a:rPr lang="en-US" sz="1800" dirty="0" err="1">
                <a:latin typeface="+mj-lt"/>
              </a:rPr>
              <a:t>lectura</a:t>
            </a:r>
            <a:r>
              <a:rPr lang="en-US" sz="1800" dirty="0">
                <a:latin typeface="+mj-lt"/>
              </a:rPr>
              <a:t>:</a:t>
            </a:r>
            <a:endParaRPr dirty="0">
              <a:latin typeface="+mj-lt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 sz="1800" dirty="0" err="1">
                <a:latin typeface="+mj-lt"/>
              </a:rPr>
              <a:t>Conciencia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fonológica</a:t>
            </a:r>
            <a:endParaRPr sz="1800" dirty="0">
              <a:latin typeface="+mj-lt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 sz="1800" dirty="0" err="1">
                <a:latin typeface="+mj-lt"/>
              </a:rPr>
              <a:t>Fonética</a:t>
            </a:r>
            <a:endParaRPr sz="1800" dirty="0">
              <a:latin typeface="+mj-lt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 sz="1800" dirty="0" err="1">
                <a:latin typeface="+mj-lt"/>
              </a:rPr>
              <a:t>Análisis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estructural</a:t>
            </a:r>
            <a:endParaRPr sz="1800" dirty="0">
              <a:latin typeface="+mj-lt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 sz="1800" dirty="0" err="1">
                <a:latin typeface="+mj-lt"/>
              </a:rPr>
              <a:t>Fluidez</a:t>
            </a:r>
            <a:endParaRPr sz="1800" dirty="0">
              <a:latin typeface="+mj-lt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en-US" sz="1800" dirty="0" err="1">
                <a:latin typeface="+mj-lt"/>
              </a:rPr>
              <a:t>Vocabulario</a:t>
            </a:r>
            <a:endParaRPr sz="1800" dirty="0">
              <a:latin typeface="+mj-lt"/>
            </a:endParaRP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dirty="0" err="1">
                <a:latin typeface="+mj-lt"/>
              </a:rPr>
              <a:t>Comprensión</a:t>
            </a:r>
            <a:endParaRPr sz="18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</a:br>
            <a:endParaRPr sz="18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9095"/>
            <a:ext cx="12192000" cy="689619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6"/>
          <p:cNvSpPr txBox="1"/>
          <p:nvPr/>
        </p:nvSpPr>
        <p:spPr>
          <a:xfrm>
            <a:off x="1763475" y="2171700"/>
            <a:ext cx="8850000" cy="57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Revisamos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el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progreso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los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estudiantes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cada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dos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semanas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y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cada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trimestre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usando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Aimsweb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.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Las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habilidades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que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se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monitorean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pueden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incluir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: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Lectura: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comprensión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fluidez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en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la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lectura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en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voz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alta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conceptos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iniciales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alfabetización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Matemáticas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: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cálculo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conceptos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iniciales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matemáticas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Ejemplos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evaluaciones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iniciales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lectura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y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matemáticas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: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Contar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en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voz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alta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Identificación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números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Discriminación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cantidades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Número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faltante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Nombrar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letras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Sonidos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las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letras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Palabras sin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sentido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342900" marR="0" lvl="0" indent="-3302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Segmentación</a:t>
            </a:r>
            <a:r>
              <a:rPr lang="en-US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de </a:t>
            </a:r>
            <a:r>
              <a:rPr lang="en-US" sz="18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fonemas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0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565449" y="1124579"/>
            <a:ext cx="885008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</a:rPr>
              <a:t>Monitoreo</a:t>
            </a:r>
            <a:r>
              <a:rPr lang="en-US" sz="4000" dirty="0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</a:rPr>
              <a:t> del Progreso</a:t>
            </a: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9095"/>
            <a:ext cx="12192000" cy="689619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7"/>
          <p:cNvSpPr txBox="1"/>
          <p:nvPr/>
        </p:nvSpPr>
        <p:spPr>
          <a:xfrm>
            <a:off x="5954841" y="1252088"/>
            <a:ext cx="9430200" cy="55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>
                <a:solidFill>
                  <a:schemeClr val="dk1"/>
                </a:solidFill>
              </a:rPr>
              <a:t>Lecciones</a:t>
            </a:r>
            <a:r>
              <a:rPr lang="en-US" dirty="0">
                <a:solidFill>
                  <a:schemeClr val="dk1"/>
                </a:solidFill>
              </a:rPr>
              <a:t> de </a:t>
            </a:r>
            <a:r>
              <a:rPr lang="en-US" dirty="0" err="1">
                <a:solidFill>
                  <a:schemeClr val="dk1"/>
                </a:solidFill>
              </a:rPr>
              <a:t>intervención</a:t>
            </a:r>
            <a:r>
              <a:rPr lang="en-US" dirty="0">
                <a:solidFill>
                  <a:schemeClr val="dk1"/>
                </a:solidFill>
              </a:rPr>
              <a:t> de Lexia Core 5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Dirigidas</a:t>
            </a:r>
            <a:r>
              <a:rPr lang="en-US" dirty="0">
                <a:solidFill>
                  <a:schemeClr val="dk1"/>
                </a:solidFill>
              </a:rPr>
              <a:t> a las </a:t>
            </a:r>
            <a:r>
              <a:rPr lang="en-US" dirty="0" err="1">
                <a:solidFill>
                  <a:schemeClr val="dk1"/>
                </a:solidFill>
              </a:rPr>
              <a:t>necesidades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individuales</a:t>
            </a:r>
            <a:r>
              <a:rPr lang="en-US" dirty="0">
                <a:solidFill>
                  <a:schemeClr val="dk1"/>
                </a:solidFill>
              </a:rPr>
              <a:t> de </a:t>
            </a:r>
            <a:r>
              <a:rPr lang="en-US" dirty="0" err="1">
                <a:solidFill>
                  <a:schemeClr val="dk1"/>
                </a:solidFill>
              </a:rPr>
              <a:t>cada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estudiante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Phonics for Reading</a:t>
            </a:r>
            <a:br>
              <a:rPr lang="en-US" b="1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Estrategias</a:t>
            </a:r>
            <a:r>
              <a:rPr lang="en-US" dirty="0">
                <a:solidFill>
                  <a:schemeClr val="dk1"/>
                </a:solidFill>
              </a:rPr>
              <a:t> de </a:t>
            </a:r>
            <a:r>
              <a:rPr lang="en-US" dirty="0" err="1">
                <a:solidFill>
                  <a:schemeClr val="dk1"/>
                </a:solidFill>
              </a:rPr>
              <a:t>decodificación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Making Connections</a:t>
            </a:r>
            <a:br>
              <a:rPr lang="en-US" b="1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Estrategias</a:t>
            </a:r>
            <a:r>
              <a:rPr lang="en-US" dirty="0">
                <a:solidFill>
                  <a:schemeClr val="dk1"/>
                </a:solidFill>
              </a:rPr>
              <a:t> de </a:t>
            </a:r>
            <a:r>
              <a:rPr lang="en-US" dirty="0" err="1">
                <a:solidFill>
                  <a:schemeClr val="dk1"/>
                </a:solidFill>
              </a:rPr>
              <a:t>comprensión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Rewards</a:t>
            </a:r>
            <a:br>
              <a:rPr lang="en-US" b="1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Fluidez</a:t>
            </a:r>
            <a:r>
              <a:rPr lang="en-US" dirty="0">
                <a:solidFill>
                  <a:schemeClr val="dk1"/>
                </a:solidFill>
              </a:rPr>
              <a:t>/</a:t>
            </a:r>
            <a:r>
              <a:rPr lang="en-US" dirty="0" err="1">
                <a:solidFill>
                  <a:schemeClr val="dk1"/>
                </a:solidFill>
              </a:rPr>
              <a:t>comprensión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Soar to Success</a:t>
            </a:r>
            <a:br>
              <a:rPr lang="en-US" b="1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Comprensión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Read Naturally / Read Live</a:t>
            </a:r>
            <a:br>
              <a:rPr lang="en-US" b="1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Fluidez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Read Well</a:t>
            </a:r>
            <a:br>
              <a:rPr lang="en-US" b="1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Decodificación</a:t>
            </a:r>
            <a:r>
              <a:rPr lang="en-US" dirty="0">
                <a:solidFill>
                  <a:schemeClr val="dk1"/>
                </a:solidFill>
              </a:rPr>
              <a:t>/palabras de vista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Early Reading Intervention</a:t>
            </a:r>
            <a:br>
              <a:rPr lang="en-US" b="1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Conciencia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fonémica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819847" y="798232"/>
            <a:ext cx="885008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1" name="Google Shape;131;p7" descr="BackToSchool_Tommy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10416" y="1587981"/>
            <a:ext cx="3195538" cy="4680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9095"/>
            <a:ext cx="12192000" cy="689619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8"/>
          <p:cNvSpPr txBox="1"/>
          <p:nvPr/>
        </p:nvSpPr>
        <p:spPr>
          <a:xfrm>
            <a:off x="1763486" y="2171700"/>
            <a:ext cx="8850000" cy="48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+mn-lt"/>
                <a:ea typeface="Century Gothic"/>
                <a:cs typeface="Century Gothic"/>
                <a:sym typeface="Century Gothic"/>
              </a:rPr>
              <a:t>*</a:t>
            </a:r>
            <a:r>
              <a:rPr lang="en-US" sz="3200" b="1" dirty="0" err="1">
                <a:solidFill>
                  <a:schemeClr val="dk1"/>
                </a:solidFill>
                <a:latin typeface="+mn-lt"/>
                <a:ea typeface="Century Gothic"/>
                <a:cs typeface="Century Gothic"/>
                <a:sym typeface="Century Gothic"/>
              </a:rPr>
              <a:t>Matemáticas</a:t>
            </a:r>
            <a:r>
              <a:rPr lang="en-US" sz="3200" b="1" dirty="0">
                <a:solidFill>
                  <a:schemeClr val="dk1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+mn-lt"/>
                <a:ea typeface="Century Gothic"/>
                <a:cs typeface="Century Gothic"/>
                <a:sym typeface="Century Gothic"/>
              </a:rPr>
              <a:t>Táctiles</a:t>
            </a:r>
            <a:r>
              <a:rPr lang="en-US" sz="3200" b="1" dirty="0">
                <a:solidFill>
                  <a:schemeClr val="dk1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Century Gothic"/>
                <a:cs typeface="Century Gothic"/>
                <a:sym typeface="Century Gothic"/>
              </a:rPr>
              <a:t>(Touch Math)</a:t>
            </a:r>
            <a:endParaRPr dirty="0">
              <a:solidFill>
                <a:schemeClr val="dk1"/>
              </a:solidFill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Un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enfoque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multisensorial,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basado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en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la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visión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y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respaldado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por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investigaciones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, para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enseñar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matemáticas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a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estudiantes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con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dificultades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. Touch Math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incluye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indicaciones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y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utiliza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los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números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como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8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manipulativos</a:t>
            </a:r>
            <a:r>
              <a:rPr lang="en-US" sz="28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.</a:t>
            </a:r>
            <a:endParaRPr sz="1000"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7411D0"/>
              </a:solidFill>
              <a:latin typeface="+mn-lt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0000"/>
                </a:solidFill>
                <a:latin typeface="+mn-lt"/>
                <a:ea typeface="Century Gothic"/>
                <a:cs typeface="Century Gothic"/>
                <a:sym typeface="Century Gothic"/>
              </a:rPr>
              <a:t>*Rocket Math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Fluidez</a:t>
            </a:r>
            <a:r>
              <a:rPr lang="en-US" sz="32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de </a:t>
            </a:r>
            <a:r>
              <a:rPr lang="en-US" sz="32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hechos</a:t>
            </a:r>
            <a:r>
              <a:rPr lang="en-US" sz="3200" dirty="0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3200" dirty="0" err="1">
                <a:solidFill>
                  <a:srgbClr val="7411D0"/>
                </a:solidFill>
                <a:latin typeface="+mn-lt"/>
                <a:ea typeface="Century Gothic"/>
                <a:cs typeface="Century Gothic"/>
                <a:sym typeface="Century Gothic"/>
              </a:rPr>
              <a:t>matemáticos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1452575" y="1230075"/>
            <a:ext cx="94872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dirty="0" err="1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</a:rPr>
              <a:t>Intervenciones</a:t>
            </a:r>
            <a:r>
              <a:rPr lang="en-US" sz="3500" dirty="0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</a:rPr>
              <a:t> de </a:t>
            </a:r>
            <a:r>
              <a:rPr lang="en-US" sz="3500" dirty="0" err="1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</a:rPr>
              <a:t>Matemáticas</a:t>
            </a:r>
            <a:r>
              <a:rPr lang="en-US" sz="3500" dirty="0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</a:rPr>
              <a:t> del </a:t>
            </a:r>
            <a:r>
              <a:rPr lang="en-US" sz="3500" dirty="0" err="1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</a:rPr>
              <a:t>Título</a:t>
            </a:r>
            <a:r>
              <a:rPr lang="en-US" sz="3500" dirty="0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</a:rPr>
              <a:t> I</a:t>
            </a:r>
            <a:endParaRPr sz="900" dirty="0"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9095"/>
            <a:ext cx="12192000" cy="689619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9"/>
          <p:cNvSpPr txBox="1"/>
          <p:nvPr/>
        </p:nvSpPr>
        <p:spPr>
          <a:xfrm>
            <a:off x="1763487" y="2206257"/>
            <a:ext cx="8850000" cy="39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Utilizamos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el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monitoreo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del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progreso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cada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dos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semanas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y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cada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trimestre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con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Aimsweb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. Lo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que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se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monitorea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depende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en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gran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medida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del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tipo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de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intervenciones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que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se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estén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ofreciendo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a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cada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estudiante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y del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grado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en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el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que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 se </a:t>
            </a:r>
            <a:r>
              <a:rPr lang="en-US" sz="2000" b="1" dirty="0" err="1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encuentre</a:t>
            </a:r>
            <a:r>
              <a:rPr lang="en-US" sz="2000" b="1" dirty="0">
                <a:solidFill>
                  <a:srgbClr val="2046A5"/>
                </a:solidFill>
                <a:latin typeface="+mn-lt"/>
                <a:ea typeface="Century Gothic"/>
                <a:cs typeface="Century Gothic"/>
                <a:sym typeface="Century Gothic"/>
              </a:rPr>
              <a:t>.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+mn-lt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dk1"/>
                </a:solidFill>
                <a:latin typeface="+mn-lt"/>
                <a:ea typeface="Source Sans Pro"/>
                <a:cs typeface="Source Sans Pro"/>
                <a:sym typeface="Source Sans Pro"/>
              </a:rPr>
              <a:t>Monitoreamos</a:t>
            </a:r>
            <a:r>
              <a:rPr lang="en-US" sz="2000" b="1" dirty="0">
                <a:solidFill>
                  <a:schemeClr val="dk1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n-lt"/>
                <a:ea typeface="Source Sans Pro"/>
                <a:cs typeface="Source Sans Pro"/>
                <a:sym typeface="Source Sans Pro"/>
              </a:rPr>
              <a:t>aspectos</a:t>
            </a:r>
            <a:r>
              <a:rPr lang="en-US" sz="2000" b="1" dirty="0">
                <a:solidFill>
                  <a:schemeClr val="dk1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+mn-lt"/>
                <a:ea typeface="Source Sans Pro"/>
                <a:cs typeface="Source Sans Pro"/>
                <a:sym typeface="Source Sans Pro"/>
              </a:rPr>
              <a:t>como</a:t>
            </a:r>
            <a:r>
              <a:rPr lang="en-US" sz="2000" b="1" dirty="0">
                <a:solidFill>
                  <a:schemeClr val="dk1"/>
                </a:solidFill>
                <a:latin typeface="+mn-lt"/>
                <a:ea typeface="Source Sans Pro"/>
                <a:cs typeface="Source Sans Pro"/>
                <a:sym typeface="Source Sans Pro"/>
              </a:rPr>
              <a:t>: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*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Comprensión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lectora</a:t>
            </a:r>
            <a:endParaRPr sz="1200"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7411D0"/>
                </a:solidFill>
                <a:latin typeface="+mn-lt"/>
                <a:ea typeface="Calibri"/>
                <a:cs typeface="Calibri"/>
                <a:sym typeface="Calibri"/>
              </a:rPr>
              <a:t>*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Calibri"/>
                <a:cs typeface="Calibri"/>
                <a:sym typeface="Calibri"/>
              </a:rPr>
              <a:t>Cálculo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Calibri"/>
                <a:cs typeface="Calibri"/>
                <a:sym typeface="Calibri"/>
              </a:rPr>
              <a:t>matemático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Calibri"/>
                <a:cs typeface="Calibri"/>
                <a:sym typeface="Calibri"/>
              </a:rPr>
              <a:t>	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*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Fluidez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en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la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lectura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en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voz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alta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		</a:t>
            </a:r>
            <a:endParaRPr sz="1200"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*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Conceptos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matemáticos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iniciales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:     </a:t>
            </a:r>
            <a:r>
              <a:rPr lang="en-US" sz="19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Conceptos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iniciales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de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alfabetización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:</a:t>
            </a:r>
            <a:endParaRPr sz="1200"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	-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Conteo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en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voz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alta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		                -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Nombrar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letras</a:t>
            </a:r>
            <a:endParaRPr sz="1200"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	-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Identificación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de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números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 	     -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Sonidos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de las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letras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	</a:t>
            </a:r>
            <a:endParaRPr sz="1200"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	-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Discriminación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de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cantidades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	     -Palabras sin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sentido</a:t>
            </a:r>
            <a:endParaRPr sz="1200"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	-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Número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faltante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      	                         -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Segmentación</a:t>
            </a:r>
            <a:r>
              <a:rPr lang="en-US" sz="1800" b="1" dirty="0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 de </a:t>
            </a:r>
            <a:r>
              <a:rPr lang="en-US" sz="1800" b="1" dirty="0" err="1">
                <a:solidFill>
                  <a:srgbClr val="7411D0"/>
                </a:solidFill>
                <a:latin typeface="+mn-lt"/>
                <a:ea typeface="Source Sans Pro"/>
                <a:cs typeface="Source Sans Pro"/>
                <a:sym typeface="Source Sans Pro"/>
              </a:rPr>
              <a:t>fonemas</a:t>
            </a:r>
            <a:endParaRPr sz="1200" dirty="0">
              <a:latin typeface="+mn-lt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670957" y="1230087"/>
            <a:ext cx="885008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chemeClr val="dk1"/>
                </a:solidFill>
                <a:latin typeface="+mn-lt"/>
                <a:ea typeface="Century Gothic"/>
                <a:cs typeface="Century Gothic"/>
                <a:sym typeface="Century Gothic"/>
              </a:rPr>
              <a:t>Monitoreo</a:t>
            </a:r>
            <a:r>
              <a:rPr lang="en-US" sz="4000" dirty="0">
                <a:solidFill>
                  <a:schemeClr val="dk1"/>
                </a:solidFill>
                <a:latin typeface="+mn-lt"/>
                <a:ea typeface="Century Gothic"/>
                <a:cs typeface="Century Gothic"/>
                <a:sym typeface="Century Gothic"/>
              </a:rPr>
              <a:t> del Progreso</a:t>
            </a:r>
            <a:endParaRPr dirty="0">
              <a:latin typeface="+mn-lt"/>
            </a:endParaRPr>
          </a:p>
        </p:txBody>
      </p:sp>
      <p:pic>
        <p:nvPicPr>
          <p:cNvPr id="146" name="Google Shape;146;p9" descr="teacher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99025" y="3321995"/>
            <a:ext cx="917350" cy="1282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52" name="Google Shape;152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53" name="Google Shape;15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190"/>
            <a:ext cx="12192000" cy="689619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0"/>
          <p:cNvSpPr/>
          <p:nvPr/>
        </p:nvSpPr>
        <p:spPr>
          <a:xfrm>
            <a:off x="1868902" y="2464670"/>
            <a:ext cx="759300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Preguntas</a:t>
            </a:r>
            <a:r>
              <a:rPr lang="en-US" sz="32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 y </a:t>
            </a:r>
            <a:r>
              <a:rPr lang="en-US" sz="3200" dirty="0" err="1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Comentarios</a:t>
            </a:r>
            <a:br>
              <a:rPr lang="en-US" sz="3200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</a:br>
            <a:r>
              <a:rPr lang="en-US" sz="3200" dirty="0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No dude </a:t>
            </a:r>
            <a:r>
              <a:rPr lang="en-US" sz="3200" dirty="0" err="1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en</a:t>
            </a:r>
            <a:r>
              <a:rPr lang="en-US" sz="3200" dirty="0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contactarse</a:t>
            </a:r>
            <a:r>
              <a:rPr lang="en-US" sz="3200" dirty="0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 Jessica Brougher </a:t>
            </a:r>
            <a:r>
              <a:rPr lang="en-US" sz="3200" dirty="0" err="1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si</a:t>
            </a:r>
            <a:r>
              <a:rPr lang="en-US" sz="3200" dirty="0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tiene</a:t>
            </a:r>
            <a:r>
              <a:rPr lang="en-US" sz="3200" dirty="0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alguna</a:t>
            </a:r>
            <a:r>
              <a:rPr lang="en-US" sz="3200" dirty="0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pregunta</a:t>
            </a:r>
            <a:r>
              <a:rPr lang="en-US" sz="3200" dirty="0">
                <a:solidFill>
                  <a:schemeClr val="lt2"/>
                </a:solidFill>
                <a:latin typeface="+mj-lt"/>
                <a:ea typeface="Calibri"/>
                <a:cs typeface="Calibri"/>
                <a:sym typeface="Calibri"/>
              </a:rPr>
              <a:t> a lo largo del año.</a:t>
            </a:r>
            <a:r>
              <a:rPr lang="en-US" sz="3200" dirty="0">
                <a:solidFill>
                  <a:srgbClr val="0066CC"/>
                </a:solidFill>
                <a:latin typeface="+mj-lt"/>
                <a:ea typeface="Calibri"/>
                <a:cs typeface="Calibri"/>
                <a:sym typeface="Calibri"/>
              </a:rPr>
              <a:t>Jessica.Brougher@district6.org</a:t>
            </a:r>
            <a:endParaRPr sz="3200" dirty="0">
              <a:solidFill>
                <a:schemeClr val="dk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10" descr="teacher_miss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94376" y="2230385"/>
            <a:ext cx="1813340" cy="370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61" name="Google Shape;16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62" name="Google Shape;16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9095"/>
            <a:ext cx="12192000" cy="6896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3dc04f-18f8-4fb1-9bfb-dea3c844030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D0EA7B7C7398448D507E0B5E1B78D9" ma:contentTypeVersion="5" ma:contentTypeDescription="Create a new document." ma:contentTypeScope="" ma:versionID="5fe2cd15043b8f7f52e430ecfcefe47a">
  <xsd:schema xmlns:xsd="http://www.w3.org/2001/XMLSchema" xmlns:xs="http://www.w3.org/2001/XMLSchema" xmlns:p="http://schemas.microsoft.com/office/2006/metadata/properties" xmlns:ns3="903dc04f-18f8-4fb1-9bfb-dea3c844030f" targetNamespace="http://schemas.microsoft.com/office/2006/metadata/properties" ma:root="true" ma:fieldsID="75af78841a521a3c815232a3070dc29d" ns3:_="">
    <xsd:import namespace="903dc04f-18f8-4fb1-9bfb-dea3c844030f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3dc04f-18f8-4fb1-9bfb-dea3c844030f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7B79DE-CC25-4B6A-94A2-57E29F7359F5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903dc04f-18f8-4fb1-9bfb-dea3c844030f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A7DB2D6-EC3F-4CA6-B871-8F1E0E48F5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CA6F1D-BE9B-4C90-8DFC-CB4FE80B23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3dc04f-18f8-4fb1-9bfb-dea3c84403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683</Words>
  <Application>Microsoft Office PowerPoint</Application>
  <PresentationFormat>Widescreen</PresentationFormat>
  <Paragraphs>94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Century Gothic</vt:lpstr>
      <vt:lpstr>Arial</vt:lpstr>
      <vt:lpstr>Jacques Francois Shadow</vt:lpstr>
      <vt:lpstr>Noto Sans Symbols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cp:lastModifiedBy>Jessica Brougher</cp:lastModifiedBy>
  <cp:revision>5</cp:revision>
  <dcterms:created xsi:type="dcterms:W3CDTF">2017-07-28T16:28:32Z</dcterms:created>
  <dcterms:modified xsi:type="dcterms:W3CDTF">2026-02-17T20:15:59Z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0x010100E5D0EA7B7C7398448D507E0B5E1B78D9</vt:lpwstr>
  </property>
</Properties>
</file>