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5149"/>
  </p:normalViewPr>
  <p:slideViewPr>
    <p:cSldViewPr snapToGrid="0" snapToObjects="1" showGuides="1">
      <p:cViewPr varScale="1">
        <p:scale>
          <a:sx n="83" d="100"/>
          <a:sy n="83" d="100"/>
        </p:scale>
        <p:origin x="547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C453-EEB4-6D4E-BDC4-463F60764BB5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8534-9533-3240-89A0-2804661C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75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C453-EEB4-6D4E-BDC4-463F60764BB5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8534-9533-3240-89A0-2804661C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43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C453-EEB4-6D4E-BDC4-463F60764BB5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8534-9533-3240-89A0-2804661C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07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C453-EEB4-6D4E-BDC4-463F60764BB5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8534-9533-3240-89A0-2804661C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22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C453-EEB4-6D4E-BDC4-463F60764BB5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8534-9533-3240-89A0-2804661C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282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C453-EEB4-6D4E-BDC4-463F60764BB5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8534-9533-3240-89A0-2804661C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1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C453-EEB4-6D4E-BDC4-463F60764BB5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8534-9533-3240-89A0-2804661C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378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C453-EEB4-6D4E-BDC4-463F60764BB5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8534-9533-3240-89A0-2804661C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2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C453-EEB4-6D4E-BDC4-463F60764BB5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8534-9533-3240-89A0-2804661C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544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C453-EEB4-6D4E-BDC4-463F60764BB5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8534-9533-3240-89A0-2804661C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833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C453-EEB4-6D4E-BDC4-463F60764BB5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8534-9533-3240-89A0-2804661C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17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2C453-EEB4-6D4E-BDC4-463F60764BB5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28534-9533-3240-89A0-2804661CE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E001BA-F055-4020-A8FB-1A186A1E9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095"/>
            <a:ext cx="12192000" cy="689619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A92F7CC-5AC4-4617-ABB7-FD9665606690}"/>
              </a:ext>
            </a:extLst>
          </p:cNvPr>
          <p:cNvSpPr/>
          <p:nvPr/>
        </p:nvSpPr>
        <p:spPr>
          <a:xfrm>
            <a:off x="1861038" y="2149404"/>
            <a:ext cx="870731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latin typeface="Century Schoolbook" panose="02040604050505020304" pitchFamily="18" charset="0"/>
                <a:ea typeface="Century Gothic" charset="0"/>
                <a:cs typeface="Century Gothic" charset="0"/>
              </a:rPr>
              <a:t>Title I is a federal program that provides extra funding to schools so we can better support all students.</a:t>
            </a:r>
          </a:p>
          <a:p>
            <a:endParaRPr lang="en-US" sz="2200" b="1" dirty="0">
              <a:latin typeface="Century Schoolbook" panose="02040604050505020304" pitchFamily="18" charset="0"/>
              <a:ea typeface="Century Gothic" charset="0"/>
              <a:cs typeface="Century Gothic" charset="0"/>
            </a:endParaRPr>
          </a:p>
          <a:p>
            <a:r>
              <a:rPr lang="en-US" sz="2200" b="1" dirty="0">
                <a:latin typeface="Century Schoolbook" panose="02040604050505020304" pitchFamily="18" charset="0"/>
                <a:ea typeface="Century Gothic" charset="0"/>
                <a:cs typeface="Century Gothic" charset="0"/>
              </a:rPr>
              <a:t>What this means for our students:</a:t>
            </a:r>
          </a:p>
          <a:p>
            <a:endParaRPr lang="en-US" sz="2200" b="1" dirty="0">
              <a:latin typeface="Century Schoolbook" panose="02040604050505020304" pitchFamily="18" charset="0"/>
              <a:ea typeface="Century Gothic" charset="0"/>
              <a:cs typeface="Century Gothic" charset="0"/>
            </a:endParaRPr>
          </a:p>
          <a:p>
            <a:r>
              <a:rPr lang="en-US" sz="2200" b="1" dirty="0">
                <a:latin typeface="Century Schoolbook" panose="02040604050505020304" pitchFamily="18" charset="0"/>
                <a:ea typeface="Century Gothic" charset="0"/>
                <a:cs typeface="Century Gothic" charset="0"/>
              </a:rPr>
              <a:t>* Small group instruction to meet specific needs</a:t>
            </a:r>
          </a:p>
          <a:p>
            <a:r>
              <a:rPr lang="en-US" sz="2200" b="1" dirty="0">
                <a:latin typeface="Century Schoolbook" panose="02040604050505020304" pitchFamily="18" charset="0"/>
                <a:ea typeface="Century Gothic" charset="0"/>
                <a:cs typeface="Century Gothic" charset="0"/>
              </a:rPr>
              <a:t>* Extra programs and interventions for success</a:t>
            </a:r>
          </a:p>
          <a:p>
            <a:r>
              <a:rPr lang="en-US" sz="2200" b="1" dirty="0">
                <a:latin typeface="Century Schoolbook" panose="02040604050505020304" pitchFamily="18" charset="0"/>
                <a:ea typeface="Century Gothic" charset="0"/>
                <a:cs typeface="Century Gothic" charset="0"/>
              </a:rPr>
              <a:t>* Free breakfast and lunch for every student</a:t>
            </a:r>
          </a:p>
          <a:p>
            <a:r>
              <a:rPr lang="en-US" sz="2200" b="1" dirty="0">
                <a:latin typeface="Century Schoolbook" panose="02040604050505020304" pitchFamily="18" charset="0"/>
                <a:ea typeface="Century Gothic" charset="0"/>
                <a:cs typeface="Century Gothic" charset="0"/>
              </a:rPr>
              <a:t>* Additional resources to support learning</a:t>
            </a:r>
          </a:p>
          <a:p>
            <a:endParaRPr lang="en-US" sz="2200" b="1" dirty="0">
              <a:latin typeface="Century Schoolbook" panose="02040604050505020304" pitchFamily="18" charset="0"/>
              <a:ea typeface="Century Gothic" charset="0"/>
              <a:cs typeface="Century Gothic" charset="0"/>
            </a:endParaRPr>
          </a:p>
          <a:p>
            <a:r>
              <a:rPr lang="en-US" sz="2200" b="1" dirty="0">
                <a:latin typeface="Century Schoolbook" panose="02040604050505020304" pitchFamily="18" charset="0"/>
                <a:ea typeface="Century Gothic" charset="0"/>
                <a:cs typeface="Century Gothic" charset="0"/>
              </a:rPr>
              <a:t>At Sam’s Valley, Title I helps us give every child more opportunities to grow and succeed.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0FFC74-DA61-4D46-BF47-1AA283A7FB55}"/>
              </a:ext>
            </a:extLst>
          </p:cNvPr>
          <p:cNvSpPr txBox="1"/>
          <p:nvPr/>
        </p:nvSpPr>
        <p:spPr>
          <a:xfrm>
            <a:off x="3054378" y="1212936"/>
            <a:ext cx="6083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astellar" panose="020A0402060406010301" pitchFamily="18" charset="0"/>
              </a:rPr>
              <a:t>Title I at Sam’s Valley</a:t>
            </a:r>
          </a:p>
        </p:txBody>
      </p:sp>
      <p:pic>
        <p:nvPicPr>
          <p:cNvPr id="5" name="Picture 4" descr="BackToSchool_Susie_6">
            <a:extLst>
              <a:ext uri="{FF2B5EF4-FFF2-40B4-BE49-F238E27FC236}">
                <a16:creationId xmlns:a16="http://schemas.microsoft.com/office/drawing/2014/main" id="{419BBFD6-D13C-4B36-8D7D-22E1FBB31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31716" y="3966210"/>
            <a:ext cx="1599246" cy="154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22650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E001BA-F055-4020-A8FB-1A186A1E9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095"/>
            <a:ext cx="12192000" cy="68961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C1BA89-59CE-4A8A-9B0D-573A6A6B0F6C}"/>
              </a:ext>
            </a:extLst>
          </p:cNvPr>
          <p:cNvSpPr txBox="1"/>
          <p:nvPr/>
        </p:nvSpPr>
        <p:spPr>
          <a:xfrm>
            <a:off x="2695074" y="1187116"/>
            <a:ext cx="7459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Parent Involvement &amp; Conferences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D59A8C-662D-494E-B3BF-11F5057CBF2C}"/>
              </a:ext>
            </a:extLst>
          </p:cNvPr>
          <p:cNvSpPr txBox="1"/>
          <p:nvPr/>
        </p:nvSpPr>
        <p:spPr>
          <a:xfrm>
            <a:off x="1780674" y="2083893"/>
            <a:ext cx="88392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Families are key partners in student success!</a:t>
            </a:r>
          </a:p>
          <a:p>
            <a:endParaRPr lang="en-US" sz="2800" dirty="0"/>
          </a:p>
          <a:p>
            <a:r>
              <a:rPr lang="en-US" sz="2800" dirty="0"/>
              <a:t>Ways to get involved:</a:t>
            </a:r>
          </a:p>
          <a:p>
            <a:endParaRPr lang="en-US" sz="2800" dirty="0"/>
          </a:p>
          <a:p>
            <a:r>
              <a:rPr lang="en-US" sz="2800" dirty="0"/>
              <a:t>Review our  Parent Involvement Policy </a:t>
            </a:r>
          </a:p>
          <a:p>
            <a:r>
              <a:rPr lang="en-US" sz="2800" dirty="0"/>
              <a:t>           (on </a:t>
            </a:r>
            <a:r>
              <a:rPr lang="en-US" sz="2800" dirty="0" err="1"/>
              <a:t>ParentSquare</a:t>
            </a:r>
            <a:r>
              <a:rPr lang="en-US" sz="2800" dirty="0"/>
              <a:t> and our school website)</a:t>
            </a:r>
          </a:p>
          <a:p>
            <a:r>
              <a:rPr lang="en-US" sz="2800" dirty="0"/>
              <a:t>Sign up as a volunteer</a:t>
            </a:r>
          </a:p>
          <a:p>
            <a:r>
              <a:rPr lang="en-US" sz="2800" dirty="0"/>
              <a:t>Attend parent/teacher conferences</a:t>
            </a:r>
          </a:p>
          <a:p>
            <a:endParaRPr lang="en-US" sz="2800" dirty="0"/>
          </a:p>
          <a:p>
            <a:r>
              <a:rPr lang="en-US" sz="2800" dirty="0"/>
              <a:t>Have other ideas? Let us know—we welcome your support!</a:t>
            </a: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777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E001BA-F055-4020-A8FB-1A186A1E9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095"/>
            <a:ext cx="12192000" cy="68961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34E17B-79E5-462F-B41C-1E5D7FF64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33305"/>
            <a:ext cx="12192000" cy="68961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8307F9-46C7-41F2-92E1-ADE2D558107D}"/>
              </a:ext>
            </a:extLst>
          </p:cNvPr>
          <p:cNvSpPr txBox="1"/>
          <p:nvPr/>
        </p:nvSpPr>
        <p:spPr>
          <a:xfrm>
            <a:off x="1860884" y="2342147"/>
            <a:ext cx="895149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 highly qualified teacher is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Fully certified/licensed by the state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Holds at least a bachelor’s degree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/>
              <a:t>Shows competence in each core academic subject they teach</a:t>
            </a:r>
          </a:p>
          <a:p>
            <a:br>
              <a:rPr lang="en-US" sz="3600" dirty="0"/>
            </a:br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A12BEC-1A39-4AE8-A4DA-8E5C1A7DF232}"/>
              </a:ext>
            </a:extLst>
          </p:cNvPr>
          <p:cNvSpPr txBox="1"/>
          <p:nvPr/>
        </p:nvSpPr>
        <p:spPr>
          <a:xfrm>
            <a:off x="4009292" y="1107831"/>
            <a:ext cx="4879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Highly Qualified Teachers</a:t>
            </a:r>
          </a:p>
        </p:txBody>
      </p:sp>
      <p:pic>
        <p:nvPicPr>
          <p:cNvPr id="6" name="Picture 4" descr="teacher_miss10">
            <a:extLst>
              <a:ext uri="{FF2B5EF4-FFF2-40B4-BE49-F238E27FC236}">
                <a16:creationId xmlns:a16="http://schemas.microsoft.com/office/drawing/2014/main" id="{40787E9B-DD53-459B-BB40-477504CB6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85179" y="2107166"/>
            <a:ext cx="1727200" cy="249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0144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E001BA-F055-4020-A8FB-1A186A1E9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095"/>
            <a:ext cx="12192000" cy="68961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DA65C2-CDC8-4CFA-9008-B51D283111A3}"/>
              </a:ext>
            </a:extLst>
          </p:cNvPr>
          <p:cNvSpPr txBox="1"/>
          <p:nvPr/>
        </p:nvSpPr>
        <p:spPr>
          <a:xfrm>
            <a:off x="1837592" y="2294792"/>
            <a:ext cx="873955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/>
              <a:t>At the start of the year, students take benchmark tests in reading and math (</a:t>
            </a:r>
            <a:r>
              <a:rPr lang="en-US" sz="3200" dirty="0" err="1"/>
              <a:t>Aimsweb</a:t>
            </a:r>
            <a:r>
              <a:rPr lang="en-US" sz="3200" dirty="0"/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/>
              <a:t>Results plus teacher input help us form intervention groups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/>
              <a:t>Groups are fluid—students may enter or exit as needed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/>
              <a:t>Benchmark tests happen in fall, winter, and spring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/>
              <a:t>Students are progress monitored regularly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3220F0-F477-4CE6-A6CC-6A5C2EA4D0DA}"/>
              </a:ext>
            </a:extLst>
          </p:cNvPr>
          <p:cNvSpPr txBox="1"/>
          <p:nvPr/>
        </p:nvSpPr>
        <p:spPr>
          <a:xfrm>
            <a:off x="3387969" y="1211011"/>
            <a:ext cx="5416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Assessments &amp; Small Groups</a:t>
            </a:r>
          </a:p>
        </p:txBody>
      </p:sp>
    </p:spTree>
    <p:extLst>
      <p:ext uri="{BB962C8B-B14F-4D97-AF65-F5344CB8AC3E}">
        <p14:creationId xmlns:p14="http://schemas.microsoft.com/office/powerpoint/2010/main" val="4038878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E001BA-F055-4020-A8FB-1A186A1E9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8190"/>
            <a:ext cx="12192000" cy="68961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360B02-B8F4-4D80-8FE7-8FCDDE3DB54B}"/>
              </a:ext>
            </a:extLst>
          </p:cNvPr>
          <p:cNvSpPr/>
          <p:nvPr/>
        </p:nvSpPr>
        <p:spPr>
          <a:xfrm>
            <a:off x="1881554" y="1083275"/>
            <a:ext cx="884506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</a:rPr>
              <a:t>Lexia Reading Core5®**</a:t>
            </a:r>
            <a:endParaRPr lang="en-US" sz="3200" dirty="0"/>
          </a:p>
          <a:p>
            <a:pPr>
              <a:lnSpc>
                <a:spcPct val="150000"/>
              </a:lnSpc>
            </a:pPr>
            <a:br>
              <a:rPr lang="en-US" dirty="0"/>
            </a:b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A computer-based program that makes reading practice fun!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Starts at each child’s individual level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Provides online instruction &amp; feedback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Teachers track progress and provide extra support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Focuses on 6 reading skills: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Phonological awareness</a:t>
            </a:r>
            <a:endParaRPr lang="en-US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Phonics</a:t>
            </a:r>
            <a:endParaRPr lang="en-US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Structural analysis</a:t>
            </a:r>
            <a:endParaRPr lang="en-US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Fluency</a:t>
            </a:r>
            <a:endParaRPr lang="en-US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Vocabulary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Comprehension</a:t>
            </a:r>
            <a:endParaRPr lang="en-US" dirty="0"/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251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1AAD05-C63E-234A-B25C-0CA7A422A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95"/>
            <a:ext cx="12192000" cy="689619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63486" y="2171700"/>
            <a:ext cx="885008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check student progress bi-weekly and each trimester using </a:t>
            </a:r>
            <a:r>
              <a:rPr lang="en-US" sz="2000" dirty="0" err="1"/>
              <a:t>Aimsweb</a:t>
            </a:r>
            <a:r>
              <a:rPr lang="en-US" sz="20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Skills monitored may include-</a:t>
            </a:r>
            <a:br>
              <a:rPr lang="en-US" sz="2000" dirty="0"/>
            </a:br>
            <a:r>
              <a:rPr lang="en-US" sz="2000" dirty="0"/>
              <a:t>Reading: comprehension, oral reading fluency, early literacy concepts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Math: computation, early math concepts</a:t>
            </a:r>
          </a:p>
          <a:p>
            <a:endParaRPr lang="en-US" sz="2000" dirty="0"/>
          </a:p>
          <a:p>
            <a:r>
              <a:rPr lang="en-US" sz="2000" dirty="0"/>
              <a:t>Examples of early literacy &amp; math checks: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/>
              <a:t>Oral counting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/>
              <a:t>Number identification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/>
              <a:t>Quantity discrimination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/>
              <a:t>Missing number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/>
              <a:t>Letter naming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/>
              <a:t>Letter sounds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/>
              <a:t>Nonsense words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/>
              <a:t>Phoneme segmenting</a:t>
            </a:r>
          </a:p>
          <a:p>
            <a:br>
              <a:rPr lang="en-US" sz="4000" dirty="0"/>
            </a:br>
            <a:endParaRPr lang="en-US" sz="40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65449" y="1124579"/>
            <a:ext cx="88500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charset="0"/>
                <a:ea typeface="Century Gothic" charset="0"/>
                <a:cs typeface="Century Gothic" charset="0"/>
              </a:rPr>
              <a:t>Progress Monitoring</a:t>
            </a:r>
          </a:p>
        </p:txBody>
      </p:sp>
    </p:spTree>
    <p:extLst>
      <p:ext uri="{BB962C8B-B14F-4D97-AF65-F5344CB8AC3E}">
        <p14:creationId xmlns:p14="http://schemas.microsoft.com/office/powerpoint/2010/main" val="153295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1AAD05-C63E-234A-B25C-0CA7A422A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95"/>
            <a:ext cx="12192000" cy="689619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954841" y="1252088"/>
            <a:ext cx="943018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000" b="1" dirty="0"/>
              <a:t>Lexia Core 5 Intervention Lessons</a:t>
            </a:r>
            <a:r>
              <a:rPr lang="en-US" sz="2000" dirty="0"/>
              <a:t>​</a:t>
            </a:r>
          </a:p>
          <a:p>
            <a:pPr fontAlgn="base"/>
            <a:r>
              <a:rPr lang="en-US" sz="2000" dirty="0"/>
              <a:t>targeted to individual student needs​</a:t>
            </a:r>
          </a:p>
          <a:p>
            <a:pPr fontAlgn="base"/>
            <a:r>
              <a:rPr lang="en-US" sz="2000" b="1" dirty="0"/>
              <a:t>Phonics for Reading</a:t>
            </a:r>
            <a:r>
              <a:rPr lang="en-US" sz="2000" dirty="0"/>
              <a:t>​</a:t>
            </a:r>
          </a:p>
          <a:p>
            <a:pPr fontAlgn="base"/>
            <a:r>
              <a:rPr lang="en-US" sz="2000" dirty="0"/>
              <a:t>decoding strategies​​</a:t>
            </a:r>
          </a:p>
          <a:p>
            <a:pPr fontAlgn="base"/>
            <a:r>
              <a:rPr lang="en-US" sz="2000" b="1" dirty="0"/>
              <a:t>Making Connections</a:t>
            </a:r>
            <a:r>
              <a:rPr lang="en-US" sz="2000" dirty="0"/>
              <a:t>​</a:t>
            </a:r>
          </a:p>
          <a:p>
            <a:pPr fontAlgn="base"/>
            <a:r>
              <a:rPr lang="en-US" sz="2000" dirty="0"/>
              <a:t>comprehension strategies​</a:t>
            </a:r>
          </a:p>
          <a:p>
            <a:pPr fontAlgn="base"/>
            <a:r>
              <a:rPr lang="en-US" sz="2000" b="1" dirty="0"/>
              <a:t>Rewards</a:t>
            </a:r>
            <a:r>
              <a:rPr lang="en-US" sz="2000" dirty="0"/>
              <a:t>​</a:t>
            </a:r>
          </a:p>
          <a:p>
            <a:pPr fontAlgn="base"/>
            <a:r>
              <a:rPr lang="en-US" sz="2000" dirty="0"/>
              <a:t>fluency/comprehension​​</a:t>
            </a:r>
          </a:p>
          <a:p>
            <a:pPr fontAlgn="base"/>
            <a:r>
              <a:rPr lang="en-US" sz="2000" b="1" dirty="0"/>
              <a:t>Soar to Success</a:t>
            </a:r>
            <a:r>
              <a:rPr lang="en-US" sz="2000" dirty="0"/>
              <a:t>​</a:t>
            </a:r>
          </a:p>
          <a:p>
            <a:pPr fontAlgn="base"/>
            <a:r>
              <a:rPr lang="en-US" sz="2000" dirty="0"/>
              <a:t>comprehension​​</a:t>
            </a:r>
          </a:p>
          <a:p>
            <a:pPr fontAlgn="base"/>
            <a:r>
              <a:rPr lang="en-US" sz="2000" b="1" dirty="0"/>
              <a:t>Read Naturally/Read Live</a:t>
            </a:r>
            <a:r>
              <a:rPr lang="en-US" sz="2000" dirty="0"/>
              <a:t>​</a:t>
            </a:r>
          </a:p>
          <a:p>
            <a:pPr fontAlgn="base"/>
            <a:r>
              <a:rPr lang="en-US" sz="2000" dirty="0"/>
              <a:t>fluency​​</a:t>
            </a:r>
          </a:p>
          <a:p>
            <a:pPr fontAlgn="base"/>
            <a:r>
              <a:rPr lang="en-US" sz="2000" b="1" dirty="0"/>
              <a:t>Read Well</a:t>
            </a:r>
            <a:r>
              <a:rPr lang="en-US" sz="2000" dirty="0"/>
              <a:t>​</a:t>
            </a:r>
          </a:p>
          <a:p>
            <a:pPr fontAlgn="base"/>
            <a:r>
              <a:rPr lang="en-US" sz="2000" dirty="0"/>
              <a:t>decoding/sight words​​</a:t>
            </a:r>
          </a:p>
          <a:p>
            <a:pPr fontAlgn="base"/>
            <a:r>
              <a:rPr lang="en-US" sz="2000" b="1" dirty="0"/>
              <a:t>Early Reading Intervention</a:t>
            </a:r>
            <a:r>
              <a:rPr lang="en-US" sz="2000" dirty="0"/>
              <a:t>​</a:t>
            </a:r>
          </a:p>
          <a:p>
            <a:pPr fontAlgn="base"/>
            <a:r>
              <a:rPr lang="en-US" sz="2000" dirty="0"/>
              <a:t>phonemic awareness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19847" y="798232"/>
            <a:ext cx="88500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5" name="Picture 5" descr="BackToSchool_Tommy3">
            <a:extLst>
              <a:ext uri="{FF2B5EF4-FFF2-40B4-BE49-F238E27FC236}">
                <a16:creationId xmlns:a16="http://schemas.microsoft.com/office/drawing/2014/main" id="{1A1F1E17-D3BB-486B-957A-7CD33CAD5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0416" y="1587981"/>
            <a:ext cx="3195538" cy="468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450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1AAD05-C63E-234A-B25C-0CA7A422A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95"/>
            <a:ext cx="12192000" cy="689619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63486" y="2171700"/>
            <a:ext cx="8850085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entury Gothic" pitchFamily="34" charset="0"/>
              </a:rPr>
              <a:t>*Touch Math</a:t>
            </a:r>
          </a:p>
          <a:p>
            <a:r>
              <a:rPr lang="en-US" sz="3200" dirty="0">
                <a:solidFill>
                  <a:srgbClr val="7411D0"/>
                </a:solidFill>
                <a:latin typeface="Century Gothic" pitchFamily="34" charset="0"/>
              </a:rPr>
              <a:t>A research-backed, visually based,</a:t>
            </a:r>
          </a:p>
          <a:p>
            <a:r>
              <a:rPr lang="en-US" sz="3200" dirty="0">
                <a:solidFill>
                  <a:srgbClr val="7411D0"/>
                </a:solidFill>
                <a:latin typeface="Century Gothic" pitchFamily="34" charset="0"/>
              </a:rPr>
              <a:t>multisensory approach to teaching</a:t>
            </a:r>
          </a:p>
          <a:p>
            <a:r>
              <a:rPr lang="en-US" sz="3200" dirty="0">
                <a:solidFill>
                  <a:srgbClr val="7411D0"/>
                </a:solidFill>
                <a:latin typeface="Century Gothic" pitchFamily="34" charset="0"/>
              </a:rPr>
              <a:t>math to struggling students. Touch Math embeds prompting and utilizes the numbers as manipulatives themselves.</a:t>
            </a:r>
          </a:p>
          <a:p>
            <a:endParaRPr lang="en-US" sz="3200" dirty="0">
              <a:solidFill>
                <a:srgbClr val="7411D0"/>
              </a:solidFill>
              <a:latin typeface="Century Gothic" pitchFamily="34" charset="0"/>
            </a:endParaRPr>
          </a:p>
          <a:p>
            <a:r>
              <a:rPr lang="en-US" sz="3200" b="1" dirty="0">
                <a:solidFill>
                  <a:srgbClr val="000000"/>
                </a:solidFill>
                <a:latin typeface="Century Gothic" pitchFamily="34" charset="0"/>
              </a:rPr>
              <a:t>*Rocket Math</a:t>
            </a:r>
          </a:p>
          <a:p>
            <a:r>
              <a:rPr lang="en-US" sz="3200" dirty="0">
                <a:solidFill>
                  <a:srgbClr val="7411D0"/>
                </a:solidFill>
                <a:latin typeface="Century Gothic" pitchFamily="34" charset="0"/>
              </a:rPr>
              <a:t>Fact fluency</a:t>
            </a:r>
          </a:p>
          <a:p>
            <a:endParaRPr lang="en-US" sz="40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0957" y="1230087"/>
            <a:ext cx="88500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charset="0"/>
                <a:ea typeface="Century Gothic" charset="0"/>
                <a:cs typeface="Century Gothic" charset="0"/>
              </a:rPr>
              <a:t>Title I Math Interventions</a:t>
            </a:r>
          </a:p>
        </p:txBody>
      </p:sp>
    </p:spTree>
    <p:extLst>
      <p:ext uri="{BB962C8B-B14F-4D97-AF65-F5344CB8AC3E}">
        <p14:creationId xmlns:p14="http://schemas.microsoft.com/office/powerpoint/2010/main" val="1521474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1AAD05-C63E-234A-B25C-0CA7A422A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95"/>
            <a:ext cx="12192000" cy="689619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63487" y="2206257"/>
            <a:ext cx="88500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2046A5"/>
                </a:solidFill>
                <a:latin typeface="Century Gothic" pitchFamily="34" charset="0"/>
              </a:rPr>
              <a:t>We use bi-weekly and trimester progress monitoring using </a:t>
            </a:r>
            <a:r>
              <a:rPr lang="en-US" sz="2000" b="1" dirty="0" err="1">
                <a:solidFill>
                  <a:srgbClr val="2046A5"/>
                </a:solidFill>
                <a:latin typeface="Century Gothic" pitchFamily="34" charset="0"/>
              </a:rPr>
              <a:t>Aimsweb</a:t>
            </a:r>
            <a:r>
              <a:rPr lang="en-US" sz="2000" b="1" dirty="0">
                <a:solidFill>
                  <a:srgbClr val="2046A5"/>
                </a:solidFill>
                <a:latin typeface="Century Gothic" pitchFamily="34" charset="0"/>
              </a:rPr>
              <a:t>.  What is monitored depends greatly on what types of interventions are being offered per student and what grade level they are in.</a:t>
            </a:r>
          </a:p>
          <a:p>
            <a:endParaRPr lang="en-US" sz="2000" b="1" dirty="0">
              <a:latin typeface="News Gothic MT"/>
            </a:endParaRPr>
          </a:p>
          <a:p>
            <a:r>
              <a:rPr lang="en-US" sz="2000" b="1" dirty="0">
                <a:latin typeface="News Gothic MT"/>
              </a:rPr>
              <a:t>We monitor things such as:</a:t>
            </a:r>
          </a:p>
          <a:p>
            <a:r>
              <a:rPr lang="en-US" sz="2000" b="1" dirty="0">
                <a:solidFill>
                  <a:srgbClr val="7411D0"/>
                </a:solidFill>
                <a:latin typeface="News Gothic MT"/>
              </a:rPr>
              <a:t>*Reading Comprehension</a:t>
            </a:r>
          </a:p>
          <a:p>
            <a:r>
              <a:rPr lang="en-US" sz="2000" b="1" dirty="0">
                <a:solidFill>
                  <a:srgbClr val="7411D0"/>
                </a:solidFill>
              </a:rPr>
              <a:t>*Mathematical Computation	</a:t>
            </a:r>
            <a:r>
              <a:rPr lang="en-US" sz="2000" b="1" dirty="0">
                <a:solidFill>
                  <a:srgbClr val="7411D0"/>
                </a:solidFill>
                <a:latin typeface="News Gothic MT"/>
              </a:rPr>
              <a:t>*Oral Reading Fluency			</a:t>
            </a:r>
          </a:p>
          <a:p>
            <a:r>
              <a:rPr lang="en-US" sz="2000" b="1" dirty="0">
                <a:solidFill>
                  <a:srgbClr val="7411D0"/>
                </a:solidFill>
                <a:latin typeface="News Gothic MT"/>
              </a:rPr>
              <a:t>*Early Math Concepts:		*Early Literacy Concepts:</a:t>
            </a:r>
          </a:p>
          <a:p>
            <a:r>
              <a:rPr lang="en-US" sz="2000" b="1" dirty="0">
                <a:solidFill>
                  <a:srgbClr val="7411D0"/>
                </a:solidFill>
                <a:latin typeface="News Gothic MT"/>
              </a:rPr>
              <a:t>	-Oral Counting			-Letter Naming</a:t>
            </a:r>
          </a:p>
          <a:p>
            <a:r>
              <a:rPr lang="en-US" sz="2000" b="1" dirty="0">
                <a:solidFill>
                  <a:srgbClr val="7411D0"/>
                </a:solidFill>
                <a:latin typeface="News Gothic MT"/>
              </a:rPr>
              <a:t>	-Number Identification	-Letter Sounds	</a:t>
            </a:r>
          </a:p>
          <a:p>
            <a:r>
              <a:rPr lang="en-US" sz="2000" b="1" dirty="0">
                <a:solidFill>
                  <a:srgbClr val="7411D0"/>
                </a:solidFill>
                <a:latin typeface="News Gothic MT"/>
              </a:rPr>
              <a:t>	-Quantity Discrimination	-Nonsense Words</a:t>
            </a:r>
          </a:p>
          <a:p>
            <a:r>
              <a:rPr lang="en-US" sz="2000" b="1" dirty="0">
                <a:solidFill>
                  <a:srgbClr val="7411D0"/>
                </a:solidFill>
                <a:latin typeface="News Gothic MT"/>
              </a:rPr>
              <a:t>	-Missing Number		-Phoneme Segmenting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0957" y="1230087"/>
            <a:ext cx="88500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charset="0"/>
                <a:ea typeface="Century Gothic" charset="0"/>
                <a:cs typeface="Century Gothic" charset="0"/>
              </a:rPr>
              <a:t>Progress Monitoring</a:t>
            </a:r>
          </a:p>
        </p:txBody>
      </p:sp>
      <p:pic>
        <p:nvPicPr>
          <p:cNvPr id="6" name="Picture 4" descr="teacher4">
            <a:extLst>
              <a:ext uri="{FF2B5EF4-FFF2-40B4-BE49-F238E27FC236}">
                <a16:creationId xmlns:a16="http://schemas.microsoft.com/office/drawing/2014/main" id="{68C8184E-F51B-4657-B73E-33DFF8311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1050" y="3156108"/>
            <a:ext cx="1287463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4137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BCF8E-3511-4DCF-9C5E-25829CA33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F475F-0EF1-47E5-8B75-AC53949BA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DBD0C0-FED6-4B3B-8B3D-F14A83AB3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190"/>
            <a:ext cx="12192000" cy="68961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1F0442A-5C81-44A5-9AC3-62416DD8C51A}"/>
              </a:ext>
            </a:extLst>
          </p:cNvPr>
          <p:cNvSpPr/>
          <p:nvPr/>
        </p:nvSpPr>
        <p:spPr>
          <a:xfrm>
            <a:off x="2052917" y="2529006"/>
            <a:ext cx="75213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/>
              <a:t>Questions and Feedback</a:t>
            </a:r>
            <a:br>
              <a:rPr lang="en-US" sz="4000" dirty="0"/>
            </a:br>
            <a:r>
              <a:rPr lang="en-US" sz="4000" dirty="0">
                <a:solidFill>
                  <a:schemeClr val="bg2"/>
                </a:solidFill>
              </a:rPr>
              <a:t>Feel free to contact Jessica Brougher if you have any </a:t>
            </a:r>
          </a:p>
          <a:p>
            <a:r>
              <a:rPr lang="en-US" sz="4000" dirty="0">
                <a:solidFill>
                  <a:schemeClr val="bg2"/>
                </a:solidFill>
              </a:rPr>
              <a:t>questions as the year progresses!</a:t>
            </a:r>
            <a:br>
              <a:rPr lang="en-US" sz="4000" dirty="0">
                <a:solidFill>
                  <a:schemeClr val="hlink"/>
                </a:solidFill>
              </a:rPr>
            </a:br>
            <a:r>
              <a:rPr lang="en-US" sz="4000" dirty="0">
                <a:solidFill>
                  <a:srgbClr val="0066CC"/>
                </a:solidFill>
              </a:rPr>
              <a:t>Jessica.Brougher@district6.org</a:t>
            </a:r>
            <a:endParaRPr lang="en-US" sz="4000" dirty="0"/>
          </a:p>
        </p:txBody>
      </p:sp>
      <p:pic>
        <p:nvPicPr>
          <p:cNvPr id="6" name="Picture 6" descr="teacher_miss3">
            <a:extLst>
              <a:ext uri="{FF2B5EF4-FFF2-40B4-BE49-F238E27FC236}">
                <a16:creationId xmlns:a16="http://schemas.microsoft.com/office/drawing/2014/main" id="{89EFEBD4-6201-494E-9138-509D01D84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94376" y="2230385"/>
            <a:ext cx="1813340" cy="370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97762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423C3-0016-40B2-BD06-5A1C43943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A3D71-E0C8-4083-94F5-E26E478C8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32937A-F4C4-479C-BAFF-5855CF85A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95"/>
            <a:ext cx="12192000" cy="6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793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D0EA7B7C7398448D507E0B5E1B78D9" ma:contentTypeVersion="5" ma:contentTypeDescription="Create a new document." ma:contentTypeScope="" ma:versionID="240feea5ca95590587b0cae5fdfd986c">
  <xsd:schema xmlns:xsd="http://www.w3.org/2001/XMLSchema" xmlns:xs="http://www.w3.org/2001/XMLSchema" xmlns:p="http://schemas.microsoft.com/office/2006/metadata/properties" xmlns:ns3="903dc04f-18f8-4fb1-9bfb-dea3c844030f" targetNamespace="http://schemas.microsoft.com/office/2006/metadata/properties" ma:root="true" ma:fieldsID="66df86d2edf9f8a8ab6975f8d5362ef7" ns3:_="">
    <xsd:import namespace="903dc04f-18f8-4fb1-9bfb-dea3c844030f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3dc04f-18f8-4fb1-9bfb-dea3c844030f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03dc04f-18f8-4fb1-9bfb-dea3c844030f" xsi:nil="true"/>
  </documentManagement>
</p:properties>
</file>

<file path=customXml/itemProps1.xml><?xml version="1.0" encoding="utf-8"?>
<ds:datastoreItem xmlns:ds="http://schemas.openxmlformats.org/officeDocument/2006/customXml" ds:itemID="{AFB6DAC4-EAB4-43EF-B37A-989393E69E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3dc04f-18f8-4fb1-9bfb-dea3c84403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332B92-926D-4382-B2F4-EC264189CD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736853-71C3-448F-88E9-A0668162CA2A}">
  <ds:schemaRefs>
    <ds:schemaRef ds:uri="http://schemas.microsoft.com/office/2006/documentManagement/types"/>
    <ds:schemaRef ds:uri="http://www.w3.org/XML/1998/namespace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903dc04f-18f8-4fb1-9bfb-dea3c844030f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563</Words>
  <Application>Microsoft Office PowerPoint</Application>
  <PresentationFormat>Widescreen</PresentationFormat>
  <Paragraphs>102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Castellar</vt:lpstr>
      <vt:lpstr>Century Gothic</vt:lpstr>
      <vt:lpstr>Century Schoolbook</vt:lpstr>
      <vt:lpstr>News Gothic MT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Jessica Brougher</cp:lastModifiedBy>
  <cp:revision>23</cp:revision>
  <dcterms:created xsi:type="dcterms:W3CDTF">2017-07-28T16:28:32Z</dcterms:created>
  <dcterms:modified xsi:type="dcterms:W3CDTF">2025-10-10T15:15:54Z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0x010100E5D0EA7B7C7398448D507E0B5E1B78D9</vt:lpwstr>
  </property>
</Properties>
</file>