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54"/>
  </p:notesMasterIdLst>
  <p:sldIdLst>
    <p:sldId id="256" r:id="rId2"/>
    <p:sldId id="257" r:id="rId3"/>
    <p:sldId id="258" r:id="rId4"/>
    <p:sldId id="259" r:id="rId5"/>
    <p:sldId id="260" r:id="rId6"/>
    <p:sldId id="261" r:id="rId7"/>
    <p:sldId id="262" r:id="rId8"/>
    <p:sldId id="300" r:id="rId9"/>
    <p:sldId id="301" r:id="rId10"/>
    <p:sldId id="302" r:id="rId11"/>
    <p:sldId id="266" r:id="rId12"/>
    <p:sldId id="267" r:id="rId13"/>
    <p:sldId id="268" r:id="rId14"/>
    <p:sldId id="269" r:id="rId15"/>
    <p:sldId id="270" r:id="rId16"/>
    <p:sldId id="303"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1" r:id="rId37"/>
    <p:sldId id="290" r:id="rId38"/>
    <p:sldId id="304" r:id="rId39"/>
    <p:sldId id="305" r:id="rId40"/>
    <p:sldId id="306" r:id="rId41"/>
    <p:sldId id="307" r:id="rId42"/>
    <p:sldId id="308" r:id="rId43"/>
    <p:sldId id="309" r:id="rId44"/>
    <p:sldId id="310" r:id="rId45"/>
    <p:sldId id="263" r:id="rId46"/>
    <p:sldId id="264" r:id="rId47"/>
    <p:sldId id="298" r:id="rId48"/>
    <p:sldId id="293" r:id="rId49"/>
    <p:sldId id="295" r:id="rId50"/>
    <p:sldId id="296" r:id="rId51"/>
    <p:sldId id="294" r:id="rId52"/>
    <p:sldId id="297" r:id="rId53"/>
  </p:sldIdLst>
  <p:sldSz cx="18288000" cy="10287000"/>
  <p:notesSz cx="6858000" cy="9144000"/>
  <p:embeddedFontLst>
    <p:embeddedFont>
      <p:font typeface="Apricots" panose="020B0604020202020204" charset="0"/>
      <p:regular r:id="rId55"/>
    </p:embeddedFont>
    <p:embeddedFont>
      <p:font typeface="Architects Daughter" panose="020B0604020202020204" charset="0"/>
      <p:regular r:id="rId56"/>
    </p:embeddedFont>
    <p:embeddedFont>
      <p:font typeface="Calibri (MS)" panose="020B0604020202020204" charset="0"/>
      <p:regular r:id="rId57"/>
    </p:embeddedFont>
    <p:embeddedFont>
      <p:font typeface="Calibri (MS) Bold" panose="020B0604020202020204" charset="0"/>
      <p:regular r:id="rId58"/>
    </p:embeddedFont>
    <p:embeddedFont>
      <p:font typeface="Calibri (MS) Italics" panose="020B0604020202020204" charset="0"/>
      <p:regular r:id="rId59"/>
    </p:embeddedFont>
    <p:embeddedFont>
      <p:font typeface="KG Primary Penmanship" panose="020B0604020202020204" charset="0"/>
      <p:regular r:id="rId6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29B9488-FFCA-4077-AAB8-25DC25873C65}" v="453" dt="2026-03-10T20:37:58.7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1.fntdata"/><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4.fntdata"/><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2.fntdata"/><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5.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3.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6.fntdata"/><Relationship Id="rId65"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BD90D0-556E-4FCB-9939-F62DF9CF6C31}" type="datetimeFigureOut">
              <a:rPr lang="en-US" smtClean="0"/>
              <a:t>3/11/2026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0C9F91-7FEB-4A41-A320-9451EB77CEEE}" type="slidenum">
              <a:rPr lang="en-US" smtClean="0"/>
              <a:t>‹#›</a:t>
            </a:fld>
            <a:endParaRPr lang="en-US"/>
          </a:p>
        </p:txBody>
      </p:sp>
    </p:spTree>
    <p:extLst>
      <p:ext uri="{BB962C8B-B14F-4D97-AF65-F5344CB8AC3E}">
        <p14:creationId xmlns:p14="http://schemas.microsoft.com/office/powerpoint/2010/main" val="25866050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LeMoyne</a:t>
            </a:r>
          </a:p>
        </p:txBody>
      </p:sp>
      <p:sp>
        <p:nvSpPr>
          <p:cNvPr id="4" name="Slide Number Placeholder 3"/>
          <p:cNvSpPr>
            <a:spLocks noGrp="1"/>
          </p:cNvSpPr>
          <p:nvPr>
            <p:ph type="sldNum" sz="quarter" idx="5"/>
          </p:nvPr>
        </p:nvSpPr>
        <p:spPr/>
        <p:txBody>
          <a:bodyPr/>
          <a:lstStyle/>
          <a:p>
            <a:fld id="{120C9F91-7FEB-4A41-A320-9451EB77CEEE}" type="slidenum">
              <a:rPr lang="en-US" smtClean="0"/>
              <a:t>1</a:t>
            </a:fld>
            <a:endParaRPr lang="en-US"/>
          </a:p>
        </p:txBody>
      </p:sp>
    </p:spTree>
    <p:extLst>
      <p:ext uri="{BB962C8B-B14F-4D97-AF65-F5344CB8AC3E}">
        <p14:creationId xmlns:p14="http://schemas.microsoft.com/office/powerpoint/2010/main" val="42216668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LeMoyne</a:t>
            </a:r>
          </a:p>
        </p:txBody>
      </p:sp>
      <p:sp>
        <p:nvSpPr>
          <p:cNvPr id="4" name="Slide Number Placeholder 3"/>
          <p:cNvSpPr>
            <a:spLocks noGrp="1"/>
          </p:cNvSpPr>
          <p:nvPr>
            <p:ph type="sldNum" sz="quarter" idx="5"/>
          </p:nvPr>
        </p:nvSpPr>
        <p:spPr/>
        <p:txBody>
          <a:bodyPr/>
          <a:lstStyle/>
          <a:p>
            <a:fld id="{120C9F91-7FEB-4A41-A320-9451EB77CEEE}" type="slidenum">
              <a:rPr lang="en-US" smtClean="0"/>
              <a:t>2</a:t>
            </a:fld>
            <a:endParaRPr lang="en-US"/>
          </a:p>
        </p:txBody>
      </p:sp>
    </p:spTree>
    <p:extLst>
      <p:ext uri="{BB962C8B-B14F-4D97-AF65-F5344CB8AC3E}">
        <p14:creationId xmlns:p14="http://schemas.microsoft.com/office/powerpoint/2010/main" val="25750929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LeMoyne</a:t>
            </a:r>
          </a:p>
        </p:txBody>
      </p:sp>
      <p:sp>
        <p:nvSpPr>
          <p:cNvPr id="4" name="Slide Number Placeholder 3"/>
          <p:cNvSpPr>
            <a:spLocks noGrp="1"/>
          </p:cNvSpPr>
          <p:nvPr>
            <p:ph type="sldNum" sz="quarter" idx="5"/>
          </p:nvPr>
        </p:nvSpPr>
        <p:spPr/>
        <p:txBody>
          <a:bodyPr/>
          <a:lstStyle/>
          <a:p>
            <a:fld id="{120C9F91-7FEB-4A41-A320-9451EB77CEEE}" type="slidenum">
              <a:rPr lang="en-US" smtClean="0"/>
              <a:t>3</a:t>
            </a:fld>
            <a:endParaRPr lang="en-US"/>
          </a:p>
        </p:txBody>
      </p:sp>
    </p:spTree>
    <p:extLst>
      <p:ext uri="{BB962C8B-B14F-4D97-AF65-F5344CB8AC3E}">
        <p14:creationId xmlns:p14="http://schemas.microsoft.com/office/powerpoint/2010/main" val="10588101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LeMoyne</a:t>
            </a:r>
          </a:p>
        </p:txBody>
      </p:sp>
      <p:sp>
        <p:nvSpPr>
          <p:cNvPr id="4" name="Slide Number Placeholder 3"/>
          <p:cNvSpPr>
            <a:spLocks noGrp="1"/>
          </p:cNvSpPr>
          <p:nvPr>
            <p:ph type="sldNum" sz="quarter" idx="5"/>
          </p:nvPr>
        </p:nvSpPr>
        <p:spPr/>
        <p:txBody>
          <a:bodyPr/>
          <a:lstStyle/>
          <a:p>
            <a:fld id="{120C9F91-7FEB-4A41-A320-9451EB77CEEE}" type="slidenum">
              <a:rPr lang="en-US" smtClean="0"/>
              <a:t>4</a:t>
            </a:fld>
            <a:endParaRPr lang="en-US"/>
          </a:p>
        </p:txBody>
      </p:sp>
    </p:spTree>
    <p:extLst>
      <p:ext uri="{BB962C8B-B14F-4D97-AF65-F5344CB8AC3E}">
        <p14:creationId xmlns:p14="http://schemas.microsoft.com/office/powerpoint/2010/main" val="27175774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LeMoyne</a:t>
            </a:r>
          </a:p>
        </p:txBody>
      </p:sp>
      <p:sp>
        <p:nvSpPr>
          <p:cNvPr id="4" name="Slide Number Placeholder 3"/>
          <p:cNvSpPr>
            <a:spLocks noGrp="1"/>
          </p:cNvSpPr>
          <p:nvPr>
            <p:ph type="sldNum" sz="quarter" idx="5"/>
          </p:nvPr>
        </p:nvSpPr>
        <p:spPr/>
        <p:txBody>
          <a:bodyPr/>
          <a:lstStyle/>
          <a:p>
            <a:fld id="{120C9F91-7FEB-4A41-A320-9451EB77CEEE}" type="slidenum">
              <a:rPr lang="en-US" smtClean="0"/>
              <a:t>5</a:t>
            </a:fld>
            <a:endParaRPr lang="en-US"/>
          </a:p>
        </p:txBody>
      </p:sp>
    </p:spTree>
    <p:extLst>
      <p:ext uri="{BB962C8B-B14F-4D97-AF65-F5344CB8AC3E}">
        <p14:creationId xmlns:p14="http://schemas.microsoft.com/office/powerpoint/2010/main" val="42402780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LeMoyne</a:t>
            </a:r>
          </a:p>
        </p:txBody>
      </p:sp>
      <p:sp>
        <p:nvSpPr>
          <p:cNvPr id="4" name="Slide Number Placeholder 3"/>
          <p:cNvSpPr>
            <a:spLocks noGrp="1"/>
          </p:cNvSpPr>
          <p:nvPr>
            <p:ph type="sldNum" sz="quarter" idx="5"/>
          </p:nvPr>
        </p:nvSpPr>
        <p:spPr/>
        <p:txBody>
          <a:bodyPr/>
          <a:lstStyle/>
          <a:p>
            <a:fld id="{120C9F91-7FEB-4A41-A320-9451EB77CEEE}" type="slidenum">
              <a:rPr lang="en-US" smtClean="0"/>
              <a:t>6</a:t>
            </a:fld>
            <a:endParaRPr lang="en-US"/>
          </a:p>
        </p:txBody>
      </p:sp>
    </p:spTree>
    <p:extLst>
      <p:ext uri="{BB962C8B-B14F-4D97-AF65-F5344CB8AC3E}">
        <p14:creationId xmlns:p14="http://schemas.microsoft.com/office/powerpoint/2010/main" val="1549581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PTA</a:t>
            </a:r>
          </a:p>
        </p:txBody>
      </p:sp>
      <p:sp>
        <p:nvSpPr>
          <p:cNvPr id="4" name="Slide Number Placeholder 3"/>
          <p:cNvSpPr>
            <a:spLocks noGrp="1"/>
          </p:cNvSpPr>
          <p:nvPr>
            <p:ph type="sldNum" sz="quarter" idx="5"/>
          </p:nvPr>
        </p:nvSpPr>
        <p:spPr/>
        <p:txBody>
          <a:bodyPr/>
          <a:lstStyle/>
          <a:p>
            <a:fld id="{120C9F91-7FEB-4A41-A320-9451EB77CEEE}" type="slidenum">
              <a:rPr lang="en-US" smtClean="0"/>
              <a:t>7</a:t>
            </a:fld>
            <a:endParaRPr lang="en-US"/>
          </a:p>
        </p:txBody>
      </p:sp>
    </p:spTree>
    <p:extLst>
      <p:ext uri="{BB962C8B-B14F-4D97-AF65-F5344CB8AC3E}">
        <p14:creationId xmlns:p14="http://schemas.microsoft.com/office/powerpoint/2010/main" val="22163294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PTA</a:t>
            </a:r>
          </a:p>
        </p:txBody>
      </p:sp>
      <p:sp>
        <p:nvSpPr>
          <p:cNvPr id="4" name="Slide Number Placeholder 3"/>
          <p:cNvSpPr>
            <a:spLocks noGrp="1"/>
          </p:cNvSpPr>
          <p:nvPr>
            <p:ph type="sldNum" sz="quarter" idx="5"/>
          </p:nvPr>
        </p:nvSpPr>
        <p:spPr/>
        <p:txBody>
          <a:bodyPr/>
          <a:lstStyle/>
          <a:p>
            <a:fld id="{120C9F91-7FEB-4A41-A320-9451EB77CEEE}" type="slidenum">
              <a:rPr lang="en-US" smtClean="0"/>
              <a:t>8</a:t>
            </a:fld>
            <a:endParaRPr lang="en-US"/>
          </a:p>
        </p:txBody>
      </p:sp>
    </p:spTree>
    <p:extLst>
      <p:ext uri="{BB962C8B-B14F-4D97-AF65-F5344CB8AC3E}">
        <p14:creationId xmlns:p14="http://schemas.microsoft.com/office/powerpoint/2010/main" val="37616402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PTA</a:t>
            </a:r>
          </a:p>
        </p:txBody>
      </p:sp>
      <p:sp>
        <p:nvSpPr>
          <p:cNvPr id="4" name="Slide Number Placeholder 3"/>
          <p:cNvSpPr>
            <a:spLocks noGrp="1"/>
          </p:cNvSpPr>
          <p:nvPr>
            <p:ph type="sldNum" sz="quarter" idx="5"/>
          </p:nvPr>
        </p:nvSpPr>
        <p:spPr/>
        <p:txBody>
          <a:bodyPr/>
          <a:lstStyle/>
          <a:p>
            <a:fld id="{120C9F91-7FEB-4A41-A320-9451EB77CEEE}" type="slidenum">
              <a:rPr lang="en-US" smtClean="0"/>
              <a:t>9</a:t>
            </a:fld>
            <a:endParaRPr lang="en-US"/>
          </a:p>
        </p:txBody>
      </p:sp>
    </p:spTree>
    <p:extLst>
      <p:ext uri="{BB962C8B-B14F-4D97-AF65-F5344CB8AC3E}">
        <p14:creationId xmlns:p14="http://schemas.microsoft.com/office/powerpoint/2010/main" val="9343616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PTA</a:t>
            </a:r>
          </a:p>
        </p:txBody>
      </p:sp>
      <p:sp>
        <p:nvSpPr>
          <p:cNvPr id="4" name="Slide Number Placeholder 3"/>
          <p:cNvSpPr>
            <a:spLocks noGrp="1"/>
          </p:cNvSpPr>
          <p:nvPr>
            <p:ph type="sldNum" sz="quarter" idx="5"/>
          </p:nvPr>
        </p:nvSpPr>
        <p:spPr/>
        <p:txBody>
          <a:bodyPr/>
          <a:lstStyle/>
          <a:p>
            <a:fld id="{120C9F91-7FEB-4A41-A320-9451EB77CEEE}" type="slidenum">
              <a:rPr lang="en-US" smtClean="0"/>
              <a:t>10</a:t>
            </a:fld>
            <a:endParaRPr lang="en-US"/>
          </a:p>
        </p:txBody>
      </p:sp>
    </p:spTree>
    <p:extLst>
      <p:ext uri="{BB962C8B-B14F-4D97-AF65-F5344CB8AC3E}">
        <p14:creationId xmlns:p14="http://schemas.microsoft.com/office/powerpoint/2010/main" val="41742549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Sosebee</a:t>
            </a:r>
          </a:p>
        </p:txBody>
      </p:sp>
      <p:sp>
        <p:nvSpPr>
          <p:cNvPr id="4" name="Slide Number Placeholder 3"/>
          <p:cNvSpPr>
            <a:spLocks noGrp="1"/>
          </p:cNvSpPr>
          <p:nvPr>
            <p:ph type="sldNum" sz="quarter" idx="5"/>
          </p:nvPr>
        </p:nvSpPr>
        <p:spPr/>
        <p:txBody>
          <a:bodyPr/>
          <a:lstStyle/>
          <a:p>
            <a:fld id="{120C9F91-7FEB-4A41-A320-9451EB77CEEE}" type="slidenum">
              <a:rPr lang="en-US" smtClean="0"/>
              <a:t>11</a:t>
            </a:fld>
            <a:endParaRPr lang="en-US"/>
          </a:p>
        </p:txBody>
      </p:sp>
    </p:spTree>
    <p:extLst>
      <p:ext uri="{BB962C8B-B14F-4D97-AF65-F5344CB8AC3E}">
        <p14:creationId xmlns:p14="http://schemas.microsoft.com/office/powerpoint/2010/main" val="80773292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Sosebee</a:t>
            </a:r>
          </a:p>
        </p:txBody>
      </p:sp>
      <p:sp>
        <p:nvSpPr>
          <p:cNvPr id="4" name="Slide Number Placeholder 3"/>
          <p:cNvSpPr>
            <a:spLocks noGrp="1"/>
          </p:cNvSpPr>
          <p:nvPr>
            <p:ph type="sldNum" sz="quarter" idx="5"/>
          </p:nvPr>
        </p:nvSpPr>
        <p:spPr/>
        <p:txBody>
          <a:bodyPr/>
          <a:lstStyle/>
          <a:p>
            <a:fld id="{120C9F91-7FEB-4A41-A320-9451EB77CEEE}" type="slidenum">
              <a:rPr lang="en-US" smtClean="0"/>
              <a:t>12</a:t>
            </a:fld>
            <a:endParaRPr lang="en-US"/>
          </a:p>
        </p:txBody>
      </p:sp>
    </p:spTree>
    <p:extLst>
      <p:ext uri="{BB962C8B-B14F-4D97-AF65-F5344CB8AC3E}">
        <p14:creationId xmlns:p14="http://schemas.microsoft.com/office/powerpoint/2010/main" val="32442187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Sosebee</a:t>
            </a:r>
          </a:p>
        </p:txBody>
      </p:sp>
      <p:sp>
        <p:nvSpPr>
          <p:cNvPr id="4" name="Slide Number Placeholder 3"/>
          <p:cNvSpPr>
            <a:spLocks noGrp="1"/>
          </p:cNvSpPr>
          <p:nvPr>
            <p:ph type="sldNum" sz="quarter" idx="5"/>
          </p:nvPr>
        </p:nvSpPr>
        <p:spPr/>
        <p:txBody>
          <a:bodyPr/>
          <a:lstStyle/>
          <a:p>
            <a:fld id="{120C9F91-7FEB-4A41-A320-9451EB77CEEE}" type="slidenum">
              <a:rPr lang="en-US" smtClean="0"/>
              <a:t>13</a:t>
            </a:fld>
            <a:endParaRPr lang="en-US"/>
          </a:p>
        </p:txBody>
      </p:sp>
    </p:spTree>
    <p:extLst>
      <p:ext uri="{BB962C8B-B14F-4D97-AF65-F5344CB8AC3E}">
        <p14:creationId xmlns:p14="http://schemas.microsoft.com/office/powerpoint/2010/main" val="32490444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Sosebee</a:t>
            </a:r>
          </a:p>
        </p:txBody>
      </p:sp>
      <p:sp>
        <p:nvSpPr>
          <p:cNvPr id="4" name="Slide Number Placeholder 3"/>
          <p:cNvSpPr>
            <a:spLocks noGrp="1"/>
          </p:cNvSpPr>
          <p:nvPr>
            <p:ph type="sldNum" sz="quarter" idx="5"/>
          </p:nvPr>
        </p:nvSpPr>
        <p:spPr/>
        <p:txBody>
          <a:bodyPr/>
          <a:lstStyle/>
          <a:p>
            <a:fld id="{120C9F91-7FEB-4A41-A320-9451EB77CEEE}" type="slidenum">
              <a:rPr lang="en-US" smtClean="0"/>
              <a:t>14</a:t>
            </a:fld>
            <a:endParaRPr lang="en-US"/>
          </a:p>
        </p:txBody>
      </p:sp>
    </p:spTree>
    <p:extLst>
      <p:ext uri="{BB962C8B-B14F-4D97-AF65-F5344CB8AC3E}">
        <p14:creationId xmlns:p14="http://schemas.microsoft.com/office/powerpoint/2010/main" val="14231010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Sosebee</a:t>
            </a:r>
          </a:p>
        </p:txBody>
      </p:sp>
      <p:sp>
        <p:nvSpPr>
          <p:cNvPr id="4" name="Slide Number Placeholder 3"/>
          <p:cNvSpPr>
            <a:spLocks noGrp="1"/>
          </p:cNvSpPr>
          <p:nvPr>
            <p:ph type="sldNum" sz="quarter" idx="5"/>
          </p:nvPr>
        </p:nvSpPr>
        <p:spPr/>
        <p:txBody>
          <a:bodyPr/>
          <a:lstStyle/>
          <a:p>
            <a:fld id="{120C9F91-7FEB-4A41-A320-9451EB77CEEE}" type="slidenum">
              <a:rPr lang="en-US" smtClean="0"/>
              <a:t>15</a:t>
            </a:fld>
            <a:endParaRPr lang="en-US"/>
          </a:p>
        </p:txBody>
      </p:sp>
    </p:spTree>
    <p:extLst>
      <p:ext uri="{BB962C8B-B14F-4D97-AF65-F5344CB8AC3E}">
        <p14:creationId xmlns:p14="http://schemas.microsoft.com/office/powerpoint/2010/main" val="12854684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Sosebee</a:t>
            </a:r>
          </a:p>
        </p:txBody>
      </p:sp>
      <p:sp>
        <p:nvSpPr>
          <p:cNvPr id="4" name="Slide Number Placeholder 3"/>
          <p:cNvSpPr>
            <a:spLocks noGrp="1"/>
          </p:cNvSpPr>
          <p:nvPr>
            <p:ph type="sldNum" sz="quarter" idx="5"/>
          </p:nvPr>
        </p:nvSpPr>
        <p:spPr/>
        <p:txBody>
          <a:bodyPr/>
          <a:lstStyle/>
          <a:p>
            <a:fld id="{120C9F91-7FEB-4A41-A320-9451EB77CEEE}" type="slidenum">
              <a:rPr lang="en-US" smtClean="0"/>
              <a:t>16</a:t>
            </a:fld>
            <a:endParaRPr lang="en-US"/>
          </a:p>
        </p:txBody>
      </p:sp>
    </p:spTree>
    <p:extLst>
      <p:ext uri="{BB962C8B-B14F-4D97-AF65-F5344CB8AC3E}">
        <p14:creationId xmlns:p14="http://schemas.microsoft.com/office/powerpoint/2010/main" val="23250484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Sosebee</a:t>
            </a:r>
          </a:p>
        </p:txBody>
      </p:sp>
      <p:sp>
        <p:nvSpPr>
          <p:cNvPr id="4" name="Slide Number Placeholder 3"/>
          <p:cNvSpPr>
            <a:spLocks noGrp="1"/>
          </p:cNvSpPr>
          <p:nvPr>
            <p:ph type="sldNum" sz="quarter" idx="5"/>
          </p:nvPr>
        </p:nvSpPr>
        <p:spPr/>
        <p:txBody>
          <a:bodyPr/>
          <a:lstStyle/>
          <a:p>
            <a:fld id="{120C9F91-7FEB-4A41-A320-9451EB77CEEE}" type="slidenum">
              <a:rPr lang="en-US" smtClean="0"/>
              <a:t>17</a:t>
            </a:fld>
            <a:endParaRPr lang="en-US"/>
          </a:p>
        </p:txBody>
      </p:sp>
    </p:spTree>
    <p:extLst>
      <p:ext uri="{BB962C8B-B14F-4D97-AF65-F5344CB8AC3E}">
        <p14:creationId xmlns:p14="http://schemas.microsoft.com/office/powerpoint/2010/main" val="2783518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Sosebee</a:t>
            </a:r>
          </a:p>
        </p:txBody>
      </p:sp>
      <p:sp>
        <p:nvSpPr>
          <p:cNvPr id="4" name="Slide Number Placeholder 3"/>
          <p:cNvSpPr>
            <a:spLocks noGrp="1"/>
          </p:cNvSpPr>
          <p:nvPr>
            <p:ph type="sldNum" sz="quarter" idx="5"/>
          </p:nvPr>
        </p:nvSpPr>
        <p:spPr/>
        <p:txBody>
          <a:bodyPr/>
          <a:lstStyle/>
          <a:p>
            <a:fld id="{120C9F91-7FEB-4A41-A320-9451EB77CEEE}" type="slidenum">
              <a:rPr lang="en-US" smtClean="0"/>
              <a:t>18</a:t>
            </a:fld>
            <a:endParaRPr lang="en-US"/>
          </a:p>
        </p:txBody>
      </p:sp>
    </p:spTree>
    <p:extLst>
      <p:ext uri="{BB962C8B-B14F-4D97-AF65-F5344CB8AC3E}">
        <p14:creationId xmlns:p14="http://schemas.microsoft.com/office/powerpoint/2010/main" val="31134228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Sosebee</a:t>
            </a:r>
          </a:p>
        </p:txBody>
      </p:sp>
      <p:sp>
        <p:nvSpPr>
          <p:cNvPr id="4" name="Slide Number Placeholder 3"/>
          <p:cNvSpPr>
            <a:spLocks noGrp="1"/>
          </p:cNvSpPr>
          <p:nvPr>
            <p:ph type="sldNum" sz="quarter" idx="5"/>
          </p:nvPr>
        </p:nvSpPr>
        <p:spPr/>
        <p:txBody>
          <a:bodyPr/>
          <a:lstStyle/>
          <a:p>
            <a:fld id="{120C9F91-7FEB-4A41-A320-9451EB77CEEE}" type="slidenum">
              <a:rPr lang="en-US" smtClean="0"/>
              <a:t>19</a:t>
            </a:fld>
            <a:endParaRPr lang="en-US"/>
          </a:p>
        </p:txBody>
      </p:sp>
    </p:spTree>
    <p:extLst>
      <p:ext uri="{BB962C8B-B14F-4D97-AF65-F5344CB8AC3E}">
        <p14:creationId xmlns:p14="http://schemas.microsoft.com/office/powerpoint/2010/main" val="3183194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Sosebee</a:t>
            </a:r>
          </a:p>
        </p:txBody>
      </p:sp>
      <p:sp>
        <p:nvSpPr>
          <p:cNvPr id="4" name="Slide Number Placeholder 3"/>
          <p:cNvSpPr>
            <a:spLocks noGrp="1"/>
          </p:cNvSpPr>
          <p:nvPr>
            <p:ph type="sldNum" sz="quarter" idx="5"/>
          </p:nvPr>
        </p:nvSpPr>
        <p:spPr/>
        <p:txBody>
          <a:bodyPr/>
          <a:lstStyle/>
          <a:p>
            <a:fld id="{120C9F91-7FEB-4A41-A320-9451EB77CEEE}" type="slidenum">
              <a:rPr lang="en-US" smtClean="0"/>
              <a:t>20</a:t>
            </a:fld>
            <a:endParaRPr lang="en-US"/>
          </a:p>
        </p:txBody>
      </p:sp>
    </p:spTree>
    <p:extLst>
      <p:ext uri="{BB962C8B-B14F-4D97-AF65-F5344CB8AC3E}">
        <p14:creationId xmlns:p14="http://schemas.microsoft.com/office/powerpoint/2010/main" val="32197638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Sosebee</a:t>
            </a:r>
          </a:p>
        </p:txBody>
      </p:sp>
      <p:sp>
        <p:nvSpPr>
          <p:cNvPr id="4" name="Slide Number Placeholder 3"/>
          <p:cNvSpPr>
            <a:spLocks noGrp="1"/>
          </p:cNvSpPr>
          <p:nvPr>
            <p:ph type="sldNum" sz="quarter" idx="5"/>
          </p:nvPr>
        </p:nvSpPr>
        <p:spPr/>
        <p:txBody>
          <a:bodyPr/>
          <a:lstStyle/>
          <a:p>
            <a:fld id="{120C9F91-7FEB-4A41-A320-9451EB77CEEE}" type="slidenum">
              <a:rPr lang="en-US" smtClean="0"/>
              <a:t>21</a:t>
            </a:fld>
            <a:endParaRPr lang="en-US"/>
          </a:p>
        </p:txBody>
      </p:sp>
    </p:spTree>
    <p:extLst>
      <p:ext uri="{BB962C8B-B14F-4D97-AF65-F5344CB8AC3E}">
        <p14:creationId xmlns:p14="http://schemas.microsoft.com/office/powerpoint/2010/main" val="15958263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LeMoyne</a:t>
            </a:r>
          </a:p>
        </p:txBody>
      </p:sp>
      <p:sp>
        <p:nvSpPr>
          <p:cNvPr id="4" name="Slide Number Placeholder 3"/>
          <p:cNvSpPr>
            <a:spLocks noGrp="1"/>
          </p:cNvSpPr>
          <p:nvPr>
            <p:ph type="sldNum" sz="quarter" idx="5"/>
          </p:nvPr>
        </p:nvSpPr>
        <p:spPr/>
        <p:txBody>
          <a:bodyPr/>
          <a:lstStyle/>
          <a:p>
            <a:fld id="{120C9F91-7FEB-4A41-A320-9451EB77CEEE}" type="slidenum">
              <a:rPr lang="en-US" smtClean="0"/>
              <a:t>22</a:t>
            </a:fld>
            <a:endParaRPr lang="en-US"/>
          </a:p>
        </p:txBody>
      </p:sp>
    </p:spTree>
    <p:extLst>
      <p:ext uri="{BB962C8B-B14F-4D97-AF65-F5344CB8AC3E}">
        <p14:creationId xmlns:p14="http://schemas.microsoft.com/office/powerpoint/2010/main" val="19966089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LeMoyne</a:t>
            </a:r>
          </a:p>
        </p:txBody>
      </p:sp>
      <p:sp>
        <p:nvSpPr>
          <p:cNvPr id="4" name="Slide Number Placeholder 3"/>
          <p:cNvSpPr>
            <a:spLocks noGrp="1"/>
          </p:cNvSpPr>
          <p:nvPr>
            <p:ph type="sldNum" sz="quarter" idx="5"/>
          </p:nvPr>
        </p:nvSpPr>
        <p:spPr/>
        <p:txBody>
          <a:bodyPr/>
          <a:lstStyle/>
          <a:p>
            <a:fld id="{120C9F91-7FEB-4A41-A320-9451EB77CEEE}" type="slidenum">
              <a:rPr lang="en-US" smtClean="0"/>
              <a:t>23</a:t>
            </a:fld>
            <a:endParaRPr lang="en-US"/>
          </a:p>
        </p:txBody>
      </p:sp>
    </p:spTree>
    <p:extLst>
      <p:ext uri="{BB962C8B-B14F-4D97-AF65-F5344CB8AC3E}">
        <p14:creationId xmlns:p14="http://schemas.microsoft.com/office/powerpoint/2010/main" val="37500262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LeMoyne</a:t>
            </a:r>
          </a:p>
        </p:txBody>
      </p:sp>
      <p:sp>
        <p:nvSpPr>
          <p:cNvPr id="4" name="Slide Number Placeholder 3"/>
          <p:cNvSpPr>
            <a:spLocks noGrp="1"/>
          </p:cNvSpPr>
          <p:nvPr>
            <p:ph type="sldNum" sz="quarter" idx="5"/>
          </p:nvPr>
        </p:nvSpPr>
        <p:spPr/>
        <p:txBody>
          <a:bodyPr/>
          <a:lstStyle/>
          <a:p>
            <a:fld id="{120C9F91-7FEB-4A41-A320-9451EB77CEEE}" type="slidenum">
              <a:rPr lang="en-US" smtClean="0"/>
              <a:t>24</a:t>
            </a:fld>
            <a:endParaRPr lang="en-US"/>
          </a:p>
        </p:txBody>
      </p:sp>
    </p:spTree>
    <p:extLst>
      <p:ext uri="{BB962C8B-B14F-4D97-AF65-F5344CB8AC3E}">
        <p14:creationId xmlns:p14="http://schemas.microsoft.com/office/powerpoint/2010/main" val="23937017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LeMoyne</a:t>
            </a:r>
          </a:p>
        </p:txBody>
      </p:sp>
      <p:sp>
        <p:nvSpPr>
          <p:cNvPr id="4" name="Slide Number Placeholder 3"/>
          <p:cNvSpPr>
            <a:spLocks noGrp="1"/>
          </p:cNvSpPr>
          <p:nvPr>
            <p:ph type="sldNum" sz="quarter" idx="5"/>
          </p:nvPr>
        </p:nvSpPr>
        <p:spPr/>
        <p:txBody>
          <a:bodyPr/>
          <a:lstStyle/>
          <a:p>
            <a:fld id="{120C9F91-7FEB-4A41-A320-9451EB77CEEE}" type="slidenum">
              <a:rPr lang="en-US" smtClean="0"/>
              <a:t>25</a:t>
            </a:fld>
            <a:endParaRPr lang="en-US"/>
          </a:p>
        </p:txBody>
      </p:sp>
    </p:spTree>
    <p:extLst>
      <p:ext uri="{BB962C8B-B14F-4D97-AF65-F5344CB8AC3E}">
        <p14:creationId xmlns:p14="http://schemas.microsoft.com/office/powerpoint/2010/main" val="6145673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LeMoyne</a:t>
            </a:r>
          </a:p>
        </p:txBody>
      </p:sp>
      <p:sp>
        <p:nvSpPr>
          <p:cNvPr id="4" name="Slide Number Placeholder 3"/>
          <p:cNvSpPr>
            <a:spLocks noGrp="1"/>
          </p:cNvSpPr>
          <p:nvPr>
            <p:ph type="sldNum" sz="quarter" idx="5"/>
          </p:nvPr>
        </p:nvSpPr>
        <p:spPr/>
        <p:txBody>
          <a:bodyPr/>
          <a:lstStyle/>
          <a:p>
            <a:fld id="{120C9F91-7FEB-4A41-A320-9451EB77CEEE}" type="slidenum">
              <a:rPr lang="en-US" smtClean="0"/>
              <a:t>26</a:t>
            </a:fld>
            <a:endParaRPr lang="en-US"/>
          </a:p>
        </p:txBody>
      </p:sp>
    </p:spTree>
    <p:extLst>
      <p:ext uri="{BB962C8B-B14F-4D97-AF65-F5344CB8AC3E}">
        <p14:creationId xmlns:p14="http://schemas.microsoft.com/office/powerpoint/2010/main" val="13512597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LeMoyne</a:t>
            </a:r>
          </a:p>
        </p:txBody>
      </p:sp>
      <p:sp>
        <p:nvSpPr>
          <p:cNvPr id="4" name="Slide Number Placeholder 3"/>
          <p:cNvSpPr>
            <a:spLocks noGrp="1"/>
          </p:cNvSpPr>
          <p:nvPr>
            <p:ph type="sldNum" sz="quarter" idx="5"/>
          </p:nvPr>
        </p:nvSpPr>
        <p:spPr/>
        <p:txBody>
          <a:bodyPr/>
          <a:lstStyle/>
          <a:p>
            <a:fld id="{120C9F91-7FEB-4A41-A320-9451EB77CEEE}" type="slidenum">
              <a:rPr lang="en-US" smtClean="0"/>
              <a:t>27</a:t>
            </a:fld>
            <a:endParaRPr lang="en-US"/>
          </a:p>
        </p:txBody>
      </p:sp>
    </p:spTree>
    <p:extLst>
      <p:ext uri="{BB962C8B-B14F-4D97-AF65-F5344CB8AC3E}">
        <p14:creationId xmlns:p14="http://schemas.microsoft.com/office/powerpoint/2010/main" val="30068059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LeMoyne</a:t>
            </a:r>
          </a:p>
        </p:txBody>
      </p:sp>
      <p:sp>
        <p:nvSpPr>
          <p:cNvPr id="4" name="Slide Number Placeholder 3"/>
          <p:cNvSpPr>
            <a:spLocks noGrp="1"/>
          </p:cNvSpPr>
          <p:nvPr>
            <p:ph type="sldNum" sz="quarter" idx="5"/>
          </p:nvPr>
        </p:nvSpPr>
        <p:spPr/>
        <p:txBody>
          <a:bodyPr/>
          <a:lstStyle/>
          <a:p>
            <a:fld id="{120C9F91-7FEB-4A41-A320-9451EB77CEEE}" type="slidenum">
              <a:rPr lang="en-US" smtClean="0"/>
              <a:t>28</a:t>
            </a:fld>
            <a:endParaRPr lang="en-US"/>
          </a:p>
        </p:txBody>
      </p:sp>
    </p:spTree>
    <p:extLst>
      <p:ext uri="{BB962C8B-B14F-4D97-AF65-F5344CB8AC3E}">
        <p14:creationId xmlns:p14="http://schemas.microsoft.com/office/powerpoint/2010/main" val="4389638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LeMoyne</a:t>
            </a:r>
          </a:p>
        </p:txBody>
      </p:sp>
      <p:sp>
        <p:nvSpPr>
          <p:cNvPr id="4" name="Slide Number Placeholder 3"/>
          <p:cNvSpPr>
            <a:spLocks noGrp="1"/>
          </p:cNvSpPr>
          <p:nvPr>
            <p:ph type="sldNum" sz="quarter" idx="5"/>
          </p:nvPr>
        </p:nvSpPr>
        <p:spPr/>
        <p:txBody>
          <a:bodyPr/>
          <a:lstStyle/>
          <a:p>
            <a:fld id="{120C9F91-7FEB-4A41-A320-9451EB77CEEE}" type="slidenum">
              <a:rPr lang="en-US" smtClean="0"/>
              <a:t>29</a:t>
            </a:fld>
            <a:endParaRPr lang="en-US"/>
          </a:p>
        </p:txBody>
      </p:sp>
    </p:spTree>
    <p:extLst>
      <p:ext uri="{BB962C8B-B14F-4D97-AF65-F5344CB8AC3E}">
        <p14:creationId xmlns:p14="http://schemas.microsoft.com/office/powerpoint/2010/main" val="42296170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LeMoyne</a:t>
            </a:r>
          </a:p>
        </p:txBody>
      </p:sp>
      <p:sp>
        <p:nvSpPr>
          <p:cNvPr id="4" name="Slide Number Placeholder 3"/>
          <p:cNvSpPr>
            <a:spLocks noGrp="1"/>
          </p:cNvSpPr>
          <p:nvPr>
            <p:ph type="sldNum" sz="quarter" idx="5"/>
          </p:nvPr>
        </p:nvSpPr>
        <p:spPr/>
        <p:txBody>
          <a:bodyPr/>
          <a:lstStyle/>
          <a:p>
            <a:fld id="{120C9F91-7FEB-4A41-A320-9451EB77CEEE}" type="slidenum">
              <a:rPr lang="en-US" smtClean="0"/>
              <a:t>30</a:t>
            </a:fld>
            <a:endParaRPr lang="en-US"/>
          </a:p>
        </p:txBody>
      </p:sp>
    </p:spTree>
    <p:extLst>
      <p:ext uri="{BB962C8B-B14F-4D97-AF65-F5344CB8AC3E}">
        <p14:creationId xmlns:p14="http://schemas.microsoft.com/office/powerpoint/2010/main" val="36847940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LeMoyne</a:t>
            </a:r>
          </a:p>
        </p:txBody>
      </p:sp>
      <p:sp>
        <p:nvSpPr>
          <p:cNvPr id="4" name="Slide Number Placeholder 3"/>
          <p:cNvSpPr>
            <a:spLocks noGrp="1"/>
          </p:cNvSpPr>
          <p:nvPr>
            <p:ph type="sldNum" sz="quarter" idx="5"/>
          </p:nvPr>
        </p:nvSpPr>
        <p:spPr/>
        <p:txBody>
          <a:bodyPr/>
          <a:lstStyle/>
          <a:p>
            <a:fld id="{120C9F91-7FEB-4A41-A320-9451EB77CEEE}" type="slidenum">
              <a:rPr lang="en-US" smtClean="0"/>
              <a:t>31</a:t>
            </a:fld>
            <a:endParaRPr lang="en-US"/>
          </a:p>
        </p:txBody>
      </p:sp>
    </p:spTree>
    <p:extLst>
      <p:ext uri="{BB962C8B-B14F-4D97-AF65-F5344CB8AC3E}">
        <p14:creationId xmlns:p14="http://schemas.microsoft.com/office/powerpoint/2010/main" val="132232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LeMoyne</a:t>
            </a:r>
          </a:p>
        </p:txBody>
      </p:sp>
      <p:sp>
        <p:nvSpPr>
          <p:cNvPr id="4" name="Slide Number Placeholder 3"/>
          <p:cNvSpPr>
            <a:spLocks noGrp="1"/>
          </p:cNvSpPr>
          <p:nvPr>
            <p:ph type="sldNum" sz="quarter" idx="5"/>
          </p:nvPr>
        </p:nvSpPr>
        <p:spPr/>
        <p:txBody>
          <a:bodyPr/>
          <a:lstStyle/>
          <a:p>
            <a:fld id="{120C9F91-7FEB-4A41-A320-9451EB77CEEE}" type="slidenum">
              <a:rPr lang="en-US" smtClean="0"/>
              <a:t>32</a:t>
            </a:fld>
            <a:endParaRPr lang="en-US"/>
          </a:p>
        </p:txBody>
      </p:sp>
    </p:spTree>
    <p:extLst>
      <p:ext uri="{BB962C8B-B14F-4D97-AF65-F5344CB8AC3E}">
        <p14:creationId xmlns:p14="http://schemas.microsoft.com/office/powerpoint/2010/main" val="30068388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LeMoyne</a:t>
            </a:r>
          </a:p>
        </p:txBody>
      </p:sp>
      <p:sp>
        <p:nvSpPr>
          <p:cNvPr id="4" name="Slide Number Placeholder 3"/>
          <p:cNvSpPr>
            <a:spLocks noGrp="1"/>
          </p:cNvSpPr>
          <p:nvPr>
            <p:ph type="sldNum" sz="quarter" idx="5"/>
          </p:nvPr>
        </p:nvSpPr>
        <p:spPr/>
        <p:txBody>
          <a:bodyPr/>
          <a:lstStyle/>
          <a:p>
            <a:fld id="{120C9F91-7FEB-4A41-A320-9451EB77CEEE}" type="slidenum">
              <a:rPr lang="en-US" smtClean="0"/>
              <a:t>33</a:t>
            </a:fld>
            <a:endParaRPr lang="en-US"/>
          </a:p>
        </p:txBody>
      </p:sp>
    </p:spTree>
    <p:extLst>
      <p:ext uri="{BB962C8B-B14F-4D97-AF65-F5344CB8AC3E}">
        <p14:creationId xmlns:p14="http://schemas.microsoft.com/office/powerpoint/2010/main" val="10702472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LeMoyne</a:t>
            </a:r>
          </a:p>
        </p:txBody>
      </p:sp>
      <p:sp>
        <p:nvSpPr>
          <p:cNvPr id="4" name="Slide Number Placeholder 3"/>
          <p:cNvSpPr>
            <a:spLocks noGrp="1"/>
          </p:cNvSpPr>
          <p:nvPr>
            <p:ph type="sldNum" sz="quarter" idx="5"/>
          </p:nvPr>
        </p:nvSpPr>
        <p:spPr/>
        <p:txBody>
          <a:bodyPr/>
          <a:lstStyle/>
          <a:p>
            <a:fld id="{120C9F91-7FEB-4A41-A320-9451EB77CEEE}" type="slidenum">
              <a:rPr lang="en-US" smtClean="0"/>
              <a:t>34</a:t>
            </a:fld>
            <a:endParaRPr lang="en-US"/>
          </a:p>
        </p:txBody>
      </p:sp>
    </p:spTree>
    <p:extLst>
      <p:ext uri="{BB962C8B-B14F-4D97-AF65-F5344CB8AC3E}">
        <p14:creationId xmlns:p14="http://schemas.microsoft.com/office/powerpoint/2010/main" val="75268610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Johnson</a:t>
            </a:r>
          </a:p>
        </p:txBody>
      </p:sp>
      <p:sp>
        <p:nvSpPr>
          <p:cNvPr id="4" name="Slide Number Placeholder 3"/>
          <p:cNvSpPr>
            <a:spLocks noGrp="1"/>
          </p:cNvSpPr>
          <p:nvPr>
            <p:ph type="sldNum" sz="quarter" idx="5"/>
          </p:nvPr>
        </p:nvSpPr>
        <p:spPr/>
        <p:txBody>
          <a:bodyPr/>
          <a:lstStyle/>
          <a:p>
            <a:fld id="{120C9F91-7FEB-4A41-A320-9451EB77CEEE}" type="slidenum">
              <a:rPr lang="en-US" smtClean="0"/>
              <a:t>35</a:t>
            </a:fld>
            <a:endParaRPr lang="en-US"/>
          </a:p>
        </p:txBody>
      </p:sp>
    </p:spTree>
    <p:extLst>
      <p:ext uri="{BB962C8B-B14F-4D97-AF65-F5344CB8AC3E}">
        <p14:creationId xmlns:p14="http://schemas.microsoft.com/office/powerpoint/2010/main" val="193519850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Johnson</a:t>
            </a:r>
          </a:p>
        </p:txBody>
      </p:sp>
      <p:sp>
        <p:nvSpPr>
          <p:cNvPr id="4" name="Slide Number Placeholder 3"/>
          <p:cNvSpPr>
            <a:spLocks noGrp="1"/>
          </p:cNvSpPr>
          <p:nvPr>
            <p:ph type="sldNum" sz="quarter" idx="5"/>
          </p:nvPr>
        </p:nvSpPr>
        <p:spPr/>
        <p:txBody>
          <a:bodyPr/>
          <a:lstStyle/>
          <a:p>
            <a:fld id="{120C9F91-7FEB-4A41-A320-9451EB77CEEE}" type="slidenum">
              <a:rPr lang="en-US" smtClean="0"/>
              <a:t>36</a:t>
            </a:fld>
            <a:endParaRPr lang="en-US"/>
          </a:p>
        </p:txBody>
      </p:sp>
    </p:spTree>
    <p:extLst>
      <p:ext uri="{BB962C8B-B14F-4D97-AF65-F5344CB8AC3E}">
        <p14:creationId xmlns:p14="http://schemas.microsoft.com/office/powerpoint/2010/main" val="14521321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Johnson</a:t>
            </a:r>
          </a:p>
        </p:txBody>
      </p:sp>
      <p:sp>
        <p:nvSpPr>
          <p:cNvPr id="4" name="Slide Number Placeholder 3"/>
          <p:cNvSpPr>
            <a:spLocks noGrp="1"/>
          </p:cNvSpPr>
          <p:nvPr>
            <p:ph type="sldNum" sz="quarter" idx="5"/>
          </p:nvPr>
        </p:nvSpPr>
        <p:spPr/>
        <p:txBody>
          <a:bodyPr/>
          <a:lstStyle/>
          <a:p>
            <a:fld id="{120C9F91-7FEB-4A41-A320-9451EB77CEEE}" type="slidenum">
              <a:rPr lang="en-US" smtClean="0"/>
              <a:t>37</a:t>
            </a:fld>
            <a:endParaRPr lang="en-US"/>
          </a:p>
        </p:txBody>
      </p:sp>
    </p:spTree>
    <p:extLst>
      <p:ext uri="{BB962C8B-B14F-4D97-AF65-F5344CB8AC3E}">
        <p14:creationId xmlns:p14="http://schemas.microsoft.com/office/powerpoint/2010/main" val="75666907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Johnson</a:t>
            </a:r>
          </a:p>
        </p:txBody>
      </p:sp>
      <p:sp>
        <p:nvSpPr>
          <p:cNvPr id="4" name="Slide Number Placeholder 3"/>
          <p:cNvSpPr>
            <a:spLocks noGrp="1"/>
          </p:cNvSpPr>
          <p:nvPr>
            <p:ph type="sldNum" sz="quarter" idx="5"/>
          </p:nvPr>
        </p:nvSpPr>
        <p:spPr/>
        <p:txBody>
          <a:bodyPr/>
          <a:lstStyle/>
          <a:p>
            <a:fld id="{120C9F91-7FEB-4A41-A320-9451EB77CEEE}" type="slidenum">
              <a:rPr lang="en-US" smtClean="0"/>
              <a:t>47</a:t>
            </a:fld>
            <a:endParaRPr lang="en-US"/>
          </a:p>
        </p:txBody>
      </p:sp>
    </p:spTree>
    <p:extLst>
      <p:ext uri="{BB962C8B-B14F-4D97-AF65-F5344CB8AC3E}">
        <p14:creationId xmlns:p14="http://schemas.microsoft.com/office/powerpoint/2010/main" val="8526186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Johnson</a:t>
            </a:r>
          </a:p>
        </p:txBody>
      </p:sp>
      <p:sp>
        <p:nvSpPr>
          <p:cNvPr id="4" name="Slide Number Placeholder 3"/>
          <p:cNvSpPr>
            <a:spLocks noGrp="1"/>
          </p:cNvSpPr>
          <p:nvPr>
            <p:ph type="sldNum" sz="quarter" idx="5"/>
          </p:nvPr>
        </p:nvSpPr>
        <p:spPr/>
        <p:txBody>
          <a:bodyPr/>
          <a:lstStyle/>
          <a:p>
            <a:fld id="{120C9F91-7FEB-4A41-A320-9451EB77CEEE}" type="slidenum">
              <a:rPr lang="en-US" smtClean="0"/>
              <a:t>48</a:t>
            </a:fld>
            <a:endParaRPr lang="en-US"/>
          </a:p>
        </p:txBody>
      </p:sp>
    </p:spTree>
    <p:extLst>
      <p:ext uri="{BB962C8B-B14F-4D97-AF65-F5344CB8AC3E}">
        <p14:creationId xmlns:p14="http://schemas.microsoft.com/office/powerpoint/2010/main" val="279797475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Johnson</a:t>
            </a:r>
          </a:p>
        </p:txBody>
      </p:sp>
      <p:sp>
        <p:nvSpPr>
          <p:cNvPr id="4" name="Slide Number Placeholder 3"/>
          <p:cNvSpPr>
            <a:spLocks noGrp="1"/>
          </p:cNvSpPr>
          <p:nvPr>
            <p:ph type="sldNum" sz="quarter" idx="5"/>
          </p:nvPr>
        </p:nvSpPr>
        <p:spPr/>
        <p:txBody>
          <a:bodyPr/>
          <a:lstStyle/>
          <a:p>
            <a:fld id="{120C9F91-7FEB-4A41-A320-9451EB77CEEE}" type="slidenum">
              <a:rPr lang="en-US" smtClean="0"/>
              <a:t>49</a:t>
            </a:fld>
            <a:endParaRPr lang="en-US"/>
          </a:p>
        </p:txBody>
      </p:sp>
    </p:spTree>
    <p:extLst>
      <p:ext uri="{BB962C8B-B14F-4D97-AF65-F5344CB8AC3E}">
        <p14:creationId xmlns:p14="http://schemas.microsoft.com/office/powerpoint/2010/main" val="288107643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Johnson</a:t>
            </a:r>
          </a:p>
        </p:txBody>
      </p:sp>
      <p:sp>
        <p:nvSpPr>
          <p:cNvPr id="4" name="Slide Number Placeholder 3"/>
          <p:cNvSpPr>
            <a:spLocks noGrp="1"/>
          </p:cNvSpPr>
          <p:nvPr>
            <p:ph type="sldNum" sz="quarter" idx="5"/>
          </p:nvPr>
        </p:nvSpPr>
        <p:spPr/>
        <p:txBody>
          <a:bodyPr/>
          <a:lstStyle/>
          <a:p>
            <a:fld id="{120C9F91-7FEB-4A41-A320-9451EB77CEEE}" type="slidenum">
              <a:rPr lang="en-US" smtClean="0"/>
              <a:t>50</a:t>
            </a:fld>
            <a:endParaRPr lang="en-US"/>
          </a:p>
        </p:txBody>
      </p:sp>
    </p:spTree>
    <p:extLst>
      <p:ext uri="{BB962C8B-B14F-4D97-AF65-F5344CB8AC3E}">
        <p14:creationId xmlns:p14="http://schemas.microsoft.com/office/powerpoint/2010/main" val="137650987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Johnson</a:t>
            </a:r>
          </a:p>
        </p:txBody>
      </p:sp>
      <p:sp>
        <p:nvSpPr>
          <p:cNvPr id="4" name="Slide Number Placeholder 3"/>
          <p:cNvSpPr>
            <a:spLocks noGrp="1"/>
          </p:cNvSpPr>
          <p:nvPr>
            <p:ph type="sldNum" sz="quarter" idx="5"/>
          </p:nvPr>
        </p:nvSpPr>
        <p:spPr/>
        <p:txBody>
          <a:bodyPr/>
          <a:lstStyle/>
          <a:p>
            <a:fld id="{120C9F91-7FEB-4A41-A320-9451EB77CEEE}" type="slidenum">
              <a:rPr lang="en-US" smtClean="0"/>
              <a:t>51</a:t>
            </a:fld>
            <a:endParaRPr lang="en-US"/>
          </a:p>
        </p:txBody>
      </p:sp>
    </p:spTree>
    <p:extLst>
      <p:ext uri="{BB962C8B-B14F-4D97-AF65-F5344CB8AC3E}">
        <p14:creationId xmlns:p14="http://schemas.microsoft.com/office/powerpoint/2010/main" val="78674163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LeMoyne</a:t>
            </a:r>
          </a:p>
        </p:txBody>
      </p:sp>
      <p:sp>
        <p:nvSpPr>
          <p:cNvPr id="4" name="Slide Number Placeholder 3"/>
          <p:cNvSpPr>
            <a:spLocks noGrp="1"/>
          </p:cNvSpPr>
          <p:nvPr>
            <p:ph type="sldNum" sz="quarter" idx="5"/>
          </p:nvPr>
        </p:nvSpPr>
        <p:spPr/>
        <p:txBody>
          <a:bodyPr/>
          <a:lstStyle/>
          <a:p>
            <a:fld id="{120C9F91-7FEB-4A41-A320-9451EB77CEEE}" type="slidenum">
              <a:rPr lang="en-US" smtClean="0"/>
              <a:t>52</a:t>
            </a:fld>
            <a:endParaRPr lang="en-US"/>
          </a:p>
        </p:txBody>
      </p:sp>
    </p:spTree>
    <p:extLst>
      <p:ext uri="{BB962C8B-B14F-4D97-AF65-F5344CB8AC3E}">
        <p14:creationId xmlns:p14="http://schemas.microsoft.com/office/powerpoint/2010/main" val="10159981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3/11/2026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3/11/2026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3/11/2026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3/11/2026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3/11/2026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3/11/2026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sv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jpe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7.sv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7.sv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jpeg"/><Relationship Id="rId7"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7.svg"/><Relationship Id="rId10" Type="http://schemas.openxmlformats.org/officeDocument/2006/relationships/image" Target="../media/image17.png"/><Relationship Id="rId4" Type="http://schemas.openxmlformats.org/officeDocument/2006/relationships/image" Target="../media/image6.png"/><Relationship Id="rId9"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7.sv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7.sv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7.sv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7.sv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7.sv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1.jpeg"/><Relationship Id="rId7"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7.sv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25.pn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1.jpeg"/><Relationship Id="rId7"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7.sv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7.svg"/><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7.sv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32.jpe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7.svg"/><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33.png"/><Relationship Id="rId5" Type="http://schemas.openxmlformats.org/officeDocument/2006/relationships/image" Target="../media/image7.svg"/><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7.sv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7.svg"/><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7.svg"/><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7.svg"/><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7.svg"/><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7.xml"/><Relationship Id="rId5" Type="http://schemas.openxmlformats.org/officeDocument/2006/relationships/image" Target="../media/image7.svg"/><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7.svg"/><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7.svg"/><Relationship Id="rId4" Type="http://schemas.openxmlformats.org/officeDocument/2006/relationships/image" Target="../media/image6.png"/></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37.png"/><Relationship Id="rId5" Type="http://schemas.openxmlformats.org/officeDocument/2006/relationships/image" Target="../media/image7.svg"/><Relationship Id="rId4" Type="http://schemas.openxmlformats.org/officeDocument/2006/relationships/image" Target="../media/image6.png"/></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7.svg"/><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7.svg"/><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7.svg"/><Relationship Id="rId4" Type="http://schemas.openxmlformats.org/officeDocument/2006/relationships/image" Target="../media/image6.png"/></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7.svg"/><Relationship Id="rId4" Type="http://schemas.openxmlformats.org/officeDocument/2006/relationships/image" Target="../media/image6.png"/></Relationships>
</file>

<file path=ppt/slides/_rels/slide3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3.pn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42.png"/><Relationship Id="rId5" Type="http://schemas.openxmlformats.org/officeDocument/2006/relationships/image" Target="../media/image7.svg"/><Relationship Id="rId4" Type="http://schemas.openxmlformats.org/officeDocument/2006/relationships/image" Target="../media/image6.png"/></Relationships>
</file>

<file path=ppt/slides/_rels/slide3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2.xml"/><Relationship Id="rId1" Type="http://schemas.openxmlformats.org/officeDocument/2006/relationships/slideLayout" Target="../slideLayouts/slideLayout7.xml"/><Relationship Id="rId5" Type="http://schemas.openxmlformats.org/officeDocument/2006/relationships/image" Target="../media/image7.svg"/><Relationship Id="rId4" Type="http://schemas.openxmlformats.org/officeDocument/2006/relationships/image" Target="../media/image6.png"/></Relationships>
</file>

<file path=ppt/slides/_rels/slide3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3.xml"/><Relationship Id="rId1" Type="http://schemas.openxmlformats.org/officeDocument/2006/relationships/slideLayout" Target="../slideLayouts/slideLayout7.xml"/><Relationship Id="rId5" Type="http://schemas.openxmlformats.org/officeDocument/2006/relationships/image" Target="../media/image7.svg"/><Relationship Id="rId4" Type="http://schemas.openxmlformats.org/officeDocument/2006/relationships/image" Target="../media/image6.png"/></Relationships>
</file>

<file path=ppt/slides/_rels/slide3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44.png"/><Relationship Id="rId5" Type="http://schemas.openxmlformats.org/officeDocument/2006/relationships/image" Target="../media/image7.svg"/><Relationship Id="rId4" Type="http://schemas.openxmlformats.org/officeDocument/2006/relationships/image" Target="../media/image6.png"/></Relationships>
</file>

<file path=ppt/slides/_rels/slide35.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6.pn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45.png"/><Relationship Id="rId5" Type="http://schemas.openxmlformats.org/officeDocument/2006/relationships/image" Target="../media/image7.svg"/><Relationship Id="rId4" Type="http://schemas.openxmlformats.org/officeDocument/2006/relationships/image" Target="../media/image6.png"/></Relationships>
</file>

<file path=ppt/slides/_rels/slide36.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8.png"/><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image" Target="../media/image47.png"/><Relationship Id="rId5" Type="http://schemas.openxmlformats.org/officeDocument/2006/relationships/image" Target="../media/image7.svg"/><Relationship Id="rId4" Type="http://schemas.openxmlformats.org/officeDocument/2006/relationships/image" Target="../media/image6.png"/></Relationships>
</file>

<file path=ppt/slides/_rels/slide3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7.svg"/><Relationship Id="rId4" Type="http://schemas.openxmlformats.org/officeDocument/2006/relationships/image" Target="../media/image6.png"/></Relationships>
</file>

<file path=ppt/slides/_rels/slide3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jpeg"/><Relationship Id="rId1" Type="http://schemas.openxmlformats.org/officeDocument/2006/relationships/slideLayout" Target="../slideLayouts/slideLayout7.xml"/><Relationship Id="rId4" Type="http://schemas.openxmlformats.org/officeDocument/2006/relationships/image" Target="../media/image52.png"/></Relationships>
</file>

<file path=ppt/slides/_rels/slide3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7.xml"/><Relationship Id="rId4" Type="http://schemas.openxmlformats.org/officeDocument/2006/relationships/image" Target="../media/image55.jpeg"/></Relationships>
</file>

<file path=ppt/slides/_rels/slide4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63.png"/><Relationship Id="rId2" Type="http://schemas.openxmlformats.org/officeDocument/2006/relationships/image" Target="../media/image58.png"/><Relationship Id="rId1" Type="http://schemas.openxmlformats.org/officeDocument/2006/relationships/slideLayout" Target="../slideLayouts/slideLayout7.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42.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65.jpeg"/><Relationship Id="rId7" Type="http://schemas.openxmlformats.org/officeDocument/2006/relationships/image" Target="../media/image69.png"/><Relationship Id="rId2" Type="http://schemas.openxmlformats.org/officeDocument/2006/relationships/image" Target="../media/image64.jpeg"/><Relationship Id="rId1" Type="http://schemas.openxmlformats.org/officeDocument/2006/relationships/slideLayout" Target="../slideLayouts/slideLayout7.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jpeg"/><Relationship Id="rId9" Type="http://schemas.openxmlformats.org/officeDocument/2006/relationships/image" Target="../media/image71.svg"/></Relationships>
</file>

<file path=ppt/slides/_rels/slide43.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7.xml"/><Relationship Id="rId5" Type="http://schemas.openxmlformats.org/officeDocument/2006/relationships/image" Target="../media/image75.png"/><Relationship Id="rId4" Type="http://schemas.openxmlformats.org/officeDocument/2006/relationships/image" Target="../media/image74.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77.jpeg"/><Relationship Id="rId7" Type="http://schemas.openxmlformats.org/officeDocument/2006/relationships/image" Target="../media/image81.png"/><Relationship Id="rId2" Type="http://schemas.openxmlformats.org/officeDocument/2006/relationships/image" Target="../media/image76.jpeg"/><Relationship Id="rId1" Type="http://schemas.openxmlformats.org/officeDocument/2006/relationships/slideLayout" Target="../slideLayouts/slideLayout7.xml"/><Relationship Id="rId6" Type="http://schemas.openxmlformats.org/officeDocument/2006/relationships/image" Target="../media/image80.jpeg"/><Relationship Id="rId5" Type="http://schemas.openxmlformats.org/officeDocument/2006/relationships/image" Target="../media/image79.jpeg"/><Relationship Id="rId4" Type="http://schemas.openxmlformats.org/officeDocument/2006/relationships/image" Target="../media/image78.jpeg"/></Relationships>
</file>

<file path=ppt/slides/_rels/slide46.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7.xml"/><Relationship Id="rId6" Type="http://schemas.openxmlformats.org/officeDocument/2006/relationships/image" Target="../media/image86.svg"/><Relationship Id="rId5" Type="http://schemas.openxmlformats.org/officeDocument/2006/relationships/image" Target="../media/image85.png"/><Relationship Id="rId4" Type="http://schemas.openxmlformats.org/officeDocument/2006/relationships/image" Target="../media/image84.svg"/></Relationships>
</file>

<file path=ppt/slides/_rels/slide4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8.xml"/><Relationship Id="rId1" Type="http://schemas.openxmlformats.org/officeDocument/2006/relationships/slideLayout" Target="../slideLayouts/slideLayout7.xml"/><Relationship Id="rId5" Type="http://schemas.openxmlformats.org/officeDocument/2006/relationships/image" Target="../media/image7.svg"/><Relationship Id="rId4" Type="http://schemas.openxmlformats.org/officeDocument/2006/relationships/image" Target="../media/image6.png"/></Relationships>
</file>

<file path=ppt/slides/_rels/slide4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9.xml"/><Relationship Id="rId1" Type="http://schemas.openxmlformats.org/officeDocument/2006/relationships/slideLayout" Target="../slideLayouts/slideLayout7.xml"/><Relationship Id="rId6" Type="http://schemas.openxmlformats.org/officeDocument/2006/relationships/image" Target="../media/image87.png"/><Relationship Id="rId5" Type="http://schemas.openxmlformats.org/officeDocument/2006/relationships/image" Target="../media/image7.svg"/><Relationship Id="rId4" Type="http://schemas.openxmlformats.org/officeDocument/2006/relationships/image" Target="../media/image6.png"/></Relationships>
</file>

<file path=ppt/slides/_rels/slide49.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89.png"/><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image" Target="../media/image88.png"/><Relationship Id="rId5" Type="http://schemas.openxmlformats.org/officeDocument/2006/relationships/image" Target="../media/image7.svg"/><Relationship Id="rId4" Type="http://schemas.openxmlformats.org/officeDocument/2006/relationships/image" Target="../media/image6.png"/></Relationships>
</file>

<file path=ppt/slides/_rels/slide5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image" Target="../media/image90.png"/><Relationship Id="rId5" Type="http://schemas.openxmlformats.org/officeDocument/2006/relationships/image" Target="../media/image7.svg"/><Relationship Id="rId4" Type="http://schemas.openxmlformats.org/officeDocument/2006/relationships/image" Target="../media/image6.png"/></Relationships>
</file>

<file path=ppt/slides/_rels/slide5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92.png"/><Relationship Id="rId2" Type="http://schemas.openxmlformats.org/officeDocument/2006/relationships/notesSlide" Target="../notesSlides/notesSlide42.xml"/><Relationship Id="rId1" Type="http://schemas.openxmlformats.org/officeDocument/2006/relationships/slideLayout" Target="../slideLayouts/slideLayout7.xml"/><Relationship Id="rId6" Type="http://schemas.openxmlformats.org/officeDocument/2006/relationships/image" Target="../media/image91.png"/><Relationship Id="rId5" Type="http://schemas.openxmlformats.org/officeDocument/2006/relationships/image" Target="../media/image7.svg"/><Relationship Id="rId4" Type="http://schemas.openxmlformats.org/officeDocument/2006/relationships/image" Target="../media/image6.png"/></Relationships>
</file>

<file path=ppt/slides/_rels/slide5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3.xml"/><Relationship Id="rId1" Type="http://schemas.openxmlformats.org/officeDocument/2006/relationships/slideLayout" Target="../slideLayouts/slideLayout7.xml"/><Relationship Id="rId6" Type="http://schemas.openxmlformats.org/officeDocument/2006/relationships/image" Target="../media/image93.png"/><Relationship Id="rId5" Type="http://schemas.openxmlformats.org/officeDocument/2006/relationships/image" Target="../media/image7.sv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12243" t="-35829" r="-12243"/>
            </a:stretch>
          </a:blipFill>
        </p:spPr>
        <p:txBody>
          <a:bodyPr/>
          <a:lstStyle/>
          <a:p>
            <a:endParaRPr lang="en-US"/>
          </a:p>
        </p:txBody>
      </p:sp>
      <p:sp>
        <p:nvSpPr>
          <p:cNvPr id="3" name="Freeform 3"/>
          <p:cNvSpPr/>
          <p:nvPr/>
        </p:nvSpPr>
        <p:spPr>
          <a:xfrm rot="5400000">
            <a:off x="14228504" y="180363"/>
            <a:ext cx="2782634" cy="4114800"/>
          </a:xfrm>
          <a:custGeom>
            <a:avLst/>
            <a:gdLst/>
            <a:ahLst/>
            <a:cxnLst/>
            <a:rect l="l" t="t" r="r" b="b"/>
            <a:pathLst>
              <a:path w="2782634" h="4114800">
                <a:moveTo>
                  <a:pt x="0" y="0"/>
                </a:moveTo>
                <a:lnTo>
                  <a:pt x="2782633" y="0"/>
                </a:lnTo>
                <a:lnTo>
                  <a:pt x="2782633"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p:cNvSpPr/>
          <p:nvPr/>
        </p:nvSpPr>
        <p:spPr>
          <a:xfrm>
            <a:off x="13623275" y="3850701"/>
            <a:ext cx="4053946" cy="4053946"/>
          </a:xfrm>
          <a:custGeom>
            <a:avLst/>
            <a:gdLst/>
            <a:ahLst/>
            <a:cxnLst/>
            <a:rect l="l" t="t" r="r" b="b"/>
            <a:pathLst>
              <a:path w="4053946" h="4053946">
                <a:moveTo>
                  <a:pt x="0" y="0"/>
                </a:moveTo>
                <a:lnTo>
                  <a:pt x="4053945" y="0"/>
                </a:lnTo>
                <a:lnTo>
                  <a:pt x="4053945" y="4053946"/>
                </a:lnTo>
                <a:lnTo>
                  <a:pt x="0" y="4053946"/>
                </a:lnTo>
                <a:lnTo>
                  <a:pt x="0" y="0"/>
                </a:lnTo>
                <a:close/>
              </a:path>
            </a:pathLst>
          </a:custGeom>
          <a:blipFill>
            <a:blip r:embed="rId6"/>
            <a:stretch>
              <a:fillRect/>
            </a:stretch>
          </a:blipFill>
        </p:spPr>
        <p:txBody>
          <a:bodyPr/>
          <a:lstStyle/>
          <a:p>
            <a:endParaRPr lang="en-US"/>
          </a:p>
        </p:txBody>
      </p:sp>
      <p:sp>
        <p:nvSpPr>
          <p:cNvPr id="5" name="TextBox 5"/>
          <p:cNvSpPr txBox="1"/>
          <p:nvPr/>
        </p:nvSpPr>
        <p:spPr>
          <a:xfrm>
            <a:off x="721116" y="3829105"/>
            <a:ext cx="12015190" cy="1314395"/>
          </a:xfrm>
          <a:prstGeom prst="rect">
            <a:avLst/>
          </a:prstGeom>
        </p:spPr>
        <p:txBody>
          <a:bodyPr lIns="0" tIns="0" rIns="0" bIns="0" rtlCol="0" anchor="t">
            <a:spAutoFit/>
          </a:bodyPr>
          <a:lstStyle/>
          <a:p>
            <a:pPr algn="ctr">
              <a:lnSpc>
                <a:spcPts val="9899"/>
              </a:lnSpc>
            </a:pPr>
            <a:r>
              <a:rPr lang="en-US" sz="9999">
                <a:solidFill>
                  <a:srgbClr val="FFFFFF"/>
                </a:solidFill>
                <a:latin typeface="KG Primary Penmanship"/>
                <a:ea typeface="KG Primary Penmanship"/>
                <a:cs typeface="KG Primary Penmanship"/>
                <a:sym typeface="KG Primary Penmanship"/>
              </a:rPr>
              <a:t>RISING 6TH GRADE</a:t>
            </a:r>
          </a:p>
        </p:txBody>
      </p:sp>
      <p:sp>
        <p:nvSpPr>
          <p:cNvPr id="6" name="TextBox 6"/>
          <p:cNvSpPr txBox="1"/>
          <p:nvPr/>
        </p:nvSpPr>
        <p:spPr>
          <a:xfrm>
            <a:off x="2233350" y="5029200"/>
            <a:ext cx="8712859" cy="1778113"/>
          </a:xfrm>
          <a:prstGeom prst="rect">
            <a:avLst/>
          </a:prstGeom>
        </p:spPr>
        <p:txBody>
          <a:bodyPr lIns="0" tIns="0" rIns="0" bIns="0" rtlCol="0" anchor="t">
            <a:spAutoFit/>
          </a:bodyPr>
          <a:lstStyle/>
          <a:p>
            <a:pPr algn="ctr">
              <a:lnSpc>
                <a:spcPts val="14446"/>
              </a:lnSpc>
              <a:spcBef>
                <a:spcPct val="0"/>
              </a:spcBef>
            </a:pPr>
            <a:r>
              <a:rPr lang="en-US" sz="10318">
                <a:solidFill>
                  <a:srgbClr val="FFFFFF"/>
                </a:solidFill>
                <a:latin typeface="Apricots"/>
                <a:ea typeface="Apricots"/>
                <a:cs typeface="Apricots"/>
                <a:sym typeface="Apricots"/>
              </a:rPr>
              <a:t>Parent Night</a:t>
            </a:r>
          </a:p>
        </p:txBody>
      </p:sp>
      <p:sp>
        <p:nvSpPr>
          <p:cNvPr id="7" name="TextBox 7"/>
          <p:cNvSpPr txBox="1"/>
          <p:nvPr/>
        </p:nvSpPr>
        <p:spPr>
          <a:xfrm>
            <a:off x="403403" y="2200302"/>
            <a:ext cx="12856700" cy="1333528"/>
          </a:xfrm>
          <a:prstGeom prst="rect">
            <a:avLst/>
          </a:prstGeom>
        </p:spPr>
        <p:txBody>
          <a:bodyPr lIns="0" tIns="0" rIns="0" bIns="0" rtlCol="0" anchor="t">
            <a:spAutoFit/>
          </a:bodyPr>
          <a:lstStyle/>
          <a:p>
            <a:pPr algn="ctr">
              <a:lnSpc>
                <a:spcPts val="9900"/>
              </a:lnSpc>
            </a:pPr>
            <a:r>
              <a:rPr lang="en-US" sz="10000">
                <a:solidFill>
                  <a:srgbClr val="FFFFFF"/>
                </a:solidFill>
                <a:latin typeface="KG Primary Penmanship"/>
                <a:ea typeface="KG Primary Penmanship"/>
                <a:cs typeface="KG Primary Penmanship"/>
                <a:sym typeface="KG Primary Penmanship"/>
              </a:rPr>
              <a:t>HOPEWELL MIDDLE SCHOOL</a:t>
            </a:r>
          </a:p>
        </p:txBody>
      </p:sp>
      <p:sp>
        <p:nvSpPr>
          <p:cNvPr id="8" name="TextBox 8"/>
          <p:cNvSpPr txBox="1"/>
          <p:nvPr/>
        </p:nvSpPr>
        <p:spPr>
          <a:xfrm>
            <a:off x="13788801" y="8057047"/>
            <a:ext cx="3888419" cy="1000274"/>
          </a:xfrm>
          <a:prstGeom prst="rect">
            <a:avLst/>
          </a:prstGeom>
        </p:spPr>
        <p:txBody>
          <a:bodyPr lIns="0" tIns="0" rIns="0" bIns="0" rtlCol="0" anchor="t">
            <a:spAutoFit/>
          </a:bodyPr>
          <a:lstStyle/>
          <a:p>
            <a:pPr algn="ctr">
              <a:lnSpc>
                <a:spcPts val="7845"/>
              </a:lnSpc>
            </a:pPr>
            <a:r>
              <a:rPr lang="en-US" sz="7924">
                <a:solidFill>
                  <a:srgbClr val="FFFFFF"/>
                </a:solidFill>
                <a:latin typeface="Apricots"/>
                <a:ea typeface="Apricots"/>
                <a:cs typeface="Apricots"/>
                <a:sym typeface="Apricots"/>
              </a:rPr>
              <a:t>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12243" t="-35829" r="-12243"/>
            </a:stretch>
          </a:blipFill>
        </p:spPr>
        <p:txBody>
          <a:bodyPr/>
          <a:lstStyle/>
          <a:p>
            <a:endParaRPr lang="en-US"/>
          </a:p>
        </p:txBody>
      </p:sp>
      <p:sp>
        <p:nvSpPr>
          <p:cNvPr id="4" name="Freeform 4"/>
          <p:cNvSpPr/>
          <p:nvPr/>
        </p:nvSpPr>
        <p:spPr>
          <a:xfrm>
            <a:off x="8898340" y="2261191"/>
            <a:ext cx="8904288" cy="2122813"/>
          </a:xfrm>
          <a:custGeom>
            <a:avLst/>
            <a:gdLst/>
            <a:ahLst/>
            <a:cxnLst/>
            <a:rect l="l" t="t" r="r" b="b"/>
            <a:pathLst>
              <a:path w="11301259" h="3037213">
                <a:moveTo>
                  <a:pt x="0" y="0"/>
                </a:moveTo>
                <a:lnTo>
                  <a:pt x="11301259" y="0"/>
                </a:lnTo>
                <a:lnTo>
                  <a:pt x="11301259" y="3037213"/>
                </a:lnTo>
                <a:lnTo>
                  <a:pt x="0" y="3037213"/>
                </a:lnTo>
                <a:lnTo>
                  <a:pt x="0" y="0"/>
                </a:lnTo>
                <a:close/>
              </a:path>
            </a:pathLst>
          </a:custGeom>
          <a:blipFill>
            <a:blip r:embed="rId4"/>
            <a:stretch>
              <a:fillRect/>
            </a:stretch>
          </a:blipFill>
        </p:spPr>
        <p:txBody>
          <a:bodyPr/>
          <a:lstStyle/>
          <a:p>
            <a:endParaRPr lang="en-US"/>
          </a:p>
        </p:txBody>
      </p:sp>
      <p:sp>
        <p:nvSpPr>
          <p:cNvPr id="5" name="TextBox 5"/>
          <p:cNvSpPr txBox="1"/>
          <p:nvPr/>
        </p:nvSpPr>
        <p:spPr>
          <a:xfrm>
            <a:off x="4379564" y="297934"/>
            <a:ext cx="11012835" cy="1125308"/>
          </a:xfrm>
          <a:prstGeom prst="rect">
            <a:avLst/>
          </a:prstGeom>
        </p:spPr>
        <p:txBody>
          <a:bodyPr wrap="square" lIns="0" tIns="0" rIns="0" bIns="0" rtlCol="0" anchor="t">
            <a:spAutoFit/>
          </a:bodyPr>
          <a:lstStyle/>
          <a:p>
            <a:pPr algn="ctr">
              <a:lnSpc>
                <a:spcPts val="9099"/>
              </a:lnSpc>
              <a:spcBef>
                <a:spcPct val="0"/>
              </a:spcBef>
            </a:pPr>
            <a:r>
              <a:rPr lang="en-US" sz="6499">
                <a:solidFill>
                  <a:srgbClr val="FFFFFF"/>
                </a:solidFill>
                <a:latin typeface="Architects Daughter"/>
                <a:ea typeface="Architects Daughter"/>
                <a:cs typeface="Architects Daughter"/>
                <a:sym typeface="Architects Daughter"/>
              </a:rPr>
              <a:t>VISIT THE HMS WEBSITE</a:t>
            </a:r>
          </a:p>
        </p:txBody>
      </p:sp>
      <p:sp>
        <p:nvSpPr>
          <p:cNvPr id="6" name="Freeform 6"/>
          <p:cNvSpPr/>
          <p:nvPr/>
        </p:nvSpPr>
        <p:spPr>
          <a:xfrm rot="-931638">
            <a:off x="852107" y="185266"/>
            <a:ext cx="826566" cy="1686869"/>
          </a:xfrm>
          <a:custGeom>
            <a:avLst/>
            <a:gdLst/>
            <a:ahLst/>
            <a:cxnLst/>
            <a:rect l="l" t="t" r="r" b="b"/>
            <a:pathLst>
              <a:path w="826566" h="1686869">
                <a:moveTo>
                  <a:pt x="0" y="0"/>
                </a:moveTo>
                <a:lnTo>
                  <a:pt x="826566" y="0"/>
                </a:lnTo>
                <a:lnTo>
                  <a:pt x="826566" y="1686868"/>
                </a:lnTo>
                <a:lnTo>
                  <a:pt x="0" y="168686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pic>
        <p:nvPicPr>
          <p:cNvPr id="7" name="Picture 6">
            <a:extLst>
              <a:ext uri="{FF2B5EF4-FFF2-40B4-BE49-F238E27FC236}">
                <a16:creationId xmlns:a16="http://schemas.microsoft.com/office/drawing/2014/main" id="{CC92E45E-7554-E5A7-0D38-3D5E51E8FF4D}"/>
              </a:ext>
            </a:extLst>
          </p:cNvPr>
          <p:cNvPicPr>
            <a:picLocks noChangeAspect="1"/>
          </p:cNvPicPr>
          <p:nvPr/>
        </p:nvPicPr>
        <p:blipFill>
          <a:blip r:embed="rId7"/>
          <a:stretch>
            <a:fillRect/>
          </a:stretch>
        </p:blipFill>
        <p:spPr>
          <a:xfrm>
            <a:off x="476839" y="2261191"/>
            <a:ext cx="8421501" cy="6241364"/>
          </a:xfrm>
          <a:prstGeom prst="rect">
            <a:avLst/>
          </a:prstGeom>
        </p:spPr>
      </p:pic>
      <p:pic>
        <p:nvPicPr>
          <p:cNvPr id="8" name="Picture 7">
            <a:extLst>
              <a:ext uri="{FF2B5EF4-FFF2-40B4-BE49-F238E27FC236}">
                <a16:creationId xmlns:a16="http://schemas.microsoft.com/office/drawing/2014/main" id="{8CE98C13-1D23-FB94-B7F2-7076D4774DD4}"/>
              </a:ext>
            </a:extLst>
          </p:cNvPr>
          <p:cNvPicPr>
            <a:picLocks noChangeAspect="1"/>
          </p:cNvPicPr>
          <p:nvPr/>
        </p:nvPicPr>
        <p:blipFill>
          <a:blip r:embed="rId8"/>
          <a:stretch>
            <a:fillRect/>
          </a:stretch>
        </p:blipFill>
        <p:spPr>
          <a:xfrm>
            <a:off x="11170872" y="3322597"/>
            <a:ext cx="4359224" cy="5408273"/>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12243" t="-35829" r="-12243"/>
            </a:stretch>
          </a:blipFill>
        </p:spPr>
        <p:txBody>
          <a:bodyPr/>
          <a:lstStyle/>
          <a:p>
            <a:endParaRPr lang="en-US"/>
          </a:p>
        </p:txBody>
      </p:sp>
      <p:sp>
        <p:nvSpPr>
          <p:cNvPr id="3" name="Freeform 3"/>
          <p:cNvSpPr/>
          <p:nvPr/>
        </p:nvSpPr>
        <p:spPr>
          <a:xfrm rot="-931638">
            <a:off x="501610" y="316586"/>
            <a:ext cx="826566" cy="1686869"/>
          </a:xfrm>
          <a:custGeom>
            <a:avLst/>
            <a:gdLst/>
            <a:ahLst/>
            <a:cxnLst/>
            <a:rect l="l" t="t" r="r" b="b"/>
            <a:pathLst>
              <a:path w="826566" h="1686869">
                <a:moveTo>
                  <a:pt x="0" y="0"/>
                </a:moveTo>
                <a:lnTo>
                  <a:pt x="826566" y="0"/>
                </a:lnTo>
                <a:lnTo>
                  <a:pt x="826566" y="1686868"/>
                </a:lnTo>
                <a:lnTo>
                  <a:pt x="0" y="16868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p:cNvSpPr/>
          <p:nvPr/>
        </p:nvSpPr>
        <p:spPr>
          <a:xfrm>
            <a:off x="9388602" y="6616538"/>
            <a:ext cx="2437765" cy="2641762"/>
          </a:xfrm>
          <a:custGeom>
            <a:avLst/>
            <a:gdLst/>
            <a:ahLst/>
            <a:cxnLst/>
            <a:rect l="l" t="t" r="r" b="b"/>
            <a:pathLst>
              <a:path w="2437765" h="2641762">
                <a:moveTo>
                  <a:pt x="0" y="0"/>
                </a:moveTo>
                <a:lnTo>
                  <a:pt x="2437765" y="0"/>
                </a:lnTo>
                <a:lnTo>
                  <a:pt x="2437765" y="2641762"/>
                </a:lnTo>
                <a:lnTo>
                  <a:pt x="0" y="2641762"/>
                </a:lnTo>
                <a:lnTo>
                  <a:pt x="0" y="0"/>
                </a:lnTo>
                <a:close/>
              </a:path>
            </a:pathLst>
          </a:custGeom>
          <a:blipFill>
            <a:blip r:embed="rId6"/>
            <a:stretch>
              <a:fillRect/>
            </a:stretch>
          </a:blipFill>
        </p:spPr>
        <p:txBody>
          <a:bodyPr/>
          <a:lstStyle/>
          <a:p>
            <a:endParaRPr lang="en-US"/>
          </a:p>
        </p:txBody>
      </p:sp>
      <p:sp>
        <p:nvSpPr>
          <p:cNvPr id="5" name="TextBox 5"/>
          <p:cNvSpPr txBox="1"/>
          <p:nvPr/>
        </p:nvSpPr>
        <p:spPr>
          <a:xfrm>
            <a:off x="3884194" y="306005"/>
            <a:ext cx="11008816" cy="1125308"/>
          </a:xfrm>
          <a:prstGeom prst="rect">
            <a:avLst/>
          </a:prstGeom>
        </p:spPr>
        <p:txBody>
          <a:bodyPr wrap="square" lIns="0" tIns="0" rIns="0" bIns="0" rtlCol="0" anchor="t">
            <a:spAutoFit/>
          </a:bodyPr>
          <a:lstStyle/>
          <a:p>
            <a:pPr algn="ctr">
              <a:lnSpc>
                <a:spcPts val="9099"/>
              </a:lnSpc>
              <a:spcBef>
                <a:spcPct val="0"/>
              </a:spcBef>
            </a:pPr>
            <a:r>
              <a:rPr lang="en-US" sz="6499">
                <a:solidFill>
                  <a:srgbClr val="FFFFFF"/>
                </a:solidFill>
                <a:latin typeface="Architects Daughter"/>
                <a:ea typeface="Architects Daughter"/>
                <a:cs typeface="Architects Daughter"/>
                <a:sym typeface="Architects Daughter"/>
              </a:rPr>
              <a:t>ADMINISTRATIVE STAFF</a:t>
            </a:r>
          </a:p>
        </p:txBody>
      </p:sp>
      <p:sp>
        <p:nvSpPr>
          <p:cNvPr id="6" name="TextBox 6"/>
          <p:cNvSpPr txBox="1"/>
          <p:nvPr/>
        </p:nvSpPr>
        <p:spPr>
          <a:xfrm>
            <a:off x="2299077" y="1661117"/>
            <a:ext cx="14960223" cy="4604386"/>
          </a:xfrm>
          <a:prstGeom prst="rect">
            <a:avLst/>
          </a:prstGeom>
        </p:spPr>
        <p:txBody>
          <a:bodyPr lIns="0" tIns="0" rIns="0" bIns="0" rtlCol="0" anchor="t">
            <a:spAutoFit/>
          </a:bodyPr>
          <a:lstStyle/>
          <a:p>
            <a:pPr algn="l">
              <a:lnSpc>
                <a:spcPts val="7139"/>
              </a:lnSpc>
              <a:spcBef>
                <a:spcPct val="0"/>
              </a:spcBef>
            </a:pPr>
            <a:r>
              <a:rPr lang="en-US" sz="5099">
                <a:solidFill>
                  <a:srgbClr val="FFFFFF"/>
                </a:solidFill>
                <a:latin typeface="Calibri (MS)"/>
                <a:ea typeface="Calibri (MS)"/>
                <a:cs typeface="Calibri (MS)"/>
                <a:sym typeface="Calibri (MS)"/>
              </a:rPr>
              <a:t>Michael LeMoyne           Principal</a:t>
            </a:r>
          </a:p>
          <a:p>
            <a:pPr algn="l">
              <a:lnSpc>
                <a:spcPts val="7139"/>
              </a:lnSpc>
              <a:spcBef>
                <a:spcPct val="0"/>
              </a:spcBef>
            </a:pPr>
            <a:r>
              <a:rPr lang="en-US" sz="5099">
                <a:solidFill>
                  <a:srgbClr val="FFFFFF"/>
                </a:solidFill>
                <a:latin typeface="Calibri (MS)"/>
                <a:ea typeface="Calibri (MS)"/>
                <a:cs typeface="Calibri (MS)"/>
                <a:sym typeface="Calibri (MS)"/>
              </a:rPr>
              <a:t>Stephanie Sosebee         6th Grade Assistant Principal</a:t>
            </a:r>
          </a:p>
          <a:p>
            <a:pPr algn="l">
              <a:lnSpc>
                <a:spcPts val="7139"/>
              </a:lnSpc>
              <a:spcBef>
                <a:spcPct val="0"/>
              </a:spcBef>
            </a:pPr>
            <a:r>
              <a:rPr lang="en-US" sz="5099">
                <a:solidFill>
                  <a:srgbClr val="FFFFFF"/>
                </a:solidFill>
                <a:latin typeface="Calibri (MS)"/>
                <a:ea typeface="Calibri (MS)"/>
                <a:cs typeface="Calibri (MS)"/>
                <a:sym typeface="Calibri (MS)"/>
              </a:rPr>
              <a:t>Amy Cousin                      7th Grade Assistant Principal</a:t>
            </a:r>
          </a:p>
          <a:p>
            <a:pPr algn="l">
              <a:lnSpc>
                <a:spcPts val="7139"/>
              </a:lnSpc>
              <a:spcBef>
                <a:spcPct val="0"/>
              </a:spcBef>
            </a:pPr>
            <a:r>
              <a:rPr lang="en-US" sz="5099">
                <a:solidFill>
                  <a:srgbClr val="FFFFFF"/>
                </a:solidFill>
                <a:latin typeface="Calibri (MS)"/>
                <a:ea typeface="Calibri (MS)"/>
                <a:cs typeface="Calibri (MS)"/>
                <a:sym typeface="Calibri (MS)"/>
              </a:rPr>
              <a:t>Janelle Consola                8th Grade Assistant Principal</a:t>
            </a:r>
          </a:p>
          <a:p>
            <a:pPr algn="l">
              <a:lnSpc>
                <a:spcPts val="7139"/>
              </a:lnSpc>
              <a:spcBef>
                <a:spcPct val="0"/>
              </a:spcBef>
            </a:pPr>
            <a:r>
              <a:rPr lang="en-US" sz="5099">
                <a:solidFill>
                  <a:srgbClr val="FFFFFF"/>
                </a:solidFill>
                <a:latin typeface="Calibri (MS)"/>
                <a:ea typeface="Calibri (MS)"/>
                <a:cs typeface="Calibri (MS)"/>
                <a:sym typeface="Calibri (MS)"/>
              </a:rPr>
              <a:t>Fred Johnson                   6th Grade School Counselor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12243" t="-35829" r="-12243"/>
            </a:stretch>
          </a:blipFill>
        </p:spPr>
        <p:txBody>
          <a:bodyPr/>
          <a:lstStyle/>
          <a:p>
            <a:endParaRPr lang="en-US"/>
          </a:p>
        </p:txBody>
      </p:sp>
      <p:sp>
        <p:nvSpPr>
          <p:cNvPr id="3" name="Freeform 3"/>
          <p:cNvSpPr/>
          <p:nvPr/>
        </p:nvSpPr>
        <p:spPr>
          <a:xfrm>
            <a:off x="11372622" y="1638883"/>
            <a:ext cx="2356693" cy="2971482"/>
          </a:xfrm>
          <a:custGeom>
            <a:avLst/>
            <a:gdLst/>
            <a:ahLst/>
            <a:cxnLst/>
            <a:rect l="l" t="t" r="r" b="b"/>
            <a:pathLst>
              <a:path w="2356693" h="2971482">
                <a:moveTo>
                  <a:pt x="0" y="0"/>
                </a:moveTo>
                <a:lnTo>
                  <a:pt x="2356692" y="0"/>
                </a:lnTo>
                <a:lnTo>
                  <a:pt x="2356692" y="2971482"/>
                </a:lnTo>
                <a:lnTo>
                  <a:pt x="0" y="2971482"/>
                </a:lnTo>
                <a:lnTo>
                  <a:pt x="0" y="0"/>
                </a:lnTo>
                <a:close/>
              </a:path>
            </a:pathLst>
          </a:custGeom>
          <a:blipFill>
            <a:blip r:embed="rId4"/>
            <a:stretch>
              <a:fillRect/>
            </a:stretch>
          </a:blipFill>
        </p:spPr>
        <p:txBody>
          <a:bodyPr/>
          <a:lstStyle/>
          <a:p>
            <a:endParaRPr lang="en-US"/>
          </a:p>
        </p:txBody>
      </p:sp>
      <p:sp>
        <p:nvSpPr>
          <p:cNvPr id="4" name="Freeform 4"/>
          <p:cNvSpPr/>
          <p:nvPr/>
        </p:nvSpPr>
        <p:spPr>
          <a:xfrm>
            <a:off x="11372622" y="4915677"/>
            <a:ext cx="2429216" cy="3044881"/>
          </a:xfrm>
          <a:custGeom>
            <a:avLst/>
            <a:gdLst/>
            <a:ahLst/>
            <a:cxnLst/>
            <a:rect l="l" t="t" r="r" b="b"/>
            <a:pathLst>
              <a:path w="2429216" h="3044881">
                <a:moveTo>
                  <a:pt x="0" y="0"/>
                </a:moveTo>
                <a:lnTo>
                  <a:pt x="2429216" y="0"/>
                </a:lnTo>
                <a:lnTo>
                  <a:pt x="2429216" y="3044881"/>
                </a:lnTo>
                <a:lnTo>
                  <a:pt x="0" y="3044881"/>
                </a:lnTo>
                <a:lnTo>
                  <a:pt x="0" y="0"/>
                </a:lnTo>
                <a:close/>
              </a:path>
            </a:pathLst>
          </a:custGeom>
          <a:blipFill>
            <a:blip r:embed="rId5"/>
            <a:stretch>
              <a:fillRect r="-2985"/>
            </a:stretch>
          </a:blipFill>
        </p:spPr>
        <p:txBody>
          <a:bodyPr/>
          <a:lstStyle/>
          <a:p>
            <a:endParaRPr lang="en-US"/>
          </a:p>
        </p:txBody>
      </p:sp>
      <p:sp>
        <p:nvSpPr>
          <p:cNvPr id="5" name="TextBox 5"/>
          <p:cNvSpPr txBox="1"/>
          <p:nvPr/>
        </p:nvSpPr>
        <p:spPr>
          <a:xfrm>
            <a:off x="4126210" y="210389"/>
            <a:ext cx="9603104" cy="2254250"/>
          </a:xfrm>
          <a:prstGeom prst="rect">
            <a:avLst/>
          </a:prstGeom>
        </p:spPr>
        <p:txBody>
          <a:bodyPr lIns="0" tIns="0" rIns="0" bIns="0" rtlCol="0" anchor="t">
            <a:spAutoFit/>
          </a:bodyPr>
          <a:lstStyle/>
          <a:p>
            <a:pPr algn="ctr">
              <a:lnSpc>
                <a:spcPts val="9099"/>
              </a:lnSpc>
            </a:pPr>
            <a:r>
              <a:rPr lang="en-US" sz="6499">
                <a:solidFill>
                  <a:srgbClr val="FFFFFF"/>
                </a:solidFill>
                <a:latin typeface="Architects Daughter"/>
                <a:ea typeface="Architects Daughter"/>
                <a:cs typeface="Architects Daughter"/>
                <a:sym typeface="Architects Daughter"/>
              </a:rPr>
              <a:t>6TH GRADE SUPPORT</a:t>
            </a:r>
          </a:p>
          <a:p>
            <a:pPr algn="ctr">
              <a:lnSpc>
                <a:spcPts val="9099"/>
              </a:lnSpc>
              <a:spcBef>
                <a:spcPct val="0"/>
              </a:spcBef>
            </a:pPr>
            <a:endParaRPr lang="en-US" sz="6499">
              <a:solidFill>
                <a:srgbClr val="FFFFFF"/>
              </a:solidFill>
              <a:latin typeface="Architects Daughter"/>
              <a:ea typeface="Architects Daughter"/>
              <a:cs typeface="Architects Daughter"/>
              <a:sym typeface="Architects Daughter"/>
            </a:endParaRPr>
          </a:p>
        </p:txBody>
      </p:sp>
      <p:sp>
        <p:nvSpPr>
          <p:cNvPr id="6" name="TextBox 6"/>
          <p:cNvSpPr txBox="1"/>
          <p:nvPr/>
        </p:nvSpPr>
        <p:spPr>
          <a:xfrm>
            <a:off x="3314331" y="1616795"/>
            <a:ext cx="8987107" cy="5506719"/>
          </a:xfrm>
          <a:prstGeom prst="rect">
            <a:avLst/>
          </a:prstGeom>
        </p:spPr>
        <p:txBody>
          <a:bodyPr lIns="0" tIns="0" rIns="0" bIns="0" rtlCol="0" anchor="t">
            <a:spAutoFit/>
          </a:bodyPr>
          <a:lstStyle/>
          <a:p>
            <a:pPr algn="l">
              <a:lnSpc>
                <a:spcPts val="6860"/>
              </a:lnSpc>
              <a:spcBef>
                <a:spcPct val="0"/>
              </a:spcBef>
            </a:pPr>
            <a:r>
              <a:rPr lang="en-US" sz="4900">
                <a:solidFill>
                  <a:srgbClr val="FFFFFF"/>
                </a:solidFill>
                <a:latin typeface="Calibri (MS)"/>
                <a:ea typeface="Calibri (MS)"/>
                <a:cs typeface="Calibri (MS)"/>
                <a:sym typeface="Calibri (MS)"/>
              </a:rPr>
              <a:t>Stephanie Sosebee </a:t>
            </a:r>
          </a:p>
          <a:p>
            <a:pPr algn="l">
              <a:lnSpc>
                <a:spcPts val="5600"/>
              </a:lnSpc>
              <a:spcBef>
                <a:spcPct val="0"/>
              </a:spcBef>
            </a:pPr>
            <a:r>
              <a:rPr lang="en-US" sz="4000">
                <a:solidFill>
                  <a:srgbClr val="FFFFFF"/>
                </a:solidFill>
                <a:latin typeface="Calibri (MS)"/>
                <a:ea typeface="Calibri (MS)"/>
                <a:cs typeface="Calibri (MS)"/>
                <a:sym typeface="Calibri (MS)"/>
              </a:rPr>
              <a:t>6th Grade Assistant Principal</a:t>
            </a:r>
          </a:p>
          <a:p>
            <a:pPr algn="l">
              <a:lnSpc>
                <a:spcPts val="5600"/>
              </a:lnSpc>
              <a:spcBef>
                <a:spcPct val="0"/>
              </a:spcBef>
            </a:pPr>
            <a:r>
              <a:rPr lang="en-US" sz="4000">
                <a:solidFill>
                  <a:srgbClr val="FFFFFF"/>
                </a:solidFill>
                <a:latin typeface="Calibri (MS)"/>
                <a:ea typeface="Calibri (MS)"/>
                <a:cs typeface="Calibri (MS)"/>
                <a:sym typeface="Calibri (MS)"/>
              </a:rPr>
              <a:t>sosebees@fultonschools.org</a:t>
            </a:r>
          </a:p>
          <a:p>
            <a:pPr algn="l">
              <a:lnSpc>
                <a:spcPts val="6860"/>
              </a:lnSpc>
              <a:spcBef>
                <a:spcPct val="0"/>
              </a:spcBef>
            </a:pPr>
            <a:endParaRPr lang="en-US" sz="4000">
              <a:solidFill>
                <a:srgbClr val="FFFFFF"/>
              </a:solidFill>
              <a:latin typeface="Calibri (MS)"/>
              <a:ea typeface="Calibri (MS)"/>
              <a:cs typeface="Calibri (MS)"/>
              <a:sym typeface="Calibri (MS)"/>
            </a:endParaRPr>
          </a:p>
          <a:p>
            <a:pPr algn="l">
              <a:lnSpc>
                <a:spcPts val="6860"/>
              </a:lnSpc>
              <a:spcBef>
                <a:spcPct val="0"/>
              </a:spcBef>
            </a:pPr>
            <a:r>
              <a:rPr lang="en-US" sz="4900">
                <a:solidFill>
                  <a:srgbClr val="FFFFFF"/>
                </a:solidFill>
                <a:latin typeface="Calibri (MS)"/>
                <a:ea typeface="Calibri (MS)"/>
                <a:cs typeface="Calibri (MS)"/>
                <a:sym typeface="Calibri (MS)"/>
              </a:rPr>
              <a:t>Fred Johnson </a:t>
            </a:r>
          </a:p>
          <a:p>
            <a:pPr algn="l">
              <a:lnSpc>
                <a:spcPts val="5600"/>
              </a:lnSpc>
              <a:spcBef>
                <a:spcPct val="0"/>
              </a:spcBef>
            </a:pPr>
            <a:r>
              <a:rPr lang="en-US" sz="4000">
                <a:solidFill>
                  <a:srgbClr val="FFFFFF"/>
                </a:solidFill>
                <a:latin typeface="Calibri (MS)"/>
                <a:ea typeface="Calibri (MS)"/>
                <a:cs typeface="Calibri (MS)"/>
                <a:sym typeface="Calibri (MS)"/>
              </a:rPr>
              <a:t>6th Grade School Counselor</a:t>
            </a:r>
          </a:p>
          <a:p>
            <a:pPr algn="l">
              <a:lnSpc>
                <a:spcPts val="5600"/>
              </a:lnSpc>
              <a:spcBef>
                <a:spcPct val="0"/>
              </a:spcBef>
            </a:pPr>
            <a:r>
              <a:rPr lang="en-US" sz="4000">
                <a:solidFill>
                  <a:srgbClr val="FFFFFF"/>
                </a:solidFill>
                <a:latin typeface="Calibri (MS)"/>
                <a:ea typeface="Calibri (MS)"/>
                <a:cs typeface="Calibri (MS)"/>
                <a:sym typeface="Calibri (MS)"/>
              </a:rPr>
              <a:t>johnsonf2@fultonschools.org</a:t>
            </a:r>
          </a:p>
        </p:txBody>
      </p:sp>
      <p:sp>
        <p:nvSpPr>
          <p:cNvPr id="7" name="Freeform 7"/>
          <p:cNvSpPr/>
          <p:nvPr/>
        </p:nvSpPr>
        <p:spPr>
          <a:xfrm rot="-931638">
            <a:off x="834582" y="348021"/>
            <a:ext cx="826566" cy="1686869"/>
          </a:xfrm>
          <a:custGeom>
            <a:avLst/>
            <a:gdLst/>
            <a:ahLst/>
            <a:cxnLst/>
            <a:rect l="l" t="t" r="r" b="b"/>
            <a:pathLst>
              <a:path w="826566" h="1686869">
                <a:moveTo>
                  <a:pt x="0" y="0"/>
                </a:moveTo>
                <a:lnTo>
                  <a:pt x="826566" y="0"/>
                </a:lnTo>
                <a:lnTo>
                  <a:pt x="826566" y="1686869"/>
                </a:lnTo>
                <a:lnTo>
                  <a:pt x="0" y="168686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12243" t="-35829" r="-12243"/>
            </a:stretch>
          </a:blipFill>
        </p:spPr>
        <p:txBody>
          <a:bodyPr/>
          <a:lstStyle/>
          <a:p>
            <a:endParaRPr lang="en-US"/>
          </a:p>
        </p:txBody>
      </p:sp>
      <p:sp>
        <p:nvSpPr>
          <p:cNvPr id="3" name="Freeform 3"/>
          <p:cNvSpPr/>
          <p:nvPr/>
        </p:nvSpPr>
        <p:spPr>
          <a:xfrm rot="-931638">
            <a:off x="384339" y="185266"/>
            <a:ext cx="826566" cy="1686869"/>
          </a:xfrm>
          <a:custGeom>
            <a:avLst/>
            <a:gdLst/>
            <a:ahLst/>
            <a:cxnLst/>
            <a:rect l="l" t="t" r="r" b="b"/>
            <a:pathLst>
              <a:path w="826566" h="1686869">
                <a:moveTo>
                  <a:pt x="0" y="0"/>
                </a:moveTo>
                <a:lnTo>
                  <a:pt x="826565" y="0"/>
                </a:lnTo>
                <a:lnTo>
                  <a:pt x="826565" y="1686868"/>
                </a:lnTo>
                <a:lnTo>
                  <a:pt x="0" y="16868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TextBox 4"/>
          <p:cNvSpPr txBox="1"/>
          <p:nvPr/>
        </p:nvSpPr>
        <p:spPr>
          <a:xfrm>
            <a:off x="3077767" y="1638348"/>
            <a:ext cx="11373300" cy="5854700"/>
          </a:xfrm>
          <a:prstGeom prst="rect">
            <a:avLst/>
          </a:prstGeom>
        </p:spPr>
        <p:txBody>
          <a:bodyPr lIns="0" tIns="0" rIns="0" bIns="0" rtlCol="0" anchor="t">
            <a:spAutoFit/>
          </a:bodyPr>
          <a:lstStyle/>
          <a:p>
            <a:pPr algn="ctr">
              <a:lnSpc>
                <a:spcPts val="9099"/>
              </a:lnSpc>
              <a:spcBef>
                <a:spcPct val="0"/>
              </a:spcBef>
            </a:pPr>
            <a:r>
              <a:rPr lang="en-US" sz="6499">
                <a:solidFill>
                  <a:srgbClr val="FFFFFF"/>
                </a:solidFill>
                <a:latin typeface="Calibri (MS)"/>
                <a:ea typeface="Calibri (MS)"/>
                <a:cs typeface="Calibri (MS)"/>
                <a:sym typeface="Calibri (MS)"/>
              </a:rPr>
              <a:t> Alpharetta Elementary - 20 Birmingham Falls – 38 </a:t>
            </a:r>
          </a:p>
          <a:p>
            <a:pPr algn="ctr">
              <a:lnSpc>
                <a:spcPts val="9099"/>
              </a:lnSpc>
              <a:spcBef>
                <a:spcPct val="0"/>
              </a:spcBef>
            </a:pPr>
            <a:r>
              <a:rPr lang="en-US" sz="6499">
                <a:solidFill>
                  <a:srgbClr val="FFFFFF"/>
                </a:solidFill>
                <a:latin typeface="Calibri (MS)"/>
                <a:ea typeface="Calibri (MS)"/>
                <a:cs typeface="Calibri (MS)"/>
                <a:sym typeface="Calibri (MS)"/>
              </a:rPr>
              <a:t> Cogburn Woods – 150 </a:t>
            </a:r>
          </a:p>
          <a:p>
            <a:pPr algn="ctr">
              <a:lnSpc>
                <a:spcPts val="9099"/>
              </a:lnSpc>
              <a:spcBef>
                <a:spcPct val="0"/>
              </a:spcBef>
            </a:pPr>
            <a:r>
              <a:rPr lang="en-US" sz="6499">
                <a:solidFill>
                  <a:srgbClr val="FFFFFF"/>
                </a:solidFill>
                <a:latin typeface="Calibri (MS)"/>
                <a:ea typeface="Calibri (MS)"/>
                <a:cs typeface="Calibri (MS)"/>
                <a:sym typeface="Calibri (MS)"/>
              </a:rPr>
              <a:t> Manning Oaks – 121</a:t>
            </a:r>
          </a:p>
          <a:p>
            <a:pPr algn="ctr">
              <a:lnSpc>
                <a:spcPts val="9099"/>
              </a:lnSpc>
              <a:spcBef>
                <a:spcPct val="0"/>
              </a:spcBef>
            </a:pPr>
            <a:r>
              <a:rPr lang="en-US" sz="6499">
                <a:solidFill>
                  <a:srgbClr val="FFFFFF"/>
                </a:solidFill>
                <a:latin typeface="Calibri (MS)"/>
                <a:ea typeface="Calibri (MS)"/>
                <a:cs typeface="Calibri (MS)"/>
                <a:sym typeface="Calibri (MS)"/>
              </a:rPr>
              <a:t> Summit Hill – 82</a:t>
            </a:r>
          </a:p>
        </p:txBody>
      </p:sp>
      <p:sp>
        <p:nvSpPr>
          <p:cNvPr id="5" name="Freeform 5"/>
          <p:cNvSpPr/>
          <p:nvPr/>
        </p:nvSpPr>
        <p:spPr>
          <a:xfrm>
            <a:off x="2627736" y="1730190"/>
            <a:ext cx="1161978" cy="1180422"/>
          </a:xfrm>
          <a:custGeom>
            <a:avLst/>
            <a:gdLst/>
            <a:ahLst/>
            <a:cxnLst/>
            <a:rect l="l" t="t" r="r" b="b"/>
            <a:pathLst>
              <a:path w="1161978" h="1180422">
                <a:moveTo>
                  <a:pt x="0" y="0"/>
                </a:moveTo>
                <a:lnTo>
                  <a:pt x="1161979" y="0"/>
                </a:lnTo>
                <a:lnTo>
                  <a:pt x="1161979" y="1180423"/>
                </a:lnTo>
                <a:lnTo>
                  <a:pt x="0" y="1180423"/>
                </a:lnTo>
                <a:lnTo>
                  <a:pt x="0" y="0"/>
                </a:lnTo>
                <a:close/>
              </a:path>
            </a:pathLst>
          </a:custGeom>
          <a:blipFill>
            <a:blip r:embed="rId6"/>
            <a:stretch>
              <a:fillRect/>
            </a:stretch>
          </a:blipFill>
        </p:spPr>
        <p:txBody>
          <a:bodyPr/>
          <a:lstStyle/>
          <a:p>
            <a:endParaRPr lang="en-US"/>
          </a:p>
        </p:txBody>
      </p:sp>
      <p:sp>
        <p:nvSpPr>
          <p:cNvPr id="6" name="Freeform 6"/>
          <p:cNvSpPr/>
          <p:nvPr/>
        </p:nvSpPr>
        <p:spPr>
          <a:xfrm>
            <a:off x="12920160" y="3033287"/>
            <a:ext cx="1065155" cy="1065155"/>
          </a:xfrm>
          <a:custGeom>
            <a:avLst/>
            <a:gdLst/>
            <a:ahLst/>
            <a:cxnLst/>
            <a:rect l="l" t="t" r="r" b="b"/>
            <a:pathLst>
              <a:path w="1065155" h="1065155">
                <a:moveTo>
                  <a:pt x="0" y="0"/>
                </a:moveTo>
                <a:lnTo>
                  <a:pt x="1065155" y="0"/>
                </a:lnTo>
                <a:lnTo>
                  <a:pt x="1065155" y="1065154"/>
                </a:lnTo>
                <a:lnTo>
                  <a:pt x="0" y="1065154"/>
                </a:lnTo>
                <a:lnTo>
                  <a:pt x="0" y="0"/>
                </a:lnTo>
                <a:close/>
              </a:path>
            </a:pathLst>
          </a:custGeom>
          <a:blipFill>
            <a:blip r:embed="rId7"/>
            <a:stretch>
              <a:fillRect/>
            </a:stretch>
          </a:blipFill>
        </p:spPr>
        <p:txBody>
          <a:bodyPr/>
          <a:lstStyle/>
          <a:p>
            <a:endParaRPr lang="en-US"/>
          </a:p>
        </p:txBody>
      </p:sp>
      <p:sp>
        <p:nvSpPr>
          <p:cNvPr id="7" name="Freeform 7"/>
          <p:cNvSpPr/>
          <p:nvPr/>
        </p:nvSpPr>
        <p:spPr>
          <a:xfrm>
            <a:off x="3522655" y="3980642"/>
            <a:ext cx="1118685" cy="1427287"/>
          </a:xfrm>
          <a:custGeom>
            <a:avLst/>
            <a:gdLst/>
            <a:ahLst/>
            <a:cxnLst/>
            <a:rect l="l" t="t" r="r" b="b"/>
            <a:pathLst>
              <a:path w="1118685" h="1427287">
                <a:moveTo>
                  <a:pt x="0" y="0"/>
                </a:moveTo>
                <a:lnTo>
                  <a:pt x="1118685" y="0"/>
                </a:lnTo>
                <a:lnTo>
                  <a:pt x="1118685" y="1427288"/>
                </a:lnTo>
                <a:lnTo>
                  <a:pt x="0" y="1427288"/>
                </a:lnTo>
                <a:lnTo>
                  <a:pt x="0" y="0"/>
                </a:lnTo>
                <a:close/>
              </a:path>
            </a:pathLst>
          </a:custGeom>
          <a:blipFill>
            <a:blip r:embed="rId8"/>
            <a:stretch>
              <a:fillRect/>
            </a:stretch>
          </a:blipFill>
        </p:spPr>
        <p:txBody>
          <a:bodyPr/>
          <a:lstStyle/>
          <a:p>
            <a:endParaRPr lang="en-US"/>
          </a:p>
        </p:txBody>
      </p:sp>
      <p:sp>
        <p:nvSpPr>
          <p:cNvPr id="8" name="Freeform 8"/>
          <p:cNvSpPr/>
          <p:nvPr/>
        </p:nvSpPr>
        <p:spPr>
          <a:xfrm>
            <a:off x="12625691" y="5235004"/>
            <a:ext cx="1028557" cy="1281615"/>
          </a:xfrm>
          <a:custGeom>
            <a:avLst/>
            <a:gdLst/>
            <a:ahLst/>
            <a:cxnLst/>
            <a:rect l="l" t="t" r="r" b="b"/>
            <a:pathLst>
              <a:path w="1028557" h="1281615">
                <a:moveTo>
                  <a:pt x="0" y="0"/>
                </a:moveTo>
                <a:lnTo>
                  <a:pt x="1028557" y="0"/>
                </a:lnTo>
                <a:lnTo>
                  <a:pt x="1028557" y="1281615"/>
                </a:lnTo>
                <a:lnTo>
                  <a:pt x="0" y="1281615"/>
                </a:lnTo>
                <a:lnTo>
                  <a:pt x="0" y="0"/>
                </a:lnTo>
                <a:close/>
              </a:path>
            </a:pathLst>
          </a:custGeom>
          <a:blipFill>
            <a:blip r:embed="rId9"/>
            <a:stretch>
              <a:fillRect/>
            </a:stretch>
          </a:blipFill>
        </p:spPr>
        <p:txBody>
          <a:bodyPr/>
          <a:lstStyle/>
          <a:p>
            <a:endParaRPr lang="en-US"/>
          </a:p>
        </p:txBody>
      </p:sp>
      <p:sp>
        <p:nvSpPr>
          <p:cNvPr id="9" name="Freeform 9"/>
          <p:cNvSpPr/>
          <p:nvPr/>
        </p:nvSpPr>
        <p:spPr>
          <a:xfrm>
            <a:off x="4641340" y="6516619"/>
            <a:ext cx="1169698" cy="1215870"/>
          </a:xfrm>
          <a:custGeom>
            <a:avLst/>
            <a:gdLst/>
            <a:ahLst/>
            <a:cxnLst/>
            <a:rect l="l" t="t" r="r" b="b"/>
            <a:pathLst>
              <a:path w="1169698" h="1215870">
                <a:moveTo>
                  <a:pt x="0" y="0"/>
                </a:moveTo>
                <a:lnTo>
                  <a:pt x="1169698" y="0"/>
                </a:lnTo>
                <a:lnTo>
                  <a:pt x="1169698" y="1215870"/>
                </a:lnTo>
                <a:lnTo>
                  <a:pt x="0" y="1215870"/>
                </a:lnTo>
                <a:lnTo>
                  <a:pt x="0" y="0"/>
                </a:lnTo>
                <a:close/>
              </a:path>
            </a:pathLst>
          </a:custGeom>
          <a:blipFill>
            <a:blip r:embed="rId10"/>
            <a:stretch>
              <a:fillRect/>
            </a:stretch>
          </a:blipFill>
        </p:spPr>
        <p:txBody>
          <a:bodyPr/>
          <a:lstStyle/>
          <a:p>
            <a:endParaRPr lang="en-US"/>
          </a:p>
        </p:txBody>
      </p:sp>
      <p:sp>
        <p:nvSpPr>
          <p:cNvPr id="10" name="TextBox 10"/>
          <p:cNvSpPr txBox="1"/>
          <p:nvPr/>
        </p:nvSpPr>
        <p:spPr>
          <a:xfrm>
            <a:off x="1421606" y="224375"/>
            <a:ext cx="16485394" cy="1125308"/>
          </a:xfrm>
          <a:prstGeom prst="rect">
            <a:avLst/>
          </a:prstGeom>
        </p:spPr>
        <p:txBody>
          <a:bodyPr wrap="square" lIns="0" tIns="0" rIns="0" bIns="0" rtlCol="0" anchor="t">
            <a:spAutoFit/>
          </a:bodyPr>
          <a:lstStyle/>
          <a:p>
            <a:pPr algn="ctr">
              <a:lnSpc>
                <a:spcPts val="9099"/>
              </a:lnSpc>
              <a:spcBef>
                <a:spcPct val="0"/>
              </a:spcBef>
            </a:pPr>
            <a:r>
              <a:rPr lang="en-US" sz="6499">
                <a:solidFill>
                  <a:srgbClr val="FFFFFF"/>
                </a:solidFill>
                <a:latin typeface="Architects Daughter"/>
                <a:ea typeface="Architects Daughter"/>
                <a:cs typeface="Architects Daughter"/>
                <a:sym typeface="Architects Daughter"/>
              </a:rPr>
              <a:t>PROJECTED 6TH GRADE ENROLLMENT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12243" t="-35829" r="-12243"/>
            </a:stretch>
          </a:blipFill>
        </p:spPr>
        <p:txBody>
          <a:bodyPr/>
          <a:lstStyle/>
          <a:p>
            <a:endParaRPr lang="en-US"/>
          </a:p>
        </p:txBody>
      </p:sp>
      <p:sp>
        <p:nvSpPr>
          <p:cNvPr id="3" name="Freeform 3"/>
          <p:cNvSpPr/>
          <p:nvPr/>
        </p:nvSpPr>
        <p:spPr>
          <a:xfrm rot="-931638">
            <a:off x="384339" y="185266"/>
            <a:ext cx="826566" cy="1686869"/>
          </a:xfrm>
          <a:custGeom>
            <a:avLst/>
            <a:gdLst/>
            <a:ahLst/>
            <a:cxnLst/>
            <a:rect l="l" t="t" r="r" b="b"/>
            <a:pathLst>
              <a:path w="826566" h="1686869">
                <a:moveTo>
                  <a:pt x="0" y="0"/>
                </a:moveTo>
                <a:lnTo>
                  <a:pt x="826565" y="0"/>
                </a:lnTo>
                <a:lnTo>
                  <a:pt x="826565" y="1686868"/>
                </a:lnTo>
                <a:lnTo>
                  <a:pt x="0" y="16868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TextBox 4"/>
          <p:cNvSpPr txBox="1"/>
          <p:nvPr/>
        </p:nvSpPr>
        <p:spPr>
          <a:xfrm>
            <a:off x="3131415" y="1343974"/>
            <a:ext cx="12708136" cy="1101725"/>
          </a:xfrm>
          <a:prstGeom prst="rect">
            <a:avLst/>
          </a:prstGeom>
        </p:spPr>
        <p:txBody>
          <a:bodyPr lIns="0" tIns="0" rIns="0" bIns="0" rtlCol="0" anchor="t">
            <a:spAutoFit/>
          </a:bodyPr>
          <a:lstStyle/>
          <a:p>
            <a:pPr algn="ctr">
              <a:lnSpc>
                <a:spcPts val="9099"/>
              </a:lnSpc>
              <a:spcBef>
                <a:spcPct val="0"/>
              </a:spcBef>
            </a:pPr>
            <a:r>
              <a:rPr lang="en-US" sz="6499">
                <a:solidFill>
                  <a:srgbClr val="FFFFFF"/>
                </a:solidFill>
                <a:latin typeface="Architects Daughter"/>
                <a:ea typeface="Architects Daughter"/>
                <a:cs typeface="Architects Daughter"/>
                <a:sym typeface="Architects Daughter"/>
              </a:rPr>
              <a:t>SCHOOL GOVERNANCE COUNCIL</a:t>
            </a:r>
          </a:p>
        </p:txBody>
      </p:sp>
      <p:sp>
        <p:nvSpPr>
          <p:cNvPr id="5" name="TextBox 5"/>
          <p:cNvSpPr txBox="1"/>
          <p:nvPr/>
        </p:nvSpPr>
        <p:spPr>
          <a:xfrm>
            <a:off x="3433798" y="3088317"/>
            <a:ext cx="11761886" cy="3549650"/>
          </a:xfrm>
          <a:prstGeom prst="rect">
            <a:avLst/>
          </a:prstGeom>
        </p:spPr>
        <p:txBody>
          <a:bodyPr lIns="0" tIns="0" rIns="0" bIns="0" rtlCol="0" anchor="t">
            <a:spAutoFit/>
          </a:bodyPr>
          <a:lstStyle/>
          <a:p>
            <a:pPr algn="ctr">
              <a:lnSpc>
                <a:spcPts val="9099"/>
              </a:lnSpc>
              <a:spcBef>
                <a:spcPct val="0"/>
              </a:spcBef>
            </a:pPr>
            <a:r>
              <a:rPr lang="en-US" sz="6499">
                <a:solidFill>
                  <a:srgbClr val="FFFFFF"/>
                </a:solidFill>
                <a:latin typeface="Calibri (MS)"/>
                <a:ea typeface="Calibri (MS)"/>
                <a:cs typeface="Calibri (MS)"/>
                <a:sym typeface="Calibri (MS)"/>
              </a:rPr>
              <a:t> Parents of rising 6th grade students are eligible to run for open positions this spring.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12243" t="-35829" r="-12243"/>
            </a:stretch>
          </a:blipFill>
        </p:spPr>
        <p:txBody>
          <a:bodyPr/>
          <a:lstStyle/>
          <a:p>
            <a:endParaRPr lang="en-US"/>
          </a:p>
        </p:txBody>
      </p:sp>
      <p:sp>
        <p:nvSpPr>
          <p:cNvPr id="3" name="Freeform 3"/>
          <p:cNvSpPr/>
          <p:nvPr/>
        </p:nvSpPr>
        <p:spPr>
          <a:xfrm rot="-931638">
            <a:off x="384339" y="185266"/>
            <a:ext cx="826566" cy="1686869"/>
          </a:xfrm>
          <a:custGeom>
            <a:avLst/>
            <a:gdLst/>
            <a:ahLst/>
            <a:cxnLst/>
            <a:rect l="l" t="t" r="r" b="b"/>
            <a:pathLst>
              <a:path w="826566" h="1686869">
                <a:moveTo>
                  <a:pt x="0" y="0"/>
                </a:moveTo>
                <a:lnTo>
                  <a:pt x="826565" y="0"/>
                </a:lnTo>
                <a:lnTo>
                  <a:pt x="826565" y="1686868"/>
                </a:lnTo>
                <a:lnTo>
                  <a:pt x="0" y="16868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TextBox 4"/>
          <p:cNvSpPr txBox="1"/>
          <p:nvPr/>
        </p:nvSpPr>
        <p:spPr>
          <a:xfrm>
            <a:off x="3315593" y="2171700"/>
            <a:ext cx="11656814" cy="5102935"/>
          </a:xfrm>
          <a:prstGeom prst="rect">
            <a:avLst/>
          </a:prstGeom>
        </p:spPr>
        <p:txBody>
          <a:bodyPr lIns="0" tIns="0" rIns="0" bIns="0" rtlCol="0" anchor="t">
            <a:spAutoFit/>
          </a:bodyPr>
          <a:lstStyle/>
          <a:p>
            <a:pPr algn="ctr">
              <a:lnSpc>
                <a:spcPts val="6720"/>
              </a:lnSpc>
              <a:spcBef>
                <a:spcPct val="0"/>
              </a:spcBef>
            </a:pPr>
            <a:r>
              <a:rPr lang="en-US" sz="4800">
                <a:solidFill>
                  <a:srgbClr val="FFFFFF"/>
                </a:solidFill>
                <a:latin typeface="Calibri (MS)"/>
                <a:ea typeface="Calibri (MS)"/>
                <a:cs typeface="Calibri (MS)"/>
                <a:sym typeface="Calibri (MS)"/>
              </a:rPr>
              <a:t>Grade Level Educational Programs</a:t>
            </a:r>
          </a:p>
          <a:p>
            <a:pPr algn="ctr">
              <a:lnSpc>
                <a:spcPts val="6720"/>
              </a:lnSpc>
              <a:spcBef>
                <a:spcPct val="0"/>
              </a:spcBef>
            </a:pPr>
            <a:r>
              <a:rPr lang="en-US" sz="4800">
                <a:solidFill>
                  <a:srgbClr val="FFFFFF"/>
                </a:solidFill>
                <a:latin typeface="Calibri (MS)"/>
                <a:ea typeface="Calibri (MS)"/>
                <a:cs typeface="Calibri (MS)"/>
                <a:sym typeface="Calibri (MS)"/>
              </a:rPr>
              <a:t>Grade Level Social Activities</a:t>
            </a:r>
          </a:p>
          <a:p>
            <a:pPr algn="ctr">
              <a:lnSpc>
                <a:spcPts val="6720"/>
              </a:lnSpc>
              <a:spcBef>
                <a:spcPct val="0"/>
              </a:spcBef>
            </a:pPr>
            <a:r>
              <a:rPr lang="en-US" sz="4800">
                <a:solidFill>
                  <a:srgbClr val="FFFFFF"/>
                </a:solidFill>
                <a:latin typeface="Calibri (MS)"/>
                <a:ea typeface="Calibri (MS)"/>
                <a:cs typeface="Calibri (MS)"/>
                <a:sym typeface="Calibri (MS)"/>
              </a:rPr>
              <a:t>Family Events</a:t>
            </a:r>
          </a:p>
          <a:p>
            <a:pPr algn="ctr">
              <a:lnSpc>
                <a:spcPts val="6720"/>
              </a:lnSpc>
              <a:spcBef>
                <a:spcPct val="0"/>
              </a:spcBef>
            </a:pPr>
            <a:r>
              <a:rPr lang="en-US" sz="4800">
                <a:solidFill>
                  <a:srgbClr val="FFFFFF"/>
                </a:solidFill>
                <a:latin typeface="Calibri (MS)"/>
                <a:ea typeface="Calibri (MS)"/>
                <a:cs typeface="Calibri (MS)"/>
                <a:sym typeface="Calibri (MS)"/>
              </a:rPr>
              <a:t>Staff Appreciation Events</a:t>
            </a:r>
          </a:p>
          <a:p>
            <a:pPr algn="ctr">
              <a:lnSpc>
                <a:spcPts val="6720"/>
              </a:lnSpc>
              <a:spcBef>
                <a:spcPct val="0"/>
              </a:spcBef>
            </a:pPr>
            <a:r>
              <a:rPr lang="en-US" sz="4800">
                <a:solidFill>
                  <a:srgbClr val="FFFFFF"/>
                </a:solidFill>
                <a:latin typeface="Calibri (MS)"/>
                <a:ea typeface="Calibri (MS)"/>
                <a:cs typeface="Calibri (MS)"/>
                <a:sym typeface="Calibri (MS)"/>
              </a:rPr>
              <a:t>Teacher Mini-Grants for Classroom Enrichment</a:t>
            </a:r>
          </a:p>
          <a:p>
            <a:pPr algn="ctr">
              <a:lnSpc>
                <a:spcPts val="6720"/>
              </a:lnSpc>
              <a:spcBef>
                <a:spcPct val="0"/>
              </a:spcBef>
            </a:pPr>
            <a:r>
              <a:rPr lang="en-US" sz="4800">
                <a:solidFill>
                  <a:srgbClr val="FFFFFF"/>
                </a:solidFill>
                <a:latin typeface="Calibri (MS)"/>
                <a:ea typeface="Calibri (MS)"/>
                <a:cs typeface="Calibri (MS)"/>
                <a:sym typeface="Calibri (MS)"/>
              </a:rPr>
              <a:t>Reflections Program</a:t>
            </a:r>
          </a:p>
        </p:txBody>
      </p:sp>
      <p:sp>
        <p:nvSpPr>
          <p:cNvPr id="5" name="Freeform 5"/>
          <p:cNvSpPr/>
          <p:nvPr/>
        </p:nvSpPr>
        <p:spPr>
          <a:xfrm rot="780763">
            <a:off x="14068566" y="3274153"/>
            <a:ext cx="3347632" cy="2198068"/>
          </a:xfrm>
          <a:custGeom>
            <a:avLst/>
            <a:gdLst/>
            <a:ahLst/>
            <a:cxnLst/>
            <a:rect l="l" t="t" r="r" b="b"/>
            <a:pathLst>
              <a:path w="3347632" h="2198068">
                <a:moveTo>
                  <a:pt x="0" y="0"/>
                </a:moveTo>
                <a:lnTo>
                  <a:pt x="3347633" y="0"/>
                </a:lnTo>
                <a:lnTo>
                  <a:pt x="3347633" y="2198068"/>
                </a:lnTo>
                <a:lnTo>
                  <a:pt x="0" y="2198068"/>
                </a:lnTo>
                <a:lnTo>
                  <a:pt x="0" y="0"/>
                </a:lnTo>
                <a:close/>
              </a:path>
            </a:pathLst>
          </a:custGeom>
          <a:blipFill>
            <a:blip r:embed="rId6"/>
            <a:stretch>
              <a:fillRect/>
            </a:stretch>
          </a:blipFill>
        </p:spPr>
        <p:txBody>
          <a:bodyPr/>
          <a:lstStyle/>
          <a:p>
            <a:endParaRPr lang="en-US"/>
          </a:p>
        </p:txBody>
      </p:sp>
      <p:sp>
        <p:nvSpPr>
          <p:cNvPr id="6" name="Freeform 6"/>
          <p:cNvSpPr/>
          <p:nvPr/>
        </p:nvSpPr>
        <p:spPr>
          <a:xfrm rot="-1148015">
            <a:off x="856602" y="3344005"/>
            <a:ext cx="3951551" cy="2058364"/>
          </a:xfrm>
          <a:custGeom>
            <a:avLst/>
            <a:gdLst/>
            <a:ahLst/>
            <a:cxnLst/>
            <a:rect l="l" t="t" r="r" b="b"/>
            <a:pathLst>
              <a:path w="3951551" h="2058364">
                <a:moveTo>
                  <a:pt x="0" y="0"/>
                </a:moveTo>
                <a:lnTo>
                  <a:pt x="3951551" y="0"/>
                </a:lnTo>
                <a:lnTo>
                  <a:pt x="3951551" y="2058364"/>
                </a:lnTo>
                <a:lnTo>
                  <a:pt x="0" y="2058364"/>
                </a:lnTo>
                <a:lnTo>
                  <a:pt x="0" y="0"/>
                </a:lnTo>
                <a:close/>
              </a:path>
            </a:pathLst>
          </a:custGeom>
          <a:blipFill>
            <a:blip r:embed="rId7"/>
            <a:stretch>
              <a:fillRect/>
            </a:stretch>
          </a:blipFill>
        </p:spPr>
        <p:txBody>
          <a:bodyPr/>
          <a:lstStyle/>
          <a:p>
            <a:endParaRPr lang="en-US"/>
          </a:p>
        </p:txBody>
      </p:sp>
      <p:sp>
        <p:nvSpPr>
          <p:cNvPr id="7" name="TextBox 7"/>
          <p:cNvSpPr txBox="1"/>
          <p:nvPr/>
        </p:nvSpPr>
        <p:spPr>
          <a:xfrm>
            <a:off x="2706146" y="167755"/>
            <a:ext cx="14515053" cy="1125308"/>
          </a:xfrm>
          <a:prstGeom prst="rect">
            <a:avLst/>
          </a:prstGeom>
        </p:spPr>
        <p:txBody>
          <a:bodyPr wrap="square" lIns="0" tIns="0" rIns="0" bIns="0" rtlCol="0" anchor="t">
            <a:spAutoFit/>
          </a:bodyPr>
          <a:lstStyle/>
          <a:p>
            <a:pPr algn="ctr">
              <a:lnSpc>
                <a:spcPts val="9099"/>
              </a:lnSpc>
              <a:spcBef>
                <a:spcPct val="0"/>
              </a:spcBef>
            </a:pPr>
            <a:r>
              <a:rPr lang="en-US" sz="6499">
                <a:solidFill>
                  <a:srgbClr val="FFFFFF"/>
                </a:solidFill>
                <a:latin typeface="Architects Daughter"/>
                <a:ea typeface="Architects Daughter"/>
                <a:cs typeface="Architects Daughter"/>
                <a:sym typeface="Architects Daughter"/>
              </a:rPr>
              <a:t>PTA: HELPING MUSTANGS SUCCEED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12243" t="-35829" r="-12243"/>
            </a:stretch>
          </a:blipFill>
        </p:spPr>
        <p:txBody>
          <a:bodyPr/>
          <a:lstStyle/>
          <a:p>
            <a:endParaRPr lang="en-US"/>
          </a:p>
        </p:txBody>
      </p:sp>
      <p:sp>
        <p:nvSpPr>
          <p:cNvPr id="3" name="Freeform 3"/>
          <p:cNvSpPr/>
          <p:nvPr/>
        </p:nvSpPr>
        <p:spPr>
          <a:xfrm rot="-931638">
            <a:off x="384339" y="185266"/>
            <a:ext cx="826566" cy="1686869"/>
          </a:xfrm>
          <a:custGeom>
            <a:avLst/>
            <a:gdLst/>
            <a:ahLst/>
            <a:cxnLst/>
            <a:rect l="l" t="t" r="r" b="b"/>
            <a:pathLst>
              <a:path w="826566" h="1686869">
                <a:moveTo>
                  <a:pt x="0" y="0"/>
                </a:moveTo>
                <a:lnTo>
                  <a:pt x="826565" y="0"/>
                </a:lnTo>
                <a:lnTo>
                  <a:pt x="826565" y="1686868"/>
                </a:lnTo>
                <a:lnTo>
                  <a:pt x="0" y="16868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TextBox 4"/>
          <p:cNvSpPr txBox="1"/>
          <p:nvPr/>
        </p:nvSpPr>
        <p:spPr>
          <a:xfrm>
            <a:off x="1030484" y="603282"/>
            <a:ext cx="17250890" cy="9080435"/>
          </a:xfrm>
          <a:prstGeom prst="rect">
            <a:avLst/>
          </a:prstGeom>
        </p:spPr>
        <p:txBody>
          <a:bodyPr lIns="0" tIns="0" rIns="0" bIns="0" rtlCol="0" anchor="t">
            <a:spAutoFit/>
          </a:bodyPr>
          <a:lstStyle/>
          <a:p>
            <a:pPr>
              <a:lnSpc>
                <a:spcPct val="150000"/>
              </a:lnSpc>
              <a:spcBef>
                <a:spcPct val="0"/>
              </a:spcBef>
            </a:pPr>
            <a:r>
              <a:rPr lang="en-US" sz="5200">
                <a:solidFill>
                  <a:srgbClr val="FF0000"/>
                </a:solidFill>
                <a:effectLst>
                  <a:outerShdw blurRad="50800" dist="38100" dir="2700000" algn="tl" rotWithShape="0">
                    <a:schemeClr val="bg1">
                      <a:alpha val="40000"/>
                    </a:schemeClr>
                  </a:outerShdw>
                </a:effectLst>
                <a:latin typeface="Calibri (MS)"/>
                <a:ea typeface="Calibri (MS)"/>
                <a:cs typeface="Calibri (MS)"/>
                <a:sym typeface="Calibri (MS)"/>
              </a:rPr>
              <a:t>   Website: </a:t>
            </a:r>
          </a:p>
          <a:p>
            <a:pPr marL="2057400" lvl="3" indent="-685800">
              <a:spcBef>
                <a:spcPct val="0"/>
              </a:spcBef>
              <a:buFont typeface="Arial" panose="020B0604020202020204" pitchFamily="34" charset="0"/>
              <a:buChar char="•"/>
            </a:pPr>
            <a:r>
              <a:rPr lang="en-US" sz="5200">
                <a:solidFill>
                  <a:srgbClr val="FF0000"/>
                </a:solidFill>
                <a:effectLst>
                  <a:outerShdw blurRad="50800" dist="38100" dir="2700000" algn="tl" rotWithShape="0">
                    <a:schemeClr val="bg1">
                      <a:alpha val="40000"/>
                    </a:schemeClr>
                  </a:outerShdw>
                </a:effectLst>
                <a:latin typeface="Calibri (MS)"/>
                <a:ea typeface="Calibri (MS)"/>
                <a:cs typeface="Calibri (MS)"/>
                <a:sym typeface="Calibri (MS)"/>
              </a:rPr>
              <a:t>Link from school website</a:t>
            </a:r>
          </a:p>
          <a:p>
            <a:pPr marL="2057400" lvl="3" indent="-685800">
              <a:spcBef>
                <a:spcPct val="0"/>
              </a:spcBef>
              <a:buFont typeface="Arial" panose="020B0604020202020204" pitchFamily="34" charset="0"/>
              <a:buChar char="•"/>
            </a:pPr>
            <a:r>
              <a:rPr lang="en-US" sz="5200">
                <a:solidFill>
                  <a:srgbClr val="FF0000"/>
                </a:solidFill>
                <a:effectLst>
                  <a:outerShdw blurRad="50800" dist="38100" dir="2700000" algn="tl" rotWithShape="0">
                    <a:schemeClr val="bg1">
                      <a:alpha val="40000"/>
                    </a:schemeClr>
                  </a:outerShdw>
                </a:effectLst>
                <a:latin typeface="Calibri (MS)"/>
                <a:ea typeface="Calibri (MS)"/>
                <a:cs typeface="Calibri (MS)"/>
                <a:sym typeface="Calibri (MS)"/>
              </a:rPr>
              <a:t>URL: https://hopewellmspta.membershiptoolkit.com </a:t>
            </a:r>
          </a:p>
          <a:p>
            <a:pPr>
              <a:lnSpc>
                <a:spcPct val="150000"/>
              </a:lnSpc>
              <a:spcBef>
                <a:spcPct val="0"/>
              </a:spcBef>
            </a:pPr>
            <a:r>
              <a:rPr lang="en-US" sz="4400">
                <a:solidFill>
                  <a:srgbClr val="FFFFFF"/>
                </a:solidFill>
                <a:latin typeface="Calibri (MS)"/>
                <a:ea typeface="Calibri (MS)"/>
                <a:cs typeface="Calibri (MS)"/>
                <a:sym typeface="Calibri (MS)"/>
              </a:rPr>
              <a:t>    Monthly Newsletter:  "Mustang Mailer“</a:t>
            </a:r>
          </a:p>
          <a:p>
            <a:pPr>
              <a:spcBef>
                <a:spcPct val="0"/>
              </a:spcBef>
            </a:pPr>
            <a:r>
              <a:rPr lang="en-US" sz="4400">
                <a:solidFill>
                  <a:srgbClr val="FFFFFF"/>
                </a:solidFill>
                <a:latin typeface="Calibri (MS)"/>
                <a:ea typeface="Calibri (MS)"/>
                <a:cs typeface="Calibri (MS)"/>
                <a:sym typeface="Calibri (MS)"/>
              </a:rPr>
              <a:t>    Facebook: </a:t>
            </a:r>
          </a:p>
          <a:p>
            <a:pPr marL="1943100" lvl="3" indent="-571500">
              <a:spcBef>
                <a:spcPct val="0"/>
              </a:spcBef>
              <a:buFont typeface="Arial" panose="020B0604020202020204" pitchFamily="34" charset="0"/>
              <a:buChar char="•"/>
            </a:pPr>
            <a:r>
              <a:rPr lang="en-US" sz="4400">
                <a:solidFill>
                  <a:srgbClr val="FFFFFF"/>
                </a:solidFill>
                <a:latin typeface="Calibri (MS)"/>
                <a:ea typeface="Calibri (MS)"/>
                <a:cs typeface="Calibri (MS)"/>
                <a:sym typeface="Calibri (MS)"/>
              </a:rPr>
              <a:t>@HopewellMSPTA</a:t>
            </a:r>
          </a:p>
          <a:p>
            <a:pPr marL="1943100" lvl="3" indent="-571500">
              <a:spcBef>
                <a:spcPct val="0"/>
              </a:spcBef>
              <a:buFont typeface="Arial" panose="020B0604020202020204" pitchFamily="34" charset="0"/>
              <a:buChar char="•"/>
            </a:pPr>
            <a:r>
              <a:rPr lang="en-US" sz="4400">
                <a:solidFill>
                  <a:srgbClr val="FFFFFF"/>
                </a:solidFill>
                <a:latin typeface="Calibri (MS)"/>
                <a:ea typeface="Calibri (MS)"/>
                <a:cs typeface="Calibri (MS)"/>
                <a:sym typeface="Calibri (MS)"/>
              </a:rPr>
              <a:t>https://www.facebook.com/HopewellMSPTA</a:t>
            </a:r>
          </a:p>
          <a:p>
            <a:pPr algn="ctr">
              <a:lnSpc>
                <a:spcPct val="150000"/>
              </a:lnSpc>
              <a:spcBef>
                <a:spcPct val="0"/>
              </a:spcBef>
            </a:pPr>
            <a:endParaRPr lang="en-US" sz="1400">
              <a:solidFill>
                <a:srgbClr val="FFFFFF"/>
              </a:solidFill>
              <a:latin typeface="Calibri (MS)"/>
              <a:ea typeface="Calibri (MS)"/>
              <a:cs typeface="Calibri (MS)"/>
              <a:sym typeface="Calibri (MS)"/>
            </a:endParaRPr>
          </a:p>
          <a:p>
            <a:pPr>
              <a:spcBef>
                <a:spcPct val="0"/>
              </a:spcBef>
            </a:pPr>
            <a:r>
              <a:rPr lang="en-US" sz="4400">
                <a:solidFill>
                  <a:srgbClr val="FFFFFF"/>
                </a:solidFill>
                <a:latin typeface="Calibri (MS)"/>
                <a:ea typeface="Calibri (MS)"/>
                <a:cs typeface="Calibri (MS)"/>
                <a:sym typeface="Calibri (MS)"/>
              </a:rPr>
              <a:t>    Instagram: </a:t>
            </a:r>
          </a:p>
          <a:p>
            <a:pPr marL="1485900" lvl="2" indent="-571500">
              <a:spcBef>
                <a:spcPct val="0"/>
              </a:spcBef>
              <a:buFont typeface="Arial" panose="020B0604020202020204" pitchFamily="34" charset="0"/>
              <a:buChar char="•"/>
            </a:pPr>
            <a:r>
              <a:rPr lang="en-US" sz="4400">
                <a:solidFill>
                  <a:srgbClr val="FFFFFF"/>
                </a:solidFill>
                <a:latin typeface="Calibri (MS)"/>
                <a:ea typeface="Calibri (MS)"/>
                <a:cs typeface="Calibri (MS)"/>
                <a:sym typeface="Calibri (MS)"/>
              </a:rPr>
              <a:t>@HMSMustangs</a:t>
            </a:r>
          </a:p>
          <a:p>
            <a:pPr marL="1485900" lvl="2" indent="-571500">
              <a:spcBef>
                <a:spcPct val="0"/>
              </a:spcBef>
              <a:buFont typeface="Arial" panose="020B0604020202020204" pitchFamily="34" charset="0"/>
              <a:buChar char="•"/>
            </a:pPr>
            <a:r>
              <a:rPr lang="en-US" sz="4400">
                <a:solidFill>
                  <a:srgbClr val="FFFFFF"/>
                </a:solidFill>
                <a:latin typeface="Calibri (MS)"/>
                <a:ea typeface="Calibri (MS)"/>
                <a:cs typeface="Calibri (MS)"/>
                <a:sym typeface="Calibri (MS)"/>
              </a:rPr>
              <a:t>https://www.instagram.com/hmsmustangs/ </a:t>
            </a:r>
          </a:p>
          <a:p>
            <a:pPr algn="ctr">
              <a:lnSpc>
                <a:spcPts val="7280"/>
              </a:lnSpc>
              <a:spcBef>
                <a:spcPct val="0"/>
              </a:spcBef>
            </a:pPr>
            <a:endParaRPr lang="en-US" sz="5200">
              <a:solidFill>
                <a:srgbClr val="FFFFFF"/>
              </a:solidFill>
              <a:latin typeface="Calibri (MS)"/>
              <a:ea typeface="Calibri (MS)"/>
              <a:cs typeface="Calibri (MS)"/>
              <a:sym typeface="Calibri (MS)"/>
            </a:endParaRPr>
          </a:p>
        </p:txBody>
      </p:sp>
      <p:sp>
        <p:nvSpPr>
          <p:cNvPr id="5" name="Freeform 5"/>
          <p:cNvSpPr/>
          <p:nvPr/>
        </p:nvSpPr>
        <p:spPr>
          <a:xfrm>
            <a:off x="15226608" y="5647277"/>
            <a:ext cx="3213686" cy="3933995"/>
          </a:xfrm>
          <a:custGeom>
            <a:avLst/>
            <a:gdLst/>
            <a:ahLst/>
            <a:cxnLst/>
            <a:rect l="l" t="t" r="r" b="b"/>
            <a:pathLst>
              <a:path w="3213686" h="3933995">
                <a:moveTo>
                  <a:pt x="0" y="0"/>
                </a:moveTo>
                <a:lnTo>
                  <a:pt x="3213686" y="0"/>
                </a:lnTo>
                <a:lnTo>
                  <a:pt x="3213686" y="3933996"/>
                </a:lnTo>
                <a:lnTo>
                  <a:pt x="0" y="3933996"/>
                </a:lnTo>
                <a:lnTo>
                  <a:pt x="0" y="0"/>
                </a:lnTo>
                <a:close/>
              </a:path>
            </a:pathLst>
          </a:custGeom>
          <a:blipFill>
            <a:blip r:embed="rId6"/>
            <a:stretch>
              <a:fillRect/>
            </a:stretch>
          </a:blipFill>
        </p:spPr>
        <p:txBody>
          <a:bodyPr/>
          <a:lstStyle/>
          <a:p>
            <a:endParaRPr lang="en-US"/>
          </a:p>
        </p:txBody>
      </p:sp>
      <p:sp>
        <p:nvSpPr>
          <p:cNvPr id="6" name="TextBox 6"/>
          <p:cNvSpPr txBox="1"/>
          <p:nvPr/>
        </p:nvSpPr>
        <p:spPr>
          <a:xfrm>
            <a:off x="5016406" y="167755"/>
            <a:ext cx="8862268" cy="1101725"/>
          </a:xfrm>
          <a:prstGeom prst="rect">
            <a:avLst/>
          </a:prstGeom>
        </p:spPr>
        <p:txBody>
          <a:bodyPr lIns="0" tIns="0" rIns="0" bIns="0" rtlCol="0" anchor="t">
            <a:spAutoFit/>
          </a:bodyPr>
          <a:lstStyle/>
          <a:p>
            <a:pPr algn="ctr">
              <a:lnSpc>
                <a:spcPts val="9099"/>
              </a:lnSpc>
              <a:spcBef>
                <a:spcPct val="0"/>
              </a:spcBef>
            </a:pPr>
            <a:r>
              <a:rPr lang="en-US" sz="6499">
                <a:solidFill>
                  <a:srgbClr val="FFFFFF"/>
                </a:solidFill>
                <a:latin typeface="Architects Daughter"/>
                <a:ea typeface="Architects Daughter"/>
                <a:cs typeface="Architects Daughter"/>
                <a:sym typeface="Architects Daughter"/>
              </a:rPr>
              <a:t>PTA COMMUNICATIONS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12243" t="-35829" r="-12243"/>
            </a:stretch>
          </a:blipFill>
        </p:spPr>
        <p:txBody>
          <a:bodyPr/>
          <a:lstStyle/>
          <a:p>
            <a:endParaRPr lang="en-US"/>
          </a:p>
        </p:txBody>
      </p:sp>
      <p:sp>
        <p:nvSpPr>
          <p:cNvPr id="3" name="Freeform 3"/>
          <p:cNvSpPr/>
          <p:nvPr/>
        </p:nvSpPr>
        <p:spPr>
          <a:xfrm rot="-931638">
            <a:off x="384339" y="185266"/>
            <a:ext cx="826566" cy="1686869"/>
          </a:xfrm>
          <a:custGeom>
            <a:avLst/>
            <a:gdLst/>
            <a:ahLst/>
            <a:cxnLst/>
            <a:rect l="l" t="t" r="r" b="b"/>
            <a:pathLst>
              <a:path w="826566" h="1686869">
                <a:moveTo>
                  <a:pt x="0" y="0"/>
                </a:moveTo>
                <a:lnTo>
                  <a:pt x="826565" y="0"/>
                </a:lnTo>
                <a:lnTo>
                  <a:pt x="826565" y="1686868"/>
                </a:lnTo>
                <a:lnTo>
                  <a:pt x="0" y="16868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TextBox 4"/>
          <p:cNvSpPr txBox="1"/>
          <p:nvPr/>
        </p:nvSpPr>
        <p:spPr>
          <a:xfrm>
            <a:off x="5131601" y="342639"/>
            <a:ext cx="7514773" cy="1125308"/>
          </a:xfrm>
          <a:prstGeom prst="rect">
            <a:avLst/>
          </a:prstGeom>
        </p:spPr>
        <p:txBody>
          <a:bodyPr wrap="square" lIns="0" tIns="0" rIns="0" bIns="0" rtlCol="0" anchor="t">
            <a:spAutoFit/>
          </a:bodyPr>
          <a:lstStyle/>
          <a:p>
            <a:pPr algn="ctr">
              <a:lnSpc>
                <a:spcPts val="9099"/>
              </a:lnSpc>
              <a:spcBef>
                <a:spcPct val="0"/>
              </a:spcBef>
            </a:pPr>
            <a:r>
              <a:rPr lang="en-US" sz="6499">
                <a:solidFill>
                  <a:srgbClr val="FFFFFF"/>
                </a:solidFill>
                <a:latin typeface="Architects Daughter"/>
                <a:ea typeface="Architects Daughter"/>
                <a:cs typeface="Architects Daughter"/>
                <a:sym typeface="Architects Daughter"/>
              </a:rPr>
              <a:t>GET INVOLVED</a:t>
            </a:r>
          </a:p>
        </p:txBody>
      </p:sp>
      <p:sp>
        <p:nvSpPr>
          <p:cNvPr id="5" name="TextBox 5"/>
          <p:cNvSpPr txBox="1"/>
          <p:nvPr/>
        </p:nvSpPr>
        <p:spPr>
          <a:xfrm>
            <a:off x="3205541" y="2229646"/>
            <a:ext cx="11873954" cy="3331681"/>
          </a:xfrm>
          <a:prstGeom prst="rect">
            <a:avLst/>
          </a:prstGeom>
        </p:spPr>
        <p:txBody>
          <a:bodyPr wrap="square" lIns="0" tIns="0" rIns="0" bIns="0" rtlCol="0" anchor="t">
            <a:spAutoFit/>
          </a:bodyPr>
          <a:lstStyle/>
          <a:p>
            <a:pPr algn="ctr">
              <a:spcBef>
                <a:spcPct val="0"/>
              </a:spcBef>
            </a:pPr>
            <a:r>
              <a:rPr lang="en-US" sz="6600">
                <a:ln>
                  <a:solidFill>
                    <a:srgbClr val="FF0000"/>
                  </a:solidFill>
                </a:ln>
                <a:solidFill>
                  <a:srgbClr val="FF0000"/>
                </a:solidFill>
                <a:effectLst>
                  <a:outerShdw blurRad="12700" dist="38100" dir="5400000" algn="t" rotWithShape="0">
                    <a:schemeClr val="bg1">
                      <a:alpha val="38000"/>
                    </a:schemeClr>
                  </a:outerShdw>
                </a:effectLst>
                <a:latin typeface="Calibri (MS)"/>
                <a:ea typeface="Calibri (MS)"/>
                <a:cs typeface="Calibri (MS)"/>
                <a:sym typeface="Calibri (MS)"/>
              </a:rPr>
              <a:t>Please support Hopewell PTA!</a:t>
            </a:r>
          </a:p>
          <a:p>
            <a:pPr algn="ctr">
              <a:spcBef>
                <a:spcPct val="0"/>
              </a:spcBef>
            </a:pPr>
            <a:endParaRPr lang="en-US" sz="2800">
              <a:solidFill>
                <a:srgbClr val="FFFFFF"/>
              </a:solidFill>
              <a:latin typeface="Calibri (MS)"/>
              <a:ea typeface="Calibri (MS)"/>
              <a:cs typeface="Calibri (MS)"/>
              <a:sym typeface="Calibri (MS)"/>
            </a:endParaRPr>
          </a:p>
          <a:p>
            <a:pPr algn="ctr">
              <a:spcBef>
                <a:spcPct val="0"/>
              </a:spcBef>
            </a:pPr>
            <a:r>
              <a:rPr lang="en-US" sz="5400">
                <a:solidFill>
                  <a:srgbClr val="FFFFFF"/>
                </a:solidFill>
                <a:latin typeface="Calibri (MS)"/>
                <a:ea typeface="Calibri (MS)"/>
                <a:cs typeface="Calibri (MS)"/>
                <a:sym typeface="Calibri (MS)"/>
              </a:rPr>
              <a:t>Interested in serving on our Board, volunteering, or want more information?</a:t>
            </a:r>
            <a:r>
              <a:rPr lang="en-US" sz="6450">
                <a:solidFill>
                  <a:srgbClr val="FFFFFF"/>
                </a:solidFill>
                <a:latin typeface="Calibri (MS)"/>
                <a:ea typeface="Calibri (MS)"/>
                <a:cs typeface="Calibri (MS)"/>
                <a:sym typeface="Calibri (MS)"/>
              </a:rPr>
              <a:t> </a:t>
            </a:r>
          </a:p>
        </p:txBody>
      </p:sp>
      <p:sp>
        <p:nvSpPr>
          <p:cNvPr id="8" name="TextBox 8"/>
          <p:cNvSpPr txBox="1"/>
          <p:nvPr/>
        </p:nvSpPr>
        <p:spPr>
          <a:xfrm>
            <a:off x="1210450" y="6323027"/>
            <a:ext cx="15864137" cy="1354217"/>
          </a:xfrm>
          <a:prstGeom prst="rect">
            <a:avLst/>
          </a:prstGeom>
        </p:spPr>
        <p:txBody>
          <a:bodyPr wrap="square" lIns="0" tIns="0" rIns="0" bIns="0" rtlCol="0" anchor="t">
            <a:spAutoFit/>
          </a:bodyPr>
          <a:lstStyle/>
          <a:p>
            <a:pPr algn="ctr">
              <a:spcBef>
                <a:spcPct val="0"/>
              </a:spcBef>
            </a:pPr>
            <a:r>
              <a:rPr lang="en-US" sz="4400" u="sng">
                <a:solidFill>
                  <a:srgbClr val="FFFFFF"/>
                </a:solidFill>
                <a:latin typeface="Calibri"/>
                <a:ea typeface="Calibri"/>
                <a:cs typeface="Calibri (MS)"/>
                <a:sym typeface="Calibri (MS)"/>
              </a:rPr>
              <a:t>Email</a:t>
            </a:r>
            <a:r>
              <a:rPr lang="en-US" sz="4400">
                <a:solidFill>
                  <a:srgbClr val="FFFFFF"/>
                </a:solidFill>
                <a:latin typeface="Calibri"/>
                <a:ea typeface="Calibri"/>
                <a:cs typeface="Calibri (MS)"/>
                <a:sym typeface="Calibri (MS)"/>
              </a:rPr>
              <a:t>    </a:t>
            </a:r>
            <a:r>
              <a:rPr lang="en-US" sz="4400">
                <a:solidFill>
                  <a:srgbClr val="FF0000"/>
                </a:solidFill>
                <a:latin typeface="Calibri"/>
                <a:ea typeface="Verdana"/>
                <a:cs typeface="Calibri (MS)"/>
                <a:sym typeface="Calibri (MS)"/>
              </a:rPr>
              <a:t>info@hopewellmspta.com</a:t>
            </a:r>
            <a:r>
              <a:rPr lang="en-US" sz="4400">
                <a:solidFill>
                  <a:srgbClr val="FF0000"/>
                </a:solidFill>
                <a:latin typeface="Calibri"/>
                <a:ea typeface="Calibri"/>
                <a:cs typeface="Calibri (MS)"/>
                <a:sym typeface="Calibri (MS)"/>
              </a:rPr>
              <a:t> </a:t>
            </a:r>
            <a:endParaRPr lang="en-US" sz="4400">
              <a:solidFill>
                <a:srgbClr val="FF0000"/>
              </a:solidFill>
              <a:latin typeface="Calibri"/>
              <a:ea typeface="Calibri"/>
              <a:cs typeface="Calibri"/>
            </a:endParaRPr>
          </a:p>
          <a:p>
            <a:pPr algn="ctr">
              <a:spcBef>
                <a:spcPct val="0"/>
              </a:spcBef>
            </a:pPr>
            <a:r>
              <a:rPr lang="en-US" sz="4400" u="sng">
                <a:solidFill>
                  <a:srgbClr val="FFFFFF"/>
                </a:solidFill>
                <a:latin typeface="Calibri"/>
                <a:ea typeface="Calibri"/>
                <a:cs typeface="Calibri (MS)"/>
                <a:sym typeface="Calibri (MS)"/>
              </a:rPr>
              <a:t>Website</a:t>
            </a:r>
            <a:r>
              <a:rPr lang="en-US" sz="4400">
                <a:solidFill>
                  <a:srgbClr val="FFFFFF"/>
                </a:solidFill>
                <a:latin typeface="Calibri"/>
                <a:ea typeface="Calibri"/>
                <a:cs typeface="Calibri (MS)"/>
                <a:sym typeface="Calibri (MS)"/>
              </a:rPr>
              <a:t>   https://</a:t>
            </a:r>
            <a:r>
              <a:rPr lang="en-US" sz="4400">
                <a:solidFill>
                  <a:srgbClr val="FFFFFF"/>
                </a:solidFill>
                <a:ea typeface="+mn-lt"/>
                <a:cs typeface="+mn-lt"/>
                <a:sym typeface="Calibri (MS)"/>
              </a:rPr>
              <a:t>hopewellmspta.membershiptoolkit.com </a:t>
            </a:r>
            <a:endParaRPr lang="en-US" sz="4400">
              <a:solidFill>
                <a:srgbClr val="FFFFFF"/>
              </a:solidFill>
              <a:ea typeface="Calibri"/>
              <a:cs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12243" t="-35829" r="-12243"/>
            </a:stretch>
          </a:blipFill>
        </p:spPr>
        <p:txBody>
          <a:bodyPr/>
          <a:lstStyle/>
          <a:p>
            <a:endParaRPr lang="en-US"/>
          </a:p>
        </p:txBody>
      </p:sp>
      <p:sp>
        <p:nvSpPr>
          <p:cNvPr id="3" name="Freeform 3"/>
          <p:cNvSpPr/>
          <p:nvPr/>
        </p:nvSpPr>
        <p:spPr>
          <a:xfrm rot="-931638">
            <a:off x="384339" y="185266"/>
            <a:ext cx="826566" cy="1686869"/>
          </a:xfrm>
          <a:custGeom>
            <a:avLst/>
            <a:gdLst/>
            <a:ahLst/>
            <a:cxnLst/>
            <a:rect l="l" t="t" r="r" b="b"/>
            <a:pathLst>
              <a:path w="826566" h="1686869">
                <a:moveTo>
                  <a:pt x="0" y="0"/>
                </a:moveTo>
                <a:lnTo>
                  <a:pt x="826565" y="0"/>
                </a:lnTo>
                <a:lnTo>
                  <a:pt x="826565" y="1686868"/>
                </a:lnTo>
                <a:lnTo>
                  <a:pt x="0" y="16868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TextBox 4"/>
          <p:cNvSpPr txBox="1"/>
          <p:nvPr/>
        </p:nvSpPr>
        <p:spPr>
          <a:xfrm>
            <a:off x="4485159" y="566152"/>
            <a:ext cx="9317682" cy="1101725"/>
          </a:xfrm>
          <a:prstGeom prst="rect">
            <a:avLst/>
          </a:prstGeom>
        </p:spPr>
        <p:txBody>
          <a:bodyPr lIns="0" tIns="0" rIns="0" bIns="0" rtlCol="0" anchor="t">
            <a:spAutoFit/>
          </a:bodyPr>
          <a:lstStyle/>
          <a:p>
            <a:pPr algn="ctr">
              <a:lnSpc>
                <a:spcPts val="9099"/>
              </a:lnSpc>
              <a:spcBef>
                <a:spcPct val="0"/>
              </a:spcBef>
            </a:pPr>
            <a:r>
              <a:rPr lang="en-US" sz="6499">
                <a:solidFill>
                  <a:srgbClr val="FFFFFF"/>
                </a:solidFill>
                <a:latin typeface="Architects Daughter"/>
                <a:ea typeface="Architects Daughter"/>
                <a:cs typeface="Architects Daughter"/>
                <a:sym typeface="Architects Daughter"/>
              </a:rPr>
              <a:t>BACK TO SCHOOL INFO</a:t>
            </a:r>
          </a:p>
        </p:txBody>
      </p:sp>
      <p:sp>
        <p:nvSpPr>
          <p:cNvPr id="5" name="TextBox 5"/>
          <p:cNvSpPr txBox="1"/>
          <p:nvPr/>
        </p:nvSpPr>
        <p:spPr>
          <a:xfrm>
            <a:off x="2286000" y="2476500"/>
            <a:ext cx="14534854" cy="3908762"/>
          </a:xfrm>
          <a:prstGeom prst="rect">
            <a:avLst/>
          </a:prstGeom>
        </p:spPr>
        <p:txBody>
          <a:bodyPr wrap="square" lIns="0" tIns="0" rIns="0" bIns="0" rtlCol="0" anchor="t">
            <a:spAutoFit/>
          </a:bodyPr>
          <a:lstStyle/>
          <a:p>
            <a:pPr>
              <a:spcBef>
                <a:spcPct val="0"/>
              </a:spcBef>
            </a:pPr>
            <a:r>
              <a:rPr lang="en-US" sz="6000">
                <a:solidFill>
                  <a:srgbClr val="FFFFFF"/>
                </a:solidFill>
                <a:latin typeface="Calibri (MS)"/>
                <a:ea typeface="Calibri (MS)"/>
                <a:cs typeface="Calibri (MS)"/>
                <a:sym typeface="Calibri (MS)"/>
              </a:rPr>
              <a:t>Join PTA </a:t>
            </a:r>
            <a:r>
              <a:rPr lang="en-US" sz="6000">
                <a:solidFill>
                  <a:srgbClr val="FF0000"/>
                </a:solidFill>
                <a:effectLst>
                  <a:outerShdw blurRad="50800" dist="38100" dir="2700000" algn="tl" rotWithShape="0">
                    <a:schemeClr val="bg1">
                      <a:alpha val="40000"/>
                    </a:schemeClr>
                  </a:outerShdw>
                </a:effectLst>
                <a:latin typeface="Calibri (MS)"/>
                <a:ea typeface="Calibri (MS)"/>
                <a:cs typeface="Calibri (MS)"/>
                <a:sym typeface="Calibri (MS)"/>
              </a:rPr>
              <a:t>ONE WEEK BEFORE Information Day! </a:t>
            </a:r>
          </a:p>
          <a:p>
            <a:pPr>
              <a:spcBef>
                <a:spcPct val="0"/>
              </a:spcBef>
            </a:pPr>
            <a:endParaRPr lang="en-US" sz="1400">
              <a:solidFill>
                <a:srgbClr val="FF0000"/>
              </a:solidFill>
              <a:effectLst>
                <a:outerShdw blurRad="50800" dist="38100" dir="2700000" algn="tl" rotWithShape="0">
                  <a:schemeClr val="bg1">
                    <a:alpha val="40000"/>
                  </a:schemeClr>
                </a:outerShdw>
              </a:effectLst>
              <a:latin typeface="Calibri (MS)"/>
              <a:ea typeface="Calibri (MS)"/>
              <a:cs typeface="Calibri (MS)"/>
              <a:sym typeface="Calibri (MS)"/>
            </a:endParaRPr>
          </a:p>
          <a:p>
            <a:pPr>
              <a:spcBef>
                <a:spcPct val="0"/>
              </a:spcBef>
            </a:pPr>
            <a:r>
              <a:rPr lang="en-US" sz="6000">
                <a:solidFill>
                  <a:srgbClr val="FF0000"/>
                </a:solidFill>
                <a:effectLst>
                  <a:outerShdw blurRad="50800" dist="38100" dir="2700000" algn="tl" rotWithShape="0">
                    <a:schemeClr val="bg1">
                      <a:alpha val="40000"/>
                    </a:schemeClr>
                  </a:outerShdw>
                </a:effectLst>
                <a:latin typeface="Calibri (MS)"/>
                <a:ea typeface="Calibri (MS)"/>
                <a:cs typeface="Calibri (MS)"/>
                <a:sym typeface="Calibri (MS)"/>
              </a:rPr>
              <a:t>Check-in with PTA online in mid-July </a:t>
            </a:r>
            <a:endParaRPr lang="en-US" sz="6000">
              <a:solidFill>
                <a:srgbClr val="FFFFFF"/>
              </a:solidFill>
              <a:latin typeface="Calibri (MS)"/>
              <a:ea typeface="Calibri (MS)"/>
              <a:cs typeface="Calibri (MS)"/>
              <a:sym typeface="Calibri (MS)"/>
            </a:endParaRPr>
          </a:p>
          <a:p>
            <a:pPr marL="2686050" lvl="4" indent="-857250">
              <a:spcBef>
                <a:spcPct val="0"/>
              </a:spcBef>
              <a:buFont typeface="Arial" panose="020B0604020202020204" pitchFamily="34" charset="0"/>
              <a:buChar char="•"/>
            </a:pPr>
            <a:r>
              <a:rPr lang="en-US" sz="6000">
                <a:solidFill>
                  <a:srgbClr val="FFFFFF"/>
                </a:solidFill>
                <a:latin typeface="Calibri (MS)"/>
                <a:ea typeface="Calibri (MS)"/>
                <a:cs typeface="Calibri (MS)"/>
                <a:sym typeface="Calibri (MS)"/>
              </a:rPr>
              <a:t>Top Locker Incentive</a:t>
            </a:r>
          </a:p>
          <a:p>
            <a:pPr marL="2686050" lvl="4" indent="-857250">
              <a:spcBef>
                <a:spcPct val="0"/>
              </a:spcBef>
              <a:buFont typeface="Arial" panose="020B0604020202020204" pitchFamily="34" charset="0"/>
              <a:buChar char="•"/>
            </a:pPr>
            <a:r>
              <a:rPr lang="en-US" sz="6000">
                <a:solidFill>
                  <a:srgbClr val="FFFFFF"/>
                </a:solidFill>
                <a:latin typeface="Calibri (MS)"/>
                <a:ea typeface="Calibri (MS)"/>
                <a:cs typeface="Calibri (MS)"/>
                <a:sym typeface="Calibri (MS)"/>
              </a:rPr>
              <a:t>Carpool Raffle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12243" t="-35829" r="-12243"/>
            </a:stretch>
          </a:blipFill>
        </p:spPr>
        <p:txBody>
          <a:bodyPr/>
          <a:lstStyle/>
          <a:p>
            <a:endParaRPr lang="en-US"/>
          </a:p>
        </p:txBody>
      </p:sp>
      <p:sp>
        <p:nvSpPr>
          <p:cNvPr id="3" name="TextBox 3"/>
          <p:cNvSpPr txBox="1"/>
          <p:nvPr/>
        </p:nvSpPr>
        <p:spPr>
          <a:xfrm>
            <a:off x="410363" y="1226797"/>
            <a:ext cx="17467273" cy="6056629"/>
          </a:xfrm>
          <a:prstGeom prst="rect">
            <a:avLst/>
          </a:prstGeom>
        </p:spPr>
        <p:txBody>
          <a:bodyPr lIns="0" tIns="0" rIns="0" bIns="0" rtlCol="0" anchor="t">
            <a:spAutoFit/>
          </a:bodyPr>
          <a:lstStyle/>
          <a:p>
            <a:pPr algn="ctr">
              <a:lnSpc>
                <a:spcPts val="5320"/>
              </a:lnSpc>
              <a:spcBef>
                <a:spcPct val="0"/>
              </a:spcBef>
            </a:pPr>
            <a:r>
              <a:rPr lang="en-US" sz="3800">
                <a:solidFill>
                  <a:srgbClr val="FFFFFF"/>
                </a:solidFill>
                <a:latin typeface="Calibri (MS)"/>
                <a:ea typeface="Calibri (MS)"/>
                <a:cs typeface="Calibri (MS)"/>
                <a:sym typeface="Calibri (MS)"/>
              </a:rPr>
              <a:t>W.E.B. stands for “Where Everybody Belongs.” It is a middle school orientation and transition program designed to help sixth graders connect with the school. The move to middle comes with significant changes, and the W.E.B. program can address this in multiple ways. The goal of a WEB Leader is to check in with students regularly throughout the year during formal and informal W.E.B. and school events, acting as a friend, leader, and mentor. It has been shown that when students feel a connection to their school, they are more successful, and they are less likely to become victims of bullying. During the spring, rising 8th grade students apply and are selected to be W.E.B. Leaders for the rising 6th grade class!</a:t>
            </a:r>
          </a:p>
        </p:txBody>
      </p:sp>
      <p:sp>
        <p:nvSpPr>
          <p:cNvPr id="4" name="Freeform 4"/>
          <p:cNvSpPr/>
          <p:nvPr/>
        </p:nvSpPr>
        <p:spPr>
          <a:xfrm rot="-860830">
            <a:off x="505171" y="6915274"/>
            <a:ext cx="2715988" cy="2038305"/>
          </a:xfrm>
          <a:custGeom>
            <a:avLst/>
            <a:gdLst/>
            <a:ahLst/>
            <a:cxnLst/>
            <a:rect l="l" t="t" r="r" b="b"/>
            <a:pathLst>
              <a:path w="2715988" h="2038305">
                <a:moveTo>
                  <a:pt x="0" y="0"/>
                </a:moveTo>
                <a:lnTo>
                  <a:pt x="2715988" y="0"/>
                </a:lnTo>
                <a:lnTo>
                  <a:pt x="2715988" y="2038305"/>
                </a:lnTo>
                <a:lnTo>
                  <a:pt x="0" y="2038305"/>
                </a:lnTo>
                <a:lnTo>
                  <a:pt x="0" y="0"/>
                </a:lnTo>
                <a:close/>
              </a:path>
            </a:pathLst>
          </a:custGeom>
          <a:blipFill>
            <a:blip r:embed="rId4"/>
            <a:stretch>
              <a:fillRect/>
            </a:stretch>
          </a:blipFill>
        </p:spPr>
        <p:txBody>
          <a:bodyPr/>
          <a:lstStyle/>
          <a:p>
            <a:endParaRPr lang="en-US"/>
          </a:p>
        </p:txBody>
      </p:sp>
      <p:sp>
        <p:nvSpPr>
          <p:cNvPr id="5" name="Freeform 5"/>
          <p:cNvSpPr/>
          <p:nvPr/>
        </p:nvSpPr>
        <p:spPr>
          <a:xfrm>
            <a:off x="9004609" y="7426301"/>
            <a:ext cx="1664052" cy="2217296"/>
          </a:xfrm>
          <a:custGeom>
            <a:avLst/>
            <a:gdLst/>
            <a:ahLst/>
            <a:cxnLst/>
            <a:rect l="l" t="t" r="r" b="b"/>
            <a:pathLst>
              <a:path w="1664052" h="2217296">
                <a:moveTo>
                  <a:pt x="0" y="0"/>
                </a:moveTo>
                <a:lnTo>
                  <a:pt x="1664053" y="0"/>
                </a:lnTo>
                <a:lnTo>
                  <a:pt x="1664053" y="2217295"/>
                </a:lnTo>
                <a:lnTo>
                  <a:pt x="0" y="2217295"/>
                </a:lnTo>
                <a:lnTo>
                  <a:pt x="0" y="0"/>
                </a:lnTo>
                <a:close/>
              </a:path>
            </a:pathLst>
          </a:custGeom>
          <a:blipFill>
            <a:blip r:embed="rId5"/>
            <a:stretch>
              <a:fillRect/>
            </a:stretch>
          </a:blipFill>
        </p:spPr>
        <p:txBody>
          <a:bodyPr/>
          <a:lstStyle/>
          <a:p>
            <a:endParaRPr lang="en-US"/>
          </a:p>
        </p:txBody>
      </p:sp>
      <p:sp>
        <p:nvSpPr>
          <p:cNvPr id="6" name="Freeform 6"/>
          <p:cNvSpPr/>
          <p:nvPr/>
        </p:nvSpPr>
        <p:spPr>
          <a:xfrm rot="488666">
            <a:off x="14379163" y="6974465"/>
            <a:ext cx="2957671" cy="2084844"/>
          </a:xfrm>
          <a:custGeom>
            <a:avLst/>
            <a:gdLst/>
            <a:ahLst/>
            <a:cxnLst/>
            <a:rect l="l" t="t" r="r" b="b"/>
            <a:pathLst>
              <a:path w="2957671" h="2084844">
                <a:moveTo>
                  <a:pt x="0" y="0"/>
                </a:moveTo>
                <a:lnTo>
                  <a:pt x="2957672" y="0"/>
                </a:lnTo>
                <a:lnTo>
                  <a:pt x="2957672" y="2084843"/>
                </a:lnTo>
                <a:lnTo>
                  <a:pt x="0" y="2084843"/>
                </a:lnTo>
                <a:lnTo>
                  <a:pt x="0" y="0"/>
                </a:lnTo>
                <a:close/>
              </a:path>
            </a:pathLst>
          </a:custGeom>
          <a:blipFill>
            <a:blip r:embed="rId6"/>
            <a:stretch>
              <a:fillRect t="-5665" b="-5665"/>
            </a:stretch>
          </a:blipFill>
        </p:spPr>
        <p:txBody>
          <a:bodyPr/>
          <a:lstStyle/>
          <a:p>
            <a:endParaRPr lang="en-US"/>
          </a:p>
        </p:txBody>
      </p:sp>
      <p:sp>
        <p:nvSpPr>
          <p:cNvPr id="7" name="TextBox 7"/>
          <p:cNvSpPr txBox="1"/>
          <p:nvPr/>
        </p:nvSpPr>
        <p:spPr>
          <a:xfrm>
            <a:off x="8044086" y="136751"/>
            <a:ext cx="2199829" cy="1101725"/>
          </a:xfrm>
          <a:prstGeom prst="rect">
            <a:avLst/>
          </a:prstGeom>
        </p:spPr>
        <p:txBody>
          <a:bodyPr lIns="0" tIns="0" rIns="0" bIns="0" rtlCol="0" anchor="t">
            <a:spAutoFit/>
          </a:bodyPr>
          <a:lstStyle/>
          <a:p>
            <a:pPr algn="ctr">
              <a:lnSpc>
                <a:spcPts val="9099"/>
              </a:lnSpc>
              <a:spcBef>
                <a:spcPct val="0"/>
              </a:spcBef>
            </a:pPr>
            <a:r>
              <a:rPr lang="en-US" sz="6499">
                <a:solidFill>
                  <a:srgbClr val="FFFFFF"/>
                </a:solidFill>
                <a:latin typeface="Architects Daughter"/>
                <a:ea typeface="Architects Daughter"/>
                <a:cs typeface="Architects Daughter"/>
                <a:sym typeface="Architects Daughter"/>
              </a:rPr>
              <a:t>W.E.B.</a:t>
            </a:r>
          </a:p>
        </p:txBody>
      </p:sp>
      <p:sp>
        <p:nvSpPr>
          <p:cNvPr id="8" name="Freeform 8"/>
          <p:cNvSpPr/>
          <p:nvPr/>
        </p:nvSpPr>
        <p:spPr>
          <a:xfrm rot="-931638">
            <a:off x="152651" y="118814"/>
            <a:ext cx="598837" cy="1222117"/>
          </a:xfrm>
          <a:custGeom>
            <a:avLst/>
            <a:gdLst/>
            <a:ahLst/>
            <a:cxnLst/>
            <a:rect l="l" t="t" r="r" b="b"/>
            <a:pathLst>
              <a:path w="598837" h="1222117">
                <a:moveTo>
                  <a:pt x="0" y="0"/>
                </a:moveTo>
                <a:lnTo>
                  <a:pt x="598838" y="0"/>
                </a:lnTo>
                <a:lnTo>
                  <a:pt x="598838" y="1222117"/>
                </a:lnTo>
                <a:lnTo>
                  <a:pt x="0" y="122211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12243" t="-35829" r="-12243"/>
            </a:stretch>
          </a:blipFill>
        </p:spPr>
        <p:txBody>
          <a:bodyPr/>
          <a:lstStyle/>
          <a:p>
            <a:endParaRPr lang="en-US"/>
          </a:p>
        </p:txBody>
      </p:sp>
      <p:sp>
        <p:nvSpPr>
          <p:cNvPr id="3" name="Freeform 3"/>
          <p:cNvSpPr/>
          <p:nvPr/>
        </p:nvSpPr>
        <p:spPr>
          <a:xfrm>
            <a:off x="14846628" y="377048"/>
            <a:ext cx="3193494" cy="1873517"/>
          </a:xfrm>
          <a:custGeom>
            <a:avLst/>
            <a:gdLst/>
            <a:ahLst/>
            <a:cxnLst/>
            <a:rect l="l" t="t" r="r" b="b"/>
            <a:pathLst>
              <a:path w="3193494" h="1873517">
                <a:moveTo>
                  <a:pt x="0" y="0"/>
                </a:moveTo>
                <a:lnTo>
                  <a:pt x="3193494" y="0"/>
                </a:lnTo>
                <a:lnTo>
                  <a:pt x="3193494" y="1873517"/>
                </a:lnTo>
                <a:lnTo>
                  <a:pt x="0" y="1873517"/>
                </a:lnTo>
                <a:lnTo>
                  <a:pt x="0" y="0"/>
                </a:lnTo>
                <a:close/>
              </a:path>
            </a:pathLst>
          </a:custGeom>
          <a:blipFill>
            <a:blip r:embed="rId4"/>
            <a:stretch>
              <a:fillRect/>
            </a:stretch>
          </a:blipFill>
        </p:spPr>
        <p:txBody>
          <a:bodyPr/>
          <a:lstStyle/>
          <a:p>
            <a:endParaRPr lang="en-US"/>
          </a:p>
        </p:txBody>
      </p:sp>
      <p:sp>
        <p:nvSpPr>
          <p:cNvPr id="4" name="Freeform 4"/>
          <p:cNvSpPr/>
          <p:nvPr/>
        </p:nvSpPr>
        <p:spPr>
          <a:xfrm>
            <a:off x="3541033" y="1227713"/>
            <a:ext cx="10162756" cy="7431515"/>
          </a:xfrm>
          <a:custGeom>
            <a:avLst/>
            <a:gdLst/>
            <a:ahLst/>
            <a:cxnLst/>
            <a:rect l="l" t="t" r="r" b="b"/>
            <a:pathLst>
              <a:path w="10162756" h="7431515">
                <a:moveTo>
                  <a:pt x="0" y="0"/>
                </a:moveTo>
                <a:lnTo>
                  <a:pt x="10162756" y="0"/>
                </a:lnTo>
                <a:lnTo>
                  <a:pt x="10162756" y="7431515"/>
                </a:lnTo>
                <a:lnTo>
                  <a:pt x="0" y="7431515"/>
                </a:lnTo>
                <a:lnTo>
                  <a:pt x="0" y="0"/>
                </a:lnTo>
                <a:close/>
              </a:path>
            </a:pathLst>
          </a:custGeom>
          <a:blipFill>
            <a:blip r:embed="rId5"/>
            <a:stretch>
              <a:fillRect/>
            </a:stretch>
          </a:blipFill>
        </p:spPr>
        <p:txBody>
          <a:bodyPr/>
          <a:lstStyle/>
          <a:p>
            <a:endParaRPr lang="en-US"/>
          </a:p>
        </p:txBody>
      </p:sp>
      <p:sp>
        <p:nvSpPr>
          <p:cNvPr id="5" name="TextBox 5"/>
          <p:cNvSpPr txBox="1"/>
          <p:nvPr/>
        </p:nvSpPr>
        <p:spPr>
          <a:xfrm>
            <a:off x="6985978" y="-73025"/>
            <a:ext cx="2843957" cy="1101725"/>
          </a:xfrm>
          <a:prstGeom prst="rect">
            <a:avLst/>
          </a:prstGeom>
        </p:spPr>
        <p:txBody>
          <a:bodyPr lIns="0" tIns="0" rIns="0" bIns="0" rtlCol="0" anchor="t">
            <a:spAutoFit/>
          </a:bodyPr>
          <a:lstStyle/>
          <a:p>
            <a:pPr algn="ctr">
              <a:lnSpc>
                <a:spcPts val="9099"/>
              </a:lnSpc>
              <a:spcBef>
                <a:spcPct val="0"/>
              </a:spcBef>
            </a:pPr>
            <a:r>
              <a:rPr lang="en-US" sz="6499">
                <a:solidFill>
                  <a:srgbClr val="FFFFFF"/>
                </a:solidFill>
                <a:latin typeface="Architects Daughter"/>
                <a:ea typeface="Architects Daughter"/>
                <a:cs typeface="Architects Daughter"/>
                <a:sym typeface="Architects Daughter"/>
              </a:rPr>
              <a:t>P.R.I.D.E.</a:t>
            </a:r>
          </a:p>
        </p:txBody>
      </p:sp>
      <p:sp>
        <p:nvSpPr>
          <p:cNvPr id="6" name="Freeform 6"/>
          <p:cNvSpPr/>
          <p:nvPr/>
        </p:nvSpPr>
        <p:spPr>
          <a:xfrm rot="-931638">
            <a:off x="384339" y="185266"/>
            <a:ext cx="826566" cy="1686869"/>
          </a:xfrm>
          <a:custGeom>
            <a:avLst/>
            <a:gdLst/>
            <a:ahLst/>
            <a:cxnLst/>
            <a:rect l="l" t="t" r="r" b="b"/>
            <a:pathLst>
              <a:path w="826566" h="1686869">
                <a:moveTo>
                  <a:pt x="0" y="0"/>
                </a:moveTo>
                <a:lnTo>
                  <a:pt x="826565" y="0"/>
                </a:lnTo>
                <a:lnTo>
                  <a:pt x="826565" y="1686868"/>
                </a:lnTo>
                <a:lnTo>
                  <a:pt x="0" y="168686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12243" t="-35829" r="-12243"/>
            </a:stretch>
          </a:blipFill>
        </p:spPr>
        <p:txBody>
          <a:bodyPr/>
          <a:lstStyle/>
          <a:p>
            <a:endParaRPr lang="en-US"/>
          </a:p>
        </p:txBody>
      </p:sp>
      <p:sp>
        <p:nvSpPr>
          <p:cNvPr id="3" name="Freeform 3"/>
          <p:cNvSpPr/>
          <p:nvPr/>
        </p:nvSpPr>
        <p:spPr>
          <a:xfrm rot="-931638">
            <a:off x="384339" y="185266"/>
            <a:ext cx="826566" cy="1686869"/>
          </a:xfrm>
          <a:custGeom>
            <a:avLst/>
            <a:gdLst/>
            <a:ahLst/>
            <a:cxnLst/>
            <a:rect l="l" t="t" r="r" b="b"/>
            <a:pathLst>
              <a:path w="826566" h="1686869">
                <a:moveTo>
                  <a:pt x="0" y="0"/>
                </a:moveTo>
                <a:lnTo>
                  <a:pt x="826565" y="0"/>
                </a:lnTo>
                <a:lnTo>
                  <a:pt x="826565" y="1686868"/>
                </a:lnTo>
                <a:lnTo>
                  <a:pt x="0" y="16868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p:cNvSpPr/>
          <p:nvPr/>
        </p:nvSpPr>
        <p:spPr>
          <a:xfrm rot="-551326">
            <a:off x="1108982" y="6701704"/>
            <a:ext cx="4219968" cy="1344598"/>
          </a:xfrm>
          <a:custGeom>
            <a:avLst/>
            <a:gdLst/>
            <a:ahLst/>
            <a:cxnLst/>
            <a:rect l="l" t="t" r="r" b="b"/>
            <a:pathLst>
              <a:path w="4219968" h="1344598">
                <a:moveTo>
                  <a:pt x="0" y="0"/>
                </a:moveTo>
                <a:lnTo>
                  <a:pt x="4219968" y="0"/>
                </a:lnTo>
                <a:lnTo>
                  <a:pt x="4219968" y="1344597"/>
                </a:lnTo>
                <a:lnTo>
                  <a:pt x="0" y="1344597"/>
                </a:lnTo>
                <a:lnTo>
                  <a:pt x="0" y="0"/>
                </a:lnTo>
                <a:close/>
              </a:path>
            </a:pathLst>
          </a:custGeom>
          <a:blipFill>
            <a:blip r:embed="rId6"/>
            <a:stretch>
              <a:fillRect/>
            </a:stretch>
          </a:blipFill>
        </p:spPr>
        <p:txBody>
          <a:bodyPr/>
          <a:lstStyle/>
          <a:p>
            <a:endParaRPr lang="en-US"/>
          </a:p>
        </p:txBody>
      </p:sp>
      <p:sp>
        <p:nvSpPr>
          <p:cNvPr id="5" name="Freeform 5"/>
          <p:cNvSpPr/>
          <p:nvPr/>
        </p:nvSpPr>
        <p:spPr>
          <a:xfrm rot="938321">
            <a:off x="13822411" y="5488233"/>
            <a:ext cx="3138612" cy="3186455"/>
          </a:xfrm>
          <a:custGeom>
            <a:avLst/>
            <a:gdLst/>
            <a:ahLst/>
            <a:cxnLst/>
            <a:rect l="l" t="t" r="r" b="b"/>
            <a:pathLst>
              <a:path w="3138612" h="3186455">
                <a:moveTo>
                  <a:pt x="0" y="0"/>
                </a:moveTo>
                <a:lnTo>
                  <a:pt x="3138612" y="0"/>
                </a:lnTo>
                <a:lnTo>
                  <a:pt x="3138612" y="3186456"/>
                </a:lnTo>
                <a:lnTo>
                  <a:pt x="0" y="3186456"/>
                </a:lnTo>
                <a:lnTo>
                  <a:pt x="0" y="0"/>
                </a:lnTo>
                <a:close/>
              </a:path>
            </a:pathLst>
          </a:custGeom>
          <a:blipFill>
            <a:blip r:embed="rId7"/>
            <a:stretch>
              <a:fillRect l="-9167" r="-9167"/>
            </a:stretch>
          </a:blipFill>
        </p:spPr>
        <p:txBody>
          <a:bodyPr/>
          <a:lstStyle/>
          <a:p>
            <a:endParaRPr lang="en-US"/>
          </a:p>
        </p:txBody>
      </p:sp>
      <p:sp>
        <p:nvSpPr>
          <p:cNvPr id="6" name="Freeform 6"/>
          <p:cNvSpPr/>
          <p:nvPr/>
        </p:nvSpPr>
        <p:spPr>
          <a:xfrm>
            <a:off x="8287579" y="6993017"/>
            <a:ext cx="3570221" cy="2265283"/>
          </a:xfrm>
          <a:custGeom>
            <a:avLst/>
            <a:gdLst/>
            <a:ahLst/>
            <a:cxnLst/>
            <a:rect l="l" t="t" r="r" b="b"/>
            <a:pathLst>
              <a:path w="3570221" h="2265283">
                <a:moveTo>
                  <a:pt x="0" y="0"/>
                </a:moveTo>
                <a:lnTo>
                  <a:pt x="3570221" y="0"/>
                </a:lnTo>
                <a:lnTo>
                  <a:pt x="3570221" y="2265283"/>
                </a:lnTo>
                <a:lnTo>
                  <a:pt x="0" y="2265283"/>
                </a:lnTo>
                <a:lnTo>
                  <a:pt x="0" y="0"/>
                </a:lnTo>
                <a:close/>
              </a:path>
            </a:pathLst>
          </a:custGeom>
          <a:blipFill>
            <a:blip r:embed="rId8"/>
            <a:stretch>
              <a:fillRect/>
            </a:stretch>
          </a:blipFill>
        </p:spPr>
        <p:txBody>
          <a:bodyPr/>
          <a:lstStyle/>
          <a:p>
            <a:endParaRPr lang="en-US"/>
          </a:p>
        </p:txBody>
      </p:sp>
      <p:sp>
        <p:nvSpPr>
          <p:cNvPr id="7" name="TextBox 7"/>
          <p:cNvSpPr txBox="1"/>
          <p:nvPr/>
        </p:nvSpPr>
        <p:spPr>
          <a:xfrm>
            <a:off x="5666405" y="356563"/>
            <a:ext cx="7715845" cy="1125308"/>
          </a:xfrm>
          <a:prstGeom prst="rect">
            <a:avLst/>
          </a:prstGeom>
        </p:spPr>
        <p:txBody>
          <a:bodyPr wrap="square" lIns="0" tIns="0" rIns="0" bIns="0" rtlCol="0" anchor="t">
            <a:spAutoFit/>
          </a:bodyPr>
          <a:lstStyle/>
          <a:p>
            <a:pPr algn="ctr">
              <a:lnSpc>
                <a:spcPts val="9099"/>
              </a:lnSpc>
              <a:spcBef>
                <a:spcPct val="0"/>
              </a:spcBef>
            </a:pPr>
            <a:r>
              <a:rPr lang="en-US" sz="6499">
                <a:solidFill>
                  <a:srgbClr val="FFFFFF"/>
                </a:solidFill>
                <a:latin typeface="Architects Daughter"/>
                <a:ea typeface="Architects Daughter"/>
                <a:cs typeface="Architects Daughter"/>
                <a:sym typeface="Architects Daughter"/>
              </a:rPr>
              <a:t>PBIS REWARDS</a:t>
            </a:r>
          </a:p>
        </p:txBody>
      </p:sp>
      <p:sp>
        <p:nvSpPr>
          <p:cNvPr id="8" name="TextBox 8"/>
          <p:cNvSpPr txBox="1"/>
          <p:nvPr/>
        </p:nvSpPr>
        <p:spPr>
          <a:xfrm>
            <a:off x="367748" y="1889233"/>
            <a:ext cx="17259300" cy="3955414"/>
          </a:xfrm>
          <a:prstGeom prst="rect">
            <a:avLst/>
          </a:prstGeom>
        </p:spPr>
        <p:txBody>
          <a:bodyPr lIns="0" tIns="0" rIns="0" bIns="0" rtlCol="0" anchor="t">
            <a:spAutoFit/>
          </a:bodyPr>
          <a:lstStyle/>
          <a:p>
            <a:pPr algn="ctr">
              <a:lnSpc>
                <a:spcPts val="6160"/>
              </a:lnSpc>
              <a:spcBef>
                <a:spcPct val="0"/>
              </a:spcBef>
            </a:pPr>
            <a:r>
              <a:rPr lang="en-US" sz="4400">
                <a:solidFill>
                  <a:srgbClr val="FFFFFF"/>
                </a:solidFill>
                <a:latin typeface="Calibri (MS)"/>
                <a:ea typeface="Calibri (MS)"/>
                <a:cs typeface="Calibri (MS)"/>
                <a:sym typeface="Calibri (MS)"/>
              </a:rPr>
              <a:t>PBIS Rewards is an on-line system we use to recognize our students when they exhibit positive behavior. Students are awarded “PRIDE Points” during class and can exchange their points for items or participation in events. We also have the Mustang PRIDE Mart (school store) that operates Tuesday, Wednesday and Thursday mornings.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12243" t="-35829" r="-12243"/>
            </a:stretch>
          </a:blipFill>
        </p:spPr>
        <p:txBody>
          <a:bodyPr/>
          <a:lstStyle/>
          <a:p>
            <a:endParaRPr lang="en-US"/>
          </a:p>
        </p:txBody>
      </p:sp>
      <p:sp>
        <p:nvSpPr>
          <p:cNvPr id="3" name="Freeform 3"/>
          <p:cNvSpPr/>
          <p:nvPr/>
        </p:nvSpPr>
        <p:spPr>
          <a:xfrm rot="-931638">
            <a:off x="384339" y="185266"/>
            <a:ext cx="826566" cy="1686869"/>
          </a:xfrm>
          <a:custGeom>
            <a:avLst/>
            <a:gdLst/>
            <a:ahLst/>
            <a:cxnLst/>
            <a:rect l="l" t="t" r="r" b="b"/>
            <a:pathLst>
              <a:path w="826566" h="1686869">
                <a:moveTo>
                  <a:pt x="0" y="0"/>
                </a:moveTo>
                <a:lnTo>
                  <a:pt x="826565" y="0"/>
                </a:lnTo>
                <a:lnTo>
                  <a:pt x="826565" y="1686868"/>
                </a:lnTo>
                <a:lnTo>
                  <a:pt x="0" y="16868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p:cNvSpPr/>
          <p:nvPr/>
        </p:nvSpPr>
        <p:spPr>
          <a:xfrm>
            <a:off x="4662357" y="1420160"/>
            <a:ext cx="9359995" cy="6902996"/>
          </a:xfrm>
          <a:custGeom>
            <a:avLst/>
            <a:gdLst/>
            <a:ahLst/>
            <a:cxnLst/>
            <a:rect l="l" t="t" r="r" b="b"/>
            <a:pathLst>
              <a:path w="9359995" h="6902996">
                <a:moveTo>
                  <a:pt x="0" y="0"/>
                </a:moveTo>
                <a:lnTo>
                  <a:pt x="9359994" y="0"/>
                </a:lnTo>
                <a:lnTo>
                  <a:pt x="9359994" y="6902996"/>
                </a:lnTo>
                <a:lnTo>
                  <a:pt x="0" y="6902996"/>
                </a:lnTo>
                <a:lnTo>
                  <a:pt x="0" y="0"/>
                </a:lnTo>
                <a:close/>
              </a:path>
            </a:pathLst>
          </a:custGeom>
          <a:blipFill>
            <a:blip r:embed="rId6"/>
            <a:stretch>
              <a:fillRect/>
            </a:stretch>
          </a:blipFill>
        </p:spPr>
        <p:txBody>
          <a:bodyPr/>
          <a:lstStyle/>
          <a:p>
            <a:endParaRPr lang="en-US"/>
          </a:p>
        </p:txBody>
      </p:sp>
      <p:sp>
        <p:nvSpPr>
          <p:cNvPr id="5" name="TextBox 5"/>
          <p:cNvSpPr txBox="1"/>
          <p:nvPr/>
        </p:nvSpPr>
        <p:spPr>
          <a:xfrm>
            <a:off x="3336056" y="153126"/>
            <a:ext cx="13199343" cy="1125308"/>
          </a:xfrm>
          <a:prstGeom prst="rect">
            <a:avLst/>
          </a:prstGeom>
        </p:spPr>
        <p:txBody>
          <a:bodyPr wrap="square" lIns="0" tIns="0" rIns="0" bIns="0" rtlCol="0" anchor="t">
            <a:spAutoFit/>
          </a:bodyPr>
          <a:lstStyle/>
          <a:p>
            <a:pPr algn="ctr">
              <a:lnSpc>
                <a:spcPts val="9099"/>
              </a:lnSpc>
              <a:spcBef>
                <a:spcPct val="0"/>
              </a:spcBef>
            </a:pPr>
            <a:r>
              <a:rPr lang="en-US" sz="6499">
                <a:solidFill>
                  <a:srgbClr val="FFFFFF"/>
                </a:solidFill>
                <a:latin typeface="Architects Daughter"/>
                <a:ea typeface="Architects Daughter"/>
                <a:cs typeface="Architects Daughter"/>
                <a:sym typeface="Architects Daughter"/>
              </a:rPr>
              <a:t>6TH GRADE BELL SCHEDULE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14844"/>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12243" t="-35829" r="-12243"/>
            </a:stretch>
          </a:blipFill>
        </p:spPr>
        <p:txBody>
          <a:bodyPr/>
          <a:lstStyle/>
          <a:p>
            <a:endParaRPr lang="en-US"/>
          </a:p>
        </p:txBody>
      </p:sp>
      <p:sp>
        <p:nvSpPr>
          <p:cNvPr id="3" name="Freeform 3"/>
          <p:cNvSpPr/>
          <p:nvPr/>
        </p:nvSpPr>
        <p:spPr>
          <a:xfrm rot="-931638">
            <a:off x="384339" y="185266"/>
            <a:ext cx="826566" cy="1686869"/>
          </a:xfrm>
          <a:custGeom>
            <a:avLst/>
            <a:gdLst/>
            <a:ahLst/>
            <a:cxnLst/>
            <a:rect l="l" t="t" r="r" b="b"/>
            <a:pathLst>
              <a:path w="826566" h="1686869">
                <a:moveTo>
                  <a:pt x="0" y="0"/>
                </a:moveTo>
                <a:lnTo>
                  <a:pt x="826565" y="0"/>
                </a:lnTo>
                <a:lnTo>
                  <a:pt x="826565" y="1686868"/>
                </a:lnTo>
                <a:lnTo>
                  <a:pt x="0" y="16868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TextBox 4"/>
          <p:cNvSpPr txBox="1"/>
          <p:nvPr/>
        </p:nvSpPr>
        <p:spPr>
          <a:xfrm>
            <a:off x="555188" y="1957741"/>
            <a:ext cx="17177624" cy="5278753"/>
          </a:xfrm>
          <a:prstGeom prst="rect">
            <a:avLst/>
          </a:prstGeom>
        </p:spPr>
        <p:txBody>
          <a:bodyPr lIns="0" tIns="0" rIns="0" bIns="0" rtlCol="0" anchor="t">
            <a:spAutoFit/>
          </a:bodyPr>
          <a:lstStyle/>
          <a:p>
            <a:pPr algn="ctr">
              <a:lnSpc>
                <a:spcPts val="4620"/>
              </a:lnSpc>
              <a:spcBef>
                <a:spcPct val="0"/>
              </a:spcBef>
            </a:pPr>
            <a:r>
              <a:rPr lang="en-US" sz="3300">
                <a:solidFill>
                  <a:srgbClr val="FFFFFF"/>
                </a:solidFill>
                <a:latin typeface="Calibri (MS)"/>
                <a:ea typeface="Calibri (MS)"/>
                <a:cs typeface="Calibri (MS)"/>
                <a:sym typeface="Calibri (MS)"/>
              </a:rPr>
              <a:t>At HMS, all students at HMS are currently assigned a personal device/laptop. Teachers are encouraged to incorporate strategies, develop activities, and structure classrooms so that students are using digital resources some of the time, not necessarily every day, to enhance their learning experience. </a:t>
            </a:r>
          </a:p>
          <a:p>
            <a:pPr algn="ctr">
              <a:lnSpc>
                <a:spcPts val="4620"/>
              </a:lnSpc>
              <a:spcBef>
                <a:spcPct val="0"/>
              </a:spcBef>
            </a:pPr>
            <a:endParaRPr lang="en-US" sz="3300">
              <a:solidFill>
                <a:srgbClr val="FFFFFF"/>
              </a:solidFill>
              <a:latin typeface="Calibri (MS)"/>
              <a:ea typeface="Calibri (MS)"/>
              <a:cs typeface="Calibri (MS)"/>
              <a:sym typeface="Calibri (MS)"/>
            </a:endParaRPr>
          </a:p>
          <a:p>
            <a:pPr algn="ctr">
              <a:lnSpc>
                <a:spcPts val="4620"/>
              </a:lnSpc>
              <a:spcBef>
                <a:spcPct val="0"/>
              </a:spcBef>
            </a:pPr>
            <a:r>
              <a:rPr lang="en-US" sz="3300">
                <a:solidFill>
                  <a:srgbClr val="FFFFFF"/>
                </a:solidFill>
                <a:latin typeface="Calibri (MS)"/>
                <a:ea typeface="Calibri (MS)"/>
                <a:cs typeface="Calibri (MS)"/>
                <a:sym typeface="Calibri (MS)"/>
              </a:rPr>
              <a:t>Students will receive a device and bag so that their device can be safely carried when in the hallways and moving throughout the building. Please reiterate the importance of your students taking care of his/her device. The amount of damage to students' devices has been significant and many times we cannot replace them quickly. </a:t>
            </a:r>
          </a:p>
        </p:txBody>
      </p:sp>
      <p:sp>
        <p:nvSpPr>
          <p:cNvPr id="5" name="Freeform 5"/>
          <p:cNvSpPr/>
          <p:nvPr/>
        </p:nvSpPr>
        <p:spPr>
          <a:xfrm rot="106530">
            <a:off x="8986483" y="7651407"/>
            <a:ext cx="2298887" cy="1807147"/>
          </a:xfrm>
          <a:custGeom>
            <a:avLst/>
            <a:gdLst/>
            <a:ahLst/>
            <a:cxnLst/>
            <a:rect l="l" t="t" r="r" b="b"/>
            <a:pathLst>
              <a:path w="2298887" h="1807147">
                <a:moveTo>
                  <a:pt x="0" y="0"/>
                </a:moveTo>
                <a:lnTo>
                  <a:pt x="2298887" y="0"/>
                </a:lnTo>
                <a:lnTo>
                  <a:pt x="2298887" y="1807146"/>
                </a:lnTo>
                <a:lnTo>
                  <a:pt x="0" y="1807146"/>
                </a:lnTo>
                <a:lnTo>
                  <a:pt x="0" y="0"/>
                </a:lnTo>
                <a:close/>
              </a:path>
            </a:pathLst>
          </a:custGeom>
          <a:blipFill>
            <a:blip r:embed="rId6"/>
            <a:stretch>
              <a:fillRect/>
            </a:stretch>
          </a:blipFill>
        </p:spPr>
        <p:txBody>
          <a:bodyPr/>
          <a:lstStyle/>
          <a:p>
            <a:endParaRPr lang="en-US"/>
          </a:p>
        </p:txBody>
      </p:sp>
      <p:sp>
        <p:nvSpPr>
          <p:cNvPr id="6" name="TextBox 6"/>
          <p:cNvSpPr txBox="1"/>
          <p:nvPr/>
        </p:nvSpPr>
        <p:spPr>
          <a:xfrm>
            <a:off x="3850575" y="416217"/>
            <a:ext cx="10465894" cy="1123384"/>
          </a:xfrm>
          <a:prstGeom prst="rect">
            <a:avLst/>
          </a:prstGeom>
        </p:spPr>
        <p:txBody>
          <a:bodyPr wrap="square" lIns="0" tIns="0" rIns="0" bIns="0" rtlCol="0" anchor="t">
            <a:spAutoFit/>
          </a:bodyPr>
          <a:lstStyle/>
          <a:p>
            <a:pPr algn="ctr">
              <a:lnSpc>
                <a:spcPts val="9099"/>
              </a:lnSpc>
              <a:spcBef>
                <a:spcPct val="0"/>
              </a:spcBef>
            </a:pPr>
            <a:r>
              <a:rPr lang="en-US" sz="6450">
                <a:solidFill>
                  <a:srgbClr val="FFFFFF"/>
                </a:solidFill>
                <a:latin typeface="Architects Daughter"/>
                <a:ea typeface="Architects Daughter"/>
                <a:cs typeface="Architects Daughter"/>
                <a:sym typeface="Architects Daughter"/>
              </a:rPr>
              <a:t>DISTRICT-ISSUED DEVICES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288633-914F-C90F-DA66-F6EAC00B6A0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04BE6068-32A9-02B2-FFFA-E8BAB1928989}"/>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12243" t="-35829" r="-12243"/>
            </a:stretch>
          </a:blipFill>
        </p:spPr>
        <p:txBody>
          <a:bodyPr/>
          <a:lstStyle/>
          <a:p>
            <a:endParaRPr lang="en-US"/>
          </a:p>
        </p:txBody>
      </p:sp>
      <p:sp>
        <p:nvSpPr>
          <p:cNvPr id="3" name="Freeform 3">
            <a:extLst>
              <a:ext uri="{FF2B5EF4-FFF2-40B4-BE49-F238E27FC236}">
                <a16:creationId xmlns:a16="http://schemas.microsoft.com/office/drawing/2014/main" id="{D32F00EB-75BB-0FEA-7611-8E451AB286B0}"/>
              </a:ext>
            </a:extLst>
          </p:cNvPr>
          <p:cNvSpPr/>
          <p:nvPr/>
        </p:nvSpPr>
        <p:spPr>
          <a:xfrm rot="-931638">
            <a:off x="384339" y="185266"/>
            <a:ext cx="826566" cy="1686869"/>
          </a:xfrm>
          <a:custGeom>
            <a:avLst/>
            <a:gdLst/>
            <a:ahLst/>
            <a:cxnLst/>
            <a:rect l="l" t="t" r="r" b="b"/>
            <a:pathLst>
              <a:path w="826566" h="1686869">
                <a:moveTo>
                  <a:pt x="0" y="0"/>
                </a:moveTo>
                <a:lnTo>
                  <a:pt x="826565" y="0"/>
                </a:lnTo>
                <a:lnTo>
                  <a:pt x="826565" y="1686868"/>
                </a:lnTo>
                <a:lnTo>
                  <a:pt x="0" y="16868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TextBox 4">
            <a:extLst>
              <a:ext uri="{FF2B5EF4-FFF2-40B4-BE49-F238E27FC236}">
                <a16:creationId xmlns:a16="http://schemas.microsoft.com/office/drawing/2014/main" id="{BAD83558-3668-7FE1-BB61-A081007D95CE}"/>
              </a:ext>
            </a:extLst>
          </p:cNvPr>
          <p:cNvSpPr txBox="1"/>
          <p:nvPr/>
        </p:nvSpPr>
        <p:spPr>
          <a:xfrm>
            <a:off x="555188" y="1957741"/>
            <a:ext cx="17177624" cy="4632678"/>
          </a:xfrm>
          <a:prstGeom prst="rect">
            <a:avLst/>
          </a:prstGeom>
        </p:spPr>
        <p:txBody>
          <a:bodyPr lIns="0" tIns="0" rIns="0" bIns="0" rtlCol="0" anchor="t">
            <a:spAutoFit/>
          </a:bodyPr>
          <a:lstStyle/>
          <a:p>
            <a:pPr algn="ctr">
              <a:lnSpc>
                <a:spcPts val="4620"/>
              </a:lnSpc>
              <a:spcBef>
                <a:spcPct val="0"/>
              </a:spcBef>
            </a:pPr>
            <a:r>
              <a:rPr lang="en-US" sz="3300">
                <a:solidFill>
                  <a:srgbClr val="FFFFFF"/>
                </a:solidFill>
                <a:latin typeface="Calibri (MS)"/>
                <a:cs typeface="Calibri (MS)"/>
                <a:sym typeface="Calibri (MS)"/>
              </a:rPr>
              <a:t>Students are not permitted to utilize personal devices (cell phones, Smart Watches, tablets, personal laptops, Meta glasses, headphones, etc.) during the school day.  We expect students to leave these objects at home (if possible) or in their lockers.</a:t>
            </a:r>
            <a:endParaRPr lang="en-US">
              <a:solidFill>
                <a:srgbClr val="000000"/>
              </a:solidFill>
              <a:latin typeface="Calibri"/>
              <a:ea typeface="Calibri"/>
              <a:cs typeface="Calibri"/>
              <a:sym typeface="Calibri (MS)"/>
            </a:endParaRPr>
          </a:p>
          <a:p>
            <a:pPr algn="ctr">
              <a:lnSpc>
                <a:spcPts val="4620"/>
              </a:lnSpc>
              <a:spcBef>
                <a:spcPct val="0"/>
              </a:spcBef>
            </a:pPr>
            <a:endParaRPr lang="en-US" sz="3300">
              <a:solidFill>
                <a:srgbClr val="FFFFFF"/>
              </a:solidFill>
              <a:latin typeface="Calibri (MS)"/>
              <a:cs typeface="Calibri (MS)"/>
            </a:endParaRPr>
          </a:p>
          <a:p>
            <a:pPr algn="ctr">
              <a:lnSpc>
                <a:spcPts val="4620"/>
              </a:lnSpc>
              <a:spcBef>
                <a:spcPct val="0"/>
              </a:spcBef>
            </a:pPr>
            <a:r>
              <a:rPr lang="en-US" sz="3300">
                <a:solidFill>
                  <a:srgbClr val="FFFFFF"/>
                </a:solidFill>
                <a:latin typeface="Calibri (MS)"/>
                <a:ea typeface="Calibri"/>
                <a:cs typeface="Calibri (MS)"/>
              </a:rPr>
              <a:t>If they need to communicate with you, they should ask for permission to go to the front office and make a call.</a:t>
            </a:r>
          </a:p>
          <a:p>
            <a:pPr algn="ctr">
              <a:lnSpc>
                <a:spcPts val="4620"/>
              </a:lnSpc>
              <a:spcBef>
                <a:spcPct val="0"/>
              </a:spcBef>
            </a:pPr>
            <a:endParaRPr lang="en-US" sz="3300">
              <a:solidFill>
                <a:srgbClr val="FFFFFF"/>
              </a:solidFill>
              <a:latin typeface="Calibri (MS)"/>
              <a:ea typeface="Calibri"/>
              <a:cs typeface="Calibri (MS)"/>
            </a:endParaRPr>
          </a:p>
          <a:p>
            <a:pPr algn="ctr">
              <a:lnSpc>
                <a:spcPts val="4620"/>
              </a:lnSpc>
              <a:spcBef>
                <a:spcPct val="0"/>
              </a:spcBef>
            </a:pPr>
            <a:endParaRPr lang="en-US">
              <a:ea typeface="Calibri"/>
              <a:cs typeface="Calibri"/>
            </a:endParaRPr>
          </a:p>
        </p:txBody>
      </p:sp>
      <p:sp>
        <p:nvSpPr>
          <p:cNvPr id="6" name="TextBox 6">
            <a:extLst>
              <a:ext uri="{FF2B5EF4-FFF2-40B4-BE49-F238E27FC236}">
                <a16:creationId xmlns:a16="http://schemas.microsoft.com/office/drawing/2014/main" id="{A58B7D78-F578-C521-04C4-329862D84F4B}"/>
              </a:ext>
            </a:extLst>
          </p:cNvPr>
          <p:cNvSpPr txBox="1"/>
          <p:nvPr/>
        </p:nvSpPr>
        <p:spPr>
          <a:xfrm>
            <a:off x="2366160" y="416217"/>
            <a:ext cx="13405036" cy="1123384"/>
          </a:xfrm>
          <a:prstGeom prst="rect">
            <a:avLst/>
          </a:prstGeom>
        </p:spPr>
        <p:txBody>
          <a:bodyPr wrap="square" lIns="0" tIns="0" rIns="0" bIns="0" rtlCol="0" anchor="t">
            <a:spAutoFit/>
          </a:bodyPr>
          <a:lstStyle/>
          <a:p>
            <a:pPr algn="ctr">
              <a:lnSpc>
                <a:spcPts val="9099"/>
              </a:lnSpc>
              <a:spcBef>
                <a:spcPct val="0"/>
              </a:spcBef>
            </a:pPr>
            <a:r>
              <a:rPr lang="en-US" sz="6450">
                <a:solidFill>
                  <a:srgbClr val="FFFFFF"/>
                </a:solidFill>
                <a:latin typeface="Architects Daughter"/>
                <a:ea typeface="Architects Daughter"/>
                <a:cs typeface="Architects Daughter"/>
                <a:sym typeface="Architects Daughter"/>
              </a:rPr>
              <a:t>PERSONAL ELECTRONIC DEVICES</a:t>
            </a:r>
            <a:endParaRPr lang="en-US" sz="6499">
              <a:solidFill>
                <a:srgbClr val="FFFFFF"/>
              </a:solidFill>
              <a:latin typeface="Architects Daughter"/>
              <a:ea typeface="Architects Daughter"/>
              <a:cs typeface="Architects Daughter"/>
              <a:sym typeface="Architects Daughter"/>
            </a:endParaRPr>
          </a:p>
        </p:txBody>
      </p:sp>
      <p:pic>
        <p:nvPicPr>
          <p:cNvPr id="1026" name="Picture 2" descr="Mobile phone clip art and vector design ...">
            <a:extLst>
              <a:ext uri="{FF2B5EF4-FFF2-40B4-BE49-F238E27FC236}">
                <a16:creationId xmlns:a16="http://schemas.microsoft.com/office/drawing/2014/main" id="{778D559C-0C05-F924-ACDE-F2D11576D1B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678675">
            <a:off x="13919552" y="5431785"/>
            <a:ext cx="3262716" cy="326271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320+ Smartwatch Futuristic Screen ...">
            <a:extLst>
              <a:ext uri="{FF2B5EF4-FFF2-40B4-BE49-F238E27FC236}">
                <a16:creationId xmlns:a16="http://schemas.microsoft.com/office/drawing/2014/main" id="{F9636FAC-118C-E2DC-E6FF-08525B89227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20716044">
            <a:off x="875675" y="5700589"/>
            <a:ext cx="2739369" cy="27393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7831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12243" t="-35829" r="-12243"/>
            </a:stretch>
          </a:blipFill>
        </p:spPr>
        <p:txBody>
          <a:bodyPr/>
          <a:lstStyle/>
          <a:p>
            <a:endParaRPr lang="en-US"/>
          </a:p>
        </p:txBody>
      </p:sp>
      <p:sp>
        <p:nvSpPr>
          <p:cNvPr id="3" name="Freeform 3"/>
          <p:cNvSpPr/>
          <p:nvPr/>
        </p:nvSpPr>
        <p:spPr>
          <a:xfrm rot="-931638">
            <a:off x="384339" y="185266"/>
            <a:ext cx="826566" cy="1686869"/>
          </a:xfrm>
          <a:custGeom>
            <a:avLst/>
            <a:gdLst/>
            <a:ahLst/>
            <a:cxnLst/>
            <a:rect l="l" t="t" r="r" b="b"/>
            <a:pathLst>
              <a:path w="826566" h="1686869">
                <a:moveTo>
                  <a:pt x="0" y="0"/>
                </a:moveTo>
                <a:lnTo>
                  <a:pt x="826565" y="0"/>
                </a:lnTo>
                <a:lnTo>
                  <a:pt x="826565" y="1686868"/>
                </a:lnTo>
                <a:lnTo>
                  <a:pt x="0" y="16868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p:cNvSpPr/>
          <p:nvPr/>
        </p:nvSpPr>
        <p:spPr>
          <a:xfrm>
            <a:off x="7028578" y="6139921"/>
            <a:ext cx="4230844" cy="2381649"/>
          </a:xfrm>
          <a:custGeom>
            <a:avLst/>
            <a:gdLst/>
            <a:ahLst/>
            <a:cxnLst/>
            <a:rect l="l" t="t" r="r" b="b"/>
            <a:pathLst>
              <a:path w="4230844" h="2381649">
                <a:moveTo>
                  <a:pt x="0" y="0"/>
                </a:moveTo>
                <a:lnTo>
                  <a:pt x="4230844" y="0"/>
                </a:lnTo>
                <a:lnTo>
                  <a:pt x="4230844" y="2381648"/>
                </a:lnTo>
                <a:lnTo>
                  <a:pt x="0" y="2381648"/>
                </a:lnTo>
                <a:lnTo>
                  <a:pt x="0" y="0"/>
                </a:lnTo>
                <a:close/>
              </a:path>
            </a:pathLst>
          </a:custGeom>
          <a:blipFill>
            <a:blip r:embed="rId6"/>
            <a:stretch>
              <a:fillRect/>
            </a:stretch>
          </a:blipFill>
        </p:spPr>
        <p:txBody>
          <a:bodyPr/>
          <a:lstStyle/>
          <a:p>
            <a:endParaRPr lang="en-US"/>
          </a:p>
        </p:txBody>
      </p:sp>
      <p:sp>
        <p:nvSpPr>
          <p:cNvPr id="5" name="TextBox 5"/>
          <p:cNvSpPr txBox="1"/>
          <p:nvPr/>
        </p:nvSpPr>
        <p:spPr>
          <a:xfrm>
            <a:off x="204106" y="2198626"/>
            <a:ext cx="17879786" cy="3549650"/>
          </a:xfrm>
          <a:prstGeom prst="rect">
            <a:avLst/>
          </a:prstGeom>
        </p:spPr>
        <p:txBody>
          <a:bodyPr wrap="square" lIns="0" tIns="0" rIns="0" bIns="0" rtlCol="0" anchor="t">
            <a:spAutoFit/>
          </a:bodyPr>
          <a:lstStyle/>
          <a:p>
            <a:pPr algn="ctr">
              <a:lnSpc>
                <a:spcPts val="9099"/>
              </a:lnSpc>
              <a:spcBef>
                <a:spcPct val="0"/>
              </a:spcBef>
            </a:pPr>
            <a:r>
              <a:rPr lang="en-US" sz="6499">
                <a:solidFill>
                  <a:srgbClr val="FFFFFF"/>
                </a:solidFill>
                <a:latin typeface="Calibri (MS)"/>
                <a:ea typeface="Calibri (MS)"/>
                <a:cs typeface="Calibri (MS)"/>
                <a:sym typeface="Calibri (MS)"/>
              </a:rPr>
              <a:t>Recommendations for sixth grade courses are made at the </a:t>
            </a:r>
            <a:r>
              <a:rPr lang="en-US" sz="6499" i="1" u="sng">
                <a:solidFill>
                  <a:srgbClr val="FFFFFF"/>
                </a:solidFill>
                <a:latin typeface="Calibri (MS) Italics"/>
                <a:ea typeface="Calibri (MS) Italics"/>
                <a:cs typeface="Calibri (MS) Italics"/>
                <a:sym typeface="Calibri (MS) Italics"/>
              </a:rPr>
              <a:t>student’s elementary school</a:t>
            </a:r>
            <a:r>
              <a:rPr lang="en-US" sz="6499">
                <a:solidFill>
                  <a:srgbClr val="FFFFFF"/>
                </a:solidFill>
                <a:latin typeface="Calibri (MS)"/>
                <a:ea typeface="Calibri (MS)"/>
                <a:cs typeface="Calibri (MS)"/>
                <a:sym typeface="Calibri (MS)"/>
              </a:rPr>
              <a:t> according to the placement criteria established by Fulton County. </a:t>
            </a:r>
          </a:p>
        </p:txBody>
      </p:sp>
      <p:sp>
        <p:nvSpPr>
          <p:cNvPr id="6" name="TextBox 6"/>
          <p:cNvSpPr txBox="1"/>
          <p:nvPr/>
        </p:nvSpPr>
        <p:spPr>
          <a:xfrm>
            <a:off x="3429595" y="705256"/>
            <a:ext cx="11428809" cy="1101725"/>
          </a:xfrm>
          <a:prstGeom prst="rect">
            <a:avLst/>
          </a:prstGeom>
        </p:spPr>
        <p:txBody>
          <a:bodyPr lIns="0" tIns="0" rIns="0" bIns="0" rtlCol="0" anchor="t">
            <a:spAutoFit/>
          </a:bodyPr>
          <a:lstStyle/>
          <a:p>
            <a:pPr algn="ctr">
              <a:lnSpc>
                <a:spcPts val="9099"/>
              </a:lnSpc>
              <a:spcBef>
                <a:spcPct val="0"/>
              </a:spcBef>
            </a:pPr>
            <a:r>
              <a:rPr lang="en-US" sz="6499">
                <a:solidFill>
                  <a:srgbClr val="FFFFFF"/>
                </a:solidFill>
                <a:latin typeface="Architects Daughter"/>
                <a:ea typeface="Architects Daughter"/>
                <a:cs typeface="Architects Daughter"/>
                <a:sym typeface="Architects Daughter"/>
              </a:rPr>
              <a:t>COURSE RECOMMENDATIONS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12243" t="-35829" r="-12243"/>
            </a:stretch>
          </a:blipFill>
        </p:spPr>
        <p:txBody>
          <a:bodyPr/>
          <a:lstStyle/>
          <a:p>
            <a:endParaRPr lang="en-US"/>
          </a:p>
        </p:txBody>
      </p:sp>
      <p:sp>
        <p:nvSpPr>
          <p:cNvPr id="3" name="Freeform 3"/>
          <p:cNvSpPr/>
          <p:nvPr/>
        </p:nvSpPr>
        <p:spPr>
          <a:xfrm rot="-931638">
            <a:off x="384339" y="185266"/>
            <a:ext cx="826566" cy="1686869"/>
          </a:xfrm>
          <a:custGeom>
            <a:avLst/>
            <a:gdLst/>
            <a:ahLst/>
            <a:cxnLst/>
            <a:rect l="l" t="t" r="r" b="b"/>
            <a:pathLst>
              <a:path w="826566" h="1686869">
                <a:moveTo>
                  <a:pt x="0" y="0"/>
                </a:moveTo>
                <a:lnTo>
                  <a:pt x="826565" y="0"/>
                </a:lnTo>
                <a:lnTo>
                  <a:pt x="826565" y="1686868"/>
                </a:lnTo>
                <a:lnTo>
                  <a:pt x="0" y="16868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TextBox 4"/>
          <p:cNvSpPr txBox="1"/>
          <p:nvPr/>
        </p:nvSpPr>
        <p:spPr>
          <a:xfrm>
            <a:off x="3962400" y="100712"/>
            <a:ext cx="11131004" cy="1125308"/>
          </a:xfrm>
          <a:prstGeom prst="rect">
            <a:avLst/>
          </a:prstGeom>
        </p:spPr>
        <p:txBody>
          <a:bodyPr wrap="square" lIns="0" tIns="0" rIns="0" bIns="0" rtlCol="0" anchor="t">
            <a:spAutoFit/>
          </a:bodyPr>
          <a:lstStyle/>
          <a:p>
            <a:pPr algn="ctr">
              <a:lnSpc>
                <a:spcPts val="9099"/>
              </a:lnSpc>
              <a:spcBef>
                <a:spcPct val="0"/>
              </a:spcBef>
            </a:pPr>
            <a:r>
              <a:rPr lang="en-US" sz="6499">
                <a:solidFill>
                  <a:srgbClr val="FFFFFF"/>
                </a:solidFill>
                <a:latin typeface="Architects Daughter"/>
                <a:ea typeface="Architects Daughter"/>
                <a:cs typeface="Architects Daughter"/>
                <a:sym typeface="Architects Daughter"/>
              </a:rPr>
              <a:t>COURSE VERIFICATIONS</a:t>
            </a:r>
          </a:p>
        </p:txBody>
      </p:sp>
      <p:sp>
        <p:nvSpPr>
          <p:cNvPr id="5" name="TextBox 5"/>
          <p:cNvSpPr txBox="1"/>
          <p:nvPr/>
        </p:nvSpPr>
        <p:spPr>
          <a:xfrm>
            <a:off x="1809950" y="1326732"/>
            <a:ext cx="15654606" cy="8067674"/>
          </a:xfrm>
          <a:prstGeom prst="rect">
            <a:avLst/>
          </a:prstGeom>
        </p:spPr>
        <p:txBody>
          <a:bodyPr lIns="0" tIns="0" rIns="0" bIns="0" rtlCol="0" anchor="t">
            <a:spAutoFit/>
          </a:bodyPr>
          <a:lstStyle/>
          <a:p>
            <a:pPr algn="ctr">
              <a:lnSpc>
                <a:spcPts val="6300"/>
              </a:lnSpc>
              <a:spcBef>
                <a:spcPct val="0"/>
              </a:spcBef>
            </a:pPr>
            <a:r>
              <a:rPr lang="en-US" sz="4500">
                <a:solidFill>
                  <a:srgbClr val="FFFFFF"/>
                </a:solidFill>
                <a:latin typeface="Calibri (MS)"/>
                <a:ea typeface="Calibri (MS)"/>
                <a:cs typeface="Calibri (MS)"/>
                <a:sym typeface="Calibri (MS)"/>
              </a:rPr>
              <a:t>We will conduct two course verifications: </a:t>
            </a:r>
          </a:p>
          <a:p>
            <a:pPr algn="ctr">
              <a:lnSpc>
                <a:spcPts val="6300"/>
              </a:lnSpc>
              <a:spcBef>
                <a:spcPct val="0"/>
              </a:spcBef>
            </a:pPr>
            <a:r>
              <a:rPr lang="en-US" sz="4500">
                <a:solidFill>
                  <a:srgbClr val="FFFFFF"/>
                </a:solidFill>
                <a:latin typeface="Calibri (MS)"/>
                <a:ea typeface="Calibri (MS)"/>
                <a:cs typeface="Calibri (MS)"/>
                <a:sym typeface="Calibri (MS)"/>
              </a:rPr>
              <a:t>1st: February 27 (sent home and viewable online)</a:t>
            </a:r>
          </a:p>
          <a:p>
            <a:pPr algn="ctr">
              <a:lnSpc>
                <a:spcPts val="6300"/>
              </a:lnSpc>
              <a:spcBef>
                <a:spcPct val="0"/>
              </a:spcBef>
            </a:pPr>
            <a:r>
              <a:rPr lang="en-US" sz="4500">
                <a:solidFill>
                  <a:srgbClr val="FFFFFF"/>
                </a:solidFill>
                <a:latin typeface="Calibri (MS)"/>
                <a:ea typeface="Calibri (MS)"/>
                <a:cs typeface="Calibri (MS)"/>
                <a:sym typeface="Calibri (MS)"/>
              </a:rPr>
              <a:t>2nd: March 20 (only online)</a:t>
            </a:r>
          </a:p>
          <a:p>
            <a:pPr algn="ctr">
              <a:lnSpc>
                <a:spcPts val="6300"/>
              </a:lnSpc>
              <a:spcBef>
                <a:spcPct val="0"/>
              </a:spcBef>
            </a:pPr>
            <a:endParaRPr lang="en-US" sz="4500">
              <a:solidFill>
                <a:srgbClr val="FFFFFF"/>
              </a:solidFill>
              <a:latin typeface="Calibri (MS)"/>
              <a:ea typeface="Calibri (MS)"/>
              <a:cs typeface="Calibri (MS)"/>
              <a:sym typeface="Calibri (MS)"/>
            </a:endParaRPr>
          </a:p>
          <a:p>
            <a:pPr algn="ctr">
              <a:lnSpc>
                <a:spcPts val="6300"/>
              </a:lnSpc>
              <a:spcBef>
                <a:spcPct val="0"/>
              </a:spcBef>
            </a:pPr>
            <a:r>
              <a:rPr lang="en-US" sz="4500">
                <a:solidFill>
                  <a:srgbClr val="FFFFFF"/>
                </a:solidFill>
                <a:latin typeface="Calibri (MS)"/>
                <a:ea typeface="Calibri (MS)"/>
                <a:cs typeface="Calibri (MS)"/>
                <a:sym typeface="Calibri (MS)"/>
              </a:rPr>
              <a:t>Parents may make the following adjustments to the verifications:</a:t>
            </a:r>
          </a:p>
          <a:p>
            <a:pPr marL="971558" lvl="1" indent="-485779" algn="l">
              <a:lnSpc>
                <a:spcPts val="6300"/>
              </a:lnSpc>
              <a:buFont typeface="Arial"/>
              <a:buChar char="•"/>
            </a:pPr>
            <a:r>
              <a:rPr lang="en-US" sz="4500">
                <a:solidFill>
                  <a:srgbClr val="FFFFFF"/>
                </a:solidFill>
                <a:latin typeface="Calibri (MS)"/>
                <a:ea typeface="Calibri (MS)"/>
                <a:cs typeface="Calibri (MS)"/>
                <a:sym typeface="Calibri (MS)"/>
              </a:rPr>
              <a:t>A change from an advanced course to an on-level course</a:t>
            </a:r>
          </a:p>
          <a:p>
            <a:pPr marL="971558" lvl="1" indent="-485779" algn="l">
              <a:lnSpc>
                <a:spcPts val="6300"/>
              </a:lnSpc>
              <a:buFont typeface="Arial"/>
              <a:buChar char="•"/>
            </a:pPr>
            <a:r>
              <a:rPr lang="en-US" sz="4500">
                <a:solidFill>
                  <a:srgbClr val="FFFFFF"/>
                </a:solidFill>
                <a:latin typeface="Calibri (MS)"/>
                <a:ea typeface="Calibri (MS)"/>
                <a:cs typeface="Calibri (MS)"/>
                <a:sym typeface="Calibri (MS)"/>
              </a:rPr>
              <a:t>A change in World Language selection (French/Spanish)</a:t>
            </a:r>
          </a:p>
          <a:p>
            <a:pPr marL="971558" lvl="1" indent="-485779" algn="l">
              <a:lnSpc>
                <a:spcPts val="6300"/>
              </a:lnSpc>
              <a:buFont typeface="Arial"/>
              <a:buChar char="•"/>
            </a:pPr>
            <a:r>
              <a:rPr lang="en-US" sz="4500">
                <a:solidFill>
                  <a:srgbClr val="FFFFFF"/>
                </a:solidFill>
                <a:latin typeface="Calibri (MS)"/>
                <a:ea typeface="Calibri (MS)"/>
                <a:cs typeface="Calibri (MS)"/>
                <a:sym typeface="Calibri (MS)"/>
              </a:rPr>
              <a:t>A request for a change in the Performing Arts option</a:t>
            </a:r>
          </a:p>
          <a:p>
            <a:pPr algn="l">
              <a:lnSpc>
                <a:spcPts val="6300"/>
              </a:lnSpc>
            </a:pPr>
            <a:endParaRPr lang="en-US" sz="4500">
              <a:solidFill>
                <a:srgbClr val="FFFFFF"/>
              </a:solidFill>
              <a:latin typeface="Calibri (MS)"/>
              <a:ea typeface="Calibri (MS)"/>
              <a:cs typeface="Calibri (MS)"/>
              <a:sym typeface="Calibri (MS)"/>
            </a:endParaRPr>
          </a:p>
          <a:p>
            <a:pPr algn="ctr">
              <a:lnSpc>
                <a:spcPts val="6300"/>
              </a:lnSpc>
              <a:spcBef>
                <a:spcPct val="0"/>
              </a:spcBef>
            </a:pPr>
            <a:r>
              <a:rPr lang="en-US" sz="4500" b="1" u="sng">
                <a:solidFill>
                  <a:srgbClr val="FFFFFF"/>
                </a:solidFill>
                <a:latin typeface="Calibri (MS) Bold"/>
                <a:ea typeface="Calibri (MS) Bold"/>
                <a:cs typeface="Calibri (MS) Bold"/>
                <a:sym typeface="Calibri (MS) Bold"/>
              </a:rPr>
              <a:t>All changes must go through the Microsoft Forms link!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12243" t="-35829" r="-12243"/>
            </a:stretch>
          </a:blipFill>
        </p:spPr>
        <p:txBody>
          <a:bodyPr/>
          <a:lstStyle/>
          <a:p>
            <a:endParaRPr lang="en-US"/>
          </a:p>
        </p:txBody>
      </p:sp>
      <p:sp>
        <p:nvSpPr>
          <p:cNvPr id="3" name="Freeform 3"/>
          <p:cNvSpPr/>
          <p:nvPr/>
        </p:nvSpPr>
        <p:spPr>
          <a:xfrm rot="-931638">
            <a:off x="384339" y="185266"/>
            <a:ext cx="826566" cy="1686869"/>
          </a:xfrm>
          <a:custGeom>
            <a:avLst/>
            <a:gdLst/>
            <a:ahLst/>
            <a:cxnLst/>
            <a:rect l="l" t="t" r="r" b="b"/>
            <a:pathLst>
              <a:path w="826566" h="1686869">
                <a:moveTo>
                  <a:pt x="0" y="0"/>
                </a:moveTo>
                <a:lnTo>
                  <a:pt x="826565" y="0"/>
                </a:lnTo>
                <a:lnTo>
                  <a:pt x="826565" y="1686868"/>
                </a:lnTo>
                <a:lnTo>
                  <a:pt x="0" y="16868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 name="TextBox 5"/>
          <p:cNvSpPr txBox="1"/>
          <p:nvPr/>
        </p:nvSpPr>
        <p:spPr>
          <a:xfrm>
            <a:off x="8983697" y="220066"/>
            <a:ext cx="7834731" cy="8743314"/>
          </a:xfrm>
          <a:prstGeom prst="rect">
            <a:avLst/>
          </a:prstGeom>
        </p:spPr>
        <p:txBody>
          <a:bodyPr wrap="square" lIns="0" tIns="0" rIns="0" bIns="0" rtlCol="0" anchor="t">
            <a:spAutoFit/>
          </a:bodyPr>
          <a:lstStyle/>
          <a:p>
            <a:pPr algn="ctr">
              <a:lnSpc>
                <a:spcPts val="6860"/>
              </a:lnSpc>
              <a:spcBef>
                <a:spcPct val="0"/>
              </a:spcBef>
            </a:pPr>
            <a:r>
              <a:rPr lang="en-US" sz="4900">
                <a:solidFill>
                  <a:srgbClr val="FFFFFF"/>
                </a:solidFill>
                <a:latin typeface="Calibri (MS)"/>
                <a:ea typeface="Calibri (MS)"/>
                <a:cs typeface="Calibri (MS)"/>
                <a:sym typeface="Calibri (MS)"/>
              </a:rPr>
              <a:t>If you wish for your student to take a higher course level for which he/she was not recommended, you will need to provide a signed</a:t>
            </a:r>
          </a:p>
          <a:p>
            <a:pPr algn="ctr">
              <a:lnSpc>
                <a:spcPts val="6860"/>
              </a:lnSpc>
              <a:spcBef>
                <a:spcPct val="0"/>
              </a:spcBef>
            </a:pPr>
            <a:r>
              <a:rPr lang="en-US" sz="4900">
                <a:solidFill>
                  <a:srgbClr val="FFFFFF"/>
                </a:solidFill>
                <a:latin typeface="Calibri (MS)"/>
                <a:ea typeface="Calibri (MS)"/>
                <a:cs typeface="Calibri (MS)"/>
                <a:sym typeface="Calibri (MS)"/>
              </a:rPr>
              <a:t>COURSE WAIVER.</a:t>
            </a:r>
          </a:p>
          <a:p>
            <a:pPr algn="ctr">
              <a:lnSpc>
                <a:spcPts val="6860"/>
              </a:lnSpc>
              <a:spcBef>
                <a:spcPct val="0"/>
              </a:spcBef>
            </a:pPr>
            <a:r>
              <a:rPr lang="en-US" sz="4900">
                <a:solidFill>
                  <a:srgbClr val="FFFFFF"/>
                </a:solidFill>
                <a:latin typeface="Calibri (MS)"/>
                <a:ea typeface="Calibri (MS)"/>
                <a:cs typeface="Calibri (MS)"/>
                <a:sym typeface="Calibri (MS)"/>
              </a:rPr>
              <a:t>Students may not waive into</a:t>
            </a:r>
          </a:p>
          <a:p>
            <a:pPr algn="ctr">
              <a:lnSpc>
                <a:spcPts val="6860"/>
              </a:lnSpc>
              <a:spcBef>
                <a:spcPct val="0"/>
              </a:spcBef>
            </a:pPr>
            <a:r>
              <a:rPr lang="en-US" sz="4900">
                <a:solidFill>
                  <a:srgbClr val="FFFFFF"/>
                </a:solidFill>
                <a:latin typeface="Calibri (MS)"/>
                <a:ea typeface="Calibri (MS)"/>
                <a:cs typeface="Calibri (MS)"/>
                <a:sym typeface="Calibri (MS)"/>
              </a:rPr>
              <a:t>TAG courses. </a:t>
            </a:r>
          </a:p>
          <a:p>
            <a:pPr algn="ctr">
              <a:lnSpc>
                <a:spcPts val="6860"/>
              </a:lnSpc>
              <a:spcBef>
                <a:spcPct val="0"/>
              </a:spcBef>
            </a:pPr>
            <a:r>
              <a:rPr lang="en-US" sz="4900">
                <a:solidFill>
                  <a:srgbClr val="FFFFFF"/>
                </a:solidFill>
                <a:latin typeface="Calibri (MS)"/>
                <a:ea typeface="Calibri (MS)"/>
                <a:cs typeface="Calibri (MS)"/>
                <a:sym typeface="Calibri (MS)"/>
              </a:rPr>
              <a:t>TAG placement occurs by testing only.</a:t>
            </a:r>
          </a:p>
        </p:txBody>
      </p:sp>
      <p:pic>
        <p:nvPicPr>
          <p:cNvPr id="9" name="Picture 8">
            <a:extLst>
              <a:ext uri="{FF2B5EF4-FFF2-40B4-BE49-F238E27FC236}">
                <a16:creationId xmlns:a16="http://schemas.microsoft.com/office/drawing/2014/main" id="{5B2E6E4E-E50B-A838-F51B-00D60946533B}"/>
              </a:ext>
            </a:extLst>
          </p:cNvPr>
          <p:cNvPicPr>
            <a:picLocks noChangeAspect="1"/>
          </p:cNvPicPr>
          <p:nvPr/>
        </p:nvPicPr>
        <p:blipFill>
          <a:blip r:embed="rId6"/>
          <a:stretch>
            <a:fillRect/>
          </a:stretch>
        </p:blipFill>
        <p:spPr>
          <a:xfrm rot="20872101">
            <a:off x="2478563" y="1543723"/>
            <a:ext cx="4816219" cy="60960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12243" t="-35829" r="-12243"/>
            </a:stretch>
          </a:blipFill>
        </p:spPr>
        <p:txBody>
          <a:bodyPr/>
          <a:lstStyle/>
          <a:p>
            <a:endParaRPr lang="en-US"/>
          </a:p>
        </p:txBody>
      </p:sp>
      <p:sp>
        <p:nvSpPr>
          <p:cNvPr id="3" name="Freeform 3"/>
          <p:cNvSpPr/>
          <p:nvPr/>
        </p:nvSpPr>
        <p:spPr>
          <a:xfrm rot="-931638">
            <a:off x="384339" y="185266"/>
            <a:ext cx="826566" cy="1686869"/>
          </a:xfrm>
          <a:custGeom>
            <a:avLst/>
            <a:gdLst/>
            <a:ahLst/>
            <a:cxnLst/>
            <a:rect l="l" t="t" r="r" b="b"/>
            <a:pathLst>
              <a:path w="826566" h="1686869">
                <a:moveTo>
                  <a:pt x="0" y="0"/>
                </a:moveTo>
                <a:lnTo>
                  <a:pt x="826565" y="0"/>
                </a:lnTo>
                <a:lnTo>
                  <a:pt x="826565" y="1686868"/>
                </a:lnTo>
                <a:lnTo>
                  <a:pt x="0" y="16868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TextBox 4"/>
          <p:cNvSpPr txBox="1"/>
          <p:nvPr/>
        </p:nvSpPr>
        <p:spPr>
          <a:xfrm>
            <a:off x="5815788" y="102509"/>
            <a:ext cx="7577510" cy="1125308"/>
          </a:xfrm>
          <a:prstGeom prst="rect">
            <a:avLst/>
          </a:prstGeom>
        </p:spPr>
        <p:txBody>
          <a:bodyPr wrap="square" lIns="0" tIns="0" rIns="0" bIns="0" rtlCol="0" anchor="t">
            <a:spAutoFit/>
          </a:bodyPr>
          <a:lstStyle/>
          <a:p>
            <a:pPr algn="ctr">
              <a:lnSpc>
                <a:spcPts val="9099"/>
              </a:lnSpc>
              <a:spcBef>
                <a:spcPct val="0"/>
              </a:spcBef>
            </a:pPr>
            <a:r>
              <a:rPr lang="en-US" sz="6499">
                <a:solidFill>
                  <a:srgbClr val="FFFFFF"/>
                </a:solidFill>
                <a:latin typeface="Architects Daughter"/>
                <a:ea typeface="Architects Daughter"/>
                <a:cs typeface="Architects Daughter"/>
                <a:sym typeface="Architects Daughter"/>
              </a:rPr>
              <a:t>TAG SPECIFICS</a:t>
            </a:r>
          </a:p>
        </p:txBody>
      </p:sp>
      <p:sp>
        <p:nvSpPr>
          <p:cNvPr id="5" name="TextBox 5"/>
          <p:cNvSpPr txBox="1"/>
          <p:nvPr/>
        </p:nvSpPr>
        <p:spPr>
          <a:xfrm>
            <a:off x="1684190" y="1330326"/>
            <a:ext cx="15840707" cy="6873548"/>
          </a:xfrm>
          <a:prstGeom prst="rect">
            <a:avLst/>
          </a:prstGeom>
        </p:spPr>
        <p:txBody>
          <a:bodyPr lIns="0" tIns="0" rIns="0" bIns="0" rtlCol="0" anchor="t">
            <a:spAutoFit/>
          </a:bodyPr>
          <a:lstStyle/>
          <a:p>
            <a:pPr algn="l">
              <a:lnSpc>
                <a:spcPts val="4900"/>
              </a:lnSpc>
              <a:spcBef>
                <a:spcPct val="0"/>
              </a:spcBef>
            </a:pPr>
            <a:r>
              <a:rPr lang="en-US" sz="3500">
                <a:solidFill>
                  <a:srgbClr val="FFFFFF"/>
                </a:solidFill>
                <a:latin typeface="Calibri (MS)"/>
                <a:ea typeface="Calibri (MS)"/>
                <a:cs typeface="Calibri (MS)"/>
                <a:sym typeface="Calibri (MS)"/>
              </a:rPr>
              <a:t>•  The middle school TAG program is completely different than elementary school. There are no “pull out” classes.</a:t>
            </a:r>
          </a:p>
          <a:p>
            <a:pPr algn="l">
              <a:lnSpc>
                <a:spcPts val="4900"/>
              </a:lnSpc>
              <a:spcBef>
                <a:spcPct val="0"/>
              </a:spcBef>
            </a:pPr>
            <a:r>
              <a:rPr lang="en-US" sz="3500">
                <a:solidFill>
                  <a:srgbClr val="FFFFFF"/>
                </a:solidFill>
                <a:latin typeface="Calibri (MS)"/>
                <a:ea typeface="Calibri (MS)"/>
                <a:cs typeface="Calibri (MS)"/>
                <a:sym typeface="Calibri (MS)"/>
              </a:rPr>
              <a:t>•  Science and SS are the only TAG classes.</a:t>
            </a:r>
          </a:p>
          <a:p>
            <a:pPr algn="l">
              <a:lnSpc>
                <a:spcPts val="4900"/>
              </a:lnSpc>
              <a:spcBef>
                <a:spcPct val="0"/>
              </a:spcBef>
            </a:pPr>
            <a:r>
              <a:rPr lang="en-US" sz="3500">
                <a:solidFill>
                  <a:srgbClr val="FFFFFF"/>
                </a:solidFill>
                <a:latin typeface="Calibri (MS)"/>
                <a:ea typeface="Calibri (MS)"/>
                <a:cs typeface="Calibri (MS)"/>
                <a:sym typeface="Calibri (MS)"/>
              </a:rPr>
              <a:t>•  Students that are noted as gifted will be placed on a .2 (TAG) roster for Math and ELA. Please note, these are not TAG courses but will be taught by a certified TAG teacher.</a:t>
            </a:r>
          </a:p>
          <a:p>
            <a:pPr algn="l">
              <a:lnSpc>
                <a:spcPts val="4900"/>
              </a:lnSpc>
              <a:spcBef>
                <a:spcPct val="0"/>
              </a:spcBef>
            </a:pPr>
            <a:r>
              <a:rPr lang="en-US" sz="3500">
                <a:solidFill>
                  <a:srgbClr val="FFFFFF"/>
                </a:solidFill>
                <a:latin typeface="Calibri (MS)"/>
                <a:ea typeface="Calibri (MS)"/>
                <a:cs typeface="Calibri (MS)"/>
                <a:sym typeface="Calibri (MS)"/>
              </a:rPr>
              <a:t>•  TAG is not a “one size fits all” program. Gifted students are not simply placed in every TAG course.</a:t>
            </a:r>
          </a:p>
          <a:p>
            <a:pPr algn="l">
              <a:lnSpc>
                <a:spcPts val="4900"/>
              </a:lnSpc>
              <a:spcBef>
                <a:spcPct val="0"/>
              </a:spcBef>
            </a:pPr>
            <a:r>
              <a:rPr lang="en-US" sz="3500">
                <a:solidFill>
                  <a:srgbClr val="FFFFFF"/>
                </a:solidFill>
                <a:latin typeface="Calibri (MS)"/>
                <a:ea typeface="Calibri (MS)"/>
                <a:cs typeface="Calibri (MS)"/>
                <a:sym typeface="Calibri (MS)"/>
              </a:rPr>
              <a:t>•  Rising 6th grade students must meet district eligibility requirements for TAG Science and SS. Your gifted student may be in both, one, or neither of these courses based on their data/scores.</a:t>
            </a:r>
          </a:p>
          <a:p>
            <a:pPr algn="l">
              <a:lnSpc>
                <a:spcPts val="4900"/>
              </a:lnSpc>
              <a:spcBef>
                <a:spcPct val="0"/>
              </a:spcBef>
            </a:pPr>
            <a:r>
              <a:rPr lang="en-US" sz="3500">
                <a:solidFill>
                  <a:srgbClr val="FFFFFF"/>
                </a:solidFill>
                <a:latin typeface="Calibri (MS)"/>
                <a:ea typeface="Calibri (MS)"/>
                <a:cs typeface="Calibri (MS)"/>
                <a:sym typeface="Calibri (MS)"/>
              </a:rPr>
              <a:t>•  You should contact your elementary school with questions on eligibility.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12243" t="-35829" r="-12243"/>
            </a:stretch>
          </a:blipFill>
        </p:spPr>
        <p:txBody>
          <a:bodyPr/>
          <a:lstStyle/>
          <a:p>
            <a:endParaRPr lang="en-US"/>
          </a:p>
        </p:txBody>
      </p:sp>
      <p:sp>
        <p:nvSpPr>
          <p:cNvPr id="3" name="Freeform 3"/>
          <p:cNvSpPr/>
          <p:nvPr/>
        </p:nvSpPr>
        <p:spPr>
          <a:xfrm rot="-931638">
            <a:off x="384339" y="185266"/>
            <a:ext cx="826566" cy="1686869"/>
          </a:xfrm>
          <a:custGeom>
            <a:avLst/>
            <a:gdLst/>
            <a:ahLst/>
            <a:cxnLst/>
            <a:rect l="l" t="t" r="r" b="b"/>
            <a:pathLst>
              <a:path w="826566" h="1686869">
                <a:moveTo>
                  <a:pt x="0" y="0"/>
                </a:moveTo>
                <a:lnTo>
                  <a:pt x="826565" y="0"/>
                </a:lnTo>
                <a:lnTo>
                  <a:pt x="826565" y="1686868"/>
                </a:lnTo>
                <a:lnTo>
                  <a:pt x="0" y="16868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TextBox 4"/>
          <p:cNvSpPr txBox="1"/>
          <p:nvPr/>
        </p:nvSpPr>
        <p:spPr>
          <a:xfrm>
            <a:off x="2048896" y="771525"/>
            <a:ext cx="14702432" cy="7007225"/>
          </a:xfrm>
          <a:prstGeom prst="rect">
            <a:avLst/>
          </a:prstGeom>
        </p:spPr>
        <p:txBody>
          <a:bodyPr lIns="0" tIns="0" rIns="0" bIns="0" rtlCol="0" anchor="t">
            <a:spAutoFit/>
          </a:bodyPr>
          <a:lstStyle/>
          <a:p>
            <a:pPr algn="ctr">
              <a:lnSpc>
                <a:spcPts val="9099"/>
              </a:lnSpc>
              <a:spcBef>
                <a:spcPct val="0"/>
              </a:spcBef>
            </a:pPr>
            <a:r>
              <a:rPr lang="en-US" sz="6499">
                <a:solidFill>
                  <a:srgbClr val="FFFFFF"/>
                </a:solidFill>
                <a:latin typeface="Calibri (MS)"/>
                <a:ea typeface="Calibri (MS)"/>
                <a:cs typeface="Calibri (MS)"/>
                <a:sym typeface="Calibri (MS)"/>
              </a:rPr>
              <a:t>If you have any questions about course placement, please direct them to your home elementary school through </a:t>
            </a:r>
          </a:p>
          <a:p>
            <a:pPr algn="ctr">
              <a:lnSpc>
                <a:spcPts val="9099"/>
              </a:lnSpc>
              <a:spcBef>
                <a:spcPct val="0"/>
              </a:spcBef>
            </a:pPr>
            <a:r>
              <a:rPr lang="en-US" sz="6499">
                <a:solidFill>
                  <a:srgbClr val="FFFFFF"/>
                </a:solidFill>
                <a:latin typeface="Calibri (MS)"/>
                <a:ea typeface="Calibri (MS)"/>
                <a:cs typeface="Calibri (MS)"/>
                <a:sym typeface="Calibri (MS)"/>
              </a:rPr>
              <a:t>May 22, 2026.</a:t>
            </a:r>
          </a:p>
          <a:p>
            <a:pPr algn="ctr">
              <a:lnSpc>
                <a:spcPts val="9099"/>
              </a:lnSpc>
              <a:spcBef>
                <a:spcPct val="0"/>
              </a:spcBef>
            </a:pPr>
            <a:r>
              <a:rPr lang="en-US" sz="6499">
                <a:solidFill>
                  <a:srgbClr val="FFFFFF"/>
                </a:solidFill>
                <a:latin typeface="Calibri (MS)"/>
                <a:ea typeface="Calibri (MS)"/>
                <a:cs typeface="Calibri (MS)"/>
                <a:sym typeface="Calibri (MS)"/>
              </a:rPr>
              <a:t>After this date, you may direct your questions to HMS.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12243" t="-35829" r="-12243"/>
            </a:stretch>
          </a:blipFill>
        </p:spPr>
        <p:txBody>
          <a:bodyPr/>
          <a:lstStyle/>
          <a:p>
            <a:endParaRPr lang="en-US"/>
          </a:p>
        </p:txBody>
      </p:sp>
      <p:sp>
        <p:nvSpPr>
          <p:cNvPr id="3" name="Freeform 3"/>
          <p:cNvSpPr/>
          <p:nvPr/>
        </p:nvSpPr>
        <p:spPr>
          <a:xfrm rot="-931638">
            <a:off x="384339" y="185266"/>
            <a:ext cx="826566" cy="1686869"/>
          </a:xfrm>
          <a:custGeom>
            <a:avLst/>
            <a:gdLst/>
            <a:ahLst/>
            <a:cxnLst/>
            <a:rect l="l" t="t" r="r" b="b"/>
            <a:pathLst>
              <a:path w="826566" h="1686869">
                <a:moveTo>
                  <a:pt x="0" y="0"/>
                </a:moveTo>
                <a:lnTo>
                  <a:pt x="826565" y="0"/>
                </a:lnTo>
                <a:lnTo>
                  <a:pt x="826565" y="1686868"/>
                </a:lnTo>
                <a:lnTo>
                  <a:pt x="0" y="16868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p:cNvSpPr/>
          <p:nvPr/>
        </p:nvSpPr>
        <p:spPr>
          <a:xfrm>
            <a:off x="10780200" y="1028700"/>
            <a:ext cx="7010025" cy="5887162"/>
          </a:xfrm>
          <a:custGeom>
            <a:avLst/>
            <a:gdLst/>
            <a:ahLst/>
            <a:cxnLst/>
            <a:rect l="l" t="t" r="r" b="b"/>
            <a:pathLst>
              <a:path w="7010025" h="5887162">
                <a:moveTo>
                  <a:pt x="0" y="0"/>
                </a:moveTo>
                <a:lnTo>
                  <a:pt x="7010024" y="0"/>
                </a:lnTo>
                <a:lnTo>
                  <a:pt x="7010024" y="5887162"/>
                </a:lnTo>
                <a:lnTo>
                  <a:pt x="0" y="5887162"/>
                </a:lnTo>
                <a:lnTo>
                  <a:pt x="0" y="0"/>
                </a:lnTo>
                <a:close/>
              </a:path>
            </a:pathLst>
          </a:custGeom>
          <a:blipFill>
            <a:blip r:embed="rId6"/>
            <a:stretch>
              <a:fillRect/>
            </a:stretch>
          </a:blipFill>
        </p:spPr>
        <p:txBody>
          <a:bodyPr/>
          <a:lstStyle/>
          <a:p>
            <a:endParaRPr lang="en-US"/>
          </a:p>
        </p:txBody>
      </p:sp>
      <p:sp>
        <p:nvSpPr>
          <p:cNvPr id="5" name="TextBox 5"/>
          <p:cNvSpPr txBox="1"/>
          <p:nvPr/>
        </p:nvSpPr>
        <p:spPr>
          <a:xfrm>
            <a:off x="6508332" y="247982"/>
            <a:ext cx="4588371" cy="1101725"/>
          </a:xfrm>
          <a:prstGeom prst="rect">
            <a:avLst/>
          </a:prstGeom>
        </p:spPr>
        <p:txBody>
          <a:bodyPr lIns="0" tIns="0" rIns="0" bIns="0" rtlCol="0" anchor="t">
            <a:spAutoFit/>
          </a:bodyPr>
          <a:lstStyle/>
          <a:p>
            <a:pPr algn="ctr">
              <a:lnSpc>
                <a:spcPts val="9099"/>
              </a:lnSpc>
              <a:spcBef>
                <a:spcPct val="0"/>
              </a:spcBef>
            </a:pPr>
            <a:r>
              <a:rPr lang="en-US" sz="6499">
                <a:solidFill>
                  <a:srgbClr val="FFFFFF"/>
                </a:solidFill>
                <a:latin typeface="Architects Daughter"/>
                <a:ea typeface="Architects Daughter"/>
                <a:cs typeface="Architects Daughter"/>
                <a:sym typeface="Architects Daughter"/>
              </a:rPr>
              <a:t>ACADEMICS</a:t>
            </a:r>
          </a:p>
        </p:txBody>
      </p:sp>
      <p:sp>
        <p:nvSpPr>
          <p:cNvPr id="6" name="TextBox 6"/>
          <p:cNvSpPr txBox="1"/>
          <p:nvPr/>
        </p:nvSpPr>
        <p:spPr>
          <a:xfrm>
            <a:off x="397185" y="2103284"/>
            <a:ext cx="7199985" cy="1101725"/>
          </a:xfrm>
          <a:prstGeom prst="rect">
            <a:avLst/>
          </a:prstGeom>
        </p:spPr>
        <p:txBody>
          <a:bodyPr lIns="0" tIns="0" rIns="0" bIns="0" rtlCol="0" anchor="t">
            <a:spAutoFit/>
          </a:bodyPr>
          <a:lstStyle/>
          <a:p>
            <a:pPr algn="ctr">
              <a:lnSpc>
                <a:spcPts val="9099"/>
              </a:lnSpc>
              <a:spcBef>
                <a:spcPct val="0"/>
              </a:spcBef>
            </a:pPr>
            <a:r>
              <a:rPr lang="en-US" sz="6499">
                <a:solidFill>
                  <a:srgbClr val="FFFFFF"/>
                </a:solidFill>
                <a:latin typeface="Architects Daughter"/>
                <a:ea typeface="Architects Daughter"/>
                <a:cs typeface="Architects Daughter"/>
                <a:sym typeface="Architects Daughter"/>
              </a:rPr>
              <a:t>CORE COURSES</a:t>
            </a:r>
          </a:p>
        </p:txBody>
      </p:sp>
      <p:sp>
        <p:nvSpPr>
          <p:cNvPr id="7" name="TextBox 7"/>
          <p:cNvSpPr txBox="1"/>
          <p:nvPr/>
        </p:nvSpPr>
        <p:spPr>
          <a:xfrm>
            <a:off x="797622" y="3233584"/>
            <a:ext cx="8501955" cy="5234305"/>
          </a:xfrm>
          <a:prstGeom prst="rect">
            <a:avLst/>
          </a:prstGeom>
        </p:spPr>
        <p:txBody>
          <a:bodyPr lIns="0" tIns="0" rIns="0" bIns="0" rtlCol="0" anchor="t">
            <a:spAutoFit/>
          </a:bodyPr>
          <a:lstStyle/>
          <a:p>
            <a:pPr algn="l">
              <a:lnSpc>
                <a:spcPts val="8120"/>
              </a:lnSpc>
              <a:spcBef>
                <a:spcPct val="0"/>
              </a:spcBef>
            </a:pPr>
            <a:r>
              <a:rPr lang="en-US" sz="5800">
                <a:solidFill>
                  <a:srgbClr val="FFFFFF"/>
                </a:solidFill>
                <a:latin typeface="Calibri (MS)"/>
                <a:ea typeface="Calibri (MS)"/>
                <a:cs typeface="Calibri (MS)"/>
                <a:sym typeface="Calibri (MS)"/>
              </a:rPr>
              <a:t>Math </a:t>
            </a:r>
          </a:p>
          <a:p>
            <a:pPr algn="l">
              <a:lnSpc>
                <a:spcPts val="8120"/>
              </a:lnSpc>
              <a:spcBef>
                <a:spcPct val="0"/>
              </a:spcBef>
            </a:pPr>
            <a:r>
              <a:rPr lang="en-US" sz="5800">
                <a:solidFill>
                  <a:srgbClr val="FFFFFF"/>
                </a:solidFill>
                <a:latin typeface="Calibri (MS)"/>
                <a:ea typeface="Calibri (MS)"/>
                <a:cs typeface="Calibri (MS)"/>
                <a:sym typeface="Calibri (MS)"/>
              </a:rPr>
              <a:t>Science</a:t>
            </a:r>
          </a:p>
          <a:p>
            <a:pPr algn="l">
              <a:lnSpc>
                <a:spcPts val="8120"/>
              </a:lnSpc>
              <a:spcBef>
                <a:spcPct val="0"/>
              </a:spcBef>
            </a:pPr>
            <a:r>
              <a:rPr lang="en-US" sz="5800">
                <a:solidFill>
                  <a:srgbClr val="FFFFFF"/>
                </a:solidFill>
                <a:latin typeface="Calibri (MS)"/>
                <a:ea typeface="Calibri (MS)"/>
                <a:cs typeface="Calibri (MS)"/>
                <a:sym typeface="Calibri (MS)"/>
              </a:rPr>
              <a:t>Social Studies</a:t>
            </a:r>
          </a:p>
          <a:p>
            <a:pPr algn="l">
              <a:lnSpc>
                <a:spcPts val="8120"/>
              </a:lnSpc>
              <a:spcBef>
                <a:spcPct val="0"/>
              </a:spcBef>
            </a:pPr>
            <a:r>
              <a:rPr lang="en-US" sz="5800">
                <a:solidFill>
                  <a:srgbClr val="FFFFFF"/>
                </a:solidFill>
                <a:latin typeface="Calibri (MS)"/>
                <a:ea typeface="Calibri (MS)"/>
                <a:cs typeface="Calibri (MS)"/>
                <a:sym typeface="Calibri (MS)"/>
              </a:rPr>
              <a:t>Language Arts </a:t>
            </a:r>
          </a:p>
          <a:p>
            <a:pPr algn="l">
              <a:lnSpc>
                <a:spcPts val="8120"/>
              </a:lnSpc>
              <a:spcBef>
                <a:spcPct val="0"/>
              </a:spcBef>
            </a:pPr>
            <a:r>
              <a:rPr lang="en-US" sz="5800">
                <a:solidFill>
                  <a:srgbClr val="FFFFFF"/>
                </a:solidFill>
                <a:latin typeface="Calibri (MS)"/>
                <a:ea typeface="Calibri (MS)"/>
                <a:cs typeface="Calibri (MS)"/>
                <a:sym typeface="Calibri (MS)"/>
              </a:rPr>
              <a:t>World Language OR Reading</a:t>
            </a:r>
          </a:p>
        </p:txBody>
      </p:sp>
      <p:sp>
        <p:nvSpPr>
          <p:cNvPr id="8" name="TextBox 8"/>
          <p:cNvSpPr txBox="1"/>
          <p:nvPr/>
        </p:nvSpPr>
        <p:spPr>
          <a:xfrm>
            <a:off x="10780200" y="6782512"/>
            <a:ext cx="6776529" cy="1792603"/>
          </a:xfrm>
          <a:prstGeom prst="rect">
            <a:avLst/>
          </a:prstGeom>
        </p:spPr>
        <p:txBody>
          <a:bodyPr lIns="0" tIns="0" rIns="0" bIns="0" rtlCol="0" anchor="t">
            <a:spAutoFit/>
          </a:bodyPr>
          <a:lstStyle/>
          <a:p>
            <a:pPr algn="ctr">
              <a:lnSpc>
                <a:spcPts val="4620"/>
              </a:lnSpc>
              <a:spcBef>
                <a:spcPct val="0"/>
              </a:spcBef>
            </a:pPr>
            <a:r>
              <a:rPr lang="en-US" sz="3300">
                <a:solidFill>
                  <a:srgbClr val="FFFFFF"/>
                </a:solidFill>
                <a:latin typeface="Calibri (MS)"/>
                <a:ea typeface="Calibri (MS)"/>
                <a:cs typeface="Calibri (MS)"/>
                <a:sym typeface="Calibri (MS)"/>
              </a:rPr>
              <a:t>*Remedial Math or Reading may also be provided for additional support for identified students.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12243" t="-35829" r="-12243"/>
            </a:stretch>
          </a:blipFill>
        </p:spPr>
        <p:txBody>
          <a:bodyPr/>
          <a:lstStyle/>
          <a:p>
            <a:endParaRPr lang="en-US"/>
          </a:p>
        </p:txBody>
      </p:sp>
      <p:sp>
        <p:nvSpPr>
          <p:cNvPr id="3" name="Freeform 3"/>
          <p:cNvSpPr/>
          <p:nvPr/>
        </p:nvSpPr>
        <p:spPr>
          <a:xfrm rot="-931638">
            <a:off x="384339" y="185266"/>
            <a:ext cx="826566" cy="1686869"/>
          </a:xfrm>
          <a:custGeom>
            <a:avLst/>
            <a:gdLst/>
            <a:ahLst/>
            <a:cxnLst/>
            <a:rect l="l" t="t" r="r" b="b"/>
            <a:pathLst>
              <a:path w="826566" h="1686869">
                <a:moveTo>
                  <a:pt x="0" y="0"/>
                </a:moveTo>
                <a:lnTo>
                  <a:pt x="826565" y="0"/>
                </a:lnTo>
                <a:lnTo>
                  <a:pt x="826565" y="1686868"/>
                </a:lnTo>
                <a:lnTo>
                  <a:pt x="0" y="16868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TextBox 4"/>
          <p:cNvSpPr txBox="1"/>
          <p:nvPr/>
        </p:nvSpPr>
        <p:spPr>
          <a:xfrm>
            <a:off x="3809185" y="247982"/>
            <a:ext cx="11354615" cy="1125308"/>
          </a:xfrm>
          <a:prstGeom prst="rect">
            <a:avLst/>
          </a:prstGeom>
        </p:spPr>
        <p:txBody>
          <a:bodyPr wrap="square" lIns="0" tIns="0" rIns="0" bIns="0" rtlCol="0" anchor="t">
            <a:spAutoFit/>
          </a:bodyPr>
          <a:lstStyle/>
          <a:p>
            <a:pPr algn="ctr">
              <a:lnSpc>
                <a:spcPts val="9099"/>
              </a:lnSpc>
              <a:spcBef>
                <a:spcPct val="0"/>
              </a:spcBef>
            </a:pPr>
            <a:r>
              <a:rPr lang="en-US" sz="6499">
                <a:solidFill>
                  <a:srgbClr val="FFFFFF"/>
                </a:solidFill>
                <a:latin typeface="Architects Daughter"/>
                <a:ea typeface="Architects Daughter"/>
                <a:cs typeface="Architects Daughter"/>
                <a:sym typeface="Architects Daughter"/>
              </a:rPr>
              <a:t>LEVELS OF INSTRUCTION</a:t>
            </a:r>
          </a:p>
        </p:txBody>
      </p:sp>
      <p:sp>
        <p:nvSpPr>
          <p:cNvPr id="5" name="TextBox 5"/>
          <p:cNvSpPr txBox="1"/>
          <p:nvPr/>
        </p:nvSpPr>
        <p:spPr>
          <a:xfrm>
            <a:off x="797622" y="1856736"/>
            <a:ext cx="17490378" cy="6904989"/>
          </a:xfrm>
          <a:prstGeom prst="rect">
            <a:avLst/>
          </a:prstGeom>
        </p:spPr>
        <p:txBody>
          <a:bodyPr lIns="0" tIns="0" rIns="0" bIns="0" rtlCol="0" anchor="t">
            <a:spAutoFit/>
          </a:bodyPr>
          <a:lstStyle/>
          <a:p>
            <a:pPr algn="l">
              <a:lnSpc>
                <a:spcPts val="6860"/>
              </a:lnSpc>
              <a:spcBef>
                <a:spcPct val="0"/>
              </a:spcBef>
            </a:pPr>
            <a:r>
              <a:rPr lang="en-US" sz="4900">
                <a:solidFill>
                  <a:srgbClr val="FFFFFF"/>
                </a:solidFill>
                <a:latin typeface="Architects Daughter"/>
                <a:ea typeface="Architects Daughter"/>
                <a:cs typeface="Architects Daughter"/>
                <a:sym typeface="Architects Daughter"/>
              </a:rPr>
              <a:t>The following course levels are offered for 6th grade courses: </a:t>
            </a:r>
          </a:p>
          <a:p>
            <a:pPr marL="1057916" lvl="1" indent="-528958" algn="l">
              <a:lnSpc>
                <a:spcPts val="6860"/>
              </a:lnSpc>
              <a:buFont typeface="Arial"/>
              <a:buChar char="•"/>
            </a:pPr>
            <a:r>
              <a:rPr lang="en-US" sz="4900">
                <a:solidFill>
                  <a:srgbClr val="FFFFFF"/>
                </a:solidFill>
                <a:latin typeface="Architects Daughter"/>
                <a:ea typeface="Architects Daughter"/>
                <a:cs typeface="Architects Daughter"/>
                <a:sym typeface="Architects Daughter"/>
              </a:rPr>
              <a:t>On-Level</a:t>
            </a:r>
          </a:p>
          <a:p>
            <a:pPr marL="1057916" lvl="1" indent="-528958" algn="l">
              <a:lnSpc>
                <a:spcPts val="6860"/>
              </a:lnSpc>
              <a:buFont typeface="Arial"/>
              <a:buChar char="•"/>
            </a:pPr>
            <a:r>
              <a:rPr lang="en-US" sz="4900">
                <a:solidFill>
                  <a:srgbClr val="FFFFFF"/>
                </a:solidFill>
                <a:latin typeface="Architects Daughter"/>
                <a:ea typeface="Architects Daughter"/>
                <a:cs typeface="Architects Daughter"/>
                <a:sym typeface="Architects Daughter"/>
              </a:rPr>
              <a:t>Advanced (ELA &amp; Math)</a:t>
            </a:r>
          </a:p>
          <a:p>
            <a:pPr marL="1057916" lvl="1" indent="-528958" algn="l">
              <a:lnSpc>
                <a:spcPts val="6860"/>
              </a:lnSpc>
              <a:buFont typeface="Arial"/>
              <a:buChar char="•"/>
            </a:pPr>
            <a:r>
              <a:rPr lang="en-US" sz="4900">
                <a:solidFill>
                  <a:srgbClr val="FFFFFF"/>
                </a:solidFill>
                <a:latin typeface="Architects Daughter"/>
                <a:ea typeface="Architects Daughter"/>
                <a:cs typeface="Architects Daughter"/>
                <a:sym typeface="Architects Daughter"/>
              </a:rPr>
              <a:t>Accelerated (7th Grade)</a:t>
            </a:r>
          </a:p>
          <a:p>
            <a:pPr marL="1057916" lvl="1" indent="-528958" algn="l">
              <a:lnSpc>
                <a:spcPts val="6860"/>
              </a:lnSpc>
              <a:buFont typeface="Arial"/>
              <a:buChar char="•"/>
            </a:pPr>
            <a:r>
              <a:rPr lang="en-US" sz="4900">
                <a:solidFill>
                  <a:srgbClr val="FFFFFF"/>
                </a:solidFill>
                <a:latin typeface="Architects Daughter"/>
                <a:ea typeface="Architects Daughter"/>
                <a:cs typeface="Architects Daughter"/>
                <a:sym typeface="Architects Daughter"/>
              </a:rPr>
              <a:t>Team-Taught</a:t>
            </a:r>
          </a:p>
          <a:p>
            <a:pPr marL="1057916" lvl="1" indent="-528958" algn="l">
              <a:lnSpc>
                <a:spcPts val="6860"/>
              </a:lnSpc>
              <a:buFont typeface="Arial"/>
              <a:buChar char="•"/>
            </a:pPr>
            <a:r>
              <a:rPr lang="en-US" sz="4900">
                <a:solidFill>
                  <a:srgbClr val="FFFFFF"/>
                </a:solidFill>
                <a:latin typeface="Architects Daughter"/>
                <a:ea typeface="Architects Daughter"/>
                <a:cs typeface="Architects Daughter"/>
                <a:sym typeface="Architects Daughter"/>
              </a:rPr>
              <a:t>Resource</a:t>
            </a:r>
          </a:p>
          <a:p>
            <a:pPr marL="1057916" lvl="1" indent="-528958" algn="l">
              <a:lnSpc>
                <a:spcPts val="6860"/>
              </a:lnSpc>
              <a:buFont typeface="Arial"/>
              <a:buChar char="•"/>
            </a:pPr>
            <a:r>
              <a:rPr lang="en-US" sz="4900">
                <a:solidFill>
                  <a:srgbClr val="FFFFFF"/>
                </a:solidFill>
                <a:latin typeface="Architects Daughter"/>
                <a:ea typeface="Architects Daughter"/>
                <a:cs typeface="Architects Daughter"/>
                <a:sym typeface="Architects Daughter"/>
              </a:rPr>
              <a:t>TAG (Science and Social Studies)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12243" t="-35829" r="-12243"/>
            </a:stretch>
          </a:blipFill>
        </p:spPr>
        <p:txBody>
          <a:bodyPr/>
          <a:lstStyle/>
          <a:p>
            <a:endParaRPr lang="en-US"/>
          </a:p>
        </p:txBody>
      </p:sp>
      <p:sp>
        <p:nvSpPr>
          <p:cNvPr id="3" name="Freeform 3"/>
          <p:cNvSpPr/>
          <p:nvPr/>
        </p:nvSpPr>
        <p:spPr>
          <a:xfrm rot="-931638">
            <a:off x="384339" y="185266"/>
            <a:ext cx="826566" cy="1686869"/>
          </a:xfrm>
          <a:custGeom>
            <a:avLst/>
            <a:gdLst/>
            <a:ahLst/>
            <a:cxnLst/>
            <a:rect l="l" t="t" r="r" b="b"/>
            <a:pathLst>
              <a:path w="826566" h="1686869">
                <a:moveTo>
                  <a:pt x="0" y="0"/>
                </a:moveTo>
                <a:lnTo>
                  <a:pt x="826565" y="0"/>
                </a:lnTo>
                <a:lnTo>
                  <a:pt x="826565" y="1686868"/>
                </a:lnTo>
                <a:lnTo>
                  <a:pt x="0" y="16868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TextBox 4"/>
          <p:cNvSpPr txBox="1"/>
          <p:nvPr/>
        </p:nvSpPr>
        <p:spPr>
          <a:xfrm>
            <a:off x="3505200" y="310152"/>
            <a:ext cx="11963400" cy="1125308"/>
          </a:xfrm>
          <a:prstGeom prst="rect">
            <a:avLst/>
          </a:prstGeom>
        </p:spPr>
        <p:txBody>
          <a:bodyPr wrap="square" lIns="0" tIns="0" rIns="0" bIns="0" rtlCol="0" anchor="t">
            <a:spAutoFit/>
          </a:bodyPr>
          <a:lstStyle/>
          <a:p>
            <a:pPr algn="ctr">
              <a:lnSpc>
                <a:spcPts val="9099"/>
              </a:lnSpc>
              <a:spcBef>
                <a:spcPct val="0"/>
              </a:spcBef>
            </a:pPr>
            <a:r>
              <a:rPr lang="en-US" sz="6499">
                <a:solidFill>
                  <a:srgbClr val="FFFFFF"/>
                </a:solidFill>
                <a:latin typeface="Architects Daughter"/>
                <a:ea typeface="Architects Daughter"/>
                <a:cs typeface="Architects Daughter"/>
                <a:sym typeface="Architects Daughter"/>
              </a:rPr>
              <a:t>LEVELS OF INSTRUCTION</a:t>
            </a:r>
          </a:p>
        </p:txBody>
      </p:sp>
      <p:sp>
        <p:nvSpPr>
          <p:cNvPr id="5" name="TextBox 5"/>
          <p:cNvSpPr txBox="1"/>
          <p:nvPr/>
        </p:nvSpPr>
        <p:spPr>
          <a:xfrm>
            <a:off x="630304" y="1771011"/>
            <a:ext cx="17259300" cy="7350759"/>
          </a:xfrm>
          <a:prstGeom prst="rect">
            <a:avLst/>
          </a:prstGeom>
        </p:spPr>
        <p:txBody>
          <a:bodyPr lIns="0" tIns="0" rIns="0" bIns="0" rtlCol="0" anchor="t">
            <a:spAutoFit/>
          </a:bodyPr>
          <a:lstStyle/>
          <a:p>
            <a:pPr algn="l">
              <a:lnSpc>
                <a:spcPts val="6440"/>
              </a:lnSpc>
              <a:spcBef>
                <a:spcPct val="0"/>
              </a:spcBef>
            </a:pPr>
            <a:r>
              <a:rPr lang="en-US" sz="4600">
                <a:solidFill>
                  <a:srgbClr val="FFFFFF"/>
                </a:solidFill>
                <a:latin typeface="Calibri (MS)"/>
                <a:ea typeface="Calibri (MS)"/>
                <a:cs typeface="Calibri (MS)"/>
                <a:sym typeface="Calibri (MS)"/>
              </a:rPr>
              <a:t>The On-Level, Team-Taught, and Resource courses cover all GSE standards. </a:t>
            </a:r>
          </a:p>
          <a:p>
            <a:pPr algn="l">
              <a:lnSpc>
                <a:spcPts val="6440"/>
              </a:lnSpc>
              <a:spcBef>
                <a:spcPct val="0"/>
              </a:spcBef>
            </a:pPr>
            <a:endParaRPr lang="en-US" sz="4600">
              <a:solidFill>
                <a:srgbClr val="FFFFFF"/>
              </a:solidFill>
              <a:latin typeface="Calibri (MS)"/>
              <a:ea typeface="Calibri (MS)"/>
              <a:cs typeface="Calibri (MS)"/>
              <a:sym typeface="Calibri (MS)"/>
            </a:endParaRPr>
          </a:p>
          <a:p>
            <a:pPr algn="l">
              <a:lnSpc>
                <a:spcPts val="6440"/>
              </a:lnSpc>
              <a:spcBef>
                <a:spcPct val="0"/>
              </a:spcBef>
            </a:pPr>
            <a:r>
              <a:rPr lang="en-US" sz="4600">
                <a:solidFill>
                  <a:srgbClr val="FFFFFF"/>
                </a:solidFill>
                <a:latin typeface="Calibri (MS)"/>
                <a:ea typeface="Calibri (MS)"/>
                <a:cs typeface="Calibri (MS)"/>
                <a:sym typeface="Calibri (MS)"/>
              </a:rPr>
              <a:t>Typical Advanced courses cover all GSE standards and are more rigorous and faster-paced than the On-Level course. </a:t>
            </a:r>
          </a:p>
          <a:p>
            <a:pPr algn="l">
              <a:lnSpc>
                <a:spcPts val="6440"/>
              </a:lnSpc>
              <a:spcBef>
                <a:spcPct val="0"/>
              </a:spcBef>
            </a:pPr>
            <a:endParaRPr lang="en-US" sz="4600">
              <a:solidFill>
                <a:srgbClr val="FFFFFF"/>
              </a:solidFill>
              <a:latin typeface="Calibri (MS)"/>
              <a:ea typeface="Calibri (MS)"/>
              <a:cs typeface="Calibri (MS)"/>
              <a:sym typeface="Calibri (MS)"/>
            </a:endParaRPr>
          </a:p>
          <a:p>
            <a:pPr algn="l">
              <a:lnSpc>
                <a:spcPts val="6440"/>
              </a:lnSpc>
              <a:spcBef>
                <a:spcPct val="0"/>
              </a:spcBef>
            </a:pPr>
            <a:r>
              <a:rPr lang="en-US" sz="4600">
                <a:solidFill>
                  <a:srgbClr val="FFFFFF"/>
                </a:solidFill>
                <a:latin typeface="Calibri (MS)"/>
                <a:ea typeface="Calibri (MS)"/>
                <a:cs typeface="Calibri (MS)"/>
                <a:sym typeface="Calibri (MS)"/>
              </a:rPr>
              <a:t> Accelerated courses are for students that are working a year or more ahead.</a:t>
            </a:r>
          </a:p>
          <a:p>
            <a:pPr algn="l">
              <a:lnSpc>
                <a:spcPts val="6440"/>
              </a:lnSpc>
              <a:spcBef>
                <a:spcPct val="0"/>
              </a:spcBef>
            </a:pPr>
            <a:r>
              <a:rPr lang="en-US" sz="4600">
                <a:solidFill>
                  <a:srgbClr val="FFFFFF"/>
                </a:solidFill>
                <a:latin typeface="Calibri (MS)"/>
                <a:ea typeface="Calibri (MS)"/>
                <a:cs typeface="Calibri (MS)"/>
                <a:sym typeface="Calibri (MS)"/>
              </a:rPr>
              <a:t>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12243" t="-35829" r="-12243"/>
            </a:stretch>
          </a:blipFill>
        </p:spPr>
        <p:txBody>
          <a:bodyPr/>
          <a:lstStyle/>
          <a:p>
            <a:endParaRPr lang="en-US"/>
          </a:p>
        </p:txBody>
      </p:sp>
      <p:sp>
        <p:nvSpPr>
          <p:cNvPr id="3" name="Freeform 3"/>
          <p:cNvSpPr/>
          <p:nvPr/>
        </p:nvSpPr>
        <p:spPr>
          <a:xfrm rot="-931638">
            <a:off x="384339" y="185266"/>
            <a:ext cx="826566" cy="1686869"/>
          </a:xfrm>
          <a:custGeom>
            <a:avLst/>
            <a:gdLst/>
            <a:ahLst/>
            <a:cxnLst/>
            <a:rect l="l" t="t" r="r" b="b"/>
            <a:pathLst>
              <a:path w="826566" h="1686869">
                <a:moveTo>
                  <a:pt x="0" y="0"/>
                </a:moveTo>
                <a:lnTo>
                  <a:pt x="826565" y="0"/>
                </a:lnTo>
                <a:lnTo>
                  <a:pt x="826565" y="1686868"/>
                </a:lnTo>
                <a:lnTo>
                  <a:pt x="0" y="16868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p:cNvSpPr/>
          <p:nvPr/>
        </p:nvSpPr>
        <p:spPr>
          <a:xfrm>
            <a:off x="7151317" y="3052796"/>
            <a:ext cx="3302400" cy="3302400"/>
          </a:xfrm>
          <a:custGeom>
            <a:avLst/>
            <a:gdLst/>
            <a:ahLst/>
            <a:cxnLst/>
            <a:rect l="l" t="t" r="r" b="b"/>
            <a:pathLst>
              <a:path w="3302400" h="3302400">
                <a:moveTo>
                  <a:pt x="0" y="0"/>
                </a:moveTo>
                <a:lnTo>
                  <a:pt x="3302400" y="0"/>
                </a:lnTo>
                <a:lnTo>
                  <a:pt x="3302400" y="3302400"/>
                </a:lnTo>
                <a:lnTo>
                  <a:pt x="0" y="3302400"/>
                </a:lnTo>
                <a:lnTo>
                  <a:pt x="0" y="0"/>
                </a:lnTo>
                <a:close/>
              </a:path>
            </a:pathLst>
          </a:custGeom>
          <a:blipFill>
            <a:blip r:embed="rId6"/>
            <a:stretch>
              <a:fillRect/>
            </a:stretch>
          </a:blipFill>
        </p:spPr>
        <p:txBody>
          <a:bodyPr/>
          <a:lstStyle/>
          <a:p>
            <a:endParaRPr lang="en-US"/>
          </a:p>
        </p:txBody>
      </p:sp>
      <p:sp>
        <p:nvSpPr>
          <p:cNvPr id="5" name="TextBox 5"/>
          <p:cNvSpPr txBox="1"/>
          <p:nvPr/>
        </p:nvSpPr>
        <p:spPr>
          <a:xfrm>
            <a:off x="7689655" y="247982"/>
            <a:ext cx="2225725" cy="1101725"/>
          </a:xfrm>
          <a:prstGeom prst="rect">
            <a:avLst/>
          </a:prstGeom>
        </p:spPr>
        <p:txBody>
          <a:bodyPr lIns="0" tIns="0" rIns="0" bIns="0" rtlCol="0" anchor="t">
            <a:spAutoFit/>
          </a:bodyPr>
          <a:lstStyle/>
          <a:p>
            <a:pPr algn="ctr">
              <a:lnSpc>
                <a:spcPts val="9099"/>
              </a:lnSpc>
              <a:spcBef>
                <a:spcPct val="0"/>
              </a:spcBef>
            </a:pPr>
            <a:r>
              <a:rPr lang="en-US" sz="6499">
                <a:solidFill>
                  <a:srgbClr val="FFFFFF"/>
                </a:solidFill>
                <a:latin typeface="Architects Daughter"/>
                <a:ea typeface="Architects Daughter"/>
                <a:cs typeface="Architects Daughter"/>
                <a:sym typeface="Architects Daughter"/>
              </a:rPr>
              <a:t>MATH</a:t>
            </a:r>
          </a:p>
        </p:txBody>
      </p:sp>
      <p:sp>
        <p:nvSpPr>
          <p:cNvPr id="6" name="TextBox 6"/>
          <p:cNvSpPr txBox="1"/>
          <p:nvPr/>
        </p:nvSpPr>
        <p:spPr>
          <a:xfrm>
            <a:off x="-737601" y="1837686"/>
            <a:ext cx="7199985" cy="1101725"/>
          </a:xfrm>
          <a:prstGeom prst="rect">
            <a:avLst/>
          </a:prstGeom>
        </p:spPr>
        <p:txBody>
          <a:bodyPr lIns="0" tIns="0" rIns="0" bIns="0" rtlCol="0" anchor="t">
            <a:spAutoFit/>
          </a:bodyPr>
          <a:lstStyle/>
          <a:p>
            <a:pPr algn="ctr">
              <a:lnSpc>
                <a:spcPts val="9099"/>
              </a:lnSpc>
              <a:spcBef>
                <a:spcPct val="0"/>
              </a:spcBef>
            </a:pPr>
            <a:r>
              <a:rPr lang="en-US" sz="6499">
                <a:solidFill>
                  <a:srgbClr val="FFFFFF"/>
                </a:solidFill>
                <a:latin typeface="Architects Daughter"/>
                <a:ea typeface="Architects Daughter"/>
                <a:cs typeface="Architects Daughter"/>
                <a:sym typeface="Architects Daughter"/>
              </a:rPr>
              <a:t>COURSES</a:t>
            </a:r>
          </a:p>
        </p:txBody>
      </p:sp>
      <p:sp>
        <p:nvSpPr>
          <p:cNvPr id="7" name="TextBox 7"/>
          <p:cNvSpPr txBox="1"/>
          <p:nvPr/>
        </p:nvSpPr>
        <p:spPr>
          <a:xfrm>
            <a:off x="1028700" y="2701287"/>
            <a:ext cx="6013157" cy="6263005"/>
          </a:xfrm>
          <a:prstGeom prst="rect">
            <a:avLst/>
          </a:prstGeom>
        </p:spPr>
        <p:txBody>
          <a:bodyPr lIns="0" tIns="0" rIns="0" bIns="0" rtlCol="0" anchor="t">
            <a:spAutoFit/>
          </a:bodyPr>
          <a:lstStyle/>
          <a:p>
            <a:pPr algn="l">
              <a:lnSpc>
                <a:spcPts val="8120"/>
              </a:lnSpc>
            </a:pPr>
            <a:r>
              <a:rPr lang="en-US" sz="5800">
                <a:solidFill>
                  <a:srgbClr val="FFFFFF"/>
                </a:solidFill>
                <a:latin typeface="Calibri (MS)"/>
                <a:ea typeface="Calibri (MS)"/>
                <a:cs typeface="Calibri (MS)"/>
                <a:sym typeface="Calibri (MS)"/>
              </a:rPr>
              <a:t>Math 6</a:t>
            </a:r>
          </a:p>
          <a:p>
            <a:pPr algn="l">
              <a:lnSpc>
                <a:spcPts val="8120"/>
              </a:lnSpc>
            </a:pPr>
            <a:r>
              <a:rPr lang="en-US" sz="5800">
                <a:solidFill>
                  <a:srgbClr val="FFFFFF"/>
                </a:solidFill>
                <a:latin typeface="Calibri (MS)"/>
                <a:ea typeface="Calibri (MS)"/>
                <a:cs typeface="Calibri (MS)"/>
                <a:sym typeface="Calibri (MS)"/>
              </a:rPr>
              <a:t>Math 6 Advanced</a:t>
            </a:r>
          </a:p>
          <a:p>
            <a:pPr algn="l">
              <a:lnSpc>
                <a:spcPts val="8120"/>
              </a:lnSpc>
            </a:pPr>
            <a:r>
              <a:rPr lang="en-US" sz="5800">
                <a:solidFill>
                  <a:srgbClr val="FFFFFF"/>
                </a:solidFill>
                <a:latin typeface="Calibri (MS)"/>
                <a:ea typeface="Calibri (MS)"/>
                <a:cs typeface="Calibri (MS)"/>
                <a:sym typeface="Calibri (MS)"/>
              </a:rPr>
              <a:t>Math 7 Advanced</a:t>
            </a:r>
          </a:p>
          <a:p>
            <a:pPr algn="l">
              <a:lnSpc>
                <a:spcPts val="8120"/>
              </a:lnSpc>
            </a:pPr>
            <a:r>
              <a:rPr lang="en-US" sz="5800">
                <a:solidFill>
                  <a:srgbClr val="FFFFFF"/>
                </a:solidFill>
                <a:latin typeface="Calibri (MS)"/>
                <a:ea typeface="Calibri (MS)"/>
                <a:cs typeface="Calibri (MS)"/>
                <a:sym typeface="Calibri (MS)"/>
              </a:rPr>
              <a:t>Team-Taught</a:t>
            </a:r>
          </a:p>
          <a:p>
            <a:pPr algn="l">
              <a:lnSpc>
                <a:spcPts val="8120"/>
              </a:lnSpc>
            </a:pPr>
            <a:r>
              <a:rPr lang="en-US" sz="5800">
                <a:solidFill>
                  <a:srgbClr val="FFFFFF"/>
                </a:solidFill>
                <a:latin typeface="Calibri (MS)"/>
                <a:ea typeface="Calibri (MS)"/>
                <a:cs typeface="Calibri (MS)"/>
                <a:sym typeface="Calibri (MS)"/>
              </a:rPr>
              <a:t>Resource</a:t>
            </a:r>
          </a:p>
          <a:p>
            <a:pPr algn="l">
              <a:lnSpc>
                <a:spcPts val="8120"/>
              </a:lnSpc>
              <a:spcBef>
                <a:spcPct val="0"/>
              </a:spcBef>
            </a:pPr>
            <a:endParaRPr lang="en-US" sz="5800">
              <a:solidFill>
                <a:srgbClr val="FFFFFF"/>
              </a:solidFill>
              <a:latin typeface="Calibri (MS)"/>
              <a:ea typeface="Calibri (MS)"/>
              <a:cs typeface="Calibri (MS)"/>
              <a:sym typeface="Calibri (MS)"/>
            </a:endParaRPr>
          </a:p>
        </p:txBody>
      </p:sp>
      <p:sp>
        <p:nvSpPr>
          <p:cNvPr id="8" name="TextBox 8"/>
          <p:cNvSpPr txBox="1"/>
          <p:nvPr/>
        </p:nvSpPr>
        <p:spPr>
          <a:xfrm>
            <a:off x="11101417" y="281940"/>
            <a:ext cx="7000099" cy="8976360"/>
          </a:xfrm>
          <a:prstGeom prst="rect">
            <a:avLst/>
          </a:prstGeom>
        </p:spPr>
        <p:txBody>
          <a:bodyPr lIns="0" tIns="0" rIns="0" bIns="0" rtlCol="0" anchor="t">
            <a:spAutoFit/>
          </a:bodyPr>
          <a:lstStyle/>
          <a:p>
            <a:pPr marL="777240" lvl="1" indent="-388620" algn="l">
              <a:lnSpc>
                <a:spcPts val="5040"/>
              </a:lnSpc>
              <a:buFont typeface="Arial"/>
              <a:buChar char="•"/>
            </a:pPr>
            <a:r>
              <a:rPr lang="en-US" sz="3600">
                <a:solidFill>
                  <a:srgbClr val="FFFFFF"/>
                </a:solidFill>
                <a:latin typeface="Calibri (MS)"/>
                <a:ea typeface="Calibri (MS)"/>
                <a:cs typeface="Calibri (MS)"/>
                <a:sym typeface="Calibri (MS)"/>
              </a:rPr>
              <a:t>Math 6, Team-Taught, and Resource courses cover all grade 6 math standards. </a:t>
            </a:r>
          </a:p>
          <a:p>
            <a:pPr algn="l">
              <a:lnSpc>
                <a:spcPts val="5040"/>
              </a:lnSpc>
            </a:pPr>
            <a:endParaRPr lang="en-US" sz="3600">
              <a:solidFill>
                <a:srgbClr val="FFFFFF"/>
              </a:solidFill>
              <a:latin typeface="Calibri (MS)"/>
              <a:ea typeface="Calibri (MS)"/>
              <a:cs typeface="Calibri (MS)"/>
              <a:sym typeface="Calibri (MS)"/>
            </a:endParaRPr>
          </a:p>
          <a:p>
            <a:pPr marL="777240" lvl="1" indent="-388620" algn="l">
              <a:lnSpc>
                <a:spcPts val="5040"/>
              </a:lnSpc>
              <a:buFont typeface="Arial"/>
              <a:buChar char="•"/>
            </a:pPr>
            <a:r>
              <a:rPr lang="en-US" sz="3600">
                <a:solidFill>
                  <a:srgbClr val="FFFFFF"/>
                </a:solidFill>
                <a:latin typeface="Calibri (MS)"/>
                <a:ea typeface="Calibri (MS)"/>
                <a:cs typeface="Calibri (MS)"/>
                <a:sym typeface="Calibri (MS)"/>
              </a:rPr>
              <a:t>Math 6 Advanced covers all grade 6 standards with several 7th grade standards embedded.</a:t>
            </a:r>
          </a:p>
          <a:p>
            <a:pPr algn="l">
              <a:lnSpc>
                <a:spcPts val="5040"/>
              </a:lnSpc>
            </a:pPr>
            <a:endParaRPr lang="en-US" sz="3600">
              <a:solidFill>
                <a:srgbClr val="FFFFFF"/>
              </a:solidFill>
              <a:latin typeface="Calibri (MS)"/>
              <a:ea typeface="Calibri (MS)"/>
              <a:cs typeface="Calibri (MS)"/>
              <a:sym typeface="Calibri (MS)"/>
            </a:endParaRPr>
          </a:p>
          <a:p>
            <a:pPr marL="777240" lvl="1" indent="-388620" algn="l">
              <a:lnSpc>
                <a:spcPts val="5040"/>
              </a:lnSpc>
              <a:buFont typeface="Arial"/>
              <a:buChar char="•"/>
            </a:pPr>
            <a:r>
              <a:rPr lang="en-US" sz="3600">
                <a:solidFill>
                  <a:srgbClr val="FFFFFF"/>
                </a:solidFill>
                <a:latin typeface="Calibri (MS)"/>
                <a:ea typeface="Calibri (MS)"/>
                <a:cs typeface="Calibri (MS)"/>
                <a:sym typeface="Calibri (MS)"/>
              </a:rPr>
              <a:t>Math 7 Advanced would be a course for students on an accelerated track and course covers all grade 7 math standards with several 8th grade standards embedded.</a:t>
            </a:r>
          </a:p>
        </p:txBody>
      </p:sp>
      <p:sp>
        <p:nvSpPr>
          <p:cNvPr id="9" name="TextBox 9"/>
          <p:cNvSpPr txBox="1"/>
          <p:nvPr/>
        </p:nvSpPr>
        <p:spPr>
          <a:xfrm>
            <a:off x="6462384" y="6803168"/>
            <a:ext cx="4680267" cy="1231702"/>
          </a:xfrm>
          <a:prstGeom prst="rect">
            <a:avLst/>
          </a:prstGeom>
        </p:spPr>
        <p:txBody>
          <a:bodyPr lIns="0" tIns="0" rIns="0" bIns="0" rtlCol="0" anchor="t">
            <a:spAutoFit/>
          </a:bodyPr>
          <a:lstStyle/>
          <a:p>
            <a:pPr algn="ctr">
              <a:lnSpc>
                <a:spcPts val="3190"/>
              </a:lnSpc>
              <a:spcBef>
                <a:spcPct val="0"/>
              </a:spcBef>
            </a:pPr>
            <a:r>
              <a:rPr lang="en-US" sz="2279">
                <a:solidFill>
                  <a:srgbClr val="FFFFFF"/>
                </a:solidFill>
                <a:latin typeface="Calibri (MS)"/>
                <a:ea typeface="Calibri (MS)"/>
                <a:cs typeface="Calibri (MS)"/>
                <a:sym typeface="Calibri (MS)"/>
              </a:rPr>
              <a:t>*Remedial Math or Reading may also be provided for additional support for identified students.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12243" t="-35829" r="-12243"/>
            </a:stretch>
          </a:blipFill>
        </p:spPr>
        <p:txBody>
          <a:bodyPr/>
          <a:lstStyle/>
          <a:p>
            <a:endParaRPr lang="en-US"/>
          </a:p>
        </p:txBody>
      </p:sp>
      <p:sp>
        <p:nvSpPr>
          <p:cNvPr id="3" name="Freeform 3"/>
          <p:cNvSpPr/>
          <p:nvPr/>
        </p:nvSpPr>
        <p:spPr>
          <a:xfrm rot="-931638">
            <a:off x="384339" y="185266"/>
            <a:ext cx="826566" cy="1686869"/>
          </a:xfrm>
          <a:custGeom>
            <a:avLst/>
            <a:gdLst/>
            <a:ahLst/>
            <a:cxnLst/>
            <a:rect l="l" t="t" r="r" b="b"/>
            <a:pathLst>
              <a:path w="826566" h="1686869">
                <a:moveTo>
                  <a:pt x="0" y="0"/>
                </a:moveTo>
                <a:lnTo>
                  <a:pt x="826565" y="0"/>
                </a:lnTo>
                <a:lnTo>
                  <a:pt x="826565" y="1686868"/>
                </a:lnTo>
                <a:lnTo>
                  <a:pt x="0" y="16868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 name="TextBox 5"/>
          <p:cNvSpPr txBox="1"/>
          <p:nvPr/>
        </p:nvSpPr>
        <p:spPr>
          <a:xfrm>
            <a:off x="7613770" y="111994"/>
            <a:ext cx="2225725" cy="1101725"/>
          </a:xfrm>
          <a:prstGeom prst="rect">
            <a:avLst/>
          </a:prstGeom>
        </p:spPr>
        <p:txBody>
          <a:bodyPr lIns="0" tIns="0" rIns="0" bIns="0" rtlCol="0" anchor="t">
            <a:spAutoFit/>
          </a:bodyPr>
          <a:lstStyle/>
          <a:p>
            <a:pPr algn="ctr">
              <a:lnSpc>
                <a:spcPts val="9099"/>
              </a:lnSpc>
              <a:spcBef>
                <a:spcPct val="0"/>
              </a:spcBef>
            </a:pPr>
            <a:r>
              <a:rPr lang="en-US" sz="6499">
                <a:solidFill>
                  <a:srgbClr val="FFFFFF"/>
                </a:solidFill>
                <a:latin typeface="Architects Daughter"/>
                <a:ea typeface="Architects Daughter"/>
                <a:cs typeface="Architects Daughter"/>
                <a:sym typeface="Architects Daughter"/>
              </a:rPr>
              <a:t>MATH</a:t>
            </a:r>
          </a:p>
        </p:txBody>
      </p:sp>
      <p:pic>
        <p:nvPicPr>
          <p:cNvPr id="7" name="Picture 6">
            <a:extLst>
              <a:ext uri="{FF2B5EF4-FFF2-40B4-BE49-F238E27FC236}">
                <a16:creationId xmlns:a16="http://schemas.microsoft.com/office/drawing/2014/main" id="{E48A9451-97B5-386E-DC50-0DB6225AB0DE}"/>
              </a:ext>
            </a:extLst>
          </p:cNvPr>
          <p:cNvPicPr>
            <a:picLocks noChangeAspect="1"/>
          </p:cNvPicPr>
          <p:nvPr/>
        </p:nvPicPr>
        <p:blipFill>
          <a:blip r:embed="rId6"/>
          <a:stretch>
            <a:fillRect/>
          </a:stretch>
        </p:blipFill>
        <p:spPr>
          <a:xfrm>
            <a:off x="2471311" y="1213719"/>
            <a:ext cx="12997289" cy="8130909"/>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12243" t="-35829" r="-12243"/>
            </a:stretch>
          </a:blipFill>
        </p:spPr>
        <p:txBody>
          <a:bodyPr/>
          <a:lstStyle/>
          <a:p>
            <a:endParaRPr lang="en-US"/>
          </a:p>
        </p:txBody>
      </p:sp>
      <p:sp>
        <p:nvSpPr>
          <p:cNvPr id="3" name="Freeform 3"/>
          <p:cNvSpPr/>
          <p:nvPr/>
        </p:nvSpPr>
        <p:spPr>
          <a:xfrm rot="-931638">
            <a:off x="384339" y="185266"/>
            <a:ext cx="826566" cy="1686869"/>
          </a:xfrm>
          <a:custGeom>
            <a:avLst/>
            <a:gdLst/>
            <a:ahLst/>
            <a:cxnLst/>
            <a:rect l="l" t="t" r="r" b="b"/>
            <a:pathLst>
              <a:path w="826566" h="1686869">
                <a:moveTo>
                  <a:pt x="0" y="0"/>
                </a:moveTo>
                <a:lnTo>
                  <a:pt x="826565" y="0"/>
                </a:lnTo>
                <a:lnTo>
                  <a:pt x="826565" y="1686868"/>
                </a:lnTo>
                <a:lnTo>
                  <a:pt x="0" y="16868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p:cNvSpPr/>
          <p:nvPr/>
        </p:nvSpPr>
        <p:spPr>
          <a:xfrm>
            <a:off x="9592331" y="1724331"/>
            <a:ext cx="5970935" cy="6133287"/>
          </a:xfrm>
          <a:custGeom>
            <a:avLst/>
            <a:gdLst/>
            <a:ahLst/>
            <a:cxnLst/>
            <a:rect l="l" t="t" r="r" b="b"/>
            <a:pathLst>
              <a:path w="5970935" h="6133287">
                <a:moveTo>
                  <a:pt x="0" y="0"/>
                </a:moveTo>
                <a:lnTo>
                  <a:pt x="5970935" y="0"/>
                </a:lnTo>
                <a:lnTo>
                  <a:pt x="5970935" y="6133287"/>
                </a:lnTo>
                <a:lnTo>
                  <a:pt x="0" y="6133287"/>
                </a:lnTo>
                <a:lnTo>
                  <a:pt x="0" y="0"/>
                </a:lnTo>
                <a:close/>
              </a:path>
            </a:pathLst>
          </a:custGeom>
          <a:blipFill>
            <a:blip r:embed="rId6"/>
            <a:stretch>
              <a:fillRect/>
            </a:stretch>
          </a:blipFill>
        </p:spPr>
        <p:txBody>
          <a:bodyPr/>
          <a:lstStyle/>
          <a:p>
            <a:endParaRPr lang="en-US"/>
          </a:p>
        </p:txBody>
      </p:sp>
      <p:sp>
        <p:nvSpPr>
          <p:cNvPr id="5" name="TextBox 5"/>
          <p:cNvSpPr txBox="1"/>
          <p:nvPr/>
        </p:nvSpPr>
        <p:spPr>
          <a:xfrm>
            <a:off x="4898566" y="109437"/>
            <a:ext cx="8535265" cy="1125308"/>
          </a:xfrm>
          <a:prstGeom prst="rect">
            <a:avLst/>
          </a:prstGeom>
        </p:spPr>
        <p:txBody>
          <a:bodyPr wrap="square" lIns="0" tIns="0" rIns="0" bIns="0" rtlCol="0" anchor="t">
            <a:spAutoFit/>
          </a:bodyPr>
          <a:lstStyle/>
          <a:p>
            <a:pPr algn="ctr">
              <a:lnSpc>
                <a:spcPts val="9099"/>
              </a:lnSpc>
              <a:spcBef>
                <a:spcPct val="0"/>
              </a:spcBef>
            </a:pPr>
            <a:r>
              <a:rPr lang="en-US" sz="6499">
                <a:solidFill>
                  <a:srgbClr val="FFFFFF"/>
                </a:solidFill>
                <a:latin typeface="Architects Daughter"/>
                <a:ea typeface="Architects Daughter"/>
                <a:cs typeface="Architects Daughter"/>
                <a:sym typeface="Architects Daughter"/>
              </a:rPr>
              <a:t>LANGUAGE ARTS</a:t>
            </a:r>
          </a:p>
        </p:txBody>
      </p:sp>
      <p:sp>
        <p:nvSpPr>
          <p:cNvPr id="6" name="TextBox 6"/>
          <p:cNvSpPr txBox="1"/>
          <p:nvPr/>
        </p:nvSpPr>
        <p:spPr>
          <a:xfrm>
            <a:off x="1299237" y="1610031"/>
            <a:ext cx="7199985" cy="1101725"/>
          </a:xfrm>
          <a:prstGeom prst="rect">
            <a:avLst/>
          </a:prstGeom>
        </p:spPr>
        <p:txBody>
          <a:bodyPr lIns="0" tIns="0" rIns="0" bIns="0" rtlCol="0" anchor="t">
            <a:spAutoFit/>
          </a:bodyPr>
          <a:lstStyle/>
          <a:p>
            <a:pPr algn="ctr">
              <a:lnSpc>
                <a:spcPts val="9099"/>
              </a:lnSpc>
              <a:spcBef>
                <a:spcPct val="0"/>
              </a:spcBef>
            </a:pPr>
            <a:r>
              <a:rPr lang="en-US" sz="6499">
                <a:solidFill>
                  <a:srgbClr val="FFFFFF"/>
                </a:solidFill>
                <a:latin typeface="Architects Daughter"/>
                <a:ea typeface="Architects Daughter"/>
                <a:cs typeface="Architects Daughter"/>
                <a:sym typeface="Architects Daughter"/>
              </a:rPr>
              <a:t>COURSES</a:t>
            </a:r>
          </a:p>
        </p:txBody>
      </p:sp>
      <p:sp>
        <p:nvSpPr>
          <p:cNvPr id="7" name="TextBox 7"/>
          <p:cNvSpPr txBox="1"/>
          <p:nvPr/>
        </p:nvSpPr>
        <p:spPr>
          <a:xfrm>
            <a:off x="3130843" y="2616979"/>
            <a:ext cx="6013157" cy="6263005"/>
          </a:xfrm>
          <a:prstGeom prst="rect">
            <a:avLst/>
          </a:prstGeom>
        </p:spPr>
        <p:txBody>
          <a:bodyPr lIns="0" tIns="0" rIns="0" bIns="0" rtlCol="0" anchor="t">
            <a:spAutoFit/>
          </a:bodyPr>
          <a:lstStyle/>
          <a:p>
            <a:pPr algn="l">
              <a:lnSpc>
                <a:spcPts val="8120"/>
              </a:lnSpc>
            </a:pPr>
            <a:r>
              <a:rPr lang="en-US" sz="5800">
                <a:solidFill>
                  <a:srgbClr val="FFFFFF"/>
                </a:solidFill>
                <a:latin typeface="Calibri (MS)"/>
                <a:ea typeface="Calibri (MS)"/>
                <a:cs typeface="Calibri (MS)"/>
                <a:sym typeface="Calibri (MS)"/>
              </a:rPr>
              <a:t>On-Level</a:t>
            </a:r>
          </a:p>
          <a:p>
            <a:pPr algn="l">
              <a:lnSpc>
                <a:spcPts val="8120"/>
              </a:lnSpc>
            </a:pPr>
            <a:r>
              <a:rPr lang="en-US" sz="5800">
                <a:solidFill>
                  <a:srgbClr val="FFFFFF"/>
                </a:solidFill>
                <a:latin typeface="Calibri (MS)"/>
                <a:ea typeface="Calibri (MS)"/>
                <a:cs typeface="Calibri (MS)"/>
                <a:sym typeface="Calibri (MS)"/>
              </a:rPr>
              <a:t>Advanced</a:t>
            </a:r>
          </a:p>
          <a:p>
            <a:pPr algn="l">
              <a:lnSpc>
                <a:spcPts val="8120"/>
              </a:lnSpc>
            </a:pPr>
            <a:r>
              <a:rPr lang="en-US" sz="5800">
                <a:solidFill>
                  <a:srgbClr val="FFFFFF"/>
                </a:solidFill>
                <a:latin typeface="Calibri (MS)"/>
                <a:ea typeface="Calibri (MS)"/>
                <a:cs typeface="Calibri (MS)"/>
                <a:sym typeface="Calibri (MS)"/>
              </a:rPr>
              <a:t>Accelerated (7th)</a:t>
            </a:r>
          </a:p>
          <a:p>
            <a:pPr algn="l">
              <a:lnSpc>
                <a:spcPts val="8120"/>
              </a:lnSpc>
            </a:pPr>
            <a:r>
              <a:rPr lang="en-US" sz="5800">
                <a:solidFill>
                  <a:srgbClr val="FFFFFF"/>
                </a:solidFill>
                <a:latin typeface="Calibri (MS)"/>
                <a:ea typeface="Calibri (MS)"/>
                <a:cs typeface="Calibri (MS)"/>
                <a:sym typeface="Calibri (MS)"/>
              </a:rPr>
              <a:t>Team-Taught</a:t>
            </a:r>
          </a:p>
          <a:p>
            <a:pPr algn="l">
              <a:lnSpc>
                <a:spcPts val="8120"/>
              </a:lnSpc>
            </a:pPr>
            <a:r>
              <a:rPr lang="en-US" sz="5800">
                <a:solidFill>
                  <a:srgbClr val="FFFFFF"/>
                </a:solidFill>
                <a:latin typeface="Calibri (MS)"/>
                <a:ea typeface="Calibri (MS)"/>
                <a:cs typeface="Calibri (MS)"/>
                <a:sym typeface="Calibri (MS)"/>
              </a:rPr>
              <a:t>Resource</a:t>
            </a:r>
          </a:p>
          <a:p>
            <a:pPr algn="l">
              <a:lnSpc>
                <a:spcPts val="8120"/>
              </a:lnSpc>
              <a:spcBef>
                <a:spcPct val="0"/>
              </a:spcBef>
            </a:pPr>
            <a:endParaRPr lang="en-US" sz="5800">
              <a:solidFill>
                <a:srgbClr val="FFFFFF"/>
              </a:solidFill>
              <a:latin typeface="Calibri (MS)"/>
              <a:ea typeface="Calibri (MS)"/>
              <a:cs typeface="Calibri (MS)"/>
              <a:sym typeface="Calibri (MS)"/>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12243" t="-35829" r="-12243"/>
            </a:stretch>
          </a:blipFill>
        </p:spPr>
        <p:txBody>
          <a:bodyPr/>
          <a:lstStyle/>
          <a:p>
            <a:endParaRPr lang="en-US"/>
          </a:p>
        </p:txBody>
      </p:sp>
      <p:sp>
        <p:nvSpPr>
          <p:cNvPr id="3" name="Freeform 3"/>
          <p:cNvSpPr/>
          <p:nvPr/>
        </p:nvSpPr>
        <p:spPr>
          <a:xfrm rot="-931638">
            <a:off x="384339" y="185266"/>
            <a:ext cx="826566" cy="1686869"/>
          </a:xfrm>
          <a:custGeom>
            <a:avLst/>
            <a:gdLst/>
            <a:ahLst/>
            <a:cxnLst/>
            <a:rect l="l" t="t" r="r" b="b"/>
            <a:pathLst>
              <a:path w="826566" h="1686869">
                <a:moveTo>
                  <a:pt x="0" y="0"/>
                </a:moveTo>
                <a:lnTo>
                  <a:pt x="826565" y="0"/>
                </a:lnTo>
                <a:lnTo>
                  <a:pt x="826565" y="1686868"/>
                </a:lnTo>
                <a:lnTo>
                  <a:pt x="0" y="16868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p:cNvSpPr/>
          <p:nvPr/>
        </p:nvSpPr>
        <p:spPr>
          <a:xfrm>
            <a:off x="8802517" y="1753602"/>
            <a:ext cx="7368800" cy="6097682"/>
          </a:xfrm>
          <a:custGeom>
            <a:avLst/>
            <a:gdLst/>
            <a:ahLst/>
            <a:cxnLst/>
            <a:rect l="l" t="t" r="r" b="b"/>
            <a:pathLst>
              <a:path w="7368800" h="6097682">
                <a:moveTo>
                  <a:pt x="0" y="0"/>
                </a:moveTo>
                <a:lnTo>
                  <a:pt x="7368800" y="0"/>
                </a:lnTo>
                <a:lnTo>
                  <a:pt x="7368800" y="6097682"/>
                </a:lnTo>
                <a:lnTo>
                  <a:pt x="0" y="6097682"/>
                </a:lnTo>
                <a:lnTo>
                  <a:pt x="0" y="0"/>
                </a:lnTo>
                <a:close/>
              </a:path>
            </a:pathLst>
          </a:custGeom>
          <a:blipFill>
            <a:blip r:embed="rId6"/>
            <a:stretch>
              <a:fillRect/>
            </a:stretch>
          </a:blipFill>
        </p:spPr>
        <p:txBody>
          <a:bodyPr/>
          <a:lstStyle/>
          <a:p>
            <a:endParaRPr lang="en-US"/>
          </a:p>
        </p:txBody>
      </p:sp>
      <p:sp>
        <p:nvSpPr>
          <p:cNvPr id="5" name="TextBox 5"/>
          <p:cNvSpPr txBox="1"/>
          <p:nvPr/>
        </p:nvSpPr>
        <p:spPr>
          <a:xfrm>
            <a:off x="7000579" y="196606"/>
            <a:ext cx="4286842" cy="1125308"/>
          </a:xfrm>
          <a:prstGeom prst="rect">
            <a:avLst/>
          </a:prstGeom>
        </p:spPr>
        <p:txBody>
          <a:bodyPr wrap="square" lIns="0" tIns="0" rIns="0" bIns="0" rtlCol="0" anchor="t">
            <a:spAutoFit/>
          </a:bodyPr>
          <a:lstStyle/>
          <a:p>
            <a:pPr algn="ctr">
              <a:lnSpc>
                <a:spcPts val="9099"/>
              </a:lnSpc>
              <a:spcBef>
                <a:spcPct val="0"/>
              </a:spcBef>
            </a:pPr>
            <a:r>
              <a:rPr lang="en-US" sz="6499">
                <a:solidFill>
                  <a:srgbClr val="FFFFFF"/>
                </a:solidFill>
                <a:latin typeface="Architects Daughter"/>
                <a:ea typeface="Architects Daughter"/>
                <a:cs typeface="Architects Daughter"/>
                <a:sym typeface="Architects Daughter"/>
              </a:rPr>
              <a:t>SCIENCE</a:t>
            </a:r>
          </a:p>
        </p:txBody>
      </p:sp>
      <p:sp>
        <p:nvSpPr>
          <p:cNvPr id="6" name="TextBox 6"/>
          <p:cNvSpPr txBox="1"/>
          <p:nvPr/>
        </p:nvSpPr>
        <p:spPr>
          <a:xfrm>
            <a:off x="1299237" y="1610031"/>
            <a:ext cx="7199985" cy="1101725"/>
          </a:xfrm>
          <a:prstGeom prst="rect">
            <a:avLst/>
          </a:prstGeom>
        </p:spPr>
        <p:txBody>
          <a:bodyPr lIns="0" tIns="0" rIns="0" bIns="0" rtlCol="0" anchor="t">
            <a:spAutoFit/>
          </a:bodyPr>
          <a:lstStyle/>
          <a:p>
            <a:pPr algn="ctr">
              <a:lnSpc>
                <a:spcPts val="9099"/>
              </a:lnSpc>
              <a:spcBef>
                <a:spcPct val="0"/>
              </a:spcBef>
            </a:pPr>
            <a:r>
              <a:rPr lang="en-US" sz="6499">
                <a:solidFill>
                  <a:srgbClr val="FFFFFF"/>
                </a:solidFill>
                <a:latin typeface="Architects Daughter"/>
                <a:ea typeface="Architects Daughter"/>
                <a:cs typeface="Architects Daughter"/>
                <a:sym typeface="Architects Daughter"/>
              </a:rPr>
              <a:t>COURSES</a:t>
            </a:r>
          </a:p>
        </p:txBody>
      </p:sp>
      <p:sp>
        <p:nvSpPr>
          <p:cNvPr id="7" name="TextBox 7"/>
          <p:cNvSpPr txBox="1"/>
          <p:nvPr/>
        </p:nvSpPr>
        <p:spPr>
          <a:xfrm>
            <a:off x="3130843" y="2616979"/>
            <a:ext cx="6013157" cy="5234305"/>
          </a:xfrm>
          <a:prstGeom prst="rect">
            <a:avLst/>
          </a:prstGeom>
        </p:spPr>
        <p:txBody>
          <a:bodyPr lIns="0" tIns="0" rIns="0" bIns="0" rtlCol="0" anchor="t">
            <a:spAutoFit/>
          </a:bodyPr>
          <a:lstStyle/>
          <a:p>
            <a:pPr algn="l">
              <a:lnSpc>
                <a:spcPts val="8120"/>
              </a:lnSpc>
            </a:pPr>
            <a:r>
              <a:rPr lang="en-US" sz="5800">
                <a:solidFill>
                  <a:srgbClr val="FFFFFF"/>
                </a:solidFill>
                <a:latin typeface="Calibri (MS)"/>
                <a:ea typeface="Calibri (MS)"/>
                <a:cs typeface="Calibri (MS)"/>
                <a:sym typeface="Calibri (MS)"/>
              </a:rPr>
              <a:t>Earth Science</a:t>
            </a:r>
          </a:p>
          <a:p>
            <a:pPr algn="l">
              <a:lnSpc>
                <a:spcPts val="8120"/>
              </a:lnSpc>
            </a:pPr>
            <a:r>
              <a:rPr lang="en-US" sz="5800">
                <a:solidFill>
                  <a:srgbClr val="FFFFFF"/>
                </a:solidFill>
                <a:latin typeface="Calibri (MS)"/>
                <a:ea typeface="Calibri (MS)"/>
                <a:cs typeface="Calibri (MS)"/>
                <a:sym typeface="Calibri (MS)"/>
              </a:rPr>
              <a:t>TAG</a:t>
            </a:r>
          </a:p>
          <a:p>
            <a:pPr algn="l">
              <a:lnSpc>
                <a:spcPts val="8120"/>
              </a:lnSpc>
            </a:pPr>
            <a:r>
              <a:rPr lang="en-US" sz="5800">
                <a:solidFill>
                  <a:srgbClr val="FFFFFF"/>
                </a:solidFill>
                <a:latin typeface="Calibri (MS)"/>
                <a:ea typeface="Calibri (MS)"/>
                <a:cs typeface="Calibri (MS)"/>
                <a:sym typeface="Calibri (MS)"/>
              </a:rPr>
              <a:t>Team-Taught</a:t>
            </a:r>
          </a:p>
          <a:p>
            <a:pPr algn="l">
              <a:lnSpc>
                <a:spcPts val="8120"/>
              </a:lnSpc>
            </a:pPr>
            <a:r>
              <a:rPr lang="en-US" sz="5800">
                <a:solidFill>
                  <a:srgbClr val="FFFFFF"/>
                </a:solidFill>
                <a:latin typeface="Calibri (MS)"/>
                <a:ea typeface="Calibri (MS)"/>
                <a:cs typeface="Calibri (MS)"/>
                <a:sym typeface="Calibri (MS)"/>
              </a:rPr>
              <a:t>Resource</a:t>
            </a:r>
          </a:p>
          <a:p>
            <a:pPr algn="l">
              <a:lnSpc>
                <a:spcPts val="8120"/>
              </a:lnSpc>
              <a:spcBef>
                <a:spcPct val="0"/>
              </a:spcBef>
            </a:pPr>
            <a:endParaRPr lang="en-US" sz="5800">
              <a:solidFill>
                <a:srgbClr val="FFFFFF"/>
              </a:solidFill>
              <a:latin typeface="Calibri (MS)"/>
              <a:ea typeface="Calibri (MS)"/>
              <a:cs typeface="Calibri (MS)"/>
              <a:sym typeface="Calibri (M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12243" t="-35829" r="-12243"/>
            </a:stretch>
          </a:blipFill>
        </p:spPr>
        <p:txBody>
          <a:bodyPr/>
          <a:lstStyle/>
          <a:p>
            <a:endParaRPr lang="en-US"/>
          </a:p>
        </p:txBody>
      </p:sp>
      <p:sp>
        <p:nvSpPr>
          <p:cNvPr id="3" name="Freeform 3"/>
          <p:cNvSpPr/>
          <p:nvPr/>
        </p:nvSpPr>
        <p:spPr>
          <a:xfrm rot="-931638">
            <a:off x="384339" y="185266"/>
            <a:ext cx="826566" cy="1686869"/>
          </a:xfrm>
          <a:custGeom>
            <a:avLst/>
            <a:gdLst/>
            <a:ahLst/>
            <a:cxnLst/>
            <a:rect l="l" t="t" r="r" b="b"/>
            <a:pathLst>
              <a:path w="826566" h="1686869">
                <a:moveTo>
                  <a:pt x="0" y="0"/>
                </a:moveTo>
                <a:lnTo>
                  <a:pt x="826565" y="0"/>
                </a:lnTo>
                <a:lnTo>
                  <a:pt x="826565" y="1686868"/>
                </a:lnTo>
                <a:lnTo>
                  <a:pt x="0" y="16868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p:cNvSpPr/>
          <p:nvPr/>
        </p:nvSpPr>
        <p:spPr>
          <a:xfrm>
            <a:off x="9019717" y="1951986"/>
            <a:ext cx="7337374" cy="5594747"/>
          </a:xfrm>
          <a:custGeom>
            <a:avLst/>
            <a:gdLst/>
            <a:ahLst/>
            <a:cxnLst/>
            <a:rect l="l" t="t" r="r" b="b"/>
            <a:pathLst>
              <a:path w="7337374" h="5594747">
                <a:moveTo>
                  <a:pt x="0" y="0"/>
                </a:moveTo>
                <a:lnTo>
                  <a:pt x="7337374" y="0"/>
                </a:lnTo>
                <a:lnTo>
                  <a:pt x="7337374" y="5594748"/>
                </a:lnTo>
                <a:lnTo>
                  <a:pt x="0" y="5594748"/>
                </a:lnTo>
                <a:lnTo>
                  <a:pt x="0" y="0"/>
                </a:lnTo>
                <a:close/>
              </a:path>
            </a:pathLst>
          </a:custGeom>
          <a:blipFill>
            <a:blip r:embed="rId6"/>
            <a:stretch>
              <a:fillRect/>
            </a:stretch>
          </a:blipFill>
        </p:spPr>
        <p:txBody>
          <a:bodyPr/>
          <a:lstStyle/>
          <a:p>
            <a:endParaRPr lang="en-US"/>
          </a:p>
        </p:txBody>
      </p:sp>
      <p:sp>
        <p:nvSpPr>
          <p:cNvPr id="5" name="TextBox 5"/>
          <p:cNvSpPr txBox="1"/>
          <p:nvPr/>
        </p:nvSpPr>
        <p:spPr>
          <a:xfrm>
            <a:off x="5597057" y="247982"/>
            <a:ext cx="6410920" cy="1101725"/>
          </a:xfrm>
          <a:prstGeom prst="rect">
            <a:avLst/>
          </a:prstGeom>
        </p:spPr>
        <p:txBody>
          <a:bodyPr lIns="0" tIns="0" rIns="0" bIns="0" rtlCol="0" anchor="t">
            <a:spAutoFit/>
          </a:bodyPr>
          <a:lstStyle/>
          <a:p>
            <a:pPr algn="ctr">
              <a:lnSpc>
                <a:spcPts val="9099"/>
              </a:lnSpc>
              <a:spcBef>
                <a:spcPct val="0"/>
              </a:spcBef>
            </a:pPr>
            <a:r>
              <a:rPr lang="en-US" sz="6499">
                <a:solidFill>
                  <a:srgbClr val="FFFFFF"/>
                </a:solidFill>
                <a:latin typeface="Architects Daughter"/>
                <a:ea typeface="Architects Daughter"/>
                <a:cs typeface="Architects Daughter"/>
                <a:sym typeface="Architects Daughter"/>
              </a:rPr>
              <a:t>SOCIAL STUDIES</a:t>
            </a:r>
          </a:p>
        </p:txBody>
      </p:sp>
      <p:sp>
        <p:nvSpPr>
          <p:cNvPr id="6" name="TextBox 6"/>
          <p:cNvSpPr txBox="1"/>
          <p:nvPr/>
        </p:nvSpPr>
        <p:spPr>
          <a:xfrm>
            <a:off x="1299237" y="1610031"/>
            <a:ext cx="7199985" cy="1101725"/>
          </a:xfrm>
          <a:prstGeom prst="rect">
            <a:avLst/>
          </a:prstGeom>
        </p:spPr>
        <p:txBody>
          <a:bodyPr lIns="0" tIns="0" rIns="0" bIns="0" rtlCol="0" anchor="t">
            <a:spAutoFit/>
          </a:bodyPr>
          <a:lstStyle/>
          <a:p>
            <a:pPr algn="ctr">
              <a:lnSpc>
                <a:spcPts val="9099"/>
              </a:lnSpc>
              <a:spcBef>
                <a:spcPct val="0"/>
              </a:spcBef>
            </a:pPr>
            <a:r>
              <a:rPr lang="en-US" sz="6499">
                <a:solidFill>
                  <a:srgbClr val="FFFFFF"/>
                </a:solidFill>
                <a:latin typeface="Architects Daughter"/>
                <a:ea typeface="Architects Daughter"/>
                <a:cs typeface="Architects Daughter"/>
                <a:sym typeface="Architects Daughter"/>
              </a:rPr>
              <a:t>COURSES</a:t>
            </a:r>
          </a:p>
        </p:txBody>
      </p:sp>
      <p:sp>
        <p:nvSpPr>
          <p:cNvPr id="7" name="TextBox 7"/>
          <p:cNvSpPr txBox="1"/>
          <p:nvPr/>
        </p:nvSpPr>
        <p:spPr>
          <a:xfrm>
            <a:off x="3130843" y="2616979"/>
            <a:ext cx="6013157" cy="5234305"/>
          </a:xfrm>
          <a:prstGeom prst="rect">
            <a:avLst/>
          </a:prstGeom>
        </p:spPr>
        <p:txBody>
          <a:bodyPr lIns="0" tIns="0" rIns="0" bIns="0" rtlCol="0" anchor="t">
            <a:spAutoFit/>
          </a:bodyPr>
          <a:lstStyle/>
          <a:p>
            <a:pPr algn="l">
              <a:lnSpc>
                <a:spcPts val="8120"/>
              </a:lnSpc>
            </a:pPr>
            <a:r>
              <a:rPr lang="en-US" sz="5800">
                <a:solidFill>
                  <a:srgbClr val="FFFFFF"/>
                </a:solidFill>
                <a:latin typeface="Calibri (MS)"/>
                <a:ea typeface="Calibri (MS)"/>
                <a:cs typeface="Calibri (MS)"/>
                <a:sym typeface="Calibri (MS)"/>
              </a:rPr>
              <a:t>Social Studies 6</a:t>
            </a:r>
          </a:p>
          <a:p>
            <a:pPr algn="l">
              <a:lnSpc>
                <a:spcPts val="8120"/>
              </a:lnSpc>
            </a:pPr>
            <a:r>
              <a:rPr lang="en-US" sz="5800">
                <a:solidFill>
                  <a:srgbClr val="FFFFFF"/>
                </a:solidFill>
                <a:latin typeface="Calibri (MS)"/>
                <a:ea typeface="Calibri (MS)"/>
                <a:cs typeface="Calibri (MS)"/>
                <a:sym typeface="Calibri (MS)"/>
              </a:rPr>
              <a:t>TAG</a:t>
            </a:r>
          </a:p>
          <a:p>
            <a:pPr algn="l">
              <a:lnSpc>
                <a:spcPts val="8120"/>
              </a:lnSpc>
            </a:pPr>
            <a:r>
              <a:rPr lang="en-US" sz="5800">
                <a:solidFill>
                  <a:srgbClr val="FFFFFF"/>
                </a:solidFill>
                <a:latin typeface="Calibri (MS)"/>
                <a:ea typeface="Calibri (MS)"/>
                <a:cs typeface="Calibri (MS)"/>
                <a:sym typeface="Calibri (MS)"/>
              </a:rPr>
              <a:t>Team-Taught</a:t>
            </a:r>
          </a:p>
          <a:p>
            <a:pPr algn="l">
              <a:lnSpc>
                <a:spcPts val="8120"/>
              </a:lnSpc>
            </a:pPr>
            <a:r>
              <a:rPr lang="en-US" sz="5800">
                <a:solidFill>
                  <a:srgbClr val="FFFFFF"/>
                </a:solidFill>
                <a:latin typeface="Calibri (MS)"/>
                <a:ea typeface="Calibri (MS)"/>
                <a:cs typeface="Calibri (MS)"/>
                <a:sym typeface="Calibri (MS)"/>
              </a:rPr>
              <a:t>Resource</a:t>
            </a:r>
          </a:p>
          <a:p>
            <a:pPr algn="l">
              <a:lnSpc>
                <a:spcPts val="8120"/>
              </a:lnSpc>
              <a:spcBef>
                <a:spcPct val="0"/>
              </a:spcBef>
            </a:pPr>
            <a:endParaRPr lang="en-US" sz="5800">
              <a:solidFill>
                <a:srgbClr val="FFFFFF"/>
              </a:solidFill>
              <a:latin typeface="Calibri (MS)"/>
              <a:ea typeface="Calibri (MS)"/>
              <a:cs typeface="Calibri (MS)"/>
              <a:sym typeface="Calibri (MS)"/>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12243" t="-35829" r="-12243"/>
            </a:stretch>
          </a:blipFill>
        </p:spPr>
        <p:txBody>
          <a:bodyPr/>
          <a:lstStyle/>
          <a:p>
            <a:endParaRPr lang="en-US"/>
          </a:p>
        </p:txBody>
      </p:sp>
      <p:sp>
        <p:nvSpPr>
          <p:cNvPr id="3" name="Freeform 3"/>
          <p:cNvSpPr/>
          <p:nvPr/>
        </p:nvSpPr>
        <p:spPr>
          <a:xfrm rot="-931638">
            <a:off x="384339" y="185266"/>
            <a:ext cx="826566" cy="1686869"/>
          </a:xfrm>
          <a:custGeom>
            <a:avLst/>
            <a:gdLst/>
            <a:ahLst/>
            <a:cxnLst/>
            <a:rect l="l" t="t" r="r" b="b"/>
            <a:pathLst>
              <a:path w="826566" h="1686869">
                <a:moveTo>
                  <a:pt x="0" y="0"/>
                </a:moveTo>
                <a:lnTo>
                  <a:pt x="826565" y="0"/>
                </a:lnTo>
                <a:lnTo>
                  <a:pt x="826565" y="1686868"/>
                </a:lnTo>
                <a:lnTo>
                  <a:pt x="0" y="16868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p:cNvSpPr/>
          <p:nvPr/>
        </p:nvSpPr>
        <p:spPr>
          <a:xfrm>
            <a:off x="9144000" y="1635715"/>
            <a:ext cx="7364683" cy="4900862"/>
          </a:xfrm>
          <a:custGeom>
            <a:avLst/>
            <a:gdLst/>
            <a:ahLst/>
            <a:cxnLst/>
            <a:rect l="l" t="t" r="r" b="b"/>
            <a:pathLst>
              <a:path w="7364683" h="4900862">
                <a:moveTo>
                  <a:pt x="0" y="0"/>
                </a:moveTo>
                <a:lnTo>
                  <a:pt x="7364683" y="0"/>
                </a:lnTo>
                <a:lnTo>
                  <a:pt x="7364683" y="4900861"/>
                </a:lnTo>
                <a:lnTo>
                  <a:pt x="0" y="4900861"/>
                </a:lnTo>
                <a:lnTo>
                  <a:pt x="0" y="0"/>
                </a:lnTo>
                <a:close/>
              </a:path>
            </a:pathLst>
          </a:custGeom>
          <a:blipFill>
            <a:blip r:embed="rId6"/>
            <a:stretch>
              <a:fillRect/>
            </a:stretch>
          </a:blipFill>
        </p:spPr>
        <p:txBody>
          <a:bodyPr/>
          <a:lstStyle/>
          <a:p>
            <a:endParaRPr lang="en-US"/>
          </a:p>
        </p:txBody>
      </p:sp>
      <p:sp>
        <p:nvSpPr>
          <p:cNvPr id="5" name="TextBox 5"/>
          <p:cNvSpPr txBox="1"/>
          <p:nvPr/>
        </p:nvSpPr>
        <p:spPr>
          <a:xfrm>
            <a:off x="7010400" y="206925"/>
            <a:ext cx="3923999" cy="1125308"/>
          </a:xfrm>
          <a:prstGeom prst="rect">
            <a:avLst/>
          </a:prstGeom>
        </p:spPr>
        <p:txBody>
          <a:bodyPr wrap="square" lIns="0" tIns="0" rIns="0" bIns="0" rtlCol="0" anchor="t">
            <a:spAutoFit/>
          </a:bodyPr>
          <a:lstStyle/>
          <a:p>
            <a:pPr algn="ctr">
              <a:lnSpc>
                <a:spcPts val="9099"/>
              </a:lnSpc>
              <a:spcBef>
                <a:spcPct val="0"/>
              </a:spcBef>
            </a:pPr>
            <a:r>
              <a:rPr lang="en-US" sz="6499">
                <a:solidFill>
                  <a:srgbClr val="FFFFFF"/>
                </a:solidFill>
                <a:latin typeface="Architects Daughter"/>
                <a:ea typeface="Architects Daughter"/>
                <a:cs typeface="Architects Daughter"/>
                <a:sym typeface="Architects Daughter"/>
              </a:rPr>
              <a:t>READING</a:t>
            </a:r>
          </a:p>
        </p:txBody>
      </p:sp>
      <p:sp>
        <p:nvSpPr>
          <p:cNvPr id="6" name="TextBox 6"/>
          <p:cNvSpPr txBox="1"/>
          <p:nvPr/>
        </p:nvSpPr>
        <p:spPr>
          <a:xfrm>
            <a:off x="1185409" y="1837686"/>
            <a:ext cx="7199985" cy="1101725"/>
          </a:xfrm>
          <a:prstGeom prst="rect">
            <a:avLst/>
          </a:prstGeom>
        </p:spPr>
        <p:txBody>
          <a:bodyPr lIns="0" tIns="0" rIns="0" bIns="0" rtlCol="0" anchor="t">
            <a:spAutoFit/>
          </a:bodyPr>
          <a:lstStyle/>
          <a:p>
            <a:pPr algn="ctr">
              <a:lnSpc>
                <a:spcPts val="9099"/>
              </a:lnSpc>
              <a:spcBef>
                <a:spcPct val="0"/>
              </a:spcBef>
            </a:pPr>
            <a:r>
              <a:rPr lang="en-US" sz="6499">
                <a:solidFill>
                  <a:srgbClr val="FFFFFF"/>
                </a:solidFill>
                <a:latin typeface="Architects Daughter"/>
                <a:ea typeface="Architects Daughter"/>
                <a:cs typeface="Architects Daughter"/>
                <a:sym typeface="Architects Daughter"/>
              </a:rPr>
              <a:t>COURSES</a:t>
            </a:r>
          </a:p>
        </p:txBody>
      </p:sp>
      <p:sp>
        <p:nvSpPr>
          <p:cNvPr id="7" name="TextBox 7"/>
          <p:cNvSpPr txBox="1"/>
          <p:nvPr/>
        </p:nvSpPr>
        <p:spPr>
          <a:xfrm>
            <a:off x="3130843" y="2921635"/>
            <a:ext cx="6013157" cy="4205605"/>
          </a:xfrm>
          <a:prstGeom prst="rect">
            <a:avLst/>
          </a:prstGeom>
        </p:spPr>
        <p:txBody>
          <a:bodyPr lIns="0" tIns="0" rIns="0" bIns="0" rtlCol="0" anchor="t">
            <a:spAutoFit/>
          </a:bodyPr>
          <a:lstStyle/>
          <a:p>
            <a:pPr algn="l">
              <a:lnSpc>
                <a:spcPts val="8120"/>
              </a:lnSpc>
            </a:pPr>
            <a:r>
              <a:rPr lang="en-US" sz="5800">
                <a:solidFill>
                  <a:srgbClr val="FFFFFF"/>
                </a:solidFill>
                <a:latin typeface="Calibri (MS)"/>
                <a:ea typeface="Calibri (MS)"/>
                <a:cs typeface="Calibri (MS)"/>
                <a:sym typeface="Calibri (MS)"/>
              </a:rPr>
              <a:t>Reading 6</a:t>
            </a:r>
          </a:p>
          <a:p>
            <a:pPr algn="l">
              <a:lnSpc>
                <a:spcPts val="8120"/>
              </a:lnSpc>
            </a:pPr>
            <a:r>
              <a:rPr lang="en-US" sz="5800">
                <a:solidFill>
                  <a:srgbClr val="FFFFFF"/>
                </a:solidFill>
                <a:latin typeface="Calibri (MS)"/>
                <a:ea typeface="Calibri (MS)"/>
                <a:cs typeface="Calibri (MS)"/>
                <a:sym typeface="Calibri (MS)"/>
              </a:rPr>
              <a:t>Team-Taught</a:t>
            </a:r>
          </a:p>
          <a:p>
            <a:pPr algn="l">
              <a:lnSpc>
                <a:spcPts val="8120"/>
              </a:lnSpc>
            </a:pPr>
            <a:r>
              <a:rPr lang="en-US" sz="5800">
                <a:solidFill>
                  <a:srgbClr val="FFFFFF"/>
                </a:solidFill>
                <a:latin typeface="Calibri (MS)"/>
                <a:ea typeface="Calibri (MS)"/>
                <a:cs typeface="Calibri (MS)"/>
                <a:sym typeface="Calibri (MS)"/>
              </a:rPr>
              <a:t>Resource</a:t>
            </a:r>
          </a:p>
          <a:p>
            <a:pPr algn="l">
              <a:lnSpc>
                <a:spcPts val="8120"/>
              </a:lnSpc>
              <a:spcBef>
                <a:spcPct val="0"/>
              </a:spcBef>
            </a:pPr>
            <a:endParaRPr lang="en-US" sz="5800">
              <a:solidFill>
                <a:srgbClr val="FFFFFF"/>
              </a:solidFill>
              <a:latin typeface="Calibri (MS)"/>
              <a:ea typeface="Calibri (MS)"/>
              <a:cs typeface="Calibri (MS)"/>
              <a:sym typeface="Calibri (MS)"/>
            </a:endParaRPr>
          </a:p>
        </p:txBody>
      </p:sp>
      <p:sp>
        <p:nvSpPr>
          <p:cNvPr id="8" name="TextBox 8"/>
          <p:cNvSpPr txBox="1"/>
          <p:nvPr/>
        </p:nvSpPr>
        <p:spPr>
          <a:xfrm>
            <a:off x="9599310" y="6689234"/>
            <a:ext cx="6776529" cy="1792603"/>
          </a:xfrm>
          <a:prstGeom prst="rect">
            <a:avLst/>
          </a:prstGeom>
        </p:spPr>
        <p:txBody>
          <a:bodyPr lIns="0" tIns="0" rIns="0" bIns="0" rtlCol="0" anchor="t">
            <a:spAutoFit/>
          </a:bodyPr>
          <a:lstStyle/>
          <a:p>
            <a:pPr algn="ctr">
              <a:lnSpc>
                <a:spcPts val="4620"/>
              </a:lnSpc>
              <a:spcBef>
                <a:spcPct val="0"/>
              </a:spcBef>
            </a:pPr>
            <a:r>
              <a:rPr lang="en-US" sz="3300">
                <a:solidFill>
                  <a:srgbClr val="FFFFFF"/>
                </a:solidFill>
                <a:latin typeface="Calibri (MS)"/>
                <a:ea typeface="Calibri (MS)"/>
                <a:cs typeface="Calibri (MS)"/>
                <a:sym typeface="Calibri (MS)"/>
              </a:rPr>
              <a:t>*Remedial Math or Reading may also be provided for additional support for identified students.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12243" t="-35829" r="-12243"/>
            </a:stretch>
          </a:blipFill>
        </p:spPr>
        <p:txBody>
          <a:bodyPr/>
          <a:lstStyle/>
          <a:p>
            <a:endParaRPr lang="en-US"/>
          </a:p>
        </p:txBody>
      </p:sp>
      <p:sp>
        <p:nvSpPr>
          <p:cNvPr id="3" name="Freeform 3"/>
          <p:cNvSpPr/>
          <p:nvPr/>
        </p:nvSpPr>
        <p:spPr>
          <a:xfrm rot="-931638">
            <a:off x="384339" y="185266"/>
            <a:ext cx="826566" cy="1686869"/>
          </a:xfrm>
          <a:custGeom>
            <a:avLst/>
            <a:gdLst/>
            <a:ahLst/>
            <a:cxnLst/>
            <a:rect l="l" t="t" r="r" b="b"/>
            <a:pathLst>
              <a:path w="826566" h="1686869">
                <a:moveTo>
                  <a:pt x="0" y="0"/>
                </a:moveTo>
                <a:lnTo>
                  <a:pt x="826565" y="0"/>
                </a:lnTo>
                <a:lnTo>
                  <a:pt x="826565" y="1686868"/>
                </a:lnTo>
                <a:lnTo>
                  <a:pt x="0" y="16868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p:cNvSpPr/>
          <p:nvPr/>
        </p:nvSpPr>
        <p:spPr>
          <a:xfrm>
            <a:off x="10946270" y="1586558"/>
            <a:ext cx="6931434" cy="4488104"/>
          </a:xfrm>
          <a:custGeom>
            <a:avLst/>
            <a:gdLst/>
            <a:ahLst/>
            <a:cxnLst/>
            <a:rect l="l" t="t" r="r" b="b"/>
            <a:pathLst>
              <a:path w="6931434" h="4488104">
                <a:moveTo>
                  <a:pt x="0" y="0"/>
                </a:moveTo>
                <a:lnTo>
                  <a:pt x="6931434" y="0"/>
                </a:lnTo>
                <a:lnTo>
                  <a:pt x="6931434" y="4488104"/>
                </a:lnTo>
                <a:lnTo>
                  <a:pt x="0" y="4488104"/>
                </a:lnTo>
                <a:lnTo>
                  <a:pt x="0" y="0"/>
                </a:lnTo>
                <a:close/>
              </a:path>
            </a:pathLst>
          </a:custGeom>
          <a:blipFill>
            <a:blip r:embed="rId6"/>
            <a:stretch>
              <a:fillRect/>
            </a:stretch>
          </a:blipFill>
        </p:spPr>
        <p:txBody>
          <a:bodyPr/>
          <a:lstStyle/>
          <a:p>
            <a:endParaRPr lang="en-US"/>
          </a:p>
        </p:txBody>
      </p:sp>
      <p:sp>
        <p:nvSpPr>
          <p:cNvPr id="5" name="Freeform 5"/>
          <p:cNvSpPr/>
          <p:nvPr/>
        </p:nvSpPr>
        <p:spPr>
          <a:xfrm>
            <a:off x="294835" y="4361354"/>
            <a:ext cx="6609119" cy="4205052"/>
          </a:xfrm>
          <a:custGeom>
            <a:avLst/>
            <a:gdLst/>
            <a:ahLst/>
            <a:cxnLst/>
            <a:rect l="l" t="t" r="r" b="b"/>
            <a:pathLst>
              <a:path w="6609119" h="4205052">
                <a:moveTo>
                  <a:pt x="0" y="0"/>
                </a:moveTo>
                <a:lnTo>
                  <a:pt x="6609119" y="0"/>
                </a:lnTo>
                <a:lnTo>
                  <a:pt x="6609119" y="4205053"/>
                </a:lnTo>
                <a:lnTo>
                  <a:pt x="0" y="4205053"/>
                </a:lnTo>
                <a:lnTo>
                  <a:pt x="0" y="0"/>
                </a:lnTo>
                <a:close/>
              </a:path>
            </a:pathLst>
          </a:custGeom>
          <a:blipFill>
            <a:blip r:embed="rId7"/>
            <a:stretch>
              <a:fillRect/>
            </a:stretch>
          </a:blipFill>
        </p:spPr>
        <p:txBody>
          <a:bodyPr/>
          <a:lstStyle/>
          <a:p>
            <a:endParaRPr lang="en-US"/>
          </a:p>
        </p:txBody>
      </p:sp>
      <p:sp>
        <p:nvSpPr>
          <p:cNvPr id="6" name="TextBox 6"/>
          <p:cNvSpPr txBox="1"/>
          <p:nvPr/>
        </p:nvSpPr>
        <p:spPr>
          <a:xfrm>
            <a:off x="5004200" y="247982"/>
            <a:ext cx="7596634" cy="1101725"/>
          </a:xfrm>
          <a:prstGeom prst="rect">
            <a:avLst/>
          </a:prstGeom>
        </p:spPr>
        <p:txBody>
          <a:bodyPr lIns="0" tIns="0" rIns="0" bIns="0" rtlCol="0" anchor="t">
            <a:spAutoFit/>
          </a:bodyPr>
          <a:lstStyle/>
          <a:p>
            <a:pPr algn="ctr">
              <a:lnSpc>
                <a:spcPts val="9099"/>
              </a:lnSpc>
              <a:spcBef>
                <a:spcPct val="0"/>
              </a:spcBef>
            </a:pPr>
            <a:r>
              <a:rPr lang="en-US" sz="6499">
                <a:solidFill>
                  <a:srgbClr val="FFFFFF"/>
                </a:solidFill>
                <a:latin typeface="Architects Daughter"/>
                <a:ea typeface="Architects Daughter"/>
                <a:cs typeface="Architects Daughter"/>
                <a:sym typeface="Architects Daughter"/>
              </a:rPr>
              <a:t>WORLD LANGUAGE</a:t>
            </a:r>
          </a:p>
        </p:txBody>
      </p:sp>
      <p:sp>
        <p:nvSpPr>
          <p:cNvPr id="7" name="TextBox 7"/>
          <p:cNvSpPr txBox="1"/>
          <p:nvPr/>
        </p:nvSpPr>
        <p:spPr>
          <a:xfrm>
            <a:off x="-427148" y="2065341"/>
            <a:ext cx="7199985" cy="1101725"/>
          </a:xfrm>
          <a:prstGeom prst="rect">
            <a:avLst/>
          </a:prstGeom>
        </p:spPr>
        <p:txBody>
          <a:bodyPr lIns="0" tIns="0" rIns="0" bIns="0" rtlCol="0" anchor="t">
            <a:spAutoFit/>
          </a:bodyPr>
          <a:lstStyle/>
          <a:p>
            <a:pPr algn="ctr">
              <a:lnSpc>
                <a:spcPts val="9099"/>
              </a:lnSpc>
              <a:spcBef>
                <a:spcPct val="0"/>
              </a:spcBef>
            </a:pPr>
            <a:r>
              <a:rPr lang="en-US" sz="6499">
                <a:solidFill>
                  <a:srgbClr val="FFFFFF"/>
                </a:solidFill>
                <a:latin typeface="Architects Daughter"/>
                <a:ea typeface="Architects Daughter"/>
                <a:cs typeface="Architects Daughter"/>
                <a:sym typeface="Architects Daughter"/>
              </a:rPr>
              <a:t>COURSES</a:t>
            </a:r>
          </a:p>
        </p:txBody>
      </p:sp>
      <p:sp>
        <p:nvSpPr>
          <p:cNvPr id="8" name="TextBox 8"/>
          <p:cNvSpPr txBox="1"/>
          <p:nvPr/>
        </p:nvSpPr>
        <p:spPr>
          <a:xfrm>
            <a:off x="10946270" y="6690380"/>
            <a:ext cx="6776529" cy="1792603"/>
          </a:xfrm>
          <a:prstGeom prst="rect">
            <a:avLst/>
          </a:prstGeom>
        </p:spPr>
        <p:txBody>
          <a:bodyPr lIns="0" tIns="0" rIns="0" bIns="0" rtlCol="0" anchor="t">
            <a:spAutoFit/>
          </a:bodyPr>
          <a:lstStyle/>
          <a:p>
            <a:pPr algn="ctr">
              <a:lnSpc>
                <a:spcPts val="4620"/>
              </a:lnSpc>
              <a:spcBef>
                <a:spcPct val="0"/>
              </a:spcBef>
            </a:pPr>
            <a:r>
              <a:rPr lang="en-US" sz="3300">
                <a:solidFill>
                  <a:srgbClr val="FFFFFF"/>
                </a:solidFill>
                <a:latin typeface="Calibri (MS)"/>
                <a:ea typeface="Calibri (MS)"/>
                <a:cs typeface="Calibri (MS)"/>
                <a:sym typeface="Calibri (MS)"/>
              </a:rPr>
              <a:t>We recommend native speakers take a different language during the 6th grade year.</a:t>
            </a:r>
          </a:p>
        </p:txBody>
      </p:sp>
      <p:sp>
        <p:nvSpPr>
          <p:cNvPr id="9" name="TextBox 9"/>
          <p:cNvSpPr txBox="1"/>
          <p:nvPr/>
        </p:nvSpPr>
        <p:spPr>
          <a:xfrm>
            <a:off x="7636073" y="2896791"/>
            <a:ext cx="3015853" cy="1119505"/>
          </a:xfrm>
          <a:prstGeom prst="rect">
            <a:avLst/>
          </a:prstGeom>
        </p:spPr>
        <p:txBody>
          <a:bodyPr lIns="0" tIns="0" rIns="0" bIns="0" rtlCol="0" anchor="t">
            <a:spAutoFit/>
          </a:bodyPr>
          <a:lstStyle/>
          <a:p>
            <a:pPr algn="ctr">
              <a:lnSpc>
                <a:spcPts val="8120"/>
              </a:lnSpc>
              <a:spcBef>
                <a:spcPct val="0"/>
              </a:spcBef>
            </a:pPr>
            <a:r>
              <a:rPr lang="en-US" sz="5800">
                <a:solidFill>
                  <a:srgbClr val="FFFFFF"/>
                </a:solidFill>
                <a:latin typeface="Calibri (MS)"/>
                <a:ea typeface="Calibri (MS)"/>
                <a:cs typeface="Calibri (MS)"/>
                <a:sym typeface="Calibri (MS)"/>
              </a:rPr>
              <a:t> Spanish 6</a:t>
            </a:r>
          </a:p>
        </p:txBody>
      </p:sp>
      <p:sp>
        <p:nvSpPr>
          <p:cNvPr id="10" name="TextBox 10"/>
          <p:cNvSpPr txBox="1"/>
          <p:nvPr/>
        </p:nvSpPr>
        <p:spPr>
          <a:xfrm>
            <a:off x="7017782" y="5704225"/>
            <a:ext cx="2753618" cy="1119505"/>
          </a:xfrm>
          <a:prstGeom prst="rect">
            <a:avLst/>
          </a:prstGeom>
        </p:spPr>
        <p:txBody>
          <a:bodyPr lIns="0" tIns="0" rIns="0" bIns="0" rtlCol="0" anchor="t">
            <a:spAutoFit/>
          </a:bodyPr>
          <a:lstStyle/>
          <a:p>
            <a:pPr algn="ctr">
              <a:lnSpc>
                <a:spcPts val="8120"/>
              </a:lnSpc>
              <a:spcBef>
                <a:spcPct val="0"/>
              </a:spcBef>
            </a:pPr>
            <a:r>
              <a:rPr lang="en-US" sz="5800">
                <a:solidFill>
                  <a:srgbClr val="FFFFFF"/>
                </a:solidFill>
                <a:latin typeface="Calibri (MS)"/>
                <a:ea typeface="Calibri (MS)"/>
                <a:cs typeface="Calibri (MS)"/>
                <a:sym typeface="Calibri (MS)"/>
              </a:rPr>
              <a:t> French 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12243" t="-35829" r="-12243"/>
            </a:stretch>
          </a:blipFill>
        </p:spPr>
        <p:txBody>
          <a:bodyPr/>
          <a:lstStyle/>
          <a:p>
            <a:endParaRPr lang="en-US"/>
          </a:p>
        </p:txBody>
      </p:sp>
      <p:sp>
        <p:nvSpPr>
          <p:cNvPr id="3" name="Freeform 3"/>
          <p:cNvSpPr/>
          <p:nvPr/>
        </p:nvSpPr>
        <p:spPr>
          <a:xfrm rot="-931638">
            <a:off x="384339" y="185266"/>
            <a:ext cx="826566" cy="1686869"/>
          </a:xfrm>
          <a:custGeom>
            <a:avLst/>
            <a:gdLst/>
            <a:ahLst/>
            <a:cxnLst/>
            <a:rect l="l" t="t" r="r" b="b"/>
            <a:pathLst>
              <a:path w="826566" h="1686869">
                <a:moveTo>
                  <a:pt x="0" y="0"/>
                </a:moveTo>
                <a:lnTo>
                  <a:pt x="826565" y="0"/>
                </a:lnTo>
                <a:lnTo>
                  <a:pt x="826565" y="1686868"/>
                </a:lnTo>
                <a:lnTo>
                  <a:pt x="0" y="16868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TextBox 4"/>
          <p:cNvSpPr txBox="1"/>
          <p:nvPr/>
        </p:nvSpPr>
        <p:spPr>
          <a:xfrm>
            <a:off x="2009405" y="253639"/>
            <a:ext cx="14572729" cy="1125308"/>
          </a:xfrm>
          <a:prstGeom prst="rect">
            <a:avLst/>
          </a:prstGeom>
        </p:spPr>
        <p:txBody>
          <a:bodyPr wrap="square" lIns="0" tIns="0" rIns="0" bIns="0" rtlCol="0" anchor="t">
            <a:spAutoFit/>
          </a:bodyPr>
          <a:lstStyle/>
          <a:p>
            <a:pPr algn="ctr">
              <a:lnSpc>
                <a:spcPts val="9099"/>
              </a:lnSpc>
              <a:spcBef>
                <a:spcPct val="0"/>
              </a:spcBef>
            </a:pPr>
            <a:r>
              <a:rPr lang="en-US" sz="6499">
                <a:solidFill>
                  <a:srgbClr val="FFFFFF"/>
                </a:solidFill>
                <a:latin typeface="Architects Daughter"/>
                <a:ea typeface="Architects Daughter"/>
                <a:cs typeface="Architects Daughter"/>
                <a:sym typeface="Architects Daughter"/>
              </a:rPr>
              <a:t> WORLD LANGUAGE QUALIFIERS</a:t>
            </a:r>
          </a:p>
        </p:txBody>
      </p:sp>
      <p:sp>
        <p:nvSpPr>
          <p:cNvPr id="5" name="TextBox 5"/>
          <p:cNvSpPr txBox="1"/>
          <p:nvPr/>
        </p:nvSpPr>
        <p:spPr>
          <a:xfrm>
            <a:off x="1176218" y="1632585"/>
            <a:ext cx="16239104" cy="6840855"/>
          </a:xfrm>
          <a:prstGeom prst="rect">
            <a:avLst/>
          </a:prstGeom>
        </p:spPr>
        <p:txBody>
          <a:bodyPr lIns="0" tIns="0" rIns="0" bIns="0" rtlCol="0" anchor="t">
            <a:spAutoFit/>
          </a:bodyPr>
          <a:lstStyle/>
          <a:p>
            <a:pPr algn="ctr">
              <a:lnSpc>
                <a:spcPts val="6719"/>
              </a:lnSpc>
              <a:spcBef>
                <a:spcPct val="0"/>
              </a:spcBef>
            </a:pPr>
            <a:r>
              <a:rPr lang="en-US" sz="4800">
                <a:solidFill>
                  <a:srgbClr val="FFFFFF"/>
                </a:solidFill>
                <a:latin typeface="Calibri (MS)"/>
                <a:ea typeface="Calibri (MS)"/>
                <a:cs typeface="Calibri (MS)"/>
                <a:sym typeface="Calibri (MS)"/>
              </a:rPr>
              <a:t>To qualify to take a World Language, students must meet the following criteria:</a:t>
            </a:r>
          </a:p>
          <a:p>
            <a:pPr algn="ctr">
              <a:lnSpc>
                <a:spcPts val="6719"/>
              </a:lnSpc>
              <a:spcBef>
                <a:spcPct val="0"/>
              </a:spcBef>
            </a:pPr>
            <a:r>
              <a:rPr lang="en-US" sz="4800">
                <a:solidFill>
                  <a:srgbClr val="FFFFFF"/>
                </a:solidFill>
                <a:latin typeface="Calibri (MS)"/>
                <a:ea typeface="Calibri (MS)"/>
                <a:cs typeface="Calibri (MS)"/>
                <a:sym typeface="Calibri (MS)"/>
              </a:rPr>
              <a:t>Reading on grade level based on Grade 4 Milestones reading indicator AND </a:t>
            </a:r>
            <a:endParaRPr lang="en-US" sz="4800">
              <a:solidFill>
                <a:srgbClr val="FFFFFF"/>
              </a:solidFill>
              <a:latin typeface="Calibri (MS)"/>
              <a:ea typeface="Calibri (MS)"/>
              <a:cs typeface="Calibri (MS)"/>
            </a:endParaRPr>
          </a:p>
          <a:p>
            <a:pPr algn="ctr">
              <a:lnSpc>
                <a:spcPts val="6719"/>
              </a:lnSpc>
              <a:spcBef>
                <a:spcPct val="0"/>
              </a:spcBef>
            </a:pPr>
            <a:r>
              <a:rPr lang="en-US" sz="4800">
                <a:solidFill>
                  <a:srgbClr val="FFFFFF"/>
                </a:solidFill>
                <a:latin typeface="Calibri (MS)"/>
                <a:ea typeface="Calibri (MS)"/>
                <a:cs typeface="Calibri (MS)"/>
                <a:sym typeface="Calibri (MS)"/>
              </a:rPr>
              <a:t>Reading teacher recommendation</a:t>
            </a:r>
            <a:endParaRPr lang="en-US" sz="4800">
              <a:solidFill>
                <a:srgbClr val="FFFFFF"/>
              </a:solidFill>
              <a:latin typeface="Calibri (MS)"/>
              <a:ea typeface="Calibri (MS)"/>
              <a:cs typeface="Calibri (MS)"/>
            </a:endParaRPr>
          </a:p>
          <a:p>
            <a:pPr algn="ctr">
              <a:lnSpc>
                <a:spcPts val="6719"/>
              </a:lnSpc>
              <a:spcBef>
                <a:spcPct val="0"/>
              </a:spcBef>
            </a:pPr>
            <a:endParaRPr lang="en-US" sz="4800">
              <a:solidFill>
                <a:srgbClr val="FFFFFF"/>
              </a:solidFill>
              <a:latin typeface="Calibri (MS)"/>
              <a:ea typeface="Calibri (MS)"/>
              <a:cs typeface="Calibri (MS)"/>
              <a:sym typeface="Calibri (MS)"/>
            </a:endParaRPr>
          </a:p>
          <a:p>
            <a:pPr algn="ctr">
              <a:lnSpc>
                <a:spcPts val="6719"/>
              </a:lnSpc>
              <a:spcBef>
                <a:spcPct val="0"/>
              </a:spcBef>
            </a:pPr>
            <a:r>
              <a:rPr lang="en-US" sz="4800">
                <a:solidFill>
                  <a:srgbClr val="FFFFFF"/>
                </a:solidFill>
                <a:latin typeface="Calibri (MS)"/>
                <a:ea typeface="Calibri (MS)"/>
                <a:cs typeface="Calibri (MS)"/>
                <a:sym typeface="Calibri (MS)"/>
              </a:rPr>
              <a:t>**We do allow waivers into World Language. Strong reading skills are critical to academic success in all courses.**</a:t>
            </a:r>
            <a:endParaRPr lang="en-US" sz="4800">
              <a:solidFill>
                <a:srgbClr val="FFFFFF"/>
              </a:solidFill>
              <a:latin typeface="Calibri (MS)"/>
              <a:ea typeface="Calibri (MS)"/>
              <a:cs typeface="Calibri (MS)"/>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12243" t="-35829" r="-12243"/>
            </a:stretch>
          </a:blipFill>
        </p:spPr>
        <p:txBody>
          <a:bodyPr/>
          <a:lstStyle/>
          <a:p>
            <a:endParaRPr lang="en-US"/>
          </a:p>
        </p:txBody>
      </p:sp>
      <p:sp>
        <p:nvSpPr>
          <p:cNvPr id="3" name="Freeform 3"/>
          <p:cNvSpPr/>
          <p:nvPr/>
        </p:nvSpPr>
        <p:spPr>
          <a:xfrm rot="-931638">
            <a:off x="384339" y="185266"/>
            <a:ext cx="826566" cy="1686869"/>
          </a:xfrm>
          <a:custGeom>
            <a:avLst/>
            <a:gdLst/>
            <a:ahLst/>
            <a:cxnLst/>
            <a:rect l="l" t="t" r="r" b="b"/>
            <a:pathLst>
              <a:path w="826566" h="1686869">
                <a:moveTo>
                  <a:pt x="0" y="0"/>
                </a:moveTo>
                <a:lnTo>
                  <a:pt x="826565" y="0"/>
                </a:lnTo>
                <a:lnTo>
                  <a:pt x="826565" y="1686868"/>
                </a:lnTo>
                <a:lnTo>
                  <a:pt x="0" y="16868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TextBox 4"/>
          <p:cNvSpPr txBox="1"/>
          <p:nvPr/>
        </p:nvSpPr>
        <p:spPr>
          <a:xfrm>
            <a:off x="2715405" y="312653"/>
            <a:ext cx="13464271" cy="7559046"/>
          </a:xfrm>
          <a:prstGeom prst="rect">
            <a:avLst/>
          </a:prstGeom>
        </p:spPr>
        <p:txBody>
          <a:bodyPr lIns="0" tIns="0" rIns="0" bIns="0" rtlCol="0" anchor="t">
            <a:spAutoFit/>
          </a:bodyPr>
          <a:lstStyle/>
          <a:p>
            <a:pPr algn="ctr">
              <a:lnSpc>
                <a:spcPts val="11759"/>
              </a:lnSpc>
              <a:spcBef>
                <a:spcPct val="0"/>
              </a:spcBef>
            </a:pPr>
            <a:r>
              <a:rPr lang="en-US" sz="8399">
                <a:solidFill>
                  <a:srgbClr val="FFFFFF"/>
                </a:solidFill>
                <a:latin typeface="Calibri (MS)"/>
                <a:ea typeface="Calibri (MS)"/>
                <a:cs typeface="Calibri (MS)"/>
                <a:sym typeface="Calibri (MS)"/>
              </a:rPr>
              <a:t>Students who take reading in 6th grade</a:t>
            </a:r>
          </a:p>
          <a:p>
            <a:pPr algn="ctr">
              <a:lnSpc>
                <a:spcPts val="11759"/>
              </a:lnSpc>
              <a:spcBef>
                <a:spcPct val="0"/>
              </a:spcBef>
            </a:pPr>
            <a:r>
              <a:rPr lang="en-US" sz="8399">
                <a:solidFill>
                  <a:srgbClr val="FFFFFF"/>
                </a:solidFill>
                <a:latin typeface="Calibri (MS)"/>
                <a:ea typeface="Calibri (MS)"/>
                <a:cs typeface="Calibri (MS)"/>
                <a:sym typeface="Calibri (MS)"/>
              </a:rPr>
              <a:t>may begin their</a:t>
            </a:r>
          </a:p>
          <a:p>
            <a:pPr algn="ctr">
              <a:lnSpc>
                <a:spcPts val="11759"/>
              </a:lnSpc>
              <a:spcBef>
                <a:spcPct val="0"/>
              </a:spcBef>
            </a:pPr>
            <a:r>
              <a:rPr lang="en-US" sz="8399">
                <a:solidFill>
                  <a:srgbClr val="FFFFFF"/>
                </a:solidFill>
                <a:latin typeface="Calibri (MS)"/>
                <a:ea typeface="Calibri (MS)"/>
                <a:cs typeface="Calibri (MS)"/>
                <a:sym typeface="Calibri (MS)"/>
              </a:rPr>
              <a:t>World Language study</a:t>
            </a:r>
          </a:p>
          <a:p>
            <a:pPr algn="ctr">
              <a:lnSpc>
                <a:spcPts val="11759"/>
              </a:lnSpc>
              <a:spcBef>
                <a:spcPct val="0"/>
              </a:spcBef>
            </a:pPr>
            <a:r>
              <a:rPr lang="en-US" sz="8399">
                <a:solidFill>
                  <a:srgbClr val="FFFFFF"/>
                </a:solidFill>
                <a:latin typeface="Calibri (MS)"/>
                <a:ea typeface="Calibri (MS)"/>
                <a:cs typeface="Calibri (MS)"/>
                <a:sym typeface="Calibri (MS)"/>
              </a:rPr>
              <a:t>in subsequent years.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12243" t="-35829" r="-12243"/>
            </a:stretch>
          </a:blipFill>
        </p:spPr>
        <p:txBody>
          <a:bodyPr/>
          <a:lstStyle/>
          <a:p>
            <a:endParaRPr lang="en-US"/>
          </a:p>
        </p:txBody>
      </p:sp>
      <p:sp>
        <p:nvSpPr>
          <p:cNvPr id="3" name="Freeform 3"/>
          <p:cNvSpPr/>
          <p:nvPr/>
        </p:nvSpPr>
        <p:spPr>
          <a:xfrm rot="-931638">
            <a:off x="384339" y="185266"/>
            <a:ext cx="826566" cy="1686869"/>
          </a:xfrm>
          <a:custGeom>
            <a:avLst/>
            <a:gdLst/>
            <a:ahLst/>
            <a:cxnLst/>
            <a:rect l="l" t="t" r="r" b="b"/>
            <a:pathLst>
              <a:path w="826566" h="1686869">
                <a:moveTo>
                  <a:pt x="0" y="0"/>
                </a:moveTo>
                <a:lnTo>
                  <a:pt x="826565" y="0"/>
                </a:lnTo>
                <a:lnTo>
                  <a:pt x="826565" y="1686868"/>
                </a:lnTo>
                <a:lnTo>
                  <a:pt x="0" y="16868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p:cNvSpPr/>
          <p:nvPr/>
        </p:nvSpPr>
        <p:spPr>
          <a:xfrm>
            <a:off x="525622" y="3902823"/>
            <a:ext cx="1791969" cy="1967868"/>
          </a:xfrm>
          <a:custGeom>
            <a:avLst/>
            <a:gdLst/>
            <a:ahLst/>
            <a:cxnLst/>
            <a:rect l="l" t="t" r="r" b="b"/>
            <a:pathLst>
              <a:path w="1791969" h="1967868">
                <a:moveTo>
                  <a:pt x="0" y="0"/>
                </a:moveTo>
                <a:lnTo>
                  <a:pt x="1791969" y="0"/>
                </a:lnTo>
                <a:lnTo>
                  <a:pt x="1791969" y="1967868"/>
                </a:lnTo>
                <a:lnTo>
                  <a:pt x="0" y="1967868"/>
                </a:lnTo>
                <a:lnTo>
                  <a:pt x="0" y="0"/>
                </a:lnTo>
                <a:close/>
              </a:path>
            </a:pathLst>
          </a:custGeom>
          <a:blipFill>
            <a:blip r:embed="rId6"/>
            <a:stretch>
              <a:fillRect/>
            </a:stretch>
          </a:blipFill>
        </p:spPr>
        <p:txBody>
          <a:bodyPr/>
          <a:lstStyle/>
          <a:p>
            <a:endParaRPr lang="en-US"/>
          </a:p>
        </p:txBody>
      </p:sp>
      <p:sp>
        <p:nvSpPr>
          <p:cNvPr id="5" name="TextBox 5"/>
          <p:cNvSpPr txBox="1"/>
          <p:nvPr/>
        </p:nvSpPr>
        <p:spPr>
          <a:xfrm>
            <a:off x="1792915" y="384759"/>
            <a:ext cx="15043652" cy="4122420"/>
          </a:xfrm>
          <a:prstGeom prst="rect">
            <a:avLst/>
          </a:prstGeom>
        </p:spPr>
        <p:txBody>
          <a:bodyPr lIns="0" tIns="0" rIns="0" bIns="0" rtlCol="0" anchor="t">
            <a:spAutoFit/>
          </a:bodyPr>
          <a:lstStyle/>
          <a:p>
            <a:pPr algn="ctr">
              <a:lnSpc>
                <a:spcPts val="7980"/>
              </a:lnSpc>
              <a:spcBef>
                <a:spcPct val="0"/>
              </a:spcBef>
            </a:pPr>
            <a:r>
              <a:rPr lang="en-US" sz="5700">
                <a:solidFill>
                  <a:srgbClr val="FFFFFF"/>
                </a:solidFill>
                <a:latin typeface="Calibri (MS)"/>
                <a:ea typeface="Calibri (MS)"/>
                <a:cs typeface="Calibri (MS)"/>
                <a:sym typeface="Calibri (MS)"/>
              </a:rPr>
              <a:t>All students who successfully complete 7th and 8th grade French or Spanish are eligible</a:t>
            </a:r>
          </a:p>
          <a:p>
            <a:pPr algn="ctr">
              <a:lnSpc>
                <a:spcPts val="7980"/>
              </a:lnSpc>
              <a:spcBef>
                <a:spcPct val="0"/>
              </a:spcBef>
            </a:pPr>
            <a:r>
              <a:rPr lang="en-US" sz="5700">
                <a:solidFill>
                  <a:srgbClr val="FFFFFF"/>
                </a:solidFill>
                <a:latin typeface="Calibri (MS)"/>
                <a:ea typeface="Calibri (MS)"/>
                <a:cs typeface="Calibri (MS)"/>
                <a:sym typeface="Calibri (MS)"/>
              </a:rPr>
              <a:t>to receive one unit of LEVEL 1 World Language credit towards high school graduation. </a:t>
            </a:r>
          </a:p>
        </p:txBody>
      </p:sp>
      <p:sp>
        <p:nvSpPr>
          <p:cNvPr id="6" name="TextBox 6"/>
          <p:cNvSpPr txBox="1"/>
          <p:nvPr/>
        </p:nvSpPr>
        <p:spPr>
          <a:xfrm>
            <a:off x="1028700" y="5999231"/>
            <a:ext cx="16230600" cy="2148205"/>
          </a:xfrm>
          <a:prstGeom prst="rect">
            <a:avLst/>
          </a:prstGeom>
        </p:spPr>
        <p:txBody>
          <a:bodyPr lIns="0" tIns="0" rIns="0" bIns="0" rtlCol="0" anchor="t">
            <a:spAutoFit/>
          </a:bodyPr>
          <a:lstStyle/>
          <a:p>
            <a:pPr algn="ctr">
              <a:lnSpc>
                <a:spcPts val="8120"/>
              </a:lnSpc>
              <a:spcBef>
                <a:spcPct val="0"/>
              </a:spcBef>
            </a:pPr>
            <a:r>
              <a:rPr lang="en-US" sz="5800">
                <a:solidFill>
                  <a:srgbClr val="FFFFFF"/>
                </a:solidFill>
                <a:latin typeface="Calibri (MS)"/>
                <a:ea typeface="Calibri (MS)"/>
                <a:cs typeface="Calibri (MS)"/>
                <a:sym typeface="Calibri (MS)"/>
              </a:rPr>
              <a:t>Students must pass ALL FOUR semesters of both years to qualify. </a:t>
            </a:r>
          </a:p>
        </p:txBody>
      </p:sp>
      <p:sp>
        <p:nvSpPr>
          <p:cNvPr id="7" name="Freeform 7"/>
          <p:cNvSpPr/>
          <p:nvPr/>
        </p:nvSpPr>
        <p:spPr>
          <a:xfrm>
            <a:off x="15657043" y="3902823"/>
            <a:ext cx="1791969" cy="1967868"/>
          </a:xfrm>
          <a:custGeom>
            <a:avLst/>
            <a:gdLst/>
            <a:ahLst/>
            <a:cxnLst/>
            <a:rect l="l" t="t" r="r" b="b"/>
            <a:pathLst>
              <a:path w="1791969" h="1967868">
                <a:moveTo>
                  <a:pt x="0" y="0"/>
                </a:moveTo>
                <a:lnTo>
                  <a:pt x="1791970" y="0"/>
                </a:lnTo>
                <a:lnTo>
                  <a:pt x="1791970" y="1967868"/>
                </a:lnTo>
                <a:lnTo>
                  <a:pt x="0" y="1967868"/>
                </a:lnTo>
                <a:lnTo>
                  <a:pt x="0" y="0"/>
                </a:lnTo>
                <a:close/>
              </a:path>
            </a:pathLst>
          </a:custGeom>
          <a:blipFill>
            <a:blip r:embed="rId6"/>
            <a:stretch>
              <a:fillRect/>
            </a:stretch>
          </a:blipFill>
        </p:spPr>
        <p:txBody>
          <a:bodyPr/>
          <a:lstStyle/>
          <a:p>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12243" t="-35829" r="-12243"/>
            </a:stretch>
          </a:blipFill>
        </p:spPr>
        <p:txBody>
          <a:bodyPr/>
          <a:lstStyle/>
          <a:p>
            <a:endParaRPr lang="en-US"/>
          </a:p>
        </p:txBody>
      </p:sp>
      <p:sp>
        <p:nvSpPr>
          <p:cNvPr id="3" name="Freeform 3"/>
          <p:cNvSpPr/>
          <p:nvPr/>
        </p:nvSpPr>
        <p:spPr>
          <a:xfrm rot="-931638">
            <a:off x="384339" y="185266"/>
            <a:ext cx="826566" cy="1686869"/>
          </a:xfrm>
          <a:custGeom>
            <a:avLst/>
            <a:gdLst/>
            <a:ahLst/>
            <a:cxnLst/>
            <a:rect l="l" t="t" r="r" b="b"/>
            <a:pathLst>
              <a:path w="826566" h="1686869">
                <a:moveTo>
                  <a:pt x="0" y="0"/>
                </a:moveTo>
                <a:lnTo>
                  <a:pt x="826565" y="0"/>
                </a:lnTo>
                <a:lnTo>
                  <a:pt x="826565" y="1686868"/>
                </a:lnTo>
                <a:lnTo>
                  <a:pt x="0" y="16868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p:cNvSpPr/>
          <p:nvPr/>
        </p:nvSpPr>
        <p:spPr>
          <a:xfrm rot="1386643">
            <a:off x="13161427" y="609040"/>
            <a:ext cx="3566964" cy="4894754"/>
          </a:xfrm>
          <a:custGeom>
            <a:avLst/>
            <a:gdLst/>
            <a:ahLst/>
            <a:cxnLst/>
            <a:rect l="l" t="t" r="r" b="b"/>
            <a:pathLst>
              <a:path w="3566964" h="4894754">
                <a:moveTo>
                  <a:pt x="0" y="0"/>
                </a:moveTo>
                <a:lnTo>
                  <a:pt x="3566963" y="0"/>
                </a:lnTo>
                <a:lnTo>
                  <a:pt x="3566963" y="4894754"/>
                </a:lnTo>
                <a:lnTo>
                  <a:pt x="0" y="4894754"/>
                </a:lnTo>
                <a:lnTo>
                  <a:pt x="0" y="0"/>
                </a:lnTo>
                <a:close/>
              </a:path>
            </a:pathLst>
          </a:custGeom>
          <a:blipFill>
            <a:blip r:embed="rId6"/>
            <a:stretch>
              <a:fillRect/>
            </a:stretch>
          </a:blipFill>
        </p:spPr>
        <p:txBody>
          <a:bodyPr/>
          <a:lstStyle/>
          <a:p>
            <a:endParaRPr lang="en-US"/>
          </a:p>
        </p:txBody>
      </p:sp>
      <p:sp>
        <p:nvSpPr>
          <p:cNvPr id="5" name="Freeform 5"/>
          <p:cNvSpPr/>
          <p:nvPr/>
        </p:nvSpPr>
        <p:spPr>
          <a:xfrm>
            <a:off x="11805890" y="5928674"/>
            <a:ext cx="5278155" cy="2979026"/>
          </a:xfrm>
          <a:custGeom>
            <a:avLst/>
            <a:gdLst/>
            <a:ahLst/>
            <a:cxnLst/>
            <a:rect l="l" t="t" r="r" b="b"/>
            <a:pathLst>
              <a:path w="5278155" h="2979026">
                <a:moveTo>
                  <a:pt x="0" y="0"/>
                </a:moveTo>
                <a:lnTo>
                  <a:pt x="5278155" y="0"/>
                </a:lnTo>
                <a:lnTo>
                  <a:pt x="5278155" y="2979026"/>
                </a:lnTo>
                <a:lnTo>
                  <a:pt x="0" y="2979026"/>
                </a:lnTo>
                <a:lnTo>
                  <a:pt x="0" y="0"/>
                </a:lnTo>
                <a:close/>
              </a:path>
            </a:pathLst>
          </a:custGeom>
          <a:blipFill>
            <a:blip r:embed="rId7"/>
            <a:stretch>
              <a:fillRect/>
            </a:stretch>
          </a:blipFill>
        </p:spPr>
        <p:txBody>
          <a:bodyPr/>
          <a:lstStyle/>
          <a:p>
            <a:endParaRPr lang="en-US"/>
          </a:p>
        </p:txBody>
      </p:sp>
      <p:sp>
        <p:nvSpPr>
          <p:cNvPr id="6" name="TextBox 6"/>
          <p:cNvSpPr txBox="1"/>
          <p:nvPr/>
        </p:nvSpPr>
        <p:spPr>
          <a:xfrm>
            <a:off x="6059764" y="247982"/>
            <a:ext cx="5485507" cy="1101725"/>
          </a:xfrm>
          <a:prstGeom prst="rect">
            <a:avLst/>
          </a:prstGeom>
        </p:spPr>
        <p:txBody>
          <a:bodyPr lIns="0" tIns="0" rIns="0" bIns="0" rtlCol="0" anchor="t">
            <a:spAutoFit/>
          </a:bodyPr>
          <a:lstStyle/>
          <a:p>
            <a:pPr algn="ctr">
              <a:lnSpc>
                <a:spcPts val="9099"/>
              </a:lnSpc>
              <a:spcBef>
                <a:spcPct val="0"/>
              </a:spcBef>
            </a:pPr>
            <a:r>
              <a:rPr lang="en-US" sz="6499">
                <a:solidFill>
                  <a:srgbClr val="FFFFFF"/>
                </a:solidFill>
                <a:latin typeface="Architects Daughter"/>
                <a:ea typeface="Architects Daughter"/>
                <a:cs typeface="Architects Daughter"/>
                <a:sym typeface="Architects Daughter"/>
              </a:rPr>
              <a:t>CONNECTIONS</a:t>
            </a:r>
          </a:p>
        </p:txBody>
      </p:sp>
      <p:sp>
        <p:nvSpPr>
          <p:cNvPr id="7" name="TextBox 7"/>
          <p:cNvSpPr txBox="1"/>
          <p:nvPr/>
        </p:nvSpPr>
        <p:spPr>
          <a:xfrm>
            <a:off x="2256342" y="2183882"/>
            <a:ext cx="8642095" cy="5234305"/>
          </a:xfrm>
          <a:prstGeom prst="rect">
            <a:avLst/>
          </a:prstGeom>
        </p:spPr>
        <p:txBody>
          <a:bodyPr lIns="0" tIns="0" rIns="0" bIns="0" rtlCol="0" anchor="t">
            <a:spAutoFit/>
          </a:bodyPr>
          <a:lstStyle/>
          <a:p>
            <a:pPr algn="ctr">
              <a:lnSpc>
                <a:spcPts val="8120"/>
              </a:lnSpc>
              <a:spcBef>
                <a:spcPct val="0"/>
              </a:spcBef>
            </a:pPr>
            <a:r>
              <a:rPr lang="en-US" sz="5800">
                <a:solidFill>
                  <a:srgbClr val="FFFFFF"/>
                </a:solidFill>
                <a:latin typeface="Calibri (MS)"/>
                <a:ea typeface="Calibri (MS)"/>
                <a:cs typeface="Calibri (MS)"/>
                <a:sym typeface="Calibri (MS)"/>
              </a:rPr>
              <a:t>Students have two periods of CONNECTIONS every day.</a:t>
            </a:r>
          </a:p>
          <a:p>
            <a:pPr algn="ctr">
              <a:lnSpc>
                <a:spcPts val="8120"/>
              </a:lnSpc>
              <a:spcBef>
                <a:spcPct val="0"/>
              </a:spcBef>
            </a:pPr>
            <a:r>
              <a:rPr lang="en-US" sz="5800">
                <a:solidFill>
                  <a:srgbClr val="FFFFFF"/>
                </a:solidFill>
                <a:latin typeface="Calibri (MS)"/>
                <a:ea typeface="Calibri (MS)"/>
                <a:cs typeface="Calibri (MS)"/>
                <a:sym typeface="Calibri (MS)"/>
              </a:rPr>
              <a:t> </a:t>
            </a:r>
          </a:p>
          <a:p>
            <a:pPr algn="ctr">
              <a:lnSpc>
                <a:spcPts val="8120"/>
              </a:lnSpc>
              <a:spcBef>
                <a:spcPct val="0"/>
              </a:spcBef>
            </a:pPr>
            <a:r>
              <a:rPr lang="en-US" sz="5800">
                <a:solidFill>
                  <a:srgbClr val="FFFFFF"/>
                </a:solidFill>
                <a:latin typeface="Calibri (MS)"/>
                <a:ea typeface="Calibri (MS)"/>
                <a:cs typeface="Calibri (MS)"/>
                <a:sym typeface="Calibri (MS)"/>
              </a:rPr>
              <a:t>There are two options for connections.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12243" t="-35829" r="-12243"/>
            </a:stretch>
          </a:blipFill>
        </p:spPr>
        <p:txBody>
          <a:bodyPr/>
          <a:lstStyle/>
          <a:p>
            <a:endParaRPr lang="en-US"/>
          </a:p>
        </p:txBody>
      </p:sp>
      <p:sp>
        <p:nvSpPr>
          <p:cNvPr id="3" name="Freeform 3"/>
          <p:cNvSpPr/>
          <p:nvPr/>
        </p:nvSpPr>
        <p:spPr>
          <a:xfrm rot="-931638">
            <a:off x="384339" y="185266"/>
            <a:ext cx="826566" cy="1686869"/>
          </a:xfrm>
          <a:custGeom>
            <a:avLst/>
            <a:gdLst/>
            <a:ahLst/>
            <a:cxnLst/>
            <a:rect l="l" t="t" r="r" b="b"/>
            <a:pathLst>
              <a:path w="826566" h="1686869">
                <a:moveTo>
                  <a:pt x="0" y="0"/>
                </a:moveTo>
                <a:lnTo>
                  <a:pt x="826565" y="0"/>
                </a:lnTo>
                <a:lnTo>
                  <a:pt x="826565" y="1686868"/>
                </a:lnTo>
                <a:lnTo>
                  <a:pt x="0" y="16868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TextBox 4"/>
          <p:cNvSpPr txBox="1"/>
          <p:nvPr/>
        </p:nvSpPr>
        <p:spPr>
          <a:xfrm>
            <a:off x="497607" y="2333762"/>
            <a:ext cx="17292785" cy="5025799"/>
          </a:xfrm>
          <a:prstGeom prst="rect">
            <a:avLst/>
          </a:prstGeom>
        </p:spPr>
        <p:txBody>
          <a:bodyPr lIns="0" tIns="0" rIns="0" bIns="0" rtlCol="0" anchor="t">
            <a:spAutoFit/>
          </a:bodyPr>
          <a:lstStyle/>
          <a:p>
            <a:pPr algn="ctr">
              <a:lnSpc>
                <a:spcPts val="6580"/>
              </a:lnSpc>
              <a:spcBef>
                <a:spcPct val="0"/>
              </a:spcBef>
            </a:pPr>
            <a:r>
              <a:rPr lang="en-US" sz="4700">
                <a:solidFill>
                  <a:srgbClr val="FFFFFF"/>
                </a:solidFill>
                <a:latin typeface="Calibri (MS)"/>
                <a:ea typeface="Calibri (MS)"/>
                <a:cs typeface="Calibri (MS)"/>
                <a:sym typeface="Calibri (MS)"/>
              </a:rPr>
              <a:t>1 full year of Physical Education/Health Combo (4 quarters)</a:t>
            </a:r>
          </a:p>
          <a:p>
            <a:pPr algn="ctr">
              <a:lnSpc>
                <a:spcPts val="6580"/>
              </a:lnSpc>
              <a:spcBef>
                <a:spcPct val="0"/>
              </a:spcBef>
            </a:pPr>
            <a:r>
              <a:rPr lang="en-US" sz="4700">
                <a:solidFill>
                  <a:srgbClr val="FFFFFF"/>
                </a:solidFill>
                <a:latin typeface="Calibri (MS)"/>
                <a:ea typeface="Calibri (MS)"/>
                <a:cs typeface="Calibri (MS)"/>
                <a:sym typeface="Calibri (MS)"/>
              </a:rPr>
              <a:t>4 other course offerings from the following:</a:t>
            </a:r>
          </a:p>
          <a:p>
            <a:pPr algn="just">
              <a:lnSpc>
                <a:spcPts val="6580"/>
              </a:lnSpc>
            </a:pPr>
            <a:r>
              <a:rPr lang="en-US" sz="4700">
                <a:solidFill>
                  <a:srgbClr val="FFFFFF"/>
                </a:solidFill>
                <a:latin typeface="Calibri (MS)"/>
                <a:ea typeface="Calibri (MS)"/>
                <a:cs typeface="Calibri (MS)"/>
                <a:sym typeface="Calibri (MS)"/>
              </a:rPr>
              <a:t>           • Visual Arts                                    •STEM Class (ABE Science)    </a:t>
            </a:r>
          </a:p>
          <a:p>
            <a:pPr algn="just">
              <a:lnSpc>
                <a:spcPts val="6580"/>
              </a:lnSpc>
              <a:spcBef>
                <a:spcPct val="0"/>
              </a:spcBef>
            </a:pPr>
            <a:r>
              <a:rPr lang="en-US" sz="4700">
                <a:solidFill>
                  <a:srgbClr val="FFFFFF"/>
                </a:solidFill>
                <a:latin typeface="Calibri (MS)"/>
                <a:ea typeface="Calibri (MS)"/>
                <a:cs typeface="Calibri (MS)"/>
                <a:sym typeface="Calibri (MS)"/>
              </a:rPr>
              <a:t>           • Exploring Agriculture                 • Library Research Skill</a:t>
            </a:r>
          </a:p>
          <a:p>
            <a:pPr algn="just">
              <a:lnSpc>
                <a:spcPts val="6580"/>
              </a:lnSpc>
              <a:spcBef>
                <a:spcPct val="0"/>
              </a:spcBef>
            </a:pPr>
            <a:endParaRPr lang="en-US" sz="4700">
              <a:solidFill>
                <a:srgbClr val="FFFFFF"/>
              </a:solidFill>
              <a:latin typeface="Calibri (MS)"/>
              <a:ea typeface="Calibri (MS)"/>
              <a:cs typeface="Calibri (MS)"/>
              <a:sym typeface="Calibri (MS)"/>
            </a:endParaRPr>
          </a:p>
          <a:p>
            <a:pPr algn="ctr">
              <a:lnSpc>
                <a:spcPts val="6580"/>
              </a:lnSpc>
              <a:spcBef>
                <a:spcPct val="0"/>
              </a:spcBef>
            </a:pPr>
            <a:r>
              <a:rPr lang="en-US" sz="4700">
                <a:solidFill>
                  <a:srgbClr val="FFFFFF"/>
                </a:solidFill>
                <a:latin typeface="Calibri (MS)"/>
                <a:ea typeface="Calibri (MS)"/>
                <a:cs typeface="Calibri (MS)"/>
                <a:sym typeface="Calibri (MS)"/>
              </a:rPr>
              <a:t> All students take Career Awareness</a:t>
            </a:r>
          </a:p>
        </p:txBody>
      </p:sp>
      <p:sp>
        <p:nvSpPr>
          <p:cNvPr id="5" name="Freeform 5"/>
          <p:cNvSpPr/>
          <p:nvPr/>
        </p:nvSpPr>
        <p:spPr>
          <a:xfrm>
            <a:off x="14966271" y="6469797"/>
            <a:ext cx="3121556" cy="2788503"/>
          </a:xfrm>
          <a:custGeom>
            <a:avLst/>
            <a:gdLst/>
            <a:ahLst/>
            <a:cxnLst/>
            <a:rect l="l" t="t" r="r" b="b"/>
            <a:pathLst>
              <a:path w="3121556" h="2788503">
                <a:moveTo>
                  <a:pt x="0" y="0"/>
                </a:moveTo>
                <a:lnTo>
                  <a:pt x="3121556" y="0"/>
                </a:lnTo>
                <a:lnTo>
                  <a:pt x="3121556" y="2788503"/>
                </a:lnTo>
                <a:lnTo>
                  <a:pt x="0" y="2788503"/>
                </a:lnTo>
                <a:lnTo>
                  <a:pt x="0" y="0"/>
                </a:lnTo>
                <a:close/>
              </a:path>
            </a:pathLst>
          </a:custGeom>
          <a:blipFill>
            <a:blip r:embed="rId6"/>
            <a:stretch>
              <a:fillRect/>
            </a:stretch>
          </a:blipFill>
        </p:spPr>
        <p:txBody>
          <a:bodyPr/>
          <a:lstStyle/>
          <a:p>
            <a:endParaRPr lang="en-US"/>
          </a:p>
        </p:txBody>
      </p:sp>
      <p:sp>
        <p:nvSpPr>
          <p:cNvPr id="6" name="Freeform 6"/>
          <p:cNvSpPr/>
          <p:nvPr/>
        </p:nvSpPr>
        <p:spPr>
          <a:xfrm>
            <a:off x="372707" y="6894346"/>
            <a:ext cx="2741104" cy="1939405"/>
          </a:xfrm>
          <a:custGeom>
            <a:avLst/>
            <a:gdLst/>
            <a:ahLst/>
            <a:cxnLst/>
            <a:rect l="l" t="t" r="r" b="b"/>
            <a:pathLst>
              <a:path w="2741104" h="1939405">
                <a:moveTo>
                  <a:pt x="0" y="0"/>
                </a:moveTo>
                <a:lnTo>
                  <a:pt x="2741104" y="0"/>
                </a:lnTo>
                <a:lnTo>
                  <a:pt x="2741104" y="1939405"/>
                </a:lnTo>
                <a:lnTo>
                  <a:pt x="0" y="1939405"/>
                </a:lnTo>
                <a:lnTo>
                  <a:pt x="0" y="0"/>
                </a:lnTo>
                <a:close/>
              </a:path>
            </a:pathLst>
          </a:custGeom>
          <a:blipFill>
            <a:blip r:embed="rId7"/>
            <a:stretch>
              <a:fillRect/>
            </a:stretch>
          </a:blipFill>
        </p:spPr>
        <p:txBody>
          <a:bodyPr/>
          <a:lstStyle/>
          <a:p>
            <a:endParaRPr lang="en-US"/>
          </a:p>
        </p:txBody>
      </p:sp>
      <p:sp>
        <p:nvSpPr>
          <p:cNvPr id="7" name="TextBox 7"/>
          <p:cNvSpPr txBox="1"/>
          <p:nvPr/>
        </p:nvSpPr>
        <p:spPr>
          <a:xfrm>
            <a:off x="4270292" y="150492"/>
            <a:ext cx="10695980" cy="1801494"/>
          </a:xfrm>
          <a:prstGeom prst="rect">
            <a:avLst/>
          </a:prstGeom>
        </p:spPr>
        <p:txBody>
          <a:bodyPr lIns="0" tIns="0" rIns="0" bIns="0" rtlCol="0" anchor="t">
            <a:spAutoFit/>
          </a:bodyPr>
          <a:lstStyle/>
          <a:p>
            <a:pPr algn="ctr">
              <a:lnSpc>
                <a:spcPts val="7140"/>
              </a:lnSpc>
            </a:pPr>
            <a:r>
              <a:rPr lang="en-US" sz="5100">
                <a:solidFill>
                  <a:srgbClr val="FFFFFF"/>
                </a:solidFill>
                <a:latin typeface="Architects Daughter"/>
                <a:ea typeface="Architects Daughter"/>
                <a:cs typeface="Architects Daughter"/>
                <a:sym typeface="Architects Daughter"/>
              </a:rPr>
              <a:t>OPTION 2: GENERAL CONNECTIONS</a:t>
            </a:r>
          </a:p>
          <a:p>
            <a:pPr algn="ctr">
              <a:lnSpc>
                <a:spcPts val="7420"/>
              </a:lnSpc>
              <a:spcBef>
                <a:spcPct val="0"/>
              </a:spcBef>
            </a:pPr>
            <a:endParaRPr lang="en-US" sz="5100">
              <a:solidFill>
                <a:srgbClr val="FFFFFF"/>
              </a:solidFill>
              <a:latin typeface="Architects Daughter"/>
              <a:ea typeface="Architects Daughter"/>
              <a:cs typeface="Architects Daughter"/>
              <a:sym typeface="Architects Daughter"/>
            </a:endParaRPr>
          </a:p>
        </p:txBody>
      </p:sp>
      <p:sp>
        <p:nvSpPr>
          <p:cNvPr id="8" name="TextBox 8"/>
          <p:cNvSpPr txBox="1"/>
          <p:nvPr/>
        </p:nvSpPr>
        <p:spPr>
          <a:xfrm>
            <a:off x="544933" y="1085212"/>
            <a:ext cx="18146697" cy="866774"/>
          </a:xfrm>
          <a:prstGeom prst="rect">
            <a:avLst/>
          </a:prstGeom>
        </p:spPr>
        <p:txBody>
          <a:bodyPr lIns="0" tIns="0" rIns="0" bIns="0" rtlCol="0" anchor="t">
            <a:spAutoFit/>
          </a:bodyPr>
          <a:lstStyle/>
          <a:p>
            <a:pPr algn="ctr">
              <a:lnSpc>
                <a:spcPts val="6300"/>
              </a:lnSpc>
              <a:spcBef>
                <a:spcPct val="0"/>
              </a:spcBef>
            </a:pPr>
            <a:r>
              <a:rPr lang="en-US" sz="4500" i="1">
                <a:solidFill>
                  <a:srgbClr val="FFFFFF"/>
                </a:solidFill>
                <a:latin typeface="Calibri (MS) Italics"/>
                <a:ea typeface="Calibri (MS) Italics"/>
                <a:cs typeface="Calibri (MS) Italics"/>
                <a:sym typeface="Calibri (MS) Italics"/>
              </a:rPr>
              <a:t>All students will have two daily periods of Connections (Periods 8 &amp; 9)</a:t>
            </a:r>
          </a:p>
        </p:txBody>
      </p:sp>
      <p:sp>
        <p:nvSpPr>
          <p:cNvPr id="9" name="TextBox 9"/>
          <p:cNvSpPr txBox="1"/>
          <p:nvPr/>
        </p:nvSpPr>
        <p:spPr>
          <a:xfrm>
            <a:off x="4865294" y="6891196"/>
            <a:ext cx="8987135" cy="1612264"/>
          </a:xfrm>
          <a:prstGeom prst="rect">
            <a:avLst/>
          </a:prstGeom>
        </p:spPr>
        <p:txBody>
          <a:bodyPr lIns="0" tIns="0" rIns="0" bIns="0" rtlCol="0" anchor="t">
            <a:spAutoFit/>
          </a:bodyPr>
          <a:lstStyle/>
          <a:p>
            <a:pPr algn="ctr">
              <a:lnSpc>
                <a:spcPts val="6160"/>
              </a:lnSpc>
              <a:spcBef>
                <a:spcPct val="0"/>
              </a:spcBef>
            </a:pPr>
            <a:r>
              <a:rPr lang="en-US" sz="4400" i="1">
                <a:solidFill>
                  <a:srgbClr val="FFFFFF"/>
                </a:solidFill>
                <a:latin typeface="Calibri (MS) Italics"/>
                <a:ea typeface="Calibri (MS) Italics"/>
                <a:cs typeface="Calibri (MS) Italics"/>
                <a:sym typeface="Calibri (MS) Italics"/>
              </a:rPr>
              <a:t> </a:t>
            </a:r>
          </a:p>
          <a:p>
            <a:pPr algn="ctr">
              <a:lnSpc>
                <a:spcPts val="6160"/>
              </a:lnSpc>
              <a:spcBef>
                <a:spcPct val="0"/>
              </a:spcBef>
            </a:pPr>
            <a:r>
              <a:rPr lang="en-US" sz="4400" i="1">
                <a:solidFill>
                  <a:srgbClr val="FFFFFF"/>
                </a:solidFill>
                <a:latin typeface="Calibri (MS) Italics"/>
                <a:ea typeface="Calibri (MS) Italics"/>
                <a:cs typeface="Calibri (MS) Italics"/>
                <a:sym typeface="Calibri (MS) Italics"/>
              </a:rPr>
              <a:t> * Connections change every 9-weeks! *</a:t>
            </a:r>
          </a:p>
        </p:txBody>
      </p:sp>
      <p:sp>
        <p:nvSpPr>
          <p:cNvPr id="10" name="Rectangle 1">
            <a:extLst>
              <a:ext uri="{FF2B5EF4-FFF2-40B4-BE49-F238E27FC236}">
                <a16:creationId xmlns:a16="http://schemas.microsoft.com/office/drawing/2014/main" id="{727B2DCE-2265-9A6F-DC33-582FB85B4EDE}"/>
              </a:ext>
            </a:extLst>
          </p:cNvPr>
          <p:cNvSpPr>
            <a:spLocks noChangeArrowheads="1"/>
          </p:cNvSpPr>
          <p:nvPr/>
        </p:nvSpPr>
        <p:spPr bwMode="auto">
          <a:xfrm>
            <a:off x="0" y="0"/>
            <a:ext cx="18288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12243" t="-35829" r="-12243"/>
            </a:stretch>
          </a:blipFill>
        </p:spPr>
        <p:txBody>
          <a:bodyPr/>
          <a:lstStyle/>
          <a:p>
            <a:endParaRPr lang="en-US"/>
          </a:p>
        </p:txBody>
      </p:sp>
      <p:sp>
        <p:nvSpPr>
          <p:cNvPr id="3" name="Freeform 3"/>
          <p:cNvSpPr/>
          <p:nvPr/>
        </p:nvSpPr>
        <p:spPr>
          <a:xfrm rot="-931638">
            <a:off x="384339" y="185266"/>
            <a:ext cx="826566" cy="1686869"/>
          </a:xfrm>
          <a:custGeom>
            <a:avLst/>
            <a:gdLst/>
            <a:ahLst/>
            <a:cxnLst/>
            <a:rect l="l" t="t" r="r" b="b"/>
            <a:pathLst>
              <a:path w="826566" h="1686869">
                <a:moveTo>
                  <a:pt x="0" y="0"/>
                </a:moveTo>
                <a:lnTo>
                  <a:pt x="826565" y="0"/>
                </a:lnTo>
                <a:lnTo>
                  <a:pt x="826565" y="1686868"/>
                </a:lnTo>
                <a:lnTo>
                  <a:pt x="0" y="16868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TextBox 4"/>
          <p:cNvSpPr txBox="1"/>
          <p:nvPr/>
        </p:nvSpPr>
        <p:spPr>
          <a:xfrm>
            <a:off x="544933" y="2420532"/>
            <a:ext cx="17292785" cy="5033644"/>
          </a:xfrm>
          <a:prstGeom prst="rect">
            <a:avLst/>
          </a:prstGeom>
        </p:spPr>
        <p:txBody>
          <a:bodyPr lIns="0" tIns="0" rIns="0" bIns="0" rtlCol="0" anchor="t">
            <a:spAutoFit/>
          </a:bodyPr>
          <a:lstStyle/>
          <a:p>
            <a:pPr algn="ctr">
              <a:lnSpc>
                <a:spcPts val="6580"/>
              </a:lnSpc>
              <a:spcBef>
                <a:spcPct val="0"/>
              </a:spcBef>
            </a:pPr>
            <a:r>
              <a:rPr lang="en-US" sz="4700">
                <a:solidFill>
                  <a:srgbClr val="FFFFFF"/>
                </a:solidFill>
                <a:latin typeface="Calibri (MS)"/>
                <a:ea typeface="Calibri (MS)"/>
                <a:cs typeface="Calibri (MS)"/>
                <a:sym typeface="Calibri (MS)"/>
              </a:rPr>
              <a:t>1 full year of Band, Chorus or Orchestra (4 quarters)</a:t>
            </a:r>
          </a:p>
          <a:p>
            <a:pPr algn="ctr">
              <a:lnSpc>
                <a:spcPts val="6580"/>
              </a:lnSpc>
              <a:spcBef>
                <a:spcPct val="0"/>
              </a:spcBef>
            </a:pPr>
            <a:r>
              <a:rPr lang="en-US" sz="4700">
                <a:solidFill>
                  <a:srgbClr val="FFFFFF"/>
                </a:solidFill>
                <a:latin typeface="Calibri (MS)"/>
                <a:ea typeface="Calibri (MS)"/>
                <a:cs typeface="Calibri (MS)"/>
                <a:sym typeface="Calibri (MS)"/>
              </a:rPr>
              <a:t> 1 semester of Physical Education/Health Combo </a:t>
            </a:r>
          </a:p>
          <a:p>
            <a:pPr algn="ctr">
              <a:lnSpc>
                <a:spcPts val="6580"/>
              </a:lnSpc>
              <a:spcBef>
                <a:spcPct val="0"/>
              </a:spcBef>
            </a:pPr>
            <a:r>
              <a:rPr lang="en-US" sz="4700">
                <a:solidFill>
                  <a:srgbClr val="FFFFFF"/>
                </a:solidFill>
                <a:latin typeface="Calibri (MS)"/>
                <a:ea typeface="Calibri (MS)"/>
                <a:cs typeface="Calibri (MS)"/>
                <a:sym typeface="Calibri (MS)"/>
              </a:rPr>
              <a:t>2 other course offerings from the following:</a:t>
            </a:r>
          </a:p>
          <a:p>
            <a:pPr algn="l">
              <a:lnSpc>
                <a:spcPts val="6580"/>
              </a:lnSpc>
            </a:pPr>
            <a:r>
              <a:rPr lang="en-US" sz="4700">
                <a:solidFill>
                  <a:srgbClr val="FFFFFF"/>
                </a:solidFill>
                <a:latin typeface="Calibri (MS)"/>
                <a:ea typeface="Calibri (MS)"/>
                <a:cs typeface="Calibri (MS)"/>
                <a:sym typeface="Calibri (MS)"/>
              </a:rPr>
              <a:t>           • Visual Arts                                    •STEM Class (ABE Science)    </a:t>
            </a:r>
          </a:p>
          <a:p>
            <a:pPr algn="l">
              <a:lnSpc>
                <a:spcPts val="6580"/>
              </a:lnSpc>
              <a:spcBef>
                <a:spcPct val="0"/>
              </a:spcBef>
            </a:pPr>
            <a:r>
              <a:rPr lang="en-US" sz="4700">
                <a:solidFill>
                  <a:srgbClr val="FFFFFF"/>
                </a:solidFill>
                <a:latin typeface="Calibri (MS)"/>
                <a:ea typeface="Calibri (MS)"/>
                <a:cs typeface="Calibri (MS)"/>
                <a:sym typeface="Calibri (MS)"/>
              </a:rPr>
              <a:t>           • Exploring Agriculture                 • Library Research Skills  </a:t>
            </a:r>
          </a:p>
          <a:p>
            <a:pPr algn="ctr">
              <a:lnSpc>
                <a:spcPts val="6580"/>
              </a:lnSpc>
              <a:spcBef>
                <a:spcPct val="0"/>
              </a:spcBef>
            </a:pPr>
            <a:r>
              <a:rPr lang="en-US" sz="4700">
                <a:solidFill>
                  <a:srgbClr val="FFFFFF"/>
                </a:solidFill>
                <a:latin typeface="Calibri (MS)"/>
                <a:ea typeface="Calibri (MS)"/>
                <a:cs typeface="Calibri (MS)"/>
                <a:sym typeface="Calibri (MS)"/>
              </a:rPr>
              <a:t>  All students take Career Awareness </a:t>
            </a:r>
          </a:p>
        </p:txBody>
      </p:sp>
      <p:sp>
        <p:nvSpPr>
          <p:cNvPr id="5" name="Freeform 5"/>
          <p:cNvSpPr/>
          <p:nvPr/>
        </p:nvSpPr>
        <p:spPr>
          <a:xfrm>
            <a:off x="3493371" y="7610443"/>
            <a:ext cx="11301259" cy="2161366"/>
          </a:xfrm>
          <a:custGeom>
            <a:avLst/>
            <a:gdLst/>
            <a:ahLst/>
            <a:cxnLst/>
            <a:rect l="l" t="t" r="r" b="b"/>
            <a:pathLst>
              <a:path w="11301259" h="2161366">
                <a:moveTo>
                  <a:pt x="0" y="0"/>
                </a:moveTo>
                <a:lnTo>
                  <a:pt x="11301258" y="0"/>
                </a:lnTo>
                <a:lnTo>
                  <a:pt x="11301258" y="2161366"/>
                </a:lnTo>
                <a:lnTo>
                  <a:pt x="0" y="2161366"/>
                </a:lnTo>
                <a:lnTo>
                  <a:pt x="0" y="0"/>
                </a:lnTo>
                <a:close/>
              </a:path>
            </a:pathLst>
          </a:custGeom>
          <a:blipFill>
            <a:blip r:embed="rId6"/>
            <a:stretch>
              <a:fillRect/>
            </a:stretch>
          </a:blipFill>
        </p:spPr>
        <p:txBody>
          <a:bodyPr/>
          <a:lstStyle/>
          <a:p>
            <a:endParaRPr lang="en-US"/>
          </a:p>
        </p:txBody>
      </p:sp>
      <p:sp>
        <p:nvSpPr>
          <p:cNvPr id="6" name="TextBox 6"/>
          <p:cNvSpPr txBox="1"/>
          <p:nvPr/>
        </p:nvSpPr>
        <p:spPr>
          <a:xfrm>
            <a:off x="5016293" y="150492"/>
            <a:ext cx="9203978" cy="1801494"/>
          </a:xfrm>
          <a:prstGeom prst="rect">
            <a:avLst/>
          </a:prstGeom>
        </p:spPr>
        <p:txBody>
          <a:bodyPr lIns="0" tIns="0" rIns="0" bIns="0" rtlCol="0" anchor="t">
            <a:spAutoFit/>
          </a:bodyPr>
          <a:lstStyle/>
          <a:p>
            <a:pPr algn="ctr">
              <a:lnSpc>
                <a:spcPts val="7140"/>
              </a:lnSpc>
            </a:pPr>
            <a:r>
              <a:rPr lang="en-US" sz="5100">
                <a:solidFill>
                  <a:srgbClr val="FFFFFF"/>
                </a:solidFill>
                <a:latin typeface="Architects Daughter"/>
                <a:ea typeface="Architects Daughter"/>
                <a:cs typeface="Architects Daughter"/>
                <a:sym typeface="Architects Daughter"/>
              </a:rPr>
              <a:t>OPTION 1: PERFORMING ARTS </a:t>
            </a:r>
          </a:p>
          <a:p>
            <a:pPr algn="ctr">
              <a:lnSpc>
                <a:spcPts val="7420"/>
              </a:lnSpc>
              <a:spcBef>
                <a:spcPct val="0"/>
              </a:spcBef>
            </a:pPr>
            <a:endParaRPr lang="en-US" sz="5100">
              <a:solidFill>
                <a:srgbClr val="FFFFFF"/>
              </a:solidFill>
              <a:latin typeface="Architects Daughter"/>
              <a:ea typeface="Architects Daughter"/>
              <a:cs typeface="Architects Daughter"/>
              <a:sym typeface="Architects Daughter"/>
            </a:endParaRPr>
          </a:p>
        </p:txBody>
      </p:sp>
      <p:sp>
        <p:nvSpPr>
          <p:cNvPr id="7" name="TextBox 7"/>
          <p:cNvSpPr txBox="1"/>
          <p:nvPr/>
        </p:nvSpPr>
        <p:spPr>
          <a:xfrm>
            <a:off x="544933" y="1293896"/>
            <a:ext cx="18146697" cy="866774"/>
          </a:xfrm>
          <a:prstGeom prst="rect">
            <a:avLst/>
          </a:prstGeom>
        </p:spPr>
        <p:txBody>
          <a:bodyPr lIns="0" tIns="0" rIns="0" bIns="0" rtlCol="0" anchor="t">
            <a:spAutoFit/>
          </a:bodyPr>
          <a:lstStyle/>
          <a:p>
            <a:pPr algn="ctr">
              <a:lnSpc>
                <a:spcPts val="6300"/>
              </a:lnSpc>
              <a:spcBef>
                <a:spcPct val="0"/>
              </a:spcBef>
            </a:pPr>
            <a:r>
              <a:rPr lang="en-US" sz="4500" i="1">
                <a:solidFill>
                  <a:srgbClr val="FFFFFF"/>
                </a:solidFill>
                <a:latin typeface="Calibri (MS) Italics"/>
                <a:ea typeface="Calibri (MS) Italics"/>
                <a:cs typeface="Calibri (MS) Italics"/>
                <a:sym typeface="Calibri (MS) Italics"/>
              </a:rPr>
              <a:t>All students will have two daily periods of Connections (Periods 8 &amp; 9)</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598459" y="177427"/>
            <a:ext cx="12127288" cy="10562695"/>
          </a:xfrm>
          <a:custGeom>
            <a:avLst/>
            <a:gdLst/>
            <a:ahLst/>
            <a:cxnLst/>
            <a:rect l="l" t="t" r="r" b="b"/>
            <a:pathLst>
              <a:path w="12127288" h="10562695">
                <a:moveTo>
                  <a:pt x="0" y="0"/>
                </a:moveTo>
                <a:lnTo>
                  <a:pt x="12127288" y="0"/>
                </a:lnTo>
                <a:lnTo>
                  <a:pt x="12127288" y="10562695"/>
                </a:lnTo>
                <a:lnTo>
                  <a:pt x="0" y="10562695"/>
                </a:lnTo>
                <a:lnTo>
                  <a:pt x="0" y="0"/>
                </a:lnTo>
                <a:close/>
              </a:path>
            </a:pathLst>
          </a:custGeom>
          <a:blipFill>
            <a:blip r:embed="rId2"/>
            <a:stretch>
              <a:fillRect l="-7504" r="-11604"/>
            </a:stretch>
          </a:blipFill>
        </p:spPr>
        <p:txBody>
          <a:bodyPr/>
          <a:lstStyle/>
          <a:p>
            <a:endParaRPr lang="en-US"/>
          </a:p>
        </p:txBody>
      </p:sp>
      <p:sp>
        <p:nvSpPr>
          <p:cNvPr id="3" name="TextBox 3"/>
          <p:cNvSpPr txBox="1"/>
          <p:nvPr/>
        </p:nvSpPr>
        <p:spPr>
          <a:xfrm>
            <a:off x="250141" y="5874056"/>
            <a:ext cx="4531784" cy="1047750"/>
          </a:xfrm>
          <a:prstGeom prst="rect">
            <a:avLst/>
          </a:prstGeom>
        </p:spPr>
        <p:txBody>
          <a:bodyPr lIns="0" tIns="0" rIns="0" bIns="0" rtlCol="0" anchor="t">
            <a:spAutoFit/>
          </a:bodyPr>
          <a:lstStyle/>
          <a:p>
            <a:pPr algn="l">
              <a:lnSpc>
                <a:spcPts val="4200"/>
              </a:lnSpc>
              <a:spcBef>
                <a:spcPct val="0"/>
              </a:spcBef>
            </a:pPr>
            <a:r>
              <a:rPr lang="en-US" sz="3000">
                <a:solidFill>
                  <a:srgbClr val="000000"/>
                </a:solidFill>
                <a:latin typeface="Gordita"/>
                <a:ea typeface="Gordita"/>
                <a:cs typeface="Gordita"/>
                <a:sym typeface="Gordita"/>
              </a:rPr>
              <a:t>BAND, CHORUS, AND ORCHESTRA</a:t>
            </a:r>
          </a:p>
        </p:txBody>
      </p:sp>
      <p:sp>
        <p:nvSpPr>
          <p:cNvPr id="4" name="Freeform 4"/>
          <p:cNvSpPr/>
          <p:nvPr/>
        </p:nvSpPr>
        <p:spPr>
          <a:xfrm>
            <a:off x="1754906" y="6087482"/>
            <a:ext cx="6054037" cy="4652640"/>
          </a:xfrm>
          <a:custGeom>
            <a:avLst/>
            <a:gdLst/>
            <a:ahLst/>
            <a:cxnLst/>
            <a:rect l="l" t="t" r="r" b="b"/>
            <a:pathLst>
              <a:path w="6054037" h="4652640">
                <a:moveTo>
                  <a:pt x="0" y="0"/>
                </a:moveTo>
                <a:lnTo>
                  <a:pt x="6054038" y="0"/>
                </a:lnTo>
                <a:lnTo>
                  <a:pt x="6054038" y="4652640"/>
                </a:lnTo>
                <a:lnTo>
                  <a:pt x="0" y="4652640"/>
                </a:lnTo>
                <a:lnTo>
                  <a:pt x="0" y="0"/>
                </a:lnTo>
                <a:close/>
              </a:path>
            </a:pathLst>
          </a:custGeom>
          <a:blipFill>
            <a:blip r:embed="rId3"/>
            <a:stretch>
              <a:fillRect/>
            </a:stretch>
          </a:blipFill>
        </p:spPr>
        <p:txBody>
          <a:bodyPr/>
          <a:lstStyle/>
          <a:p>
            <a:endParaRPr lang="en-US"/>
          </a:p>
        </p:txBody>
      </p:sp>
      <p:sp>
        <p:nvSpPr>
          <p:cNvPr id="5" name="Freeform 5"/>
          <p:cNvSpPr/>
          <p:nvPr/>
        </p:nvSpPr>
        <p:spPr>
          <a:xfrm>
            <a:off x="250141" y="7175898"/>
            <a:ext cx="2607021" cy="2607021"/>
          </a:xfrm>
          <a:custGeom>
            <a:avLst/>
            <a:gdLst/>
            <a:ahLst/>
            <a:cxnLst/>
            <a:rect l="l" t="t" r="r" b="b"/>
            <a:pathLst>
              <a:path w="2607021" h="2607021">
                <a:moveTo>
                  <a:pt x="0" y="0"/>
                </a:moveTo>
                <a:lnTo>
                  <a:pt x="2607021" y="0"/>
                </a:lnTo>
                <a:lnTo>
                  <a:pt x="2607021" y="2607021"/>
                </a:lnTo>
                <a:lnTo>
                  <a:pt x="0" y="2607021"/>
                </a:lnTo>
                <a:lnTo>
                  <a:pt x="0" y="0"/>
                </a:lnTo>
                <a:close/>
              </a:path>
            </a:pathLst>
          </a:custGeom>
          <a:blipFill>
            <a:blip r:embed="rId4"/>
            <a:stretch>
              <a:fillRect/>
            </a:stretch>
          </a:blipFill>
        </p:spPr>
        <p:txBody>
          <a:bodyPr/>
          <a:lstStyle/>
          <a:p>
            <a:endParaRPr lang="en-US"/>
          </a:p>
        </p:txBody>
      </p:sp>
      <p:sp>
        <p:nvSpPr>
          <p:cNvPr id="6" name="TextBox 6"/>
          <p:cNvSpPr txBox="1"/>
          <p:nvPr/>
        </p:nvSpPr>
        <p:spPr>
          <a:xfrm>
            <a:off x="250141" y="3799519"/>
            <a:ext cx="8053532" cy="1659255"/>
          </a:xfrm>
          <a:prstGeom prst="rect">
            <a:avLst/>
          </a:prstGeom>
        </p:spPr>
        <p:txBody>
          <a:bodyPr lIns="0" tIns="0" rIns="0" bIns="0" rtlCol="0" anchor="t">
            <a:spAutoFit/>
          </a:bodyPr>
          <a:lstStyle/>
          <a:p>
            <a:pPr algn="l">
              <a:lnSpc>
                <a:spcPts val="6435"/>
              </a:lnSpc>
            </a:pPr>
            <a:r>
              <a:rPr lang="en-US" sz="6500" b="1">
                <a:solidFill>
                  <a:srgbClr val="000000"/>
                </a:solidFill>
                <a:latin typeface="Gordita Bold"/>
                <a:ea typeface="Gordita Bold"/>
                <a:cs typeface="Gordita Bold"/>
                <a:sym typeface="Gordita Bold"/>
              </a:rPr>
              <a:t>PERFORMING</a:t>
            </a:r>
          </a:p>
          <a:p>
            <a:pPr algn="l">
              <a:lnSpc>
                <a:spcPts val="6435"/>
              </a:lnSpc>
            </a:pPr>
            <a:r>
              <a:rPr lang="en-US" sz="6500" b="1">
                <a:solidFill>
                  <a:srgbClr val="000000"/>
                </a:solidFill>
                <a:latin typeface="Gordita Bold"/>
                <a:ea typeface="Gordita Bold"/>
                <a:cs typeface="Gordita Bold"/>
                <a:sym typeface="Gordita Bold"/>
              </a:rPr>
              <a:t>ARTS</a:t>
            </a:r>
          </a:p>
        </p:txBody>
      </p:sp>
      <p:sp>
        <p:nvSpPr>
          <p:cNvPr id="7" name="TextBox 7"/>
          <p:cNvSpPr txBox="1"/>
          <p:nvPr/>
        </p:nvSpPr>
        <p:spPr>
          <a:xfrm>
            <a:off x="250141" y="2812094"/>
            <a:ext cx="6817333" cy="854075"/>
          </a:xfrm>
          <a:prstGeom prst="rect">
            <a:avLst/>
          </a:prstGeom>
        </p:spPr>
        <p:txBody>
          <a:bodyPr lIns="0" tIns="0" rIns="0" bIns="0" rtlCol="0" anchor="t">
            <a:spAutoFit/>
          </a:bodyPr>
          <a:lstStyle/>
          <a:p>
            <a:pPr algn="l">
              <a:lnSpc>
                <a:spcPts val="7000"/>
              </a:lnSpc>
              <a:spcBef>
                <a:spcPct val="0"/>
              </a:spcBef>
            </a:pPr>
            <a:r>
              <a:rPr lang="en-US" sz="5000">
                <a:solidFill>
                  <a:srgbClr val="000000"/>
                </a:solidFill>
                <a:latin typeface="Gordita"/>
                <a:ea typeface="Gordita"/>
                <a:cs typeface="Gordita"/>
                <a:sym typeface="Gordita"/>
              </a:rPr>
              <a:t>HOPEWELL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522660" y="1877127"/>
            <a:ext cx="5246370" cy="5246370"/>
            <a:chOff x="0" y="0"/>
            <a:chExt cx="812800" cy="812800"/>
          </a:xfrm>
        </p:grpSpPr>
        <p:sp>
          <p:nvSpPr>
            <p:cNvPr id="3" name="Freeform 3"/>
            <p:cNvSpPr/>
            <p:nvPr/>
          </p:nvSpPr>
          <p:spPr>
            <a:xfrm>
              <a:off x="0" y="0"/>
              <a:ext cx="812800" cy="812800"/>
            </a:xfrm>
            <a:custGeom>
              <a:avLst/>
              <a:gdLst/>
              <a:ahLst/>
              <a:cxnLst/>
              <a:rect l="l" t="t" r="r" b="b"/>
              <a:pathLst>
                <a:path w="812800" h="812800">
                  <a:moveTo>
                    <a:pt x="33940" y="0"/>
                  </a:moveTo>
                  <a:lnTo>
                    <a:pt x="778860" y="0"/>
                  </a:lnTo>
                  <a:cubicBezTo>
                    <a:pt x="797604" y="0"/>
                    <a:pt x="812800" y="15196"/>
                    <a:pt x="812800" y="33940"/>
                  </a:cubicBezTo>
                  <a:lnTo>
                    <a:pt x="812800" y="778860"/>
                  </a:lnTo>
                  <a:cubicBezTo>
                    <a:pt x="812800" y="797604"/>
                    <a:pt x="797604" y="812800"/>
                    <a:pt x="778860" y="812800"/>
                  </a:cubicBezTo>
                  <a:lnTo>
                    <a:pt x="33940" y="812800"/>
                  </a:lnTo>
                  <a:cubicBezTo>
                    <a:pt x="15196" y="812800"/>
                    <a:pt x="0" y="797604"/>
                    <a:pt x="0" y="778860"/>
                  </a:cubicBezTo>
                  <a:lnTo>
                    <a:pt x="0" y="33940"/>
                  </a:lnTo>
                  <a:cubicBezTo>
                    <a:pt x="0" y="15196"/>
                    <a:pt x="15196" y="0"/>
                    <a:pt x="33940" y="0"/>
                  </a:cubicBezTo>
                  <a:close/>
                </a:path>
              </a:pathLst>
            </a:custGeom>
            <a:blipFill>
              <a:blip r:embed="rId2"/>
              <a:stretch>
                <a:fillRect t="-12500" b="-12500"/>
              </a:stretch>
            </a:blipFill>
          </p:spPr>
          <p:txBody>
            <a:bodyPr/>
            <a:lstStyle/>
            <a:p>
              <a:endParaRPr lang="en-US"/>
            </a:p>
          </p:txBody>
        </p:sp>
      </p:grpSp>
      <p:grpSp>
        <p:nvGrpSpPr>
          <p:cNvPr id="4" name="Group 4"/>
          <p:cNvGrpSpPr/>
          <p:nvPr/>
        </p:nvGrpSpPr>
        <p:grpSpPr>
          <a:xfrm>
            <a:off x="512445" y="1877127"/>
            <a:ext cx="5246370" cy="5246370"/>
            <a:chOff x="0" y="0"/>
            <a:chExt cx="812800" cy="812800"/>
          </a:xfrm>
        </p:grpSpPr>
        <p:sp>
          <p:nvSpPr>
            <p:cNvPr id="5" name="Freeform 5"/>
            <p:cNvSpPr/>
            <p:nvPr/>
          </p:nvSpPr>
          <p:spPr>
            <a:xfrm>
              <a:off x="0" y="0"/>
              <a:ext cx="812800" cy="812800"/>
            </a:xfrm>
            <a:custGeom>
              <a:avLst/>
              <a:gdLst/>
              <a:ahLst/>
              <a:cxnLst/>
              <a:rect l="l" t="t" r="r" b="b"/>
              <a:pathLst>
                <a:path w="812800" h="812800">
                  <a:moveTo>
                    <a:pt x="33940" y="0"/>
                  </a:moveTo>
                  <a:lnTo>
                    <a:pt x="778860" y="0"/>
                  </a:lnTo>
                  <a:cubicBezTo>
                    <a:pt x="797604" y="0"/>
                    <a:pt x="812800" y="15196"/>
                    <a:pt x="812800" y="33940"/>
                  </a:cubicBezTo>
                  <a:lnTo>
                    <a:pt x="812800" y="778860"/>
                  </a:lnTo>
                  <a:cubicBezTo>
                    <a:pt x="812800" y="797604"/>
                    <a:pt x="797604" y="812800"/>
                    <a:pt x="778860" y="812800"/>
                  </a:cubicBezTo>
                  <a:lnTo>
                    <a:pt x="33940" y="812800"/>
                  </a:lnTo>
                  <a:cubicBezTo>
                    <a:pt x="15196" y="812800"/>
                    <a:pt x="0" y="797604"/>
                    <a:pt x="0" y="778860"/>
                  </a:cubicBezTo>
                  <a:lnTo>
                    <a:pt x="0" y="33940"/>
                  </a:lnTo>
                  <a:cubicBezTo>
                    <a:pt x="0" y="15196"/>
                    <a:pt x="15196" y="0"/>
                    <a:pt x="33940" y="0"/>
                  </a:cubicBezTo>
                  <a:close/>
                </a:path>
              </a:pathLst>
            </a:custGeom>
            <a:blipFill>
              <a:blip r:embed="rId3"/>
              <a:stretch>
                <a:fillRect r="-37888" b="-45865"/>
              </a:stretch>
            </a:blipFill>
          </p:spPr>
          <p:txBody>
            <a:bodyPr/>
            <a:lstStyle/>
            <a:p>
              <a:endParaRPr lang="en-US"/>
            </a:p>
          </p:txBody>
        </p:sp>
      </p:grpSp>
      <p:grpSp>
        <p:nvGrpSpPr>
          <p:cNvPr id="6" name="Group 6"/>
          <p:cNvGrpSpPr/>
          <p:nvPr/>
        </p:nvGrpSpPr>
        <p:grpSpPr>
          <a:xfrm>
            <a:off x="12717674" y="1877127"/>
            <a:ext cx="5246370" cy="5246370"/>
            <a:chOff x="0" y="0"/>
            <a:chExt cx="812800" cy="812800"/>
          </a:xfrm>
        </p:grpSpPr>
        <p:sp>
          <p:nvSpPr>
            <p:cNvPr id="7" name="Freeform 7"/>
            <p:cNvSpPr/>
            <p:nvPr/>
          </p:nvSpPr>
          <p:spPr>
            <a:xfrm>
              <a:off x="0" y="0"/>
              <a:ext cx="812800" cy="812800"/>
            </a:xfrm>
            <a:custGeom>
              <a:avLst/>
              <a:gdLst/>
              <a:ahLst/>
              <a:cxnLst/>
              <a:rect l="l" t="t" r="r" b="b"/>
              <a:pathLst>
                <a:path w="812800" h="812800">
                  <a:moveTo>
                    <a:pt x="33940" y="0"/>
                  </a:moveTo>
                  <a:lnTo>
                    <a:pt x="778860" y="0"/>
                  </a:lnTo>
                  <a:cubicBezTo>
                    <a:pt x="797604" y="0"/>
                    <a:pt x="812800" y="15196"/>
                    <a:pt x="812800" y="33940"/>
                  </a:cubicBezTo>
                  <a:lnTo>
                    <a:pt x="812800" y="778860"/>
                  </a:lnTo>
                  <a:cubicBezTo>
                    <a:pt x="812800" y="797604"/>
                    <a:pt x="797604" y="812800"/>
                    <a:pt x="778860" y="812800"/>
                  </a:cubicBezTo>
                  <a:lnTo>
                    <a:pt x="33940" y="812800"/>
                  </a:lnTo>
                  <a:cubicBezTo>
                    <a:pt x="15196" y="812800"/>
                    <a:pt x="0" y="797604"/>
                    <a:pt x="0" y="778860"/>
                  </a:cubicBezTo>
                  <a:lnTo>
                    <a:pt x="0" y="33940"/>
                  </a:lnTo>
                  <a:cubicBezTo>
                    <a:pt x="0" y="15196"/>
                    <a:pt x="15196" y="0"/>
                    <a:pt x="33940" y="0"/>
                  </a:cubicBezTo>
                  <a:close/>
                </a:path>
              </a:pathLst>
            </a:custGeom>
            <a:blipFill>
              <a:blip r:embed="rId4"/>
              <a:stretch>
                <a:fillRect l="-9774" t="-22634" r="-8921" b="-35626"/>
              </a:stretch>
            </a:blipFill>
          </p:spPr>
          <p:txBody>
            <a:bodyPr/>
            <a:lstStyle/>
            <a:p>
              <a:endParaRPr lang="en-US"/>
            </a:p>
          </p:txBody>
        </p:sp>
      </p:grpSp>
      <p:sp>
        <p:nvSpPr>
          <p:cNvPr id="8" name="TextBox 8"/>
          <p:cNvSpPr txBox="1"/>
          <p:nvPr/>
        </p:nvSpPr>
        <p:spPr>
          <a:xfrm>
            <a:off x="6395145" y="554038"/>
            <a:ext cx="5501401" cy="854075"/>
          </a:xfrm>
          <a:prstGeom prst="rect">
            <a:avLst/>
          </a:prstGeom>
        </p:spPr>
        <p:txBody>
          <a:bodyPr lIns="0" tIns="0" rIns="0" bIns="0" rtlCol="0" anchor="t">
            <a:spAutoFit/>
          </a:bodyPr>
          <a:lstStyle/>
          <a:p>
            <a:pPr algn="ctr">
              <a:lnSpc>
                <a:spcPts val="7000"/>
              </a:lnSpc>
              <a:spcBef>
                <a:spcPct val="0"/>
              </a:spcBef>
            </a:pPr>
            <a:r>
              <a:rPr lang="en-US" sz="5000" b="1">
                <a:solidFill>
                  <a:srgbClr val="000000"/>
                </a:solidFill>
                <a:latin typeface="Gordita Bold"/>
                <a:ea typeface="Gordita Bold"/>
                <a:cs typeface="Gordita Bold"/>
                <a:sym typeface="Gordita Bold"/>
              </a:rPr>
              <a:t>OUR FACES</a:t>
            </a:r>
          </a:p>
        </p:txBody>
      </p:sp>
      <p:sp>
        <p:nvSpPr>
          <p:cNvPr id="9" name="TextBox 9"/>
          <p:cNvSpPr txBox="1"/>
          <p:nvPr/>
        </p:nvSpPr>
        <p:spPr>
          <a:xfrm>
            <a:off x="512445" y="7706808"/>
            <a:ext cx="5246370" cy="1485526"/>
          </a:xfrm>
          <a:prstGeom prst="rect">
            <a:avLst/>
          </a:prstGeom>
        </p:spPr>
        <p:txBody>
          <a:bodyPr lIns="0" tIns="0" rIns="0" bIns="0" rtlCol="0" anchor="t">
            <a:spAutoFit/>
          </a:bodyPr>
          <a:lstStyle/>
          <a:p>
            <a:pPr algn="ctr">
              <a:lnSpc>
                <a:spcPts val="3993"/>
              </a:lnSpc>
            </a:pPr>
            <a:r>
              <a:rPr lang="en-US" sz="2852">
                <a:solidFill>
                  <a:srgbClr val="000000"/>
                </a:solidFill>
                <a:latin typeface="Canva Sans"/>
                <a:ea typeface="Canva Sans"/>
                <a:cs typeface="Canva Sans"/>
                <a:sym typeface="Canva Sans"/>
              </a:rPr>
              <a:t>Ms. Thomas</a:t>
            </a:r>
          </a:p>
          <a:p>
            <a:pPr algn="ctr">
              <a:lnSpc>
                <a:spcPts val="3993"/>
              </a:lnSpc>
            </a:pPr>
            <a:r>
              <a:rPr lang="en-US" sz="2852">
                <a:solidFill>
                  <a:srgbClr val="000000"/>
                </a:solidFill>
                <a:latin typeface="Canva Sans"/>
                <a:ea typeface="Canva Sans"/>
                <a:cs typeface="Canva Sans"/>
                <a:sym typeface="Canva Sans"/>
              </a:rPr>
              <a:t>Band</a:t>
            </a:r>
          </a:p>
          <a:p>
            <a:pPr algn="ctr">
              <a:lnSpc>
                <a:spcPts val="3993"/>
              </a:lnSpc>
            </a:pPr>
            <a:r>
              <a:rPr lang="en-US" sz="2852">
                <a:solidFill>
                  <a:srgbClr val="000000"/>
                </a:solidFill>
                <a:latin typeface="Canva Sans"/>
                <a:ea typeface="Canva Sans"/>
                <a:cs typeface="Canva Sans"/>
                <a:sym typeface="Canva Sans"/>
              </a:rPr>
              <a:t>thomasj18@fultonschools.org</a:t>
            </a:r>
          </a:p>
        </p:txBody>
      </p:sp>
      <p:sp>
        <p:nvSpPr>
          <p:cNvPr id="10" name="TextBox 10"/>
          <p:cNvSpPr txBox="1"/>
          <p:nvPr/>
        </p:nvSpPr>
        <p:spPr>
          <a:xfrm>
            <a:off x="6680516" y="7455082"/>
            <a:ext cx="4926968" cy="1988978"/>
          </a:xfrm>
          <a:prstGeom prst="rect">
            <a:avLst/>
          </a:prstGeom>
        </p:spPr>
        <p:txBody>
          <a:bodyPr lIns="0" tIns="0" rIns="0" bIns="0" rtlCol="0" anchor="t">
            <a:spAutoFit/>
          </a:bodyPr>
          <a:lstStyle/>
          <a:p>
            <a:pPr algn="ctr">
              <a:lnSpc>
                <a:spcPts val="3993"/>
              </a:lnSpc>
            </a:pPr>
            <a:r>
              <a:rPr lang="en-US" sz="2852">
                <a:solidFill>
                  <a:srgbClr val="000000"/>
                </a:solidFill>
                <a:latin typeface="Canva Sans"/>
                <a:ea typeface="Canva Sans"/>
                <a:cs typeface="Canva Sans"/>
                <a:sym typeface="Canva Sans"/>
              </a:rPr>
              <a:t>Ms. Graeme</a:t>
            </a:r>
          </a:p>
          <a:p>
            <a:pPr algn="ctr">
              <a:lnSpc>
                <a:spcPts val="3993"/>
              </a:lnSpc>
            </a:pPr>
            <a:r>
              <a:rPr lang="en-US" sz="2852">
                <a:solidFill>
                  <a:srgbClr val="000000"/>
                </a:solidFill>
                <a:latin typeface="Canva Sans"/>
                <a:ea typeface="Canva Sans"/>
                <a:cs typeface="Canva Sans"/>
                <a:sym typeface="Canva Sans"/>
              </a:rPr>
              <a:t>Chorus</a:t>
            </a:r>
          </a:p>
          <a:p>
            <a:pPr algn="ctr">
              <a:lnSpc>
                <a:spcPts val="3993"/>
              </a:lnSpc>
            </a:pPr>
            <a:r>
              <a:rPr lang="en-US" sz="2852">
                <a:solidFill>
                  <a:srgbClr val="000000"/>
                </a:solidFill>
                <a:latin typeface="Canva Sans"/>
                <a:ea typeface="Canva Sans"/>
                <a:cs typeface="Canva Sans"/>
                <a:sym typeface="Canva Sans"/>
              </a:rPr>
              <a:t>graemeg@fultonschools.org</a:t>
            </a:r>
          </a:p>
          <a:p>
            <a:pPr algn="ctr">
              <a:lnSpc>
                <a:spcPts val="3993"/>
              </a:lnSpc>
            </a:pPr>
            <a:endParaRPr lang="en-US" sz="2852">
              <a:solidFill>
                <a:srgbClr val="000000"/>
              </a:solidFill>
              <a:latin typeface="Canva Sans"/>
              <a:ea typeface="Canva Sans"/>
              <a:cs typeface="Canva Sans"/>
              <a:sym typeface="Canva Sans"/>
            </a:endParaRPr>
          </a:p>
        </p:txBody>
      </p:sp>
      <p:sp>
        <p:nvSpPr>
          <p:cNvPr id="11" name="TextBox 11"/>
          <p:cNvSpPr txBox="1"/>
          <p:nvPr/>
        </p:nvSpPr>
        <p:spPr>
          <a:xfrm>
            <a:off x="12717674" y="7455082"/>
            <a:ext cx="5061571" cy="1485526"/>
          </a:xfrm>
          <a:prstGeom prst="rect">
            <a:avLst/>
          </a:prstGeom>
        </p:spPr>
        <p:txBody>
          <a:bodyPr lIns="0" tIns="0" rIns="0" bIns="0" rtlCol="0" anchor="t">
            <a:spAutoFit/>
          </a:bodyPr>
          <a:lstStyle/>
          <a:p>
            <a:pPr algn="ctr">
              <a:lnSpc>
                <a:spcPts val="3993"/>
              </a:lnSpc>
            </a:pPr>
            <a:r>
              <a:rPr lang="en-US" sz="2852">
                <a:solidFill>
                  <a:srgbClr val="000000"/>
                </a:solidFill>
                <a:latin typeface="Canva Sans"/>
                <a:ea typeface="Canva Sans"/>
                <a:cs typeface="Canva Sans"/>
                <a:sym typeface="Canva Sans"/>
              </a:rPr>
              <a:t>Ms. Hoebeke</a:t>
            </a:r>
          </a:p>
          <a:p>
            <a:pPr algn="ctr">
              <a:lnSpc>
                <a:spcPts val="3993"/>
              </a:lnSpc>
            </a:pPr>
            <a:r>
              <a:rPr lang="en-US" sz="2852">
                <a:solidFill>
                  <a:srgbClr val="000000"/>
                </a:solidFill>
                <a:latin typeface="Canva Sans"/>
                <a:ea typeface="Canva Sans"/>
                <a:cs typeface="Canva Sans"/>
                <a:sym typeface="Canva Sans"/>
              </a:rPr>
              <a:t>Orchestra</a:t>
            </a:r>
          </a:p>
          <a:p>
            <a:pPr algn="ctr">
              <a:lnSpc>
                <a:spcPts val="3993"/>
              </a:lnSpc>
            </a:pPr>
            <a:r>
              <a:rPr lang="en-US" sz="2852">
                <a:solidFill>
                  <a:srgbClr val="000000"/>
                </a:solidFill>
                <a:latin typeface="Canva Sans"/>
                <a:ea typeface="Canva Sans"/>
                <a:cs typeface="Canva Sans"/>
                <a:sym typeface="Canva Sans"/>
              </a:rPr>
              <a:t>hoebeket@fultonschools.org</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36763" y="3062512"/>
            <a:ext cx="4994528" cy="7487026"/>
          </a:xfrm>
          <a:custGeom>
            <a:avLst/>
            <a:gdLst/>
            <a:ahLst/>
            <a:cxnLst/>
            <a:rect l="l" t="t" r="r" b="b"/>
            <a:pathLst>
              <a:path w="4994528" h="7487026">
                <a:moveTo>
                  <a:pt x="0" y="0"/>
                </a:moveTo>
                <a:lnTo>
                  <a:pt x="4994528" y="0"/>
                </a:lnTo>
                <a:lnTo>
                  <a:pt x="4994528" y="7487026"/>
                </a:lnTo>
                <a:lnTo>
                  <a:pt x="0" y="7487026"/>
                </a:lnTo>
                <a:lnTo>
                  <a:pt x="0" y="0"/>
                </a:lnTo>
                <a:close/>
              </a:path>
            </a:pathLst>
          </a:custGeom>
          <a:blipFill>
            <a:blip r:embed="rId2"/>
            <a:stretch>
              <a:fillRect l="-42395" t="-5649" r="-95089"/>
            </a:stretch>
          </a:blipFill>
        </p:spPr>
        <p:txBody>
          <a:bodyPr/>
          <a:lstStyle/>
          <a:p>
            <a:endParaRPr lang="en-US"/>
          </a:p>
        </p:txBody>
      </p:sp>
      <p:sp>
        <p:nvSpPr>
          <p:cNvPr id="3" name="Freeform 3"/>
          <p:cNvSpPr/>
          <p:nvPr/>
        </p:nvSpPr>
        <p:spPr>
          <a:xfrm>
            <a:off x="1142416" y="2950544"/>
            <a:ext cx="5783222" cy="7710963"/>
          </a:xfrm>
          <a:custGeom>
            <a:avLst/>
            <a:gdLst/>
            <a:ahLst/>
            <a:cxnLst/>
            <a:rect l="l" t="t" r="r" b="b"/>
            <a:pathLst>
              <a:path w="5783222" h="7710963">
                <a:moveTo>
                  <a:pt x="0" y="0"/>
                </a:moveTo>
                <a:lnTo>
                  <a:pt x="5783222" y="0"/>
                </a:lnTo>
                <a:lnTo>
                  <a:pt x="5783222" y="7710962"/>
                </a:lnTo>
                <a:lnTo>
                  <a:pt x="0" y="7710962"/>
                </a:lnTo>
                <a:lnTo>
                  <a:pt x="0" y="0"/>
                </a:lnTo>
                <a:close/>
              </a:path>
            </a:pathLst>
          </a:custGeom>
          <a:blipFill>
            <a:blip r:embed="rId3"/>
            <a:stretch>
              <a:fillRect/>
            </a:stretch>
          </a:blipFill>
        </p:spPr>
        <p:txBody>
          <a:bodyPr/>
          <a:lstStyle/>
          <a:p>
            <a:endParaRPr lang="en-US"/>
          </a:p>
        </p:txBody>
      </p:sp>
      <p:sp>
        <p:nvSpPr>
          <p:cNvPr id="4" name="TextBox 4"/>
          <p:cNvSpPr txBox="1"/>
          <p:nvPr/>
        </p:nvSpPr>
        <p:spPr>
          <a:xfrm>
            <a:off x="1769927" y="1073622"/>
            <a:ext cx="4528199" cy="1697681"/>
          </a:xfrm>
          <a:prstGeom prst="rect">
            <a:avLst/>
          </a:prstGeom>
        </p:spPr>
        <p:txBody>
          <a:bodyPr lIns="0" tIns="0" rIns="0" bIns="0" rtlCol="0" anchor="t">
            <a:spAutoFit/>
          </a:bodyPr>
          <a:lstStyle/>
          <a:p>
            <a:pPr algn="ctr">
              <a:lnSpc>
                <a:spcPts val="6691"/>
              </a:lnSpc>
            </a:pPr>
            <a:r>
              <a:rPr lang="en-US" sz="6028" b="1">
                <a:solidFill>
                  <a:srgbClr val="000000"/>
                </a:solidFill>
                <a:latin typeface="Gordita Bold"/>
                <a:ea typeface="Gordita Bold"/>
                <a:cs typeface="Gordita Bold"/>
                <a:sym typeface="Gordita Bold"/>
              </a:rPr>
              <a:t>WHY MUSIC?</a:t>
            </a:r>
          </a:p>
        </p:txBody>
      </p:sp>
      <p:sp>
        <p:nvSpPr>
          <p:cNvPr id="5" name="TextBox 5"/>
          <p:cNvSpPr txBox="1"/>
          <p:nvPr/>
        </p:nvSpPr>
        <p:spPr>
          <a:xfrm>
            <a:off x="8007538" y="949797"/>
            <a:ext cx="9559840" cy="8756650"/>
          </a:xfrm>
          <a:prstGeom prst="rect">
            <a:avLst/>
          </a:prstGeom>
        </p:spPr>
        <p:txBody>
          <a:bodyPr lIns="0" tIns="0" rIns="0" bIns="0" rtlCol="0" anchor="t">
            <a:spAutoFit/>
          </a:bodyPr>
          <a:lstStyle/>
          <a:p>
            <a:pPr marL="539749" lvl="1" indent="-269875" algn="l">
              <a:lnSpc>
                <a:spcPts val="3499"/>
              </a:lnSpc>
              <a:buFont typeface="Arial"/>
              <a:buChar char="•"/>
            </a:pPr>
            <a:r>
              <a:rPr lang="en-US" sz="2499" b="1" u="sng">
                <a:solidFill>
                  <a:srgbClr val="000000"/>
                </a:solidFill>
                <a:latin typeface="Arimo Bold"/>
                <a:ea typeface="Arimo Bold"/>
                <a:cs typeface="Arimo Bold"/>
                <a:sym typeface="Arimo Bold"/>
              </a:rPr>
              <a:t>Boosts Brain Power: </a:t>
            </a:r>
            <a:r>
              <a:rPr lang="en-US" sz="2499">
                <a:solidFill>
                  <a:srgbClr val="000000"/>
                </a:solidFill>
                <a:latin typeface="Arimo"/>
                <a:ea typeface="Arimo"/>
                <a:cs typeface="Arimo"/>
                <a:sym typeface="Arimo"/>
              </a:rPr>
              <a:t>Music helps kids remember things, focus better, and solve problems.</a:t>
            </a:r>
          </a:p>
          <a:p>
            <a:pPr marL="539749" lvl="1" indent="-269875" algn="l">
              <a:lnSpc>
                <a:spcPts val="3499"/>
              </a:lnSpc>
              <a:buFont typeface="Arial"/>
              <a:buChar char="•"/>
            </a:pPr>
            <a:r>
              <a:rPr lang="en-US" sz="2499" b="1" u="sng">
                <a:solidFill>
                  <a:srgbClr val="000000"/>
                </a:solidFill>
                <a:latin typeface="Arimo Bold"/>
                <a:ea typeface="Arimo Bold"/>
                <a:cs typeface="Arimo Bold"/>
                <a:sym typeface="Arimo Bold"/>
              </a:rPr>
              <a:t>Sparks Creativity:</a:t>
            </a:r>
            <a:r>
              <a:rPr lang="en-US" sz="2499">
                <a:solidFill>
                  <a:srgbClr val="000000"/>
                </a:solidFill>
                <a:latin typeface="Arimo"/>
                <a:ea typeface="Arimo"/>
                <a:cs typeface="Arimo"/>
                <a:sym typeface="Arimo"/>
              </a:rPr>
              <a:t> It encourages kids to think creatively and express themselves by making and playing music.</a:t>
            </a:r>
          </a:p>
          <a:p>
            <a:pPr marL="539749" lvl="1" indent="-269875" algn="l">
              <a:lnSpc>
                <a:spcPts val="3499"/>
              </a:lnSpc>
              <a:buFont typeface="Arial"/>
              <a:buChar char="•"/>
            </a:pPr>
            <a:r>
              <a:rPr lang="en-US" sz="2499" b="1" u="sng">
                <a:solidFill>
                  <a:srgbClr val="000000"/>
                </a:solidFill>
                <a:latin typeface="Arimo Bold"/>
                <a:ea typeface="Arimo Bold"/>
                <a:cs typeface="Arimo Bold"/>
                <a:sym typeface="Arimo Bold"/>
              </a:rPr>
              <a:t>Helps with Schoolwork:</a:t>
            </a:r>
            <a:r>
              <a:rPr lang="en-US" sz="2499">
                <a:solidFill>
                  <a:srgbClr val="000000"/>
                </a:solidFill>
                <a:latin typeface="Arimo"/>
                <a:ea typeface="Arimo"/>
                <a:cs typeface="Arimo"/>
                <a:sym typeface="Arimo"/>
              </a:rPr>
              <a:t> Kids who do music often do better in math and reading.</a:t>
            </a:r>
          </a:p>
          <a:p>
            <a:pPr marL="539749" lvl="1" indent="-269875" algn="l">
              <a:lnSpc>
                <a:spcPts val="3499"/>
              </a:lnSpc>
              <a:buFont typeface="Arial"/>
              <a:buChar char="•"/>
            </a:pPr>
            <a:r>
              <a:rPr lang="en-US" sz="2499" b="1" u="sng">
                <a:solidFill>
                  <a:srgbClr val="000000"/>
                </a:solidFill>
                <a:latin typeface="Arimo Bold"/>
                <a:ea typeface="Arimo Bold"/>
                <a:cs typeface="Arimo Bold"/>
                <a:sym typeface="Arimo Bold"/>
              </a:rPr>
              <a:t>Teaches Patience and Discipline</a:t>
            </a:r>
            <a:r>
              <a:rPr lang="en-US" sz="2499">
                <a:solidFill>
                  <a:srgbClr val="000000"/>
                </a:solidFill>
                <a:latin typeface="Arimo"/>
                <a:ea typeface="Arimo"/>
                <a:cs typeface="Arimo"/>
                <a:sym typeface="Arimo"/>
              </a:rPr>
              <a:t>: Learning an instrument takes practice, which helps kids become patient and persistent.</a:t>
            </a:r>
          </a:p>
          <a:p>
            <a:pPr marL="539749" lvl="1" indent="-269875" algn="l">
              <a:lnSpc>
                <a:spcPts val="3499"/>
              </a:lnSpc>
              <a:buFont typeface="Arial"/>
              <a:buChar char="•"/>
            </a:pPr>
            <a:r>
              <a:rPr lang="en-US" sz="2499" b="1" u="sng">
                <a:solidFill>
                  <a:srgbClr val="000000"/>
                </a:solidFill>
                <a:latin typeface="Arimo Bold"/>
                <a:ea typeface="Arimo Bold"/>
                <a:cs typeface="Arimo Bold"/>
                <a:sym typeface="Arimo Bold"/>
              </a:rPr>
              <a:t>Encourages Teamwork:</a:t>
            </a:r>
            <a:r>
              <a:rPr lang="en-US" sz="2499">
                <a:solidFill>
                  <a:srgbClr val="000000"/>
                </a:solidFill>
                <a:latin typeface="Arimo"/>
                <a:ea typeface="Arimo"/>
                <a:cs typeface="Arimo"/>
                <a:sym typeface="Arimo"/>
              </a:rPr>
              <a:t> Playing music with others teaches kids how to work and communicate in a group.</a:t>
            </a:r>
          </a:p>
          <a:p>
            <a:pPr marL="539749" lvl="1" indent="-269875" algn="l">
              <a:lnSpc>
                <a:spcPts val="3499"/>
              </a:lnSpc>
              <a:buFont typeface="Arial"/>
              <a:buChar char="•"/>
            </a:pPr>
            <a:r>
              <a:rPr lang="en-US" sz="2499" b="1" u="sng">
                <a:solidFill>
                  <a:srgbClr val="000000"/>
                </a:solidFill>
                <a:latin typeface="Arimo Bold"/>
                <a:ea typeface="Arimo Bold"/>
                <a:cs typeface="Arimo Bold"/>
                <a:sym typeface="Arimo Bold"/>
              </a:rPr>
              <a:t>Builds Confidence:</a:t>
            </a:r>
            <a:r>
              <a:rPr lang="en-US" sz="2499">
                <a:solidFill>
                  <a:srgbClr val="000000"/>
                </a:solidFill>
                <a:latin typeface="Arimo"/>
                <a:ea typeface="Arimo"/>
                <a:cs typeface="Arimo"/>
                <a:sym typeface="Arimo"/>
              </a:rPr>
              <a:t> Performing for others can make kids feel more confident and improve their speaking skills.</a:t>
            </a:r>
          </a:p>
          <a:p>
            <a:pPr marL="539749" lvl="1" indent="-269875" algn="l">
              <a:lnSpc>
                <a:spcPts val="3499"/>
              </a:lnSpc>
              <a:buFont typeface="Arial"/>
              <a:buChar char="•"/>
            </a:pPr>
            <a:r>
              <a:rPr lang="en-US" sz="2499" b="1" u="sng">
                <a:solidFill>
                  <a:srgbClr val="000000"/>
                </a:solidFill>
                <a:latin typeface="Arimo Bold"/>
                <a:ea typeface="Arimo Bold"/>
                <a:cs typeface="Arimo Bold"/>
                <a:sym typeface="Arimo Bold"/>
              </a:rPr>
              <a:t>Lets Kids Express Feelings:</a:t>
            </a:r>
            <a:r>
              <a:rPr lang="en-US" sz="2499">
                <a:solidFill>
                  <a:srgbClr val="000000"/>
                </a:solidFill>
                <a:latin typeface="Arimo"/>
                <a:ea typeface="Arimo"/>
                <a:cs typeface="Arimo"/>
                <a:sym typeface="Arimo"/>
              </a:rPr>
              <a:t> Music is a great way for kids to share their emotions.</a:t>
            </a:r>
          </a:p>
          <a:p>
            <a:pPr marL="539749" lvl="1" indent="-269875" algn="l">
              <a:lnSpc>
                <a:spcPts val="3499"/>
              </a:lnSpc>
              <a:buFont typeface="Arial"/>
              <a:buChar char="•"/>
            </a:pPr>
            <a:r>
              <a:rPr lang="en-US" sz="2499" b="1" u="sng">
                <a:solidFill>
                  <a:srgbClr val="000000"/>
                </a:solidFill>
                <a:latin typeface="Arimo Bold"/>
                <a:ea typeface="Arimo Bold"/>
                <a:cs typeface="Arimo Bold"/>
                <a:sym typeface="Arimo Bold"/>
              </a:rPr>
              <a:t>Improves Time Management:</a:t>
            </a:r>
            <a:r>
              <a:rPr lang="en-US" sz="2499">
                <a:solidFill>
                  <a:srgbClr val="000000"/>
                </a:solidFill>
                <a:latin typeface="Arimo"/>
                <a:ea typeface="Arimo"/>
                <a:cs typeface="Arimo"/>
                <a:sym typeface="Arimo"/>
              </a:rPr>
              <a:t> Balancing music practice with school helps kids learn to manage their time.</a:t>
            </a:r>
          </a:p>
          <a:p>
            <a:pPr marL="539749" lvl="1" indent="-269875" algn="l">
              <a:lnSpc>
                <a:spcPts val="3499"/>
              </a:lnSpc>
              <a:buFont typeface="Arial"/>
              <a:buChar char="•"/>
            </a:pPr>
            <a:r>
              <a:rPr lang="en-US" sz="2499" b="1" u="sng">
                <a:solidFill>
                  <a:srgbClr val="000000"/>
                </a:solidFill>
                <a:latin typeface="Arimo Bold"/>
                <a:ea typeface="Arimo Bold"/>
                <a:cs typeface="Arimo Bold"/>
                <a:sym typeface="Arimo Bold"/>
              </a:rPr>
              <a:t>Gives a Lifelong Skill</a:t>
            </a:r>
            <a:r>
              <a:rPr lang="en-US" sz="2499">
                <a:solidFill>
                  <a:srgbClr val="000000"/>
                </a:solidFill>
                <a:latin typeface="Arimo"/>
                <a:ea typeface="Arimo"/>
                <a:cs typeface="Arimo"/>
                <a:sym typeface="Arimo"/>
              </a:rPr>
              <a:t>: Music is something kids can enjoy and use all their lives.</a:t>
            </a:r>
          </a:p>
          <a:p>
            <a:pPr marL="539749" lvl="1" indent="-269875" algn="l">
              <a:lnSpc>
                <a:spcPts val="3499"/>
              </a:lnSpc>
              <a:buFont typeface="Arial"/>
              <a:buChar char="•"/>
            </a:pPr>
            <a:r>
              <a:rPr lang="en-US" sz="2499" b="1" u="sng">
                <a:solidFill>
                  <a:srgbClr val="000000"/>
                </a:solidFill>
                <a:latin typeface="Arimo Bold"/>
                <a:ea typeface="Arimo Bold"/>
                <a:cs typeface="Arimo Bold"/>
                <a:sym typeface="Arimo Bold"/>
              </a:rPr>
              <a:t>Broadens Cultural Understanding:</a:t>
            </a:r>
            <a:r>
              <a:rPr lang="en-US" sz="2499">
                <a:solidFill>
                  <a:srgbClr val="000000"/>
                </a:solidFill>
                <a:latin typeface="Arimo"/>
                <a:ea typeface="Arimo"/>
                <a:cs typeface="Arimo"/>
                <a:sym typeface="Arimo"/>
              </a:rPr>
              <a:t> Listening to different kinds of music helps kids learn about various cultures and traditions.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8649734" y="7348559"/>
            <a:ext cx="9638266" cy="3972636"/>
          </a:xfrm>
          <a:custGeom>
            <a:avLst/>
            <a:gdLst/>
            <a:ahLst/>
            <a:cxnLst/>
            <a:rect l="l" t="t" r="r" b="b"/>
            <a:pathLst>
              <a:path w="9638266" h="3972636">
                <a:moveTo>
                  <a:pt x="0" y="0"/>
                </a:moveTo>
                <a:lnTo>
                  <a:pt x="9638266" y="0"/>
                </a:lnTo>
                <a:lnTo>
                  <a:pt x="9638266" y="3972635"/>
                </a:lnTo>
                <a:lnTo>
                  <a:pt x="0" y="3972635"/>
                </a:lnTo>
                <a:lnTo>
                  <a:pt x="0" y="0"/>
                </a:lnTo>
                <a:close/>
              </a:path>
            </a:pathLst>
          </a:custGeom>
          <a:blipFill>
            <a:blip r:embed="rId2"/>
            <a:stretch>
              <a:fillRect l="-10056" t="-73985"/>
            </a:stretch>
          </a:blipFill>
        </p:spPr>
        <p:txBody>
          <a:bodyPr/>
          <a:lstStyle/>
          <a:p>
            <a:endParaRPr lang="en-US"/>
          </a:p>
        </p:txBody>
      </p:sp>
      <p:sp>
        <p:nvSpPr>
          <p:cNvPr id="3" name="Freeform 3"/>
          <p:cNvSpPr/>
          <p:nvPr/>
        </p:nvSpPr>
        <p:spPr>
          <a:xfrm>
            <a:off x="8368901" y="0"/>
            <a:ext cx="10199932" cy="3789068"/>
          </a:xfrm>
          <a:custGeom>
            <a:avLst/>
            <a:gdLst/>
            <a:ahLst/>
            <a:cxnLst/>
            <a:rect l="l" t="t" r="r" b="b"/>
            <a:pathLst>
              <a:path w="10199932" h="3789068">
                <a:moveTo>
                  <a:pt x="0" y="0"/>
                </a:moveTo>
                <a:lnTo>
                  <a:pt x="10199932" y="0"/>
                </a:lnTo>
                <a:lnTo>
                  <a:pt x="10199932" y="3789068"/>
                </a:lnTo>
                <a:lnTo>
                  <a:pt x="0" y="3789068"/>
                </a:lnTo>
                <a:lnTo>
                  <a:pt x="0" y="0"/>
                </a:lnTo>
                <a:close/>
              </a:path>
            </a:pathLst>
          </a:custGeom>
          <a:blipFill>
            <a:blip r:embed="rId3"/>
            <a:stretch>
              <a:fillRect l="-5506" t="-31357"/>
            </a:stretch>
          </a:blipFill>
        </p:spPr>
        <p:txBody>
          <a:bodyPr/>
          <a:lstStyle/>
          <a:p>
            <a:endParaRPr lang="en-US"/>
          </a:p>
        </p:txBody>
      </p:sp>
      <p:sp>
        <p:nvSpPr>
          <p:cNvPr id="4" name="Freeform 4"/>
          <p:cNvSpPr/>
          <p:nvPr/>
        </p:nvSpPr>
        <p:spPr>
          <a:xfrm>
            <a:off x="8368901" y="2132367"/>
            <a:ext cx="4767719" cy="6356958"/>
          </a:xfrm>
          <a:custGeom>
            <a:avLst/>
            <a:gdLst/>
            <a:ahLst/>
            <a:cxnLst/>
            <a:rect l="l" t="t" r="r" b="b"/>
            <a:pathLst>
              <a:path w="4767719" h="6356958">
                <a:moveTo>
                  <a:pt x="0" y="0"/>
                </a:moveTo>
                <a:lnTo>
                  <a:pt x="4767719" y="0"/>
                </a:lnTo>
                <a:lnTo>
                  <a:pt x="4767719" y="6356958"/>
                </a:lnTo>
                <a:lnTo>
                  <a:pt x="0" y="6356958"/>
                </a:lnTo>
                <a:lnTo>
                  <a:pt x="0" y="0"/>
                </a:lnTo>
                <a:close/>
              </a:path>
            </a:pathLst>
          </a:custGeom>
          <a:blipFill>
            <a:blip r:embed="rId4"/>
            <a:stretch>
              <a:fillRect/>
            </a:stretch>
          </a:blipFill>
        </p:spPr>
        <p:txBody>
          <a:bodyPr/>
          <a:lstStyle/>
          <a:p>
            <a:endParaRPr lang="en-US"/>
          </a:p>
        </p:txBody>
      </p:sp>
      <p:sp>
        <p:nvSpPr>
          <p:cNvPr id="5" name="Freeform 5"/>
          <p:cNvSpPr/>
          <p:nvPr/>
        </p:nvSpPr>
        <p:spPr>
          <a:xfrm>
            <a:off x="13520281" y="3682590"/>
            <a:ext cx="4767719" cy="3665968"/>
          </a:xfrm>
          <a:custGeom>
            <a:avLst/>
            <a:gdLst/>
            <a:ahLst/>
            <a:cxnLst/>
            <a:rect l="l" t="t" r="r" b="b"/>
            <a:pathLst>
              <a:path w="4767719" h="3665968">
                <a:moveTo>
                  <a:pt x="0" y="0"/>
                </a:moveTo>
                <a:lnTo>
                  <a:pt x="4767719" y="0"/>
                </a:lnTo>
                <a:lnTo>
                  <a:pt x="4767719" y="3665969"/>
                </a:lnTo>
                <a:lnTo>
                  <a:pt x="0" y="3665969"/>
                </a:lnTo>
                <a:lnTo>
                  <a:pt x="0" y="0"/>
                </a:lnTo>
                <a:close/>
              </a:path>
            </a:pathLst>
          </a:custGeom>
          <a:blipFill>
            <a:blip r:embed="rId5"/>
            <a:stretch>
              <a:fillRect t="-34116" b="-39287"/>
            </a:stretch>
          </a:blipFill>
        </p:spPr>
        <p:txBody>
          <a:bodyPr/>
          <a:lstStyle/>
          <a:p>
            <a:endParaRPr lang="en-US"/>
          </a:p>
        </p:txBody>
      </p:sp>
      <p:sp>
        <p:nvSpPr>
          <p:cNvPr id="6" name="Freeform 6"/>
          <p:cNvSpPr/>
          <p:nvPr/>
        </p:nvSpPr>
        <p:spPr>
          <a:xfrm>
            <a:off x="-2441888" y="6140605"/>
            <a:ext cx="7453939" cy="4973175"/>
          </a:xfrm>
          <a:custGeom>
            <a:avLst/>
            <a:gdLst/>
            <a:ahLst/>
            <a:cxnLst/>
            <a:rect l="l" t="t" r="r" b="b"/>
            <a:pathLst>
              <a:path w="7453939" h="4973175">
                <a:moveTo>
                  <a:pt x="0" y="0"/>
                </a:moveTo>
                <a:lnTo>
                  <a:pt x="7453939" y="0"/>
                </a:lnTo>
                <a:lnTo>
                  <a:pt x="7453939" y="4973175"/>
                </a:lnTo>
                <a:lnTo>
                  <a:pt x="0" y="4973175"/>
                </a:lnTo>
                <a:lnTo>
                  <a:pt x="0" y="0"/>
                </a:lnTo>
                <a:close/>
              </a:path>
            </a:pathLst>
          </a:custGeom>
          <a:blipFill>
            <a:blip r:embed="rId6"/>
            <a:stretch>
              <a:fillRect/>
            </a:stretch>
          </a:blipFill>
        </p:spPr>
        <p:txBody>
          <a:bodyPr/>
          <a:lstStyle/>
          <a:p>
            <a:endParaRPr lang="en-US"/>
          </a:p>
        </p:txBody>
      </p:sp>
      <p:sp>
        <p:nvSpPr>
          <p:cNvPr id="7" name="Freeform 7"/>
          <p:cNvSpPr/>
          <p:nvPr/>
        </p:nvSpPr>
        <p:spPr>
          <a:xfrm>
            <a:off x="-411829" y="-243976"/>
            <a:ext cx="3115137" cy="3383208"/>
          </a:xfrm>
          <a:custGeom>
            <a:avLst/>
            <a:gdLst/>
            <a:ahLst/>
            <a:cxnLst/>
            <a:rect l="l" t="t" r="r" b="b"/>
            <a:pathLst>
              <a:path w="3115137" h="3383208">
                <a:moveTo>
                  <a:pt x="0" y="0"/>
                </a:moveTo>
                <a:lnTo>
                  <a:pt x="3115137" y="0"/>
                </a:lnTo>
                <a:lnTo>
                  <a:pt x="3115137" y="3383208"/>
                </a:lnTo>
                <a:lnTo>
                  <a:pt x="0" y="3383208"/>
                </a:lnTo>
                <a:lnTo>
                  <a:pt x="0" y="0"/>
                </a:lnTo>
                <a:close/>
              </a:path>
            </a:pathLst>
          </a:custGeom>
          <a:blipFill>
            <a:blip r:embed="rId7"/>
            <a:stretch>
              <a:fillRect l="-36077" r="-23501" b="-21910"/>
            </a:stretch>
          </a:blipFill>
        </p:spPr>
        <p:txBody>
          <a:bodyPr/>
          <a:lstStyle/>
          <a:p>
            <a:endParaRPr lang="en-US"/>
          </a:p>
        </p:txBody>
      </p:sp>
      <p:sp>
        <p:nvSpPr>
          <p:cNvPr id="8" name="TextBox 8"/>
          <p:cNvSpPr txBox="1"/>
          <p:nvPr/>
        </p:nvSpPr>
        <p:spPr>
          <a:xfrm>
            <a:off x="2703308" y="2199042"/>
            <a:ext cx="4528199" cy="849956"/>
          </a:xfrm>
          <a:prstGeom prst="rect">
            <a:avLst/>
          </a:prstGeom>
        </p:spPr>
        <p:txBody>
          <a:bodyPr lIns="0" tIns="0" rIns="0" bIns="0" rtlCol="0" anchor="t">
            <a:spAutoFit/>
          </a:bodyPr>
          <a:lstStyle/>
          <a:p>
            <a:pPr algn="ctr">
              <a:lnSpc>
                <a:spcPts val="6691"/>
              </a:lnSpc>
            </a:pPr>
            <a:r>
              <a:rPr lang="en-US" sz="6028" b="1">
                <a:solidFill>
                  <a:srgbClr val="000000"/>
                </a:solidFill>
                <a:latin typeface="Gordita Bold"/>
                <a:ea typeface="Gordita Bold"/>
                <a:cs typeface="Gordita Bold"/>
                <a:sym typeface="Gordita Bold"/>
              </a:rPr>
              <a:t>BAND</a:t>
            </a:r>
          </a:p>
        </p:txBody>
      </p:sp>
      <p:sp>
        <p:nvSpPr>
          <p:cNvPr id="9" name="TextBox 9"/>
          <p:cNvSpPr txBox="1"/>
          <p:nvPr/>
        </p:nvSpPr>
        <p:spPr>
          <a:xfrm>
            <a:off x="1565915" y="3091607"/>
            <a:ext cx="6802987" cy="6118225"/>
          </a:xfrm>
          <a:prstGeom prst="rect">
            <a:avLst/>
          </a:prstGeom>
        </p:spPr>
        <p:txBody>
          <a:bodyPr lIns="0" tIns="0" rIns="0" bIns="0" rtlCol="0" anchor="t">
            <a:spAutoFit/>
          </a:bodyPr>
          <a:lstStyle/>
          <a:p>
            <a:pPr marL="539749" lvl="1" indent="-269875" algn="l">
              <a:lnSpc>
                <a:spcPts val="3499"/>
              </a:lnSpc>
              <a:buFont typeface="Arial"/>
              <a:buChar char="•"/>
            </a:pPr>
            <a:r>
              <a:rPr lang="en-US" sz="2499">
                <a:solidFill>
                  <a:srgbClr val="000000"/>
                </a:solidFill>
                <a:latin typeface="Gordita"/>
                <a:ea typeface="Gordita"/>
                <a:cs typeface="Gordita"/>
                <a:sym typeface="Gordita"/>
              </a:rPr>
              <a:t>Currently serves 230 students in Grades 6-8</a:t>
            </a:r>
          </a:p>
          <a:p>
            <a:pPr marL="539749" lvl="1" indent="-269875" algn="l">
              <a:lnSpc>
                <a:spcPts val="3499"/>
              </a:lnSpc>
              <a:buFont typeface="Arial"/>
              <a:buChar char="•"/>
            </a:pPr>
            <a:r>
              <a:rPr lang="en-US" sz="2499">
                <a:solidFill>
                  <a:srgbClr val="000000"/>
                </a:solidFill>
                <a:latin typeface="Gordita"/>
                <a:ea typeface="Gordita"/>
                <a:cs typeface="Gordita"/>
                <a:sym typeface="Gordita"/>
              </a:rPr>
              <a:t>Students are divided by which instrument they play. In each grade we have a brass and percussion class as well as a woodwind class. These classes combine to perform.</a:t>
            </a:r>
          </a:p>
          <a:p>
            <a:pPr marL="539749" lvl="1" indent="-269875" algn="l">
              <a:lnSpc>
                <a:spcPts val="3499"/>
              </a:lnSpc>
              <a:buFont typeface="Arial"/>
              <a:buChar char="•"/>
            </a:pPr>
            <a:r>
              <a:rPr lang="en-US" sz="2499">
                <a:solidFill>
                  <a:srgbClr val="000000"/>
                </a:solidFill>
                <a:latin typeface="Gordita"/>
                <a:ea typeface="Gordita"/>
                <a:cs typeface="Gordita"/>
                <a:sym typeface="Gordita"/>
              </a:rPr>
              <a:t>In 6th Grade, students can choose from the following instruments: Flute, Oboe, Bassoon, Trumpet, French Horn, Trombone, Euphonium, Tuba. We audition current students for Saxophone and Percussion during the second semester of 6th Grade.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7746450" y="408892"/>
            <a:ext cx="6154874" cy="3462117"/>
          </a:xfrm>
          <a:custGeom>
            <a:avLst/>
            <a:gdLst/>
            <a:ahLst/>
            <a:cxnLst/>
            <a:rect l="l" t="t" r="r" b="b"/>
            <a:pathLst>
              <a:path w="6154874" h="3462117">
                <a:moveTo>
                  <a:pt x="0" y="0"/>
                </a:moveTo>
                <a:lnTo>
                  <a:pt x="6154874" y="0"/>
                </a:lnTo>
                <a:lnTo>
                  <a:pt x="6154874" y="3462116"/>
                </a:lnTo>
                <a:lnTo>
                  <a:pt x="0" y="3462116"/>
                </a:lnTo>
                <a:lnTo>
                  <a:pt x="0" y="0"/>
                </a:lnTo>
                <a:close/>
              </a:path>
            </a:pathLst>
          </a:custGeom>
          <a:blipFill>
            <a:blip r:embed="rId2"/>
            <a:stretch>
              <a:fillRect t="-33333"/>
            </a:stretch>
          </a:blipFill>
        </p:spPr>
        <p:txBody>
          <a:bodyPr/>
          <a:lstStyle/>
          <a:p>
            <a:endParaRPr lang="en-US"/>
          </a:p>
        </p:txBody>
      </p:sp>
      <p:sp>
        <p:nvSpPr>
          <p:cNvPr id="3" name="Freeform 3"/>
          <p:cNvSpPr/>
          <p:nvPr/>
        </p:nvSpPr>
        <p:spPr>
          <a:xfrm>
            <a:off x="12227798" y="3862357"/>
            <a:ext cx="5759651" cy="4319738"/>
          </a:xfrm>
          <a:custGeom>
            <a:avLst/>
            <a:gdLst/>
            <a:ahLst/>
            <a:cxnLst/>
            <a:rect l="l" t="t" r="r" b="b"/>
            <a:pathLst>
              <a:path w="5759651" h="4319738">
                <a:moveTo>
                  <a:pt x="0" y="0"/>
                </a:moveTo>
                <a:lnTo>
                  <a:pt x="5759651" y="0"/>
                </a:lnTo>
                <a:lnTo>
                  <a:pt x="5759651" y="4319738"/>
                </a:lnTo>
                <a:lnTo>
                  <a:pt x="0" y="4319738"/>
                </a:lnTo>
                <a:lnTo>
                  <a:pt x="0" y="0"/>
                </a:lnTo>
                <a:close/>
              </a:path>
            </a:pathLst>
          </a:custGeom>
          <a:blipFill>
            <a:blip r:embed="rId3"/>
            <a:stretch>
              <a:fillRect/>
            </a:stretch>
          </a:blipFill>
        </p:spPr>
        <p:txBody>
          <a:bodyPr/>
          <a:lstStyle/>
          <a:p>
            <a:endParaRPr lang="en-US"/>
          </a:p>
        </p:txBody>
      </p:sp>
      <p:sp>
        <p:nvSpPr>
          <p:cNvPr id="4" name="Freeform 4"/>
          <p:cNvSpPr/>
          <p:nvPr/>
        </p:nvSpPr>
        <p:spPr>
          <a:xfrm>
            <a:off x="6600855" y="6447459"/>
            <a:ext cx="6167597" cy="3469273"/>
          </a:xfrm>
          <a:custGeom>
            <a:avLst/>
            <a:gdLst/>
            <a:ahLst/>
            <a:cxnLst/>
            <a:rect l="l" t="t" r="r" b="b"/>
            <a:pathLst>
              <a:path w="6167597" h="3469273">
                <a:moveTo>
                  <a:pt x="0" y="0"/>
                </a:moveTo>
                <a:lnTo>
                  <a:pt x="6167596" y="0"/>
                </a:lnTo>
                <a:lnTo>
                  <a:pt x="6167596" y="3469273"/>
                </a:lnTo>
                <a:lnTo>
                  <a:pt x="0" y="3469273"/>
                </a:lnTo>
                <a:lnTo>
                  <a:pt x="0" y="0"/>
                </a:lnTo>
                <a:close/>
              </a:path>
            </a:pathLst>
          </a:custGeom>
          <a:blipFill>
            <a:blip r:embed="rId4"/>
            <a:stretch>
              <a:fillRect t="-16666" b="-16666"/>
            </a:stretch>
          </a:blipFill>
        </p:spPr>
        <p:txBody>
          <a:bodyPr/>
          <a:lstStyle/>
          <a:p>
            <a:endParaRPr lang="en-US"/>
          </a:p>
        </p:txBody>
      </p:sp>
      <p:sp>
        <p:nvSpPr>
          <p:cNvPr id="5" name="Freeform 5"/>
          <p:cNvSpPr/>
          <p:nvPr/>
        </p:nvSpPr>
        <p:spPr>
          <a:xfrm rot="-59999">
            <a:off x="13601476" y="841324"/>
            <a:ext cx="4074442" cy="3086545"/>
          </a:xfrm>
          <a:custGeom>
            <a:avLst/>
            <a:gdLst/>
            <a:ahLst/>
            <a:cxnLst/>
            <a:rect l="l" t="t" r="r" b="b"/>
            <a:pathLst>
              <a:path w="4074442" h="3086545">
                <a:moveTo>
                  <a:pt x="52651" y="0"/>
                </a:moveTo>
                <a:lnTo>
                  <a:pt x="4074442" y="70200"/>
                </a:lnTo>
                <a:lnTo>
                  <a:pt x="4021792" y="3086544"/>
                </a:lnTo>
                <a:lnTo>
                  <a:pt x="0" y="3016344"/>
                </a:lnTo>
                <a:lnTo>
                  <a:pt x="52651" y="0"/>
                </a:lnTo>
                <a:close/>
              </a:path>
            </a:pathLst>
          </a:custGeom>
          <a:blipFill>
            <a:blip r:embed="rId5"/>
            <a:stretch>
              <a:fillRect l="-4136" t="-14791" r="-12049" b="-237"/>
            </a:stretch>
          </a:blipFill>
        </p:spPr>
        <p:txBody>
          <a:bodyPr/>
          <a:lstStyle/>
          <a:p>
            <a:endParaRPr lang="en-US"/>
          </a:p>
        </p:txBody>
      </p:sp>
      <p:sp>
        <p:nvSpPr>
          <p:cNvPr id="6" name="Freeform 6"/>
          <p:cNvSpPr/>
          <p:nvPr/>
        </p:nvSpPr>
        <p:spPr>
          <a:xfrm>
            <a:off x="11067801" y="6447459"/>
            <a:ext cx="5119388" cy="3839541"/>
          </a:xfrm>
          <a:custGeom>
            <a:avLst/>
            <a:gdLst/>
            <a:ahLst/>
            <a:cxnLst/>
            <a:rect l="l" t="t" r="r" b="b"/>
            <a:pathLst>
              <a:path w="5119388" h="3839541">
                <a:moveTo>
                  <a:pt x="0" y="0"/>
                </a:moveTo>
                <a:lnTo>
                  <a:pt x="5119388" y="0"/>
                </a:lnTo>
                <a:lnTo>
                  <a:pt x="5119388" y="3839541"/>
                </a:lnTo>
                <a:lnTo>
                  <a:pt x="0" y="3839541"/>
                </a:lnTo>
                <a:lnTo>
                  <a:pt x="0" y="0"/>
                </a:lnTo>
                <a:close/>
              </a:path>
            </a:pathLst>
          </a:custGeom>
          <a:blipFill>
            <a:blip r:embed="rId6"/>
            <a:stretch>
              <a:fillRect/>
            </a:stretch>
          </a:blipFill>
        </p:spPr>
        <p:txBody>
          <a:bodyPr/>
          <a:lstStyle/>
          <a:p>
            <a:endParaRPr lang="en-US"/>
          </a:p>
        </p:txBody>
      </p:sp>
      <p:sp>
        <p:nvSpPr>
          <p:cNvPr id="7" name="Freeform 7"/>
          <p:cNvSpPr/>
          <p:nvPr/>
        </p:nvSpPr>
        <p:spPr>
          <a:xfrm>
            <a:off x="6871181" y="2227251"/>
            <a:ext cx="5626944" cy="4220208"/>
          </a:xfrm>
          <a:custGeom>
            <a:avLst/>
            <a:gdLst/>
            <a:ahLst/>
            <a:cxnLst/>
            <a:rect l="l" t="t" r="r" b="b"/>
            <a:pathLst>
              <a:path w="5626944" h="4220208">
                <a:moveTo>
                  <a:pt x="0" y="0"/>
                </a:moveTo>
                <a:lnTo>
                  <a:pt x="5626944" y="0"/>
                </a:lnTo>
                <a:lnTo>
                  <a:pt x="5626944" y="4220208"/>
                </a:lnTo>
                <a:lnTo>
                  <a:pt x="0" y="4220208"/>
                </a:lnTo>
                <a:lnTo>
                  <a:pt x="0" y="0"/>
                </a:lnTo>
                <a:close/>
              </a:path>
            </a:pathLst>
          </a:custGeom>
          <a:blipFill>
            <a:blip r:embed="rId7"/>
            <a:stretch>
              <a:fillRect/>
            </a:stretch>
          </a:blipFill>
        </p:spPr>
        <p:txBody>
          <a:bodyPr/>
          <a:lstStyle/>
          <a:p>
            <a:endParaRPr lang="en-US"/>
          </a:p>
        </p:txBody>
      </p:sp>
      <p:sp>
        <p:nvSpPr>
          <p:cNvPr id="8" name="Freeform 8"/>
          <p:cNvSpPr/>
          <p:nvPr/>
        </p:nvSpPr>
        <p:spPr>
          <a:xfrm>
            <a:off x="838857" y="1649975"/>
            <a:ext cx="4751273" cy="979950"/>
          </a:xfrm>
          <a:custGeom>
            <a:avLst/>
            <a:gdLst/>
            <a:ahLst/>
            <a:cxnLst/>
            <a:rect l="l" t="t" r="r" b="b"/>
            <a:pathLst>
              <a:path w="4751273" h="979950">
                <a:moveTo>
                  <a:pt x="0" y="0"/>
                </a:moveTo>
                <a:lnTo>
                  <a:pt x="4751272" y="0"/>
                </a:lnTo>
                <a:lnTo>
                  <a:pt x="4751272" y="979950"/>
                </a:lnTo>
                <a:lnTo>
                  <a:pt x="0" y="97995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9" name="TextBox 9"/>
          <p:cNvSpPr txBox="1"/>
          <p:nvPr/>
        </p:nvSpPr>
        <p:spPr>
          <a:xfrm>
            <a:off x="196690" y="2902521"/>
            <a:ext cx="6035606" cy="7014211"/>
          </a:xfrm>
          <a:prstGeom prst="rect">
            <a:avLst/>
          </a:prstGeom>
        </p:spPr>
        <p:txBody>
          <a:bodyPr lIns="0" tIns="0" rIns="0" bIns="0" rtlCol="0" anchor="t">
            <a:spAutoFit/>
          </a:bodyPr>
          <a:lstStyle/>
          <a:p>
            <a:pPr marL="618567" lvl="1" indent="-309283" algn="just">
              <a:lnSpc>
                <a:spcPts val="4011"/>
              </a:lnSpc>
              <a:buFont typeface="Arial"/>
              <a:buChar char="•"/>
            </a:pPr>
            <a:r>
              <a:rPr lang="en-US" sz="2865">
                <a:solidFill>
                  <a:srgbClr val="000000"/>
                </a:solidFill>
                <a:latin typeface="Gordita"/>
                <a:ea typeface="Gordita"/>
                <a:cs typeface="Gordita"/>
                <a:sym typeface="Gordita"/>
              </a:rPr>
              <a:t>Calling all voices 6th-8th grade!</a:t>
            </a:r>
          </a:p>
          <a:p>
            <a:pPr marL="618567" lvl="1" indent="-309283" algn="just">
              <a:lnSpc>
                <a:spcPts val="4011"/>
              </a:lnSpc>
              <a:buFont typeface="Arial"/>
              <a:buChar char="•"/>
            </a:pPr>
            <a:r>
              <a:rPr lang="en-US" sz="2865">
                <a:solidFill>
                  <a:srgbClr val="000000"/>
                </a:solidFill>
                <a:latin typeface="Gordita"/>
                <a:ea typeface="Gordita"/>
                <a:cs typeface="Gordita"/>
                <a:sym typeface="Gordita"/>
              </a:rPr>
              <a:t>Learn how to develop your singing skills and strengthen your vocal instrument in Chorus.</a:t>
            </a:r>
          </a:p>
          <a:p>
            <a:pPr marL="618567" lvl="1" indent="-309283" algn="just">
              <a:lnSpc>
                <a:spcPts val="4011"/>
              </a:lnSpc>
              <a:buFont typeface="Arial"/>
              <a:buChar char="•"/>
            </a:pPr>
            <a:r>
              <a:rPr lang="en-US" sz="2865">
                <a:solidFill>
                  <a:srgbClr val="000000"/>
                </a:solidFill>
                <a:latin typeface="Gordita"/>
                <a:ea typeface="Gordita"/>
                <a:cs typeface="Gordita"/>
                <a:sym typeface="Gordita"/>
              </a:rPr>
              <a:t>No auditions required- every voice low, high, and in between is welcome!</a:t>
            </a:r>
          </a:p>
          <a:p>
            <a:pPr marL="618567" lvl="1" indent="-309283" algn="l">
              <a:lnSpc>
                <a:spcPts val="4011"/>
              </a:lnSpc>
              <a:spcBef>
                <a:spcPct val="0"/>
              </a:spcBef>
              <a:buFont typeface="Arial"/>
              <a:buChar char="•"/>
            </a:pPr>
            <a:r>
              <a:rPr lang="en-US" sz="2865">
                <a:solidFill>
                  <a:srgbClr val="000000"/>
                </a:solidFill>
                <a:latin typeface="Gordita"/>
                <a:ea typeface="Gordita"/>
                <a:cs typeface="Gordita"/>
                <a:sym typeface="Gordita"/>
              </a:rPr>
              <a:t>Focus on building choral musicianship in a safe group environment. Opportunities for solo singing are always available, but never required. </a:t>
            </a:r>
          </a:p>
        </p:txBody>
      </p:sp>
      <p:sp>
        <p:nvSpPr>
          <p:cNvPr id="10" name="TextBox 10"/>
          <p:cNvSpPr txBox="1"/>
          <p:nvPr/>
        </p:nvSpPr>
        <p:spPr>
          <a:xfrm>
            <a:off x="1335178" y="800019"/>
            <a:ext cx="3758630" cy="849956"/>
          </a:xfrm>
          <a:prstGeom prst="rect">
            <a:avLst/>
          </a:prstGeom>
        </p:spPr>
        <p:txBody>
          <a:bodyPr lIns="0" tIns="0" rIns="0" bIns="0" rtlCol="0" anchor="t">
            <a:spAutoFit/>
          </a:bodyPr>
          <a:lstStyle/>
          <a:p>
            <a:pPr algn="ctr">
              <a:lnSpc>
                <a:spcPts val="6691"/>
              </a:lnSpc>
            </a:pPr>
            <a:r>
              <a:rPr lang="en-US" sz="6028" b="1">
                <a:solidFill>
                  <a:srgbClr val="000000"/>
                </a:solidFill>
                <a:latin typeface="Gordita Bold"/>
                <a:ea typeface="Gordita Bold"/>
                <a:cs typeface="Gordita Bold"/>
                <a:sym typeface="Gordita Bold"/>
              </a:rPr>
              <a:t>CHORUS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219985"/>
            <a:ext cx="7950640" cy="5684626"/>
          </a:xfrm>
          <a:custGeom>
            <a:avLst/>
            <a:gdLst/>
            <a:ahLst/>
            <a:cxnLst/>
            <a:rect l="l" t="t" r="r" b="b"/>
            <a:pathLst>
              <a:path w="7950640" h="5684626">
                <a:moveTo>
                  <a:pt x="0" y="0"/>
                </a:moveTo>
                <a:lnTo>
                  <a:pt x="7950640" y="0"/>
                </a:lnTo>
                <a:lnTo>
                  <a:pt x="7950640" y="5684626"/>
                </a:lnTo>
                <a:lnTo>
                  <a:pt x="0" y="5684626"/>
                </a:lnTo>
                <a:lnTo>
                  <a:pt x="0" y="0"/>
                </a:lnTo>
                <a:close/>
              </a:path>
            </a:pathLst>
          </a:custGeom>
          <a:blipFill>
            <a:blip r:embed="rId2"/>
            <a:stretch>
              <a:fillRect l="-26989" t="-61518" r="-26989"/>
            </a:stretch>
          </a:blipFill>
        </p:spPr>
        <p:txBody>
          <a:bodyPr/>
          <a:lstStyle/>
          <a:p>
            <a:endParaRPr lang="en-US"/>
          </a:p>
        </p:txBody>
      </p:sp>
      <p:sp>
        <p:nvSpPr>
          <p:cNvPr id="3" name="Freeform 3"/>
          <p:cNvSpPr/>
          <p:nvPr/>
        </p:nvSpPr>
        <p:spPr>
          <a:xfrm rot="54000">
            <a:off x="12219629" y="6096559"/>
            <a:ext cx="6100539" cy="4237592"/>
          </a:xfrm>
          <a:custGeom>
            <a:avLst/>
            <a:gdLst/>
            <a:ahLst/>
            <a:cxnLst/>
            <a:rect l="l" t="t" r="r" b="b"/>
            <a:pathLst>
              <a:path w="6100539" h="4237592">
                <a:moveTo>
                  <a:pt x="0" y="94813"/>
                </a:moveTo>
                <a:lnTo>
                  <a:pt x="6035459" y="0"/>
                </a:lnTo>
                <a:lnTo>
                  <a:pt x="6100539" y="4142779"/>
                </a:lnTo>
                <a:lnTo>
                  <a:pt x="65080" y="4237592"/>
                </a:lnTo>
                <a:lnTo>
                  <a:pt x="0" y="94813"/>
                </a:lnTo>
                <a:close/>
              </a:path>
            </a:pathLst>
          </a:custGeom>
          <a:blipFill>
            <a:blip r:embed="rId3"/>
            <a:stretch>
              <a:fillRect l="-1518" t="-8110" b="-1500"/>
            </a:stretch>
          </a:blipFill>
        </p:spPr>
        <p:txBody>
          <a:bodyPr/>
          <a:lstStyle/>
          <a:p>
            <a:endParaRPr lang="en-US"/>
          </a:p>
        </p:txBody>
      </p:sp>
      <p:sp>
        <p:nvSpPr>
          <p:cNvPr id="4" name="Freeform 4"/>
          <p:cNvSpPr/>
          <p:nvPr/>
        </p:nvSpPr>
        <p:spPr>
          <a:xfrm>
            <a:off x="0" y="5904611"/>
            <a:ext cx="12251797" cy="4382389"/>
          </a:xfrm>
          <a:custGeom>
            <a:avLst/>
            <a:gdLst/>
            <a:ahLst/>
            <a:cxnLst/>
            <a:rect l="l" t="t" r="r" b="b"/>
            <a:pathLst>
              <a:path w="12251797" h="4382389">
                <a:moveTo>
                  <a:pt x="0" y="0"/>
                </a:moveTo>
                <a:lnTo>
                  <a:pt x="12251797" y="0"/>
                </a:lnTo>
                <a:lnTo>
                  <a:pt x="12251797" y="4382389"/>
                </a:lnTo>
                <a:lnTo>
                  <a:pt x="0" y="4382389"/>
                </a:lnTo>
                <a:lnTo>
                  <a:pt x="0" y="0"/>
                </a:lnTo>
                <a:close/>
              </a:path>
            </a:pathLst>
          </a:custGeom>
          <a:blipFill>
            <a:blip r:embed="rId4"/>
            <a:stretch>
              <a:fillRect l="-2392" t="-38918" b="-22100"/>
            </a:stretch>
          </a:blipFill>
        </p:spPr>
        <p:txBody>
          <a:bodyPr/>
          <a:lstStyle/>
          <a:p>
            <a:endParaRPr lang="en-US"/>
          </a:p>
        </p:txBody>
      </p:sp>
      <p:sp>
        <p:nvSpPr>
          <p:cNvPr id="5" name="Freeform 5"/>
          <p:cNvSpPr/>
          <p:nvPr/>
        </p:nvSpPr>
        <p:spPr>
          <a:xfrm>
            <a:off x="6252051" y="2355119"/>
            <a:ext cx="5329160" cy="4411990"/>
          </a:xfrm>
          <a:custGeom>
            <a:avLst/>
            <a:gdLst/>
            <a:ahLst/>
            <a:cxnLst/>
            <a:rect l="l" t="t" r="r" b="b"/>
            <a:pathLst>
              <a:path w="5329160" h="4411990">
                <a:moveTo>
                  <a:pt x="0" y="0"/>
                </a:moveTo>
                <a:lnTo>
                  <a:pt x="5329160" y="0"/>
                </a:lnTo>
                <a:lnTo>
                  <a:pt x="5329160" y="4411990"/>
                </a:lnTo>
                <a:lnTo>
                  <a:pt x="0" y="4411990"/>
                </a:lnTo>
                <a:lnTo>
                  <a:pt x="0" y="0"/>
                </a:lnTo>
                <a:close/>
              </a:path>
            </a:pathLst>
          </a:custGeom>
          <a:blipFill>
            <a:blip r:embed="rId5"/>
            <a:stretch>
              <a:fillRect l="-3114" t="-429" r="-8219" b="-429"/>
            </a:stretch>
          </a:blipFill>
        </p:spPr>
        <p:txBody>
          <a:bodyPr/>
          <a:lstStyle/>
          <a:p>
            <a:endParaRPr lang="en-US"/>
          </a:p>
        </p:txBody>
      </p:sp>
      <p:sp>
        <p:nvSpPr>
          <p:cNvPr id="6" name="TextBox 6"/>
          <p:cNvSpPr txBox="1"/>
          <p:nvPr/>
        </p:nvSpPr>
        <p:spPr>
          <a:xfrm>
            <a:off x="11794897" y="66675"/>
            <a:ext cx="6065730" cy="849956"/>
          </a:xfrm>
          <a:prstGeom prst="rect">
            <a:avLst/>
          </a:prstGeom>
        </p:spPr>
        <p:txBody>
          <a:bodyPr lIns="0" tIns="0" rIns="0" bIns="0" rtlCol="0" anchor="t">
            <a:spAutoFit/>
          </a:bodyPr>
          <a:lstStyle/>
          <a:p>
            <a:pPr algn="ctr">
              <a:lnSpc>
                <a:spcPts val="6691"/>
              </a:lnSpc>
            </a:pPr>
            <a:r>
              <a:rPr lang="en-US" sz="6028" b="1">
                <a:solidFill>
                  <a:srgbClr val="000000"/>
                </a:solidFill>
                <a:latin typeface="Gordita Bold"/>
                <a:ea typeface="Gordita Bold"/>
                <a:cs typeface="Gordita Bold"/>
                <a:sym typeface="Gordita Bold"/>
              </a:rPr>
              <a:t>ORCHESTRA</a:t>
            </a:r>
          </a:p>
        </p:txBody>
      </p:sp>
      <p:sp>
        <p:nvSpPr>
          <p:cNvPr id="7" name="TextBox 7"/>
          <p:cNvSpPr txBox="1"/>
          <p:nvPr/>
        </p:nvSpPr>
        <p:spPr>
          <a:xfrm>
            <a:off x="11581211" y="1281579"/>
            <a:ext cx="6493103" cy="5485529"/>
          </a:xfrm>
          <a:prstGeom prst="rect">
            <a:avLst/>
          </a:prstGeom>
        </p:spPr>
        <p:txBody>
          <a:bodyPr lIns="0" tIns="0" rIns="0" bIns="0" rtlCol="0" anchor="t">
            <a:spAutoFit/>
          </a:bodyPr>
          <a:lstStyle/>
          <a:p>
            <a:pPr marL="593220" lvl="1" indent="-296610" algn="just">
              <a:lnSpc>
                <a:spcPts val="3049"/>
              </a:lnSpc>
              <a:buFont typeface="Arial"/>
              <a:buChar char="•"/>
            </a:pPr>
            <a:r>
              <a:rPr lang="en-US" sz="2747" spc="-151">
                <a:solidFill>
                  <a:srgbClr val="000000"/>
                </a:solidFill>
                <a:latin typeface="Gordita"/>
                <a:ea typeface="Gordita"/>
                <a:cs typeface="Gordita"/>
                <a:sym typeface="Gordita"/>
              </a:rPr>
              <a:t>Learn to play: </a:t>
            </a:r>
            <a:r>
              <a:rPr lang="en-US" sz="2747" b="1" spc="-151">
                <a:solidFill>
                  <a:srgbClr val="000000"/>
                </a:solidFill>
                <a:latin typeface="Gordita Bold"/>
                <a:ea typeface="Gordita Bold"/>
                <a:cs typeface="Gordita Bold"/>
                <a:sym typeface="Gordita Bold"/>
              </a:rPr>
              <a:t>Violin, Viola,</a:t>
            </a:r>
            <a:r>
              <a:rPr lang="en-US" sz="2747" spc="-151">
                <a:solidFill>
                  <a:srgbClr val="000000"/>
                </a:solidFill>
                <a:latin typeface="Gordita"/>
                <a:ea typeface="Gordita"/>
                <a:cs typeface="Gordita"/>
                <a:sym typeface="Gordita"/>
              </a:rPr>
              <a:t> </a:t>
            </a:r>
            <a:r>
              <a:rPr lang="en-US" sz="2747" b="1" spc="-151">
                <a:solidFill>
                  <a:srgbClr val="000000"/>
                </a:solidFill>
                <a:latin typeface="Gordita Bold"/>
                <a:ea typeface="Gordita Bold"/>
                <a:cs typeface="Gordita Bold"/>
                <a:sym typeface="Gordita Bold"/>
              </a:rPr>
              <a:t>Cello</a:t>
            </a:r>
            <a:r>
              <a:rPr lang="en-US" sz="2747" spc="-151">
                <a:solidFill>
                  <a:srgbClr val="000000"/>
                </a:solidFill>
                <a:latin typeface="Gordita"/>
                <a:ea typeface="Gordita"/>
                <a:cs typeface="Gordita"/>
                <a:sym typeface="Gordita"/>
              </a:rPr>
              <a:t>, </a:t>
            </a:r>
            <a:r>
              <a:rPr lang="en-US" sz="2747" b="1" spc="-151">
                <a:solidFill>
                  <a:srgbClr val="000000"/>
                </a:solidFill>
                <a:latin typeface="Gordita Bold"/>
                <a:ea typeface="Gordita Bold"/>
                <a:cs typeface="Gordita Bold"/>
                <a:sym typeface="Gordita Bold"/>
              </a:rPr>
              <a:t>Bass, </a:t>
            </a:r>
            <a:r>
              <a:rPr lang="en-US" sz="2747" spc="-151">
                <a:solidFill>
                  <a:srgbClr val="000000"/>
                </a:solidFill>
                <a:latin typeface="Gordita"/>
                <a:ea typeface="Gordita"/>
                <a:cs typeface="Gordita"/>
                <a:sym typeface="Gordita"/>
              </a:rPr>
              <a:t>or </a:t>
            </a:r>
            <a:r>
              <a:rPr lang="en-US" sz="2747" b="1" spc="-151">
                <a:solidFill>
                  <a:srgbClr val="000000"/>
                </a:solidFill>
                <a:latin typeface="Gordita Bold"/>
                <a:ea typeface="Gordita Bold"/>
                <a:cs typeface="Gordita Bold"/>
                <a:sym typeface="Gordita Bold"/>
              </a:rPr>
              <a:t>Harp</a:t>
            </a:r>
          </a:p>
          <a:p>
            <a:pPr algn="just">
              <a:lnSpc>
                <a:spcPts val="3049"/>
              </a:lnSpc>
            </a:pPr>
            <a:endParaRPr lang="en-US" sz="2747" b="1" spc="-151">
              <a:solidFill>
                <a:srgbClr val="000000"/>
              </a:solidFill>
              <a:latin typeface="Gordita Bold"/>
              <a:ea typeface="Gordita Bold"/>
              <a:cs typeface="Gordita Bold"/>
              <a:sym typeface="Gordita Bold"/>
            </a:endParaRPr>
          </a:p>
          <a:p>
            <a:pPr marL="593220" lvl="1" indent="-296610" algn="just">
              <a:lnSpc>
                <a:spcPts val="3049"/>
              </a:lnSpc>
              <a:buFont typeface="Arial"/>
              <a:buChar char="•"/>
            </a:pPr>
            <a:r>
              <a:rPr lang="en-US" sz="2747">
                <a:solidFill>
                  <a:srgbClr val="000000"/>
                </a:solidFill>
                <a:latin typeface="Gordita"/>
                <a:ea typeface="Gordita"/>
                <a:cs typeface="Gordita"/>
                <a:sym typeface="Gordita"/>
              </a:rPr>
              <a:t>Orchestra focuses on developing basic technique (bowing and left hand), note reading skills, music theory, and musicianship.</a:t>
            </a:r>
          </a:p>
          <a:p>
            <a:pPr algn="just">
              <a:lnSpc>
                <a:spcPts val="3049"/>
              </a:lnSpc>
            </a:pPr>
            <a:endParaRPr lang="en-US" sz="2747">
              <a:solidFill>
                <a:srgbClr val="000000"/>
              </a:solidFill>
              <a:latin typeface="Gordita"/>
              <a:ea typeface="Gordita"/>
              <a:cs typeface="Gordita"/>
              <a:sym typeface="Gordita"/>
            </a:endParaRPr>
          </a:p>
          <a:p>
            <a:pPr marL="593220" lvl="1" indent="-296610" algn="just">
              <a:lnSpc>
                <a:spcPts val="3049"/>
              </a:lnSpc>
              <a:buFont typeface="Arial"/>
              <a:buChar char="•"/>
            </a:pPr>
            <a:r>
              <a:rPr lang="en-US" sz="2747">
                <a:solidFill>
                  <a:srgbClr val="000000"/>
                </a:solidFill>
                <a:latin typeface="Gordita"/>
                <a:ea typeface="Gordita"/>
                <a:cs typeface="Gordita"/>
                <a:sym typeface="Gordita"/>
              </a:rPr>
              <a:t>6th Grade Orchestra students perform in three concerts each year, with additional solo and chamber music opportunities. </a:t>
            </a:r>
          </a:p>
          <a:p>
            <a:pPr algn="just">
              <a:lnSpc>
                <a:spcPts val="4881"/>
              </a:lnSpc>
            </a:pPr>
            <a:endParaRPr lang="en-US" sz="2747">
              <a:solidFill>
                <a:srgbClr val="000000"/>
              </a:solidFill>
              <a:latin typeface="Gordita"/>
              <a:ea typeface="Gordita"/>
              <a:cs typeface="Gordita"/>
              <a:sym typeface="Gordita"/>
            </a:endParaRPr>
          </a:p>
          <a:p>
            <a:pPr algn="just">
              <a:lnSpc>
                <a:spcPts val="2331"/>
              </a:lnSpc>
            </a:pPr>
            <a:endParaRPr lang="en-US" sz="2747">
              <a:solidFill>
                <a:srgbClr val="000000"/>
              </a:solidFill>
              <a:latin typeface="Gordita"/>
              <a:ea typeface="Gordita"/>
              <a:cs typeface="Gordita"/>
              <a:sym typeface="Gordita"/>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2012006"/>
            <a:ext cx="7824978" cy="849956"/>
          </a:xfrm>
          <a:prstGeom prst="rect">
            <a:avLst/>
          </a:prstGeom>
        </p:spPr>
        <p:txBody>
          <a:bodyPr lIns="0" tIns="0" rIns="0" bIns="0" rtlCol="0" anchor="t">
            <a:spAutoFit/>
          </a:bodyPr>
          <a:lstStyle/>
          <a:p>
            <a:pPr algn="l">
              <a:lnSpc>
                <a:spcPts val="6691"/>
              </a:lnSpc>
            </a:pPr>
            <a:r>
              <a:rPr lang="en-US" sz="6028">
                <a:solidFill>
                  <a:srgbClr val="000000"/>
                </a:solidFill>
                <a:latin typeface="Gordita"/>
                <a:ea typeface="Gordita"/>
                <a:cs typeface="Gordita"/>
                <a:sym typeface="Gordita"/>
              </a:rPr>
              <a:t>AND CONCERNS</a:t>
            </a:r>
          </a:p>
        </p:txBody>
      </p:sp>
      <p:sp>
        <p:nvSpPr>
          <p:cNvPr id="3" name="TextBox 3"/>
          <p:cNvSpPr txBox="1"/>
          <p:nvPr/>
        </p:nvSpPr>
        <p:spPr>
          <a:xfrm>
            <a:off x="1028700" y="1095375"/>
            <a:ext cx="9450897" cy="849956"/>
          </a:xfrm>
          <a:prstGeom prst="rect">
            <a:avLst/>
          </a:prstGeom>
        </p:spPr>
        <p:txBody>
          <a:bodyPr lIns="0" tIns="0" rIns="0" bIns="0" rtlCol="0" anchor="t">
            <a:spAutoFit/>
          </a:bodyPr>
          <a:lstStyle/>
          <a:p>
            <a:pPr algn="l">
              <a:lnSpc>
                <a:spcPts val="6691"/>
              </a:lnSpc>
            </a:pPr>
            <a:r>
              <a:rPr lang="en-US" sz="6028" b="1">
                <a:solidFill>
                  <a:srgbClr val="000000"/>
                </a:solidFill>
                <a:latin typeface="Gordita Bold"/>
                <a:ea typeface="Gordita Bold"/>
                <a:cs typeface="Gordita Bold"/>
                <a:sym typeface="Gordita Bold"/>
              </a:rPr>
              <a:t>COMMON QUESTIONS</a:t>
            </a:r>
          </a:p>
        </p:txBody>
      </p:sp>
      <p:sp>
        <p:nvSpPr>
          <p:cNvPr id="4" name="TextBox 4"/>
          <p:cNvSpPr txBox="1"/>
          <p:nvPr/>
        </p:nvSpPr>
        <p:spPr>
          <a:xfrm>
            <a:off x="315496" y="2884805"/>
            <a:ext cx="17657008" cy="7402195"/>
          </a:xfrm>
          <a:prstGeom prst="rect">
            <a:avLst/>
          </a:prstGeom>
        </p:spPr>
        <p:txBody>
          <a:bodyPr lIns="0" tIns="0" rIns="0" bIns="0" rtlCol="0" anchor="t">
            <a:spAutoFit/>
          </a:bodyPr>
          <a:lstStyle/>
          <a:p>
            <a:pPr marL="474979" lvl="1" indent="-237490" algn="just">
              <a:lnSpc>
                <a:spcPts val="3079"/>
              </a:lnSpc>
              <a:buFont typeface="Arial"/>
              <a:buChar char="•"/>
            </a:pPr>
            <a:r>
              <a:rPr lang="en-US" sz="2199">
                <a:solidFill>
                  <a:srgbClr val="000000"/>
                </a:solidFill>
                <a:latin typeface="Gordita"/>
                <a:ea typeface="Gordita"/>
                <a:cs typeface="Gordita"/>
                <a:sym typeface="Gordita"/>
              </a:rPr>
              <a:t>Time Commitment</a:t>
            </a:r>
          </a:p>
          <a:p>
            <a:pPr marL="949959" lvl="2" indent="-316653" algn="just">
              <a:lnSpc>
                <a:spcPts val="3079"/>
              </a:lnSpc>
              <a:buFont typeface="Arial"/>
              <a:buChar char="⚬"/>
            </a:pPr>
            <a:r>
              <a:rPr lang="en-US" sz="2199">
                <a:solidFill>
                  <a:srgbClr val="000000"/>
                </a:solidFill>
                <a:latin typeface="Gordita"/>
                <a:ea typeface="Gordita"/>
                <a:cs typeface="Gordita"/>
                <a:sym typeface="Gordita"/>
              </a:rPr>
              <a:t>Band, Chorus, and Orchestra meet as a class every day. You get two connections classes and music only takes up one. Your other class will be PE, Art, etc.</a:t>
            </a:r>
          </a:p>
          <a:p>
            <a:pPr marL="949959" lvl="2" indent="-316653" algn="just">
              <a:lnSpc>
                <a:spcPts val="3079"/>
              </a:lnSpc>
              <a:buFont typeface="Arial"/>
              <a:buChar char="⚬"/>
            </a:pPr>
            <a:r>
              <a:rPr lang="en-US" sz="2199">
                <a:solidFill>
                  <a:srgbClr val="000000"/>
                </a:solidFill>
                <a:latin typeface="Gordita"/>
                <a:ea typeface="Gordita"/>
                <a:cs typeface="Gordita"/>
                <a:sym typeface="Gordita"/>
              </a:rPr>
              <a:t>Expect to practice about 30 minutes a few times a week.</a:t>
            </a:r>
          </a:p>
          <a:p>
            <a:pPr marL="474979" lvl="1" indent="-237490" algn="just">
              <a:lnSpc>
                <a:spcPts val="3079"/>
              </a:lnSpc>
              <a:buFont typeface="Arial"/>
              <a:buChar char="•"/>
            </a:pPr>
            <a:r>
              <a:rPr lang="en-US" sz="2199">
                <a:solidFill>
                  <a:srgbClr val="000000"/>
                </a:solidFill>
                <a:latin typeface="Gordita"/>
                <a:ea typeface="Gordita"/>
                <a:cs typeface="Gordita"/>
                <a:sym typeface="Gordita"/>
              </a:rPr>
              <a:t>Prior Experience:</a:t>
            </a:r>
          </a:p>
          <a:p>
            <a:pPr marL="949959" lvl="2" indent="-316653" algn="just">
              <a:lnSpc>
                <a:spcPts val="3079"/>
              </a:lnSpc>
              <a:buFont typeface="Arial"/>
              <a:buChar char="⚬"/>
            </a:pPr>
            <a:r>
              <a:rPr lang="en-US" sz="2199">
                <a:solidFill>
                  <a:srgbClr val="000000"/>
                </a:solidFill>
                <a:latin typeface="Gordita"/>
                <a:ea typeface="Gordita"/>
                <a:cs typeface="Gordita"/>
                <a:sym typeface="Gordita"/>
              </a:rPr>
              <a:t>No prior experience necessary; our programs accommodate beginners with lessons and groups. All skill levels are welcome.</a:t>
            </a:r>
          </a:p>
          <a:p>
            <a:pPr marL="474979" lvl="1" indent="-237490" algn="just">
              <a:lnSpc>
                <a:spcPts val="3079"/>
              </a:lnSpc>
              <a:buFont typeface="Arial"/>
              <a:buChar char="•"/>
            </a:pPr>
            <a:r>
              <a:rPr lang="en-US" sz="2199">
                <a:solidFill>
                  <a:srgbClr val="000000"/>
                </a:solidFill>
                <a:latin typeface="Gordita"/>
                <a:ea typeface="Gordita"/>
                <a:cs typeface="Gordita"/>
                <a:sym typeface="Gordita"/>
              </a:rPr>
              <a:t>Choosing an Instrument:</a:t>
            </a:r>
          </a:p>
          <a:p>
            <a:pPr marL="949959" lvl="2" indent="-316653" algn="just">
              <a:lnSpc>
                <a:spcPts val="3079"/>
              </a:lnSpc>
              <a:buFont typeface="Arial"/>
              <a:buChar char="⚬"/>
            </a:pPr>
            <a:r>
              <a:rPr lang="en-US" sz="2199">
                <a:solidFill>
                  <a:srgbClr val="000000"/>
                </a:solidFill>
                <a:latin typeface="Gordita"/>
                <a:ea typeface="Gordita"/>
                <a:cs typeface="Gordita"/>
                <a:sym typeface="Gordita"/>
              </a:rPr>
              <a:t>Ms. Thomas (band) and Ms. Hoebeke (orchestra) will help you select your instrument in the first few weeks of class. Music and Arts and other local music stores have rent to own programs so you aren’t stuck paying for something if you decide to switch.</a:t>
            </a:r>
          </a:p>
          <a:p>
            <a:pPr marL="474979" lvl="1" indent="-237490" algn="just">
              <a:lnSpc>
                <a:spcPts val="3079"/>
              </a:lnSpc>
              <a:buFont typeface="Arial"/>
              <a:buChar char="•"/>
            </a:pPr>
            <a:r>
              <a:rPr lang="en-US" sz="2199">
                <a:solidFill>
                  <a:srgbClr val="000000"/>
                </a:solidFill>
                <a:latin typeface="Gordita"/>
                <a:ea typeface="Gordita"/>
                <a:cs typeface="Gordita"/>
                <a:sym typeface="Gordita"/>
              </a:rPr>
              <a:t>Missing Rehearsals and Performances:</a:t>
            </a:r>
          </a:p>
          <a:p>
            <a:pPr marL="949959" lvl="2" indent="-316653" algn="just">
              <a:lnSpc>
                <a:spcPts val="3079"/>
              </a:lnSpc>
              <a:buFont typeface="Arial"/>
              <a:buChar char="⚬"/>
            </a:pPr>
            <a:r>
              <a:rPr lang="en-US" sz="2199">
                <a:solidFill>
                  <a:srgbClr val="000000"/>
                </a:solidFill>
                <a:latin typeface="Gordita"/>
                <a:ea typeface="Gordita"/>
                <a:cs typeface="Gordita"/>
                <a:sym typeface="Gordita"/>
              </a:rPr>
              <a:t>6th Grade only rehearses during the school day as a class and has 3 concerts: Fall, Winter, and Spring.</a:t>
            </a:r>
          </a:p>
          <a:p>
            <a:pPr marL="949959" lvl="2" indent="-316653" algn="just">
              <a:lnSpc>
                <a:spcPts val="3079"/>
              </a:lnSpc>
              <a:buFont typeface="Arial"/>
              <a:buChar char="⚬"/>
            </a:pPr>
            <a:r>
              <a:rPr lang="en-US" sz="2199">
                <a:solidFill>
                  <a:srgbClr val="000000"/>
                </a:solidFill>
                <a:latin typeface="Gordita"/>
                <a:ea typeface="Gordita"/>
                <a:cs typeface="Gordita"/>
                <a:sym typeface="Gordita"/>
              </a:rPr>
              <a:t>Communicate with teachers about absences; we are flexible when we know and can plan.</a:t>
            </a:r>
          </a:p>
          <a:p>
            <a:pPr marL="474979" lvl="1" indent="-237490" algn="just">
              <a:lnSpc>
                <a:spcPts val="3079"/>
              </a:lnSpc>
              <a:buFont typeface="Arial"/>
              <a:buChar char="•"/>
            </a:pPr>
            <a:r>
              <a:rPr lang="en-US" sz="2199">
                <a:solidFill>
                  <a:srgbClr val="000000"/>
                </a:solidFill>
                <a:latin typeface="Gordita"/>
                <a:ea typeface="Gordita"/>
                <a:cs typeface="Gordita"/>
                <a:sym typeface="Gordita"/>
              </a:rPr>
              <a:t>Costs:</a:t>
            </a:r>
          </a:p>
          <a:p>
            <a:pPr marL="949959" lvl="2" indent="-316653" algn="just">
              <a:lnSpc>
                <a:spcPts val="3079"/>
              </a:lnSpc>
              <a:buFont typeface="Arial"/>
              <a:buChar char="⚬"/>
            </a:pPr>
            <a:r>
              <a:rPr lang="en-US" sz="2199">
                <a:solidFill>
                  <a:srgbClr val="000000"/>
                </a:solidFill>
                <a:latin typeface="Gordita"/>
                <a:ea typeface="Gordita"/>
                <a:cs typeface="Gordita"/>
                <a:sym typeface="Gordita"/>
              </a:rPr>
              <a:t>Costs vary; some instruments can be provided through the school, while others may require rentals or purchases. Financial aid is available.</a:t>
            </a:r>
          </a:p>
          <a:p>
            <a:pPr marL="474979" lvl="1" indent="-237490" algn="just">
              <a:lnSpc>
                <a:spcPts val="3079"/>
              </a:lnSpc>
              <a:buFont typeface="Arial"/>
              <a:buChar char="•"/>
            </a:pPr>
            <a:r>
              <a:rPr lang="en-US" sz="2199">
                <a:solidFill>
                  <a:srgbClr val="000000"/>
                </a:solidFill>
                <a:latin typeface="Gordita"/>
                <a:ea typeface="Gordita"/>
                <a:cs typeface="Gordita"/>
                <a:sym typeface="Gordita"/>
              </a:rPr>
              <a:t>Multiple Extracurriculars:</a:t>
            </a:r>
          </a:p>
          <a:p>
            <a:pPr marL="949959" lvl="2" indent="-316653" algn="just">
              <a:lnSpc>
                <a:spcPts val="3079"/>
              </a:lnSpc>
              <a:buFont typeface="Arial"/>
              <a:buChar char="⚬"/>
            </a:pPr>
            <a:r>
              <a:rPr lang="en-US" sz="2199">
                <a:solidFill>
                  <a:srgbClr val="000000"/>
                </a:solidFill>
                <a:latin typeface="Gordita"/>
                <a:ea typeface="Gordita"/>
                <a:cs typeface="Gordita"/>
                <a:sym typeface="Gordita"/>
              </a:rPr>
              <a:t>Our students do sports, church, theatre, dance, drama, etc.</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306261" y="4762500"/>
            <a:ext cx="6291662" cy="5827635"/>
          </a:xfrm>
          <a:custGeom>
            <a:avLst/>
            <a:gdLst/>
            <a:ahLst/>
            <a:cxnLst/>
            <a:rect l="l" t="t" r="r" b="b"/>
            <a:pathLst>
              <a:path w="6291662" h="5827635">
                <a:moveTo>
                  <a:pt x="0" y="0"/>
                </a:moveTo>
                <a:lnTo>
                  <a:pt x="6291662" y="0"/>
                </a:lnTo>
                <a:lnTo>
                  <a:pt x="6291662" y="5827635"/>
                </a:lnTo>
                <a:lnTo>
                  <a:pt x="0" y="5827635"/>
                </a:lnTo>
                <a:lnTo>
                  <a:pt x="0" y="0"/>
                </a:lnTo>
                <a:close/>
              </a:path>
            </a:pathLst>
          </a:custGeom>
          <a:blipFill>
            <a:blip r:embed="rId2">
              <a:alphaModFix amt="35000"/>
            </a:blip>
            <a:stretch>
              <a:fillRect r="-38763"/>
            </a:stretch>
          </a:blipFill>
        </p:spPr>
        <p:txBody>
          <a:bodyPr/>
          <a:lstStyle/>
          <a:p>
            <a:endParaRPr lang="en-US"/>
          </a:p>
        </p:txBody>
      </p:sp>
      <p:sp>
        <p:nvSpPr>
          <p:cNvPr id="3" name="Freeform 3"/>
          <p:cNvSpPr/>
          <p:nvPr/>
        </p:nvSpPr>
        <p:spPr>
          <a:xfrm>
            <a:off x="4985401" y="4762500"/>
            <a:ext cx="6458348" cy="6884878"/>
          </a:xfrm>
          <a:custGeom>
            <a:avLst/>
            <a:gdLst/>
            <a:ahLst/>
            <a:cxnLst/>
            <a:rect l="l" t="t" r="r" b="b"/>
            <a:pathLst>
              <a:path w="6458348" h="6884878">
                <a:moveTo>
                  <a:pt x="0" y="0"/>
                </a:moveTo>
                <a:lnTo>
                  <a:pt x="6458348" y="0"/>
                </a:lnTo>
                <a:lnTo>
                  <a:pt x="6458348" y="6884878"/>
                </a:lnTo>
                <a:lnTo>
                  <a:pt x="0" y="6884878"/>
                </a:lnTo>
                <a:lnTo>
                  <a:pt x="0" y="0"/>
                </a:lnTo>
                <a:close/>
              </a:path>
            </a:pathLst>
          </a:custGeom>
          <a:blipFill>
            <a:blip r:embed="rId3">
              <a:alphaModFix amt="34000"/>
            </a:blip>
            <a:stretch>
              <a:fillRect l="-8598" t="-1106" r="-21311"/>
            </a:stretch>
          </a:blipFill>
        </p:spPr>
        <p:txBody>
          <a:bodyPr/>
          <a:lstStyle/>
          <a:p>
            <a:endParaRPr lang="en-US"/>
          </a:p>
        </p:txBody>
      </p:sp>
      <p:sp>
        <p:nvSpPr>
          <p:cNvPr id="4" name="Freeform 4"/>
          <p:cNvSpPr/>
          <p:nvPr/>
        </p:nvSpPr>
        <p:spPr>
          <a:xfrm>
            <a:off x="-74702" y="0"/>
            <a:ext cx="7146644" cy="4768152"/>
          </a:xfrm>
          <a:custGeom>
            <a:avLst/>
            <a:gdLst/>
            <a:ahLst/>
            <a:cxnLst/>
            <a:rect l="l" t="t" r="r" b="b"/>
            <a:pathLst>
              <a:path w="7146644" h="4768152">
                <a:moveTo>
                  <a:pt x="0" y="0"/>
                </a:moveTo>
                <a:lnTo>
                  <a:pt x="7146645" y="0"/>
                </a:lnTo>
                <a:lnTo>
                  <a:pt x="7146645" y="4768152"/>
                </a:lnTo>
                <a:lnTo>
                  <a:pt x="0" y="4768152"/>
                </a:lnTo>
                <a:lnTo>
                  <a:pt x="0" y="0"/>
                </a:lnTo>
                <a:close/>
              </a:path>
            </a:pathLst>
          </a:custGeom>
          <a:blipFill>
            <a:blip r:embed="rId4">
              <a:alphaModFix amt="36000"/>
            </a:blip>
            <a:stretch>
              <a:fillRect/>
            </a:stretch>
          </a:blipFill>
        </p:spPr>
        <p:txBody>
          <a:bodyPr/>
          <a:lstStyle/>
          <a:p>
            <a:endParaRPr lang="en-US"/>
          </a:p>
        </p:txBody>
      </p:sp>
      <p:sp>
        <p:nvSpPr>
          <p:cNvPr id="5" name="Freeform 5"/>
          <p:cNvSpPr/>
          <p:nvPr/>
        </p:nvSpPr>
        <p:spPr>
          <a:xfrm>
            <a:off x="11443749" y="4686300"/>
            <a:ext cx="7119336" cy="5767139"/>
          </a:xfrm>
          <a:custGeom>
            <a:avLst/>
            <a:gdLst/>
            <a:ahLst/>
            <a:cxnLst/>
            <a:rect l="l" t="t" r="r" b="b"/>
            <a:pathLst>
              <a:path w="7119336" h="5767139">
                <a:moveTo>
                  <a:pt x="0" y="0"/>
                </a:moveTo>
                <a:lnTo>
                  <a:pt x="7119335" y="0"/>
                </a:lnTo>
                <a:lnTo>
                  <a:pt x="7119335" y="5767139"/>
                </a:lnTo>
                <a:lnTo>
                  <a:pt x="0" y="5767139"/>
                </a:lnTo>
                <a:lnTo>
                  <a:pt x="0" y="0"/>
                </a:lnTo>
                <a:close/>
              </a:path>
            </a:pathLst>
          </a:custGeom>
          <a:blipFill>
            <a:blip r:embed="rId5">
              <a:alphaModFix amt="38000"/>
            </a:blip>
            <a:stretch>
              <a:fillRect l="-23103" t="-23872" r="-27229"/>
            </a:stretch>
          </a:blipFill>
        </p:spPr>
        <p:txBody>
          <a:bodyPr/>
          <a:lstStyle/>
          <a:p>
            <a:endParaRPr lang="en-US"/>
          </a:p>
        </p:txBody>
      </p:sp>
      <p:sp>
        <p:nvSpPr>
          <p:cNvPr id="6" name="Freeform 6"/>
          <p:cNvSpPr/>
          <p:nvPr/>
        </p:nvSpPr>
        <p:spPr>
          <a:xfrm>
            <a:off x="12541911" y="-505262"/>
            <a:ext cx="6021173" cy="5191562"/>
          </a:xfrm>
          <a:custGeom>
            <a:avLst/>
            <a:gdLst/>
            <a:ahLst/>
            <a:cxnLst/>
            <a:rect l="l" t="t" r="r" b="b"/>
            <a:pathLst>
              <a:path w="6021173" h="5191562">
                <a:moveTo>
                  <a:pt x="0" y="0"/>
                </a:moveTo>
                <a:lnTo>
                  <a:pt x="6021173" y="0"/>
                </a:lnTo>
                <a:lnTo>
                  <a:pt x="6021173" y="5191562"/>
                </a:lnTo>
                <a:lnTo>
                  <a:pt x="0" y="5191562"/>
                </a:lnTo>
                <a:lnTo>
                  <a:pt x="0" y="0"/>
                </a:lnTo>
                <a:close/>
              </a:path>
            </a:pathLst>
          </a:custGeom>
          <a:blipFill>
            <a:blip r:embed="rId6">
              <a:alphaModFix amt="35000"/>
            </a:blip>
            <a:stretch>
              <a:fillRect r="-47151"/>
            </a:stretch>
          </a:blipFill>
        </p:spPr>
        <p:txBody>
          <a:bodyPr/>
          <a:lstStyle/>
          <a:p>
            <a:endParaRPr lang="en-US"/>
          </a:p>
        </p:txBody>
      </p:sp>
      <p:sp>
        <p:nvSpPr>
          <p:cNvPr id="7" name="Freeform 7"/>
          <p:cNvSpPr/>
          <p:nvPr/>
        </p:nvSpPr>
        <p:spPr>
          <a:xfrm>
            <a:off x="7071943" y="-210675"/>
            <a:ext cx="5469969" cy="4973175"/>
          </a:xfrm>
          <a:custGeom>
            <a:avLst/>
            <a:gdLst/>
            <a:ahLst/>
            <a:cxnLst/>
            <a:rect l="l" t="t" r="r" b="b"/>
            <a:pathLst>
              <a:path w="5469969" h="4973175">
                <a:moveTo>
                  <a:pt x="0" y="0"/>
                </a:moveTo>
                <a:lnTo>
                  <a:pt x="5469968" y="0"/>
                </a:lnTo>
                <a:lnTo>
                  <a:pt x="5469968" y="4973175"/>
                </a:lnTo>
                <a:lnTo>
                  <a:pt x="0" y="4973175"/>
                </a:lnTo>
                <a:lnTo>
                  <a:pt x="0" y="0"/>
                </a:lnTo>
                <a:close/>
              </a:path>
            </a:pathLst>
          </a:custGeom>
          <a:blipFill>
            <a:blip r:embed="rId7">
              <a:alphaModFix amt="31999"/>
            </a:blip>
            <a:stretch>
              <a:fillRect l="-29881" r="-29727" b="-17181"/>
            </a:stretch>
          </a:blipFill>
        </p:spPr>
        <p:txBody>
          <a:bodyPr/>
          <a:lstStyle/>
          <a:p>
            <a:endParaRPr lang="en-US"/>
          </a:p>
        </p:txBody>
      </p:sp>
      <p:sp>
        <p:nvSpPr>
          <p:cNvPr id="8" name="TextBox 8"/>
          <p:cNvSpPr txBox="1"/>
          <p:nvPr/>
        </p:nvSpPr>
        <p:spPr>
          <a:xfrm>
            <a:off x="1028700" y="2188793"/>
            <a:ext cx="6395579" cy="514350"/>
          </a:xfrm>
          <a:prstGeom prst="rect">
            <a:avLst/>
          </a:prstGeom>
        </p:spPr>
        <p:txBody>
          <a:bodyPr lIns="0" tIns="0" rIns="0" bIns="0" rtlCol="0" anchor="t">
            <a:spAutoFit/>
          </a:bodyPr>
          <a:lstStyle/>
          <a:p>
            <a:pPr algn="l">
              <a:lnSpc>
                <a:spcPts val="4200"/>
              </a:lnSpc>
              <a:spcBef>
                <a:spcPct val="0"/>
              </a:spcBef>
            </a:pPr>
            <a:r>
              <a:rPr lang="he-IL" sz="3000" b="1">
                <a:solidFill>
                  <a:srgbClr val="000000"/>
                </a:solidFill>
                <a:latin typeface="Gordita Bold"/>
                <a:ea typeface="Gordita Bold"/>
                <a:cs typeface="Gordita Bold"/>
                <a:sym typeface="Gordita Bold"/>
                <a:rtl/>
              </a:rPr>
              <a:t>מוזיקה מיועדת לכולם</a:t>
            </a:r>
          </a:p>
        </p:txBody>
      </p:sp>
      <p:sp>
        <p:nvSpPr>
          <p:cNvPr id="9" name="TextBox 9"/>
          <p:cNvSpPr txBox="1"/>
          <p:nvPr/>
        </p:nvSpPr>
        <p:spPr>
          <a:xfrm>
            <a:off x="1028700" y="4791075"/>
            <a:ext cx="15172879" cy="424815"/>
          </a:xfrm>
          <a:prstGeom prst="rect">
            <a:avLst/>
          </a:prstGeom>
        </p:spPr>
        <p:txBody>
          <a:bodyPr lIns="0" tIns="0" rIns="0" bIns="0" rtlCol="0" anchor="t">
            <a:spAutoFit/>
          </a:bodyPr>
          <a:lstStyle/>
          <a:p>
            <a:pPr algn="l">
              <a:lnSpc>
                <a:spcPts val="3330"/>
              </a:lnSpc>
            </a:pPr>
            <a:r>
              <a:rPr lang="en-US" sz="3000" b="1">
                <a:solidFill>
                  <a:srgbClr val="000000"/>
                </a:solidFill>
                <a:latin typeface="Gordita Bold"/>
                <a:ea typeface="Gordita Bold"/>
                <a:cs typeface="Gordita Bold"/>
                <a:sym typeface="Gordita Bold"/>
              </a:rPr>
              <a:t>ÂM NHẠC DÀNH CHO TẤT CẢ MỌI NGƯỜI.</a:t>
            </a:r>
          </a:p>
        </p:txBody>
      </p:sp>
      <p:sp>
        <p:nvSpPr>
          <p:cNvPr id="10" name="TextBox 10"/>
          <p:cNvSpPr txBox="1"/>
          <p:nvPr/>
        </p:nvSpPr>
        <p:spPr>
          <a:xfrm>
            <a:off x="9144000" y="8063679"/>
            <a:ext cx="17142741" cy="424815"/>
          </a:xfrm>
          <a:prstGeom prst="rect">
            <a:avLst/>
          </a:prstGeom>
        </p:spPr>
        <p:txBody>
          <a:bodyPr lIns="0" tIns="0" rIns="0" bIns="0" rtlCol="0" anchor="t">
            <a:spAutoFit/>
          </a:bodyPr>
          <a:lstStyle/>
          <a:p>
            <a:pPr algn="l">
              <a:lnSpc>
                <a:spcPts val="3330"/>
              </a:lnSpc>
            </a:pPr>
            <a:r>
              <a:rPr lang="en-US" sz="3000" b="1">
                <a:solidFill>
                  <a:srgbClr val="000000"/>
                </a:solidFill>
                <a:latin typeface="Gordita Bold"/>
                <a:ea typeface="Gordita Bold"/>
                <a:cs typeface="Gordita Bold"/>
                <a:sym typeface="Gordita Bold"/>
              </a:rPr>
              <a:t>இசை எல்லோருக்கும் பொதுவானது.</a:t>
            </a:r>
          </a:p>
        </p:txBody>
      </p:sp>
      <p:sp>
        <p:nvSpPr>
          <p:cNvPr id="11" name="TextBox 11"/>
          <p:cNvSpPr txBox="1"/>
          <p:nvPr/>
        </p:nvSpPr>
        <p:spPr>
          <a:xfrm>
            <a:off x="1028700" y="1057275"/>
            <a:ext cx="4939841" cy="424815"/>
          </a:xfrm>
          <a:prstGeom prst="rect">
            <a:avLst/>
          </a:prstGeom>
        </p:spPr>
        <p:txBody>
          <a:bodyPr lIns="0" tIns="0" rIns="0" bIns="0" rtlCol="0" anchor="t">
            <a:spAutoFit/>
          </a:bodyPr>
          <a:lstStyle/>
          <a:p>
            <a:pPr algn="l">
              <a:lnSpc>
                <a:spcPts val="3330"/>
              </a:lnSpc>
            </a:pPr>
            <a:r>
              <a:rPr lang="en-US" sz="3000" b="1">
                <a:solidFill>
                  <a:srgbClr val="000000"/>
                </a:solidFill>
                <a:latin typeface="Gordita Bold"/>
                <a:ea typeface="Gordita Bold"/>
                <a:cs typeface="Gordita Bold"/>
                <a:sym typeface="Gordita Bold"/>
              </a:rPr>
              <a:t>MUSIEK IS VIR ALMAL.</a:t>
            </a:r>
          </a:p>
        </p:txBody>
      </p:sp>
      <p:sp>
        <p:nvSpPr>
          <p:cNvPr id="12" name="TextBox 12"/>
          <p:cNvSpPr txBox="1"/>
          <p:nvPr/>
        </p:nvSpPr>
        <p:spPr>
          <a:xfrm>
            <a:off x="11523032" y="1059763"/>
            <a:ext cx="9450897" cy="424815"/>
          </a:xfrm>
          <a:prstGeom prst="rect">
            <a:avLst/>
          </a:prstGeom>
        </p:spPr>
        <p:txBody>
          <a:bodyPr lIns="0" tIns="0" rIns="0" bIns="0" rtlCol="0" anchor="t">
            <a:spAutoFit/>
          </a:bodyPr>
          <a:lstStyle/>
          <a:p>
            <a:pPr algn="l">
              <a:lnSpc>
                <a:spcPts val="3330"/>
              </a:lnSpc>
            </a:pPr>
            <a:r>
              <a:rPr lang="en-US" sz="3000" b="1">
                <a:solidFill>
                  <a:srgbClr val="000000"/>
                </a:solidFill>
                <a:latin typeface="Gordita Bold"/>
                <a:ea typeface="Gordita Bold"/>
                <a:cs typeface="Gordita Bold"/>
                <a:sym typeface="Gordita Bold"/>
              </a:rPr>
              <a:t>A MÚSICA É PARA TODOS.</a:t>
            </a:r>
          </a:p>
        </p:txBody>
      </p:sp>
      <p:sp>
        <p:nvSpPr>
          <p:cNvPr id="13" name="TextBox 13"/>
          <p:cNvSpPr txBox="1"/>
          <p:nvPr/>
        </p:nvSpPr>
        <p:spPr>
          <a:xfrm>
            <a:off x="10659140" y="4791075"/>
            <a:ext cx="9450897" cy="424815"/>
          </a:xfrm>
          <a:prstGeom prst="rect">
            <a:avLst/>
          </a:prstGeom>
        </p:spPr>
        <p:txBody>
          <a:bodyPr lIns="0" tIns="0" rIns="0" bIns="0" rtlCol="0" anchor="t">
            <a:spAutoFit/>
          </a:bodyPr>
          <a:lstStyle/>
          <a:p>
            <a:pPr algn="l">
              <a:lnSpc>
                <a:spcPts val="3330"/>
              </a:lnSpc>
            </a:pPr>
            <a:r>
              <a:rPr lang="en-US" sz="3000" b="1">
                <a:solidFill>
                  <a:srgbClr val="000000"/>
                </a:solidFill>
                <a:latin typeface="Gordita Bold"/>
                <a:ea typeface="Gordita Bold"/>
                <a:cs typeface="Gordita Bold"/>
                <a:sym typeface="Gordita Bold"/>
              </a:rPr>
              <a:t>LA MÚSICA ES PARA TODAS.</a:t>
            </a:r>
          </a:p>
        </p:txBody>
      </p:sp>
      <p:sp>
        <p:nvSpPr>
          <p:cNvPr id="14" name="TextBox 14"/>
          <p:cNvSpPr txBox="1"/>
          <p:nvPr/>
        </p:nvSpPr>
        <p:spPr>
          <a:xfrm>
            <a:off x="1779124" y="9021894"/>
            <a:ext cx="13672031" cy="849956"/>
          </a:xfrm>
          <a:prstGeom prst="rect">
            <a:avLst/>
          </a:prstGeom>
        </p:spPr>
        <p:txBody>
          <a:bodyPr lIns="0" tIns="0" rIns="0" bIns="0" rtlCol="0" anchor="t">
            <a:spAutoFit/>
          </a:bodyPr>
          <a:lstStyle/>
          <a:p>
            <a:pPr algn="ctr">
              <a:lnSpc>
                <a:spcPts val="6691"/>
              </a:lnSpc>
            </a:pPr>
            <a:r>
              <a:rPr lang="en-US" sz="6028" b="1">
                <a:solidFill>
                  <a:srgbClr val="000000"/>
                </a:solidFill>
                <a:latin typeface="Gordita Bold"/>
                <a:ea typeface="Gordita Bold"/>
                <a:cs typeface="Gordita Bold"/>
                <a:sym typeface="Gordita Bold"/>
              </a:rPr>
              <a:t>MUSIC IS FOR EVERYONE</a:t>
            </a:r>
          </a:p>
        </p:txBody>
      </p:sp>
      <p:sp>
        <p:nvSpPr>
          <p:cNvPr id="15" name="TextBox 15"/>
          <p:cNvSpPr txBox="1"/>
          <p:nvPr/>
        </p:nvSpPr>
        <p:spPr>
          <a:xfrm>
            <a:off x="11523032" y="6006465"/>
            <a:ext cx="9450897" cy="424815"/>
          </a:xfrm>
          <a:prstGeom prst="rect">
            <a:avLst/>
          </a:prstGeom>
        </p:spPr>
        <p:txBody>
          <a:bodyPr lIns="0" tIns="0" rIns="0" bIns="0" rtlCol="0" anchor="t">
            <a:spAutoFit/>
          </a:bodyPr>
          <a:lstStyle/>
          <a:p>
            <a:pPr algn="l">
              <a:lnSpc>
                <a:spcPts val="3330"/>
              </a:lnSpc>
            </a:pPr>
            <a:r>
              <a:rPr lang="en-US" sz="3000" b="1">
                <a:solidFill>
                  <a:srgbClr val="000000"/>
                </a:solidFill>
                <a:latin typeface="Gordita Bold"/>
                <a:ea typeface="Gordita Bold"/>
                <a:cs typeface="Gordita Bold"/>
                <a:sym typeface="Gordita Bold"/>
              </a:rPr>
              <a:t>MÜZIK HERKES IÇINDIR.</a:t>
            </a:r>
          </a:p>
        </p:txBody>
      </p:sp>
      <p:sp>
        <p:nvSpPr>
          <p:cNvPr id="16" name="TextBox 16"/>
          <p:cNvSpPr txBox="1"/>
          <p:nvPr/>
        </p:nvSpPr>
        <p:spPr>
          <a:xfrm>
            <a:off x="1497715" y="983563"/>
            <a:ext cx="9450897" cy="424815"/>
          </a:xfrm>
          <a:prstGeom prst="rect">
            <a:avLst/>
          </a:prstGeom>
        </p:spPr>
        <p:txBody>
          <a:bodyPr lIns="0" tIns="0" rIns="0" bIns="0" rtlCol="0" anchor="t">
            <a:spAutoFit/>
          </a:bodyPr>
          <a:lstStyle/>
          <a:p>
            <a:pPr algn="r" rtl="1">
              <a:lnSpc>
                <a:spcPts val="3330"/>
              </a:lnSpc>
            </a:pPr>
            <a:r>
              <a:rPr lang="ar-EG" sz="3000" b="1">
                <a:solidFill>
                  <a:srgbClr val="000000"/>
                </a:solidFill>
                <a:latin typeface="Gordita Bold"/>
                <a:ea typeface="Gordita Bold"/>
                <a:cs typeface="Gordita Bold"/>
                <a:sym typeface="Gordita Bold"/>
                <a:rtl/>
              </a:rPr>
              <a:t>الموسيقى للجميع.</a:t>
            </a:r>
          </a:p>
        </p:txBody>
      </p:sp>
      <p:sp>
        <p:nvSpPr>
          <p:cNvPr id="17" name="TextBox 17"/>
          <p:cNvSpPr txBox="1"/>
          <p:nvPr/>
        </p:nvSpPr>
        <p:spPr>
          <a:xfrm>
            <a:off x="-2977394" y="5913074"/>
            <a:ext cx="9450897" cy="424815"/>
          </a:xfrm>
          <a:prstGeom prst="rect">
            <a:avLst/>
          </a:prstGeom>
        </p:spPr>
        <p:txBody>
          <a:bodyPr lIns="0" tIns="0" rIns="0" bIns="0" rtlCol="0" anchor="t">
            <a:spAutoFit/>
          </a:bodyPr>
          <a:lstStyle/>
          <a:p>
            <a:pPr algn="r" rtl="1">
              <a:lnSpc>
                <a:spcPts val="3330"/>
              </a:lnSpc>
            </a:pPr>
            <a:r>
              <a:rPr lang="ar-EG" sz="3000" b="1">
                <a:solidFill>
                  <a:srgbClr val="000000"/>
                </a:solidFill>
                <a:latin typeface="Gordita Bold"/>
                <a:ea typeface="Gordita Bold"/>
                <a:cs typeface="Gordita Bold"/>
                <a:sym typeface="Gordita Bold"/>
                <a:rtl/>
              </a:rPr>
              <a:t>موسیقی سب کے لیے ہے۔</a:t>
            </a:r>
          </a:p>
        </p:txBody>
      </p:sp>
      <p:sp>
        <p:nvSpPr>
          <p:cNvPr id="18" name="TextBox 18"/>
          <p:cNvSpPr txBox="1"/>
          <p:nvPr/>
        </p:nvSpPr>
        <p:spPr>
          <a:xfrm>
            <a:off x="11163454" y="3495014"/>
            <a:ext cx="9450897" cy="424815"/>
          </a:xfrm>
          <a:prstGeom prst="rect">
            <a:avLst/>
          </a:prstGeom>
        </p:spPr>
        <p:txBody>
          <a:bodyPr lIns="0" tIns="0" rIns="0" bIns="0" rtlCol="0" anchor="t">
            <a:spAutoFit/>
          </a:bodyPr>
          <a:lstStyle/>
          <a:p>
            <a:pPr algn="l">
              <a:lnSpc>
                <a:spcPts val="3330"/>
              </a:lnSpc>
            </a:pPr>
            <a:r>
              <a:rPr lang="en-US" sz="3000" b="1">
                <a:solidFill>
                  <a:srgbClr val="000000"/>
                </a:solidFill>
                <a:latin typeface="Gordita Bold"/>
                <a:ea typeface="Gordita Bold"/>
                <a:cs typeface="Gordita Bold"/>
                <a:sym typeface="Gordita Bold"/>
              </a:rPr>
              <a:t>సంగీతం అందరికీ ఉంటుంది.</a:t>
            </a:r>
          </a:p>
        </p:txBody>
      </p:sp>
      <p:sp>
        <p:nvSpPr>
          <p:cNvPr id="19" name="TextBox 19"/>
          <p:cNvSpPr txBox="1"/>
          <p:nvPr/>
        </p:nvSpPr>
        <p:spPr>
          <a:xfrm>
            <a:off x="5933691" y="2198953"/>
            <a:ext cx="9450897" cy="424815"/>
          </a:xfrm>
          <a:prstGeom prst="rect">
            <a:avLst/>
          </a:prstGeom>
        </p:spPr>
        <p:txBody>
          <a:bodyPr lIns="0" tIns="0" rIns="0" bIns="0" rtlCol="0" anchor="t">
            <a:spAutoFit/>
          </a:bodyPr>
          <a:lstStyle/>
          <a:p>
            <a:pPr algn="l">
              <a:lnSpc>
                <a:spcPts val="3330"/>
              </a:lnSpc>
            </a:pPr>
            <a:r>
              <a:rPr lang="en-US" sz="3000" b="1">
                <a:solidFill>
                  <a:srgbClr val="000000"/>
                </a:solidFill>
                <a:latin typeface="Gordita Bold"/>
                <a:ea typeface="Gordita Bold"/>
                <a:cs typeface="Gordita Bold"/>
                <a:sym typeface="Gordita Bold"/>
              </a:rPr>
              <a:t>संगीत सभी के लिए है.</a:t>
            </a:r>
          </a:p>
        </p:txBody>
      </p:sp>
      <p:sp>
        <p:nvSpPr>
          <p:cNvPr id="20" name="TextBox 20"/>
          <p:cNvSpPr txBox="1"/>
          <p:nvPr/>
        </p:nvSpPr>
        <p:spPr>
          <a:xfrm>
            <a:off x="2698830" y="7035072"/>
            <a:ext cx="9450897" cy="424815"/>
          </a:xfrm>
          <a:prstGeom prst="rect">
            <a:avLst/>
          </a:prstGeom>
        </p:spPr>
        <p:txBody>
          <a:bodyPr lIns="0" tIns="0" rIns="0" bIns="0" rtlCol="0" anchor="t">
            <a:spAutoFit/>
          </a:bodyPr>
          <a:lstStyle/>
          <a:p>
            <a:pPr algn="l">
              <a:lnSpc>
                <a:spcPts val="3330"/>
              </a:lnSpc>
            </a:pPr>
            <a:r>
              <a:rPr lang="en-US" sz="3000" b="1">
                <a:solidFill>
                  <a:srgbClr val="000000"/>
                </a:solidFill>
                <a:latin typeface="Gordita Bold"/>
                <a:ea typeface="Gordita Bold"/>
                <a:cs typeface="Gordita Bold"/>
                <a:sym typeface="Gordita Bold"/>
              </a:rPr>
              <a:t>음악은 모든 사람을 위한 것입니다.</a:t>
            </a:r>
          </a:p>
        </p:txBody>
      </p:sp>
      <p:sp>
        <p:nvSpPr>
          <p:cNvPr id="21" name="TextBox 21"/>
          <p:cNvSpPr txBox="1"/>
          <p:nvPr/>
        </p:nvSpPr>
        <p:spPr>
          <a:xfrm>
            <a:off x="9971251" y="2198953"/>
            <a:ext cx="9450897" cy="424815"/>
          </a:xfrm>
          <a:prstGeom prst="rect">
            <a:avLst/>
          </a:prstGeom>
        </p:spPr>
        <p:txBody>
          <a:bodyPr lIns="0" tIns="0" rIns="0" bIns="0" rtlCol="0" anchor="t">
            <a:spAutoFit/>
          </a:bodyPr>
          <a:lstStyle/>
          <a:p>
            <a:pPr algn="l">
              <a:lnSpc>
                <a:spcPts val="3330"/>
              </a:lnSpc>
            </a:pPr>
            <a:r>
              <a:rPr lang="en-US" sz="3000" b="1">
                <a:solidFill>
                  <a:srgbClr val="000000"/>
                </a:solidFill>
                <a:latin typeface="Gordita Bold"/>
                <a:ea typeface="Gordita Bold"/>
                <a:cs typeface="Gordita Bold"/>
                <a:sym typeface="Gordita Bold"/>
              </a:rPr>
              <a:t>ХӨГЖИМ ХҮН БҮРТ ЗОРИУЛАГДСАН.</a:t>
            </a:r>
          </a:p>
        </p:txBody>
      </p:sp>
      <p:sp>
        <p:nvSpPr>
          <p:cNvPr id="22" name="TextBox 22"/>
          <p:cNvSpPr txBox="1"/>
          <p:nvPr/>
        </p:nvSpPr>
        <p:spPr>
          <a:xfrm>
            <a:off x="11163454" y="7145655"/>
            <a:ext cx="9450897" cy="424815"/>
          </a:xfrm>
          <a:prstGeom prst="rect">
            <a:avLst/>
          </a:prstGeom>
        </p:spPr>
        <p:txBody>
          <a:bodyPr lIns="0" tIns="0" rIns="0" bIns="0" rtlCol="0" anchor="t">
            <a:spAutoFit/>
          </a:bodyPr>
          <a:lstStyle/>
          <a:p>
            <a:pPr algn="l">
              <a:lnSpc>
                <a:spcPts val="3330"/>
              </a:lnSpc>
            </a:pPr>
            <a:r>
              <a:rPr lang="en-US" sz="3000" b="1">
                <a:solidFill>
                  <a:srgbClr val="000000"/>
                </a:solidFill>
                <a:latin typeface="Gordita Bold"/>
                <a:ea typeface="Gordita Bold"/>
                <a:cs typeface="Gordita Bold"/>
                <a:sym typeface="Gordita Bold"/>
              </a:rPr>
              <a:t>MIZIK SE POU TOUT MOUN.</a:t>
            </a:r>
          </a:p>
        </p:txBody>
      </p:sp>
      <p:sp>
        <p:nvSpPr>
          <p:cNvPr id="23" name="TextBox 23"/>
          <p:cNvSpPr txBox="1"/>
          <p:nvPr/>
        </p:nvSpPr>
        <p:spPr>
          <a:xfrm>
            <a:off x="711992" y="3575685"/>
            <a:ext cx="9450897" cy="424815"/>
          </a:xfrm>
          <a:prstGeom prst="rect">
            <a:avLst/>
          </a:prstGeom>
        </p:spPr>
        <p:txBody>
          <a:bodyPr lIns="0" tIns="0" rIns="0" bIns="0" rtlCol="0" anchor="t">
            <a:spAutoFit/>
          </a:bodyPr>
          <a:lstStyle/>
          <a:p>
            <a:pPr algn="l">
              <a:lnSpc>
                <a:spcPts val="3330"/>
              </a:lnSpc>
            </a:pPr>
            <a:r>
              <a:rPr lang="en-US" sz="3000" b="1">
                <a:solidFill>
                  <a:srgbClr val="000000"/>
                </a:solidFill>
                <a:latin typeface="Gordita Bold"/>
                <a:ea typeface="Gordita Bold"/>
                <a:cs typeface="Gordita Bold"/>
                <a:sym typeface="Gordita Bold"/>
              </a:rPr>
              <a:t>LA MUSIQUE EST POUR TOUT LE MONDE.</a:t>
            </a:r>
          </a:p>
        </p:txBody>
      </p:sp>
      <p:sp>
        <p:nvSpPr>
          <p:cNvPr id="24" name="TextBox 24"/>
          <p:cNvSpPr txBox="1"/>
          <p:nvPr/>
        </p:nvSpPr>
        <p:spPr>
          <a:xfrm>
            <a:off x="1748055" y="8063679"/>
            <a:ext cx="4956870" cy="424815"/>
          </a:xfrm>
          <a:prstGeom prst="rect">
            <a:avLst/>
          </a:prstGeom>
        </p:spPr>
        <p:txBody>
          <a:bodyPr lIns="0" tIns="0" rIns="0" bIns="0" rtlCol="0" anchor="t">
            <a:spAutoFit/>
          </a:bodyPr>
          <a:lstStyle/>
          <a:p>
            <a:pPr algn="ctr">
              <a:lnSpc>
                <a:spcPts val="3330"/>
              </a:lnSpc>
              <a:spcBef>
                <a:spcPct val="0"/>
              </a:spcBef>
            </a:pPr>
            <a:r>
              <a:rPr lang="en-US" sz="3000" b="1">
                <a:solidFill>
                  <a:srgbClr val="000000"/>
                </a:solidFill>
                <a:latin typeface="Gordita Bold"/>
                <a:ea typeface="Gordita Bold"/>
                <a:cs typeface="Gordita Bold"/>
                <a:sym typeface="Gordita Bold"/>
              </a:rPr>
              <a:t>MUSIK IST FÜR ALLE DA.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335244" y="2405164"/>
            <a:ext cx="5586650" cy="5586650"/>
          </a:xfrm>
          <a:custGeom>
            <a:avLst/>
            <a:gdLst/>
            <a:ahLst/>
            <a:cxnLst/>
            <a:rect l="l" t="t" r="r" b="b"/>
            <a:pathLst>
              <a:path w="5586650" h="5586650">
                <a:moveTo>
                  <a:pt x="0" y="0"/>
                </a:moveTo>
                <a:lnTo>
                  <a:pt x="5586651" y="0"/>
                </a:lnTo>
                <a:lnTo>
                  <a:pt x="5586651" y="5586651"/>
                </a:lnTo>
                <a:lnTo>
                  <a:pt x="0" y="5586651"/>
                </a:lnTo>
                <a:lnTo>
                  <a:pt x="0" y="0"/>
                </a:lnTo>
                <a:close/>
              </a:path>
            </a:pathLst>
          </a:custGeom>
          <a:blipFill>
            <a:blip r:embed="rId2"/>
            <a:stretch>
              <a:fillRect/>
            </a:stretch>
          </a:blipFill>
        </p:spPr>
        <p:txBody>
          <a:bodyPr/>
          <a:lstStyle/>
          <a:p>
            <a:endParaRPr lang="en-US"/>
          </a:p>
        </p:txBody>
      </p:sp>
      <p:sp>
        <p:nvSpPr>
          <p:cNvPr id="3" name="Freeform 3"/>
          <p:cNvSpPr/>
          <p:nvPr/>
        </p:nvSpPr>
        <p:spPr>
          <a:xfrm>
            <a:off x="1028700" y="5143500"/>
            <a:ext cx="3543872" cy="4114800"/>
          </a:xfrm>
          <a:custGeom>
            <a:avLst/>
            <a:gdLst/>
            <a:ahLst/>
            <a:cxnLst/>
            <a:rect l="l" t="t" r="r" b="b"/>
            <a:pathLst>
              <a:path w="3543872" h="4114800">
                <a:moveTo>
                  <a:pt x="0" y="0"/>
                </a:moveTo>
                <a:lnTo>
                  <a:pt x="3543872" y="0"/>
                </a:lnTo>
                <a:lnTo>
                  <a:pt x="3543872"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a:off x="13684567" y="5143500"/>
            <a:ext cx="3574733" cy="4114800"/>
          </a:xfrm>
          <a:custGeom>
            <a:avLst/>
            <a:gdLst/>
            <a:ahLst/>
            <a:cxnLst/>
            <a:rect l="l" t="t" r="r" b="b"/>
            <a:pathLst>
              <a:path w="3574733" h="4114800">
                <a:moveTo>
                  <a:pt x="0" y="0"/>
                </a:moveTo>
                <a:lnTo>
                  <a:pt x="3574733" y="0"/>
                </a:lnTo>
                <a:lnTo>
                  <a:pt x="3574733" y="4114800"/>
                </a:lnTo>
                <a:lnTo>
                  <a:pt x="0" y="41148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5" name="TextBox 5"/>
          <p:cNvSpPr txBox="1"/>
          <p:nvPr/>
        </p:nvSpPr>
        <p:spPr>
          <a:xfrm>
            <a:off x="3293692" y="1555208"/>
            <a:ext cx="11700616" cy="849956"/>
          </a:xfrm>
          <a:prstGeom prst="rect">
            <a:avLst/>
          </a:prstGeom>
        </p:spPr>
        <p:txBody>
          <a:bodyPr lIns="0" tIns="0" rIns="0" bIns="0" rtlCol="0" anchor="t">
            <a:spAutoFit/>
          </a:bodyPr>
          <a:lstStyle/>
          <a:p>
            <a:pPr algn="ctr">
              <a:lnSpc>
                <a:spcPts val="6691"/>
              </a:lnSpc>
            </a:pPr>
            <a:r>
              <a:rPr lang="en-US" sz="6028" b="1">
                <a:solidFill>
                  <a:srgbClr val="000000"/>
                </a:solidFill>
                <a:latin typeface="Gordita Bold"/>
                <a:ea typeface="Gordita Bold"/>
                <a:cs typeface="Gordita Bold"/>
                <a:sym typeface="Gordita Bold"/>
              </a:rPr>
              <a:t>SCAN HERE TO SIGN UP</a:t>
            </a:r>
          </a:p>
        </p:txBody>
      </p:sp>
      <p:sp>
        <p:nvSpPr>
          <p:cNvPr id="6" name="TextBox 6"/>
          <p:cNvSpPr txBox="1"/>
          <p:nvPr/>
        </p:nvSpPr>
        <p:spPr>
          <a:xfrm>
            <a:off x="7055594" y="8058528"/>
            <a:ext cx="4176812" cy="1811020"/>
          </a:xfrm>
          <a:prstGeom prst="rect">
            <a:avLst/>
          </a:prstGeom>
        </p:spPr>
        <p:txBody>
          <a:bodyPr lIns="0" tIns="0" rIns="0" bIns="0" rtlCol="0" anchor="t">
            <a:spAutoFit/>
          </a:bodyPr>
          <a:lstStyle/>
          <a:p>
            <a:pPr algn="ctr">
              <a:lnSpc>
                <a:spcPts val="7279"/>
              </a:lnSpc>
            </a:pPr>
            <a:r>
              <a:rPr lang="en-US" sz="5199" u="sng">
                <a:solidFill>
                  <a:srgbClr val="000000"/>
                </a:solidFill>
                <a:latin typeface="Canva Sans"/>
                <a:ea typeface="Canva Sans"/>
                <a:cs typeface="Canva Sans"/>
                <a:sym typeface="Canva Sans"/>
                <a:hlinkClick r:id="" action="ppaction://noaction"/>
              </a:rPr>
              <a:t>Or Click Here</a:t>
            </a:r>
          </a:p>
          <a:p>
            <a:pPr algn="ctr">
              <a:lnSpc>
                <a:spcPts val="7279"/>
              </a:lnSpc>
            </a:pPr>
            <a:endParaRPr lang="en-US" sz="5199" u="sng">
              <a:solidFill>
                <a:srgbClr val="000000"/>
              </a:solidFill>
              <a:latin typeface="Canva Sans"/>
              <a:ea typeface="Canva Sans"/>
              <a:cs typeface="Canva Sans"/>
              <a:sym typeface="Canva Sans"/>
              <a:hlinkClick r:id="" action="ppaction://noaction"/>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9B336F-164C-9CA7-400A-F5137ECE9B4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453DABD-060E-9888-D3CA-23C409E522FD}"/>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12243" t="-35829" r="-12243"/>
            </a:stretch>
          </a:blipFill>
        </p:spPr>
        <p:txBody>
          <a:bodyPr/>
          <a:lstStyle/>
          <a:p>
            <a:endParaRPr lang="en-US"/>
          </a:p>
        </p:txBody>
      </p:sp>
      <p:sp>
        <p:nvSpPr>
          <p:cNvPr id="3" name="Freeform 3">
            <a:extLst>
              <a:ext uri="{FF2B5EF4-FFF2-40B4-BE49-F238E27FC236}">
                <a16:creationId xmlns:a16="http://schemas.microsoft.com/office/drawing/2014/main" id="{637B31CC-5170-BB30-BF8B-CF4E2FA28791}"/>
              </a:ext>
            </a:extLst>
          </p:cNvPr>
          <p:cNvSpPr/>
          <p:nvPr/>
        </p:nvSpPr>
        <p:spPr>
          <a:xfrm rot="-931638">
            <a:off x="384339" y="185266"/>
            <a:ext cx="826566" cy="1686869"/>
          </a:xfrm>
          <a:custGeom>
            <a:avLst/>
            <a:gdLst/>
            <a:ahLst/>
            <a:cxnLst/>
            <a:rect l="l" t="t" r="r" b="b"/>
            <a:pathLst>
              <a:path w="826566" h="1686869">
                <a:moveTo>
                  <a:pt x="0" y="0"/>
                </a:moveTo>
                <a:lnTo>
                  <a:pt x="826565" y="0"/>
                </a:lnTo>
                <a:lnTo>
                  <a:pt x="826565" y="1686868"/>
                </a:lnTo>
                <a:lnTo>
                  <a:pt x="0" y="16868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TextBox 4">
            <a:extLst>
              <a:ext uri="{FF2B5EF4-FFF2-40B4-BE49-F238E27FC236}">
                <a16:creationId xmlns:a16="http://schemas.microsoft.com/office/drawing/2014/main" id="{8CDA31CD-FCBF-F733-0216-3C0BD567463D}"/>
              </a:ext>
            </a:extLst>
          </p:cNvPr>
          <p:cNvSpPr txBox="1"/>
          <p:nvPr/>
        </p:nvSpPr>
        <p:spPr>
          <a:xfrm>
            <a:off x="5760870" y="150492"/>
            <a:ext cx="7145685" cy="1801494"/>
          </a:xfrm>
          <a:prstGeom prst="rect">
            <a:avLst/>
          </a:prstGeom>
        </p:spPr>
        <p:txBody>
          <a:bodyPr lIns="0" tIns="0" rIns="0" bIns="0" rtlCol="0" anchor="t">
            <a:spAutoFit/>
          </a:bodyPr>
          <a:lstStyle/>
          <a:p>
            <a:pPr algn="ctr">
              <a:lnSpc>
                <a:spcPts val="7140"/>
              </a:lnSpc>
            </a:pPr>
            <a:r>
              <a:rPr lang="en-US" sz="5100">
                <a:solidFill>
                  <a:srgbClr val="FFFFFF"/>
                </a:solidFill>
                <a:latin typeface="Architects Daughter"/>
                <a:ea typeface="Architects Daughter"/>
                <a:cs typeface="Architects Daughter"/>
                <a:sym typeface="Architects Daughter"/>
              </a:rPr>
              <a:t>COUNSELING SERVICES</a:t>
            </a:r>
          </a:p>
          <a:p>
            <a:pPr algn="ctr">
              <a:lnSpc>
                <a:spcPts val="7420"/>
              </a:lnSpc>
              <a:spcBef>
                <a:spcPct val="0"/>
              </a:spcBef>
            </a:pPr>
            <a:endParaRPr lang="en-US" sz="5100">
              <a:solidFill>
                <a:srgbClr val="FFFFFF"/>
              </a:solidFill>
              <a:latin typeface="Architects Daughter"/>
              <a:ea typeface="Architects Daughter"/>
              <a:cs typeface="Architects Daughter"/>
              <a:sym typeface="Architects Daughter"/>
            </a:endParaRPr>
          </a:p>
        </p:txBody>
      </p:sp>
      <p:sp>
        <p:nvSpPr>
          <p:cNvPr id="5" name="TextBox 5">
            <a:extLst>
              <a:ext uri="{FF2B5EF4-FFF2-40B4-BE49-F238E27FC236}">
                <a16:creationId xmlns:a16="http://schemas.microsoft.com/office/drawing/2014/main" id="{DB76F658-8F16-E023-6286-0CA41A69C1EA}"/>
              </a:ext>
            </a:extLst>
          </p:cNvPr>
          <p:cNvSpPr txBox="1"/>
          <p:nvPr/>
        </p:nvSpPr>
        <p:spPr>
          <a:xfrm>
            <a:off x="2052468" y="1293730"/>
            <a:ext cx="15206832" cy="7300593"/>
          </a:xfrm>
          <a:prstGeom prst="rect">
            <a:avLst/>
          </a:prstGeom>
        </p:spPr>
        <p:txBody>
          <a:bodyPr lIns="0" tIns="0" rIns="0" bIns="0" rtlCol="0" anchor="t">
            <a:spAutoFit/>
          </a:bodyPr>
          <a:lstStyle/>
          <a:p>
            <a:pPr algn="l">
              <a:lnSpc>
                <a:spcPts val="4620"/>
              </a:lnSpc>
              <a:spcBef>
                <a:spcPct val="0"/>
              </a:spcBef>
            </a:pPr>
            <a:r>
              <a:rPr lang="en-US" sz="3300">
                <a:solidFill>
                  <a:srgbClr val="FFFFFF"/>
                </a:solidFill>
                <a:latin typeface="Calibri (MS)"/>
                <a:ea typeface="Calibri (MS)"/>
                <a:cs typeface="Calibri (MS)"/>
                <a:sym typeface="Calibri (MS)"/>
              </a:rPr>
              <a:t>I</a:t>
            </a:r>
            <a:r>
              <a:rPr lang="en-US" sz="3300" b="1">
                <a:solidFill>
                  <a:srgbClr val="FFFFFF"/>
                </a:solidFill>
                <a:latin typeface="Calibri (MS) Bold"/>
                <a:ea typeface="Calibri (MS) Bold"/>
                <a:cs typeface="Calibri (MS) Bold"/>
                <a:sym typeface="Calibri (MS) Bold"/>
              </a:rPr>
              <a:t>ndividual/Small Group Counseling</a:t>
            </a:r>
          </a:p>
          <a:p>
            <a:pPr algn="l">
              <a:lnSpc>
                <a:spcPts val="4340"/>
              </a:lnSpc>
              <a:spcBef>
                <a:spcPct val="0"/>
              </a:spcBef>
            </a:pPr>
            <a:endParaRPr lang="en-US" sz="3300" b="1">
              <a:solidFill>
                <a:srgbClr val="FFFFFF"/>
              </a:solidFill>
              <a:latin typeface="Calibri (MS) Bold"/>
              <a:ea typeface="Calibri (MS) Bold"/>
              <a:cs typeface="Calibri (MS) Bold"/>
              <a:sym typeface="Calibri (MS) Bold"/>
            </a:endParaRPr>
          </a:p>
          <a:p>
            <a:pPr algn="l">
              <a:lnSpc>
                <a:spcPts val="4620"/>
              </a:lnSpc>
              <a:spcBef>
                <a:spcPct val="0"/>
              </a:spcBef>
            </a:pPr>
            <a:r>
              <a:rPr lang="en-US" sz="3300" b="1">
                <a:solidFill>
                  <a:srgbClr val="FFFFFF"/>
                </a:solidFill>
                <a:latin typeface="Calibri (MS) Bold"/>
                <a:ea typeface="Calibri (MS) Bold"/>
                <a:cs typeface="Calibri (MS) Bold"/>
                <a:sym typeface="Calibri (MS) Bold"/>
              </a:rPr>
              <a:t>Classroom Guidance</a:t>
            </a:r>
          </a:p>
          <a:p>
            <a:pPr algn="l">
              <a:lnSpc>
                <a:spcPts val="4620"/>
              </a:lnSpc>
              <a:spcBef>
                <a:spcPct val="0"/>
              </a:spcBef>
            </a:pPr>
            <a:endParaRPr lang="en-US" sz="3300" b="1">
              <a:solidFill>
                <a:srgbClr val="FFFFFF"/>
              </a:solidFill>
              <a:latin typeface="Calibri (MS) Bold"/>
              <a:ea typeface="Calibri (MS) Bold"/>
              <a:cs typeface="Calibri (MS) Bold"/>
              <a:sym typeface="Calibri (MS) Bold"/>
            </a:endParaRPr>
          </a:p>
          <a:p>
            <a:pPr algn="l">
              <a:lnSpc>
                <a:spcPts val="4620"/>
              </a:lnSpc>
              <a:spcBef>
                <a:spcPct val="0"/>
              </a:spcBef>
            </a:pPr>
            <a:r>
              <a:rPr lang="en-US" sz="3300" b="1">
                <a:solidFill>
                  <a:srgbClr val="FFFFFF"/>
                </a:solidFill>
                <a:latin typeface="Calibri (MS) Bold"/>
                <a:ea typeface="Calibri (MS) Bold"/>
                <a:cs typeface="Calibri (MS) Bold"/>
                <a:sym typeface="Calibri (MS) Bold"/>
              </a:rPr>
              <a:t>Coordination of:</a:t>
            </a:r>
          </a:p>
          <a:p>
            <a:pPr algn="l">
              <a:lnSpc>
                <a:spcPts val="4340"/>
              </a:lnSpc>
              <a:spcBef>
                <a:spcPct val="0"/>
              </a:spcBef>
            </a:pPr>
            <a:r>
              <a:rPr lang="en-US" sz="3100">
                <a:solidFill>
                  <a:srgbClr val="FFFFFF"/>
                </a:solidFill>
                <a:latin typeface="Calibri (MS)"/>
                <a:ea typeface="Calibri (MS)"/>
                <a:cs typeface="Calibri (MS)"/>
                <a:sym typeface="Calibri (MS)"/>
              </a:rPr>
              <a:t>•Parent/Teacher Conferences                          • Stress Management Help</a:t>
            </a:r>
          </a:p>
          <a:p>
            <a:pPr algn="l">
              <a:lnSpc>
                <a:spcPts val="4340"/>
              </a:lnSpc>
              <a:spcBef>
                <a:spcPct val="0"/>
              </a:spcBef>
            </a:pPr>
            <a:r>
              <a:rPr lang="en-US" sz="3100">
                <a:solidFill>
                  <a:srgbClr val="FFFFFF"/>
                </a:solidFill>
                <a:latin typeface="Calibri (MS)"/>
                <a:ea typeface="Calibri (MS)"/>
                <a:cs typeface="Calibri (MS)"/>
                <a:sym typeface="Calibri (MS)"/>
              </a:rPr>
              <a:t>•Referrals to outside agencies                          • Organizational Help</a:t>
            </a:r>
          </a:p>
          <a:p>
            <a:pPr algn="l">
              <a:lnSpc>
                <a:spcPts val="4340"/>
              </a:lnSpc>
              <a:spcBef>
                <a:spcPct val="0"/>
              </a:spcBef>
            </a:pPr>
            <a:r>
              <a:rPr lang="en-US" sz="3100">
                <a:solidFill>
                  <a:srgbClr val="FFFFFF"/>
                </a:solidFill>
                <a:latin typeface="Calibri (MS)"/>
                <a:ea typeface="Calibri (MS)"/>
                <a:cs typeface="Calibri (MS)"/>
                <a:sym typeface="Calibri (MS)"/>
              </a:rPr>
              <a:t>•Career Programs                                                • New Student Orientation</a:t>
            </a:r>
          </a:p>
          <a:p>
            <a:pPr algn="l">
              <a:lnSpc>
                <a:spcPts val="4340"/>
              </a:lnSpc>
              <a:spcBef>
                <a:spcPct val="0"/>
              </a:spcBef>
            </a:pPr>
            <a:r>
              <a:rPr lang="en-US" sz="3100">
                <a:solidFill>
                  <a:srgbClr val="FFFFFF"/>
                </a:solidFill>
                <a:latin typeface="Calibri (MS)"/>
                <a:ea typeface="Calibri (MS)"/>
                <a:cs typeface="Calibri (MS)"/>
                <a:sym typeface="Calibri (MS)"/>
              </a:rPr>
              <a:t>•Mentoring                                                           • Transition Programs</a:t>
            </a:r>
          </a:p>
          <a:p>
            <a:pPr algn="l">
              <a:lnSpc>
                <a:spcPts val="4340"/>
              </a:lnSpc>
              <a:spcBef>
                <a:spcPct val="0"/>
              </a:spcBef>
            </a:pPr>
            <a:endParaRPr lang="en-US" sz="3100">
              <a:solidFill>
                <a:srgbClr val="FFFFFF"/>
              </a:solidFill>
              <a:latin typeface="Calibri (MS)"/>
              <a:ea typeface="Calibri (MS)"/>
              <a:cs typeface="Calibri (MS)"/>
              <a:sym typeface="Calibri (MS)"/>
            </a:endParaRPr>
          </a:p>
          <a:p>
            <a:pPr algn="l">
              <a:lnSpc>
                <a:spcPts val="4620"/>
              </a:lnSpc>
              <a:spcBef>
                <a:spcPct val="0"/>
              </a:spcBef>
            </a:pPr>
            <a:r>
              <a:rPr lang="en-US" sz="3300" b="1">
                <a:solidFill>
                  <a:srgbClr val="FFFFFF"/>
                </a:solidFill>
                <a:latin typeface="Calibri (MS) Bold"/>
                <a:ea typeface="Calibri (MS) Bold"/>
                <a:cs typeface="Calibri (MS) Bold"/>
                <a:sym typeface="Calibri (MS) Bold"/>
              </a:rPr>
              <a:t>Consultation in:</a:t>
            </a:r>
          </a:p>
          <a:p>
            <a:pPr algn="l">
              <a:lnSpc>
                <a:spcPts val="4340"/>
              </a:lnSpc>
              <a:spcBef>
                <a:spcPct val="0"/>
              </a:spcBef>
            </a:pPr>
            <a:r>
              <a:rPr lang="en-US" sz="3100">
                <a:solidFill>
                  <a:srgbClr val="FFFFFF"/>
                </a:solidFill>
                <a:latin typeface="Calibri (MS)"/>
                <a:ea typeface="Calibri (MS)"/>
                <a:cs typeface="Calibri (MS)"/>
                <a:sym typeface="Calibri (MS)"/>
              </a:rPr>
              <a:t>•RtI Meetings                       • IEP Meetings                 • Parent/Teacher/Student Conferences</a:t>
            </a:r>
          </a:p>
          <a:p>
            <a:pPr algn="l">
              <a:lnSpc>
                <a:spcPts val="4340"/>
              </a:lnSpc>
              <a:spcBef>
                <a:spcPct val="0"/>
              </a:spcBef>
            </a:pPr>
            <a:r>
              <a:rPr lang="en-US" sz="3100">
                <a:solidFill>
                  <a:srgbClr val="FFFFFF"/>
                </a:solidFill>
                <a:latin typeface="Calibri (MS)"/>
                <a:ea typeface="Calibri (MS)"/>
                <a:cs typeface="Calibri (MS)"/>
                <a:sym typeface="Calibri (MS)"/>
              </a:rPr>
              <a:t>•Discipline Matters             • Peer Disputes                • Academic Goal Setting</a:t>
            </a:r>
          </a:p>
        </p:txBody>
      </p:sp>
    </p:spTree>
    <p:extLst>
      <p:ext uri="{BB962C8B-B14F-4D97-AF65-F5344CB8AC3E}">
        <p14:creationId xmlns:p14="http://schemas.microsoft.com/office/powerpoint/2010/main" val="379464349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12243" t="-35829" r="-12243"/>
            </a:stretch>
          </a:blipFill>
        </p:spPr>
        <p:txBody>
          <a:bodyPr/>
          <a:lstStyle/>
          <a:p>
            <a:endParaRPr lang="en-US"/>
          </a:p>
        </p:txBody>
      </p:sp>
      <p:sp>
        <p:nvSpPr>
          <p:cNvPr id="3" name="Freeform 3"/>
          <p:cNvSpPr/>
          <p:nvPr/>
        </p:nvSpPr>
        <p:spPr>
          <a:xfrm rot="-931638">
            <a:off x="384339" y="185266"/>
            <a:ext cx="826566" cy="1686869"/>
          </a:xfrm>
          <a:custGeom>
            <a:avLst/>
            <a:gdLst/>
            <a:ahLst/>
            <a:cxnLst/>
            <a:rect l="l" t="t" r="r" b="b"/>
            <a:pathLst>
              <a:path w="826566" h="1686869">
                <a:moveTo>
                  <a:pt x="0" y="0"/>
                </a:moveTo>
                <a:lnTo>
                  <a:pt x="826565" y="0"/>
                </a:lnTo>
                <a:lnTo>
                  <a:pt x="826565" y="1686868"/>
                </a:lnTo>
                <a:lnTo>
                  <a:pt x="0" y="16868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p:cNvSpPr/>
          <p:nvPr/>
        </p:nvSpPr>
        <p:spPr>
          <a:xfrm>
            <a:off x="5601348" y="2362393"/>
            <a:ext cx="7464729" cy="5562214"/>
          </a:xfrm>
          <a:custGeom>
            <a:avLst/>
            <a:gdLst/>
            <a:ahLst/>
            <a:cxnLst/>
            <a:rect l="l" t="t" r="r" b="b"/>
            <a:pathLst>
              <a:path w="7464729" h="5562214">
                <a:moveTo>
                  <a:pt x="0" y="0"/>
                </a:moveTo>
                <a:lnTo>
                  <a:pt x="7464729" y="0"/>
                </a:lnTo>
                <a:lnTo>
                  <a:pt x="7464729" y="5562214"/>
                </a:lnTo>
                <a:lnTo>
                  <a:pt x="0" y="5562214"/>
                </a:lnTo>
                <a:lnTo>
                  <a:pt x="0" y="0"/>
                </a:lnTo>
                <a:close/>
              </a:path>
            </a:pathLst>
          </a:custGeom>
          <a:blipFill>
            <a:blip r:embed="rId6"/>
            <a:stretch>
              <a:fillRect/>
            </a:stretch>
          </a:blipFill>
        </p:spPr>
        <p:txBody>
          <a:bodyPr/>
          <a:lstStyle/>
          <a:p>
            <a:endParaRPr lang="en-US"/>
          </a:p>
        </p:txBody>
      </p:sp>
      <p:sp>
        <p:nvSpPr>
          <p:cNvPr id="5" name="TextBox 5"/>
          <p:cNvSpPr txBox="1"/>
          <p:nvPr/>
        </p:nvSpPr>
        <p:spPr>
          <a:xfrm>
            <a:off x="3886200" y="616581"/>
            <a:ext cx="11121298" cy="1335407"/>
          </a:xfrm>
          <a:prstGeom prst="rect">
            <a:avLst/>
          </a:prstGeom>
        </p:spPr>
        <p:txBody>
          <a:bodyPr wrap="square" lIns="0" tIns="0" rIns="0" bIns="0" rtlCol="0" anchor="t">
            <a:spAutoFit/>
          </a:bodyPr>
          <a:lstStyle/>
          <a:p>
            <a:pPr algn="ctr">
              <a:lnSpc>
                <a:spcPts val="10919"/>
              </a:lnSpc>
              <a:spcBef>
                <a:spcPct val="0"/>
              </a:spcBef>
            </a:pPr>
            <a:r>
              <a:rPr lang="en-US" sz="7799">
                <a:solidFill>
                  <a:srgbClr val="FFFFFF"/>
                </a:solidFill>
                <a:latin typeface="Architects Daughter"/>
                <a:ea typeface="Architects Daughter"/>
                <a:cs typeface="Architects Daughter"/>
                <a:sym typeface="Architects Daughter"/>
              </a:rPr>
              <a:t>FINDING A BALANCE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12243" t="-35829" r="-12243"/>
            </a:stretch>
          </a:blipFill>
        </p:spPr>
        <p:txBody>
          <a:bodyPr/>
          <a:lstStyle/>
          <a:p>
            <a:endParaRPr lang="en-US"/>
          </a:p>
        </p:txBody>
      </p:sp>
      <p:sp>
        <p:nvSpPr>
          <p:cNvPr id="3" name="Freeform 3"/>
          <p:cNvSpPr/>
          <p:nvPr/>
        </p:nvSpPr>
        <p:spPr>
          <a:xfrm rot="-931638">
            <a:off x="384339" y="185266"/>
            <a:ext cx="826566" cy="1686869"/>
          </a:xfrm>
          <a:custGeom>
            <a:avLst/>
            <a:gdLst/>
            <a:ahLst/>
            <a:cxnLst/>
            <a:rect l="l" t="t" r="r" b="b"/>
            <a:pathLst>
              <a:path w="826566" h="1686869">
                <a:moveTo>
                  <a:pt x="0" y="0"/>
                </a:moveTo>
                <a:lnTo>
                  <a:pt x="826565" y="0"/>
                </a:lnTo>
                <a:lnTo>
                  <a:pt x="826565" y="1686868"/>
                </a:lnTo>
                <a:lnTo>
                  <a:pt x="0" y="16868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TextBox 4"/>
          <p:cNvSpPr txBox="1"/>
          <p:nvPr/>
        </p:nvSpPr>
        <p:spPr>
          <a:xfrm>
            <a:off x="2788863" y="1189508"/>
            <a:ext cx="12710274" cy="6318589"/>
          </a:xfrm>
          <a:prstGeom prst="rect">
            <a:avLst/>
          </a:prstGeom>
        </p:spPr>
        <p:txBody>
          <a:bodyPr lIns="0" tIns="0" rIns="0" bIns="0" rtlCol="0" anchor="t">
            <a:spAutoFit/>
          </a:bodyPr>
          <a:lstStyle/>
          <a:p>
            <a:pPr marL="1101095" lvl="1" indent="-550547" algn="l">
              <a:lnSpc>
                <a:spcPts val="7140"/>
              </a:lnSpc>
              <a:buFont typeface="Arial"/>
              <a:buChar char="•"/>
            </a:pPr>
            <a:r>
              <a:rPr lang="en-US" sz="5100">
                <a:solidFill>
                  <a:srgbClr val="FFFFFF"/>
                </a:solidFill>
                <a:latin typeface="Calibri (MS)"/>
                <a:ea typeface="Calibri (MS)"/>
                <a:cs typeface="Calibri (MS)"/>
                <a:sym typeface="Calibri (MS)"/>
              </a:rPr>
              <a:t>Makerspace activities​</a:t>
            </a:r>
          </a:p>
          <a:p>
            <a:pPr marL="1101095" lvl="1" indent="-550547" algn="l">
              <a:lnSpc>
                <a:spcPts val="7140"/>
              </a:lnSpc>
              <a:buFont typeface="Arial"/>
              <a:buChar char="•"/>
            </a:pPr>
            <a:r>
              <a:rPr lang="en-US" sz="5100">
                <a:solidFill>
                  <a:srgbClr val="FFFFFF"/>
                </a:solidFill>
                <a:latin typeface="Calibri (MS)"/>
                <a:ea typeface="Calibri (MS)"/>
                <a:cs typeface="Calibri (MS)"/>
                <a:sym typeface="Calibri (MS)"/>
              </a:rPr>
              <a:t>Support in finding a Just-Right-Book​</a:t>
            </a:r>
          </a:p>
          <a:p>
            <a:pPr marL="1101095" lvl="1" indent="-550547" algn="l">
              <a:lnSpc>
                <a:spcPts val="7140"/>
              </a:lnSpc>
              <a:buFont typeface="Arial"/>
              <a:buChar char="•"/>
            </a:pPr>
            <a:r>
              <a:rPr lang="en-US" sz="5100">
                <a:solidFill>
                  <a:srgbClr val="FFFFFF"/>
                </a:solidFill>
                <a:latin typeface="Calibri (MS)"/>
                <a:ea typeface="Calibri (MS)"/>
                <a:cs typeface="Calibri (MS)"/>
                <a:sym typeface="Calibri (MS)"/>
              </a:rPr>
              <a:t>A </a:t>
            </a:r>
            <a:r>
              <a:rPr lang="en-US" sz="5100" err="1">
                <a:solidFill>
                  <a:srgbClr val="FFFFFF"/>
                </a:solidFill>
                <a:latin typeface="Calibri (MS)"/>
                <a:ea typeface="Calibri (MS)"/>
                <a:cs typeface="Calibri (MS)"/>
                <a:sym typeface="Calibri (MS)"/>
              </a:rPr>
              <a:t>genrefied</a:t>
            </a:r>
            <a:r>
              <a:rPr lang="en-US" sz="5100">
                <a:solidFill>
                  <a:srgbClr val="FFFFFF"/>
                </a:solidFill>
                <a:latin typeface="Calibri (MS)"/>
                <a:ea typeface="Calibri (MS)"/>
                <a:cs typeface="Calibri (MS)"/>
                <a:sym typeface="Calibri (MS)"/>
              </a:rPr>
              <a:t> collection of over 10,000 books​</a:t>
            </a:r>
          </a:p>
          <a:p>
            <a:pPr marL="1101095" lvl="1" indent="-550547" algn="l">
              <a:lnSpc>
                <a:spcPts val="7140"/>
              </a:lnSpc>
              <a:buFont typeface="Arial"/>
              <a:buChar char="•"/>
            </a:pPr>
            <a:r>
              <a:rPr lang="en-US" sz="5100">
                <a:solidFill>
                  <a:srgbClr val="FFFFFF"/>
                </a:solidFill>
                <a:latin typeface="Calibri (MS)"/>
                <a:ea typeface="Calibri (MS)"/>
                <a:cs typeface="Calibri (MS)"/>
                <a:sym typeface="Calibri (MS)"/>
              </a:rPr>
              <a:t>e-resources for research and reading​</a:t>
            </a:r>
          </a:p>
          <a:p>
            <a:pPr marL="1101095" lvl="1" indent="-550547" algn="l">
              <a:lnSpc>
                <a:spcPts val="7140"/>
              </a:lnSpc>
              <a:buFont typeface="Arial"/>
              <a:buChar char="•"/>
            </a:pPr>
            <a:r>
              <a:rPr lang="en-US" sz="5100">
                <a:solidFill>
                  <a:srgbClr val="FFFFFF"/>
                </a:solidFill>
                <a:latin typeface="Calibri (MS)"/>
                <a:ea typeface="Calibri (MS)"/>
                <a:cs typeface="Calibri (MS)"/>
                <a:sym typeface="Calibri (MS)"/>
              </a:rPr>
              <a:t>An early morning space for students, opening most days at 7:45 AM​</a:t>
            </a:r>
          </a:p>
          <a:p>
            <a:pPr marL="1101095" lvl="1" indent="-550547" algn="l">
              <a:lnSpc>
                <a:spcPts val="7140"/>
              </a:lnSpc>
              <a:buFont typeface="Arial"/>
              <a:buChar char="•"/>
            </a:pPr>
            <a:r>
              <a:rPr lang="en-US" sz="5100">
                <a:solidFill>
                  <a:srgbClr val="FFFFFF"/>
                </a:solidFill>
                <a:latin typeface="Calibri (MS)"/>
                <a:ea typeface="Calibri (MS)"/>
                <a:cs typeface="Calibri (MS)"/>
                <a:sym typeface="Calibri (MS)"/>
              </a:rPr>
              <a:t>A destress area to relax</a:t>
            </a:r>
          </a:p>
        </p:txBody>
      </p:sp>
      <p:sp>
        <p:nvSpPr>
          <p:cNvPr id="5" name="Freeform 5"/>
          <p:cNvSpPr/>
          <p:nvPr/>
        </p:nvSpPr>
        <p:spPr>
          <a:xfrm>
            <a:off x="13969821" y="5143500"/>
            <a:ext cx="4318179" cy="3667323"/>
          </a:xfrm>
          <a:custGeom>
            <a:avLst/>
            <a:gdLst/>
            <a:ahLst/>
            <a:cxnLst/>
            <a:rect l="l" t="t" r="r" b="b"/>
            <a:pathLst>
              <a:path w="4318179" h="3667323">
                <a:moveTo>
                  <a:pt x="0" y="0"/>
                </a:moveTo>
                <a:lnTo>
                  <a:pt x="4318179" y="0"/>
                </a:lnTo>
                <a:lnTo>
                  <a:pt x="4318179" y="3667323"/>
                </a:lnTo>
                <a:lnTo>
                  <a:pt x="0" y="3667323"/>
                </a:lnTo>
                <a:lnTo>
                  <a:pt x="0" y="0"/>
                </a:lnTo>
                <a:close/>
              </a:path>
            </a:pathLst>
          </a:custGeom>
          <a:blipFill>
            <a:blip r:embed="rId6"/>
            <a:stretch>
              <a:fillRect/>
            </a:stretch>
          </a:blipFill>
        </p:spPr>
        <p:txBody>
          <a:bodyPr/>
          <a:lstStyle/>
          <a:p>
            <a:endParaRPr lang="en-US"/>
          </a:p>
        </p:txBody>
      </p:sp>
      <p:sp>
        <p:nvSpPr>
          <p:cNvPr id="6" name="Freeform 6"/>
          <p:cNvSpPr/>
          <p:nvPr/>
        </p:nvSpPr>
        <p:spPr>
          <a:xfrm rot="-961669">
            <a:off x="401905" y="3938811"/>
            <a:ext cx="2673938" cy="2029953"/>
          </a:xfrm>
          <a:custGeom>
            <a:avLst/>
            <a:gdLst/>
            <a:ahLst/>
            <a:cxnLst/>
            <a:rect l="l" t="t" r="r" b="b"/>
            <a:pathLst>
              <a:path w="2673938" h="2029953">
                <a:moveTo>
                  <a:pt x="0" y="0"/>
                </a:moveTo>
                <a:lnTo>
                  <a:pt x="2673938" y="0"/>
                </a:lnTo>
                <a:lnTo>
                  <a:pt x="2673938" y="2029953"/>
                </a:lnTo>
                <a:lnTo>
                  <a:pt x="0" y="2029953"/>
                </a:lnTo>
                <a:lnTo>
                  <a:pt x="0" y="0"/>
                </a:lnTo>
                <a:close/>
              </a:path>
            </a:pathLst>
          </a:custGeom>
          <a:blipFill>
            <a:blip r:embed="rId7"/>
            <a:stretch>
              <a:fillRect/>
            </a:stretch>
          </a:blipFill>
        </p:spPr>
        <p:txBody>
          <a:bodyPr/>
          <a:lstStyle/>
          <a:p>
            <a:endParaRPr lang="en-US"/>
          </a:p>
        </p:txBody>
      </p:sp>
      <p:sp>
        <p:nvSpPr>
          <p:cNvPr id="7" name="TextBox 7"/>
          <p:cNvSpPr txBox="1"/>
          <p:nvPr/>
        </p:nvSpPr>
        <p:spPr>
          <a:xfrm>
            <a:off x="5486400" y="237324"/>
            <a:ext cx="7874050" cy="952184"/>
          </a:xfrm>
          <a:prstGeom prst="rect">
            <a:avLst/>
          </a:prstGeom>
        </p:spPr>
        <p:txBody>
          <a:bodyPr wrap="square" lIns="0" tIns="0" rIns="0" bIns="0" rtlCol="0" anchor="t">
            <a:spAutoFit/>
          </a:bodyPr>
          <a:lstStyle/>
          <a:p>
            <a:pPr algn="ctr">
              <a:lnSpc>
                <a:spcPts val="7700"/>
              </a:lnSpc>
              <a:spcBef>
                <a:spcPct val="0"/>
              </a:spcBef>
            </a:pPr>
            <a:r>
              <a:rPr lang="en-US" sz="5500">
                <a:solidFill>
                  <a:srgbClr val="FFFFFF"/>
                </a:solidFill>
                <a:latin typeface="Architects Daughter"/>
                <a:ea typeface="Architects Daughter"/>
                <a:cs typeface="Architects Daughter"/>
                <a:sym typeface="Architects Daughter"/>
              </a:rPr>
              <a:t>MEDIA SERVICES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12243" t="-35829" r="-12243"/>
            </a:stretch>
          </a:blipFill>
        </p:spPr>
        <p:txBody>
          <a:bodyPr/>
          <a:lstStyle/>
          <a:p>
            <a:endParaRPr lang="en-US"/>
          </a:p>
        </p:txBody>
      </p:sp>
      <p:sp>
        <p:nvSpPr>
          <p:cNvPr id="3" name="Freeform 3"/>
          <p:cNvSpPr/>
          <p:nvPr/>
        </p:nvSpPr>
        <p:spPr>
          <a:xfrm rot="-931638">
            <a:off x="384339" y="185266"/>
            <a:ext cx="826566" cy="1686869"/>
          </a:xfrm>
          <a:custGeom>
            <a:avLst/>
            <a:gdLst/>
            <a:ahLst/>
            <a:cxnLst/>
            <a:rect l="l" t="t" r="r" b="b"/>
            <a:pathLst>
              <a:path w="826566" h="1686869">
                <a:moveTo>
                  <a:pt x="0" y="0"/>
                </a:moveTo>
                <a:lnTo>
                  <a:pt x="826565" y="0"/>
                </a:lnTo>
                <a:lnTo>
                  <a:pt x="826565" y="1686868"/>
                </a:lnTo>
                <a:lnTo>
                  <a:pt x="0" y="16868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5" name="TextBox 5"/>
          <p:cNvSpPr txBox="1"/>
          <p:nvPr/>
        </p:nvSpPr>
        <p:spPr>
          <a:xfrm>
            <a:off x="3352800" y="143513"/>
            <a:ext cx="12516594" cy="952184"/>
          </a:xfrm>
          <a:prstGeom prst="rect">
            <a:avLst/>
          </a:prstGeom>
        </p:spPr>
        <p:txBody>
          <a:bodyPr wrap="square" lIns="0" tIns="0" rIns="0" bIns="0" rtlCol="0" anchor="t">
            <a:spAutoFit/>
          </a:bodyPr>
          <a:lstStyle/>
          <a:p>
            <a:pPr algn="ctr">
              <a:lnSpc>
                <a:spcPts val="7700"/>
              </a:lnSpc>
              <a:spcBef>
                <a:spcPct val="0"/>
              </a:spcBef>
            </a:pPr>
            <a:r>
              <a:rPr lang="en-US" sz="5500">
                <a:solidFill>
                  <a:srgbClr val="FFFFFF"/>
                </a:solidFill>
                <a:latin typeface="Architects Daughter"/>
                <a:ea typeface="Architects Daughter"/>
                <a:cs typeface="Architects Daughter"/>
                <a:sym typeface="Architects Daughter"/>
              </a:rPr>
              <a:t>HOME/SCHOOL COMMUNICATION</a:t>
            </a:r>
          </a:p>
        </p:txBody>
      </p:sp>
      <p:sp>
        <p:nvSpPr>
          <p:cNvPr id="6" name="TextBox 6"/>
          <p:cNvSpPr txBox="1"/>
          <p:nvPr/>
        </p:nvSpPr>
        <p:spPr>
          <a:xfrm>
            <a:off x="1028700" y="6057900"/>
            <a:ext cx="7162800" cy="1796133"/>
          </a:xfrm>
          <a:prstGeom prst="rect">
            <a:avLst/>
          </a:prstGeom>
        </p:spPr>
        <p:txBody>
          <a:bodyPr wrap="square" lIns="0" tIns="0" rIns="0" bIns="0" rtlCol="0" anchor="t">
            <a:spAutoFit/>
          </a:bodyPr>
          <a:lstStyle/>
          <a:p>
            <a:pPr>
              <a:lnSpc>
                <a:spcPts val="7420"/>
              </a:lnSpc>
              <a:spcBef>
                <a:spcPct val="0"/>
              </a:spcBef>
            </a:pPr>
            <a:r>
              <a:rPr lang="en-US" sz="4000">
                <a:solidFill>
                  <a:srgbClr val="FFFFFF"/>
                </a:solidFill>
                <a:latin typeface="Calibri (MS)"/>
                <a:ea typeface="Calibri (MS)"/>
                <a:cs typeface="Calibri (MS)"/>
                <a:sym typeface="Calibri (MS)"/>
              </a:rPr>
              <a:t>School Website: fultonschools.org/</a:t>
            </a:r>
            <a:r>
              <a:rPr lang="en-US" sz="4000" err="1">
                <a:solidFill>
                  <a:srgbClr val="FFFFFF"/>
                </a:solidFill>
                <a:latin typeface="Calibri (MS)"/>
                <a:ea typeface="Calibri (MS)"/>
                <a:cs typeface="Calibri (MS)"/>
                <a:sym typeface="Calibri (MS)"/>
              </a:rPr>
              <a:t>hopewellms</a:t>
            </a:r>
            <a:endParaRPr lang="en-US" sz="4000">
              <a:solidFill>
                <a:srgbClr val="FFFFFF"/>
              </a:solidFill>
              <a:latin typeface="Calibri (MS)"/>
              <a:ea typeface="Calibri (MS)"/>
              <a:cs typeface="Calibri (MS)"/>
            </a:endParaRPr>
          </a:p>
        </p:txBody>
      </p:sp>
      <p:sp>
        <p:nvSpPr>
          <p:cNvPr id="7" name="TextBox 7"/>
          <p:cNvSpPr txBox="1"/>
          <p:nvPr/>
        </p:nvSpPr>
        <p:spPr>
          <a:xfrm>
            <a:off x="9611097" y="1485900"/>
            <a:ext cx="7423777" cy="6762621"/>
          </a:xfrm>
          <a:prstGeom prst="rect">
            <a:avLst/>
          </a:prstGeom>
        </p:spPr>
        <p:txBody>
          <a:bodyPr wrap="square" lIns="0" tIns="0" rIns="0" bIns="0" rtlCol="0" anchor="t">
            <a:spAutoFit/>
          </a:bodyPr>
          <a:lstStyle/>
          <a:p>
            <a:pPr algn="l">
              <a:lnSpc>
                <a:spcPts val="5880"/>
              </a:lnSpc>
              <a:spcBef>
                <a:spcPct val="0"/>
              </a:spcBef>
            </a:pPr>
            <a:r>
              <a:rPr lang="en-US" sz="4200">
                <a:solidFill>
                  <a:srgbClr val="FFFFFF"/>
                </a:solidFill>
                <a:latin typeface="Calibri (MS)"/>
                <a:ea typeface="Calibri (MS)"/>
                <a:cs typeface="Calibri (MS)"/>
                <a:sym typeface="Calibri (MS)"/>
              </a:rPr>
              <a:t>•Campus Parent</a:t>
            </a:r>
          </a:p>
          <a:p>
            <a:pPr algn="l">
              <a:lnSpc>
                <a:spcPts val="5880"/>
              </a:lnSpc>
              <a:spcBef>
                <a:spcPct val="0"/>
              </a:spcBef>
            </a:pPr>
            <a:r>
              <a:rPr lang="en-US" sz="4200">
                <a:solidFill>
                  <a:srgbClr val="FFFFFF"/>
                </a:solidFill>
                <a:latin typeface="Calibri (MS)"/>
                <a:ea typeface="Calibri (MS)"/>
                <a:cs typeface="Calibri (MS)"/>
                <a:sym typeface="Calibri (MS)"/>
              </a:rPr>
              <a:t>•E-Mail</a:t>
            </a:r>
          </a:p>
          <a:p>
            <a:pPr algn="l">
              <a:lnSpc>
                <a:spcPts val="5880"/>
              </a:lnSpc>
              <a:spcBef>
                <a:spcPct val="0"/>
              </a:spcBef>
            </a:pPr>
            <a:r>
              <a:rPr lang="en-US" sz="4200">
                <a:solidFill>
                  <a:srgbClr val="FFFFFF"/>
                </a:solidFill>
                <a:latin typeface="Calibri (MS)"/>
                <a:ea typeface="Calibri (MS)"/>
                <a:cs typeface="Calibri (MS)"/>
                <a:sym typeface="Calibri (MS)"/>
              </a:rPr>
              <a:t>•Microsoft Teams/Canvas</a:t>
            </a:r>
          </a:p>
          <a:p>
            <a:pPr algn="l">
              <a:lnSpc>
                <a:spcPts val="5880"/>
              </a:lnSpc>
              <a:spcBef>
                <a:spcPct val="0"/>
              </a:spcBef>
            </a:pPr>
            <a:r>
              <a:rPr lang="en-US" sz="4200">
                <a:solidFill>
                  <a:srgbClr val="FFFFFF"/>
                </a:solidFill>
                <a:latin typeface="Calibri (MS)"/>
                <a:ea typeface="Calibri (MS)"/>
                <a:cs typeface="Calibri (MS)"/>
                <a:sym typeface="Calibri (MS)"/>
              </a:rPr>
              <a:t>•Conferences</a:t>
            </a:r>
          </a:p>
          <a:p>
            <a:pPr algn="l">
              <a:lnSpc>
                <a:spcPts val="5880"/>
              </a:lnSpc>
              <a:spcBef>
                <a:spcPct val="0"/>
              </a:spcBef>
            </a:pPr>
            <a:r>
              <a:rPr lang="en-US" sz="4200">
                <a:solidFill>
                  <a:srgbClr val="FFFFFF"/>
                </a:solidFill>
                <a:latin typeface="Calibri (MS)"/>
                <a:ea typeface="Calibri (MS)"/>
                <a:cs typeface="Calibri (MS)"/>
                <a:sym typeface="Calibri (MS)"/>
              </a:rPr>
              <a:t>•Grade Reporting -every 4 ½ weeks</a:t>
            </a:r>
          </a:p>
          <a:p>
            <a:pPr algn="l">
              <a:lnSpc>
                <a:spcPts val="5880"/>
              </a:lnSpc>
              <a:spcBef>
                <a:spcPct val="0"/>
              </a:spcBef>
            </a:pPr>
            <a:r>
              <a:rPr lang="en-US" sz="4200">
                <a:solidFill>
                  <a:srgbClr val="FFFFFF"/>
                </a:solidFill>
                <a:latin typeface="Calibri (MS)"/>
                <a:ea typeface="Calibri (MS)"/>
                <a:cs typeface="Calibri (MS)"/>
                <a:sym typeface="Calibri (MS)"/>
              </a:rPr>
              <a:t>•Weekly Newsletter</a:t>
            </a:r>
          </a:p>
          <a:p>
            <a:pPr algn="l">
              <a:lnSpc>
                <a:spcPts val="5880"/>
              </a:lnSpc>
              <a:spcBef>
                <a:spcPct val="0"/>
              </a:spcBef>
            </a:pPr>
            <a:r>
              <a:rPr lang="en-US" sz="4200">
                <a:solidFill>
                  <a:srgbClr val="FFFFFF"/>
                </a:solidFill>
                <a:latin typeface="Calibri (MS)"/>
                <a:ea typeface="Calibri (MS)"/>
                <a:cs typeface="Calibri (MS)"/>
                <a:sym typeface="Calibri (MS)"/>
              </a:rPr>
              <a:t>•PTA Sponsored Directory</a:t>
            </a:r>
          </a:p>
          <a:p>
            <a:pPr algn="l">
              <a:lnSpc>
                <a:spcPts val="5880"/>
              </a:lnSpc>
              <a:spcBef>
                <a:spcPct val="0"/>
              </a:spcBef>
            </a:pPr>
            <a:r>
              <a:rPr lang="en-US" sz="4200">
                <a:solidFill>
                  <a:srgbClr val="FFFFFF"/>
                </a:solidFill>
                <a:latin typeface="Calibri (MS)"/>
                <a:ea typeface="Calibri (MS)"/>
                <a:cs typeface="Calibri (MS)"/>
                <a:sym typeface="Calibri (MS)"/>
              </a:rPr>
              <a:t>•School Messages via Blackboard</a:t>
            </a:r>
          </a:p>
        </p:txBody>
      </p:sp>
      <p:pic>
        <p:nvPicPr>
          <p:cNvPr id="9" name="Picture 8">
            <a:extLst>
              <a:ext uri="{FF2B5EF4-FFF2-40B4-BE49-F238E27FC236}">
                <a16:creationId xmlns:a16="http://schemas.microsoft.com/office/drawing/2014/main" id="{23DE3180-771E-24FC-FD9C-8C7A70D4FB59}"/>
              </a:ext>
            </a:extLst>
          </p:cNvPr>
          <p:cNvPicPr>
            <a:picLocks noChangeAspect="1"/>
          </p:cNvPicPr>
          <p:nvPr/>
        </p:nvPicPr>
        <p:blipFill>
          <a:blip r:embed="rId6"/>
          <a:stretch>
            <a:fillRect/>
          </a:stretch>
        </p:blipFill>
        <p:spPr>
          <a:xfrm>
            <a:off x="1752600" y="1826572"/>
            <a:ext cx="5715000" cy="3864776"/>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12243" t="-35829" r="-12243"/>
            </a:stretch>
          </a:blipFill>
        </p:spPr>
        <p:txBody>
          <a:bodyPr/>
          <a:lstStyle/>
          <a:p>
            <a:endParaRPr lang="en-US"/>
          </a:p>
        </p:txBody>
      </p:sp>
      <p:sp>
        <p:nvSpPr>
          <p:cNvPr id="3" name="Freeform 3"/>
          <p:cNvSpPr/>
          <p:nvPr/>
        </p:nvSpPr>
        <p:spPr>
          <a:xfrm rot="-931638">
            <a:off x="384339" y="185266"/>
            <a:ext cx="826566" cy="1686869"/>
          </a:xfrm>
          <a:custGeom>
            <a:avLst/>
            <a:gdLst/>
            <a:ahLst/>
            <a:cxnLst/>
            <a:rect l="l" t="t" r="r" b="b"/>
            <a:pathLst>
              <a:path w="826566" h="1686869">
                <a:moveTo>
                  <a:pt x="0" y="0"/>
                </a:moveTo>
                <a:lnTo>
                  <a:pt x="826565" y="0"/>
                </a:lnTo>
                <a:lnTo>
                  <a:pt x="826565" y="1686868"/>
                </a:lnTo>
                <a:lnTo>
                  <a:pt x="0" y="16868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p:cNvSpPr/>
          <p:nvPr/>
        </p:nvSpPr>
        <p:spPr>
          <a:xfrm>
            <a:off x="620902" y="5512053"/>
            <a:ext cx="8346378" cy="3166714"/>
          </a:xfrm>
          <a:custGeom>
            <a:avLst/>
            <a:gdLst/>
            <a:ahLst/>
            <a:cxnLst/>
            <a:rect l="l" t="t" r="r" b="b"/>
            <a:pathLst>
              <a:path w="8346378" h="3166714">
                <a:moveTo>
                  <a:pt x="0" y="0"/>
                </a:moveTo>
                <a:lnTo>
                  <a:pt x="8346378" y="0"/>
                </a:lnTo>
                <a:lnTo>
                  <a:pt x="8346378" y="3166714"/>
                </a:lnTo>
                <a:lnTo>
                  <a:pt x="0" y="3166714"/>
                </a:lnTo>
                <a:lnTo>
                  <a:pt x="0" y="0"/>
                </a:lnTo>
                <a:close/>
              </a:path>
            </a:pathLst>
          </a:custGeom>
          <a:blipFill>
            <a:blip r:embed="rId6"/>
            <a:stretch>
              <a:fillRect/>
            </a:stretch>
          </a:blipFill>
        </p:spPr>
        <p:txBody>
          <a:bodyPr/>
          <a:lstStyle/>
          <a:p>
            <a:endParaRPr lang="en-US"/>
          </a:p>
        </p:txBody>
      </p:sp>
      <p:sp>
        <p:nvSpPr>
          <p:cNvPr id="5" name="Freeform 5"/>
          <p:cNvSpPr/>
          <p:nvPr/>
        </p:nvSpPr>
        <p:spPr>
          <a:xfrm>
            <a:off x="11544531" y="1456553"/>
            <a:ext cx="5714769" cy="7373895"/>
          </a:xfrm>
          <a:custGeom>
            <a:avLst/>
            <a:gdLst/>
            <a:ahLst/>
            <a:cxnLst/>
            <a:rect l="l" t="t" r="r" b="b"/>
            <a:pathLst>
              <a:path w="5714769" h="7373895">
                <a:moveTo>
                  <a:pt x="0" y="0"/>
                </a:moveTo>
                <a:lnTo>
                  <a:pt x="5714769" y="0"/>
                </a:lnTo>
                <a:lnTo>
                  <a:pt x="5714769" y="7373894"/>
                </a:lnTo>
                <a:lnTo>
                  <a:pt x="0" y="7373894"/>
                </a:lnTo>
                <a:lnTo>
                  <a:pt x="0" y="0"/>
                </a:lnTo>
                <a:close/>
              </a:path>
            </a:pathLst>
          </a:custGeom>
          <a:blipFill>
            <a:blip r:embed="rId7"/>
            <a:stretch>
              <a:fillRect/>
            </a:stretch>
          </a:blipFill>
        </p:spPr>
        <p:txBody>
          <a:bodyPr/>
          <a:lstStyle/>
          <a:p>
            <a:endParaRPr lang="en-US"/>
          </a:p>
        </p:txBody>
      </p:sp>
      <p:sp>
        <p:nvSpPr>
          <p:cNvPr id="6" name="TextBox 6"/>
          <p:cNvSpPr txBox="1"/>
          <p:nvPr/>
        </p:nvSpPr>
        <p:spPr>
          <a:xfrm>
            <a:off x="5638800" y="210574"/>
            <a:ext cx="7720087" cy="915635"/>
          </a:xfrm>
          <a:prstGeom prst="rect">
            <a:avLst/>
          </a:prstGeom>
        </p:spPr>
        <p:txBody>
          <a:bodyPr wrap="square" lIns="0" tIns="0" rIns="0" bIns="0" rtlCol="0" anchor="t">
            <a:spAutoFit/>
          </a:bodyPr>
          <a:lstStyle/>
          <a:p>
            <a:pPr algn="ctr">
              <a:lnSpc>
                <a:spcPts val="7420"/>
              </a:lnSpc>
              <a:spcBef>
                <a:spcPct val="0"/>
              </a:spcBef>
            </a:pPr>
            <a:r>
              <a:rPr lang="en-US" sz="5300">
                <a:solidFill>
                  <a:srgbClr val="FFFFFF"/>
                </a:solidFill>
                <a:latin typeface="Architects Daughter"/>
                <a:ea typeface="Architects Daughter"/>
                <a:cs typeface="Architects Daughter"/>
                <a:sym typeface="Architects Daughter"/>
              </a:rPr>
              <a:t>PLANNING AHEAD</a:t>
            </a:r>
          </a:p>
        </p:txBody>
      </p:sp>
      <p:sp>
        <p:nvSpPr>
          <p:cNvPr id="7" name="TextBox 7"/>
          <p:cNvSpPr txBox="1"/>
          <p:nvPr/>
        </p:nvSpPr>
        <p:spPr>
          <a:xfrm>
            <a:off x="1763089" y="1576323"/>
            <a:ext cx="6062004" cy="3449954"/>
          </a:xfrm>
          <a:prstGeom prst="rect">
            <a:avLst/>
          </a:prstGeom>
        </p:spPr>
        <p:txBody>
          <a:bodyPr lIns="0" tIns="0" rIns="0" bIns="0" rtlCol="0" anchor="t">
            <a:spAutoFit/>
          </a:bodyPr>
          <a:lstStyle/>
          <a:p>
            <a:pPr algn="ctr">
              <a:lnSpc>
                <a:spcPts val="6720"/>
              </a:lnSpc>
              <a:spcBef>
                <a:spcPct val="0"/>
              </a:spcBef>
            </a:pPr>
            <a:r>
              <a:rPr lang="en-US" sz="4800">
                <a:solidFill>
                  <a:srgbClr val="FFFFFF"/>
                </a:solidFill>
                <a:latin typeface="Calibri (MS)"/>
                <a:ea typeface="Calibri (MS)"/>
                <a:cs typeface="Calibri (MS)"/>
                <a:sym typeface="Calibri (MS)"/>
              </a:rPr>
              <a:t>Proof of Residency &amp;</a:t>
            </a:r>
          </a:p>
          <a:p>
            <a:pPr algn="ctr">
              <a:lnSpc>
                <a:spcPts val="6720"/>
              </a:lnSpc>
              <a:spcBef>
                <a:spcPct val="0"/>
              </a:spcBef>
            </a:pPr>
            <a:r>
              <a:rPr lang="en-US" sz="4800">
                <a:solidFill>
                  <a:srgbClr val="FFFFFF"/>
                </a:solidFill>
                <a:latin typeface="Calibri (MS)"/>
                <a:ea typeface="Calibri (MS)"/>
                <a:cs typeface="Calibri (MS)"/>
                <a:sym typeface="Calibri (MS)"/>
              </a:rPr>
              <a:t>updated immunizations will be required for all rising 6th graders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l="-12243" t="-35829" r="-12243"/>
            </a:stretch>
          </a:blipFill>
        </p:spPr>
        <p:txBody>
          <a:bodyPr/>
          <a:lstStyle/>
          <a:p>
            <a:endParaRPr lang="en-US"/>
          </a:p>
        </p:txBody>
      </p:sp>
      <p:sp>
        <p:nvSpPr>
          <p:cNvPr id="3" name="Freeform 3"/>
          <p:cNvSpPr/>
          <p:nvPr/>
        </p:nvSpPr>
        <p:spPr>
          <a:xfrm rot="-931638">
            <a:off x="384339" y="185266"/>
            <a:ext cx="826566" cy="1686869"/>
          </a:xfrm>
          <a:custGeom>
            <a:avLst/>
            <a:gdLst/>
            <a:ahLst/>
            <a:cxnLst/>
            <a:rect l="l" t="t" r="r" b="b"/>
            <a:pathLst>
              <a:path w="826566" h="1686869">
                <a:moveTo>
                  <a:pt x="0" y="0"/>
                </a:moveTo>
                <a:lnTo>
                  <a:pt x="826565" y="0"/>
                </a:lnTo>
                <a:lnTo>
                  <a:pt x="826565" y="1686868"/>
                </a:lnTo>
                <a:lnTo>
                  <a:pt x="0" y="16868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4" name="Freeform 4"/>
          <p:cNvSpPr/>
          <p:nvPr/>
        </p:nvSpPr>
        <p:spPr>
          <a:xfrm>
            <a:off x="6330590" y="1951986"/>
            <a:ext cx="5626821" cy="6139167"/>
          </a:xfrm>
          <a:custGeom>
            <a:avLst/>
            <a:gdLst/>
            <a:ahLst/>
            <a:cxnLst/>
            <a:rect l="l" t="t" r="r" b="b"/>
            <a:pathLst>
              <a:path w="5626821" h="6139167">
                <a:moveTo>
                  <a:pt x="0" y="0"/>
                </a:moveTo>
                <a:lnTo>
                  <a:pt x="5626820" y="0"/>
                </a:lnTo>
                <a:lnTo>
                  <a:pt x="5626820" y="6139167"/>
                </a:lnTo>
                <a:lnTo>
                  <a:pt x="0" y="6139167"/>
                </a:lnTo>
                <a:lnTo>
                  <a:pt x="0" y="0"/>
                </a:lnTo>
                <a:close/>
              </a:path>
            </a:pathLst>
          </a:custGeom>
          <a:blipFill>
            <a:blip r:embed="rId6"/>
            <a:stretch>
              <a:fillRect/>
            </a:stretch>
          </a:blipFill>
        </p:spPr>
        <p:txBody>
          <a:bodyPr/>
          <a:lstStyle/>
          <a:p>
            <a:endParaRPr lang="en-US"/>
          </a:p>
        </p:txBody>
      </p:sp>
      <p:sp>
        <p:nvSpPr>
          <p:cNvPr id="5" name="TextBox 5"/>
          <p:cNvSpPr txBox="1"/>
          <p:nvPr/>
        </p:nvSpPr>
        <p:spPr>
          <a:xfrm>
            <a:off x="4309021" y="525371"/>
            <a:ext cx="10709049" cy="1252856"/>
          </a:xfrm>
          <a:prstGeom prst="rect">
            <a:avLst/>
          </a:prstGeom>
        </p:spPr>
        <p:txBody>
          <a:bodyPr wrap="square" lIns="0" tIns="0" rIns="0" bIns="0" rtlCol="0" anchor="t">
            <a:spAutoFit/>
          </a:bodyPr>
          <a:lstStyle/>
          <a:p>
            <a:pPr algn="ctr">
              <a:lnSpc>
                <a:spcPts val="10219"/>
              </a:lnSpc>
              <a:spcBef>
                <a:spcPct val="0"/>
              </a:spcBef>
            </a:pPr>
            <a:r>
              <a:rPr lang="en-US" sz="7299">
                <a:solidFill>
                  <a:srgbClr val="FFFFFF"/>
                </a:solidFill>
                <a:latin typeface="Architects Daughter"/>
                <a:ea typeface="Architects Daughter"/>
                <a:cs typeface="Architects Daughter"/>
                <a:sym typeface="Architects Daughter"/>
              </a:rPr>
              <a:t>THANKS FOR COMING!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Custom</PresentationFormat>
  <Slides>52</Slides>
  <Notes>43</Notes>
  <HiddenSlides>0</HiddenSlide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Rising 6th Parent Night 2024</dc:title>
  <dc:creator>Sosebee, Stephanie</dc:creator>
  <cp:revision>3</cp:revision>
  <dcterms:created xsi:type="dcterms:W3CDTF">2006-08-16T00:00:00Z</dcterms:created>
  <dcterms:modified xsi:type="dcterms:W3CDTF">2026-03-11T17:06:53Z</dcterms:modified>
  <dc:identifier>DAGW9OoJy3s</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0ee3c538-ec52-435f-ae58-017644bd9513_Enabled">
    <vt:lpwstr>true</vt:lpwstr>
  </property>
  <property fmtid="{D5CDD505-2E9C-101B-9397-08002B2CF9AE}" pid="3" name="MSIP_Label_0ee3c538-ec52-435f-ae58-017644bd9513_SetDate">
    <vt:lpwstr>2025-01-13T16:16:15Z</vt:lpwstr>
  </property>
  <property fmtid="{D5CDD505-2E9C-101B-9397-08002B2CF9AE}" pid="4" name="MSIP_Label_0ee3c538-ec52-435f-ae58-017644bd9513_Method">
    <vt:lpwstr>Standard</vt:lpwstr>
  </property>
  <property fmtid="{D5CDD505-2E9C-101B-9397-08002B2CF9AE}" pid="5" name="MSIP_Label_0ee3c538-ec52-435f-ae58-017644bd9513_Name">
    <vt:lpwstr>0ee3c538-ec52-435f-ae58-017644bd9513</vt:lpwstr>
  </property>
  <property fmtid="{D5CDD505-2E9C-101B-9397-08002B2CF9AE}" pid="6" name="MSIP_Label_0ee3c538-ec52-435f-ae58-017644bd9513_SiteId">
    <vt:lpwstr>0cdcb198-8169-4b70-ba9f-da7e3ba700c2</vt:lpwstr>
  </property>
  <property fmtid="{D5CDD505-2E9C-101B-9397-08002B2CF9AE}" pid="7" name="MSIP_Label_0ee3c538-ec52-435f-ae58-017644bd9513_ActionId">
    <vt:lpwstr>9fd20039-7ec2-4f37-b09e-b223568accb2</vt:lpwstr>
  </property>
  <property fmtid="{D5CDD505-2E9C-101B-9397-08002B2CF9AE}" pid="8" name="MSIP_Label_0ee3c538-ec52-435f-ae58-017644bd9513_ContentBits">
    <vt:lpwstr>0</vt:lpwstr>
  </property>
</Properties>
</file>