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832" r:id="rId4"/>
  </p:sldMasterIdLst>
  <p:notesMasterIdLst>
    <p:notesMasterId r:id="rId32"/>
  </p:notesMasterIdLst>
  <p:sldIdLst>
    <p:sldId id="256" r:id="rId5"/>
    <p:sldId id="257" r:id="rId6"/>
    <p:sldId id="258" r:id="rId7"/>
    <p:sldId id="282" r:id="rId8"/>
    <p:sldId id="283" r:id="rId9"/>
    <p:sldId id="284"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85" r:id="rId28"/>
    <p:sldId id="280" r:id="rId29"/>
    <p:sldId id="278" r:id="rId30"/>
    <p:sldId id="279" r:id="rId31"/>
  </p:sldIdLst>
  <p:sldSz cx="9144000" cy="6858000" type="screen4x3"/>
  <p:notesSz cx="6950075" cy="9236075"/>
  <p:embeddedFontLst>
    <p:embeddedFont>
      <p:font typeface="Century Gothic" panose="020B0502020202020204" pitchFamily="34" charset="0"/>
      <p:regular r:id="rId33"/>
      <p:bold r:id="rId34"/>
      <p:italic r:id="rId35"/>
      <p:boldItalic r:id="rId36"/>
    </p:embeddedFont>
    <p:embeddedFont>
      <p:font typeface="Comic Sans MS" panose="030F0702030302020204" pitchFamily="66" charset="0"/>
      <p:regular r:id="rId37"/>
      <p:bold r:id="rId38"/>
      <p:italic r:id="rId39"/>
      <p:boldItalic r:id="rId40"/>
    </p:embeddedFont>
    <p:embeddedFont>
      <p:font typeface="Trebuchet MS" panose="020B0603020202020204" pitchFamily="34" charset="0"/>
      <p:regular r:id="rId41"/>
      <p:bold r:id="rId42"/>
      <p:italic r:id="rId43"/>
      <p:boldItalic r:id="rId44"/>
    </p:embeddedFont>
    <p:embeddedFont>
      <p:font typeface="Wingdings 3" panose="05040102010807070707" pitchFamily="18" charset="2"/>
      <p:regular r:id="rId45"/>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47" roundtripDataSignature="AMtx7mjTAUIOiUVFAcKAP7oDBBAdnU/Yf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showAnimation="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3223A00-D8FF-4EC4-A186-81035DAABC38}">
  <a:tblStyle styleId="{93223A00-D8FF-4EC4-A186-81035DAABC38}" styleName="Table_0">
    <a:wholeTbl>
      <a:tcTxStyle b="off" i="off">
        <a:font>
          <a:latin typeface="Century Gothic"/>
          <a:ea typeface="Century Gothic"/>
          <a:cs typeface="Century Gothic"/>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FBEAE6"/>
          </a:solidFill>
        </a:fill>
      </a:tcStyle>
    </a:wholeTbl>
    <a:band1H>
      <a:tcTxStyle/>
      <a:tcStyle>
        <a:tcBdr/>
        <a:fill>
          <a:solidFill>
            <a:srgbClr val="F7D2CA"/>
          </a:solidFill>
        </a:fill>
      </a:tcStyle>
    </a:band1H>
    <a:band2H>
      <a:tcTxStyle/>
      <a:tcStyle>
        <a:tcBdr/>
      </a:tcStyle>
    </a:band2H>
    <a:band1V>
      <a:tcTxStyle/>
      <a:tcStyle>
        <a:tcBdr/>
        <a:fill>
          <a:solidFill>
            <a:srgbClr val="F7D2CA"/>
          </a:solidFill>
        </a:fill>
      </a:tcStyle>
    </a:band1V>
    <a:band2V>
      <a:tcTxStyle/>
      <a:tcStyle>
        <a:tcBdr/>
      </a:tcStyle>
    </a:band2V>
    <a:lastCol>
      <a:tcTxStyle b="on" i="off">
        <a:font>
          <a:latin typeface="Century Gothic"/>
          <a:ea typeface="Century Gothic"/>
          <a:cs typeface="Century Gothic"/>
        </a:font>
        <a:schemeClr val="lt1"/>
      </a:tcTxStyle>
      <a:tcStyle>
        <a:tcBdr/>
        <a:fill>
          <a:solidFill>
            <a:schemeClr val="accent2"/>
          </a:solidFill>
        </a:fill>
      </a:tcStyle>
    </a:lastCol>
    <a:firstCol>
      <a:tcTxStyle b="on" i="off">
        <a:font>
          <a:latin typeface="Century Gothic"/>
          <a:ea typeface="Century Gothic"/>
          <a:cs typeface="Century Gothic"/>
        </a:font>
        <a:schemeClr val="lt1"/>
      </a:tcTxStyle>
      <a:tcStyle>
        <a:tcBdr/>
        <a:fill>
          <a:solidFill>
            <a:schemeClr val="accent2"/>
          </a:solidFill>
        </a:fill>
      </a:tcStyle>
    </a:firstCol>
    <a:lastRow>
      <a:tcTxStyle b="on" i="off">
        <a:font>
          <a:latin typeface="Century Gothic"/>
          <a:ea typeface="Century Gothic"/>
          <a:cs typeface="Century Gothic"/>
        </a:font>
        <a:schemeClr val="lt1"/>
      </a:tcTxStyle>
      <a:tcStyle>
        <a:tcBdr>
          <a:top>
            <a:ln w="38100" cap="flat" cmpd="sng">
              <a:solidFill>
                <a:schemeClr val="lt1"/>
              </a:solidFill>
              <a:prstDash val="solid"/>
              <a:round/>
              <a:headEnd type="none" w="sm" len="sm"/>
              <a:tailEnd type="none" w="sm" len="sm"/>
            </a:ln>
          </a:top>
        </a:tcBdr>
        <a:fill>
          <a:solidFill>
            <a:schemeClr val="accent2"/>
          </a:solidFill>
        </a:fill>
      </a:tcStyle>
    </a:lastRow>
    <a:seCell>
      <a:tcTxStyle/>
      <a:tcStyle>
        <a:tcBdr/>
      </a:tcStyle>
    </a:seCell>
    <a:swCell>
      <a:tcTxStyle/>
      <a:tcStyle>
        <a:tcBdr/>
      </a:tcStyle>
    </a:swCell>
    <a:firstRow>
      <a:tcTxStyle b="on" i="off">
        <a:font>
          <a:latin typeface="Century Gothic"/>
          <a:ea typeface="Century Gothic"/>
          <a:cs typeface="Century Gothic"/>
        </a:font>
        <a:schemeClr val="lt1"/>
      </a:tcTxStyle>
      <a:tcStyle>
        <a:tcBdr>
          <a:bottom>
            <a:ln w="38100" cap="flat" cmpd="sng">
              <a:solidFill>
                <a:schemeClr val="lt1"/>
              </a:solidFill>
              <a:prstDash val="solid"/>
              <a:round/>
              <a:headEnd type="none" w="sm" len="sm"/>
              <a:tailEnd type="none" w="sm" len="sm"/>
            </a:ln>
          </a:bottom>
        </a:tcBdr>
        <a:fill>
          <a:solidFill>
            <a:schemeClr val="accent2"/>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9541" autoAdjust="0"/>
  </p:normalViewPr>
  <p:slideViewPr>
    <p:cSldViewPr snapToGrid="0">
      <p:cViewPr varScale="1">
        <p:scale>
          <a:sx n="99" d="100"/>
          <a:sy n="99" d="100"/>
        </p:scale>
        <p:origin x="1944" y="84"/>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font" Target="fonts/font7.fntdata"/><Relationship Id="rId21" Type="http://schemas.openxmlformats.org/officeDocument/2006/relationships/slide" Target="slides/slide17.xml"/><Relationship Id="rId34" Type="http://schemas.openxmlformats.org/officeDocument/2006/relationships/font" Target="fonts/font2.fntdata"/><Relationship Id="rId42" Type="http://schemas.openxmlformats.org/officeDocument/2006/relationships/font" Target="fonts/font10.fntdata"/><Relationship Id="rId47" Type="http://customschemas.google.com/relationships/presentationmetadata" Target="metadata"/><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37" Type="http://schemas.openxmlformats.org/officeDocument/2006/relationships/font" Target="fonts/font5.fntdata"/><Relationship Id="rId40" Type="http://schemas.openxmlformats.org/officeDocument/2006/relationships/font" Target="fonts/font8.fntdata"/><Relationship Id="rId45" Type="http://schemas.openxmlformats.org/officeDocument/2006/relationships/font" Target="fonts/font13.fnt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font" Target="fonts/font4.fntdata"/><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font" Target="fonts/font12.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font" Target="fonts/font3.fntdata"/><Relationship Id="rId43" Type="http://schemas.openxmlformats.org/officeDocument/2006/relationships/font" Target="fonts/font11.fntdata"/><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font" Target="fonts/font1.fntdata"/><Relationship Id="rId38" Type="http://schemas.openxmlformats.org/officeDocument/2006/relationships/font" Target="fonts/font6.fntdata"/><Relationship Id="rId20" Type="http://schemas.openxmlformats.org/officeDocument/2006/relationships/slide" Target="slides/slide16.xml"/><Relationship Id="rId41" Type="http://schemas.openxmlformats.org/officeDocument/2006/relationships/font" Target="fonts/font9.fntdata"/><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3011700" cy="461804"/>
          </a:xfrm>
          <a:prstGeom prst="rect">
            <a:avLst/>
          </a:prstGeom>
          <a:noFill/>
          <a:ln>
            <a:noFill/>
          </a:ln>
        </p:spPr>
        <p:txBody>
          <a:bodyPr spcFirstLastPara="1" wrap="square" lIns="92473" tIns="46224" rIns="92473" bIns="46224"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936767" y="0"/>
            <a:ext cx="3011700" cy="461804"/>
          </a:xfrm>
          <a:prstGeom prst="rect">
            <a:avLst/>
          </a:prstGeom>
          <a:noFill/>
          <a:ln>
            <a:noFill/>
          </a:ln>
        </p:spPr>
        <p:txBody>
          <a:bodyPr spcFirstLastPara="1" wrap="square" lIns="92473" tIns="46224" rIns="92473" bIns="46224"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1166813" y="693738"/>
            <a:ext cx="4616450" cy="346233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95008" y="4387136"/>
            <a:ext cx="5560060" cy="4156234"/>
          </a:xfrm>
          <a:prstGeom prst="rect">
            <a:avLst/>
          </a:prstGeom>
          <a:noFill/>
          <a:ln>
            <a:noFill/>
          </a:ln>
        </p:spPr>
        <p:txBody>
          <a:bodyPr spcFirstLastPara="1" wrap="square" lIns="92473" tIns="46224" rIns="92473" bIns="46224"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772668"/>
            <a:ext cx="3011700" cy="461804"/>
          </a:xfrm>
          <a:prstGeom prst="rect">
            <a:avLst/>
          </a:prstGeom>
          <a:noFill/>
          <a:ln>
            <a:noFill/>
          </a:ln>
        </p:spPr>
        <p:txBody>
          <a:bodyPr spcFirstLastPara="1" wrap="square" lIns="92473" tIns="46224" rIns="92473" bIns="46224"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936767" y="8772668"/>
            <a:ext cx="3011700" cy="461804"/>
          </a:xfrm>
          <a:prstGeom prst="rect">
            <a:avLst/>
          </a:prstGeom>
          <a:noFill/>
          <a:ln>
            <a:noFill/>
          </a:ln>
        </p:spPr>
        <p:txBody>
          <a:bodyPr spcFirstLastPara="1" wrap="square" lIns="92473" tIns="46224" rIns="92473" bIns="46224" anchor="b" anchorCtr="0">
            <a:noAutofit/>
          </a:bodyPr>
          <a:lstStyle/>
          <a:p>
            <a:pPr algn="r"/>
            <a:fld id="{00000000-1234-1234-1234-123412341234}" type="slidenum">
              <a:rPr lang="en-US" sz="1200" smtClean="0">
                <a:solidFill>
                  <a:schemeClr val="dk1"/>
                </a:solidFill>
                <a:latin typeface="Calibri"/>
                <a:ea typeface="Calibri"/>
                <a:cs typeface="Calibri"/>
                <a:sym typeface="Calibri"/>
              </a:rPr>
              <a:pPr algn="r"/>
              <a:t>‹#›</a:t>
            </a:fld>
            <a:endParaRPr lang="en-US" sz="1200">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p1:notes"/>
          <p:cNvSpPr>
            <a:spLocks noGrp="1" noRot="1" noChangeAspect="1"/>
          </p:cNvSpPr>
          <p:nvPr>
            <p:ph type="sldImg" idx="2"/>
          </p:nvPr>
        </p:nvSpPr>
        <p:spPr>
          <a:xfrm>
            <a:off x="1166813" y="693738"/>
            <a:ext cx="4616450" cy="346233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2" name="Google Shape;182;p1:notes"/>
          <p:cNvSpPr txBox="1">
            <a:spLocks noGrp="1"/>
          </p:cNvSpPr>
          <p:nvPr>
            <p:ph type="body" idx="1"/>
          </p:nvPr>
        </p:nvSpPr>
        <p:spPr>
          <a:xfrm>
            <a:off x="695008" y="4387136"/>
            <a:ext cx="5560060" cy="4156234"/>
          </a:xfrm>
          <a:prstGeom prst="rect">
            <a:avLst/>
          </a:prstGeom>
          <a:noFill/>
          <a:ln>
            <a:noFill/>
          </a:ln>
        </p:spPr>
        <p:txBody>
          <a:bodyPr spcFirstLastPara="1" wrap="square" lIns="92473" tIns="46224" rIns="92473" bIns="46224" anchor="t" anchorCtr="0">
            <a:noAutofit/>
          </a:bodyPr>
          <a:lstStyle/>
          <a:p>
            <a:pPr marL="0" indent="0"/>
            <a:r>
              <a:rPr lang="en-US"/>
              <a:t>Poll the audience</a:t>
            </a:r>
            <a:endParaRPr/>
          </a:p>
          <a:p>
            <a:pPr marL="0" indent="0"/>
            <a:endParaRPr/>
          </a:p>
          <a:p>
            <a:pPr marL="0" indent="0"/>
            <a:r>
              <a:rPr lang="en-US"/>
              <a:t>How many have worked with VR in some way before?</a:t>
            </a:r>
            <a:endParaRPr/>
          </a:p>
          <a:p>
            <a:pPr marL="0" indent="0"/>
            <a:endParaRPr/>
          </a:p>
          <a:p>
            <a:pPr marL="0" indent="0"/>
            <a:r>
              <a:rPr lang="en-US"/>
              <a:t>How many</a:t>
            </a:r>
            <a:endParaRPr/>
          </a:p>
          <a:p>
            <a:pPr marL="0" indent="0"/>
            <a:r>
              <a:rPr lang="en-US"/>
              <a:t>   - Students</a:t>
            </a:r>
            <a:endParaRPr/>
          </a:p>
          <a:p>
            <a:pPr marL="0" indent="0"/>
            <a:r>
              <a:rPr lang="en-US"/>
              <a:t>   - Educators</a:t>
            </a:r>
            <a:endParaRPr/>
          </a:p>
          <a:p>
            <a:pPr marL="0" indent="0"/>
            <a:r>
              <a:rPr lang="en-US"/>
              <a:t>   - Parents</a:t>
            </a:r>
            <a:endParaRPr/>
          </a:p>
          <a:p>
            <a:pPr marL="0" indent="0"/>
            <a:r>
              <a:rPr lang="en-US"/>
              <a:t>   - Professionals</a:t>
            </a:r>
            <a:endParaRPr/>
          </a:p>
          <a:p>
            <a:pPr marL="0" indent="0"/>
            <a:endParaRPr/>
          </a:p>
        </p:txBody>
      </p:sp>
      <p:sp>
        <p:nvSpPr>
          <p:cNvPr id="183" name="Google Shape;183;p1:notes"/>
          <p:cNvSpPr txBox="1">
            <a:spLocks noGrp="1"/>
          </p:cNvSpPr>
          <p:nvPr>
            <p:ph type="sldNum" idx="12"/>
          </p:nvPr>
        </p:nvSpPr>
        <p:spPr>
          <a:xfrm>
            <a:off x="3936767" y="8772668"/>
            <a:ext cx="3011700" cy="461804"/>
          </a:xfrm>
          <a:prstGeom prst="rect">
            <a:avLst/>
          </a:prstGeom>
          <a:noFill/>
          <a:ln>
            <a:noFill/>
          </a:ln>
        </p:spPr>
        <p:txBody>
          <a:bodyPr spcFirstLastPara="1" wrap="square" lIns="92473" tIns="46224" rIns="92473" bIns="46224" anchor="b" anchorCtr="0">
            <a:noAutofit/>
          </a:bodyPr>
          <a:lstStyle/>
          <a:p>
            <a:pPr algn="r"/>
            <a:fld id="{00000000-1234-1234-1234-123412341234}" type="slidenum">
              <a:rPr lang="en-US"/>
              <a:pPr algn="r"/>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p2:notes"/>
          <p:cNvSpPr txBox="1">
            <a:spLocks noGrp="1"/>
          </p:cNvSpPr>
          <p:nvPr>
            <p:ph type="body" idx="1"/>
          </p:nvPr>
        </p:nvSpPr>
        <p:spPr>
          <a:xfrm>
            <a:off x="695008" y="4387136"/>
            <a:ext cx="5560060" cy="4156234"/>
          </a:xfrm>
          <a:prstGeom prst="rect">
            <a:avLst/>
          </a:prstGeom>
        </p:spPr>
        <p:txBody>
          <a:bodyPr spcFirstLastPara="1" wrap="square" lIns="92473" tIns="46224" rIns="92473" bIns="46224" anchor="t" anchorCtr="0">
            <a:noAutofit/>
          </a:bodyPr>
          <a:lstStyle/>
          <a:p>
            <a:pPr marL="0" indent="0"/>
            <a:endParaRPr/>
          </a:p>
        </p:txBody>
      </p:sp>
      <p:sp>
        <p:nvSpPr>
          <p:cNvPr id="189" name="Google Shape;189;p2:notes"/>
          <p:cNvSpPr>
            <a:spLocks noGrp="1" noRot="1" noChangeAspect="1"/>
          </p:cNvSpPr>
          <p:nvPr>
            <p:ph type="sldImg" idx="2"/>
          </p:nvPr>
        </p:nvSpPr>
        <p:spPr>
          <a:xfrm>
            <a:off x="1166813" y="693738"/>
            <a:ext cx="4616450" cy="346233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
        <p:cNvGrpSpPr/>
        <p:nvPr/>
      </p:nvGrpSpPr>
      <p:grpSpPr>
        <a:xfrm>
          <a:off x="0" y="0"/>
          <a:ext cx="0" cy="0"/>
          <a:chOff x="0" y="0"/>
          <a:chExt cx="0" cy="0"/>
        </a:xfrm>
      </p:grpSpPr>
      <p:sp>
        <p:nvSpPr>
          <p:cNvPr id="198" name="Google Shape;198;p3:notes"/>
          <p:cNvSpPr txBox="1">
            <a:spLocks noGrp="1"/>
          </p:cNvSpPr>
          <p:nvPr>
            <p:ph type="body" idx="1"/>
          </p:nvPr>
        </p:nvSpPr>
        <p:spPr>
          <a:xfrm>
            <a:off x="695008" y="4387136"/>
            <a:ext cx="5560060" cy="4156234"/>
          </a:xfrm>
          <a:prstGeom prst="rect">
            <a:avLst/>
          </a:prstGeom>
        </p:spPr>
        <p:txBody>
          <a:bodyPr spcFirstLastPara="1" wrap="square" lIns="92473" tIns="46224" rIns="92473" bIns="46224" anchor="t" anchorCtr="0">
            <a:noAutofit/>
          </a:bodyPr>
          <a:lstStyle/>
          <a:p>
            <a:pPr marL="0" indent="0"/>
            <a:endParaRPr/>
          </a:p>
        </p:txBody>
      </p:sp>
      <p:sp>
        <p:nvSpPr>
          <p:cNvPr id="199" name="Google Shape;199;p3:notes"/>
          <p:cNvSpPr>
            <a:spLocks noGrp="1" noRot="1" noChangeAspect="1"/>
          </p:cNvSpPr>
          <p:nvPr>
            <p:ph type="sldImg" idx="2"/>
          </p:nvPr>
        </p:nvSpPr>
        <p:spPr>
          <a:xfrm>
            <a:off x="1166813" y="693738"/>
            <a:ext cx="4616450" cy="346233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
        <p:cNvGrpSpPr/>
        <p:nvPr/>
      </p:nvGrpSpPr>
      <p:grpSpPr>
        <a:xfrm>
          <a:off x="0" y="0"/>
          <a:ext cx="0" cy="0"/>
          <a:chOff x="0" y="0"/>
          <a:chExt cx="0" cy="0"/>
        </a:xfrm>
      </p:grpSpPr>
      <p:sp>
        <p:nvSpPr>
          <p:cNvPr id="205" name="Google Shape;205;p4:notes"/>
          <p:cNvSpPr txBox="1">
            <a:spLocks noGrp="1"/>
          </p:cNvSpPr>
          <p:nvPr>
            <p:ph type="body" idx="1"/>
          </p:nvPr>
        </p:nvSpPr>
        <p:spPr>
          <a:xfrm>
            <a:off x="695008" y="4387136"/>
            <a:ext cx="5560060" cy="4156234"/>
          </a:xfrm>
          <a:prstGeom prst="rect">
            <a:avLst/>
          </a:prstGeom>
        </p:spPr>
        <p:txBody>
          <a:bodyPr spcFirstLastPara="1" wrap="square" lIns="92473" tIns="46224" rIns="92473" bIns="46224" anchor="t" anchorCtr="0">
            <a:noAutofit/>
          </a:bodyPr>
          <a:lstStyle/>
          <a:p>
            <a:pPr marL="0" indent="0"/>
            <a:endParaRPr/>
          </a:p>
        </p:txBody>
      </p:sp>
      <p:sp>
        <p:nvSpPr>
          <p:cNvPr id="206" name="Google Shape;206;p4:notes"/>
          <p:cNvSpPr>
            <a:spLocks noGrp="1" noRot="1" noChangeAspect="1"/>
          </p:cNvSpPr>
          <p:nvPr>
            <p:ph type="sldImg" idx="2"/>
          </p:nvPr>
        </p:nvSpPr>
        <p:spPr>
          <a:xfrm>
            <a:off x="1166813" y="693738"/>
            <a:ext cx="4616450" cy="346233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p5:notes"/>
          <p:cNvSpPr txBox="1">
            <a:spLocks noGrp="1"/>
          </p:cNvSpPr>
          <p:nvPr>
            <p:ph type="body" idx="1"/>
          </p:nvPr>
        </p:nvSpPr>
        <p:spPr>
          <a:xfrm>
            <a:off x="695008" y="4387136"/>
            <a:ext cx="5560060" cy="4156234"/>
          </a:xfrm>
          <a:prstGeom prst="rect">
            <a:avLst/>
          </a:prstGeom>
        </p:spPr>
        <p:txBody>
          <a:bodyPr spcFirstLastPara="1" wrap="square" lIns="92473" tIns="46224" rIns="92473" bIns="46224" anchor="t" anchorCtr="0">
            <a:noAutofit/>
          </a:bodyPr>
          <a:lstStyle/>
          <a:p>
            <a:pPr marL="0" indent="0"/>
            <a:endParaRPr/>
          </a:p>
        </p:txBody>
      </p:sp>
      <p:sp>
        <p:nvSpPr>
          <p:cNvPr id="212" name="Google Shape;212;p5:notes"/>
          <p:cNvSpPr>
            <a:spLocks noGrp="1" noRot="1" noChangeAspect="1"/>
          </p:cNvSpPr>
          <p:nvPr>
            <p:ph type="sldImg" idx="2"/>
          </p:nvPr>
        </p:nvSpPr>
        <p:spPr>
          <a:xfrm>
            <a:off x="1166813" y="693738"/>
            <a:ext cx="4616450" cy="346233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
        <p:cNvGrpSpPr/>
        <p:nvPr/>
      </p:nvGrpSpPr>
      <p:grpSpPr>
        <a:xfrm>
          <a:off x="0" y="0"/>
          <a:ext cx="0" cy="0"/>
          <a:chOff x="0" y="0"/>
          <a:chExt cx="0" cy="0"/>
        </a:xfrm>
      </p:grpSpPr>
      <p:sp>
        <p:nvSpPr>
          <p:cNvPr id="220" name="Google Shape;220;p6:notes"/>
          <p:cNvSpPr txBox="1">
            <a:spLocks noGrp="1"/>
          </p:cNvSpPr>
          <p:nvPr>
            <p:ph type="body" idx="1"/>
          </p:nvPr>
        </p:nvSpPr>
        <p:spPr>
          <a:xfrm>
            <a:off x="695008" y="4387136"/>
            <a:ext cx="5560060" cy="4156234"/>
          </a:xfrm>
          <a:prstGeom prst="rect">
            <a:avLst/>
          </a:prstGeom>
        </p:spPr>
        <p:txBody>
          <a:bodyPr spcFirstLastPara="1" wrap="square" lIns="92473" tIns="46224" rIns="92473" bIns="46224" anchor="t" anchorCtr="0">
            <a:noAutofit/>
          </a:bodyPr>
          <a:lstStyle/>
          <a:p>
            <a:pPr marL="0" indent="0"/>
            <a:endParaRPr/>
          </a:p>
        </p:txBody>
      </p:sp>
      <p:sp>
        <p:nvSpPr>
          <p:cNvPr id="221" name="Google Shape;221;p6:notes"/>
          <p:cNvSpPr>
            <a:spLocks noGrp="1" noRot="1" noChangeAspect="1"/>
          </p:cNvSpPr>
          <p:nvPr>
            <p:ph type="sldImg" idx="2"/>
          </p:nvPr>
        </p:nvSpPr>
        <p:spPr>
          <a:xfrm>
            <a:off x="1166813" y="693738"/>
            <a:ext cx="4616450" cy="346233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p7:notes"/>
          <p:cNvSpPr txBox="1">
            <a:spLocks noGrp="1"/>
          </p:cNvSpPr>
          <p:nvPr>
            <p:ph type="body" idx="1"/>
          </p:nvPr>
        </p:nvSpPr>
        <p:spPr>
          <a:xfrm>
            <a:off x="695008" y="4387136"/>
            <a:ext cx="5560060" cy="4156234"/>
          </a:xfrm>
          <a:prstGeom prst="rect">
            <a:avLst/>
          </a:prstGeom>
        </p:spPr>
        <p:txBody>
          <a:bodyPr spcFirstLastPara="1" wrap="square" lIns="92473" tIns="46224" rIns="92473" bIns="46224" anchor="t" anchorCtr="0">
            <a:noAutofit/>
          </a:bodyPr>
          <a:lstStyle/>
          <a:p>
            <a:pPr marL="0" indent="0"/>
            <a:endParaRPr/>
          </a:p>
        </p:txBody>
      </p:sp>
      <p:sp>
        <p:nvSpPr>
          <p:cNvPr id="229" name="Google Shape;229;p7:notes"/>
          <p:cNvSpPr>
            <a:spLocks noGrp="1" noRot="1" noChangeAspect="1"/>
          </p:cNvSpPr>
          <p:nvPr>
            <p:ph type="sldImg" idx="2"/>
          </p:nvPr>
        </p:nvSpPr>
        <p:spPr>
          <a:xfrm>
            <a:off x="1166813" y="693738"/>
            <a:ext cx="4616450" cy="346233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6"/>
        <p:cNvGrpSpPr/>
        <p:nvPr/>
      </p:nvGrpSpPr>
      <p:grpSpPr>
        <a:xfrm>
          <a:off x="0" y="0"/>
          <a:ext cx="0" cy="0"/>
          <a:chOff x="0" y="0"/>
          <a:chExt cx="0" cy="0"/>
        </a:xfrm>
      </p:grpSpPr>
      <p:sp>
        <p:nvSpPr>
          <p:cNvPr id="237" name="Google Shape;237;p8:notes"/>
          <p:cNvSpPr txBox="1">
            <a:spLocks noGrp="1"/>
          </p:cNvSpPr>
          <p:nvPr>
            <p:ph type="body" idx="1"/>
          </p:nvPr>
        </p:nvSpPr>
        <p:spPr>
          <a:xfrm>
            <a:off x="695008" y="4387136"/>
            <a:ext cx="5560060" cy="4156234"/>
          </a:xfrm>
          <a:prstGeom prst="rect">
            <a:avLst/>
          </a:prstGeom>
        </p:spPr>
        <p:txBody>
          <a:bodyPr spcFirstLastPara="1" wrap="square" lIns="92473" tIns="46224" rIns="92473" bIns="46224" anchor="t" anchorCtr="0">
            <a:noAutofit/>
          </a:bodyPr>
          <a:lstStyle/>
          <a:p>
            <a:pPr marL="0" indent="0"/>
            <a:endParaRPr/>
          </a:p>
        </p:txBody>
      </p:sp>
      <p:sp>
        <p:nvSpPr>
          <p:cNvPr id="238" name="Google Shape;238;p8:notes"/>
          <p:cNvSpPr>
            <a:spLocks noGrp="1" noRot="1" noChangeAspect="1"/>
          </p:cNvSpPr>
          <p:nvPr>
            <p:ph type="sldImg" idx="2"/>
          </p:nvPr>
        </p:nvSpPr>
        <p:spPr>
          <a:xfrm>
            <a:off x="1166813" y="693738"/>
            <a:ext cx="4616450" cy="346233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p9:notes"/>
          <p:cNvSpPr txBox="1">
            <a:spLocks noGrp="1"/>
          </p:cNvSpPr>
          <p:nvPr>
            <p:ph type="body" idx="1"/>
          </p:nvPr>
        </p:nvSpPr>
        <p:spPr>
          <a:xfrm>
            <a:off x="695008" y="4387136"/>
            <a:ext cx="5560060" cy="4156234"/>
          </a:xfrm>
          <a:prstGeom prst="rect">
            <a:avLst/>
          </a:prstGeom>
        </p:spPr>
        <p:txBody>
          <a:bodyPr spcFirstLastPara="1" wrap="square" lIns="92473" tIns="46224" rIns="92473" bIns="46224" anchor="t" anchorCtr="0">
            <a:noAutofit/>
          </a:bodyPr>
          <a:lstStyle/>
          <a:p>
            <a:pPr marL="0" indent="0"/>
            <a:endParaRPr/>
          </a:p>
        </p:txBody>
      </p:sp>
      <p:sp>
        <p:nvSpPr>
          <p:cNvPr id="248" name="Google Shape;248;p9:notes"/>
          <p:cNvSpPr>
            <a:spLocks noGrp="1" noRot="1" noChangeAspect="1"/>
          </p:cNvSpPr>
          <p:nvPr>
            <p:ph type="sldImg" idx="2"/>
          </p:nvPr>
        </p:nvSpPr>
        <p:spPr>
          <a:xfrm>
            <a:off x="1166813" y="693738"/>
            <a:ext cx="4616450" cy="346233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p10:notes"/>
          <p:cNvSpPr txBox="1">
            <a:spLocks noGrp="1"/>
          </p:cNvSpPr>
          <p:nvPr>
            <p:ph type="body" idx="1"/>
          </p:nvPr>
        </p:nvSpPr>
        <p:spPr>
          <a:xfrm>
            <a:off x="695008" y="4387136"/>
            <a:ext cx="5560060" cy="4156234"/>
          </a:xfrm>
          <a:prstGeom prst="rect">
            <a:avLst/>
          </a:prstGeom>
        </p:spPr>
        <p:txBody>
          <a:bodyPr spcFirstLastPara="1" wrap="square" lIns="92473" tIns="46224" rIns="92473" bIns="46224" anchor="t" anchorCtr="0">
            <a:noAutofit/>
          </a:bodyPr>
          <a:lstStyle/>
          <a:p>
            <a:pPr marL="0" indent="0"/>
            <a:endParaRPr/>
          </a:p>
        </p:txBody>
      </p:sp>
      <p:sp>
        <p:nvSpPr>
          <p:cNvPr id="255" name="Google Shape;255;p10:notes"/>
          <p:cNvSpPr>
            <a:spLocks noGrp="1" noRot="1" noChangeAspect="1"/>
          </p:cNvSpPr>
          <p:nvPr>
            <p:ph type="sldImg" idx="2"/>
          </p:nvPr>
        </p:nvSpPr>
        <p:spPr>
          <a:xfrm>
            <a:off x="1166813" y="693738"/>
            <a:ext cx="4616450" cy="346233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0"/>
        <p:cNvGrpSpPr/>
        <p:nvPr/>
      </p:nvGrpSpPr>
      <p:grpSpPr>
        <a:xfrm>
          <a:off x="0" y="0"/>
          <a:ext cx="0" cy="0"/>
          <a:chOff x="0" y="0"/>
          <a:chExt cx="0" cy="0"/>
        </a:xfrm>
      </p:grpSpPr>
      <p:sp>
        <p:nvSpPr>
          <p:cNvPr id="261" name="Google Shape;261;p11:notes"/>
          <p:cNvSpPr txBox="1">
            <a:spLocks noGrp="1"/>
          </p:cNvSpPr>
          <p:nvPr>
            <p:ph type="body" idx="1"/>
          </p:nvPr>
        </p:nvSpPr>
        <p:spPr>
          <a:xfrm>
            <a:off x="695008" y="4387136"/>
            <a:ext cx="5560060" cy="4156234"/>
          </a:xfrm>
          <a:prstGeom prst="rect">
            <a:avLst/>
          </a:prstGeom>
        </p:spPr>
        <p:txBody>
          <a:bodyPr spcFirstLastPara="1" wrap="square" lIns="92473" tIns="46224" rIns="92473" bIns="46224" anchor="t" anchorCtr="0">
            <a:noAutofit/>
          </a:bodyPr>
          <a:lstStyle/>
          <a:p>
            <a:pPr marL="0" indent="0"/>
            <a:endParaRPr/>
          </a:p>
        </p:txBody>
      </p:sp>
      <p:sp>
        <p:nvSpPr>
          <p:cNvPr id="262" name="Google Shape;262;p11:notes"/>
          <p:cNvSpPr>
            <a:spLocks noGrp="1" noRot="1" noChangeAspect="1"/>
          </p:cNvSpPr>
          <p:nvPr>
            <p:ph type="sldImg" idx="2"/>
          </p:nvPr>
        </p:nvSpPr>
        <p:spPr>
          <a:xfrm>
            <a:off x="1166813" y="693738"/>
            <a:ext cx="4616450" cy="346233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6"/>
        <p:cNvGrpSpPr/>
        <p:nvPr/>
      </p:nvGrpSpPr>
      <p:grpSpPr>
        <a:xfrm>
          <a:off x="0" y="0"/>
          <a:ext cx="0" cy="0"/>
          <a:chOff x="0" y="0"/>
          <a:chExt cx="0" cy="0"/>
        </a:xfrm>
      </p:grpSpPr>
      <p:sp>
        <p:nvSpPr>
          <p:cNvPr id="267" name="Google Shape;267;p12:notes"/>
          <p:cNvSpPr txBox="1">
            <a:spLocks noGrp="1"/>
          </p:cNvSpPr>
          <p:nvPr>
            <p:ph type="body" idx="1"/>
          </p:nvPr>
        </p:nvSpPr>
        <p:spPr>
          <a:xfrm>
            <a:off x="695008" y="4387136"/>
            <a:ext cx="5560060" cy="4156234"/>
          </a:xfrm>
          <a:prstGeom prst="rect">
            <a:avLst/>
          </a:prstGeom>
        </p:spPr>
        <p:txBody>
          <a:bodyPr spcFirstLastPara="1" wrap="square" lIns="92473" tIns="46224" rIns="92473" bIns="46224" anchor="t" anchorCtr="0">
            <a:noAutofit/>
          </a:bodyPr>
          <a:lstStyle/>
          <a:p>
            <a:pPr marL="0" indent="0"/>
            <a:endParaRPr dirty="0"/>
          </a:p>
        </p:txBody>
      </p:sp>
      <p:sp>
        <p:nvSpPr>
          <p:cNvPr id="268" name="Google Shape;268;p12:notes"/>
          <p:cNvSpPr>
            <a:spLocks noGrp="1" noRot="1" noChangeAspect="1"/>
          </p:cNvSpPr>
          <p:nvPr>
            <p:ph type="sldImg" idx="2"/>
          </p:nvPr>
        </p:nvSpPr>
        <p:spPr>
          <a:xfrm>
            <a:off x="1166813" y="693738"/>
            <a:ext cx="4616450" cy="346233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2"/>
        <p:cNvGrpSpPr/>
        <p:nvPr/>
      </p:nvGrpSpPr>
      <p:grpSpPr>
        <a:xfrm>
          <a:off x="0" y="0"/>
          <a:ext cx="0" cy="0"/>
          <a:chOff x="0" y="0"/>
          <a:chExt cx="0" cy="0"/>
        </a:xfrm>
      </p:grpSpPr>
      <p:sp>
        <p:nvSpPr>
          <p:cNvPr id="273" name="Google Shape;273;p13:notes"/>
          <p:cNvSpPr txBox="1">
            <a:spLocks noGrp="1"/>
          </p:cNvSpPr>
          <p:nvPr>
            <p:ph type="body" idx="1"/>
          </p:nvPr>
        </p:nvSpPr>
        <p:spPr>
          <a:xfrm>
            <a:off x="695008" y="4387136"/>
            <a:ext cx="5560060" cy="4156234"/>
          </a:xfrm>
          <a:prstGeom prst="rect">
            <a:avLst/>
          </a:prstGeom>
        </p:spPr>
        <p:txBody>
          <a:bodyPr spcFirstLastPara="1" wrap="square" lIns="92473" tIns="46224" rIns="92473" bIns="46224" anchor="t" anchorCtr="0">
            <a:noAutofit/>
          </a:bodyPr>
          <a:lstStyle/>
          <a:p>
            <a:pPr marL="0" indent="0"/>
            <a:endParaRPr/>
          </a:p>
        </p:txBody>
      </p:sp>
      <p:sp>
        <p:nvSpPr>
          <p:cNvPr id="274" name="Google Shape;274;p13:notes"/>
          <p:cNvSpPr>
            <a:spLocks noGrp="1" noRot="1" noChangeAspect="1"/>
          </p:cNvSpPr>
          <p:nvPr>
            <p:ph type="sldImg" idx="2"/>
          </p:nvPr>
        </p:nvSpPr>
        <p:spPr>
          <a:xfrm>
            <a:off x="1166813" y="693738"/>
            <a:ext cx="4616450" cy="346233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8"/>
        <p:cNvGrpSpPr/>
        <p:nvPr/>
      </p:nvGrpSpPr>
      <p:grpSpPr>
        <a:xfrm>
          <a:off x="0" y="0"/>
          <a:ext cx="0" cy="0"/>
          <a:chOff x="0" y="0"/>
          <a:chExt cx="0" cy="0"/>
        </a:xfrm>
      </p:grpSpPr>
      <p:sp>
        <p:nvSpPr>
          <p:cNvPr id="279" name="Google Shape;279;p14:notes"/>
          <p:cNvSpPr txBox="1">
            <a:spLocks noGrp="1"/>
          </p:cNvSpPr>
          <p:nvPr>
            <p:ph type="body" idx="1"/>
          </p:nvPr>
        </p:nvSpPr>
        <p:spPr>
          <a:xfrm>
            <a:off x="695008" y="4387136"/>
            <a:ext cx="5560060" cy="4156234"/>
          </a:xfrm>
          <a:prstGeom prst="rect">
            <a:avLst/>
          </a:prstGeom>
        </p:spPr>
        <p:txBody>
          <a:bodyPr spcFirstLastPara="1" wrap="square" lIns="92473" tIns="46224" rIns="92473" bIns="46224" anchor="t" anchorCtr="0">
            <a:noAutofit/>
          </a:bodyPr>
          <a:lstStyle/>
          <a:p>
            <a:pPr marL="0" indent="0"/>
            <a:endParaRPr/>
          </a:p>
        </p:txBody>
      </p:sp>
      <p:sp>
        <p:nvSpPr>
          <p:cNvPr id="280" name="Google Shape;280;p14:notes"/>
          <p:cNvSpPr>
            <a:spLocks noGrp="1" noRot="1" noChangeAspect="1"/>
          </p:cNvSpPr>
          <p:nvPr>
            <p:ph type="sldImg" idx="2"/>
          </p:nvPr>
        </p:nvSpPr>
        <p:spPr>
          <a:xfrm>
            <a:off x="1166813" y="693738"/>
            <a:ext cx="4616450" cy="346233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4"/>
        <p:cNvGrpSpPr/>
        <p:nvPr/>
      </p:nvGrpSpPr>
      <p:grpSpPr>
        <a:xfrm>
          <a:off x="0" y="0"/>
          <a:ext cx="0" cy="0"/>
          <a:chOff x="0" y="0"/>
          <a:chExt cx="0" cy="0"/>
        </a:xfrm>
      </p:grpSpPr>
      <p:sp>
        <p:nvSpPr>
          <p:cNvPr id="285" name="Google Shape;285;p15:notes"/>
          <p:cNvSpPr>
            <a:spLocks noGrp="1" noRot="1" noChangeAspect="1"/>
          </p:cNvSpPr>
          <p:nvPr>
            <p:ph type="sldImg" idx="2"/>
          </p:nvPr>
        </p:nvSpPr>
        <p:spPr>
          <a:xfrm>
            <a:off x="1166813" y="693738"/>
            <a:ext cx="4616450" cy="346233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6" name="Google Shape;286;p15:notes"/>
          <p:cNvSpPr txBox="1">
            <a:spLocks noGrp="1"/>
          </p:cNvSpPr>
          <p:nvPr>
            <p:ph type="body" idx="1"/>
          </p:nvPr>
        </p:nvSpPr>
        <p:spPr>
          <a:xfrm>
            <a:off x="695008" y="4387136"/>
            <a:ext cx="5560060" cy="4156234"/>
          </a:xfrm>
          <a:prstGeom prst="rect">
            <a:avLst/>
          </a:prstGeom>
          <a:noFill/>
          <a:ln>
            <a:noFill/>
          </a:ln>
        </p:spPr>
        <p:txBody>
          <a:bodyPr spcFirstLastPara="1" wrap="square" lIns="92473" tIns="46224" rIns="92473" bIns="46224" anchor="t" anchorCtr="0">
            <a:noAutofit/>
          </a:bodyPr>
          <a:lstStyle/>
          <a:p>
            <a:pPr marL="0" indent="0"/>
            <a:r>
              <a:rPr lang="en-US"/>
              <a:t>Handout Pre-ETS Activities and Program overviews, targeting students at age 14 with Pre-ETS counselors vs Providers working with older youth</a:t>
            </a:r>
            <a:endParaRPr/>
          </a:p>
        </p:txBody>
      </p:sp>
      <p:sp>
        <p:nvSpPr>
          <p:cNvPr id="287" name="Google Shape;287;p15:notes"/>
          <p:cNvSpPr txBox="1">
            <a:spLocks noGrp="1"/>
          </p:cNvSpPr>
          <p:nvPr>
            <p:ph type="sldNum" idx="12"/>
          </p:nvPr>
        </p:nvSpPr>
        <p:spPr>
          <a:xfrm>
            <a:off x="3936767" y="8772668"/>
            <a:ext cx="3011700" cy="461804"/>
          </a:xfrm>
          <a:prstGeom prst="rect">
            <a:avLst/>
          </a:prstGeom>
          <a:noFill/>
          <a:ln>
            <a:noFill/>
          </a:ln>
        </p:spPr>
        <p:txBody>
          <a:bodyPr spcFirstLastPara="1" wrap="square" lIns="92473" tIns="46224" rIns="92473" bIns="46224" anchor="b" anchorCtr="0">
            <a:noAutofit/>
          </a:bodyPr>
          <a:lstStyle/>
          <a:p>
            <a:pPr algn="r"/>
            <a:fld id="{00000000-1234-1234-1234-123412341234}" type="slidenum">
              <a:rPr lang="en-US"/>
              <a:pPr algn="r"/>
              <a:t>18</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2"/>
        <p:cNvGrpSpPr/>
        <p:nvPr/>
      </p:nvGrpSpPr>
      <p:grpSpPr>
        <a:xfrm>
          <a:off x="0" y="0"/>
          <a:ext cx="0" cy="0"/>
          <a:chOff x="0" y="0"/>
          <a:chExt cx="0" cy="0"/>
        </a:xfrm>
      </p:grpSpPr>
      <p:sp>
        <p:nvSpPr>
          <p:cNvPr id="303" name="Google Shape;303;p16:notes"/>
          <p:cNvSpPr>
            <a:spLocks noGrp="1" noRot="1" noChangeAspect="1"/>
          </p:cNvSpPr>
          <p:nvPr>
            <p:ph type="sldImg" idx="2"/>
          </p:nvPr>
        </p:nvSpPr>
        <p:spPr>
          <a:xfrm>
            <a:off x="1166813" y="693738"/>
            <a:ext cx="4616450" cy="346233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04" name="Google Shape;304;p16:notes"/>
          <p:cNvSpPr txBox="1">
            <a:spLocks noGrp="1"/>
          </p:cNvSpPr>
          <p:nvPr>
            <p:ph type="body" idx="1"/>
          </p:nvPr>
        </p:nvSpPr>
        <p:spPr>
          <a:xfrm>
            <a:off x="695008" y="4387136"/>
            <a:ext cx="5560060" cy="4156234"/>
          </a:xfrm>
          <a:prstGeom prst="rect">
            <a:avLst/>
          </a:prstGeom>
          <a:noFill/>
          <a:ln>
            <a:noFill/>
          </a:ln>
        </p:spPr>
        <p:txBody>
          <a:bodyPr spcFirstLastPara="1" wrap="square" lIns="92473" tIns="46224" rIns="92473" bIns="46224" anchor="t" anchorCtr="0">
            <a:noAutofit/>
          </a:bodyPr>
          <a:lstStyle/>
          <a:p>
            <a:pPr marL="0" indent="0"/>
            <a:r>
              <a:rPr lang="en-US"/>
              <a:t>Handout Pre-ETS Activities and Program overviews, targeting students at age 14 with Pre-ETS counselors vs Providers working with older youth</a:t>
            </a:r>
            <a:endParaRPr/>
          </a:p>
        </p:txBody>
      </p:sp>
      <p:sp>
        <p:nvSpPr>
          <p:cNvPr id="305" name="Google Shape;305;p16:notes"/>
          <p:cNvSpPr txBox="1">
            <a:spLocks noGrp="1"/>
          </p:cNvSpPr>
          <p:nvPr>
            <p:ph type="sldNum" idx="12"/>
          </p:nvPr>
        </p:nvSpPr>
        <p:spPr>
          <a:xfrm>
            <a:off x="3936767" y="8772668"/>
            <a:ext cx="3011700" cy="461804"/>
          </a:xfrm>
          <a:prstGeom prst="rect">
            <a:avLst/>
          </a:prstGeom>
          <a:noFill/>
          <a:ln>
            <a:noFill/>
          </a:ln>
        </p:spPr>
        <p:txBody>
          <a:bodyPr spcFirstLastPara="1" wrap="square" lIns="92473" tIns="46224" rIns="92473" bIns="46224" anchor="b" anchorCtr="0">
            <a:noAutofit/>
          </a:bodyPr>
          <a:lstStyle/>
          <a:p>
            <a:pPr algn="r"/>
            <a:fld id="{00000000-1234-1234-1234-123412341234}" type="slidenum">
              <a:rPr lang="en-US"/>
              <a:pPr algn="r"/>
              <a:t>19</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0"/>
        <p:cNvGrpSpPr/>
        <p:nvPr/>
      </p:nvGrpSpPr>
      <p:grpSpPr>
        <a:xfrm>
          <a:off x="0" y="0"/>
          <a:ext cx="0" cy="0"/>
          <a:chOff x="0" y="0"/>
          <a:chExt cx="0" cy="0"/>
        </a:xfrm>
      </p:grpSpPr>
      <p:sp>
        <p:nvSpPr>
          <p:cNvPr id="321" name="Google Shape;321;p17:notes"/>
          <p:cNvSpPr>
            <a:spLocks noGrp="1" noRot="1" noChangeAspect="1"/>
          </p:cNvSpPr>
          <p:nvPr>
            <p:ph type="sldImg" idx="2"/>
          </p:nvPr>
        </p:nvSpPr>
        <p:spPr>
          <a:xfrm>
            <a:off x="1166813" y="693738"/>
            <a:ext cx="4616450" cy="346233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22" name="Google Shape;322;p17:notes"/>
          <p:cNvSpPr txBox="1">
            <a:spLocks noGrp="1"/>
          </p:cNvSpPr>
          <p:nvPr>
            <p:ph type="body" idx="1"/>
          </p:nvPr>
        </p:nvSpPr>
        <p:spPr>
          <a:xfrm>
            <a:off x="695008" y="4387136"/>
            <a:ext cx="5560060" cy="4156234"/>
          </a:xfrm>
          <a:prstGeom prst="rect">
            <a:avLst/>
          </a:prstGeom>
          <a:noFill/>
          <a:ln>
            <a:noFill/>
          </a:ln>
        </p:spPr>
        <p:txBody>
          <a:bodyPr spcFirstLastPara="1" wrap="square" lIns="92473" tIns="46224" rIns="92473" bIns="46224" anchor="t" anchorCtr="0">
            <a:noAutofit/>
          </a:bodyPr>
          <a:lstStyle/>
          <a:p>
            <a:pPr marL="0" indent="0"/>
            <a:r>
              <a:rPr lang="en-US"/>
              <a:t>Handout Pre-ETS Activities and Program overviews, targeting students at age 14 with Pre-ETS counselors vs Providers working with older youth</a:t>
            </a:r>
            <a:endParaRPr/>
          </a:p>
        </p:txBody>
      </p:sp>
      <p:sp>
        <p:nvSpPr>
          <p:cNvPr id="323" name="Google Shape;323;p17:notes"/>
          <p:cNvSpPr txBox="1">
            <a:spLocks noGrp="1"/>
          </p:cNvSpPr>
          <p:nvPr>
            <p:ph type="sldNum" idx="12"/>
          </p:nvPr>
        </p:nvSpPr>
        <p:spPr>
          <a:xfrm>
            <a:off x="3936767" y="8772668"/>
            <a:ext cx="3011700" cy="461804"/>
          </a:xfrm>
          <a:prstGeom prst="rect">
            <a:avLst/>
          </a:prstGeom>
          <a:noFill/>
          <a:ln>
            <a:noFill/>
          </a:ln>
        </p:spPr>
        <p:txBody>
          <a:bodyPr spcFirstLastPara="1" wrap="square" lIns="92473" tIns="46224" rIns="92473" bIns="46224" anchor="b" anchorCtr="0">
            <a:noAutofit/>
          </a:bodyPr>
          <a:lstStyle/>
          <a:p>
            <a:pPr algn="r"/>
            <a:fld id="{00000000-1234-1234-1234-123412341234}" type="slidenum">
              <a:rPr lang="en-US"/>
              <a:pPr algn="r"/>
              <a:t>20</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8"/>
        <p:cNvGrpSpPr/>
        <p:nvPr/>
      </p:nvGrpSpPr>
      <p:grpSpPr>
        <a:xfrm>
          <a:off x="0" y="0"/>
          <a:ext cx="0" cy="0"/>
          <a:chOff x="0" y="0"/>
          <a:chExt cx="0" cy="0"/>
        </a:xfrm>
      </p:grpSpPr>
      <p:sp>
        <p:nvSpPr>
          <p:cNvPr id="339" name="Google Shape;339;p18:notes"/>
          <p:cNvSpPr>
            <a:spLocks noGrp="1" noRot="1" noChangeAspect="1"/>
          </p:cNvSpPr>
          <p:nvPr>
            <p:ph type="sldImg" idx="2"/>
          </p:nvPr>
        </p:nvSpPr>
        <p:spPr>
          <a:xfrm>
            <a:off x="1166813" y="693738"/>
            <a:ext cx="4616450" cy="346233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40" name="Google Shape;340;p18:notes"/>
          <p:cNvSpPr txBox="1">
            <a:spLocks noGrp="1"/>
          </p:cNvSpPr>
          <p:nvPr>
            <p:ph type="body" idx="1"/>
          </p:nvPr>
        </p:nvSpPr>
        <p:spPr>
          <a:xfrm>
            <a:off x="695008" y="4387136"/>
            <a:ext cx="5560060" cy="4156234"/>
          </a:xfrm>
          <a:prstGeom prst="rect">
            <a:avLst/>
          </a:prstGeom>
          <a:noFill/>
          <a:ln>
            <a:noFill/>
          </a:ln>
        </p:spPr>
        <p:txBody>
          <a:bodyPr spcFirstLastPara="1" wrap="square" lIns="92473" tIns="46224" rIns="92473" bIns="46224" anchor="t" anchorCtr="0">
            <a:noAutofit/>
          </a:bodyPr>
          <a:lstStyle/>
          <a:p>
            <a:pPr marL="0" indent="0"/>
            <a:r>
              <a:rPr lang="en-US"/>
              <a:t>Handout Pre-ETS Activities and Program overviews, targeting students at age 14 with Pre-ETS counselors vs Providers working with older youth</a:t>
            </a:r>
            <a:endParaRPr/>
          </a:p>
        </p:txBody>
      </p:sp>
      <p:sp>
        <p:nvSpPr>
          <p:cNvPr id="341" name="Google Shape;341;p18:notes"/>
          <p:cNvSpPr txBox="1">
            <a:spLocks noGrp="1"/>
          </p:cNvSpPr>
          <p:nvPr>
            <p:ph type="sldNum" idx="12"/>
          </p:nvPr>
        </p:nvSpPr>
        <p:spPr>
          <a:xfrm>
            <a:off x="3936767" y="8772668"/>
            <a:ext cx="3011700" cy="461804"/>
          </a:xfrm>
          <a:prstGeom prst="rect">
            <a:avLst/>
          </a:prstGeom>
          <a:noFill/>
          <a:ln>
            <a:noFill/>
          </a:ln>
        </p:spPr>
        <p:txBody>
          <a:bodyPr spcFirstLastPara="1" wrap="square" lIns="92473" tIns="46224" rIns="92473" bIns="46224" anchor="b" anchorCtr="0">
            <a:noAutofit/>
          </a:bodyPr>
          <a:lstStyle/>
          <a:p>
            <a:pPr algn="r"/>
            <a:fld id="{00000000-1234-1234-1234-123412341234}" type="slidenum">
              <a:rPr lang="en-US"/>
              <a:pPr algn="r"/>
              <a:t>21</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6"/>
        <p:cNvGrpSpPr/>
        <p:nvPr/>
      </p:nvGrpSpPr>
      <p:grpSpPr>
        <a:xfrm>
          <a:off x="0" y="0"/>
          <a:ext cx="0" cy="0"/>
          <a:chOff x="0" y="0"/>
          <a:chExt cx="0" cy="0"/>
        </a:xfrm>
      </p:grpSpPr>
      <p:sp>
        <p:nvSpPr>
          <p:cNvPr id="357" name="Google Shape;357;p19:notes"/>
          <p:cNvSpPr>
            <a:spLocks noGrp="1" noRot="1" noChangeAspect="1"/>
          </p:cNvSpPr>
          <p:nvPr>
            <p:ph type="sldImg" idx="2"/>
          </p:nvPr>
        </p:nvSpPr>
        <p:spPr>
          <a:xfrm>
            <a:off x="1166813" y="693738"/>
            <a:ext cx="4616450" cy="346233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58" name="Google Shape;358;p19:notes"/>
          <p:cNvSpPr txBox="1">
            <a:spLocks noGrp="1"/>
          </p:cNvSpPr>
          <p:nvPr>
            <p:ph type="body" idx="1"/>
          </p:nvPr>
        </p:nvSpPr>
        <p:spPr>
          <a:xfrm>
            <a:off x="695008" y="4387136"/>
            <a:ext cx="5560060" cy="4156234"/>
          </a:xfrm>
          <a:prstGeom prst="rect">
            <a:avLst/>
          </a:prstGeom>
          <a:noFill/>
          <a:ln>
            <a:noFill/>
          </a:ln>
        </p:spPr>
        <p:txBody>
          <a:bodyPr spcFirstLastPara="1" wrap="square" lIns="92473" tIns="46224" rIns="92473" bIns="46224" anchor="t" anchorCtr="0">
            <a:noAutofit/>
          </a:bodyPr>
          <a:lstStyle/>
          <a:p>
            <a:pPr marL="0" indent="0"/>
            <a:endParaRPr dirty="0"/>
          </a:p>
        </p:txBody>
      </p:sp>
      <p:sp>
        <p:nvSpPr>
          <p:cNvPr id="359" name="Google Shape;359;p19:notes"/>
          <p:cNvSpPr txBox="1">
            <a:spLocks noGrp="1"/>
          </p:cNvSpPr>
          <p:nvPr>
            <p:ph type="sldNum" idx="12"/>
          </p:nvPr>
        </p:nvSpPr>
        <p:spPr>
          <a:xfrm>
            <a:off x="3936767" y="8772668"/>
            <a:ext cx="3011700" cy="461804"/>
          </a:xfrm>
          <a:prstGeom prst="rect">
            <a:avLst/>
          </a:prstGeom>
          <a:noFill/>
          <a:ln>
            <a:noFill/>
          </a:ln>
        </p:spPr>
        <p:txBody>
          <a:bodyPr spcFirstLastPara="1" wrap="square" lIns="92473" tIns="46224" rIns="92473" bIns="46224" anchor="b" anchorCtr="0">
            <a:noAutofit/>
          </a:bodyPr>
          <a:lstStyle/>
          <a:p>
            <a:pPr algn="r"/>
            <a:fld id="{00000000-1234-1234-1234-123412341234}" type="slidenum">
              <a:rPr lang="en-US"/>
              <a:pPr algn="r"/>
              <a:t>22</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4"/>
        <p:cNvGrpSpPr/>
        <p:nvPr/>
      </p:nvGrpSpPr>
      <p:grpSpPr>
        <a:xfrm>
          <a:off x="0" y="0"/>
          <a:ext cx="0" cy="0"/>
          <a:chOff x="0" y="0"/>
          <a:chExt cx="0" cy="0"/>
        </a:xfrm>
      </p:grpSpPr>
      <p:sp>
        <p:nvSpPr>
          <p:cNvPr id="375" name="Google Shape;375;p20:notes"/>
          <p:cNvSpPr>
            <a:spLocks noGrp="1" noRot="1" noChangeAspect="1"/>
          </p:cNvSpPr>
          <p:nvPr>
            <p:ph type="sldImg" idx="2"/>
          </p:nvPr>
        </p:nvSpPr>
        <p:spPr>
          <a:xfrm>
            <a:off x="1166813" y="693738"/>
            <a:ext cx="4616450" cy="346233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76" name="Google Shape;376;p20:notes"/>
          <p:cNvSpPr txBox="1">
            <a:spLocks noGrp="1"/>
          </p:cNvSpPr>
          <p:nvPr>
            <p:ph type="body" idx="1"/>
          </p:nvPr>
        </p:nvSpPr>
        <p:spPr>
          <a:xfrm>
            <a:off x="695008" y="4387136"/>
            <a:ext cx="5560060" cy="4156234"/>
          </a:xfrm>
          <a:prstGeom prst="rect">
            <a:avLst/>
          </a:prstGeom>
          <a:noFill/>
          <a:ln>
            <a:noFill/>
          </a:ln>
        </p:spPr>
        <p:txBody>
          <a:bodyPr spcFirstLastPara="1" wrap="square" lIns="92473" tIns="46224" rIns="92473" bIns="46224" anchor="t" anchorCtr="0">
            <a:noAutofit/>
          </a:bodyPr>
          <a:lstStyle/>
          <a:p>
            <a:pPr marL="0" indent="0"/>
            <a:endParaRPr/>
          </a:p>
        </p:txBody>
      </p:sp>
      <p:sp>
        <p:nvSpPr>
          <p:cNvPr id="377" name="Google Shape;377;p20:notes"/>
          <p:cNvSpPr txBox="1">
            <a:spLocks noGrp="1"/>
          </p:cNvSpPr>
          <p:nvPr>
            <p:ph type="sldNum" idx="12"/>
          </p:nvPr>
        </p:nvSpPr>
        <p:spPr>
          <a:xfrm>
            <a:off x="3936767" y="8772668"/>
            <a:ext cx="3011700" cy="461804"/>
          </a:xfrm>
          <a:prstGeom prst="rect">
            <a:avLst/>
          </a:prstGeom>
          <a:noFill/>
          <a:ln>
            <a:noFill/>
          </a:ln>
        </p:spPr>
        <p:txBody>
          <a:bodyPr spcFirstLastPara="1" wrap="square" lIns="92473" tIns="46224" rIns="92473" bIns="46224" anchor="b" anchorCtr="0">
            <a:noAutofit/>
          </a:bodyPr>
          <a:lstStyle/>
          <a:p>
            <a:pPr algn="r"/>
            <a:fld id="{00000000-1234-1234-1234-123412341234}" type="slidenum">
              <a:rPr lang="en-US"/>
              <a:pPr algn="r"/>
              <a:t>23</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8"/>
        <p:cNvGrpSpPr/>
        <p:nvPr/>
      </p:nvGrpSpPr>
      <p:grpSpPr>
        <a:xfrm>
          <a:off x="0" y="0"/>
          <a:ext cx="0" cy="0"/>
          <a:chOff x="0" y="0"/>
          <a:chExt cx="0" cy="0"/>
        </a:xfrm>
      </p:grpSpPr>
      <p:sp>
        <p:nvSpPr>
          <p:cNvPr id="419" name="Google Shape;419;p23:notes"/>
          <p:cNvSpPr txBox="1">
            <a:spLocks noGrp="1"/>
          </p:cNvSpPr>
          <p:nvPr>
            <p:ph type="body" idx="1"/>
          </p:nvPr>
        </p:nvSpPr>
        <p:spPr>
          <a:xfrm>
            <a:off x="695008" y="4387136"/>
            <a:ext cx="5560060" cy="4156234"/>
          </a:xfrm>
          <a:prstGeom prst="rect">
            <a:avLst/>
          </a:prstGeom>
        </p:spPr>
        <p:txBody>
          <a:bodyPr spcFirstLastPara="1" wrap="square" lIns="92473" tIns="46224" rIns="92473" bIns="46224" anchor="t" anchorCtr="0">
            <a:noAutofit/>
          </a:bodyPr>
          <a:lstStyle/>
          <a:p>
            <a:pPr marL="0" indent="0"/>
            <a:endParaRPr/>
          </a:p>
        </p:txBody>
      </p:sp>
      <p:sp>
        <p:nvSpPr>
          <p:cNvPr id="420" name="Google Shape;420;p23:notes"/>
          <p:cNvSpPr>
            <a:spLocks noGrp="1" noRot="1" noChangeAspect="1"/>
          </p:cNvSpPr>
          <p:nvPr>
            <p:ph type="sldImg" idx="2"/>
          </p:nvPr>
        </p:nvSpPr>
        <p:spPr>
          <a:xfrm>
            <a:off x="1166813" y="693738"/>
            <a:ext cx="4616450" cy="346233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1963620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8"/>
        <p:cNvGrpSpPr/>
        <p:nvPr/>
      </p:nvGrpSpPr>
      <p:grpSpPr>
        <a:xfrm>
          <a:off x="0" y="0"/>
          <a:ext cx="0" cy="0"/>
          <a:chOff x="0" y="0"/>
          <a:chExt cx="0" cy="0"/>
        </a:xfrm>
      </p:grpSpPr>
      <p:sp>
        <p:nvSpPr>
          <p:cNvPr id="419" name="Google Shape;419;p23:notes"/>
          <p:cNvSpPr txBox="1">
            <a:spLocks noGrp="1"/>
          </p:cNvSpPr>
          <p:nvPr>
            <p:ph type="body" idx="1"/>
          </p:nvPr>
        </p:nvSpPr>
        <p:spPr>
          <a:xfrm>
            <a:off x="695008" y="4387136"/>
            <a:ext cx="5560060" cy="4156234"/>
          </a:xfrm>
          <a:prstGeom prst="rect">
            <a:avLst/>
          </a:prstGeom>
        </p:spPr>
        <p:txBody>
          <a:bodyPr spcFirstLastPara="1" wrap="square" lIns="92473" tIns="46224" rIns="92473" bIns="46224" anchor="t" anchorCtr="0">
            <a:noAutofit/>
          </a:bodyPr>
          <a:lstStyle/>
          <a:p>
            <a:pPr marL="0" indent="0"/>
            <a:endParaRPr/>
          </a:p>
        </p:txBody>
      </p:sp>
      <p:sp>
        <p:nvSpPr>
          <p:cNvPr id="420" name="Google Shape;420;p23:notes"/>
          <p:cNvSpPr>
            <a:spLocks noGrp="1" noRot="1" noChangeAspect="1"/>
          </p:cNvSpPr>
          <p:nvPr>
            <p:ph type="sldImg" idx="2"/>
          </p:nvPr>
        </p:nvSpPr>
        <p:spPr>
          <a:xfrm>
            <a:off x="1166813" y="693738"/>
            <a:ext cx="4616450" cy="346233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5"/>
        <p:cNvGrpSpPr/>
        <p:nvPr/>
      </p:nvGrpSpPr>
      <p:grpSpPr>
        <a:xfrm>
          <a:off x="0" y="0"/>
          <a:ext cx="0" cy="0"/>
          <a:chOff x="0" y="0"/>
          <a:chExt cx="0" cy="0"/>
        </a:xfrm>
      </p:grpSpPr>
      <p:sp>
        <p:nvSpPr>
          <p:cNvPr id="426" name="Google Shape;426;p24:notes"/>
          <p:cNvSpPr txBox="1">
            <a:spLocks noGrp="1"/>
          </p:cNvSpPr>
          <p:nvPr>
            <p:ph type="body" idx="1"/>
          </p:nvPr>
        </p:nvSpPr>
        <p:spPr>
          <a:xfrm>
            <a:off x="695008" y="4387136"/>
            <a:ext cx="5560060" cy="4156234"/>
          </a:xfrm>
          <a:prstGeom prst="rect">
            <a:avLst/>
          </a:prstGeom>
        </p:spPr>
        <p:txBody>
          <a:bodyPr spcFirstLastPara="1" wrap="square" lIns="92473" tIns="46224" rIns="92473" bIns="46224" anchor="t" anchorCtr="0">
            <a:noAutofit/>
          </a:bodyPr>
          <a:lstStyle/>
          <a:p>
            <a:pPr marL="0" indent="0"/>
            <a:endParaRPr/>
          </a:p>
        </p:txBody>
      </p:sp>
      <p:sp>
        <p:nvSpPr>
          <p:cNvPr id="427" name="Google Shape;427;p24:notes"/>
          <p:cNvSpPr>
            <a:spLocks noGrp="1" noRot="1" noChangeAspect="1"/>
          </p:cNvSpPr>
          <p:nvPr>
            <p:ph type="sldImg" idx="2"/>
          </p:nvPr>
        </p:nvSpPr>
        <p:spPr>
          <a:xfrm>
            <a:off x="1166813" y="693738"/>
            <a:ext cx="4616450" cy="346233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a:t>Click to edit Master title style</a:t>
            </a:r>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0685264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4340524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1893323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a:t>Click to edit Master title style</a:t>
            </a:r>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5960761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1992625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a:t>Click to edit Master title style</a:t>
            </a:r>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4359696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7068288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p>
        </p:txBody>
      </p:sp>
      <p:sp>
        <p:nvSpPr>
          <p:cNvPr id="3" name="Content Placeholder 2"/>
          <p:cNvSpPr>
            <a:spLocks noGrp="1"/>
          </p:cNvSpPr>
          <p:nvPr>
            <p:ph idx="1"/>
          </p:nvPr>
        </p:nvSpPr>
        <p:spPr>
          <a:xfrm>
            <a:off x="3571275" y="514925"/>
            <a:ext cx="3386037"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8408448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18149315"/>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851472283"/>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US" smtClean="0"/>
              <a:t>‹#›</a:t>
            </a:fld>
            <a:endParaRPr lang="en-US"/>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689433167"/>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585244584"/>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US" smtClean="0"/>
              <a:t>‹#›</a:t>
            </a:fld>
            <a:endParaRPr lang="en-US"/>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967856091"/>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362709796"/>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410481700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414382006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Picture with Caption" type="picTx">
  <p:cSld name="1_Picture with Caption">
    <p:spTree>
      <p:nvGrpSpPr>
        <p:cNvPr id="1" name="Shape 47"/>
        <p:cNvGrpSpPr/>
        <p:nvPr/>
      </p:nvGrpSpPr>
      <p:grpSpPr>
        <a:xfrm>
          <a:off x="0" y="0"/>
          <a:ext cx="0" cy="0"/>
          <a:chOff x="0" y="0"/>
          <a:chExt cx="0" cy="0"/>
        </a:xfrm>
      </p:grpSpPr>
      <p:sp>
        <p:nvSpPr>
          <p:cNvPr id="48" name="Google Shape;48;p30"/>
          <p:cNvSpPr txBox="1">
            <a:spLocks noGrp="1"/>
          </p:cNvSpPr>
          <p:nvPr>
            <p:ph type="title"/>
          </p:nvPr>
        </p:nvSpPr>
        <p:spPr>
          <a:xfrm>
            <a:off x="865656" y="1854192"/>
            <a:ext cx="3820674" cy="1574808"/>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lt2"/>
              </a:buClr>
              <a:buSzPts val="3600"/>
              <a:buFont typeface="Century Gothic"/>
              <a:buNone/>
              <a:defRPr sz="3600" b="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30"/>
          <p:cNvSpPr>
            <a:spLocks noGrp="1"/>
          </p:cNvSpPr>
          <p:nvPr>
            <p:ph type="pic" idx="2"/>
          </p:nvPr>
        </p:nvSpPr>
        <p:spPr>
          <a:xfrm>
            <a:off x="5213517" y="1143000"/>
            <a:ext cx="2400925" cy="4572000"/>
          </a:xfrm>
          <a:prstGeom prst="roundRect">
            <a:avLst>
              <a:gd name="adj" fmla="val 1858"/>
            </a:avLst>
          </a:prstGeom>
          <a:noFill/>
          <a:ln>
            <a:noFill/>
          </a:ln>
          <a:effectLst>
            <a:outerShdw blurRad="50800" dist="50800" dir="5400000" algn="tl" rotWithShape="0">
              <a:srgbClr val="000000">
                <a:alpha val="42745"/>
              </a:srgbClr>
            </a:outerShdw>
          </a:effectLst>
        </p:spPr>
        <p:txBody>
          <a:bodyPr spcFirstLastPara="1" wrap="square" lIns="91425" tIns="45700" rIns="91425" bIns="45700" anchor="t" anchorCtr="0">
            <a:normAutofit/>
          </a:bodyPr>
          <a:lstStyle>
            <a:lvl1pPr marR="0" lvl="0" algn="ctr" rtl="0">
              <a:spcBef>
                <a:spcPts val="1000"/>
              </a:spcBef>
              <a:spcAft>
                <a:spcPts val="0"/>
              </a:spcAft>
              <a:buClr>
                <a:srgbClr val="86D1D8"/>
              </a:buClr>
              <a:buSzPts val="1280"/>
              <a:buFont typeface="Noto Sans Symbols"/>
              <a:buNone/>
              <a:defRPr sz="1600" b="0" i="0" u="none" strike="noStrike" cap="none">
                <a:solidFill>
                  <a:schemeClr val="lt1"/>
                </a:solidFill>
                <a:latin typeface="Century Gothic"/>
                <a:ea typeface="Century Gothic"/>
                <a:cs typeface="Century Gothic"/>
                <a:sym typeface="Century Gothic"/>
              </a:defRPr>
            </a:lvl1pPr>
            <a:lvl2pPr marR="0" lvl="1" algn="l" rtl="0">
              <a:spcBef>
                <a:spcPts val="1000"/>
              </a:spcBef>
              <a:spcAft>
                <a:spcPts val="0"/>
              </a:spcAft>
              <a:buClr>
                <a:srgbClr val="86D1D8"/>
              </a:buClr>
              <a:buSzPts val="1280"/>
              <a:buFont typeface="Noto Sans Symbols"/>
              <a:buNone/>
              <a:defRPr sz="1600" b="0" i="0" u="none" strike="noStrike" cap="none">
                <a:solidFill>
                  <a:schemeClr val="lt1"/>
                </a:solidFill>
                <a:latin typeface="Century Gothic"/>
                <a:ea typeface="Century Gothic"/>
                <a:cs typeface="Century Gothic"/>
                <a:sym typeface="Century Gothic"/>
              </a:defRPr>
            </a:lvl2pPr>
            <a:lvl3pPr marR="0" lvl="2" algn="l" rtl="0">
              <a:spcBef>
                <a:spcPts val="1000"/>
              </a:spcBef>
              <a:spcAft>
                <a:spcPts val="0"/>
              </a:spcAft>
              <a:buClr>
                <a:srgbClr val="86D1D8"/>
              </a:buClr>
              <a:buSzPts val="1280"/>
              <a:buFont typeface="Noto Sans Symbols"/>
              <a:buNone/>
              <a:defRPr sz="1600" b="0" i="0" u="none" strike="noStrike" cap="none">
                <a:solidFill>
                  <a:schemeClr val="lt1"/>
                </a:solidFill>
                <a:latin typeface="Century Gothic"/>
                <a:ea typeface="Century Gothic"/>
                <a:cs typeface="Century Gothic"/>
                <a:sym typeface="Century Gothic"/>
              </a:defRPr>
            </a:lvl3pPr>
            <a:lvl4pPr marR="0" lvl="3" algn="l" rtl="0">
              <a:spcBef>
                <a:spcPts val="1000"/>
              </a:spcBef>
              <a:spcAft>
                <a:spcPts val="0"/>
              </a:spcAft>
              <a:buClr>
                <a:srgbClr val="86D1D8"/>
              </a:buClr>
              <a:buSzPts val="1280"/>
              <a:buFont typeface="Noto Sans Symbols"/>
              <a:buNone/>
              <a:defRPr sz="1600" b="0" i="0" u="none" strike="noStrike" cap="none">
                <a:solidFill>
                  <a:schemeClr val="lt1"/>
                </a:solidFill>
                <a:latin typeface="Century Gothic"/>
                <a:ea typeface="Century Gothic"/>
                <a:cs typeface="Century Gothic"/>
                <a:sym typeface="Century Gothic"/>
              </a:defRPr>
            </a:lvl4pPr>
            <a:lvl5pPr marR="0" lvl="4" algn="l" rtl="0">
              <a:spcBef>
                <a:spcPts val="1000"/>
              </a:spcBef>
              <a:spcAft>
                <a:spcPts val="0"/>
              </a:spcAft>
              <a:buClr>
                <a:srgbClr val="86D1D8"/>
              </a:buClr>
              <a:buSzPts val="1280"/>
              <a:buFont typeface="Noto Sans Symbols"/>
              <a:buNone/>
              <a:defRPr sz="1600" b="0" i="0" u="none" strike="noStrike" cap="none">
                <a:solidFill>
                  <a:schemeClr val="lt1"/>
                </a:solidFill>
                <a:latin typeface="Century Gothic"/>
                <a:ea typeface="Century Gothic"/>
                <a:cs typeface="Century Gothic"/>
                <a:sym typeface="Century Gothic"/>
              </a:defRPr>
            </a:lvl5pPr>
            <a:lvl6pPr marR="0" lvl="5" algn="l" rtl="0">
              <a:spcBef>
                <a:spcPts val="1000"/>
              </a:spcBef>
              <a:spcAft>
                <a:spcPts val="0"/>
              </a:spcAft>
              <a:buClr>
                <a:srgbClr val="86D1D8"/>
              </a:buClr>
              <a:buSzPts val="1280"/>
              <a:buFont typeface="Noto Sans Symbols"/>
              <a:buNone/>
              <a:defRPr sz="1600" b="0" i="0" u="none" strike="noStrike" cap="none">
                <a:solidFill>
                  <a:schemeClr val="lt1"/>
                </a:solidFill>
                <a:latin typeface="Century Gothic"/>
                <a:ea typeface="Century Gothic"/>
                <a:cs typeface="Century Gothic"/>
                <a:sym typeface="Century Gothic"/>
              </a:defRPr>
            </a:lvl6pPr>
            <a:lvl7pPr marR="0" lvl="6" algn="l" rtl="0">
              <a:spcBef>
                <a:spcPts val="1000"/>
              </a:spcBef>
              <a:spcAft>
                <a:spcPts val="0"/>
              </a:spcAft>
              <a:buClr>
                <a:srgbClr val="86D1D8"/>
              </a:buClr>
              <a:buSzPts val="1280"/>
              <a:buFont typeface="Noto Sans Symbols"/>
              <a:buNone/>
              <a:defRPr sz="1600" b="0" i="0" u="none" strike="noStrike" cap="none">
                <a:solidFill>
                  <a:schemeClr val="lt1"/>
                </a:solidFill>
                <a:latin typeface="Century Gothic"/>
                <a:ea typeface="Century Gothic"/>
                <a:cs typeface="Century Gothic"/>
                <a:sym typeface="Century Gothic"/>
              </a:defRPr>
            </a:lvl7pPr>
            <a:lvl8pPr marR="0" lvl="7" algn="l" rtl="0">
              <a:spcBef>
                <a:spcPts val="1000"/>
              </a:spcBef>
              <a:spcAft>
                <a:spcPts val="0"/>
              </a:spcAft>
              <a:buClr>
                <a:srgbClr val="86D1D8"/>
              </a:buClr>
              <a:buSzPts val="1280"/>
              <a:buFont typeface="Noto Sans Symbols"/>
              <a:buNone/>
              <a:defRPr sz="1600" b="0" i="0" u="none" strike="noStrike" cap="none">
                <a:solidFill>
                  <a:schemeClr val="lt1"/>
                </a:solidFill>
                <a:latin typeface="Century Gothic"/>
                <a:ea typeface="Century Gothic"/>
                <a:cs typeface="Century Gothic"/>
                <a:sym typeface="Century Gothic"/>
              </a:defRPr>
            </a:lvl8pPr>
            <a:lvl9pPr marR="0" lvl="8" algn="l" rtl="0">
              <a:spcBef>
                <a:spcPts val="1000"/>
              </a:spcBef>
              <a:spcAft>
                <a:spcPts val="0"/>
              </a:spcAft>
              <a:buClr>
                <a:srgbClr val="86D1D8"/>
              </a:buClr>
              <a:buSzPts val="1280"/>
              <a:buFont typeface="Noto Sans Symbols"/>
              <a:buNone/>
              <a:defRPr sz="1600" b="0" i="0" u="none" strike="noStrike" cap="none">
                <a:solidFill>
                  <a:schemeClr val="lt1"/>
                </a:solidFill>
                <a:latin typeface="Century Gothic"/>
                <a:ea typeface="Century Gothic"/>
                <a:cs typeface="Century Gothic"/>
                <a:sym typeface="Century Gothic"/>
              </a:defRPr>
            </a:lvl9pPr>
          </a:lstStyle>
          <a:p>
            <a:endParaRPr/>
          </a:p>
        </p:txBody>
      </p:sp>
      <p:sp>
        <p:nvSpPr>
          <p:cNvPr id="50" name="Google Shape;50;p30"/>
          <p:cNvSpPr txBox="1">
            <a:spLocks noGrp="1"/>
          </p:cNvSpPr>
          <p:nvPr>
            <p:ph type="body" idx="1"/>
          </p:nvPr>
        </p:nvSpPr>
        <p:spPr>
          <a:xfrm>
            <a:off x="866441" y="3657600"/>
            <a:ext cx="3814728" cy="1371600"/>
          </a:xfrm>
          <a:prstGeom prst="rect">
            <a:avLst/>
          </a:prstGeom>
          <a:noFill/>
          <a:ln>
            <a:noFill/>
          </a:ln>
        </p:spPr>
        <p:txBody>
          <a:bodyPr spcFirstLastPara="1" wrap="square" lIns="91425" tIns="45700" rIns="91425" bIns="45700" anchor="t" anchorCtr="0">
            <a:normAutofit/>
          </a:bodyPr>
          <a:lstStyle>
            <a:lvl1pPr marL="457200" lvl="0" indent="-228600" algn="l">
              <a:spcBef>
                <a:spcPts val="1000"/>
              </a:spcBef>
              <a:spcAft>
                <a:spcPts val="0"/>
              </a:spcAft>
              <a:buSzPts val="1120"/>
              <a:buNone/>
              <a:defRPr sz="1400"/>
            </a:lvl1pPr>
            <a:lvl2pPr marL="914400" lvl="1" indent="-228600" algn="l">
              <a:spcBef>
                <a:spcPts val="1000"/>
              </a:spcBef>
              <a:spcAft>
                <a:spcPts val="0"/>
              </a:spcAft>
              <a:buSzPts val="960"/>
              <a:buNone/>
              <a:defRPr sz="1200"/>
            </a:lvl2pPr>
            <a:lvl3pPr marL="1371600" lvl="2" indent="-228600" algn="l">
              <a:spcBef>
                <a:spcPts val="1000"/>
              </a:spcBef>
              <a:spcAft>
                <a:spcPts val="0"/>
              </a:spcAft>
              <a:buSzPts val="800"/>
              <a:buNone/>
              <a:defRPr sz="1000"/>
            </a:lvl3pPr>
            <a:lvl4pPr marL="1828800" lvl="3" indent="-228600" algn="l">
              <a:spcBef>
                <a:spcPts val="1000"/>
              </a:spcBef>
              <a:spcAft>
                <a:spcPts val="0"/>
              </a:spcAft>
              <a:buSzPts val="720"/>
              <a:buNone/>
              <a:defRPr sz="900"/>
            </a:lvl4pPr>
            <a:lvl5pPr marL="2286000" lvl="4" indent="-228600" algn="l">
              <a:spcBef>
                <a:spcPts val="1000"/>
              </a:spcBef>
              <a:spcAft>
                <a:spcPts val="0"/>
              </a:spcAft>
              <a:buSzPts val="720"/>
              <a:buNone/>
              <a:defRPr sz="900"/>
            </a:lvl5pPr>
            <a:lvl6pPr marL="2743200" lvl="5" indent="-228600" algn="l">
              <a:spcBef>
                <a:spcPts val="1000"/>
              </a:spcBef>
              <a:spcAft>
                <a:spcPts val="0"/>
              </a:spcAft>
              <a:buSzPts val="720"/>
              <a:buNone/>
              <a:defRPr sz="900"/>
            </a:lvl6pPr>
            <a:lvl7pPr marL="3200400" lvl="6" indent="-228600" algn="l">
              <a:spcBef>
                <a:spcPts val="1000"/>
              </a:spcBef>
              <a:spcAft>
                <a:spcPts val="0"/>
              </a:spcAft>
              <a:buSzPts val="720"/>
              <a:buNone/>
              <a:defRPr sz="900"/>
            </a:lvl7pPr>
            <a:lvl8pPr marL="3657600" lvl="7" indent="-228600" algn="l">
              <a:spcBef>
                <a:spcPts val="1000"/>
              </a:spcBef>
              <a:spcAft>
                <a:spcPts val="0"/>
              </a:spcAft>
              <a:buSzPts val="720"/>
              <a:buNone/>
              <a:defRPr sz="900"/>
            </a:lvl8pPr>
            <a:lvl9pPr marL="4114800" lvl="8" indent="-228600" algn="l">
              <a:spcBef>
                <a:spcPts val="1000"/>
              </a:spcBef>
              <a:spcAft>
                <a:spcPts val="0"/>
              </a:spcAft>
              <a:buSzPts val="720"/>
              <a:buNone/>
              <a:defRPr sz="900"/>
            </a:lvl9pPr>
          </a:lstStyle>
          <a:p>
            <a:endParaRPr/>
          </a:p>
        </p:txBody>
      </p:sp>
      <p:sp>
        <p:nvSpPr>
          <p:cNvPr id="51" name="Google Shape;51;p30"/>
          <p:cNvSpPr txBox="1">
            <a:spLocks noGrp="1"/>
          </p:cNvSpPr>
          <p:nvPr>
            <p:ph type="dt" idx="10"/>
          </p:nvPr>
        </p:nvSpPr>
        <p:spPr>
          <a:xfrm rot="5400000">
            <a:off x="7494989" y="1828771"/>
            <a:ext cx="990599" cy="228659"/>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30"/>
          <p:cNvSpPr txBox="1">
            <a:spLocks noGrp="1"/>
          </p:cNvSpPr>
          <p:nvPr>
            <p:ph type="ftr" idx="11"/>
          </p:nvPr>
        </p:nvSpPr>
        <p:spPr>
          <a:xfrm rot="5400000">
            <a:off x="6233335" y="3263371"/>
            <a:ext cx="3859795" cy="22866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30"/>
          <p:cNvSpPr txBox="1">
            <a:spLocks noGrp="1"/>
          </p:cNvSpPr>
          <p:nvPr>
            <p:ph type="sldNum" idx="12"/>
          </p:nvPr>
        </p:nvSpPr>
        <p:spPr>
          <a:xfrm>
            <a:off x="7766431" y="295736"/>
            <a:ext cx="628813" cy="767687"/>
          </a:xfrm>
          <a:prstGeom prst="rect">
            <a:avLst/>
          </a:prstGeom>
          <a:noFill/>
          <a:ln>
            <a:noFill/>
          </a:ln>
        </p:spPr>
        <p:txBody>
          <a:bodyPr spcFirstLastPara="1" wrap="square" lIns="91425" tIns="45700" rIns="91425" bIns="45700" anchor="b" anchorCtr="0">
            <a:no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7835310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pPr marL="0" lvl="0" indent="0" algn="ct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451200181"/>
      </p:ext>
    </p:extLst>
  </p:cSld>
  <p:clrMap bg1="lt1" tx1="dk1" bg2="lt2" tx2="dk2" accent1="accent1" accent2="accent2" accent3="accent3" accent4="accent4" accent5="accent5" accent6="accent6" hlink="hlink" folHlink="folHlink"/>
  <p:sldLayoutIdLst>
    <p:sldLayoutId id="2147483833" r:id="rId1"/>
    <p:sldLayoutId id="2147483834" r:id="rId2"/>
    <p:sldLayoutId id="2147483835" r:id="rId3"/>
    <p:sldLayoutId id="2147483836" r:id="rId4"/>
    <p:sldLayoutId id="2147483837" r:id="rId5"/>
    <p:sldLayoutId id="2147483838" r:id="rId6"/>
    <p:sldLayoutId id="2147483839" r:id="rId7"/>
    <p:sldLayoutId id="2147483840" r:id="rId8"/>
    <p:sldLayoutId id="2147483841" r:id="rId9"/>
    <p:sldLayoutId id="2147483842" r:id="rId10"/>
    <p:sldLayoutId id="2147483843" r:id="rId11"/>
    <p:sldLayoutId id="2147483844" r:id="rId12"/>
    <p:sldLayoutId id="2147483845" r:id="rId13"/>
    <p:sldLayoutId id="2147483846" r:id="rId14"/>
    <p:sldLayoutId id="2147483847" r:id="rId15"/>
    <p:sldLayoutId id="2147483848" r:id="rId16"/>
    <p:sldLayoutId id="2147483849" r:id="rId17"/>
  </p:sldLayoutIdLst>
  <p:hf sldNum="0"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hyperlink" Target="http://dvr.delawareworks.com/" TargetMode="External"/><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hyperlink" Target="https://twitter.com/DelawareDVR" TargetMode="External"/><Relationship Id="rId5" Type="http://schemas.openxmlformats.org/officeDocument/2006/relationships/image" Target="../media/image2.jpeg"/><Relationship Id="rId4" Type="http://schemas.openxmlformats.org/officeDocument/2006/relationships/hyperlink" Target="https://www.facebook.com/DE.DVR.1"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4.xml"/><Relationship Id="rId5" Type="http://schemas.openxmlformats.org/officeDocument/2006/relationships/image" Target="../media/image7.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8.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15.xml"/><Relationship Id="rId1" Type="http://schemas.openxmlformats.org/officeDocument/2006/relationships/slideLayout" Target="../slideLayouts/slideLayout4.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16.xml"/><Relationship Id="rId1" Type="http://schemas.openxmlformats.org/officeDocument/2006/relationships/slideLayout" Target="../slideLayouts/slideLayout4.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17.xml"/><Relationship Id="rId1" Type="http://schemas.openxmlformats.org/officeDocument/2006/relationships/slideLayout" Target="../slideLayouts/slideLayout4.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4.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19.xml"/><Relationship Id="rId1" Type="http://schemas.openxmlformats.org/officeDocument/2006/relationships/slideLayout" Target="../slideLayouts/slideLayout4.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hyperlink" Target="mailto:Christina.McDermott@delaware.gov" TargetMode="External"/><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20.jpeg"/><Relationship Id="rId4" Type="http://schemas.openxmlformats.org/officeDocument/2006/relationships/hyperlink" Target="mailto:Cheryl.Thompkns@delaware.gov" TargetMode="External"/></Relationships>
</file>

<file path=ppt/slides/_rels/slide2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mailto:Christina.McDermott@delaware.gov" TargetMode="External"/><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20.jpeg"/></Relationships>
</file>

<file path=ppt/slides/_rels/slide27.xml.rels><?xml version="1.0" encoding="UTF-8" standalone="yes"?>
<Relationships xmlns="http://schemas.openxmlformats.org/package/2006/relationships"><Relationship Id="rId3" Type="http://schemas.openxmlformats.org/officeDocument/2006/relationships/hyperlink" Target="mailto:LaShonta.Mitchell@Delaware.gov" TargetMode="External"/><Relationship Id="rId2" Type="http://schemas.openxmlformats.org/officeDocument/2006/relationships/notesSlide" Target="../notesSlides/notesSlide23.xml"/><Relationship Id="rId1" Type="http://schemas.openxmlformats.org/officeDocument/2006/relationships/slideLayout" Target="../slideLayouts/slideLayout4.xml"/><Relationship Id="rId5" Type="http://schemas.openxmlformats.org/officeDocument/2006/relationships/image" Target="../media/image1.jpeg"/><Relationship Id="rId4" Type="http://schemas.openxmlformats.org/officeDocument/2006/relationships/hyperlink" Target="mailto:Nadaa.Chandl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184"/>
        <p:cNvGrpSpPr/>
        <p:nvPr/>
      </p:nvGrpSpPr>
      <p:grpSpPr>
        <a:xfrm>
          <a:off x="0" y="0"/>
          <a:ext cx="0" cy="0"/>
          <a:chOff x="0" y="0"/>
          <a:chExt cx="0" cy="0"/>
        </a:xfrm>
      </p:grpSpPr>
      <p:sp>
        <p:nvSpPr>
          <p:cNvPr id="185" name="Google Shape;185;p1"/>
          <p:cNvSpPr txBox="1">
            <a:spLocks noGrp="1"/>
          </p:cNvSpPr>
          <p:nvPr>
            <p:ph type="ctrTitle"/>
          </p:nvPr>
        </p:nvSpPr>
        <p:spPr>
          <a:xfrm>
            <a:off x="3730752" y="1265314"/>
            <a:ext cx="3224750" cy="3249131"/>
          </a:xfrm>
          <a:prstGeom prst="rect">
            <a:avLst/>
          </a:prstGeom>
        </p:spPr>
        <p:txBody>
          <a:bodyPr spcFirstLastPara="1" lIns="91425" tIns="45700" rIns="91425" bIns="45700" anchorCtr="0">
            <a:normAutofit/>
          </a:bodyPr>
          <a:lstStyle/>
          <a:p>
            <a:pPr marL="0" lvl="0" indent="0" algn="l" rtl="0">
              <a:lnSpc>
                <a:spcPct val="90000"/>
              </a:lnSpc>
              <a:spcBef>
                <a:spcPts val="0"/>
              </a:spcBef>
              <a:spcAft>
                <a:spcPts val="0"/>
              </a:spcAft>
              <a:buClr>
                <a:srgbClr val="F7BF9E"/>
              </a:buClr>
              <a:buSzPts val="3600"/>
              <a:buFont typeface="Calibri"/>
              <a:buNone/>
            </a:pPr>
            <a:r>
              <a:rPr lang="en-US" sz="2600" dirty="0">
                <a:solidFill>
                  <a:schemeClr val="accent2">
                    <a:lumMod val="75000"/>
                  </a:schemeClr>
                </a:solidFill>
                <a:latin typeface="Times New Roman" panose="02020603050405020304" pitchFamily="18" charset="0"/>
                <a:ea typeface="Calibri"/>
                <a:cs typeface="Times New Roman" panose="02020603050405020304" pitchFamily="18" charset="0"/>
                <a:sym typeface="Calibri"/>
              </a:rPr>
              <a:t>Department of Labor</a:t>
            </a:r>
            <a:br>
              <a:rPr lang="en-US" sz="2600" dirty="0">
                <a:solidFill>
                  <a:schemeClr val="accent2">
                    <a:lumMod val="75000"/>
                  </a:schemeClr>
                </a:solidFill>
                <a:latin typeface="Times New Roman" panose="02020603050405020304" pitchFamily="18" charset="0"/>
                <a:ea typeface="Calibri"/>
                <a:cs typeface="Times New Roman" panose="02020603050405020304" pitchFamily="18" charset="0"/>
                <a:sym typeface="Calibri"/>
              </a:rPr>
            </a:br>
            <a:br>
              <a:rPr lang="en-US" sz="2600" dirty="0">
                <a:solidFill>
                  <a:schemeClr val="accent2">
                    <a:lumMod val="75000"/>
                  </a:schemeClr>
                </a:solidFill>
                <a:latin typeface="Times New Roman" panose="02020603050405020304" pitchFamily="18" charset="0"/>
                <a:ea typeface="Calibri"/>
                <a:cs typeface="Times New Roman" panose="02020603050405020304" pitchFamily="18" charset="0"/>
                <a:sym typeface="Calibri"/>
              </a:rPr>
            </a:br>
            <a:r>
              <a:rPr lang="en-US" sz="2600" dirty="0">
                <a:solidFill>
                  <a:schemeClr val="accent2">
                    <a:lumMod val="75000"/>
                  </a:schemeClr>
                </a:solidFill>
                <a:latin typeface="Times New Roman" panose="02020603050405020304" pitchFamily="18" charset="0"/>
                <a:ea typeface="Calibri"/>
                <a:cs typeface="Times New Roman" panose="02020603050405020304" pitchFamily="18" charset="0"/>
                <a:sym typeface="Calibri"/>
              </a:rPr>
              <a:t>Division of Vocational Rehabilitation</a:t>
            </a:r>
            <a:br>
              <a:rPr lang="en-US" sz="2600" dirty="0">
                <a:solidFill>
                  <a:schemeClr val="accent2">
                    <a:lumMod val="75000"/>
                  </a:schemeClr>
                </a:solidFill>
                <a:latin typeface="Times New Roman" panose="02020603050405020304" pitchFamily="18" charset="0"/>
                <a:ea typeface="Calibri"/>
                <a:cs typeface="Times New Roman" panose="02020603050405020304" pitchFamily="18" charset="0"/>
                <a:sym typeface="Calibri"/>
              </a:rPr>
            </a:br>
            <a:br>
              <a:rPr lang="en-US" sz="2600" dirty="0">
                <a:solidFill>
                  <a:schemeClr val="accent2">
                    <a:lumMod val="75000"/>
                  </a:schemeClr>
                </a:solidFill>
                <a:latin typeface="Times New Roman" panose="02020603050405020304" pitchFamily="18" charset="0"/>
                <a:ea typeface="Calibri"/>
                <a:cs typeface="Times New Roman" panose="02020603050405020304" pitchFamily="18" charset="0"/>
                <a:sym typeface="Calibri"/>
              </a:rPr>
            </a:br>
            <a:r>
              <a:rPr lang="en-US" sz="2600" i="1" dirty="0">
                <a:solidFill>
                  <a:schemeClr val="accent2">
                    <a:lumMod val="75000"/>
                  </a:schemeClr>
                </a:solidFill>
                <a:latin typeface="Times New Roman" panose="02020603050405020304" pitchFamily="18" charset="0"/>
                <a:ea typeface="Calibri"/>
                <a:cs typeface="Times New Roman" panose="02020603050405020304" pitchFamily="18" charset="0"/>
                <a:sym typeface="Calibri"/>
              </a:rPr>
              <a:t>Transition Services</a:t>
            </a:r>
            <a:br>
              <a:rPr lang="en-US" sz="2600" i="1" dirty="0">
                <a:solidFill>
                  <a:schemeClr val="accent2">
                    <a:lumMod val="75000"/>
                  </a:schemeClr>
                </a:solidFill>
                <a:latin typeface="Calibri"/>
                <a:ea typeface="Calibri"/>
                <a:cs typeface="Calibri"/>
                <a:sym typeface="Calibri"/>
              </a:rPr>
            </a:br>
            <a:br>
              <a:rPr lang="en-US" sz="2600" dirty="0">
                <a:solidFill>
                  <a:schemeClr val="accent2">
                    <a:lumMod val="75000"/>
                  </a:schemeClr>
                </a:solidFill>
                <a:latin typeface="Calibri"/>
                <a:ea typeface="Calibri"/>
                <a:cs typeface="Calibri"/>
                <a:sym typeface="Calibri"/>
              </a:rPr>
            </a:br>
            <a:endParaRPr lang="en-US" sz="2600" dirty="0">
              <a:solidFill>
                <a:schemeClr val="accent2">
                  <a:lumMod val="75000"/>
                </a:schemeClr>
              </a:solidFill>
              <a:latin typeface="Calibri"/>
              <a:ea typeface="Calibri"/>
              <a:cs typeface="Calibri"/>
              <a:sym typeface="Calibri"/>
            </a:endParaRPr>
          </a:p>
        </p:txBody>
      </p:sp>
      <p:pic>
        <p:nvPicPr>
          <p:cNvPr id="186" name="Google Shape;186;p1" descr="Description: cid:image003.jpg@01CD69B8.1B3E9E80"/>
          <p:cNvPicPr preferRelativeResize="0"/>
          <p:nvPr/>
        </p:nvPicPr>
        <p:blipFill rotWithShape="1">
          <a:blip r:embed="rId3"/>
          <a:stretch/>
        </p:blipFill>
        <p:spPr>
          <a:xfrm>
            <a:off x="666453" y="2875663"/>
            <a:ext cx="2824269" cy="1114644"/>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sp>
        <p:nvSpPr>
          <p:cNvPr id="191" name="Google Shape;191;p2"/>
          <p:cNvSpPr txBox="1">
            <a:spLocks noGrp="1"/>
          </p:cNvSpPr>
          <p:nvPr>
            <p:ph type="title"/>
          </p:nvPr>
        </p:nvSpPr>
        <p:spPr>
          <a:xfrm>
            <a:off x="-356134" y="1053967"/>
            <a:ext cx="8335478" cy="794084"/>
          </a:xfrm>
          <a:prstGeom prst="rect">
            <a:avLst/>
          </a:prstGeom>
          <a:noFill/>
          <a:ln>
            <a:noFill/>
          </a:ln>
        </p:spPr>
        <p:txBody>
          <a:bodyPr spcFirstLastPara="1" wrap="square" lIns="91425" tIns="45700" rIns="91425" bIns="45700" anchor="t" anchorCtr="0">
            <a:noAutofit/>
          </a:bodyPr>
          <a:lstStyle/>
          <a:p>
            <a:pPr marL="0" lvl="0" indent="0" algn="ctr" rtl="0">
              <a:spcBef>
                <a:spcPts val="0"/>
              </a:spcBef>
              <a:spcAft>
                <a:spcPts val="0"/>
              </a:spcAft>
              <a:buClr>
                <a:srgbClr val="D16349"/>
              </a:buClr>
              <a:buSzPts val="4000"/>
              <a:buFont typeface="Times New Roman"/>
              <a:buNone/>
            </a:pPr>
            <a:r>
              <a:rPr lang="en-US" sz="32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sym typeface="Times New Roman"/>
              </a:rPr>
              <a:t>Division of Vocational Rehabilitation</a:t>
            </a:r>
            <a:br>
              <a:rPr lang="en-US" sz="3200" dirty="0">
                <a:solidFill>
                  <a:srgbClr val="D16349"/>
                </a:solidFill>
                <a:latin typeface="Comic Sans MS" panose="030F0702030302020204" pitchFamily="66" charset="0"/>
                <a:ea typeface="Calibri" panose="020F0502020204030204" pitchFamily="34" charset="0"/>
                <a:cs typeface="Times New Roman" panose="02020603050405020304" pitchFamily="18" charset="0"/>
              </a:rPr>
            </a:br>
            <a:endParaRPr sz="3200" dirty="0">
              <a:solidFill>
                <a:srgbClr val="D16349"/>
              </a:solidFill>
              <a:latin typeface="Comic Sans MS" panose="030F0702030302020204" pitchFamily="66" charset="0"/>
              <a:ea typeface="Calibri" panose="020F0502020204030204" pitchFamily="34" charset="0"/>
              <a:cs typeface="Times New Roman" panose="02020603050405020304" pitchFamily="18" charset="0"/>
            </a:endParaRPr>
          </a:p>
        </p:txBody>
      </p:sp>
      <p:sp>
        <p:nvSpPr>
          <p:cNvPr id="192" name="Google Shape;192;p2"/>
          <p:cNvSpPr txBox="1">
            <a:spLocks noGrp="1"/>
          </p:cNvSpPr>
          <p:nvPr>
            <p:ph idx="1"/>
          </p:nvPr>
        </p:nvSpPr>
        <p:spPr>
          <a:xfrm>
            <a:off x="0" y="2127182"/>
            <a:ext cx="7911966" cy="3676851"/>
          </a:xfrm>
          <a:prstGeom prst="rect">
            <a:avLst/>
          </a:prstGeom>
          <a:noFill/>
          <a:ln>
            <a:noFill/>
          </a:ln>
        </p:spPr>
        <p:txBody>
          <a:bodyPr spcFirstLastPara="1" wrap="square" lIns="91425" tIns="45700" rIns="91425" bIns="45700" anchor="t" anchorCtr="0">
            <a:normAutofit/>
          </a:bodyPr>
          <a:lstStyle/>
          <a:p>
            <a:pPr marL="114300" lvl="0" indent="0" algn="ctr" rtl="0">
              <a:spcBef>
                <a:spcPts val="0"/>
              </a:spcBef>
              <a:spcAft>
                <a:spcPts val="0"/>
              </a:spcAft>
              <a:buSzPts val="1600"/>
              <a:buNone/>
            </a:pPr>
            <a:r>
              <a:rPr lang="en-US" b="1" dirty="0">
                <a:solidFill>
                  <a:schemeClr val="accent2">
                    <a:lumMod val="75000"/>
                  </a:schemeClr>
                </a:solidFill>
                <a:latin typeface="Times New Roman" panose="02020603050405020304" pitchFamily="18" charset="0"/>
                <a:ea typeface="Calibri" panose="020F0502020204030204" pitchFamily="34" charset="0"/>
                <a:cs typeface="Times New Roman" panose="02020603050405020304" pitchFamily="18" charset="0"/>
                <a:sym typeface="Times New Roman"/>
              </a:rPr>
              <a:t>Vision:</a:t>
            </a:r>
            <a:endParaRPr dirty="0">
              <a:solidFill>
                <a:schemeClr val="accent2">
                  <a:lumMod val="75000"/>
                </a:schemeClr>
              </a:solidFill>
              <a:latin typeface="Times New Roman" panose="02020603050405020304" pitchFamily="18" charset="0"/>
              <a:ea typeface="Calibri" panose="020F0502020204030204" pitchFamily="34" charset="0"/>
              <a:cs typeface="Times New Roman" panose="02020603050405020304" pitchFamily="18" charset="0"/>
              <a:sym typeface="Times New Roman"/>
            </a:endParaRPr>
          </a:p>
          <a:p>
            <a:pPr marL="114300" indent="0" algn="ctr">
              <a:buSzPts val="2080"/>
              <a:buNone/>
            </a:pPr>
            <a:r>
              <a:rPr lang="en-US" dirty="0">
                <a:latin typeface="Times New Roman" panose="02020603050405020304" pitchFamily="18" charset="0"/>
                <a:ea typeface="Calibri" panose="020F0502020204030204" pitchFamily="34" charset="0"/>
                <a:cs typeface="Times New Roman" panose="02020603050405020304" pitchFamily="18" charset="0"/>
                <a:sym typeface="Times New Roman"/>
              </a:rPr>
              <a:t>Delaware’s resource that links businesses to skilled, productive workers with disabilities.</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114300" indent="0" algn="ctr">
              <a:buSzPts val="2080"/>
              <a:buNone/>
            </a:pPr>
            <a:r>
              <a:rPr lang="en-US" b="1" dirty="0">
                <a:solidFill>
                  <a:schemeClr val="accent2">
                    <a:lumMod val="75000"/>
                  </a:schemeClr>
                </a:solidFill>
                <a:latin typeface="Times New Roman" panose="02020603050405020304" pitchFamily="18" charset="0"/>
                <a:ea typeface="Calibri" panose="020F0502020204030204" pitchFamily="34" charset="0"/>
                <a:cs typeface="Times New Roman" panose="02020603050405020304" pitchFamily="18" charset="0"/>
                <a:sym typeface="Times New Roman"/>
              </a:rPr>
              <a:t>Mission:</a:t>
            </a:r>
            <a:endParaRPr lang="en-US" dirty="0">
              <a:solidFill>
                <a:schemeClr val="accent2">
                  <a:lumMod val="75000"/>
                </a:schemeClr>
              </a:solidFill>
              <a:latin typeface="Times New Roman" panose="02020603050405020304" pitchFamily="18" charset="0"/>
              <a:ea typeface="Calibri" panose="020F0502020204030204" pitchFamily="34" charset="0"/>
              <a:cs typeface="Times New Roman" panose="02020603050405020304" pitchFamily="18" charset="0"/>
              <a:sym typeface="Times New Roman"/>
            </a:endParaRPr>
          </a:p>
          <a:p>
            <a:pPr marL="114300" indent="0" algn="ctr">
              <a:buSzPts val="2080"/>
              <a:buNone/>
            </a:pPr>
            <a:r>
              <a:rPr lang="en-US" dirty="0">
                <a:latin typeface="Times New Roman" panose="02020603050405020304" pitchFamily="18" charset="0"/>
                <a:ea typeface="Calibri" panose="020F0502020204030204" pitchFamily="34" charset="0"/>
                <a:cs typeface="Times New Roman" panose="02020603050405020304" pitchFamily="18" charset="0"/>
                <a:sym typeface="Times New Roman"/>
              </a:rPr>
              <a:t>DVR provides individualized services to employers and people with disabilities, developing career pathways that link qualified employees to jobs, resulting in greater independence and a more inclusive workplace</a:t>
            </a:r>
            <a:r>
              <a:rPr lang="en-US" dirty="0">
                <a:latin typeface="Times New Roman" panose="02020603050405020304" pitchFamily="18" charset="0"/>
                <a:ea typeface="Times New Roman"/>
                <a:cs typeface="Times New Roman" panose="02020603050405020304" pitchFamily="18" charset="0"/>
                <a:sym typeface="Times New Roman"/>
              </a:rPr>
              <a:t>.</a:t>
            </a:r>
            <a:endParaRPr dirty="0">
              <a:latin typeface="Times New Roman" panose="02020603050405020304" pitchFamily="18" charset="0"/>
              <a:cs typeface="Times New Roman" panose="02020603050405020304" pitchFamily="18" charset="0"/>
            </a:endParaRPr>
          </a:p>
          <a:p>
            <a:pPr marL="114300" lvl="0" indent="0" algn="ctr" rtl="0">
              <a:spcBef>
                <a:spcPts val="1000"/>
              </a:spcBef>
              <a:spcAft>
                <a:spcPts val="0"/>
              </a:spcAft>
              <a:buSzPts val="2560"/>
              <a:buNone/>
            </a:pPr>
            <a:endParaRPr sz="3200" dirty="0"/>
          </a:p>
        </p:txBody>
      </p:sp>
      <p:sp>
        <p:nvSpPr>
          <p:cNvPr id="193" name="Google Shape;193;p2"/>
          <p:cNvSpPr txBox="1"/>
          <p:nvPr/>
        </p:nvSpPr>
        <p:spPr>
          <a:xfrm>
            <a:off x="2514600" y="5958316"/>
            <a:ext cx="2895600"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i="0" u="sng" strike="noStrike" cap="none">
                <a:solidFill>
                  <a:schemeClr val="lt1"/>
                </a:solidFill>
                <a:latin typeface="Century Gothic"/>
                <a:ea typeface="Century Gothic"/>
                <a:cs typeface="Century Gothic"/>
                <a:sym typeface="Century Gothic"/>
                <a:hlinkClick r:id="rId3">
                  <a:extLst>
                    <a:ext uri="{A12FA001-AC4F-418D-AE19-62706E023703}">
                      <ahyp:hlinkClr xmlns:ahyp="http://schemas.microsoft.com/office/drawing/2018/hyperlinkcolor" val="tx"/>
                    </a:ext>
                  </a:extLst>
                </a:hlinkClick>
              </a:rPr>
              <a:t>dvr.delawareworks.com</a:t>
            </a:r>
            <a:endParaRPr sz="1800">
              <a:solidFill>
                <a:schemeClr val="lt1"/>
              </a:solidFill>
              <a:latin typeface="Century Gothic"/>
              <a:ea typeface="Century Gothic"/>
              <a:cs typeface="Century Gothic"/>
              <a:sym typeface="Century Gothic"/>
            </a:endParaRPr>
          </a:p>
        </p:txBody>
      </p:sp>
      <p:pic>
        <p:nvPicPr>
          <p:cNvPr id="194" name="Google Shape;194;p2" descr="Facebook icon">
            <a:hlinkClick r:id="rId4"/>
          </p:cNvPr>
          <p:cNvPicPr preferRelativeResize="0"/>
          <p:nvPr/>
        </p:nvPicPr>
        <p:blipFill rotWithShape="1">
          <a:blip r:embed="rId5">
            <a:alphaModFix/>
          </a:blip>
          <a:srcRect/>
          <a:stretch/>
        </p:blipFill>
        <p:spPr>
          <a:xfrm>
            <a:off x="5158887" y="5989058"/>
            <a:ext cx="307848" cy="307848"/>
          </a:xfrm>
          <a:prstGeom prst="rect">
            <a:avLst/>
          </a:prstGeom>
          <a:noFill/>
          <a:ln>
            <a:noFill/>
          </a:ln>
        </p:spPr>
      </p:pic>
      <p:pic>
        <p:nvPicPr>
          <p:cNvPr id="195" name="Google Shape;195;p2" descr="Twitter bird small">
            <a:hlinkClick r:id="rId6"/>
          </p:cNvPr>
          <p:cNvPicPr preferRelativeResize="0"/>
          <p:nvPr/>
        </p:nvPicPr>
        <p:blipFill rotWithShape="1">
          <a:blip r:embed="rId7">
            <a:alphaModFix/>
          </a:blip>
          <a:srcRect/>
          <a:stretch/>
        </p:blipFill>
        <p:spPr>
          <a:xfrm>
            <a:off x="5599149" y="5987472"/>
            <a:ext cx="334923" cy="311019"/>
          </a:xfrm>
          <a:prstGeom prst="rect">
            <a:avLst/>
          </a:prstGeom>
          <a:noFill/>
          <a:ln>
            <a:noFill/>
          </a:ln>
        </p:spPr>
      </p:pic>
      <p:pic>
        <p:nvPicPr>
          <p:cNvPr id="196" name="Google Shape;196;p2"/>
          <p:cNvPicPr preferRelativeResize="0"/>
          <p:nvPr/>
        </p:nvPicPr>
        <p:blipFill rotWithShape="1">
          <a:blip r:embed="rId8">
            <a:alphaModFix/>
          </a:blip>
          <a:srcRect/>
          <a:stretch/>
        </p:blipFill>
        <p:spPr>
          <a:xfrm>
            <a:off x="7054568" y="6177972"/>
            <a:ext cx="1632232" cy="680028"/>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00"/>
        <p:cNvGrpSpPr/>
        <p:nvPr/>
      </p:nvGrpSpPr>
      <p:grpSpPr>
        <a:xfrm>
          <a:off x="0" y="0"/>
          <a:ext cx="0" cy="0"/>
          <a:chOff x="0" y="0"/>
          <a:chExt cx="0" cy="0"/>
        </a:xfrm>
      </p:grpSpPr>
      <p:sp>
        <p:nvSpPr>
          <p:cNvPr id="201" name="Google Shape;201;p3"/>
          <p:cNvSpPr txBox="1">
            <a:spLocks noGrp="1"/>
          </p:cNvSpPr>
          <p:nvPr>
            <p:ph type="title"/>
          </p:nvPr>
        </p:nvSpPr>
        <p:spPr>
          <a:xfrm>
            <a:off x="484710" y="803708"/>
            <a:ext cx="6906690" cy="919213"/>
          </a:xfrm>
          <a:prstGeom prst="rect">
            <a:avLst/>
          </a:prstGeom>
          <a:noFill/>
          <a:ln>
            <a:noFill/>
          </a:ln>
        </p:spPr>
        <p:txBody>
          <a:bodyPr spcFirstLastPara="1" wrap="square" lIns="91425" tIns="45700" rIns="91425" bIns="45700" anchor="t" anchorCtr="0">
            <a:noAutofit/>
          </a:bodyPr>
          <a:lstStyle/>
          <a:p>
            <a:pPr marL="0" lvl="0" indent="0" algn="ctr" rtl="0">
              <a:spcBef>
                <a:spcPts val="0"/>
              </a:spcBef>
              <a:spcAft>
                <a:spcPts val="0"/>
              </a:spcAft>
              <a:buClr>
                <a:srgbClr val="D16349"/>
              </a:buClr>
              <a:buSzPts val="4200"/>
              <a:buFont typeface="Times New Roman"/>
              <a:buNone/>
            </a:pPr>
            <a:r>
              <a:rPr lang="en-US" sz="3200" dirty="0">
                <a:solidFill>
                  <a:schemeClr val="accent2">
                    <a:lumMod val="75000"/>
                  </a:schemeClr>
                </a:solidFill>
                <a:latin typeface="Times New Roman" panose="02020603050405020304" pitchFamily="18" charset="0"/>
                <a:ea typeface="Calibri" panose="020F0502020204030204" pitchFamily="34" charset="0"/>
                <a:cs typeface="Times New Roman" panose="02020603050405020304" pitchFamily="18" charset="0"/>
                <a:sym typeface="Times New Roman"/>
              </a:rPr>
              <a:t>Vocational Rehabilitation</a:t>
            </a:r>
            <a:endParaRPr sz="3200" dirty="0">
              <a:solidFill>
                <a:schemeClr val="accent2">
                  <a:lumMod val="75000"/>
                </a:schemeClr>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202" name="Google Shape;202;p3"/>
          <p:cNvSpPr txBox="1">
            <a:spLocks noGrp="1"/>
          </p:cNvSpPr>
          <p:nvPr>
            <p:ph idx="1"/>
          </p:nvPr>
        </p:nvSpPr>
        <p:spPr>
          <a:xfrm>
            <a:off x="134754" y="1143000"/>
            <a:ext cx="7526955" cy="4516655"/>
          </a:xfrm>
          <a:prstGeom prst="rect">
            <a:avLst/>
          </a:prstGeom>
          <a:noFill/>
          <a:ln>
            <a:noFill/>
          </a:ln>
        </p:spPr>
        <p:txBody>
          <a:bodyPr spcFirstLastPara="1" wrap="square" lIns="91425" tIns="45700" rIns="91425" bIns="45700" anchor="t" anchorCtr="0">
            <a:normAutofit/>
          </a:bodyPr>
          <a:lstStyle/>
          <a:p>
            <a:pPr marL="114300" lvl="0" indent="0" algn="l" rtl="0">
              <a:spcBef>
                <a:spcPts val="0"/>
              </a:spcBef>
              <a:spcAft>
                <a:spcPts val="0"/>
              </a:spcAft>
              <a:buClr>
                <a:srgbClr val="D16349"/>
              </a:buClr>
              <a:buSzPts val="2080"/>
              <a:buNone/>
            </a:pPr>
            <a:endParaRPr sz="2600" dirty="0"/>
          </a:p>
          <a:p>
            <a:pPr marL="0" lvl="0" indent="0" algn="ctr" rtl="0">
              <a:spcBef>
                <a:spcPts val="1000"/>
              </a:spcBef>
              <a:spcAft>
                <a:spcPts val="0"/>
              </a:spcAft>
              <a:buClr>
                <a:srgbClr val="D16349"/>
              </a:buClr>
              <a:buSzPts val="2080"/>
              <a:buNone/>
            </a:pPr>
            <a:r>
              <a:rPr lang="en-US" sz="2600" dirty="0">
                <a:latin typeface="Times New Roman" panose="02020603050405020304" pitchFamily="18" charset="0"/>
                <a:ea typeface="Calibri" panose="020F0502020204030204" pitchFamily="34" charset="0"/>
                <a:cs typeface="Times New Roman" panose="02020603050405020304" pitchFamily="18" charset="0"/>
                <a:sym typeface="Times New Roman"/>
              </a:rPr>
              <a:t>What are Transition Services?</a:t>
            </a:r>
            <a:endParaRPr dirty="0">
              <a:latin typeface="Times New Roman" panose="02020603050405020304" pitchFamily="18" charset="0"/>
              <a:ea typeface="Calibri" panose="020F0502020204030204" pitchFamily="34" charset="0"/>
              <a:cs typeface="Times New Roman" panose="02020603050405020304" pitchFamily="18" charset="0"/>
            </a:endParaRPr>
          </a:p>
          <a:p>
            <a:pPr marL="0" lvl="0" indent="0" algn="l" rtl="0">
              <a:spcBef>
                <a:spcPts val="1000"/>
              </a:spcBef>
              <a:spcAft>
                <a:spcPts val="0"/>
              </a:spcAft>
              <a:buClr>
                <a:srgbClr val="D16349"/>
              </a:buClr>
              <a:buSzPts val="2080"/>
              <a:buNone/>
            </a:pPr>
            <a:endParaRPr sz="2600" dirty="0">
              <a:latin typeface="Times New Roman" panose="02020603050405020304" pitchFamily="18" charset="0"/>
              <a:ea typeface="Calibri" panose="020F0502020204030204" pitchFamily="34" charset="0"/>
              <a:cs typeface="Times New Roman" panose="02020603050405020304" pitchFamily="18" charset="0"/>
              <a:sym typeface="Times New Roman"/>
            </a:endParaRPr>
          </a:p>
          <a:p>
            <a:pPr marL="800107" lvl="1" indent="-342900" algn="l" rtl="0">
              <a:spcBef>
                <a:spcPts val="1000"/>
              </a:spcBef>
              <a:spcAft>
                <a:spcPts val="0"/>
              </a:spcAft>
              <a:buClr>
                <a:srgbClr val="D16349"/>
              </a:buClr>
              <a:buSzPts val="1440"/>
              <a:buFont typeface="Wingdings" panose="05000000000000000000" pitchFamily="2" charset="2"/>
              <a:buChar char="Ø"/>
            </a:pPr>
            <a:r>
              <a:rPr lang="en-US" sz="2400" dirty="0">
                <a:latin typeface="Times New Roman" panose="02020603050405020304" pitchFamily="18" charset="0"/>
                <a:ea typeface="Calibri" panose="020F0502020204030204" pitchFamily="34" charset="0"/>
                <a:cs typeface="Times New Roman" panose="02020603050405020304" pitchFamily="18" charset="0"/>
                <a:sym typeface="Times New Roman"/>
              </a:rPr>
              <a:t>Transition services help students with disabilities move from school to post-high school by achieving their goals, such as employment, education, specialized training, and independence.  </a:t>
            </a:r>
            <a:endParaRPr sz="2400" dirty="0">
              <a:latin typeface="Times New Roman" panose="02020603050405020304" pitchFamily="18" charset="0"/>
              <a:ea typeface="Calibri" panose="020F0502020204030204" pitchFamily="34" charset="0"/>
              <a:cs typeface="Times New Roman" panose="02020603050405020304" pitchFamily="18" charset="0"/>
            </a:endParaRPr>
          </a:p>
          <a:p>
            <a:pPr marL="800107" lvl="1" indent="-342900" algn="l" rtl="0">
              <a:spcBef>
                <a:spcPts val="1000"/>
              </a:spcBef>
              <a:spcAft>
                <a:spcPts val="0"/>
              </a:spcAft>
              <a:buClr>
                <a:srgbClr val="D16349"/>
              </a:buClr>
              <a:buSzPts val="1440"/>
              <a:buFont typeface="Wingdings" panose="05000000000000000000" pitchFamily="2" charset="2"/>
              <a:buChar char="Ø"/>
            </a:pPr>
            <a:r>
              <a:rPr lang="en-US" sz="2400" dirty="0">
                <a:latin typeface="Times New Roman" panose="02020603050405020304" pitchFamily="18" charset="0"/>
                <a:ea typeface="Calibri" panose="020F0502020204030204" pitchFamily="34" charset="0"/>
                <a:cs typeface="Times New Roman" panose="02020603050405020304" pitchFamily="18" charset="0"/>
                <a:sym typeface="Times New Roman"/>
              </a:rPr>
              <a:t>The services provided vary depending on individual needs.</a:t>
            </a:r>
            <a:r>
              <a:rPr lang="en-US" sz="2400" dirty="0">
                <a:latin typeface="Times New Roman" panose="02020603050405020304" pitchFamily="18" charset="0"/>
                <a:ea typeface="Times New Roman"/>
                <a:cs typeface="Times New Roman" panose="02020603050405020304" pitchFamily="18" charset="0"/>
                <a:sym typeface="Times New Roman"/>
              </a:rPr>
              <a:t>		</a:t>
            </a:r>
            <a:endParaRPr sz="24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2E031F-620A-63A2-075C-889DA72A5A08}"/>
              </a:ext>
            </a:extLst>
          </p:cNvPr>
          <p:cNvSpPr>
            <a:spLocks noGrp="1"/>
          </p:cNvSpPr>
          <p:nvPr>
            <p:ph type="title"/>
          </p:nvPr>
        </p:nvSpPr>
        <p:spPr>
          <a:xfrm>
            <a:off x="609599" y="490888"/>
            <a:ext cx="6347713" cy="539015"/>
          </a:xfrm>
        </p:spPr>
        <p:txBody>
          <a:bodyPr>
            <a:noAutofit/>
          </a:bodyPr>
          <a:lstStyle/>
          <a:p>
            <a:pPr algn="ctr"/>
            <a:r>
              <a:rPr lang="en-US" dirty="0">
                <a:solidFill>
                  <a:schemeClr val="accent2">
                    <a:lumMod val="75000"/>
                  </a:schemeClr>
                </a:solidFill>
                <a:latin typeface="Times New Roman" panose="02020603050405020304" pitchFamily="18" charset="0"/>
                <a:ea typeface="Calibri" panose="020F0502020204030204" pitchFamily="34" charset="0"/>
                <a:cs typeface="Times New Roman" panose="02020603050405020304" pitchFamily="18" charset="0"/>
              </a:rPr>
              <a:t>Process</a:t>
            </a:r>
          </a:p>
        </p:txBody>
      </p:sp>
      <p:sp>
        <p:nvSpPr>
          <p:cNvPr id="3" name="Content Placeholder 2">
            <a:extLst>
              <a:ext uri="{FF2B5EF4-FFF2-40B4-BE49-F238E27FC236}">
                <a16:creationId xmlns:a16="http://schemas.microsoft.com/office/drawing/2014/main" id="{81145BE9-4762-A157-2F9E-C694F79F5BF7}"/>
              </a:ext>
            </a:extLst>
          </p:cNvPr>
          <p:cNvSpPr>
            <a:spLocks noGrp="1"/>
          </p:cNvSpPr>
          <p:nvPr>
            <p:ph idx="1"/>
          </p:nvPr>
        </p:nvSpPr>
        <p:spPr>
          <a:xfrm>
            <a:off x="609599" y="1174282"/>
            <a:ext cx="6347714" cy="5293895"/>
          </a:xfrm>
        </p:spPr>
        <p:txBody>
          <a:bodyPr>
            <a:normAutofit fontScale="92500"/>
          </a:bodyPr>
          <a:lstStyle/>
          <a:p>
            <a:r>
              <a:rPr lang="en-US" dirty="0">
                <a:latin typeface="Times New Roman" panose="02020603050405020304" pitchFamily="18" charset="0"/>
                <a:ea typeface="Calibri" panose="020F0502020204030204" pitchFamily="34" charset="0"/>
                <a:cs typeface="Times New Roman" panose="02020603050405020304" pitchFamily="18" charset="0"/>
              </a:rPr>
              <a:t>Each school has an assigned vocational rehabilitation counselor (VRC). </a:t>
            </a:r>
          </a:p>
          <a:p>
            <a:r>
              <a:rPr lang="en-US" dirty="0">
                <a:latin typeface="Times New Roman" panose="02020603050405020304" pitchFamily="18" charset="0"/>
                <a:ea typeface="Calibri" panose="020F0502020204030204" pitchFamily="34" charset="0"/>
                <a:cs typeface="Times New Roman" panose="02020603050405020304" pitchFamily="18" charset="0"/>
              </a:rPr>
              <a:t>Schools identify the students and provide the information to our VRCs after securing a release from parents/guardians. </a:t>
            </a:r>
          </a:p>
          <a:p>
            <a:pPr lvl="1">
              <a:buFont typeface="Arial" panose="020B0604020202020204" pitchFamily="34" charset="0"/>
              <a:buChar char="•"/>
            </a:pPr>
            <a:r>
              <a:rPr lang="en-US" dirty="0">
                <a:latin typeface="Times New Roman" panose="02020603050405020304" pitchFamily="18" charset="0"/>
                <a:ea typeface="Calibri" panose="020F0502020204030204" pitchFamily="34" charset="0"/>
                <a:cs typeface="Times New Roman" panose="02020603050405020304" pitchFamily="18" charset="0"/>
              </a:rPr>
              <a:t>Referrals are made by the school staff.  	</a:t>
            </a:r>
          </a:p>
          <a:p>
            <a:pPr lvl="1">
              <a:buFont typeface="Arial" panose="020B0604020202020204" pitchFamily="34" charset="0"/>
              <a:buChar char="•"/>
            </a:pPr>
            <a:r>
              <a:rPr lang="en-US" dirty="0">
                <a:latin typeface="Times New Roman" panose="02020603050405020304" pitchFamily="18" charset="0"/>
                <a:ea typeface="Calibri" panose="020F0502020204030204" pitchFamily="34" charset="0"/>
                <a:cs typeface="Times New Roman" panose="02020603050405020304" pitchFamily="18" charset="0"/>
              </a:rPr>
              <a:t>Referrals should be made in the junior year of high school, or two years before exiting. </a:t>
            </a:r>
          </a:p>
          <a:p>
            <a:r>
              <a:rPr lang="en-US" dirty="0">
                <a:latin typeface="Times New Roman" panose="02020603050405020304" pitchFamily="18" charset="0"/>
                <a:ea typeface="Calibri" panose="020F0502020204030204" pitchFamily="34" charset="0"/>
                <a:cs typeface="Times New Roman" panose="02020603050405020304" pitchFamily="18" charset="0"/>
              </a:rPr>
              <a:t>The VRC meets the students at the school during the school day. </a:t>
            </a:r>
          </a:p>
          <a:p>
            <a:r>
              <a:rPr lang="en-US" dirty="0">
                <a:latin typeface="Times New Roman" panose="02020603050405020304" pitchFamily="18" charset="0"/>
                <a:ea typeface="Calibri" panose="020F0502020204030204" pitchFamily="34" charset="0"/>
                <a:cs typeface="Times New Roman" panose="02020603050405020304" pitchFamily="18" charset="0"/>
              </a:rPr>
              <a:t>An application is completed either by the counselor, student, or parent/guardian. </a:t>
            </a:r>
          </a:p>
          <a:p>
            <a:r>
              <a:rPr lang="en-US" dirty="0">
                <a:latin typeface="Times New Roman" panose="02020603050405020304" pitchFamily="18" charset="0"/>
                <a:ea typeface="Calibri" panose="020F0502020204030204" pitchFamily="34" charset="0"/>
                <a:cs typeface="Times New Roman" panose="02020603050405020304" pitchFamily="18" charset="0"/>
              </a:rPr>
              <a:t>The VRC gathers from the school documents such as IEP, psychological reports, grades, medical records, and any other supportive informational records. This information is used to determine eligibility for VR services.</a:t>
            </a:r>
          </a:p>
          <a:p>
            <a:r>
              <a:rPr lang="en-US" dirty="0">
                <a:latin typeface="Times New Roman" panose="02020603050405020304" pitchFamily="18" charset="0"/>
                <a:ea typeface="Calibri" panose="020F0502020204030204" pitchFamily="34" charset="0"/>
                <a:cs typeface="Times New Roman" panose="02020603050405020304" pitchFamily="18" charset="0"/>
              </a:rPr>
              <a:t>The VRC and the student co-develop a Plan for Employment (IPE), using information captured through the IEP, partners, assessments, experiences, etc</a:t>
            </a:r>
            <a:r>
              <a:rPr lang="en-US" dirty="0">
                <a:latin typeface="Calibri" panose="020F0502020204030204" pitchFamily="34" charset="0"/>
                <a:ea typeface="Calibri" panose="020F0502020204030204" pitchFamily="34" charset="0"/>
                <a:cs typeface="Calibri" panose="020F0502020204030204" pitchFamily="34" charset="0"/>
              </a:rPr>
              <a:t>.  </a:t>
            </a:r>
          </a:p>
        </p:txBody>
      </p:sp>
    </p:spTree>
    <p:extLst>
      <p:ext uri="{BB962C8B-B14F-4D97-AF65-F5344CB8AC3E}">
        <p14:creationId xmlns:p14="http://schemas.microsoft.com/office/powerpoint/2010/main" val="19590805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B74173-B607-F420-756D-9809570A7F68}"/>
              </a:ext>
            </a:extLst>
          </p:cNvPr>
          <p:cNvSpPr>
            <a:spLocks noGrp="1"/>
          </p:cNvSpPr>
          <p:nvPr>
            <p:ph type="title"/>
          </p:nvPr>
        </p:nvSpPr>
        <p:spPr>
          <a:xfrm>
            <a:off x="609599" y="609600"/>
            <a:ext cx="6347713" cy="719470"/>
          </a:xfrm>
        </p:spPr>
        <p:txBody>
          <a:bodyPr/>
          <a:lstStyle/>
          <a:p>
            <a:pPr algn="ctr"/>
            <a:r>
              <a:rPr lang="en-US" dirty="0">
                <a:solidFill>
                  <a:schemeClr val="accent2">
                    <a:lumMod val="75000"/>
                  </a:schemeClr>
                </a:solidFill>
                <a:latin typeface="Times New Roman" panose="02020603050405020304" pitchFamily="18" charset="0"/>
                <a:ea typeface="Calibri" panose="020F0502020204030204" pitchFamily="34" charset="0"/>
                <a:cs typeface="Times New Roman" panose="02020603050405020304" pitchFamily="18" charset="0"/>
              </a:rPr>
              <a:t>Process</a:t>
            </a:r>
          </a:p>
        </p:txBody>
      </p:sp>
      <p:sp>
        <p:nvSpPr>
          <p:cNvPr id="3" name="Content Placeholder 2">
            <a:extLst>
              <a:ext uri="{FF2B5EF4-FFF2-40B4-BE49-F238E27FC236}">
                <a16:creationId xmlns:a16="http://schemas.microsoft.com/office/drawing/2014/main" id="{FCA6A66F-07B8-EBCC-CCDB-874871A187F5}"/>
              </a:ext>
            </a:extLst>
          </p:cNvPr>
          <p:cNvSpPr>
            <a:spLocks noGrp="1"/>
          </p:cNvSpPr>
          <p:nvPr>
            <p:ph idx="1"/>
          </p:nvPr>
        </p:nvSpPr>
        <p:spPr>
          <a:xfrm>
            <a:off x="609599" y="1329070"/>
            <a:ext cx="6347714" cy="4712293"/>
          </a:xfrm>
        </p:spPr>
        <p:txBody>
          <a:bodyPr>
            <a:normAutofit lnSpcReduction="10000"/>
          </a:bodyPr>
          <a:lstStyle/>
          <a:p>
            <a:r>
              <a:rPr lang="en-US" dirty="0">
                <a:latin typeface="Times New Roman" panose="02020603050405020304" pitchFamily="18" charset="0"/>
                <a:ea typeface="Calibri" panose="020F0502020204030204" pitchFamily="34" charset="0"/>
                <a:cs typeface="Times New Roman" panose="02020603050405020304" pitchFamily="18" charset="0"/>
              </a:rPr>
              <a:t>The plan for employment will include: employment goal, services, chosen providers, dates of services, and other information. </a:t>
            </a:r>
          </a:p>
          <a:p>
            <a:r>
              <a:rPr lang="en-US" dirty="0">
                <a:latin typeface="Times New Roman" panose="02020603050405020304" pitchFamily="18" charset="0"/>
                <a:ea typeface="Calibri" panose="020F0502020204030204" pitchFamily="34" charset="0"/>
                <a:cs typeface="Times New Roman" panose="02020603050405020304" pitchFamily="18" charset="0"/>
              </a:rPr>
              <a:t>The VRC supports the student through High School and after graduation until the agreed employment goal is achieved. </a:t>
            </a:r>
          </a:p>
          <a:p>
            <a:r>
              <a:rPr lang="en-US" dirty="0">
                <a:latin typeface="Times New Roman" panose="02020603050405020304" pitchFamily="18" charset="0"/>
                <a:ea typeface="Calibri" panose="020F0502020204030204" pitchFamily="34" charset="0"/>
                <a:cs typeface="Times New Roman" panose="02020603050405020304" pitchFamily="18" charset="0"/>
              </a:rPr>
              <a:t>VRC will monitor the student’s progress after employment for a minimum of 90 days. If supported employment is being provided, the counselor will follow a minimum of 180 days. </a:t>
            </a:r>
          </a:p>
          <a:p>
            <a:r>
              <a:rPr lang="en-US" dirty="0">
                <a:latin typeface="Times New Roman" panose="02020603050405020304" pitchFamily="18" charset="0"/>
                <a:ea typeface="Calibri" panose="020F0502020204030204" pitchFamily="34" charset="0"/>
                <a:cs typeface="Times New Roman" panose="02020603050405020304" pitchFamily="18" charset="0"/>
              </a:rPr>
              <a:t>Once the agreed employment goal has been achieved and met within the time frame of 90 / 180 days, and there are no factors affecting employment, the VRC may close the case. </a:t>
            </a:r>
          </a:p>
          <a:p>
            <a:r>
              <a:rPr lang="en-US" dirty="0">
                <a:latin typeface="Times New Roman" panose="02020603050405020304" pitchFamily="18" charset="0"/>
                <a:ea typeface="Calibri" panose="020F0502020204030204" pitchFamily="34" charset="0"/>
                <a:cs typeface="Times New Roman" panose="02020603050405020304" pitchFamily="18" charset="0"/>
              </a:rPr>
              <a:t>A participant may request to re-open a case in the future, if help is needed to secure or maintain employment, or if there is a need for developing additional skills for growth within the career industry chosen.   </a:t>
            </a:r>
          </a:p>
        </p:txBody>
      </p:sp>
    </p:spTree>
    <p:extLst>
      <p:ext uri="{BB962C8B-B14F-4D97-AF65-F5344CB8AC3E}">
        <p14:creationId xmlns:p14="http://schemas.microsoft.com/office/powerpoint/2010/main" val="847150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714721-7F9D-6FFB-2EA6-10275C95437B}"/>
              </a:ext>
            </a:extLst>
          </p:cNvPr>
          <p:cNvSpPr>
            <a:spLocks noGrp="1"/>
          </p:cNvSpPr>
          <p:nvPr>
            <p:ph type="title"/>
          </p:nvPr>
        </p:nvSpPr>
        <p:spPr>
          <a:xfrm>
            <a:off x="243841" y="2127182"/>
            <a:ext cx="1921844" cy="649887"/>
          </a:xfrm>
        </p:spPr>
        <p:txBody>
          <a:bodyPr>
            <a:normAutofit/>
          </a:bodyPr>
          <a:lstStyle/>
          <a:p>
            <a:r>
              <a:rPr lang="en-US" sz="2800" u="sng" dirty="0">
                <a:solidFill>
                  <a:schemeClr val="accent2">
                    <a:lumMod val="75000"/>
                  </a:schemeClr>
                </a:solidFill>
                <a:latin typeface="Times New Roman" panose="02020603050405020304" pitchFamily="18" charset="0"/>
                <a:ea typeface="Calibri" panose="020F0502020204030204" pitchFamily="34" charset="0"/>
                <a:cs typeface="Times New Roman" panose="02020603050405020304" pitchFamily="18" charset="0"/>
              </a:rPr>
              <a:t>Key Points:</a:t>
            </a:r>
          </a:p>
        </p:txBody>
      </p:sp>
      <p:sp>
        <p:nvSpPr>
          <p:cNvPr id="3" name="Content Placeholder 2">
            <a:extLst>
              <a:ext uri="{FF2B5EF4-FFF2-40B4-BE49-F238E27FC236}">
                <a16:creationId xmlns:a16="http://schemas.microsoft.com/office/drawing/2014/main" id="{D1356EBC-C7D6-6DF4-8471-B3FBD59D9A5F}"/>
              </a:ext>
            </a:extLst>
          </p:cNvPr>
          <p:cNvSpPr>
            <a:spLocks noGrp="1"/>
          </p:cNvSpPr>
          <p:nvPr>
            <p:ph idx="1"/>
          </p:nvPr>
        </p:nvSpPr>
        <p:spPr>
          <a:xfrm>
            <a:off x="2425566" y="1010653"/>
            <a:ext cx="5527588" cy="5315719"/>
          </a:xfrm>
        </p:spPr>
        <p:txBody>
          <a:bodyPr>
            <a:normAutofit/>
          </a:bodyPr>
          <a:lstStyle/>
          <a:p>
            <a:r>
              <a:rPr lang="en-US" sz="1600" dirty="0">
                <a:latin typeface="Times New Roman" panose="02020603050405020304" pitchFamily="18" charset="0"/>
                <a:ea typeface="Calibri" panose="020F0502020204030204" pitchFamily="34" charset="0"/>
                <a:cs typeface="Times New Roman" panose="02020603050405020304" pitchFamily="18" charset="0"/>
              </a:rPr>
              <a:t>DVR is an eligibility-based program under federal law. </a:t>
            </a:r>
          </a:p>
          <a:p>
            <a:r>
              <a:rPr lang="en-US" sz="1600" dirty="0">
                <a:latin typeface="Times New Roman" panose="02020603050405020304" pitchFamily="18" charset="0"/>
                <a:ea typeface="Calibri" panose="020F0502020204030204" pitchFamily="34" charset="0"/>
                <a:cs typeface="Times New Roman" panose="02020603050405020304" pitchFamily="18" charset="0"/>
              </a:rPr>
              <a:t>DVR uses federal funding for all services.</a:t>
            </a:r>
          </a:p>
          <a:p>
            <a:r>
              <a:rPr lang="en-US" sz="1600" dirty="0">
                <a:latin typeface="Times New Roman" panose="02020603050405020304" pitchFamily="18" charset="0"/>
                <a:ea typeface="Calibri" panose="020F0502020204030204" pitchFamily="34" charset="0"/>
                <a:cs typeface="Times New Roman" panose="02020603050405020304" pitchFamily="18" charset="0"/>
              </a:rPr>
              <a:t>DVR’s focus is employment. </a:t>
            </a:r>
          </a:p>
          <a:p>
            <a:r>
              <a:rPr lang="en-US" sz="1600" dirty="0">
                <a:latin typeface="Times New Roman" panose="02020603050405020304" pitchFamily="18" charset="0"/>
                <a:ea typeface="Calibri" panose="020F0502020204030204" pitchFamily="34" charset="0"/>
                <a:cs typeface="Times New Roman" panose="02020603050405020304" pitchFamily="18" charset="0"/>
              </a:rPr>
              <a:t>Student’s information is confidential. </a:t>
            </a:r>
          </a:p>
          <a:p>
            <a:r>
              <a:rPr lang="en-US" sz="1600" dirty="0">
                <a:latin typeface="Times New Roman" panose="02020603050405020304" pitchFamily="18" charset="0"/>
                <a:ea typeface="Calibri" panose="020F0502020204030204" pitchFamily="34" charset="0"/>
                <a:cs typeface="Times New Roman" panose="02020603050405020304" pitchFamily="18" charset="0"/>
              </a:rPr>
              <a:t>DVR has federal timelines for eligibility and the development of a plan for employment. </a:t>
            </a:r>
          </a:p>
          <a:p>
            <a:r>
              <a:rPr lang="en-US" sz="1600" dirty="0">
                <a:latin typeface="Times New Roman" panose="02020603050405020304" pitchFamily="18" charset="0"/>
                <a:ea typeface="Calibri" panose="020F0502020204030204" pitchFamily="34" charset="0"/>
                <a:cs typeface="Times New Roman" panose="02020603050405020304" pitchFamily="18" charset="0"/>
              </a:rPr>
              <a:t>Most services are free of cost; however, financial family contribution will be taken into consideration for some services, such as college education. </a:t>
            </a:r>
          </a:p>
          <a:p>
            <a:r>
              <a:rPr lang="en-US" sz="1600" dirty="0">
                <a:latin typeface="Times New Roman" panose="02020603050405020304" pitchFamily="18" charset="0"/>
                <a:ea typeface="Calibri" panose="020F0502020204030204" pitchFamily="34" charset="0"/>
                <a:cs typeface="Times New Roman" panose="02020603050405020304" pitchFamily="18" charset="0"/>
              </a:rPr>
              <a:t>All participants of the program have the right to make Informed Choices for goals and services.</a:t>
            </a:r>
          </a:p>
          <a:p>
            <a:r>
              <a:rPr lang="en-US" sz="1600" dirty="0">
                <a:latin typeface="Times New Roman" panose="02020603050405020304" pitchFamily="18" charset="0"/>
                <a:ea typeface="Calibri" panose="020F0502020204030204" pitchFamily="34" charset="0"/>
                <a:cs typeface="Times New Roman" panose="02020603050405020304" pitchFamily="18" charset="0"/>
              </a:rPr>
              <a:t>The students or participants </a:t>
            </a:r>
            <a:r>
              <a:rPr lang="en-US" sz="1600" b="1" dirty="0">
                <a:latin typeface="Times New Roman" panose="02020603050405020304" pitchFamily="18" charset="0"/>
                <a:ea typeface="Calibri" panose="020F0502020204030204" pitchFamily="34" charset="0"/>
                <a:cs typeface="Times New Roman" panose="02020603050405020304" pitchFamily="18" charset="0"/>
              </a:rPr>
              <a:t>must</a:t>
            </a:r>
            <a:r>
              <a:rPr lang="en-US" sz="1600" dirty="0">
                <a:latin typeface="Times New Roman" panose="02020603050405020304" pitchFamily="18" charset="0"/>
                <a:ea typeface="Calibri" panose="020F0502020204030204" pitchFamily="34" charset="0"/>
                <a:cs typeface="Times New Roman" panose="02020603050405020304" pitchFamily="18" charset="0"/>
              </a:rPr>
              <a:t> </a:t>
            </a:r>
            <a:r>
              <a:rPr lang="en-US" sz="1600" b="1" dirty="0">
                <a:latin typeface="Times New Roman" panose="02020603050405020304" pitchFamily="18" charset="0"/>
                <a:ea typeface="Calibri" panose="020F0502020204030204" pitchFamily="34" charset="0"/>
                <a:cs typeface="Times New Roman" panose="02020603050405020304" pitchFamily="18" charset="0"/>
              </a:rPr>
              <a:t>be</a:t>
            </a:r>
            <a:r>
              <a:rPr lang="en-US" sz="1600" dirty="0">
                <a:latin typeface="Times New Roman" panose="02020603050405020304" pitchFamily="18" charset="0"/>
                <a:ea typeface="Calibri" panose="020F0502020204030204" pitchFamily="34" charset="0"/>
                <a:cs typeface="Times New Roman" panose="02020603050405020304" pitchFamily="18" charset="0"/>
              </a:rPr>
              <a:t> </a:t>
            </a:r>
            <a:r>
              <a:rPr lang="en-US" sz="1600" b="1" dirty="0">
                <a:latin typeface="Times New Roman" panose="02020603050405020304" pitchFamily="18" charset="0"/>
                <a:ea typeface="Calibri" panose="020F0502020204030204" pitchFamily="34" charset="0"/>
                <a:cs typeface="Times New Roman" panose="02020603050405020304" pitchFamily="18" charset="0"/>
              </a:rPr>
              <a:t>engaged</a:t>
            </a:r>
            <a:r>
              <a:rPr lang="en-US" sz="1600" dirty="0">
                <a:latin typeface="Times New Roman" panose="02020603050405020304" pitchFamily="18" charset="0"/>
                <a:ea typeface="Calibri" panose="020F0502020204030204" pitchFamily="34" charset="0"/>
                <a:cs typeface="Times New Roman" panose="02020603050405020304" pitchFamily="18" charset="0"/>
              </a:rPr>
              <a:t> and </a:t>
            </a:r>
            <a:r>
              <a:rPr lang="en-US" sz="1600" b="1" dirty="0">
                <a:latin typeface="Times New Roman" panose="02020603050405020304" pitchFamily="18" charset="0"/>
                <a:ea typeface="Calibri" panose="020F0502020204030204" pitchFamily="34" charset="0"/>
                <a:cs typeface="Times New Roman" panose="02020603050405020304" pitchFamily="18" charset="0"/>
              </a:rPr>
              <a:t>be active </a:t>
            </a:r>
            <a:r>
              <a:rPr lang="en-US" sz="1600" dirty="0">
                <a:latin typeface="Times New Roman" panose="02020603050405020304" pitchFamily="18" charset="0"/>
                <a:ea typeface="Calibri" panose="020F0502020204030204" pitchFamily="34" charset="0"/>
                <a:cs typeface="Times New Roman" panose="02020603050405020304" pitchFamily="18" charset="0"/>
              </a:rPr>
              <a:t>in the process, or the case will close</a:t>
            </a:r>
            <a:r>
              <a:rPr lang="en-US" sz="1600" dirty="0">
                <a:latin typeface="Times New Roman" panose="02020603050405020304" pitchFamily="18" charset="0"/>
                <a:cs typeface="Times New Roman" panose="02020603050405020304" pitchFamily="18" charset="0"/>
              </a:rPr>
              <a:t>.</a:t>
            </a:r>
          </a:p>
          <a:p>
            <a:r>
              <a:rPr lang="en-US" sz="1600" dirty="0">
                <a:latin typeface="Times New Roman" panose="02020603050405020304" pitchFamily="18" charset="0"/>
                <a:ea typeface="Calibri" panose="020F0502020204030204" pitchFamily="34" charset="0"/>
                <a:cs typeface="Times New Roman" panose="02020603050405020304" pitchFamily="18" charset="0"/>
              </a:rPr>
              <a:t>The VRC will work closely with the team supporting the student. </a:t>
            </a:r>
          </a:p>
        </p:txBody>
      </p:sp>
      <p:sp>
        <p:nvSpPr>
          <p:cNvPr id="4" name="Text Placeholder 3">
            <a:extLst>
              <a:ext uri="{FF2B5EF4-FFF2-40B4-BE49-F238E27FC236}">
                <a16:creationId xmlns:a16="http://schemas.microsoft.com/office/drawing/2014/main" id="{A1F7D51E-BC51-02B0-E166-68B3CBD95694}"/>
              </a:ext>
            </a:extLst>
          </p:cNvPr>
          <p:cNvSpPr>
            <a:spLocks noGrp="1"/>
          </p:cNvSpPr>
          <p:nvPr>
            <p:ph type="body" sz="half" idx="2"/>
          </p:nvPr>
        </p:nvSpPr>
        <p:spPr>
          <a:xfrm>
            <a:off x="91441" y="3241040"/>
            <a:ext cx="2228247" cy="2118356"/>
          </a:xfrm>
        </p:spPr>
        <p:txBody>
          <a:bodyPr>
            <a:normAutofit/>
          </a:bodyPr>
          <a:lstStyle/>
          <a:p>
            <a:pPr algn="ctr"/>
            <a:r>
              <a:rPr lang="en-US" sz="1800" b="1" dirty="0">
                <a:latin typeface="Times New Roman" panose="02020603050405020304" pitchFamily="18" charset="0"/>
                <a:cs typeface="Times New Roman" panose="02020603050405020304" pitchFamily="18" charset="0"/>
              </a:rPr>
              <a:t>The TEAM is the Key to the Student’s </a:t>
            </a:r>
            <a:r>
              <a:rPr lang="en-US" sz="1800" b="1" u="sng" dirty="0">
                <a:latin typeface="Times New Roman" panose="02020603050405020304" pitchFamily="18" charset="0"/>
                <a:cs typeface="Times New Roman" panose="02020603050405020304" pitchFamily="18" charset="0"/>
              </a:rPr>
              <a:t>Success</a:t>
            </a:r>
          </a:p>
        </p:txBody>
      </p:sp>
    </p:spTree>
    <p:extLst>
      <p:ext uri="{BB962C8B-B14F-4D97-AF65-F5344CB8AC3E}">
        <p14:creationId xmlns:p14="http://schemas.microsoft.com/office/powerpoint/2010/main" val="3111900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07"/>
        <p:cNvGrpSpPr/>
        <p:nvPr/>
      </p:nvGrpSpPr>
      <p:grpSpPr>
        <a:xfrm>
          <a:off x="0" y="0"/>
          <a:ext cx="0" cy="0"/>
          <a:chOff x="0" y="0"/>
          <a:chExt cx="0" cy="0"/>
        </a:xfrm>
      </p:grpSpPr>
      <p:sp>
        <p:nvSpPr>
          <p:cNvPr id="209" name="Google Shape;209;p4"/>
          <p:cNvSpPr txBox="1">
            <a:spLocks noGrp="1"/>
          </p:cNvSpPr>
          <p:nvPr>
            <p:ph type="title"/>
          </p:nvPr>
        </p:nvSpPr>
        <p:spPr>
          <a:xfrm>
            <a:off x="2069432" y="413886"/>
            <a:ext cx="5470657" cy="957714"/>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rgbClr val="FF6600"/>
              </a:buClr>
              <a:buSzPts val="4200"/>
              <a:buFont typeface="Times New Roman"/>
              <a:buNone/>
            </a:pPr>
            <a:r>
              <a:rPr lang="en-US" sz="28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sym typeface="Times New Roman"/>
              </a:rPr>
              <a:t>Types of Services</a:t>
            </a:r>
            <a:endParaRPr sz="28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208" name="Google Shape;208;p4"/>
          <p:cNvSpPr txBox="1">
            <a:spLocks noGrp="1"/>
          </p:cNvSpPr>
          <p:nvPr>
            <p:ph idx="1"/>
          </p:nvPr>
        </p:nvSpPr>
        <p:spPr>
          <a:xfrm>
            <a:off x="396240" y="1016000"/>
            <a:ext cx="6755331" cy="5554921"/>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SzPts val="1600"/>
              <a:buNone/>
            </a:pPr>
            <a:r>
              <a:rPr lang="en-US" dirty="0">
                <a:latin typeface="Times New Roman" panose="02020603050405020304" pitchFamily="18" charset="0"/>
                <a:ea typeface="Calibri" panose="020F0502020204030204" pitchFamily="34" charset="0"/>
                <a:cs typeface="Times New Roman" panose="02020603050405020304" pitchFamily="18" charset="0"/>
                <a:sym typeface="Times New Roman"/>
              </a:rPr>
              <a:t>The services are arranged and provided based on individual needs, so the length of time it takes to prepare for employment is different for each person.  </a:t>
            </a:r>
            <a:endParaRPr dirty="0">
              <a:latin typeface="Times New Roman" panose="02020603050405020304" pitchFamily="18" charset="0"/>
              <a:ea typeface="Calibri" panose="020F0502020204030204" pitchFamily="34" charset="0"/>
              <a:cs typeface="Times New Roman" panose="02020603050405020304" pitchFamily="18" charset="0"/>
            </a:endParaRPr>
          </a:p>
          <a:p>
            <a:pPr marL="800107" lvl="1" indent="-342900" algn="l" rtl="0">
              <a:spcBef>
                <a:spcPts val="1000"/>
              </a:spcBef>
              <a:spcAft>
                <a:spcPts val="0"/>
              </a:spcAft>
              <a:buSzPts val="1600"/>
              <a:buFont typeface="Wingdings" panose="05000000000000000000" pitchFamily="2" charset="2"/>
              <a:buChar char="Ø"/>
            </a:pPr>
            <a:r>
              <a:rPr lang="en-US" sz="1800" dirty="0">
                <a:latin typeface="Times New Roman" panose="02020603050405020304" pitchFamily="18" charset="0"/>
                <a:ea typeface="Calibri" panose="020F0502020204030204" pitchFamily="34" charset="0"/>
                <a:cs typeface="Times New Roman" panose="02020603050405020304" pitchFamily="18" charset="0"/>
                <a:sym typeface="Times New Roman"/>
              </a:rPr>
              <a:t>Counseling and Guidance</a:t>
            </a:r>
          </a:p>
          <a:p>
            <a:pPr marL="800107" lvl="1" indent="-342900">
              <a:buSzPts val="1600"/>
              <a:buFont typeface="Wingdings" panose="05000000000000000000" pitchFamily="2" charset="2"/>
              <a:buChar char="Ø"/>
            </a:pPr>
            <a:r>
              <a:rPr lang="en-US" sz="1800" dirty="0">
                <a:latin typeface="Times New Roman" panose="02020603050405020304" pitchFamily="18" charset="0"/>
                <a:ea typeface="Calibri" panose="020F0502020204030204" pitchFamily="34" charset="0"/>
                <a:cs typeface="Times New Roman" panose="02020603050405020304" pitchFamily="18" charset="0"/>
                <a:sym typeface="Times New Roman"/>
              </a:rPr>
              <a:t>Pre-Employment Transition Services</a:t>
            </a:r>
            <a:endParaRPr lang="en-US" sz="1800" dirty="0">
              <a:latin typeface="Times New Roman" panose="02020603050405020304" pitchFamily="18" charset="0"/>
              <a:ea typeface="Calibri" panose="020F0502020204030204" pitchFamily="34" charset="0"/>
              <a:cs typeface="Times New Roman" panose="02020603050405020304" pitchFamily="18" charset="0"/>
            </a:endParaRPr>
          </a:p>
          <a:p>
            <a:pPr marL="800107" lvl="1" indent="-342900" algn="l" rtl="0">
              <a:spcBef>
                <a:spcPts val="1000"/>
              </a:spcBef>
              <a:spcAft>
                <a:spcPts val="0"/>
              </a:spcAft>
              <a:buSzPts val="1600"/>
              <a:buFont typeface="Wingdings" panose="05000000000000000000" pitchFamily="2" charset="2"/>
              <a:buChar char="Ø"/>
            </a:pPr>
            <a:r>
              <a:rPr lang="en-US" sz="1800" dirty="0">
                <a:latin typeface="Times New Roman" panose="02020603050405020304" pitchFamily="18" charset="0"/>
                <a:ea typeface="Calibri" panose="020F0502020204030204" pitchFamily="34" charset="0"/>
                <a:cs typeface="Times New Roman" panose="02020603050405020304" pitchFamily="18" charset="0"/>
                <a:sym typeface="Times New Roman"/>
              </a:rPr>
              <a:t>On-the-Job Training	</a:t>
            </a:r>
            <a:endParaRPr sz="1800" dirty="0">
              <a:latin typeface="Times New Roman" panose="02020603050405020304" pitchFamily="18" charset="0"/>
              <a:ea typeface="Calibri" panose="020F0502020204030204" pitchFamily="34" charset="0"/>
              <a:cs typeface="Times New Roman" panose="02020603050405020304" pitchFamily="18" charset="0"/>
            </a:endParaRPr>
          </a:p>
          <a:p>
            <a:pPr marL="800107" lvl="1" indent="-342900" algn="l" rtl="0">
              <a:spcBef>
                <a:spcPts val="1000"/>
              </a:spcBef>
              <a:spcAft>
                <a:spcPts val="0"/>
              </a:spcAft>
              <a:buSzPts val="1600"/>
              <a:buFont typeface="Wingdings" panose="05000000000000000000" pitchFamily="2" charset="2"/>
              <a:buChar char="Ø"/>
            </a:pPr>
            <a:r>
              <a:rPr lang="en-US" sz="1800" dirty="0">
                <a:latin typeface="Times New Roman" panose="02020603050405020304" pitchFamily="18" charset="0"/>
                <a:ea typeface="Calibri" panose="020F0502020204030204" pitchFamily="34" charset="0"/>
                <a:cs typeface="Times New Roman" panose="02020603050405020304" pitchFamily="18" charset="0"/>
                <a:sym typeface="Times New Roman"/>
              </a:rPr>
              <a:t>Supported Employment</a:t>
            </a:r>
            <a:endParaRPr sz="1800" dirty="0">
              <a:latin typeface="Times New Roman" panose="02020603050405020304" pitchFamily="18" charset="0"/>
              <a:ea typeface="Calibri" panose="020F0502020204030204" pitchFamily="34" charset="0"/>
              <a:cs typeface="Times New Roman" panose="02020603050405020304" pitchFamily="18" charset="0"/>
            </a:endParaRPr>
          </a:p>
          <a:p>
            <a:pPr marL="800107" lvl="1" indent="-342900" algn="l" rtl="0">
              <a:spcBef>
                <a:spcPts val="1000"/>
              </a:spcBef>
              <a:spcAft>
                <a:spcPts val="0"/>
              </a:spcAft>
              <a:buSzPts val="1600"/>
              <a:buFont typeface="Wingdings" panose="05000000000000000000" pitchFamily="2" charset="2"/>
              <a:buChar char="Ø"/>
            </a:pPr>
            <a:r>
              <a:rPr lang="en-US" sz="1800" dirty="0">
                <a:latin typeface="Times New Roman" panose="02020603050405020304" pitchFamily="18" charset="0"/>
                <a:ea typeface="Calibri" panose="020F0502020204030204" pitchFamily="34" charset="0"/>
                <a:cs typeface="Times New Roman" panose="02020603050405020304" pitchFamily="18" charset="0"/>
                <a:sym typeface="Times New Roman"/>
              </a:rPr>
              <a:t>Job Coaching </a:t>
            </a:r>
          </a:p>
          <a:p>
            <a:pPr marL="800107" lvl="1" indent="-342900" algn="l" rtl="0">
              <a:spcBef>
                <a:spcPts val="1000"/>
              </a:spcBef>
              <a:spcAft>
                <a:spcPts val="0"/>
              </a:spcAft>
              <a:buSzPts val="1600"/>
              <a:buFont typeface="Wingdings" panose="05000000000000000000" pitchFamily="2" charset="2"/>
              <a:buChar char="Ø"/>
            </a:pPr>
            <a:r>
              <a:rPr lang="en-US" sz="1800" dirty="0">
                <a:latin typeface="Times New Roman" panose="02020603050405020304" pitchFamily="18" charset="0"/>
                <a:ea typeface="Calibri" panose="020F0502020204030204" pitchFamily="34" charset="0"/>
                <a:cs typeface="Times New Roman" panose="02020603050405020304" pitchFamily="18" charset="0"/>
                <a:sym typeface="Times New Roman"/>
              </a:rPr>
              <a:t>Physical and Mental Restoration                     </a:t>
            </a:r>
            <a:endParaRPr sz="1800" dirty="0">
              <a:latin typeface="Times New Roman" panose="02020603050405020304" pitchFamily="18" charset="0"/>
              <a:ea typeface="Calibri" panose="020F0502020204030204" pitchFamily="34" charset="0"/>
              <a:cs typeface="Times New Roman" panose="02020603050405020304" pitchFamily="18" charset="0"/>
            </a:endParaRPr>
          </a:p>
          <a:p>
            <a:pPr marL="800107" lvl="1" indent="-342900" algn="l" rtl="0">
              <a:spcBef>
                <a:spcPts val="1000"/>
              </a:spcBef>
              <a:spcAft>
                <a:spcPts val="0"/>
              </a:spcAft>
              <a:buSzPts val="1600"/>
              <a:buFont typeface="Wingdings" panose="05000000000000000000" pitchFamily="2" charset="2"/>
              <a:buChar char="Ø"/>
            </a:pPr>
            <a:r>
              <a:rPr lang="en-US" sz="1800" dirty="0">
                <a:latin typeface="Times New Roman" panose="02020603050405020304" pitchFamily="18" charset="0"/>
                <a:ea typeface="Calibri" panose="020F0502020204030204" pitchFamily="34" charset="0"/>
                <a:cs typeface="Times New Roman" panose="02020603050405020304" pitchFamily="18" charset="0"/>
                <a:sym typeface="Times New Roman"/>
              </a:rPr>
              <a:t>Assistive Technology</a:t>
            </a:r>
            <a:endParaRPr sz="1800" dirty="0">
              <a:latin typeface="Times New Roman" panose="02020603050405020304" pitchFamily="18" charset="0"/>
              <a:ea typeface="Calibri" panose="020F0502020204030204" pitchFamily="34" charset="0"/>
              <a:cs typeface="Times New Roman" panose="02020603050405020304" pitchFamily="18" charset="0"/>
            </a:endParaRPr>
          </a:p>
          <a:p>
            <a:pPr marL="800107" lvl="1" indent="-342900" algn="l" rtl="0">
              <a:spcBef>
                <a:spcPts val="1000"/>
              </a:spcBef>
              <a:spcAft>
                <a:spcPts val="0"/>
              </a:spcAft>
              <a:buSzPts val="1600"/>
              <a:buFont typeface="Wingdings" panose="05000000000000000000" pitchFamily="2" charset="2"/>
              <a:buChar char="Ø"/>
            </a:pPr>
            <a:r>
              <a:rPr lang="en-US" sz="1800" dirty="0">
                <a:latin typeface="Times New Roman" panose="02020603050405020304" pitchFamily="18" charset="0"/>
                <a:ea typeface="Calibri" panose="020F0502020204030204" pitchFamily="34" charset="0"/>
                <a:cs typeface="Times New Roman" panose="02020603050405020304" pitchFamily="18" charset="0"/>
                <a:sym typeface="Times New Roman"/>
              </a:rPr>
              <a:t>Work Readiness Training</a:t>
            </a:r>
          </a:p>
          <a:p>
            <a:pPr marL="800107" lvl="1" indent="-342900" algn="l" rtl="0">
              <a:spcBef>
                <a:spcPts val="1000"/>
              </a:spcBef>
              <a:spcAft>
                <a:spcPts val="0"/>
              </a:spcAft>
              <a:buSzPts val="1600"/>
              <a:buFont typeface="Wingdings" panose="05000000000000000000" pitchFamily="2" charset="2"/>
              <a:buChar char="Ø"/>
            </a:pPr>
            <a:r>
              <a:rPr lang="en-US" sz="1800" dirty="0">
                <a:latin typeface="Times New Roman" panose="02020603050405020304" pitchFamily="18" charset="0"/>
                <a:ea typeface="Calibri" panose="020F0502020204030204" pitchFamily="34" charset="0"/>
                <a:cs typeface="Times New Roman" panose="02020603050405020304" pitchFamily="18" charset="0"/>
                <a:sym typeface="Times New Roman"/>
              </a:rPr>
              <a:t> Post-Secondary Education</a:t>
            </a:r>
          </a:p>
          <a:p>
            <a:pPr marL="800107" lvl="1" indent="-342900" algn="l" rtl="0">
              <a:spcBef>
                <a:spcPts val="1000"/>
              </a:spcBef>
              <a:spcAft>
                <a:spcPts val="0"/>
              </a:spcAft>
              <a:buSzPts val="1600"/>
              <a:buFont typeface="Wingdings" panose="05000000000000000000" pitchFamily="2" charset="2"/>
              <a:buChar char="Ø"/>
            </a:pPr>
            <a:r>
              <a:rPr lang="en-US" sz="1800" dirty="0">
                <a:latin typeface="Times New Roman" panose="02020603050405020304" pitchFamily="18" charset="0"/>
                <a:ea typeface="Calibri" panose="020F0502020204030204" pitchFamily="34" charset="0"/>
                <a:cs typeface="Times New Roman" panose="02020603050405020304" pitchFamily="18" charset="0"/>
                <a:sym typeface="Times New Roman"/>
              </a:rPr>
              <a:t>Technical Training</a:t>
            </a:r>
          </a:p>
          <a:p>
            <a:pPr marL="800107" lvl="1" indent="-342900" algn="l" rtl="0">
              <a:spcBef>
                <a:spcPts val="1000"/>
              </a:spcBef>
              <a:spcAft>
                <a:spcPts val="0"/>
              </a:spcAft>
              <a:buSzPts val="1600"/>
              <a:buFont typeface="Wingdings" panose="05000000000000000000" pitchFamily="2" charset="2"/>
              <a:buChar char="Ø"/>
            </a:pPr>
            <a:r>
              <a:rPr lang="en-US" sz="1800" dirty="0">
                <a:latin typeface="Times New Roman" panose="02020603050405020304" pitchFamily="18" charset="0"/>
                <a:ea typeface="Calibri" panose="020F0502020204030204" pitchFamily="34" charset="0"/>
                <a:cs typeface="Times New Roman" panose="02020603050405020304" pitchFamily="18" charset="0"/>
                <a:sym typeface="Times New Roman"/>
              </a:rPr>
              <a:t>Referrals to Outside Agencies</a:t>
            </a:r>
          </a:p>
          <a:p>
            <a:pPr marL="457206" lvl="1" indent="0" algn="l" rtl="0">
              <a:spcBef>
                <a:spcPts val="1000"/>
              </a:spcBef>
              <a:spcAft>
                <a:spcPts val="0"/>
              </a:spcAft>
              <a:buSzPts val="1600"/>
              <a:buNone/>
            </a:pPr>
            <a:endParaRPr sz="2000" dirty="0">
              <a:latin typeface="Times New Roman" panose="02020603050405020304" pitchFamily="18" charset="0"/>
              <a:ea typeface="Times New Roman"/>
              <a:cs typeface="Times New Roman" panose="02020603050405020304" pitchFamily="18" charset="0"/>
              <a:sym typeface="Times New Roman"/>
            </a:endParaRPr>
          </a:p>
          <a:p>
            <a:pPr marL="742962" lvl="1" indent="-194315" algn="l" rtl="0">
              <a:spcBef>
                <a:spcPts val="1000"/>
              </a:spcBef>
              <a:spcAft>
                <a:spcPts val="0"/>
              </a:spcAft>
              <a:buSzPts val="1440"/>
              <a:buNone/>
            </a:pPr>
            <a:endParaRPr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13"/>
        <p:cNvGrpSpPr/>
        <p:nvPr/>
      </p:nvGrpSpPr>
      <p:grpSpPr>
        <a:xfrm>
          <a:off x="0" y="0"/>
          <a:ext cx="0" cy="0"/>
          <a:chOff x="0" y="0"/>
          <a:chExt cx="0" cy="0"/>
        </a:xfrm>
      </p:grpSpPr>
      <p:sp>
        <p:nvSpPr>
          <p:cNvPr id="214" name="Google Shape;214;p5"/>
          <p:cNvSpPr txBox="1">
            <a:spLocks noGrp="1"/>
          </p:cNvSpPr>
          <p:nvPr>
            <p:ph type="title"/>
          </p:nvPr>
        </p:nvSpPr>
        <p:spPr>
          <a:xfrm>
            <a:off x="3178762" y="1106905"/>
            <a:ext cx="3923078" cy="1053895"/>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2"/>
              </a:buClr>
              <a:buSzPts val="3300"/>
              <a:buFont typeface="Century Gothic"/>
              <a:buNone/>
            </a:pPr>
            <a:r>
              <a:rPr lang="en-US" sz="24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Types of Services: Guidance and Counseling</a:t>
            </a:r>
            <a:endParaRPr sz="24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218" name="Google Shape;218;p5"/>
          <p:cNvSpPr txBox="1">
            <a:spLocks noGrp="1"/>
          </p:cNvSpPr>
          <p:nvPr>
            <p:ph sz="half" idx="1"/>
          </p:nvPr>
        </p:nvSpPr>
        <p:spPr>
          <a:xfrm>
            <a:off x="3178763" y="2160800"/>
            <a:ext cx="4319318" cy="2430451"/>
          </a:xfrm>
          <a:prstGeom prst="rect">
            <a:avLst/>
          </a:prstGeom>
          <a:noFill/>
          <a:ln>
            <a:noFill/>
          </a:ln>
        </p:spPr>
        <p:txBody>
          <a:bodyPr spcFirstLastPara="1" wrap="square" lIns="91425" tIns="45700" rIns="91425" bIns="45700" anchor="ctr" anchorCtr="0">
            <a:normAutofit/>
          </a:bodyPr>
          <a:lstStyle/>
          <a:p>
            <a:pPr marL="342906" lvl="0" indent="-342906" algn="l" rtl="0">
              <a:spcBef>
                <a:spcPts val="0"/>
              </a:spcBef>
              <a:spcAft>
                <a:spcPts val="0"/>
              </a:spcAft>
              <a:buSzPts val="1600"/>
              <a:buChar char="►"/>
            </a:pPr>
            <a:r>
              <a:rPr lang="en-US" dirty="0">
                <a:latin typeface="Times New Roman" panose="02020603050405020304" pitchFamily="18" charset="0"/>
                <a:ea typeface="Calibri" panose="020F0502020204030204" pitchFamily="34" charset="0"/>
                <a:cs typeface="Times New Roman" panose="02020603050405020304" pitchFamily="18" charset="0"/>
              </a:rPr>
              <a:t>Together, the student and the VR counselor will talk about different interests, career pathways, and options using labor market information.</a:t>
            </a:r>
            <a:endParaRPr dirty="0">
              <a:latin typeface="Times New Roman" panose="02020603050405020304" pitchFamily="18" charset="0"/>
              <a:ea typeface="Calibri" panose="020F0502020204030204" pitchFamily="34" charset="0"/>
              <a:cs typeface="Times New Roman" panose="02020603050405020304" pitchFamily="18" charset="0"/>
            </a:endParaRPr>
          </a:p>
          <a:p>
            <a:pPr marL="342906" lvl="0" indent="-342906" algn="l" rtl="0">
              <a:spcBef>
                <a:spcPts val="1000"/>
              </a:spcBef>
              <a:spcAft>
                <a:spcPts val="0"/>
              </a:spcAft>
              <a:buSzPts val="1600"/>
              <a:buChar char="►"/>
            </a:pPr>
            <a:r>
              <a:rPr lang="en-US" dirty="0">
                <a:latin typeface="Times New Roman" panose="02020603050405020304" pitchFamily="18" charset="0"/>
                <a:ea typeface="Calibri" panose="020F0502020204030204" pitchFamily="34" charset="0"/>
                <a:cs typeface="Times New Roman" panose="02020603050405020304" pitchFamily="18" charset="0"/>
              </a:rPr>
              <a:t>The student will engage in the process of self-discovery to understand preferences and interests for employment. </a:t>
            </a:r>
            <a:endParaRPr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215" name="Google Shape;215;p5"/>
          <p:cNvPicPr preferRelativeResize="0"/>
          <p:nvPr/>
        </p:nvPicPr>
        <p:blipFill rotWithShape="1">
          <a:blip r:embed="rId3">
            <a:alphaModFix/>
          </a:blip>
          <a:srcRect r="1" b="7042"/>
          <a:stretch/>
        </p:blipFill>
        <p:spPr>
          <a:xfrm>
            <a:off x="600418" y="786123"/>
            <a:ext cx="2503170" cy="1547387"/>
          </a:xfrm>
          <a:custGeom>
            <a:avLst/>
            <a:gdLst/>
            <a:ahLst/>
            <a:cxnLst/>
            <a:rect l="l" t="t" r="r" b="b"/>
            <a:pathLst>
              <a:path w="3337560" h="1547387" extrusionOk="0">
                <a:moveTo>
                  <a:pt x="384420" y="0"/>
                </a:moveTo>
                <a:lnTo>
                  <a:pt x="3337560" y="0"/>
                </a:lnTo>
                <a:lnTo>
                  <a:pt x="3337560" y="1547387"/>
                </a:lnTo>
                <a:lnTo>
                  <a:pt x="0" y="1547387"/>
                </a:lnTo>
                <a:lnTo>
                  <a:pt x="0" y="384420"/>
                </a:lnTo>
                <a:close/>
              </a:path>
            </a:pathLst>
          </a:custGeom>
          <a:noFill/>
          <a:ln>
            <a:noFill/>
          </a:ln>
        </p:spPr>
      </p:pic>
      <p:pic>
        <p:nvPicPr>
          <p:cNvPr id="216" name="Google Shape;216;p5"/>
          <p:cNvPicPr preferRelativeResize="0"/>
          <p:nvPr/>
        </p:nvPicPr>
        <p:blipFill rotWithShape="1">
          <a:blip r:embed="rId4">
            <a:alphaModFix/>
          </a:blip>
          <a:srcRect l="27447" r="-5" b="-5"/>
          <a:stretch/>
        </p:blipFill>
        <p:spPr>
          <a:xfrm>
            <a:off x="598038" y="2390770"/>
            <a:ext cx="2505550" cy="1752600"/>
          </a:xfrm>
          <a:prstGeom prst="rect">
            <a:avLst/>
          </a:prstGeom>
          <a:noFill/>
          <a:ln>
            <a:noFill/>
          </a:ln>
        </p:spPr>
      </p:pic>
      <p:pic>
        <p:nvPicPr>
          <p:cNvPr id="217" name="Google Shape;217;p5"/>
          <p:cNvPicPr preferRelativeResize="0"/>
          <p:nvPr/>
        </p:nvPicPr>
        <p:blipFill rotWithShape="1">
          <a:blip r:embed="rId5">
            <a:alphaModFix/>
          </a:blip>
          <a:srcRect r="7110" b="-5"/>
          <a:stretch/>
        </p:blipFill>
        <p:spPr>
          <a:xfrm>
            <a:off x="600418" y="4199307"/>
            <a:ext cx="2503170" cy="1542858"/>
          </a:xfrm>
          <a:custGeom>
            <a:avLst/>
            <a:gdLst/>
            <a:ahLst/>
            <a:cxnLst/>
            <a:rect l="l" t="t" r="r" b="b"/>
            <a:pathLst>
              <a:path w="3337560" h="1542858" extrusionOk="0">
                <a:moveTo>
                  <a:pt x="0" y="0"/>
                </a:moveTo>
                <a:lnTo>
                  <a:pt x="3337560" y="0"/>
                </a:lnTo>
                <a:lnTo>
                  <a:pt x="3337560" y="1158438"/>
                </a:lnTo>
                <a:lnTo>
                  <a:pt x="2953140" y="1542858"/>
                </a:lnTo>
                <a:lnTo>
                  <a:pt x="0" y="1542858"/>
                </a:lnTo>
                <a:close/>
              </a:path>
            </a:pathLst>
          </a:cu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22"/>
        <p:cNvGrpSpPr/>
        <p:nvPr/>
      </p:nvGrpSpPr>
      <p:grpSpPr>
        <a:xfrm>
          <a:off x="0" y="0"/>
          <a:ext cx="0" cy="0"/>
          <a:chOff x="0" y="0"/>
          <a:chExt cx="0" cy="0"/>
        </a:xfrm>
      </p:grpSpPr>
      <p:sp>
        <p:nvSpPr>
          <p:cNvPr id="223" name="Google Shape;223;p6"/>
          <p:cNvSpPr txBox="1">
            <a:spLocks noGrp="1"/>
          </p:cNvSpPr>
          <p:nvPr>
            <p:ph type="title"/>
          </p:nvPr>
        </p:nvSpPr>
        <p:spPr>
          <a:xfrm>
            <a:off x="3204363" y="152401"/>
            <a:ext cx="3687325" cy="1142999"/>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lt1"/>
              </a:buClr>
              <a:buSzPts val="2400"/>
              <a:buFont typeface="Century Gothic"/>
              <a:buNone/>
            </a:pPr>
            <a:r>
              <a:rPr lang="en-US"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TYPES OF SERVICES: JOB COACHING</a:t>
            </a:r>
            <a:endParaRPr dirty="0">
              <a:latin typeface="Times New Roman" panose="02020603050405020304" pitchFamily="18" charset="0"/>
              <a:cs typeface="Times New Roman" panose="02020603050405020304" pitchFamily="18" charset="0"/>
            </a:endParaRPr>
          </a:p>
        </p:txBody>
      </p:sp>
      <p:pic>
        <p:nvPicPr>
          <p:cNvPr id="224" name="Google Shape;224;p6"/>
          <p:cNvPicPr preferRelativeResize="0"/>
          <p:nvPr/>
        </p:nvPicPr>
        <p:blipFill rotWithShape="1">
          <a:blip r:embed="rId3">
            <a:alphaModFix/>
          </a:blip>
          <a:srcRect/>
          <a:stretch/>
        </p:blipFill>
        <p:spPr>
          <a:xfrm>
            <a:off x="227128" y="3311532"/>
            <a:ext cx="2477000" cy="1647205"/>
          </a:xfrm>
          <a:prstGeom prst="rect">
            <a:avLst/>
          </a:prstGeom>
          <a:noFill/>
          <a:ln>
            <a:noFill/>
          </a:ln>
        </p:spPr>
      </p:pic>
      <p:pic>
        <p:nvPicPr>
          <p:cNvPr id="225" name="Google Shape;225;p6"/>
          <p:cNvPicPr preferRelativeResize="0"/>
          <p:nvPr/>
        </p:nvPicPr>
        <p:blipFill rotWithShape="1">
          <a:blip r:embed="rId4">
            <a:alphaModFix/>
          </a:blip>
          <a:srcRect/>
          <a:stretch/>
        </p:blipFill>
        <p:spPr>
          <a:xfrm>
            <a:off x="610995" y="839003"/>
            <a:ext cx="2093133" cy="2093133"/>
          </a:xfrm>
          <a:prstGeom prst="rect">
            <a:avLst/>
          </a:prstGeom>
          <a:noFill/>
          <a:ln>
            <a:noFill/>
          </a:ln>
        </p:spPr>
      </p:pic>
      <p:sp>
        <p:nvSpPr>
          <p:cNvPr id="226" name="Google Shape;226;p6"/>
          <p:cNvSpPr txBox="1"/>
          <p:nvPr/>
        </p:nvSpPr>
        <p:spPr>
          <a:xfrm>
            <a:off x="2704698" y="1694046"/>
            <a:ext cx="4600877" cy="4350619"/>
          </a:xfrm>
          <a:prstGeom prst="rect">
            <a:avLst/>
          </a:prstGeom>
          <a:noFill/>
          <a:ln>
            <a:noFill/>
          </a:ln>
        </p:spPr>
        <p:txBody>
          <a:bodyPr spcFirstLastPara="1" wrap="square" lIns="91425" tIns="45700" rIns="91425" bIns="45700" anchor="t" anchorCtr="0">
            <a:normAutofit lnSpcReduction="10000"/>
          </a:bodyPr>
          <a:lstStyle/>
          <a:p>
            <a:pPr marL="0" marR="0" lvl="0" indent="0" algn="l" rtl="0">
              <a:lnSpc>
                <a:spcPct val="90000"/>
              </a:lnSpc>
              <a:spcBef>
                <a:spcPts val="0"/>
              </a:spcBef>
              <a:spcAft>
                <a:spcPts val="0"/>
              </a:spcAft>
              <a:buNone/>
            </a:pPr>
            <a:r>
              <a:rPr lang="en-US" sz="1600" dirty="0">
                <a:latin typeface="Times New Roman" panose="02020603050405020304" pitchFamily="18" charset="0"/>
                <a:ea typeface="Calibri" panose="020F0502020204030204" pitchFamily="34" charset="0"/>
                <a:cs typeface="Times New Roman" panose="02020603050405020304" pitchFamily="18" charset="0"/>
                <a:sym typeface="Century Gothic"/>
              </a:rPr>
              <a:t>Some students may need 1:1 assistance from a J</a:t>
            </a:r>
            <a:r>
              <a:rPr lang="en-US" sz="1600" b="1" dirty="0">
                <a:latin typeface="Times New Roman" panose="02020603050405020304" pitchFamily="18" charset="0"/>
                <a:ea typeface="Calibri" panose="020F0502020204030204" pitchFamily="34" charset="0"/>
                <a:cs typeface="Times New Roman" panose="02020603050405020304" pitchFamily="18" charset="0"/>
                <a:sym typeface="Century Gothic"/>
              </a:rPr>
              <a:t>ob</a:t>
            </a:r>
            <a:r>
              <a:rPr lang="en-US" sz="1600" dirty="0">
                <a:latin typeface="Times New Roman" panose="02020603050405020304" pitchFamily="18" charset="0"/>
                <a:ea typeface="Calibri" panose="020F0502020204030204" pitchFamily="34" charset="0"/>
                <a:cs typeface="Times New Roman" panose="02020603050405020304" pitchFamily="18" charset="0"/>
                <a:sym typeface="Century Gothic"/>
              </a:rPr>
              <a:t> </a:t>
            </a:r>
            <a:r>
              <a:rPr lang="en-US" sz="1600" b="1" dirty="0">
                <a:latin typeface="Times New Roman" panose="02020603050405020304" pitchFamily="18" charset="0"/>
                <a:ea typeface="Calibri" panose="020F0502020204030204" pitchFamily="34" charset="0"/>
                <a:cs typeface="Times New Roman" panose="02020603050405020304" pitchFamily="18" charset="0"/>
                <a:sym typeface="Century Gothic"/>
              </a:rPr>
              <a:t>Coach</a:t>
            </a:r>
            <a:r>
              <a:rPr lang="en-US" sz="1600" dirty="0">
                <a:latin typeface="Times New Roman" panose="02020603050405020304" pitchFamily="18" charset="0"/>
                <a:ea typeface="Calibri" panose="020F0502020204030204" pitchFamily="34" charset="0"/>
                <a:cs typeface="Times New Roman" panose="02020603050405020304" pitchFamily="18" charset="0"/>
                <a:sym typeface="Century Gothic"/>
              </a:rPr>
              <a:t> with employment, especially in the beginning. </a:t>
            </a:r>
            <a:endParaRPr sz="1600" dirty="0">
              <a:latin typeface="Times New Roman" panose="02020603050405020304" pitchFamily="18" charset="0"/>
              <a:ea typeface="Calibri" panose="020F0502020204030204" pitchFamily="34" charset="0"/>
              <a:cs typeface="Times New Roman" panose="02020603050405020304" pitchFamily="18" charset="0"/>
            </a:endParaRPr>
          </a:p>
          <a:p>
            <a:pPr marL="0" marR="0" lvl="0" indent="-71120" algn="l" rtl="0">
              <a:lnSpc>
                <a:spcPct val="90000"/>
              </a:lnSpc>
              <a:spcBef>
                <a:spcPts val="880"/>
              </a:spcBef>
              <a:spcAft>
                <a:spcPts val="0"/>
              </a:spcAft>
              <a:buClr>
                <a:schemeClr val="lt1"/>
              </a:buClr>
              <a:buSzPts val="1120"/>
              <a:buFont typeface="Noto Sans Symbols"/>
              <a:buChar char="▶"/>
            </a:pPr>
            <a:r>
              <a:rPr lang="en-US" sz="1600" dirty="0">
                <a:latin typeface="Times New Roman" panose="02020603050405020304" pitchFamily="18" charset="0"/>
                <a:ea typeface="Calibri" panose="020F0502020204030204" pitchFamily="34" charset="0"/>
                <a:cs typeface="Times New Roman" panose="02020603050405020304" pitchFamily="18" charset="0"/>
                <a:sym typeface="Century Gothic"/>
              </a:rPr>
              <a:t>A Job Coach is an experienced professional who can:</a:t>
            </a:r>
            <a:endParaRPr sz="1600" dirty="0">
              <a:latin typeface="Times New Roman" panose="02020603050405020304" pitchFamily="18" charset="0"/>
              <a:ea typeface="Calibri" panose="020F0502020204030204" pitchFamily="34" charset="0"/>
              <a:cs typeface="Times New Roman" panose="02020603050405020304" pitchFamily="18" charset="0"/>
            </a:endParaRPr>
          </a:p>
          <a:p>
            <a:pPr marL="671830" marR="0" lvl="1" indent="-285750" algn="l" rtl="0">
              <a:lnSpc>
                <a:spcPct val="90000"/>
              </a:lnSpc>
              <a:spcBef>
                <a:spcPts val="880"/>
              </a:spcBef>
              <a:spcAft>
                <a:spcPts val="0"/>
              </a:spcAft>
              <a:buClr>
                <a:schemeClr val="lt1"/>
              </a:buClr>
              <a:buSzPts val="1120"/>
              <a:buFont typeface="Arial" panose="020B0604020202020204" pitchFamily="34" charset="0"/>
              <a:buChar char="•"/>
            </a:pPr>
            <a:r>
              <a:rPr lang="en-US" sz="1600" b="0" i="0" u="none" strike="noStrike" cap="none" dirty="0">
                <a:latin typeface="Times New Roman" panose="02020603050405020304" pitchFamily="18" charset="0"/>
                <a:ea typeface="Calibri" panose="020F0502020204030204" pitchFamily="34" charset="0"/>
                <a:cs typeface="Times New Roman" panose="02020603050405020304" pitchFamily="18" charset="0"/>
                <a:sym typeface="Century Gothic"/>
              </a:rPr>
              <a:t>**help individuals enhance their strengths and improve their work skills </a:t>
            </a:r>
            <a:endParaRPr sz="1600" dirty="0">
              <a:latin typeface="Times New Roman" panose="02020603050405020304" pitchFamily="18" charset="0"/>
              <a:ea typeface="Calibri" panose="020F0502020204030204" pitchFamily="34" charset="0"/>
              <a:cs typeface="Times New Roman" panose="02020603050405020304" pitchFamily="18" charset="0"/>
            </a:endParaRPr>
          </a:p>
          <a:p>
            <a:pPr marL="671830" marR="0" lvl="1" indent="-285750" algn="l" rtl="0">
              <a:lnSpc>
                <a:spcPct val="90000"/>
              </a:lnSpc>
              <a:spcBef>
                <a:spcPts val="880"/>
              </a:spcBef>
              <a:spcAft>
                <a:spcPts val="0"/>
              </a:spcAft>
              <a:buClr>
                <a:schemeClr val="lt1"/>
              </a:buClr>
              <a:buSzPts val="1120"/>
              <a:buFont typeface="Arial" panose="020B0604020202020204" pitchFamily="34" charset="0"/>
              <a:buChar char="•"/>
            </a:pPr>
            <a:r>
              <a:rPr lang="en-US" sz="1600" b="0" i="0" u="none" strike="noStrike" cap="none" dirty="0">
                <a:latin typeface="Times New Roman" panose="02020603050405020304" pitchFamily="18" charset="0"/>
                <a:ea typeface="Calibri" panose="020F0502020204030204" pitchFamily="34" charset="0"/>
                <a:cs typeface="Times New Roman" panose="02020603050405020304" pitchFamily="18" charset="0"/>
                <a:sym typeface="Century Gothic"/>
              </a:rPr>
              <a:t>**provide assistance with adjusting to a new work environment, opening the lines of communication between an employee and a Supervisor. </a:t>
            </a:r>
            <a:endParaRPr sz="1600" dirty="0">
              <a:latin typeface="Times New Roman" panose="02020603050405020304" pitchFamily="18" charset="0"/>
              <a:ea typeface="Calibri" panose="020F0502020204030204" pitchFamily="34" charset="0"/>
              <a:cs typeface="Times New Roman" panose="02020603050405020304" pitchFamily="18" charset="0"/>
            </a:endParaRPr>
          </a:p>
          <a:p>
            <a:pPr marL="285750" marR="0" lvl="0" indent="-285750" algn="l" rtl="0">
              <a:lnSpc>
                <a:spcPct val="90000"/>
              </a:lnSpc>
              <a:spcBef>
                <a:spcPts val="880"/>
              </a:spcBef>
              <a:spcAft>
                <a:spcPts val="0"/>
              </a:spcAft>
              <a:buClr>
                <a:schemeClr val="lt1"/>
              </a:buClr>
              <a:buSzPts val="1120"/>
              <a:buFont typeface="Noto Sans Symbols"/>
              <a:buChar char="▶"/>
            </a:pPr>
            <a:r>
              <a:rPr lang="en-US" sz="1600" dirty="0">
                <a:latin typeface="Times New Roman" panose="02020603050405020304" pitchFamily="18" charset="0"/>
                <a:ea typeface="Calibri" panose="020F0502020204030204" pitchFamily="34" charset="0"/>
                <a:cs typeface="Times New Roman" panose="02020603050405020304" pitchFamily="18" charset="0"/>
                <a:sym typeface="Century Gothic"/>
              </a:rPr>
              <a:t>A job coach can be a temporary or permanent solution to support an individual in gaining independence in learning the essential functions required of their job.</a:t>
            </a:r>
          </a:p>
          <a:p>
            <a:pPr marL="285750" marR="0" lvl="0" indent="-285750" algn="l" rtl="0">
              <a:lnSpc>
                <a:spcPct val="90000"/>
              </a:lnSpc>
              <a:spcBef>
                <a:spcPts val="880"/>
              </a:spcBef>
              <a:spcAft>
                <a:spcPts val="0"/>
              </a:spcAft>
              <a:buClr>
                <a:schemeClr val="lt1"/>
              </a:buClr>
              <a:buSzPts val="1120"/>
              <a:buFont typeface="Noto Sans Symbols"/>
              <a:buChar char="▶"/>
            </a:pPr>
            <a:r>
              <a:rPr lang="en-US" sz="1600" dirty="0">
                <a:latin typeface="Times New Roman" panose="02020603050405020304" pitchFamily="18" charset="0"/>
                <a:ea typeface="Calibri" panose="020F0502020204030204" pitchFamily="34" charset="0"/>
                <a:cs typeface="Times New Roman" panose="02020603050405020304" pitchFamily="18" charset="0"/>
                <a:sym typeface="Century Gothic"/>
              </a:rPr>
              <a:t>DVR will assist the student and their families to ensure financial options are explored to secure that ongoing supports are in place if needed</a:t>
            </a:r>
            <a:r>
              <a:rPr lang="en-US" sz="1600" dirty="0">
                <a:latin typeface="Times New Roman" panose="02020603050405020304" pitchFamily="18" charset="0"/>
                <a:ea typeface="Century Gothic"/>
                <a:cs typeface="Times New Roman" panose="02020603050405020304" pitchFamily="18" charset="0"/>
                <a:sym typeface="Century Gothic"/>
              </a:rPr>
              <a:t>. </a:t>
            </a:r>
            <a:endParaRPr sz="1600" dirty="0">
              <a:latin typeface="Times New Roman" panose="02020603050405020304" pitchFamily="18" charset="0"/>
              <a:cs typeface="Times New Roman" panose="02020603050405020304" pitchFamily="18" charset="0"/>
            </a:endParaRPr>
          </a:p>
          <a:p>
            <a:pPr marL="0" marR="0" lvl="0" indent="0" algn="l" rtl="0">
              <a:lnSpc>
                <a:spcPct val="90000"/>
              </a:lnSpc>
              <a:spcBef>
                <a:spcPts val="780"/>
              </a:spcBef>
              <a:spcAft>
                <a:spcPts val="0"/>
              </a:spcAft>
              <a:buClr>
                <a:schemeClr val="lt1"/>
              </a:buClr>
              <a:buSzPts val="720"/>
              <a:buFont typeface="Noto Sans Symbols"/>
              <a:buNone/>
            </a:pPr>
            <a:endParaRPr sz="900" dirty="0">
              <a:solidFill>
                <a:srgbClr val="0E282A"/>
              </a:solidFill>
              <a:latin typeface="Century Gothic"/>
              <a:ea typeface="Century Gothic"/>
              <a:cs typeface="Century Gothic"/>
              <a:sym typeface="Century Gothic"/>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30"/>
        <p:cNvGrpSpPr/>
        <p:nvPr/>
      </p:nvGrpSpPr>
      <p:grpSpPr>
        <a:xfrm>
          <a:off x="0" y="0"/>
          <a:ext cx="0" cy="0"/>
          <a:chOff x="0" y="0"/>
          <a:chExt cx="0" cy="0"/>
        </a:xfrm>
      </p:grpSpPr>
      <p:sp>
        <p:nvSpPr>
          <p:cNvPr id="231" name="Google Shape;231;p7"/>
          <p:cNvSpPr txBox="1">
            <a:spLocks noGrp="1"/>
          </p:cNvSpPr>
          <p:nvPr>
            <p:ph type="title"/>
          </p:nvPr>
        </p:nvSpPr>
        <p:spPr>
          <a:xfrm>
            <a:off x="304799" y="567891"/>
            <a:ext cx="6971899" cy="808522"/>
          </a:xfrm>
          <a:prstGeom prst="rect">
            <a:avLst/>
          </a:prstGeom>
          <a:noFill/>
          <a:ln>
            <a:noFill/>
          </a:ln>
        </p:spPr>
        <p:txBody>
          <a:bodyPr spcFirstLastPara="1" wrap="square" lIns="91425" tIns="45700" rIns="91425" bIns="45700" anchor="b" anchorCtr="0">
            <a:noAutofit/>
          </a:bodyPr>
          <a:lstStyle/>
          <a:p>
            <a:pPr marL="0" lvl="0" indent="0" algn="ctr" rtl="0">
              <a:spcBef>
                <a:spcPts val="0"/>
              </a:spcBef>
              <a:spcAft>
                <a:spcPts val="0"/>
              </a:spcAft>
              <a:buClr>
                <a:schemeClr val="lt1"/>
              </a:buClr>
              <a:buSzPct val="100000"/>
              <a:buFont typeface="Times New Roman"/>
              <a:buNone/>
            </a:pPr>
            <a:r>
              <a:rPr lang="en-US" sz="24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sym typeface="Times New Roman"/>
              </a:rPr>
              <a:t>Types of Services: </a:t>
            </a:r>
            <a:br>
              <a:rPr lang="en-US" sz="24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sym typeface="Times New Roman"/>
              </a:rPr>
            </a:br>
            <a:r>
              <a:rPr lang="en-US" sz="24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sym typeface="Times New Roman"/>
              </a:rPr>
              <a:t>Post Secondary Education</a:t>
            </a:r>
            <a:endParaRPr sz="24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sym typeface="Times New Roman"/>
            </a:endParaRPr>
          </a:p>
        </p:txBody>
      </p:sp>
      <p:sp>
        <p:nvSpPr>
          <p:cNvPr id="232" name="Google Shape;232;p7"/>
          <p:cNvSpPr txBox="1"/>
          <p:nvPr/>
        </p:nvSpPr>
        <p:spPr>
          <a:xfrm>
            <a:off x="304800" y="914400"/>
            <a:ext cx="7116278" cy="47089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600" dirty="0">
              <a:latin typeface="Calibri" panose="020F0502020204030204" pitchFamily="34" charset="0"/>
              <a:ea typeface="Calibri" panose="020F0502020204030204" pitchFamily="34" charset="0"/>
              <a:cs typeface="Calibri" panose="020F0502020204030204" pitchFamily="34" charset="0"/>
              <a:sym typeface="Century Gothic"/>
            </a:endParaRPr>
          </a:p>
          <a:p>
            <a:pPr marL="0" marR="0" lvl="0" indent="0" algn="l" rtl="0">
              <a:spcBef>
                <a:spcPts val="0"/>
              </a:spcBef>
              <a:spcAft>
                <a:spcPts val="0"/>
              </a:spcAft>
              <a:buNone/>
            </a:pPr>
            <a:endParaRPr lang="en-US" sz="2000" u="sng" dirty="0">
              <a:latin typeface="Calibri" panose="020F0502020204030204" pitchFamily="34" charset="0"/>
              <a:ea typeface="Calibri" panose="020F0502020204030204" pitchFamily="34" charset="0"/>
              <a:cs typeface="Calibri" panose="020F0502020204030204" pitchFamily="34" charset="0"/>
              <a:sym typeface="Times New Roman"/>
            </a:endParaRPr>
          </a:p>
          <a:p>
            <a:pPr marL="0" marR="0" lvl="0" indent="0" algn="l" rtl="0">
              <a:spcBef>
                <a:spcPts val="0"/>
              </a:spcBef>
              <a:spcAft>
                <a:spcPts val="0"/>
              </a:spcAft>
              <a:buNone/>
            </a:pPr>
            <a:r>
              <a:rPr lang="en-US" u="sng" dirty="0">
                <a:latin typeface="Times New Roman" panose="02020603050405020304" pitchFamily="18" charset="0"/>
                <a:ea typeface="Calibri" panose="020F0502020204030204" pitchFamily="34" charset="0"/>
                <a:cs typeface="Times New Roman" panose="02020603050405020304" pitchFamily="18" charset="0"/>
                <a:sym typeface="Times New Roman"/>
              </a:rPr>
              <a:t>Why attend college? </a:t>
            </a:r>
            <a:endParaRPr dirty="0">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l" rtl="0">
              <a:spcBef>
                <a:spcPts val="0"/>
              </a:spcBef>
              <a:spcAft>
                <a:spcPts val="0"/>
              </a:spcAft>
              <a:buNone/>
            </a:pPr>
            <a:endParaRPr dirty="0">
              <a:latin typeface="Times New Roman" panose="02020603050405020304" pitchFamily="18" charset="0"/>
              <a:ea typeface="Calibri" panose="020F0502020204030204" pitchFamily="34" charset="0"/>
              <a:cs typeface="Times New Roman" panose="02020603050405020304" pitchFamily="18" charset="0"/>
              <a:sym typeface="Times New Roman"/>
            </a:endParaRPr>
          </a:p>
          <a:p>
            <a:pPr marL="0" marR="0" lvl="0" indent="0" algn="l" rtl="0">
              <a:spcBef>
                <a:spcPts val="0"/>
              </a:spcBef>
              <a:spcAft>
                <a:spcPts val="0"/>
              </a:spcAft>
              <a:buNone/>
            </a:pPr>
            <a:r>
              <a:rPr lang="en-US" dirty="0">
                <a:latin typeface="Times New Roman" panose="02020603050405020304" pitchFamily="18" charset="0"/>
                <a:ea typeface="Calibri" panose="020F0502020204030204" pitchFamily="34" charset="0"/>
                <a:cs typeface="Times New Roman" panose="02020603050405020304" pitchFamily="18" charset="0"/>
                <a:sym typeface="Times New Roman"/>
              </a:rPr>
              <a:t>College allows students to pursue a higher education that prepares them for long-term employment by obtaining a degree in a specific field</a:t>
            </a:r>
            <a:r>
              <a:rPr lang="en-US" sz="1800" dirty="0">
                <a:latin typeface="Times New Roman" panose="02020603050405020304" pitchFamily="18" charset="0"/>
                <a:ea typeface="Calibri" panose="020F0502020204030204" pitchFamily="34" charset="0"/>
                <a:cs typeface="Times New Roman" panose="02020603050405020304" pitchFamily="18" charset="0"/>
                <a:sym typeface="Times New Roman"/>
              </a:rPr>
              <a:t>. </a:t>
            </a:r>
            <a:endParaRPr dirty="0">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l" rtl="0">
              <a:spcBef>
                <a:spcPts val="0"/>
              </a:spcBef>
              <a:spcAft>
                <a:spcPts val="0"/>
              </a:spcAft>
              <a:buNone/>
            </a:pPr>
            <a:endParaRPr sz="1800" dirty="0">
              <a:latin typeface="Times New Roman" panose="02020603050405020304" pitchFamily="18" charset="0"/>
              <a:ea typeface="Times New Roman"/>
              <a:cs typeface="Times New Roman" panose="02020603050405020304" pitchFamily="18" charset="0"/>
              <a:sym typeface="Times New Roman"/>
            </a:endParaRPr>
          </a:p>
          <a:p>
            <a:pPr marL="0" marR="0" lvl="0" indent="0" algn="l" rtl="0">
              <a:spcBef>
                <a:spcPts val="0"/>
              </a:spcBef>
              <a:spcAft>
                <a:spcPts val="0"/>
              </a:spcAft>
              <a:buNone/>
            </a:pPr>
            <a:endParaRPr sz="1800" dirty="0">
              <a:solidFill>
                <a:schemeClr val="lt1"/>
              </a:solidFill>
              <a:latin typeface="Times New Roman" panose="02020603050405020304" pitchFamily="18" charset="0"/>
              <a:ea typeface="Times New Roman"/>
              <a:cs typeface="Times New Roman" panose="02020603050405020304" pitchFamily="18" charset="0"/>
              <a:sym typeface="Times New Roman"/>
            </a:endParaRPr>
          </a:p>
          <a:p>
            <a:pPr marL="0" marR="0" lvl="0" indent="0" algn="l" rtl="0">
              <a:spcBef>
                <a:spcPts val="0"/>
              </a:spcBef>
              <a:spcAft>
                <a:spcPts val="0"/>
              </a:spcAft>
              <a:buNone/>
            </a:pPr>
            <a:endParaRPr sz="1800" dirty="0">
              <a:solidFill>
                <a:schemeClr val="lt1"/>
              </a:solidFill>
              <a:latin typeface="Times New Roman" panose="02020603050405020304" pitchFamily="18" charset="0"/>
              <a:ea typeface="Times New Roman"/>
              <a:cs typeface="Times New Roman" panose="02020603050405020304" pitchFamily="18" charset="0"/>
              <a:sym typeface="Times New Roman"/>
            </a:endParaRPr>
          </a:p>
          <a:p>
            <a:pPr marL="0" marR="0" lvl="0" indent="0" algn="l" rtl="0">
              <a:spcBef>
                <a:spcPts val="0"/>
              </a:spcBef>
              <a:spcAft>
                <a:spcPts val="0"/>
              </a:spcAft>
              <a:buNone/>
            </a:pPr>
            <a:endParaRPr sz="1600" dirty="0">
              <a:solidFill>
                <a:schemeClr val="lt1"/>
              </a:solidFill>
              <a:latin typeface="Times New Roman" panose="02020603050405020304" pitchFamily="18" charset="0"/>
              <a:ea typeface="Times New Roman"/>
              <a:cs typeface="Times New Roman" panose="02020603050405020304" pitchFamily="18" charset="0"/>
              <a:sym typeface="Times New Roman"/>
            </a:endParaRPr>
          </a:p>
          <a:p>
            <a:pPr marL="0" marR="0" lvl="0" indent="0" algn="l" rtl="0">
              <a:spcBef>
                <a:spcPts val="0"/>
              </a:spcBef>
              <a:spcAft>
                <a:spcPts val="0"/>
              </a:spcAft>
              <a:buNone/>
            </a:pPr>
            <a:endParaRPr sz="1600" dirty="0">
              <a:solidFill>
                <a:schemeClr val="lt1"/>
              </a:solidFill>
              <a:latin typeface="Times New Roman" panose="02020603050405020304" pitchFamily="18" charset="0"/>
              <a:ea typeface="Times New Roman"/>
              <a:cs typeface="Times New Roman" panose="02020603050405020304" pitchFamily="18" charset="0"/>
              <a:sym typeface="Times New Roman"/>
            </a:endParaRPr>
          </a:p>
          <a:p>
            <a:pPr marL="0" marR="0" lvl="0" indent="0" algn="l" rtl="0">
              <a:spcBef>
                <a:spcPts val="0"/>
              </a:spcBef>
              <a:spcAft>
                <a:spcPts val="0"/>
              </a:spcAft>
              <a:buNone/>
            </a:pPr>
            <a:endParaRPr sz="1600" dirty="0">
              <a:solidFill>
                <a:schemeClr val="lt1"/>
              </a:solidFill>
              <a:latin typeface="Times New Roman" panose="02020603050405020304" pitchFamily="18" charset="0"/>
              <a:ea typeface="Times New Roman"/>
              <a:cs typeface="Times New Roman" panose="02020603050405020304" pitchFamily="18" charset="0"/>
              <a:sym typeface="Times New Roman"/>
            </a:endParaRPr>
          </a:p>
          <a:p>
            <a:pPr marL="0" marR="0" lvl="0" indent="0" algn="l" rtl="0">
              <a:spcBef>
                <a:spcPts val="0"/>
              </a:spcBef>
              <a:spcAft>
                <a:spcPts val="0"/>
              </a:spcAft>
              <a:buNone/>
            </a:pPr>
            <a:endParaRPr sz="1800" dirty="0">
              <a:solidFill>
                <a:schemeClr val="lt1"/>
              </a:solidFill>
              <a:latin typeface="Times New Roman" panose="02020603050405020304" pitchFamily="18" charset="0"/>
              <a:ea typeface="Times New Roman"/>
              <a:cs typeface="Times New Roman" panose="02020603050405020304" pitchFamily="18" charset="0"/>
              <a:sym typeface="Times New Roman"/>
            </a:endParaRPr>
          </a:p>
          <a:p>
            <a:pPr marL="0" marR="0" lvl="0" indent="0" algn="l" rtl="0">
              <a:spcBef>
                <a:spcPts val="0"/>
              </a:spcBef>
              <a:spcAft>
                <a:spcPts val="0"/>
              </a:spcAft>
              <a:buNone/>
            </a:pPr>
            <a:endParaRPr sz="1800" dirty="0">
              <a:solidFill>
                <a:schemeClr val="lt1"/>
              </a:solidFill>
              <a:latin typeface="Times New Roman" panose="02020603050405020304" pitchFamily="18" charset="0"/>
              <a:ea typeface="Times New Roman"/>
              <a:cs typeface="Times New Roman" panose="02020603050405020304" pitchFamily="18" charset="0"/>
              <a:sym typeface="Times New Roman"/>
            </a:endParaRPr>
          </a:p>
          <a:p>
            <a:pPr marL="0" marR="0" lvl="0" indent="0" algn="l" rtl="0">
              <a:spcBef>
                <a:spcPts val="0"/>
              </a:spcBef>
              <a:spcAft>
                <a:spcPts val="0"/>
              </a:spcAft>
              <a:buNone/>
            </a:pPr>
            <a:endParaRPr sz="1800" dirty="0">
              <a:solidFill>
                <a:schemeClr val="lt1"/>
              </a:solidFill>
              <a:latin typeface="Times New Roman" panose="02020603050405020304" pitchFamily="18" charset="0"/>
              <a:ea typeface="Times New Roman"/>
              <a:cs typeface="Times New Roman" panose="02020603050405020304" pitchFamily="18" charset="0"/>
              <a:sym typeface="Times New Roman"/>
            </a:endParaRPr>
          </a:p>
          <a:p>
            <a:pPr marL="0" marR="0" lvl="0" indent="0" algn="l" rtl="0">
              <a:spcBef>
                <a:spcPts val="0"/>
              </a:spcBef>
              <a:spcAft>
                <a:spcPts val="0"/>
              </a:spcAft>
              <a:buNone/>
            </a:pPr>
            <a:endParaRPr sz="1800" dirty="0">
              <a:solidFill>
                <a:schemeClr val="lt1"/>
              </a:solidFill>
              <a:latin typeface="Times New Roman" panose="02020603050405020304" pitchFamily="18" charset="0"/>
              <a:ea typeface="Times New Roman"/>
              <a:cs typeface="Times New Roman" panose="02020603050405020304" pitchFamily="18" charset="0"/>
              <a:sym typeface="Times New Roman"/>
            </a:endParaRPr>
          </a:p>
          <a:p>
            <a:pPr marL="0" marR="0" lvl="0" indent="0" algn="l" rtl="0">
              <a:spcBef>
                <a:spcPts val="0"/>
              </a:spcBef>
              <a:spcAft>
                <a:spcPts val="0"/>
              </a:spcAft>
              <a:buNone/>
            </a:pPr>
            <a:endParaRPr sz="1800" dirty="0">
              <a:solidFill>
                <a:schemeClr val="lt1"/>
              </a:solidFill>
              <a:latin typeface="Century Gothic"/>
              <a:ea typeface="Century Gothic"/>
              <a:cs typeface="Century Gothic"/>
              <a:sym typeface="Century Gothic"/>
            </a:endParaRPr>
          </a:p>
        </p:txBody>
      </p:sp>
      <p:pic>
        <p:nvPicPr>
          <p:cNvPr id="233" name="Google Shape;233;p7"/>
          <p:cNvPicPr preferRelativeResize="0"/>
          <p:nvPr/>
        </p:nvPicPr>
        <p:blipFill rotWithShape="1">
          <a:blip r:embed="rId3">
            <a:alphaModFix/>
          </a:blip>
          <a:srcRect/>
          <a:stretch/>
        </p:blipFill>
        <p:spPr>
          <a:xfrm>
            <a:off x="1098082" y="2856465"/>
            <a:ext cx="5752698" cy="1598688"/>
          </a:xfrm>
          <a:prstGeom prst="rect">
            <a:avLst/>
          </a:prstGeom>
          <a:noFill/>
          <a:ln>
            <a:noFill/>
          </a:ln>
        </p:spPr>
      </p:pic>
      <p:sp>
        <p:nvSpPr>
          <p:cNvPr id="234" name="Google Shape;234;p7"/>
          <p:cNvSpPr txBox="1"/>
          <p:nvPr/>
        </p:nvSpPr>
        <p:spPr>
          <a:xfrm>
            <a:off x="640080" y="4582769"/>
            <a:ext cx="7315200" cy="92328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i="1" dirty="0">
                <a:latin typeface="Times New Roman" panose="02020603050405020304" pitchFamily="18" charset="0"/>
                <a:ea typeface="Calibri" panose="020F0502020204030204" pitchFamily="34" charset="0"/>
                <a:cs typeface="Times New Roman" panose="02020603050405020304" pitchFamily="18" charset="0"/>
                <a:sym typeface="Times New Roman"/>
              </a:rPr>
              <a:t>Colleges provide accommodations upon request by the student. The DVR counselor can help find the right person at the college to assist and provide guidance in the process.</a:t>
            </a:r>
            <a:endParaRPr i="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235" name="Google Shape;235;p7"/>
          <p:cNvSpPr/>
          <p:nvPr/>
        </p:nvSpPr>
        <p:spPr>
          <a:xfrm>
            <a:off x="304800" y="5467353"/>
            <a:ext cx="1066800" cy="921850"/>
          </a:xfrm>
          <a:prstGeom prst="star5">
            <a:avLst>
              <a:gd name="adj" fmla="val 19098"/>
              <a:gd name="hf" fmla="val 105146"/>
              <a:gd name="vf" fmla="val 110557"/>
            </a:avLst>
          </a:prstGeom>
          <a:solidFill>
            <a:srgbClr val="EFD37E"/>
          </a:solidFill>
          <a:ln w="19050" cap="rnd" cmpd="sng">
            <a:solidFill>
              <a:srgbClr val="800F0D"/>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3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234"/>
                                        </p:tgtEl>
                                        <p:attrNameLst>
                                          <p:attrName>style.visibility</p:attrName>
                                        </p:attrNameLst>
                                      </p:cBhvr>
                                      <p:to>
                                        <p:strVal val="visible"/>
                                      </p:to>
                                    </p:set>
                                    <p:animEffect transition="in" filter="fade">
                                      <p:cBhvr>
                                        <p:cTn id="11" dur="1822"/>
                                        <p:tgtEl>
                                          <p:spTgt spid="2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239"/>
        <p:cNvGrpSpPr/>
        <p:nvPr/>
      </p:nvGrpSpPr>
      <p:grpSpPr>
        <a:xfrm>
          <a:off x="0" y="0"/>
          <a:ext cx="0" cy="0"/>
          <a:chOff x="0" y="0"/>
          <a:chExt cx="0" cy="0"/>
        </a:xfrm>
      </p:grpSpPr>
      <p:grpSp>
        <p:nvGrpSpPr>
          <p:cNvPr id="247" name="Group 249">
            <a:extLst>
              <a:ext uri="{FF2B5EF4-FFF2-40B4-BE49-F238E27FC236}">
                <a16:creationId xmlns:a16="http://schemas.microsoft.com/office/drawing/2014/main" id="{02FF0CD5-01EA-414C-9FBA-91289523E97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9144001" cy="6866467"/>
            <a:chOff x="0" y="-8467"/>
            <a:chExt cx="12192000" cy="6866467"/>
          </a:xfrm>
        </p:grpSpPr>
        <p:cxnSp>
          <p:nvCxnSpPr>
            <p:cNvPr id="251" name="Straight Connector 250">
              <a:extLst>
                <a:ext uri="{FF2B5EF4-FFF2-40B4-BE49-F238E27FC236}">
                  <a16:creationId xmlns:a16="http://schemas.microsoft.com/office/drawing/2014/main" id="{A89E0603-B9E3-42E1-B1E1-D3A0F06880A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52" name="Straight Connector 251">
              <a:extLst>
                <a:ext uri="{FF2B5EF4-FFF2-40B4-BE49-F238E27FC236}">
                  <a16:creationId xmlns:a16="http://schemas.microsoft.com/office/drawing/2014/main" id="{8C08529B-533A-4987-835C-B6FE3960CFB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53" name="Rectangle 23">
              <a:extLst>
                <a:ext uri="{FF2B5EF4-FFF2-40B4-BE49-F238E27FC236}">
                  <a16:creationId xmlns:a16="http://schemas.microsoft.com/office/drawing/2014/main" id="{ADF3602E-6539-4E90-9B34-A1564E8898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54" name="Rectangle 25">
              <a:extLst>
                <a:ext uri="{FF2B5EF4-FFF2-40B4-BE49-F238E27FC236}">
                  <a16:creationId xmlns:a16="http://schemas.microsoft.com/office/drawing/2014/main" id="{45B7B2BF-6C30-4E7C-9B92-89931CAC5E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55" name="Isosceles Triangle 254">
              <a:extLst>
                <a:ext uri="{FF2B5EF4-FFF2-40B4-BE49-F238E27FC236}">
                  <a16:creationId xmlns:a16="http://schemas.microsoft.com/office/drawing/2014/main" id="{D902BF1F-1CD4-4757-8E37-E537850CD8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48" name="Rectangle 27">
              <a:extLst>
                <a:ext uri="{FF2B5EF4-FFF2-40B4-BE49-F238E27FC236}">
                  <a16:creationId xmlns:a16="http://schemas.microsoft.com/office/drawing/2014/main" id="{EC181138-86B5-48DD-A9CF-E1B4244323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57" name="Rectangle 28">
              <a:extLst>
                <a:ext uri="{FF2B5EF4-FFF2-40B4-BE49-F238E27FC236}">
                  <a16:creationId xmlns:a16="http://schemas.microsoft.com/office/drawing/2014/main" id="{2AFEC3B7-B6F9-4F8D-BB1D-1CB5D59A87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49" name="Rectangle 29">
              <a:extLst>
                <a:ext uri="{FF2B5EF4-FFF2-40B4-BE49-F238E27FC236}">
                  <a16:creationId xmlns:a16="http://schemas.microsoft.com/office/drawing/2014/main" id="{C7CFEC2C-F42F-4B3F-82EB-A23DD21C7F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59" name="Isosceles Triangle 258">
              <a:extLst>
                <a:ext uri="{FF2B5EF4-FFF2-40B4-BE49-F238E27FC236}">
                  <a16:creationId xmlns:a16="http://schemas.microsoft.com/office/drawing/2014/main" id="{E29569A7-8B01-47AE-86AA-D0BE37E984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61" name="Isosceles Triangle 259">
              <a:extLst>
                <a:ext uri="{FF2B5EF4-FFF2-40B4-BE49-F238E27FC236}">
                  <a16:creationId xmlns:a16="http://schemas.microsoft.com/office/drawing/2014/main" id="{2E15773A-78BA-459D-840F-CA90AB9668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grpSp>
      <p:sp>
        <p:nvSpPr>
          <p:cNvPr id="240" name="Google Shape;240;p8"/>
          <p:cNvSpPr txBox="1">
            <a:spLocks noGrp="1"/>
          </p:cNvSpPr>
          <p:nvPr>
            <p:ph type="title"/>
          </p:nvPr>
        </p:nvSpPr>
        <p:spPr>
          <a:xfrm>
            <a:off x="3119418" y="808966"/>
            <a:ext cx="3836082" cy="1121434"/>
          </a:xfrm>
          <a:prstGeom prst="rect">
            <a:avLst/>
          </a:prstGeom>
        </p:spPr>
        <p:txBody>
          <a:bodyPr spcFirstLastPara="1" vert="horz" lIns="91440" tIns="45720" rIns="91440" bIns="45720" rtlCol="0" anchor="t" anchorCtr="0">
            <a:normAutofit/>
          </a:bodyPr>
          <a:lstStyle/>
          <a:p>
            <a:pPr marL="0" lvl="0" indent="0">
              <a:lnSpc>
                <a:spcPct val="90000"/>
              </a:lnSpc>
              <a:spcAft>
                <a:spcPts val="0"/>
              </a:spcAft>
              <a:buClr>
                <a:schemeClr val="lt1"/>
              </a:buClr>
              <a:buSzPts val="3200"/>
            </a:pPr>
            <a:r>
              <a:rPr lang="en-US"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TYPES OF SERVICES: TECHNICAL TRAINING</a:t>
            </a:r>
          </a:p>
        </p:txBody>
      </p:sp>
      <p:pic>
        <p:nvPicPr>
          <p:cNvPr id="245" name="Google Shape;245;p8"/>
          <p:cNvPicPr preferRelativeResize="0"/>
          <p:nvPr/>
        </p:nvPicPr>
        <p:blipFill rotWithShape="1">
          <a:blip r:embed="rId3">
            <a:alphaModFix/>
          </a:blip>
          <a:srcRect l="54" r="2" b="2"/>
          <a:stretch/>
        </p:blipFill>
        <p:spPr>
          <a:xfrm>
            <a:off x="445236" y="10"/>
            <a:ext cx="2575023" cy="1714490"/>
          </a:xfrm>
          <a:custGeom>
            <a:avLst/>
            <a:gdLst/>
            <a:ahLst/>
            <a:cxnLst/>
            <a:rect l="l" t="t" r="r" b="b"/>
            <a:pathLst>
              <a:path w="3433363" h="1714500">
                <a:moveTo>
                  <a:pt x="254958" y="0"/>
                </a:moveTo>
                <a:lnTo>
                  <a:pt x="3433363" y="0"/>
                </a:lnTo>
                <a:lnTo>
                  <a:pt x="3386734" y="312174"/>
                </a:lnTo>
                <a:lnTo>
                  <a:pt x="3386620" y="312174"/>
                </a:lnTo>
                <a:lnTo>
                  <a:pt x="3177155" y="1714500"/>
                </a:lnTo>
                <a:lnTo>
                  <a:pt x="0" y="1714500"/>
                </a:lnTo>
                <a:close/>
              </a:path>
            </a:pathLst>
          </a:custGeom>
          <a:noFill/>
        </p:spPr>
      </p:pic>
      <p:pic>
        <p:nvPicPr>
          <p:cNvPr id="242" name="Google Shape;242;p8"/>
          <p:cNvPicPr preferRelativeResize="0"/>
          <p:nvPr/>
        </p:nvPicPr>
        <p:blipFill rotWithShape="1">
          <a:blip r:embed="rId4">
            <a:alphaModFix/>
          </a:blip>
          <a:srcRect r="455" b="2"/>
          <a:stretch/>
        </p:blipFill>
        <p:spPr>
          <a:xfrm>
            <a:off x="254018" y="1714500"/>
            <a:ext cx="2574085" cy="1714500"/>
          </a:xfrm>
          <a:custGeom>
            <a:avLst/>
            <a:gdLst/>
            <a:ahLst/>
            <a:cxnLst/>
            <a:rect l="l" t="t" r="r" b="b"/>
            <a:pathLst>
              <a:path w="3432113" h="1714500">
                <a:moveTo>
                  <a:pt x="254958" y="0"/>
                </a:moveTo>
                <a:lnTo>
                  <a:pt x="3432113" y="0"/>
                </a:lnTo>
                <a:lnTo>
                  <a:pt x="3176018" y="1714500"/>
                </a:lnTo>
                <a:lnTo>
                  <a:pt x="0" y="1714500"/>
                </a:lnTo>
                <a:close/>
              </a:path>
            </a:pathLst>
          </a:custGeom>
          <a:noFill/>
        </p:spPr>
      </p:pic>
      <p:pic>
        <p:nvPicPr>
          <p:cNvPr id="243" name="Google Shape;243;p8"/>
          <p:cNvPicPr preferRelativeResize="0"/>
          <p:nvPr/>
        </p:nvPicPr>
        <p:blipFill rotWithShape="1">
          <a:blip r:embed="rId5">
            <a:alphaModFix/>
          </a:blip>
          <a:srcRect t="909" r="4" b="32465"/>
          <a:stretch/>
        </p:blipFill>
        <p:spPr>
          <a:xfrm>
            <a:off x="62799" y="3429000"/>
            <a:ext cx="2573232" cy="1714500"/>
          </a:xfrm>
          <a:custGeom>
            <a:avLst/>
            <a:gdLst/>
            <a:ahLst/>
            <a:cxnLst/>
            <a:rect l="l" t="t" r="r" b="b"/>
            <a:pathLst>
              <a:path w="3430976" h="1714500">
                <a:moveTo>
                  <a:pt x="254958" y="0"/>
                </a:moveTo>
                <a:lnTo>
                  <a:pt x="3430976" y="0"/>
                </a:lnTo>
                <a:lnTo>
                  <a:pt x="3174882" y="1714500"/>
                </a:lnTo>
                <a:lnTo>
                  <a:pt x="0" y="1714500"/>
                </a:lnTo>
                <a:close/>
              </a:path>
            </a:pathLst>
          </a:custGeom>
          <a:noFill/>
        </p:spPr>
      </p:pic>
      <p:pic>
        <p:nvPicPr>
          <p:cNvPr id="241" name="Google Shape;241;p8"/>
          <p:cNvPicPr preferRelativeResize="0"/>
          <p:nvPr/>
        </p:nvPicPr>
        <p:blipFill rotWithShape="1">
          <a:blip r:embed="rId6">
            <a:alphaModFix/>
          </a:blip>
          <a:srcRect t="722" b="52358"/>
          <a:stretch/>
        </p:blipFill>
        <p:spPr>
          <a:xfrm>
            <a:off x="-7974" y="5127992"/>
            <a:ext cx="2453672" cy="1730008"/>
          </a:xfrm>
          <a:custGeom>
            <a:avLst/>
            <a:gdLst/>
            <a:ahLst/>
            <a:cxnLst/>
            <a:rect l="l" t="t" r="r" b="b"/>
            <a:pathLst>
              <a:path w="3271564" h="1730008">
                <a:moveTo>
                  <a:pt x="96673" y="0"/>
                </a:moveTo>
                <a:lnTo>
                  <a:pt x="3271564" y="0"/>
                </a:lnTo>
                <a:lnTo>
                  <a:pt x="3013153" y="1730008"/>
                </a:lnTo>
                <a:lnTo>
                  <a:pt x="0" y="1730008"/>
                </a:lnTo>
                <a:lnTo>
                  <a:pt x="0" y="650088"/>
                </a:lnTo>
                <a:close/>
              </a:path>
            </a:pathLst>
          </a:custGeom>
          <a:noFill/>
        </p:spPr>
      </p:pic>
      <p:sp>
        <p:nvSpPr>
          <p:cNvPr id="262" name="Isosceles Triangle 30">
            <a:extLst>
              <a:ext uri="{FF2B5EF4-FFF2-40B4-BE49-F238E27FC236}">
                <a16:creationId xmlns:a16="http://schemas.microsoft.com/office/drawing/2014/main" id="{E09C6EA1-A72F-431C-A81E-14B793A288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7975" y="0"/>
            <a:ext cx="63194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cxnSp>
        <p:nvCxnSpPr>
          <p:cNvPr id="264" name="Straight Connector 263">
            <a:extLst>
              <a:ext uri="{FF2B5EF4-FFF2-40B4-BE49-F238E27FC236}">
                <a16:creationId xmlns:a16="http://schemas.microsoft.com/office/drawing/2014/main" id="{F335CC31-F319-461D-9045-F34BF78A2F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34034" y="1714500"/>
            <a:ext cx="2404566"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63" name="Straight Connector 265">
            <a:extLst>
              <a:ext uri="{FF2B5EF4-FFF2-40B4-BE49-F238E27FC236}">
                <a16:creationId xmlns:a16="http://schemas.microsoft.com/office/drawing/2014/main" id="{B7BCA152-E42A-42E3-8DE8-3C8B59DCB84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37816" y="3421959"/>
            <a:ext cx="2404566"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68" name="Straight Connector 267">
            <a:extLst>
              <a:ext uri="{FF2B5EF4-FFF2-40B4-BE49-F238E27FC236}">
                <a16:creationId xmlns:a16="http://schemas.microsoft.com/office/drawing/2014/main" id="{041DA940-D863-420D-A3F8-9F997C09FA4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1712" y="5127992"/>
            <a:ext cx="2404566"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70" name="Isosceles Triangle 30">
            <a:extLst>
              <a:ext uri="{FF2B5EF4-FFF2-40B4-BE49-F238E27FC236}">
                <a16:creationId xmlns:a16="http://schemas.microsoft.com/office/drawing/2014/main" id="{56E4DBE8-15E2-4BA3-B171-C959C9CDF6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7455" y="0"/>
            <a:ext cx="631947"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44" name="Google Shape;244;p8"/>
          <p:cNvSpPr txBox="1"/>
          <p:nvPr/>
        </p:nvSpPr>
        <p:spPr>
          <a:xfrm>
            <a:off x="3119418" y="1625603"/>
            <a:ext cx="3836082" cy="4415760"/>
          </a:xfrm>
          <a:prstGeom prst="rect">
            <a:avLst/>
          </a:prstGeom>
        </p:spPr>
        <p:txBody>
          <a:bodyPr spcFirstLastPara="1" vert="horz" lIns="91440" tIns="45720" rIns="91440" bIns="45720" rtlCol="0" anchorCtr="0">
            <a:normAutofit/>
          </a:bodyPr>
          <a:lstStyle/>
          <a:p>
            <a:pPr marL="0" marR="0" lvl="0" indent="0">
              <a:lnSpc>
                <a:spcPct val="90000"/>
              </a:lnSpc>
              <a:spcBef>
                <a:spcPts val="1000"/>
              </a:spcBef>
              <a:buClr>
                <a:schemeClr val="accent1"/>
              </a:buClr>
              <a:buSzPct val="80000"/>
              <a:buFont typeface="Wingdings 3" charset="2"/>
              <a:buChar char=""/>
            </a:pPr>
            <a:r>
              <a:rPr lang="en-US" dirty="0">
                <a:solidFill>
                  <a:schemeClr val="tx1">
                    <a:lumMod val="75000"/>
                    <a:lumOff val="25000"/>
                  </a:schemeClr>
                </a:solidFill>
                <a:latin typeface="Times New Roman" panose="02020603050405020304" pitchFamily="18" charset="0"/>
                <a:ea typeface="Calibri" panose="020F0502020204030204" pitchFamily="34" charset="0"/>
                <a:cs typeface="Times New Roman" panose="02020603050405020304" pitchFamily="18" charset="0"/>
                <a:sym typeface="Times New Roman"/>
              </a:rPr>
              <a:t>Technical trainings include: vocational school, technology or trade school, and apprenticeships.</a:t>
            </a:r>
            <a:endParaRPr lang="en-US" dirty="0">
              <a:solidFill>
                <a:schemeClr val="tx1">
                  <a:lumMod val="75000"/>
                  <a:lumOff val="25000"/>
                </a:schemeClr>
              </a:solidFill>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nSpc>
                <a:spcPct val="90000"/>
              </a:lnSpc>
              <a:spcBef>
                <a:spcPts val="1000"/>
              </a:spcBef>
              <a:buClr>
                <a:schemeClr val="accent1"/>
              </a:buClr>
              <a:buSzPct val="80000"/>
              <a:buFont typeface="Wingdings 3" charset="2"/>
              <a:buChar char=""/>
            </a:pPr>
            <a:endParaRPr lang="en-US" dirty="0">
              <a:solidFill>
                <a:schemeClr val="tx1">
                  <a:lumMod val="75000"/>
                  <a:lumOff val="25000"/>
                </a:schemeClr>
              </a:solidFill>
              <a:latin typeface="Times New Roman" panose="02020603050405020304" pitchFamily="18" charset="0"/>
              <a:ea typeface="Calibri" panose="020F0502020204030204" pitchFamily="34" charset="0"/>
              <a:cs typeface="Times New Roman" panose="02020603050405020304" pitchFamily="18" charset="0"/>
              <a:sym typeface="Times New Roman"/>
            </a:endParaRPr>
          </a:p>
          <a:p>
            <a:pPr marR="0" lvl="0">
              <a:lnSpc>
                <a:spcPct val="90000"/>
              </a:lnSpc>
              <a:spcBef>
                <a:spcPts val="1000"/>
              </a:spcBef>
              <a:buClr>
                <a:schemeClr val="accent1"/>
              </a:buClr>
              <a:buSzPct val="80000"/>
            </a:pPr>
            <a:r>
              <a:rPr lang="en-US" b="1" dirty="0">
                <a:solidFill>
                  <a:schemeClr val="tx1">
                    <a:lumMod val="75000"/>
                    <a:lumOff val="25000"/>
                  </a:schemeClr>
                </a:solidFill>
                <a:latin typeface="Times New Roman" panose="02020603050405020304" pitchFamily="18" charset="0"/>
                <a:ea typeface="Calibri" panose="020F0502020204030204" pitchFamily="34" charset="0"/>
                <a:cs typeface="Times New Roman" panose="02020603050405020304" pitchFamily="18" charset="0"/>
                <a:sym typeface="Times New Roman"/>
              </a:rPr>
              <a:t>Vocational Schools </a:t>
            </a:r>
            <a:r>
              <a:rPr lang="en-US" dirty="0">
                <a:solidFill>
                  <a:schemeClr val="tx1">
                    <a:lumMod val="75000"/>
                    <a:lumOff val="25000"/>
                  </a:schemeClr>
                </a:solidFill>
                <a:latin typeface="Times New Roman" panose="02020603050405020304" pitchFamily="18" charset="0"/>
                <a:ea typeface="Calibri" panose="020F0502020204030204" pitchFamily="34" charset="0"/>
                <a:cs typeface="Times New Roman" panose="02020603050405020304" pitchFamily="18" charset="0"/>
                <a:sym typeface="Times New Roman"/>
              </a:rPr>
              <a:t>provide job-oriented training for careers in healthcare, skilled trades, construction, and other fields.</a:t>
            </a:r>
            <a:endParaRPr lang="en-US" dirty="0">
              <a:solidFill>
                <a:schemeClr val="tx1">
                  <a:lumMod val="75000"/>
                  <a:lumOff val="25000"/>
                </a:schemeClr>
              </a:solidFill>
              <a:latin typeface="Times New Roman" panose="02020603050405020304" pitchFamily="18" charset="0"/>
              <a:ea typeface="Calibri" panose="020F0502020204030204" pitchFamily="34" charset="0"/>
              <a:cs typeface="Times New Roman" panose="02020603050405020304" pitchFamily="18" charset="0"/>
            </a:endParaRPr>
          </a:p>
          <a:p>
            <a:pPr marR="0" lvl="0">
              <a:lnSpc>
                <a:spcPct val="90000"/>
              </a:lnSpc>
              <a:spcBef>
                <a:spcPts val="1000"/>
              </a:spcBef>
              <a:buClr>
                <a:schemeClr val="accent1"/>
              </a:buClr>
              <a:buSzPct val="80000"/>
            </a:pPr>
            <a:r>
              <a:rPr lang="en-US" b="1" dirty="0">
                <a:solidFill>
                  <a:schemeClr val="tx1">
                    <a:lumMod val="75000"/>
                    <a:lumOff val="25000"/>
                  </a:schemeClr>
                </a:solidFill>
                <a:latin typeface="Times New Roman" panose="02020603050405020304" pitchFamily="18" charset="0"/>
                <a:ea typeface="Calibri" panose="020F0502020204030204" pitchFamily="34" charset="0"/>
                <a:cs typeface="Times New Roman" panose="02020603050405020304" pitchFamily="18" charset="0"/>
                <a:sym typeface="Times New Roman"/>
              </a:rPr>
              <a:t>Specialized trade schools </a:t>
            </a:r>
            <a:r>
              <a:rPr lang="en-US" dirty="0">
                <a:solidFill>
                  <a:schemeClr val="tx1">
                    <a:lumMod val="75000"/>
                    <a:lumOff val="25000"/>
                  </a:schemeClr>
                </a:solidFill>
                <a:latin typeface="Times New Roman" panose="02020603050405020304" pitchFamily="18" charset="0"/>
                <a:ea typeface="Calibri" panose="020F0502020204030204" pitchFamily="34" charset="0"/>
                <a:cs typeface="Times New Roman" panose="02020603050405020304" pitchFamily="18" charset="0"/>
                <a:sym typeface="Times New Roman"/>
              </a:rPr>
              <a:t>offer technical training in areas such as cosmetology and culinary arts. </a:t>
            </a:r>
            <a:endParaRPr lang="en-US" dirty="0">
              <a:solidFill>
                <a:schemeClr val="tx1">
                  <a:lumMod val="75000"/>
                  <a:lumOff val="25000"/>
                </a:schemeClr>
              </a:solidFill>
              <a:latin typeface="Times New Roman" panose="02020603050405020304" pitchFamily="18" charset="0"/>
              <a:ea typeface="Calibri" panose="020F0502020204030204" pitchFamily="34" charset="0"/>
              <a:cs typeface="Times New Roman" panose="02020603050405020304" pitchFamily="18" charset="0"/>
            </a:endParaRPr>
          </a:p>
          <a:p>
            <a:pPr marR="0" lvl="0">
              <a:lnSpc>
                <a:spcPct val="90000"/>
              </a:lnSpc>
              <a:spcBef>
                <a:spcPts val="1000"/>
              </a:spcBef>
              <a:buClr>
                <a:schemeClr val="accent1"/>
              </a:buClr>
              <a:buSzPct val="80000"/>
            </a:pPr>
            <a:r>
              <a:rPr lang="en-US" b="1" dirty="0">
                <a:solidFill>
                  <a:schemeClr val="tx1">
                    <a:lumMod val="75000"/>
                    <a:lumOff val="25000"/>
                  </a:schemeClr>
                </a:solidFill>
                <a:latin typeface="Times New Roman" panose="02020603050405020304" pitchFamily="18" charset="0"/>
                <a:ea typeface="Calibri" panose="020F0502020204030204" pitchFamily="34" charset="0"/>
                <a:cs typeface="Times New Roman" panose="02020603050405020304" pitchFamily="18" charset="0"/>
                <a:sym typeface="Times New Roman"/>
              </a:rPr>
              <a:t>Apprenticeships</a:t>
            </a:r>
            <a:r>
              <a:rPr lang="en-US" dirty="0">
                <a:solidFill>
                  <a:schemeClr val="tx1">
                    <a:lumMod val="75000"/>
                    <a:lumOff val="25000"/>
                  </a:schemeClr>
                </a:solidFill>
                <a:latin typeface="Times New Roman" panose="02020603050405020304" pitchFamily="18" charset="0"/>
                <a:ea typeface="Calibri" panose="020F0502020204030204" pitchFamily="34" charset="0"/>
                <a:cs typeface="Times New Roman" panose="02020603050405020304" pitchFamily="18" charset="0"/>
                <a:sym typeface="Times New Roman"/>
              </a:rPr>
              <a:t> combine a full-time job with training and prepare workers to enter in-demand careers.</a:t>
            </a:r>
            <a:endParaRPr lang="en-US" dirty="0">
              <a:solidFill>
                <a:schemeClr val="tx1">
                  <a:lumMod val="75000"/>
                  <a:lumOff val="25000"/>
                </a:schemeClr>
              </a:solidFill>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nSpc>
                <a:spcPct val="90000"/>
              </a:lnSpc>
              <a:spcBef>
                <a:spcPts val="1000"/>
              </a:spcBef>
              <a:buClr>
                <a:schemeClr val="accent1"/>
              </a:buClr>
              <a:buSzPct val="80000"/>
              <a:buFont typeface="Wingdings 3" charset="2"/>
              <a:buChar char=""/>
            </a:pPr>
            <a:endParaRPr lang="en-US" sz="1500" dirty="0">
              <a:solidFill>
                <a:schemeClr val="tx1">
                  <a:lumMod val="75000"/>
                  <a:lumOff val="25000"/>
                </a:schemeClr>
              </a:solidFill>
              <a:sym typeface="Century Gothic"/>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44">
                                            <p:txEl>
                                              <p:pRg st="0" end="0"/>
                                            </p:txEl>
                                          </p:spTgt>
                                        </p:tgtEl>
                                        <p:attrNameLst>
                                          <p:attrName>style.visibility</p:attrName>
                                        </p:attrNameLst>
                                      </p:cBhvr>
                                      <p:to>
                                        <p:strVal val="visible"/>
                                      </p:to>
                                    </p:set>
                                    <p:animEffect transition="in" filter="fade">
                                      <p:cBhvr>
                                        <p:cTn id="7" dur="1000"/>
                                        <p:tgtEl>
                                          <p:spTgt spid="24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44">
                                            <p:txEl>
                                              <p:pRg st="2" end="2"/>
                                            </p:txEl>
                                          </p:spTgt>
                                        </p:tgtEl>
                                        <p:attrNameLst>
                                          <p:attrName>style.visibility</p:attrName>
                                        </p:attrNameLst>
                                      </p:cBhvr>
                                      <p:to>
                                        <p:strVal val="visible"/>
                                      </p:to>
                                    </p:set>
                                    <p:animEffect transition="in" filter="fade">
                                      <p:cBhvr>
                                        <p:cTn id="12" dur="1000"/>
                                        <p:tgtEl>
                                          <p:spTgt spid="24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44">
                                            <p:txEl>
                                              <p:pRg st="3" end="3"/>
                                            </p:txEl>
                                          </p:spTgt>
                                        </p:tgtEl>
                                        <p:attrNameLst>
                                          <p:attrName>style.visibility</p:attrName>
                                        </p:attrNameLst>
                                      </p:cBhvr>
                                      <p:to>
                                        <p:strVal val="visible"/>
                                      </p:to>
                                    </p:set>
                                    <p:animEffect transition="in" filter="fade">
                                      <p:cBhvr>
                                        <p:cTn id="17" dur="1000"/>
                                        <p:tgtEl>
                                          <p:spTgt spid="244">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44">
                                            <p:txEl>
                                              <p:pRg st="4" end="4"/>
                                            </p:txEl>
                                          </p:spTgt>
                                        </p:tgtEl>
                                        <p:attrNameLst>
                                          <p:attrName>style.visibility</p:attrName>
                                        </p:attrNameLst>
                                      </p:cBhvr>
                                      <p:to>
                                        <p:strVal val="visible"/>
                                      </p:to>
                                    </p:set>
                                    <p:animEffect transition="in" filter="fade">
                                      <p:cBhvr>
                                        <p:cTn id="22" dur="1000"/>
                                        <p:tgtEl>
                                          <p:spTgt spid="24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249"/>
        <p:cNvGrpSpPr/>
        <p:nvPr/>
      </p:nvGrpSpPr>
      <p:grpSpPr>
        <a:xfrm>
          <a:off x="0" y="0"/>
          <a:ext cx="0" cy="0"/>
          <a:chOff x="0" y="0"/>
          <a:chExt cx="0" cy="0"/>
        </a:xfrm>
      </p:grpSpPr>
      <p:sp useBgFill="1">
        <p:nvSpPr>
          <p:cNvPr id="257" name="Rectangle 256">
            <a:extLst>
              <a:ext uri="{FF2B5EF4-FFF2-40B4-BE49-F238E27FC236}">
                <a16:creationId xmlns:a16="http://schemas.microsoft.com/office/drawing/2014/main" id="{E80B86A7-A1EC-475B-9166-88902B033A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0" name="Google Shape;250;p9"/>
          <p:cNvSpPr txBox="1">
            <a:spLocks noGrp="1"/>
          </p:cNvSpPr>
          <p:nvPr>
            <p:ph type="title"/>
          </p:nvPr>
        </p:nvSpPr>
        <p:spPr>
          <a:xfrm>
            <a:off x="2088681" y="609600"/>
            <a:ext cx="5358945" cy="689811"/>
          </a:xfrm>
          <a:prstGeom prst="rect">
            <a:avLst/>
          </a:prstGeom>
        </p:spPr>
        <p:txBody>
          <a:bodyPr spcFirstLastPara="1" lIns="91425" tIns="45700" rIns="91425" bIns="45700" anchorCtr="0">
            <a:normAutofit/>
          </a:bodyPr>
          <a:lstStyle/>
          <a:p>
            <a:pPr marL="0" lvl="0" indent="0" rtl="0">
              <a:spcBef>
                <a:spcPts val="0"/>
              </a:spcBef>
              <a:spcAft>
                <a:spcPts val="0"/>
              </a:spcAft>
              <a:buClr>
                <a:schemeClr val="lt2"/>
              </a:buClr>
              <a:buSzPts val="4200"/>
              <a:buFont typeface="Century Gothic"/>
              <a:buNone/>
            </a:pPr>
            <a:r>
              <a:rPr lang="en-US" sz="24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Delaware Project SEARCH</a:t>
            </a:r>
          </a:p>
        </p:txBody>
      </p:sp>
      <p:sp>
        <p:nvSpPr>
          <p:cNvPr id="259" name="Isosceles Triangle 258">
            <a:extLst>
              <a:ext uri="{FF2B5EF4-FFF2-40B4-BE49-F238E27FC236}">
                <a16:creationId xmlns:a16="http://schemas.microsoft.com/office/drawing/2014/main" id="{C2C29CB1-9F74-4879-A6AF-AEA67B6F1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631947"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52" name="Google Shape;252;p9"/>
          <p:cNvSpPr txBox="1">
            <a:spLocks noGrp="1"/>
          </p:cNvSpPr>
          <p:nvPr>
            <p:ph type="sldNum" sz="quarter" idx="12"/>
          </p:nvPr>
        </p:nvSpPr>
        <p:spPr>
          <a:xfrm>
            <a:off x="6442997" y="6041362"/>
            <a:ext cx="512504" cy="365125"/>
          </a:xfrm>
          <a:prstGeom prst="rect">
            <a:avLst/>
          </a:prstGeom>
        </p:spPr>
        <p:txBody>
          <a:bodyPr spcFirstLastPara="1" lIns="91425" tIns="45700" rIns="91425" bIns="45700" anchorCtr="0">
            <a:normAutofit/>
          </a:bodyPr>
          <a:lstStyle/>
          <a:p>
            <a:pPr marL="0" lvl="0" indent="0" rtl="0">
              <a:spcBef>
                <a:spcPts val="0"/>
              </a:spcBef>
              <a:spcAft>
                <a:spcPts val="600"/>
              </a:spcAft>
              <a:buNone/>
            </a:pPr>
            <a:fld id="{00000000-1234-1234-1234-123412341234}" type="slidenum">
              <a:rPr lang="en-US"/>
              <a:pPr marL="0" lvl="0" indent="0" rtl="0">
                <a:spcBef>
                  <a:spcPts val="0"/>
                </a:spcBef>
                <a:spcAft>
                  <a:spcPts val="600"/>
                </a:spcAft>
                <a:buNone/>
              </a:pPr>
              <a:t>12</a:t>
            </a:fld>
            <a:endParaRPr lang="en-US"/>
          </a:p>
        </p:txBody>
      </p:sp>
      <p:sp>
        <p:nvSpPr>
          <p:cNvPr id="251" name="Google Shape;251;p9"/>
          <p:cNvSpPr txBox="1">
            <a:spLocks noGrp="1"/>
          </p:cNvSpPr>
          <p:nvPr>
            <p:ph idx="1"/>
          </p:nvPr>
        </p:nvSpPr>
        <p:spPr>
          <a:xfrm>
            <a:off x="1347537" y="1499191"/>
            <a:ext cx="6100090" cy="4542171"/>
          </a:xfrm>
          <a:prstGeom prst="rect">
            <a:avLst/>
          </a:prstGeom>
        </p:spPr>
        <p:txBody>
          <a:bodyPr spcFirstLastPara="1" lIns="91425" tIns="45700" rIns="91425" bIns="45700" anchorCtr="0">
            <a:normAutofit/>
          </a:bodyPr>
          <a:lstStyle/>
          <a:p>
            <a:pPr marL="0" lvl="0" indent="0" rtl="0">
              <a:spcBef>
                <a:spcPts val="0"/>
              </a:spcBef>
              <a:spcAft>
                <a:spcPts val="0"/>
              </a:spcAft>
              <a:buSzPts val="1600"/>
              <a:buNone/>
            </a:pPr>
            <a:endParaRPr lang="en-US" dirty="0"/>
          </a:p>
          <a:p>
            <a:pPr marL="0" lvl="0" indent="0" rtl="0">
              <a:spcBef>
                <a:spcPts val="1000"/>
              </a:spcBef>
              <a:spcAft>
                <a:spcPts val="0"/>
              </a:spcAft>
              <a:buSzPts val="1600"/>
              <a:buNone/>
            </a:pPr>
            <a:r>
              <a:rPr lang="en-US" dirty="0">
                <a:latin typeface="Times New Roman" panose="02020603050405020304" pitchFamily="18" charset="0"/>
                <a:ea typeface="Calibri" panose="020F0502020204030204" pitchFamily="34" charset="0"/>
                <a:cs typeface="Times New Roman" panose="02020603050405020304" pitchFamily="18" charset="0"/>
              </a:rPr>
              <a:t>Project SEARCH is a national model of training and education. It is a one-year transition training program for students 18 – 22 years old with significant disabilities who have completed their academic requirements but would benefit from a workforce development program that includes employability skills and internships in a local business. Students rotate through three internships at a host business. </a:t>
            </a:r>
          </a:p>
          <a:p>
            <a:pPr marL="0" lvl="0" indent="0" rtl="0">
              <a:spcBef>
                <a:spcPts val="1000"/>
              </a:spcBef>
              <a:spcAft>
                <a:spcPts val="0"/>
              </a:spcAft>
              <a:buSzPts val="1600"/>
              <a:buNone/>
            </a:pPr>
            <a:r>
              <a:rPr lang="en-US" dirty="0">
                <a:latin typeface="Times New Roman" panose="02020603050405020304" pitchFamily="18" charset="0"/>
                <a:ea typeface="Calibri" panose="020F0502020204030204" pitchFamily="34" charset="0"/>
                <a:cs typeface="Times New Roman" panose="02020603050405020304" pitchFamily="18" charset="0"/>
              </a:rPr>
              <a:t>Delaware currently has four sites across the state.</a:t>
            </a:r>
          </a:p>
          <a:p>
            <a:pPr marL="0" lvl="0" indent="0" rtl="0">
              <a:spcBef>
                <a:spcPts val="1000"/>
              </a:spcBef>
              <a:spcAft>
                <a:spcPts val="0"/>
              </a:spcAft>
              <a:buSzPts val="1600"/>
              <a:buNone/>
            </a:pPr>
            <a:r>
              <a:rPr lang="en-US" dirty="0">
                <a:latin typeface="Times New Roman" panose="02020603050405020304" pitchFamily="18" charset="0"/>
                <a:ea typeface="Calibri" panose="020F0502020204030204" pitchFamily="34" charset="0"/>
                <a:cs typeface="Times New Roman" panose="02020603050405020304" pitchFamily="18" charset="0"/>
              </a:rPr>
              <a:t>Students for this program are identified by the schools in partnership with VR counselors. If you are interested in learning more about Project SEARCH, please make sure to ask your </a:t>
            </a:r>
            <a:r>
              <a:rPr lang="en-US" dirty="0">
                <a:latin typeface="Comic Sans MS" panose="030F0702030302020204" pitchFamily="66" charset="0"/>
                <a:ea typeface="Calibri" panose="020F0502020204030204" pitchFamily="34" charset="0"/>
                <a:cs typeface="Calibri" panose="020F0502020204030204" pitchFamily="34" charset="0"/>
              </a:rPr>
              <a:t>school </a:t>
            </a:r>
            <a:r>
              <a:rPr lang="en-US" dirty="0">
                <a:latin typeface="Times New Roman" panose="02020603050405020304" pitchFamily="18" charset="0"/>
                <a:ea typeface="Calibri" panose="020F0502020204030204" pitchFamily="34" charset="0"/>
                <a:cs typeface="Times New Roman" panose="02020603050405020304" pitchFamily="18" charset="0"/>
              </a:rPr>
              <a:t>counselor or anyone in the Transition Team</a:t>
            </a:r>
            <a:r>
              <a:rPr lang="en-US" dirty="0">
                <a:latin typeface="Times New Roman" panose="02020603050405020304" pitchFamily="18" charset="0"/>
                <a:cs typeface="Times New Roman" panose="02020603050405020304" pitchFamily="18" charset="0"/>
              </a:rPr>
              <a:t>.  </a:t>
            </a:r>
          </a:p>
          <a:p>
            <a:pPr marL="0" lvl="0" indent="0" rtl="0">
              <a:spcBef>
                <a:spcPts val="1000"/>
              </a:spcBef>
              <a:spcAft>
                <a:spcPts val="0"/>
              </a:spcAft>
              <a:buSzPts val="1600"/>
              <a:buNone/>
            </a:pPr>
            <a:endParaRPr lang="en-US" dirty="0"/>
          </a:p>
        </p:txBody>
      </p:sp>
      <p:sp>
        <p:nvSpPr>
          <p:cNvPr id="261" name="Isosceles Triangle 260">
            <a:extLst>
              <a:ext uri="{FF2B5EF4-FFF2-40B4-BE49-F238E27FC236}">
                <a16:creationId xmlns:a16="http://schemas.microsoft.com/office/drawing/2014/main" id="{7E2C7115-5336-410C-AD71-0F0952A2E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807450" y="4013200"/>
            <a:ext cx="336550"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56"/>
        <p:cNvGrpSpPr/>
        <p:nvPr/>
      </p:nvGrpSpPr>
      <p:grpSpPr>
        <a:xfrm>
          <a:off x="0" y="0"/>
          <a:ext cx="0" cy="0"/>
          <a:chOff x="0" y="0"/>
          <a:chExt cx="0" cy="0"/>
        </a:xfrm>
      </p:grpSpPr>
      <p:sp>
        <p:nvSpPr>
          <p:cNvPr id="257" name="Google Shape;257;p10"/>
          <p:cNvSpPr txBox="1">
            <a:spLocks noGrp="1"/>
          </p:cNvSpPr>
          <p:nvPr>
            <p:ph type="title"/>
          </p:nvPr>
        </p:nvSpPr>
        <p:spPr>
          <a:xfrm>
            <a:off x="837398" y="904775"/>
            <a:ext cx="6119914" cy="89069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chemeClr val="lt2"/>
              </a:buClr>
              <a:buSzPts val="4200"/>
              <a:buFont typeface="Century Gothic"/>
              <a:buNone/>
            </a:pPr>
            <a:r>
              <a:rPr lang="en-US" sz="24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DVR Student Enrichment Program</a:t>
            </a:r>
            <a:endParaRPr sz="24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258" name="Google Shape;258;p10"/>
          <p:cNvSpPr txBox="1">
            <a:spLocks noGrp="1"/>
          </p:cNvSpPr>
          <p:nvPr>
            <p:ph idx="1"/>
          </p:nvPr>
        </p:nvSpPr>
        <p:spPr>
          <a:xfrm>
            <a:off x="609599" y="1925053"/>
            <a:ext cx="6347714" cy="4116310"/>
          </a:xfrm>
          <a:prstGeom prst="rect">
            <a:avLst/>
          </a:prstGeom>
          <a:noFill/>
          <a:ln>
            <a:noFill/>
          </a:ln>
        </p:spPr>
        <p:txBody>
          <a:bodyPr spcFirstLastPara="1" wrap="square" lIns="91425" tIns="45700" rIns="91425" bIns="45700" anchor="t" anchorCtr="0">
            <a:normAutofit/>
          </a:bodyPr>
          <a:lstStyle/>
          <a:p>
            <a:pPr marL="342906" lvl="0" indent="-342906" algn="l" rtl="0">
              <a:spcBef>
                <a:spcPts val="0"/>
              </a:spcBef>
              <a:spcAft>
                <a:spcPts val="0"/>
              </a:spcAft>
              <a:buSzPts val="1600"/>
              <a:buChar char="►"/>
            </a:pPr>
            <a:r>
              <a:rPr lang="en-US" sz="2000" dirty="0">
                <a:latin typeface="Times New Roman" panose="02020603050405020304" pitchFamily="18" charset="0"/>
                <a:ea typeface="Calibri" panose="020F0502020204030204" pitchFamily="34" charset="0"/>
                <a:cs typeface="Times New Roman" panose="02020603050405020304" pitchFamily="18" charset="0"/>
              </a:rPr>
              <a:t>Collaboration between DVR and Del Tech Community College (DTCC) to provide educational supports for transition students enrolled in remedial programs at any of the four campuses of DTCC</a:t>
            </a:r>
            <a:endParaRPr sz="2000" dirty="0">
              <a:latin typeface="Times New Roman" panose="02020603050405020304" pitchFamily="18" charset="0"/>
              <a:ea typeface="Calibri" panose="020F0502020204030204" pitchFamily="34" charset="0"/>
              <a:cs typeface="Times New Roman" panose="02020603050405020304" pitchFamily="18" charset="0"/>
            </a:endParaRPr>
          </a:p>
          <a:p>
            <a:pPr marL="342906" lvl="0" indent="-241306" algn="l" rtl="0">
              <a:spcBef>
                <a:spcPts val="1000"/>
              </a:spcBef>
              <a:spcAft>
                <a:spcPts val="0"/>
              </a:spcAft>
              <a:buSzPts val="1600"/>
              <a:buNone/>
            </a:pPr>
            <a:endParaRPr sz="2000" dirty="0">
              <a:latin typeface="Times New Roman" panose="02020603050405020304" pitchFamily="18" charset="0"/>
              <a:ea typeface="Calibri" panose="020F0502020204030204" pitchFamily="34" charset="0"/>
              <a:cs typeface="Times New Roman" panose="02020603050405020304" pitchFamily="18" charset="0"/>
            </a:endParaRPr>
          </a:p>
          <a:p>
            <a:pPr marL="342906" lvl="0" indent="-342906" algn="l" rtl="0">
              <a:spcBef>
                <a:spcPts val="1000"/>
              </a:spcBef>
              <a:spcAft>
                <a:spcPts val="0"/>
              </a:spcAft>
              <a:buSzPts val="1600"/>
              <a:buChar char="►"/>
            </a:pPr>
            <a:r>
              <a:rPr lang="en-US" sz="2000" dirty="0">
                <a:latin typeface="Times New Roman" panose="02020603050405020304" pitchFamily="18" charset="0"/>
                <a:ea typeface="Calibri" panose="020F0502020204030204" pitchFamily="34" charset="0"/>
                <a:cs typeface="Times New Roman" panose="02020603050405020304" pitchFamily="18" charset="0"/>
              </a:rPr>
              <a:t>Developed to increase community college attendance and success for students who start in remedial courses</a:t>
            </a:r>
            <a:endParaRPr sz="2000" dirty="0">
              <a:latin typeface="Times New Roman" panose="02020603050405020304" pitchFamily="18" charset="0"/>
              <a:ea typeface="Calibri" panose="020F0502020204030204" pitchFamily="34" charset="0"/>
              <a:cs typeface="Times New Roman" panose="02020603050405020304" pitchFamily="18" charset="0"/>
            </a:endParaRPr>
          </a:p>
          <a:p>
            <a:pPr marL="342906" lvl="0" indent="-241306" algn="l" rtl="0">
              <a:spcBef>
                <a:spcPts val="1000"/>
              </a:spcBef>
              <a:spcAft>
                <a:spcPts val="0"/>
              </a:spcAft>
              <a:buSzPts val="1600"/>
              <a:buNone/>
            </a:pPr>
            <a:endParaRPr dirty="0"/>
          </a:p>
        </p:txBody>
      </p:sp>
      <p:sp>
        <p:nvSpPr>
          <p:cNvPr id="259" name="Google Shape;259;p10"/>
          <p:cNvSpPr txBox="1">
            <a:spLocks noGrp="1"/>
          </p:cNvSpPr>
          <p:nvPr>
            <p:ph type="sldNum" sz="quarter" idx="12"/>
          </p:nvPr>
        </p:nvSpPr>
        <p:spPr>
          <a:prstGeom prst="rect">
            <a:avLst/>
          </a:prstGeom>
          <a:noFill/>
          <a:ln>
            <a:noFill/>
          </a:ln>
        </p:spPr>
        <p:txBody>
          <a:bodyPr spcFirstLastPara="1" wrap="square" lIns="91425" tIns="45700" rIns="91425" bIns="45700" anchor="b" anchorCtr="0">
            <a:noAutofit/>
          </a:bodyPr>
          <a:lstStyle/>
          <a:p>
            <a:pPr marL="0" lvl="0" indent="0" algn="ctr" rtl="0">
              <a:spcBef>
                <a:spcPts val="0"/>
              </a:spcBef>
              <a:spcAft>
                <a:spcPts val="0"/>
              </a:spcAft>
              <a:buNone/>
            </a:pPr>
            <a:fld id="{00000000-1234-1234-1234-123412341234}" type="slidenum">
              <a:rPr lang="en-US"/>
              <a:t>13</a:t>
            </a:fld>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FFC00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Shape 263"/>
        <p:cNvGrpSpPr/>
        <p:nvPr/>
      </p:nvGrpSpPr>
      <p:grpSpPr>
        <a:xfrm>
          <a:off x="0" y="0"/>
          <a:ext cx="0" cy="0"/>
          <a:chOff x="0" y="0"/>
          <a:chExt cx="0" cy="0"/>
        </a:xfrm>
      </p:grpSpPr>
      <p:sp>
        <p:nvSpPr>
          <p:cNvPr id="264" name="Google Shape;264;p11"/>
          <p:cNvSpPr txBox="1">
            <a:spLocks noGrp="1"/>
          </p:cNvSpPr>
          <p:nvPr>
            <p:ph type="ctrTitle"/>
          </p:nvPr>
        </p:nvSpPr>
        <p:spPr>
          <a:xfrm>
            <a:off x="866442" y="1447801"/>
            <a:ext cx="6620968" cy="1523999"/>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Clr>
                <a:srgbClr val="FF6600"/>
              </a:buClr>
              <a:buSzPts val="5400"/>
              <a:buFont typeface="Calibri"/>
              <a:buNone/>
            </a:pPr>
            <a:r>
              <a:rPr lang="en-US" sz="2800" dirty="0">
                <a:solidFill>
                  <a:schemeClr val="tx1"/>
                </a:solidFill>
                <a:latin typeface="Comic Sans MS" panose="030F0702030302020204" pitchFamily="66" charset="0"/>
                <a:ea typeface="Calibri"/>
                <a:cs typeface="Times New Roman" panose="02020603050405020304" pitchFamily="18" charset="0"/>
                <a:sym typeface="Calibri"/>
              </a:rPr>
              <a:t>Pre-Employment </a:t>
            </a:r>
            <a:br>
              <a:rPr lang="en-US" sz="2800" dirty="0">
                <a:solidFill>
                  <a:schemeClr val="tx1"/>
                </a:solidFill>
                <a:latin typeface="Times New Roman" panose="02020603050405020304" pitchFamily="18" charset="0"/>
                <a:ea typeface="Calibri"/>
                <a:cs typeface="Times New Roman" panose="02020603050405020304" pitchFamily="18" charset="0"/>
                <a:sym typeface="Calibri"/>
              </a:rPr>
            </a:br>
            <a:r>
              <a:rPr lang="en-US" sz="2800" dirty="0">
                <a:solidFill>
                  <a:schemeClr val="tx1"/>
                </a:solidFill>
                <a:latin typeface="Comic Sans MS" panose="030F0702030302020204" pitchFamily="66" charset="0"/>
                <a:ea typeface="Calibri"/>
                <a:cs typeface="Times New Roman" panose="02020603050405020304" pitchFamily="18" charset="0"/>
                <a:sym typeface="Calibri"/>
              </a:rPr>
              <a:t>Transition Services</a:t>
            </a:r>
            <a:endParaRPr sz="2800" dirty="0">
              <a:solidFill>
                <a:schemeClr val="tx1"/>
              </a:solidFill>
              <a:latin typeface="Comic Sans MS" panose="030F0702030302020204" pitchFamily="66" charset="0"/>
              <a:ea typeface="Calibri"/>
              <a:cs typeface="Times New Roman" panose="02020603050405020304" pitchFamily="18" charset="0"/>
              <a:sym typeface="Calibri"/>
            </a:endParaRPr>
          </a:p>
        </p:txBody>
      </p:sp>
      <p:sp>
        <p:nvSpPr>
          <p:cNvPr id="265" name="Google Shape;265;p11"/>
          <p:cNvSpPr txBox="1">
            <a:spLocks noGrp="1"/>
          </p:cNvSpPr>
          <p:nvPr>
            <p:ph type="subTitle" idx="1"/>
          </p:nvPr>
        </p:nvSpPr>
        <p:spPr>
          <a:xfrm>
            <a:off x="1066800" y="3429000"/>
            <a:ext cx="6420610" cy="8382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SzPts val="3520"/>
              <a:buNone/>
            </a:pPr>
            <a:r>
              <a:rPr lang="en-US" sz="4400" dirty="0">
                <a:solidFill>
                  <a:schemeClr val="accent2">
                    <a:lumMod val="75000"/>
                  </a:schemeClr>
                </a:solidFill>
                <a:latin typeface="Comic Sans MS" panose="030F0702030302020204" pitchFamily="66" charset="0"/>
                <a:ea typeface="Calibri"/>
                <a:cs typeface="Times New Roman" panose="02020603050405020304" pitchFamily="18" charset="0"/>
                <a:sym typeface="Calibri"/>
              </a:rPr>
              <a:t>“PRE-ETS”</a:t>
            </a:r>
            <a:endParaRPr dirty="0">
              <a:solidFill>
                <a:schemeClr val="accent2">
                  <a:lumMod val="75000"/>
                </a:schemeClr>
              </a:solidFill>
              <a:latin typeface="Comic Sans MS" panose="030F0702030302020204" pitchFamily="66" charset="0"/>
              <a:cs typeface="Times New Roman" panose="02020603050405020304"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69"/>
        <p:cNvGrpSpPr/>
        <p:nvPr/>
      </p:nvGrpSpPr>
      <p:grpSpPr>
        <a:xfrm>
          <a:off x="0" y="0"/>
          <a:ext cx="0" cy="0"/>
          <a:chOff x="0" y="0"/>
          <a:chExt cx="0" cy="0"/>
        </a:xfrm>
      </p:grpSpPr>
      <p:sp>
        <p:nvSpPr>
          <p:cNvPr id="270" name="Google Shape;270;p12"/>
          <p:cNvSpPr txBox="1">
            <a:spLocks noGrp="1"/>
          </p:cNvSpPr>
          <p:nvPr>
            <p:ph type="title"/>
          </p:nvPr>
        </p:nvSpPr>
        <p:spPr>
          <a:prstGeom prst="rect">
            <a:avLst/>
          </a:prstGeom>
          <a:noFill/>
          <a:ln>
            <a:noFill/>
          </a:ln>
        </p:spPr>
        <p:txBody>
          <a:bodyPr spcFirstLastPara="1" wrap="square" lIns="91425" tIns="45700" rIns="91425" bIns="45700" anchor="t" anchorCtr="0">
            <a:normAutofit/>
          </a:bodyPr>
          <a:lstStyle/>
          <a:p>
            <a:pPr marL="0" lvl="0" indent="0" algn="ctr" rtl="0">
              <a:spcBef>
                <a:spcPts val="0"/>
              </a:spcBef>
              <a:spcAft>
                <a:spcPts val="0"/>
              </a:spcAft>
              <a:buClr>
                <a:srgbClr val="D16349"/>
              </a:buClr>
              <a:buSzPts val="3600"/>
              <a:buFont typeface="Calibri"/>
              <a:buNone/>
            </a:pPr>
            <a:r>
              <a:rPr lang="en-US" sz="2400" b="1" dirty="0">
                <a:solidFill>
                  <a:schemeClr val="tx1"/>
                </a:solidFill>
                <a:latin typeface="Comic Sans MS" panose="030F0702030302020204" pitchFamily="66" charset="0"/>
                <a:ea typeface="Calibri"/>
                <a:cs typeface="Times New Roman" panose="02020603050405020304" pitchFamily="18" charset="0"/>
                <a:sym typeface="Calibri"/>
              </a:rPr>
              <a:t>What are Pre-Employment Transition Services (Pre-ETS)?</a:t>
            </a:r>
            <a:endParaRPr sz="2400" b="1" dirty="0">
              <a:solidFill>
                <a:schemeClr val="tx1"/>
              </a:solidFill>
              <a:latin typeface="Comic Sans MS" panose="030F0702030302020204" pitchFamily="66" charset="0"/>
              <a:ea typeface="Calibri"/>
              <a:cs typeface="Times New Roman" panose="02020603050405020304" pitchFamily="18" charset="0"/>
              <a:sym typeface="Calibri"/>
            </a:endParaRPr>
          </a:p>
        </p:txBody>
      </p:sp>
      <p:sp>
        <p:nvSpPr>
          <p:cNvPr id="271" name="Google Shape;271;p12"/>
          <p:cNvSpPr txBox="1">
            <a:spLocks noGrp="1"/>
          </p:cNvSpPr>
          <p:nvPr>
            <p:ph idx="1"/>
          </p:nvPr>
        </p:nvSpPr>
        <p:spPr>
          <a:xfrm>
            <a:off x="457200" y="1695450"/>
            <a:ext cx="7620000" cy="4552950"/>
          </a:xfrm>
          <a:prstGeom prst="rect">
            <a:avLst/>
          </a:prstGeom>
          <a:noFill/>
          <a:ln>
            <a:noFill/>
          </a:ln>
        </p:spPr>
        <p:txBody>
          <a:bodyPr spcFirstLastPara="1" wrap="square" lIns="91425" tIns="45700" rIns="91425" bIns="45700" anchor="t" anchorCtr="0">
            <a:normAutofit fontScale="62500" lnSpcReduction="20000"/>
          </a:bodyPr>
          <a:lstStyle/>
          <a:p>
            <a:pPr marL="342906" lvl="0" indent="-256546" algn="l" rtl="0">
              <a:spcBef>
                <a:spcPts val="0"/>
              </a:spcBef>
              <a:spcAft>
                <a:spcPts val="0"/>
              </a:spcAft>
              <a:buSzPct val="80000"/>
              <a:buNone/>
            </a:pPr>
            <a:endParaRPr dirty="0">
              <a:latin typeface="Calibri" panose="020F0502020204030204" pitchFamily="34" charset="0"/>
              <a:ea typeface="Calibri" panose="020F0502020204030204" pitchFamily="34" charset="0"/>
              <a:cs typeface="Calibri" panose="020F0502020204030204" pitchFamily="34" charset="0"/>
            </a:endParaRPr>
          </a:p>
          <a:p>
            <a:pPr marL="342906" lvl="0" indent="-342906" algn="l" rtl="0">
              <a:spcBef>
                <a:spcPts val="1000"/>
              </a:spcBef>
              <a:spcAft>
                <a:spcPts val="0"/>
              </a:spcAft>
              <a:buClr>
                <a:srgbClr val="D16349"/>
              </a:buClr>
              <a:buSzPct val="80000"/>
              <a:buFont typeface="Noto Sans Symbols"/>
              <a:buChar char="∙"/>
            </a:pPr>
            <a:r>
              <a:rPr lang="en-US" sz="2600" dirty="0">
                <a:latin typeface="Times New Roman" panose="02020603050405020304" pitchFamily="18" charset="0"/>
                <a:ea typeface="Calibri" panose="020F0502020204030204" pitchFamily="34" charset="0"/>
                <a:cs typeface="Times New Roman" panose="02020603050405020304" pitchFamily="18" charset="0"/>
                <a:sym typeface="Calibri"/>
              </a:rPr>
              <a:t>Pre-Employment Transition Services was developed under the Workforce Innovation and Opportunity ACT (WIOA) as a VR specialized service for students with Individualized Education Programs (IEP), 504 plans, and documented disabilities.</a:t>
            </a:r>
          </a:p>
          <a:p>
            <a:pPr marL="342906" lvl="0" indent="-342906" algn="l" rtl="0">
              <a:spcBef>
                <a:spcPts val="1000"/>
              </a:spcBef>
              <a:spcAft>
                <a:spcPts val="0"/>
              </a:spcAft>
              <a:buClr>
                <a:srgbClr val="D16349"/>
              </a:buClr>
              <a:buSzPct val="80000"/>
              <a:buFont typeface="Noto Sans Symbols"/>
              <a:buChar char="∙"/>
            </a:pPr>
            <a:r>
              <a:rPr lang="en-US" sz="2600" dirty="0">
                <a:latin typeface="Times New Roman" panose="02020603050405020304" pitchFamily="18" charset="0"/>
                <a:ea typeface="Calibri" panose="020F0502020204030204" pitchFamily="34" charset="0"/>
                <a:cs typeface="Times New Roman" panose="02020603050405020304" pitchFamily="18" charset="0"/>
                <a:sym typeface="Calibri"/>
              </a:rPr>
              <a:t>These services are available for:</a:t>
            </a:r>
          </a:p>
          <a:p>
            <a:pPr marL="342906" lvl="0" indent="-342906" algn="l" rtl="0">
              <a:spcBef>
                <a:spcPts val="1000"/>
              </a:spcBef>
              <a:spcAft>
                <a:spcPts val="0"/>
              </a:spcAft>
              <a:buClr>
                <a:srgbClr val="D16349"/>
              </a:buClr>
              <a:buSzPct val="80000"/>
              <a:buFont typeface="Noto Sans Symbols"/>
              <a:buChar char="∙"/>
            </a:pPr>
            <a:endParaRPr lang="en-US" sz="2600" dirty="0">
              <a:latin typeface="Times New Roman" panose="02020603050405020304" pitchFamily="18" charset="0"/>
              <a:ea typeface="Calibri" panose="020F0502020204030204" pitchFamily="34" charset="0"/>
              <a:cs typeface="Times New Roman" panose="02020603050405020304" pitchFamily="18" charset="0"/>
            </a:endParaRPr>
          </a:p>
          <a:p>
            <a:pPr marL="973138" lvl="1" indent="-342900" algn="l" rtl="0">
              <a:spcBef>
                <a:spcPts val="1000"/>
              </a:spcBef>
              <a:spcAft>
                <a:spcPts val="0"/>
              </a:spcAft>
              <a:buClr>
                <a:srgbClr val="D16349"/>
              </a:buClr>
              <a:buSzPct val="80000"/>
              <a:buFont typeface="Noto Sans Symbols"/>
              <a:buChar char="✔"/>
            </a:pPr>
            <a:r>
              <a:rPr lang="en-US" sz="2600" dirty="0">
                <a:latin typeface="Times New Roman" panose="02020603050405020304" pitchFamily="18" charset="0"/>
                <a:ea typeface="Calibri" panose="020F0502020204030204" pitchFamily="34" charset="0"/>
                <a:cs typeface="Times New Roman" panose="02020603050405020304" pitchFamily="18" charset="0"/>
                <a:sym typeface="Calibri"/>
              </a:rPr>
              <a:t>Students who are eligible or potentially eligible for VR services.</a:t>
            </a:r>
            <a:endParaRPr sz="2600" dirty="0">
              <a:latin typeface="Times New Roman" panose="02020603050405020304" pitchFamily="18" charset="0"/>
              <a:ea typeface="Calibri" panose="020F0502020204030204" pitchFamily="34" charset="0"/>
              <a:cs typeface="Times New Roman" panose="02020603050405020304" pitchFamily="18" charset="0"/>
            </a:endParaRPr>
          </a:p>
          <a:p>
            <a:pPr marL="630238" lvl="1" indent="0" algn="l" rtl="0">
              <a:spcBef>
                <a:spcPts val="1000"/>
              </a:spcBef>
              <a:spcAft>
                <a:spcPts val="0"/>
              </a:spcAft>
              <a:buClr>
                <a:srgbClr val="D16349"/>
              </a:buClr>
              <a:buSzPct val="80000"/>
              <a:buNone/>
            </a:pPr>
            <a:endParaRPr sz="2600" dirty="0">
              <a:latin typeface="Times New Roman" panose="02020603050405020304" pitchFamily="18" charset="0"/>
              <a:ea typeface="Calibri" panose="020F0502020204030204" pitchFamily="34" charset="0"/>
              <a:cs typeface="Times New Roman" panose="02020603050405020304" pitchFamily="18" charset="0"/>
              <a:sym typeface="Calibri"/>
            </a:endParaRPr>
          </a:p>
          <a:p>
            <a:pPr marL="973138" lvl="1" indent="-342900" algn="l" rtl="0">
              <a:spcBef>
                <a:spcPts val="1000"/>
              </a:spcBef>
              <a:spcAft>
                <a:spcPts val="0"/>
              </a:spcAft>
              <a:buClr>
                <a:srgbClr val="D16349"/>
              </a:buClr>
              <a:buSzPct val="80000"/>
              <a:buFont typeface="Noto Sans Symbols"/>
              <a:buChar char="✔"/>
            </a:pPr>
            <a:r>
              <a:rPr lang="en-US" sz="2600" dirty="0">
                <a:latin typeface="Times New Roman" panose="02020603050405020304" pitchFamily="18" charset="0"/>
                <a:ea typeface="Calibri" panose="020F0502020204030204" pitchFamily="34" charset="0"/>
                <a:cs typeface="Times New Roman" panose="02020603050405020304" pitchFamily="18" charset="0"/>
                <a:sym typeface="Calibri"/>
              </a:rPr>
              <a:t>Students who have existing open cases with DVR. </a:t>
            </a:r>
            <a:endParaRPr sz="2600" dirty="0">
              <a:latin typeface="Times New Roman" panose="02020603050405020304" pitchFamily="18" charset="0"/>
              <a:ea typeface="Calibri" panose="020F0502020204030204" pitchFamily="34" charset="0"/>
              <a:cs typeface="Times New Roman" panose="02020603050405020304" pitchFamily="18" charset="0"/>
              <a:sym typeface="Calibri"/>
            </a:endParaRPr>
          </a:p>
          <a:p>
            <a:pPr marL="630238" lvl="1" indent="0" algn="l" rtl="0">
              <a:spcBef>
                <a:spcPts val="1000"/>
              </a:spcBef>
              <a:spcAft>
                <a:spcPts val="0"/>
              </a:spcAft>
              <a:buClr>
                <a:srgbClr val="D16349"/>
              </a:buClr>
              <a:buSzPct val="80000"/>
              <a:buNone/>
            </a:pPr>
            <a:endParaRPr sz="2600" dirty="0">
              <a:latin typeface="Times New Roman" panose="02020603050405020304" pitchFamily="18" charset="0"/>
              <a:ea typeface="Calibri" panose="020F0502020204030204" pitchFamily="34" charset="0"/>
              <a:cs typeface="Times New Roman" panose="02020603050405020304" pitchFamily="18" charset="0"/>
              <a:sym typeface="Calibri"/>
            </a:endParaRPr>
          </a:p>
          <a:p>
            <a:pPr marL="742962" lvl="1" indent="-285755" algn="l" rtl="0">
              <a:spcBef>
                <a:spcPts val="1000"/>
              </a:spcBef>
              <a:spcAft>
                <a:spcPts val="0"/>
              </a:spcAft>
              <a:buClr>
                <a:srgbClr val="D16349"/>
              </a:buClr>
              <a:buSzPct val="80000"/>
              <a:buFont typeface="Noto Sans Symbols"/>
              <a:buChar char="✔"/>
            </a:pPr>
            <a:r>
              <a:rPr lang="en-US" sz="2600" dirty="0">
                <a:latin typeface="Times New Roman" panose="02020603050405020304" pitchFamily="18" charset="0"/>
                <a:ea typeface="Calibri" panose="020F0502020204030204" pitchFamily="34" charset="0"/>
                <a:cs typeface="Times New Roman" panose="02020603050405020304" pitchFamily="18" charset="0"/>
                <a:sym typeface="Calibri"/>
              </a:rPr>
              <a:t>   Planned services in coordination with a student’s </a:t>
            </a:r>
            <a:br>
              <a:rPr lang="en-US" sz="2600" dirty="0">
                <a:latin typeface="Times New Roman" panose="02020603050405020304" pitchFamily="18" charset="0"/>
                <a:ea typeface="Calibri" panose="020F0502020204030204" pitchFamily="34" charset="0"/>
                <a:cs typeface="Times New Roman" panose="02020603050405020304" pitchFamily="18" charset="0"/>
                <a:sym typeface="Calibri"/>
              </a:rPr>
            </a:br>
            <a:r>
              <a:rPr lang="en-US" sz="2600" dirty="0">
                <a:latin typeface="Times New Roman" panose="02020603050405020304" pitchFamily="18" charset="0"/>
                <a:ea typeface="Calibri" panose="020F0502020204030204" pitchFamily="34" charset="0"/>
                <a:cs typeface="Times New Roman" panose="02020603050405020304" pitchFamily="18" charset="0"/>
                <a:sym typeface="Calibri"/>
              </a:rPr>
              <a:t>   Individualized Education Program (IEP). </a:t>
            </a:r>
            <a:endParaRPr sz="2600" dirty="0">
              <a:latin typeface="Times New Roman" panose="02020603050405020304" pitchFamily="18" charset="0"/>
              <a:ea typeface="Calibri" panose="020F0502020204030204" pitchFamily="34" charset="0"/>
              <a:cs typeface="Times New Roman" panose="02020603050405020304" pitchFamily="18" charset="0"/>
              <a:sym typeface="Calibri"/>
            </a:endParaRPr>
          </a:p>
          <a:p>
            <a:pPr marL="411480" lvl="1" indent="0" algn="l" rtl="0">
              <a:spcBef>
                <a:spcPts val="1000"/>
              </a:spcBef>
              <a:spcAft>
                <a:spcPts val="0"/>
              </a:spcAft>
              <a:buClr>
                <a:srgbClr val="D16349"/>
              </a:buClr>
              <a:buSzPct val="80000"/>
              <a:buNone/>
            </a:pPr>
            <a:endParaRPr sz="2600" dirty="0">
              <a:latin typeface="Times New Roman" panose="02020603050405020304" pitchFamily="18" charset="0"/>
              <a:ea typeface="Calibri" panose="020F0502020204030204" pitchFamily="34" charset="0"/>
              <a:cs typeface="Times New Roman" panose="02020603050405020304" pitchFamily="18" charset="0"/>
              <a:sym typeface="Calibri"/>
            </a:endParaRPr>
          </a:p>
          <a:p>
            <a:pPr marL="742962" lvl="1" indent="-285755" algn="l" rtl="0">
              <a:spcBef>
                <a:spcPts val="1000"/>
              </a:spcBef>
              <a:spcAft>
                <a:spcPts val="0"/>
              </a:spcAft>
              <a:buClr>
                <a:srgbClr val="D16349"/>
              </a:buClr>
              <a:buSzPct val="80000"/>
              <a:buFont typeface="Noto Sans Symbols"/>
              <a:buChar char="✔"/>
            </a:pPr>
            <a:r>
              <a:rPr lang="en-US" sz="2600" dirty="0">
                <a:latin typeface="Times New Roman" panose="02020603050405020304" pitchFamily="18" charset="0"/>
                <a:ea typeface="Calibri" panose="020F0502020204030204" pitchFamily="34" charset="0"/>
                <a:cs typeface="Times New Roman" panose="02020603050405020304" pitchFamily="18" charset="0"/>
                <a:sym typeface="Calibri"/>
              </a:rPr>
              <a:t>   Planned services in coordination with their Transition Plan.</a:t>
            </a:r>
            <a:endParaRPr sz="2600" dirty="0">
              <a:latin typeface="Times New Roman" panose="02020603050405020304" pitchFamily="18" charset="0"/>
              <a:ea typeface="Calibri" panose="020F0502020204030204" pitchFamily="34" charset="0"/>
              <a:cs typeface="Times New Roman" panose="02020603050405020304" pitchFamily="18" charset="0"/>
            </a:endParaRPr>
          </a:p>
          <a:p>
            <a:pPr marL="411480" lvl="1" indent="0" algn="l" rtl="0">
              <a:spcBef>
                <a:spcPts val="1000"/>
              </a:spcBef>
              <a:spcAft>
                <a:spcPts val="0"/>
              </a:spcAft>
              <a:buClr>
                <a:srgbClr val="840F0E"/>
              </a:buClr>
              <a:buSzPct val="79999"/>
              <a:buNone/>
            </a:pPr>
            <a:r>
              <a:rPr lang="en-US" dirty="0">
                <a:latin typeface="Times New Roman" panose="02020603050405020304" pitchFamily="18" charset="0"/>
                <a:ea typeface="Calibri"/>
                <a:cs typeface="Times New Roman" panose="02020603050405020304" pitchFamily="18" charset="0"/>
                <a:sym typeface="Calibri"/>
              </a:rPr>
              <a:t>				</a:t>
            </a:r>
            <a:endParaRPr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75"/>
        <p:cNvGrpSpPr/>
        <p:nvPr/>
      </p:nvGrpSpPr>
      <p:grpSpPr>
        <a:xfrm>
          <a:off x="0" y="0"/>
          <a:ext cx="0" cy="0"/>
          <a:chOff x="0" y="0"/>
          <a:chExt cx="0" cy="0"/>
        </a:xfrm>
      </p:grpSpPr>
      <p:sp>
        <p:nvSpPr>
          <p:cNvPr id="276" name="Google Shape;276;p13"/>
          <p:cNvSpPr txBox="1">
            <a:spLocks noGrp="1"/>
          </p:cNvSpPr>
          <p:nvPr>
            <p:ph type="title"/>
          </p:nvPr>
        </p:nvSpPr>
        <p:spPr>
          <a:xfrm>
            <a:off x="304799" y="762000"/>
            <a:ext cx="6532881" cy="1371600"/>
          </a:xfrm>
          <a:prstGeom prst="rect">
            <a:avLst/>
          </a:prstGeom>
          <a:noFill/>
          <a:ln>
            <a:noFill/>
          </a:ln>
        </p:spPr>
        <p:txBody>
          <a:bodyPr spcFirstLastPara="1" wrap="square" lIns="91425" tIns="45700" rIns="91425" bIns="45700" anchor="t" anchorCtr="0">
            <a:normAutofit/>
          </a:bodyPr>
          <a:lstStyle/>
          <a:p>
            <a:pPr marL="0" lvl="0" indent="0" algn="ctr" rtl="0">
              <a:spcBef>
                <a:spcPts val="0"/>
              </a:spcBef>
              <a:spcAft>
                <a:spcPts val="0"/>
              </a:spcAft>
              <a:buClr>
                <a:srgbClr val="D16349"/>
              </a:buClr>
              <a:buSzPts val="3600"/>
              <a:buFont typeface="Calibri"/>
              <a:buNone/>
            </a:pPr>
            <a:r>
              <a:rPr lang="en-US" sz="2400" b="1" dirty="0">
                <a:solidFill>
                  <a:schemeClr val="tx1"/>
                </a:solidFill>
                <a:latin typeface="Comic Sans MS" panose="030F0702030302020204" pitchFamily="66" charset="0"/>
                <a:ea typeface="Calibri"/>
                <a:cs typeface="Times New Roman" panose="02020603050405020304" pitchFamily="18" charset="0"/>
                <a:sym typeface="Calibri"/>
              </a:rPr>
              <a:t>Who can receive </a:t>
            </a:r>
            <a:br>
              <a:rPr lang="en-US" sz="2400" b="1" dirty="0">
                <a:solidFill>
                  <a:schemeClr val="tx1"/>
                </a:solidFill>
                <a:latin typeface="Comic Sans MS" panose="030F0702030302020204" pitchFamily="66" charset="0"/>
                <a:ea typeface="Calibri"/>
                <a:cs typeface="Times New Roman" panose="02020603050405020304" pitchFamily="18" charset="0"/>
                <a:sym typeface="Calibri"/>
              </a:rPr>
            </a:br>
            <a:r>
              <a:rPr lang="en-US" sz="2400" b="1" dirty="0">
                <a:solidFill>
                  <a:schemeClr val="tx1"/>
                </a:solidFill>
                <a:latin typeface="Comic Sans MS" panose="030F0702030302020204" pitchFamily="66" charset="0"/>
                <a:ea typeface="Calibri"/>
                <a:cs typeface="Times New Roman" panose="02020603050405020304" pitchFamily="18" charset="0"/>
                <a:sym typeface="Calibri"/>
              </a:rPr>
              <a:t>Pre-Employment Transition Services</a:t>
            </a:r>
            <a:r>
              <a:rPr lang="en-US" sz="2400" b="1" dirty="0">
                <a:solidFill>
                  <a:schemeClr val="tx1"/>
                </a:solidFill>
                <a:latin typeface="Comic Sans MS" panose="030F0702030302020204" pitchFamily="66" charset="0"/>
                <a:ea typeface="Calibri"/>
                <a:cs typeface="Calibri"/>
                <a:sym typeface="Calibri"/>
              </a:rPr>
              <a:t>?</a:t>
            </a:r>
            <a:endParaRPr sz="2400" dirty="0">
              <a:solidFill>
                <a:schemeClr val="tx1"/>
              </a:solidFill>
              <a:latin typeface="Comic Sans MS" panose="030F0702030302020204" pitchFamily="66" charset="0"/>
              <a:ea typeface="Calibri"/>
              <a:cs typeface="Calibri"/>
              <a:sym typeface="Calibri"/>
            </a:endParaRPr>
          </a:p>
        </p:txBody>
      </p:sp>
      <p:sp>
        <p:nvSpPr>
          <p:cNvPr id="277" name="Google Shape;277;p13"/>
          <p:cNvSpPr txBox="1">
            <a:spLocks noGrp="1"/>
          </p:cNvSpPr>
          <p:nvPr>
            <p:ph idx="1"/>
          </p:nvPr>
        </p:nvSpPr>
        <p:spPr>
          <a:xfrm>
            <a:off x="304799" y="1981200"/>
            <a:ext cx="7659053" cy="4114800"/>
          </a:xfrm>
          <a:prstGeom prst="rect">
            <a:avLst/>
          </a:prstGeom>
          <a:noFill/>
          <a:ln>
            <a:noFill/>
          </a:ln>
        </p:spPr>
        <p:txBody>
          <a:bodyPr spcFirstLastPara="1" wrap="square" lIns="91425" tIns="45700" rIns="91425" bIns="45700" anchor="t" anchorCtr="0">
            <a:normAutofit/>
          </a:bodyPr>
          <a:lstStyle/>
          <a:p>
            <a:pPr marL="0" lvl="0" indent="0" algn="l" rtl="0">
              <a:spcBef>
                <a:spcPts val="1000"/>
              </a:spcBef>
              <a:spcAft>
                <a:spcPts val="0"/>
              </a:spcAft>
              <a:buClr>
                <a:srgbClr val="D16349"/>
              </a:buClr>
              <a:buSzPct val="80000"/>
              <a:buNone/>
            </a:pPr>
            <a:endParaRPr dirty="0">
              <a:latin typeface="Calibri" panose="020F0502020204030204" pitchFamily="34" charset="0"/>
              <a:ea typeface="Calibri" panose="020F0502020204030204" pitchFamily="34" charset="0"/>
              <a:cs typeface="Calibri" panose="020F0502020204030204" pitchFamily="34" charset="0"/>
              <a:sym typeface="Calibri"/>
            </a:endParaRPr>
          </a:p>
          <a:p>
            <a:pPr marL="742962" lvl="1" indent="-285755" algn="l" rtl="0">
              <a:spcBef>
                <a:spcPts val="1000"/>
              </a:spcBef>
              <a:spcAft>
                <a:spcPts val="0"/>
              </a:spcAft>
              <a:buClr>
                <a:srgbClr val="D16349"/>
              </a:buClr>
              <a:buSzPct val="80000"/>
              <a:buFont typeface="Noto Sans Symbols"/>
              <a:buChar char="⮚"/>
            </a:pPr>
            <a:r>
              <a:rPr lang="en-US" sz="1800" dirty="0">
                <a:latin typeface="Times New Roman" panose="02020603050405020304" pitchFamily="18" charset="0"/>
                <a:ea typeface="Calibri" panose="020F0502020204030204" pitchFamily="34" charset="0"/>
                <a:cs typeface="Times New Roman" panose="02020603050405020304" pitchFamily="18" charset="0"/>
                <a:sym typeface="Calibri"/>
              </a:rPr>
              <a:t>Students enrolled in school with an IEP or 504 plan, or documented disability through a licensed practitioner</a:t>
            </a:r>
            <a:endParaRPr lang="en-US" sz="1800" dirty="0">
              <a:latin typeface="Times New Roman" panose="02020603050405020304" pitchFamily="18" charset="0"/>
              <a:ea typeface="Calibri" panose="020F0502020204030204" pitchFamily="34" charset="0"/>
              <a:cs typeface="Times New Roman" panose="02020603050405020304" pitchFamily="18" charset="0"/>
            </a:endParaRPr>
          </a:p>
          <a:p>
            <a:pPr marL="411480" lvl="1" indent="0" algn="l" rtl="0">
              <a:spcBef>
                <a:spcPts val="1000"/>
              </a:spcBef>
              <a:spcAft>
                <a:spcPts val="0"/>
              </a:spcAft>
              <a:buClr>
                <a:srgbClr val="D16349"/>
              </a:buClr>
              <a:buSzPct val="80000"/>
              <a:buNone/>
            </a:pPr>
            <a:endParaRPr lang="en-US" sz="1800" dirty="0">
              <a:latin typeface="Times New Roman" panose="02020603050405020304" pitchFamily="18" charset="0"/>
              <a:ea typeface="Calibri" panose="020F0502020204030204" pitchFamily="34" charset="0"/>
              <a:cs typeface="Times New Roman" panose="02020603050405020304" pitchFamily="18" charset="0"/>
              <a:sym typeface="Calibri"/>
            </a:endParaRPr>
          </a:p>
          <a:p>
            <a:pPr marL="742962" lvl="1" indent="-285755" algn="l" rtl="0">
              <a:spcBef>
                <a:spcPts val="1000"/>
              </a:spcBef>
              <a:spcAft>
                <a:spcPts val="0"/>
              </a:spcAft>
              <a:buClr>
                <a:srgbClr val="D16349"/>
              </a:buClr>
              <a:buSzPct val="80000"/>
              <a:buFont typeface="Noto Sans Symbols"/>
              <a:buChar char="⮚"/>
            </a:pPr>
            <a:r>
              <a:rPr lang="en-US" sz="1800" dirty="0">
                <a:latin typeface="Times New Roman" panose="02020603050405020304" pitchFamily="18" charset="0"/>
                <a:ea typeface="Calibri" panose="020F0502020204030204" pitchFamily="34" charset="0"/>
                <a:cs typeface="Times New Roman" panose="02020603050405020304" pitchFamily="18" charset="0"/>
                <a:sym typeface="Calibri"/>
              </a:rPr>
              <a:t>Students must be between the ages of 14 – 22</a:t>
            </a:r>
            <a:endParaRPr lang="en-US" sz="1800" dirty="0">
              <a:latin typeface="Times New Roman" panose="02020603050405020304" pitchFamily="18" charset="0"/>
              <a:ea typeface="Calibri" panose="020F0502020204030204" pitchFamily="34" charset="0"/>
              <a:cs typeface="Times New Roman" panose="02020603050405020304" pitchFamily="18" charset="0"/>
            </a:endParaRPr>
          </a:p>
          <a:p>
            <a:pPr marL="411480" lvl="1" indent="0" algn="l" rtl="0">
              <a:spcBef>
                <a:spcPts val="1000"/>
              </a:spcBef>
              <a:spcAft>
                <a:spcPts val="0"/>
              </a:spcAft>
              <a:buClr>
                <a:srgbClr val="D16349"/>
              </a:buClr>
              <a:buSzPct val="80000"/>
              <a:buNone/>
            </a:pPr>
            <a:endParaRPr lang="en-US" sz="1800" dirty="0">
              <a:latin typeface="Times New Roman" panose="02020603050405020304" pitchFamily="18" charset="0"/>
              <a:ea typeface="Calibri" panose="020F0502020204030204" pitchFamily="34" charset="0"/>
              <a:cs typeface="Times New Roman" panose="02020603050405020304" pitchFamily="18" charset="0"/>
              <a:sym typeface="Calibri"/>
            </a:endParaRPr>
          </a:p>
          <a:p>
            <a:pPr marL="742962" lvl="1" indent="-285755" algn="l" rtl="0">
              <a:spcBef>
                <a:spcPts val="1000"/>
              </a:spcBef>
              <a:spcAft>
                <a:spcPts val="0"/>
              </a:spcAft>
              <a:buClr>
                <a:srgbClr val="D16349"/>
              </a:buClr>
              <a:buSzPct val="80000"/>
              <a:buFont typeface="Noto Sans Symbols"/>
              <a:buChar char="⮚"/>
            </a:pPr>
            <a:r>
              <a:rPr lang="en-US" sz="1800" dirty="0">
                <a:latin typeface="Times New Roman" panose="02020603050405020304" pitchFamily="18" charset="0"/>
                <a:ea typeface="Calibri" panose="020F0502020204030204" pitchFamily="34" charset="0"/>
                <a:cs typeface="Times New Roman" panose="02020603050405020304" pitchFamily="18" charset="0"/>
                <a:sym typeface="Calibri"/>
              </a:rPr>
              <a:t> Home-Schooled Students</a:t>
            </a:r>
            <a:endParaRPr lang="en-US" sz="1800" dirty="0">
              <a:latin typeface="Times New Roman" panose="02020603050405020304" pitchFamily="18" charset="0"/>
              <a:ea typeface="Calibri" panose="020F0502020204030204" pitchFamily="34" charset="0"/>
              <a:cs typeface="Times New Roman" panose="02020603050405020304" pitchFamily="18" charset="0"/>
            </a:endParaRPr>
          </a:p>
          <a:p>
            <a:pPr marL="411480" lvl="1" indent="0" algn="l" rtl="0">
              <a:spcBef>
                <a:spcPts val="1000"/>
              </a:spcBef>
              <a:spcAft>
                <a:spcPts val="0"/>
              </a:spcAft>
              <a:buClr>
                <a:srgbClr val="D16349"/>
              </a:buClr>
              <a:buSzPct val="80000"/>
              <a:buNone/>
            </a:pPr>
            <a:endParaRPr sz="1800" dirty="0">
              <a:latin typeface="Calibri" panose="020F0502020204030204" pitchFamily="34" charset="0"/>
              <a:ea typeface="Calibri" panose="020F0502020204030204" pitchFamily="34" charset="0"/>
              <a:cs typeface="Calibri" panose="020F0502020204030204" pitchFamily="34" charset="0"/>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81"/>
        <p:cNvGrpSpPr/>
        <p:nvPr/>
      </p:nvGrpSpPr>
      <p:grpSpPr>
        <a:xfrm>
          <a:off x="0" y="0"/>
          <a:ext cx="0" cy="0"/>
          <a:chOff x="0" y="0"/>
          <a:chExt cx="0" cy="0"/>
        </a:xfrm>
      </p:grpSpPr>
      <p:sp>
        <p:nvSpPr>
          <p:cNvPr id="282" name="Google Shape;282;p14"/>
          <p:cNvSpPr txBox="1">
            <a:spLocks noGrp="1"/>
          </p:cNvSpPr>
          <p:nvPr>
            <p:ph type="title"/>
          </p:nvPr>
        </p:nvSpPr>
        <p:spPr>
          <a:xfrm>
            <a:off x="609599" y="1087654"/>
            <a:ext cx="6347713" cy="842745"/>
          </a:xfrm>
          <a:prstGeom prst="rect">
            <a:avLst/>
          </a:prstGeom>
          <a:noFill/>
          <a:ln>
            <a:noFill/>
          </a:ln>
        </p:spPr>
        <p:txBody>
          <a:bodyPr spcFirstLastPara="1" wrap="square" lIns="91425" tIns="45700" rIns="91425" bIns="45700" anchor="t" anchorCtr="0">
            <a:noAutofit/>
          </a:bodyPr>
          <a:lstStyle/>
          <a:p>
            <a:pPr marL="0" lvl="0" indent="0" algn="ctr" rtl="0">
              <a:spcBef>
                <a:spcPts val="0"/>
              </a:spcBef>
              <a:spcAft>
                <a:spcPts val="0"/>
              </a:spcAft>
              <a:buClr>
                <a:srgbClr val="D16349"/>
              </a:buClr>
              <a:buSzPts val="3600"/>
              <a:buFont typeface="Calibri"/>
              <a:buNone/>
            </a:pPr>
            <a:r>
              <a:rPr lang="en-US" sz="2800" b="1" dirty="0">
                <a:solidFill>
                  <a:schemeClr val="tx1"/>
                </a:solidFill>
                <a:latin typeface="Comic Sans MS" panose="030F0702030302020204" pitchFamily="66" charset="0"/>
                <a:ea typeface="Calibri"/>
                <a:cs typeface="Times New Roman" panose="02020603050405020304" pitchFamily="18" charset="0"/>
                <a:sym typeface="Calibri"/>
              </a:rPr>
              <a:t>Five Specialized Focus Areas</a:t>
            </a:r>
            <a:endParaRPr sz="2800" dirty="0">
              <a:solidFill>
                <a:schemeClr val="tx1"/>
              </a:solidFill>
              <a:latin typeface="Comic Sans MS" panose="030F0702030302020204" pitchFamily="66" charset="0"/>
              <a:cs typeface="Times New Roman" panose="02020603050405020304" pitchFamily="18" charset="0"/>
            </a:endParaRPr>
          </a:p>
        </p:txBody>
      </p:sp>
      <p:sp>
        <p:nvSpPr>
          <p:cNvPr id="283" name="Google Shape;283;p14"/>
          <p:cNvSpPr txBox="1">
            <a:spLocks noGrp="1"/>
          </p:cNvSpPr>
          <p:nvPr>
            <p:ph idx="1"/>
          </p:nvPr>
        </p:nvSpPr>
        <p:spPr>
          <a:xfrm>
            <a:off x="762000" y="1752600"/>
            <a:ext cx="7408333" cy="3886200"/>
          </a:xfrm>
          <a:prstGeom prst="rect">
            <a:avLst/>
          </a:prstGeom>
          <a:noFill/>
          <a:ln>
            <a:noFill/>
          </a:ln>
        </p:spPr>
        <p:txBody>
          <a:bodyPr spcFirstLastPara="1" wrap="square" lIns="91425" tIns="45700" rIns="91425" bIns="45700" anchor="t" anchorCtr="0">
            <a:normAutofit/>
          </a:bodyPr>
          <a:lstStyle/>
          <a:p>
            <a:pPr marL="287338" lvl="0" indent="0" algn="l" rtl="0">
              <a:spcBef>
                <a:spcPts val="0"/>
              </a:spcBef>
              <a:spcAft>
                <a:spcPts val="0"/>
              </a:spcAft>
              <a:buSzPct val="80000"/>
              <a:buNone/>
            </a:pPr>
            <a:endParaRPr dirty="0">
              <a:latin typeface="Calibri" panose="020F0502020204030204" pitchFamily="34" charset="0"/>
              <a:ea typeface="Calibri" panose="020F0502020204030204" pitchFamily="34" charset="0"/>
              <a:cs typeface="Calibri" panose="020F0502020204030204" pitchFamily="34" charset="0"/>
            </a:endParaRPr>
          </a:p>
          <a:p>
            <a:pPr marL="630238" lvl="0" indent="-342900" algn="l" rtl="0">
              <a:spcBef>
                <a:spcPts val="600"/>
              </a:spcBef>
              <a:spcAft>
                <a:spcPts val="0"/>
              </a:spcAft>
              <a:buClr>
                <a:srgbClr val="840F0E"/>
              </a:buClr>
              <a:buSzPct val="80000"/>
              <a:buFont typeface="Noto Sans Symbols"/>
              <a:buChar char="✔"/>
            </a:pPr>
            <a:r>
              <a:rPr lang="en-US" dirty="0">
                <a:latin typeface="Times New Roman" panose="02020603050405020304" pitchFamily="18" charset="0"/>
                <a:ea typeface="Calibri" panose="020F0502020204030204" pitchFamily="34" charset="0"/>
                <a:cs typeface="Times New Roman" panose="02020603050405020304" pitchFamily="18" charset="0"/>
                <a:sym typeface="Calibri"/>
              </a:rPr>
              <a:t>Job exploration</a:t>
            </a:r>
            <a:endParaRPr dirty="0">
              <a:latin typeface="Times New Roman" panose="02020603050405020304" pitchFamily="18" charset="0"/>
              <a:ea typeface="Calibri" panose="020F0502020204030204" pitchFamily="34" charset="0"/>
              <a:cs typeface="Times New Roman" panose="02020603050405020304" pitchFamily="18" charset="0"/>
              <a:sym typeface="Calibri"/>
            </a:endParaRPr>
          </a:p>
          <a:p>
            <a:pPr marL="287338" lvl="0" indent="0" algn="l" rtl="0">
              <a:spcBef>
                <a:spcPts val="600"/>
              </a:spcBef>
              <a:spcAft>
                <a:spcPts val="0"/>
              </a:spcAft>
              <a:buClr>
                <a:srgbClr val="840F0E"/>
              </a:buClr>
              <a:buSzPct val="80000"/>
              <a:buNone/>
            </a:pPr>
            <a:endParaRPr dirty="0">
              <a:latin typeface="Times New Roman" panose="02020603050405020304" pitchFamily="18" charset="0"/>
              <a:ea typeface="Calibri" panose="020F0502020204030204" pitchFamily="34" charset="0"/>
              <a:cs typeface="Times New Roman" panose="02020603050405020304" pitchFamily="18" charset="0"/>
              <a:sym typeface="Calibri"/>
            </a:endParaRPr>
          </a:p>
          <a:p>
            <a:pPr marL="630238" lvl="0" indent="-342900" algn="l" rtl="0">
              <a:spcBef>
                <a:spcPts val="600"/>
              </a:spcBef>
              <a:spcAft>
                <a:spcPts val="0"/>
              </a:spcAft>
              <a:buClr>
                <a:srgbClr val="840F0E"/>
              </a:buClr>
              <a:buSzPct val="80000"/>
              <a:buFont typeface="Noto Sans Symbols"/>
              <a:buChar char="✔"/>
            </a:pPr>
            <a:r>
              <a:rPr lang="en-US" dirty="0">
                <a:latin typeface="Times New Roman" panose="02020603050405020304" pitchFamily="18" charset="0"/>
                <a:ea typeface="Calibri" panose="020F0502020204030204" pitchFamily="34" charset="0"/>
                <a:cs typeface="Times New Roman" panose="02020603050405020304" pitchFamily="18" charset="0"/>
                <a:sym typeface="Calibri"/>
              </a:rPr>
              <a:t>Work-based learning experiences</a:t>
            </a:r>
            <a:endParaRPr dirty="0">
              <a:latin typeface="Times New Roman" panose="02020603050405020304" pitchFamily="18" charset="0"/>
              <a:ea typeface="Calibri" panose="020F0502020204030204" pitchFamily="34" charset="0"/>
              <a:cs typeface="Times New Roman" panose="02020603050405020304" pitchFamily="18" charset="0"/>
              <a:sym typeface="Calibri"/>
            </a:endParaRPr>
          </a:p>
          <a:p>
            <a:pPr marL="744538" lvl="0" indent="-344424" algn="l" rtl="0">
              <a:spcBef>
                <a:spcPts val="600"/>
              </a:spcBef>
              <a:spcAft>
                <a:spcPts val="0"/>
              </a:spcAft>
              <a:buClr>
                <a:srgbClr val="840F0E"/>
              </a:buClr>
              <a:buSzPct val="80000"/>
              <a:buFont typeface="Century Gothic"/>
              <a:buNone/>
            </a:pPr>
            <a:endParaRPr dirty="0">
              <a:latin typeface="Times New Roman" panose="02020603050405020304" pitchFamily="18" charset="0"/>
              <a:ea typeface="Calibri" panose="020F0502020204030204" pitchFamily="34" charset="0"/>
              <a:cs typeface="Times New Roman" panose="02020603050405020304" pitchFamily="18" charset="0"/>
              <a:sym typeface="Calibri"/>
            </a:endParaRPr>
          </a:p>
          <a:p>
            <a:pPr marL="630238" lvl="0" indent="-342900" algn="l" rtl="0">
              <a:spcBef>
                <a:spcPts val="600"/>
              </a:spcBef>
              <a:spcAft>
                <a:spcPts val="0"/>
              </a:spcAft>
              <a:buClr>
                <a:srgbClr val="840F0E"/>
              </a:buClr>
              <a:buSzPct val="80000"/>
              <a:buFont typeface="Noto Sans Symbols"/>
              <a:buChar char="✔"/>
            </a:pPr>
            <a:r>
              <a:rPr lang="en-US" dirty="0">
                <a:latin typeface="Times New Roman" panose="02020603050405020304" pitchFamily="18" charset="0"/>
                <a:ea typeface="Calibri" panose="020F0502020204030204" pitchFamily="34" charset="0"/>
                <a:cs typeface="Times New Roman" panose="02020603050405020304" pitchFamily="18" charset="0"/>
                <a:sym typeface="Calibri"/>
              </a:rPr>
              <a:t>Exploring opportunities for enrollment in comprehensive or post-secondary educational programs</a:t>
            </a:r>
            <a:endParaRPr dirty="0">
              <a:latin typeface="Times New Roman" panose="02020603050405020304" pitchFamily="18" charset="0"/>
              <a:ea typeface="Calibri" panose="020F0502020204030204" pitchFamily="34" charset="0"/>
              <a:cs typeface="Times New Roman" panose="02020603050405020304" pitchFamily="18" charset="0"/>
              <a:sym typeface="Calibri"/>
            </a:endParaRPr>
          </a:p>
          <a:p>
            <a:pPr marL="287338" lvl="0" indent="0" algn="l" rtl="0">
              <a:spcBef>
                <a:spcPts val="600"/>
              </a:spcBef>
              <a:spcAft>
                <a:spcPts val="0"/>
              </a:spcAft>
              <a:buClr>
                <a:srgbClr val="840F0E"/>
              </a:buClr>
              <a:buSzPct val="80000"/>
              <a:buNone/>
            </a:pPr>
            <a:r>
              <a:rPr lang="en-US" dirty="0">
                <a:latin typeface="Times New Roman" panose="02020603050405020304" pitchFamily="18" charset="0"/>
                <a:ea typeface="Calibri" panose="020F0502020204030204" pitchFamily="34" charset="0"/>
                <a:cs typeface="Times New Roman" panose="02020603050405020304" pitchFamily="18" charset="0"/>
                <a:sym typeface="Calibri"/>
              </a:rPr>
              <a:t> </a:t>
            </a:r>
            <a:endParaRPr dirty="0">
              <a:latin typeface="Times New Roman" panose="02020603050405020304" pitchFamily="18" charset="0"/>
              <a:ea typeface="Calibri" panose="020F0502020204030204" pitchFamily="34" charset="0"/>
              <a:cs typeface="Times New Roman" panose="02020603050405020304" pitchFamily="18" charset="0"/>
            </a:endParaRPr>
          </a:p>
          <a:p>
            <a:pPr marL="630238" lvl="0" indent="-342900" algn="l" rtl="0">
              <a:spcBef>
                <a:spcPts val="600"/>
              </a:spcBef>
              <a:spcAft>
                <a:spcPts val="0"/>
              </a:spcAft>
              <a:buClr>
                <a:srgbClr val="840F0E"/>
              </a:buClr>
              <a:buSzPct val="80000"/>
              <a:buFont typeface="Noto Sans Symbols"/>
              <a:buChar char="✔"/>
            </a:pPr>
            <a:r>
              <a:rPr lang="en-US" dirty="0">
                <a:latin typeface="Times New Roman" panose="02020603050405020304" pitchFamily="18" charset="0"/>
                <a:ea typeface="Calibri" panose="020F0502020204030204" pitchFamily="34" charset="0"/>
                <a:cs typeface="Times New Roman" panose="02020603050405020304" pitchFamily="18" charset="0"/>
                <a:sym typeface="Calibri"/>
              </a:rPr>
              <a:t>Workplace readiness training</a:t>
            </a:r>
            <a:endParaRPr dirty="0">
              <a:latin typeface="Times New Roman" panose="02020603050405020304" pitchFamily="18" charset="0"/>
              <a:ea typeface="Calibri" panose="020F0502020204030204" pitchFamily="34" charset="0"/>
              <a:cs typeface="Times New Roman" panose="02020603050405020304" pitchFamily="18" charset="0"/>
              <a:sym typeface="Calibri"/>
            </a:endParaRPr>
          </a:p>
          <a:p>
            <a:pPr marL="744538" lvl="0" indent="-344424" algn="l" rtl="0">
              <a:spcBef>
                <a:spcPts val="600"/>
              </a:spcBef>
              <a:spcAft>
                <a:spcPts val="0"/>
              </a:spcAft>
              <a:buClr>
                <a:srgbClr val="840F0E"/>
              </a:buClr>
              <a:buSzPct val="80000"/>
              <a:buNone/>
            </a:pPr>
            <a:endParaRPr dirty="0">
              <a:latin typeface="Times New Roman" panose="02020603050405020304" pitchFamily="18" charset="0"/>
              <a:ea typeface="Calibri" panose="020F0502020204030204" pitchFamily="34" charset="0"/>
              <a:cs typeface="Times New Roman" panose="02020603050405020304" pitchFamily="18" charset="0"/>
              <a:sym typeface="Calibri"/>
            </a:endParaRPr>
          </a:p>
          <a:p>
            <a:pPr marL="630238" lvl="0" indent="-342900" algn="l" rtl="0">
              <a:spcBef>
                <a:spcPts val="600"/>
              </a:spcBef>
              <a:spcAft>
                <a:spcPts val="0"/>
              </a:spcAft>
              <a:buClr>
                <a:srgbClr val="840F0E"/>
              </a:buClr>
              <a:buSzPct val="80000"/>
              <a:buFont typeface="Noto Sans Symbols"/>
              <a:buChar char="✔"/>
            </a:pPr>
            <a:r>
              <a:rPr lang="en-US" dirty="0">
                <a:latin typeface="Times New Roman" panose="02020603050405020304" pitchFamily="18" charset="0"/>
                <a:ea typeface="Calibri" panose="020F0502020204030204" pitchFamily="34" charset="0"/>
                <a:cs typeface="Times New Roman" panose="02020603050405020304" pitchFamily="18" charset="0"/>
                <a:sym typeface="Calibri"/>
              </a:rPr>
              <a:t>Instruction in self-advocacy, including peer mentoring</a:t>
            </a:r>
            <a:endParaRPr dirty="0">
              <a:latin typeface="Times New Roman" panose="02020603050405020304" pitchFamily="18" charset="0"/>
              <a:ea typeface="Calibri" panose="020F0502020204030204" pitchFamily="34" charset="0"/>
              <a:cs typeface="Times New Roman" panose="02020603050405020304" pitchFamily="18" charset="0"/>
              <a:sym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88"/>
        <p:cNvGrpSpPr/>
        <p:nvPr/>
      </p:nvGrpSpPr>
      <p:grpSpPr>
        <a:xfrm>
          <a:off x="0" y="0"/>
          <a:ext cx="0" cy="0"/>
          <a:chOff x="0" y="0"/>
          <a:chExt cx="0" cy="0"/>
        </a:xfrm>
      </p:grpSpPr>
      <p:pic>
        <p:nvPicPr>
          <p:cNvPr id="289" name="Google Shape;289;p15"/>
          <p:cNvPicPr preferRelativeResize="0"/>
          <p:nvPr/>
        </p:nvPicPr>
        <p:blipFill rotWithShape="1">
          <a:blip r:embed="rId3">
            <a:alphaModFix/>
          </a:blip>
          <a:srcRect l="3613"/>
          <a:stretch/>
        </p:blipFill>
        <p:spPr>
          <a:xfrm>
            <a:off x="0" y="2669685"/>
            <a:ext cx="3027759" cy="4188315"/>
          </a:xfrm>
          <a:prstGeom prst="rect">
            <a:avLst/>
          </a:prstGeom>
          <a:noFill/>
          <a:ln>
            <a:noFill/>
          </a:ln>
        </p:spPr>
      </p:pic>
      <p:pic>
        <p:nvPicPr>
          <p:cNvPr id="290" name="Google Shape;290;p15"/>
          <p:cNvPicPr preferRelativeResize="0"/>
          <p:nvPr/>
        </p:nvPicPr>
        <p:blipFill rotWithShape="1">
          <a:blip r:embed="rId4">
            <a:alphaModFix/>
          </a:blip>
          <a:srcRect l="35640"/>
          <a:stretch/>
        </p:blipFill>
        <p:spPr>
          <a:xfrm>
            <a:off x="0" y="2892347"/>
            <a:ext cx="1141809" cy="2365453"/>
          </a:xfrm>
          <a:prstGeom prst="rect">
            <a:avLst/>
          </a:prstGeom>
          <a:noFill/>
          <a:ln>
            <a:noFill/>
          </a:ln>
        </p:spPr>
      </p:pic>
      <p:sp>
        <p:nvSpPr>
          <p:cNvPr id="291" name="Google Shape;291;p15"/>
          <p:cNvSpPr/>
          <p:nvPr/>
        </p:nvSpPr>
        <p:spPr>
          <a:xfrm>
            <a:off x="6456759" y="1676400"/>
            <a:ext cx="2114550" cy="2819400"/>
          </a:xfrm>
          <a:prstGeom prst="ellipse">
            <a:avLst/>
          </a:prstGeom>
          <a:gradFill>
            <a:gsLst>
              <a:gs pos="0">
                <a:srgbClr val="F3F3F3">
                  <a:alpha val="6666"/>
                </a:srgbClr>
              </a:gs>
              <a:gs pos="36000">
                <a:srgbClr val="F3F3F3">
                  <a:alpha val="5882"/>
                </a:srgbClr>
              </a:gs>
              <a:gs pos="69000">
                <a:srgbClr val="F3F3F3">
                  <a:alpha val="0"/>
                </a:srgbClr>
              </a:gs>
              <a:gs pos="100000">
                <a:srgbClr val="F3F3F3">
                  <a:alpha val="0"/>
                </a:srgbClr>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92" name="Google Shape;292;p15"/>
          <p:cNvPicPr preferRelativeResize="0"/>
          <p:nvPr/>
        </p:nvPicPr>
        <p:blipFill rotWithShape="1">
          <a:blip r:embed="rId5">
            <a:alphaModFix/>
          </a:blip>
          <a:srcRect t="28812"/>
          <a:stretch/>
        </p:blipFill>
        <p:spPr>
          <a:xfrm>
            <a:off x="5999559" y="0"/>
            <a:ext cx="1202540" cy="1141407"/>
          </a:xfrm>
          <a:prstGeom prst="rect">
            <a:avLst/>
          </a:prstGeom>
          <a:noFill/>
          <a:ln>
            <a:noFill/>
          </a:ln>
        </p:spPr>
      </p:pic>
      <p:pic>
        <p:nvPicPr>
          <p:cNvPr id="293" name="Google Shape;293;p15"/>
          <p:cNvPicPr preferRelativeResize="0"/>
          <p:nvPr/>
        </p:nvPicPr>
        <p:blipFill rotWithShape="1">
          <a:blip r:embed="rId6">
            <a:alphaModFix/>
          </a:blip>
          <a:srcRect b="23320"/>
          <a:stretch/>
        </p:blipFill>
        <p:spPr>
          <a:xfrm>
            <a:off x="6454408" y="6096000"/>
            <a:ext cx="745301" cy="762000"/>
          </a:xfrm>
          <a:prstGeom prst="rect">
            <a:avLst/>
          </a:prstGeom>
          <a:noFill/>
          <a:ln>
            <a:noFill/>
          </a:ln>
        </p:spPr>
      </p:pic>
      <p:sp>
        <p:nvSpPr>
          <p:cNvPr id="294" name="Google Shape;294;p15"/>
          <p:cNvSpPr/>
          <p:nvPr/>
        </p:nvSpPr>
        <p:spPr>
          <a:xfrm>
            <a:off x="7828359" y="0"/>
            <a:ext cx="514350" cy="1143000"/>
          </a:xfrm>
          <a:prstGeom prst="rect">
            <a:avLst/>
          </a:prstGeom>
          <a:solidFill>
            <a:schemeClr val="accent1"/>
          </a:solidFill>
          <a:ln>
            <a:noFill/>
          </a:ln>
          <a:effectLst>
            <a:outerShdw blurRad="38100" dist="25400" dir="5400000" rotWithShape="0">
              <a:srgbClr val="000000">
                <a:alpha val="44705"/>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 name="Google Shape;295;p15"/>
          <p:cNvSpPr/>
          <p:nvPr/>
        </p:nvSpPr>
        <p:spPr>
          <a:xfrm>
            <a:off x="-243348" y="35013"/>
            <a:ext cx="9144000" cy="6858000"/>
          </a:xfrm>
          <a:prstGeom prst="rect">
            <a:avLst/>
          </a:prstGeom>
          <a:blipFill rotWithShape="1">
            <a:blip r:embed="rId7">
              <a:alphaModFix/>
            </a:blip>
            <a:stretch>
              <a:fillRect/>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96" name="Google Shape;296;p15"/>
          <p:cNvSpPr/>
          <p:nvPr/>
        </p:nvSpPr>
        <p:spPr>
          <a:xfrm>
            <a:off x="7831836" y="0"/>
            <a:ext cx="514350" cy="1143000"/>
          </a:xfrm>
          <a:prstGeom prst="rect">
            <a:avLst/>
          </a:prstGeom>
          <a:solidFill>
            <a:schemeClr val="accent1"/>
          </a:solidFill>
          <a:ln>
            <a:noFill/>
          </a:ln>
          <a:effectLst>
            <a:outerShdw blurRad="38100" dist="25400" dir="5400000" rotWithShape="0">
              <a:srgbClr val="000000">
                <a:alpha val="44705"/>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 name="Google Shape;297;p15"/>
          <p:cNvSpPr/>
          <p:nvPr/>
        </p:nvSpPr>
        <p:spPr>
          <a:xfrm>
            <a:off x="6539954" y="1460230"/>
            <a:ext cx="2604045" cy="825932"/>
          </a:xfrm>
          <a:custGeom>
            <a:avLst/>
            <a:gdLst/>
            <a:ahLst/>
            <a:cxnLst/>
            <a:rect l="l" t="t" r="r" b="b"/>
            <a:pathLst>
              <a:path w="3472060" h="825932" extrusionOk="0">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lt1">
              <a:alpha val="2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98" name="Google Shape;298;p15"/>
          <p:cNvSpPr txBox="1">
            <a:spLocks noGrp="1"/>
          </p:cNvSpPr>
          <p:nvPr>
            <p:ph type="title"/>
          </p:nvPr>
        </p:nvSpPr>
        <p:spPr>
          <a:xfrm>
            <a:off x="67378" y="629266"/>
            <a:ext cx="8467022" cy="1354457"/>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rgbClr val="EBEBEB"/>
              </a:buClr>
              <a:buSzPts val="4200"/>
              <a:buFont typeface="Calibri"/>
              <a:buNone/>
            </a:pPr>
            <a:r>
              <a:rPr lang="en-US" sz="2800" b="0" i="0" dirty="0">
                <a:solidFill>
                  <a:srgbClr val="EBEBEB"/>
                </a:solidFill>
                <a:latin typeface="Comic Sans MS" panose="030F0702030302020204" pitchFamily="66" charset="0"/>
                <a:ea typeface="Calibri"/>
                <a:cs typeface="Times New Roman" panose="02020603050405020304" pitchFamily="18" charset="0"/>
                <a:sym typeface="Calibri"/>
              </a:rPr>
              <a:t>Job Exploration</a:t>
            </a:r>
            <a:endParaRPr sz="2800" dirty="0">
              <a:latin typeface="Comic Sans MS" panose="030F0702030302020204" pitchFamily="66" charset="0"/>
              <a:cs typeface="Times New Roman" panose="02020603050405020304" pitchFamily="18" charset="0"/>
            </a:endParaRPr>
          </a:p>
        </p:txBody>
      </p:sp>
      <p:sp>
        <p:nvSpPr>
          <p:cNvPr id="300" name="Google Shape;300;p15"/>
          <p:cNvSpPr txBox="1">
            <a:spLocks noGrp="1"/>
          </p:cNvSpPr>
          <p:nvPr>
            <p:ph sz="half" idx="1"/>
          </p:nvPr>
        </p:nvSpPr>
        <p:spPr>
          <a:xfrm>
            <a:off x="486698" y="2548281"/>
            <a:ext cx="3841954" cy="3658689"/>
          </a:xfrm>
          <a:prstGeom prst="rect">
            <a:avLst/>
          </a:prstGeom>
          <a:noFill/>
          <a:ln>
            <a:noFill/>
          </a:ln>
        </p:spPr>
        <p:txBody>
          <a:bodyPr spcFirstLastPara="1" wrap="square" lIns="91425" tIns="45700" rIns="91425" bIns="45700" anchor="t" anchorCtr="0">
            <a:normAutofit/>
          </a:bodyPr>
          <a:lstStyle/>
          <a:p>
            <a:pPr marL="342906" lvl="0" indent="-241306" algn="l" rtl="0">
              <a:spcBef>
                <a:spcPts val="0"/>
              </a:spcBef>
              <a:spcAft>
                <a:spcPts val="0"/>
              </a:spcAft>
              <a:buSzPts val="1600"/>
              <a:buNone/>
            </a:pPr>
            <a:endParaRPr/>
          </a:p>
          <a:p>
            <a:pPr marL="742962" lvl="1" indent="-194315" algn="l" rtl="0">
              <a:spcBef>
                <a:spcPts val="1000"/>
              </a:spcBef>
              <a:spcAft>
                <a:spcPts val="0"/>
              </a:spcAft>
              <a:buSzPts val="1440"/>
              <a:buNone/>
            </a:pPr>
            <a:endParaRPr/>
          </a:p>
          <a:p>
            <a:pPr marL="742962" lvl="1" indent="-194315" algn="l" rtl="0">
              <a:spcBef>
                <a:spcPts val="1000"/>
              </a:spcBef>
              <a:spcAft>
                <a:spcPts val="0"/>
              </a:spcAft>
              <a:buSzPts val="1440"/>
              <a:buNone/>
            </a:pPr>
            <a:endParaRPr/>
          </a:p>
          <a:p>
            <a:pPr marL="742962" lvl="1" indent="-194315" algn="l" rtl="0">
              <a:spcBef>
                <a:spcPts val="1000"/>
              </a:spcBef>
              <a:spcAft>
                <a:spcPts val="0"/>
              </a:spcAft>
              <a:buSzPts val="1440"/>
              <a:buNone/>
            </a:pPr>
            <a:endParaRPr/>
          </a:p>
        </p:txBody>
      </p:sp>
      <p:sp>
        <p:nvSpPr>
          <p:cNvPr id="299" name="Google Shape;299;p15"/>
          <p:cNvSpPr/>
          <p:nvPr/>
        </p:nvSpPr>
        <p:spPr>
          <a:xfrm>
            <a:off x="0" y="1762067"/>
            <a:ext cx="9144313" cy="5095933"/>
          </a:xfrm>
          <a:custGeom>
            <a:avLst/>
            <a:gdLst/>
            <a:ahLst/>
            <a:cxnLst/>
            <a:rect l="l" t="t" r="r" b="b"/>
            <a:pathLst>
              <a:path w="12192417" h="5095933" extrusionOk="0">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solidFill>
            <a:schemeClr val="lt1"/>
          </a:solidFill>
          <a:ln>
            <a:noFill/>
          </a:ln>
        </p:spPr>
        <p:txBody>
          <a:bodyPr/>
          <a:lstStyle/>
          <a:p>
            <a:endParaRPr lang="en-US"/>
          </a:p>
        </p:txBody>
      </p:sp>
      <p:graphicFrame>
        <p:nvGraphicFramePr>
          <p:cNvPr id="301" name="Google Shape;301;p15"/>
          <p:cNvGraphicFramePr/>
          <p:nvPr>
            <p:extLst>
              <p:ext uri="{D42A27DB-BD31-4B8C-83A1-F6EECF244321}">
                <p14:modId xmlns:p14="http://schemas.microsoft.com/office/powerpoint/2010/main" val="668504639"/>
              </p:ext>
            </p:extLst>
          </p:nvPr>
        </p:nvGraphicFramePr>
        <p:xfrm>
          <a:off x="-243348" y="1762065"/>
          <a:ext cx="9387347" cy="5167055"/>
        </p:xfrm>
        <a:graphic>
          <a:graphicData uri="http://schemas.openxmlformats.org/drawingml/2006/table">
            <a:tbl>
              <a:tblPr firstRow="1" firstCol="1" lastRow="1" lastCol="1" bandRow="1" bandCol="1">
                <a:noFill/>
                <a:tableStyleId>{93223A00-D8FF-4EC4-A186-81035DAABC38}</a:tableStyleId>
              </a:tblPr>
              <a:tblGrid>
                <a:gridCol w="9387347">
                  <a:extLst>
                    <a:ext uri="{9D8B030D-6E8A-4147-A177-3AD203B41FA5}">
                      <a16:colId xmlns:a16="http://schemas.microsoft.com/office/drawing/2014/main" val="20000"/>
                    </a:ext>
                  </a:extLst>
                </a:gridCol>
              </a:tblGrid>
              <a:tr h="523082">
                <a:tc>
                  <a:txBody>
                    <a:bodyPr/>
                    <a:lstStyle/>
                    <a:p>
                      <a:pPr marL="62864" marR="220980" lvl="0" indent="0" algn="l" rtl="0">
                        <a:lnSpc>
                          <a:spcPct val="66944"/>
                        </a:lnSpc>
                        <a:spcBef>
                          <a:spcPts val="0"/>
                        </a:spcBef>
                        <a:spcAft>
                          <a:spcPts val="0"/>
                        </a:spcAft>
                        <a:buNone/>
                      </a:pPr>
                      <a:endParaRPr sz="1800" b="1" u="none" strike="noStrike" cap="none" dirty="0">
                        <a:solidFill>
                          <a:srgbClr val="3F3F3F"/>
                        </a:solidFill>
                        <a:latin typeface="Arial"/>
                        <a:ea typeface="Arial"/>
                        <a:cs typeface="Arial"/>
                        <a:sym typeface="Arial"/>
                      </a:endParaRPr>
                    </a:p>
                  </a:txBody>
                  <a:tcPr marL="228050" marR="136825" marT="136825" marB="136825"/>
                </a:tc>
                <a:extLst>
                  <a:ext uri="{0D108BD9-81ED-4DB2-BD59-A6C34878D82A}">
                    <a16:rowId xmlns:a16="http://schemas.microsoft.com/office/drawing/2014/main" val="10000"/>
                  </a:ext>
                </a:extLst>
              </a:tr>
              <a:tr h="4643973">
                <a:tc>
                  <a:txBody>
                    <a:bodyPr/>
                    <a:lstStyle/>
                    <a:p>
                      <a:pPr marL="285750" marR="527050" lvl="0" indent="-285750" algn="l" rtl="0">
                        <a:lnSpc>
                          <a:spcPct val="75312"/>
                        </a:lnSpc>
                        <a:spcBef>
                          <a:spcPts val="0"/>
                        </a:spcBef>
                        <a:spcAft>
                          <a:spcPts val="0"/>
                        </a:spcAft>
                        <a:buClr>
                          <a:srgbClr val="333333"/>
                        </a:buClr>
                        <a:buSzPts val="1050"/>
                        <a:buFont typeface="Wingdings" panose="05000000000000000000" pitchFamily="2" charset="2"/>
                        <a:buChar char="Ø"/>
                      </a:pPr>
                      <a:r>
                        <a:rPr lang="en-US" sz="1800" b="0" u="none" strike="noStrike" cap="none" dirty="0">
                          <a:latin typeface="Times New Roman" panose="02020603050405020304" pitchFamily="18" charset="0"/>
                          <a:ea typeface="Calibri" panose="020F0502020204030204" pitchFamily="34" charset="0"/>
                          <a:cs typeface="Times New Roman" panose="02020603050405020304" pitchFamily="18" charset="0"/>
                          <a:sym typeface="Calibri"/>
                        </a:rPr>
                        <a:t>Vocational interest inventory results</a:t>
                      </a:r>
                      <a:endParaRPr sz="1800" b="0" dirty="0">
                        <a:latin typeface="Times New Roman" panose="02020603050405020304" pitchFamily="18" charset="0"/>
                        <a:ea typeface="Calibri" panose="020F0502020204030204" pitchFamily="34" charset="0"/>
                        <a:cs typeface="Times New Roman" panose="02020603050405020304" pitchFamily="18" charset="0"/>
                      </a:endParaRPr>
                    </a:p>
                    <a:p>
                      <a:pPr marL="285750" marR="527050" lvl="0" indent="-285750" algn="l" rtl="0">
                        <a:lnSpc>
                          <a:spcPct val="75312"/>
                        </a:lnSpc>
                        <a:spcBef>
                          <a:spcPts val="475"/>
                        </a:spcBef>
                        <a:spcAft>
                          <a:spcPts val="0"/>
                        </a:spcAft>
                        <a:buClr>
                          <a:srgbClr val="333333"/>
                        </a:buClr>
                        <a:buSzPts val="1050"/>
                        <a:buFont typeface="Wingdings" panose="05000000000000000000" pitchFamily="2" charset="2"/>
                        <a:buChar char="Ø"/>
                      </a:pPr>
                      <a:endParaRPr sz="1800" b="0" u="none" strike="noStrike" cap="none" dirty="0">
                        <a:latin typeface="Times New Roman" panose="02020603050405020304" pitchFamily="18" charset="0"/>
                        <a:ea typeface="Calibri" panose="020F0502020204030204" pitchFamily="34" charset="0"/>
                        <a:cs typeface="Times New Roman" panose="02020603050405020304" pitchFamily="18" charset="0"/>
                        <a:sym typeface="Calibri"/>
                      </a:endParaRPr>
                    </a:p>
                    <a:p>
                      <a:pPr marL="285750" marR="0" lvl="0" indent="-285750" algn="l" rtl="0">
                        <a:lnSpc>
                          <a:spcPct val="75312"/>
                        </a:lnSpc>
                        <a:spcBef>
                          <a:spcPts val="0"/>
                        </a:spcBef>
                        <a:spcAft>
                          <a:spcPts val="0"/>
                        </a:spcAft>
                        <a:buClr>
                          <a:srgbClr val="333333"/>
                        </a:buClr>
                        <a:buSzPts val="1050"/>
                        <a:buFont typeface="Wingdings" panose="05000000000000000000" pitchFamily="2" charset="2"/>
                        <a:buChar char="Ø"/>
                      </a:pPr>
                      <a:r>
                        <a:rPr lang="en-US" sz="1800" b="0" u="none" strike="noStrike" cap="none" dirty="0">
                          <a:latin typeface="Times New Roman" panose="02020603050405020304" pitchFamily="18" charset="0"/>
                          <a:ea typeface="Calibri" panose="020F0502020204030204" pitchFamily="34" charset="0"/>
                          <a:cs typeface="Times New Roman" panose="02020603050405020304" pitchFamily="18" charset="0"/>
                          <a:sym typeface="Calibri"/>
                        </a:rPr>
                        <a:t>Labor market information</a:t>
                      </a:r>
                      <a:endParaRPr sz="1800" b="0" dirty="0">
                        <a:latin typeface="Times New Roman" panose="02020603050405020304" pitchFamily="18" charset="0"/>
                        <a:ea typeface="Calibri" panose="020F0502020204030204" pitchFamily="34" charset="0"/>
                        <a:cs typeface="Times New Roman" panose="02020603050405020304" pitchFamily="18" charset="0"/>
                      </a:endParaRPr>
                    </a:p>
                    <a:p>
                      <a:pPr marL="285750" marR="0" lvl="0" indent="-285750" algn="l" rtl="0">
                        <a:lnSpc>
                          <a:spcPct val="75312"/>
                        </a:lnSpc>
                        <a:spcBef>
                          <a:spcPts val="0"/>
                        </a:spcBef>
                        <a:spcAft>
                          <a:spcPts val="0"/>
                        </a:spcAft>
                        <a:buClr>
                          <a:srgbClr val="333333"/>
                        </a:buClr>
                        <a:buSzPts val="1050"/>
                        <a:buFont typeface="Wingdings" panose="05000000000000000000" pitchFamily="2" charset="2"/>
                        <a:buChar char="Ø"/>
                      </a:pPr>
                      <a:endParaRPr sz="1800" b="0" u="none" strike="noStrike" cap="none" dirty="0">
                        <a:latin typeface="Times New Roman" panose="02020603050405020304" pitchFamily="18" charset="0"/>
                        <a:ea typeface="Calibri" panose="020F0502020204030204" pitchFamily="34" charset="0"/>
                        <a:cs typeface="Times New Roman" panose="02020603050405020304" pitchFamily="18" charset="0"/>
                        <a:sym typeface="Calibri"/>
                      </a:endParaRPr>
                    </a:p>
                    <a:p>
                      <a:pPr marL="285750" marR="0" lvl="0" indent="-285750" algn="l" rtl="0">
                        <a:lnSpc>
                          <a:spcPct val="75312"/>
                        </a:lnSpc>
                        <a:spcBef>
                          <a:spcPts val="5"/>
                        </a:spcBef>
                        <a:spcAft>
                          <a:spcPts val="0"/>
                        </a:spcAft>
                        <a:buClr>
                          <a:srgbClr val="333333"/>
                        </a:buClr>
                        <a:buSzPts val="1050"/>
                        <a:buFont typeface="Wingdings" panose="05000000000000000000" pitchFamily="2" charset="2"/>
                        <a:buChar char="Ø"/>
                      </a:pPr>
                      <a:r>
                        <a:rPr lang="en-US" sz="1800" b="0" u="none" strike="noStrike" cap="none" dirty="0">
                          <a:latin typeface="Times New Roman" panose="02020603050405020304" pitchFamily="18" charset="0"/>
                          <a:ea typeface="Calibri" panose="020F0502020204030204" pitchFamily="34" charset="0"/>
                          <a:cs typeface="Times New Roman" panose="02020603050405020304" pitchFamily="18" charset="0"/>
                          <a:sym typeface="Calibri"/>
                        </a:rPr>
                        <a:t>In-demand industries and occupations</a:t>
                      </a:r>
                      <a:endParaRPr sz="1800" b="0" dirty="0">
                        <a:latin typeface="Times New Roman" panose="02020603050405020304" pitchFamily="18" charset="0"/>
                        <a:ea typeface="Calibri" panose="020F0502020204030204" pitchFamily="34" charset="0"/>
                        <a:cs typeface="Times New Roman" panose="02020603050405020304" pitchFamily="18" charset="0"/>
                      </a:endParaRPr>
                    </a:p>
                    <a:p>
                      <a:pPr marL="285750" marR="0" lvl="0" indent="-285750" algn="l" rtl="0">
                        <a:lnSpc>
                          <a:spcPct val="75312"/>
                        </a:lnSpc>
                        <a:spcBef>
                          <a:spcPts val="5"/>
                        </a:spcBef>
                        <a:spcAft>
                          <a:spcPts val="0"/>
                        </a:spcAft>
                        <a:buClr>
                          <a:srgbClr val="333333"/>
                        </a:buClr>
                        <a:buSzPts val="1050"/>
                        <a:buFont typeface="Wingdings" panose="05000000000000000000" pitchFamily="2" charset="2"/>
                        <a:buChar char="Ø"/>
                      </a:pPr>
                      <a:endParaRPr sz="1800" b="0" u="none" strike="noStrike" cap="none" dirty="0">
                        <a:latin typeface="Times New Roman" panose="02020603050405020304" pitchFamily="18" charset="0"/>
                        <a:ea typeface="Calibri" panose="020F0502020204030204" pitchFamily="34" charset="0"/>
                        <a:cs typeface="Times New Roman" panose="02020603050405020304" pitchFamily="18" charset="0"/>
                        <a:sym typeface="Calibri"/>
                      </a:endParaRPr>
                    </a:p>
                    <a:p>
                      <a:pPr marL="285750" marR="0" lvl="0" indent="-285750" algn="l" rtl="0">
                        <a:lnSpc>
                          <a:spcPct val="75312"/>
                        </a:lnSpc>
                        <a:spcBef>
                          <a:spcPts val="0"/>
                        </a:spcBef>
                        <a:spcAft>
                          <a:spcPts val="0"/>
                        </a:spcAft>
                        <a:buClr>
                          <a:srgbClr val="333333"/>
                        </a:buClr>
                        <a:buSzPts val="1050"/>
                        <a:buFont typeface="Wingdings" panose="05000000000000000000" pitchFamily="2" charset="2"/>
                        <a:buChar char="Ø"/>
                      </a:pPr>
                      <a:r>
                        <a:rPr lang="en-US" sz="1800" b="0" u="none" strike="noStrike" cap="none" dirty="0">
                          <a:latin typeface="Times New Roman" panose="02020603050405020304" pitchFamily="18" charset="0"/>
                          <a:ea typeface="Calibri" panose="020F0502020204030204" pitchFamily="34" charset="0"/>
                          <a:cs typeface="Times New Roman" panose="02020603050405020304" pitchFamily="18" charset="0"/>
                          <a:sym typeface="Calibri"/>
                        </a:rPr>
                        <a:t>Non-traditional employment options</a:t>
                      </a:r>
                      <a:endParaRPr sz="1800" b="0" dirty="0">
                        <a:latin typeface="Times New Roman" panose="02020603050405020304" pitchFamily="18" charset="0"/>
                        <a:ea typeface="Calibri" panose="020F0502020204030204" pitchFamily="34" charset="0"/>
                        <a:cs typeface="Times New Roman" panose="02020603050405020304" pitchFamily="18" charset="0"/>
                      </a:endParaRPr>
                    </a:p>
                    <a:p>
                      <a:pPr marL="285750" marR="331470" lvl="0" indent="-285750" algn="l" rtl="0">
                        <a:lnSpc>
                          <a:spcPct val="75312"/>
                        </a:lnSpc>
                        <a:spcBef>
                          <a:spcPts val="5"/>
                        </a:spcBef>
                        <a:spcAft>
                          <a:spcPts val="0"/>
                        </a:spcAft>
                        <a:buClr>
                          <a:srgbClr val="333333"/>
                        </a:buClr>
                        <a:buSzPts val="1050"/>
                        <a:buFont typeface="Wingdings" panose="05000000000000000000" pitchFamily="2" charset="2"/>
                        <a:buChar char="Ø"/>
                      </a:pPr>
                      <a:endParaRPr sz="1800" b="0" u="none" strike="noStrike" cap="none" dirty="0">
                        <a:latin typeface="Times New Roman" panose="02020603050405020304" pitchFamily="18" charset="0"/>
                        <a:ea typeface="Calibri" panose="020F0502020204030204" pitchFamily="34" charset="0"/>
                        <a:cs typeface="Times New Roman" panose="02020603050405020304" pitchFamily="18" charset="0"/>
                        <a:sym typeface="Calibri"/>
                      </a:endParaRPr>
                    </a:p>
                    <a:p>
                      <a:pPr marL="285750" marR="376555" lvl="0" indent="-285750" algn="l" rtl="0">
                        <a:lnSpc>
                          <a:spcPct val="75312"/>
                        </a:lnSpc>
                        <a:spcBef>
                          <a:spcPts val="0"/>
                        </a:spcBef>
                        <a:spcAft>
                          <a:spcPts val="0"/>
                        </a:spcAft>
                        <a:buClr>
                          <a:srgbClr val="333333"/>
                        </a:buClr>
                        <a:buSzPts val="1050"/>
                        <a:buFont typeface="Wingdings" panose="05000000000000000000" pitchFamily="2" charset="2"/>
                        <a:buChar char="Ø"/>
                      </a:pPr>
                      <a:r>
                        <a:rPr lang="en-US" sz="1800" b="0" u="none" strike="noStrike" cap="none" dirty="0">
                          <a:latin typeface="Times New Roman" panose="02020603050405020304" pitchFamily="18" charset="0"/>
                          <a:ea typeface="Calibri" panose="020F0502020204030204" pitchFamily="34" charset="0"/>
                          <a:cs typeface="Times New Roman" panose="02020603050405020304" pitchFamily="18" charset="0"/>
                          <a:sym typeface="Calibri"/>
                        </a:rPr>
                        <a:t>Identification of career pathways of interest to the students.</a:t>
                      </a:r>
                      <a:endParaRPr sz="1800" b="0" u="none" strike="noStrike" cap="none" dirty="0">
                        <a:solidFill>
                          <a:srgbClr val="3F3F3F"/>
                        </a:solidFill>
                        <a:latin typeface="Times New Roman" panose="02020603050405020304" pitchFamily="18" charset="0"/>
                        <a:ea typeface="Calibri" panose="020F0502020204030204" pitchFamily="34" charset="0"/>
                        <a:cs typeface="Times New Roman" panose="02020603050405020304" pitchFamily="18" charset="0"/>
                        <a:sym typeface="Calibri"/>
                      </a:endParaRPr>
                    </a:p>
                  </a:txBody>
                  <a:tcPr marL="228050" marR="136825" marT="136825" marB="136825"/>
                </a:tc>
                <a:extLst>
                  <a:ext uri="{0D108BD9-81ED-4DB2-BD59-A6C34878D82A}">
                    <a16:rowId xmlns:a16="http://schemas.microsoft.com/office/drawing/2014/main" val="10001"/>
                  </a:ext>
                </a:extLst>
              </a:tr>
            </a:tbl>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306"/>
        <p:cNvGrpSpPr/>
        <p:nvPr/>
      </p:nvGrpSpPr>
      <p:grpSpPr>
        <a:xfrm>
          <a:off x="0" y="0"/>
          <a:ext cx="0" cy="0"/>
          <a:chOff x="0" y="0"/>
          <a:chExt cx="0" cy="0"/>
        </a:xfrm>
      </p:grpSpPr>
      <p:pic>
        <p:nvPicPr>
          <p:cNvPr id="307" name="Google Shape;307;p16"/>
          <p:cNvPicPr preferRelativeResize="0"/>
          <p:nvPr/>
        </p:nvPicPr>
        <p:blipFill rotWithShape="1">
          <a:blip r:embed="rId3">
            <a:alphaModFix/>
          </a:blip>
          <a:srcRect l="3613"/>
          <a:stretch/>
        </p:blipFill>
        <p:spPr>
          <a:xfrm>
            <a:off x="0" y="2669685"/>
            <a:ext cx="3027759" cy="4188315"/>
          </a:xfrm>
          <a:prstGeom prst="rect">
            <a:avLst/>
          </a:prstGeom>
          <a:noFill/>
          <a:ln>
            <a:noFill/>
          </a:ln>
        </p:spPr>
      </p:pic>
      <p:pic>
        <p:nvPicPr>
          <p:cNvPr id="308" name="Google Shape;308;p16"/>
          <p:cNvPicPr preferRelativeResize="0"/>
          <p:nvPr/>
        </p:nvPicPr>
        <p:blipFill rotWithShape="1">
          <a:blip r:embed="rId4">
            <a:alphaModFix/>
          </a:blip>
          <a:srcRect l="35640"/>
          <a:stretch/>
        </p:blipFill>
        <p:spPr>
          <a:xfrm>
            <a:off x="0" y="2892347"/>
            <a:ext cx="1141809" cy="2365453"/>
          </a:xfrm>
          <a:prstGeom prst="rect">
            <a:avLst/>
          </a:prstGeom>
          <a:noFill/>
          <a:ln>
            <a:noFill/>
          </a:ln>
        </p:spPr>
      </p:pic>
      <p:sp>
        <p:nvSpPr>
          <p:cNvPr id="309" name="Google Shape;309;p16"/>
          <p:cNvSpPr/>
          <p:nvPr/>
        </p:nvSpPr>
        <p:spPr>
          <a:xfrm>
            <a:off x="6456759" y="1676400"/>
            <a:ext cx="2114550" cy="2819400"/>
          </a:xfrm>
          <a:prstGeom prst="ellipse">
            <a:avLst/>
          </a:prstGeom>
          <a:gradFill>
            <a:gsLst>
              <a:gs pos="0">
                <a:srgbClr val="F3F3F3">
                  <a:alpha val="6666"/>
                </a:srgbClr>
              </a:gs>
              <a:gs pos="36000">
                <a:srgbClr val="F3F3F3">
                  <a:alpha val="5882"/>
                </a:srgbClr>
              </a:gs>
              <a:gs pos="69000">
                <a:srgbClr val="F3F3F3">
                  <a:alpha val="0"/>
                </a:srgbClr>
              </a:gs>
              <a:gs pos="100000">
                <a:srgbClr val="F3F3F3">
                  <a:alpha val="0"/>
                </a:srgbClr>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310" name="Google Shape;310;p16"/>
          <p:cNvPicPr preferRelativeResize="0"/>
          <p:nvPr/>
        </p:nvPicPr>
        <p:blipFill rotWithShape="1">
          <a:blip r:embed="rId5">
            <a:alphaModFix/>
          </a:blip>
          <a:srcRect t="28812"/>
          <a:stretch/>
        </p:blipFill>
        <p:spPr>
          <a:xfrm>
            <a:off x="5999559" y="0"/>
            <a:ext cx="1202540" cy="1141407"/>
          </a:xfrm>
          <a:prstGeom prst="rect">
            <a:avLst/>
          </a:prstGeom>
          <a:noFill/>
          <a:ln>
            <a:noFill/>
          </a:ln>
        </p:spPr>
      </p:pic>
      <p:pic>
        <p:nvPicPr>
          <p:cNvPr id="311" name="Google Shape;311;p16"/>
          <p:cNvPicPr preferRelativeResize="0"/>
          <p:nvPr/>
        </p:nvPicPr>
        <p:blipFill rotWithShape="1">
          <a:blip r:embed="rId6">
            <a:alphaModFix/>
          </a:blip>
          <a:srcRect b="23320"/>
          <a:stretch/>
        </p:blipFill>
        <p:spPr>
          <a:xfrm>
            <a:off x="6454408" y="6096000"/>
            <a:ext cx="745301" cy="762000"/>
          </a:xfrm>
          <a:prstGeom prst="rect">
            <a:avLst/>
          </a:prstGeom>
          <a:noFill/>
          <a:ln>
            <a:noFill/>
          </a:ln>
        </p:spPr>
      </p:pic>
      <p:sp>
        <p:nvSpPr>
          <p:cNvPr id="312" name="Google Shape;312;p16"/>
          <p:cNvSpPr/>
          <p:nvPr/>
        </p:nvSpPr>
        <p:spPr>
          <a:xfrm>
            <a:off x="7828359" y="0"/>
            <a:ext cx="514350" cy="1143000"/>
          </a:xfrm>
          <a:prstGeom prst="rect">
            <a:avLst/>
          </a:prstGeom>
          <a:solidFill>
            <a:schemeClr val="accent1"/>
          </a:solidFill>
          <a:ln>
            <a:noFill/>
          </a:ln>
          <a:effectLst>
            <a:outerShdw blurRad="38100" dist="25400" dir="5400000" rotWithShape="0">
              <a:srgbClr val="000000">
                <a:alpha val="44705"/>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 name="Google Shape;313;p16"/>
          <p:cNvSpPr/>
          <p:nvPr/>
        </p:nvSpPr>
        <p:spPr>
          <a:xfrm>
            <a:off x="0" y="0"/>
            <a:ext cx="9144000" cy="6858000"/>
          </a:xfrm>
          <a:prstGeom prst="rect">
            <a:avLst/>
          </a:prstGeom>
          <a:blipFill rotWithShape="1">
            <a:blip r:embed="rId7">
              <a:alphaModFix/>
            </a:blip>
            <a:stretch>
              <a:fillRect/>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14" name="Google Shape;314;p16"/>
          <p:cNvSpPr/>
          <p:nvPr/>
        </p:nvSpPr>
        <p:spPr>
          <a:xfrm>
            <a:off x="7831836" y="0"/>
            <a:ext cx="514350" cy="1143000"/>
          </a:xfrm>
          <a:prstGeom prst="rect">
            <a:avLst/>
          </a:prstGeom>
          <a:solidFill>
            <a:schemeClr val="accent1"/>
          </a:solidFill>
          <a:ln>
            <a:noFill/>
          </a:ln>
          <a:effectLst>
            <a:outerShdw blurRad="38100" dist="25400" dir="5400000" rotWithShape="0">
              <a:srgbClr val="000000">
                <a:alpha val="44705"/>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 name="Google Shape;315;p16"/>
          <p:cNvSpPr/>
          <p:nvPr/>
        </p:nvSpPr>
        <p:spPr>
          <a:xfrm>
            <a:off x="6539954" y="1460230"/>
            <a:ext cx="2604045" cy="825932"/>
          </a:xfrm>
          <a:custGeom>
            <a:avLst/>
            <a:gdLst/>
            <a:ahLst/>
            <a:cxnLst/>
            <a:rect l="l" t="t" r="r" b="b"/>
            <a:pathLst>
              <a:path w="3472060" h="825932" extrusionOk="0">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lt1">
              <a:alpha val="2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316" name="Google Shape;316;p16"/>
          <p:cNvSpPr txBox="1">
            <a:spLocks noGrp="1"/>
          </p:cNvSpPr>
          <p:nvPr>
            <p:ph type="title"/>
          </p:nvPr>
        </p:nvSpPr>
        <p:spPr>
          <a:xfrm>
            <a:off x="152400" y="511060"/>
            <a:ext cx="8381999" cy="1472664"/>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rgbClr val="EBEBEB"/>
              </a:buClr>
              <a:buSzPts val="4200"/>
              <a:buFont typeface="Calibri"/>
              <a:buNone/>
            </a:pPr>
            <a:r>
              <a:rPr lang="en-US" sz="2800" b="0" i="0" dirty="0">
                <a:solidFill>
                  <a:srgbClr val="EBEBEB"/>
                </a:solidFill>
                <a:latin typeface="Comic Sans MS" panose="030F0702030302020204" pitchFamily="66" charset="0"/>
                <a:ea typeface="Calibri"/>
                <a:cs typeface="Calibri"/>
                <a:sym typeface="Calibri"/>
              </a:rPr>
              <a:t>Workplace Readiness</a:t>
            </a:r>
            <a:endParaRPr sz="2800" dirty="0">
              <a:latin typeface="Comic Sans MS" panose="030F0702030302020204" pitchFamily="66" charset="0"/>
            </a:endParaRPr>
          </a:p>
        </p:txBody>
      </p:sp>
      <p:sp>
        <p:nvSpPr>
          <p:cNvPr id="318" name="Google Shape;318;p16"/>
          <p:cNvSpPr txBox="1">
            <a:spLocks noGrp="1"/>
          </p:cNvSpPr>
          <p:nvPr>
            <p:ph sz="half" idx="1"/>
          </p:nvPr>
        </p:nvSpPr>
        <p:spPr>
          <a:xfrm>
            <a:off x="486698" y="2548281"/>
            <a:ext cx="3841954" cy="3658689"/>
          </a:xfrm>
          <a:prstGeom prst="rect">
            <a:avLst/>
          </a:prstGeom>
          <a:noFill/>
          <a:ln>
            <a:noFill/>
          </a:ln>
        </p:spPr>
        <p:txBody>
          <a:bodyPr spcFirstLastPara="1" wrap="square" lIns="91425" tIns="45700" rIns="91425" bIns="45700" anchor="t" anchorCtr="0">
            <a:normAutofit/>
          </a:bodyPr>
          <a:lstStyle/>
          <a:p>
            <a:pPr marL="342906" lvl="0" indent="-241306" algn="l" rtl="0">
              <a:spcBef>
                <a:spcPts val="0"/>
              </a:spcBef>
              <a:spcAft>
                <a:spcPts val="0"/>
              </a:spcAft>
              <a:buSzPts val="1600"/>
              <a:buNone/>
            </a:pPr>
            <a:endParaRPr/>
          </a:p>
          <a:p>
            <a:pPr marL="742962" lvl="1" indent="-194315" algn="l" rtl="0">
              <a:spcBef>
                <a:spcPts val="1000"/>
              </a:spcBef>
              <a:spcAft>
                <a:spcPts val="0"/>
              </a:spcAft>
              <a:buSzPts val="1440"/>
              <a:buNone/>
            </a:pPr>
            <a:endParaRPr/>
          </a:p>
          <a:p>
            <a:pPr marL="742962" lvl="1" indent="-194315" algn="l" rtl="0">
              <a:spcBef>
                <a:spcPts val="1000"/>
              </a:spcBef>
              <a:spcAft>
                <a:spcPts val="0"/>
              </a:spcAft>
              <a:buSzPts val="1440"/>
              <a:buNone/>
            </a:pPr>
            <a:endParaRPr/>
          </a:p>
          <a:p>
            <a:pPr marL="742962" lvl="1" indent="-194315" algn="l" rtl="0">
              <a:spcBef>
                <a:spcPts val="1000"/>
              </a:spcBef>
              <a:spcAft>
                <a:spcPts val="0"/>
              </a:spcAft>
              <a:buSzPts val="1440"/>
              <a:buNone/>
            </a:pPr>
            <a:endParaRPr/>
          </a:p>
        </p:txBody>
      </p:sp>
      <p:sp>
        <p:nvSpPr>
          <p:cNvPr id="317" name="Google Shape;317;p16"/>
          <p:cNvSpPr/>
          <p:nvPr/>
        </p:nvSpPr>
        <p:spPr>
          <a:xfrm>
            <a:off x="0" y="1762067"/>
            <a:ext cx="9144313" cy="5095933"/>
          </a:xfrm>
          <a:custGeom>
            <a:avLst/>
            <a:gdLst/>
            <a:ahLst/>
            <a:cxnLst/>
            <a:rect l="l" t="t" r="r" b="b"/>
            <a:pathLst>
              <a:path w="12192417" h="5095933" extrusionOk="0">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solidFill>
            <a:schemeClr val="lt1"/>
          </a:solidFill>
          <a:ln>
            <a:noFill/>
          </a:ln>
        </p:spPr>
        <p:txBody>
          <a:bodyPr/>
          <a:lstStyle/>
          <a:p>
            <a:endParaRPr lang="en-US"/>
          </a:p>
        </p:txBody>
      </p:sp>
      <p:graphicFrame>
        <p:nvGraphicFramePr>
          <p:cNvPr id="319" name="Google Shape;319;p16"/>
          <p:cNvGraphicFramePr/>
          <p:nvPr>
            <p:extLst>
              <p:ext uri="{D42A27DB-BD31-4B8C-83A1-F6EECF244321}">
                <p14:modId xmlns:p14="http://schemas.microsoft.com/office/powerpoint/2010/main" val="2474637862"/>
              </p:ext>
            </p:extLst>
          </p:nvPr>
        </p:nvGraphicFramePr>
        <p:xfrm>
          <a:off x="0" y="1676401"/>
          <a:ext cx="9144000" cy="5200246"/>
        </p:xfrm>
        <a:graphic>
          <a:graphicData uri="http://schemas.openxmlformats.org/drawingml/2006/table">
            <a:tbl>
              <a:tblPr firstRow="1" firstCol="1" lastRow="1" lastCol="1" bandRow="1" bandCol="1">
                <a:noFill/>
                <a:tableStyleId>{93223A00-D8FF-4EC4-A186-81035DAABC38}</a:tableStyleId>
              </a:tblPr>
              <a:tblGrid>
                <a:gridCol w="9144000">
                  <a:extLst>
                    <a:ext uri="{9D8B030D-6E8A-4147-A177-3AD203B41FA5}">
                      <a16:colId xmlns:a16="http://schemas.microsoft.com/office/drawing/2014/main" val="20000"/>
                    </a:ext>
                  </a:extLst>
                </a:gridCol>
              </a:tblGrid>
              <a:tr h="492696">
                <a:tc>
                  <a:txBody>
                    <a:bodyPr/>
                    <a:lstStyle/>
                    <a:p>
                      <a:pPr marL="62864" marR="220980" lvl="0" indent="0" algn="l" rtl="0">
                        <a:lnSpc>
                          <a:spcPct val="66944"/>
                        </a:lnSpc>
                        <a:spcBef>
                          <a:spcPts val="0"/>
                        </a:spcBef>
                        <a:spcAft>
                          <a:spcPts val="0"/>
                        </a:spcAft>
                        <a:buNone/>
                      </a:pPr>
                      <a:endParaRPr sz="1800" b="1" u="none" strike="noStrike" cap="none">
                        <a:solidFill>
                          <a:srgbClr val="3F3F3F"/>
                        </a:solidFill>
                        <a:latin typeface="Arial"/>
                        <a:ea typeface="Arial"/>
                        <a:cs typeface="Arial"/>
                        <a:sym typeface="Arial"/>
                      </a:endParaRPr>
                    </a:p>
                  </a:txBody>
                  <a:tcPr marL="228050" marR="136825" marT="136825" marB="136825"/>
                </a:tc>
                <a:extLst>
                  <a:ext uri="{0D108BD9-81ED-4DB2-BD59-A6C34878D82A}">
                    <a16:rowId xmlns:a16="http://schemas.microsoft.com/office/drawing/2014/main" val="10000"/>
                  </a:ext>
                </a:extLst>
              </a:tr>
              <a:tr h="4707550">
                <a:tc>
                  <a:txBody>
                    <a:bodyPr/>
                    <a:lstStyle/>
                    <a:p>
                      <a:pPr marL="285750" marR="0" lvl="0" indent="-285750" algn="l" rtl="0">
                        <a:spcBef>
                          <a:spcPts val="0"/>
                        </a:spcBef>
                        <a:spcAft>
                          <a:spcPts val="0"/>
                        </a:spcAft>
                        <a:buFont typeface="Wingdings" panose="05000000000000000000" pitchFamily="2" charset="2"/>
                        <a:buChar char="Ø"/>
                      </a:pPr>
                      <a:r>
                        <a:rPr lang="en-US" sz="1600" b="0" dirty="0">
                          <a:solidFill>
                            <a:schemeClr val="lt1"/>
                          </a:solidFill>
                          <a:latin typeface="Times New Roman" panose="02020603050405020304" pitchFamily="18" charset="0"/>
                          <a:ea typeface="Calibri" panose="020F0502020204030204" pitchFamily="34" charset="0"/>
                          <a:cs typeface="Times New Roman" panose="02020603050405020304" pitchFamily="18" charset="0"/>
                          <a:sym typeface="Calibri"/>
                        </a:rPr>
                        <a:t>Communication</a:t>
                      </a:r>
                      <a:endParaRPr b="0" dirty="0">
                        <a:latin typeface="Times New Roman" panose="02020603050405020304" pitchFamily="18" charset="0"/>
                        <a:ea typeface="Calibri" panose="020F0502020204030204" pitchFamily="34" charset="0"/>
                        <a:cs typeface="Times New Roman" panose="02020603050405020304" pitchFamily="18" charset="0"/>
                      </a:endParaRPr>
                    </a:p>
                    <a:p>
                      <a:pPr marL="285750" marR="0" lvl="0" indent="-285750" algn="l" rtl="0">
                        <a:spcBef>
                          <a:spcPts val="0"/>
                        </a:spcBef>
                        <a:spcAft>
                          <a:spcPts val="0"/>
                        </a:spcAft>
                        <a:buFont typeface="Wingdings" panose="05000000000000000000" pitchFamily="2" charset="2"/>
                        <a:buChar char="Ø"/>
                      </a:pPr>
                      <a:r>
                        <a:rPr lang="en-US" sz="1600" b="0" dirty="0">
                          <a:solidFill>
                            <a:schemeClr val="lt1"/>
                          </a:solidFill>
                          <a:latin typeface="Times New Roman" panose="02020603050405020304" pitchFamily="18" charset="0"/>
                          <a:ea typeface="Calibri" panose="020F0502020204030204" pitchFamily="34" charset="0"/>
                          <a:cs typeface="Times New Roman" panose="02020603050405020304" pitchFamily="18" charset="0"/>
                          <a:sym typeface="Calibri"/>
                        </a:rPr>
                        <a:t>Positive attitude</a:t>
                      </a:r>
                      <a:endParaRPr b="0" dirty="0">
                        <a:latin typeface="Times New Roman" panose="02020603050405020304" pitchFamily="18" charset="0"/>
                        <a:ea typeface="Calibri" panose="020F0502020204030204" pitchFamily="34" charset="0"/>
                        <a:cs typeface="Times New Roman" panose="02020603050405020304" pitchFamily="18" charset="0"/>
                      </a:endParaRPr>
                    </a:p>
                    <a:p>
                      <a:pPr marL="285750" marR="0" lvl="0" indent="-285750" algn="l" rtl="0">
                        <a:spcBef>
                          <a:spcPts val="0"/>
                        </a:spcBef>
                        <a:spcAft>
                          <a:spcPts val="0"/>
                        </a:spcAft>
                        <a:buFont typeface="Wingdings" panose="05000000000000000000" pitchFamily="2" charset="2"/>
                        <a:buChar char="Ø"/>
                      </a:pPr>
                      <a:r>
                        <a:rPr lang="en-US" sz="1600" b="0" dirty="0">
                          <a:solidFill>
                            <a:schemeClr val="lt1"/>
                          </a:solidFill>
                          <a:latin typeface="Times New Roman" panose="02020603050405020304" pitchFamily="18" charset="0"/>
                          <a:ea typeface="Calibri" panose="020F0502020204030204" pitchFamily="34" charset="0"/>
                          <a:cs typeface="Times New Roman" panose="02020603050405020304" pitchFamily="18" charset="0"/>
                          <a:sym typeface="Calibri"/>
                        </a:rPr>
                        <a:t>Teamwork</a:t>
                      </a:r>
                      <a:endParaRPr b="0" dirty="0">
                        <a:latin typeface="Times New Roman" panose="02020603050405020304" pitchFamily="18" charset="0"/>
                        <a:ea typeface="Calibri" panose="020F0502020204030204" pitchFamily="34" charset="0"/>
                        <a:cs typeface="Times New Roman" panose="02020603050405020304" pitchFamily="18" charset="0"/>
                      </a:endParaRPr>
                    </a:p>
                    <a:p>
                      <a:pPr marL="285750" marR="0" lvl="0" indent="-285750" algn="l" rtl="0">
                        <a:spcBef>
                          <a:spcPts val="0"/>
                        </a:spcBef>
                        <a:spcAft>
                          <a:spcPts val="0"/>
                        </a:spcAft>
                        <a:buFont typeface="Wingdings" panose="05000000000000000000" pitchFamily="2" charset="2"/>
                        <a:buChar char="Ø"/>
                      </a:pPr>
                      <a:r>
                        <a:rPr lang="en-US" sz="1600" b="0" dirty="0">
                          <a:solidFill>
                            <a:schemeClr val="lt1"/>
                          </a:solidFill>
                          <a:latin typeface="Times New Roman" panose="02020603050405020304" pitchFamily="18" charset="0"/>
                          <a:ea typeface="Calibri" panose="020F0502020204030204" pitchFamily="34" charset="0"/>
                          <a:cs typeface="Times New Roman" panose="02020603050405020304" pitchFamily="18" charset="0"/>
                          <a:sym typeface="Calibri"/>
                        </a:rPr>
                        <a:t>Problem solving</a:t>
                      </a:r>
                      <a:endParaRPr b="0" dirty="0">
                        <a:latin typeface="Times New Roman" panose="02020603050405020304" pitchFamily="18" charset="0"/>
                        <a:ea typeface="Calibri" panose="020F0502020204030204" pitchFamily="34" charset="0"/>
                        <a:cs typeface="Times New Roman" panose="02020603050405020304" pitchFamily="18" charset="0"/>
                      </a:endParaRPr>
                    </a:p>
                    <a:p>
                      <a:pPr marL="285750" marR="0" lvl="0" indent="-285750" algn="l" rtl="0">
                        <a:spcBef>
                          <a:spcPts val="0"/>
                        </a:spcBef>
                        <a:spcAft>
                          <a:spcPts val="0"/>
                        </a:spcAft>
                        <a:buFont typeface="Wingdings" panose="05000000000000000000" pitchFamily="2" charset="2"/>
                        <a:buChar char="Ø"/>
                      </a:pPr>
                      <a:r>
                        <a:rPr lang="en-US" sz="1600" b="0" dirty="0">
                          <a:solidFill>
                            <a:schemeClr val="lt1"/>
                          </a:solidFill>
                          <a:latin typeface="Times New Roman" panose="02020603050405020304" pitchFamily="18" charset="0"/>
                          <a:ea typeface="Calibri" panose="020F0502020204030204" pitchFamily="34" charset="0"/>
                          <a:cs typeface="Times New Roman" panose="02020603050405020304" pitchFamily="18" charset="0"/>
                          <a:sym typeface="Calibri"/>
                        </a:rPr>
                        <a:t>Talking/writing</a:t>
                      </a:r>
                      <a:endParaRPr b="0" dirty="0">
                        <a:latin typeface="Times New Roman" panose="02020603050405020304" pitchFamily="18" charset="0"/>
                        <a:ea typeface="Calibri" panose="020F0502020204030204" pitchFamily="34" charset="0"/>
                        <a:cs typeface="Times New Roman" panose="02020603050405020304" pitchFamily="18" charset="0"/>
                      </a:endParaRPr>
                    </a:p>
                    <a:p>
                      <a:pPr marL="285750" marR="0" lvl="0" indent="-285750" algn="l" rtl="0">
                        <a:spcBef>
                          <a:spcPts val="0"/>
                        </a:spcBef>
                        <a:spcAft>
                          <a:spcPts val="0"/>
                        </a:spcAft>
                        <a:buFont typeface="Wingdings" panose="05000000000000000000" pitchFamily="2" charset="2"/>
                        <a:buChar char="Ø"/>
                      </a:pPr>
                      <a:r>
                        <a:rPr lang="en-US" sz="1600" b="0" dirty="0">
                          <a:solidFill>
                            <a:schemeClr val="lt1"/>
                          </a:solidFill>
                          <a:latin typeface="Times New Roman" panose="02020603050405020304" pitchFamily="18" charset="0"/>
                          <a:ea typeface="Calibri" panose="020F0502020204030204" pitchFamily="34" charset="0"/>
                          <a:cs typeface="Times New Roman" panose="02020603050405020304" pitchFamily="18" charset="0"/>
                          <a:sym typeface="Calibri"/>
                        </a:rPr>
                        <a:t>Active listening</a:t>
                      </a:r>
                      <a:endParaRPr b="0" dirty="0">
                        <a:latin typeface="Times New Roman" panose="02020603050405020304" pitchFamily="18" charset="0"/>
                        <a:ea typeface="Calibri" panose="020F0502020204030204" pitchFamily="34" charset="0"/>
                        <a:cs typeface="Times New Roman" panose="02020603050405020304" pitchFamily="18" charset="0"/>
                      </a:endParaRPr>
                    </a:p>
                    <a:p>
                      <a:pPr marL="285750" marR="0" lvl="0" indent="-285750" algn="l" rtl="0">
                        <a:spcBef>
                          <a:spcPts val="0"/>
                        </a:spcBef>
                        <a:spcAft>
                          <a:spcPts val="0"/>
                        </a:spcAft>
                        <a:buFont typeface="Wingdings" panose="05000000000000000000" pitchFamily="2" charset="2"/>
                        <a:buChar char="Ø"/>
                      </a:pPr>
                      <a:r>
                        <a:rPr lang="en-US" sz="1600" b="0" dirty="0">
                          <a:solidFill>
                            <a:schemeClr val="lt1"/>
                          </a:solidFill>
                          <a:latin typeface="Times New Roman" panose="02020603050405020304" pitchFamily="18" charset="0"/>
                          <a:ea typeface="Calibri" panose="020F0502020204030204" pitchFamily="34" charset="0"/>
                          <a:cs typeface="Times New Roman" panose="02020603050405020304" pitchFamily="18" charset="0"/>
                          <a:sym typeface="Calibri"/>
                        </a:rPr>
                        <a:t>Decision making</a:t>
                      </a:r>
                      <a:endParaRPr b="0" dirty="0">
                        <a:latin typeface="Times New Roman" panose="02020603050405020304" pitchFamily="18" charset="0"/>
                        <a:ea typeface="Calibri" panose="020F0502020204030204" pitchFamily="34" charset="0"/>
                        <a:cs typeface="Times New Roman" panose="02020603050405020304" pitchFamily="18" charset="0"/>
                      </a:endParaRPr>
                    </a:p>
                    <a:p>
                      <a:pPr marL="285750" marR="0" lvl="0" indent="-285750" algn="l" rtl="0">
                        <a:spcBef>
                          <a:spcPts val="0"/>
                        </a:spcBef>
                        <a:spcAft>
                          <a:spcPts val="0"/>
                        </a:spcAft>
                        <a:buFont typeface="Wingdings" panose="05000000000000000000" pitchFamily="2" charset="2"/>
                        <a:buChar char="Ø"/>
                      </a:pPr>
                      <a:r>
                        <a:rPr lang="en-US" sz="1600" b="0" dirty="0">
                          <a:solidFill>
                            <a:schemeClr val="lt1"/>
                          </a:solidFill>
                          <a:latin typeface="Times New Roman" panose="02020603050405020304" pitchFamily="18" charset="0"/>
                          <a:ea typeface="Calibri" panose="020F0502020204030204" pitchFamily="34" charset="0"/>
                          <a:cs typeface="Times New Roman" panose="02020603050405020304" pitchFamily="18" charset="0"/>
                          <a:sym typeface="Calibri"/>
                        </a:rPr>
                        <a:t>Conflict resolution</a:t>
                      </a:r>
                      <a:endParaRPr b="0" dirty="0">
                        <a:latin typeface="Times New Roman" panose="02020603050405020304" pitchFamily="18" charset="0"/>
                        <a:ea typeface="Calibri" panose="020F0502020204030204" pitchFamily="34" charset="0"/>
                        <a:cs typeface="Times New Roman" panose="02020603050405020304" pitchFamily="18" charset="0"/>
                      </a:endParaRPr>
                    </a:p>
                    <a:p>
                      <a:pPr marL="285750" marR="0" lvl="0" indent="-285750" algn="l" rtl="0">
                        <a:spcBef>
                          <a:spcPts val="0"/>
                        </a:spcBef>
                        <a:spcAft>
                          <a:spcPts val="0"/>
                        </a:spcAft>
                        <a:buFont typeface="Wingdings" panose="05000000000000000000" pitchFamily="2" charset="2"/>
                        <a:buChar char="Ø"/>
                      </a:pPr>
                      <a:r>
                        <a:rPr lang="en-US" sz="1600" b="0" dirty="0">
                          <a:solidFill>
                            <a:schemeClr val="lt1"/>
                          </a:solidFill>
                          <a:latin typeface="Times New Roman" panose="02020603050405020304" pitchFamily="18" charset="0"/>
                          <a:ea typeface="Calibri" panose="020F0502020204030204" pitchFamily="34" charset="0"/>
                          <a:cs typeface="Times New Roman" panose="02020603050405020304" pitchFamily="18" charset="0"/>
                          <a:sym typeface="Calibri"/>
                        </a:rPr>
                        <a:t>Body Language</a:t>
                      </a:r>
                      <a:endParaRPr b="0" dirty="0">
                        <a:latin typeface="Times New Roman" panose="02020603050405020304" pitchFamily="18" charset="0"/>
                        <a:ea typeface="Calibri" panose="020F0502020204030204" pitchFamily="34" charset="0"/>
                        <a:cs typeface="Times New Roman" panose="02020603050405020304" pitchFamily="18" charset="0"/>
                      </a:endParaRPr>
                    </a:p>
                    <a:p>
                      <a:pPr marL="285750" marR="0" lvl="0" indent="-285750" algn="l" rtl="0">
                        <a:spcBef>
                          <a:spcPts val="0"/>
                        </a:spcBef>
                        <a:spcAft>
                          <a:spcPts val="0"/>
                        </a:spcAft>
                        <a:buFont typeface="Wingdings" panose="05000000000000000000" pitchFamily="2" charset="2"/>
                        <a:buChar char="Ø"/>
                      </a:pPr>
                      <a:r>
                        <a:rPr lang="en-US" sz="1600" b="0" dirty="0">
                          <a:solidFill>
                            <a:schemeClr val="lt1"/>
                          </a:solidFill>
                          <a:latin typeface="Times New Roman" panose="02020603050405020304" pitchFamily="18" charset="0"/>
                          <a:ea typeface="Calibri" panose="020F0502020204030204" pitchFamily="34" charset="0"/>
                          <a:cs typeface="Times New Roman" panose="02020603050405020304" pitchFamily="18" charset="0"/>
                          <a:sym typeface="Calibri"/>
                        </a:rPr>
                        <a:t>Empathy</a:t>
                      </a:r>
                      <a:endParaRPr b="0" dirty="0">
                        <a:latin typeface="Times New Roman" panose="02020603050405020304" pitchFamily="18" charset="0"/>
                        <a:ea typeface="Calibri" panose="020F0502020204030204" pitchFamily="34" charset="0"/>
                        <a:cs typeface="Times New Roman" panose="02020603050405020304" pitchFamily="18" charset="0"/>
                      </a:endParaRPr>
                    </a:p>
                    <a:p>
                      <a:pPr marL="285750" marR="0" lvl="0" indent="-285750" algn="l" rtl="0">
                        <a:spcBef>
                          <a:spcPts val="0"/>
                        </a:spcBef>
                        <a:spcAft>
                          <a:spcPts val="0"/>
                        </a:spcAft>
                        <a:buFont typeface="Wingdings" panose="05000000000000000000" pitchFamily="2" charset="2"/>
                        <a:buChar char="Ø"/>
                      </a:pPr>
                      <a:r>
                        <a:rPr lang="en-US" sz="1600" b="0" dirty="0">
                          <a:solidFill>
                            <a:schemeClr val="lt1"/>
                          </a:solidFill>
                          <a:latin typeface="Times New Roman" panose="02020603050405020304" pitchFamily="18" charset="0"/>
                          <a:ea typeface="Calibri" panose="020F0502020204030204" pitchFamily="34" charset="0"/>
                          <a:cs typeface="Times New Roman" panose="02020603050405020304" pitchFamily="18" charset="0"/>
                          <a:sym typeface="Calibri"/>
                        </a:rPr>
                        <a:t>Professionalism</a:t>
                      </a:r>
                      <a:endParaRPr b="0" dirty="0">
                        <a:latin typeface="Times New Roman" panose="02020603050405020304" pitchFamily="18" charset="0"/>
                        <a:ea typeface="Calibri" panose="020F0502020204030204" pitchFamily="34" charset="0"/>
                        <a:cs typeface="Times New Roman" panose="02020603050405020304" pitchFamily="18" charset="0"/>
                      </a:endParaRPr>
                    </a:p>
                    <a:p>
                      <a:pPr marL="285750" marR="0" lvl="0" indent="-285750" algn="l" rtl="0">
                        <a:spcBef>
                          <a:spcPts val="0"/>
                        </a:spcBef>
                        <a:spcAft>
                          <a:spcPts val="0"/>
                        </a:spcAft>
                        <a:buFont typeface="Wingdings" panose="05000000000000000000" pitchFamily="2" charset="2"/>
                        <a:buChar char="Ø"/>
                      </a:pPr>
                      <a:r>
                        <a:rPr lang="en-US" sz="1600" b="0" dirty="0">
                          <a:solidFill>
                            <a:schemeClr val="lt1"/>
                          </a:solidFill>
                          <a:latin typeface="Times New Roman" panose="02020603050405020304" pitchFamily="18" charset="0"/>
                          <a:ea typeface="Calibri" panose="020F0502020204030204" pitchFamily="34" charset="0"/>
                          <a:cs typeface="Times New Roman" panose="02020603050405020304" pitchFamily="18" charset="0"/>
                          <a:sym typeface="Calibri"/>
                        </a:rPr>
                        <a:t>Good manners</a:t>
                      </a:r>
                    </a:p>
                    <a:p>
                      <a:pPr marL="285750" marR="0" lvl="0" indent="-285750" algn="l" rtl="0">
                        <a:spcBef>
                          <a:spcPts val="0"/>
                        </a:spcBef>
                        <a:spcAft>
                          <a:spcPts val="0"/>
                        </a:spcAft>
                        <a:buFont typeface="Wingdings" panose="05000000000000000000" pitchFamily="2" charset="2"/>
                        <a:buChar char="Ø"/>
                      </a:pPr>
                      <a:r>
                        <a:rPr lang="en-US" sz="1600" b="0" dirty="0">
                          <a:solidFill>
                            <a:schemeClr val="lt1"/>
                          </a:solidFill>
                          <a:latin typeface="Times New Roman" panose="02020603050405020304" pitchFamily="18" charset="0"/>
                          <a:ea typeface="Calibri" panose="020F0502020204030204" pitchFamily="34" charset="0"/>
                          <a:cs typeface="Times New Roman" panose="02020603050405020304" pitchFamily="18" charset="0"/>
                          <a:sym typeface="Calibri"/>
                        </a:rPr>
                        <a:t>Soft skills</a:t>
                      </a:r>
                      <a:endParaRPr b="0" dirty="0">
                        <a:latin typeface="Times New Roman" panose="02020603050405020304" pitchFamily="18" charset="0"/>
                        <a:ea typeface="Calibri" panose="020F0502020204030204" pitchFamily="34" charset="0"/>
                        <a:cs typeface="Times New Roman" panose="02020603050405020304" pitchFamily="18" charset="0"/>
                      </a:endParaRPr>
                    </a:p>
                    <a:p>
                      <a:pPr marL="342900" marR="527050" lvl="0" indent="-276225" algn="l" rtl="0">
                        <a:lnSpc>
                          <a:spcPct val="75312"/>
                        </a:lnSpc>
                        <a:spcBef>
                          <a:spcPts val="475"/>
                        </a:spcBef>
                        <a:spcAft>
                          <a:spcPts val="0"/>
                        </a:spcAft>
                        <a:buClr>
                          <a:srgbClr val="333333"/>
                        </a:buClr>
                        <a:buSzPts val="1050"/>
                        <a:buFont typeface="Arial"/>
                        <a:buNone/>
                      </a:pPr>
                      <a:endParaRPr sz="1600" b="1" dirty="0">
                        <a:solidFill>
                          <a:srgbClr val="3F3F3F"/>
                        </a:solidFill>
                        <a:latin typeface="Calibri"/>
                        <a:ea typeface="Calibri"/>
                        <a:cs typeface="Calibri"/>
                        <a:sym typeface="Calibri"/>
                      </a:endParaRPr>
                    </a:p>
                  </a:txBody>
                  <a:tcPr marL="228050" marR="136825" marT="136825" marB="136825"/>
                </a:tc>
                <a:extLst>
                  <a:ext uri="{0D108BD9-81ED-4DB2-BD59-A6C34878D82A}">
                    <a16:rowId xmlns:a16="http://schemas.microsoft.com/office/drawing/2014/main" val="10001"/>
                  </a:ext>
                </a:extLst>
              </a:tr>
            </a:tbl>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324"/>
        <p:cNvGrpSpPr/>
        <p:nvPr/>
      </p:nvGrpSpPr>
      <p:grpSpPr>
        <a:xfrm>
          <a:off x="0" y="0"/>
          <a:ext cx="0" cy="0"/>
          <a:chOff x="0" y="0"/>
          <a:chExt cx="0" cy="0"/>
        </a:xfrm>
      </p:grpSpPr>
      <p:pic>
        <p:nvPicPr>
          <p:cNvPr id="325" name="Google Shape;325;p17"/>
          <p:cNvPicPr preferRelativeResize="0"/>
          <p:nvPr/>
        </p:nvPicPr>
        <p:blipFill rotWithShape="1">
          <a:blip r:embed="rId3">
            <a:alphaModFix/>
          </a:blip>
          <a:srcRect l="3613"/>
          <a:stretch/>
        </p:blipFill>
        <p:spPr>
          <a:xfrm>
            <a:off x="0" y="2669685"/>
            <a:ext cx="3027759" cy="4188315"/>
          </a:xfrm>
          <a:prstGeom prst="rect">
            <a:avLst/>
          </a:prstGeom>
          <a:noFill/>
          <a:ln>
            <a:noFill/>
          </a:ln>
        </p:spPr>
      </p:pic>
      <p:pic>
        <p:nvPicPr>
          <p:cNvPr id="326" name="Google Shape;326;p17"/>
          <p:cNvPicPr preferRelativeResize="0"/>
          <p:nvPr/>
        </p:nvPicPr>
        <p:blipFill rotWithShape="1">
          <a:blip r:embed="rId4">
            <a:alphaModFix/>
          </a:blip>
          <a:srcRect l="35640"/>
          <a:stretch/>
        </p:blipFill>
        <p:spPr>
          <a:xfrm>
            <a:off x="0" y="2892347"/>
            <a:ext cx="1141809" cy="2365453"/>
          </a:xfrm>
          <a:prstGeom prst="rect">
            <a:avLst/>
          </a:prstGeom>
          <a:noFill/>
          <a:ln>
            <a:noFill/>
          </a:ln>
        </p:spPr>
      </p:pic>
      <p:sp>
        <p:nvSpPr>
          <p:cNvPr id="327" name="Google Shape;327;p17"/>
          <p:cNvSpPr/>
          <p:nvPr/>
        </p:nvSpPr>
        <p:spPr>
          <a:xfrm>
            <a:off x="6456759" y="1676400"/>
            <a:ext cx="2114550" cy="2819400"/>
          </a:xfrm>
          <a:prstGeom prst="ellipse">
            <a:avLst/>
          </a:prstGeom>
          <a:gradFill>
            <a:gsLst>
              <a:gs pos="0">
                <a:srgbClr val="F3F3F3">
                  <a:alpha val="6666"/>
                </a:srgbClr>
              </a:gs>
              <a:gs pos="36000">
                <a:srgbClr val="F3F3F3">
                  <a:alpha val="5882"/>
                </a:srgbClr>
              </a:gs>
              <a:gs pos="69000">
                <a:srgbClr val="F3F3F3">
                  <a:alpha val="0"/>
                </a:srgbClr>
              </a:gs>
              <a:gs pos="100000">
                <a:srgbClr val="F3F3F3">
                  <a:alpha val="0"/>
                </a:srgbClr>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328" name="Google Shape;328;p17"/>
          <p:cNvPicPr preferRelativeResize="0"/>
          <p:nvPr/>
        </p:nvPicPr>
        <p:blipFill rotWithShape="1">
          <a:blip r:embed="rId5">
            <a:alphaModFix/>
          </a:blip>
          <a:srcRect t="28812"/>
          <a:stretch/>
        </p:blipFill>
        <p:spPr>
          <a:xfrm>
            <a:off x="5999559" y="0"/>
            <a:ext cx="1202540" cy="1141407"/>
          </a:xfrm>
          <a:prstGeom prst="rect">
            <a:avLst/>
          </a:prstGeom>
          <a:noFill/>
          <a:ln>
            <a:noFill/>
          </a:ln>
        </p:spPr>
      </p:pic>
      <p:pic>
        <p:nvPicPr>
          <p:cNvPr id="329" name="Google Shape;329;p17"/>
          <p:cNvPicPr preferRelativeResize="0"/>
          <p:nvPr/>
        </p:nvPicPr>
        <p:blipFill rotWithShape="1">
          <a:blip r:embed="rId6">
            <a:alphaModFix/>
          </a:blip>
          <a:srcRect b="23320"/>
          <a:stretch/>
        </p:blipFill>
        <p:spPr>
          <a:xfrm>
            <a:off x="6454408" y="6096000"/>
            <a:ext cx="745301" cy="762000"/>
          </a:xfrm>
          <a:prstGeom prst="rect">
            <a:avLst/>
          </a:prstGeom>
          <a:noFill/>
          <a:ln>
            <a:noFill/>
          </a:ln>
        </p:spPr>
      </p:pic>
      <p:sp>
        <p:nvSpPr>
          <p:cNvPr id="330" name="Google Shape;330;p17"/>
          <p:cNvSpPr/>
          <p:nvPr/>
        </p:nvSpPr>
        <p:spPr>
          <a:xfrm>
            <a:off x="7828359" y="0"/>
            <a:ext cx="514350" cy="1143000"/>
          </a:xfrm>
          <a:prstGeom prst="rect">
            <a:avLst/>
          </a:prstGeom>
          <a:solidFill>
            <a:schemeClr val="accent1"/>
          </a:solidFill>
          <a:ln>
            <a:noFill/>
          </a:ln>
          <a:effectLst>
            <a:outerShdw blurRad="38100" dist="25400" dir="5400000" rotWithShape="0">
              <a:srgbClr val="000000">
                <a:alpha val="44705"/>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 name="Google Shape;331;p17"/>
          <p:cNvSpPr/>
          <p:nvPr/>
        </p:nvSpPr>
        <p:spPr>
          <a:xfrm>
            <a:off x="0" y="0"/>
            <a:ext cx="9144000" cy="6858000"/>
          </a:xfrm>
          <a:prstGeom prst="rect">
            <a:avLst/>
          </a:prstGeom>
          <a:blipFill rotWithShape="1">
            <a:blip r:embed="rId7">
              <a:alphaModFix/>
            </a:blip>
            <a:stretch>
              <a:fillRect/>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entury Gothic"/>
              <a:ea typeface="Century Gothic"/>
              <a:cs typeface="Century Gothic"/>
              <a:sym typeface="Century Gothic"/>
            </a:endParaRPr>
          </a:p>
        </p:txBody>
      </p:sp>
      <p:sp>
        <p:nvSpPr>
          <p:cNvPr id="332" name="Google Shape;332;p17"/>
          <p:cNvSpPr/>
          <p:nvPr/>
        </p:nvSpPr>
        <p:spPr>
          <a:xfrm>
            <a:off x="7831836" y="0"/>
            <a:ext cx="514350" cy="1143000"/>
          </a:xfrm>
          <a:prstGeom prst="rect">
            <a:avLst/>
          </a:prstGeom>
          <a:solidFill>
            <a:schemeClr val="accent1"/>
          </a:solidFill>
          <a:ln>
            <a:noFill/>
          </a:ln>
          <a:effectLst>
            <a:outerShdw blurRad="38100" dist="25400" dir="5400000" rotWithShape="0">
              <a:srgbClr val="000000">
                <a:alpha val="44705"/>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3" name="Google Shape;333;p17"/>
          <p:cNvSpPr/>
          <p:nvPr/>
        </p:nvSpPr>
        <p:spPr>
          <a:xfrm>
            <a:off x="6539954" y="1460230"/>
            <a:ext cx="2604045" cy="825932"/>
          </a:xfrm>
          <a:custGeom>
            <a:avLst/>
            <a:gdLst/>
            <a:ahLst/>
            <a:cxnLst/>
            <a:rect l="l" t="t" r="r" b="b"/>
            <a:pathLst>
              <a:path w="3472060" h="825932" extrusionOk="0">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lt1">
              <a:alpha val="2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334" name="Google Shape;334;p17"/>
          <p:cNvSpPr txBox="1">
            <a:spLocks noGrp="1"/>
          </p:cNvSpPr>
          <p:nvPr>
            <p:ph type="title"/>
          </p:nvPr>
        </p:nvSpPr>
        <p:spPr>
          <a:xfrm>
            <a:off x="115500" y="511060"/>
            <a:ext cx="7086599" cy="1209455"/>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rgbClr val="EBEBEB"/>
              </a:buClr>
              <a:buSzPct val="100000"/>
              <a:buFont typeface="Calibri"/>
              <a:buNone/>
            </a:pPr>
            <a:r>
              <a:rPr lang="en-US" sz="2800" dirty="0">
                <a:solidFill>
                  <a:srgbClr val="EBEBEB"/>
                </a:solidFill>
                <a:latin typeface="Comic Sans MS" panose="030F0702030302020204" pitchFamily="66" charset="0"/>
                <a:ea typeface="Calibri"/>
                <a:cs typeface="Times New Roman" panose="02020603050405020304" pitchFamily="18" charset="0"/>
                <a:sym typeface="Calibri"/>
              </a:rPr>
              <a:t>Work-based Learning Experience</a:t>
            </a:r>
            <a:endParaRPr sz="2800" b="0" i="0" dirty="0">
              <a:solidFill>
                <a:srgbClr val="EBEBEB"/>
              </a:solidFill>
              <a:latin typeface="Comic Sans MS" panose="030F0702030302020204" pitchFamily="66" charset="0"/>
              <a:ea typeface="Century Gothic"/>
              <a:cs typeface="Century Gothic"/>
              <a:sym typeface="Century Gothic"/>
            </a:endParaRPr>
          </a:p>
        </p:txBody>
      </p:sp>
      <p:sp>
        <p:nvSpPr>
          <p:cNvPr id="336" name="Google Shape;336;p17"/>
          <p:cNvSpPr txBox="1">
            <a:spLocks noGrp="1"/>
          </p:cNvSpPr>
          <p:nvPr>
            <p:ph sz="half" idx="1"/>
          </p:nvPr>
        </p:nvSpPr>
        <p:spPr>
          <a:xfrm>
            <a:off x="486698" y="2548281"/>
            <a:ext cx="3841954" cy="3658689"/>
          </a:xfrm>
          <a:prstGeom prst="rect">
            <a:avLst/>
          </a:prstGeom>
          <a:noFill/>
          <a:ln>
            <a:noFill/>
          </a:ln>
        </p:spPr>
        <p:txBody>
          <a:bodyPr spcFirstLastPara="1" wrap="square" lIns="91425" tIns="45700" rIns="91425" bIns="45700" anchor="t" anchorCtr="0">
            <a:normAutofit/>
          </a:bodyPr>
          <a:lstStyle/>
          <a:p>
            <a:pPr marL="342906" lvl="0" indent="-241306" algn="l" rtl="0">
              <a:spcBef>
                <a:spcPts val="0"/>
              </a:spcBef>
              <a:spcAft>
                <a:spcPts val="0"/>
              </a:spcAft>
              <a:buSzPts val="1600"/>
              <a:buNone/>
            </a:pPr>
            <a:endParaRPr/>
          </a:p>
          <a:p>
            <a:pPr marL="742962" lvl="1" indent="-194315" algn="l" rtl="0">
              <a:spcBef>
                <a:spcPts val="1000"/>
              </a:spcBef>
              <a:spcAft>
                <a:spcPts val="0"/>
              </a:spcAft>
              <a:buSzPts val="1440"/>
              <a:buNone/>
            </a:pPr>
            <a:endParaRPr/>
          </a:p>
          <a:p>
            <a:pPr marL="742962" lvl="1" indent="-194315" algn="l" rtl="0">
              <a:spcBef>
                <a:spcPts val="1000"/>
              </a:spcBef>
              <a:spcAft>
                <a:spcPts val="0"/>
              </a:spcAft>
              <a:buSzPts val="1440"/>
              <a:buNone/>
            </a:pPr>
            <a:endParaRPr/>
          </a:p>
          <a:p>
            <a:pPr marL="742962" lvl="1" indent="-194315" algn="l" rtl="0">
              <a:spcBef>
                <a:spcPts val="1000"/>
              </a:spcBef>
              <a:spcAft>
                <a:spcPts val="0"/>
              </a:spcAft>
              <a:buSzPts val="1440"/>
              <a:buNone/>
            </a:pPr>
            <a:endParaRPr/>
          </a:p>
        </p:txBody>
      </p:sp>
      <p:sp>
        <p:nvSpPr>
          <p:cNvPr id="335" name="Google Shape;335;p17"/>
          <p:cNvSpPr/>
          <p:nvPr/>
        </p:nvSpPr>
        <p:spPr>
          <a:xfrm>
            <a:off x="0" y="1762067"/>
            <a:ext cx="9144313" cy="5095933"/>
          </a:xfrm>
          <a:custGeom>
            <a:avLst/>
            <a:gdLst/>
            <a:ahLst/>
            <a:cxnLst/>
            <a:rect l="l" t="t" r="r" b="b"/>
            <a:pathLst>
              <a:path w="12192417" h="5095933" extrusionOk="0">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solidFill>
            <a:schemeClr val="lt1"/>
          </a:solidFill>
          <a:ln>
            <a:noFill/>
          </a:ln>
        </p:spPr>
        <p:txBody>
          <a:bodyPr/>
          <a:lstStyle/>
          <a:p>
            <a:endParaRPr lang="en-US"/>
          </a:p>
        </p:txBody>
      </p:sp>
      <p:graphicFrame>
        <p:nvGraphicFramePr>
          <p:cNvPr id="337" name="Google Shape;337;p17"/>
          <p:cNvGraphicFramePr/>
          <p:nvPr>
            <p:extLst>
              <p:ext uri="{D42A27DB-BD31-4B8C-83A1-F6EECF244321}">
                <p14:modId xmlns:p14="http://schemas.microsoft.com/office/powerpoint/2010/main" val="1308864418"/>
              </p:ext>
            </p:extLst>
          </p:nvPr>
        </p:nvGraphicFramePr>
        <p:xfrm>
          <a:off x="0" y="2069390"/>
          <a:ext cx="9143999" cy="4758130"/>
        </p:xfrm>
        <a:graphic>
          <a:graphicData uri="http://schemas.openxmlformats.org/drawingml/2006/table">
            <a:tbl>
              <a:tblPr firstRow="1" firstCol="1" lastRow="1" lastCol="1" bandRow="1" bandCol="1">
                <a:noFill/>
                <a:tableStyleId>{93223A00-D8FF-4EC4-A186-81035DAABC38}</a:tableStyleId>
              </a:tblPr>
              <a:tblGrid>
                <a:gridCol w="9143999">
                  <a:extLst>
                    <a:ext uri="{9D8B030D-6E8A-4147-A177-3AD203B41FA5}">
                      <a16:colId xmlns:a16="http://schemas.microsoft.com/office/drawing/2014/main" val="20000"/>
                    </a:ext>
                  </a:extLst>
                </a:gridCol>
              </a:tblGrid>
              <a:tr h="429250">
                <a:tc>
                  <a:txBody>
                    <a:bodyPr/>
                    <a:lstStyle/>
                    <a:p>
                      <a:pPr marL="62864" marR="220980" lvl="0" indent="0" algn="l" rtl="0">
                        <a:lnSpc>
                          <a:spcPct val="66944"/>
                        </a:lnSpc>
                        <a:spcBef>
                          <a:spcPts val="0"/>
                        </a:spcBef>
                        <a:spcAft>
                          <a:spcPts val="0"/>
                        </a:spcAft>
                        <a:buNone/>
                      </a:pPr>
                      <a:endParaRPr sz="1800" b="1" dirty="0">
                        <a:solidFill>
                          <a:srgbClr val="3F3F3F"/>
                        </a:solidFill>
                        <a:latin typeface="Arial"/>
                        <a:ea typeface="Arial"/>
                        <a:cs typeface="Arial"/>
                        <a:sym typeface="Arial"/>
                      </a:endParaRPr>
                    </a:p>
                  </a:txBody>
                  <a:tcPr marL="228050" marR="136825" marT="136825" marB="136825"/>
                </a:tc>
                <a:extLst>
                  <a:ext uri="{0D108BD9-81ED-4DB2-BD59-A6C34878D82A}">
                    <a16:rowId xmlns:a16="http://schemas.microsoft.com/office/drawing/2014/main" val="10000"/>
                  </a:ext>
                </a:extLst>
              </a:tr>
              <a:tr h="4294551">
                <a:tc>
                  <a:txBody>
                    <a:bodyPr/>
                    <a:lstStyle/>
                    <a:p>
                      <a:pPr marL="285750" marR="0" lvl="0" indent="-285750" algn="l" rtl="0">
                        <a:spcBef>
                          <a:spcPts val="0"/>
                        </a:spcBef>
                        <a:spcAft>
                          <a:spcPts val="0"/>
                        </a:spcAft>
                        <a:buFont typeface="Wingdings" panose="05000000000000000000" pitchFamily="2" charset="2"/>
                        <a:buChar char="Ø"/>
                      </a:pPr>
                      <a:r>
                        <a:rPr lang="en-US" sz="1800" b="0" dirty="0">
                          <a:solidFill>
                            <a:schemeClr val="lt1"/>
                          </a:solidFill>
                          <a:latin typeface="Times New Roman" panose="02020603050405020304" pitchFamily="18" charset="0"/>
                          <a:ea typeface="Calibri" panose="020F0502020204030204" pitchFamily="34" charset="0"/>
                          <a:cs typeface="Times New Roman" panose="02020603050405020304" pitchFamily="18" charset="0"/>
                          <a:sym typeface="Calibri"/>
                        </a:rPr>
                        <a:t>Job Shadowing</a:t>
                      </a:r>
                      <a:endParaRPr sz="1800" b="0" dirty="0">
                        <a:latin typeface="Times New Roman" panose="02020603050405020304" pitchFamily="18" charset="0"/>
                        <a:ea typeface="Calibri" panose="020F0502020204030204" pitchFamily="34" charset="0"/>
                        <a:cs typeface="Times New Roman" panose="02020603050405020304" pitchFamily="18" charset="0"/>
                      </a:endParaRPr>
                    </a:p>
                    <a:p>
                      <a:pPr marL="285750" marR="0" lvl="0" indent="-285750" algn="l" rtl="0">
                        <a:spcBef>
                          <a:spcPts val="0"/>
                        </a:spcBef>
                        <a:spcAft>
                          <a:spcPts val="0"/>
                        </a:spcAft>
                        <a:buFont typeface="Wingdings" panose="05000000000000000000" pitchFamily="2" charset="2"/>
                        <a:buChar char="Ø"/>
                      </a:pPr>
                      <a:r>
                        <a:rPr lang="en-US" sz="1800" b="0" dirty="0">
                          <a:solidFill>
                            <a:schemeClr val="lt1"/>
                          </a:solidFill>
                          <a:latin typeface="Times New Roman" panose="02020603050405020304" pitchFamily="18" charset="0"/>
                          <a:ea typeface="Calibri" panose="020F0502020204030204" pitchFamily="34" charset="0"/>
                          <a:cs typeface="Times New Roman" panose="02020603050405020304" pitchFamily="18" charset="0"/>
                          <a:sym typeface="Calibri"/>
                        </a:rPr>
                        <a:t>Career Mentorship</a:t>
                      </a:r>
                      <a:endParaRPr sz="1800" b="0" dirty="0">
                        <a:latin typeface="Times New Roman" panose="02020603050405020304" pitchFamily="18" charset="0"/>
                        <a:ea typeface="Calibri" panose="020F0502020204030204" pitchFamily="34" charset="0"/>
                        <a:cs typeface="Times New Roman" panose="02020603050405020304" pitchFamily="18" charset="0"/>
                      </a:endParaRPr>
                    </a:p>
                    <a:p>
                      <a:pPr marL="285750" marR="0" lvl="0" indent="-285750" algn="l" rtl="0">
                        <a:spcBef>
                          <a:spcPts val="0"/>
                        </a:spcBef>
                        <a:spcAft>
                          <a:spcPts val="0"/>
                        </a:spcAft>
                        <a:buFont typeface="Wingdings" panose="05000000000000000000" pitchFamily="2" charset="2"/>
                        <a:buChar char="Ø"/>
                      </a:pPr>
                      <a:r>
                        <a:rPr lang="en-US" sz="1800" b="0" dirty="0">
                          <a:solidFill>
                            <a:schemeClr val="lt1"/>
                          </a:solidFill>
                          <a:latin typeface="Times New Roman" panose="02020603050405020304" pitchFamily="18" charset="0"/>
                          <a:ea typeface="Calibri" panose="020F0502020204030204" pitchFamily="34" charset="0"/>
                          <a:cs typeface="Times New Roman" panose="02020603050405020304" pitchFamily="18" charset="0"/>
                          <a:sym typeface="Calibri"/>
                        </a:rPr>
                        <a:t>Career Related Competitions</a:t>
                      </a:r>
                      <a:endParaRPr sz="1800" b="0" dirty="0">
                        <a:latin typeface="Times New Roman" panose="02020603050405020304" pitchFamily="18" charset="0"/>
                        <a:ea typeface="Calibri" panose="020F0502020204030204" pitchFamily="34" charset="0"/>
                        <a:cs typeface="Times New Roman" panose="02020603050405020304" pitchFamily="18" charset="0"/>
                      </a:endParaRPr>
                    </a:p>
                    <a:p>
                      <a:pPr marL="285750" marR="0" lvl="0" indent="-285750" algn="l" rtl="0">
                        <a:spcBef>
                          <a:spcPts val="0"/>
                        </a:spcBef>
                        <a:spcAft>
                          <a:spcPts val="0"/>
                        </a:spcAft>
                        <a:buFont typeface="Wingdings" panose="05000000000000000000" pitchFamily="2" charset="2"/>
                        <a:buChar char="Ø"/>
                      </a:pPr>
                      <a:r>
                        <a:rPr lang="en-US" sz="1800" b="0" dirty="0">
                          <a:solidFill>
                            <a:schemeClr val="lt1"/>
                          </a:solidFill>
                          <a:latin typeface="Times New Roman" panose="02020603050405020304" pitchFamily="18" charset="0"/>
                          <a:ea typeface="Calibri" panose="020F0502020204030204" pitchFamily="34" charset="0"/>
                          <a:cs typeface="Times New Roman" panose="02020603050405020304" pitchFamily="18" charset="0"/>
                          <a:sym typeface="Calibri"/>
                        </a:rPr>
                        <a:t>Informational Interviews</a:t>
                      </a:r>
                      <a:endParaRPr sz="1800" b="0" dirty="0">
                        <a:latin typeface="Times New Roman" panose="02020603050405020304" pitchFamily="18" charset="0"/>
                        <a:ea typeface="Calibri" panose="020F0502020204030204" pitchFamily="34" charset="0"/>
                        <a:cs typeface="Times New Roman" panose="02020603050405020304" pitchFamily="18" charset="0"/>
                      </a:endParaRPr>
                    </a:p>
                    <a:p>
                      <a:pPr marL="285750" marR="0" lvl="0" indent="-285750" algn="l" rtl="0">
                        <a:spcBef>
                          <a:spcPts val="0"/>
                        </a:spcBef>
                        <a:spcAft>
                          <a:spcPts val="0"/>
                        </a:spcAft>
                        <a:buFont typeface="Wingdings" panose="05000000000000000000" pitchFamily="2" charset="2"/>
                        <a:buChar char="Ø"/>
                      </a:pPr>
                      <a:r>
                        <a:rPr lang="en-US" sz="1800" b="0" dirty="0">
                          <a:solidFill>
                            <a:schemeClr val="lt1"/>
                          </a:solidFill>
                          <a:latin typeface="Times New Roman" panose="02020603050405020304" pitchFamily="18" charset="0"/>
                          <a:ea typeface="Calibri" panose="020F0502020204030204" pitchFamily="34" charset="0"/>
                          <a:cs typeface="Times New Roman" panose="02020603050405020304" pitchFamily="18" charset="0"/>
                          <a:sym typeface="Calibri"/>
                        </a:rPr>
                        <a:t>Paid  or Non–Paid Internships</a:t>
                      </a:r>
                      <a:endParaRPr sz="1800" b="0" dirty="0">
                        <a:latin typeface="Times New Roman" panose="02020603050405020304" pitchFamily="18" charset="0"/>
                        <a:ea typeface="Calibri" panose="020F0502020204030204" pitchFamily="34" charset="0"/>
                        <a:cs typeface="Times New Roman" panose="02020603050405020304" pitchFamily="18" charset="0"/>
                      </a:endParaRPr>
                    </a:p>
                    <a:p>
                      <a:pPr marL="285750" marR="0" lvl="0" indent="-285750" algn="l" rtl="0">
                        <a:spcBef>
                          <a:spcPts val="0"/>
                        </a:spcBef>
                        <a:spcAft>
                          <a:spcPts val="0"/>
                        </a:spcAft>
                        <a:buFont typeface="Wingdings" panose="05000000000000000000" pitchFamily="2" charset="2"/>
                        <a:buChar char="Ø"/>
                      </a:pPr>
                      <a:r>
                        <a:rPr lang="en-US" sz="1800" b="0" dirty="0">
                          <a:solidFill>
                            <a:schemeClr val="lt1"/>
                          </a:solidFill>
                          <a:latin typeface="Times New Roman" panose="02020603050405020304" pitchFamily="18" charset="0"/>
                          <a:ea typeface="Calibri" panose="020F0502020204030204" pitchFamily="34" charset="0"/>
                          <a:cs typeface="Times New Roman" panose="02020603050405020304" pitchFamily="18" charset="0"/>
                          <a:sym typeface="Calibri"/>
                        </a:rPr>
                        <a:t>Practicum</a:t>
                      </a:r>
                      <a:endParaRPr sz="1800" b="0" dirty="0">
                        <a:latin typeface="Times New Roman" panose="02020603050405020304" pitchFamily="18" charset="0"/>
                        <a:ea typeface="Calibri" panose="020F0502020204030204" pitchFamily="34" charset="0"/>
                        <a:cs typeface="Times New Roman" panose="02020603050405020304" pitchFamily="18" charset="0"/>
                      </a:endParaRPr>
                    </a:p>
                    <a:p>
                      <a:pPr marL="285750" marR="0" lvl="0" indent="-285750" algn="l" rtl="0">
                        <a:spcBef>
                          <a:spcPts val="0"/>
                        </a:spcBef>
                        <a:spcAft>
                          <a:spcPts val="0"/>
                        </a:spcAft>
                        <a:buFont typeface="Wingdings" panose="05000000000000000000" pitchFamily="2" charset="2"/>
                        <a:buChar char="Ø"/>
                      </a:pPr>
                      <a:r>
                        <a:rPr lang="en-US" sz="1800" b="0" dirty="0">
                          <a:solidFill>
                            <a:schemeClr val="lt1"/>
                          </a:solidFill>
                          <a:latin typeface="Times New Roman" panose="02020603050405020304" pitchFamily="18" charset="0"/>
                          <a:ea typeface="Calibri" panose="020F0502020204030204" pitchFamily="34" charset="0"/>
                          <a:cs typeface="Times New Roman" panose="02020603050405020304" pitchFamily="18" charset="0"/>
                          <a:sym typeface="Calibri"/>
                        </a:rPr>
                        <a:t>Service Learning</a:t>
                      </a:r>
                      <a:endParaRPr sz="1800" b="0" dirty="0">
                        <a:latin typeface="Times New Roman" panose="02020603050405020304" pitchFamily="18" charset="0"/>
                        <a:ea typeface="Calibri" panose="020F0502020204030204" pitchFamily="34" charset="0"/>
                        <a:cs typeface="Times New Roman" panose="02020603050405020304" pitchFamily="18" charset="0"/>
                      </a:endParaRPr>
                    </a:p>
                    <a:p>
                      <a:pPr marL="285750" marR="0" lvl="0" indent="-285750" algn="l" rtl="0">
                        <a:spcBef>
                          <a:spcPts val="0"/>
                        </a:spcBef>
                        <a:spcAft>
                          <a:spcPts val="0"/>
                        </a:spcAft>
                        <a:buFont typeface="Wingdings" panose="05000000000000000000" pitchFamily="2" charset="2"/>
                        <a:buChar char="Ø"/>
                      </a:pPr>
                      <a:r>
                        <a:rPr lang="en-US" sz="1800" b="0" dirty="0">
                          <a:solidFill>
                            <a:schemeClr val="lt1"/>
                          </a:solidFill>
                          <a:latin typeface="Times New Roman" panose="02020603050405020304" pitchFamily="18" charset="0"/>
                          <a:ea typeface="Calibri" panose="020F0502020204030204" pitchFamily="34" charset="0"/>
                          <a:cs typeface="Times New Roman" panose="02020603050405020304" pitchFamily="18" charset="0"/>
                          <a:sym typeface="Calibri"/>
                        </a:rPr>
                        <a:t>Student-led Enterprises</a:t>
                      </a:r>
                      <a:endParaRPr sz="1800" b="0" dirty="0">
                        <a:latin typeface="Times New Roman" panose="02020603050405020304" pitchFamily="18" charset="0"/>
                        <a:ea typeface="Calibri" panose="020F0502020204030204" pitchFamily="34" charset="0"/>
                        <a:cs typeface="Times New Roman" panose="02020603050405020304" pitchFamily="18" charset="0"/>
                      </a:endParaRPr>
                    </a:p>
                    <a:p>
                      <a:pPr marL="285750" marR="0" lvl="0" indent="-285750" algn="l" rtl="0">
                        <a:spcBef>
                          <a:spcPts val="0"/>
                        </a:spcBef>
                        <a:spcAft>
                          <a:spcPts val="0"/>
                        </a:spcAft>
                        <a:buFont typeface="Wingdings" panose="05000000000000000000" pitchFamily="2" charset="2"/>
                        <a:buChar char="Ø"/>
                      </a:pPr>
                      <a:r>
                        <a:rPr lang="en-US" sz="1800" b="0" dirty="0">
                          <a:solidFill>
                            <a:schemeClr val="lt1"/>
                          </a:solidFill>
                          <a:latin typeface="Times New Roman" panose="02020603050405020304" pitchFamily="18" charset="0"/>
                          <a:ea typeface="Calibri" panose="020F0502020204030204" pitchFamily="34" charset="0"/>
                          <a:cs typeface="Times New Roman" panose="02020603050405020304" pitchFamily="18" charset="0"/>
                          <a:sym typeface="Calibri"/>
                        </a:rPr>
                        <a:t>Simulated Workplace Experience</a:t>
                      </a:r>
                      <a:endParaRPr sz="1800" b="0" dirty="0">
                        <a:latin typeface="Times New Roman" panose="02020603050405020304" pitchFamily="18" charset="0"/>
                        <a:ea typeface="Calibri" panose="020F0502020204030204" pitchFamily="34" charset="0"/>
                        <a:cs typeface="Times New Roman" panose="02020603050405020304" pitchFamily="18" charset="0"/>
                      </a:endParaRPr>
                    </a:p>
                    <a:p>
                      <a:pPr marL="285750" marR="0" lvl="0" indent="-285750" algn="l" rtl="0">
                        <a:spcBef>
                          <a:spcPts val="0"/>
                        </a:spcBef>
                        <a:spcAft>
                          <a:spcPts val="0"/>
                        </a:spcAft>
                        <a:buFont typeface="Wingdings" panose="05000000000000000000" pitchFamily="2" charset="2"/>
                        <a:buChar char="Ø"/>
                      </a:pPr>
                      <a:r>
                        <a:rPr lang="en-US" sz="1800" b="0" dirty="0">
                          <a:solidFill>
                            <a:schemeClr val="lt1"/>
                          </a:solidFill>
                          <a:latin typeface="Times New Roman" panose="02020603050405020304" pitchFamily="18" charset="0"/>
                          <a:ea typeface="Calibri" panose="020F0502020204030204" pitchFamily="34" charset="0"/>
                          <a:cs typeface="Times New Roman" panose="02020603050405020304" pitchFamily="18" charset="0"/>
                          <a:sym typeface="Calibri"/>
                        </a:rPr>
                        <a:t>Paid or Non–Paid Work Experience</a:t>
                      </a:r>
                      <a:endParaRPr sz="1800" b="0" dirty="0">
                        <a:latin typeface="Times New Roman" panose="02020603050405020304" pitchFamily="18" charset="0"/>
                        <a:ea typeface="Calibri" panose="020F0502020204030204" pitchFamily="34" charset="0"/>
                        <a:cs typeface="Times New Roman" panose="02020603050405020304" pitchFamily="18" charset="0"/>
                      </a:endParaRPr>
                    </a:p>
                    <a:p>
                      <a:pPr marL="285750" marR="0" lvl="0" indent="-285750" algn="l" rtl="0">
                        <a:spcBef>
                          <a:spcPts val="0"/>
                        </a:spcBef>
                        <a:spcAft>
                          <a:spcPts val="0"/>
                        </a:spcAft>
                        <a:buFont typeface="Wingdings" panose="05000000000000000000" pitchFamily="2" charset="2"/>
                        <a:buChar char="Ø"/>
                      </a:pPr>
                      <a:r>
                        <a:rPr lang="en-US" sz="1800" b="0" dirty="0">
                          <a:solidFill>
                            <a:schemeClr val="lt1"/>
                          </a:solidFill>
                          <a:latin typeface="Times New Roman" panose="02020603050405020304" pitchFamily="18" charset="0"/>
                          <a:ea typeface="Calibri" panose="020F0502020204030204" pitchFamily="34" charset="0"/>
                          <a:cs typeface="Times New Roman" panose="02020603050405020304" pitchFamily="18" charset="0"/>
                          <a:sym typeface="Calibri"/>
                        </a:rPr>
                        <a:t>Volunteering</a:t>
                      </a:r>
                      <a:endParaRPr sz="1800" b="0" dirty="0">
                        <a:latin typeface="Times New Roman" panose="02020603050405020304" pitchFamily="18" charset="0"/>
                        <a:ea typeface="Calibri" panose="020F0502020204030204" pitchFamily="34" charset="0"/>
                        <a:cs typeface="Times New Roman" panose="02020603050405020304" pitchFamily="18" charset="0"/>
                      </a:endParaRPr>
                    </a:p>
                    <a:p>
                      <a:pPr marL="285750" marR="0" lvl="0" indent="-285750" algn="l" rtl="0">
                        <a:spcBef>
                          <a:spcPts val="0"/>
                        </a:spcBef>
                        <a:spcAft>
                          <a:spcPts val="0"/>
                        </a:spcAft>
                        <a:buFont typeface="Wingdings" panose="05000000000000000000" pitchFamily="2" charset="2"/>
                        <a:buChar char="Ø"/>
                      </a:pPr>
                      <a:r>
                        <a:rPr lang="en-US" sz="1800" b="0" dirty="0">
                          <a:solidFill>
                            <a:schemeClr val="lt1"/>
                          </a:solidFill>
                          <a:latin typeface="Times New Roman" panose="02020603050405020304" pitchFamily="18" charset="0"/>
                          <a:ea typeface="Calibri" panose="020F0502020204030204" pitchFamily="34" charset="0"/>
                          <a:cs typeface="Times New Roman" panose="02020603050405020304" pitchFamily="18" charset="0"/>
                          <a:sym typeface="Calibri"/>
                        </a:rPr>
                        <a:t>Workplace Tours/Field Trips</a:t>
                      </a:r>
                      <a:endParaRPr sz="1800" b="0" dirty="0">
                        <a:solidFill>
                          <a:srgbClr val="3F3F3F"/>
                        </a:solidFill>
                        <a:latin typeface="Times New Roman" panose="02020603050405020304" pitchFamily="18" charset="0"/>
                        <a:ea typeface="Calibri" panose="020F0502020204030204" pitchFamily="34" charset="0"/>
                        <a:cs typeface="Times New Roman" panose="02020603050405020304" pitchFamily="18" charset="0"/>
                        <a:sym typeface="Calibri"/>
                      </a:endParaRPr>
                    </a:p>
                  </a:txBody>
                  <a:tcPr marL="228050" marR="136825" marT="136825" marB="136825"/>
                </a:tc>
                <a:extLst>
                  <a:ext uri="{0D108BD9-81ED-4DB2-BD59-A6C34878D82A}">
                    <a16:rowId xmlns:a16="http://schemas.microsoft.com/office/drawing/2014/main" val="10001"/>
                  </a:ext>
                </a:extLst>
              </a:tr>
            </a:tbl>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342"/>
        <p:cNvGrpSpPr/>
        <p:nvPr/>
      </p:nvGrpSpPr>
      <p:grpSpPr>
        <a:xfrm>
          <a:off x="0" y="0"/>
          <a:ext cx="0" cy="0"/>
          <a:chOff x="0" y="0"/>
          <a:chExt cx="0" cy="0"/>
        </a:xfrm>
      </p:grpSpPr>
      <p:pic>
        <p:nvPicPr>
          <p:cNvPr id="343" name="Google Shape;343;p18"/>
          <p:cNvPicPr preferRelativeResize="0"/>
          <p:nvPr/>
        </p:nvPicPr>
        <p:blipFill rotWithShape="1">
          <a:blip r:embed="rId3">
            <a:alphaModFix/>
          </a:blip>
          <a:srcRect l="3613"/>
          <a:stretch/>
        </p:blipFill>
        <p:spPr>
          <a:xfrm>
            <a:off x="0" y="2669685"/>
            <a:ext cx="3027759" cy="4188315"/>
          </a:xfrm>
          <a:prstGeom prst="rect">
            <a:avLst/>
          </a:prstGeom>
          <a:noFill/>
          <a:ln>
            <a:noFill/>
          </a:ln>
        </p:spPr>
      </p:pic>
      <p:pic>
        <p:nvPicPr>
          <p:cNvPr id="344" name="Google Shape;344;p18"/>
          <p:cNvPicPr preferRelativeResize="0"/>
          <p:nvPr/>
        </p:nvPicPr>
        <p:blipFill rotWithShape="1">
          <a:blip r:embed="rId4">
            <a:alphaModFix/>
          </a:blip>
          <a:srcRect l="35640"/>
          <a:stretch/>
        </p:blipFill>
        <p:spPr>
          <a:xfrm>
            <a:off x="0" y="2892347"/>
            <a:ext cx="1141809" cy="2365453"/>
          </a:xfrm>
          <a:prstGeom prst="rect">
            <a:avLst/>
          </a:prstGeom>
          <a:noFill/>
          <a:ln>
            <a:noFill/>
          </a:ln>
        </p:spPr>
      </p:pic>
      <p:sp>
        <p:nvSpPr>
          <p:cNvPr id="345" name="Google Shape;345;p18"/>
          <p:cNvSpPr/>
          <p:nvPr/>
        </p:nvSpPr>
        <p:spPr>
          <a:xfrm>
            <a:off x="6456759" y="1676400"/>
            <a:ext cx="2114550" cy="2819400"/>
          </a:xfrm>
          <a:prstGeom prst="ellipse">
            <a:avLst/>
          </a:prstGeom>
          <a:gradFill>
            <a:gsLst>
              <a:gs pos="0">
                <a:srgbClr val="F3F3F3">
                  <a:alpha val="6666"/>
                </a:srgbClr>
              </a:gs>
              <a:gs pos="36000">
                <a:srgbClr val="F3F3F3">
                  <a:alpha val="5882"/>
                </a:srgbClr>
              </a:gs>
              <a:gs pos="69000">
                <a:srgbClr val="F3F3F3">
                  <a:alpha val="0"/>
                </a:srgbClr>
              </a:gs>
              <a:gs pos="100000">
                <a:srgbClr val="F3F3F3">
                  <a:alpha val="0"/>
                </a:srgbClr>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346" name="Google Shape;346;p18"/>
          <p:cNvPicPr preferRelativeResize="0"/>
          <p:nvPr/>
        </p:nvPicPr>
        <p:blipFill rotWithShape="1">
          <a:blip r:embed="rId5">
            <a:alphaModFix/>
          </a:blip>
          <a:srcRect t="28812"/>
          <a:stretch/>
        </p:blipFill>
        <p:spPr>
          <a:xfrm>
            <a:off x="5999559" y="0"/>
            <a:ext cx="1202540" cy="1141407"/>
          </a:xfrm>
          <a:prstGeom prst="rect">
            <a:avLst/>
          </a:prstGeom>
          <a:noFill/>
          <a:ln>
            <a:noFill/>
          </a:ln>
        </p:spPr>
      </p:pic>
      <p:pic>
        <p:nvPicPr>
          <p:cNvPr id="347" name="Google Shape;347;p18"/>
          <p:cNvPicPr preferRelativeResize="0"/>
          <p:nvPr/>
        </p:nvPicPr>
        <p:blipFill rotWithShape="1">
          <a:blip r:embed="rId6">
            <a:alphaModFix/>
          </a:blip>
          <a:srcRect b="23320"/>
          <a:stretch/>
        </p:blipFill>
        <p:spPr>
          <a:xfrm>
            <a:off x="6454408" y="6096000"/>
            <a:ext cx="745301" cy="762000"/>
          </a:xfrm>
          <a:prstGeom prst="rect">
            <a:avLst/>
          </a:prstGeom>
          <a:noFill/>
          <a:ln>
            <a:noFill/>
          </a:ln>
        </p:spPr>
      </p:pic>
      <p:sp>
        <p:nvSpPr>
          <p:cNvPr id="348" name="Google Shape;348;p18"/>
          <p:cNvSpPr/>
          <p:nvPr/>
        </p:nvSpPr>
        <p:spPr>
          <a:xfrm>
            <a:off x="7828359" y="0"/>
            <a:ext cx="514350" cy="1143000"/>
          </a:xfrm>
          <a:prstGeom prst="rect">
            <a:avLst/>
          </a:prstGeom>
          <a:solidFill>
            <a:schemeClr val="accent1"/>
          </a:solidFill>
          <a:ln>
            <a:noFill/>
          </a:ln>
          <a:effectLst>
            <a:outerShdw blurRad="38100" dist="25400" dir="5400000" rotWithShape="0">
              <a:srgbClr val="000000">
                <a:alpha val="44705"/>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9" name="Google Shape;349;p18"/>
          <p:cNvSpPr/>
          <p:nvPr/>
        </p:nvSpPr>
        <p:spPr>
          <a:xfrm>
            <a:off x="0" y="0"/>
            <a:ext cx="9144000" cy="6858000"/>
          </a:xfrm>
          <a:prstGeom prst="rect">
            <a:avLst/>
          </a:prstGeom>
          <a:blipFill rotWithShape="1">
            <a:blip r:embed="rId7">
              <a:alphaModFix/>
            </a:blip>
            <a:stretch>
              <a:fillRect/>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50" name="Google Shape;350;p18"/>
          <p:cNvSpPr/>
          <p:nvPr/>
        </p:nvSpPr>
        <p:spPr>
          <a:xfrm>
            <a:off x="7831836" y="0"/>
            <a:ext cx="514350" cy="1143000"/>
          </a:xfrm>
          <a:prstGeom prst="rect">
            <a:avLst/>
          </a:prstGeom>
          <a:solidFill>
            <a:schemeClr val="accent1"/>
          </a:solidFill>
          <a:ln>
            <a:noFill/>
          </a:ln>
          <a:effectLst>
            <a:outerShdw blurRad="38100" dist="25400" dir="5400000" rotWithShape="0">
              <a:srgbClr val="000000">
                <a:alpha val="44705"/>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1" name="Google Shape;351;p18"/>
          <p:cNvSpPr/>
          <p:nvPr/>
        </p:nvSpPr>
        <p:spPr>
          <a:xfrm>
            <a:off x="6539954" y="1460230"/>
            <a:ext cx="2604045" cy="825932"/>
          </a:xfrm>
          <a:custGeom>
            <a:avLst/>
            <a:gdLst/>
            <a:ahLst/>
            <a:cxnLst/>
            <a:rect l="l" t="t" r="r" b="b"/>
            <a:pathLst>
              <a:path w="3472060" h="825932" extrusionOk="0">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lt1">
              <a:alpha val="2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352" name="Google Shape;352;p18"/>
          <p:cNvSpPr txBox="1">
            <a:spLocks noGrp="1"/>
          </p:cNvSpPr>
          <p:nvPr>
            <p:ph type="title"/>
          </p:nvPr>
        </p:nvSpPr>
        <p:spPr>
          <a:xfrm>
            <a:off x="288758" y="416935"/>
            <a:ext cx="8245328" cy="1527161"/>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rgbClr val="EBEBEB"/>
              </a:buClr>
              <a:buSzPts val="4200"/>
              <a:buFont typeface="Calibri"/>
              <a:buNone/>
            </a:pPr>
            <a:r>
              <a:rPr lang="en-US" sz="2800" dirty="0">
                <a:solidFill>
                  <a:srgbClr val="EBEBEB"/>
                </a:solidFill>
                <a:latin typeface="Comic Sans MS" panose="030F0702030302020204" pitchFamily="66" charset="0"/>
                <a:ea typeface="Calibri"/>
                <a:cs typeface="Times New Roman" panose="02020603050405020304" pitchFamily="18" charset="0"/>
                <a:sym typeface="Calibri"/>
              </a:rPr>
              <a:t>Self Advocacy</a:t>
            </a:r>
            <a:endParaRPr sz="2800" b="0" i="0" dirty="0">
              <a:solidFill>
                <a:srgbClr val="EBEBEB"/>
              </a:solidFill>
              <a:latin typeface="Comic Sans MS" panose="030F0702030302020204" pitchFamily="66" charset="0"/>
              <a:ea typeface="Century Gothic"/>
              <a:cs typeface="Times New Roman" panose="02020603050405020304" pitchFamily="18" charset="0"/>
              <a:sym typeface="Century Gothic"/>
            </a:endParaRPr>
          </a:p>
        </p:txBody>
      </p:sp>
      <p:sp>
        <p:nvSpPr>
          <p:cNvPr id="354" name="Google Shape;354;p18"/>
          <p:cNvSpPr txBox="1">
            <a:spLocks noGrp="1"/>
          </p:cNvSpPr>
          <p:nvPr>
            <p:ph sz="half" idx="1"/>
          </p:nvPr>
        </p:nvSpPr>
        <p:spPr>
          <a:xfrm>
            <a:off x="486698" y="2548281"/>
            <a:ext cx="3841954" cy="3658689"/>
          </a:xfrm>
          <a:prstGeom prst="rect">
            <a:avLst/>
          </a:prstGeom>
          <a:noFill/>
          <a:ln>
            <a:noFill/>
          </a:ln>
        </p:spPr>
        <p:txBody>
          <a:bodyPr spcFirstLastPara="1" wrap="square" lIns="91425" tIns="45700" rIns="91425" bIns="45700" anchor="t" anchorCtr="0">
            <a:normAutofit/>
          </a:bodyPr>
          <a:lstStyle/>
          <a:p>
            <a:pPr marL="342906" lvl="0" indent="-241306" algn="l" rtl="0">
              <a:spcBef>
                <a:spcPts val="0"/>
              </a:spcBef>
              <a:spcAft>
                <a:spcPts val="0"/>
              </a:spcAft>
              <a:buSzPts val="1600"/>
              <a:buNone/>
            </a:pPr>
            <a:endParaRPr/>
          </a:p>
          <a:p>
            <a:pPr marL="742962" lvl="1" indent="-194315" algn="l" rtl="0">
              <a:spcBef>
                <a:spcPts val="1000"/>
              </a:spcBef>
              <a:spcAft>
                <a:spcPts val="0"/>
              </a:spcAft>
              <a:buSzPts val="1440"/>
              <a:buNone/>
            </a:pPr>
            <a:endParaRPr/>
          </a:p>
          <a:p>
            <a:pPr marL="742962" lvl="1" indent="-194315" algn="l" rtl="0">
              <a:spcBef>
                <a:spcPts val="1000"/>
              </a:spcBef>
              <a:spcAft>
                <a:spcPts val="0"/>
              </a:spcAft>
              <a:buSzPts val="1440"/>
              <a:buNone/>
            </a:pPr>
            <a:endParaRPr/>
          </a:p>
          <a:p>
            <a:pPr marL="742962" lvl="1" indent="-194315" algn="l" rtl="0">
              <a:spcBef>
                <a:spcPts val="1000"/>
              </a:spcBef>
              <a:spcAft>
                <a:spcPts val="0"/>
              </a:spcAft>
              <a:buSzPts val="1440"/>
              <a:buNone/>
            </a:pPr>
            <a:endParaRPr/>
          </a:p>
        </p:txBody>
      </p:sp>
      <p:sp>
        <p:nvSpPr>
          <p:cNvPr id="353" name="Google Shape;353;p18"/>
          <p:cNvSpPr/>
          <p:nvPr/>
        </p:nvSpPr>
        <p:spPr>
          <a:xfrm>
            <a:off x="0" y="1762067"/>
            <a:ext cx="9144313" cy="5095933"/>
          </a:xfrm>
          <a:custGeom>
            <a:avLst/>
            <a:gdLst/>
            <a:ahLst/>
            <a:cxnLst/>
            <a:rect l="l" t="t" r="r" b="b"/>
            <a:pathLst>
              <a:path w="12192417" h="5095933" extrusionOk="0">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solidFill>
            <a:schemeClr val="lt1"/>
          </a:solidFill>
          <a:ln>
            <a:noFill/>
          </a:ln>
        </p:spPr>
        <p:txBody>
          <a:bodyPr/>
          <a:lstStyle/>
          <a:p>
            <a:endParaRPr lang="en-US"/>
          </a:p>
        </p:txBody>
      </p:sp>
      <p:graphicFrame>
        <p:nvGraphicFramePr>
          <p:cNvPr id="355" name="Google Shape;355;p18"/>
          <p:cNvGraphicFramePr/>
          <p:nvPr>
            <p:extLst>
              <p:ext uri="{D42A27DB-BD31-4B8C-83A1-F6EECF244321}">
                <p14:modId xmlns:p14="http://schemas.microsoft.com/office/powerpoint/2010/main" val="2193355990"/>
              </p:ext>
            </p:extLst>
          </p:nvPr>
        </p:nvGraphicFramePr>
        <p:xfrm>
          <a:off x="1" y="2069390"/>
          <a:ext cx="9143998" cy="4798770"/>
        </p:xfrm>
        <a:graphic>
          <a:graphicData uri="http://schemas.openxmlformats.org/drawingml/2006/table">
            <a:tbl>
              <a:tblPr firstRow="1" firstCol="1" lastRow="1" lastCol="1" bandRow="1" bandCol="1">
                <a:noFill/>
                <a:tableStyleId>{93223A00-D8FF-4EC4-A186-81035DAABC38}</a:tableStyleId>
              </a:tblPr>
              <a:tblGrid>
                <a:gridCol w="9143998">
                  <a:extLst>
                    <a:ext uri="{9D8B030D-6E8A-4147-A177-3AD203B41FA5}">
                      <a16:colId xmlns:a16="http://schemas.microsoft.com/office/drawing/2014/main" val="20000"/>
                    </a:ext>
                  </a:extLst>
                </a:gridCol>
              </a:tblGrid>
              <a:tr h="429250">
                <a:tc>
                  <a:txBody>
                    <a:bodyPr/>
                    <a:lstStyle/>
                    <a:p>
                      <a:pPr marL="62864" marR="220980" lvl="0" indent="0" algn="l" rtl="0">
                        <a:lnSpc>
                          <a:spcPct val="66944"/>
                        </a:lnSpc>
                        <a:spcBef>
                          <a:spcPts val="0"/>
                        </a:spcBef>
                        <a:spcAft>
                          <a:spcPts val="0"/>
                        </a:spcAft>
                        <a:buNone/>
                      </a:pPr>
                      <a:endParaRPr sz="1800" b="1" dirty="0">
                        <a:solidFill>
                          <a:srgbClr val="3F3F3F"/>
                        </a:solidFill>
                        <a:latin typeface="Arial"/>
                        <a:ea typeface="Arial"/>
                        <a:cs typeface="Arial"/>
                        <a:sym typeface="Arial"/>
                      </a:endParaRPr>
                    </a:p>
                  </a:txBody>
                  <a:tcPr marL="228050" marR="136825" marT="136825" marB="136825"/>
                </a:tc>
                <a:extLst>
                  <a:ext uri="{0D108BD9-81ED-4DB2-BD59-A6C34878D82A}">
                    <a16:rowId xmlns:a16="http://schemas.microsoft.com/office/drawing/2014/main" val="10000"/>
                  </a:ext>
                </a:extLst>
              </a:tr>
              <a:tr h="4335191">
                <a:tc>
                  <a:txBody>
                    <a:bodyPr/>
                    <a:lstStyle/>
                    <a:p>
                      <a:pPr marL="285750" marR="0" lvl="0" indent="-285750" algn="l" rtl="0">
                        <a:spcBef>
                          <a:spcPts val="0"/>
                        </a:spcBef>
                        <a:spcAft>
                          <a:spcPts val="0"/>
                        </a:spcAft>
                        <a:buFont typeface="Wingdings" panose="05000000000000000000" pitchFamily="2" charset="2"/>
                        <a:buChar char="§"/>
                      </a:pPr>
                      <a:r>
                        <a:rPr lang="en-US" sz="1800" b="0" dirty="0">
                          <a:solidFill>
                            <a:schemeClr val="lt1"/>
                          </a:solidFill>
                          <a:latin typeface="Comic Sans MS" panose="030F0702030302020204" pitchFamily="66" charset="0"/>
                          <a:ea typeface="Calibri" panose="020F0502020204030204" pitchFamily="34" charset="0"/>
                          <a:cs typeface="Times New Roman" panose="02020603050405020304" pitchFamily="18" charset="0"/>
                          <a:sym typeface="Calibri"/>
                        </a:rPr>
                        <a:t>Setting Goals</a:t>
                      </a:r>
                      <a:endParaRPr sz="1800" b="0" dirty="0">
                        <a:latin typeface="Comic Sans MS" panose="030F0702030302020204" pitchFamily="66" charset="0"/>
                        <a:ea typeface="Calibri" panose="020F0502020204030204" pitchFamily="34" charset="0"/>
                        <a:cs typeface="Times New Roman" panose="02020603050405020304" pitchFamily="18" charset="0"/>
                      </a:endParaRPr>
                    </a:p>
                    <a:p>
                      <a:pPr marL="285750" marR="0" lvl="0" indent="-285750" algn="l" rtl="0">
                        <a:spcBef>
                          <a:spcPts val="0"/>
                        </a:spcBef>
                        <a:spcAft>
                          <a:spcPts val="0"/>
                        </a:spcAft>
                        <a:buFont typeface="Wingdings" panose="05000000000000000000" pitchFamily="2" charset="2"/>
                        <a:buChar char="§"/>
                      </a:pPr>
                      <a:r>
                        <a:rPr lang="en-US" sz="1800" b="0" dirty="0">
                          <a:solidFill>
                            <a:schemeClr val="lt1"/>
                          </a:solidFill>
                          <a:latin typeface="Comic Sans MS" panose="030F0702030302020204" pitchFamily="66" charset="0"/>
                          <a:ea typeface="Calibri" panose="020F0502020204030204" pitchFamily="34" charset="0"/>
                          <a:cs typeface="Times New Roman" panose="02020603050405020304" pitchFamily="18" charset="0"/>
                          <a:sym typeface="Calibri"/>
                        </a:rPr>
                        <a:t>Evaluating Options</a:t>
                      </a:r>
                      <a:endParaRPr sz="1800" b="0" dirty="0">
                        <a:latin typeface="Comic Sans MS" panose="030F0702030302020204" pitchFamily="66" charset="0"/>
                        <a:ea typeface="Calibri" panose="020F0502020204030204" pitchFamily="34" charset="0"/>
                        <a:cs typeface="Times New Roman" panose="02020603050405020304" pitchFamily="18" charset="0"/>
                      </a:endParaRPr>
                    </a:p>
                    <a:p>
                      <a:pPr marL="285750" marR="0" lvl="0" indent="-285750" algn="l" rtl="0">
                        <a:spcBef>
                          <a:spcPts val="0"/>
                        </a:spcBef>
                        <a:spcAft>
                          <a:spcPts val="0"/>
                        </a:spcAft>
                        <a:buFont typeface="Wingdings" panose="05000000000000000000" pitchFamily="2" charset="2"/>
                        <a:buChar char="§"/>
                      </a:pPr>
                      <a:r>
                        <a:rPr lang="en-US" sz="1800" b="0" dirty="0">
                          <a:solidFill>
                            <a:schemeClr val="lt1"/>
                          </a:solidFill>
                          <a:latin typeface="Comic Sans MS" panose="030F0702030302020204" pitchFamily="66" charset="0"/>
                          <a:ea typeface="Calibri" panose="020F0502020204030204" pitchFamily="34" charset="0"/>
                          <a:cs typeface="Times New Roman" panose="02020603050405020304" pitchFamily="18" charset="0"/>
                          <a:sym typeface="Calibri"/>
                        </a:rPr>
                        <a:t>Identifying Independence Goals</a:t>
                      </a:r>
                      <a:endParaRPr sz="1800" b="0" dirty="0">
                        <a:latin typeface="Comic Sans MS" panose="030F0702030302020204" pitchFamily="66" charset="0"/>
                        <a:ea typeface="Calibri" panose="020F0502020204030204" pitchFamily="34" charset="0"/>
                        <a:cs typeface="Times New Roman" panose="02020603050405020304" pitchFamily="18" charset="0"/>
                      </a:endParaRPr>
                    </a:p>
                    <a:p>
                      <a:pPr marL="285750" marR="0" lvl="0" indent="-285750" algn="l" rtl="0">
                        <a:spcBef>
                          <a:spcPts val="0"/>
                        </a:spcBef>
                        <a:spcAft>
                          <a:spcPts val="0"/>
                        </a:spcAft>
                        <a:buFont typeface="Wingdings" panose="05000000000000000000" pitchFamily="2" charset="2"/>
                        <a:buChar char="§"/>
                      </a:pPr>
                      <a:r>
                        <a:rPr lang="en-US" sz="1800" b="0" dirty="0">
                          <a:solidFill>
                            <a:schemeClr val="lt1"/>
                          </a:solidFill>
                          <a:latin typeface="Comic Sans MS" panose="030F0702030302020204" pitchFamily="66" charset="0"/>
                          <a:ea typeface="Calibri" panose="020F0502020204030204" pitchFamily="34" charset="0"/>
                          <a:cs typeface="Times New Roman" panose="02020603050405020304" pitchFamily="18" charset="0"/>
                          <a:sym typeface="Calibri"/>
                        </a:rPr>
                        <a:t>Accommodations</a:t>
                      </a:r>
                      <a:endParaRPr sz="1800" b="0" dirty="0">
                        <a:latin typeface="Comic Sans MS" panose="030F0702030302020204" pitchFamily="66" charset="0"/>
                        <a:ea typeface="Calibri" panose="020F0502020204030204" pitchFamily="34" charset="0"/>
                        <a:cs typeface="Times New Roman" panose="02020603050405020304" pitchFamily="18" charset="0"/>
                      </a:endParaRPr>
                    </a:p>
                    <a:p>
                      <a:pPr marL="285750" marR="0" lvl="0" indent="-285750" algn="l" rtl="0">
                        <a:spcBef>
                          <a:spcPts val="0"/>
                        </a:spcBef>
                        <a:spcAft>
                          <a:spcPts val="0"/>
                        </a:spcAft>
                        <a:buFont typeface="Wingdings" panose="05000000000000000000" pitchFamily="2" charset="2"/>
                        <a:buChar char="§"/>
                      </a:pPr>
                      <a:r>
                        <a:rPr lang="en-US" sz="1800" b="0" dirty="0">
                          <a:solidFill>
                            <a:schemeClr val="lt1"/>
                          </a:solidFill>
                          <a:latin typeface="Comic Sans MS" panose="030F0702030302020204" pitchFamily="66" charset="0"/>
                          <a:ea typeface="Calibri" panose="020F0502020204030204" pitchFamily="34" charset="0"/>
                          <a:cs typeface="Times New Roman" panose="02020603050405020304" pitchFamily="18" charset="0"/>
                          <a:sym typeface="Calibri"/>
                        </a:rPr>
                        <a:t>Request &amp; Utilize Accommodations</a:t>
                      </a:r>
                      <a:endParaRPr sz="1800" b="0" dirty="0">
                        <a:latin typeface="Comic Sans MS" panose="030F0702030302020204" pitchFamily="66" charset="0"/>
                        <a:ea typeface="Calibri" panose="020F0502020204030204" pitchFamily="34" charset="0"/>
                        <a:cs typeface="Times New Roman" panose="02020603050405020304" pitchFamily="18" charset="0"/>
                      </a:endParaRPr>
                    </a:p>
                    <a:p>
                      <a:pPr marL="285750" marR="0" lvl="0" indent="-285750" algn="l" rtl="0">
                        <a:spcBef>
                          <a:spcPts val="0"/>
                        </a:spcBef>
                        <a:spcAft>
                          <a:spcPts val="0"/>
                        </a:spcAft>
                        <a:buFont typeface="Wingdings" panose="05000000000000000000" pitchFamily="2" charset="2"/>
                        <a:buChar char="§"/>
                      </a:pPr>
                      <a:r>
                        <a:rPr lang="en-US" sz="1800" b="0" dirty="0">
                          <a:solidFill>
                            <a:schemeClr val="lt1"/>
                          </a:solidFill>
                          <a:latin typeface="Comic Sans MS" panose="030F0702030302020204" pitchFamily="66" charset="0"/>
                          <a:ea typeface="Calibri" panose="020F0502020204030204" pitchFamily="34" charset="0"/>
                          <a:cs typeface="Times New Roman" panose="02020603050405020304" pitchFamily="18" charset="0"/>
                          <a:sym typeface="Calibri"/>
                        </a:rPr>
                        <a:t>Knowing Individuals’ Rights &amp; Responsibilities</a:t>
                      </a:r>
                      <a:endParaRPr sz="1800" b="0" dirty="0">
                        <a:latin typeface="Comic Sans MS" panose="030F0702030302020204" pitchFamily="66" charset="0"/>
                        <a:ea typeface="Calibri" panose="020F0502020204030204" pitchFamily="34" charset="0"/>
                        <a:cs typeface="Times New Roman" panose="02020603050405020304" pitchFamily="18" charset="0"/>
                      </a:endParaRPr>
                    </a:p>
                    <a:p>
                      <a:pPr marL="285750" marR="0" lvl="0" indent="-285750" algn="l" rtl="0">
                        <a:spcBef>
                          <a:spcPts val="0"/>
                        </a:spcBef>
                        <a:spcAft>
                          <a:spcPts val="0"/>
                        </a:spcAft>
                        <a:buFont typeface="Wingdings" panose="05000000000000000000" pitchFamily="2" charset="2"/>
                        <a:buChar char="§"/>
                      </a:pPr>
                      <a:r>
                        <a:rPr lang="en-US" sz="1800" b="0" dirty="0">
                          <a:solidFill>
                            <a:schemeClr val="lt1"/>
                          </a:solidFill>
                          <a:latin typeface="Comic Sans MS" panose="030F0702030302020204" pitchFamily="66" charset="0"/>
                          <a:ea typeface="Calibri" panose="020F0502020204030204" pitchFamily="34" charset="0"/>
                          <a:cs typeface="Times New Roman" panose="02020603050405020304" pitchFamily="18" charset="0"/>
                          <a:sym typeface="Calibri"/>
                        </a:rPr>
                        <a:t>Self-determination</a:t>
                      </a:r>
                      <a:endParaRPr sz="1800" b="0" dirty="0">
                        <a:latin typeface="Comic Sans MS" panose="030F0702030302020204" pitchFamily="66" charset="0"/>
                        <a:ea typeface="Calibri" panose="020F0502020204030204" pitchFamily="34" charset="0"/>
                        <a:cs typeface="Times New Roman" panose="02020603050405020304" pitchFamily="18" charset="0"/>
                      </a:endParaRPr>
                    </a:p>
                    <a:p>
                      <a:pPr marL="285750" marR="0" lvl="0" indent="-285750" algn="l" rtl="0">
                        <a:spcBef>
                          <a:spcPts val="0"/>
                        </a:spcBef>
                        <a:spcAft>
                          <a:spcPts val="0"/>
                        </a:spcAft>
                        <a:buFont typeface="Wingdings" panose="05000000000000000000" pitchFamily="2" charset="2"/>
                        <a:buChar char="§"/>
                      </a:pPr>
                      <a:r>
                        <a:rPr lang="en-US" sz="1800" b="0" dirty="0">
                          <a:solidFill>
                            <a:schemeClr val="lt1"/>
                          </a:solidFill>
                          <a:latin typeface="Comic Sans MS" panose="030F0702030302020204" pitchFamily="66" charset="0"/>
                          <a:ea typeface="Calibri" panose="020F0502020204030204" pitchFamily="34" charset="0"/>
                          <a:cs typeface="Times New Roman" panose="02020603050405020304" pitchFamily="18" charset="0"/>
                          <a:sym typeface="Calibri"/>
                        </a:rPr>
                        <a:t>Know How to Request &amp; Accept Assistance</a:t>
                      </a:r>
                      <a:endParaRPr sz="1800" b="0" dirty="0">
                        <a:latin typeface="Comic Sans MS" panose="030F0702030302020204" pitchFamily="66" charset="0"/>
                        <a:ea typeface="Calibri" panose="020F0502020204030204" pitchFamily="34" charset="0"/>
                        <a:cs typeface="Times New Roman" panose="02020603050405020304" pitchFamily="18" charset="0"/>
                      </a:endParaRPr>
                    </a:p>
                    <a:p>
                      <a:pPr marL="285750" marR="0" lvl="0" indent="-285750" algn="l" rtl="0">
                        <a:spcBef>
                          <a:spcPts val="0"/>
                        </a:spcBef>
                        <a:spcAft>
                          <a:spcPts val="0"/>
                        </a:spcAft>
                        <a:buFont typeface="Wingdings" panose="05000000000000000000" pitchFamily="2" charset="2"/>
                        <a:buChar char="§"/>
                      </a:pPr>
                      <a:r>
                        <a:rPr lang="en-US" sz="1800" b="0" dirty="0">
                          <a:solidFill>
                            <a:schemeClr val="lt1"/>
                          </a:solidFill>
                          <a:latin typeface="Comic Sans MS" panose="030F0702030302020204" pitchFamily="66" charset="0"/>
                          <a:ea typeface="Calibri" panose="020F0502020204030204" pitchFamily="34" charset="0"/>
                          <a:cs typeface="Times New Roman" panose="02020603050405020304" pitchFamily="18" charset="0"/>
                          <a:sym typeface="Calibri"/>
                        </a:rPr>
                        <a:t>Assuming Leadership Role</a:t>
                      </a:r>
                      <a:endParaRPr sz="1800" b="0" dirty="0">
                        <a:latin typeface="Comic Sans MS" panose="030F0702030302020204" pitchFamily="66" charset="0"/>
                        <a:ea typeface="Calibri" panose="020F0502020204030204" pitchFamily="34" charset="0"/>
                        <a:cs typeface="Times New Roman" panose="02020603050405020304" pitchFamily="18" charset="0"/>
                      </a:endParaRPr>
                    </a:p>
                    <a:p>
                      <a:pPr marL="285750" marR="0" lvl="0" indent="-285750" algn="l" rtl="0">
                        <a:spcBef>
                          <a:spcPts val="0"/>
                        </a:spcBef>
                        <a:spcAft>
                          <a:spcPts val="0"/>
                        </a:spcAft>
                        <a:buFont typeface="Wingdings" panose="05000000000000000000" pitchFamily="2" charset="2"/>
                        <a:buChar char="§"/>
                      </a:pPr>
                      <a:r>
                        <a:rPr lang="en-US" sz="1800" b="0" dirty="0">
                          <a:solidFill>
                            <a:schemeClr val="lt1"/>
                          </a:solidFill>
                          <a:latin typeface="Comic Sans MS" panose="030F0702030302020204" pitchFamily="66" charset="0"/>
                          <a:ea typeface="Calibri" panose="020F0502020204030204" pitchFamily="34" charset="0"/>
                          <a:cs typeface="Times New Roman" panose="02020603050405020304" pitchFamily="18" charset="0"/>
                          <a:sym typeface="Calibri"/>
                        </a:rPr>
                        <a:t>Assertiveness</a:t>
                      </a:r>
                      <a:endParaRPr sz="1800" b="0" dirty="0">
                        <a:latin typeface="Comic Sans MS" panose="030F0702030302020204" pitchFamily="66" charset="0"/>
                        <a:ea typeface="Calibri" panose="020F0502020204030204" pitchFamily="34" charset="0"/>
                        <a:cs typeface="Times New Roman" panose="02020603050405020304" pitchFamily="18" charset="0"/>
                      </a:endParaRPr>
                    </a:p>
                    <a:p>
                      <a:pPr marL="285750" marR="0" lvl="0" indent="-285750" algn="l" rtl="0">
                        <a:spcBef>
                          <a:spcPts val="0"/>
                        </a:spcBef>
                        <a:spcAft>
                          <a:spcPts val="0"/>
                        </a:spcAft>
                        <a:buFont typeface="Wingdings" panose="05000000000000000000" pitchFamily="2" charset="2"/>
                        <a:buChar char="§"/>
                      </a:pPr>
                      <a:r>
                        <a:rPr lang="en-US" sz="1800" b="0" dirty="0">
                          <a:solidFill>
                            <a:schemeClr val="lt1"/>
                          </a:solidFill>
                          <a:latin typeface="Comic Sans MS" panose="030F0702030302020204" pitchFamily="66" charset="0"/>
                          <a:ea typeface="Calibri" panose="020F0502020204030204" pitchFamily="34" charset="0"/>
                          <a:cs typeface="Times New Roman" panose="02020603050405020304" pitchFamily="18" charset="0"/>
                          <a:sym typeface="Calibri"/>
                        </a:rPr>
                        <a:t>Problem Solving</a:t>
                      </a:r>
                      <a:endParaRPr sz="1800" b="0" dirty="0">
                        <a:latin typeface="Comic Sans MS" panose="030F0702030302020204" pitchFamily="66" charset="0"/>
                        <a:ea typeface="Calibri" panose="020F0502020204030204" pitchFamily="34" charset="0"/>
                        <a:cs typeface="Times New Roman" panose="02020603050405020304" pitchFamily="18" charset="0"/>
                      </a:endParaRPr>
                    </a:p>
                    <a:p>
                      <a:pPr marL="285750" marR="0" lvl="0" indent="-285750" algn="l" rtl="0">
                        <a:spcBef>
                          <a:spcPts val="0"/>
                        </a:spcBef>
                        <a:spcAft>
                          <a:spcPts val="0"/>
                        </a:spcAft>
                        <a:buFont typeface="Wingdings" panose="05000000000000000000" pitchFamily="2" charset="2"/>
                        <a:buChar char="§"/>
                      </a:pPr>
                      <a:r>
                        <a:rPr lang="en-US" sz="1800" b="0" dirty="0">
                          <a:solidFill>
                            <a:schemeClr val="lt1"/>
                          </a:solidFill>
                          <a:latin typeface="Comic Sans MS" panose="030F0702030302020204" pitchFamily="66" charset="0"/>
                          <a:ea typeface="Calibri" panose="020F0502020204030204" pitchFamily="34" charset="0"/>
                          <a:cs typeface="Times New Roman" panose="02020603050405020304" pitchFamily="18" charset="0"/>
                          <a:sym typeface="Calibri"/>
                        </a:rPr>
                        <a:t> Self-Monitoring for Progress</a:t>
                      </a:r>
                      <a:endParaRPr sz="1800" b="0" dirty="0">
                        <a:latin typeface="Comic Sans MS" panose="030F0702030302020204" pitchFamily="66" charset="0"/>
                        <a:ea typeface="Calibri" panose="020F0502020204030204" pitchFamily="34" charset="0"/>
                        <a:cs typeface="Times New Roman" panose="02020603050405020304" pitchFamily="18" charset="0"/>
                      </a:endParaRPr>
                    </a:p>
                    <a:p>
                      <a:pPr marL="285750" marR="0" lvl="0" indent="-285750" algn="l" rtl="0">
                        <a:spcBef>
                          <a:spcPts val="0"/>
                        </a:spcBef>
                        <a:spcAft>
                          <a:spcPts val="0"/>
                        </a:spcAft>
                        <a:buFont typeface="Wingdings" panose="05000000000000000000" pitchFamily="2" charset="2"/>
                        <a:buChar char="§"/>
                      </a:pPr>
                      <a:r>
                        <a:rPr lang="en-US" sz="1800" b="0" dirty="0">
                          <a:solidFill>
                            <a:schemeClr val="lt1"/>
                          </a:solidFill>
                          <a:latin typeface="Comic Sans MS" panose="030F0702030302020204" pitchFamily="66" charset="0"/>
                          <a:ea typeface="Calibri" panose="020F0502020204030204" pitchFamily="34" charset="0"/>
                          <a:cs typeface="Times New Roman" panose="02020603050405020304" pitchFamily="18" charset="0"/>
                          <a:sym typeface="Calibri"/>
                        </a:rPr>
                        <a:t>Positive Self-Affirmation</a:t>
                      </a:r>
                      <a:endParaRPr sz="1800" b="0" dirty="0">
                        <a:solidFill>
                          <a:srgbClr val="3F3F3F"/>
                        </a:solidFill>
                        <a:latin typeface="Comic Sans MS" panose="030F0702030302020204" pitchFamily="66" charset="0"/>
                        <a:ea typeface="Calibri" panose="020F0502020204030204" pitchFamily="34" charset="0"/>
                        <a:cs typeface="Times New Roman" panose="02020603050405020304" pitchFamily="18" charset="0"/>
                        <a:sym typeface="Calibri"/>
                      </a:endParaRPr>
                    </a:p>
                  </a:txBody>
                  <a:tcPr marL="228050" marR="136825" marT="136825" marB="136825"/>
                </a:tc>
                <a:extLst>
                  <a:ext uri="{0D108BD9-81ED-4DB2-BD59-A6C34878D82A}">
                    <a16:rowId xmlns:a16="http://schemas.microsoft.com/office/drawing/2014/main" val="10001"/>
                  </a:ext>
                </a:extLst>
              </a:tr>
            </a:tbl>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360"/>
        <p:cNvGrpSpPr/>
        <p:nvPr/>
      </p:nvGrpSpPr>
      <p:grpSpPr>
        <a:xfrm>
          <a:off x="0" y="0"/>
          <a:ext cx="0" cy="0"/>
          <a:chOff x="0" y="0"/>
          <a:chExt cx="0" cy="0"/>
        </a:xfrm>
      </p:grpSpPr>
      <p:pic>
        <p:nvPicPr>
          <p:cNvPr id="361" name="Google Shape;361;p19"/>
          <p:cNvPicPr preferRelativeResize="0"/>
          <p:nvPr/>
        </p:nvPicPr>
        <p:blipFill rotWithShape="1">
          <a:blip r:embed="rId3">
            <a:alphaModFix/>
          </a:blip>
          <a:srcRect l="3613"/>
          <a:stretch/>
        </p:blipFill>
        <p:spPr>
          <a:xfrm>
            <a:off x="0" y="2669685"/>
            <a:ext cx="3027759" cy="4188315"/>
          </a:xfrm>
          <a:prstGeom prst="rect">
            <a:avLst/>
          </a:prstGeom>
          <a:noFill/>
          <a:ln>
            <a:noFill/>
          </a:ln>
        </p:spPr>
      </p:pic>
      <p:pic>
        <p:nvPicPr>
          <p:cNvPr id="362" name="Google Shape;362;p19"/>
          <p:cNvPicPr preferRelativeResize="0"/>
          <p:nvPr/>
        </p:nvPicPr>
        <p:blipFill rotWithShape="1">
          <a:blip r:embed="rId4">
            <a:alphaModFix/>
          </a:blip>
          <a:srcRect l="35640"/>
          <a:stretch/>
        </p:blipFill>
        <p:spPr>
          <a:xfrm>
            <a:off x="0" y="2892347"/>
            <a:ext cx="1141809" cy="2365453"/>
          </a:xfrm>
          <a:prstGeom prst="rect">
            <a:avLst/>
          </a:prstGeom>
          <a:noFill/>
          <a:ln>
            <a:noFill/>
          </a:ln>
        </p:spPr>
      </p:pic>
      <p:sp>
        <p:nvSpPr>
          <p:cNvPr id="363" name="Google Shape;363;p19"/>
          <p:cNvSpPr/>
          <p:nvPr/>
        </p:nvSpPr>
        <p:spPr>
          <a:xfrm>
            <a:off x="6456759" y="1676400"/>
            <a:ext cx="2114550" cy="2819400"/>
          </a:xfrm>
          <a:prstGeom prst="ellipse">
            <a:avLst/>
          </a:prstGeom>
          <a:gradFill>
            <a:gsLst>
              <a:gs pos="0">
                <a:srgbClr val="F3F3F3">
                  <a:alpha val="6666"/>
                </a:srgbClr>
              </a:gs>
              <a:gs pos="36000">
                <a:srgbClr val="F3F3F3">
                  <a:alpha val="5882"/>
                </a:srgbClr>
              </a:gs>
              <a:gs pos="69000">
                <a:srgbClr val="F3F3F3">
                  <a:alpha val="0"/>
                </a:srgbClr>
              </a:gs>
              <a:gs pos="100000">
                <a:srgbClr val="F3F3F3">
                  <a:alpha val="0"/>
                </a:srgbClr>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364" name="Google Shape;364;p19"/>
          <p:cNvPicPr preferRelativeResize="0"/>
          <p:nvPr/>
        </p:nvPicPr>
        <p:blipFill rotWithShape="1">
          <a:blip r:embed="rId5">
            <a:alphaModFix/>
          </a:blip>
          <a:srcRect t="28812"/>
          <a:stretch/>
        </p:blipFill>
        <p:spPr>
          <a:xfrm>
            <a:off x="5999559" y="0"/>
            <a:ext cx="1202540" cy="1141407"/>
          </a:xfrm>
          <a:prstGeom prst="rect">
            <a:avLst/>
          </a:prstGeom>
          <a:noFill/>
          <a:ln>
            <a:noFill/>
          </a:ln>
        </p:spPr>
      </p:pic>
      <p:pic>
        <p:nvPicPr>
          <p:cNvPr id="365" name="Google Shape;365;p19"/>
          <p:cNvPicPr preferRelativeResize="0"/>
          <p:nvPr/>
        </p:nvPicPr>
        <p:blipFill rotWithShape="1">
          <a:blip r:embed="rId6">
            <a:alphaModFix/>
          </a:blip>
          <a:srcRect b="23320"/>
          <a:stretch/>
        </p:blipFill>
        <p:spPr>
          <a:xfrm>
            <a:off x="6454408" y="6096000"/>
            <a:ext cx="745301" cy="762000"/>
          </a:xfrm>
          <a:prstGeom prst="rect">
            <a:avLst/>
          </a:prstGeom>
          <a:noFill/>
          <a:ln>
            <a:noFill/>
          </a:ln>
        </p:spPr>
      </p:pic>
      <p:sp>
        <p:nvSpPr>
          <p:cNvPr id="366" name="Google Shape;366;p19"/>
          <p:cNvSpPr/>
          <p:nvPr/>
        </p:nvSpPr>
        <p:spPr>
          <a:xfrm>
            <a:off x="7828359" y="0"/>
            <a:ext cx="514350" cy="1143000"/>
          </a:xfrm>
          <a:prstGeom prst="rect">
            <a:avLst/>
          </a:prstGeom>
          <a:solidFill>
            <a:schemeClr val="accent1"/>
          </a:solidFill>
          <a:ln>
            <a:noFill/>
          </a:ln>
          <a:effectLst>
            <a:outerShdw blurRad="38100" dist="25400" dir="5400000" rotWithShape="0">
              <a:srgbClr val="000000">
                <a:alpha val="44705"/>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7" name="Google Shape;367;p19"/>
          <p:cNvSpPr/>
          <p:nvPr/>
        </p:nvSpPr>
        <p:spPr>
          <a:xfrm>
            <a:off x="0" y="0"/>
            <a:ext cx="9144000" cy="6858000"/>
          </a:xfrm>
          <a:prstGeom prst="rect">
            <a:avLst/>
          </a:prstGeom>
          <a:blipFill rotWithShape="1">
            <a:blip r:embed="rId7">
              <a:alphaModFix/>
            </a:blip>
            <a:stretch>
              <a:fillRect/>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68" name="Google Shape;368;p19"/>
          <p:cNvSpPr/>
          <p:nvPr/>
        </p:nvSpPr>
        <p:spPr>
          <a:xfrm>
            <a:off x="7831836" y="0"/>
            <a:ext cx="514350" cy="1143000"/>
          </a:xfrm>
          <a:prstGeom prst="rect">
            <a:avLst/>
          </a:prstGeom>
          <a:solidFill>
            <a:schemeClr val="accent1"/>
          </a:solidFill>
          <a:ln>
            <a:noFill/>
          </a:ln>
          <a:effectLst>
            <a:outerShdw blurRad="38100" dist="25400" dir="5400000" rotWithShape="0">
              <a:srgbClr val="000000">
                <a:alpha val="44705"/>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9" name="Google Shape;369;p19"/>
          <p:cNvSpPr/>
          <p:nvPr/>
        </p:nvSpPr>
        <p:spPr>
          <a:xfrm>
            <a:off x="6539954" y="1460230"/>
            <a:ext cx="2604045" cy="825932"/>
          </a:xfrm>
          <a:custGeom>
            <a:avLst/>
            <a:gdLst/>
            <a:ahLst/>
            <a:cxnLst/>
            <a:rect l="l" t="t" r="r" b="b"/>
            <a:pathLst>
              <a:path w="3472060" h="825932" extrusionOk="0">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lt1">
              <a:alpha val="2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370" name="Google Shape;370;p19"/>
          <p:cNvSpPr txBox="1">
            <a:spLocks noGrp="1"/>
          </p:cNvSpPr>
          <p:nvPr>
            <p:ph type="title"/>
          </p:nvPr>
        </p:nvSpPr>
        <p:spPr>
          <a:xfrm>
            <a:off x="152400" y="173464"/>
            <a:ext cx="8381999" cy="1810259"/>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rgbClr val="F2F2F2"/>
              </a:buClr>
              <a:buSzPts val="2800"/>
              <a:buFont typeface="Calibri"/>
              <a:buNone/>
            </a:pPr>
            <a:r>
              <a:rPr lang="en-US" sz="2400" dirty="0">
                <a:solidFill>
                  <a:srgbClr val="F2F2F2"/>
                </a:solidFill>
                <a:latin typeface="Comic Sans MS" panose="030F0702030302020204" pitchFamily="66" charset="0"/>
                <a:ea typeface="Calibri"/>
                <a:cs typeface="Times New Roman" panose="02020603050405020304" pitchFamily="18" charset="0"/>
                <a:sym typeface="Calibri"/>
              </a:rPr>
              <a:t>Counseling on Opportunities for Enrollment in Comprehensive Transition or Post-Secondary Education Programs</a:t>
            </a:r>
            <a:endParaRPr sz="2400" b="0" i="0" dirty="0">
              <a:solidFill>
                <a:srgbClr val="F2F2F2"/>
              </a:solidFill>
              <a:latin typeface="Comic Sans MS" panose="030F0702030302020204" pitchFamily="66" charset="0"/>
              <a:ea typeface="Calibri"/>
              <a:cs typeface="Times New Roman" panose="02020603050405020304" pitchFamily="18" charset="0"/>
              <a:sym typeface="Calibri"/>
            </a:endParaRPr>
          </a:p>
        </p:txBody>
      </p:sp>
      <p:sp>
        <p:nvSpPr>
          <p:cNvPr id="372" name="Google Shape;372;p19"/>
          <p:cNvSpPr txBox="1">
            <a:spLocks noGrp="1"/>
          </p:cNvSpPr>
          <p:nvPr>
            <p:ph sz="half" idx="1"/>
          </p:nvPr>
        </p:nvSpPr>
        <p:spPr>
          <a:xfrm>
            <a:off x="486698" y="2548281"/>
            <a:ext cx="3841954" cy="3658689"/>
          </a:xfrm>
          <a:prstGeom prst="rect">
            <a:avLst/>
          </a:prstGeom>
          <a:noFill/>
          <a:ln>
            <a:noFill/>
          </a:ln>
        </p:spPr>
        <p:txBody>
          <a:bodyPr spcFirstLastPara="1" wrap="square" lIns="91425" tIns="45700" rIns="91425" bIns="45700" anchor="t" anchorCtr="0">
            <a:normAutofit/>
          </a:bodyPr>
          <a:lstStyle/>
          <a:p>
            <a:pPr marL="342906" lvl="0" indent="-241306" algn="l" rtl="0">
              <a:spcBef>
                <a:spcPts val="0"/>
              </a:spcBef>
              <a:spcAft>
                <a:spcPts val="0"/>
              </a:spcAft>
              <a:buSzPts val="1600"/>
              <a:buNone/>
            </a:pPr>
            <a:endParaRPr/>
          </a:p>
          <a:p>
            <a:pPr marL="742962" lvl="1" indent="-194315" algn="l" rtl="0">
              <a:spcBef>
                <a:spcPts val="1000"/>
              </a:spcBef>
              <a:spcAft>
                <a:spcPts val="0"/>
              </a:spcAft>
              <a:buSzPts val="1440"/>
              <a:buNone/>
            </a:pPr>
            <a:endParaRPr/>
          </a:p>
          <a:p>
            <a:pPr marL="742962" lvl="1" indent="-194315" algn="l" rtl="0">
              <a:spcBef>
                <a:spcPts val="1000"/>
              </a:spcBef>
              <a:spcAft>
                <a:spcPts val="0"/>
              </a:spcAft>
              <a:buSzPts val="1440"/>
              <a:buNone/>
            </a:pPr>
            <a:endParaRPr/>
          </a:p>
          <a:p>
            <a:pPr marL="742962" lvl="1" indent="-194315" algn="l" rtl="0">
              <a:spcBef>
                <a:spcPts val="1000"/>
              </a:spcBef>
              <a:spcAft>
                <a:spcPts val="0"/>
              </a:spcAft>
              <a:buSzPts val="1440"/>
              <a:buNone/>
            </a:pPr>
            <a:endParaRPr/>
          </a:p>
        </p:txBody>
      </p:sp>
      <p:sp>
        <p:nvSpPr>
          <p:cNvPr id="371" name="Google Shape;371;p19"/>
          <p:cNvSpPr/>
          <p:nvPr/>
        </p:nvSpPr>
        <p:spPr>
          <a:xfrm>
            <a:off x="0" y="1762067"/>
            <a:ext cx="9144313" cy="5095933"/>
          </a:xfrm>
          <a:custGeom>
            <a:avLst/>
            <a:gdLst/>
            <a:ahLst/>
            <a:cxnLst/>
            <a:rect l="l" t="t" r="r" b="b"/>
            <a:pathLst>
              <a:path w="12192417" h="5095933" extrusionOk="0">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solidFill>
            <a:schemeClr val="lt1"/>
          </a:solidFill>
          <a:ln>
            <a:noFill/>
          </a:ln>
        </p:spPr>
        <p:txBody>
          <a:bodyPr/>
          <a:lstStyle/>
          <a:p>
            <a:endParaRPr lang="en-US"/>
          </a:p>
        </p:txBody>
      </p:sp>
      <p:graphicFrame>
        <p:nvGraphicFramePr>
          <p:cNvPr id="373" name="Google Shape;373;p19"/>
          <p:cNvGraphicFramePr/>
          <p:nvPr>
            <p:extLst>
              <p:ext uri="{D42A27DB-BD31-4B8C-83A1-F6EECF244321}">
                <p14:modId xmlns:p14="http://schemas.microsoft.com/office/powerpoint/2010/main" val="2893934912"/>
              </p:ext>
            </p:extLst>
          </p:nvPr>
        </p:nvGraphicFramePr>
        <p:xfrm>
          <a:off x="1" y="1600200"/>
          <a:ext cx="9134374" cy="5798877"/>
        </p:xfrm>
        <a:graphic>
          <a:graphicData uri="http://schemas.openxmlformats.org/drawingml/2006/table">
            <a:tbl>
              <a:tblPr firstRow="1" firstCol="1" lastRow="1" lastCol="1" bandRow="1" bandCol="1">
                <a:noFill/>
                <a:tableStyleId>{93223A00-D8FF-4EC4-A186-81035DAABC38}</a:tableStyleId>
              </a:tblPr>
              <a:tblGrid>
                <a:gridCol w="9134374">
                  <a:extLst>
                    <a:ext uri="{9D8B030D-6E8A-4147-A177-3AD203B41FA5}">
                      <a16:colId xmlns:a16="http://schemas.microsoft.com/office/drawing/2014/main" val="20000"/>
                    </a:ext>
                  </a:extLst>
                </a:gridCol>
              </a:tblGrid>
              <a:tr h="0">
                <a:tc>
                  <a:txBody>
                    <a:bodyPr/>
                    <a:lstStyle/>
                    <a:p>
                      <a:pPr marL="62864" marR="220980" lvl="0" indent="0" algn="l" rtl="0">
                        <a:lnSpc>
                          <a:spcPct val="66944"/>
                        </a:lnSpc>
                        <a:spcBef>
                          <a:spcPts val="0"/>
                        </a:spcBef>
                        <a:spcAft>
                          <a:spcPts val="0"/>
                        </a:spcAft>
                        <a:buNone/>
                      </a:pPr>
                      <a:endParaRPr sz="1800" b="1" dirty="0">
                        <a:solidFill>
                          <a:srgbClr val="3F3F3F"/>
                        </a:solidFill>
                        <a:latin typeface="Arial"/>
                        <a:ea typeface="Arial"/>
                        <a:cs typeface="Arial"/>
                        <a:sym typeface="Arial"/>
                      </a:endParaRPr>
                    </a:p>
                  </a:txBody>
                  <a:tcPr marL="228050" marR="136825" marT="136825" marB="136825"/>
                </a:tc>
                <a:extLst>
                  <a:ext uri="{0D108BD9-81ED-4DB2-BD59-A6C34878D82A}">
                    <a16:rowId xmlns:a16="http://schemas.microsoft.com/office/drawing/2014/main" val="10000"/>
                  </a:ext>
                </a:extLst>
              </a:tr>
              <a:tr h="5335298">
                <a:tc>
                  <a:txBody>
                    <a:bodyPr/>
                    <a:lstStyle/>
                    <a:p>
                      <a:pPr marL="285750" marR="0" lvl="0" indent="-285750" algn="l" rtl="0">
                        <a:spcBef>
                          <a:spcPts val="0"/>
                        </a:spcBef>
                        <a:spcAft>
                          <a:spcPts val="0"/>
                        </a:spcAft>
                        <a:buFont typeface="Wingdings" panose="05000000000000000000" pitchFamily="2" charset="2"/>
                        <a:buChar char="Ø"/>
                      </a:pPr>
                      <a:r>
                        <a:rPr lang="en-US" sz="1800" b="0" dirty="0">
                          <a:solidFill>
                            <a:schemeClr val="lt1"/>
                          </a:solidFill>
                          <a:latin typeface="Times New Roman" panose="02020603050405020304" pitchFamily="18" charset="0"/>
                          <a:ea typeface="Calibri" panose="020F0502020204030204" pitchFamily="34" charset="0"/>
                          <a:cs typeface="Times New Roman" panose="02020603050405020304" pitchFamily="18" charset="0"/>
                          <a:sym typeface="Calibri"/>
                        </a:rPr>
                        <a:t>Document academic accommodations</a:t>
                      </a:r>
                      <a:endParaRPr sz="1800" b="0" dirty="0">
                        <a:latin typeface="Times New Roman" panose="02020603050405020304" pitchFamily="18" charset="0"/>
                        <a:ea typeface="Calibri" panose="020F0502020204030204" pitchFamily="34" charset="0"/>
                        <a:cs typeface="Times New Roman" panose="02020603050405020304" pitchFamily="18" charset="0"/>
                      </a:endParaRPr>
                    </a:p>
                    <a:p>
                      <a:pPr marL="285750" marR="0" lvl="0" indent="-285750" algn="l" rtl="0">
                        <a:spcBef>
                          <a:spcPts val="0"/>
                        </a:spcBef>
                        <a:spcAft>
                          <a:spcPts val="0"/>
                        </a:spcAft>
                        <a:buFont typeface="Wingdings" panose="05000000000000000000" pitchFamily="2" charset="2"/>
                        <a:buChar char="Ø"/>
                      </a:pPr>
                      <a:r>
                        <a:rPr lang="en-US" sz="1800" b="0" dirty="0">
                          <a:solidFill>
                            <a:schemeClr val="lt1"/>
                          </a:solidFill>
                          <a:latin typeface="Times New Roman" panose="02020603050405020304" pitchFamily="18" charset="0"/>
                          <a:ea typeface="Calibri" panose="020F0502020204030204" pitchFamily="34" charset="0"/>
                          <a:cs typeface="Times New Roman" panose="02020603050405020304" pitchFamily="18" charset="0"/>
                          <a:sym typeface="Calibri"/>
                        </a:rPr>
                        <a:t>Advocate for needed accommodations &amp; services</a:t>
                      </a:r>
                      <a:endParaRPr sz="1800" b="0" dirty="0">
                        <a:latin typeface="Times New Roman" panose="02020603050405020304" pitchFamily="18" charset="0"/>
                        <a:ea typeface="Calibri" panose="020F0502020204030204" pitchFamily="34" charset="0"/>
                        <a:cs typeface="Times New Roman" panose="02020603050405020304" pitchFamily="18" charset="0"/>
                      </a:endParaRPr>
                    </a:p>
                    <a:p>
                      <a:pPr marL="285750" marR="0" lvl="0" indent="-285750" algn="l" rtl="0">
                        <a:spcBef>
                          <a:spcPts val="0"/>
                        </a:spcBef>
                        <a:spcAft>
                          <a:spcPts val="0"/>
                        </a:spcAft>
                        <a:buFont typeface="Wingdings" panose="05000000000000000000" pitchFamily="2" charset="2"/>
                        <a:buChar char="Ø"/>
                      </a:pPr>
                      <a:r>
                        <a:rPr lang="en-US" sz="1800" b="0" dirty="0">
                          <a:solidFill>
                            <a:schemeClr val="lt1"/>
                          </a:solidFill>
                          <a:latin typeface="Times New Roman" panose="02020603050405020304" pitchFamily="18" charset="0"/>
                          <a:ea typeface="Calibri" panose="020F0502020204030204" pitchFamily="34" charset="0"/>
                          <a:cs typeface="Times New Roman" panose="02020603050405020304" pitchFamily="18" charset="0"/>
                          <a:sym typeface="Calibri"/>
                        </a:rPr>
                        <a:t>Identify interests, abilities, talents, needs, learning style preferences, and goals</a:t>
                      </a:r>
                      <a:endParaRPr sz="1800" b="0" dirty="0">
                        <a:latin typeface="Times New Roman" panose="02020603050405020304" pitchFamily="18" charset="0"/>
                        <a:ea typeface="Calibri" panose="020F0502020204030204" pitchFamily="34" charset="0"/>
                        <a:cs typeface="Times New Roman" panose="02020603050405020304" pitchFamily="18" charset="0"/>
                      </a:endParaRPr>
                    </a:p>
                    <a:p>
                      <a:pPr marL="285750" marR="0" lvl="0" indent="-285750" algn="l" rtl="0">
                        <a:spcBef>
                          <a:spcPts val="0"/>
                        </a:spcBef>
                        <a:spcAft>
                          <a:spcPts val="0"/>
                        </a:spcAft>
                        <a:buFont typeface="Wingdings" panose="05000000000000000000" pitchFamily="2" charset="2"/>
                        <a:buChar char="Ø"/>
                      </a:pPr>
                      <a:r>
                        <a:rPr lang="en-US" sz="1800" b="0" dirty="0">
                          <a:solidFill>
                            <a:schemeClr val="lt1"/>
                          </a:solidFill>
                          <a:latin typeface="Times New Roman" panose="02020603050405020304" pitchFamily="18" charset="0"/>
                          <a:ea typeface="Calibri" panose="020F0502020204030204" pitchFamily="34" charset="0"/>
                          <a:cs typeface="Times New Roman" panose="02020603050405020304" pitchFamily="18" charset="0"/>
                          <a:sym typeface="Calibri"/>
                        </a:rPr>
                        <a:t>Promote use of executive function skills</a:t>
                      </a:r>
                      <a:endParaRPr sz="1800" b="0" dirty="0">
                        <a:latin typeface="Times New Roman" panose="02020603050405020304" pitchFamily="18" charset="0"/>
                        <a:ea typeface="Calibri" panose="020F0502020204030204" pitchFamily="34" charset="0"/>
                        <a:cs typeface="Times New Roman" panose="02020603050405020304" pitchFamily="18" charset="0"/>
                      </a:endParaRPr>
                    </a:p>
                    <a:p>
                      <a:pPr marL="285750" marR="0" lvl="0" indent="-285750" algn="l" rtl="0">
                        <a:spcBef>
                          <a:spcPts val="0"/>
                        </a:spcBef>
                        <a:spcAft>
                          <a:spcPts val="0"/>
                        </a:spcAft>
                        <a:buFont typeface="Wingdings" panose="05000000000000000000" pitchFamily="2" charset="2"/>
                        <a:buChar char="Ø"/>
                      </a:pPr>
                      <a:r>
                        <a:rPr lang="en-US" sz="1800" b="0" dirty="0">
                          <a:solidFill>
                            <a:schemeClr val="lt1"/>
                          </a:solidFill>
                          <a:latin typeface="Times New Roman" panose="02020603050405020304" pitchFamily="18" charset="0"/>
                          <a:ea typeface="Calibri" panose="020F0502020204030204" pitchFamily="34" charset="0"/>
                          <a:cs typeface="Times New Roman" panose="02020603050405020304" pitchFamily="18" charset="0"/>
                          <a:sym typeface="Calibri"/>
                        </a:rPr>
                        <a:t>Assist with researching career &amp; PSE options</a:t>
                      </a:r>
                      <a:endParaRPr sz="1800" b="0" dirty="0">
                        <a:latin typeface="Times New Roman" panose="02020603050405020304" pitchFamily="18" charset="0"/>
                        <a:ea typeface="Calibri" panose="020F0502020204030204" pitchFamily="34" charset="0"/>
                        <a:cs typeface="Times New Roman" panose="02020603050405020304" pitchFamily="18" charset="0"/>
                      </a:endParaRPr>
                    </a:p>
                    <a:p>
                      <a:pPr marL="285750" marR="0" lvl="0" indent="-285750" algn="l" rtl="0">
                        <a:spcBef>
                          <a:spcPts val="0"/>
                        </a:spcBef>
                        <a:spcAft>
                          <a:spcPts val="0"/>
                        </a:spcAft>
                        <a:buFont typeface="Wingdings" panose="05000000000000000000" pitchFamily="2" charset="2"/>
                        <a:buChar char="Ø"/>
                      </a:pPr>
                      <a:r>
                        <a:rPr lang="en-US" sz="1800" b="0" dirty="0">
                          <a:solidFill>
                            <a:schemeClr val="lt1"/>
                          </a:solidFill>
                          <a:latin typeface="Times New Roman" panose="02020603050405020304" pitchFamily="18" charset="0"/>
                          <a:ea typeface="Calibri" panose="020F0502020204030204" pitchFamily="34" charset="0"/>
                          <a:cs typeface="Times New Roman" panose="02020603050405020304" pitchFamily="18" charset="0"/>
                          <a:sym typeface="Calibri"/>
                        </a:rPr>
                        <a:t>Promote participation in PSE preparation classes, etc.</a:t>
                      </a:r>
                      <a:endParaRPr sz="1800" b="0" dirty="0">
                        <a:latin typeface="Times New Roman" panose="02020603050405020304" pitchFamily="18" charset="0"/>
                        <a:ea typeface="Calibri" panose="020F0502020204030204" pitchFamily="34" charset="0"/>
                        <a:cs typeface="Times New Roman" panose="02020603050405020304" pitchFamily="18" charset="0"/>
                      </a:endParaRPr>
                    </a:p>
                    <a:p>
                      <a:pPr marL="285750" marR="0" lvl="0" indent="-285750" algn="l" rtl="0">
                        <a:spcBef>
                          <a:spcPts val="0"/>
                        </a:spcBef>
                        <a:spcAft>
                          <a:spcPts val="0"/>
                        </a:spcAft>
                        <a:buFont typeface="Wingdings" panose="05000000000000000000" pitchFamily="2" charset="2"/>
                        <a:buChar char="Ø"/>
                      </a:pPr>
                      <a:r>
                        <a:rPr lang="en-US" sz="1800" b="0" dirty="0">
                          <a:solidFill>
                            <a:schemeClr val="lt1"/>
                          </a:solidFill>
                          <a:latin typeface="Times New Roman" panose="02020603050405020304" pitchFamily="18" charset="0"/>
                          <a:ea typeface="Calibri" panose="020F0502020204030204" pitchFamily="34" charset="0"/>
                          <a:cs typeface="Times New Roman" panose="02020603050405020304" pitchFamily="18" charset="0"/>
                          <a:sym typeface="Calibri"/>
                        </a:rPr>
                        <a:t>Connect to PSE resources/ services/websites</a:t>
                      </a:r>
                      <a:endParaRPr sz="1800" b="0" dirty="0">
                        <a:latin typeface="Times New Roman" panose="02020603050405020304" pitchFamily="18" charset="0"/>
                        <a:ea typeface="Calibri" panose="020F0502020204030204" pitchFamily="34" charset="0"/>
                        <a:cs typeface="Times New Roman" panose="02020603050405020304" pitchFamily="18" charset="0"/>
                      </a:endParaRPr>
                    </a:p>
                    <a:p>
                      <a:pPr marL="285750" marR="0" lvl="0" indent="-285750" algn="l" rtl="0">
                        <a:spcBef>
                          <a:spcPts val="0"/>
                        </a:spcBef>
                        <a:spcAft>
                          <a:spcPts val="0"/>
                        </a:spcAft>
                        <a:buFont typeface="Wingdings" panose="05000000000000000000" pitchFamily="2" charset="2"/>
                        <a:buChar char="Ø"/>
                      </a:pPr>
                      <a:r>
                        <a:rPr lang="en-US" sz="1800" b="0" dirty="0">
                          <a:solidFill>
                            <a:schemeClr val="lt1"/>
                          </a:solidFill>
                          <a:latin typeface="Times New Roman" panose="02020603050405020304" pitchFamily="18" charset="0"/>
                          <a:ea typeface="Calibri" panose="020F0502020204030204" pitchFamily="34" charset="0"/>
                          <a:cs typeface="Times New Roman" panose="02020603050405020304" pitchFamily="18" charset="0"/>
                          <a:sym typeface="Calibri"/>
                        </a:rPr>
                        <a:t>Promote use of self-advocacy skills</a:t>
                      </a:r>
                      <a:endParaRPr sz="1800" b="0" dirty="0">
                        <a:latin typeface="Times New Roman" panose="02020603050405020304" pitchFamily="18" charset="0"/>
                        <a:ea typeface="Calibri" panose="020F0502020204030204" pitchFamily="34" charset="0"/>
                        <a:cs typeface="Times New Roman" panose="02020603050405020304" pitchFamily="18" charset="0"/>
                      </a:endParaRPr>
                    </a:p>
                    <a:p>
                      <a:pPr marL="285750" marR="0" lvl="0" indent="-285750" algn="l" rtl="0">
                        <a:spcBef>
                          <a:spcPts val="0"/>
                        </a:spcBef>
                        <a:spcAft>
                          <a:spcPts val="0"/>
                        </a:spcAft>
                        <a:buFont typeface="Wingdings" panose="05000000000000000000" pitchFamily="2" charset="2"/>
                        <a:buChar char="Ø"/>
                      </a:pPr>
                      <a:r>
                        <a:rPr lang="en-US" sz="1800" b="0" dirty="0">
                          <a:solidFill>
                            <a:schemeClr val="lt1"/>
                          </a:solidFill>
                          <a:latin typeface="Times New Roman" panose="02020603050405020304" pitchFamily="18" charset="0"/>
                          <a:ea typeface="Calibri" panose="020F0502020204030204" pitchFamily="34" charset="0"/>
                          <a:cs typeface="Times New Roman" panose="02020603050405020304" pitchFamily="18" charset="0"/>
                          <a:sym typeface="Calibri"/>
                        </a:rPr>
                        <a:t>Assist with application/ enrollment process</a:t>
                      </a:r>
                      <a:endParaRPr sz="1800" b="0" dirty="0">
                        <a:latin typeface="Times New Roman" panose="02020603050405020304" pitchFamily="18" charset="0"/>
                        <a:ea typeface="Calibri" panose="020F0502020204030204" pitchFamily="34" charset="0"/>
                        <a:cs typeface="Times New Roman" panose="02020603050405020304" pitchFamily="18" charset="0"/>
                      </a:endParaRPr>
                    </a:p>
                    <a:p>
                      <a:pPr marL="285750" marR="0" lvl="0" indent="-285750" algn="l" rtl="0">
                        <a:spcBef>
                          <a:spcPts val="0"/>
                        </a:spcBef>
                        <a:spcAft>
                          <a:spcPts val="0"/>
                        </a:spcAft>
                        <a:buFont typeface="Wingdings" panose="05000000000000000000" pitchFamily="2" charset="2"/>
                        <a:buChar char="Ø"/>
                      </a:pPr>
                      <a:r>
                        <a:rPr lang="en-US" sz="1800" b="0" dirty="0">
                          <a:solidFill>
                            <a:schemeClr val="lt1"/>
                          </a:solidFill>
                          <a:latin typeface="Times New Roman" panose="02020603050405020304" pitchFamily="18" charset="0"/>
                          <a:ea typeface="Calibri" panose="020F0502020204030204" pitchFamily="34" charset="0"/>
                          <a:cs typeface="Times New Roman" panose="02020603050405020304" pitchFamily="18" charset="0"/>
                          <a:sym typeface="Calibri"/>
                        </a:rPr>
                        <a:t>Identify financial aid options</a:t>
                      </a:r>
                      <a:endParaRPr sz="1800" b="0" dirty="0">
                        <a:latin typeface="Times New Roman" panose="02020603050405020304" pitchFamily="18" charset="0"/>
                        <a:ea typeface="Calibri" panose="020F0502020204030204" pitchFamily="34" charset="0"/>
                        <a:cs typeface="Times New Roman" panose="02020603050405020304" pitchFamily="18" charset="0"/>
                      </a:endParaRPr>
                    </a:p>
                    <a:p>
                      <a:pPr marL="285750" marR="0" lvl="0" indent="-285750" algn="l" rtl="0">
                        <a:spcBef>
                          <a:spcPts val="0"/>
                        </a:spcBef>
                        <a:spcAft>
                          <a:spcPts val="0"/>
                        </a:spcAft>
                        <a:buFont typeface="Wingdings" panose="05000000000000000000" pitchFamily="2" charset="2"/>
                        <a:buChar char="Ø"/>
                      </a:pPr>
                      <a:r>
                        <a:rPr lang="en-US" sz="1800" b="0" dirty="0">
                          <a:solidFill>
                            <a:schemeClr val="lt1"/>
                          </a:solidFill>
                          <a:latin typeface="Times New Roman" panose="02020603050405020304" pitchFamily="18" charset="0"/>
                          <a:ea typeface="Calibri" panose="020F0502020204030204" pitchFamily="34" charset="0"/>
                          <a:cs typeface="Times New Roman" panose="02020603050405020304" pitchFamily="18" charset="0"/>
                          <a:sym typeface="Calibri"/>
                        </a:rPr>
                        <a:t>Take career vocational assessments</a:t>
                      </a:r>
                      <a:endParaRPr sz="1800" b="0" dirty="0">
                        <a:latin typeface="Times New Roman" panose="02020603050405020304" pitchFamily="18" charset="0"/>
                        <a:ea typeface="Calibri" panose="020F0502020204030204" pitchFamily="34" charset="0"/>
                        <a:cs typeface="Times New Roman" panose="02020603050405020304" pitchFamily="18" charset="0"/>
                      </a:endParaRPr>
                    </a:p>
                    <a:p>
                      <a:pPr marL="285750" marR="0" lvl="0" indent="-285750" algn="l" rtl="0">
                        <a:spcBef>
                          <a:spcPts val="0"/>
                        </a:spcBef>
                        <a:spcAft>
                          <a:spcPts val="0"/>
                        </a:spcAft>
                        <a:buFont typeface="Wingdings" panose="05000000000000000000" pitchFamily="2" charset="2"/>
                        <a:buChar char="Ø"/>
                      </a:pPr>
                      <a:r>
                        <a:rPr lang="en-US" sz="1800" b="0" dirty="0">
                          <a:solidFill>
                            <a:schemeClr val="lt1"/>
                          </a:solidFill>
                          <a:latin typeface="Times New Roman" panose="02020603050405020304" pitchFamily="18" charset="0"/>
                          <a:ea typeface="Calibri" panose="020F0502020204030204" pitchFamily="34" charset="0"/>
                          <a:cs typeface="Times New Roman" panose="02020603050405020304" pitchFamily="18" charset="0"/>
                          <a:sym typeface="Calibri"/>
                        </a:rPr>
                        <a:t>Familiarize with education and vocational laws</a:t>
                      </a:r>
                      <a:endParaRPr sz="1800" b="0" dirty="0">
                        <a:latin typeface="Times New Roman" panose="02020603050405020304" pitchFamily="18" charset="0"/>
                        <a:ea typeface="Calibri" panose="020F0502020204030204" pitchFamily="34" charset="0"/>
                        <a:cs typeface="Times New Roman" panose="02020603050405020304" pitchFamily="18" charset="0"/>
                      </a:endParaRPr>
                    </a:p>
                    <a:p>
                      <a:pPr marL="285750" marR="0" lvl="0" indent="-285750" algn="l" rtl="0">
                        <a:spcBef>
                          <a:spcPts val="0"/>
                        </a:spcBef>
                        <a:spcAft>
                          <a:spcPts val="0"/>
                        </a:spcAft>
                        <a:buFont typeface="Wingdings" panose="05000000000000000000" pitchFamily="2" charset="2"/>
                        <a:buChar char="Ø"/>
                      </a:pPr>
                      <a:r>
                        <a:rPr lang="en-US" sz="1800" b="0" dirty="0">
                          <a:solidFill>
                            <a:schemeClr val="lt1"/>
                          </a:solidFill>
                          <a:latin typeface="Times New Roman" panose="02020603050405020304" pitchFamily="18" charset="0"/>
                          <a:ea typeface="Calibri" panose="020F0502020204030204" pitchFamily="34" charset="0"/>
                          <a:cs typeface="Times New Roman" panose="02020603050405020304" pitchFamily="18" charset="0"/>
                          <a:sym typeface="Calibri"/>
                        </a:rPr>
                        <a:t>Identify technology needs</a:t>
                      </a:r>
                      <a:endParaRPr sz="1800" b="0" dirty="0">
                        <a:latin typeface="Times New Roman" panose="02020603050405020304" pitchFamily="18" charset="0"/>
                        <a:ea typeface="Calibri" panose="020F0502020204030204" pitchFamily="34" charset="0"/>
                        <a:cs typeface="Times New Roman" panose="02020603050405020304" pitchFamily="18" charset="0"/>
                      </a:endParaRPr>
                    </a:p>
                    <a:p>
                      <a:pPr marL="285750" marR="0" lvl="0" indent="-285750" algn="l" rtl="0">
                        <a:spcBef>
                          <a:spcPts val="0"/>
                        </a:spcBef>
                        <a:spcAft>
                          <a:spcPts val="0"/>
                        </a:spcAft>
                        <a:buFont typeface="Wingdings" panose="05000000000000000000" pitchFamily="2" charset="2"/>
                        <a:buChar char="Ø"/>
                      </a:pPr>
                      <a:r>
                        <a:rPr lang="en-US" sz="1800" b="0" dirty="0">
                          <a:solidFill>
                            <a:schemeClr val="lt1"/>
                          </a:solidFill>
                          <a:latin typeface="Times New Roman" panose="02020603050405020304" pitchFamily="18" charset="0"/>
                          <a:ea typeface="Calibri" panose="020F0502020204030204" pitchFamily="34" charset="0"/>
                          <a:cs typeface="Times New Roman" panose="02020603050405020304" pitchFamily="18" charset="0"/>
                          <a:sym typeface="Calibri"/>
                        </a:rPr>
                        <a:t>Identify admissions test accommodations</a:t>
                      </a:r>
                      <a:endParaRPr sz="1800" b="0" dirty="0">
                        <a:solidFill>
                          <a:schemeClr val="lt1"/>
                        </a:solidFill>
                        <a:latin typeface="Times New Roman" panose="02020603050405020304" pitchFamily="18" charset="0"/>
                        <a:ea typeface="Calibri" panose="020F0502020204030204" pitchFamily="34" charset="0"/>
                        <a:cs typeface="Times New Roman" panose="02020603050405020304" pitchFamily="18" charset="0"/>
                        <a:sym typeface="Calibri"/>
                      </a:endParaRPr>
                    </a:p>
                    <a:p>
                      <a:pPr marL="285750" marR="0" lvl="0" indent="-285750" algn="l" rtl="0">
                        <a:spcBef>
                          <a:spcPts val="0"/>
                        </a:spcBef>
                        <a:spcAft>
                          <a:spcPts val="0"/>
                        </a:spcAft>
                        <a:buFont typeface="Wingdings" panose="05000000000000000000" pitchFamily="2" charset="2"/>
                        <a:buChar char="Ø"/>
                      </a:pPr>
                      <a:r>
                        <a:rPr lang="en-US" sz="1800" b="0" dirty="0">
                          <a:solidFill>
                            <a:schemeClr val="lt1"/>
                          </a:solidFill>
                          <a:latin typeface="Times New Roman" panose="02020603050405020304" pitchFamily="18" charset="0"/>
                          <a:ea typeface="Calibri" panose="020F0502020204030204" pitchFamily="34" charset="0"/>
                          <a:cs typeface="Times New Roman" panose="02020603050405020304" pitchFamily="18" charset="0"/>
                          <a:sym typeface="Calibri"/>
                        </a:rPr>
                        <a:t>Access services &amp; supports from developmental/ intellectual disabilities service agency, if eligible</a:t>
                      </a:r>
                      <a:endParaRPr sz="1800" b="0" dirty="0">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l" rtl="0">
                        <a:spcBef>
                          <a:spcPts val="0"/>
                        </a:spcBef>
                        <a:spcAft>
                          <a:spcPts val="0"/>
                        </a:spcAft>
                        <a:buNone/>
                      </a:pPr>
                      <a:endParaRPr sz="1600" b="1" dirty="0">
                        <a:solidFill>
                          <a:srgbClr val="3F3F3F"/>
                        </a:solidFill>
                        <a:latin typeface="Calibri"/>
                        <a:ea typeface="Calibri"/>
                        <a:cs typeface="Calibri"/>
                        <a:sym typeface="Calibri"/>
                      </a:endParaRPr>
                    </a:p>
                  </a:txBody>
                  <a:tcPr marL="228050" marR="136825" marT="136825" marB="136825"/>
                </a:tc>
                <a:extLst>
                  <a:ext uri="{0D108BD9-81ED-4DB2-BD59-A6C34878D82A}">
                    <a16:rowId xmlns:a16="http://schemas.microsoft.com/office/drawing/2014/main" val="10001"/>
                  </a:ext>
                </a:extLst>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78"/>
        <p:cNvGrpSpPr/>
        <p:nvPr/>
      </p:nvGrpSpPr>
      <p:grpSpPr>
        <a:xfrm>
          <a:off x="0" y="0"/>
          <a:ext cx="0" cy="0"/>
          <a:chOff x="0" y="0"/>
          <a:chExt cx="0" cy="0"/>
        </a:xfrm>
      </p:grpSpPr>
      <p:sp>
        <p:nvSpPr>
          <p:cNvPr id="379" name="Google Shape;379;p20"/>
          <p:cNvSpPr txBox="1">
            <a:spLocks noGrp="1"/>
          </p:cNvSpPr>
          <p:nvPr>
            <p:ph type="title"/>
          </p:nvPr>
        </p:nvSpPr>
        <p:spPr>
          <a:xfrm>
            <a:off x="1066800" y="616016"/>
            <a:ext cx="5998143" cy="1060383"/>
          </a:xfrm>
          <a:prstGeom prst="rect">
            <a:avLst/>
          </a:prstGeom>
          <a:noFill/>
          <a:ln>
            <a:noFill/>
          </a:ln>
        </p:spPr>
        <p:txBody>
          <a:bodyPr spcFirstLastPara="1" wrap="square" lIns="91425" tIns="45700" rIns="91425" bIns="45700" anchor="t" anchorCtr="0">
            <a:normAutofit fontScale="90000"/>
          </a:bodyPr>
          <a:lstStyle/>
          <a:p>
            <a:pPr>
              <a:spcBef>
                <a:spcPts val="0"/>
              </a:spcBef>
              <a:buClr>
                <a:srgbClr val="FF6600"/>
              </a:buClr>
              <a:buSzPts val="4200"/>
            </a:pPr>
            <a:r>
              <a:rPr lang="en-US" sz="2700" b="1" dirty="0">
                <a:solidFill>
                  <a:schemeClr val="accent2">
                    <a:lumMod val="75000"/>
                  </a:schemeClr>
                </a:solidFill>
                <a:latin typeface="Comic Sans MS" panose="030F0702030302020204" pitchFamily="66" charset="0"/>
                <a:ea typeface="Calibri"/>
                <a:cs typeface="Times New Roman" panose="02020603050405020304" pitchFamily="18" charset="0"/>
                <a:sym typeface="Calibri"/>
              </a:rPr>
              <a:t>DVR Pre-Employment Vendor Transition Programs</a:t>
            </a:r>
            <a:br>
              <a:rPr lang="en-US" dirty="0"/>
            </a:br>
            <a:endParaRPr dirty="0"/>
          </a:p>
        </p:txBody>
      </p:sp>
      <p:sp>
        <p:nvSpPr>
          <p:cNvPr id="380" name="Google Shape;380;p20"/>
          <p:cNvSpPr txBox="1">
            <a:spLocks noGrp="1"/>
          </p:cNvSpPr>
          <p:nvPr>
            <p:ph sz="half" idx="1"/>
          </p:nvPr>
        </p:nvSpPr>
        <p:spPr>
          <a:xfrm>
            <a:off x="228600" y="1676400"/>
            <a:ext cx="4648200" cy="4449763"/>
          </a:xfrm>
          <a:prstGeom prst="rect">
            <a:avLst/>
          </a:prstGeom>
          <a:noFill/>
          <a:ln>
            <a:noFill/>
          </a:ln>
        </p:spPr>
        <p:txBody>
          <a:bodyPr spcFirstLastPara="1" wrap="square" lIns="91425" tIns="45700" rIns="91425" bIns="45700" anchor="t" anchorCtr="0">
            <a:normAutofit/>
          </a:bodyPr>
          <a:lstStyle/>
          <a:p>
            <a:pPr marL="342906" lvl="0" indent="-241306" algn="l" rtl="0">
              <a:spcBef>
                <a:spcPts val="0"/>
              </a:spcBef>
              <a:spcAft>
                <a:spcPts val="0"/>
              </a:spcAft>
              <a:buSzPts val="1600"/>
              <a:buFont typeface="Noto Sans Symbols"/>
              <a:buNone/>
            </a:pPr>
            <a:endParaRPr sz="2000">
              <a:latin typeface="Calibri"/>
              <a:ea typeface="Calibri"/>
              <a:cs typeface="Calibri"/>
              <a:sym typeface="Calibri"/>
            </a:endParaRPr>
          </a:p>
          <a:p>
            <a:pPr marL="742962" lvl="1" indent="-194315" algn="l" rtl="0">
              <a:spcBef>
                <a:spcPts val="1000"/>
              </a:spcBef>
              <a:spcAft>
                <a:spcPts val="0"/>
              </a:spcAft>
              <a:buSzPts val="1440"/>
              <a:buFont typeface="Arial"/>
              <a:buNone/>
            </a:pPr>
            <a:endParaRPr>
              <a:latin typeface="Calibri"/>
              <a:ea typeface="Calibri"/>
              <a:cs typeface="Calibri"/>
              <a:sym typeface="Calibri"/>
            </a:endParaRPr>
          </a:p>
          <a:p>
            <a:pPr marL="742962" lvl="1" indent="-194315" algn="l" rtl="0">
              <a:spcBef>
                <a:spcPts val="1000"/>
              </a:spcBef>
              <a:spcAft>
                <a:spcPts val="0"/>
              </a:spcAft>
              <a:buSzPts val="1440"/>
              <a:buFont typeface="Arial"/>
              <a:buNone/>
            </a:pPr>
            <a:endParaRPr/>
          </a:p>
          <a:p>
            <a:pPr marL="742962" lvl="1" indent="-194315" algn="l" rtl="0">
              <a:spcBef>
                <a:spcPts val="1000"/>
              </a:spcBef>
              <a:spcAft>
                <a:spcPts val="0"/>
              </a:spcAft>
              <a:buSzPts val="1440"/>
              <a:buNone/>
            </a:pPr>
            <a:endParaRPr/>
          </a:p>
        </p:txBody>
      </p:sp>
      <p:sp>
        <p:nvSpPr>
          <p:cNvPr id="381" name="Google Shape;381;p20"/>
          <p:cNvSpPr txBox="1">
            <a:spLocks noGrp="1"/>
          </p:cNvSpPr>
          <p:nvPr>
            <p:ph sz="half" idx="2"/>
          </p:nvPr>
        </p:nvSpPr>
        <p:spPr>
          <a:xfrm>
            <a:off x="381000" y="1556383"/>
            <a:ext cx="6404811" cy="4311018"/>
          </a:xfrm>
          <a:prstGeom prst="rect">
            <a:avLst/>
          </a:prstGeom>
          <a:noFill/>
          <a:ln>
            <a:noFill/>
          </a:ln>
        </p:spPr>
        <p:txBody>
          <a:bodyPr spcFirstLastPara="1" wrap="square" lIns="91425" tIns="45700" rIns="91425" bIns="45700" anchor="t" anchorCtr="0">
            <a:normAutofit/>
          </a:bodyPr>
          <a:lstStyle/>
          <a:p>
            <a:pPr marL="742962" lvl="1" indent="-285755" algn="l" rtl="0">
              <a:spcBef>
                <a:spcPts val="1000"/>
              </a:spcBef>
              <a:spcAft>
                <a:spcPts val="0"/>
              </a:spcAft>
              <a:buSzPts val="1920"/>
              <a:buFont typeface="Arial"/>
              <a:buChar char="•"/>
            </a:pPr>
            <a:r>
              <a:rPr lang="en-US" sz="2000" dirty="0">
                <a:latin typeface="Times New Roman" panose="02020603050405020304" pitchFamily="18" charset="0"/>
                <a:ea typeface="Calibri" panose="020F0502020204030204" pitchFamily="34" charset="0"/>
                <a:cs typeface="Times New Roman" panose="02020603050405020304" pitchFamily="18" charset="0"/>
                <a:sym typeface="Calibri"/>
              </a:rPr>
              <a:t>Service Source/ OCI</a:t>
            </a:r>
            <a:endParaRPr sz="2000" dirty="0">
              <a:latin typeface="Times New Roman" panose="02020603050405020304" pitchFamily="18" charset="0"/>
              <a:ea typeface="Calibri" panose="020F0502020204030204" pitchFamily="34" charset="0"/>
              <a:cs typeface="Times New Roman" panose="02020603050405020304" pitchFamily="18" charset="0"/>
            </a:endParaRPr>
          </a:p>
          <a:p>
            <a:pPr marL="742962" lvl="1" indent="-285755" algn="l" rtl="0">
              <a:spcBef>
                <a:spcPts val="1000"/>
              </a:spcBef>
              <a:spcAft>
                <a:spcPts val="0"/>
              </a:spcAft>
              <a:buSzPts val="1920"/>
              <a:buFont typeface="Arial"/>
              <a:buChar char="•"/>
            </a:pPr>
            <a:r>
              <a:rPr lang="en-US" sz="2000" dirty="0">
                <a:latin typeface="Times New Roman" panose="02020603050405020304" pitchFamily="18" charset="0"/>
                <a:ea typeface="Calibri" panose="020F0502020204030204" pitchFamily="34" charset="0"/>
                <a:cs typeface="Times New Roman" panose="02020603050405020304" pitchFamily="18" charset="0"/>
                <a:sym typeface="Calibri"/>
              </a:rPr>
              <a:t>Goodwill</a:t>
            </a:r>
            <a:endParaRPr sz="2000" dirty="0">
              <a:latin typeface="Times New Roman" panose="02020603050405020304" pitchFamily="18" charset="0"/>
              <a:ea typeface="Calibri" panose="020F0502020204030204" pitchFamily="34" charset="0"/>
              <a:cs typeface="Times New Roman" panose="02020603050405020304" pitchFamily="18" charset="0"/>
            </a:endParaRPr>
          </a:p>
          <a:p>
            <a:pPr marL="742962" lvl="1" indent="-285755" algn="l" rtl="0">
              <a:spcBef>
                <a:spcPts val="1000"/>
              </a:spcBef>
              <a:spcAft>
                <a:spcPts val="0"/>
              </a:spcAft>
              <a:buSzPts val="1920"/>
              <a:buFont typeface="Arial"/>
              <a:buChar char="•"/>
            </a:pPr>
            <a:r>
              <a:rPr lang="en-US" sz="2000" dirty="0">
                <a:latin typeface="Times New Roman" panose="02020603050405020304" pitchFamily="18" charset="0"/>
                <a:ea typeface="Calibri" panose="020F0502020204030204" pitchFamily="34" charset="0"/>
                <a:cs typeface="Times New Roman" panose="02020603050405020304" pitchFamily="18" charset="0"/>
                <a:sym typeface="Calibri"/>
              </a:rPr>
              <a:t>Humanity’s Kitchen</a:t>
            </a:r>
            <a:endParaRPr sz="2000" dirty="0">
              <a:latin typeface="Times New Roman" panose="02020603050405020304" pitchFamily="18" charset="0"/>
              <a:ea typeface="Calibri" panose="020F0502020204030204" pitchFamily="34" charset="0"/>
              <a:cs typeface="Times New Roman" panose="02020603050405020304" pitchFamily="18" charset="0"/>
            </a:endParaRPr>
          </a:p>
          <a:p>
            <a:pPr marL="742962" lvl="1" indent="-285755" algn="l" rtl="0">
              <a:spcBef>
                <a:spcPts val="1000"/>
              </a:spcBef>
              <a:spcAft>
                <a:spcPts val="0"/>
              </a:spcAft>
              <a:buSzPts val="1920"/>
              <a:buFont typeface="Arial"/>
              <a:buChar char="•"/>
            </a:pPr>
            <a:r>
              <a:rPr lang="en-US" sz="2000" dirty="0">
                <a:latin typeface="Times New Roman" panose="02020603050405020304" pitchFamily="18" charset="0"/>
                <a:ea typeface="Calibri" panose="020F0502020204030204" pitchFamily="34" charset="0"/>
                <a:cs typeface="Times New Roman" panose="02020603050405020304" pitchFamily="18" charset="0"/>
                <a:sym typeface="Calibri"/>
              </a:rPr>
              <a:t>Food Bank of Delaware</a:t>
            </a:r>
            <a:endParaRPr sz="2000" dirty="0">
              <a:latin typeface="Times New Roman" panose="02020603050405020304" pitchFamily="18" charset="0"/>
              <a:ea typeface="Calibri" panose="020F0502020204030204" pitchFamily="34" charset="0"/>
              <a:cs typeface="Times New Roman" panose="02020603050405020304" pitchFamily="18" charset="0"/>
            </a:endParaRPr>
          </a:p>
          <a:p>
            <a:pPr marL="742962" lvl="1" indent="-285755" algn="l" rtl="0">
              <a:spcBef>
                <a:spcPts val="1000"/>
              </a:spcBef>
              <a:spcAft>
                <a:spcPts val="0"/>
              </a:spcAft>
              <a:buSzPts val="1920"/>
              <a:buFont typeface="Arial"/>
              <a:buChar char="•"/>
            </a:pPr>
            <a:r>
              <a:rPr lang="en-US" sz="2000" dirty="0">
                <a:latin typeface="Times New Roman" panose="02020603050405020304" pitchFamily="18" charset="0"/>
                <a:ea typeface="Calibri" panose="020F0502020204030204" pitchFamily="34" charset="0"/>
                <a:cs typeface="Times New Roman" panose="02020603050405020304" pitchFamily="18" charset="0"/>
                <a:sym typeface="Calibri"/>
              </a:rPr>
              <a:t>University of Delaware</a:t>
            </a:r>
            <a:endParaRPr sz="2000" dirty="0">
              <a:latin typeface="Times New Roman" panose="02020603050405020304" pitchFamily="18" charset="0"/>
              <a:ea typeface="Calibri" panose="020F0502020204030204" pitchFamily="34" charset="0"/>
              <a:cs typeface="Times New Roman" panose="02020603050405020304" pitchFamily="18" charset="0"/>
            </a:endParaRPr>
          </a:p>
          <a:p>
            <a:pPr marL="742962" lvl="1" indent="-285755" algn="l" rtl="0">
              <a:spcBef>
                <a:spcPts val="1000"/>
              </a:spcBef>
              <a:spcAft>
                <a:spcPts val="0"/>
              </a:spcAft>
              <a:buSzPts val="1920"/>
              <a:buFont typeface="Arial"/>
              <a:buChar char="•"/>
            </a:pPr>
            <a:r>
              <a:rPr lang="en-US" sz="2000" dirty="0">
                <a:latin typeface="Times New Roman" panose="02020603050405020304" pitchFamily="18" charset="0"/>
                <a:ea typeface="Calibri" panose="020F0502020204030204" pitchFamily="34" charset="0"/>
                <a:cs typeface="Times New Roman" panose="02020603050405020304" pitchFamily="18" charset="0"/>
                <a:sym typeface="Calibri"/>
              </a:rPr>
              <a:t>Easter Seals</a:t>
            </a:r>
          </a:p>
          <a:p>
            <a:pPr marL="742962" lvl="1" indent="-285755" algn="l" rtl="0">
              <a:spcBef>
                <a:spcPts val="1000"/>
              </a:spcBef>
              <a:spcAft>
                <a:spcPts val="0"/>
              </a:spcAft>
              <a:buSzPts val="1920"/>
              <a:buFont typeface="Arial"/>
              <a:buChar char="•"/>
            </a:pPr>
            <a:r>
              <a:rPr lang="en-US" sz="2000" dirty="0">
                <a:latin typeface="Times New Roman" panose="02020603050405020304" pitchFamily="18" charset="0"/>
                <a:ea typeface="Calibri" panose="020F0502020204030204" pitchFamily="34" charset="0"/>
                <a:cs typeface="Times New Roman" panose="02020603050405020304" pitchFamily="18" charset="0"/>
                <a:sym typeface="Calibri"/>
              </a:rPr>
              <a:t>Community Integrated Services (CIS)</a:t>
            </a:r>
          </a:p>
          <a:p>
            <a:pPr marL="742962" lvl="1" indent="-285755" algn="l" rtl="0">
              <a:spcBef>
                <a:spcPts val="1000"/>
              </a:spcBef>
              <a:spcAft>
                <a:spcPts val="0"/>
              </a:spcAft>
              <a:buSzPts val="1920"/>
              <a:buFont typeface="Arial"/>
              <a:buChar char="•"/>
            </a:pPr>
            <a:r>
              <a:rPr lang="en-US" sz="2000" dirty="0">
                <a:latin typeface="Times New Roman" panose="02020603050405020304" pitchFamily="18" charset="0"/>
                <a:ea typeface="Calibri" panose="020F0502020204030204" pitchFamily="34" charset="0"/>
                <a:cs typeface="Times New Roman" panose="02020603050405020304" pitchFamily="18" charset="0"/>
                <a:sym typeface="Calibri"/>
              </a:rPr>
              <a:t>Navi-Gate</a:t>
            </a:r>
          </a:p>
          <a:p>
            <a:pPr marL="742962" lvl="1" indent="-285755" algn="l" rtl="0">
              <a:spcBef>
                <a:spcPts val="1000"/>
              </a:spcBef>
              <a:spcAft>
                <a:spcPts val="0"/>
              </a:spcAft>
              <a:buSzPts val="1920"/>
              <a:buFont typeface="Arial"/>
              <a:buChar char="•"/>
            </a:pPr>
            <a:r>
              <a:rPr lang="en-US" sz="2000" dirty="0">
                <a:latin typeface="Times New Roman" panose="02020603050405020304" pitchFamily="18" charset="0"/>
                <a:ea typeface="Calibri" panose="020F0502020204030204" pitchFamily="34" charset="0"/>
                <a:cs typeface="Times New Roman" panose="02020603050405020304" pitchFamily="18" charset="0"/>
                <a:sym typeface="Calibri"/>
              </a:rPr>
              <a:t>Independent Resources, Inc</a:t>
            </a:r>
            <a:endParaRPr sz="2000" dirty="0">
              <a:latin typeface="Times New Roman" panose="02020603050405020304" pitchFamily="18" charset="0"/>
              <a:ea typeface="Calibri" panose="020F0502020204030204" pitchFamily="34" charset="0"/>
              <a:cs typeface="Times New Roman" panose="02020603050405020304" pitchFamily="18" charset="0"/>
              <a:sym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21"/>
        <p:cNvGrpSpPr/>
        <p:nvPr/>
      </p:nvGrpSpPr>
      <p:grpSpPr>
        <a:xfrm>
          <a:off x="0" y="0"/>
          <a:ext cx="0" cy="0"/>
          <a:chOff x="0" y="0"/>
          <a:chExt cx="0" cy="0"/>
        </a:xfrm>
      </p:grpSpPr>
      <p:sp>
        <p:nvSpPr>
          <p:cNvPr id="422" name="Google Shape;422;p23"/>
          <p:cNvSpPr txBox="1">
            <a:spLocks noGrp="1"/>
          </p:cNvSpPr>
          <p:nvPr>
            <p:ph type="ctrTitle"/>
          </p:nvPr>
        </p:nvSpPr>
        <p:spPr>
          <a:xfrm>
            <a:off x="4287520" y="1322150"/>
            <a:ext cx="3018055" cy="670280"/>
          </a:xfrm>
          <a:prstGeom prst="rect">
            <a:avLst/>
          </a:prstGeom>
          <a:noFill/>
          <a:ln>
            <a:noFill/>
          </a:ln>
        </p:spPr>
        <p:txBody>
          <a:bodyPr spcFirstLastPara="1" wrap="square" lIns="91425" tIns="45700" rIns="91425" bIns="45700" anchor="b" anchorCtr="0">
            <a:noAutofit/>
          </a:bodyPr>
          <a:lstStyle/>
          <a:p>
            <a:pPr lvl="0" algn="ctr">
              <a:spcBef>
                <a:spcPts val="0"/>
              </a:spcBef>
              <a:buClr>
                <a:srgbClr val="00B0F0"/>
              </a:buClr>
              <a:buSzPts val="3300"/>
            </a:pPr>
            <a:br>
              <a:rPr lang="en-US" sz="3300" b="1"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US" sz="3300" b="1"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US" sz="3300" dirty="0">
                <a:solidFill>
                  <a:srgbClr val="00B0F0"/>
                </a:solidFill>
              </a:rPr>
            </a:br>
            <a:br>
              <a:rPr lang="en-US" sz="3300" dirty="0">
                <a:solidFill>
                  <a:srgbClr val="00B0F0"/>
                </a:solidFill>
              </a:rPr>
            </a:br>
            <a:br>
              <a:rPr lang="en-US" sz="3300" dirty="0">
                <a:solidFill>
                  <a:srgbClr val="00B0F0"/>
                </a:solidFill>
              </a:rPr>
            </a:br>
            <a:br>
              <a:rPr lang="en-US" sz="3300" dirty="0">
                <a:solidFill>
                  <a:srgbClr val="00B0F0"/>
                </a:solidFill>
              </a:rPr>
            </a:br>
            <a:br>
              <a:rPr lang="en-US" sz="3300" dirty="0">
                <a:solidFill>
                  <a:srgbClr val="00B0F0"/>
                </a:solidFill>
              </a:rPr>
            </a:br>
            <a:br>
              <a:rPr lang="en-US" sz="3300" dirty="0">
                <a:solidFill>
                  <a:srgbClr val="00B0F0"/>
                </a:solidFill>
              </a:rPr>
            </a:br>
            <a:br>
              <a:rPr lang="en-US" sz="3300" dirty="0">
                <a:solidFill>
                  <a:srgbClr val="00B0F0"/>
                </a:solidFill>
              </a:rPr>
            </a:br>
            <a:r>
              <a:rPr lang="en-US" sz="2000" dirty="0">
                <a:solidFill>
                  <a:schemeClr val="tx1"/>
                </a:solidFill>
                <a:latin typeface="Comic Sans MS" panose="030F0702030302020204" pitchFamily="66" charset="0"/>
                <a:ea typeface="Calibri" panose="020F0502020204030204" pitchFamily="34" charset="0"/>
                <a:cs typeface="Times New Roman" panose="02020603050405020304" pitchFamily="18" charset="0"/>
              </a:rPr>
              <a:t>New Castle County </a:t>
            </a:r>
            <a:br>
              <a:rPr lang="en-US" sz="2000" dirty="0">
                <a:solidFill>
                  <a:srgbClr val="00B050"/>
                </a:solidFill>
                <a:latin typeface="Comic Sans MS" panose="030F0702030302020204" pitchFamily="66" charset="0"/>
                <a:cs typeface="Times New Roman" panose="02020603050405020304" pitchFamily="18" charset="0"/>
              </a:rPr>
            </a:br>
            <a:r>
              <a:rPr lang="en-US" sz="2000" dirty="0">
                <a:solidFill>
                  <a:schemeClr val="accent2">
                    <a:lumMod val="75000"/>
                  </a:schemeClr>
                </a:solidFill>
                <a:latin typeface="Comic Sans MS" panose="030F0702030302020204" pitchFamily="66" charset="0"/>
                <a:ea typeface="Calibri" panose="020F0502020204030204" pitchFamily="34" charset="0"/>
                <a:cs typeface="Times New Roman" panose="02020603050405020304" pitchFamily="18" charset="0"/>
              </a:rPr>
              <a:t>Pre–ETS Career Counselors</a:t>
            </a:r>
            <a:br>
              <a:rPr lang="en-US" sz="2400" dirty="0">
                <a:solidFill>
                  <a:srgbClr val="00B0F0"/>
                </a:solidFill>
                <a:latin typeface="Times New Roman" panose="02020603050405020304" pitchFamily="18" charset="0"/>
                <a:cs typeface="Times New Roman" panose="02020603050405020304" pitchFamily="18" charset="0"/>
              </a:rPr>
            </a:br>
            <a:endParaRPr sz="2400" dirty="0">
              <a:latin typeface="Times New Roman" panose="02020603050405020304" pitchFamily="18" charset="0"/>
              <a:cs typeface="Times New Roman" panose="02020603050405020304" pitchFamily="18" charset="0"/>
            </a:endParaRPr>
          </a:p>
        </p:txBody>
      </p:sp>
      <p:sp>
        <p:nvSpPr>
          <p:cNvPr id="423" name="Google Shape;423;p23"/>
          <p:cNvSpPr txBox="1">
            <a:spLocks noGrp="1"/>
          </p:cNvSpPr>
          <p:nvPr>
            <p:ph type="subTitle" idx="1"/>
          </p:nvPr>
        </p:nvSpPr>
        <p:spPr>
          <a:xfrm>
            <a:off x="3705726" y="1992429"/>
            <a:ext cx="3821229" cy="3301466"/>
          </a:xfrm>
          <a:prstGeom prst="rect">
            <a:avLst/>
          </a:prstGeom>
          <a:noFill/>
          <a:ln>
            <a:noFill/>
          </a:ln>
        </p:spPr>
        <p:txBody>
          <a:bodyPr spcFirstLastPara="1" wrap="square" lIns="91425" tIns="45700" rIns="91425" bIns="45700" anchor="t" anchorCtr="0">
            <a:normAutofit/>
          </a:bodyPr>
          <a:lstStyle/>
          <a:p>
            <a:pPr marL="0" lvl="0" indent="0" algn="ctr" rtl="0">
              <a:spcBef>
                <a:spcPts val="0"/>
              </a:spcBef>
              <a:spcAft>
                <a:spcPts val="0"/>
              </a:spcAft>
              <a:buSzPct val="80000"/>
              <a:buNone/>
            </a:pPr>
            <a:endParaRPr lang="en-US"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marL="0" lvl="0" indent="0" algn="l" rtl="0">
              <a:spcBef>
                <a:spcPts val="0"/>
              </a:spcBef>
              <a:spcAft>
                <a:spcPts val="0"/>
              </a:spcAft>
              <a:buSzPct val="80000"/>
              <a:buNone/>
            </a:pPr>
            <a:r>
              <a:rPr lang="en-US"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Christina McDermott – </a:t>
            </a:r>
            <a:r>
              <a:rPr lang="en-US" b="1" dirty="0">
                <a:solidFill>
                  <a:schemeClr val="accent2">
                    <a:lumMod val="50000"/>
                  </a:schemeClr>
                </a:solidFill>
                <a:latin typeface="Times New Roman" panose="02020603050405020304" pitchFamily="18"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Christina.McDermott@delaware.gov</a:t>
            </a:r>
            <a:endParaRPr lang="en-US" b="1" dirty="0">
              <a:solidFill>
                <a:schemeClr val="accent2">
                  <a:lumMod val="50000"/>
                </a:schemeClr>
              </a:solidFill>
              <a:latin typeface="Times New Roman" panose="02020603050405020304" pitchFamily="18" charset="0"/>
              <a:ea typeface="Calibri" panose="020F0502020204030204" pitchFamily="34" charset="0"/>
              <a:cs typeface="Times New Roman" panose="02020603050405020304" pitchFamily="18" charset="0"/>
            </a:endParaRPr>
          </a:p>
          <a:p>
            <a:pPr marL="0" lvl="0" indent="0" algn="l" rtl="0">
              <a:spcBef>
                <a:spcPts val="0"/>
              </a:spcBef>
              <a:spcAft>
                <a:spcPts val="0"/>
              </a:spcAft>
              <a:buSzPct val="80000"/>
              <a:buNone/>
            </a:pPr>
            <a:endParaRPr lang="en-US"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marL="0" lvl="0" indent="0" algn="l" rtl="0">
              <a:spcBef>
                <a:spcPts val="0"/>
              </a:spcBef>
              <a:spcAft>
                <a:spcPts val="0"/>
              </a:spcAft>
              <a:buSzPct val="80000"/>
              <a:buNone/>
            </a:pPr>
            <a:r>
              <a:rPr lang="en-US"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Cheryl Thompkins- </a:t>
            </a:r>
            <a:r>
              <a:rPr lang="en-US" b="1" dirty="0">
                <a:solidFill>
                  <a:schemeClr val="accent2">
                    <a:lumMod val="50000"/>
                  </a:schemeClr>
                </a:solidFill>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Cheryl.Thompkns@delaware.gov</a:t>
            </a:r>
            <a:endParaRPr lang="en-US" b="1" dirty="0">
              <a:solidFill>
                <a:schemeClr val="accent2">
                  <a:lumMod val="50000"/>
                </a:schemeClr>
              </a:solidFill>
              <a:latin typeface="Times New Roman" panose="02020603050405020304" pitchFamily="18" charset="0"/>
              <a:ea typeface="Calibri" panose="020F0502020204030204" pitchFamily="34" charset="0"/>
              <a:cs typeface="Times New Roman" panose="02020603050405020304" pitchFamily="18" charset="0"/>
            </a:endParaRPr>
          </a:p>
          <a:p>
            <a:pPr marL="0" lvl="0" indent="0" algn="l" rtl="0">
              <a:spcBef>
                <a:spcPts val="0"/>
              </a:spcBef>
              <a:spcAft>
                <a:spcPts val="0"/>
              </a:spcAft>
              <a:buSzPct val="80000"/>
              <a:buNone/>
            </a:pPr>
            <a:endParaRPr lang="en-US"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pic>
        <p:nvPicPr>
          <p:cNvPr id="424" name="Google Shape;424;p23" descr="A picture containing building, sitting, bench, side&#10;&#10;Description automatically generated"/>
          <p:cNvPicPr preferRelativeResize="0"/>
          <p:nvPr/>
        </p:nvPicPr>
        <p:blipFill rotWithShape="1">
          <a:blip r:embed="rId5">
            <a:alphaModFix/>
          </a:blip>
          <a:srcRect/>
          <a:stretch/>
        </p:blipFill>
        <p:spPr>
          <a:xfrm>
            <a:off x="115505" y="214499"/>
            <a:ext cx="3590221" cy="5749675"/>
          </a:xfrm>
          <a:prstGeom prst="rect">
            <a:avLst/>
          </a:prstGeom>
          <a:noFill/>
          <a:ln>
            <a:noFill/>
          </a:ln>
        </p:spPr>
      </p:pic>
    </p:spTree>
    <p:extLst>
      <p:ext uri="{BB962C8B-B14F-4D97-AF65-F5344CB8AC3E}">
        <p14:creationId xmlns:p14="http://schemas.microsoft.com/office/powerpoint/2010/main" val="341750792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0FCACE-9906-2953-9ADF-BD11A2CC0F97}"/>
              </a:ext>
            </a:extLst>
          </p:cNvPr>
          <p:cNvSpPr>
            <a:spLocks noGrp="1"/>
          </p:cNvSpPr>
          <p:nvPr>
            <p:ph type="title"/>
          </p:nvPr>
        </p:nvSpPr>
        <p:spPr>
          <a:xfrm>
            <a:off x="420624" y="609601"/>
            <a:ext cx="2647696" cy="883920"/>
          </a:xfrm>
        </p:spPr>
        <p:txBody>
          <a:bodyPr>
            <a:normAutofit/>
          </a:bodyPr>
          <a:lstStyle/>
          <a:p>
            <a:pPr algn="ctr"/>
            <a:r>
              <a:rPr lang="en-US" sz="2400" dirty="0">
                <a:solidFill>
                  <a:schemeClr val="tx1"/>
                </a:solidFill>
                <a:latin typeface="Comic Sans MS" panose="030F0702030302020204" pitchFamily="66" charset="0"/>
                <a:cs typeface="Times New Roman" panose="02020603050405020304" pitchFamily="18" charset="0"/>
              </a:rPr>
              <a:t>Kent County</a:t>
            </a:r>
          </a:p>
        </p:txBody>
      </p:sp>
      <p:sp>
        <p:nvSpPr>
          <p:cNvPr id="3" name="Text Placeholder 2">
            <a:extLst>
              <a:ext uri="{FF2B5EF4-FFF2-40B4-BE49-F238E27FC236}">
                <a16:creationId xmlns:a16="http://schemas.microsoft.com/office/drawing/2014/main" id="{1DE50C33-B47A-AEC9-540F-DCB33363F2AD}"/>
              </a:ext>
            </a:extLst>
          </p:cNvPr>
          <p:cNvSpPr>
            <a:spLocks noGrp="1"/>
          </p:cNvSpPr>
          <p:nvPr>
            <p:ph idx="1"/>
          </p:nvPr>
        </p:nvSpPr>
        <p:spPr>
          <a:xfrm>
            <a:off x="420624" y="1026161"/>
            <a:ext cx="4659376" cy="1076959"/>
          </a:xfrm>
        </p:spPr>
        <p:txBody>
          <a:bodyPr>
            <a:normAutofit fontScale="25000" lnSpcReduction="20000"/>
          </a:bodyPr>
          <a:lstStyle/>
          <a:p>
            <a:pPr marL="137160" indent="0" algn="ctr">
              <a:buNone/>
            </a:pPr>
            <a:r>
              <a:rPr lang="en-US" sz="8000" dirty="0">
                <a:solidFill>
                  <a:schemeClr val="accent2">
                    <a:lumMod val="75000"/>
                  </a:schemeClr>
                </a:solidFill>
                <a:latin typeface="Comic Sans MS" panose="030F0702030302020204" pitchFamily="66" charset="0"/>
                <a:ea typeface="Calibri" panose="020F0502020204030204" pitchFamily="34" charset="0"/>
                <a:cs typeface="Times New Roman" panose="02020603050405020304" pitchFamily="18" charset="0"/>
              </a:rPr>
              <a:t>Pre-Employment Career Counselor </a:t>
            </a:r>
          </a:p>
          <a:p>
            <a:pPr marL="137160" indent="0" algn="ctr">
              <a:buNone/>
            </a:pPr>
            <a:endParaRPr lang="en-US" sz="8000" b="1" dirty="0">
              <a:solidFill>
                <a:schemeClr val="tx1"/>
              </a:solidFill>
              <a:latin typeface="Times New Roman" panose="02020603050405020304" pitchFamily="18" charset="0"/>
              <a:cs typeface="Times New Roman" panose="02020603050405020304" pitchFamily="18" charset="0"/>
            </a:endParaRPr>
          </a:p>
          <a:p>
            <a:pPr marL="137160" indent="0">
              <a:buNone/>
            </a:pPr>
            <a:r>
              <a:rPr lang="en-US" sz="80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Cheryl Thompkins</a:t>
            </a:r>
          </a:p>
          <a:p>
            <a:pPr marL="137160" indent="0">
              <a:buNone/>
            </a:pPr>
            <a:r>
              <a:rPr lang="en-US" sz="8000" b="1" u="sng" dirty="0">
                <a:solidFill>
                  <a:schemeClr val="accent2">
                    <a:lumMod val="75000"/>
                  </a:schemeClr>
                </a:solidFill>
                <a:latin typeface="Times New Roman" panose="02020603050405020304" pitchFamily="18" charset="0"/>
                <a:ea typeface="Calibri" panose="020F0502020204030204" pitchFamily="34" charset="0"/>
                <a:cs typeface="Times New Roman" panose="02020603050405020304" pitchFamily="18" charset="0"/>
              </a:rPr>
              <a:t>Cheryl.Thompkins@delaware.gov</a:t>
            </a:r>
          </a:p>
          <a:p>
            <a:pPr marL="137160" indent="0">
              <a:buNone/>
            </a:pPr>
            <a:endParaRPr lang="en-US" sz="3600" dirty="0">
              <a:solidFill>
                <a:schemeClr val="accent2">
                  <a:lumMod val="60000"/>
                  <a:lumOff val="40000"/>
                </a:schemeClr>
              </a:solidFill>
            </a:endParaRPr>
          </a:p>
          <a:p>
            <a:pPr marL="137160" indent="0" algn="ctr">
              <a:buNone/>
            </a:pPr>
            <a:endParaRPr lang="en-US" sz="3600" dirty="0"/>
          </a:p>
          <a:p>
            <a:pPr marL="137160" indent="0" algn="ctr">
              <a:buNone/>
            </a:pPr>
            <a:r>
              <a:rPr lang="en-US" dirty="0">
                <a:solidFill>
                  <a:srgbClr val="FEFEFE"/>
                </a:solidFill>
              </a:rPr>
              <a:t>SUSSEX COUNTY PRE-ETS COUNSELOR</a:t>
            </a:r>
          </a:p>
          <a:p>
            <a:pPr marL="137160" indent="0" algn="ctr">
              <a:buNone/>
            </a:pPr>
            <a:r>
              <a:rPr lang="en-US" dirty="0">
                <a:solidFill>
                  <a:srgbClr val="FEFEFE"/>
                </a:solidFill>
              </a:rPr>
              <a:t>Mary Joyner</a:t>
            </a:r>
          </a:p>
          <a:p>
            <a:pPr marL="137160" indent="0" algn="ctr">
              <a:buNone/>
            </a:pPr>
            <a:r>
              <a:rPr lang="en-US" dirty="0">
                <a:solidFill>
                  <a:srgbClr val="FEFEFE"/>
                </a:solidFill>
              </a:rPr>
              <a:t>Email:</a:t>
            </a:r>
          </a:p>
          <a:p>
            <a:pPr marL="137160" indent="0" algn="ctr">
              <a:buNone/>
            </a:pPr>
            <a:r>
              <a:rPr lang="en-US" dirty="0">
                <a:solidFill>
                  <a:srgbClr val="FEFEFE"/>
                </a:solidFill>
              </a:rPr>
              <a:t>Phone:</a:t>
            </a:r>
          </a:p>
          <a:p>
            <a:pPr marL="137160" indent="0" algn="ctr">
              <a:buNone/>
            </a:pPr>
            <a:endParaRPr lang="en-US" dirty="0"/>
          </a:p>
          <a:p>
            <a:endParaRPr lang="en-US" dirty="0"/>
          </a:p>
        </p:txBody>
      </p:sp>
      <p:pic>
        <p:nvPicPr>
          <p:cNvPr id="4" name="Google Shape;424;p23" descr="A picture containing building, sitting, bench, side&#10;&#10;Description automatically generated">
            <a:extLst>
              <a:ext uri="{FF2B5EF4-FFF2-40B4-BE49-F238E27FC236}">
                <a16:creationId xmlns:a16="http://schemas.microsoft.com/office/drawing/2014/main" id="{5FAA8215-5510-DFCA-0BBF-0CB1E22027C2}"/>
              </a:ext>
            </a:extLst>
          </p:cNvPr>
          <p:cNvPicPr preferRelativeResize="0"/>
          <p:nvPr/>
        </p:nvPicPr>
        <p:blipFill rotWithShape="1">
          <a:blip r:embed="rId2">
            <a:alphaModFix/>
          </a:blip>
          <a:srcRect/>
          <a:stretch/>
        </p:blipFill>
        <p:spPr>
          <a:xfrm>
            <a:off x="221381" y="2519680"/>
            <a:ext cx="6872437" cy="2819400"/>
          </a:xfrm>
          <a:prstGeom prst="rect">
            <a:avLst/>
          </a:prstGeom>
          <a:noFill/>
          <a:ln>
            <a:noFill/>
          </a:ln>
        </p:spPr>
      </p:pic>
    </p:spTree>
    <p:extLst>
      <p:ext uri="{BB962C8B-B14F-4D97-AF65-F5344CB8AC3E}">
        <p14:creationId xmlns:p14="http://schemas.microsoft.com/office/powerpoint/2010/main" val="396672702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421"/>
        <p:cNvGrpSpPr/>
        <p:nvPr/>
      </p:nvGrpSpPr>
      <p:grpSpPr>
        <a:xfrm>
          <a:off x="0" y="0"/>
          <a:ext cx="0" cy="0"/>
          <a:chOff x="0" y="0"/>
          <a:chExt cx="0" cy="0"/>
        </a:xfrm>
      </p:grpSpPr>
      <p:sp>
        <p:nvSpPr>
          <p:cNvPr id="422" name="Google Shape;422;p23"/>
          <p:cNvSpPr txBox="1">
            <a:spLocks noGrp="1"/>
          </p:cNvSpPr>
          <p:nvPr>
            <p:ph type="ctrTitle"/>
          </p:nvPr>
        </p:nvSpPr>
        <p:spPr>
          <a:xfrm>
            <a:off x="4350619" y="2153921"/>
            <a:ext cx="2375301" cy="284480"/>
          </a:xfrm>
          <a:prstGeom prst="rect">
            <a:avLst/>
          </a:prstGeom>
          <a:noFill/>
          <a:ln>
            <a:noFill/>
          </a:ln>
        </p:spPr>
        <p:txBody>
          <a:bodyPr spcFirstLastPara="1" wrap="square" lIns="91425" tIns="45700" rIns="91425" bIns="45700" anchor="b" anchorCtr="0">
            <a:noAutofit/>
          </a:bodyPr>
          <a:lstStyle/>
          <a:p>
            <a:pPr marL="0" lvl="0" indent="0" algn="ctr" rtl="0">
              <a:spcBef>
                <a:spcPts val="0"/>
              </a:spcBef>
              <a:spcAft>
                <a:spcPts val="0"/>
              </a:spcAft>
              <a:buClr>
                <a:srgbClr val="00B0F0"/>
              </a:buClr>
              <a:buSzPts val="3300"/>
              <a:buFont typeface="Century Gothic"/>
              <a:buNone/>
            </a:pPr>
            <a:br>
              <a:rPr lang="en-US" sz="3300" b="1"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US" sz="3300" b="1"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US" sz="3300" b="1"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US" sz="3300" b="1"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US" sz="3300" b="1"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US" sz="3300" b="1"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US" sz="2400" dirty="0">
                <a:solidFill>
                  <a:schemeClr val="tx1"/>
                </a:solidFill>
                <a:latin typeface="Comic Sans MS" panose="030F0702030302020204" pitchFamily="66" charset="0"/>
                <a:ea typeface="Calibri" panose="020F0502020204030204" pitchFamily="34" charset="0"/>
                <a:cs typeface="Times New Roman" panose="02020603050405020304" pitchFamily="18" charset="0"/>
              </a:rPr>
              <a:t>Sussex County </a:t>
            </a:r>
            <a:br>
              <a:rPr lang="en-US" sz="3300" dirty="0">
                <a:solidFill>
                  <a:srgbClr val="00B0F0"/>
                </a:solidFill>
                <a:latin typeface="Comic Sans MS" panose="030F0702030302020204" pitchFamily="66" charset="0"/>
                <a:ea typeface="Calibri" panose="020F0502020204030204" pitchFamily="34" charset="0"/>
                <a:cs typeface="Times New Roman" panose="02020603050405020304" pitchFamily="18" charset="0"/>
              </a:rPr>
            </a:br>
            <a:r>
              <a:rPr lang="en-US" sz="2000" dirty="0">
                <a:solidFill>
                  <a:schemeClr val="accent2">
                    <a:lumMod val="75000"/>
                  </a:schemeClr>
                </a:solidFill>
                <a:latin typeface="Comic Sans MS" panose="030F0702030302020204" pitchFamily="66" charset="0"/>
                <a:ea typeface="Calibri" panose="020F0502020204030204" pitchFamily="34" charset="0"/>
                <a:cs typeface="Times New Roman" panose="02020603050405020304" pitchFamily="18" charset="0"/>
              </a:rPr>
              <a:t>Pre–ETS Career Counselors</a:t>
            </a:r>
            <a:br>
              <a:rPr lang="en-US" sz="2000" dirty="0">
                <a:solidFill>
                  <a:srgbClr val="00B0F0"/>
                </a:solidFill>
                <a:latin typeface="Comic Sans MS" panose="030F0702030302020204" pitchFamily="66" charset="0"/>
              </a:rPr>
            </a:br>
            <a:endParaRPr sz="2000" dirty="0">
              <a:latin typeface="Comic Sans MS" panose="030F0702030302020204" pitchFamily="66" charset="0"/>
            </a:endParaRPr>
          </a:p>
        </p:txBody>
      </p:sp>
      <p:sp>
        <p:nvSpPr>
          <p:cNvPr id="423" name="Google Shape;423;p23"/>
          <p:cNvSpPr txBox="1">
            <a:spLocks noGrp="1"/>
          </p:cNvSpPr>
          <p:nvPr>
            <p:ph type="subTitle" idx="1"/>
          </p:nvPr>
        </p:nvSpPr>
        <p:spPr>
          <a:xfrm>
            <a:off x="3773103" y="1869441"/>
            <a:ext cx="4042611" cy="1559560"/>
          </a:xfrm>
          <a:prstGeom prst="rect">
            <a:avLst/>
          </a:prstGeom>
          <a:noFill/>
          <a:ln>
            <a:noFill/>
          </a:ln>
        </p:spPr>
        <p:txBody>
          <a:bodyPr spcFirstLastPara="1" wrap="square" lIns="91425" tIns="45700" rIns="91425" bIns="45700" anchor="t" anchorCtr="0">
            <a:normAutofit/>
          </a:bodyPr>
          <a:lstStyle/>
          <a:p>
            <a:pPr marL="0" lvl="0" indent="0" algn="ctr" rtl="0">
              <a:spcBef>
                <a:spcPts val="0"/>
              </a:spcBef>
              <a:spcAft>
                <a:spcPts val="0"/>
              </a:spcAft>
              <a:buSzPct val="80000"/>
              <a:buNone/>
            </a:pPr>
            <a:endParaRPr lang="en-US" dirty="0">
              <a:solidFill>
                <a:srgbClr val="FEFEFE"/>
              </a:solidFill>
            </a:endParaRPr>
          </a:p>
          <a:p>
            <a:pPr algn="l">
              <a:buSzPct val="79999"/>
            </a:pPr>
            <a:r>
              <a:rPr lang="en-US" sz="20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Adriene  Davis– </a:t>
            </a:r>
          </a:p>
          <a:p>
            <a:pPr algn="l">
              <a:buSzPct val="79999"/>
            </a:pPr>
            <a:r>
              <a:rPr lang="en-US" sz="2000" b="1" dirty="0" err="1">
                <a:solidFill>
                  <a:schemeClr val="accent2">
                    <a:lumMod val="75000"/>
                  </a:schemeClr>
                </a:solidFill>
                <a:latin typeface="Times New Roman" panose="02020603050405020304" pitchFamily="18"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Adriene.Davis</a:t>
            </a:r>
            <a:r>
              <a:rPr lang="en-US" sz="2000" b="1" dirty="0">
                <a:solidFill>
                  <a:schemeClr val="accent2">
                    <a:lumMod val="75000"/>
                  </a:schemeClr>
                </a:solidFill>
                <a:latin typeface="Times New Roman" panose="02020603050405020304" pitchFamily="18"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 @delaware.gov</a:t>
            </a:r>
            <a:endParaRPr lang="en-US" sz="2000" b="1" dirty="0">
              <a:solidFill>
                <a:schemeClr val="accent2">
                  <a:lumMod val="75000"/>
                </a:schemeClr>
              </a:solidFill>
              <a:latin typeface="Times New Roman" panose="02020603050405020304" pitchFamily="18" charset="0"/>
              <a:ea typeface="Calibri" panose="020F0502020204030204" pitchFamily="34" charset="0"/>
              <a:cs typeface="Times New Roman" panose="02020603050405020304" pitchFamily="18" charset="0"/>
            </a:endParaRPr>
          </a:p>
          <a:p>
            <a:pPr marL="0" lvl="0" indent="0" algn="ctr" rtl="0">
              <a:spcBef>
                <a:spcPts val="1000"/>
              </a:spcBef>
              <a:spcAft>
                <a:spcPts val="0"/>
              </a:spcAft>
              <a:buSzPct val="79999"/>
              <a:buNone/>
            </a:pPr>
            <a:endParaRPr lang="en-US"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pic>
        <p:nvPicPr>
          <p:cNvPr id="424" name="Google Shape;424;p23" descr="A picture containing building, sitting, bench, side&#10;&#10;Description automatically generated"/>
          <p:cNvPicPr preferRelativeResize="0"/>
          <p:nvPr/>
        </p:nvPicPr>
        <p:blipFill rotWithShape="1">
          <a:blip r:embed="rId4">
            <a:alphaModFix/>
          </a:blip>
          <a:srcRect/>
          <a:stretch/>
        </p:blipFill>
        <p:spPr>
          <a:xfrm>
            <a:off x="0" y="0"/>
            <a:ext cx="3378467" cy="6749967"/>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428"/>
        <p:cNvGrpSpPr/>
        <p:nvPr/>
      </p:nvGrpSpPr>
      <p:grpSpPr>
        <a:xfrm>
          <a:off x="0" y="0"/>
          <a:ext cx="0" cy="0"/>
          <a:chOff x="0" y="0"/>
          <a:chExt cx="0" cy="0"/>
        </a:xfrm>
      </p:grpSpPr>
      <p:grpSp>
        <p:nvGrpSpPr>
          <p:cNvPr id="482" name="Group 449">
            <a:extLst>
              <a:ext uri="{FF2B5EF4-FFF2-40B4-BE49-F238E27FC236}">
                <a16:creationId xmlns:a16="http://schemas.microsoft.com/office/drawing/2014/main" id="{1F2B4773-3207-44CC-B7AC-892B7049821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9144001" cy="6866467"/>
            <a:chOff x="0" y="-8467"/>
            <a:chExt cx="12192000" cy="6866467"/>
          </a:xfrm>
        </p:grpSpPr>
        <p:cxnSp>
          <p:nvCxnSpPr>
            <p:cNvPr id="451" name="Straight Connector 450">
              <a:extLst>
                <a:ext uri="{FF2B5EF4-FFF2-40B4-BE49-F238E27FC236}">
                  <a16:creationId xmlns:a16="http://schemas.microsoft.com/office/drawing/2014/main" id="{2B8267CA-A7A5-4E11-9D92-4EAC3DD3E80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452" name="Straight Connector 451">
              <a:extLst>
                <a:ext uri="{FF2B5EF4-FFF2-40B4-BE49-F238E27FC236}">
                  <a16:creationId xmlns:a16="http://schemas.microsoft.com/office/drawing/2014/main" id="{E83D61B5-C6B4-4A4B-85AD-FEE7A54912C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453" name="Rectangle 23">
              <a:extLst>
                <a:ext uri="{FF2B5EF4-FFF2-40B4-BE49-F238E27FC236}">
                  <a16:creationId xmlns:a16="http://schemas.microsoft.com/office/drawing/2014/main" id="{A0B67FE4-688F-4497-8BFD-157613A697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454" name="Rectangle 25">
              <a:extLst>
                <a:ext uri="{FF2B5EF4-FFF2-40B4-BE49-F238E27FC236}">
                  <a16:creationId xmlns:a16="http://schemas.microsoft.com/office/drawing/2014/main" id="{3BF5BE1A-9BAC-4581-A82B-FD8FE31595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455" name="Isosceles Triangle 454">
              <a:extLst>
                <a:ext uri="{FF2B5EF4-FFF2-40B4-BE49-F238E27FC236}">
                  <a16:creationId xmlns:a16="http://schemas.microsoft.com/office/drawing/2014/main" id="{971E5644-6772-414A-8199-E30BFB02A5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456" name="Rectangle 27">
              <a:extLst>
                <a:ext uri="{FF2B5EF4-FFF2-40B4-BE49-F238E27FC236}">
                  <a16:creationId xmlns:a16="http://schemas.microsoft.com/office/drawing/2014/main" id="{E8246D50-BB0C-408E-93FD-7B8D63A7F7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457" name="Rectangle 28">
              <a:extLst>
                <a:ext uri="{FF2B5EF4-FFF2-40B4-BE49-F238E27FC236}">
                  <a16:creationId xmlns:a16="http://schemas.microsoft.com/office/drawing/2014/main" id="{AFBC5D22-68C1-44FB-8181-CB84ECAA83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458" name="Rectangle 29">
              <a:extLst>
                <a:ext uri="{FF2B5EF4-FFF2-40B4-BE49-F238E27FC236}">
                  <a16:creationId xmlns:a16="http://schemas.microsoft.com/office/drawing/2014/main" id="{FB6D0FCE-FBDB-4655-A1A7-640B1E86B5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459" name="Isosceles Triangle 458">
              <a:extLst>
                <a:ext uri="{FF2B5EF4-FFF2-40B4-BE49-F238E27FC236}">
                  <a16:creationId xmlns:a16="http://schemas.microsoft.com/office/drawing/2014/main" id="{BC8157DF-FD90-4AD6-B803-3AC0ACD8E6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460" name="Isosceles Triangle 459">
              <a:extLst>
                <a:ext uri="{FF2B5EF4-FFF2-40B4-BE49-F238E27FC236}">
                  <a16:creationId xmlns:a16="http://schemas.microsoft.com/office/drawing/2014/main" id="{3548B067-9D63-4D21-92EF-CBC9E6338C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grpSp>
      <p:sp>
        <p:nvSpPr>
          <p:cNvPr id="429" name="Google Shape;429;p24"/>
          <p:cNvSpPr txBox="1">
            <a:spLocks noGrp="1"/>
          </p:cNvSpPr>
          <p:nvPr>
            <p:ph type="title"/>
          </p:nvPr>
        </p:nvSpPr>
        <p:spPr>
          <a:xfrm>
            <a:off x="336550" y="1244009"/>
            <a:ext cx="2299242" cy="2626241"/>
          </a:xfrm>
          <a:prstGeom prst="rect">
            <a:avLst/>
          </a:prstGeom>
        </p:spPr>
        <p:txBody>
          <a:bodyPr spcFirstLastPara="1" vert="horz" lIns="91440" tIns="45720" rIns="91440" bIns="45720" rtlCol="0" anchor="ctr" anchorCtr="0">
            <a:normAutofit/>
          </a:bodyPr>
          <a:lstStyle/>
          <a:p>
            <a:pPr marL="0" lvl="0" indent="0">
              <a:spcAft>
                <a:spcPts val="0"/>
              </a:spcAft>
              <a:buClr>
                <a:schemeClr val="lt1"/>
              </a:buClr>
              <a:buSzPts val="4200"/>
            </a:pPr>
            <a:r>
              <a:rPr lang="en-US" sz="2800" u="sng" dirty="0">
                <a:latin typeface="Comic Sans MS" panose="030F0702030302020204" pitchFamily="66" charset="0"/>
                <a:ea typeface="Calibri" panose="020F0502020204030204" pitchFamily="34" charset="0"/>
                <a:cs typeface="Calibri" panose="020F0502020204030204" pitchFamily="34" charset="0"/>
                <a:sym typeface="Calibri"/>
              </a:rPr>
              <a:t>Additional Contact Information</a:t>
            </a:r>
            <a:br>
              <a:rPr lang="en-US" sz="2800" u="sng" dirty="0">
                <a:sym typeface="Calibri"/>
              </a:rPr>
            </a:br>
            <a:br>
              <a:rPr lang="en-US" sz="2800" u="sng" dirty="0">
                <a:sym typeface="Calibri"/>
              </a:rPr>
            </a:br>
            <a:endParaRPr lang="en-US" sz="2800" dirty="0"/>
          </a:p>
        </p:txBody>
      </p:sp>
      <p:sp>
        <p:nvSpPr>
          <p:cNvPr id="430" name="Google Shape;430;p24"/>
          <p:cNvSpPr txBox="1">
            <a:spLocks noGrp="1"/>
          </p:cNvSpPr>
          <p:nvPr>
            <p:ph sz="half" idx="1"/>
          </p:nvPr>
        </p:nvSpPr>
        <p:spPr>
          <a:xfrm>
            <a:off x="2742465" y="512064"/>
            <a:ext cx="4256031" cy="5228335"/>
          </a:xfrm>
          <a:prstGeom prst="rect">
            <a:avLst/>
          </a:prstGeom>
        </p:spPr>
        <p:txBody>
          <a:bodyPr spcFirstLastPara="1" vert="horz" lIns="91440" tIns="45720" rIns="91440" bIns="45720" rtlCol="0" anchorCtr="0">
            <a:noAutofit/>
          </a:bodyPr>
          <a:lstStyle/>
          <a:p>
            <a:pPr marL="0" lvl="0" indent="0">
              <a:lnSpc>
                <a:spcPct val="90000"/>
              </a:lnSpc>
            </a:pPr>
            <a:r>
              <a:rPr lang="en-US" sz="1200" b="1" dirty="0">
                <a:latin typeface="Times New Roman" panose="02020603050405020304" pitchFamily="18" charset="0"/>
                <a:ea typeface="Calibri" panose="020F0502020204030204" pitchFamily="34" charset="0"/>
                <a:cs typeface="Times New Roman" panose="02020603050405020304" pitchFamily="18" charset="0"/>
                <a:sym typeface="Calibri"/>
              </a:rPr>
              <a:t>Brenda Rodriguez</a:t>
            </a:r>
            <a:endParaRPr lang="en-US" sz="1200" b="1" dirty="0">
              <a:latin typeface="Times New Roman" panose="02020603050405020304" pitchFamily="18" charset="0"/>
              <a:ea typeface="Calibri" panose="020F0502020204030204" pitchFamily="34" charset="0"/>
              <a:cs typeface="Times New Roman" panose="02020603050405020304" pitchFamily="18" charset="0"/>
            </a:endParaRPr>
          </a:p>
          <a:p>
            <a:pPr marL="0" lvl="0" indent="0">
              <a:lnSpc>
                <a:spcPct val="90000"/>
              </a:lnSpc>
            </a:pPr>
            <a:r>
              <a:rPr lang="en-US" sz="1200" dirty="0">
                <a:latin typeface="Times New Roman" panose="02020603050405020304" pitchFamily="18" charset="0"/>
                <a:ea typeface="Calibri" panose="020F0502020204030204" pitchFamily="34" charset="0"/>
                <a:cs typeface="Times New Roman" panose="02020603050405020304" pitchFamily="18" charset="0"/>
                <a:sym typeface="Calibri"/>
              </a:rPr>
              <a:t>Statewide Social Service Administrator/ Statewide Transition Coordinator. </a:t>
            </a:r>
          </a:p>
          <a:p>
            <a:pPr marL="0" lvl="0" indent="0">
              <a:lnSpc>
                <a:spcPct val="90000"/>
              </a:lnSpc>
            </a:pPr>
            <a:r>
              <a:rPr lang="en-US" sz="12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sym typeface="Calibri"/>
              </a:rPr>
              <a:t>Brenda.Rodriguez@delaware.gov</a:t>
            </a:r>
          </a:p>
          <a:p>
            <a:pPr marL="0" lvl="0" indent="0">
              <a:lnSpc>
                <a:spcPct val="90000"/>
              </a:lnSpc>
            </a:pPr>
            <a:r>
              <a:rPr lang="en-US" sz="1200" dirty="0">
                <a:latin typeface="Times New Roman" panose="02020603050405020304" pitchFamily="18" charset="0"/>
                <a:ea typeface="Calibri" panose="020F0502020204030204" pitchFamily="34" charset="0"/>
                <a:cs typeface="Times New Roman" panose="02020603050405020304" pitchFamily="18" charset="0"/>
                <a:sym typeface="Calibri"/>
              </a:rPr>
              <a:t>Office: 302-985-7622</a:t>
            </a:r>
          </a:p>
          <a:p>
            <a:pPr marL="0" lvl="0" indent="0">
              <a:lnSpc>
                <a:spcPct val="90000"/>
              </a:lnSpc>
            </a:pPr>
            <a:endParaRPr lang="en-US" sz="1200" dirty="0">
              <a:latin typeface="Times New Roman" panose="02020603050405020304" pitchFamily="18" charset="0"/>
              <a:ea typeface="Calibri" panose="020F0502020204030204" pitchFamily="34" charset="0"/>
              <a:cs typeface="Times New Roman" panose="02020603050405020304" pitchFamily="18" charset="0"/>
              <a:sym typeface="Calibri"/>
            </a:endParaRPr>
          </a:p>
          <a:p>
            <a:pPr marL="0" lvl="0" indent="0">
              <a:lnSpc>
                <a:spcPct val="90000"/>
              </a:lnSpc>
            </a:pPr>
            <a:r>
              <a:rPr lang="en-US" sz="1200" b="1" dirty="0">
                <a:latin typeface="Times New Roman" panose="02020603050405020304" pitchFamily="18" charset="0"/>
                <a:ea typeface="Calibri" panose="020F0502020204030204" pitchFamily="34" charset="0"/>
                <a:cs typeface="Times New Roman" panose="02020603050405020304" pitchFamily="18" charset="0"/>
                <a:sym typeface="Calibri"/>
              </a:rPr>
              <a:t>LaShonta Mitchell </a:t>
            </a:r>
            <a:endParaRPr lang="en-US" sz="1200" b="1" dirty="0">
              <a:latin typeface="Times New Roman" panose="02020603050405020304" pitchFamily="18" charset="0"/>
              <a:ea typeface="Calibri" panose="020F0502020204030204" pitchFamily="34" charset="0"/>
              <a:cs typeface="Times New Roman" panose="02020603050405020304" pitchFamily="18" charset="0"/>
            </a:endParaRPr>
          </a:p>
          <a:p>
            <a:pPr marL="0" lvl="0" indent="0">
              <a:lnSpc>
                <a:spcPct val="90000"/>
              </a:lnSpc>
            </a:pPr>
            <a:r>
              <a:rPr lang="en-US" sz="1200" dirty="0">
                <a:latin typeface="Times New Roman" panose="02020603050405020304" pitchFamily="18" charset="0"/>
                <a:ea typeface="Calibri" panose="020F0502020204030204" pitchFamily="34" charset="0"/>
                <a:cs typeface="Times New Roman" panose="02020603050405020304" pitchFamily="18" charset="0"/>
                <a:sym typeface="Calibri"/>
              </a:rPr>
              <a:t> Social Service Administrator/ New Castle County Transition Coordinator.</a:t>
            </a:r>
          </a:p>
          <a:p>
            <a:pPr marL="0" lvl="0" indent="0">
              <a:lnSpc>
                <a:spcPct val="90000"/>
              </a:lnSpc>
              <a:buNone/>
            </a:pPr>
            <a:r>
              <a:rPr lang="en-US" sz="1200" dirty="0">
                <a:latin typeface="Times New Roman" panose="02020603050405020304" pitchFamily="18" charset="0"/>
                <a:ea typeface="Calibri" panose="020F0502020204030204" pitchFamily="34" charset="0"/>
                <a:cs typeface="Times New Roman" panose="02020603050405020304" pitchFamily="18" charset="0"/>
                <a:sym typeface="Calibri"/>
              </a:rPr>
              <a:t> Statewide Pre-ETS Coordinator/ NCC</a:t>
            </a:r>
            <a:endParaRPr lang="en-US" sz="1200" dirty="0">
              <a:latin typeface="Times New Roman" panose="02020603050405020304" pitchFamily="18" charset="0"/>
              <a:ea typeface="Calibri" panose="020F0502020204030204" pitchFamily="34" charset="0"/>
              <a:cs typeface="Times New Roman" panose="02020603050405020304" pitchFamily="18" charset="0"/>
            </a:endParaRPr>
          </a:p>
          <a:p>
            <a:pPr marL="0" lvl="0" indent="0">
              <a:lnSpc>
                <a:spcPct val="90000"/>
              </a:lnSpc>
            </a:pPr>
            <a:r>
              <a:rPr lang="en-US" sz="12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sym typeface="Calibri"/>
                <a:hlinkClick r:id="rId3">
                  <a:extLst>
                    <a:ext uri="{A12FA001-AC4F-418D-AE19-62706E023703}">
                      <ahyp:hlinkClr xmlns:ahyp="http://schemas.microsoft.com/office/drawing/2018/hyperlinkcolor" val="tx"/>
                    </a:ext>
                  </a:extLst>
                </a:hlinkClick>
              </a:rPr>
              <a:t>LaShonta.Mitchell@Delaware.gov</a:t>
            </a:r>
            <a:endParaRPr lang="en-US" sz="12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sym typeface="Calibri"/>
            </a:endParaRPr>
          </a:p>
          <a:p>
            <a:pPr marL="0" lvl="0" indent="0">
              <a:lnSpc>
                <a:spcPct val="90000"/>
              </a:lnSpc>
            </a:pPr>
            <a:r>
              <a:rPr lang="en-US" sz="1200" dirty="0">
                <a:latin typeface="Times New Roman" panose="02020603050405020304" pitchFamily="18" charset="0"/>
                <a:ea typeface="Calibri" panose="020F0502020204030204" pitchFamily="34" charset="0"/>
                <a:cs typeface="Times New Roman" panose="02020603050405020304" pitchFamily="18" charset="0"/>
                <a:sym typeface="Calibri"/>
              </a:rPr>
              <a:t>Office: 302-761-8489</a:t>
            </a:r>
          </a:p>
          <a:p>
            <a:pPr marL="0" lvl="0" indent="0">
              <a:lnSpc>
                <a:spcPct val="90000"/>
              </a:lnSpc>
              <a:buNone/>
            </a:pPr>
            <a:endParaRPr lang="en-US" sz="1200" dirty="0">
              <a:latin typeface="Times New Roman" panose="02020603050405020304" pitchFamily="18" charset="0"/>
              <a:ea typeface="Calibri" panose="020F0502020204030204" pitchFamily="34" charset="0"/>
              <a:cs typeface="Times New Roman" panose="02020603050405020304" pitchFamily="18" charset="0"/>
              <a:sym typeface="Calibri"/>
            </a:endParaRPr>
          </a:p>
          <a:p>
            <a:pPr marL="0" lvl="0" indent="0">
              <a:lnSpc>
                <a:spcPct val="90000"/>
              </a:lnSpc>
            </a:pPr>
            <a:r>
              <a:rPr lang="en-US" sz="1200" b="1" dirty="0">
                <a:latin typeface="Times New Roman" panose="02020603050405020304" pitchFamily="18" charset="0"/>
                <a:ea typeface="Calibri" panose="020F0502020204030204" pitchFamily="34" charset="0"/>
                <a:cs typeface="Times New Roman" panose="02020603050405020304" pitchFamily="18" charset="0"/>
                <a:sym typeface="Calibri"/>
              </a:rPr>
              <a:t>Nadaa Chandler</a:t>
            </a:r>
          </a:p>
          <a:p>
            <a:pPr marL="0" lvl="0" indent="0">
              <a:lnSpc>
                <a:spcPct val="90000"/>
              </a:lnSpc>
            </a:pPr>
            <a:r>
              <a:rPr lang="en-US" sz="1200" dirty="0">
                <a:latin typeface="Times New Roman" panose="02020603050405020304" pitchFamily="18" charset="0"/>
                <a:ea typeface="Calibri" panose="020F0502020204030204" pitchFamily="34" charset="0"/>
                <a:cs typeface="Times New Roman" panose="02020603050405020304" pitchFamily="18" charset="0"/>
                <a:sym typeface="Calibri"/>
              </a:rPr>
              <a:t>Social Service Administrator/ Kent &amp; Sussex County Transition Coordinator.</a:t>
            </a:r>
          </a:p>
          <a:p>
            <a:pPr marL="0" lvl="0" indent="0">
              <a:lnSpc>
                <a:spcPct val="90000"/>
              </a:lnSpc>
            </a:pPr>
            <a:r>
              <a:rPr lang="en-US" sz="1200" dirty="0">
                <a:latin typeface="Times New Roman" panose="02020603050405020304" pitchFamily="18" charset="0"/>
                <a:ea typeface="Calibri" panose="020F0502020204030204" pitchFamily="34" charset="0"/>
                <a:cs typeface="Times New Roman" panose="02020603050405020304" pitchFamily="18" charset="0"/>
                <a:sym typeface="Calibri"/>
              </a:rPr>
              <a:t>Kent/Sussex  Pre-ETS Coordinator</a:t>
            </a:r>
          </a:p>
          <a:p>
            <a:pPr marL="0" indent="0">
              <a:lnSpc>
                <a:spcPct val="90000"/>
              </a:lnSpc>
            </a:pPr>
            <a:r>
              <a:rPr lang="en-US" sz="1200" u="sng" dirty="0">
                <a:solidFill>
                  <a:srgbClr val="0070C0"/>
                </a:solidFill>
                <a:latin typeface="Times New Roman" panose="02020603050405020304" pitchFamily="18" charset="0"/>
                <a:ea typeface="Calibri" panose="020F0502020204030204" pitchFamily="34" charset="0"/>
                <a:cs typeface="Times New Roman" panose="02020603050405020304" pitchFamily="18" charset="0"/>
                <a:sym typeface="Calibri"/>
                <a:hlinkClick r:id="rId4">
                  <a:extLst>
                    <a:ext uri="{A12FA001-AC4F-418D-AE19-62706E023703}">
                      <ahyp:hlinkClr xmlns:ahyp="http://schemas.microsoft.com/office/drawing/2018/hyperlinkcolor" val="tx"/>
                    </a:ext>
                  </a:extLst>
                </a:hlinkClick>
              </a:rPr>
              <a:t>Nadaa.Chandler@</a:t>
            </a:r>
            <a:r>
              <a:rPr lang="en-US" sz="1200" u="sng" dirty="0">
                <a:solidFill>
                  <a:srgbClr val="0070C0"/>
                </a:solidFill>
                <a:latin typeface="Times New Roman" panose="02020603050405020304" pitchFamily="18" charset="0"/>
                <a:ea typeface="Calibri" panose="020F0502020204030204" pitchFamily="34" charset="0"/>
                <a:cs typeface="Times New Roman" panose="02020603050405020304" pitchFamily="18" charset="0"/>
                <a:sym typeface="Calibri"/>
              </a:rPr>
              <a:t>delaware.gov </a:t>
            </a:r>
          </a:p>
          <a:p>
            <a:pPr marL="0" indent="0">
              <a:lnSpc>
                <a:spcPct val="90000"/>
              </a:lnSpc>
            </a:pPr>
            <a:r>
              <a:rPr lang="en-US" sz="1200" dirty="0">
                <a:latin typeface="Times New Roman" panose="02020603050405020304" pitchFamily="18" charset="0"/>
                <a:ea typeface="Calibri" panose="020F0502020204030204" pitchFamily="34" charset="0"/>
                <a:cs typeface="Times New Roman" panose="02020603050405020304" pitchFamily="18" charset="0"/>
                <a:sym typeface="Calibri"/>
              </a:rPr>
              <a:t>Mobile: 302-857-5855</a:t>
            </a:r>
            <a:endParaRPr lang="en-US" sz="1200" dirty="0">
              <a:latin typeface="Times New Roman" panose="02020603050405020304" pitchFamily="18" charset="0"/>
              <a:ea typeface="Calibri" panose="020F0502020204030204" pitchFamily="34" charset="0"/>
              <a:cs typeface="Times New Roman" panose="02020603050405020304" pitchFamily="18" charset="0"/>
            </a:endParaRPr>
          </a:p>
          <a:p>
            <a:pPr marL="0" lvl="0" indent="0">
              <a:lnSpc>
                <a:spcPct val="90000"/>
              </a:lnSpc>
            </a:pPr>
            <a:endParaRPr lang="en-US" sz="1100" u="sng" dirty="0">
              <a:latin typeface="Calibri" panose="020F0502020204030204" pitchFamily="34" charset="0"/>
              <a:ea typeface="Calibri" panose="020F0502020204030204" pitchFamily="34" charset="0"/>
              <a:cs typeface="Calibri" panose="020F0502020204030204" pitchFamily="34" charset="0"/>
              <a:sym typeface="Calibri"/>
            </a:endParaRPr>
          </a:p>
          <a:p>
            <a:pPr marL="0" lvl="0" indent="0">
              <a:lnSpc>
                <a:spcPct val="90000"/>
              </a:lnSpc>
              <a:buNone/>
            </a:pPr>
            <a:r>
              <a:rPr lang="en-US" sz="1100" b="1" u="sng" dirty="0">
                <a:solidFill>
                  <a:srgbClr val="0070C0"/>
                </a:solidFill>
                <a:latin typeface="Calibri" panose="020F0502020204030204" pitchFamily="34" charset="0"/>
                <a:ea typeface="Calibri" panose="020F0502020204030204" pitchFamily="34" charset="0"/>
                <a:cs typeface="Calibri" panose="020F0502020204030204" pitchFamily="34" charset="0"/>
                <a:sym typeface="Calibri"/>
              </a:rPr>
              <a:t>https://labor.delaware.gov/divisions/dvr/</a:t>
            </a:r>
          </a:p>
          <a:p>
            <a:pPr marL="0" lvl="0" indent="0">
              <a:lnSpc>
                <a:spcPct val="90000"/>
              </a:lnSpc>
            </a:pPr>
            <a:endParaRPr lang="en-US" sz="1100" u="sng" dirty="0">
              <a:sym typeface="Calibri"/>
            </a:endParaRPr>
          </a:p>
          <a:p>
            <a:pPr marL="0" lvl="0" indent="0">
              <a:lnSpc>
                <a:spcPct val="90000"/>
              </a:lnSpc>
            </a:pPr>
            <a:endParaRPr lang="en-US" sz="1100" u="sng" dirty="0">
              <a:sym typeface="Calibri"/>
            </a:endParaRPr>
          </a:p>
          <a:p>
            <a:pPr marL="0" lvl="0" indent="0">
              <a:lnSpc>
                <a:spcPct val="90000"/>
              </a:lnSpc>
            </a:pPr>
            <a:endParaRPr lang="en-US" sz="1100" dirty="0"/>
          </a:p>
          <a:p>
            <a:pPr marL="0" lvl="0" indent="0">
              <a:lnSpc>
                <a:spcPct val="90000"/>
              </a:lnSpc>
            </a:pPr>
            <a:endParaRPr lang="en-US" sz="1100" u="sng" dirty="0"/>
          </a:p>
        </p:txBody>
      </p:sp>
      <p:pic>
        <p:nvPicPr>
          <p:cNvPr id="2" name="Google Shape;186;p1" descr="Description: cid:image003.jpg@01CD69B8.1B3E9E80">
            <a:extLst>
              <a:ext uri="{FF2B5EF4-FFF2-40B4-BE49-F238E27FC236}">
                <a16:creationId xmlns:a16="http://schemas.microsoft.com/office/drawing/2014/main" id="{2B24293F-9711-5836-7145-80D9DAE10E42}"/>
              </a:ext>
            </a:extLst>
          </p:cNvPr>
          <p:cNvPicPr preferRelativeResize="0"/>
          <p:nvPr/>
        </p:nvPicPr>
        <p:blipFill rotWithShape="1">
          <a:blip r:embed="rId5"/>
          <a:stretch/>
        </p:blipFill>
        <p:spPr>
          <a:xfrm>
            <a:off x="499905" y="5613991"/>
            <a:ext cx="2127792" cy="814574"/>
          </a:xfrm>
          <a:prstGeom prst="rect">
            <a:avLst/>
          </a:prstGeom>
          <a:noFill/>
        </p:spPr>
      </p:pic>
    </p:spTree>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faebf22a-cc58-4649-93c3-c2acf076355c">
      <Terms xmlns="http://schemas.microsoft.com/office/infopath/2007/PartnerControls"/>
    </lcf76f155ced4ddcb4097134ff3c332f>
    <TaxCatchAll xmlns="99b73d67-63b5-4b56-971a-808eb42773f4" xsi:nil="true"/>
    <SharedWithUsers xmlns="99b73d67-63b5-4b56-971a-808eb42773f4">
      <UserInfo>
        <DisplayName>Thomas, Leanne (DOL)</DisplayName>
        <AccountId>33</AccountId>
        <AccountType/>
      </UserInfo>
      <UserInfo>
        <DisplayName>Newson, Duane (DOL)</DisplayName>
        <AccountId>118</AccountId>
        <AccountType/>
      </UserInfo>
      <UserInfo>
        <DisplayName>Carter, Gary (DOL)</DisplayName>
        <AccountId>41</AccountId>
        <AccountType/>
      </UserInfo>
      <UserInfo>
        <DisplayName>Bragg, Stacey (DOL)</DisplayName>
        <AccountId>34</AccountId>
        <AccountType/>
      </UserInfo>
    </SharedWithUser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F0FA2BE6295BEA4493CB8A3F9DD4EB26" ma:contentTypeVersion="15" ma:contentTypeDescription="Create a new document." ma:contentTypeScope="" ma:versionID="e763e399de201f73863ed53a66c5dc97">
  <xsd:schema xmlns:xsd="http://www.w3.org/2001/XMLSchema" xmlns:xs="http://www.w3.org/2001/XMLSchema" xmlns:p="http://schemas.microsoft.com/office/2006/metadata/properties" xmlns:ns2="faebf22a-cc58-4649-93c3-c2acf076355c" xmlns:ns3="99b73d67-63b5-4b56-971a-808eb42773f4" targetNamespace="http://schemas.microsoft.com/office/2006/metadata/properties" ma:root="true" ma:fieldsID="a0a9f3ccd65e09a6931ad8edad0d199e" ns2:_="" ns3:_="">
    <xsd:import namespace="faebf22a-cc58-4649-93c3-c2acf076355c"/>
    <xsd:import namespace="99b73d67-63b5-4b56-971a-808eb42773f4"/>
    <xsd:element name="properties">
      <xsd:complexType>
        <xsd:sequence>
          <xsd:element name="documentManagement">
            <xsd:complexType>
              <xsd:all>
                <xsd:element ref="ns2:MediaServiceMetadata" minOccurs="0"/>
                <xsd:element ref="ns2:MediaServiceFastMetadata" minOccurs="0"/>
                <xsd:element ref="ns2:MediaServiceDateTaken" minOccurs="0"/>
                <xsd:element ref="ns3:SharedWithUsers" minOccurs="0"/>
                <xsd:element ref="ns3:SharedWithDetails" minOccurs="0"/>
                <xsd:element ref="ns2:MediaServiceAutoTags" minOccurs="0"/>
                <xsd:element ref="ns2:MediaServiceOCR" minOccurs="0"/>
                <xsd:element ref="ns2:MediaServiceGenerationTime" minOccurs="0"/>
                <xsd:element ref="ns2:MediaServiceEventHashCode" minOccurs="0"/>
                <xsd:element ref="ns2:lcf76f155ced4ddcb4097134ff3c332f" minOccurs="0"/>
                <xsd:element ref="ns3:TaxCatchAll" minOccurs="0"/>
                <xsd:element ref="ns2:MediaServiceObjectDetectorVersions" minOccurs="0"/>
                <xsd:element ref="ns2:MediaLengthInSecond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aebf22a-cc58-4649-93c3-c2acf076355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34a27671-bf34-4348-950b-b154461f6f6e"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9b73d67-63b5-4b56-971a-808eb42773f4"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element name="TaxCatchAll" ma:index="19" nillable="true" ma:displayName="Taxonomy Catch All Column" ma:hidden="true" ma:list="{dbdac152-ac05-4104-bfff-dd564e18ffee}" ma:internalName="TaxCatchAll" ma:showField="CatchAllData" ma:web="99b73d67-63b5-4b56-971a-808eb42773f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5987312-0C59-4B20-A128-5B35C1B53C50}">
  <ds:schemaRefs>
    <ds:schemaRef ds:uri="http://schemas.microsoft.com/sharepoint/v3/contenttype/forms"/>
  </ds:schemaRefs>
</ds:datastoreItem>
</file>

<file path=customXml/itemProps2.xml><?xml version="1.0" encoding="utf-8"?>
<ds:datastoreItem xmlns:ds="http://schemas.openxmlformats.org/officeDocument/2006/customXml" ds:itemID="{C3F65665-6E45-403C-88FF-A9659DED6A18}">
  <ds:schemaRefs>
    <ds:schemaRef ds:uri="99b73d67-63b5-4b56-971a-808eb42773f4"/>
    <ds:schemaRef ds:uri="faebf22a-cc58-4649-93c3-c2acf076355c"/>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8D2E81A8-15BD-413D-A6C2-C2B1010ACF1B}">
  <ds:schemaRefs>
    <ds:schemaRef ds:uri="99b73d67-63b5-4b56-971a-808eb42773f4"/>
    <ds:schemaRef ds:uri="faebf22a-cc58-4649-93c3-c2acf076355c"/>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Facet</Template>
  <TotalTime>112</TotalTime>
  <Words>1836</Words>
  <Application>Microsoft Office PowerPoint</Application>
  <PresentationFormat>On-screen Show (4:3)</PresentationFormat>
  <Paragraphs>278</Paragraphs>
  <Slides>27</Slides>
  <Notes>23</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27</vt:i4>
      </vt:variant>
    </vt:vector>
  </HeadingPairs>
  <TitlesOfParts>
    <vt:vector size="37" baseType="lpstr">
      <vt:lpstr>Calibri</vt:lpstr>
      <vt:lpstr>Trebuchet MS</vt:lpstr>
      <vt:lpstr>Wingdings 3</vt:lpstr>
      <vt:lpstr>Century Gothic</vt:lpstr>
      <vt:lpstr>Wingdings</vt:lpstr>
      <vt:lpstr>Noto Sans Symbols</vt:lpstr>
      <vt:lpstr>Times New Roman</vt:lpstr>
      <vt:lpstr>Arial</vt:lpstr>
      <vt:lpstr>Comic Sans MS</vt:lpstr>
      <vt:lpstr>Facet</vt:lpstr>
      <vt:lpstr>Department of Labor  Division of Vocational Rehabilitation  Transition Services  </vt:lpstr>
      <vt:lpstr>Division of Vocational Rehabilitation </vt:lpstr>
      <vt:lpstr>Vocational Rehabilitation</vt:lpstr>
      <vt:lpstr>Process</vt:lpstr>
      <vt:lpstr>Process</vt:lpstr>
      <vt:lpstr>Key Points:</vt:lpstr>
      <vt:lpstr>Types of Services</vt:lpstr>
      <vt:lpstr>Types of Services: Guidance and Counseling</vt:lpstr>
      <vt:lpstr>TYPES OF SERVICES: JOB COACHING</vt:lpstr>
      <vt:lpstr>Types of Services:  Post Secondary Education</vt:lpstr>
      <vt:lpstr>TYPES OF SERVICES: TECHNICAL TRAINING</vt:lpstr>
      <vt:lpstr>Delaware Project SEARCH</vt:lpstr>
      <vt:lpstr>DVR Student Enrichment Program</vt:lpstr>
      <vt:lpstr>Pre-Employment  Transition Services</vt:lpstr>
      <vt:lpstr>What are Pre-Employment Transition Services (Pre-ETS)?</vt:lpstr>
      <vt:lpstr>Who can receive  Pre-Employment Transition Services?</vt:lpstr>
      <vt:lpstr>Five Specialized Focus Areas</vt:lpstr>
      <vt:lpstr>Job Exploration</vt:lpstr>
      <vt:lpstr>Workplace Readiness</vt:lpstr>
      <vt:lpstr>Work-based Learning Experience</vt:lpstr>
      <vt:lpstr>Self Advocacy</vt:lpstr>
      <vt:lpstr>Counseling on Opportunities for Enrollment in Comprehensive Transition or Post-Secondary Education Programs</vt:lpstr>
      <vt:lpstr>DVR Pre-Employment Vendor Transition Programs </vt:lpstr>
      <vt:lpstr>         New Castle County  Pre–ETS Career Counselors </vt:lpstr>
      <vt:lpstr>Kent County</vt:lpstr>
      <vt:lpstr>      Sussex County  Pre–ETS Career Counselors </vt:lpstr>
      <vt:lpstr>Additional Contact Information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Department of Labor  Division of Vocational Rehabilitation  Transition Services</dc:title>
  <dc:creator>Mitchell, LaShonta (DOL)</dc:creator>
  <cp:lastModifiedBy>Mitchell, LaShonta (DOL)</cp:lastModifiedBy>
  <cp:revision>20</cp:revision>
  <cp:lastPrinted>2024-03-12T14:45:14Z</cp:lastPrinted>
  <dcterms:created xsi:type="dcterms:W3CDTF">2020-09-01T19:31:17Z</dcterms:created>
  <dcterms:modified xsi:type="dcterms:W3CDTF">2025-09-09T15:28:02Z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0x010100F0FA2BE6295BEA4493CB8A3F9DD4EB26</vt:lpwstr>
  </property>
  <property fmtid="{D5CDD505-2E9C-101B-9397-08002B2CF9AE}" pid="3" name="MediaServiceImageTags">
    <vt:lpwstr/>
  </property>
</Properties>
</file>