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9144000"/>
  <p:embeddedFontLst>
    <p:embeddedFont>
      <p:font typeface="Candara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hoahlStvP3BOMlaQ5nZ9sCzMFy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4546100-BDBF-48D0-B191-FCE487C462A6}">
  <a:tblStyle styleId="{C4546100-BDBF-48D0-B191-FCE487C462A6}" styleName="Table_0">
    <a:wholeTbl>
      <a:tcTxStyle b="off" i="off">
        <a:font>
          <a:latin typeface="Rockwell"/>
          <a:ea typeface="Rockwell"/>
          <a:cs typeface="Rockwel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EE7E6"/>
          </a:solidFill>
        </a:fill>
      </a:tcStyle>
    </a:wholeTbl>
    <a:band1H>
      <a:tcTxStyle b="off" i="off"/>
      <a:tcStyle>
        <a:fill>
          <a:solidFill>
            <a:srgbClr val="FCCBC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FCCBCA"/>
          </a:solidFill>
        </a:fill>
      </a:tcStyle>
    </a:band1V>
    <a:band2V>
      <a:tcTxStyle b="off" i="off"/>
    </a:band2V>
    <a:lastCol>
      <a:tcTxStyle b="on" i="off">
        <a:font>
          <a:latin typeface="Rockwell"/>
          <a:ea typeface="Rockwell"/>
          <a:cs typeface="Rockwel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Rockwell"/>
          <a:ea typeface="Rockwell"/>
          <a:cs typeface="Rockwel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Rockwell"/>
          <a:ea typeface="Rockwell"/>
          <a:cs typeface="Rockwel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Rockwell"/>
          <a:ea typeface="Rockwell"/>
          <a:cs typeface="Rockwel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  <a:tblStyle styleId="{9708490E-3E27-4220-8BC7-DD8DD6236951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andara-bold.fntdata"/><Relationship Id="rId11" Type="http://schemas.openxmlformats.org/officeDocument/2006/relationships/slide" Target="slides/slide6.xml"/><Relationship Id="rId22" Type="http://schemas.openxmlformats.org/officeDocument/2006/relationships/font" Target="fonts/Candara-boldItalic.fntdata"/><Relationship Id="rId10" Type="http://schemas.openxmlformats.org/officeDocument/2006/relationships/slide" Target="slides/slide5.xml"/><Relationship Id="rId21" Type="http://schemas.openxmlformats.org/officeDocument/2006/relationships/font" Target="fonts/Candara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Candara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0" name="Google Shape;34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7" name="Google Shape;34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1" name="Google Shape;41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8" name="Google Shape;46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9" name="Google Shape;49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21a70a11685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1" name="Google Shape;531;g21a70a11685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2" name="Google Shape;532;g21a70a11685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0" name="Google Shape;54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201aa22faf3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8" name="Google Shape;568;g201aa22faf3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9" name="Google Shape;569;g201aa22faf3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8" name="Google Shape;57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7" name="Google Shape;58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3" name="Google Shape;59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8" name="Google Shape;59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1" name="Google Shape;62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13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7" name="Google Shape;17;p13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3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3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3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3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3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3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3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3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3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13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13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13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13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3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3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3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3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13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" name="Google Shape;36;p13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7" name="Google Shape;37;p13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13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13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" name="Google Shape;40;p13"/>
          <p:cNvSpPr txBox="1"/>
          <p:nvPr>
            <p:ph type="ctrTitle"/>
          </p:nvPr>
        </p:nvSpPr>
        <p:spPr>
          <a:xfrm>
            <a:off x="1759236" y="2075504"/>
            <a:ext cx="8679915" cy="174872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28600" spcFirstLastPara="1" rIns="228600" wrap="square" tIns="22860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5400"/>
              <a:buFont typeface="Calibri"/>
              <a:buNone/>
              <a:defRPr sz="5400">
                <a:solidFill>
                  <a:srgbClr val="FFFE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" type="subTitle"/>
          </p:nvPr>
        </p:nvSpPr>
        <p:spPr>
          <a:xfrm>
            <a:off x="1759237" y="3906266"/>
            <a:ext cx="8673427" cy="1322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80"/>
              <a:buNone/>
              <a:defRPr b="0" sz="1800">
                <a:solidFill>
                  <a:srgbClr val="FFFEF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/>
            </a:lvl9pPr>
          </a:lstStyle>
          <a:p/>
        </p:txBody>
      </p:sp>
      <p:sp>
        <p:nvSpPr>
          <p:cNvPr id="42" name="Google Shape;42;p13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3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14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47" name="Google Shape;47;p14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14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14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14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14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14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14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14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14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4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4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4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14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4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4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" name="Google Shape;66;p14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67" name="Google Shape;67;p14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4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" name="Google Shape;70;p14"/>
          <p:cNvSpPr/>
          <p:nvPr>
            <p:ph idx="2" type="pic"/>
          </p:nvPr>
        </p:nvSpPr>
        <p:spPr>
          <a:xfrm>
            <a:off x="7543510" y="0"/>
            <a:ext cx="4648490" cy="6858000"/>
          </a:xfrm>
          <a:prstGeom prst="rect">
            <a:avLst/>
          </a:prstGeom>
          <a:solidFill>
            <a:srgbClr val="FEFEFE"/>
          </a:solidFill>
          <a:ln>
            <a:noFill/>
          </a:ln>
        </p:spPr>
      </p:sp>
      <p:sp>
        <p:nvSpPr>
          <p:cNvPr id="71" name="Google Shape;71;p14"/>
          <p:cNvSpPr txBox="1"/>
          <p:nvPr>
            <p:ph type="title"/>
          </p:nvPr>
        </p:nvSpPr>
        <p:spPr>
          <a:xfrm>
            <a:off x="885443" y="2360255"/>
            <a:ext cx="5776646" cy="117803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28600" spcFirstLastPara="1" rIns="228600" wrap="square" tIns="22860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600"/>
              <a:buFont typeface="Calibri"/>
              <a:buNone/>
              <a:defRPr sz="3600">
                <a:solidFill>
                  <a:srgbClr val="FFFE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885443" y="3545012"/>
            <a:ext cx="5776646" cy="1274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FFFEF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5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3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9pPr>
          </a:lstStyle>
          <a:p/>
        </p:txBody>
      </p:sp>
      <p:sp>
        <p:nvSpPr>
          <p:cNvPr id="73" name="Google Shape;73;p14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4"/>
          <p:cNvSpPr txBox="1"/>
          <p:nvPr>
            <p:ph idx="11" type="ftr"/>
          </p:nvPr>
        </p:nvSpPr>
        <p:spPr>
          <a:xfrm>
            <a:off x="804672" y="6227064"/>
            <a:ext cx="5942203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4"/>
          <p:cNvSpPr txBox="1"/>
          <p:nvPr>
            <p:ph idx="12" type="sldNum"/>
          </p:nvPr>
        </p:nvSpPr>
        <p:spPr>
          <a:xfrm>
            <a:off x="5828377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oogle Shape;77;p15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Google Shape;78;p15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15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5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5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5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" name="Google Shape;99;p15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100" name="Google Shape;100;p15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5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" name="Google Shape;103;p15"/>
          <p:cNvSpPr txBox="1"/>
          <p:nvPr>
            <p:ph type="title"/>
          </p:nvPr>
        </p:nvSpPr>
        <p:spPr>
          <a:xfrm>
            <a:off x="888631" y="2349925"/>
            <a:ext cx="3498979" cy="2456442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5118447" y="803186"/>
            <a:ext cx="6281873" cy="52486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105" name="Google Shape;105;p15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5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5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6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6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17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4" name="Google Shape;114;p17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7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7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7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7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7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7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7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7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7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7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7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7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7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7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7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7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7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7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7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7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5" name="Google Shape;135;p17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136" name="Google Shape;136;p1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7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7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9" name="Google Shape;139;p17"/>
          <p:cNvSpPr txBox="1"/>
          <p:nvPr>
            <p:ph type="title"/>
          </p:nvPr>
        </p:nvSpPr>
        <p:spPr>
          <a:xfrm>
            <a:off x="889000" y="2339669"/>
            <a:ext cx="3500828" cy="2470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7"/>
          <p:cNvSpPr txBox="1"/>
          <p:nvPr>
            <p:ph idx="1" type="body"/>
          </p:nvPr>
        </p:nvSpPr>
        <p:spPr>
          <a:xfrm>
            <a:off x="5120878" y="803187"/>
            <a:ext cx="6269591" cy="23826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141" name="Google Shape;141;p17"/>
          <p:cNvSpPr txBox="1"/>
          <p:nvPr>
            <p:ph idx="2" type="body"/>
          </p:nvPr>
        </p:nvSpPr>
        <p:spPr>
          <a:xfrm>
            <a:off x="5118447" y="3672162"/>
            <a:ext cx="6272022" cy="2383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142" name="Google Shape;142;p17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7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7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1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47" name="Google Shape;147;p18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8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8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8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8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18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8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8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8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8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8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8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8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8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8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8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8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8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8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6" name="Google Shape;166;p1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167" name="Google Shape;167;p1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8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8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0" name="Google Shape;170;p18"/>
          <p:cNvSpPr txBox="1"/>
          <p:nvPr>
            <p:ph type="title"/>
          </p:nvPr>
        </p:nvSpPr>
        <p:spPr>
          <a:xfrm>
            <a:off x="3344216" y="2074730"/>
            <a:ext cx="5490224" cy="168939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28600" spcFirstLastPara="1" rIns="228600" wrap="square" tIns="22860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400"/>
              <a:buFont typeface="Calibri"/>
              <a:buNone/>
              <a:defRPr sz="4400">
                <a:solidFill>
                  <a:srgbClr val="FFFE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18"/>
          <p:cNvSpPr txBox="1"/>
          <p:nvPr>
            <p:ph idx="1" type="body"/>
          </p:nvPr>
        </p:nvSpPr>
        <p:spPr>
          <a:xfrm>
            <a:off x="3344215" y="3846851"/>
            <a:ext cx="5490223" cy="1383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FFFEF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2" name="Google Shape;172;p18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18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18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1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77" name="Google Shape;177;p19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9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9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9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9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19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19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19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9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9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9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9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19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9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9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9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9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9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9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9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8" name="Google Shape;198;p19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199" name="Google Shape;199;p1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9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2" name="Google Shape;202;p19"/>
          <p:cNvSpPr txBox="1"/>
          <p:nvPr>
            <p:ph type="title"/>
          </p:nvPr>
        </p:nvSpPr>
        <p:spPr>
          <a:xfrm>
            <a:off x="889001" y="2363915"/>
            <a:ext cx="3500828" cy="246049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19"/>
          <p:cNvSpPr txBox="1"/>
          <p:nvPr>
            <p:ph idx="1" type="body"/>
          </p:nvPr>
        </p:nvSpPr>
        <p:spPr>
          <a:xfrm>
            <a:off x="5125137" y="803185"/>
            <a:ext cx="6265088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20"/>
              <a:buNone/>
              <a:defRPr b="0" sz="22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9pPr>
          </a:lstStyle>
          <a:p/>
        </p:txBody>
      </p:sp>
      <p:sp>
        <p:nvSpPr>
          <p:cNvPr id="204" name="Google Shape;204;p19"/>
          <p:cNvSpPr txBox="1"/>
          <p:nvPr>
            <p:ph idx="2" type="body"/>
          </p:nvPr>
        </p:nvSpPr>
        <p:spPr>
          <a:xfrm>
            <a:off x="5125305" y="1488985"/>
            <a:ext cx="6264350" cy="16968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205" name="Google Shape;205;p19"/>
          <p:cNvSpPr txBox="1"/>
          <p:nvPr>
            <p:ph idx="3" type="body"/>
          </p:nvPr>
        </p:nvSpPr>
        <p:spPr>
          <a:xfrm>
            <a:off x="5118653" y="3665887"/>
            <a:ext cx="6264414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20"/>
              <a:buNone/>
              <a:defRPr b="0" sz="22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None/>
              <a:defRPr b="1" sz="1600"/>
            </a:lvl9pPr>
          </a:lstStyle>
          <a:p/>
        </p:txBody>
      </p:sp>
      <p:sp>
        <p:nvSpPr>
          <p:cNvPr id="206" name="Google Shape;206;p19"/>
          <p:cNvSpPr txBox="1"/>
          <p:nvPr>
            <p:ph idx="4" type="body"/>
          </p:nvPr>
        </p:nvSpPr>
        <p:spPr>
          <a:xfrm>
            <a:off x="5118447" y="4351687"/>
            <a:ext cx="6265588" cy="170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207" name="Google Shape;207;p19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19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19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oogle Shape;211;p20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212" name="Google Shape;212;p20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20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20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0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0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20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20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0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20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20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20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20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20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0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20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0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0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20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20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20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0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3" name="Google Shape;233;p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4" name="Google Shape;234;p20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20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20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7" name="Google Shape;237;p20"/>
          <p:cNvSpPr txBox="1"/>
          <p:nvPr>
            <p:ph type="title"/>
          </p:nvPr>
        </p:nvSpPr>
        <p:spPr>
          <a:xfrm>
            <a:off x="888632" y="2349925"/>
            <a:ext cx="3501196" cy="2456442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0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20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0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21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243" name="Google Shape;243;p21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21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21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21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1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21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1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21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1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1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1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1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1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21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1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21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1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21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21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21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21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4" name="Google Shape;264;p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65" name="Google Shape;265;p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21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2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8" name="Google Shape;268;p21"/>
          <p:cNvSpPr txBox="1"/>
          <p:nvPr>
            <p:ph type="title"/>
          </p:nvPr>
        </p:nvSpPr>
        <p:spPr>
          <a:xfrm>
            <a:off x="888631" y="2352026"/>
            <a:ext cx="3501197" cy="12232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28600" spcFirstLastPara="1" rIns="228600" wrap="square" tIns="22860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200"/>
              <a:buFont typeface="Calibri"/>
              <a:buNone/>
              <a:defRPr sz="3200">
                <a:solidFill>
                  <a:srgbClr val="FFFE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21"/>
          <p:cNvSpPr txBox="1"/>
          <p:nvPr>
            <p:ph idx="1" type="body"/>
          </p:nvPr>
        </p:nvSpPr>
        <p:spPr>
          <a:xfrm>
            <a:off x="5109983" y="802809"/>
            <a:ext cx="6275035" cy="5249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270" name="Google Shape;270;p21"/>
          <p:cNvSpPr txBox="1"/>
          <p:nvPr>
            <p:ph idx="2" type="body"/>
          </p:nvPr>
        </p:nvSpPr>
        <p:spPr>
          <a:xfrm>
            <a:off x="888631" y="3580186"/>
            <a:ext cx="3501197" cy="1221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FFFEF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5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3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  <a:defRPr sz="1000"/>
            </a:lvl9pPr>
          </a:lstStyle>
          <a:p/>
        </p:txBody>
      </p:sp>
      <p:sp>
        <p:nvSpPr>
          <p:cNvPr id="271" name="Google Shape;271;p21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21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" name="Google Shape;273;p21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oogle Shape;275;p22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276" name="Google Shape;276;p22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22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22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2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2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22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22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2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2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2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2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2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2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2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22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22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22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22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22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22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22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7" name="Google Shape;297;p22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98" name="Google Shape;298;p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2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1" name="Google Shape;301;p22"/>
          <p:cNvSpPr txBox="1"/>
          <p:nvPr>
            <p:ph type="title"/>
          </p:nvPr>
        </p:nvSpPr>
        <p:spPr>
          <a:xfrm>
            <a:off x="888632" y="2349925"/>
            <a:ext cx="3501196" cy="2456441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2" name="Google Shape;302;p22"/>
          <p:cNvSpPr txBox="1"/>
          <p:nvPr>
            <p:ph idx="1" type="body"/>
          </p:nvPr>
        </p:nvSpPr>
        <p:spPr>
          <a:xfrm rot="5400000">
            <a:off x="5618955" y="285747"/>
            <a:ext cx="5257090" cy="62750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303" name="Google Shape;303;p22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22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22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23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308" name="Google Shape;308;p23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23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23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23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23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23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23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23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23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23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23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23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23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23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23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23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23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23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23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23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23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9" name="Google Shape;329;p23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330" name="Google Shape;330;p23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23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3" name="Google Shape;333;p23"/>
          <p:cNvSpPr txBox="1"/>
          <p:nvPr>
            <p:ph type="title"/>
          </p:nvPr>
        </p:nvSpPr>
        <p:spPr>
          <a:xfrm rot="5400000">
            <a:off x="8329814" y="1827549"/>
            <a:ext cx="2456442" cy="3501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23"/>
          <p:cNvSpPr txBox="1"/>
          <p:nvPr>
            <p:ph idx="1" type="body"/>
          </p:nvPr>
        </p:nvSpPr>
        <p:spPr>
          <a:xfrm rot="5400000">
            <a:off x="1308407" y="292785"/>
            <a:ext cx="5257303" cy="6268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Char char="▪"/>
              <a:defRPr/>
            </a:lvl1pPr>
            <a:lvl2pPr indent="-35433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2pPr>
            <a:lvl3pPr indent="-35433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3pPr>
            <a:lvl4pPr indent="-35433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4pPr>
            <a:lvl5pPr indent="-35432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5pPr>
            <a:lvl6pPr indent="-35432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6pPr>
            <a:lvl7pPr indent="-35432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7pPr>
            <a:lvl8pPr indent="-35432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8pPr>
            <a:lvl9pPr indent="-35432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▪"/>
              <a:defRPr/>
            </a:lvl9pPr>
          </a:lstStyle>
          <a:p/>
        </p:txBody>
      </p:sp>
      <p:sp>
        <p:nvSpPr>
          <p:cNvPr id="335" name="Google Shape;335;p23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6" name="Google Shape;336;p23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23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>
            <a:lvl1pPr lv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0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8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4036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76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26389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4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312419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31242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312420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312420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31242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31242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32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04672" y="3200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kirkwoodmo.infinitecampus.org/campus/portal/students/kirkwood.jsp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"/>
          <p:cNvSpPr txBox="1"/>
          <p:nvPr>
            <p:ph type="ctrTitle"/>
          </p:nvPr>
        </p:nvSpPr>
        <p:spPr>
          <a:xfrm>
            <a:off x="1759236" y="2075504"/>
            <a:ext cx="8679915" cy="174872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28600" spcFirstLastPara="1" rIns="228600" wrap="square" tIns="2286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5400"/>
              <a:buFont typeface="Rockwell"/>
              <a:buNone/>
            </a:pPr>
            <a:r>
              <a:rPr lang="en-US">
                <a:latin typeface="Rockwell"/>
                <a:ea typeface="Rockwell"/>
                <a:cs typeface="Rockwell"/>
                <a:sym typeface="Rockwell"/>
              </a:rPr>
              <a:t>NORTH KIRKWOOD</a:t>
            </a:r>
            <a:br>
              <a:rPr lang="en-US">
                <a:latin typeface="Rockwell"/>
                <a:ea typeface="Rockwell"/>
                <a:cs typeface="Rockwell"/>
                <a:sym typeface="Rockwell"/>
              </a:rPr>
            </a:br>
            <a:r>
              <a:rPr lang="en-US">
                <a:latin typeface="Rockwell"/>
                <a:ea typeface="Rockwell"/>
                <a:cs typeface="Rockwell"/>
                <a:sym typeface="Rockwell"/>
              </a:rPr>
              <a:t>MIDDLE SCHOOL </a:t>
            </a:r>
            <a:endParaRPr/>
          </a:p>
        </p:txBody>
      </p:sp>
      <p:sp>
        <p:nvSpPr>
          <p:cNvPr id="343" name="Google Shape;343;p1"/>
          <p:cNvSpPr txBox="1"/>
          <p:nvPr>
            <p:ph idx="1" type="subTitle"/>
          </p:nvPr>
        </p:nvSpPr>
        <p:spPr>
          <a:xfrm>
            <a:off x="1759237" y="3906266"/>
            <a:ext cx="8673427" cy="1322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20"/>
              <a:buNone/>
            </a:pPr>
            <a:r>
              <a:rPr lang="en-US" sz="3200"/>
              <a:t>RANKING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</a:pPr>
            <a:r>
              <a:rPr lang="en-US" sz="3200"/>
              <a:t>7</a:t>
            </a:r>
            <a:r>
              <a:rPr baseline="30000" lang="en-US" sz="3200"/>
              <a:t>TH</a:t>
            </a:r>
            <a:r>
              <a:rPr lang="en-US" sz="3200"/>
              <a:t> GRADE CLASSES</a:t>
            </a:r>
            <a:endParaRPr/>
          </a:p>
        </p:txBody>
      </p:sp>
      <p:sp>
        <p:nvSpPr>
          <p:cNvPr id="344" name="Google Shape;344;p1"/>
          <p:cNvSpPr txBox="1"/>
          <p:nvPr/>
        </p:nvSpPr>
        <p:spPr>
          <a:xfrm>
            <a:off x="1690106" y="5838737"/>
            <a:ext cx="8811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Infinite Campus Portal: </a:t>
            </a:r>
            <a:r>
              <a:rPr b="0" i="0" lang="en-US" sz="1800" u="sng" cap="none" strike="noStrike">
                <a:solidFill>
                  <a:schemeClr val="hlink"/>
                </a:solidFill>
                <a:latin typeface="Rockwell"/>
                <a:ea typeface="Rockwell"/>
                <a:cs typeface="Rockwell"/>
                <a:sym typeface="Rockwell"/>
                <a:hlinkClick r:id="rId3"/>
              </a:rPr>
              <a:t>https://kirkwoodmo.infinitecampus.org/campus/portal/students/kirkwood.jsp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Google Shape;349;p2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50" name="Google Shape;350;p2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2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2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1" name="Google Shape;371;p2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72" name="Google Shape;372;p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5" name="Google Shape;375;p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376" name="Google Shape;376;p2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77" name="Google Shape;377;p2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13333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1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</p:grpSp>
      <p:sp>
        <p:nvSpPr>
          <p:cNvPr id="398" name="Google Shape;398;p2"/>
          <p:cNvSpPr txBox="1"/>
          <p:nvPr>
            <p:ph type="title"/>
          </p:nvPr>
        </p:nvSpPr>
        <p:spPr>
          <a:xfrm>
            <a:off x="1759287" y="798881"/>
            <a:ext cx="8673427" cy="1048945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ckwell"/>
              <a:buNone/>
            </a:pPr>
            <a:r>
              <a:rPr b="0" i="0" lang="en-US" sz="4000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Overview of  7</a:t>
            </a:r>
            <a:r>
              <a:rPr b="0" baseline="30000" i="0" lang="en-US" sz="4000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th</a:t>
            </a:r>
            <a:r>
              <a:rPr b="0" i="0" lang="en-US" sz="4000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Grade Schedule</a:t>
            </a:r>
            <a:endParaRPr/>
          </a:p>
        </p:txBody>
      </p:sp>
      <p:grpSp>
        <p:nvGrpSpPr>
          <p:cNvPr id="399" name="Google Shape;399;p2"/>
          <p:cNvGrpSpPr/>
          <p:nvPr/>
        </p:nvGrpSpPr>
        <p:grpSpPr>
          <a:xfrm>
            <a:off x="807722" y="2977260"/>
            <a:ext cx="10576557" cy="2202899"/>
            <a:chOff x="0" y="986284"/>
            <a:chExt cx="10576557" cy="2202899"/>
          </a:xfrm>
        </p:grpSpPr>
        <p:sp>
          <p:nvSpPr>
            <p:cNvPr id="400" name="Google Shape;400;p2"/>
            <p:cNvSpPr/>
            <p:nvPr/>
          </p:nvSpPr>
          <p:spPr>
            <a:xfrm>
              <a:off x="0" y="986284"/>
              <a:ext cx="2974656" cy="1888907"/>
            </a:xfrm>
            <a:prstGeom prst="roundRect">
              <a:avLst>
                <a:gd fmla="val 10000" name="adj"/>
              </a:avLst>
            </a:prstGeom>
            <a:solidFill>
              <a:srgbClr val="F81B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330517" y="1300276"/>
              <a:ext cx="2974656" cy="188890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8235"/>
              </a:schemeClr>
            </a:solidFill>
            <a:ln cap="flat" cmpd="sng" w="15875">
              <a:solidFill>
                <a:srgbClr val="F81B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2"/>
            <p:cNvSpPr txBox="1"/>
            <p:nvPr/>
          </p:nvSpPr>
          <p:spPr>
            <a:xfrm>
              <a:off x="385841" y="1355600"/>
              <a:ext cx="2864008" cy="17782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Rockwell"/>
                <a:buNone/>
              </a:pPr>
              <a:r>
                <a:rPr b="0" i="0" lang="en-US" sz="2200" u="none" cap="none" strike="noStrike">
                  <a:solidFill>
                    <a:schemeClr val="dk1"/>
                  </a:solidFill>
                  <a:latin typeface="Rockwell"/>
                  <a:ea typeface="Rockwell"/>
                  <a:cs typeface="Rockwell"/>
                  <a:sym typeface="Rockwell"/>
                </a:rPr>
                <a:t>7 PERIOD SCHEDULE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3635691" y="986284"/>
              <a:ext cx="2974656" cy="1888907"/>
            </a:xfrm>
            <a:prstGeom prst="roundRect">
              <a:avLst>
                <a:gd fmla="val 10000" name="adj"/>
              </a:avLst>
            </a:prstGeom>
            <a:solidFill>
              <a:srgbClr val="F81B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3966209" y="1300276"/>
              <a:ext cx="2974656" cy="188890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8235"/>
              </a:schemeClr>
            </a:solidFill>
            <a:ln cap="flat" cmpd="sng" w="15875">
              <a:solidFill>
                <a:srgbClr val="F81B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2"/>
            <p:cNvSpPr txBox="1"/>
            <p:nvPr/>
          </p:nvSpPr>
          <p:spPr>
            <a:xfrm>
              <a:off x="4021533" y="1355600"/>
              <a:ext cx="2864008" cy="17782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Rockwell"/>
                <a:buNone/>
              </a:pPr>
              <a:r>
                <a:rPr b="0" i="0" lang="en-US" sz="2200" u="none" cap="none" strike="noStrike">
                  <a:solidFill>
                    <a:schemeClr val="dk1"/>
                  </a:solidFill>
                  <a:latin typeface="Rockwell"/>
                  <a:ea typeface="Rockwell"/>
                  <a:cs typeface="Rockwell"/>
                  <a:sym typeface="Rockwell"/>
                </a:rPr>
                <a:t>TEAM CLASSES PERIODS 2-5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7271383" y="986284"/>
              <a:ext cx="2974656" cy="1888907"/>
            </a:xfrm>
            <a:prstGeom prst="roundRect">
              <a:avLst>
                <a:gd fmla="val 10000" name="adj"/>
              </a:avLst>
            </a:prstGeom>
            <a:solidFill>
              <a:srgbClr val="F81B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7601901" y="1300276"/>
              <a:ext cx="2974656" cy="1888907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8235"/>
              </a:schemeClr>
            </a:solidFill>
            <a:ln cap="flat" cmpd="sng" w="15875">
              <a:solidFill>
                <a:srgbClr val="F81B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2"/>
            <p:cNvSpPr txBox="1"/>
            <p:nvPr/>
          </p:nvSpPr>
          <p:spPr>
            <a:xfrm>
              <a:off x="7657225" y="1355600"/>
              <a:ext cx="2864008" cy="17782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Rockwell"/>
                <a:buNone/>
              </a:pPr>
              <a:r>
                <a:rPr b="0" i="0" lang="en-US" sz="2200" u="none" cap="none" strike="noStrike">
                  <a:solidFill>
                    <a:schemeClr val="dk1"/>
                  </a:solidFill>
                  <a:latin typeface="Rockwell"/>
                  <a:ea typeface="Rockwell"/>
                  <a:cs typeface="Rockwell"/>
                  <a:sym typeface="Rockwell"/>
                </a:rPr>
                <a:t>ENCORE/ELECTIVE &amp; WELLNESS PERIODS 1,6, 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14" name="Google Shape;414;p3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5" name="Google Shape;435;p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436" name="Google Shape;436;p3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37" name="Google Shape;437;p3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9" name="Google Shape;439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440" name="Google Shape;440;p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41" name="Google Shape;441;p3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lt1">
                  <a:alpha val="33333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2" name="Google Shape;462;p3"/>
          <p:cNvSpPr/>
          <p:nvPr/>
        </p:nvSpPr>
        <p:spPr>
          <a:xfrm>
            <a:off x="0" y="0"/>
            <a:ext cx="12192000" cy="57883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63" name="Google Shape;463;p3"/>
          <p:cNvSpPr txBox="1"/>
          <p:nvPr>
            <p:ph type="title"/>
          </p:nvPr>
        </p:nvSpPr>
        <p:spPr>
          <a:xfrm>
            <a:off x="416400" y="960125"/>
            <a:ext cx="4376700" cy="41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/>
          <a:p>
            <a:pPr indent="0" lvl="0" marL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 sz="4400">
                <a:solidFill>
                  <a:schemeClr val="dk1"/>
                </a:solidFill>
              </a:rPr>
              <a:t>CORE</a:t>
            </a:r>
            <a:br>
              <a:rPr b="1" lang="en-US" sz="4400">
                <a:solidFill>
                  <a:schemeClr val="dk1"/>
                </a:solidFill>
              </a:rPr>
            </a:br>
            <a:r>
              <a:rPr b="1" lang="en-US" sz="4400">
                <a:solidFill>
                  <a:schemeClr val="dk1"/>
                </a:solidFill>
              </a:rPr>
              <a:t>REQUIREMENTS</a:t>
            </a:r>
            <a:endParaRPr/>
          </a:p>
        </p:txBody>
      </p:sp>
      <p:cxnSp>
        <p:nvCxnSpPr>
          <p:cNvPr id="464" name="Google Shape;464;p3"/>
          <p:cNvCxnSpPr/>
          <p:nvPr/>
        </p:nvCxnSpPr>
        <p:spPr>
          <a:xfrm>
            <a:off x="4752263" y="1200150"/>
            <a:ext cx="0" cy="3543972"/>
          </a:xfrm>
          <a:prstGeom prst="straightConnector1">
            <a:avLst/>
          </a:prstGeom>
          <a:noFill/>
          <a:ln cap="flat" cmpd="sng" w="12700">
            <a:solidFill>
              <a:srgbClr val="EC190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5" name="Google Shape;465;p3"/>
          <p:cNvSpPr txBox="1"/>
          <p:nvPr>
            <p:ph idx="1" type="body"/>
          </p:nvPr>
        </p:nvSpPr>
        <p:spPr>
          <a:xfrm>
            <a:off x="4983164" y="960120"/>
            <a:ext cx="5511800" cy="41712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51459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960"/>
              <a:buFont typeface="Noto Sans Symbols"/>
              <a:buChar char="▪"/>
            </a:pPr>
            <a:r>
              <a:rPr lang="en-US" sz="3600">
                <a:solidFill>
                  <a:schemeClr val="dk1"/>
                </a:solidFill>
              </a:rPr>
              <a:t>ELA</a:t>
            </a:r>
            <a:endParaRPr/>
          </a:p>
          <a:p>
            <a:pPr indent="-251459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960"/>
              <a:buFont typeface="Noto Sans Symbols"/>
              <a:buChar char="▪"/>
            </a:pPr>
            <a:r>
              <a:rPr lang="en-US" sz="3600">
                <a:solidFill>
                  <a:schemeClr val="dk1"/>
                </a:solidFill>
              </a:rPr>
              <a:t>SCIENCE</a:t>
            </a:r>
            <a:endParaRPr/>
          </a:p>
          <a:p>
            <a:pPr indent="-251459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960"/>
              <a:buFont typeface="Noto Sans Symbols"/>
              <a:buChar char="▪"/>
            </a:pPr>
            <a:r>
              <a:rPr lang="en-US" sz="3600">
                <a:solidFill>
                  <a:schemeClr val="dk1"/>
                </a:solidFill>
              </a:rPr>
              <a:t>MATH</a:t>
            </a:r>
            <a:endParaRPr/>
          </a:p>
          <a:p>
            <a:pPr indent="-251459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960"/>
              <a:buFont typeface="Noto Sans Symbols"/>
              <a:buChar char="▪"/>
            </a:pPr>
            <a:r>
              <a:rPr lang="en-US" sz="3600">
                <a:solidFill>
                  <a:schemeClr val="dk1"/>
                </a:solidFill>
              </a:rPr>
              <a:t>SOCIAL STUDIES</a:t>
            </a:r>
            <a:endParaRPr/>
          </a:p>
          <a:p>
            <a:pPr indent="-251459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960"/>
              <a:buFont typeface="Noto Sans Symbols"/>
              <a:buChar char="▪"/>
            </a:pPr>
            <a:r>
              <a:rPr lang="en-US" sz="3600">
                <a:solidFill>
                  <a:schemeClr val="dk1"/>
                </a:solidFill>
              </a:rPr>
              <a:t>WELLNESS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"/>
          <p:cNvSpPr/>
          <p:nvPr/>
        </p:nvSpPr>
        <p:spPr>
          <a:xfrm>
            <a:off x="0" y="-1"/>
            <a:ext cx="12192000" cy="68692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471" name="Google Shape;471;p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72" name="Google Shape;472;p4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lt1">
                  <a:alpha val="33333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3" name="Google Shape;493;p4"/>
          <p:cNvSpPr/>
          <p:nvPr/>
        </p:nvSpPr>
        <p:spPr>
          <a:xfrm>
            <a:off x="1923665" y="0"/>
            <a:ext cx="10268336" cy="68692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94" name="Google Shape;494;p4"/>
          <p:cNvSpPr txBox="1"/>
          <p:nvPr>
            <p:ph type="title"/>
          </p:nvPr>
        </p:nvSpPr>
        <p:spPr>
          <a:xfrm>
            <a:off x="2880484" y="376239"/>
            <a:ext cx="8827327" cy="833110"/>
          </a:xfrm>
          <a:prstGeom prst="rect">
            <a:avLst/>
          </a:prstGeom>
          <a:noFill/>
          <a:ln>
            <a:noFill/>
          </a:ln>
        </p:spPr>
        <p:txBody>
          <a:bodyPr anchorCtr="0" anchor="t" bIns="228600" lIns="228600" spcFirstLastPara="1" rIns="228600" wrap="square" tIns="228600">
            <a:normAutofit fontScale="90000"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Rockwell"/>
              <a:buNone/>
            </a:pPr>
            <a:r>
              <a:rPr lang="en-US" sz="4900">
                <a:solidFill>
                  <a:schemeClr val="accent1"/>
                </a:solidFill>
                <a:latin typeface="Rockwell"/>
                <a:ea typeface="Rockwell"/>
                <a:cs typeface="Rockwell"/>
                <a:sym typeface="Rockwell"/>
              </a:rPr>
              <a:t>ENCORE/ELECTIVE COURSES</a:t>
            </a:r>
            <a:br>
              <a:rPr lang="en-US" sz="2800">
                <a:solidFill>
                  <a:schemeClr val="accent1"/>
                </a:solidFill>
              </a:rPr>
            </a:br>
            <a:br>
              <a:rPr lang="en-US" sz="2800">
                <a:solidFill>
                  <a:schemeClr val="accent1"/>
                </a:solidFill>
              </a:rPr>
            </a:br>
            <a:endParaRPr sz="2800">
              <a:solidFill>
                <a:schemeClr val="accent1"/>
              </a:solidFill>
            </a:endParaRPr>
          </a:p>
        </p:txBody>
      </p:sp>
      <p:sp>
        <p:nvSpPr>
          <p:cNvPr id="495" name="Google Shape;495;p4"/>
          <p:cNvSpPr/>
          <p:nvPr/>
        </p:nvSpPr>
        <p:spPr>
          <a:xfrm rot="5400000">
            <a:off x="1797903" y="954813"/>
            <a:ext cx="300774" cy="259288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96" name="Google Shape;496;p4"/>
          <p:cNvSpPr txBox="1"/>
          <p:nvPr>
            <p:ph idx="1" type="body"/>
          </p:nvPr>
        </p:nvSpPr>
        <p:spPr>
          <a:xfrm>
            <a:off x="2907914" y="1608931"/>
            <a:ext cx="6123783" cy="49730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960"/>
              <a:buNone/>
            </a:pPr>
            <a:r>
              <a:rPr b="1" lang="en-US" sz="3600">
                <a:latin typeface="Candara"/>
                <a:ea typeface="Candara"/>
                <a:cs typeface="Candara"/>
                <a:sym typeface="Candara"/>
              </a:rPr>
              <a:t>FULL YEAR: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080"/>
              <a:buChar char="▪"/>
            </a:pPr>
            <a:r>
              <a:rPr b="1" lang="en-US" sz="2800">
                <a:latin typeface="Candara"/>
                <a:ea typeface="Candara"/>
                <a:cs typeface="Candara"/>
                <a:sym typeface="Candara"/>
              </a:rPr>
              <a:t>7</a:t>
            </a:r>
            <a:r>
              <a:rPr b="1" baseline="30000" lang="en-US" sz="2800">
                <a:latin typeface="Candara"/>
                <a:ea typeface="Candara"/>
                <a:cs typeface="Candara"/>
                <a:sym typeface="Candara"/>
              </a:rPr>
              <a:t>th</a:t>
            </a:r>
            <a:r>
              <a:rPr b="1" lang="en-US" sz="2800">
                <a:latin typeface="Candara"/>
                <a:ea typeface="Candara"/>
                <a:cs typeface="Candara"/>
                <a:sym typeface="Candara"/>
              </a:rPr>
              <a:t> Grade Band / 7</a:t>
            </a:r>
            <a:r>
              <a:rPr b="1" baseline="30000" lang="en-US" sz="2800">
                <a:latin typeface="Candara"/>
                <a:ea typeface="Candara"/>
                <a:cs typeface="Candara"/>
                <a:sym typeface="Candara"/>
              </a:rPr>
              <a:t>th</a:t>
            </a:r>
            <a:r>
              <a:rPr b="1" lang="en-US" sz="2800">
                <a:latin typeface="Candara"/>
                <a:ea typeface="Candara"/>
                <a:cs typeface="Candara"/>
                <a:sym typeface="Candara"/>
              </a:rPr>
              <a:t> Grade Orchestra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Students must successfully complete 6</a:t>
            </a:r>
            <a:r>
              <a:rPr baseline="30000" lang="en-US" sz="2400"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 Grade Band/Orchestra to enroll.</a:t>
            </a:r>
            <a:r>
              <a:rPr lang="en-US" sz="20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5"/>
          <p:cNvSpPr/>
          <p:nvPr/>
        </p:nvSpPr>
        <p:spPr>
          <a:xfrm>
            <a:off x="0" y="-1"/>
            <a:ext cx="12192000" cy="68692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502" name="Google Shape;502;p5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503" name="Google Shape;503;p5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5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5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5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5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5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5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5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5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5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5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5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5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5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5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5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lt1">
                  <a:alpha val="33333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5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5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5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5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5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3333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4" name="Google Shape;524;p5"/>
          <p:cNvSpPr/>
          <p:nvPr/>
        </p:nvSpPr>
        <p:spPr>
          <a:xfrm>
            <a:off x="1923665" y="0"/>
            <a:ext cx="10268336" cy="68692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25" name="Google Shape;525;p5"/>
          <p:cNvSpPr/>
          <p:nvPr/>
        </p:nvSpPr>
        <p:spPr>
          <a:xfrm rot="5400000">
            <a:off x="1797903" y="954813"/>
            <a:ext cx="300774" cy="259288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26" name="Google Shape;526;p5"/>
          <p:cNvSpPr txBox="1"/>
          <p:nvPr>
            <p:ph idx="1" type="body"/>
          </p:nvPr>
        </p:nvSpPr>
        <p:spPr>
          <a:xfrm>
            <a:off x="2907914" y="266701"/>
            <a:ext cx="8588761" cy="6315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960"/>
              <a:buNone/>
            </a:pPr>
            <a:r>
              <a:rPr b="1" lang="en-US" sz="3600">
                <a:latin typeface="Candara"/>
                <a:ea typeface="Candara"/>
                <a:cs typeface="Candara"/>
                <a:sym typeface="Candara"/>
              </a:rPr>
              <a:t>SEMESTER ENCORE/CORE EXTENSIONS: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960"/>
              <a:buNone/>
            </a:pPr>
            <a:r>
              <a:t/>
            </a:r>
            <a:endParaRPr b="1" sz="3600">
              <a:latin typeface="Candara"/>
              <a:ea typeface="Candara"/>
              <a:cs typeface="Candara"/>
              <a:sym typeface="Candara"/>
            </a:endParaRPr>
          </a:p>
        </p:txBody>
      </p:sp>
      <p:graphicFrame>
        <p:nvGraphicFramePr>
          <p:cNvPr id="527" name="Google Shape;527;p5"/>
          <p:cNvGraphicFramePr/>
          <p:nvPr/>
        </p:nvGraphicFramePr>
        <p:xfrm>
          <a:off x="2907913" y="93408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{C4546100-BDBF-48D0-B191-FCE487C462A6}</a:tableStyleId>
              </a:tblPr>
              <a:tblGrid>
                <a:gridCol w="3878400"/>
                <a:gridCol w="3878400"/>
              </a:tblGrid>
              <a:tr h="5647875">
                <a:tc>
                  <a:txBody>
                    <a:bodyPr/>
                    <a:lstStyle/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Art 7</a:t>
                      </a:r>
                      <a:endParaRPr sz="1200" u="none" cap="none" strike="noStrike"/>
                    </a:p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Choir </a:t>
                      </a:r>
                      <a:endParaRPr b="0" sz="3000" u="none" cap="none" strike="noStrike"/>
                    </a:p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Coding/Tech Time</a:t>
                      </a:r>
                      <a:endParaRPr b="0" sz="3000" u="none" cap="none" strike="noStrike"/>
                    </a:p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Creative Writing</a:t>
                      </a:r>
                      <a:endParaRPr b="0" sz="3000" u="none" cap="none" strike="noStrike"/>
                    </a:p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Debate</a:t>
                      </a:r>
                      <a:endParaRPr sz="1200" u="none" cap="none" strike="noStrike"/>
                    </a:p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Drama 7</a:t>
                      </a:r>
                      <a:endParaRPr b="0" sz="3000" u="none" cap="none" strike="noStrike"/>
                    </a:p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Engineering 7</a:t>
                      </a:r>
                      <a:endParaRPr b="0" sz="3000" u="none" cap="none" strike="noStrike"/>
                    </a:p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French 7</a:t>
                      </a:r>
                      <a:endParaRPr b="0" sz="3000" u="none" cap="none" strike="noStrike"/>
                    </a:p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German 7</a:t>
                      </a:r>
                      <a:endParaRPr b="0" sz="3000" u="none" cap="none" strike="noStrike"/>
                    </a:p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Great Outdoors</a:t>
                      </a:r>
                      <a:endParaRPr b="0" sz="3000" u="none" cap="none" strike="noStrike"/>
                    </a:p>
                    <a:p>
                      <a:pPr indent="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t/>
                      </a:r>
                      <a:endParaRPr b="0" sz="3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-30480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History Thru Lit &amp; Film</a:t>
                      </a:r>
                      <a:endParaRPr b="0" sz="3000" u="none" cap="none" strike="noStrike"/>
                    </a:p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Intro to FACS</a:t>
                      </a:r>
                      <a:endParaRPr b="0" sz="3000" u="none" cap="none" strike="noStrike"/>
                    </a:p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Leaders Among Us</a:t>
                      </a:r>
                      <a:endParaRPr b="0" sz="3000" u="none" cap="none" strike="noStrike"/>
                    </a:p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Mind and Body</a:t>
                      </a:r>
                      <a:endParaRPr sz="1200" u="none" cap="none" strike="noStrike"/>
                    </a:p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Music</a:t>
                      </a:r>
                      <a:endParaRPr b="0" sz="3000" u="none" cap="none" strike="noStrike"/>
                    </a:p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Musical Theater</a:t>
                      </a:r>
                      <a:endParaRPr b="0" sz="3000" u="none" cap="none" strike="noStrike"/>
                    </a:p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/>
                        <a:t>S</a:t>
                      </a:r>
                      <a:r>
                        <a:rPr b="0" lang="en-US" sz="3000" u="none" cap="none" strike="noStrike"/>
                        <a:t>panish 7</a:t>
                      </a:r>
                      <a:endParaRPr b="0" sz="3000" u="none" cap="none" strike="noStrike"/>
                    </a:p>
                    <a:p>
                      <a:pPr indent="-2730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Char char="•"/>
                      </a:pPr>
                      <a:r>
                        <a:rPr b="0" lang="en-US" sz="3000" u="none" cap="none" strike="noStrike"/>
                        <a:t>Zoology</a:t>
                      </a:r>
                      <a:endParaRPr sz="12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528" name="Google Shape;528;p5"/>
          <p:cNvSpPr txBox="1"/>
          <p:nvPr/>
        </p:nvSpPr>
        <p:spPr>
          <a:xfrm>
            <a:off x="111100" y="990513"/>
            <a:ext cx="1595700" cy="55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*Learn about these classes from the </a:t>
            </a:r>
            <a:r>
              <a:rPr b="1" lang="en-US" sz="18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Course Description Guide</a:t>
            </a:r>
            <a:r>
              <a:rPr b="1"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:</a:t>
            </a:r>
            <a:endParaRPr b="1"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On your ipad:</a:t>
            </a:r>
            <a:endParaRPr b="1"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1) Go to Mosyle app</a:t>
            </a:r>
            <a:endParaRPr b="1"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2) Select “My books”</a:t>
            </a:r>
            <a:endParaRPr b="1"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3) Click “install”</a:t>
            </a:r>
            <a:endParaRPr b="1"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4) Will download in Ibooks app</a:t>
            </a:r>
            <a:endParaRPr b="1"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21a70a11685_0_0"/>
          <p:cNvSpPr txBox="1"/>
          <p:nvPr>
            <p:ph type="title"/>
          </p:nvPr>
        </p:nvSpPr>
        <p:spPr>
          <a:xfrm>
            <a:off x="888631" y="2349925"/>
            <a:ext cx="3498900" cy="245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600" lIns="228600" spcFirstLastPara="1" rIns="228600" wrap="square" tIns="2286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Sample Schedules</a:t>
            </a:r>
            <a:endParaRPr/>
          </a:p>
        </p:txBody>
      </p:sp>
      <p:sp>
        <p:nvSpPr>
          <p:cNvPr id="535" name="Google Shape;535;g21a70a11685_0_0"/>
          <p:cNvSpPr txBox="1"/>
          <p:nvPr>
            <p:ph idx="1" type="body"/>
          </p:nvPr>
        </p:nvSpPr>
        <p:spPr>
          <a:xfrm>
            <a:off x="5118450" y="183425"/>
            <a:ext cx="6282000" cy="6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980"/>
              <a:buNone/>
            </a:pPr>
            <a:r>
              <a:t/>
            </a:r>
            <a:endParaRPr/>
          </a:p>
        </p:txBody>
      </p:sp>
      <p:graphicFrame>
        <p:nvGraphicFramePr>
          <p:cNvPr id="536" name="Google Shape;536;g21a70a11685_0_0"/>
          <p:cNvGraphicFramePr/>
          <p:nvPr/>
        </p:nvGraphicFramePr>
        <p:xfrm>
          <a:off x="5144088" y="279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{9708490E-3E27-4220-8BC7-DD8DD6236951}</a:tableStyleId>
              </a:tblPr>
              <a:tblGrid>
                <a:gridCol w="3077625"/>
                <a:gridCol w="3153075"/>
              </a:tblGrid>
              <a:tr h="623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sng" cap="none" strike="noStrike">
                          <a:solidFill>
                            <a:srgbClr val="333333"/>
                          </a:solidFill>
                          <a:highlight>
                            <a:srgbClr val="00FF00"/>
                          </a:highlight>
                        </a:rPr>
                        <a:t>WITH </a:t>
                      </a:r>
                      <a:r>
                        <a:rPr b="1" lang="en-US" sz="1400" u="none" cap="none" strike="noStrike">
                          <a:solidFill>
                            <a:srgbClr val="333333"/>
                          </a:solidFill>
                          <a:highlight>
                            <a:srgbClr val="00FF00"/>
                          </a:highlight>
                        </a:rPr>
                        <a:t>Band / Orchestra</a:t>
                      </a:r>
                      <a:endParaRPr b="1" sz="1400" u="none" cap="none" strike="noStrike">
                        <a:solidFill>
                          <a:srgbClr val="333333"/>
                        </a:solidFill>
                        <a:highlight>
                          <a:srgbClr val="00FF00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(</a:t>
                      </a:r>
                      <a:r>
                        <a:rPr b="1" lang="en-US" sz="1400" u="none" cap="none" strike="noStrike">
                          <a:highlight>
                            <a:srgbClr val="00FFFF"/>
                          </a:highlight>
                        </a:rPr>
                        <a:t>2 </a:t>
                      </a:r>
                      <a:r>
                        <a:rPr lang="en-US" sz="1400" u="none" cap="none" strike="noStrike"/>
                        <a:t>total elective choices*)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*1 Semester long elective class each semester =</a:t>
                      </a:r>
                      <a:r>
                        <a:rPr lang="en-US" sz="1400" u="none" cap="none" strike="noStrike">
                          <a:highlight>
                            <a:srgbClr val="00FFFF"/>
                          </a:highlight>
                        </a:rPr>
                        <a:t> 2 total*</a:t>
                      </a:r>
                      <a:endParaRPr sz="1400" u="none" cap="none" strike="noStrike">
                        <a:highlight>
                          <a:srgbClr val="00FFFF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1922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highlight>
                            <a:schemeClr val="lt1"/>
                          </a:highlight>
                        </a:rPr>
                        <a:t>1st Semester:</a:t>
                      </a:r>
                      <a:endParaRPr b="1"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highlight>
                          <a:srgbClr val="00FF00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>
                          <a:highlight>
                            <a:srgbClr val="00FFFF"/>
                          </a:highlight>
                        </a:rPr>
                        <a:t>Encore/Core Extension</a:t>
                      </a:r>
                      <a:endParaRPr sz="1400" u="none" cap="none" strike="noStrike">
                        <a:highlight>
                          <a:srgbClr val="00FFFF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Core Class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Core Class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Core Class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Core Class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Band / Orchestra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Wellness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highlight>
                            <a:schemeClr val="lt1"/>
                          </a:highlight>
                        </a:rPr>
                        <a:t>2nd Semester:</a:t>
                      </a:r>
                      <a:endParaRPr b="1" sz="1400" u="none" cap="none" strike="noStrike">
                        <a:highlight>
                          <a:schemeClr val="lt1"/>
                        </a:highlight>
                      </a:endParaRPr>
                    </a:p>
                    <a:p>
                      <a:pPr indent="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highlight>
                          <a:srgbClr val="00FF00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>
                          <a:highlight>
                            <a:srgbClr val="00FFFF"/>
                          </a:highlight>
                        </a:rPr>
                        <a:t>Encore/Core Extension</a:t>
                      </a:r>
                      <a:endParaRPr sz="1400" u="none" cap="none" strike="noStrike">
                        <a:highlight>
                          <a:srgbClr val="00FFFF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Core Class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Core Class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Core Class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Core Class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Band / Orchestra 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Wellness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537" name="Google Shape;537;g21a70a11685_0_0"/>
          <p:cNvGraphicFramePr/>
          <p:nvPr/>
        </p:nvGraphicFramePr>
        <p:xfrm>
          <a:off x="5144075" y="3627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{9708490E-3E27-4220-8BC7-DD8DD6236951}</a:tableStyleId>
              </a:tblPr>
              <a:tblGrid>
                <a:gridCol w="3077650"/>
                <a:gridCol w="3153075"/>
              </a:tblGrid>
              <a:tr h="571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sng" cap="none" strike="noStrike">
                          <a:highlight>
                            <a:srgbClr val="00FF00"/>
                          </a:highlight>
                        </a:rPr>
                        <a:t>WITHOUT </a:t>
                      </a:r>
                      <a:r>
                        <a:rPr b="1" lang="en-US" sz="1400" u="none" cap="none" strike="noStrike">
                          <a:highlight>
                            <a:srgbClr val="00FF00"/>
                          </a:highlight>
                        </a:rPr>
                        <a:t>Band / Orchestra</a:t>
                      </a:r>
                      <a:endParaRPr b="1" sz="1400" u="none" cap="none" strike="noStrike">
                        <a:highlight>
                          <a:srgbClr val="00FF00"/>
                        </a:highlight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(</a:t>
                      </a:r>
                      <a:r>
                        <a:rPr lang="en-US" sz="1400" u="none" cap="none" strike="noStrike">
                          <a:highlight>
                            <a:srgbClr val="00FFFF"/>
                          </a:highlight>
                        </a:rPr>
                        <a:t>4 </a:t>
                      </a:r>
                      <a:r>
                        <a:rPr lang="en-US" sz="1400" u="none" cap="none" strike="noStrike"/>
                        <a:t>total encore choices*)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*2 Semester long encore classes each semester = </a:t>
                      </a:r>
                      <a:r>
                        <a:rPr lang="en-US" sz="1400" u="none" cap="none" strike="noStrike">
                          <a:highlight>
                            <a:srgbClr val="00FFFF"/>
                          </a:highlight>
                        </a:rPr>
                        <a:t>4 total*</a:t>
                      </a:r>
                      <a:endParaRPr sz="1400" u="none" cap="none" strike="noStrike">
                        <a:highlight>
                          <a:srgbClr val="00FFFF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1551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1st Semester:</a:t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>
                          <a:highlight>
                            <a:srgbClr val="00FFFF"/>
                          </a:highlight>
                        </a:rPr>
                        <a:t>Encore/Core Extension</a:t>
                      </a:r>
                      <a:endParaRPr sz="1400" u="none" cap="none" strike="noStrike">
                        <a:highlight>
                          <a:srgbClr val="00FFFF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Core Class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Core Class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Core Class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Core Class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>
                          <a:highlight>
                            <a:srgbClr val="00FFFF"/>
                          </a:highlight>
                        </a:rPr>
                        <a:t>Encore/Core Extension</a:t>
                      </a:r>
                      <a:endParaRPr sz="1400" u="none" cap="none" strike="noStrike">
                        <a:highlight>
                          <a:srgbClr val="00FFFF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Wellness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/>
                        <a:t>2nd Semester:</a:t>
                      </a:r>
                      <a:endParaRPr b="1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>
                          <a:highlight>
                            <a:srgbClr val="00FFFF"/>
                          </a:highlight>
                        </a:rPr>
                        <a:t>Encore/Core Extension</a:t>
                      </a:r>
                      <a:endParaRPr sz="1400" u="none" cap="none" strike="noStrike">
                        <a:highlight>
                          <a:srgbClr val="00FFFF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Core Class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Core Class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Core Class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Core Class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>
                          <a:highlight>
                            <a:srgbClr val="00FFFF"/>
                          </a:highlight>
                        </a:rPr>
                        <a:t>Encore/Core Extension</a:t>
                      </a:r>
                      <a:endParaRPr sz="1400" u="none" cap="none" strike="noStrike">
                        <a:highlight>
                          <a:srgbClr val="00FFFF"/>
                        </a:highlight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AutoNum type="arabicParenR"/>
                      </a:pPr>
                      <a:r>
                        <a:rPr lang="en-US" sz="1400" u="none" cap="none" strike="noStrike"/>
                        <a:t>Wellness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" name="Google Shape;542;p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543" name="Google Shape;543;p6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6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6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6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6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6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6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6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6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6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6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lt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6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lt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6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6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6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6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6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6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6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2" name="Google Shape;562;p6"/>
          <p:cNvSpPr/>
          <p:nvPr/>
        </p:nvSpPr>
        <p:spPr>
          <a:xfrm>
            <a:off x="-1061" y="-6705"/>
            <a:ext cx="12194122" cy="55683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63" name="Google Shape;563;p6"/>
          <p:cNvSpPr txBox="1"/>
          <p:nvPr/>
        </p:nvSpPr>
        <p:spPr>
          <a:xfrm>
            <a:off x="391580" y="715104"/>
            <a:ext cx="40302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COURSE SELECTION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ckwell"/>
              <a:buAutoNum type="arabicPeriod"/>
            </a:pPr>
            <a:r>
              <a:rPr b="0" i="0" lang="en-US" sz="3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Rank Semester Classes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2.Enter into</a:t>
            </a:r>
            <a:endParaRPr b="0" i="0" sz="3600" u="none" cap="none" strike="noStrike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   Infinite Campus</a:t>
            </a:r>
            <a:endParaRPr b="0" i="0" sz="3600" u="none" cap="none" strike="noStrike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564" name="Google Shape;564;p6" title="7th Grade Course Selection Form 26-27_Page_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5900" y="-6700"/>
            <a:ext cx="4682200" cy="5935475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6"/>
          <p:cNvSpPr/>
          <p:nvPr/>
        </p:nvSpPr>
        <p:spPr>
          <a:xfrm>
            <a:off x="5823" y="5496552"/>
            <a:ext cx="12180353" cy="136978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201aa22faf3_1_0"/>
          <p:cNvSpPr/>
          <p:nvPr/>
        </p:nvSpPr>
        <p:spPr>
          <a:xfrm>
            <a:off x="424500" y="1490450"/>
            <a:ext cx="3853500" cy="26508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g201aa22faf3_1_0"/>
          <p:cNvSpPr txBox="1"/>
          <p:nvPr/>
        </p:nvSpPr>
        <p:spPr>
          <a:xfrm>
            <a:off x="424500" y="1984463"/>
            <a:ext cx="3853500" cy="20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000"/>
              <a:buFont typeface="Calibri"/>
              <a:buNone/>
            </a:pPr>
            <a:r>
              <a:rPr b="0" i="0" lang="en-US" sz="4000" u="none" cap="none" strike="noStrike">
                <a:solidFill>
                  <a:srgbClr val="FFFEFF"/>
                </a:solidFill>
                <a:latin typeface="Calibri"/>
                <a:ea typeface="Calibri"/>
                <a:cs typeface="Calibri"/>
                <a:sym typeface="Calibri"/>
              </a:rPr>
              <a:t>Log into the IC Portal:</a:t>
            </a:r>
            <a:br>
              <a:rPr b="0" i="0" lang="en-US" sz="4000" u="none" cap="none" strike="noStrike">
                <a:solidFill>
                  <a:srgbClr val="FFFE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400" u="none" cap="none" strike="noStrike">
                <a:solidFill>
                  <a:srgbClr val="FFFEFF"/>
                </a:solidFill>
                <a:latin typeface="Calibri"/>
                <a:ea typeface="Calibri"/>
                <a:cs typeface="Calibri"/>
                <a:sym typeface="Calibri"/>
              </a:rPr>
              <a:t>http://tinyurl.com/KSDPortal</a:t>
            </a:r>
            <a:br>
              <a:rPr b="0" i="0" lang="en-US" sz="2400" u="none" cap="none" strike="noStrike">
                <a:solidFill>
                  <a:srgbClr val="FFFEF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400" u="none" cap="none" strike="noStrike">
              <a:solidFill>
                <a:srgbClr val="FFFE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73" name="Google Shape;573;g201aa22faf3_1_0"/>
          <p:cNvSpPr txBox="1"/>
          <p:nvPr/>
        </p:nvSpPr>
        <p:spPr>
          <a:xfrm>
            <a:off x="471675" y="4660050"/>
            <a:ext cx="35346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ckwell"/>
              <a:buChar char="-"/>
            </a:pPr>
            <a:r>
              <a:rPr b="0" i="0" lang="en-US" sz="1400" u="none" cap="none" strike="noStrike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Log in</a:t>
            </a:r>
            <a:endParaRPr b="0" i="0" sz="1400" u="none" cap="none" strike="noStrike">
              <a:solidFill>
                <a:srgbClr val="000000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Username = 6 digit student ID</a:t>
            </a:r>
            <a:endParaRPr b="0" i="0" sz="1400" u="none" cap="none" strike="noStrike">
              <a:solidFill>
                <a:srgbClr val="000000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Password = 8 digit birthday</a:t>
            </a:r>
            <a:endParaRPr b="0" i="0" sz="1400" u="none" cap="none" strike="noStrike">
              <a:solidFill>
                <a:srgbClr val="000000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ckwell"/>
              <a:buChar char="-"/>
            </a:pPr>
            <a:r>
              <a:rPr b="0" i="0" lang="en-US" sz="1400" u="none" cap="none" strike="noStrike">
                <a:solidFill>
                  <a:srgbClr val="000000"/>
                </a:solidFill>
                <a:latin typeface="Rockwell"/>
                <a:ea typeface="Rockwell"/>
                <a:cs typeface="Rockwell"/>
                <a:sym typeface="Rockwell"/>
              </a:rPr>
              <a:t>Click More on bottom left</a:t>
            </a:r>
            <a:endParaRPr b="0" i="0" sz="1400" u="none" cap="none" strike="noStrike">
              <a:solidFill>
                <a:srgbClr val="0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574" name="Google Shape;574;g201aa22faf3_1_0" title="Screenshot 2026-02-05 at 1.47.43 PM.png"/>
          <p:cNvPicPr preferRelativeResize="0"/>
          <p:nvPr/>
        </p:nvPicPr>
        <p:blipFill rotWithShape="1">
          <a:blip r:embed="rId3">
            <a:alphaModFix/>
          </a:blip>
          <a:srcRect b="0" l="0" r="0" t="5731"/>
          <a:stretch/>
        </p:blipFill>
        <p:spPr>
          <a:xfrm>
            <a:off x="4389475" y="1095975"/>
            <a:ext cx="7681603" cy="4101351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g201aa22faf3_1_0"/>
          <p:cNvSpPr txBox="1"/>
          <p:nvPr/>
        </p:nvSpPr>
        <p:spPr>
          <a:xfrm>
            <a:off x="4389475" y="3555175"/>
            <a:ext cx="1210200" cy="219300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rgbClr val="000000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7"/>
          <p:cNvSpPr txBox="1"/>
          <p:nvPr>
            <p:ph type="title"/>
          </p:nvPr>
        </p:nvSpPr>
        <p:spPr>
          <a:xfrm>
            <a:off x="634575" y="2254775"/>
            <a:ext cx="4365000" cy="247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81000" lvl="0" marL="4572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Click “Course Registration”</a:t>
            </a:r>
            <a:endParaRPr sz="2400"/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 sz="2400"/>
              <a:t>Click NKM2027B</a:t>
            </a:r>
            <a:endParaRPr sz="2400"/>
          </a:p>
          <a:p>
            <a:pPr indent="0" lvl="0" marL="45720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br>
              <a:rPr lang="en-US" sz="2400"/>
            </a:br>
            <a:endParaRPr sz="2400"/>
          </a:p>
        </p:txBody>
      </p:sp>
      <p:pic>
        <p:nvPicPr>
          <p:cNvPr id="581" name="Google Shape;581;p7" title="Screenshot 2026-02-05 at 1.56.32 PM.png"/>
          <p:cNvPicPr preferRelativeResize="0"/>
          <p:nvPr/>
        </p:nvPicPr>
        <p:blipFill rotWithShape="1">
          <a:blip r:embed="rId3">
            <a:alphaModFix/>
          </a:blip>
          <a:srcRect b="0" l="0" r="0" t="5365"/>
          <a:stretch/>
        </p:blipFill>
        <p:spPr>
          <a:xfrm>
            <a:off x="4742000" y="208400"/>
            <a:ext cx="6185226" cy="3231450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7"/>
          <p:cNvSpPr txBox="1"/>
          <p:nvPr/>
        </p:nvSpPr>
        <p:spPr>
          <a:xfrm>
            <a:off x="5892950" y="1388925"/>
            <a:ext cx="1974300" cy="173700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583" name="Google Shape;583;p7" title="Screenshot 2026-02-05 at 1.59.31 PM.png"/>
          <p:cNvPicPr preferRelativeResize="0"/>
          <p:nvPr/>
        </p:nvPicPr>
        <p:blipFill rotWithShape="1">
          <a:blip r:embed="rId4">
            <a:alphaModFix/>
          </a:blip>
          <a:srcRect b="0" l="0" r="0" t="5962"/>
          <a:stretch/>
        </p:blipFill>
        <p:spPr>
          <a:xfrm>
            <a:off x="4769125" y="3625850"/>
            <a:ext cx="6185226" cy="3068900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7"/>
          <p:cNvSpPr txBox="1"/>
          <p:nvPr/>
        </p:nvSpPr>
        <p:spPr>
          <a:xfrm>
            <a:off x="6033300" y="4405600"/>
            <a:ext cx="2202900" cy="173700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8"/>
          <p:cNvSpPr txBox="1"/>
          <p:nvPr>
            <p:ph type="title"/>
          </p:nvPr>
        </p:nvSpPr>
        <p:spPr>
          <a:xfrm>
            <a:off x="937127" y="2335515"/>
            <a:ext cx="3500828" cy="242748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ct val="100000"/>
              <a:buFont typeface="Calibri"/>
              <a:buNone/>
            </a:pPr>
            <a:br>
              <a:rPr lang="en-US" sz="2400"/>
            </a:br>
            <a:r>
              <a:rPr b="1" lang="en-US" sz="3200"/>
              <a:t>Required Courses have been pre-loaded and total 20 Units.</a:t>
            </a:r>
            <a:br>
              <a:rPr b="1" lang="en-US" sz="3200"/>
            </a:br>
            <a:r>
              <a:rPr lang="en-US" sz="2400"/>
              <a:t> </a:t>
            </a:r>
            <a:br>
              <a:rPr lang="en-US" sz="2400"/>
            </a:br>
            <a:endParaRPr sz="2400"/>
          </a:p>
        </p:txBody>
      </p:sp>
      <p:pic>
        <p:nvPicPr>
          <p:cNvPr id="590" name="Google Shape;590;p8" title="Screenshot 2026-02-05 at 2.13.4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1205" y="358575"/>
            <a:ext cx="7449245" cy="5825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9"/>
          <p:cNvSpPr/>
          <p:nvPr/>
        </p:nvSpPr>
        <p:spPr>
          <a:xfrm>
            <a:off x="1036125" y="591175"/>
            <a:ext cx="9570600" cy="5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Request Courses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200"/>
              <a:buFont typeface="Arial"/>
              <a:buChar char="●"/>
            </a:pP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Click the </a:t>
            </a:r>
            <a:r>
              <a:rPr b="1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Add Course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button. A list of courses available for selection will be displayed.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200"/>
              <a:buFont typeface="Arial"/>
              <a:buChar char="●"/>
            </a:pP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Begin typing the name of the course or course # in the </a:t>
            </a:r>
            <a:r>
              <a:rPr b="1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Search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field. Matching results display below the search field. (Or just click the “+” sign next to class)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200"/>
              <a:buFont typeface="Arial"/>
              <a:buChar char="●"/>
            </a:pP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Select the desired </a:t>
            </a:r>
            <a:r>
              <a:rPr b="1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Course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Information about that course (how many units and a description of the course) displays.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200"/>
              <a:buFont typeface="Arial"/>
              <a:buChar char="●"/>
            </a:pP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Add the course by clicking </a:t>
            </a:r>
            <a:r>
              <a:rPr b="1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Add Request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200"/>
              <a:buFont typeface="Arial"/>
              <a:buChar char="●"/>
            </a:pP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Return to the Add Course screen by clicking</a:t>
            </a:r>
            <a:r>
              <a:rPr b="1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Back</a:t>
            </a: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600" u="none" cap="none" strike="noStrik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200"/>
              <a:buFont typeface="Arial"/>
              <a:buChar char="●"/>
            </a:pP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Repeat these steps until you have a complete schedule of 28 Units.</a:t>
            </a:r>
            <a:endParaRPr b="0" i="0" sz="1600" u="none" cap="none" strike="noStrik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200"/>
              <a:buFont typeface="Arial"/>
              <a:buChar char="●"/>
            </a:pPr>
            <a:r>
              <a:rPr b="0" i="0" lang="en-US" sz="16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Repeat these steps to add Alternate Courses until all Top 8 are entered.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10"/>
          <p:cNvSpPr/>
          <p:nvPr/>
        </p:nvSpPr>
        <p:spPr>
          <a:xfrm>
            <a:off x="484188" y="0"/>
            <a:ext cx="3421063" cy="6843713"/>
          </a:xfrm>
          <a:custGeom>
            <a:rect b="b" l="l" r="r" t="t"/>
            <a:pathLst>
              <a:path extrusionOk="0" h="1440" w="720">
                <a:moveTo>
                  <a:pt x="720" y="0"/>
                </a:moveTo>
                <a:cubicBezTo>
                  <a:pt x="316" y="282"/>
                  <a:pt x="0" y="1018"/>
                  <a:pt x="362" y="1440"/>
                </a:cubicBezTo>
              </a:path>
            </a:pathLst>
          </a:custGeom>
          <a:noFill/>
          <a:ln cap="flat" cmpd="sng" w="9525">
            <a:solidFill>
              <a:schemeClr val="dk1">
                <a:alpha val="200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10"/>
          <p:cNvSpPr/>
          <p:nvPr/>
        </p:nvSpPr>
        <p:spPr>
          <a:xfrm>
            <a:off x="598488" y="0"/>
            <a:ext cx="2717800" cy="6843713"/>
          </a:xfrm>
          <a:custGeom>
            <a:rect b="b" l="l" r="r" t="t"/>
            <a:pathLst>
              <a:path extrusionOk="0" h="1440" w="572">
                <a:moveTo>
                  <a:pt x="572" y="0"/>
                </a:moveTo>
                <a:cubicBezTo>
                  <a:pt x="213" y="320"/>
                  <a:pt x="0" y="979"/>
                  <a:pt x="164" y="1440"/>
                </a:cubicBezTo>
              </a:path>
            </a:pathLst>
          </a:custGeom>
          <a:noFill/>
          <a:ln cap="flat" cmpd="sng" w="12700">
            <a:solidFill>
              <a:schemeClr val="dk1">
                <a:alpha val="20000"/>
              </a:schemeClr>
            </a:solidFill>
            <a:prstDash val="dashDot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10"/>
          <p:cNvSpPr/>
          <p:nvPr/>
        </p:nvSpPr>
        <p:spPr>
          <a:xfrm>
            <a:off x="261938" y="0"/>
            <a:ext cx="2944813" cy="6843713"/>
          </a:xfrm>
          <a:custGeom>
            <a:rect b="b" l="l" r="r" t="t"/>
            <a:pathLst>
              <a:path extrusionOk="0" h="1440" w="620">
                <a:moveTo>
                  <a:pt x="620" y="0"/>
                </a:moveTo>
                <a:cubicBezTo>
                  <a:pt x="248" y="325"/>
                  <a:pt x="0" y="960"/>
                  <a:pt x="186" y="1440"/>
                </a:cubicBezTo>
              </a:path>
            </a:pathLst>
          </a:custGeom>
          <a:noFill/>
          <a:ln cap="flat" cmpd="sng" w="9525">
            <a:solidFill>
              <a:schemeClr val="dk1">
                <a:alpha val="20000"/>
              </a:schemeClr>
            </a:solidFill>
            <a:prstDash val="lgDash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10"/>
          <p:cNvSpPr/>
          <p:nvPr/>
        </p:nvSpPr>
        <p:spPr>
          <a:xfrm>
            <a:off x="-417513" y="0"/>
            <a:ext cx="2403475" cy="6843713"/>
          </a:xfrm>
          <a:custGeom>
            <a:rect b="b" l="l" r="r" t="t"/>
            <a:pathLst>
              <a:path extrusionOk="0" h="1440" w="506">
                <a:moveTo>
                  <a:pt x="506" y="0"/>
                </a:moveTo>
                <a:cubicBezTo>
                  <a:pt x="109" y="356"/>
                  <a:pt x="0" y="943"/>
                  <a:pt x="171" y="1440"/>
                </a:cubicBezTo>
              </a:path>
            </a:pathLst>
          </a:custGeom>
          <a:noFill/>
          <a:ln cap="flat" cmpd="sng" w="9525">
            <a:solidFill>
              <a:schemeClr val="dk1">
                <a:alpha val="200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10"/>
          <p:cNvSpPr/>
          <p:nvPr/>
        </p:nvSpPr>
        <p:spPr>
          <a:xfrm>
            <a:off x="14288" y="9525"/>
            <a:ext cx="1771650" cy="3198813"/>
          </a:xfrm>
          <a:custGeom>
            <a:rect b="b" l="l" r="r" t="t"/>
            <a:pathLst>
              <a:path extrusionOk="0" h="673" w="373">
                <a:moveTo>
                  <a:pt x="373" y="0"/>
                </a:moveTo>
                <a:cubicBezTo>
                  <a:pt x="175" y="183"/>
                  <a:pt x="51" y="409"/>
                  <a:pt x="0" y="673"/>
                </a:cubicBezTo>
              </a:path>
            </a:pathLst>
          </a:custGeom>
          <a:noFill/>
          <a:ln cap="flat" cmpd="sng" w="9525">
            <a:solidFill>
              <a:schemeClr val="dk1">
                <a:alpha val="200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10"/>
          <p:cNvSpPr/>
          <p:nvPr/>
        </p:nvSpPr>
        <p:spPr>
          <a:xfrm>
            <a:off x="14288" y="0"/>
            <a:ext cx="1562100" cy="2228850"/>
          </a:xfrm>
          <a:custGeom>
            <a:rect b="b" l="l" r="r" t="t"/>
            <a:pathLst>
              <a:path extrusionOk="0" h="469" w="329">
                <a:moveTo>
                  <a:pt x="329" y="0"/>
                </a:moveTo>
                <a:cubicBezTo>
                  <a:pt x="189" y="133"/>
                  <a:pt x="69" y="288"/>
                  <a:pt x="0" y="469"/>
                </a:cubicBezTo>
              </a:path>
            </a:pathLst>
          </a:custGeom>
          <a:noFill/>
          <a:ln cap="flat" cmpd="sng" w="9525">
            <a:solidFill>
              <a:schemeClr val="dk1">
                <a:alpha val="200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10"/>
          <p:cNvSpPr/>
          <p:nvPr/>
        </p:nvSpPr>
        <p:spPr>
          <a:xfrm>
            <a:off x="10626725" y="9525"/>
            <a:ext cx="1539875" cy="555625"/>
          </a:xfrm>
          <a:custGeom>
            <a:rect b="b" l="l" r="r" t="t"/>
            <a:pathLst>
              <a:path extrusionOk="0" h="117" w="324">
                <a:moveTo>
                  <a:pt x="324" y="117"/>
                </a:moveTo>
                <a:cubicBezTo>
                  <a:pt x="223" y="64"/>
                  <a:pt x="107" y="28"/>
                  <a:pt x="0" y="0"/>
                </a:cubicBezTo>
              </a:path>
            </a:pathLst>
          </a:custGeom>
          <a:noFill/>
          <a:ln cap="flat" cmpd="sng" w="9525">
            <a:solidFill>
              <a:schemeClr val="dk1">
                <a:alpha val="200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10"/>
          <p:cNvSpPr/>
          <p:nvPr/>
        </p:nvSpPr>
        <p:spPr>
          <a:xfrm>
            <a:off x="11202988" y="9525"/>
            <a:ext cx="963613" cy="366713"/>
          </a:xfrm>
          <a:custGeom>
            <a:rect b="b" l="l" r="r" t="t"/>
            <a:pathLst>
              <a:path extrusionOk="0" h="77" w="203">
                <a:moveTo>
                  <a:pt x="203" y="77"/>
                </a:moveTo>
                <a:cubicBezTo>
                  <a:pt x="138" y="46"/>
                  <a:pt x="68" y="21"/>
                  <a:pt x="0" y="0"/>
                </a:cubicBezTo>
              </a:path>
            </a:pathLst>
          </a:custGeom>
          <a:noFill/>
          <a:ln cap="flat" cmpd="sng" w="9525">
            <a:solidFill>
              <a:schemeClr val="dk1">
                <a:alpha val="20000"/>
              </a:schemeClr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10"/>
          <p:cNvSpPr/>
          <p:nvPr/>
        </p:nvSpPr>
        <p:spPr>
          <a:xfrm>
            <a:off x="11501438" y="9525"/>
            <a:ext cx="665163" cy="257175"/>
          </a:xfrm>
          <a:custGeom>
            <a:rect b="b" l="l" r="r" t="t"/>
            <a:pathLst>
              <a:path extrusionOk="0" h="54" w="140">
                <a:moveTo>
                  <a:pt x="140" y="54"/>
                </a:moveTo>
                <a:cubicBezTo>
                  <a:pt x="95" y="34"/>
                  <a:pt x="48" y="16"/>
                  <a:pt x="0" y="0"/>
                </a:cubicBezTo>
              </a:path>
            </a:pathLst>
          </a:custGeom>
          <a:noFill/>
          <a:ln cap="flat" cmpd="sng" w="9525">
            <a:solidFill>
              <a:schemeClr val="dk1">
                <a:alpha val="200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10"/>
          <p:cNvSpPr/>
          <p:nvPr/>
        </p:nvSpPr>
        <p:spPr>
          <a:xfrm>
            <a:off x="4763" y="6016625"/>
            <a:ext cx="214313" cy="827088"/>
          </a:xfrm>
          <a:custGeom>
            <a:rect b="b" l="l" r="r" t="t"/>
            <a:pathLst>
              <a:path extrusionOk="0" h="174" w="45">
                <a:moveTo>
                  <a:pt x="0" y="0"/>
                </a:moveTo>
                <a:cubicBezTo>
                  <a:pt x="11" y="59"/>
                  <a:pt x="26" y="118"/>
                  <a:pt x="45" y="174"/>
                </a:cubicBezTo>
              </a:path>
            </a:pathLst>
          </a:custGeom>
          <a:noFill/>
          <a:ln cap="flat" cmpd="sng" w="9525">
            <a:solidFill>
              <a:schemeClr val="dk1">
                <a:alpha val="200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10"/>
          <p:cNvSpPr/>
          <p:nvPr/>
        </p:nvSpPr>
        <p:spPr>
          <a:xfrm>
            <a:off x="10247313" y="5013325"/>
            <a:ext cx="1919288" cy="1830388"/>
          </a:xfrm>
          <a:custGeom>
            <a:rect b="b" l="l" r="r" t="t"/>
            <a:pathLst>
              <a:path extrusionOk="0" h="385" w="404">
                <a:moveTo>
                  <a:pt x="0" y="385"/>
                </a:moveTo>
                <a:cubicBezTo>
                  <a:pt x="146" y="272"/>
                  <a:pt x="285" y="142"/>
                  <a:pt x="404" y="0"/>
                </a:cubicBezTo>
              </a:path>
            </a:pathLst>
          </a:custGeom>
          <a:noFill/>
          <a:ln cap="flat" cmpd="sng" w="9525">
            <a:solidFill>
              <a:schemeClr val="dk1">
                <a:alpha val="200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10"/>
          <p:cNvSpPr/>
          <p:nvPr/>
        </p:nvSpPr>
        <p:spPr>
          <a:xfrm>
            <a:off x="10494963" y="5275263"/>
            <a:ext cx="1666875" cy="1577975"/>
          </a:xfrm>
          <a:custGeom>
            <a:rect b="b" l="l" r="r" t="t"/>
            <a:pathLst>
              <a:path extrusionOk="0" h="332" w="351">
                <a:moveTo>
                  <a:pt x="0" y="332"/>
                </a:moveTo>
                <a:cubicBezTo>
                  <a:pt x="125" y="232"/>
                  <a:pt x="245" y="121"/>
                  <a:pt x="351" y="0"/>
                </a:cubicBezTo>
              </a:path>
            </a:pathLst>
          </a:custGeom>
          <a:noFill/>
          <a:ln cap="flat" cmpd="sng" w="9525">
            <a:solidFill>
              <a:schemeClr val="dk1">
                <a:alpha val="20000"/>
              </a:schemeClr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10"/>
          <p:cNvSpPr/>
          <p:nvPr/>
        </p:nvSpPr>
        <p:spPr>
          <a:xfrm>
            <a:off x="10641013" y="5408613"/>
            <a:ext cx="1525588" cy="1435100"/>
          </a:xfrm>
          <a:custGeom>
            <a:rect b="b" l="l" r="r" t="t"/>
            <a:pathLst>
              <a:path extrusionOk="0" h="302" w="321">
                <a:moveTo>
                  <a:pt x="0" y="302"/>
                </a:moveTo>
                <a:cubicBezTo>
                  <a:pt x="114" y="210"/>
                  <a:pt x="223" y="109"/>
                  <a:pt x="321" y="0"/>
                </a:cubicBezTo>
              </a:path>
            </a:pathLst>
          </a:custGeom>
          <a:noFill/>
          <a:ln cap="flat" cmpd="sng" w="9525">
            <a:solidFill>
              <a:schemeClr val="dk1">
                <a:alpha val="200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10"/>
          <p:cNvSpPr/>
          <p:nvPr/>
        </p:nvSpPr>
        <p:spPr>
          <a:xfrm>
            <a:off x="10802938" y="5518150"/>
            <a:ext cx="1363663" cy="1325563"/>
          </a:xfrm>
          <a:custGeom>
            <a:rect b="b" l="l" r="r" t="t"/>
            <a:pathLst>
              <a:path extrusionOk="0" h="279" w="287">
                <a:moveTo>
                  <a:pt x="0" y="279"/>
                </a:moveTo>
                <a:cubicBezTo>
                  <a:pt x="101" y="193"/>
                  <a:pt x="198" y="100"/>
                  <a:pt x="287" y="0"/>
                </a:cubicBezTo>
              </a:path>
            </a:pathLst>
          </a:custGeom>
          <a:noFill/>
          <a:ln cap="flat" cmpd="sng" w="9525">
            <a:solidFill>
              <a:schemeClr val="dk1">
                <a:alpha val="200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10"/>
          <p:cNvSpPr/>
          <p:nvPr/>
        </p:nvSpPr>
        <p:spPr>
          <a:xfrm>
            <a:off x="10979150" y="5694363"/>
            <a:ext cx="1187450" cy="1149350"/>
          </a:xfrm>
          <a:custGeom>
            <a:rect b="b" l="l" r="r" t="t"/>
            <a:pathLst>
              <a:path extrusionOk="0" h="242" w="250">
                <a:moveTo>
                  <a:pt x="0" y="242"/>
                </a:moveTo>
                <a:cubicBezTo>
                  <a:pt x="88" y="166"/>
                  <a:pt x="172" y="85"/>
                  <a:pt x="250" y="0"/>
                </a:cubicBezTo>
              </a:path>
            </a:pathLst>
          </a:custGeom>
          <a:noFill/>
          <a:ln cap="flat" cmpd="sng" w="9525">
            <a:solidFill>
              <a:schemeClr val="dk1">
                <a:alpha val="200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10"/>
          <p:cNvSpPr/>
          <p:nvPr/>
        </p:nvSpPr>
        <p:spPr>
          <a:xfrm>
            <a:off x="11287125" y="6049963"/>
            <a:ext cx="879475" cy="793750"/>
          </a:xfrm>
          <a:custGeom>
            <a:rect b="b" l="l" r="r" t="t"/>
            <a:pathLst>
              <a:path extrusionOk="0" h="167" w="185">
                <a:moveTo>
                  <a:pt x="0" y="167"/>
                </a:moveTo>
                <a:cubicBezTo>
                  <a:pt x="63" y="114"/>
                  <a:pt x="125" y="58"/>
                  <a:pt x="185" y="0"/>
                </a:cubicBezTo>
              </a:path>
            </a:pathLst>
          </a:custGeom>
          <a:noFill/>
          <a:ln cap="flat" cmpd="sng" w="9525">
            <a:solidFill>
              <a:schemeClr val="dk1">
                <a:alpha val="200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10"/>
          <p:cNvSpPr txBox="1"/>
          <p:nvPr/>
        </p:nvSpPr>
        <p:spPr>
          <a:xfrm>
            <a:off x="219075" y="1253544"/>
            <a:ext cx="5877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Bar should be 100% and Units: 28/28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en-US" sz="40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4</a:t>
            </a:r>
            <a:r>
              <a:rPr b="0" i="0" lang="en-US" sz="4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Alternates listed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b="0" i="0" lang="en-US" sz="40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Schedule is Complete!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7" name="Google Shape;617;p10" title="Screenshot 2026-02-05 at 2.19.0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75" y="266700"/>
            <a:ext cx="5449671" cy="4504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10" title="Screenshot 2026-02-05 at 2.22.10 PM.png"/>
          <p:cNvPicPr preferRelativeResize="0"/>
          <p:nvPr/>
        </p:nvPicPr>
        <p:blipFill rotWithShape="1">
          <a:blip r:embed="rId4">
            <a:alphaModFix/>
          </a:blip>
          <a:srcRect b="0" l="0" r="7381" t="0"/>
          <a:stretch/>
        </p:blipFill>
        <p:spPr>
          <a:xfrm>
            <a:off x="6096075" y="4771471"/>
            <a:ext cx="5449677" cy="1896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11"/>
          <p:cNvSpPr txBox="1"/>
          <p:nvPr>
            <p:ph type="ctrTitle"/>
          </p:nvPr>
        </p:nvSpPr>
        <p:spPr>
          <a:xfrm>
            <a:off x="1756042" y="2040670"/>
            <a:ext cx="8679915" cy="29667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28600" spcFirstLastPara="1" rIns="228600" wrap="square" tIns="2286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6480"/>
              <a:buFont typeface="Rockwell"/>
              <a:buNone/>
            </a:pPr>
            <a:r>
              <a:rPr lang="en-US" sz="6380">
                <a:latin typeface="Rockwell"/>
                <a:ea typeface="Rockwell"/>
                <a:cs typeface="Rockwell"/>
                <a:sym typeface="Rockwell"/>
              </a:rPr>
              <a:t>Completed form must be turned in by Friday, March 6th</a:t>
            </a:r>
            <a:endParaRPr sz="476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tlas">
  <a:themeElements>
    <a:clrScheme name="Atlas">
      <a:dk1>
        <a:srgbClr val="000000"/>
      </a:dk1>
      <a:lt1>
        <a:srgbClr val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2020-02-28T14:37:17Z</dcterms:created>
  <dc:creator>Melissa Dillon</dc:creator>
</cp:coreProperties>
</file>