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66"/>
  </p:notesMasterIdLst>
  <p:sldIdLst>
    <p:sldId id="256" r:id="rId2"/>
    <p:sldId id="258" r:id="rId3"/>
    <p:sldId id="260" r:id="rId4"/>
    <p:sldId id="257" r:id="rId5"/>
    <p:sldId id="259"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8" r:id="rId29"/>
    <p:sldId id="284" r:id="rId30"/>
    <p:sldId id="286" r:id="rId31"/>
    <p:sldId id="287" r:id="rId32"/>
    <p:sldId id="285" r:id="rId33"/>
    <p:sldId id="289" r:id="rId34"/>
    <p:sldId id="290" r:id="rId35"/>
    <p:sldId id="291" r:id="rId36"/>
    <p:sldId id="292" r:id="rId37"/>
    <p:sldId id="293" r:id="rId38"/>
    <p:sldId id="294" r:id="rId39"/>
    <p:sldId id="295" r:id="rId40"/>
    <p:sldId id="296" r:id="rId41"/>
    <p:sldId id="298" r:id="rId42"/>
    <p:sldId id="302" r:id="rId43"/>
    <p:sldId id="304" r:id="rId44"/>
    <p:sldId id="306" r:id="rId45"/>
    <p:sldId id="300" r:id="rId46"/>
    <p:sldId id="308" r:id="rId47"/>
    <p:sldId id="297" r:id="rId48"/>
    <p:sldId id="299" r:id="rId49"/>
    <p:sldId id="301" r:id="rId50"/>
    <p:sldId id="303" r:id="rId51"/>
    <p:sldId id="305" r:id="rId52"/>
    <p:sldId id="307" r:id="rId53"/>
    <p:sldId id="312" r:id="rId54"/>
    <p:sldId id="313" r:id="rId55"/>
    <p:sldId id="314" r:id="rId56"/>
    <p:sldId id="315" r:id="rId57"/>
    <p:sldId id="316" r:id="rId58"/>
    <p:sldId id="317" r:id="rId59"/>
    <p:sldId id="318" r:id="rId60"/>
    <p:sldId id="319" r:id="rId61"/>
    <p:sldId id="320" r:id="rId62"/>
    <p:sldId id="321" r:id="rId63"/>
    <p:sldId id="326" r:id="rId64"/>
    <p:sldId id="327" r:id="rId6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61D7C"/>
    <a:srgbClr val="4A1678"/>
    <a:srgbClr val="EAD5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590" y="5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71"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etkoetter, Matthew" userId="a70653eb-9403-4533-883c-55eceebb6188" providerId="ADAL" clId="{3915CB69-6D99-40AB-BBA6-11C10AFE294B}"/>
    <pc:docChg chg="undo custSel modSld">
      <pc:chgData name="Vetkoetter, Matthew" userId="a70653eb-9403-4533-883c-55eceebb6188" providerId="ADAL" clId="{3915CB69-6D99-40AB-BBA6-11C10AFE294B}" dt="2025-09-30T17:37:40.149" v="269" actId="20577"/>
      <pc:docMkLst>
        <pc:docMk/>
      </pc:docMkLst>
      <pc:sldChg chg="modSp mod">
        <pc:chgData name="Vetkoetter, Matthew" userId="a70653eb-9403-4533-883c-55eceebb6188" providerId="ADAL" clId="{3915CB69-6D99-40AB-BBA6-11C10AFE294B}" dt="2025-09-29T11:36:04.843" v="53" actId="20577"/>
        <pc:sldMkLst>
          <pc:docMk/>
          <pc:sldMk cId="4196862322" sldId="268"/>
        </pc:sldMkLst>
        <pc:spChg chg="mod">
          <ac:chgData name="Vetkoetter, Matthew" userId="a70653eb-9403-4533-883c-55eceebb6188" providerId="ADAL" clId="{3915CB69-6D99-40AB-BBA6-11C10AFE294B}" dt="2025-09-29T11:36:04.843" v="53" actId="20577"/>
          <ac:spMkLst>
            <pc:docMk/>
            <pc:sldMk cId="4196862322" sldId="268"/>
            <ac:spMk id="2" creationId="{00000000-0000-0000-0000-000000000000}"/>
          </ac:spMkLst>
        </pc:spChg>
      </pc:sldChg>
      <pc:sldChg chg="modSp mod">
        <pc:chgData name="Vetkoetter, Matthew" userId="a70653eb-9403-4533-883c-55eceebb6188" providerId="ADAL" clId="{3915CB69-6D99-40AB-BBA6-11C10AFE294B}" dt="2025-09-29T12:16:21.537" v="193" actId="27636"/>
        <pc:sldMkLst>
          <pc:docMk/>
          <pc:sldMk cId="4035447674" sldId="270"/>
        </pc:sldMkLst>
        <pc:spChg chg="mod">
          <ac:chgData name="Vetkoetter, Matthew" userId="a70653eb-9403-4533-883c-55eceebb6188" providerId="ADAL" clId="{3915CB69-6D99-40AB-BBA6-11C10AFE294B}" dt="2025-09-29T12:16:21.537" v="193" actId="27636"/>
          <ac:spMkLst>
            <pc:docMk/>
            <pc:sldMk cId="4035447674" sldId="270"/>
            <ac:spMk id="3" creationId="{00000000-0000-0000-0000-000000000000}"/>
          </ac:spMkLst>
        </pc:spChg>
      </pc:sldChg>
      <pc:sldChg chg="modSp mod">
        <pc:chgData name="Vetkoetter, Matthew" userId="a70653eb-9403-4533-883c-55eceebb6188" providerId="ADAL" clId="{3915CB69-6D99-40AB-BBA6-11C10AFE294B}" dt="2025-09-30T17:37:40.149" v="269" actId="20577"/>
        <pc:sldMkLst>
          <pc:docMk/>
          <pc:sldMk cId="568355661" sldId="271"/>
        </pc:sldMkLst>
        <pc:spChg chg="mod">
          <ac:chgData name="Vetkoetter, Matthew" userId="a70653eb-9403-4533-883c-55eceebb6188" providerId="ADAL" clId="{3915CB69-6D99-40AB-BBA6-11C10AFE294B}" dt="2025-09-30T17:37:40.149" v="269" actId="20577"/>
          <ac:spMkLst>
            <pc:docMk/>
            <pc:sldMk cId="568355661" sldId="271"/>
            <ac:spMk id="2" creationId="{00000000-0000-0000-0000-000000000000}"/>
          </ac:spMkLst>
        </pc:spChg>
      </pc:sldChg>
      <pc:sldChg chg="modSp mod">
        <pc:chgData name="Vetkoetter, Matthew" userId="a70653eb-9403-4533-883c-55eceebb6188" providerId="ADAL" clId="{3915CB69-6D99-40AB-BBA6-11C10AFE294B}" dt="2025-09-30T12:35:12.139" v="268" actId="33524"/>
        <pc:sldMkLst>
          <pc:docMk/>
          <pc:sldMk cId="3501865334" sldId="272"/>
        </pc:sldMkLst>
        <pc:spChg chg="mod">
          <ac:chgData name="Vetkoetter, Matthew" userId="a70653eb-9403-4533-883c-55eceebb6188" providerId="ADAL" clId="{3915CB69-6D99-40AB-BBA6-11C10AFE294B}" dt="2025-09-30T12:35:12.139" v="268" actId="33524"/>
          <ac:spMkLst>
            <pc:docMk/>
            <pc:sldMk cId="3501865334" sldId="272"/>
            <ac:spMk id="2"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758E38A-3968-444E-BF10-A62E5B9E3F5A}"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lang="en-US"/>
        </a:p>
      </dgm:t>
    </dgm:pt>
    <dgm:pt modelId="{60529CB2-FB6B-457E-8671-6BADC75E4496}">
      <dgm:prSet phldrT="[Text]" custT="1">
        <dgm:style>
          <a:lnRef idx="2">
            <a:schemeClr val="accent1"/>
          </a:lnRef>
          <a:fillRef idx="1">
            <a:schemeClr val="lt1"/>
          </a:fillRef>
          <a:effectRef idx="0">
            <a:schemeClr val="accent1"/>
          </a:effectRef>
          <a:fontRef idx="minor">
            <a:schemeClr val="dk1"/>
          </a:fontRef>
        </dgm:style>
      </dgm:prSet>
      <dgm:spPr>
        <a:solidFill>
          <a:srgbClr val="4A1678"/>
        </a:solidFill>
        <a:ln>
          <a:solidFill>
            <a:schemeClr val="accent1"/>
          </a:solidFill>
        </a:ln>
      </dgm:spPr>
      <dgm:t>
        <a:bodyPr/>
        <a:lstStyle/>
        <a:p>
          <a:r>
            <a:rPr lang="en-US" sz="1600" b="1" dirty="0">
              <a:solidFill>
                <a:schemeClr val="bg1"/>
              </a:solidFill>
              <a:latin typeface="Arial" panose="020B0604020202020204" pitchFamily="34" charset="0"/>
              <a:cs typeface="Arial" panose="020B0604020202020204" pitchFamily="34" charset="0"/>
            </a:rPr>
            <a:t>HRPP</a:t>
          </a:r>
        </a:p>
        <a:p>
          <a:r>
            <a:rPr lang="en-US" sz="1600" b="1" dirty="0">
              <a:solidFill>
                <a:schemeClr val="bg1"/>
              </a:solidFill>
              <a:latin typeface="Arial" panose="020B0604020202020204" pitchFamily="34" charset="0"/>
              <a:cs typeface="Arial" panose="020B0604020202020204" pitchFamily="34" charset="0"/>
            </a:rPr>
            <a:t>Human Research Protections Program</a:t>
          </a:r>
        </a:p>
      </dgm:t>
    </dgm:pt>
    <dgm:pt modelId="{70244778-D84F-4AEB-8532-F9CDCAA959C2}" type="parTrans" cxnId="{E3264453-1DAF-4980-B9A6-8A3E9C283D0C}">
      <dgm:prSet/>
      <dgm:spPr/>
      <dgm:t>
        <a:bodyPr/>
        <a:lstStyle/>
        <a:p>
          <a:endParaRPr lang="en-US"/>
        </a:p>
      </dgm:t>
    </dgm:pt>
    <dgm:pt modelId="{3A6BC640-EFCF-4087-9C84-D3E18406B8A4}" type="sibTrans" cxnId="{E3264453-1DAF-4980-B9A6-8A3E9C283D0C}">
      <dgm:prSet/>
      <dgm:spPr/>
      <dgm:t>
        <a:bodyPr/>
        <a:lstStyle/>
        <a:p>
          <a:endParaRPr lang="en-US"/>
        </a:p>
      </dgm:t>
    </dgm:pt>
    <dgm:pt modelId="{3D7905CD-A1E5-45A0-AF26-83912437E411}">
      <dgm:prSet phldrT="[Text]" custT="1">
        <dgm:style>
          <a:lnRef idx="2">
            <a:schemeClr val="accent1"/>
          </a:lnRef>
          <a:fillRef idx="1">
            <a:schemeClr val="lt1"/>
          </a:fillRef>
          <a:effectRef idx="0">
            <a:schemeClr val="accent1"/>
          </a:effectRef>
          <a:fontRef idx="minor">
            <a:schemeClr val="dk1"/>
          </a:fontRef>
        </dgm:style>
      </dgm:prSet>
      <dgm:spPr>
        <a:solidFill>
          <a:schemeClr val="accent4">
            <a:lumMod val="20000"/>
            <a:lumOff val="80000"/>
          </a:schemeClr>
        </a:solidFill>
        <a:ln/>
      </dgm:spPr>
      <dgm:t>
        <a:bodyPr/>
        <a:lstStyle/>
        <a:p>
          <a:r>
            <a:rPr lang="en-US" sz="1200" dirty="0">
              <a:latin typeface="Arial" panose="020B0604020202020204" pitchFamily="34" charset="0"/>
              <a:cs typeface="Arial" panose="020B0604020202020204" pitchFamily="34" charset="0"/>
            </a:rPr>
            <a:t>Institutional Review Board</a:t>
          </a:r>
        </a:p>
      </dgm:t>
    </dgm:pt>
    <dgm:pt modelId="{14C80B10-B614-498C-8AE0-9B0E795C5AC8}" type="parTrans" cxnId="{AB8DAF75-9656-402E-A56E-96825B1C782B}">
      <dgm:prSet/>
      <dgm:spPr/>
      <dgm:t>
        <a:bodyPr/>
        <a:lstStyle/>
        <a:p>
          <a:endParaRPr lang="en-US"/>
        </a:p>
      </dgm:t>
    </dgm:pt>
    <dgm:pt modelId="{F6AB8B79-3145-414F-863D-36514C92DADD}" type="sibTrans" cxnId="{AB8DAF75-9656-402E-A56E-96825B1C782B}">
      <dgm:prSet/>
      <dgm:spPr/>
      <dgm:t>
        <a:bodyPr/>
        <a:lstStyle/>
        <a:p>
          <a:endParaRPr lang="en-US"/>
        </a:p>
      </dgm:t>
    </dgm:pt>
    <dgm:pt modelId="{0583DC1F-4946-4544-8B9A-95BA43FC050A}">
      <dgm:prSet phldrT="[Text]"/>
      <dgm:spPr>
        <a:solidFill>
          <a:schemeClr val="accent4">
            <a:lumMod val="20000"/>
            <a:lumOff val="80000"/>
          </a:schemeClr>
        </a:solidFill>
        <a:ln>
          <a:solidFill>
            <a:schemeClr val="accent1"/>
          </a:solidFill>
        </a:ln>
      </dgm:spPr>
      <dgm:t>
        <a:bodyPr/>
        <a:lstStyle/>
        <a:p>
          <a:r>
            <a:rPr lang="en-US" b="0" dirty="0">
              <a:solidFill>
                <a:schemeClr val="tx1"/>
              </a:solidFill>
            </a:rPr>
            <a:t>Institutional Official</a:t>
          </a:r>
        </a:p>
      </dgm:t>
    </dgm:pt>
    <dgm:pt modelId="{73F944B8-CF43-4EBB-9F28-D87F3341073E}" type="parTrans" cxnId="{B48E0410-8C64-4131-9A33-439B9DF36E7D}">
      <dgm:prSet/>
      <dgm:spPr/>
      <dgm:t>
        <a:bodyPr/>
        <a:lstStyle/>
        <a:p>
          <a:endParaRPr lang="en-US"/>
        </a:p>
      </dgm:t>
    </dgm:pt>
    <dgm:pt modelId="{519D7BB0-0563-447D-B46A-161B5CDF8442}" type="sibTrans" cxnId="{B48E0410-8C64-4131-9A33-439B9DF36E7D}">
      <dgm:prSet/>
      <dgm:spPr/>
      <dgm:t>
        <a:bodyPr/>
        <a:lstStyle/>
        <a:p>
          <a:endParaRPr lang="en-US"/>
        </a:p>
      </dgm:t>
    </dgm:pt>
    <dgm:pt modelId="{AE51720F-4934-468A-965D-F1D4BDA4D322}">
      <dgm:prSet phldrT="[Text]" custT="1">
        <dgm:style>
          <a:lnRef idx="2">
            <a:schemeClr val="accent1"/>
          </a:lnRef>
          <a:fillRef idx="1">
            <a:schemeClr val="lt1"/>
          </a:fillRef>
          <a:effectRef idx="0">
            <a:schemeClr val="accent1"/>
          </a:effectRef>
          <a:fontRef idx="minor">
            <a:schemeClr val="dk1"/>
          </a:fontRef>
        </dgm:style>
      </dgm:prSet>
      <dgm:spPr>
        <a:solidFill>
          <a:schemeClr val="accent4">
            <a:lumMod val="20000"/>
            <a:lumOff val="80000"/>
          </a:schemeClr>
        </a:solidFill>
        <a:ln>
          <a:solidFill>
            <a:schemeClr val="accent1"/>
          </a:solidFill>
        </a:ln>
      </dgm:spPr>
      <dgm:t>
        <a:bodyPr/>
        <a:lstStyle/>
        <a:p>
          <a:r>
            <a:rPr lang="en-US" sz="1200" dirty="0">
              <a:latin typeface="Arial" panose="020B0604020202020204" pitchFamily="34" charset="0"/>
              <a:cs typeface="Arial" panose="020B0604020202020204" pitchFamily="34" charset="0"/>
            </a:rPr>
            <a:t>Investigators &amp; Research Staff</a:t>
          </a:r>
        </a:p>
      </dgm:t>
    </dgm:pt>
    <dgm:pt modelId="{26DDDCD1-BDF3-4FD9-9406-7A8D4B08CC98}" type="parTrans" cxnId="{4E48C7C2-6EFB-42F0-9C09-81B9074AADCC}">
      <dgm:prSet/>
      <dgm:spPr/>
      <dgm:t>
        <a:bodyPr/>
        <a:lstStyle/>
        <a:p>
          <a:endParaRPr lang="en-US"/>
        </a:p>
      </dgm:t>
    </dgm:pt>
    <dgm:pt modelId="{356B43F3-B676-42BD-B0CE-709D3062B2CD}" type="sibTrans" cxnId="{4E48C7C2-6EFB-42F0-9C09-81B9074AADCC}">
      <dgm:prSet/>
      <dgm:spPr/>
      <dgm:t>
        <a:bodyPr/>
        <a:lstStyle/>
        <a:p>
          <a:endParaRPr lang="en-US"/>
        </a:p>
      </dgm:t>
    </dgm:pt>
    <dgm:pt modelId="{A3EDB35C-06AC-45B2-A3FE-872A229DDA3B}">
      <dgm:prSet phldrT="[Text]" custT="1">
        <dgm:style>
          <a:lnRef idx="2">
            <a:schemeClr val="accent1"/>
          </a:lnRef>
          <a:fillRef idx="1">
            <a:schemeClr val="lt1"/>
          </a:fillRef>
          <a:effectRef idx="0">
            <a:schemeClr val="accent1"/>
          </a:effectRef>
          <a:fontRef idx="minor">
            <a:schemeClr val="dk1"/>
          </a:fontRef>
        </dgm:style>
      </dgm:prSet>
      <dgm:spPr>
        <a:solidFill>
          <a:schemeClr val="accent4">
            <a:lumMod val="20000"/>
            <a:lumOff val="80000"/>
          </a:schemeClr>
        </a:solidFill>
        <a:ln>
          <a:solidFill>
            <a:schemeClr val="accent1"/>
          </a:solidFill>
        </a:ln>
      </dgm:spPr>
      <dgm:t>
        <a:bodyPr/>
        <a:lstStyle/>
        <a:p>
          <a:r>
            <a:rPr lang="en-US" sz="1200" dirty="0">
              <a:latin typeface="Arial" panose="020B0604020202020204" pitchFamily="34" charset="0"/>
              <a:cs typeface="Arial" panose="020B0604020202020204" pitchFamily="34" charset="0"/>
            </a:rPr>
            <a:t>Conflict of Interest</a:t>
          </a:r>
        </a:p>
      </dgm:t>
    </dgm:pt>
    <dgm:pt modelId="{023AACD9-445A-4456-943C-B90B3DD34569}" type="parTrans" cxnId="{3ACF0A89-2C76-44BC-9AC6-BF7B1156ADEE}">
      <dgm:prSet/>
      <dgm:spPr/>
      <dgm:t>
        <a:bodyPr/>
        <a:lstStyle/>
        <a:p>
          <a:endParaRPr lang="en-US"/>
        </a:p>
      </dgm:t>
    </dgm:pt>
    <dgm:pt modelId="{CBC96111-81C2-46BA-B784-366FAE96219A}" type="sibTrans" cxnId="{3ACF0A89-2C76-44BC-9AC6-BF7B1156ADEE}">
      <dgm:prSet/>
      <dgm:spPr/>
      <dgm:t>
        <a:bodyPr/>
        <a:lstStyle/>
        <a:p>
          <a:endParaRPr lang="en-US"/>
        </a:p>
      </dgm:t>
    </dgm:pt>
    <dgm:pt modelId="{4AE598C9-8311-4085-BB9C-8FADF9BCD467}">
      <dgm:prSet custT="1">
        <dgm:style>
          <a:lnRef idx="2">
            <a:schemeClr val="accent1"/>
          </a:lnRef>
          <a:fillRef idx="1">
            <a:schemeClr val="lt1"/>
          </a:fillRef>
          <a:effectRef idx="0">
            <a:schemeClr val="accent1"/>
          </a:effectRef>
          <a:fontRef idx="minor">
            <a:schemeClr val="dk1"/>
          </a:fontRef>
        </dgm:style>
      </dgm:prSet>
      <dgm:spPr>
        <a:solidFill>
          <a:schemeClr val="accent4">
            <a:lumMod val="20000"/>
            <a:lumOff val="80000"/>
          </a:schemeClr>
        </a:solidFill>
        <a:ln>
          <a:solidFill>
            <a:schemeClr val="accent1"/>
          </a:solidFill>
        </a:ln>
      </dgm:spPr>
      <dgm:t>
        <a:bodyPr/>
        <a:lstStyle/>
        <a:p>
          <a:r>
            <a:rPr lang="en-US" sz="1200" dirty="0">
              <a:latin typeface="Arial" panose="020B0604020202020204" pitchFamily="34" charset="0"/>
              <a:cs typeface="Arial" panose="020B0604020202020204" pitchFamily="34" charset="0"/>
            </a:rPr>
            <a:t>Ancillary Reviews</a:t>
          </a:r>
        </a:p>
      </dgm:t>
    </dgm:pt>
    <dgm:pt modelId="{A7795C32-80FA-4FCC-B2F7-5D3CFA286E7C}" type="parTrans" cxnId="{F3D4A73C-E277-4610-BB19-9603BEE2424F}">
      <dgm:prSet/>
      <dgm:spPr/>
      <dgm:t>
        <a:bodyPr/>
        <a:lstStyle/>
        <a:p>
          <a:endParaRPr lang="en-US"/>
        </a:p>
      </dgm:t>
    </dgm:pt>
    <dgm:pt modelId="{8F3C7059-57E6-446C-9448-B8801C95041E}" type="sibTrans" cxnId="{F3D4A73C-E277-4610-BB19-9603BEE2424F}">
      <dgm:prSet/>
      <dgm:spPr/>
      <dgm:t>
        <a:bodyPr/>
        <a:lstStyle/>
        <a:p>
          <a:endParaRPr lang="en-US"/>
        </a:p>
      </dgm:t>
    </dgm:pt>
    <dgm:pt modelId="{11B0CD91-610F-448D-91CA-183021D7C611}">
      <dgm:prSet custT="1">
        <dgm:style>
          <a:lnRef idx="2">
            <a:schemeClr val="accent2"/>
          </a:lnRef>
          <a:fillRef idx="1">
            <a:schemeClr val="lt1"/>
          </a:fillRef>
          <a:effectRef idx="0">
            <a:schemeClr val="accent2"/>
          </a:effectRef>
          <a:fontRef idx="minor">
            <a:schemeClr val="dk1"/>
          </a:fontRef>
        </dgm:style>
      </dgm:prSet>
      <dgm:spPr>
        <a:solidFill>
          <a:schemeClr val="accent4">
            <a:lumMod val="20000"/>
            <a:lumOff val="80000"/>
          </a:schemeClr>
        </a:solidFill>
        <a:ln>
          <a:solidFill>
            <a:schemeClr val="accent1"/>
          </a:solidFill>
        </a:ln>
      </dgm:spPr>
      <dgm:t>
        <a:bodyPr/>
        <a:lstStyle/>
        <a:p>
          <a:r>
            <a:rPr lang="en-US" sz="1200" dirty="0">
              <a:latin typeface="Arial" panose="020B0604020202020204" pitchFamily="34" charset="0"/>
              <a:cs typeface="Arial" panose="020B0604020202020204" pitchFamily="34" charset="0"/>
            </a:rPr>
            <a:t>Contracts &amp; CTMT</a:t>
          </a:r>
        </a:p>
      </dgm:t>
    </dgm:pt>
    <dgm:pt modelId="{42E4D0C2-34F0-48F7-9659-EF1B58C9A6D1}" type="parTrans" cxnId="{48DB4C53-C6E5-444B-B020-062DD6EEA00F}">
      <dgm:prSet/>
      <dgm:spPr/>
      <dgm:t>
        <a:bodyPr/>
        <a:lstStyle/>
        <a:p>
          <a:endParaRPr lang="en-US"/>
        </a:p>
      </dgm:t>
    </dgm:pt>
    <dgm:pt modelId="{04DB174A-29E4-4F14-90D7-448204535B10}" type="sibTrans" cxnId="{48DB4C53-C6E5-444B-B020-062DD6EEA00F}">
      <dgm:prSet/>
      <dgm:spPr/>
      <dgm:t>
        <a:bodyPr/>
        <a:lstStyle/>
        <a:p>
          <a:endParaRPr lang="en-US"/>
        </a:p>
      </dgm:t>
    </dgm:pt>
    <dgm:pt modelId="{4573D9C5-6526-4A44-A85F-3E33BCC4D325}" type="pres">
      <dgm:prSet presAssocID="{F758E38A-3968-444E-BF10-A62E5B9E3F5A}" presName="Name0" presStyleCnt="0">
        <dgm:presLayoutVars>
          <dgm:chMax val="1"/>
          <dgm:dir/>
          <dgm:animLvl val="ctr"/>
          <dgm:resizeHandles val="exact"/>
        </dgm:presLayoutVars>
      </dgm:prSet>
      <dgm:spPr/>
    </dgm:pt>
    <dgm:pt modelId="{F395C4A4-497D-47DD-9D83-8F2C961764DA}" type="pres">
      <dgm:prSet presAssocID="{60529CB2-FB6B-457E-8671-6BADC75E4496}" presName="centerShape" presStyleLbl="node0" presStyleIdx="0" presStyleCnt="1"/>
      <dgm:spPr/>
    </dgm:pt>
    <dgm:pt modelId="{59DE0E14-FAAD-4F3E-8FCB-259B1A93E7A5}" type="pres">
      <dgm:prSet presAssocID="{3D7905CD-A1E5-45A0-AF26-83912437E411}" presName="node" presStyleLbl="node1" presStyleIdx="0" presStyleCnt="6">
        <dgm:presLayoutVars>
          <dgm:bulletEnabled val="1"/>
        </dgm:presLayoutVars>
      </dgm:prSet>
      <dgm:spPr/>
    </dgm:pt>
    <dgm:pt modelId="{CA3472F4-F768-49DD-9DA0-2CF6710A3300}" type="pres">
      <dgm:prSet presAssocID="{3D7905CD-A1E5-45A0-AF26-83912437E411}" presName="dummy" presStyleCnt="0"/>
      <dgm:spPr/>
    </dgm:pt>
    <dgm:pt modelId="{6E8CC87C-8090-408E-A37C-2490FEA92347}" type="pres">
      <dgm:prSet presAssocID="{F6AB8B79-3145-414F-863D-36514C92DADD}" presName="sibTrans" presStyleLbl="sibTrans2D1" presStyleIdx="0" presStyleCnt="6"/>
      <dgm:spPr/>
    </dgm:pt>
    <dgm:pt modelId="{90900C78-A67F-4927-83C4-70012031FEFC}" type="pres">
      <dgm:prSet presAssocID="{0583DC1F-4946-4544-8B9A-95BA43FC050A}" presName="node" presStyleLbl="node1" presStyleIdx="1" presStyleCnt="6">
        <dgm:presLayoutVars>
          <dgm:bulletEnabled val="1"/>
        </dgm:presLayoutVars>
      </dgm:prSet>
      <dgm:spPr/>
    </dgm:pt>
    <dgm:pt modelId="{0A282805-C29E-416F-9453-CEFFC144CDA5}" type="pres">
      <dgm:prSet presAssocID="{0583DC1F-4946-4544-8B9A-95BA43FC050A}" presName="dummy" presStyleCnt="0"/>
      <dgm:spPr/>
    </dgm:pt>
    <dgm:pt modelId="{B3CC1971-3746-4575-B10A-587D344257C5}" type="pres">
      <dgm:prSet presAssocID="{519D7BB0-0563-447D-B46A-161B5CDF8442}" presName="sibTrans" presStyleLbl="sibTrans2D1" presStyleIdx="1" presStyleCnt="6"/>
      <dgm:spPr/>
    </dgm:pt>
    <dgm:pt modelId="{A5070A79-590E-4FAC-B8B6-8372D2F34FCF}" type="pres">
      <dgm:prSet presAssocID="{AE51720F-4934-468A-965D-F1D4BDA4D322}" presName="node" presStyleLbl="node1" presStyleIdx="2" presStyleCnt="6">
        <dgm:presLayoutVars>
          <dgm:bulletEnabled val="1"/>
        </dgm:presLayoutVars>
      </dgm:prSet>
      <dgm:spPr/>
    </dgm:pt>
    <dgm:pt modelId="{71DD5DA6-8A62-4F24-BE2E-2A53E4F7D9BE}" type="pres">
      <dgm:prSet presAssocID="{AE51720F-4934-468A-965D-F1D4BDA4D322}" presName="dummy" presStyleCnt="0"/>
      <dgm:spPr/>
    </dgm:pt>
    <dgm:pt modelId="{84425186-F010-4ABF-A5F8-59D47BD21CB8}" type="pres">
      <dgm:prSet presAssocID="{356B43F3-B676-42BD-B0CE-709D3062B2CD}" presName="sibTrans" presStyleLbl="sibTrans2D1" presStyleIdx="2" presStyleCnt="6"/>
      <dgm:spPr/>
    </dgm:pt>
    <dgm:pt modelId="{5354C676-CB82-442A-9D48-0809A0A7E238}" type="pres">
      <dgm:prSet presAssocID="{A3EDB35C-06AC-45B2-A3FE-872A229DDA3B}" presName="node" presStyleLbl="node1" presStyleIdx="3" presStyleCnt="6">
        <dgm:presLayoutVars>
          <dgm:bulletEnabled val="1"/>
        </dgm:presLayoutVars>
      </dgm:prSet>
      <dgm:spPr/>
    </dgm:pt>
    <dgm:pt modelId="{4C5F05A2-B4BE-4F48-BC33-1A34D4E737FE}" type="pres">
      <dgm:prSet presAssocID="{A3EDB35C-06AC-45B2-A3FE-872A229DDA3B}" presName="dummy" presStyleCnt="0"/>
      <dgm:spPr/>
    </dgm:pt>
    <dgm:pt modelId="{9E978DDA-E193-4FCC-A9C2-AFDCEEBA2FDA}" type="pres">
      <dgm:prSet presAssocID="{CBC96111-81C2-46BA-B784-366FAE96219A}" presName="sibTrans" presStyleLbl="sibTrans2D1" presStyleIdx="3" presStyleCnt="6"/>
      <dgm:spPr/>
    </dgm:pt>
    <dgm:pt modelId="{0DC1526F-3E64-46A7-9368-ED6A3DA388A2}" type="pres">
      <dgm:prSet presAssocID="{4AE598C9-8311-4085-BB9C-8FADF9BCD467}" presName="node" presStyleLbl="node1" presStyleIdx="4" presStyleCnt="6">
        <dgm:presLayoutVars>
          <dgm:bulletEnabled val="1"/>
        </dgm:presLayoutVars>
      </dgm:prSet>
      <dgm:spPr/>
    </dgm:pt>
    <dgm:pt modelId="{4BB70407-4AF5-44A7-B436-FFE1BCD58803}" type="pres">
      <dgm:prSet presAssocID="{4AE598C9-8311-4085-BB9C-8FADF9BCD467}" presName="dummy" presStyleCnt="0"/>
      <dgm:spPr/>
    </dgm:pt>
    <dgm:pt modelId="{F02BAB14-C731-4B45-BB1B-962ADB4426ED}" type="pres">
      <dgm:prSet presAssocID="{8F3C7059-57E6-446C-9448-B8801C95041E}" presName="sibTrans" presStyleLbl="sibTrans2D1" presStyleIdx="4" presStyleCnt="6"/>
      <dgm:spPr/>
    </dgm:pt>
    <dgm:pt modelId="{F3A39DF6-52CA-4344-ADCD-E70247964869}" type="pres">
      <dgm:prSet presAssocID="{11B0CD91-610F-448D-91CA-183021D7C611}" presName="node" presStyleLbl="node1" presStyleIdx="5" presStyleCnt="6">
        <dgm:presLayoutVars>
          <dgm:bulletEnabled val="1"/>
        </dgm:presLayoutVars>
      </dgm:prSet>
      <dgm:spPr/>
    </dgm:pt>
    <dgm:pt modelId="{D4A5E843-2F6B-40AF-950C-8B6BA0324B11}" type="pres">
      <dgm:prSet presAssocID="{11B0CD91-610F-448D-91CA-183021D7C611}" presName="dummy" presStyleCnt="0"/>
      <dgm:spPr/>
    </dgm:pt>
    <dgm:pt modelId="{5AC86A3F-8AFD-4D3C-A820-365A47ED59D1}" type="pres">
      <dgm:prSet presAssocID="{04DB174A-29E4-4F14-90D7-448204535B10}" presName="sibTrans" presStyleLbl="sibTrans2D1" presStyleIdx="5" presStyleCnt="6"/>
      <dgm:spPr/>
    </dgm:pt>
  </dgm:ptLst>
  <dgm:cxnLst>
    <dgm:cxn modelId="{96CF8D02-096E-45EF-9ACB-D606ECF08F32}" type="presOf" srcId="{519D7BB0-0563-447D-B46A-161B5CDF8442}" destId="{B3CC1971-3746-4575-B10A-587D344257C5}" srcOrd="0" destOrd="0" presId="urn:microsoft.com/office/officeart/2005/8/layout/radial6"/>
    <dgm:cxn modelId="{B48E0410-8C64-4131-9A33-439B9DF36E7D}" srcId="{60529CB2-FB6B-457E-8671-6BADC75E4496}" destId="{0583DC1F-4946-4544-8B9A-95BA43FC050A}" srcOrd="1" destOrd="0" parTransId="{73F944B8-CF43-4EBB-9F28-D87F3341073E}" sibTransId="{519D7BB0-0563-447D-B46A-161B5CDF8442}"/>
    <dgm:cxn modelId="{4D8FB82F-8FB3-42D9-B510-EEAD62EFC6BE}" type="presOf" srcId="{4AE598C9-8311-4085-BB9C-8FADF9BCD467}" destId="{0DC1526F-3E64-46A7-9368-ED6A3DA388A2}" srcOrd="0" destOrd="0" presId="urn:microsoft.com/office/officeart/2005/8/layout/radial6"/>
    <dgm:cxn modelId="{77CF9E3B-5593-4B2B-874E-FA12F43C2710}" type="presOf" srcId="{04DB174A-29E4-4F14-90D7-448204535B10}" destId="{5AC86A3F-8AFD-4D3C-A820-365A47ED59D1}" srcOrd="0" destOrd="0" presId="urn:microsoft.com/office/officeart/2005/8/layout/radial6"/>
    <dgm:cxn modelId="{F3D4A73C-E277-4610-BB19-9603BEE2424F}" srcId="{60529CB2-FB6B-457E-8671-6BADC75E4496}" destId="{4AE598C9-8311-4085-BB9C-8FADF9BCD467}" srcOrd="4" destOrd="0" parTransId="{A7795C32-80FA-4FCC-B2F7-5D3CFA286E7C}" sibTransId="{8F3C7059-57E6-446C-9448-B8801C95041E}"/>
    <dgm:cxn modelId="{B81F033F-7940-4795-8CDB-3CAB1A304C17}" type="presOf" srcId="{0583DC1F-4946-4544-8B9A-95BA43FC050A}" destId="{90900C78-A67F-4927-83C4-70012031FEFC}" srcOrd="0" destOrd="0" presId="urn:microsoft.com/office/officeart/2005/8/layout/radial6"/>
    <dgm:cxn modelId="{E3264453-1DAF-4980-B9A6-8A3E9C283D0C}" srcId="{F758E38A-3968-444E-BF10-A62E5B9E3F5A}" destId="{60529CB2-FB6B-457E-8671-6BADC75E4496}" srcOrd="0" destOrd="0" parTransId="{70244778-D84F-4AEB-8532-F9CDCAA959C2}" sibTransId="{3A6BC640-EFCF-4087-9C84-D3E18406B8A4}"/>
    <dgm:cxn modelId="{48DB4C53-C6E5-444B-B020-062DD6EEA00F}" srcId="{60529CB2-FB6B-457E-8671-6BADC75E4496}" destId="{11B0CD91-610F-448D-91CA-183021D7C611}" srcOrd="5" destOrd="0" parTransId="{42E4D0C2-34F0-48F7-9659-EF1B58C9A6D1}" sibTransId="{04DB174A-29E4-4F14-90D7-448204535B10}"/>
    <dgm:cxn modelId="{AB8DAF75-9656-402E-A56E-96825B1C782B}" srcId="{60529CB2-FB6B-457E-8671-6BADC75E4496}" destId="{3D7905CD-A1E5-45A0-AF26-83912437E411}" srcOrd="0" destOrd="0" parTransId="{14C80B10-B614-498C-8AE0-9B0E795C5AC8}" sibTransId="{F6AB8B79-3145-414F-863D-36514C92DADD}"/>
    <dgm:cxn modelId="{3ACF0A89-2C76-44BC-9AC6-BF7B1156ADEE}" srcId="{60529CB2-FB6B-457E-8671-6BADC75E4496}" destId="{A3EDB35C-06AC-45B2-A3FE-872A229DDA3B}" srcOrd="3" destOrd="0" parTransId="{023AACD9-445A-4456-943C-B90B3DD34569}" sibTransId="{CBC96111-81C2-46BA-B784-366FAE96219A}"/>
    <dgm:cxn modelId="{794A2595-E448-4989-8088-23AB42414D7A}" type="presOf" srcId="{356B43F3-B676-42BD-B0CE-709D3062B2CD}" destId="{84425186-F010-4ABF-A5F8-59D47BD21CB8}" srcOrd="0" destOrd="0" presId="urn:microsoft.com/office/officeart/2005/8/layout/radial6"/>
    <dgm:cxn modelId="{36B38C9E-A1A2-419A-A97D-AD867D2E4D8C}" type="presOf" srcId="{11B0CD91-610F-448D-91CA-183021D7C611}" destId="{F3A39DF6-52CA-4344-ADCD-E70247964869}" srcOrd="0" destOrd="0" presId="urn:microsoft.com/office/officeart/2005/8/layout/radial6"/>
    <dgm:cxn modelId="{9EDAA6B7-290A-453D-82A3-B81888AB6D82}" type="presOf" srcId="{F6AB8B79-3145-414F-863D-36514C92DADD}" destId="{6E8CC87C-8090-408E-A37C-2490FEA92347}" srcOrd="0" destOrd="0" presId="urn:microsoft.com/office/officeart/2005/8/layout/radial6"/>
    <dgm:cxn modelId="{134D48BB-2FAD-43E9-850A-DBB6CC6E1181}" type="presOf" srcId="{A3EDB35C-06AC-45B2-A3FE-872A229DDA3B}" destId="{5354C676-CB82-442A-9D48-0809A0A7E238}" srcOrd="0" destOrd="0" presId="urn:microsoft.com/office/officeart/2005/8/layout/radial6"/>
    <dgm:cxn modelId="{4E48C7C2-6EFB-42F0-9C09-81B9074AADCC}" srcId="{60529CB2-FB6B-457E-8671-6BADC75E4496}" destId="{AE51720F-4934-468A-965D-F1D4BDA4D322}" srcOrd="2" destOrd="0" parTransId="{26DDDCD1-BDF3-4FD9-9406-7A8D4B08CC98}" sibTransId="{356B43F3-B676-42BD-B0CE-709D3062B2CD}"/>
    <dgm:cxn modelId="{4A530BD1-2244-4657-909E-3173DB30FC43}" type="presOf" srcId="{CBC96111-81C2-46BA-B784-366FAE96219A}" destId="{9E978DDA-E193-4FCC-A9C2-AFDCEEBA2FDA}" srcOrd="0" destOrd="0" presId="urn:microsoft.com/office/officeart/2005/8/layout/radial6"/>
    <dgm:cxn modelId="{4F5BE0D5-E83A-4DE8-8733-8F2447D919AF}" type="presOf" srcId="{AE51720F-4934-468A-965D-F1D4BDA4D322}" destId="{A5070A79-590E-4FAC-B8B6-8372D2F34FCF}" srcOrd="0" destOrd="0" presId="urn:microsoft.com/office/officeart/2005/8/layout/radial6"/>
    <dgm:cxn modelId="{B0D8CED7-09BD-4868-BC0F-F9776AE295FA}" type="presOf" srcId="{F758E38A-3968-444E-BF10-A62E5B9E3F5A}" destId="{4573D9C5-6526-4A44-A85F-3E33BCC4D325}" srcOrd="0" destOrd="0" presId="urn:microsoft.com/office/officeart/2005/8/layout/radial6"/>
    <dgm:cxn modelId="{16587AE8-1178-459E-9A9E-7EC4D32AD9A6}" type="presOf" srcId="{3D7905CD-A1E5-45A0-AF26-83912437E411}" destId="{59DE0E14-FAAD-4F3E-8FCB-259B1A93E7A5}" srcOrd="0" destOrd="0" presId="urn:microsoft.com/office/officeart/2005/8/layout/radial6"/>
    <dgm:cxn modelId="{9E20DEF6-801C-448B-89F0-21921B9F6CC3}" type="presOf" srcId="{60529CB2-FB6B-457E-8671-6BADC75E4496}" destId="{F395C4A4-497D-47DD-9D83-8F2C961764DA}" srcOrd="0" destOrd="0" presId="urn:microsoft.com/office/officeart/2005/8/layout/radial6"/>
    <dgm:cxn modelId="{F0DCD7F7-81CF-4DD3-830F-A9FD89CF596F}" type="presOf" srcId="{8F3C7059-57E6-446C-9448-B8801C95041E}" destId="{F02BAB14-C731-4B45-BB1B-962ADB4426ED}" srcOrd="0" destOrd="0" presId="urn:microsoft.com/office/officeart/2005/8/layout/radial6"/>
    <dgm:cxn modelId="{778559AB-E37C-4402-BE7F-AFF7838F73FE}" type="presParOf" srcId="{4573D9C5-6526-4A44-A85F-3E33BCC4D325}" destId="{F395C4A4-497D-47DD-9D83-8F2C961764DA}" srcOrd="0" destOrd="0" presId="urn:microsoft.com/office/officeart/2005/8/layout/radial6"/>
    <dgm:cxn modelId="{C863CA58-FBCD-4972-92D0-B15EA8489B50}" type="presParOf" srcId="{4573D9C5-6526-4A44-A85F-3E33BCC4D325}" destId="{59DE0E14-FAAD-4F3E-8FCB-259B1A93E7A5}" srcOrd="1" destOrd="0" presId="urn:microsoft.com/office/officeart/2005/8/layout/radial6"/>
    <dgm:cxn modelId="{332BD51B-1634-4A3C-8E65-780ACB03602A}" type="presParOf" srcId="{4573D9C5-6526-4A44-A85F-3E33BCC4D325}" destId="{CA3472F4-F768-49DD-9DA0-2CF6710A3300}" srcOrd="2" destOrd="0" presId="urn:microsoft.com/office/officeart/2005/8/layout/radial6"/>
    <dgm:cxn modelId="{FEED24CE-9999-46B4-8813-F6696813D906}" type="presParOf" srcId="{4573D9C5-6526-4A44-A85F-3E33BCC4D325}" destId="{6E8CC87C-8090-408E-A37C-2490FEA92347}" srcOrd="3" destOrd="0" presId="urn:microsoft.com/office/officeart/2005/8/layout/radial6"/>
    <dgm:cxn modelId="{D0DDE1B6-F007-4208-9EF4-CA44D0169E70}" type="presParOf" srcId="{4573D9C5-6526-4A44-A85F-3E33BCC4D325}" destId="{90900C78-A67F-4927-83C4-70012031FEFC}" srcOrd="4" destOrd="0" presId="urn:microsoft.com/office/officeart/2005/8/layout/radial6"/>
    <dgm:cxn modelId="{2190E67B-083A-4276-9C1C-E3A01D16D339}" type="presParOf" srcId="{4573D9C5-6526-4A44-A85F-3E33BCC4D325}" destId="{0A282805-C29E-416F-9453-CEFFC144CDA5}" srcOrd="5" destOrd="0" presId="urn:microsoft.com/office/officeart/2005/8/layout/radial6"/>
    <dgm:cxn modelId="{37F07A74-E1FC-4918-A415-ECEA5F4C6284}" type="presParOf" srcId="{4573D9C5-6526-4A44-A85F-3E33BCC4D325}" destId="{B3CC1971-3746-4575-B10A-587D344257C5}" srcOrd="6" destOrd="0" presId="urn:microsoft.com/office/officeart/2005/8/layout/radial6"/>
    <dgm:cxn modelId="{4F69F836-5E99-445C-B782-24C6AB1BE22A}" type="presParOf" srcId="{4573D9C5-6526-4A44-A85F-3E33BCC4D325}" destId="{A5070A79-590E-4FAC-B8B6-8372D2F34FCF}" srcOrd="7" destOrd="0" presId="urn:microsoft.com/office/officeart/2005/8/layout/radial6"/>
    <dgm:cxn modelId="{4AACA95F-1DEC-48B6-9EC8-98941A2336FF}" type="presParOf" srcId="{4573D9C5-6526-4A44-A85F-3E33BCC4D325}" destId="{71DD5DA6-8A62-4F24-BE2E-2A53E4F7D9BE}" srcOrd="8" destOrd="0" presId="urn:microsoft.com/office/officeart/2005/8/layout/radial6"/>
    <dgm:cxn modelId="{D46B4129-B53A-4F7C-A839-5DE2656D773D}" type="presParOf" srcId="{4573D9C5-6526-4A44-A85F-3E33BCC4D325}" destId="{84425186-F010-4ABF-A5F8-59D47BD21CB8}" srcOrd="9" destOrd="0" presId="urn:microsoft.com/office/officeart/2005/8/layout/radial6"/>
    <dgm:cxn modelId="{181ABE22-3C59-4266-B033-362F8C5144AC}" type="presParOf" srcId="{4573D9C5-6526-4A44-A85F-3E33BCC4D325}" destId="{5354C676-CB82-442A-9D48-0809A0A7E238}" srcOrd="10" destOrd="0" presId="urn:microsoft.com/office/officeart/2005/8/layout/radial6"/>
    <dgm:cxn modelId="{1C5B7172-59A4-4290-8623-BDC3025BF450}" type="presParOf" srcId="{4573D9C5-6526-4A44-A85F-3E33BCC4D325}" destId="{4C5F05A2-B4BE-4F48-BC33-1A34D4E737FE}" srcOrd="11" destOrd="0" presId="urn:microsoft.com/office/officeart/2005/8/layout/radial6"/>
    <dgm:cxn modelId="{64BA63E4-D2E4-466B-8CFC-8AB403F37C4D}" type="presParOf" srcId="{4573D9C5-6526-4A44-A85F-3E33BCC4D325}" destId="{9E978DDA-E193-4FCC-A9C2-AFDCEEBA2FDA}" srcOrd="12" destOrd="0" presId="urn:microsoft.com/office/officeart/2005/8/layout/radial6"/>
    <dgm:cxn modelId="{C5FDFB55-4AD6-4D21-93DD-DAFCC934F529}" type="presParOf" srcId="{4573D9C5-6526-4A44-A85F-3E33BCC4D325}" destId="{0DC1526F-3E64-46A7-9368-ED6A3DA388A2}" srcOrd="13" destOrd="0" presId="urn:microsoft.com/office/officeart/2005/8/layout/radial6"/>
    <dgm:cxn modelId="{10131F9F-DB9B-4CE3-A172-BE10E7D8AF25}" type="presParOf" srcId="{4573D9C5-6526-4A44-A85F-3E33BCC4D325}" destId="{4BB70407-4AF5-44A7-B436-FFE1BCD58803}" srcOrd="14" destOrd="0" presId="urn:microsoft.com/office/officeart/2005/8/layout/radial6"/>
    <dgm:cxn modelId="{164B6228-43F9-444B-87FD-9ED7408F9780}" type="presParOf" srcId="{4573D9C5-6526-4A44-A85F-3E33BCC4D325}" destId="{F02BAB14-C731-4B45-BB1B-962ADB4426ED}" srcOrd="15" destOrd="0" presId="urn:microsoft.com/office/officeart/2005/8/layout/radial6"/>
    <dgm:cxn modelId="{653ACFA8-21C0-419F-9D53-A3A522891CF4}" type="presParOf" srcId="{4573D9C5-6526-4A44-A85F-3E33BCC4D325}" destId="{F3A39DF6-52CA-4344-ADCD-E70247964869}" srcOrd="16" destOrd="0" presId="urn:microsoft.com/office/officeart/2005/8/layout/radial6"/>
    <dgm:cxn modelId="{DAED8CBB-EBAD-4F8D-845C-178675E656E2}" type="presParOf" srcId="{4573D9C5-6526-4A44-A85F-3E33BCC4D325}" destId="{D4A5E843-2F6B-40AF-950C-8B6BA0324B11}" srcOrd="17" destOrd="0" presId="urn:microsoft.com/office/officeart/2005/8/layout/radial6"/>
    <dgm:cxn modelId="{6AFD56D4-9256-4A09-A835-62F223FAB51F}" type="presParOf" srcId="{4573D9C5-6526-4A44-A85F-3E33BCC4D325}" destId="{5AC86A3F-8AFD-4D3C-A820-365A47ED59D1}" srcOrd="18"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C86A3F-8AFD-4D3C-A820-365A47ED59D1}">
      <dsp:nvSpPr>
        <dsp:cNvPr id="0" name=""/>
        <dsp:cNvSpPr/>
      </dsp:nvSpPr>
      <dsp:spPr>
        <a:xfrm>
          <a:off x="2322609" y="591440"/>
          <a:ext cx="4041581" cy="4041581"/>
        </a:xfrm>
        <a:prstGeom prst="blockArc">
          <a:avLst>
            <a:gd name="adj1" fmla="val 12600000"/>
            <a:gd name="adj2" fmla="val 16200000"/>
            <a:gd name="adj3" fmla="val 4528"/>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02BAB14-C731-4B45-BB1B-962ADB4426ED}">
      <dsp:nvSpPr>
        <dsp:cNvPr id="0" name=""/>
        <dsp:cNvSpPr/>
      </dsp:nvSpPr>
      <dsp:spPr>
        <a:xfrm>
          <a:off x="2322609" y="591440"/>
          <a:ext cx="4041581" cy="4041581"/>
        </a:xfrm>
        <a:prstGeom prst="blockArc">
          <a:avLst>
            <a:gd name="adj1" fmla="val 9000000"/>
            <a:gd name="adj2" fmla="val 12600000"/>
            <a:gd name="adj3" fmla="val 4528"/>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E978DDA-E193-4FCC-A9C2-AFDCEEBA2FDA}">
      <dsp:nvSpPr>
        <dsp:cNvPr id="0" name=""/>
        <dsp:cNvSpPr/>
      </dsp:nvSpPr>
      <dsp:spPr>
        <a:xfrm>
          <a:off x="2322609" y="591440"/>
          <a:ext cx="4041581" cy="4041581"/>
        </a:xfrm>
        <a:prstGeom prst="blockArc">
          <a:avLst>
            <a:gd name="adj1" fmla="val 5400000"/>
            <a:gd name="adj2" fmla="val 9000000"/>
            <a:gd name="adj3" fmla="val 4528"/>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4425186-F010-4ABF-A5F8-59D47BD21CB8}">
      <dsp:nvSpPr>
        <dsp:cNvPr id="0" name=""/>
        <dsp:cNvSpPr/>
      </dsp:nvSpPr>
      <dsp:spPr>
        <a:xfrm>
          <a:off x="2322609" y="591440"/>
          <a:ext cx="4041581" cy="4041581"/>
        </a:xfrm>
        <a:prstGeom prst="blockArc">
          <a:avLst>
            <a:gd name="adj1" fmla="val 1800000"/>
            <a:gd name="adj2" fmla="val 5400000"/>
            <a:gd name="adj3" fmla="val 4528"/>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3CC1971-3746-4575-B10A-587D344257C5}">
      <dsp:nvSpPr>
        <dsp:cNvPr id="0" name=""/>
        <dsp:cNvSpPr/>
      </dsp:nvSpPr>
      <dsp:spPr>
        <a:xfrm>
          <a:off x="2322609" y="591440"/>
          <a:ext cx="4041581" cy="4041581"/>
        </a:xfrm>
        <a:prstGeom prst="blockArc">
          <a:avLst>
            <a:gd name="adj1" fmla="val 19800000"/>
            <a:gd name="adj2" fmla="val 1800000"/>
            <a:gd name="adj3" fmla="val 4528"/>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E8CC87C-8090-408E-A37C-2490FEA92347}">
      <dsp:nvSpPr>
        <dsp:cNvPr id="0" name=""/>
        <dsp:cNvSpPr/>
      </dsp:nvSpPr>
      <dsp:spPr>
        <a:xfrm>
          <a:off x="2322609" y="591440"/>
          <a:ext cx="4041581" cy="4041581"/>
        </a:xfrm>
        <a:prstGeom prst="blockArc">
          <a:avLst>
            <a:gd name="adj1" fmla="val 16200000"/>
            <a:gd name="adj2" fmla="val 19800000"/>
            <a:gd name="adj3" fmla="val 4528"/>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395C4A4-497D-47DD-9D83-8F2C961764DA}">
      <dsp:nvSpPr>
        <dsp:cNvPr id="0" name=""/>
        <dsp:cNvSpPr/>
      </dsp:nvSpPr>
      <dsp:spPr>
        <a:xfrm>
          <a:off x="3435697" y="1704528"/>
          <a:ext cx="1815405" cy="1815405"/>
        </a:xfrm>
        <a:prstGeom prst="ellipse">
          <a:avLst/>
        </a:prstGeom>
        <a:solidFill>
          <a:srgbClr val="4A1678"/>
        </a:solidFill>
        <a:ln w="55000" cap="flat" cmpd="thickThin"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bg1"/>
              </a:solidFill>
              <a:latin typeface="Arial" panose="020B0604020202020204" pitchFamily="34" charset="0"/>
              <a:cs typeface="Arial" panose="020B0604020202020204" pitchFamily="34" charset="0"/>
            </a:rPr>
            <a:t>HRPP</a:t>
          </a:r>
        </a:p>
        <a:p>
          <a:pPr marL="0" lvl="0" indent="0" algn="ctr" defTabSz="711200">
            <a:lnSpc>
              <a:spcPct val="90000"/>
            </a:lnSpc>
            <a:spcBef>
              <a:spcPct val="0"/>
            </a:spcBef>
            <a:spcAft>
              <a:spcPct val="35000"/>
            </a:spcAft>
            <a:buNone/>
          </a:pPr>
          <a:r>
            <a:rPr lang="en-US" sz="1600" b="1" kern="1200" dirty="0">
              <a:solidFill>
                <a:schemeClr val="bg1"/>
              </a:solidFill>
              <a:latin typeface="Arial" panose="020B0604020202020204" pitchFamily="34" charset="0"/>
              <a:cs typeface="Arial" panose="020B0604020202020204" pitchFamily="34" charset="0"/>
            </a:rPr>
            <a:t>Human Research Protections Program</a:t>
          </a:r>
        </a:p>
      </dsp:txBody>
      <dsp:txXfrm>
        <a:off x="3701557" y="1970388"/>
        <a:ext cx="1283685" cy="1283685"/>
      </dsp:txXfrm>
    </dsp:sp>
    <dsp:sp modelId="{59DE0E14-FAAD-4F3E-8FCB-259B1A93E7A5}">
      <dsp:nvSpPr>
        <dsp:cNvPr id="0" name=""/>
        <dsp:cNvSpPr/>
      </dsp:nvSpPr>
      <dsp:spPr>
        <a:xfrm>
          <a:off x="3708008" y="1796"/>
          <a:ext cx="1270783" cy="1270783"/>
        </a:xfrm>
        <a:prstGeom prst="ellipse">
          <a:avLst/>
        </a:prstGeom>
        <a:solidFill>
          <a:schemeClr val="accent4">
            <a:lumMod val="20000"/>
            <a:lumOff val="80000"/>
          </a:schemeClr>
        </a:solidFill>
        <a:ln w="55000" cap="flat" cmpd="thickThin"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Arial" panose="020B0604020202020204" pitchFamily="34" charset="0"/>
              <a:cs typeface="Arial" panose="020B0604020202020204" pitchFamily="34" charset="0"/>
            </a:rPr>
            <a:t>Institutional Review Board</a:t>
          </a:r>
        </a:p>
      </dsp:txBody>
      <dsp:txXfrm>
        <a:off x="3894110" y="187898"/>
        <a:ext cx="898579" cy="898579"/>
      </dsp:txXfrm>
    </dsp:sp>
    <dsp:sp modelId="{90900C78-A67F-4927-83C4-70012031FEFC}">
      <dsp:nvSpPr>
        <dsp:cNvPr id="0" name=""/>
        <dsp:cNvSpPr/>
      </dsp:nvSpPr>
      <dsp:spPr>
        <a:xfrm>
          <a:off x="5418445" y="989317"/>
          <a:ext cx="1270783" cy="1270783"/>
        </a:xfrm>
        <a:prstGeom prst="ellipse">
          <a:avLst/>
        </a:prstGeom>
        <a:solidFill>
          <a:schemeClr val="accent4">
            <a:lumMod val="20000"/>
            <a:lumOff val="80000"/>
          </a:schemeClr>
        </a:solidFill>
        <a:ln w="55000" cap="flat" cmpd="thickThin"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0" kern="1200" dirty="0">
              <a:solidFill>
                <a:schemeClr val="tx1"/>
              </a:solidFill>
            </a:rPr>
            <a:t>Institutional Official</a:t>
          </a:r>
        </a:p>
      </dsp:txBody>
      <dsp:txXfrm>
        <a:off x="5604547" y="1175419"/>
        <a:ext cx="898579" cy="898579"/>
      </dsp:txXfrm>
    </dsp:sp>
    <dsp:sp modelId="{A5070A79-590E-4FAC-B8B6-8372D2F34FCF}">
      <dsp:nvSpPr>
        <dsp:cNvPr id="0" name=""/>
        <dsp:cNvSpPr/>
      </dsp:nvSpPr>
      <dsp:spPr>
        <a:xfrm>
          <a:off x="5418445" y="2964360"/>
          <a:ext cx="1270783" cy="1270783"/>
        </a:xfrm>
        <a:prstGeom prst="ellipse">
          <a:avLst/>
        </a:prstGeom>
        <a:solidFill>
          <a:schemeClr val="accent4">
            <a:lumMod val="20000"/>
            <a:lumOff val="80000"/>
          </a:schemeClr>
        </a:solidFill>
        <a:ln w="55000" cap="flat" cmpd="thickThin"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Arial" panose="020B0604020202020204" pitchFamily="34" charset="0"/>
              <a:cs typeface="Arial" panose="020B0604020202020204" pitchFamily="34" charset="0"/>
            </a:rPr>
            <a:t>Investigators &amp; Research Staff</a:t>
          </a:r>
        </a:p>
      </dsp:txBody>
      <dsp:txXfrm>
        <a:off x="5604547" y="3150462"/>
        <a:ext cx="898579" cy="898579"/>
      </dsp:txXfrm>
    </dsp:sp>
    <dsp:sp modelId="{5354C676-CB82-442A-9D48-0809A0A7E238}">
      <dsp:nvSpPr>
        <dsp:cNvPr id="0" name=""/>
        <dsp:cNvSpPr/>
      </dsp:nvSpPr>
      <dsp:spPr>
        <a:xfrm>
          <a:off x="3708008" y="3951881"/>
          <a:ext cx="1270783" cy="1270783"/>
        </a:xfrm>
        <a:prstGeom prst="ellipse">
          <a:avLst/>
        </a:prstGeom>
        <a:solidFill>
          <a:schemeClr val="accent4">
            <a:lumMod val="20000"/>
            <a:lumOff val="80000"/>
          </a:schemeClr>
        </a:solidFill>
        <a:ln w="55000" cap="flat" cmpd="thickThin"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Arial" panose="020B0604020202020204" pitchFamily="34" charset="0"/>
              <a:cs typeface="Arial" panose="020B0604020202020204" pitchFamily="34" charset="0"/>
            </a:rPr>
            <a:t>Conflict of Interest</a:t>
          </a:r>
        </a:p>
      </dsp:txBody>
      <dsp:txXfrm>
        <a:off x="3894110" y="4137983"/>
        <a:ext cx="898579" cy="898579"/>
      </dsp:txXfrm>
    </dsp:sp>
    <dsp:sp modelId="{0DC1526F-3E64-46A7-9368-ED6A3DA388A2}">
      <dsp:nvSpPr>
        <dsp:cNvPr id="0" name=""/>
        <dsp:cNvSpPr/>
      </dsp:nvSpPr>
      <dsp:spPr>
        <a:xfrm>
          <a:off x="1997571" y="2964360"/>
          <a:ext cx="1270783" cy="1270783"/>
        </a:xfrm>
        <a:prstGeom prst="ellipse">
          <a:avLst/>
        </a:prstGeom>
        <a:solidFill>
          <a:schemeClr val="accent4">
            <a:lumMod val="20000"/>
            <a:lumOff val="80000"/>
          </a:schemeClr>
        </a:solidFill>
        <a:ln w="55000" cap="flat" cmpd="thickThin"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Arial" panose="020B0604020202020204" pitchFamily="34" charset="0"/>
              <a:cs typeface="Arial" panose="020B0604020202020204" pitchFamily="34" charset="0"/>
            </a:rPr>
            <a:t>Ancillary Reviews</a:t>
          </a:r>
        </a:p>
      </dsp:txBody>
      <dsp:txXfrm>
        <a:off x="2183673" y="3150462"/>
        <a:ext cx="898579" cy="898579"/>
      </dsp:txXfrm>
    </dsp:sp>
    <dsp:sp modelId="{F3A39DF6-52CA-4344-ADCD-E70247964869}">
      <dsp:nvSpPr>
        <dsp:cNvPr id="0" name=""/>
        <dsp:cNvSpPr/>
      </dsp:nvSpPr>
      <dsp:spPr>
        <a:xfrm>
          <a:off x="1997571" y="989317"/>
          <a:ext cx="1270783" cy="1270783"/>
        </a:xfrm>
        <a:prstGeom prst="ellipse">
          <a:avLst/>
        </a:prstGeom>
        <a:solidFill>
          <a:schemeClr val="accent4">
            <a:lumMod val="20000"/>
            <a:lumOff val="80000"/>
          </a:schemeClr>
        </a:solidFill>
        <a:ln w="55000" cap="flat" cmpd="thickThin" algn="ctr">
          <a:solidFill>
            <a:schemeClr val="accent1"/>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Arial" panose="020B0604020202020204" pitchFamily="34" charset="0"/>
              <a:cs typeface="Arial" panose="020B0604020202020204" pitchFamily="34" charset="0"/>
            </a:rPr>
            <a:t>Contracts &amp; CTMT</a:t>
          </a:r>
        </a:p>
      </dsp:txBody>
      <dsp:txXfrm>
        <a:off x="2183673" y="1175419"/>
        <a:ext cx="898579" cy="898579"/>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67BABC3-B013-4EC3-B567-A8D1A92AEB51}" type="datetimeFigureOut">
              <a:rPr lang="en-US" smtClean="0"/>
              <a:t>9/30/2025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7CA3978-DE53-4F25-B5C0-2B160BBAC487}" type="slidenum">
              <a:rPr lang="en-US" smtClean="0"/>
              <a:t>‹#›</a:t>
            </a:fld>
            <a:endParaRPr lang="en-US"/>
          </a:p>
        </p:txBody>
      </p:sp>
    </p:spTree>
    <p:extLst>
      <p:ext uri="{BB962C8B-B14F-4D97-AF65-F5344CB8AC3E}">
        <p14:creationId xmlns:p14="http://schemas.microsoft.com/office/powerpoint/2010/main" val="1140181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CA3978-DE53-4F25-B5C0-2B160BBAC487}" type="slidenum">
              <a:rPr lang="en-US" smtClean="0"/>
              <a:t>6</a:t>
            </a:fld>
            <a:endParaRPr lang="en-US"/>
          </a:p>
        </p:txBody>
      </p:sp>
    </p:spTree>
    <p:extLst>
      <p:ext uri="{BB962C8B-B14F-4D97-AF65-F5344CB8AC3E}">
        <p14:creationId xmlns:p14="http://schemas.microsoft.com/office/powerpoint/2010/main" val="28750455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CA3978-DE53-4F25-B5C0-2B160BBAC487}" type="slidenum">
              <a:rPr lang="en-US" smtClean="0"/>
              <a:t>9</a:t>
            </a:fld>
            <a:endParaRPr lang="en-US"/>
          </a:p>
        </p:txBody>
      </p:sp>
    </p:spTree>
    <p:extLst>
      <p:ext uri="{BB962C8B-B14F-4D97-AF65-F5344CB8AC3E}">
        <p14:creationId xmlns:p14="http://schemas.microsoft.com/office/powerpoint/2010/main" val="38313425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553944DA-D1C2-4295-B326-A1501ABFF3B2}" type="datetimeFigureOut">
              <a:rPr lang="en-US" smtClean="0"/>
              <a:t>9/30/2025</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AC627EB1-5A15-420A-B3AD-589BFBDF556D}"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53944DA-D1C2-4295-B326-A1501ABFF3B2}" type="datetimeFigureOut">
              <a:rPr lang="en-US" smtClean="0"/>
              <a:t>9/30/2025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627EB1-5A15-420A-B3AD-589BFBDF556D}" type="slidenum">
              <a:rPr lang="en-US" smtClean="0"/>
              <a:t>‹#›</a:t>
            </a:fld>
            <a:endParaRPr lang="en-US"/>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553944DA-D1C2-4295-B326-A1501ABFF3B2}" type="datetimeFigureOut">
              <a:rPr lang="en-US" smtClean="0"/>
              <a:t>9/30/2025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627EB1-5A15-420A-B3AD-589BFBDF556D}"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553944DA-D1C2-4295-B326-A1501ABFF3B2}" type="datetimeFigureOut">
              <a:rPr lang="en-US" smtClean="0"/>
              <a:t>9/30/2025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627EB1-5A15-420A-B3AD-589BFBDF556D}" type="slidenum">
              <a:rPr lang="en-US" smtClean="0"/>
              <a:t>‹#›</a:t>
            </a:fld>
            <a:endParaRPr lang="en-US"/>
          </a:p>
        </p:txBody>
      </p:sp>
      <p:sp>
        <p:nvSpPr>
          <p:cNvPr id="8" name="Title 7"/>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553944DA-D1C2-4295-B326-A1501ABFF3B2}" type="datetimeFigureOut">
              <a:rPr lang="en-US" smtClean="0"/>
              <a:t>9/30/2025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C627EB1-5A15-420A-B3AD-589BFBDF556D}"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53944DA-D1C2-4295-B326-A1501ABFF3B2}" type="datetimeFigureOut">
              <a:rPr lang="en-US" smtClean="0"/>
              <a:t>9/30/2025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C627EB1-5A15-420A-B3AD-589BFBDF556D}" type="slidenum">
              <a:rPr lang="en-US" smtClean="0"/>
              <a:t>‹#›</a:t>
            </a:fld>
            <a:endParaRPr lang="en-US"/>
          </a:p>
        </p:txBody>
      </p:sp>
      <p:sp>
        <p:nvSpPr>
          <p:cNvPr id="6" name="Title 5"/>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3944DA-D1C2-4295-B326-A1501ABFF3B2}" type="datetimeFigureOut">
              <a:rPr lang="en-US" smtClean="0"/>
              <a:t>9/30/2025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C627EB1-5A15-420A-B3AD-589BFBDF556D}"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553944DA-D1C2-4295-B326-A1501ABFF3B2}" type="datetimeFigureOut">
              <a:rPr lang="en-US" smtClean="0"/>
              <a:t>9/30/2025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627EB1-5A15-420A-B3AD-589BFBDF556D}"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553944DA-D1C2-4295-B326-A1501ABFF3B2}" type="datetimeFigureOut">
              <a:rPr lang="en-US" smtClean="0"/>
              <a:t>9/30/2025</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AC627EB1-5A15-420A-B3AD-589BFBDF556D}"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53944DA-D1C2-4295-B326-A1501ABFF3B2}" type="datetimeFigureOut">
              <a:rPr lang="en-US" smtClean="0"/>
              <a:t>9/30/2025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627EB1-5A15-420A-B3AD-589BFBDF556D}"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53944DA-D1C2-4295-B326-A1501ABFF3B2}" type="datetimeFigureOut">
              <a:rPr lang="en-US" smtClean="0"/>
              <a:t>9/30/2025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627EB1-5A15-420A-B3AD-589BFBDF556D}"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553944DA-D1C2-4295-B326-A1501ABFF3B2}" type="datetimeFigureOut">
              <a:rPr lang="en-US" smtClean="0"/>
              <a:t>9/30/2025</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AC627EB1-5A15-420A-B3AD-589BFBDF556D}"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mailto:connie.arnold@lsuhs.edu" TargetMode="Externa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hyperlink" Target="mailto:reynaldo.moreno@lsuhs.edu" TargetMode="External"/><Relationship Id="rId5" Type="http://schemas.openxmlformats.org/officeDocument/2006/relationships/hyperlink" Target="mailto:tyler.wooten@lsuhs.edu" TargetMode="External"/><Relationship Id="rId4" Type="http://schemas.openxmlformats.org/officeDocument/2006/relationships/hyperlink" Target="mailto:matthew.vetkoetter@lsuhs.edu"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youtube.com/watch?v=86zWBjDaXPk"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clinicaltrials.gov/" TargetMode="Externa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hyperlink" Target="mailto:connie.arnold@lsuhs.edu" TargetMode="External"/><Relationship Id="rId2" Type="http://schemas.openxmlformats.org/officeDocument/2006/relationships/hyperlink" Target="mailto:matthew.vetkoetter@lsuhs.edu"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72265" y="1676400"/>
            <a:ext cx="6164040" cy="1600200"/>
          </a:xfrm>
        </p:spPr>
        <p:style>
          <a:lnRef idx="2">
            <a:schemeClr val="accent2"/>
          </a:lnRef>
          <a:fillRef idx="1">
            <a:schemeClr val="lt1"/>
          </a:fillRef>
          <a:effectRef idx="0">
            <a:schemeClr val="accent2"/>
          </a:effectRef>
          <a:fontRef idx="minor">
            <a:schemeClr val="dk1"/>
          </a:fontRef>
        </p:style>
        <p:txBody>
          <a:bodyPr>
            <a:normAutofit/>
          </a:bodyPr>
          <a:lstStyle/>
          <a:p>
            <a:pPr algn="ctr"/>
            <a:r>
              <a:rPr lang="en-US" sz="4000" dirty="0">
                <a:solidFill>
                  <a:schemeClr val="tx1"/>
                </a:solidFill>
                <a:latin typeface="Arial" panose="020B0604020202020204" pitchFamily="34" charset="0"/>
                <a:cs typeface="Arial" panose="020B0604020202020204" pitchFamily="34" charset="0"/>
              </a:rPr>
              <a:t>IRB New Member Orientation</a:t>
            </a:r>
          </a:p>
        </p:txBody>
      </p:sp>
      <p:sp>
        <p:nvSpPr>
          <p:cNvPr id="3" name="Subtitle 2"/>
          <p:cNvSpPr>
            <a:spLocks noGrp="1"/>
          </p:cNvSpPr>
          <p:nvPr>
            <p:ph type="subTitle" idx="1"/>
          </p:nvPr>
        </p:nvSpPr>
        <p:spPr>
          <a:xfrm>
            <a:off x="1608360" y="3581400"/>
            <a:ext cx="6096000" cy="685800"/>
          </a:xfrm>
        </p:spPr>
        <p:txBody>
          <a:bodyPr>
            <a:normAutofit/>
          </a:bodyPr>
          <a:lstStyle/>
          <a:p>
            <a:pPr algn="ctr"/>
            <a:r>
              <a:rPr lang="en-US" sz="1600" dirty="0">
                <a:solidFill>
                  <a:schemeClr val="tx1"/>
                </a:solidFill>
                <a:latin typeface="Arial" panose="020B0604020202020204" pitchFamily="34" charset="0"/>
                <a:cs typeface="Arial" panose="020B0604020202020204" pitchFamily="34" charset="0"/>
              </a:rPr>
              <a:t>LSUHSC-S’s HRPP is accredited by The Association of Human Research Protection Programs (AAHRPP).</a:t>
            </a:r>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073" y="152400"/>
            <a:ext cx="2768574" cy="773032"/>
          </a:xfrm>
          <a:prstGeom prst="rect">
            <a:avLst/>
          </a:prstGeom>
        </p:spPr>
      </p:pic>
      <p:pic>
        <p:nvPicPr>
          <p:cNvPr id="5" name="Picture 4">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43800" y="5562600"/>
            <a:ext cx="1107578" cy="1115011"/>
          </a:xfrm>
          <a:prstGeom prst="rect">
            <a:avLst/>
          </a:prstGeom>
        </p:spPr>
      </p:pic>
    </p:spTree>
    <p:extLst>
      <p:ext uri="{BB962C8B-B14F-4D97-AF65-F5344CB8AC3E}">
        <p14:creationId xmlns:p14="http://schemas.microsoft.com/office/powerpoint/2010/main" val="9206837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992646" y="76200"/>
            <a:ext cx="5694153" cy="1143000"/>
          </a:xfrm>
          <a:ln>
            <a:noFill/>
          </a:ln>
        </p:spPr>
        <p:txBody>
          <a:bodyPr>
            <a:normAutofit/>
          </a:bodyPr>
          <a:lstStyle/>
          <a:p>
            <a:pPr algn="ctr"/>
            <a:r>
              <a:rPr lang="en-US" sz="3200" dirty="0">
                <a:solidFill>
                  <a:schemeClr val="tx1"/>
                </a:solidFill>
                <a:effectLst/>
                <a:latin typeface="Arial" panose="020B0604020202020204" pitchFamily="34" charset="0"/>
                <a:cs typeface="Arial" panose="020B0604020202020204" pitchFamily="34" charset="0"/>
              </a:rPr>
              <a:t>Agenda for Orientation</a:t>
            </a:r>
          </a:p>
        </p:txBody>
      </p:sp>
      <p:pic>
        <p:nvPicPr>
          <p:cNvPr id="6" name="Picture 5">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073" y="152400"/>
            <a:ext cx="2768574" cy="773032"/>
          </a:xfrm>
          <a:prstGeom prst="rect">
            <a:avLst/>
          </a:prstGeom>
        </p:spPr>
      </p:pic>
      <p:sp>
        <p:nvSpPr>
          <p:cNvPr id="2" name="Content Placeholder 1"/>
          <p:cNvSpPr>
            <a:spLocks noGrp="1"/>
          </p:cNvSpPr>
          <p:nvPr>
            <p:ph idx="1"/>
          </p:nvPr>
        </p:nvSpPr>
        <p:spPr>
          <a:xfrm>
            <a:off x="457200" y="1481328"/>
            <a:ext cx="7696200" cy="4525963"/>
          </a:xfrm>
        </p:spPr>
        <p:txBody>
          <a:bodyPr>
            <a:normAutofit/>
          </a:bodyPr>
          <a:lstStyle/>
          <a:p>
            <a:r>
              <a:rPr lang="en-US" sz="2000" dirty="0">
                <a:latin typeface="Arial" panose="020B0604020202020204" pitchFamily="34" charset="0"/>
                <a:cs typeface="Arial" panose="020B0604020202020204" pitchFamily="34" charset="0"/>
              </a:rPr>
              <a:t>General overview of LSUHSC-S’s Human Research Protections Program (HRPP) and Institutional Review Board (IRB) Program.</a:t>
            </a:r>
          </a:p>
          <a:p>
            <a:endParaRPr lang="en-US" sz="5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General Information about IRB structure and function.</a:t>
            </a:r>
          </a:p>
          <a:p>
            <a:pPr marL="109728" indent="0">
              <a:buNone/>
            </a:pPr>
            <a:endParaRPr lang="en-US" sz="5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Go through LSUHSC IRB member roles and responsibilities.</a:t>
            </a:r>
          </a:p>
          <a:p>
            <a:pPr marL="109728" indent="0">
              <a:buNone/>
            </a:pPr>
            <a:endParaRPr lang="en-US" sz="5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Overview of ethical principles, federal regulations, LSUHSC-S Policies, HRPP toolkit that guide IRB review.</a:t>
            </a:r>
          </a:p>
          <a:p>
            <a:pPr marL="109728" indent="0">
              <a:buNone/>
            </a:pPr>
            <a:endParaRPr lang="en-US" sz="5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Overview of review process and the use of the HRPP toolkit during the review.</a:t>
            </a:r>
          </a:p>
          <a:p>
            <a:pPr marL="109728" indent="0">
              <a:buNone/>
            </a:pPr>
            <a:endParaRPr lang="en-US" sz="5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Overview of how to access SHIeLDS-IRB and perform review activities.</a:t>
            </a:r>
          </a:p>
        </p:txBody>
      </p:sp>
    </p:spTree>
    <p:extLst>
      <p:ext uri="{BB962C8B-B14F-4D97-AF65-F5344CB8AC3E}">
        <p14:creationId xmlns:p14="http://schemas.microsoft.com/office/powerpoint/2010/main" val="35742801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76600" y="150796"/>
            <a:ext cx="5410200" cy="1143000"/>
          </a:xfrm>
        </p:spPr>
        <p:txBody>
          <a:bodyPr>
            <a:noAutofit/>
          </a:bodyPr>
          <a:lstStyle/>
          <a:p>
            <a:pPr algn="ctr"/>
            <a:r>
              <a:rPr lang="en-US" sz="2800" dirty="0">
                <a:solidFill>
                  <a:schemeClr val="tx1"/>
                </a:solidFill>
                <a:effectLst/>
                <a:latin typeface="Arial" panose="020B0604020202020204" pitchFamily="34" charset="0"/>
                <a:cs typeface="Arial" panose="020B0604020202020204" pitchFamily="34" charset="0"/>
              </a:rPr>
              <a:t>LSUHSC-S’s Human Research Protections Program (HRPP)</a:t>
            </a:r>
            <a:endParaRPr lang="en-US" sz="2800" dirty="0">
              <a:ln>
                <a:solidFill>
                  <a:schemeClr val="tx1"/>
                </a:solidFill>
              </a:ln>
              <a:solidFill>
                <a:schemeClr val="tx1"/>
              </a:solidFill>
              <a:effectLst/>
              <a:latin typeface="Arial" panose="020B0604020202020204" pitchFamily="34" charset="0"/>
              <a:cs typeface="Arial" panose="020B0604020202020204" pitchFamily="34" charset="0"/>
            </a:endParaRPr>
          </a:p>
        </p:txBody>
      </p:sp>
      <p:pic>
        <p:nvPicPr>
          <p:cNvPr id="7" name="Picture 6">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073" y="152400"/>
            <a:ext cx="2768574" cy="773032"/>
          </a:xfrm>
          <a:prstGeom prst="rect">
            <a:avLst/>
          </a:prstGeom>
        </p:spPr>
      </p:pic>
      <p:sp>
        <p:nvSpPr>
          <p:cNvPr id="5" name="Content Placeholder 4"/>
          <p:cNvSpPr>
            <a:spLocks noGrp="1"/>
          </p:cNvSpPr>
          <p:nvPr>
            <p:ph idx="1"/>
          </p:nvPr>
        </p:nvSpPr>
        <p:spPr/>
        <p:txBody>
          <a:bodyPr/>
          <a:lstStyle/>
          <a:p>
            <a:r>
              <a:rPr lang="en-US" sz="2400" dirty="0">
                <a:latin typeface="Arial" panose="020B0604020202020204" pitchFamily="34" charset="0"/>
                <a:cs typeface="Arial" panose="020B0604020202020204" pitchFamily="34" charset="0"/>
              </a:rPr>
              <a:t>LSUHSC-S’s HRPP is accredited by The Association for Accreditation of Human Research Protection Programs (AAHRPP).</a:t>
            </a:r>
          </a:p>
          <a:p>
            <a:pPr marL="109728" indent="0">
              <a:buNone/>
            </a:pPr>
            <a:endParaRPr lang="en-US" sz="1000" dirty="0">
              <a:latin typeface="Arial" panose="020B0604020202020204" pitchFamily="34" charset="0"/>
              <a:cs typeface="Arial" panose="020B0604020202020204" pitchFamily="34" charset="0"/>
            </a:endParaRPr>
          </a:p>
          <a:p>
            <a:pPr lvl="1"/>
            <a:r>
              <a:rPr lang="en-US" sz="2000" dirty="0">
                <a:latin typeface="Arial" panose="020B0604020202020204" pitchFamily="34" charset="0"/>
                <a:cs typeface="Arial" panose="020B0604020202020204" pitchFamily="34" charset="0"/>
              </a:rPr>
              <a:t>Accreditation process includes an evaluation of our HRPP policies and procedures in relation to AAHRPP set of standards. Includes a 3 step process that takes approximately 1 year to complete and includes an on site visit.</a:t>
            </a:r>
          </a:p>
          <a:p>
            <a:pPr marL="393192" lvl="1" indent="0">
              <a:buNone/>
            </a:pPr>
            <a:endParaRPr lang="en-US" sz="800" dirty="0">
              <a:latin typeface="Arial" panose="020B0604020202020204" pitchFamily="34" charset="0"/>
              <a:cs typeface="Arial" panose="020B0604020202020204" pitchFamily="34" charset="0"/>
            </a:endParaRPr>
          </a:p>
          <a:p>
            <a:pPr lvl="1"/>
            <a:r>
              <a:rPr lang="en-US" sz="2000" dirty="0">
                <a:latin typeface="Arial" panose="020B0604020202020204" pitchFamily="34" charset="0"/>
                <a:cs typeface="Arial" panose="020B0604020202020204" pitchFamily="34" charset="0"/>
              </a:rPr>
              <a:t>Last re-accreditation process and site visit occurred in 2023 and is good for 5 years (2028).</a:t>
            </a:r>
          </a:p>
        </p:txBody>
      </p:sp>
    </p:spTree>
    <p:extLst>
      <p:ext uri="{BB962C8B-B14F-4D97-AF65-F5344CB8AC3E}">
        <p14:creationId xmlns:p14="http://schemas.microsoft.com/office/powerpoint/2010/main" val="5417275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992646" y="100584"/>
            <a:ext cx="5968069" cy="1143000"/>
          </a:xfrm>
        </p:spPr>
        <p:txBody>
          <a:bodyPr>
            <a:normAutofit/>
          </a:bodyPr>
          <a:lstStyle/>
          <a:p>
            <a:pPr algn="ctr"/>
            <a:r>
              <a:rPr lang="en-US" sz="3200" dirty="0">
                <a:ln w="0"/>
                <a:solidFill>
                  <a:schemeClr val="tx1"/>
                </a:solidFill>
                <a:effectLst/>
                <a:latin typeface="Arial" panose="020B0604020202020204" pitchFamily="34" charset="0"/>
                <a:cs typeface="Arial" panose="020B0604020202020204" pitchFamily="34" charset="0"/>
              </a:rPr>
              <a:t>An HRPP is……..</a:t>
            </a:r>
          </a:p>
        </p:txBody>
      </p:sp>
      <p:pic>
        <p:nvPicPr>
          <p:cNvPr id="5" name="Picture 4">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073" y="128016"/>
            <a:ext cx="2768574" cy="773032"/>
          </a:xfrm>
          <a:prstGeom prst="rect">
            <a:avLst/>
          </a:prstGeom>
        </p:spPr>
      </p:pic>
      <p:graphicFrame>
        <p:nvGraphicFramePr>
          <p:cNvPr id="6" name="Content Placeholder 5" descr="A circle chart showing the connecting pieces that play a role in the HRPP."/>
          <p:cNvGraphicFramePr>
            <a:graphicFrameLocks noGrp="1"/>
          </p:cNvGraphicFramePr>
          <p:nvPr>
            <p:ph idx="1"/>
            <p:extLst>
              <p:ext uri="{D42A27DB-BD31-4B8C-83A1-F6EECF244321}">
                <p14:modId xmlns:p14="http://schemas.microsoft.com/office/powerpoint/2010/main" val="4019100816"/>
              </p:ext>
            </p:extLst>
          </p:nvPr>
        </p:nvGraphicFramePr>
        <p:xfrm>
          <a:off x="152400" y="1219200"/>
          <a:ext cx="8686800" cy="52244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596524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073" y="152400"/>
            <a:ext cx="2768574" cy="773032"/>
          </a:xfrm>
          <a:prstGeom prst="rect">
            <a:avLst/>
          </a:prstGeom>
        </p:spPr>
      </p:pic>
      <p:sp>
        <p:nvSpPr>
          <p:cNvPr id="2" name="Title 1"/>
          <p:cNvSpPr txBox="1">
            <a:spLocks noGrp="1"/>
          </p:cNvSpPr>
          <p:nvPr>
            <p:ph type="title" idx="4294967295"/>
          </p:nvPr>
        </p:nvSpPr>
        <p:spPr>
          <a:xfrm>
            <a:off x="2667000" y="329896"/>
            <a:ext cx="5794732"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IRB</a:t>
            </a:r>
            <a:r>
              <a:rPr kumimoji="0" lang="en-US" sz="3200" b="0" i="0" u="none" strike="noStrike" kern="1200" cap="none" spc="0" normalizeH="0" baseline="0" noProof="0" dirty="0">
                <a:ln>
                  <a:noFill/>
                </a:ln>
                <a:solidFill>
                  <a:schemeClr val="accent1"/>
                </a:solidFill>
                <a:effectLst/>
                <a:uLnTx/>
                <a:uFillTx/>
                <a:latin typeface="+mn-lt"/>
                <a:ea typeface="+mn-ea"/>
                <a:cs typeface="+mn-cs"/>
              </a:rPr>
              <a:t> </a:t>
            </a:r>
          </a:p>
        </p:txBody>
      </p:sp>
      <p:sp>
        <p:nvSpPr>
          <p:cNvPr id="3" name="Content Placeholder 2"/>
          <p:cNvSpPr>
            <a:spLocks noGrp="1"/>
          </p:cNvSpPr>
          <p:nvPr>
            <p:ph idx="1"/>
          </p:nvPr>
        </p:nvSpPr>
        <p:spPr>
          <a:xfrm>
            <a:off x="457200" y="1447800"/>
            <a:ext cx="8229600" cy="4525963"/>
          </a:xfrm>
        </p:spPr>
        <p:txBody>
          <a:bodyPr>
            <a:normAutofit/>
          </a:bodyPr>
          <a:lstStyle/>
          <a:p>
            <a:r>
              <a:rPr lang="en-US" sz="2800" dirty="0">
                <a:latin typeface="Arial" panose="020B0604020202020204" pitchFamily="34" charset="0"/>
                <a:cs typeface="Arial" panose="020B0604020202020204" pitchFamily="34" charset="0"/>
              </a:rPr>
              <a:t>One IRB Office</a:t>
            </a:r>
          </a:p>
          <a:p>
            <a:pPr marL="109728" indent="0">
              <a:buNone/>
            </a:pPr>
            <a:endParaRPr lang="en-US" sz="2400" dirty="0">
              <a:latin typeface="Arial" panose="020B0604020202020204" pitchFamily="34" charset="0"/>
              <a:cs typeface="Arial" panose="020B0604020202020204" pitchFamily="34" charset="0"/>
            </a:endParaRPr>
          </a:p>
          <a:p>
            <a:pPr lvl="1"/>
            <a:r>
              <a:rPr lang="en-US" sz="1800" dirty="0">
                <a:latin typeface="Arial" panose="020B0604020202020204" pitchFamily="34" charset="0"/>
                <a:cs typeface="Arial" panose="020B0604020202020204" pitchFamily="34" charset="0"/>
              </a:rPr>
              <a:t>Human Subjects Protection Office is located at:</a:t>
            </a:r>
          </a:p>
          <a:p>
            <a:pPr lvl="1"/>
            <a:endParaRPr lang="en-US" sz="1600" dirty="0">
              <a:latin typeface="Arial" panose="020B0604020202020204" pitchFamily="34" charset="0"/>
              <a:cs typeface="Arial" panose="020B0604020202020204" pitchFamily="34" charset="0"/>
            </a:endParaRPr>
          </a:p>
          <a:p>
            <a:pPr marL="393192" lvl="1" indent="0">
              <a:buNone/>
            </a:pPr>
            <a:r>
              <a:rPr lang="en-US" sz="1600" dirty="0">
                <a:latin typeface="Arial" panose="020B0604020202020204" pitchFamily="34" charset="0"/>
                <a:cs typeface="Arial" panose="020B0604020202020204" pitchFamily="34" charset="0"/>
              </a:rPr>
              <a:t>LSU Health Sciences Center </a:t>
            </a:r>
          </a:p>
          <a:p>
            <a:pPr marL="393192" lvl="1" indent="0">
              <a:buNone/>
            </a:pPr>
            <a:r>
              <a:rPr lang="en-US" sz="1600" dirty="0">
                <a:latin typeface="Arial" panose="020B0604020202020204" pitchFamily="34" charset="0"/>
                <a:cs typeface="Arial" panose="020B0604020202020204" pitchFamily="34" charset="0"/>
              </a:rPr>
              <a:t>Admin Building, 2</a:t>
            </a:r>
            <a:r>
              <a:rPr lang="en-US" sz="1600" baseline="30000" dirty="0">
                <a:latin typeface="Arial" panose="020B0604020202020204" pitchFamily="34" charset="0"/>
                <a:cs typeface="Arial" panose="020B0604020202020204" pitchFamily="34" charset="0"/>
              </a:rPr>
              <a:t>nd</a:t>
            </a:r>
            <a:r>
              <a:rPr lang="en-US" sz="1600" dirty="0">
                <a:latin typeface="Arial" panose="020B0604020202020204" pitchFamily="34" charset="0"/>
                <a:cs typeface="Arial" panose="020B0604020202020204" pitchFamily="34" charset="0"/>
              </a:rPr>
              <a:t> Floor</a:t>
            </a:r>
          </a:p>
          <a:p>
            <a:pPr marL="393192" lvl="1" indent="0">
              <a:buNone/>
            </a:pPr>
            <a:r>
              <a:rPr lang="en-US" sz="1600" dirty="0">
                <a:latin typeface="Arial" panose="020B0604020202020204" pitchFamily="34" charset="0"/>
                <a:cs typeface="Arial" panose="020B0604020202020204" pitchFamily="34" charset="0"/>
              </a:rPr>
              <a:t>1501 Kings Highway </a:t>
            </a:r>
          </a:p>
          <a:p>
            <a:pPr marL="393192" lvl="1" indent="0">
              <a:buNone/>
            </a:pPr>
            <a:r>
              <a:rPr lang="en-US" sz="1600" dirty="0">
                <a:latin typeface="Arial" panose="020B0604020202020204" pitchFamily="34" charset="0"/>
                <a:cs typeface="Arial" panose="020B0604020202020204" pitchFamily="34" charset="0"/>
              </a:rPr>
              <a:t>Shreveport, LA 71103	</a:t>
            </a:r>
          </a:p>
          <a:p>
            <a:pPr marL="393192" lvl="1" indent="0">
              <a:buNone/>
            </a:pPr>
            <a:r>
              <a:rPr lang="en-US" sz="1600" dirty="0">
                <a:latin typeface="Arial" panose="020B0604020202020204" pitchFamily="34" charset="0"/>
                <a:cs typeface="Arial" panose="020B0604020202020204" pitchFamily="34" charset="0"/>
              </a:rPr>
              <a:t>Phone: 318-813-1350</a:t>
            </a:r>
          </a:p>
          <a:p>
            <a:pPr lvl="2"/>
            <a:endParaRPr lang="en-US" sz="1600" dirty="0">
              <a:latin typeface="Arial" panose="020B0604020202020204" pitchFamily="34" charset="0"/>
              <a:cs typeface="Arial" panose="020B0604020202020204" pitchFamily="34" charset="0"/>
            </a:endParaRPr>
          </a:p>
          <a:p>
            <a:pPr lvl="2"/>
            <a:r>
              <a:rPr lang="en-US" sz="1800" dirty="0">
                <a:latin typeface="Arial" panose="020B0604020202020204" pitchFamily="34" charset="0"/>
                <a:cs typeface="Arial" panose="020B0604020202020204" pitchFamily="34" charset="0"/>
              </a:rPr>
              <a:t>Covers the LSU Medical School in Shreveport, Overton Brooks VA Medical Center, and other affiliate research sites.</a:t>
            </a:r>
          </a:p>
        </p:txBody>
      </p:sp>
    </p:spTree>
    <p:extLst>
      <p:ext uri="{BB962C8B-B14F-4D97-AF65-F5344CB8AC3E}">
        <p14:creationId xmlns:p14="http://schemas.microsoft.com/office/powerpoint/2010/main" val="7266428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4073" y="152400"/>
            <a:ext cx="2768574" cy="773032"/>
          </a:xfrm>
          <a:prstGeom prst="rect">
            <a:avLst/>
          </a:prstGeom>
        </p:spPr>
      </p:pic>
      <p:sp>
        <p:nvSpPr>
          <p:cNvPr id="3" name="Title 2"/>
          <p:cNvSpPr>
            <a:spLocks noGrp="1"/>
          </p:cNvSpPr>
          <p:nvPr>
            <p:ph type="title"/>
          </p:nvPr>
        </p:nvSpPr>
        <p:spPr>
          <a:xfrm>
            <a:off x="2992647" y="152400"/>
            <a:ext cx="5694153" cy="1143000"/>
          </a:xfrm>
        </p:spPr>
        <p:txBody>
          <a:bodyPr>
            <a:normAutofit/>
          </a:bodyPr>
          <a:lstStyle/>
          <a:p>
            <a:pPr algn="ctr"/>
            <a:r>
              <a:rPr lang="en-US" sz="3200" dirty="0">
                <a:solidFill>
                  <a:schemeClr val="tx1"/>
                </a:solidFill>
                <a:effectLst/>
                <a:latin typeface="Arial" panose="020B0604020202020204" pitchFamily="34" charset="0"/>
                <a:cs typeface="Arial" panose="020B0604020202020204" pitchFamily="34" charset="0"/>
              </a:rPr>
              <a:t>HRPP</a:t>
            </a:r>
          </a:p>
        </p:txBody>
      </p:sp>
      <p:sp>
        <p:nvSpPr>
          <p:cNvPr id="5" name="Content Placeholder 4"/>
          <p:cNvSpPr>
            <a:spLocks noGrp="1"/>
          </p:cNvSpPr>
          <p:nvPr>
            <p:ph idx="1"/>
          </p:nvPr>
        </p:nvSpPr>
        <p:spPr>
          <a:xfrm>
            <a:off x="457200" y="1676400"/>
            <a:ext cx="8229600" cy="4525963"/>
          </a:xfrm>
        </p:spPr>
        <p:txBody>
          <a:bodyPr>
            <a:normAutofit/>
          </a:bodyPr>
          <a:lstStyle/>
          <a:p>
            <a:r>
              <a:rPr lang="en-US" sz="2400" dirty="0">
                <a:latin typeface="Arial" panose="020B0604020202020204" pitchFamily="34" charset="0"/>
                <a:cs typeface="Arial" panose="020B0604020202020204" pitchFamily="34" charset="0"/>
              </a:rPr>
              <a:t>Comprised of several programs:</a:t>
            </a:r>
          </a:p>
          <a:p>
            <a:pPr marL="109728" indent="0">
              <a:buNone/>
            </a:pPr>
            <a:endParaRPr lang="en-US" sz="1000" dirty="0">
              <a:latin typeface="Arial" panose="020B0604020202020204" pitchFamily="34" charset="0"/>
              <a:cs typeface="Arial" panose="020B0604020202020204" pitchFamily="34" charset="0"/>
            </a:endParaRPr>
          </a:p>
          <a:p>
            <a:pPr lvl="1">
              <a:spcBef>
                <a:spcPts val="1200"/>
              </a:spcBef>
              <a:spcAft>
                <a:spcPts val="1200"/>
              </a:spcAft>
            </a:pPr>
            <a:r>
              <a:rPr lang="en-US" sz="2000" dirty="0">
                <a:latin typeface="Arial" panose="020B0604020202020204" pitchFamily="34" charset="0"/>
                <a:cs typeface="Arial" panose="020B0604020202020204" pitchFamily="34" charset="0"/>
              </a:rPr>
              <a:t>Institutional Review Board</a:t>
            </a:r>
            <a:endParaRPr lang="en-US" sz="800" dirty="0">
              <a:latin typeface="Arial" panose="020B0604020202020204" pitchFamily="34" charset="0"/>
              <a:cs typeface="Arial" panose="020B0604020202020204" pitchFamily="34" charset="0"/>
            </a:endParaRPr>
          </a:p>
          <a:p>
            <a:pPr lvl="1">
              <a:spcBef>
                <a:spcPts val="1200"/>
              </a:spcBef>
              <a:spcAft>
                <a:spcPts val="1200"/>
              </a:spcAft>
            </a:pPr>
            <a:r>
              <a:rPr lang="en-US" sz="2000" dirty="0">
                <a:latin typeface="Arial" panose="020B0604020202020204" pitchFamily="34" charset="0"/>
                <a:cs typeface="Arial" panose="020B0604020202020204" pitchFamily="34" charset="0"/>
              </a:rPr>
              <a:t>Conflict of Interest Program (Biomed, Radiation Safety, Scientific)</a:t>
            </a:r>
            <a:endParaRPr lang="en-US" sz="800" dirty="0">
              <a:latin typeface="Arial" panose="020B0604020202020204" pitchFamily="34" charset="0"/>
              <a:cs typeface="Arial" panose="020B0604020202020204" pitchFamily="34" charset="0"/>
            </a:endParaRPr>
          </a:p>
          <a:p>
            <a:pPr lvl="1">
              <a:spcBef>
                <a:spcPts val="1200"/>
              </a:spcBef>
              <a:spcAft>
                <a:spcPts val="1200"/>
              </a:spcAft>
            </a:pPr>
            <a:r>
              <a:rPr lang="en-US" sz="2000" dirty="0">
                <a:latin typeface="Arial" panose="020B0604020202020204" pitchFamily="34" charset="0"/>
                <a:cs typeface="Arial" panose="020B0604020202020204" pitchFamily="34" charset="0"/>
              </a:rPr>
              <a:t>Ancillary Reviews</a:t>
            </a:r>
            <a:endParaRPr lang="en-US" sz="800" dirty="0">
              <a:latin typeface="Arial" panose="020B0604020202020204" pitchFamily="34" charset="0"/>
              <a:cs typeface="Arial" panose="020B0604020202020204" pitchFamily="34" charset="0"/>
            </a:endParaRPr>
          </a:p>
          <a:p>
            <a:pPr lvl="1">
              <a:spcBef>
                <a:spcPts val="1200"/>
              </a:spcBef>
              <a:spcAft>
                <a:spcPts val="1200"/>
              </a:spcAft>
            </a:pPr>
            <a:r>
              <a:rPr lang="en-US" sz="2000" dirty="0">
                <a:latin typeface="Arial" panose="020B0604020202020204" pitchFamily="34" charset="0"/>
                <a:cs typeface="Arial" panose="020B0604020202020204" pitchFamily="34" charset="0"/>
              </a:rPr>
              <a:t>Education Program &amp; Outreach</a:t>
            </a:r>
            <a:endParaRPr lang="en-US" sz="800" dirty="0">
              <a:latin typeface="Arial" panose="020B0604020202020204" pitchFamily="34" charset="0"/>
              <a:cs typeface="Arial" panose="020B0604020202020204" pitchFamily="34" charset="0"/>
            </a:endParaRPr>
          </a:p>
          <a:p>
            <a:pPr lvl="1">
              <a:spcBef>
                <a:spcPts val="1200"/>
              </a:spcBef>
              <a:spcAft>
                <a:spcPts val="1200"/>
              </a:spcAft>
            </a:pPr>
            <a:r>
              <a:rPr lang="en-US" sz="2000" dirty="0">
                <a:latin typeface="Arial" panose="020B0604020202020204" pitchFamily="34" charset="0"/>
                <a:cs typeface="Arial" panose="020B0604020202020204" pitchFamily="34" charset="0"/>
              </a:rPr>
              <a:t>Clinical Trial Management Team</a:t>
            </a:r>
          </a:p>
          <a:p>
            <a:pPr lvl="1">
              <a:spcBef>
                <a:spcPts val="1200"/>
              </a:spcBef>
              <a:spcAft>
                <a:spcPts val="1200"/>
              </a:spcAft>
            </a:pPr>
            <a:r>
              <a:rPr lang="en-US" sz="2000" dirty="0">
                <a:latin typeface="Arial" panose="020B0604020202020204" pitchFamily="34" charset="0"/>
                <a:cs typeface="Arial" panose="020B0604020202020204" pitchFamily="34" charset="0"/>
              </a:rPr>
              <a:t>HRPP QA/QI </a:t>
            </a:r>
          </a:p>
        </p:txBody>
      </p:sp>
    </p:spTree>
    <p:extLst>
      <p:ext uri="{BB962C8B-B14F-4D97-AF65-F5344CB8AC3E}">
        <p14:creationId xmlns:p14="http://schemas.microsoft.com/office/powerpoint/2010/main" val="19824657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12700" y="192308"/>
            <a:ext cx="5410200" cy="841248"/>
          </a:xfrm>
        </p:spPr>
        <p:txBody>
          <a:bodyPr>
            <a:noAutofit/>
          </a:bodyPr>
          <a:lstStyle/>
          <a:p>
            <a:pPr algn="ctr"/>
            <a:r>
              <a:rPr lang="en-US" sz="3200" dirty="0">
                <a:solidFill>
                  <a:schemeClr val="tx1"/>
                </a:solidFill>
                <a:effectLst/>
                <a:latin typeface="Arial" panose="020B0604020202020204" pitchFamily="34" charset="0"/>
                <a:cs typeface="Arial" panose="020B0604020202020204" pitchFamily="34" charset="0"/>
              </a:rPr>
              <a:t>IRB Staff</a:t>
            </a:r>
          </a:p>
        </p:txBody>
      </p:sp>
      <p:pic>
        <p:nvPicPr>
          <p:cNvPr id="6" name="Picture 5">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073" y="152400"/>
            <a:ext cx="2768574" cy="773032"/>
          </a:xfrm>
          <a:prstGeom prst="rect">
            <a:avLst/>
          </a:prstGeom>
        </p:spPr>
      </p:pic>
      <p:graphicFrame>
        <p:nvGraphicFramePr>
          <p:cNvPr id="10" name="Content Placeholder 9"/>
          <p:cNvGraphicFramePr>
            <a:graphicFrameLocks noGrp="1"/>
          </p:cNvGraphicFramePr>
          <p:nvPr>
            <p:ph idx="1"/>
            <p:extLst>
              <p:ext uri="{D42A27DB-BD31-4B8C-83A1-F6EECF244321}">
                <p14:modId xmlns:p14="http://schemas.microsoft.com/office/powerpoint/2010/main" val="3239732655"/>
              </p:ext>
            </p:extLst>
          </p:nvPr>
        </p:nvGraphicFramePr>
        <p:xfrm>
          <a:off x="224073" y="1524000"/>
          <a:ext cx="8767527" cy="3802090"/>
        </p:xfrm>
        <a:graphic>
          <a:graphicData uri="http://schemas.openxmlformats.org/drawingml/2006/table">
            <a:tbl>
              <a:tblPr firstRow="1"/>
              <a:tblGrid>
                <a:gridCol w="2366727">
                  <a:extLst>
                    <a:ext uri="{9D8B030D-6E8A-4147-A177-3AD203B41FA5}">
                      <a16:colId xmlns:a16="http://schemas.microsoft.com/office/drawing/2014/main" val="3106332352"/>
                    </a:ext>
                  </a:extLst>
                </a:gridCol>
                <a:gridCol w="3200400">
                  <a:extLst>
                    <a:ext uri="{9D8B030D-6E8A-4147-A177-3AD203B41FA5}">
                      <a16:colId xmlns:a16="http://schemas.microsoft.com/office/drawing/2014/main" val="4082977746"/>
                    </a:ext>
                  </a:extLst>
                </a:gridCol>
                <a:gridCol w="1676400">
                  <a:extLst>
                    <a:ext uri="{9D8B030D-6E8A-4147-A177-3AD203B41FA5}">
                      <a16:colId xmlns:a16="http://schemas.microsoft.com/office/drawing/2014/main" val="2709956337"/>
                    </a:ext>
                  </a:extLst>
                </a:gridCol>
                <a:gridCol w="1524000">
                  <a:extLst>
                    <a:ext uri="{9D8B030D-6E8A-4147-A177-3AD203B41FA5}">
                      <a16:colId xmlns:a16="http://schemas.microsoft.com/office/drawing/2014/main" val="2699646947"/>
                    </a:ext>
                  </a:extLst>
                </a:gridCol>
              </a:tblGrid>
              <a:tr h="373090">
                <a:tc>
                  <a:txBody>
                    <a:bodyPr/>
                    <a:lstStyle/>
                    <a:p>
                      <a:pPr algn="l"/>
                      <a:endParaRPr lang="en-US" sz="1400" b="1" dirty="0">
                        <a:solidFill>
                          <a:srgbClr val="461D7C"/>
                        </a:solidFill>
                        <a:effectLst/>
                        <a:latin typeface="proxima-nova-condensed"/>
                      </a:endParaRPr>
                    </a:p>
                  </a:txBody>
                  <a:tcPr marL="7620" marR="7620" marT="7620" marB="7620" anchor="ctr">
                    <a:lnL>
                      <a:noFill/>
                    </a:lnL>
                    <a:lnR>
                      <a:noFill/>
                    </a:lnR>
                    <a:lnT>
                      <a:noFill/>
                    </a:lnT>
                    <a:lnB>
                      <a:noFill/>
                    </a:lnB>
                    <a:solidFill>
                      <a:srgbClr val="FFFFFF"/>
                    </a:solidFill>
                  </a:tcPr>
                </a:tc>
                <a:tc>
                  <a:txBody>
                    <a:bodyPr/>
                    <a:lstStyle/>
                    <a:p>
                      <a:pPr algn="ctr"/>
                      <a:r>
                        <a:rPr lang="en-US" sz="1600" b="1" dirty="0">
                          <a:solidFill>
                            <a:srgbClr val="461D7C"/>
                          </a:solidFill>
                          <a:effectLst/>
                          <a:latin typeface="Arial" panose="020B0604020202020204" pitchFamily="34" charset="0"/>
                          <a:cs typeface="Arial" panose="020B0604020202020204" pitchFamily="34" charset="0"/>
                        </a:rPr>
                        <a:t>Contact Information for IRB staff</a:t>
                      </a:r>
                    </a:p>
                  </a:txBody>
                  <a:tcPr marL="7620" marR="7620" marT="7620" marB="7620" anchor="ctr">
                    <a:lnL>
                      <a:noFill/>
                    </a:lnL>
                    <a:lnR>
                      <a:noFill/>
                    </a:lnR>
                    <a:lnT>
                      <a:noFill/>
                    </a:lnT>
                    <a:lnB>
                      <a:noFill/>
                    </a:lnB>
                    <a:solidFill>
                      <a:srgbClr val="FFFFFF"/>
                    </a:solidFill>
                  </a:tcPr>
                </a:tc>
                <a:tc>
                  <a:txBody>
                    <a:bodyPr/>
                    <a:lstStyle/>
                    <a:p>
                      <a:pPr algn="l"/>
                      <a:endParaRPr lang="en-US" sz="1400" b="1" dirty="0">
                        <a:solidFill>
                          <a:srgbClr val="461D7C"/>
                        </a:solidFill>
                        <a:effectLst/>
                        <a:latin typeface="proxima-nova-condensed"/>
                      </a:endParaRPr>
                    </a:p>
                  </a:txBody>
                  <a:tcPr marL="7620" marR="7620" marT="7620" marB="7620" anchor="ctr">
                    <a:lnL>
                      <a:noFill/>
                    </a:lnL>
                    <a:lnR>
                      <a:noFill/>
                    </a:lnR>
                    <a:lnT>
                      <a:noFill/>
                    </a:lnT>
                    <a:lnB>
                      <a:noFill/>
                    </a:lnB>
                    <a:solidFill>
                      <a:srgbClr val="FFFFFF"/>
                    </a:solidFill>
                  </a:tcPr>
                </a:tc>
                <a:tc>
                  <a:txBody>
                    <a:bodyPr/>
                    <a:lstStyle/>
                    <a:p>
                      <a:pPr algn="l"/>
                      <a:endParaRPr lang="en-US" sz="1400" b="1" dirty="0">
                        <a:solidFill>
                          <a:srgbClr val="461D7C"/>
                        </a:solidFill>
                        <a:effectLst/>
                        <a:latin typeface="proxima-nova-condensed"/>
                      </a:endParaRPr>
                    </a:p>
                  </a:txBody>
                  <a:tcPr marL="7620" marR="7620" marT="7620" marB="7620" anchor="ctr">
                    <a:lnL>
                      <a:noFill/>
                    </a:lnL>
                    <a:lnR>
                      <a:noFill/>
                    </a:lnR>
                    <a:lnT>
                      <a:noFill/>
                    </a:lnT>
                    <a:lnB>
                      <a:noFill/>
                    </a:lnB>
                    <a:solidFill>
                      <a:srgbClr val="FFFFFF"/>
                    </a:solidFill>
                  </a:tcPr>
                </a:tc>
                <a:extLst>
                  <a:ext uri="{0D108BD9-81ED-4DB2-BD59-A6C34878D82A}">
                    <a16:rowId xmlns:a16="http://schemas.microsoft.com/office/drawing/2014/main" val="2256223694"/>
                  </a:ext>
                </a:extLst>
              </a:tr>
              <a:tr h="418810">
                <a:tc>
                  <a:txBody>
                    <a:bodyPr/>
                    <a:lstStyle/>
                    <a:p>
                      <a:pPr algn="ctr"/>
                      <a:r>
                        <a:rPr lang="en-US" sz="1600" b="1" dirty="0">
                          <a:solidFill>
                            <a:schemeClr val="tx1"/>
                          </a:solidFill>
                          <a:effectLst/>
                          <a:latin typeface="Arial Black" panose="020B0A04020102020204" pitchFamily="34" charset="0"/>
                        </a:rPr>
                        <a:t>Name:</a:t>
                      </a:r>
                    </a:p>
                  </a:txBody>
                  <a:tcPr marL="7620" marR="7620" marT="7620" marB="7620" anchor="ctr">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1600" b="1" dirty="0">
                          <a:solidFill>
                            <a:schemeClr val="tx1"/>
                          </a:solidFill>
                          <a:effectLst/>
                          <a:latin typeface="Arial Black" panose="020B0A04020102020204" pitchFamily="34" charset="0"/>
                        </a:rPr>
                        <a:t>Email:</a:t>
                      </a:r>
                    </a:p>
                  </a:txBody>
                  <a:tcPr marL="7620" marR="7620" marT="7620" marB="7620" anchor="ctr">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1600" b="1" dirty="0">
                          <a:solidFill>
                            <a:schemeClr val="tx1"/>
                          </a:solidFill>
                          <a:effectLst/>
                          <a:latin typeface="Arial Black" panose="020B0A04020102020204" pitchFamily="34" charset="0"/>
                        </a:rPr>
                        <a:t>Phone Number:</a:t>
                      </a:r>
                    </a:p>
                  </a:txBody>
                  <a:tcPr marL="7620" marR="7620" marT="7620" marB="7620" anchor="ctr">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1600" b="1" dirty="0">
                          <a:solidFill>
                            <a:schemeClr val="tx1"/>
                          </a:solidFill>
                          <a:effectLst/>
                          <a:latin typeface="Arial Black" panose="020B0A04020102020204" pitchFamily="34" charset="0"/>
                        </a:rPr>
                        <a:t>Title: </a:t>
                      </a:r>
                    </a:p>
                  </a:txBody>
                  <a:tcPr marL="7620" marR="7620" marT="7620" marB="7620" anchor="ctr">
                    <a:lnL>
                      <a:noFill/>
                    </a:lnL>
                    <a:lnR>
                      <a:noFill/>
                    </a:lnR>
                    <a:lnT>
                      <a:noFill/>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429234370"/>
                  </a:ext>
                </a:extLst>
              </a:tr>
              <a:tr h="731520">
                <a:tc>
                  <a:txBody>
                    <a:bodyPr/>
                    <a:lstStyle/>
                    <a:p>
                      <a:pPr algn="l"/>
                      <a:endParaRPr lang="en-US" sz="1400" b="0" dirty="0">
                        <a:effectLst/>
                        <a:latin typeface="Arial" panose="020B0604020202020204" pitchFamily="34" charset="0"/>
                        <a:cs typeface="Arial" panose="020B0604020202020204" pitchFamily="34" charset="0"/>
                      </a:endParaRPr>
                    </a:p>
                    <a:p>
                      <a:pPr algn="l"/>
                      <a:r>
                        <a:rPr lang="en-US" sz="1400" b="0" dirty="0">
                          <a:effectLst/>
                          <a:latin typeface="Arial" panose="020B0604020202020204" pitchFamily="34" charset="0"/>
                          <a:cs typeface="Arial" panose="020B0604020202020204" pitchFamily="34" charset="0"/>
                        </a:rPr>
                        <a:t>Connie Arnold, PhD</a:t>
                      </a:r>
                    </a:p>
                  </a:txBody>
                  <a:tcPr marL="7620" marR="7620" marT="7620" marB="76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1200" b="1" i="0" u="sng" baseline="0" dirty="0">
                          <a:solidFill>
                            <a:srgbClr val="461D7C"/>
                          </a:solidFill>
                          <a:effectLst/>
                          <a:uFill>
                            <a:solidFill>
                              <a:srgbClr val="461D7C"/>
                            </a:solidFill>
                          </a:u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connie.arnold@lsuhs.edu</a:t>
                      </a:r>
                      <a:r>
                        <a:rPr lang="en-US" sz="1200" b="1" i="0" u="sng" baseline="0" dirty="0">
                          <a:solidFill>
                            <a:srgbClr val="461D7C"/>
                          </a:solidFill>
                          <a:effectLst/>
                          <a:uFill>
                            <a:solidFill>
                              <a:srgbClr val="461D7C"/>
                            </a:solidFill>
                          </a:uFill>
                          <a:latin typeface="Arial" panose="020B0604020202020204" pitchFamily="34" charset="0"/>
                          <a:cs typeface="Arial" panose="020B0604020202020204" pitchFamily="34" charset="0"/>
                        </a:rPr>
                        <a:t> </a:t>
                      </a:r>
                    </a:p>
                  </a:txBody>
                  <a:tcPr marL="7620" marR="7620" marT="7620" marB="76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r>
                        <a:rPr lang="en-US" sz="1400" dirty="0">
                          <a:effectLst/>
                          <a:latin typeface="Arial" panose="020B0604020202020204" pitchFamily="34" charset="0"/>
                          <a:cs typeface="Arial" panose="020B0604020202020204" pitchFamily="34" charset="0"/>
                        </a:rPr>
                        <a:t>318-675-4324</a:t>
                      </a:r>
                    </a:p>
                  </a:txBody>
                  <a:tcPr marL="7620" marR="7620" marT="7620" marB="76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r>
                        <a:rPr lang="en-US" sz="1400" dirty="0">
                          <a:effectLst/>
                          <a:latin typeface="Arial" panose="020B0604020202020204" pitchFamily="34" charset="0"/>
                          <a:cs typeface="Arial" panose="020B0604020202020204" pitchFamily="34" charset="0"/>
                        </a:rPr>
                        <a:t>IRB Chair</a:t>
                      </a:r>
                    </a:p>
                  </a:txBody>
                  <a:tcPr marL="7620" marR="7620" marT="7620" marB="76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400000183"/>
                  </a:ext>
                </a:extLst>
              </a:tr>
              <a:tr h="731520">
                <a:tc>
                  <a:txBody>
                    <a:bodyPr/>
                    <a:lstStyle/>
                    <a:p>
                      <a:pPr algn="l"/>
                      <a:endParaRPr lang="en-US" sz="1400" b="0" dirty="0">
                        <a:effectLst/>
                        <a:latin typeface="Arial" panose="020B0604020202020204" pitchFamily="34" charset="0"/>
                        <a:cs typeface="Arial" panose="020B0604020202020204" pitchFamily="34" charset="0"/>
                      </a:endParaRPr>
                    </a:p>
                    <a:p>
                      <a:pPr algn="l"/>
                      <a:r>
                        <a:rPr lang="en-US" sz="1400" b="0" dirty="0">
                          <a:effectLst/>
                          <a:latin typeface="Arial" panose="020B0604020202020204" pitchFamily="34" charset="0"/>
                          <a:cs typeface="Arial" panose="020B0604020202020204" pitchFamily="34" charset="0"/>
                        </a:rPr>
                        <a:t>Matthew Vetkoetter, BS, CIP</a:t>
                      </a:r>
                    </a:p>
                  </a:txBody>
                  <a:tcPr marL="7620" marR="7620" marT="7620" marB="76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1200" b="1" u="sng" dirty="0">
                          <a:solidFill>
                            <a:srgbClr val="4A1678"/>
                          </a:solidFill>
                          <a:effectLst/>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matthew.vetkoetter@lsuhs.edu</a:t>
                      </a:r>
                      <a:r>
                        <a:rPr lang="en-US" sz="1200" b="1" u="sng" dirty="0">
                          <a:solidFill>
                            <a:srgbClr val="4A1678"/>
                          </a:solidFill>
                          <a:effectLst/>
                          <a:latin typeface="Arial" panose="020B0604020202020204" pitchFamily="34" charset="0"/>
                          <a:cs typeface="Arial" panose="020B0604020202020204" pitchFamily="34" charset="0"/>
                        </a:rPr>
                        <a:t> </a:t>
                      </a:r>
                    </a:p>
                  </a:txBody>
                  <a:tcPr marL="7620" marR="7620" marT="7620" marB="76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r>
                        <a:rPr lang="en-US" sz="1400" dirty="0">
                          <a:effectLst/>
                          <a:latin typeface="Arial" panose="020B0604020202020204" pitchFamily="34" charset="0"/>
                          <a:cs typeface="Arial" panose="020B0604020202020204" pitchFamily="34" charset="0"/>
                        </a:rPr>
                        <a:t>318-813-1367</a:t>
                      </a:r>
                    </a:p>
                  </a:txBody>
                  <a:tcPr marL="7620" marR="7620" marT="7620" marB="76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r>
                        <a:rPr lang="en-US" sz="1400" dirty="0">
                          <a:effectLst/>
                          <a:latin typeface="Arial" panose="020B0604020202020204" pitchFamily="34" charset="0"/>
                          <a:cs typeface="Arial" panose="020B0604020202020204" pitchFamily="34" charset="0"/>
                        </a:rPr>
                        <a:t>IRB Director</a:t>
                      </a:r>
                    </a:p>
                  </a:txBody>
                  <a:tcPr marL="7620" marR="7620" marT="7620" marB="76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567734141"/>
                  </a:ext>
                </a:extLst>
              </a:tr>
              <a:tr h="731520">
                <a:tc>
                  <a:txBody>
                    <a:bodyPr/>
                    <a:lstStyle/>
                    <a:p>
                      <a:pPr algn="l"/>
                      <a:endParaRPr lang="en-US" sz="1400" b="0" dirty="0">
                        <a:effectLst/>
                        <a:latin typeface="Arial" panose="020B0604020202020204" pitchFamily="34" charset="0"/>
                        <a:cs typeface="Arial" panose="020B0604020202020204" pitchFamily="34" charset="0"/>
                      </a:endParaRPr>
                    </a:p>
                    <a:p>
                      <a:pPr algn="l"/>
                      <a:r>
                        <a:rPr lang="en-US" sz="1400" b="0" dirty="0">
                          <a:effectLst/>
                          <a:latin typeface="Arial" panose="020B0604020202020204" pitchFamily="34" charset="0"/>
                          <a:cs typeface="Arial" panose="020B0604020202020204" pitchFamily="34" charset="0"/>
                        </a:rPr>
                        <a:t>Tyler Wooten, BS</a:t>
                      </a:r>
                    </a:p>
                  </a:txBody>
                  <a:tcPr marL="7620" marR="7620" marT="7620" marB="76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1200" b="1" u="sng" dirty="0">
                          <a:solidFill>
                            <a:srgbClr val="4A1678"/>
                          </a:solidFill>
                          <a:effectLst/>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tyler.wooten@lsuhs.edu</a:t>
                      </a:r>
                      <a:r>
                        <a:rPr lang="en-US" sz="1200" b="1" u="sng" dirty="0">
                          <a:solidFill>
                            <a:srgbClr val="4A1678"/>
                          </a:solidFill>
                          <a:effectLst/>
                          <a:latin typeface="Arial" panose="020B0604020202020204" pitchFamily="34" charset="0"/>
                          <a:cs typeface="Arial" panose="020B0604020202020204" pitchFamily="34" charset="0"/>
                        </a:rPr>
                        <a:t> </a:t>
                      </a:r>
                    </a:p>
                  </a:txBody>
                  <a:tcPr marL="7620" marR="7620" marT="7620" marB="76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r>
                        <a:rPr lang="en-US" sz="1400" dirty="0">
                          <a:effectLst/>
                          <a:latin typeface="Arial" panose="020B0604020202020204" pitchFamily="34" charset="0"/>
                          <a:cs typeface="Arial" panose="020B0604020202020204" pitchFamily="34" charset="0"/>
                        </a:rPr>
                        <a:t>318-813-1353</a:t>
                      </a:r>
                    </a:p>
                  </a:txBody>
                  <a:tcPr marL="7620" marR="7620" marT="7620" marB="76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r>
                        <a:rPr lang="en-US" sz="1400" dirty="0">
                          <a:effectLst/>
                          <a:latin typeface="Arial" panose="020B0604020202020204" pitchFamily="34" charset="0"/>
                          <a:cs typeface="Arial" panose="020B0604020202020204" pitchFamily="34" charset="0"/>
                        </a:rPr>
                        <a:t>IRB Coordinator</a:t>
                      </a:r>
                    </a:p>
                  </a:txBody>
                  <a:tcPr marL="7620" marR="7620" marT="7620" marB="76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793254861"/>
                  </a:ext>
                </a:extLst>
              </a:tr>
              <a:tr h="731520">
                <a:tc>
                  <a:txBody>
                    <a:bodyPr/>
                    <a:lstStyle/>
                    <a:p>
                      <a:pPr algn="l"/>
                      <a:endParaRPr lang="en-US" sz="1400" b="0" dirty="0">
                        <a:effectLst/>
                        <a:latin typeface="Arial" panose="020B0604020202020204" pitchFamily="34" charset="0"/>
                        <a:cs typeface="Arial" panose="020B0604020202020204" pitchFamily="34" charset="0"/>
                      </a:endParaRPr>
                    </a:p>
                    <a:p>
                      <a:pPr algn="l"/>
                      <a:r>
                        <a:rPr lang="en-US" sz="1400" b="0" dirty="0">
                          <a:effectLst/>
                          <a:latin typeface="Arial" panose="020B0604020202020204" pitchFamily="34" charset="0"/>
                          <a:cs typeface="Arial" panose="020B0604020202020204" pitchFamily="34" charset="0"/>
                        </a:rPr>
                        <a:t>Reynaldo Moreno, PhD</a:t>
                      </a:r>
                    </a:p>
                  </a:txBody>
                  <a:tcPr marL="7620" marR="7620" marT="7620" marB="76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1200" b="1" u="sng" dirty="0">
                          <a:solidFill>
                            <a:srgbClr val="4A1678"/>
                          </a:solidFill>
                          <a:effectLst/>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reynaldo.moreno@lsuhs.edu</a:t>
                      </a:r>
                      <a:r>
                        <a:rPr lang="en-US" sz="1200" b="1" u="sng" dirty="0">
                          <a:solidFill>
                            <a:srgbClr val="4A1678"/>
                          </a:solidFill>
                          <a:effectLst/>
                          <a:latin typeface="Arial" panose="020B0604020202020204" pitchFamily="34" charset="0"/>
                          <a:cs typeface="Arial" panose="020B0604020202020204" pitchFamily="34" charset="0"/>
                        </a:rPr>
                        <a:t> </a:t>
                      </a:r>
                    </a:p>
                  </a:txBody>
                  <a:tcPr marL="7620" marR="7620" marT="7620" marB="76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r>
                        <a:rPr lang="en-US" sz="1400" dirty="0">
                          <a:effectLst/>
                          <a:latin typeface="Arial" panose="020B0604020202020204" pitchFamily="34" charset="0"/>
                          <a:cs typeface="Arial" panose="020B0604020202020204" pitchFamily="34" charset="0"/>
                        </a:rPr>
                        <a:t>318-675-8307</a:t>
                      </a:r>
                    </a:p>
                  </a:txBody>
                  <a:tcPr marL="7620" marR="7620" marT="7620" marB="76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r>
                        <a:rPr lang="en-US" sz="1400" dirty="0">
                          <a:effectLst/>
                          <a:latin typeface="Arial" panose="020B0604020202020204" pitchFamily="34" charset="0"/>
                          <a:cs typeface="Arial" panose="020B0604020202020204" pitchFamily="34" charset="0"/>
                        </a:rPr>
                        <a:t>IRB Coordinator</a:t>
                      </a:r>
                    </a:p>
                  </a:txBody>
                  <a:tcPr marL="7620" marR="7620" marT="7620" marB="76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831166505"/>
                  </a:ext>
                </a:extLst>
              </a:tr>
            </a:tbl>
          </a:graphicData>
        </a:graphic>
      </p:graphicFrame>
    </p:spTree>
    <p:extLst>
      <p:ext uri="{BB962C8B-B14F-4D97-AF65-F5344CB8AC3E}">
        <p14:creationId xmlns:p14="http://schemas.microsoft.com/office/powerpoint/2010/main" val="37929919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48000" y="64213"/>
            <a:ext cx="5638800" cy="1231187"/>
          </a:xfrm>
        </p:spPr>
        <p:txBody>
          <a:bodyPr>
            <a:normAutofit/>
          </a:bodyPr>
          <a:lstStyle/>
          <a:p>
            <a:pPr algn="ctr"/>
            <a:br>
              <a:rPr lang="en-US" sz="2000" dirty="0">
                <a:ln>
                  <a:solidFill>
                    <a:schemeClr val="accent1"/>
                  </a:solidFill>
                </a:ln>
                <a:solidFill>
                  <a:schemeClr val="accent1"/>
                </a:solidFill>
                <a:effectLst/>
              </a:rPr>
            </a:br>
            <a:r>
              <a:rPr lang="en-US" sz="2800" dirty="0">
                <a:solidFill>
                  <a:schemeClr val="tx1"/>
                </a:solidFill>
                <a:effectLst/>
                <a:latin typeface="Arial" panose="020B0604020202020204" pitchFamily="34" charset="0"/>
                <a:cs typeface="Arial" panose="020B0604020202020204" pitchFamily="34" charset="0"/>
              </a:rPr>
              <a:t>IRB Structure Requirements</a:t>
            </a:r>
            <a:br>
              <a:rPr lang="en-US" sz="2000" dirty="0">
                <a:ln>
                  <a:solidFill>
                    <a:schemeClr val="accent1"/>
                  </a:solidFill>
                </a:ln>
                <a:solidFill>
                  <a:schemeClr val="accent1"/>
                </a:solidFill>
                <a:effectLst/>
              </a:rPr>
            </a:br>
            <a:endParaRPr lang="en-US" sz="2000" dirty="0">
              <a:ln>
                <a:solidFill>
                  <a:schemeClr val="accent1"/>
                </a:solidFill>
              </a:ln>
              <a:solidFill>
                <a:schemeClr val="accent1"/>
              </a:solidFill>
              <a:effectLst/>
            </a:endParaRPr>
          </a:p>
        </p:txBody>
      </p:sp>
      <p:pic>
        <p:nvPicPr>
          <p:cNvPr id="6" name="Picture 5">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073" y="152400"/>
            <a:ext cx="2768574" cy="773032"/>
          </a:xfrm>
          <a:prstGeom prst="rect">
            <a:avLst/>
          </a:prstGeom>
        </p:spPr>
      </p:pic>
      <p:sp>
        <p:nvSpPr>
          <p:cNvPr id="2" name="Content Placeholder 1"/>
          <p:cNvSpPr>
            <a:spLocks noGrp="1"/>
          </p:cNvSpPr>
          <p:nvPr>
            <p:ph idx="1"/>
          </p:nvPr>
        </p:nvSpPr>
        <p:spPr/>
        <p:txBody>
          <a:bodyPr>
            <a:normAutofit fontScale="47500" lnSpcReduction="20000"/>
          </a:bodyPr>
          <a:lstStyle/>
          <a:p>
            <a:r>
              <a:rPr lang="en-US" sz="4200" dirty="0">
                <a:latin typeface="Arial" panose="020B0604020202020204" pitchFamily="34" charset="0"/>
                <a:cs typeface="Arial" panose="020B0604020202020204" pitchFamily="34" charset="0"/>
              </a:rPr>
              <a:t>As per federal regulations IRB must:</a:t>
            </a:r>
          </a:p>
          <a:p>
            <a:endParaRPr lang="en-US" sz="1100" dirty="0">
              <a:latin typeface="Arial" panose="020B0604020202020204" pitchFamily="34" charset="0"/>
              <a:cs typeface="Arial" panose="020B0604020202020204" pitchFamily="34" charset="0"/>
            </a:endParaRPr>
          </a:p>
          <a:p>
            <a:pPr lvl="1">
              <a:spcBef>
                <a:spcPts val="1200"/>
              </a:spcBef>
              <a:spcAft>
                <a:spcPts val="1200"/>
              </a:spcAft>
            </a:pPr>
            <a:r>
              <a:rPr lang="en-US" sz="3400" dirty="0">
                <a:latin typeface="Arial" panose="020B0604020202020204" pitchFamily="34" charset="0"/>
                <a:cs typeface="Arial" panose="020B0604020202020204" pitchFamily="34" charset="0"/>
              </a:rPr>
              <a:t>have at least five members with varying backgrounds to promote complete and adequate review of the research activities commonly conducted by the institution;</a:t>
            </a:r>
            <a:endParaRPr lang="en-US" sz="1100" dirty="0">
              <a:latin typeface="Arial" panose="020B0604020202020204" pitchFamily="34" charset="0"/>
              <a:cs typeface="Arial" panose="020B0604020202020204" pitchFamily="34" charset="0"/>
            </a:endParaRPr>
          </a:p>
          <a:p>
            <a:pPr lvl="1">
              <a:spcBef>
                <a:spcPts val="1200"/>
              </a:spcBef>
              <a:spcAft>
                <a:spcPts val="1200"/>
              </a:spcAft>
            </a:pPr>
            <a:r>
              <a:rPr lang="en-US" sz="3400" dirty="0">
                <a:latin typeface="Arial" panose="020B0604020202020204" pitchFamily="34" charset="0"/>
                <a:cs typeface="Arial" panose="020B0604020202020204" pitchFamily="34" charset="0"/>
              </a:rPr>
              <a:t>make every nondiscriminatory effort to ensure that the membership is not composed of entirely men or entirely women;</a:t>
            </a:r>
            <a:endParaRPr lang="en-US" sz="1100" dirty="0">
              <a:latin typeface="Arial" panose="020B0604020202020204" pitchFamily="34" charset="0"/>
              <a:cs typeface="Arial" panose="020B0604020202020204" pitchFamily="34" charset="0"/>
            </a:endParaRPr>
          </a:p>
          <a:p>
            <a:pPr lvl="1">
              <a:spcBef>
                <a:spcPts val="1200"/>
              </a:spcBef>
              <a:spcAft>
                <a:spcPts val="1200"/>
              </a:spcAft>
            </a:pPr>
            <a:r>
              <a:rPr lang="en-US" sz="3400" dirty="0">
                <a:latin typeface="Arial" panose="020B0604020202020204" pitchFamily="34" charset="0"/>
                <a:cs typeface="Arial" panose="020B0604020202020204" pitchFamily="34" charset="0"/>
              </a:rPr>
              <a:t>include at least one member whose primary concerns are in scientific areas and at least one member whose primary concerns are in nonscientific areas;</a:t>
            </a:r>
            <a:endParaRPr lang="en-US" sz="1100" dirty="0">
              <a:latin typeface="Arial" panose="020B0604020202020204" pitchFamily="34" charset="0"/>
              <a:cs typeface="Arial" panose="020B0604020202020204" pitchFamily="34" charset="0"/>
            </a:endParaRPr>
          </a:p>
          <a:p>
            <a:pPr lvl="1">
              <a:spcBef>
                <a:spcPts val="1200"/>
              </a:spcBef>
              <a:spcAft>
                <a:spcPts val="1200"/>
              </a:spcAft>
            </a:pPr>
            <a:r>
              <a:rPr lang="en-US" sz="3400" dirty="0">
                <a:latin typeface="Arial" panose="020B0604020202020204" pitchFamily="34" charset="0"/>
                <a:cs typeface="Arial" panose="020B0604020202020204" pitchFamily="34" charset="0"/>
              </a:rPr>
              <a:t>include at least one member who is not otherwise affiliated with the institution and who is not part of the immediate family of a person who is affiliated with the institution; and</a:t>
            </a:r>
            <a:endParaRPr lang="en-US" sz="1100" dirty="0">
              <a:latin typeface="Arial" panose="020B0604020202020204" pitchFamily="34" charset="0"/>
              <a:cs typeface="Arial" panose="020B0604020202020204" pitchFamily="34" charset="0"/>
            </a:endParaRPr>
          </a:p>
          <a:p>
            <a:pPr lvl="1">
              <a:spcBef>
                <a:spcPts val="1200"/>
              </a:spcBef>
              <a:spcAft>
                <a:spcPts val="1200"/>
              </a:spcAft>
            </a:pPr>
            <a:r>
              <a:rPr lang="en-US" sz="3400" dirty="0">
                <a:latin typeface="Arial" panose="020B0604020202020204" pitchFamily="34" charset="0"/>
                <a:cs typeface="Arial" panose="020B0604020202020204" pitchFamily="34" charset="0"/>
              </a:rPr>
              <a:t>not allow any member to participate in the initial or continuing review of any project in which the member has a conflicting interest, except to provide information requested by the IRB. Please see the regulations at 45 CFR 46.107 for complete information on all of the required qualifications to properly compose an IRB.</a:t>
            </a:r>
          </a:p>
          <a:p>
            <a:endParaRPr lang="en-US" sz="2000" dirty="0"/>
          </a:p>
        </p:txBody>
      </p:sp>
    </p:spTree>
    <p:extLst>
      <p:ext uri="{BB962C8B-B14F-4D97-AF65-F5344CB8AC3E}">
        <p14:creationId xmlns:p14="http://schemas.microsoft.com/office/powerpoint/2010/main" val="41129542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124200" y="76200"/>
            <a:ext cx="5486400" cy="1143000"/>
          </a:xfrm>
        </p:spPr>
        <p:txBody>
          <a:bodyPr>
            <a:noAutofit/>
          </a:bodyPr>
          <a:lstStyle/>
          <a:p>
            <a:pPr algn="ctr"/>
            <a:r>
              <a:rPr lang="en-US" sz="3200" dirty="0">
                <a:solidFill>
                  <a:schemeClr val="tx1"/>
                </a:solidFill>
                <a:effectLst/>
                <a:latin typeface="Arial" panose="020B0604020202020204" pitchFamily="34" charset="0"/>
                <a:cs typeface="Arial" panose="020B0604020202020204" pitchFamily="34" charset="0"/>
              </a:rPr>
              <a:t>Our IRB</a:t>
            </a:r>
          </a:p>
        </p:txBody>
      </p:sp>
      <p:pic>
        <p:nvPicPr>
          <p:cNvPr id="6" name="Picture 5">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4073" y="152400"/>
            <a:ext cx="2768574" cy="773032"/>
          </a:xfrm>
          <a:prstGeom prst="rect">
            <a:avLst/>
          </a:prstGeom>
        </p:spPr>
      </p:pic>
      <p:sp>
        <p:nvSpPr>
          <p:cNvPr id="2" name="Content Placeholder 1"/>
          <p:cNvSpPr>
            <a:spLocks noGrp="1"/>
          </p:cNvSpPr>
          <p:nvPr>
            <p:ph idx="1"/>
          </p:nvPr>
        </p:nvSpPr>
        <p:spPr/>
        <p:txBody>
          <a:bodyPr>
            <a:normAutofit/>
          </a:bodyPr>
          <a:lstStyle/>
          <a:p>
            <a:r>
              <a:rPr lang="en-US" sz="2400" b="1" dirty="0">
                <a:solidFill>
                  <a:srgbClr val="461D7C"/>
                </a:solidFill>
                <a:latin typeface="Arial" panose="020B0604020202020204" pitchFamily="34" charset="0"/>
                <a:cs typeface="Arial" panose="020B0604020202020204" pitchFamily="34" charset="0"/>
              </a:rPr>
              <a:t>We have one on-site IRB that reviews all types of research</a:t>
            </a:r>
          </a:p>
          <a:p>
            <a:pPr marL="109728" indent="0">
              <a:buNone/>
            </a:pPr>
            <a:endParaRPr lang="en-US" sz="2000" dirty="0"/>
          </a:p>
          <a:p>
            <a:pPr lvl="1">
              <a:spcBef>
                <a:spcPts val="1200"/>
              </a:spcBef>
              <a:spcAft>
                <a:spcPts val="1200"/>
              </a:spcAft>
            </a:pPr>
            <a:r>
              <a:rPr lang="en-US" sz="2000" dirty="0"/>
              <a:t>Made up of approximately 13 full members at any given time.</a:t>
            </a:r>
          </a:p>
          <a:p>
            <a:pPr lvl="1">
              <a:spcBef>
                <a:spcPts val="1200"/>
              </a:spcBef>
              <a:spcAft>
                <a:spcPts val="1200"/>
              </a:spcAft>
            </a:pPr>
            <a:r>
              <a:rPr lang="en-US" sz="2000" dirty="0"/>
              <a:t>Approximately 18 alternates who can substitute as needed.</a:t>
            </a:r>
          </a:p>
          <a:p>
            <a:pPr marL="630936" lvl="2" indent="0">
              <a:buNone/>
            </a:pPr>
            <a:endParaRPr lang="en-US" sz="2000" dirty="0"/>
          </a:p>
          <a:p>
            <a:pPr marL="630936" lvl="2" indent="0">
              <a:buNone/>
            </a:pPr>
            <a:r>
              <a:rPr lang="en-US" sz="2000" dirty="0"/>
              <a:t>Always have at least one nonscientist and non-affiliated member on roster (sometimes one person fills both roles).</a:t>
            </a:r>
          </a:p>
          <a:p>
            <a:pPr marL="393192" lvl="1" indent="0">
              <a:buNone/>
            </a:pPr>
            <a:endParaRPr lang="en-US" sz="1600" dirty="0"/>
          </a:p>
        </p:txBody>
      </p:sp>
    </p:spTree>
    <p:extLst>
      <p:ext uri="{BB962C8B-B14F-4D97-AF65-F5344CB8AC3E}">
        <p14:creationId xmlns:p14="http://schemas.microsoft.com/office/powerpoint/2010/main" val="10719297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073" y="152400"/>
            <a:ext cx="2768574" cy="773032"/>
          </a:xfrm>
          <a:prstGeom prst="rect">
            <a:avLst/>
          </a:prstGeom>
        </p:spPr>
      </p:pic>
      <p:sp>
        <p:nvSpPr>
          <p:cNvPr id="2" name="Title 1"/>
          <p:cNvSpPr>
            <a:spLocks noGrp="1"/>
          </p:cNvSpPr>
          <p:nvPr>
            <p:ph type="title"/>
          </p:nvPr>
        </p:nvSpPr>
        <p:spPr>
          <a:xfrm>
            <a:off x="3124200" y="152400"/>
            <a:ext cx="4419600" cy="1143000"/>
          </a:xfrm>
        </p:spPr>
        <p:txBody>
          <a:bodyPr>
            <a:normAutofit/>
          </a:bodyPr>
          <a:lstStyle/>
          <a:p>
            <a:pPr algn="ctr"/>
            <a:r>
              <a:rPr lang="en-US" sz="3200" dirty="0">
                <a:solidFill>
                  <a:schemeClr val="tx1"/>
                </a:solidFill>
                <a:effectLst/>
                <a:latin typeface="Arial" panose="020B0604020202020204" pitchFamily="34" charset="0"/>
                <a:cs typeface="Arial" panose="020B0604020202020204" pitchFamily="34" charset="0"/>
              </a:rPr>
              <a:t>Our IRB Chair</a:t>
            </a:r>
          </a:p>
        </p:txBody>
      </p:sp>
      <p:sp>
        <p:nvSpPr>
          <p:cNvPr id="7" name="Content Placeholder 6"/>
          <p:cNvSpPr>
            <a:spLocks noGrp="1"/>
          </p:cNvSpPr>
          <p:nvPr>
            <p:ph idx="1"/>
          </p:nvPr>
        </p:nvSpPr>
        <p:spPr>
          <a:xfrm>
            <a:off x="457200" y="990600"/>
            <a:ext cx="8229600" cy="5715000"/>
          </a:xfrm>
        </p:spPr>
        <p:txBody>
          <a:bodyPr>
            <a:noAutofit/>
          </a:bodyPr>
          <a:lstStyle/>
          <a:p>
            <a:r>
              <a:rPr lang="en-US" sz="1800" dirty="0">
                <a:latin typeface="Arial" panose="020B0604020202020204" pitchFamily="34" charset="0"/>
                <a:cs typeface="Arial" panose="020B0604020202020204" pitchFamily="34" charset="0"/>
              </a:rPr>
              <a:t>The IRB Chair should be a highly respected individual, from within the Institution, fully capable of managing the IRB, and the matters brought before it with fairness and impartiality. The task of making the IRB a respected part of the institutional community will fall primarily on the shoulders of the Chair. The IRB must be perceived to be fair, impartial, and immune to pressure by the institution's administration, the investigators whose protocols are brought before it, and other professional and nonprofessional sources.</a:t>
            </a:r>
          </a:p>
          <a:p>
            <a:endParaRPr lang="en-US" sz="1800" dirty="0">
              <a:latin typeface="Arial" panose="020B0604020202020204" pitchFamily="34" charset="0"/>
              <a:cs typeface="Arial" panose="020B0604020202020204" pitchFamily="34" charset="0"/>
            </a:endParaRPr>
          </a:p>
          <a:p>
            <a:r>
              <a:rPr lang="en-US" sz="1800" dirty="0">
                <a:latin typeface="Arial" panose="020B0604020202020204" pitchFamily="34" charset="0"/>
                <a:cs typeface="Arial" panose="020B0604020202020204" pitchFamily="34" charset="0"/>
              </a:rPr>
              <a:t>The Chair directs the proceedings and discussions of the convened meeting. The Chair is a voting member of the IRB except in situations of declared conflict of interest. The Chair may not review for approval, studies submitted for exempt or expedited review from his/her assigned department. The Chair should have an in-depth understanding of ethical issues, state law, Institutional policy and federal regulations related to the types of research reviewed by the IRB. The IRB Chair is responsible for conducting the meetings and is a signatory for correspondence generated by the IRB. The Chair should review all proposals presented to the full committee.</a:t>
            </a:r>
          </a:p>
        </p:txBody>
      </p:sp>
    </p:spTree>
    <p:extLst>
      <p:ext uri="{BB962C8B-B14F-4D97-AF65-F5344CB8AC3E}">
        <p14:creationId xmlns:p14="http://schemas.microsoft.com/office/powerpoint/2010/main" val="3183255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992647" y="152400"/>
            <a:ext cx="5562600" cy="914400"/>
          </a:xfrm>
        </p:spPr>
        <p:txBody>
          <a:bodyPr>
            <a:noAutofit/>
          </a:bodyPr>
          <a:lstStyle/>
          <a:p>
            <a:pPr algn="ctr"/>
            <a:br>
              <a:rPr lang="en-US" sz="3200" dirty="0">
                <a:solidFill>
                  <a:schemeClr val="accent1"/>
                </a:solidFill>
                <a:effectLst/>
              </a:rPr>
            </a:br>
            <a:r>
              <a:rPr lang="en-US" sz="3200" dirty="0">
                <a:solidFill>
                  <a:schemeClr val="tx1"/>
                </a:solidFill>
                <a:effectLst/>
                <a:latin typeface="Arial" panose="020B0604020202020204" pitchFamily="34" charset="0"/>
                <a:cs typeface="Arial" panose="020B0604020202020204" pitchFamily="34" charset="0"/>
              </a:rPr>
              <a:t>Authority of the IRB</a:t>
            </a:r>
            <a:br>
              <a:rPr lang="en-US" sz="3200" dirty="0">
                <a:ln>
                  <a:solidFill>
                    <a:schemeClr val="tx1"/>
                  </a:solidFill>
                </a:ln>
                <a:solidFill>
                  <a:schemeClr val="tx1"/>
                </a:solidFill>
                <a:effectLst>
                  <a:outerShdw blurRad="38100" dist="38100" dir="2700000" algn="tl">
                    <a:srgbClr val="000000">
                      <a:alpha val="43137"/>
                    </a:srgbClr>
                  </a:outerShdw>
                </a:effectLst>
              </a:rPr>
            </a:br>
            <a:endParaRPr lang="en-US" sz="3200" dirty="0">
              <a:ln>
                <a:solidFill>
                  <a:schemeClr val="tx1"/>
                </a:solidFill>
              </a:ln>
              <a:solidFill>
                <a:schemeClr val="tx1"/>
              </a:solidFill>
              <a:effectLst>
                <a:outerShdw blurRad="38100" dist="38100" dir="2700000" algn="tl">
                  <a:srgbClr val="000000">
                    <a:alpha val="43137"/>
                  </a:srgbClr>
                </a:outerShdw>
              </a:effectLst>
            </a:endParaRPr>
          </a:p>
        </p:txBody>
      </p:sp>
      <p:pic>
        <p:nvPicPr>
          <p:cNvPr id="6" name="Picture 5">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073" y="152400"/>
            <a:ext cx="2768574" cy="773032"/>
          </a:xfrm>
          <a:prstGeom prst="rect">
            <a:avLst/>
          </a:prstGeom>
        </p:spPr>
      </p:pic>
      <p:sp>
        <p:nvSpPr>
          <p:cNvPr id="2" name="Content Placeholder 1"/>
          <p:cNvSpPr>
            <a:spLocks noGrp="1"/>
          </p:cNvSpPr>
          <p:nvPr>
            <p:ph idx="1"/>
          </p:nvPr>
        </p:nvSpPr>
        <p:spPr/>
        <p:txBody>
          <a:bodyPr/>
          <a:lstStyle/>
          <a:p>
            <a:r>
              <a:rPr lang="en-US" sz="2000" b="1" dirty="0">
                <a:solidFill>
                  <a:srgbClr val="461D7C"/>
                </a:solidFill>
                <a:latin typeface="Arial" panose="020B0604020202020204" pitchFamily="34" charset="0"/>
                <a:cs typeface="Arial" panose="020B0604020202020204" pitchFamily="34" charset="0"/>
              </a:rPr>
              <a:t>The IRB has the authority to</a:t>
            </a:r>
            <a:r>
              <a:rPr lang="en-US" sz="2000" dirty="0">
                <a:solidFill>
                  <a:srgbClr val="461D7C"/>
                </a:solidFill>
                <a:latin typeface="Arial" panose="020B0604020202020204" pitchFamily="34" charset="0"/>
                <a:cs typeface="Arial" panose="020B0604020202020204" pitchFamily="34" charset="0"/>
              </a:rPr>
              <a:t>: </a:t>
            </a:r>
          </a:p>
          <a:p>
            <a:pPr marL="109728" indent="0">
              <a:buNone/>
            </a:pPr>
            <a:endParaRPr lang="en-US" sz="900" dirty="0">
              <a:latin typeface="Arial" panose="020B0604020202020204" pitchFamily="34" charset="0"/>
              <a:cs typeface="Arial" panose="020B0604020202020204" pitchFamily="34" charset="0"/>
            </a:endParaRPr>
          </a:p>
          <a:p>
            <a:pPr lvl="1">
              <a:spcBef>
                <a:spcPts val="1200"/>
              </a:spcBef>
              <a:spcAft>
                <a:spcPts val="1200"/>
              </a:spcAft>
            </a:pPr>
            <a:r>
              <a:rPr lang="en-US" sz="1800" dirty="0">
                <a:latin typeface="Arial" panose="020B0604020202020204" pitchFamily="34" charset="0"/>
                <a:cs typeface="Arial" panose="020B0604020202020204" pitchFamily="34" charset="0"/>
              </a:rPr>
              <a:t>Approve, require modification to secure approval, disapprove all research activities overseen and conducted by the organization. </a:t>
            </a:r>
            <a:endParaRPr lang="en-US" sz="500" dirty="0">
              <a:latin typeface="Arial" panose="020B0604020202020204" pitchFamily="34" charset="0"/>
              <a:cs typeface="Arial" panose="020B0604020202020204" pitchFamily="34" charset="0"/>
            </a:endParaRPr>
          </a:p>
          <a:p>
            <a:pPr lvl="1">
              <a:spcBef>
                <a:spcPts val="1200"/>
              </a:spcBef>
              <a:spcAft>
                <a:spcPts val="1200"/>
              </a:spcAft>
            </a:pPr>
            <a:r>
              <a:rPr lang="en-US" sz="1800" dirty="0">
                <a:latin typeface="Arial" panose="020B0604020202020204" pitchFamily="34" charset="0"/>
                <a:cs typeface="Arial" panose="020B0604020202020204" pitchFamily="34" charset="0"/>
              </a:rPr>
              <a:t>Suspend or terminate IRB approval of research that is not being conducted in accordance with IRB requirements or that has been associated with unexpected serious harm to participants.</a:t>
            </a:r>
            <a:endParaRPr lang="en-US" sz="500" dirty="0">
              <a:latin typeface="Arial" panose="020B0604020202020204" pitchFamily="34" charset="0"/>
              <a:cs typeface="Arial" panose="020B0604020202020204" pitchFamily="34" charset="0"/>
            </a:endParaRPr>
          </a:p>
          <a:p>
            <a:pPr lvl="1">
              <a:spcBef>
                <a:spcPts val="1200"/>
              </a:spcBef>
              <a:spcAft>
                <a:spcPts val="1200"/>
              </a:spcAft>
            </a:pPr>
            <a:r>
              <a:rPr lang="en-US" sz="1800" dirty="0">
                <a:latin typeface="Arial" panose="020B0604020202020204" pitchFamily="34" charset="0"/>
                <a:cs typeface="Arial" panose="020B0604020202020204" pitchFamily="34" charset="0"/>
              </a:rPr>
              <a:t>Observe, or have a third party observe, the consent process; and the conduct of the research.</a:t>
            </a:r>
          </a:p>
          <a:p>
            <a:pPr marL="109728" indent="0">
              <a:buNone/>
            </a:pPr>
            <a:endParaRPr lang="en-US" dirty="0"/>
          </a:p>
        </p:txBody>
      </p:sp>
    </p:spTree>
    <p:extLst>
      <p:ext uri="{BB962C8B-B14F-4D97-AF65-F5344CB8AC3E}">
        <p14:creationId xmlns:p14="http://schemas.microsoft.com/office/powerpoint/2010/main" val="33768522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124200" y="124968"/>
            <a:ext cx="5562600" cy="1143000"/>
          </a:xfrm>
        </p:spPr>
        <p:txBody>
          <a:bodyPr>
            <a:noAutofit/>
          </a:bodyPr>
          <a:lstStyle/>
          <a:p>
            <a:pPr algn="ctr"/>
            <a:r>
              <a:rPr lang="en-US" sz="3200" dirty="0">
                <a:solidFill>
                  <a:schemeClr val="tx1"/>
                </a:solidFill>
                <a:effectLst/>
                <a:latin typeface="Arial" panose="020B0604020202020204" pitchFamily="34" charset="0"/>
                <a:cs typeface="Arial" panose="020B0604020202020204" pitchFamily="34" charset="0"/>
              </a:rPr>
              <a:t>IRB Meeting Schedule</a:t>
            </a:r>
            <a:endParaRPr lang="en-US" sz="2400" dirty="0">
              <a:solidFill>
                <a:schemeClr val="tx1"/>
              </a:solidFill>
              <a:effectLst/>
              <a:latin typeface="Arial" panose="020B0604020202020204" pitchFamily="34" charset="0"/>
              <a:cs typeface="Arial" panose="020B0604020202020204" pitchFamily="34" charset="0"/>
            </a:endParaRPr>
          </a:p>
        </p:txBody>
      </p:sp>
      <p:pic>
        <p:nvPicPr>
          <p:cNvPr id="6" name="Picture 5">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073" y="152400"/>
            <a:ext cx="2768574" cy="773032"/>
          </a:xfrm>
          <a:prstGeom prst="rect">
            <a:avLst/>
          </a:prstGeom>
        </p:spPr>
      </p:pic>
      <p:sp>
        <p:nvSpPr>
          <p:cNvPr id="2" name="Content Placeholder 1"/>
          <p:cNvSpPr>
            <a:spLocks noGrp="1"/>
          </p:cNvSpPr>
          <p:nvPr>
            <p:ph idx="1"/>
          </p:nvPr>
        </p:nvSpPr>
        <p:spPr/>
        <p:txBody>
          <a:bodyPr/>
          <a:lstStyle/>
          <a:p>
            <a:pPr>
              <a:spcBef>
                <a:spcPts val="1200"/>
              </a:spcBef>
              <a:spcAft>
                <a:spcPts val="1200"/>
              </a:spcAft>
            </a:pPr>
            <a:r>
              <a:rPr lang="en-US" sz="2400" dirty="0">
                <a:latin typeface="Arial" panose="020B0604020202020204" pitchFamily="34" charset="0"/>
                <a:cs typeface="Arial" panose="020B0604020202020204" pitchFamily="34" charset="0"/>
              </a:rPr>
              <a:t>The IRB is scheduled to meet once, every two weeks, except for holidays.</a:t>
            </a:r>
            <a:endParaRPr lang="en-US" sz="1000" dirty="0">
              <a:latin typeface="Arial" panose="020B0604020202020204" pitchFamily="34" charset="0"/>
              <a:cs typeface="Arial" panose="020B0604020202020204" pitchFamily="34" charset="0"/>
            </a:endParaRPr>
          </a:p>
          <a:p>
            <a:pPr>
              <a:spcBef>
                <a:spcPts val="1200"/>
              </a:spcBef>
              <a:spcAft>
                <a:spcPts val="1200"/>
              </a:spcAft>
            </a:pPr>
            <a:r>
              <a:rPr lang="en-US" sz="2400" dirty="0">
                <a:latin typeface="Arial" panose="020B0604020202020204" pitchFamily="34" charset="0"/>
                <a:cs typeface="Arial" panose="020B0604020202020204" pitchFamily="34" charset="0"/>
              </a:rPr>
              <a:t>Meeting schedule is shared with all IRB members.</a:t>
            </a:r>
            <a:endParaRPr lang="en-US" sz="1000" dirty="0">
              <a:latin typeface="Arial" panose="020B0604020202020204" pitchFamily="34" charset="0"/>
              <a:cs typeface="Arial" panose="020B0604020202020204" pitchFamily="34" charset="0"/>
            </a:endParaRPr>
          </a:p>
          <a:p>
            <a:pPr>
              <a:spcBef>
                <a:spcPts val="1200"/>
              </a:spcBef>
              <a:spcAft>
                <a:spcPts val="1200"/>
              </a:spcAft>
            </a:pPr>
            <a:r>
              <a:rPr lang="en-US" sz="2400" dirty="0">
                <a:latin typeface="Arial" panose="020B0604020202020204" pitchFamily="34" charset="0"/>
                <a:cs typeface="Arial" panose="020B0604020202020204" pitchFamily="34" charset="0"/>
              </a:rPr>
              <a:t>Occasionally, may convene a meeting outside of those dates for emergency situations.</a:t>
            </a:r>
            <a:endParaRPr lang="en-US" sz="1000" dirty="0">
              <a:latin typeface="Arial" panose="020B0604020202020204" pitchFamily="34" charset="0"/>
              <a:cs typeface="Arial" panose="020B0604020202020204" pitchFamily="34" charset="0"/>
            </a:endParaRPr>
          </a:p>
          <a:p>
            <a:pPr>
              <a:spcBef>
                <a:spcPts val="1200"/>
              </a:spcBef>
              <a:spcAft>
                <a:spcPts val="1200"/>
              </a:spcAft>
            </a:pPr>
            <a:r>
              <a:rPr lang="en-US" sz="2400" dirty="0">
                <a:latin typeface="Arial" panose="020B0604020202020204" pitchFamily="34" charset="0"/>
                <a:cs typeface="Arial" panose="020B0604020202020204" pitchFamily="34" charset="0"/>
              </a:rPr>
              <a:t>Meetings may be cancelled if there are no agenda items. </a:t>
            </a:r>
          </a:p>
          <a:p>
            <a:pPr marL="393192" lvl="1" indent="0">
              <a:buNone/>
            </a:pPr>
            <a:endParaRPr lang="en-US" sz="2000" dirty="0"/>
          </a:p>
        </p:txBody>
      </p:sp>
    </p:spTree>
    <p:extLst>
      <p:ext uri="{BB962C8B-B14F-4D97-AF65-F5344CB8AC3E}">
        <p14:creationId xmlns:p14="http://schemas.microsoft.com/office/powerpoint/2010/main" val="41968623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073" y="152400"/>
            <a:ext cx="2768574" cy="773032"/>
          </a:xfrm>
          <a:prstGeom prst="rect">
            <a:avLst/>
          </a:prstGeom>
        </p:spPr>
      </p:pic>
      <p:sp>
        <p:nvSpPr>
          <p:cNvPr id="7" name="Title 6"/>
          <p:cNvSpPr>
            <a:spLocks noGrp="1"/>
          </p:cNvSpPr>
          <p:nvPr>
            <p:ph type="ctrTitle"/>
          </p:nvPr>
        </p:nvSpPr>
        <p:spPr/>
        <p:txBody>
          <a:bodyPr/>
          <a:lstStyle/>
          <a:p>
            <a:pPr algn="ctr"/>
            <a:r>
              <a:rPr lang="en-US" dirty="0">
                <a:solidFill>
                  <a:schemeClr val="tx1"/>
                </a:solidFill>
                <a:effectLst/>
                <a:latin typeface="Arial" panose="020B0604020202020204" pitchFamily="34" charset="0"/>
                <a:cs typeface="Arial" panose="020B0604020202020204" pitchFamily="34" charset="0"/>
              </a:rPr>
              <a:t>IRB Member Roles and Responsibilities</a:t>
            </a:r>
          </a:p>
        </p:txBody>
      </p:sp>
    </p:spTree>
    <p:extLst>
      <p:ext uri="{BB962C8B-B14F-4D97-AF65-F5344CB8AC3E}">
        <p14:creationId xmlns:p14="http://schemas.microsoft.com/office/powerpoint/2010/main" val="40475277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073" y="152400"/>
            <a:ext cx="2768574" cy="773032"/>
          </a:xfrm>
          <a:prstGeom prst="rect">
            <a:avLst/>
          </a:prstGeom>
        </p:spPr>
      </p:pic>
      <p:sp>
        <p:nvSpPr>
          <p:cNvPr id="2" name="Title 1"/>
          <p:cNvSpPr>
            <a:spLocks noGrp="1"/>
          </p:cNvSpPr>
          <p:nvPr>
            <p:ph type="title"/>
          </p:nvPr>
        </p:nvSpPr>
        <p:spPr>
          <a:xfrm>
            <a:off x="2992647" y="152400"/>
            <a:ext cx="5638800" cy="1143000"/>
          </a:xfrm>
        </p:spPr>
        <p:txBody>
          <a:bodyPr>
            <a:normAutofit/>
          </a:bodyPr>
          <a:lstStyle/>
          <a:p>
            <a:pPr algn="ctr"/>
            <a:r>
              <a:rPr lang="en-US" sz="3200" dirty="0">
                <a:solidFill>
                  <a:schemeClr val="tx1"/>
                </a:solidFill>
                <a:effectLst/>
                <a:latin typeface="Arial" panose="020B0604020202020204" pitchFamily="34" charset="0"/>
                <a:cs typeface="Arial" panose="020B0604020202020204" pitchFamily="34" charset="0"/>
              </a:rPr>
              <a:t>Appointment, Evaluation and Removal</a:t>
            </a:r>
          </a:p>
        </p:txBody>
      </p:sp>
      <p:sp>
        <p:nvSpPr>
          <p:cNvPr id="3" name="Content Placeholder 2"/>
          <p:cNvSpPr>
            <a:spLocks noGrp="1"/>
          </p:cNvSpPr>
          <p:nvPr>
            <p:ph idx="1"/>
          </p:nvPr>
        </p:nvSpPr>
        <p:spPr>
          <a:xfrm>
            <a:off x="457200" y="1481328"/>
            <a:ext cx="8174247" cy="4690872"/>
          </a:xfrm>
        </p:spPr>
        <p:txBody>
          <a:bodyPr>
            <a:normAutofit lnSpcReduction="10000"/>
          </a:bodyPr>
          <a:lstStyle/>
          <a:p>
            <a:pPr>
              <a:spcBef>
                <a:spcPts val="800"/>
              </a:spcBef>
              <a:spcAft>
                <a:spcPts val="400"/>
              </a:spcAft>
            </a:pPr>
            <a:r>
              <a:rPr lang="en-US" sz="2400" b="1" dirty="0">
                <a:solidFill>
                  <a:srgbClr val="461D7C"/>
                </a:solidFill>
                <a:latin typeface="Arial" panose="020B0604020202020204" pitchFamily="34" charset="0"/>
                <a:cs typeface="Arial" panose="020B0604020202020204" pitchFamily="34" charset="0"/>
              </a:rPr>
              <a:t>Appointment</a:t>
            </a:r>
            <a:endParaRPr lang="en-US" sz="500" b="1" dirty="0">
              <a:latin typeface="Arial" panose="020B0604020202020204" pitchFamily="34" charset="0"/>
              <a:cs typeface="Arial" panose="020B0604020202020204" pitchFamily="34" charset="0"/>
            </a:endParaRPr>
          </a:p>
          <a:p>
            <a:pPr lvl="1">
              <a:spcBef>
                <a:spcPts val="1200"/>
              </a:spcBef>
              <a:spcAft>
                <a:spcPts val="1200"/>
              </a:spcAft>
              <a:buClr>
                <a:srgbClr val="461D7C"/>
              </a:buClr>
              <a:buFont typeface="Arial" panose="020B0604020202020204" pitchFamily="34" charset="0"/>
              <a:buChar char="•"/>
            </a:pPr>
            <a:r>
              <a:rPr lang="en-US" sz="1600" dirty="0">
                <a:latin typeface="Arial" panose="020B0604020202020204" pitchFamily="34" charset="0"/>
                <a:cs typeface="Arial" panose="020B0604020202020204" pitchFamily="34" charset="0"/>
              </a:rPr>
              <a:t>IRB members are appointed throughout the year as the need arises.</a:t>
            </a:r>
          </a:p>
          <a:p>
            <a:pPr lvl="1">
              <a:spcBef>
                <a:spcPts val="1200"/>
              </a:spcBef>
              <a:spcAft>
                <a:spcPts val="1200"/>
              </a:spcAft>
              <a:buClr>
                <a:srgbClr val="461D7C"/>
              </a:buClr>
              <a:buFont typeface="Arial" panose="020B0604020202020204" pitchFamily="34" charset="0"/>
              <a:buChar char="•"/>
            </a:pPr>
            <a:r>
              <a:rPr lang="en-US" sz="1600" dirty="0">
                <a:latin typeface="Arial" panose="020B0604020202020204" pitchFamily="34" charset="0"/>
                <a:cs typeface="Arial" panose="020B0604020202020204" pitchFamily="34" charset="0"/>
              </a:rPr>
              <a:t>IRB members cannot officially serve until they have completed the following:</a:t>
            </a:r>
            <a:endParaRPr lang="en-US" sz="500" dirty="0">
              <a:latin typeface="Arial" panose="020B0604020202020204" pitchFamily="34" charset="0"/>
              <a:cs typeface="Arial" panose="020B0604020202020204" pitchFamily="34" charset="0"/>
            </a:endParaRPr>
          </a:p>
          <a:p>
            <a:pPr lvl="2">
              <a:spcBef>
                <a:spcPts val="1200"/>
              </a:spcBef>
              <a:spcAft>
                <a:spcPts val="1200"/>
              </a:spcAft>
              <a:buClr>
                <a:srgbClr val="461D7C"/>
              </a:buClr>
            </a:pPr>
            <a:r>
              <a:rPr lang="en-US" sz="1600" dirty="0">
                <a:latin typeface="Arial" panose="020B0604020202020204" pitchFamily="34" charset="0"/>
                <a:cs typeface="Arial" panose="020B0604020202020204" pitchFamily="34" charset="0"/>
              </a:rPr>
              <a:t>Review of New IRB Member Orientation;</a:t>
            </a:r>
          </a:p>
          <a:p>
            <a:pPr lvl="2">
              <a:spcBef>
                <a:spcPts val="1200"/>
              </a:spcBef>
              <a:spcAft>
                <a:spcPts val="1200"/>
              </a:spcAft>
              <a:buClr>
                <a:srgbClr val="461D7C"/>
              </a:buClr>
            </a:pPr>
            <a:r>
              <a:rPr lang="en-US" sz="1600" dirty="0">
                <a:latin typeface="Arial" panose="020B0604020202020204" pitchFamily="34" charset="0"/>
                <a:cs typeface="Arial" panose="020B0604020202020204" pitchFamily="34" charset="0"/>
              </a:rPr>
              <a:t>The required CITI human subjects research and IRB courses and COI disclosure.</a:t>
            </a:r>
            <a:endParaRPr lang="en-US" sz="1800" dirty="0">
              <a:latin typeface="Arial" panose="020B0604020202020204" pitchFamily="34" charset="0"/>
              <a:cs typeface="Arial" panose="020B0604020202020204" pitchFamily="34" charset="0"/>
            </a:endParaRPr>
          </a:p>
          <a:p>
            <a:pPr>
              <a:spcBef>
                <a:spcPts val="800"/>
              </a:spcBef>
              <a:spcAft>
                <a:spcPts val="400"/>
              </a:spcAft>
            </a:pPr>
            <a:r>
              <a:rPr lang="en-US" sz="2400" b="1" dirty="0">
                <a:solidFill>
                  <a:srgbClr val="461D7C"/>
                </a:solidFill>
                <a:latin typeface="Arial" panose="020B0604020202020204" pitchFamily="34" charset="0"/>
                <a:cs typeface="Arial" panose="020B0604020202020204" pitchFamily="34" charset="0"/>
              </a:rPr>
              <a:t>Removal</a:t>
            </a:r>
          </a:p>
          <a:p>
            <a:pPr lvl="1">
              <a:spcBef>
                <a:spcPts val="1200"/>
              </a:spcBef>
              <a:spcAft>
                <a:spcPts val="1200"/>
              </a:spcAft>
              <a:buClr>
                <a:srgbClr val="461D7C"/>
              </a:buClr>
              <a:buFont typeface="Arial" panose="020B0604020202020204" pitchFamily="34" charset="0"/>
              <a:buChar char="•"/>
            </a:pPr>
            <a:r>
              <a:rPr lang="en-US" sz="1600" dirty="0">
                <a:latin typeface="Arial" panose="020B0604020202020204" pitchFamily="34" charset="0"/>
                <a:cs typeface="Arial" panose="020B0604020202020204" pitchFamily="34" charset="0"/>
              </a:rPr>
              <a:t>(VA members only) Each term is set for 3 years, however, members may serve multiple terms.</a:t>
            </a:r>
          </a:p>
          <a:p>
            <a:pPr lvl="1">
              <a:spcBef>
                <a:spcPts val="1200"/>
              </a:spcBef>
              <a:spcAft>
                <a:spcPts val="1200"/>
              </a:spcAft>
              <a:buClr>
                <a:srgbClr val="461D7C"/>
              </a:buClr>
              <a:buFont typeface="Arial" panose="020B0604020202020204" pitchFamily="34" charset="0"/>
              <a:buChar char="•"/>
            </a:pPr>
            <a:r>
              <a:rPr lang="en-US" sz="1600" dirty="0">
                <a:latin typeface="Arial" panose="020B0604020202020204" pitchFamily="34" charset="0"/>
                <a:cs typeface="Arial" panose="020B0604020202020204" pitchFamily="34" charset="0"/>
              </a:rPr>
              <a:t>Members may be removed for poor meeting attendance or other non-compliant issues.</a:t>
            </a:r>
          </a:p>
        </p:txBody>
      </p:sp>
    </p:spTree>
    <p:extLst>
      <p:ext uri="{BB962C8B-B14F-4D97-AF65-F5344CB8AC3E}">
        <p14:creationId xmlns:p14="http://schemas.microsoft.com/office/powerpoint/2010/main" val="40354476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200400" y="155448"/>
            <a:ext cx="5486400" cy="859536"/>
          </a:xfrm>
        </p:spPr>
        <p:txBody>
          <a:bodyPr>
            <a:normAutofit/>
          </a:bodyPr>
          <a:lstStyle/>
          <a:p>
            <a:pPr algn="ctr"/>
            <a:r>
              <a:rPr lang="en-US" sz="3200" dirty="0">
                <a:solidFill>
                  <a:schemeClr val="tx1"/>
                </a:solidFill>
                <a:effectLst/>
                <a:latin typeface="Arial" panose="020B0604020202020204" pitchFamily="34" charset="0"/>
                <a:cs typeface="Arial" panose="020B0604020202020204" pitchFamily="34" charset="0"/>
              </a:rPr>
              <a:t>IRB Member Expectations</a:t>
            </a:r>
          </a:p>
        </p:txBody>
      </p:sp>
      <p:pic>
        <p:nvPicPr>
          <p:cNvPr id="7" name="Picture 6">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073" y="152400"/>
            <a:ext cx="2768574" cy="773032"/>
          </a:xfrm>
          <a:prstGeom prst="rect">
            <a:avLst/>
          </a:prstGeom>
        </p:spPr>
      </p:pic>
      <p:sp>
        <p:nvSpPr>
          <p:cNvPr id="2" name="Content Placeholder 1"/>
          <p:cNvSpPr>
            <a:spLocks noGrp="1"/>
          </p:cNvSpPr>
          <p:nvPr>
            <p:ph idx="1"/>
          </p:nvPr>
        </p:nvSpPr>
        <p:spPr>
          <a:xfrm>
            <a:off x="457200" y="1481328"/>
            <a:ext cx="8229600" cy="4767072"/>
          </a:xfrm>
        </p:spPr>
        <p:txBody>
          <a:bodyPr>
            <a:normAutofit/>
          </a:bodyPr>
          <a:lstStyle/>
          <a:p>
            <a:pPr>
              <a:spcBef>
                <a:spcPts val="800"/>
              </a:spcBef>
              <a:spcAft>
                <a:spcPts val="400"/>
              </a:spcAft>
            </a:pPr>
            <a:r>
              <a:rPr lang="en-US" sz="2000" dirty="0">
                <a:latin typeface="Arial" panose="020B0604020202020204" pitchFamily="34" charset="0"/>
                <a:cs typeface="Arial" panose="020B0604020202020204" pitchFamily="34" charset="0"/>
              </a:rPr>
              <a:t>Read carefully to understand the requirements outlined.</a:t>
            </a:r>
            <a:endParaRPr lang="en-US" sz="600" dirty="0">
              <a:latin typeface="Arial" panose="020B0604020202020204" pitchFamily="34" charset="0"/>
              <a:cs typeface="Arial" panose="020B0604020202020204" pitchFamily="34" charset="0"/>
            </a:endParaRPr>
          </a:p>
          <a:p>
            <a:pPr lvl="1">
              <a:spcBef>
                <a:spcPts val="1200"/>
              </a:spcBef>
              <a:spcAft>
                <a:spcPts val="1200"/>
              </a:spcAft>
              <a:buClr>
                <a:srgbClr val="461D7C"/>
              </a:buClr>
              <a:buFont typeface="Arial" panose="020B0604020202020204" pitchFamily="34" charset="0"/>
              <a:buChar char="•"/>
            </a:pPr>
            <a:r>
              <a:rPr lang="en-US" sz="1600" dirty="0">
                <a:solidFill>
                  <a:prstClr val="black"/>
                </a:solidFill>
                <a:latin typeface="Arial" panose="020B0604020202020204" pitchFamily="34" charset="0"/>
                <a:cs typeface="Arial" panose="020B0604020202020204" pitchFamily="34" charset="0"/>
              </a:rPr>
              <a:t>Members are expected to attend committee meetings regularly.</a:t>
            </a:r>
            <a:endParaRPr lang="en-US" sz="500" dirty="0">
              <a:solidFill>
                <a:prstClr val="black"/>
              </a:solidFill>
              <a:latin typeface="Arial" panose="020B0604020202020204" pitchFamily="34" charset="0"/>
              <a:cs typeface="Arial" panose="020B0604020202020204" pitchFamily="34" charset="0"/>
            </a:endParaRPr>
          </a:p>
          <a:p>
            <a:pPr lvl="1">
              <a:spcBef>
                <a:spcPts val="1200"/>
              </a:spcBef>
              <a:spcAft>
                <a:spcPts val="1200"/>
              </a:spcAft>
              <a:buClr>
                <a:srgbClr val="461D7C"/>
              </a:buClr>
              <a:buFont typeface="Arial" panose="020B0604020202020204" pitchFamily="34" charset="0"/>
              <a:buChar char="•"/>
            </a:pPr>
            <a:r>
              <a:rPr lang="en-US" sz="1600" dirty="0">
                <a:latin typeface="Arial" panose="020B0604020202020204" pitchFamily="34" charset="0"/>
                <a:cs typeface="Arial" panose="020B0604020202020204" pitchFamily="34" charset="0"/>
              </a:rPr>
              <a:t>Members are expected to keep information provided to them for review and discussed by the IRB confidential.</a:t>
            </a:r>
            <a:endParaRPr lang="en-US" sz="500" dirty="0">
              <a:latin typeface="Arial" panose="020B0604020202020204" pitchFamily="34" charset="0"/>
              <a:cs typeface="Arial" panose="020B0604020202020204" pitchFamily="34" charset="0"/>
            </a:endParaRPr>
          </a:p>
          <a:p>
            <a:pPr lvl="1">
              <a:spcBef>
                <a:spcPts val="1200"/>
              </a:spcBef>
              <a:spcAft>
                <a:spcPts val="1200"/>
              </a:spcAft>
              <a:buClr>
                <a:srgbClr val="461D7C"/>
              </a:buClr>
              <a:buFont typeface="Arial" panose="020B0604020202020204" pitchFamily="34" charset="0"/>
              <a:buChar char="•"/>
            </a:pPr>
            <a:r>
              <a:rPr lang="en-US" sz="1600" dirty="0">
                <a:latin typeface="Arial" panose="020B0604020202020204" pitchFamily="34" charset="0"/>
                <a:cs typeface="Arial" panose="020B0604020202020204" pitchFamily="34" charset="0"/>
              </a:rPr>
              <a:t>Members are expected to be available, within reason, to conduct “designated” reviews.</a:t>
            </a:r>
            <a:endParaRPr lang="en-US" sz="500" dirty="0">
              <a:latin typeface="Arial" panose="020B0604020202020204" pitchFamily="34" charset="0"/>
              <a:cs typeface="Arial" panose="020B0604020202020204" pitchFamily="34" charset="0"/>
            </a:endParaRPr>
          </a:p>
          <a:p>
            <a:pPr lvl="1">
              <a:spcBef>
                <a:spcPts val="1200"/>
              </a:spcBef>
              <a:spcAft>
                <a:spcPts val="1200"/>
              </a:spcAft>
              <a:buClr>
                <a:srgbClr val="461D7C"/>
              </a:buClr>
              <a:buFont typeface="Arial" panose="020B0604020202020204" pitchFamily="34" charset="0"/>
              <a:buChar char="•"/>
            </a:pPr>
            <a:r>
              <a:rPr lang="en-US" sz="1600" dirty="0">
                <a:latin typeface="Arial" panose="020B0604020202020204" pitchFamily="34" charset="0"/>
                <a:cs typeface="Arial" panose="020B0604020202020204" pitchFamily="34" charset="0"/>
              </a:rPr>
              <a:t>Members are expected to respond to correspondence promptly.</a:t>
            </a:r>
            <a:endParaRPr lang="en-US" sz="500" dirty="0">
              <a:latin typeface="Arial" panose="020B0604020202020204" pitchFamily="34" charset="0"/>
              <a:cs typeface="Arial" panose="020B0604020202020204" pitchFamily="34" charset="0"/>
            </a:endParaRPr>
          </a:p>
          <a:p>
            <a:pPr lvl="1">
              <a:spcBef>
                <a:spcPts val="1200"/>
              </a:spcBef>
              <a:spcAft>
                <a:spcPts val="1200"/>
              </a:spcAft>
              <a:buClr>
                <a:srgbClr val="461D7C"/>
              </a:buClr>
              <a:buFont typeface="Arial" panose="020B0604020202020204" pitchFamily="34" charset="0"/>
              <a:buChar char="•"/>
            </a:pPr>
            <a:r>
              <a:rPr lang="en-US" sz="1600" dirty="0">
                <a:latin typeface="Arial" panose="020B0604020202020204" pitchFamily="34" charset="0"/>
                <a:cs typeface="Arial" panose="020B0604020202020204" pitchFamily="34" charset="0"/>
              </a:rPr>
              <a:t>Members should review information regarding conflicts of interest and should identify and make IRB staff/chair aware of conflicts and follow procedures to recuse themselves from voting on a particular study.</a:t>
            </a:r>
          </a:p>
          <a:p>
            <a:endParaRPr lang="en-US" dirty="0"/>
          </a:p>
        </p:txBody>
      </p:sp>
    </p:spTree>
    <p:extLst>
      <p:ext uri="{BB962C8B-B14F-4D97-AF65-F5344CB8AC3E}">
        <p14:creationId xmlns:p14="http://schemas.microsoft.com/office/powerpoint/2010/main" val="5683556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073" y="152400"/>
            <a:ext cx="2768574" cy="773032"/>
          </a:xfrm>
          <a:prstGeom prst="rect">
            <a:avLst/>
          </a:prstGeom>
        </p:spPr>
      </p:pic>
      <p:sp>
        <p:nvSpPr>
          <p:cNvPr id="3" name="Title 2"/>
          <p:cNvSpPr>
            <a:spLocks noGrp="1"/>
          </p:cNvSpPr>
          <p:nvPr>
            <p:ph type="title"/>
          </p:nvPr>
        </p:nvSpPr>
        <p:spPr>
          <a:xfrm>
            <a:off x="2987934" y="-32584"/>
            <a:ext cx="5562600" cy="1143000"/>
          </a:xfrm>
        </p:spPr>
        <p:txBody>
          <a:bodyPr>
            <a:normAutofit/>
          </a:bodyPr>
          <a:lstStyle/>
          <a:p>
            <a:pPr algn="ctr"/>
            <a:r>
              <a:rPr lang="en-US" sz="3200" dirty="0">
                <a:solidFill>
                  <a:schemeClr val="tx1"/>
                </a:solidFill>
                <a:effectLst/>
                <a:latin typeface="Arial" panose="020B0604020202020204" pitchFamily="34" charset="0"/>
                <a:cs typeface="Arial" panose="020B0604020202020204" pitchFamily="34" charset="0"/>
              </a:rPr>
              <a:t>IRB Member Roles #1 </a:t>
            </a:r>
          </a:p>
        </p:txBody>
      </p:sp>
      <p:sp>
        <p:nvSpPr>
          <p:cNvPr id="2" name="Content Placeholder 1"/>
          <p:cNvSpPr>
            <a:spLocks noGrp="1"/>
          </p:cNvSpPr>
          <p:nvPr>
            <p:ph idx="1"/>
          </p:nvPr>
        </p:nvSpPr>
        <p:spPr/>
        <p:txBody>
          <a:bodyPr>
            <a:normAutofit/>
          </a:bodyPr>
          <a:lstStyle/>
          <a:p>
            <a:r>
              <a:rPr lang="en-US" sz="2400" b="1" dirty="0">
                <a:solidFill>
                  <a:srgbClr val="461D7C"/>
                </a:solidFill>
                <a:latin typeface="Arial" panose="020B0604020202020204" pitchFamily="34" charset="0"/>
                <a:cs typeface="Arial" panose="020B0604020202020204" pitchFamily="34" charset="0"/>
              </a:rPr>
              <a:t>Scientific Member</a:t>
            </a:r>
          </a:p>
          <a:p>
            <a:pPr lvl="1">
              <a:spcBef>
                <a:spcPts val="1200"/>
              </a:spcBef>
              <a:spcAft>
                <a:spcPts val="1200"/>
              </a:spcAft>
              <a:buClr>
                <a:srgbClr val="461D7C"/>
              </a:buClr>
              <a:buFont typeface="Arial" panose="020B0604020202020204" pitchFamily="34" charset="0"/>
              <a:buChar char="•"/>
            </a:pPr>
            <a:r>
              <a:rPr lang="en-US" sz="1800" dirty="0">
                <a:latin typeface="Arial" panose="020B0604020202020204" pitchFamily="34" charset="0"/>
                <a:cs typeface="Arial" panose="020B0604020202020204" pitchFamily="34" charset="0"/>
              </a:rPr>
              <a:t>Expected to conduct scientific review as it relates to the criteria for approval.</a:t>
            </a:r>
          </a:p>
          <a:p>
            <a:pPr lvl="1">
              <a:spcBef>
                <a:spcPts val="1200"/>
              </a:spcBef>
              <a:spcAft>
                <a:spcPts val="1200"/>
              </a:spcAft>
              <a:buClr>
                <a:srgbClr val="461D7C"/>
              </a:buClr>
              <a:buFont typeface="Arial" panose="020B0604020202020204" pitchFamily="34" charset="0"/>
              <a:buChar char="•"/>
            </a:pPr>
            <a:r>
              <a:rPr lang="en-US" sz="1800" dirty="0">
                <a:latin typeface="Arial" panose="020B0604020202020204" pitchFamily="34" charset="0"/>
                <a:cs typeface="Arial" panose="020B0604020202020204" pitchFamily="34" charset="0"/>
              </a:rPr>
              <a:t>Many of our IRB members are scientific.</a:t>
            </a:r>
          </a:p>
          <a:p>
            <a:pPr marL="514350" indent="-457200"/>
            <a:r>
              <a:rPr lang="en-US" sz="2400" b="1" dirty="0">
                <a:solidFill>
                  <a:srgbClr val="461D7C"/>
                </a:solidFill>
                <a:latin typeface="Arial" panose="020B0604020202020204" pitchFamily="34" charset="0"/>
                <a:cs typeface="Arial" panose="020B0604020202020204" pitchFamily="34" charset="0"/>
              </a:rPr>
              <a:t>Non-Scientific Member</a:t>
            </a:r>
          </a:p>
          <a:p>
            <a:pPr marL="914400" lvl="1" indent="-457200">
              <a:spcBef>
                <a:spcPts val="1200"/>
              </a:spcBef>
              <a:spcAft>
                <a:spcPts val="1200"/>
              </a:spcAft>
              <a:buClr>
                <a:srgbClr val="461D7C"/>
              </a:buClr>
              <a:buFont typeface="Arial" panose="020B0604020202020204" pitchFamily="34" charset="0"/>
              <a:buChar char="•"/>
            </a:pPr>
            <a:r>
              <a:rPr lang="en-US" sz="1800" dirty="0">
                <a:latin typeface="Arial" panose="020B0604020202020204" pitchFamily="34" charset="0"/>
                <a:cs typeface="Arial" panose="020B0604020202020204" pitchFamily="34" charset="0"/>
              </a:rPr>
              <a:t>Can take the viewpoint of participant-facing materials.</a:t>
            </a:r>
          </a:p>
          <a:p>
            <a:pPr marL="514350" indent="-457200"/>
            <a:r>
              <a:rPr lang="en-US" sz="2400" b="1" dirty="0">
                <a:solidFill>
                  <a:srgbClr val="461D7C"/>
                </a:solidFill>
                <a:latin typeface="Arial" panose="020B0604020202020204" pitchFamily="34" charset="0"/>
                <a:cs typeface="Arial" panose="020B0604020202020204" pitchFamily="34" charset="0"/>
              </a:rPr>
              <a:t>Non-affiliated/Community</a:t>
            </a:r>
          </a:p>
          <a:p>
            <a:pPr marL="914400" lvl="1" indent="-457200">
              <a:buClr>
                <a:srgbClr val="461D7C"/>
              </a:buClr>
              <a:buFont typeface="Arial" panose="020B0604020202020204" pitchFamily="34" charset="0"/>
              <a:buChar char="•"/>
            </a:pPr>
            <a:r>
              <a:rPr lang="en-US" sz="1800" dirty="0">
                <a:latin typeface="Arial" panose="020B0604020202020204" pitchFamily="34" charset="0"/>
                <a:cs typeface="Arial" panose="020B0604020202020204" pitchFamily="34" charset="0"/>
              </a:rPr>
              <a:t>Specific viewpoint of one who has no relation to the                 University.</a:t>
            </a:r>
          </a:p>
          <a:p>
            <a:endParaRPr lang="en-US" dirty="0"/>
          </a:p>
        </p:txBody>
      </p:sp>
    </p:spTree>
    <p:extLst>
      <p:ext uri="{BB962C8B-B14F-4D97-AF65-F5344CB8AC3E}">
        <p14:creationId xmlns:p14="http://schemas.microsoft.com/office/powerpoint/2010/main" val="35018653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974579" y="0"/>
            <a:ext cx="5562600" cy="1143000"/>
          </a:xfrm>
        </p:spPr>
        <p:txBody>
          <a:bodyPr>
            <a:normAutofit/>
          </a:bodyPr>
          <a:lstStyle/>
          <a:p>
            <a:pPr algn="ctr"/>
            <a:r>
              <a:rPr lang="en-US" sz="3200" dirty="0">
                <a:solidFill>
                  <a:schemeClr val="tx1"/>
                </a:solidFill>
                <a:effectLst/>
                <a:latin typeface="Arial" panose="020B0604020202020204" pitchFamily="34" charset="0"/>
                <a:cs typeface="Arial" panose="020B0604020202020204" pitchFamily="34" charset="0"/>
              </a:rPr>
              <a:t>IRB Member Roles #2</a:t>
            </a:r>
          </a:p>
        </p:txBody>
      </p:sp>
      <p:sp>
        <p:nvSpPr>
          <p:cNvPr id="2" name="Content Placeholder 1"/>
          <p:cNvSpPr>
            <a:spLocks noGrp="1"/>
          </p:cNvSpPr>
          <p:nvPr>
            <p:ph idx="1"/>
          </p:nvPr>
        </p:nvSpPr>
        <p:spPr/>
        <p:txBody>
          <a:bodyPr/>
          <a:lstStyle/>
          <a:p>
            <a:pPr>
              <a:spcBef>
                <a:spcPts val="800"/>
              </a:spcBef>
              <a:spcAft>
                <a:spcPts val="400"/>
              </a:spcAft>
            </a:pPr>
            <a:r>
              <a:rPr lang="en-US" sz="2400" b="1" dirty="0">
                <a:solidFill>
                  <a:srgbClr val="461D7C"/>
                </a:solidFill>
                <a:latin typeface="Arial" panose="020B0604020202020204" pitchFamily="34" charset="0"/>
                <a:cs typeface="Arial" panose="020B0604020202020204" pitchFamily="34" charset="0"/>
              </a:rPr>
              <a:t>All members, in all roles</a:t>
            </a:r>
            <a:r>
              <a:rPr lang="en-US" sz="2400" dirty="0">
                <a:solidFill>
                  <a:srgbClr val="461D7C"/>
                </a:solidFill>
                <a:latin typeface="Arial" panose="020B0604020202020204" pitchFamily="34" charset="0"/>
                <a:cs typeface="Arial" panose="020B0604020202020204" pitchFamily="34" charset="0"/>
              </a:rPr>
              <a:t>:</a:t>
            </a:r>
            <a:endParaRPr lang="en-US" sz="1000" dirty="0">
              <a:solidFill>
                <a:srgbClr val="461D7C"/>
              </a:solidFill>
              <a:latin typeface="Arial" panose="020B0604020202020204" pitchFamily="34" charset="0"/>
              <a:cs typeface="Arial" panose="020B0604020202020204" pitchFamily="34" charset="0"/>
            </a:endParaRPr>
          </a:p>
          <a:p>
            <a:pPr lvl="1">
              <a:spcBef>
                <a:spcPts val="1200"/>
              </a:spcBef>
              <a:spcAft>
                <a:spcPts val="1200"/>
              </a:spcAft>
              <a:buClr>
                <a:srgbClr val="461D7C"/>
              </a:buClr>
              <a:buFont typeface="Arial" panose="020B0604020202020204" pitchFamily="34" charset="0"/>
              <a:buChar char="•"/>
            </a:pPr>
            <a:r>
              <a:rPr lang="en-US" sz="2000" dirty="0">
                <a:latin typeface="Arial" panose="020B0604020202020204" pitchFamily="34" charset="0"/>
                <a:cs typeface="Arial" panose="020B0604020202020204" pitchFamily="34" charset="0"/>
              </a:rPr>
              <a:t>Treat all oral, written and electronic information obtained as part of the review process as confidential</a:t>
            </a:r>
            <a:endParaRPr lang="en-US" sz="500" dirty="0">
              <a:latin typeface="Arial" panose="020B0604020202020204" pitchFamily="34" charset="0"/>
              <a:cs typeface="Arial" panose="020B0604020202020204" pitchFamily="34" charset="0"/>
            </a:endParaRPr>
          </a:p>
          <a:p>
            <a:pPr lvl="1">
              <a:spcBef>
                <a:spcPts val="1200"/>
              </a:spcBef>
              <a:spcAft>
                <a:spcPts val="1200"/>
              </a:spcAft>
              <a:buClr>
                <a:srgbClr val="461D7C"/>
              </a:buClr>
              <a:buFont typeface="Arial" panose="020B0604020202020204" pitchFamily="34" charset="0"/>
              <a:buChar char="•"/>
            </a:pPr>
            <a:r>
              <a:rPr lang="en-US" sz="2000" dirty="0">
                <a:latin typeface="Arial" panose="020B0604020202020204" pitchFamily="34" charset="0"/>
                <a:cs typeface="Arial" panose="020B0604020202020204" pitchFamily="34" charset="0"/>
              </a:rPr>
              <a:t>Know the definition of “Conflicting Interest”</a:t>
            </a:r>
            <a:endParaRPr lang="en-US" sz="500" dirty="0">
              <a:latin typeface="Arial" panose="020B0604020202020204" pitchFamily="34" charset="0"/>
              <a:cs typeface="Arial" panose="020B0604020202020204" pitchFamily="34" charset="0"/>
            </a:endParaRPr>
          </a:p>
          <a:p>
            <a:pPr lvl="1">
              <a:spcBef>
                <a:spcPts val="1200"/>
              </a:spcBef>
              <a:spcAft>
                <a:spcPts val="1200"/>
              </a:spcAft>
              <a:buClr>
                <a:srgbClr val="461D7C"/>
              </a:buClr>
              <a:buFont typeface="Arial" panose="020B0604020202020204" pitchFamily="34" charset="0"/>
              <a:buChar char="•"/>
            </a:pPr>
            <a:r>
              <a:rPr lang="en-US" sz="2000" dirty="0">
                <a:latin typeface="Arial" panose="020B0604020202020204" pitchFamily="34" charset="0"/>
                <a:cs typeface="Arial" panose="020B0604020202020204" pitchFamily="34" charset="0"/>
              </a:rPr>
              <a:t>Consider whether they have sufficient expertise to review the submission</a:t>
            </a:r>
            <a:endParaRPr lang="en-US" sz="500" dirty="0">
              <a:latin typeface="Arial" panose="020B0604020202020204" pitchFamily="34" charset="0"/>
              <a:cs typeface="Arial" panose="020B0604020202020204" pitchFamily="34" charset="0"/>
            </a:endParaRPr>
          </a:p>
          <a:p>
            <a:pPr lvl="1">
              <a:spcBef>
                <a:spcPts val="1200"/>
              </a:spcBef>
              <a:spcAft>
                <a:spcPts val="1200"/>
              </a:spcAft>
              <a:buClr>
                <a:srgbClr val="461D7C"/>
              </a:buClr>
              <a:buFont typeface="Arial" panose="020B0604020202020204" pitchFamily="34" charset="0"/>
              <a:buChar char="•"/>
            </a:pPr>
            <a:r>
              <a:rPr lang="en-US" sz="2000" dirty="0">
                <a:latin typeface="Arial" panose="020B0604020202020204" pitchFamily="34" charset="0"/>
                <a:cs typeface="Arial" panose="020B0604020202020204" pitchFamily="34" charset="0"/>
              </a:rPr>
              <a:t>Review the “Pre-Review” findings for each submission if any</a:t>
            </a:r>
            <a:endParaRPr lang="en-US" sz="500" dirty="0">
              <a:latin typeface="Arial" panose="020B0604020202020204" pitchFamily="34" charset="0"/>
              <a:cs typeface="Arial" panose="020B0604020202020204" pitchFamily="34" charset="0"/>
            </a:endParaRPr>
          </a:p>
          <a:p>
            <a:pPr lvl="1">
              <a:spcBef>
                <a:spcPts val="1200"/>
              </a:spcBef>
              <a:spcAft>
                <a:spcPts val="1200"/>
              </a:spcAft>
              <a:buClr>
                <a:srgbClr val="461D7C"/>
              </a:buClr>
              <a:buFont typeface="Arial" panose="020B0604020202020204" pitchFamily="34" charset="0"/>
              <a:buChar char="•"/>
            </a:pPr>
            <a:r>
              <a:rPr lang="en-US" sz="2000" dirty="0">
                <a:latin typeface="Arial" panose="020B0604020202020204" pitchFamily="34" charset="0"/>
                <a:cs typeface="Arial" panose="020B0604020202020204" pitchFamily="34" charset="0"/>
              </a:rPr>
              <a:t>Consider the criteria in all applicable worksheets &amp; checklists</a:t>
            </a:r>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073" y="152400"/>
            <a:ext cx="2768574" cy="773032"/>
          </a:xfrm>
          <a:prstGeom prst="rect">
            <a:avLst/>
          </a:prstGeom>
        </p:spPr>
      </p:pic>
    </p:spTree>
    <p:extLst>
      <p:ext uri="{BB962C8B-B14F-4D97-AF65-F5344CB8AC3E}">
        <p14:creationId xmlns:p14="http://schemas.microsoft.com/office/powerpoint/2010/main" val="10781694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C183D7F6-B498-43B3-948B-1728B52AA6E4}">
                <adec:decorative xmlns:adec="http://schemas.microsoft.com/office/drawing/2017/decorative" val="0"/>
              </a:ext>
            </a:extLst>
          </p:cNvPr>
          <p:cNvSpPr>
            <a:spLocks noGrp="1"/>
          </p:cNvSpPr>
          <p:nvPr>
            <p:ph type="title"/>
          </p:nvPr>
        </p:nvSpPr>
        <p:spPr>
          <a:xfrm>
            <a:off x="3010715" y="-17282"/>
            <a:ext cx="5562600" cy="1143000"/>
          </a:xfrm>
        </p:spPr>
        <p:txBody>
          <a:bodyPr>
            <a:normAutofit/>
          </a:bodyPr>
          <a:lstStyle/>
          <a:p>
            <a:pPr algn="ctr"/>
            <a:r>
              <a:rPr lang="en-US" sz="3200" dirty="0">
                <a:solidFill>
                  <a:schemeClr val="tx1"/>
                </a:solidFill>
                <a:effectLst/>
                <a:latin typeface="Arial" panose="020B0604020202020204" pitchFamily="34" charset="0"/>
                <a:cs typeface="Arial" panose="020B0604020202020204" pitchFamily="34" charset="0"/>
              </a:rPr>
              <a:t>IRB Member Roles #3</a:t>
            </a:r>
          </a:p>
        </p:txBody>
      </p:sp>
      <p:sp>
        <p:nvSpPr>
          <p:cNvPr id="2" name="Content Placeholder 1">
            <a:extLst>
              <a:ext uri="{C183D7F6-B498-43B3-948B-1728B52AA6E4}">
                <adec:decorative xmlns:adec="http://schemas.microsoft.com/office/drawing/2017/decorative" val="0"/>
              </a:ext>
            </a:extLst>
          </p:cNvPr>
          <p:cNvSpPr>
            <a:spLocks noGrp="1"/>
          </p:cNvSpPr>
          <p:nvPr>
            <p:ph idx="1"/>
          </p:nvPr>
        </p:nvSpPr>
        <p:spPr/>
        <p:txBody>
          <a:bodyPr>
            <a:normAutofit/>
          </a:bodyPr>
          <a:lstStyle/>
          <a:p>
            <a:r>
              <a:rPr lang="en-US" sz="2600" b="1" dirty="0">
                <a:solidFill>
                  <a:srgbClr val="461D7C"/>
                </a:solidFill>
                <a:latin typeface="Arial" panose="020B0604020202020204" pitchFamily="34" charset="0"/>
                <a:cs typeface="Arial" panose="020B0604020202020204" pitchFamily="34" charset="0"/>
              </a:rPr>
              <a:t>All members in all roles:</a:t>
            </a:r>
            <a:endParaRPr lang="en-US" sz="500" b="1" dirty="0">
              <a:solidFill>
                <a:srgbClr val="461D7C"/>
              </a:solidFill>
              <a:latin typeface="Arial" panose="020B0604020202020204" pitchFamily="34" charset="0"/>
              <a:cs typeface="Arial" panose="020B0604020202020204" pitchFamily="34" charset="0"/>
            </a:endParaRPr>
          </a:p>
          <a:p>
            <a:pPr lvl="1">
              <a:spcBef>
                <a:spcPts val="1200"/>
              </a:spcBef>
              <a:spcAft>
                <a:spcPts val="1200"/>
              </a:spcAft>
              <a:buClr>
                <a:srgbClr val="461D7C"/>
              </a:buClr>
              <a:buFont typeface="Arial" panose="020B0604020202020204" pitchFamily="34" charset="0"/>
              <a:buChar char="•"/>
            </a:pPr>
            <a:r>
              <a:rPr lang="en-US" sz="1800" dirty="0">
                <a:latin typeface="Arial" panose="020B0604020202020204" pitchFamily="34" charset="0"/>
                <a:cs typeface="Arial" panose="020B0604020202020204" pitchFamily="34" charset="0"/>
              </a:rPr>
              <a:t>Review all materials prior to the meeting</a:t>
            </a:r>
            <a:endParaRPr lang="en-US" sz="500" i="1" dirty="0">
              <a:latin typeface="Arial" panose="020B0604020202020204" pitchFamily="34" charset="0"/>
              <a:cs typeface="Arial" panose="020B0604020202020204" pitchFamily="34" charset="0"/>
            </a:endParaRPr>
          </a:p>
          <a:p>
            <a:pPr lvl="1">
              <a:spcBef>
                <a:spcPts val="1200"/>
              </a:spcBef>
              <a:spcAft>
                <a:spcPts val="1200"/>
              </a:spcAft>
              <a:buClr>
                <a:srgbClr val="461D7C"/>
              </a:buClr>
              <a:buFont typeface="Arial" panose="020B0604020202020204" pitchFamily="34" charset="0"/>
              <a:buChar char="•"/>
            </a:pPr>
            <a:r>
              <a:rPr lang="en-US" sz="1800" dirty="0">
                <a:latin typeface="Arial" panose="020B0604020202020204" pitchFamily="34" charset="0"/>
                <a:cs typeface="Arial" panose="020B0604020202020204" pitchFamily="34" charset="0"/>
              </a:rPr>
              <a:t>Conduct  alternate or “designated” reviews if requested by IRB staff</a:t>
            </a:r>
            <a:endParaRPr lang="en-US" sz="500" dirty="0">
              <a:latin typeface="Arial" panose="020B0604020202020204" pitchFamily="34" charset="0"/>
              <a:cs typeface="Arial" panose="020B0604020202020204" pitchFamily="34" charset="0"/>
            </a:endParaRPr>
          </a:p>
          <a:p>
            <a:pPr lvl="1">
              <a:spcBef>
                <a:spcPts val="1200"/>
              </a:spcBef>
              <a:spcAft>
                <a:spcPts val="1200"/>
              </a:spcAft>
              <a:buClr>
                <a:srgbClr val="461D7C"/>
              </a:buClr>
              <a:buFont typeface="Arial" panose="020B0604020202020204" pitchFamily="34" charset="0"/>
              <a:buChar char="•"/>
            </a:pPr>
            <a:r>
              <a:rPr lang="en-US" sz="1800" dirty="0">
                <a:latin typeface="Arial" panose="020B0604020202020204" pitchFamily="34" charset="0"/>
                <a:cs typeface="Arial" panose="020B0604020202020204" pitchFamily="34" charset="0"/>
              </a:rPr>
              <a:t>Respond to requests from IRB staff</a:t>
            </a:r>
            <a:endParaRPr lang="en-US" sz="500" dirty="0">
              <a:latin typeface="Arial" panose="020B0604020202020204" pitchFamily="34" charset="0"/>
              <a:cs typeface="Arial" panose="020B0604020202020204" pitchFamily="34" charset="0"/>
            </a:endParaRPr>
          </a:p>
          <a:p>
            <a:pPr lvl="1">
              <a:spcBef>
                <a:spcPts val="1200"/>
              </a:spcBef>
              <a:spcAft>
                <a:spcPts val="1200"/>
              </a:spcAft>
              <a:buClr>
                <a:srgbClr val="461D7C"/>
              </a:buClr>
              <a:buFont typeface="Arial" panose="020B0604020202020204" pitchFamily="34" charset="0"/>
              <a:buChar char="•"/>
            </a:pPr>
            <a:r>
              <a:rPr lang="en-US" sz="1800" dirty="0">
                <a:latin typeface="Arial" panose="020B0604020202020204" pitchFamily="34" charset="0"/>
                <a:cs typeface="Arial" panose="020B0604020202020204" pitchFamily="34" charset="0"/>
              </a:rPr>
              <a:t>May serve as a representative of a vulnerable population with whom they have expertise (as indicated in the HRP-202 form completed prior to appointment)</a:t>
            </a:r>
            <a:endParaRPr lang="en-US" sz="500" dirty="0">
              <a:latin typeface="Arial" panose="020B0604020202020204" pitchFamily="34" charset="0"/>
              <a:cs typeface="Arial" panose="020B0604020202020204" pitchFamily="34" charset="0"/>
            </a:endParaRPr>
          </a:p>
          <a:p>
            <a:pPr lvl="1">
              <a:spcBef>
                <a:spcPts val="1200"/>
              </a:spcBef>
              <a:spcAft>
                <a:spcPts val="1200"/>
              </a:spcAft>
              <a:buClr>
                <a:srgbClr val="461D7C"/>
              </a:buClr>
              <a:buFont typeface="Arial" panose="020B0604020202020204" pitchFamily="34" charset="0"/>
              <a:buChar char="•"/>
            </a:pPr>
            <a:r>
              <a:rPr lang="en-US" sz="1600" b="1" dirty="0">
                <a:solidFill>
                  <a:srgbClr val="461D7C"/>
                </a:solidFill>
                <a:latin typeface="Arial" panose="020B0604020202020204" pitchFamily="34" charset="0"/>
                <a:cs typeface="Arial" panose="020B0604020202020204" pitchFamily="34" charset="0"/>
              </a:rPr>
              <a:t>ARE EXPECTED TO APPLY AND FOCUS ON THE CRITERIA FOR APPROVAL, ENGAGE IN COLLEGIAL DISCUSSION, VOTE/RECUSE FROM VOTE/OR ABSTAIN FROM VOTE (if necessary)</a:t>
            </a:r>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073" y="152400"/>
            <a:ext cx="2768574" cy="773032"/>
          </a:xfrm>
          <a:prstGeom prst="rect">
            <a:avLst/>
          </a:prstGeom>
        </p:spPr>
      </p:pic>
    </p:spTree>
    <p:extLst>
      <p:ext uri="{BB962C8B-B14F-4D97-AF65-F5344CB8AC3E}">
        <p14:creationId xmlns:p14="http://schemas.microsoft.com/office/powerpoint/2010/main" val="36192427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992647" y="152400"/>
            <a:ext cx="5638800" cy="1143000"/>
          </a:xfrm>
        </p:spPr>
        <p:txBody>
          <a:bodyPr>
            <a:normAutofit/>
          </a:bodyPr>
          <a:lstStyle/>
          <a:p>
            <a:pPr algn="ctr"/>
            <a:r>
              <a:rPr lang="en-US" sz="3200" dirty="0">
                <a:solidFill>
                  <a:schemeClr val="tx1"/>
                </a:solidFill>
                <a:effectLst/>
                <a:latin typeface="Arial" panose="020B0604020202020204" pitchFamily="34" charset="0"/>
                <a:cs typeface="Arial" panose="020B0604020202020204" pitchFamily="34" charset="0"/>
              </a:rPr>
              <a:t>Continuing Education</a:t>
            </a:r>
          </a:p>
        </p:txBody>
      </p:sp>
      <p:sp>
        <p:nvSpPr>
          <p:cNvPr id="2" name="Content Placeholder 1"/>
          <p:cNvSpPr>
            <a:spLocks noGrp="1"/>
          </p:cNvSpPr>
          <p:nvPr>
            <p:ph idx="1"/>
          </p:nvPr>
        </p:nvSpPr>
        <p:spPr/>
        <p:txBody>
          <a:bodyPr>
            <a:normAutofit/>
          </a:bodyPr>
          <a:lstStyle/>
          <a:p>
            <a:r>
              <a:rPr lang="en-US" sz="2400" b="1" dirty="0">
                <a:solidFill>
                  <a:srgbClr val="461D7C"/>
                </a:solidFill>
                <a:latin typeface="Arial" panose="020B0604020202020204" pitchFamily="34" charset="0"/>
                <a:cs typeface="Arial" panose="020B0604020202020204" pitchFamily="34" charset="0"/>
              </a:rPr>
              <a:t>Continuing Education is expected of all IRB Members.  Here is a briefing of the types of CE activities we offer:</a:t>
            </a:r>
            <a:endParaRPr lang="en-US" sz="1000" dirty="0">
              <a:solidFill>
                <a:srgbClr val="461D7C"/>
              </a:solidFill>
              <a:latin typeface="Arial" panose="020B0604020202020204" pitchFamily="34" charset="0"/>
              <a:cs typeface="Arial" panose="020B0604020202020204" pitchFamily="34" charset="0"/>
            </a:endParaRPr>
          </a:p>
          <a:p>
            <a:pPr lvl="1">
              <a:spcBef>
                <a:spcPts val="1200"/>
              </a:spcBef>
              <a:spcAft>
                <a:spcPts val="1200"/>
              </a:spcAft>
              <a:buClr>
                <a:srgbClr val="461D7C"/>
              </a:buClr>
              <a:buFont typeface="Arial" panose="020B0604020202020204" pitchFamily="34" charset="0"/>
              <a:buChar char="•"/>
            </a:pPr>
            <a:r>
              <a:rPr lang="en-US" sz="1800" dirty="0">
                <a:latin typeface="Arial" panose="020B0604020202020204" pitchFamily="34" charset="0"/>
                <a:cs typeface="Arial" panose="020B0604020202020204" pitchFamily="34" charset="0"/>
              </a:rPr>
              <a:t>Short educational sessions at the beginning of each IRB meeting</a:t>
            </a:r>
          </a:p>
          <a:p>
            <a:pPr lvl="2">
              <a:spcBef>
                <a:spcPts val="1200"/>
              </a:spcBef>
              <a:spcAft>
                <a:spcPts val="1200"/>
              </a:spcAft>
              <a:buClr>
                <a:srgbClr val="461D7C"/>
              </a:buClr>
              <a:buFont typeface="Arial" panose="020B0604020202020204" pitchFamily="34" charset="0"/>
              <a:buChar char="•"/>
            </a:pPr>
            <a:r>
              <a:rPr lang="en-US" sz="1800" dirty="0">
                <a:latin typeface="Arial" panose="020B0604020202020204" pitchFamily="34" charset="0"/>
                <a:cs typeface="Arial" panose="020B0604020202020204" pitchFamily="34" charset="0"/>
              </a:rPr>
              <a:t>Information is emailed for access by all members </a:t>
            </a:r>
          </a:p>
          <a:p>
            <a:pPr lvl="2">
              <a:spcBef>
                <a:spcPts val="1200"/>
              </a:spcBef>
              <a:spcAft>
                <a:spcPts val="1200"/>
              </a:spcAft>
              <a:buClr>
                <a:srgbClr val="461D7C"/>
              </a:buClr>
              <a:buFont typeface="Arial" panose="020B0604020202020204" pitchFamily="34" charset="0"/>
              <a:buChar char="•"/>
            </a:pPr>
            <a:r>
              <a:rPr lang="en-US" sz="1800" dirty="0">
                <a:latin typeface="Arial" panose="020B0604020202020204" pitchFamily="34" charset="0"/>
                <a:cs typeface="Arial" panose="020B0604020202020204" pitchFamily="34" charset="0"/>
              </a:rPr>
              <a:t>Publications available at meetings</a:t>
            </a:r>
          </a:p>
          <a:p>
            <a:pPr lvl="1">
              <a:spcBef>
                <a:spcPts val="1200"/>
              </a:spcBef>
              <a:spcAft>
                <a:spcPts val="1200"/>
              </a:spcAft>
              <a:buClr>
                <a:srgbClr val="461D7C"/>
              </a:buClr>
              <a:buFont typeface="Arial" panose="020B0604020202020204" pitchFamily="34" charset="0"/>
              <a:buChar char="•"/>
            </a:pPr>
            <a:r>
              <a:rPr lang="en-US" sz="1800" dirty="0">
                <a:latin typeface="Arial" panose="020B0604020202020204" pitchFamily="34" charset="0"/>
                <a:cs typeface="Arial" panose="020B0604020202020204" pitchFamily="34" charset="0"/>
              </a:rPr>
              <a:t>Invitation to webinars hosted (presented by outside entities)</a:t>
            </a:r>
          </a:p>
          <a:p>
            <a:pPr lvl="1">
              <a:spcBef>
                <a:spcPts val="1200"/>
              </a:spcBef>
              <a:spcAft>
                <a:spcPts val="1200"/>
              </a:spcAft>
              <a:buClr>
                <a:srgbClr val="461D7C"/>
              </a:buClr>
              <a:buFont typeface="Arial" panose="020B0604020202020204" pitchFamily="34" charset="0"/>
              <a:buChar char="•"/>
            </a:pPr>
            <a:r>
              <a:rPr lang="en-US" sz="1800" dirty="0">
                <a:latin typeface="Arial" panose="020B0604020202020204" pitchFamily="34" charset="0"/>
                <a:cs typeface="Arial" panose="020B0604020202020204" pitchFamily="34" charset="0"/>
              </a:rPr>
              <a:t>Workshops offered periodically</a:t>
            </a:r>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073" y="152400"/>
            <a:ext cx="2768574" cy="773032"/>
          </a:xfrm>
          <a:prstGeom prst="rect">
            <a:avLst/>
          </a:prstGeom>
        </p:spPr>
      </p:pic>
    </p:spTree>
    <p:extLst>
      <p:ext uri="{BB962C8B-B14F-4D97-AF65-F5344CB8AC3E}">
        <p14:creationId xmlns:p14="http://schemas.microsoft.com/office/powerpoint/2010/main" val="7155482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685800" y="1828800"/>
            <a:ext cx="7772400" cy="1829761"/>
          </a:xfrm>
        </p:spPr>
        <p:txBody>
          <a:bodyPr>
            <a:noAutofit/>
          </a:bodyPr>
          <a:lstStyle/>
          <a:p>
            <a:pPr algn="ctr"/>
            <a:r>
              <a:rPr lang="en-US" sz="4000" dirty="0">
                <a:solidFill>
                  <a:schemeClr val="tx1"/>
                </a:solidFill>
                <a:effectLst/>
                <a:latin typeface="Arial" panose="020B0604020202020204" pitchFamily="34" charset="0"/>
                <a:cs typeface="Arial" panose="020B0604020202020204" pitchFamily="34" charset="0"/>
              </a:rPr>
              <a:t>Ethical Principles, Federal Regulations, LSU Policies, HRPP Toolkit</a:t>
            </a:r>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073" y="152400"/>
            <a:ext cx="2768574" cy="773032"/>
          </a:xfrm>
          <a:prstGeom prst="rect">
            <a:avLst/>
          </a:prstGeom>
        </p:spPr>
      </p:pic>
    </p:spTree>
    <p:extLst>
      <p:ext uri="{BB962C8B-B14F-4D97-AF65-F5344CB8AC3E}">
        <p14:creationId xmlns:p14="http://schemas.microsoft.com/office/powerpoint/2010/main" val="19023574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48000" y="0"/>
            <a:ext cx="5638800" cy="1143000"/>
          </a:xfrm>
        </p:spPr>
        <p:txBody>
          <a:bodyPr>
            <a:normAutofit/>
          </a:bodyPr>
          <a:lstStyle/>
          <a:p>
            <a:pPr algn="ctr"/>
            <a:r>
              <a:rPr lang="en-US" sz="4000" dirty="0">
                <a:solidFill>
                  <a:schemeClr val="tx1"/>
                </a:solidFill>
                <a:effectLst/>
                <a:latin typeface="Arial" panose="020B0604020202020204" pitchFamily="34" charset="0"/>
                <a:cs typeface="Arial" panose="020B0604020202020204" pitchFamily="34" charset="0"/>
              </a:rPr>
              <a:t>History</a:t>
            </a:r>
          </a:p>
        </p:txBody>
      </p:sp>
      <p:sp>
        <p:nvSpPr>
          <p:cNvPr id="2" name="Content Placeholder 1"/>
          <p:cNvSpPr>
            <a:spLocks noGrp="1"/>
          </p:cNvSpPr>
          <p:nvPr>
            <p:ph idx="1"/>
          </p:nvPr>
        </p:nvSpPr>
        <p:spPr/>
        <p:txBody>
          <a:bodyPr>
            <a:normAutofit/>
          </a:bodyPr>
          <a:lstStyle/>
          <a:p>
            <a:pPr>
              <a:spcBef>
                <a:spcPts val="1200"/>
              </a:spcBef>
              <a:spcAft>
                <a:spcPts val="1200"/>
              </a:spcAft>
            </a:pPr>
            <a:r>
              <a:rPr lang="en-US" sz="2000" dirty="0">
                <a:latin typeface="Arial" panose="020B0604020202020204" pitchFamily="34" charset="0"/>
                <a:cs typeface="Arial" panose="020B0604020202020204" pitchFamily="34" charset="0"/>
              </a:rPr>
              <a:t>The current U.S. system of protection for human research subjects is heavily influenced by the Belmont Report, written in 1979 by the National Commission for the Protection of Human Subjects of Biomedical and Behavioral Research. The Belmont Report outlines the basic ethical principles in research involving human subjects.</a:t>
            </a:r>
          </a:p>
          <a:p>
            <a:pPr>
              <a:spcBef>
                <a:spcPts val="1200"/>
              </a:spcBef>
              <a:spcAft>
                <a:spcPts val="1200"/>
              </a:spcAft>
            </a:pPr>
            <a:r>
              <a:rPr lang="en-US" sz="2000" dirty="0">
                <a:latin typeface="Arial" panose="020B0604020202020204" pitchFamily="34" charset="0"/>
                <a:cs typeface="Arial" panose="020B0604020202020204" pitchFamily="34" charset="0"/>
              </a:rPr>
              <a:t>Video on Belmont Principles (5:44) </a:t>
            </a:r>
            <a:r>
              <a:rPr lang="en-US" sz="2000" b="1" u="sng" dirty="0">
                <a:solidFill>
                  <a:srgbClr val="461D7C"/>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https://www.youtube.com/watch?v=86zWBjDaXPk</a:t>
            </a:r>
            <a:r>
              <a:rPr lang="en-US" sz="2000" b="1" u="sng" dirty="0">
                <a:solidFill>
                  <a:srgbClr val="461D7C"/>
                </a:solidFill>
                <a:latin typeface="Arial" panose="020B0604020202020204" pitchFamily="34" charset="0"/>
                <a:cs typeface="Arial" panose="020B0604020202020204" pitchFamily="34" charset="0"/>
              </a:rPr>
              <a:t> </a:t>
            </a:r>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4073" y="152400"/>
            <a:ext cx="2768574" cy="773032"/>
          </a:xfrm>
          <a:prstGeom prst="rect">
            <a:avLst/>
          </a:prstGeom>
        </p:spPr>
      </p:pic>
    </p:spTree>
    <p:extLst>
      <p:ext uri="{BB962C8B-B14F-4D97-AF65-F5344CB8AC3E}">
        <p14:creationId xmlns:p14="http://schemas.microsoft.com/office/powerpoint/2010/main" val="32890407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992647" y="7937"/>
            <a:ext cx="5694153" cy="1143000"/>
          </a:xfrm>
        </p:spPr>
        <p:txBody>
          <a:bodyPr>
            <a:normAutofit/>
          </a:bodyPr>
          <a:lstStyle/>
          <a:p>
            <a:pPr algn="ctr"/>
            <a:r>
              <a:rPr lang="en-US" sz="4000" dirty="0">
                <a:solidFill>
                  <a:schemeClr val="tx1"/>
                </a:solidFill>
                <a:effectLst/>
                <a:latin typeface="Arial" panose="020B0604020202020204" pitchFamily="34" charset="0"/>
                <a:cs typeface="Arial" panose="020B0604020202020204" pitchFamily="34" charset="0"/>
              </a:rPr>
              <a:t>History #2</a:t>
            </a:r>
          </a:p>
        </p:txBody>
      </p:sp>
      <p:sp>
        <p:nvSpPr>
          <p:cNvPr id="2" name="Content Placeholder 1"/>
          <p:cNvSpPr>
            <a:spLocks noGrp="1"/>
          </p:cNvSpPr>
          <p:nvPr>
            <p:ph idx="1"/>
          </p:nvPr>
        </p:nvSpPr>
        <p:spPr>
          <a:xfrm>
            <a:off x="457200" y="1752600"/>
            <a:ext cx="8229600" cy="4525963"/>
          </a:xfrm>
        </p:spPr>
        <p:txBody>
          <a:bodyPr/>
          <a:lstStyle/>
          <a:p>
            <a:pPr>
              <a:spcBef>
                <a:spcPts val="1200"/>
              </a:spcBef>
              <a:spcAft>
                <a:spcPts val="1200"/>
              </a:spcAft>
            </a:pPr>
            <a:r>
              <a:rPr lang="en-US" sz="2000" dirty="0">
                <a:latin typeface="Arial" panose="020B0604020202020204" pitchFamily="34" charset="0"/>
                <a:cs typeface="Arial" panose="020B0604020202020204" pitchFamily="34" charset="0"/>
              </a:rPr>
              <a:t>In 1981, DHHS and FDA used the Belmont Report as the foundation for the development of the current human subjects regulations (45 CFR part 46)</a:t>
            </a:r>
            <a:endParaRPr lang="en-US" sz="900" dirty="0">
              <a:latin typeface="Arial" panose="020B0604020202020204" pitchFamily="34" charset="0"/>
              <a:cs typeface="Arial" panose="020B0604020202020204" pitchFamily="34" charset="0"/>
            </a:endParaRPr>
          </a:p>
          <a:p>
            <a:pPr>
              <a:spcBef>
                <a:spcPts val="1200"/>
              </a:spcBef>
              <a:spcAft>
                <a:spcPts val="1200"/>
              </a:spcAft>
            </a:pPr>
            <a:r>
              <a:rPr lang="en-US" sz="2000" dirty="0">
                <a:latin typeface="Arial" panose="020B0604020202020204" pitchFamily="34" charset="0"/>
                <a:cs typeface="Arial" panose="020B0604020202020204" pitchFamily="34" charset="0"/>
              </a:rPr>
              <a:t>Subpart A is often referred to as “The Common Rule”</a:t>
            </a:r>
            <a:endParaRPr lang="en-US" sz="900" dirty="0">
              <a:latin typeface="Arial" panose="020B0604020202020204" pitchFamily="34" charset="0"/>
              <a:cs typeface="Arial" panose="020B0604020202020204" pitchFamily="34" charset="0"/>
            </a:endParaRPr>
          </a:p>
          <a:p>
            <a:pPr>
              <a:spcBef>
                <a:spcPts val="1200"/>
              </a:spcBef>
              <a:spcAft>
                <a:spcPts val="1200"/>
              </a:spcAft>
            </a:pPr>
            <a:r>
              <a:rPr lang="en-US" sz="2000" dirty="0">
                <a:latin typeface="Arial" panose="020B0604020202020204" pitchFamily="34" charset="0"/>
                <a:cs typeface="Arial" panose="020B0604020202020204" pitchFamily="34" charset="0"/>
              </a:rPr>
              <a:t>Common Rule has been adopted by 18 Gov’t agencies, some have additional requirements as well</a:t>
            </a:r>
          </a:p>
          <a:p>
            <a:endParaRPr lang="en-US" dirty="0"/>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073" y="152400"/>
            <a:ext cx="2768574" cy="773032"/>
          </a:xfrm>
          <a:prstGeom prst="rect">
            <a:avLst/>
          </a:prstGeom>
        </p:spPr>
      </p:pic>
    </p:spTree>
    <p:extLst>
      <p:ext uri="{BB962C8B-B14F-4D97-AF65-F5344CB8AC3E}">
        <p14:creationId xmlns:p14="http://schemas.microsoft.com/office/powerpoint/2010/main" val="7572102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124200" y="158817"/>
            <a:ext cx="5562600" cy="1143000"/>
          </a:xfrm>
        </p:spPr>
        <p:txBody>
          <a:bodyPr>
            <a:normAutofit fontScale="90000"/>
          </a:bodyPr>
          <a:lstStyle/>
          <a:p>
            <a:pPr algn="ctr"/>
            <a:r>
              <a:rPr lang="en-US" sz="3200" dirty="0">
                <a:solidFill>
                  <a:schemeClr val="tx1"/>
                </a:solidFill>
                <a:effectLst/>
                <a:latin typeface="Arial" panose="020B0604020202020204" pitchFamily="34" charset="0"/>
                <a:cs typeface="Arial" panose="020B0604020202020204" pitchFamily="34" charset="0"/>
              </a:rPr>
              <a:t>Types of Submissions Reviewed by the Committee </a:t>
            </a:r>
          </a:p>
        </p:txBody>
      </p:sp>
      <p:sp>
        <p:nvSpPr>
          <p:cNvPr id="2" name="Content Placeholder 1"/>
          <p:cNvSpPr>
            <a:spLocks noGrp="1"/>
          </p:cNvSpPr>
          <p:nvPr>
            <p:ph idx="1"/>
          </p:nvPr>
        </p:nvSpPr>
        <p:spPr>
          <a:xfrm>
            <a:off x="457200" y="1828800"/>
            <a:ext cx="8229600" cy="4525963"/>
          </a:xfrm>
        </p:spPr>
        <p:txBody>
          <a:bodyPr/>
          <a:lstStyle/>
          <a:p>
            <a:pPr>
              <a:spcBef>
                <a:spcPts val="1200"/>
              </a:spcBef>
              <a:spcAft>
                <a:spcPts val="1200"/>
              </a:spcAft>
            </a:pPr>
            <a:r>
              <a:rPr lang="en-US" altLang="en-US" sz="2400" dirty="0">
                <a:latin typeface="Arial" panose="020B0604020202020204" pitchFamily="34" charset="0"/>
                <a:cs typeface="Arial" panose="020B0604020202020204" pitchFamily="34" charset="0"/>
              </a:rPr>
              <a:t>New Study (Study)</a:t>
            </a:r>
            <a:endParaRPr lang="en-US" altLang="en-US" sz="1000" dirty="0">
              <a:latin typeface="Arial" panose="020B0604020202020204" pitchFamily="34" charset="0"/>
              <a:cs typeface="Arial" panose="020B0604020202020204" pitchFamily="34" charset="0"/>
            </a:endParaRPr>
          </a:p>
          <a:p>
            <a:pPr>
              <a:spcBef>
                <a:spcPts val="1200"/>
              </a:spcBef>
              <a:spcAft>
                <a:spcPts val="1200"/>
              </a:spcAft>
            </a:pPr>
            <a:r>
              <a:rPr lang="en-US" altLang="en-US" sz="2400" dirty="0">
                <a:latin typeface="Arial" panose="020B0604020202020204" pitchFamily="34" charset="0"/>
                <a:cs typeface="Arial" panose="020B0604020202020204" pitchFamily="34" charset="0"/>
              </a:rPr>
              <a:t>Modification to approved research (MOD)</a:t>
            </a:r>
            <a:endParaRPr lang="en-US" altLang="en-US" sz="1000" dirty="0">
              <a:latin typeface="Arial" panose="020B0604020202020204" pitchFamily="34" charset="0"/>
              <a:cs typeface="Arial" panose="020B0604020202020204" pitchFamily="34" charset="0"/>
            </a:endParaRPr>
          </a:p>
          <a:p>
            <a:pPr>
              <a:spcBef>
                <a:spcPts val="1200"/>
              </a:spcBef>
              <a:spcAft>
                <a:spcPts val="1200"/>
              </a:spcAft>
            </a:pPr>
            <a:r>
              <a:rPr lang="en-US" altLang="en-US" sz="2400" dirty="0">
                <a:latin typeface="Arial" panose="020B0604020202020204" pitchFamily="34" charset="0"/>
                <a:cs typeface="Arial" panose="020B0604020202020204" pitchFamily="34" charset="0"/>
              </a:rPr>
              <a:t>Continuing Review(CR)</a:t>
            </a:r>
            <a:endParaRPr lang="en-US" altLang="en-US" sz="1000" dirty="0">
              <a:latin typeface="Arial" panose="020B0604020202020204" pitchFamily="34" charset="0"/>
              <a:cs typeface="Arial" panose="020B0604020202020204" pitchFamily="34" charset="0"/>
            </a:endParaRPr>
          </a:p>
          <a:p>
            <a:pPr>
              <a:spcBef>
                <a:spcPts val="1200"/>
              </a:spcBef>
              <a:spcAft>
                <a:spcPts val="1200"/>
              </a:spcAft>
            </a:pPr>
            <a:r>
              <a:rPr lang="en-US" altLang="en-US" sz="2400" dirty="0">
                <a:latin typeface="Arial" panose="020B0604020202020204" pitchFamily="34" charset="0"/>
                <a:cs typeface="Arial" panose="020B0604020202020204" pitchFamily="34" charset="0"/>
              </a:rPr>
              <a:t>Modification/Continuing Review (MOD/CR)</a:t>
            </a:r>
            <a:endParaRPr lang="en-US" altLang="en-US" sz="1000" dirty="0">
              <a:latin typeface="Arial" panose="020B0604020202020204" pitchFamily="34" charset="0"/>
              <a:cs typeface="Arial" panose="020B0604020202020204" pitchFamily="34" charset="0"/>
            </a:endParaRPr>
          </a:p>
          <a:p>
            <a:pPr>
              <a:spcBef>
                <a:spcPts val="1200"/>
              </a:spcBef>
              <a:spcAft>
                <a:spcPts val="1200"/>
              </a:spcAft>
            </a:pPr>
            <a:r>
              <a:rPr lang="en-US" altLang="en-US" sz="2400" dirty="0">
                <a:latin typeface="Arial" panose="020B0604020202020204" pitchFamily="34" charset="0"/>
                <a:cs typeface="Arial" panose="020B0604020202020204" pitchFamily="34" charset="0"/>
              </a:rPr>
              <a:t>Reportable New Information (RNI’s)</a:t>
            </a:r>
          </a:p>
          <a:p>
            <a:pPr marL="109728" indent="0">
              <a:buNone/>
            </a:pPr>
            <a:endParaRPr lang="en-US" altLang="en-US" sz="2400" dirty="0"/>
          </a:p>
          <a:p>
            <a:endParaRPr lang="en-US" dirty="0"/>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073" y="152400"/>
            <a:ext cx="2768574" cy="773032"/>
          </a:xfrm>
          <a:prstGeom prst="rect">
            <a:avLst/>
          </a:prstGeom>
        </p:spPr>
      </p:pic>
    </p:spTree>
    <p:extLst>
      <p:ext uri="{BB962C8B-B14F-4D97-AF65-F5344CB8AC3E}">
        <p14:creationId xmlns:p14="http://schemas.microsoft.com/office/powerpoint/2010/main" val="36717977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48000" y="5516"/>
            <a:ext cx="5638800" cy="1143000"/>
          </a:xfrm>
        </p:spPr>
        <p:txBody>
          <a:bodyPr>
            <a:normAutofit/>
          </a:bodyPr>
          <a:lstStyle/>
          <a:p>
            <a:pPr algn="ctr"/>
            <a:r>
              <a:rPr lang="en-US" sz="3200" dirty="0">
                <a:solidFill>
                  <a:schemeClr val="tx1"/>
                </a:solidFill>
                <a:effectLst/>
                <a:latin typeface="Arial" panose="020B0604020202020204" pitchFamily="34" charset="0"/>
                <a:cs typeface="Arial" panose="020B0604020202020204" pitchFamily="34" charset="0"/>
              </a:rPr>
              <a:t>HRPP Toolkit Lingo</a:t>
            </a:r>
          </a:p>
        </p:txBody>
      </p:sp>
      <p:sp>
        <p:nvSpPr>
          <p:cNvPr id="2" name="Content Placeholder 1"/>
          <p:cNvSpPr>
            <a:spLocks noGrp="1"/>
          </p:cNvSpPr>
          <p:nvPr>
            <p:ph idx="1"/>
          </p:nvPr>
        </p:nvSpPr>
        <p:spPr>
          <a:xfrm>
            <a:off x="457200" y="1371600"/>
            <a:ext cx="8229600" cy="4843272"/>
          </a:xfrm>
        </p:spPr>
        <p:txBody>
          <a:bodyPr>
            <a:normAutofit/>
          </a:bodyPr>
          <a:lstStyle/>
          <a:p>
            <a:pPr>
              <a:spcBef>
                <a:spcPts val="1200"/>
              </a:spcBef>
              <a:spcAft>
                <a:spcPts val="1200"/>
              </a:spcAft>
            </a:pPr>
            <a:r>
              <a:rPr lang="en-US" sz="2000" dirty="0">
                <a:latin typeface="Arial" panose="020B0604020202020204" pitchFamily="34" charset="0"/>
                <a:cs typeface="Arial" panose="020B0604020202020204" pitchFamily="34" charset="0"/>
              </a:rPr>
              <a:t>Toolkit documents can be accessed via the SHIeLDS IRB Library</a:t>
            </a:r>
            <a:endParaRPr lang="en-US" sz="1000" i="1" dirty="0">
              <a:latin typeface="Arial" panose="020B0604020202020204" pitchFamily="34" charset="0"/>
              <a:cs typeface="Arial" panose="020B0604020202020204" pitchFamily="34" charset="0"/>
            </a:endParaRPr>
          </a:p>
          <a:p>
            <a:pPr>
              <a:spcBef>
                <a:spcPts val="1200"/>
              </a:spcBef>
              <a:spcAft>
                <a:spcPts val="1200"/>
              </a:spcAft>
            </a:pPr>
            <a:r>
              <a:rPr lang="en-US" sz="2000" i="1" dirty="0">
                <a:latin typeface="Arial" panose="020B0604020202020204" pitchFamily="34" charset="0"/>
                <a:cs typeface="Arial" panose="020B0604020202020204" pitchFamily="34" charset="0"/>
              </a:rPr>
              <a:t>HRP-XXX</a:t>
            </a:r>
            <a:r>
              <a:rPr lang="en-US" sz="2000" dirty="0">
                <a:latin typeface="Arial" panose="020B0604020202020204" pitchFamily="34" charset="0"/>
                <a:cs typeface="Arial" panose="020B0604020202020204" pitchFamily="34" charset="0"/>
              </a:rPr>
              <a:t>= Number given to a specific document, we make references to these often and I will do so today</a:t>
            </a:r>
            <a:endParaRPr lang="en-US" sz="1000" dirty="0">
              <a:latin typeface="Arial" panose="020B0604020202020204" pitchFamily="34" charset="0"/>
              <a:cs typeface="Arial" panose="020B0604020202020204" pitchFamily="34" charset="0"/>
            </a:endParaRPr>
          </a:p>
          <a:p>
            <a:pPr>
              <a:spcBef>
                <a:spcPts val="1200"/>
              </a:spcBef>
              <a:spcAft>
                <a:spcPts val="1200"/>
              </a:spcAft>
            </a:pPr>
            <a:r>
              <a:rPr lang="en-US" sz="2000" i="1" dirty="0">
                <a:latin typeface="Arial" panose="020B0604020202020204" pitchFamily="34" charset="0"/>
                <a:cs typeface="Arial" panose="020B0604020202020204" pitchFamily="34" charset="0"/>
              </a:rPr>
              <a:t>Checklists HRP-4XX</a:t>
            </a:r>
            <a:r>
              <a:rPr lang="en-US" sz="2000" dirty="0">
                <a:latin typeface="Arial" panose="020B0604020202020204" pitchFamily="34" charset="0"/>
                <a:cs typeface="Arial" panose="020B0604020202020204" pitchFamily="34" charset="0"/>
              </a:rPr>
              <a:t>= Regulations require this documentation to be stored with the submission</a:t>
            </a:r>
            <a:endParaRPr lang="en-US" sz="1000" dirty="0">
              <a:latin typeface="Arial" panose="020B0604020202020204" pitchFamily="34" charset="0"/>
              <a:cs typeface="Arial" panose="020B0604020202020204" pitchFamily="34" charset="0"/>
            </a:endParaRPr>
          </a:p>
          <a:p>
            <a:pPr>
              <a:spcBef>
                <a:spcPts val="1200"/>
              </a:spcBef>
              <a:spcAft>
                <a:spcPts val="1200"/>
              </a:spcAft>
            </a:pPr>
            <a:r>
              <a:rPr lang="en-US" sz="2000" i="1" dirty="0">
                <a:latin typeface="Arial" panose="020B0604020202020204" pitchFamily="34" charset="0"/>
                <a:cs typeface="Arial" panose="020B0604020202020204" pitchFamily="34" charset="0"/>
              </a:rPr>
              <a:t>Worksheets HRP-3XX</a:t>
            </a:r>
            <a:r>
              <a:rPr lang="en-US" sz="2000" dirty="0">
                <a:latin typeface="Arial" panose="020B0604020202020204" pitchFamily="34" charset="0"/>
                <a:cs typeface="Arial" panose="020B0604020202020204" pitchFamily="34" charset="0"/>
              </a:rPr>
              <a:t>= Use for review, but specific documentation of each point not required by regulations</a:t>
            </a:r>
            <a:endParaRPr lang="en-US" sz="1000" dirty="0">
              <a:latin typeface="Arial" panose="020B0604020202020204" pitchFamily="34" charset="0"/>
              <a:cs typeface="Arial" panose="020B0604020202020204" pitchFamily="34" charset="0"/>
            </a:endParaRPr>
          </a:p>
          <a:p>
            <a:pPr>
              <a:spcBef>
                <a:spcPts val="1200"/>
              </a:spcBef>
              <a:spcAft>
                <a:spcPts val="1200"/>
              </a:spcAft>
            </a:pPr>
            <a:r>
              <a:rPr lang="en-US" sz="2000" i="1" dirty="0">
                <a:latin typeface="Arial" panose="020B0604020202020204" pitchFamily="34" charset="0"/>
                <a:cs typeface="Arial" panose="020B0604020202020204" pitchFamily="34" charset="0"/>
              </a:rPr>
              <a:t>SOPS HRP-0XX</a:t>
            </a:r>
            <a:r>
              <a:rPr lang="en-US" sz="2000" dirty="0">
                <a:latin typeface="Arial" panose="020B0604020202020204" pitchFamily="34" charset="0"/>
                <a:cs typeface="Arial" panose="020B0604020202020204" pitchFamily="34" charset="0"/>
              </a:rPr>
              <a:t>= Standard Operating Procedures of the IRB</a:t>
            </a:r>
          </a:p>
          <a:p>
            <a:pPr marL="109728" indent="0">
              <a:buNone/>
            </a:pPr>
            <a:endParaRPr lang="en-US" dirty="0"/>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073" y="152400"/>
            <a:ext cx="2768574" cy="773032"/>
          </a:xfrm>
          <a:prstGeom prst="rect">
            <a:avLst/>
          </a:prstGeom>
        </p:spPr>
      </p:pic>
    </p:spTree>
    <p:extLst>
      <p:ext uri="{BB962C8B-B14F-4D97-AF65-F5344CB8AC3E}">
        <p14:creationId xmlns:p14="http://schemas.microsoft.com/office/powerpoint/2010/main" val="20180191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992647" y="0"/>
            <a:ext cx="5694153" cy="1143000"/>
          </a:xfrm>
        </p:spPr>
        <p:txBody>
          <a:bodyPr>
            <a:noAutofit/>
          </a:bodyPr>
          <a:lstStyle/>
          <a:p>
            <a:pPr algn="ctr"/>
            <a:r>
              <a:rPr lang="en-US" altLang="en-US" sz="3200" dirty="0">
                <a:solidFill>
                  <a:schemeClr val="tx1"/>
                </a:solidFill>
                <a:effectLst/>
                <a:latin typeface="Arial" panose="020B0604020202020204" pitchFamily="34" charset="0"/>
                <a:cs typeface="Arial" panose="020B0604020202020204" pitchFamily="34" charset="0"/>
              </a:rPr>
              <a:t>Where to find the review criteria for approval</a:t>
            </a:r>
            <a:endParaRPr lang="en-US" sz="3200" dirty="0">
              <a:solidFill>
                <a:schemeClr val="tx1"/>
              </a:solidFill>
              <a:effectLst/>
              <a:latin typeface="Arial" panose="020B0604020202020204" pitchFamily="34" charset="0"/>
              <a:cs typeface="Arial" panose="020B0604020202020204" pitchFamily="34" charset="0"/>
            </a:endParaRPr>
          </a:p>
        </p:txBody>
      </p:sp>
      <p:sp>
        <p:nvSpPr>
          <p:cNvPr id="2" name="Content Placeholder 1"/>
          <p:cNvSpPr>
            <a:spLocks noGrp="1"/>
          </p:cNvSpPr>
          <p:nvPr>
            <p:ph idx="1"/>
          </p:nvPr>
        </p:nvSpPr>
        <p:spPr>
          <a:xfrm>
            <a:off x="457200" y="1676400"/>
            <a:ext cx="8229600" cy="4525963"/>
          </a:xfrm>
        </p:spPr>
        <p:txBody>
          <a:bodyPr>
            <a:normAutofit lnSpcReduction="10000"/>
          </a:bodyPr>
          <a:lstStyle/>
          <a:p>
            <a:pPr>
              <a:lnSpc>
                <a:spcPct val="90000"/>
              </a:lnSpc>
              <a:spcBef>
                <a:spcPts val="1200"/>
              </a:spcBef>
              <a:spcAft>
                <a:spcPts val="1200"/>
              </a:spcAft>
              <a:buClr>
                <a:srgbClr val="461D7C"/>
              </a:buClr>
            </a:pPr>
            <a:r>
              <a:rPr lang="en-US" altLang="en-US" sz="2400" dirty="0">
                <a:latin typeface="Arial" panose="020B0604020202020204" pitchFamily="34" charset="0"/>
                <a:cs typeface="Arial" panose="020B0604020202020204" pitchFamily="34" charset="0"/>
              </a:rPr>
              <a:t>HRP-314 (Criteria for Approval)on screen/table during IRB Meetings</a:t>
            </a:r>
            <a:endParaRPr lang="en-US" altLang="en-US" sz="1000" dirty="0">
              <a:latin typeface="Arial" panose="020B0604020202020204" pitchFamily="34" charset="0"/>
              <a:cs typeface="Arial" panose="020B0604020202020204" pitchFamily="34" charset="0"/>
            </a:endParaRPr>
          </a:p>
          <a:p>
            <a:pPr>
              <a:lnSpc>
                <a:spcPct val="90000"/>
              </a:lnSpc>
              <a:spcBef>
                <a:spcPts val="1200"/>
              </a:spcBef>
              <a:spcAft>
                <a:spcPts val="1200"/>
              </a:spcAft>
              <a:buClr>
                <a:srgbClr val="461D7C"/>
              </a:buClr>
            </a:pPr>
            <a:r>
              <a:rPr lang="en-US" altLang="en-US" sz="2400" dirty="0">
                <a:latin typeface="Arial" panose="020B0604020202020204" pitchFamily="34" charset="0"/>
                <a:cs typeface="Arial" panose="020B0604020202020204" pitchFamily="34" charset="0"/>
              </a:rPr>
              <a:t>Additional worksheets and checklists  in the HRPP Toolkit </a:t>
            </a:r>
            <a:endParaRPr lang="en-US" altLang="en-US" sz="1000" dirty="0">
              <a:latin typeface="Arial" panose="020B0604020202020204" pitchFamily="34" charset="0"/>
              <a:cs typeface="Arial" panose="020B0604020202020204" pitchFamily="34" charset="0"/>
            </a:endParaRPr>
          </a:p>
          <a:p>
            <a:pPr>
              <a:lnSpc>
                <a:spcPct val="90000"/>
              </a:lnSpc>
              <a:spcBef>
                <a:spcPts val="1200"/>
              </a:spcBef>
              <a:spcAft>
                <a:spcPts val="1200"/>
              </a:spcAft>
              <a:buClr>
                <a:srgbClr val="461D7C"/>
              </a:buClr>
            </a:pPr>
            <a:r>
              <a:rPr lang="en-US" altLang="en-US" sz="2400" dirty="0">
                <a:latin typeface="Arial" panose="020B0604020202020204" pitchFamily="34" charset="0"/>
                <a:cs typeface="Arial" panose="020B0604020202020204" pitchFamily="34" charset="0"/>
              </a:rPr>
              <a:t>Code of Federal Regulations </a:t>
            </a:r>
            <a:endParaRPr lang="en-US" altLang="en-US" sz="500" dirty="0">
              <a:latin typeface="Arial" panose="020B0604020202020204" pitchFamily="34" charset="0"/>
              <a:cs typeface="Arial" panose="020B0604020202020204" pitchFamily="34" charset="0"/>
            </a:endParaRPr>
          </a:p>
          <a:p>
            <a:pPr lvl="1">
              <a:lnSpc>
                <a:spcPct val="90000"/>
              </a:lnSpc>
              <a:spcBef>
                <a:spcPts val="1200"/>
              </a:spcBef>
              <a:spcAft>
                <a:spcPts val="1200"/>
              </a:spcAft>
              <a:buClr>
                <a:srgbClr val="461D7C"/>
              </a:buClr>
              <a:buFont typeface="Arial" panose="020B0604020202020204" pitchFamily="34" charset="0"/>
              <a:buChar char="•"/>
            </a:pPr>
            <a:r>
              <a:rPr lang="en-US" altLang="en-US" sz="2000" dirty="0">
                <a:latin typeface="Arial" panose="020B0604020202020204" pitchFamily="34" charset="0"/>
                <a:cs typeface="Arial" panose="020B0604020202020204" pitchFamily="34" charset="0"/>
              </a:rPr>
              <a:t>45 CFR 46 A, B, C, and D</a:t>
            </a:r>
          </a:p>
          <a:p>
            <a:pPr lvl="1">
              <a:lnSpc>
                <a:spcPct val="90000"/>
              </a:lnSpc>
              <a:spcBef>
                <a:spcPts val="1200"/>
              </a:spcBef>
              <a:spcAft>
                <a:spcPts val="1200"/>
              </a:spcAft>
              <a:buClr>
                <a:srgbClr val="461D7C"/>
              </a:buClr>
              <a:buFont typeface="Arial" panose="020B0604020202020204" pitchFamily="34" charset="0"/>
              <a:buChar char="•"/>
            </a:pPr>
            <a:r>
              <a:rPr lang="en-US" altLang="en-US" sz="2000" dirty="0">
                <a:latin typeface="Arial" panose="020B0604020202020204" pitchFamily="34" charset="0"/>
                <a:cs typeface="Arial" panose="020B0604020202020204" pitchFamily="34" charset="0"/>
              </a:rPr>
              <a:t>21 CFR 50,56 (FDA)</a:t>
            </a:r>
          </a:p>
          <a:p>
            <a:pPr lvl="1">
              <a:lnSpc>
                <a:spcPct val="90000"/>
              </a:lnSpc>
              <a:spcBef>
                <a:spcPts val="1200"/>
              </a:spcBef>
              <a:spcAft>
                <a:spcPts val="1200"/>
              </a:spcAft>
              <a:buClr>
                <a:srgbClr val="461D7C"/>
              </a:buClr>
              <a:buFont typeface="Arial" panose="020B0604020202020204" pitchFamily="34" charset="0"/>
              <a:buChar char="•"/>
            </a:pPr>
            <a:r>
              <a:rPr lang="en-US" altLang="en-US" sz="2000" dirty="0">
                <a:latin typeface="Arial" panose="020B0604020202020204" pitchFamily="34" charset="0"/>
                <a:cs typeface="Arial" panose="020B0604020202020204" pitchFamily="34" charset="0"/>
              </a:rPr>
              <a:t>21 CFR 312, 812 (FDA)</a:t>
            </a:r>
          </a:p>
          <a:p>
            <a:pPr lvl="1">
              <a:lnSpc>
                <a:spcPct val="90000"/>
              </a:lnSpc>
              <a:spcBef>
                <a:spcPts val="1200"/>
              </a:spcBef>
              <a:spcAft>
                <a:spcPts val="1200"/>
              </a:spcAft>
              <a:buClr>
                <a:srgbClr val="461D7C"/>
              </a:buClr>
              <a:buFont typeface="Arial" panose="020B0604020202020204" pitchFamily="34" charset="0"/>
              <a:buChar char="•"/>
            </a:pPr>
            <a:r>
              <a:rPr lang="en-US" altLang="en-US" sz="2000" dirty="0">
                <a:latin typeface="Arial" panose="020B0604020202020204" pitchFamily="34" charset="0"/>
                <a:cs typeface="Arial" panose="020B0604020202020204" pitchFamily="34" charset="0"/>
              </a:rPr>
              <a:t>45 CFR 164 (HIPAA)</a:t>
            </a:r>
          </a:p>
          <a:p>
            <a:endParaRPr lang="en-US" dirty="0"/>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073" y="152400"/>
            <a:ext cx="2768574" cy="773032"/>
          </a:xfrm>
          <a:prstGeom prst="rect">
            <a:avLst/>
          </a:prstGeom>
        </p:spPr>
      </p:pic>
    </p:spTree>
    <p:extLst>
      <p:ext uri="{BB962C8B-B14F-4D97-AF65-F5344CB8AC3E}">
        <p14:creationId xmlns:p14="http://schemas.microsoft.com/office/powerpoint/2010/main" val="5231110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48000" y="0"/>
            <a:ext cx="5638800" cy="1143000"/>
          </a:xfrm>
        </p:spPr>
        <p:txBody>
          <a:bodyPr>
            <a:normAutofit/>
          </a:bodyPr>
          <a:lstStyle/>
          <a:p>
            <a:pPr algn="ctr"/>
            <a:r>
              <a:rPr lang="en-US" sz="3200" dirty="0">
                <a:solidFill>
                  <a:schemeClr val="tx1"/>
                </a:solidFill>
                <a:effectLst/>
                <a:latin typeface="Arial" panose="020B0604020202020204" pitchFamily="34" charset="0"/>
                <a:cs typeface="Arial" panose="020B0604020202020204" pitchFamily="34" charset="0"/>
              </a:rPr>
              <a:t>Types of Review</a:t>
            </a:r>
          </a:p>
        </p:txBody>
      </p:sp>
      <p:sp>
        <p:nvSpPr>
          <p:cNvPr id="2" name="Content Placeholder 1"/>
          <p:cNvSpPr>
            <a:spLocks noGrp="1"/>
          </p:cNvSpPr>
          <p:nvPr>
            <p:ph idx="1"/>
          </p:nvPr>
        </p:nvSpPr>
        <p:spPr>
          <a:xfrm>
            <a:off x="457200" y="1676400"/>
            <a:ext cx="8229600" cy="4525963"/>
          </a:xfrm>
        </p:spPr>
        <p:txBody>
          <a:bodyPr/>
          <a:lstStyle/>
          <a:p>
            <a:r>
              <a:rPr lang="en-US" sz="2400" b="1" dirty="0">
                <a:solidFill>
                  <a:schemeClr val="accent1"/>
                </a:solidFill>
                <a:latin typeface="Arial" panose="020B0604020202020204" pitchFamily="34" charset="0"/>
                <a:cs typeface="Arial" panose="020B0604020202020204" pitchFamily="34" charset="0"/>
              </a:rPr>
              <a:t>Committee Review (We will focus on this today)</a:t>
            </a:r>
            <a:endParaRPr lang="en-US" sz="500" b="1" dirty="0">
              <a:solidFill>
                <a:schemeClr val="accent1"/>
              </a:solidFill>
              <a:latin typeface="Arial" panose="020B0604020202020204" pitchFamily="34" charset="0"/>
              <a:cs typeface="Arial" panose="020B0604020202020204" pitchFamily="34" charset="0"/>
            </a:endParaRPr>
          </a:p>
          <a:p>
            <a:pPr lvl="1">
              <a:spcBef>
                <a:spcPts val="1200"/>
              </a:spcBef>
              <a:spcAft>
                <a:spcPts val="1200"/>
              </a:spcAft>
              <a:buClr>
                <a:srgbClr val="461D7C"/>
              </a:buClr>
              <a:buFont typeface="Arial" panose="020B0604020202020204" pitchFamily="34" charset="0"/>
              <a:buChar char="•"/>
            </a:pPr>
            <a:r>
              <a:rPr lang="en-US" sz="2000" dirty="0">
                <a:latin typeface="Arial" panose="020B0604020202020204" pitchFamily="34" charset="0"/>
                <a:cs typeface="Arial" panose="020B0604020202020204" pitchFamily="34" charset="0"/>
              </a:rPr>
              <a:t>Anything that cannot be reviewed at non-committee level</a:t>
            </a:r>
          </a:p>
          <a:p>
            <a:pPr>
              <a:spcBef>
                <a:spcPts val="800"/>
              </a:spcBef>
              <a:spcAft>
                <a:spcPts val="400"/>
              </a:spcAft>
            </a:pPr>
            <a:r>
              <a:rPr lang="en-US" sz="2400" b="1" dirty="0">
                <a:solidFill>
                  <a:schemeClr val="accent1"/>
                </a:solidFill>
                <a:latin typeface="Arial" panose="020B0604020202020204" pitchFamily="34" charset="0"/>
                <a:cs typeface="Arial" panose="020B0604020202020204" pitchFamily="34" charset="0"/>
              </a:rPr>
              <a:t>Non-Committee Review</a:t>
            </a:r>
            <a:endParaRPr lang="en-US" sz="500" b="1" dirty="0">
              <a:solidFill>
                <a:schemeClr val="accent1"/>
              </a:solidFill>
              <a:latin typeface="Arial" panose="020B0604020202020204" pitchFamily="34" charset="0"/>
              <a:cs typeface="Arial" panose="020B0604020202020204" pitchFamily="34" charset="0"/>
            </a:endParaRPr>
          </a:p>
          <a:p>
            <a:pPr lvl="1">
              <a:spcBef>
                <a:spcPts val="1200"/>
              </a:spcBef>
              <a:spcAft>
                <a:spcPts val="1200"/>
              </a:spcAft>
              <a:buClr>
                <a:srgbClr val="461D7C"/>
              </a:buClr>
              <a:buFont typeface="Arial" panose="020B0604020202020204" pitchFamily="34" charset="0"/>
              <a:buChar char="•"/>
            </a:pPr>
            <a:r>
              <a:rPr lang="en-US" sz="2000" dirty="0">
                <a:latin typeface="Arial" panose="020B0604020202020204" pitchFamily="34" charset="0"/>
                <a:cs typeface="Arial" panose="020B0604020202020204" pitchFamily="34" charset="0"/>
              </a:rPr>
              <a:t>Not Human Subjects Research Determinations</a:t>
            </a:r>
          </a:p>
          <a:p>
            <a:pPr lvl="1">
              <a:spcBef>
                <a:spcPts val="1200"/>
              </a:spcBef>
              <a:spcAft>
                <a:spcPts val="1200"/>
              </a:spcAft>
              <a:buClr>
                <a:srgbClr val="461D7C"/>
              </a:buClr>
              <a:buFont typeface="Arial" panose="020B0604020202020204" pitchFamily="34" charset="0"/>
              <a:buChar char="•"/>
            </a:pPr>
            <a:r>
              <a:rPr lang="en-US" sz="2000" dirty="0">
                <a:latin typeface="Arial" panose="020B0604020202020204" pitchFamily="34" charset="0"/>
                <a:cs typeface="Arial" panose="020B0604020202020204" pitchFamily="34" charset="0"/>
              </a:rPr>
              <a:t>Not Engaged Determinations</a:t>
            </a:r>
          </a:p>
          <a:p>
            <a:pPr lvl="1">
              <a:spcBef>
                <a:spcPts val="1200"/>
              </a:spcBef>
              <a:spcAft>
                <a:spcPts val="1200"/>
              </a:spcAft>
              <a:buClr>
                <a:srgbClr val="461D7C"/>
              </a:buClr>
              <a:buFont typeface="Arial" panose="020B0604020202020204" pitchFamily="34" charset="0"/>
              <a:buChar char="•"/>
            </a:pPr>
            <a:r>
              <a:rPr lang="en-US" sz="2000" dirty="0">
                <a:latin typeface="Arial" panose="020B0604020202020204" pitchFamily="34" charset="0"/>
                <a:cs typeface="Arial" panose="020B0604020202020204" pitchFamily="34" charset="0"/>
              </a:rPr>
              <a:t>Exemption Determinations</a:t>
            </a:r>
          </a:p>
          <a:p>
            <a:pPr lvl="1">
              <a:spcBef>
                <a:spcPts val="1200"/>
              </a:spcBef>
              <a:spcAft>
                <a:spcPts val="1200"/>
              </a:spcAft>
              <a:buClr>
                <a:srgbClr val="461D7C"/>
              </a:buClr>
              <a:buFont typeface="Arial" panose="020B0604020202020204" pitchFamily="34" charset="0"/>
              <a:buChar char="•"/>
            </a:pPr>
            <a:r>
              <a:rPr lang="en-US" sz="2000" dirty="0">
                <a:latin typeface="Arial" panose="020B0604020202020204" pitchFamily="34" charset="0"/>
                <a:cs typeface="Arial" panose="020B0604020202020204" pitchFamily="34" charset="0"/>
              </a:rPr>
              <a:t>Expedited Reviews</a:t>
            </a:r>
          </a:p>
          <a:p>
            <a:endParaRPr lang="en-US" dirty="0"/>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073" y="152400"/>
            <a:ext cx="2768574" cy="773032"/>
          </a:xfrm>
          <a:prstGeom prst="rect">
            <a:avLst/>
          </a:prstGeom>
        </p:spPr>
      </p:pic>
    </p:spTree>
    <p:extLst>
      <p:ext uri="{BB962C8B-B14F-4D97-AF65-F5344CB8AC3E}">
        <p14:creationId xmlns:p14="http://schemas.microsoft.com/office/powerpoint/2010/main" val="28477226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48000" y="0"/>
            <a:ext cx="5638800" cy="1143000"/>
          </a:xfrm>
        </p:spPr>
        <p:txBody>
          <a:bodyPr>
            <a:normAutofit/>
          </a:bodyPr>
          <a:lstStyle/>
          <a:p>
            <a:pPr algn="ctr"/>
            <a:r>
              <a:rPr lang="en-US" altLang="en-US" sz="3200" dirty="0">
                <a:solidFill>
                  <a:schemeClr val="tx1"/>
                </a:solidFill>
                <a:effectLst/>
                <a:latin typeface="Arial" panose="020B0604020202020204" pitchFamily="34" charset="0"/>
                <a:cs typeface="Arial" panose="020B0604020202020204" pitchFamily="34" charset="0"/>
              </a:rPr>
              <a:t>Regulatory Criteria #1 </a:t>
            </a:r>
            <a:endParaRPr lang="en-US" sz="3200" dirty="0">
              <a:solidFill>
                <a:schemeClr val="tx1"/>
              </a:solidFill>
              <a:effectLst/>
              <a:latin typeface="Arial" panose="020B0604020202020204" pitchFamily="34" charset="0"/>
              <a:cs typeface="Arial" panose="020B0604020202020204" pitchFamily="34" charset="0"/>
            </a:endParaRPr>
          </a:p>
        </p:txBody>
      </p:sp>
      <p:sp>
        <p:nvSpPr>
          <p:cNvPr id="2" name="Content Placeholder 1"/>
          <p:cNvSpPr>
            <a:spLocks noGrp="1"/>
          </p:cNvSpPr>
          <p:nvPr>
            <p:ph idx="1"/>
          </p:nvPr>
        </p:nvSpPr>
        <p:spPr/>
        <p:txBody>
          <a:bodyPr/>
          <a:lstStyle/>
          <a:p>
            <a:pPr marL="109728" indent="0" algn="ctr">
              <a:buNone/>
            </a:pPr>
            <a:endParaRPr lang="en-US" altLang="en-US" dirty="0">
              <a:solidFill>
                <a:schemeClr val="hlink"/>
              </a:solidFill>
            </a:endParaRPr>
          </a:p>
          <a:p>
            <a:pPr marL="109728" indent="0" algn="ctr">
              <a:buNone/>
            </a:pPr>
            <a:endParaRPr lang="en-US" altLang="en-US" dirty="0">
              <a:solidFill>
                <a:schemeClr val="hlink"/>
              </a:solidFill>
            </a:endParaRPr>
          </a:p>
          <a:p>
            <a:pPr marL="109728" indent="0" algn="ctr">
              <a:buNone/>
            </a:pPr>
            <a:r>
              <a:rPr lang="en-US" altLang="en-US" dirty="0">
                <a:latin typeface="Arial" panose="020B0604020202020204" pitchFamily="34" charset="0"/>
                <a:cs typeface="Arial" panose="020B0604020202020204" pitchFamily="34" charset="0"/>
              </a:rPr>
              <a:t>Risks to participants are minimized by using procedures which are consistent with sound research design, and which do not necessarily expose participants to risk.</a:t>
            </a:r>
          </a:p>
          <a:p>
            <a:endParaRPr lang="en-US" dirty="0"/>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073" y="152400"/>
            <a:ext cx="2768574" cy="773032"/>
          </a:xfrm>
          <a:prstGeom prst="rect">
            <a:avLst/>
          </a:prstGeom>
        </p:spPr>
      </p:pic>
    </p:spTree>
    <p:extLst>
      <p:ext uri="{BB962C8B-B14F-4D97-AF65-F5344CB8AC3E}">
        <p14:creationId xmlns:p14="http://schemas.microsoft.com/office/powerpoint/2010/main" val="1790535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48000" y="0"/>
            <a:ext cx="5638800" cy="1143000"/>
          </a:xfrm>
        </p:spPr>
        <p:txBody>
          <a:bodyPr/>
          <a:lstStyle/>
          <a:p>
            <a:pPr algn="ctr"/>
            <a:r>
              <a:rPr lang="en-US" altLang="en-US" sz="3200" dirty="0">
                <a:solidFill>
                  <a:schemeClr val="tx1"/>
                </a:solidFill>
                <a:effectLst/>
                <a:latin typeface="Arial" panose="020B0604020202020204" pitchFamily="34" charset="0"/>
                <a:cs typeface="Arial" panose="020B0604020202020204" pitchFamily="34" charset="0"/>
              </a:rPr>
              <a:t>Regulatory Criteria #2 </a:t>
            </a:r>
            <a:endParaRPr lang="en-US" dirty="0">
              <a:solidFill>
                <a:schemeClr val="tx1"/>
              </a:solidFill>
              <a:effectLst/>
              <a:latin typeface="Arial" panose="020B0604020202020204" pitchFamily="34" charset="0"/>
              <a:cs typeface="Arial" panose="020B0604020202020204" pitchFamily="34" charset="0"/>
            </a:endParaRPr>
          </a:p>
        </p:txBody>
      </p:sp>
      <p:sp>
        <p:nvSpPr>
          <p:cNvPr id="2" name="Content Placeholder 1"/>
          <p:cNvSpPr>
            <a:spLocks noGrp="1"/>
          </p:cNvSpPr>
          <p:nvPr>
            <p:ph idx="1"/>
          </p:nvPr>
        </p:nvSpPr>
        <p:spPr/>
        <p:txBody>
          <a:bodyPr/>
          <a:lstStyle/>
          <a:p>
            <a:pPr marL="109728" indent="0">
              <a:buNone/>
            </a:pPr>
            <a:endParaRPr lang="en-US" altLang="en-US" dirty="0">
              <a:solidFill>
                <a:schemeClr val="hlink"/>
              </a:solidFill>
            </a:endParaRPr>
          </a:p>
          <a:p>
            <a:pPr marL="109728" indent="0">
              <a:buNone/>
            </a:pPr>
            <a:endParaRPr lang="en-US" altLang="en-US" dirty="0">
              <a:solidFill>
                <a:schemeClr val="hlink"/>
              </a:solidFill>
            </a:endParaRPr>
          </a:p>
          <a:p>
            <a:pPr marL="109728" indent="0" algn="ctr">
              <a:buNone/>
            </a:pPr>
            <a:r>
              <a:rPr lang="en-US" altLang="en-US" dirty="0">
                <a:latin typeface="Arial" panose="020B0604020202020204" pitchFamily="34" charset="0"/>
                <a:cs typeface="Arial" panose="020B0604020202020204" pitchFamily="34" charset="0"/>
              </a:rPr>
              <a:t>Risks are minimized, whenever appropriate, by using procedures already being performed on the participants for diagnostic or treatment purposes.</a:t>
            </a:r>
          </a:p>
          <a:p>
            <a:pPr marL="109728" indent="0">
              <a:buNone/>
            </a:pPr>
            <a:endParaRPr lang="en-US" dirty="0"/>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073" y="152400"/>
            <a:ext cx="2768574" cy="773032"/>
          </a:xfrm>
          <a:prstGeom prst="rect">
            <a:avLst/>
          </a:prstGeom>
        </p:spPr>
      </p:pic>
    </p:spTree>
    <p:extLst>
      <p:ext uri="{BB962C8B-B14F-4D97-AF65-F5344CB8AC3E}">
        <p14:creationId xmlns:p14="http://schemas.microsoft.com/office/powerpoint/2010/main" val="10324492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992647" y="0"/>
            <a:ext cx="5694153" cy="1143000"/>
          </a:xfrm>
        </p:spPr>
        <p:txBody>
          <a:bodyPr>
            <a:noAutofit/>
          </a:bodyPr>
          <a:lstStyle/>
          <a:p>
            <a:pPr algn="ctr"/>
            <a:r>
              <a:rPr lang="en-US" altLang="en-US" sz="3600" dirty="0">
                <a:solidFill>
                  <a:schemeClr val="tx1"/>
                </a:solidFill>
                <a:effectLst/>
                <a:latin typeface="Arial" panose="020B0604020202020204" pitchFamily="34" charset="0"/>
                <a:cs typeface="Arial" panose="020B0604020202020204" pitchFamily="34" charset="0"/>
              </a:rPr>
              <a:t>Things to consider when evaluating risk #1</a:t>
            </a:r>
            <a:endParaRPr lang="en-US" sz="3600" dirty="0">
              <a:solidFill>
                <a:schemeClr val="tx1"/>
              </a:solidFill>
              <a:effectLst/>
              <a:latin typeface="Arial" panose="020B0604020202020204" pitchFamily="34" charset="0"/>
              <a:cs typeface="Arial" panose="020B0604020202020204" pitchFamily="34" charset="0"/>
            </a:endParaRPr>
          </a:p>
        </p:txBody>
      </p:sp>
      <p:sp>
        <p:nvSpPr>
          <p:cNvPr id="2" name="Content Placeholder 1"/>
          <p:cNvSpPr>
            <a:spLocks noGrp="1"/>
          </p:cNvSpPr>
          <p:nvPr>
            <p:ph idx="1"/>
          </p:nvPr>
        </p:nvSpPr>
        <p:spPr>
          <a:xfrm>
            <a:off x="457200" y="1600201"/>
            <a:ext cx="8229600" cy="4267200"/>
          </a:xfrm>
        </p:spPr>
        <p:txBody>
          <a:bodyPr>
            <a:normAutofit/>
          </a:bodyPr>
          <a:lstStyle/>
          <a:p>
            <a:pPr marL="109728" indent="0" algn="ctr">
              <a:lnSpc>
                <a:spcPct val="90000"/>
              </a:lnSpc>
              <a:buNone/>
            </a:pPr>
            <a:r>
              <a:rPr lang="en-US" altLang="en-US" sz="2400" b="1" dirty="0">
                <a:solidFill>
                  <a:srgbClr val="461D7C"/>
                </a:solidFill>
                <a:latin typeface="Arial" panose="020B0604020202020204" pitchFamily="34" charset="0"/>
                <a:cs typeface="Arial" panose="020B0604020202020204" pitchFamily="34" charset="0"/>
              </a:rPr>
              <a:t>Study Design and Purpose</a:t>
            </a:r>
          </a:p>
          <a:p>
            <a:pPr marL="109728" indent="0" algn="ctr">
              <a:lnSpc>
                <a:spcPct val="90000"/>
              </a:lnSpc>
              <a:buNone/>
            </a:pPr>
            <a:endParaRPr lang="en-US" altLang="en-US" sz="1000" u="sng" dirty="0">
              <a:latin typeface="Arial" panose="020B0604020202020204" pitchFamily="34" charset="0"/>
              <a:cs typeface="Arial" panose="020B0604020202020204" pitchFamily="34" charset="0"/>
            </a:endParaRPr>
          </a:p>
          <a:p>
            <a:pPr>
              <a:lnSpc>
                <a:spcPct val="90000"/>
              </a:lnSpc>
              <a:spcBef>
                <a:spcPts val="1200"/>
              </a:spcBef>
              <a:spcAft>
                <a:spcPts val="1200"/>
              </a:spcAft>
              <a:buClr>
                <a:srgbClr val="461D7C"/>
              </a:buClr>
            </a:pPr>
            <a:r>
              <a:rPr lang="en-US" altLang="en-US" sz="2400" dirty="0">
                <a:latin typeface="Arial" panose="020B0604020202020204" pitchFamily="34" charset="0"/>
                <a:cs typeface="Arial" panose="020B0604020202020204" pitchFamily="34" charset="0"/>
              </a:rPr>
              <a:t>Risks to subjects are minimized, both physical and non-physical, through sound research design and do not unnecessarily expose subjects to risk</a:t>
            </a:r>
            <a:endParaRPr lang="en-US" altLang="en-US" sz="500" dirty="0">
              <a:latin typeface="Arial" panose="020B0604020202020204" pitchFamily="34" charset="0"/>
              <a:cs typeface="Arial" panose="020B0604020202020204" pitchFamily="34" charset="0"/>
            </a:endParaRPr>
          </a:p>
          <a:p>
            <a:pPr lvl="1">
              <a:lnSpc>
                <a:spcPct val="90000"/>
              </a:lnSpc>
              <a:spcBef>
                <a:spcPts val="1200"/>
              </a:spcBef>
              <a:spcAft>
                <a:spcPts val="1200"/>
              </a:spcAft>
              <a:buClr>
                <a:srgbClr val="461D7C"/>
              </a:buClr>
              <a:buFont typeface="Arial" panose="020B0604020202020204" pitchFamily="34" charset="0"/>
              <a:buChar char="•"/>
            </a:pPr>
            <a:r>
              <a:rPr lang="en-US" altLang="en-US" sz="1800" dirty="0">
                <a:latin typeface="Arial" panose="020B0604020202020204" pitchFamily="34" charset="0"/>
                <a:cs typeface="Arial" panose="020B0604020202020204" pitchFamily="34" charset="0"/>
              </a:rPr>
              <a:t>Can the scientific question be answered with less risky procedures?</a:t>
            </a:r>
          </a:p>
          <a:p>
            <a:pPr lvl="1">
              <a:lnSpc>
                <a:spcPct val="90000"/>
              </a:lnSpc>
              <a:spcBef>
                <a:spcPts val="1200"/>
              </a:spcBef>
              <a:spcAft>
                <a:spcPts val="1200"/>
              </a:spcAft>
              <a:buClr>
                <a:srgbClr val="461D7C"/>
              </a:buClr>
              <a:buFont typeface="Arial" panose="020B0604020202020204" pitchFamily="34" charset="0"/>
              <a:buChar char="•"/>
            </a:pPr>
            <a:r>
              <a:rPr lang="en-US" altLang="en-US" sz="1800" dirty="0">
                <a:latin typeface="Arial" panose="020B0604020202020204" pitchFamily="34" charset="0"/>
                <a:cs typeface="Arial" panose="020B0604020202020204" pitchFamily="34" charset="0"/>
              </a:rPr>
              <a:t>Can the scientific question be answered with fewer procedures?</a:t>
            </a:r>
          </a:p>
          <a:p>
            <a:pPr lvl="1">
              <a:lnSpc>
                <a:spcPct val="90000"/>
              </a:lnSpc>
              <a:spcBef>
                <a:spcPts val="1200"/>
              </a:spcBef>
              <a:spcAft>
                <a:spcPts val="1200"/>
              </a:spcAft>
              <a:buClr>
                <a:srgbClr val="461D7C"/>
              </a:buClr>
              <a:buFont typeface="Arial" panose="020B0604020202020204" pitchFamily="34" charset="0"/>
              <a:buChar char="•"/>
            </a:pPr>
            <a:r>
              <a:rPr lang="en-US" altLang="en-US" sz="1800" dirty="0">
                <a:latin typeface="Arial" panose="020B0604020202020204" pitchFamily="34" charset="0"/>
                <a:cs typeface="Arial" panose="020B0604020202020204" pitchFamily="34" charset="0"/>
              </a:rPr>
              <a:t>Can the scientific question be answered with fewer participants?</a:t>
            </a:r>
          </a:p>
          <a:p>
            <a:pPr marL="393192" lvl="1" indent="0">
              <a:lnSpc>
                <a:spcPct val="90000"/>
              </a:lnSpc>
              <a:buNone/>
            </a:pPr>
            <a:endParaRPr lang="en-US" altLang="en-US" sz="1800" dirty="0"/>
          </a:p>
          <a:p>
            <a:endParaRPr lang="en-US" dirty="0"/>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073" y="152400"/>
            <a:ext cx="2768574" cy="773032"/>
          </a:xfrm>
          <a:prstGeom prst="rect">
            <a:avLst/>
          </a:prstGeom>
        </p:spPr>
      </p:pic>
    </p:spTree>
    <p:extLst>
      <p:ext uri="{BB962C8B-B14F-4D97-AF65-F5344CB8AC3E}">
        <p14:creationId xmlns:p14="http://schemas.microsoft.com/office/powerpoint/2010/main" val="18934025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48000" y="0"/>
            <a:ext cx="5638800" cy="1143000"/>
          </a:xfrm>
        </p:spPr>
        <p:txBody>
          <a:bodyPr>
            <a:normAutofit fontScale="90000"/>
          </a:bodyPr>
          <a:lstStyle/>
          <a:p>
            <a:pPr algn="ctr"/>
            <a:r>
              <a:rPr lang="en-US" altLang="en-US" sz="3600" dirty="0">
                <a:solidFill>
                  <a:schemeClr val="tx1"/>
                </a:solidFill>
                <a:effectLst/>
                <a:latin typeface="Arial" panose="020B0604020202020204" pitchFamily="34" charset="0"/>
                <a:cs typeface="Arial" panose="020B0604020202020204" pitchFamily="34" charset="0"/>
              </a:rPr>
              <a:t>Things to consider when evaluating risk #2</a:t>
            </a:r>
            <a:endParaRPr lang="en-US" dirty="0">
              <a:solidFill>
                <a:schemeClr val="tx1"/>
              </a:solidFill>
              <a:effectLst/>
              <a:latin typeface="Arial" panose="020B0604020202020204" pitchFamily="34" charset="0"/>
              <a:cs typeface="Arial" panose="020B0604020202020204" pitchFamily="34" charset="0"/>
            </a:endParaRPr>
          </a:p>
        </p:txBody>
      </p:sp>
      <p:sp>
        <p:nvSpPr>
          <p:cNvPr id="2" name="Content Placeholder 1"/>
          <p:cNvSpPr>
            <a:spLocks noGrp="1"/>
          </p:cNvSpPr>
          <p:nvPr>
            <p:ph idx="1"/>
          </p:nvPr>
        </p:nvSpPr>
        <p:spPr/>
        <p:txBody>
          <a:bodyPr/>
          <a:lstStyle/>
          <a:p>
            <a:pPr marL="109728" indent="0" algn="ctr">
              <a:buNone/>
            </a:pPr>
            <a:r>
              <a:rPr lang="en-US" sz="2400" b="1" dirty="0">
                <a:solidFill>
                  <a:srgbClr val="461D7C"/>
                </a:solidFill>
                <a:latin typeface="Arial" panose="020B0604020202020204" pitchFamily="34" charset="0"/>
                <a:cs typeface="Arial" panose="020B0604020202020204" pitchFamily="34" charset="0"/>
              </a:rPr>
              <a:t>Study Resources</a:t>
            </a:r>
          </a:p>
          <a:p>
            <a:pPr marL="109728" indent="0" algn="ctr">
              <a:buNone/>
            </a:pPr>
            <a:endParaRPr lang="en-US" sz="1000" u="sng" dirty="0">
              <a:latin typeface="Arial" panose="020B0604020202020204" pitchFamily="34" charset="0"/>
              <a:cs typeface="Arial" panose="020B0604020202020204" pitchFamily="34" charset="0"/>
            </a:endParaRPr>
          </a:p>
          <a:p>
            <a:pPr>
              <a:spcBef>
                <a:spcPts val="1200"/>
              </a:spcBef>
              <a:spcAft>
                <a:spcPts val="1200"/>
              </a:spcAft>
            </a:pPr>
            <a:r>
              <a:rPr lang="en-US" sz="2400" dirty="0">
                <a:latin typeface="Arial" panose="020B0604020202020204" pitchFamily="34" charset="0"/>
                <a:cs typeface="Arial" panose="020B0604020202020204" pitchFamily="34" charset="0"/>
              </a:rPr>
              <a:t>Adequate study resources</a:t>
            </a:r>
            <a:endParaRPr lang="en-US" sz="500" dirty="0">
              <a:latin typeface="Arial" panose="020B0604020202020204" pitchFamily="34" charset="0"/>
              <a:cs typeface="Arial" panose="020B0604020202020204" pitchFamily="34" charset="0"/>
            </a:endParaRPr>
          </a:p>
          <a:p>
            <a:pPr lvl="1">
              <a:lnSpc>
                <a:spcPct val="80000"/>
              </a:lnSpc>
              <a:spcBef>
                <a:spcPts val="1200"/>
              </a:spcBef>
              <a:spcAft>
                <a:spcPts val="1200"/>
              </a:spcAft>
              <a:buClr>
                <a:srgbClr val="461D7C"/>
              </a:buClr>
              <a:buFont typeface="Arial" panose="020B0604020202020204" pitchFamily="34" charset="0"/>
              <a:buChar char="•"/>
            </a:pPr>
            <a:r>
              <a:rPr lang="en-US" altLang="en-US" sz="1800" dirty="0">
                <a:latin typeface="Arial" panose="020B0604020202020204" pitchFamily="34" charset="0"/>
                <a:cs typeface="Arial" panose="020B0604020202020204" pitchFamily="34" charset="0"/>
              </a:rPr>
              <a:t>Are the investigators qualified to do the research?</a:t>
            </a:r>
          </a:p>
          <a:p>
            <a:pPr lvl="1">
              <a:lnSpc>
                <a:spcPct val="80000"/>
              </a:lnSpc>
              <a:spcBef>
                <a:spcPts val="1200"/>
              </a:spcBef>
              <a:spcAft>
                <a:spcPts val="1200"/>
              </a:spcAft>
              <a:buClr>
                <a:srgbClr val="461D7C"/>
              </a:buClr>
              <a:buFont typeface="Arial" panose="020B0604020202020204" pitchFamily="34" charset="0"/>
              <a:buChar char="•"/>
            </a:pPr>
            <a:r>
              <a:rPr lang="en-US" altLang="en-US" sz="1800" dirty="0">
                <a:latin typeface="Arial" panose="020B0604020202020204" pitchFamily="34" charset="0"/>
                <a:cs typeface="Arial" panose="020B0604020202020204" pitchFamily="34" charset="0"/>
              </a:rPr>
              <a:t>Are there enough investigators/staff available to do the research?</a:t>
            </a:r>
          </a:p>
          <a:p>
            <a:pPr lvl="1">
              <a:lnSpc>
                <a:spcPct val="80000"/>
              </a:lnSpc>
              <a:spcBef>
                <a:spcPts val="1200"/>
              </a:spcBef>
              <a:spcAft>
                <a:spcPts val="1200"/>
              </a:spcAft>
              <a:buClr>
                <a:srgbClr val="461D7C"/>
              </a:buClr>
              <a:buFont typeface="Arial" panose="020B0604020202020204" pitchFamily="34" charset="0"/>
              <a:buChar char="•"/>
            </a:pPr>
            <a:r>
              <a:rPr lang="en-US" altLang="en-US" sz="1800" dirty="0">
                <a:latin typeface="Arial" panose="020B0604020202020204" pitchFamily="34" charset="0"/>
                <a:cs typeface="Arial" panose="020B0604020202020204" pitchFamily="34" charset="0"/>
              </a:rPr>
              <a:t>Is there a process to ensure that research staff are trained to do the research and adequately informed of duties, etc. by the investigator?</a:t>
            </a:r>
          </a:p>
          <a:p>
            <a:pPr lvl="1">
              <a:lnSpc>
                <a:spcPct val="80000"/>
              </a:lnSpc>
              <a:spcBef>
                <a:spcPts val="1200"/>
              </a:spcBef>
              <a:spcAft>
                <a:spcPts val="1200"/>
              </a:spcAft>
              <a:buClr>
                <a:srgbClr val="461D7C"/>
              </a:buClr>
              <a:buFont typeface="Arial" panose="020B0604020202020204" pitchFamily="34" charset="0"/>
              <a:buChar char="•"/>
            </a:pPr>
            <a:r>
              <a:rPr lang="en-US" altLang="en-US" sz="1800" dirty="0">
                <a:latin typeface="Arial" panose="020B0604020202020204" pitchFamily="34" charset="0"/>
                <a:cs typeface="Arial" panose="020B0604020202020204" pitchFamily="34" charset="0"/>
              </a:rPr>
              <a:t>Are the facilities adequate to conduct the research                             there?</a:t>
            </a:r>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073" y="152400"/>
            <a:ext cx="2768574" cy="773032"/>
          </a:xfrm>
          <a:prstGeom prst="rect">
            <a:avLst/>
          </a:prstGeom>
        </p:spPr>
      </p:pic>
    </p:spTree>
    <p:extLst>
      <p:ext uri="{BB962C8B-B14F-4D97-AF65-F5344CB8AC3E}">
        <p14:creationId xmlns:p14="http://schemas.microsoft.com/office/powerpoint/2010/main" val="30282565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48000" y="0"/>
            <a:ext cx="5638800" cy="1143000"/>
          </a:xfrm>
        </p:spPr>
        <p:txBody>
          <a:bodyPr>
            <a:noAutofit/>
          </a:bodyPr>
          <a:lstStyle/>
          <a:p>
            <a:pPr algn="ctr"/>
            <a:r>
              <a:rPr lang="en-US" altLang="en-US" sz="3200" dirty="0">
                <a:solidFill>
                  <a:schemeClr val="tx1"/>
                </a:solidFill>
                <a:effectLst/>
                <a:latin typeface="Arial" panose="020B0604020202020204" pitchFamily="34" charset="0"/>
                <a:cs typeface="Arial" panose="020B0604020202020204" pitchFamily="34" charset="0"/>
              </a:rPr>
              <a:t>Things to consider when evaluating risk #3</a:t>
            </a:r>
            <a:endParaRPr lang="en-US" sz="3200" dirty="0">
              <a:solidFill>
                <a:schemeClr val="tx1"/>
              </a:solidFill>
              <a:effectLst/>
              <a:latin typeface="Arial" panose="020B0604020202020204" pitchFamily="34" charset="0"/>
              <a:cs typeface="Arial" panose="020B0604020202020204" pitchFamily="34" charset="0"/>
            </a:endParaRPr>
          </a:p>
        </p:txBody>
      </p:sp>
      <p:sp>
        <p:nvSpPr>
          <p:cNvPr id="2" name="Content Placeholder 1"/>
          <p:cNvSpPr>
            <a:spLocks noGrp="1"/>
          </p:cNvSpPr>
          <p:nvPr>
            <p:ph idx="1"/>
          </p:nvPr>
        </p:nvSpPr>
        <p:spPr/>
        <p:txBody>
          <a:bodyPr>
            <a:normAutofit lnSpcReduction="10000"/>
          </a:bodyPr>
          <a:lstStyle/>
          <a:p>
            <a:pPr>
              <a:spcBef>
                <a:spcPts val="800"/>
              </a:spcBef>
              <a:spcAft>
                <a:spcPts val="400"/>
              </a:spcAft>
            </a:pPr>
            <a:r>
              <a:rPr lang="en-US" altLang="en-US" sz="2400" b="1" dirty="0">
                <a:solidFill>
                  <a:srgbClr val="461D7C"/>
                </a:solidFill>
                <a:latin typeface="Arial" panose="020B0604020202020204" pitchFamily="34" charset="0"/>
                <a:cs typeface="Arial" panose="020B0604020202020204" pitchFamily="34" charset="0"/>
              </a:rPr>
              <a:t>Are the procedures consistent with sound research design?</a:t>
            </a:r>
            <a:endParaRPr lang="en-US" altLang="en-US" sz="1000" dirty="0">
              <a:solidFill>
                <a:srgbClr val="461D7C"/>
              </a:solidFill>
              <a:latin typeface="Arial" panose="020B0604020202020204" pitchFamily="34" charset="0"/>
              <a:cs typeface="Arial" panose="020B0604020202020204" pitchFamily="34" charset="0"/>
            </a:endParaRPr>
          </a:p>
          <a:p>
            <a:pPr lvl="1">
              <a:spcBef>
                <a:spcPts val="1200"/>
              </a:spcBef>
              <a:spcAft>
                <a:spcPts val="1200"/>
              </a:spcAft>
              <a:buClr>
                <a:srgbClr val="461D7C"/>
              </a:buClr>
              <a:buFont typeface="Arial" panose="020B0604020202020204" pitchFamily="34" charset="0"/>
              <a:buChar char="•"/>
            </a:pPr>
            <a:r>
              <a:rPr lang="en-US" altLang="en-US" sz="1800" dirty="0">
                <a:latin typeface="Arial" panose="020B0604020202020204" pitchFamily="34" charset="0"/>
                <a:cs typeface="Arial" panose="020B0604020202020204" pitchFamily="34" charset="0"/>
              </a:rPr>
              <a:t>Participant Selection</a:t>
            </a:r>
          </a:p>
          <a:p>
            <a:pPr lvl="1">
              <a:spcBef>
                <a:spcPts val="1200"/>
              </a:spcBef>
              <a:spcAft>
                <a:spcPts val="1200"/>
              </a:spcAft>
              <a:buClr>
                <a:srgbClr val="461D7C"/>
              </a:buClr>
              <a:buFont typeface="Arial" panose="020B0604020202020204" pitchFamily="34" charset="0"/>
              <a:buChar char="•"/>
            </a:pPr>
            <a:r>
              <a:rPr lang="en-US" altLang="en-US" sz="1800" dirty="0">
                <a:latin typeface="Arial" panose="020B0604020202020204" pitchFamily="34" charset="0"/>
                <a:cs typeface="Arial" panose="020B0604020202020204" pitchFamily="34" charset="0"/>
              </a:rPr>
              <a:t>Randomization Process</a:t>
            </a:r>
          </a:p>
          <a:p>
            <a:pPr lvl="1">
              <a:spcBef>
                <a:spcPts val="1200"/>
              </a:spcBef>
              <a:spcAft>
                <a:spcPts val="1200"/>
              </a:spcAft>
              <a:buClr>
                <a:srgbClr val="461D7C"/>
              </a:buClr>
              <a:buFont typeface="Arial" panose="020B0604020202020204" pitchFamily="34" charset="0"/>
              <a:buChar char="•"/>
            </a:pPr>
            <a:r>
              <a:rPr lang="en-US" altLang="en-US" sz="1800" dirty="0">
                <a:latin typeface="Arial" panose="020B0604020202020204" pitchFamily="34" charset="0"/>
                <a:cs typeface="Arial" panose="020B0604020202020204" pitchFamily="34" charset="0"/>
              </a:rPr>
              <a:t>Data Analysis Plan</a:t>
            </a:r>
          </a:p>
          <a:p>
            <a:pPr lvl="1">
              <a:spcBef>
                <a:spcPts val="1200"/>
              </a:spcBef>
              <a:spcAft>
                <a:spcPts val="1200"/>
              </a:spcAft>
              <a:buClr>
                <a:srgbClr val="461D7C"/>
              </a:buClr>
              <a:buFont typeface="Arial" panose="020B0604020202020204" pitchFamily="34" charset="0"/>
              <a:buChar char="•"/>
            </a:pPr>
            <a:r>
              <a:rPr lang="en-US" altLang="en-US" sz="1800" dirty="0">
                <a:latin typeface="Arial" panose="020B0604020202020204" pitchFamily="34" charset="0"/>
                <a:cs typeface="Arial" panose="020B0604020202020204" pitchFamily="34" charset="0"/>
              </a:rPr>
              <a:t>Data Safety and Monitoring Plan – required for greater than minimal risk</a:t>
            </a:r>
          </a:p>
          <a:p>
            <a:pPr lvl="1">
              <a:spcBef>
                <a:spcPts val="1200"/>
              </a:spcBef>
              <a:spcAft>
                <a:spcPts val="1200"/>
              </a:spcAft>
              <a:buClr>
                <a:srgbClr val="461D7C"/>
              </a:buClr>
              <a:buFont typeface="Arial" panose="020B0604020202020204" pitchFamily="34" charset="0"/>
              <a:buChar char="•"/>
            </a:pPr>
            <a:r>
              <a:rPr lang="en-US" altLang="en-US" sz="1800" dirty="0">
                <a:latin typeface="Arial" panose="020B0604020202020204" pitchFamily="34" charset="0"/>
                <a:cs typeface="Arial" panose="020B0604020202020204" pitchFamily="34" charset="0"/>
              </a:rPr>
              <a:t>Importance of knowledge to be gained</a:t>
            </a:r>
            <a:endParaRPr lang="en-US" altLang="en-US" sz="1000" dirty="0">
              <a:latin typeface="Arial" panose="020B0604020202020204" pitchFamily="34" charset="0"/>
              <a:cs typeface="Arial" panose="020B0604020202020204" pitchFamily="34" charset="0"/>
            </a:endParaRPr>
          </a:p>
          <a:p>
            <a:pPr>
              <a:spcBef>
                <a:spcPts val="800"/>
              </a:spcBef>
              <a:spcAft>
                <a:spcPts val="400"/>
              </a:spcAft>
            </a:pPr>
            <a:r>
              <a:rPr lang="en-US" altLang="en-US" sz="2400" b="1" dirty="0">
                <a:solidFill>
                  <a:srgbClr val="461D7C"/>
                </a:solidFill>
                <a:latin typeface="Arial" panose="020B0604020202020204" pitchFamily="34" charset="0"/>
                <a:cs typeface="Arial" panose="020B0604020202020204" pitchFamily="34" charset="0"/>
              </a:rPr>
              <a:t>Are medical or psychological resources available if necessary?</a:t>
            </a:r>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073" y="152400"/>
            <a:ext cx="2768574" cy="773032"/>
          </a:xfrm>
          <a:prstGeom prst="rect">
            <a:avLst/>
          </a:prstGeom>
        </p:spPr>
      </p:pic>
    </p:spTree>
    <p:extLst>
      <p:ext uri="{BB962C8B-B14F-4D97-AF65-F5344CB8AC3E}">
        <p14:creationId xmlns:p14="http://schemas.microsoft.com/office/powerpoint/2010/main" val="39438631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992647" y="168442"/>
            <a:ext cx="5638800" cy="1143000"/>
          </a:xfrm>
        </p:spPr>
        <p:txBody>
          <a:bodyPr>
            <a:noAutofit/>
          </a:bodyPr>
          <a:lstStyle/>
          <a:p>
            <a:pPr algn="ctr"/>
            <a:r>
              <a:rPr lang="en-US" altLang="en-US" sz="3200" dirty="0">
                <a:solidFill>
                  <a:schemeClr val="tx1"/>
                </a:solidFill>
                <a:effectLst/>
                <a:latin typeface="Arial" panose="020B0604020202020204" pitchFamily="34" charset="0"/>
                <a:cs typeface="Arial" panose="020B0604020202020204" pitchFamily="34" charset="0"/>
              </a:rPr>
              <a:t>Things to consider when evaluating risk #4</a:t>
            </a:r>
            <a:endParaRPr lang="en-US" sz="3200" dirty="0">
              <a:solidFill>
                <a:schemeClr val="tx1"/>
              </a:solidFill>
              <a:effectLst/>
              <a:latin typeface="Arial" panose="020B0604020202020204" pitchFamily="34" charset="0"/>
              <a:cs typeface="Arial" panose="020B0604020202020204" pitchFamily="34" charset="0"/>
            </a:endParaRPr>
          </a:p>
        </p:txBody>
      </p:sp>
      <p:sp>
        <p:nvSpPr>
          <p:cNvPr id="2" name="Content Placeholder 1"/>
          <p:cNvSpPr>
            <a:spLocks noGrp="1"/>
          </p:cNvSpPr>
          <p:nvPr>
            <p:ph idx="1"/>
          </p:nvPr>
        </p:nvSpPr>
        <p:spPr>
          <a:xfrm>
            <a:off x="533400" y="1676400"/>
            <a:ext cx="8229600" cy="4419600"/>
          </a:xfrm>
        </p:spPr>
        <p:txBody>
          <a:bodyPr>
            <a:normAutofit/>
          </a:bodyPr>
          <a:lstStyle/>
          <a:p>
            <a:pPr>
              <a:lnSpc>
                <a:spcPct val="90000"/>
              </a:lnSpc>
              <a:spcBef>
                <a:spcPts val="1200"/>
              </a:spcBef>
              <a:spcAft>
                <a:spcPts val="1200"/>
              </a:spcAft>
            </a:pPr>
            <a:r>
              <a:rPr lang="en-US" altLang="en-US" sz="2000" dirty="0">
                <a:latin typeface="Arial" panose="020B0604020202020204" pitchFamily="34" charset="0"/>
                <a:cs typeface="Arial" panose="020B0604020202020204" pitchFamily="34" charset="0"/>
              </a:rPr>
              <a:t>Consider all types of risks</a:t>
            </a:r>
            <a:endParaRPr lang="en-US" altLang="en-US" sz="500" dirty="0">
              <a:latin typeface="Arial" panose="020B0604020202020204" pitchFamily="34" charset="0"/>
              <a:cs typeface="Arial" panose="020B0604020202020204" pitchFamily="34" charset="0"/>
            </a:endParaRPr>
          </a:p>
          <a:p>
            <a:pPr>
              <a:lnSpc>
                <a:spcPct val="90000"/>
              </a:lnSpc>
              <a:spcBef>
                <a:spcPts val="1200"/>
              </a:spcBef>
              <a:spcAft>
                <a:spcPts val="1200"/>
              </a:spcAft>
            </a:pPr>
            <a:r>
              <a:rPr lang="en-US" altLang="en-US" sz="2000" dirty="0">
                <a:latin typeface="Arial" panose="020B0604020202020204" pitchFamily="34" charset="0"/>
                <a:cs typeface="Arial" panose="020B0604020202020204" pitchFamily="34" charset="0"/>
              </a:rPr>
              <a:t>What does the IRB consider the risk level to be?</a:t>
            </a:r>
            <a:endParaRPr lang="en-US" altLang="en-US" sz="500" dirty="0">
              <a:latin typeface="Arial" panose="020B0604020202020204" pitchFamily="34" charset="0"/>
              <a:cs typeface="Arial" panose="020B0604020202020204" pitchFamily="34" charset="0"/>
            </a:endParaRPr>
          </a:p>
          <a:p>
            <a:pPr>
              <a:lnSpc>
                <a:spcPct val="90000"/>
              </a:lnSpc>
              <a:spcBef>
                <a:spcPts val="1200"/>
              </a:spcBef>
              <a:spcAft>
                <a:spcPts val="1200"/>
              </a:spcAft>
            </a:pPr>
            <a:r>
              <a:rPr lang="en-US" altLang="en-US" sz="2000" dirty="0">
                <a:latin typeface="Arial" panose="020B0604020202020204" pitchFamily="34" charset="0"/>
                <a:cs typeface="Arial" panose="020B0604020202020204" pitchFamily="34" charset="0"/>
              </a:rPr>
              <a:t>Is there a possibility of a direct benefit?</a:t>
            </a:r>
            <a:endParaRPr lang="en-US" altLang="en-US" sz="500" dirty="0">
              <a:latin typeface="Arial" panose="020B0604020202020204" pitchFamily="34" charset="0"/>
              <a:cs typeface="Arial" panose="020B0604020202020204" pitchFamily="34" charset="0"/>
            </a:endParaRPr>
          </a:p>
          <a:p>
            <a:pPr>
              <a:lnSpc>
                <a:spcPct val="90000"/>
              </a:lnSpc>
              <a:spcBef>
                <a:spcPts val="1200"/>
              </a:spcBef>
              <a:spcAft>
                <a:spcPts val="1200"/>
              </a:spcAft>
            </a:pPr>
            <a:r>
              <a:rPr lang="en-US" altLang="en-US" sz="2000" dirty="0">
                <a:latin typeface="Arial" panose="020B0604020202020204" pitchFamily="34" charset="0"/>
                <a:cs typeface="Arial" panose="020B0604020202020204" pitchFamily="34" charset="0"/>
              </a:rPr>
              <a:t>Is the hypothesis clear and understandable?</a:t>
            </a:r>
            <a:endParaRPr lang="en-US" altLang="en-US" sz="500" dirty="0">
              <a:latin typeface="Arial" panose="020B0604020202020204" pitchFamily="34" charset="0"/>
              <a:cs typeface="Arial" panose="020B0604020202020204" pitchFamily="34" charset="0"/>
            </a:endParaRPr>
          </a:p>
          <a:p>
            <a:pPr>
              <a:spcBef>
                <a:spcPts val="1200"/>
              </a:spcBef>
              <a:spcAft>
                <a:spcPts val="1200"/>
              </a:spcAft>
            </a:pPr>
            <a:r>
              <a:rPr lang="en-US" altLang="en-US" sz="2000" dirty="0">
                <a:latin typeface="Arial" panose="020B0604020202020204" pitchFamily="34" charset="0"/>
                <a:cs typeface="Arial" panose="020B0604020202020204" pitchFamily="34" charset="0"/>
              </a:rPr>
              <a:t>Can the research question be answered by the way that the study is designed?</a:t>
            </a:r>
            <a:endParaRPr lang="en-US" altLang="en-US" sz="500" dirty="0">
              <a:latin typeface="Arial" panose="020B0604020202020204" pitchFamily="34" charset="0"/>
              <a:cs typeface="Arial" panose="020B0604020202020204" pitchFamily="34" charset="0"/>
            </a:endParaRPr>
          </a:p>
          <a:p>
            <a:pPr>
              <a:spcBef>
                <a:spcPts val="1200"/>
              </a:spcBef>
              <a:spcAft>
                <a:spcPts val="1200"/>
              </a:spcAft>
            </a:pPr>
            <a:r>
              <a:rPr lang="en-US" altLang="en-US" sz="2000" dirty="0">
                <a:latin typeface="Arial" panose="020B0604020202020204" pitchFamily="34" charset="0"/>
                <a:cs typeface="Arial" panose="020B0604020202020204" pitchFamily="34" charset="0"/>
              </a:rPr>
              <a:t>Is the knowledge gained sufficiently important to justify the risks involved?</a:t>
            </a:r>
          </a:p>
          <a:p>
            <a:pPr marL="109728" indent="0">
              <a:buNone/>
            </a:pPr>
            <a:endParaRPr lang="en-US" altLang="en-US" sz="500" dirty="0"/>
          </a:p>
          <a:p>
            <a:pPr marL="393192" lvl="1" indent="0">
              <a:buNone/>
            </a:pPr>
            <a:endParaRPr lang="en-US" dirty="0"/>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073" y="152400"/>
            <a:ext cx="2768574" cy="773032"/>
          </a:xfrm>
          <a:prstGeom prst="rect">
            <a:avLst/>
          </a:prstGeom>
        </p:spPr>
      </p:pic>
    </p:spTree>
    <p:extLst>
      <p:ext uri="{BB962C8B-B14F-4D97-AF65-F5344CB8AC3E}">
        <p14:creationId xmlns:p14="http://schemas.microsoft.com/office/powerpoint/2010/main" val="37700710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992647" y="158817"/>
            <a:ext cx="5694153" cy="1143000"/>
          </a:xfrm>
        </p:spPr>
        <p:txBody>
          <a:bodyPr>
            <a:noAutofit/>
          </a:bodyPr>
          <a:lstStyle/>
          <a:p>
            <a:pPr algn="ctr"/>
            <a:r>
              <a:rPr lang="en-US" altLang="en-US" sz="3200" dirty="0">
                <a:solidFill>
                  <a:schemeClr val="tx1"/>
                </a:solidFill>
                <a:effectLst/>
                <a:latin typeface="Arial" panose="020B0604020202020204" pitchFamily="34" charset="0"/>
                <a:cs typeface="Arial" panose="020B0604020202020204" pitchFamily="34" charset="0"/>
              </a:rPr>
              <a:t>Things to consider when evaluating risk #5</a:t>
            </a:r>
            <a:endParaRPr lang="en-US" sz="3200" dirty="0">
              <a:solidFill>
                <a:schemeClr val="tx1"/>
              </a:solidFill>
              <a:effectLst/>
              <a:latin typeface="Arial" panose="020B0604020202020204" pitchFamily="34" charset="0"/>
              <a:cs typeface="Arial" panose="020B0604020202020204" pitchFamily="34" charset="0"/>
            </a:endParaRPr>
          </a:p>
        </p:txBody>
      </p:sp>
      <p:sp>
        <p:nvSpPr>
          <p:cNvPr id="2" name="Content Placeholder 1"/>
          <p:cNvSpPr>
            <a:spLocks noGrp="1"/>
          </p:cNvSpPr>
          <p:nvPr>
            <p:ph idx="1"/>
          </p:nvPr>
        </p:nvSpPr>
        <p:spPr>
          <a:xfrm>
            <a:off x="457200" y="1371600"/>
            <a:ext cx="8229600" cy="4678363"/>
          </a:xfrm>
        </p:spPr>
        <p:txBody>
          <a:bodyPr>
            <a:normAutofit fontScale="92500" lnSpcReduction="10000"/>
          </a:bodyPr>
          <a:lstStyle/>
          <a:p>
            <a:pPr>
              <a:spcBef>
                <a:spcPts val="1200"/>
              </a:spcBef>
              <a:spcAft>
                <a:spcPts val="1200"/>
              </a:spcAft>
              <a:buClr>
                <a:srgbClr val="461D7C"/>
              </a:buClr>
            </a:pPr>
            <a:r>
              <a:rPr lang="en-US" altLang="en-US" sz="1800" dirty="0">
                <a:latin typeface="Arial" panose="020B0604020202020204" pitchFamily="34" charset="0"/>
                <a:cs typeface="Arial" panose="020B0604020202020204" pitchFamily="34" charset="0"/>
              </a:rPr>
              <a:t>Is it worth exposing participants to risk?</a:t>
            </a:r>
          </a:p>
          <a:p>
            <a:pPr>
              <a:spcBef>
                <a:spcPts val="1200"/>
              </a:spcBef>
              <a:spcAft>
                <a:spcPts val="1200"/>
              </a:spcAft>
              <a:buClr>
                <a:srgbClr val="461D7C"/>
              </a:buClr>
            </a:pPr>
            <a:r>
              <a:rPr lang="en-US" altLang="en-US" sz="1800" dirty="0">
                <a:latin typeface="Arial" panose="020B0604020202020204" pitchFamily="34" charset="0"/>
                <a:cs typeface="Arial" panose="020B0604020202020204" pitchFamily="34" charset="0"/>
              </a:rPr>
              <a:t>Will the research contribute to generalizable knowledge?</a:t>
            </a:r>
          </a:p>
          <a:p>
            <a:pPr>
              <a:spcBef>
                <a:spcPts val="1200"/>
              </a:spcBef>
              <a:spcAft>
                <a:spcPts val="1200"/>
              </a:spcAft>
              <a:buClr>
                <a:srgbClr val="461D7C"/>
              </a:buClr>
            </a:pPr>
            <a:r>
              <a:rPr lang="en-US" altLang="en-US" sz="1800" dirty="0">
                <a:latin typeface="Arial" panose="020B0604020202020204" pitchFamily="34" charset="0"/>
                <a:cs typeface="Arial" panose="020B0604020202020204" pitchFamily="34" charset="0"/>
              </a:rPr>
              <a:t>Will it be possible for the investigator to recruit the required number of participants?</a:t>
            </a:r>
          </a:p>
          <a:p>
            <a:pPr>
              <a:spcBef>
                <a:spcPts val="1200"/>
              </a:spcBef>
              <a:spcAft>
                <a:spcPts val="1200"/>
              </a:spcAft>
              <a:buClr>
                <a:srgbClr val="461D7C"/>
              </a:buClr>
            </a:pPr>
            <a:r>
              <a:rPr lang="en-US" altLang="en-US" sz="1800" dirty="0">
                <a:latin typeface="Arial" panose="020B0604020202020204" pitchFamily="34" charset="0"/>
                <a:cs typeface="Arial" panose="020B0604020202020204" pitchFamily="34" charset="0"/>
              </a:rPr>
              <a:t>Is there sufficient time to conduct and complete the study?</a:t>
            </a:r>
            <a:endParaRPr lang="en-US" sz="1800" dirty="0">
              <a:latin typeface="Arial" panose="020B0604020202020204" pitchFamily="34" charset="0"/>
              <a:cs typeface="Arial" panose="020B0604020202020204" pitchFamily="34" charset="0"/>
            </a:endParaRPr>
          </a:p>
          <a:p>
            <a:pPr marL="0" indent="0" algn="ctr">
              <a:spcBef>
                <a:spcPts val="800"/>
              </a:spcBef>
              <a:spcAft>
                <a:spcPts val="400"/>
              </a:spcAft>
              <a:buNone/>
            </a:pPr>
            <a:r>
              <a:rPr lang="en-US" altLang="en-US" b="1" dirty="0">
                <a:solidFill>
                  <a:srgbClr val="461D7C"/>
                </a:solidFill>
                <a:latin typeface="Arial" panose="020B0604020202020204" pitchFamily="34" charset="0"/>
                <a:cs typeface="Arial" panose="020B0604020202020204" pitchFamily="34" charset="0"/>
              </a:rPr>
              <a:t>Scientific Review by the IRB</a:t>
            </a:r>
            <a:endParaRPr lang="en-US" altLang="en-US" sz="900" b="1" dirty="0">
              <a:solidFill>
                <a:srgbClr val="461D7C"/>
              </a:solidFill>
              <a:latin typeface="Arial" panose="020B0604020202020204" pitchFamily="34" charset="0"/>
              <a:cs typeface="Arial" panose="020B0604020202020204" pitchFamily="34" charset="0"/>
            </a:endParaRPr>
          </a:p>
          <a:p>
            <a:pPr>
              <a:spcBef>
                <a:spcPts val="1200"/>
              </a:spcBef>
              <a:spcAft>
                <a:spcPts val="1200"/>
              </a:spcAft>
              <a:buClr>
                <a:srgbClr val="461D7C"/>
              </a:buClr>
            </a:pPr>
            <a:r>
              <a:rPr lang="en-US" altLang="en-US" sz="1800" dirty="0">
                <a:latin typeface="Arial" panose="020B0604020202020204" pitchFamily="34" charset="0"/>
                <a:cs typeface="Arial" panose="020B0604020202020204" pitchFamily="34" charset="0"/>
              </a:rPr>
              <a:t>All 3 criteria regarding risk relate to scientific review</a:t>
            </a:r>
          </a:p>
          <a:p>
            <a:pPr>
              <a:spcBef>
                <a:spcPts val="1200"/>
              </a:spcBef>
              <a:spcAft>
                <a:spcPts val="1200"/>
              </a:spcAft>
              <a:buClr>
                <a:srgbClr val="461D7C"/>
              </a:buClr>
            </a:pPr>
            <a:r>
              <a:rPr lang="en-US" altLang="en-US" sz="1800" dirty="0">
                <a:latin typeface="Arial" panose="020B0604020202020204" pitchFamily="34" charset="0"/>
                <a:cs typeface="Arial" panose="020B0604020202020204" pitchFamily="34" charset="0"/>
              </a:rPr>
              <a:t>Primary reviewer is to use HRP-320 to support their scientific review </a:t>
            </a:r>
          </a:p>
          <a:p>
            <a:pPr lvl="1">
              <a:spcBef>
                <a:spcPts val="1200"/>
              </a:spcBef>
              <a:spcAft>
                <a:spcPts val="1200"/>
              </a:spcAft>
              <a:buClr>
                <a:srgbClr val="461D7C"/>
              </a:buClr>
              <a:buFont typeface="Arial" panose="020B0604020202020204" pitchFamily="34" charset="0"/>
              <a:buChar char="•"/>
            </a:pPr>
            <a:r>
              <a:rPr lang="en-US" altLang="en-US" sz="1800" dirty="0">
                <a:latin typeface="Arial" panose="020B0604020202020204" pitchFamily="34" charset="0"/>
                <a:cs typeface="Arial" panose="020B0604020202020204" pitchFamily="34" charset="0"/>
              </a:rPr>
              <a:t>Note: Non-scientists cannot be responsible for this, by definition</a:t>
            </a:r>
          </a:p>
          <a:p>
            <a:pPr marL="109728" indent="0">
              <a:buNone/>
            </a:pPr>
            <a:endParaRPr lang="en-US" dirty="0"/>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073" y="152400"/>
            <a:ext cx="2768574" cy="773032"/>
          </a:xfrm>
          <a:prstGeom prst="rect">
            <a:avLst/>
          </a:prstGeom>
        </p:spPr>
      </p:pic>
    </p:spTree>
    <p:extLst>
      <p:ext uri="{BB962C8B-B14F-4D97-AF65-F5344CB8AC3E}">
        <p14:creationId xmlns:p14="http://schemas.microsoft.com/office/powerpoint/2010/main" val="24489547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48000" y="0"/>
            <a:ext cx="5638800" cy="1143000"/>
          </a:xfrm>
        </p:spPr>
        <p:txBody>
          <a:bodyPr>
            <a:normAutofit/>
          </a:bodyPr>
          <a:lstStyle/>
          <a:p>
            <a:pPr algn="ctr"/>
            <a:r>
              <a:rPr lang="en-US" altLang="en-US" sz="3200" dirty="0">
                <a:solidFill>
                  <a:schemeClr val="tx1"/>
                </a:solidFill>
                <a:effectLst/>
                <a:latin typeface="Arial" panose="020B0604020202020204" pitchFamily="34" charset="0"/>
                <a:cs typeface="Arial" panose="020B0604020202020204" pitchFamily="34" charset="0"/>
              </a:rPr>
              <a:t>Regulatory Criteria- Participant Selection </a:t>
            </a:r>
            <a:endParaRPr lang="en-US" sz="3200" dirty="0">
              <a:solidFill>
                <a:schemeClr val="tx1"/>
              </a:solidFill>
              <a:effectLst/>
              <a:latin typeface="Arial" panose="020B0604020202020204" pitchFamily="34" charset="0"/>
              <a:cs typeface="Arial" panose="020B0604020202020204" pitchFamily="34" charset="0"/>
            </a:endParaRPr>
          </a:p>
        </p:txBody>
      </p:sp>
      <p:sp>
        <p:nvSpPr>
          <p:cNvPr id="2" name="Content Placeholder 1"/>
          <p:cNvSpPr>
            <a:spLocks noGrp="1"/>
          </p:cNvSpPr>
          <p:nvPr>
            <p:ph idx="1"/>
          </p:nvPr>
        </p:nvSpPr>
        <p:spPr/>
        <p:txBody>
          <a:bodyPr/>
          <a:lstStyle/>
          <a:p>
            <a:pPr marL="109728" indent="0">
              <a:buNone/>
            </a:pPr>
            <a:endParaRPr lang="en-US" altLang="en-US" dirty="0">
              <a:solidFill>
                <a:schemeClr val="hlink"/>
              </a:solidFill>
            </a:endParaRPr>
          </a:p>
          <a:p>
            <a:pPr marL="109728" indent="0">
              <a:buNone/>
            </a:pPr>
            <a:endParaRPr lang="en-US" altLang="en-US" dirty="0">
              <a:solidFill>
                <a:schemeClr val="hlink"/>
              </a:solidFill>
            </a:endParaRPr>
          </a:p>
          <a:p>
            <a:pPr marL="109728" indent="0">
              <a:buNone/>
            </a:pPr>
            <a:endParaRPr lang="en-US" altLang="en-US" dirty="0">
              <a:solidFill>
                <a:schemeClr val="hlink"/>
              </a:solidFill>
            </a:endParaRPr>
          </a:p>
          <a:p>
            <a:pPr marL="109728" indent="0" algn="ctr">
              <a:buNone/>
            </a:pPr>
            <a:r>
              <a:rPr lang="en-US" altLang="en-US" dirty="0">
                <a:latin typeface="Arial" panose="020B0604020202020204" pitchFamily="34" charset="0"/>
                <a:cs typeface="Arial" panose="020B0604020202020204" pitchFamily="34" charset="0"/>
              </a:rPr>
              <a:t>Participant selection is equitable</a:t>
            </a:r>
          </a:p>
          <a:p>
            <a:pPr marL="109728" indent="0">
              <a:buNone/>
            </a:pPr>
            <a:endParaRPr lang="en-US" dirty="0"/>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073" y="152400"/>
            <a:ext cx="2768574" cy="773032"/>
          </a:xfrm>
          <a:prstGeom prst="rect">
            <a:avLst/>
          </a:prstGeom>
        </p:spPr>
      </p:pic>
    </p:spTree>
    <p:extLst>
      <p:ext uri="{BB962C8B-B14F-4D97-AF65-F5344CB8AC3E}">
        <p14:creationId xmlns:p14="http://schemas.microsoft.com/office/powerpoint/2010/main" val="33395074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641452" y="9427"/>
            <a:ext cx="6278475" cy="1143000"/>
          </a:xfrm>
        </p:spPr>
        <p:txBody>
          <a:bodyPr>
            <a:noAutofit/>
          </a:bodyPr>
          <a:lstStyle/>
          <a:p>
            <a:pPr algn="ctr"/>
            <a:r>
              <a:rPr lang="en-US" altLang="en-US" sz="2400" dirty="0">
                <a:solidFill>
                  <a:schemeClr val="tx1"/>
                </a:solidFill>
                <a:effectLst/>
                <a:latin typeface="Arial" panose="020B0604020202020204" pitchFamily="34" charset="0"/>
                <a:cs typeface="Arial" panose="020B0604020202020204" pitchFamily="34" charset="0"/>
              </a:rPr>
              <a:t>Things to consider when evaluating equitable selection</a:t>
            </a:r>
            <a:endParaRPr lang="en-US" sz="2400" dirty="0">
              <a:solidFill>
                <a:schemeClr val="tx1"/>
              </a:solidFill>
              <a:effectLst/>
              <a:latin typeface="Arial" panose="020B0604020202020204" pitchFamily="34" charset="0"/>
              <a:cs typeface="Arial" panose="020B0604020202020204" pitchFamily="34" charset="0"/>
            </a:endParaRPr>
          </a:p>
        </p:txBody>
      </p:sp>
      <p:sp>
        <p:nvSpPr>
          <p:cNvPr id="2" name="Content Placeholder 1"/>
          <p:cNvSpPr>
            <a:spLocks noGrp="1"/>
          </p:cNvSpPr>
          <p:nvPr>
            <p:ph idx="1"/>
          </p:nvPr>
        </p:nvSpPr>
        <p:spPr>
          <a:xfrm>
            <a:off x="381000" y="2209801"/>
            <a:ext cx="8229600" cy="3657600"/>
          </a:xfrm>
        </p:spPr>
        <p:txBody>
          <a:bodyPr/>
          <a:lstStyle/>
          <a:p>
            <a:pPr>
              <a:lnSpc>
                <a:spcPct val="90000"/>
              </a:lnSpc>
              <a:spcBef>
                <a:spcPts val="1200"/>
              </a:spcBef>
              <a:spcAft>
                <a:spcPts val="1200"/>
              </a:spcAft>
            </a:pPr>
            <a:r>
              <a:rPr lang="en-US" altLang="en-US" sz="2000" dirty="0">
                <a:latin typeface="Arial" panose="020B0604020202020204" pitchFamily="34" charset="0"/>
                <a:cs typeface="Arial" panose="020B0604020202020204" pitchFamily="34" charset="0"/>
              </a:rPr>
              <a:t>Who is to be enrolled? </a:t>
            </a:r>
            <a:endParaRPr lang="en-US" altLang="en-US" sz="500" dirty="0">
              <a:latin typeface="Arial" panose="020B0604020202020204" pitchFamily="34" charset="0"/>
              <a:cs typeface="Arial" panose="020B0604020202020204" pitchFamily="34" charset="0"/>
            </a:endParaRPr>
          </a:p>
          <a:p>
            <a:pPr>
              <a:lnSpc>
                <a:spcPct val="90000"/>
              </a:lnSpc>
              <a:spcBef>
                <a:spcPts val="1200"/>
              </a:spcBef>
              <a:spcAft>
                <a:spcPts val="1200"/>
              </a:spcAft>
            </a:pPr>
            <a:r>
              <a:rPr lang="en-US" altLang="en-US" sz="2000" dirty="0">
                <a:latin typeface="Arial" panose="020B0604020202020204" pitchFamily="34" charset="0"/>
                <a:cs typeface="Arial" panose="020B0604020202020204" pitchFamily="34" charset="0"/>
              </a:rPr>
              <a:t>Look at inclusion/exclusion criteria</a:t>
            </a:r>
            <a:endParaRPr lang="en-US" altLang="en-US" sz="500" dirty="0">
              <a:latin typeface="Arial" panose="020B0604020202020204" pitchFamily="34" charset="0"/>
              <a:cs typeface="Arial" panose="020B0604020202020204" pitchFamily="34" charset="0"/>
            </a:endParaRPr>
          </a:p>
          <a:p>
            <a:pPr>
              <a:lnSpc>
                <a:spcPct val="90000"/>
              </a:lnSpc>
              <a:spcBef>
                <a:spcPts val="1200"/>
              </a:spcBef>
              <a:spcAft>
                <a:spcPts val="1200"/>
              </a:spcAft>
            </a:pPr>
            <a:r>
              <a:rPr lang="en-US" altLang="en-US" sz="2000" dirty="0">
                <a:latin typeface="Arial" panose="020B0604020202020204" pitchFamily="34" charset="0"/>
                <a:cs typeface="Arial" panose="020B0604020202020204" pitchFamily="34" charset="0"/>
              </a:rPr>
              <a:t>Does this group of enrollment relate to the purpose?</a:t>
            </a:r>
            <a:endParaRPr lang="en-US" altLang="en-US" sz="500" dirty="0">
              <a:latin typeface="Arial" panose="020B0604020202020204" pitchFamily="34" charset="0"/>
              <a:cs typeface="Arial" panose="020B0604020202020204" pitchFamily="34" charset="0"/>
            </a:endParaRPr>
          </a:p>
          <a:p>
            <a:pPr>
              <a:lnSpc>
                <a:spcPct val="90000"/>
              </a:lnSpc>
              <a:spcBef>
                <a:spcPts val="1200"/>
              </a:spcBef>
              <a:spcAft>
                <a:spcPts val="1200"/>
              </a:spcAft>
            </a:pPr>
            <a:r>
              <a:rPr lang="en-US" altLang="en-US" sz="2000" dirty="0">
                <a:latin typeface="Arial" panose="020B0604020202020204" pitchFamily="34" charset="0"/>
                <a:cs typeface="Arial" panose="020B0604020202020204" pitchFamily="34" charset="0"/>
              </a:rPr>
              <a:t>Where will the research be conducted?</a:t>
            </a:r>
            <a:endParaRPr lang="en-US" altLang="en-US" sz="500" dirty="0">
              <a:latin typeface="Arial" panose="020B0604020202020204" pitchFamily="34" charset="0"/>
              <a:cs typeface="Arial" panose="020B0604020202020204" pitchFamily="34" charset="0"/>
            </a:endParaRPr>
          </a:p>
          <a:p>
            <a:pPr>
              <a:lnSpc>
                <a:spcPct val="90000"/>
              </a:lnSpc>
              <a:spcBef>
                <a:spcPts val="1200"/>
              </a:spcBef>
              <a:spcAft>
                <a:spcPts val="1200"/>
              </a:spcAft>
            </a:pPr>
            <a:r>
              <a:rPr lang="en-US" altLang="en-US" sz="2000" dirty="0">
                <a:latin typeface="Arial" panose="020B0604020202020204" pitchFamily="34" charset="0"/>
                <a:cs typeface="Arial" panose="020B0604020202020204" pitchFamily="34" charset="0"/>
              </a:rPr>
              <a:t>Are vulnerable populations targeted because it’s easier?</a:t>
            </a:r>
            <a:endParaRPr lang="en-US" altLang="en-US" sz="500" dirty="0">
              <a:latin typeface="Arial" panose="020B0604020202020204" pitchFamily="34" charset="0"/>
              <a:cs typeface="Arial" panose="020B0604020202020204" pitchFamily="34" charset="0"/>
            </a:endParaRPr>
          </a:p>
          <a:p>
            <a:pPr>
              <a:lnSpc>
                <a:spcPct val="90000"/>
              </a:lnSpc>
              <a:spcBef>
                <a:spcPts val="1200"/>
              </a:spcBef>
              <a:spcAft>
                <a:spcPts val="1200"/>
              </a:spcAft>
            </a:pPr>
            <a:r>
              <a:rPr lang="en-US" altLang="en-US" sz="2000" dirty="0">
                <a:latin typeface="Arial" panose="020B0604020202020204" pitchFamily="34" charset="0"/>
                <a:cs typeface="Arial" panose="020B0604020202020204" pitchFamily="34" charset="0"/>
              </a:rPr>
              <a:t>Are persons vulnerable to coercion or undue influence?</a:t>
            </a:r>
          </a:p>
          <a:p>
            <a:endParaRPr lang="en-US" dirty="0"/>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073" y="152400"/>
            <a:ext cx="2768574" cy="773032"/>
          </a:xfrm>
          <a:prstGeom prst="rect">
            <a:avLst/>
          </a:prstGeom>
        </p:spPr>
      </p:pic>
    </p:spTree>
    <p:extLst>
      <p:ext uri="{BB962C8B-B14F-4D97-AF65-F5344CB8AC3E}">
        <p14:creationId xmlns:p14="http://schemas.microsoft.com/office/powerpoint/2010/main" val="41300883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915661" y="0"/>
            <a:ext cx="5694153" cy="1143000"/>
          </a:xfrm>
        </p:spPr>
        <p:txBody>
          <a:bodyPr>
            <a:normAutofit/>
          </a:bodyPr>
          <a:lstStyle/>
          <a:p>
            <a:pPr algn="ctr"/>
            <a:r>
              <a:rPr lang="en-US" altLang="en-US" sz="3200" dirty="0">
                <a:solidFill>
                  <a:schemeClr val="tx1"/>
                </a:solidFill>
                <a:effectLst/>
                <a:latin typeface="Arial" panose="020B0604020202020204" pitchFamily="34" charset="0"/>
                <a:cs typeface="Arial" panose="020B0604020202020204" pitchFamily="34" charset="0"/>
              </a:rPr>
              <a:t>Vulnerable Populations</a:t>
            </a:r>
            <a:endParaRPr lang="en-US" sz="3200" dirty="0">
              <a:solidFill>
                <a:schemeClr val="tx1"/>
              </a:solidFill>
              <a:effectLst/>
              <a:latin typeface="Arial" panose="020B0604020202020204" pitchFamily="34" charset="0"/>
              <a:cs typeface="Arial" panose="020B0604020202020204" pitchFamily="34" charset="0"/>
            </a:endParaRPr>
          </a:p>
        </p:txBody>
      </p:sp>
      <p:sp>
        <p:nvSpPr>
          <p:cNvPr id="2" name="Content Placeholder 1"/>
          <p:cNvSpPr>
            <a:spLocks noGrp="1"/>
          </p:cNvSpPr>
          <p:nvPr>
            <p:ph idx="1"/>
          </p:nvPr>
        </p:nvSpPr>
        <p:spPr>
          <a:xfrm>
            <a:off x="381000" y="1371600"/>
            <a:ext cx="8229600" cy="4525963"/>
          </a:xfrm>
        </p:spPr>
        <p:txBody>
          <a:bodyPr/>
          <a:lstStyle/>
          <a:p>
            <a:pPr marL="109728" indent="0">
              <a:buNone/>
            </a:pPr>
            <a:endParaRPr lang="en-US" altLang="en-US" sz="2400" dirty="0">
              <a:solidFill>
                <a:schemeClr val="hlink"/>
              </a:solidFill>
            </a:endParaRPr>
          </a:p>
          <a:p>
            <a:pPr marL="109728" indent="0">
              <a:buNone/>
            </a:pPr>
            <a:endParaRPr lang="en-US" altLang="en-US" sz="2400" dirty="0">
              <a:solidFill>
                <a:schemeClr val="hlink"/>
              </a:solidFill>
            </a:endParaRPr>
          </a:p>
          <a:p>
            <a:pPr marL="109728" indent="0" algn="ctr">
              <a:buNone/>
            </a:pPr>
            <a:r>
              <a:rPr lang="en-US" altLang="en-US" sz="2400" dirty="0">
                <a:latin typeface="Arial" panose="020B0604020202020204" pitchFamily="34" charset="0"/>
                <a:cs typeface="Arial" panose="020B0604020202020204" pitchFamily="34" charset="0"/>
              </a:rPr>
              <a:t>When some or all the participants, such as children, prisoners, pregnant women, physically or mentally impaired persons, or economically or educationally disadvantaged persons, are likely to be vulnerable to coercion or undue influence additional safeguards have been included in the study to protect the rights and welfare of these participants.</a:t>
            </a:r>
          </a:p>
          <a:p>
            <a:pPr marL="109728" indent="0">
              <a:buNone/>
            </a:pPr>
            <a:endParaRPr lang="en-US" dirty="0"/>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073" y="152400"/>
            <a:ext cx="2768574" cy="773032"/>
          </a:xfrm>
          <a:prstGeom prst="rect">
            <a:avLst/>
          </a:prstGeom>
        </p:spPr>
      </p:pic>
    </p:spTree>
    <p:extLst>
      <p:ext uri="{BB962C8B-B14F-4D97-AF65-F5344CB8AC3E}">
        <p14:creationId xmlns:p14="http://schemas.microsoft.com/office/powerpoint/2010/main" val="28245582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362201" y="7937"/>
            <a:ext cx="6781799" cy="1143000"/>
          </a:xfrm>
        </p:spPr>
        <p:txBody>
          <a:bodyPr>
            <a:noAutofit/>
          </a:bodyPr>
          <a:lstStyle/>
          <a:p>
            <a:pPr algn="ctr"/>
            <a:r>
              <a:rPr lang="en-US" altLang="en-US" sz="2600" dirty="0">
                <a:solidFill>
                  <a:schemeClr val="tx1"/>
                </a:solidFill>
                <a:effectLst/>
                <a:latin typeface="Arial" panose="020B0604020202020204" pitchFamily="34" charset="0"/>
                <a:cs typeface="Arial" panose="020B0604020202020204" pitchFamily="34" charset="0"/>
              </a:rPr>
              <a:t>Regulations regarding vulnerable populations</a:t>
            </a:r>
            <a:endParaRPr lang="en-US" sz="2600" dirty="0">
              <a:solidFill>
                <a:schemeClr val="tx1"/>
              </a:solidFill>
              <a:effectLst/>
              <a:latin typeface="Arial" panose="020B0604020202020204" pitchFamily="34" charset="0"/>
              <a:cs typeface="Arial" panose="020B0604020202020204" pitchFamily="34" charset="0"/>
            </a:endParaRPr>
          </a:p>
        </p:txBody>
      </p:sp>
      <p:sp>
        <p:nvSpPr>
          <p:cNvPr id="2" name="Content Placeholder 1"/>
          <p:cNvSpPr>
            <a:spLocks noGrp="1"/>
          </p:cNvSpPr>
          <p:nvPr>
            <p:ph idx="1"/>
          </p:nvPr>
        </p:nvSpPr>
        <p:spPr>
          <a:xfrm>
            <a:off x="381000" y="1752600"/>
            <a:ext cx="8229600" cy="4525963"/>
          </a:xfrm>
        </p:spPr>
        <p:txBody>
          <a:bodyPr/>
          <a:lstStyle/>
          <a:p>
            <a:pPr>
              <a:buClr>
                <a:srgbClr val="461D7C"/>
              </a:buClr>
            </a:pPr>
            <a:r>
              <a:rPr lang="en-US" altLang="en-US" sz="2400" b="1" dirty="0">
                <a:solidFill>
                  <a:srgbClr val="461D7C"/>
                </a:solidFill>
                <a:latin typeface="Arial" panose="020B0604020202020204" pitchFamily="34" charset="0"/>
                <a:cs typeface="Arial" panose="020B0604020202020204" pitchFamily="34" charset="0"/>
              </a:rPr>
              <a:t>There are special reviewer guidelines for:</a:t>
            </a:r>
            <a:endParaRPr lang="en-US" altLang="en-US" sz="1000" b="1" dirty="0">
              <a:solidFill>
                <a:srgbClr val="461D7C"/>
              </a:solidFill>
              <a:latin typeface="Arial" panose="020B0604020202020204" pitchFamily="34" charset="0"/>
              <a:cs typeface="Arial" panose="020B0604020202020204" pitchFamily="34" charset="0"/>
            </a:endParaRPr>
          </a:p>
          <a:p>
            <a:pPr lvl="1">
              <a:spcBef>
                <a:spcPts val="1200"/>
              </a:spcBef>
              <a:spcAft>
                <a:spcPts val="1200"/>
              </a:spcAft>
              <a:buClr>
                <a:srgbClr val="461D7C"/>
              </a:buClr>
              <a:buFont typeface="Arial" panose="020B0604020202020204" pitchFamily="34" charset="0"/>
              <a:buChar char="•"/>
            </a:pPr>
            <a:r>
              <a:rPr lang="en-US" altLang="en-US" sz="2000" dirty="0">
                <a:latin typeface="Arial" panose="020B0604020202020204" pitchFamily="34" charset="0"/>
                <a:cs typeface="Arial" panose="020B0604020202020204" pitchFamily="34" charset="0"/>
              </a:rPr>
              <a:t>children (Subpart D in 45CFR46 and HRP-416)</a:t>
            </a:r>
            <a:endParaRPr lang="en-US" altLang="en-US" sz="500" dirty="0">
              <a:latin typeface="Arial" panose="020B0604020202020204" pitchFamily="34" charset="0"/>
              <a:cs typeface="Arial" panose="020B0604020202020204" pitchFamily="34" charset="0"/>
            </a:endParaRPr>
          </a:p>
          <a:p>
            <a:pPr lvl="1">
              <a:spcBef>
                <a:spcPts val="1200"/>
              </a:spcBef>
              <a:spcAft>
                <a:spcPts val="1200"/>
              </a:spcAft>
              <a:buClr>
                <a:srgbClr val="461D7C"/>
              </a:buClr>
              <a:buFont typeface="Arial" panose="020B0604020202020204" pitchFamily="34" charset="0"/>
              <a:buChar char="•"/>
            </a:pPr>
            <a:r>
              <a:rPr lang="en-US" altLang="en-US" sz="2000" dirty="0">
                <a:latin typeface="Arial" panose="020B0604020202020204" pitchFamily="34" charset="0"/>
                <a:cs typeface="Arial" panose="020B0604020202020204" pitchFamily="34" charset="0"/>
              </a:rPr>
              <a:t>pregnant women (Subpart B in 45CFR46 and HRP-412)</a:t>
            </a:r>
            <a:endParaRPr lang="en-US" altLang="en-US" sz="500" dirty="0">
              <a:latin typeface="Arial" panose="020B0604020202020204" pitchFamily="34" charset="0"/>
              <a:cs typeface="Arial" panose="020B0604020202020204" pitchFamily="34" charset="0"/>
            </a:endParaRPr>
          </a:p>
          <a:p>
            <a:pPr lvl="1">
              <a:spcBef>
                <a:spcPts val="1200"/>
              </a:spcBef>
              <a:spcAft>
                <a:spcPts val="1200"/>
              </a:spcAft>
              <a:buClr>
                <a:srgbClr val="461D7C"/>
              </a:buClr>
              <a:buFont typeface="Arial" panose="020B0604020202020204" pitchFamily="34" charset="0"/>
              <a:buChar char="•"/>
            </a:pPr>
            <a:r>
              <a:rPr lang="en-US" altLang="en-US" sz="2000" dirty="0">
                <a:latin typeface="Arial" panose="020B0604020202020204" pitchFamily="34" charset="0"/>
                <a:cs typeface="Arial" panose="020B0604020202020204" pitchFamily="34" charset="0"/>
              </a:rPr>
              <a:t>fetuses or neonates (Subpart B in 45CFR46 and HRP-413, 414)</a:t>
            </a:r>
            <a:endParaRPr lang="en-US" altLang="en-US" sz="500" dirty="0">
              <a:latin typeface="Arial" panose="020B0604020202020204" pitchFamily="34" charset="0"/>
              <a:cs typeface="Arial" panose="020B0604020202020204" pitchFamily="34" charset="0"/>
            </a:endParaRPr>
          </a:p>
          <a:p>
            <a:pPr lvl="1">
              <a:spcBef>
                <a:spcPts val="1200"/>
              </a:spcBef>
              <a:spcAft>
                <a:spcPts val="1200"/>
              </a:spcAft>
              <a:buClr>
                <a:srgbClr val="461D7C"/>
              </a:buClr>
              <a:buFont typeface="Arial" panose="020B0604020202020204" pitchFamily="34" charset="0"/>
              <a:buChar char="•"/>
            </a:pPr>
            <a:r>
              <a:rPr lang="en-US" altLang="en-US" sz="2000" dirty="0">
                <a:latin typeface="Arial" panose="020B0604020202020204" pitchFamily="34" charset="0"/>
                <a:cs typeface="Arial" panose="020B0604020202020204" pitchFamily="34" charset="0"/>
              </a:rPr>
              <a:t>prisoners (Subpart C in 45CFR46 and HRP-415)</a:t>
            </a:r>
            <a:endParaRPr lang="en-US" altLang="en-US" sz="500" dirty="0">
              <a:latin typeface="Arial" panose="020B0604020202020204" pitchFamily="34" charset="0"/>
              <a:cs typeface="Arial" panose="020B0604020202020204" pitchFamily="34" charset="0"/>
            </a:endParaRPr>
          </a:p>
          <a:p>
            <a:pPr lvl="1">
              <a:spcBef>
                <a:spcPts val="1200"/>
              </a:spcBef>
              <a:spcAft>
                <a:spcPts val="1200"/>
              </a:spcAft>
              <a:buClr>
                <a:srgbClr val="461D7C"/>
              </a:buClr>
              <a:buFont typeface="Arial" panose="020B0604020202020204" pitchFamily="34" charset="0"/>
              <a:buChar char="•"/>
            </a:pPr>
            <a:r>
              <a:rPr lang="en-US" altLang="en-US" sz="2000" dirty="0">
                <a:latin typeface="Arial" panose="020B0604020202020204" pitchFamily="34" charset="0"/>
                <a:cs typeface="Arial" panose="020B0604020202020204" pitchFamily="34" charset="0"/>
              </a:rPr>
              <a:t>Adults with cognitive impairment (HRP-417)</a:t>
            </a:r>
          </a:p>
          <a:p>
            <a:pPr marL="109728" indent="0">
              <a:buNone/>
            </a:pPr>
            <a:endParaRPr lang="en-US" sz="2400" dirty="0"/>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073" y="152400"/>
            <a:ext cx="2768574" cy="773032"/>
          </a:xfrm>
          <a:prstGeom prst="rect">
            <a:avLst/>
          </a:prstGeom>
        </p:spPr>
      </p:pic>
    </p:spTree>
    <p:extLst>
      <p:ext uri="{BB962C8B-B14F-4D97-AF65-F5344CB8AC3E}">
        <p14:creationId xmlns:p14="http://schemas.microsoft.com/office/powerpoint/2010/main" val="41184454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2362201" y="7937"/>
            <a:ext cx="6781799" cy="1143000"/>
          </a:xfrm>
        </p:spPr>
        <p:txBody>
          <a:bodyPr>
            <a:noAutofit/>
          </a:bodyPr>
          <a:lstStyle/>
          <a:p>
            <a:pPr algn="ctr"/>
            <a:r>
              <a:rPr lang="en-US" altLang="en-US" sz="2400" dirty="0">
                <a:solidFill>
                  <a:schemeClr val="tx1"/>
                </a:solidFill>
                <a:effectLst/>
                <a:latin typeface="Arial" panose="020B0604020202020204" pitchFamily="34" charset="0"/>
                <a:cs typeface="Arial" panose="020B0604020202020204" pitchFamily="34" charset="0"/>
              </a:rPr>
              <a:t>Things to consider when evaluating vulnerable populations</a:t>
            </a:r>
            <a:endParaRPr lang="en-US" sz="2400" dirty="0">
              <a:solidFill>
                <a:schemeClr val="tx1"/>
              </a:solidFill>
              <a:effectLst/>
              <a:latin typeface="Arial" panose="020B0604020202020204" pitchFamily="34" charset="0"/>
              <a:cs typeface="Arial" panose="020B0604020202020204" pitchFamily="34" charset="0"/>
            </a:endParaRPr>
          </a:p>
        </p:txBody>
      </p:sp>
      <p:sp>
        <p:nvSpPr>
          <p:cNvPr id="2" name="Content Placeholder 1"/>
          <p:cNvSpPr>
            <a:spLocks noGrp="1"/>
          </p:cNvSpPr>
          <p:nvPr>
            <p:ph idx="1"/>
          </p:nvPr>
        </p:nvSpPr>
        <p:spPr>
          <a:xfrm>
            <a:off x="381000" y="1752600"/>
            <a:ext cx="8229600" cy="4525963"/>
          </a:xfrm>
        </p:spPr>
        <p:txBody>
          <a:bodyPr>
            <a:normAutofit lnSpcReduction="10000"/>
          </a:bodyPr>
          <a:lstStyle/>
          <a:p>
            <a:pPr>
              <a:buClr>
                <a:srgbClr val="461D7C"/>
              </a:buClr>
            </a:pPr>
            <a:r>
              <a:rPr lang="en-US" altLang="en-US" sz="2400" b="1" dirty="0">
                <a:solidFill>
                  <a:srgbClr val="461D7C"/>
                </a:solidFill>
                <a:latin typeface="Arial" panose="020B0604020202020204" pitchFamily="34" charset="0"/>
                <a:cs typeface="Arial" panose="020B0604020202020204" pitchFamily="34" charset="0"/>
              </a:rPr>
              <a:t>Other participants who could be vulnerable to coercion or undue influence include:</a:t>
            </a:r>
          </a:p>
          <a:p>
            <a:pPr lvl="1">
              <a:spcBef>
                <a:spcPts val="800"/>
              </a:spcBef>
              <a:spcAft>
                <a:spcPts val="400"/>
              </a:spcAft>
              <a:buClr>
                <a:srgbClr val="461D7C"/>
              </a:buClr>
              <a:buFont typeface="Arial" panose="020B0604020202020204" pitchFamily="34" charset="0"/>
              <a:buChar char="•"/>
            </a:pPr>
            <a:r>
              <a:rPr lang="en-US" altLang="en-US" sz="1600" dirty="0">
                <a:latin typeface="Arial" panose="020B0604020202020204" pitchFamily="34" charset="0"/>
                <a:cs typeface="Arial" panose="020B0604020202020204" pitchFamily="34" charset="0"/>
              </a:rPr>
              <a:t>Students</a:t>
            </a:r>
          </a:p>
          <a:p>
            <a:pPr lvl="1">
              <a:spcBef>
                <a:spcPts val="800"/>
              </a:spcBef>
              <a:spcAft>
                <a:spcPts val="400"/>
              </a:spcAft>
              <a:buClr>
                <a:srgbClr val="461D7C"/>
              </a:buClr>
              <a:buFont typeface="Arial" panose="020B0604020202020204" pitchFamily="34" charset="0"/>
              <a:buChar char="•"/>
            </a:pPr>
            <a:r>
              <a:rPr lang="en-US" altLang="en-US" sz="1600" dirty="0">
                <a:latin typeface="Arial" panose="020B0604020202020204" pitchFamily="34" charset="0"/>
                <a:cs typeface="Arial" panose="020B0604020202020204" pitchFamily="34" charset="0"/>
              </a:rPr>
              <a:t>Subordinate groups , i.e., employees</a:t>
            </a:r>
          </a:p>
          <a:p>
            <a:pPr lvl="1">
              <a:spcBef>
                <a:spcPts val="800"/>
              </a:spcBef>
              <a:spcAft>
                <a:spcPts val="400"/>
              </a:spcAft>
              <a:buClr>
                <a:srgbClr val="461D7C"/>
              </a:buClr>
              <a:buFont typeface="Arial" panose="020B0604020202020204" pitchFamily="34" charset="0"/>
              <a:buChar char="•"/>
            </a:pPr>
            <a:r>
              <a:rPr lang="en-US" altLang="en-US" sz="1600" dirty="0">
                <a:latin typeface="Arial" panose="020B0604020202020204" pitchFamily="34" charset="0"/>
                <a:cs typeface="Arial" panose="020B0604020202020204" pitchFamily="34" charset="0"/>
              </a:rPr>
              <a:t>Socially disadvantaged</a:t>
            </a:r>
          </a:p>
          <a:p>
            <a:pPr lvl="1">
              <a:spcBef>
                <a:spcPts val="800"/>
              </a:spcBef>
              <a:spcAft>
                <a:spcPts val="400"/>
              </a:spcAft>
              <a:buClr>
                <a:srgbClr val="461D7C"/>
              </a:buClr>
              <a:buFont typeface="Arial" panose="020B0604020202020204" pitchFamily="34" charset="0"/>
              <a:buChar char="•"/>
            </a:pPr>
            <a:r>
              <a:rPr lang="en-US" altLang="en-US" sz="1600" dirty="0">
                <a:latin typeface="Arial" panose="020B0604020202020204" pitchFamily="34" charset="0"/>
                <a:cs typeface="Arial" panose="020B0604020202020204" pitchFamily="34" charset="0"/>
              </a:rPr>
              <a:t>Economically disadvantaged</a:t>
            </a:r>
          </a:p>
          <a:p>
            <a:pPr>
              <a:spcBef>
                <a:spcPts val="800"/>
              </a:spcBef>
              <a:spcAft>
                <a:spcPts val="400"/>
              </a:spcAft>
              <a:buClr>
                <a:srgbClr val="461D7C"/>
              </a:buClr>
            </a:pPr>
            <a:r>
              <a:rPr lang="en-US" altLang="en-US" sz="2400" b="1" dirty="0">
                <a:solidFill>
                  <a:srgbClr val="461D7C"/>
                </a:solidFill>
                <a:latin typeface="Arial" panose="020B0604020202020204" pitchFamily="34" charset="0"/>
                <a:cs typeface="Arial" panose="020B0604020202020204" pitchFamily="34" charset="0"/>
              </a:rPr>
              <a:t>If the previous groups are included, consider:</a:t>
            </a:r>
          </a:p>
          <a:p>
            <a:pPr lvl="1">
              <a:spcBef>
                <a:spcPts val="800"/>
              </a:spcBef>
              <a:spcAft>
                <a:spcPts val="400"/>
              </a:spcAft>
              <a:buClr>
                <a:srgbClr val="461D7C"/>
              </a:buClr>
              <a:buFont typeface="Arial" panose="020B0604020202020204" pitchFamily="34" charset="0"/>
              <a:buChar char="•"/>
            </a:pPr>
            <a:r>
              <a:rPr lang="en-US" altLang="en-US" sz="1800" dirty="0">
                <a:latin typeface="Arial" panose="020B0604020202020204" pitchFamily="34" charset="0"/>
                <a:cs typeface="Arial" panose="020B0604020202020204" pitchFamily="34" charset="0"/>
              </a:rPr>
              <a:t>Is there a power differential?</a:t>
            </a:r>
            <a:endParaRPr lang="en-US" altLang="en-US" sz="500" dirty="0">
              <a:latin typeface="Arial" panose="020B0604020202020204" pitchFamily="34" charset="0"/>
              <a:cs typeface="Arial" panose="020B0604020202020204" pitchFamily="34" charset="0"/>
            </a:endParaRPr>
          </a:p>
          <a:p>
            <a:pPr lvl="1">
              <a:spcBef>
                <a:spcPts val="800"/>
              </a:spcBef>
              <a:spcAft>
                <a:spcPts val="400"/>
              </a:spcAft>
              <a:buClr>
                <a:srgbClr val="461D7C"/>
              </a:buClr>
              <a:buFont typeface="Arial" panose="020B0604020202020204" pitchFamily="34" charset="0"/>
              <a:buChar char="•"/>
            </a:pPr>
            <a:r>
              <a:rPr lang="en-US" altLang="en-US" sz="1800" dirty="0">
                <a:latin typeface="Arial" panose="020B0604020202020204" pitchFamily="34" charset="0"/>
                <a:cs typeface="Arial" panose="020B0604020202020204" pitchFamily="34" charset="0"/>
              </a:rPr>
              <a:t>Are there communication issues?</a:t>
            </a:r>
            <a:endParaRPr lang="en-US" altLang="en-US" sz="500" dirty="0">
              <a:latin typeface="Arial" panose="020B0604020202020204" pitchFamily="34" charset="0"/>
              <a:cs typeface="Arial" panose="020B0604020202020204" pitchFamily="34" charset="0"/>
            </a:endParaRPr>
          </a:p>
          <a:p>
            <a:pPr lvl="1">
              <a:spcBef>
                <a:spcPts val="800"/>
              </a:spcBef>
              <a:spcAft>
                <a:spcPts val="400"/>
              </a:spcAft>
              <a:buClr>
                <a:srgbClr val="461D7C"/>
              </a:buClr>
              <a:buFont typeface="Arial" panose="020B0604020202020204" pitchFamily="34" charset="0"/>
              <a:buChar char="•"/>
            </a:pPr>
            <a:r>
              <a:rPr lang="en-US" altLang="en-US" sz="1800" dirty="0">
                <a:latin typeface="Arial" panose="020B0604020202020204" pitchFamily="34" charset="0"/>
                <a:cs typeface="Arial" panose="020B0604020202020204" pitchFamily="34" charset="0"/>
              </a:rPr>
              <a:t>Is there a decisional issue?</a:t>
            </a:r>
            <a:endParaRPr lang="en-US" altLang="en-US" sz="500" dirty="0">
              <a:latin typeface="Arial" panose="020B0604020202020204" pitchFamily="34" charset="0"/>
              <a:cs typeface="Arial" panose="020B0604020202020204" pitchFamily="34" charset="0"/>
            </a:endParaRPr>
          </a:p>
          <a:p>
            <a:pPr lvl="1">
              <a:spcBef>
                <a:spcPts val="800"/>
              </a:spcBef>
              <a:spcAft>
                <a:spcPts val="400"/>
              </a:spcAft>
              <a:buClr>
                <a:srgbClr val="461D7C"/>
              </a:buClr>
              <a:buFont typeface="Arial" panose="020B0604020202020204" pitchFamily="34" charset="0"/>
              <a:buChar char="•"/>
            </a:pPr>
            <a:r>
              <a:rPr lang="en-US" altLang="en-US" sz="1800" dirty="0">
                <a:latin typeface="Arial" panose="020B0604020202020204" pitchFamily="34" charset="0"/>
                <a:cs typeface="Arial" panose="020B0604020202020204" pitchFamily="34" charset="0"/>
              </a:rPr>
              <a:t>Is there excessive motivation?</a:t>
            </a:r>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073" y="152400"/>
            <a:ext cx="2768574" cy="773032"/>
          </a:xfrm>
          <a:prstGeom prst="rect">
            <a:avLst/>
          </a:prstGeom>
        </p:spPr>
      </p:pic>
    </p:spTree>
    <p:extLst>
      <p:ext uri="{BB962C8B-B14F-4D97-AF65-F5344CB8AC3E}">
        <p14:creationId xmlns:p14="http://schemas.microsoft.com/office/powerpoint/2010/main" val="39574902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2367700" y="0"/>
            <a:ext cx="6781799" cy="1143000"/>
          </a:xfrm>
        </p:spPr>
        <p:txBody>
          <a:bodyPr>
            <a:noAutofit/>
          </a:bodyPr>
          <a:lstStyle/>
          <a:p>
            <a:pPr algn="ctr"/>
            <a:r>
              <a:rPr lang="en-US" sz="2800" dirty="0">
                <a:solidFill>
                  <a:schemeClr val="tx1"/>
                </a:solidFill>
                <a:effectLst/>
                <a:latin typeface="Arial" panose="020B0604020202020204" pitchFamily="34" charset="0"/>
                <a:cs typeface="Arial" panose="020B0604020202020204" pitchFamily="34" charset="0"/>
              </a:rPr>
              <a:t>Ensure protections are in place</a:t>
            </a:r>
          </a:p>
        </p:txBody>
      </p:sp>
      <p:sp>
        <p:nvSpPr>
          <p:cNvPr id="2" name="Content Placeholder 1"/>
          <p:cNvSpPr>
            <a:spLocks noGrp="1"/>
          </p:cNvSpPr>
          <p:nvPr>
            <p:ph idx="1"/>
          </p:nvPr>
        </p:nvSpPr>
        <p:spPr/>
        <p:txBody>
          <a:bodyPr/>
          <a:lstStyle/>
          <a:p>
            <a:pPr marL="109728" indent="0">
              <a:buNone/>
            </a:pPr>
            <a:endParaRPr lang="en-US" altLang="en-US" dirty="0"/>
          </a:p>
          <a:p>
            <a:pPr marL="109728" indent="0">
              <a:buNone/>
            </a:pPr>
            <a:endParaRPr lang="en-US" altLang="en-US" dirty="0"/>
          </a:p>
          <a:p>
            <a:pPr marL="109728" indent="0" algn="ctr">
              <a:buNone/>
            </a:pPr>
            <a:endParaRPr lang="en-US" altLang="en-US" dirty="0"/>
          </a:p>
          <a:p>
            <a:pPr marL="109728" indent="0" algn="ctr">
              <a:buNone/>
            </a:pPr>
            <a:r>
              <a:rPr lang="en-US" altLang="en-US" dirty="0">
                <a:latin typeface="Arial" panose="020B0604020202020204" pitchFamily="34" charset="0"/>
                <a:cs typeface="Arial" panose="020B0604020202020204" pitchFamily="34" charset="0"/>
              </a:rPr>
              <a:t>Are appropriate protections in place to protect the rights and welfare of the participants when vulnerable populations are involved?</a:t>
            </a:r>
          </a:p>
          <a:p>
            <a:endParaRPr lang="en-US" dirty="0"/>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073" y="152400"/>
            <a:ext cx="2768574" cy="773032"/>
          </a:xfrm>
          <a:prstGeom prst="rect">
            <a:avLst/>
          </a:prstGeom>
        </p:spPr>
      </p:pic>
    </p:spTree>
    <p:extLst>
      <p:ext uri="{BB962C8B-B14F-4D97-AF65-F5344CB8AC3E}">
        <p14:creationId xmlns:p14="http://schemas.microsoft.com/office/powerpoint/2010/main" val="35123439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992647" y="0"/>
            <a:ext cx="5694153" cy="1143000"/>
          </a:xfrm>
        </p:spPr>
        <p:txBody>
          <a:bodyPr>
            <a:normAutofit/>
          </a:bodyPr>
          <a:lstStyle/>
          <a:p>
            <a:pPr algn="ctr"/>
            <a:r>
              <a:rPr lang="en-US" altLang="en-US" sz="3200" dirty="0">
                <a:solidFill>
                  <a:schemeClr val="tx1"/>
                </a:solidFill>
                <a:effectLst/>
                <a:latin typeface="Arial" panose="020B0604020202020204" pitchFamily="34" charset="0"/>
                <a:cs typeface="Arial" panose="020B0604020202020204" pitchFamily="34" charset="0"/>
              </a:rPr>
              <a:t>Regulatory Criteria- Consent</a:t>
            </a:r>
            <a:endParaRPr lang="en-US" sz="3200" dirty="0">
              <a:solidFill>
                <a:schemeClr val="tx1"/>
              </a:solidFill>
              <a:effectLst/>
              <a:latin typeface="Arial" panose="020B0604020202020204" pitchFamily="34" charset="0"/>
              <a:cs typeface="Arial" panose="020B0604020202020204" pitchFamily="34" charset="0"/>
            </a:endParaRPr>
          </a:p>
        </p:txBody>
      </p:sp>
      <p:sp>
        <p:nvSpPr>
          <p:cNvPr id="2" name="Content Placeholder 1"/>
          <p:cNvSpPr>
            <a:spLocks noGrp="1"/>
          </p:cNvSpPr>
          <p:nvPr>
            <p:ph idx="1"/>
          </p:nvPr>
        </p:nvSpPr>
        <p:spPr/>
        <p:txBody>
          <a:bodyPr/>
          <a:lstStyle/>
          <a:p>
            <a:pPr marL="109728" indent="0">
              <a:buNone/>
            </a:pPr>
            <a:endParaRPr lang="en-US" altLang="en-US" dirty="0">
              <a:solidFill>
                <a:schemeClr val="hlink"/>
              </a:solidFill>
            </a:endParaRPr>
          </a:p>
          <a:p>
            <a:pPr marL="109728" indent="0">
              <a:buNone/>
            </a:pPr>
            <a:endParaRPr lang="en-US" altLang="en-US" dirty="0">
              <a:solidFill>
                <a:schemeClr val="accent1">
                  <a:lumMod val="75000"/>
                </a:schemeClr>
              </a:solidFill>
            </a:endParaRPr>
          </a:p>
          <a:p>
            <a:pPr marL="109728" indent="0" algn="ctr">
              <a:buNone/>
            </a:pPr>
            <a:r>
              <a:rPr lang="en-US" altLang="en-US" dirty="0">
                <a:latin typeface="Arial" panose="020B0604020202020204" pitchFamily="34" charset="0"/>
                <a:cs typeface="Arial" panose="020B0604020202020204" pitchFamily="34" charset="0"/>
              </a:rPr>
              <a:t>Informed consent will be sought from each prospective participant or the participant’s legally authorized representative in accordance with and to the extent required by the regulations.</a:t>
            </a:r>
          </a:p>
          <a:p>
            <a:pPr marL="109728" indent="0">
              <a:buNone/>
            </a:pPr>
            <a:endParaRPr lang="en-US" dirty="0"/>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073" y="152400"/>
            <a:ext cx="2768574" cy="773032"/>
          </a:xfrm>
          <a:prstGeom prst="rect">
            <a:avLst/>
          </a:prstGeom>
        </p:spPr>
      </p:pic>
    </p:spTree>
    <p:extLst>
      <p:ext uri="{BB962C8B-B14F-4D97-AF65-F5344CB8AC3E}">
        <p14:creationId xmlns:p14="http://schemas.microsoft.com/office/powerpoint/2010/main" val="18656764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992647" y="0"/>
            <a:ext cx="5694153" cy="1143000"/>
          </a:xfrm>
        </p:spPr>
        <p:txBody>
          <a:bodyPr>
            <a:normAutofit/>
          </a:bodyPr>
          <a:lstStyle/>
          <a:p>
            <a:pPr algn="ctr"/>
            <a:r>
              <a:rPr lang="en-US" altLang="en-US" sz="3200" dirty="0">
                <a:solidFill>
                  <a:schemeClr val="tx1"/>
                </a:solidFill>
                <a:effectLst/>
                <a:latin typeface="Arial" panose="020B0604020202020204" pitchFamily="34" charset="0"/>
                <a:cs typeface="Arial" panose="020B0604020202020204" pitchFamily="34" charset="0"/>
              </a:rPr>
              <a:t>Regulatory Criteria-</a:t>
            </a:r>
            <a:br>
              <a:rPr lang="en-US" altLang="en-US" sz="3200" dirty="0">
                <a:solidFill>
                  <a:schemeClr val="tx1"/>
                </a:solidFill>
                <a:effectLst/>
                <a:latin typeface="Arial" panose="020B0604020202020204" pitchFamily="34" charset="0"/>
                <a:cs typeface="Arial" panose="020B0604020202020204" pitchFamily="34" charset="0"/>
              </a:rPr>
            </a:br>
            <a:r>
              <a:rPr lang="en-US" altLang="en-US" sz="3200" dirty="0">
                <a:solidFill>
                  <a:schemeClr val="tx1"/>
                </a:solidFill>
                <a:effectLst/>
                <a:latin typeface="Arial" panose="020B0604020202020204" pitchFamily="34" charset="0"/>
                <a:cs typeface="Arial" panose="020B0604020202020204" pitchFamily="34" charset="0"/>
              </a:rPr>
              <a:t>Informed Consent</a:t>
            </a:r>
            <a:endParaRPr lang="en-US" sz="3200" dirty="0">
              <a:solidFill>
                <a:schemeClr val="tx1"/>
              </a:solidFill>
              <a:effectLst/>
              <a:latin typeface="Arial" panose="020B0604020202020204" pitchFamily="34" charset="0"/>
              <a:cs typeface="Arial" panose="020B0604020202020204" pitchFamily="34" charset="0"/>
            </a:endParaRPr>
          </a:p>
        </p:txBody>
      </p:sp>
      <p:sp>
        <p:nvSpPr>
          <p:cNvPr id="2" name="Content Placeholder 1"/>
          <p:cNvSpPr>
            <a:spLocks noGrp="1"/>
          </p:cNvSpPr>
          <p:nvPr>
            <p:ph idx="1"/>
          </p:nvPr>
        </p:nvSpPr>
        <p:spPr/>
        <p:txBody>
          <a:bodyPr/>
          <a:lstStyle/>
          <a:p>
            <a:pPr marL="109728" indent="0">
              <a:buNone/>
            </a:pPr>
            <a:endParaRPr lang="en-US" altLang="en-US" dirty="0">
              <a:solidFill>
                <a:schemeClr val="hlink"/>
              </a:solidFill>
            </a:endParaRPr>
          </a:p>
          <a:p>
            <a:pPr marL="109728" indent="0">
              <a:buNone/>
            </a:pPr>
            <a:endParaRPr lang="en-US" altLang="en-US" dirty="0">
              <a:solidFill>
                <a:schemeClr val="hlink"/>
              </a:solidFill>
            </a:endParaRPr>
          </a:p>
          <a:p>
            <a:pPr marL="109728" indent="0">
              <a:buNone/>
            </a:pPr>
            <a:endParaRPr lang="en-US" altLang="en-US" dirty="0">
              <a:solidFill>
                <a:schemeClr val="hlink"/>
              </a:solidFill>
            </a:endParaRPr>
          </a:p>
          <a:p>
            <a:pPr marL="109728" indent="0" algn="ctr">
              <a:buNone/>
            </a:pPr>
            <a:r>
              <a:rPr lang="en-US" altLang="en-US" dirty="0">
                <a:latin typeface="Arial" panose="020B0604020202020204" pitchFamily="34" charset="0"/>
                <a:cs typeface="Arial" panose="020B0604020202020204" pitchFamily="34" charset="0"/>
              </a:rPr>
              <a:t>The investigator will obtain legally effective informed consent of the participant or the participant’s legally authorized representative.</a:t>
            </a:r>
          </a:p>
          <a:p>
            <a:pPr marL="109728" indent="0">
              <a:buNone/>
            </a:pPr>
            <a:endParaRPr lang="en-US" dirty="0"/>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073" y="152400"/>
            <a:ext cx="2768574" cy="773032"/>
          </a:xfrm>
          <a:prstGeom prst="rect">
            <a:avLst/>
          </a:prstGeom>
        </p:spPr>
      </p:pic>
    </p:spTree>
    <p:extLst>
      <p:ext uri="{BB962C8B-B14F-4D97-AF65-F5344CB8AC3E}">
        <p14:creationId xmlns:p14="http://schemas.microsoft.com/office/powerpoint/2010/main" val="19548007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2992647" y="0"/>
            <a:ext cx="5694153" cy="1143000"/>
          </a:xfrm>
        </p:spPr>
        <p:txBody>
          <a:bodyPr>
            <a:normAutofit/>
          </a:bodyPr>
          <a:lstStyle/>
          <a:p>
            <a:pPr algn="ctr"/>
            <a:r>
              <a:rPr lang="en-US" altLang="en-US" sz="3200" dirty="0">
                <a:solidFill>
                  <a:schemeClr val="tx1"/>
                </a:solidFill>
                <a:effectLst/>
                <a:latin typeface="Arial" panose="020B0604020202020204" pitchFamily="34" charset="0"/>
                <a:cs typeface="Arial" panose="020B0604020202020204" pitchFamily="34" charset="0"/>
              </a:rPr>
              <a:t>Gaining Informed Consent</a:t>
            </a:r>
            <a:endParaRPr lang="en-US" sz="3200" dirty="0">
              <a:solidFill>
                <a:schemeClr val="tx1"/>
              </a:solidFill>
              <a:effectLst/>
              <a:latin typeface="Arial" panose="020B0604020202020204" pitchFamily="34" charset="0"/>
              <a:cs typeface="Arial" panose="020B0604020202020204" pitchFamily="34" charset="0"/>
            </a:endParaRPr>
          </a:p>
        </p:txBody>
      </p:sp>
      <p:sp>
        <p:nvSpPr>
          <p:cNvPr id="2" name="Content Placeholder 1"/>
          <p:cNvSpPr>
            <a:spLocks noGrp="1"/>
          </p:cNvSpPr>
          <p:nvPr>
            <p:ph idx="1"/>
          </p:nvPr>
        </p:nvSpPr>
        <p:spPr/>
        <p:txBody>
          <a:bodyPr/>
          <a:lstStyle/>
          <a:p>
            <a:pPr marL="109728" indent="0">
              <a:buNone/>
            </a:pPr>
            <a:endParaRPr lang="en-US" altLang="en-US" dirty="0">
              <a:solidFill>
                <a:schemeClr val="hlink"/>
              </a:solidFill>
            </a:endParaRPr>
          </a:p>
          <a:p>
            <a:pPr marL="109728" indent="0">
              <a:buNone/>
            </a:pPr>
            <a:endParaRPr lang="en-US" altLang="en-US" dirty="0">
              <a:solidFill>
                <a:schemeClr val="hlink"/>
              </a:solidFill>
            </a:endParaRPr>
          </a:p>
          <a:p>
            <a:pPr marL="109728" indent="0">
              <a:buNone/>
            </a:pPr>
            <a:r>
              <a:rPr lang="en-US" altLang="en-US" dirty="0">
                <a:latin typeface="Arial" panose="020B0604020202020204" pitchFamily="34" charset="0"/>
                <a:cs typeface="Arial" panose="020B0604020202020204" pitchFamily="34" charset="0"/>
              </a:rPr>
              <a:t>The circumstances of consent minimize the possibility of coercion or undue influence.</a:t>
            </a:r>
          </a:p>
          <a:p>
            <a:pPr marL="109728" indent="0" algn="ctr">
              <a:buNone/>
            </a:pPr>
            <a:endParaRPr lang="en-US" dirty="0">
              <a:solidFill>
                <a:schemeClr val="accent1">
                  <a:lumMod val="75000"/>
                </a:schemeClr>
              </a:solidFill>
            </a:endParaRPr>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073" y="154806"/>
            <a:ext cx="2768574" cy="773032"/>
          </a:xfrm>
          <a:prstGeom prst="rect">
            <a:avLst/>
          </a:prstGeom>
        </p:spPr>
      </p:pic>
    </p:spTree>
    <p:extLst>
      <p:ext uri="{BB962C8B-B14F-4D97-AF65-F5344CB8AC3E}">
        <p14:creationId xmlns:p14="http://schemas.microsoft.com/office/powerpoint/2010/main" val="28670539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2992647" y="0"/>
            <a:ext cx="5694153" cy="1143000"/>
          </a:xfrm>
        </p:spPr>
        <p:txBody>
          <a:bodyPr>
            <a:normAutofit/>
          </a:bodyPr>
          <a:lstStyle/>
          <a:p>
            <a:pPr algn="ctr"/>
            <a:r>
              <a:rPr lang="en-US" sz="3200" dirty="0">
                <a:solidFill>
                  <a:schemeClr val="tx1"/>
                </a:solidFill>
                <a:effectLst/>
                <a:latin typeface="Arial" panose="020B0604020202020204" pitchFamily="34" charset="0"/>
                <a:cs typeface="Arial" panose="020B0604020202020204" pitchFamily="34" charset="0"/>
              </a:rPr>
              <a:t>Presenting the Consent Form</a:t>
            </a:r>
          </a:p>
        </p:txBody>
      </p:sp>
      <p:sp>
        <p:nvSpPr>
          <p:cNvPr id="2" name="Content Placeholder 1"/>
          <p:cNvSpPr>
            <a:spLocks noGrp="1"/>
          </p:cNvSpPr>
          <p:nvPr>
            <p:ph idx="1"/>
          </p:nvPr>
        </p:nvSpPr>
        <p:spPr/>
        <p:txBody>
          <a:bodyPr/>
          <a:lstStyle/>
          <a:p>
            <a:pPr marL="109728" indent="0">
              <a:buNone/>
            </a:pPr>
            <a:endParaRPr lang="en-US" altLang="en-US" dirty="0">
              <a:solidFill>
                <a:schemeClr val="hlink"/>
              </a:solidFill>
            </a:endParaRPr>
          </a:p>
          <a:p>
            <a:pPr marL="109728" indent="0">
              <a:buNone/>
            </a:pPr>
            <a:endParaRPr lang="en-US" altLang="en-US" dirty="0">
              <a:solidFill>
                <a:schemeClr val="hlink"/>
              </a:solidFill>
            </a:endParaRPr>
          </a:p>
          <a:p>
            <a:pPr marL="109728" indent="0">
              <a:buNone/>
            </a:pPr>
            <a:endParaRPr lang="en-US" altLang="en-US" dirty="0">
              <a:solidFill>
                <a:schemeClr val="hlink"/>
              </a:solidFill>
            </a:endParaRPr>
          </a:p>
          <a:p>
            <a:pPr marL="109728" indent="0" algn="ctr">
              <a:buNone/>
            </a:pPr>
            <a:r>
              <a:rPr lang="en-US" altLang="en-US" dirty="0">
                <a:latin typeface="Arial" panose="020B0604020202020204" pitchFamily="34" charset="0"/>
                <a:cs typeface="Arial" panose="020B0604020202020204" pitchFamily="34" charset="0"/>
              </a:rPr>
              <a:t>The information that is given to the participant or their representative is in a language understandable to the participant or the representative.</a:t>
            </a:r>
          </a:p>
          <a:p>
            <a:pPr marL="109728" indent="0">
              <a:buNone/>
            </a:pPr>
            <a:endParaRPr lang="en-US" dirty="0"/>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073" y="154806"/>
            <a:ext cx="2768574" cy="773032"/>
          </a:xfrm>
          <a:prstGeom prst="rect">
            <a:avLst/>
          </a:prstGeom>
        </p:spPr>
      </p:pic>
    </p:spTree>
    <p:extLst>
      <p:ext uri="{BB962C8B-B14F-4D97-AF65-F5344CB8AC3E}">
        <p14:creationId xmlns:p14="http://schemas.microsoft.com/office/powerpoint/2010/main" val="31683673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2992647" y="0"/>
            <a:ext cx="5694153" cy="1143000"/>
          </a:xfrm>
        </p:spPr>
        <p:txBody>
          <a:bodyPr>
            <a:normAutofit/>
          </a:bodyPr>
          <a:lstStyle/>
          <a:p>
            <a:pPr algn="ctr"/>
            <a:r>
              <a:rPr lang="en-US" altLang="en-US" sz="3200" dirty="0">
                <a:solidFill>
                  <a:schemeClr val="tx1"/>
                </a:solidFill>
                <a:effectLst/>
                <a:latin typeface="Arial" panose="020B0604020202020204" pitchFamily="34" charset="0"/>
                <a:cs typeface="Arial" panose="020B0604020202020204" pitchFamily="34" charset="0"/>
              </a:rPr>
              <a:t>Consent Requirements</a:t>
            </a:r>
            <a:endParaRPr lang="en-US" sz="3200" dirty="0">
              <a:solidFill>
                <a:schemeClr val="tx1"/>
              </a:solidFill>
              <a:effectLst/>
              <a:latin typeface="Arial" panose="020B0604020202020204" pitchFamily="34" charset="0"/>
              <a:cs typeface="Arial" panose="020B0604020202020204" pitchFamily="34" charset="0"/>
            </a:endParaRPr>
          </a:p>
        </p:txBody>
      </p:sp>
      <p:sp>
        <p:nvSpPr>
          <p:cNvPr id="2" name="Content Placeholder 1"/>
          <p:cNvSpPr>
            <a:spLocks noGrp="1"/>
          </p:cNvSpPr>
          <p:nvPr>
            <p:ph idx="1"/>
          </p:nvPr>
        </p:nvSpPr>
        <p:spPr/>
        <p:txBody>
          <a:bodyPr/>
          <a:lstStyle/>
          <a:p>
            <a:pPr marL="109728" indent="0">
              <a:buNone/>
            </a:pPr>
            <a:endParaRPr lang="en-US" altLang="en-US" dirty="0">
              <a:solidFill>
                <a:schemeClr val="hlink"/>
              </a:solidFill>
            </a:endParaRPr>
          </a:p>
          <a:p>
            <a:pPr marL="109728" indent="0" algn="ctr">
              <a:buNone/>
            </a:pPr>
            <a:r>
              <a:rPr lang="en-US" altLang="en-US" dirty="0">
                <a:latin typeface="Arial" panose="020B0604020202020204" pitchFamily="34" charset="0"/>
                <a:cs typeface="Arial" panose="020B0604020202020204" pitchFamily="34" charset="0"/>
              </a:rPr>
              <a:t>The oral or written information does not include any exculpatory language through which the participant or their representative is made to waive or appear to waive any of the participant’s legal rights, or releases or appears to release the investigator, the sponsor, the institution, or its agents from liability for negligence.</a:t>
            </a:r>
          </a:p>
          <a:p>
            <a:pPr marL="109728" indent="0">
              <a:buNone/>
            </a:pPr>
            <a:endParaRPr lang="en-US" dirty="0"/>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073" y="154806"/>
            <a:ext cx="2768574" cy="773032"/>
          </a:xfrm>
          <a:prstGeom prst="rect">
            <a:avLst/>
          </a:prstGeom>
        </p:spPr>
      </p:pic>
    </p:spTree>
    <p:extLst>
      <p:ext uri="{BB962C8B-B14F-4D97-AF65-F5344CB8AC3E}">
        <p14:creationId xmlns:p14="http://schemas.microsoft.com/office/powerpoint/2010/main" val="8121176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2992647" y="0"/>
            <a:ext cx="5694153" cy="1143000"/>
          </a:xfrm>
        </p:spPr>
        <p:txBody>
          <a:bodyPr>
            <a:normAutofit/>
          </a:bodyPr>
          <a:lstStyle/>
          <a:p>
            <a:pPr algn="ctr"/>
            <a:r>
              <a:rPr lang="en-US" altLang="en-US" sz="3200" dirty="0">
                <a:solidFill>
                  <a:schemeClr val="tx1"/>
                </a:solidFill>
                <a:effectLst/>
                <a:latin typeface="Arial" panose="020B0604020202020204" pitchFamily="34" charset="0"/>
                <a:cs typeface="Arial" panose="020B0604020202020204" pitchFamily="34" charset="0"/>
              </a:rPr>
              <a:t>Criteria for Informed Consent </a:t>
            </a:r>
            <a:endParaRPr lang="en-US" sz="3200" dirty="0">
              <a:solidFill>
                <a:schemeClr val="tx1"/>
              </a:solidFill>
              <a:effectLst/>
              <a:latin typeface="Arial" panose="020B0604020202020204" pitchFamily="34" charset="0"/>
              <a:cs typeface="Arial" panose="020B0604020202020204" pitchFamily="34" charset="0"/>
            </a:endParaRPr>
          </a:p>
        </p:txBody>
      </p:sp>
      <p:sp>
        <p:nvSpPr>
          <p:cNvPr id="2" name="Content Placeholder 1"/>
          <p:cNvSpPr>
            <a:spLocks noGrp="1"/>
          </p:cNvSpPr>
          <p:nvPr>
            <p:ph idx="1"/>
          </p:nvPr>
        </p:nvSpPr>
        <p:spPr/>
        <p:txBody>
          <a:bodyPr/>
          <a:lstStyle/>
          <a:p>
            <a:pPr marL="109728" indent="0">
              <a:buNone/>
            </a:pPr>
            <a:endParaRPr lang="en-US" altLang="en-US" dirty="0">
              <a:solidFill>
                <a:schemeClr val="hlink"/>
              </a:solidFill>
            </a:endParaRPr>
          </a:p>
          <a:p>
            <a:pPr marL="109728" indent="0">
              <a:buNone/>
            </a:pPr>
            <a:endParaRPr lang="en-US" altLang="en-US" dirty="0">
              <a:solidFill>
                <a:schemeClr val="hlink"/>
              </a:solidFill>
            </a:endParaRPr>
          </a:p>
          <a:p>
            <a:pPr marL="109728" indent="0" algn="ctr">
              <a:buNone/>
            </a:pPr>
            <a:r>
              <a:rPr lang="en-US" altLang="en-US" dirty="0">
                <a:latin typeface="Arial" panose="020B0604020202020204" pitchFamily="34" charset="0"/>
                <a:cs typeface="Arial" panose="020B0604020202020204" pitchFamily="34" charset="0"/>
              </a:rPr>
              <a:t>The circumstances of consent provide the prospective participant or their legally authorized representative sufficient opportunity to consider whether or not to participate.</a:t>
            </a:r>
          </a:p>
          <a:p>
            <a:pPr marL="109728" indent="0" algn="ctr">
              <a:buNone/>
            </a:pPr>
            <a:endParaRPr lang="en-US" dirty="0">
              <a:solidFill>
                <a:schemeClr val="accent1">
                  <a:lumMod val="75000"/>
                </a:schemeClr>
              </a:solidFill>
            </a:endParaRPr>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073" y="152400"/>
            <a:ext cx="2768574" cy="773032"/>
          </a:xfrm>
          <a:prstGeom prst="rect">
            <a:avLst/>
          </a:prstGeom>
        </p:spPr>
      </p:pic>
    </p:spTree>
    <p:extLst>
      <p:ext uri="{BB962C8B-B14F-4D97-AF65-F5344CB8AC3E}">
        <p14:creationId xmlns:p14="http://schemas.microsoft.com/office/powerpoint/2010/main" val="12080961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2992647" y="0"/>
            <a:ext cx="5694153" cy="1143000"/>
          </a:xfrm>
        </p:spPr>
        <p:txBody>
          <a:bodyPr>
            <a:normAutofit/>
          </a:bodyPr>
          <a:lstStyle/>
          <a:p>
            <a:pPr algn="ctr"/>
            <a:r>
              <a:rPr lang="en-US" altLang="en-US" sz="3200" dirty="0">
                <a:solidFill>
                  <a:schemeClr val="tx1"/>
                </a:solidFill>
                <a:effectLst/>
                <a:latin typeface="Arial" panose="020B0604020202020204" pitchFamily="34" charset="0"/>
                <a:cs typeface="Arial" panose="020B0604020202020204" pitchFamily="34" charset="0"/>
              </a:rPr>
              <a:t>Documenting Informed Consent</a:t>
            </a:r>
            <a:endParaRPr lang="en-US" sz="3200" dirty="0">
              <a:solidFill>
                <a:schemeClr val="tx1"/>
              </a:solidFill>
              <a:effectLst/>
              <a:latin typeface="Arial" panose="020B0604020202020204" pitchFamily="34" charset="0"/>
              <a:cs typeface="Arial" panose="020B0604020202020204" pitchFamily="34" charset="0"/>
            </a:endParaRPr>
          </a:p>
        </p:txBody>
      </p:sp>
      <p:sp>
        <p:nvSpPr>
          <p:cNvPr id="2" name="Content Placeholder 1"/>
          <p:cNvSpPr>
            <a:spLocks noGrp="1"/>
          </p:cNvSpPr>
          <p:nvPr>
            <p:ph idx="1"/>
          </p:nvPr>
        </p:nvSpPr>
        <p:spPr/>
        <p:txBody>
          <a:bodyPr/>
          <a:lstStyle/>
          <a:p>
            <a:pPr marL="109728" indent="0">
              <a:buNone/>
            </a:pPr>
            <a:endParaRPr lang="en-US" altLang="en-US" dirty="0">
              <a:solidFill>
                <a:schemeClr val="hlink"/>
              </a:solidFill>
            </a:endParaRPr>
          </a:p>
          <a:p>
            <a:pPr marL="109728" indent="0">
              <a:buNone/>
            </a:pPr>
            <a:endParaRPr lang="en-US" altLang="en-US" dirty="0">
              <a:solidFill>
                <a:schemeClr val="hlink"/>
              </a:solidFill>
            </a:endParaRPr>
          </a:p>
          <a:p>
            <a:pPr marL="109728" indent="0">
              <a:buNone/>
            </a:pPr>
            <a:endParaRPr lang="en-US" altLang="en-US" dirty="0">
              <a:solidFill>
                <a:schemeClr val="hlink"/>
              </a:solidFill>
            </a:endParaRPr>
          </a:p>
          <a:p>
            <a:pPr marL="109728" indent="0" algn="ctr">
              <a:buNone/>
            </a:pPr>
            <a:r>
              <a:rPr lang="en-US" altLang="en-US" dirty="0">
                <a:latin typeface="Arial" panose="020B0604020202020204" pitchFamily="34" charset="0"/>
                <a:cs typeface="Arial" panose="020B0604020202020204" pitchFamily="34" charset="0"/>
              </a:rPr>
              <a:t>Informed consent will be appropriately documented in accordance with and to the extent required by the regulations.</a:t>
            </a:r>
          </a:p>
          <a:p>
            <a:pPr marL="109728" indent="0">
              <a:buNone/>
            </a:pPr>
            <a:endParaRPr lang="en-US" dirty="0"/>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073" y="154806"/>
            <a:ext cx="2768574" cy="773032"/>
          </a:xfrm>
          <a:prstGeom prst="rect">
            <a:avLst/>
          </a:prstGeom>
        </p:spPr>
      </p:pic>
    </p:spTree>
    <p:extLst>
      <p:ext uri="{BB962C8B-B14F-4D97-AF65-F5344CB8AC3E}">
        <p14:creationId xmlns:p14="http://schemas.microsoft.com/office/powerpoint/2010/main" val="29425371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992647" y="0"/>
            <a:ext cx="5694153" cy="1143000"/>
          </a:xfrm>
        </p:spPr>
        <p:txBody>
          <a:bodyPr>
            <a:noAutofit/>
          </a:bodyPr>
          <a:lstStyle/>
          <a:p>
            <a:pPr algn="ctr"/>
            <a:r>
              <a:rPr lang="en-US" altLang="en-US" sz="2400" dirty="0">
                <a:solidFill>
                  <a:schemeClr val="tx1"/>
                </a:solidFill>
                <a:effectLst/>
                <a:latin typeface="Arial" panose="020B0604020202020204" pitchFamily="34" charset="0"/>
                <a:cs typeface="Arial" panose="020B0604020202020204" pitchFamily="34" charset="0"/>
              </a:rPr>
              <a:t>Waiver or Alteration to the Consent Process or Documentation of Consent</a:t>
            </a:r>
            <a:endParaRPr lang="en-US" sz="2400" dirty="0">
              <a:solidFill>
                <a:schemeClr val="tx1"/>
              </a:solidFill>
              <a:effectLst/>
              <a:latin typeface="Arial" panose="020B0604020202020204" pitchFamily="34" charset="0"/>
              <a:cs typeface="Arial" panose="020B0604020202020204" pitchFamily="34" charset="0"/>
            </a:endParaRPr>
          </a:p>
        </p:txBody>
      </p:sp>
      <p:sp>
        <p:nvSpPr>
          <p:cNvPr id="2" name="Content Placeholder 1"/>
          <p:cNvSpPr>
            <a:spLocks noGrp="1"/>
          </p:cNvSpPr>
          <p:nvPr>
            <p:ph idx="1"/>
          </p:nvPr>
        </p:nvSpPr>
        <p:spPr/>
        <p:txBody>
          <a:bodyPr>
            <a:normAutofit fontScale="92500" lnSpcReduction="10000"/>
          </a:bodyPr>
          <a:lstStyle/>
          <a:p>
            <a:pPr>
              <a:spcBef>
                <a:spcPts val="800"/>
              </a:spcBef>
              <a:spcAft>
                <a:spcPts val="400"/>
              </a:spcAft>
            </a:pPr>
            <a:r>
              <a:rPr lang="en-US" altLang="en-US" sz="2400" b="1" dirty="0">
                <a:solidFill>
                  <a:srgbClr val="461D7C"/>
                </a:solidFill>
                <a:latin typeface="Arial" panose="020B0604020202020204" pitchFamily="34" charset="0"/>
                <a:cs typeface="Arial" panose="020B0604020202020204" pitchFamily="34" charset="0"/>
              </a:rPr>
              <a:t>Is the PI requesting to waive or alter any informed consent requirement?</a:t>
            </a:r>
            <a:endParaRPr lang="en-US" altLang="en-US" sz="1000" dirty="0">
              <a:latin typeface="Arial" panose="020B0604020202020204" pitchFamily="34" charset="0"/>
              <a:cs typeface="Arial" panose="020B0604020202020204" pitchFamily="34" charset="0"/>
            </a:endParaRPr>
          </a:p>
          <a:p>
            <a:pPr lvl="1">
              <a:spcBef>
                <a:spcPts val="800"/>
              </a:spcBef>
              <a:spcAft>
                <a:spcPts val="400"/>
              </a:spcAft>
              <a:buClr>
                <a:srgbClr val="461D7C"/>
              </a:buClr>
              <a:buFont typeface="Arial" panose="020B0604020202020204" pitchFamily="34" charset="0"/>
              <a:buChar char="•"/>
            </a:pPr>
            <a:r>
              <a:rPr lang="en-US" altLang="en-US" sz="2000" b="1" dirty="0">
                <a:latin typeface="Arial" panose="020B0604020202020204" pitchFamily="34" charset="0"/>
                <a:cs typeface="Arial" panose="020B0604020202020204" pitchFamily="34" charset="0"/>
              </a:rPr>
              <a:t>Waiver of written documentation of consent</a:t>
            </a:r>
            <a:endParaRPr lang="en-US" altLang="en-US" sz="500" b="1" dirty="0">
              <a:latin typeface="Arial" panose="020B0604020202020204" pitchFamily="34" charset="0"/>
              <a:cs typeface="Arial" panose="020B0604020202020204" pitchFamily="34" charset="0"/>
            </a:endParaRPr>
          </a:p>
          <a:p>
            <a:pPr lvl="2">
              <a:spcBef>
                <a:spcPts val="1200"/>
              </a:spcBef>
              <a:spcAft>
                <a:spcPts val="1200"/>
              </a:spcAft>
              <a:buClr>
                <a:srgbClr val="461D7C"/>
              </a:buClr>
              <a:buFont typeface="Arial" panose="020B0604020202020204" pitchFamily="34" charset="0"/>
              <a:buChar char="•"/>
            </a:pPr>
            <a:r>
              <a:rPr lang="en-US" altLang="en-US" sz="1800" dirty="0">
                <a:latin typeface="Arial" panose="020B0604020202020204" pitchFamily="34" charset="0"/>
                <a:cs typeface="Arial" panose="020B0604020202020204" pitchFamily="34" charset="0"/>
              </a:rPr>
              <a:t>When linked to identification</a:t>
            </a:r>
          </a:p>
          <a:p>
            <a:pPr lvl="2">
              <a:spcBef>
                <a:spcPts val="1200"/>
              </a:spcBef>
              <a:spcAft>
                <a:spcPts val="1200"/>
              </a:spcAft>
              <a:buClr>
                <a:srgbClr val="461D7C"/>
              </a:buClr>
              <a:buFont typeface="Arial" panose="020B0604020202020204" pitchFamily="34" charset="0"/>
              <a:buChar char="•"/>
            </a:pPr>
            <a:r>
              <a:rPr lang="en-US" altLang="en-US" sz="1800" dirty="0">
                <a:latin typeface="Arial" panose="020B0604020202020204" pitchFamily="34" charset="0"/>
                <a:cs typeface="Arial" panose="020B0604020202020204" pitchFamily="34" charset="0"/>
              </a:rPr>
              <a:t>In the event it could cause harm</a:t>
            </a:r>
            <a:endParaRPr lang="en-US" altLang="en-US" sz="1000" dirty="0">
              <a:latin typeface="Arial" panose="020B0604020202020204" pitchFamily="34" charset="0"/>
              <a:cs typeface="Arial" panose="020B0604020202020204" pitchFamily="34" charset="0"/>
            </a:endParaRPr>
          </a:p>
          <a:p>
            <a:pPr lvl="1">
              <a:spcBef>
                <a:spcPts val="800"/>
              </a:spcBef>
              <a:spcAft>
                <a:spcPts val="400"/>
              </a:spcAft>
              <a:buClr>
                <a:srgbClr val="461D7C"/>
              </a:buClr>
              <a:buFont typeface="Arial" panose="020B0604020202020204" pitchFamily="34" charset="0"/>
              <a:buChar char="•"/>
            </a:pPr>
            <a:r>
              <a:rPr lang="en-US" altLang="en-US" sz="2000" b="1" dirty="0">
                <a:latin typeface="Arial" panose="020B0604020202020204" pitchFamily="34" charset="0"/>
                <a:cs typeface="Arial" panose="020B0604020202020204" pitchFamily="34" charset="0"/>
              </a:rPr>
              <a:t>Waiver or alteration of consent process</a:t>
            </a:r>
            <a:endParaRPr lang="en-US" altLang="en-US" sz="500" b="1" dirty="0">
              <a:latin typeface="Arial" panose="020B0604020202020204" pitchFamily="34" charset="0"/>
              <a:cs typeface="Arial" panose="020B0604020202020204" pitchFamily="34" charset="0"/>
            </a:endParaRPr>
          </a:p>
          <a:p>
            <a:pPr lvl="2">
              <a:spcBef>
                <a:spcPts val="1200"/>
              </a:spcBef>
              <a:spcAft>
                <a:spcPts val="1200"/>
              </a:spcAft>
              <a:buClr>
                <a:srgbClr val="461D7C"/>
              </a:buClr>
              <a:buFont typeface="Arial" panose="020B0604020202020204" pitchFamily="34" charset="0"/>
              <a:buChar char="•"/>
            </a:pPr>
            <a:r>
              <a:rPr lang="en-US" altLang="en-US" sz="1800" dirty="0">
                <a:latin typeface="Arial" panose="020B0604020202020204" pitchFamily="34" charset="0"/>
                <a:cs typeface="Arial" panose="020B0604020202020204" pitchFamily="34" charset="0"/>
              </a:rPr>
              <a:t>No consent</a:t>
            </a:r>
          </a:p>
          <a:p>
            <a:pPr lvl="2">
              <a:spcBef>
                <a:spcPts val="1200"/>
              </a:spcBef>
              <a:spcAft>
                <a:spcPts val="1200"/>
              </a:spcAft>
              <a:buClr>
                <a:srgbClr val="461D7C"/>
              </a:buClr>
              <a:buFont typeface="Arial" panose="020B0604020202020204" pitchFamily="34" charset="0"/>
              <a:buChar char="•"/>
            </a:pPr>
            <a:r>
              <a:rPr lang="en-US" altLang="en-US" sz="1800" dirty="0">
                <a:latin typeface="Arial" panose="020B0604020202020204" pitchFamily="34" charset="0"/>
                <a:cs typeface="Arial" panose="020B0604020202020204" pitchFamily="34" charset="0"/>
              </a:rPr>
              <a:t>Passive/opt out implied</a:t>
            </a:r>
          </a:p>
          <a:p>
            <a:pPr lvl="2">
              <a:spcBef>
                <a:spcPts val="1200"/>
              </a:spcBef>
              <a:spcAft>
                <a:spcPts val="1200"/>
              </a:spcAft>
              <a:buClr>
                <a:srgbClr val="461D7C"/>
              </a:buClr>
              <a:buFont typeface="Arial" panose="020B0604020202020204" pitchFamily="34" charset="0"/>
              <a:buChar char="•"/>
            </a:pPr>
            <a:r>
              <a:rPr lang="en-US" altLang="en-US" sz="1800" dirty="0">
                <a:latin typeface="Arial" panose="020B0604020202020204" pitchFamily="34" charset="0"/>
                <a:cs typeface="Arial" panose="020B0604020202020204" pitchFamily="34" charset="0"/>
              </a:rPr>
              <a:t>Deception (can’t reveal true purpose-waiver of elements of consent typically)</a:t>
            </a:r>
          </a:p>
          <a:p>
            <a:endParaRPr lang="en-US" dirty="0"/>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073" y="152400"/>
            <a:ext cx="2768574" cy="773032"/>
          </a:xfrm>
          <a:prstGeom prst="rect">
            <a:avLst/>
          </a:prstGeom>
        </p:spPr>
      </p:pic>
    </p:spTree>
    <p:extLst>
      <p:ext uri="{BB962C8B-B14F-4D97-AF65-F5344CB8AC3E}">
        <p14:creationId xmlns:p14="http://schemas.microsoft.com/office/powerpoint/2010/main" val="36343119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2992647" y="0"/>
            <a:ext cx="5694153" cy="1143000"/>
          </a:xfrm>
        </p:spPr>
        <p:txBody>
          <a:bodyPr>
            <a:noAutofit/>
          </a:bodyPr>
          <a:lstStyle/>
          <a:p>
            <a:pPr algn="ctr"/>
            <a:r>
              <a:rPr lang="en-US" altLang="en-US" sz="3200" dirty="0">
                <a:solidFill>
                  <a:schemeClr val="tx1"/>
                </a:solidFill>
                <a:effectLst/>
                <a:latin typeface="Arial" panose="020B0604020202020204" pitchFamily="34" charset="0"/>
                <a:cs typeface="Arial" panose="020B0604020202020204" pitchFamily="34" charset="0"/>
              </a:rPr>
              <a:t>Considerations for the Consent Process</a:t>
            </a:r>
            <a:endParaRPr lang="en-US" sz="3200" dirty="0">
              <a:solidFill>
                <a:schemeClr val="tx1"/>
              </a:solidFill>
              <a:effectLst/>
              <a:latin typeface="Arial" panose="020B0604020202020204" pitchFamily="34" charset="0"/>
              <a:cs typeface="Arial" panose="020B0604020202020204" pitchFamily="34" charset="0"/>
            </a:endParaRPr>
          </a:p>
        </p:txBody>
      </p:sp>
      <p:sp>
        <p:nvSpPr>
          <p:cNvPr id="2" name="Content Placeholder 1"/>
          <p:cNvSpPr>
            <a:spLocks noGrp="1"/>
          </p:cNvSpPr>
          <p:nvPr>
            <p:ph idx="1"/>
          </p:nvPr>
        </p:nvSpPr>
        <p:spPr>
          <a:xfrm>
            <a:off x="457200" y="1676400"/>
            <a:ext cx="8229600" cy="4525963"/>
          </a:xfrm>
        </p:spPr>
        <p:txBody>
          <a:bodyPr>
            <a:normAutofit/>
          </a:bodyPr>
          <a:lstStyle/>
          <a:p>
            <a:pPr>
              <a:lnSpc>
                <a:spcPct val="90000"/>
              </a:lnSpc>
              <a:spcBef>
                <a:spcPts val="1200"/>
              </a:spcBef>
              <a:spcAft>
                <a:spcPts val="1200"/>
              </a:spcAft>
              <a:buClr>
                <a:srgbClr val="461D7C"/>
              </a:buClr>
            </a:pPr>
            <a:r>
              <a:rPr lang="en-US" altLang="en-US" sz="2400" dirty="0">
                <a:latin typeface="Arial" panose="020B0604020202020204" pitchFamily="34" charset="0"/>
                <a:cs typeface="Arial" panose="020B0604020202020204" pitchFamily="34" charset="0"/>
              </a:rPr>
              <a:t>Who can serve as a legally authorized representative?</a:t>
            </a:r>
            <a:endParaRPr lang="en-US" altLang="en-US" sz="800" dirty="0">
              <a:latin typeface="Arial" panose="020B0604020202020204" pitchFamily="34" charset="0"/>
              <a:cs typeface="Arial" panose="020B0604020202020204" pitchFamily="34" charset="0"/>
            </a:endParaRPr>
          </a:p>
          <a:p>
            <a:pPr>
              <a:lnSpc>
                <a:spcPct val="90000"/>
              </a:lnSpc>
              <a:spcBef>
                <a:spcPts val="1200"/>
              </a:spcBef>
              <a:spcAft>
                <a:spcPts val="1200"/>
              </a:spcAft>
              <a:buClr>
                <a:srgbClr val="461D7C"/>
              </a:buClr>
            </a:pPr>
            <a:r>
              <a:rPr lang="en-US" altLang="en-US" sz="2400" dirty="0">
                <a:latin typeface="Arial" panose="020B0604020202020204" pitchFamily="34" charset="0"/>
                <a:cs typeface="Arial" panose="020B0604020202020204" pitchFamily="34" charset="0"/>
              </a:rPr>
              <a:t>Will the participant or their representative understand the facts?</a:t>
            </a:r>
            <a:endParaRPr lang="en-US" altLang="en-US" sz="800" dirty="0">
              <a:latin typeface="Arial" panose="020B0604020202020204" pitchFamily="34" charset="0"/>
              <a:cs typeface="Arial" panose="020B0604020202020204" pitchFamily="34" charset="0"/>
            </a:endParaRPr>
          </a:p>
          <a:p>
            <a:pPr>
              <a:lnSpc>
                <a:spcPct val="90000"/>
              </a:lnSpc>
              <a:spcBef>
                <a:spcPts val="1200"/>
              </a:spcBef>
              <a:spcAft>
                <a:spcPts val="1200"/>
              </a:spcAft>
              <a:buClr>
                <a:srgbClr val="461D7C"/>
              </a:buClr>
            </a:pPr>
            <a:r>
              <a:rPr lang="en-US" altLang="en-US" sz="2400" dirty="0">
                <a:latin typeface="Arial" panose="020B0604020202020204" pitchFamily="34" charset="0"/>
                <a:cs typeface="Arial" panose="020B0604020202020204" pitchFamily="34" charset="0"/>
              </a:rPr>
              <a:t>Will they appreciate the implications of their decision?</a:t>
            </a:r>
            <a:endParaRPr lang="en-US" altLang="en-US" sz="800" dirty="0">
              <a:latin typeface="Arial" panose="020B0604020202020204" pitchFamily="34" charset="0"/>
              <a:cs typeface="Arial" panose="020B0604020202020204" pitchFamily="34" charset="0"/>
            </a:endParaRPr>
          </a:p>
          <a:p>
            <a:pPr>
              <a:lnSpc>
                <a:spcPct val="90000"/>
              </a:lnSpc>
              <a:spcBef>
                <a:spcPts val="1200"/>
              </a:spcBef>
              <a:spcAft>
                <a:spcPts val="1200"/>
              </a:spcAft>
              <a:buClr>
                <a:srgbClr val="461D7C"/>
              </a:buClr>
            </a:pPr>
            <a:r>
              <a:rPr lang="en-US" altLang="en-US" sz="2400" dirty="0">
                <a:latin typeface="Arial" panose="020B0604020202020204" pitchFamily="34" charset="0"/>
                <a:cs typeface="Arial" panose="020B0604020202020204" pitchFamily="34" charset="0"/>
              </a:rPr>
              <a:t>Will they be able to decide and communicate that decision?</a:t>
            </a:r>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073" y="152400"/>
            <a:ext cx="2768574" cy="773032"/>
          </a:xfrm>
          <a:prstGeom prst="rect">
            <a:avLst/>
          </a:prstGeom>
        </p:spPr>
      </p:pic>
    </p:spTree>
    <p:extLst>
      <p:ext uri="{BB962C8B-B14F-4D97-AF65-F5344CB8AC3E}">
        <p14:creationId xmlns:p14="http://schemas.microsoft.com/office/powerpoint/2010/main" val="2354613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2992647" y="13404"/>
            <a:ext cx="5694153" cy="1143000"/>
          </a:xfrm>
        </p:spPr>
        <p:txBody>
          <a:bodyPr>
            <a:noAutofit/>
          </a:bodyPr>
          <a:lstStyle/>
          <a:p>
            <a:pPr algn="ctr"/>
            <a:r>
              <a:rPr lang="en-US" altLang="en-US" sz="3200" dirty="0">
                <a:solidFill>
                  <a:schemeClr val="tx1"/>
                </a:solidFill>
                <a:effectLst/>
                <a:latin typeface="Arial" panose="020B0604020202020204" pitchFamily="34" charset="0"/>
                <a:cs typeface="Arial" panose="020B0604020202020204" pitchFamily="34" charset="0"/>
              </a:rPr>
              <a:t>Time and Place of Consent</a:t>
            </a:r>
            <a:endParaRPr lang="en-US" sz="3200" dirty="0">
              <a:solidFill>
                <a:schemeClr val="tx1"/>
              </a:solidFill>
              <a:effectLst/>
              <a:latin typeface="Arial" panose="020B0604020202020204" pitchFamily="34" charset="0"/>
              <a:cs typeface="Arial" panose="020B0604020202020204" pitchFamily="34" charset="0"/>
            </a:endParaRPr>
          </a:p>
        </p:txBody>
      </p:sp>
      <p:sp>
        <p:nvSpPr>
          <p:cNvPr id="2" name="Content Placeholder 1"/>
          <p:cNvSpPr>
            <a:spLocks noGrp="1"/>
          </p:cNvSpPr>
          <p:nvPr>
            <p:ph idx="1"/>
          </p:nvPr>
        </p:nvSpPr>
        <p:spPr>
          <a:xfrm>
            <a:off x="457200" y="2133600"/>
            <a:ext cx="8229600" cy="3048000"/>
          </a:xfrm>
        </p:spPr>
        <p:txBody>
          <a:bodyPr>
            <a:normAutofit/>
          </a:bodyPr>
          <a:lstStyle/>
          <a:p>
            <a:pPr>
              <a:spcBef>
                <a:spcPts val="1200"/>
              </a:spcBef>
              <a:spcAft>
                <a:spcPts val="1200"/>
              </a:spcAft>
              <a:buClr>
                <a:srgbClr val="461D7C"/>
              </a:buClr>
            </a:pPr>
            <a:r>
              <a:rPr lang="en-US" altLang="en-US" sz="2400" dirty="0">
                <a:latin typeface="Arial" panose="020B0604020202020204" pitchFamily="34" charset="0"/>
                <a:cs typeface="Arial" panose="020B0604020202020204" pitchFamily="34" charset="0"/>
              </a:rPr>
              <a:t>How much time/effort will be devoted to the consent discussion?</a:t>
            </a:r>
            <a:endParaRPr lang="en-US" altLang="en-US" sz="800" dirty="0">
              <a:latin typeface="Arial" panose="020B0604020202020204" pitchFamily="34" charset="0"/>
              <a:cs typeface="Arial" panose="020B0604020202020204" pitchFamily="34" charset="0"/>
            </a:endParaRPr>
          </a:p>
          <a:p>
            <a:pPr>
              <a:spcBef>
                <a:spcPts val="1200"/>
              </a:spcBef>
              <a:spcAft>
                <a:spcPts val="1200"/>
              </a:spcAft>
              <a:buClr>
                <a:srgbClr val="461D7C"/>
              </a:buClr>
            </a:pPr>
            <a:r>
              <a:rPr lang="en-US" altLang="en-US" sz="2400" dirty="0">
                <a:latin typeface="Arial" panose="020B0604020202020204" pitchFamily="34" charset="0"/>
                <a:cs typeface="Arial" panose="020B0604020202020204" pitchFamily="34" charset="0"/>
              </a:rPr>
              <a:t>How much time will be allowed for a decision?</a:t>
            </a:r>
            <a:endParaRPr lang="en-US" altLang="en-US" sz="800" dirty="0">
              <a:latin typeface="Arial" panose="020B0604020202020204" pitchFamily="34" charset="0"/>
              <a:cs typeface="Arial" panose="020B0604020202020204" pitchFamily="34" charset="0"/>
            </a:endParaRPr>
          </a:p>
          <a:p>
            <a:pPr>
              <a:spcBef>
                <a:spcPts val="1200"/>
              </a:spcBef>
              <a:spcAft>
                <a:spcPts val="1200"/>
              </a:spcAft>
              <a:buClr>
                <a:srgbClr val="461D7C"/>
              </a:buClr>
            </a:pPr>
            <a:r>
              <a:rPr lang="en-US" altLang="en-US" sz="2400" dirty="0">
                <a:latin typeface="Arial" panose="020B0604020202020204" pitchFamily="34" charset="0"/>
                <a:cs typeface="Arial" panose="020B0604020202020204" pitchFamily="34" charset="0"/>
              </a:rPr>
              <a:t>What is the setting of the consent process?</a:t>
            </a:r>
          </a:p>
          <a:p>
            <a:endParaRPr lang="en-US" sz="2400" dirty="0"/>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073" y="154806"/>
            <a:ext cx="2768574" cy="773032"/>
          </a:xfrm>
          <a:prstGeom prst="rect">
            <a:avLst/>
          </a:prstGeom>
        </p:spPr>
      </p:pic>
    </p:spTree>
    <p:extLst>
      <p:ext uri="{BB962C8B-B14F-4D97-AF65-F5344CB8AC3E}">
        <p14:creationId xmlns:p14="http://schemas.microsoft.com/office/powerpoint/2010/main" val="9634286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2992647" y="0"/>
            <a:ext cx="5694153" cy="1143000"/>
          </a:xfrm>
        </p:spPr>
        <p:txBody>
          <a:bodyPr>
            <a:noAutofit/>
          </a:bodyPr>
          <a:lstStyle/>
          <a:p>
            <a:pPr algn="ctr"/>
            <a:r>
              <a:rPr lang="en-US" altLang="en-US" sz="3200" dirty="0">
                <a:solidFill>
                  <a:schemeClr val="tx1"/>
                </a:solidFill>
                <a:effectLst/>
                <a:latin typeface="Arial" panose="020B0604020202020204" pitchFamily="34" charset="0"/>
                <a:cs typeface="Arial" panose="020B0604020202020204" pitchFamily="34" charset="0"/>
              </a:rPr>
              <a:t>Additional Considerations for the Consent Process</a:t>
            </a:r>
            <a:endParaRPr lang="en-US" sz="3200" dirty="0">
              <a:solidFill>
                <a:schemeClr val="tx1"/>
              </a:solidFill>
              <a:effectLst/>
              <a:latin typeface="Arial" panose="020B0604020202020204" pitchFamily="34" charset="0"/>
              <a:cs typeface="Arial" panose="020B0604020202020204" pitchFamily="34" charset="0"/>
            </a:endParaRPr>
          </a:p>
        </p:txBody>
      </p:sp>
      <p:sp>
        <p:nvSpPr>
          <p:cNvPr id="2" name="Content Placeholder 1"/>
          <p:cNvSpPr>
            <a:spLocks noGrp="1"/>
          </p:cNvSpPr>
          <p:nvPr>
            <p:ph idx="1"/>
          </p:nvPr>
        </p:nvSpPr>
        <p:spPr>
          <a:xfrm>
            <a:off x="457200" y="1600200"/>
            <a:ext cx="8229600" cy="4525963"/>
          </a:xfrm>
        </p:spPr>
        <p:txBody>
          <a:bodyPr/>
          <a:lstStyle/>
          <a:p>
            <a:pPr>
              <a:lnSpc>
                <a:spcPct val="90000"/>
              </a:lnSpc>
              <a:spcBef>
                <a:spcPts val="1200"/>
              </a:spcBef>
              <a:spcAft>
                <a:spcPts val="1200"/>
              </a:spcAft>
              <a:buClr>
                <a:srgbClr val="461D7C"/>
              </a:buClr>
            </a:pPr>
            <a:r>
              <a:rPr lang="en-US" altLang="en-US" sz="2400" dirty="0">
                <a:latin typeface="Arial" panose="020B0604020202020204" pitchFamily="34" charset="0"/>
                <a:cs typeface="Arial" panose="020B0604020202020204" pitchFamily="34" charset="0"/>
              </a:rPr>
              <a:t>Is there a power differential?</a:t>
            </a:r>
            <a:endParaRPr lang="en-US" altLang="en-US" sz="800" dirty="0">
              <a:latin typeface="Arial" panose="020B0604020202020204" pitchFamily="34" charset="0"/>
              <a:cs typeface="Arial" panose="020B0604020202020204" pitchFamily="34" charset="0"/>
            </a:endParaRPr>
          </a:p>
          <a:p>
            <a:pPr>
              <a:lnSpc>
                <a:spcPct val="90000"/>
              </a:lnSpc>
              <a:spcBef>
                <a:spcPts val="1200"/>
              </a:spcBef>
              <a:spcAft>
                <a:spcPts val="1200"/>
              </a:spcAft>
              <a:buClr>
                <a:srgbClr val="461D7C"/>
              </a:buClr>
            </a:pPr>
            <a:r>
              <a:rPr lang="en-US" altLang="en-US" sz="2400" dirty="0">
                <a:latin typeface="Arial" panose="020B0604020202020204" pitchFamily="34" charset="0"/>
                <a:cs typeface="Arial" panose="020B0604020202020204" pitchFamily="34" charset="0"/>
              </a:rPr>
              <a:t>Are there communication issues?</a:t>
            </a:r>
            <a:endParaRPr lang="en-US" altLang="en-US" sz="900" dirty="0">
              <a:latin typeface="Arial" panose="020B0604020202020204" pitchFamily="34" charset="0"/>
              <a:cs typeface="Arial" panose="020B0604020202020204" pitchFamily="34" charset="0"/>
            </a:endParaRPr>
          </a:p>
          <a:p>
            <a:pPr>
              <a:lnSpc>
                <a:spcPct val="90000"/>
              </a:lnSpc>
              <a:spcBef>
                <a:spcPts val="1200"/>
              </a:spcBef>
              <a:spcAft>
                <a:spcPts val="1200"/>
              </a:spcAft>
              <a:buClr>
                <a:srgbClr val="461D7C"/>
              </a:buClr>
            </a:pPr>
            <a:r>
              <a:rPr lang="en-US" altLang="en-US" sz="2400" dirty="0">
                <a:latin typeface="Arial" panose="020B0604020202020204" pitchFamily="34" charset="0"/>
                <a:cs typeface="Arial" panose="020B0604020202020204" pitchFamily="34" charset="0"/>
              </a:rPr>
              <a:t>Are there issues regarding the capacity to make a decision?</a:t>
            </a:r>
            <a:endParaRPr lang="en-US" altLang="en-US" sz="800" dirty="0">
              <a:latin typeface="Arial" panose="020B0604020202020204" pitchFamily="34" charset="0"/>
              <a:cs typeface="Arial" panose="020B0604020202020204" pitchFamily="34" charset="0"/>
            </a:endParaRPr>
          </a:p>
          <a:p>
            <a:pPr>
              <a:lnSpc>
                <a:spcPct val="90000"/>
              </a:lnSpc>
              <a:spcBef>
                <a:spcPts val="1200"/>
              </a:spcBef>
              <a:spcAft>
                <a:spcPts val="1200"/>
              </a:spcAft>
              <a:buClr>
                <a:srgbClr val="461D7C"/>
              </a:buClr>
            </a:pPr>
            <a:r>
              <a:rPr lang="en-US" altLang="en-US" sz="2400" dirty="0">
                <a:latin typeface="Arial" panose="020B0604020202020204" pitchFamily="34" charset="0"/>
                <a:cs typeface="Arial" panose="020B0604020202020204" pitchFamily="34" charset="0"/>
              </a:rPr>
              <a:t>If appropriate, is there a child assent form?</a:t>
            </a:r>
            <a:endParaRPr lang="en-US" altLang="en-US" sz="800" dirty="0">
              <a:latin typeface="Arial" panose="020B0604020202020204" pitchFamily="34" charset="0"/>
              <a:cs typeface="Arial" panose="020B0604020202020204" pitchFamily="34" charset="0"/>
            </a:endParaRPr>
          </a:p>
          <a:p>
            <a:pPr>
              <a:lnSpc>
                <a:spcPct val="90000"/>
              </a:lnSpc>
              <a:spcBef>
                <a:spcPts val="1200"/>
              </a:spcBef>
              <a:spcAft>
                <a:spcPts val="1200"/>
              </a:spcAft>
              <a:buClr>
                <a:srgbClr val="461D7C"/>
              </a:buClr>
            </a:pPr>
            <a:r>
              <a:rPr lang="en-US" altLang="en-US" sz="2400" dirty="0">
                <a:latin typeface="Arial" panose="020B0604020202020204" pitchFamily="34" charset="0"/>
                <a:cs typeface="Arial" panose="020B0604020202020204" pitchFamily="34" charset="0"/>
              </a:rPr>
              <a:t>Are there excessive motivating factors</a:t>
            </a:r>
            <a:endParaRPr lang="en-US" altLang="en-US" sz="500" dirty="0">
              <a:latin typeface="Arial" panose="020B0604020202020204" pitchFamily="34" charset="0"/>
              <a:cs typeface="Arial" panose="020B0604020202020204" pitchFamily="34" charset="0"/>
            </a:endParaRPr>
          </a:p>
          <a:p>
            <a:pPr lvl="1">
              <a:lnSpc>
                <a:spcPct val="90000"/>
              </a:lnSpc>
              <a:spcBef>
                <a:spcPts val="1200"/>
              </a:spcBef>
              <a:spcAft>
                <a:spcPts val="1200"/>
              </a:spcAft>
              <a:buClr>
                <a:srgbClr val="461D7C"/>
              </a:buClr>
              <a:buFont typeface="Arial" panose="020B0604020202020204" pitchFamily="34" charset="0"/>
              <a:buChar char="•"/>
            </a:pPr>
            <a:r>
              <a:rPr lang="en-US" altLang="en-US" sz="2000" dirty="0">
                <a:latin typeface="Arial" panose="020B0604020202020204" pitchFamily="34" charset="0"/>
                <a:cs typeface="Arial" panose="020B0604020202020204" pitchFamily="34" charset="0"/>
              </a:rPr>
              <a:t>Compensation</a:t>
            </a:r>
          </a:p>
          <a:p>
            <a:endParaRPr lang="en-US" sz="2400" dirty="0"/>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073" y="154806"/>
            <a:ext cx="2768574" cy="773032"/>
          </a:xfrm>
          <a:prstGeom prst="rect">
            <a:avLst/>
          </a:prstGeom>
        </p:spPr>
      </p:pic>
    </p:spTree>
    <p:extLst>
      <p:ext uri="{BB962C8B-B14F-4D97-AF65-F5344CB8AC3E}">
        <p14:creationId xmlns:p14="http://schemas.microsoft.com/office/powerpoint/2010/main" val="306356727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2992647" y="0"/>
            <a:ext cx="5694153" cy="1143000"/>
          </a:xfrm>
        </p:spPr>
        <p:txBody>
          <a:bodyPr>
            <a:noAutofit/>
          </a:bodyPr>
          <a:lstStyle/>
          <a:p>
            <a:pPr algn="ctr"/>
            <a:r>
              <a:rPr lang="en-US" altLang="en-US" sz="3200" dirty="0">
                <a:solidFill>
                  <a:schemeClr val="tx1"/>
                </a:solidFill>
                <a:effectLst/>
                <a:latin typeface="Arial" panose="020B0604020202020204" pitchFamily="34" charset="0"/>
                <a:cs typeface="Arial" panose="020B0604020202020204" pitchFamily="34" charset="0"/>
              </a:rPr>
              <a:t>Non-English-Speaking Subjects Consenting?</a:t>
            </a:r>
            <a:endParaRPr lang="en-US" sz="3200" dirty="0">
              <a:solidFill>
                <a:schemeClr val="tx1"/>
              </a:solidFill>
              <a:effectLst/>
              <a:latin typeface="Arial" panose="020B0604020202020204" pitchFamily="34" charset="0"/>
              <a:cs typeface="Arial" panose="020B0604020202020204" pitchFamily="34" charset="0"/>
            </a:endParaRPr>
          </a:p>
        </p:txBody>
      </p:sp>
      <p:sp>
        <p:nvSpPr>
          <p:cNvPr id="2" name="Content Placeholder 1"/>
          <p:cNvSpPr>
            <a:spLocks noGrp="1"/>
          </p:cNvSpPr>
          <p:nvPr>
            <p:ph idx="1"/>
          </p:nvPr>
        </p:nvSpPr>
        <p:spPr>
          <a:xfrm>
            <a:off x="457200" y="1905000"/>
            <a:ext cx="8229600" cy="3581400"/>
          </a:xfrm>
        </p:spPr>
        <p:txBody>
          <a:bodyPr>
            <a:normAutofit/>
          </a:bodyPr>
          <a:lstStyle/>
          <a:p>
            <a:pPr>
              <a:lnSpc>
                <a:spcPct val="90000"/>
              </a:lnSpc>
              <a:spcBef>
                <a:spcPts val="1200"/>
              </a:spcBef>
              <a:spcAft>
                <a:spcPts val="1200"/>
              </a:spcAft>
              <a:buClr>
                <a:srgbClr val="461D7C"/>
              </a:buClr>
            </a:pPr>
            <a:r>
              <a:rPr lang="en-US" altLang="en-US" sz="2400" dirty="0">
                <a:latin typeface="Arial" panose="020B0604020202020204" pitchFamily="34" charset="0"/>
                <a:cs typeface="Arial" panose="020B0604020202020204" pitchFamily="34" charset="0"/>
              </a:rPr>
              <a:t>What language does the participant or representative speak?</a:t>
            </a:r>
            <a:endParaRPr lang="en-US" altLang="en-US" sz="800" dirty="0">
              <a:latin typeface="Arial" panose="020B0604020202020204" pitchFamily="34" charset="0"/>
              <a:cs typeface="Arial" panose="020B0604020202020204" pitchFamily="34" charset="0"/>
            </a:endParaRPr>
          </a:p>
          <a:p>
            <a:pPr>
              <a:lnSpc>
                <a:spcPct val="90000"/>
              </a:lnSpc>
              <a:spcBef>
                <a:spcPts val="1200"/>
              </a:spcBef>
              <a:spcAft>
                <a:spcPts val="1200"/>
              </a:spcAft>
              <a:buClr>
                <a:srgbClr val="461D7C"/>
              </a:buClr>
            </a:pPr>
            <a:r>
              <a:rPr lang="en-US" altLang="en-US" sz="2400" dirty="0">
                <a:latin typeface="Arial" panose="020B0604020202020204" pitchFamily="34" charset="0"/>
                <a:cs typeface="Arial" panose="020B0604020202020204" pitchFamily="34" charset="0"/>
              </a:rPr>
              <a:t>Can the research team communicate with the participant in an understandable language?</a:t>
            </a:r>
            <a:endParaRPr lang="en-US" altLang="en-US" sz="800" dirty="0">
              <a:latin typeface="Arial" panose="020B0604020202020204" pitchFamily="34" charset="0"/>
              <a:cs typeface="Arial" panose="020B0604020202020204" pitchFamily="34" charset="0"/>
            </a:endParaRPr>
          </a:p>
          <a:p>
            <a:pPr>
              <a:lnSpc>
                <a:spcPct val="90000"/>
              </a:lnSpc>
              <a:spcBef>
                <a:spcPts val="1200"/>
              </a:spcBef>
              <a:spcAft>
                <a:spcPts val="1200"/>
              </a:spcAft>
              <a:buClr>
                <a:srgbClr val="461D7C"/>
              </a:buClr>
            </a:pPr>
            <a:r>
              <a:rPr lang="en-US" altLang="en-US" sz="2400" dirty="0">
                <a:latin typeface="Arial" panose="020B0604020202020204" pitchFamily="34" charset="0"/>
                <a:cs typeface="Arial" panose="020B0604020202020204" pitchFamily="34" charset="0"/>
              </a:rPr>
              <a:t>Will written information be given to the participant in an understandable language?</a:t>
            </a:r>
          </a:p>
          <a:p>
            <a:endParaRPr lang="en-US" sz="2400" dirty="0"/>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073" y="154806"/>
            <a:ext cx="2768574" cy="773032"/>
          </a:xfrm>
          <a:prstGeom prst="rect">
            <a:avLst/>
          </a:prstGeom>
        </p:spPr>
      </p:pic>
    </p:spTree>
    <p:extLst>
      <p:ext uri="{BB962C8B-B14F-4D97-AF65-F5344CB8AC3E}">
        <p14:creationId xmlns:p14="http://schemas.microsoft.com/office/powerpoint/2010/main" val="396883389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2916447" y="0"/>
            <a:ext cx="5694153" cy="1143000"/>
          </a:xfrm>
        </p:spPr>
        <p:txBody>
          <a:bodyPr>
            <a:noAutofit/>
          </a:bodyPr>
          <a:lstStyle/>
          <a:p>
            <a:pPr algn="ctr"/>
            <a:r>
              <a:rPr lang="en-US" altLang="en-US" sz="3200" dirty="0">
                <a:solidFill>
                  <a:schemeClr val="tx1"/>
                </a:solidFill>
                <a:effectLst/>
                <a:latin typeface="Arial" panose="020B0604020202020204" pitchFamily="34" charset="0"/>
                <a:cs typeface="Arial" panose="020B0604020202020204" pitchFamily="34" charset="0"/>
              </a:rPr>
              <a:t>Consent Document Check</a:t>
            </a:r>
            <a:endParaRPr lang="en-US" sz="3200" dirty="0">
              <a:solidFill>
                <a:schemeClr val="tx1"/>
              </a:solidFill>
              <a:effectLst/>
              <a:latin typeface="Arial" panose="020B0604020202020204" pitchFamily="34" charset="0"/>
              <a:cs typeface="Arial" panose="020B0604020202020204" pitchFamily="34" charset="0"/>
            </a:endParaRPr>
          </a:p>
        </p:txBody>
      </p:sp>
      <p:sp>
        <p:nvSpPr>
          <p:cNvPr id="2" name="Content Placeholder 1"/>
          <p:cNvSpPr>
            <a:spLocks noGrp="1"/>
          </p:cNvSpPr>
          <p:nvPr>
            <p:ph idx="1"/>
          </p:nvPr>
        </p:nvSpPr>
        <p:spPr>
          <a:xfrm>
            <a:off x="381000" y="2209800"/>
            <a:ext cx="8229600" cy="2971800"/>
          </a:xfrm>
        </p:spPr>
        <p:txBody>
          <a:bodyPr/>
          <a:lstStyle/>
          <a:p>
            <a:pPr>
              <a:buClr>
                <a:srgbClr val="461D7C"/>
              </a:buClr>
            </a:pPr>
            <a:r>
              <a:rPr lang="en-US" altLang="en-US" sz="2400" dirty="0">
                <a:latin typeface="Arial" panose="020B0604020202020204" pitchFamily="34" charset="0"/>
                <a:cs typeface="Arial" panose="020B0604020202020204" pitchFamily="34" charset="0"/>
              </a:rPr>
              <a:t>Informed Consent congruent with:</a:t>
            </a:r>
            <a:endParaRPr lang="en-US" altLang="en-US" sz="900" dirty="0">
              <a:latin typeface="Arial" panose="020B0604020202020204" pitchFamily="34" charset="0"/>
              <a:cs typeface="Arial" panose="020B0604020202020204" pitchFamily="34" charset="0"/>
            </a:endParaRPr>
          </a:p>
          <a:p>
            <a:pPr lvl="1">
              <a:spcBef>
                <a:spcPts val="1200"/>
              </a:spcBef>
              <a:spcAft>
                <a:spcPts val="1200"/>
              </a:spcAft>
              <a:buClr>
                <a:srgbClr val="461D7C"/>
              </a:buClr>
              <a:buFont typeface="Arial" panose="020B0604020202020204" pitchFamily="34" charset="0"/>
              <a:buChar char="•"/>
            </a:pPr>
            <a:r>
              <a:rPr lang="en-US" altLang="en-US" sz="2400" dirty="0">
                <a:latin typeface="Arial" panose="020B0604020202020204" pitchFamily="34" charset="0"/>
                <a:cs typeface="Arial" panose="020B0604020202020204" pitchFamily="34" charset="0"/>
              </a:rPr>
              <a:t>Protocol</a:t>
            </a:r>
          </a:p>
          <a:p>
            <a:pPr lvl="1">
              <a:spcBef>
                <a:spcPts val="1200"/>
              </a:spcBef>
              <a:spcAft>
                <a:spcPts val="1200"/>
              </a:spcAft>
              <a:buClr>
                <a:srgbClr val="461D7C"/>
              </a:buClr>
              <a:buFont typeface="Arial" panose="020B0604020202020204" pitchFamily="34" charset="0"/>
              <a:buChar char="•"/>
            </a:pPr>
            <a:r>
              <a:rPr lang="en-US" altLang="en-US" sz="2400" dirty="0">
                <a:latin typeface="Arial" panose="020B0604020202020204" pitchFamily="34" charset="0"/>
                <a:cs typeface="Arial" panose="020B0604020202020204" pitchFamily="34" charset="0"/>
              </a:rPr>
              <a:t>Policies</a:t>
            </a:r>
          </a:p>
          <a:p>
            <a:pPr lvl="1">
              <a:spcBef>
                <a:spcPts val="1200"/>
              </a:spcBef>
              <a:spcAft>
                <a:spcPts val="1200"/>
              </a:spcAft>
              <a:buClr>
                <a:srgbClr val="461D7C"/>
              </a:buClr>
              <a:buFont typeface="Arial" panose="020B0604020202020204" pitchFamily="34" charset="0"/>
              <a:buChar char="•"/>
            </a:pPr>
            <a:r>
              <a:rPr lang="en-US" altLang="en-US" sz="2400" dirty="0">
                <a:latin typeface="Arial" panose="020B0604020202020204" pitchFamily="34" charset="0"/>
                <a:cs typeface="Arial" panose="020B0604020202020204" pitchFamily="34" charset="0"/>
              </a:rPr>
              <a:t>Laws and Regulations</a:t>
            </a:r>
          </a:p>
          <a:p>
            <a:endParaRPr lang="en-US" dirty="0"/>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073" y="154806"/>
            <a:ext cx="2768574" cy="773032"/>
          </a:xfrm>
          <a:prstGeom prst="rect">
            <a:avLst/>
          </a:prstGeom>
        </p:spPr>
      </p:pic>
    </p:spTree>
    <p:extLst>
      <p:ext uri="{BB962C8B-B14F-4D97-AF65-F5344CB8AC3E}">
        <p14:creationId xmlns:p14="http://schemas.microsoft.com/office/powerpoint/2010/main" val="286367646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2992647" y="0"/>
            <a:ext cx="5694153" cy="1143000"/>
          </a:xfrm>
        </p:spPr>
        <p:txBody>
          <a:bodyPr>
            <a:normAutofit/>
          </a:bodyPr>
          <a:lstStyle/>
          <a:p>
            <a:pPr algn="ctr"/>
            <a:r>
              <a:rPr lang="en-US" altLang="en-US" sz="3200" dirty="0">
                <a:solidFill>
                  <a:schemeClr val="tx1"/>
                </a:solidFill>
                <a:effectLst/>
                <a:latin typeface="Arial" panose="020B0604020202020204" pitchFamily="34" charset="0"/>
                <a:cs typeface="Arial" panose="020B0604020202020204" pitchFamily="34" charset="0"/>
              </a:rPr>
              <a:t>Regulatory Criteria-Monitoring	</a:t>
            </a:r>
            <a:endParaRPr lang="en-US" sz="3200" dirty="0">
              <a:solidFill>
                <a:schemeClr val="tx1"/>
              </a:solidFill>
              <a:effectLst/>
              <a:latin typeface="Arial" panose="020B0604020202020204" pitchFamily="34" charset="0"/>
              <a:cs typeface="Arial" panose="020B0604020202020204" pitchFamily="34" charset="0"/>
            </a:endParaRPr>
          </a:p>
        </p:txBody>
      </p:sp>
      <p:sp>
        <p:nvSpPr>
          <p:cNvPr id="2" name="Content Placeholder 1"/>
          <p:cNvSpPr>
            <a:spLocks noGrp="1"/>
          </p:cNvSpPr>
          <p:nvPr>
            <p:ph idx="1"/>
          </p:nvPr>
        </p:nvSpPr>
        <p:spPr/>
        <p:txBody>
          <a:bodyPr anchor="ctr"/>
          <a:lstStyle/>
          <a:p>
            <a:pPr marL="109728" indent="0" algn="ctr">
              <a:buNone/>
            </a:pPr>
            <a:r>
              <a:rPr lang="en-US" altLang="en-US" dirty="0">
                <a:latin typeface="Arial" panose="020B0604020202020204" pitchFamily="34" charset="0"/>
                <a:cs typeface="Arial" panose="020B0604020202020204" pitchFamily="34" charset="0"/>
              </a:rPr>
              <a:t>If the research involves more than minimal risk to the participant, the research plan makes adequate provision for monitoring the data collected to ensure the safety of the participants.</a:t>
            </a:r>
          </a:p>
          <a:p>
            <a:pPr marL="109728" indent="0">
              <a:buNone/>
            </a:pPr>
            <a:endParaRPr lang="en-US" dirty="0"/>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073" y="154806"/>
            <a:ext cx="2768574" cy="773032"/>
          </a:xfrm>
          <a:prstGeom prst="rect">
            <a:avLst/>
          </a:prstGeom>
        </p:spPr>
      </p:pic>
    </p:spTree>
    <p:extLst>
      <p:ext uri="{BB962C8B-B14F-4D97-AF65-F5344CB8AC3E}">
        <p14:creationId xmlns:p14="http://schemas.microsoft.com/office/powerpoint/2010/main" val="111602328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514600" y="0"/>
            <a:ext cx="6172200" cy="1143000"/>
          </a:xfrm>
        </p:spPr>
        <p:txBody>
          <a:bodyPr>
            <a:noAutofit/>
          </a:bodyPr>
          <a:lstStyle/>
          <a:p>
            <a:pPr algn="ctr"/>
            <a:r>
              <a:rPr lang="en-US" altLang="en-US" sz="3200" dirty="0">
                <a:solidFill>
                  <a:schemeClr val="tx1"/>
                </a:solidFill>
                <a:effectLst/>
                <a:latin typeface="Arial" panose="020B0604020202020204" pitchFamily="34" charset="0"/>
                <a:cs typeface="Arial" panose="020B0604020202020204" pitchFamily="34" charset="0"/>
              </a:rPr>
              <a:t>Things to Consider When Evaluating Monitoring</a:t>
            </a:r>
            <a:endParaRPr lang="en-US" sz="3200" dirty="0">
              <a:solidFill>
                <a:schemeClr val="tx1"/>
              </a:solidFill>
              <a:effectLst/>
              <a:latin typeface="Arial" panose="020B0604020202020204" pitchFamily="34" charset="0"/>
              <a:cs typeface="Arial" panose="020B0604020202020204" pitchFamily="34" charset="0"/>
            </a:endParaRPr>
          </a:p>
        </p:txBody>
      </p:sp>
      <p:sp>
        <p:nvSpPr>
          <p:cNvPr id="2" name="Content Placeholder 1"/>
          <p:cNvSpPr>
            <a:spLocks noGrp="1"/>
          </p:cNvSpPr>
          <p:nvPr>
            <p:ph idx="1"/>
          </p:nvPr>
        </p:nvSpPr>
        <p:spPr>
          <a:xfrm>
            <a:off x="457200" y="1676400"/>
            <a:ext cx="8229600" cy="4525963"/>
          </a:xfrm>
        </p:spPr>
        <p:txBody>
          <a:bodyPr>
            <a:normAutofit/>
          </a:bodyPr>
          <a:lstStyle/>
          <a:p>
            <a:pPr>
              <a:spcBef>
                <a:spcPts val="1200"/>
              </a:spcBef>
              <a:spcAft>
                <a:spcPts val="1200"/>
              </a:spcAft>
              <a:buClr>
                <a:srgbClr val="461D7C"/>
              </a:buClr>
            </a:pPr>
            <a:r>
              <a:rPr lang="en-US" altLang="en-US" sz="2400" dirty="0">
                <a:latin typeface="Arial" panose="020B0604020202020204" pitchFamily="34" charset="0"/>
                <a:cs typeface="Arial" panose="020B0604020202020204" pitchFamily="34" charset="0"/>
              </a:rPr>
              <a:t>Is the study considered to be greater than minimal risk, if not, this is not required. </a:t>
            </a:r>
            <a:endParaRPr lang="en-US" altLang="en-US" sz="800" dirty="0">
              <a:latin typeface="Arial" panose="020B0604020202020204" pitchFamily="34" charset="0"/>
              <a:cs typeface="Arial" panose="020B0604020202020204" pitchFamily="34" charset="0"/>
            </a:endParaRPr>
          </a:p>
          <a:p>
            <a:pPr>
              <a:spcBef>
                <a:spcPts val="1200"/>
              </a:spcBef>
              <a:spcAft>
                <a:spcPts val="1200"/>
              </a:spcAft>
              <a:buClr>
                <a:srgbClr val="461D7C"/>
              </a:buClr>
            </a:pPr>
            <a:r>
              <a:rPr lang="en-US" altLang="en-US" sz="2400" dirty="0">
                <a:latin typeface="Arial" panose="020B0604020202020204" pitchFamily="34" charset="0"/>
                <a:cs typeface="Arial" panose="020B0604020202020204" pitchFamily="34" charset="0"/>
              </a:rPr>
              <a:t>When will the data be monitored?</a:t>
            </a:r>
            <a:endParaRPr lang="en-US" altLang="en-US" sz="800" dirty="0">
              <a:latin typeface="Arial" panose="020B0604020202020204" pitchFamily="34" charset="0"/>
              <a:cs typeface="Arial" panose="020B0604020202020204" pitchFamily="34" charset="0"/>
            </a:endParaRPr>
          </a:p>
          <a:p>
            <a:pPr>
              <a:spcBef>
                <a:spcPts val="1200"/>
              </a:spcBef>
              <a:spcAft>
                <a:spcPts val="1200"/>
              </a:spcAft>
              <a:buClr>
                <a:srgbClr val="461D7C"/>
              </a:buClr>
            </a:pPr>
            <a:r>
              <a:rPr lang="en-US" altLang="en-US" sz="2400" dirty="0">
                <a:latin typeface="Arial" panose="020B0604020202020204" pitchFamily="34" charset="0"/>
                <a:cs typeface="Arial" panose="020B0604020202020204" pitchFamily="34" charset="0"/>
              </a:rPr>
              <a:t>What data will be monitored?</a:t>
            </a:r>
            <a:endParaRPr lang="en-US" altLang="en-US" sz="800" dirty="0">
              <a:latin typeface="Arial" panose="020B0604020202020204" pitchFamily="34" charset="0"/>
              <a:cs typeface="Arial" panose="020B0604020202020204" pitchFamily="34" charset="0"/>
            </a:endParaRPr>
          </a:p>
          <a:p>
            <a:pPr>
              <a:spcBef>
                <a:spcPts val="1200"/>
              </a:spcBef>
              <a:spcAft>
                <a:spcPts val="1200"/>
              </a:spcAft>
              <a:buClr>
                <a:srgbClr val="461D7C"/>
              </a:buClr>
            </a:pPr>
            <a:r>
              <a:rPr lang="en-US" altLang="en-US" sz="2400" dirty="0">
                <a:latin typeface="Arial" panose="020B0604020202020204" pitchFamily="34" charset="0"/>
                <a:cs typeface="Arial" panose="020B0604020202020204" pitchFamily="34" charset="0"/>
              </a:rPr>
              <a:t>Who will be doing the monitoring?</a:t>
            </a:r>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073" y="154806"/>
            <a:ext cx="2768574" cy="773032"/>
          </a:xfrm>
          <a:prstGeom prst="rect">
            <a:avLst/>
          </a:prstGeom>
        </p:spPr>
      </p:pic>
    </p:spTree>
    <p:extLst>
      <p:ext uri="{BB962C8B-B14F-4D97-AF65-F5344CB8AC3E}">
        <p14:creationId xmlns:p14="http://schemas.microsoft.com/office/powerpoint/2010/main" val="115941031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2992647" y="0"/>
            <a:ext cx="5694153" cy="1143000"/>
          </a:xfrm>
        </p:spPr>
        <p:txBody>
          <a:bodyPr>
            <a:normAutofit/>
          </a:bodyPr>
          <a:lstStyle/>
          <a:p>
            <a:pPr algn="ctr"/>
            <a:r>
              <a:rPr lang="en-US" altLang="en-US" sz="3200" dirty="0">
                <a:solidFill>
                  <a:schemeClr val="tx1"/>
                </a:solidFill>
                <a:effectLst/>
                <a:latin typeface="Arial" panose="020B0604020202020204" pitchFamily="34" charset="0"/>
                <a:cs typeface="Arial" panose="020B0604020202020204" pitchFamily="34" charset="0"/>
              </a:rPr>
              <a:t>Regulatory Criteria-Privacy </a:t>
            </a:r>
            <a:endParaRPr lang="en-US" sz="3200" dirty="0">
              <a:solidFill>
                <a:schemeClr val="tx1"/>
              </a:solidFill>
              <a:effectLst/>
              <a:latin typeface="Arial" panose="020B0604020202020204" pitchFamily="34" charset="0"/>
              <a:cs typeface="Arial" panose="020B0604020202020204" pitchFamily="34" charset="0"/>
            </a:endParaRPr>
          </a:p>
        </p:txBody>
      </p:sp>
      <p:sp>
        <p:nvSpPr>
          <p:cNvPr id="2" name="Content Placeholder 1"/>
          <p:cNvSpPr>
            <a:spLocks noGrp="1"/>
          </p:cNvSpPr>
          <p:nvPr>
            <p:ph idx="1"/>
          </p:nvPr>
        </p:nvSpPr>
        <p:spPr/>
        <p:txBody>
          <a:bodyPr anchor="ctr"/>
          <a:lstStyle/>
          <a:p>
            <a:pPr marL="109728" indent="0" algn="ctr">
              <a:buNone/>
            </a:pPr>
            <a:r>
              <a:rPr lang="en-US" altLang="en-US" dirty="0">
                <a:latin typeface="Arial" panose="020B0604020202020204" pitchFamily="34" charset="0"/>
                <a:cs typeface="Arial" panose="020B0604020202020204" pitchFamily="34" charset="0"/>
              </a:rPr>
              <a:t>There are adequate provisions to protect participant privacy.</a:t>
            </a:r>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073" y="154806"/>
            <a:ext cx="2768574" cy="773032"/>
          </a:xfrm>
          <a:prstGeom prst="rect">
            <a:avLst/>
          </a:prstGeom>
        </p:spPr>
      </p:pic>
    </p:spTree>
    <p:extLst>
      <p:ext uri="{BB962C8B-B14F-4D97-AF65-F5344CB8AC3E}">
        <p14:creationId xmlns:p14="http://schemas.microsoft.com/office/powerpoint/2010/main" val="184230123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2514600" y="0"/>
            <a:ext cx="6172200" cy="1143000"/>
          </a:xfrm>
        </p:spPr>
        <p:txBody>
          <a:bodyPr>
            <a:noAutofit/>
          </a:bodyPr>
          <a:lstStyle/>
          <a:p>
            <a:pPr algn="ctr"/>
            <a:r>
              <a:rPr lang="en-US" altLang="en-US" sz="3200" dirty="0">
                <a:solidFill>
                  <a:schemeClr val="tx1"/>
                </a:solidFill>
                <a:effectLst/>
                <a:latin typeface="Arial" panose="020B0604020202020204" pitchFamily="34" charset="0"/>
                <a:cs typeface="Arial" panose="020B0604020202020204" pitchFamily="34" charset="0"/>
              </a:rPr>
              <a:t>Things to Consider When Evaluating Privacy</a:t>
            </a:r>
            <a:endParaRPr lang="en-US" sz="3200" dirty="0">
              <a:solidFill>
                <a:schemeClr val="tx1"/>
              </a:solidFill>
              <a:effectLst/>
              <a:latin typeface="Arial" panose="020B0604020202020204" pitchFamily="34" charset="0"/>
              <a:cs typeface="Arial" panose="020B0604020202020204" pitchFamily="34" charset="0"/>
            </a:endParaRPr>
          </a:p>
        </p:txBody>
      </p:sp>
      <p:sp>
        <p:nvSpPr>
          <p:cNvPr id="2" name="Content Placeholder 1"/>
          <p:cNvSpPr>
            <a:spLocks noGrp="1"/>
          </p:cNvSpPr>
          <p:nvPr>
            <p:ph idx="1"/>
          </p:nvPr>
        </p:nvSpPr>
        <p:spPr>
          <a:xfrm>
            <a:off x="381000" y="1676400"/>
            <a:ext cx="8229600" cy="4525963"/>
          </a:xfrm>
        </p:spPr>
        <p:txBody>
          <a:bodyPr>
            <a:normAutofit/>
          </a:bodyPr>
          <a:lstStyle/>
          <a:p>
            <a:pPr>
              <a:spcBef>
                <a:spcPts val="1200"/>
              </a:spcBef>
              <a:spcAft>
                <a:spcPts val="1200"/>
              </a:spcAft>
              <a:buClr>
                <a:srgbClr val="461D7C"/>
              </a:buClr>
            </a:pPr>
            <a:r>
              <a:rPr lang="en-US" altLang="en-US" sz="2400" dirty="0">
                <a:latin typeface="Arial" panose="020B0604020202020204" pitchFamily="34" charset="0"/>
                <a:cs typeface="Arial" panose="020B0604020202020204" pitchFamily="34" charset="0"/>
              </a:rPr>
              <a:t>Will participants think that the information sought is any of the researcher’s business?</a:t>
            </a:r>
            <a:endParaRPr lang="en-US" altLang="en-US" sz="800" dirty="0">
              <a:latin typeface="Arial" panose="020B0604020202020204" pitchFamily="34" charset="0"/>
              <a:cs typeface="Arial" panose="020B0604020202020204" pitchFamily="34" charset="0"/>
            </a:endParaRPr>
          </a:p>
          <a:p>
            <a:pPr>
              <a:spcBef>
                <a:spcPts val="1200"/>
              </a:spcBef>
              <a:spcAft>
                <a:spcPts val="1200"/>
              </a:spcAft>
              <a:buClr>
                <a:srgbClr val="461D7C"/>
              </a:buClr>
            </a:pPr>
            <a:r>
              <a:rPr lang="en-US" altLang="en-US" sz="2400" dirty="0">
                <a:latin typeface="Arial" panose="020B0604020202020204" pitchFamily="34" charset="0"/>
                <a:cs typeface="Arial" panose="020B0604020202020204" pitchFamily="34" charset="0"/>
              </a:rPr>
              <a:t>Will participants be comfortable providing information in the research setting?</a:t>
            </a:r>
            <a:endParaRPr lang="en-US" altLang="en-US" sz="800" dirty="0">
              <a:latin typeface="Arial" panose="020B0604020202020204" pitchFamily="34" charset="0"/>
              <a:cs typeface="Arial" panose="020B0604020202020204" pitchFamily="34" charset="0"/>
            </a:endParaRPr>
          </a:p>
          <a:p>
            <a:pPr>
              <a:spcBef>
                <a:spcPts val="1200"/>
              </a:spcBef>
              <a:spcAft>
                <a:spcPts val="1200"/>
              </a:spcAft>
              <a:buClr>
                <a:srgbClr val="461D7C"/>
              </a:buClr>
            </a:pPr>
            <a:r>
              <a:rPr lang="en-US" altLang="en-US" sz="2400" dirty="0">
                <a:latin typeface="Arial" panose="020B0604020202020204" pitchFamily="34" charset="0"/>
                <a:cs typeface="Arial" panose="020B0604020202020204" pitchFamily="34" charset="0"/>
              </a:rPr>
              <a:t>Do procedures for identifying participants minimize any invasion of privacy?</a:t>
            </a:r>
            <a:endParaRPr lang="en-US" altLang="en-US" sz="800" dirty="0">
              <a:latin typeface="Arial" panose="020B0604020202020204" pitchFamily="34" charset="0"/>
              <a:cs typeface="Arial" panose="020B0604020202020204" pitchFamily="34" charset="0"/>
            </a:endParaRPr>
          </a:p>
          <a:p>
            <a:pPr>
              <a:spcBef>
                <a:spcPts val="1200"/>
              </a:spcBef>
              <a:spcAft>
                <a:spcPts val="1200"/>
              </a:spcAft>
              <a:buClr>
                <a:srgbClr val="461D7C"/>
              </a:buClr>
            </a:pPr>
            <a:r>
              <a:rPr lang="en-US" altLang="en-US" sz="2400" dirty="0">
                <a:latin typeface="Arial" panose="020B0604020202020204" pitchFamily="34" charset="0"/>
                <a:cs typeface="Arial" panose="020B0604020202020204" pitchFamily="34" charset="0"/>
              </a:rPr>
              <a:t>Are the research procedures designed to minimize any invasion of privacy?</a:t>
            </a:r>
          </a:p>
          <a:p>
            <a:endParaRPr lang="en-US" dirty="0"/>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073" y="154806"/>
            <a:ext cx="2768574" cy="773032"/>
          </a:xfrm>
          <a:prstGeom prst="rect">
            <a:avLst/>
          </a:prstGeom>
        </p:spPr>
      </p:pic>
    </p:spTree>
    <p:extLst>
      <p:ext uri="{BB962C8B-B14F-4D97-AF65-F5344CB8AC3E}">
        <p14:creationId xmlns:p14="http://schemas.microsoft.com/office/powerpoint/2010/main" val="133132979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2992647" y="0"/>
            <a:ext cx="5694153" cy="1143000"/>
          </a:xfrm>
        </p:spPr>
        <p:txBody>
          <a:bodyPr>
            <a:normAutofit/>
          </a:bodyPr>
          <a:lstStyle/>
          <a:p>
            <a:pPr algn="ctr"/>
            <a:r>
              <a:rPr lang="en-US" altLang="en-US" sz="3200" dirty="0">
                <a:solidFill>
                  <a:schemeClr val="tx1"/>
                </a:solidFill>
                <a:effectLst/>
                <a:latin typeface="Arial" panose="020B0604020202020204" pitchFamily="34" charset="0"/>
                <a:cs typeface="Arial" panose="020B0604020202020204" pitchFamily="34" charset="0"/>
              </a:rPr>
              <a:t>Regulatory Criteria-Confidentiality </a:t>
            </a:r>
            <a:endParaRPr lang="en-US" sz="3200" dirty="0">
              <a:solidFill>
                <a:schemeClr val="tx1"/>
              </a:solidFill>
              <a:effectLst/>
              <a:latin typeface="Arial" panose="020B0604020202020204" pitchFamily="34" charset="0"/>
              <a:cs typeface="Arial" panose="020B0604020202020204" pitchFamily="34" charset="0"/>
            </a:endParaRPr>
          </a:p>
        </p:txBody>
      </p:sp>
      <p:sp>
        <p:nvSpPr>
          <p:cNvPr id="2" name="Content Placeholder 1"/>
          <p:cNvSpPr>
            <a:spLocks noGrp="1"/>
          </p:cNvSpPr>
          <p:nvPr>
            <p:ph idx="1"/>
          </p:nvPr>
        </p:nvSpPr>
        <p:spPr/>
        <p:txBody>
          <a:bodyPr anchor="ctr"/>
          <a:lstStyle/>
          <a:p>
            <a:pPr marL="109728" indent="0" algn="ctr">
              <a:buNone/>
            </a:pPr>
            <a:r>
              <a:rPr lang="en-US" altLang="en-US" dirty="0">
                <a:latin typeface="Arial" panose="020B0604020202020204" pitchFamily="34" charset="0"/>
                <a:cs typeface="Arial" panose="020B0604020202020204" pitchFamily="34" charset="0"/>
              </a:rPr>
              <a:t>There are adequate provisions to maintain data confidentiality.</a:t>
            </a:r>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073" y="154806"/>
            <a:ext cx="2768574" cy="773032"/>
          </a:xfrm>
          <a:prstGeom prst="rect">
            <a:avLst/>
          </a:prstGeom>
        </p:spPr>
      </p:pic>
    </p:spTree>
    <p:extLst>
      <p:ext uri="{BB962C8B-B14F-4D97-AF65-F5344CB8AC3E}">
        <p14:creationId xmlns:p14="http://schemas.microsoft.com/office/powerpoint/2010/main" val="318749159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2514600" y="0"/>
            <a:ext cx="6172200" cy="1143000"/>
          </a:xfrm>
        </p:spPr>
        <p:txBody>
          <a:bodyPr>
            <a:noAutofit/>
          </a:bodyPr>
          <a:lstStyle/>
          <a:p>
            <a:pPr algn="ctr"/>
            <a:r>
              <a:rPr lang="en-US" altLang="en-US" sz="3200" dirty="0">
                <a:solidFill>
                  <a:schemeClr val="tx1"/>
                </a:solidFill>
                <a:effectLst/>
                <a:latin typeface="Arial" panose="020B0604020202020204" pitchFamily="34" charset="0"/>
                <a:cs typeface="Arial" panose="020B0604020202020204" pitchFamily="34" charset="0"/>
              </a:rPr>
              <a:t>Things to Consider When Evaluating Confidentiality</a:t>
            </a:r>
            <a:endParaRPr lang="en-US" sz="3200" dirty="0">
              <a:solidFill>
                <a:schemeClr val="tx1"/>
              </a:solidFill>
              <a:effectLst/>
              <a:latin typeface="Arial" panose="020B0604020202020204" pitchFamily="34" charset="0"/>
              <a:cs typeface="Arial" panose="020B0604020202020204" pitchFamily="34" charset="0"/>
            </a:endParaRPr>
          </a:p>
        </p:txBody>
      </p:sp>
      <p:sp>
        <p:nvSpPr>
          <p:cNvPr id="2" name="Content Placeholder 1"/>
          <p:cNvSpPr>
            <a:spLocks noGrp="1"/>
          </p:cNvSpPr>
          <p:nvPr>
            <p:ph idx="1"/>
          </p:nvPr>
        </p:nvSpPr>
        <p:spPr>
          <a:xfrm>
            <a:off x="457200" y="1481328"/>
            <a:ext cx="8229600" cy="4995672"/>
          </a:xfrm>
        </p:spPr>
        <p:txBody>
          <a:bodyPr>
            <a:normAutofit lnSpcReduction="10000"/>
          </a:bodyPr>
          <a:lstStyle/>
          <a:p>
            <a:pPr>
              <a:spcBef>
                <a:spcPts val="1200"/>
              </a:spcBef>
              <a:spcAft>
                <a:spcPts val="1200"/>
              </a:spcAft>
              <a:buClr>
                <a:srgbClr val="461D7C"/>
              </a:buClr>
            </a:pPr>
            <a:r>
              <a:rPr lang="en-US" altLang="en-US" sz="2000" dirty="0">
                <a:latin typeface="Arial" panose="020B0604020202020204" pitchFamily="34" charset="0"/>
                <a:cs typeface="Arial" panose="020B0604020202020204" pitchFamily="34" charset="0"/>
              </a:rPr>
              <a:t>Is confidentiality maintained?</a:t>
            </a:r>
            <a:endParaRPr lang="en-US" altLang="en-US" sz="400" dirty="0">
              <a:latin typeface="Arial" panose="020B0604020202020204" pitchFamily="34" charset="0"/>
              <a:cs typeface="Arial" panose="020B0604020202020204" pitchFamily="34" charset="0"/>
            </a:endParaRPr>
          </a:p>
          <a:p>
            <a:pPr>
              <a:spcBef>
                <a:spcPts val="1200"/>
              </a:spcBef>
              <a:spcAft>
                <a:spcPts val="1200"/>
              </a:spcAft>
              <a:buClr>
                <a:srgbClr val="461D7C"/>
              </a:buClr>
            </a:pPr>
            <a:r>
              <a:rPr lang="en-US" altLang="en-US" sz="2000" dirty="0">
                <a:latin typeface="Arial" panose="020B0604020202020204" pitchFamily="34" charset="0"/>
                <a:cs typeface="Arial" panose="020B0604020202020204" pitchFamily="34" charset="0"/>
              </a:rPr>
              <a:t>Are there legal or ethical requirements to maintain confidentiality?</a:t>
            </a:r>
            <a:endParaRPr lang="en-US" altLang="en-US" sz="400" dirty="0">
              <a:latin typeface="Arial" panose="020B0604020202020204" pitchFamily="34" charset="0"/>
              <a:cs typeface="Arial" panose="020B0604020202020204" pitchFamily="34" charset="0"/>
            </a:endParaRPr>
          </a:p>
          <a:p>
            <a:pPr>
              <a:spcBef>
                <a:spcPts val="1200"/>
              </a:spcBef>
              <a:spcAft>
                <a:spcPts val="1200"/>
              </a:spcAft>
              <a:buClr>
                <a:srgbClr val="461D7C"/>
              </a:buClr>
            </a:pPr>
            <a:r>
              <a:rPr lang="en-US" altLang="en-US" sz="2000" dirty="0">
                <a:latin typeface="Arial" panose="020B0604020202020204" pitchFamily="34" charset="0"/>
                <a:cs typeface="Arial" panose="020B0604020202020204" pitchFamily="34" charset="0"/>
              </a:rPr>
              <a:t>Will data release not cause risk or harm?</a:t>
            </a:r>
            <a:endParaRPr lang="en-US" altLang="en-US" sz="400" dirty="0">
              <a:latin typeface="Arial" panose="020B0604020202020204" pitchFamily="34" charset="0"/>
              <a:cs typeface="Arial" panose="020B0604020202020204" pitchFamily="34" charset="0"/>
            </a:endParaRPr>
          </a:p>
          <a:p>
            <a:pPr>
              <a:spcBef>
                <a:spcPts val="1200"/>
              </a:spcBef>
              <a:spcAft>
                <a:spcPts val="1200"/>
              </a:spcAft>
              <a:buClr>
                <a:srgbClr val="461D7C"/>
              </a:buClr>
            </a:pPr>
            <a:r>
              <a:rPr lang="en-US" altLang="en-US" sz="2000" dirty="0">
                <a:latin typeface="Arial" panose="020B0604020202020204" pitchFamily="34" charset="0"/>
                <a:cs typeface="Arial" panose="020B0604020202020204" pitchFamily="34" charset="0"/>
              </a:rPr>
              <a:t>Is there restricted access (locks/passwords)?</a:t>
            </a:r>
            <a:endParaRPr lang="en-US" altLang="en-US" sz="400" dirty="0">
              <a:latin typeface="Arial" panose="020B0604020202020204" pitchFamily="34" charset="0"/>
              <a:cs typeface="Arial" panose="020B0604020202020204" pitchFamily="34" charset="0"/>
            </a:endParaRPr>
          </a:p>
          <a:p>
            <a:pPr>
              <a:spcBef>
                <a:spcPts val="1200"/>
              </a:spcBef>
              <a:spcAft>
                <a:spcPts val="1200"/>
              </a:spcAft>
              <a:buClr>
                <a:srgbClr val="461D7C"/>
              </a:buClr>
            </a:pPr>
            <a:r>
              <a:rPr lang="en-US" altLang="en-US" sz="2000" dirty="0">
                <a:latin typeface="Arial" panose="020B0604020202020204" pitchFamily="34" charset="0"/>
                <a:cs typeface="Arial" panose="020B0604020202020204" pitchFamily="34" charset="0"/>
              </a:rPr>
              <a:t>Is a Certificate of Confidentiality planned or needed?</a:t>
            </a:r>
            <a:endParaRPr lang="en-US" altLang="en-US" sz="500" dirty="0">
              <a:latin typeface="Arial" panose="020B0604020202020204" pitchFamily="34" charset="0"/>
              <a:cs typeface="Arial" panose="020B0604020202020204" pitchFamily="34" charset="0"/>
            </a:endParaRPr>
          </a:p>
          <a:p>
            <a:pPr lvl="1">
              <a:spcBef>
                <a:spcPts val="1200"/>
              </a:spcBef>
              <a:spcAft>
                <a:spcPts val="1200"/>
              </a:spcAft>
              <a:buClr>
                <a:srgbClr val="461D7C"/>
              </a:buClr>
              <a:buFont typeface="Arial" panose="020B0604020202020204" pitchFamily="34" charset="0"/>
              <a:buChar char="•"/>
            </a:pPr>
            <a:r>
              <a:rPr lang="en-US" altLang="en-US" sz="1800" dirty="0">
                <a:latin typeface="Arial" panose="020B0604020202020204" pitchFamily="34" charset="0"/>
                <a:cs typeface="Arial" panose="020B0604020202020204" pitchFamily="34" charset="0"/>
              </a:rPr>
              <a:t>COC can be obtained via NIH for applicable studies to protect data from subpoena</a:t>
            </a:r>
          </a:p>
          <a:p>
            <a:pPr lvl="1">
              <a:spcBef>
                <a:spcPts val="1200"/>
              </a:spcBef>
              <a:spcAft>
                <a:spcPts val="1200"/>
              </a:spcAft>
              <a:buClr>
                <a:srgbClr val="461D7C"/>
              </a:buClr>
              <a:buFont typeface="Arial" panose="020B0604020202020204" pitchFamily="34" charset="0"/>
              <a:buChar char="•"/>
            </a:pPr>
            <a:r>
              <a:rPr lang="en-US" altLang="en-US" sz="1800" dirty="0">
                <a:latin typeface="Arial" panose="020B0604020202020204" pitchFamily="34" charset="0"/>
                <a:cs typeface="Arial" panose="020B0604020202020204" pitchFamily="34" charset="0"/>
              </a:rPr>
              <a:t>Considered with really sensitive information</a:t>
            </a:r>
            <a:endParaRPr lang="en-US" altLang="en-US" sz="500" dirty="0">
              <a:latin typeface="Arial" panose="020B0604020202020204" pitchFamily="34" charset="0"/>
              <a:cs typeface="Arial" panose="020B0604020202020204" pitchFamily="34" charset="0"/>
            </a:endParaRPr>
          </a:p>
          <a:p>
            <a:pPr>
              <a:spcBef>
                <a:spcPts val="1200"/>
              </a:spcBef>
              <a:spcAft>
                <a:spcPts val="1200"/>
              </a:spcAft>
              <a:buClr>
                <a:srgbClr val="461D7C"/>
              </a:buClr>
            </a:pPr>
            <a:r>
              <a:rPr lang="en-US" altLang="en-US" sz="2000" dirty="0">
                <a:latin typeface="Arial" panose="020B0604020202020204" pitchFamily="34" charset="0"/>
                <a:cs typeface="Arial" panose="020B0604020202020204" pitchFamily="34" charset="0"/>
              </a:rPr>
              <a:t>Are techniques used to protect the data from re-identification?</a:t>
            </a:r>
          </a:p>
          <a:p>
            <a:endParaRPr lang="en-US" dirty="0"/>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073" y="154806"/>
            <a:ext cx="2768574" cy="773032"/>
          </a:xfrm>
          <a:prstGeom prst="rect">
            <a:avLst/>
          </a:prstGeom>
        </p:spPr>
      </p:pic>
    </p:spTree>
    <p:extLst>
      <p:ext uri="{BB962C8B-B14F-4D97-AF65-F5344CB8AC3E}">
        <p14:creationId xmlns:p14="http://schemas.microsoft.com/office/powerpoint/2010/main" val="290944260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840247" y="0"/>
            <a:ext cx="5694153" cy="1143000"/>
          </a:xfrm>
        </p:spPr>
        <p:txBody>
          <a:bodyPr>
            <a:noAutofit/>
          </a:bodyPr>
          <a:lstStyle/>
          <a:p>
            <a:pPr algn="ctr"/>
            <a:r>
              <a:rPr lang="en-US" altLang="en-US" sz="3200" dirty="0">
                <a:solidFill>
                  <a:schemeClr val="tx1"/>
                </a:solidFill>
                <a:effectLst/>
                <a:latin typeface="Arial" panose="020B0604020202020204" pitchFamily="34" charset="0"/>
                <a:cs typeface="Arial" panose="020B0604020202020204" pitchFamily="34" charset="0"/>
              </a:rPr>
              <a:t>Additional Worksheets and Checklists to Note</a:t>
            </a:r>
            <a:endParaRPr lang="en-US" sz="3200" dirty="0">
              <a:solidFill>
                <a:schemeClr val="tx1"/>
              </a:solidFill>
              <a:effectLst/>
              <a:latin typeface="Arial" panose="020B0604020202020204" pitchFamily="34" charset="0"/>
              <a:cs typeface="Arial" panose="020B0604020202020204" pitchFamily="34" charset="0"/>
            </a:endParaRPr>
          </a:p>
        </p:txBody>
      </p:sp>
      <p:sp>
        <p:nvSpPr>
          <p:cNvPr id="2" name="Content Placeholder 1"/>
          <p:cNvSpPr>
            <a:spLocks noGrp="1"/>
          </p:cNvSpPr>
          <p:nvPr>
            <p:ph idx="1"/>
          </p:nvPr>
        </p:nvSpPr>
        <p:spPr>
          <a:xfrm>
            <a:off x="304800" y="1905000"/>
            <a:ext cx="8229600" cy="3352800"/>
          </a:xfrm>
        </p:spPr>
        <p:txBody>
          <a:bodyPr anchor="ctr"/>
          <a:lstStyle/>
          <a:p>
            <a:pPr>
              <a:spcBef>
                <a:spcPts val="1200"/>
              </a:spcBef>
              <a:spcAft>
                <a:spcPts val="1200"/>
              </a:spcAft>
              <a:buClr>
                <a:srgbClr val="461D7C"/>
              </a:buClr>
            </a:pPr>
            <a:r>
              <a:rPr lang="en-US" altLang="en-US" sz="2400" dirty="0">
                <a:latin typeface="Arial" panose="020B0604020202020204" pitchFamily="34" charset="0"/>
                <a:cs typeface="Arial" panose="020B0604020202020204" pitchFamily="34" charset="0"/>
              </a:rPr>
              <a:t>Vulnerable populations (as listed in previous slides)</a:t>
            </a:r>
            <a:endParaRPr lang="en-US" altLang="en-US" sz="800" dirty="0">
              <a:latin typeface="Arial" panose="020B0604020202020204" pitchFamily="34" charset="0"/>
              <a:cs typeface="Arial" panose="020B0604020202020204" pitchFamily="34" charset="0"/>
            </a:endParaRPr>
          </a:p>
          <a:p>
            <a:pPr>
              <a:spcBef>
                <a:spcPts val="1200"/>
              </a:spcBef>
              <a:spcAft>
                <a:spcPts val="1200"/>
              </a:spcAft>
              <a:buClr>
                <a:srgbClr val="461D7C"/>
              </a:buClr>
            </a:pPr>
            <a:r>
              <a:rPr lang="en-US" altLang="en-US" sz="2400" dirty="0">
                <a:latin typeface="Arial" panose="020B0604020202020204" pitchFamily="34" charset="0"/>
                <a:cs typeface="Arial" panose="020B0604020202020204" pitchFamily="34" charset="0"/>
              </a:rPr>
              <a:t>Additional Federal Agency Criteria (HRP-318)</a:t>
            </a:r>
            <a:endParaRPr lang="en-US" altLang="en-US" sz="800" dirty="0">
              <a:latin typeface="Arial" panose="020B0604020202020204" pitchFamily="34" charset="0"/>
              <a:cs typeface="Arial" panose="020B0604020202020204" pitchFamily="34" charset="0"/>
            </a:endParaRPr>
          </a:p>
          <a:p>
            <a:pPr>
              <a:spcBef>
                <a:spcPts val="1200"/>
              </a:spcBef>
              <a:spcAft>
                <a:spcPts val="1200"/>
              </a:spcAft>
              <a:buClr>
                <a:srgbClr val="461D7C"/>
              </a:buClr>
            </a:pPr>
            <a:r>
              <a:rPr lang="en-US" altLang="en-US" sz="2400" dirty="0">
                <a:latin typeface="Arial" panose="020B0604020202020204" pitchFamily="34" charset="0"/>
                <a:cs typeface="Arial" panose="020B0604020202020204" pitchFamily="34" charset="0"/>
              </a:rPr>
              <a:t>FDA-Non-Significant Risk Device Determination (HRP-418)</a:t>
            </a:r>
          </a:p>
          <a:p>
            <a:endParaRPr lang="en-US" dirty="0"/>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073" y="154806"/>
            <a:ext cx="2768574" cy="773032"/>
          </a:xfrm>
          <a:prstGeom prst="rect">
            <a:avLst/>
          </a:prstGeom>
        </p:spPr>
      </p:pic>
    </p:spTree>
    <p:extLst>
      <p:ext uri="{BB962C8B-B14F-4D97-AF65-F5344CB8AC3E}">
        <p14:creationId xmlns:p14="http://schemas.microsoft.com/office/powerpoint/2010/main" val="228460937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992647" y="6719"/>
            <a:ext cx="5694153" cy="1143000"/>
          </a:xfrm>
        </p:spPr>
        <p:txBody>
          <a:bodyPr>
            <a:noAutofit/>
          </a:bodyPr>
          <a:lstStyle/>
          <a:p>
            <a:pPr algn="ctr"/>
            <a:r>
              <a:rPr lang="en-US" altLang="en-US" sz="3200" dirty="0">
                <a:solidFill>
                  <a:schemeClr val="tx1"/>
                </a:solidFill>
                <a:effectLst/>
                <a:latin typeface="Arial" panose="020B0604020202020204" pitchFamily="34" charset="0"/>
                <a:cs typeface="Arial" panose="020B0604020202020204" pitchFamily="34" charset="0"/>
              </a:rPr>
              <a:t>Other Considerations and Information</a:t>
            </a:r>
            <a:endParaRPr lang="en-US" sz="3200" dirty="0">
              <a:solidFill>
                <a:schemeClr val="tx1"/>
              </a:solidFill>
              <a:effectLst/>
              <a:latin typeface="Arial" panose="020B0604020202020204" pitchFamily="34" charset="0"/>
              <a:cs typeface="Arial" panose="020B0604020202020204" pitchFamily="34" charset="0"/>
            </a:endParaRPr>
          </a:p>
        </p:txBody>
      </p:sp>
      <p:sp>
        <p:nvSpPr>
          <p:cNvPr id="2" name="Content Placeholder 1"/>
          <p:cNvSpPr>
            <a:spLocks noGrp="1"/>
          </p:cNvSpPr>
          <p:nvPr>
            <p:ph idx="1"/>
          </p:nvPr>
        </p:nvSpPr>
        <p:spPr>
          <a:xfrm>
            <a:off x="457200" y="1371600"/>
            <a:ext cx="8229600" cy="4919472"/>
          </a:xfrm>
        </p:spPr>
        <p:txBody>
          <a:bodyPr>
            <a:normAutofit/>
          </a:bodyPr>
          <a:lstStyle/>
          <a:p>
            <a:pPr>
              <a:lnSpc>
                <a:spcPct val="90000"/>
              </a:lnSpc>
              <a:spcBef>
                <a:spcPts val="1200"/>
              </a:spcBef>
              <a:spcAft>
                <a:spcPts val="1200"/>
              </a:spcAft>
              <a:buClr>
                <a:srgbClr val="461D7C"/>
              </a:buClr>
            </a:pPr>
            <a:r>
              <a:rPr lang="en-US" altLang="en-US" sz="2000" dirty="0">
                <a:latin typeface="Arial" panose="020B0604020202020204" pitchFamily="34" charset="0"/>
                <a:cs typeface="Arial" panose="020B0604020202020204" pitchFamily="34" charset="0"/>
              </a:rPr>
              <a:t>Blood/fluid/tissue collection or handling- Biosafety approval needed? IRB staff trigger this review and ensure completion prior to final IRB approval letter to PI.</a:t>
            </a:r>
            <a:endParaRPr lang="en-US" altLang="en-US" sz="500" dirty="0">
              <a:latin typeface="Arial" panose="020B0604020202020204" pitchFamily="34" charset="0"/>
              <a:cs typeface="Arial" panose="020B0604020202020204" pitchFamily="34" charset="0"/>
            </a:endParaRPr>
          </a:p>
          <a:p>
            <a:pPr>
              <a:lnSpc>
                <a:spcPct val="90000"/>
              </a:lnSpc>
              <a:spcBef>
                <a:spcPts val="1200"/>
              </a:spcBef>
              <a:spcAft>
                <a:spcPts val="1200"/>
              </a:spcAft>
              <a:buClr>
                <a:srgbClr val="461D7C"/>
              </a:buClr>
            </a:pPr>
            <a:r>
              <a:rPr lang="en-US" altLang="en-US" sz="2000" dirty="0">
                <a:latin typeface="Arial" panose="020B0604020202020204" pitchFamily="34" charset="0"/>
                <a:cs typeface="Arial" panose="020B0604020202020204" pitchFamily="34" charset="0"/>
              </a:rPr>
              <a:t>Collaborative research with other institutions- other agreements/approvals needed? IRB Analysts will handle other necessary reviews and help facilitate prior to final IRB approval letter to PI.</a:t>
            </a:r>
            <a:endParaRPr lang="en-US" altLang="en-US" sz="500" dirty="0">
              <a:latin typeface="Arial" panose="020B0604020202020204" pitchFamily="34" charset="0"/>
              <a:cs typeface="Arial" panose="020B0604020202020204" pitchFamily="34" charset="0"/>
            </a:endParaRPr>
          </a:p>
          <a:p>
            <a:pPr>
              <a:lnSpc>
                <a:spcPct val="90000"/>
              </a:lnSpc>
              <a:spcBef>
                <a:spcPts val="1200"/>
              </a:spcBef>
              <a:spcAft>
                <a:spcPts val="1200"/>
              </a:spcAft>
              <a:buClr>
                <a:srgbClr val="461D7C"/>
              </a:buClr>
            </a:pPr>
            <a:r>
              <a:rPr lang="en-US" altLang="en-US" sz="2000" dirty="0">
                <a:latin typeface="Arial" panose="020B0604020202020204" pitchFamily="34" charset="0"/>
                <a:cs typeface="Arial" panose="020B0604020202020204" pitchFamily="34" charset="0"/>
              </a:rPr>
              <a:t>Research in schools/ businesses-letters of permission required.</a:t>
            </a:r>
            <a:endParaRPr lang="en-US" altLang="en-US" sz="500" dirty="0">
              <a:latin typeface="Arial" panose="020B0604020202020204" pitchFamily="34" charset="0"/>
              <a:cs typeface="Arial" panose="020B0604020202020204" pitchFamily="34" charset="0"/>
            </a:endParaRPr>
          </a:p>
          <a:p>
            <a:pPr>
              <a:lnSpc>
                <a:spcPct val="90000"/>
              </a:lnSpc>
              <a:spcBef>
                <a:spcPts val="1200"/>
              </a:spcBef>
              <a:spcAft>
                <a:spcPts val="1200"/>
              </a:spcAft>
              <a:buClr>
                <a:srgbClr val="461D7C"/>
              </a:buClr>
            </a:pPr>
            <a:r>
              <a:rPr lang="en-US" altLang="en-US" sz="2000" dirty="0">
                <a:latin typeface="Arial" panose="020B0604020202020204" pitchFamily="34" charset="0"/>
                <a:cs typeface="Arial" panose="020B0604020202020204" pitchFamily="34" charset="0"/>
              </a:rPr>
              <a:t>PHI- HIPAA regulations apply-Waiver of                           Authorization?</a:t>
            </a:r>
            <a:endParaRPr lang="en-US" altLang="en-US" sz="500" dirty="0">
              <a:latin typeface="Arial" panose="020B0604020202020204" pitchFamily="34" charset="0"/>
              <a:cs typeface="Arial" panose="020B0604020202020204" pitchFamily="34" charset="0"/>
            </a:endParaRPr>
          </a:p>
          <a:p>
            <a:pPr>
              <a:lnSpc>
                <a:spcPct val="90000"/>
              </a:lnSpc>
              <a:spcBef>
                <a:spcPts val="1200"/>
              </a:spcBef>
              <a:spcAft>
                <a:spcPts val="1200"/>
              </a:spcAft>
              <a:buClr>
                <a:srgbClr val="461D7C"/>
              </a:buClr>
            </a:pPr>
            <a:r>
              <a:rPr lang="en-US" altLang="en-US" sz="2000" dirty="0">
                <a:latin typeface="Arial" panose="020B0604020202020204" pitchFamily="34" charset="0"/>
                <a:cs typeface="Arial" panose="020B0604020202020204" pitchFamily="34" charset="0"/>
              </a:rPr>
              <a:t>FDA- IND or IDE needed?</a:t>
            </a:r>
          </a:p>
          <a:p>
            <a:endParaRPr lang="en-US" dirty="0"/>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073" y="154806"/>
            <a:ext cx="2768574" cy="773032"/>
          </a:xfrm>
          <a:prstGeom prst="rect">
            <a:avLst/>
          </a:prstGeom>
        </p:spPr>
      </p:pic>
    </p:spTree>
    <p:extLst>
      <p:ext uri="{BB962C8B-B14F-4D97-AF65-F5344CB8AC3E}">
        <p14:creationId xmlns:p14="http://schemas.microsoft.com/office/powerpoint/2010/main" val="345593787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2870322" y="0"/>
            <a:ext cx="6151354" cy="1295400"/>
          </a:xfrm>
        </p:spPr>
        <p:txBody>
          <a:bodyPr>
            <a:normAutofit/>
          </a:bodyPr>
          <a:lstStyle/>
          <a:p>
            <a:pPr algn="ctr"/>
            <a:r>
              <a:rPr lang="en-US" sz="3200" dirty="0">
                <a:solidFill>
                  <a:schemeClr val="tx1"/>
                </a:solidFill>
                <a:effectLst/>
                <a:latin typeface="Arial" panose="020B0604020202020204" pitchFamily="34" charset="0"/>
                <a:cs typeface="Arial" panose="020B0604020202020204" pitchFamily="34" charset="0"/>
              </a:rPr>
              <a:t>Required Elements of Informed Consent</a:t>
            </a:r>
            <a:endParaRPr lang="en-US" sz="4000" dirty="0">
              <a:solidFill>
                <a:schemeClr val="tx1"/>
              </a:solidFill>
              <a:effectLst/>
              <a:latin typeface="Arial" panose="020B0604020202020204" pitchFamily="34" charset="0"/>
              <a:cs typeface="Arial" panose="020B0604020202020204" pitchFamily="34" charset="0"/>
            </a:endParaRPr>
          </a:p>
        </p:txBody>
      </p:sp>
      <p:sp>
        <p:nvSpPr>
          <p:cNvPr id="2" name="Content Placeholder 1"/>
          <p:cNvSpPr>
            <a:spLocks noGrp="1"/>
          </p:cNvSpPr>
          <p:nvPr>
            <p:ph idx="1"/>
          </p:nvPr>
        </p:nvSpPr>
        <p:spPr>
          <a:xfrm>
            <a:off x="224073" y="1295400"/>
            <a:ext cx="8797603" cy="4953000"/>
          </a:xfrm>
        </p:spPr>
        <p:txBody>
          <a:bodyPr anchor="ctr">
            <a:normAutofit/>
          </a:bodyPr>
          <a:lstStyle/>
          <a:p>
            <a:pPr>
              <a:spcBef>
                <a:spcPts val="800"/>
              </a:spcBef>
              <a:spcAft>
                <a:spcPts val="400"/>
              </a:spcAft>
              <a:buClr>
                <a:srgbClr val="461D7C"/>
              </a:buClr>
              <a:buSzPct val="65000"/>
              <a:buFont typeface="Wingdings 3" panose="05040102010807070707" pitchFamily="18" charset="2"/>
              <a:buChar char=""/>
            </a:pPr>
            <a:r>
              <a:rPr lang="en-US" sz="1400" dirty="0">
                <a:latin typeface="Arial" panose="020B0604020202020204" pitchFamily="34" charset="0"/>
                <a:cs typeface="Arial" panose="020B0604020202020204" pitchFamily="34" charset="0"/>
              </a:rPr>
              <a:t>Statement that the study involves research and is voluntary</a:t>
            </a:r>
          </a:p>
          <a:p>
            <a:pPr>
              <a:spcBef>
                <a:spcPts val="800"/>
              </a:spcBef>
              <a:spcAft>
                <a:spcPts val="400"/>
              </a:spcAft>
              <a:buClr>
                <a:srgbClr val="461D7C"/>
              </a:buClr>
              <a:buSzPct val="65000"/>
              <a:buFont typeface="Wingdings 3" panose="05040102010807070707" pitchFamily="18" charset="2"/>
              <a:buChar char=""/>
            </a:pPr>
            <a:r>
              <a:rPr lang="en-US" sz="1400" dirty="0">
                <a:latin typeface="Arial" panose="020B0604020202020204" pitchFamily="34" charset="0"/>
                <a:cs typeface="Arial" panose="020B0604020202020204" pitchFamily="34" charset="0"/>
              </a:rPr>
              <a:t>Subject may refuse or discontinue participation at any time without penalty or loss of benefits</a:t>
            </a:r>
          </a:p>
          <a:p>
            <a:pPr>
              <a:spcBef>
                <a:spcPts val="800"/>
              </a:spcBef>
              <a:spcAft>
                <a:spcPts val="400"/>
              </a:spcAft>
              <a:buClr>
                <a:srgbClr val="461D7C"/>
              </a:buClr>
              <a:buSzPct val="65000"/>
              <a:buFont typeface="Wingdings 3" panose="05040102010807070707" pitchFamily="18" charset="2"/>
              <a:buChar char=""/>
            </a:pPr>
            <a:r>
              <a:rPr lang="en-US" sz="1400" dirty="0">
                <a:latin typeface="Arial" panose="020B0604020202020204" pitchFamily="34" charset="0"/>
                <a:cs typeface="Arial" panose="020B0604020202020204" pitchFamily="34" charset="0"/>
              </a:rPr>
              <a:t>Explanation of the purpose of the research</a:t>
            </a:r>
          </a:p>
          <a:p>
            <a:pPr>
              <a:spcBef>
                <a:spcPts val="800"/>
              </a:spcBef>
              <a:spcAft>
                <a:spcPts val="400"/>
              </a:spcAft>
              <a:buClr>
                <a:srgbClr val="461D7C"/>
              </a:buClr>
              <a:buSzPct val="65000"/>
              <a:buFont typeface="Wingdings 3" panose="05040102010807070707" pitchFamily="18" charset="2"/>
              <a:buChar char=""/>
            </a:pPr>
            <a:r>
              <a:rPr lang="en-US" sz="1400" dirty="0">
                <a:latin typeface="Arial" panose="020B0604020202020204" pitchFamily="34" charset="0"/>
                <a:cs typeface="Arial" panose="020B0604020202020204" pitchFamily="34" charset="0"/>
              </a:rPr>
              <a:t>Explanation of expected duration of participation</a:t>
            </a:r>
          </a:p>
          <a:p>
            <a:pPr>
              <a:spcBef>
                <a:spcPts val="800"/>
              </a:spcBef>
              <a:spcAft>
                <a:spcPts val="400"/>
              </a:spcAft>
              <a:buClr>
                <a:srgbClr val="461D7C"/>
              </a:buClr>
              <a:buSzPct val="65000"/>
              <a:buFont typeface="Wingdings 3" panose="05040102010807070707" pitchFamily="18" charset="2"/>
              <a:buChar char=""/>
            </a:pPr>
            <a:r>
              <a:rPr lang="en-US" sz="1400" dirty="0">
                <a:latin typeface="Arial" panose="020B0604020202020204" pitchFamily="34" charset="0"/>
                <a:cs typeface="Arial" panose="020B0604020202020204" pitchFamily="34" charset="0"/>
              </a:rPr>
              <a:t>Description of the procedures to be followed; identification of any procedures that are experimental</a:t>
            </a:r>
          </a:p>
          <a:p>
            <a:pPr>
              <a:spcBef>
                <a:spcPts val="800"/>
              </a:spcBef>
              <a:spcAft>
                <a:spcPts val="400"/>
              </a:spcAft>
              <a:buClr>
                <a:srgbClr val="461D7C"/>
              </a:buClr>
              <a:buSzPct val="65000"/>
              <a:buFont typeface="Wingdings 3" panose="05040102010807070707" pitchFamily="18" charset="2"/>
              <a:buChar char=""/>
            </a:pPr>
            <a:r>
              <a:rPr lang="en-US" sz="1400" dirty="0">
                <a:latin typeface="Arial" panose="020B0604020202020204" pitchFamily="34" charset="0"/>
                <a:cs typeface="Arial" panose="020B0604020202020204" pitchFamily="34" charset="0"/>
              </a:rPr>
              <a:t>Any foreseeable risks or discomforts to subjects</a:t>
            </a:r>
          </a:p>
          <a:p>
            <a:pPr>
              <a:spcBef>
                <a:spcPts val="800"/>
              </a:spcBef>
              <a:spcAft>
                <a:spcPts val="400"/>
              </a:spcAft>
              <a:buClr>
                <a:srgbClr val="461D7C"/>
              </a:buClr>
              <a:buSzPct val="65000"/>
              <a:buFont typeface="Wingdings 3" panose="05040102010807070707" pitchFamily="18" charset="2"/>
              <a:buChar char=""/>
            </a:pPr>
            <a:r>
              <a:rPr lang="en-US" sz="1400" dirty="0">
                <a:latin typeface="Arial" panose="020B0604020202020204" pitchFamily="34" charset="0"/>
                <a:cs typeface="Arial" panose="020B0604020202020204" pitchFamily="34" charset="0"/>
              </a:rPr>
              <a:t>Alternative procedures or courses of treatment; may be advantages to the subject</a:t>
            </a:r>
          </a:p>
          <a:p>
            <a:pPr>
              <a:spcBef>
                <a:spcPts val="800"/>
              </a:spcBef>
              <a:spcAft>
                <a:spcPts val="400"/>
              </a:spcAft>
              <a:buClr>
                <a:srgbClr val="461D7C"/>
              </a:buClr>
              <a:buSzPct val="65000"/>
              <a:buFont typeface="Wingdings 3" panose="05040102010807070707" pitchFamily="18" charset="2"/>
              <a:buChar char=""/>
            </a:pPr>
            <a:r>
              <a:rPr lang="en-US" sz="1400" dirty="0">
                <a:latin typeface="Arial" panose="020B0604020202020204" pitchFamily="34" charset="0"/>
                <a:cs typeface="Arial" panose="020B0604020202020204" pitchFamily="34" charset="0"/>
              </a:rPr>
              <a:t>Extent to which confidentiality will be maintained</a:t>
            </a:r>
          </a:p>
          <a:p>
            <a:pPr>
              <a:spcBef>
                <a:spcPts val="800"/>
              </a:spcBef>
              <a:spcAft>
                <a:spcPts val="400"/>
              </a:spcAft>
              <a:buClr>
                <a:srgbClr val="461D7C"/>
              </a:buClr>
              <a:buSzPct val="65000"/>
              <a:buFont typeface="Wingdings 3" panose="05040102010807070707" pitchFamily="18" charset="2"/>
              <a:buChar char=""/>
            </a:pPr>
            <a:r>
              <a:rPr lang="en-US" sz="1400" dirty="0">
                <a:latin typeface="Arial" panose="020B0604020202020204" pitchFamily="34" charset="0"/>
                <a:cs typeface="Arial" panose="020B0604020202020204" pitchFamily="34" charset="0"/>
              </a:rPr>
              <a:t>Possibility FDA may inspect records</a:t>
            </a:r>
          </a:p>
          <a:p>
            <a:pPr>
              <a:spcBef>
                <a:spcPts val="800"/>
              </a:spcBef>
              <a:spcAft>
                <a:spcPts val="400"/>
              </a:spcAft>
              <a:buClr>
                <a:srgbClr val="461D7C"/>
              </a:buClr>
              <a:buSzPct val="65000"/>
              <a:buFont typeface="Wingdings 3" panose="05040102010807070707" pitchFamily="18" charset="2"/>
              <a:buChar char=""/>
            </a:pPr>
            <a:r>
              <a:rPr lang="en-US" sz="1400" dirty="0">
                <a:latin typeface="Arial" panose="020B0604020202020204" pitchFamily="34" charset="0"/>
                <a:cs typeface="Arial" panose="020B0604020202020204" pitchFamily="34" charset="0"/>
              </a:rPr>
              <a:t>If greater than minimal risk, whether compensation will be available</a:t>
            </a:r>
          </a:p>
          <a:p>
            <a:pPr>
              <a:spcBef>
                <a:spcPts val="800"/>
              </a:spcBef>
              <a:spcAft>
                <a:spcPts val="400"/>
              </a:spcAft>
              <a:buClr>
                <a:srgbClr val="461D7C"/>
              </a:buClr>
              <a:buSzPct val="65000"/>
              <a:buFont typeface="Wingdings 3" panose="05040102010807070707" pitchFamily="18" charset="2"/>
              <a:buChar char=""/>
            </a:pPr>
            <a:r>
              <a:rPr lang="en-US" sz="1400" dirty="0">
                <a:latin typeface="Arial" panose="020B0604020202020204" pitchFamily="34" charset="0"/>
                <a:cs typeface="Arial" panose="020B0604020202020204" pitchFamily="34" charset="0"/>
              </a:rPr>
              <a:t>Medical treatments available in the event of an injury</a:t>
            </a:r>
          </a:p>
          <a:p>
            <a:pPr>
              <a:spcBef>
                <a:spcPts val="800"/>
              </a:spcBef>
              <a:spcAft>
                <a:spcPts val="400"/>
              </a:spcAft>
              <a:buClr>
                <a:srgbClr val="461D7C"/>
              </a:buClr>
              <a:buSzPct val="65000"/>
              <a:buFont typeface="Wingdings 3" panose="05040102010807070707" pitchFamily="18" charset="2"/>
              <a:buChar char=""/>
            </a:pPr>
            <a:r>
              <a:rPr lang="en-US" sz="1400" dirty="0">
                <a:latin typeface="Arial" panose="020B0604020202020204" pitchFamily="34" charset="0"/>
                <a:cs typeface="Arial" panose="020B0604020202020204" pitchFamily="34" charset="0"/>
              </a:rPr>
              <a:t>Who to contact to for questions; subject’s rights, or in the event of a research-related injury</a:t>
            </a:r>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073" y="154806"/>
            <a:ext cx="2768574" cy="773032"/>
          </a:xfrm>
          <a:prstGeom prst="rect">
            <a:avLst/>
          </a:prstGeom>
        </p:spPr>
      </p:pic>
    </p:spTree>
    <p:extLst>
      <p:ext uri="{BB962C8B-B14F-4D97-AF65-F5344CB8AC3E}">
        <p14:creationId xmlns:p14="http://schemas.microsoft.com/office/powerpoint/2010/main" val="246480647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922982" y="0"/>
            <a:ext cx="5996945" cy="1143000"/>
          </a:xfrm>
        </p:spPr>
        <p:txBody>
          <a:bodyPr>
            <a:normAutofit fontScale="90000"/>
          </a:bodyPr>
          <a:lstStyle/>
          <a:p>
            <a:pPr algn="ctr"/>
            <a:r>
              <a:rPr lang="en-US" sz="3200" dirty="0">
                <a:solidFill>
                  <a:schemeClr val="tx1"/>
                </a:solidFill>
                <a:effectLst/>
                <a:latin typeface="Arial" panose="020B0604020202020204" pitchFamily="34" charset="0"/>
                <a:cs typeface="Arial" panose="020B0604020202020204" pitchFamily="34" charset="0"/>
              </a:rPr>
              <a:t>Additional Elements of Informed Consent (if applicable)</a:t>
            </a:r>
          </a:p>
        </p:txBody>
      </p:sp>
      <p:sp>
        <p:nvSpPr>
          <p:cNvPr id="2" name="Content Placeholder 1"/>
          <p:cNvSpPr>
            <a:spLocks noGrp="1"/>
          </p:cNvSpPr>
          <p:nvPr>
            <p:ph idx="1"/>
          </p:nvPr>
        </p:nvSpPr>
        <p:spPr/>
        <p:txBody>
          <a:bodyPr>
            <a:normAutofit fontScale="70000" lnSpcReduction="20000"/>
          </a:bodyPr>
          <a:lstStyle/>
          <a:p>
            <a:pPr>
              <a:spcBef>
                <a:spcPts val="1200"/>
              </a:spcBef>
              <a:spcAft>
                <a:spcPts val="1200"/>
              </a:spcAft>
              <a:buClr>
                <a:srgbClr val="461D7C"/>
              </a:buClr>
            </a:pPr>
            <a:r>
              <a:rPr lang="en-US" sz="2300" dirty="0">
                <a:latin typeface="Arial" panose="020B0604020202020204" pitchFamily="34" charset="0"/>
                <a:cs typeface="Arial" panose="020B0604020202020204" pitchFamily="34" charset="0"/>
              </a:rPr>
              <a:t>Treatment/procedure may involve risks to the subject (or to embryo or fetus if becoming pregnant).</a:t>
            </a:r>
          </a:p>
          <a:p>
            <a:pPr>
              <a:spcBef>
                <a:spcPts val="1200"/>
              </a:spcBef>
              <a:spcAft>
                <a:spcPts val="1200"/>
              </a:spcAft>
              <a:buClr>
                <a:srgbClr val="461D7C"/>
              </a:buClr>
            </a:pPr>
            <a:r>
              <a:rPr lang="en-US" sz="2300" dirty="0">
                <a:latin typeface="Arial" panose="020B0604020202020204" pitchFamily="34" charset="0"/>
                <a:cs typeface="Arial" panose="020B0604020202020204" pitchFamily="34" charset="0"/>
              </a:rPr>
              <a:t>Circumstances under which the subject is terminated from the study by the investigator.</a:t>
            </a:r>
          </a:p>
          <a:p>
            <a:pPr>
              <a:spcBef>
                <a:spcPts val="1200"/>
              </a:spcBef>
              <a:spcAft>
                <a:spcPts val="1200"/>
              </a:spcAft>
              <a:buClr>
                <a:srgbClr val="461D7C"/>
              </a:buClr>
            </a:pPr>
            <a:r>
              <a:rPr lang="en-US" sz="2300" dirty="0">
                <a:latin typeface="Arial" panose="020B0604020202020204" pitchFamily="34" charset="0"/>
                <a:cs typeface="Arial" panose="020B0604020202020204" pitchFamily="34" charset="0"/>
              </a:rPr>
              <a:t>Additional costs to the subject that may result from research participation.</a:t>
            </a:r>
          </a:p>
          <a:p>
            <a:pPr>
              <a:spcBef>
                <a:spcPts val="1200"/>
              </a:spcBef>
              <a:spcAft>
                <a:spcPts val="1200"/>
              </a:spcAft>
              <a:buClr>
                <a:srgbClr val="461D7C"/>
              </a:buClr>
            </a:pPr>
            <a:r>
              <a:rPr lang="en-US" sz="2300" dirty="0">
                <a:latin typeface="Arial" panose="020B0604020202020204" pitchFamily="34" charset="0"/>
                <a:cs typeface="Arial" panose="020B0604020202020204" pitchFamily="34" charset="0"/>
              </a:rPr>
              <a:t>Consequences of a subject’s decision to withdraw from the research.</a:t>
            </a:r>
          </a:p>
          <a:p>
            <a:pPr>
              <a:spcBef>
                <a:spcPts val="1200"/>
              </a:spcBef>
              <a:spcAft>
                <a:spcPts val="1200"/>
              </a:spcAft>
              <a:buClr>
                <a:srgbClr val="461D7C"/>
              </a:buClr>
            </a:pPr>
            <a:r>
              <a:rPr lang="en-US" sz="2300" dirty="0">
                <a:latin typeface="Arial" panose="020B0604020202020204" pitchFamily="34" charset="0"/>
                <a:cs typeface="Arial" panose="020B0604020202020204" pitchFamily="34" charset="0"/>
              </a:rPr>
              <a:t>Significant new findings that may relate to the subject will be provided.</a:t>
            </a:r>
          </a:p>
          <a:p>
            <a:pPr>
              <a:spcBef>
                <a:spcPts val="1200"/>
              </a:spcBef>
              <a:spcAft>
                <a:spcPts val="1200"/>
              </a:spcAft>
              <a:buClr>
                <a:srgbClr val="461D7C"/>
              </a:buClr>
            </a:pPr>
            <a:r>
              <a:rPr lang="en-US" sz="2300" dirty="0">
                <a:latin typeface="Arial" panose="020B0604020202020204" pitchFamily="34" charset="0"/>
                <a:cs typeface="Arial" panose="020B0604020202020204" pitchFamily="34" charset="0"/>
              </a:rPr>
              <a:t>Approximate number of subjects in the study.</a:t>
            </a:r>
          </a:p>
          <a:p>
            <a:pPr>
              <a:spcBef>
                <a:spcPts val="1200"/>
              </a:spcBef>
              <a:spcAft>
                <a:spcPts val="1200"/>
              </a:spcAft>
              <a:buClr>
                <a:srgbClr val="461D7C"/>
              </a:buClr>
            </a:pPr>
            <a:r>
              <a:rPr lang="en-US" sz="2300" dirty="0">
                <a:latin typeface="Arial" panose="020B0604020202020204" pitchFamily="34" charset="0"/>
                <a:cs typeface="Arial" panose="020B0604020202020204" pitchFamily="34" charset="0"/>
              </a:rPr>
              <a:t>If the study involves genetic research (Genetic Information Nondiscrimination Act).</a:t>
            </a:r>
          </a:p>
          <a:p>
            <a:pPr marL="109728" indent="0" algn="ctr">
              <a:spcBef>
                <a:spcPts val="1200"/>
              </a:spcBef>
              <a:spcAft>
                <a:spcPts val="1200"/>
              </a:spcAft>
              <a:buNone/>
            </a:pPr>
            <a:r>
              <a:rPr lang="en-US" sz="2000" dirty="0">
                <a:latin typeface="Arial" panose="020B0604020202020204" pitchFamily="34" charset="0"/>
                <a:cs typeface="Arial" panose="020B0604020202020204" pitchFamily="34" charset="0"/>
              </a:rPr>
              <a:t>For applicable trials, a statement regarding </a:t>
            </a:r>
            <a:r>
              <a:rPr lang="en-US" sz="2000" b="1" u="sng" dirty="0">
                <a:solidFill>
                  <a:srgbClr val="461D7C"/>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http://www.ClinicalTrials.gov</a:t>
            </a:r>
            <a:r>
              <a:rPr lang="en-US" sz="2000" b="1" u="sng" dirty="0">
                <a:solidFill>
                  <a:srgbClr val="461D7C"/>
                </a:solidFill>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will be provided.</a:t>
            </a:r>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4073" y="154806"/>
            <a:ext cx="2768574" cy="773032"/>
          </a:xfrm>
          <a:prstGeom prst="rect">
            <a:avLst/>
          </a:prstGeom>
        </p:spPr>
      </p:pic>
    </p:spTree>
    <p:extLst>
      <p:ext uri="{BB962C8B-B14F-4D97-AF65-F5344CB8AC3E}">
        <p14:creationId xmlns:p14="http://schemas.microsoft.com/office/powerpoint/2010/main" val="131472975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01288" y="3977"/>
            <a:ext cx="5694153" cy="1143000"/>
          </a:xfrm>
        </p:spPr>
        <p:txBody>
          <a:bodyPr>
            <a:normAutofit/>
          </a:bodyPr>
          <a:lstStyle/>
          <a:p>
            <a:pPr algn="ctr"/>
            <a:r>
              <a:rPr lang="en-US" sz="3200" dirty="0">
                <a:solidFill>
                  <a:schemeClr val="tx1"/>
                </a:solidFill>
                <a:effectLst/>
                <a:latin typeface="Arial" panose="020B0604020202020204" pitchFamily="34" charset="0"/>
                <a:cs typeface="Arial" panose="020B0604020202020204" pitchFamily="34" charset="0"/>
              </a:rPr>
              <a:t>Alternate or Designated Reviews</a:t>
            </a:r>
          </a:p>
        </p:txBody>
      </p:sp>
      <p:sp>
        <p:nvSpPr>
          <p:cNvPr id="2" name="Content Placeholder 1"/>
          <p:cNvSpPr>
            <a:spLocks noGrp="1"/>
          </p:cNvSpPr>
          <p:nvPr>
            <p:ph idx="1"/>
          </p:nvPr>
        </p:nvSpPr>
        <p:spPr/>
        <p:txBody>
          <a:bodyPr anchor="ctr"/>
          <a:lstStyle/>
          <a:p>
            <a:pPr>
              <a:spcBef>
                <a:spcPts val="1200"/>
              </a:spcBef>
              <a:spcAft>
                <a:spcPts val="1200"/>
              </a:spcAft>
              <a:buClr>
                <a:srgbClr val="461D7C"/>
              </a:buClr>
            </a:pPr>
            <a:r>
              <a:rPr lang="en-US" sz="2400" dirty="0">
                <a:latin typeface="Arial" panose="020B0604020202020204" pitchFamily="34" charset="0"/>
                <a:cs typeface="Arial" panose="020B0604020202020204" pitchFamily="34" charset="0"/>
              </a:rPr>
              <a:t>Experienced members may be asked to serve as a Designated Reviewer for a Non-Committee review.  If this happens to you, instructions will be provided by the IRB Analyst requesting the review. </a:t>
            </a:r>
          </a:p>
          <a:p>
            <a:pPr>
              <a:spcBef>
                <a:spcPts val="1200"/>
              </a:spcBef>
              <a:spcAft>
                <a:spcPts val="1200"/>
              </a:spcAft>
              <a:buClr>
                <a:srgbClr val="461D7C"/>
              </a:buClr>
            </a:pPr>
            <a:r>
              <a:rPr lang="en-US" sz="2400" dirty="0">
                <a:latin typeface="Arial" panose="020B0604020202020204" pitchFamily="34" charset="0"/>
                <a:cs typeface="Arial" panose="020B0604020202020204" pitchFamily="34" charset="0"/>
              </a:rPr>
              <a:t>Note that a designated reviewer can never disapprove research on their own, this must be done by the committee, if applicable</a:t>
            </a:r>
          </a:p>
          <a:p>
            <a:endParaRPr lang="en-US" dirty="0"/>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073" y="154806"/>
            <a:ext cx="2768574" cy="773032"/>
          </a:xfrm>
          <a:prstGeom prst="rect">
            <a:avLst/>
          </a:prstGeom>
        </p:spPr>
      </p:pic>
    </p:spTree>
    <p:extLst>
      <p:ext uri="{BB962C8B-B14F-4D97-AF65-F5344CB8AC3E}">
        <p14:creationId xmlns:p14="http://schemas.microsoft.com/office/powerpoint/2010/main" val="300955092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992647" y="3977"/>
            <a:ext cx="5694153" cy="1143000"/>
          </a:xfrm>
        </p:spPr>
        <p:txBody>
          <a:bodyPr>
            <a:normAutofit/>
          </a:bodyPr>
          <a:lstStyle/>
          <a:p>
            <a:pPr algn="ctr"/>
            <a:r>
              <a:rPr lang="en-US" sz="3200" dirty="0">
                <a:solidFill>
                  <a:schemeClr val="tx1"/>
                </a:solidFill>
                <a:effectLst/>
                <a:latin typeface="Arial" panose="020B0604020202020204" pitchFamily="34" charset="0"/>
                <a:cs typeface="Arial" panose="020B0604020202020204" pitchFamily="34" charset="0"/>
              </a:rPr>
              <a:t>Any Questions?</a:t>
            </a:r>
          </a:p>
        </p:txBody>
      </p:sp>
      <p:sp>
        <p:nvSpPr>
          <p:cNvPr id="2" name="Content Placeholder 1"/>
          <p:cNvSpPr>
            <a:spLocks noGrp="1"/>
          </p:cNvSpPr>
          <p:nvPr>
            <p:ph idx="1"/>
          </p:nvPr>
        </p:nvSpPr>
        <p:spPr/>
        <p:txBody>
          <a:bodyPr anchor="ctr"/>
          <a:lstStyle/>
          <a:p>
            <a:r>
              <a:rPr lang="en-US" dirty="0">
                <a:latin typeface="Arial" panose="020B0604020202020204" pitchFamily="34" charset="0"/>
                <a:cs typeface="Arial" panose="020B0604020202020204" pitchFamily="34" charset="0"/>
              </a:rPr>
              <a:t>Please contact the following individuals:</a:t>
            </a:r>
            <a:endParaRPr lang="en-US" sz="800" dirty="0">
              <a:latin typeface="Arial" panose="020B0604020202020204" pitchFamily="34" charset="0"/>
              <a:cs typeface="Arial" panose="020B0604020202020204" pitchFamily="34" charset="0"/>
            </a:endParaRPr>
          </a:p>
          <a:p>
            <a:pPr lvl="1">
              <a:spcBef>
                <a:spcPts val="1200"/>
              </a:spcBef>
              <a:spcAft>
                <a:spcPts val="1200"/>
              </a:spcAft>
              <a:buClr>
                <a:srgbClr val="461D7C"/>
              </a:buClr>
              <a:buFont typeface="Arial" panose="020B0604020202020204" pitchFamily="34" charset="0"/>
              <a:buChar char="•"/>
            </a:pPr>
            <a:r>
              <a:rPr lang="en-US" dirty="0">
                <a:latin typeface="Arial" panose="020B0604020202020204" pitchFamily="34" charset="0"/>
                <a:cs typeface="Arial" panose="020B0604020202020204" pitchFamily="34" charset="0"/>
              </a:rPr>
              <a:t>Matthew Vetkoetter, </a:t>
            </a:r>
            <a:r>
              <a:rPr lang="en-US" b="1" u="sng" dirty="0">
                <a:solidFill>
                  <a:srgbClr val="461D7C"/>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matthew.vetkoetter@lsuhs.edu</a:t>
            </a:r>
            <a:r>
              <a:rPr lang="en-US" b="1" u="sng" dirty="0">
                <a:solidFill>
                  <a:srgbClr val="461D7C"/>
                </a:solidFill>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 IRB and SHIeLDS questions</a:t>
            </a:r>
          </a:p>
          <a:p>
            <a:pPr lvl="1">
              <a:spcBef>
                <a:spcPts val="1200"/>
              </a:spcBef>
              <a:spcAft>
                <a:spcPts val="1200"/>
              </a:spcAft>
              <a:buClr>
                <a:srgbClr val="461D7C"/>
              </a:buClr>
              <a:buFont typeface="Arial" panose="020B0604020202020204" pitchFamily="34" charset="0"/>
              <a:buChar char="•"/>
            </a:pPr>
            <a:r>
              <a:rPr lang="en-US" dirty="0">
                <a:latin typeface="Arial" panose="020B0604020202020204" pitchFamily="34" charset="0"/>
                <a:cs typeface="Arial" panose="020B0604020202020204" pitchFamily="34" charset="0"/>
              </a:rPr>
              <a:t>Connie Arnold, </a:t>
            </a:r>
            <a:r>
              <a:rPr lang="en-US" b="1" u="sng" dirty="0">
                <a:solidFill>
                  <a:srgbClr val="461D7C"/>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connie.arnold@lsuhs.edu</a:t>
            </a:r>
            <a:r>
              <a:rPr lang="en-US" dirty="0">
                <a:latin typeface="Arial" panose="020B0604020202020204" pitchFamily="34" charset="0"/>
                <a:cs typeface="Arial" panose="020B0604020202020204" pitchFamily="34" charset="0"/>
              </a:rPr>
              <a:t>  – IRB Chair for approval criteria, review questions, etc.</a:t>
            </a:r>
          </a:p>
          <a:p>
            <a:pPr lvl="1"/>
            <a:endParaRPr lang="en-US" dirty="0"/>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4073" y="154806"/>
            <a:ext cx="2768574" cy="773032"/>
          </a:xfrm>
          <a:prstGeom prst="rect">
            <a:avLst/>
          </a:prstGeom>
        </p:spPr>
      </p:pic>
    </p:spTree>
    <p:extLst>
      <p:ext uri="{BB962C8B-B14F-4D97-AF65-F5344CB8AC3E}">
        <p14:creationId xmlns:p14="http://schemas.microsoft.com/office/powerpoint/2010/main" val="76561556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ustom 23">
      <a:dk1>
        <a:sysClr val="windowText" lastClr="000000"/>
      </a:dk1>
      <a:lt1>
        <a:sysClr val="window" lastClr="FFFFFF"/>
      </a:lt1>
      <a:dk2>
        <a:srgbClr val="000000"/>
      </a:dk2>
      <a:lt2>
        <a:srgbClr val="F8F8F8"/>
      </a:lt2>
      <a:accent1>
        <a:srgbClr val="7030A0"/>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2202</TotalTime>
  <Words>3559</Words>
  <Application>Microsoft Office PowerPoint</Application>
  <PresentationFormat>On-screen Show (4:3)</PresentationFormat>
  <Paragraphs>404</Paragraphs>
  <Slides>64</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64</vt:i4>
      </vt:variant>
    </vt:vector>
  </HeadingPairs>
  <TitlesOfParts>
    <vt:vector size="73" baseType="lpstr">
      <vt:lpstr>Arial</vt:lpstr>
      <vt:lpstr>Arial Black</vt:lpstr>
      <vt:lpstr>Calibri</vt:lpstr>
      <vt:lpstr>Lucida Sans Unicode</vt:lpstr>
      <vt:lpstr>proxima-nova-condensed</vt:lpstr>
      <vt:lpstr>Verdana</vt:lpstr>
      <vt:lpstr>Wingdings 2</vt:lpstr>
      <vt:lpstr>Wingdings 3</vt:lpstr>
      <vt:lpstr>Concourse</vt:lpstr>
      <vt:lpstr>IRB New Member Orientation</vt:lpstr>
      <vt:lpstr>Agenda for Orientation</vt:lpstr>
      <vt:lpstr>LSUHSC-S’s Human Research Protections Program (HRPP)</vt:lpstr>
      <vt:lpstr>An HRPP is……..</vt:lpstr>
      <vt:lpstr>IRB </vt:lpstr>
      <vt:lpstr>HRPP</vt:lpstr>
      <vt:lpstr>IRB Staff</vt:lpstr>
      <vt:lpstr> IRB Structure Requirements </vt:lpstr>
      <vt:lpstr>Our IRB</vt:lpstr>
      <vt:lpstr>Our IRB Chair</vt:lpstr>
      <vt:lpstr> Authority of the IRB </vt:lpstr>
      <vt:lpstr>IRB Meeting Schedule</vt:lpstr>
      <vt:lpstr>IRB Member Roles and Responsibilities</vt:lpstr>
      <vt:lpstr>Appointment, Evaluation and Removal</vt:lpstr>
      <vt:lpstr>IRB Member Expectations</vt:lpstr>
      <vt:lpstr>IRB Member Roles #1 </vt:lpstr>
      <vt:lpstr>IRB Member Roles #2</vt:lpstr>
      <vt:lpstr>IRB Member Roles #3</vt:lpstr>
      <vt:lpstr>Continuing Education</vt:lpstr>
      <vt:lpstr>Ethical Principles, Federal Regulations, LSU Policies, HRPP Toolkit</vt:lpstr>
      <vt:lpstr>History</vt:lpstr>
      <vt:lpstr>History #2</vt:lpstr>
      <vt:lpstr>Types of Submissions Reviewed by the Committee </vt:lpstr>
      <vt:lpstr>HRPP Toolkit Lingo</vt:lpstr>
      <vt:lpstr>Where to find the review criteria for approval</vt:lpstr>
      <vt:lpstr>Types of Review</vt:lpstr>
      <vt:lpstr>Regulatory Criteria #1 </vt:lpstr>
      <vt:lpstr>Regulatory Criteria #2 </vt:lpstr>
      <vt:lpstr>Things to consider when evaluating risk #1</vt:lpstr>
      <vt:lpstr>Things to consider when evaluating risk #2</vt:lpstr>
      <vt:lpstr>Things to consider when evaluating risk #3</vt:lpstr>
      <vt:lpstr>Things to consider when evaluating risk #4</vt:lpstr>
      <vt:lpstr>Things to consider when evaluating risk #5</vt:lpstr>
      <vt:lpstr>Regulatory Criteria- Participant Selection </vt:lpstr>
      <vt:lpstr>Things to consider when evaluating equitable selection</vt:lpstr>
      <vt:lpstr>Vulnerable Populations</vt:lpstr>
      <vt:lpstr>Regulations regarding vulnerable populations</vt:lpstr>
      <vt:lpstr>Things to consider when evaluating vulnerable populations</vt:lpstr>
      <vt:lpstr>Ensure protections are in place</vt:lpstr>
      <vt:lpstr>Regulatory Criteria- Consent</vt:lpstr>
      <vt:lpstr>Regulatory Criteria- Informed Consent</vt:lpstr>
      <vt:lpstr>Gaining Informed Consent</vt:lpstr>
      <vt:lpstr>Presenting the Consent Form</vt:lpstr>
      <vt:lpstr>Consent Requirements</vt:lpstr>
      <vt:lpstr>Criteria for Informed Consent </vt:lpstr>
      <vt:lpstr>Documenting Informed Consent</vt:lpstr>
      <vt:lpstr>Waiver or Alteration to the Consent Process or Documentation of Consent</vt:lpstr>
      <vt:lpstr>Considerations for the Consent Process</vt:lpstr>
      <vt:lpstr>Time and Place of Consent</vt:lpstr>
      <vt:lpstr>Additional Considerations for the Consent Process</vt:lpstr>
      <vt:lpstr>Non-English-Speaking Subjects Consenting?</vt:lpstr>
      <vt:lpstr>Consent Document Check</vt:lpstr>
      <vt:lpstr>Regulatory Criteria-Monitoring </vt:lpstr>
      <vt:lpstr>Things to Consider When Evaluating Monitoring</vt:lpstr>
      <vt:lpstr>Regulatory Criteria-Privacy </vt:lpstr>
      <vt:lpstr>Things to Consider When Evaluating Privacy</vt:lpstr>
      <vt:lpstr>Regulatory Criteria-Confidentiality </vt:lpstr>
      <vt:lpstr>Things to Consider When Evaluating Confidentiality</vt:lpstr>
      <vt:lpstr>Additional Worksheets and Checklists to Note</vt:lpstr>
      <vt:lpstr>Other Considerations and Information</vt:lpstr>
      <vt:lpstr>Required Elements of Informed Consent</vt:lpstr>
      <vt:lpstr>Additional Elements of Informed Consent (if applicable)</vt:lpstr>
      <vt:lpstr>Alternate or Designated Reviews</vt:lpstr>
      <vt:lpstr>Any Questions?</vt:lpstr>
    </vt:vector>
  </TitlesOfParts>
  <Company>LSU Health Sciences Center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Your Study’s Regulatory Binder</dc:title>
  <dc:creator>Dubois, Tracey</dc:creator>
  <cp:lastModifiedBy>Vetkoetter, Matthew</cp:lastModifiedBy>
  <cp:revision>61</cp:revision>
  <dcterms:created xsi:type="dcterms:W3CDTF">2016-05-09T20:01:45Z</dcterms:created>
  <dcterms:modified xsi:type="dcterms:W3CDTF">2025-09-30T19:31:22Z</dcterms:modified>
</cp:coreProperties>
</file>