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ink/ink2.xml" ContentType="application/inkml+xml"/>
  <Override PartName="/ppt/ink/ink3.xml" ContentType="application/inkml+xml"/>
  <Override PartName="/ppt/tags/tag2.xml" ContentType="application/vnd.openxmlformats-officedocument.presentationml.tags+xml"/>
  <Override PartName="/ppt/ink/ink4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3.xml" ContentType="application/vnd.openxmlformats-officedocument.presentationml.tags+xml"/>
  <Override PartName="/ppt/ink/ink5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4"/>
  </p:notesMasterIdLst>
  <p:sldIdLst>
    <p:sldId id="256" r:id="rId5"/>
    <p:sldId id="394" r:id="rId6"/>
    <p:sldId id="362" r:id="rId7"/>
    <p:sldId id="412" r:id="rId8"/>
    <p:sldId id="413" r:id="rId9"/>
    <p:sldId id="396" r:id="rId10"/>
    <p:sldId id="393" r:id="rId11"/>
    <p:sldId id="391" r:id="rId12"/>
    <p:sldId id="414" r:id="rId13"/>
    <p:sldId id="392" r:id="rId14"/>
    <p:sldId id="257" r:id="rId15"/>
    <p:sldId id="346" r:id="rId16"/>
    <p:sldId id="385" r:id="rId17"/>
    <p:sldId id="345" r:id="rId18"/>
    <p:sldId id="347" r:id="rId19"/>
    <p:sldId id="348" r:id="rId20"/>
    <p:sldId id="383" r:id="rId21"/>
    <p:sldId id="384" r:id="rId22"/>
    <p:sldId id="352" r:id="rId23"/>
    <p:sldId id="353" r:id="rId24"/>
    <p:sldId id="389" r:id="rId25"/>
    <p:sldId id="390" r:id="rId26"/>
    <p:sldId id="276" r:id="rId27"/>
    <p:sldId id="341" r:id="rId28"/>
    <p:sldId id="305" r:id="rId29"/>
    <p:sldId id="415" r:id="rId30"/>
    <p:sldId id="368" r:id="rId31"/>
    <p:sldId id="260" r:id="rId32"/>
    <p:sldId id="370" r:id="rId33"/>
    <p:sldId id="406" r:id="rId34"/>
    <p:sldId id="328" r:id="rId35"/>
    <p:sldId id="404" r:id="rId36"/>
    <p:sldId id="398" r:id="rId37"/>
    <p:sldId id="416" r:id="rId38"/>
    <p:sldId id="417" r:id="rId39"/>
    <p:sldId id="395" r:id="rId40"/>
    <p:sldId id="418" r:id="rId41"/>
    <p:sldId id="397" r:id="rId42"/>
    <p:sldId id="419" r:id="rId43"/>
    <p:sldId id="399" r:id="rId44"/>
    <p:sldId id="401" r:id="rId45"/>
    <p:sldId id="402" r:id="rId46"/>
    <p:sldId id="403" r:id="rId47"/>
    <p:sldId id="407" r:id="rId48"/>
    <p:sldId id="420" r:id="rId49"/>
    <p:sldId id="282" r:id="rId50"/>
    <p:sldId id="283" r:id="rId51"/>
    <p:sldId id="364" r:id="rId52"/>
    <p:sldId id="294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88DEBA-605E-7CE2-3599-B927E97E55A1}" v="25" dt="2026-02-26T03:37:10.515"/>
    <p1510:client id="{3E06FBD3-5C47-76DB-05A3-B5108E6D3584}" v="12" dt="2026-02-26T13:02:21.098"/>
    <p1510:client id="{4E332E76-17E3-1868-A82D-FC7BAD53A36E}" v="260" dt="2026-02-26T20:52:08.923"/>
    <p1510:client id="{60187EDA-437D-27F0-EAEF-DAC12E8BB598}" v="4" dt="2026-02-26T15:41:08.213"/>
    <p1510:client id="{C1F7EB41-2064-0311-2666-E9513D96BC2F}" v="5" dt="2026-02-26T20:04:20.865"/>
    <p1510:client id="{CD92800B-AF47-2B56-23FC-92FDEC1979EC}" v="201" dt="2026-02-26T17:18:59.922"/>
    <p1510:client id="{D3224389-81E5-6B7D-F251-D87DBD4CF8B4}" v="15" dt="2026-02-26T19:51:47.881"/>
    <p1510:client id="{EAB2AA0D-AD21-4D44-A10A-6F61304A70AB}" v="55" dt="2026-02-26T18:24:53.758"/>
    <p1510:client id="{F66CC35C-162A-3D83-BD23-EA4C139A3EEB}" v="2" dt="2026-02-27T18:09:55.4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hyperlink" Target="mailto:sabatinom@lschs.org" TargetMode="External"/><Relationship Id="rId1" Type="http://schemas.openxmlformats.org/officeDocument/2006/relationships/hyperlink" Target="mailto:support@lschs.org" TargetMode="External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hyperlink" Target="mailto:sabatinom@lschs.org" TargetMode="External"/><Relationship Id="rId1" Type="http://schemas.openxmlformats.org/officeDocument/2006/relationships/hyperlink" Target="mailto:support@lschs.org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4595C1-0C53-4B8E-8943-7CDE14DA8C6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26E38E5-416A-4BA6-A854-DF0D79338C1F}">
      <dgm:prSet/>
      <dgm:spPr/>
      <dgm:t>
        <a:bodyPr/>
        <a:lstStyle/>
        <a:p>
          <a:r>
            <a:rPr lang="en-US"/>
            <a:t>Your New La Salle Account</a:t>
          </a:r>
        </a:p>
      </dgm:t>
    </dgm:pt>
    <dgm:pt modelId="{3319DB8A-08B3-4B54-A82E-25D720676E4F}" type="parTrans" cxnId="{F2D79D55-64A0-4C0E-8FB7-B1C14C58DCF5}">
      <dgm:prSet/>
      <dgm:spPr/>
      <dgm:t>
        <a:bodyPr/>
        <a:lstStyle/>
        <a:p>
          <a:endParaRPr lang="en-US"/>
        </a:p>
      </dgm:t>
    </dgm:pt>
    <dgm:pt modelId="{8692FFB3-43DE-48AA-8A01-B63D2CEB16A0}" type="sibTrans" cxnId="{F2D79D55-64A0-4C0E-8FB7-B1C14C58DCF5}">
      <dgm:prSet/>
      <dgm:spPr/>
      <dgm:t>
        <a:bodyPr/>
        <a:lstStyle/>
        <a:p>
          <a:endParaRPr lang="en-US"/>
        </a:p>
      </dgm:t>
    </dgm:pt>
    <dgm:pt modelId="{81148DA2-B5A1-46F8-9528-CB57B6CE4392}">
      <dgm:prSet/>
      <dgm:spPr/>
      <dgm:t>
        <a:bodyPr/>
        <a:lstStyle/>
        <a:p>
          <a:r>
            <a:rPr lang="en-US"/>
            <a:t>PowerSchool</a:t>
          </a:r>
        </a:p>
      </dgm:t>
    </dgm:pt>
    <dgm:pt modelId="{BDE6F78F-843F-4C61-86F5-D130789648E7}" type="parTrans" cxnId="{A93DE893-871C-462F-9570-00D0D33710FE}">
      <dgm:prSet/>
      <dgm:spPr/>
      <dgm:t>
        <a:bodyPr/>
        <a:lstStyle/>
        <a:p>
          <a:endParaRPr lang="en-US"/>
        </a:p>
      </dgm:t>
    </dgm:pt>
    <dgm:pt modelId="{6EF8B6FD-6BF7-4141-B6FB-89C6998ED7C5}" type="sibTrans" cxnId="{A93DE893-871C-462F-9570-00D0D33710FE}">
      <dgm:prSet/>
      <dgm:spPr/>
      <dgm:t>
        <a:bodyPr/>
        <a:lstStyle/>
        <a:p>
          <a:endParaRPr lang="en-US"/>
        </a:p>
      </dgm:t>
    </dgm:pt>
    <dgm:pt modelId="{59E24BD0-00A1-4754-A6DC-E296AD6369CF}">
      <dgm:prSet/>
      <dgm:spPr/>
      <dgm:t>
        <a:bodyPr/>
        <a:lstStyle/>
        <a:p>
          <a:r>
            <a:rPr lang="en-US"/>
            <a:t>Device of Choice</a:t>
          </a:r>
        </a:p>
      </dgm:t>
    </dgm:pt>
    <dgm:pt modelId="{A1AC2DAE-6817-4696-AD3D-D83DE6C7C7A9}" type="parTrans" cxnId="{84AD7EB4-9705-4DD8-9103-2B73B9CE9F89}">
      <dgm:prSet/>
      <dgm:spPr/>
      <dgm:t>
        <a:bodyPr/>
        <a:lstStyle/>
        <a:p>
          <a:endParaRPr lang="en-US"/>
        </a:p>
      </dgm:t>
    </dgm:pt>
    <dgm:pt modelId="{3D287D7E-735D-4836-96F8-93F8F080C9DA}" type="sibTrans" cxnId="{84AD7EB4-9705-4DD8-9103-2B73B9CE9F89}">
      <dgm:prSet/>
      <dgm:spPr/>
      <dgm:t>
        <a:bodyPr/>
        <a:lstStyle/>
        <a:p>
          <a:endParaRPr lang="en-US"/>
        </a:p>
      </dgm:t>
    </dgm:pt>
    <dgm:pt modelId="{646E6F59-25CB-43BD-AC70-24361F60BEDD}">
      <dgm:prSet/>
      <dgm:spPr/>
      <dgm:t>
        <a:bodyPr/>
        <a:lstStyle/>
        <a:p>
          <a:r>
            <a:rPr lang="en-US"/>
            <a:t>Freshman Technology Curriculum</a:t>
          </a:r>
        </a:p>
      </dgm:t>
    </dgm:pt>
    <dgm:pt modelId="{4DEEBD39-FA8B-4163-9375-85B2B721E986}" type="parTrans" cxnId="{C2EC3A9A-EAFE-4829-BCA3-93A9CB3BF010}">
      <dgm:prSet/>
      <dgm:spPr/>
      <dgm:t>
        <a:bodyPr/>
        <a:lstStyle/>
        <a:p>
          <a:endParaRPr lang="en-US"/>
        </a:p>
      </dgm:t>
    </dgm:pt>
    <dgm:pt modelId="{BF5C902D-CF21-4442-A85B-3A8C147E5A15}" type="sibTrans" cxnId="{C2EC3A9A-EAFE-4829-BCA3-93A9CB3BF010}">
      <dgm:prSet/>
      <dgm:spPr/>
      <dgm:t>
        <a:bodyPr/>
        <a:lstStyle/>
        <a:p>
          <a:endParaRPr lang="en-US"/>
        </a:p>
      </dgm:t>
    </dgm:pt>
    <dgm:pt modelId="{D078D925-D105-44CB-8FBB-43FF4A9D8DE2}">
      <dgm:prSet/>
      <dgm:spPr/>
      <dgm:t>
        <a:bodyPr/>
        <a:lstStyle/>
        <a:p>
          <a:r>
            <a:rPr lang="en-US"/>
            <a:t>Technology Support</a:t>
          </a:r>
        </a:p>
      </dgm:t>
    </dgm:pt>
    <dgm:pt modelId="{E3E7EF49-FA26-4B78-BC11-800560D79327}" type="parTrans" cxnId="{6E12EA8E-A586-459C-9167-02C52A7393F2}">
      <dgm:prSet/>
      <dgm:spPr/>
      <dgm:t>
        <a:bodyPr/>
        <a:lstStyle/>
        <a:p>
          <a:endParaRPr lang="en-US"/>
        </a:p>
      </dgm:t>
    </dgm:pt>
    <dgm:pt modelId="{4FE4D1FD-E991-4987-8CE8-E9D112DBA18B}" type="sibTrans" cxnId="{6E12EA8E-A586-459C-9167-02C52A7393F2}">
      <dgm:prSet/>
      <dgm:spPr/>
      <dgm:t>
        <a:bodyPr/>
        <a:lstStyle/>
        <a:p>
          <a:endParaRPr lang="en-US"/>
        </a:p>
      </dgm:t>
    </dgm:pt>
    <dgm:pt modelId="{E368E2B9-8682-EA48-89AF-5DBED466FCF4}" type="pres">
      <dgm:prSet presAssocID="{9A4595C1-0C53-4B8E-8943-7CDE14DA8C64}" presName="linear" presStyleCnt="0">
        <dgm:presLayoutVars>
          <dgm:animLvl val="lvl"/>
          <dgm:resizeHandles val="exact"/>
        </dgm:presLayoutVars>
      </dgm:prSet>
      <dgm:spPr/>
    </dgm:pt>
    <dgm:pt modelId="{D0C24BE4-0BAF-E848-889E-CDE063CD9038}" type="pres">
      <dgm:prSet presAssocID="{326E38E5-416A-4BA6-A854-DF0D79338C1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F6330485-091C-0847-8D2E-3558D65E509C}" type="pres">
      <dgm:prSet presAssocID="{8692FFB3-43DE-48AA-8A01-B63D2CEB16A0}" presName="spacer" presStyleCnt="0"/>
      <dgm:spPr/>
    </dgm:pt>
    <dgm:pt modelId="{97FCAD42-5831-E84A-92B0-E625223381F1}" type="pres">
      <dgm:prSet presAssocID="{81148DA2-B5A1-46F8-9528-CB57B6CE439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4424DCA-ED9D-3B45-ABD6-395FF36021C7}" type="pres">
      <dgm:prSet presAssocID="{6EF8B6FD-6BF7-4141-B6FB-89C6998ED7C5}" presName="spacer" presStyleCnt="0"/>
      <dgm:spPr/>
    </dgm:pt>
    <dgm:pt modelId="{599017CF-48AF-4844-A56B-8084A4AC2B8F}" type="pres">
      <dgm:prSet presAssocID="{59E24BD0-00A1-4754-A6DC-E296AD6369C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4CDB74E-6E13-1C48-A95E-B02E91BA4F21}" type="pres">
      <dgm:prSet presAssocID="{3D287D7E-735D-4836-96F8-93F8F080C9DA}" presName="spacer" presStyleCnt="0"/>
      <dgm:spPr/>
    </dgm:pt>
    <dgm:pt modelId="{6495391E-F354-F74B-91FA-7991BB868459}" type="pres">
      <dgm:prSet presAssocID="{646E6F59-25CB-43BD-AC70-24361F60BED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14C0111-EA62-484D-8F97-A2FE3439E9B8}" type="pres">
      <dgm:prSet presAssocID="{BF5C902D-CF21-4442-A85B-3A8C147E5A15}" presName="spacer" presStyleCnt="0"/>
      <dgm:spPr/>
    </dgm:pt>
    <dgm:pt modelId="{742B6E50-9E52-5945-8BB4-D5847C65FE2A}" type="pres">
      <dgm:prSet presAssocID="{D078D925-D105-44CB-8FBB-43FF4A9D8DE2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DB7FA04-0AF7-724D-93AF-CE0DAB8ADE85}" type="presOf" srcId="{646E6F59-25CB-43BD-AC70-24361F60BEDD}" destId="{6495391E-F354-F74B-91FA-7991BB868459}" srcOrd="0" destOrd="0" presId="urn:microsoft.com/office/officeart/2005/8/layout/vList2"/>
    <dgm:cxn modelId="{F5B03E25-4FFD-5D49-945B-319557ED8780}" type="presOf" srcId="{9A4595C1-0C53-4B8E-8943-7CDE14DA8C64}" destId="{E368E2B9-8682-EA48-89AF-5DBED466FCF4}" srcOrd="0" destOrd="0" presId="urn:microsoft.com/office/officeart/2005/8/layout/vList2"/>
    <dgm:cxn modelId="{49D6933C-084F-0D4B-B180-33D4A9B85C90}" type="presOf" srcId="{D078D925-D105-44CB-8FBB-43FF4A9D8DE2}" destId="{742B6E50-9E52-5945-8BB4-D5847C65FE2A}" srcOrd="0" destOrd="0" presId="urn:microsoft.com/office/officeart/2005/8/layout/vList2"/>
    <dgm:cxn modelId="{D3802075-9D20-7244-A544-6810C2288D70}" type="presOf" srcId="{326E38E5-416A-4BA6-A854-DF0D79338C1F}" destId="{D0C24BE4-0BAF-E848-889E-CDE063CD9038}" srcOrd="0" destOrd="0" presId="urn:microsoft.com/office/officeart/2005/8/layout/vList2"/>
    <dgm:cxn modelId="{F2D79D55-64A0-4C0E-8FB7-B1C14C58DCF5}" srcId="{9A4595C1-0C53-4B8E-8943-7CDE14DA8C64}" destId="{326E38E5-416A-4BA6-A854-DF0D79338C1F}" srcOrd="0" destOrd="0" parTransId="{3319DB8A-08B3-4B54-A82E-25D720676E4F}" sibTransId="{8692FFB3-43DE-48AA-8A01-B63D2CEB16A0}"/>
    <dgm:cxn modelId="{23660E79-AA64-2B47-90F6-EC6B1DB32378}" type="presOf" srcId="{59E24BD0-00A1-4754-A6DC-E296AD6369CF}" destId="{599017CF-48AF-4844-A56B-8084A4AC2B8F}" srcOrd="0" destOrd="0" presId="urn:microsoft.com/office/officeart/2005/8/layout/vList2"/>
    <dgm:cxn modelId="{0F853389-6B75-B347-9BB5-96215A017300}" type="presOf" srcId="{81148DA2-B5A1-46F8-9528-CB57B6CE4392}" destId="{97FCAD42-5831-E84A-92B0-E625223381F1}" srcOrd="0" destOrd="0" presId="urn:microsoft.com/office/officeart/2005/8/layout/vList2"/>
    <dgm:cxn modelId="{6E12EA8E-A586-459C-9167-02C52A7393F2}" srcId="{9A4595C1-0C53-4B8E-8943-7CDE14DA8C64}" destId="{D078D925-D105-44CB-8FBB-43FF4A9D8DE2}" srcOrd="4" destOrd="0" parTransId="{E3E7EF49-FA26-4B78-BC11-800560D79327}" sibTransId="{4FE4D1FD-E991-4987-8CE8-E9D112DBA18B}"/>
    <dgm:cxn modelId="{A93DE893-871C-462F-9570-00D0D33710FE}" srcId="{9A4595C1-0C53-4B8E-8943-7CDE14DA8C64}" destId="{81148DA2-B5A1-46F8-9528-CB57B6CE4392}" srcOrd="1" destOrd="0" parTransId="{BDE6F78F-843F-4C61-86F5-D130789648E7}" sibTransId="{6EF8B6FD-6BF7-4141-B6FB-89C6998ED7C5}"/>
    <dgm:cxn modelId="{C2EC3A9A-EAFE-4829-BCA3-93A9CB3BF010}" srcId="{9A4595C1-0C53-4B8E-8943-7CDE14DA8C64}" destId="{646E6F59-25CB-43BD-AC70-24361F60BEDD}" srcOrd="3" destOrd="0" parTransId="{4DEEBD39-FA8B-4163-9375-85B2B721E986}" sibTransId="{BF5C902D-CF21-4442-A85B-3A8C147E5A15}"/>
    <dgm:cxn modelId="{84AD7EB4-9705-4DD8-9103-2B73B9CE9F89}" srcId="{9A4595C1-0C53-4B8E-8943-7CDE14DA8C64}" destId="{59E24BD0-00A1-4754-A6DC-E296AD6369CF}" srcOrd="2" destOrd="0" parTransId="{A1AC2DAE-6817-4696-AD3D-D83DE6C7C7A9}" sibTransId="{3D287D7E-735D-4836-96F8-93F8F080C9DA}"/>
    <dgm:cxn modelId="{067E70D7-C096-944C-8F8A-C2A04C65E434}" type="presParOf" srcId="{E368E2B9-8682-EA48-89AF-5DBED466FCF4}" destId="{D0C24BE4-0BAF-E848-889E-CDE063CD9038}" srcOrd="0" destOrd="0" presId="urn:microsoft.com/office/officeart/2005/8/layout/vList2"/>
    <dgm:cxn modelId="{CB510346-8BB8-F447-A1B8-5A5ABE957B81}" type="presParOf" srcId="{E368E2B9-8682-EA48-89AF-5DBED466FCF4}" destId="{F6330485-091C-0847-8D2E-3558D65E509C}" srcOrd="1" destOrd="0" presId="urn:microsoft.com/office/officeart/2005/8/layout/vList2"/>
    <dgm:cxn modelId="{4197ED2D-5B53-C744-A674-35DC391CFCB3}" type="presParOf" srcId="{E368E2B9-8682-EA48-89AF-5DBED466FCF4}" destId="{97FCAD42-5831-E84A-92B0-E625223381F1}" srcOrd="2" destOrd="0" presId="urn:microsoft.com/office/officeart/2005/8/layout/vList2"/>
    <dgm:cxn modelId="{9BF315C0-70DD-B847-983C-C37D24CEC860}" type="presParOf" srcId="{E368E2B9-8682-EA48-89AF-5DBED466FCF4}" destId="{A4424DCA-ED9D-3B45-ABD6-395FF36021C7}" srcOrd="3" destOrd="0" presId="urn:microsoft.com/office/officeart/2005/8/layout/vList2"/>
    <dgm:cxn modelId="{FD023D58-AD6A-4845-B681-53264D237BD3}" type="presParOf" srcId="{E368E2B9-8682-EA48-89AF-5DBED466FCF4}" destId="{599017CF-48AF-4844-A56B-8084A4AC2B8F}" srcOrd="4" destOrd="0" presId="urn:microsoft.com/office/officeart/2005/8/layout/vList2"/>
    <dgm:cxn modelId="{4FEC7BFE-9651-0D43-A378-93D5065D15A5}" type="presParOf" srcId="{E368E2B9-8682-EA48-89AF-5DBED466FCF4}" destId="{84CDB74E-6E13-1C48-A95E-B02E91BA4F21}" srcOrd="5" destOrd="0" presId="urn:microsoft.com/office/officeart/2005/8/layout/vList2"/>
    <dgm:cxn modelId="{DC30C53E-64DE-2C40-982B-F91E9505F0E4}" type="presParOf" srcId="{E368E2B9-8682-EA48-89AF-5DBED466FCF4}" destId="{6495391E-F354-F74B-91FA-7991BB868459}" srcOrd="6" destOrd="0" presId="urn:microsoft.com/office/officeart/2005/8/layout/vList2"/>
    <dgm:cxn modelId="{D72CBBBE-F643-5D4D-9B37-FF607B2081EF}" type="presParOf" srcId="{E368E2B9-8682-EA48-89AF-5DBED466FCF4}" destId="{A14C0111-EA62-484D-8F97-A2FE3439E9B8}" srcOrd="7" destOrd="0" presId="urn:microsoft.com/office/officeart/2005/8/layout/vList2"/>
    <dgm:cxn modelId="{08EA48CC-7EEE-1D45-89DA-01737A04C7AF}" type="presParOf" srcId="{E368E2B9-8682-EA48-89AF-5DBED466FCF4}" destId="{742B6E50-9E52-5945-8BB4-D5847C65FE2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E7D32F-AE65-42EA-B440-AE455DEBE69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F81AE6B-7666-4051-8B9C-3E250AC98F0F}">
      <dgm:prSet/>
      <dgm:spPr/>
      <dgm:t>
        <a:bodyPr/>
        <a:lstStyle/>
        <a:p>
          <a:r>
            <a:rPr lang="en-US"/>
            <a:t>If you have any issues with your new account, please email </a:t>
          </a:r>
          <a:r>
            <a:rPr lang="en-US">
              <a:hlinkClick xmlns:r="http://schemas.openxmlformats.org/officeDocument/2006/relationships" r:id="rId1"/>
            </a:rPr>
            <a:t>support@lschs.org</a:t>
          </a:r>
          <a:r>
            <a:rPr lang="en-US"/>
            <a:t> which will create a ticket in our support system.</a:t>
          </a:r>
        </a:p>
      </dgm:t>
    </dgm:pt>
    <dgm:pt modelId="{888852AB-5C70-4B31-82A0-D3CF2EBCE3E8}" type="parTrans" cxnId="{825BC1F7-C47D-414A-8D33-418599FE88D2}">
      <dgm:prSet/>
      <dgm:spPr/>
      <dgm:t>
        <a:bodyPr/>
        <a:lstStyle/>
        <a:p>
          <a:endParaRPr lang="en-US"/>
        </a:p>
      </dgm:t>
    </dgm:pt>
    <dgm:pt modelId="{E98BA5DB-D1D2-428B-ABF4-C6B6E7A9312C}" type="sibTrans" cxnId="{825BC1F7-C47D-414A-8D33-418599FE88D2}">
      <dgm:prSet/>
      <dgm:spPr/>
      <dgm:t>
        <a:bodyPr/>
        <a:lstStyle/>
        <a:p>
          <a:endParaRPr lang="en-US"/>
        </a:p>
      </dgm:t>
    </dgm:pt>
    <dgm:pt modelId="{FBB31E90-4F1E-41D7-BA84-66432A79A92C}">
      <dgm:prSet/>
      <dgm:spPr/>
      <dgm:t>
        <a:bodyPr/>
        <a:lstStyle/>
        <a:p>
          <a:r>
            <a:rPr lang="en-US"/>
            <a:t>If you have any questions about our Device of Choice program or potential devices, please email me directly at </a:t>
          </a:r>
          <a:r>
            <a:rPr lang="en-US">
              <a:hlinkClick xmlns:r="http://schemas.openxmlformats.org/officeDocument/2006/relationships" r:id="rId2"/>
            </a:rPr>
            <a:t>sabatinom@lschs.org</a:t>
          </a:r>
          <a:r>
            <a:rPr lang="en-US"/>
            <a:t>.</a:t>
          </a:r>
        </a:p>
      </dgm:t>
    </dgm:pt>
    <dgm:pt modelId="{7AC4A251-1CC2-444F-B719-11523981A286}" type="parTrans" cxnId="{13B23139-5452-4A8C-BD01-A53D3A26CF96}">
      <dgm:prSet/>
      <dgm:spPr/>
      <dgm:t>
        <a:bodyPr/>
        <a:lstStyle/>
        <a:p>
          <a:endParaRPr lang="en-US"/>
        </a:p>
      </dgm:t>
    </dgm:pt>
    <dgm:pt modelId="{7AAA9AED-F463-4CAE-BF8E-B345512C067A}" type="sibTrans" cxnId="{13B23139-5452-4A8C-BD01-A53D3A26CF96}">
      <dgm:prSet/>
      <dgm:spPr/>
      <dgm:t>
        <a:bodyPr/>
        <a:lstStyle/>
        <a:p>
          <a:endParaRPr lang="en-US"/>
        </a:p>
      </dgm:t>
    </dgm:pt>
    <dgm:pt modelId="{B168BE79-F508-534C-BD0A-E892F39D0568}" type="pres">
      <dgm:prSet presAssocID="{27E7D32F-AE65-42EA-B440-AE455DEBE69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C8DEFA3-A1DB-F441-B51F-EF10C486D15B}" type="pres">
      <dgm:prSet presAssocID="{0F81AE6B-7666-4051-8B9C-3E250AC98F0F}" presName="hierRoot1" presStyleCnt="0"/>
      <dgm:spPr/>
    </dgm:pt>
    <dgm:pt modelId="{237AAA9D-0AEB-8246-B397-9E18E94CBB3D}" type="pres">
      <dgm:prSet presAssocID="{0F81AE6B-7666-4051-8B9C-3E250AC98F0F}" presName="composite" presStyleCnt="0"/>
      <dgm:spPr/>
    </dgm:pt>
    <dgm:pt modelId="{D525C075-DD84-4F48-9B8F-96F30A2BC9C8}" type="pres">
      <dgm:prSet presAssocID="{0F81AE6B-7666-4051-8B9C-3E250AC98F0F}" presName="background" presStyleLbl="node0" presStyleIdx="0" presStyleCnt="2"/>
      <dgm:spPr/>
    </dgm:pt>
    <dgm:pt modelId="{161B2581-356B-5F4B-8D09-CD82380CD3CC}" type="pres">
      <dgm:prSet presAssocID="{0F81AE6B-7666-4051-8B9C-3E250AC98F0F}" presName="text" presStyleLbl="fgAcc0" presStyleIdx="0" presStyleCnt="2">
        <dgm:presLayoutVars>
          <dgm:chPref val="3"/>
        </dgm:presLayoutVars>
      </dgm:prSet>
      <dgm:spPr/>
    </dgm:pt>
    <dgm:pt modelId="{BB1CCA96-8EAA-E642-A015-783AB9E24E4F}" type="pres">
      <dgm:prSet presAssocID="{0F81AE6B-7666-4051-8B9C-3E250AC98F0F}" presName="hierChild2" presStyleCnt="0"/>
      <dgm:spPr/>
    </dgm:pt>
    <dgm:pt modelId="{D5F3FBC8-364D-7F47-ADF6-27C6D091A7D7}" type="pres">
      <dgm:prSet presAssocID="{FBB31E90-4F1E-41D7-BA84-66432A79A92C}" presName="hierRoot1" presStyleCnt="0"/>
      <dgm:spPr/>
    </dgm:pt>
    <dgm:pt modelId="{E722A8E0-5959-D04D-BD19-9A1EBFF82C46}" type="pres">
      <dgm:prSet presAssocID="{FBB31E90-4F1E-41D7-BA84-66432A79A92C}" presName="composite" presStyleCnt="0"/>
      <dgm:spPr/>
    </dgm:pt>
    <dgm:pt modelId="{84B747E7-5A84-EF4D-97C3-13D411E76FBB}" type="pres">
      <dgm:prSet presAssocID="{FBB31E90-4F1E-41D7-BA84-66432A79A92C}" presName="background" presStyleLbl="node0" presStyleIdx="1" presStyleCnt="2"/>
      <dgm:spPr/>
    </dgm:pt>
    <dgm:pt modelId="{7D49DC29-2777-6E4D-B51D-DAFA17BECC23}" type="pres">
      <dgm:prSet presAssocID="{FBB31E90-4F1E-41D7-BA84-66432A79A92C}" presName="text" presStyleLbl="fgAcc0" presStyleIdx="1" presStyleCnt="2">
        <dgm:presLayoutVars>
          <dgm:chPref val="3"/>
        </dgm:presLayoutVars>
      </dgm:prSet>
      <dgm:spPr/>
    </dgm:pt>
    <dgm:pt modelId="{E21074CB-C75C-FD47-BDFD-A520A97DAB90}" type="pres">
      <dgm:prSet presAssocID="{FBB31E90-4F1E-41D7-BA84-66432A79A92C}" presName="hierChild2" presStyleCnt="0"/>
      <dgm:spPr/>
    </dgm:pt>
  </dgm:ptLst>
  <dgm:cxnLst>
    <dgm:cxn modelId="{E3E3942D-520B-7440-8B1B-F3876C978B9F}" type="presOf" srcId="{0F81AE6B-7666-4051-8B9C-3E250AC98F0F}" destId="{161B2581-356B-5F4B-8D09-CD82380CD3CC}" srcOrd="0" destOrd="0" presId="urn:microsoft.com/office/officeart/2005/8/layout/hierarchy1"/>
    <dgm:cxn modelId="{7A775931-F38F-B34B-9DB5-28CDC6A6F3D2}" type="presOf" srcId="{FBB31E90-4F1E-41D7-BA84-66432A79A92C}" destId="{7D49DC29-2777-6E4D-B51D-DAFA17BECC23}" srcOrd="0" destOrd="0" presId="urn:microsoft.com/office/officeart/2005/8/layout/hierarchy1"/>
    <dgm:cxn modelId="{13B23139-5452-4A8C-BD01-A53D3A26CF96}" srcId="{27E7D32F-AE65-42EA-B440-AE455DEBE69A}" destId="{FBB31E90-4F1E-41D7-BA84-66432A79A92C}" srcOrd="1" destOrd="0" parTransId="{7AC4A251-1CC2-444F-B719-11523981A286}" sibTransId="{7AAA9AED-F463-4CAE-BF8E-B345512C067A}"/>
    <dgm:cxn modelId="{9FCEB6AD-2FD8-B540-ABA6-04A6F1D23172}" type="presOf" srcId="{27E7D32F-AE65-42EA-B440-AE455DEBE69A}" destId="{B168BE79-F508-534C-BD0A-E892F39D0568}" srcOrd="0" destOrd="0" presId="urn:microsoft.com/office/officeart/2005/8/layout/hierarchy1"/>
    <dgm:cxn modelId="{825BC1F7-C47D-414A-8D33-418599FE88D2}" srcId="{27E7D32F-AE65-42EA-B440-AE455DEBE69A}" destId="{0F81AE6B-7666-4051-8B9C-3E250AC98F0F}" srcOrd="0" destOrd="0" parTransId="{888852AB-5C70-4B31-82A0-D3CF2EBCE3E8}" sibTransId="{E98BA5DB-D1D2-428B-ABF4-C6B6E7A9312C}"/>
    <dgm:cxn modelId="{E52A4A80-86EF-3441-81C5-B192101C8F25}" type="presParOf" srcId="{B168BE79-F508-534C-BD0A-E892F39D0568}" destId="{5C8DEFA3-A1DB-F441-B51F-EF10C486D15B}" srcOrd="0" destOrd="0" presId="urn:microsoft.com/office/officeart/2005/8/layout/hierarchy1"/>
    <dgm:cxn modelId="{9829D756-2E3E-C742-BF8A-FAF05BC9BF19}" type="presParOf" srcId="{5C8DEFA3-A1DB-F441-B51F-EF10C486D15B}" destId="{237AAA9D-0AEB-8246-B397-9E18E94CBB3D}" srcOrd="0" destOrd="0" presId="urn:microsoft.com/office/officeart/2005/8/layout/hierarchy1"/>
    <dgm:cxn modelId="{2B01A96C-6D01-E042-9283-39A2A836F59B}" type="presParOf" srcId="{237AAA9D-0AEB-8246-B397-9E18E94CBB3D}" destId="{D525C075-DD84-4F48-9B8F-96F30A2BC9C8}" srcOrd="0" destOrd="0" presId="urn:microsoft.com/office/officeart/2005/8/layout/hierarchy1"/>
    <dgm:cxn modelId="{D2101B5F-1FB8-794D-8E6A-A67464DE130B}" type="presParOf" srcId="{237AAA9D-0AEB-8246-B397-9E18E94CBB3D}" destId="{161B2581-356B-5F4B-8D09-CD82380CD3CC}" srcOrd="1" destOrd="0" presId="urn:microsoft.com/office/officeart/2005/8/layout/hierarchy1"/>
    <dgm:cxn modelId="{35DF66F6-3749-324D-8B45-827EB741E137}" type="presParOf" srcId="{5C8DEFA3-A1DB-F441-B51F-EF10C486D15B}" destId="{BB1CCA96-8EAA-E642-A015-783AB9E24E4F}" srcOrd="1" destOrd="0" presId="urn:microsoft.com/office/officeart/2005/8/layout/hierarchy1"/>
    <dgm:cxn modelId="{16D0B990-1496-7243-935B-4AA71981BA48}" type="presParOf" srcId="{B168BE79-F508-534C-BD0A-E892F39D0568}" destId="{D5F3FBC8-364D-7F47-ADF6-27C6D091A7D7}" srcOrd="1" destOrd="0" presId="urn:microsoft.com/office/officeart/2005/8/layout/hierarchy1"/>
    <dgm:cxn modelId="{380704B5-01D2-9E4D-A158-7E3A952EFF0E}" type="presParOf" srcId="{D5F3FBC8-364D-7F47-ADF6-27C6D091A7D7}" destId="{E722A8E0-5959-D04D-BD19-9A1EBFF82C46}" srcOrd="0" destOrd="0" presId="urn:microsoft.com/office/officeart/2005/8/layout/hierarchy1"/>
    <dgm:cxn modelId="{25EA1F76-4EE0-F740-B4DE-4751BDF970B3}" type="presParOf" srcId="{E722A8E0-5959-D04D-BD19-9A1EBFF82C46}" destId="{84B747E7-5A84-EF4D-97C3-13D411E76FBB}" srcOrd="0" destOrd="0" presId="urn:microsoft.com/office/officeart/2005/8/layout/hierarchy1"/>
    <dgm:cxn modelId="{9C32DE1F-2C6A-684D-A797-2E10C2F6754E}" type="presParOf" srcId="{E722A8E0-5959-D04D-BD19-9A1EBFF82C46}" destId="{7D49DC29-2777-6E4D-B51D-DAFA17BECC23}" srcOrd="1" destOrd="0" presId="urn:microsoft.com/office/officeart/2005/8/layout/hierarchy1"/>
    <dgm:cxn modelId="{76E741E5-EE23-1146-9012-26F9E9A3CD72}" type="presParOf" srcId="{D5F3FBC8-364D-7F47-ADF6-27C6D091A7D7}" destId="{E21074CB-C75C-FD47-BDFD-A520A97DAB9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C24BE4-0BAF-E848-889E-CDE063CD9038}">
      <dsp:nvSpPr>
        <dsp:cNvPr id="0" name=""/>
        <dsp:cNvSpPr/>
      </dsp:nvSpPr>
      <dsp:spPr>
        <a:xfrm>
          <a:off x="0" y="25748"/>
          <a:ext cx="10515600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Your New La Salle Account</a:t>
          </a:r>
        </a:p>
      </dsp:txBody>
      <dsp:txXfrm>
        <a:off x="38381" y="64129"/>
        <a:ext cx="10438838" cy="709478"/>
      </dsp:txXfrm>
    </dsp:sp>
    <dsp:sp modelId="{97FCAD42-5831-E84A-92B0-E625223381F1}">
      <dsp:nvSpPr>
        <dsp:cNvPr id="0" name=""/>
        <dsp:cNvSpPr/>
      </dsp:nvSpPr>
      <dsp:spPr>
        <a:xfrm>
          <a:off x="0" y="904148"/>
          <a:ext cx="10515600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PowerSchool</a:t>
          </a:r>
        </a:p>
      </dsp:txBody>
      <dsp:txXfrm>
        <a:off x="38381" y="942529"/>
        <a:ext cx="10438838" cy="709478"/>
      </dsp:txXfrm>
    </dsp:sp>
    <dsp:sp modelId="{599017CF-48AF-4844-A56B-8084A4AC2B8F}">
      <dsp:nvSpPr>
        <dsp:cNvPr id="0" name=""/>
        <dsp:cNvSpPr/>
      </dsp:nvSpPr>
      <dsp:spPr>
        <a:xfrm>
          <a:off x="0" y="1782549"/>
          <a:ext cx="10515600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Device of Choice</a:t>
          </a:r>
        </a:p>
      </dsp:txBody>
      <dsp:txXfrm>
        <a:off x="38381" y="1820930"/>
        <a:ext cx="10438838" cy="709478"/>
      </dsp:txXfrm>
    </dsp:sp>
    <dsp:sp modelId="{6495391E-F354-F74B-91FA-7991BB868459}">
      <dsp:nvSpPr>
        <dsp:cNvPr id="0" name=""/>
        <dsp:cNvSpPr/>
      </dsp:nvSpPr>
      <dsp:spPr>
        <a:xfrm>
          <a:off x="0" y="2660949"/>
          <a:ext cx="10515600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Freshman Technology Curriculum</a:t>
          </a:r>
        </a:p>
      </dsp:txBody>
      <dsp:txXfrm>
        <a:off x="38381" y="2699330"/>
        <a:ext cx="10438838" cy="709478"/>
      </dsp:txXfrm>
    </dsp:sp>
    <dsp:sp modelId="{742B6E50-9E52-5945-8BB4-D5847C65FE2A}">
      <dsp:nvSpPr>
        <dsp:cNvPr id="0" name=""/>
        <dsp:cNvSpPr/>
      </dsp:nvSpPr>
      <dsp:spPr>
        <a:xfrm>
          <a:off x="0" y="3539349"/>
          <a:ext cx="10515600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Technology Support</a:t>
          </a:r>
        </a:p>
      </dsp:txBody>
      <dsp:txXfrm>
        <a:off x="38381" y="3577730"/>
        <a:ext cx="10438838" cy="7094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25C075-DD84-4F48-9B8F-96F30A2BC9C8}">
      <dsp:nvSpPr>
        <dsp:cNvPr id="0" name=""/>
        <dsp:cNvSpPr/>
      </dsp:nvSpPr>
      <dsp:spPr>
        <a:xfrm>
          <a:off x="1265" y="832360"/>
          <a:ext cx="4440287" cy="28195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1B2581-356B-5F4B-8D09-CD82380CD3CC}">
      <dsp:nvSpPr>
        <dsp:cNvPr id="0" name=""/>
        <dsp:cNvSpPr/>
      </dsp:nvSpPr>
      <dsp:spPr>
        <a:xfrm>
          <a:off x="494630" y="1301057"/>
          <a:ext cx="4440287" cy="28195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If you have any issues with your new account, please email </a:t>
          </a:r>
          <a:r>
            <a:rPr lang="en-US" sz="2900" kern="1200">
              <a:hlinkClick xmlns:r="http://schemas.openxmlformats.org/officeDocument/2006/relationships" r:id="rId1"/>
            </a:rPr>
            <a:t>support@lschs.org</a:t>
          </a:r>
          <a:r>
            <a:rPr lang="en-US" sz="2900" kern="1200"/>
            <a:t> which will create a ticket in our support system.</a:t>
          </a:r>
        </a:p>
      </dsp:txBody>
      <dsp:txXfrm>
        <a:off x="577213" y="1383640"/>
        <a:ext cx="4275121" cy="2654416"/>
      </dsp:txXfrm>
    </dsp:sp>
    <dsp:sp modelId="{84B747E7-5A84-EF4D-97C3-13D411E76FBB}">
      <dsp:nvSpPr>
        <dsp:cNvPr id="0" name=""/>
        <dsp:cNvSpPr/>
      </dsp:nvSpPr>
      <dsp:spPr>
        <a:xfrm>
          <a:off x="5428282" y="832360"/>
          <a:ext cx="4440287" cy="28195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49DC29-2777-6E4D-B51D-DAFA17BECC23}">
      <dsp:nvSpPr>
        <dsp:cNvPr id="0" name=""/>
        <dsp:cNvSpPr/>
      </dsp:nvSpPr>
      <dsp:spPr>
        <a:xfrm>
          <a:off x="5921647" y="1301057"/>
          <a:ext cx="4440287" cy="28195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If you have any questions about our Device of Choice program or potential devices, please email me directly at </a:t>
          </a:r>
          <a:r>
            <a:rPr lang="en-US" sz="2900" kern="1200">
              <a:hlinkClick xmlns:r="http://schemas.openxmlformats.org/officeDocument/2006/relationships" r:id="rId2"/>
            </a:rPr>
            <a:t>sabatinom@lschs.org</a:t>
          </a:r>
          <a:r>
            <a:rPr lang="en-US" sz="2900" kern="1200"/>
            <a:t>.</a:t>
          </a:r>
        </a:p>
      </dsp:txBody>
      <dsp:txXfrm>
        <a:off x="6004230" y="1383640"/>
        <a:ext cx="4275121" cy="26544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15T19:29:30.9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1 136,'4'-6,"0"0,0 1,0-1,1 1,0 0,0 0,1 0,-1 1,10-6,2 0,1 0,19-7,-14 8,1 1,1 1,-1 1,1 2,43-4,129 9,-100 2,-59 0,0 1,70 18,-13-2,-57-12,46 16,13 4,-46-18,1-2,67 1,107-10,-86-2,-117 3,-1 1,1 0,0 2,33 8,-20-1,1 0,1-3,-1-1,64 2,-45-9,-25 0,1 1,-1 1,0 2,40 8,0 9,-29-7,0-2,56 6,247-12,-187-7,2069 2,-2193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09T01:17:18.13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1 109,'13'1,"0"0,0 1,24 7,22 3,235-7,-164-7,390 2,-487-2,59-10,14-2,167 12,-141 4,-112-3,-1-1,35-8,-31 5,37-3,-7 6,-24 2,0-2,42-7,50-25,-118 33,125-30,-108 27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09T01:17:18.13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150 409,'13'1,"0"0,0 1,24 7,22 3,235-7,-164-7,390 2,-487-2,59-10,14-2,167 12,-141 4,-112-3,-1-1,35-8,-31 5,37-3,-7 6,-24 2,0-2,42-7,50-25,-118 33,125-30,-108 27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16T13:14:41.60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0,'1746'0,"-1724"0,-1 1,1 0,-1 2,0 0,1 2,-2 0,33 13,-3 3,1-3,1-2,1-2,106 14,-102-22,-1 2,0 3,86 28,-138-37,-1-1,0 0,0 1,-1-1,1 1,0 0,0 0,-1 0,1 0,3 4,-5-5,-1 0,0-1,1 1,-1 0,0 0,1-1,-1 1,0 0,0 0,0-1,1 1,-1 0,0 0,0 0,0 0,0-1,0 1,-1 1,0 0,1-1,-1 1,0-1,0 1,0-1,0 0,0 1,0-1,0 0,0 0,0 0,-3 2,-7 4,-1 0,0-1,0 0,-1-1,1 0,-1-1,0-1,-18 3,-109 8,133-14,-506 3,254-6,206 3,-84-10,-9-7,-32-4,73 5,-145-2,-110 18,146 3,211-3,0-1,-1 1,1 0,-1 0,0 0,1 0,-1 1,1 0,-1-1,1 1,-1 0,1 1,0-1,-1 1,1-1,-5 5,7-6,1 1,-1-1,1 0,0 1,-1-1,1 1,0-1,0 1,-1-1,1 1,0-1,0 1,0-1,0 1,-1-1,1 1,0-1,0 1,0-1,0 1,0-1,0 1,0-1,1 1,-1-1,0 1,0-1,0 1,0-1,1 1,-1-1,0 1,0-1,1 0,-1 1,0-1,1 1,-1-1,1 0,-1 1,0-1,1 1,24 12,-20-11,39 19,133 57,-132-61,95 23,177 25,-267-56,1-2,57 0,105-8,-73-1,-118 2,21 1,0-2,0-2,80-15,-78 8,1 2,71-4,93 10,-124 2,-58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16T13:14:41.60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0,'1746'0,"-1724"0,-1 1,1 0,-1 2,0 0,1 2,-2 0,33 13,-3 3,1-3,1-2,1-2,106 14,-102-22,-1 2,0 3,86 28,-138-37,-1-1,0 0,0 1,-1-1,1 1,0 0,0 0,-1 0,1 0,3 4,-5-5,-1 0,0-1,1 1,-1 0,0 0,1-1,-1 1,0 0,0 0,0-1,1 1,-1 0,0 0,0 0,0 0,0-1,0 1,-1 1,0 0,1-1,-1 1,0-1,0 1,0-1,0 0,0 1,0-1,0 0,0 0,0 0,-3 2,-7 4,-1 0,0-1,0 0,-1-1,1 0,-1-1,0-1,-18 3,-109 8,133-14,-506 3,254-6,206 3,-84-10,-9-7,-32-4,73 5,-145-2,-110 18,146 3,211-3,0-1,-1 1,1 0,-1 0,0 0,1 0,-1 1,1 0,-1-1,1 1,-1 0,1 1,0-1,-1 1,1-1,-5 5,7-6,1 1,-1-1,1 0,0 1,-1-1,1 1,0-1,0 1,-1-1,1 1,0-1,0 1,0-1,0 1,-1-1,1 1,0-1,0 1,0-1,0 1,0-1,0 1,0-1,1 1,-1-1,0 1,0-1,0 1,0-1,1 1,-1-1,0 1,0-1,1 0,-1 1,0-1,1 1,-1-1,1 0,-1 1,0-1,1 1,24 12,-20-11,39 19,133 57,-132-61,95 23,177 25,-267-56,1-2,57 0,105-8,-73-1,-118 2,21 1,0-2,0-2,80-15,-78 8,1 2,71-4,93 10,-124 2,-58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306128-A419-4510-9605-00ADBB3C4806}" type="datetimeFigureOut">
              <a:t>2/27/2026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E2C4AC-B07F-416B-B169-BC7B3F52B60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621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F58EC-36CB-464F-989E-C2488E3341A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59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F58EC-36CB-464F-989E-C2488E3341A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792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9B615-1A17-1CBB-3BD7-533EAB1DC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3AC7C6-5088-6283-C2B8-75DA2AD670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DBF773-9E47-5209-4210-6E2D3664D9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47A195-1902-7853-D20D-D3DA0377FF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5F58EC-36CB-464F-989E-C2488E3341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9944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F58EC-36CB-464F-989E-C2488E3341A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642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15F3D-08B1-5D8A-D2BB-8459A8971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B678AF-EDEE-D641-B9EC-8CC12C603C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9B3047-00F9-D9A3-DD1F-063D8331FD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C02FE1-5F00-9117-E424-763CD1437F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F58EC-36CB-464F-989E-C2488E3341A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68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B3654-D5E1-B6AA-A2D9-0348CF21D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6E2366-4B81-477D-DD57-642F041EBD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BAEDC1-5282-5920-AC6F-A3204501C2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8BC732-5976-97B6-294F-5702328A3F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F58EC-36CB-464F-989E-C2488E3341A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353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A55A3-8CBA-6E39-883E-00C59CEE4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ECDE48-B3BA-A90A-636D-259BE51464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3A2B48-FB37-F0BD-AB31-E021540B88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E49F24-0AA2-6818-FAEF-A6792D6A0A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5F58EC-36CB-464F-989E-C2488E3341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9868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2BAF2-7B57-9444-97C3-26A0845F5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80275A-B12D-33EE-66CB-5C60B7E3E0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1E10F1-2293-0C5A-C0A4-2BCD3BC03E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255009-7232-6677-9A1C-233D3E8385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5F58EC-36CB-464F-989E-C2488E3341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6016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9B60D-CF97-67CF-9175-A129534CE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556014-9524-70F6-CD79-416B6EBA22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0AE54F-32B1-C0BE-F375-44E82845FD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0022E7-BA1E-6BC2-3C2A-7A24749124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5F58EC-36CB-464F-989E-C2488E3341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2078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C667B-53E9-C0DC-EF3B-2CDA2F3DE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E0A476-42D3-211D-292E-9AA527BF8E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00C1D4-97AB-4E57-1CCC-486EE20152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C539C-5626-1E78-F5BC-A07B0F6443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5F58EC-36CB-464F-989E-C2488E3341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50914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36731-BC81-A138-5FD2-67E0C2113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C0CD4C-4E70-730E-7683-B127B70166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AB3219-54CB-5B17-10A9-ADEA1C51E1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D87F7-1D12-0D5A-DFD6-9D7BF96900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5F58EC-36CB-464F-989E-C2488E3341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3743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58FE2-5C18-C323-FB0E-BC0303AB3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029769-08A1-B596-EF89-31C94B75AF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90383E-F4E8-0C69-C54F-9ACA62782F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C72C58-5234-DBE1-031B-E91E77241B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5F58EC-36CB-464F-989E-C2488E3341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0726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BC896-9BB9-EFAA-8093-035390AFA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07CDB3-A974-1264-E47A-7CDF65CA63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41AD42-0FF5-E9E2-D3AE-6857BB299D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EDE38-0503-BA18-B160-70A7B6A6AF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5F58EC-36CB-464F-989E-C2488E3341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09528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1B3C4-2712-91E6-A8A6-C55B46529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22ADA4-75AF-069F-660B-E9B114D412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2C2941-C597-2DE3-7933-5BE85728A2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D0CC74-7D1A-4C19-D51D-91C955882B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5F58EC-36CB-464F-989E-C2488E3341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59129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1EF42-6B70-FEAC-03B7-2F67DB326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5D0226-A3FE-E7B2-F4A1-62733371BC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ED2AD5-5427-B4DD-6C23-B645530F32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CED16A-C327-E57F-EDBC-D0824826E5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5F58EC-36CB-464F-989E-C2488E3341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1865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64220-0EEF-A022-44A3-6005F6E84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A210AF-C835-1CEC-6E43-54B12679F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138B6-AA0A-BA0B-D258-EEDF27AF2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B5BFA-DDB3-4648-A0A8-304F043B1FE2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D2E58-9E35-B987-5299-934FB098E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61626-526F-58A3-5210-709458CBB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CBF5-22D6-471A-B40C-222A8FCB4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673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2F551-DF62-2C8C-24A0-3626112A8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13F80-A5E4-CD98-7A39-5D377DA41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EC47B-0C31-E39B-6432-A881D384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B5BFA-DDB3-4648-A0A8-304F043B1FE2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FCAE1-E363-CCCA-6B61-B5F1392A3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793A5-A417-64FD-C897-4300D8383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CBF5-22D6-471A-B40C-222A8FCB4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068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C0107-ED9E-E313-E94E-4975DA82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82C139-98A1-10D3-CED1-CF001E4D37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21D34-EE3A-C393-53C7-94BF01A82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B5BFA-DDB3-4648-A0A8-304F043B1FE2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99A03-0DE5-5D31-9AA4-714244D65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94DE61-FF1D-549D-499A-6A524E5BE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CBF5-22D6-471A-B40C-222A8FCB4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1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A6719-3B86-6ACE-3DAE-79041567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04D0E-6D33-DD12-B56D-5C5C6B7BCB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4B621-E192-C2E5-DEE0-9AD8BDC4A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39345F-0946-3582-90AF-8362FAAE0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B5BFA-DDB3-4648-A0A8-304F043B1FE2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FF8CD-C4FA-072C-F8CA-C6C274242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E492EC-9B75-D2B2-507C-B170D1BF6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CBF5-22D6-471A-B40C-222A8FCB4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991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EFE2E-0856-8685-942E-2C795127E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B34BD-B833-D046-C1AC-6B5384E7A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07BDF6-51E2-9C47-CFE4-6978658D4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4510D0-7689-7AC1-B9E2-6295E3C3C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25AE4E-3D68-FC46-2852-4E0691BD24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43F4E2-CE9E-ABA7-F2DC-2267D8B2E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B5BFA-DDB3-4648-A0A8-304F043B1FE2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8A8F79-5100-C8CC-20CF-F9D7F0F0F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E41F03-E94E-B56F-D0B0-C2DED07E5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CBF5-22D6-471A-B40C-222A8FCB4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9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757EC-91D5-96B4-EC4B-092B67CEA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1A63F1-7B70-117D-1BF1-B79A7FE4E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B5BFA-DDB3-4648-A0A8-304F043B1FE2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1E9820-992C-19C7-9DFE-B393E4BA4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E131C4-A601-200B-29FE-8F93FB0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CBF5-22D6-471A-B40C-222A8FCB4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047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71A655-2CA5-1AB6-4224-83F6B676C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B5BFA-DDB3-4648-A0A8-304F043B1FE2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284201-C105-1592-B7E4-3471ACF2C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97F6DE-650F-EFAC-5812-58B325861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CBF5-22D6-471A-B40C-222A8FCB4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807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EF7BE-CC40-6DD0-9347-EF8757D6B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2FA6B-0D73-E89D-4D96-DD9BEEF84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38449-3077-C391-163D-DA5ACDCD9F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0299B1-7B75-1992-2060-79C52E8B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B5BFA-DDB3-4648-A0A8-304F043B1FE2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E8E5FA-1AA9-6C61-E01E-2F110EDD5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965DE1-E260-32D6-1E6C-CE174AD78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CBF5-22D6-471A-B40C-222A8FCB4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211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5A4BD-9727-CC49-E3D7-3F4B10B22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1C3390-6125-3803-834E-1D0D04FCEA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E5F9EE-84CE-673E-0ED5-4C2109DF2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AEB4C2-0335-18FD-EE73-6018D9A5E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B5BFA-DDB3-4648-A0A8-304F043B1FE2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2D22B9-FE65-0BB5-B428-3942CBD25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035A3-4046-DFEC-58D5-FAF6E0160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CBF5-22D6-471A-B40C-222A8FCB4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654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7E94C-ACB3-D0C2-058D-8FBFFE205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52E850-1443-ED94-332B-C19332A388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336B5A-97D0-0E12-D8EC-F87706127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B5BFA-DDB3-4648-A0A8-304F043B1FE2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B5D7E-3B96-6960-EF72-2B0F968AF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E3E13-AEE2-E80A-FFC5-E0DA79B70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CBF5-22D6-471A-B40C-222A8FCB4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0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FDF5E7-3DB8-A25A-C9C9-14EAF8AD3F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B4462F-8CAF-D6AB-0F59-6856FDFA5A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9F4E34-8084-5B57-F7C5-4A44A8C21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B5BFA-DDB3-4648-A0A8-304F043B1FE2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AF24B-519A-C333-6200-BD90F5D14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5AF91-92E9-73EF-3C53-3BF6A2E00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CBF5-22D6-471A-B40C-222A8FCB4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5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ck Cover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033900"/>
            <a:ext cx="10363200" cy="1538242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48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86200"/>
            <a:ext cx="10363200" cy="1316052"/>
          </a:xfrm>
        </p:spPr>
        <p:txBody>
          <a:bodyPr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1" baseline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5715000"/>
            <a:ext cx="12192000" cy="1143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1993" y="5906918"/>
            <a:ext cx="2008013" cy="7591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9A03F0-FF22-E64A-96DD-92EB6E4415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4137" y="-990864"/>
            <a:ext cx="6685526" cy="716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358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hasis 1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Rectangle 16"/>
          <p:cNvSpPr/>
          <p:nvPr userDrawn="1"/>
        </p:nvSpPr>
        <p:spPr>
          <a:xfrm>
            <a:off x="6096000" y="6536694"/>
            <a:ext cx="6096000" cy="321306"/>
          </a:xfrm>
          <a:prstGeom prst="rect">
            <a:avLst/>
          </a:prstGeom>
          <a:solidFill>
            <a:srgbClr val="84754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002C77"/>
              </a:solidFill>
            </a:endParaRP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3"/>
          </p:nvPr>
        </p:nvSpPr>
        <p:spPr>
          <a:xfrm>
            <a:off x="914400" y="2286000"/>
            <a:ext cx="10363200" cy="3429000"/>
          </a:xfrm>
        </p:spPr>
        <p:txBody>
          <a:bodyPr/>
          <a:lstStyle>
            <a:lvl1pPr marL="0" indent="0">
              <a:lnSpc>
                <a:spcPct val="125000"/>
              </a:lnSpc>
              <a:spcBef>
                <a:spcPts val="1200"/>
              </a:spcBef>
              <a:spcAft>
                <a:spcPts val="200"/>
              </a:spcAft>
              <a:buFontTx/>
              <a:buNone/>
              <a:defRPr sz="20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0"/>
            <a:ext cx="10363200" cy="762000"/>
          </a:xfrm>
        </p:spPr>
        <p:txBody>
          <a:bodyPr>
            <a:normAutofit/>
          </a:bodyPr>
          <a:lstStyle>
            <a:lvl1pPr>
              <a:defRPr sz="26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914400" y="609600"/>
            <a:ext cx="103632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14400" y="609600"/>
            <a:ext cx="103632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99200" y="6536696"/>
            <a:ext cx="4572000" cy="29145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Name of Presentation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74400" y="6536696"/>
            <a:ext cx="1024805" cy="291457"/>
          </a:xfrm>
          <a:prstGeom prst="rect">
            <a:avLst/>
          </a:prstGeom>
        </p:spPr>
        <p:txBody>
          <a:bodyPr vert="horz" lIns="0" tIns="45720" rIns="228600" bIns="45720" rtlCol="0" anchor="ctr"/>
          <a:lstStyle>
            <a:lvl1pPr algn="r">
              <a:tabLst>
                <a:tab pos="741363" algn="r"/>
              </a:tabLst>
              <a:defRPr sz="1200" b="1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pPr defTabSz="1149350">
              <a:tabLst/>
            </a:pPr>
            <a:fld id="{0499C290-51E0-41BB-9934-58A3D372F678}" type="slidenum">
              <a:rPr lang="en-US" smtClean="0"/>
              <a:pPr defTabSz="1149350">
                <a:tabLst/>
              </a:pPr>
              <a:t>‹#›</a:t>
            </a:fld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6536696"/>
            <a:ext cx="6096000" cy="32130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002C77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6566542"/>
            <a:ext cx="6096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spc="100" baseline="0">
                <a:solidFill>
                  <a:schemeClr val="bg1">
                    <a:lumMod val="75000"/>
                  </a:schemeClr>
                </a:solidFill>
                <a:latin typeface="Garamond" pitchFamily="18" charset="0"/>
              </a:rPr>
              <a:t>KNOWLEDGE FOR ACTION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914400" y="609600"/>
            <a:ext cx="103632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 userDrawn="1"/>
        </p:nvSpPr>
        <p:spPr>
          <a:xfrm>
            <a:off x="0" y="6536696"/>
            <a:ext cx="6096000" cy="3213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002C77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E0DF8EC-814C-D248-98C0-6236BC2AD8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800" y="-300148"/>
            <a:ext cx="6685526" cy="716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640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hasis 1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Rectangle 16"/>
          <p:cNvSpPr/>
          <p:nvPr userDrawn="1"/>
        </p:nvSpPr>
        <p:spPr>
          <a:xfrm>
            <a:off x="6096000" y="6536694"/>
            <a:ext cx="6096000" cy="321306"/>
          </a:xfrm>
          <a:prstGeom prst="rect">
            <a:avLst/>
          </a:prstGeom>
          <a:solidFill>
            <a:srgbClr val="84754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002C77"/>
              </a:solidFill>
            </a:endParaRP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3"/>
          </p:nvPr>
        </p:nvSpPr>
        <p:spPr>
          <a:xfrm>
            <a:off x="914400" y="2286000"/>
            <a:ext cx="10363200" cy="3429000"/>
          </a:xfrm>
        </p:spPr>
        <p:txBody>
          <a:bodyPr/>
          <a:lstStyle>
            <a:lvl1pPr marL="0" indent="0">
              <a:lnSpc>
                <a:spcPct val="125000"/>
              </a:lnSpc>
              <a:spcBef>
                <a:spcPts val="1200"/>
              </a:spcBef>
              <a:spcAft>
                <a:spcPts val="200"/>
              </a:spcAft>
              <a:buFontTx/>
              <a:buNone/>
              <a:defRPr sz="20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0"/>
            <a:ext cx="10363200" cy="762000"/>
          </a:xfrm>
        </p:spPr>
        <p:txBody>
          <a:bodyPr>
            <a:normAutofit/>
          </a:bodyPr>
          <a:lstStyle>
            <a:lvl1pPr>
              <a:defRPr sz="26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914400" y="609600"/>
            <a:ext cx="103632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14400" y="609600"/>
            <a:ext cx="103632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99200" y="6536696"/>
            <a:ext cx="4572000" cy="29145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Name of Presentation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74400" y="6536696"/>
            <a:ext cx="1024805" cy="291457"/>
          </a:xfrm>
          <a:prstGeom prst="rect">
            <a:avLst/>
          </a:prstGeom>
        </p:spPr>
        <p:txBody>
          <a:bodyPr vert="horz" lIns="0" tIns="45720" rIns="228600" bIns="45720" rtlCol="0" anchor="ctr"/>
          <a:lstStyle>
            <a:lvl1pPr algn="r">
              <a:tabLst>
                <a:tab pos="741363" algn="r"/>
              </a:tabLst>
              <a:defRPr sz="1200" b="1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pPr defTabSz="1149350">
              <a:tabLst/>
            </a:pPr>
            <a:fld id="{0499C290-51E0-41BB-9934-58A3D372F678}" type="slidenum">
              <a:rPr lang="en-US" smtClean="0"/>
              <a:pPr defTabSz="1149350">
                <a:tabLst/>
              </a:pPr>
              <a:t>‹#›</a:t>
            </a:fld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6536696"/>
            <a:ext cx="6096000" cy="32130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002C77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6566542"/>
            <a:ext cx="6096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spc="100" baseline="0">
                <a:solidFill>
                  <a:schemeClr val="bg1">
                    <a:lumMod val="75000"/>
                  </a:schemeClr>
                </a:solidFill>
                <a:latin typeface="Garamond" pitchFamily="18" charset="0"/>
              </a:rPr>
              <a:t>KNOWLEDGE FOR ACTION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914400" y="609600"/>
            <a:ext cx="103632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 userDrawn="1"/>
        </p:nvSpPr>
        <p:spPr>
          <a:xfrm>
            <a:off x="0" y="6536696"/>
            <a:ext cx="6096000" cy="3213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002C77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B84B26F-34D4-094E-B3D2-4FF6CF0CD2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4137" y="-990864"/>
            <a:ext cx="6685526" cy="716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236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477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10363200" cy="457200"/>
          </a:xfrm>
        </p:spPr>
        <p:txBody>
          <a:bodyPr/>
          <a:lstStyle>
            <a:lvl1pPr>
              <a:defRPr sz="2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Name of Presentation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tIns="0" rIns="228600" bIns="0"/>
          <a:lstStyle>
            <a:lvl1pPr algn="r">
              <a:defRPr/>
            </a:lvl1pPr>
          </a:lstStyle>
          <a:p>
            <a:pPr defTabSz="1149350">
              <a:tabLst/>
            </a:pPr>
            <a:fld id="{0499C290-51E0-41BB-9934-58A3D372F678}" type="slidenum">
              <a:rPr lang="en-US" smtClean="0"/>
              <a:pPr defTabSz="1149350">
                <a:tabLst/>
              </a:pPr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914400" y="1219200"/>
            <a:ext cx="10363200" cy="4953000"/>
          </a:xfrm>
        </p:spPr>
        <p:txBody>
          <a:bodyPr/>
          <a:lstStyle>
            <a:lvl1pPr>
              <a:lnSpc>
                <a:spcPct val="125000"/>
              </a:lnSpc>
              <a:spcBef>
                <a:spcPts val="1200"/>
              </a:spcBef>
              <a:spcAft>
                <a:spcPts val="200"/>
              </a:spcAft>
              <a:defRPr sz="2000" b="0">
                <a:solidFill>
                  <a:schemeClr val="tx2">
                    <a:lumMod val="75000"/>
                  </a:schemeClr>
                </a:solidFill>
              </a:defRPr>
            </a:lvl1pPr>
            <a:lvl2pPr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defRPr sz="2000" b="0">
                <a:solidFill>
                  <a:srgbClr val="0070C0"/>
                </a:solidFill>
              </a:defRPr>
            </a:lvl2pPr>
            <a:lvl3pPr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defRPr sz="2000" b="0">
                <a:solidFill>
                  <a:schemeClr val="bg1">
                    <a:lumMod val="50000"/>
                  </a:schemeClr>
                </a:solidFill>
              </a:defRPr>
            </a:lvl3pPr>
            <a:lvl4pPr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defRPr sz="2000" b="0">
                <a:solidFill>
                  <a:schemeClr val="bg1">
                    <a:lumMod val="50000"/>
                  </a:schemeClr>
                </a:solidFill>
              </a:defRPr>
            </a:lvl4pPr>
            <a:lvl5pPr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defRPr sz="2000" b="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FF2B0D-4286-0F47-8327-17B7AEBA7B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8000"/>
          </a:blip>
          <a:stretch>
            <a:fillRect/>
          </a:stretch>
        </p:blipFill>
        <p:spPr>
          <a:xfrm>
            <a:off x="7924800" y="1196552"/>
            <a:ext cx="3501841" cy="412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6500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99200" y="6536696"/>
            <a:ext cx="4572000" cy="29145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Name of 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74400" y="6536696"/>
            <a:ext cx="1024805" cy="291457"/>
          </a:xfrm>
          <a:prstGeom prst="rect">
            <a:avLst/>
          </a:prstGeom>
        </p:spPr>
        <p:txBody>
          <a:bodyPr vert="horz" lIns="0" tIns="45720" rIns="228600" bIns="45720" rtlCol="0" anchor="ctr"/>
          <a:lstStyle>
            <a:lvl1pPr algn="r">
              <a:tabLst>
                <a:tab pos="741363" algn="r"/>
              </a:tabLst>
              <a:defRPr sz="1200" b="1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pPr defTabSz="1149350">
              <a:tabLst/>
            </a:pPr>
            <a:fld id="{0499C290-51E0-41BB-9934-58A3D372F678}" type="slidenum">
              <a:rPr lang="en-US" smtClean="0"/>
              <a:pPr defTabSz="1149350">
                <a:tabLst/>
              </a:pPr>
              <a:t>‹#›</a:t>
            </a:fld>
            <a:endParaRPr lang="en-US"/>
          </a:p>
        </p:txBody>
      </p:sp>
      <p:sp>
        <p:nvSpPr>
          <p:cNvPr id="6" name="Content Placeholder 6"/>
          <p:cNvSpPr>
            <a:spLocks noGrp="1"/>
          </p:cNvSpPr>
          <p:nvPr>
            <p:ph sz="quarter" idx="13"/>
          </p:nvPr>
        </p:nvSpPr>
        <p:spPr>
          <a:xfrm>
            <a:off x="914400" y="2286000"/>
            <a:ext cx="10363200" cy="3429000"/>
          </a:xfrm>
        </p:spPr>
        <p:txBody>
          <a:bodyPr/>
          <a:lstStyle>
            <a:lvl1pPr>
              <a:lnSpc>
                <a:spcPct val="125000"/>
              </a:lnSpc>
              <a:spcBef>
                <a:spcPts val="600"/>
              </a:spcBef>
              <a:spcAft>
                <a:spcPts val="200"/>
              </a:spcAft>
              <a:defRPr sz="2000" b="0">
                <a:solidFill>
                  <a:schemeClr val="tx2">
                    <a:lumMod val="75000"/>
                  </a:schemeClr>
                </a:solidFill>
              </a:defRPr>
            </a:lvl1pPr>
            <a:lvl2pPr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defRPr sz="2000" b="0">
                <a:solidFill>
                  <a:srgbClr val="0070C0"/>
                </a:solidFill>
              </a:defRPr>
            </a:lvl2pPr>
            <a:lvl3pPr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defRPr sz="2000" b="0">
                <a:solidFill>
                  <a:schemeClr val="bg1">
                    <a:lumMod val="50000"/>
                  </a:schemeClr>
                </a:solidFill>
              </a:defRPr>
            </a:lvl3pPr>
            <a:lvl4pPr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defRPr sz="2000" b="0">
                <a:solidFill>
                  <a:schemeClr val="bg1">
                    <a:lumMod val="50000"/>
                  </a:schemeClr>
                </a:solidFill>
              </a:defRPr>
            </a:lvl4pPr>
            <a:lvl5pPr>
              <a:lnSpc>
                <a:spcPct val="114000"/>
              </a:lnSpc>
              <a:spcBef>
                <a:spcPts val="200"/>
              </a:spcBef>
              <a:spcAft>
                <a:spcPts val="0"/>
              </a:spcAft>
              <a:defRPr sz="2000" b="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623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A850A3-77AD-4422-7958-8AB620947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34F044-AEBD-A8A0-7F37-F8E78C415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436E9F-EABA-90D0-B5E2-662466A0A9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0B5BFA-DDB3-4648-A0A8-304F043B1FE2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3033D-A226-624B-584F-C50BCFAF1D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07B98-5C98-883B-9C5F-CE803C69CE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9ECBF5-22D6-471A-B40C-222A8FCB4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4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customXml" Target="../ink/ink3.xml"/><Relationship Id="rId5" Type="http://schemas.openxmlformats.org/officeDocument/2006/relationships/image" Target="../media/image41.png"/><Relationship Id="rId4" Type="http://schemas.openxmlformats.org/officeDocument/2006/relationships/customXml" Target="../ink/ink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5" Type="http://schemas.openxmlformats.org/officeDocument/2006/relationships/image" Target="../media/image43.png"/><Relationship Id="rId4" Type="http://schemas.openxmlformats.org/officeDocument/2006/relationships/customXml" Target="../ink/ink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5" Type="http://schemas.openxmlformats.org/officeDocument/2006/relationships/image" Target="../media/image43.png"/><Relationship Id="rId4" Type="http://schemas.openxmlformats.org/officeDocument/2006/relationships/customXml" Target="../ink/ink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2374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925052-DFF2-A652-CEFD-C6B08026B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1835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3"/>
          <p:cNvSpPr>
            <a:spLocks noGrp="1"/>
          </p:cNvSpPr>
          <p:nvPr>
            <p:ph type="title"/>
          </p:nvPr>
        </p:nvSpPr>
        <p:spPr>
          <a:xfrm>
            <a:off x="3515769" y="1890758"/>
            <a:ext cx="10363200" cy="1538242"/>
          </a:xfrm>
        </p:spPr>
        <p:txBody>
          <a:bodyPr/>
          <a:lstStyle/>
          <a:p>
            <a:pPr algn="l"/>
            <a:r>
              <a:rPr lang="en-US" sz="6000"/>
              <a:t>Mr. Lewis Clark</a:t>
            </a:r>
            <a:br>
              <a:rPr lang="en-US" sz="5000"/>
            </a:br>
            <a:r>
              <a:rPr lang="en-US" sz="4000"/>
              <a:t>Director</a:t>
            </a:r>
            <a:br>
              <a:rPr lang="en-US" sz="4000"/>
            </a:br>
            <a:r>
              <a:rPr lang="en-US" sz="4000">
                <a:solidFill>
                  <a:srgbClr val="4472C4"/>
                </a:solidFill>
              </a:rPr>
              <a:t>Of Mission and Ministry</a:t>
            </a:r>
            <a:endParaRPr lang="en-US" sz="4000" b="1">
              <a:solidFill>
                <a:srgbClr val="4472C4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782368-8134-CA5F-799B-4CF46EFCD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27" y="1064577"/>
            <a:ext cx="3019425" cy="3895725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40770061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399757-E61B-63F5-5472-8D51010FA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342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8E210F-8700-1B3A-9EEB-64BCD707A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487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3"/>
          <p:cNvSpPr>
            <a:spLocks noGrp="1"/>
          </p:cNvSpPr>
          <p:nvPr>
            <p:ph type="title"/>
          </p:nvPr>
        </p:nvSpPr>
        <p:spPr>
          <a:xfrm>
            <a:off x="3015817" y="1890758"/>
            <a:ext cx="10363200" cy="1538242"/>
          </a:xfrm>
        </p:spPr>
        <p:txBody>
          <a:bodyPr/>
          <a:lstStyle/>
          <a:p>
            <a:pPr algn="l"/>
            <a:r>
              <a:rPr lang="en-US" sz="6000"/>
              <a:t>Mr. Charles Cirelli</a:t>
            </a:r>
            <a:br>
              <a:rPr lang="en-US" sz="8000"/>
            </a:br>
            <a:r>
              <a:rPr lang="en-US" sz="4000">
                <a:solidFill>
                  <a:schemeClr val="tx2">
                    <a:lumMod val="60000"/>
                    <a:lumOff val="40000"/>
                  </a:schemeClr>
                </a:solidFill>
              </a:rPr>
              <a:t>Dean of Student Life</a:t>
            </a:r>
            <a:endParaRPr lang="en-US" sz="4000" b="1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E5DCFF40-819D-3456-3335-637CD4FF0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90758"/>
            <a:ext cx="2209800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4166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491">
        <p159:morph option="byObject"/>
      </p:transition>
    </mc:Choice>
    <mc:Fallback xmlns="">
      <p:transition spd="slow" advTm="1491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FAB87E-911B-CF59-A8F8-EA8A0E85C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 descr="https://www.lschs.org/uploaded/faculty_portal/headshots/2024-25_faculty/1040.jpg">
            <a:extLst>
              <a:ext uri="{FF2B5EF4-FFF2-40B4-BE49-F238E27FC236}">
                <a16:creationId xmlns:a16="http://schemas.microsoft.com/office/drawing/2014/main" id="{06C49046-FEA8-E212-C547-21A64CC553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55524" y="3733687"/>
            <a:ext cx="1802190" cy="2162024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AF53B6E9-1043-9AF3-0182-02901192A8D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Support outside of academics</a:t>
            </a:r>
            <a:endParaRPr lang="en-US" sz="2000">
              <a:solidFill>
                <a:schemeClr val="bg1"/>
              </a:solidFill>
            </a:endParaRPr>
          </a:p>
        </p:txBody>
      </p:sp>
      <p:pic>
        <p:nvPicPr>
          <p:cNvPr id="11" name="Picture 4" descr="A person in a white shirt and blue tie&#10;&#10;AI-generated content may be incorrect.">
            <a:extLst>
              <a:ext uri="{FF2B5EF4-FFF2-40B4-BE49-F238E27FC236}">
                <a16:creationId xmlns:a16="http://schemas.microsoft.com/office/drawing/2014/main" id="{D26B44F3-E081-168A-28FD-234CA2BDD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308" y="3733395"/>
            <a:ext cx="1714500" cy="214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A person wearing glasses and a blue shirt&#10;&#10;AI-generated content may be incorrect.">
            <a:extLst>
              <a:ext uri="{FF2B5EF4-FFF2-40B4-BE49-F238E27FC236}">
                <a16:creationId xmlns:a16="http://schemas.microsoft.com/office/drawing/2014/main" id="{6E3EB2C6-5BEB-F93B-F79B-3ED7AD9A2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777" y="3733395"/>
            <a:ext cx="1714501" cy="214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2BBF268-4042-C386-1262-8D2B0A626A95}"/>
              </a:ext>
            </a:extLst>
          </p:cNvPr>
          <p:cNvSpPr txBox="1">
            <a:spLocks/>
          </p:cNvSpPr>
          <p:nvPr/>
        </p:nvSpPr>
        <p:spPr>
          <a:xfrm>
            <a:off x="918633" y="1710009"/>
            <a:ext cx="10651067" cy="3378522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>
                <a:solidFill>
                  <a:schemeClr val="bg1"/>
                </a:solidFill>
              </a:rPr>
              <a:t>Mrs. Marie Stott, Associate Dean of Student Life for Student Activities</a:t>
            </a:r>
          </a:p>
          <a:p>
            <a:pPr marL="0" indent="0">
              <a:buNone/>
            </a:pPr>
            <a:r>
              <a:rPr lang="en-US">
                <a:solidFill>
                  <a:schemeClr val="bg1"/>
                </a:solidFill>
              </a:rPr>
              <a:t>Mr. Robert </a:t>
            </a:r>
            <a:r>
              <a:rPr lang="en-US" err="1">
                <a:solidFill>
                  <a:schemeClr val="bg1"/>
                </a:solidFill>
              </a:rPr>
              <a:t>Zanneo</a:t>
            </a:r>
            <a:r>
              <a:rPr lang="en-US">
                <a:solidFill>
                  <a:schemeClr val="bg1"/>
                </a:solidFill>
              </a:rPr>
              <a:t>, Director of Athletics</a:t>
            </a:r>
          </a:p>
          <a:p>
            <a:pPr marL="0" indent="0">
              <a:buNone/>
            </a:pPr>
            <a:r>
              <a:rPr lang="en-US">
                <a:solidFill>
                  <a:schemeClr val="bg1"/>
                </a:solidFill>
              </a:rPr>
              <a:t>Mr. Dan Buckley, Grade Level Counselor, Class of 2030</a:t>
            </a:r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993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0EF89-24C6-965B-6258-B5886A403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D01822-EB05-EFEB-606E-548F7B7702A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400" y="1524000"/>
            <a:ext cx="8346141" cy="4572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b="1"/>
              <a:t>ALL students must have the Transportation Selection Form completed by May 29, 2026</a:t>
            </a:r>
            <a:endParaRPr lang="en-US" sz="1800"/>
          </a:p>
          <a:p>
            <a:pPr lvl="1">
              <a:lnSpc>
                <a:spcPct val="113999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Private Transportation – La Salle operated</a:t>
            </a:r>
          </a:p>
          <a:p>
            <a:pPr lvl="1">
              <a:lnSpc>
                <a:spcPct val="113999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sz="1800">
              <a:solidFill>
                <a:schemeClr val="bg1"/>
              </a:solidFill>
            </a:endParaRPr>
          </a:p>
          <a:p>
            <a:pPr lvl="1">
              <a:lnSpc>
                <a:spcPct val="113999"/>
              </a:lnSpc>
              <a:spcBef>
                <a:spcPts val="200"/>
              </a:spcBef>
            </a:pPr>
            <a:r>
              <a:rPr lang="en-US" sz="1800">
                <a:solidFill>
                  <a:schemeClr val="bg1"/>
                </a:solidFill>
              </a:rPr>
              <a:t>Public Transportation – Provided by public school districts to you as a tax-payer. </a:t>
            </a:r>
            <a:r>
              <a:rPr lang="en-US" sz="1800" i="1">
                <a:solidFill>
                  <a:schemeClr val="bg1"/>
                </a:solidFill>
              </a:rPr>
              <a:t>NOT A SERVICE PROVIDED TO LA SALLE. WE HAVE NO SAY OR INFLUENCE OVER THEIR ROUTES.</a:t>
            </a:r>
            <a:endParaRPr lang="en-US" sz="1800">
              <a:solidFill>
                <a:schemeClr val="bg1"/>
              </a:solidFill>
            </a:endParaRPr>
          </a:p>
          <a:p>
            <a:pPr lvl="1">
              <a:lnSpc>
                <a:spcPct val="113999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sz="1800">
              <a:solidFill>
                <a:schemeClr val="bg1"/>
              </a:solidFill>
            </a:endParaRPr>
          </a:p>
          <a:p>
            <a:pPr lvl="1">
              <a:lnSpc>
                <a:spcPct val="113999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Car riders – avoid congestion by arriving early (before 7:40 AM) and leaving after 3:10 PM</a:t>
            </a:r>
          </a:p>
          <a:p>
            <a:pPr lvl="4">
              <a:lnSpc>
                <a:spcPct val="113999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AM routine</a:t>
            </a:r>
          </a:p>
          <a:p>
            <a:pPr lvl="4">
              <a:lnSpc>
                <a:spcPct val="113999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PM routine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B9ABC7-3385-E76B-0F40-C1C1A5A5B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/>
              <a:t>Transportation</a:t>
            </a:r>
          </a:p>
        </p:txBody>
      </p:sp>
    </p:spTree>
    <p:extLst>
      <p:ext uri="{BB962C8B-B14F-4D97-AF65-F5344CB8AC3E}">
        <p14:creationId xmlns:p14="http://schemas.microsoft.com/office/powerpoint/2010/main" val="3546938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BA88CA-9AD1-4824-2790-BF83721BD6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400" y="2127250"/>
            <a:ext cx="10363200" cy="342900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n-US" sz="1600"/>
              <a:t>Dress Shirt and Tie</a:t>
            </a:r>
          </a:p>
          <a:p>
            <a:pPr marL="971550" lvl="1" indent="-285750">
              <a:lnSpc>
                <a:spcPct val="113999"/>
              </a:lnSpc>
              <a:spcBef>
                <a:spcPts val="200"/>
              </a:spcBef>
              <a:buFont typeface="Arial"/>
              <a:buChar char="•"/>
            </a:pPr>
            <a:r>
              <a:rPr lang="en-US" sz="1400">
                <a:solidFill>
                  <a:schemeClr val="bg1"/>
                </a:solidFill>
              </a:rPr>
              <a:t>Dress shirts are not flannel or Hawaiian print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n-US" sz="1600"/>
              <a:t>Dress pants with belt</a:t>
            </a:r>
          </a:p>
          <a:p>
            <a:pPr marL="971550" lvl="1" indent="-285750">
              <a:lnSpc>
                <a:spcPct val="113999"/>
              </a:lnSpc>
              <a:spcBef>
                <a:spcPts val="200"/>
              </a:spcBef>
              <a:buFont typeface="Arial"/>
              <a:buChar char="•"/>
            </a:pPr>
            <a:r>
              <a:rPr lang="en-US" sz="1400">
                <a:solidFill>
                  <a:schemeClr val="bg1"/>
                </a:solidFill>
              </a:rPr>
              <a:t>Dress pants do not have external pockets or rivets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n-US" sz="1600"/>
              <a:t>Dress shoes with socks</a:t>
            </a:r>
          </a:p>
          <a:p>
            <a:pPr marL="971550" lvl="1" indent="-285750">
              <a:lnSpc>
                <a:spcPct val="113999"/>
              </a:lnSpc>
              <a:spcBef>
                <a:spcPts val="200"/>
              </a:spcBef>
              <a:buFont typeface="Arial"/>
              <a:buChar char="•"/>
            </a:pPr>
            <a:r>
              <a:rPr lang="en-US" sz="1400">
                <a:solidFill>
                  <a:schemeClr val="bg1"/>
                </a:solidFill>
              </a:rPr>
              <a:t>Dress shoes should not be sneakers or boots</a:t>
            </a:r>
          </a:p>
          <a:p>
            <a:pPr lvl="1">
              <a:lnSpc>
                <a:spcPct val="113999"/>
              </a:lnSpc>
              <a:spcBef>
                <a:spcPts val="200"/>
              </a:spcBef>
            </a:pPr>
            <a:r>
              <a:rPr lang="en-US" sz="1200">
                <a:solidFill>
                  <a:schemeClr val="bg1"/>
                </a:solidFill>
              </a:rPr>
              <a:t>(Acceptable examples include Oxford, Derby, Loafers, or Boat Shoes) 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n-US" sz="1600"/>
              <a:t>Outerwear</a:t>
            </a:r>
          </a:p>
          <a:p>
            <a:pPr marL="971550" lvl="1" indent="-285750">
              <a:lnSpc>
                <a:spcPct val="113999"/>
              </a:lnSpc>
              <a:spcBef>
                <a:spcPts val="200"/>
              </a:spcBef>
              <a:buFont typeface="Arial"/>
              <a:buChar char="•"/>
            </a:pPr>
            <a:r>
              <a:rPr lang="en-US" sz="1400">
                <a:solidFill>
                  <a:schemeClr val="bg1"/>
                </a:solidFill>
              </a:rPr>
              <a:t>No hoodies, jackets, crew neck sweaters or sweatshirts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n-US" sz="1600"/>
              <a:t>Grooming</a:t>
            </a:r>
          </a:p>
          <a:p>
            <a:pPr marL="971550" lvl="1" indent="-285750">
              <a:lnSpc>
                <a:spcPct val="113999"/>
              </a:lnSpc>
              <a:spcBef>
                <a:spcPts val="200"/>
              </a:spcBef>
              <a:buFont typeface="Arial"/>
              <a:buChar char="•"/>
            </a:pPr>
            <a:r>
              <a:rPr lang="en-US" sz="1400">
                <a:solidFill>
                  <a:schemeClr val="bg1"/>
                </a:solidFill>
              </a:rPr>
              <a:t>No extreme hair styles, clean shaven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CF6F30-A825-8C08-7943-9381A12CD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Dress Code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06BF22-F488-A0F5-CA97-36D14FBBC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5317" y="1142824"/>
            <a:ext cx="4907280" cy="441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4662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6175C8-CF5B-9DBD-AD13-4EA633B0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1D96A-4A30-B048-F9BF-99A070BD2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School Calendar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CC0EE-BB3A-C8F0-B7A9-DB760BA598A0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rgbClr val="4472C4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  <a:spcAft>
                <a:spcPts val="200"/>
              </a:spcAft>
            </a:pPr>
            <a:r>
              <a:rPr lang="en-US" sz="2000">
                <a:solidFill>
                  <a:schemeClr val="bg1"/>
                </a:solidFill>
              </a:rPr>
              <a:t>Full School Calendar – we do NOT print and distribute a school calendar</a:t>
            </a:r>
          </a:p>
          <a:p>
            <a:pPr lvl="1">
              <a:lnSpc>
                <a:spcPct val="113999"/>
              </a:lnSpc>
              <a:spcBef>
                <a:spcPts val="200"/>
              </a:spcBef>
            </a:pPr>
            <a:r>
              <a:rPr lang="en-US" sz="1600">
                <a:solidFill>
                  <a:schemeClr val="bg1"/>
                </a:solidFill>
              </a:rPr>
              <a:t>website ABOUT --&gt; School Calendar </a:t>
            </a:r>
          </a:p>
          <a:p>
            <a:pPr>
              <a:lnSpc>
                <a:spcPct val="125000"/>
              </a:lnSpc>
              <a:spcBef>
                <a:spcPts val="600"/>
              </a:spcBef>
              <a:spcAft>
                <a:spcPts val="200"/>
              </a:spcAft>
            </a:pPr>
            <a:r>
              <a:rPr lang="en-US" sz="2000">
                <a:solidFill>
                  <a:schemeClr val="bg1"/>
                </a:solidFill>
              </a:rPr>
              <a:t>Key Dates for 2026-27 Academic Year for planning travel and holidays</a:t>
            </a:r>
          </a:p>
          <a:p>
            <a:pPr lvl="1">
              <a:lnSpc>
                <a:spcPct val="113999"/>
              </a:lnSpc>
              <a:spcBef>
                <a:spcPts val="200"/>
              </a:spcBef>
            </a:pPr>
            <a:r>
              <a:rPr lang="en-US" sz="1600">
                <a:solidFill>
                  <a:schemeClr val="bg1"/>
                </a:solidFill>
              </a:rPr>
              <a:t>website ACADEMICS --&gt; Key Dates for 2026-27 Academic Year</a:t>
            </a:r>
          </a:p>
          <a:p>
            <a:pPr>
              <a:lnSpc>
                <a:spcPct val="125000"/>
              </a:lnSpc>
              <a:spcBef>
                <a:spcPts val="600"/>
              </a:spcBef>
              <a:spcAft>
                <a:spcPts val="200"/>
              </a:spcAft>
            </a:pPr>
            <a:r>
              <a:rPr lang="en-US" sz="2000">
                <a:solidFill>
                  <a:schemeClr val="bg1"/>
                </a:solidFill>
              </a:rPr>
              <a:t>App for smartphone</a:t>
            </a:r>
          </a:p>
          <a:p>
            <a:pPr lvl="1">
              <a:lnSpc>
                <a:spcPct val="113999"/>
              </a:lnSpc>
              <a:spcBef>
                <a:spcPts val="200"/>
              </a:spcBef>
            </a:pPr>
            <a:endParaRPr lang="en-US" sz="200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  <a:spcBef>
                <a:spcPts val="600"/>
              </a:spcBef>
              <a:spcAft>
                <a:spcPts val="200"/>
              </a:spcAft>
            </a:pPr>
            <a:r>
              <a:rPr lang="en-US" sz="2000">
                <a:solidFill>
                  <a:schemeClr val="bg1"/>
                </a:solidFill>
              </a:rPr>
              <a:t>***Your son’s academic calendar for his classes will be available on his Schoology </a:t>
            </a:r>
            <a:r>
              <a:rPr lang="en-US" sz="2000" err="1">
                <a:solidFill>
                  <a:schemeClr val="bg1"/>
                </a:solidFill>
              </a:rPr>
              <a:t>Coursepages</a:t>
            </a:r>
            <a:r>
              <a:rPr lang="en-US" sz="2000">
                <a:solidFill>
                  <a:schemeClr val="bg1"/>
                </a:solidFill>
              </a:rPr>
              <a:t>. 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845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81313-70E5-D1C1-2A6F-86302A1E8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b="1">
                <a:solidFill>
                  <a:schemeClr val="bg1"/>
                </a:solidFill>
              </a:rPr>
              <a:t>Character Education in the Boy School Setting</a:t>
            </a:r>
            <a:endParaRPr lang="en-US" sz="260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EDD91-5005-062D-BFEB-811973CC4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2342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chemeClr val="bg1"/>
                </a:solidFill>
              </a:rPr>
              <a:t>“Honor and Character” are core values at La Salle College High School. A La Salle diploma is more than an endorsement of academic performance. It is a certification that the graduate has become a Man of Character in his time at La Salle.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52388E-C66E-C20A-1F48-9D2F7C6E4377}"/>
              </a:ext>
            </a:extLst>
          </p:cNvPr>
          <p:cNvSpPr txBox="1"/>
          <p:nvPr/>
        </p:nvSpPr>
        <p:spPr>
          <a:xfrm>
            <a:off x="836084" y="3344333"/>
            <a:ext cx="10308166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en-US" sz="2000">
                <a:latin typeface="Aptos"/>
                <a:ea typeface="Segoe UI"/>
                <a:cs typeface="Segoe UI"/>
              </a:rPr>
              <a:t>​</a:t>
            </a:r>
          </a:p>
          <a:p>
            <a:pPr marL="228600" lvl="0" indent="-228600" rtl="0">
              <a:buFont typeface=""/>
              <a:buChar char="•"/>
            </a:pPr>
            <a:r>
              <a:rPr lang="en-US" sz="2000" i="1" baseline="0">
                <a:solidFill>
                  <a:schemeClr val="bg1"/>
                </a:solidFill>
                <a:latin typeface="Aptos"/>
                <a:ea typeface="Arial"/>
                <a:cs typeface="Arial"/>
              </a:rPr>
              <a:t>Our school fosters a culture that supports the kid of men we want our students to be.</a:t>
            </a:r>
            <a:r>
              <a:rPr lang="en-US" sz="2000">
                <a:solidFill>
                  <a:schemeClr val="bg1"/>
                </a:solidFill>
                <a:latin typeface="Aptos"/>
                <a:ea typeface="Arial"/>
                <a:cs typeface="Arial"/>
              </a:rPr>
              <a:t>​</a:t>
            </a:r>
          </a:p>
          <a:p>
            <a:pPr marL="228600" indent="-228600">
              <a:buFont typeface=""/>
              <a:buChar char="•"/>
            </a:pPr>
            <a:r>
              <a:rPr lang="en-US" sz="2000" i="1" baseline="0">
                <a:solidFill>
                  <a:schemeClr val="bg1"/>
                </a:solidFill>
                <a:latin typeface="Aptos"/>
                <a:ea typeface="Arial"/>
                <a:cs typeface="Arial"/>
              </a:rPr>
              <a:t>Students stand by each other, learn from each other, and hold each other accountable </a:t>
            </a:r>
            <a:r>
              <a:rPr lang="en-US" sz="2000" i="1">
                <a:solidFill>
                  <a:schemeClr val="bg1"/>
                </a:solidFill>
                <a:latin typeface="Aptos"/>
                <a:ea typeface="Arial"/>
                <a:cs typeface="Arial"/>
              </a:rPr>
              <a:t>for maintaining</a:t>
            </a:r>
            <a:r>
              <a:rPr lang="en-US" sz="2000" i="1" baseline="0">
                <a:solidFill>
                  <a:schemeClr val="bg1"/>
                </a:solidFill>
                <a:latin typeface="Aptos"/>
                <a:ea typeface="Arial"/>
                <a:cs typeface="Arial"/>
              </a:rPr>
              <a:t> the high standards of our school.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282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3"/>
          <p:cNvSpPr>
            <a:spLocks noGrp="1"/>
          </p:cNvSpPr>
          <p:nvPr>
            <p:ph type="title"/>
          </p:nvPr>
        </p:nvSpPr>
        <p:spPr>
          <a:xfrm>
            <a:off x="3015817" y="1890758"/>
            <a:ext cx="10363200" cy="1538242"/>
          </a:xfrm>
        </p:spPr>
        <p:txBody>
          <a:bodyPr/>
          <a:lstStyle/>
          <a:p>
            <a:pPr algn="l"/>
            <a:r>
              <a:rPr lang="en-US" sz="6000"/>
              <a:t>Mr. Michael Sabatino</a:t>
            </a:r>
            <a:br>
              <a:rPr lang="en-US" sz="8000"/>
            </a:br>
            <a:r>
              <a:rPr lang="en-US" sz="4000">
                <a:solidFill>
                  <a:schemeClr val="tx2">
                    <a:lumMod val="60000"/>
                    <a:lumOff val="40000"/>
                  </a:schemeClr>
                </a:solidFill>
              </a:rPr>
              <a:t>Chief Information Officer</a:t>
            </a:r>
            <a:endParaRPr lang="en-US" sz="4000" b="1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61F71C-84C7-70F5-0AB0-F92597394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4039" y="1899528"/>
            <a:ext cx="2259111" cy="2823888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1175087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491">
        <p159:morph option="byObject"/>
      </p:transition>
    </mc:Choice>
    <mc:Fallback xmlns="">
      <p:transition spd="slow" advTm="1491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CF685-4450-DCE7-7BBB-29480F42B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Technology Information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16F2146-4973-201C-55F6-1A6D0785CE6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8023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3E791-CAB7-4C2B-BEE4-24C7A5804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62000"/>
            <a:ext cx="10363200" cy="762000"/>
          </a:xfrm>
        </p:spPr>
        <p:txBody>
          <a:bodyPr anchor="t">
            <a:normAutofit/>
          </a:bodyPr>
          <a:lstStyle/>
          <a:p>
            <a:r>
              <a:rPr lang="en-US"/>
              <a:t>Your New La Salle Account</a:t>
            </a:r>
          </a:p>
        </p:txBody>
      </p:sp>
      <p:pic>
        <p:nvPicPr>
          <p:cNvPr id="5" name="Picture 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1D9C0683-87CC-B659-A751-E830FBF45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021" y="1269165"/>
            <a:ext cx="4130357" cy="526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894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3E791-CAB7-4C2B-BEE4-24C7A5804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62000"/>
            <a:ext cx="10363200" cy="762000"/>
          </a:xfrm>
        </p:spPr>
        <p:txBody>
          <a:bodyPr anchor="t">
            <a:normAutofit/>
          </a:bodyPr>
          <a:lstStyle/>
          <a:p>
            <a:r>
              <a:rPr lang="en-US"/>
              <a:t>Your New La Salle Account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A1975C-8C4E-4805-B07F-6A730D9079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99200" y="6536696"/>
            <a:ext cx="4572000" cy="291457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latin typeface="Arial"/>
                <a:cs typeface="Arial"/>
              </a:rPr>
              <a:t>2029 Academic Orientation &amp; roadmap</a:t>
            </a:r>
          </a:p>
        </p:txBody>
      </p:sp>
      <p:pic>
        <p:nvPicPr>
          <p:cNvPr id="5" name="Picture 4" descr="A screenshot of a login&#10;&#10;Description automatically generated">
            <a:extLst>
              <a:ext uri="{FF2B5EF4-FFF2-40B4-BE49-F238E27FC236}">
                <a16:creationId xmlns:a16="http://schemas.microsoft.com/office/drawing/2014/main" id="{FD3AAB51-09E1-20C7-2520-588711A419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50" y="1524000"/>
            <a:ext cx="8826500" cy="405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139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3E791-CAB7-4C2B-BEE4-24C7A5804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62000"/>
            <a:ext cx="10363200" cy="762000"/>
          </a:xfrm>
        </p:spPr>
        <p:txBody>
          <a:bodyPr anchor="t">
            <a:normAutofit/>
          </a:bodyPr>
          <a:lstStyle/>
          <a:p>
            <a:r>
              <a:rPr lang="en-US"/>
              <a:t>Your New La Salle Account</a:t>
            </a:r>
          </a:p>
        </p:txBody>
      </p:sp>
      <p:pic>
        <p:nvPicPr>
          <p:cNvPr id="5" name="Picture 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E970A5E8-EDDD-0C48-7D9A-5237C7A87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623" y="1524000"/>
            <a:ext cx="7579154" cy="485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8020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white logo&#10;&#10;Description automatically generated">
            <a:extLst>
              <a:ext uri="{FF2B5EF4-FFF2-40B4-BE49-F238E27FC236}">
                <a16:creationId xmlns:a16="http://schemas.microsoft.com/office/drawing/2014/main" id="{49C7590A-C4BD-82BC-3E8C-5A86282489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915" y="1524000"/>
            <a:ext cx="8708569" cy="457200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93E791-CAB7-4C2B-BEE4-24C7A5804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62000"/>
            <a:ext cx="10363200" cy="762000"/>
          </a:xfrm>
        </p:spPr>
        <p:txBody>
          <a:bodyPr anchor="t">
            <a:normAutofit/>
          </a:bodyPr>
          <a:lstStyle/>
          <a:p>
            <a:r>
              <a:rPr lang="en-US" err="1"/>
              <a:t>Powerschool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33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3E791-CAB7-4C2B-BEE4-24C7A5804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62000"/>
            <a:ext cx="10363200" cy="762000"/>
          </a:xfrm>
        </p:spPr>
        <p:txBody>
          <a:bodyPr anchor="t">
            <a:normAutofit/>
          </a:bodyPr>
          <a:lstStyle/>
          <a:p>
            <a:r>
              <a:rPr lang="en-US" err="1"/>
              <a:t>Powerschool</a:t>
            </a:r>
            <a:endParaRPr lang="en-US"/>
          </a:p>
        </p:txBody>
      </p:sp>
      <p:pic>
        <p:nvPicPr>
          <p:cNvPr id="8" name="Picture 7" descr="A screen shot of a computer screen&#10;&#10;Description automatically generated">
            <a:extLst>
              <a:ext uri="{FF2B5EF4-FFF2-40B4-BE49-F238E27FC236}">
                <a16:creationId xmlns:a16="http://schemas.microsoft.com/office/drawing/2014/main" id="{533F1D89-AEB2-D896-1367-26885C802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342" y="875942"/>
            <a:ext cx="4303315" cy="546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514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3E791-CAB7-4C2B-BEE4-24C7A5804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04800"/>
            <a:ext cx="10363200" cy="457200"/>
          </a:xfrm>
        </p:spPr>
        <p:txBody>
          <a:bodyPr anchor="t">
            <a:normAutofit/>
          </a:bodyPr>
          <a:lstStyle/>
          <a:p>
            <a:r>
              <a:rPr lang="en-US"/>
              <a:t>Device of Choice Program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BB4D27-4131-7A74-9BF4-EBBA90E94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914400" y="1234440"/>
            <a:ext cx="10363200" cy="49225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34291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3E791-CAB7-4C2B-BEE4-24C7A5804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04800"/>
            <a:ext cx="10363200" cy="457200"/>
          </a:xfrm>
        </p:spPr>
        <p:txBody>
          <a:bodyPr anchor="t">
            <a:normAutofit/>
          </a:bodyPr>
          <a:lstStyle/>
          <a:p>
            <a:r>
              <a:rPr lang="en-US"/>
              <a:t>Device of Choice Program</a:t>
            </a:r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EA50D4BC-5676-AB22-5FE8-206ED71F26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113" y="762000"/>
            <a:ext cx="4253211" cy="5670948"/>
          </a:xfrm>
          <a:prstGeom prst="rect">
            <a:avLst/>
          </a:prstGeom>
        </p:spPr>
      </p:pic>
      <p:pic>
        <p:nvPicPr>
          <p:cNvPr id="12" name="Picture 11" descr="Text, letter&#10;&#10;Description automatically generated">
            <a:extLst>
              <a:ext uri="{FF2B5EF4-FFF2-40B4-BE49-F238E27FC236}">
                <a16:creationId xmlns:a16="http://schemas.microsoft.com/office/drawing/2014/main" id="{9445FBAB-12A2-F6BD-C003-5732F1976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074" y="762000"/>
            <a:ext cx="3947126" cy="544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1447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E540A-337C-195B-3250-95D82CF3D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DCFD56-1613-482D-3F64-A631533BB1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400" y="1524000"/>
            <a:ext cx="8346141" cy="45720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Providing a pathway to higher level classes for freshmen with experience and interest in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Information Technology/Networking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Digital Media (Video, Graphic Design, Photography)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Computer Programming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 Interest Survey and Portfolio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Due _____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More information via email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52BABA-3249-F18A-8A43-15E76D03F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/>
              <a:t>Freshman Technology Curriculum</a:t>
            </a:r>
          </a:p>
        </p:txBody>
      </p:sp>
    </p:spTree>
    <p:extLst>
      <p:ext uri="{BB962C8B-B14F-4D97-AF65-F5344CB8AC3E}">
        <p14:creationId xmlns:p14="http://schemas.microsoft.com/office/powerpoint/2010/main" val="1570334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D65F5-D606-1344-F654-E719CB2E1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2A2A7-B678-F0B0-2D8A-8BFBE9DCF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04800"/>
            <a:ext cx="10363200" cy="457200"/>
          </a:xfrm>
        </p:spPr>
        <p:txBody>
          <a:bodyPr anchor="ctr">
            <a:normAutofit/>
          </a:bodyPr>
          <a:lstStyle/>
          <a:p>
            <a:r>
              <a:rPr lang="en-US"/>
              <a:t>Support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150BAAFC-1650-F270-539F-7BC9C2E6DF1E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18266898"/>
              </p:ext>
            </p:extLst>
          </p:nvPr>
        </p:nvGraphicFramePr>
        <p:xfrm>
          <a:off x="914400" y="1219200"/>
          <a:ext cx="103632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8915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3"/>
          <p:cNvSpPr>
            <a:spLocks noGrp="1"/>
          </p:cNvSpPr>
          <p:nvPr>
            <p:ph type="title"/>
          </p:nvPr>
        </p:nvSpPr>
        <p:spPr>
          <a:xfrm>
            <a:off x="914400" y="1219200"/>
            <a:ext cx="10363200" cy="1538242"/>
          </a:xfrm>
        </p:spPr>
        <p:txBody>
          <a:bodyPr/>
          <a:lstStyle/>
          <a:p>
            <a:r>
              <a:rPr lang="en-US" sz="8000"/>
              <a:t>Welcome</a:t>
            </a:r>
            <a:br>
              <a:rPr lang="en-US" sz="8000"/>
            </a:br>
            <a:r>
              <a:rPr lang="en-US" sz="8000"/>
              <a:t>Class of </a:t>
            </a:r>
            <a:r>
              <a:rPr lang="en-US" sz="8000" b="1">
                <a:solidFill>
                  <a:schemeClr val="tx2">
                    <a:lumMod val="40000"/>
                    <a:lumOff val="60000"/>
                  </a:schemeClr>
                </a:solidFill>
              </a:rPr>
              <a:t>2030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idx="1"/>
          </p:nvPr>
        </p:nvSpPr>
        <p:spPr>
          <a:xfrm>
            <a:off x="2209800" y="4017948"/>
            <a:ext cx="7772400" cy="1316052"/>
          </a:xfrm>
        </p:spPr>
        <p:txBody>
          <a:bodyPr/>
          <a:lstStyle/>
          <a:p>
            <a:r>
              <a:rPr lang="en-US" sz="3600" i="0">
                <a:solidFill>
                  <a:schemeClr val="bg1"/>
                </a:solidFill>
              </a:rPr>
              <a:t>Academic Orientation </a:t>
            </a:r>
          </a:p>
        </p:txBody>
      </p:sp>
    </p:spTree>
    <p:extLst>
      <p:ext uri="{BB962C8B-B14F-4D97-AF65-F5344CB8AC3E}">
        <p14:creationId xmlns:p14="http://schemas.microsoft.com/office/powerpoint/2010/main" val="2449412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3E791-CAB7-4C2B-BEE4-24C7A5804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4D7813-0273-4D85-B939-BCF5B9B3C2E9}"/>
              </a:ext>
            </a:extLst>
          </p:cNvPr>
          <p:cNvSpPr txBox="1"/>
          <p:nvPr/>
        </p:nvSpPr>
        <p:spPr>
          <a:xfrm>
            <a:off x="914400" y="1249088"/>
            <a:ext cx="10363200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4000"/>
          </a:p>
          <a:p>
            <a:pPr marL="342900" indent="-342900">
              <a:buAutoNum type="arabicPeriod"/>
            </a:pPr>
            <a:r>
              <a:rPr lang="en-US" sz="4000"/>
              <a:t>Intro to Academics</a:t>
            </a:r>
            <a:endParaRPr lang="en-US" sz="4000">
              <a:ea typeface="Calibri"/>
              <a:cs typeface="Calibri"/>
            </a:endParaRPr>
          </a:p>
          <a:p>
            <a:pPr marL="342900" indent="-342900">
              <a:buAutoNum type="arabicPeriod"/>
            </a:pPr>
            <a:r>
              <a:rPr lang="en-US" sz="4000"/>
              <a:t>Roadmap</a:t>
            </a:r>
            <a:endParaRPr lang="en-US" sz="4000">
              <a:ea typeface="Calibri"/>
              <a:cs typeface="Calibri"/>
            </a:endParaRPr>
          </a:p>
          <a:p>
            <a:pPr marL="342900" indent="-342900">
              <a:buAutoNum type="arabicPeriod"/>
            </a:pPr>
            <a:r>
              <a:rPr lang="en-US" sz="4000"/>
              <a:t>Course Placements and Course Selections</a:t>
            </a:r>
            <a:endParaRPr lang="en-US" sz="4000">
              <a:ea typeface="Calibri"/>
              <a:cs typeface="Calibri"/>
            </a:endParaRPr>
          </a:p>
          <a:p>
            <a:pPr marL="342900" indent="-342900">
              <a:buAutoNum type="arabicPeriod"/>
            </a:pPr>
            <a:r>
              <a:rPr lang="en-US" sz="4000">
                <a:ea typeface="Calibri"/>
                <a:cs typeface="Calibri"/>
              </a:rPr>
              <a:t>Course Selection Process</a:t>
            </a:r>
          </a:p>
          <a:p>
            <a:pPr marL="342900" indent="-342900">
              <a:buAutoNum type="arabicPeriod"/>
            </a:pPr>
            <a:r>
              <a:rPr lang="en-US" sz="4000">
                <a:ea typeface="Calibri"/>
                <a:cs typeface="Calibri"/>
              </a:rPr>
              <a:t>Summary of Placement Tests and Music Evaluations</a:t>
            </a:r>
          </a:p>
        </p:txBody>
      </p:sp>
    </p:spTree>
    <p:extLst>
      <p:ext uri="{BB962C8B-B14F-4D97-AF65-F5344CB8AC3E}">
        <p14:creationId xmlns:p14="http://schemas.microsoft.com/office/powerpoint/2010/main" val="15070463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980" y="382811"/>
            <a:ext cx="9966960" cy="1325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100" b="1" cap="all"/>
              <a:t>Welcome to the La Salle community!</a:t>
            </a:r>
            <a:br>
              <a:rPr lang="en-US" sz="3100" b="1" cap="all"/>
            </a:br>
            <a:r>
              <a:rPr lang="en-US" sz="3100" b="1" cap="all"/>
              <a:t>We’re here to help.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E93FD5-8DD5-4D9C-9398-4BD3F3B79804}"/>
              </a:ext>
            </a:extLst>
          </p:cNvPr>
          <p:cNvSpPr txBox="1"/>
          <p:nvPr/>
        </p:nvSpPr>
        <p:spPr>
          <a:xfrm>
            <a:off x="900990" y="5506709"/>
            <a:ext cx="2213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Mr. Nicholas Coggins</a:t>
            </a:r>
          </a:p>
          <a:p>
            <a:pPr algn="ctr"/>
            <a:r>
              <a:rPr lang="en-US"/>
              <a:t>Dean of Academics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997075-74BE-49DA-8446-0C161EF6678F}"/>
              </a:ext>
            </a:extLst>
          </p:cNvPr>
          <p:cNvSpPr txBox="1"/>
          <p:nvPr/>
        </p:nvSpPr>
        <p:spPr>
          <a:xfrm>
            <a:off x="3287293" y="5506709"/>
            <a:ext cx="2926485" cy="646331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/>
              <a:t>Mrs. Stephanie Smith</a:t>
            </a:r>
          </a:p>
          <a:p>
            <a:pPr algn="ctr"/>
            <a:r>
              <a:rPr lang="en-US"/>
              <a:t>Associate Dean of Academics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AE09E5-DBC5-4938-8909-7CA5D716989C}"/>
              </a:ext>
            </a:extLst>
          </p:cNvPr>
          <p:cNvSpPr txBox="1"/>
          <p:nvPr/>
        </p:nvSpPr>
        <p:spPr>
          <a:xfrm>
            <a:off x="6386295" y="5506709"/>
            <a:ext cx="1992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Mr. Jerry Evans</a:t>
            </a:r>
          </a:p>
          <a:p>
            <a:pPr algn="ctr"/>
            <a:r>
              <a:rPr lang="en-US"/>
              <a:t>Scheduler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487FC3-CD99-49F6-A62A-572088A574E5}"/>
              </a:ext>
            </a:extLst>
          </p:cNvPr>
          <p:cNvSpPr txBox="1"/>
          <p:nvPr/>
        </p:nvSpPr>
        <p:spPr>
          <a:xfrm>
            <a:off x="8887532" y="5368209"/>
            <a:ext cx="2766585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Mrs. Catrina Wheatley</a:t>
            </a:r>
          </a:p>
          <a:p>
            <a:pPr algn="ctr"/>
            <a:r>
              <a:rPr lang="en-US"/>
              <a:t>Administrative Assistant for Academic Affairs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868D50-4DC5-068B-2588-F8142089B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53" y="2177696"/>
            <a:ext cx="2533581" cy="3178779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5CC7EC-09BD-5A1E-38F6-1D4A6A22F9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6295" y="2182983"/>
            <a:ext cx="2512132" cy="3116904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E28118-8EE0-AB61-9B61-6F8FB6727A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2424" y="2177696"/>
            <a:ext cx="2471412" cy="3122191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9D6DAF3-ED58-F0BE-296E-D8A4AFDA9D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7037" y="2190812"/>
            <a:ext cx="2568711" cy="3178779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3316704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5175">
        <p159:morph option="byObject"/>
      </p:transition>
    </mc:Choice>
    <mc:Fallback xmlns="">
      <p:transition spd="slow" advTm="25175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2E3FFEA-7B4D-E8A3-FEAE-6084CCC167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40" r="3535" b="4878"/>
          <a:stretch>
            <a:fillRect/>
          </a:stretch>
        </p:blipFill>
        <p:spPr>
          <a:xfrm>
            <a:off x="6757060" y="122428"/>
            <a:ext cx="4964546" cy="65990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C79363C-C12E-4327-B42F-CF3A4AD236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02" y="122427"/>
            <a:ext cx="5091086" cy="661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3151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98B7F9-593B-6A5D-2875-0176655C0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93" y="145472"/>
            <a:ext cx="12106014" cy="656705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2E4B476C-B32F-5AFD-876F-CD33BEC45BBE}"/>
                  </a:ext>
                </a:extLst>
              </p14:cNvPr>
              <p14:cNvContentPartPr/>
              <p14:nvPr/>
            </p14:nvContentPartPr>
            <p14:xfrm>
              <a:off x="10260960" y="6195420"/>
              <a:ext cx="1931040" cy="982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2E4B476C-B32F-5AFD-876F-CD33BEC45BB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206960" y="6087420"/>
                <a:ext cx="2038680" cy="3139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Arrow: Right 4">
            <a:extLst>
              <a:ext uri="{FF2B5EF4-FFF2-40B4-BE49-F238E27FC236}">
                <a16:creationId xmlns:a16="http://schemas.microsoft.com/office/drawing/2014/main" id="{912C33C6-A772-411B-41EF-1530694CA18C}"/>
              </a:ext>
            </a:extLst>
          </p:cNvPr>
          <p:cNvSpPr/>
          <p:nvPr/>
        </p:nvSpPr>
        <p:spPr>
          <a:xfrm rot="5400000">
            <a:off x="10441289" y="4106670"/>
            <a:ext cx="1570382" cy="130948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39DA8C15-252A-60BB-A221-D586D33A9DE6}"/>
              </a:ext>
            </a:extLst>
          </p:cNvPr>
          <p:cNvSpPr/>
          <p:nvPr/>
        </p:nvSpPr>
        <p:spPr>
          <a:xfrm rot="16200000">
            <a:off x="6839547" y="973752"/>
            <a:ext cx="1570382" cy="1488799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728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8707">
        <p159:morph option="byObject"/>
      </p:transition>
    </mc:Choice>
    <mc:Fallback xmlns="">
      <p:transition spd="slow" advTm="187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riting an appointment on a paper agenda">
            <a:extLst>
              <a:ext uri="{FF2B5EF4-FFF2-40B4-BE49-F238E27FC236}">
                <a16:creationId xmlns:a16="http://schemas.microsoft.com/office/drawing/2014/main" id="{607F18A9-3138-4DD7-B162-54AA6505D2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30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3FC85C-6F73-4A34-A3FC-170173455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EMAIL</a:t>
            </a:r>
            <a:br>
              <a:rPr lang="en-US" sz="3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3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Communications Moving Forward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D44DE2-9264-C522-B43B-D35AB08A31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597" y="1044188"/>
            <a:ext cx="4278616" cy="4866444"/>
          </a:xfrm>
          <a:prstGeom prst="rect">
            <a:avLst/>
          </a:prstGeom>
          <a:ln w="120650">
            <a:solidFill>
              <a:srgbClr val="FFC000"/>
            </a:solidFill>
          </a:ln>
          <a:effectLst>
            <a:glow rad="25400">
              <a:schemeClr val="accent1">
                <a:alpha val="2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602941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7301">
        <p159:morph option="byObject"/>
      </p:transition>
    </mc:Choice>
    <mc:Fallback xmlns="">
      <p:transition spd="slow" advTm="57301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19E90D6-E851-A73A-7A40-7C9236B2C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52" y="33337"/>
            <a:ext cx="11800702" cy="67913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38D0CE-2386-1297-3E22-61A4D1D60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26538">
            <a:off x="1701658" y="981791"/>
            <a:ext cx="2932430" cy="34018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8F516D-CF50-087C-1E88-C07B2E07C4B3}"/>
              </a:ext>
            </a:extLst>
          </p:cNvPr>
          <p:cNvSpPr txBox="1"/>
          <p:nvPr/>
        </p:nvSpPr>
        <p:spPr>
          <a:xfrm rot="991887">
            <a:off x="2165793" y="1547083"/>
            <a:ext cx="22895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Dreaming Outloud Pro" panose="020F0502020204030204" pitchFamily="66" charset="0"/>
                <a:cs typeface="Dreaming Outloud Pro" panose="020F0502020204030204" pitchFamily="66" charset="0"/>
              </a:rPr>
              <a:t>LSCHS</a:t>
            </a:r>
          </a:p>
          <a:p>
            <a:r>
              <a:rPr lang="en-US" sz="4000">
                <a:latin typeface="Dreaming Outloud Pro" panose="020F0502020204030204" pitchFamily="66" charset="0"/>
                <a:cs typeface="Dreaming Outloud Pro" panose="020F0502020204030204" pitchFamily="66" charset="0"/>
              </a:rPr>
              <a:t>Course Selection!</a:t>
            </a:r>
          </a:p>
        </p:txBody>
      </p:sp>
      <p:sp>
        <p:nvSpPr>
          <p:cNvPr id="6" name="AutoShape 2" descr="Modern Grey Laptop with Blank Screen">
            <a:extLst>
              <a:ext uri="{FF2B5EF4-FFF2-40B4-BE49-F238E27FC236}">
                <a16:creationId xmlns:a16="http://schemas.microsoft.com/office/drawing/2014/main" id="{45AD540C-B820-2C10-63A1-A4263200141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4423144" cy="442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1FA192-627B-87CA-BC29-131AB3995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59079">
            <a:off x="7094725" y="851025"/>
            <a:ext cx="2932430" cy="34018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C3559E8-3CC0-866D-051D-3BDFD9E1404D}"/>
              </a:ext>
            </a:extLst>
          </p:cNvPr>
          <p:cNvSpPr txBox="1"/>
          <p:nvPr/>
        </p:nvSpPr>
        <p:spPr>
          <a:xfrm rot="20326135">
            <a:off x="7225433" y="1390583"/>
            <a:ext cx="2763678" cy="22159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>
                <a:latin typeface="Dreaming Outloud Pro"/>
                <a:cs typeface="Dreaming Outloud Pro"/>
              </a:rPr>
              <a:t>Starts: Tues </a:t>
            </a:r>
            <a:r>
              <a:rPr lang="en-US">
                <a:latin typeface="Dreaming Outloud Pro"/>
                <a:cs typeface="Dreaming Outloud Pro"/>
              </a:rPr>
              <a:t>(reminder Thursday email)</a:t>
            </a:r>
            <a:endParaRPr lang="en-US">
              <a:latin typeface="Dreaming Outloud Pro" panose="020F0502020204030204" pitchFamily="66" charset="0"/>
              <a:cs typeface="Dreaming Outloud Pro" panose="020F0502020204030204" pitchFamily="66" charset="0"/>
            </a:endParaRPr>
          </a:p>
          <a:p>
            <a:endParaRPr lang="en-US" sz="4000">
              <a:latin typeface="Dreaming Outloud Pro" panose="020F0502020204030204" pitchFamily="66" charset="0"/>
              <a:cs typeface="Dreaming Outloud Pro" panose="020F0502020204030204" pitchFamily="66" charset="0"/>
            </a:endParaRPr>
          </a:p>
          <a:p>
            <a:r>
              <a:rPr lang="en-US" sz="4000">
                <a:latin typeface="Dreaming Outloud Pro" panose="020F0502020204030204" pitchFamily="66" charset="0"/>
                <a:cs typeface="Dreaming Outloud Pro" panose="020F0502020204030204" pitchFamily="66" charset="0"/>
              </a:rPr>
              <a:t>Ends: 3/23</a:t>
            </a:r>
          </a:p>
        </p:txBody>
      </p:sp>
    </p:spTree>
    <p:extLst>
      <p:ext uri="{BB962C8B-B14F-4D97-AF65-F5344CB8AC3E}">
        <p14:creationId xmlns:p14="http://schemas.microsoft.com/office/powerpoint/2010/main" val="3517404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60900">
        <p159:morph option="byObject"/>
      </p:transition>
    </mc:Choice>
    <mc:Fallback xmlns="">
      <p:transition spd="slow" advTm="609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B0B2A-D59C-F270-DB5D-D279C7DF4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1B0DF35-01C5-C1B5-2DA3-9B1D9EBBE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1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09"/>
                    </a14:imgEffect>
                    <a14:imgEffect>
                      <a14:saturation sat="3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3196"/>
          </a:xfrm>
          <a:prstGeom prst="rect">
            <a:avLst/>
          </a:prstGeom>
          <a:noFill/>
          <a:effectLst>
            <a:glow rad="127000">
              <a:schemeClr val="accent3">
                <a:lumMod val="20000"/>
                <a:lumOff val="80000"/>
                <a:alpha val="73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515B97-FB02-73D6-465F-88C43FFBCC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907" y="555171"/>
            <a:ext cx="10146015" cy="574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111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84632">
        <p159:morph option="byObject"/>
      </p:transition>
    </mc:Choice>
    <mc:Fallback xmlns="">
      <p:transition spd="slow" advTm="84632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8A19C4C2-6D05-7A70-A2CA-D25463934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87504"/>
            <a:ext cx="12192000" cy="57014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CA3F26-1F62-43D7-9173-063BD86874D3}"/>
              </a:ext>
            </a:extLst>
          </p:cNvPr>
          <p:cNvSpPr txBox="1"/>
          <p:nvPr/>
        </p:nvSpPr>
        <p:spPr>
          <a:xfrm>
            <a:off x="640080" y="99546"/>
            <a:ext cx="10911840" cy="640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>
                <a:latin typeface="+mj-lt"/>
                <a:ea typeface="+mj-ea"/>
                <a:cs typeface="+mj-cs"/>
              </a:rPr>
              <a:t>Sample Schedule for a Freshman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3F56ECA-04EC-4F00-4725-F126E922F1C0}"/>
              </a:ext>
            </a:extLst>
          </p:cNvPr>
          <p:cNvSpPr/>
          <p:nvPr/>
        </p:nvSpPr>
        <p:spPr>
          <a:xfrm>
            <a:off x="4991642" y="3853696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1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A297C77-0127-ECB8-4E69-B13457E4F7B3}"/>
              </a:ext>
            </a:extLst>
          </p:cNvPr>
          <p:cNvSpPr/>
          <p:nvPr/>
        </p:nvSpPr>
        <p:spPr>
          <a:xfrm>
            <a:off x="4985982" y="5073557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2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18F5DF6-A85D-9E61-0014-DA8940B39061}"/>
              </a:ext>
            </a:extLst>
          </p:cNvPr>
          <p:cNvSpPr/>
          <p:nvPr/>
        </p:nvSpPr>
        <p:spPr>
          <a:xfrm>
            <a:off x="4985982" y="5719304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3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422D698-3100-7939-2A23-0211C070AF82}"/>
              </a:ext>
            </a:extLst>
          </p:cNvPr>
          <p:cNvSpPr/>
          <p:nvPr/>
        </p:nvSpPr>
        <p:spPr>
          <a:xfrm>
            <a:off x="11182257" y="2147387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4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A196B0A-2C9A-47E3-0245-6D1F74F24738}"/>
              </a:ext>
            </a:extLst>
          </p:cNvPr>
          <p:cNvSpPr/>
          <p:nvPr/>
        </p:nvSpPr>
        <p:spPr>
          <a:xfrm>
            <a:off x="11186160" y="4474091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5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2C53832-5978-ADFA-3BC7-2772EB8EF250}"/>
              </a:ext>
            </a:extLst>
          </p:cNvPr>
          <p:cNvSpPr/>
          <p:nvPr/>
        </p:nvSpPr>
        <p:spPr>
          <a:xfrm>
            <a:off x="11182257" y="5740916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6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4D6C572-6F1F-54B3-552D-BD8B6054E47D}"/>
              </a:ext>
            </a:extLst>
          </p:cNvPr>
          <p:cNvSpPr/>
          <p:nvPr/>
        </p:nvSpPr>
        <p:spPr>
          <a:xfrm>
            <a:off x="5476240" y="2286197"/>
            <a:ext cx="619760" cy="62039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7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6A023C1-1B37-42F0-E788-9AC62D1B5FF7}"/>
              </a:ext>
            </a:extLst>
          </p:cNvPr>
          <p:cNvSpPr/>
          <p:nvPr/>
        </p:nvSpPr>
        <p:spPr>
          <a:xfrm>
            <a:off x="11182257" y="3118802"/>
            <a:ext cx="619760" cy="62039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8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C940BEE-BFFE-63C2-4120-C9BFA2ECD785}"/>
              </a:ext>
            </a:extLst>
          </p:cNvPr>
          <p:cNvSpPr/>
          <p:nvPr/>
        </p:nvSpPr>
        <p:spPr>
          <a:xfrm>
            <a:off x="5166360" y="3059482"/>
            <a:ext cx="619760" cy="6203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9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70D58DE-CBA2-3F65-E7B6-3EDE1CA4434D}"/>
              </a:ext>
            </a:extLst>
          </p:cNvPr>
          <p:cNvSpPr/>
          <p:nvPr/>
        </p:nvSpPr>
        <p:spPr>
          <a:xfrm>
            <a:off x="11182257" y="5130020"/>
            <a:ext cx="619760" cy="62039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10</a:t>
            </a:r>
            <a:endParaRPr lang="en-US" sz="1400" b="1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D3FC977-CBEC-CF12-E10D-DB6C6DEA80B5}"/>
                  </a:ext>
                </a:extLst>
              </p14:cNvPr>
              <p14:cNvContentPartPr/>
              <p14:nvPr/>
            </p14:nvContentPartPr>
            <p14:xfrm>
              <a:off x="7823030" y="3966152"/>
              <a:ext cx="844920" cy="504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D3FC977-CBEC-CF12-E10D-DB6C6DEA80B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69007" y="3858152"/>
                <a:ext cx="952606" cy="26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76B0737F-58AC-2CC9-7864-C873F41C6B26}"/>
                  </a:ext>
                </a:extLst>
              </p14:cNvPr>
              <p14:cNvContentPartPr/>
              <p14:nvPr/>
            </p14:nvContentPartPr>
            <p14:xfrm>
              <a:off x="1916734" y="4596296"/>
              <a:ext cx="844550" cy="508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76B0737F-58AC-2CC9-7864-C873F41C6B2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62735" y="4487439"/>
                <a:ext cx="952189" cy="268151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5876958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65519">
        <p159:morph option="byObject"/>
      </p:transition>
    </mc:Choice>
    <mc:Fallback xmlns="">
      <p:transition spd="slow" advTm="1655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E8BB7-6B0D-DB22-FF8C-39EB394F0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701AB-38A1-3770-F62E-CBC296089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0" y="180975"/>
            <a:ext cx="7981950" cy="762000"/>
          </a:xfrm>
        </p:spPr>
        <p:txBody>
          <a:bodyPr anchor="t">
            <a:normAutofit/>
          </a:bodyPr>
          <a:lstStyle/>
          <a:p>
            <a:r>
              <a:rPr lang="en-US"/>
              <a:t>Course selection process in </a:t>
            </a:r>
            <a:r>
              <a:rPr lang="en-US">
                <a:solidFill>
                  <a:schemeClr val="tx1"/>
                </a:solidFill>
                <a:highlight>
                  <a:srgbClr val="FFFF00"/>
                </a:highlight>
              </a:rPr>
              <a:t>PowerSchool</a:t>
            </a:r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3623BB45-4953-E9CF-B59E-A748455B6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650" y="1235398"/>
            <a:ext cx="5600700" cy="5169696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063173FB-3FAB-F08C-B0F8-975A2C02F3BB}"/>
              </a:ext>
            </a:extLst>
          </p:cNvPr>
          <p:cNvSpPr/>
          <p:nvPr/>
        </p:nvSpPr>
        <p:spPr>
          <a:xfrm rot="1212832">
            <a:off x="1984196" y="5136567"/>
            <a:ext cx="1570382" cy="130948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3749511D-6284-F64B-09CA-D31704D67A28}"/>
              </a:ext>
            </a:extLst>
          </p:cNvPr>
          <p:cNvSpPr/>
          <p:nvPr/>
        </p:nvSpPr>
        <p:spPr>
          <a:xfrm rot="5400000">
            <a:off x="6086370" y="1727048"/>
            <a:ext cx="1570382" cy="130948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20D1536-C056-D5D6-43C0-03E129FCEAC4}"/>
                  </a:ext>
                </a:extLst>
              </p14:cNvPr>
              <p14:cNvContentPartPr/>
              <p14:nvPr/>
            </p14:nvContentPartPr>
            <p14:xfrm>
              <a:off x="3590205" y="6153000"/>
              <a:ext cx="959040" cy="1922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20D1536-C056-D5D6-43C0-03E129FCEAC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6205" y="6045000"/>
                <a:ext cx="1066680" cy="40788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3441844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3236">
        <p159:morph option="byObject"/>
      </p:transition>
    </mc:Choice>
    <mc:Fallback xmlns="">
      <p:transition spd="slow" advTm="432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fferent science and technology icons on a green background">
            <a:extLst>
              <a:ext uri="{FF2B5EF4-FFF2-40B4-BE49-F238E27FC236}">
                <a16:creationId xmlns:a16="http://schemas.microsoft.com/office/drawing/2014/main" id="{F0F6E798-8A1B-ED8B-DF81-4D6A57FA35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95000"/>
          </a:blip>
          <a:srcRect t="1290" b="4145"/>
          <a:stretch>
            <a:fillRect/>
          </a:stretch>
        </p:blipFill>
        <p:spPr>
          <a:xfrm>
            <a:off x="4106831" y="11"/>
            <a:ext cx="8218215" cy="6857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A3297C-FA7A-B28A-390B-D2BC172C4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867" y="268363"/>
            <a:ext cx="3822189" cy="659013"/>
          </a:xfrm>
        </p:spPr>
        <p:txBody>
          <a:bodyPr>
            <a:normAutofit/>
          </a:bodyPr>
          <a:lstStyle/>
          <a:p>
            <a:r>
              <a:rPr lang="en-US" sz="4000"/>
              <a:t>Departments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0BC01-3F40-883E-2B4E-6190A3BD6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36" y="1314423"/>
            <a:ext cx="4940135" cy="5213267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/>
              <a:t>Science</a:t>
            </a:r>
          </a:p>
          <a:p>
            <a:pPr marL="514350" indent="-514350">
              <a:buAutoNum type="arabicPeriod"/>
            </a:pPr>
            <a:r>
              <a:rPr lang="en-US"/>
              <a:t>World Languages</a:t>
            </a:r>
          </a:p>
          <a:p>
            <a:pPr marL="514350" indent="-514350">
              <a:buAutoNum type="arabicPeriod"/>
            </a:pPr>
            <a:r>
              <a:rPr lang="en-US"/>
              <a:t>Math</a:t>
            </a:r>
          </a:p>
          <a:p>
            <a:pPr marL="514350" indent="-514350">
              <a:buAutoNum type="arabicPeriod"/>
            </a:pPr>
            <a:r>
              <a:rPr lang="en-US"/>
              <a:t>English</a:t>
            </a:r>
          </a:p>
          <a:p>
            <a:pPr marL="514350" indent="-514350">
              <a:buAutoNum type="arabicPeriod"/>
            </a:pPr>
            <a:r>
              <a:rPr lang="en-US"/>
              <a:t>History and Political Science</a:t>
            </a:r>
          </a:p>
          <a:p>
            <a:pPr marL="514350" indent="-514350">
              <a:buAutoNum type="arabicPeriod"/>
            </a:pPr>
            <a:r>
              <a:rPr lang="en-US"/>
              <a:t>Religion</a:t>
            </a:r>
          </a:p>
          <a:p>
            <a:pPr marL="514350" indent="-514350">
              <a:buAutoNum type="arabicPeriod"/>
            </a:pPr>
            <a:r>
              <a:rPr lang="en-US"/>
              <a:t>Social Sciences</a:t>
            </a:r>
          </a:p>
          <a:p>
            <a:pPr marL="514350" indent="-514350">
              <a:buAutoNum type="arabicPeriod"/>
            </a:pPr>
            <a:r>
              <a:rPr lang="en-US"/>
              <a:t>Innovation and Design</a:t>
            </a:r>
          </a:p>
          <a:p>
            <a:pPr marL="514350" indent="-514350">
              <a:buAutoNum type="arabicPeriod"/>
            </a:pPr>
            <a:r>
              <a:rPr lang="en-US"/>
              <a:t>Fine Arts</a:t>
            </a:r>
          </a:p>
          <a:p>
            <a:pPr marL="514350" indent="-514350">
              <a:buAutoNum type="arabicPeriod"/>
            </a:pPr>
            <a:r>
              <a:rPr lang="en-US"/>
              <a:t>(Additional Courses)</a:t>
            </a:r>
          </a:p>
          <a:p>
            <a:pPr marL="514350" indent="-514350">
              <a:buAutoNum type="arabicPeriod"/>
            </a:pPr>
            <a:endParaRPr lang="en-US" sz="1700"/>
          </a:p>
          <a:p>
            <a:pPr marL="514350" indent="-514350">
              <a:buAutoNum type="arabicPeriod"/>
            </a:pPr>
            <a:endParaRPr lang="en-US" sz="1700"/>
          </a:p>
          <a:p>
            <a:pPr marL="514350" indent="-514350">
              <a:buAutoNum type="arabicPeriod"/>
            </a:pPr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3068629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B915A-2426-30EA-27B2-F93CBEFD0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8D080DF-8040-C0F5-CE21-D4B774AAA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1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09"/>
                    </a14:imgEffect>
                    <a14:imgEffect>
                      <a14:saturation sat="3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3196"/>
          </a:xfrm>
          <a:prstGeom prst="rect">
            <a:avLst/>
          </a:prstGeom>
          <a:noFill/>
          <a:effectLst>
            <a:glow rad="127000">
              <a:schemeClr val="accent3">
                <a:lumMod val="20000"/>
                <a:lumOff val="80000"/>
                <a:alpha val="73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C0D80D8-254E-5CA2-3D5F-3C7BBD2BD279}"/>
              </a:ext>
            </a:extLst>
          </p:cNvPr>
          <p:cNvSpPr txBox="1">
            <a:spLocks/>
          </p:cNvSpPr>
          <p:nvPr/>
        </p:nvSpPr>
        <p:spPr>
          <a:xfrm>
            <a:off x="272902" y="-22292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 Science</a:t>
            </a: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C8F6845-D13C-61B5-0D61-3BF53AE1D521}"/>
              </a:ext>
            </a:extLst>
          </p:cNvPr>
          <p:cNvGraphicFramePr>
            <a:graphicFrameLocks noGrp="1"/>
          </p:cNvGraphicFramePr>
          <p:nvPr/>
        </p:nvGraphicFramePr>
        <p:xfrm>
          <a:off x="272902" y="794086"/>
          <a:ext cx="11398166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170">
                  <a:extLst>
                    <a:ext uri="{9D8B030D-6E8A-4147-A177-3AD203B41FA5}">
                      <a16:colId xmlns:a16="http://schemas.microsoft.com/office/drawing/2014/main" val="850026605"/>
                    </a:ext>
                  </a:extLst>
                </a:gridCol>
                <a:gridCol w="5211607">
                  <a:extLst>
                    <a:ext uri="{9D8B030D-6E8A-4147-A177-3AD203B41FA5}">
                      <a16:colId xmlns:a16="http://schemas.microsoft.com/office/drawing/2014/main" val="245425818"/>
                    </a:ext>
                  </a:extLst>
                </a:gridCol>
                <a:gridCol w="3799389">
                  <a:extLst>
                    <a:ext uri="{9D8B030D-6E8A-4147-A177-3AD203B41FA5}">
                      <a16:colId xmlns:a16="http://schemas.microsoft.com/office/drawing/2014/main" val="1019147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/>
                        <a:t>Freshman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1"/>
                        <a:t>Optional: Placement test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Honors Biology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/>
                        <a:t>Academic Scholarship (Not “Diehl”)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/>
                        <a:t>High score on placement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Biology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/>
                        <a:t>A </a:t>
                      </a:r>
                      <a:r>
                        <a:rPr lang="en-US" sz="2400" b="0" i="1"/>
                        <a:t>placement test</a:t>
                      </a:r>
                      <a:r>
                        <a:rPr lang="en-US" sz="2400" b="0"/>
                        <a:t> is available to get to Honors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63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 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solidFill>
                            <a:schemeClr val="bg1"/>
                          </a:solidFill>
                        </a:rPr>
                        <a:t>Apply</a:t>
                      </a:r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: Engineering Design (+1 credit)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338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Sophomore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Honors Chemistry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Chemistry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0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Junior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AP Physics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Physics, Honors Physics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3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Senior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(Elective)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(Elective)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025380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471467D-E50C-724E-3798-6E975F08F3B2}"/>
              </a:ext>
            </a:extLst>
          </p:cNvPr>
          <p:cNvSpPr txBox="1"/>
          <p:nvPr/>
        </p:nvSpPr>
        <p:spPr>
          <a:xfrm>
            <a:off x="272902" y="4204770"/>
            <a:ext cx="3454368" cy="2031325"/>
          </a:xfrm>
          <a:prstGeom prst="rect">
            <a:avLst/>
          </a:prstGeom>
          <a:solidFill>
            <a:schemeClr val="accent1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 electives: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 Biology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 Chemistry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 Physics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 Physics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 Environmental 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Environmental Science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4DF857-E5B4-0F47-E02B-2DBAB45A596B}"/>
              </a:ext>
            </a:extLst>
          </p:cNvPr>
          <p:cNvSpPr txBox="1"/>
          <p:nvPr/>
        </p:nvSpPr>
        <p:spPr>
          <a:xfrm>
            <a:off x="3924300" y="4204770"/>
            <a:ext cx="4156694" cy="2308324"/>
          </a:xfrm>
          <a:prstGeom prst="rect">
            <a:avLst/>
          </a:prstGeom>
          <a:solidFill>
            <a:schemeClr val="accent1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 Physics C: Electricity and Magnetism </a:t>
            </a:r>
            <a:r>
              <a: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(1 </a:t>
            </a:r>
            <a:r>
              <a:rPr lang="en-US" sz="12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sem</a:t>
            </a:r>
            <a:r>
              <a: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 Physics C: Mechanics </a:t>
            </a:r>
            <a:r>
              <a: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(1 </a:t>
            </a:r>
            <a:r>
              <a:rPr lang="en-US" sz="12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sem</a:t>
            </a:r>
            <a:r>
              <a: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Engineering Design, Advanced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Principles of Engineering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Aerospace Engineering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Engineering Concentration Capstone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600DDB-5E61-7CFC-B41D-F03066F77211}"/>
              </a:ext>
            </a:extLst>
          </p:cNvPr>
          <p:cNvSpPr txBox="1"/>
          <p:nvPr/>
        </p:nvSpPr>
        <p:spPr>
          <a:xfrm>
            <a:off x="8278024" y="4204770"/>
            <a:ext cx="3727270" cy="2585323"/>
          </a:xfrm>
          <a:prstGeom prst="rect">
            <a:avLst/>
          </a:prstGeom>
          <a:solidFill>
            <a:schemeClr val="accent1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Anatomy and Physiology, Honors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Zoology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Forensic 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Fundamentals of Health 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Foundations of Nursing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Health Sciences Concentration Capstone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E7024D0-6697-31C5-C348-58D0614534F0}"/>
              </a:ext>
            </a:extLst>
          </p:cNvPr>
          <p:cNvSpPr/>
          <p:nvPr/>
        </p:nvSpPr>
        <p:spPr>
          <a:xfrm>
            <a:off x="4796508" y="141746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1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1F890E2-A1C0-59EA-10A0-1F337247B94D}"/>
              </a:ext>
            </a:extLst>
          </p:cNvPr>
          <p:cNvSpPr/>
          <p:nvPr/>
        </p:nvSpPr>
        <p:spPr>
          <a:xfrm>
            <a:off x="9521899" y="109839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2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D446C78-3980-D86E-0607-13FC105D1A07}"/>
              </a:ext>
            </a:extLst>
          </p:cNvPr>
          <p:cNvSpPr/>
          <p:nvPr/>
        </p:nvSpPr>
        <p:spPr>
          <a:xfrm>
            <a:off x="1933434" y="2084088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?</a:t>
            </a:r>
            <a:endParaRPr lang="en-US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157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84632">
        <p159:morph option="byObject"/>
      </p:transition>
    </mc:Choice>
    <mc:Fallback xmlns="">
      <p:transition spd="slow" advTm="846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FA315-601F-002A-D046-3E6C887A9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CDBA880-8D8E-9456-3F61-50B80FE02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1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09"/>
                    </a14:imgEffect>
                    <a14:imgEffect>
                      <a14:saturation sat="3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3196"/>
          </a:xfrm>
          <a:prstGeom prst="rect">
            <a:avLst/>
          </a:prstGeom>
          <a:noFill/>
          <a:effectLst>
            <a:glow rad="127000">
              <a:schemeClr val="accent3">
                <a:lumMod val="20000"/>
                <a:lumOff val="80000"/>
                <a:alpha val="73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6F0F8A5-7C60-E87D-5D9F-60A170849DEB}"/>
              </a:ext>
            </a:extLst>
          </p:cNvPr>
          <p:cNvSpPr txBox="1">
            <a:spLocks/>
          </p:cNvSpPr>
          <p:nvPr/>
        </p:nvSpPr>
        <p:spPr>
          <a:xfrm>
            <a:off x="272902" y="-22292"/>
            <a:ext cx="562913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 World Languages</a:t>
            </a:r>
            <a:endParaRPr lang="en-US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0B94070-4567-EBFE-E6F1-A6BC3A6D0F89}"/>
              </a:ext>
            </a:extLst>
          </p:cNvPr>
          <p:cNvGraphicFramePr>
            <a:graphicFrameLocks noGrp="1"/>
          </p:cNvGraphicFramePr>
          <p:nvPr/>
        </p:nvGraphicFramePr>
        <p:xfrm>
          <a:off x="272902" y="1599816"/>
          <a:ext cx="11747303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6923">
                  <a:extLst>
                    <a:ext uri="{9D8B030D-6E8A-4147-A177-3AD203B41FA5}">
                      <a16:colId xmlns:a16="http://schemas.microsoft.com/office/drawing/2014/main" val="850026605"/>
                    </a:ext>
                  </a:extLst>
                </a:gridCol>
                <a:gridCol w="2294313">
                  <a:extLst>
                    <a:ext uri="{9D8B030D-6E8A-4147-A177-3AD203B41FA5}">
                      <a16:colId xmlns:a16="http://schemas.microsoft.com/office/drawing/2014/main" val="245425818"/>
                    </a:ext>
                  </a:extLst>
                </a:gridCol>
                <a:gridCol w="2294021">
                  <a:extLst>
                    <a:ext uri="{9D8B030D-6E8A-4147-A177-3AD203B41FA5}">
                      <a16:colId xmlns:a16="http://schemas.microsoft.com/office/drawing/2014/main" val="1019147303"/>
                    </a:ext>
                  </a:extLst>
                </a:gridCol>
                <a:gridCol w="2452937">
                  <a:extLst>
                    <a:ext uri="{9D8B030D-6E8A-4147-A177-3AD203B41FA5}">
                      <a16:colId xmlns:a16="http://schemas.microsoft.com/office/drawing/2014/main" val="348773390"/>
                    </a:ext>
                  </a:extLst>
                </a:gridCol>
                <a:gridCol w="2219109">
                  <a:extLst>
                    <a:ext uri="{9D8B030D-6E8A-4147-A177-3AD203B41FA5}">
                      <a16:colId xmlns:a16="http://schemas.microsoft.com/office/drawing/2014/main" val="3821612918"/>
                    </a:ext>
                  </a:extLst>
                </a:gridCol>
              </a:tblGrid>
              <a:tr h="212672">
                <a:tc>
                  <a:txBody>
                    <a:bodyPr/>
                    <a:lstStyle/>
                    <a:p>
                      <a:r>
                        <a:rPr lang="en-US" sz="3600"/>
                        <a:t>Freshman</a:t>
                      </a:r>
                    </a:p>
                    <a:p>
                      <a:r>
                        <a:rPr lang="en-US" sz="2400" i="1"/>
                        <a:t>Optional: Placement test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Spanish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Latin 1</a:t>
                      </a:r>
                    </a:p>
                    <a:p>
                      <a:pPr algn="ctr"/>
                      <a:r>
                        <a:rPr lang="en-US" sz="2400"/>
                        <a:t>Latin 1 Honors </a:t>
                      </a:r>
                      <a:r>
                        <a:rPr lang="en-US" sz="2400" b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(after selecting Latin)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Chinese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Arabic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63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Sophomore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2, 2H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2, 2H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Arabic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0035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Junior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3, 3H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3, 3H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Arabic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3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Senior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/>
                        <a:t>(4, 4H, AP)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/>
                        <a:t>(4, 4H, AP)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/>
                        <a:t>(4, 4H, AP)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i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025380"/>
                  </a:ext>
                </a:extLst>
              </a:tr>
            </a:tbl>
          </a:graphicData>
        </a:graphic>
      </p:graphicFrame>
      <p:sp>
        <p:nvSpPr>
          <p:cNvPr id="16" name="Oval 15">
            <a:extLst>
              <a:ext uri="{FF2B5EF4-FFF2-40B4-BE49-F238E27FC236}">
                <a16:creationId xmlns:a16="http://schemas.microsoft.com/office/drawing/2014/main" id="{ADCF475D-5D63-C4A0-3121-CFC0BC414D4C}"/>
              </a:ext>
            </a:extLst>
          </p:cNvPr>
          <p:cNvSpPr/>
          <p:nvPr/>
        </p:nvSpPr>
        <p:spPr>
          <a:xfrm>
            <a:off x="3605776" y="915281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1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9426D28-0B6B-9AF3-F87C-C2B6F1D8138E}"/>
              </a:ext>
            </a:extLst>
          </p:cNvPr>
          <p:cNvSpPr/>
          <p:nvPr/>
        </p:nvSpPr>
        <p:spPr>
          <a:xfrm>
            <a:off x="5885409" y="923858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2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6DD4C67-F3AC-3489-35A1-AE9F728F2FE5}"/>
              </a:ext>
            </a:extLst>
          </p:cNvPr>
          <p:cNvSpPr/>
          <p:nvPr/>
        </p:nvSpPr>
        <p:spPr>
          <a:xfrm>
            <a:off x="8296213" y="923857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3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2C0FE9C-5E69-3CBD-29B1-FA9E2B3E5148}"/>
              </a:ext>
            </a:extLst>
          </p:cNvPr>
          <p:cNvSpPr/>
          <p:nvPr/>
        </p:nvSpPr>
        <p:spPr>
          <a:xfrm>
            <a:off x="10690390" y="923856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4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AECBA3-D163-62EA-A9B4-EAC7385600DD}"/>
              </a:ext>
            </a:extLst>
          </p:cNvPr>
          <p:cNvSpPr txBox="1"/>
          <p:nvPr/>
        </p:nvSpPr>
        <p:spPr>
          <a:xfrm>
            <a:off x="2224683" y="4735943"/>
            <a:ext cx="7941211" cy="1754326"/>
          </a:xfrm>
          <a:prstGeom prst="rect">
            <a:avLst/>
          </a:prstGeom>
          <a:solidFill>
            <a:schemeClr val="accent1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 electives:</a:t>
            </a:r>
          </a:p>
          <a:p>
            <a:endParaRPr lang="en-US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Spanish 1, 2, 3 for students with documental learning differences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Medical Spanish for Professionals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Students may double up on any language.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Independent Study</a:t>
            </a:r>
          </a:p>
        </p:txBody>
      </p:sp>
    </p:spTree>
    <p:extLst>
      <p:ext uri="{BB962C8B-B14F-4D97-AF65-F5344CB8AC3E}">
        <p14:creationId xmlns:p14="http://schemas.microsoft.com/office/powerpoint/2010/main" val="1308150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84632">
        <p159:morph option="byObject"/>
      </p:transition>
    </mc:Choice>
    <mc:Fallback xmlns="">
      <p:transition spd="slow" advTm="846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" grpId="0" animBg="1"/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E6F23-0B8A-C72B-90BA-C24500C95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5052596-A9FA-BB13-96A1-C3F98F661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1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09"/>
                    </a14:imgEffect>
                    <a14:imgEffect>
                      <a14:saturation sat="3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3" y="-25196"/>
            <a:ext cx="12192000" cy="6883196"/>
          </a:xfrm>
          <a:prstGeom prst="rect">
            <a:avLst/>
          </a:prstGeom>
          <a:noFill/>
          <a:effectLst>
            <a:glow rad="127000">
              <a:schemeClr val="accent3">
                <a:lumMod val="20000"/>
                <a:lumOff val="80000"/>
                <a:alpha val="73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511D34D-793D-8301-F2E2-5C97160001B0}"/>
              </a:ext>
            </a:extLst>
          </p:cNvPr>
          <p:cNvSpPr txBox="1">
            <a:spLocks/>
          </p:cNvSpPr>
          <p:nvPr/>
        </p:nvSpPr>
        <p:spPr>
          <a:xfrm>
            <a:off x="272902" y="-22292"/>
            <a:ext cx="562913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 Math</a:t>
            </a: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FE45F4E-1C26-C15E-3678-2FB725A0C7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007864"/>
              </p:ext>
            </p:extLst>
          </p:nvPr>
        </p:nvGraphicFramePr>
        <p:xfrm>
          <a:off x="272902" y="1222339"/>
          <a:ext cx="11747303" cy="563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34">
                  <a:extLst>
                    <a:ext uri="{9D8B030D-6E8A-4147-A177-3AD203B41FA5}">
                      <a16:colId xmlns:a16="http://schemas.microsoft.com/office/drawing/2014/main" val="850026605"/>
                    </a:ext>
                  </a:extLst>
                </a:gridCol>
                <a:gridCol w="1897995">
                  <a:extLst>
                    <a:ext uri="{9D8B030D-6E8A-4147-A177-3AD203B41FA5}">
                      <a16:colId xmlns:a16="http://schemas.microsoft.com/office/drawing/2014/main" val="245425818"/>
                    </a:ext>
                  </a:extLst>
                </a:gridCol>
                <a:gridCol w="1897754">
                  <a:extLst>
                    <a:ext uri="{9D8B030D-6E8A-4147-A177-3AD203B41FA5}">
                      <a16:colId xmlns:a16="http://schemas.microsoft.com/office/drawing/2014/main" val="1019147303"/>
                    </a:ext>
                  </a:extLst>
                </a:gridCol>
                <a:gridCol w="2029219">
                  <a:extLst>
                    <a:ext uri="{9D8B030D-6E8A-4147-A177-3AD203B41FA5}">
                      <a16:colId xmlns:a16="http://schemas.microsoft.com/office/drawing/2014/main" val="348773390"/>
                    </a:ext>
                  </a:extLst>
                </a:gridCol>
                <a:gridCol w="2029219">
                  <a:extLst>
                    <a:ext uri="{9D8B030D-6E8A-4147-A177-3AD203B41FA5}">
                      <a16:colId xmlns:a16="http://schemas.microsoft.com/office/drawing/2014/main" val="2626495491"/>
                    </a:ext>
                  </a:extLst>
                </a:gridCol>
                <a:gridCol w="1835782">
                  <a:extLst>
                    <a:ext uri="{9D8B030D-6E8A-4147-A177-3AD203B41FA5}">
                      <a16:colId xmlns:a16="http://schemas.microsoft.com/office/drawing/2014/main" val="3821612918"/>
                    </a:ext>
                  </a:extLst>
                </a:gridCol>
              </a:tblGrid>
              <a:tr h="212672">
                <a:tc>
                  <a:txBody>
                    <a:bodyPr/>
                    <a:lstStyle/>
                    <a:p>
                      <a:r>
                        <a:rPr lang="en-US" sz="2800"/>
                        <a:t>Freshman: </a:t>
                      </a:r>
                    </a:p>
                    <a:p>
                      <a:r>
                        <a:rPr lang="en-US" sz="2400" i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MANDATORY</a:t>
                      </a:r>
                      <a:r>
                        <a:rPr lang="en-US" sz="2400" i="1"/>
                        <a:t> Placement test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Algebra 1 Y</a:t>
                      </a:r>
                    </a:p>
                    <a:p>
                      <a:pPr algn="ctr"/>
                      <a:r>
                        <a:rPr lang="en-US" sz="1600" b="0"/>
                        <a:t>(based on entrance test)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Algebra 1</a:t>
                      </a:r>
                    </a:p>
                    <a:p>
                      <a:pPr algn="ctr"/>
                      <a:r>
                        <a:rPr lang="en-US" sz="2400" b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(ALL START with THIS!)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Algebra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Accelerated Algebra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Algebra 2 Honors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63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Sophomore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Algebra 2 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Algebra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Geometry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Accelerated Algebra 2 and Geometry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AP Precalculus</a:t>
                      </a:r>
                    </a:p>
                    <a:p>
                      <a:pPr algn="ctr"/>
                      <a:r>
                        <a:rPr lang="en-US" sz="1600"/>
                        <a:t>or</a:t>
                      </a:r>
                      <a:r>
                        <a:rPr lang="en-US" sz="2400"/>
                        <a:t> </a:t>
                      </a:r>
                      <a:r>
                        <a:rPr lang="en-US" sz="1800"/>
                        <a:t>Honors Precalculus (and Honors Geometry)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0035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Junior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Geometry 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Geometry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Precalculus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AP </a:t>
                      </a:r>
                      <a:r>
                        <a:rPr lang="en-US" sz="2000" err="1"/>
                        <a:t>Precalc</a:t>
                      </a:r>
                      <a:r>
                        <a:rPr lang="en-US" sz="2000"/>
                        <a:t>, Honors </a:t>
                      </a:r>
                      <a:r>
                        <a:rPr lang="en-US" sz="2000" err="1"/>
                        <a:t>Precalc</a:t>
                      </a:r>
                      <a:r>
                        <a:rPr lang="en-US" sz="2000"/>
                        <a:t>,</a:t>
                      </a:r>
                    </a:p>
                    <a:p>
                      <a:pPr algn="ctr"/>
                      <a:r>
                        <a:rPr lang="en-US" sz="2000" err="1"/>
                        <a:t>Precalc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AP Calculus 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3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Senior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1"/>
                        <a:t>(Trig and Statistics)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1"/>
                        <a:t>(Precalculus</a:t>
                      </a:r>
                    </a:p>
                    <a:p>
                      <a:pPr algn="ctr"/>
                      <a:r>
                        <a:rPr lang="en-US" sz="1400" i="1"/>
                        <a:t>and/or </a:t>
                      </a:r>
                    </a:p>
                    <a:p>
                      <a:pPr algn="ctr"/>
                      <a:r>
                        <a:rPr lang="en-US" sz="2000" i="1"/>
                        <a:t>Statistics)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/>
                        <a:t>(Honors Calculus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/>
                        <a:t>and/or </a:t>
                      </a:r>
                      <a:endParaRPr lang="en-US" sz="2000" i="1"/>
                    </a:p>
                    <a:p>
                      <a:pPr algn="ctr"/>
                      <a:r>
                        <a:rPr lang="en-US" sz="2000" i="1"/>
                        <a:t> Statistics, AP)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1"/>
                        <a:t>(AP Calculus AB</a:t>
                      </a:r>
                    </a:p>
                    <a:p>
                      <a:pPr algn="ctr"/>
                      <a:r>
                        <a:rPr lang="en-US" sz="1400" i="1"/>
                        <a:t>Or</a:t>
                      </a:r>
                    </a:p>
                    <a:p>
                      <a:pPr algn="ctr"/>
                      <a:r>
                        <a:rPr lang="en-US" sz="2000" i="1"/>
                        <a:t>Calculus Honors </a:t>
                      </a:r>
                      <a:r>
                        <a:rPr lang="en-US" sz="1400" i="1"/>
                        <a:t>and/or </a:t>
                      </a:r>
                    </a:p>
                    <a:p>
                      <a:pPr algn="ctr"/>
                      <a:r>
                        <a:rPr lang="en-US" sz="2000" i="1"/>
                        <a:t>AP Statistics)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1"/>
                        <a:t>(AP Calculus BC</a:t>
                      </a:r>
                    </a:p>
                    <a:p>
                      <a:pPr algn="ctr"/>
                      <a:r>
                        <a:rPr lang="en-US" sz="1400" i="1"/>
                        <a:t>and/or</a:t>
                      </a:r>
                    </a:p>
                    <a:p>
                      <a:pPr algn="ctr"/>
                      <a:r>
                        <a:rPr lang="en-US" sz="2000" i="1"/>
                        <a:t>AP Statistics)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025380"/>
                  </a:ext>
                </a:extLst>
              </a:tr>
            </a:tbl>
          </a:graphicData>
        </a:graphic>
      </p:graphicFrame>
      <p:sp>
        <p:nvSpPr>
          <p:cNvPr id="16" name="Oval 15">
            <a:extLst>
              <a:ext uri="{FF2B5EF4-FFF2-40B4-BE49-F238E27FC236}">
                <a16:creationId xmlns:a16="http://schemas.microsoft.com/office/drawing/2014/main" id="{B60C6AB2-41B2-1C3A-FCD4-BA6E7926F2C1}"/>
              </a:ext>
            </a:extLst>
          </p:cNvPr>
          <p:cNvSpPr/>
          <p:nvPr/>
        </p:nvSpPr>
        <p:spPr>
          <a:xfrm>
            <a:off x="3087469" y="303462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1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69B1A10-5AC4-7EB1-C601-16A3F3ED567A}"/>
              </a:ext>
            </a:extLst>
          </p:cNvPr>
          <p:cNvSpPr/>
          <p:nvPr/>
        </p:nvSpPr>
        <p:spPr>
          <a:xfrm>
            <a:off x="5016921" y="316690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2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9CE2A53-F6A7-9ACE-60E4-7F6ABDBDB767}"/>
              </a:ext>
            </a:extLst>
          </p:cNvPr>
          <p:cNvSpPr/>
          <p:nvPr/>
        </p:nvSpPr>
        <p:spPr>
          <a:xfrm>
            <a:off x="6901848" y="316690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3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5D5A0C2-6245-CC9C-0A3B-65462D949CDB}"/>
              </a:ext>
            </a:extLst>
          </p:cNvPr>
          <p:cNvSpPr/>
          <p:nvPr/>
        </p:nvSpPr>
        <p:spPr>
          <a:xfrm>
            <a:off x="8952440" y="343918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4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E063F1B-F8F8-BB85-D4EA-CB15CEAFBE9D}"/>
              </a:ext>
            </a:extLst>
          </p:cNvPr>
          <p:cNvSpPr/>
          <p:nvPr/>
        </p:nvSpPr>
        <p:spPr>
          <a:xfrm>
            <a:off x="10846468" y="343918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5</a:t>
            </a:r>
            <a:endParaRPr lang="en-US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614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84632">
        <p159:morph option="byObject"/>
      </p:transition>
    </mc:Choice>
    <mc:Fallback xmlns="">
      <p:transition spd="slow" advTm="846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" grpId="0" animBg="1"/>
      <p:bldP spid="3" grpId="0" animBg="1"/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CE5D6-0CA3-68D9-5C0E-91C0E8228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0361636-9001-5F99-D5B8-2C8DF6CF8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1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09"/>
                    </a14:imgEffect>
                    <a14:imgEffect>
                      <a14:saturation sat="3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3196"/>
          </a:xfrm>
          <a:prstGeom prst="rect">
            <a:avLst/>
          </a:prstGeom>
          <a:noFill/>
          <a:effectLst>
            <a:glow rad="127000">
              <a:schemeClr val="accent3">
                <a:lumMod val="20000"/>
                <a:lumOff val="80000"/>
                <a:alpha val="73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1ED002F-CA9F-EA75-A341-8B96CC9CC667}"/>
              </a:ext>
            </a:extLst>
          </p:cNvPr>
          <p:cNvSpPr txBox="1">
            <a:spLocks/>
          </p:cNvSpPr>
          <p:nvPr/>
        </p:nvSpPr>
        <p:spPr>
          <a:xfrm>
            <a:off x="272902" y="-22292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4. English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A861525-BB40-8135-604A-C1E9B9D32A63}"/>
              </a:ext>
            </a:extLst>
          </p:cNvPr>
          <p:cNvGraphicFramePr>
            <a:graphicFrameLocks noGrp="1"/>
          </p:cNvGraphicFramePr>
          <p:nvPr/>
        </p:nvGraphicFramePr>
        <p:xfrm>
          <a:off x="272903" y="1083484"/>
          <a:ext cx="1139816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7417">
                  <a:extLst>
                    <a:ext uri="{9D8B030D-6E8A-4147-A177-3AD203B41FA5}">
                      <a16:colId xmlns:a16="http://schemas.microsoft.com/office/drawing/2014/main" val="850026605"/>
                    </a:ext>
                  </a:extLst>
                </a:gridCol>
                <a:gridCol w="3258589">
                  <a:extLst>
                    <a:ext uri="{9D8B030D-6E8A-4147-A177-3AD203B41FA5}">
                      <a16:colId xmlns:a16="http://schemas.microsoft.com/office/drawing/2014/main" val="245425818"/>
                    </a:ext>
                  </a:extLst>
                </a:gridCol>
                <a:gridCol w="3374967">
                  <a:extLst>
                    <a:ext uri="{9D8B030D-6E8A-4147-A177-3AD203B41FA5}">
                      <a16:colId xmlns:a16="http://schemas.microsoft.com/office/drawing/2014/main" val="1035586050"/>
                    </a:ext>
                  </a:extLst>
                </a:gridCol>
                <a:gridCol w="2477193">
                  <a:extLst>
                    <a:ext uri="{9D8B030D-6E8A-4147-A177-3AD203B41FA5}">
                      <a16:colId xmlns:a16="http://schemas.microsoft.com/office/drawing/2014/main" val="1019147303"/>
                    </a:ext>
                  </a:extLst>
                </a:gridCol>
              </a:tblGrid>
              <a:tr h="609080">
                <a:tc>
                  <a:txBody>
                    <a:bodyPr/>
                    <a:lstStyle/>
                    <a:p>
                      <a:r>
                        <a:rPr lang="en-US" sz="3600"/>
                        <a:t>Freshman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Honors English 9</a:t>
                      </a:r>
                    </a:p>
                    <a:p>
                      <a:pPr algn="ctr"/>
                      <a:endParaRPr lang="en-US" sz="2400"/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/>
                        <a:t>Academic Scholarship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/>
                        <a:t>80</a:t>
                      </a:r>
                      <a:r>
                        <a:rPr lang="en-US" sz="2000" b="0" baseline="30000"/>
                        <a:t>th</a:t>
                      </a:r>
                      <a:r>
                        <a:rPr lang="en-US" sz="2000" b="0"/>
                        <a:t> % - 3 domains of entrance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400"/>
                        <a:t>English 9: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400"/>
                        <a:t>Introduction to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400"/>
                        <a:t>Literature and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400"/>
                        <a:t>Composition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English 9 Y</a:t>
                      </a:r>
                    </a:p>
                    <a:p>
                      <a:pPr algn="ctr"/>
                      <a:endParaRPr lang="en-US" sz="2400"/>
                    </a:p>
                    <a:p>
                      <a:pPr marL="342900" indent="-34290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/>
                        <a:t>Entrance test scores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63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Sophomore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Honors Eng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Eng 10 </a:t>
                      </a:r>
                      <a:r>
                        <a:rPr lang="en-US" sz="1800"/>
                        <a:t>or</a:t>
                      </a:r>
                      <a:r>
                        <a:rPr lang="en-US" sz="2400"/>
                        <a:t> </a:t>
                      </a:r>
                    </a:p>
                    <a:p>
                      <a:pPr algn="ctr"/>
                      <a:r>
                        <a:rPr lang="en-US" sz="2400"/>
                        <a:t>Honors Eng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Eng 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0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Junior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AP English 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Eng 11 </a:t>
                      </a:r>
                      <a:r>
                        <a:rPr lang="en-US" sz="1800"/>
                        <a:t>or </a:t>
                      </a:r>
                    </a:p>
                    <a:p>
                      <a:pPr algn="ctr"/>
                      <a:r>
                        <a:rPr lang="en-US" sz="2400"/>
                        <a:t>AP English 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Eng 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3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Senior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AP English Literature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Eng 12 </a:t>
                      </a:r>
                      <a:r>
                        <a:rPr lang="en-US" sz="1800"/>
                        <a:t>or</a:t>
                      </a:r>
                    </a:p>
                    <a:p>
                      <a:pPr algn="ctr"/>
                      <a:r>
                        <a:rPr lang="en-US" sz="2400"/>
                        <a:t>AP English Literature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Eng 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025380"/>
                  </a:ext>
                </a:extLst>
              </a:tr>
            </a:tbl>
          </a:graphicData>
        </a:graphic>
      </p:graphicFrame>
      <p:sp>
        <p:nvSpPr>
          <p:cNvPr id="16" name="Oval 15">
            <a:extLst>
              <a:ext uri="{FF2B5EF4-FFF2-40B4-BE49-F238E27FC236}">
                <a16:creationId xmlns:a16="http://schemas.microsoft.com/office/drawing/2014/main" id="{78CD261C-551B-2C5E-6EDE-6328891EC100}"/>
              </a:ext>
            </a:extLst>
          </p:cNvPr>
          <p:cNvSpPr/>
          <p:nvPr/>
        </p:nvSpPr>
        <p:spPr>
          <a:xfrm>
            <a:off x="3417390" y="311707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3D93F09-E6E8-424C-5BB6-2983866242FE}"/>
              </a:ext>
            </a:extLst>
          </p:cNvPr>
          <p:cNvSpPr/>
          <p:nvPr/>
        </p:nvSpPr>
        <p:spPr>
          <a:xfrm>
            <a:off x="7048636" y="311706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B2D415-836A-38D7-F28F-BB998FFF2A59}"/>
              </a:ext>
            </a:extLst>
          </p:cNvPr>
          <p:cNvSpPr txBox="1"/>
          <p:nvPr/>
        </p:nvSpPr>
        <p:spPr>
          <a:xfrm>
            <a:off x="4068164" y="5486295"/>
            <a:ext cx="4055671" cy="1200329"/>
          </a:xfrm>
          <a:prstGeom prst="rect">
            <a:avLst/>
          </a:prstGeom>
          <a:solidFill>
            <a:schemeClr val="accent1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Electives:</a:t>
            </a:r>
          </a:p>
          <a:p>
            <a:endParaRPr lang="en-US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Creative Writing I, II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African American Literature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18D10DF-6BFF-A75C-AEAD-D9D884880F65}"/>
              </a:ext>
            </a:extLst>
          </p:cNvPr>
          <p:cNvSpPr/>
          <p:nvPr/>
        </p:nvSpPr>
        <p:spPr>
          <a:xfrm>
            <a:off x="10176992" y="311706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black"/>
                </a:solidFill>
                <a:latin typeface="Calibri" panose="020F0502020204030204"/>
              </a:rPr>
              <a:t>3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1880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84632">
        <p159:morph option="byObject"/>
      </p:transition>
    </mc:Choice>
    <mc:Fallback xmlns="">
      <p:transition spd="slow" advTm="846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3970A-B441-2AA9-C042-6FDE6C8C9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C688FA3-097E-556B-4698-5B3422198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1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09"/>
                    </a14:imgEffect>
                    <a14:imgEffect>
                      <a14:saturation sat="3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3196"/>
          </a:xfrm>
          <a:prstGeom prst="rect">
            <a:avLst/>
          </a:prstGeom>
          <a:noFill/>
          <a:effectLst>
            <a:glow rad="127000">
              <a:schemeClr val="accent3">
                <a:lumMod val="20000"/>
                <a:lumOff val="80000"/>
                <a:alpha val="73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BF4F89D-D436-DA36-FC2F-4F9800CD4DAA}"/>
              </a:ext>
            </a:extLst>
          </p:cNvPr>
          <p:cNvSpPr txBox="1">
            <a:spLocks/>
          </p:cNvSpPr>
          <p:nvPr/>
        </p:nvSpPr>
        <p:spPr>
          <a:xfrm>
            <a:off x="272901" y="-22292"/>
            <a:ext cx="10899403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5. History and Political Science 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8834CB3-4372-00EB-40C6-5567710DF7B3}"/>
              </a:ext>
            </a:extLst>
          </p:cNvPr>
          <p:cNvGraphicFramePr>
            <a:graphicFrameLocks noGrp="1"/>
          </p:cNvGraphicFramePr>
          <p:nvPr/>
        </p:nvGraphicFramePr>
        <p:xfrm>
          <a:off x="396917" y="1399438"/>
          <a:ext cx="1139816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170">
                  <a:extLst>
                    <a:ext uri="{9D8B030D-6E8A-4147-A177-3AD203B41FA5}">
                      <a16:colId xmlns:a16="http://schemas.microsoft.com/office/drawing/2014/main" val="850026605"/>
                    </a:ext>
                  </a:extLst>
                </a:gridCol>
                <a:gridCol w="5211607">
                  <a:extLst>
                    <a:ext uri="{9D8B030D-6E8A-4147-A177-3AD203B41FA5}">
                      <a16:colId xmlns:a16="http://schemas.microsoft.com/office/drawing/2014/main" val="245425818"/>
                    </a:ext>
                  </a:extLst>
                </a:gridCol>
                <a:gridCol w="3799389">
                  <a:extLst>
                    <a:ext uri="{9D8B030D-6E8A-4147-A177-3AD203B41FA5}">
                      <a16:colId xmlns:a16="http://schemas.microsoft.com/office/drawing/2014/main" val="1019147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/>
                        <a:t>Freshman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AP Human Geography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/>
                        <a:t>Academic Scholarship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/>
                        <a:t>Select others typically above 90% on National Composite of entrance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World History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63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Sophomore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AP World History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World History 2 </a:t>
                      </a:r>
                      <a:r>
                        <a:rPr lang="en-US" sz="1800"/>
                        <a:t>or</a:t>
                      </a:r>
                    </a:p>
                    <a:p>
                      <a:pPr algn="ctr"/>
                      <a:r>
                        <a:rPr lang="en-US" sz="2400"/>
                        <a:t>AP World History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0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Junior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AP US History</a:t>
                      </a:r>
                      <a:r>
                        <a:rPr lang="en-US" sz="2000"/>
                        <a:t> and</a:t>
                      </a:r>
                    </a:p>
                    <a:p>
                      <a:pPr algn="ctr"/>
                      <a:r>
                        <a:rPr lang="en-US" sz="2400"/>
                        <a:t>US Civil Right (online)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US History or</a:t>
                      </a:r>
                    </a:p>
                    <a:p>
                      <a:pPr algn="ctr"/>
                      <a:r>
                        <a:rPr lang="en-US" sz="2000"/>
                        <a:t>AP US History and</a:t>
                      </a:r>
                    </a:p>
                    <a:p>
                      <a:pPr algn="ctr"/>
                      <a:r>
                        <a:rPr lang="en-US" sz="2000"/>
                        <a:t>US Civil Rights (online)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3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Senior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/>
                        <a:t>(AP European History and/or electives)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/>
                        <a:t>(Electives)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025380"/>
                  </a:ext>
                </a:extLst>
              </a:tr>
            </a:tbl>
          </a:graphicData>
        </a:graphic>
      </p:graphicFrame>
      <p:sp>
        <p:nvSpPr>
          <p:cNvPr id="16" name="Oval 15">
            <a:extLst>
              <a:ext uri="{FF2B5EF4-FFF2-40B4-BE49-F238E27FC236}">
                <a16:creationId xmlns:a16="http://schemas.microsoft.com/office/drawing/2014/main" id="{BEBD98DB-B0C3-9645-3662-D6040CBE7F19}"/>
              </a:ext>
            </a:extLst>
          </p:cNvPr>
          <p:cNvSpPr/>
          <p:nvPr/>
        </p:nvSpPr>
        <p:spPr>
          <a:xfrm>
            <a:off x="5102842" y="753847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F954D7A-DCA2-5244-5D1B-2F55F2D8F5B8}"/>
              </a:ext>
            </a:extLst>
          </p:cNvPr>
          <p:cNvSpPr/>
          <p:nvPr/>
        </p:nvSpPr>
        <p:spPr>
          <a:xfrm>
            <a:off x="9695048" y="753847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2AFA82-38E7-0C06-B8E3-03276F19B7A9}"/>
              </a:ext>
            </a:extLst>
          </p:cNvPr>
          <p:cNvSpPr txBox="1"/>
          <p:nvPr/>
        </p:nvSpPr>
        <p:spPr>
          <a:xfrm>
            <a:off x="3990394" y="5583312"/>
            <a:ext cx="4211212" cy="1200329"/>
          </a:xfrm>
          <a:prstGeom prst="rect">
            <a:avLst/>
          </a:prstGeom>
          <a:solidFill>
            <a:schemeClr val="accent1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 European History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 Civil Rights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 US Government and Politics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 Comparative Gov and Politics </a:t>
            </a:r>
          </a:p>
        </p:txBody>
      </p:sp>
    </p:spTree>
    <p:extLst>
      <p:ext uri="{BB962C8B-B14F-4D97-AF65-F5344CB8AC3E}">
        <p14:creationId xmlns:p14="http://schemas.microsoft.com/office/powerpoint/2010/main" val="36355297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84632">
        <p159:morph option="byObject"/>
      </p:transition>
    </mc:Choice>
    <mc:Fallback xmlns="">
      <p:transition spd="slow" advTm="846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07CAE-041C-DA10-A7E4-86CEA4CD4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70950F1-94C9-F731-9CEE-3E3456B25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1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09"/>
                    </a14:imgEffect>
                    <a14:imgEffect>
                      <a14:saturation sat="3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3196"/>
          </a:xfrm>
          <a:prstGeom prst="rect">
            <a:avLst/>
          </a:prstGeom>
          <a:noFill/>
          <a:effectLst>
            <a:glow rad="127000">
              <a:schemeClr val="accent3">
                <a:lumMod val="20000"/>
                <a:lumOff val="80000"/>
                <a:alpha val="73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9592F2B-FA64-08F4-98AC-D221D2D8EBCA}"/>
              </a:ext>
            </a:extLst>
          </p:cNvPr>
          <p:cNvSpPr txBox="1">
            <a:spLocks/>
          </p:cNvSpPr>
          <p:nvPr/>
        </p:nvSpPr>
        <p:spPr>
          <a:xfrm>
            <a:off x="272902" y="-22292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6. Religion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77E1FB5-12F8-C21D-8FFD-868F3F10DB45}"/>
              </a:ext>
            </a:extLst>
          </p:cNvPr>
          <p:cNvGraphicFramePr>
            <a:graphicFrameLocks noGrp="1"/>
          </p:cNvGraphicFramePr>
          <p:nvPr/>
        </p:nvGraphicFramePr>
        <p:xfrm>
          <a:off x="1577323" y="1271978"/>
          <a:ext cx="9037353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2153">
                  <a:extLst>
                    <a:ext uri="{9D8B030D-6E8A-4147-A177-3AD203B41FA5}">
                      <a16:colId xmlns:a16="http://schemas.microsoft.com/office/drawing/2014/main" val="850026605"/>
                    </a:ext>
                  </a:extLst>
                </a:gridCol>
                <a:gridCol w="6735200">
                  <a:extLst>
                    <a:ext uri="{9D8B030D-6E8A-4147-A177-3AD203B41FA5}">
                      <a16:colId xmlns:a16="http://schemas.microsoft.com/office/drawing/2014/main" val="245425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/>
                        <a:t>Freshman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Religion 9:</a:t>
                      </a:r>
                    </a:p>
                    <a:p>
                      <a:pPr algn="ctr"/>
                      <a:r>
                        <a:rPr lang="en-US" sz="2400"/>
                        <a:t>Catholic Lasallian Identity</a:t>
                      </a:r>
                    </a:p>
                    <a:p>
                      <a:pPr algn="ctr"/>
                      <a:endParaRPr lang="en-US" sz="2400"/>
                    </a:p>
                    <a:p>
                      <a:pPr algn="ctr"/>
                      <a:r>
                        <a:rPr lang="en-US" sz="2400" b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(2 versions: strong foundation or </a:t>
                      </a:r>
                    </a:p>
                    <a:p>
                      <a:pPr algn="ctr"/>
                      <a:r>
                        <a:rPr lang="en-US" sz="2400" b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some/no foundation)</a:t>
                      </a:r>
                    </a:p>
                    <a:p>
                      <a:pPr algn="ctr"/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63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Sophomore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Religion 10: Scripture</a:t>
                      </a:r>
                    </a:p>
                    <a:p>
                      <a:pPr algn="ctr"/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0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Junior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Religion 11: Christian Morality</a:t>
                      </a:r>
                    </a:p>
                    <a:p>
                      <a:pPr algn="ctr"/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3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Senior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Religion 12: Living the Mission</a:t>
                      </a:r>
                    </a:p>
                    <a:p>
                      <a:pPr algn="ctr"/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025380"/>
                  </a:ext>
                </a:extLst>
              </a:tr>
            </a:tbl>
          </a:graphicData>
        </a:graphic>
      </p:graphicFrame>
      <p:sp>
        <p:nvSpPr>
          <p:cNvPr id="16" name="Oval 15">
            <a:extLst>
              <a:ext uri="{FF2B5EF4-FFF2-40B4-BE49-F238E27FC236}">
                <a16:creationId xmlns:a16="http://schemas.microsoft.com/office/drawing/2014/main" id="{20C89589-F659-AEBD-3911-8C7AE1F6EA89}"/>
              </a:ext>
            </a:extLst>
          </p:cNvPr>
          <p:cNvSpPr/>
          <p:nvPr/>
        </p:nvSpPr>
        <p:spPr>
          <a:xfrm>
            <a:off x="7048636" y="477254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159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84632">
        <p159:morph option="byObject"/>
      </p:transition>
    </mc:Choice>
    <mc:Fallback xmlns="">
      <p:transition spd="slow" advTm="846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B956D-55EA-B692-E2C4-C27D129FB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B1B3135-F5A8-2829-E75C-D8E7DFBC4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1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09"/>
                    </a14:imgEffect>
                    <a14:imgEffect>
                      <a14:saturation sat="3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3196"/>
          </a:xfrm>
          <a:prstGeom prst="rect">
            <a:avLst/>
          </a:prstGeom>
          <a:noFill/>
          <a:effectLst>
            <a:glow rad="127000">
              <a:schemeClr val="accent3">
                <a:lumMod val="20000"/>
                <a:lumOff val="80000"/>
                <a:alpha val="73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EF7F193-21BE-7302-6211-7AAA9758F87D}"/>
              </a:ext>
            </a:extLst>
          </p:cNvPr>
          <p:cNvSpPr txBox="1">
            <a:spLocks/>
          </p:cNvSpPr>
          <p:nvPr/>
        </p:nvSpPr>
        <p:spPr>
          <a:xfrm>
            <a:off x="272901" y="-22292"/>
            <a:ext cx="10899403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Social Sciences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366062A-71A3-D326-50EE-9B0727A464F8}"/>
              </a:ext>
            </a:extLst>
          </p:cNvPr>
          <p:cNvGraphicFramePr>
            <a:graphicFrameLocks noGrp="1"/>
          </p:cNvGraphicFramePr>
          <p:nvPr/>
        </p:nvGraphicFramePr>
        <p:xfrm>
          <a:off x="1476380" y="1051560"/>
          <a:ext cx="9695924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5992">
                  <a:extLst>
                    <a:ext uri="{9D8B030D-6E8A-4147-A177-3AD203B41FA5}">
                      <a16:colId xmlns:a16="http://schemas.microsoft.com/office/drawing/2014/main" val="850026605"/>
                    </a:ext>
                  </a:extLst>
                </a:gridCol>
                <a:gridCol w="6649932">
                  <a:extLst>
                    <a:ext uri="{9D8B030D-6E8A-4147-A177-3AD203B41FA5}">
                      <a16:colId xmlns:a16="http://schemas.microsoft.com/office/drawing/2014/main" val="245425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/>
                        <a:t>Freshman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63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Sophomore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Effective Communication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0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Junior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/>
                        <a:t>(electives)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3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Senior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0"/>
                        <a:t>AP Business and Personal Finance </a:t>
                      </a:r>
                      <a:r>
                        <a:rPr lang="en-US" sz="1800" i="0"/>
                        <a:t>or</a:t>
                      </a:r>
                    </a:p>
                    <a:p>
                      <a:pPr algn="ctr"/>
                      <a:r>
                        <a:rPr lang="en-US" sz="2400" i="0"/>
                        <a:t>Personal Finance and Investment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02538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DFA1153-A661-3C51-991F-22B77AE2B809}"/>
              </a:ext>
            </a:extLst>
          </p:cNvPr>
          <p:cNvSpPr txBox="1"/>
          <p:nvPr/>
        </p:nvSpPr>
        <p:spPr>
          <a:xfrm>
            <a:off x="1476380" y="3849138"/>
            <a:ext cx="4619620" cy="26311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 Macroeconomics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 Microeconomics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Economics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Introduction to Business and Finance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Personal Finance and Investment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Psychology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Organizational and Social Psychology</a:t>
            </a:r>
          </a:p>
          <a:p>
            <a:pPr marL="171450" lvl="1" indent="-171450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 Psychology</a:t>
            </a:r>
          </a:p>
          <a:p>
            <a:pPr marL="171450" lvl="1" indent="-171450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Foundations of Law</a:t>
            </a:r>
          </a:p>
          <a:p>
            <a:pPr marL="171450" lvl="1" indent="-171450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Mock Trial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16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53647E-4466-C99D-C5CB-4BC92C460139}"/>
              </a:ext>
            </a:extLst>
          </p:cNvPr>
          <p:cNvSpPr txBox="1"/>
          <p:nvPr/>
        </p:nvSpPr>
        <p:spPr>
          <a:xfrm>
            <a:off x="6552684" y="3851035"/>
            <a:ext cx="4619620" cy="26176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Analytics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Intercultural Communication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Modern East Asian Studies</a:t>
            </a:r>
            <a:endParaRPr lang="en-US" sz="16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Advanced Public Speaking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Foundations of Leadership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Leadership and Advanced Communication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Legal Research and Writing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Global Business Capstone 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Leadership, Public Service, Law Capstone</a:t>
            </a:r>
          </a:p>
        </p:txBody>
      </p:sp>
    </p:spTree>
    <p:extLst>
      <p:ext uri="{BB962C8B-B14F-4D97-AF65-F5344CB8AC3E}">
        <p14:creationId xmlns:p14="http://schemas.microsoft.com/office/powerpoint/2010/main" val="3961563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84632">
        <p159:morph option="byObject"/>
      </p:transition>
    </mc:Choice>
    <mc:Fallback xmlns="">
      <p:transition spd="slow" advTm="84632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8C410-2593-08CF-C4F9-69E2F7EA6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317AEF7-AAA6-3D0E-09B4-9DA855270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1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09"/>
                    </a14:imgEffect>
                    <a14:imgEffect>
                      <a14:saturation sat="3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3196"/>
          </a:xfrm>
          <a:prstGeom prst="rect">
            <a:avLst/>
          </a:prstGeom>
          <a:noFill/>
          <a:effectLst>
            <a:glow rad="127000">
              <a:schemeClr val="accent3">
                <a:lumMod val="20000"/>
                <a:lumOff val="80000"/>
                <a:alpha val="73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576C49D-50BD-3CE7-0958-3FF217288BF6}"/>
              </a:ext>
            </a:extLst>
          </p:cNvPr>
          <p:cNvSpPr txBox="1">
            <a:spLocks/>
          </p:cNvSpPr>
          <p:nvPr/>
        </p:nvSpPr>
        <p:spPr>
          <a:xfrm>
            <a:off x="272901" y="-22292"/>
            <a:ext cx="10899403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8. Innovation and Design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F0C3A46-2A2D-C45E-6705-3934081442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713352"/>
              </p:ext>
            </p:extLst>
          </p:nvPr>
        </p:nvGraphicFramePr>
        <p:xfrm>
          <a:off x="448887" y="855287"/>
          <a:ext cx="11470211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3387">
                  <a:extLst>
                    <a:ext uri="{9D8B030D-6E8A-4147-A177-3AD203B41FA5}">
                      <a16:colId xmlns:a16="http://schemas.microsoft.com/office/drawing/2014/main" val="850026605"/>
                    </a:ext>
                  </a:extLst>
                </a:gridCol>
                <a:gridCol w="7866824">
                  <a:extLst>
                    <a:ext uri="{9D8B030D-6E8A-4147-A177-3AD203B41FA5}">
                      <a16:colId xmlns:a16="http://schemas.microsoft.com/office/drawing/2014/main" val="245425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/>
                        <a:t>Freshman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/>
                        <a:t>Introduction to Design and Technology</a:t>
                      </a:r>
                      <a:r>
                        <a:rPr lang="en-US" sz="2400" b="0"/>
                        <a:t> or </a:t>
                      </a:r>
                    </a:p>
                    <a:p>
                      <a:pPr algn="ctr"/>
                      <a:endParaRPr lang="en-US" sz="2400" b="0"/>
                    </a:p>
                    <a:p>
                      <a:pPr algn="ctr"/>
                      <a:r>
                        <a:rPr lang="en-US" sz="2400" b="0"/>
                        <a:t>with WAIVER:</a:t>
                      </a:r>
                    </a:p>
                    <a:p>
                      <a:pPr algn="ctr"/>
                      <a:r>
                        <a:rPr lang="en-US" sz="2400" b="0"/>
                        <a:t> AP Computer Science Principles, AI and Emerging Technology,</a:t>
                      </a:r>
                    </a:p>
                    <a:p>
                      <a:pPr algn="ctr"/>
                      <a:r>
                        <a:rPr lang="en-US" sz="2400" b="0"/>
                        <a:t>Digital Storytelling, Multimedia Journalism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63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Sophomore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/>
                        <a:t>(electives)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0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Junior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1"/>
                        <a:t>(electives)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3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Senior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1"/>
                        <a:t>(electives)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02538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49F6540-1800-78E5-9EEF-87B522BEB850}"/>
              </a:ext>
            </a:extLst>
          </p:cNvPr>
          <p:cNvSpPr txBox="1"/>
          <p:nvPr/>
        </p:nvSpPr>
        <p:spPr>
          <a:xfrm>
            <a:off x="1568744" y="4733964"/>
            <a:ext cx="4619620" cy="21494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 Computer Science Principles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 </a:t>
            </a:r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Computer Science A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 Cybersecurity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 and Emerging Technologies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Programming: Python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Programming: JAVA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Mobile App Design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 Stor</a:t>
            </a:r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ytelling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920986-1573-3C0C-C83C-46E8DCE356F1}"/>
              </a:ext>
            </a:extLst>
          </p:cNvPr>
          <p:cNvSpPr txBox="1"/>
          <p:nvPr/>
        </p:nvSpPr>
        <p:spPr>
          <a:xfrm>
            <a:off x="6760502" y="4733964"/>
            <a:ext cx="4619620" cy="21494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Photography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Esports Management and Production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 Design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Advanced Digital Desi</a:t>
            </a:r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gn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</a:t>
            </a:r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tworking Essentials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</a:t>
            </a:r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oud Fundamentals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 Media and Communication Capstone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Professional Capstone</a:t>
            </a:r>
            <a:endParaRPr lang="en-US" sz="16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88CDDCF-F36D-8876-6DC9-8EE71DE62A41}"/>
              </a:ext>
            </a:extLst>
          </p:cNvPr>
          <p:cNvSpPr/>
          <p:nvPr/>
        </p:nvSpPr>
        <p:spPr>
          <a:xfrm>
            <a:off x="7765114" y="117888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2772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84632">
        <p159:morph option="byObject"/>
      </p:transition>
    </mc:Choice>
    <mc:Fallback xmlns="">
      <p:transition spd="slow" advTm="846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8F9E9-C8F9-0B10-8CF2-32DA1A56A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F14075C-F6F5-AFF6-5AC0-2CC0778AC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1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09"/>
                    </a14:imgEffect>
                    <a14:imgEffect>
                      <a14:saturation sat="3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3196"/>
          </a:xfrm>
          <a:prstGeom prst="rect">
            <a:avLst/>
          </a:prstGeom>
          <a:noFill/>
          <a:effectLst>
            <a:glow rad="127000">
              <a:schemeClr val="accent3">
                <a:lumMod val="20000"/>
                <a:lumOff val="80000"/>
                <a:alpha val="73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93E7910-F3B0-39ED-EFA0-C5930DCDE84A}"/>
              </a:ext>
            </a:extLst>
          </p:cNvPr>
          <p:cNvSpPr txBox="1">
            <a:spLocks/>
          </p:cNvSpPr>
          <p:nvPr/>
        </p:nvSpPr>
        <p:spPr>
          <a:xfrm>
            <a:off x="272902" y="-22292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 </a:t>
            </a:r>
            <a:r>
              <a:rPr lang="en-US" b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Fine Arts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5685311-780E-9968-61CC-DF0229406A9E}"/>
              </a:ext>
            </a:extLst>
          </p:cNvPr>
          <p:cNvGraphicFramePr>
            <a:graphicFrameLocks noGrp="1"/>
          </p:cNvGraphicFramePr>
          <p:nvPr/>
        </p:nvGraphicFramePr>
        <p:xfrm>
          <a:off x="441788" y="1071215"/>
          <a:ext cx="11398166" cy="633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7417">
                  <a:extLst>
                    <a:ext uri="{9D8B030D-6E8A-4147-A177-3AD203B41FA5}">
                      <a16:colId xmlns:a16="http://schemas.microsoft.com/office/drawing/2014/main" val="850026605"/>
                    </a:ext>
                  </a:extLst>
                </a:gridCol>
                <a:gridCol w="3258589">
                  <a:extLst>
                    <a:ext uri="{9D8B030D-6E8A-4147-A177-3AD203B41FA5}">
                      <a16:colId xmlns:a16="http://schemas.microsoft.com/office/drawing/2014/main" val="245425818"/>
                    </a:ext>
                  </a:extLst>
                </a:gridCol>
                <a:gridCol w="3374967">
                  <a:extLst>
                    <a:ext uri="{9D8B030D-6E8A-4147-A177-3AD203B41FA5}">
                      <a16:colId xmlns:a16="http://schemas.microsoft.com/office/drawing/2014/main" val="1035586050"/>
                    </a:ext>
                  </a:extLst>
                </a:gridCol>
                <a:gridCol w="2477193">
                  <a:extLst>
                    <a:ext uri="{9D8B030D-6E8A-4147-A177-3AD203B41FA5}">
                      <a16:colId xmlns:a16="http://schemas.microsoft.com/office/drawing/2014/main" val="1019147303"/>
                    </a:ext>
                  </a:extLst>
                </a:gridCol>
              </a:tblGrid>
              <a:tr h="609080">
                <a:tc>
                  <a:txBody>
                    <a:bodyPr/>
                    <a:lstStyle/>
                    <a:p>
                      <a:r>
                        <a:rPr lang="en-US" sz="3600"/>
                        <a:t>Freshman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MUSIC</a:t>
                      </a:r>
                    </a:p>
                    <a:p>
                      <a:pPr algn="ctr"/>
                      <a:r>
                        <a:rPr lang="en-US" sz="2400" b="1"/>
                        <a:t>(Evaluation)</a:t>
                      </a:r>
                    </a:p>
                    <a:p>
                      <a:pPr algn="ctr"/>
                      <a:endParaRPr lang="en-US" sz="2000" b="0"/>
                    </a:p>
                    <a:p>
                      <a:pPr algn="ctr"/>
                      <a:r>
                        <a:rPr lang="en-US" sz="2000" b="1"/>
                        <a:t>Introduction to Music Performance </a:t>
                      </a:r>
                      <a:r>
                        <a:rPr lang="en-US" sz="2000" b="0"/>
                        <a:t>and</a:t>
                      </a:r>
                    </a:p>
                    <a:p>
                      <a:pPr algn="ctr"/>
                      <a:r>
                        <a:rPr lang="en-US" sz="2000" b="0"/>
                        <a:t>Instrumental 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400"/>
                        <a:t>Art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2400"/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400"/>
                        <a:t>Foundations 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Chorus</a:t>
                      </a:r>
                    </a:p>
                    <a:p>
                      <a:pPr algn="ctr"/>
                      <a:endParaRPr lang="en-US" sz="2400" b="1"/>
                    </a:p>
                    <a:p>
                      <a:pPr algn="ctr"/>
                      <a:r>
                        <a:rPr lang="en-US" sz="2400" b="1"/>
                        <a:t>Freshman Chorus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63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Sophomore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Small Ensembles</a:t>
                      </a:r>
                    </a:p>
                    <a:p>
                      <a:pPr algn="ctr"/>
                      <a:r>
                        <a:rPr lang="en-US" sz="2400"/>
                        <a:t>Advanced Music Performance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Drawing 1, Painting 1</a:t>
                      </a:r>
                    </a:p>
                    <a:p>
                      <a:pPr algn="ctr"/>
                      <a:r>
                        <a:rPr lang="en-US" sz="2400"/>
                        <a:t>Ceramics 1, Sculpture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Chorus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0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Junior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R&amp;B, Funk, and Latin Concepts</a:t>
                      </a:r>
                    </a:p>
                    <a:p>
                      <a:pPr algn="ctr"/>
                      <a:r>
                        <a:rPr lang="en-US" sz="2400"/>
                        <a:t>Honors Advanced Music</a:t>
                      </a:r>
                    </a:p>
                    <a:p>
                      <a:pPr algn="ctr"/>
                      <a:r>
                        <a:rPr lang="en-US" sz="2400"/>
                        <a:t>Music Theory/Improv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Drawing 2</a:t>
                      </a:r>
                    </a:p>
                    <a:p>
                      <a:pPr algn="ctr"/>
                      <a:r>
                        <a:rPr lang="en-US" sz="2400"/>
                        <a:t>Painting 2</a:t>
                      </a:r>
                    </a:p>
                    <a:p>
                      <a:pPr algn="ctr"/>
                      <a:r>
                        <a:rPr lang="en-US" sz="2400"/>
                        <a:t>Ceramics 2</a:t>
                      </a:r>
                    </a:p>
                    <a:p>
                      <a:pPr algn="ctr"/>
                      <a:r>
                        <a:rPr lang="en-US" sz="2400"/>
                        <a:t>Sculpture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Advanced Chorus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3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Senior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Music Production Capstone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Advanced Ceram., Sculp.</a:t>
                      </a:r>
                    </a:p>
                    <a:p>
                      <a:pPr algn="ctr"/>
                      <a:r>
                        <a:rPr lang="en-US" sz="2400"/>
                        <a:t>Art Portfolio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Independent Chorus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025380"/>
                  </a:ext>
                </a:extLst>
              </a:tr>
            </a:tbl>
          </a:graphicData>
        </a:graphic>
      </p:graphicFrame>
      <p:sp>
        <p:nvSpPr>
          <p:cNvPr id="16" name="Oval 15">
            <a:extLst>
              <a:ext uri="{FF2B5EF4-FFF2-40B4-BE49-F238E27FC236}">
                <a16:creationId xmlns:a16="http://schemas.microsoft.com/office/drawing/2014/main" id="{F0AA5735-B2D0-B660-04ED-CC1EBC4A3A58}"/>
              </a:ext>
            </a:extLst>
          </p:cNvPr>
          <p:cNvSpPr/>
          <p:nvPr/>
        </p:nvSpPr>
        <p:spPr>
          <a:xfrm>
            <a:off x="3920280" y="257779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black"/>
                </a:solidFill>
                <a:latin typeface="Calibri" panose="020F0502020204030204"/>
              </a:rPr>
              <a:t>?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D1D1994-457A-2C44-37ED-CBED1EB4C811}"/>
              </a:ext>
            </a:extLst>
          </p:cNvPr>
          <p:cNvSpPr/>
          <p:nvPr/>
        </p:nvSpPr>
        <p:spPr>
          <a:xfrm>
            <a:off x="7332800" y="268399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black"/>
                </a:solidFill>
                <a:latin typeface="Calibri" panose="020F0502020204030204"/>
              </a:rPr>
              <a:t>?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16D5D2D-001D-EB14-EE9D-E1A364AD7879}"/>
              </a:ext>
            </a:extLst>
          </p:cNvPr>
          <p:cNvSpPr/>
          <p:nvPr/>
        </p:nvSpPr>
        <p:spPr>
          <a:xfrm>
            <a:off x="10372904" y="268399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black"/>
                </a:solidFill>
                <a:latin typeface="Calibri" panose="020F0502020204030204"/>
              </a:rPr>
              <a:t>?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814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84632">
        <p159:morph option="byObject"/>
      </p:transition>
    </mc:Choice>
    <mc:Fallback xmlns="">
      <p:transition spd="slow" advTm="846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3E60F-6AE9-5D57-C427-1C6D5838B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DD33C03-8230-CA4F-A4C8-79B7F0D82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1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09"/>
                    </a14:imgEffect>
                    <a14:imgEffect>
                      <a14:saturation sat="3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3196"/>
          </a:xfrm>
          <a:prstGeom prst="rect">
            <a:avLst/>
          </a:prstGeom>
          <a:noFill/>
          <a:effectLst>
            <a:glow rad="127000">
              <a:schemeClr val="accent3">
                <a:lumMod val="20000"/>
                <a:lumOff val="80000"/>
                <a:alpha val="73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3F81207-D143-7E94-EEC0-23A532F25452}"/>
              </a:ext>
            </a:extLst>
          </p:cNvPr>
          <p:cNvSpPr txBox="1">
            <a:spLocks/>
          </p:cNvSpPr>
          <p:nvPr/>
        </p:nvSpPr>
        <p:spPr>
          <a:xfrm>
            <a:off x="272902" y="-22292"/>
            <a:ext cx="6507908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10. Additional Courses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F8C1B8A-36DA-81C1-938B-84CE085B8BC4}"/>
              </a:ext>
            </a:extLst>
          </p:cNvPr>
          <p:cNvGraphicFramePr>
            <a:graphicFrameLocks noGrp="1"/>
          </p:cNvGraphicFramePr>
          <p:nvPr/>
        </p:nvGraphicFramePr>
        <p:xfrm>
          <a:off x="272902" y="1599816"/>
          <a:ext cx="11747303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6923">
                  <a:extLst>
                    <a:ext uri="{9D8B030D-6E8A-4147-A177-3AD203B41FA5}">
                      <a16:colId xmlns:a16="http://schemas.microsoft.com/office/drawing/2014/main" val="850026605"/>
                    </a:ext>
                  </a:extLst>
                </a:gridCol>
                <a:gridCol w="2294313">
                  <a:extLst>
                    <a:ext uri="{9D8B030D-6E8A-4147-A177-3AD203B41FA5}">
                      <a16:colId xmlns:a16="http://schemas.microsoft.com/office/drawing/2014/main" val="245425818"/>
                    </a:ext>
                  </a:extLst>
                </a:gridCol>
                <a:gridCol w="2294021">
                  <a:extLst>
                    <a:ext uri="{9D8B030D-6E8A-4147-A177-3AD203B41FA5}">
                      <a16:colId xmlns:a16="http://schemas.microsoft.com/office/drawing/2014/main" val="1019147303"/>
                    </a:ext>
                  </a:extLst>
                </a:gridCol>
                <a:gridCol w="2452937">
                  <a:extLst>
                    <a:ext uri="{9D8B030D-6E8A-4147-A177-3AD203B41FA5}">
                      <a16:colId xmlns:a16="http://schemas.microsoft.com/office/drawing/2014/main" val="348773390"/>
                    </a:ext>
                  </a:extLst>
                </a:gridCol>
                <a:gridCol w="2219109">
                  <a:extLst>
                    <a:ext uri="{9D8B030D-6E8A-4147-A177-3AD203B41FA5}">
                      <a16:colId xmlns:a16="http://schemas.microsoft.com/office/drawing/2014/main" val="3821612918"/>
                    </a:ext>
                  </a:extLst>
                </a:gridCol>
              </a:tblGrid>
              <a:tr h="212672">
                <a:tc>
                  <a:txBody>
                    <a:bodyPr/>
                    <a:lstStyle/>
                    <a:p>
                      <a:r>
                        <a:rPr lang="en-US" sz="3600"/>
                        <a:t>Freshman</a:t>
                      </a:r>
                    </a:p>
                    <a:p>
                      <a:endParaRPr lang="en-US" sz="2400" i="1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Group Advisory 9</a:t>
                      </a:r>
                    </a:p>
                    <a:p>
                      <a:pPr algn="ctr"/>
                      <a:r>
                        <a:rPr lang="en-US" sz="2400"/>
                        <a:t>(1/4)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Physical Ed/ Aquatics</a:t>
                      </a:r>
                    </a:p>
                    <a:p>
                      <a:pPr algn="ctr"/>
                      <a:r>
                        <a:rPr lang="en-US" sz="2400"/>
                        <a:t>(1/4)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Freshman </a:t>
                      </a:r>
                    </a:p>
                    <a:p>
                      <a:pPr algn="ctr"/>
                      <a:r>
                        <a:rPr lang="en-US" sz="2400"/>
                        <a:t>Proseminar</a:t>
                      </a:r>
                    </a:p>
                    <a:p>
                      <a:pPr algn="ctr"/>
                      <a:r>
                        <a:rPr lang="en-US" sz="2400"/>
                        <a:t>(2/4)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David Program:</a:t>
                      </a:r>
                    </a:p>
                    <a:p>
                      <a:pPr algn="ctr"/>
                      <a:r>
                        <a:rPr lang="en-US" sz="2400"/>
                        <a:t>Academic Support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63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Sophomore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G.A.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A.S.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0035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Junior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G.A. 11/ </a:t>
                      </a:r>
                    </a:p>
                    <a:p>
                      <a:pPr algn="ctr"/>
                      <a:r>
                        <a:rPr lang="en-US" sz="2400"/>
                        <a:t>College Counseling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A.S.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3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Senior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0"/>
                        <a:t>College Counseling/</a:t>
                      </a:r>
                    </a:p>
                    <a:p>
                      <a:pPr algn="ctr"/>
                      <a:r>
                        <a:rPr lang="en-US" sz="2400" i="0"/>
                        <a:t>G.A.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/>
                        <a:t>(Physical Fitness and Wellness)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0"/>
                        <a:t>A.S.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025380"/>
                  </a:ext>
                </a:extLst>
              </a:tr>
            </a:tbl>
          </a:graphicData>
        </a:graphic>
      </p:graphicFrame>
      <p:sp>
        <p:nvSpPr>
          <p:cNvPr id="16" name="Oval 15">
            <a:extLst>
              <a:ext uri="{FF2B5EF4-FFF2-40B4-BE49-F238E27FC236}">
                <a16:creationId xmlns:a16="http://schemas.microsoft.com/office/drawing/2014/main" id="{C911F17F-A805-2BDD-9884-AF106DC036F6}"/>
              </a:ext>
            </a:extLst>
          </p:cNvPr>
          <p:cNvSpPr/>
          <p:nvPr/>
        </p:nvSpPr>
        <p:spPr>
          <a:xfrm>
            <a:off x="3605776" y="915281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BB34CDB-2D41-ECC6-A021-386C3781E18A}"/>
              </a:ext>
            </a:extLst>
          </p:cNvPr>
          <p:cNvSpPr/>
          <p:nvPr/>
        </p:nvSpPr>
        <p:spPr>
          <a:xfrm>
            <a:off x="5885409" y="923858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57EA7E0-D0EE-16C6-30F3-1EB0D7359B0B}"/>
              </a:ext>
            </a:extLst>
          </p:cNvPr>
          <p:cNvSpPr/>
          <p:nvPr/>
        </p:nvSpPr>
        <p:spPr>
          <a:xfrm>
            <a:off x="8296213" y="923857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050615C-A434-CC2A-D6A5-F144CD88994B}"/>
              </a:ext>
            </a:extLst>
          </p:cNvPr>
          <p:cNvSpPr/>
          <p:nvPr/>
        </p:nvSpPr>
        <p:spPr>
          <a:xfrm>
            <a:off x="10690390" y="923856"/>
            <a:ext cx="619760" cy="6203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black"/>
                </a:solidFill>
                <a:latin typeface="Calibri" panose="020F0502020204030204"/>
              </a:rPr>
              <a:t>?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69059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84632">
        <p159:morph option="byObject"/>
      </p:transition>
    </mc:Choice>
    <mc:Fallback xmlns="">
      <p:transition spd="slow" advTm="846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" grpId="0" animBg="1"/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D81F0-944F-0276-068A-F16B2A005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F78668A-F07B-7BBC-0BA1-844E6870F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1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09"/>
                    </a14:imgEffect>
                    <a14:imgEffect>
                      <a14:saturation sat="3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3196"/>
          </a:xfrm>
          <a:prstGeom prst="rect">
            <a:avLst/>
          </a:prstGeom>
          <a:noFill/>
          <a:effectLst>
            <a:glow rad="127000">
              <a:schemeClr val="accent3">
                <a:lumMod val="20000"/>
                <a:lumOff val="80000"/>
                <a:alpha val="73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FE2D912-371C-BBCD-CD37-C2F42831D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130705"/>
            <a:ext cx="8323614" cy="1018548"/>
          </a:xfrm>
        </p:spPr>
        <p:txBody>
          <a:bodyPr>
            <a:normAutofit/>
          </a:bodyPr>
          <a:lstStyle/>
          <a:p>
            <a:r>
              <a:rPr lang="en-US"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Course Registration Summary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08DDB7C-BD58-6E3C-F1A8-B830AD762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021" y="1149253"/>
            <a:ext cx="10711544" cy="5578042"/>
          </a:xfrm>
          <a:solidFill>
            <a:schemeClr val="bg1">
              <a:lumMod val="85000"/>
            </a:schemeClr>
          </a:solidFill>
          <a:effectLst>
            <a:softEdge rad="25400"/>
          </a:effectLst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Choose – </a:t>
            </a:r>
            <a:r>
              <a:rPr lang="en-US" sz="2600" b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Language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Decide</a:t>
            </a:r>
            <a:r>
              <a:rPr lang="en-US" sz="260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600" b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electives</a:t>
            </a:r>
            <a:r>
              <a:rPr lang="en-US" sz="260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(extra courses/credits) – if want – take survey</a:t>
            </a:r>
          </a:p>
          <a:p>
            <a:pPr lvl="1"/>
            <a:r>
              <a:rPr lang="en-US"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Art</a:t>
            </a:r>
          </a:p>
          <a:p>
            <a:pPr lvl="1"/>
            <a:r>
              <a:rPr lang="en-US"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Music</a:t>
            </a:r>
          </a:p>
          <a:p>
            <a:pPr lvl="1"/>
            <a:r>
              <a:rPr lang="en-US"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Chorus</a:t>
            </a:r>
          </a:p>
          <a:p>
            <a:pPr lvl="1"/>
            <a:r>
              <a:rPr lang="en-US"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Engineering Design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Decide to skip </a:t>
            </a:r>
            <a:r>
              <a:rPr lang="en-US" sz="2600" b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 to Design and Tech</a:t>
            </a:r>
            <a:r>
              <a:rPr lang="en-US" sz="260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600">
                <a:solidFill>
                  <a:srgbClr val="2B33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complete survey and test</a:t>
            </a:r>
          </a:p>
          <a:p>
            <a:pPr lvl="1"/>
            <a:r>
              <a:rPr lang="en-US"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 Computer Science</a:t>
            </a:r>
          </a:p>
          <a:p>
            <a:pPr lvl="1"/>
            <a:r>
              <a:rPr lang="en-US"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Programming</a:t>
            </a:r>
          </a:p>
          <a:p>
            <a:pPr lvl="1"/>
            <a:r>
              <a:rPr lang="en-US"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 Storytelling</a:t>
            </a:r>
          </a:p>
          <a:p>
            <a:pPr lvl="1"/>
            <a:r>
              <a:rPr lang="en-US"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 and Emerging Tech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 students start with </a:t>
            </a:r>
            <a:r>
              <a:rPr lang="en-US" sz="260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</a:t>
            </a:r>
            <a:r>
              <a:rPr lang="en-US" sz="2600" b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Algebra 1</a:t>
            </a:r>
            <a:r>
              <a:rPr lang="en-US" sz="260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 </a:t>
            </a:r>
            <a:r>
              <a:rPr lang="en-US" sz="2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(until placement tests)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you qualify for </a:t>
            </a:r>
            <a:r>
              <a:rPr lang="en-US" sz="2600" b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Honors or AP Human Geo</a:t>
            </a:r>
            <a:r>
              <a:rPr lang="en-US" sz="2600">
                <a:solidFill>
                  <a:srgbClr val="2B33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you will have access to choose it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b="1">
                <a:solidFill>
                  <a:srgbClr val="FF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Place</a:t>
            </a:r>
            <a:r>
              <a:rPr lang="en-US" sz="2600" b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ment test dates</a:t>
            </a:r>
          </a:p>
          <a:p>
            <a:pPr marL="0" indent="0">
              <a:buNone/>
            </a:pPr>
            <a:endParaRPr lang="en-US" sz="2600" b="1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2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endParaRPr lang="en-US" sz="2400" b="1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142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84632">
        <p159:morph option="byObject"/>
      </p:transition>
    </mc:Choice>
    <mc:Fallback xmlns="">
      <p:transition spd="slow" advTm="846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8C5A3-1BAA-E677-C379-764688AD2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4C6012D-3165-CEBF-0942-21BDF6A0D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1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09"/>
                    </a14:imgEffect>
                    <a14:imgEffect>
                      <a14:saturation sat="3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3196"/>
          </a:xfrm>
          <a:prstGeom prst="rect">
            <a:avLst/>
          </a:prstGeom>
          <a:noFill/>
          <a:effectLst>
            <a:glow rad="127000">
              <a:schemeClr val="accent3">
                <a:lumMod val="20000"/>
                <a:lumOff val="80000"/>
                <a:alpha val="73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174C9AC-0091-9C7A-B5F1-8A1370153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130705"/>
            <a:ext cx="10033661" cy="1018548"/>
          </a:xfrm>
        </p:spPr>
        <p:txBody>
          <a:bodyPr>
            <a:normAutofit/>
          </a:bodyPr>
          <a:lstStyle/>
          <a:p>
            <a:r>
              <a:rPr lang="en-US"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Placement Tests  and Alternative Courses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6CDCD7-9A99-B383-BB8C-29A29EC59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52" y="985653"/>
            <a:ext cx="7167597" cy="4157848"/>
          </a:xfrm>
          <a:solidFill>
            <a:schemeClr val="bg1">
              <a:lumMod val="85000"/>
            </a:schemeClr>
          </a:solidFill>
          <a:effectLst>
            <a:softEdge rad="25400"/>
          </a:effectLst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sz="2600" b="1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sz="2600" b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Math  - ALL STUDENTS!</a:t>
            </a:r>
          </a:p>
          <a:p>
            <a:pPr marL="0" indent="0">
              <a:buNone/>
            </a:pPr>
            <a:endParaRPr lang="en-US" sz="18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sz="2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Students who want advanced courses…</a:t>
            </a:r>
          </a:p>
          <a:p>
            <a:pPr lvl="1"/>
            <a:r>
              <a:rPr lang="en-US" sz="1800" b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Science – Honors Biology</a:t>
            </a:r>
          </a:p>
          <a:p>
            <a:pPr lvl="1"/>
            <a:r>
              <a:rPr lang="en-US" sz="1800" b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World Languages</a:t>
            </a:r>
            <a:r>
              <a:rPr lang="en-US" sz="1400" b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– Level 2 or 2 Honors in </a:t>
            </a:r>
            <a:r>
              <a:rPr lang="en-US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Spanish, Latin, Chinese</a:t>
            </a:r>
          </a:p>
          <a:p>
            <a:pPr marL="0" indent="0">
              <a:buNone/>
            </a:pPr>
            <a:endParaRPr lang="en-US" sz="26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sz="2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Dates - </a:t>
            </a:r>
            <a:r>
              <a:rPr lang="en-US" sz="2400" b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April 21, 22, 23, 27 </a:t>
            </a:r>
            <a:r>
              <a:rPr lang="en-US" sz="2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(No need to RSVP)</a:t>
            </a:r>
          </a:p>
          <a:p>
            <a:pPr marL="0" indent="0">
              <a:buNone/>
            </a:pPr>
            <a:r>
              <a:rPr lang="en-US" sz="2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Time – </a:t>
            </a:r>
            <a:r>
              <a:rPr lang="en-US" sz="2400" b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3:30-5:30</a:t>
            </a:r>
          </a:p>
          <a:p>
            <a:pPr marL="0" indent="0">
              <a:buNone/>
            </a:pPr>
            <a:endParaRPr lang="en-US" sz="2400" b="1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sz="2600" b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Notes: </a:t>
            </a:r>
          </a:p>
          <a:p>
            <a:pPr marL="0" indent="0">
              <a:buNone/>
            </a:pPr>
            <a:r>
              <a:rPr lang="en-US" sz="2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</a:t>
            </a:r>
            <a:r>
              <a:rPr lang="en-US" sz="2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Math on 1 day only</a:t>
            </a:r>
          </a:p>
          <a:p>
            <a:pPr marL="0" indent="0">
              <a:buNone/>
            </a:pPr>
            <a:r>
              <a:rPr lang="en-US" sz="2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Can double Science and Language on the same day</a:t>
            </a:r>
          </a:p>
          <a:p>
            <a:pPr marL="0" indent="0">
              <a:buNone/>
            </a:pPr>
            <a:endParaRPr lang="en-US" sz="2400" b="1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4CEA61B-55E5-73E0-A338-FCDE5264B844}"/>
              </a:ext>
            </a:extLst>
          </p:cNvPr>
          <p:cNvSpPr txBox="1">
            <a:spLocks/>
          </p:cNvSpPr>
          <p:nvPr/>
        </p:nvSpPr>
        <p:spPr>
          <a:xfrm>
            <a:off x="696867" y="5243523"/>
            <a:ext cx="5690674" cy="14024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softEdge rad="25400"/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</a:t>
            </a:r>
            <a:r>
              <a:rPr lang="en-US" sz="2000" b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Music – evaluations for placement</a:t>
            </a:r>
          </a:p>
          <a:p>
            <a:r>
              <a:rPr lang="en-US" sz="2000" b="1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Dates</a:t>
            </a:r>
            <a:r>
              <a:rPr lang="en-US" sz="2000" b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</a:t>
            </a:r>
            <a:r>
              <a:rPr lang="en-US" sz="2000" b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April 23, 29 </a:t>
            </a:r>
            <a:r>
              <a:rPr lang="en-US" sz="2000" b="1">
                <a:solidFill>
                  <a:srgbClr val="2B33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en-US" sz="2000" b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May  4</a:t>
            </a:r>
          </a:p>
          <a:p>
            <a:r>
              <a:rPr lang="en-US" sz="2000" b="1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Time</a:t>
            </a:r>
            <a:r>
              <a:rPr lang="en-US" sz="2000" b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</a:t>
            </a:r>
            <a:r>
              <a:rPr lang="en-US" sz="2000" b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2:30-5:00</a:t>
            </a:r>
            <a:r>
              <a:rPr lang="en-US"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en-US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(15-minute time slot assigned)</a:t>
            </a:r>
            <a:endParaRPr lang="en-US" sz="1600" b="1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612E86-F255-4008-5954-133DC6ED6117}"/>
              </a:ext>
            </a:extLst>
          </p:cNvPr>
          <p:cNvSpPr txBox="1"/>
          <p:nvPr/>
        </p:nvSpPr>
        <p:spPr>
          <a:xfrm>
            <a:off x="7473840" y="2066294"/>
            <a:ext cx="4502369" cy="37240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i="1"/>
              <a:t>Fill out form while registering for courses </a:t>
            </a:r>
            <a:r>
              <a:rPr lang="en-US" sz="3600" b="1" i="1">
                <a:solidFill>
                  <a:srgbClr val="FF0000"/>
                </a:solidFill>
              </a:rPr>
              <a:t>IF…</a:t>
            </a:r>
          </a:p>
          <a:p>
            <a:endParaRPr lang="en-US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Want to </a:t>
            </a:r>
            <a:r>
              <a:rPr lang="en-US" sz="2000" b="1">
                <a:solidFill>
                  <a:srgbClr val="FF0000"/>
                </a:solidFill>
              </a:rPr>
              <a:t>take a test </a:t>
            </a:r>
            <a:r>
              <a:rPr lang="en-US" sz="2000"/>
              <a:t>to try </a:t>
            </a:r>
            <a:r>
              <a:rPr lang="en-US" sz="2000" b="1">
                <a:solidFill>
                  <a:srgbClr val="FF0000"/>
                </a:solidFill>
              </a:rPr>
              <a:t>to skip the Introduction to Innovation and Design </a:t>
            </a:r>
            <a:r>
              <a:rPr lang="en-US" sz="2000"/>
              <a:t>to take a course such as AP Computer Science Principles, Emerging Technologies or other electives in Innovation and 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Want to </a:t>
            </a:r>
            <a:r>
              <a:rPr lang="en-US" sz="2000" b="1">
                <a:solidFill>
                  <a:srgbClr val="FF0000"/>
                </a:solidFill>
              </a:rPr>
              <a:t>add </a:t>
            </a:r>
            <a:r>
              <a:rPr lang="en-US" sz="2000"/>
              <a:t>a full-year course of </a:t>
            </a:r>
            <a:r>
              <a:rPr lang="en-US" sz="2000" b="1">
                <a:solidFill>
                  <a:srgbClr val="FF0000"/>
                </a:solidFill>
              </a:rPr>
              <a:t>Engineering Design</a:t>
            </a:r>
          </a:p>
        </p:txBody>
      </p:sp>
    </p:spTree>
    <p:extLst>
      <p:ext uri="{BB962C8B-B14F-4D97-AF65-F5344CB8AC3E}">
        <p14:creationId xmlns:p14="http://schemas.microsoft.com/office/powerpoint/2010/main" val="4225738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84632">
        <p159:morph option="byObject"/>
      </p:transition>
    </mc:Choice>
    <mc:Fallback xmlns="">
      <p:transition spd="slow" advTm="84632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FC5422-A0E0-6C7B-AC26-3DB6E959B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10" y="1581013"/>
            <a:ext cx="11834890" cy="4273523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55436F4-9620-4DC7-9087-B5C92D2B75CC}"/>
              </a:ext>
            </a:extLst>
          </p:cNvPr>
          <p:cNvCxnSpPr>
            <a:cxnSpLocks/>
          </p:cNvCxnSpPr>
          <p:nvPr/>
        </p:nvCxnSpPr>
        <p:spPr>
          <a:xfrm>
            <a:off x="932792" y="834461"/>
            <a:ext cx="0" cy="1229990"/>
          </a:xfrm>
          <a:prstGeom prst="straightConnector1">
            <a:avLst/>
          </a:prstGeom>
          <a:ln w="254000">
            <a:solidFill>
              <a:srgbClr val="EDD7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F6D779B-7A3F-901B-2BB2-56B39F102033}"/>
              </a:ext>
            </a:extLst>
          </p:cNvPr>
          <p:cNvCxnSpPr>
            <a:cxnSpLocks/>
          </p:cNvCxnSpPr>
          <p:nvPr/>
        </p:nvCxnSpPr>
        <p:spPr>
          <a:xfrm>
            <a:off x="1967015" y="834461"/>
            <a:ext cx="0" cy="1229990"/>
          </a:xfrm>
          <a:prstGeom prst="straightConnector1">
            <a:avLst/>
          </a:prstGeom>
          <a:ln w="254000">
            <a:solidFill>
              <a:srgbClr val="EDD7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BD55D9D-D3BB-035B-074C-C62F091D20DE}"/>
              </a:ext>
            </a:extLst>
          </p:cNvPr>
          <p:cNvCxnSpPr>
            <a:cxnSpLocks/>
          </p:cNvCxnSpPr>
          <p:nvPr/>
        </p:nvCxnSpPr>
        <p:spPr>
          <a:xfrm>
            <a:off x="3450187" y="799763"/>
            <a:ext cx="0" cy="1229990"/>
          </a:xfrm>
          <a:prstGeom prst="straightConnector1">
            <a:avLst/>
          </a:prstGeom>
          <a:ln w="254000">
            <a:solidFill>
              <a:srgbClr val="EDD7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0FC34F8-E262-BE8B-603D-45DE6EEB31C2}"/>
              </a:ext>
            </a:extLst>
          </p:cNvPr>
          <p:cNvCxnSpPr>
            <a:cxnSpLocks/>
          </p:cNvCxnSpPr>
          <p:nvPr/>
        </p:nvCxnSpPr>
        <p:spPr>
          <a:xfrm>
            <a:off x="5162037" y="834461"/>
            <a:ext cx="0" cy="1229990"/>
          </a:xfrm>
          <a:prstGeom prst="straightConnector1">
            <a:avLst/>
          </a:prstGeom>
          <a:ln w="254000">
            <a:solidFill>
              <a:srgbClr val="EDD7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8160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6621">
        <p159:morph option="byObject"/>
      </p:transition>
    </mc:Choice>
    <mc:Fallback xmlns="">
      <p:transition spd="slow" advTm="266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ummer Reading Made EASIER and FUN! - Rhode Island Tutorial and Educational  Services">
            <a:extLst>
              <a:ext uri="{FF2B5EF4-FFF2-40B4-BE49-F238E27FC236}">
                <a16:creationId xmlns:a16="http://schemas.microsoft.com/office/drawing/2014/main" id="{E59A23A7-3FCC-004A-10D2-78060703C1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9" t="9091" r="18203"/>
          <a:stretch/>
        </p:blipFill>
        <p:spPr bwMode="auto">
          <a:xfrm>
            <a:off x="2125" y="10"/>
            <a:ext cx="1218987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B9A36E-E463-4D2D-93C6-1788F4CE6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163" y="1364817"/>
            <a:ext cx="5674360" cy="188795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>
                <a:solidFill>
                  <a:schemeClr val="bg1"/>
                </a:solidFill>
              </a:rPr>
              <a:t>Summer work to be posted in Schoology </a:t>
            </a:r>
            <a:br>
              <a:rPr lang="en-US" sz="4800">
                <a:solidFill>
                  <a:schemeClr val="bg1"/>
                </a:solidFill>
              </a:rPr>
            </a:br>
            <a:r>
              <a:rPr lang="en-US" sz="4800">
                <a:solidFill>
                  <a:schemeClr val="bg1"/>
                </a:solidFill>
              </a:rPr>
              <a:t>in June</a:t>
            </a:r>
          </a:p>
        </p:txBody>
      </p:sp>
    </p:spTree>
    <p:extLst>
      <p:ext uri="{BB962C8B-B14F-4D97-AF65-F5344CB8AC3E}">
        <p14:creationId xmlns:p14="http://schemas.microsoft.com/office/powerpoint/2010/main" val="1295937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7323">
        <p159:morph option="byObject"/>
      </p:transition>
    </mc:Choice>
    <mc:Fallback xmlns="">
      <p:transition spd="slow" advTm="473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3E791-CAB7-4C2B-BEE4-24C7A5804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0" y="180975"/>
            <a:ext cx="7981950" cy="762000"/>
          </a:xfrm>
        </p:spPr>
        <p:txBody>
          <a:bodyPr anchor="t">
            <a:normAutofit/>
          </a:bodyPr>
          <a:lstStyle/>
          <a:p>
            <a:r>
              <a:rPr lang="en-US"/>
              <a:t>Course selection process in </a:t>
            </a:r>
            <a:r>
              <a:rPr lang="en-US">
                <a:solidFill>
                  <a:schemeClr val="tx1"/>
                </a:solidFill>
                <a:highlight>
                  <a:srgbClr val="FFFF00"/>
                </a:highlight>
              </a:rPr>
              <a:t>PowerSchool</a:t>
            </a:r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F0323D19-1DCF-48B8-21B9-2627DC52E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650" y="1235398"/>
            <a:ext cx="5600700" cy="5169696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F6E1CBF9-B1A2-2C95-6F03-BC810F4D2CDD}"/>
              </a:ext>
            </a:extLst>
          </p:cNvPr>
          <p:cNvSpPr/>
          <p:nvPr/>
        </p:nvSpPr>
        <p:spPr>
          <a:xfrm rot="1212832">
            <a:off x="1984196" y="5136567"/>
            <a:ext cx="1570382" cy="130948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D459B822-FC25-64F0-867F-4FA0DAE273AA}"/>
              </a:ext>
            </a:extLst>
          </p:cNvPr>
          <p:cNvSpPr/>
          <p:nvPr/>
        </p:nvSpPr>
        <p:spPr>
          <a:xfrm rot="5400000">
            <a:off x="6086370" y="1727048"/>
            <a:ext cx="1570382" cy="130948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9F70E21-C372-EF53-FD9C-2EC4CD2E1E1F}"/>
                  </a:ext>
                </a:extLst>
              </p14:cNvPr>
              <p14:cNvContentPartPr/>
              <p14:nvPr/>
            </p14:nvContentPartPr>
            <p14:xfrm>
              <a:off x="3590205" y="6153000"/>
              <a:ext cx="959040" cy="1922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9F70E21-C372-EF53-FD9C-2EC4CD2E1E1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6205" y="6045000"/>
                <a:ext cx="1066680" cy="40788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635380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3236">
        <p159:morph option="byObject"/>
      </p:transition>
    </mc:Choice>
    <mc:Fallback xmlns="">
      <p:transition spd="slow" advTm="432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Untitled-1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85" y="0"/>
            <a:ext cx="1216243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alpha val="86000"/>
                </a:schemeClr>
              </a:gs>
              <a:gs pos="45000">
                <a:schemeClr val="accent3">
                  <a:lumMod val="95000"/>
                  <a:lumOff val="5000"/>
                  <a:alpha val="86000"/>
                </a:schemeClr>
              </a:gs>
              <a:gs pos="81000">
                <a:schemeClr val="accent3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2ACE3D4-E29F-FB4D-BD87-A10E23C8080C}"/>
              </a:ext>
            </a:extLst>
          </p:cNvPr>
          <p:cNvSpPr/>
          <p:nvPr/>
        </p:nvSpPr>
        <p:spPr>
          <a:xfrm>
            <a:off x="0" y="11373"/>
            <a:ext cx="12177215" cy="683525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2000"/>
                  <a:lumOff val="28000"/>
                </a:schemeClr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4317" y="5770416"/>
            <a:ext cx="2383367" cy="912779"/>
          </a:xfrm>
          <a:prstGeom prst="rect">
            <a:avLst/>
          </a:prstGeom>
          <a:noFill/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1C3CABE-FD65-4F3D-BA74-4453D4B9459D}"/>
              </a:ext>
            </a:extLst>
          </p:cNvPr>
          <p:cNvSpPr/>
          <p:nvPr/>
        </p:nvSpPr>
        <p:spPr>
          <a:xfrm>
            <a:off x="1659349" y="886054"/>
            <a:ext cx="8858514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</a:t>
            </a:r>
            <a:r>
              <a:rPr lang="en-US" sz="9600"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elcome </a:t>
            </a:r>
          </a:p>
          <a:p>
            <a:pPr algn="ctr"/>
            <a:r>
              <a:rPr lang="en-US" sz="9600"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the </a:t>
            </a:r>
          </a:p>
          <a:p>
            <a:pPr algn="ctr"/>
            <a:r>
              <a:rPr lang="en-US" sz="9600"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Salle Family!</a:t>
            </a:r>
          </a:p>
        </p:txBody>
      </p:sp>
    </p:spTree>
    <p:extLst>
      <p:ext uri="{BB962C8B-B14F-4D97-AF65-F5344CB8AC3E}">
        <p14:creationId xmlns:p14="http://schemas.microsoft.com/office/powerpoint/2010/main" val="2616587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3|15.8|58.3|28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35362A1B84FF4B893BB0D7333B9DBF" ma:contentTypeVersion="19" ma:contentTypeDescription="Create a new document." ma:contentTypeScope="" ma:versionID="07e4a7203757ef8e8f12cda008b04d42">
  <xsd:schema xmlns:xsd="http://www.w3.org/2001/XMLSchema" xmlns:xs="http://www.w3.org/2001/XMLSchema" xmlns:p="http://schemas.microsoft.com/office/2006/metadata/properties" xmlns:ns2="c608912c-6850-459c-af72-8f6d4f6740ff" xmlns:ns3="5379b8d6-512f-4461-824b-b35075a55423" targetNamespace="http://schemas.microsoft.com/office/2006/metadata/properties" ma:root="true" ma:fieldsID="f9fd8d1a273b02494b6ab8282da360f5" ns2:_="" ns3:_="">
    <xsd:import namespace="c608912c-6850-459c-af72-8f6d4f6740ff"/>
    <xsd:import namespace="5379b8d6-512f-4461-824b-b35075a554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08912c-6850-459c-af72-8f6d4f6740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b76d346c-52dc-423c-bc40-38a2608542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79b8d6-512f-4461-824b-b35075a5542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d9ac70c9-2b6e-492e-8787-300f79b4d1ce}" ma:internalName="TaxCatchAll" ma:showField="CatchAllData" ma:web="5379b8d6-512f-4461-824b-b35075a554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608912c-6850-459c-af72-8f6d4f6740ff">
      <Terms xmlns="http://schemas.microsoft.com/office/infopath/2007/PartnerControls"/>
    </lcf76f155ced4ddcb4097134ff3c332f>
    <TaxCatchAll xmlns="5379b8d6-512f-4461-824b-b35075a55423" xsi:nil="true"/>
  </documentManagement>
</p:properties>
</file>

<file path=customXml/itemProps1.xml><?xml version="1.0" encoding="utf-8"?>
<ds:datastoreItem xmlns:ds="http://schemas.openxmlformats.org/officeDocument/2006/customXml" ds:itemID="{D5AA28F4-7ABE-4EB6-A5E3-DC04054C660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DAF2A6-965B-4558-9B11-39F4D69BB231}">
  <ds:schemaRefs>
    <ds:schemaRef ds:uri="5379b8d6-512f-4461-824b-b35075a55423"/>
    <ds:schemaRef ds:uri="c608912c-6850-459c-af72-8f6d4f6740f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4F5170F-74D2-440B-8F2F-DD7A970B8779}">
  <ds:schemaRefs>
    <ds:schemaRef ds:uri="5379b8d6-512f-4461-824b-b35075a55423"/>
    <ds:schemaRef ds:uri="c608912c-6850-459c-af72-8f6d4f6740f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49</Slides>
  <Notes>15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PowerPoint Presentation</vt:lpstr>
      <vt:lpstr>PowerPoint Presentation</vt:lpstr>
      <vt:lpstr>Mr. Lewis Clark Director Of Mission and Ministry</vt:lpstr>
      <vt:lpstr>PowerPoint Presentation</vt:lpstr>
      <vt:lpstr>PowerPoint Presentation</vt:lpstr>
      <vt:lpstr>Mr. Charles Cirelli Dean of Student Life</vt:lpstr>
      <vt:lpstr>PowerPoint Presentation</vt:lpstr>
      <vt:lpstr>Transportation</vt:lpstr>
      <vt:lpstr>Dress Code</vt:lpstr>
      <vt:lpstr>School Calendar</vt:lpstr>
      <vt:lpstr>Character Education in the Boy School Setting</vt:lpstr>
      <vt:lpstr>Mr. Michael Sabatino Chief Information Officer</vt:lpstr>
      <vt:lpstr>Technology Information</vt:lpstr>
      <vt:lpstr>Your New La Salle Account</vt:lpstr>
      <vt:lpstr>Your New La Salle Account</vt:lpstr>
      <vt:lpstr>Your New La Salle Account</vt:lpstr>
      <vt:lpstr>Powerschool</vt:lpstr>
      <vt:lpstr>Powerschool</vt:lpstr>
      <vt:lpstr>Device of Choice Program</vt:lpstr>
      <vt:lpstr>Device of Choice Program</vt:lpstr>
      <vt:lpstr>Freshman Technology Curriculum</vt:lpstr>
      <vt:lpstr>Support</vt:lpstr>
      <vt:lpstr>Welcome Class of 2030</vt:lpstr>
      <vt:lpstr>agenda</vt:lpstr>
      <vt:lpstr>Welcome to the La Salle community! We’re here to help. </vt:lpstr>
      <vt:lpstr>PowerPoint Presentation</vt:lpstr>
      <vt:lpstr>PowerPoint Presentation</vt:lpstr>
      <vt:lpstr>EMAIL Communications Moving Forward</vt:lpstr>
      <vt:lpstr>PowerPoint Presentation</vt:lpstr>
      <vt:lpstr>PowerPoint Presentation</vt:lpstr>
      <vt:lpstr>PowerPoint Presentation</vt:lpstr>
      <vt:lpstr>Course selection process in PowerSchool</vt:lpstr>
      <vt:lpstr>Departments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Course Registration Summary</vt:lpstr>
      <vt:lpstr>Placement Tests  and Alternative Courses</vt:lpstr>
      <vt:lpstr>PowerPoint Presentation</vt:lpstr>
      <vt:lpstr>Summer work to be posted in Schoology  in June</vt:lpstr>
      <vt:lpstr>Course selection process in PowerSchool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McCabe</dc:creator>
  <cp:revision>3</cp:revision>
  <dcterms:created xsi:type="dcterms:W3CDTF">2026-02-20T19:43:48Z</dcterms:created>
  <dcterms:modified xsi:type="dcterms:W3CDTF">2026-02-27T18:49:33Z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0x010100FA35362A1B84FF4B893BB0D7333B9DBF</vt:lpwstr>
  </property>
  <property fmtid="{D5CDD505-2E9C-101B-9397-08002B2CF9AE}" pid="3" name="MediaServiceImageTags">
    <vt:lpwstr/>
  </property>
</Properties>
</file>