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Caveat" panose="020B0604020202020204" charset="0"/>
      <p:regular r:id="rId18"/>
      <p:bold r:id="rId19"/>
    </p:embeddedFont>
    <p:embeddedFont>
      <p:font typeface="Lato" panose="020F0502020204030203" pitchFamily="34" charset="0"/>
      <p:regular r:id="rId20"/>
      <p:bold r:id="rId21"/>
      <p:italic r:id="rId22"/>
      <p:boldItalic r:id="rId23"/>
    </p:embeddedFont>
    <p:embeddedFont>
      <p:font typeface="Montserrat" panose="000005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99" d="100"/>
          <a:sy n="199" d="100"/>
        </p:scale>
        <p:origin x="3222" y="15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Matt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d7bd9f80b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d7bd9f80b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Matt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d7bd9f80b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d7bd9f80b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Kendra</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d7bd9f80b3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d7bd9f80b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Kendra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d7bd9f80b3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d7bd9f80b3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Matt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0181efed9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0181efed9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Matt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d7bd9f80b3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d7bd9f80b3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Kendra with Matt explanation of Math block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d7bd9f80b3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d7bd9f80b3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Kendra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e77d11bad7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e77d11bad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Kevin / Anthony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6911a71db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6911a71db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Kevin / Anthony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e77d11bad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e77d11bad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Mike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d7bd9f80b3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d7bd9f80b3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Matt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d7bd9f80b3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d7bd9f80b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Matt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bea22d974c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bea22d974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Kevin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e77d11bad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1e77d11ba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Matt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wisconsinvalleyconference.org"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biederwolfm@marshfieldschools.org"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Welcome Class of 2032!</a:t>
            </a:r>
            <a:endParaRPr/>
          </a:p>
        </p:txBody>
      </p:sp>
      <p:sp>
        <p:nvSpPr>
          <p:cNvPr id="135" name="Google Shape;135;p13"/>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February 25, 2026</a:t>
            </a:r>
            <a:endParaRPr/>
          </a:p>
        </p:txBody>
      </p:sp>
      <p:pic>
        <p:nvPicPr>
          <p:cNvPr id="136" name="Google Shape;136;p13"/>
          <p:cNvPicPr preferRelativeResize="0"/>
          <p:nvPr/>
        </p:nvPicPr>
        <p:blipFill>
          <a:blip r:embed="rId3">
            <a:alphaModFix/>
          </a:blip>
          <a:stretch>
            <a:fillRect/>
          </a:stretch>
        </p:blipFill>
        <p:spPr>
          <a:xfrm>
            <a:off x="248450" y="3157300"/>
            <a:ext cx="2592350" cy="1679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Introductions &amp; Tonight’s Purpose</a:t>
            </a:r>
            <a:endParaRPr/>
          </a:p>
        </p:txBody>
      </p:sp>
      <p:sp>
        <p:nvSpPr>
          <p:cNvPr id="142" name="Google Shape;142;p1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lnSpcReduction="10000"/>
          </a:bodyPr>
          <a:lstStyle/>
          <a:p>
            <a:pPr marL="457200" lvl="0" indent="-374650" algn="l" rtl="0">
              <a:spcBef>
                <a:spcPts val="0"/>
              </a:spcBef>
              <a:spcAft>
                <a:spcPts val="0"/>
              </a:spcAft>
              <a:buSzPts val="2300"/>
              <a:buChar char="●"/>
            </a:pPr>
            <a:r>
              <a:rPr lang="en" sz="2300"/>
              <a:t>Begin your transition process to MMS</a:t>
            </a:r>
            <a:endParaRPr sz="2300"/>
          </a:p>
          <a:p>
            <a:pPr marL="457200" lvl="0" indent="-374650" algn="l" rtl="0">
              <a:spcBef>
                <a:spcPts val="0"/>
              </a:spcBef>
              <a:spcAft>
                <a:spcPts val="0"/>
              </a:spcAft>
              <a:buSzPts val="2300"/>
              <a:buChar char="●"/>
            </a:pPr>
            <a:r>
              <a:rPr lang="en" sz="2300"/>
              <a:t>Gain an understanding of the registration process and educational options</a:t>
            </a:r>
            <a:endParaRPr sz="2300"/>
          </a:p>
          <a:p>
            <a:pPr marL="457200" lvl="0" indent="-374650" algn="l" rtl="0">
              <a:spcBef>
                <a:spcPts val="0"/>
              </a:spcBef>
              <a:spcAft>
                <a:spcPts val="0"/>
              </a:spcAft>
              <a:buSzPts val="2300"/>
              <a:buChar char="●"/>
            </a:pPr>
            <a:r>
              <a:rPr lang="en" sz="2300"/>
              <a:t>Share some general information about MMS</a:t>
            </a:r>
            <a:endParaRPr sz="2300"/>
          </a:p>
          <a:p>
            <a:pPr marL="457200" lvl="0" indent="-374650" algn="l" rtl="0">
              <a:spcBef>
                <a:spcPts val="0"/>
              </a:spcBef>
              <a:spcAft>
                <a:spcPts val="0"/>
              </a:spcAft>
              <a:buSzPts val="2300"/>
              <a:buChar char="●"/>
            </a:pPr>
            <a:r>
              <a:rPr lang="en" sz="2300"/>
              <a:t>Two important handouts</a:t>
            </a:r>
            <a:endParaRPr sz="2300"/>
          </a:p>
          <a:p>
            <a:pPr marL="914400" lvl="1" indent="-374650" algn="l" rtl="0">
              <a:spcBef>
                <a:spcPts val="0"/>
              </a:spcBef>
              <a:spcAft>
                <a:spcPts val="0"/>
              </a:spcAft>
              <a:buSzPts val="2300"/>
              <a:buChar char="○"/>
            </a:pPr>
            <a:r>
              <a:rPr lang="en" sz="2300"/>
              <a:t>Yellow Program of Studies</a:t>
            </a:r>
            <a:endParaRPr sz="2300"/>
          </a:p>
          <a:p>
            <a:pPr marL="914400" lvl="1" indent="-374650" algn="l" rtl="0">
              <a:spcBef>
                <a:spcPts val="0"/>
              </a:spcBef>
              <a:spcAft>
                <a:spcPts val="0"/>
              </a:spcAft>
              <a:buSzPts val="2300"/>
              <a:buChar char="○"/>
            </a:pPr>
            <a:r>
              <a:rPr lang="en" sz="2300"/>
              <a:t>Pink “Save the Date” </a:t>
            </a:r>
            <a:endParaRPr sz="23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Transition to Middle School</a:t>
            </a:r>
            <a:endParaRPr/>
          </a:p>
        </p:txBody>
      </p:sp>
      <p:sp>
        <p:nvSpPr>
          <p:cNvPr id="148" name="Google Shape;148;p15"/>
          <p:cNvSpPr txBox="1">
            <a:spLocks noGrp="1"/>
          </p:cNvSpPr>
          <p:nvPr>
            <p:ph type="body" idx="1"/>
          </p:nvPr>
        </p:nvSpPr>
        <p:spPr>
          <a:xfrm>
            <a:off x="1297500" y="1307850"/>
            <a:ext cx="7038900" cy="3171000"/>
          </a:xfrm>
          <a:prstGeom prst="rect">
            <a:avLst/>
          </a:prstGeom>
        </p:spPr>
        <p:txBody>
          <a:bodyPr spcFirstLastPara="1" wrap="square" lIns="91425" tIns="91425" rIns="91425" bIns="91425" anchor="t" anchorCtr="0">
            <a:normAutofit fontScale="92500" lnSpcReduction="10000"/>
          </a:bodyPr>
          <a:lstStyle/>
          <a:p>
            <a:pPr marL="457200" lvl="0" indent="-351948" algn="l" rtl="0">
              <a:spcBef>
                <a:spcPts val="0"/>
              </a:spcBef>
              <a:spcAft>
                <a:spcPts val="0"/>
              </a:spcAft>
              <a:buSzPct val="100000"/>
              <a:buChar char="●"/>
            </a:pPr>
            <a:r>
              <a:rPr lang="en" sz="2100"/>
              <a:t>New Building </a:t>
            </a:r>
            <a:endParaRPr sz="2100"/>
          </a:p>
          <a:p>
            <a:pPr marL="914400" lvl="1" indent="-351948" algn="l" rtl="0">
              <a:spcBef>
                <a:spcPts val="0"/>
              </a:spcBef>
              <a:spcAft>
                <a:spcPts val="0"/>
              </a:spcAft>
              <a:buSzPct val="100000"/>
              <a:buChar char="○"/>
            </a:pPr>
            <a:r>
              <a:rPr lang="en" sz="2100"/>
              <a:t>Changing classes</a:t>
            </a:r>
            <a:endParaRPr sz="2100"/>
          </a:p>
          <a:p>
            <a:pPr marL="914400" lvl="1" indent="-351948" algn="l" rtl="0">
              <a:spcBef>
                <a:spcPts val="0"/>
              </a:spcBef>
              <a:spcAft>
                <a:spcPts val="0"/>
              </a:spcAft>
              <a:buSzPct val="100000"/>
              <a:buChar char="○"/>
            </a:pPr>
            <a:r>
              <a:rPr lang="en" sz="2100"/>
              <a:t>Navigating 3 flights of stairs with 3 minute passing time</a:t>
            </a:r>
            <a:endParaRPr sz="2100"/>
          </a:p>
          <a:p>
            <a:pPr marL="914400" lvl="1" indent="-351948" algn="l" rtl="0">
              <a:spcBef>
                <a:spcPts val="0"/>
              </a:spcBef>
              <a:spcAft>
                <a:spcPts val="0"/>
              </a:spcAft>
              <a:buSzPct val="100000"/>
              <a:buChar char="○"/>
            </a:pPr>
            <a:r>
              <a:rPr lang="en" sz="2100"/>
              <a:t>Lockers</a:t>
            </a:r>
            <a:endParaRPr sz="2100"/>
          </a:p>
          <a:p>
            <a:pPr marL="457200" lvl="0" indent="-351948" algn="l" rtl="0">
              <a:spcBef>
                <a:spcPts val="0"/>
              </a:spcBef>
              <a:spcAft>
                <a:spcPts val="0"/>
              </a:spcAft>
              <a:buSzPct val="100000"/>
              <a:buChar char="●"/>
            </a:pPr>
            <a:r>
              <a:rPr lang="en" sz="2100"/>
              <a:t>New Teachers </a:t>
            </a:r>
            <a:endParaRPr sz="2100"/>
          </a:p>
          <a:p>
            <a:pPr marL="914400" lvl="1" indent="-351948" algn="l" rtl="0">
              <a:spcBef>
                <a:spcPts val="0"/>
              </a:spcBef>
              <a:spcAft>
                <a:spcPts val="0"/>
              </a:spcAft>
              <a:buSzPct val="100000"/>
              <a:buChar char="○"/>
            </a:pPr>
            <a:r>
              <a:rPr lang="en" sz="2100"/>
              <a:t>Every class has a different teacher</a:t>
            </a:r>
            <a:endParaRPr sz="2100"/>
          </a:p>
          <a:p>
            <a:pPr marL="457200" lvl="0" indent="-351948" algn="l" rtl="0">
              <a:spcBef>
                <a:spcPts val="0"/>
              </a:spcBef>
              <a:spcAft>
                <a:spcPts val="0"/>
              </a:spcAft>
              <a:buSzPct val="100000"/>
              <a:buChar char="●"/>
            </a:pPr>
            <a:r>
              <a:rPr lang="en" sz="2100"/>
              <a:t>New Classmates </a:t>
            </a:r>
            <a:endParaRPr sz="2100"/>
          </a:p>
          <a:p>
            <a:pPr marL="914400" lvl="1" indent="-351948" algn="l" rtl="0">
              <a:spcBef>
                <a:spcPts val="0"/>
              </a:spcBef>
              <a:spcAft>
                <a:spcPts val="0"/>
              </a:spcAft>
              <a:buSzPct val="100000"/>
              <a:buChar char="○"/>
            </a:pPr>
            <a:r>
              <a:rPr lang="en" sz="2100"/>
              <a:t>All 5 elementary schools feed into the middle school</a:t>
            </a:r>
            <a:endParaRPr sz="2100"/>
          </a:p>
          <a:p>
            <a:pPr marL="457200" lvl="0" indent="-351948" algn="l" rtl="0">
              <a:spcBef>
                <a:spcPts val="0"/>
              </a:spcBef>
              <a:spcAft>
                <a:spcPts val="0"/>
              </a:spcAft>
              <a:buSzPct val="100000"/>
              <a:buChar char="●"/>
            </a:pPr>
            <a:r>
              <a:rPr lang="en" sz="2100"/>
              <a:t>Extracurriculars Activities and Athletics - Get involved!</a:t>
            </a:r>
            <a:endParaRPr sz="2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7th Grade MMS Bell Schedule for 2026-2027</a:t>
            </a:r>
            <a:endParaRPr/>
          </a:p>
        </p:txBody>
      </p:sp>
      <p:sp>
        <p:nvSpPr>
          <p:cNvPr id="154" name="Google Shape;154;p16"/>
          <p:cNvSpPr txBox="1">
            <a:spLocks noGrp="1"/>
          </p:cNvSpPr>
          <p:nvPr>
            <p:ph type="body" idx="1"/>
          </p:nvPr>
        </p:nvSpPr>
        <p:spPr>
          <a:xfrm>
            <a:off x="975050" y="1171950"/>
            <a:ext cx="3820800" cy="32517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4850" b="1"/>
              <a:t>***Arrival: All buses drop off on Palmetto Street. Parents/Guardians also drop off on Palmetto Street. For good weather, students stay outside until the 7:37am Morning Bell. For bad weather, students go to the cafeteria until the 7:37am Morning Bell. </a:t>
            </a:r>
            <a:r>
              <a:rPr lang="en" sz="4850"/>
              <a:t>1st hour starts at 7:45am, so there is 8 full minutes to put belongings in your locker and make it to 1st hour on time</a:t>
            </a:r>
            <a:endParaRPr sz="4850"/>
          </a:p>
          <a:p>
            <a:pPr marL="0" lvl="0" indent="0" algn="l" rtl="0">
              <a:spcBef>
                <a:spcPts val="1200"/>
              </a:spcBef>
              <a:spcAft>
                <a:spcPts val="0"/>
              </a:spcAft>
              <a:buNone/>
            </a:pPr>
            <a:r>
              <a:rPr lang="en" sz="7200"/>
              <a:t>1st:  7:45 - 8:29am (44 mins.)</a:t>
            </a:r>
            <a:endParaRPr sz="7200"/>
          </a:p>
          <a:p>
            <a:pPr marL="0" lvl="0" indent="0" algn="l" rtl="0">
              <a:spcBef>
                <a:spcPts val="1200"/>
              </a:spcBef>
              <a:spcAft>
                <a:spcPts val="0"/>
              </a:spcAft>
              <a:buNone/>
            </a:pPr>
            <a:r>
              <a:rPr lang="en" sz="7200"/>
              <a:t>2nd:  8:32 - 9:16am (44 mins.)</a:t>
            </a:r>
            <a:endParaRPr sz="7200"/>
          </a:p>
          <a:p>
            <a:pPr marL="0" lvl="0" indent="0" algn="l" rtl="0">
              <a:spcBef>
                <a:spcPts val="1200"/>
              </a:spcBef>
              <a:spcAft>
                <a:spcPts val="0"/>
              </a:spcAft>
              <a:buNone/>
            </a:pPr>
            <a:r>
              <a:rPr lang="en" sz="7200"/>
              <a:t>3rd:  9:19 - 10:03am (44 mins.)</a:t>
            </a:r>
            <a:endParaRPr sz="7200"/>
          </a:p>
          <a:p>
            <a:pPr marL="0" lvl="0" indent="0" algn="l" rtl="0">
              <a:spcBef>
                <a:spcPts val="1200"/>
              </a:spcBef>
              <a:spcAft>
                <a:spcPts val="0"/>
              </a:spcAft>
              <a:buNone/>
            </a:pPr>
            <a:r>
              <a:rPr lang="en" sz="7200"/>
              <a:t>4th:  10:06 - 10:50am (44 mins.)</a:t>
            </a:r>
            <a:endParaRPr sz="7200"/>
          </a:p>
          <a:p>
            <a:pPr marL="0" lvl="0" indent="0" algn="l" rtl="0">
              <a:spcBef>
                <a:spcPts val="1200"/>
              </a:spcBef>
              <a:spcAft>
                <a:spcPts val="0"/>
              </a:spcAft>
              <a:buNone/>
            </a:pPr>
            <a:r>
              <a:rPr lang="en" sz="7200"/>
              <a:t>5th:  10:53 - 11:37am (44 mins.)</a:t>
            </a:r>
            <a:endParaRPr sz="7200"/>
          </a:p>
          <a:p>
            <a:pPr marL="0" lvl="0" indent="0" algn="l" rtl="0">
              <a:spcBef>
                <a:spcPts val="1200"/>
              </a:spcBef>
              <a:spcAft>
                <a:spcPts val="1200"/>
              </a:spcAft>
              <a:buNone/>
            </a:pPr>
            <a:endParaRPr sz="2000"/>
          </a:p>
        </p:txBody>
      </p:sp>
      <p:sp>
        <p:nvSpPr>
          <p:cNvPr id="155" name="Google Shape;155;p16"/>
          <p:cNvSpPr txBox="1">
            <a:spLocks noGrp="1"/>
          </p:cNvSpPr>
          <p:nvPr>
            <p:ph type="body" idx="2"/>
          </p:nvPr>
        </p:nvSpPr>
        <p:spPr>
          <a:xfrm>
            <a:off x="4933225" y="1171950"/>
            <a:ext cx="3896400" cy="33066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7200"/>
              <a:t>Lunch/Recess:  11:40am - 12:10pm (30 mins.)</a:t>
            </a:r>
            <a:endParaRPr sz="7200"/>
          </a:p>
          <a:p>
            <a:pPr marL="0" lvl="0" indent="0" algn="l" rtl="0">
              <a:spcBef>
                <a:spcPts val="1200"/>
              </a:spcBef>
              <a:spcAft>
                <a:spcPts val="0"/>
              </a:spcAft>
              <a:buNone/>
            </a:pPr>
            <a:r>
              <a:rPr lang="en" sz="7200"/>
              <a:t>6th:  12:13 - 12:57pm (44 mins.)</a:t>
            </a:r>
            <a:endParaRPr sz="7200"/>
          </a:p>
          <a:p>
            <a:pPr marL="0" lvl="0" indent="0" algn="l" rtl="0">
              <a:spcBef>
                <a:spcPts val="1200"/>
              </a:spcBef>
              <a:spcAft>
                <a:spcPts val="0"/>
              </a:spcAft>
              <a:buNone/>
            </a:pPr>
            <a:r>
              <a:rPr lang="en" sz="7200"/>
              <a:t>7th:  1:00 - 1:44pm (44 mins.)</a:t>
            </a:r>
            <a:endParaRPr sz="7200"/>
          </a:p>
          <a:p>
            <a:pPr marL="0" lvl="0" indent="0" algn="l" rtl="0">
              <a:spcBef>
                <a:spcPts val="1200"/>
              </a:spcBef>
              <a:spcAft>
                <a:spcPts val="0"/>
              </a:spcAft>
              <a:buNone/>
            </a:pPr>
            <a:r>
              <a:rPr lang="en" sz="7200"/>
              <a:t>8th:  1:47 - 2:31pm (44 mins.)</a:t>
            </a:r>
            <a:endParaRPr sz="7200"/>
          </a:p>
          <a:p>
            <a:pPr marL="0" lvl="0" indent="0" algn="l" rtl="0">
              <a:spcBef>
                <a:spcPts val="1200"/>
              </a:spcBef>
              <a:spcAft>
                <a:spcPts val="0"/>
              </a:spcAft>
              <a:buNone/>
            </a:pPr>
            <a:r>
              <a:rPr lang="en" sz="7200"/>
              <a:t>Advisory:  2:34 - 2:55pm (21 mins.)</a:t>
            </a:r>
            <a:endParaRPr sz="7200"/>
          </a:p>
          <a:p>
            <a:pPr marL="0" lvl="0" indent="0" algn="l" rtl="0">
              <a:spcBef>
                <a:spcPts val="1200"/>
              </a:spcBef>
              <a:spcAft>
                <a:spcPts val="0"/>
              </a:spcAft>
              <a:buNone/>
            </a:pPr>
            <a:r>
              <a:rPr lang="en" sz="4800" b="1"/>
              <a:t>***Dismissal:  Leave building through Door 2 or Door 3 only.   4 transfer buses will be lined up on Palmetto Street and all 4 buses go to Marshfield High School. Parents also pick up in the front along Palmetto Street.</a:t>
            </a:r>
            <a:endParaRPr sz="4800" b="1"/>
          </a:p>
          <a:p>
            <a:pPr marL="0" lvl="0" indent="0" algn="l" rtl="0">
              <a:spcBef>
                <a:spcPts val="1200"/>
              </a:spcBef>
              <a:spcAft>
                <a:spcPts val="1200"/>
              </a:spcAft>
              <a:buNone/>
            </a:pP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7"/>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Yellow Program of Studies and Course Handbook</a:t>
            </a:r>
            <a:endParaRPr/>
          </a:p>
        </p:txBody>
      </p:sp>
      <p:sp>
        <p:nvSpPr>
          <p:cNvPr id="161" name="Google Shape;161;p17"/>
          <p:cNvSpPr txBox="1">
            <a:spLocks noGrp="1"/>
          </p:cNvSpPr>
          <p:nvPr>
            <p:ph type="body" idx="1"/>
          </p:nvPr>
        </p:nvSpPr>
        <p:spPr>
          <a:xfrm>
            <a:off x="1297500" y="1307850"/>
            <a:ext cx="7038900" cy="306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arenR"/>
            </a:pPr>
            <a:r>
              <a:rPr lang="en" sz="1800"/>
              <a:t>Yellow Program of Studies</a:t>
            </a:r>
            <a:endParaRPr sz="1800"/>
          </a:p>
          <a:p>
            <a:pPr marL="914400" lvl="1" indent="-330200" algn="l" rtl="0">
              <a:spcBef>
                <a:spcPts val="0"/>
              </a:spcBef>
              <a:spcAft>
                <a:spcPts val="0"/>
              </a:spcAft>
              <a:buSzPts val="1600"/>
              <a:buAutoNum type="alphaLcParenR"/>
            </a:pPr>
            <a:r>
              <a:rPr lang="en" sz="1600"/>
              <a:t>Enclosed in mailing sent to your address</a:t>
            </a:r>
            <a:endParaRPr sz="1600"/>
          </a:p>
          <a:p>
            <a:pPr marL="914400" lvl="1" indent="-330200" algn="l" rtl="0">
              <a:spcBef>
                <a:spcPts val="0"/>
              </a:spcBef>
              <a:spcAft>
                <a:spcPts val="0"/>
              </a:spcAft>
              <a:buSzPts val="1600"/>
              <a:buAutoNum type="alphaLcParenR"/>
            </a:pPr>
            <a:r>
              <a:rPr lang="en" sz="1600"/>
              <a:t>Students/parents record their choices on this form and return to 6th grade teacher by March 5</a:t>
            </a:r>
            <a:endParaRPr sz="1600"/>
          </a:p>
          <a:p>
            <a:pPr marL="914400" lvl="1" indent="-330200" algn="l" rtl="0">
              <a:spcBef>
                <a:spcPts val="0"/>
              </a:spcBef>
              <a:spcAft>
                <a:spcPts val="0"/>
              </a:spcAft>
              <a:buSzPts val="1600"/>
              <a:buAutoNum type="alphaLcParenR"/>
            </a:pPr>
            <a:r>
              <a:rPr lang="en" sz="1600"/>
              <a:t>6th grade teachers will give this form back to students on March 9 when MMS staff visit 6th grade classrooms to register on the students’ iPads</a:t>
            </a:r>
            <a:endParaRPr sz="1600"/>
          </a:p>
          <a:p>
            <a:pPr marL="457200" lvl="0" indent="-342900" algn="l" rtl="0">
              <a:spcBef>
                <a:spcPts val="0"/>
              </a:spcBef>
              <a:spcAft>
                <a:spcPts val="0"/>
              </a:spcAft>
              <a:buSzPts val="1800"/>
              <a:buAutoNum type="arabicParenR"/>
            </a:pPr>
            <a:r>
              <a:rPr lang="en" sz="1800"/>
              <a:t>Course Handbook </a:t>
            </a:r>
            <a:endParaRPr sz="1800"/>
          </a:p>
          <a:p>
            <a:pPr marL="914400" lvl="1" indent="-330200" algn="l" rtl="0">
              <a:spcBef>
                <a:spcPts val="0"/>
              </a:spcBef>
              <a:spcAft>
                <a:spcPts val="0"/>
              </a:spcAft>
              <a:buSzPts val="1600"/>
              <a:buAutoNum type="alphaLcParenR"/>
            </a:pPr>
            <a:r>
              <a:rPr lang="en" sz="1600"/>
              <a:t>Gives a description of all courses offered to MMS students </a:t>
            </a:r>
            <a:endParaRPr sz="1600"/>
          </a:p>
          <a:p>
            <a:pPr marL="914400" lvl="1" indent="-330200" algn="l" rtl="0">
              <a:spcBef>
                <a:spcPts val="0"/>
              </a:spcBef>
              <a:spcAft>
                <a:spcPts val="0"/>
              </a:spcAft>
              <a:buSzPts val="1600"/>
              <a:buAutoNum type="alphaLcParenR"/>
            </a:pPr>
            <a:r>
              <a:rPr lang="en" sz="1600"/>
              <a:t>Found on MMS website</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Yellow Program of Studies </a:t>
            </a:r>
            <a:endParaRPr/>
          </a:p>
        </p:txBody>
      </p:sp>
      <p:pic>
        <p:nvPicPr>
          <p:cNvPr id="167" name="Google Shape;167;p18"/>
          <p:cNvPicPr preferRelativeResize="0"/>
          <p:nvPr/>
        </p:nvPicPr>
        <p:blipFill>
          <a:blip r:embed="rId3">
            <a:alphaModFix/>
          </a:blip>
          <a:stretch>
            <a:fillRect/>
          </a:stretch>
        </p:blipFill>
        <p:spPr>
          <a:xfrm>
            <a:off x="1803400" y="946150"/>
            <a:ext cx="4927599" cy="3867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All 7th Graders will have…</a:t>
            </a:r>
            <a:endParaRPr/>
          </a:p>
        </p:txBody>
      </p:sp>
      <p:sp>
        <p:nvSpPr>
          <p:cNvPr id="173" name="Google Shape;173;p19"/>
          <p:cNvSpPr txBox="1">
            <a:spLocks noGrp="1"/>
          </p:cNvSpPr>
          <p:nvPr>
            <p:ph type="body" idx="1"/>
          </p:nvPr>
        </p:nvSpPr>
        <p:spPr>
          <a:xfrm>
            <a:off x="1297500" y="1141850"/>
            <a:ext cx="7038900" cy="3095100"/>
          </a:xfrm>
          <a:prstGeom prst="rect">
            <a:avLst/>
          </a:prstGeom>
        </p:spPr>
        <p:txBody>
          <a:bodyPr spcFirstLastPara="1" wrap="square" lIns="91425" tIns="91425" rIns="91425" bIns="91425" anchor="t" anchorCtr="0">
            <a:normAutofit lnSpcReduction="20000"/>
          </a:bodyPr>
          <a:lstStyle/>
          <a:p>
            <a:pPr marL="457200" lvl="0" indent="-349250" algn="l" rtl="0">
              <a:spcBef>
                <a:spcPts val="0"/>
              </a:spcBef>
              <a:spcAft>
                <a:spcPts val="0"/>
              </a:spcAft>
              <a:buSzPts val="1900"/>
              <a:buAutoNum type="arabicParenR"/>
            </a:pPr>
            <a:r>
              <a:rPr lang="en" sz="1900"/>
              <a:t>6 required credits as follows</a:t>
            </a:r>
            <a:endParaRPr sz="1900"/>
          </a:p>
          <a:p>
            <a:pPr marL="914400" lvl="1" indent="-349250" algn="l" rtl="0">
              <a:spcBef>
                <a:spcPts val="0"/>
              </a:spcBef>
              <a:spcAft>
                <a:spcPts val="0"/>
              </a:spcAft>
              <a:buSzPts val="1900"/>
              <a:buAutoNum type="alphaLcParenR"/>
            </a:pPr>
            <a:r>
              <a:rPr lang="en" sz="1900"/>
              <a:t>Science = 1 credit</a:t>
            </a:r>
            <a:endParaRPr sz="1900"/>
          </a:p>
          <a:p>
            <a:pPr marL="914400" lvl="1" indent="-349250" algn="l" rtl="0">
              <a:spcBef>
                <a:spcPts val="0"/>
              </a:spcBef>
              <a:spcAft>
                <a:spcPts val="0"/>
              </a:spcAft>
              <a:buSzPts val="1900"/>
              <a:buAutoNum type="alphaLcParenR"/>
            </a:pPr>
            <a:r>
              <a:rPr lang="en" sz="1900"/>
              <a:t>Social Studies = 1 credit</a:t>
            </a:r>
            <a:endParaRPr sz="1900"/>
          </a:p>
          <a:p>
            <a:pPr marL="914400" lvl="1" indent="-349250" algn="l" rtl="0">
              <a:spcBef>
                <a:spcPts val="0"/>
              </a:spcBef>
              <a:spcAft>
                <a:spcPts val="0"/>
              </a:spcAft>
              <a:buSzPts val="1900"/>
              <a:buAutoNum type="alphaLcParenR"/>
            </a:pPr>
            <a:r>
              <a:rPr lang="en" sz="1900"/>
              <a:t>English = 1 credit</a:t>
            </a:r>
            <a:endParaRPr sz="1900"/>
          </a:p>
          <a:p>
            <a:pPr marL="914400" lvl="1" indent="-349250" algn="l" rtl="0">
              <a:spcBef>
                <a:spcPts val="0"/>
              </a:spcBef>
              <a:spcAft>
                <a:spcPts val="0"/>
              </a:spcAft>
              <a:buSzPts val="1900"/>
              <a:buAutoNum type="alphaLcParenR"/>
            </a:pPr>
            <a:r>
              <a:rPr lang="en" sz="1900"/>
              <a:t>Math = 1.5 credits (2 periods per day)</a:t>
            </a:r>
            <a:endParaRPr sz="1900"/>
          </a:p>
          <a:p>
            <a:pPr marL="914400" lvl="1" indent="-349250" algn="l" rtl="0">
              <a:spcBef>
                <a:spcPts val="0"/>
              </a:spcBef>
              <a:spcAft>
                <a:spcPts val="0"/>
              </a:spcAft>
              <a:buSzPts val="1900"/>
              <a:buAutoNum type="alphaLcParenR"/>
            </a:pPr>
            <a:r>
              <a:rPr lang="en" sz="1900"/>
              <a:t>Exploratory Wheel = 1 credit (Art, B&amp;IT, FACS, and Technology Education)</a:t>
            </a:r>
            <a:endParaRPr sz="1900"/>
          </a:p>
          <a:p>
            <a:pPr marL="914400" lvl="1" indent="-349250" algn="l" rtl="0">
              <a:spcBef>
                <a:spcPts val="0"/>
              </a:spcBef>
              <a:spcAft>
                <a:spcPts val="0"/>
              </a:spcAft>
              <a:buSzPts val="1900"/>
              <a:buAutoNum type="alphaLcParenR"/>
            </a:pPr>
            <a:r>
              <a:rPr lang="en" sz="1900"/>
              <a:t>P.E. = ½ credit (one semester)</a:t>
            </a:r>
            <a:endParaRPr sz="1900"/>
          </a:p>
          <a:p>
            <a:pPr marL="0" lvl="0" indent="0" algn="l" rtl="0">
              <a:spcBef>
                <a:spcPts val="1200"/>
              </a:spcBef>
              <a:spcAft>
                <a:spcPts val="1200"/>
              </a:spcAft>
              <a:buNone/>
            </a:pPr>
            <a:r>
              <a:rPr lang="en" sz="1900"/>
              <a:t>*** These 6 credits take up 6 ½ class periods out of the 8 class periods we have at MMS</a:t>
            </a:r>
            <a:endParaRPr sz="1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0"/>
          <p:cNvSpPr txBox="1">
            <a:spLocks noGrp="1"/>
          </p:cNvSpPr>
          <p:nvPr>
            <p:ph type="title"/>
          </p:nvPr>
        </p:nvSpPr>
        <p:spPr>
          <a:xfrm>
            <a:off x="1287450" y="117225"/>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All 7th Graders will have these choices…</a:t>
            </a:r>
            <a:endParaRPr/>
          </a:p>
        </p:txBody>
      </p:sp>
      <p:sp>
        <p:nvSpPr>
          <p:cNvPr id="179" name="Google Shape;179;p20"/>
          <p:cNvSpPr txBox="1">
            <a:spLocks noGrp="1"/>
          </p:cNvSpPr>
          <p:nvPr>
            <p:ph type="body" idx="1"/>
          </p:nvPr>
        </p:nvSpPr>
        <p:spPr>
          <a:xfrm>
            <a:off x="1204750" y="256425"/>
            <a:ext cx="7038900" cy="379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457200" lvl="0" indent="-304800" algn="l" rtl="0">
              <a:spcBef>
                <a:spcPts val="1200"/>
              </a:spcBef>
              <a:spcAft>
                <a:spcPts val="0"/>
              </a:spcAft>
              <a:buSzPts val="1200"/>
              <a:buAutoNum type="arabicParenR"/>
            </a:pPr>
            <a:r>
              <a:rPr lang="en" sz="1200"/>
              <a:t>.5 to 1.5 credits of electives from the following options </a:t>
            </a:r>
            <a:endParaRPr sz="1200"/>
          </a:p>
          <a:p>
            <a:pPr marL="457200" lvl="0" indent="0" algn="l" rtl="0">
              <a:spcBef>
                <a:spcPts val="1200"/>
              </a:spcBef>
              <a:spcAft>
                <a:spcPts val="0"/>
              </a:spcAft>
              <a:buNone/>
            </a:pPr>
            <a:r>
              <a:rPr lang="en" sz="1200"/>
              <a:t>(Every other day for the entire year)</a:t>
            </a:r>
            <a:endParaRPr sz="1200"/>
          </a:p>
          <a:p>
            <a:pPr marL="914400" lvl="1" indent="-304800" algn="l" rtl="0">
              <a:spcBef>
                <a:spcPts val="1200"/>
              </a:spcBef>
              <a:spcAft>
                <a:spcPts val="0"/>
              </a:spcAft>
              <a:buSzPts val="1200"/>
              <a:buAutoNum type="alphaLcParenR"/>
            </a:pPr>
            <a:r>
              <a:rPr lang="en" sz="1200"/>
              <a:t>Band (½ credit)</a:t>
            </a:r>
            <a:endParaRPr sz="1200"/>
          </a:p>
          <a:p>
            <a:pPr marL="914400" lvl="1" indent="-304800" algn="l" rtl="0">
              <a:spcBef>
                <a:spcPts val="0"/>
              </a:spcBef>
              <a:spcAft>
                <a:spcPts val="0"/>
              </a:spcAft>
              <a:buSzPts val="1200"/>
              <a:buAutoNum type="alphaLcParenR"/>
            </a:pPr>
            <a:r>
              <a:rPr lang="en" sz="1200"/>
              <a:t>Orchestra (½ credit)</a:t>
            </a:r>
            <a:endParaRPr sz="1200"/>
          </a:p>
          <a:p>
            <a:pPr marL="914400" lvl="1" indent="-304800" algn="l" rtl="0">
              <a:spcBef>
                <a:spcPts val="0"/>
              </a:spcBef>
              <a:spcAft>
                <a:spcPts val="0"/>
              </a:spcAft>
              <a:buSzPts val="1200"/>
              <a:buAutoNum type="alphaLcParenR"/>
            </a:pPr>
            <a:r>
              <a:rPr lang="en" sz="1200"/>
              <a:t>Choir (½ credit)</a:t>
            </a:r>
            <a:endParaRPr sz="1200"/>
          </a:p>
          <a:p>
            <a:pPr marL="1371600" lvl="0" indent="0" algn="l" rtl="0">
              <a:spcBef>
                <a:spcPts val="1200"/>
              </a:spcBef>
              <a:spcAft>
                <a:spcPts val="0"/>
              </a:spcAft>
              <a:buNone/>
            </a:pPr>
            <a:r>
              <a:rPr lang="en" sz="1200"/>
              <a:t>***NO MORE THAN 2 MUSIC CLASSES!***</a:t>
            </a:r>
            <a:endParaRPr sz="1200"/>
          </a:p>
          <a:p>
            <a:pPr marL="0" lvl="0" indent="457200" algn="l" rtl="0">
              <a:spcBef>
                <a:spcPts val="1200"/>
              </a:spcBef>
              <a:spcAft>
                <a:spcPts val="0"/>
              </a:spcAft>
              <a:buNone/>
            </a:pPr>
            <a:r>
              <a:rPr lang="en" sz="1200"/>
              <a:t>(Every day for the semester)</a:t>
            </a:r>
            <a:endParaRPr sz="1200"/>
          </a:p>
          <a:p>
            <a:pPr marL="914400" lvl="1" indent="-304800" algn="l" rtl="0">
              <a:spcBef>
                <a:spcPts val="1200"/>
              </a:spcBef>
              <a:spcAft>
                <a:spcPts val="0"/>
              </a:spcAft>
              <a:buSzPts val="1200"/>
              <a:buAutoNum type="alphaLcParenR"/>
            </a:pPr>
            <a:r>
              <a:rPr lang="en" sz="1200"/>
              <a:t>Exploring World Languages (½ credit)</a:t>
            </a:r>
            <a:endParaRPr sz="1200"/>
          </a:p>
          <a:p>
            <a:pPr marL="914400" lvl="1" indent="-304800" algn="l" rtl="0">
              <a:spcBef>
                <a:spcPts val="0"/>
              </a:spcBef>
              <a:spcAft>
                <a:spcPts val="0"/>
              </a:spcAft>
              <a:buSzPts val="1200"/>
              <a:buAutoNum type="alphaLcParenR"/>
            </a:pPr>
            <a:r>
              <a:rPr lang="en" sz="1200"/>
              <a:t>Exploring Agriscience (½ credit)</a:t>
            </a:r>
            <a:endParaRPr sz="1200"/>
          </a:p>
          <a:p>
            <a:pPr marL="457200" lvl="0" indent="0" algn="l" rtl="0">
              <a:spcBef>
                <a:spcPts val="1200"/>
              </a:spcBef>
              <a:spcAft>
                <a:spcPts val="0"/>
              </a:spcAft>
              <a:buNone/>
            </a:pPr>
            <a:r>
              <a:rPr lang="en" sz="1200"/>
              <a:t>***You can not take 2 electives AND a music class(es)***</a:t>
            </a:r>
            <a:endParaRPr sz="1200"/>
          </a:p>
          <a:p>
            <a:pPr marL="457200" lvl="0" indent="-304800" algn="l" rtl="0">
              <a:spcBef>
                <a:spcPts val="1200"/>
              </a:spcBef>
              <a:spcAft>
                <a:spcPts val="0"/>
              </a:spcAft>
              <a:buSzPts val="1200"/>
              <a:buAutoNum type="arabicParenR"/>
            </a:pPr>
            <a:r>
              <a:rPr lang="en" sz="1200"/>
              <a:t>Study Halls - if your student has 7.5 credits, they will not have any study hall. If they have 6.5 or 7.0 credits, they will have some sort of study hall (either everyday or every other day)</a:t>
            </a:r>
            <a:endParaRPr sz="1200"/>
          </a:p>
          <a:p>
            <a:pPr marL="457200" lvl="0" indent="0" algn="l" rtl="0">
              <a:spcBef>
                <a:spcPts val="1200"/>
              </a:spcBef>
              <a:spcAft>
                <a:spcPts val="0"/>
              </a:spcAft>
              <a:buNone/>
            </a:pPr>
            <a:r>
              <a:rPr lang="en" sz="1200"/>
              <a:t>***PLEASE NOTE:  Advisory (21 minutes per day) is often time used as study hall time with flexibility to see a teacher you really need to see.</a:t>
            </a:r>
            <a:endParaRPr sz="1200"/>
          </a:p>
          <a:p>
            <a:pPr marL="457200" lvl="0" indent="0" algn="l" rtl="0">
              <a:spcBef>
                <a:spcPts val="1200"/>
              </a:spcBef>
              <a:spcAft>
                <a:spcPts val="1200"/>
              </a:spcAft>
              <a:buNone/>
            </a:pP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1"/>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MMS School Safety</a:t>
            </a:r>
            <a:endParaRPr/>
          </a:p>
        </p:txBody>
      </p:sp>
      <p:sp>
        <p:nvSpPr>
          <p:cNvPr id="185" name="Google Shape;185;p21"/>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fontScale="70000"/>
          </a:bodyPr>
          <a:lstStyle/>
          <a:p>
            <a:pPr marL="457200" lvl="0" indent="-335280" algn="l" rtl="0">
              <a:spcBef>
                <a:spcPts val="0"/>
              </a:spcBef>
              <a:spcAft>
                <a:spcPts val="0"/>
              </a:spcAft>
              <a:buSzPct val="100000"/>
              <a:buAutoNum type="arabicParenR"/>
            </a:pPr>
            <a:r>
              <a:rPr lang="en" sz="2400"/>
              <a:t>Secure entry to building (Door #2)</a:t>
            </a:r>
            <a:endParaRPr sz="2400"/>
          </a:p>
          <a:p>
            <a:pPr marL="457200" lvl="0" indent="-335280" algn="l" rtl="0">
              <a:spcBef>
                <a:spcPts val="0"/>
              </a:spcBef>
              <a:spcAft>
                <a:spcPts val="0"/>
              </a:spcAft>
              <a:buSzPct val="100000"/>
              <a:buAutoNum type="arabicParenR"/>
            </a:pPr>
            <a:r>
              <a:rPr lang="en" sz="2400"/>
              <a:t>School safety drills (Weather, Fire, Safety, and Emergency team)</a:t>
            </a:r>
            <a:endParaRPr sz="2400"/>
          </a:p>
          <a:p>
            <a:pPr marL="457200" lvl="0" indent="-335280" algn="l" rtl="0">
              <a:spcBef>
                <a:spcPts val="0"/>
              </a:spcBef>
              <a:spcAft>
                <a:spcPts val="0"/>
              </a:spcAft>
              <a:buSzPct val="100000"/>
              <a:buAutoNum type="arabicParenR"/>
            </a:pPr>
            <a:r>
              <a:rPr lang="en" sz="2400"/>
              <a:t>School Resource Officer (SRO) program</a:t>
            </a:r>
            <a:endParaRPr sz="2400"/>
          </a:p>
          <a:p>
            <a:pPr marL="457200" lvl="0" indent="-335280" algn="l" rtl="0">
              <a:spcBef>
                <a:spcPts val="0"/>
              </a:spcBef>
              <a:spcAft>
                <a:spcPts val="0"/>
              </a:spcAft>
              <a:buSzPct val="100000"/>
              <a:buAutoNum type="arabicParenR"/>
            </a:pPr>
            <a:r>
              <a:rPr lang="en" sz="2400"/>
              <a:t>SRO Therapy Dog (“Reggie”)</a:t>
            </a:r>
            <a:endParaRPr sz="2400"/>
          </a:p>
          <a:p>
            <a:pPr marL="457200" lvl="0" indent="-335280" algn="l" rtl="0">
              <a:spcBef>
                <a:spcPts val="0"/>
              </a:spcBef>
              <a:spcAft>
                <a:spcPts val="0"/>
              </a:spcAft>
              <a:buSzPct val="100000"/>
              <a:buAutoNum type="arabicParenR"/>
            </a:pPr>
            <a:r>
              <a:rPr lang="en" sz="2400"/>
              <a:t>Security Cameras</a:t>
            </a:r>
            <a:endParaRPr sz="2400"/>
          </a:p>
          <a:p>
            <a:pPr marL="457200" lvl="0" indent="-335280" algn="l" rtl="0">
              <a:spcBef>
                <a:spcPts val="0"/>
              </a:spcBef>
              <a:spcAft>
                <a:spcPts val="0"/>
              </a:spcAft>
              <a:buSzPct val="100000"/>
              <a:buAutoNum type="arabicParenR"/>
            </a:pPr>
            <a:r>
              <a:rPr lang="en" sz="2400"/>
              <a:t>Cell phone usage / proper use of technology</a:t>
            </a:r>
            <a:endParaRPr sz="2400"/>
          </a:p>
          <a:p>
            <a:pPr marL="457200" lvl="0" indent="-335280" algn="l" rtl="0">
              <a:spcBef>
                <a:spcPts val="0"/>
              </a:spcBef>
              <a:spcAft>
                <a:spcPts val="0"/>
              </a:spcAft>
              <a:buSzPct val="100000"/>
              <a:buAutoNum type="arabicParenR"/>
            </a:pPr>
            <a:r>
              <a:rPr lang="en" sz="2400"/>
              <a:t>Morning Supervision beginning at 7:15am</a:t>
            </a:r>
            <a:endParaRPr sz="2400"/>
          </a:p>
          <a:p>
            <a:pPr marL="457200" lvl="0" indent="-335280" algn="l" rtl="0">
              <a:spcBef>
                <a:spcPts val="0"/>
              </a:spcBef>
              <a:spcAft>
                <a:spcPts val="0"/>
              </a:spcAft>
              <a:buSzPct val="100000"/>
              <a:buAutoNum type="arabicParenR"/>
            </a:pPr>
            <a:r>
              <a:rPr lang="en" sz="2400"/>
              <a:t>Students need to be off campus by 3:05pm (if not in school activity)</a:t>
            </a:r>
            <a:endParaRPr sz="2400"/>
          </a:p>
          <a:p>
            <a:pPr marL="457200" lvl="0" indent="-335280" algn="l" rtl="0">
              <a:spcBef>
                <a:spcPts val="0"/>
              </a:spcBef>
              <a:spcAft>
                <a:spcPts val="0"/>
              </a:spcAft>
              <a:buSzPct val="100000"/>
              <a:buAutoNum type="arabicParenR"/>
            </a:pPr>
            <a:r>
              <a:rPr lang="en" sz="2400"/>
              <a:t>Best defense is YOU!</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2"/>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School Attendance</a:t>
            </a:r>
            <a:endParaRPr/>
          </a:p>
        </p:txBody>
      </p:sp>
      <p:sp>
        <p:nvSpPr>
          <p:cNvPr id="191" name="Google Shape;191;p22"/>
          <p:cNvSpPr txBox="1">
            <a:spLocks noGrp="1"/>
          </p:cNvSpPr>
          <p:nvPr>
            <p:ph type="body" idx="1"/>
          </p:nvPr>
        </p:nvSpPr>
        <p:spPr>
          <a:xfrm>
            <a:off x="1130475" y="1028525"/>
            <a:ext cx="7884000" cy="4183200"/>
          </a:xfrm>
          <a:prstGeom prst="rect">
            <a:avLst/>
          </a:prstGeom>
        </p:spPr>
        <p:txBody>
          <a:bodyPr spcFirstLastPara="1" wrap="square" lIns="91425" tIns="91425" rIns="91425" bIns="91425" anchor="t" anchorCtr="0">
            <a:normAutofit lnSpcReduction="20000"/>
          </a:bodyPr>
          <a:lstStyle/>
          <a:p>
            <a:pPr marL="457200" lvl="0" indent="-311150" algn="l" rtl="0">
              <a:spcBef>
                <a:spcPts val="0"/>
              </a:spcBef>
              <a:spcAft>
                <a:spcPts val="0"/>
              </a:spcAft>
              <a:buSzPts val="1300"/>
              <a:buChar char="★"/>
            </a:pPr>
            <a:r>
              <a:rPr lang="en"/>
              <a:t>The school day begins at 7:45 AM.  Students are expected to be in class and prepared to learn.</a:t>
            </a:r>
            <a:endParaRPr/>
          </a:p>
          <a:p>
            <a:pPr marL="457200" lvl="0" indent="-311150" algn="l" rtl="0">
              <a:spcBef>
                <a:spcPts val="0"/>
              </a:spcBef>
              <a:spcAft>
                <a:spcPts val="0"/>
              </a:spcAft>
              <a:buSzPts val="1300"/>
              <a:buChar char="★"/>
            </a:pPr>
            <a:r>
              <a:rPr lang="en"/>
              <a:t>Students arriving after 7:45 AM will be marked tardy (if within the first period of the day) or absent (if arriving after 8:00 AM).  The handbook states that if arriving late and marked tardy, a student will receive a detention following the first offense.  </a:t>
            </a:r>
            <a:endParaRPr/>
          </a:p>
          <a:p>
            <a:pPr marL="457200" lvl="0" indent="-311150" algn="l" rtl="0">
              <a:spcBef>
                <a:spcPts val="0"/>
              </a:spcBef>
              <a:spcAft>
                <a:spcPts val="0"/>
              </a:spcAft>
              <a:buSzPts val="1300"/>
              <a:buChar char="★"/>
            </a:pPr>
            <a:r>
              <a:rPr lang="en"/>
              <a:t>Parents/guardians are authorized to excuse their child from school for any or no reason up to a maximum of 5 school days in a semester, provided they notify the school in advance.  Any days of absence beyond the 5 days may be considered unexcused and subject to the truancy ordinances of the city/county.  </a:t>
            </a:r>
            <a:endParaRPr/>
          </a:p>
          <a:p>
            <a:pPr marL="457200" lvl="0" indent="-311150" algn="l" rtl="0">
              <a:spcBef>
                <a:spcPts val="0"/>
              </a:spcBef>
              <a:spcAft>
                <a:spcPts val="0"/>
              </a:spcAft>
              <a:buSzPts val="1300"/>
              <a:buChar char="★"/>
            </a:pPr>
            <a:r>
              <a:rPr lang="en"/>
              <a:t>An acceptable excuse will be marked as an excused absence. </a:t>
            </a:r>
            <a:endParaRPr/>
          </a:p>
          <a:p>
            <a:pPr marL="914400" lvl="1" indent="-298450" algn="l" rtl="0">
              <a:spcBef>
                <a:spcPts val="0"/>
              </a:spcBef>
              <a:spcAft>
                <a:spcPts val="0"/>
              </a:spcAft>
              <a:buSzPts val="1100"/>
              <a:buChar char="○"/>
            </a:pPr>
            <a:r>
              <a:rPr lang="en"/>
              <a:t>Note from a licensed medical provider</a:t>
            </a:r>
            <a:endParaRPr/>
          </a:p>
          <a:p>
            <a:pPr marL="914400" lvl="1" indent="-298450" algn="l" rtl="0">
              <a:spcBef>
                <a:spcPts val="0"/>
              </a:spcBef>
              <a:spcAft>
                <a:spcPts val="0"/>
              </a:spcAft>
              <a:buSzPts val="1100"/>
              <a:buChar char="○"/>
            </a:pPr>
            <a:r>
              <a:rPr lang="en"/>
              <a:t>Documentation of a required Court Appearance</a:t>
            </a:r>
            <a:endParaRPr/>
          </a:p>
          <a:p>
            <a:pPr marL="914400" lvl="1" indent="-298450" algn="l" rtl="0">
              <a:spcBef>
                <a:spcPts val="0"/>
              </a:spcBef>
              <a:spcAft>
                <a:spcPts val="0"/>
              </a:spcAft>
              <a:buSzPts val="1100"/>
              <a:buChar char="○"/>
            </a:pPr>
            <a:r>
              <a:rPr lang="en"/>
              <a:t>The school sends the student home</a:t>
            </a:r>
            <a:endParaRPr/>
          </a:p>
          <a:p>
            <a:pPr marL="914400" lvl="1" indent="-298450" algn="l" rtl="0">
              <a:spcBef>
                <a:spcPts val="0"/>
              </a:spcBef>
              <a:spcAft>
                <a:spcPts val="0"/>
              </a:spcAft>
              <a:buSzPts val="1100"/>
              <a:buChar char="○"/>
            </a:pPr>
            <a:r>
              <a:rPr lang="en"/>
              <a:t>Religious instruction</a:t>
            </a:r>
            <a:endParaRPr/>
          </a:p>
          <a:p>
            <a:pPr marL="914400" lvl="1" indent="-298450" algn="l" rtl="0">
              <a:spcBef>
                <a:spcPts val="0"/>
              </a:spcBef>
              <a:spcAft>
                <a:spcPts val="0"/>
              </a:spcAft>
              <a:buSzPts val="1100"/>
              <a:buChar char="○"/>
            </a:pPr>
            <a:r>
              <a:rPr lang="en"/>
              <a:t>Funerals of family members</a:t>
            </a:r>
            <a:endParaRPr/>
          </a:p>
          <a:p>
            <a:pPr marL="914400" lvl="1" indent="-298450" algn="l" rtl="0">
              <a:spcBef>
                <a:spcPts val="0"/>
              </a:spcBef>
              <a:spcAft>
                <a:spcPts val="0"/>
              </a:spcAft>
              <a:buSzPts val="1100"/>
              <a:buChar char="○"/>
            </a:pPr>
            <a:r>
              <a:rPr lang="en"/>
              <a:t>Sporting events that are school sponsored</a:t>
            </a:r>
            <a:endParaRPr/>
          </a:p>
          <a:p>
            <a:pPr marL="914400" lvl="1" indent="-298450" algn="l" rtl="0">
              <a:spcBef>
                <a:spcPts val="0"/>
              </a:spcBef>
              <a:spcAft>
                <a:spcPts val="0"/>
              </a:spcAft>
              <a:buSzPts val="1100"/>
              <a:buChar char="○"/>
            </a:pPr>
            <a:r>
              <a:rPr lang="en"/>
              <a:t>Pre-approved absences such as extended vacations</a:t>
            </a:r>
            <a:endParaRPr/>
          </a:p>
          <a:p>
            <a:pPr marL="457200" lvl="0" indent="-311150" algn="l" rtl="0">
              <a:spcBef>
                <a:spcPts val="0"/>
              </a:spcBef>
              <a:spcAft>
                <a:spcPts val="0"/>
              </a:spcAft>
              <a:buSzPts val="1300"/>
              <a:buChar char="★"/>
            </a:pPr>
            <a:r>
              <a:rPr lang="en"/>
              <a:t>Attendance Matters - Students who attend regularly succeed academically, graduate from school on time,  develop structure, language &amp; social skills, and learn to accept responsibility.  </a:t>
            </a:r>
            <a:endParaRPr/>
          </a:p>
          <a:p>
            <a:pPr marL="0" lvl="0" indent="0" algn="ctr" rtl="0">
              <a:spcBef>
                <a:spcPts val="1200"/>
              </a:spcBef>
              <a:spcAft>
                <a:spcPts val="0"/>
              </a:spcAft>
              <a:buNone/>
            </a:pPr>
            <a:r>
              <a:rPr lang="en" sz="1600" b="1">
                <a:latin typeface="Caveat"/>
                <a:ea typeface="Caveat"/>
                <a:cs typeface="Caveat"/>
                <a:sym typeface="Caveat"/>
              </a:rPr>
              <a:t>“Education is the passport to the future, and attendance is the stamp that gets you there”</a:t>
            </a:r>
            <a:endParaRPr sz="1600" b="1">
              <a:latin typeface="Caveat"/>
              <a:ea typeface="Caveat"/>
              <a:cs typeface="Caveat"/>
              <a:sym typeface="Caveat"/>
            </a:endParaRPr>
          </a:p>
          <a:p>
            <a:pPr marL="0" lvl="0" indent="0" algn="l" rtl="0">
              <a:spcBef>
                <a:spcPts val="1200"/>
              </a:spcBef>
              <a:spcAft>
                <a:spcPts val="12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3"/>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MMS Athletics &amp; Extracurricular Opportunities</a:t>
            </a:r>
            <a:endParaRPr/>
          </a:p>
        </p:txBody>
      </p:sp>
      <p:sp>
        <p:nvSpPr>
          <p:cNvPr id="197" name="Google Shape;197;p23"/>
          <p:cNvSpPr txBox="1">
            <a:spLocks noGrp="1"/>
          </p:cNvSpPr>
          <p:nvPr>
            <p:ph type="body" idx="1"/>
          </p:nvPr>
        </p:nvSpPr>
        <p:spPr>
          <a:xfrm>
            <a:off x="1297500" y="1307850"/>
            <a:ext cx="7210500" cy="3357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00"/>
              <a:t>***Encourage your child to get involved!</a:t>
            </a:r>
            <a:endParaRPr sz="1600"/>
          </a:p>
          <a:p>
            <a:pPr marL="457200" lvl="0" indent="-330200" algn="l" rtl="0">
              <a:spcBef>
                <a:spcPts val="1200"/>
              </a:spcBef>
              <a:spcAft>
                <a:spcPts val="0"/>
              </a:spcAft>
              <a:buSzPts val="1600"/>
              <a:buAutoNum type="arabicParenR"/>
            </a:pPr>
            <a:r>
              <a:rPr lang="en" sz="1600"/>
              <a:t>See Course Handbook (website) for athletic and club offerings</a:t>
            </a:r>
            <a:endParaRPr sz="1600"/>
          </a:p>
          <a:p>
            <a:pPr marL="457200" lvl="0" indent="-330200" algn="l" rtl="0">
              <a:spcBef>
                <a:spcPts val="0"/>
              </a:spcBef>
              <a:spcAft>
                <a:spcPts val="0"/>
              </a:spcAft>
              <a:buSzPts val="1600"/>
              <a:buAutoNum type="arabicParenR"/>
            </a:pPr>
            <a:r>
              <a:rPr lang="en" sz="1600"/>
              <a:t>Athletics - start thinking about getting your son or daughter a physical</a:t>
            </a:r>
            <a:endParaRPr sz="1600"/>
          </a:p>
          <a:p>
            <a:pPr marL="457200" lvl="0" indent="-330200" algn="l" rtl="0">
              <a:spcBef>
                <a:spcPts val="0"/>
              </a:spcBef>
              <a:spcAft>
                <a:spcPts val="0"/>
              </a:spcAft>
              <a:buSzPts val="1600"/>
              <a:buAutoNum type="arabicParenR"/>
            </a:pPr>
            <a:r>
              <a:rPr lang="en" sz="1600"/>
              <a:t>Athletic Meeting in the spring / summer </a:t>
            </a:r>
            <a:endParaRPr sz="1600"/>
          </a:p>
          <a:p>
            <a:pPr marL="914400" lvl="1" indent="-330200" algn="l" rtl="0">
              <a:spcBef>
                <a:spcPts val="0"/>
              </a:spcBef>
              <a:spcAft>
                <a:spcPts val="0"/>
              </a:spcAft>
              <a:buSzPts val="1600"/>
              <a:buAutoNum type="alphaLcParenR"/>
            </a:pPr>
            <a:r>
              <a:rPr lang="en" sz="1600"/>
              <a:t>Must attend either May 20th or August 19th @ 5:30pm</a:t>
            </a:r>
            <a:endParaRPr sz="1600"/>
          </a:p>
          <a:p>
            <a:pPr marL="457200" lvl="0" indent="-330200" algn="l" rtl="0">
              <a:spcBef>
                <a:spcPts val="0"/>
              </a:spcBef>
              <a:spcAft>
                <a:spcPts val="0"/>
              </a:spcAft>
              <a:buSzPts val="1600"/>
              <a:buAutoNum type="arabicParenR"/>
            </a:pPr>
            <a:r>
              <a:rPr lang="en" sz="1600"/>
              <a:t>Athletic Code of Conduct and follow WIAA rules and regulations</a:t>
            </a:r>
            <a:endParaRPr sz="1600"/>
          </a:p>
          <a:p>
            <a:pPr marL="457200" lvl="0" indent="-330200" algn="l" rtl="0">
              <a:spcBef>
                <a:spcPts val="0"/>
              </a:spcBef>
              <a:spcAft>
                <a:spcPts val="0"/>
              </a:spcAft>
              <a:buSzPts val="1600"/>
              <a:buAutoNum type="arabicParenR"/>
            </a:pPr>
            <a:r>
              <a:rPr lang="en" sz="1600"/>
              <a:t>Wisconsin Valley Conference website</a:t>
            </a:r>
            <a:endParaRPr sz="1600"/>
          </a:p>
          <a:p>
            <a:pPr marL="914400" lvl="1" indent="-317500" algn="l" rtl="0">
              <a:spcBef>
                <a:spcPts val="0"/>
              </a:spcBef>
              <a:spcAft>
                <a:spcPts val="0"/>
              </a:spcAft>
              <a:buSzPts val="1400"/>
              <a:buAutoNum type="alphaLcParenR"/>
            </a:pPr>
            <a:r>
              <a:rPr lang="en" sz="1400" u="sng">
                <a:solidFill>
                  <a:schemeClr val="accent5"/>
                </a:solidFill>
                <a:hlinkClick r:id="rId3">
                  <a:extLst>
                    <a:ext uri="{A12FA001-AC4F-418D-AE19-62706E023703}">
                      <ahyp:hlinkClr xmlns:ahyp="http://schemas.microsoft.com/office/drawing/2018/hyperlinkcolor" val="tx"/>
                    </a:ext>
                  </a:extLst>
                </a:hlinkClick>
              </a:rPr>
              <a:t>www.wisconsinvalleyconference.org</a:t>
            </a:r>
            <a:endParaRPr sz="1600"/>
          </a:p>
          <a:p>
            <a:pPr marL="457200" lvl="0" indent="-330200" algn="l" rtl="0">
              <a:spcBef>
                <a:spcPts val="0"/>
              </a:spcBef>
              <a:spcAft>
                <a:spcPts val="0"/>
              </a:spcAft>
              <a:buSzPts val="1600"/>
              <a:buAutoNum type="arabicParenR"/>
            </a:pPr>
            <a:r>
              <a:rPr lang="en" sz="1600"/>
              <a:t>Registration for sports will NOT open until after the first week of July 6th</a:t>
            </a:r>
            <a:endParaRPr sz="1600"/>
          </a:p>
          <a:p>
            <a:pPr marL="914400" lvl="1" indent="-317500" algn="l" rtl="0">
              <a:spcBef>
                <a:spcPts val="0"/>
              </a:spcBef>
              <a:spcAft>
                <a:spcPts val="0"/>
              </a:spcAft>
              <a:buSzPts val="1400"/>
              <a:buAutoNum type="alphaLcParenR"/>
            </a:pPr>
            <a:r>
              <a:rPr lang="en" sz="1400"/>
              <a:t>Football will start  August 10th.   All other sports August 17th</a:t>
            </a:r>
            <a:endParaRPr sz="1400"/>
          </a:p>
          <a:p>
            <a:pPr marL="457200" lvl="0" indent="-317500" algn="l" rtl="0">
              <a:spcBef>
                <a:spcPts val="0"/>
              </a:spcBef>
              <a:spcAft>
                <a:spcPts val="0"/>
              </a:spcAft>
              <a:buSzPts val="1400"/>
              <a:buAutoNum type="arabicParenR"/>
            </a:pPr>
            <a:r>
              <a:rPr lang="en" sz="1400"/>
              <a:t>Sports you  - Coach communications</a:t>
            </a:r>
            <a:endParaRPr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Communication</a:t>
            </a:r>
            <a:endParaRPr/>
          </a:p>
        </p:txBody>
      </p:sp>
      <p:sp>
        <p:nvSpPr>
          <p:cNvPr id="203" name="Google Shape;203;p2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fontScale="92500" lnSpcReduction="10000"/>
          </a:bodyPr>
          <a:lstStyle/>
          <a:p>
            <a:pPr marL="457200" lvl="0" indent="-328453" algn="l" rtl="0">
              <a:spcBef>
                <a:spcPts val="0"/>
              </a:spcBef>
              <a:spcAft>
                <a:spcPts val="0"/>
              </a:spcAft>
              <a:buSzPct val="100000"/>
              <a:buAutoNum type="arabicParenR"/>
            </a:pPr>
            <a:r>
              <a:rPr lang="en" sz="1700"/>
              <a:t>Email - good time to double check email addresses in Skyward</a:t>
            </a:r>
            <a:endParaRPr sz="1700"/>
          </a:p>
          <a:p>
            <a:pPr marL="457200" lvl="0" indent="-328453" algn="l" rtl="0">
              <a:spcBef>
                <a:spcPts val="0"/>
              </a:spcBef>
              <a:spcAft>
                <a:spcPts val="0"/>
              </a:spcAft>
              <a:buSzPct val="100000"/>
              <a:buAutoNum type="arabicParenR"/>
            </a:pPr>
            <a:r>
              <a:rPr lang="en" sz="1700"/>
              <a:t>Website (important dates and information)</a:t>
            </a:r>
            <a:endParaRPr sz="1700"/>
          </a:p>
          <a:p>
            <a:pPr marL="914400" lvl="1" indent="-328453" algn="l" rtl="0">
              <a:spcBef>
                <a:spcPts val="0"/>
              </a:spcBef>
              <a:spcAft>
                <a:spcPts val="0"/>
              </a:spcAft>
              <a:buSzPct val="100000"/>
              <a:buAutoNum type="alphaLcParenR"/>
            </a:pPr>
            <a:r>
              <a:rPr lang="en" sz="1700"/>
              <a:t>MMS Tigers @MfldMSTigers on “X” (formerly Twitter)</a:t>
            </a:r>
            <a:endParaRPr sz="1700"/>
          </a:p>
          <a:p>
            <a:pPr marL="457200" lvl="0" indent="-328453" algn="l" rtl="0">
              <a:spcBef>
                <a:spcPts val="0"/>
              </a:spcBef>
              <a:spcAft>
                <a:spcPts val="0"/>
              </a:spcAft>
              <a:buSzPct val="100000"/>
              <a:buAutoNum type="arabicParenR"/>
            </a:pPr>
            <a:r>
              <a:rPr lang="en" sz="1700"/>
              <a:t>Skyward (gradebook, missing assignments, and attendance)</a:t>
            </a:r>
            <a:endParaRPr sz="1700"/>
          </a:p>
          <a:p>
            <a:pPr marL="457200" lvl="0" indent="-328453" algn="l" rtl="0">
              <a:spcBef>
                <a:spcPts val="0"/>
              </a:spcBef>
              <a:spcAft>
                <a:spcPts val="0"/>
              </a:spcAft>
              <a:buSzPct val="100000"/>
              <a:buAutoNum type="arabicParenR"/>
            </a:pPr>
            <a:r>
              <a:rPr lang="en" sz="1700"/>
              <a:t>Canvas (posting of assignments, due dates, and course content/syllabi)</a:t>
            </a:r>
            <a:endParaRPr sz="1700"/>
          </a:p>
          <a:p>
            <a:pPr marL="0" lvl="0" indent="0" algn="l" rtl="0">
              <a:spcBef>
                <a:spcPts val="1200"/>
              </a:spcBef>
              <a:spcAft>
                <a:spcPts val="0"/>
              </a:spcAft>
              <a:buNone/>
            </a:pPr>
            <a:r>
              <a:rPr lang="en"/>
              <a:t>My contact information:</a:t>
            </a:r>
            <a:endParaRPr/>
          </a:p>
          <a:p>
            <a:pPr marL="0" lvl="0" indent="0" algn="l" rtl="0">
              <a:spcBef>
                <a:spcPts val="1200"/>
              </a:spcBef>
              <a:spcAft>
                <a:spcPts val="0"/>
              </a:spcAft>
              <a:buNone/>
            </a:pPr>
            <a:r>
              <a:rPr lang="en"/>
              <a:t>***Matt Biederwolf, MMS Principal</a:t>
            </a:r>
            <a:endParaRPr/>
          </a:p>
          <a:p>
            <a:pPr marL="0" lvl="0" indent="0" algn="l" rtl="0">
              <a:spcBef>
                <a:spcPts val="1200"/>
              </a:spcBef>
              <a:spcAft>
                <a:spcPts val="0"/>
              </a:spcAft>
              <a:buNone/>
            </a:pPr>
            <a:r>
              <a:rPr lang="en"/>
              <a:t>***</a:t>
            </a:r>
            <a:r>
              <a:rPr lang="en" u="sng">
                <a:solidFill>
                  <a:schemeClr val="hlink"/>
                </a:solidFill>
                <a:hlinkClick r:id="rId3"/>
              </a:rPr>
              <a:t>biederwolfm@marshfieldschools.org</a:t>
            </a:r>
            <a:endParaRPr/>
          </a:p>
          <a:p>
            <a:pPr marL="0" lvl="0" indent="0" algn="l" rtl="0">
              <a:spcBef>
                <a:spcPts val="1200"/>
              </a:spcBef>
              <a:spcAft>
                <a:spcPts val="1200"/>
              </a:spcAft>
              <a:buNone/>
            </a:pPr>
            <a:r>
              <a:rPr lang="en"/>
              <a:t>***715-387-1249, extension 3610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SAVE THE DATE!  </a:t>
            </a:r>
            <a:endParaRPr/>
          </a:p>
        </p:txBody>
      </p:sp>
      <p:sp>
        <p:nvSpPr>
          <p:cNvPr id="209" name="Google Shape;209;p25"/>
          <p:cNvSpPr txBox="1">
            <a:spLocks noGrp="1"/>
          </p:cNvSpPr>
          <p:nvPr>
            <p:ph type="body" idx="1"/>
          </p:nvPr>
        </p:nvSpPr>
        <p:spPr>
          <a:xfrm>
            <a:off x="1297500" y="1229975"/>
            <a:ext cx="7038900" cy="3248700"/>
          </a:xfrm>
          <a:prstGeom prst="rect">
            <a:avLst/>
          </a:prstGeom>
        </p:spPr>
        <p:txBody>
          <a:bodyPr spcFirstLastPara="1" wrap="square" lIns="91425" tIns="91425" rIns="91425" bIns="91425" anchor="t" anchorCtr="0">
            <a:normAutofit fontScale="92500" lnSpcReduction="10000"/>
          </a:bodyPr>
          <a:lstStyle/>
          <a:p>
            <a:pPr marL="457200" lvl="0" indent="-304958" algn="l" rtl="0">
              <a:spcBef>
                <a:spcPts val="0"/>
              </a:spcBef>
              <a:spcAft>
                <a:spcPts val="0"/>
              </a:spcAft>
              <a:buSzPct val="100000"/>
              <a:buAutoNum type="arabicParenR"/>
            </a:pPr>
            <a:r>
              <a:rPr lang="en"/>
              <a:t>March 5:  Completed yellow Program of Studies sheet due to 6th grade teacher</a:t>
            </a:r>
            <a:endParaRPr/>
          </a:p>
          <a:p>
            <a:pPr marL="457200" lvl="0" indent="-304958" algn="l" rtl="0">
              <a:spcBef>
                <a:spcPts val="0"/>
              </a:spcBef>
              <a:spcAft>
                <a:spcPts val="0"/>
              </a:spcAft>
              <a:buSzPct val="100000"/>
              <a:buAutoNum type="arabicParenR"/>
            </a:pPr>
            <a:r>
              <a:rPr lang="en"/>
              <a:t>March 9:  6th grade students register during school</a:t>
            </a:r>
            <a:endParaRPr/>
          </a:p>
          <a:p>
            <a:pPr marL="457200" lvl="0" indent="-304958" algn="l" rtl="0">
              <a:spcBef>
                <a:spcPts val="0"/>
              </a:spcBef>
              <a:spcAft>
                <a:spcPts val="0"/>
              </a:spcAft>
              <a:buSzPct val="100000"/>
              <a:buAutoNum type="arabicParenR"/>
            </a:pPr>
            <a:r>
              <a:rPr lang="en"/>
              <a:t>April 14:  MMS Summer School Arena Scheduling opens at 8:00am</a:t>
            </a:r>
            <a:endParaRPr/>
          </a:p>
          <a:p>
            <a:pPr marL="457200" lvl="0" indent="-304958" algn="l" rtl="0">
              <a:spcBef>
                <a:spcPts val="0"/>
              </a:spcBef>
              <a:spcAft>
                <a:spcPts val="0"/>
              </a:spcAft>
              <a:buSzPct val="100000"/>
              <a:buAutoNum type="arabicParenR"/>
            </a:pPr>
            <a:r>
              <a:rPr lang="en"/>
              <a:t>April 24:  MMS Summer School Arena Scheduling closes at 3:30pm</a:t>
            </a:r>
            <a:endParaRPr/>
          </a:p>
          <a:p>
            <a:pPr marL="457200" lvl="0" indent="-304958" algn="l" rtl="0">
              <a:spcBef>
                <a:spcPts val="0"/>
              </a:spcBef>
              <a:spcAft>
                <a:spcPts val="0"/>
              </a:spcAft>
              <a:buSzPct val="100000"/>
              <a:buAutoNum type="arabicParenR"/>
            </a:pPr>
            <a:r>
              <a:rPr lang="en"/>
              <a:t>May 8:  6th Grade Student Tours @ MMS during school</a:t>
            </a:r>
            <a:endParaRPr/>
          </a:p>
          <a:p>
            <a:pPr marL="457200" lvl="0" indent="-304958" algn="l" rtl="0">
              <a:spcBef>
                <a:spcPts val="0"/>
              </a:spcBef>
              <a:spcAft>
                <a:spcPts val="0"/>
              </a:spcAft>
              <a:buSzPct val="100000"/>
              <a:buAutoNum type="arabicParenR"/>
            </a:pPr>
            <a:r>
              <a:rPr lang="en"/>
              <a:t>May 20 Student Athlete-Parent Meeting 5:30pm @ MMS Gym</a:t>
            </a:r>
            <a:endParaRPr/>
          </a:p>
          <a:p>
            <a:pPr marL="457200" lvl="0" indent="-304958" algn="l" rtl="0">
              <a:spcBef>
                <a:spcPts val="0"/>
              </a:spcBef>
              <a:spcAft>
                <a:spcPts val="0"/>
              </a:spcAft>
              <a:buSzPct val="100000"/>
              <a:buAutoNum type="arabicParenR"/>
            </a:pPr>
            <a:r>
              <a:rPr lang="en"/>
              <a:t>June 15:  MMS Summer School begins</a:t>
            </a:r>
            <a:endParaRPr/>
          </a:p>
          <a:p>
            <a:pPr marL="457200" lvl="0" indent="-304958" algn="l" rtl="0">
              <a:spcBef>
                <a:spcPts val="0"/>
              </a:spcBef>
              <a:spcAft>
                <a:spcPts val="0"/>
              </a:spcAft>
              <a:buSzPct val="100000"/>
              <a:buAutoNum type="arabicParenR"/>
            </a:pPr>
            <a:r>
              <a:rPr lang="en"/>
              <a:t>The week of July 6:  Fall sports registration will open</a:t>
            </a:r>
            <a:endParaRPr/>
          </a:p>
          <a:p>
            <a:pPr marL="457200" lvl="0" indent="-304958" algn="l" rtl="0">
              <a:spcBef>
                <a:spcPts val="0"/>
              </a:spcBef>
              <a:spcAft>
                <a:spcPts val="0"/>
              </a:spcAft>
              <a:buSzPct val="100000"/>
              <a:buAutoNum type="arabicParenR"/>
            </a:pPr>
            <a:r>
              <a:rPr lang="en"/>
              <a:t>August 10, 11, and/or 12:  MMS Schedule Pick-Up &amp; Picture Take Day</a:t>
            </a:r>
            <a:endParaRPr/>
          </a:p>
          <a:p>
            <a:pPr marL="457200" lvl="0" indent="-304958" algn="l" rtl="0">
              <a:spcBef>
                <a:spcPts val="0"/>
              </a:spcBef>
              <a:spcAft>
                <a:spcPts val="0"/>
              </a:spcAft>
              <a:buSzPct val="100000"/>
              <a:buAutoNum type="arabicParenR"/>
            </a:pPr>
            <a:r>
              <a:rPr lang="en"/>
              <a:t>August 10: Football  practices begin (see online for individual sport start dates)</a:t>
            </a:r>
            <a:endParaRPr/>
          </a:p>
          <a:p>
            <a:pPr marL="457200" lvl="0" indent="-304958" algn="l" rtl="0">
              <a:spcBef>
                <a:spcPts val="0"/>
              </a:spcBef>
              <a:spcAft>
                <a:spcPts val="0"/>
              </a:spcAft>
              <a:buSzPct val="100000"/>
              <a:buAutoNum type="arabicParenR"/>
            </a:pPr>
            <a:r>
              <a:rPr lang="en"/>
              <a:t>August 13 or 14:  “Making the Move” summer school class (optional but highly encouraged)</a:t>
            </a:r>
            <a:endParaRPr/>
          </a:p>
          <a:p>
            <a:pPr marL="457200" lvl="0" indent="-304958" algn="l" rtl="0">
              <a:spcBef>
                <a:spcPts val="0"/>
              </a:spcBef>
              <a:spcAft>
                <a:spcPts val="0"/>
              </a:spcAft>
              <a:buSzPct val="100000"/>
              <a:buAutoNum type="arabicParenR"/>
            </a:pPr>
            <a:r>
              <a:rPr lang="en"/>
              <a:t>August 17:   All other Fall sports practices begin (see online for individual sport start dates)</a:t>
            </a:r>
            <a:endParaRPr/>
          </a:p>
          <a:p>
            <a:pPr marL="457200" lvl="0" indent="-304958" algn="l" rtl="0">
              <a:spcBef>
                <a:spcPts val="0"/>
              </a:spcBef>
              <a:spcAft>
                <a:spcPts val="0"/>
              </a:spcAft>
              <a:buSzPct val="100000"/>
              <a:buAutoNum type="arabicParenR"/>
            </a:pPr>
            <a:r>
              <a:rPr lang="en"/>
              <a:t>August 19:  Student Athlete-Parent Meeting 5:30pm @ MMS Gym</a:t>
            </a:r>
            <a:endParaRPr/>
          </a:p>
          <a:p>
            <a:pPr marL="457200" lvl="0" indent="-304958" algn="l" rtl="0">
              <a:spcBef>
                <a:spcPts val="0"/>
              </a:spcBef>
              <a:spcAft>
                <a:spcPts val="0"/>
              </a:spcAft>
              <a:buSzPct val="100000"/>
              <a:buAutoNum type="arabicParenR"/>
            </a:pPr>
            <a:r>
              <a:rPr lang="en"/>
              <a:t>August 26:  MMS Meet &amp; Greet (5:30 - 7:30pm)</a:t>
            </a:r>
            <a:endParaRPr/>
          </a:p>
          <a:p>
            <a:pPr marL="457200" lvl="0" indent="-304958" algn="l" rtl="0">
              <a:spcBef>
                <a:spcPts val="0"/>
              </a:spcBef>
              <a:spcAft>
                <a:spcPts val="0"/>
              </a:spcAft>
              <a:buSzPct val="100000"/>
              <a:buAutoNum type="arabicParenR"/>
            </a:pPr>
            <a:r>
              <a:rPr lang="en"/>
              <a:t>August 27:  First Day of School</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School Supply Lists	</a:t>
            </a:r>
            <a:endParaRPr/>
          </a:p>
        </p:txBody>
      </p:sp>
      <p:sp>
        <p:nvSpPr>
          <p:cNvPr id="215" name="Google Shape;215;p26"/>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Partnering with Impacks.  </a:t>
            </a:r>
            <a:endParaRPr/>
          </a:p>
          <a:p>
            <a:pPr marL="0" lvl="0" indent="0" algn="l" rtl="0">
              <a:spcBef>
                <a:spcPts val="1200"/>
              </a:spcBef>
              <a:spcAft>
                <a:spcPts val="0"/>
              </a:spcAft>
              <a:buNone/>
            </a:pPr>
            <a:r>
              <a:rPr lang="en"/>
              <a:t>Order your items online and have them shipped to your home or school (ready on the day of schedule pickup)</a:t>
            </a:r>
            <a:endParaRPr/>
          </a:p>
          <a:p>
            <a:pPr marL="0" lvl="0" indent="0" algn="l" rtl="0">
              <a:spcBef>
                <a:spcPts val="1200"/>
              </a:spcBef>
              <a:spcAft>
                <a:spcPts val="0"/>
              </a:spcAft>
              <a:buNone/>
            </a:pPr>
            <a:r>
              <a:rPr lang="en"/>
              <a:t>Name brand products are a reasonable price</a:t>
            </a:r>
            <a:endParaRPr/>
          </a:p>
          <a:p>
            <a:pPr marL="0" lvl="0" indent="0" algn="l" rtl="0">
              <a:spcBef>
                <a:spcPts val="1200"/>
              </a:spcBef>
              <a:spcAft>
                <a:spcPts val="0"/>
              </a:spcAft>
              <a:buNone/>
            </a:pPr>
            <a:r>
              <a:rPr lang="en"/>
              <a:t>Able to donate a few dollars to MMS and Impacks will match up to $5</a:t>
            </a:r>
            <a:endParaRPr/>
          </a:p>
          <a:p>
            <a:pPr marL="0" lvl="0" indent="0" algn="l" rtl="0">
              <a:spcBef>
                <a:spcPts val="1200"/>
              </a:spcBef>
              <a:spcAft>
                <a:spcPts val="0"/>
              </a:spcAft>
              <a:buNone/>
            </a:pPr>
            <a:r>
              <a:rPr lang="en"/>
              <a:t> Supply lists will be posted on line with a link to Impacks</a:t>
            </a:r>
            <a:endParaRPr/>
          </a:p>
          <a:p>
            <a:pPr marL="0" lvl="0" indent="0" algn="l" rtl="0">
              <a:spcBef>
                <a:spcPts val="1200"/>
              </a:spcBef>
              <a:spcAft>
                <a:spcPts val="0"/>
              </a:spcAft>
              <a:buNone/>
            </a:pPr>
            <a:r>
              <a:rPr lang="en"/>
              <a:t>This program is for your convenience.  If you wish to shop locally, feel free to so.</a:t>
            </a:r>
            <a:endParaRPr/>
          </a:p>
          <a:p>
            <a:pPr marL="0" lvl="0" indent="0" algn="l" rtl="0">
              <a:spcBef>
                <a:spcPts val="1200"/>
              </a:spcBef>
              <a:spcAft>
                <a:spcPts val="1200"/>
              </a:spcAft>
              <a:buNone/>
            </a:pPr>
            <a:endParaRPr/>
          </a:p>
        </p:txBody>
      </p:sp>
      <p:pic>
        <p:nvPicPr>
          <p:cNvPr id="216" name="Google Shape;216;p26" descr="a variety of school supplies including scissors pencils and a ruler (Provided by Tenor)"/>
          <p:cNvPicPr preferRelativeResize="0"/>
          <p:nvPr/>
        </p:nvPicPr>
        <p:blipFill>
          <a:blip r:embed="rId3">
            <a:alphaModFix/>
          </a:blip>
          <a:stretch>
            <a:fillRect/>
          </a:stretch>
        </p:blipFill>
        <p:spPr>
          <a:xfrm>
            <a:off x="7238300" y="227850"/>
            <a:ext cx="1663774" cy="16637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7"/>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We are all in this together!</a:t>
            </a:r>
            <a:endParaRPr/>
          </a:p>
        </p:txBody>
      </p:sp>
      <p:sp>
        <p:nvSpPr>
          <p:cNvPr id="222" name="Google Shape;222;p27"/>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800"/>
              <a:t>We are committed to a smooth transition and registration process to Marshfield Middle School!  </a:t>
            </a:r>
            <a:endParaRPr sz="1800"/>
          </a:p>
          <a:p>
            <a:pPr marL="0" lvl="0" indent="0" algn="l" rtl="0">
              <a:spcBef>
                <a:spcPts val="1200"/>
              </a:spcBef>
              <a:spcAft>
                <a:spcPts val="0"/>
              </a:spcAft>
              <a:buNone/>
            </a:pPr>
            <a:endParaRPr sz="1800"/>
          </a:p>
          <a:p>
            <a:pPr marL="0" lvl="0" indent="0" algn="l" rtl="0">
              <a:spcBef>
                <a:spcPts val="1200"/>
              </a:spcBef>
              <a:spcAft>
                <a:spcPts val="1200"/>
              </a:spcAft>
              <a:buNone/>
            </a:pPr>
            <a:r>
              <a:rPr lang="en" sz="1800"/>
              <a:t>Thank you for coming tonight and please do not hesitate to contact us if you have any questions.</a:t>
            </a:r>
            <a:endParaRPr sz="1800"/>
          </a:p>
        </p:txBody>
      </p:sp>
      <p:pic>
        <p:nvPicPr>
          <p:cNvPr id="223" name="Google Shape;223;p27"/>
          <p:cNvPicPr preferRelativeResize="0"/>
          <p:nvPr/>
        </p:nvPicPr>
        <p:blipFill>
          <a:blip r:embed="rId3">
            <a:alphaModFix/>
          </a:blip>
          <a:stretch>
            <a:fillRect/>
          </a:stretch>
        </p:blipFill>
        <p:spPr>
          <a:xfrm>
            <a:off x="6191400" y="3588600"/>
            <a:ext cx="2623500" cy="1231800"/>
          </a:xfrm>
          <a:prstGeom prst="rect">
            <a:avLst/>
          </a:prstGeom>
          <a:noFill/>
          <a:ln>
            <a:noFill/>
          </a:ln>
        </p:spPr>
      </p:pic>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1449</Words>
  <Application>Microsoft Office PowerPoint</Application>
  <PresentationFormat>On-screen Show (16:9)</PresentationFormat>
  <Paragraphs>152</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Lato</vt:lpstr>
      <vt:lpstr>Caveat</vt:lpstr>
      <vt:lpstr>Montserrat</vt:lpstr>
      <vt:lpstr>Focus</vt:lpstr>
      <vt:lpstr>Welcome Class of 2032!</vt:lpstr>
      <vt:lpstr>Introductions &amp; Tonight’s Purpose</vt:lpstr>
      <vt:lpstr>Transition to Middle School</vt:lpstr>
      <vt:lpstr>7th Grade MMS Bell Schedule for 2026-2027</vt:lpstr>
      <vt:lpstr>Yellow Program of Studies and Course Handbook</vt:lpstr>
      <vt:lpstr>Yellow Program of Studies </vt:lpstr>
      <vt:lpstr>All 7th Graders will have…</vt:lpstr>
      <vt:lpstr>All 7th Graders will have these choices…</vt:lpstr>
      <vt:lpstr>MMS School Safety</vt:lpstr>
      <vt:lpstr>School Attendance</vt:lpstr>
      <vt:lpstr>MMS Athletics &amp; Extracurricular Opportunities</vt:lpstr>
      <vt:lpstr>Communication</vt:lpstr>
      <vt:lpstr>SAVE THE DATE!  </vt:lpstr>
      <vt:lpstr>School Supply Lists </vt:lpstr>
      <vt:lpstr>We are all in this together!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Susan Schalow</dc:creator>
  <cp:lastModifiedBy>Susan Schalow</cp:lastModifiedBy>
  <cp:revision>1</cp:revision>
  <dcterms:modified xsi:type="dcterms:W3CDTF">2026-02-25T16:09:40Z</dcterms:modified>
</cp:coreProperties>
</file>