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c917edbdfd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c917edbdfd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917edbdfd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917edbdf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Highest reading yet MOY 76% on or above GL; strong math MOY w/ 39%.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 math 24-25, and will see they are still struggling in 4th grade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c917edbdf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c917edbdf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Low 3rd grade 24-25, still low 4th. Looking to departmentalize math instruction more in 4th grade - rotations of 3 ela/math/ss&amp;sci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917edbdfd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c917edbdfd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 or our 2 5th grade math teachers is a 1st year teacher, so these results are encouraging.smallest red band MOY so far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917edbdfd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c917edbdfd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Highest math MOY in 3 yrs; 66% at or above GL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c941d2f610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c941d2f610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6th grade gains carrying ito 7th grade - look at BOY trend; also highest MOY in 3 yrs 52%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c941d2f61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c941d2f61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Highest MOY for 8th grade math in 3 yrs 49%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00" y="0"/>
            <a:ext cx="5166374" cy="27585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5" name="Google Shape;55;p13"/>
          <p:cNvCxnSpPr/>
          <p:nvPr/>
        </p:nvCxnSpPr>
        <p:spPr>
          <a:xfrm>
            <a:off x="2332900" y="348600"/>
            <a:ext cx="0" cy="2234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" name="Google Shape;56;p13"/>
          <p:cNvCxnSpPr/>
          <p:nvPr/>
        </p:nvCxnSpPr>
        <p:spPr>
          <a:xfrm flipH="1">
            <a:off x="4076325" y="360150"/>
            <a:ext cx="9600" cy="221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7" name="Google Shape;57;p13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4075" y="2498650"/>
            <a:ext cx="4970501" cy="26448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" name="Google Shape;58;p13"/>
          <p:cNvCxnSpPr/>
          <p:nvPr/>
        </p:nvCxnSpPr>
        <p:spPr>
          <a:xfrm flipH="1">
            <a:off x="6164750" y="2758550"/>
            <a:ext cx="9600" cy="221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 flipH="1">
            <a:off x="7810125" y="2758550"/>
            <a:ext cx="9600" cy="22116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" name="Google Shape;60;p13"/>
          <p:cNvSpPr txBox="1"/>
          <p:nvPr/>
        </p:nvSpPr>
        <p:spPr>
          <a:xfrm>
            <a:off x="1089850" y="1880625"/>
            <a:ext cx="7842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23-24</a:t>
            </a:r>
            <a:endParaRPr sz="1800"/>
          </a:p>
        </p:txBody>
      </p:sp>
      <p:sp>
        <p:nvSpPr>
          <p:cNvPr id="61" name="Google Shape;61;p13"/>
          <p:cNvSpPr txBox="1"/>
          <p:nvPr/>
        </p:nvSpPr>
        <p:spPr>
          <a:xfrm>
            <a:off x="2812513" y="1880625"/>
            <a:ext cx="7842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24-25</a:t>
            </a:r>
            <a:endParaRPr sz="1800"/>
          </a:p>
        </p:txBody>
      </p:sp>
      <p:sp>
        <p:nvSpPr>
          <p:cNvPr id="62" name="Google Shape;62;p13"/>
          <p:cNvSpPr txBox="1"/>
          <p:nvPr/>
        </p:nvSpPr>
        <p:spPr>
          <a:xfrm>
            <a:off x="4287313" y="1880625"/>
            <a:ext cx="784200" cy="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25-26</a:t>
            </a:r>
            <a:endParaRPr sz="1800"/>
          </a:p>
        </p:txBody>
      </p:sp>
      <p:sp>
        <p:nvSpPr>
          <p:cNvPr id="63" name="Google Shape;63;p13"/>
          <p:cNvSpPr txBox="1"/>
          <p:nvPr/>
        </p:nvSpPr>
        <p:spPr>
          <a:xfrm>
            <a:off x="4744325" y="41728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</a:t>
            </a:r>
            <a:r>
              <a:rPr lang="en" sz="1800">
                <a:solidFill>
                  <a:schemeClr val="dk1"/>
                </a:solidFill>
              </a:rPr>
              <a:t>23-24                24-25            25-26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6075"/>
            <a:ext cx="4908349" cy="257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42902" y="2571750"/>
            <a:ext cx="4709201" cy="25058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4"/>
          <p:cNvCxnSpPr/>
          <p:nvPr/>
        </p:nvCxnSpPr>
        <p:spPr>
          <a:xfrm>
            <a:off x="2159500" y="33132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4"/>
          <p:cNvCxnSpPr/>
          <p:nvPr/>
        </p:nvCxnSpPr>
        <p:spPr>
          <a:xfrm>
            <a:off x="3756700" y="33132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" name="Google Shape;72;p14"/>
          <p:cNvCxnSpPr/>
          <p:nvPr/>
        </p:nvCxnSpPr>
        <p:spPr>
          <a:xfrm>
            <a:off x="6143750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/>
          <p:nvPr/>
        </p:nvCxnSpPr>
        <p:spPr>
          <a:xfrm>
            <a:off x="771202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" name="Google Shape;74;p14"/>
          <p:cNvSpPr txBox="1"/>
          <p:nvPr/>
        </p:nvSpPr>
        <p:spPr>
          <a:xfrm>
            <a:off x="4744325" y="41728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75" name="Google Shape;75;p14"/>
          <p:cNvSpPr txBox="1"/>
          <p:nvPr/>
        </p:nvSpPr>
        <p:spPr>
          <a:xfrm>
            <a:off x="643625" y="172687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250" y="148325"/>
            <a:ext cx="4508224" cy="240715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15"/>
          <p:cNvCxnSpPr/>
          <p:nvPr/>
        </p:nvCxnSpPr>
        <p:spPr>
          <a:xfrm>
            <a:off x="1928325" y="40837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5"/>
          <p:cNvCxnSpPr/>
          <p:nvPr/>
        </p:nvCxnSpPr>
        <p:spPr>
          <a:xfrm>
            <a:off x="3390675" y="40837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3" name="Google Shape;83;p15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0425" y="2529582"/>
            <a:ext cx="4508224" cy="240714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" name="Google Shape;84;p15"/>
          <p:cNvCxnSpPr/>
          <p:nvPr/>
        </p:nvCxnSpPr>
        <p:spPr>
          <a:xfrm>
            <a:off x="6249700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5" name="Google Shape;85;p15"/>
          <p:cNvCxnSpPr/>
          <p:nvPr/>
        </p:nvCxnSpPr>
        <p:spPr>
          <a:xfrm>
            <a:off x="771202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6" name="Google Shape;86;p15"/>
          <p:cNvSpPr/>
          <p:nvPr/>
        </p:nvSpPr>
        <p:spPr>
          <a:xfrm>
            <a:off x="4485600" y="757575"/>
            <a:ext cx="638100" cy="3189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4744325" y="41728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88" name="Google Shape;88;p15"/>
          <p:cNvSpPr txBox="1"/>
          <p:nvPr/>
        </p:nvSpPr>
        <p:spPr>
          <a:xfrm>
            <a:off x="384900" y="1627200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89" name="Google Shape;89;p15"/>
          <p:cNvSpPr/>
          <p:nvPr/>
        </p:nvSpPr>
        <p:spPr>
          <a:xfrm>
            <a:off x="8685025" y="3767475"/>
            <a:ext cx="638100" cy="3189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125" y="171675"/>
            <a:ext cx="4853307" cy="2591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5" name="Google Shape;95;p16"/>
          <p:cNvCxnSpPr/>
          <p:nvPr/>
        </p:nvCxnSpPr>
        <p:spPr>
          <a:xfrm>
            <a:off x="2178775" y="47577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6" name="Google Shape;96;p16"/>
          <p:cNvCxnSpPr/>
          <p:nvPr/>
        </p:nvCxnSpPr>
        <p:spPr>
          <a:xfrm>
            <a:off x="3785575" y="47577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7" name="Google Shape;97;p16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80825" y="2454350"/>
            <a:ext cx="4663175" cy="24898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16"/>
          <p:cNvCxnSpPr/>
          <p:nvPr/>
        </p:nvCxnSpPr>
        <p:spPr>
          <a:xfrm>
            <a:off x="639417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6"/>
          <p:cNvCxnSpPr/>
          <p:nvPr/>
        </p:nvCxnSpPr>
        <p:spPr>
          <a:xfrm>
            <a:off x="7914300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16"/>
          <p:cNvSpPr txBox="1"/>
          <p:nvPr/>
        </p:nvSpPr>
        <p:spPr>
          <a:xfrm>
            <a:off x="723800" y="176677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01" name="Google Shape;101;p16"/>
          <p:cNvSpPr txBox="1"/>
          <p:nvPr/>
        </p:nvSpPr>
        <p:spPr>
          <a:xfrm>
            <a:off x="4871000" y="40523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0" y="104225"/>
            <a:ext cx="5044626" cy="2684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528950"/>
            <a:ext cx="4572000" cy="243281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17"/>
          <p:cNvCxnSpPr/>
          <p:nvPr/>
        </p:nvCxnSpPr>
        <p:spPr>
          <a:xfrm>
            <a:off x="2130600" y="36022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7"/>
          <p:cNvCxnSpPr/>
          <p:nvPr/>
        </p:nvCxnSpPr>
        <p:spPr>
          <a:xfrm>
            <a:off x="3766325" y="360225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0" name="Google Shape;110;p17"/>
          <p:cNvCxnSpPr/>
          <p:nvPr/>
        </p:nvCxnSpPr>
        <p:spPr>
          <a:xfrm>
            <a:off x="6442350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" name="Google Shape;111;p17"/>
          <p:cNvCxnSpPr/>
          <p:nvPr/>
        </p:nvCxnSpPr>
        <p:spPr>
          <a:xfrm>
            <a:off x="794317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" name="Google Shape;112;p17"/>
          <p:cNvSpPr txBox="1"/>
          <p:nvPr/>
        </p:nvSpPr>
        <p:spPr>
          <a:xfrm>
            <a:off x="657325" y="18664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13" name="Google Shape;113;p17"/>
          <p:cNvSpPr txBox="1"/>
          <p:nvPr/>
        </p:nvSpPr>
        <p:spPr>
          <a:xfrm>
            <a:off x="4983050" y="4052300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50" y="104225"/>
            <a:ext cx="4728725" cy="2507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Google Shape;119;p18"/>
          <p:cNvCxnSpPr/>
          <p:nvPr/>
        </p:nvCxnSpPr>
        <p:spPr>
          <a:xfrm>
            <a:off x="1976475" y="4180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8"/>
          <p:cNvCxnSpPr/>
          <p:nvPr/>
        </p:nvCxnSpPr>
        <p:spPr>
          <a:xfrm>
            <a:off x="3515900" y="4180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21" name="Google Shape;121;p18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2375" y="2411850"/>
            <a:ext cx="4728725" cy="2524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18"/>
          <p:cNvCxnSpPr/>
          <p:nvPr/>
        </p:nvCxnSpPr>
        <p:spPr>
          <a:xfrm>
            <a:off x="625812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" name="Google Shape;123;p18"/>
          <p:cNvCxnSpPr/>
          <p:nvPr/>
        </p:nvCxnSpPr>
        <p:spPr>
          <a:xfrm>
            <a:off x="7757075" y="2571750"/>
            <a:ext cx="5100" cy="2564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" name="Google Shape;124;p18"/>
          <p:cNvSpPr txBox="1"/>
          <p:nvPr/>
        </p:nvSpPr>
        <p:spPr>
          <a:xfrm>
            <a:off x="471300" y="17069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25" name="Google Shape;125;p18"/>
          <p:cNvSpPr txBox="1"/>
          <p:nvPr/>
        </p:nvSpPr>
        <p:spPr>
          <a:xfrm>
            <a:off x="4765175" y="402572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26" name="Google Shape;126;p18"/>
          <p:cNvSpPr/>
          <p:nvPr/>
        </p:nvSpPr>
        <p:spPr>
          <a:xfrm>
            <a:off x="8632325" y="3382500"/>
            <a:ext cx="638100" cy="3189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9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6056" y="2495850"/>
            <a:ext cx="4571395" cy="24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25" y="101585"/>
            <a:ext cx="4571376" cy="24408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3" name="Google Shape;133;p19"/>
          <p:cNvCxnSpPr/>
          <p:nvPr/>
        </p:nvCxnSpPr>
        <p:spPr>
          <a:xfrm>
            <a:off x="1916650" y="2851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9"/>
          <p:cNvCxnSpPr/>
          <p:nvPr/>
        </p:nvCxnSpPr>
        <p:spPr>
          <a:xfrm>
            <a:off x="3419288" y="2851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5" name="Google Shape;135;p19"/>
          <p:cNvCxnSpPr/>
          <p:nvPr/>
        </p:nvCxnSpPr>
        <p:spPr>
          <a:xfrm>
            <a:off x="641097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19"/>
          <p:cNvCxnSpPr/>
          <p:nvPr/>
        </p:nvCxnSpPr>
        <p:spPr>
          <a:xfrm>
            <a:off x="7896675" y="2542450"/>
            <a:ext cx="5100" cy="2564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7" name="Google Shape;137;p19"/>
          <p:cNvSpPr txBox="1"/>
          <p:nvPr/>
        </p:nvSpPr>
        <p:spPr>
          <a:xfrm>
            <a:off x="365175" y="1667075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38" name="Google Shape;138;p19"/>
          <p:cNvSpPr txBox="1"/>
          <p:nvPr/>
        </p:nvSpPr>
        <p:spPr>
          <a:xfrm>
            <a:off x="4843300" y="4052300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0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0018" y="2571748"/>
            <a:ext cx="4584807" cy="2448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0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500" y="105875"/>
            <a:ext cx="4988551" cy="26452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Google Shape;145;p20"/>
          <p:cNvCxnSpPr/>
          <p:nvPr/>
        </p:nvCxnSpPr>
        <p:spPr>
          <a:xfrm>
            <a:off x="2116025" y="4180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20"/>
          <p:cNvCxnSpPr/>
          <p:nvPr/>
        </p:nvCxnSpPr>
        <p:spPr>
          <a:xfrm>
            <a:off x="3741825" y="41800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20"/>
          <p:cNvCxnSpPr/>
          <p:nvPr/>
        </p:nvCxnSpPr>
        <p:spPr>
          <a:xfrm>
            <a:off x="6304675" y="2528950"/>
            <a:ext cx="6000" cy="2591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0"/>
          <p:cNvCxnSpPr/>
          <p:nvPr/>
        </p:nvCxnSpPr>
        <p:spPr>
          <a:xfrm>
            <a:off x="7816900" y="2542450"/>
            <a:ext cx="5100" cy="2564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20"/>
          <p:cNvSpPr txBox="1"/>
          <p:nvPr/>
        </p:nvSpPr>
        <p:spPr>
          <a:xfrm>
            <a:off x="642400" y="1866000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50" name="Google Shape;150;p20"/>
          <p:cNvSpPr txBox="1"/>
          <p:nvPr/>
        </p:nvSpPr>
        <p:spPr>
          <a:xfrm>
            <a:off x="4808600" y="4118350"/>
            <a:ext cx="4100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    23-24                24-25            25-26</a:t>
            </a:r>
            <a:endParaRPr/>
          </a:p>
        </p:txBody>
      </p:sp>
      <p:sp>
        <p:nvSpPr>
          <p:cNvPr id="151" name="Google Shape;151;p20"/>
          <p:cNvSpPr/>
          <p:nvPr/>
        </p:nvSpPr>
        <p:spPr>
          <a:xfrm>
            <a:off x="8638975" y="3827750"/>
            <a:ext cx="638100" cy="3189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