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0" roundtripDataSignature="AMtx7mge8gZEzpU9nR/MT+Xd9dt8GdeR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2044B0F-AB7D-45EF-97A2-8EFC6B7142EA}">
  <a:tblStyle styleId="{A2044B0F-AB7D-45EF-97A2-8EFC6B7142E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FAF79E1-7889-4F08-915E-A0368C1AC68E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Introduce ourselves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Ask demographic of audience (who is in the room)</a:t>
            </a:r>
            <a:endParaRPr/>
          </a:p>
        </p:txBody>
      </p:sp>
      <p:sp>
        <p:nvSpPr>
          <p:cNvPr id="18" name="Google Shape;1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2423f8f808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" name="Google Shape;23;g2423f8f808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3a96092aba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g3a96092aba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b83dc69eb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b83dc69eb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" name="Google Shape;5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a96092aba6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" name="Google Shape;60;g3a96092aba6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1990a536f2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g31990a536f2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1990a536f2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g31990a536f2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a96092aba6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5" name="Google Shape;95;g3a96092aba6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a96092aba6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1" name="Google Shape;101;g3a96092aba6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7" name="Google Shape;10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4cfeca3fc1_3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g24cfeca3fc1_3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5" descr="Chart, waterfall char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5"/>
          <p:cNvSpPr txBox="1">
            <a:spLocks noGrp="1"/>
          </p:cNvSpPr>
          <p:nvPr>
            <p:ph type="title"/>
          </p:nvPr>
        </p:nvSpPr>
        <p:spPr>
          <a:xfrm>
            <a:off x="838200" y="1274546"/>
            <a:ext cx="10515600" cy="630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836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683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5"/>
          <p:cNvSpPr txBox="1">
            <a:spLocks noGrp="1"/>
          </p:cNvSpPr>
          <p:nvPr>
            <p:ph type="body" idx="1"/>
          </p:nvPr>
        </p:nvSpPr>
        <p:spPr>
          <a:xfrm>
            <a:off x="838200" y="2119136"/>
            <a:ext cx="10515600" cy="4157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g2423f8f8080_0_6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g2423f8f8080_0_6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g2423f8f8080_0_6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3" descr="Graphical user interface, application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Relationship Id="rId9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"/>
          <p:cNvSpPr txBox="1"/>
          <p:nvPr/>
        </p:nvSpPr>
        <p:spPr>
          <a:xfrm>
            <a:off x="0" y="5591850"/>
            <a:ext cx="12192000" cy="10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5500" b="1" i="0" u="none" strike="noStrike" cap="none">
                <a:solidFill>
                  <a:srgbClr val="006836"/>
                </a:solidFill>
                <a:latin typeface="Calibri"/>
                <a:ea typeface="Calibri"/>
                <a:cs typeface="Calibri"/>
                <a:sym typeface="Calibri"/>
              </a:rPr>
              <a:t>2025-26 Update</a:t>
            </a:r>
            <a:endParaRPr sz="5500" b="1" i="0" u="none" strike="noStrike" cap="none">
              <a:solidFill>
                <a:srgbClr val="00683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2423f8f8080_0_0"/>
          <p:cNvSpPr txBox="1">
            <a:spLocks noGrp="1"/>
          </p:cNvSpPr>
          <p:nvPr>
            <p:ph type="title"/>
          </p:nvPr>
        </p:nvSpPr>
        <p:spPr>
          <a:xfrm>
            <a:off x="838200" y="1274546"/>
            <a:ext cx="10515600" cy="6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3900"/>
              <a:t>25-26 Morning and Afternoon Student Associates</a:t>
            </a:r>
            <a:endParaRPr sz="3900"/>
          </a:p>
        </p:txBody>
      </p:sp>
      <p:sp>
        <p:nvSpPr>
          <p:cNvPr id="26" name="Google Shape;26;g2423f8f8080_0_0"/>
          <p:cNvSpPr txBox="1">
            <a:spLocks noGrp="1"/>
          </p:cNvSpPr>
          <p:nvPr>
            <p:ph type="body" idx="1"/>
          </p:nvPr>
        </p:nvSpPr>
        <p:spPr>
          <a:xfrm>
            <a:off x="838200" y="2119136"/>
            <a:ext cx="10515600" cy="41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pic>
        <p:nvPicPr>
          <p:cNvPr id="27" name="Google Shape;27;g2423f8f8080_0_0" title="AM Group.jpg"/>
          <p:cNvPicPr preferRelativeResize="0"/>
          <p:nvPr/>
        </p:nvPicPr>
        <p:blipFill rotWithShape="1">
          <a:blip r:embed="rId3">
            <a:alphaModFix/>
          </a:blip>
          <a:srcRect l="8117" t="1477" r="2073" b="10049"/>
          <a:stretch/>
        </p:blipFill>
        <p:spPr>
          <a:xfrm>
            <a:off x="194800" y="2016100"/>
            <a:ext cx="5888573" cy="4350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g2423f8f8080_0_0" title="PM Group.jpg"/>
          <p:cNvPicPr preferRelativeResize="0"/>
          <p:nvPr/>
        </p:nvPicPr>
        <p:blipFill rotWithShape="1">
          <a:blip r:embed="rId4">
            <a:alphaModFix/>
          </a:blip>
          <a:srcRect l="18" r="9"/>
          <a:stretch/>
        </p:blipFill>
        <p:spPr>
          <a:xfrm>
            <a:off x="6176725" y="2016100"/>
            <a:ext cx="5798999" cy="4350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3a96092aba6_0_0"/>
          <p:cNvSpPr/>
          <p:nvPr/>
        </p:nvSpPr>
        <p:spPr>
          <a:xfrm>
            <a:off x="0" y="0"/>
            <a:ext cx="12192000" cy="1339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g3a96092aba6_0_0"/>
          <p:cNvSpPr txBox="1"/>
          <p:nvPr/>
        </p:nvSpPr>
        <p:spPr>
          <a:xfrm>
            <a:off x="0" y="2781575"/>
            <a:ext cx="12192000" cy="13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sz="8200" b="1" i="0" u="none" strike="noStrike" cap="none">
                <a:solidFill>
                  <a:srgbClr val="006836"/>
                </a:solidFill>
                <a:latin typeface="Calibri"/>
                <a:ea typeface="Calibri"/>
                <a:cs typeface="Calibri"/>
                <a:sym typeface="Calibri"/>
              </a:rPr>
              <a:t>CAPSPrep Fall ‘25!</a:t>
            </a:r>
            <a:endParaRPr sz="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" name="Google Shape;35;g3a96092aba6_0_0"/>
          <p:cNvPicPr preferRelativeResize="0"/>
          <p:nvPr/>
        </p:nvPicPr>
        <p:blipFill rotWithShape="1">
          <a:blip r:embed="rId3">
            <a:alphaModFix/>
          </a:blip>
          <a:srcRect l="454186" t="-180414" r="-496111" b="138489"/>
          <a:stretch/>
        </p:blipFill>
        <p:spPr>
          <a:xfrm>
            <a:off x="6320344" y="0"/>
            <a:ext cx="2811825" cy="3175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g3a96092aba6_0_0" title="DougHuntPM.jpg"/>
          <p:cNvPicPr preferRelativeResize="0"/>
          <p:nvPr/>
        </p:nvPicPr>
        <p:blipFill rotWithShape="1">
          <a:blip r:embed="rId4">
            <a:alphaModFix/>
          </a:blip>
          <a:srcRect t="1219" b="1209"/>
          <a:stretch/>
        </p:blipFill>
        <p:spPr>
          <a:xfrm>
            <a:off x="4896174" y="4143425"/>
            <a:ext cx="7295826" cy="2714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g3a96092aba6_0_0" title="OWN3AM.jpg"/>
          <p:cNvPicPr preferRelativeResize="0"/>
          <p:nvPr/>
        </p:nvPicPr>
        <p:blipFill rotWithShape="1">
          <a:blip r:embed="rId5">
            <a:alphaModFix/>
          </a:blip>
          <a:srcRect l="8043" t="1980" r="1062" b="15835"/>
          <a:stretch/>
        </p:blipFill>
        <p:spPr>
          <a:xfrm>
            <a:off x="9940250" y="-18175"/>
            <a:ext cx="2251749" cy="2732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g3a96092aba6_0_0" title="CommunityDayAM.jpg"/>
          <p:cNvPicPr preferRelativeResize="0"/>
          <p:nvPr/>
        </p:nvPicPr>
        <p:blipFill rotWithShape="1">
          <a:blip r:embed="rId6">
            <a:alphaModFix/>
          </a:blip>
          <a:srcRect l="9249" t="10639" r="5968" b="18842"/>
          <a:stretch/>
        </p:blipFill>
        <p:spPr>
          <a:xfrm>
            <a:off x="2837706" y="0"/>
            <a:ext cx="4351780" cy="2714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g3a96092aba6_0_0" title="IntroductionsPM.jpg"/>
          <p:cNvPicPr preferRelativeResize="0"/>
          <p:nvPr/>
        </p:nvPicPr>
        <p:blipFill rotWithShape="1">
          <a:blip r:embed="rId7">
            <a:alphaModFix/>
          </a:blip>
          <a:srcRect t="2272" b="21710"/>
          <a:stretch/>
        </p:blipFill>
        <p:spPr>
          <a:xfrm>
            <a:off x="7" y="0"/>
            <a:ext cx="2711395" cy="271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g3a96092aba6_0_0" title="MashCamp6.jpg"/>
          <p:cNvPicPr preferRelativeResize="0"/>
          <p:nvPr/>
        </p:nvPicPr>
        <p:blipFill rotWithShape="1">
          <a:blip r:embed="rId8">
            <a:alphaModFix/>
          </a:blip>
          <a:srcRect t="1249" r="5605" b="21171"/>
          <a:stretch/>
        </p:blipFill>
        <p:spPr>
          <a:xfrm>
            <a:off x="7315800" y="0"/>
            <a:ext cx="2477399" cy="271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g3a96092aba6_0_0" title="ResumePM.jpg"/>
          <p:cNvPicPr preferRelativeResize="0"/>
          <p:nvPr/>
        </p:nvPicPr>
        <p:blipFill rotWithShape="1">
          <a:blip r:embed="rId9">
            <a:alphaModFix/>
          </a:blip>
          <a:srcRect l="632" t="14258" r="3526" b="10097"/>
          <a:stretch/>
        </p:blipFill>
        <p:spPr>
          <a:xfrm>
            <a:off x="0" y="4143425"/>
            <a:ext cx="4749701" cy="2714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b83dc69eba_0_5"/>
          <p:cNvSpPr txBox="1">
            <a:spLocks noGrp="1"/>
          </p:cNvSpPr>
          <p:nvPr>
            <p:ph type="title"/>
          </p:nvPr>
        </p:nvSpPr>
        <p:spPr>
          <a:xfrm>
            <a:off x="838200" y="1274546"/>
            <a:ext cx="10515600" cy="63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Year 3: MOSO CAPS Numbers for CJHS</a:t>
            </a:r>
            <a:endParaRPr/>
          </a:p>
        </p:txBody>
      </p:sp>
      <p:sp>
        <p:nvSpPr>
          <p:cNvPr id="47" name="Google Shape;47;g3b83dc69eba_0_5"/>
          <p:cNvSpPr txBox="1">
            <a:spLocks noGrp="1"/>
          </p:cNvSpPr>
          <p:nvPr>
            <p:ph type="body" idx="1"/>
          </p:nvPr>
        </p:nvSpPr>
        <p:spPr>
          <a:xfrm>
            <a:off x="838200" y="2119136"/>
            <a:ext cx="10515600" cy="4157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26 Seats Secured</a:t>
            </a:r>
            <a:endParaRPr/>
          </a:p>
        </p:txBody>
      </p:sp>
      <p:graphicFrame>
        <p:nvGraphicFramePr>
          <p:cNvPr id="48" name="Google Shape;48;g3b83dc69eba_0_5"/>
          <p:cNvGraphicFramePr/>
          <p:nvPr/>
        </p:nvGraphicFramePr>
        <p:xfrm>
          <a:off x="952500" y="2667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{A2044B0F-AB7D-45EF-97A2-8EFC6B7142EA}</a:tableStyleId>
              </a:tblPr>
              <a:tblGrid>
                <a:gridCol w="2571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1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1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71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/>
                        <a:t>Academic Year</a:t>
                      </a:r>
                      <a:endParaRPr sz="2400" b="1"/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/>
                        <a:t>Applicants</a:t>
                      </a:r>
                      <a:endParaRPr sz="2400" b="1"/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/>
                        <a:t>Enrolled</a:t>
                      </a:r>
                      <a:endParaRPr sz="2400" b="1"/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400" b="1">
                          <a:solidFill>
                            <a:schemeClr val="dk1"/>
                          </a:solidFill>
                        </a:rPr>
                        <a:t>Completers</a:t>
                      </a:r>
                      <a:endParaRPr b="1"/>
                    </a:p>
                  </a:txBody>
                  <a:tcPr marL="91425" marR="91425" marT="91425" marB="914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/>
                        <a:t>2022-2023</a:t>
                      </a:r>
                      <a:endParaRPr sz="2200"/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/>
                        <a:t>38</a:t>
                      </a:r>
                      <a:endParaRPr sz="2200"/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/>
                        <a:t>26</a:t>
                      </a:r>
                      <a:endParaRPr sz="2200"/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>
                          <a:solidFill>
                            <a:schemeClr val="dk1"/>
                          </a:solidFill>
                        </a:rPr>
                        <a:t>25</a:t>
                      </a:r>
                      <a:endParaRPr sz="22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/>
                        <a:t>2023-2024</a:t>
                      </a:r>
                      <a:endParaRPr sz="2200"/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/>
                        <a:t>14 </a:t>
                      </a:r>
                      <a:endParaRPr sz="2200"/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/>
                        <a:t>13</a:t>
                      </a:r>
                      <a:endParaRPr sz="2200"/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/>
                        <a:t>13</a:t>
                      </a:r>
                      <a:endParaRPr sz="2200"/>
                    </a:p>
                  </a:txBody>
                  <a:tcPr marL="91425" marR="91425" marT="91425" marB="914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/>
                        <a:t>2024-2025</a:t>
                      </a:r>
                      <a:endParaRPr sz="2200"/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/>
                        <a:t>28</a:t>
                      </a:r>
                      <a:endParaRPr sz="2200"/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/>
                        <a:t>23</a:t>
                      </a:r>
                      <a:endParaRPr sz="2200"/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/>
                        <a:t>23</a:t>
                      </a:r>
                      <a:endParaRPr sz="2200"/>
                    </a:p>
                  </a:txBody>
                  <a:tcPr marL="91425" marR="91425" marT="91425" marB="914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/>
                        <a:t>2025-2026</a:t>
                      </a:r>
                      <a:endParaRPr sz="2200"/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/>
                        <a:t>54</a:t>
                      </a:r>
                      <a:endParaRPr sz="2200"/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/>
                        <a:t>27* </a:t>
                      </a:r>
                      <a:r>
                        <a:rPr lang="en-US" sz="1000"/>
                        <a:t>Charged for 26*</a:t>
                      </a:r>
                      <a:endParaRPr sz="1000"/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/>
                        <a:t>27</a:t>
                      </a:r>
                      <a:endParaRPr sz="2200"/>
                    </a:p>
                  </a:txBody>
                  <a:tcPr marL="91425" marR="91425" marT="91425" marB="914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"/>
          <p:cNvSpPr txBox="1">
            <a:spLocks noGrp="1"/>
          </p:cNvSpPr>
          <p:nvPr>
            <p:ph type="title"/>
          </p:nvPr>
        </p:nvSpPr>
        <p:spPr>
          <a:xfrm>
            <a:off x="838200" y="1274546"/>
            <a:ext cx="10515600" cy="6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3900"/>
              <a:t>Business Strand</a:t>
            </a:r>
            <a:endParaRPr sz="3900"/>
          </a:p>
        </p:txBody>
      </p:sp>
      <p:sp>
        <p:nvSpPr>
          <p:cNvPr id="54" name="Google Shape;54;p2"/>
          <p:cNvSpPr txBox="1">
            <a:spLocks noGrp="1"/>
          </p:cNvSpPr>
          <p:nvPr>
            <p:ph type="body" idx="1"/>
          </p:nvPr>
        </p:nvSpPr>
        <p:spPr>
          <a:xfrm>
            <a:off x="838200" y="2119136"/>
            <a:ext cx="10515600" cy="4738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en-US"/>
              <a:t>Fall Coursework</a:t>
            </a:r>
            <a:endParaRPr/>
          </a:p>
          <a:p>
            <a:pPr marL="914400" lvl="1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n-US"/>
              <a:t>GB 120: Business Enterprise (3CR) - 1st Year</a:t>
            </a:r>
            <a:endParaRPr/>
          </a:p>
          <a:p>
            <a:pPr marL="914400" lvl="1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EH 107:  Environmental Science (3CR) - 2nd Year</a:t>
            </a:r>
            <a:endParaRPr/>
          </a:p>
          <a:p>
            <a:pPr marL="914400" lvl="1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n-US"/>
              <a:t>Industry Partner Experience – 80 hours (1CR)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en-US"/>
              <a:t>Spring Coursework</a:t>
            </a:r>
            <a:endParaRPr/>
          </a:p>
          <a:p>
            <a:pPr marL="914400" lvl="1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n-US"/>
              <a:t>PSY 100: General Psychology (3CR) - 1st Year</a:t>
            </a:r>
            <a:endParaRPr/>
          </a:p>
          <a:p>
            <a:pPr marL="914400" lvl="1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2nd Year Based on Individual Need (3CR)</a:t>
            </a:r>
            <a:endParaRPr/>
          </a:p>
          <a:p>
            <a:pPr marL="914400" lvl="1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n-US"/>
              <a:t>Industry Partner Experience – 80 hours (1CR)</a:t>
            </a:r>
            <a:endParaRPr/>
          </a:p>
        </p:txBody>
      </p:sp>
      <p:pic>
        <p:nvPicPr>
          <p:cNvPr id="55" name="Google Shape;55;p2" title="JaylynStokes.jpg"/>
          <p:cNvPicPr preferRelativeResize="0"/>
          <p:nvPr/>
        </p:nvPicPr>
        <p:blipFill rotWithShape="1">
          <a:blip r:embed="rId3">
            <a:alphaModFix/>
          </a:blip>
          <a:srcRect t="4803" b="-104"/>
          <a:stretch/>
        </p:blipFill>
        <p:spPr>
          <a:xfrm rot="-5400000">
            <a:off x="9538800" y="1841601"/>
            <a:ext cx="1745199" cy="295672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6" name="Google Shape;56;p2" title="AddieDirks.jpeg"/>
          <p:cNvPicPr preferRelativeResize="0"/>
          <p:nvPr/>
        </p:nvPicPr>
        <p:blipFill rotWithShape="1">
          <a:blip r:embed="rId4">
            <a:alphaModFix/>
          </a:blip>
          <a:srcRect l="15304" t="2287" b="27126"/>
          <a:stretch/>
        </p:blipFill>
        <p:spPr>
          <a:xfrm>
            <a:off x="7853200" y="4335100"/>
            <a:ext cx="4036552" cy="252289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7" name="Google Shape;57;p2" title="CruzARC.jpeg"/>
          <p:cNvPicPr preferRelativeResize="0"/>
          <p:nvPr/>
        </p:nvPicPr>
        <p:blipFill rotWithShape="1">
          <a:blip r:embed="rId5">
            <a:alphaModFix/>
          </a:blip>
          <a:srcRect l="51816" t="13322"/>
          <a:stretch/>
        </p:blipFill>
        <p:spPr>
          <a:xfrm>
            <a:off x="10181300" y="25"/>
            <a:ext cx="1708452" cy="230482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a96092aba6_0_19"/>
          <p:cNvSpPr txBox="1">
            <a:spLocks noGrp="1"/>
          </p:cNvSpPr>
          <p:nvPr>
            <p:ph type="title"/>
          </p:nvPr>
        </p:nvSpPr>
        <p:spPr>
          <a:xfrm>
            <a:off x="333750" y="1023446"/>
            <a:ext cx="10515600" cy="6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3900"/>
              <a:t>Business Strand Fall Experiences</a:t>
            </a:r>
            <a:endParaRPr sz="3900"/>
          </a:p>
        </p:txBody>
      </p:sp>
      <p:graphicFrame>
        <p:nvGraphicFramePr>
          <p:cNvPr id="63" name="Google Shape;63;g3a96092aba6_0_19"/>
          <p:cNvGraphicFramePr/>
          <p:nvPr/>
        </p:nvGraphicFramePr>
        <p:xfrm>
          <a:off x="118282" y="169945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{BFAF79E1-7889-4F08-915E-A0368C1AC68E}</a:tableStyleId>
              </a:tblPr>
              <a:tblGrid>
                <a:gridCol w="2030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7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3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78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16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8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1" u="none" strike="noStrike" cap="none"/>
                        <a:t>R1: 9/22-10/10</a:t>
                      </a:r>
                      <a:endParaRPr sz="1000" b="1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C23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1" u="none" strike="noStrike" cap="none"/>
                        <a:t>R2: 10/15-1031</a:t>
                      </a:r>
                      <a:endParaRPr sz="1000" b="1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1" u="none" strike="noStrike" cap="none"/>
                        <a:t>R3: 11/3-11/21</a:t>
                      </a:r>
                      <a:endParaRPr sz="1000" b="1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6913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1" u="none" strike="noStrike" cap="none"/>
                        <a:t>R4: 12/1-12/17</a:t>
                      </a:r>
                      <a:endParaRPr sz="1000" b="1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E7C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Journalist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KGCS - Sports (9/8-10/24)</a:t>
                      </a:r>
                      <a:endParaRPr sz="10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(play-by-play games)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MSSU Athletic Media Relations (10/27-12/17)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Civil Engineer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#Dirks Heavy Construction (9/8-10/24)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OWN Engineering (10/27-12/17)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Engineering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Stokes Robotics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#Liberty - Engineering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#Dyno Nobel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#Mercy - Engineering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8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Finance/Investments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#Southwest Missouri Bank</a:t>
                      </a:r>
                      <a:endParaRPr sz="10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(instestment services)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American Ramp Company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Financial Integrators, Tyler Burgess</a:t>
                      </a:r>
                      <a:endParaRPr sz="10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Edward Jones, Philip Mitchell</a:t>
                      </a:r>
                      <a:endParaRPr sz="10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LPL Financial, Tina Hallmark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Cornerstone Wealth Management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7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Veterinarian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Smith Pet Care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Academy Animal Hospital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Trinity Circle Horses Healing Hearts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Animal Clinic of the 4 States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6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Accountant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Baker Davis Roderique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Hardy, Wrestler &amp; Associates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Hiland Dairy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#Southwest Missouri Bank</a:t>
                      </a:r>
                      <a:endParaRPr sz="10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(internal audit, accounting, credit analysis)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4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Accounting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American Ramp Company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#Southwest Missouri Bank</a:t>
                      </a:r>
                      <a:endParaRPr sz="10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(internal audit, accounting, credit analysis)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Hardy, Wrestler &amp; Associates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MSSU Human Resources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8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Civil Engineering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OWN Engineering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#City of Joplin - Engineering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Olsson Engineering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Twin Oaks Custom Cabinets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6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Realtor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Forrest Real Estate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Realty ONE Group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#Southwest Missouri Bank</a:t>
                      </a:r>
                      <a:endParaRPr sz="10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(lending)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#Joplin Planning, Development &amp; Neighborhood 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8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Veterinarian/Accountant/Lawyer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Hardy, Wrestler &amp; Associates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#Madison Pet Clinic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#Leggett &amp; Platt</a:t>
                      </a:r>
                      <a:endParaRPr sz="10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Corporate Law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American Ramp Company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35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Marine Biology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Madison Pet Clinic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MSSU Ecotoxicology Lab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u="none" strike="noStrike" cap="none"/>
                        <a:t>#MO Dept of Conservation</a:t>
                      </a:r>
                      <a:endParaRPr sz="1000" u="none" strike="noStrike" cap="none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u="none" strike="noStrike" cap="none"/>
                        <a:t> Shoal Creek / Wildcat Glades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Animal Clinic of the 4 States</a:t>
                      </a:r>
                      <a:endParaRPr sz="1000" u="none" strike="noStrike" cap="none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6"/>
          <p:cNvSpPr txBox="1">
            <a:spLocks noGrp="1"/>
          </p:cNvSpPr>
          <p:nvPr>
            <p:ph type="title"/>
          </p:nvPr>
        </p:nvSpPr>
        <p:spPr>
          <a:xfrm>
            <a:off x="838200" y="1383546"/>
            <a:ext cx="10515600" cy="6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3900"/>
              <a:t>Health Sciences Strand</a:t>
            </a:r>
            <a:endParaRPr sz="3900"/>
          </a:p>
        </p:txBody>
      </p:sp>
      <p:sp>
        <p:nvSpPr>
          <p:cNvPr id="69" name="Google Shape;69;p6"/>
          <p:cNvSpPr txBox="1">
            <a:spLocks noGrp="1"/>
          </p:cNvSpPr>
          <p:nvPr>
            <p:ph type="body" idx="1"/>
          </p:nvPr>
        </p:nvSpPr>
        <p:spPr>
          <a:xfrm>
            <a:off x="838200" y="2119136"/>
            <a:ext cx="10515600" cy="45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en-US"/>
              <a:t>Fall Coursework</a:t>
            </a:r>
            <a:endParaRPr/>
          </a:p>
          <a:p>
            <a:pPr marL="914400" lvl="1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n-US"/>
              <a:t>HS 110: Intro to Health Sciences (3CR) - 1st Year</a:t>
            </a:r>
            <a:endParaRPr/>
          </a:p>
          <a:p>
            <a:pPr marL="914400" lvl="1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EH 107: Environmental Science (3CR) - 2nd Year</a:t>
            </a:r>
            <a:endParaRPr/>
          </a:p>
          <a:p>
            <a:pPr marL="914400" lvl="1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n-US"/>
              <a:t>Industry Partner Experience – 80 hours (1CR)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en-US"/>
              <a:t>Spring Coursework</a:t>
            </a:r>
            <a:endParaRPr/>
          </a:p>
          <a:p>
            <a:pPr marL="914400" lvl="1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n-US"/>
              <a:t>HS 111: Medical Terminology (3CR) - 1st Year</a:t>
            </a:r>
            <a:endParaRPr/>
          </a:p>
          <a:p>
            <a:pPr marL="914400" lvl="1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PSY 100: General Psychology (3CR) - 2nd Year</a:t>
            </a:r>
            <a:endParaRPr/>
          </a:p>
          <a:p>
            <a:pPr marL="914400" lvl="1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n-US"/>
              <a:t>Industry Partner Experience – 80 hours (1CR)</a:t>
            </a:r>
            <a:endParaRPr/>
          </a:p>
        </p:txBody>
      </p:sp>
      <p:pic>
        <p:nvPicPr>
          <p:cNvPr id="70" name="Google Shape;70;p6" title="Lgboecj.jpeg"/>
          <p:cNvPicPr preferRelativeResize="0"/>
          <p:nvPr/>
        </p:nvPicPr>
        <p:blipFill rotWithShape="1">
          <a:blip r:embed="rId3">
            <a:alphaModFix/>
          </a:blip>
          <a:srcRect l="16026" t="7521" r="31786" b="39621"/>
          <a:stretch/>
        </p:blipFill>
        <p:spPr>
          <a:xfrm>
            <a:off x="8024475" y="1324150"/>
            <a:ext cx="1559949" cy="280882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1" name="Google Shape;71;p6" title="tempImageeebsbo.jpg"/>
          <p:cNvPicPr preferRelativeResize="0"/>
          <p:nvPr/>
        </p:nvPicPr>
        <p:blipFill rotWithShape="1">
          <a:blip r:embed="rId4">
            <a:alphaModFix/>
          </a:blip>
          <a:srcRect l="8441" t="14045"/>
          <a:stretch/>
        </p:blipFill>
        <p:spPr>
          <a:xfrm>
            <a:off x="8564075" y="4298100"/>
            <a:ext cx="3377551" cy="237802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2" name="Google Shape;72;p6" title="hhunter bog.jpeg"/>
          <p:cNvPicPr preferRelativeResize="0"/>
          <p:nvPr/>
        </p:nvPicPr>
        <p:blipFill rotWithShape="1">
          <a:blip r:embed="rId5">
            <a:alphaModFix/>
          </a:blip>
          <a:srcRect l="15782"/>
          <a:stretch/>
        </p:blipFill>
        <p:spPr>
          <a:xfrm>
            <a:off x="9737225" y="643300"/>
            <a:ext cx="2204402" cy="348967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1990a536f2_0_4"/>
          <p:cNvSpPr txBox="1">
            <a:spLocks noGrp="1"/>
          </p:cNvSpPr>
          <p:nvPr>
            <p:ph type="title"/>
          </p:nvPr>
        </p:nvSpPr>
        <p:spPr>
          <a:xfrm>
            <a:off x="333750" y="1023446"/>
            <a:ext cx="10515600" cy="6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3900"/>
              <a:t>Health Sciences Strand Fall Experiences</a:t>
            </a:r>
            <a:endParaRPr sz="3900"/>
          </a:p>
        </p:txBody>
      </p:sp>
      <p:graphicFrame>
        <p:nvGraphicFramePr>
          <p:cNvPr id="78" name="Google Shape;78;g31990a536f2_0_4"/>
          <p:cNvGraphicFramePr/>
          <p:nvPr/>
        </p:nvGraphicFramePr>
        <p:xfrm>
          <a:off x="0" y="1654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{BFAF79E1-7889-4F08-915E-A0368C1AC68E}</a:tableStyleId>
              </a:tblPr>
              <a:tblGrid>
                <a:gridCol w="2249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1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0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16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73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9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1" u="none" strike="noStrike" cap="none"/>
                        <a:t>R1: 9/22-10/10</a:t>
                      </a:r>
                      <a:endParaRPr sz="1000" b="1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C23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1" u="none" strike="noStrike" cap="none"/>
                        <a:t>R2: 10/15-10/31</a:t>
                      </a:r>
                      <a:endParaRPr sz="1000" b="1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1" u="none" strike="noStrike" cap="none"/>
                        <a:t>R3: 11/3-11/21</a:t>
                      </a:r>
                      <a:endParaRPr sz="1000" b="1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6913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1" u="none" strike="noStrike" cap="none"/>
                        <a:t>R4: 12/1-12/17</a:t>
                      </a:r>
                      <a:endParaRPr sz="1000" b="1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E7C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Trauma Nurse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M: ED (9/8 to 10/10)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M: Behavioral Health (10/15 to 11/7)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M: ICU (11/10 to 12/17)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Returning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M: ICU (9/8 to 10/10)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M: CVICU (10/15 to 11/7)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F: Respiratory Therapy (11/10 to 12/17)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9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Surgeon / Anesthesiologist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F: Anesthesia (9/8 to 10/10)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M: ICU (3-week experience)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METS (11/3 to 12/17)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9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Dentistry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Uncommon Ortho (9/8 to 10/10)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Aspen (10/15 to 11/7)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ACCESS: Dental (11/10 to 12/17)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9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Pediatrician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F: Pediatrics (9/8 to 10/10)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M: OR (10/15 to 11/7)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M: Pediatrics IP (11/10 to 12/17)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6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Physician Assistant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M: OR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METS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M: ICU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M: Family Medicine Jackson St Clinic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6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Pediatric Physical Therapy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M: OT IP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F: Sports Medicine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SERC Joplin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F: PT IP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6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Physical Therapy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M: PT Galena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M: PT IP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Mercy RT, but pending diff. placement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F: Nursing - Ortho floor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6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Radiology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M: Radiology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F: ECHO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F: Radiation Oncology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Downtown Imaging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D9E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6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Nursing/Dental Hygienist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WEBB CITY Dental (Hygienist)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7E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M: ED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School Nurse CJ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NCAD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6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Cardiologist/Nurse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M: CVICU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F: Radiation Oncology-EAST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Downtown Imaging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F: Radiology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02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/>
                        <a:t>Nurse Practitioner/ Anesthesia/ CRNA</a:t>
                      </a:r>
                      <a:endParaRPr sz="12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CJ School Nurse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Uncommon Ortho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ASPEN Dental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Webb City Dental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B7D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6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Esthetician/Botox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F: Nursing - Ortho floor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La Boussole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F: Anesthesia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ACCESS: Women's Health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6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Navy Flight Medic/ police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METS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NCAD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M: ED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M: OR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7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Nursing or Radiology/Pediatric Oncology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M: Cardiac Med Surg 3rd floor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F. Gen. Surg. 3rd floor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F: Radiology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F: OT IP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45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Physical Therapist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M: Family Medicine (Jackson)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M: PT Rangeline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NCAD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F: Pediatric Therapy- EAST, closed on Fridays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4E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6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Physical Therapist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F: Sports Medicine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SERC (Joplin)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Fyzical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M: Respiratory Therapy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6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Orthodontist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ACCESS: Dental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Webb City Dental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7E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Uncommon Ortho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Aspen Dental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6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Sports Medicine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M: OT OP (Rangeline)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SERC WC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M: PT OP Galena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F: Sports Medicine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8"/>
          <p:cNvSpPr txBox="1">
            <a:spLocks noGrp="1"/>
          </p:cNvSpPr>
          <p:nvPr>
            <p:ph type="title"/>
          </p:nvPr>
        </p:nvSpPr>
        <p:spPr>
          <a:xfrm>
            <a:off x="838200" y="1274546"/>
            <a:ext cx="10515600" cy="6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3900"/>
              <a:t>Human Services Strand</a:t>
            </a:r>
            <a:endParaRPr sz="3900"/>
          </a:p>
        </p:txBody>
      </p:sp>
      <p:sp>
        <p:nvSpPr>
          <p:cNvPr id="84" name="Google Shape;84;p8"/>
          <p:cNvSpPr txBox="1">
            <a:spLocks noGrp="1"/>
          </p:cNvSpPr>
          <p:nvPr>
            <p:ph type="body" idx="1"/>
          </p:nvPr>
        </p:nvSpPr>
        <p:spPr>
          <a:xfrm>
            <a:off x="838200" y="2119136"/>
            <a:ext cx="10515600" cy="4556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en-US"/>
              <a:t>Fall Coursework</a:t>
            </a:r>
            <a:endParaRPr/>
          </a:p>
          <a:p>
            <a:pPr marL="914400" lvl="1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n-US"/>
              <a:t>SOC 110: Intro to Sociology (3CR) - 1st Year</a:t>
            </a:r>
            <a:endParaRPr/>
          </a:p>
          <a:p>
            <a:pPr marL="914400" lvl="1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EH 107: Environmental Science (3CR) - 2nd Year</a:t>
            </a:r>
            <a:endParaRPr/>
          </a:p>
          <a:p>
            <a:pPr marL="914400" lvl="1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n-US"/>
              <a:t>Industry Partner Experience – 80 hours (1CR)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en-US"/>
              <a:t>Spring Coursework</a:t>
            </a:r>
            <a:endParaRPr/>
          </a:p>
          <a:p>
            <a:pPr marL="914400" lvl="1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n-US"/>
              <a:t>PSY 100: General Psychology (3CR) - 1st Year</a:t>
            </a:r>
            <a:endParaRPr/>
          </a:p>
          <a:p>
            <a:pPr marL="914400" lvl="1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2nd Year Based on Individual Need - (3CR)</a:t>
            </a:r>
            <a:endParaRPr/>
          </a:p>
          <a:p>
            <a:pPr marL="914400" lvl="1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n-US"/>
              <a:t>Industry Partner Experience – 80 hours (1CR)</a:t>
            </a:r>
            <a:endParaRPr/>
          </a:p>
        </p:txBody>
      </p:sp>
      <p:pic>
        <p:nvPicPr>
          <p:cNvPr id="85" name="Google Shape;85;p8" title="J. Bowman CPD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2325" y="2941348"/>
            <a:ext cx="3883223" cy="291242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1990a536f2_0_11"/>
          <p:cNvSpPr txBox="1">
            <a:spLocks noGrp="1"/>
          </p:cNvSpPr>
          <p:nvPr>
            <p:ph type="title"/>
          </p:nvPr>
        </p:nvSpPr>
        <p:spPr>
          <a:xfrm>
            <a:off x="333750" y="1023446"/>
            <a:ext cx="10515600" cy="6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3900"/>
              <a:t>Human Services Strand Fall Experiences</a:t>
            </a:r>
            <a:endParaRPr sz="3900"/>
          </a:p>
        </p:txBody>
      </p:sp>
      <p:graphicFrame>
        <p:nvGraphicFramePr>
          <p:cNvPr id="91" name="Google Shape;91;g31990a536f2_0_11"/>
          <p:cNvGraphicFramePr/>
          <p:nvPr/>
        </p:nvGraphicFramePr>
        <p:xfrm>
          <a:off x="2983725" y="1767275"/>
          <a:ext cx="8601650" cy="4811100"/>
        </p:xfrm>
        <a:graphic>
          <a:graphicData uri="http://schemas.openxmlformats.org/drawingml/2006/table">
            <a:tbl>
              <a:tblPr>
                <a:noFill/>
                <a:tableStyleId>{BFAF79E1-7889-4F08-915E-A0368C1AC68E}</a:tableStyleId>
              </a:tblPr>
              <a:tblGrid>
                <a:gridCol w="191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0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0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1" u="none" strike="noStrike" cap="none"/>
                        <a:t>R1: 9/22-10/10</a:t>
                      </a:r>
                      <a:endParaRPr sz="1000" b="1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C23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1" u="none" strike="noStrike" cap="none"/>
                        <a:t>R2: 10/15-1031</a:t>
                      </a:r>
                      <a:endParaRPr sz="1000" b="1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1" u="none" strike="noStrike" cap="none"/>
                        <a:t>R3: 11/3-11/21</a:t>
                      </a:r>
                      <a:endParaRPr sz="1000" b="1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6913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1" u="none" strike="noStrike" cap="none"/>
                        <a:t>R4: 12/1-12/17</a:t>
                      </a:r>
                      <a:endParaRPr sz="1000" b="1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E7C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CJ Primary 2-3 w/ P. Bennett (9/8 to 10/24)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CJ Primary Continued to 10/24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MSSU IT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MSSU IT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WCFD (9/8)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WCFD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WCFD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WCFD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Treatment Court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Stevenson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JC Prosecutor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CPD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WCPD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CPD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JCSO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JPD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Grand Falls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Mercy BH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Ronald McDonald House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Unearth Potential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Stevenson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JC Prosecutor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JPD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Treatment Court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JPD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Treatment Court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Mason Woodard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JCSO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Unearth Potential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NALA 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Grand Falls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Melissa Talbott at JEC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Mercy BH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Unearth Potential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Treatment Court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Ronald McDonald House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0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NALA (Closed Fridays)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Mercy Care Man.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Freeman SS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Grand Falls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0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Ronald McDonald House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Grand Falls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Unearth Potential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Mercy BH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92" name="Google Shape;92;g31990a536f2_0_11"/>
          <p:cNvGraphicFramePr/>
          <p:nvPr/>
        </p:nvGraphicFramePr>
        <p:xfrm>
          <a:off x="431025" y="2168100"/>
          <a:ext cx="2552700" cy="4410275"/>
        </p:xfrm>
        <a:graphic>
          <a:graphicData uri="http://schemas.openxmlformats.org/drawingml/2006/table">
            <a:tbl>
              <a:tblPr>
                <a:noFill/>
                <a:tableStyleId>{BFAF79E1-7889-4F08-915E-A0368C1AC68E}</a:tableStyleId>
              </a:tblPr>
              <a:tblGrid>
                <a:gridCol w="2552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5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Health Teacher/IT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Fire Science/Public Safety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Attorney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Law Enforcement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Psychologist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5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Lawyer/Criminal Justice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5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Forensic Toxicologist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5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Child Psychologist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5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Psychology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5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Social Work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5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Psychology</a:t>
                      </a:r>
                      <a:endParaRPr sz="1000" u="none" strike="noStrike" cap="none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a96092aba6_0_31"/>
          <p:cNvSpPr txBox="1">
            <a:spLocks noGrp="1"/>
          </p:cNvSpPr>
          <p:nvPr>
            <p:ph type="title"/>
          </p:nvPr>
        </p:nvSpPr>
        <p:spPr>
          <a:xfrm>
            <a:off x="838200" y="1274546"/>
            <a:ext cx="10515600" cy="6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836"/>
              </a:buClr>
              <a:buSzPts val="4400"/>
              <a:buFont typeface="Calibri"/>
              <a:buNone/>
            </a:pPr>
            <a:r>
              <a:rPr lang="en-US"/>
              <a:t>MOSO CAPS Survey Results</a:t>
            </a:r>
            <a:endParaRPr/>
          </a:p>
        </p:txBody>
      </p:sp>
      <p:pic>
        <p:nvPicPr>
          <p:cNvPr id="98" name="Google Shape;98;g3a96092aba6_0_31" descr="Forms response chart. Question title: I am confident in myself and my ability to be successful in life. . Number of responses: ." title="I am confident in myself and my ability to be successful in life. 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2068021"/>
            <a:ext cx="9500216" cy="4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a96092aba6_0_43"/>
          <p:cNvSpPr txBox="1">
            <a:spLocks noGrp="1"/>
          </p:cNvSpPr>
          <p:nvPr>
            <p:ph type="title"/>
          </p:nvPr>
        </p:nvSpPr>
        <p:spPr>
          <a:xfrm>
            <a:off x="838200" y="1274546"/>
            <a:ext cx="10515600" cy="6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836"/>
              </a:buClr>
              <a:buSzPts val="4400"/>
              <a:buFont typeface="Calibri"/>
              <a:buNone/>
            </a:pPr>
            <a:r>
              <a:rPr lang="en-US"/>
              <a:t>MOSO CAPS Survey Results</a:t>
            </a:r>
            <a:endParaRPr/>
          </a:p>
        </p:txBody>
      </p:sp>
      <p:pic>
        <p:nvPicPr>
          <p:cNvPr id="104" name="Google Shape;104;g3a96092aba6_0_43" descr="Forms response chart. Question title: I am confident in my awareness of careers in my region.. Number of responses: ." title="I am confident in my awareness of careers in my region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2078521"/>
            <a:ext cx="9500216" cy="4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>
            <a:spLocks noGrp="1"/>
          </p:cNvSpPr>
          <p:nvPr>
            <p:ph type="title"/>
          </p:nvPr>
        </p:nvSpPr>
        <p:spPr>
          <a:xfrm>
            <a:off x="838200" y="1274546"/>
            <a:ext cx="10515600" cy="630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836"/>
              </a:buClr>
              <a:buSzPts val="4400"/>
              <a:buFont typeface="Calibri"/>
              <a:buNone/>
            </a:pPr>
            <a:r>
              <a:rPr lang="en-US"/>
              <a:t>MOSO CAPS Student Associate Experiences</a:t>
            </a:r>
            <a:endParaRPr/>
          </a:p>
        </p:txBody>
      </p:sp>
      <p:sp>
        <p:nvSpPr>
          <p:cNvPr id="110" name="Google Shape;110;p16"/>
          <p:cNvSpPr txBox="1">
            <a:spLocks noGrp="1"/>
          </p:cNvSpPr>
          <p:nvPr>
            <p:ph type="body" idx="1"/>
          </p:nvPr>
        </p:nvSpPr>
        <p:spPr>
          <a:xfrm>
            <a:off x="1267850" y="5105825"/>
            <a:ext cx="2928900" cy="8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080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en-US"/>
              <a:t>Addie Eaker</a:t>
            </a:r>
            <a:br>
              <a:rPr lang="en-US"/>
            </a:br>
            <a:r>
              <a:rPr lang="en-US" sz="2000"/>
              <a:t>Business Strand</a:t>
            </a:r>
            <a:endParaRPr/>
          </a:p>
        </p:txBody>
      </p:sp>
      <p:sp>
        <p:nvSpPr>
          <p:cNvPr id="111" name="Google Shape;111;p16"/>
          <p:cNvSpPr txBox="1"/>
          <p:nvPr/>
        </p:nvSpPr>
        <p:spPr>
          <a:xfrm>
            <a:off x="4559054" y="5100751"/>
            <a:ext cx="3073893" cy="843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080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Hailey Hunter</a:t>
            </a:r>
            <a:b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Health Sciences Strand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8055556" y="5108712"/>
            <a:ext cx="3073893" cy="843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080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Jenna Golden</a:t>
            </a:r>
            <a:b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Human Services Strand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3" name="Google Shape;113;p16" title="Hailey Hunter Headshot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97241" y="2375812"/>
            <a:ext cx="1797525" cy="2693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6" title="Addie Eaker.jpg"/>
          <p:cNvPicPr preferRelativeResize="0"/>
          <p:nvPr/>
        </p:nvPicPr>
        <p:blipFill rotWithShape="1">
          <a:blip r:embed="rId4">
            <a:alphaModFix/>
          </a:blip>
          <a:srcRect t="59" b="69"/>
          <a:stretch/>
        </p:blipFill>
        <p:spPr>
          <a:xfrm>
            <a:off x="1833528" y="2336512"/>
            <a:ext cx="1797524" cy="2693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6" title="Jenna Golden.jpg"/>
          <p:cNvPicPr preferRelativeResize="0"/>
          <p:nvPr/>
        </p:nvPicPr>
        <p:blipFill rotWithShape="1">
          <a:blip r:embed="rId5">
            <a:alphaModFix/>
          </a:blip>
          <a:srcRect t="59" b="69"/>
          <a:stretch/>
        </p:blipFill>
        <p:spPr>
          <a:xfrm>
            <a:off x="8693728" y="2336512"/>
            <a:ext cx="1797524" cy="2693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4cfeca3fc1_3_94"/>
          <p:cNvSpPr txBox="1">
            <a:spLocks noGrp="1"/>
          </p:cNvSpPr>
          <p:nvPr>
            <p:ph type="title"/>
          </p:nvPr>
        </p:nvSpPr>
        <p:spPr>
          <a:xfrm>
            <a:off x="838200" y="1274550"/>
            <a:ext cx="10515600" cy="55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endParaRPr sz="1000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10000"/>
              <a:t>Questions?</a:t>
            </a:r>
            <a:endParaRPr sz="10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1077</Words>
  <Application>Microsoft Office PowerPoint</Application>
  <PresentationFormat>Widescreen</PresentationFormat>
  <Paragraphs>285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PowerPoint Presentation</vt:lpstr>
      <vt:lpstr>25-26 Morning and Afternoon Student Associates</vt:lpstr>
      <vt:lpstr>PowerPoint Presentation</vt:lpstr>
      <vt:lpstr>Year 3: MOSO CAPS Numbers for CJHS</vt:lpstr>
      <vt:lpstr>Business Strand</vt:lpstr>
      <vt:lpstr>Business Strand Fall Experiences</vt:lpstr>
      <vt:lpstr>Health Sciences Strand</vt:lpstr>
      <vt:lpstr>Health Sciences Strand Fall Experiences</vt:lpstr>
      <vt:lpstr>Human Services Strand</vt:lpstr>
      <vt:lpstr>Human Services Strand Fall Experiences</vt:lpstr>
      <vt:lpstr>MOSO CAPS Survey Results</vt:lpstr>
      <vt:lpstr>MOSO CAPS Survey Results</vt:lpstr>
      <vt:lpstr>MOSO CAPS Student Associate Experiences</vt:lpstr>
      <vt:lpstr>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McMain, Chloe</dc:creator>
  <cp:lastModifiedBy>Theresa Wilson</cp:lastModifiedBy>
  <cp:revision>1</cp:revision>
  <dcterms:created xsi:type="dcterms:W3CDTF">2023-03-17T15:46:18Z</dcterms:created>
  <dcterms:modified xsi:type="dcterms:W3CDTF">2026-01-20T14:47:46Z</dcterms:modified>
</cp:coreProperties>
</file>