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1"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6858000" cx="12192000"/>
  <p:notesSz cx="6858000" cy="9144000"/>
  <p:embeddedFontLst>
    <p:embeddedFont>
      <p:font typeface="Geo"/>
      <p:regular r:id="rId36"/>
      <p:italic r:id="rId37"/>
    </p:embeddedFont>
    <p:embeddedFont>
      <p:font typeface="Arial Black"/>
      <p:regular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is6vp07AanTgtMNqXnSpjGgOuq6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Geo-italic.fntdata"/><Relationship Id="rId14" Type="http://schemas.openxmlformats.org/officeDocument/2006/relationships/slide" Target="slides/slide8.xml"/><Relationship Id="rId36" Type="http://schemas.openxmlformats.org/officeDocument/2006/relationships/font" Target="fonts/Geo-regular.fntdata"/><Relationship Id="rId17" Type="http://schemas.openxmlformats.org/officeDocument/2006/relationships/slide" Target="slides/slide11.xml"/><Relationship Id="rId39" Type="http://customschemas.google.com/relationships/presentationmetadata" Target="metadata"/><Relationship Id="rId16" Type="http://schemas.openxmlformats.org/officeDocument/2006/relationships/slide" Target="slides/slide10.xml"/><Relationship Id="rId38" Type="http://schemas.openxmlformats.org/officeDocument/2006/relationships/font" Target="fonts/ArialBlack-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 name="Google Shape;11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 name="Google Shape;13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0" name="Google Shape;16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 name="Google Shape;16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 name="Google Shape;19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 name="Google Shape;19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4" name="Google Shape;21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0" name="Google Shape;22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5" name="Google Shape;23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4" name="Google Shape;24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3" name="Google Shape;25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5" name="Google Shape;26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1" name="Google Shape;28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0" name="Google Shape;29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0" name="Google Shape;30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6" name="Google Shape;30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6" name="Google Shape;31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2" name="Google Shape;322;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7" name="Google Shape;347;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7" name="Shape 17"/>
        <p:cNvGrpSpPr/>
        <p:nvPr/>
      </p:nvGrpSpPr>
      <p:grpSpPr>
        <a:xfrm>
          <a:off x="0" y="0"/>
          <a:ext cx="0" cy="0"/>
          <a:chOff x="0" y="0"/>
          <a:chExt cx="0" cy="0"/>
        </a:xfrm>
      </p:grpSpPr>
      <p:sp>
        <p:nvSpPr>
          <p:cNvPr id="18" name="Google Shape;18;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36"/>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Geo"/>
              <a:buNone/>
              <a:defRPr sz="80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6"/>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10000"/>
              </a:lnSpc>
              <a:spcBef>
                <a:spcPts val="1200"/>
              </a:spcBef>
              <a:spcAft>
                <a:spcPts val="0"/>
              </a:spcAft>
              <a:buSzPts val="2400"/>
              <a:buNone/>
              <a:defRPr sz="2400" cap="none">
                <a:solidFill>
                  <a:schemeClr val="dk1"/>
                </a:solidFill>
                <a:latin typeface="Arial"/>
                <a:ea typeface="Arial"/>
                <a:cs typeface="Arial"/>
                <a:sym typeface="Arial"/>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1" name="Google Shape;21;p36"/>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22" name="Google Shape;22;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38"/>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8"/>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1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8" name="Google Shape;28;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 name="Shape 39"/>
        <p:cNvGrpSpPr/>
        <p:nvPr/>
      </p:nvGrpSpPr>
      <p:grpSpPr>
        <a:xfrm>
          <a:off x="0" y="0"/>
          <a:ext cx="0" cy="0"/>
          <a:chOff x="0" y="0"/>
          <a:chExt cx="0" cy="0"/>
        </a:xfrm>
      </p:grpSpPr>
      <p:sp>
        <p:nvSpPr>
          <p:cNvPr id="40" name="Google Shape;40;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1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 name="Google Shape;42;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3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9"/>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1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48" name="Google Shape;48;p39"/>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1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9" name="Google Shape;49;p39"/>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1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50" name="Google Shape;50;p39"/>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1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1" name="Google Shape;51;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54" name="Shape 54"/>
        <p:cNvGrpSpPr/>
        <p:nvPr/>
      </p:nvGrpSpPr>
      <p:grpSpPr>
        <a:xfrm>
          <a:off x="0" y="0"/>
          <a:ext cx="0" cy="0"/>
          <a:chOff x="0" y="0"/>
          <a:chExt cx="0" cy="0"/>
        </a:xfrm>
      </p:grpSpPr>
      <p:sp>
        <p:nvSpPr>
          <p:cNvPr id="55" name="Google Shape;55;p42"/>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59" name="Shape 59"/>
        <p:cNvGrpSpPr/>
        <p:nvPr/>
      </p:nvGrpSpPr>
      <p:grpSpPr>
        <a:xfrm>
          <a:off x="0" y="0"/>
          <a:ext cx="0" cy="0"/>
          <a:chOff x="0" y="0"/>
          <a:chExt cx="0" cy="0"/>
        </a:xfrm>
      </p:grpSpPr>
      <p:sp>
        <p:nvSpPr>
          <p:cNvPr id="60" name="Google Shape;60;p35"/>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35"/>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Geo"/>
              <a:buNone/>
              <a:defRPr sz="80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35"/>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10000"/>
              </a:lnSpc>
              <a:spcBef>
                <a:spcPts val="1200"/>
              </a:spcBef>
              <a:spcAft>
                <a:spcPts val="0"/>
              </a:spcAft>
              <a:buSzPts val="2400"/>
              <a:buNone/>
              <a:defRPr sz="2400" cap="none">
                <a:solidFill>
                  <a:schemeClr val="dk1"/>
                </a:solidFill>
                <a:latin typeface="Arial"/>
                <a:ea typeface="Arial"/>
                <a:cs typeface="Arial"/>
                <a:sym typeface="Arial"/>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63" name="Google Shape;63;p35"/>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64" name="Google Shape;64;p3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3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67" name="Shape 67"/>
        <p:cNvGrpSpPr/>
        <p:nvPr/>
      </p:nvGrpSpPr>
      <p:grpSpPr>
        <a:xfrm>
          <a:off x="0" y="0"/>
          <a:ext cx="0" cy="0"/>
          <a:chOff x="0" y="0"/>
          <a:chExt cx="0" cy="0"/>
        </a:xfrm>
      </p:grpSpPr>
      <p:sp>
        <p:nvSpPr>
          <p:cNvPr id="68" name="Google Shape;68;p43"/>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43"/>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Geo"/>
              <a:buNone/>
              <a:defRPr b="0" sz="80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3"/>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200"/>
              </a:spcBef>
              <a:spcAft>
                <a:spcPts val="0"/>
              </a:spcAft>
              <a:buSzPts val="2400"/>
              <a:buNone/>
              <a:defRPr sz="2400" cap="none">
                <a:solidFill>
                  <a:schemeClr val="dk1"/>
                </a:solidFill>
                <a:latin typeface="Arial"/>
                <a:ea typeface="Arial"/>
                <a:cs typeface="Arial"/>
                <a:sym typeface="Arial"/>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71" name="Google Shape;71;p43"/>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5" name="Shape 75"/>
        <p:cNvGrpSpPr/>
        <p:nvPr/>
      </p:nvGrpSpPr>
      <p:grpSpPr>
        <a:xfrm>
          <a:off x="0" y="0"/>
          <a:ext cx="0" cy="0"/>
          <a:chOff x="0" y="0"/>
          <a:chExt cx="0" cy="0"/>
        </a:xfrm>
      </p:grpSpPr>
      <p:sp>
        <p:nvSpPr>
          <p:cNvPr id="76" name="Google Shape;76;p4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44"/>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1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8" name="Google Shape;78;p44"/>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1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9" name="Google Shape;79;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2" name="Shape 82"/>
        <p:cNvGrpSpPr/>
        <p:nvPr/>
      </p:nvGrpSpPr>
      <p:grpSpPr>
        <a:xfrm>
          <a:off x="0" y="0"/>
          <a:ext cx="0" cy="0"/>
          <a:chOff x="0" y="0"/>
          <a:chExt cx="0" cy="0"/>
        </a:xfrm>
      </p:grpSpPr>
      <p:sp>
        <p:nvSpPr>
          <p:cNvPr id="83" name="Google Shape;83;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87" name="Shape 87"/>
        <p:cNvGrpSpPr/>
        <p:nvPr/>
      </p:nvGrpSpPr>
      <p:grpSpPr>
        <a:xfrm>
          <a:off x="0" y="0"/>
          <a:ext cx="0" cy="0"/>
          <a:chOff x="0" y="0"/>
          <a:chExt cx="0" cy="0"/>
        </a:xfrm>
      </p:grpSpPr>
      <p:sp>
        <p:nvSpPr>
          <p:cNvPr id="88" name="Google Shape;88;p46"/>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46"/>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Geo"/>
              <a:buNone/>
              <a:defRPr b="0" sz="36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46"/>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1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6"/>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92" name="Google Shape;92;p46"/>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46"/>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95" name="Shape 95"/>
        <p:cNvGrpSpPr/>
        <p:nvPr/>
      </p:nvGrpSpPr>
      <p:grpSpPr>
        <a:xfrm>
          <a:off x="0" y="0"/>
          <a:ext cx="0" cy="0"/>
          <a:chOff x="0" y="0"/>
          <a:chExt cx="0" cy="0"/>
        </a:xfrm>
      </p:grpSpPr>
      <p:sp>
        <p:nvSpPr>
          <p:cNvPr id="96" name="Google Shape;96;p47"/>
          <p:cNvSpPr/>
          <p:nvPr/>
        </p:nvSpPr>
        <p:spPr>
          <a:xfrm>
            <a:off x="0" y="4578350"/>
            <a:ext cx="12188825" cy="227965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47"/>
          <p:cNvSpPr/>
          <p:nvPr>
            <p:ph idx="2" type="pic"/>
          </p:nvPr>
        </p:nvSpPr>
        <p:spPr>
          <a:xfrm>
            <a:off x="15" y="0"/>
            <a:ext cx="12191985" cy="4578350"/>
          </a:xfrm>
          <a:prstGeom prst="rect">
            <a:avLst/>
          </a:prstGeom>
          <a:solidFill>
            <a:srgbClr val="D8D8D8"/>
          </a:solidFill>
          <a:ln>
            <a:noFill/>
          </a:ln>
        </p:spPr>
      </p:sp>
      <p:sp>
        <p:nvSpPr>
          <p:cNvPr id="98" name="Google Shape;98;p47"/>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Geo"/>
              <a:buNone/>
              <a:defRPr b="0" sz="36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47"/>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1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00" name="Google Shape;100;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1" name="Shape 111"/>
        <p:cNvGrpSpPr/>
        <p:nvPr/>
      </p:nvGrpSpPr>
      <p:grpSpPr>
        <a:xfrm>
          <a:off x="0" y="0"/>
          <a:ext cx="0" cy="0"/>
          <a:chOff x="0" y="0"/>
          <a:chExt cx="0" cy="0"/>
        </a:xfrm>
      </p:grpSpPr>
      <p:sp>
        <p:nvSpPr>
          <p:cNvPr id="112" name="Google Shape;112;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1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4" name="Google Shape;114;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10" Type="http://schemas.openxmlformats.org/officeDocument/2006/relationships/theme" Target="../theme/theme3.xml"/><Relationship Id="rId9" Type="http://schemas.openxmlformats.org/officeDocument/2006/relationships/slideLayout" Target="../slideLayouts/slideLayout11.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4"/>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3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600"/>
              <a:buFont typeface="Geo"/>
              <a:buNone/>
              <a:defRPr b="0" i="0" sz="4600" u="none" cap="none" strike="noStrike">
                <a:solidFill>
                  <a:srgbClr val="3F3F3F"/>
                </a:solidFill>
                <a:latin typeface="Geo"/>
                <a:ea typeface="Geo"/>
                <a:cs typeface="Geo"/>
                <a:sym typeface="Ge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 name="Google Shape;12;p34"/>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10000"/>
              </a:lnSpc>
              <a:spcBef>
                <a:spcPts val="1200"/>
              </a:spcBef>
              <a:spcAft>
                <a:spcPts val="0"/>
              </a:spcAft>
              <a:buClr>
                <a:schemeClr val="accent1"/>
              </a:buClr>
              <a:buSzPts val="2000"/>
              <a:buFont typeface="Calibri"/>
              <a:buChar char=" "/>
              <a:defRPr b="0" i="0" sz="2000" u="none" cap="none" strike="noStrike">
                <a:solidFill>
                  <a:srgbClr val="3F3F3F"/>
                </a:solidFill>
                <a:latin typeface="Arial"/>
                <a:ea typeface="Arial"/>
                <a:cs typeface="Arial"/>
                <a:sym typeface="Arial"/>
              </a:defRPr>
            </a:lvl1pPr>
            <a:lvl2pPr indent="-342900" lvl="1" marL="914400" marR="0" rtl="0" algn="l">
              <a:lnSpc>
                <a:spcPct val="100000"/>
              </a:lnSpc>
              <a:spcBef>
                <a:spcPts val="200"/>
              </a:spcBef>
              <a:spcAft>
                <a:spcPts val="0"/>
              </a:spcAft>
              <a:buClr>
                <a:srgbClr val="3F3F3F"/>
              </a:buClr>
              <a:buSzPts val="1800"/>
              <a:buFont typeface="Calibri"/>
              <a:buChar char="◦"/>
              <a:defRPr b="0" i="0" sz="1800" u="none" cap="none" strike="noStrike">
                <a:solidFill>
                  <a:srgbClr val="3F3F3F"/>
                </a:solidFill>
                <a:latin typeface="Arial"/>
                <a:ea typeface="Arial"/>
                <a:cs typeface="Arial"/>
                <a:sym typeface="Arial"/>
              </a:defRPr>
            </a:lvl2pPr>
            <a:lvl3pPr indent="-317500" lvl="2" marL="1371600" marR="0" rtl="0" algn="l">
              <a:lnSpc>
                <a:spcPct val="100000"/>
              </a:lnSpc>
              <a:spcBef>
                <a:spcPts val="400"/>
              </a:spcBef>
              <a:spcAft>
                <a:spcPts val="0"/>
              </a:spcAft>
              <a:buClr>
                <a:srgbClr val="3F3F3F"/>
              </a:buClr>
              <a:buSzPts val="1400"/>
              <a:buFont typeface="Calibri"/>
              <a:buChar char="◦"/>
              <a:defRPr b="0" i="0" sz="1400" u="none" cap="none" strike="noStrike">
                <a:solidFill>
                  <a:srgbClr val="3F3F3F"/>
                </a:solidFill>
                <a:latin typeface="Arial"/>
                <a:ea typeface="Arial"/>
                <a:cs typeface="Arial"/>
                <a:sym typeface="Arial"/>
              </a:defRPr>
            </a:lvl3pPr>
            <a:lvl4pPr indent="-317500" lvl="3" marL="1828800" marR="0" rtl="0" algn="l">
              <a:lnSpc>
                <a:spcPct val="100000"/>
              </a:lnSpc>
              <a:spcBef>
                <a:spcPts val="400"/>
              </a:spcBef>
              <a:spcAft>
                <a:spcPts val="0"/>
              </a:spcAft>
              <a:buClr>
                <a:srgbClr val="3F3F3F"/>
              </a:buClr>
              <a:buSzPts val="1400"/>
              <a:buFont typeface="Calibri"/>
              <a:buChar char="◦"/>
              <a:defRPr b="0" i="0" sz="1400" u="none" cap="none" strike="noStrike">
                <a:solidFill>
                  <a:srgbClr val="3F3F3F"/>
                </a:solidFill>
                <a:latin typeface="Arial"/>
                <a:ea typeface="Arial"/>
                <a:cs typeface="Arial"/>
                <a:sym typeface="Arial"/>
              </a:defRPr>
            </a:lvl4pPr>
            <a:lvl5pPr indent="-317500" lvl="4" marL="2286000" marR="0" rtl="0" algn="l">
              <a:lnSpc>
                <a:spcPct val="100000"/>
              </a:lnSpc>
              <a:spcBef>
                <a:spcPts val="400"/>
              </a:spcBef>
              <a:spcAft>
                <a:spcPts val="0"/>
              </a:spcAft>
              <a:buClr>
                <a:srgbClr val="3F3F3F"/>
              </a:buClr>
              <a:buSzPts val="1400"/>
              <a:buFont typeface="Calibri"/>
              <a:buChar char="◦"/>
              <a:defRPr b="0" i="0" sz="1400" u="none" cap="none" strike="noStrike">
                <a:solidFill>
                  <a:srgbClr val="3F3F3F"/>
                </a:solidFill>
                <a:latin typeface="Arial"/>
                <a:ea typeface="Arial"/>
                <a:cs typeface="Arial"/>
                <a:sym typeface="Arial"/>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Arial"/>
                <a:ea typeface="Arial"/>
                <a:cs typeface="Arial"/>
                <a:sym typeface="Arial"/>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Arial"/>
                <a:ea typeface="Arial"/>
                <a:cs typeface="Arial"/>
                <a:sym typeface="Arial"/>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Arial"/>
                <a:ea typeface="Arial"/>
                <a:cs typeface="Arial"/>
                <a:sym typeface="Arial"/>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Arial"/>
                <a:ea typeface="Arial"/>
                <a:cs typeface="Arial"/>
                <a:sym typeface="Arial"/>
              </a:defRPr>
            </a:lvl9pPr>
          </a:lstStyle>
          <a:p/>
        </p:txBody>
      </p:sp>
      <p:sp>
        <p:nvSpPr>
          <p:cNvPr id="13" name="Google Shape;13;p3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900" u="none" cap="none" strike="noStrike">
                <a:solidFill>
                  <a:srgbClr val="FFFFFF"/>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3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FFFFFF"/>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5" name="Google Shape;15;p3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4"/>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1"/>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 name="Shape 31"/>
        <p:cNvGrpSpPr/>
        <p:nvPr/>
      </p:nvGrpSpPr>
      <p:grpSpPr>
        <a:xfrm>
          <a:off x="0" y="0"/>
          <a:ext cx="0" cy="0"/>
          <a:chOff x="0" y="0"/>
          <a:chExt cx="0" cy="0"/>
        </a:xfrm>
      </p:grpSpPr>
      <p:sp>
        <p:nvSpPr>
          <p:cNvPr id="32" name="Google Shape;32;p33"/>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3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600"/>
              <a:buFont typeface="Geo"/>
              <a:buNone/>
              <a:defRPr b="0" i="0" sz="4600" u="none" cap="none" strike="noStrike">
                <a:solidFill>
                  <a:srgbClr val="3F3F3F"/>
                </a:solidFill>
                <a:latin typeface="Geo"/>
                <a:ea typeface="Geo"/>
                <a:cs typeface="Geo"/>
                <a:sym typeface="Ge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4" name="Google Shape;34;p33"/>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10000"/>
              </a:lnSpc>
              <a:spcBef>
                <a:spcPts val="1200"/>
              </a:spcBef>
              <a:spcAft>
                <a:spcPts val="0"/>
              </a:spcAft>
              <a:buClr>
                <a:schemeClr val="accent1"/>
              </a:buClr>
              <a:buSzPts val="2000"/>
              <a:buFont typeface="Calibri"/>
              <a:buChar char=" "/>
              <a:defRPr b="0" i="0" sz="2000" u="none" cap="none" strike="noStrike">
                <a:solidFill>
                  <a:srgbClr val="3F3F3F"/>
                </a:solidFill>
                <a:latin typeface="Arial"/>
                <a:ea typeface="Arial"/>
                <a:cs typeface="Arial"/>
                <a:sym typeface="Arial"/>
              </a:defRPr>
            </a:lvl1pPr>
            <a:lvl2pPr indent="-342900" lvl="1" marL="914400" marR="0" rtl="0" algn="l">
              <a:lnSpc>
                <a:spcPct val="100000"/>
              </a:lnSpc>
              <a:spcBef>
                <a:spcPts val="200"/>
              </a:spcBef>
              <a:spcAft>
                <a:spcPts val="0"/>
              </a:spcAft>
              <a:buClr>
                <a:srgbClr val="3F3F3F"/>
              </a:buClr>
              <a:buSzPts val="1800"/>
              <a:buFont typeface="Calibri"/>
              <a:buChar char="◦"/>
              <a:defRPr b="0" i="0" sz="1800" u="none" cap="none" strike="noStrike">
                <a:solidFill>
                  <a:srgbClr val="3F3F3F"/>
                </a:solidFill>
                <a:latin typeface="Arial"/>
                <a:ea typeface="Arial"/>
                <a:cs typeface="Arial"/>
                <a:sym typeface="Arial"/>
              </a:defRPr>
            </a:lvl2pPr>
            <a:lvl3pPr indent="-317500" lvl="2" marL="1371600" marR="0" rtl="0" algn="l">
              <a:lnSpc>
                <a:spcPct val="100000"/>
              </a:lnSpc>
              <a:spcBef>
                <a:spcPts val="400"/>
              </a:spcBef>
              <a:spcAft>
                <a:spcPts val="0"/>
              </a:spcAft>
              <a:buClr>
                <a:srgbClr val="3F3F3F"/>
              </a:buClr>
              <a:buSzPts val="1400"/>
              <a:buFont typeface="Calibri"/>
              <a:buChar char="◦"/>
              <a:defRPr b="0" i="0" sz="1400" u="none" cap="none" strike="noStrike">
                <a:solidFill>
                  <a:srgbClr val="3F3F3F"/>
                </a:solidFill>
                <a:latin typeface="Arial"/>
                <a:ea typeface="Arial"/>
                <a:cs typeface="Arial"/>
                <a:sym typeface="Arial"/>
              </a:defRPr>
            </a:lvl3pPr>
            <a:lvl4pPr indent="-317500" lvl="3" marL="1828800" marR="0" rtl="0" algn="l">
              <a:lnSpc>
                <a:spcPct val="100000"/>
              </a:lnSpc>
              <a:spcBef>
                <a:spcPts val="400"/>
              </a:spcBef>
              <a:spcAft>
                <a:spcPts val="0"/>
              </a:spcAft>
              <a:buClr>
                <a:srgbClr val="3F3F3F"/>
              </a:buClr>
              <a:buSzPts val="1400"/>
              <a:buFont typeface="Calibri"/>
              <a:buChar char="◦"/>
              <a:defRPr b="0" i="0" sz="1400" u="none" cap="none" strike="noStrike">
                <a:solidFill>
                  <a:srgbClr val="3F3F3F"/>
                </a:solidFill>
                <a:latin typeface="Arial"/>
                <a:ea typeface="Arial"/>
                <a:cs typeface="Arial"/>
                <a:sym typeface="Arial"/>
              </a:defRPr>
            </a:lvl4pPr>
            <a:lvl5pPr indent="-317500" lvl="4" marL="2286000" marR="0" rtl="0" algn="l">
              <a:lnSpc>
                <a:spcPct val="100000"/>
              </a:lnSpc>
              <a:spcBef>
                <a:spcPts val="400"/>
              </a:spcBef>
              <a:spcAft>
                <a:spcPts val="0"/>
              </a:spcAft>
              <a:buClr>
                <a:srgbClr val="3F3F3F"/>
              </a:buClr>
              <a:buSzPts val="1400"/>
              <a:buFont typeface="Calibri"/>
              <a:buChar char="◦"/>
              <a:defRPr b="0" i="0" sz="1400" u="none" cap="none" strike="noStrike">
                <a:solidFill>
                  <a:srgbClr val="3F3F3F"/>
                </a:solidFill>
                <a:latin typeface="Arial"/>
                <a:ea typeface="Arial"/>
                <a:cs typeface="Arial"/>
                <a:sym typeface="Arial"/>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Arial"/>
                <a:ea typeface="Arial"/>
                <a:cs typeface="Arial"/>
                <a:sym typeface="Arial"/>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Arial"/>
                <a:ea typeface="Arial"/>
                <a:cs typeface="Arial"/>
                <a:sym typeface="Arial"/>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Arial"/>
                <a:ea typeface="Arial"/>
                <a:cs typeface="Arial"/>
                <a:sym typeface="Arial"/>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Arial"/>
                <a:ea typeface="Arial"/>
                <a:cs typeface="Arial"/>
                <a:sym typeface="Arial"/>
              </a:defRPr>
            </a:lvl9pPr>
          </a:lstStyle>
          <a:p/>
        </p:txBody>
      </p:sp>
      <p:sp>
        <p:nvSpPr>
          <p:cNvPr id="35" name="Google Shape;35;p3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900" u="none" cap="none" strike="noStrike">
                <a:solidFill>
                  <a:srgbClr val="FFFFFF"/>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6" name="Google Shape;36;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FFFFFF"/>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7" name="Google Shape;37;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cxnSp>
        <p:nvCxnSpPr>
          <p:cNvPr id="38" name="Google Shape;38;p33"/>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3" name="Shape 103"/>
        <p:cNvGrpSpPr/>
        <p:nvPr/>
      </p:nvGrpSpPr>
      <p:grpSpPr>
        <a:xfrm>
          <a:off x="0" y="0"/>
          <a:ext cx="0" cy="0"/>
          <a:chOff x="0" y="0"/>
          <a:chExt cx="0" cy="0"/>
        </a:xfrm>
      </p:grpSpPr>
      <p:sp>
        <p:nvSpPr>
          <p:cNvPr id="104" name="Google Shape;104;p4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40"/>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600"/>
              <a:buFont typeface="Geo"/>
              <a:buNone/>
              <a:defRPr b="0" i="0" sz="4600" u="none" cap="none" strike="noStrike">
                <a:solidFill>
                  <a:srgbClr val="FEFEFE"/>
                </a:solidFill>
                <a:latin typeface="Geo"/>
                <a:ea typeface="Geo"/>
                <a:cs typeface="Geo"/>
                <a:sym typeface="Ge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6" name="Google Shape;106;p40"/>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10000"/>
              </a:lnSpc>
              <a:spcBef>
                <a:spcPts val="1200"/>
              </a:spcBef>
              <a:spcAft>
                <a:spcPts val="0"/>
              </a:spcAft>
              <a:buClr>
                <a:schemeClr val="accent1"/>
              </a:buClr>
              <a:buSzPts val="2000"/>
              <a:buFont typeface="Calibri"/>
              <a:buChar char=" "/>
              <a:defRPr b="0" i="0" sz="2000" u="none" cap="none" strike="noStrike">
                <a:solidFill>
                  <a:srgbClr val="FEFEFE"/>
                </a:solidFill>
                <a:latin typeface="Arial"/>
                <a:ea typeface="Arial"/>
                <a:cs typeface="Arial"/>
                <a:sym typeface="Arial"/>
              </a:defRPr>
            </a:lvl1pPr>
            <a:lvl2pPr indent="-342900" lvl="1" marL="914400" marR="0" rtl="0" algn="l">
              <a:lnSpc>
                <a:spcPct val="100000"/>
              </a:lnSpc>
              <a:spcBef>
                <a:spcPts val="200"/>
              </a:spcBef>
              <a:spcAft>
                <a:spcPts val="0"/>
              </a:spcAft>
              <a:buClr>
                <a:srgbClr val="FEFEFE"/>
              </a:buClr>
              <a:buSzPts val="1800"/>
              <a:buFont typeface="Calibri"/>
              <a:buChar char="◦"/>
              <a:defRPr b="0" i="0" sz="1800" u="none" cap="none" strike="noStrike">
                <a:solidFill>
                  <a:srgbClr val="FEFEFE"/>
                </a:solidFill>
                <a:latin typeface="Arial"/>
                <a:ea typeface="Arial"/>
                <a:cs typeface="Arial"/>
                <a:sym typeface="Arial"/>
              </a:defRPr>
            </a:lvl2pPr>
            <a:lvl3pPr indent="-317500" lvl="2" marL="1371600" marR="0" rtl="0" algn="l">
              <a:lnSpc>
                <a:spcPct val="100000"/>
              </a:lnSpc>
              <a:spcBef>
                <a:spcPts val="400"/>
              </a:spcBef>
              <a:spcAft>
                <a:spcPts val="0"/>
              </a:spcAft>
              <a:buClr>
                <a:srgbClr val="FEFEFE"/>
              </a:buClr>
              <a:buSzPts val="1400"/>
              <a:buFont typeface="Calibri"/>
              <a:buChar char="◦"/>
              <a:defRPr b="0" i="0" sz="1400" u="none" cap="none" strike="noStrike">
                <a:solidFill>
                  <a:srgbClr val="FEFEFE"/>
                </a:solidFill>
                <a:latin typeface="Arial"/>
                <a:ea typeface="Arial"/>
                <a:cs typeface="Arial"/>
                <a:sym typeface="Arial"/>
              </a:defRPr>
            </a:lvl3pPr>
            <a:lvl4pPr indent="-317500" lvl="3" marL="1828800" marR="0" rtl="0" algn="l">
              <a:lnSpc>
                <a:spcPct val="100000"/>
              </a:lnSpc>
              <a:spcBef>
                <a:spcPts val="400"/>
              </a:spcBef>
              <a:spcAft>
                <a:spcPts val="0"/>
              </a:spcAft>
              <a:buClr>
                <a:srgbClr val="FEFEFE"/>
              </a:buClr>
              <a:buSzPts val="1400"/>
              <a:buFont typeface="Calibri"/>
              <a:buChar char="◦"/>
              <a:defRPr b="0" i="0" sz="1400" u="none" cap="none" strike="noStrike">
                <a:solidFill>
                  <a:srgbClr val="FEFEFE"/>
                </a:solidFill>
                <a:latin typeface="Arial"/>
                <a:ea typeface="Arial"/>
                <a:cs typeface="Arial"/>
                <a:sym typeface="Arial"/>
              </a:defRPr>
            </a:lvl4pPr>
            <a:lvl5pPr indent="-317500" lvl="4" marL="2286000" marR="0" rtl="0" algn="l">
              <a:lnSpc>
                <a:spcPct val="100000"/>
              </a:lnSpc>
              <a:spcBef>
                <a:spcPts val="400"/>
              </a:spcBef>
              <a:spcAft>
                <a:spcPts val="0"/>
              </a:spcAft>
              <a:buClr>
                <a:srgbClr val="FEFEFE"/>
              </a:buClr>
              <a:buSzPts val="1400"/>
              <a:buFont typeface="Calibri"/>
              <a:buChar char="◦"/>
              <a:defRPr b="0" i="0" sz="1400" u="none" cap="none" strike="noStrike">
                <a:solidFill>
                  <a:srgbClr val="FEFEFE"/>
                </a:solidFill>
                <a:latin typeface="Arial"/>
                <a:ea typeface="Arial"/>
                <a:cs typeface="Arial"/>
                <a:sym typeface="Arial"/>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Arial"/>
                <a:ea typeface="Arial"/>
                <a:cs typeface="Arial"/>
                <a:sym typeface="Arial"/>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Arial"/>
                <a:ea typeface="Arial"/>
                <a:cs typeface="Arial"/>
                <a:sym typeface="Arial"/>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Arial"/>
                <a:ea typeface="Arial"/>
                <a:cs typeface="Arial"/>
                <a:sym typeface="Arial"/>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Arial"/>
                <a:ea typeface="Arial"/>
                <a:cs typeface="Arial"/>
                <a:sym typeface="Arial"/>
              </a:defRPr>
            </a:lvl9pPr>
          </a:lstStyle>
          <a:p/>
        </p:txBody>
      </p:sp>
      <p:sp>
        <p:nvSpPr>
          <p:cNvPr id="107" name="Google Shape;107;p4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900" u="none" cap="none" strike="noStrike">
                <a:solidFill>
                  <a:srgbClr val="FFFFFF"/>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108" name="Google Shape;108;p4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FFFFFF"/>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109" name="Google Shape;109;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rgbClr val="FFFFF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cxnSp>
        <p:nvCxnSpPr>
          <p:cNvPr id="110" name="Google Shape;110;p40"/>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62"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7.jpg"/><Relationship Id="rId4" Type="http://schemas.openxmlformats.org/officeDocument/2006/relationships/hyperlink" Target="https://www.lonokeschools.org/state-required-information/title-ix-sexual-harassmen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2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 name="Shape 120"/>
        <p:cNvGrpSpPr/>
        <p:nvPr/>
      </p:nvGrpSpPr>
      <p:grpSpPr>
        <a:xfrm>
          <a:off x="0" y="0"/>
          <a:ext cx="0" cy="0"/>
          <a:chOff x="0" y="0"/>
          <a:chExt cx="0" cy="0"/>
        </a:xfrm>
      </p:grpSpPr>
      <p:sp>
        <p:nvSpPr>
          <p:cNvPr id="121" name="Google Shape;121;p1"/>
          <p:cNvSpPr/>
          <p:nvPr/>
        </p:nvSpPr>
        <p:spPr>
          <a:xfrm>
            <a:off x="0" y="0"/>
            <a:ext cx="12192000" cy="6858000"/>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22" name="Google Shape;122;p1"/>
          <p:cNvPicPr preferRelativeResize="0"/>
          <p:nvPr/>
        </p:nvPicPr>
        <p:blipFill rotWithShape="1">
          <a:blip r:embed="rId3">
            <a:alphaModFix/>
          </a:blip>
          <a:srcRect b="7865" l="0" r="0" t="7865"/>
          <a:stretch/>
        </p:blipFill>
        <p:spPr>
          <a:xfrm>
            <a:off x="-10391" y="-7120"/>
            <a:ext cx="12191980" cy="6857990"/>
          </a:xfrm>
          <a:prstGeom prst="rect">
            <a:avLst/>
          </a:prstGeom>
          <a:noFill/>
          <a:ln>
            <a:noFill/>
          </a:ln>
        </p:spPr>
      </p:pic>
      <p:sp>
        <p:nvSpPr>
          <p:cNvPr id="123" name="Google Shape;123;p1"/>
          <p:cNvSpPr/>
          <p:nvPr/>
        </p:nvSpPr>
        <p:spPr>
          <a:xfrm>
            <a:off x="0" y="2207602"/>
            <a:ext cx="12191999" cy="3162146"/>
          </a:xfrm>
          <a:prstGeom prst="rect">
            <a:avLst/>
          </a:prstGeom>
          <a:gradFill>
            <a:gsLst>
              <a:gs pos="0">
                <a:srgbClr val="000000">
                  <a:alpha val="0"/>
                </a:srgbClr>
              </a:gs>
              <a:gs pos="26000">
                <a:srgbClr val="000000">
                  <a:alpha val="20000"/>
                </a:srgbClr>
              </a:gs>
              <a:gs pos="46064">
                <a:srgbClr val="000000">
                  <a:alpha val="29803"/>
                </a:srgbClr>
              </a:gs>
              <a:gs pos="68000">
                <a:srgbClr val="000000">
                  <a:alpha val="20000"/>
                </a:srgbClr>
              </a:gs>
              <a:gs pos="100000">
                <a:srgbClr val="000000">
                  <a:alpha val="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4" name="Google Shape;124;p1"/>
          <p:cNvSpPr txBox="1"/>
          <p:nvPr>
            <p:ph type="ctrTitle"/>
          </p:nvPr>
        </p:nvSpPr>
        <p:spPr>
          <a:xfrm>
            <a:off x="782955" y="754412"/>
            <a:ext cx="10058400" cy="356616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FFFFFF"/>
              </a:buClr>
              <a:buSzPts val="8800"/>
              <a:buFont typeface="Geo"/>
              <a:buNone/>
            </a:pPr>
            <a:r>
              <a:rPr lang="en-US" sz="8800">
                <a:solidFill>
                  <a:srgbClr val="FFFFFF"/>
                </a:solidFill>
              </a:rPr>
              <a:t>Title IX</a:t>
            </a:r>
            <a:br>
              <a:rPr lang="en-US" sz="8800">
                <a:solidFill>
                  <a:srgbClr val="FFFFFF"/>
                </a:solidFill>
              </a:rPr>
            </a:br>
            <a:r>
              <a:rPr lang="en-US" sz="8800">
                <a:solidFill>
                  <a:srgbClr val="FFFFFF"/>
                </a:solidFill>
              </a:rPr>
              <a:t>Sexual Harassment</a:t>
            </a:r>
            <a:endParaRPr/>
          </a:p>
        </p:txBody>
      </p:sp>
      <p:cxnSp>
        <p:nvCxnSpPr>
          <p:cNvPr id="125" name="Google Shape;125;p1"/>
          <p:cNvCxnSpPr/>
          <p:nvPr/>
        </p:nvCxnSpPr>
        <p:spPr>
          <a:xfrm>
            <a:off x="1207658" y="4474741"/>
            <a:ext cx="9875520" cy="0"/>
          </a:xfrm>
          <a:prstGeom prst="straightConnector1">
            <a:avLst/>
          </a:prstGeom>
          <a:noFill/>
          <a:ln cap="flat" cmpd="sng" w="12700">
            <a:solidFill>
              <a:srgbClr val="FFFFFF"/>
            </a:solidFill>
            <a:prstDash val="solid"/>
            <a:round/>
            <a:headEnd len="sm" w="sm" type="none"/>
            <a:tailEnd len="sm" w="sm" type="none"/>
          </a:ln>
        </p:spPr>
      </p:cxnSp>
      <p:sp>
        <p:nvSpPr>
          <p:cNvPr id="126" name="Google Shape;126;p1"/>
          <p:cNvSpPr/>
          <p:nvPr/>
        </p:nvSpPr>
        <p:spPr>
          <a:xfrm>
            <a:off x="-2307" y="6400798"/>
            <a:ext cx="12188952" cy="457201"/>
          </a:xfrm>
          <a:prstGeom prst="rect">
            <a:avLst/>
          </a:prstGeom>
          <a:gradFill>
            <a:gsLst>
              <a:gs pos="0">
                <a:srgbClr val="000000">
                  <a:alpha val="0"/>
                </a:srgbClr>
              </a:gs>
              <a:gs pos="7000">
                <a:srgbClr val="000000">
                  <a:alpha val="0"/>
                </a:srgbClr>
              </a:gs>
              <a:gs pos="61000">
                <a:srgbClr val="000000">
                  <a:alpha val="9803"/>
                </a:srgbClr>
              </a:gs>
              <a:gs pos="100000">
                <a:srgbClr val="000000">
                  <a:alpha val="40000"/>
                </a:srgbClr>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Cody Kees&#10;" id="127" name="Google Shape;127;p1"/>
          <p:cNvPicPr preferRelativeResize="0"/>
          <p:nvPr/>
        </p:nvPicPr>
        <p:blipFill rotWithShape="1">
          <a:blip r:embed="rId4">
            <a:alphaModFix/>
          </a:blip>
          <a:srcRect b="20560" l="0" r="0" t="15877"/>
          <a:stretch/>
        </p:blipFill>
        <p:spPr>
          <a:xfrm>
            <a:off x="9837292" y="5907663"/>
            <a:ext cx="2371037" cy="927140"/>
          </a:xfrm>
          <a:prstGeom prst="rect">
            <a:avLst/>
          </a:prstGeom>
          <a:noFill/>
          <a:ln>
            <a:noFill/>
          </a:ln>
        </p:spPr>
      </p:pic>
      <p:sp>
        <p:nvSpPr>
          <p:cNvPr id="128" name="Google Shape;128;p1"/>
          <p:cNvSpPr txBox="1"/>
          <p:nvPr/>
        </p:nvSpPr>
        <p:spPr>
          <a:xfrm>
            <a:off x="968790" y="5351622"/>
            <a:ext cx="7899713" cy="983846"/>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lnSpc>
                <a:spcPct val="100000"/>
              </a:lnSpc>
              <a:spcBef>
                <a:spcPts val="0"/>
              </a:spcBef>
              <a:spcAft>
                <a:spcPts val="0"/>
              </a:spcAft>
              <a:buClr>
                <a:schemeClr val="accent1"/>
              </a:buClr>
              <a:buSzPct val="100000"/>
              <a:buFont typeface="Calibri"/>
              <a:buNone/>
            </a:pPr>
            <a:r>
              <a:t/>
            </a:r>
            <a:endParaRPr b="1" i="0" sz="2800" u="none" cap="none" strike="noStrike">
              <a:solidFill>
                <a:srgbClr val="FFFFFF"/>
              </a:solidFill>
              <a:latin typeface="Arial Black"/>
              <a:ea typeface="Arial Black"/>
              <a:cs typeface="Arial Black"/>
              <a:sym typeface="Arial Black"/>
            </a:endParaRPr>
          </a:p>
          <a:p>
            <a:pPr indent="0" lvl="0" marL="0" marR="0" rtl="0" algn="l">
              <a:lnSpc>
                <a:spcPct val="100000"/>
              </a:lnSpc>
              <a:spcBef>
                <a:spcPts val="200"/>
              </a:spcBef>
              <a:spcAft>
                <a:spcPts val="0"/>
              </a:spcAft>
              <a:buClr>
                <a:schemeClr val="accent1"/>
              </a:buClr>
              <a:buSzPct val="100000"/>
              <a:buFont typeface="Calibri"/>
              <a:buNone/>
            </a:pPr>
            <a:r>
              <a:rPr b="1" i="0" lang="en-US" sz="2600" u="none" cap="none" strike="noStrike">
                <a:solidFill>
                  <a:srgbClr val="FFFFFF"/>
                </a:solidFill>
                <a:latin typeface="Arial Black"/>
                <a:ea typeface="Arial Black"/>
                <a:cs typeface="Arial Black"/>
                <a:sym typeface="Arial Black"/>
              </a:rPr>
              <a:t>BEQUETTE, BILLINGSLEY &amp; KEES, P.A.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chemeClr val="accent1"/>
              </a:buClr>
              <a:buSzPct val="100000"/>
              <a:buFont typeface="Calibri"/>
              <a:buNone/>
            </a:pPr>
            <a:r>
              <a:rPr b="1" i="0" lang="en-US" sz="2200" u="none" cap="none" strike="noStrike">
                <a:solidFill>
                  <a:srgbClr val="FFFFFF"/>
                </a:solidFill>
                <a:latin typeface="Arial Black"/>
                <a:ea typeface="Arial Black"/>
                <a:cs typeface="Arial Black"/>
                <a:sym typeface="Arial Black"/>
              </a:rPr>
              <a:t>JACQUELYN HARRISON</a:t>
            </a:r>
            <a:endParaRPr b="1" i="0" sz="2200" u="none" cap="none" strike="noStrike">
              <a:solidFill>
                <a:srgbClr val="FFFFFF"/>
              </a:solidFill>
              <a:latin typeface="Arial Black"/>
              <a:ea typeface="Arial Black"/>
              <a:cs typeface="Arial Black"/>
              <a:sym typeface="Arial Black"/>
            </a:endParaRPr>
          </a:p>
          <a:p>
            <a:pPr indent="0" lvl="0" marL="0" marR="0" rtl="0" algn="l">
              <a:lnSpc>
                <a:spcPct val="100000"/>
              </a:lnSpc>
              <a:spcBef>
                <a:spcPts val="200"/>
              </a:spcBef>
              <a:spcAft>
                <a:spcPts val="0"/>
              </a:spcAft>
              <a:buClr>
                <a:schemeClr val="accent1"/>
              </a:buClr>
              <a:buSzPct val="100000"/>
              <a:buFont typeface="Calibri"/>
              <a:buNone/>
            </a:pPr>
            <a:r>
              <a:rPr b="1" i="0" lang="en-US" sz="1700" u="none" cap="none" strike="noStrike">
                <a:solidFill>
                  <a:srgbClr val="FFFFFF"/>
                </a:solidFill>
                <a:latin typeface="Arial Black"/>
                <a:ea typeface="Arial Black"/>
                <a:cs typeface="Arial Black"/>
                <a:sym typeface="Arial Black"/>
              </a:rPr>
              <a:t>JHARRISON@BBPALAW.COM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2" name="Shape 132"/>
        <p:cNvGrpSpPr/>
        <p:nvPr/>
      </p:nvGrpSpPr>
      <p:grpSpPr>
        <a:xfrm>
          <a:off x="0" y="0"/>
          <a:ext cx="0" cy="0"/>
          <a:chOff x="0" y="0"/>
          <a:chExt cx="0" cy="0"/>
        </a:xfrm>
      </p:grpSpPr>
      <p:sp>
        <p:nvSpPr>
          <p:cNvPr id="133" name="Google Shape;133;p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What is Sexual Harassment Under Title IX?</a:t>
            </a:r>
            <a:endParaRPr/>
          </a:p>
        </p:txBody>
      </p:sp>
      <p:grpSp>
        <p:nvGrpSpPr>
          <p:cNvPr id="134" name="Google Shape;134;p2"/>
          <p:cNvGrpSpPr/>
          <p:nvPr/>
        </p:nvGrpSpPr>
        <p:grpSpPr>
          <a:xfrm>
            <a:off x="1132569" y="2374355"/>
            <a:ext cx="9987187" cy="3234399"/>
            <a:chOff x="35606" y="275840"/>
            <a:chExt cx="9987187" cy="3234399"/>
          </a:xfrm>
        </p:grpSpPr>
        <p:sp>
          <p:nvSpPr>
            <p:cNvPr id="135" name="Google Shape;135;p2"/>
            <p:cNvSpPr/>
            <p:nvPr/>
          </p:nvSpPr>
          <p:spPr>
            <a:xfrm>
              <a:off x="616949" y="340539"/>
              <a:ext cx="1818562" cy="1818562"/>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2"/>
            <p:cNvSpPr/>
            <p:nvPr/>
          </p:nvSpPr>
          <p:spPr>
            <a:xfrm>
              <a:off x="1004512" y="728102"/>
              <a:ext cx="1043437" cy="1043437"/>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2"/>
            <p:cNvSpPr/>
            <p:nvPr/>
          </p:nvSpPr>
          <p:spPr>
            <a:xfrm>
              <a:off x="35606" y="2725540"/>
              <a:ext cx="298125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2"/>
            <p:cNvSpPr txBox="1"/>
            <p:nvPr/>
          </p:nvSpPr>
          <p:spPr>
            <a:xfrm>
              <a:off x="35606" y="2725540"/>
              <a:ext cx="298125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OFFERING A BENEFIT CONDITIONAL ON THE INDIVIDUAL'S PARTICIPATION IN SEXUAL CONDUCT. </a:t>
              </a:r>
              <a:endParaRPr b="0" i="0" sz="1400" u="none" cap="none" strike="noStrike">
                <a:solidFill>
                  <a:srgbClr val="000000"/>
                </a:solidFill>
                <a:latin typeface="Arial"/>
                <a:ea typeface="Arial"/>
                <a:cs typeface="Arial"/>
                <a:sym typeface="Arial"/>
              </a:endParaRPr>
            </a:p>
          </p:txBody>
        </p:sp>
        <p:sp>
          <p:nvSpPr>
            <p:cNvPr id="139" name="Google Shape;139;p2"/>
            <p:cNvSpPr/>
            <p:nvPr/>
          </p:nvSpPr>
          <p:spPr>
            <a:xfrm>
              <a:off x="4119918" y="405239"/>
              <a:ext cx="1818562" cy="1818562"/>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2"/>
            <p:cNvSpPr/>
            <p:nvPr/>
          </p:nvSpPr>
          <p:spPr>
            <a:xfrm>
              <a:off x="3925618" y="275840"/>
              <a:ext cx="2207162" cy="2077358"/>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
            <p:cNvSpPr/>
            <p:nvPr/>
          </p:nvSpPr>
          <p:spPr>
            <a:xfrm>
              <a:off x="3538574" y="2790239"/>
              <a:ext cx="298125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2"/>
            <p:cNvSpPr txBox="1"/>
            <p:nvPr/>
          </p:nvSpPr>
          <p:spPr>
            <a:xfrm>
              <a:off x="3538574" y="2790239"/>
              <a:ext cx="298125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USING THE REJECTION OF SEXUAL CONDUCT AS A BASIS FOR ACADEMIC DECISIONS AFFECTING THAT INDIVIDUAL.</a:t>
              </a:r>
              <a:endParaRPr b="0" i="0" sz="1400" u="none" cap="none" strike="noStrike">
                <a:solidFill>
                  <a:srgbClr val="000000"/>
                </a:solidFill>
                <a:latin typeface="Arial"/>
                <a:ea typeface="Arial"/>
                <a:cs typeface="Arial"/>
                <a:sym typeface="Arial"/>
              </a:endParaRPr>
            </a:p>
          </p:txBody>
        </p:sp>
        <p:sp>
          <p:nvSpPr>
            <p:cNvPr id="143" name="Google Shape;143;p2"/>
            <p:cNvSpPr/>
            <p:nvPr/>
          </p:nvSpPr>
          <p:spPr>
            <a:xfrm>
              <a:off x="7622887" y="340539"/>
              <a:ext cx="1818562" cy="1818562"/>
            </a:xfrm>
            <a:prstGeom prst="ellipse">
              <a:avLst/>
            </a:prstGeom>
            <a:solidFill>
              <a:srgbClr val="0070C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2"/>
            <p:cNvSpPr/>
            <p:nvPr/>
          </p:nvSpPr>
          <p:spPr>
            <a:xfrm>
              <a:off x="8010450" y="728102"/>
              <a:ext cx="1043437" cy="1043437"/>
            </a:xfrm>
            <a:prstGeom prst="rect">
              <a:avLst/>
            </a:prstGeom>
            <a:blipFill rotWithShape="1">
              <a:blip r:embed="rId3">
                <a:alphaModFix/>
              </a:blip>
              <a:stretch>
                <a:fillRect b="0" l="-24993" r="-24992"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2"/>
            <p:cNvSpPr/>
            <p:nvPr/>
          </p:nvSpPr>
          <p:spPr>
            <a:xfrm>
              <a:off x="7041543" y="2725540"/>
              <a:ext cx="298125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2"/>
            <p:cNvSpPr txBox="1"/>
            <p:nvPr/>
          </p:nvSpPr>
          <p:spPr>
            <a:xfrm>
              <a:off x="7041543" y="2725540"/>
              <a:ext cx="298125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THE CONDUCT IS UNWELCOMED AND DETERMINED TO BE REASONABLY SO SEVERE, PERVASIVE AND OFFENSIVE THAT IT DENIES EQUAL ACCESS TO EDUCATION.</a:t>
              </a:r>
              <a:endParaRPr b="0" i="0" sz="1400" u="none" cap="none" strike="noStrike">
                <a:solidFill>
                  <a:srgbClr val="000000"/>
                </a:solidFill>
                <a:latin typeface="Arial"/>
                <a:ea typeface="Arial"/>
                <a:cs typeface="Arial"/>
                <a:sym typeface="Arial"/>
              </a:endParaRPr>
            </a:p>
          </p:txBody>
        </p:sp>
      </p:grpSp>
      <p:pic>
        <p:nvPicPr>
          <p:cNvPr id="147" name="Google Shape;147;p2"/>
          <p:cNvPicPr preferRelativeResize="0"/>
          <p:nvPr/>
        </p:nvPicPr>
        <p:blipFill rotWithShape="1">
          <a:blip r:embed="rId4">
            <a:alphaModFix/>
          </a:blip>
          <a:srcRect b="0" l="0" r="0" t="0"/>
          <a:stretch/>
        </p:blipFill>
        <p:spPr>
          <a:xfrm>
            <a:off x="1580482" y="2357437"/>
            <a:ext cx="2143125" cy="2143125"/>
          </a:xfrm>
          <a:prstGeom prst="rect">
            <a:avLst/>
          </a:prstGeom>
          <a:noFill/>
          <a:ln>
            <a:noFill/>
          </a:ln>
        </p:spPr>
      </p:pic>
      <p:pic>
        <p:nvPicPr>
          <p:cNvPr id="148" name="Google Shape;148;p2"/>
          <p:cNvPicPr preferRelativeResize="0"/>
          <p:nvPr/>
        </p:nvPicPr>
        <p:blipFill rotWithShape="1">
          <a:blip r:embed="rId5">
            <a:alphaModFix/>
          </a:blip>
          <a:srcRect b="0" l="0" r="0" t="0"/>
          <a:stretch/>
        </p:blipFill>
        <p:spPr>
          <a:xfrm>
            <a:off x="4945377" y="2006455"/>
            <a:ext cx="2494107" cy="249410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17000"/>
          </a:blip>
          <a:stretch>
            <a:fillRect/>
          </a:stretch>
        </a:blipFill>
      </p:bgPr>
    </p:bg>
    <p:spTree>
      <p:nvGrpSpPr>
        <p:cNvPr id="152" name="Shape 152"/>
        <p:cNvGrpSpPr/>
        <p:nvPr/>
      </p:nvGrpSpPr>
      <p:grpSpPr>
        <a:xfrm>
          <a:off x="0" y="0"/>
          <a:ext cx="0" cy="0"/>
          <a:chOff x="0" y="0"/>
          <a:chExt cx="0" cy="0"/>
        </a:xfrm>
      </p:grpSpPr>
      <p:sp>
        <p:nvSpPr>
          <p:cNvPr id="153" name="Google Shape;153;p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What is Sexual Harassment?</a:t>
            </a:r>
            <a:endParaRPr/>
          </a:p>
        </p:txBody>
      </p:sp>
      <p:sp>
        <p:nvSpPr>
          <p:cNvPr id="154" name="Google Shape;154;p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SzPts val="2000"/>
              <a:buNone/>
            </a:pPr>
            <a:r>
              <a:rPr lang="en-US">
                <a:latin typeface="Times New Roman"/>
                <a:ea typeface="Times New Roman"/>
                <a:cs typeface="Times New Roman"/>
                <a:sym typeface="Times New Roman"/>
              </a:rPr>
              <a:t>ANYTHING THAT CONSTITUTES</a:t>
            </a:r>
            <a:r>
              <a:rPr lang="en-US"/>
              <a:t>:</a:t>
            </a:r>
            <a:endParaRPr/>
          </a:p>
        </p:txBody>
      </p:sp>
      <p:sp>
        <p:nvSpPr>
          <p:cNvPr id="155" name="Google Shape;155;p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p>
            <a:pPr indent="-127000" lvl="0" marL="91440" rtl="0" algn="l">
              <a:lnSpc>
                <a:spcPct val="110000"/>
              </a:lnSpc>
              <a:spcBef>
                <a:spcPts val="0"/>
              </a:spcBef>
              <a:spcAft>
                <a:spcPts val="0"/>
              </a:spcAft>
              <a:buSzPts val="2000"/>
              <a:buFont typeface="Arial"/>
              <a:buChar char="•"/>
            </a:pPr>
            <a:r>
              <a:rPr lang="en-US">
                <a:latin typeface="Times New Roman"/>
                <a:ea typeface="Times New Roman"/>
                <a:cs typeface="Times New Roman"/>
                <a:sym typeface="Times New Roman"/>
              </a:rPr>
              <a:t> Sexual Assault</a:t>
            </a:r>
            <a:endParaRPr/>
          </a:p>
          <a:p>
            <a:pPr indent="-127000" lvl="0" marL="91440" rtl="0" algn="l">
              <a:lnSpc>
                <a:spcPct val="110000"/>
              </a:lnSpc>
              <a:spcBef>
                <a:spcPts val="1400"/>
              </a:spcBef>
              <a:spcAft>
                <a:spcPts val="0"/>
              </a:spcAft>
              <a:buSzPts val="2000"/>
              <a:buFont typeface="Arial"/>
              <a:buChar char="•"/>
            </a:pPr>
            <a:r>
              <a:rPr lang="en-US">
                <a:latin typeface="Times New Roman"/>
                <a:ea typeface="Times New Roman"/>
                <a:cs typeface="Times New Roman"/>
                <a:sym typeface="Times New Roman"/>
              </a:rPr>
              <a:t>Dating Violence</a:t>
            </a:r>
            <a:endParaRPr/>
          </a:p>
          <a:p>
            <a:pPr indent="-127000" lvl="0" marL="91440" rtl="0" algn="l">
              <a:lnSpc>
                <a:spcPct val="110000"/>
              </a:lnSpc>
              <a:spcBef>
                <a:spcPts val="1400"/>
              </a:spcBef>
              <a:spcAft>
                <a:spcPts val="0"/>
              </a:spcAft>
              <a:buSzPts val="2000"/>
              <a:buFont typeface="Arial"/>
              <a:buChar char="•"/>
            </a:pPr>
            <a:r>
              <a:rPr lang="en-US">
                <a:latin typeface="Times New Roman"/>
                <a:ea typeface="Times New Roman"/>
                <a:cs typeface="Times New Roman"/>
                <a:sym typeface="Times New Roman"/>
              </a:rPr>
              <a:t>Domestic Violence</a:t>
            </a:r>
            <a:endParaRPr/>
          </a:p>
          <a:p>
            <a:pPr indent="-127000" lvl="0" marL="91440" rtl="0" algn="l">
              <a:lnSpc>
                <a:spcPct val="110000"/>
              </a:lnSpc>
              <a:spcBef>
                <a:spcPts val="1400"/>
              </a:spcBef>
              <a:spcAft>
                <a:spcPts val="0"/>
              </a:spcAft>
              <a:buSzPts val="2000"/>
              <a:buFont typeface="Arial"/>
              <a:buChar char="•"/>
            </a:pPr>
            <a:r>
              <a:rPr lang="en-US">
                <a:latin typeface="Times New Roman"/>
                <a:ea typeface="Times New Roman"/>
                <a:cs typeface="Times New Roman"/>
                <a:sym typeface="Times New Roman"/>
              </a:rPr>
              <a:t>Stalking</a:t>
            </a:r>
            <a:endParaRPr/>
          </a:p>
        </p:txBody>
      </p:sp>
      <p:sp>
        <p:nvSpPr>
          <p:cNvPr id="156" name="Google Shape;156;p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SzPts val="2000"/>
              <a:buNone/>
            </a:pPr>
            <a:r>
              <a:rPr lang="en-US">
                <a:latin typeface="Times New Roman"/>
                <a:ea typeface="Times New Roman"/>
                <a:cs typeface="Times New Roman"/>
                <a:sym typeface="Times New Roman"/>
              </a:rPr>
              <a:t>EXAMPLES</a:t>
            </a:r>
            <a:r>
              <a:rPr lang="en-US"/>
              <a:t>:</a:t>
            </a:r>
            <a:endParaRPr/>
          </a:p>
        </p:txBody>
      </p:sp>
      <p:sp>
        <p:nvSpPr>
          <p:cNvPr id="157" name="Google Shape;157;p5"/>
          <p:cNvSpPr txBox="1"/>
          <p:nvPr>
            <p:ph idx="4" type="body"/>
          </p:nvPr>
        </p:nvSpPr>
        <p:spPr>
          <a:xfrm>
            <a:off x="6317672" y="2793682"/>
            <a:ext cx="5423731" cy="3461838"/>
          </a:xfrm>
          <a:prstGeom prst="rect">
            <a:avLst/>
          </a:prstGeom>
          <a:noFill/>
          <a:ln>
            <a:noFill/>
          </a:ln>
        </p:spPr>
        <p:txBody>
          <a:bodyPr anchorCtr="0" anchor="t" bIns="45700" lIns="0" spcFirstLastPara="1" rIns="0" wrap="square" tIns="45700">
            <a:normAutofit/>
          </a:bodyPr>
          <a:lstStyle/>
          <a:p>
            <a:pPr indent="-127000" lvl="0" marL="91440" rtl="0" algn="l">
              <a:lnSpc>
                <a:spcPct val="110000"/>
              </a:lnSpc>
              <a:spcBef>
                <a:spcPts val="0"/>
              </a:spcBef>
              <a:spcAft>
                <a:spcPts val="0"/>
              </a:spcAft>
              <a:buSzPts val="2000"/>
              <a:buFont typeface="Arial"/>
              <a:buChar char="•"/>
            </a:pPr>
            <a:r>
              <a:rPr lang="en-US"/>
              <a:t> </a:t>
            </a:r>
            <a:r>
              <a:rPr lang="en-US">
                <a:latin typeface="Times New Roman"/>
                <a:ea typeface="Times New Roman"/>
                <a:cs typeface="Times New Roman"/>
                <a:sym typeface="Times New Roman"/>
              </a:rPr>
              <a:t>Making Sexual Propositions or pressuring for          Sexual activity</a:t>
            </a:r>
            <a:endParaRPr/>
          </a:p>
          <a:p>
            <a:pPr indent="-127000" lvl="0" marL="91440" rtl="0" algn="l">
              <a:lnSpc>
                <a:spcPct val="110000"/>
              </a:lnSpc>
              <a:spcBef>
                <a:spcPts val="1400"/>
              </a:spcBef>
              <a:spcAft>
                <a:spcPts val="0"/>
              </a:spcAft>
              <a:buSzPts val="2000"/>
              <a:buFont typeface="Arial"/>
              <a:buChar char="•"/>
            </a:pPr>
            <a:r>
              <a:rPr lang="en-US">
                <a:latin typeface="Times New Roman"/>
                <a:ea typeface="Times New Roman"/>
                <a:cs typeface="Times New Roman"/>
                <a:sym typeface="Times New Roman"/>
              </a:rPr>
              <a:t>Unwelcome touching</a:t>
            </a:r>
            <a:endParaRPr/>
          </a:p>
          <a:p>
            <a:pPr indent="-127000" lvl="0" marL="91440" rtl="0" algn="l">
              <a:lnSpc>
                <a:spcPct val="110000"/>
              </a:lnSpc>
              <a:spcBef>
                <a:spcPts val="1400"/>
              </a:spcBef>
              <a:spcAft>
                <a:spcPts val="0"/>
              </a:spcAft>
              <a:buSzPts val="2000"/>
              <a:buFont typeface="Arial"/>
              <a:buChar char="•"/>
            </a:pPr>
            <a:r>
              <a:rPr lang="en-US">
                <a:latin typeface="Times New Roman"/>
                <a:ea typeface="Times New Roman"/>
                <a:cs typeface="Times New Roman"/>
                <a:sym typeface="Times New Roman"/>
              </a:rPr>
              <a:t>Telling sexual or crude jokes</a:t>
            </a:r>
            <a:endParaRPr/>
          </a:p>
          <a:p>
            <a:pPr indent="-127000" lvl="0" marL="91440" rtl="0" algn="l">
              <a:lnSpc>
                <a:spcPct val="110000"/>
              </a:lnSpc>
              <a:spcBef>
                <a:spcPts val="1400"/>
              </a:spcBef>
              <a:spcAft>
                <a:spcPts val="0"/>
              </a:spcAft>
              <a:buSzPts val="2000"/>
              <a:buFont typeface="Arial"/>
              <a:buChar char="•"/>
            </a:pPr>
            <a:r>
              <a:rPr lang="en-US">
                <a:latin typeface="Times New Roman"/>
                <a:ea typeface="Times New Roman"/>
                <a:cs typeface="Times New Roman"/>
                <a:sym typeface="Times New Roman"/>
              </a:rPr>
              <a:t>Discussions of sexual experiences</a:t>
            </a:r>
            <a:endParaRPr/>
          </a:p>
          <a:p>
            <a:pPr indent="-127000" lvl="0" marL="91440" rtl="0" algn="l">
              <a:lnSpc>
                <a:spcPct val="110000"/>
              </a:lnSpc>
              <a:spcBef>
                <a:spcPts val="1400"/>
              </a:spcBef>
              <a:spcAft>
                <a:spcPts val="0"/>
              </a:spcAft>
              <a:buSzPts val="2000"/>
              <a:buFont typeface="Arial"/>
              <a:buChar char="•"/>
            </a:pPr>
            <a:r>
              <a:rPr lang="en-US">
                <a:latin typeface="Times New Roman"/>
                <a:ea typeface="Times New Roman"/>
                <a:cs typeface="Times New Roman"/>
                <a:sym typeface="Times New Roman"/>
              </a:rPr>
              <a:t>Name calling in relation to sex or gender roles</a:t>
            </a:r>
            <a:endParaRPr/>
          </a:p>
          <a:p>
            <a:pPr indent="0" lvl="0" marL="0" rtl="0" algn="l">
              <a:lnSpc>
                <a:spcPct val="110000"/>
              </a:lnSpc>
              <a:spcBef>
                <a:spcPts val="1400"/>
              </a:spcBef>
              <a:spcAft>
                <a:spcPts val="0"/>
              </a:spcAft>
              <a:buSzPts val="20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30000"/>
          </a:blip>
          <a:stretch>
            <a:fillRect/>
          </a:stretch>
        </a:blipFill>
      </p:bgPr>
    </p:bg>
    <p:spTree>
      <p:nvGrpSpPr>
        <p:cNvPr id="161" name="Shape 161"/>
        <p:cNvGrpSpPr/>
        <p:nvPr/>
      </p:nvGrpSpPr>
      <p:grpSpPr>
        <a:xfrm>
          <a:off x="0" y="0"/>
          <a:ext cx="0" cy="0"/>
          <a:chOff x="0" y="0"/>
          <a:chExt cx="0" cy="0"/>
        </a:xfrm>
      </p:grpSpPr>
      <p:sp>
        <p:nvSpPr>
          <p:cNvPr id="162" name="Google Shape;162;p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What is Sexual Harassment, Continued…</a:t>
            </a:r>
            <a:endParaRPr/>
          </a:p>
        </p:txBody>
      </p:sp>
      <p:sp>
        <p:nvSpPr>
          <p:cNvPr id="163" name="Google Shape;163;p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p>
            <a:pPr indent="-177800" lvl="0" marL="91440" rtl="0" algn="l">
              <a:lnSpc>
                <a:spcPct val="110000"/>
              </a:lnSpc>
              <a:spcBef>
                <a:spcPts val="0"/>
              </a:spcBef>
              <a:spcAft>
                <a:spcPts val="0"/>
              </a:spcAft>
              <a:buSzPts val="2800"/>
              <a:buChar char=" "/>
            </a:pPr>
            <a:r>
              <a:rPr b="1" lang="en-US" sz="2800">
                <a:latin typeface="Times New Roman"/>
                <a:ea typeface="Times New Roman"/>
                <a:cs typeface="Times New Roman"/>
                <a:sym typeface="Times New Roman"/>
              </a:rPr>
              <a:t>Actionable sexual harassment is generally established when an individual is exposed to a pattern of objectionable behaviors or when a single, serious act is committed. What is, or is not, sexual harassment will depend upon all of the surrounding circumstances and may occur regardless of the sex(es) of the individuals involved.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30000"/>
          </a:blip>
          <a:stretch>
            <a:fillRect/>
          </a:stretch>
        </a:blipFill>
      </p:bgPr>
    </p:bg>
    <p:spTree>
      <p:nvGrpSpPr>
        <p:cNvPr id="167" name="Shape 167"/>
        <p:cNvGrpSpPr/>
        <p:nvPr/>
      </p:nvGrpSpPr>
      <p:grpSpPr>
        <a:xfrm>
          <a:off x="0" y="0"/>
          <a:ext cx="0" cy="0"/>
          <a:chOff x="0" y="0"/>
          <a:chExt cx="0" cy="0"/>
        </a:xfrm>
      </p:grpSpPr>
      <p:sp>
        <p:nvSpPr>
          <p:cNvPr id="168" name="Google Shape;168;p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What is Sexual Harassment- School Setting </a:t>
            </a:r>
            <a:endParaRPr/>
          </a:p>
        </p:txBody>
      </p:sp>
      <p:sp>
        <p:nvSpPr>
          <p:cNvPr id="169" name="Google Shape;169;p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p>
            <a:pPr indent="-177800" lvl="0" marL="91440" rtl="0" algn="l">
              <a:lnSpc>
                <a:spcPct val="110000"/>
              </a:lnSpc>
              <a:spcBef>
                <a:spcPts val="0"/>
              </a:spcBef>
              <a:spcAft>
                <a:spcPts val="0"/>
              </a:spcAft>
              <a:buSzPts val="2800"/>
              <a:buChar char=" "/>
            </a:pPr>
            <a:r>
              <a:rPr b="1" lang="en-US" sz="2800">
                <a:latin typeface="Times New Roman"/>
                <a:ea typeface="Times New Roman"/>
                <a:cs typeface="Times New Roman"/>
                <a:sym typeface="Times New Roman"/>
              </a:rPr>
              <a:t>Sexual harassment in a school setting may look much milder but must still be taken seriously.</a:t>
            </a:r>
            <a:endParaRPr/>
          </a:p>
          <a:p>
            <a:pPr indent="-182880" lvl="2" marL="566928" rtl="0" algn="l">
              <a:lnSpc>
                <a:spcPct val="100000"/>
              </a:lnSpc>
              <a:spcBef>
                <a:spcPts val="400"/>
              </a:spcBef>
              <a:spcAft>
                <a:spcPts val="0"/>
              </a:spcAft>
              <a:buClr>
                <a:srgbClr val="3F3F3F"/>
              </a:buClr>
              <a:buSzPts val="2200"/>
              <a:buChar char="◦"/>
            </a:pPr>
            <a:r>
              <a:rPr b="1" lang="en-US" sz="2200">
                <a:latin typeface="Times New Roman"/>
                <a:ea typeface="Times New Roman"/>
                <a:cs typeface="Times New Roman"/>
                <a:sym typeface="Times New Roman"/>
              </a:rPr>
              <a:t>Female/Male student brushing against another in the hallway</a:t>
            </a:r>
            <a:endParaRPr/>
          </a:p>
          <a:p>
            <a:pPr indent="-182880" lvl="2" marL="566928" rtl="0" algn="l">
              <a:lnSpc>
                <a:spcPct val="100000"/>
              </a:lnSpc>
              <a:spcBef>
                <a:spcPts val="600"/>
              </a:spcBef>
              <a:spcAft>
                <a:spcPts val="0"/>
              </a:spcAft>
              <a:buClr>
                <a:srgbClr val="3F3F3F"/>
              </a:buClr>
              <a:buSzPts val="2200"/>
              <a:buChar char="◦"/>
            </a:pPr>
            <a:r>
              <a:rPr b="1" lang="en-US" sz="2200">
                <a:latin typeface="Times New Roman"/>
                <a:ea typeface="Times New Roman"/>
                <a:cs typeface="Times New Roman"/>
                <a:sym typeface="Times New Roman"/>
              </a:rPr>
              <a:t>Female/Male student thrusting themselves against another student  </a:t>
            </a:r>
            <a:endParaRPr/>
          </a:p>
          <a:p>
            <a:pPr indent="-182880" lvl="2" marL="566928" rtl="0" algn="l">
              <a:lnSpc>
                <a:spcPct val="100000"/>
              </a:lnSpc>
              <a:spcBef>
                <a:spcPts val="600"/>
              </a:spcBef>
              <a:spcAft>
                <a:spcPts val="0"/>
              </a:spcAft>
              <a:buClr>
                <a:srgbClr val="3F3F3F"/>
              </a:buClr>
              <a:buSzPts val="2200"/>
              <a:buChar char="◦"/>
            </a:pPr>
            <a:r>
              <a:rPr b="1" lang="en-US" sz="2200">
                <a:latin typeface="Times New Roman"/>
                <a:ea typeface="Times New Roman"/>
                <a:cs typeface="Times New Roman"/>
                <a:sym typeface="Times New Roman"/>
              </a:rPr>
              <a:t>Student sending unsolicited and unwelcomed “sex pics”</a:t>
            </a:r>
            <a:endParaRPr/>
          </a:p>
          <a:p>
            <a:pPr indent="-182880" lvl="2" marL="566928" rtl="0" algn="l">
              <a:lnSpc>
                <a:spcPct val="100000"/>
              </a:lnSpc>
              <a:spcBef>
                <a:spcPts val="600"/>
              </a:spcBef>
              <a:spcAft>
                <a:spcPts val="0"/>
              </a:spcAft>
              <a:buClr>
                <a:srgbClr val="3F3F3F"/>
              </a:buClr>
              <a:buSzPts val="2200"/>
              <a:buChar char="◦"/>
            </a:pPr>
            <a:r>
              <a:rPr b="1" lang="en-US" sz="2200">
                <a:latin typeface="Times New Roman"/>
                <a:ea typeface="Times New Roman"/>
                <a:cs typeface="Times New Roman"/>
                <a:sym typeface="Times New Roman"/>
              </a:rPr>
              <a:t>Female/Male student making suggestive comments to another student</a:t>
            </a:r>
            <a:endParaRPr/>
          </a:p>
          <a:p>
            <a:pPr indent="-17779" lvl="1" marL="384048" rtl="0" algn="l">
              <a:lnSpc>
                <a:spcPct val="100000"/>
              </a:lnSpc>
              <a:spcBef>
                <a:spcPts val="600"/>
              </a:spcBef>
              <a:spcAft>
                <a:spcPts val="0"/>
              </a:spcAft>
              <a:buClr>
                <a:srgbClr val="3F3F3F"/>
              </a:buClr>
              <a:buSzPts val="2600"/>
              <a:buNone/>
            </a:pPr>
            <a:r>
              <a:t/>
            </a:r>
            <a:endParaRPr b="1" sz="2600">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30000"/>
          </a:blip>
          <a:stretch>
            <a:fillRect/>
          </a:stretch>
        </a:blipFill>
      </p:bgPr>
    </p:bg>
    <p:spTree>
      <p:nvGrpSpPr>
        <p:cNvPr id="173" name="Shape 173"/>
        <p:cNvGrpSpPr/>
        <p:nvPr/>
      </p:nvGrpSpPr>
      <p:grpSpPr>
        <a:xfrm>
          <a:off x="0" y="0"/>
          <a:ext cx="0" cy="0"/>
          <a:chOff x="0" y="0"/>
          <a:chExt cx="0" cy="0"/>
        </a:xfrm>
      </p:grpSpPr>
      <p:sp>
        <p:nvSpPr>
          <p:cNvPr id="174" name="Google Shape;174;p8"/>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Bullying or Sexual Harassment??</a:t>
            </a:r>
            <a:endParaRPr/>
          </a:p>
        </p:txBody>
      </p:sp>
      <p:sp>
        <p:nvSpPr>
          <p:cNvPr id="175" name="Google Shape;175;p8"/>
          <p:cNvSpPr txBox="1"/>
          <p:nvPr>
            <p:ph idx="1" type="body"/>
          </p:nvPr>
        </p:nvSpPr>
        <p:spPr>
          <a:xfrm>
            <a:off x="1097280" y="2108201"/>
            <a:ext cx="10058400" cy="4074885"/>
          </a:xfrm>
          <a:prstGeom prst="rect">
            <a:avLst/>
          </a:prstGeom>
          <a:noFill/>
          <a:ln>
            <a:noFill/>
          </a:ln>
        </p:spPr>
        <p:txBody>
          <a:bodyPr anchorCtr="0" anchor="t" bIns="45700" lIns="0" spcFirstLastPara="1" rIns="0" wrap="square" tIns="45700">
            <a:normAutofit fontScale="62500" lnSpcReduction="20000"/>
          </a:bodyPr>
          <a:lstStyle/>
          <a:p>
            <a:pPr indent="-111125" lvl="0" marL="91440" rtl="0" algn="l">
              <a:lnSpc>
                <a:spcPct val="110000"/>
              </a:lnSpc>
              <a:spcBef>
                <a:spcPts val="0"/>
              </a:spcBef>
              <a:spcAft>
                <a:spcPts val="0"/>
              </a:spcAft>
              <a:buSzPct val="100000"/>
              <a:buChar char=" "/>
            </a:pPr>
            <a:r>
              <a:rPr b="1" lang="en-US" sz="2800">
                <a:latin typeface="Times New Roman"/>
                <a:ea typeface="Times New Roman"/>
                <a:cs typeface="Times New Roman"/>
                <a:sym typeface="Times New Roman"/>
              </a:rPr>
              <a:t>Evaluate every complaint to determine if it can be handled through your bullying policies/procedures, first. </a:t>
            </a:r>
            <a:endParaRPr/>
          </a:p>
          <a:p>
            <a:pPr indent="0" lvl="0" marL="91440" rtl="0" algn="l">
              <a:lnSpc>
                <a:spcPct val="110000"/>
              </a:lnSpc>
              <a:spcBef>
                <a:spcPts val="1400"/>
              </a:spcBef>
              <a:spcAft>
                <a:spcPts val="0"/>
              </a:spcAft>
              <a:buSzPct val="118525"/>
              <a:buNone/>
            </a:pPr>
            <a:r>
              <a:t/>
            </a:r>
            <a:endParaRPr b="1" sz="2362">
              <a:latin typeface="Times New Roman"/>
              <a:ea typeface="Times New Roman"/>
              <a:cs typeface="Times New Roman"/>
              <a:sym typeface="Times New Roman"/>
            </a:endParaRPr>
          </a:p>
          <a:p>
            <a:pPr indent="-111125" lvl="0" marL="91440" rtl="0" algn="l">
              <a:lnSpc>
                <a:spcPct val="110000"/>
              </a:lnSpc>
              <a:spcBef>
                <a:spcPts val="1400"/>
              </a:spcBef>
              <a:spcAft>
                <a:spcPts val="0"/>
              </a:spcAft>
              <a:buSzPct val="100000"/>
              <a:buChar char=" "/>
            </a:pPr>
            <a:r>
              <a:rPr b="1" lang="en-US" sz="2800">
                <a:latin typeface="Times New Roman"/>
                <a:ea typeface="Times New Roman"/>
                <a:cs typeface="Times New Roman"/>
                <a:sym typeface="Times New Roman"/>
              </a:rPr>
              <a:t>A Title IX investigation will cover all bases (including bullying), but it is more rigorous.  An investigation under the bullying policy may be warranted and is preferable, if applicable. </a:t>
            </a:r>
            <a:endParaRPr/>
          </a:p>
          <a:p>
            <a:pPr indent="0" lvl="0" marL="91440" rtl="0" algn="l">
              <a:lnSpc>
                <a:spcPct val="110000"/>
              </a:lnSpc>
              <a:spcBef>
                <a:spcPts val="1400"/>
              </a:spcBef>
              <a:spcAft>
                <a:spcPts val="0"/>
              </a:spcAft>
              <a:buSzPct val="100000"/>
              <a:buNone/>
            </a:pPr>
            <a:r>
              <a:t/>
            </a:r>
            <a:endParaRPr b="1" sz="2800">
              <a:latin typeface="Times New Roman"/>
              <a:ea typeface="Times New Roman"/>
              <a:cs typeface="Times New Roman"/>
              <a:sym typeface="Times New Roman"/>
            </a:endParaRPr>
          </a:p>
          <a:p>
            <a:pPr indent="-95250" lvl="0" marL="91440" rtl="0" algn="l">
              <a:lnSpc>
                <a:spcPct val="110000"/>
              </a:lnSpc>
              <a:spcBef>
                <a:spcPts val="1400"/>
              </a:spcBef>
              <a:spcAft>
                <a:spcPts val="0"/>
              </a:spcAft>
              <a:buSzPct val="100000"/>
              <a:buChar char=" "/>
            </a:pPr>
            <a:r>
              <a:rPr b="1" i="1" lang="en-US" sz="2400"/>
              <a:t>Ex:  </a:t>
            </a:r>
            <a:r>
              <a:rPr b="1" lang="en-US" sz="2400"/>
              <a:t>Johnny the Bully- if he is bullying students because of their funny hair, and they are majority female students, that can typically be handled under the bullying policy.  If Johnny is targeting girls, because they are girls, then you need to bring in Title IX procedures. </a:t>
            </a:r>
            <a:endParaRPr/>
          </a:p>
          <a:p>
            <a:pPr indent="0" lvl="0" marL="91440" rtl="0" algn="l">
              <a:lnSpc>
                <a:spcPct val="110000"/>
              </a:lnSpc>
              <a:spcBef>
                <a:spcPts val="1400"/>
              </a:spcBef>
              <a:spcAft>
                <a:spcPts val="0"/>
              </a:spcAft>
              <a:buSzPct val="100000"/>
              <a:buNone/>
            </a:pPr>
            <a:r>
              <a:t/>
            </a:r>
            <a:endParaRPr b="1" sz="2800">
              <a:latin typeface="Times New Roman"/>
              <a:ea typeface="Times New Roman"/>
              <a:cs typeface="Times New Roman"/>
              <a:sym typeface="Times New Roman"/>
            </a:endParaRPr>
          </a:p>
          <a:p>
            <a:pPr indent="0" lvl="0" marL="91440" rtl="0" algn="l">
              <a:lnSpc>
                <a:spcPct val="110000"/>
              </a:lnSpc>
              <a:spcBef>
                <a:spcPts val="1400"/>
              </a:spcBef>
              <a:spcAft>
                <a:spcPts val="0"/>
              </a:spcAft>
              <a:buSzPct val="100000"/>
              <a:buNone/>
            </a:pPr>
            <a:r>
              <a:t/>
            </a:r>
            <a:endParaRPr b="1" sz="2200">
              <a:latin typeface="Times New Roman"/>
              <a:ea typeface="Times New Roman"/>
              <a:cs typeface="Times New Roman"/>
              <a:sym typeface="Times New Roman"/>
            </a:endParaRPr>
          </a:p>
          <a:p>
            <a:pPr indent="-42545" lvl="1" marL="384048" rtl="0" algn="l">
              <a:lnSpc>
                <a:spcPct val="100000"/>
              </a:lnSpc>
              <a:spcBef>
                <a:spcPts val="400"/>
              </a:spcBef>
              <a:spcAft>
                <a:spcPts val="0"/>
              </a:spcAft>
              <a:buClr>
                <a:srgbClr val="3F3F3F"/>
              </a:buClr>
              <a:buSzPct val="100000"/>
              <a:buNone/>
            </a:pPr>
            <a:r>
              <a:t/>
            </a:r>
            <a:endParaRPr b="1" sz="2600">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5000"/>
          </a:blip>
          <a:stretch>
            <a:fillRect/>
          </a:stretch>
        </a:blipFill>
      </p:bgPr>
    </p:bg>
    <p:spTree>
      <p:nvGrpSpPr>
        <p:cNvPr id="179" name="Shape 179"/>
        <p:cNvGrpSpPr/>
        <p:nvPr/>
      </p:nvGrpSpPr>
      <p:grpSpPr>
        <a:xfrm>
          <a:off x="0" y="0"/>
          <a:ext cx="0" cy="0"/>
          <a:chOff x="0" y="0"/>
          <a:chExt cx="0" cy="0"/>
        </a:xfrm>
      </p:grpSpPr>
      <p:sp>
        <p:nvSpPr>
          <p:cNvPr id="180" name="Google Shape;180;p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1" marL="0" rtl="0" algn="l">
              <a:lnSpc>
                <a:spcPct val="100000"/>
              </a:lnSpc>
              <a:spcBef>
                <a:spcPts val="0"/>
              </a:spcBef>
              <a:spcAft>
                <a:spcPts val="0"/>
              </a:spcAft>
              <a:buSzPts val="1400"/>
              <a:buNone/>
            </a:pPr>
            <a:r>
              <a:rPr lang="en-US" sz="4800">
                <a:latin typeface="Geo"/>
                <a:ea typeface="Geo"/>
                <a:cs typeface="Geo"/>
                <a:sym typeface="Geo"/>
              </a:rPr>
              <a:t>Who is covered (jurisdiction)?</a:t>
            </a:r>
            <a:endParaRPr/>
          </a:p>
        </p:txBody>
      </p:sp>
      <p:sp>
        <p:nvSpPr>
          <p:cNvPr id="181" name="Google Shape;181;p9"/>
          <p:cNvSpPr txBox="1"/>
          <p:nvPr/>
        </p:nvSpPr>
        <p:spPr>
          <a:xfrm>
            <a:off x="968829" y="2395948"/>
            <a:ext cx="10530444" cy="2923877"/>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dk1"/>
              </a:solidFill>
              <a:latin typeface="Arial"/>
              <a:ea typeface="Arial"/>
              <a:cs typeface="Arial"/>
              <a:sym typeface="Arial"/>
            </a:endParaRPr>
          </a:p>
          <a:p>
            <a:pPr indent="-285750" lvl="1" marL="28575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The complainant MUST be a current student or attempting to enroll (does not cover former employees) </a:t>
            </a:r>
            <a:endParaRPr b="0" i="0" sz="1400" u="none" cap="none" strike="noStrike">
              <a:solidFill>
                <a:srgbClr val="000000"/>
              </a:solidFill>
              <a:latin typeface="Arial"/>
              <a:ea typeface="Arial"/>
              <a:cs typeface="Arial"/>
              <a:sym typeface="Arial"/>
            </a:endParaRPr>
          </a:p>
          <a:p>
            <a:pPr indent="-285750" lvl="1" marL="28575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Covers any school event and any location where a school event was taking place (does not cover actions off campus and not school-related) </a:t>
            </a:r>
            <a:endParaRPr b="0" i="0" sz="1400" u="none" cap="none" strike="noStrike">
              <a:solidFill>
                <a:srgbClr val="000000"/>
              </a:solidFill>
              <a:latin typeface="Arial"/>
              <a:ea typeface="Arial"/>
              <a:cs typeface="Arial"/>
              <a:sym typeface="Arial"/>
            </a:endParaRPr>
          </a:p>
          <a:p>
            <a:pPr indent="-285750" lvl="2" marL="74295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Includes remote/ virtual learning </a:t>
            </a:r>
            <a:endParaRPr b="0" i="0" sz="1400" u="none" cap="none" strike="noStrike">
              <a:solidFill>
                <a:srgbClr val="000000"/>
              </a:solidFill>
              <a:latin typeface="Arial"/>
              <a:ea typeface="Arial"/>
              <a:cs typeface="Arial"/>
              <a:sym typeface="Arial"/>
            </a:endParaRPr>
          </a:p>
          <a:p>
            <a:pPr indent="-285750" lvl="1" marL="28575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If the respondent is no longer enrolled the school</a:t>
            </a:r>
            <a:r>
              <a:rPr b="0" i="1" lang="en-US" sz="2000" u="none" cap="none" strike="noStrike">
                <a:solidFill>
                  <a:schemeClr val="dk1"/>
                </a:solidFill>
                <a:latin typeface="Arial"/>
                <a:ea typeface="Arial"/>
                <a:cs typeface="Arial"/>
                <a:sym typeface="Arial"/>
              </a:rPr>
              <a:t> may </a:t>
            </a:r>
            <a:r>
              <a:rPr b="0" i="0" lang="en-US" sz="2000" u="none" cap="none" strike="noStrike">
                <a:solidFill>
                  <a:schemeClr val="dk1"/>
                </a:solidFill>
                <a:latin typeface="Arial"/>
                <a:ea typeface="Arial"/>
                <a:cs typeface="Arial"/>
                <a:sym typeface="Arial"/>
              </a:rPr>
              <a:t>end its investigation </a:t>
            </a:r>
            <a:endParaRPr b="0" i="0" sz="1400" u="none" cap="none" strike="noStrike">
              <a:solidFill>
                <a:srgbClr val="000000"/>
              </a:solidFill>
              <a:latin typeface="Arial"/>
              <a:ea typeface="Arial"/>
              <a:cs typeface="Arial"/>
              <a:sym typeface="Arial"/>
            </a:endParaRPr>
          </a:p>
          <a:p>
            <a:pPr indent="-285750" lvl="1" marL="28575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The complainant may withdrawal the complaint and the school </a:t>
            </a:r>
            <a:r>
              <a:rPr b="0" i="1" lang="en-US" sz="2000" u="none" cap="none" strike="noStrike">
                <a:solidFill>
                  <a:schemeClr val="dk1"/>
                </a:solidFill>
                <a:latin typeface="Arial"/>
                <a:ea typeface="Arial"/>
                <a:cs typeface="Arial"/>
                <a:sym typeface="Arial"/>
              </a:rPr>
              <a:t>may</a:t>
            </a:r>
            <a:r>
              <a:rPr b="0" i="0" lang="en-US" sz="2000" u="none" cap="none" strike="noStrike">
                <a:solidFill>
                  <a:schemeClr val="dk1"/>
                </a:solidFill>
                <a:latin typeface="Arial"/>
                <a:ea typeface="Arial"/>
                <a:cs typeface="Arial"/>
                <a:sym typeface="Arial"/>
              </a:rPr>
              <a:t> end its investigation. The Title IX Coordinator should confirm withdrawal in writing.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5000"/>
          </a:blip>
          <a:stretch>
            <a:fillRect/>
          </a:stretch>
        </a:blipFill>
      </p:bgPr>
    </p:bg>
    <p:spTree>
      <p:nvGrpSpPr>
        <p:cNvPr id="185" name="Shape 185"/>
        <p:cNvGrpSpPr/>
        <p:nvPr/>
      </p:nvGrpSpPr>
      <p:grpSpPr>
        <a:xfrm>
          <a:off x="0" y="0"/>
          <a:ext cx="0" cy="0"/>
          <a:chOff x="0" y="0"/>
          <a:chExt cx="0" cy="0"/>
        </a:xfrm>
      </p:grpSpPr>
      <p:sp>
        <p:nvSpPr>
          <p:cNvPr id="186" name="Google Shape;186;p10"/>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TITLE IX COORDINATOR</a:t>
            </a:r>
            <a:endParaRPr/>
          </a:p>
        </p:txBody>
      </p:sp>
      <p:sp>
        <p:nvSpPr>
          <p:cNvPr id="187" name="Google Shape;187;p10"/>
          <p:cNvSpPr txBox="1"/>
          <p:nvPr>
            <p:ph idx="1" type="body"/>
          </p:nvPr>
        </p:nvSpPr>
        <p:spPr>
          <a:xfrm>
            <a:off x="1097278" y="2057400"/>
            <a:ext cx="9162507" cy="3371850"/>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SzPts val="2000"/>
              <a:buNone/>
            </a:pPr>
            <a:r>
              <a:rPr lang="en-US">
                <a:latin typeface="Times New Roman"/>
                <a:ea typeface="Times New Roman"/>
                <a:cs typeface="Times New Roman"/>
                <a:sym typeface="Times New Roman"/>
              </a:rPr>
              <a:t> TITLE IX COORDINATOR (Melissa Edwards)</a:t>
            </a:r>
            <a:endParaRPr/>
          </a:p>
          <a:p>
            <a:pPr indent="-342900" lvl="0" marL="342900" rtl="0" algn="l">
              <a:lnSpc>
                <a:spcPct val="100000"/>
              </a:lnSpc>
              <a:spcBef>
                <a:spcPts val="200"/>
              </a:spcBef>
              <a:spcAft>
                <a:spcPts val="0"/>
              </a:spcAft>
              <a:buSzPts val="2000"/>
              <a:buFont typeface="Arial"/>
              <a:buChar char="•"/>
            </a:pPr>
            <a:r>
              <a:rPr lang="en-US" u="sng">
                <a:solidFill>
                  <a:schemeClr val="hlink"/>
                </a:solidFill>
                <a:latin typeface="Times New Roman"/>
                <a:ea typeface="Times New Roman"/>
                <a:cs typeface="Times New Roman"/>
                <a:sym typeface="Times New Roman"/>
                <a:hlinkClick r:id="rId4"/>
              </a:rPr>
              <a:t>WEBSITE </a:t>
            </a:r>
            <a:r>
              <a:rPr lang="en-US" sz="1600">
                <a:latin typeface="Times New Roman"/>
                <a:ea typeface="Times New Roman"/>
                <a:cs typeface="Times New Roman"/>
                <a:sym typeface="Times New Roman"/>
              </a:rPr>
              <a:t>(INCLUDING ADDRESS, EMAIL AND PHONE)</a:t>
            </a:r>
            <a:endParaRPr/>
          </a:p>
          <a:p>
            <a:pPr indent="-342900" lvl="0" marL="342900" rtl="0" algn="l">
              <a:lnSpc>
                <a:spcPct val="100000"/>
              </a:lnSpc>
              <a:spcBef>
                <a:spcPts val="0"/>
              </a:spcBef>
              <a:spcAft>
                <a:spcPts val="0"/>
              </a:spcAft>
              <a:buSzPts val="2000"/>
              <a:buFont typeface="Arial"/>
              <a:buChar char="•"/>
            </a:pPr>
            <a:r>
              <a:rPr lang="en-US">
                <a:latin typeface="Times New Roman"/>
                <a:ea typeface="Times New Roman"/>
                <a:cs typeface="Times New Roman"/>
                <a:sym typeface="Times New Roman"/>
              </a:rPr>
              <a:t>TRAINED ANNUALLY</a:t>
            </a:r>
            <a:endParaRPr/>
          </a:p>
          <a:p>
            <a:pPr indent="-342900" lvl="0" marL="342900" rtl="0" algn="l">
              <a:lnSpc>
                <a:spcPct val="100000"/>
              </a:lnSpc>
              <a:spcBef>
                <a:spcPts val="0"/>
              </a:spcBef>
              <a:spcAft>
                <a:spcPts val="0"/>
              </a:spcAft>
              <a:buSzPts val="2000"/>
              <a:buFont typeface="Arial"/>
              <a:buChar char="•"/>
            </a:pPr>
            <a:r>
              <a:rPr lang="en-US">
                <a:latin typeface="Times New Roman"/>
                <a:ea typeface="Times New Roman"/>
                <a:cs typeface="Times New Roman"/>
                <a:sym typeface="Times New Roman"/>
              </a:rPr>
              <a:t>SHE IS NOT THE PERSON DOING THE INVESTIGATION, BUT OVERSEEING IT FOR COMPLIANCE </a:t>
            </a:r>
            <a:endParaRPr/>
          </a:p>
          <a:p>
            <a:pPr indent="-342900" lvl="0" marL="342900" rtl="0" algn="l">
              <a:lnSpc>
                <a:spcPct val="100000"/>
              </a:lnSpc>
              <a:spcBef>
                <a:spcPts val="0"/>
              </a:spcBef>
              <a:spcAft>
                <a:spcPts val="0"/>
              </a:spcAft>
              <a:buSzPts val="2000"/>
              <a:buFont typeface="Arial"/>
              <a:buChar char="•"/>
            </a:pPr>
            <a:r>
              <a:rPr lang="en-US">
                <a:latin typeface="Times New Roman"/>
                <a:ea typeface="Times New Roman"/>
                <a:cs typeface="Times New Roman"/>
                <a:sym typeface="Times New Roman"/>
              </a:rPr>
              <a:t>SERVES AS AN EXTRA LAYER OF COMPLIANCE</a:t>
            </a:r>
            <a:endParaRPr/>
          </a:p>
          <a:p>
            <a:pPr indent="-342900" lvl="0" marL="342900" rtl="0" algn="l">
              <a:lnSpc>
                <a:spcPct val="100000"/>
              </a:lnSpc>
              <a:spcBef>
                <a:spcPts val="0"/>
              </a:spcBef>
              <a:spcAft>
                <a:spcPts val="0"/>
              </a:spcAft>
              <a:buSzPts val="2000"/>
              <a:buFont typeface="Arial"/>
              <a:buChar char="•"/>
            </a:pPr>
            <a:r>
              <a:rPr lang="en-US">
                <a:latin typeface="Times New Roman"/>
                <a:ea typeface="Times New Roman"/>
                <a:cs typeface="Times New Roman"/>
                <a:sym typeface="Times New Roman"/>
              </a:rPr>
              <a:t>HAS A SEPARATE RECORD KEEPING SYSTEM </a:t>
            </a:r>
            <a:endParaRPr/>
          </a:p>
          <a:p>
            <a:pPr indent="-342900" lvl="0" marL="342900" rtl="0" algn="l">
              <a:lnSpc>
                <a:spcPct val="100000"/>
              </a:lnSpc>
              <a:spcBef>
                <a:spcPts val="0"/>
              </a:spcBef>
              <a:spcAft>
                <a:spcPts val="0"/>
              </a:spcAft>
              <a:buSzPts val="2000"/>
              <a:buFont typeface="Arial"/>
              <a:buChar char="•"/>
            </a:pPr>
            <a:r>
              <a:rPr lang="en-US">
                <a:latin typeface="Times New Roman"/>
                <a:ea typeface="Times New Roman"/>
                <a:cs typeface="Times New Roman"/>
                <a:sym typeface="Times New Roman"/>
              </a:rPr>
              <a:t>MUST BE SEPARATE FROM THE INVESTIGATOR AND DECISION MAKER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5000"/>
          </a:blip>
          <a:stretch>
            <a:fillRect/>
          </a:stretch>
        </a:blipFill>
      </p:bgPr>
    </p:bg>
    <p:spTree>
      <p:nvGrpSpPr>
        <p:cNvPr id="191" name="Shape 191"/>
        <p:cNvGrpSpPr/>
        <p:nvPr/>
      </p:nvGrpSpPr>
      <p:grpSpPr>
        <a:xfrm>
          <a:off x="0" y="0"/>
          <a:ext cx="0" cy="0"/>
          <a:chOff x="0" y="0"/>
          <a:chExt cx="0" cy="0"/>
        </a:xfrm>
      </p:grpSpPr>
      <p:sp>
        <p:nvSpPr>
          <p:cNvPr id="192" name="Google Shape;192;p1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TITLE IX COORDINATOR</a:t>
            </a:r>
            <a:endParaRPr/>
          </a:p>
        </p:txBody>
      </p:sp>
      <p:sp>
        <p:nvSpPr>
          <p:cNvPr id="193" name="Google Shape;193;p11"/>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fontScale="85000" lnSpcReduction="10000"/>
          </a:bodyPr>
          <a:lstStyle/>
          <a:p>
            <a:pPr indent="0" lvl="0" marL="0" rtl="0" algn="l">
              <a:lnSpc>
                <a:spcPct val="110000"/>
              </a:lnSpc>
              <a:spcBef>
                <a:spcPts val="0"/>
              </a:spcBef>
              <a:spcAft>
                <a:spcPts val="0"/>
              </a:spcAft>
              <a:buSzPct val="100000"/>
              <a:buNone/>
            </a:pPr>
            <a:r>
              <a:rPr lang="en-US">
                <a:latin typeface="Times New Roman"/>
                <a:ea typeface="Times New Roman"/>
                <a:cs typeface="Times New Roman"/>
                <a:sym typeface="Times New Roman"/>
              </a:rPr>
              <a:t>THE TITLE IX COORDINATOR NEEDS TO BE INFORMED OF THE HARASSMENT CLAIM</a:t>
            </a:r>
            <a:endParaRPr/>
          </a:p>
        </p:txBody>
      </p:sp>
      <p:sp>
        <p:nvSpPr>
          <p:cNvPr id="194" name="Google Shape;194;p11"/>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fontScale="85000" lnSpcReduction="10000"/>
          </a:bodyPr>
          <a:lstStyle/>
          <a:p>
            <a:pPr indent="-102552" lvl="0" marL="91440" rtl="0" algn="l">
              <a:lnSpc>
                <a:spcPct val="110000"/>
              </a:lnSpc>
              <a:spcBef>
                <a:spcPts val="0"/>
              </a:spcBef>
              <a:spcAft>
                <a:spcPts val="0"/>
              </a:spcAft>
              <a:buSzPct val="100000"/>
              <a:buFont typeface="Arial"/>
              <a:buChar char="•"/>
            </a:pPr>
            <a:r>
              <a:rPr lang="en-US" sz="1900">
                <a:solidFill>
                  <a:srgbClr val="00B0F0"/>
                </a:solidFill>
                <a:latin typeface="Times New Roman"/>
                <a:ea typeface="Times New Roman"/>
                <a:cs typeface="Times New Roman"/>
                <a:sym typeface="Times New Roman"/>
              </a:rPr>
              <a:t> </a:t>
            </a:r>
            <a:r>
              <a:rPr lang="en-US" sz="1900">
                <a:solidFill>
                  <a:schemeClr val="dk1"/>
                </a:solidFill>
                <a:latin typeface="Times New Roman"/>
                <a:ea typeface="Times New Roman"/>
                <a:cs typeface="Times New Roman"/>
                <a:sym typeface="Times New Roman"/>
              </a:rPr>
              <a:t>Parents and Students can bring concerns to any employee of the District</a:t>
            </a:r>
            <a:endParaRPr/>
          </a:p>
          <a:p>
            <a:pPr indent="-102552" lvl="0" marL="91440" rtl="0" algn="l">
              <a:lnSpc>
                <a:spcPct val="110000"/>
              </a:lnSpc>
              <a:spcBef>
                <a:spcPts val="1400"/>
              </a:spcBef>
              <a:spcAft>
                <a:spcPts val="0"/>
              </a:spcAft>
              <a:buSzPct val="100000"/>
              <a:buFont typeface="Arial"/>
              <a:buChar char="•"/>
            </a:pPr>
            <a:r>
              <a:rPr lang="en-US" sz="1900">
                <a:solidFill>
                  <a:schemeClr val="dk1"/>
                </a:solidFill>
                <a:latin typeface="Times New Roman"/>
                <a:ea typeface="Times New Roman"/>
                <a:cs typeface="Times New Roman"/>
                <a:sym typeface="Times New Roman"/>
              </a:rPr>
              <a:t>That District employee must take the those concerns to the Title IX coordinator </a:t>
            </a:r>
            <a:endParaRPr sz="1900">
              <a:solidFill>
                <a:schemeClr val="dk1"/>
              </a:solidFill>
              <a:latin typeface="Times New Roman"/>
              <a:ea typeface="Times New Roman"/>
              <a:cs typeface="Times New Roman"/>
              <a:sym typeface="Times New Roman"/>
            </a:endParaRPr>
          </a:p>
          <a:p>
            <a:pPr indent="0" lvl="0" marL="0" rtl="0" algn="l">
              <a:lnSpc>
                <a:spcPct val="110000"/>
              </a:lnSpc>
              <a:spcBef>
                <a:spcPts val="1400"/>
              </a:spcBef>
              <a:spcAft>
                <a:spcPts val="0"/>
              </a:spcAft>
              <a:buSzPct val="100000"/>
              <a:buNone/>
            </a:pPr>
            <a:r>
              <a:t/>
            </a:r>
            <a:endParaRPr>
              <a:solidFill>
                <a:schemeClr val="dk1"/>
              </a:solidFill>
            </a:endParaRPr>
          </a:p>
          <a:p>
            <a:pPr indent="0" lvl="0" marL="91440" rtl="0" algn="l">
              <a:lnSpc>
                <a:spcPct val="110000"/>
              </a:lnSpc>
              <a:spcBef>
                <a:spcPts val="1400"/>
              </a:spcBef>
              <a:spcAft>
                <a:spcPts val="0"/>
              </a:spcAft>
              <a:buSzPct val="100000"/>
              <a:buFont typeface="Arial"/>
              <a:buNone/>
            </a:pPr>
            <a:r>
              <a:t/>
            </a:r>
            <a:endParaRPr>
              <a:solidFill>
                <a:srgbClr val="00B0F0"/>
              </a:solidFill>
            </a:endParaRPr>
          </a:p>
        </p:txBody>
      </p:sp>
      <p:sp>
        <p:nvSpPr>
          <p:cNvPr id="195" name="Google Shape;195;p11"/>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fontScale="85000" lnSpcReduction="10000"/>
          </a:bodyPr>
          <a:lstStyle/>
          <a:p>
            <a:pPr indent="0" lvl="0" marL="0" rtl="0" algn="l">
              <a:lnSpc>
                <a:spcPct val="110000"/>
              </a:lnSpc>
              <a:spcBef>
                <a:spcPts val="0"/>
              </a:spcBef>
              <a:spcAft>
                <a:spcPts val="0"/>
              </a:spcAft>
              <a:buSzPct val="100000"/>
              <a:buNone/>
            </a:pPr>
            <a:r>
              <a:rPr lang="en-US">
                <a:latin typeface="Times New Roman"/>
                <a:ea typeface="Times New Roman"/>
                <a:cs typeface="Times New Roman"/>
                <a:sym typeface="Times New Roman"/>
              </a:rPr>
              <a:t>TITLE IX COORDINATOR SHALL CONTACT COMPLAINANT TO:</a:t>
            </a:r>
            <a:endParaRPr/>
          </a:p>
        </p:txBody>
      </p:sp>
      <p:sp>
        <p:nvSpPr>
          <p:cNvPr id="196" name="Google Shape;196;p11"/>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fontScale="85000" lnSpcReduction="10000"/>
          </a:bodyPr>
          <a:lstStyle/>
          <a:p>
            <a:pPr indent="-107950" lvl="0" marL="91440" rtl="0" algn="l">
              <a:lnSpc>
                <a:spcPct val="110000"/>
              </a:lnSpc>
              <a:spcBef>
                <a:spcPts val="0"/>
              </a:spcBef>
              <a:spcAft>
                <a:spcPts val="0"/>
              </a:spcAft>
              <a:buSzPct val="100000"/>
              <a:buFont typeface="Arial"/>
              <a:buChar char="•"/>
            </a:pPr>
            <a:r>
              <a:rPr lang="en-US">
                <a:latin typeface="Times New Roman"/>
                <a:ea typeface="Times New Roman"/>
                <a:cs typeface="Times New Roman"/>
                <a:sym typeface="Times New Roman"/>
              </a:rPr>
              <a:t> Discuss the availability of </a:t>
            </a:r>
            <a:r>
              <a:rPr b="1" lang="en-US" u="sng">
                <a:latin typeface="Times New Roman"/>
                <a:ea typeface="Times New Roman"/>
                <a:cs typeface="Times New Roman"/>
                <a:sym typeface="Times New Roman"/>
              </a:rPr>
              <a:t>supportive measures</a:t>
            </a:r>
            <a:r>
              <a:rPr lang="en-US">
                <a:latin typeface="Times New Roman"/>
                <a:ea typeface="Times New Roman"/>
                <a:cs typeface="Times New Roman"/>
                <a:sym typeface="Times New Roman"/>
              </a:rPr>
              <a:t>;</a:t>
            </a:r>
            <a:endParaRPr/>
          </a:p>
          <a:p>
            <a:pPr indent="-107950" lvl="0" marL="91440" rtl="0" algn="l">
              <a:lnSpc>
                <a:spcPct val="110000"/>
              </a:lnSpc>
              <a:spcBef>
                <a:spcPts val="1400"/>
              </a:spcBef>
              <a:spcAft>
                <a:spcPts val="0"/>
              </a:spcAft>
              <a:buSzPct val="100000"/>
              <a:buFont typeface="Arial"/>
              <a:buChar char="•"/>
            </a:pPr>
            <a:r>
              <a:rPr lang="en-US">
                <a:latin typeface="Times New Roman"/>
                <a:ea typeface="Times New Roman"/>
                <a:cs typeface="Times New Roman"/>
                <a:sym typeface="Times New Roman"/>
              </a:rPr>
              <a:t>Consider the complainant’s wishes with respect to supportive measures;</a:t>
            </a:r>
            <a:endParaRPr/>
          </a:p>
          <a:p>
            <a:pPr indent="-107950" lvl="0" marL="91440" rtl="0" algn="l">
              <a:lnSpc>
                <a:spcPct val="110000"/>
              </a:lnSpc>
              <a:spcBef>
                <a:spcPts val="1400"/>
              </a:spcBef>
              <a:spcAft>
                <a:spcPts val="0"/>
              </a:spcAft>
              <a:buSzPct val="100000"/>
              <a:buFont typeface="Arial"/>
              <a:buChar char="•"/>
            </a:pPr>
            <a:r>
              <a:rPr lang="en-US">
                <a:latin typeface="Times New Roman"/>
                <a:ea typeface="Times New Roman"/>
                <a:cs typeface="Times New Roman"/>
                <a:sym typeface="Times New Roman"/>
              </a:rPr>
              <a:t>Inform the complainant of the availability of supportive measures with or without the filing of a formal complaint; and</a:t>
            </a:r>
            <a:endParaRPr/>
          </a:p>
          <a:p>
            <a:pPr indent="-107950" lvl="0" marL="91440" rtl="0" algn="l">
              <a:lnSpc>
                <a:spcPct val="110000"/>
              </a:lnSpc>
              <a:spcBef>
                <a:spcPts val="1400"/>
              </a:spcBef>
              <a:spcAft>
                <a:spcPts val="0"/>
              </a:spcAft>
              <a:buSzPct val="100000"/>
              <a:buFont typeface="Arial"/>
              <a:buChar char="•"/>
            </a:pPr>
            <a:r>
              <a:rPr lang="en-US">
                <a:latin typeface="Times New Roman"/>
                <a:ea typeface="Times New Roman"/>
                <a:cs typeface="Times New Roman"/>
                <a:sym typeface="Times New Roman"/>
              </a:rPr>
              <a:t>Explain to the complainant the process for filing a </a:t>
            </a:r>
            <a:r>
              <a:rPr b="1" lang="en-US" u="sng">
                <a:latin typeface="Times New Roman"/>
                <a:ea typeface="Times New Roman"/>
                <a:cs typeface="Times New Roman"/>
                <a:sym typeface="Times New Roman"/>
              </a:rPr>
              <a:t>formal complaint</a:t>
            </a:r>
            <a:r>
              <a:rPr lang="en-US">
                <a:latin typeface="Times New Roman"/>
                <a:ea typeface="Times New Roman"/>
                <a:cs typeface="Times New Roman"/>
                <a:sym typeface="Times New Roman"/>
              </a:rPr>
              <a: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dk1"/>
        </a:solidFill>
      </p:bgPr>
    </p:bg>
    <p:spTree>
      <p:nvGrpSpPr>
        <p:cNvPr id="200" name="Shape 200"/>
        <p:cNvGrpSpPr/>
        <p:nvPr/>
      </p:nvGrpSpPr>
      <p:grpSpPr>
        <a:xfrm>
          <a:off x="0" y="0"/>
          <a:ext cx="0" cy="0"/>
          <a:chOff x="0" y="0"/>
          <a:chExt cx="0" cy="0"/>
        </a:xfrm>
      </p:grpSpPr>
      <p:sp>
        <p:nvSpPr>
          <p:cNvPr id="201" name="Google Shape;201;p12"/>
          <p:cNvSpPr/>
          <p:nvPr/>
        </p:nvSpPr>
        <p:spPr>
          <a:xfrm>
            <a:off x="15" y="0"/>
            <a:ext cx="12191985" cy="68580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2" name="Google Shape;202;p12"/>
          <p:cNvSpPr txBox="1"/>
          <p:nvPr>
            <p:ph type="title"/>
          </p:nvPr>
        </p:nvSpPr>
        <p:spPr>
          <a:xfrm>
            <a:off x="1097275" y="345600"/>
            <a:ext cx="5978100" cy="1664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Geo"/>
              <a:buNone/>
            </a:pPr>
            <a:r>
              <a:rPr lang="en-US" sz="4000">
                <a:solidFill>
                  <a:srgbClr val="FFFFFF"/>
                </a:solidFill>
              </a:rPr>
              <a:t>Supportive Measures</a:t>
            </a:r>
            <a:endParaRPr/>
          </a:p>
        </p:txBody>
      </p:sp>
      <p:cxnSp>
        <p:nvCxnSpPr>
          <p:cNvPr id="203" name="Google Shape;203;p12"/>
          <p:cNvCxnSpPr/>
          <p:nvPr/>
        </p:nvCxnSpPr>
        <p:spPr>
          <a:xfrm>
            <a:off x="1215896" y="2353592"/>
            <a:ext cx="5303520" cy="0"/>
          </a:xfrm>
          <a:prstGeom prst="straightConnector1">
            <a:avLst/>
          </a:prstGeom>
          <a:noFill/>
          <a:ln cap="flat" cmpd="sng" w="19050">
            <a:solidFill>
              <a:schemeClr val="accent1"/>
            </a:solidFill>
            <a:prstDash val="solid"/>
            <a:round/>
            <a:headEnd len="sm" w="sm" type="none"/>
            <a:tailEnd len="sm" w="sm" type="none"/>
          </a:ln>
        </p:spPr>
      </p:cxnSp>
      <p:sp>
        <p:nvSpPr>
          <p:cNvPr id="204" name="Google Shape;204;p12"/>
          <p:cNvSpPr txBox="1"/>
          <p:nvPr>
            <p:ph idx="1" type="body"/>
          </p:nvPr>
        </p:nvSpPr>
        <p:spPr>
          <a:xfrm>
            <a:off x="384050" y="2353600"/>
            <a:ext cx="6967200" cy="4242900"/>
          </a:xfrm>
          <a:prstGeom prst="rect">
            <a:avLst/>
          </a:prstGeom>
          <a:noFill/>
          <a:ln>
            <a:noFill/>
          </a:ln>
        </p:spPr>
        <p:txBody>
          <a:bodyPr anchorCtr="0" anchor="t" bIns="45700" lIns="0" spcFirstLastPara="1" rIns="0" wrap="square" tIns="45700">
            <a:normAutofit fontScale="85000"/>
          </a:bodyPr>
          <a:lstStyle/>
          <a:p>
            <a:pPr indent="-97155" lvl="0" marL="91440" rtl="0" algn="l">
              <a:lnSpc>
                <a:spcPct val="100000"/>
              </a:lnSpc>
              <a:spcBef>
                <a:spcPts val="0"/>
              </a:spcBef>
              <a:spcAft>
                <a:spcPts val="0"/>
              </a:spcAft>
              <a:buSzPct val="100000"/>
              <a:buFont typeface="Arial"/>
              <a:buChar char="•"/>
            </a:pPr>
            <a:r>
              <a:rPr lang="en-US" sz="1800">
                <a:solidFill>
                  <a:srgbClr val="FFFFFF"/>
                </a:solidFill>
              </a:rPr>
              <a:t>Designed to restore or preserve equal access to the District’s education program without unreasonably burdening the other party before or after the filing of a formal complaint, or where no formal complaint has been filed.</a:t>
            </a:r>
            <a:endParaRPr/>
          </a:p>
          <a:p>
            <a:pPr indent="-97155" lvl="0" marL="91440" rtl="0" algn="l">
              <a:lnSpc>
                <a:spcPct val="100000"/>
              </a:lnSpc>
              <a:spcBef>
                <a:spcPts val="1400"/>
              </a:spcBef>
              <a:spcAft>
                <a:spcPts val="0"/>
              </a:spcAft>
              <a:buSzPct val="100000"/>
              <a:buFont typeface="Arial"/>
              <a:buChar char="•"/>
            </a:pPr>
            <a:r>
              <a:rPr lang="en-US" sz="1800">
                <a:solidFill>
                  <a:srgbClr val="FFFFFF"/>
                </a:solidFill>
              </a:rPr>
              <a:t>The District shall provide individualized supportive measures to complainant.</a:t>
            </a:r>
            <a:endParaRPr/>
          </a:p>
          <a:p>
            <a:pPr indent="-97155" lvl="0" marL="91440" rtl="0" algn="l">
              <a:lnSpc>
                <a:spcPct val="100000"/>
              </a:lnSpc>
              <a:spcBef>
                <a:spcPts val="1400"/>
              </a:spcBef>
              <a:spcAft>
                <a:spcPts val="0"/>
              </a:spcAft>
              <a:buSzPct val="100000"/>
              <a:buFont typeface="Arial"/>
              <a:buChar char="•"/>
            </a:pPr>
            <a:r>
              <a:rPr lang="en-US" sz="1800">
                <a:solidFill>
                  <a:srgbClr val="FFFFFF"/>
                </a:solidFill>
              </a:rPr>
              <a:t>If they choose to deny the measures, a complainant must notify the district in writing that they have declined the supportive measures.</a:t>
            </a:r>
            <a:endParaRPr/>
          </a:p>
          <a:p>
            <a:pPr indent="-97155" lvl="0" marL="91440" rtl="0" algn="l">
              <a:lnSpc>
                <a:spcPct val="100000"/>
              </a:lnSpc>
              <a:spcBef>
                <a:spcPts val="1400"/>
              </a:spcBef>
              <a:spcAft>
                <a:spcPts val="0"/>
              </a:spcAft>
              <a:buSzPct val="100000"/>
              <a:buFont typeface="Arial"/>
              <a:buChar char="•"/>
            </a:pPr>
            <a:r>
              <a:rPr lang="en-US" sz="1800">
                <a:solidFill>
                  <a:srgbClr val="FFFFFF"/>
                </a:solidFill>
              </a:rPr>
              <a:t>The complainant can decide later to request supportive measures, and the District shall provide appropriate measures based on the circumstances.</a:t>
            </a:r>
            <a:endParaRPr/>
          </a:p>
          <a:p>
            <a:pPr indent="-97155" lvl="0" marL="91440" rtl="0" algn="l">
              <a:lnSpc>
                <a:spcPct val="100000"/>
              </a:lnSpc>
              <a:spcBef>
                <a:spcPts val="1400"/>
              </a:spcBef>
              <a:spcAft>
                <a:spcPts val="0"/>
              </a:spcAft>
              <a:buSzPct val="100000"/>
              <a:buFont typeface="Arial"/>
              <a:buChar char="•"/>
            </a:pPr>
            <a:r>
              <a:rPr lang="en-US" sz="1800">
                <a:solidFill>
                  <a:srgbClr val="FFFFFF"/>
                </a:solidFill>
              </a:rPr>
              <a:t>No punitive measures can be taken against Respondent until the conclusion of the grievance process. </a:t>
            </a:r>
            <a:endParaRPr/>
          </a:p>
          <a:p>
            <a:pPr indent="-97155" lvl="0" marL="91440" rtl="0" algn="l">
              <a:lnSpc>
                <a:spcPct val="100000"/>
              </a:lnSpc>
              <a:spcBef>
                <a:spcPts val="1400"/>
              </a:spcBef>
              <a:spcAft>
                <a:spcPts val="0"/>
              </a:spcAft>
              <a:buSzPct val="100000"/>
              <a:buFont typeface="Arial"/>
              <a:buChar char="•"/>
            </a:pPr>
            <a:r>
              <a:rPr lang="en-US" sz="1800">
                <a:solidFill>
                  <a:srgbClr val="FFFFFF"/>
                </a:solidFill>
              </a:rPr>
              <a:t>Supportive measures are to be put in place immediately upon notification of Title IX allegations and remain throughout the grievance process. </a:t>
            </a:r>
            <a:endParaRPr/>
          </a:p>
          <a:p>
            <a:pPr indent="-3363" lvl="0" marL="91440" rtl="0" algn="l">
              <a:lnSpc>
                <a:spcPct val="100000"/>
              </a:lnSpc>
              <a:spcBef>
                <a:spcPts val="1400"/>
              </a:spcBef>
              <a:spcAft>
                <a:spcPts val="0"/>
              </a:spcAft>
              <a:buSzPct val="100000"/>
              <a:buNone/>
            </a:pPr>
            <a:r>
              <a:t/>
            </a:r>
            <a:endParaRPr sz="1500">
              <a:solidFill>
                <a:srgbClr val="FFFFFF"/>
              </a:solidFill>
            </a:endParaRPr>
          </a:p>
        </p:txBody>
      </p:sp>
      <p:pic>
        <p:nvPicPr>
          <p:cNvPr id="205" name="Google Shape;205;p12"/>
          <p:cNvPicPr preferRelativeResize="0"/>
          <p:nvPr/>
        </p:nvPicPr>
        <p:blipFill rotWithShape="1">
          <a:blip r:embed="rId3">
            <a:alphaModFix/>
          </a:blip>
          <a:srcRect b="-1" l="43523" r="11895" t="0"/>
          <a:stretch/>
        </p:blipFill>
        <p:spPr>
          <a:xfrm>
            <a:off x="7611902" y="10"/>
            <a:ext cx="4580097" cy="685799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5000"/>
          </a:blip>
          <a:stretch>
            <a:fillRect/>
          </a:stretch>
        </a:blipFill>
      </p:bgPr>
    </p:bg>
    <p:spTree>
      <p:nvGrpSpPr>
        <p:cNvPr id="209" name="Shape 209"/>
        <p:cNvGrpSpPr/>
        <p:nvPr/>
      </p:nvGrpSpPr>
      <p:grpSpPr>
        <a:xfrm>
          <a:off x="0" y="0"/>
          <a:ext cx="0" cy="0"/>
          <a:chOff x="0" y="0"/>
          <a:chExt cx="0" cy="0"/>
        </a:xfrm>
      </p:grpSpPr>
      <p:sp>
        <p:nvSpPr>
          <p:cNvPr id="210" name="Google Shape;210;p13"/>
          <p:cNvSpPr txBox="1"/>
          <p:nvPr/>
        </p:nvSpPr>
        <p:spPr>
          <a:xfrm>
            <a:off x="1300480" y="924560"/>
            <a:ext cx="8422640"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chemeClr val="dk1"/>
                </a:solidFill>
                <a:latin typeface="Arial"/>
                <a:ea typeface="Arial"/>
                <a:cs typeface="Arial"/>
                <a:sym typeface="Arial"/>
              </a:rPr>
              <a:t>Example</a:t>
            </a:r>
            <a:endParaRPr b="0" i="0" sz="1400" u="none" cap="none" strike="noStrike">
              <a:solidFill>
                <a:srgbClr val="000000"/>
              </a:solidFill>
              <a:latin typeface="Arial"/>
              <a:ea typeface="Arial"/>
              <a:cs typeface="Arial"/>
              <a:sym typeface="Arial"/>
            </a:endParaRPr>
          </a:p>
        </p:txBody>
      </p:sp>
      <p:sp>
        <p:nvSpPr>
          <p:cNvPr id="211" name="Google Shape;211;p13"/>
          <p:cNvSpPr txBox="1"/>
          <p:nvPr/>
        </p:nvSpPr>
        <p:spPr>
          <a:xfrm>
            <a:off x="1117600" y="2153920"/>
            <a:ext cx="9966960" cy="2862322"/>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Noto Sans Symbols"/>
              <a:buChar char="❖"/>
            </a:pPr>
            <a:r>
              <a:rPr b="0" i="0" lang="en-US" sz="1800" u="none" cap="none" strike="noStrike">
                <a:solidFill>
                  <a:schemeClr val="dk1"/>
                </a:solidFill>
                <a:latin typeface="Aharoni"/>
                <a:ea typeface="Aharoni"/>
                <a:cs typeface="Aharoni"/>
                <a:sym typeface="Aharoni"/>
              </a:rPr>
              <a:t>Johnny &amp; Susie are students in the same home economics class.  Students work in groups on various projects.  </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Symbols"/>
              <a:buNone/>
            </a:pPr>
            <a:r>
              <a:t/>
            </a:r>
            <a:endParaRPr b="0" i="0" sz="1800" u="none" cap="none" strike="noStrike">
              <a:solidFill>
                <a:schemeClr val="dk1"/>
              </a:solidFill>
              <a:latin typeface="Aharoni"/>
              <a:ea typeface="Aharoni"/>
              <a:cs typeface="Aharoni"/>
              <a:sym typeface="Aharoni"/>
            </a:endParaRPr>
          </a:p>
          <a:p>
            <a:pPr indent="-285750" lvl="0" marL="285750" marR="0" rtl="0" algn="l">
              <a:lnSpc>
                <a:spcPct val="100000"/>
              </a:lnSpc>
              <a:spcBef>
                <a:spcPts val="0"/>
              </a:spcBef>
              <a:spcAft>
                <a:spcPts val="0"/>
              </a:spcAft>
              <a:buClr>
                <a:schemeClr val="dk1"/>
              </a:buClr>
              <a:buSzPts val="1800"/>
              <a:buFont typeface="Noto Sans Symbols"/>
              <a:buChar char="❖"/>
            </a:pPr>
            <a:r>
              <a:rPr b="0" i="0" lang="en-US" sz="1800" u="none" cap="none" strike="noStrike">
                <a:solidFill>
                  <a:schemeClr val="dk1"/>
                </a:solidFill>
                <a:latin typeface="Aharoni"/>
                <a:ea typeface="Aharoni"/>
                <a:cs typeface="Aharoni"/>
                <a:sym typeface="Aharoni"/>
              </a:rPr>
              <a:t>Susie stays after class one day to talk to the teacher. </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Symbols"/>
              <a:buNone/>
            </a:pPr>
            <a:r>
              <a:t/>
            </a:r>
            <a:endParaRPr b="0" i="0" sz="1800" u="none" cap="none" strike="noStrike">
              <a:solidFill>
                <a:schemeClr val="dk1"/>
              </a:solidFill>
              <a:latin typeface="Aharoni"/>
              <a:ea typeface="Aharoni"/>
              <a:cs typeface="Aharoni"/>
              <a:sym typeface="Aharoni"/>
            </a:endParaRPr>
          </a:p>
          <a:p>
            <a:pPr indent="-285750" lvl="0" marL="285750" marR="0" rtl="0" algn="l">
              <a:lnSpc>
                <a:spcPct val="100000"/>
              </a:lnSpc>
              <a:spcBef>
                <a:spcPts val="0"/>
              </a:spcBef>
              <a:spcAft>
                <a:spcPts val="0"/>
              </a:spcAft>
              <a:buClr>
                <a:schemeClr val="dk1"/>
              </a:buClr>
              <a:buSzPts val="1800"/>
              <a:buFont typeface="Noto Sans Symbols"/>
              <a:buChar char="❖"/>
            </a:pPr>
            <a:r>
              <a:rPr b="0" i="0" lang="en-US" sz="1800" u="none" cap="none" strike="noStrike">
                <a:solidFill>
                  <a:schemeClr val="dk1"/>
                </a:solidFill>
                <a:latin typeface="Aharoni"/>
                <a:ea typeface="Aharoni"/>
                <a:cs typeface="Aharoni"/>
                <a:sym typeface="Aharoni"/>
              </a:rPr>
              <a:t>Susie tells the teacher that Johnny has touched her bottom and breasts over her clothes on numerous occasions and she wants to be moved from his group. She also claims that Johnny has made crude comments about his own private parts. </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Symbols"/>
              <a:buNone/>
            </a:pPr>
            <a:r>
              <a:t/>
            </a:r>
            <a:endParaRPr b="0" i="0" sz="18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Symbols"/>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35000"/>
          </a:blip>
          <a:stretch>
            <a:fillRect/>
          </a:stretch>
        </a:blipFill>
      </p:bgPr>
    </p:bg>
    <p:spTree>
      <p:nvGrpSpPr>
        <p:cNvPr id="215" name="Shape 215"/>
        <p:cNvGrpSpPr/>
        <p:nvPr/>
      </p:nvGrpSpPr>
      <p:grpSpPr>
        <a:xfrm>
          <a:off x="0" y="0"/>
          <a:ext cx="0" cy="0"/>
          <a:chOff x="0" y="0"/>
          <a:chExt cx="0" cy="0"/>
        </a:xfrm>
      </p:grpSpPr>
      <p:sp>
        <p:nvSpPr>
          <p:cNvPr id="216" name="Google Shape;216;p1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Overview of Grievance Process</a:t>
            </a:r>
            <a:endParaRPr/>
          </a:p>
        </p:txBody>
      </p:sp>
      <p:sp>
        <p:nvSpPr>
          <p:cNvPr id="217" name="Google Shape;217;p14"/>
          <p:cNvSpPr txBox="1"/>
          <p:nvPr>
            <p:ph idx="1" type="body"/>
          </p:nvPr>
        </p:nvSpPr>
        <p:spPr>
          <a:xfrm>
            <a:off x="1097280" y="2108201"/>
            <a:ext cx="10058400" cy="4251959"/>
          </a:xfrm>
          <a:prstGeom prst="rect">
            <a:avLst/>
          </a:prstGeom>
          <a:noFill/>
          <a:ln>
            <a:noFill/>
          </a:ln>
        </p:spPr>
        <p:txBody>
          <a:bodyPr anchorCtr="0" anchor="t" bIns="45700" lIns="0" spcFirstLastPara="1" rIns="0" wrap="square" tIns="45700">
            <a:normAutofit lnSpcReduction="10000"/>
          </a:bodyPr>
          <a:lstStyle/>
          <a:p>
            <a:pPr indent="-127000" lvl="0" marL="91440" rtl="0" algn="l">
              <a:lnSpc>
                <a:spcPct val="110000"/>
              </a:lnSpc>
              <a:spcBef>
                <a:spcPts val="0"/>
              </a:spcBef>
              <a:spcAft>
                <a:spcPts val="0"/>
              </a:spcAft>
              <a:buSzPts val="2000"/>
              <a:buFont typeface="Arial"/>
              <a:buChar char="•"/>
            </a:pPr>
            <a:r>
              <a:rPr b="1" lang="en-US">
                <a:latin typeface="Times New Roman"/>
                <a:ea typeface="Times New Roman"/>
                <a:cs typeface="Times New Roman"/>
                <a:sym typeface="Times New Roman"/>
              </a:rPr>
              <a:t> First, a formal complaint is filed with the district alleging the sexual harassment.</a:t>
            </a:r>
            <a:endParaRPr/>
          </a:p>
          <a:p>
            <a:pPr indent="-182880" lvl="1" marL="383540" rtl="0" algn="l">
              <a:lnSpc>
                <a:spcPct val="100000"/>
              </a:lnSpc>
              <a:spcBef>
                <a:spcPts val="400"/>
              </a:spcBef>
              <a:spcAft>
                <a:spcPts val="0"/>
              </a:spcAft>
              <a:buClr>
                <a:srgbClr val="3F3F3F"/>
              </a:buClr>
              <a:buSzPts val="1800"/>
              <a:buFont typeface="Arial"/>
              <a:buChar char="•"/>
            </a:pPr>
            <a:r>
              <a:rPr lang="en-US">
                <a:latin typeface="Times New Roman"/>
                <a:ea typeface="Times New Roman"/>
                <a:cs typeface="Times New Roman"/>
                <a:sym typeface="Times New Roman"/>
              </a:rPr>
              <a:t>This can be a phone call or email from a parent, student or staff member.</a:t>
            </a:r>
            <a:endParaRPr/>
          </a:p>
          <a:p>
            <a:pPr indent="-182877" lvl="2" marL="566420" rtl="0" algn="l">
              <a:lnSpc>
                <a:spcPct val="100000"/>
              </a:lnSpc>
              <a:spcBef>
                <a:spcPts val="600"/>
              </a:spcBef>
              <a:spcAft>
                <a:spcPts val="0"/>
              </a:spcAft>
              <a:buClr>
                <a:srgbClr val="3F3F3F"/>
              </a:buClr>
              <a:buSzPts val="1400"/>
              <a:buFont typeface="Arial"/>
              <a:buChar char="•"/>
            </a:pPr>
            <a:r>
              <a:rPr lang="en-US">
                <a:latin typeface="Times New Roman"/>
                <a:ea typeface="Times New Roman"/>
                <a:cs typeface="Times New Roman"/>
                <a:sym typeface="Times New Roman"/>
              </a:rPr>
              <a:t>Once notification of a potential Title IX complaint has been received, the Title IX Coordinator needs to be informed on the matter.  </a:t>
            </a:r>
            <a:endParaRPr/>
          </a:p>
          <a:p>
            <a:pPr indent="-182880" lvl="1" marL="383540" rtl="0" algn="l">
              <a:lnSpc>
                <a:spcPct val="100000"/>
              </a:lnSpc>
              <a:spcBef>
                <a:spcPts val="600"/>
              </a:spcBef>
              <a:spcAft>
                <a:spcPts val="0"/>
              </a:spcAft>
              <a:buClr>
                <a:srgbClr val="3F3F3F"/>
              </a:buClr>
              <a:buSzPts val="1800"/>
              <a:buFont typeface="Arial"/>
              <a:buChar char="•"/>
            </a:pPr>
            <a:r>
              <a:rPr lang="en-US">
                <a:latin typeface="Times New Roman"/>
                <a:ea typeface="Times New Roman"/>
                <a:cs typeface="Times New Roman"/>
                <a:sym typeface="Times New Roman"/>
              </a:rPr>
              <a:t>Title IX Coordinator needs to get involved when the District determines the issues raise Title IX </a:t>
            </a:r>
            <a:r>
              <a:rPr lang="en-US" sz="1600">
                <a:latin typeface="Times New Roman"/>
                <a:ea typeface="Times New Roman"/>
                <a:cs typeface="Times New Roman"/>
                <a:sym typeface="Times New Roman"/>
              </a:rPr>
              <a:t>(i.e. sex, sex or more sex is at issue)</a:t>
            </a:r>
            <a:endParaRPr/>
          </a:p>
          <a:p>
            <a:pPr indent="-182880" lvl="1" marL="383540" rtl="0" algn="l">
              <a:lnSpc>
                <a:spcPct val="100000"/>
              </a:lnSpc>
              <a:spcBef>
                <a:spcPts val="600"/>
              </a:spcBef>
              <a:spcAft>
                <a:spcPts val="0"/>
              </a:spcAft>
              <a:buClr>
                <a:srgbClr val="3F3F3F"/>
              </a:buClr>
              <a:buSzPts val="1800"/>
              <a:buFont typeface="Arial"/>
              <a:buChar char="•"/>
            </a:pPr>
            <a:r>
              <a:rPr lang="en-US">
                <a:latin typeface="Times New Roman"/>
                <a:ea typeface="Times New Roman"/>
                <a:cs typeface="Times New Roman"/>
                <a:sym typeface="Times New Roman"/>
              </a:rPr>
              <a:t>Title IX Coordinator needs to confirm with the Complainant that he/she indeed wants an investigation to occur.</a:t>
            </a:r>
            <a:endParaRPr/>
          </a:p>
          <a:p>
            <a:pPr indent="-182877" lvl="2" marL="566420" rtl="0" algn="l">
              <a:lnSpc>
                <a:spcPct val="100000"/>
              </a:lnSpc>
              <a:spcBef>
                <a:spcPts val="600"/>
              </a:spcBef>
              <a:spcAft>
                <a:spcPts val="0"/>
              </a:spcAft>
              <a:buClr>
                <a:srgbClr val="3F3F3F"/>
              </a:buClr>
              <a:buSzPts val="1400"/>
              <a:buFont typeface="Arial"/>
              <a:buChar char="•"/>
            </a:pPr>
            <a:r>
              <a:rPr lang="en-US">
                <a:latin typeface="Times New Roman"/>
                <a:ea typeface="Times New Roman"/>
                <a:cs typeface="Times New Roman"/>
                <a:sym typeface="Times New Roman"/>
              </a:rPr>
              <a:t>SIDE BAR:  Office of Civil Rights (OCR) places emphasis on the complainant having right to privacy and decision to move forward or not.  However, the District can still investigate if it makes sense.  I.e.  District has multiple complaints against this same student or District believes the Complaint was withdrawn out of fear.</a:t>
            </a:r>
            <a:endParaRPr/>
          </a:p>
          <a:p>
            <a:pPr indent="-182877" lvl="2" marL="566420" rtl="0" algn="l">
              <a:lnSpc>
                <a:spcPct val="100000"/>
              </a:lnSpc>
              <a:spcBef>
                <a:spcPts val="600"/>
              </a:spcBef>
              <a:spcAft>
                <a:spcPts val="0"/>
              </a:spcAft>
              <a:buClr>
                <a:srgbClr val="3F3F3F"/>
              </a:buClr>
              <a:buSzPts val="1400"/>
              <a:buFont typeface="Arial"/>
              <a:buChar char="•"/>
            </a:pPr>
            <a:r>
              <a:rPr lang="en-US">
                <a:latin typeface="Times New Roman"/>
                <a:ea typeface="Times New Roman"/>
                <a:cs typeface="Times New Roman"/>
                <a:sym typeface="Times New Roman"/>
              </a:rPr>
              <a:t>Send the Complainant a copy of the Formal Title IX Complaint form to fill out and return to the Coordinator. </a:t>
            </a:r>
            <a:endParaRPr/>
          </a:p>
          <a:p>
            <a:pPr indent="-182877" lvl="2" marL="566420" rtl="0" algn="l">
              <a:lnSpc>
                <a:spcPct val="100000"/>
              </a:lnSpc>
              <a:spcBef>
                <a:spcPts val="600"/>
              </a:spcBef>
              <a:spcAft>
                <a:spcPts val="0"/>
              </a:spcAft>
              <a:buClr>
                <a:srgbClr val="3F3F3F"/>
              </a:buClr>
              <a:buSzPts val="1400"/>
              <a:buFont typeface="Arial"/>
              <a:buChar char="•"/>
            </a:pPr>
            <a:r>
              <a:rPr lang="en-US">
                <a:latin typeface="Times New Roman"/>
                <a:ea typeface="Times New Roman"/>
                <a:cs typeface="Times New Roman"/>
                <a:sym typeface="Times New Roman"/>
              </a:rPr>
              <a:t>Should always provide the Title IX Complaint form to a potential Complainant to show the District did in fact advise on the right to initiate the grievance process.</a:t>
            </a:r>
            <a:endParaRPr/>
          </a:p>
          <a:p>
            <a:pPr indent="-182880" lvl="1" marL="383540" rtl="0" algn="l">
              <a:lnSpc>
                <a:spcPct val="100000"/>
              </a:lnSpc>
              <a:spcBef>
                <a:spcPts val="600"/>
              </a:spcBef>
              <a:spcAft>
                <a:spcPts val="0"/>
              </a:spcAft>
              <a:buClr>
                <a:srgbClr val="3F3F3F"/>
              </a:buClr>
              <a:buSzPts val="1800"/>
              <a:buFont typeface="Arial"/>
              <a:buChar char="•"/>
            </a:pPr>
            <a:r>
              <a:rPr lang="en-US">
                <a:latin typeface="Times New Roman"/>
                <a:ea typeface="Times New Roman"/>
                <a:cs typeface="Times New Roman"/>
                <a:sym typeface="Times New Roman"/>
              </a:rPr>
              <a:t>UNDERSTAND THIS:  When you get a complaint against Johnny that raises Title IX issues- you can no longer go directly to Johnny to discuss like you may have in the past.  Johnny has safeguards, too.  </a:t>
            </a:r>
            <a:endParaRPr>
              <a:latin typeface="Times New Roman"/>
              <a:ea typeface="Times New Roman"/>
              <a:cs typeface="Times New Roman"/>
              <a:sym typeface="Times New Roman"/>
            </a:endParaRPr>
          </a:p>
          <a:p>
            <a:pPr indent="0" lvl="0" marL="91440" rtl="0" algn="l">
              <a:lnSpc>
                <a:spcPct val="110000"/>
              </a:lnSpc>
              <a:spcBef>
                <a:spcPts val="1600"/>
              </a:spcBef>
              <a:spcAft>
                <a:spcPts val="0"/>
              </a:spcAft>
              <a:buSzPts val="2000"/>
              <a:buFont typeface="Arial"/>
              <a:buNone/>
            </a:pPr>
            <a:r>
              <a:t/>
            </a:r>
            <a:endParaRPr/>
          </a:p>
          <a:p>
            <a:pPr indent="0" lvl="0" marL="91440" rtl="0" algn="l">
              <a:lnSpc>
                <a:spcPct val="110000"/>
              </a:lnSpc>
              <a:spcBef>
                <a:spcPts val="1400"/>
              </a:spcBef>
              <a:spcAft>
                <a:spcPts val="0"/>
              </a:spcAft>
              <a:buSzPts val="2000"/>
              <a:buFont typeface="Arial"/>
              <a:buNone/>
            </a:pPr>
            <a:r>
              <a:t/>
            </a:r>
            <a:endParaRPr/>
          </a:p>
          <a:p>
            <a:pPr indent="0" lvl="0" marL="91440" rtl="0" algn="l">
              <a:lnSpc>
                <a:spcPct val="110000"/>
              </a:lnSpc>
              <a:spcBef>
                <a:spcPts val="1400"/>
              </a:spcBef>
              <a:spcAft>
                <a:spcPts val="0"/>
              </a:spcAft>
              <a:buSzPts val="2000"/>
              <a:buFont typeface="Arial"/>
              <a:buNone/>
            </a:pPr>
            <a:r>
              <a:t/>
            </a:r>
            <a:endParaRPr/>
          </a:p>
          <a:p>
            <a:pPr indent="0" lvl="0" marL="91440" rtl="0" algn="l">
              <a:lnSpc>
                <a:spcPct val="110000"/>
              </a:lnSpc>
              <a:spcBef>
                <a:spcPts val="1400"/>
              </a:spcBef>
              <a:spcAft>
                <a:spcPts val="0"/>
              </a:spcAft>
              <a:buSzPts val="2000"/>
              <a:buFont typeface="Arial"/>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35000"/>
          </a:blip>
          <a:stretch>
            <a:fillRect/>
          </a:stretch>
        </a:blipFill>
      </p:bgPr>
    </p:bg>
    <p:spTree>
      <p:nvGrpSpPr>
        <p:cNvPr id="221" name="Shape 221"/>
        <p:cNvGrpSpPr/>
        <p:nvPr/>
      </p:nvGrpSpPr>
      <p:grpSpPr>
        <a:xfrm>
          <a:off x="0" y="0"/>
          <a:ext cx="0" cy="0"/>
          <a:chOff x="0" y="0"/>
          <a:chExt cx="0" cy="0"/>
        </a:xfrm>
      </p:grpSpPr>
      <p:sp>
        <p:nvSpPr>
          <p:cNvPr id="222" name="Google Shape;222;p1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Overview of Grievance Process</a:t>
            </a:r>
            <a:endParaRPr/>
          </a:p>
        </p:txBody>
      </p:sp>
      <p:sp>
        <p:nvSpPr>
          <p:cNvPr id="223" name="Google Shape;223;p15"/>
          <p:cNvSpPr txBox="1"/>
          <p:nvPr>
            <p:ph idx="1" type="body"/>
          </p:nvPr>
        </p:nvSpPr>
        <p:spPr>
          <a:xfrm>
            <a:off x="1097280" y="2108201"/>
            <a:ext cx="10058400" cy="4251959"/>
          </a:xfrm>
          <a:prstGeom prst="rect">
            <a:avLst/>
          </a:prstGeom>
          <a:noFill/>
          <a:ln>
            <a:noFill/>
          </a:ln>
        </p:spPr>
        <p:txBody>
          <a:bodyPr anchorCtr="0" anchor="t" bIns="45700" lIns="0" spcFirstLastPara="1" rIns="0" wrap="square" tIns="45700">
            <a:normAutofit fontScale="92500" lnSpcReduction="20000"/>
          </a:bodyPr>
          <a:lstStyle/>
          <a:p>
            <a:pPr indent="-117475" lvl="0" marL="91440" rtl="0" algn="l">
              <a:lnSpc>
                <a:spcPct val="110000"/>
              </a:lnSpc>
              <a:spcBef>
                <a:spcPts val="0"/>
              </a:spcBef>
              <a:spcAft>
                <a:spcPts val="0"/>
              </a:spcAft>
              <a:buSzPct val="100000"/>
              <a:buFont typeface="Arial"/>
              <a:buChar char="•"/>
            </a:pPr>
            <a:r>
              <a:rPr b="1" lang="en-US">
                <a:latin typeface="Times New Roman"/>
                <a:ea typeface="Times New Roman"/>
                <a:cs typeface="Times New Roman"/>
                <a:sym typeface="Times New Roman"/>
              </a:rPr>
              <a:t> Formal Complaint and Susie....</a:t>
            </a:r>
            <a:endParaRPr>
              <a:latin typeface="Times New Roman"/>
              <a:ea typeface="Times New Roman"/>
              <a:cs typeface="Times New Roman"/>
              <a:sym typeface="Times New Roman"/>
            </a:endParaRPr>
          </a:p>
          <a:p>
            <a:pPr indent="-117475" lvl="0" marL="91440" rtl="0" algn="l">
              <a:lnSpc>
                <a:spcPct val="110000"/>
              </a:lnSpc>
              <a:spcBef>
                <a:spcPts val="1400"/>
              </a:spcBef>
              <a:spcAft>
                <a:spcPts val="0"/>
              </a:spcAft>
              <a:buSzPct val="100000"/>
              <a:buFont typeface="Arial"/>
              <a:buChar char="•"/>
            </a:pPr>
            <a:r>
              <a:rPr lang="en-US">
                <a:latin typeface="Times New Roman"/>
                <a:ea typeface="Times New Roman"/>
                <a:cs typeface="Times New Roman"/>
                <a:sym typeface="Times New Roman"/>
              </a:rPr>
              <a:t>The teacher needs to report what Susie told her to the Title IX Coordinator.</a:t>
            </a:r>
            <a:endParaRPr>
              <a:latin typeface="Times New Roman"/>
              <a:ea typeface="Times New Roman"/>
              <a:cs typeface="Times New Roman"/>
              <a:sym typeface="Times New Roman"/>
            </a:endParaRPr>
          </a:p>
          <a:p>
            <a:pPr indent="-117475" lvl="0" marL="91440" rtl="0" algn="l">
              <a:lnSpc>
                <a:spcPct val="110000"/>
              </a:lnSpc>
              <a:spcBef>
                <a:spcPts val="1400"/>
              </a:spcBef>
              <a:spcAft>
                <a:spcPts val="0"/>
              </a:spcAft>
              <a:buSzPct val="100000"/>
              <a:buFont typeface="Arial"/>
              <a:buChar char="•"/>
            </a:pPr>
            <a:r>
              <a:rPr lang="en-US">
                <a:latin typeface="Times New Roman"/>
                <a:ea typeface="Times New Roman"/>
                <a:cs typeface="Times New Roman"/>
                <a:sym typeface="Times New Roman"/>
              </a:rPr>
              <a:t>It is only an informal complaint at this point.  Title IX Coordinator needs to determine if this is a Title IX matter or if it can be handled as bullying/poor conduct.</a:t>
            </a:r>
            <a:endParaRPr/>
          </a:p>
          <a:p>
            <a:pPr indent="-117475" lvl="0" marL="91440" rtl="0" algn="l">
              <a:lnSpc>
                <a:spcPct val="110000"/>
              </a:lnSpc>
              <a:spcBef>
                <a:spcPts val="1400"/>
              </a:spcBef>
              <a:spcAft>
                <a:spcPts val="0"/>
              </a:spcAft>
              <a:buSzPct val="100000"/>
              <a:buFont typeface="Arial"/>
              <a:buChar char="•"/>
            </a:pPr>
            <a:r>
              <a:rPr lang="en-US">
                <a:latin typeface="Times New Roman"/>
                <a:ea typeface="Times New Roman"/>
                <a:cs typeface="Times New Roman"/>
                <a:sym typeface="Times New Roman"/>
              </a:rPr>
              <a:t>If we go the Title IX route, Title IX Coordinator must contact Susie's parent(s) and share the information so the parent(s) can decide if a formal complaint needs to be filed.</a:t>
            </a:r>
            <a:endParaRPr/>
          </a:p>
          <a:p>
            <a:pPr indent="-182880" lvl="1" marL="383540" rtl="0" algn="l">
              <a:lnSpc>
                <a:spcPct val="100000"/>
              </a:lnSpc>
              <a:spcBef>
                <a:spcPts val="400"/>
              </a:spcBef>
              <a:spcAft>
                <a:spcPts val="0"/>
              </a:spcAft>
              <a:buClr>
                <a:srgbClr val="3F3F3F"/>
              </a:buClr>
              <a:buSzPct val="100000"/>
              <a:buFont typeface="Arial"/>
              <a:buChar char="•"/>
            </a:pPr>
            <a:r>
              <a:rPr lang="en-US">
                <a:latin typeface="Times New Roman"/>
                <a:ea typeface="Times New Roman"/>
                <a:cs typeface="Times New Roman"/>
                <a:sym typeface="Times New Roman"/>
              </a:rPr>
              <a:t>But still, the District will still need to act regardless...</a:t>
            </a:r>
            <a:endParaRPr/>
          </a:p>
          <a:p>
            <a:pPr indent="-182880" lvl="1" marL="383540" rtl="0" algn="l">
              <a:lnSpc>
                <a:spcPct val="100000"/>
              </a:lnSpc>
              <a:spcBef>
                <a:spcPts val="600"/>
              </a:spcBef>
              <a:spcAft>
                <a:spcPts val="0"/>
              </a:spcAft>
              <a:buClr>
                <a:srgbClr val="3F3F3F"/>
              </a:buClr>
              <a:buSzPct val="100000"/>
              <a:buFont typeface="Arial"/>
              <a:buChar char="•"/>
            </a:pPr>
            <a:r>
              <a:rPr lang="en-US">
                <a:latin typeface="Times New Roman"/>
                <a:ea typeface="Times New Roman"/>
                <a:cs typeface="Times New Roman"/>
                <a:sym typeface="Times New Roman"/>
              </a:rPr>
              <a:t>When contacting the parent(s), advise on supportive measures will be put in place from the outset of the investigation.</a:t>
            </a:r>
            <a:endParaRPr/>
          </a:p>
          <a:p>
            <a:pPr indent="-182880" lvl="1" marL="383540" rtl="0" algn="l">
              <a:lnSpc>
                <a:spcPct val="100000"/>
              </a:lnSpc>
              <a:spcBef>
                <a:spcPts val="600"/>
              </a:spcBef>
              <a:spcAft>
                <a:spcPts val="0"/>
              </a:spcAft>
              <a:buClr>
                <a:srgbClr val="3F3F3F"/>
              </a:buClr>
              <a:buSzPct val="100000"/>
              <a:buFont typeface="Arial"/>
              <a:buChar char="•"/>
            </a:pPr>
            <a:r>
              <a:rPr lang="en-US">
                <a:latin typeface="Times New Roman"/>
                <a:ea typeface="Times New Roman"/>
                <a:cs typeface="Times New Roman"/>
                <a:sym typeface="Times New Roman"/>
              </a:rPr>
              <a:t>Provide the parent(s) with a copy of the District’s Title IX Policy.</a:t>
            </a:r>
            <a:endParaRPr/>
          </a:p>
          <a:p>
            <a:pPr indent="-117475" lvl="0" marL="91440" rtl="0" algn="l">
              <a:lnSpc>
                <a:spcPct val="110000"/>
              </a:lnSpc>
              <a:spcBef>
                <a:spcPts val="1600"/>
              </a:spcBef>
              <a:spcAft>
                <a:spcPts val="0"/>
              </a:spcAft>
              <a:buSzPct val="100000"/>
              <a:buFont typeface="Arial"/>
              <a:buChar char="•"/>
            </a:pPr>
            <a:r>
              <a:rPr lang="en-US">
                <a:latin typeface="Times New Roman"/>
                <a:ea typeface="Times New Roman"/>
                <a:cs typeface="Times New Roman"/>
                <a:sym typeface="Times New Roman"/>
              </a:rPr>
              <a:t>Supportive Measures: These can be put in place during the investigation.  I.e. separating Susie and Johnny in the class.</a:t>
            </a:r>
            <a:endParaRPr/>
          </a:p>
          <a:p>
            <a:pPr indent="0" lvl="0" marL="91440" rtl="0" algn="l">
              <a:lnSpc>
                <a:spcPct val="110000"/>
              </a:lnSpc>
              <a:spcBef>
                <a:spcPts val="1400"/>
              </a:spcBef>
              <a:spcAft>
                <a:spcPts val="0"/>
              </a:spcAft>
              <a:buSzPct val="100000"/>
              <a:buFont typeface="Arial"/>
              <a:buNone/>
            </a:pPr>
            <a:r>
              <a:t/>
            </a:r>
            <a:endParaRPr/>
          </a:p>
          <a:p>
            <a:pPr indent="0" lvl="0" marL="91440" rtl="0" algn="l">
              <a:lnSpc>
                <a:spcPct val="110000"/>
              </a:lnSpc>
              <a:spcBef>
                <a:spcPts val="1400"/>
              </a:spcBef>
              <a:spcAft>
                <a:spcPts val="0"/>
              </a:spcAft>
              <a:buSzPct val="100000"/>
              <a:buFont typeface="Arial"/>
              <a:buNone/>
            </a:pPr>
            <a:r>
              <a:t/>
            </a:r>
            <a:endParaRPr/>
          </a:p>
          <a:p>
            <a:pPr indent="0" lvl="0" marL="91440" rtl="0" algn="l">
              <a:lnSpc>
                <a:spcPct val="110000"/>
              </a:lnSpc>
              <a:spcBef>
                <a:spcPts val="1400"/>
              </a:spcBef>
              <a:spcAft>
                <a:spcPts val="0"/>
              </a:spcAft>
              <a:buSzPct val="100000"/>
              <a:buFont typeface="Arial"/>
              <a:buNone/>
            </a:pPr>
            <a:r>
              <a:t/>
            </a:r>
            <a:endParaRPr/>
          </a:p>
          <a:p>
            <a:pPr indent="0" lvl="0" marL="91440" rtl="0" algn="l">
              <a:lnSpc>
                <a:spcPct val="110000"/>
              </a:lnSpc>
              <a:spcBef>
                <a:spcPts val="1400"/>
              </a:spcBef>
              <a:spcAft>
                <a:spcPts val="0"/>
              </a:spcAft>
              <a:buSzPct val="100000"/>
              <a:buFont typeface="Arial"/>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7" name="Shape 227"/>
        <p:cNvGrpSpPr/>
        <p:nvPr/>
      </p:nvGrpSpPr>
      <p:grpSpPr>
        <a:xfrm>
          <a:off x="0" y="0"/>
          <a:ext cx="0" cy="0"/>
          <a:chOff x="0" y="0"/>
          <a:chExt cx="0" cy="0"/>
        </a:xfrm>
      </p:grpSpPr>
      <p:sp>
        <p:nvSpPr>
          <p:cNvPr id="228" name="Google Shape;228;p16"/>
          <p:cNvSpPr/>
          <p:nvPr/>
        </p:nvSpPr>
        <p:spPr>
          <a:xfrm>
            <a:off x="15" y="0"/>
            <a:ext cx="12191985" cy="68580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9" name="Google Shape;229;p16"/>
          <p:cNvSpPr txBox="1"/>
          <p:nvPr>
            <p:ph type="title"/>
          </p:nvPr>
        </p:nvSpPr>
        <p:spPr>
          <a:xfrm>
            <a:off x="1097280" y="516835"/>
            <a:ext cx="5977937" cy="1666501"/>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100000"/>
              <a:buFont typeface="Geo"/>
              <a:buNone/>
            </a:pPr>
            <a:r>
              <a:rPr lang="en-US" sz="4000">
                <a:solidFill>
                  <a:srgbClr val="FFFFFF"/>
                </a:solidFill>
              </a:rPr>
              <a:t>Grievance Process &amp; Investigating Sexual Harassment</a:t>
            </a:r>
            <a:endParaRPr/>
          </a:p>
        </p:txBody>
      </p:sp>
      <p:cxnSp>
        <p:nvCxnSpPr>
          <p:cNvPr id="230" name="Google Shape;230;p16"/>
          <p:cNvCxnSpPr/>
          <p:nvPr/>
        </p:nvCxnSpPr>
        <p:spPr>
          <a:xfrm>
            <a:off x="1215896" y="2353592"/>
            <a:ext cx="5303520" cy="0"/>
          </a:xfrm>
          <a:prstGeom prst="straightConnector1">
            <a:avLst/>
          </a:prstGeom>
          <a:noFill/>
          <a:ln cap="flat" cmpd="sng" w="19050">
            <a:solidFill>
              <a:schemeClr val="accent1"/>
            </a:solidFill>
            <a:prstDash val="solid"/>
            <a:round/>
            <a:headEnd len="sm" w="sm" type="none"/>
            <a:tailEnd len="sm" w="sm" type="none"/>
          </a:ln>
        </p:spPr>
      </p:cxnSp>
      <p:sp>
        <p:nvSpPr>
          <p:cNvPr id="231" name="Google Shape;231;p16"/>
          <p:cNvSpPr txBox="1"/>
          <p:nvPr>
            <p:ph idx="1" type="body"/>
          </p:nvPr>
        </p:nvSpPr>
        <p:spPr>
          <a:xfrm>
            <a:off x="1097279" y="2546224"/>
            <a:ext cx="5977938" cy="3342747"/>
          </a:xfrm>
          <a:prstGeom prst="rect">
            <a:avLst/>
          </a:prstGeom>
          <a:noFill/>
          <a:ln>
            <a:noFill/>
          </a:ln>
        </p:spPr>
        <p:txBody>
          <a:bodyPr anchorCtr="0" anchor="t" bIns="45700" lIns="0" spcFirstLastPara="1" rIns="0" wrap="square" tIns="45700">
            <a:normAutofit fontScale="85000" lnSpcReduction="20000"/>
          </a:bodyPr>
          <a:lstStyle/>
          <a:p>
            <a:pPr indent="-97155" lvl="0" marL="91440" rtl="0" algn="l">
              <a:lnSpc>
                <a:spcPct val="110000"/>
              </a:lnSpc>
              <a:spcBef>
                <a:spcPts val="0"/>
              </a:spcBef>
              <a:spcAft>
                <a:spcPts val="0"/>
              </a:spcAft>
              <a:buSzPct val="100000"/>
              <a:buChar char=" "/>
            </a:pPr>
            <a:r>
              <a:rPr lang="en-US" sz="1800">
                <a:solidFill>
                  <a:srgbClr val="FFFFFF"/>
                </a:solidFill>
              </a:rPr>
              <a:t>The District Shall:</a:t>
            </a:r>
            <a:endParaRPr/>
          </a:p>
          <a:p>
            <a:pPr indent="-97155" lvl="0" marL="91440" rtl="0" algn="l">
              <a:lnSpc>
                <a:spcPct val="110000"/>
              </a:lnSpc>
              <a:spcBef>
                <a:spcPts val="1400"/>
              </a:spcBef>
              <a:spcAft>
                <a:spcPts val="0"/>
              </a:spcAft>
              <a:buSzPct val="100000"/>
              <a:buFont typeface="Noto Sans Symbols"/>
              <a:buChar char="⮚"/>
            </a:pPr>
            <a:r>
              <a:rPr lang="en-US" sz="1800">
                <a:solidFill>
                  <a:srgbClr val="FFFFFF"/>
                </a:solidFill>
              </a:rPr>
              <a:t> Ensure that the burden of proof and evidence gathering rests with the District and not on the parties;</a:t>
            </a:r>
            <a:endParaRPr/>
          </a:p>
          <a:p>
            <a:pPr indent="-97155" lvl="0" marL="91440" rtl="0" algn="l">
              <a:lnSpc>
                <a:spcPct val="110000"/>
              </a:lnSpc>
              <a:spcBef>
                <a:spcPts val="1400"/>
              </a:spcBef>
              <a:spcAft>
                <a:spcPts val="0"/>
              </a:spcAft>
              <a:buSzPct val="100000"/>
              <a:buFont typeface="Noto Sans Symbols"/>
              <a:buChar char="⮚"/>
            </a:pPr>
            <a:r>
              <a:rPr lang="en-US" sz="1800">
                <a:solidFill>
                  <a:srgbClr val="FFFFFF"/>
                </a:solidFill>
              </a:rPr>
              <a:t>The burden of proof is a preponderance of the evidence (i.e., 50.01% or more likely than not sexual harassment did or did not occur)</a:t>
            </a:r>
            <a:endParaRPr/>
          </a:p>
          <a:p>
            <a:pPr indent="-97155" lvl="0" marL="91440" rtl="0" algn="l">
              <a:lnSpc>
                <a:spcPct val="110000"/>
              </a:lnSpc>
              <a:spcBef>
                <a:spcPts val="1400"/>
              </a:spcBef>
              <a:spcAft>
                <a:spcPts val="0"/>
              </a:spcAft>
              <a:buSzPct val="100000"/>
              <a:buFont typeface="Noto Sans Symbols"/>
              <a:buChar char="⮚"/>
            </a:pPr>
            <a:r>
              <a:rPr lang="en-US" sz="1800">
                <a:solidFill>
                  <a:srgbClr val="FFFFFF"/>
                </a:solidFill>
              </a:rPr>
              <a:t> Not use information or evidence that constitutes legally privileged information without consent of the party or the party’s legal guardian;</a:t>
            </a:r>
            <a:endParaRPr/>
          </a:p>
          <a:p>
            <a:pPr indent="-97155" lvl="0" marL="91440" rtl="0" algn="l">
              <a:lnSpc>
                <a:spcPct val="110000"/>
              </a:lnSpc>
              <a:spcBef>
                <a:spcPts val="1400"/>
              </a:spcBef>
              <a:spcAft>
                <a:spcPts val="0"/>
              </a:spcAft>
              <a:buSzPct val="100000"/>
              <a:buFont typeface="Noto Sans Symbols"/>
              <a:buChar char="⮚"/>
            </a:pPr>
            <a:r>
              <a:rPr lang="en-US" sz="1800">
                <a:solidFill>
                  <a:srgbClr val="FFFFFF"/>
                </a:solidFill>
              </a:rPr>
              <a:t>Provide an equal opportunity for the parties to present witnesses, including fact and expert witnesses as part of the grievance process;</a:t>
            </a:r>
            <a:endParaRPr/>
          </a:p>
          <a:p>
            <a:pPr indent="-97155" lvl="0" marL="91440" rtl="0" algn="l">
              <a:lnSpc>
                <a:spcPct val="110000"/>
              </a:lnSpc>
              <a:spcBef>
                <a:spcPts val="1400"/>
              </a:spcBef>
              <a:spcAft>
                <a:spcPts val="0"/>
              </a:spcAft>
              <a:buSzPct val="100000"/>
              <a:buFont typeface="Noto Sans Symbols"/>
              <a:buChar char="⮚"/>
            </a:pPr>
            <a:r>
              <a:rPr lang="en-US" sz="1800">
                <a:solidFill>
                  <a:srgbClr val="FFFFFF"/>
                </a:solidFill>
              </a:rPr>
              <a:t>Not restrict the ability of either party to discuss the allegations under investigation or to gather and present relevant evidence.</a:t>
            </a:r>
            <a:endParaRPr/>
          </a:p>
        </p:txBody>
      </p:sp>
      <p:pic>
        <p:nvPicPr>
          <p:cNvPr id="232" name="Google Shape;232;p16"/>
          <p:cNvPicPr preferRelativeResize="0"/>
          <p:nvPr/>
        </p:nvPicPr>
        <p:blipFill rotWithShape="1">
          <a:blip r:embed="rId3">
            <a:alphaModFix/>
          </a:blip>
          <a:srcRect b="0" l="24114" r="-2488" t="0"/>
          <a:stretch/>
        </p:blipFill>
        <p:spPr>
          <a:xfrm>
            <a:off x="7111315" y="0"/>
            <a:ext cx="9598023"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3000"/>
          </a:blip>
          <a:stretch>
            <a:fillRect/>
          </a:stretch>
        </a:blipFill>
      </p:bgPr>
    </p:bg>
    <p:spTree>
      <p:nvGrpSpPr>
        <p:cNvPr id="236" name="Shape 236"/>
        <p:cNvGrpSpPr/>
        <p:nvPr/>
      </p:nvGrpSpPr>
      <p:grpSpPr>
        <a:xfrm>
          <a:off x="0" y="0"/>
          <a:ext cx="0" cy="0"/>
          <a:chOff x="0" y="0"/>
          <a:chExt cx="0" cy="0"/>
        </a:xfrm>
      </p:grpSpPr>
      <p:sp>
        <p:nvSpPr>
          <p:cNvPr id="237" name="Google Shape;237;p17"/>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8" name="Google Shape;238;p17"/>
          <p:cNvSpPr/>
          <p:nvPr/>
        </p:nvSpPr>
        <p:spPr>
          <a:xfrm>
            <a:off x="458724" y="457200"/>
            <a:ext cx="11274552" cy="5943600"/>
          </a:xfrm>
          <a:prstGeom prst="rect">
            <a:avLst/>
          </a:prstGeom>
          <a:blipFill rotWithShape="1">
            <a:blip r:embed="rId3">
              <a:alphaModFix amt="23000"/>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9" name="Google Shape;239;p17"/>
          <p:cNvSpPr txBox="1"/>
          <p:nvPr>
            <p:ph type="title"/>
          </p:nvPr>
        </p:nvSpPr>
        <p:spPr>
          <a:xfrm>
            <a:off x="858749" y="963997"/>
            <a:ext cx="3787457" cy="4938361"/>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3F3F3F"/>
              </a:buClr>
              <a:buSzPts val="4600"/>
              <a:buFont typeface="Geo"/>
              <a:buNone/>
            </a:pPr>
            <a:r>
              <a:rPr lang="en-US"/>
              <a:t>Formal Complaint and Notices</a:t>
            </a:r>
            <a:endParaRPr/>
          </a:p>
        </p:txBody>
      </p:sp>
      <p:cxnSp>
        <p:nvCxnSpPr>
          <p:cNvPr id="240" name="Google Shape;240;p17"/>
          <p:cNvCxnSpPr/>
          <p:nvPr/>
        </p:nvCxnSpPr>
        <p:spPr>
          <a:xfrm>
            <a:off x="4971974" y="2057399"/>
            <a:ext cx="0" cy="2743200"/>
          </a:xfrm>
          <a:prstGeom prst="straightConnector1">
            <a:avLst/>
          </a:prstGeom>
          <a:noFill/>
          <a:ln cap="flat" cmpd="sng" w="19050">
            <a:solidFill>
              <a:schemeClr val="dk2"/>
            </a:solidFill>
            <a:prstDash val="solid"/>
            <a:round/>
            <a:headEnd len="sm" w="sm" type="none"/>
            <a:tailEnd len="sm" w="sm" type="none"/>
          </a:ln>
        </p:spPr>
      </p:cxnSp>
      <p:sp>
        <p:nvSpPr>
          <p:cNvPr id="241" name="Google Shape;241;p17"/>
          <p:cNvSpPr txBox="1"/>
          <p:nvPr>
            <p:ph idx="1" type="body"/>
          </p:nvPr>
        </p:nvSpPr>
        <p:spPr>
          <a:xfrm>
            <a:off x="5100092" y="963507"/>
            <a:ext cx="6492916" cy="5254413"/>
          </a:xfrm>
          <a:prstGeom prst="rect">
            <a:avLst/>
          </a:prstGeom>
          <a:noFill/>
          <a:ln>
            <a:noFill/>
          </a:ln>
        </p:spPr>
        <p:txBody>
          <a:bodyPr anchorCtr="0" anchor="ctr" bIns="45700" lIns="0" spcFirstLastPara="1" rIns="0" wrap="square" tIns="45700">
            <a:normAutofit/>
          </a:bodyPr>
          <a:lstStyle/>
          <a:p>
            <a:pPr indent="-101600" lvl="0" marL="91440" rtl="0" algn="l">
              <a:lnSpc>
                <a:spcPct val="90000"/>
              </a:lnSpc>
              <a:spcBef>
                <a:spcPts val="0"/>
              </a:spcBef>
              <a:spcAft>
                <a:spcPts val="0"/>
              </a:spcAft>
              <a:buSzPts val="1600"/>
              <a:buChar char=" "/>
            </a:pPr>
            <a:r>
              <a:rPr b="1" lang="en-US" sz="1600" u="sng">
                <a:latin typeface="Times New Roman"/>
                <a:ea typeface="Times New Roman"/>
                <a:cs typeface="Times New Roman"/>
                <a:sym typeface="Times New Roman"/>
              </a:rPr>
              <a:t>Upon receipt of a formal complaint, the District must provide these written notices:</a:t>
            </a:r>
            <a:endParaRPr/>
          </a:p>
          <a:p>
            <a:pPr indent="-101600" lvl="0" marL="91440" rtl="0" algn="l">
              <a:lnSpc>
                <a:spcPct val="90000"/>
              </a:lnSpc>
              <a:spcBef>
                <a:spcPts val="1400"/>
              </a:spcBef>
              <a:spcAft>
                <a:spcPts val="0"/>
              </a:spcAft>
              <a:buSzPts val="1600"/>
              <a:buFont typeface="Arial"/>
              <a:buChar char="•"/>
            </a:pPr>
            <a:r>
              <a:rPr b="1" lang="en-US" sz="1600">
                <a:latin typeface="Times New Roman"/>
                <a:ea typeface="Times New Roman"/>
                <a:cs typeface="Times New Roman"/>
                <a:sym typeface="Times New Roman"/>
              </a:rPr>
              <a:t>Notice of Complaint  </a:t>
            </a:r>
            <a:endParaRPr/>
          </a:p>
          <a:p>
            <a:pPr indent="-182880" lvl="1" marL="384048" rtl="0" algn="l">
              <a:lnSpc>
                <a:spcPct val="90000"/>
              </a:lnSpc>
              <a:spcBef>
                <a:spcPts val="400"/>
              </a:spcBef>
              <a:spcAft>
                <a:spcPts val="0"/>
              </a:spcAft>
              <a:buClr>
                <a:srgbClr val="3F3F3F"/>
              </a:buClr>
              <a:buSzPts val="1400"/>
              <a:buFont typeface="Arial"/>
              <a:buChar char="•"/>
            </a:pPr>
            <a:r>
              <a:rPr b="1" lang="en-US" sz="1400">
                <a:latin typeface="Times New Roman"/>
                <a:ea typeface="Times New Roman"/>
                <a:cs typeface="Times New Roman"/>
                <a:sym typeface="Times New Roman"/>
              </a:rPr>
              <a:t>Once the Title IX Formal Complaint has been received by the Coordinator, both Complainant and Respondent are to be simultaneously sent Notice of Formal Complaint, a copy of the Complaint, and a copy of the District’s Title IX Grievance Procedures;</a:t>
            </a:r>
            <a:endParaRPr sz="1400"/>
          </a:p>
          <a:p>
            <a:pPr indent="-182880" lvl="1" marL="384048" rtl="0" algn="l">
              <a:lnSpc>
                <a:spcPct val="90000"/>
              </a:lnSpc>
              <a:spcBef>
                <a:spcPts val="600"/>
              </a:spcBef>
              <a:spcAft>
                <a:spcPts val="0"/>
              </a:spcAft>
              <a:buClr>
                <a:srgbClr val="3F3F3F"/>
              </a:buClr>
              <a:buSzPts val="1400"/>
              <a:buFont typeface="Arial"/>
              <a:buChar char="•"/>
            </a:pPr>
            <a:r>
              <a:rPr b="1" lang="en-US" sz="1400">
                <a:latin typeface="Times New Roman"/>
                <a:ea typeface="Times New Roman"/>
                <a:cs typeface="Times New Roman"/>
                <a:sym typeface="Times New Roman"/>
              </a:rPr>
              <a:t>The Complaint must provide notice of the allegations of sexual harassment including sufficient details known at the time and with sufficient time to prepare a response before any initial interview;</a:t>
            </a:r>
            <a:endParaRPr sz="1400"/>
          </a:p>
          <a:p>
            <a:pPr indent="-170180" lvl="1" marL="383540" rtl="0" algn="l">
              <a:lnSpc>
                <a:spcPct val="90000"/>
              </a:lnSpc>
              <a:spcBef>
                <a:spcPts val="600"/>
              </a:spcBef>
              <a:spcAft>
                <a:spcPts val="0"/>
              </a:spcAft>
              <a:buClr>
                <a:srgbClr val="3F3F3F"/>
              </a:buClr>
              <a:buSzPts val="1400"/>
              <a:buFont typeface="Arial"/>
              <a:buChar char="•"/>
            </a:pPr>
            <a:r>
              <a:rPr b="1" lang="en-US" sz="1400">
                <a:latin typeface="Times New Roman"/>
                <a:ea typeface="Times New Roman"/>
                <a:cs typeface="Times New Roman"/>
                <a:sym typeface="Times New Roman"/>
              </a:rPr>
              <a:t>Details will include all party identities, the alleged conduct constituting sexual harassment, and the date and location of the alleged incident;</a:t>
            </a:r>
            <a:endParaRPr sz="1400"/>
          </a:p>
          <a:p>
            <a:pPr indent="-182880" lvl="1" marL="384048" rtl="0" algn="l">
              <a:lnSpc>
                <a:spcPct val="90000"/>
              </a:lnSpc>
              <a:spcBef>
                <a:spcPts val="600"/>
              </a:spcBef>
              <a:spcAft>
                <a:spcPts val="0"/>
              </a:spcAft>
              <a:buClr>
                <a:srgbClr val="3F3F3F"/>
              </a:buClr>
              <a:buSzPts val="1400"/>
              <a:buFont typeface="Arial"/>
              <a:buChar char="•"/>
            </a:pPr>
            <a:r>
              <a:rPr b="1" lang="en-US" sz="1400">
                <a:latin typeface="Times New Roman"/>
                <a:ea typeface="Times New Roman"/>
                <a:cs typeface="Times New Roman"/>
                <a:sym typeface="Times New Roman"/>
              </a:rPr>
              <a:t>A statement that the respondent is presumed not responsible for the alleged conduct and that a determination regarding responsibility is made at the conclusion of the grievance process</a:t>
            </a:r>
            <a:endParaRPr/>
          </a:p>
          <a:p>
            <a:pPr indent="-101600" lvl="0" marL="91440" rtl="0" algn="l">
              <a:lnSpc>
                <a:spcPct val="90000"/>
              </a:lnSpc>
              <a:spcBef>
                <a:spcPts val="1600"/>
              </a:spcBef>
              <a:spcAft>
                <a:spcPts val="0"/>
              </a:spcAft>
              <a:buSzPts val="1600"/>
              <a:buFont typeface="Arial"/>
              <a:buChar char="•"/>
            </a:pPr>
            <a:r>
              <a:rPr b="1" lang="en-US" sz="1600">
                <a:latin typeface="Times New Roman"/>
                <a:ea typeface="Times New Roman"/>
                <a:cs typeface="Times New Roman"/>
                <a:sym typeface="Times New Roman"/>
              </a:rPr>
              <a:t>Notice of Interview</a:t>
            </a:r>
            <a:endParaRPr/>
          </a:p>
          <a:p>
            <a:pPr indent="-182880" lvl="1" marL="384048" rtl="0" algn="l">
              <a:lnSpc>
                <a:spcPct val="90000"/>
              </a:lnSpc>
              <a:spcBef>
                <a:spcPts val="400"/>
              </a:spcBef>
              <a:spcAft>
                <a:spcPts val="0"/>
              </a:spcAft>
              <a:buClr>
                <a:srgbClr val="3F3F3F"/>
              </a:buClr>
              <a:buSzPts val="1400"/>
              <a:buFont typeface="Arial"/>
              <a:buChar char="•"/>
            </a:pPr>
            <a:r>
              <a:rPr b="1" lang="en-US" sz="1400">
                <a:latin typeface="Times New Roman"/>
                <a:ea typeface="Times New Roman"/>
                <a:cs typeface="Times New Roman"/>
                <a:sym typeface="Times New Roman"/>
              </a:rPr>
              <a:t>Title IX Coordinator or Investigator needs to send out Notice of Interview prior to conducting the investigative interviews.</a:t>
            </a:r>
            <a:endParaRPr/>
          </a:p>
          <a:p>
            <a:pPr indent="-182880" lvl="1" marL="384048" rtl="0" algn="l">
              <a:lnSpc>
                <a:spcPct val="90000"/>
              </a:lnSpc>
              <a:spcBef>
                <a:spcPts val="600"/>
              </a:spcBef>
              <a:spcAft>
                <a:spcPts val="0"/>
              </a:spcAft>
              <a:buClr>
                <a:srgbClr val="3F3F3F"/>
              </a:buClr>
              <a:buSzPts val="1400"/>
              <a:buFont typeface="Arial"/>
              <a:buChar char="•"/>
            </a:pPr>
            <a:r>
              <a:rPr b="1" lang="en-US" sz="1400">
                <a:latin typeface="Times New Roman"/>
                <a:ea typeface="Times New Roman"/>
                <a:cs typeface="Times New Roman"/>
                <a:sym typeface="Times New Roman"/>
              </a:rPr>
              <a:t>The Notice should advise the parent(s) that each party has a right to an advisor.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3000"/>
          </a:blip>
          <a:stretch>
            <a:fillRect/>
          </a:stretch>
        </a:blipFill>
      </p:bgPr>
    </p:bg>
    <p:spTree>
      <p:nvGrpSpPr>
        <p:cNvPr id="245" name="Shape 245"/>
        <p:cNvGrpSpPr/>
        <p:nvPr/>
      </p:nvGrpSpPr>
      <p:grpSpPr>
        <a:xfrm>
          <a:off x="0" y="0"/>
          <a:ext cx="0" cy="0"/>
          <a:chOff x="0" y="0"/>
          <a:chExt cx="0" cy="0"/>
        </a:xfrm>
      </p:grpSpPr>
      <p:sp>
        <p:nvSpPr>
          <p:cNvPr id="246" name="Google Shape;246;p18"/>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7" name="Google Shape;247;p18"/>
          <p:cNvSpPr/>
          <p:nvPr/>
        </p:nvSpPr>
        <p:spPr>
          <a:xfrm>
            <a:off x="458724" y="457200"/>
            <a:ext cx="11274552" cy="5943600"/>
          </a:xfrm>
          <a:prstGeom prst="rect">
            <a:avLst/>
          </a:prstGeom>
          <a:blipFill rotWithShape="1">
            <a:blip r:embed="rId3">
              <a:alphaModFix amt="23000"/>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8" name="Google Shape;248;p18"/>
          <p:cNvSpPr txBox="1"/>
          <p:nvPr>
            <p:ph type="title"/>
          </p:nvPr>
        </p:nvSpPr>
        <p:spPr>
          <a:xfrm>
            <a:off x="858749" y="963997"/>
            <a:ext cx="3787457" cy="4938361"/>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rgbClr val="3F3F3F"/>
              </a:buClr>
              <a:buSzPts val="4600"/>
              <a:buFont typeface="Geo"/>
              <a:buNone/>
            </a:pPr>
            <a:r>
              <a:rPr lang="en-US"/>
              <a:t>Formal Complaint and Notices</a:t>
            </a:r>
            <a:endParaRPr/>
          </a:p>
        </p:txBody>
      </p:sp>
      <p:cxnSp>
        <p:nvCxnSpPr>
          <p:cNvPr id="249" name="Google Shape;249;p18"/>
          <p:cNvCxnSpPr/>
          <p:nvPr/>
        </p:nvCxnSpPr>
        <p:spPr>
          <a:xfrm>
            <a:off x="4971974" y="2057399"/>
            <a:ext cx="0" cy="2743200"/>
          </a:xfrm>
          <a:prstGeom prst="straightConnector1">
            <a:avLst/>
          </a:prstGeom>
          <a:noFill/>
          <a:ln cap="flat" cmpd="sng" w="19050">
            <a:solidFill>
              <a:schemeClr val="dk2"/>
            </a:solidFill>
            <a:prstDash val="solid"/>
            <a:round/>
            <a:headEnd len="sm" w="sm" type="none"/>
            <a:tailEnd len="sm" w="sm" type="none"/>
          </a:ln>
        </p:spPr>
      </p:cxnSp>
      <p:sp>
        <p:nvSpPr>
          <p:cNvPr id="250" name="Google Shape;250;p18"/>
          <p:cNvSpPr txBox="1"/>
          <p:nvPr>
            <p:ph idx="1" type="body"/>
          </p:nvPr>
        </p:nvSpPr>
        <p:spPr>
          <a:xfrm>
            <a:off x="5100092" y="963507"/>
            <a:ext cx="6492916" cy="5254413"/>
          </a:xfrm>
          <a:prstGeom prst="rect">
            <a:avLst/>
          </a:prstGeom>
          <a:noFill/>
          <a:ln>
            <a:noFill/>
          </a:ln>
        </p:spPr>
        <p:txBody>
          <a:bodyPr anchorCtr="0" anchor="ctr" bIns="45700" lIns="0" spcFirstLastPara="1" rIns="0" wrap="square" tIns="45700">
            <a:normAutofit/>
          </a:bodyPr>
          <a:lstStyle/>
          <a:p>
            <a:pPr indent="-114300" lvl="0" marL="91440" rtl="0" algn="l">
              <a:lnSpc>
                <a:spcPct val="90000"/>
              </a:lnSpc>
              <a:spcBef>
                <a:spcPts val="0"/>
              </a:spcBef>
              <a:spcAft>
                <a:spcPts val="0"/>
              </a:spcAft>
              <a:buSzPts val="1800"/>
              <a:buChar char=" "/>
            </a:pPr>
            <a:r>
              <a:rPr b="1" lang="en-US" sz="1800" u="sng">
                <a:latin typeface="Times New Roman"/>
                <a:ea typeface="Times New Roman"/>
                <a:cs typeface="Times New Roman"/>
                <a:sym typeface="Times New Roman"/>
              </a:rPr>
              <a:t>Upon receipt of a formal complaint, the District must provide these written notices:</a:t>
            </a:r>
            <a:endParaRPr/>
          </a:p>
          <a:p>
            <a:pPr indent="-114300" lvl="0" marL="91440" rtl="0" algn="l">
              <a:lnSpc>
                <a:spcPct val="90000"/>
              </a:lnSpc>
              <a:spcBef>
                <a:spcPts val="1400"/>
              </a:spcBef>
              <a:spcAft>
                <a:spcPts val="0"/>
              </a:spcAft>
              <a:buSzPts val="1800"/>
              <a:buFont typeface="Arial"/>
              <a:buChar char="•"/>
            </a:pPr>
            <a:r>
              <a:rPr b="1" lang="en-US" sz="1800">
                <a:latin typeface="Times New Roman"/>
                <a:ea typeface="Times New Roman"/>
                <a:cs typeface="Times New Roman"/>
                <a:sym typeface="Times New Roman"/>
              </a:rPr>
              <a:t> That the parties may have an advisor of their choice, who may or may not be an attorney.</a:t>
            </a:r>
            <a:endParaRPr/>
          </a:p>
          <a:p>
            <a:pPr indent="-114300" lvl="0" marL="91440" rtl="0" algn="l">
              <a:lnSpc>
                <a:spcPct val="90000"/>
              </a:lnSpc>
              <a:spcBef>
                <a:spcPts val="1400"/>
              </a:spcBef>
              <a:spcAft>
                <a:spcPts val="0"/>
              </a:spcAft>
              <a:buSzPts val="1800"/>
              <a:buFont typeface="Arial"/>
              <a:buChar char="•"/>
            </a:pPr>
            <a:r>
              <a:rPr b="1" lang="en-US" sz="1800">
                <a:latin typeface="Times New Roman"/>
                <a:ea typeface="Times New Roman"/>
                <a:cs typeface="Times New Roman"/>
                <a:sym typeface="Times New Roman"/>
              </a:rPr>
              <a:t>That the parties may inspect and review evidence relevant to the complaint of sexual harassment.</a:t>
            </a:r>
            <a:endParaRPr/>
          </a:p>
          <a:p>
            <a:pPr indent="-114300" lvl="0" marL="91440" rtl="0" algn="l">
              <a:lnSpc>
                <a:spcPct val="90000"/>
              </a:lnSpc>
              <a:spcBef>
                <a:spcPts val="1400"/>
              </a:spcBef>
              <a:spcAft>
                <a:spcPts val="0"/>
              </a:spcAft>
              <a:buSzPts val="1800"/>
              <a:buFont typeface="Arial"/>
              <a:buChar char="•"/>
            </a:pPr>
            <a:r>
              <a:rPr b="1" lang="en-US" sz="1800">
                <a:latin typeface="Times New Roman"/>
                <a:ea typeface="Times New Roman"/>
                <a:cs typeface="Times New Roman"/>
                <a:sym typeface="Times New Roman"/>
              </a:rPr>
              <a:t>That the District’s code of conduct prohibits knowingly making or submitting false information or statements</a:t>
            </a:r>
            <a:r>
              <a:rPr b="1" lang="en-US" sz="1800"/>
              <a: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6000"/>
          </a:blip>
          <a:stretch>
            <a:fillRect/>
          </a:stretch>
        </a:blipFill>
      </p:bgPr>
    </p:bg>
    <p:spTree>
      <p:nvGrpSpPr>
        <p:cNvPr id="254" name="Shape 254"/>
        <p:cNvGrpSpPr/>
        <p:nvPr/>
      </p:nvGrpSpPr>
      <p:grpSpPr>
        <a:xfrm>
          <a:off x="0" y="0"/>
          <a:ext cx="0" cy="0"/>
          <a:chOff x="0" y="0"/>
          <a:chExt cx="0" cy="0"/>
        </a:xfrm>
      </p:grpSpPr>
      <p:sp>
        <p:nvSpPr>
          <p:cNvPr id="255" name="Google Shape;255;p1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Overview of Grievance Process</a:t>
            </a:r>
            <a:endParaRPr/>
          </a:p>
        </p:txBody>
      </p:sp>
      <p:sp>
        <p:nvSpPr>
          <p:cNvPr id="256" name="Google Shape;256;p19"/>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fontScale="92500" lnSpcReduction="20000"/>
          </a:bodyPr>
          <a:lstStyle/>
          <a:p>
            <a:pPr indent="-117475" lvl="0" marL="91440" rtl="0" algn="l">
              <a:lnSpc>
                <a:spcPct val="110000"/>
              </a:lnSpc>
              <a:spcBef>
                <a:spcPts val="0"/>
              </a:spcBef>
              <a:spcAft>
                <a:spcPts val="0"/>
              </a:spcAft>
              <a:buSzPct val="100000"/>
              <a:buFont typeface="Arial"/>
              <a:buChar char="•"/>
            </a:pPr>
            <a:r>
              <a:rPr b="1" lang="en-US">
                <a:latin typeface="Times New Roman"/>
                <a:ea typeface="Times New Roman"/>
                <a:cs typeface="Times New Roman"/>
                <a:sym typeface="Times New Roman"/>
              </a:rPr>
              <a:t>Next, the District begins an evidence gathering investigation.</a:t>
            </a:r>
            <a:endParaRPr b="1">
              <a:latin typeface="Times New Roman"/>
              <a:ea typeface="Times New Roman"/>
              <a:cs typeface="Times New Roman"/>
              <a:sym typeface="Times New Roman"/>
            </a:endParaRPr>
          </a:p>
          <a:p>
            <a:pPr indent="-182880" lvl="1" marL="383540" rtl="0" algn="l">
              <a:lnSpc>
                <a:spcPct val="100000"/>
              </a:lnSpc>
              <a:spcBef>
                <a:spcPts val="400"/>
              </a:spcBef>
              <a:spcAft>
                <a:spcPts val="0"/>
              </a:spcAft>
              <a:buClr>
                <a:srgbClr val="3F3F3F"/>
              </a:buClr>
              <a:buSzPct val="100000"/>
              <a:buFont typeface="Arial"/>
              <a:buChar char="•"/>
            </a:pPr>
            <a:r>
              <a:rPr lang="en-US">
                <a:latin typeface="Times New Roman"/>
                <a:ea typeface="Times New Roman"/>
                <a:cs typeface="Times New Roman"/>
                <a:sym typeface="Times New Roman"/>
              </a:rPr>
              <a:t>The Title IX Coordinator cannot investigate.</a:t>
            </a:r>
            <a:endParaRPr/>
          </a:p>
          <a:p>
            <a:pPr indent="-182880" lvl="1" marL="383540" rtl="0" algn="l">
              <a:lnSpc>
                <a:spcPct val="100000"/>
              </a:lnSpc>
              <a:spcBef>
                <a:spcPts val="600"/>
              </a:spcBef>
              <a:spcAft>
                <a:spcPts val="0"/>
              </a:spcAft>
              <a:buClr>
                <a:srgbClr val="3F3F3F"/>
              </a:buClr>
              <a:buSzPct val="100000"/>
              <a:buFont typeface="Arial"/>
              <a:buChar char="•"/>
            </a:pPr>
            <a:r>
              <a:rPr lang="en-US">
                <a:latin typeface="Times New Roman"/>
                <a:ea typeface="Times New Roman"/>
                <a:cs typeface="Times New Roman"/>
                <a:sym typeface="Times New Roman"/>
              </a:rPr>
              <a:t>Title IX Coordinator alerts the Complainant that the District will be investigating the matter—simple email to confirm the allegations.</a:t>
            </a:r>
            <a:endParaRPr/>
          </a:p>
          <a:p>
            <a:pPr indent="-182880" lvl="2" marL="566420" rtl="0" algn="l">
              <a:lnSpc>
                <a:spcPct val="100000"/>
              </a:lnSpc>
              <a:spcBef>
                <a:spcPts val="600"/>
              </a:spcBef>
              <a:spcAft>
                <a:spcPts val="0"/>
              </a:spcAft>
              <a:buClr>
                <a:srgbClr val="3F3F3F"/>
              </a:buClr>
              <a:buSzPct val="100000"/>
              <a:buFont typeface="Arial"/>
              <a:buChar char="•"/>
            </a:pPr>
            <a:r>
              <a:rPr lang="en-US">
                <a:latin typeface="Times New Roman"/>
                <a:ea typeface="Times New Roman"/>
                <a:cs typeface="Times New Roman"/>
                <a:sym typeface="Times New Roman"/>
              </a:rPr>
              <a:t>Attach the sexual harassment policy and copy of the Title IX Formal Complaint form.</a:t>
            </a:r>
            <a:endParaRPr/>
          </a:p>
          <a:p>
            <a:pPr indent="-182880" lvl="1" marL="383540" rtl="0" algn="l">
              <a:lnSpc>
                <a:spcPct val="100000"/>
              </a:lnSpc>
              <a:spcBef>
                <a:spcPts val="600"/>
              </a:spcBef>
              <a:spcAft>
                <a:spcPts val="0"/>
              </a:spcAft>
              <a:buClr>
                <a:srgbClr val="3F3F3F"/>
              </a:buClr>
              <a:buSzPct val="100000"/>
              <a:buFont typeface="Arial"/>
              <a:buChar char="•"/>
            </a:pPr>
            <a:r>
              <a:rPr lang="en-US">
                <a:latin typeface="Times New Roman"/>
                <a:ea typeface="Times New Roman"/>
                <a:cs typeface="Times New Roman"/>
                <a:sym typeface="Times New Roman"/>
              </a:rPr>
              <a:t>The evidence gathering will include statements from parties and witnesses.</a:t>
            </a:r>
            <a:endParaRPr/>
          </a:p>
          <a:p>
            <a:pPr indent="-182880" lvl="1" marL="383540" rtl="0" algn="l">
              <a:lnSpc>
                <a:spcPct val="100000"/>
              </a:lnSpc>
              <a:spcBef>
                <a:spcPts val="600"/>
              </a:spcBef>
              <a:spcAft>
                <a:spcPts val="0"/>
              </a:spcAft>
              <a:buClr>
                <a:srgbClr val="3F3F3F"/>
              </a:buClr>
              <a:buSzPct val="100000"/>
              <a:buFont typeface="Arial"/>
              <a:buChar char="•"/>
            </a:pPr>
            <a:r>
              <a:rPr lang="en-US">
                <a:latin typeface="Times New Roman"/>
                <a:ea typeface="Times New Roman"/>
                <a:cs typeface="Times New Roman"/>
                <a:sym typeface="Times New Roman"/>
              </a:rPr>
              <a:t>The Investigator should also gather other relevant evidence such as video footage, attendance records, grades, etc.</a:t>
            </a:r>
            <a:endParaRPr/>
          </a:p>
          <a:p>
            <a:pPr indent="-182880" lvl="1" marL="383540" rtl="0" algn="l">
              <a:lnSpc>
                <a:spcPct val="100000"/>
              </a:lnSpc>
              <a:spcBef>
                <a:spcPts val="600"/>
              </a:spcBef>
              <a:spcAft>
                <a:spcPts val="0"/>
              </a:spcAft>
              <a:buClr>
                <a:srgbClr val="3F3F3F"/>
              </a:buClr>
              <a:buSzPct val="100000"/>
              <a:buFont typeface="Arial"/>
              <a:buChar char="•"/>
            </a:pPr>
            <a:r>
              <a:rPr lang="en-US">
                <a:latin typeface="Times New Roman"/>
                <a:ea typeface="Times New Roman"/>
                <a:cs typeface="Times New Roman"/>
                <a:sym typeface="Times New Roman"/>
              </a:rPr>
              <a:t>The respondent (Johnny) has several additional rights in the process:</a:t>
            </a:r>
            <a:endParaRPr/>
          </a:p>
          <a:p>
            <a:pPr indent="-182880" lvl="2" marL="566420" rtl="0" algn="l">
              <a:lnSpc>
                <a:spcPct val="100000"/>
              </a:lnSpc>
              <a:spcBef>
                <a:spcPts val="600"/>
              </a:spcBef>
              <a:spcAft>
                <a:spcPts val="0"/>
              </a:spcAft>
              <a:buClr>
                <a:srgbClr val="3F3F3F"/>
              </a:buClr>
              <a:buSzPct val="100000"/>
              <a:buFont typeface="Arial"/>
              <a:buChar char="•"/>
            </a:pPr>
            <a:r>
              <a:rPr lang="en-US">
                <a:latin typeface="Times New Roman"/>
                <a:ea typeface="Times New Roman"/>
                <a:cs typeface="Times New Roman"/>
                <a:sym typeface="Times New Roman"/>
              </a:rPr>
              <a:t>He/ she gets a right to an advisor, copy of the policy, statement that he is presumed not responsible until otherwise, etc.  </a:t>
            </a:r>
            <a:endParaRPr/>
          </a:p>
          <a:p>
            <a:pPr indent="-182880" lvl="2" marL="566420" rtl="0" algn="l">
              <a:lnSpc>
                <a:spcPct val="100000"/>
              </a:lnSpc>
              <a:spcBef>
                <a:spcPts val="600"/>
              </a:spcBef>
              <a:spcAft>
                <a:spcPts val="0"/>
              </a:spcAft>
              <a:buClr>
                <a:srgbClr val="3F3F3F"/>
              </a:buClr>
              <a:buSzPct val="100000"/>
              <a:buFont typeface="Arial"/>
              <a:buChar char="•"/>
            </a:pPr>
            <a:r>
              <a:rPr lang="en-US">
                <a:latin typeface="Times New Roman"/>
                <a:ea typeface="Times New Roman"/>
                <a:cs typeface="Times New Roman"/>
                <a:sym typeface="Times New Roman"/>
              </a:rPr>
              <a:t>The Respondent cannot be punished prior to the conclusion of the grievance process.</a:t>
            </a:r>
            <a:endParaRPr/>
          </a:p>
          <a:p>
            <a:pPr indent="-182880" lvl="2" marL="566420" rtl="0" algn="l">
              <a:lnSpc>
                <a:spcPct val="100000"/>
              </a:lnSpc>
              <a:spcBef>
                <a:spcPts val="600"/>
              </a:spcBef>
              <a:spcAft>
                <a:spcPts val="0"/>
              </a:spcAft>
              <a:buClr>
                <a:srgbClr val="3F3F3F"/>
              </a:buClr>
              <a:buSzPct val="100000"/>
              <a:buFont typeface="Arial"/>
              <a:buChar char="•"/>
            </a:pPr>
            <a:r>
              <a:rPr lang="en-US">
                <a:latin typeface="Times New Roman"/>
                <a:ea typeface="Times New Roman"/>
                <a:cs typeface="Times New Roman"/>
                <a:sym typeface="Times New Roman"/>
              </a:rPr>
              <a:t>The Respondent gets to submit evidence, witnesses and respond to the allegations.</a:t>
            </a:r>
            <a:endParaRPr>
              <a:latin typeface="Times New Roman"/>
              <a:ea typeface="Times New Roman"/>
              <a:cs typeface="Times New Roman"/>
              <a:sym typeface="Times New Roman"/>
            </a:endParaRPr>
          </a:p>
          <a:p>
            <a:pPr indent="-182880" lvl="1" marL="383540" rtl="0" algn="l">
              <a:lnSpc>
                <a:spcPct val="100000"/>
              </a:lnSpc>
              <a:spcBef>
                <a:spcPts val="600"/>
              </a:spcBef>
              <a:spcAft>
                <a:spcPts val="0"/>
              </a:spcAft>
              <a:buClr>
                <a:srgbClr val="3F3F3F"/>
              </a:buClr>
              <a:buSzPct val="100000"/>
              <a:buFont typeface="Arial"/>
              <a:buChar char="•"/>
            </a:pPr>
            <a:r>
              <a:rPr lang="en-US">
                <a:latin typeface="Times New Roman"/>
                <a:ea typeface="Times New Roman"/>
                <a:cs typeface="Times New Roman"/>
                <a:sym typeface="Times New Roman"/>
              </a:rPr>
              <a:t>Parties will be given the opportunity to present relevant evidence.</a:t>
            </a:r>
            <a:endParaRPr/>
          </a:p>
          <a:p>
            <a:pPr indent="-182880" lvl="1" marL="383540" rtl="0" algn="l">
              <a:lnSpc>
                <a:spcPct val="100000"/>
              </a:lnSpc>
              <a:spcBef>
                <a:spcPts val="600"/>
              </a:spcBef>
              <a:spcAft>
                <a:spcPts val="0"/>
              </a:spcAft>
              <a:buClr>
                <a:srgbClr val="3F3F3F"/>
              </a:buClr>
              <a:buSzPct val="100000"/>
              <a:buFont typeface="Arial"/>
              <a:buChar char="•"/>
            </a:pPr>
            <a:r>
              <a:rPr lang="en-US">
                <a:latin typeface="Times New Roman"/>
                <a:ea typeface="Times New Roman"/>
                <a:cs typeface="Times New Roman"/>
                <a:sym typeface="Times New Roman"/>
              </a:rPr>
              <a:t>Parties will be notified of relevant evidence so to have an opportunity to assess and respond.</a:t>
            </a:r>
            <a:endParaRPr>
              <a:latin typeface="Times New Roman"/>
              <a:ea typeface="Times New Roman"/>
              <a:cs typeface="Times New Roman"/>
              <a:sym typeface="Times New Roman"/>
            </a:endParaRPr>
          </a:p>
          <a:p>
            <a:pPr indent="0" lvl="0" marL="91440" rtl="0" algn="l">
              <a:lnSpc>
                <a:spcPct val="110000"/>
              </a:lnSpc>
              <a:spcBef>
                <a:spcPts val="1600"/>
              </a:spcBef>
              <a:spcAft>
                <a:spcPts val="0"/>
              </a:spcAft>
              <a:buSzPct val="1000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6000"/>
          </a:blip>
          <a:stretch>
            <a:fillRect/>
          </a:stretch>
        </a:blipFill>
      </p:bgPr>
    </p:bg>
    <p:spTree>
      <p:nvGrpSpPr>
        <p:cNvPr id="260" name="Shape 260"/>
        <p:cNvGrpSpPr/>
        <p:nvPr/>
      </p:nvGrpSpPr>
      <p:grpSpPr>
        <a:xfrm>
          <a:off x="0" y="0"/>
          <a:ext cx="0" cy="0"/>
          <a:chOff x="0" y="0"/>
          <a:chExt cx="0" cy="0"/>
        </a:xfrm>
      </p:grpSpPr>
      <p:sp>
        <p:nvSpPr>
          <p:cNvPr id="261" name="Google Shape;261;p20"/>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Overview of Grievance Process</a:t>
            </a:r>
            <a:endParaRPr/>
          </a:p>
        </p:txBody>
      </p:sp>
      <p:sp>
        <p:nvSpPr>
          <p:cNvPr id="262" name="Google Shape;262;p20"/>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p>
            <a:pPr indent="-127000" lvl="0" marL="91440" rtl="0" algn="l">
              <a:lnSpc>
                <a:spcPct val="110000"/>
              </a:lnSpc>
              <a:spcBef>
                <a:spcPts val="0"/>
              </a:spcBef>
              <a:spcAft>
                <a:spcPts val="0"/>
              </a:spcAft>
              <a:buSzPts val="2000"/>
              <a:buFont typeface="Arial"/>
              <a:buChar char="•"/>
            </a:pPr>
            <a:r>
              <a:rPr b="1" lang="en-US">
                <a:latin typeface="Times New Roman"/>
                <a:ea typeface="Times New Roman"/>
                <a:cs typeface="Times New Roman"/>
                <a:sym typeface="Times New Roman"/>
              </a:rPr>
              <a:t>Next, both parties get ALL the relevant evidence collected before a decision.</a:t>
            </a:r>
            <a:endParaRPr b="1">
              <a:latin typeface="Times New Roman"/>
              <a:ea typeface="Times New Roman"/>
              <a:cs typeface="Times New Roman"/>
              <a:sym typeface="Times New Roman"/>
            </a:endParaRPr>
          </a:p>
          <a:p>
            <a:pPr indent="-285750" lvl="1" marL="285750" rtl="0" algn="l">
              <a:lnSpc>
                <a:spcPct val="100000"/>
              </a:lnSpc>
              <a:spcBef>
                <a:spcPts val="200"/>
              </a:spcBef>
              <a:spcAft>
                <a:spcPts val="0"/>
              </a:spcAft>
              <a:buClr>
                <a:srgbClr val="000000"/>
              </a:buClr>
              <a:buSzPts val="1800"/>
              <a:buFont typeface="Arial"/>
              <a:buChar char="•"/>
            </a:pPr>
            <a:r>
              <a:rPr lang="en-US">
                <a:solidFill>
                  <a:srgbClr val="000000"/>
                </a:solidFill>
                <a:latin typeface="Times New Roman"/>
                <a:ea typeface="Times New Roman"/>
                <a:cs typeface="Times New Roman"/>
                <a:sym typeface="Times New Roman"/>
              </a:rPr>
              <a:t>This may feel uncomfortable, but Title IX requires transparency and overrules FERPA concerns</a:t>
            </a:r>
            <a:endParaRPr/>
          </a:p>
          <a:p>
            <a:pPr indent="-285750" lvl="2" marL="742950" rtl="0" algn="l">
              <a:lnSpc>
                <a:spcPct val="100000"/>
              </a:lnSpc>
              <a:spcBef>
                <a:spcPts val="0"/>
              </a:spcBef>
              <a:spcAft>
                <a:spcPts val="0"/>
              </a:spcAft>
              <a:buClr>
                <a:srgbClr val="000000"/>
              </a:buClr>
              <a:buSzPts val="1800"/>
              <a:buFont typeface="Arial"/>
              <a:buChar char="•"/>
            </a:pPr>
            <a:r>
              <a:rPr lang="en-US" sz="1800">
                <a:solidFill>
                  <a:srgbClr val="000000"/>
                </a:solidFill>
                <a:latin typeface="Times New Roman"/>
                <a:ea typeface="Times New Roman"/>
                <a:cs typeface="Times New Roman"/>
                <a:sym typeface="Times New Roman"/>
              </a:rPr>
              <a:t>Very tricky to navigate </a:t>
            </a:r>
            <a:endParaRPr/>
          </a:p>
          <a:p>
            <a:pPr indent="-285750" lvl="2" marL="742950" rtl="0" algn="l">
              <a:lnSpc>
                <a:spcPct val="100000"/>
              </a:lnSpc>
              <a:spcBef>
                <a:spcPts val="0"/>
              </a:spcBef>
              <a:spcAft>
                <a:spcPts val="0"/>
              </a:spcAft>
              <a:buClr>
                <a:srgbClr val="000000"/>
              </a:buClr>
              <a:buSzPts val="1800"/>
              <a:buFont typeface="Arial"/>
              <a:buChar char="•"/>
            </a:pPr>
            <a:r>
              <a:rPr lang="en-US" sz="1800">
                <a:solidFill>
                  <a:srgbClr val="000000"/>
                </a:solidFill>
                <a:latin typeface="Times New Roman"/>
                <a:ea typeface="Times New Roman"/>
                <a:cs typeface="Times New Roman"/>
                <a:sym typeface="Times New Roman"/>
              </a:rPr>
              <a:t>Best Practice</a:t>
            </a:r>
            <a:endParaRPr/>
          </a:p>
          <a:p>
            <a:pPr indent="-285750" lvl="3" marL="1200150" rtl="0" algn="l">
              <a:lnSpc>
                <a:spcPct val="100000"/>
              </a:lnSpc>
              <a:spcBef>
                <a:spcPts val="0"/>
              </a:spcBef>
              <a:spcAft>
                <a:spcPts val="0"/>
              </a:spcAft>
              <a:buClr>
                <a:srgbClr val="000000"/>
              </a:buClr>
              <a:buSzPts val="1800"/>
              <a:buFont typeface="Arial"/>
              <a:buChar char="•"/>
            </a:pPr>
            <a:r>
              <a:rPr lang="en-US" sz="1800">
                <a:solidFill>
                  <a:srgbClr val="000000"/>
                </a:solidFill>
                <a:latin typeface="Times New Roman"/>
                <a:ea typeface="Times New Roman"/>
                <a:cs typeface="Times New Roman"/>
                <a:sym typeface="Times New Roman"/>
              </a:rPr>
              <a:t>Use initials when possible</a:t>
            </a:r>
            <a:endParaRPr/>
          </a:p>
          <a:p>
            <a:pPr indent="-285750" lvl="3" marL="1200150" rtl="0" algn="l">
              <a:lnSpc>
                <a:spcPct val="100000"/>
              </a:lnSpc>
              <a:spcBef>
                <a:spcPts val="0"/>
              </a:spcBef>
              <a:spcAft>
                <a:spcPts val="0"/>
              </a:spcAft>
              <a:buClr>
                <a:srgbClr val="000000"/>
              </a:buClr>
              <a:buSzPts val="1800"/>
              <a:buFont typeface="Arial"/>
              <a:buChar char="•"/>
            </a:pPr>
            <a:r>
              <a:rPr lang="en-US" sz="1800">
                <a:solidFill>
                  <a:srgbClr val="000000"/>
                </a:solidFill>
                <a:latin typeface="Times New Roman"/>
                <a:ea typeface="Times New Roman"/>
                <a:cs typeface="Times New Roman"/>
                <a:sym typeface="Times New Roman"/>
              </a:rPr>
              <a:t>Redact student witness names from final report, but witness NEVER get confidentiality</a:t>
            </a:r>
            <a:endParaRPr/>
          </a:p>
          <a:p>
            <a:pPr indent="-285750" lvl="3" marL="1200150" rtl="0" algn="l">
              <a:lnSpc>
                <a:spcPct val="100000"/>
              </a:lnSpc>
              <a:spcBef>
                <a:spcPts val="0"/>
              </a:spcBef>
              <a:spcAft>
                <a:spcPts val="0"/>
              </a:spcAft>
              <a:buClr>
                <a:srgbClr val="000000"/>
              </a:buClr>
              <a:buSzPts val="1800"/>
              <a:buFont typeface="Arial"/>
              <a:buChar char="•"/>
            </a:pPr>
            <a:r>
              <a:rPr lang="en-US" sz="1800">
                <a:solidFill>
                  <a:srgbClr val="000000"/>
                </a:solidFill>
                <a:latin typeface="Times New Roman"/>
                <a:ea typeface="Times New Roman"/>
                <a:cs typeface="Times New Roman"/>
                <a:sym typeface="Times New Roman"/>
              </a:rPr>
              <a:t>Provide adult witness names </a:t>
            </a:r>
            <a:endParaRPr/>
          </a:p>
          <a:p>
            <a:pPr indent="-285750" lvl="3" marL="1200150" rtl="0" algn="l">
              <a:lnSpc>
                <a:spcPct val="100000"/>
              </a:lnSpc>
              <a:spcBef>
                <a:spcPts val="0"/>
              </a:spcBef>
              <a:spcAft>
                <a:spcPts val="0"/>
              </a:spcAft>
              <a:buClr>
                <a:srgbClr val="000000"/>
              </a:buClr>
              <a:buSzPts val="1800"/>
              <a:buFont typeface="Arial"/>
              <a:buChar char="•"/>
            </a:pPr>
            <a:r>
              <a:rPr lang="en-US" sz="1800">
                <a:solidFill>
                  <a:srgbClr val="000000"/>
                </a:solidFill>
                <a:latin typeface="Times New Roman"/>
                <a:ea typeface="Times New Roman"/>
                <a:cs typeface="Times New Roman"/>
                <a:sym typeface="Times New Roman"/>
              </a:rPr>
              <a:t>Notify parents when their student is involved in a Title IX investigation (if under 18)</a:t>
            </a:r>
            <a:endParaRPr/>
          </a:p>
          <a:p>
            <a:pPr indent="0" lvl="3" marL="914400" rtl="0" algn="l">
              <a:lnSpc>
                <a:spcPct val="100000"/>
              </a:lnSpc>
              <a:spcBef>
                <a:spcPts val="0"/>
              </a:spcBef>
              <a:spcAft>
                <a:spcPts val="0"/>
              </a:spcAft>
              <a:buClr>
                <a:srgbClr val="3F3F3F"/>
              </a:buClr>
              <a:buSzPts val="1800"/>
              <a:buNone/>
            </a:pPr>
            <a:r>
              <a:t/>
            </a:r>
            <a:endParaRPr sz="1800">
              <a:solidFill>
                <a:srgbClr val="000000"/>
              </a:solidFill>
              <a:latin typeface="Times New Roman"/>
              <a:ea typeface="Times New Roman"/>
              <a:cs typeface="Times New Roman"/>
              <a:sym typeface="Times New Roman"/>
            </a:endParaRPr>
          </a:p>
          <a:p>
            <a:pPr indent="-285750" lvl="0" marL="541782" rtl="0" algn="l">
              <a:lnSpc>
                <a:spcPct val="110000"/>
              </a:lnSpc>
              <a:spcBef>
                <a:spcPts val="0"/>
              </a:spcBef>
              <a:spcAft>
                <a:spcPts val="0"/>
              </a:spcAft>
              <a:buSzPts val="2000"/>
              <a:buFont typeface="Arial"/>
              <a:buChar char="•"/>
            </a:pPr>
            <a:r>
              <a:rPr lang="en-US">
                <a:solidFill>
                  <a:srgbClr val="000000"/>
                </a:solidFill>
                <a:latin typeface="Times New Roman"/>
                <a:ea typeface="Times New Roman"/>
                <a:cs typeface="Times New Roman"/>
                <a:sym typeface="Times New Roman"/>
              </a:rPr>
              <a:t>Once the investigative interviews have concluded, the Investigator shall provide copies of the interview summaries and evidence gathered to both parties (complainant and respondent) allowing 10 days to review and provide a Response. </a:t>
            </a:r>
            <a:endParaRPr/>
          </a:p>
          <a:p>
            <a:pPr indent="0" lvl="0" marL="91440" rtl="0" algn="l">
              <a:lnSpc>
                <a:spcPct val="110000"/>
              </a:lnSpc>
              <a:spcBef>
                <a:spcPts val="1200"/>
              </a:spcBef>
              <a:spcAft>
                <a:spcPts val="0"/>
              </a:spcAft>
              <a:buSzPts val="20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30000"/>
          </a:blip>
          <a:stretch>
            <a:fillRect/>
          </a:stretch>
        </a:blipFill>
      </p:bgPr>
    </p:bg>
    <p:spTree>
      <p:nvGrpSpPr>
        <p:cNvPr id="266" name="Shape 266"/>
        <p:cNvGrpSpPr/>
        <p:nvPr/>
      </p:nvGrpSpPr>
      <p:grpSpPr>
        <a:xfrm>
          <a:off x="0" y="0"/>
          <a:ext cx="0" cy="0"/>
          <a:chOff x="0" y="0"/>
          <a:chExt cx="0" cy="0"/>
        </a:xfrm>
      </p:grpSpPr>
      <p:sp>
        <p:nvSpPr>
          <p:cNvPr id="267" name="Google Shape;267;p2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Grievance Proceedings Continued…</a:t>
            </a:r>
            <a:endParaRPr/>
          </a:p>
        </p:txBody>
      </p:sp>
      <p:sp>
        <p:nvSpPr>
          <p:cNvPr id="268" name="Google Shape;268;p2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p>
            <a:pPr indent="-127000" lvl="0" marL="91440" rtl="0" algn="l">
              <a:lnSpc>
                <a:spcPct val="110000"/>
              </a:lnSpc>
              <a:spcBef>
                <a:spcPts val="0"/>
              </a:spcBef>
              <a:spcAft>
                <a:spcPts val="0"/>
              </a:spcAft>
              <a:buSzPts val="2000"/>
              <a:buChar char=" "/>
            </a:pPr>
            <a:r>
              <a:rPr b="1" lang="en-US"/>
              <a:t>The District Shall:</a:t>
            </a:r>
            <a:endParaRPr/>
          </a:p>
          <a:p>
            <a:pPr indent="-127000" lvl="0" marL="91440" rtl="0" algn="l">
              <a:lnSpc>
                <a:spcPct val="110000"/>
              </a:lnSpc>
              <a:spcBef>
                <a:spcPts val="1400"/>
              </a:spcBef>
              <a:spcAft>
                <a:spcPts val="0"/>
              </a:spcAft>
              <a:buSzPts val="2000"/>
              <a:buFont typeface="Noto Sans Symbols"/>
              <a:buChar char="⮚"/>
            </a:pPr>
            <a:r>
              <a:rPr b="1" lang="en-US"/>
              <a:t> Provide the parties with equal opportunities to present at the grievance proceeding, including the opportunity to be accompanied by the advisor of their choice;</a:t>
            </a:r>
            <a:endParaRPr/>
          </a:p>
          <a:p>
            <a:pPr indent="-127000" lvl="0" marL="91440" rtl="0" algn="l">
              <a:lnSpc>
                <a:spcPct val="110000"/>
              </a:lnSpc>
              <a:spcBef>
                <a:spcPts val="1400"/>
              </a:spcBef>
              <a:spcAft>
                <a:spcPts val="0"/>
              </a:spcAft>
              <a:buSzPts val="2000"/>
              <a:buFont typeface="Noto Sans Symbols"/>
              <a:buChar char="⮚"/>
            </a:pPr>
            <a:r>
              <a:rPr b="1" lang="en-US"/>
              <a:t>Provide written notice to all parties expected to participate in the Grievance proceeding;</a:t>
            </a:r>
            <a:endParaRPr/>
          </a:p>
          <a:p>
            <a:pPr indent="-127000" lvl="0" marL="91440" rtl="0" algn="l">
              <a:lnSpc>
                <a:spcPct val="110000"/>
              </a:lnSpc>
              <a:spcBef>
                <a:spcPts val="1400"/>
              </a:spcBef>
              <a:spcAft>
                <a:spcPts val="0"/>
              </a:spcAft>
              <a:buSzPts val="2000"/>
              <a:buFont typeface="Noto Sans Symbols"/>
              <a:buChar char="⮚"/>
            </a:pPr>
            <a:r>
              <a:rPr b="1" lang="en-US"/>
              <a:t>Provide both parties an equal opportunity to inspect and review any evidence obtained as part of the investigation that related to the formal complaint, giving each party a meaningful opportunity to respond to the evidence.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72" name="Shape 272"/>
        <p:cNvGrpSpPr/>
        <p:nvPr/>
      </p:nvGrpSpPr>
      <p:grpSpPr>
        <a:xfrm>
          <a:off x="0" y="0"/>
          <a:ext cx="0" cy="0"/>
          <a:chOff x="0" y="0"/>
          <a:chExt cx="0" cy="0"/>
        </a:xfrm>
      </p:grpSpPr>
      <p:sp>
        <p:nvSpPr>
          <p:cNvPr id="273" name="Google Shape;273;p22"/>
          <p:cNvSpPr/>
          <p:nvPr/>
        </p:nvSpPr>
        <p:spPr>
          <a:xfrm>
            <a:off x="0" y="0"/>
            <a:ext cx="12191999"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74" name="Google Shape;274;p22"/>
          <p:cNvPicPr preferRelativeResize="0"/>
          <p:nvPr/>
        </p:nvPicPr>
        <p:blipFill rotWithShape="1">
          <a:blip r:embed="rId3">
            <a:alphaModFix amt="35000"/>
          </a:blip>
          <a:srcRect b="0" l="0" r="0" t="15730"/>
          <a:stretch/>
        </p:blipFill>
        <p:spPr>
          <a:xfrm>
            <a:off x="20" y="10"/>
            <a:ext cx="12191980" cy="6857990"/>
          </a:xfrm>
          <a:prstGeom prst="rect">
            <a:avLst/>
          </a:prstGeom>
          <a:noFill/>
          <a:ln>
            <a:noFill/>
          </a:ln>
        </p:spPr>
      </p:pic>
      <p:sp>
        <p:nvSpPr>
          <p:cNvPr id="275" name="Google Shape;275;p2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FEFEFE"/>
              </a:buClr>
              <a:buSzPts val="4600"/>
              <a:buFont typeface="Geo"/>
              <a:buNone/>
            </a:pPr>
            <a:r>
              <a:rPr lang="en-US"/>
              <a:t>Investigative Report</a:t>
            </a:r>
            <a:endParaRPr/>
          </a:p>
        </p:txBody>
      </p:sp>
      <p:cxnSp>
        <p:nvCxnSpPr>
          <p:cNvPr id="276" name="Google Shape;276;p22"/>
          <p:cNvCxnSpPr/>
          <p:nvPr/>
        </p:nvCxnSpPr>
        <p:spPr>
          <a:xfrm>
            <a:off x="1193532" y="1910746"/>
            <a:ext cx="9966960" cy="0"/>
          </a:xfrm>
          <a:prstGeom prst="straightConnector1">
            <a:avLst/>
          </a:prstGeom>
          <a:noFill/>
          <a:ln cap="flat" cmpd="sng" w="12700">
            <a:solidFill>
              <a:schemeClr val="lt1"/>
            </a:solidFill>
            <a:prstDash val="solid"/>
            <a:round/>
            <a:headEnd len="sm" w="sm" type="none"/>
            <a:tailEnd len="sm" w="sm" type="none"/>
          </a:ln>
        </p:spPr>
      </p:cxnSp>
      <p:sp>
        <p:nvSpPr>
          <p:cNvPr id="277" name="Google Shape;277;p2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lnSpcReduction="10000"/>
          </a:bodyPr>
          <a:lstStyle/>
          <a:p>
            <a:pPr indent="-127000" lvl="0" marL="91440" rtl="0" algn="l">
              <a:lnSpc>
                <a:spcPct val="110000"/>
              </a:lnSpc>
              <a:spcBef>
                <a:spcPts val="0"/>
              </a:spcBef>
              <a:spcAft>
                <a:spcPts val="0"/>
              </a:spcAft>
              <a:buSzPts val="2000"/>
              <a:buFont typeface="Arial"/>
              <a:buChar char="•"/>
            </a:pPr>
            <a:r>
              <a:rPr lang="en-US"/>
              <a:t>The District shall create an investigative report that fairly summarizes relevant evidence.</a:t>
            </a:r>
            <a:endParaRPr/>
          </a:p>
          <a:p>
            <a:pPr indent="-127000" lvl="0" marL="91440" rtl="0" algn="l">
              <a:lnSpc>
                <a:spcPct val="110000"/>
              </a:lnSpc>
              <a:spcBef>
                <a:spcPts val="1400"/>
              </a:spcBef>
              <a:spcAft>
                <a:spcPts val="0"/>
              </a:spcAft>
              <a:buSzPts val="2000"/>
              <a:buFont typeface="Arial"/>
              <a:buChar char="•"/>
            </a:pPr>
            <a:r>
              <a:rPr lang="en-US"/>
              <a:t>At least ten (10) days prior to completion of the investigative report, the District shall send each party and the party’s advisor, the evidence subject to inspection and review in an electronic format or hard copy.</a:t>
            </a:r>
            <a:endParaRPr/>
          </a:p>
          <a:p>
            <a:pPr indent="-127000" lvl="0" marL="91440" rtl="0" algn="l">
              <a:lnSpc>
                <a:spcPct val="110000"/>
              </a:lnSpc>
              <a:spcBef>
                <a:spcPts val="1400"/>
              </a:spcBef>
              <a:spcAft>
                <a:spcPts val="0"/>
              </a:spcAft>
              <a:buSzPts val="2000"/>
              <a:buFont typeface="Arial"/>
              <a:buChar char="•"/>
            </a:pPr>
            <a:r>
              <a:rPr lang="en-US"/>
              <a:t>The parties will have approximately ten (10) days to submit a written response to the evidence.</a:t>
            </a:r>
            <a:endParaRPr/>
          </a:p>
          <a:p>
            <a:pPr indent="-127000" lvl="0" marL="91440" rtl="0" algn="l">
              <a:lnSpc>
                <a:spcPct val="110000"/>
              </a:lnSpc>
              <a:spcBef>
                <a:spcPts val="1400"/>
              </a:spcBef>
              <a:spcAft>
                <a:spcPts val="0"/>
              </a:spcAft>
              <a:buSzPts val="2000"/>
              <a:buFont typeface="Arial"/>
              <a:buChar char="•"/>
            </a:pPr>
            <a:r>
              <a:rPr lang="en-US"/>
              <a:t>The Investigator will consider the written responses prior to completion of the investigative report.</a:t>
            </a:r>
            <a:endParaRPr/>
          </a:p>
          <a:p>
            <a:pPr indent="-127000" lvl="0" marL="91440" rtl="0" algn="l">
              <a:lnSpc>
                <a:spcPct val="110000"/>
              </a:lnSpc>
              <a:spcBef>
                <a:spcPts val="1400"/>
              </a:spcBef>
              <a:spcAft>
                <a:spcPts val="0"/>
              </a:spcAft>
              <a:buSzPts val="2000"/>
              <a:buFont typeface="Arial"/>
              <a:buChar char="•"/>
            </a:pPr>
            <a:r>
              <a:rPr lang="en-US"/>
              <a:t>The District may hire an individual or individuals to conduct the investigation or to act as the decision-maker when necessary.</a:t>
            </a:r>
            <a:endParaRPr/>
          </a:p>
        </p:txBody>
      </p:sp>
      <p:sp>
        <p:nvSpPr>
          <p:cNvPr id="278" name="Google Shape;278;p22"/>
          <p:cNvSpPr/>
          <p:nvPr/>
        </p:nvSpPr>
        <p:spPr>
          <a:xfrm>
            <a:off x="1" y="6400800"/>
            <a:ext cx="12192000" cy="457200"/>
          </a:xfrm>
          <a:prstGeom prst="rect">
            <a:avLst/>
          </a:prstGeom>
          <a:solidFill>
            <a:srgbClr val="262626">
              <a:alpha val="94901"/>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82" name="Shape 282"/>
        <p:cNvGrpSpPr/>
        <p:nvPr/>
      </p:nvGrpSpPr>
      <p:grpSpPr>
        <a:xfrm>
          <a:off x="0" y="0"/>
          <a:ext cx="0" cy="0"/>
          <a:chOff x="0" y="0"/>
          <a:chExt cx="0" cy="0"/>
        </a:xfrm>
      </p:grpSpPr>
      <p:sp>
        <p:nvSpPr>
          <p:cNvPr id="283" name="Google Shape;283;p23"/>
          <p:cNvSpPr/>
          <p:nvPr/>
        </p:nvSpPr>
        <p:spPr>
          <a:xfrm>
            <a:off x="-1" y="0"/>
            <a:ext cx="12191985" cy="68580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4" name="Google Shape;284;p23"/>
          <p:cNvSpPr txBox="1"/>
          <p:nvPr>
            <p:ph type="title"/>
          </p:nvPr>
        </p:nvSpPr>
        <p:spPr>
          <a:xfrm>
            <a:off x="5116783" y="516835"/>
            <a:ext cx="5977937" cy="166650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Geo"/>
              <a:buNone/>
            </a:pPr>
            <a:r>
              <a:rPr lang="en-US" sz="4000">
                <a:solidFill>
                  <a:srgbClr val="FFFFFF"/>
                </a:solidFill>
              </a:rPr>
              <a:t>Decision Maker</a:t>
            </a:r>
            <a:endParaRPr/>
          </a:p>
        </p:txBody>
      </p:sp>
      <p:pic>
        <p:nvPicPr>
          <p:cNvPr id="285" name="Google Shape;285;p23"/>
          <p:cNvPicPr preferRelativeResize="0"/>
          <p:nvPr/>
        </p:nvPicPr>
        <p:blipFill rotWithShape="1">
          <a:blip r:embed="rId3">
            <a:alphaModFix/>
          </a:blip>
          <a:srcRect b="2" l="27925" r="28330" t="0"/>
          <a:stretch/>
        </p:blipFill>
        <p:spPr>
          <a:xfrm>
            <a:off x="20" y="10"/>
            <a:ext cx="4580077" cy="6857990"/>
          </a:xfrm>
          <a:prstGeom prst="rect">
            <a:avLst/>
          </a:prstGeom>
          <a:noFill/>
          <a:ln>
            <a:noFill/>
          </a:ln>
        </p:spPr>
      </p:pic>
      <p:cxnSp>
        <p:nvCxnSpPr>
          <p:cNvPr id="286" name="Google Shape;286;p23"/>
          <p:cNvCxnSpPr/>
          <p:nvPr/>
        </p:nvCxnSpPr>
        <p:spPr>
          <a:xfrm>
            <a:off x="5200864" y="2353592"/>
            <a:ext cx="5669280" cy="0"/>
          </a:xfrm>
          <a:prstGeom prst="straightConnector1">
            <a:avLst/>
          </a:prstGeom>
          <a:noFill/>
          <a:ln cap="flat" cmpd="sng" w="19050">
            <a:solidFill>
              <a:schemeClr val="accent1"/>
            </a:solidFill>
            <a:prstDash val="solid"/>
            <a:round/>
            <a:headEnd len="sm" w="sm" type="none"/>
            <a:tailEnd len="sm" w="sm" type="none"/>
          </a:ln>
        </p:spPr>
      </p:cxnSp>
      <p:sp>
        <p:nvSpPr>
          <p:cNvPr id="287" name="Google Shape;287;p23"/>
          <p:cNvSpPr txBox="1"/>
          <p:nvPr>
            <p:ph idx="1" type="body"/>
          </p:nvPr>
        </p:nvSpPr>
        <p:spPr>
          <a:xfrm>
            <a:off x="4691743" y="2481949"/>
            <a:ext cx="7315200" cy="4272635"/>
          </a:xfrm>
          <a:prstGeom prst="rect">
            <a:avLst/>
          </a:prstGeom>
          <a:noFill/>
          <a:ln>
            <a:noFill/>
          </a:ln>
        </p:spPr>
        <p:txBody>
          <a:bodyPr anchorCtr="0" anchor="t" bIns="45700" lIns="0" spcFirstLastPara="1" rIns="0" wrap="square" tIns="45700">
            <a:normAutofit fontScale="62500" lnSpcReduction="20000"/>
          </a:bodyPr>
          <a:lstStyle/>
          <a:p>
            <a:pPr indent="0" lvl="0" marL="0" rtl="0" algn="l">
              <a:lnSpc>
                <a:spcPct val="110000"/>
              </a:lnSpc>
              <a:spcBef>
                <a:spcPts val="0"/>
              </a:spcBef>
              <a:spcAft>
                <a:spcPts val="0"/>
              </a:spcAft>
              <a:buSzPct val="100000"/>
              <a:buNone/>
            </a:pPr>
            <a:r>
              <a:rPr lang="en-US" sz="2200">
                <a:latin typeface="Times New Roman"/>
                <a:ea typeface="Times New Roman"/>
                <a:cs typeface="Times New Roman"/>
                <a:sym typeface="Times New Roman"/>
              </a:rPr>
              <a:t>Following the completion of the investigation period, the Decision Maker shall issue a written determination regarding responsibility including the following:</a:t>
            </a:r>
            <a:endParaRPr/>
          </a:p>
          <a:p>
            <a:pPr indent="-91440" lvl="0" marL="91440" rtl="0" algn="l">
              <a:lnSpc>
                <a:spcPct val="110000"/>
              </a:lnSpc>
              <a:spcBef>
                <a:spcPts val="1400"/>
              </a:spcBef>
              <a:spcAft>
                <a:spcPts val="0"/>
              </a:spcAft>
              <a:buSzPct val="100000"/>
              <a:buFont typeface="Arial"/>
              <a:buChar char="•"/>
            </a:pPr>
            <a:r>
              <a:rPr lang="en-US" sz="2200">
                <a:latin typeface="Times New Roman"/>
                <a:ea typeface="Times New Roman"/>
                <a:cs typeface="Times New Roman"/>
                <a:sym typeface="Times New Roman"/>
              </a:rPr>
              <a:t>Outline the </a:t>
            </a:r>
            <a:r>
              <a:rPr lang="en-US" sz="2200" u="sng">
                <a:latin typeface="Times New Roman"/>
                <a:ea typeface="Times New Roman"/>
                <a:cs typeface="Times New Roman"/>
                <a:sym typeface="Times New Roman"/>
              </a:rPr>
              <a:t>allegations</a:t>
            </a:r>
            <a:r>
              <a:rPr lang="en-US" sz="2200">
                <a:latin typeface="Times New Roman"/>
                <a:ea typeface="Times New Roman"/>
                <a:cs typeface="Times New Roman"/>
                <a:sym typeface="Times New Roman"/>
              </a:rPr>
              <a:t> constituting sexual harassment;</a:t>
            </a:r>
            <a:endParaRPr/>
          </a:p>
          <a:p>
            <a:pPr indent="-91440" lvl="0" marL="91440" rtl="0" algn="l">
              <a:lnSpc>
                <a:spcPct val="110000"/>
              </a:lnSpc>
              <a:spcBef>
                <a:spcPts val="1400"/>
              </a:spcBef>
              <a:spcAft>
                <a:spcPts val="0"/>
              </a:spcAft>
              <a:buSzPct val="100000"/>
              <a:buFont typeface="Arial"/>
              <a:buChar char="•"/>
            </a:pPr>
            <a:r>
              <a:rPr lang="en-US" sz="2200">
                <a:latin typeface="Times New Roman"/>
                <a:ea typeface="Times New Roman"/>
                <a:cs typeface="Times New Roman"/>
                <a:sym typeface="Times New Roman"/>
              </a:rPr>
              <a:t>Outline of the </a:t>
            </a:r>
            <a:r>
              <a:rPr lang="en-US" sz="2200" u="sng">
                <a:latin typeface="Times New Roman"/>
                <a:ea typeface="Times New Roman"/>
                <a:cs typeface="Times New Roman"/>
                <a:sym typeface="Times New Roman"/>
              </a:rPr>
              <a:t>procedural steps </a:t>
            </a:r>
            <a:r>
              <a:rPr lang="en-US" sz="2200">
                <a:latin typeface="Times New Roman"/>
                <a:ea typeface="Times New Roman"/>
                <a:cs typeface="Times New Roman"/>
                <a:sym typeface="Times New Roman"/>
              </a:rPr>
              <a:t>taken, beginning with the formal complaint and ending with this written determination;</a:t>
            </a:r>
            <a:endParaRPr/>
          </a:p>
          <a:p>
            <a:pPr indent="-91440" lvl="0" marL="91440" rtl="0" algn="l">
              <a:lnSpc>
                <a:spcPct val="110000"/>
              </a:lnSpc>
              <a:spcBef>
                <a:spcPts val="1400"/>
              </a:spcBef>
              <a:spcAft>
                <a:spcPts val="0"/>
              </a:spcAft>
              <a:buSzPct val="100000"/>
              <a:buFont typeface="Arial"/>
              <a:buChar char="•"/>
            </a:pPr>
            <a:r>
              <a:rPr lang="en-US" sz="2200">
                <a:latin typeface="Times New Roman"/>
                <a:ea typeface="Times New Roman"/>
                <a:cs typeface="Times New Roman"/>
                <a:sym typeface="Times New Roman"/>
              </a:rPr>
              <a:t>What and How the </a:t>
            </a:r>
            <a:r>
              <a:rPr lang="en-US" sz="2200" u="sng">
                <a:latin typeface="Times New Roman"/>
                <a:ea typeface="Times New Roman"/>
                <a:cs typeface="Times New Roman"/>
                <a:sym typeface="Times New Roman"/>
              </a:rPr>
              <a:t>parties were notified</a:t>
            </a:r>
            <a:r>
              <a:rPr lang="en-US" sz="2200">
                <a:latin typeface="Times New Roman"/>
                <a:ea typeface="Times New Roman"/>
                <a:cs typeface="Times New Roman"/>
                <a:sym typeface="Times New Roman"/>
              </a:rPr>
              <a:t>;</a:t>
            </a:r>
            <a:endParaRPr/>
          </a:p>
          <a:p>
            <a:pPr indent="-91440" lvl="0" marL="91440" rtl="0" algn="l">
              <a:lnSpc>
                <a:spcPct val="110000"/>
              </a:lnSpc>
              <a:spcBef>
                <a:spcPts val="1400"/>
              </a:spcBef>
              <a:spcAft>
                <a:spcPts val="0"/>
              </a:spcAft>
              <a:buSzPct val="100000"/>
              <a:buFont typeface="Arial"/>
              <a:buChar char="•"/>
            </a:pPr>
            <a:r>
              <a:rPr lang="en-US" sz="2200">
                <a:latin typeface="Times New Roman"/>
                <a:ea typeface="Times New Roman"/>
                <a:cs typeface="Times New Roman"/>
                <a:sym typeface="Times New Roman"/>
              </a:rPr>
              <a:t>Site visits and </a:t>
            </a:r>
            <a:r>
              <a:rPr lang="en-US" sz="2200" u="sng">
                <a:latin typeface="Times New Roman"/>
                <a:ea typeface="Times New Roman"/>
                <a:cs typeface="Times New Roman"/>
                <a:sym typeface="Times New Roman"/>
              </a:rPr>
              <a:t>methods used to gather evidence</a:t>
            </a:r>
            <a:r>
              <a:rPr lang="en-US" sz="2200">
                <a:latin typeface="Times New Roman"/>
                <a:ea typeface="Times New Roman"/>
                <a:cs typeface="Times New Roman"/>
                <a:sym typeface="Times New Roman"/>
              </a:rPr>
              <a:t>;</a:t>
            </a:r>
            <a:endParaRPr/>
          </a:p>
          <a:p>
            <a:pPr indent="-91440" lvl="0" marL="91440" rtl="0" algn="l">
              <a:lnSpc>
                <a:spcPct val="110000"/>
              </a:lnSpc>
              <a:spcBef>
                <a:spcPts val="1400"/>
              </a:spcBef>
              <a:spcAft>
                <a:spcPts val="0"/>
              </a:spcAft>
              <a:buSzPct val="100000"/>
              <a:buFont typeface="Arial"/>
              <a:buChar char="•"/>
            </a:pPr>
            <a:r>
              <a:rPr lang="en-US" sz="2200" u="sng">
                <a:latin typeface="Times New Roman"/>
                <a:ea typeface="Times New Roman"/>
                <a:cs typeface="Times New Roman"/>
                <a:sym typeface="Times New Roman"/>
              </a:rPr>
              <a:t>Findings of fact </a:t>
            </a:r>
            <a:r>
              <a:rPr lang="en-US" sz="2200">
                <a:latin typeface="Times New Roman"/>
                <a:ea typeface="Times New Roman"/>
                <a:cs typeface="Times New Roman"/>
                <a:sym typeface="Times New Roman"/>
              </a:rPr>
              <a:t>supporting the determination;</a:t>
            </a:r>
            <a:endParaRPr/>
          </a:p>
          <a:p>
            <a:pPr indent="-91440" lvl="0" marL="91440" rtl="0" algn="l">
              <a:lnSpc>
                <a:spcPct val="110000"/>
              </a:lnSpc>
              <a:spcBef>
                <a:spcPts val="1400"/>
              </a:spcBef>
              <a:spcAft>
                <a:spcPts val="0"/>
              </a:spcAft>
              <a:buSzPct val="100000"/>
              <a:buFont typeface="Arial"/>
              <a:buChar char="•"/>
            </a:pPr>
            <a:r>
              <a:rPr lang="en-US" sz="2200">
                <a:latin typeface="Times New Roman"/>
                <a:ea typeface="Times New Roman"/>
                <a:cs typeface="Times New Roman"/>
                <a:sym typeface="Times New Roman"/>
              </a:rPr>
              <a:t>Conclusions regarding the </a:t>
            </a:r>
            <a:r>
              <a:rPr lang="en-US" sz="2200" u="sng">
                <a:latin typeface="Times New Roman"/>
                <a:ea typeface="Times New Roman"/>
                <a:cs typeface="Times New Roman"/>
                <a:sym typeface="Times New Roman"/>
              </a:rPr>
              <a:t>application of the District’s code of conduct</a:t>
            </a:r>
            <a:r>
              <a:rPr lang="en-US" sz="2200">
                <a:latin typeface="Times New Roman"/>
                <a:ea typeface="Times New Roman"/>
                <a:cs typeface="Times New Roman"/>
                <a:sym typeface="Times New Roman"/>
              </a:rPr>
              <a:t>, applicable to the facts found;</a:t>
            </a:r>
            <a:endParaRPr/>
          </a:p>
          <a:p>
            <a:pPr indent="-91440" lvl="0" marL="91440" rtl="0" algn="l">
              <a:lnSpc>
                <a:spcPct val="110000"/>
              </a:lnSpc>
              <a:spcBef>
                <a:spcPts val="1400"/>
              </a:spcBef>
              <a:spcAft>
                <a:spcPts val="0"/>
              </a:spcAft>
              <a:buSzPct val="100000"/>
              <a:buFont typeface="Arial"/>
              <a:buChar char="•"/>
            </a:pPr>
            <a:r>
              <a:rPr lang="en-US" sz="2200">
                <a:latin typeface="Times New Roman"/>
                <a:ea typeface="Times New Roman"/>
                <a:cs typeface="Times New Roman"/>
                <a:sym typeface="Times New Roman"/>
              </a:rPr>
              <a:t>Statement of </a:t>
            </a:r>
            <a:r>
              <a:rPr lang="en-US" sz="2200" u="sng">
                <a:latin typeface="Times New Roman"/>
                <a:ea typeface="Times New Roman"/>
                <a:cs typeface="Times New Roman"/>
                <a:sym typeface="Times New Roman"/>
              </a:rPr>
              <a:t>results regarding each allegation </a:t>
            </a:r>
            <a:r>
              <a:rPr lang="en-US" sz="2200">
                <a:latin typeface="Times New Roman"/>
                <a:ea typeface="Times New Roman"/>
                <a:cs typeface="Times New Roman"/>
                <a:sym typeface="Times New Roman"/>
              </a:rPr>
              <a:t>alleged;</a:t>
            </a:r>
            <a:endParaRPr/>
          </a:p>
          <a:p>
            <a:pPr indent="-182880" lvl="1" marL="384048" rtl="0" algn="l">
              <a:lnSpc>
                <a:spcPct val="100000"/>
              </a:lnSpc>
              <a:spcBef>
                <a:spcPts val="400"/>
              </a:spcBef>
              <a:spcAft>
                <a:spcPts val="0"/>
              </a:spcAft>
              <a:buClr>
                <a:srgbClr val="FEFEFE"/>
              </a:buClr>
              <a:buSzPct val="100000"/>
              <a:buFont typeface="Arial"/>
              <a:buChar char="•"/>
            </a:pPr>
            <a:r>
              <a:rPr lang="en-US" sz="2000">
                <a:latin typeface="Times New Roman"/>
                <a:ea typeface="Times New Roman"/>
                <a:cs typeface="Times New Roman"/>
                <a:sym typeface="Times New Roman"/>
              </a:rPr>
              <a:t>Who was responsible</a:t>
            </a:r>
            <a:endParaRPr/>
          </a:p>
          <a:p>
            <a:pPr indent="-182880" lvl="1" marL="384048" rtl="0" algn="l">
              <a:lnSpc>
                <a:spcPct val="100000"/>
              </a:lnSpc>
              <a:spcBef>
                <a:spcPts val="600"/>
              </a:spcBef>
              <a:spcAft>
                <a:spcPts val="0"/>
              </a:spcAft>
              <a:buClr>
                <a:srgbClr val="FEFEFE"/>
              </a:buClr>
              <a:buSzPct val="100000"/>
              <a:buFont typeface="Arial"/>
              <a:buChar char="•"/>
            </a:pPr>
            <a:r>
              <a:rPr lang="en-US" sz="2000">
                <a:latin typeface="Times New Roman"/>
                <a:ea typeface="Times New Roman"/>
                <a:cs typeface="Times New Roman"/>
                <a:sym typeface="Times New Roman"/>
              </a:rPr>
              <a:t>Disciplinary sanction imposed on respondent</a:t>
            </a:r>
            <a:endParaRPr/>
          </a:p>
          <a:p>
            <a:pPr indent="-182880" lvl="1" marL="384048" rtl="0" algn="l">
              <a:lnSpc>
                <a:spcPct val="100000"/>
              </a:lnSpc>
              <a:spcBef>
                <a:spcPts val="600"/>
              </a:spcBef>
              <a:spcAft>
                <a:spcPts val="0"/>
              </a:spcAft>
              <a:buClr>
                <a:srgbClr val="FEFEFE"/>
              </a:buClr>
              <a:buSzPct val="100000"/>
              <a:buFont typeface="Arial"/>
              <a:buChar char="•"/>
            </a:pPr>
            <a:r>
              <a:rPr lang="en-US" sz="2000">
                <a:latin typeface="Times New Roman"/>
                <a:ea typeface="Times New Roman"/>
                <a:cs typeface="Times New Roman"/>
                <a:sym typeface="Times New Roman"/>
              </a:rPr>
              <a:t>What remedies will be provided to the complainant, by the District, to restore or preserve equal access to education</a:t>
            </a:r>
            <a:endParaRPr/>
          </a:p>
          <a:p>
            <a:pPr indent="-111440" lvl="1" marL="384048" rtl="0" algn="l">
              <a:lnSpc>
                <a:spcPct val="100000"/>
              </a:lnSpc>
              <a:spcBef>
                <a:spcPts val="600"/>
              </a:spcBef>
              <a:spcAft>
                <a:spcPts val="0"/>
              </a:spcAft>
              <a:buClr>
                <a:srgbClr val="FEFEFE"/>
              </a:buClr>
              <a:buSzPct val="100000"/>
              <a:buFont typeface="Arial"/>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1" name="Shape 291"/>
        <p:cNvGrpSpPr/>
        <p:nvPr/>
      </p:nvGrpSpPr>
      <p:grpSpPr>
        <a:xfrm>
          <a:off x="0" y="0"/>
          <a:ext cx="0" cy="0"/>
          <a:chOff x="0" y="0"/>
          <a:chExt cx="0" cy="0"/>
        </a:xfrm>
      </p:grpSpPr>
      <p:sp>
        <p:nvSpPr>
          <p:cNvPr id="292" name="Google Shape;292;p24"/>
          <p:cNvSpPr/>
          <p:nvPr/>
        </p:nvSpPr>
        <p:spPr>
          <a:xfrm>
            <a:off x="0" y="0"/>
            <a:ext cx="12192001"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3" name="Google Shape;293;p24"/>
          <p:cNvSpPr txBox="1"/>
          <p:nvPr>
            <p:ph type="title"/>
          </p:nvPr>
        </p:nvSpPr>
        <p:spPr>
          <a:xfrm>
            <a:off x="6411685" y="634946"/>
            <a:ext cx="5127171"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300"/>
              <a:buFont typeface="Geo"/>
              <a:buNone/>
            </a:pPr>
            <a:r>
              <a:rPr lang="en-US" sz="4300"/>
              <a:t>Reasons to Dismiss the Formal Complaint:</a:t>
            </a:r>
            <a:endParaRPr/>
          </a:p>
        </p:txBody>
      </p:sp>
      <p:pic>
        <p:nvPicPr>
          <p:cNvPr id="294" name="Google Shape;294;p24"/>
          <p:cNvPicPr preferRelativeResize="0"/>
          <p:nvPr/>
        </p:nvPicPr>
        <p:blipFill rotWithShape="1">
          <a:blip r:embed="rId3">
            <a:alphaModFix/>
          </a:blip>
          <a:srcRect b="0" l="0" r="0" t="0"/>
          <a:stretch/>
        </p:blipFill>
        <p:spPr>
          <a:xfrm>
            <a:off x="643192" y="1868653"/>
            <a:ext cx="5115347" cy="2800652"/>
          </a:xfrm>
          <a:prstGeom prst="rect">
            <a:avLst/>
          </a:prstGeom>
          <a:noFill/>
          <a:ln>
            <a:noFill/>
          </a:ln>
        </p:spPr>
      </p:pic>
      <p:cxnSp>
        <p:nvCxnSpPr>
          <p:cNvPr id="295" name="Google Shape;295;p24"/>
          <p:cNvCxnSpPr/>
          <p:nvPr/>
        </p:nvCxnSpPr>
        <p:spPr>
          <a:xfrm>
            <a:off x="6514044" y="2246569"/>
            <a:ext cx="4572000" cy="0"/>
          </a:xfrm>
          <a:prstGeom prst="straightConnector1">
            <a:avLst/>
          </a:prstGeom>
          <a:noFill/>
          <a:ln cap="flat" cmpd="sng" w="12700">
            <a:solidFill>
              <a:srgbClr val="3F3F3F"/>
            </a:solidFill>
            <a:prstDash val="solid"/>
            <a:round/>
            <a:headEnd len="sm" w="sm" type="none"/>
            <a:tailEnd len="sm" w="sm" type="none"/>
          </a:ln>
        </p:spPr>
      </p:cxnSp>
      <p:sp>
        <p:nvSpPr>
          <p:cNvPr id="296" name="Google Shape;296;p24"/>
          <p:cNvSpPr txBox="1"/>
          <p:nvPr>
            <p:ph idx="1" type="body"/>
          </p:nvPr>
        </p:nvSpPr>
        <p:spPr>
          <a:xfrm>
            <a:off x="6411684" y="2407436"/>
            <a:ext cx="5127172" cy="3461658"/>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Font typeface="Arial"/>
              <a:buChar char="•"/>
            </a:pPr>
            <a:r>
              <a:rPr lang="en-US" sz="1400"/>
              <a:t>The Complainant notifies the Title IX coordinator in writing that they would like to </a:t>
            </a:r>
            <a:r>
              <a:rPr lang="en-US" sz="1400" u="sng"/>
              <a:t>withdraw the formal complaint</a:t>
            </a:r>
            <a:r>
              <a:rPr lang="en-US" sz="1400"/>
              <a:t>;</a:t>
            </a:r>
            <a:endParaRPr/>
          </a:p>
          <a:p>
            <a:pPr indent="-91440" lvl="0" marL="91440" rtl="0" algn="l">
              <a:lnSpc>
                <a:spcPct val="100000"/>
              </a:lnSpc>
              <a:spcBef>
                <a:spcPts val="1400"/>
              </a:spcBef>
              <a:spcAft>
                <a:spcPts val="0"/>
              </a:spcAft>
              <a:buSzPts val="1400"/>
              <a:buFont typeface="Arial"/>
              <a:buChar char="•"/>
            </a:pPr>
            <a:r>
              <a:rPr lang="en-US" sz="1400"/>
              <a:t>The respondent is </a:t>
            </a:r>
            <a:r>
              <a:rPr lang="en-US" sz="1400" u="sng"/>
              <a:t>no longer enrolled</a:t>
            </a:r>
            <a:r>
              <a:rPr lang="en-US" sz="1400"/>
              <a:t> at the District;</a:t>
            </a:r>
            <a:endParaRPr/>
          </a:p>
          <a:p>
            <a:pPr indent="-91440" lvl="0" marL="91440" rtl="0" algn="l">
              <a:lnSpc>
                <a:spcPct val="100000"/>
              </a:lnSpc>
              <a:spcBef>
                <a:spcPts val="1400"/>
              </a:spcBef>
              <a:spcAft>
                <a:spcPts val="0"/>
              </a:spcAft>
              <a:buSzPts val="1400"/>
              <a:buFont typeface="Arial"/>
              <a:buChar char="•"/>
            </a:pPr>
            <a:r>
              <a:rPr lang="en-US" sz="1400"/>
              <a:t>Specific circumstances prevent the District from gathering evidence sufficient to reach a determination as to the formal complaint or its allegations;</a:t>
            </a:r>
            <a:endParaRPr/>
          </a:p>
          <a:p>
            <a:pPr indent="-91440" lvl="0" marL="91440" rtl="0" algn="l">
              <a:lnSpc>
                <a:spcPct val="100000"/>
              </a:lnSpc>
              <a:spcBef>
                <a:spcPts val="1400"/>
              </a:spcBef>
              <a:spcAft>
                <a:spcPts val="0"/>
              </a:spcAft>
              <a:buSzPts val="1400"/>
              <a:buFont typeface="Arial"/>
              <a:buChar char="•"/>
            </a:pPr>
            <a:r>
              <a:rPr lang="en-US" sz="1400"/>
              <a:t>If the district determines that the formal complaint would </a:t>
            </a:r>
            <a:r>
              <a:rPr lang="en-US" sz="1400" u="sng"/>
              <a:t>not constitute sexual harassment</a:t>
            </a:r>
            <a:r>
              <a:rPr lang="en-US" sz="1400"/>
              <a:t> as defined in the Title IX policy; Did not occur in the District’s program; Did not occur against a person in the US;</a:t>
            </a:r>
            <a:endParaRPr/>
          </a:p>
          <a:p>
            <a:pPr indent="-91440" lvl="0" marL="91440" rtl="0" algn="l">
              <a:lnSpc>
                <a:spcPct val="100000"/>
              </a:lnSpc>
              <a:spcBef>
                <a:spcPts val="1400"/>
              </a:spcBef>
              <a:spcAft>
                <a:spcPts val="0"/>
              </a:spcAft>
              <a:buSzPts val="1400"/>
              <a:buFont typeface="Arial"/>
              <a:buChar char="•"/>
            </a:pPr>
            <a:r>
              <a:rPr lang="en-US" sz="1400"/>
              <a:t>Upon Dismissal, all parties shall be notified by written notice, simultaneously.</a:t>
            </a:r>
            <a:endParaRPr/>
          </a:p>
        </p:txBody>
      </p:sp>
      <p:sp>
        <p:nvSpPr>
          <p:cNvPr id="297" name="Google Shape;297;p24"/>
          <p:cNvSpPr/>
          <p:nvPr/>
        </p:nvSpPr>
        <p:spPr>
          <a:xfrm>
            <a:off x="0" y="6400800"/>
            <a:ext cx="12192000"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30000"/>
          </a:blip>
          <a:stretch>
            <a:fillRect/>
          </a:stretch>
        </a:blipFill>
      </p:bgPr>
    </p:bg>
    <p:spTree>
      <p:nvGrpSpPr>
        <p:cNvPr id="301" name="Shape 301"/>
        <p:cNvGrpSpPr/>
        <p:nvPr/>
      </p:nvGrpSpPr>
      <p:grpSpPr>
        <a:xfrm>
          <a:off x="0" y="0"/>
          <a:ext cx="0" cy="0"/>
          <a:chOff x="0" y="0"/>
          <a:chExt cx="0" cy="0"/>
        </a:xfrm>
      </p:grpSpPr>
      <p:sp>
        <p:nvSpPr>
          <p:cNvPr id="302" name="Google Shape;302;p2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Appeals</a:t>
            </a:r>
            <a:endParaRPr/>
          </a:p>
        </p:txBody>
      </p:sp>
      <p:sp>
        <p:nvSpPr>
          <p:cNvPr id="303" name="Google Shape;303;p25"/>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p>
            <a:pPr indent="-127000" lvl="0" marL="91440" rtl="0" algn="l">
              <a:lnSpc>
                <a:spcPct val="110000"/>
              </a:lnSpc>
              <a:spcBef>
                <a:spcPts val="0"/>
              </a:spcBef>
              <a:spcAft>
                <a:spcPts val="0"/>
              </a:spcAft>
              <a:buSzPts val="2000"/>
              <a:buChar char=" "/>
            </a:pPr>
            <a:r>
              <a:rPr lang="en-US">
                <a:latin typeface="Times New Roman"/>
                <a:ea typeface="Times New Roman"/>
                <a:cs typeface="Times New Roman"/>
                <a:sym typeface="Times New Roman"/>
              </a:rPr>
              <a:t>Either party may appeal a determination regarding responsibility or from a dismissal of a formal complaint, or any allegation therein, on the following bases:</a:t>
            </a:r>
            <a:endParaRPr/>
          </a:p>
          <a:p>
            <a:pPr indent="-127000" lvl="0" marL="91440" rtl="0" algn="l">
              <a:lnSpc>
                <a:spcPct val="110000"/>
              </a:lnSpc>
              <a:spcBef>
                <a:spcPts val="1400"/>
              </a:spcBef>
              <a:spcAft>
                <a:spcPts val="0"/>
              </a:spcAft>
              <a:buSzPts val="2000"/>
              <a:buFont typeface="Arial"/>
              <a:buChar char="•"/>
            </a:pPr>
            <a:r>
              <a:rPr lang="en-US">
                <a:latin typeface="Times New Roman"/>
                <a:ea typeface="Times New Roman"/>
                <a:cs typeface="Times New Roman"/>
                <a:sym typeface="Times New Roman"/>
              </a:rPr>
              <a:t>The existence of a procedural irregularity that affected the outcome of the matter;</a:t>
            </a:r>
            <a:endParaRPr/>
          </a:p>
          <a:p>
            <a:pPr indent="-127000" lvl="0" marL="91440" rtl="0" algn="l">
              <a:lnSpc>
                <a:spcPct val="110000"/>
              </a:lnSpc>
              <a:spcBef>
                <a:spcPts val="1400"/>
              </a:spcBef>
              <a:spcAft>
                <a:spcPts val="0"/>
              </a:spcAft>
              <a:buSzPts val="2000"/>
              <a:buFont typeface="Arial"/>
              <a:buChar char="•"/>
            </a:pPr>
            <a:r>
              <a:rPr lang="en-US">
                <a:latin typeface="Times New Roman"/>
                <a:ea typeface="Times New Roman"/>
                <a:cs typeface="Times New Roman"/>
                <a:sym typeface="Times New Roman"/>
              </a:rPr>
              <a:t>Discovery of new evidence that was not reasonably available at the time of the determination or dismissal that could affect the outcome of the matter;</a:t>
            </a:r>
            <a:endParaRPr/>
          </a:p>
          <a:p>
            <a:pPr indent="-127000" lvl="0" marL="91440" rtl="0" algn="l">
              <a:lnSpc>
                <a:spcPct val="110000"/>
              </a:lnSpc>
              <a:spcBef>
                <a:spcPts val="1400"/>
              </a:spcBef>
              <a:spcAft>
                <a:spcPts val="0"/>
              </a:spcAft>
              <a:buSzPts val="2000"/>
              <a:buFont typeface="Arial"/>
              <a:buChar char="•"/>
            </a:pPr>
            <a:r>
              <a:rPr lang="en-US">
                <a:latin typeface="Times New Roman"/>
                <a:ea typeface="Times New Roman"/>
                <a:cs typeface="Times New Roman"/>
                <a:sym typeface="Times New Roman"/>
              </a:rPr>
              <a:t>The Title IX coordinator, investigator, or decision-maker had a conflict of interest or bias that could have affected the outcome of the matter;</a:t>
            </a:r>
            <a:endParaRPr/>
          </a:p>
          <a:p>
            <a:pPr indent="-127000" lvl="0" marL="91440" rtl="0" algn="l">
              <a:lnSpc>
                <a:spcPct val="110000"/>
              </a:lnSpc>
              <a:spcBef>
                <a:spcPts val="1400"/>
              </a:spcBef>
              <a:spcAft>
                <a:spcPts val="0"/>
              </a:spcAft>
              <a:buSzPts val="2000"/>
              <a:buFont typeface="Arial"/>
              <a:buChar char="•"/>
            </a:pPr>
            <a:r>
              <a:rPr lang="en-US">
                <a:latin typeface="Times New Roman"/>
                <a:ea typeface="Times New Roman"/>
                <a:cs typeface="Times New Roman"/>
                <a:sym typeface="Times New Roman"/>
              </a:rPr>
              <a:t>An appeal of the disciplinary sanctions from the initial determination.</a:t>
            </a:r>
            <a:endParaRPr/>
          </a:p>
          <a:p>
            <a:pPr indent="0" lvl="0" marL="91440" rtl="0" algn="l">
              <a:lnSpc>
                <a:spcPct val="110000"/>
              </a:lnSpc>
              <a:spcBef>
                <a:spcPts val="1400"/>
              </a:spcBef>
              <a:spcAft>
                <a:spcPts val="0"/>
              </a:spcAft>
              <a:buSzPts val="2000"/>
              <a:buFont typeface="Arial"/>
              <a:buNone/>
            </a:pPr>
            <a:r>
              <a:t/>
            </a:r>
            <a:endParaRPr>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BE6715"/>
            </a:gs>
            <a:gs pos="2000">
              <a:srgbClr val="BE6715"/>
            </a:gs>
            <a:gs pos="18000">
              <a:srgbClr val="F5CAA1"/>
            </a:gs>
            <a:gs pos="33000">
              <a:srgbClr val="F5CAA1"/>
            </a:gs>
            <a:gs pos="46000">
              <a:srgbClr val="F5CCA5"/>
            </a:gs>
            <a:gs pos="67000">
              <a:srgbClr val="F8DBC0"/>
            </a:gs>
            <a:gs pos="100000">
              <a:srgbClr val="F8DBC0"/>
            </a:gs>
          </a:gsLst>
          <a:lin ang="5400000" scaled="0"/>
        </a:gradFill>
      </p:bgPr>
    </p:bg>
    <p:spTree>
      <p:nvGrpSpPr>
        <p:cNvPr id="307" name="Shape 307"/>
        <p:cNvGrpSpPr/>
        <p:nvPr/>
      </p:nvGrpSpPr>
      <p:grpSpPr>
        <a:xfrm>
          <a:off x="0" y="0"/>
          <a:ext cx="0" cy="0"/>
          <a:chOff x="0" y="0"/>
          <a:chExt cx="0" cy="0"/>
        </a:xfrm>
      </p:grpSpPr>
      <p:sp>
        <p:nvSpPr>
          <p:cNvPr id="308" name="Google Shape;308;p26"/>
          <p:cNvSpPr/>
          <p:nvPr/>
        </p:nvSpPr>
        <p:spPr>
          <a:xfrm>
            <a:off x="0" y="0"/>
            <a:ext cx="12192001" cy="6858000"/>
          </a:xfrm>
          <a:prstGeom prst="rect">
            <a:avLst/>
          </a:prstGeom>
          <a:gradFill>
            <a:gsLst>
              <a:gs pos="0">
                <a:srgbClr val="BE6715"/>
              </a:gs>
              <a:gs pos="2000">
                <a:srgbClr val="BE6715"/>
              </a:gs>
              <a:gs pos="18000">
                <a:srgbClr val="F5CAA1"/>
              </a:gs>
              <a:gs pos="33000">
                <a:srgbClr val="F5CAA1"/>
              </a:gs>
              <a:gs pos="46000">
                <a:srgbClr val="F5CCA5"/>
              </a:gs>
              <a:gs pos="67000">
                <a:srgbClr val="F8DBC0"/>
              </a:gs>
              <a:gs pos="100000">
                <a:srgbClr val="F8DBC0"/>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9" name="Google Shape;309;p26"/>
          <p:cNvSpPr txBox="1"/>
          <p:nvPr>
            <p:ph type="title"/>
          </p:nvPr>
        </p:nvSpPr>
        <p:spPr>
          <a:xfrm>
            <a:off x="6411685" y="634946"/>
            <a:ext cx="5127171"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3200"/>
              <a:buFont typeface="Geo"/>
              <a:buNone/>
            </a:pPr>
            <a:r>
              <a:rPr lang="en-US" sz="3200"/>
              <a:t>An Appeal is NOT a Do-Over, but only opportunity to correct the Appealable Issue</a:t>
            </a:r>
            <a:endParaRPr/>
          </a:p>
        </p:txBody>
      </p:sp>
      <p:pic>
        <p:nvPicPr>
          <p:cNvPr id="310" name="Google Shape;310;p26"/>
          <p:cNvPicPr preferRelativeResize="0"/>
          <p:nvPr/>
        </p:nvPicPr>
        <p:blipFill rotWithShape="1">
          <a:blip r:embed="rId3">
            <a:alphaModFix/>
          </a:blip>
          <a:srcRect b="0" l="0" r="0" t="0"/>
          <a:stretch/>
        </p:blipFill>
        <p:spPr>
          <a:xfrm>
            <a:off x="643192" y="1293177"/>
            <a:ext cx="5115347" cy="3951605"/>
          </a:xfrm>
          <a:prstGeom prst="rect">
            <a:avLst/>
          </a:prstGeom>
          <a:noFill/>
          <a:ln>
            <a:noFill/>
          </a:ln>
        </p:spPr>
      </p:pic>
      <p:cxnSp>
        <p:nvCxnSpPr>
          <p:cNvPr id="311" name="Google Shape;311;p26"/>
          <p:cNvCxnSpPr/>
          <p:nvPr/>
        </p:nvCxnSpPr>
        <p:spPr>
          <a:xfrm>
            <a:off x="6514044" y="2246569"/>
            <a:ext cx="4572000" cy="0"/>
          </a:xfrm>
          <a:prstGeom prst="straightConnector1">
            <a:avLst/>
          </a:prstGeom>
          <a:noFill/>
          <a:ln cap="flat" cmpd="sng" w="12700">
            <a:solidFill>
              <a:srgbClr val="3F3F3F"/>
            </a:solidFill>
            <a:prstDash val="solid"/>
            <a:round/>
            <a:headEnd len="sm" w="sm" type="none"/>
            <a:tailEnd len="sm" w="sm" type="none"/>
          </a:ln>
        </p:spPr>
      </p:cxnSp>
      <p:sp>
        <p:nvSpPr>
          <p:cNvPr id="312" name="Google Shape;312;p26"/>
          <p:cNvSpPr txBox="1"/>
          <p:nvPr>
            <p:ph idx="1" type="body"/>
          </p:nvPr>
        </p:nvSpPr>
        <p:spPr>
          <a:xfrm>
            <a:off x="6411684" y="2407436"/>
            <a:ext cx="5127172" cy="3461658"/>
          </a:xfrm>
          <a:prstGeom prst="rect">
            <a:avLst/>
          </a:prstGeom>
          <a:noFill/>
          <a:ln>
            <a:noFill/>
          </a:ln>
        </p:spPr>
        <p:txBody>
          <a:bodyPr anchorCtr="0" anchor="t" bIns="45700" lIns="0" spcFirstLastPara="1" rIns="0" wrap="square" tIns="45700">
            <a:noAutofit/>
          </a:bodyPr>
          <a:lstStyle/>
          <a:p>
            <a:pPr indent="-91440" lvl="0" marL="91440" rtl="0" algn="l">
              <a:lnSpc>
                <a:spcPct val="100000"/>
              </a:lnSpc>
              <a:spcBef>
                <a:spcPts val="0"/>
              </a:spcBef>
              <a:spcAft>
                <a:spcPts val="0"/>
              </a:spcAft>
              <a:buSzPts val="1200"/>
              <a:buChar char=" "/>
            </a:pPr>
            <a:r>
              <a:rPr b="1" lang="en-US" sz="1200">
                <a:latin typeface="Times New Roman"/>
                <a:ea typeface="Times New Roman"/>
                <a:cs typeface="Times New Roman"/>
                <a:sym typeface="Times New Roman"/>
              </a:rPr>
              <a:t>For all appeals, the District Shall:</a:t>
            </a:r>
            <a:endParaRPr/>
          </a:p>
          <a:p>
            <a:pPr indent="-91440" lvl="0" marL="91440" rtl="0" algn="l">
              <a:lnSpc>
                <a:spcPct val="100000"/>
              </a:lnSpc>
              <a:spcBef>
                <a:spcPts val="1400"/>
              </a:spcBef>
              <a:spcAft>
                <a:spcPts val="0"/>
              </a:spcAft>
              <a:buSzPts val="1200"/>
              <a:buFont typeface="Arial"/>
              <a:buChar char="•"/>
            </a:pPr>
            <a:r>
              <a:rPr b="1" lang="en-US" sz="1200">
                <a:latin typeface="Times New Roman"/>
                <a:ea typeface="Times New Roman"/>
                <a:cs typeface="Times New Roman"/>
                <a:sym typeface="Times New Roman"/>
              </a:rPr>
              <a:t>As always, notify all parties in writing;</a:t>
            </a:r>
            <a:endParaRPr/>
          </a:p>
          <a:p>
            <a:pPr indent="-91440" lvl="0" marL="91440" rtl="0" algn="l">
              <a:lnSpc>
                <a:spcPct val="100000"/>
              </a:lnSpc>
              <a:spcBef>
                <a:spcPts val="1400"/>
              </a:spcBef>
              <a:spcAft>
                <a:spcPts val="0"/>
              </a:spcAft>
              <a:buSzPts val="1200"/>
              <a:buFont typeface="Arial"/>
              <a:buChar char="•"/>
            </a:pPr>
            <a:r>
              <a:rPr b="1" lang="en-US" sz="1200">
                <a:latin typeface="Times New Roman"/>
                <a:ea typeface="Times New Roman"/>
                <a:cs typeface="Times New Roman"/>
                <a:sym typeface="Times New Roman"/>
              </a:rPr>
              <a:t>Provide all parties a written copy of the District’s procedures governing the appeal process;</a:t>
            </a:r>
            <a:endParaRPr/>
          </a:p>
          <a:p>
            <a:pPr indent="-91440" lvl="0" marL="91440" rtl="0" algn="l">
              <a:lnSpc>
                <a:spcPct val="100000"/>
              </a:lnSpc>
              <a:spcBef>
                <a:spcPts val="1400"/>
              </a:spcBef>
              <a:spcAft>
                <a:spcPts val="0"/>
              </a:spcAft>
              <a:buSzPts val="1200"/>
              <a:buFont typeface="Arial"/>
              <a:buChar char="•"/>
            </a:pPr>
            <a:r>
              <a:rPr b="1" lang="en-US" sz="1200">
                <a:latin typeface="Times New Roman"/>
                <a:ea typeface="Times New Roman"/>
                <a:cs typeface="Times New Roman"/>
                <a:sym typeface="Times New Roman"/>
              </a:rPr>
              <a:t>Implement appeal procedures equally for both parties;</a:t>
            </a:r>
            <a:endParaRPr/>
          </a:p>
          <a:p>
            <a:pPr indent="-91440" lvl="0" marL="91440" rtl="0" algn="l">
              <a:lnSpc>
                <a:spcPct val="100000"/>
              </a:lnSpc>
              <a:spcBef>
                <a:spcPts val="1400"/>
              </a:spcBef>
              <a:spcAft>
                <a:spcPts val="0"/>
              </a:spcAft>
              <a:buSzPts val="1200"/>
              <a:buFont typeface="Arial"/>
              <a:buChar char="•"/>
            </a:pPr>
            <a:r>
              <a:rPr b="1" lang="en-US" sz="1200">
                <a:latin typeface="Times New Roman"/>
                <a:ea typeface="Times New Roman"/>
                <a:cs typeface="Times New Roman"/>
                <a:sym typeface="Times New Roman"/>
              </a:rPr>
              <a:t>Use a different decision-maker for the appeal;</a:t>
            </a:r>
            <a:endParaRPr/>
          </a:p>
          <a:p>
            <a:pPr indent="-91440" lvl="0" marL="91440" rtl="0" algn="l">
              <a:lnSpc>
                <a:spcPct val="100000"/>
              </a:lnSpc>
              <a:spcBef>
                <a:spcPts val="1400"/>
              </a:spcBef>
              <a:spcAft>
                <a:spcPts val="0"/>
              </a:spcAft>
              <a:buSzPts val="1200"/>
              <a:buFont typeface="Arial"/>
              <a:buChar char="•"/>
            </a:pPr>
            <a:r>
              <a:rPr b="1" lang="en-US" sz="1200">
                <a:latin typeface="Times New Roman"/>
                <a:ea typeface="Times New Roman"/>
                <a:cs typeface="Times New Roman"/>
                <a:sym typeface="Times New Roman"/>
              </a:rPr>
              <a:t>If the investigator or Title IX coordinator had a conflict, or contributed to the appealable issue, ensure you have different individuals to inherit those roles. </a:t>
            </a:r>
            <a:endParaRPr/>
          </a:p>
          <a:p>
            <a:pPr indent="-91440" lvl="0" marL="91440" rtl="0" algn="l">
              <a:lnSpc>
                <a:spcPct val="100000"/>
              </a:lnSpc>
              <a:spcBef>
                <a:spcPts val="1400"/>
              </a:spcBef>
              <a:spcAft>
                <a:spcPts val="0"/>
              </a:spcAft>
              <a:buSzPts val="1200"/>
              <a:buFont typeface="Arial"/>
              <a:buChar char="•"/>
            </a:pPr>
            <a:r>
              <a:rPr b="1" lang="en-US" sz="1200">
                <a:latin typeface="Times New Roman"/>
                <a:ea typeface="Times New Roman"/>
                <a:cs typeface="Times New Roman"/>
                <a:sym typeface="Times New Roman"/>
              </a:rPr>
              <a:t>Provide parties a reasonable, equal opportunity to submit a written statement in support of, or challenging the outcome;</a:t>
            </a:r>
            <a:endParaRPr/>
          </a:p>
          <a:p>
            <a:pPr indent="-91440" lvl="0" marL="91440" rtl="0" algn="l">
              <a:lnSpc>
                <a:spcPct val="100000"/>
              </a:lnSpc>
              <a:spcBef>
                <a:spcPts val="1400"/>
              </a:spcBef>
              <a:spcAft>
                <a:spcPts val="0"/>
              </a:spcAft>
              <a:buSzPts val="1200"/>
              <a:buFont typeface="Arial"/>
              <a:buChar char="•"/>
            </a:pPr>
            <a:r>
              <a:rPr b="1" lang="en-US" sz="1200">
                <a:latin typeface="Times New Roman"/>
                <a:ea typeface="Times New Roman"/>
                <a:cs typeface="Times New Roman"/>
                <a:sym typeface="Times New Roman"/>
              </a:rPr>
              <a:t>Issue a written decision, to both parties, describing the result of the appeal and the rationale for the result.</a:t>
            </a:r>
            <a:endParaRPr/>
          </a:p>
        </p:txBody>
      </p:sp>
      <p:sp>
        <p:nvSpPr>
          <p:cNvPr id="313" name="Google Shape;313;p26"/>
          <p:cNvSpPr/>
          <p:nvPr/>
        </p:nvSpPr>
        <p:spPr>
          <a:xfrm>
            <a:off x="0" y="6400800"/>
            <a:ext cx="12192000"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80000"/>
          </a:blip>
          <a:stretch>
            <a:fillRect/>
          </a:stretch>
        </a:blipFill>
      </p:bgPr>
    </p:bg>
    <p:spTree>
      <p:nvGrpSpPr>
        <p:cNvPr id="317" name="Shape 317"/>
        <p:cNvGrpSpPr/>
        <p:nvPr/>
      </p:nvGrpSpPr>
      <p:grpSpPr>
        <a:xfrm>
          <a:off x="0" y="0"/>
          <a:ext cx="0" cy="0"/>
          <a:chOff x="0" y="0"/>
          <a:chExt cx="0" cy="0"/>
        </a:xfrm>
      </p:grpSpPr>
      <p:sp>
        <p:nvSpPr>
          <p:cNvPr id="318" name="Google Shape;318;p27"/>
          <p:cNvSpPr txBox="1"/>
          <p:nvPr>
            <p:ph idx="4294967295" type="body"/>
          </p:nvPr>
        </p:nvSpPr>
        <p:spPr>
          <a:xfrm>
            <a:off x="7101840" y="3317240"/>
            <a:ext cx="4765040" cy="3896360"/>
          </a:xfrm>
          <a:prstGeom prst="rect">
            <a:avLst/>
          </a:prstGeom>
          <a:noFill/>
          <a:ln>
            <a:noFill/>
          </a:ln>
        </p:spPr>
        <p:txBody>
          <a:bodyPr anchorCtr="0" anchor="t" bIns="45700" lIns="0" spcFirstLastPara="1" rIns="0" wrap="square" tIns="45700">
            <a:normAutofit/>
          </a:bodyPr>
          <a:lstStyle/>
          <a:p>
            <a:pPr indent="-127000" lvl="0" marL="91440" rtl="0" algn="l">
              <a:lnSpc>
                <a:spcPct val="110000"/>
              </a:lnSpc>
              <a:spcBef>
                <a:spcPts val="0"/>
              </a:spcBef>
              <a:spcAft>
                <a:spcPts val="0"/>
              </a:spcAft>
              <a:buSzPts val="2000"/>
              <a:buFont typeface="Arial"/>
              <a:buChar char="•"/>
            </a:pPr>
            <a:r>
              <a:rPr lang="en-US">
                <a:solidFill>
                  <a:schemeClr val="lt1"/>
                </a:solidFill>
              </a:rPr>
              <a:t>Submission of a report to the </a:t>
            </a:r>
            <a:r>
              <a:rPr lang="en-US" u="sng">
                <a:solidFill>
                  <a:schemeClr val="lt1"/>
                </a:solidFill>
              </a:rPr>
              <a:t>child maltreatment hotline</a:t>
            </a:r>
            <a:r>
              <a:rPr lang="en-US">
                <a:solidFill>
                  <a:schemeClr val="lt1"/>
                </a:solidFill>
              </a:rPr>
              <a:t>;</a:t>
            </a:r>
            <a:endParaRPr/>
          </a:p>
          <a:p>
            <a:pPr indent="-127000" lvl="0" marL="91440" rtl="0" algn="l">
              <a:lnSpc>
                <a:spcPct val="110000"/>
              </a:lnSpc>
              <a:spcBef>
                <a:spcPts val="1400"/>
              </a:spcBef>
              <a:spcAft>
                <a:spcPts val="0"/>
              </a:spcAft>
              <a:buSzPts val="2000"/>
              <a:buFont typeface="Arial"/>
              <a:buChar char="•"/>
            </a:pPr>
            <a:r>
              <a:rPr lang="en-US">
                <a:solidFill>
                  <a:schemeClr val="lt1"/>
                </a:solidFill>
              </a:rPr>
              <a:t>Submission of a report to the </a:t>
            </a:r>
            <a:r>
              <a:rPr lang="en-US" u="sng">
                <a:solidFill>
                  <a:schemeClr val="lt1"/>
                </a:solidFill>
              </a:rPr>
              <a:t>Professional Licensure Standards Board</a:t>
            </a:r>
            <a:r>
              <a:rPr lang="en-US">
                <a:solidFill>
                  <a:schemeClr val="lt1"/>
                </a:solidFill>
              </a:rPr>
              <a:t> for reports alleging sexual harassment by an employee towards a student;</a:t>
            </a:r>
            <a:endParaRPr/>
          </a:p>
          <a:p>
            <a:pPr indent="-127000" lvl="0" marL="91440" rtl="0" algn="l">
              <a:lnSpc>
                <a:spcPct val="110000"/>
              </a:lnSpc>
              <a:spcBef>
                <a:spcPts val="1400"/>
              </a:spcBef>
              <a:spcAft>
                <a:spcPts val="0"/>
              </a:spcAft>
              <a:buSzPts val="2000"/>
              <a:buFont typeface="Arial"/>
              <a:buChar char="•"/>
            </a:pPr>
            <a:r>
              <a:rPr lang="en-US">
                <a:solidFill>
                  <a:schemeClr val="lt1"/>
                </a:solidFill>
              </a:rPr>
              <a:t>The extent necessary to provide either party due process during the grievance process.</a:t>
            </a:r>
            <a:endParaRPr/>
          </a:p>
          <a:p>
            <a:pPr indent="0" lvl="0" marL="91440" rtl="0" algn="l">
              <a:lnSpc>
                <a:spcPct val="110000"/>
              </a:lnSpc>
              <a:spcBef>
                <a:spcPts val="1400"/>
              </a:spcBef>
              <a:spcAft>
                <a:spcPts val="0"/>
              </a:spcAft>
              <a:buSzPts val="2000"/>
              <a:buNone/>
            </a:pPr>
            <a:r>
              <a:t/>
            </a:r>
            <a:endParaRPr/>
          </a:p>
        </p:txBody>
      </p:sp>
      <p:sp>
        <p:nvSpPr>
          <p:cNvPr id="319" name="Google Shape;319;p27"/>
          <p:cNvSpPr txBox="1"/>
          <p:nvPr/>
        </p:nvSpPr>
        <p:spPr>
          <a:xfrm>
            <a:off x="304800" y="71120"/>
            <a:ext cx="9306560" cy="16312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Arial"/>
                <a:ea typeface="Arial"/>
                <a:cs typeface="Arial"/>
                <a:sym typeface="Arial"/>
              </a:rPr>
              <a:t>Reports of sexual harassment, both informal reports and formal complaints, will be treated in a confidential manner to the extent possible. Limited disclosure may be provided to:</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2000"/>
              <a:buFont typeface="Arial"/>
              <a:buChar char="•"/>
            </a:pPr>
            <a:r>
              <a:rPr b="0" i="0" lang="en-US" sz="2000" u="sng" cap="none" strike="noStrike">
                <a:solidFill>
                  <a:schemeClr val="lt1"/>
                </a:solidFill>
                <a:latin typeface="Arial"/>
                <a:ea typeface="Arial"/>
                <a:cs typeface="Arial"/>
                <a:sym typeface="Arial"/>
              </a:rPr>
              <a:t>Investigators and decision-makers</a:t>
            </a:r>
            <a:r>
              <a:rPr b="0" i="0" lang="en-US" sz="2000" u="none" cap="none" strike="noStrike">
                <a:solidFill>
                  <a:schemeClr val="lt1"/>
                </a:solidFill>
                <a:latin typeface="Arial"/>
                <a:ea typeface="Arial"/>
                <a:cs typeface="Arial"/>
                <a:sym typeface="Arial"/>
              </a:rPr>
              <a:t> involved in the determination of the Districts grievance process;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15000"/>
          </a:blip>
          <a:stretch>
            <a:fillRect/>
          </a:stretch>
        </a:blipFill>
      </p:bgPr>
    </p:bg>
    <p:spTree>
      <p:nvGrpSpPr>
        <p:cNvPr id="323" name="Shape 323"/>
        <p:cNvGrpSpPr/>
        <p:nvPr/>
      </p:nvGrpSpPr>
      <p:grpSpPr>
        <a:xfrm>
          <a:off x="0" y="0"/>
          <a:ext cx="0" cy="0"/>
          <a:chOff x="0" y="0"/>
          <a:chExt cx="0" cy="0"/>
        </a:xfrm>
      </p:grpSpPr>
      <p:sp>
        <p:nvSpPr>
          <p:cNvPr id="324" name="Google Shape;324;p28"/>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Important Information</a:t>
            </a:r>
            <a:endParaRPr/>
          </a:p>
        </p:txBody>
      </p:sp>
      <p:sp>
        <p:nvSpPr>
          <p:cNvPr id="325" name="Google Shape;325;p28"/>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SzPts val="2000"/>
              <a:buNone/>
            </a:pPr>
            <a:r>
              <a:rPr b="1" lang="en-US"/>
              <a:t>EMERGENCY REMOVAL</a:t>
            </a:r>
            <a:endParaRPr/>
          </a:p>
        </p:txBody>
      </p:sp>
      <p:sp>
        <p:nvSpPr>
          <p:cNvPr id="326" name="Google Shape;326;p28"/>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p>
            <a:pPr indent="-127000" lvl="0" marL="91440" rtl="0" algn="l">
              <a:lnSpc>
                <a:spcPct val="110000"/>
              </a:lnSpc>
              <a:spcBef>
                <a:spcPts val="0"/>
              </a:spcBef>
              <a:spcAft>
                <a:spcPts val="0"/>
              </a:spcAft>
              <a:buSzPts val="2000"/>
              <a:buChar char=" "/>
            </a:pPr>
            <a:r>
              <a:rPr b="1" lang="en-US"/>
              <a:t>The District may remove a respondent from the District’s education program on an emergency basis only after the completion of an individualized safety and risk analysis that determines that there is an immediate threat to the physical health or safety of any student or individual.</a:t>
            </a:r>
            <a:endParaRPr/>
          </a:p>
        </p:txBody>
      </p:sp>
      <p:sp>
        <p:nvSpPr>
          <p:cNvPr id="327" name="Google Shape;327;p28"/>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SzPts val="2000"/>
              <a:buNone/>
            </a:pPr>
            <a:r>
              <a:rPr b="1" lang="en-US"/>
              <a:t>RETALIATION PROHIBITED</a:t>
            </a:r>
            <a:endParaRPr/>
          </a:p>
        </p:txBody>
      </p:sp>
      <p:sp>
        <p:nvSpPr>
          <p:cNvPr id="328" name="Google Shape;328;p28"/>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p>
            <a:pPr indent="-127000" lvl="0" marL="91440" rtl="0" algn="l">
              <a:lnSpc>
                <a:spcPct val="110000"/>
              </a:lnSpc>
              <a:spcBef>
                <a:spcPts val="0"/>
              </a:spcBef>
              <a:spcAft>
                <a:spcPts val="0"/>
              </a:spcAft>
              <a:buSzPts val="2000"/>
              <a:buChar char=" "/>
            </a:pPr>
            <a:r>
              <a:rPr b="1" lang="en-US"/>
              <a:t>Any student or parent that submits a formal complaint, or participates in a grievance process, shall not be subject to retaliation or reprisal in any form.</a:t>
            </a:r>
            <a:endParaRPr/>
          </a:p>
          <a:p>
            <a:pPr indent="-127000" lvl="0" marL="91440" rtl="0" algn="l">
              <a:lnSpc>
                <a:spcPct val="110000"/>
              </a:lnSpc>
              <a:spcBef>
                <a:spcPts val="1400"/>
              </a:spcBef>
              <a:spcAft>
                <a:spcPts val="0"/>
              </a:spcAft>
              <a:buSzPts val="2000"/>
              <a:buChar char=" "/>
            </a:pPr>
            <a:r>
              <a:rPr b="1" lang="en-US"/>
              <a:t>The District shall be responsible to take steps to prevent all forms of retaliation.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15000"/>
          </a:blip>
          <a:stretch>
            <a:fillRect/>
          </a:stretch>
        </a:blipFill>
      </p:bgPr>
    </p:bg>
    <p:spTree>
      <p:nvGrpSpPr>
        <p:cNvPr id="332" name="Shape 332"/>
        <p:cNvGrpSpPr/>
        <p:nvPr/>
      </p:nvGrpSpPr>
      <p:grpSpPr>
        <a:xfrm>
          <a:off x="0" y="0"/>
          <a:ext cx="0" cy="0"/>
          <a:chOff x="0" y="0"/>
          <a:chExt cx="0" cy="0"/>
        </a:xfrm>
      </p:grpSpPr>
      <p:sp>
        <p:nvSpPr>
          <p:cNvPr id="333" name="Google Shape;333;p2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Important Information Continued…</a:t>
            </a:r>
            <a:endParaRPr/>
          </a:p>
        </p:txBody>
      </p:sp>
      <p:sp>
        <p:nvSpPr>
          <p:cNvPr id="334" name="Google Shape;334;p29"/>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SzPts val="2000"/>
              <a:buNone/>
            </a:pPr>
            <a:r>
              <a:rPr b="1" lang="en-US"/>
              <a:t>DISCIPLINARY SANCTIONS</a:t>
            </a:r>
            <a:endParaRPr/>
          </a:p>
        </p:txBody>
      </p:sp>
      <p:sp>
        <p:nvSpPr>
          <p:cNvPr id="335" name="Google Shape;335;p29"/>
          <p:cNvSpPr txBox="1"/>
          <p:nvPr>
            <p:ph idx="2" type="body"/>
          </p:nvPr>
        </p:nvSpPr>
        <p:spPr>
          <a:xfrm>
            <a:off x="1097280" y="2958274"/>
            <a:ext cx="4639736" cy="3391726"/>
          </a:xfrm>
          <a:prstGeom prst="rect">
            <a:avLst/>
          </a:prstGeom>
          <a:noFill/>
          <a:ln>
            <a:noFill/>
          </a:ln>
        </p:spPr>
        <p:txBody>
          <a:bodyPr anchorCtr="0" anchor="t" bIns="45700" lIns="0" spcFirstLastPara="1" rIns="0" wrap="square" tIns="45700">
            <a:normAutofit fontScale="92500" lnSpcReduction="10000"/>
          </a:bodyPr>
          <a:lstStyle/>
          <a:p>
            <a:pPr indent="-117475" lvl="0" marL="91440" rtl="0" algn="l">
              <a:lnSpc>
                <a:spcPct val="110000"/>
              </a:lnSpc>
              <a:spcBef>
                <a:spcPts val="0"/>
              </a:spcBef>
              <a:spcAft>
                <a:spcPts val="0"/>
              </a:spcAft>
              <a:buSzPct val="100000"/>
              <a:buFont typeface="Noto Sans Symbols"/>
              <a:buChar char="⮚"/>
            </a:pPr>
            <a:r>
              <a:rPr b="1" lang="en-US"/>
              <a:t>No disciplinary action, other than supportive measures, may be taken against a respondent until the conclusion of the grievance process;</a:t>
            </a:r>
            <a:endParaRPr/>
          </a:p>
          <a:p>
            <a:pPr indent="-117475" lvl="0" marL="91440" rtl="0" algn="l">
              <a:lnSpc>
                <a:spcPct val="110000"/>
              </a:lnSpc>
              <a:spcBef>
                <a:spcPts val="1400"/>
              </a:spcBef>
              <a:spcAft>
                <a:spcPts val="0"/>
              </a:spcAft>
              <a:buSzPct val="100000"/>
              <a:buFont typeface="Noto Sans Symbols"/>
              <a:buChar char="⮚"/>
            </a:pPr>
            <a:r>
              <a:rPr b="1" lang="en-US"/>
              <a:t>Any student who is found by the evidence to have “</a:t>
            </a:r>
            <a:r>
              <a:rPr b="1" lang="en-US" u="sng"/>
              <a:t>more likely than not</a:t>
            </a:r>
            <a:r>
              <a:rPr b="1" lang="en-US"/>
              <a:t>” engaged in sexual harassment may be subject to expulsion, or any other disciplinary action up to expulsion;</a:t>
            </a:r>
            <a:endParaRPr/>
          </a:p>
        </p:txBody>
      </p:sp>
      <p:sp>
        <p:nvSpPr>
          <p:cNvPr id="336" name="Google Shape;336;p29"/>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fontScale="92500" lnSpcReduction="10000"/>
          </a:bodyPr>
          <a:lstStyle/>
          <a:p>
            <a:pPr indent="-117475" lvl="0" marL="91440" rtl="0" algn="l">
              <a:lnSpc>
                <a:spcPct val="110000"/>
              </a:lnSpc>
              <a:spcBef>
                <a:spcPts val="0"/>
              </a:spcBef>
              <a:spcAft>
                <a:spcPts val="0"/>
              </a:spcAft>
              <a:buSzPct val="100000"/>
              <a:buFont typeface="Noto Sans Symbols"/>
              <a:buChar char="⮚"/>
            </a:pPr>
            <a:r>
              <a:rPr b="1" lang="en-US"/>
              <a:t> A student who knowingly fabricates allegations of sexual harassment or purposely provides inaccurate facts shall be subject to disciplinary action up to and including expulsion;</a:t>
            </a:r>
            <a:endParaRPr/>
          </a:p>
          <a:p>
            <a:pPr indent="-117475" lvl="0" marL="91440" rtl="0" algn="l">
              <a:lnSpc>
                <a:spcPct val="110000"/>
              </a:lnSpc>
              <a:spcBef>
                <a:spcPts val="1400"/>
              </a:spcBef>
              <a:spcAft>
                <a:spcPts val="0"/>
              </a:spcAft>
              <a:buSzPct val="100000"/>
              <a:buFont typeface="Noto Sans Symbols"/>
              <a:buChar char="⮚"/>
            </a:pPr>
            <a:r>
              <a:rPr b="1" lang="en-US"/>
              <a:t> A finding that the allegations to don’t rise to sexual harassment is not in itself sufficient evidence to conclude an allegation is false or in bad faith.</a:t>
            </a:r>
            <a:endParaRPr/>
          </a:p>
          <a:p>
            <a:pPr indent="0" lvl="0" marL="91440" rtl="0" algn="l">
              <a:lnSpc>
                <a:spcPct val="110000"/>
              </a:lnSpc>
              <a:spcBef>
                <a:spcPts val="1400"/>
              </a:spcBef>
              <a:spcAft>
                <a:spcPts val="0"/>
              </a:spcAft>
              <a:buSzPct val="100000"/>
              <a:buFont typeface="Noto Sans Symbols"/>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15000"/>
          </a:blip>
          <a:stretch>
            <a:fillRect/>
          </a:stretch>
        </a:blipFill>
      </p:bgPr>
    </p:bg>
    <p:spTree>
      <p:nvGrpSpPr>
        <p:cNvPr id="340" name="Shape 340"/>
        <p:cNvGrpSpPr/>
        <p:nvPr/>
      </p:nvGrpSpPr>
      <p:grpSpPr>
        <a:xfrm>
          <a:off x="0" y="0"/>
          <a:ext cx="0" cy="0"/>
          <a:chOff x="0" y="0"/>
          <a:chExt cx="0" cy="0"/>
        </a:xfrm>
      </p:grpSpPr>
      <p:sp>
        <p:nvSpPr>
          <p:cNvPr id="341" name="Google Shape;341;p30"/>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4600"/>
              <a:buFont typeface="Geo"/>
              <a:buNone/>
            </a:pPr>
            <a:r>
              <a:rPr lang="en-US"/>
              <a:t>Important Information Continued…</a:t>
            </a:r>
            <a:endParaRPr/>
          </a:p>
        </p:txBody>
      </p:sp>
      <p:sp>
        <p:nvSpPr>
          <p:cNvPr id="342" name="Google Shape;342;p30"/>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fontScale="85000" lnSpcReduction="10000"/>
          </a:bodyPr>
          <a:lstStyle/>
          <a:p>
            <a:pPr indent="0" lvl="0" marL="0" rtl="0" algn="l">
              <a:lnSpc>
                <a:spcPct val="110000"/>
              </a:lnSpc>
              <a:spcBef>
                <a:spcPts val="0"/>
              </a:spcBef>
              <a:spcAft>
                <a:spcPts val="0"/>
              </a:spcAft>
              <a:buSzPct val="100000"/>
              <a:buNone/>
            </a:pPr>
            <a:r>
              <a:rPr b="1" lang="en-US"/>
              <a:t>THE DISTRICT SHALL MAINTAIN THE FOLLOWING </a:t>
            </a:r>
            <a:r>
              <a:rPr b="1" lang="en-US" u="sng"/>
              <a:t>RECORDS</a:t>
            </a:r>
            <a:r>
              <a:rPr b="1" lang="en-US"/>
              <a:t> FOR A MINIMUM OF SEVEN (7) YEARS</a:t>
            </a:r>
            <a:r>
              <a:rPr lang="en-US"/>
              <a:t>: </a:t>
            </a:r>
            <a:endParaRPr/>
          </a:p>
        </p:txBody>
      </p:sp>
      <p:sp>
        <p:nvSpPr>
          <p:cNvPr id="343" name="Google Shape;343;p30"/>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fontScale="70000" lnSpcReduction="20000"/>
          </a:bodyPr>
          <a:lstStyle/>
          <a:p>
            <a:pPr indent="-91440" lvl="0" marL="91440" rtl="0" algn="l">
              <a:lnSpc>
                <a:spcPct val="110000"/>
              </a:lnSpc>
              <a:spcBef>
                <a:spcPts val="0"/>
              </a:spcBef>
              <a:spcAft>
                <a:spcPts val="0"/>
              </a:spcAft>
              <a:buSzPct val="100000"/>
              <a:buFont typeface="Arial"/>
              <a:buChar char="•"/>
            </a:pPr>
            <a:r>
              <a:rPr lang="en-US"/>
              <a:t> </a:t>
            </a:r>
            <a:r>
              <a:rPr b="1" lang="en-US"/>
              <a:t>Each sexual harassment investigation;</a:t>
            </a:r>
            <a:endParaRPr/>
          </a:p>
          <a:p>
            <a:pPr indent="-91440" lvl="0" marL="91440" rtl="0" algn="l">
              <a:lnSpc>
                <a:spcPct val="110000"/>
              </a:lnSpc>
              <a:spcBef>
                <a:spcPts val="1400"/>
              </a:spcBef>
              <a:spcAft>
                <a:spcPts val="0"/>
              </a:spcAft>
              <a:buSzPct val="100000"/>
              <a:buFont typeface="Arial"/>
              <a:buChar char="•"/>
            </a:pPr>
            <a:r>
              <a:rPr b="1" lang="en-US"/>
              <a:t>Any determination regarding responsibility;</a:t>
            </a:r>
            <a:endParaRPr/>
          </a:p>
          <a:p>
            <a:pPr indent="-91440" lvl="0" marL="91440" rtl="0" algn="l">
              <a:lnSpc>
                <a:spcPct val="110000"/>
              </a:lnSpc>
              <a:spcBef>
                <a:spcPts val="1400"/>
              </a:spcBef>
              <a:spcAft>
                <a:spcPts val="0"/>
              </a:spcAft>
              <a:buSzPct val="100000"/>
              <a:buFont typeface="Arial"/>
              <a:buChar char="•"/>
            </a:pPr>
            <a:r>
              <a:rPr b="1" lang="en-US"/>
              <a:t>Any disciplinary sanctions imposed on the respondent;</a:t>
            </a:r>
            <a:endParaRPr/>
          </a:p>
          <a:p>
            <a:pPr indent="-91440" lvl="0" marL="91440" rtl="0" algn="l">
              <a:lnSpc>
                <a:spcPct val="110000"/>
              </a:lnSpc>
              <a:spcBef>
                <a:spcPts val="1400"/>
              </a:spcBef>
              <a:spcAft>
                <a:spcPts val="0"/>
              </a:spcAft>
              <a:buSzPct val="100000"/>
              <a:buFont typeface="Arial"/>
              <a:buChar char="•"/>
            </a:pPr>
            <a:r>
              <a:rPr b="1" lang="en-US"/>
              <a:t>Any remedies provided to the complainant designed to restore or preserve equal access to the District’s education program or activity.</a:t>
            </a:r>
            <a:endParaRPr/>
          </a:p>
        </p:txBody>
      </p:sp>
      <p:sp>
        <p:nvSpPr>
          <p:cNvPr id="344" name="Google Shape;344;p30"/>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fontScale="70000" lnSpcReduction="20000"/>
          </a:bodyPr>
          <a:lstStyle/>
          <a:p>
            <a:pPr indent="-91440" lvl="0" marL="91440" rtl="0" algn="l">
              <a:lnSpc>
                <a:spcPct val="110000"/>
              </a:lnSpc>
              <a:spcBef>
                <a:spcPts val="0"/>
              </a:spcBef>
              <a:spcAft>
                <a:spcPts val="0"/>
              </a:spcAft>
              <a:buSzPct val="100000"/>
              <a:buFont typeface="Arial"/>
              <a:buChar char="•"/>
            </a:pPr>
            <a:r>
              <a:rPr b="1" lang="en-US"/>
              <a:t>Any appeal and the result therefrom;</a:t>
            </a:r>
            <a:endParaRPr/>
          </a:p>
          <a:p>
            <a:pPr indent="-91440" lvl="0" marL="91440" rtl="0" algn="l">
              <a:lnSpc>
                <a:spcPct val="110000"/>
              </a:lnSpc>
              <a:spcBef>
                <a:spcPts val="1400"/>
              </a:spcBef>
              <a:spcAft>
                <a:spcPts val="0"/>
              </a:spcAft>
              <a:buSzPct val="100000"/>
              <a:buFont typeface="Arial"/>
              <a:buChar char="•"/>
            </a:pPr>
            <a:r>
              <a:rPr b="1" lang="en-US"/>
              <a:t>All materials used to train Title IX coordinators, investigators, and decision-makers;</a:t>
            </a:r>
            <a:endParaRPr/>
          </a:p>
          <a:p>
            <a:pPr indent="-91440" lvl="0" marL="91440" rtl="0" algn="l">
              <a:lnSpc>
                <a:spcPct val="110000"/>
              </a:lnSpc>
              <a:spcBef>
                <a:spcPts val="1400"/>
              </a:spcBef>
              <a:spcAft>
                <a:spcPts val="0"/>
              </a:spcAft>
              <a:buSzPct val="100000"/>
              <a:buFont typeface="Arial"/>
              <a:buChar char="•"/>
            </a:pPr>
            <a:r>
              <a:rPr b="1" lang="en-US"/>
              <a:t>Any actions, including any supportive measures, taken in response to a report or formal complaint of sexual harassment, which must include:</a:t>
            </a:r>
            <a:endParaRPr/>
          </a:p>
          <a:p>
            <a:pPr indent="-182880" lvl="1" marL="384048" rtl="0" algn="l">
              <a:lnSpc>
                <a:spcPct val="100000"/>
              </a:lnSpc>
              <a:spcBef>
                <a:spcPts val="400"/>
              </a:spcBef>
              <a:spcAft>
                <a:spcPts val="0"/>
              </a:spcAft>
              <a:buClr>
                <a:srgbClr val="3F3F3F"/>
              </a:buClr>
              <a:buSzPct val="100000"/>
              <a:buFont typeface="Arial"/>
              <a:buChar char="•"/>
            </a:pPr>
            <a:r>
              <a:rPr b="1" lang="en-US"/>
              <a:t>The basis for the District’s conclusion that its response was not deliberately indifferent</a:t>
            </a:r>
            <a:endParaRPr/>
          </a:p>
          <a:p>
            <a:pPr indent="-182880" lvl="1" marL="384048" rtl="0" algn="l">
              <a:lnSpc>
                <a:spcPct val="100000"/>
              </a:lnSpc>
              <a:spcBef>
                <a:spcPts val="600"/>
              </a:spcBef>
              <a:spcAft>
                <a:spcPts val="0"/>
              </a:spcAft>
              <a:buClr>
                <a:srgbClr val="3F3F3F"/>
              </a:buClr>
              <a:buSzPct val="100000"/>
              <a:buFont typeface="Arial"/>
              <a:buChar char="•"/>
            </a:pPr>
            <a:r>
              <a:rPr b="1" lang="en-US"/>
              <a:t>Document the supportive measures provided to restore or preserve equal access to education</a:t>
            </a:r>
            <a:endParaRPr/>
          </a:p>
          <a:p>
            <a:pPr indent="-182880" lvl="1" marL="384048" rtl="0" algn="l">
              <a:lnSpc>
                <a:spcPct val="100000"/>
              </a:lnSpc>
              <a:spcBef>
                <a:spcPts val="600"/>
              </a:spcBef>
              <a:spcAft>
                <a:spcPts val="0"/>
              </a:spcAft>
              <a:buClr>
                <a:srgbClr val="3F3F3F"/>
              </a:buClr>
              <a:buSzPct val="100000"/>
              <a:buFont typeface="Arial"/>
              <a:buChar char="•"/>
            </a:pPr>
            <a:r>
              <a:rPr b="1" lang="en-US"/>
              <a:t>If no supportive measures taken, document why it was not clearly unreasonable to do so, in light of the circumstances.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70000"/>
          </a:blip>
          <a:stretch>
            <a:fillRect/>
          </a:stretch>
        </a:blipFill>
      </p:bgPr>
    </p:bg>
    <p:spTree>
      <p:nvGrpSpPr>
        <p:cNvPr id="348" name="Shape 34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Custom 40">
      <a:dk1>
        <a:srgbClr val="000000"/>
      </a:dk1>
      <a:lt1>
        <a:srgbClr val="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RetrospectVTI">
  <a:themeElements>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2020-10-06T14:14:28Z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0x010100B48F153EA7558143BD332FC6574C8CAC</vt:lpwstr>
  </property>
</Properties>
</file>