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62" r:id="rId4"/>
    <p:sldId id="258" r:id="rId5"/>
    <p:sldId id="260" r:id="rId6"/>
    <p:sldId id="261" r:id="rId7"/>
    <p:sldId id="259"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62" d="100"/>
          <a:sy n="62" d="100"/>
        </p:scale>
        <p:origin x="96"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12/17/2025</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6551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645168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005213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54122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754884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884611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187111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634322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213529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900056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12/17/2025</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851963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12/17/2025</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751345866"/>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3"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4" name="Freeform: Shape 13">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Freeform: Shape 14">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0526CD8B-0E5E-A4F2-C266-F3C1B33AE38E}"/>
              </a:ext>
            </a:extLst>
          </p:cNvPr>
          <p:cNvSpPr>
            <a:spLocks noGrp="1"/>
          </p:cNvSpPr>
          <p:nvPr>
            <p:ph type="ctrTitle"/>
          </p:nvPr>
        </p:nvSpPr>
        <p:spPr>
          <a:xfrm>
            <a:off x="1005654" y="744909"/>
            <a:ext cx="3776416" cy="3155419"/>
          </a:xfrm>
        </p:spPr>
        <p:txBody>
          <a:bodyPr anchor="b">
            <a:normAutofit/>
          </a:bodyPr>
          <a:lstStyle/>
          <a:p>
            <a:pPr algn="l"/>
            <a:r>
              <a:rPr lang="en-US" sz="5000"/>
              <a:t>Technology</a:t>
            </a:r>
          </a:p>
        </p:txBody>
      </p:sp>
      <p:sp>
        <p:nvSpPr>
          <p:cNvPr id="3" name="Subtitle 2">
            <a:extLst>
              <a:ext uri="{FF2B5EF4-FFF2-40B4-BE49-F238E27FC236}">
                <a16:creationId xmlns:a16="http://schemas.microsoft.com/office/drawing/2014/main" id="{D7026231-2208-8C53-6D19-999F8858D79D}"/>
              </a:ext>
            </a:extLst>
          </p:cNvPr>
          <p:cNvSpPr>
            <a:spLocks noGrp="1"/>
          </p:cNvSpPr>
          <p:nvPr>
            <p:ph type="subTitle" idx="1"/>
          </p:nvPr>
        </p:nvSpPr>
        <p:spPr>
          <a:xfrm>
            <a:off x="1012785" y="4074784"/>
            <a:ext cx="3776415" cy="2054306"/>
          </a:xfrm>
        </p:spPr>
        <p:txBody>
          <a:bodyPr anchor="t">
            <a:normAutofit/>
          </a:bodyPr>
          <a:lstStyle/>
          <a:p>
            <a:pPr algn="l"/>
            <a:r>
              <a:rPr lang="en-US" sz="2200"/>
              <a:t>(Engineering, Production, Shop, Robotics, Video/Media)</a:t>
            </a:r>
          </a:p>
        </p:txBody>
      </p:sp>
      <p:grpSp>
        <p:nvGrpSpPr>
          <p:cNvPr id="23"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4" name="Straight Connector 23">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 name="Picture 3" descr="A group of people in a gym&#10;&#10;Description automatically generated">
            <a:extLst>
              <a:ext uri="{FF2B5EF4-FFF2-40B4-BE49-F238E27FC236}">
                <a16:creationId xmlns:a16="http://schemas.microsoft.com/office/drawing/2014/main" id="{EAD826C7-BE92-637A-8A6C-41A589748D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186557" y="1025542"/>
            <a:ext cx="6402214" cy="4801661"/>
          </a:xfrm>
          <a:prstGeom prst="rect">
            <a:avLst/>
          </a:prstGeom>
          <a:noFill/>
        </p:spPr>
      </p:pic>
      <p:grpSp>
        <p:nvGrpSpPr>
          <p:cNvPr id="27"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8" name="Freeform: Shape 27">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9"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1" name="Freeform: Shape 30">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0" name="Freeform: Shape 29">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216022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6" name="Rectangle 105">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24"/>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08" name="Top left">
            <a:extLst>
              <a:ext uri="{FF2B5EF4-FFF2-40B4-BE49-F238E27FC236}">
                <a16:creationId xmlns:a16="http://schemas.microsoft.com/office/drawing/2014/main" id="{2F729FEC-7EBC-41B6-9CD5-58C57895F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09" name="Freeform: Shape 108">
              <a:extLst>
                <a:ext uri="{FF2B5EF4-FFF2-40B4-BE49-F238E27FC236}">
                  <a16:creationId xmlns:a16="http://schemas.microsoft.com/office/drawing/2014/main" id="{A0671397-BAC1-4499-A872-5870E5BB22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0" name="Freeform: Shape 109">
              <a:extLst>
                <a:ext uri="{FF2B5EF4-FFF2-40B4-BE49-F238E27FC236}">
                  <a16:creationId xmlns:a16="http://schemas.microsoft.com/office/drawing/2014/main" id="{FDF01323-1052-4711-AA4A-1DDD2CF63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1" name="Freeform: Shape 110">
              <a:extLst>
                <a:ext uri="{FF2B5EF4-FFF2-40B4-BE49-F238E27FC236}">
                  <a16:creationId xmlns:a16="http://schemas.microsoft.com/office/drawing/2014/main" id="{10FAE0A5-57D5-4E59-AAC7-D86A0535A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2" name="Freeform: Shape 111">
              <a:extLst>
                <a:ext uri="{FF2B5EF4-FFF2-40B4-BE49-F238E27FC236}">
                  <a16:creationId xmlns:a16="http://schemas.microsoft.com/office/drawing/2014/main" id="{F02BB055-61D5-40A7-94DC-37274F0D3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3" name="Freeform: Shape 112">
              <a:extLst>
                <a:ext uri="{FF2B5EF4-FFF2-40B4-BE49-F238E27FC236}">
                  <a16:creationId xmlns:a16="http://schemas.microsoft.com/office/drawing/2014/main" id="{E138A524-DC49-46CB-9CDD-4754B4CCE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4" name="Freeform: Shape 113">
              <a:extLst>
                <a:ext uri="{FF2B5EF4-FFF2-40B4-BE49-F238E27FC236}">
                  <a16:creationId xmlns:a16="http://schemas.microsoft.com/office/drawing/2014/main" id="{88CA3F3C-30E5-4A33-90A3-16F92378DF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5" name="Freeform: Shape 114">
              <a:extLst>
                <a:ext uri="{FF2B5EF4-FFF2-40B4-BE49-F238E27FC236}">
                  <a16:creationId xmlns:a16="http://schemas.microsoft.com/office/drawing/2014/main" id="{1E95C29F-EBEE-4DB1-979A-0187BAE0BF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6" name="Freeform: Shape 115">
              <a:extLst>
                <a:ext uri="{FF2B5EF4-FFF2-40B4-BE49-F238E27FC236}">
                  <a16:creationId xmlns:a16="http://schemas.microsoft.com/office/drawing/2014/main" id="{DF66C890-5108-4030-A972-747C4260C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1">
            <a:extLst>
              <a:ext uri="{FF2B5EF4-FFF2-40B4-BE49-F238E27FC236}">
                <a16:creationId xmlns:a16="http://schemas.microsoft.com/office/drawing/2014/main" id="{86E66152-252E-95EF-EBE0-1FBEF4A922E5}"/>
              </a:ext>
            </a:extLst>
          </p:cNvPr>
          <p:cNvSpPr>
            <a:spLocks noGrp="1"/>
          </p:cNvSpPr>
          <p:nvPr>
            <p:ph type="title"/>
          </p:nvPr>
        </p:nvSpPr>
        <p:spPr>
          <a:xfrm>
            <a:off x="1198182" y="559813"/>
            <a:ext cx="4390807" cy="1664573"/>
          </a:xfrm>
        </p:spPr>
        <p:txBody>
          <a:bodyPr vert="horz" lIns="91440" tIns="45720" rIns="91440" bIns="45720" rtlCol="0">
            <a:normAutofit fontScale="90000"/>
          </a:bodyPr>
          <a:lstStyle/>
          <a:p>
            <a:pPr>
              <a:lnSpc>
                <a:spcPct val="90000"/>
              </a:lnSpc>
            </a:pPr>
            <a:r>
              <a:rPr lang="en-US" sz="3700" b="1" kern="1200" dirty="0">
                <a:latin typeface="+mj-lt"/>
                <a:ea typeface="+mj-ea"/>
                <a:cs typeface="+mj-cs"/>
              </a:rPr>
              <a:t>DDP (Design and Drawing for Production) </a:t>
            </a:r>
            <a:r>
              <a:rPr lang="en-US" sz="4000" i="1" dirty="0">
                <a:solidFill>
                  <a:srgbClr val="FF0000"/>
                </a:solidFill>
              </a:rPr>
              <a:t>(2 semesters)</a:t>
            </a:r>
            <a:endParaRPr lang="en-US" sz="3700" kern="1200" dirty="0">
              <a:latin typeface="+mj-lt"/>
              <a:ea typeface="+mj-ea"/>
              <a:cs typeface="+mj-cs"/>
            </a:endParaRPr>
          </a:p>
        </p:txBody>
      </p:sp>
      <p:pic>
        <p:nvPicPr>
          <p:cNvPr id="6" name="Picture 5" descr="A wood piece of wood with a bull head drawing on it&#10;&#10;AI-generated content may be incorrect.">
            <a:extLst>
              <a:ext uri="{FF2B5EF4-FFF2-40B4-BE49-F238E27FC236}">
                <a16:creationId xmlns:a16="http://schemas.microsoft.com/office/drawing/2014/main" id="{0C83F206-1B84-27E1-420B-1736CEAECE52}"/>
              </a:ext>
            </a:extLst>
          </p:cNvPr>
          <p:cNvPicPr>
            <a:picLocks noChangeAspect="1"/>
          </p:cNvPicPr>
          <p:nvPr/>
        </p:nvPicPr>
        <p:blipFill>
          <a:blip r:embed="rId2"/>
          <a:srcRect t="33692" r="-3" b="25855"/>
          <a:stretch>
            <a:fillRect/>
          </a:stretch>
        </p:blipFill>
        <p:spPr>
          <a:xfrm>
            <a:off x="5996623" y="-11424"/>
            <a:ext cx="6195372" cy="2299338"/>
          </a:xfrm>
          <a:prstGeom prst="rect">
            <a:avLst/>
          </a:prstGeom>
        </p:spPr>
      </p:pic>
      <p:sp>
        <p:nvSpPr>
          <p:cNvPr id="101" name="Content Placeholder 100">
            <a:extLst>
              <a:ext uri="{FF2B5EF4-FFF2-40B4-BE49-F238E27FC236}">
                <a16:creationId xmlns:a16="http://schemas.microsoft.com/office/drawing/2014/main" id="{E6BEFC85-9B6E-724D-5245-73FFC8EC4C2E}"/>
              </a:ext>
            </a:extLst>
          </p:cNvPr>
          <p:cNvSpPr>
            <a:spLocks noGrp="1"/>
          </p:cNvSpPr>
          <p:nvPr>
            <p:ph idx="1"/>
          </p:nvPr>
        </p:nvSpPr>
        <p:spPr>
          <a:xfrm>
            <a:off x="1185756" y="2384474"/>
            <a:ext cx="4390524" cy="3728613"/>
          </a:xfrm>
        </p:spPr>
        <p:txBody>
          <a:bodyPr>
            <a:normAutofit fontScale="55000" lnSpcReduction="20000"/>
          </a:bodyPr>
          <a:lstStyle/>
          <a:p>
            <a:r>
              <a:rPr lang="en-US" dirty="0"/>
              <a:t>Design and Drawing for Production is an entry level course. In DDP, students will be learning and using similar processes that they will not only see in future Engineering Technology courses, but in their future academic and professional careers. Through a variety of different processes and projects the students will utilize every step of the Design Process from addressing a problem, all the way through testing and evaluation.  Students will utilize industry-standard 3D modelling software in a laboratory, then produce the final designs in the workshop. </a:t>
            </a:r>
          </a:p>
          <a:p>
            <a:endParaRPr lang="en-US" sz="1800" dirty="0"/>
          </a:p>
        </p:txBody>
      </p:sp>
      <p:pic>
        <p:nvPicPr>
          <p:cNvPr id="7" name="Picture 6" descr="A screenshot of a computer&#10;&#10;AI-generated content may be incorrect.">
            <a:extLst>
              <a:ext uri="{FF2B5EF4-FFF2-40B4-BE49-F238E27FC236}">
                <a16:creationId xmlns:a16="http://schemas.microsoft.com/office/drawing/2014/main" id="{5F41A320-AD55-C4DA-4619-D6E0C44E8586}"/>
              </a:ext>
            </a:extLst>
          </p:cNvPr>
          <p:cNvPicPr>
            <a:picLocks noChangeAspect="1"/>
          </p:cNvPicPr>
          <p:nvPr/>
        </p:nvPicPr>
        <p:blipFill>
          <a:blip r:embed="rId3" cstate="print">
            <a:extLst>
              <a:ext uri="{28A0092B-C50C-407E-A947-70E740481C1C}">
                <a14:useLocalDpi xmlns:a14="http://schemas.microsoft.com/office/drawing/2010/main" val="0"/>
              </a:ext>
            </a:extLst>
          </a:blip>
          <a:srcRect t="15777" r="-3" b="28620"/>
          <a:stretch>
            <a:fillRect/>
          </a:stretch>
        </p:blipFill>
        <p:spPr bwMode="auto">
          <a:xfrm>
            <a:off x="5996623" y="4559278"/>
            <a:ext cx="6195372" cy="2299338"/>
          </a:xfrm>
          <a:prstGeom prst="rect">
            <a:avLst/>
          </a:prstGeom>
          <a:noFill/>
        </p:spPr>
      </p:pic>
      <p:pic>
        <p:nvPicPr>
          <p:cNvPr id="4" name="Content Placeholder 3" descr="A hand holding a plastic bag with wires&#10;&#10;AI-generated content may be incorrect.">
            <a:extLst>
              <a:ext uri="{FF2B5EF4-FFF2-40B4-BE49-F238E27FC236}">
                <a16:creationId xmlns:a16="http://schemas.microsoft.com/office/drawing/2014/main" id="{6CDE21F6-8648-D7F1-BEF8-86A653AD1BEC}"/>
              </a:ext>
            </a:extLst>
          </p:cNvPr>
          <p:cNvPicPr>
            <a:picLocks noChangeAspect="1"/>
          </p:cNvPicPr>
          <p:nvPr/>
        </p:nvPicPr>
        <p:blipFill>
          <a:blip r:embed="rId4"/>
          <a:srcRect l="2294" r="1172" b="2"/>
          <a:stretch>
            <a:fillRect/>
          </a:stretch>
        </p:blipFill>
        <p:spPr>
          <a:xfrm>
            <a:off x="5996623" y="2283834"/>
            <a:ext cx="3113417" cy="2281783"/>
          </a:xfrm>
          <a:prstGeom prst="rect">
            <a:avLst/>
          </a:prstGeom>
        </p:spPr>
      </p:pic>
      <p:pic>
        <p:nvPicPr>
          <p:cNvPr id="5" name="Picture 4" descr="SOUDWORKS &#10;Swept 80ss/Base &#10;Lofted 80ss/Base &#10;Boundary Boss/Base &#10;Extruded &#10;Cut &#10;Hole &#10;Wizard &#10;Fillet &#10;Linear &#10;Pattern &#10;o &#10;Intersect &#10;Mirror &#10;Search Commands &#10;x &#10;Extruded &#10;80ss/Base &#10;Features &#10;Revolved &#10;80ss/Base &#10;Revolved &#10;Reference Curves &#10;Geometry &#10;Analysis Preparation &#10;Instant3D &#10;Lofted Cut &#10;Boundary Cut &#10;Shell &#10;Sketch Markup Evaluate MSD Dimensions &#10;SOLIDWORKS Add-ins &#10;Simulation MSD SOLIDWORKSCAM SOLIDWORKS CAM TBM &#10;294 ddp challenage &#10;Sensors &#10;Annotations &#10;Solid Bodies (I) &#10;S— AISI 1015 Steel, Cold Drawn (SS) &#10;Front Plane &#10;Top Plane &#10;Right Plane &#10;Origin &#10;Boss Extrude I &#10;Cut-Extrudel &#10;Fillet I &#10;Boss- Extrude2 &#10;Cut Extrude2 &#10;Boss- Extrude3 &#10;Fillet2 &#10;Fillet3 &#10;Cut Extrude4 &#10;Cut-Extrude5 &#10;Cut-Extrude6 &#10;Cut-Extrude7 &#10;Model &#10;3D Views &#10;ion Study ">
            <a:extLst>
              <a:ext uri="{FF2B5EF4-FFF2-40B4-BE49-F238E27FC236}">
                <a16:creationId xmlns:a16="http://schemas.microsoft.com/office/drawing/2014/main" id="{A721C6ED-1ED8-2BFD-FFE9-744CF1ADAE84}"/>
              </a:ext>
            </a:extLst>
          </p:cNvPr>
          <p:cNvPicPr>
            <a:picLocks noChangeAspect="1"/>
          </p:cNvPicPr>
          <p:nvPr/>
        </p:nvPicPr>
        <p:blipFill>
          <a:blip r:embed="rId5" cstate="print">
            <a:extLst>
              <a:ext uri="{28A0092B-C50C-407E-A947-70E740481C1C}">
                <a14:useLocalDpi xmlns:a14="http://schemas.microsoft.com/office/drawing/2010/main" val="0"/>
              </a:ext>
            </a:extLst>
          </a:blip>
          <a:srcRect l="16393" r="4293" b="-2"/>
          <a:stretch>
            <a:fillRect/>
          </a:stretch>
        </p:blipFill>
        <p:spPr bwMode="auto">
          <a:xfrm>
            <a:off x="9095374" y="2283834"/>
            <a:ext cx="3093585" cy="2281783"/>
          </a:xfrm>
          <a:prstGeom prst="rect">
            <a:avLst/>
          </a:prstGeom>
          <a:noFill/>
        </p:spPr>
      </p:pic>
      <p:grpSp>
        <p:nvGrpSpPr>
          <p:cNvPr id="118" name="Bottom Right">
            <a:extLst>
              <a:ext uri="{FF2B5EF4-FFF2-40B4-BE49-F238E27FC236}">
                <a16:creationId xmlns:a16="http://schemas.microsoft.com/office/drawing/2014/main" id="{272D4733-0DF2-4251-8813-8C7E61241A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119" name="Graphic 157">
              <a:extLst>
                <a:ext uri="{FF2B5EF4-FFF2-40B4-BE49-F238E27FC236}">
                  <a16:creationId xmlns:a16="http://schemas.microsoft.com/office/drawing/2014/main" id="{5B7C1FF6-215F-4CBC-98ED-9722ED081BE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121" name="Freeform: Shape 120">
                <a:extLst>
                  <a:ext uri="{FF2B5EF4-FFF2-40B4-BE49-F238E27FC236}">
                    <a16:creationId xmlns:a16="http://schemas.microsoft.com/office/drawing/2014/main" id="{083A25ED-CDB4-4D94-A62A-2698CEDE0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2" name="Freeform: Shape 121">
                <a:extLst>
                  <a:ext uri="{FF2B5EF4-FFF2-40B4-BE49-F238E27FC236}">
                    <a16:creationId xmlns:a16="http://schemas.microsoft.com/office/drawing/2014/main" id="{E14EC692-349E-4DCF-885D-704C73B00F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3" name="Freeform: Shape 122">
                <a:extLst>
                  <a:ext uri="{FF2B5EF4-FFF2-40B4-BE49-F238E27FC236}">
                    <a16:creationId xmlns:a16="http://schemas.microsoft.com/office/drawing/2014/main" id="{C8F13C36-B887-4FAB-A21C-04F0A6429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4" name="Freeform: Shape 123">
                <a:extLst>
                  <a:ext uri="{FF2B5EF4-FFF2-40B4-BE49-F238E27FC236}">
                    <a16:creationId xmlns:a16="http://schemas.microsoft.com/office/drawing/2014/main" id="{2A28759C-C713-4E48-949A-3FED117DC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5" name="Freeform: Shape 124">
                <a:extLst>
                  <a:ext uri="{FF2B5EF4-FFF2-40B4-BE49-F238E27FC236}">
                    <a16:creationId xmlns:a16="http://schemas.microsoft.com/office/drawing/2014/main" id="{53604221-5202-42DC-9D02-062940625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6" name="Freeform: Shape 125">
                <a:extLst>
                  <a:ext uri="{FF2B5EF4-FFF2-40B4-BE49-F238E27FC236}">
                    <a16:creationId xmlns:a16="http://schemas.microsoft.com/office/drawing/2014/main" id="{4C4D2340-F5D2-4884-9AA9-4AC0959B3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7" name="Freeform: Shape 126">
                <a:extLst>
                  <a:ext uri="{FF2B5EF4-FFF2-40B4-BE49-F238E27FC236}">
                    <a16:creationId xmlns:a16="http://schemas.microsoft.com/office/drawing/2014/main" id="{8D629568-AB97-430E-8B9D-7675BDA9A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120" name="Freeform: Shape 119">
              <a:extLst>
                <a:ext uri="{FF2B5EF4-FFF2-40B4-BE49-F238E27FC236}">
                  <a16:creationId xmlns:a16="http://schemas.microsoft.com/office/drawing/2014/main" id="{1D5034A6-B057-4D02-B938-824510670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224268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52020C26-6797-9B88-8C29-C4065AEAD606}"/>
              </a:ext>
            </a:extLst>
          </p:cNvPr>
          <p:cNvSpPr>
            <a:spLocks noGrp="1"/>
          </p:cNvSpPr>
          <p:nvPr>
            <p:ph type="title"/>
          </p:nvPr>
        </p:nvSpPr>
        <p:spPr>
          <a:xfrm>
            <a:off x="1198181" y="4087571"/>
            <a:ext cx="4795282" cy="2031941"/>
          </a:xfrm>
        </p:spPr>
        <p:txBody>
          <a:bodyPr anchor="ctr">
            <a:normAutofit/>
          </a:bodyPr>
          <a:lstStyle/>
          <a:p>
            <a:r>
              <a:rPr lang="en-US" dirty="0"/>
              <a:t>Architecture </a:t>
            </a:r>
            <a:r>
              <a:rPr lang="en-US" i="1" dirty="0">
                <a:solidFill>
                  <a:srgbClr val="FF0000"/>
                </a:solidFill>
              </a:rPr>
              <a:t>(1 semester)</a:t>
            </a:r>
          </a:p>
        </p:txBody>
      </p:sp>
      <p:pic>
        <p:nvPicPr>
          <p:cNvPr id="4" name="Picture 3" descr="A wooden model of a house&#10;&#10;AI-generated content may be incorrect.">
            <a:extLst>
              <a:ext uri="{FF2B5EF4-FFF2-40B4-BE49-F238E27FC236}">
                <a16:creationId xmlns:a16="http://schemas.microsoft.com/office/drawing/2014/main" id="{CC91E5B4-791A-DCDB-2048-10229DC0F5B3}"/>
              </a:ext>
            </a:extLst>
          </p:cNvPr>
          <p:cNvPicPr>
            <a:picLocks noChangeAspect="1"/>
          </p:cNvPicPr>
          <p:nvPr/>
        </p:nvPicPr>
        <p:blipFill>
          <a:blip r:embed="rId2" cstate="print">
            <a:extLst>
              <a:ext uri="{28A0092B-C50C-407E-A947-70E740481C1C}">
                <a14:useLocalDpi xmlns:a14="http://schemas.microsoft.com/office/drawing/2010/main" val="0"/>
              </a:ext>
            </a:extLst>
          </a:blip>
          <a:srcRect t="6849" r="-1" b="4529"/>
          <a:stretch>
            <a:fillRect/>
          </a:stretch>
        </p:blipFill>
        <p:spPr bwMode="auto">
          <a:xfrm>
            <a:off x="198741" y="10"/>
            <a:ext cx="5897259" cy="3919684"/>
          </a:xfrm>
          <a:prstGeom prst="rect">
            <a:avLst/>
          </a:prstGeom>
          <a:noFill/>
        </p:spPr>
      </p:pic>
      <p:grpSp>
        <p:nvGrpSpPr>
          <p:cNvPr id="14" name="Top left">
            <a:extLst>
              <a:ext uri="{FF2B5EF4-FFF2-40B4-BE49-F238E27FC236}">
                <a16:creationId xmlns:a16="http://schemas.microsoft.com/office/drawing/2014/main" id="{555A4878-58A8-466B-9CBB-D9C7B73A23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15" name="Freeform: Shape 14">
              <a:extLst>
                <a:ext uri="{FF2B5EF4-FFF2-40B4-BE49-F238E27FC236}">
                  <a16:creationId xmlns:a16="http://schemas.microsoft.com/office/drawing/2014/main" id="{7B2C0347-99C5-457C-96BB-964EC3D6C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8322603B-EA7A-4479-B7AC-21C445B55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467DEB95-C59D-43A3-8917-33FEA62ED2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4134DECB-B9DE-4F19-AF07-7512192CE0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EBDF02D3-B136-436A-B60D-8623E141C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1A32DDDB-0980-4A0E-B46C-42D6F991A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569902D1-15A0-47B3-9568-3682CFE02D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23" name="Bottom Right">
            <a:extLst>
              <a:ext uri="{FF2B5EF4-FFF2-40B4-BE49-F238E27FC236}">
                <a16:creationId xmlns:a16="http://schemas.microsoft.com/office/drawing/2014/main" id="{D54E906B-A561-4AF4-8778-C71C4014C7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4" name="Freeform: Shape 23">
              <a:extLst>
                <a:ext uri="{FF2B5EF4-FFF2-40B4-BE49-F238E27FC236}">
                  <a16:creationId xmlns:a16="http://schemas.microsoft.com/office/drawing/2014/main" id="{74957CE3-D5C1-49C7-A2EF-BB2C9D8E23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5" name="Graphic 157">
              <a:extLst>
                <a:ext uri="{FF2B5EF4-FFF2-40B4-BE49-F238E27FC236}">
                  <a16:creationId xmlns:a16="http://schemas.microsoft.com/office/drawing/2014/main" id="{AA5E7F3F-DF80-4388-B56C-AA2269774B1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8816041A-E8E1-4D5E-B2F4-36DCBEDEC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33BD682-B608-4AA9-B3E6-8883805EEF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D980DE96-1998-4FE0-8ED8-FD0CFC005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80187CFE-945B-4C8D-9D10-CE1605FC1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6A2D49C-487B-4669-B4F2-EA9D7120ED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915D840-3D9A-4803-8DEE-9F8AC1A28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44C46D1C-C09D-4793-8B90-E9E120A3B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E0049168-7CC2-4B53-ADD4-F3B1D9816A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Picture 4" descr="Architectural Drawings: 10 Modern Architecture Schools in Plan - Architizer  Journal">
            <a:extLst>
              <a:ext uri="{FF2B5EF4-FFF2-40B4-BE49-F238E27FC236}">
                <a16:creationId xmlns:a16="http://schemas.microsoft.com/office/drawing/2014/main" id="{F1A69E13-576F-ADD0-BC51-DEF7448F5D33}"/>
              </a:ext>
            </a:extLst>
          </p:cNvPr>
          <p:cNvPicPr>
            <a:picLocks noChangeAspect="1"/>
          </p:cNvPicPr>
          <p:nvPr/>
        </p:nvPicPr>
        <p:blipFill>
          <a:blip r:embed="rId3" cstate="print">
            <a:extLst>
              <a:ext uri="{28A0092B-C50C-407E-A947-70E740481C1C}">
                <a14:useLocalDpi xmlns:a14="http://schemas.microsoft.com/office/drawing/2010/main" val="0"/>
              </a:ext>
            </a:extLst>
          </a:blip>
          <a:srcRect r="7850" b="2"/>
          <a:stretch>
            <a:fillRect/>
          </a:stretch>
        </p:blipFill>
        <p:spPr bwMode="auto">
          <a:xfrm>
            <a:off x="6096000" y="10"/>
            <a:ext cx="5897259" cy="3919684"/>
          </a:xfrm>
          <a:prstGeom prst="rect">
            <a:avLst/>
          </a:prstGeom>
          <a:noFill/>
        </p:spPr>
      </p:pic>
      <p:sp>
        <p:nvSpPr>
          <p:cNvPr id="3" name="Content Placeholder 2">
            <a:extLst>
              <a:ext uri="{FF2B5EF4-FFF2-40B4-BE49-F238E27FC236}">
                <a16:creationId xmlns:a16="http://schemas.microsoft.com/office/drawing/2014/main" id="{F7960EA0-69AC-6F21-7AE9-7247E8C68419}"/>
              </a:ext>
            </a:extLst>
          </p:cNvPr>
          <p:cNvSpPr>
            <a:spLocks noGrp="1"/>
          </p:cNvSpPr>
          <p:nvPr>
            <p:ph idx="1"/>
          </p:nvPr>
        </p:nvSpPr>
        <p:spPr>
          <a:xfrm>
            <a:off x="6195372" y="4088049"/>
            <a:ext cx="4977905" cy="2031475"/>
          </a:xfrm>
        </p:spPr>
        <p:txBody>
          <a:bodyPr anchor="ctr">
            <a:normAutofit/>
          </a:bodyPr>
          <a:lstStyle/>
          <a:p>
            <a:pPr>
              <a:lnSpc>
                <a:spcPct val="100000"/>
              </a:lnSpc>
            </a:pPr>
            <a:r>
              <a:rPr lang="en-US" sz="1500"/>
              <a:t>This half-year course encapsulates everything Architecture: Building Design, Construction Techniques, Blueprinting, Codes, and so much more. This course is a hands-on approach to Architecture that will benefit any and all students interested in Architecture, Interior Design, Civil/Structural Engineering, Construction, Engineering Design, and beyond! </a:t>
            </a:r>
          </a:p>
          <a:p>
            <a:pPr>
              <a:lnSpc>
                <a:spcPct val="100000"/>
              </a:lnSpc>
            </a:pPr>
            <a:endParaRPr lang="en-US" sz="1500"/>
          </a:p>
        </p:txBody>
      </p:sp>
    </p:spTree>
    <p:extLst>
      <p:ext uri="{BB962C8B-B14F-4D97-AF65-F5344CB8AC3E}">
        <p14:creationId xmlns:p14="http://schemas.microsoft.com/office/powerpoint/2010/main" val="49283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8" name="Rectangle 67">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69" name="Top left">
            <a:extLst>
              <a:ext uri="{FF2B5EF4-FFF2-40B4-BE49-F238E27FC236}">
                <a16:creationId xmlns:a16="http://schemas.microsoft.com/office/drawing/2014/main" id="{2DAAFCA5-1DFC-43F3-BFA9-9FBA02EE55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18" name="Freeform: Shape 17">
              <a:extLst>
                <a:ext uri="{FF2B5EF4-FFF2-40B4-BE49-F238E27FC236}">
                  <a16:creationId xmlns:a16="http://schemas.microsoft.com/office/drawing/2014/main" id="{DA81B96B-6A05-4D1F-91A0-88288DCA9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0" name="Freeform: Shape 69">
              <a:extLst>
                <a:ext uri="{FF2B5EF4-FFF2-40B4-BE49-F238E27FC236}">
                  <a16:creationId xmlns:a16="http://schemas.microsoft.com/office/drawing/2014/main" id="{6DE81E95-BB01-4365-A3EE-722C4F8AF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1" name="Freeform: Shape 70">
              <a:extLst>
                <a:ext uri="{FF2B5EF4-FFF2-40B4-BE49-F238E27FC236}">
                  <a16:creationId xmlns:a16="http://schemas.microsoft.com/office/drawing/2014/main" id="{E4277FDB-41B6-4631-8E68-9B870E375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2" name="Freeform: Shape 71">
              <a:extLst>
                <a:ext uri="{FF2B5EF4-FFF2-40B4-BE49-F238E27FC236}">
                  <a16:creationId xmlns:a16="http://schemas.microsoft.com/office/drawing/2014/main" id="{5F2340C3-0048-468C-82AF-64A4A9EA8D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3" name="Freeform: Shape 72">
              <a:extLst>
                <a:ext uri="{FF2B5EF4-FFF2-40B4-BE49-F238E27FC236}">
                  <a16:creationId xmlns:a16="http://schemas.microsoft.com/office/drawing/2014/main" id="{FF1D2CBC-5E3B-4B88-B306-6E5D55AAB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4" name="Freeform: Shape 73">
              <a:extLst>
                <a:ext uri="{FF2B5EF4-FFF2-40B4-BE49-F238E27FC236}">
                  <a16:creationId xmlns:a16="http://schemas.microsoft.com/office/drawing/2014/main" id="{73F7027C-3C66-46F8-A3EB-F689F39752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5" name="Freeform: Shape 74">
              <a:extLst>
                <a:ext uri="{FF2B5EF4-FFF2-40B4-BE49-F238E27FC236}">
                  <a16:creationId xmlns:a16="http://schemas.microsoft.com/office/drawing/2014/main" id="{27C7C299-6841-47C7-BE04-BC945F97E7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6" name="Freeform: Shape 75">
              <a:extLst>
                <a:ext uri="{FF2B5EF4-FFF2-40B4-BE49-F238E27FC236}">
                  <a16:creationId xmlns:a16="http://schemas.microsoft.com/office/drawing/2014/main" id="{BB264284-41E9-45CB-901A-D1AE18598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1">
            <a:extLst>
              <a:ext uri="{FF2B5EF4-FFF2-40B4-BE49-F238E27FC236}">
                <a16:creationId xmlns:a16="http://schemas.microsoft.com/office/drawing/2014/main" id="{56BEF057-20B5-2E7B-060C-AC33DE94938E}"/>
              </a:ext>
            </a:extLst>
          </p:cNvPr>
          <p:cNvSpPr>
            <a:spLocks noGrp="1"/>
          </p:cNvSpPr>
          <p:nvPr>
            <p:ph type="title"/>
          </p:nvPr>
        </p:nvSpPr>
        <p:spPr>
          <a:xfrm>
            <a:off x="1198182" y="559813"/>
            <a:ext cx="5605358" cy="1664573"/>
          </a:xfrm>
        </p:spPr>
        <p:txBody>
          <a:bodyPr>
            <a:normAutofit fontScale="90000"/>
          </a:bodyPr>
          <a:lstStyle/>
          <a:p>
            <a:r>
              <a:rPr lang="en-US" dirty="0"/>
              <a:t>Principles of Engineering </a:t>
            </a:r>
            <a:r>
              <a:rPr lang="en-US" i="1" dirty="0">
                <a:solidFill>
                  <a:srgbClr val="FF0000"/>
                </a:solidFill>
              </a:rPr>
              <a:t>(1 semester)</a:t>
            </a:r>
            <a:endParaRPr lang="en-US" dirty="0"/>
          </a:p>
        </p:txBody>
      </p:sp>
      <p:pic>
        <p:nvPicPr>
          <p:cNvPr id="4" name="Picture 3" descr="How to Build an Awesome Trebuchet : 17 Steps (with Pictures) - Instructables">
            <a:extLst>
              <a:ext uri="{FF2B5EF4-FFF2-40B4-BE49-F238E27FC236}">
                <a16:creationId xmlns:a16="http://schemas.microsoft.com/office/drawing/2014/main" id="{C3536B2F-F976-E71D-01AD-46780930843F}"/>
              </a:ext>
            </a:extLst>
          </p:cNvPr>
          <p:cNvPicPr>
            <a:picLocks noChangeAspect="1"/>
          </p:cNvPicPr>
          <p:nvPr/>
        </p:nvPicPr>
        <p:blipFill>
          <a:blip r:embed="rId2" cstate="print">
            <a:extLst>
              <a:ext uri="{28A0092B-C50C-407E-A947-70E740481C1C}">
                <a14:useLocalDpi xmlns:a14="http://schemas.microsoft.com/office/drawing/2010/main" val="0"/>
              </a:ext>
            </a:extLst>
          </a:blip>
          <a:srcRect t="11371" r="4" b="33914"/>
          <a:stretch>
            <a:fillRect/>
          </a:stretch>
        </p:blipFill>
        <p:spPr bwMode="auto">
          <a:xfrm>
            <a:off x="7188594" y="10"/>
            <a:ext cx="5003406" cy="2285990"/>
          </a:xfrm>
          <a:prstGeom prst="rect">
            <a:avLst/>
          </a:prstGeom>
          <a:noFill/>
        </p:spPr>
      </p:pic>
      <p:sp>
        <p:nvSpPr>
          <p:cNvPr id="10" name="Content Placeholder 9">
            <a:extLst>
              <a:ext uri="{FF2B5EF4-FFF2-40B4-BE49-F238E27FC236}">
                <a16:creationId xmlns:a16="http://schemas.microsoft.com/office/drawing/2014/main" id="{E40C09B5-1F45-5550-E5DA-D2DAEA8399C4}"/>
              </a:ext>
            </a:extLst>
          </p:cNvPr>
          <p:cNvSpPr>
            <a:spLocks noGrp="1"/>
          </p:cNvSpPr>
          <p:nvPr>
            <p:ph idx="1"/>
          </p:nvPr>
        </p:nvSpPr>
        <p:spPr>
          <a:xfrm>
            <a:off x="1185755" y="2384474"/>
            <a:ext cx="5604997" cy="3728613"/>
          </a:xfrm>
        </p:spPr>
        <p:txBody>
          <a:bodyPr>
            <a:normAutofit fontScale="70000" lnSpcReduction="20000"/>
          </a:bodyPr>
          <a:lstStyle/>
          <a:p>
            <a:r>
              <a:rPr lang="en-US" dirty="0"/>
              <a:t>This is an integrative, hands-on, laboratory-based course which introduces students to concepts of engineering (ethics, design, modeling, optimization systems, and technology/society interactions). These concepts are applied to solving problems contained in “real world” case studies. Case study abstracts relate to mechanical foundations, and control energy, communications, structural design, designing technology for people with disabilities, and so much more. </a:t>
            </a:r>
            <a:endParaRPr lang="en-US" sz="1800" dirty="0"/>
          </a:p>
        </p:txBody>
      </p:sp>
      <p:pic>
        <p:nvPicPr>
          <p:cNvPr id="5" name="Content Placeholder 4" descr="Mini Golf At Home | Deemples Golf">
            <a:extLst>
              <a:ext uri="{FF2B5EF4-FFF2-40B4-BE49-F238E27FC236}">
                <a16:creationId xmlns:a16="http://schemas.microsoft.com/office/drawing/2014/main" id="{B7024FF9-6FAE-00F8-FF8A-0D8BEED390B6}"/>
              </a:ext>
            </a:extLst>
          </p:cNvPr>
          <p:cNvPicPr>
            <a:picLocks noChangeAspect="1"/>
          </p:cNvPicPr>
          <p:nvPr/>
        </p:nvPicPr>
        <p:blipFill>
          <a:blip r:embed="rId3">
            <a:extLst>
              <a:ext uri="{28A0092B-C50C-407E-A947-70E740481C1C}">
                <a14:useLocalDpi xmlns:a14="http://schemas.microsoft.com/office/drawing/2010/main" val="0"/>
              </a:ext>
            </a:extLst>
          </a:blip>
          <a:srcRect t="34363" r="1" b="4719"/>
          <a:stretch>
            <a:fillRect/>
          </a:stretch>
        </p:blipFill>
        <p:spPr bwMode="auto">
          <a:xfrm>
            <a:off x="7188594" y="2286000"/>
            <a:ext cx="5003406" cy="2286000"/>
          </a:xfrm>
          <a:prstGeom prst="rect">
            <a:avLst/>
          </a:prstGeom>
          <a:noFill/>
        </p:spPr>
      </p:pic>
      <p:pic>
        <p:nvPicPr>
          <p:cNvPr id="6" name="Picture 5" descr="Miller 3D Printing | Medical Industry 3D Printing Resellers">
            <a:extLst>
              <a:ext uri="{FF2B5EF4-FFF2-40B4-BE49-F238E27FC236}">
                <a16:creationId xmlns:a16="http://schemas.microsoft.com/office/drawing/2014/main" id="{4A14EAF7-48BF-E550-790F-BC864BF011D0}"/>
              </a:ext>
            </a:extLst>
          </p:cNvPr>
          <p:cNvPicPr>
            <a:picLocks noChangeAspect="1"/>
          </p:cNvPicPr>
          <p:nvPr/>
        </p:nvPicPr>
        <p:blipFill>
          <a:blip r:embed="rId4" cstate="print">
            <a:extLst>
              <a:ext uri="{28A0092B-C50C-407E-A947-70E740481C1C}">
                <a14:useLocalDpi xmlns:a14="http://schemas.microsoft.com/office/drawing/2010/main" val="0"/>
              </a:ext>
            </a:extLst>
          </a:blip>
          <a:srcRect r="6979"/>
          <a:stretch>
            <a:fillRect/>
          </a:stretch>
        </p:blipFill>
        <p:spPr bwMode="auto">
          <a:xfrm>
            <a:off x="7188594" y="4572000"/>
            <a:ext cx="5003406" cy="2286000"/>
          </a:xfrm>
          <a:prstGeom prst="rect">
            <a:avLst/>
          </a:prstGeom>
          <a:noFill/>
        </p:spPr>
      </p:pic>
      <p:grpSp>
        <p:nvGrpSpPr>
          <p:cNvPr id="27" name="Bottom Right">
            <a:extLst>
              <a:ext uri="{FF2B5EF4-FFF2-40B4-BE49-F238E27FC236}">
                <a16:creationId xmlns:a16="http://schemas.microsoft.com/office/drawing/2014/main" id="{21F5931D-F07C-4C51-BAE4-F817B85DFD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77" name="Graphic 157">
              <a:extLst>
                <a:ext uri="{FF2B5EF4-FFF2-40B4-BE49-F238E27FC236}">
                  <a16:creationId xmlns:a16="http://schemas.microsoft.com/office/drawing/2014/main" id="{F06FD6EB-DF3A-4461-8775-36DE35F2A5A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78" name="Freeform: Shape 77">
                <a:extLst>
                  <a:ext uri="{FF2B5EF4-FFF2-40B4-BE49-F238E27FC236}">
                    <a16:creationId xmlns:a16="http://schemas.microsoft.com/office/drawing/2014/main" id="{BC3B322B-2542-4403-A06B-6FFA3F7539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9" name="Freeform: Shape 78">
                <a:extLst>
                  <a:ext uri="{FF2B5EF4-FFF2-40B4-BE49-F238E27FC236}">
                    <a16:creationId xmlns:a16="http://schemas.microsoft.com/office/drawing/2014/main" id="{C2501D36-0DE6-4152-8ABC-5BFAA72A1C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0" name="Freeform: Shape 79">
                <a:extLst>
                  <a:ext uri="{FF2B5EF4-FFF2-40B4-BE49-F238E27FC236}">
                    <a16:creationId xmlns:a16="http://schemas.microsoft.com/office/drawing/2014/main" id="{02136525-2593-4600-BA91-DC9765E62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1" name="Freeform: Shape 80">
                <a:extLst>
                  <a:ext uri="{FF2B5EF4-FFF2-40B4-BE49-F238E27FC236}">
                    <a16:creationId xmlns:a16="http://schemas.microsoft.com/office/drawing/2014/main" id="{A841304E-B865-40BC-8EEB-7711FB668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2" name="Freeform: Shape 81">
                <a:extLst>
                  <a:ext uri="{FF2B5EF4-FFF2-40B4-BE49-F238E27FC236}">
                    <a16:creationId xmlns:a16="http://schemas.microsoft.com/office/drawing/2014/main" id="{E227A704-6074-42E5-82D0-AFDFFAED5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3" name="Freeform: Shape 82">
                <a:extLst>
                  <a:ext uri="{FF2B5EF4-FFF2-40B4-BE49-F238E27FC236}">
                    <a16:creationId xmlns:a16="http://schemas.microsoft.com/office/drawing/2014/main" id="{23AB8F2C-79F6-47D8-BE44-28E87D9A7C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Shape 35">
                <a:extLst>
                  <a:ext uri="{FF2B5EF4-FFF2-40B4-BE49-F238E27FC236}">
                    <a16:creationId xmlns:a16="http://schemas.microsoft.com/office/drawing/2014/main" id="{4E298897-91BA-4C86-B21B-28BABA1FA1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84" name="Freeform: Shape 83">
              <a:extLst>
                <a:ext uri="{FF2B5EF4-FFF2-40B4-BE49-F238E27FC236}">
                  <a16:creationId xmlns:a16="http://schemas.microsoft.com/office/drawing/2014/main" id="{C8C0B5F1-BE54-422F-8DCE-7CB5281562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361923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4" name="Top left">
            <a:extLst>
              <a:ext uri="{FF2B5EF4-FFF2-40B4-BE49-F238E27FC236}">
                <a16:creationId xmlns:a16="http://schemas.microsoft.com/office/drawing/2014/main" id="{E8ABCFC2-1187-4EFE-87CB-D1ABA0F5DB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 name="Freeform: Shape 14">
              <a:extLst>
                <a:ext uri="{FF2B5EF4-FFF2-40B4-BE49-F238E27FC236}">
                  <a16:creationId xmlns:a16="http://schemas.microsoft.com/office/drawing/2014/main" id="{C4CE539D-89D1-484C-B390-9D6005029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6" name="Freeform: Shape 15">
              <a:extLst>
                <a:ext uri="{FF2B5EF4-FFF2-40B4-BE49-F238E27FC236}">
                  <a16:creationId xmlns:a16="http://schemas.microsoft.com/office/drawing/2014/main" id="{285D0A74-51B8-440F-8ADF-3F2ED1C84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A5C9E45B-6B92-475E-8B2E-97729EE8FC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E7E3A49B-F12C-4355-84DE-0EF54227A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3DE6BF50-27B1-444D-9E81-752674A045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C8B7A474-F527-47C3-94C4-A0F446276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2D1AF5A9-1A6C-4F55-B975-879BF9EE31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1039866D-1864-499B-9BD7-C8178A07F0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84DBC80C-B0AC-886F-3E5C-49A60F50EB1D}"/>
              </a:ext>
            </a:extLst>
          </p:cNvPr>
          <p:cNvSpPr>
            <a:spLocks noGrp="1"/>
          </p:cNvSpPr>
          <p:nvPr>
            <p:ph type="title"/>
          </p:nvPr>
        </p:nvSpPr>
        <p:spPr>
          <a:xfrm>
            <a:off x="1198181" y="168425"/>
            <a:ext cx="4795282" cy="2091782"/>
          </a:xfrm>
        </p:spPr>
        <p:txBody>
          <a:bodyPr anchor="ctr">
            <a:normAutofit fontScale="90000"/>
          </a:bodyPr>
          <a:lstStyle/>
          <a:p>
            <a:r>
              <a:rPr lang="en-US" dirty="0"/>
              <a:t>Production Systems </a:t>
            </a:r>
            <a:r>
              <a:rPr lang="en-US" i="1" dirty="0">
                <a:solidFill>
                  <a:srgbClr val="FF0000"/>
                </a:solidFill>
              </a:rPr>
              <a:t>(1 semester)</a:t>
            </a:r>
            <a:endParaRPr lang="en-US" dirty="0"/>
          </a:p>
        </p:txBody>
      </p:sp>
      <p:sp>
        <p:nvSpPr>
          <p:cNvPr id="3" name="Content Placeholder 2">
            <a:extLst>
              <a:ext uri="{FF2B5EF4-FFF2-40B4-BE49-F238E27FC236}">
                <a16:creationId xmlns:a16="http://schemas.microsoft.com/office/drawing/2014/main" id="{37D15EB1-E6AA-E668-74DE-363601AEFD8C}"/>
              </a:ext>
            </a:extLst>
          </p:cNvPr>
          <p:cNvSpPr>
            <a:spLocks noGrp="1"/>
          </p:cNvSpPr>
          <p:nvPr>
            <p:ph idx="1"/>
          </p:nvPr>
        </p:nvSpPr>
        <p:spPr>
          <a:xfrm>
            <a:off x="6094476" y="383989"/>
            <a:ext cx="5842786" cy="2620288"/>
          </a:xfrm>
        </p:spPr>
        <p:txBody>
          <a:bodyPr anchor="ctr">
            <a:normAutofit/>
          </a:bodyPr>
          <a:lstStyle/>
          <a:p>
            <a:r>
              <a:rPr lang="en-US" sz="1800" dirty="0"/>
              <a:t>This is a half year course where we delve into the Design and Production of Products that </a:t>
            </a:r>
            <a:r>
              <a:rPr lang="en-US" sz="1800" i="1" dirty="0"/>
              <a:t>emphasize Aesthetic Design, Functionality, Ease of Assembly, and Mass Production Capabilities.</a:t>
            </a:r>
          </a:p>
          <a:p>
            <a:endParaRPr lang="en-US" sz="1800" dirty="0"/>
          </a:p>
        </p:txBody>
      </p:sp>
      <p:pic>
        <p:nvPicPr>
          <p:cNvPr id="4" name="Picture 3">
            <a:extLst>
              <a:ext uri="{FF2B5EF4-FFF2-40B4-BE49-F238E27FC236}">
                <a16:creationId xmlns:a16="http://schemas.microsoft.com/office/drawing/2014/main" id="{9D70F35A-8B3A-93D8-C282-39F7755EE4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165875" y="2001952"/>
            <a:ext cx="4503729" cy="4492471"/>
          </a:xfrm>
          <a:prstGeom prst="rect">
            <a:avLst/>
          </a:prstGeom>
          <a:noFill/>
        </p:spPr>
      </p:pic>
      <p:pic>
        <p:nvPicPr>
          <p:cNvPr id="5" name="Picture 4">
            <a:extLst>
              <a:ext uri="{FF2B5EF4-FFF2-40B4-BE49-F238E27FC236}">
                <a16:creationId xmlns:a16="http://schemas.microsoft.com/office/drawing/2014/main" id="{CC1A08B3-1D25-F937-DBAD-C6B929990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756268" y="2738334"/>
            <a:ext cx="6346019" cy="3506175"/>
          </a:xfrm>
          <a:prstGeom prst="rect">
            <a:avLst/>
          </a:prstGeom>
          <a:noFill/>
        </p:spPr>
      </p:pic>
      <p:grpSp>
        <p:nvGrpSpPr>
          <p:cNvPr id="24" name="Bottom Right">
            <a:extLst>
              <a:ext uri="{FF2B5EF4-FFF2-40B4-BE49-F238E27FC236}">
                <a16:creationId xmlns:a16="http://schemas.microsoft.com/office/drawing/2014/main" id="{CE5E50B5-764C-4CF0-BE62-6330BDB19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5" name="Graphic 157">
              <a:extLst>
                <a:ext uri="{FF2B5EF4-FFF2-40B4-BE49-F238E27FC236}">
                  <a16:creationId xmlns:a16="http://schemas.microsoft.com/office/drawing/2014/main" id="{9C1BDBFA-B254-41ED-90D6-17F930A0790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7" name="Freeform: Shape 26">
                <a:extLst>
                  <a:ext uri="{FF2B5EF4-FFF2-40B4-BE49-F238E27FC236}">
                    <a16:creationId xmlns:a16="http://schemas.microsoft.com/office/drawing/2014/main" id="{1E84A133-F5D3-4950-9DC9-A3DEEEBC95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682FFBFE-D99F-4065-9AEC-88E664DB8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421980AE-6D2C-4DAE-A7A8-52045837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3B2229E-2951-41E8-AD53-08D8005238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82D20C4F-2AC9-44DD-9092-45ACB8A17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08C98BF0-6D5F-4454-8756-16602535A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B6F1B3E8-AAFA-43AA-9872-DF033CCBF6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 name="Freeform: Shape 25">
              <a:extLst>
                <a:ext uri="{FF2B5EF4-FFF2-40B4-BE49-F238E27FC236}">
                  <a16:creationId xmlns:a16="http://schemas.microsoft.com/office/drawing/2014/main" id="{ECAE8F4B-267D-4381-A9FD-CEF14AE693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88583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4" name="Rectangle 43">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24"/>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6" name="Top left">
            <a:extLst>
              <a:ext uri="{FF2B5EF4-FFF2-40B4-BE49-F238E27FC236}">
                <a16:creationId xmlns:a16="http://schemas.microsoft.com/office/drawing/2014/main" id="{2F729FEC-7EBC-41B6-9CD5-58C57895F0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25" y="-1543"/>
            <a:ext cx="2198951" cy="3349518"/>
            <a:chOff x="10849" y="-3086"/>
            <a:chExt cx="2198951" cy="3349518"/>
          </a:xfrm>
        </p:grpSpPr>
        <p:sp>
          <p:nvSpPr>
            <p:cNvPr id="47" name="Freeform: Shape 46">
              <a:extLst>
                <a:ext uri="{FF2B5EF4-FFF2-40B4-BE49-F238E27FC236}">
                  <a16:creationId xmlns:a16="http://schemas.microsoft.com/office/drawing/2014/main" id="{A0671397-BAC1-4499-A872-5870E5BB22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8" name="Freeform: Shape 47">
              <a:extLst>
                <a:ext uri="{FF2B5EF4-FFF2-40B4-BE49-F238E27FC236}">
                  <a16:creationId xmlns:a16="http://schemas.microsoft.com/office/drawing/2014/main" id="{FDF01323-1052-4711-AA4A-1DDD2CF63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9" name="Freeform: Shape 48">
              <a:extLst>
                <a:ext uri="{FF2B5EF4-FFF2-40B4-BE49-F238E27FC236}">
                  <a16:creationId xmlns:a16="http://schemas.microsoft.com/office/drawing/2014/main" id="{10FAE0A5-57D5-4E59-AAC7-D86A0535A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0" name="Freeform: Shape 49">
              <a:extLst>
                <a:ext uri="{FF2B5EF4-FFF2-40B4-BE49-F238E27FC236}">
                  <a16:creationId xmlns:a16="http://schemas.microsoft.com/office/drawing/2014/main" id="{F02BB055-61D5-40A7-94DC-37274F0D35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1" name="Freeform: Shape 50">
              <a:extLst>
                <a:ext uri="{FF2B5EF4-FFF2-40B4-BE49-F238E27FC236}">
                  <a16:creationId xmlns:a16="http://schemas.microsoft.com/office/drawing/2014/main" id="{E138A524-DC49-46CB-9CDD-4754B4CCE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2" name="Freeform: Shape 51">
              <a:extLst>
                <a:ext uri="{FF2B5EF4-FFF2-40B4-BE49-F238E27FC236}">
                  <a16:creationId xmlns:a16="http://schemas.microsoft.com/office/drawing/2014/main" id="{88CA3F3C-30E5-4A33-90A3-16F92378DF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3" name="Freeform: Shape 52">
              <a:extLst>
                <a:ext uri="{FF2B5EF4-FFF2-40B4-BE49-F238E27FC236}">
                  <a16:creationId xmlns:a16="http://schemas.microsoft.com/office/drawing/2014/main" id="{1E95C29F-EBEE-4DB1-979A-0187BAE0BF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4" name="Freeform: Shape 53">
              <a:extLst>
                <a:ext uri="{FF2B5EF4-FFF2-40B4-BE49-F238E27FC236}">
                  <a16:creationId xmlns:a16="http://schemas.microsoft.com/office/drawing/2014/main" id="{DF66C890-5108-4030-A972-747C4260C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 name="Title 1">
            <a:extLst>
              <a:ext uri="{FF2B5EF4-FFF2-40B4-BE49-F238E27FC236}">
                <a16:creationId xmlns:a16="http://schemas.microsoft.com/office/drawing/2014/main" id="{6B37A2E7-5534-948F-9B14-A8D79351632C}"/>
              </a:ext>
            </a:extLst>
          </p:cNvPr>
          <p:cNvSpPr>
            <a:spLocks noGrp="1"/>
          </p:cNvSpPr>
          <p:nvPr>
            <p:ph type="title"/>
          </p:nvPr>
        </p:nvSpPr>
        <p:spPr>
          <a:xfrm>
            <a:off x="1198182" y="559813"/>
            <a:ext cx="4390807" cy="1664573"/>
          </a:xfrm>
        </p:spPr>
        <p:txBody>
          <a:bodyPr>
            <a:normAutofit fontScale="90000"/>
          </a:bodyPr>
          <a:lstStyle/>
          <a:p>
            <a:r>
              <a:rPr lang="en-US" dirty="0"/>
              <a:t>Wood Technology </a:t>
            </a:r>
            <a:r>
              <a:rPr lang="en-US" i="1" dirty="0">
                <a:solidFill>
                  <a:srgbClr val="FF0000"/>
                </a:solidFill>
              </a:rPr>
              <a:t>(1 semester)</a:t>
            </a:r>
            <a:endParaRPr lang="en-US" dirty="0"/>
          </a:p>
        </p:txBody>
      </p:sp>
      <p:pic>
        <p:nvPicPr>
          <p:cNvPr id="5" name="Picture 4" descr="A group of wooden blocks&#10;&#10;Description automatically generated">
            <a:extLst>
              <a:ext uri="{FF2B5EF4-FFF2-40B4-BE49-F238E27FC236}">
                <a16:creationId xmlns:a16="http://schemas.microsoft.com/office/drawing/2014/main" id="{30013DB6-6DAB-EDEA-18A5-46FA07984109}"/>
              </a:ext>
            </a:extLst>
          </p:cNvPr>
          <p:cNvPicPr>
            <a:picLocks noChangeAspect="1"/>
          </p:cNvPicPr>
          <p:nvPr/>
        </p:nvPicPr>
        <p:blipFill>
          <a:blip r:embed="rId2" cstate="print">
            <a:extLst>
              <a:ext uri="{28A0092B-C50C-407E-A947-70E740481C1C}">
                <a14:useLocalDpi xmlns:a14="http://schemas.microsoft.com/office/drawing/2010/main" val="0"/>
              </a:ext>
            </a:extLst>
          </a:blip>
          <a:srcRect t="21559" r="-3" b="28954"/>
          <a:stretch>
            <a:fillRect/>
          </a:stretch>
        </p:blipFill>
        <p:spPr bwMode="auto">
          <a:xfrm>
            <a:off x="5996623" y="-11424"/>
            <a:ext cx="6195372" cy="2299338"/>
          </a:xfrm>
          <a:prstGeom prst="rect">
            <a:avLst/>
          </a:prstGeom>
          <a:noFill/>
        </p:spPr>
      </p:pic>
      <p:sp>
        <p:nvSpPr>
          <p:cNvPr id="11" name="Content Placeholder 10">
            <a:extLst>
              <a:ext uri="{FF2B5EF4-FFF2-40B4-BE49-F238E27FC236}">
                <a16:creationId xmlns:a16="http://schemas.microsoft.com/office/drawing/2014/main" id="{868FD538-6FD1-79AF-6093-7058505C525E}"/>
              </a:ext>
            </a:extLst>
          </p:cNvPr>
          <p:cNvSpPr>
            <a:spLocks noGrp="1"/>
          </p:cNvSpPr>
          <p:nvPr>
            <p:ph idx="1"/>
          </p:nvPr>
        </p:nvSpPr>
        <p:spPr>
          <a:xfrm>
            <a:off x="1185756" y="2384474"/>
            <a:ext cx="4390524" cy="3728613"/>
          </a:xfrm>
        </p:spPr>
        <p:txBody>
          <a:bodyPr>
            <a:normAutofit fontScale="62500" lnSpcReduction="20000"/>
          </a:bodyPr>
          <a:lstStyle/>
          <a:p>
            <a:r>
              <a:rPr lang="en-US" dirty="0"/>
              <a:t>This course provides students with the skills of producing/manufacturing that are highly sought after in Engineering and all Technical Fields. The students will utilize a variety of different manufacturing and production methods akin to professional manufacturing companies. Working primarily with wood, the students will design and build a variety of different products to meet a myriad of different needs and/or requirements.</a:t>
            </a:r>
          </a:p>
          <a:p>
            <a:endParaRPr lang="en-US" sz="1800" dirty="0"/>
          </a:p>
        </p:txBody>
      </p:sp>
      <p:pic>
        <p:nvPicPr>
          <p:cNvPr id="9" name="Picture 8" descr="A wooden box with a lid&#10;&#10;Description automatically generated">
            <a:extLst>
              <a:ext uri="{FF2B5EF4-FFF2-40B4-BE49-F238E27FC236}">
                <a16:creationId xmlns:a16="http://schemas.microsoft.com/office/drawing/2014/main" id="{BA3256CB-D147-185E-3E49-5D092B5BF9B9}"/>
              </a:ext>
            </a:extLst>
          </p:cNvPr>
          <p:cNvPicPr>
            <a:picLocks noChangeAspect="1"/>
          </p:cNvPicPr>
          <p:nvPr/>
        </p:nvPicPr>
        <p:blipFill>
          <a:blip r:embed="rId3"/>
          <a:srcRect r="-3" b="50514"/>
          <a:stretch>
            <a:fillRect/>
          </a:stretch>
        </p:blipFill>
        <p:spPr>
          <a:xfrm>
            <a:off x="5996623" y="4559278"/>
            <a:ext cx="6195372" cy="2299338"/>
          </a:xfrm>
          <a:prstGeom prst="rect">
            <a:avLst/>
          </a:prstGeom>
        </p:spPr>
      </p:pic>
      <p:pic>
        <p:nvPicPr>
          <p:cNvPr id="6" name="Picture 5" descr="A wood cutting board with numbers on it&#10;&#10;AI-generated content may be incorrect.">
            <a:extLst>
              <a:ext uri="{FF2B5EF4-FFF2-40B4-BE49-F238E27FC236}">
                <a16:creationId xmlns:a16="http://schemas.microsoft.com/office/drawing/2014/main" id="{52D74E04-CE65-58CD-A928-379548EAEE2B}"/>
              </a:ext>
            </a:extLst>
          </p:cNvPr>
          <p:cNvPicPr>
            <a:picLocks noChangeAspect="1"/>
          </p:cNvPicPr>
          <p:nvPr/>
        </p:nvPicPr>
        <p:blipFill>
          <a:blip r:embed="rId4" cstate="print">
            <a:extLst>
              <a:ext uri="{28A0092B-C50C-407E-A947-70E740481C1C}">
                <a14:useLocalDpi xmlns:a14="http://schemas.microsoft.com/office/drawing/2010/main" val="0"/>
              </a:ext>
            </a:extLst>
          </a:blip>
          <a:srcRect r="6" b="2287"/>
          <a:stretch>
            <a:fillRect/>
          </a:stretch>
        </p:blipFill>
        <p:spPr bwMode="auto">
          <a:xfrm>
            <a:off x="5996623" y="2283834"/>
            <a:ext cx="3113417" cy="2281783"/>
          </a:xfrm>
          <a:prstGeom prst="rect">
            <a:avLst/>
          </a:prstGeom>
          <a:noFill/>
        </p:spPr>
      </p:pic>
      <p:pic>
        <p:nvPicPr>
          <p:cNvPr id="4" name="Content Placeholder 3" descr="How to Make a Wooden Mallet | The Art of Making Things">
            <a:extLst>
              <a:ext uri="{FF2B5EF4-FFF2-40B4-BE49-F238E27FC236}">
                <a16:creationId xmlns:a16="http://schemas.microsoft.com/office/drawing/2014/main" id="{785B0DDA-731D-1312-84EB-22D128CC7293}"/>
              </a:ext>
            </a:extLst>
          </p:cNvPr>
          <p:cNvPicPr>
            <a:picLocks noChangeAspect="1"/>
          </p:cNvPicPr>
          <p:nvPr/>
        </p:nvPicPr>
        <p:blipFill>
          <a:blip r:embed="rId5" cstate="print">
            <a:extLst>
              <a:ext uri="{28A0092B-C50C-407E-A947-70E740481C1C}">
                <a14:useLocalDpi xmlns:a14="http://schemas.microsoft.com/office/drawing/2010/main" val="0"/>
              </a:ext>
            </a:extLst>
          </a:blip>
          <a:srcRect l="4660" r="19075" b="-3"/>
          <a:stretch>
            <a:fillRect/>
          </a:stretch>
        </p:blipFill>
        <p:spPr bwMode="auto">
          <a:xfrm flipH="1">
            <a:off x="9095374" y="2283834"/>
            <a:ext cx="3093585" cy="2281783"/>
          </a:xfrm>
          <a:prstGeom prst="rect">
            <a:avLst/>
          </a:prstGeom>
          <a:noFill/>
        </p:spPr>
      </p:pic>
      <p:grpSp>
        <p:nvGrpSpPr>
          <p:cNvPr id="56" name="Bottom Right">
            <a:extLst>
              <a:ext uri="{FF2B5EF4-FFF2-40B4-BE49-F238E27FC236}">
                <a16:creationId xmlns:a16="http://schemas.microsoft.com/office/drawing/2014/main" id="{272D4733-0DF2-4251-8813-8C7E61241A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74976" y="3278144"/>
            <a:ext cx="4211600" cy="3581399"/>
            <a:chOff x="7980400" y="3276601"/>
            <a:chExt cx="4211600" cy="3581399"/>
          </a:xfrm>
        </p:grpSpPr>
        <p:grpSp>
          <p:nvGrpSpPr>
            <p:cNvPr id="57" name="Graphic 157">
              <a:extLst>
                <a:ext uri="{FF2B5EF4-FFF2-40B4-BE49-F238E27FC236}">
                  <a16:creationId xmlns:a16="http://schemas.microsoft.com/office/drawing/2014/main" id="{5B7C1FF6-215F-4CBC-98ED-9722ED081BE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6"/>
              <a:chOff x="4114800" y="1423987"/>
              <a:chExt cx="3961542" cy="4007547"/>
            </a:xfrm>
            <a:noFill/>
          </p:grpSpPr>
          <p:sp>
            <p:nvSpPr>
              <p:cNvPr id="59" name="Freeform: Shape 58">
                <a:extLst>
                  <a:ext uri="{FF2B5EF4-FFF2-40B4-BE49-F238E27FC236}">
                    <a16:creationId xmlns:a16="http://schemas.microsoft.com/office/drawing/2014/main" id="{083A25ED-CDB4-4D94-A62A-2698CEDE0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0" name="Freeform: Shape 59">
                <a:extLst>
                  <a:ext uri="{FF2B5EF4-FFF2-40B4-BE49-F238E27FC236}">
                    <a16:creationId xmlns:a16="http://schemas.microsoft.com/office/drawing/2014/main" id="{E14EC692-349E-4DCF-885D-704C73B00F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1" name="Freeform: Shape 60">
                <a:extLst>
                  <a:ext uri="{FF2B5EF4-FFF2-40B4-BE49-F238E27FC236}">
                    <a16:creationId xmlns:a16="http://schemas.microsoft.com/office/drawing/2014/main" id="{C8F13C36-B887-4FAB-A21C-04F0A6429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2" name="Freeform: Shape 61">
                <a:extLst>
                  <a:ext uri="{FF2B5EF4-FFF2-40B4-BE49-F238E27FC236}">
                    <a16:creationId xmlns:a16="http://schemas.microsoft.com/office/drawing/2014/main" id="{2A28759C-C713-4E48-949A-3FED117DC9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3" name="Freeform: Shape 62">
                <a:extLst>
                  <a:ext uri="{FF2B5EF4-FFF2-40B4-BE49-F238E27FC236}">
                    <a16:creationId xmlns:a16="http://schemas.microsoft.com/office/drawing/2014/main" id="{53604221-5202-42DC-9D02-0629406251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4" name="Freeform: Shape 63">
                <a:extLst>
                  <a:ext uri="{FF2B5EF4-FFF2-40B4-BE49-F238E27FC236}">
                    <a16:creationId xmlns:a16="http://schemas.microsoft.com/office/drawing/2014/main" id="{4C4D2340-F5D2-4884-9AA9-4AC0959B3A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5" name="Freeform: Shape 64">
                <a:extLst>
                  <a:ext uri="{FF2B5EF4-FFF2-40B4-BE49-F238E27FC236}">
                    <a16:creationId xmlns:a16="http://schemas.microsoft.com/office/drawing/2014/main" id="{8D629568-AB97-430E-8B9D-7675BDA9AA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8" name="Freeform: Shape 57">
              <a:extLst>
                <a:ext uri="{FF2B5EF4-FFF2-40B4-BE49-F238E27FC236}">
                  <a16:creationId xmlns:a16="http://schemas.microsoft.com/office/drawing/2014/main" id="{1D5034A6-B057-4D02-B938-824510670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2921952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BA533DAD-25B3-ACA3-1465-5C0698EE592D}"/>
              </a:ext>
            </a:extLst>
          </p:cNvPr>
          <p:cNvSpPr>
            <a:spLocks noGrp="1"/>
          </p:cNvSpPr>
          <p:nvPr>
            <p:ph type="title"/>
          </p:nvPr>
        </p:nvSpPr>
        <p:spPr>
          <a:xfrm>
            <a:off x="1198182" y="559813"/>
            <a:ext cx="4390807" cy="1664573"/>
          </a:xfrm>
        </p:spPr>
        <p:txBody>
          <a:bodyPr>
            <a:normAutofit/>
          </a:bodyPr>
          <a:lstStyle/>
          <a:p>
            <a:r>
              <a:rPr lang="en-US" dirty="0"/>
              <a:t>STEM Robotics </a:t>
            </a:r>
            <a:r>
              <a:rPr lang="en-US" i="1" dirty="0">
                <a:solidFill>
                  <a:srgbClr val="FF0000"/>
                </a:solidFill>
              </a:rPr>
              <a:t>(1 semester)</a:t>
            </a:r>
            <a:endParaRPr lang="en-US" dirty="0"/>
          </a:p>
        </p:txBody>
      </p:sp>
      <p:sp>
        <p:nvSpPr>
          <p:cNvPr id="9" name="Content Placeholder 8">
            <a:extLst>
              <a:ext uri="{FF2B5EF4-FFF2-40B4-BE49-F238E27FC236}">
                <a16:creationId xmlns:a16="http://schemas.microsoft.com/office/drawing/2014/main" id="{9F18E3C4-DAB1-6864-80D4-136F06E74A91}"/>
              </a:ext>
            </a:extLst>
          </p:cNvPr>
          <p:cNvSpPr>
            <a:spLocks noGrp="1"/>
          </p:cNvSpPr>
          <p:nvPr>
            <p:ph idx="1"/>
          </p:nvPr>
        </p:nvSpPr>
        <p:spPr>
          <a:xfrm>
            <a:off x="1185755" y="2384474"/>
            <a:ext cx="4439923" cy="3728613"/>
          </a:xfrm>
        </p:spPr>
        <p:txBody>
          <a:bodyPr>
            <a:normAutofit fontScale="55000" lnSpcReduction="20000"/>
          </a:bodyPr>
          <a:lstStyle/>
          <a:p>
            <a:r>
              <a:rPr lang="en-US" dirty="0"/>
              <a:t>In this course, students will be learning the inner workings of automation and robotics which are becoming more and more common in industries around the world. From cars to factories, robotics is something that students will encounter at some point in their lives; be it professional or personal. Students will manufacture, code, operate, test, and evaluate their designs. Ultimately providing students with first-hand knowledge/experience with automation and robotics to set them up for their future academic/professional endeavors.</a:t>
            </a:r>
          </a:p>
          <a:p>
            <a:endParaRPr lang="en-US" sz="1800" dirty="0"/>
          </a:p>
        </p:txBody>
      </p:sp>
      <p:grpSp>
        <p:nvGrpSpPr>
          <p:cNvPr id="16" name="Top left">
            <a:extLst>
              <a:ext uri="{FF2B5EF4-FFF2-40B4-BE49-F238E27FC236}">
                <a16:creationId xmlns:a16="http://schemas.microsoft.com/office/drawing/2014/main" id="{1E37CF65-082F-4CE4-B4CE-C544B3C535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7" name="Freeform: Shape 16">
              <a:extLst>
                <a:ext uri="{FF2B5EF4-FFF2-40B4-BE49-F238E27FC236}">
                  <a16:creationId xmlns:a16="http://schemas.microsoft.com/office/drawing/2014/main" id="{492C42DE-AF7D-4999-A3FF-8AE097C6D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8" name="Freeform: Shape 17">
              <a:extLst>
                <a:ext uri="{FF2B5EF4-FFF2-40B4-BE49-F238E27FC236}">
                  <a16:creationId xmlns:a16="http://schemas.microsoft.com/office/drawing/2014/main" id="{33B5725C-82EC-4EA5-9CEF-4D410F8A6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91926A76-7255-4463-A8B3-4B888EC6A9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AC5725CE-966B-46E2-BDC2-F1B8CDE4D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D455125-607C-4D9F-A244-37E1428C5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216D473E-1226-4C55-81F8-45AEDF4BC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C9F33202-31B1-4C17-BEB5-AE274669C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4AF311B0-A3D6-4351-9C7C-7817A51FF9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pic>
        <p:nvPicPr>
          <p:cNvPr id="4" name="Content Placeholder 3" descr="TETRIX® MAX Expansion Set | Pitsco Education">
            <a:extLst>
              <a:ext uri="{FF2B5EF4-FFF2-40B4-BE49-F238E27FC236}">
                <a16:creationId xmlns:a16="http://schemas.microsoft.com/office/drawing/2014/main" id="{65F39DC1-C7C3-780D-FB20-F4D5D93F335A}"/>
              </a:ext>
            </a:extLst>
          </p:cNvPr>
          <p:cNvPicPr>
            <a:picLocks noChangeAspect="1"/>
          </p:cNvPicPr>
          <p:nvPr/>
        </p:nvPicPr>
        <p:blipFill>
          <a:blip r:embed="rId2" cstate="print">
            <a:extLst>
              <a:ext uri="{28A0092B-C50C-407E-A947-70E740481C1C}">
                <a14:useLocalDpi xmlns:a14="http://schemas.microsoft.com/office/drawing/2010/main" val="0"/>
              </a:ext>
            </a:extLst>
          </a:blip>
          <a:srcRect t="25402" r="-2" b="19388"/>
          <a:stretch>
            <a:fillRect/>
          </a:stretch>
        </p:blipFill>
        <p:spPr bwMode="auto">
          <a:xfrm>
            <a:off x="5996628" y="6130"/>
            <a:ext cx="6195372" cy="3429000"/>
          </a:xfrm>
          <a:prstGeom prst="rect">
            <a:avLst/>
          </a:prstGeom>
          <a:noFill/>
        </p:spPr>
      </p:pic>
      <p:pic>
        <p:nvPicPr>
          <p:cNvPr id="5" name="Picture 4" descr="A person kneeling on a track with a toy car&#10;&#10;Description automatically generated">
            <a:extLst>
              <a:ext uri="{FF2B5EF4-FFF2-40B4-BE49-F238E27FC236}">
                <a16:creationId xmlns:a16="http://schemas.microsoft.com/office/drawing/2014/main" id="{DB4727FE-81E2-41C6-42C4-E210DDF75DF0}"/>
              </a:ext>
            </a:extLst>
          </p:cNvPr>
          <p:cNvPicPr>
            <a:picLocks noChangeAspect="1"/>
          </p:cNvPicPr>
          <p:nvPr/>
        </p:nvPicPr>
        <p:blipFill>
          <a:blip r:embed="rId3" cstate="print">
            <a:extLst>
              <a:ext uri="{28A0092B-C50C-407E-A947-70E740481C1C}">
                <a14:useLocalDpi xmlns:a14="http://schemas.microsoft.com/office/drawing/2010/main" val="0"/>
              </a:ext>
            </a:extLst>
          </a:blip>
          <a:srcRect r="-3" b="26201"/>
          <a:stretch>
            <a:fillRect/>
          </a:stretch>
        </p:blipFill>
        <p:spPr bwMode="auto">
          <a:xfrm>
            <a:off x="5996628" y="3429000"/>
            <a:ext cx="6195372" cy="3429000"/>
          </a:xfrm>
          <a:prstGeom prst="rect">
            <a:avLst/>
          </a:prstGeom>
          <a:noFill/>
        </p:spPr>
      </p:pic>
      <p:grpSp>
        <p:nvGrpSpPr>
          <p:cNvPr id="26" name="Group 25">
            <a:extLst>
              <a:ext uri="{FF2B5EF4-FFF2-40B4-BE49-F238E27FC236}">
                <a16:creationId xmlns:a16="http://schemas.microsoft.com/office/drawing/2014/main" id="{EC4EB340-5DCE-451D-A309-BB5672901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0" y="3505200"/>
            <a:ext cx="118872" cy="118872"/>
            <a:chOff x="1175347" y="3733800"/>
            <a:chExt cx="118872" cy="118872"/>
          </a:xfrm>
        </p:grpSpPr>
        <p:cxnSp>
          <p:nvCxnSpPr>
            <p:cNvPr id="27" name="Straight Connector 26">
              <a:extLst>
                <a:ext uri="{FF2B5EF4-FFF2-40B4-BE49-F238E27FC236}">
                  <a16:creationId xmlns:a16="http://schemas.microsoft.com/office/drawing/2014/main" id="{EB1A208A-0319-41ED-A59E-E0B9FC5A6C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9" name="Straight Connector 58">
              <a:extLst>
                <a:ext uri="{FF2B5EF4-FFF2-40B4-BE49-F238E27FC236}">
                  <a16:creationId xmlns:a16="http://schemas.microsoft.com/office/drawing/2014/main" id="{A2D59DA9-FECE-4280-B818-9E01BAF228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30" name="Bottom Right">
            <a:extLst>
              <a:ext uri="{FF2B5EF4-FFF2-40B4-BE49-F238E27FC236}">
                <a16:creationId xmlns:a16="http://schemas.microsoft.com/office/drawing/2014/main" id="{B80C250A-8A10-498A-8B30-95CC1C4D00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60" name="Graphic 157">
              <a:extLst>
                <a:ext uri="{FF2B5EF4-FFF2-40B4-BE49-F238E27FC236}">
                  <a16:creationId xmlns:a16="http://schemas.microsoft.com/office/drawing/2014/main" id="{5167BAD0-E2F4-4DEC-96B7-D5BA7207B21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3" name="Freeform: Shape 32">
                <a:extLst>
                  <a:ext uri="{FF2B5EF4-FFF2-40B4-BE49-F238E27FC236}">
                    <a16:creationId xmlns:a16="http://schemas.microsoft.com/office/drawing/2014/main" id="{3BD2ABA6-992E-4EAD-B75B-D716D2F44F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7A9AD3A3-7B88-432C-A9AB-B32A39E2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56363120-61CD-4003-BDE1-78212D87CA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C9F0BB8A-1FD3-494D-B37E-135DF81D5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5566BEAD-125A-45B4-9A12-51FC224B4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1600EA94-89CB-45A1-AFC8-27C936FD4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DC2EFF33-F25E-4A25-B6F2-7278C91015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2" name="Freeform: Shape 31">
              <a:extLst>
                <a:ext uri="{FF2B5EF4-FFF2-40B4-BE49-F238E27FC236}">
                  <a16:creationId xmlns:a16="http://schemas.microsoft.com/office/drawing/2014/main" id="{2AE259A3-2954-4E1E-9646-E561C1ECD1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294116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0D90-4971-7E16-EF83-C9D5716433E0}"/>
              </a:ext>
            </a:extLst>
          </p:cNvPr>
          <p:cNvSpPr>
            <a:spLocks noGrp="1"/>
          </p:cNvSpPr>
          <p:nvPr>
            <p:ph type="title"/>
          </p:nvPr>
        </p:nvSpPr>
        <p:spPr/>
        <p:txBody>
          <a:bodyPr/>
          <a:lstStyle/>
          <a:p>
            <a:r>
              <a:rPr lang="en-US" dirty="0"/>
              <a:t>Digital Media Production A </a:t>
            </a:r>
            <a:r>
              <a:rPr lang="en-US" i="1" dirty="0">
                <a:solidFill>
                  <a:srgbClr val="FF0000"/>
                </a:solidFill>
              </a:rPr>
              <a:t>(1 semester)</a:t>
            </a:r>
            <a:endParaRPr lang="en-US" dirty="0"/>
          </a:p>
        </p:txBody>
      </p:sp>
      <p:sp>
        <p:nvSpPr>
          <p:cNvPr id="3" name="Content Placeholder 2">
            <a:extLst>
              <a:ext uri="{FF2B5EF4-FFF2-40B4-BE49-F238E27FC236}">
                <a16:creationId xmlns:a16="http://schemas.microsoft.com/office/drawing/2014/main" id="{8CFE72E2-AF23-335A-BB61-550559134F13}"/>
              </a:ext>
            </a:extLst>
          </p:cNvPr>
          <p:cNvSpPr>
            <a:spLocks noGrp="1"/>
          </p:cNvSpPr>
          <p:nvPr>
            <p:ph idx="1"/>
          </p:nvPr>
        </p:nvSpPr>
        <p:spPr/>
        <p:txBody>
          <a:bodyPr>
            <a:normAutofit fontScale="85000" lnSpcReduction="20000"/>
          </a:bodyPr>
          <a:lstStyle/>
          <a:p>
            <a:r>
              <a:rPr lang="en-US" dirty="0"/>
              <a:t>This is a half-year course that provides students with communications experience that correlate with modern production methods. Students will gain firsthand experience working in front of the camera, as well as behind the scenes (producing/editing). From News Broadcasting to short films to promotional ads, students will utilize a variety of different production skills found in all forms of media. Students will learn production methods (equipment needs, prop/outfit requirements, location scouting, proper equipment handling), filming methods (using equipment respectfully/accurately), editing (using Adobe Premiere Pro; an industry-standard editing software). This is a course designed to provide students with the skills necessary to excel in media production at every level.</a:t>
            </a:r>
          </a:p>
          <a:p>
            <a:r>
              <a:rPr lang="en-US" dirty="0"/>
              <a:t> </a:t>
            </a:r>
          </a:p>
          <a:p>
            <a:endParaRPr lang="en-US" dirty="0"/>
          </a:p>
        </p:txBody>
      </p:sp>
    </p:spTree>
    <p:extLst>
      <p:ext uri="{BB962C8B-B14F-4D97-AF65-F5344CB8AC3E}">
        <p14:creationId xmlns:p14="http://schemas.microsoft.com/office/powerpoint/2010/main" val="3326768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26BE3-E313-1A1E-661F-6A396E7FCABE}"/>
              </a:ext>
            </a:extLst>
          </p:cNvPr>
          <p:cNvSpPr>
            <a:spLocks noGrp="1"/>
          </p:cNvSpPr>
          <p:nvPr>
            <p:ph type="title"/>
          </p:nvPr>
        </p:nvSpPr>
        <p:spPr/>
        <p:txBody>
          <a:bodyPr>
            <a:normAutofit fontScale="90000"/>
          </a:bodyPr>
          <a:lstStyle/>
          <a:p>
            <a:r>
              <a:rPr lang="en-US" dirty="0"/>
              <a:t>Digital Media Production B (NUSTEP) </a:t>
            </a:r>
            <a:r>
              <a:rPr lang="en-US" i="1" dirty="0">
                <a:solidFill>
                  <a:srgbClr val="FF0000"/>
                </a:solidFill>
              </a:rPr>
              <a:t>(1 semester)</a:t>
            </a:r>
            <a:endParaRPr lang="en-US" dirty="0"/>
          </a:p>
        </p:txBody>
      </p:sp>
      <p:sp>
        <p:nvSpPr>
          <p:cNvPr id="3" name="Content Placeholder 2">
            <a:extLst>
              <a:ext uri="{FF2B5EF4-FFF2-40B4-BE49-F238E27FC236}">
                <a16:creationId xmlns:a16="http://schemas.microsoft.com/office/drawing/2014/main" id="{5655BB2B-7612-09A5-55AF-79133EB14F31}"/>
              </a:ext>
            </a:extLst>
          </p:cNvPr>
          <p:cNvSpPr>
            <a:spLocks noGrp="1"/>
          </p:cNvSpPr>
          <p:nvPr>
            <p:ph idx="1"/>
          </p:nvPr>
        </p:nvSpPr>
        <p:spPr/>
        <p:txBody>
          <a:bodyPr>
            <a:normAutofit fontScale="77500" lnSpcReduction="20000"/>
          </a:bodyPr>
          <a:lstStyle/>
          <a:p>
            <a:r>
              <a:rPr lang="en-US" dirty="0"/>
              <a:t>This semester-length course is designed for high school students with prior experience in video production.  The course focuses on advanced techniques and skills necessary for producing professional-grade media.  Students will work in groups and operate as production companies, creating various types of media such as news segments, commercials, advertisements, and entertainment content.  The course aligns with the New York State (NYS) Math, Science, and Technology (MST) and Career Development and Occupational Studies (CDOS) standards.</a:t>
            </a:r>
          </a:p>
          <a:p>
            <a:r>
              <a:rPr lang="en-US" dirty="0"/>
              <a:t> </a:t>
            </a:r>
          </a:p>
          <a:p>
            <a:r>
              <a:rPr lang="en-US" b="1" dirty="0"/>
              <a:t>NUSTEP (College Credit):</a:t>
            </a:r>
            <a:r>
              <a:rPr lang="en-US" dirty="0"/>
              <a:t>  This course is a part of the NUSTEP Program, through Niagara University.  Which allows any 11</a:t>
            </a:r>
            <a:r>
              <a:rPr lang="en-US" baseline="30000" dirty="0"/>
              <a:t>th</a:t>
            </a:r>
            <a:r>
              <a:rPr lang="en-US" dirty="0"/>
              <a:t> and 12</a:t>
            </a:r>
            <a:r>
              <a:rPr lang="en-US" baseline="30000" dirty="0"/>
              <a:t>th</a:t>
            </a:r>
            <a:r>
              <a:rPr lang="en-US" dirty="0"/>
              <a:t> graders taking the opportunity to </a:t>
            </a:r>
            <a:r>
              <a:rPr lang="en-US" b="1" dirty="0"/>
              <a:t>gain 3 credits through Niagara University for the course CMS 215-Video Production.</a:t>
            </a:r>
            <a:endParaRPr lang="en-US" dirty="0"/>
          </a:p>
          <a:p>
            <a:pPr marL="0" indent="0">
              <a:buNone/>
            </a:pPr>
            <a:endParaRPr lang="en-US" dirty="0"/>
          </a:p>
        </p:txBody>
      </p:sp>
    </p:spTree>
    <p:extLst>
      <p:ext uri="{BB962C8B-B14F-4D97-AF65-F5344CB8AC3E}">
        <p14:creationId xmlns:p14="http://schemas.microsoft.com/office/powerpoint/2010/main" val="1826903497"/>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Sagona Boo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docProps/app.xml><?xml version="1.0" encoding="utf-8"?>
<Properties xmlns="http://schemas.openxmlformats.org/officeDocument/2006/extended-properties" xmlns:vt="http://schemas.openxmlformats.org/officeDocument/2006/docPropsVTypes">
  <TotalTime>12</TotalTime>
  <Words>761</Words>
  <Application>Microsoft Office PowerPoint</Application>
  <PresentationFormat>Widescreen</PresentationFormat>
  <Paragraphs>21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Avenir Next LT Pro</vt:lpstr>
      <vt:lpstr>AvenirNext LT Pro Medium</vt:lpstr>
      <vt:lpstr>Sagona Book</vt:lpstr>
      <vt:lpstr>ExploreVTI</vt:lpstr>
      <vt:lpstr>Technology</vt:lpstr>
      <vt:lpstr>DDP (Design and Drawing for Production) (2 semesters)</vt:lpstr>
      <vt:lpstr>Architecture (1 semester)</vt:lpstr>
      <vt:lpstr>Principles of Engineering (1 semester)</vt:lpstr>
      <vt:lpstr>Production Systems (1 semester)</vt:lpstr>
      <vt:lpstr>Wood Technology (1 semester)</vt:lpstr>
      <vt:lpstr>STEM Robotics (1 semester)</vt:lpstr>
      <vt:lpstr>Digital Media Production A (1 semester)</vt:lpstr>
      <vt:lpstr>Digital Media Production B (NUSTEP) (1 semester)</vt:lpstr>
    </vt:vector>
  </TitlesOfParts>
  <Company>Iroquois 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Barker, Bryan</dc:creator>
  <cp:lastModifiedBy>Barker, Bryan</cp:lastModifiedBy>
  <cp:revision>1</cp:revision>
  <dcterms:created xsi:type="dcterms:W3CDTF">2025-12-17T15:24:44Z</dcterms:created>
  <dcterms:modified xsi:type="dcterms:W3CDTF">2025-12-17T15:37:36Z</dcterms:modified>
</cp:coreProperties>
</file>