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7"/>
  </p:notesMasterIdLst>
  <p:handoutMasterIdLst>
    <p:handoutMasterId r:id="rId18"/>
  </p:handoutMasterIdLst>
  <p:sldIdLst>
    <p:sldId id="310" r:id="rId5"/>
    <p:sldId id="311" r:id="rId6"/>
    <p:sldId id="320" r:id="rId7"/>
    <p:sldId id="321" r:id="rId8"/>
    <p:sldId id="316" r:id="rId9"/>
    <p:sldId id="317" r:id="rId10"/>
    <p:sldId id="318" r:id="rId11"/>
    <p:sldId id="319" r:id="rId12"/>
    <p:sldId id="322" r:id="rId13"/>
    <p:sldId id="326" r:id="rId14"/>
    <p:sldId id="324" r:id="rId15"/>
    <p:sldId id="327" r:id="rId16"/>
  </p:sldIdLst>
  <p:sldSz cx="6858000" cy="9144000" type="letter"/>
  <p:notesSz cx="7102475" cy="9037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C9F9F280-E5A0-409F-A497-33B49634D1F9}">
          <p14:sldIdLst>
            <p14:sldId id="310"/>
            <p14:sldId id="311"/>
            <p14:sldId id="320"/>
            <p14:sldId id="321"/>
            <p14:sldId id="316"/>
            <p14:sldId id="317"/>
            <p14:sldId id="318"/>
            <p14:sldId id="319"/>
            <p14:sldId id="322"/>
            <p14:sldId id="326"/>
            <p14:sldId id="324"/>
            <p14:sldId id="32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28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305" autoAdjust="0"/>
  </p:normalViewPr>
  <p:slideViewPr>
    <p:cSldViewPr snapToGrid="0">
      <p:cViewPr>
        <p:scale>
          <a:sx n="110" d="100"/>
          <a:sy n="110" d="100"/>
        </p:scale>
        <p:origin x="754" y="-1805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60" d="100"/>
        <a:sy n="160" d="100"/>
      </p:scale>
      <p:origin x="0" y="-2672"/>
    </p:cViewPr>
  </p:sorterViewPr>
  <p:notesViewPr>
    <p:cSldViewPr snapToGrid="0">
      <p:cViewPr>
        <p:scale>
          <a:sx n="99" d="100"/>
          <a:sy n="99" d="100"/>
        </p:scale>
        <p:origin x="1540" y="-15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936CD59-59B6-23C4-7AA4-510A0B4B167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383" cy="4537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10C70F-7112-F038-0511-F375D0673C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2485" y="0"/>
            <a:ext cx="3078383" cy="45373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0907D-DB9B-412D-A401-F989D998FD5F}" type="datetimeFigureOut">
              <a:rPr lang="en-US" smtClean="0"/>
              <a:t>9/10/2025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FF6BCB-0237-9D8B-63F3-E45607A5772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583905"/>
            <a:ext cx="3078383" cy="4537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DA2443-E538-9EF3-1BDC-EC3BA602FE2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2485" y="8583905"/>
            <a:ext cx="3078383" cy="4537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68730C-D6B6-4378-9A9F-4D69B5AE18E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9235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5345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453451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D943ADC1-CC55-4033-9B20-A64260E59194}" type="datetimeFigureOut">
              <a:rPr lang="en-US" smtClean="0"/>
              <a:t>9/10/2025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08238" y="1130300"/>
            <a:ext cx="2286000" cy="30495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349363"/>
            <a:ext cx="5681980" cy="355857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584188"/>
            <a:ext cx="3077739" cy="45345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3" y="8584188"/>
            <a:ext cx="3077739" cy="45345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7FEAFCB6-FB35-442C-B5DD-8D9CD4E56AF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8572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CDFE1A-C2F5-DC06-EEAF-AAFB1B45E8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7B9A82-F5F7-6C58-60B6-83050BFDCF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789073-BBBC-A853-96E0-031308E8C7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D22487-50BD-37AF-C29E-78A04D02E7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EAFCB6-FB35-442C-B5DD-8D9CD4E56AF2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840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627442-EAAC-F5C2-599C-C77934B3D6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583C6E-E188-197F-4D7C-89721BA065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6CC9F2-6D50-0236-420F-2E84FD284AE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7C8A38-40C3-248A-2072-5974B1224E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EAFCB6-FB35-442C-B5DD-8D9CD4E56AF2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8151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7B4B92-9052-F74C-2A65-D98083D01B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1ED024-CC36-5D9E-CF92-59B5239B44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55A1CA-B70D-E238-3860-2E549FACA4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2C2974-F8D4-4CE4-0A95-EBC726EF21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EAFCB6-FB35-442C-B5DD-8D9CD4E56AF2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3024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3D951-F9B7-F5BE-5463-0DBD25C11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BA7BBCE-AF48-381F-1950-FF4969D351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2C7410-06DF-EFCE-6A31-B8BA988E32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EBD70C-F59C-1467-C17D-78DB91D614C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EAFCB6-FB35-442C-B5DD-8D9CD4E56AF2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375554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F3B9F8-A127-3870-D099-DB1B5F8657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BABC7C-53D2-C551-09A7-2CBA5DBA79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B3B184-D938-24EC-00BC-BA71743E16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CB124-1C87-9181-23B0-C160B75FBF1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EAFCB6-FB35-442C-B5DD-8D9CD4E56A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54905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D4B531-EE48-3E62-71B3-0AF228A41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C38FB7C-1E14-649D-FBD5-D5C006A09A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425E21-2DF2-280E-913E-3889A6E295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E9B60-B553-63A2-53B0-A49D3FC1C3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EAFCB6-FB35-442C-B5DD-8D9CD4E56A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33317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86D866-A240-3023-4C8D-DBE2B62C3A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E1E98EB-B35D-EC58-DE21-C1CCF8DD3FB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55CD69F-6AD5-AA79-5892-647F241D20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60651F-34EC-0F00-2690-91BDAE5A4BF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EAFCB6-FB35-442C-B5DD-8D9CD4E56A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502846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C53019-B65F-EA64-ACDB-11F91E2CFE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DDE9A4-9331-338A-ECDA-433332A6CE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76AF2B-02C7-0BA5-498C-55348B7CD48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E6357E-4DED-3F5E-6AF3-3AE53A320A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EAFCB6-FB35-442C-B5DD-8D9CD4E56AF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8059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A950D6-9B71-CEC0-F5E6-6768946036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35A784F-F193-D8FB-75B7-D2052EF465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D84FB07-2CC7-8BB8-2DD0-465C208D12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A3D557-B3EA-98DF-FB2B-EC68FB7EA8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EAFCB6-FB35-442C-B5DD-8D9CD4E56AF2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017065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E41437-91CB-8CC1-001A-4EAD4FD48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E70D4E0-6976-96BD-31EA-5F342A14BFB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58038B7-A4CE-68AB-6FC6-D681B8C85C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098A11-F125-C48C-ECD8-87EE5456E53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EAFCB6-FB35-442C-B5DD-8D9CD4E56AF2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40788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F04B80-4956-8B87-7349-A7F69140C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BABDEEC-2D12-0D32-54B2-9006CBE6BC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6CEDDD-D4A2-245B-5CAA-4728722659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D72682-7448-687E-8837-2A34BB2D67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EAFCB6-FB35-442C-B5DD-8D9CD4E56AF2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0187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56C86-B52B-4072-ABDC-E66902B867FA}" type="datetimeFigureOut">
              <a:rPr lang="en-US" smtClean="0"/>
              <a:t>9/10/2025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46C56-39D6-4793-9C78-E1FDE5AA61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2602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56C86-B52B-4072-ABDC-E66902B867FA}" type="datetimeFigureOut">
              <a:rPr lang="en-US" smtClean="0"/>
              <a:t>9/10/2025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46C56-39D6-4793-9C78-E1FDE5AA61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081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56C86-B52B-4072-ABDC-E66902B867FA}" type="datetimeFigureOut">
              <a:rPr lang="en-US" smtClean="0"/>
              <a:t>9/10/2025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46C56-39D6-4793-9C78-E1FDE5AA61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50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56C86-B52B-4072-ABDC-E66902B867FA}" type="datetimeFigureOut">
              <a:rPr lang="en-US" smtClean="0"/>
              <a:t>9/10/2025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46C56-39D6-4793-9C78-E1FDE5AA61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225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56C86-B52B-4072-ABDC-E66902B867FA}" type="datetimeFigureOut">
              <a:rPr lang="en-US" smtClean="0"/>
              <a:t>9/10/2025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46C56-39D6-4793-9C78-E1FDE5AA61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29696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56C86-B52B-4072-ABDC-E66902B867FA}" type="datetimeFigureOut">
              <a:rPr lang="en-US" smtClean="0"/>
              <a:t>9/10/2025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46C56-39D6-4793-9C78-E1FDE5AA61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5992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56C86-B52B-4072-ABDC-E66902B867FA}" type="datetimeFigureOut">
              <a:rPr lang="en-US" smtClean="0"/>
              <a:t>9/10/2025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46C56-39D6-4793-9C78-E1FDE5AA61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47824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56C86-B52B-4072-ABDC-E66902B867FA}" type="datetimeFigureOut">
              <a:rPr lang="en-US" smtClean="0"/>
              <a:t>9/10/2025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46C56-39D6-4793-9C78-E1FDE5AA61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6207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56C86-B52B-4072-ABDC-E66902B867FA}" type="datetimeFigureOut">
              <a:rPr lang="en-US" smtClean="0"/>
              <a:t>9/10/2025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46C56-39D6-4793-9C78-E1FDE5AA61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5672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56C86-B52B-4072-ABDC-E66902B867FA}" type="datetimeFigureOut">
              <a:rPr lang="en-US" smtClean="0"/>
              <a:t>9/10/2025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46C56-39D6-4793-9C78-E1FDE5AA61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8292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56C86-B52B-4072-ABDC-E66902B867FA}" type="datetimeFigureOut">
              <a:rPr lang="en-US" smtClean="0"/>
              <a:t>9/10/2025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B46C56-39D6-4793-9C78-E1FDE5AA61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036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B56C86-B52B-4072-ABDC-E66902B867FA}" type="datetimeFigureOut">
              <a:rPr lang="en-US" smtClean="0"/>
              <a:t>9/10/2025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B46C56-39D6-4793-9C78-E1FDE5AA61F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5172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97FE1-9478-3CD4-7386-79B97116A8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EDAAC943-2886-FD4F-D31E-D453697F6C97}"/>
              </a:ext>
            </a:extLst>
          </p:cNvPr>
          <p:cNvSpPr/>
          <p:nvPr/>
        </p:nvSpPr>
        <p:spPr>
          <a:xfrm>
            <a:off x="7684" y="2309090"/>
            <a:ext cx="3219480" cy="3520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B51558F-A595-BD34-6BA2-E568CE11F4BA}"/>
              </a:ext>
            </a:extLst>
          </p:cNvPr>
          <p:cNvSpPr/>
          <p:nvPr/>
        </p:nvSpPr>
        <p:spPr>
          <a:xfrm>
            <a:off x="0" y="5537"/>
            <a:ext cx="6812280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1D0774B-DC89-5277-6A44-C61F21D20CCE}"/>
              </a:ext>
            </a:extLst>
          </p:cNvPr>
          <p:cNvSpPr txBox="1"/>
          <p:nvPr/>
        </p:nvSpPr>
        <p:spPr>
          <a:xfrm>
            <a:off x="-36429" y="-1398"/>
            <a:ext cx="5419158" cy="49244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4" defTabSz="938761"/>
            <a:r>
              <a:rPr lang="en-US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Pinellas County Schools Administration Building</a:t>
            </a:r>
            <a:endParaRPr lang="en-US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4" defTabSz="938761"/>
            <a:r>
              <a:rPr lang="en-US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 1- Project Search- Community-Based Vocational Education (CBVE)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D5FDEB2-1D27-90BC-A740-BF3F0DC47E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74" y="12355"/>
            <a:ext cx="1404038" cy="47459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BEDE5AC3-79A7-3C92-993A-BDA55EF718A4}"/>
              </a:ext>
            </a:extLst>
          </p:cNvPr>
          <p:cNvSpPr/>
          <p:nvPr/>
        </p:nvSpPr>
        <p:spPr>
          <a:xfrm>
            <a:off x="-18142" y="550304"/>
            <a:ext cx="6858001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B792574-F364-2BBF-1B84-31EEEA576CBD}"/>
              </a:ext>
            </a:extLst>
          </p:cNvPr>
          <p:cNvSpPr txBox="1"/>
          <p:nvPr/>
        </p:nvSpPr>
        <p:spPr>
          <a:xfrm>
            <a:off x="615526" y="571329"/>
            <a:ext cx="541915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4" algn="ctr" defTabSz="938761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“To help young adults with disabilities, gain employability and independent living skills within an inclusive work environment.”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8A8AF723-2D3C-02A7-8DA0-8F523631F0E2}"/>
              </a:ext>
            </a:extLst>
          </p:cNvPr>
          <p:cNvSpPr/>
          <p:nvPr/>
        </p:nvSpPr>
        <p:spPr>
          <a:xfrm>
            <a:off x="4942" y="2226682"/>
            <a:ext cx="6858001" cy="17539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Our Program						Day in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Life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6DDBB05-F60B-A578-0A0C-1E0EAD5DB563}"/>
              </a:ext>
            </a:extLst>
          </p:cNvPr>
          <p:cNvSpPr/>
          <p:nvPr/>
        </p:nvSpPr>
        <p:spPr>
          <a:xfrm>
            <a:off x="9935" y="5829534"/>
            <a:ext cx="1938357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111B260-A5A8-5604-239D-9616F0E50B9C}"/>
              </a:ext>
            </a:extLst>
          </p:cNvPr>
          <p:cNvSpPr/>
          <p:nvPr/>
        </p:nvSpPr>
        <p:spPr>
          <a:xfrm>
            <a:off x="2050351" y="6010938"/>
            <a:ext cx="4799965" cy="3200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3470F56-E566-A467-BAFD-10111FB15F87}"/>
              </a:ext>
            </a:extLst>
          </p:cNvPr>
          <p:cNvSpPr/>
          <p:nvPr/>
        </p:nvSpPr>
        <p:spPr>
          <a:xfrm>
            <a:off x="1926485" y="5829534"/>
            <a:ext cx="4931515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4EBD032-CB30-6A35-823C-53F7CE5DF779}"/>
              </a:ext>
            </a:extLst>
          </p:cNvPr>
          <p:cNvSpPr txBox="1"/>
          <p:nvPr/>
        </p:nvSpPr>
        <p:spPr>
          <a:xfrm>
            <a:off x="2058035" y="6039634"/>
            <a:ext cx="23774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Entry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Independence- Abilit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to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Motivation-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Personally motivated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committed to gaining employability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Low Support- Can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limited support or supervision.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Stamina and concentration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4+ Hours of work.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Able to work around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public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an integrated environment.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Guardians are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committed and involved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supporting student progress.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F7A1239-69A4-76BF-02B9-CBEDD99D024D}"/>
              </a:ext>
            </a:extLst>
          </p:cNvPr>
          <p:cNvSpPr txBox="1"/>
          <p:nvPr/>
        </p:nvSpPr>
        <p:spPr>
          <a:xfrm>
            <a:off x="4362971" y="6039634"/>
            <a:ext cx="24688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Exit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readiness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skills (technical &amp; soft), personal traits, abilities, work ethic, professionalism.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search-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resume writing, job applications, interview preparation, and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Self-advocacy-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self-awareness,  self-confidence, ability to know when and how to ask for help.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communication, teamwork, conflict resolution, problem-solving, building and maintaining relationships.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use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transportation.</a:t>
            </a:r>
            <a:endParaRPr lang="en-US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69FDF59-23F1-0C70-A745-DE476748155D}"/>
              </a:ext>
            </a:extLst>
          </p:cNvPr>
          <p:cNvSpPr txBox="1"/>
          <p:nvPr/>
        </p:nvSpPr>
        <p:spPr>
          <a:xfrm>
            <a:off x="-18142" y="6039634"/>
            <a:ext cx="207617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program collaborates with Interagency organizations to provide additional services.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organizations include: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Florida Vocational Rehabilitation (VR)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Goodwill Industries- Suncoast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Agency for Persons with Disabilities (APD)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Network on Disabilities (FND)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Some agencies have eligibility requirements..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1B5282-84E7-E254-7C18-71DA682FC2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385" y="1109549"/>
            <a:ext cx="1963305" cy="109728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9E62316-9BAE-0AA4-213B-363AE06835C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9044" y="1100645"/>
            <a:ext cx="1946886" cy="109728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20D1DB9-2544-C407-78B3-EA339B0E0B8A}"/>
              </a:ext>
            </a:extLst>
          </p:cNvPr>
          <p:cNvSpPr txBox="1"/>
          <p:nvPr/>
        </p:nvSpPr>
        <p:spPr>
          <a:xfrm>
            <a:off x="3219747" y="2402351"/>
            <a:ext cx="363441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Hours: 8:30 am-2:30 pm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Location: PCS Admin Building, Largo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begin their day with an hour-long class, spend up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five hours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learning job skills at their internship, and return to the classroom to reflect on their day.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 meet with a job coach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work skills development, and daily job planning, to discuss challenges and evaluate progress.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On-the-job training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requires the students to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independently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assigned departments alongside PCS Admin employees.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assignments are based on needs, students’ skill sets, and interests.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7DD3270-F885-E76E-0DED-0B74987A0B3B}"/>
              </a:ext>
            </a:extLst>
          </p:cNvPr>
          <p:cNvSpPr txBox="1"/>
          <p:nvPr/>
        </p:nvSpPr>
        <p:spPr>
          <a:xfrm>
            <a:off x="-51819" y="2402351"/>
            <a:ext cx="321947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Pinellas County Schools Administration (PCS-Admin) oversees the district's public education system, with leadership, resources, and initiatives</a:t>
            </a:r>
            <a:r>
              <a:rPr lang="en-US" sz="1200" dirty="0"/>
              <a:t>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PCS-Admin program is a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one-year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Project SEARCH program. After completion, students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agree to accept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their HS diploma.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participate in an orientation followed by three, 10-week rotations in various PCS-Admin departments.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 across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departments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copy services, HR, Admin, and cafeteria services.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 learn to use public transportation to and from the internship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independently.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A34E55B-30D0-1B25-7B42-1EF15ECB1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274" y="1222439"/>
            <a:ext cx="2467355" cy="834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758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82B54-7B06-D289-E04F-B66A0263ED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4BDFA78-643A-6DA1-EE6C-250272402010}"/>
              </a:ext>
            </a:extLst>
          </p:cNvPr>
          <p:cNvSpPr/>
          <p:nvPr/>
        </p:nvSpPr>
        <p:spPr>
          <a:xfrm>
            <a:off x="7684" y="2309090"/>
            <a:ext cx="3219480" cy="3520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1AE4923-6F31-1BC7-2F70-042A195A2FB7}"/>
              </a:ext>
            </a:extLst>
          </p:cNvPr>
          <p:cNvSpPr/>
          <p:nvPr/>
        </p:nvSpPr>
        <p:spPr>
          <a:xfrm>
            <a:off x="0" y="5537"/>
            <a:ext cx="6812280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D6F98A6A-E0E4-4FE5-743F-0FAC158B7E1F}"/>
              </a:ext>
            </a:extLst>
          </p:cNvPr>
          <p:cNvSpPr txBox="1"/>
          <p:nvPr/>
        </p:nvSpPr>
        <p:spPr>
          <a:xfrm>
            <a:off x="-36429" y="-1398"/>
            <a:ext cx="5419158" cy="6924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4" defTabSz="938761"/>
            <a:r>
              <a:rPr lang="en-US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 CeSar Hotel</a:t>
            </a:r>
            <a:endParaRPr lang="en-US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4" defTabSz="938761"/>
            <a:r>
              <a:rPr lang="en-US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 1-Community-Based Vocational Education (CBVE)</a:t>
            </a:r>
          </a:p>
          <a:p>
            <a:pPr marL="0" lvl="4" defTabSz="938761"/>
            <a:r>
              <a:rPr lang="en-US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A3BC6A5-519B-527E-54BA-4FCF996FB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74" y="12355"/>
            <a:ext cx="1404038" cy="47459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5533E5DC-76F3-33A3-31FF-36FB67365582}"/>
              </a:ext>
            </a:extLst>
          </p:cNvPr>
          <p:cNvSpPr/>
          <p:nvPr/>
        </p:nvSpPr>
        <p:spPr>
          <a:xfrm>
            <a:off x="-18142" y="550304"/>
            <a:ext cx="6858001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A7DC9F-F9D4-73CA-B802-CB0A29F68DFE}"/>
              </a:ext>
            </a:extLst>
          </p:cNvPr>
          <p:cNvSpPr txBox="1"/>
          <p:nvPr/>
        </p:nvSpPr>
        <p:spPr>
          <a:xfrm>
            <a:off x="615526" y="571329"/>
            <a:ext cx="541915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4" algn="ctr" defTabSz="938761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“To help young adults with disabilities, gain employability and independent living skills within an inclusive work environment.”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5B58774F-5FAD-2E1B-B62E-030881AEB66E}"/>
              </a:ext>
            </a:extLst>
          </p:cNvPr>
          <p:cNvSpPr/>
          <p:nvPr/>
        </p:nvSpPr>
        <p:spPr>
          <a:xfrm>
            <a:off x="4942" y="2226682"/>
            <a:ext cx="6858001" cy="17539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Our Program						Day in the Life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90D4613-52AA-FCD8-C0F6-EBDFC81353DD}"/>
              </a:ext>
            </a:extLst>
          </p:cNvPr>
          <p:cNvSpPr/>
          <p:nvPr/>
        </p:nvSpPr>
        <p:spPr>
          <a:xfrm>
            <a:off x="9935" y="5829534"/>
            <a:ext cx="1938357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6EF9242-89BC-27FE-2466-E96EAE034550}"/>
              </a:ext>
            </a:extLst>
          </p:cNvPr>
          <p:cNvSpPr/>
          <p:nvPr/>
        </p:nvSpPr>
        <p:spPr>
          <a:xfrm>
            <a:off x="2050351" y="6010938"/>
            <a:ext cx="4799965" cy="3200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604DC2D-CD0C-9D1F-F972-FEA3D777C589}"/>
              </a:ext>
            </a:extLst>
          </p:cNvPr>
          <p:cNvSpPr/>
          <p:nvPr/>
        </p:nvSpPr>
        <p:spPr>
          <a:xfrm>
            <a:off x="1926485" y="5829534"/>
            <a:ext cx="4931515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420DEA9-8A3D-15A4-9DFA-D3CC992FEA1B}"/>
              </a:ext>
            </a:extLst>
          </p:cNvPr>
          <p:cNvSpPr txBox="1"/>
          <p:nvPr/>
        </p:nvSpPr>
        <p:spPr>
          <a:xfrm>
            <a:off x="2058035" y="6039634"/>
            <a:ext cx="23774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Entry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Independence- Abilit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to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Motivation-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Personally motivated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committed to gaining employability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Low Support- Can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limited support or supervision.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Stamina and concentration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4+ Hours of work.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Able to work around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public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an integrated environment.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Guardians are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committed and involved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supporting student progress.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6CF6AE-51A3-A881-093D-5D018CF2A08C}"/>
              </a:ext>
            </a:extLst>
          </p:cNvPr>
          <p:cNvSpPr txBox="1"/>
          <p:nvPr/>
        </p:nvSpPr>
        <p:spPr>
          <a:xfrm>
            <a:off x="4362971" y="6039634"/>
            <a:ext cx="24688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Exit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readiness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skills (technical &amp; soft), personal traits, abilities, work ethic, professionalism.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search-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resume writing, job applications, interview preparation, and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Self-advocacy-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self-awareness,  self-confidence, ability to know when and how to ask for help.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communication, teamwork, conflict resolution, problem-solving, building and maintaining relationships.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use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transportation.</a:t>
            </a:r>
            <a:endParaRPr lang="en-US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6619682-A7D2-425E-90D2-D15EFA4253D2}"/>
              </a:ext>
            </a:extLst>
          </p:cNvPr>
          <p:cNvSpPr txBox="1"/>
          <p:nvPr/>
        </p:nvSpPr>
        <p:spPr>
          <a:xfrm>
            <a:off x="-18142" y="6039634"/>
            <a:ext cx="207617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program collaborates with Interagency organizations to provide additional services.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organizations include: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Florida Vocational Rehabilitation (VR)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Agency for Persons with Disabilities (APD)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Network on Disabilities (FND)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Some agencies have eligibility requirements..</a:t>
            </a:r>
          </a:p>
        </p:txBody>
      </p:sp>
      <p:pic>
        <p:nvPicPr>
          <p:cNvPr id="10" name="Picture 9" descr="A picture containing indoor, person, food, kitchen&#10;&#10;Description automatically generated">
            <a:extLst>
              <a:ext uri="{FF2B5EF4-FFF2-40B4-BE49-F238E27FC236}">
                <a16:creationId xmlns:a16="http://schemas.microsoft.com/office/drawing/2014/main" id="{1010C8A4-A680-F937-D639-A15CFEBCA0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71" y="1104517"/>
            <a:ext cx="1163946" cy="1097280"/>
          </a:xfrm>
          <a:prstGeom prst="rect">
            <a:avLst/>
          </a:prstGeom>
        </p:spPr>
      </p:pic>
      <p:pic>
        <p:nvPicPr>
          <p:cNvPr id="14" name="Picture 13" descr="A person sitting in a hospital bed&#10;&#10;Description automatically generated with medium confidence">
            <a:extLst>
              <a:ext uri="{FF2B5EF4-FFF2-40B4-BE49-F238E27FC236}">
                <a16:creationId xmlns:a16="http://schemas.microsoft.com/office/drawing/2014/main" id="{A246B88D-C4A8-D268-1D5D-63F285EC057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2408" y="1104517"/>
            <a:ext cx="1091178" cy="10972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A picture containing indoor, ceiling, room&#10;&#10;Description automatically generated">
            <a:extLst>
              <a:ext uri="{FF2B5EF4-FFF2-40B4-BE49-F238E27FC236}">
                <a16:creationId xmlns:a16="http://schemas.microsoft.com/office/drawing/2014/main" id="{ED8D941D-63D8-090A-3392-ADF7C053C04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12"/>
          <a:stretch>
            <a:fillRect/>
          </a:stretch>
        </p:blipFill>
        <p:spPr bwMode="auto">
          <a:xfrm>
            <a:off x="5702173" y="1104517"/>
            <a:ext cx="1086455" cy="109728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A2E9E50-87CA-CB59-4650-39FF8C6691AB}"/>
              </a:ext>
            </a:extLst>
          </p:cNvPr>
          <p:cNvSpPr txBox="1"/>
          <p:nvPr/>
        </p:nvSpPr>
        <p:spPr>
          <a:xfrm>
            <a:off x="3227163" y="2402081"/>
            <a:ext cx="3695450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Hours: 6:45 am-1:15 pm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Location: Don CeSar Hotel, St. Pete Beach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includes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instruction at PTC-South and on-the-job training at the hotel.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develop work skills (i.e. job interviews), work habits, and behaviors.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On-the-job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students will work independently,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4+ hours a day.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supervision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guidance from their instructors and engage in learning entry-level job skills. Jobs Include:</a:t>
            </a:r>
          </a:p>
          <a:p>
            <a:pPr marL="400050" indent="-171450">
              <a:buFont typeface="Wingdings" panose="05000000000000000000" pitchFamily="2" charset="2"/>
              <a:buChar char="§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Basic food prep for the salad bar and kitchens.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00050" indent="-171450">
              <a:buFont typeface="Wingdings" panose="05000000000000000000" pitchFamily="2" charset="2"/>
              <a:buChar char="§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How to polish and roll silverware, fold napkins, fill condiments, set up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wipe tables.</a:t>
            </a:r>
          </a:p>
          <a:p>
            <a:pPr marL="400050" indent="-171450">
              <a:buFont typeface="Wingdings" panose="05000000000000000000" pitchFamily="2" charset="2"/>
              <a:buChar char="§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Run the towel folding machine, sort, stack, fold laundry items, and run the press machine.</a:t>
            </a:r>
          </a:p>
          <a:p>
            <a:pPr marL="400050" indent="-171450">
              <a:buFont typeface="Wingdings" panose="05000000000000000000" pitchFamily="2" charset="2"/>
              <a:buChar char="§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Sanitize fitness equipment, vacuum, and fold fitness towels</a:t>
            </a:r>
            <a:endParaRPr lang="en-US" sz="12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Wingdings" panose="05000000000000000000" pitchFamily="2" charset="2"/>
              <a:buChar char="v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78C448F-F9F5-9870-AFAA-F5002AD39FE6}"/>
              </a:ext>
            </a:extLst>
          </p:cNvPr>
          <p:cNvSpPr txBox="1"/>
          <p:nvPr/>
        </p:nvSpPr>
        <p:spPr>
          <a:xfrm>
            <a:off x="-64612" y="2402081"/>
            <a:ext cx="3291774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Don CeSar Hotel is a historic luxury resort that opened in 1928. It offers elegant accommodations, fine dining, and event spaces.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Don CeSar is an extended transition program for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and returning students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who want to work in a professional hospitality environment.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experience a variety of jobs across multiple departments and interact with employees/ guests.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 include jobs in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Laundry, Fitness Center, Banquet, Restaurant, Kitchens, and Break Room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meet at Pinellas Technical College-South (PTC-S) and be provided transportation, breakfast, and lunch. 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Wingdings" panose="05000000000000000000" pitchFamily="2" charset="2"/>
              <a:buChar char="v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E6A573A-664F-99AD-E8C6-DA2C661BF1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55165" y="1104517"/>
            <a:ext cx="1649229" cy="109728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4B009AC-343B-E8AF-1A84-1B3BA4D5721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398777" y="1166913"/>
            <a:ext cx="1656388" cy="1030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9739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DF3B18-8CA5-4993-755E-682A5077DA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08FD7D5-D4E1-44CD-A330-11A0EC4F1DDA}"/>
              </a:ext>
            </a:extLst>
          </p:cNvPr>
          <p:cNvSpPr/>
          <p:nvPr/>
        </p:nvSpPr>
        <p:spPr>
          <a:xfrm>
            <a:off x="7684" y="2309090"/>
            <a:ext cx="3219480" cy="3520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89A84EF-F485-6382-9715-48500064A70F}"/>
              </a:ext>
            </a:extLst>
          </p:cNvPr>
          <p:cNvSpPr/>
          <p:nvPr/>
        </p:nvSpPr>
        <p:spPr>
          <a:xfrm>
            <a:off x="0" y="5537"/>
            <a:ext cx="6812280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97A544E-281C-263F-A164-13DF2EBBD612}"/>
              </a:ext>
            </a:extLst>
          </p:cNvPr>
          <p:cNvSpPr txBox="1"/>
          <p:nvPr/>
        </p:nvSpPr>
        <p:spPr>
          <a:xfrm>
            <a:off x="-36429" y="-1398"/>
            <a:ext cx="5419158" cy="6924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4" defTabSz="938761"/>
            <a:r>
              <a:rPr lang="en-US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Innisbrook Resort and Golf Club</a:t>
            </a:r>
            <a:endParaRPr lang="en-US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4" defTabSz="938761"/>
            <a:r>
              <a:rPr lang="en-US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 1-  Community-Based Vocational Education (CBVE)</a:t>
            </a:r>
          </a:p>
          <a:p>
            <a:pPr marL="0" lvl="4" defTabSz="938761"/>
            <a:r>
              <a:rPr lang="en-US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2E602F7-75EC-F831-1076-4774652ED1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74" y="12355"/>
            <a:ext cx="1404038" cy="47459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F5B1BCAD-7BFB-DAE5-A110-C5140D945634}"/>
              </a:ext>
            </a:extLst>
          </p:cNvPr>
          <p:cNvSpPr/>
          <p:nvPr/>
        </p:nvSpPr>
        <p:spPr>
          <a:xfrm>
            <a:off x="-18142" y="550304"/>
            <a:ext cx="6858001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4A2C2F7-25FE-ADA8-1C5C-F6AD9D7EE630}"/>
              </a:ext>
            </a:extLst>
          </p:cNvPr>
          <p:cNvSpPr txBox="1"/>
          <p:nvPr/>
        </p:nvSpPr>
        <p:spPr>
          <a:xfrm>
            <a:off x="615526" y="571329"/>
            <a:ext cx="541915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4" algn="ctr" defTabSz="938761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“To help young adults with disabilities, gain employability and independent living skills within an inclusive work environment.”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0C4FCE16-0748-B3A8-B4D5-9D3C8E1589DC}"/>
              </a:ext>
            </a:extLst>
          </p:cNvPr>
          <p:cNvSpPr/>
          <p:nvPr/>
        </p:nvSpPr>
        <p:spPr>
          <a:xfrm>
            <a:off x="4942" y="2226682"/>
            <a:ext cx="6858001" cy="17539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Our Program						Day in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Life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6A713F1-BA86-E538-235C-CC604AEA1BD3}"/>
              </a:ext>
            </a:extLst>
          </p:cNvPr>
          <p:cNvSpPr/>
          <p:nvPr/>
        </p:nvSpPr>
        <p:spPr>
          <a:xfrm>
            <a:off x="9935" y="5829534"/>
            <a:ext cx="1938357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D3B11BC-6FCF-AE52-57CC-C71168A01296}"/>
              </a:ext>
            </a:extLst>
          </p:cNvPr>
          <p:cNvSpPr/>
          <p:nvPr/>
        </p:nvSpPr>
        <p:spPr>
          <a:xfrm>
            <a:off x="2050351" y="6010938"/>
            <a:ext cx="4799965" cy="3200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9975204-CF68-F0C9-1531-7D270E0E0E7B}"/>
              </a:ext>
            </a:extLst>
          </p:cNvPr>
          <p:cNvSpPr/>
          <p:nvPr/>
        </p:nvSpPr>
        <p:spPr>
          <a:xfrm>
            <a:off x="1926485" y="5829534"/>
            <a:ext cx="4931515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5B9B2E2-E966-D948-A604-A2292FD97888}"/>
              </a:ext>
            </a:extLst>
          </p:cNvPr>
          <p:cNvSpPr txBox="1"/>
          <p:nvPr/>
        </p:nvSpPr>
        <p:spPr>
          <a:xfrm>
            <a:off x="2058035" y="6039634"/>
            <a:ext cx="23774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Entry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Independence- Abilit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to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Motivation-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Personally motivated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committed to gaining employability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Low Support- Can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limited support or supervision.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Stamina and concentration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4+ Hours of work.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Able to work around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public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an integrated environment.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Guardians are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committed and involved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supporting student progress.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65246F-981E-E1AF-7F7A-7E34E46FF769}"/>
              </a:ext>
            </a:extLst>
          </p:cNvPr>
          <p:cNvSpPr txBox="1"/>
          <p:nvPr/>
        </p:nvSpPr>
        <p:spPr>
          <a:xfrm>
            <a:off x="4362971" y="6039634"/>
            <a:ext cx="24688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Exit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readiness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skills (technical &amp; soft), personal traits, abilities, work ethic, professionalism.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search-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resume writing, job applications, interview preparation, and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Self-advocacy-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self-awareness,  self-confidence, ability to know when and how to ask for help.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communication, teamwork, conflict resolution, problem-solving, building and maintaining relationships.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use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transportation.</a:t>
            </a:r>
            <a:endParaRPr lang="en-US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E298037-98DD-6D71-A306-4B7954FEF5F0}"/>
              </a:ext>
            </a:extLst>
          </p:cNvPr>
          <p:cNvSpPr txBox="1"/>
          <p:nvPr/>
        </p:nvSpPr>
        <p:spPr>
          <a:xfrm>
            <a:off x="-18142" y="6039634"/>
            <a:ext cx="207617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program collaborates with Interagency organizations to provide additional services.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organizations include: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Florida Vocational Rehabilitation (VR)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Agency for Persons with Disabilities (APD)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Network on Disabilities (FND)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Some agencies have eligibility requirements..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60FA7A4-2A60-E3B3-9AA7-E2B1E7999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9117" y="1140156"/>
            <a:ext cx="1537367" cy="1005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3B09335-74A9-0400-9118-893CE826CE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35526" y="1151042"/>
            <a:ext cx="1333356" cy="10058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1026C185-7C45-7B88-FA99-15383BDF5C60}"/>
              </a:ext>
            </a:extLst>
          </p:cNvPr>
          <p:cNvSpPr txBox="1"/>
          <p:nvPr/>
        </p:nvSpPr>
        <p:spPr>
          <a:xfrm>
            <a:off x="3161200" y="2429301"/>
            <a:ext cx="368686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Hours: 7:25 am- 1:25 pm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Location: Innisbrook Resort/Golf Club, Palm Harbor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includes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instruction and on-the-job training at the resort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develop work skills (i.e. job interviews), work habits, and behaviors.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On-the-job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students will work independently for 4+ hours with limited support.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supervision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guidance from their instructors and engage in learning entry-level job skills.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can take part in events at the club such as the Valspar PGA Gold tournament and the U.S  Pro Woman’s Clay Court Championship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Wingdings" panose="05000000000000000000" pitchFamily="2" charset="2"/>
              <a:buChar char="v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1E73F27-0258-4142-E165-6FD43C50DE78}"/>
              </a:ext>
            </a:extLst>
          </p:cNvPr>
          <p:cNvSpPr txBox="1"/>
          <p:nvPr/>
        </p:nvSpPr>
        <p:spPr>
          <a:xfrm>
            <a:off x="-44191" y="2484489"/>
            <a:ext cx="32194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Innisbrook Resort and Golf Club is a resort that offers world-class golf courses, tennis facilities, accommodations and spa.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Innisbrook Resort and Golf Club is an extended transition program for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and returning students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experience working in a professional environment in hospitality.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experience a variety of jobs at various worksites around the resort and train alongside employees and interact with guests.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meet at Palm Harbor HS and be provided transportation, breakfast, and lunch. 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A831D4F-0D99-76E1-6141-7072E5E926F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35823" y="1137519"/>
            <a:ext cx="1782608" cy="10237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8F694D1-7D1D-ADC6-BF81-14DCF5072CC1}"/>
              </a:ext>
            </a:extLst>
          </p:cNvPr>
          <p:cNvSpPr txBox="1"/>
          <p:nvPr/>
        </p:nvSpPr>
        <p:spPr>
          <a:xfrm>
            <a:off x="7685" y="5169038"/>
            <a:ext cx="3219480" cy="640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Kitchen, Housekeeping, Golf Services</a:t>
            </a:r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48F1D4E-A8C2-8F87-7A29-0133E2879D93}"/>
              </a:ext>
            </a:extLst>
          </p:cNvPr>
          <p:cNvSpPr txBox="1"/>
          <p:nvPr/>
        </p:nvSpPr>
        <p:spPr>
          <a:xfrm>
            <a:off x="3227164" y="5174036"/>
            <a:ext cx="3620901" cy="64008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Jobs Include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Kitchen Food Prep, Dishwashing, Laundry, Housekeeping, Golf Services Support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044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D4D6A1-FDD5-D447-2CA4-1FD2D6D806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2B890EBD-FB4B-4F50-897D-E609F142A03E}"/>
              </a:ext>
            </a:extLst>
          </p:cNvPr>
          <p:cNvSpPr/>
          <p:nvPr/>
        </p:nvSpPr>
        <p:spPr>
          <a:xfrm>
            <a:off x="7684" y="2309090"/>
            <a:ext cx="3219480" cy="3520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CEBF8DC-FFDF-E927-61C9-C6C39E090783}"/>
              </a:ext>
            </a:extLst>
          </p:cNvPr>
          <p:cNvSpPr/>
          <p:nvPr/>
        </p:nvSpPr>
        <p:spPr>
          <a:xfrm>
            <a:off x="0" y="5537"/>
            <a:ext cx="6812280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26E1D7F-FC8B-97FA-BDCE-359BCF33B6BA}"/>
              </a:ext>
            </a:extLst>
          </p:cNvPr>
          <p:cNvSpPr txBox="1"/>
          <p:nvPr/>
        </p:nvSpPr>
        <p:spPr>
          <a:xfrm>
            <a:off x="-36429" y="-1398"/>
            <a:ext cx="541915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4" defTabSz="938761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Walter Pownall Service Center (WPSC)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4" defTabSz="938761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 1- Community-Based Vocational Education (CBVE)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9BB9DA4-0362-5341-5A38-902F4FF565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74" y="12355"/>
            <a:ext cx="1404038" cy="47459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242F99D-EAA5-8333-D255-C9903CF07964}"/>
              </a:ext>
            </a:extLst>
          </p:cNvPr>
          <p:cNvSpPr/>
          <p:nvPr/>
        </p:nvSpPr>
        <p:spPr>
          <a:xfrm>
            <a:off x="-18142" y="550304"/>
            <a:ext cx="6858001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4C1B484-231B-730C-795D-DAC573F8C04F}"/>
              </a:ext>
            </a:extLst>
          </p:cNvPr>
          <p:cNvSpPr txBox="1"/>
          <p:nvPr/>
        </p:nvSpPr>
        <p:spPr>
          <a:xfrm>
            <a:off x="615526" y="571329"/>
            <a:ext cx="541915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4" algn="ctr" defTabSz="938761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“To help young adults with disabilities, gain employability and independent living skills within an inclusive work environment.”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ED3A9A8-60BC-3A4D-0464-E211C92508CF}"/>
              </a:ext>
            </a:extLst>
          </p:cNvPr>
          <p:cNvSpPr/>
          <p:nvPr/>
        </p:nvSpPr>
        <p:spPr>
          <a:xfrm>
            <a:off x="4942" y="2226682"/>
            <a:ext cx="6858001" cy="17539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Our Program						Day in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84A60CF-5EC9-7021-DB39-6ADAF4DC824A}"/>
              </a:ext>
            </a:extLst>
          </p:cNvPr>
          <p:cNvSpPr/>
          <p:nvPr/>
        </p:nvSpPr>
        <p:spPr>
          <a:xfrm>
            <a:off x="9935" y="5829534"/>
            <a:ext cx="1938357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742E1E-8F6B-ADB8-7958-4F81F2A72CDD}"/>
              </a:ext>
            </a:extLst>
          </p:cNvPr>
          <p:cNvSpPr/>
          <p:nvPr/>
        </p:nvSpPr>
        <p:spPr>
          <a:xfrm>
            <a:off x="2050351" y="6010938"/>
            <a:ext cx="4799965" cy="31207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20BEAE1-B7C3-4096-2872-20F1C286A446}"/>
              </a:ext>
            </a:extLst>
          </p:cNvPr>
          <p:cNvSpPr/>
          <p:nvPr/>
        </p:nvSpPr>
        <p:spPr>
          <a:xfrm>
            <a:off x="1926485" y="5829534"/>
            <a:ext cx="4931515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FBFDFE2-DA6A-52D1-FC32-9926F8C822D1}"/>
              </a:ext>
            </a:extLst>
          </p:cNvPr>
          <p:cNvSpPr txBox="1"/>
          <p:nvPr/>
        </p:nvSpPr>
        <p:spPr>
          <a:xfrm>
            <a:off x="-10604" y="2450894"/>
            <a:ext cx="321947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Walter Pownall Service Center is the operational services department for Pinellas County.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Walter Pownall extended transition program is designed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new and returning students.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experience a variety of jobs and interact alongside employees.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is on employability skills that will help gain employment and remain employed.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provided transportation, breakfast, and lunch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460715C-AE20-7F58-D70A-423E4F68216E}"/>
              </a:ext>
            </a:extLst>
          </p:cNvPr>
          <p:cNvSpPr txBox="1"/>
          <p:nvPr/>
        </p:nvSpPr>
        <p:spPr>
          <a:xfrm>
            <a:off x="3155427" y="2411587"/>
            <a:ext cx="368428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Hours: 9:30 am-3:30 pm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Location: Walter Pownall Service Center, Largo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includes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instruction and on-the-job training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at the Walter Pownall Center.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develop work skills, habits, and behaviors.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On-the-job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training students will work independently 4+ hours a day.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close supervision and guidance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from their instructors.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Managing a class-run snack cart, tracking and restocking inventories, and tallying the proceeds.</a:t>
            </a:r>
          </a:p>
          <a:p>
            <a:pPr marL="230188" lvl="1" indent="-230188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 will be monitored by a checklist that includes over 100 jobs/tasks.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401BDB-F0BE-DAA7-FD2C-E1807987DC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663" y="1136480"/>
            <a:ext cx="1564011" cy="10058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3398BDE-9CE3-3954-CEA4-3DDB4B0FE4C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748" y="1136480"/>
            <a:ext cx="1767484" cy="100584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91D13A0-09CE-48A1-2B8B-8933FF9E532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45907" y="1136480"/>
            <a:ext cx="2745608" cy="10058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19C7930-63E6-FE3E-1CBA-B1162FD77F0B}"/>
              </a:ext>
            </a:extLst>
          </p:cNvPr>
          <p:cNvSpPr txBox="1"/>
          <p:nvPr/>
        </p:nvSpPr>
        <p:spPr>
          <a:xfrm>
            <a:off x="-2949" y="5190087"/>
            <a:ext cx="3219480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and Janitorial services, Laundry, Food Services, Warehouse Packaging.   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C4F728B-7776-46FC-7642-5461A03CBA1A}"/>
              </a:ext>
            </a:extLst>
          </p:cNvPr>
          <p:cNvSpPr txBox="1"/>
          <p:nvPr/>
        </p:nvSpPr>
        <p:spPr>
          <a:xfrm>
            <a:off x="3232215" y="5180119"/>
            <a:ext cx="3620901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Jobs Include: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Food Court Processes (Cleaning, Organization, Trash); Packaging and Counting, Washing &amp; Drying Laundry.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87A0159-4606-C28D-57B8-2E4B68BD4301}"/>
              </a:ext>
            </a:extLst>
          </p:cNvPr>
          <p:cNvSpPr txBox="1"/>
          <p:nvPr/>
        </p:nvSpPr>
        <p:spPr>
          <a:xfrm>
            <a:off x="2058035" y="6039634"/>
            <a:ext cx="23774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Entry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Independence- Abilit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to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Motivation-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Personally motivated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committed to gaining employability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Low Support- Can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limited support or supervision.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Stamina and concentration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4+ Hours of work.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Able to work around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public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an integrated environment.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Guardians are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committed and involved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supporting student progress.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A8334B6-3CED-7329-987D-A977C6C2D447}"/>
              </a:ext>
            </a:extLst>
          </p:cNvPr>
          <p:cNvSpPr txBox="1"/>
          <p:nvPr/>
        </p:nvSpPr>
        <p:spPr>
          <a:xfrm>
            <a:off x="4362971" y="6039634"/>
            <a:ext cx="24688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Exit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readiness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skills (technical &amp; soft), personal traits, abilities, work ethic, professionalism.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search-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resume writing, job applications, interview preparation, and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Self-advocacy-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self-awareness,  self-confidence, ability to know when and how to ask for help.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communication, teamwork, conflict resolution, problem-solving, building and maintaining relationships.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use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transportation.</a:t>
            </a:r>
            <a:endParaRPr lang="en-US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96725F9-8653-3428-A98A-6D67B3D8115A}"/>
              </a:ext>
            </a:extLst>
          </p:cNvPr>
          <p:cNvSpPr txBox="1"/>
          <p:nvPr/>
        </p:nvSpPr>
        <p:spPr>
          <a:xfrm>
            <a:off x="-18142" y="6039634"/>
            <a:ext cx="207617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program collaborates with Interagency organizations to provide additional services.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organizations include: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Florida Vocational Rehabilitation (VR)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Agency for Persons with Disabilities (APD)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Network on Disabilities (FND)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Some agencies have eligibility requirements..</a:t>
            </a:r>
          </a:p>
        </p:txBody>
      </p:sp>
    </p:spTree>
    <p:extLst>
      <p:ext uri="{BB962C8B-B14F-4D97-AF65-F5344CB8AC3E}">
        <p14:creationId xmlns:p14="http://schemas.microsoft.com/office/powerpoint/2010/main" val="147887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1CBB8-2364-EB59-3A7E-25C5A83B02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F9B520A4-E0E1-F01C-7053-2E5DBF66CA63}"/>
              </a:ext>
            </a:extLst>
          </p:cNvPr>
          <p:cNvSpPr/>
          <p:nvPr/>
        </p:nvSpPr>
        <p:spPr>
          <a:xfrm>
            <a:off x="7684" y="2309090"/>
            <a:ext cx="3219480" cy="3520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B4F70C8-1060-BC51-A348-F22A58BEFB8F}"/>
              </a:ext>
            </a:extLst>
          </p:cNvPr>
          <p:cNvSpPr/>
          <p:nvPr/>
        </p:nvSpPr>
        <p:spPr>
          <a:xfrm>
            <a:off x="0" y="5537"/>
            <a:ext cx="6812280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27DD390-57C9-F963-AEFC-D46150E43044}"/>
              </a:ext>
            </a:extLst>
          </p:cNvPr>
          <p:cNvSpPr txBox="1"/>
          <p:nvPr/>
        </p:nvSpPr>
        <p:spPr>
          <a:xfrm>
            <a:off x="-36429" y="-1398"/>
            <a:ext cx="541915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4" defTabSz="938761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Heritage Village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4" defTabSz="938761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 2- Community-Based Vocational Education (CBVE)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8895697-27CA-2DDC-1395-FFE3F7753F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74" y="12355"/>
            <a:ext cx="1404038" cy="47459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D9CECD8E-7860-83CA-62D8-6E6B5FF72724}"/>
              </a:ext>
            </a:extLst>
          </p:cNvPr>
          <p:cNvSpPr/>
          <p:nvPr/>
        </p:nvSpPr>
        <p:spPr>
          <a:xfrm>
            <a:off x="-18142" y="550304"/>
            <a:ext cx="6858001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5A8EB2E-7BBF-EF8C-16C7-82AF3409D1C2}"/>
              </a:ext>
            </a:extLst>
          </p:cNvPr>
          <p:cNvSpPr txBox="1"/>
          <p:nvPr/>
        </p:nvSpPr>
        <p:spPr>
          <a:xfrm>
            <a:off x="615526" y="571329"/>
            <a:ext cx="541915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4" indent="0" algn="ctr" defTabSz="9387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“To help young adults with disabilities, gain employability and independent living skills within an inclusive work environment.”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ECA2964-4FF9-7E26-A2AE-98B965FBB0C4}"/>
              </a:ext>
            </a:extLst>
          </p:cNvPr>
          <p:cNvSpPr/>
          <p:nvPr/>
        </p:nvSpPr>
        <p:spPr>
          <a:xfrm>
            <a:off x="4942" y="2226682"/>
            <a:ext cx="6858001" cy="17539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Our Program						Day in the Life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60ED79-B16B-4293-9E7F-F13CBB0EA4DC}"/>
              </a:ext>
            </a:extLst>
          </p:cNvPr>
          <p:cNvSpPr/>
          <p:nvPr/>
        </p:nvSpPr>
        <p:spPr>
          <a:xfrm>
            <a:off x="2050351" y="6010938"/>
            <a:ext cx="4799965" cy="31207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A6A6978-56D4-9EB3-AD7B-8C090D07A264}"/>
              </a:ext>
            </a:extLst>
          </p:cNvPr>
          <p:cNvSpPr txBox="1"/>
          <p:nvPr/>
        </p:nvSpPr>
        <p:spPr>
          <a:xfrm>
            <a:off x="2058035" y="6003058"/>
            <a:ext cx="23774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Entry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Independence-ability to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 with minimal prompting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Motivation- Motivated with external direction to complete tasks.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Support- Can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support or supervision.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Stamina and concentration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3+ Hours of work.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Able to work around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public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an integrated environment.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Guardians are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committed and involved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supporting student.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D8D2DA-0AED-5D5E-9CD7-7BBD94929570}"/>
              </a:ext>
            </a:extLst>
          </p:cNvPr>
          <p:cNvSpPr txBox="1"/>
          <p:nvPr/>
        </p:nvSpPr>
        <p:spPr>
          <a:xfrm>
            <a:off x="4362971" y="6003058"/>
            <a:ext cx="24688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Exit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readiness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technical and soft skills to work in entry-level jobs, job content math, and basic money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search-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applications and job interviews.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Self-advocacy-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self-awareness,  self-confidence, ability to know when and how to ask for help.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communication, teamwork, conflict resolution, problem-solving, building and maintaining relationships.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Travel training on how to use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transportation (PSTA).</a:t>
            </a:r>
            <a:endParaRPr lang="en-US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2B4B98C-2675-946E-59BE-C1DDA2B587BC}"/>
              </a:ext>
            </a:extLst>
          </p:cNvPr>
          <p:cNvSpPr txBox="1"/>
          <p:nvPr/>
        </p:nvSpPr>
        <p:spPr>
          <a:xfrm>
            <a:off x="-18142" y="6039634"/>
            <a:ext cx="207617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program collaborates with Interagency organizations to provide additional services.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These organizations include: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Florida Vocational Rehabilitation (VR)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Agency for Persons with Disabilities (APD)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Family Network on Disabilities (FND)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Note: Some agencies have eligibility requirements..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20CD92-F0EA-9E4E-83F4-AF1E4F0337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980" y="1132659"/>
            <a:ext cx="1739362" cy="100584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C41E76-23C9-7D65-8F49-9A996C098C0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68304" y="1132659"/>
            <a:ext cx="1511230" cy="100584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DD9614E5-552E-708B-4608-FD7EF34F23D5}"/>
              </a:ext>
            </a:extLst>
          </p:cNvPr>
          <p:cNvSpPr txBox="1"/>
          <p:nvPr/>
        </p:nvSpPr>
        <p:spPr>
          <a:xfrm>
            <a:off x="3242836" y="2380646"/>
            <a:ext cx="3645933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Hours: 8:30 am-2:30 pm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Location: Heritage Village, Largo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includes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instruction and on-the-job training.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classroom,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develop work skills, work habits, and behaviors.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On-the-job training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occur at Heritage Village, students will work in small groups for  3+ hours a day.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close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supervision and guidance from their instructors.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BD5C11F-FB3D-1582-59DF-BBB6A858A6E7}"/>
              </a:ext>
            </a:extLst>
          </p:cNvPr>
          <p:cNvSpPr txBox="1"/>
          <p:nvPr/>
        </p:nvSpPr>
        <p:spPr>
          <a:xfrm>
            <a:off x="-18142" y="2430705"/>
            <a:ext cx="321948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Heritage Village is a living history museum that preserves and showcases history through education and exhibits.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Heritage Village extended transition program is designed for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and returning students.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interact with Pinellas County employees and adult volunteers.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evaluated for the performance of tasks and the quality of their projects. They will develop a portfolio of completed work.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provided transportation, breakfast, and lunch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F6D251F-EF66-50EF-E209-B4B810D7E46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7482" y="1132659"/>
            <a:ext cx="3154681" cy="10058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C6C6A31-7772-4FF7-BB79-85E6F31B25BB}"/>
              </a:ext>
            </a:extLst>
          </p:cNvPr>
          <p:cNvSpPr txBox="1"/>
          <p:nvPr/>
        </p:nvSpPr>
        <p:spPr>
          <a:xfrm>
            <a:off x="-2949" y="5023107"/>
            <a:ext cx="3219480" cy="832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Animal services, Landscaping, Janitorial,  and Plant Operations. 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9D08AC6-74DF-5BB1-681A-7F8FD312BAAC}"/>
              </a:ext>
            </a:extLst>
          </p:cNvPr>
          <p:cNvSpPr txBox="1"/>
          <p:nvPr/>
        </p:nvSpPr>
        <p:spPr>
          <a:xfrm>
            <a:off x="3232215" y="5023107"/>
            <a:ext cx="3620901" cy="646331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marL="0" lvl="5" defTabSz="938761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Jobs Include: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Train in maintenance and repair. Janitorial tasks including maintenance, PVC repair, and irrigation.  Lawn Service and Groundskeeping.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9F986C75-53D3-0A9C-664A-B43F5F245A4B}"/>
              </a:ext>
            </a:extLst>
          </p:cNvPr>
          <p:cNvSpPr/>
          <p:nvPr/>
        </p:nvSpPr>
        <p:spPr>
          <a:xfrm>
            <a:off x="9935" y="5829534"/>
            <a:ext cx="1938357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Collaboration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CCE1432-C124-567D-615E-4139BF0BA570}"/>
              </a:ext>
            </a:extLst>
          </p:cNvPr>
          <p:cNvSpPr/>
          <p:nvPr/>
        </p:nvSpPr>
        <p:spPr>
          <a:xfrm>
            <a:off x="1926485" y="5829534"/>
            <a:ext cx="4931515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Skills</a:t>
            </a:r>
          </a:p>
        </p:txBody>
      </p:sp>
    </p:spTree>
    <p:extLst>
      <p:ext uri="{BB962C8B-B14F-4D97-AF65-F5344CB8AC3E}">
        <p14:creationId xmlns:p14="http://schemas.microsoft.com/office/powerpoint/2010/main" val="16326864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D8B6DD-AB8A-DCFC-F6F2-A86B0EE48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1789BB4-3793-1CD8-0342-D001308962F5}"/>
              </a:ext>
            </a:extLst>
          </p:cNvPr>
          <p:cNvSpPr/>
          <p:nvPr/>
        </p:nvSpPr>
        <p:spPr>
          <a:xfrm>
            <a:off x="7684" y="2309090"/>
            <a:ext cx="3219480" cy="3520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68E5F88-1344-70A5-DEA0-A959072DE833}"/>
              </a:ext>
            </a:extLst>
          </p:cNvPr>
          <p:cNvSpPr/>
          <p:nvPr/>
        </p:nvSpPr>
        <p:spPr>
          <a:xfrm>
            <a:off x="0" y="5537"/>
            <a:ext cx="6812280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E0B1D5B-A858-389E-7F84-A949335616D8}"/>
              </a:ext>
            </a:extLst>
          </p:cNvPr>
          <p:cNvSpPr txBox="1"/>
          <p:nvPr/>
        </p:nvSpPr>
        <p:spPr>
          <a:xfrm>
            <a:off x="-36429" y="-1398"/>
            <a:ext cx="5419158" cy="4770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4" defTabSz="938761"/>
            <a:r>
              <a:rPr lang="en-US" sz="13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Goodwill  Industries-Suncoast- Gandy</a:t>
            </a:r>
            <a:endParaRPr lang="en-US" sz="13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4" defTabSz="938761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 2- Community-Based Vocational Education (CBVE)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50EE8CF-27AB-8546-121C-2B8BDD3FFC8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74" y="12355"/>
            <a:ext cx="1404038" cy="47459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D71E2D4-492E-DF14-9956-0A41FE869B83}"/>
              </a:ext>
            </a:extLst>
          </p:cNvPr>
          <p:cNvSpPr/>
          <p:nvPr/>
        </p:nvSpPr>
        <p:spPr>
          <a:xfrm>
            <a:off x="-18142" y="550304"/>
            <a:ext cx="6858001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D0A0860-4C0F-CC60-17F7-9F183AA82B38}"/>
              </a:ext>
            </a:extLst>
          </p:cNvPr>
          <p:cNvSpPr txBox="1"/>
          <p:nvPr/>
        </p:nvSpPr>
        <p:spPr>
          <a:xfrm>
            <a:off x="615526" y="571329"/>
            <a:ext cx="541915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4" indent="0" algn="ctr" defTabSz="9387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“To help young adults with disabilities, gain employability and independent living skills within an inclusive work environment.”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C2C4DFA-5B83-B1FD-C64E-17A5952079D9}"/>
              </a:ext>
            </a:extLst>
          </p:cNvPr>
          <p:cNvSpPr/>
          <p:nvPr/>
        </p:nvSpPr>
        <p:spPr>
          <a:xfrm>
            <a:off x="4942" y="2226682"/>
            <a:ext cx="6858001" cy="17539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Our Program						Day in the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Life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CA40EAD-43D7-5CF8-C32F-F19110738B4C}"/>
              </a:ext>
            </a:extLst>
          </p:cNvPr>
          <p:cNvSpPr/>
          <p:nvPr/>
        </p:nvSpPr>
        <p:spPr>
          <a:xfrm>
            <a:off x="9935" y="5829534"/>
            <a:ext cx="1938357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Collaboration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FAA3372-43A1-6167-C44A-E1BF2022D424}"/>
              </a:ext>
            </a:extLst>
          </p:cNvPr>
          <p:cNvSpPr/>
          <p:nvPr/>
        </p:nvSpPr>
        <p:spPr>
          <a:xfrm>
            <a:off x="2050351" y="6010938"/>
            <a:ext cx="4799965" cy="31207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EC4CBEE-37A8-032E-6FCD-E8F78E5A13EB}"/>
              </a:ext>
            </a:extLst>
          </p:cNvPr>
          <p:cNvSpPr/>
          <p:nvPr/>
        </p:nvSpPr>
        <p:spPr>
          <a:xfrm>
            <a:off x="1926485" y="5829534"/>
            <a:ext cx="4931515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Skills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3AF7C83-9452-662C-376E-35E43E162480}"/>
              </a:ext>
            </a:extLst>
          </p:cNvPr>
          <p:cNvSpPr txBox="1"/>
          <p:nvPr/>
        </p:nvSpPr>
        <p:spPr>
          <a:xfrm>
            <a:off x="2058035" y="6003058"/>
            <a:ext cx="23774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Entry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Independence-ability to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 with minimal prompting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Motivation- Motivated with external direction to complete tasks.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Support- Can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support or supervision.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Stamina and concentration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3+ Hours of work.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Able to work around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public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an integrated environment.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Guardians are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committed and involved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supporting student.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05A47BD-77BB-1BF7-9577-5D4CA1D98774}"/>
              </a:ext>
            </a:extLst>
          </p:cNvPr>
          <p:cNvSpPr txBox="1"/>
          <p:nvPr/>
        </p:nvSpPr>
        <p:spPr>
          <a:xfrm>
            <a:off x="4362971" y="6003058"/>
            <a:ext cx="24688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Exit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readiness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technical and soft skills to work in entry-level jobs, job content math, and basic money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search-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applications and job interviews.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Self-advocacy-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self-awareness,  self-confidence, ability to know when and how to ask for help.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communication, teamwork, conflict resolution, problem-solving, building and maintaining relationships.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Travel training on how to use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transportation (PSTA).</a:t>
            </a:r>
            <a:endParaRPr lang="en-US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E35202-1085-2F5B-D27A-B7E155E4B066}"/>
              </a:ext>
            </a:extLst>
          </p:cNvPr>
          <p:cNvSpPr txBox="1"/>
          <p:nvPr/>
        </p:nvSpPr>
        <p:spPr>
          <a:xfrm>
            <a:off x="-18142" y="6039634"/>
            <a:ext cx="207617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program collaborates with Interagency organizations to provide additional services.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These organizations include: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Florida Vocational Rehabilitation (VR)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Agency for Persons with Disabilities (APD)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Family Network on Disabilities (FND)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Note: Some agencies have eligibility requirements..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2467E52-EC87-27E9-A431-FF60B5F78466}"/>
              </a:ext>
            </a:extLst>
          </p:cNvPr>
          <p:cNvSpPr txBox="1"/>
          <p:nvPr/>
        </p:nvSpPr>
        <p:spPr>
          <a:xfrm>
            <a:off x="3201338" y="2402081"/>
            <a:ext cx="375103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Hours: 9:30 am-3:30 pm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Location: Goodwill Industries, Gandy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includes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instruction and on-the-job training.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(Walter Pownall Service Center)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develop work skills, work habits, and behaviors.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On-the-job training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occur at Goodwill, students will work in small groups for  3+ hours a day.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close supervision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guidance from their instructors.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AEA7AF8-A20A-E7B8-D8A6-CF320A8A0327}"/>
              </a:ext>
            </a:extLst>
          </p:cNvPr>
          <p:cNvSpPr txBox="1"/>
          <p:nvPr/>
        </p:nvSpPr>
        <p:spPr>
          <a:xfrm>
            <a:off x="-18142" y="2408871"/>
            <a:ext cx="321948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Goodwill Industries is a nonprofit organization that e</a:t>
            </a:r>
            <a:r>
              <a:rPr lang="en-US" sz="1200" dirty="0"/>
              <a:t>mpowers individuals through job training, employment, and community-based services.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Goodwill Industries extended transition program is designed for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and returning students.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have a home base at Walter Pownall Service Center and travel daily to Goodwill.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interact with employees and customers and become registered volunteers.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is on employability skills that will help gain employment and remain employed.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provided transportation, breakfast, and lunch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DCDC247-153D-F8F0-B782-DFC89323011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40638" y="1132539"/>
            <a:ext cx="1483825" cy="10058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CCF648-C9D3-3B4A-EC91-FDC052909F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003" y="1086819"/>
            <a:ext cx="1240453" cy="109728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539A8AC1-D238-0D45-B853-8DE24EFEAB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0684" y="1107833"/>
            <a:ext cx="3336020" cy="91627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D2040B3-2B7F-9C3E-418A-13092FD50735}"/>
              </a:ext>
            </a:extLst>
          </p:cNvPr>
          <p:cNvSpPr txBox="1"/>
          <p:nvPr/>
        </p:nvSpPr>
        <p:spPr>
          <a:xfrm>
            <a:off x="-2949" y="5023106"/>
            <a:ext cx="3219480" cy="832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Customer Support, Receiving, Quality Control, Stock Management. 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122E609-1595-9832-8B5E-A397B039F47D}"/>
              </a:ext>
            </a:extLst>
          </p:cNvPr>
          <p:cNvSpPr txBox="1"/>
          <p:nvPr/>
        </p:nvSpPr>
        <p:spPr>
          <a:xfrm>
            <a:off x="3232215" y="5023106"/>
            <a:ext cx="3620901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Jobs Include: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Receiving and Sorting Donated Goods, Pulling &amp; Hanging Textiles, Cleaning, Sorting, Labeling &amp; Pricing, Placing wares on Shelves, Rotating Stock, Organizing and Cleaning Stockroom Shelves.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370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92CFE-FD0B-0A5D-F2AD-B6B6F8E640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CBCE3EB1-1140-08BD-BCDD-CCA25BEEC1C1}"/>
              </a:ext>
            </a:extLst>
          </p:cNvPr>
          <p:cNvSpPr/>
          <p:nvPr/>
        </p:nvSpPr>
        <p:spPr>
          <a:xfrm>
            <a:off x="7684" y="2309090"/>
            <a:ext cx="3219480" cy="3520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1591828-66E7-E58D-AC7A-662D2C546227}"/>
              </a:ext>
            </a:extLst>
          </p:cNvPr>
          <p:cNvSpPr/>
          <p:nvPr/>
        </p:nvSpPr>
        <p:spPr>
          <a:xfrm>
            <a:off x="0" y="5537"/>
            <a:ext cx="6812280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59A41066-D086-3B31-A171-B76115615A5E}"/>
              </a:ext>
            </a:extLst>
          </p:cNvPr>
          <p:cNvSpPr txBox="1"/>
          <p:nvPr/>
        </p:nvSpPr>
        <p:spPr>
          <a:xfrm>
            <a:off x="-36429" y="-1398"/>
            <a:ext cx="5419158" cy="4770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4" defTabSz="938761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Stratford Court of Palm Harbor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4" defTabSz="938761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Level 2- Community-Based Vocational Education (CBVE)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92DEEC6-3F51-EE30-EDFD-660D400A86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74" y="12355"/>
            <a:ext cx="1404038" cy="47459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737A7728-A0F3-29AF-6E4D-A87C84CD7F4E}"/>
              </a:ext>
            </a:extLst>
          </p:cNvPr>
          <p:cNvSpPr/>
          <p:nvPr/>
        </p:nvSpPr>
        <p:spPr>
          <a:xfrm>
            <a:off x="-18142" y="550304"/>
            <a:ext cx="6858001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D0F1381-0B18-EE62-B344-300F4AE453A7}"/>
              </a:ext>
            </a:extLst>
          </p:cNvPr>
          <p:cNvSpPr txBox="1"/>
          <p:nvPr/>
        </p:nvSpPr>
        <p:spPr>
          <a:xfrm>
            <a:off x="615526" y="571329"/>
            <a:ext cx="541915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4" indent="0" algn="ctr" defTabSz="9387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“To help young adults with disabilities, gain employability and independent living skills within an inclusive work environment.”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190CEA2-0FFB-D6FF-5627-82F9439FF81F}"/>
              </a:ext>
            </a:extLst>
          </p:cNvPr>
          <p:cNvSpPr/>
          <p:nvPr/>
        </p:nvSpPr>
        <p:spPr>
          <a:xfrm>
            <a:off x="4942" y="2226682"/>
            <a:ext cx="6858001" cy="17539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Our Program						Day in the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Life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3402FF-5D67-3FA5-23D5-35F7FA655034}"/>
              </a:ext>
            </a:extLst>
          </p:cNvPr>
          <p:cNvSpPr/>
          <p:nvPr/>
        </p:nvSpPr>
        <p:spPr>
          <a:xfrm>
            <a:off x="2050351" y="6010938"/>
            <a:ext cx="4799965" cy="31207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BEF5DC-8324-62FB-2521-79BCB0C7B889}"/>
              </a:ext>
            </a:extLst>
          </p:cNvPr>
          <p:cNvSpPr txBox="1"/>
          <p:nvPr/>
        </p:nvSpPr>
        <p:spPr>
          <a:xfrm>
            <a:off x="2058035" y="6003058"/>
            <a:ext cx="23774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Entry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Independence-ability to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 with minimal prompting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Motivation- Motivated with external direction to complete tasks.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Support- Can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support or supervision.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Stamina and concentration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3+ Hours of work.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Able to work around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public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an integrated environment.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Guardians are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committed and involved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supporting student.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B2572C-D629-AD1D-174D-AFF6B62C21FF}"/>
              </a:ext>
            </a:extLst>
          </p:cNvPr>
          <p:cNvSpPr txBox="1"/>
          <p:nvPr/>
        </p:nvSpPr>
        <p:spPr>
          <a:xfrm>
            <a:off x="4362971" y="6003058"/>
            <a:ext cx="24688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Exit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readiness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technical and soft skills to work in entry-level jobs, job content math, and basic money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search-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applications and job interviews.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Self-advocacy-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self-awareness,  self-confidence, ability to know when and how to ask for help.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communication, teamwork, conflict resolution, problem-solving, building and maintaining relationships.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Travel training on how to use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transportation (PSTA).</a:t>
            </a:r>
            <a:endParaRPr lang="en-US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F896EC5-1FD1-28D1-4BEA-5C7E04FA5C96}"/>
              </a:ext>
            </a:extLst>
          </p:cNvPr>
          <p:cNvSpPr txBox="1"/>
          <p:nvPr/>
        </p:nvSpPr>
        <p:spPr>
          <a:xfrm>
            <a:off x="-18142" y="6039634"/>
            <a:ext cx="207617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program collaborates with Interagency organizations to provide additional services.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These organizations include: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Florida Vocational Rehabilitation (VR)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Agency for Persons with Disabilities (APD)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Family Network on Disabilities (FND)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Note: Some agencies have eligibility requirements..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2038B59-48CA-6077-EB75-221277D30A4B}"/>
              </a:ext>
            </a:extLst>
          </p:cNvPr>
          <p:cNvSpPr txBox="1"/>
          <p:nvPr/>
        </p:nvSpPr>
        <p:spPr>
          <a:xfrm>
            <a:off x="3201328" y="2413214"/>
            <a:ext cx="3645933" cy="2492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Hours: 10:00 am-4:00 pm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Location: Stratford Court, Palm Harbor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includes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instruction and on-the-job training.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(Paul B. Stevens Exceptional Center)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develop work skills, work habits, and behaviors.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On-the-job training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occur at Stratford Court, students will work in small groups and work for 3+ hours a day.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close supervision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guidance from their instructors.</a:t>
            </a:r>
            <a:endParaRPr lang="en-US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Wingdings" panose="05000000000000000000" pitchFamily="2" charset="2"/>
              <a:buChar char="v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CC25474-CF0B-7C28-60ED-478D93DC3D92}"/>
              </a:ext>
            </a:extLst>
          </p:cNvPr>
          <p:cNvSpPr txBox="1"/>
          <p:nvPr/>
        </p:nvSpPr>
        <p:spPr>
          <a:xfrm>
            <a:off x="-38313" y="2425778"/>
            <a:ext cx="332645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Stratford Court is an independent and assisted living facility.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Stratford Court extended transition program is designed for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and returning students.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 include jobs in Students will have a home base at Paul B. Stevens Exceptional Center and visit Stratford Court daily.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interact with employees and the public.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is on employability skills that will help gain employment and remain employed.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provided transportation, breakfast, and lunch.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4480A814-E618-11D9-2A57-E09BCC2AD5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1943" y="1285757"/>
            <a:ext cx="3198910" cy="70113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41388F8-11C2-F4B1-C5FC-EB4EF8041C0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09035" y="1078538"/>
            <a:ext cx="1250415" cy="111556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FAD3DA3-E80A-3659-D97C-98F0DBC0C9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9254" y="1079300"/>
            <a:ext cx="1242303" cy="111404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6F8BE3E-4541-A1B1-DE7A-73DDE3607648}"/>
              </a:ext>
            </a:extLst>
          </p:cNvPr>
          <p:cNvSpPr txBox="1"/>
          <p:nvPr/>
        </p:nvSpPr>
        <p:spPr>
          <a:xfrm>
            <a:off x="-2949" y="5023107"/>
            <a:ext cx="3219480" cy="830997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Opportunities: 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ales/ Marketing/ Administration Department, Food &amp; Beverage, Maintenance, and Housekeeping. 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9E9C7B3-F2B4-A99F-18A8-520484612A5D}"/>
              </a:ext>
            </a:extLst>
          </p:cNvPr>
          <p:cNvSpPr txBox="1"/>
          <p:nvPr/>
        </p:nvSpPr>
        <p:spPr>
          <a:xfrm>
            <a:off x="3232215" y="5023107"/>
            <a:ext cx="3620901" cy="1015663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Jobs Include: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Creating Sales &amp; Marketing Packets, </a:t>
            </a:r>
            <a:r>
              <a:rPr lang="en-US" sz="1200" b="0" i="0" dirty="0">
                <a:solidFill>
                  <a:srgbClr val="1D1D1D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Housekeeping Duties (Dusting, Windows, Vacuuming), </a:t>
            </a:r>
            <a:r>
              <a:rPr lang="en-US" sz="1200" dirty="0">
                <a:solidFill>
                  <a:srgbClr val="1D1D1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Cleaning and Sanitizing S</a:t>
            </a:r>
            <a:r>
              <a:rPr lang="en-US" sz="1200" b="0" i="0" dirty="0">
                <a:solidFill>
                  <a:srgbClr val="1D1D1D"/>
                </a:solidFill>
                <a:effectLst/>
                <a:latin typeface="Aptos" panose="020B0004020202020204" pitchFamily="34" charset="0"/>
              </a:rPr>
              <a:t>urfaces, and maintaining the dining room.</a:t>
            </a:r>
            <a:endParaRPr lang="en-US" sz="1200" dirty="0">
              <a:solidFill>
                <a:srgbClr val="1D1D1D"/>
              </a:solidFill>
              <a:latin typeface="Aptos" panose="020B0004020202020204" pitchFamily="34" charset="0"/>
            </a:endParaRPr>
          </a:p>
          <a:p>
            <a:pPr marL="0" lvl="5" defTabSz="938761"/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6319EB65-030A-891C-6B3A-8EED2091BB0E}"/>
              </a:ext>
            </a:extLst>
          </p:cNvPr>
          <p:cNvSpPr/>
          <p:nvPr/>
        </p:nvSpPr>
        <p:spPr>
          <a:xfrm>
            <a:off x="9935" y="5829534"/>
            <a:ext cx="1938357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Collaboration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B920F2A-C6BC-B1E9-AF64-62365329B886}"/>
              </a:ext>
            </a:extLst>
          </p:cNvPr>
          <p:cNvSpPr/>
          <p:nvPr/>
        </p:nvSpPr>
        <p:spPr>
          <a:xfrm>
            <a:off x="1926485" y="5829534"/>
            <a:ext cx="4931515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Skills</a:t>
            </a:r>
          </a:p>
        </p:txBody>
      </p:sp>
    </p:spTree>
    <p:extLst>
      <p:ext uri="{BB962C8B-B14F-4D97-AF65-F5344CB8AC3E}">
        <p14:creationId xmlns:p14="http://schemas.microsoft.com/office/powerpoint/2010/main" val="71720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539D12-0F01-DEFD-524D-6044ECA76B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5114C27D-3CC8-468E-8A19-864387375D24}"/>
              </a:ext>
            </a:extLst>
          </p:cNvPr>
          <p:cNvSpPr/>
          <p:nvPr/>
        </p:nvSpPr>
        <p:spPr>
          <a:xfrm>
            <a:off x="7684" y="2309090"/>
            <a:ext cx="3219480" cy="3520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23F3DAB-D2C9-5AA8-7764-DDC967C4EE5A}"/>
              </a:ext>
            </a:extLst>
          </p:cNvPr>
          <p:cNvSpPr/>
          <p:nvPr/>
        </p:nvSpPr>
        <p:spPr>
          <a:xfrm>
            <a:off x="0" y="5537"/>
            <a:ext cx="6812280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E714FB0-F0A1-874C-2CD3-574CA99B27BD}"/>
              </a:ext>
            </a:extLst>
          </p:cNvPr>
          <p:cNvSpPr txBox="1"/>
          <p:nvPr/>
        </p:nvSpPr>
        <p:spPr>
          <a:xfrm>
            <a:off x="-36429" y="-1398"/>
            <a:ext cx="5419158" cy="47705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4" defTabSz="938761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Daystar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4" defTabSz="938761"/>
            <a:r>
              <a:rPr lang="en-US" sz="1200" b="1" dirty="0">
                <a:solidFill>
                  <a:schemeClr val="bg1"/>
                </a:solidFill>
                <a:latin typeface="Times New Roman"/>
                <a:cs typeface="Times New Roman"/>
              </a:rPr>
              <a:t>Level 2- Community-Based Vocational Education (CBVE)</a:t>
            </a:r>
            <a:endParaRPr lang="en-US" sz="12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2D36D59-21A9-1906-46FA-307CEB9FB9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74" y="12355"/>
            <a:ext cx="1404038" cy="47459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4BE397BF-56D0-12E5-AF3B-B89590F25803}"/>
              </a:ext>
            </a:extLst>
          </p:cNvPr>
          <p:cNvSpPr/>
          <p:nvPr/>
        </p:nvSpPr>
        <p:spPr>
          <a:xfrm>
            <a:off x="-18142" y="550304"/>
            <a:ext cx="6858001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DADB657-53CA-88C9-28B8-323CCC512542}"/>
              </a:ext>
            </a:extLst>
          </p:cNvPr>
          <p:cNvSpPr txBox="1"/>
          <p:nvPr/>
        </p:nvSpPr>
        <p:spPr>
          <a:xfrm>
            <a:off x="615526" y="571329"/>
            <a:ext cx="541915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marR="0" lvl="4" indent="0" algn="ctr" defTabSz="93876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“To help young adults with disabilities, gain employability and independent living skills within an inclusive work environment.”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9A7F168-AACC-7A78-8DCC-0BE6901422A0}"/>
              </a:ext>
            </a:extLst>
          </p:cNvPr>
          <p:cNvSpPr/>
          <p:nvPr/>
        </p:nvSpPr>
        <p:spPr>
          <a:xfrm>
            <a:off x="4942" y="2226682"/>
            <a:ext cx="6858001" cy="17539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		Our Program						Day in the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Life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BD06934-368E-42D6-5B8A-3F32C00D854D}"/>
              </a:ext>
            </a:extLst>
          </p:cNvPr>
          <p:cNvSpPr/>
          <p:nvPr/>
        </p:nvSpPr>
        <p:spPr>
          <a:xfrm>
            <a:off x="9935" y="5829534"/>
            <a:ext cx="1938357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Collaboration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CD2381D-13DE-2872-850C-A44EFF965787}"/>
              </a:ext>
            </a:extLst>
          </p:cNvPr>
          <p:cNvSpPr/>
          <p:nvPr/>
        </p:nvSpPr>
        <p:spPr>
          <a:xfrm>
            <a:off x="2050351" y="6010938"/>
            <a:ext cx="4799965" cy="312070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0FD211A-8BF8-4703-6966-8A920874548C}"/>
              </a:ext>
            </a:extLst>
          </p:cNvPr>
          <p:cNvSpPr/>
          <p:nvPr/>
        </p:nvSpPr>
        <p:spPr>
          <a:xfrm>
            <a:off x="1926485" y="5829534"/>
            <a:ext cx="4931515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Skills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FBB0DF7-ECD7-CE46-DE94-41CA5292D40E}"/>
              </a:ext>
            </a:extLst>
          </p:cNvPr>
          <p:cNvSpPr txBox="1"/>
          <p:nvPr/>
        </p:nvSpPr>
        <p:spPr>
          <a:xfrm>
            <a:off x="2058035" y="6003058"/>
            <a:ext cx="23774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Entry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Independence-ability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 with minimal prompting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Motivation- Motivated with external direction to complete tasks.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Support- Can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support or supervision.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Stamina and concentration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3+ Hours of work.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Able to work around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public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an integrated environment.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v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Guardians are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committed and involved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supporting student.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86C0EA7-B14A-A6A2-E363-414A476672C5}"/>
              </a:ext>
            </a:extLst>
          </p:cNvPr>
          <p:cNvSpPr txBox="1"/>
          <p:nvPr/>
        </p:nvSpPr>
        <p:spPr>
          <a:xfrm>
            <a:off x="4362971" y="6003058"/>
            <a:ext cx="24688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Exit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readiness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technical and soft skills to work in entry-level jobs, job content math, and basic money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search-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applications and job interviews.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Self-advocacy-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self-awareness,  self-confidence, ability to know when and how to ask for help.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communication, teamwork, conflict resolution, problem-solving, building and maintaining relationships.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Travel training on how to use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transportation (PSTA).</a:t>
            </a:r>
            <a:endParaRPr lang="en-US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190438C-F368-A100-772A-7CF0FC67634F}"/>
              </a:ext>
            </a:extLst>
          </p:cNvPr>
          <p:cNvSpPr txBox="1"/>
          <p:nvPr/>
        </p:nvSpPr>
        <p:spPr>
          <a:xfrm>
            <a:off x="-18142" y="6039634"/>
            <a:ext cx="207617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 program collaborates with Interagency organizations to provide additional services.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These organizations include: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Florida Vocational Rehabilitation (VR)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Agency for Persons with Disabilities (APD)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Family Network on Disabilities (FND)</a:t>
            </a:r>
          </a:p>
          <a:p>
            <a:pPr marL="171450" marR="0" lvl="0" indent="-1714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Note: Some agencies have eligibility requirements..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FB8F27C-C23A-A4BA-1F96-E18EB5023C5F}"/>
              </a:ext>
            </a:extLst>
          </p:cNvPr>
          <p:cNvSpPr txBox="1"/>
          <p:nvPr/>
        </p:nvSpPr>
        <p:spPr>
          <a:xfrm>
            <a:off x="3164752" y="2391673"/>
            <a:ext cx="373275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Hours: 7:00 am-1:00 pm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Location: Daystar Life Center, St. Pete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Program includes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instruction and on-the-job training.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the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classroom (Pinellas Technical College)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develop work skills, habits, and behaviors.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On-the-job training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will occur at the Daystar Life Center, students will work in small groups and will work for 3+ hours a day.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under close supervision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guidance from their instructors.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9480FA7-911B-B8DA-7375-5285E610D74C}"/>
              </a:ext>
            </a:extLst>
          </p:cNvPr>
          <p:cNvSpPr txBox="1"/>
          <p:nvPr/>
        </p:nvSpPr>
        <p:spPr>
          <a:xfrm>
            <a:off x="-36430" y="2398573"/>
            <a:ext cx="3263593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Daystar Life Center is a community-based non-profit organization providing essential resources to the community.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Daystar Life Center extended transition program is designed for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new and returning students.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have a home base at Pinellas Technical College and visit the Daystar Life Center on most days.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interact with employees, volunteers, and the public. 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Focus is on employability skills that will help gain employment and remain employed.</a:t>
            </a:r>
          </a:p>
          <a:p>
            <a:pPr marL="228600" indent="-22860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Students will be provided transportation, breakfast, and lunch.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C1B6187-7DD2-188C-0AAD-F80B6A5492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55205" y="1131128"/>
            <a:ext cx="1747589" cy="1077281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17C563DE-8719-8C07-2F3E-F5BF3377B6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3996" y="1103391"/>
            <a:ext cx="1856355" cy="10058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7D9300F-2ECB-95D4-2CDA-E7DD280434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09423" y="1123786"/>
            <a:ext cx="1452501" cy="100584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801C85B-00D9-1CCE-19D3-739B769886D0}"/>
              </a:ext>
            </a:extLst>
          </p:cNvPr>
          <p:cNvSpPr txBox="1"/>
          <p:nvPr/>
        </p:nvSpPr>
        <p:spPr>
          <a:xfrm>
            <a:off x="-2949" y="5023106"/>
            <a:ext cx="3219480" cy="832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Healthy Food Pantry, Edible Garden, and Clothing Closet. 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CCD17F-E352-0438-0682-D9E6D059C98A}"/>
              </a:ext>
            </a:extLst>
          </p:cNvPr>
          <p:cNvSpPr txBox="1"/>
          <p:nvPr/>
        </p:nvSpPr>
        <p:spPr>
          <a:xfrm>
            <a:off x="3232215" y="5023106"/>
            <a:ext cx="3620901" cy="832104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Jobs Include: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Receiving and Sorting Donated Goods, Stocking Shelves, Fill Bags for Clients, Setting up Clothing Displays, Quality Control on Clothing, Planting Seeds and Plants, Harvesting and Packaging..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74599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0EFE74-5DC5-0899-C3E1-9AF79018D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A5BFAE4-680F-60DF-82DA-79CE41B3874B}"/>
              </a:ext>
            </a:extLst>
          </p:cNvPr>
          <p:cNvSpPr/>
          <p:nvPr/>
        </p:nvSpPr>
        <p:spPr>
          <a:xfrm>
            <a:off x="7684" y="2309090"/>
            <a:ext cx="3219480" cy="3520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810856-5DCB-425A-80D3-E73059D7CEE4}"/>
              </a:ext>
            </a:extLst>
          </p:cNvPr>
          <p:cNvSpPr/>
          <p:nvPr/>
        </p:nvSpPr>
        <p:spPr>
          <a:xfrm>
            <a:off x="0" y="5537"/>
            <a:ext cx="6812280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5C3BDAE-C8FA-1079-0DA5-88E9B55D1C15}"/>
              </a:ext>
            </a:extLst>
          </p:cNvPr>
          <p:cNvSpPr txBox="1"/>
          <p:nvPr/>
        </p:nvSpPr>
        <p:spPr>
          <a:xfrm>
            <a:off x="-36429" y="-1398"/>
            <a:ext cx="5419158" cy="4770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0" lvl="4" defTabSz="938761"/>
            <a:r>
              <a:rPr lang="en-US" sz="1300" b="1" dirty="0">
                <a:solidFill>
                  <a:schemeClr val="bg1"/>
                </a:solidFill>
                <a:latin typeface="Times New Roman"/>
                <a:cs typeface="Times New Roman"/>
              </a:rPr>
              <a:t>Gillis YMCA</a:t>
            </a:r>
          </a:p>
          <a:p>
            <a:pPr marL="0" lvl="4" defTabSz="938761"/>
            <a:r>
              <a:rPr lang="en-US" sz="1200" b="1" dirty="0">
                <a:solidFill>
                  <a:schemeClr val="bg1"/>
                </a:solidFill>
                <a:latin typeface="Times New Roman"/>
                <a:cs typeface="Times New Roman"/>
              </a:rPr>
              <a:t>Level 2- Community-Based Vocational Education (CBVE)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2F9922E-841F-E482-4C50-18316441D5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74" y="12355"/>
            <a:ext cx="1404038" cy="47459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36DEC70-50A5-A704-5291-C7906CC8F8C0}"/>
              </a:ext>
            </a:extLst>
          </p:cNvPr>
          <p:cNvSpPr/>
          <p:nvPr/>
        </p:nvSpPr>
        <p:spPr>
          <a:xfrm>
            <a:off x="-18142" y="550304"/>
            <a:ext cx="6858001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02E8BD-FC49-2927-D060-E82AFCBBBCF6}"/>
              </a:ext>
            </a:extLst>
          </p:cNvPr>
          <p:cNvSpPr txBox="1"/>
          <p:nvPr/>
        </p:nvSpPr>
        <p:spPr>
          <a:xfrm>
            <a:off x="615526" y="571329"/>
            <a:ext cx="541915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4" algn="ctr" defTabSz="938761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“To help young adults with disabilities, gain employability and independent living skills within an inclusive work environment.”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0EC3DD5-05FB-63E2-AB72-F88121F19DDE}"/>
              </a:ext>
            </a:extLst>
          </p:cNvPr>
          <p:cNvSpPr/>
          <p:nvPr/>
        </p:nvSpPr>
        <p:spPr>
          <a:xfrm>
            <a:off x="4942" y="2226682"/>
            <a:ext cx="6858001" cy="17539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Our Program						Day in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1097071-BBEC-CFEC-FE5F-91B9E3E3740F}"/>
              </a:ext>
            </a:extLst>
          </p:cNvPr>
          <p:cNvSpPr/>
          <p:nvPr/>
        </p:nvSpPr>
        <p:spPr>
          <a:xfrm>
            <a:off x="9935" y="5829534"/>
            <a:ext cx="1938357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623A02FF-EF20-7377-03F1-381004E05F57}"/>
              </a:ext>
            </a:extLst>
          </p:cNvPr>
          <p:cNvSpPr/>
          <p:nvPr/>
        </p:nvSpPr>
        <p:spPr>
          <a:xfrm>
            <a:off x="2050351" y="6010938"/>
            <a:ext cx="4799965" cy="32004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BF60FFA-5213-E96B-FB15-5B3987E785B3}"/>
              </a:ext>
            </a:extLst>
          </p:cNvPr>
          <p:cNvSpPr/>
          <p:nvPr/>
        </p:nvSpPr>
        <p:spPr>
          <a:xfrm>
            <a:off x="1926485" y="5829534"/>
            <a:ext cx="4931515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A201FC0-B66F-23C7-AE20-821AF95D2EEF}"/>
              </a:ext>
            </a:extLst>
          </p:cNvPr>
          <p:cNvSpPr txBox="1"/>
          <p:nvPr/>
        </p:nvSpPr>
        <p:spPr>
          <a:xfrm>
            <a:off x="2058035" y="6060415"/>
            <a:ext cx="23774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Entry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Independence- Abilit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to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High Motivation-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Personally motivated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committed to gaining employability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Low Support- Can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limited support or supervision.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Stamina and concentration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4+ Hours of work.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Able to work around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public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an integrated environment.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Guardians are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committed and involved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supporting student progress.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CC7C4F-F2E4-7269-A3F9-63FA0BE4864B}"/>
              </a:ext>
            </a:extLst>
          </p:cNvPr>
          <p:cNvSpPr txBox="1"/>
          <p:nvPr/>
        </p:nvSpPr>
        <p:spPr>
          <a:xfrm>
            <a:off x="4362971" y="6060415"/>
            <a:ext cx="24688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Exit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readiness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skills (technical &amp; soft), personal traits, abilities, work ethic, professionalism.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search-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resume writing, job applications, interview preparation, and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Self-advocacy-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self-awareness,  self-confidence, ability to know when and how to ask for help.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communication, teamwork, conflict resolution, problem-solving, building and maintaining relationships.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use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transportation.</a:t>
            </a:r>
            <a:endParaRPr lang="en-US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6444513-C9BF-2622-CA72-FFDD1FF1B2C4}"/>
              </a:ext>
            </a:extLst>
          </p:cNvPr>
          <p:cNvSpPr txBox="1"/>
          <p:nvPr/>
        </p:nvSpPr>
        <p:spPr>
          <a:xfrm>
            <a:off x="-18142" y="6060415"/>
            <a:ext cx="2076177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program collaborates with Interagency organizations to provide additional services.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organizations include: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Florida Vocational Rehabilitation (VR)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Agency for Persons with Disabilities (APD)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Network on Disabilities (FND)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Some agencies have eligibility requirements..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AA64F7D-6209-C5A7-D35B-B65236A68009}"/>
              </a:ext>
            </a:extLst>
          </p:cNvPr>
          <p:cNvSpPr txBox="1"/>
          <p:nvPr/>
        </p:nvSpPr>
        <p:spPr>
          <a:xfrm>
            <a:off x="26148" y="2239934"/>
            <a:ext cx="3187601" cy="372409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0188" indent="-230188">
              <a:buFont typeface="Wingdings" panose="05000000000000000000" pitchFamily="2" charset="2"/>
              <a:buChar char="v"/>
            </a:pPr>
            <a:r>
              <a:rPr lang="en-US" sz="1100" dirty="0">
                <a:solidFill>
                  <a:srgbClr val="080809"/>
                </a:solidFill>
                <a:latin typeface="Segoe UI Historic"/>
                <a:ea typeface="Segoe UI Historic"/>
                <a:cs typeface="Segoe UI Historic"/>
              </a:rPr>
              <a:t>YMCA is a non-profit organization that offers programs and services to promote youth development, healthy living, and social responsibility.</a:t>
            </a:r>
          </a:p>
          <a:p>
            <a:pPr marL="230188" indent="-230188">
              <a:buFont typeface="Wingdings" panose="05000000000000000000" pitchFamily="2" charset="2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ea typeface="Segoe UI Historic"/>
                <a:cs typeface="Times New Roman"/>
              </a:rPr>
              <a:t>The YMCA extended transition program is 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ea typeface="Segoe UI Historic"/>
                <a:cs typeface="Times New Roman"/>
              </a:rPr>
              <a:t>designed for new and returning students.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Students will have a home base at Pinellas Technical College and visit the Jim and Heather Gills YMCA on most days.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Students will interact with employees, volunteers, and the public.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Focus is on employability skills that will help gain employment and remain employed.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Students will be provided transportation, breakfast, and lunch.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endParaRPr 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28600" indent="-228600">
              <a:buFont typeface="Wingdings,Sans-Serif" panose="020B0604020202020204" pitchFamily="34" charset="0"/>
              <a:buChar char="v"/>
            </a:pPr>
            <a:endParaRPr 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28600" indent="-228600">
              <a:buFont typeface="Wingdings,Sans-Serif" panose="020B0604020202020204" pitchFamily="34" charset="0"/>
              <a:buChar char="v"/>
            </a:pPr>
            <a:endParaRPr 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9CADA5E-D80A-F59C-E308-8061DD4EF2DE}"/>
              </a:ext>
            </a:extLst>
          </p:cNvPr>
          <p:cNvSpPr txBox="1"/>
          <p:nvPr/>
        </p:nvSpPr>
        <p:spPr>
          <a:xfrm>
            <a:off x="3325104" y="2380095"/>
            <a:ext cx="3525211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Hours: 7:00 am-1:00 pm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Location: Jim and Heather Gills YMCA, St. Pete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Program includes 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classroom instruction and on-the-job training.</a:t>
            </a:r>
            <a:endParaRPr 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In the 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classroom (Pinellas Technical College) 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students will develop work skills, habits, and behaviors. 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On-the-job training 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will occur at the YMCA, students will work in small groups and will work for 2-3+ hours a day. 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Students will be 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under close supervision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 and guidance from their instructors. </a:t>
            </a:r>
            <a:endParaRPr lang="en-US" sz="1200" dirty="0">
              <a:latin typeface="Times New Roman"/>
              <a:cs typeface="Times New Roman"/>
            </a:endParaRPr>
          </a:p>
        </p:txBody>
      </p:sp>
      <p:pic>
        <p:nvPicPr>
          <p:cNvPr id="11" name="Picture 10" descr="A logo of a company&#10;&#10;AI-generated content may be incorrect.">
            <a:extLst>
              <a:ext uri="{FF2B5EF4-FFF2-40B4-BE49-F238E27FC236}">
                <a16:creationId xmlns:a16="http://schemas.microsoft.com/office/drawing/2014/main" id="{9B23A949-3AD6-FA79-6F2B-4471944BE8B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4637" y="1142395"/>
            <a:ext cx="1087512" cy="1072168"/>
          </a:xfrm>
          <a:prstGeom prst="rect">
            <a:avLst/>
          </a:prstGeom>
        </p:spPr>
      </p:pic>
      <p:pic>
        <p:nvPicPr>
          <p:cNvPr id="14" name="Picture 13" descr="A group of people in reflective vests standing in front of a building&#10;&#10;AI-generated content may be incorrect.">
            <a:extLst>
              <a:ext uri="{FF2B5EF4-FFF2-40B4-BE49-F238E27FC236}">
                <a16:creationId xmlns:a16="http://schemas.microsoft.com/office/drawing/2014/main" id="{8B8351D7-E1A7-E0E2-35FA-3B189408824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34" t="25078" r="1956" b="6487"/>
          <a:stretch/>
        </p:blipFill>
        <p:spPr>
          <a:xfrm>
            <a:off x="615526" y="1103776"/>
            <a:ext cx="1511586" cy="1098223"/>
          </a:xfrm>
          <a:prstGeom prst="rect">
            <a:avLst/>
          </a:prstGeom>
        </p:spPr>
      </p:pic>
      <p:pic>
        <p:nvPicPr>
          <p:cNvPr id="16" name="Picture 15" descr="A person in a yellow vest holding an object and spraying an object&#10;&#10;AI-generated content may be incorrect.">
            <a:extLst>
              <a:ext uri="{FF2B5EF4-FFF2-40B4-BE49-F238E27FC236}">
                <a16:creationId xmlns:a16="http://schemas.microsoft.com/office/drawing/2014/main" id="{01FB079A-EBCE-1AEB-D512-FA0EDFBDD2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4273" y="1186407"/>
            <a:ext cx="1511586" cy="9889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C66BEE-C96F-C90F-3BBB-2E87C52077E3}"/>
              </a:ext>
            </a:extLst>
          </p:cNvPr>
          <p:cNvSpPr txBox="1"/>
          <p:nvPr/>
        </p:nvSpPr>
        <p:spPr>
          <a:xfrm>
            <a:off x="-2949" y="5376570"/>
            <a:ext cx="321948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Maintenance, Janitorial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72224DC-61AD-1E8C-B69B-6AC1A462DADC}"/>
              </a:ext>
            </a:extLst>
          </p:cNvPr>
          <p:cNvSpPr txBox="1"/>
          <p:nvPr/>
        </p:nvSpPr>
        <p:spPr>
          <a:xfrm>
            <a:off x="3232215" y="5353518"/>
            <a:ext cx="3620901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Jobs Include: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Cleanliness and basic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maintaance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all workout areas.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2988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FECE97-FFAF-622C-944F-3C6BA825C7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8A5525C7-71EE-EA4A-FB7E-CD5E902A8994}"/>
              </a:ext>
            </a:extLst>
          </p:cNvPr>
          <p:cNvSpPr/>
          <p:nvPr/>
        </p:nvSpPr>
        <p:spPr>
          <a:xfrm>
            <a:off x="7684" y="2309090"/>
            <a:ext cx="3219480" cy="3520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61BF2A-6F6A-0B44-038E-C1F3EA130CDB}"/>
              </a:ext>
            </a:extLst>
          </p:cNvPr>
          <p:cNvSpPr/>
          <p:nvPr/>
        </p:nvSpPr>
        <p:spPr>
          <a:xfrm>
            <a:off x="0" y="5537"/>
            <a:ext cx="6812280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9B86F3E1-C47B-3066-6DE5-0C2AF2E53892}"/>
              </a:ext>
            </a:extLst>
          </p:cNvPr>
          <p:cNvSpPr txBox="1"/>
          <p:nvPr/>
        </p:nvSpPr>
        <p:spPr>
          <a:xfrm>
            <a:off x="-36429" y="-1398"/>
            <a:ext cx="5419158" cy="4770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0" lvl="4" defTabSz="938761"/>
            <a:r>
              <a:rPr lang="en-US" sz="1300" b="1" dirty="0">
                <a:solidFill>
                  <a:schemeClr val="bg1"/>
                </a:solidFill>
                <a:latin typeface="Times New Roman"/>
                <a:cs typeface="Times New Roman"/>
              </a:rPr>
              <a:t>Countryside Extended Transition</a:t>
            </a:r>
          </a:p>
          <a:p>
            <a:pPr marL="0" lvl="4" defTabSz="938761"/>
            <a:r>
              <a:rPr lang="en-US" sz="1200" b="1" dirty="0">
                <a:solidFill>
                  <a:schemeClr val="bg1"/>
                </a:solidFill>
                <a:latin typeface="Times New Roman"/>
                <a:cs typeface="Times New Roman"/>
              </a:rPr>
              <a:t>Level 4 – Campus Based Instruction (CBI)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035CC4E-CD50-4D19-9336-F1FB0D4E8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74" y="12355"/>
            <a:ext cx="1404038" cy="47459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250CBA4D-FB14-F9B9-ACB0-1DD0D5693BA2}"/>
              </a:ext>
            </a:extLst>
          </p:cNvPr>
          <p:cNvSpPr/>
          <p:nvPr/>
        </p:nvSpPr>
        <p:spPr>
          <a:xfrm>
            <a:off x="-18142" y="550304"/>
            <a:ext cx="6858001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4B729A-18C3-883D-6914-71FF32E81F3F}"/>
              </a:ext>
            </a:extLst>
          </p:cNvPr>
          <p:cNvSpPr txBox="1"/>
          <p:nvPr/>
        </p:nvSpPr>
        <p:spPr>
          <a:xfrm>
            <a:off x="615526" y="571329"/>
            <a:ext cx="541915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4" algn="ctr" defTabSz="938761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“To help young adults with disabilities, gain employability and independent living skills within an inclusive work environment.”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95055D4-CBCD-23AF-780C-956D1B7F5CEA}"/>
              </a:ext>
            </a:extLst>
          </p:cNvPr>
          <p:cNvSpPr/>
          <p:nvPr/>
        </p:nvSpPr>
        <p:spPr>
          <a:xfrm>
            <a:off x="4942" y="2226682"/>
            <a:ext cx="6858001" cy="17539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Our Program						Day in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427E42F-068F-F8F1-6996-CDDF0282433A}"/>
              </a:ext>
            </a:extLst>
          </p:cNvPr>
          <p:cNvSpPr/>
          <p:nvPr/>
        </p:nvSpPr>
        <p:spPr>
          <a:xfrm>
            <a:off x="9935" y="5829534"/>
            <a:ext cx="1938357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C7E68A-7514-22B6-7E93-49B5AF681BFC}"/>
              </a:ext>
            </a:extLst>
          </p:cNvPr>
          <p:cNvSpPr/>
          <p:nvPr/>
        </p:nvSpPr>
        <p:spPr>
          <a:xfrm>
            <a:off x="2050351" y="6010938"/>
            <a:ext cx="4799965" cy="31275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BF6985BF-3606-C4EF-F1BB-EF66BF7EAD47}"/>
              </a:ext>
            </a:extLst>
          </p:cNvPr>
          <p:cNvSpPr/>
          <p:nvPr/>
        </p:nvSpPr>
        <p:spPr>
          <a:xfrm>
            <a:off x="1926485" y="5829534"/>
            <a:ext cx="4931515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CBAE3F6-5912-90C6-E909-532EBB595420}"/>
              </a:ext>
            </a:extLst>
          </p:cNvPr>
          <p:cNvSpPr txBox="1"/>
          <p:nvPr/>
        </p:nvSpPr>
        <p:spPr>
          <a:xfrm>
            <a:off x="2058035" y="6060415"/>
            <a:ext cx="23774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Entry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Independence- Abilit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to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Medium to High Motivation-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Personally motivated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committed to gaining employability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Medium Support- Can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limited support or supervision.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Stamina and concentration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4+ Hours of work.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Guardians are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committed and involved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supporting student progress.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06F2065-3861-9338-7208-3078ADE3F62D}"/>
              </a:ext>
            </a:extLst>
          </p:cNvPr>
          <p:cNvSpPr txBox="1"/>
          <p:nvPr/>
        </p:nvSpPr>
        <p:spPr>
          <a:xfrm>
            <a:off x="4362971" y="6060415"/>
            <a:ext cx="24688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Exit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readiness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skills (technical &amp; soft), personal traits, abilities, work ethic, professionalism.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search-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resume writing, job applications, interview preparation, and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Self-advocacy-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self-awareness,  self-confidence, ability to know when and how to ask for help.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communication, teamwork, conflict resolution, problem-solving, building and maintaining relationships.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use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transportation.</a:t>
            </a:r>
            <a:endParaRPr lang="en-US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89D8722-FDC9-4B17-6BEC-F3960AE1D0A7}"/>
              </a:ext>
            </a:extLst>
          </p:cNvPr>
          <p:cNvSpPr txBox="1"/>
          <p:nvPr/>
        </p:nvSpPr>
        <p:spPr>
          <a:xfrm>
            <a:off x="-18142" y="6060415"/>
            <a:ext cx="207617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program collaborates with Interagency organizations to provide additional services.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organizations include: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Florida Vocational Rehabilitation (VR)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Progressive Abilities Support Services (PASS)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Agency for Persons with Disabilities (APD)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Network on Disabilities (FND)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Some agencies have eligibility requirements.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9EE75B-919D-A2FA-81F3-210C39BACBB9}"/>
              </a:ext>
            </a:extLst>
          </p:cNvPr>
          <p:cNvSpPr txBox="1"/>
          <p:nvPr/>
        </p:nvSpPr>
        <p:spPr>
          <a:xfrm>
            <a:off x="26148" y="2239934"/>
            <a:ext cx="3187601" cy="32316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0188" indent="-230188">
              <a:buFont typeface="Wingdings" panose="05000000000000000000" pitchFamily="2" charset="2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ea typeface="Segoe UI Historic"/>
                <a:cs typeface="Times New Roman"/>
              </a:rPr>
              <a:t>The Countryside extended transition program is 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ea typeface="Segoe UI Historic"/>
                <a:cs typeface="Times New Roman"/>
              </a:rPr>
              <a:t>designed for new and returning students.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Students will have a home base at Countryside High School and visit community locations on scheduled days.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Students will interact with school staff, volunteers, and peers.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Focus is on employability skills that will help gain employment and remain employed.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Students will be provided transportation, breakfast, and lunch.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endParaRPr 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28600" indent="-228600">
              <a:buFont typeface="Wingdings,Sans-Serif" panose="020B0604020202020204" pitchFamily="34" charset="0"/>
              <a:buChar char="v"/>
            </a:pPr>
            <a:endParaRPr 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28600" indent="-228600">
              <a:buFont typeface="Wingdings,Sans-Serif" panose="020B0604020202020204" pitchFamily="34" charset="0"/>
              <a:buChar char="v"/>
            </a:pPr>
            <a:endParaRPr 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9F59B1-CC01-A448-002D-4543F7373501}"/>
              </a:ext>
            </a:extLst>
          </p:cNvPr>
          <p:cNvSpPr txBox="1"/>
          <p:nvPr/>
        </p:nvSpPr>
        <p:spPr>
          <a:xfrm>
            <a:off x="3325104" y="2380095"/>
            <a:ext cx="3525211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Hours: 7:25 am-1:55 pm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Location: Countryside High School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Program includes 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classroom instruction and on-the-job training.</a:t>
            </a:r>
            <a:endParaRPr 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In the 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classroom 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students will develop work skills, habits, and behaviors. 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On-the-job training 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will occur throughout the Countryside High School campus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Students will be 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under supervision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 and guidance from their instructors and classroom assistants. 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0B67B78-DFA4-903C-D8D0-B85D6C5CE291}"/>
              </a:ext>
            </a:extLst>
          </p:cNvPr>
          <p:cNvSpPr txBox="1"/>
          <p:nvPr/>
        </p:nvSpPr>
        <p:spPr>
          <a:xfrm>
            <a:off x="-2949" y="5366894"/>
            <a:ext cx="321948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Office, Janitorial, Grounds Keeping, Food Service, and selective Retail.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031F9D7-D9EF-6D9B-3FC7-FC92B9925AD3}"/>
              </a:ext>
            </a:extLst>
          </p:cNvPr>
          <p:cNvSpPr txBox="1"/>
          <p:nvPr/>
        </p:nvSpPr>
        <p:spPr>
          <a:xfrm>
            <a:off x="3232215" y="5353518"/>
            <a:ext cx="3620901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Jobs Include: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Clerical, Cleanliness and basic maintenance, Clean-up, Sorting, Creating.</a:t>
            </a:r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C30A19-AB5C-E6B6-FE53-BA1E64309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4664" y="1122622"/>
            <a:ext cx="1905000" cy="1000125"/>
          </a:xfrm>
          <a:prstGeom prst="rect">
            <a:avLst/>
          </a:prstGeom>
        </p:spPr>
      </p:pic>
      <p:pic>
        <p:nvPicPr>
          <p:cNvPr id="1032" name="Picture 8" descr="Richmond High School students gather to clean up trash and measure campus  use of tobacco and marijuana - Richmond Confidential">
            <a:extLst>
              <a:ext uri="{FF2B5EF4-FFF2-40B4-BE49-F238E27FC236}">
                <a16:creationId xmlns:a16="http://schemas.microsoft.com/office/drawing/2014/main" id="{BEE9671F-8503-CD24-28EC-2EF749E076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281" y="1135815"/>
            <a:ext cx="1460204" cy="973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ED51187F-1718-68BF-DF57-7E4DDD1B7B3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38313" y="1097084"/>
            <a:ext cx="1601183" cy="106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09227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EC0BA5-002F-42FB-F475-DCE9D703A6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3AE1F152-C99E-B515-1E64-24451D543173}"/>
              </a:ext>
            </a:extLst>
          </p:cNvPr>
          <p:cNvSpPr/>
          <p:nvPr/>
        </p:nvSpPr>
        <p:spPr>
          <a:xfrm>
            <a:off x="7684" y="2309090"/>
            <a:ext cx="3219480" cy="352044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59A66E2-2F40-EBE5-A34A-7FB9BEA6F15A}"/>
              </a:ext>
            </a:extLst>
          </p:cNvPr>
          <p:cNvSpPr/>
          <p:nvPr/>
        </p:nvSpPr>
        <p:spPr>
          <a:xfrm>
            <a:off x="0" y="5537"/>
            <a:ext cx="6812280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C99B5163-662E-2CA1-C6D2-5023628EECFF}"/>
              </a:ext>
            </a:extLst>
          </p:cNvPr>
          <p:cNvSpPr txBox="1"/>
          <p:nvPr/>
        </p:nvSpPr>
        <p:spPr>
          <a:xfrm>
            <a:off x="-36429" y="-1398"/>
            <a:ext cx="5419158" cy="4770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L="0" lvl="4" defTabSz="938761"/>
            <a:r>
              <a:rPr lang="en-US" sz="1300" b="1" dirty="0">
                <a:solidFill>
                  <a:schemeClr val="bg1"/>
                </a:solidFill>
                <a:latin typeface="Times New Roman"/>
                <a:cs typeface="Times New Roman"/>
              </a:rPr>
              <a:t>Northeast Extended Transition</a:t>
            </a:r>
          </a:p>
          <a:p>
            <a:pPr marL="0" lvl="4" defTabSz="938761"/>
            <a:r>
              <a:rPr lang="en-US" sz="1200" b="1" dirty="0">
                <a:solidFill>
                  <a:schemeClr val="bg1"/>
                </a:solidFill>
                <a:latin typeface="Times New Roman"/>
                <a:cs typeface="Times New Roman"/>
              </a:rPr>
              <a:t>Level 4 – Campus Based Instruction (CBI)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4AD59A-54B3-3E36-709D-879EA059CB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5674" y="12355"/>
            <a:ext cx="1404038" cy="474592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FB98F1F-1127-1A4B-BBC5-1332B46435EE}"/>
              </a:ext>
            </a:extLst>
          </p:cNvPr>
          <p:cNvSpPr/>
          <p:nvPr/>
        </p:nvSpPr>
        <p:spPr>
          <a:xfrm>
            <a:off x="-18142" y="550304"/>
            <a:ext cx="6858001" cy="494172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B794B0D-9032-18DD-F466-F5320BFB8618}"/>
              </a:ext>
            </a:extLst>
          </p:cNvPr>
          <p:cNvSpPr txBox="1"/>
          <p:nvPr/>
        </p:nvSpPr>
        <p:spPr>
          <a:xfrm>
            <a:off x="615526" y="571329"/>
            <a:ext cx="5419158" cy="46166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0" lvl="4" algn="ctr" defTabSz="938761"/>
            <a:r>
              <a:rPr lang="en-US" sz="1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“To help young adults with disabilities, gain employability and independent living skills within an inclusive work environment.”</a:t>
            </a:r>
            <a:endParaRPr lang="en-US" sz="12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996DFF98-1920-3F79-28DB-31201439BB2C}"/>
              </a:ext>
            </a:extLst>
          </p:cNvPr>
          <p:cNvSpPr/>
          <p:nvPr/>
        </p:nvSpPr>
        <p:spPr>
          <a:xfrm>
            <a:off x="4942" y="2226682"/>
            <a:ext cx="6858001" cy="17539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Our Program						Day in the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D94A5A0-9859-CB28-D2D4-C3F0500DECBD}"/>
              </a:ext>
            </a:extLst>
          </p:cNvPr>
          <p:cNvSpPr/>
          <p:nvPr/>
        </p:nvSpPr>
        <p:spPr>
          <a:xfrm>
            <a:off x="9935" y="5829534"/>
            <a:ext cx="1938357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Collaboration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A51A10E-64B9-A446-BB74-7DC025B7E083}"/>
              </a:ext>
            </a:extLst>
          </p:cNvPr>
          <p:cNvSpPr/>
          <p:nvPr/>
        </p:nvSpPr>
        <p:spPr>
          <a:xfrm>
            <a:off x="2050351" y="6010938"/>
            <a:ext cx="4799965" cy="31275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9A2C8CF0-841B-6E6F-2271-2F89606A658B}"/>
              </a:ext>
            </a:extLst>
          </p:cNvPr>
          <p:cNvSpPr/>
          <p:nvPr/>
        </p:nvSpPr>
        <p:spPr>
          <a:xfrm>
            <a:off x="1926485" y="5829534"/>
            <a:ext cx="4931515" cy="18288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Skills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C868968-FFC6-C72B-AF0D-1AAC4FD69036}"/>
              </a:ext>
            </a:extLst>
          </p:cNvPr>
          <p:cNvSpPr txBox="1"/>
          <p:nvPr/>
        </p:nvSpPr>
        <p:spPr>
          <a:xfrm>
            <a:off x="2058035" y="6060415"/>
            <a:ext cx="2377440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Entry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Intermediate Independence- Abilit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y to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endParaRPr lang="en-US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Medium to High Motivation-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Personally motivated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committed to gaining employability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Medium Support- Can </a:t>
            </a:r>
            <a:r>
              <a:rPr lang="en-US" sz="1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work independently</a:t>
            </a:r>
            <a:r>
              <a:rPr lang="en-US" sz="12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with limited support or supervision.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Stamina and concentration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 4+ Hours of work.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Guardians are </a:t>
            </a:r>
            <a:r>
              <a:rPr lang="en-US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committed and involved </a:t>
            </a:r>
            <a:r>
              <a:rPr lang="en-US" sz="12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supporting student progress.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872B1C-8F36-C36F-38A2-6DF3EA2330B2}"/>
              </a:ext>
            </a:extLst>
          </p:cNvPr>
          <p:cNvSpPr txBox="1"/>
          <p:nvPr/>
        </p:nvSpPr>
        <p:spPr>
          <a:xfrm>
            <a:off x="4362971" y="6060415"/>
            <a:ext cx="246888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Exit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readiness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skills (technical &amp; soft), personal traits, abilities, work ethic, professionalism.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 search-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resume writing, job applications, interview preparation, and skills.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Self-advocacy-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self-awareness,  self-confidence, ability to know when and how to ask for help.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communication, teamwork, conflict resolution, problem-solving, building and maintaining relationships.</a:t>
            </a:r>
          </a:p>
          <a:p>
            <a:pPr marL="171450" indent="-171450">
              <a:buFont typeface="Wingdings" panose="05000000000000000000" pitchFamily="2" charset="2"/>
              <a:buChar char="v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Ability to use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public transportation.</a:t>
            </a:r>
            <a:endParaRPr lang="en-US" sz="14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A657BD6-7EDE-A71B-0AFB-D1B033F5A133}"/>
              </a:ext>
            </a:extLst>
          </p:cNvPr>
          <p:cNvSpPr txBox="1"/>
          <p:nvPr/>
        </p:nvSpPr>
        <p:spPr>
          <a:xfrm>
            <a:off x="-18142" y="6060415"/>
            <a:ext cx="207617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program collaborates with Interagency organizations to provide additional services.</a:t>
            </a:r>
          </a:p>
          <a:p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organizations include: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Florida Vocational Rehabilitation (VR)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Progressive Abilities Support Services (PASS)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Agency for Persons with Disabilities (APD)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Family Network on Disabilities (FND)</a:t>
            </a:r>
          </a:p>
          <a:p>
            <a:pPr marL="171450" indent="-171450">
              <a:buFont typeface="Wingdings" panose="05000000000000000000" pitchFamily="2" charset="2"/>
              <a:buChar char="Ø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Some agencies have eligibility requirements.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113359-C127-7100-4DA8-E5CEC8FFCC59}"/>
              </a:ext>
            </a:extLst>
          </p:cNvPr>
          <p:cNvSpPr txBox="1"/>
          <p:nvPr/>
        </p:nvSpPr>
        <p:spPr>
          <a:xfrm>
            <a:off x="26148" y="2239934"/>
            <a:ext cx="3187601" cy="304698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en-US" sz="12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0188" indent="-230188">
              <a:buFont typeface="Wingdings" panose="05000000000000000000" pitchFamily="2" charset="2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ea typeface="Segoe UI Historic"/>
                <a:cs typeface="Times New Roman"/>
              </a:rPr>
              <a:t>The Northeast extended transition program is 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ea typeface="Segoe UI Historic"/>
                <a:cs typeface="Times New Roman"/>
              </a:rPr>
              <a:t>designed for new and returning students.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Students will have a home base at Northeast High School and visit community locations on scheduled days.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Students will interact with school staff, volunteers, and peers.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Focus is on employability skills that will help gain employment and remain employed.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Students will be provided transportation, breakfast, and lunch.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endParaRPr 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28600" indent="-228600">
              <a:buFont typeface="Wingdings,Sans-Serif" panose="020B0604020202020204" pitchFamily="34" charset="0"/>
              <a:buChar char="v"/>
            </a:pPr>
            <a:endParaRPr 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28600" indent="-228600">
              <a:buFont typeface="Wingdings,Sans-Serif" panose="020B0604020202020204" pitchFamily="34" charset="0"/>
              <a:buChar char="v"/>
            </a:pPr>
            <a:endParaRPr 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2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6FC34E3-0780-8974-91B0-8C1C6B337F4D}"/>
              </a:ext>
            </a:extLst>
          </p:cNvPr>
          <p:cNvSpPr txBox="1"/>
          <p:nvPr/>
        </p:nvSpPr>
        <p:spPr>
          <a:xfrm>
            <a:off x="3325104" y="2380095"/>
            <a:ext cx="3525211" cy="193899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Hours: 7:25 am-1:55 pm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Location: Northeast High School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Program includes 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classroom instruction and on-the-the-job training.</a:t>
            </a:r>
            <a:endParaRPr lang="en-US" sz="1200" dirty="0">
              <a:solidFill>
                <a:srgbClr val="000000"/>
              </a:solidFill>
              <a:latin typeface="Times New Roman"/>
              <a:cs typeface="Times New Roman"/>
            </a:endParaRP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In the 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classroom 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students will develop work skills, habits, and behaviors. 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On-job training 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will occur throughout the Northeast High School campus</a:t>
            </a:r>
          </a:p>
          <a:p>
            <a:pPr marL="228600" indent="-228600">
              <a:buFont typeface="Wingdings,Sans-Serif" panose="020B0604020202020204" pitchFamily="34" charset="0"/>
              <a:buChar char="v"/>
            </a:pP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Students will be </a:t>
            </a:r>
            <a:r>
              <a:rPr lang="en-US" sz="1200" b="1" dirty="0">
                <a:solidFill>
                  <a:srgbClr val="000000"/>
                </a:solidFill>
                <a:latin typeface="Times New Roman"/>
                <a:cs typeface="Times New Roman"/>
              </a:rPr>
              <a:t>under supervision</a:t>
            </a:r>
            <a:r>
              <a:rPr lang="en-US" sz="1200" dirty="0">
                <a:solidFill>
                  <a:srgbClr val="000000"/>
                </a:solidFill>
                <a:latin typeface="Times New Roman"/>
                <a:cs typeface="Times New Roman"/>
              </a:rPr>
              <a:t> and guidance from their instructors and classroom assistants. </a:t>
            </a:r>
            <a:endParaRPr lang="en-US" sz="1200" dirty="0">
              <a:latin typeface="Times New Roman"/>
              <a:cs typeface="Times New Roman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0043011-BD63-64E2-E08D-C5E08E55401A}"/>
              </a:ext>
            </a:extLst>
          </p:cNvPr>
          <p:cNvSpPr txBox="1"/>
          <p:nvPr/>
        </p:nvSpPr>
        <p:spPr>
          <a:xfrm>
            <a:off x="-2949" y="5366894"/>
            <a:ext cx="3219480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Office, Janitorial, Grounds Keeping, Food Service, and selective Retail.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3F7E38-BEE5-3992-F90B-C57A64401AFC}"/>
              </a:ext>
            </a:extLst>
          </p:cNvPr>
          <p:cNvSpPr txBox="1"/>
          <p:nvPr/>
        </p:nvSpPr>
        <p:spPr>
          <a:xfrm>
            <a:off x="3232215" y="5353518"/>
            <a:ext cx="3620901" cy="4616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Jobs Include: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Clerical, Cleanliness and basic maintenance, Clean-up, Sorting, Creating.</a:t>
            </a:r>
            <a:endParaRPr lang="en-US" dirty="0"/>
          </a:p>
        </p:txBody>
      </p:sp>
      <p:pic>
        <p:nvPicPr>
          <p:cNvPr id="1032" name="Picture 8" descr="Richmond High School students gather to clean up trash and measure campus  use of tobacco and marijuana - Richmond Confidential">
            <a:extLst>
              <a:ext uri="{FF2B5EF4-FFF2-40B4-BE49-F238E27FC236}">
                <a16:creationId xmlns:a16="http://schemas.microsoft.com/office/drawing/2014/main" id="{FD943133-DF5B-3BF7-0CCA-5EA8174F6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060" y="1108604"/>
            <a:ext cx="1548291" cy="1032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7E47C7C5-59B9-DE62-4739-5572EA681B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35082" y="1103368"/>
            <a:ext cx="1601183" cy="1065515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3DF389E-F495-C5D4-CDE7-EE6ACA60362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19619" y="1073478"/>
            <a:ext cx="1015090" cy="1035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4611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8DF88-9656-4AE9-AABA-AB6CBDDA40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32B2FF-9610-444E-DF45-C9A6584226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BBE15A4-558D-84C9-B693-DA3E4EAD1A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8125" y="314325"/>
            <a:ext cx="6381750" cy="8515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ADEBEEE-7CFC-3A78-2EA6-DB4015E995D4}"/>
              </a:ext>
            </a:extLst>
          </p:cNvPr>
          <p:cNvSpPr/>
          <p:nvPr/>
        </p:nvSpPr>
        <p:spPr>
          <a:xfrm>
            <a:off x="263236" y="7176655"/>
            <a:ext cx="1745673" cy="3602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74417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AD6191E9CFEAD4E9E8ADCFC5F9F3479" ma:contentTypeVersion="17" ma:contentTypeDescription="Create a new document." ma:contentTypeScope="" ma:versionID="7908cd8f19ae976f471e3cc34ca27c79">
  <xsd:schema xmlns:xsd="http://www.w3.org/2001/XMLSchema" xmlns:xs="http://www.w3.org/2001/XMLSchema" xmlns:p="http://schemas.microsoft.com/office/2006/metadata/properties" xmlns:ns1="http://schemas.microsoft.com/sharepoint/v3" xmlns:ns3="4a281395-eaca-4214-8c20-5887c38f66d5" xmlns:ns4="57e761b5-9361-4f80-a831-f4f61be40d37" targetNamespace="http://schemas.microsoft.com/office/2006/metadata/properties" ma:root="true" ma:fieldsID="cc8379cc3f4d328c38d5a4b17ed7602b" ns1:_="" ns3:_="" ns4:_="">
    <xsd:import namespace="http://schemas.microsoft.com/sharepoint/v3"/>
    <xsd:import namespace="4a281395-eaca-4214-8c20-5887c38f66d5"/>
    <xsd:import namespace="57e761b5-9361-4f80-a831-f4f61be40d37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KeyPoints" minOccurs="0"/>
                <xsd:element ref="ns4:MediaServiceKeyPoints" minOccurs="0"/>
                <xsd:element ref="ns1:_ip_UnifiedCompliancePolicyProperties" minOccurs="0"/>
                <xsd:element ref="ns1:_ip_UnifiedCompliancePolicyUIAction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LengthInSeconds" minOccurs="0"/>
                <xsd:element ref="ns4:_activity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281395-eaca-4214-8c20-5887c38f66d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7e761b5-9361-4f80-a831-f4f61be40d3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8" nillable="true" ma:displayName="Tags" ma:internalName="MediaServiceAutoTags" ma:readOnly="true">
      <xsd:simpleType>
        <xsd:restriction base="dms:Text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23" nillable="true" ma:displayName="_activity" ma:hidden="true" ma:internalName="_activity">
      <xsd:simpleType>
        <xsd:restriction base="dms:Note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_activity xmlns="57e761b5-9361-4f80-a831-f4f61be40d37" xsi:nil="true"/>
  </documentManagement>
</p:properties>
</file>

<file path=customXml/itemProps1.xml><?xml version="1.0" encoding="utf-8"?>
<ds:datastoreItem xmlns:ds="http://schemas.openxmlformats.org/officeDocument/2006/customXml" ds:itemID="{29F92860-F936-455F-86DA-E2AB7E8762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884B17A-535A-4B05-8DFC-3E3E3F26AD7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a281395-eaca-4214-8c20-5887c38f66d5"/>
    <ds:schemaRef ds:uri="57e761b5-9361-4f80-a831-f4f61be40d3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EC5B4F0-0A58-4BDE-AD80-9C2E319771E3}">
  <ds:schemaRefs>
    <ds:schemaRef ds:uri="4a281395-eaca-4214-8c20-5887c38f66d5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terms/"/>
    <ds:schemaRef ds:uri="57e761b5-9361-4f80-a831-f4f61be40d37"/>
    <ds:schemaRef ds:uri="http://schemas.microsoft.com/sharepoint/v3"/>
    <ds:schemaRef ds:uri="http://www.w3.org/XML/1998/namespace"/>
    <ds:schemaRef ds:uri="http://purl.org/dc/elements/1.1/"/>
    <ds:schemaRef ds:uri="http://schemas.microsoft.com/office/2006/documentManagement/typ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6783</TotalTime>
  <Words>4627</Words>
  <Application>Microsoft Office PowerPoint</Application>
  <PresentationFormat>Letter Paper (8.5x11 in)</PresentationFormat>
  <Paragraphs>470</Paragraphs>
  <Slides>12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Segoe UI Historic</vt:lpstr>
      <vt:lpstr>Times New Roman</vt:lpstr>
      <vt:lpstr>Wingdings</vt:lpstr>
      <vt:lpstr>Wingdings,Sans-Serif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</dc:title>
  <dc:creator>Blair Nicole</dc:creator>
  <cp:lastModifiedBy>Cassidy Jacqueline</cp:lastModifiedBy>
  <cp:revision>162</cp:revision>
  <cp:lastPrinted>2024-12-30T23:39:18Z</cp:lastPrinted>
  <dcterms:created xsi:type="dcterms:W3CDTF">2023-09-28T20:24:19Z</dcterms:created>
  <dcterms:modified xsi:type="dcterms:W3CDTF">2025-09-10T13:55:15Z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0x0101004AD6191E9CFEAD4E9E8ADCFC5F9F3479</vt:lpwstr>
  </property>
</Properties>
</file>