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12192000"/>
  <p:notesSz cx="7010400" cy="9296400"/>
  <p:embeddedFontLst>
    <p:embeddedFont>
      <p:font typeface="Gill Sans"/>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GoogleSlidesCustomDataVersion2">
      <go:slidesCustomData xmlns:go="http://customooxmlschemas.google.com/" r:id="rId43" roundtripDataSignature="AMtx7mjvLfZ73S/qfJYO59nRqEt+4NYz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font" Target="fonts/GillSans-bold.fntdata"/><Relationship Id="rId41" Type="http://schemas.openxmlformats.org/officeDocument/2006/relationships/font" Target="fonts/GillSans-regular.fntdata"/><Relationship Id="rId22" Type="http://schemas.openxmlformats.org/officeDocument/2006/relationships/slide" Target="slides/slide16.xml"/><Relationship Id="rId21" Type="http://schemas.openxmlformats.org/officeDocument/2006/relationships/slide" Target="slides/slide15.xml"/><Relationship Id="rId43" Type="http://customschemas.google.com/relationships/presentationmetadata" Target="meta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5137"/>
          </a:xfrm>
          <a:prstGeom prst="rect">
            <a:avLst/>
          </a:prstGeom>
          <a:noFill/>
          <a:ln>
            <a:noFill/>
          </a:ln>
        </p:spPr>
        <p:txBody>
          <a:bodyPr anchorCtr="0" anchor="t" bIns="46575" lIns="93175" spcFirstLastPara="1" rIns="93175" wrap="square" tIns="46575">
            <a:noAutofit/>
          </a:bodyPr>
          <a:lstStyle>
            <a:lvl1pPr lvl="0"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1pPr>
            <a:lvl2pPr lvl="1"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2pPr>
            <a:lvl3pPr lvl="2"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3pPr>
            <a:lvl4pPr lvl="3"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4pPr>
            <a:lvl5pPr lvl="4"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5pPr>
            <a:lvl6pPr lvl="5"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6pPr>
            <a:lvl7pPr lvl="6"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7pPr>
            <a:lvl8pPr lvl="7"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8pPr>
            <a:lvl9pPr lvl="8"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9pPr>
          </a:lstStyle>
          <a:p/>
        </p:txBody>
      </p:sp>
      <p:sp>
        <p:nvSpPr>
          <p:cNvPr id="4" name="Google Shape;4;n"/>
          <p:cNvSpPr txBox="1"/>
          <p:nvPr>
            <p:ph idx="10" type="dt"/>
          </p:nvPr>
        </p:nvSpPr>
        <p:spPr>
          <a:xfrm>
            <a:off x="3970337" y="0"/>
            <a:ext cx="3038475" cy="465137"/>
          </a:xfrm>
          <a:prstGeom prst="rect">
            <a:avLst/>
          </a:prstGeom>
          <a:noFill/>
          <a:ln>
            <a:noFill/>
          </a:ln>
        </p:spPr>
        <p:txBody>
          <a:bodyPr anchorCtr="0" anchor="t" bIns="46575" lIns="93175" spcFirstLastPara="1" rIns="93175" wrap="square" tIns="46575">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Gill Sans"/>
                <a:ea typeface="Gill Sans"/>
                <a:cs typeface="Gill Sans"/>
                <a:sym typeface="Gill Sans"/>
              </a:defRPr>
            </a:lvl1pPr>
            <a:lvl2pPr lvl="1"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2pPr>
            <a:lvl3pPr lvl="2"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3pPr>
            <a:lvl4pPr lvl="3"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4pPr>
            <a:lvl5pPr lvl="4"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5pPr>
            <a:lvl6pPr lvl="5"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6pPr>
            <a:lvl7pPr lvl="6"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7pPr>
            <a:lvl8pPr lvl="7"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8pPr>
            <a:lvl9pPr lvl="8"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9pPr>
          </a:lstStyle>
          <a:p/>
        </p:txBody>
      </p:sp>
      <p:sp>
        <p:nvSpPr>
          <p:cNvPr id="5" name="Google Shape;5;n"/>
          <p:cNvSpPr/>
          <p:nvPr>
            <p:ph idx="3"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829675"/>
            <a:ext cx="3038475" cy="465137"/>
          </a:xfrm>
          <a:prstGeom prst="rect">
            <a:avLst/>
          </a:prstGeom>
          <a:noFill/>
          <a:ln>
            <a:noFill/>
          </a:ln>
        </p:spPr>
        <p:txBody>
          <a:bodyPr anchorCtr="0" anchor="b" bIns="46575" lIns="93175" spcFirstLastPara="1" rIns="93175" wrap="square" tIns="46575">
            <a:noAutofit/>
          </a:bodyPr>
          <a:lstStyle>
            <a:lvl1pPr lvl="0"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1pPr>
            <a:lvl2pPr lvl="1"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2pPr>
            <a:lvl3pPr lvl="2"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3pPr>
            <a:lvl4pPr lvl="3"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4pPr>
            <a:lvl5pPr lvl="4"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5pPr>
            <a:lvl6pPr lvl="5"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6pPr>
            <a:lvl7pPr lvl="6"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7pPr>
            <a:lvl8pPr lvl="7"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8pPr>
            <a:lvl9pPr lvl="8" marR="0" rtl="0" algn="l">
              <a:lnSpc>
                <a:spcPct val="100000"/>
              </a:lnSpc>
              <a:spcBef>
                <a:spcPts val="0"/>
              </a:spcBef>
              <a:spcAft>
                <a:spcPts val="0"/>
              </a:spcAft>
              <a:buSzPts val="1400"/>
              <a:buNone/>
              <a:defRPr b="0" i="0" sz="4200" u="none" cap="none" strike="noStrike">
                <a:solidFill>
                  <a:srgbClr val="000000"/>
                </a:solidFill>
                <a:latin typeface="Gill Sans"/>
                <a:ea typeface="Gill Sans"/>
                <a:cs typeface="Gill Sans"/>
                <a:sym typeface="Gill Sans"/>
              </a:defRPr>
            </a:lvl9pPr>
          </a:lstStyle>
          <a:p/>
        </p:txBody>
      </p:sp>
      <p:sp>
        <p:nvSpPr>
          <p:cNvPr id="8" name="Google Shape;8;n"/>
          <p:cNvSpPr txBox="1"/>
          <p:nvPr>
            <p:ph idx="12" type="sldNum"/>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 name="Shape 19"/>
        <p:cNvGrpSpPr/>
        <p:nvPr/>
      </p:nvGrpSpPr>
      <p:grpSpPr>
        <a:xfrm>
          <a:off x="0" y="0"/>
          <a:ext cx="0" cy="0"/>
          <a:chOff x="0" y="0"/>
          <a:chExt cx="0" cy="0"/>
        </a:xfrm>
      </p:grpSpPr>
      <p:sp>
        <p:nvSpPr>
          <p:cNvPr id="20" name="Google Shape;20;p1: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 name="Google Shape;21;p1: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 name="Google Shape;26;p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Students in the state of Ohio only</a:t>
            </a:r>
            <a:endParaRPr/>
          </a:p>
          <a:p>
            <a:pPr indent="-114300" lvl="0" marL="0" rtl="0" algn="l">
              <a:spcBef>
                <a:spcPts val="0"/>
              </a:spcBef>
              <a:spcAft>
                <a:spcPts val="0"/>
              </a:spcAft>
              <a:buSzPts val="1800"/>
              <a:buChar char="-"/>
            </a:pPr>
            <a:r>
              <a:rPr lang="en-US"/>
              <a:t>Variety of college courses available, HS credits can meet graduation requirements</a:t>
            </a:r>
            <a:endParaRPr/>
          </a:p>
          <a:p>
            <a:pPr indent="-114300" lvl="1" marL="628650" rtl="0" algn="l">
              <a:spcBef>
                <a:spcPts val="0"/>
              </a:spcBef>
              <a:spcAft>
                <a:spcPts val="0"/>
              </a:spcAft>
              <a:buSzPts val="1800"/>
              <a:buChar char="-"/>
            </a:pPr>
            <a:r>
              <a:rPr lang="en-US"/>
              <a:t>3+ college credit hours = 1 HS unit</a:t>
            </a:r>
            <a:endParaRPr/>
          </a:p>
          <a:p>
            <a:pPr indent="-114300" lvl="0" marL="0" rtl="0" algn="l">
              <a:spcBef>
                <a:spcPts val="0"/>
              </a:spcBef>
              <a:spcAft>
                <a:spcPts val="0"/>
              </a:spcAft>
              <a:buSzPts val="1800"/>
              <a:buChar char="-"/>
            </a:pPr>
            <a:r>
              <a:rPr lang="en-US"/>
              <a:t>All public colleges/universities in Ohio, some private colleges, very few eligible out-of-state</a:t>
            </a:r>
            <a:endParaRPr/>
          </a:p>
          <a:p>
            <a:pPr indent="-114300" lvl="0" marL="0" rtl="0" algn="l">
              <a:spcBef>
                <a:spcPts val="0"/>
              </a:spcBef>
              <a:spcAft>
                <a:spcPts val="0"/>
              </a:spcAft>
              <a:buSzPts val="1800"/>
              <a:buChar char="-"/>
            </a:pPr>
            <a:r>
              <a:rPr lang="en-US"/>
              <a:t>Take classes in fall, spring or summer</a:t>
            </a:r>
            <a:endParaRPr/>
          </a:p>
          <a:p>
            <a:pPr indent="-114300" lvl="0" marL="0" rtl="0" algn="l">
              <a:spcBef>
                <a:spcPts val="0"/>
              </a:spcBef>
              <a:spcAft>
                <a:spcPts val="0"/>
              </a:spcAft>
              <a:buSzPts val="1800"/>
              <a:buChar char="-"/>
            </a:pPr>
            <a:r>
              <a:rPr lang="en-US"/>
              <a:t>Adhere to policies/requirements of college</a:t>
            </a:r>
            <a:endParaRPr/>
          </a:p>
        </p:txBody>
      </p:sp>
      <p:sp>
        <p:nvSpPr>
          <p:cNvPr id="27" name="Google Shape;27;p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3: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34" name="Google Shape;34;p3: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4: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0" name="Google Shape;40;p4: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5: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46" name="Google Shape;46;p5: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6: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2" name="Google Shape;52;p6: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7: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58" name="Google Shape;58;p7: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8: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64" name="Google Shape;64;p8: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9: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70" name="Google Shape;70;p9: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0: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76" name="Google Shape;76;p10: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Must meet only one, “multiple measures” of eligibility</a:t>
            </a:r>
            <a:endParaRPr/>
          </a:p>
          <a:p>
            <a:pPr indent="-114300" lvl="0" marL="0" rtl="0" algn="l">
              <a:spcBef>
                <a:spcPts val="0"/>
              </a:spcBef>
              <a:spcAft>
                <a:spcPts val="0"/>
              </a:spcAft>
              <a:buSzPts val="1800"/>
              <a:buChar char="-"/>
            </a:pPr>
            <a:r>
              <a:rPr lang="en-US"/>
              <a:t>Remediation free scores on ACT, SAT, Accuplacer, ALEKS, PlaceU, MapleSoft</a:t>
            </a:r>
            <a:endParaRPr/>
          </a:p>
          <a:p>
            <a:pPr indent="-114300" lvl="1" marL="628650" rtl="0" algn="l">
              <a:spcBef>
                <a:spcPts val="0"/>
              </a:spcBef>
              <a:spcAft>
                <a:spcPts val="0"/>
              </a:spcAft>
              <a:buSzPts val="1800"/>
              <a:buChar char="-"/>
            </a:pPr>
            <a:r>
              <a:rPr lang="en-US"/>
              <a:t>May differ from tests taken for course placement</a:t>
            </a:r>
            <a:endParaRPr/>
          </a:p>
          <a:p>
            <a:pPr indent="0" lvl="0" marL="0" rtl="0" algn="l">
              <a:spcBef>
                <a:spcPts val="0"/>
              </a:spcBef>
              <a:spcAft>
                <a:spcPts val="0"/>
              </a:spcAft>
              <a:buNone/>
            </a:pPr>
            <a:r>
              <a:t/>
            </a:r>
            <a:endParaRPr/>
          </a:p>
        </p:txBody>
      </p:sp>
      <p:sp>
        <p:nvSpPr>
          <p:cNvPr id="77" name="Google Shape;77;p10: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1: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84" name="Google Shape;84;p11: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2: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1" name="Google Shape;91;p1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Students work with both a college advisor and their HS counselor to plan their courses</a:t>
            </a:r>
            <a:endParaRPr/>
          </a:p>
          <a:p>
            <a:pPr indent="-114300" lvl="0" marL="0" rtl="0" algn="l">
              <a:spcBef>
                <a:spcPts val="0"/>
              </a:spcBef>
              <a:spcAft>
                <a:spcPts val="0"/>
              </a:spcAft>
              <a:buSzPts val="1800"/>
              <a:buChar char="-"/>
            </a:pPr>
            <a:r>
              <a:rPr lang="en-US"/>
              <a:t>Some HS may have additional graduation requirements beyond the state requirements</a:t>
            </a:r>
            <a:endParaRPr/>
          </a:p>
          <a:p>
            <a:pPr indent="-114300" lvl="0" marL="0" rtl="0" algn="l">
              <a:spcBef>
                <a:spcPts val="0"/>
              </a:spcBef>
              <a:spcAft>
                <a:spcPts val="0"/>
              </a:spcAft>
              <a:buSzPts val="1800"/>
              <a:buChar char="-"/>
            </a:pPr>
            <a:r>
              <a:rPr lang="en-US"/>
              <a:t>Students are not limited to only taking courses on the pathways, they just exist as a guide/resource</a:t>
            </a:r>
            <a:endParaRPr/>
          </a:p>
          <a:p>
            <a:pPr indent="0" lvl="0" marL="0" rtl="0" algn="l">
              <a:spcBef>
                <a:spcPts val="0"/>
              </a:spcBef>
              <a:spcAft>
                <a:spcPts val="0"/>
              </a:spcAft>
              <a:buNone/>
            </a:pPr>
            <a:r>
              <a:t/>
            </a:r>
            <a:endParaRPr/>
          </a:p>
        </p:txBody>
      </p:sp>
      <p:sp>
        <p:nvSpPr>
          <p:cNvPr id="92" name="Google Shape;92;p1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3: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9" name="Google Shape;99;p13: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Colleges must post their Level 1 courses</a:t>
            </a:r>
            <a:endParaRPr/>
          </a:p>
          <a:p>
            <a:pPr indent="-114300" lvl="0" marL="0" rtl="0" algn="l">
              <a:spcBef>
                <a:spcPts val="0"/>
              </a:spcBef>
              <a:spcAft>
                <a:spcPts val="0"/>
              </a:spcAft>
              <a:buSzPts val="1800"/>
              <a:buChar char="-"/>
            </a:pPr>
            <a:r>
              <a:rPr lang="en-US"/>
              <a:t>Students can move on to Level II courses after completing 15 credit hours of Level I</a:t>
            </a:r>
            <a:endParaRPr/>
          </a:p>
          <a:p>
            <a:pPr indent="-114300" lvl="1" marL="628650" rtl="0" algn="l">
              <a:spcBef>
                <a:spcPts val="0"/>
              </a:spcBef>
              <a:spcAft>
                <a:spcPts val="0"/>
              </a:spcAft>
              <a:buSzPts val="1800"/>
              <a:buChar char="-"/>
            </a:pPr>
            <a:r>
              <a:rPr lang="en-US"/>
              <a:t>Level II courses are any other allowable college courses that they meet the prerequisites for</a:t>
            </a:r>
            <a:endParaRPr/>
          </a:p>
          <a:p>
            <a:pPr indent="0" lvl="0" marL="0" rtl="0" algn="l">
              <a:spcBef>
                <a:spcPts val="0"/>
              </a:spcBef>
              <a:spcAft>
                <a:spcPts val="0"/>
              </a:spcAft>
              <a:buNone/>
            </a:pPr>
            <a:r>
              <a:t/>
            </a:r>
            <a:endParaRPr/>
          </a:p>
        </p:txBody>
      </p:sp>
      <p:sp>
        <p:nvSpPr>
          <p:cNvPr id="100" name="Google Shape;100;p13: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4: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06" name="Google Shape;106;p14: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5: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13" name="Google Shape;113;p15: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Students get more flexibility in taking courses that interest them</a:t>
            </a:r>
            <a:endParaRPr/>
          </a:p>
          <a:p>
            <a:pPr indent="-114300" lvl="0" marL="0" rtl="0" algn="l">
              <a:spcBef>
                <a:spcPts val="0"/>
              </a:spcBef>
              <a:spcAft>
                <a:spcPts val="0"/>
              </a:spcAft>
              <a:buSzPts val="1800"/>
              <a:buChar char="-"/>
            </a:pPr>
            <a:r>
              <a:rPr lang="en-US"/>
              <a:t>Utilizing pathways can help cut down time to earning a degree</a:t>
            </a:r>
            <a:endParaRPr/>
          </a:p>
          <a:p>
            <a:pPr indent="-114300" lvl="0" marL="0" rtl="0" algn="l">
              <a:spcBef>
                <a:spcPts val="0"/>
              </a:spcBef>
              <a:spcAft>
                <a:spcPts val="0"/>
              </a:spcAft>
              <a:buSzPts val="1800"/>
              <a:buChar char="-"/>
            </a:pPr>
            <a:r>
              <a:rPr lang="en-US"/>
              <a:t>Many students are now graduating with a certificate, associates degree, or bachelor’s degree when they graduate HS</a:t>
            </a:r>
            <a:endParaRPr/>
          </a:p>
          <a:p>
            <a:pPr indent="0" lvl="0" marL="0" rtl="0" algn="l">
              <a:spcBef>
                <a:spcPts val="0"/>
              </a:spcBef>
              <a:spcAft>
                <a:spcPts val="0"/>
              </a:spcAft>
              <a:buNone/>
            </a:pPr>
            <a:r>
              <a:t/>
            </a:r>
            <a:endParaRPr/>
          </a:p>
        </p:txBody>
      </p:sp>
      <p:sp>
        <p:nvSpPr>
          <p:cNvPr id="114" name="Google Shape;114;p15: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6: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0" name="Google Shape;120;p16: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7: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27" name="Google Shape;127;p17: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8: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34" name="Google Shape;134;p18: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9: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1" name="Google Shape;141;p19: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0: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48" name="Google Shape;148;p20: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21: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5" name="Google Shape;155;p21: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56" name="Google Shape;156;p21: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2: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63" name="Google Shape;163;p22: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The HS is responsible for calculating hours each year</a:t>
            </a:r>
            <a:endParaRPr/>
          </a:p>
          <a:p>
            <a:pPr indent="-114300" lvl="0" marL="0" rtl="0" algn="l">
              <a:spcBef>
                <a:spcPts val="0"/>
              </a:spcBef>
              <a:spcAft>
                <a:spcPts val="0"/>
              </a:spcAft>
              <a:buSzPts val="1800"/>
              <a:buChar char="-"/>
            </a:pPr>
            <a:r>
              <a:rPr lang="en-US"/>
              <a:t>The 30 credits per year is calculated with both HS and college credits; the 120 hours for the program is college credit only</a:t>
            </a:r>
            <a:endParaRPr/>
          </a:p>
          <a:p>
            <a:pPr indent="-114300" lvl="0" marL="0" rtl="0" algn="l">
              <a:spcBef>
                <a:spcPts val="0"/>
              </a:spcBef>
              <a:spcAft>
                <a:spcPts val="0"/>
              </a:spcAft>
              <a:buSzPts val="1800"/>
              <a:buChar char="-"/>
            </a:pPr>
            <a:r>
              <a:rPr lang="en-US"/>
              <a:t>Students who exceed 30 hours per year and choose to self pay would pay the college’s standard rate and the cost includes tuition, fees, and books</a:t>
            </a:r>
            <a:endParaRPr/>
          </a:p>
          <a:p>
            <a:pPr indent="-114300" lvl="1" marL="628650" rtl="0" algn="l">
              <a:spcBef>
                <a:spcPts val="0"/>
              </a:spcBef>
              <a:spcAft>
                <a:spcPts val="0"/>
              </a:spcAft>
              <a:buSzPts val="1800"/>
              <a:buChar char="-"/>
            </a:pPr>
            <a:r>
              <a:rPr lang="en-US"/>
              <a:t>More info on option A later in presentation</a:t>
            </a:r>
            <a:endParaRPr/>
          </a:p>
          <a:p>
            <a:pPr indent="0" lvl="0" marL="0" rtl="0" algn="l">
              <a:spcBef>
                <a:spcPts val="0"/>
              </a:spcBef>
              <a:spcAft>
                <a:spcPts val="0"/>
              </a:spcAft>
              <a:buNone/>
            </a:pPr>
            <a:r>
              <a:t/>
            </a:r>
            <a:endParaRPr/>
          </a:p>
        </p:txBody>
      </p:sp>
      <p:sp>
        <p:nvSpPr>
          <p:cNvPr id="164" name="Google Shape;164;p22: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3: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71" name="Google Shape;171;p23: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4: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8" name="Google Shape;178;p24: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Families must confirm with both the college and high school if they choose Option A</a:t>
            </a:r>
            <a:endParaRPr/>
          </a:p>
          <a:p>
            <a:pPr indent="-114300" lvl="0" marL="0" rtl="0" algn="l">
              <a:spcBef>
                <a:spcPts val="0"/>
              </a:spcBef>
              <a:spcAft>
                <a:spcPts val="0"/>
              </a:spcAft>
              <a:buSzPts val="1800"/>
              <a:buChar char="-"/>
            </a:pPr>
            <a:r>
              <a:rPr lang="en-US"/>
              <a:t>The deadline to choose is the college’s no fault withdraw date</a:t>
            </a:r>
            <a:endParaRPr/>
          </a:p>
          <a:p>
            <a:pPr indent="0" lvl="0" marL="0" rtl="0" algn="l">
              <a:spcBef>
                <a:spcPts val="0"/>
              </a:spcBef>
              <a:spcAft>
                <a:spcPts val="0"/>
              </a:spcAft>
              <a:buNone/>
            </a:pPr>
            <a:r>
              <a:t/>
            </a:r>
            <a:endParaRPr/>
          </a:p>
        </p:txBody>
      </p:sp>
      <p:sp>
        <p:nvSpPr>
          <p:cNvPr id="179" name="Google Shape;179;p24: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5: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6" name="Google Shape;186;p25: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114300" lvl="0" marL="0" rtl="0" algn="l">
              <a:spcBef>
                <a:spcPts val="0"/>
              </a:spcBef>
              <a:spcAft>
                <a:spcPts val="0"/>
              </a:spcAft>
              <a:buSzPts val="1800"/>
              <a:buChar char="-"/>
            </a:pPr>
            <a:r>
              <a:rPr lang="en-US"/>
              <a:t>The default choice, but families can still confirm their choice of Option B by the no fault withdraw deadline</a:t>
            </a:r>
            <a:endParaRPr/>
          </a:p>
          <a:p>
            <a:pPr indent="-114300" lvl="1" marL="628650" rtl="0" algn="l">
              <a:spcBef>
                <a:spcPts val="0"/>
              </a:spcBef>
              <a:spcAft>
                <a:spcPts val="0"/>
              </a:spcAft>
              <a:buSzPts val="1800"/>
              <a:buChar char="-"/>
            </a:pPr>
            <a:r>
              <a:rPr lang="en-US"/>
              <a:t>Students may be asked to confirm during the college advising process</a:t>
            </a:r>
            <a:endParaRPr/>
          </a:p>
          <a:p>
            <a:pPr indent="0" lvl="0" marL="0" rtl="0" algn="l">
              <a:spcBef>
                <a:spcPts val="0"/>
              </a:spcBef>
              <a:spcAft>
                <a:spcPts val="0"/>
              </a:spcAft>
              <a:buNone/>
            </a:pPr>
            <a:r>
              <a:t/>
            </a:r>
            <a:endParaRPr/>
          </a:p>
        </p:txBody>
      </p:sp>
      <p:sp>
        <p:nvSpPr>
          <p:cNvPr id="187" name="Google Shape;187;p25: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6: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194" name="Google Shape;194;p26: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27: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00" name="Google Shape;200;p27: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8: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06" name="Google Shape;206;p28:notes"/>
          <p:cNvSpPr txBox="1"/>
          <p:nvPr>
            <p:ph idx="1" type="body"/>
          </p:nvPr>
        </p:nvSpPr>
        <p:spPr>
          <a:xfrm>
            <a:off x="701675" y="4416425"/>
            <a:ext cx="5607050" cy="4183062"/>
          </a:xfrm>
          <a:prstGeom prst="rect">
            <a:avLst/>
          </a:prstGeom>
          <a:noFill/>
          <a:ln>
            <a:noFill/>
          </a:ln>
        </p:spPr>
        <p:txBody>
          <a:bodyPr anchorCtr="0" anchor="t" bIns="46575" lIns="93175" spcFirstLastPara="1" rIns="93175" wrap="square" tIns="46575">
            <a:noAutofit/>
          </a:bodyPr>
          <a:lstStyle/>
          <a:p>
            <a:pPr indent="0" lvl="0" marL="0" rtl="0" algn="l">
              <a:spcBef>
                <a:spcPts val="0"/>
              </a:spcBef>
              <a:spcAft>
                <a:spcPts val="0"/>
              </a:spcAft>
              <a:buSzPts val="1800"/>
              <a:buNone/>
            </a:pPr>
            <a:r>
              <a:rPr lang="en-US"/>
              <a:t>Additional Notes for Presenters:</a:t>
            </a:r>
            <a:endParaRPr/>
          </a:p>
          <a:p>
            <a:pPr indent="0" lvl="0" marL="0" rtl="0" algn="l">
              <a:spcBef>
                <a:spcPts val="0"/>
              </a:spcBef>
              <a:spcAft>
                <a:spcPts val="0"/>
              </a:spcAft>
              <a:buSzPts val="1800"/>
              <a:buNone/>
            </a:pPr>
            <a:r>
              <a:rPr lang="en-US"/>
              <a:t>- Some schools post a fee for students that fail to comply with selective service requirements</a:t>
            </a:r>
            <a:endParaRPr/>
          </a:p>
          <a:p>
            <a:pPr indent="0" lvl="0" marL="0" rtl="0" algn="l">
              <a:spcBef>
                <a:spcPts val="0"/>
              </a:spcBef>
              <a:spcAft>
                <a:spcPts val="0"/>
              </a:spcAft>
              <a:buNone/>
            </a:pPr>
            <a:r>
              <a:t/>
            </a:r>
            <a:endParaRPr/>
          </a:p>
        </p:txBody>
      </p:sp>
      <p:sp>
        <p:nvSpPr>
          <p:cNvPr id="207" name="Google Shape;207;p28:notes"/>
          <p:cNvSpPr txBox="1"/>
          <p:nvPr/>
        </p:nvSpPr>
        <p:spPr>
          <a:xfrm>
            <a:off x="3970337" y="8829675"/>
            <a:ext cx="3038475" cy="465137"/>
          </a:xfrm>
          <a:prstGeom prst="rect">
            <a:avLst/>
          </a:prstGeom>
          <a:noFill/>
          <a:ln>
            <a:noFill/>
          </a:ln>
        </p:spPr>
        <p:txBody>
          <a:bodyPr anchorCtr="0" anchor="b" bIns="46575" lIns="93175" spcFirstLastPara="1" rIns="93175" wrap="square" tIns="46575">
            <a:noAutofit/>
          </a:bodyPr>
          <a:lstStyle/>
          <a:p>
            <a:pPr indent="0" lvl="0" marL="0" marR="0" rtl="0" algn="r">
              <a:lnSpc>
                <a:spcPct val="100000"/>
              </a:lnSpc>
              <a:spcBef>
                <a:spcPts val="0"/>
              </a:spcBef>
              <a:spcAft>
                <a:spcPts val="0"/>
              </a:spcAft>
              <a:buClr>
                <a:srgbClr val="000000"/>
              </a:buClr>
              <a:buSzPts val="1200"/>
              <a:buFont typeface="Gill Sans"/>
              <a:buNone/>
            </a:pPr>
            <a:fld id="{00000000-1234-1234-1234-123412341234}" type="slidenum">
              <a:rPr b="0" i="0" lang="en-US" sz="1200" u="none" cap="none" strike="noStrike">
                <a:solidFill>
                  <a:srgbClr val="000000"/>
                </a:solidFill>
                <a:latin typeface="Gill Sans"/>
                <a:ea typeface="Gill Sans"/>
                <a:cs typeface="Gill Sans"/>
                <a:sym typeface="Gill Sans"/>
              </a:rP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9: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14" name="Google Shape;214;p29: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30: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20" name="Google Shape;220;p30: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31: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26" name="Google Shape;226;p31: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32: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33" name="Google Shape;233;p32: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33: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40" name="Google Shape;240;p33: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8:notes"/>
          <p:cNvSpPr txBox="1"/>
          <p:nvPr>
            <p:ph idx="1" type="body"/>
          </p:nvPr>
        </p:nvSpPr>
        <p:spPr>
          <a:xfrm>
            <a:off x="701675" y="4416425"/>
            <a:ext cx="5607050" cy="4183062"/>
          </a:xfrm>
          <a:prstGeom prst="rect">
            <a:avLst/>
          </a:prstGeom>
        </p:spPr>
        <p:txBody>
          <a:bodyPr anchorCtr="0" anchor="t" bIns="46575" lIns="93175" spcFirstLastPara="1" rIns="93175" wrap="square" tIns="46575">
            <a:noAutofit/>
          </a:bodyPr>
          <a:lstStyle/>
          <a:p>
            <a:pPr indent="0" lvl="0" marL="0" rtl="0" algn="l">
              <a:spcBef>
                <a:spcPts val="0"/>
              </a:spcBef>
              <a:spcAft>
                <a:spcPts val="0"/>
              </a:spcAft>
              <a:buNone/>
            </a:pPr>
            <a:r>
              <a:t/>
            </a:r>
            <a:endParaRPr/>
          </a:p>
        </p:txBody>
      </p:sp>
      <p:sp>
        <p:nvSpPr>
          <p:cNvPr id="246" name="Google Shape;246;p38:notes"/>
          <p:cNvSpPr/>
          <p:nvPr>
            <p:ph idx="2" type="sldImg"/>
          </p:nvPr>
        </p:nvSpPr>
        <p:spPr>
          <a:xfrm>
            <a:off x="406400" y="696912"/>
            <a:ext cx="6197600" cy="34861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sp>
        <p:nvSpPr>
          <p:cNvPr id="12" name="Google Shape;12;p40"/>
          <p:cNvSpPr txBox="1"/>
          <p:nvPr>
            <p:ph idx="1" type="subTitle"/>
          </p:nvPr>
        </p:nvSpPr>
        <p:spPr>
          <a:xfrm>
            <a:off x="762000" y="2133600"/>
            <a:ext cx="10972800" cy="3657600"/>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3" name="Google Shape;13;p40"/>
          <p:cNvSpPr txBox="1"/>
          <p:nvPr>
            <p:ph idx="12" type="sldNum"/>
          </p:nvPr>
        </p:nvSpPr>
        <p:spPr>
          <a:xfrm>
            <a:off x="3810000" y="6264275"/>
            <a:ext cx="4724400" cy="288925"/>
          </a:xfrm>
          <a:prstGeom prst="rect">
            <a:avLst/>
          </a:prstGeom>
          <a:noFill/>
          <a:ln>
            <a:noFill/>
          </a:ln>
        </p:spPr>
        <p:txBody>
          <a:bodyPr anchorCtr="0" anchor="t" bIns="45700" lIns="91425" spcFirstLastPara="1" rIns="91425" wrap="square" tIns="45700">
            <a:noAutofit/>
          </a:bodyPr>
          <a:lstStyle>
            <a:lvl1pPr indent="0" lvl="0"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1pPr>
            <a:lvl2pPr indent="0" lvl="1"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2pPr>
            <a:lvl3pPr indent="0" lvl="2"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3pPr>
            <a:lvl4pPr indent="0" lvl="3"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4pPr>
            <a:lvl5pPr indent="0" lvl="4"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5pPr>
            <a:lvl6pPr indent="0" lvl="5"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6pPr>
            <a:lvl7pPr indent="0" lvl="6"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7pPr>
            <a:lvl8pPr indent="0" lvl="7"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8pPr>
            <a:lvl9pPr indent="0" lvl="8" marL="0" marR="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4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SzPts val="1400"/>
              <a:buNone/>
              <a:defRPr b="1"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8" name="Google Shape;18;p42"/>
          <p:cNvSpPr txBox="1"/>
          <p:nvPr>
            <p:ph idx="1" type="body"/>
          </p:nvPr>
        </p:nvSpPr>
        <p:spPr>
          <a:xfrm>
            <a:off x="838200" y="1825625"/>
            <a:ext cx="10515600" cy="388937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2.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39"/>
          <p:cNvSpPr txBox="1"/>
          <p:nvPr>
            <p:ph idx="12" type="sldNum"/>
          </p:nvPr>
        </p:nvSpPr>
        <p:spPr>
          <a:xfrm>
            <a:off x="3810000" y="6264275"/>
            <a:ext cx="4724400" cy="288925"/>
          </a:xfrm>
          <a:prstGeom prst="rect">
            <a:avLst/>
          </a:prstGeom>
          <a:noFill/>
          <a:ln>
            <a:noFill/>
          </a:ln>
        </p:spPr>
        <p:txBody>
          <a:bodyPr anchorCtr="0" anchor="t" bIns="45700" lIns="91425" spcFirstLastPara="1" rIns="91425" wrap="square" tIns="45700">
            <a:noAutofit/>
          </a:bodyPr>
          <a:lstStyle>
            <a:lvl1pPr indent="0" lvl="0"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1pPr>
            <a:lvl2pPr indent="0" lvl="1"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2pPr>
            <a:lvl3pPr indent="0" lvl="2"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3pPr>
            <a:lvl4pPr indent="0" lvl="3"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4pPr>
            <a:lvl5pPr indent="0" lvl="4"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5pPr>
            <a:lvl6pPr indent="0" lvl="5"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6pPr>
            <a:lvl7pPr indent="0" lvl="6"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7pPr>
            <a:lvl8pPr indent="0" lvl="7"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8pPr>
            <a:lvl9pPr indent="0" lvl="8" marL="0" marR="0" rtl="0" algn="ctr">
              <a:lnSpc>
                <a:spcPct val="100000"/>
              </a:lnSpc>
              <a:spcBef>
                <a:spcPts val="0"/>
              </a:spcBef>
              <a:spcAft>
                <a:spcPts val="0"/>
              </a:spcAft>
              <a:buClr>
                <a:schemeClr val="lt1"/>
              </a:buClr>
              <a:buSzPts val="4200"/>
              <a:buFont typeface="Calibri"/>
              <a:buNone/>
              <a:defRPr b="0" i="0" sz="4200" u="none" cap="none" strike="noStrike">
                <a:solidFill>
                  <a:schemeClr val="lt1"/>
                </a:solidFill>
                <a:latin typeface="Calibri"/>
                <a:ea typeface="Calibri"/>
                <a:cs typeface="Calibri"/>
                <a:sym typeface="Calibri"/>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4" name="Shape 14"/>
        <p:cNvGrpSpPr/>
        <p:nvPr/>
      </p:nvGrpSpPr>
      <p:grpSpPr>
        <a:xfrm>
          <a:off x="0" y="0"/>
          <a:ext cx="0" cy="0"/>
          <a:chOff x="0" y="0"/>
          <a:chExt cx="0" cy="0"/>
        </a:xfrm>
      </p:grpSpPr>
      <p:cxnSp>
        <p:nvCxnSpPr>
          <p:cNvPr id="15" name="Google Shape;15;p41"/>
          <p:cNvCxnSpPr/>
          <p:nvPr/>
        </p:nvCxnSpPr>
        <p:spPr>
          <a:xfrm>
            <a:off x="838200" y="1219200"/>
            <a:ext cx="10515600" cy="0"/>
          </a:xfrm>
          <a:prstGeom prst="straightConnector1">
            <a:avLst/>
          </a:prstGeom>
          <a:noFill/>
          <a:ln cap="flat" cmpd="sng" w="19050">
            <a:solidFill>
              <a:srgbClr val="C12637"/>
            </a:solidFill>
            <a:prstDash val="solid"/>
            <a:miter lim="800000"/>
            <a:headEnd len="med" w="med" type="none"/>
            <a:tailEnd len="med" w="med" type="none"/>
          </a:ln>
        </p:spPr>
      </p:cxnSp>
    </p:spTree>
  </p:cSld>
  <p:clrMap accent1="accent1" accent2="accent2" accent3="accent3" accent4="accent4" accent5="accent5" accent6="accent6" bg1="lt1" bg2="dk2" tx1="dk1" tx2="lt2" folHlink="folHlink" hlink="hlink"/>
  <p:sldLayoutIdLst>
    <p:sldLayoutId id="214748365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transfercredit.ohio.gov/" TargetMode="External"/><Relationship Id="rId4" Type="http://schemas.openxmlformats.org/officeDocument/2006/relationships/hyperlink" Target="https://www.transferology.com/login.ht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sites.google.com/lakewoodlocal.k12.oh.us/lhscounselingdept/ccp"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highered.ohio.gov/initiatives/access-acceleration/college-credit-plu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 name="Shape 22"/>
        <p:cNvGrpSpPr/>
        <p:nvPr/>
      </p:nvGrpSpPr>
      <p:grpSpPr>
        <a:xfrm>
          <a:off x="0" y="0"/>
          <a:ext cx="0" cy="0"/>
          <a:chOff x="0" y="0"/>
          <a:chExt cx="0" cy="0"/>
        </a:xfrm>
      </p:grpSpPr>
      <p:sp>
        <p:nvSpPr>
          <p:cNvPr id="23" name="Google Shape;23;p1"/>
          <p:cNvSpPr txBox="1"/>
          <p:nvPr>
            <p:ph idx="1" type="subTitle"/>
          </p:nvPr>
        </p:nvSpPr>
        <p:spPr>
          <a:xfrm>
            <a:off x="838200" y="1676400"/>
            <a:ext cx="10972800" cy="2667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2400"/>
              <a:buNone/>
            </a:pPr>
            <a:r>
              <a:rPr b="1" i="0" lang="en-US" sz="2400" u="none">
                <a:solidFill>
                  <a:srgbClr val="194174"/>
                </a:solidFill>
                <a:latin typeface="Arial"/>
                <a:ea typeface="Arial"/>
                <a:cs typeface="Arial"/>
                <a:sym typeface="Arial"/>
              </a:rPr>
              <a:t>Annual Information Session </a:t>
            </a:r>
            <a:br>
              <a:rPr b="1" i="0" lang="en-US" sz="2400" u="none">
                <a:solidFill>
                  <a:srgbClr val="194174"/>
                </a:solidFill>
                <a:latin typeface="Arial"/>
                <a:ea typeface="Arial"/>
                <a:cs typeface="Arial"/>
                <a:sym typeface="Arial"/>
              </a:rPr>
            </a:br>
            <a:r>
              <a:rPr b="1" i="0" lang="en-US" sz="1600" u="none">
                <a:solidFill>
                  <a:srgbClr val="194174"/>
                </a:solidFill>
                <a:latin typeface="Arial"/>
                <a:ea typeface="Arial"/>
                <a:cs typeface="Arial"/>
                <a:sym typeface="Arial"/>
              </a:rPr>
              <a:t>for Public Schools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2"/>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What is College Credit Plus?</a:t>
            </a:r>
            <a:endParaRPr/>
          </a:p>
        </p:txBody>
      </p:sp>
      <p:sp>
        <p:nvSpPr>
          <p:cNvPr id="30" name="Google Shape;30;p2"/>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Arial"/>
                <a:ea typeface="Arial"/>
                <a:cs typeface="Arial"/>
                <a:sym typeface="Arial"/>
              </a:rPr>
              <a:t>College Credit Plus is Ohio’s dual credit program </a:t>
            </a:r>
            <a:endParaRPr b="1" i="0" sz="800" u="none" cap="none" strike="noStrike">
              <a:solidFill>
                <a:schemeClr val="dk1"/>
              </a:solidFill>
              <a:latin typeface="Arial"/>
              <a:ea typeface="Arial"/>
              <a:cs typeface="Arial"/>
              <a:sym typeface="Arial"/>
            </a:endParaRPr>
          </a:p>
          <a:p>
            <a:pPr indent="-228600" lvl="1" marL="685800" marR="0" rtl="0" algn="l">
              <a:lnSpc>
                <a:spcPct val="90000"/>
              </a:lnSpc>
              <a:spcBef>
                <a:spcPts val="12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Students can earn high school and college credit at the same time</a:t>
            </a:r>
            <a:endParaRPr b="0" i="0" sz="700" u="none" cap="none" strike="noStrike">
              <a:solidFill>
                <a:schemeClr val="dk1"/>
              </a:solidFill>
              <a:latin typeface="Arial"/>
              <a:ea typeface="Arial"/>
              <a:cs typeface="Arial"/>
              <a:sym typeface="Arial"/>
            </a:endParaRPr>
          </a:p>
          <a:p>
            <a:pPr indent="-228600" lvl="1" marL="685800" marR="0" rtl="0" algn="l">
              <a:lnSpc>
                <a:spcPct val="90000"/>
              </a:lnSpc>
              <a:spcBef>
                <a:spcPts val="12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Ohio residents in grades 7-12; enrolled at a public/private high school or homeschooled</a:t>
            </a:r>
            <a:endParaRPr/>
          </a:p>
          <a:p>
            <a:pPr indent="-228600" lvl="1" marL="685800" marR="0" rtl="0" algn="l">
              <a:lnSpc>
                <a:spcPct val="90000"/>
              </a:lnSpc>
              <a:spcBef>
                <a:spcPts val="12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Take a variety of courses at any public and participating private college in Ohio</a:t>
            </a:r>
            <a:endParaRPr/>
          </a:p>
          <a:p>
            <a:pPr indent="-228600" lvl="1" marL="685800" marR="0" rtl="0" algn="l">
              <a:lnSpc>
                <a:spcPct val="90000"/>
              </a:lnSpc>
              <a:spcBef>
                <a:spcPts val="12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Courses held at the high school, on a college campus, or online</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1" name="Google Shape;31;p2"/>
          <p:cNvSpPr txBox="1"/>
          <p:nvPr/>
        </p:nvSpPr>
        <p:spPr>
          <a:xfrm>
            <a:off x="2514600" y="629285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3365.02, ORC 3365.03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3"/>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Partnerships</a:t>
            </a:r>
            <a:endParaRPr/>
          </a:p>
        </p:txBody>
      </p:sp>
      <p:sp>
        <p:nvSpPr>
          <p:cNvPr id="37" name="Google Shape;37;p3"/>
          <p:cNvSpPr txBox="1"/>
          <p:nvPr>
            <p:ph idx="1" type="body"/>
          </p:nvPr>
        </p:nvSpPr>
        <p:spPr>
          <a:xfrm>
            <a:off x="838200" y="1447800"/>
            <a:ext cx="10515600" cy="42672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3600"/>
              <a:buFont typeface="Arial"/>
              <a:buChar char="•"/>
            </a:pPr>
            <a:r>
              <a:rPr b="0" i="0" lang="en-US" sz="3600" u="none">
                <a:solidFill>
                  <a:schemeClr val="dk1"/>
                </a:solidFill>
                <a:latin typeface="Arial"/>
                <a:ea typeface="Arial"/>
                <a:cs typeface="Arial"/>
                <a:sym typeface="Arial"/>
              </a:rPr>
              <a:t>Schools we have partnered with in the past: </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Central Ohio Technical College</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Ohio University Zanesville/Lancaster</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Ohio State University Newark (“Academy Program”)</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Zane State University </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Mount Vernon Nazarene College </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Bowling Green State University </a:t>
            </a:r>
            <a:endParaRPr/>
          </a:p>
          <a:p>
            <a:pPr indent="-228600" lvl="1" marL="685800" marR="0" rtl="0" algn="l">
              <a:lnSpc>
                <a:spcPct val="90000"/>
              </a:lnSpc>
              <a:spcBef>
                <a:spcPts val="5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Columbus State Community College </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sp>
        <p:nvSpPr>
          <p:cNvPr id="42" name="Google Shape;42;p4"/>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Potential In-House Offerings 26-27</a:t>
            </a:r>
            <a:endParaRPr/>
          </a:p>
        </p:txBody>
      </p:sp>
      <p:sp>
        <p:nvSpPr>
          <p:cNvPr id="43" name="Google Shape;43;p4"/>
          <p:cNvSpPr txBox="1"/>
          <p:nvPr>
            <p:ph idx="1" type="body"/>
          </p:nvPr>
        </p:nvSpPr>
        <p:spPr>
          <a:xfrm>
            <a:off x="838200" y="1280750"/>
            <a:ext cx="10515600" cy="4434300"/>
          </a:xfrm>
          <a:prstGeom prst="rect">
            <a:avLst/>
          </a:prstGeom>
          <a:noFill/>
          <a:ln>
            <a:noFill/>
          </a:ln>
        </p:spPr>
        <p:txBody>
          <a:bodyPr anchorCtr="0" anchor="t" bIns="45700" lIns="91425" spcFirstLastPara="1" rIns="91425" wrap="square" tIns="45700">
            <a:noAutofit/>
          </a:bodyPr>
          <a:lstStyle/>
          <a:p>
            <a:pPr indent="-215900" lvl="0" marL="228600" marR="0" rtl="0" algn="l">
              <a:lnSpc>
                <a:spcPct val="90000"/>
              </a:lnSpc>
              <a:spcBef>
                <a:spcPts val="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ENGL 100: Composition 1</a:t>
            </a:r>
            <a:endParaRPr sz="2600"/>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ENGL 211: Survey of American Literature </a:t>
            </a:r>
            <a:endParaRPr sz="2600"/>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SPCH 205: Public Speaking </a:t>
            </a:r>
            <a:endParaRPr sz="2600"/>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CIT 160: Database Application </a:t>
            </a:r>
            <a:endParaRPr sz="2600"/>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CIT 100: Programming 2</a:t>
            </a:r>
            <a:endParaRPr sz="2600"/>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SOC 100: Introduction to Sociology </a:t>
            </a:r>
            <a:endParaRPr sz="2600"/>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SOC 110: Cultural Diversity </a:t>
            </a:r>
            <a:endParaRPr b="0" i="0" sz="2600" u="none">
              <a:solidFill>
                <a:schemeClr val="dk1"/>
              </a:solidFill>
              <a:latin typeface="Arial"/>
              <a:ea typeface="Arial"/>
              <a:cs typeface="Arial"/>
              <a:sym typeface="Arial"/>
            </a:endParaRPr>
          </a:p>
          <a:p>
            <a:pPr indent="-215900" lvl="0" marL="228600" marR="0" rtl="0" algn="l">
              <a:lnSpc>
                <a:spcPct val="90000"/>
              </a:lnSpc>
              <a:spcBef>
                <a:spcPts val="1000"/>
              </a:spcBef>
              <a:spcAft>
                <a:spcPts val="0"/>
              </a:spcAft>
              <a:buSzPts val="2600"/>
              <a:buFont typeface="Arial"/>
              <a:buChar char="•"/>
            </a:pPr>
            <a:r>
              <a:rPr lang="en-US" sz="2600">
                <a:latin typeface="Arial"/>
                <a:ea typeface="Arial"/>
                <a:cs typeface="Arial"/>
                <a:sym typeface="Arial"/>
              </a:rPr>
              <a:t>HLT 110: Medical Terminology</a:t>
            </a:r>
            <a:endParaRPr sz="2600">
              <a:latin typeface="Arial"/>
              <a:ea typeface="Arial"/>
              <a:cs typeface="Arial"/>
              <a:sym typeface="Arial"/>
            </a:endParaRPr>
          </a:p>
          <a:p>
            <a:pPr indent="-215900" lvl="0" marL="228600" marR="0" rtl="0" algn="l">
              <a:lnSpc>
                <a:spcPct val="90000"/>
              </a:lnSpc>
              <a:spcBef>
                <a:spcPts val="10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BIO 130: Anatomy &amp; Physiology 1</a:t>
            </a:r>
            <a:endParaRPr sz="2600"/>
          </a:p>
          <a:p>
            <a:pPr indent="-228600" lvl="0" marL="228600" marR="0" rtl="0" algn="l">
              <a:lnSpc>
                <a:spcPct val="90000"/>
              </a:lnSpc>
              <a:spcBef>
                <a:spcPts val="1000"/>
              </a:spcBef>
              <a:spcAft>
                <a:spcPts val="0"/>
              </a:spcAft>
              <a:buClr>
                <a:schemeClr val="dk1"/>
              </a:buClr>
              <a:buSzPts val="2000"/>
              <a:buFont typeface="Arial"/>
              <a:buNone/>
            </a:pPr>
            <a:r>
              <a:rPr b="0" i="0" lang="en-US" sz="2000" u="none">
                <a:solidFill>
                  <a:schemeClr val="dk1"/>
                </a:solidFill>
                <a:latin typeface="Calibri"/>
                <a:ea typeface="Calibri"/>
                <a:cs typeface="Calibri"/>
                <a:sym typeface="Calibri"/>
              </a:rPr>
              <a:t>* All are pending board approval, student interest and available faculty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 name="Shape 47"/>
        <p:cNvGrpSpPr/>
        <p:nvPr/>
      </p:nvGrpSpPr>
      <p:grpSpPr>
        <a:xfrm>
          <a:off x="0" y="0"/>
          <a:ext cx="0" cy="0"/>
          <a:chOff x="0" y="0"/>
          <a:chExt cx="0" cy="0"/>
        </a:xfrm>
      </p:grpSpPr>
      <p:sp>
        <p:nvSpPr>
          <p:cNvPr id="48" name="Google Shape;48;p5"/>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One Period: Four Classes</a:t>
            </a:r>
            <a:endParaRPr/>
          </a:p>
        </p:txBody>
      </p:sp>
      <p:sp>
        <p:nvSpPr>
          <p:cNvPr id="49" name="Google Shape;49;p5"/>
          <p:cNvSpPr txBox="1"/>
          <p:nvPr>
            <p:ph idx="1" type="body"/>
          </p:nvPr>
        </p:nvSpPr>
        <p:spPr>
          <a:xfrm>
            <a:off x="838200" y="1524000"/>
            <a:ext cx="10515600" cy="4191000"/>
          </a:xfrm>
          <a:prstGeom prst="rect">
            <a:avLst/>
          </a:prstGeom>
          <a:noFill/>
          <a:ln>
            <a:noFill/>
          </a:ln>
        </p:spPr>
        <p:txBody>
          <a:bodyPr anchorCtr="0" anchor="t" bIns="45700" lIns="91425" spcFirstLastPara="1" rIns="91425" wrap="square" tIns="45700">
            <a:noAutofit/>
          </a:bodyPr>
          <a:lstStyle/>
          <a:p>
            <a:pPr indent="-254000" lvl="0" marL="228600" marR="0" rtl="0" algn="l">
              <a:lnSpc>
                <a:spcPct val="90000"/>
              </a:lnSpc>
              <a:spcBef>
                <a:spcPts val="0"/>
              </a:spcBef>
              <a:spcAft>
                <a:spcPts val="0"/>
              </a:spcAft>
              <a:buClr>
                <a:schemeClr val="dk1"/>
              </a:buClr>
              <a:buSzPts val="4000"/>
              <a:buFont typeface="Arial"/>
              <a:buChar char="•"/>
            </a:pPr>
            <a:r>
              <a:rPr b="0" i="0" lang="en-US" sz="4000" u="none">
                <a:solidFill>
                  <a:schemeClr val="dk1"/>
                </a:solidFill>
                <a:latin typeface="Arial"/>
                <a:ea typeface="Arial"/>
                <a:cs typeface="Arial"/>
                <a:sym typeface="Arial"/>
              </a:rPr>
              <a:t>Semester 1 Monday, Wednesday: Class 1</a:t>
            </a:r>
            <a:endParaRPr/>
          </a:p>
          <a:p>
            <a:pPr indent="-254000" lvl="0" marL="228600" marR="0" rtl="0" algn="l">
              <a:lnSpc>
                <a:spcPct val="90000"/>
              </a:lnSpc>
              <a:spcBef>
                <a:spcPts val="1000"/>
              </a:spcBef>
              <a:spcAft>
                <a:spcPts val="0"/>
              </a:spcAft>
              <a:buClr>
                <a:schemeClr val="dk1"/>
              </a:buClr>
              <a:buSzPts val="4000"/>
              <a:buFont typeface="Arial"/>
              <a:buChar char="•"/>
            </a:pPr>
            <a:r>
              <a:rPr b="0" i="0" lang="en-US" sz="4000" u="none">
                <a:solidFill>
                  <a:schemeClr val="dk1"/>
                </a:solidFill>
                <a:latin typeface="Arial"/>
                <a:ea typeface="Arial"/>
                <a:cs typeface="Arial"/>
                <a:sym typeface="Arial"/>
              </a:rPr>
              <a:t>Semester 1 Tuesday, Thursday: Class 2</a:t>
            </a:r>
            <a:endParaRPr/>
          </a:p>
          <a:p>
            <a:pPr indent="-254000" lvl="0" marL="228600" marR="0" rtl="0" algn="l">
              <a:lnSpc>
                <a:spcPct val="90000"/>
              </a:lnSpc>
              <a:spcBef>
                <a:spcPts val="1000"/>
              </a:spcBef>
              <a:spcAft>
                <a:spcPts val="0"/>
              </a:spcAft>
              <a:buClr>
                <a:schemeClr val="dk1"/>
              </a:buClr>
              <a:buSzPts val="4000"/>
              <a:buFont typeface="Arial"/>
              <a:buChar char="•"/>
            </a:pPr>
            <a:r>
              <a:rPr b="0" i="0" lang="en-US" sz="4000" u="none">
                <a:solidFill>
                  <a:schemeClr val="dk1"/>
                </a:solidFill>
                <a:latin typeface="Arial"/>
                <a:ea typeface="Arial"/>
                <a:cs typeface="Arial"/>
                <a:sym typeface="Arial"/>
              </a:rPr>
              <a:t>Semester 2 Monday, Wednesday: Class 3</a:t>
            </a:r>
            <a:endParaRPr/>
          </a:p>
          <a:p>
            <a:pPr indent="-254000" lvl="0" marL="228600" marR="0" rtl="0" algn="l">
              <a:lnSpc>
                <a:spcPct val="90000"/>
              </a:lnSpc>
              <a:spcBef>
                <a:spcPts val="1000"/>
              </a:spcBef>
              <a:spcAft>
                <a:spcPts val="0"/>
              </a:spcAft>
              <a:buClr>
                <a:schemeClr val="dk1"/>
              </a:buClr>
              <a:buSzPts val="4000"/>
              <a:buFont typeface="Arial"/>
              <a:buChar char="•"/>
            </a:pPr>
            <a:r>
              <a:rPr b="0" i="0" lang="en-US" sz="4000" u="none">
                <a:solidFill>
                  <a:schemeClr val="dk1"/>
                </a:solidFill>
                <a:latin typeface="Arial"/>
                <a:ea typeface="Arial"/>
                <a:cs typeface="Arial"/>
                <a:sym typeface="Arial"/>
              </a:rPr>
              <a:t>Semester 2 Tuesday, Thursday: Class 4</a:t>
            </a:r>
            <a:endParaRPr/>
          </a:p>
          <a:p>
            <a:pPr indent="0" lvl="0" marL="228600" marR="0" rtl="0" algn="l">
              <a:lnSpc>
                <a:spcPct val="90000"/>
              </a:lnSpc>
              <a:spcBef>
                <a:spcPts val="1000"/>
              </a:spcBef>
              <a:spcAft>
                <a:spcPts val="0"/>
              </a:spcAft>
              <a:buClr>
                <a:schemeClr val="dk1"/>
              </a:buClr>
              <a:buSzPts val="4000"/>
              <a:buFont typeface="Arial"/>
              <a:buNone/>
            </a:pPr>
            <a:r>
              <a:t/>
            </a:r>
            <a:endParaRPr b="0" i="0" sz="4000" u="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6"/>
          <p:cNvSpPr txBox="1"/>
          <p:nvPr>
            <p:ph type="title"/>
          </p:nvPr>
        </p:nvSpPr>
        <p:spPr>
          <a:xfrm>
            <a:off x="838200" y="457200"/>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differences between high school &amp; college?</a:t>
            </a:r>
            <a:endParaRPr/>
          </a:p>
        </p:txBody>
      </p:sp>
      <p:pic>
        <p:nvPicPr>
          <p:cNvPr descr="Table&#10;&#10;Description automatically generated" id="55" name="Google Shape;55;p6"/>
          <p:cNvPicPr preferRelativeResize="0"/>
          <p:nvPr>
            <p:ph idx="1" type="body"/>
          </p:nvPr>
        </p:nvPicPr>
        <p:blipFill rotWithShape="1">
          <a:blip r:embed="rId3">
            <a:alphaModFix/>
          </a:blip>
          <a:srcRect b="0" l="0" r="0" t="0"/>
          <a:stretch/>
        </p:blipFill>
        <p:spPr>
          <a:xfrm>
            <a:off x="1447800" y="1414462"/>
            <a:ext cx="9394825" cy="41513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7"/>
          <p:cNvSpPr txBox="1"/>
          <p:nvPr>
            <p:ph type="title"/>
          </p:nvPr>
        </p:nvSpPr>
        <p:spPr>
          <a:xfrm>
            <a:off x="838200" y="457200"/>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differences between high school &amp; college?</a:t>
            </a:r>
            <a:endParaRPr/>
          </a:p>
        </p:txBody>
      </p:sp>
      <p:pic>
        <p:nvPicPr>
          <p:cNvPr descr="Table&#10;&#10;Description automatically generated" id="61" name="Google Shape;61;p7"/>
          <p:cNvPicPr preferRelativeResize="0"/>
          <p:nvPr>
            <p:ph idx="1" type="body"/>
          </p:nvPr>
        </p:nvPicPr>
        <p:blipFill rotWithShape="1">
          <a:blip r:embed="rId3">
            <a:alphaModFix/>
          </a:blip>
          <a:srcRect b="0" l="0" r="0" t="0"/>
          <a:stretch/>
        </p:blipFill>
        <p:spPr>
          <a:xfrm>
            <a:off x="1219200" y="1600200"/>
            <a:ext cx="9404350" cy="3889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8"/>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194174"/>
              </a:buClr>
              <a:buSzPts val="4000"/>
              <a:buFont typeface="Arial"/>
              <a:buNone/>
            </a:pPr>
            <a:r>
              <a:rPr b="1" i="0" lang="en-US" sz="4000" u="none">
                <a:solidFill>
                  <a:srgbClr val="194174"/>
                </a:solidFill>
                <a:latin typeface="Arial"/>
                <a:ea typeface="Arial"/>
                <a:cs typeface="Arial"/>
                <a:sym typeface="Arial"/>
              </a:rPr>
              <a:t>Role of parents</a:t>
            </a:r>
            <a:endParaRPr/>
          </a:p>
        </p:txBody>
      </p:sp>
      <p:sp>
        <p:nvSpPr>
          <p:cNvPr id="67" name="Google Shape;67;p8"/>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1" marL="457200" marR="0" rtl="0" algn="l">
              <a:lnSpc>
                <a:spcPct val="90000"/>
              </a:lnSpc>
              <a:spcBef>
                <a:spcPts val="0"/>
              </a:spcBef>
              <a:spcAft>
                <a:spcPts val="0"/>
              </a:spcAft>
              <a:buClr>
                <a:schemeClr val="dk1"/>
              </a:buClr>
              <a:buSzPts val="3600"/>
              <a:buFont typeface="Arial"/>
              <a:buNone/>
            </a:pPr>
            <a:r>
              <a:rPr b="1" i="0" lang="en-US" sz="3600" u="none" cap="none" strike="noStrike">
                <a:solidFill>
                  <a:schemeClr val="dk1"/>
                </a:solidFill>
                <a:latin typeface="Arial"/>
                <a:ea typeface="Arial"/>
                <a:cs typeface="Arial"/>
                <a:sym typeface="Arial"/>
              </a:rPr>
              <a:t>High school</a:t>
            </a:r>
            <a:endParaRPr/>
          </a:p>
          <a:p>
            <a:pPr indent="-228600" lvl="2" marL="1143000" marR="0" rtl="0" algn="l">
              <a:lnSpc>
                <a:spcPct val="90000"/>
              </a:lnSpc>
              <a:spcBef>
                <a:spcPts val="30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Parents work closely with teachers and counselors</a:t>
            </a:r>
            <a:endParaRPr/>
          </a:p>
          <a:p>
            <a:pPr indent="0" lvl="1" marL="457200" marR="0" rtl="0" algn="l">
              <a:lnSpc>
                <a:spcPct val="90000"/>
              </a:lnSpc>
              <a:spcBef>
                <a:spcPts val="300"/>
              </a:spcBef>
              <a:spcAft>
                <a:spcPts val="0"/>
              </a:spcAft>
              <a:buClr>
                <a:schemeClr val="dk1"/>
              </a:buClr>
              <a:buSzPts val="3600"/>
              <a:buFont typeface="Noto Sans Symbols"/>
              <a:buNone/>
            </a:pPr>
            <a:r>
              <a:t/>
            </a:r>
            <a:endParaRPr b="0" i="0" sz="3600" u="none" cap="none" strike="noStrike">
              <a:solidFill>
                <a:schemeClr val="dk1"/>
              </a:solidFill>
              <a:latin typeface="Arial"/>
              <a:ea typeface="Arial"/>
              <a:cs typeface="Arial"/>
              <a:sym typeface="Arial"/>
            </a:endParaRPr>
          </a:p>
          <a:p>
            <a:pPr indent="0" lvl="1" marL="457200" marR="0" rtl="0" algn="l">
              <a:lnSpc>
                <a:spcPct val="90000"/>
              </a:lnSpc>
              <a:spcBef>
                <a:spcPts val="300"/>
              </a:spcBef>
              <a:spcAft>
                <a:spcPts val="0"/>
              </a:spcAft>
              <a:buClr>
                <a:schemeClr val="dk1"/>
              </a:buClr>
              <a:buSzPts val="3600"/>
              <a:buFont typeface="Arial"/>
              <a:buNone/>
            </a:pPr>
            <a:r>
              <a:rPr b="1" i="0" lang="en-US" sz="3600" u="none" cap="none" strike="noStrike">
                <a:solidFill>
                  <a:schemeClr val="dk1"/>
                </a:solidFill>
                <a:latin typeface="Arial"/>
                <a:ea typeface="Arial"/>
                <a:cs typeface="Arial"/>
                <a:sym typeface="Arial"/>
              </a:rPr>
              <a:t>College</a:t>
            </a:r>
            <a:endParaRPr/>
          </a:p>
          <a:p>
            <a:pPr indent="-203200" lvl="1" marL="457200" marR="0" rtl="0" algn="l">
              <a:lnSpc>
                <a:spcPct val="90000"/>
              </a:lnSpc>
              <a:spcBef>
                <a:spcPts val="30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Student is independent; parent serves as support</a:t>
            </a:r>
            <a:endParaRPr/>
          </a:p>
          <a:p>
            <a:pPr indent="-203200" lvl="1" marL="457200" marR="0" rtl="0" algn="l">
              <a:lnSpc>
                <a:spcPct val="90000"/>
              </a:lnSpc>
              <a:spcBef>
                <a:spcPts val="30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FERPA protects student records (parents don’t have the right to view grades, etc.)</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9"/>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000"/>
              <a:buFont typeface="Arial"/>
              <a:buNone/>
            </a:pPr>
            <a:r>
              <a:rPr b="1" i="0" lang="en-US" sz="4000" u="none">
                <a:solidFill>
                  <a:srgbClr val="194174"/>
                </a:solidFill>
                <a:latin typeface="Arial"/>
                <a:ea typeface="Arial"/>
                <a:cs typeface="Arial"/>
                <a:sym typeface="Arial"/>
              </a:rPr>
              <a:t>What does it mean to be “college-ready”?</a:t>
            </a:r>
            <a:endParaRPr/>
          </a:p>
        </p:txBody>
      </p:sp>
      <p:sp>
        <p:nvSpPr>
          <p:cNvPr id="73" name="Google Shape;73;p9"/>
          <p:cNvSpPr txBox="1"/>
          <p:nvPr>
            <p:ph idx="1" type="body"/>
          </p:nvPr>
        </p:nvSpPr>
        <p:spPr>
          <a:xfrm>
            <a:off x="838200" y="1219200"/>
            <a:ext cx="10515600" cy="464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Being “college-ready” is more than just being academically ready</a:t>
            </a:r>
            <a:endParaRPr/>
          </a:p>
          <a:p>
            <a:pPr indent="0" lvl="0" marL="0" marR="0" rtl="0" algn="l">
              <a:lnSpc>
                <a:spcPct val="100000"/>
              </a:lnSpc>
              <a:spcBef>
                <a:spcPts val="30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228600" lvl="0" marL="0" marR="0" rtl="0" algn="l">
              <a:lnSpc>
                <a:spcPct val="100000"/>
              </a:lnSpc>
              <a:spcBef>
                <a:spcPts val="300"/>
              </a:spcBef>
              <a:spcAft>
                <a:spcPts val="0"/>
              </a:spcAft>
              <a:buClr>
                <a:schemeClr val="dk1"/>
              </a:buClr>
              <a:buSzPts val="3600"/>
              <a:buFont typeface="Arial"/>
              <a:buChar char="•"/>
            </a:pPr>
            <a:r>
              <a:rPr b="0" i="0" lang="en-US" sz="3600" u="none">
                <a:solidFill>
                  <a:schemeClr val="dk1"/>
                </a:solidFill>
                <a:latin typeface="Arial"/>
                <a:ea typeface="Arial"/>
                <a:cs typeface="Arial"/>
                <a:sym typeface="Arial"/>
              </a:rPr>
              <a:t> </a:t>
            </a:r>
            <a:r>
              <a:rPr b="0" i="0" lang="en-US" sz="3200" u="none">
                <a:solidFill>
                  <a:schemeClr val="dk1"/>
                </a:solidFill>
                <a:latin typeface="Arial"/>
                <a:ea typeface="Arial"/>
                <a:cs typeface="Arial"/>
                <a:sym typeface="Arial"/>
              </a:rPr>
              <a:t>Consider emotional and social transition and college expectations</a:t>
            </a:r>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Consider time management and organizational skills</a:t>
            </a:r>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Making phone calls, setting up email, picking up textbooks, etc. </a:t>
            </a:r>
            <a:endParaRPr b="0" i="0" sz="3200" u="none">
              <a:solidFill>
                <a:schemeClr val="dk1"/>
              </a:solidFill>
              <a:latin typeface="Arial"/>
              <a:ea typeface="Arial"/>
              <a:cs typeface="Arial"/>
              <a:sym typeface="Arial"/>
            </a:endParaRPr>
          </a:p>
          <a:p>
            <a:pPr indent="-25400" lvl="0" marL="228600" marR="0" rtl="0" algn="l">
              <a:lnSpc>
                <a:spcPct val="90000"/>
              </a:lnSpc>
              <a:spcBef>
                <a:spcPts val="100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0"/>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How can students participate?</a:t>
            </a:r>
            <a:endParaRPr/>
          </a:p>
        </p:txBody>
      </p:sp>
      <p:sp>
        <p:nvSpPr>
          <p:cNvPr id="80" name="Google Shape;80;p10"/>
          <p:cNvSpPr txBox="1"/>
          <p:nvPr>
            <p:ph idx="1" type="body"/>
          </p:nvPr>
        </p:nvSpPr>
        <p:spPr>
          <a:xfrm>
            <a:off x="838200" y="1371600"/>
            <a:ext cx="10515600" cy="4267200"/>
          </a:xfrm>
          <a:prstGeom prst="rect">
            <a:avLst/>
          </a:prstGeom>
          <a:noFill/>
          <a:ln>
            <a:noFill/>
          </a:ln>
        </p:spPr>
        <p:txBody>
          <a:bodyPr anchorCtr="0" anchor="t" bIns="45700" lIns="91425" spcFirstLastPara="1" rIns="91425" wrap="square" tIns="45700">
            <a:noAutofit/>
          </a:bodyPr>
          <a:lstStyle/>
          <a:p>
            <a:pPr indent="0" lvl="1" marL="45720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Arial"/>
                <a:ea typeface="Arial"/>
                <a:cs typeface="Arial"/>
                <a:sym typeface="Arial"/>
              </a:rPr>
              <a:t>Step 1: Eligibility</a:t>
            </a:r>
            <a:endParaRPr/>
          </a:p>
          <a:p>
            <a:pPr indent="-203200" lvl="1" marL="457200" marR="0" rtl="0" algn="l">
              <a:lnSpc>
                <a:spcPct val="90000"/>
              </a:lnSpc>
              <a:spcBef>
                <a:spcPts val="500"/>
              </a:spcBef>
              <a:spcAft>
                <a:spcPts val="0"/>
              </a:spcAft>
              <a:buClr>
                <a:srgbClr val="333333"/>
              </a:buClr>
              <a:buSzPts val="3200"/>
              <a:buFont typeface="Arial"/>
              <a:buChar char="•"/>
            </a:pPr>
            <a:r>
              <a:rPr b="0" i="0" lang="en-US" sz="3200" u="none" cap="none" strike="noStrike">
                <a:solidFill>
                  <a:srgbClr val="333333"/>
                </a:solidFill>
                <a:latin typeface="Arial"/>
                <a:ea typeface="Arial"/>
                <a:cs typeface="Arial"/>
                <a:sym typeface="Arial"/>
              </a:rPr>
              <a:t>A student is eligible for the College Credit Plus program if the student meets any of the following criteria:</a:t>
            </a:r>
            <a:endParaRPr/>
          </a:p>
          <a:p>
            <a:pPr indent="-228600" lvl="2" marL="1143000" marR="0" rtl="0" algn="l">
              <a:lnSpc>
                <a:spcPct val="90000"/>
              </a:lnSpc>
              <a:spcBef>
                <a:spcPts val="500"/>
              </a:spcBef>
              <a:spcAft>
                <a:spcPts val="0"/>
              </a:spcAft>
              <a:buClr>
                <a:srgbClr val="333333"/>
              </a:buClr>
              <a:buSzPts val="2200"/>
              <a:buFont typeface="Arial"/>
              <a:buChar char="•"/>
            </a:pPr>
            <a:r>
              <a:rPr b="0" i="0" lang="en-US" sz="2200" u="none" cap="none" strike="noStrike">
                <a:solidFill>
                  <a:srgbClr val="333333"/>
                </a:solidFill>
                <a:latin typeface="Arial"/>
                <a:ea typeface="Arial"/>
                <a:cs typeface="Arial"/>
                <a:sym typeface="Arial"/>
              </a:rPr>
              <a:t> </a:t>
            </a:r>
            <a:r>
              <a:rPr b="0" i="0" lang="en-US" sz="2400" u="none" cap="none" strike="noStrike">
                <a:solidFill>
                  <a:srgbClr val="333333"/>
                </a:solidFill>
                <a:latin typeface="Arial"/>
                <a:ea typeface="Arial"/>
                <a:cs typeface="Arial"/>
                <a:sym typeface="Arial"/>
              </a:rPr>
              <a:t>Obtains a remediation-free score on one of the standard assessment exams (ACT, SAT, Accuplacer, etc.)</a:t>
            </a:r>
            <a:endParaRPr/>
          </a:p>
          <a:p>
            <a:pPr indent="-228600" lvl="2" marL="1143000" marR="0" rtl="0" algn="l">
              <a:lnSpc>
                <a:spcPct val="90000"/>
              </a:lnSpc>
              <a:spcBef>
                <a:spcPts val="500"/>
              </a:spcBef>
              <a:spcAft>
                <a:spcPts val="0"/>
              </a:spcAft>
              <a:buClr>
                <a:srgbClr val="333333"/>
              </a:buClr>
              <a:buSzPts val="2400"/>
              <a:buFont typeface="Arial"/>
              <a:buChar char="•"/>
            </a:pPr>
            <a:r>
              <a:rPr b="0" i="0" lang="en-US" sz="2400" u="none" cap="none" strike="noStrike">
                <a:solidFill>
                  <a:srgbClr val="333333"/>
                </a:solidFill>
                <a:latin typeface="Arial"/>
                <a:ea typeface="Arial"/>
                <a:cs typeface="Arial"/>
                <a:sym typeface="Arial"/>
              </a:rPr>
              <a:t> Has a cumulative unweighted high school grade point average of at least 3.00</a:t>
            </a:r>
            <a:endParaRPr/>
          </a:p>
          <a:p>
            <a:pPr indent="-228600" lvl="2" marL="1143000" marR="0" rtl="0" algn="l">
              <a:lnSpc>
                <a:spcPct val="90000"/>
              </a:lnSpc>
              <a:spcBef>
                <a:spcPts val="500"/>
              </a:spcBef>
              <a:spcAft>
                <a:spcPts val="0"/>
              </a:spcAft>
              <a:buClr>
                <a:srgbClr val="333333"/>
              </a:buClr>
              <a:buSzPts val="2400"/>
              <a:buFont typeface="Arial"/>
              <a:buChar char="•"/>
            </a:pPr>
            <a:r>
              <a:rPr b="0" i="0" lang="en-US" sz="2400" u="none" cap="none" strike="noStrike">
                <a:solidFill>
                  <a:srgbClr val="333333"/>
                </a:solidFill>
                <a:latin typeface="Arial"/>
                <a:ea typeface="Arial"/>
                <a:cs typeface="Arial"/>
                <a:sym typeface="Arial"/>
              </a:rPr>
              <a:t> Has a cumulative unweighted high school grade point average of at least 2.75 but less than 3.00 and received an "A" or "B" grade in a relevant high school course.</a:t>
            </a:r>
            <a:endParaRPr/>
          </a:p>
          <a:p>
            <a:pPr indent="-76200" lvl="0" marL="228600" marR="0" rtl="0" algn="l">
              <a:lnSpc>
                <a:spcPct val="90000"/>
              </a:lnSpc>
              <a:spcBef>
                <a:spcPts val="1000"/>
              </a:spcBef>
              <a:spcAft>
                <a:spcPts val="0"/>
              </a:spcAft>
              <a:buClr>
                <a:schemeClr val="dk1"/>
              </a:buClr>
              <a:buSzPts val="2400"/>
              <a:buFont typeface="Arial"/>
              <a:buNone/>
            </a:pPr>
            <a:r>
              <a:t/>
            </a:r>
            <a:endParaRPr b="0" i="0" sz="2400" u="none" cap="none" strike="noStrike">
              <a:solidFill>
                <a:srgbClr val="333333"/>
              </a:solidFill>
              <a:latin typeface="Arial"/>
              <a:ea typeface="Arial"/>
              <a:cs typeface="Arial"/>
              <a:sym typeface="Arial"/>
            </a:endParaRPr>
          </a:p>
        </p:txBody>
      </p:sp>
      <p:sp>
        <p:nvSpPr>
          <p:cNvPr id="81" name="Google Shape;81;p10"/>
          <p:cNvSpPr txBox="1"/>
          <p:nvPr/>
        </p:nvSpPr>
        <p:spPr>
          <a:xfrm>
            <a:off x="2819400" y="6267450"/>
            <a:ext cx="4900612" cy="4508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3365.03, OAC 3333-1-65.14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1"/>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How can students participate?</a:t>
            </a:r>
            <a:endParaRPr/>
          </a:p>
        </p:txBody>
      </p:sp>
      <p:sp>
        <p:nvSpPr>
          <p:cNvPr id="87" name="Google Shape;87;p11"/>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Step 2: College Admission</a:t>
            </a:r>
            <a:endParaRPr/>
          </a:p>
          <a:p>
            <a:pPr indent="-177800" lvl="0" marL="0" marR="0" rtl="0" algn="l">
              <a:lnSpc>
                <a:spcPct val="10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Students must apply for admission at each institution</a:t>
            </a:r>
            <a:endParaRPr/>
          </a:p>
          <a:p>
            <a:pPr indent="-228600" lvl="1" marL="685800" marR="0" rtl="0" algn="l">
              <a:lnSpc>
                <a:spcPct val="90000"/>
              </a:lnSpc>
              <a:spcBef>
                <a:spcPts val="6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Admission is reviewed per the requirements of the college or university; contact the college to find specific information</a:t>
            </a:r>
            <a:endParaRPr/>
          </a:p>
          <a:p>
            <a:pPr indent="-228600" lvl="1" marL="685800" marR="0" rtl="0" algn="l">
              <a:lnSpc>
                <a:spcPct val="90000"/>
              </a:lnSpc>
              <a:spcBef>
                <a:spcPts val="6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In-house classes are offered through COTC</a:t>
            </a:r>
            <a:endParaRPr/>
          </a:p>
          <a:p>
            <a:pPr indent="-228600" lvl="1" marL="685800" marR="0" rtl="0" algn="l">
              <a:lnSpc>
                <a:spcPct val="90000"/>
              </a:lnSpc>
              <a:spcBef>
                <a:spcPts val="6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Note: Ohio State runs an “Academy” program – application is due May 1</a:t>
            </a:r>
            <a:endParaRPr b="0" i="0" sz="2600" u="none" cap="none" strike="noStrike">
              <a:solidFill>
                <a:schemeClr val="dk1"/>
              </a:solidFill>
              <a:latin typeface="Arial"/>
              <a:ea typeface="Arial"/>
              <a:cs typeface="Arial"/>
              <a:sym typeface="Arial"/>
            </a:endParaRPr>
          </a:p>
          <a:p>
            <a:pPr indent="-177800" lvl="0" marL="0" marR="0" rtl="0" algn="l">
              <a:lnSpc>
                <a:spcPct val="9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College applications include the permission slip for mature content and a questionnaire about emotional maturity</a:t>
            </a:r>
            <a:endParaRPr/>
          </a:p>
        </p:txBody>
      </p:sp>
      <p:sp>
        <p:nvSpPr>
          <p:cNvPr id="88" name="Google Shape;88;p11"/>
          <p:cNvSpPr txBox="1"/>
          <p:nvPr/>
        </p:nvSpPr>
        <p:spPr>
          <a:xfrm>
            <a:off x="2667000" y="629285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3365.05, 3365.035, OAC 3333-1-65.3</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2"/>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How can students participate?</a:t>
            </a:r>
            <a:endParaRPr/>
          </a:p>
        </p:txBody>
      </p:sp>
      <p:sp>
        <p:nvSpPr>
          <p:cNvPr id="95" name="Google Shape;95;p12"/>
          <p:cNvSpPr txBox="1"/>
          <p:nvPr>
            <p:ph idx="1" type="body"/>
          </p:nvPr>
        </p:nvSpPr>
        <p:spPr>
          <a:xfrm>
            <a:off x="838200" y="1484312"/>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Step 3: Course Registration</a:t>
            </a:r>
            <a:endParaRPr/>
          </a:p>
          <a:p>
            <a:pPr indent="-177800" lvl="0" marL="0" marR="0" rtl="0" algn="l">
              <a:lnSpc>
                <a:spcPct val="9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The college will discuss course options with the student, based on assessment scores, prerequisites, and other requirements</a:t>
            </a:r>
            <a:endParaRPr b="0" i="0" sz="2800" u="none">
              <a:solidFill>
                <a:schemeClr val="dk1"/>
              </a:solidFill>
              <a:latin typeface="Arial"/>
              <a:ea typeface="Arial"/>
              <a:cs typeface="Arial"/>
              <a:sym typeface="Arial"/>
            </a:endParaRPr>
          </a:p>
          <a:p>
            <a:pPr indent="-228600" lvl="1" marL="685800" marR="0" rtl="0" algn="l">
              <a:lnSpc>
                <a:spcPct val="90000"/>
              </a:lnSpc>
              <a:spcBef>
                <a:spcPts val="6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 college may require placement testing for some courses (e.g., math)</a:t>
            </a:r>
            <a:endParaRPr/>
          </a:p>
          <a:p>
            <a:pPr indent="-177800" lvl="0" marL="0" marR="0" rtl="0" algn="l">
              <a:lnSpc>
                <a:spcPct val="9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If you are taking courses at a local university (either in-person or online), you will register for your classes with your college advisor</a:t>
            </a:r>
            <a:endParaRPr/>
          </a:p>
          <a:p>
            <a:pPr indent="-177800" lvl="0" marL="0" marR="0" rtl="0" algn="l">
              <a:lnSpc>
                <a:spcPct val="9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If you are taking courses at LHS (through COTC), you will register for your classes with Mrs. Maybury</a:t>
            </a:r>
            <a:endParaRPr/>
          </a:p>
          <a:p>
            <a:pPr indent="-228600" lvl="1" marL="685800" marR="0" rtl="0" algn="l">
              <a:lnSpc>
                <a:spcPct val="90000"/>
              </a:lnSpc>
              <a:spcBef>
                <a:spcPts val="60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76200" lvl="0" marL="228600" marR="0" rtl="0" algn="l">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96" name="Google Shape;96;p12"/>
          <p:cNvSpPr txBox="1"/>
          <p:nvPr/>
        </p:nvSpPr>
        <p:spPr>
          <a:xfrm>
            <a:off x="2743200" y="632460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3365.13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3"/>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Course Eligibility Rules</a:t>
            </a:r>
            <a:endParaRPr/>
          </a:p>
        </p:txBody>
      </p:sp>
      <p:sp>
        <p:nvSpPr>
          <p:cNvPr id="103" name="Google Shape;103;p13"/>
          <p:cNvSpPr txBox="1"/>
          <p:nvPr>
            <p:ph idx="1" type="body"/>
          </p:nvPr>
        </p:nvSpPr>
        <p:spPr>
          <a:xfrm>
            <a:off x="838200" y="14478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Students must complete their first 15 credits in Level I courses, which include:</a:t>
            </a:r>
            <a:endParaRPr/>
          </a:p>
          <a:p>
            <a:pPr indent="-177800" lvl="0" marL="0" marR="0" rtl="0" algn="l">
              <a:lnSpc>
                <a:spcPct val="10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Transferable courses</a:t>
            </a:r>
            <a:endParaRPr/>
          </a:p>
          <a:p>
            <a:pPr indent="-177800" lvl="0" marL="0" marR="0" rtl="0" algn="l">
              <a:lnSpc>
                <a:spcPct val="10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Courses in IT, Computer Science, Anatomy &amp; Physiology, foreign language</a:t>
            </a:r>
            <a:endParaRPr/>
          </a:p>
          <a:p>
            <a:pPr indent="-177800" lvl="0" marL="0" marR="0" rtl="0" algn="l">
              <a:lnSpc>
                <a:spcPct val="10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Courses that are part of a technical certificate</a:t>
            </a:r>
            <a:endParaRPr/>
          </a:p>
          <a:p>
            <a:pPr indent="-177800" lvl="0" marL="0" marR="0" rtl="0" algn="l">
              <a:lnSpc>
                <a:spcPct val="10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Courses that are part of a 15- or 30-credit pathway</a:t>
            </a:r>
            <a:endParaRPr/>
          </a:p>
          <a:p>
            <a:pPr indent="-177800" lvl="0" marL="0" marR="0" rtl="0" algn="l">
              <a:lnSpc>
                <a:spcPct val="100000"/>
              </a:lnSpc>
              <a:spcBef>
                <a:spcPts val="6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Courses in study skills, academic or career success</a:t>
            </a:r>
            <a:endParaRPr b="0" i="0" sz="2400" u="none">
              <a:solidFill>
                <a:schemeClr val="dk1"/>
              </a:solidFill>
              <a:latin typeface="Arial"/>
              <a:ea typeface="Arial"/>
              <a:cs typeface="Arial"/>
              <a:sym typeface="Arial"/>
            </a:endParaRPr>
          </a:p>
          <a:p>
            <a:pPr indent="-76200" lvl="0" marL="228600" marR="0" rtl="0" algn="l">
              <a:lnSpc>
                <a:spcPct val="90000"/>
              </a:lnSpc>
              <a:spcBef>
                <a:spcPts val="10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4"/>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Course Eligibility Rules</a:t>
            </a:r>
            <a:endParaRPr/>
          </a:p>
        </p:txBody>
      </p:sp>
      <p:sp>
        <p:nvSpPr>
          <p:cNvPr id="109" name="Google Shape;109;p14"/>
          <p:cNvSpPr txBox="1"/>
          <p:nvPr>
            <p:ph idx="1" type="body"/>
          </p:nvPr>
        </p:nvSpPr>
        <p:spPr>
          <a:xfrm>
            <a:off x="838200" y="14478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400"/>
              <a:buFont typeface="Arial"/>
              <a:buNone/>
            </a:pPr>
            <a:r>
              <a:rPr b="1" i="0" lang="en-US" sz="3400" u="none">
                <a:solidFill>
                  <a:schemeClr val="dk1"/>
                </a:solidFill>
                <a:latin typeface="Arial"/>
                <a:ea typeface="Arial"/>
                <a:cs typeface="Arial"/>
                <a:sym typeface="Arial"/>
              </a:rPr>
              <a:t>Non-allowable courses include</a:t>
            </a:r>
            <a:r>
              <a:rPr b="0" i="0" lang="en-US" sz="3400" u="none">
                <a:solidFill>
                  <a:schemeClr val="dk1"/>
                </a:solidFill>
                <a:latin typeface="Arial"/>
                <a:ea typeface="Arial"/>
                <a:cs typeface="Arial"/>
                <a:sym typeface="Arial"/>
              </a:rPr>
              <a:t>:	</a:t>
            </a:r>
            <a:endParaRPr/>
          </a:p>
          <a:p>
            <a:pPr indent="-190500" lvl="0" marL="0" marR="0" rtl="0" algn="l">
              <a:lnSpc>
                <a:spcPct val="90000"/>
              </a:lnSpc>
              <a:spcBef>
                <a:spcPts val="3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Private applied courses with one-on-one instruction (such as performing art lessons)</a:t>
            </a:r>
            <a:endParaRPr/>
          </a:p>
          <a:p>
            <a:pPr indent="-190500" lvl="0" marL="0" marR="0" rtl="0" algn="l">
              <a:lnSpc>
                <a:spcPct val="90000"/>
              </a:lnSpc>
              <a:spcBef>
                <a:spcPts val="3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Courses with high fees</a:t>
            </a:r>
            <a:endParaRPr/>
          </a:p>
          <a:p>
            <a:pPr indent="-190500" lvl="0" marL="0" marR="0" rtl="0" algn="l">
              <a:lnSpc>
                <a:spcPct val="90000"/>
              </a:lnSpc>
              <a:spcBef>
                <a:spcPts val="3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Study abroad courses</a:t>
            </a:r>
            <a:endParaRPr/>
          </a:p>
          <a:p>
            <a:pPr indent="-190500" lvl="0" marL="0" marR="0" rtl="0" algn="l">
              <a:lnSpc>
                <a:spcPct val="90000"/>
              </a:lnSpc>
              <a:spcBef>
                <a:spcPts val="3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Physical education courses</a:t>
            </a:r>
            <a:endParaRPr/>
          </a:p>
          <a:p>
            <a:pPr indent="-190500" lvl="0" marL="0" marR="0" rtl="0" algn="l">
              <a:lnSpc>
                <a:spcPct val="90000"/>
              </a:lnSpc>
              <a:spcBef>
                <a:spcPts val="3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Pass/Fail graded courses</a:t>
            </a:r>
            <a:endParaRPr/>
          </a:p>
          <a:p>
            <a:pPr indent="-190500" lvl="0" marL="0" marR="0" rtl="0" algn="l">
              <a:lnSpc>
                <a:spcPct val="90000"/>
              </a:lnSpc>
              <a:spcBef>
                <a:spcPts val="300"/>
              </a:spcBef>
              <a:spcAft>
                <a:spcPts val="0"/>
              </a:spcAft>
              <a:buClr>
                <a:schemeClr val="dk1"/>
              </a:buClr>
              <a:buSzPts val="3000"/>
              <a:buFont typeface="Arial"/>
              <a:buChar char="•"/>
            </a:pPr>
            <a:r>
              <a:rPr b="0" i="0" lang="en-US" sz="3000" u="none">
                <a:solidFill>
                  <a:schemeClr val="dk1"/>
                </a:solidFill>
                <a:latin typeface="Arial"/>
                <a:ea typeface="Arial"/>
                <a:cs typeface="Arial"/>
                <a:sym typeface="Arial"/>
              </a:rPr>
              <a:t>Remedial courses or sectarian/religious courses</a:t>
            </a:r>
            <a:endParaRPr/>
          </a:p>
          <a:p>
            <a:pPr indent="-38100" lvl="0" marL="228600" marR="0" rtl="0" algn="l">
              <a:lnSpc>
                <a:spcPct val="90000"/>
              </a:lnSpc>
              <a:spcBef>
                <a:spcPts val="1000"/>
              </a:spcBef>
              <a:spcAft>
                <a:spcPts val="0"/>
              </a:spcAft>
              <a:buClr>
                <a:schemeClr val="dk1"/>
              </a:buClr>
              <a:buSzPts val="3000"/>
              <a:buFont typeface="Arial"/>
              <a:buNone/>
            </a:pPr>
            <a:r>
              <a:t/>
            </a:r>
            <a:endParaRPr b="0" i="0" sz="3000" u="none">
              <a:solidFill>
                <a:schemeClr val="dk1"/>
              </a:solidFill>
              <a:latin typeface="Arial"/>
              <a:ea typeface="Arial"/>
              <a:cs typeface="Arial"/>
              <a:sym typeface="Arial"/>
            </a:endParaRPr>
          </a:p>
        </p:txBody>
      </p:sp>
      <p:sp>
        <p:nvSpPr>
          <p:cNvPr id="110" name="Google Shape;110;p14"/>
          <p:cNvSpPr txBox="1"/>
          <p:nvPr/>
        </p:nvSpPr>
        <p:spPr>
          <a:xfrm>
            <a:off x="2971800" y="629285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OAC 3333-1-65.12, ORC 3365.13</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5"/>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benefits of participating in College Credit Plus?</a:t>
            </a:r>
            <a:endParaRPr/>
          </a:p>
        </p:txBody>
      </p:sp>
      <p:sp>
        <p:nvSpPr>
          <p:cNvPr id="117" name="Google Shape;117;p15"/>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Students can: </a:t>
            </a:r>
            <a:endParaRPr/>
          </a:p>
          <a:p>
            <a:pPr indent="0" lvl="0" marL="0" marR="0" rtl="0" algn="l">
              <a:lnSpc>
                <a:spcPct val="100000"/>
              </a:lnSpc>
              <a:spcBef>
                <a:spcPts val="300"/>
              </a:spcBef>
              <a:spcAft>
                <a:spcPts val="0"/>
              </a:spcAft>
              <a:buClr>
                <a:schemeClr val="dk1"/>
              </a:buClr>
              <a:buSzPts val="3200"/>
              <a:buFont typeface="Arial"/>
              <a:buNone/>
            </a:pPr>
            <a:r>
              <a:t/>
            </a:r>
            <a:endParaRPr b="1" i="0" sz="3200" u="none">
              <a:solidFill>
                <a:schemeClr val="dk1"/>
              </a:solidFill>
              <a:latin typeface="Arial"/>
              <a:ea typeface="Arial"/>
              <a:cs typeface="Arial"/>
              <a:sym typeface="Arial"/>
            </a:endParaRPr>
          </a:p>
          <a:p>
            <a:pPr indent="-228600" lvl="1" marL="685800" marR="0" rtl="0" algn="l">
              <a:lnSpc>
                <a:spcPct val="90000"/>
              </a:lnSpc>
              <a:spcBef>
                <a:spcPts val="3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Earn high school and college credits at the same time</a:t>
            </a:r>
            <a:endParaRPr/>
          </a:p>
          <a:p>
            <a:pPr indent="-228600" lvl="1" marL="685800" marR="0" rtl="0" algn="l">
              <a:lnSpc>
                <a:spcPct val="90000"/>
              </a:lnSpc>
              <a:spcBef>
                <a:spcPts val="3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Get a head start on career planning and earn degrees or certificate completions</a:t>
            </a:r>
            <a:endParaRPr/>
          </a:p>
          <a:p>
            <a:pPr indent="-228600" lvl="1" marL="685800" marR="0" rtl="0" algn="l">
              <a:lnSpc>
                <a:spcPct val="90000"/>
              </a:lnSpc>
              <a:spcBef>
                <a:spcPts val="3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 Experience college early to understand the expectations of college life</a:t>
            </a:r>
            <a:endParaRPr/>
          </a:p>
          <a:p>
            <a:pPr indent="-228600" lvl="1" marL="685800" marR="0" rtl="0" algn="l">
              <a:lnSpc>
                <a:spcPct val="90000"/>
              </a:lnSpc>
              <a:spcBef>
                <a:spcPts val="3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 Save tuition and textbook costs</a:t>
            </a:r>
            <a:endParaRPr/>
          </a:p>
          <a:p>
            <a:pPr indent="-38100" lvl="0" marL="228600" marR="0" rtl="0" algn="l">
              <a:lnSpc>
                <a:spcPct val="90000"/>
              </a:lnSpc>
              <a:spcBef>
                <a:spcPts val="1000"/>
              </a:spcBef>
              <a:spcAft>
                <a:spcPts val="0"/>
              </a:spcAft>
              <a:buClr>
                <a:schemeClr val="dk1"/>
              </a:buClr>
              <a:buSzPts val="3000"/>
              <a:buFont typeface="Arial"/>
              <a:buNone/>
            </a:pPr>
            <a:r>
              <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6"/>
          <p:cNvSpPr txBox="1"/>
          <p:nvPr>
            <p:ph type="title"/>
          </p:nvPr>
        </p:nvSpPr>
        <p:spPr>
          <a:xfrm>
            <a:off x="838200" y="4794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the consequences of underperforming?</a:t>
            </a:r>
            <a:endParaRPr/>
          </a:p>
        </p:txBody>
      </p:sp>
      <p:sp>
        <p:nvSpPr>
          <p:cNvPr id="123" name="Google Shape;123;p16"/>
          <p:cNvSpPr txBox="1"/>
          <p:nvPr>
            <p:ph idx="1" type="body"/>
          </p:nvPr>
        </p:nvSpPr>
        <p:spPr>
          <a:xfrm>
            <a:off x="838200" y="12954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Appeals for Underperformance:</a:t>
            </a:r>
            <a:endParaRPr/>
          </a:p>
          <a:p>
            <a:pPr indent="0" lvl="0" marL="0" marR="0" rtl="0" algn="l">
              <a:lnSpc>
                <a:spcPct val="100000"/>
              </a:lnSpc>
              <a:spcBef>
                <a:spcPts val="300"/>
              </a:spcBef>
              <a:spcAft>
                <a:spcPts val="0"/>
              </a:spcAft>
              <a:buClr>
                <a:schemeClr val="dk1"/>
              </a:buClr>
              <a:buSzPts val="2400"/>
              <a:buFont typeface="Arial"/>
              <a:buNone/>
            </a:pPr>
            <a:r>
              <a:t/>
            </a:r>
            <a:endParaRPr b="1" i="0" sz="2400" u="none">
              <a:solidFill>
                <a:schemeClr val="dk1"/>
              </a:solidFill>
              <a:latin typeface="Arial"/>
              <a:ea typeface="Arial"/>
              <a:cs typeface="Arial"/>
              <a:sym typeface="Arial"/>
            </a:endParaRPr>
          </a:p>
          <a:p>
            <a:pPr indent="-152400" lvl="0" marL="0" marR="0" rtl="0" algn="l">
              <a:lnSpc>
                <a:spcPct val="100000"/>
              </a:lnSpc>
              <a:spcBef>
                <a:spcPts val="300"/>
              </a:spcBef>
              <a:spcAft>
                <a:spcPts val="0"/>
              </a:spcAft>
              <a:buClr>
                <a:schemeClr val="dk1"/>
              </a:buClr>
              <a:buSzPts val="2400"/>
              <a:buFont typeface="Arial"/>
              <a:buChar char="•"/>
            </a:pPr>
            <a:r>
              <a:rPr b="0" i="0" lang="en-US" sz="2400" u="sng">
                <a:solidFill>
                  <a:schemeClr val="dk1"/>
                </a:solidFill>
                <a:latin typeface="Arial"/>
                <a:ea typeface="Arial"/>
                <a:cs typeface="Arial"/>
                <a:sym typeface="Arial"/>
              </a:rPr>
              <a:t>CCP Probation: </a:t>
            </a:r>
            <a:endParaRPr/>
          </a:p>
          <a:p>
            <a:pPr indent="-228600" lvl="1" marL="685800" marR="0" rtl="0" algn="l">
              <a:lnSpc>
                <a:spcPct val="90000"/>
              </a:lnSpc>
              <a:spcBef>
                <a:spcPts val="3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Student may appeal to take a course in the same subject in which they previously earned a non-passing grade or received no credit</a:t>
            </a:r>
            <a:endParaRPr b="0" i="0" sz="2400" u="none" cap="none" strike="noStrike">
              <a:solidFill>
                <a:schemeClr val="dk1"/>
              </a:solidFill>
              <a:latin typeface="Arial"/>
              <a:ea typeface="Arial"/>
              <a:cs typeface="Arial"/>
              <a:sym typeface="Arial"/>
            </a:endParaRPr>
          </a:p>
          <a:p>
            <a:pPr indent="-152400" lvl="0" marL="0" marR="0" rtl="0" algn="l">
              <a:lnSpc>
                <a:spcPct val="90000"/>
              </a:lnSpc>
              <a:spcBef>
                <a:spcPts val="300"/>
              </a:spcBef>
              <a:spcAft>
                <a:spcPts val="0"/>
              </a:spcAft>
              <a:buClr>
                <a:schemeClr val="dk1"/>
              </a:buClr>
              <a:buSzPts val="2400"/>
              <a:buFont typeface="Arial"/>
              <a:buChar char="•"/>
            </a:pPr>
            <a:r>
              <a:rPr b="1" i="0" lang="en-US" sz="2400" u="sng">
                <a:solidFill>
                  <a:schemeClr val="dk1"/>
                </a:solidFill>
                <a:latin typeface="Arial"/>
                <a:ea typeface="Arial"/>
                <a:cs typeface="Arial"/>
                <a:sym typeface="Arial"/>
              </a:rPr>
              <a:t> </a:t>
            </a:r>
            <a:r>
              <a:rPr b="0" i="0" lang="en-US" sz="2400" u="sng">
                <a:solidFill>
                  <a:schemeClr val="dk1"/>
                </a:solidFill>
                <a:latin typeface="Arial"/>
                <a:ea typeface="Arial"/>
                <a:cs typeface="Arial"/>
                <a:sym typeface="Arial"/>
              </a:rPr>
              <a:t>CCP Dismissal: </a:t>
            </a:r>
            <a:endParaRPr/>
          </a:p>
          <a:p>
            <a:pPr indent="-228600" lvl="1" marL="685800" marR="0" rtl="0" algn="l">
              <a:lnSpc>
                <a:spcPct val="90000"/>
              </a:lnSpc>
              <a:spcBef>
                <a:spcPts val="3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Within 5 days of being dismissed, the student may submit an appeal to the secondary school to appeal CCP Dismissal or the student may appeal at the end of the CCP Dismissal semester</a:t>
            </a:r>
            <a:endParaRPr/>
          </a:p>
          <a:p>
            <a:pPr indent="0" lvl="0" marL="0" marR="0" rtl="0" algn="l">
              <a:lnSpc>
                <a:spcPct val="100000"/>
              </a:lnSpc>
              <a:spcBef>
                <a:spcPts val="3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a:p>
            <a:pPr indent="0" lvl="0" marL="0" marR="0" rtl="0" algn="l">
              <a:lnSpc>
                <a:spcPct val="100000"/>
              </a:lnSpc>
              <a:spcBef>
                <a:spcPts val="300"/>
              </a:spcBef>
              <a:spcAft>
                <a:spcPts val="0"/>
              </a:spcAft>
              <a:buClr>
                <a:schemeClr val="dk1"/>
              </a:buClr>
              <a:buSzPts val="2400"/>
              <a:buFont typeface="Arial"/>
              <a:buNone/>
            </a:pPr>
            <a:r>
              <a:rPr b="0" i="1" lang="en-US" sz="2400" u="none">
                <a:solidFill>
                  <a:schemeClr val="dk1"/>
                </a:solidFill>
                <a:latin typeface="Arial"/>
                <a:ea typeface="Arial"/>
                <a:cs typeface="Arial"/>
                <a:sym typeface="Arial"/>
              </a:rPr>
              <a:t>Note: </a:t>
            </a:r>
            <a:r>
              <a:rPr b="0" i="0" lang="en-US" sz="2400" u="none">
                <a:solidFill>
                  <a:schemeClr val="dk1"/>
                </a:solidFill>
                <a:latin typeface="Arial"/>
                <a:ea typeface="Arial"/>
                <a:cs typeface="Arial"/>
                <a:sym typeface="Arial"/>
              </a:rPr>
              <a:t>Each school district must have a policy describing the process for appeals</a:t>
            </a:r>
            <a:endParaRPr/>
          </a:p>
          <a:p>
            <a:pPr indent="-76200" lvl="0" marL="228600" marR="0" rtl="0" algn="l">
              <a:lnSpc>
                <a:spcPct val="90000"/>
              </a:lnSpc>
              <a:spcBef>
                <a:spcPts val="1000"/>
              </a:spcBef>
              <a:spcAft>
                <a:spcPts val="0"/>
              </a:spcAft>
              <a:buClr>
                <a:schemeClr val="dk1"/>
              </a:buClr>
              <a:buSzPts val="2400"/>
              <a:buFont typeface="Arial"/>
              <a:buNone/>
            </a:pPr>
            <a:r>
              <a:t/>
            </a:r>
            <a:endParaRPr b="0" i="0" sz="2400" u="none">
              <a:solidFill>
                <a:schemeClr val="dk1"/>
              </a:solidFill>
              <a:latin typeface="Arial"/>
              <a:ea typeface="Arial"/>
              <a:cs typeface="Arial"/>
              <a:sym typeface="Arial"/>
            </a:endParaRPr>
          </a:p>
        </p:txBody>
      </p:sp>
      <p:sp>
        <p:nvSpPr>
          <p:cNvPr id="124" name="Google Shape;124;p16"/>
          <p:cNvSpPr txBox="1"/>
          <p:nvPr/>
        </p:nvSpPr>
        <p:spPr>
          <a:xfrm>
            <a:off x="2743200" y="6343650"/>
            <a:ext cx="6096000" cy="3381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600"/>
              <a:buFont typeface="Arial"/>
              <a:buNone/>
            </a:pPr>
            <a:r>
              <a:rPr b="0" i="0" lang="en-US" sz="1600" u="none" cap="none" strike="noStrike">
                <a:solidFill>
                  <a:srgbClr val="194174"/>
                </a:solidFill>
                <a:latin typeface="Arial"/>
                <a:ea typeface="Arial"/>
                <a:cs typeface="Arial"/>
                <a:sym typeface="Arial"/>
              </a:rPr>
              <a:t>ORC 3365.09, 3365.091; OAC 3333-1-65.13</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7"/>
          <p:cNvSpPr txBox="1"/>
          <p:nvPr>
            <p:ph type="title"/>
          </p:nvPr>
        </p:nvSpPr>
        <p:spPr>
          <a:xfrm>
            <a:off x="838200" y="4794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the consequences of underperforming?</a:t>
            </a:r>
            <a:endParaRPr/>
          </a:p>
        </p:txBody>
      </p:sp>
      <p:sp>
        <p:nvSpPr>
          <p:cNvPr id="130" name="Google Shape;130;p17"/>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After HS Graduation: </a:t>
            </a:r>
            <a:endParaRPr/>
          </a:p>
          <a:p>
            <a:pPr indent="0" lvl="0" marL="0" marR="0" rtl="0" algn="l">
              <a:lnSpc>
                <a:spcPct val="90000"/>
              </a:lnSpc>
              <a:spcBef>
                <a:spcPts val="300"/>
              </a:spcBef>
              <a:spcAft>
                <a:spcPts val="0"/>
              </a:spcAft>
              <a:buClr>
                <a:schemeClr val="dk1"/>
              </a:buClr>
              <a:buSzPts val="1500"/>
              <a:buFont typeface="Arial"/>
              <a:buNone/>
            </a:pPr>
            <a:r>
              <a:t/>
            </a:r>
            <a:endParaRPr b="1" i="0" sz="1500" u="none">
              <a:solidFill>
                <a:schemeClr val="dk1"/>
              </a:solidFill>
              <a:latin typeface="Arial"/>
              <a:ea typeface="Arial"/>
              <a:cs typeface="Arial"/>
              <a:sym typeface="Arial"/>
            </a:endParaRPr>
          </a:p>
          <a:p>
            <a:pPr indent="-177800" lvl="0" marL="0" marR="0" rtl="0" algn="l">
              <a:lnSpc>
                <a:spcPct val="9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Grades earned in CCP will remain on students’ college transcripts permanently</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If students fail or withdraw often, future financial aid may be also impacted negatively </a:t>
            </a:r>
            <a:endParaRPr/>
          </a:p>
          <a:p>
            <a:pPr indent="-457200" lvl="1" marL="781050" marR="0" rtl="0" algn="l">
              <a:lnSpc>
                <a:spcPct val="90000"/>
              </a:lnSpc>
              <a:spcBef>
                <a:spcPts val="3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Satisfactory Academic Progress (SAP) is a requirement for financial aid</a:t>
            </a:r>
            <a:endParaRPr/>
          </a:p>
          <a:p>
            <a:pPr indent="-457200" lvl="1" marL="781050" marR="0" rtl="0" algn="l">
              <a:lnSpc>
                <a:spcPct val="90000"/>
              </a:lnSpc>
              <a:spcBef>
                <a:spcPts val="3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Standards vary by institution</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31" name="Google Shape;131;p17"/>
          <p:cNvSpPr txBox="1"/>
          <p:nvPr/>
        </p:nvSpPr>
        <p:spPr>
          <a:xfrm>
            <a:off x="2514600" y="6324600"/>
            <a:ext cx="6096000" cy="3381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600"/>
              <a:buFont typeface="Arial"/>
              <a:buNone/>
            </a:pPr>
            <a:r>
              <a:rPr b="0" i="0" lang="en-US" sz="1600" u="none" cap="none" strike="noStrike">
                <a:solidFill>
                  <a:srgbClr val="194174"/>
                </a:solidFill>
                <a:latin typeface="Arial"/>
                <a:ea typeface="Arial"/>
                <a:cs typeface="Arial"/>
                <a:sym typeface="Arial"/>
              </a:rPr>
              <a:t>ORC 3365.09, 3365.091; OAC 3333-1-65.13</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8"/>
          <p:cNvSpPr txBox="1"/>
          <p:nvPr>
            <p:ph type="title"/>
          </p:nvPr>
        </p:nvSpPr>
        <p:spPr>
          <a:xfrm>
            <a:off x="838200" y="4794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the consequences of underperforming?</a:t>
            </a:r>
            <a:br>
              <a:rPr b="1" i="0" lang="en-US" sz="3200" u="none">
                <a:solidFill>
                  <a:srgbClr val="194174"/>
                </a:solidFill>
                <a:latin typeface="Arial"/>
                <a:ea typeface="Arial"/>
                <a:cs typeface="Arial"/>
                <a:sym typeface="Arial"/>
              </a:rPr>
            </a:br>
            <a:endParaRPr/>
          </a:p>
        </p:txBody>
      </p:sp>
      <p:sp>
        <p:nvSpPr>
          <p:cNvPr id="137" name="Google Shape;137;p18"/>
          <p:cNvSpPr txBox="1"/>
          <p:nvPr>
            <p:ph idx="1" type="body"/>
          </p:nvPr>
        </p:nvSpPr>
        <p:spPr>
          <a:xfrm>
            <a:off x="838200" y="12954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500"/>
              <a:buFont typeface="Arial"/>
              <a:buNone/>
            </a:pPr>
            <a:r>
              <a:rPr b="1" i="0" lang="en-US" sz="3500" u="none">
                <a:solidFill>
                  <a:schemeClr val="dk1"/>
                </a:solidFill>
                <a:latin typeface="Arial"/>
                <a:ea typeface="Arial"/>
                <a:cs typeface="Arial"/>
                <a:sym typeface="Arial"/>
              </a:rPr>
              <a:t>College Credit Plus Dismissal</a:t>
            </a:r>
            <a:endParaRPr/>
          </a:p>
          <a:p>
            <a:pPr indent="0" lvl="0" marL="0" marR="0" rtl="0" algn="l">
              <a:lnSpc>
                <a:spcPct val="100000"/>
              </a:lnSpc>
              <a:spcBef>
                <a:spcPts val="300"/>
              </a:spcBef>
              <a:spcAft>
                <a:spcPts val="0"/>
              </a:spcAft>
              <a:buClr>
                <a:schemeClr val="dk1"/>
              </a:buClr>
              <a:buSzPts val="3500"/>
              <a:buFont typeface="Arial"/>
              <a:buNone/>
            </a:pPr>
            <a:r>
              <a:t/>
            </a:r>
            <a:endParaRPr b="1" i="0" sz="35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If a student does not raise their grade during the probation term, they are dismissed from CCP</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While on CCP Dismissal, students may not enroll in any College Credit Plus courses</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 A student can request (appeal) to be reinstated in the program</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sp>
        <p:nvSpPr>
          <p:cNvPr id="138" name="Google Shape;138;p18"/>
          <p:cNvSpPr txBox="1"/>
          <p:nvPr/>
        </p:nvSpPr>
        <p:spPr>
          <a:xfrm>
            <a:off x="2895600" y="6324600"/>
            <a:ext cx="609600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800"/>
              <a:buFont typeface="Arial"/>
              <a:buNone/>
            </a:pPr>
            <a:r>
              <a:rPr b="0" i="0" lang="en-US" sz="1800" u="none" cap="none" strike="noStrike">
                <a:solidFill>
                  <a:srgbClr val="194174"/>
                </a:solidFill>
                <a:latin typeface="Arial"/>
                <a:ea typeface="Arial"/>
                <a:cs typeface="Arial"/>
                <a:sym typeface="Arial"/>
              </a:rPr>
              <a:t>ORC 3365.09, 3365.091; OAC 3333-1-65.13</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9"/>
          <p:cNvSpPr txBox="1"/>
          <p:nvPr>
            <p:ph type="title"/>
          </p:nvPr>
        </p:nvSpPr>
        <p:spPr>
          <a:xfrm>
            <a:off x="838200" y="500062"/>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the consequences of underperforming?</a:t>
            </a:r>
            <a:endParaRPr/>
          </a:p>
        </p:txBody>
      </p:sp>
      <p:sp>
        <p:nvSpPr>
          <p:cNvPr id="144" name="Google Shape;144;p19"/>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Families may be asked to reimburse courses if:</a:t>
            </a:r>
            <a:endParaRPr/>
          </a:p>
          <a:p>
            <a:pPr indent="0" lvl="0" marL="0" marR="0" rtl="0" algn="l">
              <a:lnSpc>
                <a:spcPct val="100000"/>
              </a:lnSpc>
              <a:spcBef>
                <a:spcPts val="300"/>
              </a:spcBef>
              <a:spcAft>
                <a:spcPts val="0"/>
              </a:spcAft>
              <a:buClr>
                <a:schemeClr val="dk1"/>
              </a:buClr>
              <a:buSzPts val="3200"/>
              <a:buFont typeface="Arial"/>
              <a:buNone/>
            </a:pPr>
            <a:r>
              <a:t/>
            </a:r>
            <a:endParaRPr b="1" i="0" sz="32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 The student does not earn a passing grade in their course</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 The student withdraws after the no-fault deadline at the college</a:t>
            </a:r>
            <a:endParaRPr/>
          </a:p>
          <a:p>
            <a:pPr indent="0" lvl="0" marL="0" marR="0" rtl="0" algn="l">
              <a:lnSpc>
                <a:spcPct val="100000"/>
              </a:lnSpc>
              <a:spcBef>
                <a:spcPts val="300"/>
              </a:spcBef>
              <a:spcAft>
                <a:spcPts val="0"/>
              </a:spcAft>
              <a:buClr>
                <a:schemeClr val="dk1"/>
              </a:buClr>
              <a:buSzPts val="2800"/>
              <a:buFont typeface="Noto Sans Symbols"/>
              <a:buNone/>
            </a:pPr>
            <a:r>
              <a:t/>
            </a:r>
            <a:endParaRPr b="0" i="0" sz="2800" u="none">
              <a:solidFill>
                <a:schemeClr val="dk1"/>
              </a:solidFill>
              <a:latin typeface="Arial"/>
              <a:ea typeface="Arial"/>
              <a:cs typeface="Arial"/>
              <a:sym typeface="Arial"/>
            </a:endParaRPr>
          </a:p>
          <a:p>
            <a:pPr indent="0" lvl="0" marL="0" marR="0" rtl="0" algn="l">
              <a:lnSpc>
                <a:spcPct val="100000"/>
              </a:lnSpc>
              <a:spcBef>
                <a:spcPts val="300"/>
              </a:spcBef>
              <a:spcAft>
                <a:spcPts val="0"/>
              </a:spcAft>
              <a:buClr>
                <a:schemeClr val="dk1"/>
              </a:buClr>
              <a:buSzPts val="2600"/>
              <a:buFont typeface="Arial"/>
              <a:buNone/>
            </a:pPr>
            <a:r>
              <a:rPr b="0" i="1" lang="en-US" sz="2600" u="none">
                <a:solidFill>
                  <a:schemeClr val="dk1"/>
                </a:solidFill>
                <a:latin typeface="Arial"/>
                <a:ea typeface="Arial"/>
                <a:cs typeface="Arial"/>
                <a:sym typeface="Arial"/>
              </a:rPr>
              <a:t>NOTE: </a:t>
            </a:r>
            <a:r>
              <a:rPr b="0" i="0" lang="en-US" sz="2600" u="none">
                <a:solidFill>
                  <a:schemeClr val="dk1"/>
                </a:solidFill>
                <a:latin typeface="Arial"/>
                <a:ea typeface="Arial"/>
                <a:cs typeface="Arial"/>
                <a:sym typeface="Arial"/>
              </a:rPr>
              <a:t>A student that is considered “economically disadvantaged” can not be asked to reimburse the cost of the course(s)</a:t>
            </a:r>
            <a:endParaRPr/>
          </a:p>
          <a:p>
            <a:pPr indent="-63500" lvl="0" marL="228600" marR="0" rtl="0" algn="l">
              <a:lnSpc>
                <a:spcPct val="90000"/>
              </a:lnSpc>
              <a:spcBef>
                <a:spcPts val="1000"/>
              </a:spcBef>
              <a:spcAft>
                <a:spcPts val="0"/>
              </a:spcAft>
              <a:buClr>
                <a:schemeClr val="dk1"/>
              </a:buClr>
              <a:buSzPts val="2600"/>
              <a:buFont typeface="Arial"/>
              <a:buNone/>
            </a:pPr>
            <a:r>
              <a:t/>
            </a:r>
            <a:endParaRPr b="0" i="0" sz="2600" u="none">
              <a:solidFill>
                <a:schemeClr val="dk1"/>
              </a:solidFill>
              <a:latin typeface="Arial"/>
              <a:ea typeface="Arial"/>
              <a:cs typeface="Arial"/>
              <a:sym typeface="Arial"/>
            </a:endParaRPr>
          </a:p>
        </p:txBody>
      </p:sp>
      <p:sp>
        <p:nvSpPr>
          <p:cNvPr id="145" name="Google Shape;145;p19"/>
          <p:cNvSpPr txBox="1"/>
          <p:nvPr/>
        </p:nvSpPr>
        <p:spPr>
          <a:xfrm>
            <a:off x="2819400" y="624840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3365.09, 3365.091; OAC 3333-1-65.13</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838200" y="609600"/>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the consequences of underperforming?</a:t>
            </a:r>
            <a:endParaRPr/>
          </a:p>
        </p:txBody>
      </p:sp>
      <p:sp>
        <p:nvSpPr>
          <p:cNvPr id="151" name="Google Shape;151;p20"/>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College Credit Plus Probation</a:t>
            </a:r>
            <a:endParaRPr/>
          </a:p>
          <a:p>
            <a:pPr indent="0" lvl="0" marL="0" marR="0" rtl="0" algn="l">
              <a:lnSpc>
                <a:spcPct val="100000"/>
              </a:lnSpc>
              <a:spcBef>
                <a:spcPts val="300"/>
              </a:spcBef>
              <a:spcAft>
                <a:spcPts val="0"/>
              </a:spcAft>
              <a:buClr>
                <a:schemeClr val="dk1"/>
              </a:buClr>
              <a:buSzPts val="3200"/>
              <a:buFont typeface="Arial"/>
              <a:buNone/>
            </a:pPr>
            <a:r>
              <a:t/>
            </a:r>
            <a:endParaRPr b="1" i="0" sz="3200" u="none">
              <a:solidFill>
                <a:schemeClr val="dk1"/>
              </a:solidFill>
              <a:latin typeface="Arial"/>
              <a:ea typeface="Arial"/>
              <a:cs typeface="Arial"/>
              <a:sym typeface="Arial"/>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A student will be placed on CCP probation if:</a:t>
            </a:r>
            <a:endParaRPr/>
          </a:p>
          <a:p>
            <a:pPr indent="-228600" lvl="1" marL="685800" marR="0" rtl="0" algn="l">
              <a:lnSpc>
                <a:spcPct val="90000"/>
              </a:lnSpc>
              <a:spcBef>
                <a:spcPts val="3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They earn less than a cumulative 2.0 GPA in CCP courses or </a:t>
            </a:r>
            <a:endParaRPr/>
          </a:p>
          <a:p>
            <a:pPr indent="-228600" lvl="1" marL="685800" marR="0" rtl="0" algn="l">
              <a:lnSpc>
                <a:spcPct val="90000"/>
              </a:lnSpc>
              <a:spcBef>
                <a:spcPts val="3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They withdraw from 2 or more courses in one academic term</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52" name="Google Shape;152;p20"/>
          <p:cNvSpPr txBox="1"/>
          <p:nvPr/>
        </p:nvSpPr>
        <p:spPr>
          <a:xfrm>
            <a:off x="2895600" y="6323012"/>
            <a:ext cx="6096000" cy="3397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600"/>
              <a:buFont typeface="Arial"/>
              <a:buNone/>
            </a:pPr>
            <a:r>
              <a:rPr b="0" i="0" lang="en-US" sz="1600" u="none" cap="none" strike="noStrike">
                <a:solidFill>
                  <a:srgbClr val="194174"/>
                </a:solidFill>
                <a:latin typeface="Arial"/>
                <a:ea typeface="Arial"/>
                <a:cs typeface="Arial"/>
                <a:sym typeface="Arial"/>
              </a:rPr>
              <a:t>ORC 3365.09, 3365.091; OAC 3333-1-65.13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ph type="title"/>
          </p:nvPr>
        </p:nvSpPr>
        <p:spPr>
          <a:xfrm>
            <a:off x="838200" y="4794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the consequences of underperforming?</a:t>
            </a:r>
            <a:endParaRPr/>
          </a:p>
        </p:txBody>
      </p:sp>
      <p:sp>
        <p:nvSpPr>
          <p:cNvPr id="159" name="Google Shape;159;p21"/>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000"/>
              <a:buFont typeface="Arial"/>
              <a:buNone/>
            </a:pPr>
            <a:r>
              <a:rPr b="1" i="0" lang="en-US" sz="3000" u="none">
                <a:solidFill>
                  <a:schemeClr val="dk1"/>
                </a:solidFill>
                <a:latin typeface="Arial"/>
                <a:ea typeface="Arial"/>
                <a:cs typeface="Arial"/>
                <a:sym typeface="Arial"/>
              </a:rPr>
              <a:t>While on CCP Probation, the student: </a:t>
            </a:r>
            <a:endParaRPr/>
          </a:p>
          <a:p>
            <a:pPr indent="0" lvl="0" marL="0" marR="0" rtl="0" algn="l">
              <a:lnSpc>
                <a:spcPct val="90000"/>
              </a:lnSpc>
              <a:spcBef>
                <a:spcPts val="300"/>
              </a:spcBef>
              <a:spcAft>
                <a:spcPts val="0"/>
              </a:spcAft>
              <a:buClr>
                <a:schemeClr val="dk1"/>
              </a:buClr>
              <a:buSzPts val="3000"/>
              <a:buFont typeface="Arial"/>
              <a:buNone/>
            </a:pPr>
            <a:r>
              <a:t/>
            </a:r>
            <a:endParaRPr b="1" i="0" sz="3000" u="none">
              <a:solidFill>
                <a:schemeClr val="dk1"/>
              </a:solidFill>
              <a:latin typeface="Arial"/>
              <a:ea typeface="Arial"/>
              <a:cs typeface="Arial"/>
              <a:sym typeface="Arial"/>
            </a:endParaRPr>
          </a:p>
          <a:p>
            <a:pPr indent="-177800" lvl="0" marL="0" marR="0" rtl="0" algn="l">
              <a:lnSpc>
                <a:spcPct val="9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 May only enroll in one College Credit Plus course for one college term (semester or quarter)</a:t>
            </a:r>
            <a:endParaRPr/>
          </a:p>
          <a:p>
            <a:pPr indent="-177800" lvl="0" marL="0" marR="0" rtl="0" algn="l">
              <a:lnSpc>
                <a:spcPct val="9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May not enroll in a college course in the same subject in which student previously earned D, F, NC grade (or equivalent grade)</a:t>
            </a:r>
            <a:endParaRPr/>
          </a:p>
          <a:p>
            <a:pPr indent="-177800" lvl="0" marL="0" marR="0" rtl="0" algn="l">
              <a:lnSpc>
                <a:spcPct val="9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If students on CCP probation do not increase their CCP GPA to a 2.0 or above during the probation term, they will be placed on CCP Dismissal</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sp>
        <p:nvSpPr>
          <p:cNvPr id="160" name="Google Shape;160;p21"/>
          <p:cNvSpPr txBox="1"/>
          <p:nvPr/>
        </p:nvSpPr>
        <p:spPr>
          <a:xfrm>
            <a:off x="2667000" y="6324600"/>
            <a:ext cx="6096000" cy="3381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600"/>
              <a:buFont typeface="Arial"/>
              <a:buNone/>
            </a:pPr>
            <a:r>
              <a:rPr b="0" i="0" lang="en-US" sz="1600" u="none" cap="none" strike="noStrike">
                <a:solidFill>
                  <a:srgbClr val="194174"/>
                </a:solidFill>
                <a:latin typeface="Arial"/>
                <a:ea typeface="Arial"/>
                <a:cs typeface="Arial"/>
                <a:sym typeface="Arial"/>
              </a:rPr>
              <a:t>ORC 3365.09, 3365.091; OAC 3333-1-65.13</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2"/>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How many classes can students take?</a:t>
            </a:r>
            <a:endParaRPr/>
          </a:p>
        </p:txBody>
      </p:sp>
      <p:sp>
        <p:nvSpPr>
          <p:cNvPr id="167" name="Google Shape;167;p22"/>
          <p:cNvSpPr txBox="1"/>
          <p:nvPr>
            <p:ph idx="1" type="body"/>
          </p:nvPr>
        </p:nvSpPr>
        <p:spPr>
          <a:xfrm>
            <a:off x="838200"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Arial"/>
                <a:ea typeface="Arial"/>
                <a:cs typeface="Arial"/>
                <a:sym typeface="Arial"/>
              </a:rPr>
              <a:t>Students may be enrolled in up to 30 credits per year, which includes high school courses:</a:t>
            </a:r>
            <a:endParaRPr/>
          </a:p>
          <a:p>
            <a:pPr indent="0" lvl="0" marL="0" marR="0" rtl="0" algn="l">
              <a:lnSpc>
                <a:spcPct val="100000"/>
              </a:lnSpc>
              <a:spcBef>
                <a:spcPts val="300"/>
              </a:spcBef>
              <a:spcAft>
                <a:spcPts val="0"/>
              </a:spcAft>
              <a:buClr>
                <a:schemeClr val="dk1"/>
              </a:buClr>
              <a:buSzPts val="900"/>
              <a:buFont typeface="Arial"/>
              <a:buNone/>
            </a:pPr>
            <a:r>
              <a:t/>
            </a:r>
            <a:endParaRPr b="0" i="0" sz="9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The maximum number of college credits a student can complete while participating in the program is 120</a:t>
            </a:r>
            <a:endParaRPr/>
          </a:p>
          <a:p>
            <a:pPr indent="0" lvl="0" marL="0" marR="0" rtl="0" algn="l">
              <a:lnSpc>
                <a:spcPct val="100000"/>
              </a:lnSpc>
              <a:spcBef>
                <a:spcPts val="300"/>
              </a:spcBef>
              <a:spcAft>
                <a:spcPts val="0"/>
              </a:spcAft>
              <a:buClr>
                <a:schemeClr val="dk1"/>
              </a:buClr>
              <a:buSzPts val="1000"/>
              <a:buFont typeface="Arial"/>
              <a:buNone/>
            </a:pPr>
            <a:r>
              <a:t/>
            </a:r>
            <a:endParaRPr b="0" i="0" sz="10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If a student enrolls in more than 30 credits for the year, they can:</a:t>
            </a:r>
            <a:endParaRPr/>
          </a:p>
          <a:p>
            <a:pPr indent="-228600" lvl="1" marL="685800" marR="0" rtl="0" algn="l">
              <a:lnSpc>
                <a:spcPct val="90000"/>
              </a:lnSpc>
              <a:spcBef>
                <a:spcPts val="3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Drop the course prior to the no-fault withdrawal date</a:t>
            </a:r>
            <a:endParaRPr/>
          </a:p>
          <a:p>
            <a:pPr indent="-228600" lvl="1" marL="685800" marR="0" rtl="0" algn="l">
              <a:lnSpc>
                <a:spcPct val="90000"/>
              </a:lnSpc>
              <a:spcBef>
                <a:spcPts val="3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Pay for the entire course at the college’s standard rates (Option A)</a:t>
            </a:r>
            <a:endParaRPr/>
          </a:p>
        </p:txBody>
      </p:sp>
      <p:sp>
        <p:nvSpPr>
          <p:cNvPr id="168" name="Google Shape;168;p22"/>
          <p:cNvSpPr txBox="1"/>
          <p:nvPr/>
        </p:nvSpPr>
        <p:spPr>
          <a:xfrm>
            <a:off x="2743200" y="629285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OAC 3333-1-65.12, ORC 3365.13</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3"/>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Additional Considerations</a:t>
            </a:r>
            <a:endParaRPr/>
          </a:p>
        </p:txBody>
      </p:sp>
      <p:sp>
        <p:nvSpPr>
          <p:cNvPr id="174" name="Google Shape;174;p23"/>
          <p:cNvSpPr txBox="1"/>
          <p:nvPr>
            <p:ph idx="1" type="body"/>
          </p:nvPr>
        </p:nvSpPr>
        <p:spPr>
          <a:xfrm>
            <a:off x="838200" y="12954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Grades</a:t>
            </a:r>
            <a:r>
              <a:rPr b="0" i="0" lang="en-US" sz="3200" u="none">
                <a:solidFill>
                  <a:schemeClr val="dk1"/>
                </a:solidFill>
                <a:latin typeface="Arial"/>
                <a:ea typeface="Arial"/>
                <a:cs typeface="Arial"/>
                <a:sym typeface="Arial"/>
              </a:rPr>
              <a:t>	</a:t>
            </a:r>
            <a:endParaRPr/>
          </a:p>
          <a:p>
            <a:pPr indent="-228600" lvl="1" marL="685800" marR="0" rtl="0" algn="l">
              <a:lnSpc>
                <a:spcPct val="100000"/>
              </a:lnSpc>
              <a:spcBef>
                <a:spcPts val="3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 The final grades earned in the college course are the same grade that will be on the high school transcript</a:t>
            </a:r>
            <a:endParaRPr/>
          </a:p>
          <a:p>
            <a:pPr indent="-228600" lvl="2" marL="1143000" marR="0" rtl="0" algn="l">
              <a:lnSpc>
                <a:spcPct val="90000"/>
              </a:lnSpc>
              <a:spcBef>
                <a:spcPts val="3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CCP course grades will be factored into the high school and college GPAs</a:t>
            </a:r>
            <a:endParaRPr/>
          </a:p>
          <a:p>
            <a:pPr indent="-228600" lvl="2" marL="1143000" marR="0" rtl="0" algn="l">
              <a:lnSpc>
                <a:spcPct val="90000"/>
              </a:lnSpc>
              <a:spcBef>
                <a:spcPts val="300"/>
              </a:spcBef>
              <a:spcAft>
                <a:spcPts val="0"/>
              </a:spcAft>
              <a:buClr>
                <a:schemeClr val="dk1"/>
              </a:buClr>
              <a:buSzPts val="2600"/>
              <a:buFont typeface="Arial"/>
              <a:buNone/>
            </a:pPr>
            <a:r>
              <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30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Grade Weighting</a:t>
            </a:r>
            <a:r>
              <a:rPr b="0" i="0" lang="en-US" sz="2800" u="none">
                <a:solidFill>
                  <a:schemeClr val="dk1"/>
                </a:solidFill>
                <a:latin typeface="Arial"/>
                <a:ea typeface="Arial"/>
                <a:cs typeface="Arial"/>
                <a:sym typeface="Arial"/>
              </a:rPr>
              <a:t>	</a:t>
            </a:r>
            <a:endParaRPr/>
          </a:p>
          <a:p>
            <a:pPr indent="-228600" lvl="1" marL="685800" marR="0" rtl="0" algn="l">
              <a:lnSpc>
                <a:spcPct val="90000"/>
              </a:lnSpc>
              <a:spcBef>
                <a:spcPts val="3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CCP courses are weighted on a 5.0 scale</a:t>
            </a:r>
            <a:endParaRPr b="0" i="0" sz="3200" u="none" cap="none" strike="noStrike">
              <a:solidFill>
                <a:schemeClr val="dk1"/>
              </a:solidFill>
              <a:latin typeface="Arial"/>
              <a:ea typeface="Arial"/>
              <a:cs typeface="Arial"/>
              <a:sym typeface="Arial"/>
            </a:endParaRPr>
          </a:p>
          <a:p>
            <a:pPr indent="-25400" lvl="0" marL="228600" marR="0" rtl="0" algn="l">
              <a:lnSpc>
                <a:spcPct val="90000"/>
              </a:lnSpc>
              <a:spcBef>
                <a:spcPts val="100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175" name="Google Shape;175;p23"/>
          <p:cNvSpPr txBox="1"/>
          <p:nvPr/>
        </p:nvSpPr>
        <p:spPr>
          <a:xfrm>
            <a:off x="2590800" y="629285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3365.12, OAC 3333-1-65.2</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4"/>
          <p:cNvSpPr txBox="1"/>
          <p:nvPr>
            <p:ph type="title"/>
          </p:nvPr>
        </p:nvSpPr>
        <p:spPr>
          <a:xfrm>
            <a:off x="838200" y="4794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600"/>
              <a:buFont typeface="Arial"/>
              <a:buNone/>
            </a:pPr>
            <a:r>
              <a:rPr b="1" i="0" lang="en-US" sz="3600" u="none">
                <a:solidFill>
                  <a:srgbClr val="194174"/>
                </a:solidFill>
                <a:latin typeface="Arial"/>
                <a:ea typeface="Arial"/>
                <a:cs typeface="Arial"/>
                <a:sym typeface="Arial"/>
              </a:rPr>
              <a:t>What are the expenses for College Credit Plus?</a:t>
            </a:r>
            <a:endParaRPr/>
          </a:p>
        </p:txBody>
      </p:sp>
      <p:sp>
        <p:nvSpPr>
          <p:cNvPr id="182" name="Google Shape;182;p24"/>
          <p:cNvSpPr txBox="1"/>
          <p:nvPr>
            <p:ph idx="1" type="body"/>
          </p:nvPr>
        </p:nvSpPr>
        <p:spPr>
          <a:xfrm>
            <a:off x="838200" y="12954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Option A:</a:t>
            </a:r>
            <a:endParaRPr/>
          </a:p>
          <a:p>
            <a:pPr indent="0" lvl="0" marL="0" marR="0" rtl="0" algn="l">
              <a:lnSpc>
                <a:spcPct val="100000"/>
              </a:lnSpc>
              <a:spcBef>
                <a:spcPts val="300"/>
              </a:spcBef>
              <a:spcAft>
                <a:spcPts val="0"/>
              </a:spcAft>
              <a:buClr>
                <a:schemeClr val="dk1"/>
              </a:buClr>
              <a:buSzPts val="1600"/>
              <a:buFont typeface="Arial"/>
              <a:buNone/>
            </a:pPr>
            <a:r>
              <a:t/>
            </a:r>
            <a:endParaRPr b="1" i="0" sz="16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The family/student can choose to self-pay for college courses at the standard rate of tuition, fees, and textbooks</a:t>
            </a:r>
            <a:endParaRPr/>
          </a:p>
          <a:p>
            <a:pPr indent="-228600" lvl="1" marL="685800" marR="0" rtl="0" algn="l">
              <a:lnSpc>
                <a:spcPct val="90000"/>
              </a:lnSpc>
              <a:spcBef>
                <a:spcPts val="3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Students/families should arrange a plan for payment with the college or university</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Students can choose to earn college credit and high school credit OR only college credit </a:t>
            </a:r>
            <a:endParaRPr/>
          </a:p>
          <a:p>
            <a:pPr indent="-228600" lvl="1" marL="685800" marR="0" rtl="0" algn="l">
              <a:lnSpc>
                <a:spcPct val="90000"/>
              </a:lnSpc>
              <a:spcBef>
                <a:spcPts val="3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Students must inform the school of their choice of credit for courses</a:t>
            </a:r>
            <a:endParaRPr/>
          </a:p>
          <a:p>
            <a:pPr indent="-63500" lvl="0" marL="228600" marR="0" rtl="0" algn="l">
              <a:lnSpc>
                <a:spcPct val="90000"/>
              </a:lnSpc>
              <a:spcBef>
                <a:spcPts val="1000"/>
              </a:spcBef>
              <a:spcAft>
                <a:spcPts val="0"/>
              </a:spcAft>
              <a:buClr>
                <a:schemeClr val="dk1"/>
              </a:buClr>
              <a:buSzPts val="2600"/>
              <a:buFont typeface="Arial"/>
              <a:buNone/>
            </a:pPr>
            <a:r>
              <a:t/>
            </a:r>
            <a:endParaRPr b="0" i="0" sz="2600" u="none" cap="none" strike="noStrike">
              <a:solidFill>
                <a:schemeClr val="dk1"/>
              </a:solidFill>
              <a:latin typeface="Arial"/>
              <a:ea typeface="Arial"/>
              <a:cs typeface="Arial"/>
              <a:sym typeface="Arial"/>
            </a:endParaRPr>
          </a:p>
        </p:txBody>
      </p:sp>
      <p:sp>
        <p:nvSpPr>
          <p:cNvPr id="183" name="Google Shape;183;p24"/>
          <p:cNvSpPr txBox="1"/>
          <p:nvPr/>
        </p:nvSpPr>
        <p:spPr>
          <a:xfrm>
            <a:off x="2819400" y="6324600"/>
            <a:ext cx="6096000" cy="3381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600"/>
              <a:buFont typeface="Arial"/>
              <a:buNone/>
            </a:pPr>
            <a:r>
              <a:rPr b="0" i="0" lang="en-US" sz="1600" u="none" cap="none" strike="noStrike">
                <a:solidFill>
                  <a:srgbClr val="194174"/>
                </a:solidFill>
                <a:latin typeface="Arial"/>
                <a:ea typeface="Arial"/>
                <a:cs typeface="Arial"/>
                <a:sym typeface="Arial"/>
              </a:rPr>
              <a:t>ORC 3365.06</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5"/>
          <p:cNvSpPr txBox="1"/>
          <p:nvPr>
            <p:ph type="title"/>
          </p:nvPr>
        </p:nvSpPr>
        <p:spPr>
          <a:xfrm>
            <a:off x="838200" y="474662"/>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600"/>
              <a:buFont typeface="Arial"/>
              <a:buNone/>
            </a:pPr>
            <a:r>
              <a:rPr b="1" i="0" lang="en-US" sz="3600" u="none">
                <a:solidFill>
                  <a:srgbClr val="194174"/>
                </a:solidFill>
                <a:latin typeface="Arial"/>
                <a:ea typeface="Arial"/>
                <a:cs typeface="Arial"/>
                <a:sym typeface="Arial"/>
              </a:rPr>
              <a:t>What are the expenses for College Credit Plus?</a:t>
            </a:r>
            <a:endParaRPr/>
          </a:p>
        </p:txBody>
      </p:sp>
      <p:sp>
        <p:nvSpPr>
          <p:cNvPr id="190" name="Google Shape;190;p25"/>
          <p:cNvSpPr txBox="1"/>
          <p:nvPr>
            <p:ph idx="1" type="body"/>
          </p:nvPr>
        </p:nvSpPr>
        <p:spPr>
          <a:xfrm>
            <a:off x="838200" y="12954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500"/>
              <a:buFont typeface="Arial"/>
              <a:buNone/>
            </a:pPr>
            <a:r>
              <a:rPr b="1" i="0" lang="en-US" sz="3500" u="none">
                <a:solidFill>
                  <a:schemeClr val="dk1"/>
                </a:solidFill>
                <a:latin typeface="Arial"/>
                <a:ea typeface="Arial"/>
                <a:cs typeface="Arial"/>
                <a:sym typeface="Arial"/>
              </a:rPr>
              <a:t>Option B:</a:t>
            </a:r>
            <a:endParaRPr/>
          </a:p>
          <a:p>
            <a:pPr indent="0" lvl="0" marL="0" marR="0" rtl="0" algn="l">
              <a:lnSpc>
                <a:spcPct val="100000"/>
              </a:lnSpc>
              <a:spcBef>
                <a:spcPts val="300"/>
              </a:spcBef>
              <a:spcAft>
                <a:spcPts val="0"/>
              </a:spcAft>
              <a:buClr>
                <a:schemeClr val="dk1"/>
              </a:buClr>
              <a:buSzPts val="1600"/>
              <a:buFont typeface="Arial"/>
              <a:buNone/>
            </a:pPr>
            <a:r>
              <a:t/>
            </a:r>
            <a:endParaRPr b="1" i="0" sz="1600" u="none">
              <a:solidFill>
                <a:schemeClr val="dk1"/>
              </a:solidFill>
              <a:latin typeface="Arial"/>
              <a:ea typeface="Arial"/>
              <a:cs typeface="Arial"/>
              <a:sym typeface="Arial"/>
            </a:endParaRPr>
          </a:p>
          <a:p>
            <a:pPr indent="-177800" lvl="0" marL="0" marR="0" rtl="0" algn="l">
              <a:lnSpc>
                <a:spcPct val="9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The “default” or standard option for College Credit Plus</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All college course tuition, fees, and textbooks will be paid by the state of Ohio </a:t>
            </a:r>
            <a:endParaRPr/>
          </a:p>
          <a:p>
            <a:pPr indent="-228600" lvl="1" marL="685800" marR="0" rtl="0" algn="l">
              <a:lnSpc>
                <a:spcPct val="90000"/>
              </a:lnSpc>
              <a:spcBef>
                <a:spcPts val="3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Supported by the school’s foundation funds and the college’s funds</a:t>
            </a:r>
            <a:endParaRPr/>
          </a:p>
          <a:p>
            <a:pPr indent="-177800" lvl="0" marL="0" marR="0" rtl="0" algn="l">
              <a:lnSpc>
                <a:spcPct val="9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Students will earn college credit and high school credit</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sp>
        <p:nvSpPr>
          <p:cNvPr id="191" name="Google Shape;191;p25"/>
          <p:cNvSpPr txBox="1"/>
          <p:nvPr/>
        </p:nvSpPr>
        <p:spPr>
          <a:xfrm>
            <a:off x="2667000" y="6324600"/>
            <a:ext cx="6096000" cy="3381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1600"/>
              <a:buFont typeface="Arial"/>
              <a:buNone/>
            </a:pPr>
            <a:r>
              <a:rPr b="0" i="0" lang="en-US" sz="1600" u="none" cap="none" strike="noStrike">
                <a:solidFill>
                  <a:srgbClr val="194174"/>
                </a:solidFill>
                <a:latin typeface="Arial"/>
                <a:ea typeface="Arial"/>
                <a:cs typeface="Arial"/>
                <a:sym typeface="Arial"/>
              </a:rPr>
              <a:t>ORC 3365.06</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ph type="title"/>
          </p:nvPr>
        </p:nvSpPr>
        <p:spPr>
          <a:xfrm>
            <a:off x="830262" y="474662"/>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3200"/>
              <a:buFont typeface="Arial"/>
              <a:buNone/>
            </a:pPr>
            <a:r>
              <a:rPr b="1" i="0" lang="en-US" sz="3200" u="none">
                <a:solidFill>
                  <a:srgbClr val="194174"/>
                </a:solidFill>
                <a:latin typeface="Arial"/>
                <a:ea typeface="Arial"/>
                <a:cs typeface="Arial"/>
                <a:sym typeface="Arial"/>
              </a:rPr>
              <a:t>What are support services are available for students?</a:t>
            </a:r>
            <a:endParaRPr/>
          </a:p>
        </p:txBody>
      </p:sp>
      <p:sp>
        <p:nvSpPr>
          <p:cNvPr id="197" name="Google Shape;197;p26"/>
          <p:cNvSpPr txBox="1"/>
          <p:nvPr>
            <p:ph idx="1" type="body"/>
          </p:nvPr>
        </p:nvSpPr>
        <p:spPr>
          <a:xfrm>
            <a:off x="846137" y="13716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000"/>
              <a:buFont typeface="Arial"/>
              <a:buNone/>
            </a:pPr>
            <a:r>
              <a:rPr b="1" i="0" lang="en-US" sz="3000" u="none">
                <a:solidFill>
                  <a:schemeClr val="dk1"/>
                </a:solidFill>
                <a:latin typeface="Arial"/>
                <a:ea typeface="Arial"/>
                <a:cs typeface="Arial"/>
                <a:sym typeface="Arial"/>
              </a:rPr>
              <a:t>Students receive support from both the HS and College:</a:t>
            </a:r>
            <a:endParaRPr/>
          </a:p>
          <a:p>
            <a:pPr indent="0" lvl="0" marL="0" marR="0" rtl="0" algn="l">
              <a:lnSpc>
                <a:spcPct val="100000"/>
              </a:lnSpc>
              <a:spcBef>
                <a:spcPts val="300"/>
              </a:spcBef>
              <a:spcAft>
                <a:spcPts val="0"/>
              </a:spcAft>
              <a:buClr>
                <a:schemeClr val="dk1"/>
              </a:buClr>
              <a:buSzPts val="3000"/>
              <a:buFont typeface="Arial"/>
              <a:buNone/>
            </a:pPr>
            <a:r>
              <a:rPr b="1" i="0" lang="en-US" sz="3000" u="none">
                <a:solidFill>
                  <a:schemeClr val="dk1"/>
                </a:solidFill>
                <a:latin typeface="Arial"/>
                <a:ea typeface="Arial"/>
                <a:cs typeface="Arial"/>
                <a:sym typeface="Arial"/>
              </a:rPr>
              <a:t> </a:t>
            </a:r>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High school counselors continue to provide assistance to all College Credit Plus students</a:t>
            </a:r>
            <a:endParaRPr/>
          </a:p>
          <a:p>
            <a:pPr indent="0" lvl="0" marL="0" marR="0" rtl="0" algn="l">
              <a:lnSpc>
                <a:spcPct val="100000"/>
              </a:lnSpc>
              <a:spcBef>
                <a:spcPts val="300"/>
              </a:spcBef>
              <a:spcAft>
                <a:spcPts val="0"/>
              </a:spcAft>
              <a:buClr>
                <a:schemeClr val="dk1"/>
              </a:buClr>
              <a:buSzPts val="400"/>
              <a:buFont typeface="Arial"/>
              <a:buNone/>
            </a:pPr>
            <a:r>
              <a:t/>
            </a:r>
            <a:endParaRPr b="0" i="0" sz="4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College advisors provide course selection assistance</a:t>
            </a:r>
            <a:endParaRPr/>
          </a:p>
          <a:p>
            <a:pPr indent="0" lvl="0" marL="0" marR="0" rtl="0" algn="l">
              <a:lnSpc>
                <a:spcPct val="100000"/>
              </a:lnSpc>
              <a:spcBef>
                <a:spcPts val="300"/>
              </a:spcBef>
              <a:spcAft>
                <a:spcPts val="0"/>
              </a:spcAft>
              <a:buClr>
                <a:schemeClr val="dk1"/>
              </a:buClr>
              <a:buSzPts val="500"/>
              <a:buFont typeface="Arial"/>
              <a:buNone/>
            </a:pPr>
            <a:r>
              <a:t/>
            </a:r>
            <a:endParaRPr b="0" i="0" sz="500" u="none">
              <a:solidFill>
                <a:schemeClr val="dk1"/>
              </a:solidFill>
              <a:latin typeface="Arial"/>
              <a:ea typeface="Arial"/>
              <a:cs typeface="Arial"/>
              <a:sym typeface="Arial"/>
            </a:endParaRPr>
          </a:p>
          <a:p>
            <a:pPr indent="-177800" lvl="0" marL="0" marR="0" rtl="0" algn="l">
              <a:lnSpc>
                <a:spcPct val="100000"/>
              </a:lnSpc>
              <a:spcBef>
                <a:spcPts val="3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Colleges must provide the same academic supports to CCP students such as tutoring, library access, advising, etc.</a:t>
            </a:r>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7"/>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What about athletic eligibility?</a:t>
            </a:r>
            <a:endParaRPr/>
          </a:p>
        </p:txBody>
      </p:sp>
      <p:sp>
        <p:nvSpPr>
          <p:cNvPr id="203" name="Google Shape;203;p27"/>
          <p:cNvSpPr txBox="1"/>
          <p:nvPr>
            <p:ph idx="1" type="body"/>
          </p:nvPr>
        </p:nvSpPr>
        <p:spPr>
          <a:xfrm>
            <a:off x="838200" y="1295400"/>
            <a:ext cx="10515600" cy="38893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000"/>
              <a:buFont typeface="Arial"/>
              <a:buNone/>
            </a:pPr>
            <a:r>
              <a:rPr b="1" i="0" lang="en-US" sz="4000" u="none">
                <a:solidFill>
                  <a:schemeClr val="dk1"/>
                </a:solidFill>
                <a:latin typeface="Arial"/>
                <a:ea typeface="Arial"/>
                <a:cs typeface="Arial"/>
                <a:sym typeface="Arial"/>
              </a:rPr>
              <a:t>Student athletes should</a:t>
            </a:r>
            <a:r>
              <a:rPr b="0" i="0" lang="en-US" sz="4000" u="none">
                <a:solidFill>
                  <a:schemeClr val="dk1"/>
                </a:solidFill>
                <a:latin typeface="Arial"/>
                <a:ea typeface="Arial"/>
                <a:cs typeface="Arial"/>
                <a:sym typeface="Arial"/>
              </a:rPr>
              <a:t>:</a:t>
            </a:r>
            <a:endParaRPr b="0" i="0" sz="4000" u="none">
              <a:solidFill>
                <a:schemeClr val="dk1"/>
              </a:solidFill>
              <a:latin typeface="Arial"/>
              <a:ea typeface="Arial"/>
              <a:cs typeface="Arial"/>
              <a:sym typeface="Arial"/>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 Know the Ohio High School Athletic Association (OHSAA) requirements</a:t>
            </a:r>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One 3-hour CCP course counts as 2 units for being a full-time student/eligibility for athletics </a:t>
            </a:r>
            <a:endParaRPr b="0" i="0" sz="3200" u="none">
              <a:solidFill>
                <a:schemeClr val="dk1"/>
              </a:solidFill>
              <a:latin typeface="Arial"/>
              <a:ea typeface="Arial"/>
              <a:cs typeface="Arial"/>
              <a:sym typeface="Arial"/>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Must be passing 5 classes/units in order to be eligible (Lakewood rules)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8"/>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Additional Considerations</a:t>
            </a:r>
            <a:endParaRPr/>
          </a:p>
        </p:txBody>
      </p:sp>
      <p:sp>
        <p:nvSpPr>
          <p:cNvPr id="210" name="Google Shape;210;p28"/>
          <p:cNvSpPr txBox="1"/>
          <p:nvPr>
            <p:ph idx="1" type="body"/>
          </p:nvPr>
        </p:nvSpPr>
        <p:spPr>
          <a:xfrm>
            <a:off x="838200" y="1371600"/>
            <a:ext cx="10515600" cy="441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Selective Service</a:t>
            </a:r>
            <a:r>
              <a:rPr b="0" i="0" lang="en-US" sz="3200" u="none">
                <a:solidFill>
                  <a:schemeClr val="dk1"/>
                </a:solidFill>
                <a:latin typeface="Arial"/>
                <a:ea typeface="Arial"/>
                <a:cs typeface="Arial"/>
                <a:sym typeface="Arial"/>
              </a:rPr>
              <a:t>	</a:t>
            </a:r>
            <a:endParaRPr/>
          </a:p>
          <a:p>
            <a:pPr indent="-165100" lvl="0" marL="0" marR="0" rtl="0" algn="l">
              <a:lnSpc>
                <a:spcPct val="100000"/>
              </a:lnSpc>
              <a:spcBef>
                <a:spcPts val="3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Male students who are at least 18 years of age and Ohio residents are required to be registered with the Selective Service System </a:t>
            </a:r>
            <a:endParaRPr/>
          </a:p>
          <a:p>
            <a:pPr indent="-165100" lvl="0" marL="0" marR="0" rtl="0" algn="l">
              <a:lnSpc>
                <a:spcPct val="100000"/>
              </a:lnSpc>
              <a:spcBef>
                <a:spcPts val="3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Students are required to provide their Selective Service number to the public college or university within 30 days of their 18th birthday</a:t>
            </a:r>
            <a:endParaRPr/>
          </a:p>
          <a:p>
            <a:pPr indent="-165100" lvl="0" marL="0" marR="0" rtl="0" algn="l">
              <a:lnSpc>
                <a:spcPct val="100000"/>
              </a:lnSpc>
              <a:spcBef>
                <a:spcPts val="300"/>
              </a:spcBef>
              <a:spcAft>
                <a:spcPts val="0"/>
              </a:spcAft>
              <a:buClr>
                <a:schemeClr val="dk1"/>
              </a:buClr>
              <a:buSzPts val="2600"/>
              <a:buFont typeface="Arial"/>
              <a:buChar char="•"/>
            </a:pPr>
            <a:r>
              <a:rPr b="0" i="0" lang="en-US" sz="2600" u="none">
                <a:solidFill>
                  <a:schemeClr val="dk1"/>
                </a:solidFill>
                <a:latin typeface="Arial"/>
                <a:ea typeface="Arial"/>
                <a:cs typeface="Arial"/>
                <a:sym typeface="Arial"/>
              </a:rPr>
              <a:t>Failure to submit the Selective Service number will result in the student not being considered a College Credit Plus participant for that semester or term </a:t>
            </a:r>
            <a:endParaRPr/>
          </a:p>
          <a:p>
            <a:pPr indent="-228600" lvl="1" marL="685800" marR="0" rtl="0" algn="l">
              <a:lnSpc>
                <a:spcPct val="90000"/>
              </a:lnSpc>
              <a:spcBef>
                <a:spcPts val="30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The student will be responsible for any tuition, textbooks, or fees associated with the course(s)</a:t>
            </a:r>
            <a:endParaRPr b="0" i="0" sz="2400" u="none" cap="none" strike="noStrike">
              <a:solidFill>
                <a:schemeClr val="dk1"/>
              </a:solidFill>
              <a:latin typeface="Arial"/>
              <a:ea typeface="Arial"/>
              <a:cs typeface="Arial"/>
              <a:sym typeface="Arial"/>
            </a:endParaRPr>
          </a:p>
          <a:p>
            <a:pPr indent="-76200" lvl="0" marL="228600" marR="0" rtl="0" algn="l">
              <a:lnSpc>
                <a:spcPct val="90000"/>
              </a:lnSpc>
              <a:spcBef>
                <a:spcPts val="100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11" name="Google Shape;211;p28"/>
          <p:cNvSpPr txBox="1"/>
          <p:nvPr/>
        </p:nvSpPr>
        <p:spPr>
          <a:xfrm>
            <a:off x="3124200" y="6292850"/>
            <a:ext cx="6096000"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94174"/>
              </a:buClr>
              <a:buSzPts val="2000"/>
              <a:buFont typeface="Arial"/>
              <a:buNone/>
            </a:pPr>
            <a:r>
              <a:rPr b="0" i="0" lang="en-US" sz="2000" u="none" cap="none" strike="noStrike">
                <a:solidFill>
                  <a:srgbClr val="194174"/>
                </a:solidFill>
                <a:latin typeface="Arial"/>
                <a:ea typeface="Arial"/>
                <a:cs typeface="Arial"/>
                <a:sym typeface="Arial"/>
              </a:rPr>
              <a:t>ORC 3345.32</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9"/>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Will the course credits transfer?</a:t>
            </a:r>
            <a:endParaRPr/>
          </a:p>
        </p:txBody>
      </p:sp>
      <p:sp>
        <p:nvSpPr>
          <p:cNvPr id="217" name="Google Shape;217;p29"/>
          <p:cNvSpPr txBox="1"/>
          <p:nvPr>
            <p:ph idx="1" type="body"/>
          </p:nvPr>
        </p:nvSpPr>
        <p:spPr>
          <a:xfrm>
            <a:off x="838200" y="1690687"/>
            <a:ext cx="10515600" cy="4024312"/>
          </a:xfrm>
          <a:prstGeom prst="rect">
            <a:avLst/>
          </a:prstGeom>
          <a:noFill/>
          <a:ln>
            <a:noFill/>
          </a:ln>
        </p:spPr>
        <p:txBody>
          <a:bodyPr anchorCtr="0" anchor="t" bIns="45700" lIns="91425" spcFirstLastPara="1" rIns="91425" wrap="square" tIns="45700">
            <a:noAutofit/>
          </a:bodyPr>
          <a:lstStyle/>
          <a:p>
            <a:pPr indent="-203200" lvl="0" marL="228600" marR="0" rtl="0" algn="l">
              <a:lnSpc>
                <a:spcPct val="100000"/>
              </a:lnSpc>
              <a:spcBef>
                <a:spcPts val="0"/>
              </a:spcBef>
              <a:spcAft>
                <a:spcPts val="0"/>
              </a:spcAft>
              <a:buClr>
                <a:schemeClr val="dk1"/>
              </a:buClr>
              <a:buSzPts val="2800"/>
              <a:buFont typeface="Arial"/>
              <a:buChar char="•"/>
            </a:pPr>
            <a:r>
              <a:rPr b="0" i="0" lang="en-US" u="none">
                <a:solidFill>
                  <a:schemeClr val="dk1"/>
                </a:solidFill>
                <a:latin typeface="Arial"/>
                <a:ea typeface="Arial"/>
                <a:cs typeface="Arial"/>
                <a:sym typeface="Arial"/>
              </a:rPr>
              <a:t>Certain general education and technical courses will transfer, especially from one Ohio public college to another Ohio public college (next slide)</a:t>
            </a:r>
            <a:endParaRPr/>
          </a:p>
          <a:p>
            <a:pPr indent="-203200" lvl="0" marL="228600" marR="0" rtl="0" algn="l">
              <a:lnSpc>
                <a:spcPct val="100000"/>
              </a:lnSpc>
              <a:spcBef>
                <a:spcPts val="300"/>
              </a:spcBef>
              <a:spcAft>
                <a:spcPts val="0"/>
              </a:spcAft>
              <a:buClr>
                <a:schemeClr val="dk1"/>
              </a:buClr>
              <a:buSzPts val="2800"/>
              <a:buFont typeface="Arial"/>
              <a:buChar char="•"/>
            </a:pPr>
            <a:r>
              <a:rPr b="0" i="0" lang="en-US" u="none">
                <a:solidFill>
                  <a:schemeClr val="dk1"/>
                </a:solidFill>
                <a:latin typeface="Arial"/>
                <a:ea typeface="Arial"/>
                <a:cs typeface="Arial"/>
                <a:sym typeface="Arial"/>
              </a:rPr>
              <a:t>Students must check with colleges to confirm transferability</a:t>
            </a:r>
            <a:endParaRPr/>
          </a:p>
          <a:p>
            <a:pPr indent="-203200" lvl="0" marL="228600" marR="0" rtl="0" algn="l">
              <a:lnSpc>
                <a:spcPct val="100000"/>
              </a:lnSpc>
              <a:spcBef>
                <a:spcPts val="300"/>
              </a:spcBef>
              <a:spcAft>
                <a:spcPts val="0"/>
              </a:spcAft>
              <a:buClr>
                <a:schemeClr val="dk1"/>
              </a:buClr>
              <a:buSzPts val="2800"/>
              <a:buFont typeface="Arial"/>
              <a:buChar char="•"/>
            </a:pPr>
            <a:r>
              <a:rPr b="0" i="0" lang="en-US" u="none">
                <a:solidFill>
                  <a:schemeClr val="dk1"/>
                </a:solidFill>
                <a:latin typeface="Arial"/>
                <a:ea typeface="Arial"/>
                <a:cs typeface="Arial"/>
                <a:sym typeface="Arial"/>
              </a:rPr>
              <a:t>Students should also visit </a:t>
            </a:r>
            <a:r>
              <a:rPr b="0" i="0" lang="en-US" u="sng">
                <a:solidFill>
                  <a:schemeClr val="dk1"/>
                </a:solidFill>
                <a:latin typeface="Calibri"/>
                <a:ea typeface="Calibri"/>
                <a:cs typeface="Calibri"/>
                <a:sym typeface="Calibri"/>
                <a:hlinkClick r:id="rId3">
                  <a:extLst>
                    <a:ext uri="{A12FA001-AC4F-418D-AE19-62706E023703}">
                      <ahyp:hlinkClr val="tx"/>
                    </a:ext>
                  </a:extLst>
                </a:hlinkClick>
              </a:rPr>
              <a:t>https://transfercredit.ohio.gov</a:t>
            </a:r>
            <a:r>
              <a:rPr b="0" i="0" lang="en-US" u="none">
                <a:solidFill>
                  <a:schemeClr val="dk1"/>
                </a:solidFill>
                <a:latin typeface="Arial"/>
                <a:ea typeface="Arial"/>
                <a:cs typeface="Arial"/>
                <a:sym typeface="Arial"/>
              </a:rPr>
              <a:t>Students should also visit https://transfercredit.ohio.gov  or </a:t>
            </a:r>
            <a:r>
              <a:rPr b="0" i="0" lang="en-US" u="sng">
                <a:solidFill>
                  <a:schemeClr val="dk1"/>
                </a:solidFill>
                <a:latin typeface="Calibri"/>
                <a:ea typeface="Calibri"/>
                <a:cs typeface="Calibri"/>
                <a:sym typeface="Calibri"/>
                <a:hlinkClick r:id="rId4">
                  <a:extLst>
                    <a:ext uri="{A12FA001-AC4F-418D-AE19-62706E023703}">
                      <ahyp:hlinkClr val="tx"/>
                    </a:ext>
                  </a:extLst>
                </a:hlinkClick>
              </a:rPr>
              <a:t>https://www.transferology.com/login.htm </a:t>
            </a:r>
            <a:r>
              <a:rPr b="0" i="0" lang="en-US" u="none">
                <a:solidFill>
                  <a:schemeClr val="dk1"/>
                </a:solidFill>
                <a:latin typeface="Arial"/>
                <a:ea typeface="Arial"/>
                <a:cs typeface="Arial"/>
                <a:sym typeface="Arial"/>
              </a:rPr>
              <a:t>for transfer information</a:t>
            </a:r>
            <a:endParaRPr/>
          </a:p>
          <a:p>
            <a:pPr indent="-25400" lvl="0" marL="228600" marR="0" rtl="0" algn="l">
              <a:lnSpc>
                <a:spcPct val="90000"/>
              </a:lnSpc>
              <a:spcBef>
                <a:spcPts val="100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Ohio Transfer 36</a:t>
            </a:r>
            <a:endParaRPr/>
          </a:p>
        </p:txBody>
      </p:sp>
      <p:sp>
        <p:nvSpPr>
          <p:cNvPr id="223" name="Google Shape;223;p30"/>
          <p:cNvSpPr txBox="1"/>
          <p:nvPr>
            <p:ph idx="1" type="body"/>
          </p:nvPr>
        </p:nvSpPr>
        <p:spPr>
          <a:xfrm>
            <a:off x="838200" y="1524000"/>
            <a:ext cx="10515600" cy="41910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3400"/>
              <a:buFont typeface="Arial"/>
              <a:buChar char="•"/>
            </a:pPr>
            <a:r>
              <a:rPr b="0" i="0" lang="en-US" sz="3400" u="none">
                <a:solidFill>
                  <a:schemeClr val="dk1"/>
                </a:solidFill>
                <a:latin typeface="Arial"/>
                <a:ea typeface="Arial"/>
                <a:cs typeface="Arial"/>
                <a:sym typeface="Arial"/>
              </a:rPr>
              <a:t>These are courses that are guaranteed to count as General Education requirements at in-state state colleges. </a:t>
            </a:r>
            <a:endParaRPr/>
          </a:p>
          <a:p>
            <a:pPr indent="-228600" lvl="0" marL="228600" marR="0" rtl="0" algn="l">
              <a:lnSpc>
                <a:spcPct val="90000"/>
              </a:lnSpc>
              <a:spcBef>
                <a:spcPts val="1000"/>
              </a:spcBef>
              <a:spcAft>
                <a:spcPts val="0"/>
              </a:spcAft>
              <a:buClr>
                <a:schemeClr val="dk1"/>
              </a:buClr>
              <a:buSzPts val="3400"/>
              <a:buFont typeface="Arial"/>
              <a:buChar char="•"/>
            </a:pPr>
            <a:r>
              <a:rPr b="0" i="0" lang="en-US" sz="3400" u="none">
                <a:solidFill>
                  <a:schemeClr val="dk1"/>
                </a:solidFill>
                <a:latin typeface="Arial"/>
                <a:ea typeface="Arial"/>
                <a:cs typeface="Arial"/>
                <a:sym typeface="Arial"/>
              </a:rPr>
              <a:t>Get Gen Eds out of the way in high school</a:t>
            </a:r>
            <a:endParaRPr/>
          </a:p>
          <a:p>
            <a:pPr indent="-228600" lvl="0" marL="228600" marR="0" rtl="0" algn="l">
              <a:lnSpc>
                <a:spcPct val="90000"/>
              </a:lnSpc>
              <a:spcBef>
                <a:spcPts val="1000"/>
              </a:spcBef>
              <a:spcAft>
                <a:spcPts val="0"/>
              </a:spcAft>
              <a:buClr>
                <a:schemeClr val="dk1"/>
              </a:buClr>
              <a:buSzPts val="3400"/>
              <a:buFont typeface="Arial"/>
              <a:buChar char="•"/>
            </a:pPr>
            <a:r>
              <a:rPr b="0" i="0" lang="en-US" sz="3400" u="none">
                <a:solidFill>
                  <a:schemeClr val="dk1"/>
                </a:solidFill>
                <a:latin typeface="Arial"/>
                <a:ea typeface="Arial"/>
                <a:cs typeface="Arial"/>
                <a:sym typeface="Arial"/>
              </a:rPr>
              <a:t>Some “major” courses must be taken at your university when you start your program after graduation</a:t>
            </a:r>
            <a:endParaRPr/>
          </a:p>
          <a:p>
            <a:pPr indent="-228600" lvl="0" marL="228600" marR="0" rtl="0" algn="l">
              <a:lnSpc>
                <a:spcPct val="90000"/>
              </a:lnSpc>
              <a:spcBef>
                <a:spcPts val="1000"/>
              </a:spcBef>
              <a:spcAft>
                <a:spcPts val="0"/>
              </a:spcAft>
              <a:buClr>
                <a:schemeClr val="dk1"/>
              </a:buClr>
              <a:buSzPts val="3400"/>
              <a:buFont typeface="Arial"/>
              <a:buChar char="•"/>
            </a:pPr>
            <a:r>
              <a:rPr b="0" i="0" lang="en-US" sz="3400" u="none">
                <a:solidFill>
                  <a:schemeClr val="dk1"/>
                </a:solidFill>
                <a:latin typeface="Arial"/>
                <a:ea typeface="Arial"/>
                <a:cs typeface="Arial"/>
                <a:sym typeface="Arial"/>
              </a:rPr>
              <a:t>I have lists for every area college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type="title"/>
          </p:nvPr>
        </p:nvSpPr>
        <p:spPr>
          <a:xfrm>
            <a:off x="838200" y="365125"/>
            <a:ext cx="62484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000"/>
              <a:buFont typeface="Arial"/>
              <a:buNone/>
            </a:pPr>
            <a:r>
              <a:rPr b="1" i="0" lang="en-US" sz="4000" u="none">
                <a:solidFill>
                  <a:srgbClr val="194174"/>
                </a:solidFill>
                <a:latin typeface="Arial"/>
                <a:ea typeface="Arial"/>
                <a:cs typeface="Arial"/>
                <a:sym typeface="Arial"/>
              </a:rPr>
              <a:t>What are the deadlines?</a:t>
            </a:r>
            <a:endParaRPr/>
          </a:p>
        </p:txBody>
      </p:sp>
      <p:sp>
        <p:nvSpPr>
          <p:cNvPr id="229" name="Google Shape;229;p31"/>
          <p:cNvSpPr txBox="1"/>
          <p:nvPr>
            <p:ph idx="1" type="body"/>
          </p:nvPr>
        </p:nvSpPr>
        <p:spPr>
          <a:xfrm>
            <a:off x="838200" y="1295400"/>
            <a:ext cx="5638800" cy="4495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Arial"/>
                <a:ea typeface="Arial"/>
                <a:cs typeface="Arial"/>
                <a:sym typeface="Arial"/>
              </a:rPr>
              <a:t>Intent to Participate</a:t>
            </a:r>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April 1: Complete and return the form to the school office. Submitting your form before this deadline allows you to participate in CCP for the full academic year.</a:t>
            </a:r>
            <a:endParaRPr/>
          </a:p>
        </p:txBody>
      </p:sp>
      <p:pic>
        <p:nvPicPr>
          <p:cNvPr id="230" name="Google Shape;230;p31"/>
          <p:cNvPicPr preferRelativeResize="0"/>
          <p:nvPr/>
        </p:nvPicPr>
        <p:blipFill rotWithShape="1">
          <a:blip r:embed="rId3">
            <a:alphaModFix/>
          </a:blip>
          <a:srcRect b="0" l="0" r="0" t="0"/>
          <a:stretch/>
        </p:blipFill>
        <p:spPr>
          <a:xfrm>
            <a:off x="7056437" y="152400"/>
            <a:ext cx="4876800" cy="62928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2"/>
          <p:cNvSpPr txBox="1"/>
          <p:nvPr>
            <p:ph type="title"/>
          </p:nvPr>
        </p:nvSpPr>
        <p:spPr>
          <a:xfrm>
            <a:off x="838200" y="365125"/>
            <a:ext cx="62484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000"/>
              <a:buFont typeface="Arial"/>
              <a:buNone/>
            </a:pPr>
            <a:r>
              <a:rPr b="1" i="0" lang="en-US" sz="4000" u="none">
                <a:solidFill>
                  <a:srgbClr val="194174"/>
                </a:solidFill>
                <a:latin typeface="Arial"/>
                <a:ea typeface="Arial"/>
                <a:cs typeface="Arial"/>
                <a:sym typeface="Arial"/>
              </a:rPr>
              <a:t>What are the deadlines?</a:t>
            </a:r>
            <a:endParaRPr/>
          </a:p>
        </p:txBody>
      </p:sp>
      <p:sp>
        <p:nvSpPr>
          <p:cNvPr id="236" name="Google Shape;236;p32"/>
          <p:cNvSpPr txBox="1"/>
          <p:nvPr>
            <p:ph idx="1" type="body"/>
          </p:nvPr>
        </p:nvSpPr>
        <p:spPr>
          <a:xfrm>
            <a:off x="838200" y="1295400"/>
            <a:ext cx="6096000" cy="4495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a:solidFill>
                  <a:schemeClr val="dk1"/>
                </a:solidFill>
                <a:latin typeface="Arial"/>
                <a:ea typeface="Arial"/>
                <a:cs typeface="Arial"/>
                <a:sym typeface="Arial"/>
              </a:rPr>
              <a:t>CCP Counseling Form</a:t>
            </a:r>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April 15: Google Form acknowledging you reviewed the slides and understand the CCP policies. </a:t>
            </a:r>
            <a:endParaRPr b="0" i="0" sz="3200" u="none">
              <a:solidFill>
                <a:schemeClr val="dk1"/>
              </a:solidFill>
              <a:latin typeface="Arial"/>
              <a:ea typeface="Arial"/>
              <a:cs typeface="Arial"/>
              <a:sym typeface="Arial"/>
            </a:endParaRPr>
          </a:p>
          <a:p>
            <a:pPr indent="-203200" lvl="0" marL="0" marR="0" rtl="0" algn="l">
              <a:lnSpc>
                <a:spcPct val="100000"/>
              </a:lnSpc>
              <a:spcBef>
                <a:spcPts val="300"/>
              </a:spcBef>
              <a:spcAft>
                <a:spcPts val="0"/>
              </a:spcAft>
              <a:buClr>
                <a:schemeClr val="dk1"/>
              </a:buClr>
              <a:buSzPts val="3200"/>
              <a:buFont typeface="Arial"/>
              <a:buChar char="•"/>
            </a:pPr>
            <a:r>
              <a:rPr b="0" i="0" lang="en-US" sz="3200" u="none">
                <a:solidFill>
                  <a:schemeClr val="dk1"/>
                </a:solidFill>
                <a:latin typeface="Arial"/>
                <a:ea typeface="Arial"/>
                <a:cs typeface="Arial"/>
                <a:sym typeface="Arial"/>
              </a:rPr>
              <a:t>For student and parent/guardian.</a:t>
            </a:r>
            <a:endParaRPr/>
          </a:p>
        </p:txBody>
      </p:sp>
      <p:pic>
        <p:nvPicPr>
          <p:cNvPr id="237" name="Google Shape;237;p32"/>
          <p:cNvPicPr preferRelativeResize="0"/>
          <p:nvPr/>
        </p:nvPicPr>
        <p:blipFill rotWithShape="1">
          <a:blip r:embed="rId3">
            <a:alphaModFix/>
          </a:blip>
          <a:srcRect b="0" l="0" r="0" t="0"/>
          <a:stretch/>
        </p:blipFill>
        <p:spPr>
          <a:xfrm>
            <a:off x="7467600" y="125412"/>
            <a:ext cx="3446462" cy="5908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CCP Next Steps</a:t>
            </a:r>
            <a:endParaRPr/>
          </a:p>
        </p:txBody>
      </p:sp>
      <p:sp>
        <p:nvSpPr>
          <p:cNvPr id="243" name="Google Shape;243;p33"/>
          <p:cNvSpPr txBox="1"/>
          <p:nvPr>
            <p:ph idx="1" type="body"/>
          </p:nvPr>
        </p:nvSpPr>
        <p:spPr>
          <a:xfrm>
            <a:off x="838200" y="1295400"/>
            <a:ext cx="10896600" cy="44196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Visit the LHS Counseling Department </a:t>
            </a:r>
            <a:r>
              <a:rPr b="0" i="0" lang="en-US" sz="2800" u="sng">
                <a:solidFill>
                  <a:schemeClr val="dk1"/>
                </a:solidFill>
                <a:latin typeface="Calibri"/>
                <a:ea typeface="Calibri"/>
                <a:cs typeface="Calibri"/>
                <a:sym typeface="Calibri"/>
                <a:hlinkClick r:id="rId3">
                  <a:extLst>
                    <a:ext uri="{A12FA001-AC4F-418D-AE19-62706E023703}">
                      <ahyp:hlinkClr val="tx"/>
                    </a:ext>
                  </a:extLst>
                </a:hlinkClick>
              </a:rPr>
              <a:t>CCP Page </a:t>
            </a:r>
            <a:r>
              <a:rPr b="0" i="0" lang="en-US" sz="2800" u="none">
                <a:solidFill>
                  <a:schemeClr val="dk1"/>
                </a:solidFill>
                <a:latin typeface="Arial"/>
                <a:ea typeface="Arial"/>
                <a:cs typeface="Arial"/>
                <a:sym typeface="Arial"/>
              </a:rPr>
              <a:t>for more information</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Decide whether CCP is right for your student (family decision)</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Submit the CCP Intent to Participate (</a:t>
            </a:r>
            <a:r>
              <a:rPr b="1" i="0" lang="en-US" sz="2800" u="sng">
                <a:solidFill>
                  <a:srgbClr val="548235"/>
                </a:solidFill>
                <a:latin typeface="Arial"/>
                <a:ea typeface="Arial"/>
                <a:cs typeface="Arial"/>
                <a:sym typeface="Arial"/>
              </a:rPr>
              <a:t>green</a:t>
            </a:r>
            <a:r>
              <a:rPr b="0" i="0" lang="en-US" sz="2800" u="none">
                <a:solidFill>
                  <a:schemeClr val="dk1"/>
                </a:solidFill>
                <a:latin typeface="Arial"/>
                <a:ea typeface="Arial"/>
                <a:cs typeface="Arial"/>
                <a:sym typeface="Arial"/>
              </a:rPr>
              <a:t> form) to Mrs. Maybury by </a:t>
            </a:r>
            <a:r>
              <a:rPr b="1" i="0" lang="en-US" sz="2800" u="sng">
                <a:solidFill>
                  <a:schemeClr val="dk1"/>
                </a:solidFill>
                <a:latin typeface="Arial"/>
                <a:ea typeface="Arial"/>
                <a:cs typeface="Arial"/>
                <a:sym typeface="Arial"/>
              </a:rPr>
              <a:t>APRIL 1</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Submit the CCP Counseling Form (Google Form) by </a:t>
            </a:r>
            <a:r>
              <a:rPr b="1" i="0" lang="en-US" sz="2800" u="sng">
                <a:solidFill>
                  <a:schemeClr val="dk1"/>
                </a:solidFill>
                <a:latin typeface="Arial"/>
                <a:ea typeface="Arial"/>
                <a:cs typeface="Arial"/>
                <a:sym typeface="Arial"/>
              </a:rPr>
              <a:t>APRIL 15.</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Email Mrs. Maybury to set up a </a:t>
            </a:r>
            <a:r>
              <a:rPr b="1" i="0" lang="en-US" sz="2800" u="sng">
                <a:solidFill>
                  <a:schemeClr val="dk1"/>
                </a:solidFill>
                <a:latin typeface="Arial"/>
                <a:ea typeface="Arial"/>
                <a:cs typeface="Arial"/>
                <a:sym typeface="Arial"/>
              </a:rPr>
              <a:t>required CCP meeting</a:t>
            </a:r>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Apply to college(s) where you want to take courses</a:t>
            </a:r>
            <a:endParaRPr/>
          </a:p>
          <a:p>
            <a:pPr indent="-228600" lvl="1" marL="685800" marR="0" rtl="0" algn="l">
              <a:lnSpc>
                <a:spcPct val="90000"/>
              </a:lnSpc>
              <a:spcBef>
                <a:spcPts val="5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COTC for in-house courses</a:t>
            </a:r>
            <a:endParaRPr/>
          </a:p>
          <a:p>
            <a:pPr indent="-228600" lvl="1" marL="685800" marR="0" rtl="0" algn="l">
              <a:lnSpc>
                <a:spcPct val="90000"/>
              </a:lnSpc>
              <a:spcBef>
                <a:spcPts val="50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Ohio State runs an “Academy” program – application is due May 1</a:t>
            </a:r>
            <a:endParaRPr/>
          </a:p>
          <a:p>
            <a:pPr indent="-63500" lvl="0" marL="228600" marR="0" rtl="0" algn="l">
              <a:lnSpc>
                <a:spcPct val="90000"/>
              </a:lnSpc>
              <a:spcBef>
                <a:spcPts val="1000"/>
              </a:spcBef>
              <a:spcAft>
                <a:spcPts val="0"/>
              </a:spcAft>
              <a:buClr>
                <a:schemeClr val="dk1"/>
              </a:buClr>
              <a:buSzPts val="2600"/>
              <a:buFont typeface="Arial"/>
              <a:buNone/>
            </a:pPr>
            <a:r>
              <a:t/>
            </a:r>
            <a:endParaRPr b="0" i="0" sz="26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8"/>
          <p:cNvSpPr txBox="1"/>
          <p:nvPr>
            <p:ph type="title"/>
          </p:nvPr>
        </p:nvSpPr>
        <p:spPr>
          <a:xfrm>
            <a:off x="838200" y="365125"/>
            <a:ext cx="10515600" cy="13255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94174"/>
              </a:buClr>
              <a:buSzPts val="4400"/>
              <a:buFont typeface="Arial"/>
              <a:buNone/>
            </a:pPr>
            <a:r>
              <a:rPr b="1" i="0" lang="en-US" sz="4400" u="none">
                <a:solidFill>
                  <a:srgbClr val="194174"/>
                </a:solidFill>
                <a:latin typeface="Arial"/>
                <a:ea typeface="Arial"/>
                <a:cs typeface="Arial"/>
                <a:sym typeface="Arial"/>
              </a:rPr>
              <a:t>Do you have other questions?</a:t>
            </a:r>
            <a:endParaRPr/>
          </a:p>
        </p:txBody>
      </p:sp>
      <p:sp>
        <p:nvSpPr>
          <p:cNvPr id="249" name="Google Shape;249;p38"/>
          <p:cNvSpPr txBox="1"/>
          <p:nvPr>
            <p:ph idx="1" type="body"/>
          </p:nvPr>
        </p:nvSpPr>
        <p:spPr>
          <a:xfrm>
            <a:off x="838200" y="1825625"/>
            <a:ext cx="10515600" cy="38893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a:solidFill>
                  <a:srgbClr val="000000"/>
                </a:solidFill>
                <a:latin typeface="Arial"/>
                <a:ea typeface="Arial"/>
                <a:cs typeface="Arial"/>
                <a:sym typeface="Arial"/>
              </a:rPr>
              <a:t>Visit the CCP website for additional resources:</a:t>
            </a:r>
            <a:endParaRPr/>
          </a:p>
          <a:p>
            <a:pPr indent="0" lvl="0" marL="0" marR="0" rtl="0" algn="ctr">
              <a:lnSpc>
                <a:spcPct val="100000"/>
              </a:lnSpc>
              <a:spcBef>
                <a:spcPts val="300"/>
              </a:spcBef>
              <a:spcAft>
                <a:spcPts val="0"/>
              </a:spcAft>
              <a:buClr>
                <a:srgbClr val="000000"/>
              </a:buClr>
              <a:buSzPts val="2800"/>
              <a:buFont typeface="Arial"/>
              <a:buNone/>
            </a:pPr>
            <a:r>
              <a:rPr b="1" i="0" lang="en-US" sz="2800" u="sng">
                <a:solidFill>
                  <a:srgbClr val="000000"/>
                </a:solidFill>
                <a:latin typeface="Calibri"/>
                <a:ea typeface="Calibri"/>
                <a:cs typeface="Calibri"/>
                <a:sym typeface="Calibri"/>
                <a:hlinkClick r:id="rId3">
                  <a:extLst>
                    <a:ext uri="{A12FA001-AC4F-418D-AE19-62706E023703}">
                      <ahyp:hlinkClr val="tx"/>
                    </a:ext>
                  </a:extLst>
                </a:hlinkClick>
              </a:rPr>
              <a:t>https://highered.ohio.gov/initiatives/access-acceleration/college-credit-plus</a:t>
            </a:r>
            <a:endParaRPr/>
          </a:p>
          <a:p>
            <a:pPr indent="0" lvl="0" marL="0" marR="0" rtl="0" algn="ctr">
              <a:lnSpc>
                <a:spcPct val="100000"/>
              </a:lnSpc>
              <a:spcBef>
                <a:spcPts val="300"/>
              </a:spcBef>
              <a:spcAft>
                <a:spcPts val="0"/>
              </a:spcAft>
              <a:buClr>
                <a:schemeClr val="dk1"/>
              </a:buClr>
              <a:buSzPts val="2800"/>
              <a:buFont typeface="Arial"/>
              <a:buNone/>
            </a:pPr>
            <a:r>
              <a:t/>
            </a:r>
            <a:endParaRPr b="1" i="0" sz="2800" u="sng">
              <a:solidFill>
                <a:srgbClr val="000000"/>
              </a:solidFill>
              <a:latin typeface="Arial"/>
              <a:ea typeface="Arial"/>
              <a:cs typeface="Arial"/>
              <a:sym typeface="Arial"/>
            </a:endParaRPr>
          </a:p>
          <a:p>
            <a:pPr indent="0" lvl="0" marL="0" marR="0" rtl="0" algn="ctr">
              <a:lnSpc>
                <a:spcPct val="100000"/>
              </a:lnSpc>
              <a:spcBef>
                <a:spcPts val="300"/>
              </a:spcBef>
              <a:spcAft>
                <a:spcPts val="0"/>
              </a:spcAft>
              <a:buClr>
                <a:srgbClr val="000000"/>
              </a:buClr>
              <a:buSzPts val="2800"/>
              <a:buFont typeface="Arial"/>
              <a:buNone/>
            </a:pPr>
            <a:r>
              <a:rPr b="1" i="0" lang="en-US" sz="2800" u="none">
                <a:solidFill>
                  <a:srgbClr val="000000"/>
                </a:solidFill>
                <a:latin typeface="Arial"/>
                <a:ea typeface="Arial"/>
                <a:cs typeface="Arial"/>
                <a:sym typeface="Arial"/>
              </a:rPr>
              <a:t>Follow up with us: </a:t>
            </a:r>
            <a:endParaRPr/>
          </a:p>
          <a:p>
            <a:pPr indent="0" lvl="0" marL="0" marR="0" rtl="0" algn="ctr">
              <a:lnSpc>
                <a:spcPct val="100000"/>
              </a:lnSpc>
              <a:spcBef>
                <a:spcPts val="300"/>
              </a:spcBef>
              <a:spcAft>
                <a:spcPts val="0"/>
              </a:spcAft>
              <a:buClr>
                <a:srgbClr val="000000"/>
              </a:buClr>
              <a:buSzPts val="2800"/>
              <a:buFont typeface="Arial"/>
              <a:buNone/>
            </a:pPr>
            <a:r>
              <a:rPr b="1" i="0" lang="en-US" sz="2800" u="none">
                <a:solidFill>
                  <a:srgbClr val="000000"/>
                </a:solidFill>
                <a:latin typeface="Arial"/>
                <a:ea typeface="Arial"/>
                <a:cs typeface="Arial"/>
                <a:sym typeface="Arial"/>
              </a:rPr>
              <a:t>Phil Sikorski (last names A-K): psikorski@lakewoodlocal.org</a:t>
            </a:r>
            <a:endParaRPr/>
          </a:p>
          <a:p>
            <a:pPr indent="0" lvl="0" marL="0" marR="0" rtl="0" algn="ctr">
              <a:lnSpc>
                <a:spcPct val="100000"/>
              </a:lnSpc>
              <a:spcBef>
                <a:spcPts val="300"/>
              </a:spcBef>
              <a:spcAft>
                <a:spcPts val="0"/>
              </a:spcAft>
              <a:buClr>
                <a:srgbClr val="000000"/>
              </a:buClr>
              <a:buSzPts val="2800"/>
              <a:buFont typeface="Arial"/>
              <a:buNone/>
            </a:pPr>
            <a:r>
              <a:rPr b="1" i="0" lang="en-US" sz="2800" u="none">
                <a:solidFill>
                  <a:srgbClr val="000000"/>
                </a:solidFill>
                <a:latin typeface="Arial"/>
                <a:ea typeface="Arial"/>
                <a:cs typeface="Arial"/>
                <a:sym typeface="Arial"/>
              </a:rPr>
              <a:t>Janessa Maybury (last names L-Z): jmaybury@lakewoodlocal.org</a:t>
            </a:r>
            <a:endParaRPr b="1" i="0" sz="2800" u="none">
              <a:solidFill>
                <a:srgbClr val="000000"/>
              </a:solidFill>
              <a:latin typeface="Arial"/>
              <a:ea typeface="Arial"/>
              <a:cs typeface="Arial"/>
              <a:sym typeface="Arial"/>
            </a:endParaRPr>
          </a:p>
          <a:p>
            <a:pPr indent="-50800" lvl="0" marL="228600" marR="0" rtl="0" algn="l">
              <a:lnSpc>
                <a:spcPct val="90000"/>
              </a:lnSpc>
              <a:spcBef>
                <a:spcPts val="1000"/>
              </a:spcBef>
              <a:spcAft>
                <a:spcPts val="0"/>
              </a:spcAft>
              <a:buClr>
                <a:schemeClr val="dk1"/>
              </a:buClr>
              <a:buSzPts val="2800"/>
              <a:buFont typeface="Arial"/>
              <a:buNone/>
            </a:pPr>
            <a:r>
              <a:t/>
            </a:r>
            <a:endParaRPr b="1" i="0" sz="2800" u="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2_Custom Design">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Custom Design">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LLM</dc:creator>
</cp:coreProperties>
</file>

<file path=docProps/custom.xml><?xml version="1.0" encoding="utf-8"?>
<Properties xmlns="http://schemas.openxmlformats.org/officeDocument/2006/custom-properties" xmlns:vt="http://schemas.openxmlformats.org/officeDocument/2006/docPropsVTypes"/>
</file>