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7010400" cy="9296400"/>
  <p:embeddedFontLst>
    <p:embeddedFont>
      <p:font typeface="Roboto"/>
      <p:regular r:id="rId18"/>
      <p:bold r:id="rId19"/>
      <p:italic r:id="rId20"/>
      <p:boldItalic r:id="rId21"/>
    </p:embeddedFont>
    <p:embeddedFont>
      <p:font typeface="Merriweather"/>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6" roundtripDataSignature="AMtx7mhyA7Qsvv0WJMBK4nNEsmlcNT6G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6F6006-83AB-48F9-8CF2-ABB8EDCB1D70}">
  <a:tblStyle styleId="{616F6006-83AB-48F9-8CF2-ABB8EDCB1D70}"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7E8"/>
          </a:solidFill>
        </a:fill>
      </a:tcStyle>
    </a:wholeTbl>
    <a:band1H>
      <a:tcTxStyle/>
      <a:tcStyle>
        <a:fill>
          <a:solidFill>
            <a:srgbClr val="CACCCE"/>
          </a:solidFill>
        </a:fill>
      </a:tcStyle>
    </a:band1H>
    <a:band2H>
      <a:tcTxStyle/>
    </a:band2H>
    <a:band1V>
      <a:tcTxStyle/>
      <a:tcStyle>
        <a:fill>
          <a:solidFill>
            <a:srgbClr val="CACCCE"/>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6302177D-796B-4B4B-8272-922AD6266754}" styleName="Table_1">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A72D8E29-FD06-418C-9DF8-2FEC4142994A}" styleName="Table_2">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Merriweather-regular.fntdata"/><Relationship Id="rId21" Type="http://schemas.openxmlformats.org/officeDocument/2006/relationships/font" Target="fonts/Roboto-boldItalic.fntdata"/><Relationship Id="rId24" Type="http://schemas.openxmlformats.org/officeDocument/2006/relationships/font" Target="fonts/Merriweather-italic.fntdata"/><Relationship Id="rId23" Type="http://schemas.openxmlformats.org/officeDocument/2006/relationships/font" Target="fonts/Merriweather-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Merriweather-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40" y="4415790"/>
            <a:ext cx="5608320" cy="418338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1pPr>
            <a:lvl2pPr indent="-298450" lvl="1" marL="9144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2pPr>
            <a:lvl3pPr indent="-298450" lvl="2" marL="13716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3pPr>
            <a:lvl4pPr indent="-298450" lvl="3" marL="18288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4pPr>
            <a:lvl5pPr indent="-298450" lvl="4" marL="22860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5pPr>
            <a:lvl6pPr indent="-298450" lvl="5" marL="27432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6pPr>
            <a:lvl7pPr indent="-298450" lvl="6" marL="32004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7pPr>
            <a:lvl8pPr indent="-298450" lvl="7" marL="36576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8pPr>
            <a:lvl9pPr indent="-298450" lvl="8" marL="4114800" marR="0" rtl="0" algn="l">
              <a:lnSpc>
                <a:spcPct val="100000"/>
              </a:lnSpc>
              <a:spcBef>
                <a:spcPts val="0"/>
              </a:spcBef>
              <a:spcAft>
                <a:spcPts val="0"/>
              </a:spcAft>
              <a:buClr>
                <a:schemeClr val="dk1"/>
              </a:buClr>
              <a:buSzPts val="1100"/>
              <a:buFont typeface="Arial"/>
              <a:buChar char="■"/>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1: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111d867ba16_0_2: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g111d867ba16_0_2:notes"/>
          <p:cNvSpPr txBox="1"/>
          <p:nvPr>
            <p:ph idx="1" type="body"/>
          </p:nvPr>
        </p:nvSpPr>
        <p:spPr>
          <a:xfrm>
            <a:off x="701040" y="4415790"/>
            <a:ext cx="5608200" cy="418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3:notes"/>
          <p:cNvSpPr txBox="1"/>
          <p:nvPr>
            <p:ph idx="1" type="body"/>
          </p:nvPr>
        </p:nvSpPr>
        <p:spPr>
          <a:xfrm>
            <a:off x="701040" y="4415790"/>
            <a:ext cx="5608320" cy="418338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2: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10ff2516ae5_0_8: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g10ff2516ae5_0_8:notes"/>
          <p:cNvSpPr txBox="1"/>
          <p:nvPr>
            <p:ph idx="1" type="body"/>
          </p:nvPr>
        </p:nvSpPr>
        <p:spPr>
          <a:xfrm>
            <a:off x="701040" y="4415790"/>
            <a:ext cx="5608200" cy="4183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6: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701040" y="4415790"/>
            <a:ext cx="5608320" cy="418338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2:notes"/>
          <p:cNvSpPr txBox="1"/>
          <p:nvPr>
            <p:ph idx="1" type="body"/>
          </p:nvPr>
        </p:nvSpPr>
        <p:spPr>
          <a:xfrm>
            <a:off x="701040" y="4415790"/>
            <a:ext cx="5608320" cy="418338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2: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5:notes"/>
          <p:cNvSpPr txBox="1"/>
          <p:nvPr>
            <p:ph idx="1" type="body"/>
          </p:nvPr>
        </p:nvSpPr>
        <p:spPr>
          <a:xfrm>
            <a:off x="701040" y="4415790"/>
            <a:ext cx="5608200" cy="4183500"/>
          </a:xfrm>
          <a:prstGeom prst="rect">
            <a:avLst/>
          </a:prstGeom>
          <a:noFill/>
          <a:ln>
            <a:noFill/>
          </a:ln>
        </p:spPr>
        <p:txBody>
          <a:bodyPr anchorCtr="0" anchor="t" bIns="93150" lIns="93150" spcFirstLastPara="1" rIns="93150" wrap="square" tIns="93150">
            <a:noAutofit/>
          </a:bodyPr>
          <a:lstStyle/>
          <a:p>
            <a:pPr indent="0" lvl="0" marL="0" marR="0" rtl="0" algn="l">
              <a:lnSpc>
                <a:spcPct val="100000"/>
              </a:lnSpc>
              <a:spcBef>
                <a:spcPts val="0"/>
              </a:spcBef>
              <a:spcAft>
                <a:spcPts val="0"/>
              </a:spcAft>
              <a:buClr>
                <a:schemeClr val="dk1"/>
              </a:buClr>
              <a:buSzPts val="1100"/>
              <a:buFont typeface="Arial"/>
              <a:buNone/>
            </a:pPr>
            <a:r>
              <a:rPr lang="en"/>
              <a:t>This needs to be changed</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3:notes"/>
          <p:cNvSpPr txBox="1"/>
          <p:nvPr>
            <p:ph idx="1" type="body"/>
          </p:nvPr>
        </p:nvSpPr>
        <p:spPr>
          <a:xfrm>
            <a:off x="701040" y="4415790"/>
            <a:ext cx="5608320" cy="418338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3: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24:notes"/>
          <p:cNvSpPr/>
          <p:nvPr>
            <p:ph idx="2" type="sldImg"/>
          </p:nvPr>
        </p:nvSpPr>
        <p:spPr>
          <a:xfrm>
            <a:off x="406400" y="696913"/>
            <a:ext cx="6199188"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24:notes"/>
          <p:cNvSpPr txBox="1"/>
          <p:nvPr>
            <p:ph idx="1" type="body"/>
          </p:nvPr>
        </p:nvSpPr>
        <p:spPr>
          <a:xfrm>
            <a:off x="701040" y="4415790"/>
            <a:ext cx="5608320" cy="418338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9:notes"/>
          <p:cNvSpPr txBox="1"/>
          <p:nvPr>
            <p:ph idx="1" type="body"/>
          </p:nvPr>
        </p:nvSpPr>
        <p:spPr>
          <a:xfrm>
            <a:off x="701040" y="4415790"/>
            <a:ext cx="5608320" cy="4183380"/>
          </a:xfrm>
          <a:prstGeom prst="rect">
            <a:avLst/>
          </a:prstGeom>
          <a:noFill/>
          <a:ln>
            <a:noFill/>
          </a:ln>
        </p:spPr>
        <p:txBody>
          <a:bodyPr anchorCtr="0" anchor="t" bIns="93150" lIns="93150" spcFirstLastPara="1" rIns="93150" wrap="square" tIns="93150">
            <a:noAutofit/>
          </a:bodyPr>
          <a:lstStyle/>
          <a:p>
            <a:pPr indent="-228600" lvl="0" marL="45720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11"/>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11"/>
          <p:cNvSpPr txBox="1"/>
          <p:nvPr>
            <p:ph type="ctrTitle"/>
          </p:nvPr>
        </p:nvSpPr>
        <p:spPr>
          <a:xfrm>
            <a:off x="311700" y="539725"/>
            <a:ext cx="8520600" cy="12825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accent1"/>
              </a:buClr>
              <a:buSzPts val="3600"/>
              <a:buFont typeface="Merriweather"/>
              <a:buNone/>
              <a:defRPr b="0" i="0" sz="3600" u="none" cap="none" strike="noStrike">
                <a:solidFill>
                  <a:schemeClr val="accent1"/>
                </a:solidFill>
                <a:latin typeface="Merriweather"/>
                <a:ea typeface="Merriweather"/>
                <a:cs typeface="Merriweather"/>
                <a:sym typeface="Merriweather"/>
              </a:defRPr>
            </a:lvl1pPr>
            <a:lvl2pPr lvl="1"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2pPr>
            <a:lvl3pPr lvl="2"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3pPr>
            <a:lvl4pPr lvl="3"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4pPr>
            <a:lvl5pPr lvl="4"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5pPr>
            <a:lvl6pPr lvl="5"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6pPr>
            <a:lvl7pPr lvl="6"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7pPr>
            <a:lvl8pPr lvl="7"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8pPr>
            <a:lvl9pPr lvl="8"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9pPr>
          </a:lstStyle>
          <a:p/>
        </p:txBody>
      </p:sp>
      <p:sp>
        <p:nvSpPr>
          <p:cNvPr id="12" name="Google Shape;12;p11"/>
          <p:cNvSpPr txBox="1"/>
          <p:nvPr>
            <p:ph idx="1" type="subTitle"/>
          </p:nvPr>
        </p:nvSpPr>
        <p:spPr>
          <a:xfrm>
            <a:off x="311700" y="1878560"/>
            <a:ext cx="4242600" cy="7383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1pPr>
            <a:lvl2pPr lvl="1"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2pPr>
            <a:lvl3pPr lvl="2"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3pPr>
            <a:lvl4pPr lvl="3"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4pPr>
            <a:lvl5pPr lvl="4"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5pPr>
            <a:lvl6pPr lvl="5"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6pPr>
            <a:lvl7pPr lvl="6"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7pPr>
            <a:lvl8pPr lvl="7"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8pPr>
            <a:lvl9pPr lvl="8" marR="0" algn="l">
              <a:lnSpc>
                <a:spcPct val="100000"/>
              </a:lnSpc>
              <a:spcBef>
                <a:spcPts val="0"/>
              </a:spcBef>
              <a:spcAft>
                <a:spcPts val="0"/>
              </a:spcAft>
              <a:buClr>
                <a:schemeClr val="lt2"/>
              </a:buClr>
              <a:buSzPts val="1600"/>
              <a:buFont typeface="Roboto"/>
              <a:buNone/>
              <a:defRPr b="0" i="0" sz="1600" u="none" cap="none" strike="noStrike">
                <a:solidFill>
                  <a:schemeClr val="lt2"/>
                </a:solidFill>
                <a:latin typeface="Roboto"/>
                <a:ea typeface="Roboto"/>
                <a:cs typeface="Roboto"/>
                <a:sym typeface="Roboto"/>
              </a:defRPr>
            </a:lvl9pPr>
          </a:lstStyle>
          <a:p/>
        </p:txBody>
      </p:sp>
      <p:sp>
        <p:nvSpPr>
          <p:cNvPr id="13" name="Google Shape;13;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1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17" name="Google Shape;17;p1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18" name="Google Shape;18;p14"/>
          <p:cNvSpPr txBox="1"/>
          <p:nvPr>
            <p:ph type="title"/>
          </p:nvPr>
        </p:nvSpPr>
        <p:spPr>
          <a:xfrm>
            <a:off x="311725" y="500925"/>
            <a:ext cx="3706500" cy="25089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1"/>
              </a:buClr>
              <a:buSzPts val="2800"/>
              <a:buFont typeface="Merriweather"/>
              <a:buNone/>
              <a:defRPr b="0" i="0" sz="2800" u="none" cap="none" strike="noStrike">
                <a:solidFill>
                  <a:schemeClr val="lt1"/>
                </a:solidFill>
                <a:latin typeface="Merriweather"/>
                <a:ea typeface="Merriweather"/>
                <a:cs typeface="Merriweather"/>
                <a:sym typeface="Merriweather"/>
              </a:defRPr>
            </a:lvl1pPr>
            <a:lvl2pPr lvl="1"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2pPr>
            <a:lvl3pPr lvl="2"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3pPr>
            <a:lvl4pPr lvl="3"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4pPr>
            <a:lvl5pPr lvl="4"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5pPr>
            <a:lvl6pPr lvl="5"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6pPr>
            <a:lvl7pPr lvl="6"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7pPr>
            <a:lvl8pPr lvl="7"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8pPr>
            <a:lvl9pPr lvl="8"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9pPr>
          </a:lstStyle>
          <a:p/>
        </p:txBody>
      </p:sp>
      <p:sp>
        <p:nvSpPr>
          <p:cNvPr id="19" name="Google Shape;19;p14"/>
          <p:cNvSpPr txBox="1"/>
          <p:nvPr>
            <p:ph idx="1" type="body"/>
          </p:nvPr>
        </p:nvSpPr>
        <p:spPr>
          <a:xfrm>
            <a:off x="4644675" y="500925"/>
            <a:ext cx="4166400" cy="4098600"/>
          </a:xfrm>
          <a:prstGeom prst="rect">
            <a:avLst/>
          </a:prstGeom>
          <a:noFill/>
          <a:ln>
            <a:noFill/>
          </a:ln>
        </p:spPr>
        <p:txBody>
          <a:bodyPr anchorCtr="0" anchor="t" bIns="91425" lIns="91425" spcFirstLastPara="1" rIns="91425" wrap="square" tIns="91425">
            <a:noAutofit/>
          </a:bodyPr>
          <a:lstStyle>
            <a:lvl1pPr indent="-311150" lvl="0" marL="457200" marR="0" algn="l">
              <a:lnSpc>
                <a:spcPct val="115000"/>
              </a:lnSpc>
              <a:spcBef>
                <a:spcPts val="0"/>
              </a:spcBef>
              <a:spcAft>
                <a:spcPts val="0"/>
              </a:spcAft>
              <a:buClr>
                <a:schemeClr val="dk2"/>
              </a:buClr>
              <a:buSzPts val="1300"/>
              <a:buFont typeface="Roboto"/>
              <a:buChar char="●"/>
              <a:defRPr b="0" i="0" sz="1300" u="none" cap="none" strike="noStrike">
                <a:solidFill>
                  <a:schemeClr val="dk2"/>
                </a:solidFill>
                <a:latin typeface="Roboto"/>
                <a:ea typeface="Roboto"/>
                <a:cs typeface="Roboto"/>
                <a:sym typeface="Roboto"/>
              </a:defRPr>
            </a:lvl1pPr>
            <a:lvl2pPr indent="-298450" lvl="1" marL="914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2pPr>
            <a:lvl3pPr indent="-298450" lvl="2" marL="1371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3pPr>
            <a:lvl4pPr indent="-298450" lvl="3" marL="18288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4pPr>
            <a:lvl5pPr indent="-298450" lvl="4" marL="22860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5pPr>
            <a:lvl6pPr indent="-298450" lvl="5" marL="27432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6pPr>
            <a:lvl7pPr indent="-298450" lvl="6" marL="3200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7pPr>
            <a:lvl8pPr indent="-298450" lvl="7" marL="3657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8pPr>
            <a:lvl9pPr indent="-298450" lvl="8" marL="4114800" marR="0" algn="l">
              <a:lnSpc>
                <a:spcPct val="115000"/>
              </a:lnSpc>
              <a:spcBef>
                <a:spcPts val="1600"/>
              </a:spcBef>
              <a:spcAft>
                <a:spcPts val="1600"/>
              </a:spcAft>
              <a:buClr>
                <a:schemeClr val="dk2"/>
              </a:buClr>
              <a:buSzPts val="1100"/>
              <a:buFont typeface="Roboto"/>
              <a:buChar char="■"/>
              <a:defRPr b="0" i="0" sz="1100" u="none" cap="none" strike="noStrike">
                <a:solidFill>
                  <a:schemeClr val="dk2"/>
                </a:solidFill>
                <a:latin typeface="Roboto"/>
                <a:ea typeface="Roboto"/>
                <a:cs typeface="Roboto"/>
                <a:sym typeface="Roboto"/>
              </a:defRPr>
            </a:lvl9pPr>
          </a:lstStyle>
          <a:p/>
        </p:txBody>
      </p:sp>
      <p:sp>
        <p:nvSpPr>
          <p:cNvPr id="20" name="Google Shape;20;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 name="Shape 21"/>
        <p:cNvGrpSpPr/>
        <p:nvPr/>
      </p:nvGrpSpPr>
      <p:grpSpPr>
        <a:xfrm>
          <a:off x="0" y="0"/>
          <a:ext cx="0" cy="0"/>
          <a:chOff x="0" y="0"/>
          <a:chExt cx="0" cy="0"/>
        </a:xfrm>
      </p:grpSpPr>
      <p:sp>
        <p:nvSpPr>
          <p:cNvPr id="22" name="Google Shape;22;p12"/>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2"/>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1"/>
              </a:buClr>
              <a:buSzPts val="2800"/>
              <a:buFont typeface="Merriweather"/>
              <a:buNone/>
              <a:defRPr b="0" i="0" sz="2800" u="none" cap="none" strike="noStrike">
                <a:solidFill>
                  <a:schemeClr val="lt1"/>
                </a:solidFill>
                <a:latin typeface="Merriweather"/>
                <a:ea typeface="Merriweather"/>
                <a:cs typeface="Merriweather"/>
                <a:sym typeface="Merriweather"/>
              </a:defRPr>
            </a:lvl1pPr>
            <a:lvl2pPr lvl="1"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2pPr>
            <a:lvl3pPr lvl="2"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3pPr>
            <a:lvl4pPr lvl="3"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4pPr>
            <a:lvl5pPr lvl="4"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5pPr>
            <a:lvl6pPr lvl="5"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6pPr>
            <a:lvl7pPr lvl="6"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7pPr>
            <a:lvl8pPr lvl="7"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8pPr>
            <a:lvl9pPr lvl="8"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9pPr>
          </a:lstStyle>
          <a:p/>
        </p:txBody>
      </p:sp>
      <p:sp>
        <p:nvSpPr>
          <p:cNvPr id="24" name="Google Shape;24;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 name="Shape 25"/>
        <p:cNvGrpSpPr/>
        <p:nvPr/>
      </p:nvGrpSpPr>
      <p:grpSpPr>
        <a:xfrm>
          <a:off x="0" y="0"/>
          <a:ext cx="0" cy="0"/>
          <a:chOff x="0" y="0"/>
          <a:chExt cx="0" cy="0"/>
        </a:xfrm>
      </p:grpSpPr>
      <p:sp>
        <p:nvSpPr>
          <p:cNvPr id="26" name="Google Shape;26;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7" name="Shape 27"/>
        <p:cNvGrpSpPr/>
        <p:nvPr/>
      </p:nvGrpSpPr>
      <p:grpSpPr>
        <a:xfrm>
          <a:off x="0" y="0"/>
          <a:ext cx="0" cy="0"/>
          <a:chOff x="0" y="0"/>
          <a:chExt cx="0" cy="0"/>
        </a:xfrm>
      </p:grpSpPr>
      <p:sp>
        <p:nvSpPr>
          <p:cNvPr id="28" name="Google Shape;28;p17"/>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7"/>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1"/>
              </a:buClr>
              <a:buSzPts val="2800"/>
              <a:buFont typeface="Merriweather"/>
              <a:buNone/>
              <a:defRPr b="0" i="0" sz="2800" u="none" cap="none" strike="noStrike">
                <a:solidFill>
                  <a:schemeClr val="lt1"/>
                </a:solidFill>
                <a:latin typeface="Merriweather"/>
                <a:ea typeface="Merriweather"/>
                <a:cs typeface="Merriweather"/>
                <a:sym typeface="Merriweather"/>
              </a:defRPr>
            </a:lvl1pPr>
            <a:lvl2pPr lvl="1"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2pPr>
            <a:lvl3pPr lvl="2"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3pPr>
            <a:lvl4pPr lvl="3"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4pPr>
            <a:lvl5pPr lvl="4"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5pPr>
            <a:lvl6pPr lvl="5"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6pPr>
            <a:lvl7pPr lvl="6"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7pPr>
            <a:lvl8pPr lvl="7"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8pPr>
            <a:lvl9pPr lvl="8"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9pPr>
          </a:lstStyle>
          <a:p/>
        </p:txBody>
      </p:sp>
      <p:sp>
        <p:nvSpPr>
          <p:cNvPr id="30" name="Google Shape;30;p17"/>
          <p:cNvSpPr txBox="1"/>
          <p:nvPr>
            <p:ph idx="1" type="body"/>
          </p:nvPr>
        </p:nvSpPr>
        <p:spPr>
          <a:xfrm>
            <a:off x="311700" y="1505700"/>
            <a:ext cx="3999900" cy="3076200"/>
          </a:xfrm>
          <a:prstGeom prst="rect">
            <a:avLst/>
          </a:prstGeom>
          <a:noFill/>
          <a:ln>
            <a:noFill/>
          </a:ln>
        </p:spPr>
        <p:txBody>
          <a:bodyPr anchorCtr="0" anchor="t" bIns="91425" lIns="91425" spcFirstLastPara="1" rIns="91425" wrap="square" tIns="91425">
            <a:noAutofit/>
          </a:bodyPr>
          <a:lstStyle>
            <a:lvl1pPr indent="-311150" lvl="0" marL="457200" marR="0" algn="l">
              <a:lnSpc>
                <a:spcPct val="115000"/>
              </a:lnSpc>
              <a:spcBef>
                <a:spcPts val="0"/>
              </a:spcBef>
              <a:spcAft>
                <a:spcPts val="0"/>
              </a:spcAft>
              <a:buClr>
                <a:schemeClr val="dk2"/>
              </a:buClr>
              <a:buSzPts val="1300"/>
              <a:buFont typeface="Roboto"/>
              <a:buChar char="●"/>
              <a:defRPr b="0" i="0" sz="1300" u="none" cap="none" strike="noStrike">
                <a:solidFill>
                  <a:schemeClr val="dk2"/>
                </a:solidFill>
                <a:latin typeface="Roboto"/>
                <a:ea typeface="Roboto"/>
                <a:cs typeface="Roboto"/>
                <a:sym typeface="Roboto"/>
              </a:defRPr>
            </a:lvl1pPr>
            <a:lvl2pPr indent="-298450" lvl="1" marL="914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2pPr>
            <a:lvl3pPr indent="-298450" lvl="2" marL="1371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3pPr>
            <a:lvl4pPr indent="-298450" lvl="3" marL="18288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4pPr>
            <a:lvl5pPr indent="-298450" lvl="4" marL="22860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5pPr>
            <a:lvl6pPr indent="-298450" lvl="5" marL="27432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6pPr>
            <a:lvl7pPr indent="-298450" lvl="6" marL="3200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7pPr>
            <a:lvl8pPr indent="-298450" lvl="7" marL="3657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8pPr>
            <a:lvl9pPr indent="-298450" lvl="8" marL="4114800" marR="0" algn="l">
              <a:lnSpc>
                <a:spcPct val="115000"/>
              </a:lnSpc>
              <a:spcBef>
                <a:spcPts val="1600"/>
              </a:spcBef>
              <a:spcAft>
                <a:spcPts val="1600"/>
              </a:spcAft>
              <a:buClr>
                <a:schemeClr val="dk2"/>
              </a:buClr>
              <a:buSzPts val="1100"/>
              <a:buFont typeface="Roboto"/>
              <a:buChar char="■"/>
              <a:defRPr b="0" i="0" sz="1100" u="none" cap="none" strike="noStrike">
                <a:solidFill>
                  <a:schemeClr val="dk2"/>
                </a:solidFill>
                <a:latin typeface="Roboto"/>
                <a:ea typeface="Roboto"/>
                <a:cs typeface="Roboto"/>
                <a:sym typeface="Roboto"/>
              </a:defRPr>
            </a:lvl9pPr>
          </a:lstStyle>
          <a:p/>
        </p:txBody>
      </p:sp>
      <p:sp>
        <p:nvSpPr>
          <p:cNvPr id="31" name="Google Shape;31;p17"/>
          <p:cNvSpPr txBox="1"/>
          <p:nvPr>
            <p:ph idx="2" type="body"/>
          </p:nvPr>
        </p:nvSpPr>
        <p:spPr>
          <a:xfrm>
            <a:off x="4832400" y="1505700"/>
            <a:ext cx="3999900" cy="3076200"/>
          </a:xfrm>
          <a:prstGeom prst="rect">
            <a:avLst/>
          </a:prstGeom>
          <a:noFill/>
          <a:ln>
            <a:noFill/>
          </a:ln>
        </p:spPr>
        <p:txBody>
          <a:bodyPr anchorCtr="0" anchor="t" bIns="91425" lIns="91425" spcFirstLastPara="1" rIns="91425" wrap="square" tIns="91425">
            <a:noAutofit/>
          </a:bodyPr>
          <a:lstStyle>
            <a:lvl1pPr indent="-311150" lvl="0" marL="457200" marR="0" algn="l">
              <a:lnSpc>
                <a:spcPct val="115000"/>
              </a:lnSpc>
              <a:spcBef>
                <a:spcPts val="0"/>
              </a:spcBef>
              <a:spcAft>
                <a:spcPts val="0"/>
              </a:spcAft>
              <a:buClr>
                <a:schemeClr val="dk2"/>
              </a:buClr>
              <a:buSzPts val="1300"/>
              <a:buFont typeface="Roboto"/>
              <a:buChar char="●"/>
              <a:defRPr b="0" i="0" sz="1300" u="none" cap="none" strike="noStrike">
                <a:solidFill>
                  <a:schemeClr val="dk2"/>
                </a:solidFill>
                <a:latin typeface="Roboto"/>
                <a:ea typeface="Roboto"/>
                <a:cs typeface="Roboto"/>
                <a:sym typeface="Roboto"/>
              </a:defRPr>
            </a:lvl1pPr>
            <a:lvl2pPr indent="-298450" lvl="1" marL="914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2pPr>
            <a:lvl3pPr indent="-298450" lvl="2" marL="1371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3pPr>
            <a:lvl4pPr indent="-298450" lvl="3" marL="18288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4pPr>
            <a:lvl5pPr indent="-298450" lvl="4" marL="22860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5pPr>
            <a:lvl6pPr indent="-298450" lvl="5" marL="27432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6pPr>
            <a:lvl7pPr indent="-298450" lvl="6" marL="3200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7pPr>
            <a:lvl8pPr indent="-298450" lvl="7" marL="3657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8pPr>
            <a:lvl9pPr indent="-298450" lvl="8" marL="4114800" marR="0" algn="l">
              <a:lnSpc>
                <a:spcPct val="115000"/>
              </a:lnSpc>
              <a:spcBef>
                <a:spcPts val="1600"/>
              </a:spcBef>
              <a:spcAft>
                <a:spcPts val="1600"/>
              </a:spcAft>
              <a:buClr>
                <a:schemeClr val="dk2"/>
              </a:buClr>
              <a:buSzPts val="1100"/>
              <a:buFont typeface="Roboto"/>
              <a:buChar char="■"/>
              <a:defRPr b="0" i="0" sz="1100" u="none" cap="none" strike="noStrike">
                <a:solidFill>
                  <a:schemeClr val="dk2"/>
                </a:solidFill>
                <a:latin typeface="Roboto"/>
                <a:ea typeface="Roboto"/>
                <a:cs typeface="Roboto"/>
                <a:sym typeface="Roboto"/>
              </a:defRPr>
            </a:lvl9pPr>
          </a:lstStyle>
          <a:p/>
        </p:txBody>
      </p:sp>
      <p:sp>
        <p:nvSpPr>
          <p:cNvPr id="32" name="Google Shape;32;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36" name="Google Shape;36;p2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25"/>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dk2"/>
              </a:buClr>
              <a:buSzPts val="1000"/>
              <a:buFont typeface="Roboto"/>
              <a:buNone/>
              <a:defRPr/>
            </a:lvl1pPr>
            <a:lvl2pPr indent="0" lvl="1" marL="0" marR="0" algn="r">
              <a:lnSpc>
                <a:spcPct val="100000"/>
              </a:lnSpc>
              <a:spcBef>
                <a:spcPts val="0"/>
              </a:spcBef>
              <a:spcAft>
                <a:spcPts val="0"/>
              </a:spcAft>
              <a:buClr>
                <a:schemeClr val="dk2"/>
              </a:buClr>
              <a:buSzPts val="1000"/>
              <a:buFont typeface="Roboto"/>
              <a:buNone/>
              <a:defRPr/>
            </a:lvl2pPr>
            <a:lvl3pPr indent="0" lvl="2" marL="0" marR="0" algn="r">
              <a:lnSpc>
                <a:spcPct val="100000"/>
              </a:lnSpc>
              <a:spcBef>
                <a:spcPts val="0"/>
              </a:spcBef>
              <a:spcAft>
                <a:spcPts val="0"/>
              </a:spcAft>
              <a:buClr>
                <a:schemeClr val="dk2"/>
              </a:buClr>
              <a:buSzPts val="1000"/>
              <a:buFont typeface="Roboto"/>
              <a:buNone/>
              <a:defRPr/>
            </a:lvl3pPr>
            <a:lvl4pPr indent="0" lvl="3" marL="0" marR="0" algn="r">
              <a:lnSpc>
                <a:spcPct val="100000"/>
              </a:lnSpc>
              <a:spcBef>
                <a:spcPts val="0"/>
              </a:spcBef>
              <a:spcAft>
                <a:spcPts val="0"/>
              </a:spcAft>
              <a:buClr>
                <a:schemeClr val="dk2"/>
              </a:buClr>
              <a:buSzPts val="1000"/>
              <a:buFont typeface="Roboto"/>
              <a:buNone/>
              <a:defRPr/>
            </a:lvl4pPr>
            <a:lvl5pPr indent="0" lvl="4" marL="0" marR="0" algn="r">
              <a:lnSpc>
                <a:spcPct val="100000"/>
              </a:lnSpc>
              <a:spcBef>
                <a:spcPts val="0"/>
              </a:spcBef>
              <a:spcAft>
                <a:spcPts val="0"/>
              </a:spcAft>
              <a:buClr>
                <a:schemeClr val="dk2"/>
              </a:buClr>
              <a:buSzPts val="1000"/>
              <a:buFont typeface="Roboto"/>
              <a:buNone/>
              <a:defRPr/>
            </a:lvl5pPr>
            <a:lvl6pPr indent="0" lvl="5" marL="0" marR="0" algn="r">
              <a:lnSpc>
                <a:spcPct val="100000"/>
              </a:lnSpc>
              <a:spcBef>
                <a:spcPts val="0"/>
              </a:spcBef>
              <a:spcAft>
                <a:spcPts val="0"/>
              </a:spcAft>
              <a:buClr>
                <a:schemeClr val="dk2"/>
              </a:buClr>
              <a:buSzPts val="1000"/>
              <a:buFont typeface="Roboto"/>
              <a:buNone/>
              <a:defRPr/>
            </a:lvl6pPr>
            <a:lvl7pPr indent="0" lvl="6" marL="0" marR="0" algn="r">
              <a:lnSpc>
                <a:spcPct val="100000"/>
              </a:lnSpc>
              <a:spcBef>
                <a:spcPts val="0"/>
              </a:spcBef>
              <a:spcAft>
                <a:spcPts val="0"/>
              </a:spcAft>
              <a:buClr>
                <a:schemeClr val="dk2"/>
              </a:buClr>
              <a:buSzPts val="1000"/>
              <a:buFont typeface="Roboto"/>
              <a:buNone/>
              <a:defRPr/>
            </a:lvl7pPr>
            <a:lvl8pPr indent="0" lvl="7" marL="0" marR="0" algn="r">
              <a:lnSpc>
                <a:spcPct val="100000"/>
              </a:lnSpc>
              <a:spcBef>
                <a:spcPts val="0"/>
              </a:spcBef>
              <a:spcAft>
                <a:spcPts val="0"/>
              </a:spcAft>
              <a:buClr>
                <a:schemeClr val="dk2"/>
              </a:buClr>
              <a:buSzPts val="1000"/>
              <a:buFont typeface="Roboto"/>
              <a:buNone/>
              <a:defRPr/>
            </a:lvl8pPr>
            <a:lvl9pPr indent="0" lvl="8" marL="0" marR="0" algn="r">
              <a:lnSpc>
                <a:spcPct val="100000"/>
              </a:lnSpc>
              <a:spcBef>
                <a:spcPts val="0"/>
              </a:spcBef>
              <a:spcAft>
                <a:spcPts val="0"/>
              </a:spcAft>
              <a:buClr>
                <a:schemeClr val="dk2"/>
              </a:buClr>
              <a:buSzPts val="1000"/>
              <a:buFont typeface="Roboto"/>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9" name="Shape 39"/>
        <p:cNvGrpSpPr/>
        <p:nvPr/>
      </p:nvGrpSpPr>
      <p:grpSpPr>
        <a:xfrm>
          <a:off x="0" y="0"/>
          <a:ext cx="0" cy="0"/>
          <a:chOff x="0" y="0"/>
          <a:chExt cx="0" cy="0"/>
        </a:xfrm>
      </p:grpSpPr>
      <p:sp>
        <p:nvSpPr>
          <p:cNvPr id="40" name="Google Shape;40;p15"/>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5"/>
          <p:cNvSpPr txBox="1"/>
          <p:nvPr>
            <p:ph idx="1" type="body"/>
          </p:nvPr>
        </p:nvSpPr>
        <p:spPr>
          <a:xfrm>
            <a:off x="311700" y="4521400"/>
            <a:ext cx="7979400" cy="4605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lt1"/>
              </a:buClr>
              <a:buSzPts val="1300"/>
              <a:buFont typeface="Merriweather"/>
              <a:buNone/>
              <a:defRPr b="0" i="0" sz="1300" u="none" cap="none" strike="noStrike">
                <a:solidFill>
                  <a:schemeClr val="lt1"/>
                </a:solidFill>
                <a:latin typeface="Merriweather"/>
                <a:ea typeface="Merriweather"/>
                <a:cs typeface="Merriweather"/>
                <a:sym typeface="Merriweather"/>
              </a:defRPr>
            </a:lvl1pPr>
            <a:lvl2pPr indent="-298450" lvl="1" marL="914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2pPr>
            <a:lvl3pPr indent="-298450" lvl="2" marL="1371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3pPr>
            <a:lvl4pPr indent="-298450" lvl="3" marL="18288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4pPr>
            <a:lvl5pPr indent="-298450" lvl="4" marL="22860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5pPr>
            <a:lvl6pPr indent="-298450" lvl="5" marL="27432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6pPr>
            <a:lvl7pPr indent="-298450" lvl="6" marL="32004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7pPr>
            <a:lvl8pPr indent="-298450" lvl="7" marL="3657600" marR="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8pPr>
            <a:lvl9pPr indent="-298450" lvl="8" marL="4114800" marR="0" algn="l">
              <a:lnSpc>
                <a:spcPct val="115000"/>
              </a:lnSpc>
              <a:spcBef>
                <a:spcPts val="1600"/>
              </a:spcBef>
              <a:spcAft>
                <a:spcPts val="1600"/>
              </a:spcAft>
              <a:buClr>
                <a:schemeClr val="dk2"/>
              </a:buClr>
              <a:buSzPts val="1100"/>
              <a:buFont typeface="Roboto"/>
              <a:buChar char="■"/>
              <a:defRPr b="0" i="0" sz="1100" u="none" cap="none" strike="noStrike">
                <a:solidFill>
                  <a:schemeClr val="dk2"/>
                </a:solidFill>
                <a:latin typeface="Roboto"/>
                <a:ea typeface="Roboto"/>
                <a:cs typeface="Roboto"/>
                <a:sym typeface="Roboto"/>
              </a:defRPr>
            </a:lvl9pPr>
          </a:lstStyle>
          <a:p/>
        </p:txBody>
      </p:sp>
      <p:sp>
        <p:nvSpPr>
          <p:cNvPr id="42" name="Google Shape;4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43" name="Shape 43"/>
        <p:cNvGrpSpPr/>
        <p:nvPr/>
      </p:nvGrpSpPr>
      <p:grpSpPr>
        <a:xfrm>
          <a:off x="0" y="0"/>
          <a:ext cx="0" cy="0"/>
          <a:chOff x="0" y="0"/>
          <a:chExt cx="0" cy="0"/>
        </a:xfrm>
      </p:grpSpPr>
      <p:sp>
        <p:nvSpPr>
          <p:cNvPr id="44" name="Google Shape;44;p16"/>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45" name="Google Shape;45;p16"/>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46" name="Google Shape;46;p16"/>
          <p:cNvSpPr txBox="1"/>
          <p:nvPr>
            <p:ph type="title"/>
          </p:nvPr>
        </p:nvSpPr>
        <p:spPr>
          <a:xfrm>
            <a:off x="311700" y="539725"/>
            <a:ext cx="8520600" cy="12825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accent1"/>
              </a:buClr>
              <a:buSzPts val="3600"/>
              <a:buFont typeface="Merriweather"/>
              <a:buNone/>
              <a:defRPr b="0" i="0" sz="3600" u="none" cap="none" strike="noStrike">
                <a:solidFill>
                  <a:schemeClr val="accent1"/>
                </a:solidFill>
                <a:latin typeface="Merriweather"/>
                <a:ea typeface="Merriweather"/>
                <a:cs typeface="Merriweather"/>
                <a:sym typeface="Merriweather"/>
              </a:defRPr>
            </a:lvl1pPr>
            <a:lvl2pPr lvl="1"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2pPr>
            <a:lvl3pPr lvl="2"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3pPr>
            <a:lvl4pPr lvl="3"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4pPr>
            <a:lvl5pPr lvl="4"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5pPr>
            <a:lvl6pPr lvl="5"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6pPr>
            <a:lvl7pPr lvl="6"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7pPr>
            <a:lvl8pPr lvl="7"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8pPr>
            <a:lvl9pPr lvl="8"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9pPr>
          </a:lstStyle>
          <a:p/>
        </p:txBody>
      </p:sp>
      <p:sp>
        <p:nvSpPr>
          <p:cNvPr id="47" name="Google Shape;47;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1pPr>
            <a:lvl2pPr indent="0" lvl="1"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2pPr>
            <a:lvl3pPr indent="0" lvl="2"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3pPr>
            <a:lvl4pPr indent="0" lvl="3"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4pPr>
            <a:lvl5pPr indent="0" lvl="4"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5pPr>
            <a:lvl6pPr indent="0" lvl="5"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6pPr>
            <a:lvl7pPr indent="0" lvl="6"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7pPr>
            <a:lvl8pPr indent="0" lvl="7"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8pPr>
            <a:lvl9pPr indent="0" lvl="8"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48" name="Shape 48"/>
        <p:cNvGrpSpPr/>
        <p:nvPr/>
      </p:nvGrpSpPr>
      <p:grpSpPr>
        <a:xfrm>
          <a:off x="0" y="0"/>
          <a:ext cx="0" cy="0"/>
          <a:chOff x="0" y="0"/>
          <a:chExt cx="0" cy="0"/>
        </a:xfrm>
      </p:grpSpPr>
      <p:sp>
        <p:nvSpPr>
          <p:cNvPr id="49" name="Google Shape;49;p18"/>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8"/>
          <p:cNvSpPr txBox="1"/>
          <p:nvPr>
            <p:ph type="title"/>
          </p:nvPr>
        </p:nvSpPr>
        <p:spPr>
          <a:xfrm>
            <a:off x="311725" y="500925"/>
            <a:ext cx="3127500" cy="18291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1"/>
              </a:buClr>
              <a:buSzPts val="2800"/>
              <a:buFont typeface="Merriweather"/>
              <a:buNone/>
              <a:defRPr b="0" i="0" sz="2800" u="none" cap="none" strike="noStrike">
                <a:solidFill>
                  <a:schemeClr val="lt1"/>
                </a:solidFill>
                <a:latin typeface="Merriweather"/>
                <a:ea typeface="Merriweather"/>
                <a:cs typeface="Merriweather"/>
                <a:sym typeface="Merriweather"/>
              </a:defRPr>
            </a:lvl1pPr>
            <a:lvl2pPr lvl="1"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2pPr>
            <a:lvl3pPr lvl="2"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3pPr>
            <a:lvl4pPr lvl="3"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4pPr>
            <a:lvl5pPr lvl="4"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5pPr>
            <a:lvl6pPr lvl="5"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6pPr>
            <a:lvl7pPr lvl="6"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7pPr>
            <a:lvl8pPr lvl="7"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8pPr>
            <a:lvl9pPr lvl="8" algn="l">
              <a:lnSpc>
                <a:spcPct val="100000"/>
              </a:lnSpc>
              <a:spcBef>
                <a:spcPts val="0"/>
              </a:spcBef>
              <a:spcAft>
                <a:spcPts val="0"/>
              </a:spcAft>
              <a:buClr>
                <a:schemeClr val="lt1"/>
              </a:buClr>
              <a:buSzPts val="2800"/>
              <a:buFont typeface="Merriweather"/>
              <a:buNone/>
              <a:defRPr sz="2800">
                <a:solidFill>
                  <a:schemeClr val="lt1"/>
                </a:solidFill>
                <a:latin typeface="Merriweather"/>
                <a:ea typeface="Merriweather"/>
                <a:cs typeface="Merriweather"/>
                <a:sym typeface="Merriweather"/>
              </a:defRPr>
            </a:lvl9pPr>
          </a:lstStyle>
          <a:p/>
        </p:txBody>
      </p:sp>
      <p:sp>
        <p:nvSpPr>
          <p:cNvPr id="51" name="Google Shape;51;p18"/>
          <p:cNvSpPr txBox="1"/>
          <p:nvPr>
            <p:ph idx="1" type="body"/>
          </p:nvPr>
        </p:nvSpPr>
        <p:spPr>
          <a:xfrm>
            <a:off x="311700" y="2390650"/>
            <a:ext cx="3127500" cy="2298000"/>
          </a:xfrm>
          <a:prstGeom prst="rect">
            <a:avLst/>
          </a:prstGeom>
          <a:noFill/>
          <a:ln>
            <a:noFill/>
          </a:ln>
        </p:spPr>
        <p:txBody>
          <a:bodyPr anchorCtr="0" anchor="t" bIns="91425" lIns="91425" spcFirstLastPara="1" rIns="91425" wrap="square" tIns="91425">
            <a:noAutofit/>
          </a:bodyPr>
          <a:lstStyle>
            <a:lvl1pPr indent="-311150" lvl="0" marL="457200" marR="0" algn="l">
              <a:lnSpc>
                <a:spcPct val="115000"/>
              </a:lnSpc>
              <a:spcBef>
                <a:spcPts val="0"/>
              </a:spcBef>
              <a:spcAft>
                <a:spcPts val="0"/>
              </a:spcAft>
              <a:buClr>
                <a:schemeClr val="accent2"/>
              </a:buClr>
              <a:buSzPts val="1300"/>
              <a:buFont typeface="Roboto"/>
              <a:buChar char="●"/>
              <a:defRPr b="0" i="0" sz="1300" u="none" cap="none" strike="noStrike">
                <a:solidFill>
                  <a:schemeClr val="accent2"/>
                </a:solidFill>
                <a:latin typeface="Roboto"/>
                <a:ea typeface="Roboto"/>
                <a:cs typeface="Roboto"/>
                <a:sym typeface="Roboto"/>
              </a:defRPr>
            </a:lvl1pPr>
            <a:lvl2pPr indent="-298450" lvl="1" marL="9144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2pPr>
            <a:lvl3pPr indent="-298450" lvl="2" marL="13716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3pPr>
            <a:lvl4pPr indent="-298450" lvl="3" marL="18288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4pPr>
            <a:lvl5pPr indent="-298450" lvl="4" marL="22860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5pPr>
            <a:lvl6pPr indent="-298450" lvl="5" marL="27432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6pPr>
            <a:lvl7pPr indent="-298450" lvl="6" marL="32004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7pPr>
            <a:lvl8pPr indent="-298450" lvl="7" marL="36576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8pPr>
            <a:lvl9pPr indent="-298450" lvl="8" marL="4114800" marR="0" algn="l">
              <a:lnSpc>
                <a:spcPct val="115000"/>
              </a:lnSpc>
              <a:spcBef>
                <a:spcPts val="1600"/>
              </a:spcBef>
              <a:spcAft>
                <a:spcPts val="160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9pPr>
          </a:lstStyle>
          <a:p/>
        </p:txBody>
      </p:sp>
      <p:sp>
        <p:nvSpPr>
          <p:cNvPr id="52" name="Google Shape;5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1pPr>
            <a:lvl2pPr indent="0" lvl="1"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2pPr>
            <a:lvl3pPr indent="0" lvl="2"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3pPr>
            <a:lvl4pPr indent="0" lvl="3"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4pPr>
            <a:lvl5pPr indent="0" lvl="4"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5pPr>
            <a:lvl6pPr indent="0" lvl="5"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6pPr>
            <a:lvl7pPr indent="0" lvl="6"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7pPr>
            <a:lvl8pPr indent="0" lvl="7"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8pPr>
            <a:lvl9pPr indent="0" lvl="8" marL="0" marR="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bg>
      <p:bgPr>
        <a:solidFill>
          <a:schemeClr val="accent3"/>
        </a:solidFill>
      </p:bgPr>
    </p:bg>
    <p:spTree>
      <p:nvGrpSpPr>
        <p:cNvPr id="53" name="Shape 53"/>
        <p:cNvGrpSpPr/>
        <p:nvPr/>
      </p:nvGrpSpPr>
      <p:grpSpPr>
        <a:xfrm>
          <a:off x="0" y="0"/>
          <a:ext cx="0" cy="0"/>
          <a:chOff x="0" y="0"/>
          <a:chExt cx="0" cy="0"/>
        </a:xfrm>
      </p:grpSpPr>
      <p:sp>
        <p:nvSpPr>
          <p:cNvPr id="54" name="Google Shape;54;p19"/>
          <p:cNvSpPr txBox="1"/>
          <p:nvPr>
            <p:ph type="title"/>
          </p:nvPr>
        </p:nvSpPr>
        <p:spPr>
          <a:xfrm>
            <a:off x="311675" y="798600"/>
            <a:ext cx="6247800" cy="35463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accent1"/>
              </a:buClr>
              <a:buSzPts val="3600"/>
              <a:buFont typeface="Merriweather"/>
              <a:buNone/>
              <a:defRPr b="0" i="0" sz="3600" u="none" cap="none" strike="noStrike">
                <a:solidFill>
                  <a:schemeClr val="accent1"/>
                </a:solidFill>
                <a:latin typeface="Merriweather"/>
                <a:ea typeface="Merriweather"/>
                <a:cs typeface="Merriweather"/>
                <a:sym typeface="Merriweather"/>
              </a:defRPr>
            </a:lvl1pPr>
            <a:lvl2pPr lvl="1"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2pPr>
            <a:lvl3pPr lvl="2"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3pPr>
            <a:lvl4pPr lvl="3"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4pPr>
            <a:lvl5pPr lvl="4"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5pPr>
            <a:lvl6pPr lvl="5"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6pPr>
            <a:lvl7pPr lvl="6"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7pPr>
            <a:lvl8pPr lvl="7"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8pPr>
            <a:lvl9pPr lvl="8" algn="l">
              <a:lnSpc>
                <a:spcPct val="100000"/>
              </a:lnSpc>
              <a:spcBef>
                <a:spcPts val="0"/>
              </a:spcBef>
              <a:spcAft>
                <a:spcPts val="0"/>
              </a:spcAft>
              <a:buClr>
                <a:schemeClr val="accent1"/>
              </a:buClr>
              <a:buSzPts val="3600"/>
              <a:buFont typeface="Merriweather"/>
              <a:buNone/>
              <a:defRPr sz="3600">
                <a:solidFill>
                  <a:schemeClr val="accent1"/>
                </a:solidFill>
                <a:latin typeface="Merriweather"/>
                <a:ea typeface="Merriweather"/>
                <a:cs typeface="Merriweather"/>
                <a:sym typeface="Merriweather"/>
              </a:defRPr>
            </a:lvl9pPr>
          </a:lstStyle>
          <a:p/>
        </p:txBody>
      </p:sp>
      <p:sp>
        <p:nvSpPr>
          <p:cNvPr id="55" name="Google Shape;55;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1pPr>
            <a:lvl2pPr indent="0" lvl="1"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2pPr>
            <a:lvl3pPr indent="0" lvl="2"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3pPr>
            <a:lvl4pPr indent="0" lvl="3"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4pPr>
            <a:lvl5pPr indent="0" lvl="4"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5pPr>
            <a:lvl6pPr indent="0" lvl="5"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6pPr>
            <a:lvl7pPr indent="0" lvl="6"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7pPr>
            <a:lvl8pPr indent="0" lvl="7"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8pPr>
            <a:lvl9pPr indent="0" lvl="8" marL="0" marR="0" algn="r">
              <a:lnSpc>
                <a:spcPct val="100000"/>
              </a:lnSpc>
              <a:spcBef>
                <a:spcPts val="0"/>
              </a:spcBef>
              <a:spcAft>
                <a:spcPts val="0"/>
              </a:spcAft>
              <a:buClr>
                <a:schemeClr val="accent1"/>
              </a:buClr>
              <a:buSzPts val="1000"/>
              <a:buFont typeface="Roboto"/>
              <a:buNone/>
              <a:defRPr b="0" i="0" sz="1000" u="none" cap="none" strike="noStrike">
                <a:solidFill>
                  <a:schemeClr val="accen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bg>
      <p:bgPr>
        <a:solidFill>
          <a:schemeClr val="dk1"/>
        </a:solidFill>
      </p:bgPr>
    </p:bg>
    <p:spTree>
      <p:nvGrpSpPr>
        <p:cNvPr id="56" name="Shape 56"/>
        <p:cNvGrpSpPr/>
        <p:nvPr/>
      </p:nvGrpSpPr>
      <p:grpSpPr>
        <a:xfrm>
          <a:off x="0" y="0"/>
          <a:ext cx="0" cy="0"/>
          <a:chOff x="0" y="0"/>
          <a:chExt cx="0" cy="0"/>
        </a:xfrm>
      </p:grpSpPr>
      <p:sp>
        <p:nvSpPr>
          <p:cNvPr id="57" name="Google Shape;57;p21"/>
          <p:cNvSpPr txBox="1"/>
          <p:nvPr>
            <p:ph type="title"/>
          </p:nvPr>
        </p:nvSpPr>
        <p:spPr>
          <a:xfrm>
            <a:off x="311750" y="831175"/>
            <a:ext cx="5334900" cy="12447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10000"/>
              <a:buFont typeface="Merriweather"/>
              <a:buNone/>
              <a:defRPr b="0" i="0" sz="10000" u="none" cap="none" strike="noStrike">
                <a:solidFill>
                  <a:schemeClr val="lt1"/>
                </a:solidFill>
                <a:latin typeface="Merriweather"/>
                <a:ea typeface="Merriweather"/>
                <a:cs typeface="Merriweather"/>
                <a:sym typeface="Merriweather"/>
              </a:defRPr>
            </a:lvl1pPr>
            <a:lvl2pPr lvl="1"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2pPr>
            <a:lvl3pPr lvl="2"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3pPr>
            <a:lvl4pPr lvl="3"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4pPr>
            <a:lvl5pPr lvl="4"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5pPr>
            <a:lvl6pPr lvl="5"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6pPr>
            <a:lvl7pPr lvl="6"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7pPr>
            <a:lvl8pPr lvl="7"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8pPr>
            <a:lvl9pPr lvl="8" algn="l">
              <a:lnSpc>
                <a:spcPct val="100000"/>
              </a:lnSpc>
              <a:spcBef>
                <a:spcPts val="0"/>
              </a:spcBef>
              <a:spcAft>
                <a:spcPts val="0"/>
              </a:spcAft>
              <a:buClr>
                <a:schemeClr val="lt1"/>
              </a:buClr>
              <a:buSzPts val="10000"/>
              <a:buFont typeface="Merriweather"/>
              <a:buNone/>
              <a:defRPr sz="10000">
                <a:solidFill>
                  <a:schemeClr val="lt1"/>
                </a:solidFill>
                <a:latin typeface="Merriweather"/>
                <a:ea typeface="Merriweather"/>
                <a:cs typeface="Merriweather"/>
                <a:sym typeface="Merriweather"/>
              </a:defRPr>
            </a:lvl9pPr>
          </a:lstStyle>
          <a:p/>
        </p:txBody>
      </p:sp>
      <p:sp>
        <p:nvSpPr>
          <p:cNvPr id="58" name="Google Shape;58;p21"/>
          <p:cNvSpPr txBox="1"/>
          <p:nvPr>
            <p:ph idx="1" type="body"/>
          </p:nvPr>
        </p:nvSpPr>
        <p:spPr>
          <a:xfrm>
            <a:off x="311700" y="2121425"/>
            <a:ext cx="5334900" cy="942600"/>
          </a:xfrm>
          <a:prstGeom prst="rect">
            <a:avLst/>
          </a:prstGeom>
          <a:noFill/>
          <a:ln>
            <a:noFill/>
          </a:ln>
        </p:spPr>
        <p:txBody>
          <a:bodyPr anchorCtr="0" anchor="t" bIns="91425" lIns="91425" spcFirstLastPara="1" rIns="91425" wrap="square" tIns="91425">
            <a:noAutofit/>
          </a:bodyPr>
          <a:lstStyle>
            <a:lvl1pPr indent="-311150" lvl="0" marL="457200" marR="0" algn="l">
              <a:lnSpc>
                <a:spcPct val="115000"/>
              </a:lnSpc>
              <a:spcBef>
                <a:spcPts val="0"/>
              </a:spcBef>
              <a:spcAft>
                <a:spcPts val="0"/>
              </a:spcAft>
              <a:buClr>
                <a:schemeClr val="accent2"/>
              </a:buClr>
              <a:buSzPts val="1300"/>
              <a:buFont typeface="Roboto"/>
              <a:buChar char="●"/>
              <a:defRPr b="0" i="0" sz="1300" u="none" cap="none" strike="noStrike">
                <a:solidFill>
                  <a:schemeClr val="accent2"/>
                </a:solidFill>
                <a:latin typeface="Roboto"/>
                <a:ea typeface="Roboto"/>
                <a:cs typeface="Roboto"/>
                <a:sym typeface="Roboto"/>
              </a:defRPr>
            </a:lvl1pPr>
            <a:lvl2pPr indent="-298450" lvl="1" marL="9144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2pPr>
            <a:lvl3pPr indent="-298450" lvl="2" marL="13716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3pPr>
            <a:lvl4pPr indent="-298450" lvl="3" marL="18288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4pPr>
            <a:lvl5pPr indent="-298450" lvl="4" marL="22860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5pPr>
            <a:lvl6pPr indent="-298450" lvl="5" marL="27432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6pPr>
            <a:lvl7pPr indent="-298450" lvl="6" marL="32004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7pPr>
            <a:lvl8pPr indent="-298450" lvl="7" marL="3657600" marR="0" algn="l">
              <a:lnSpc>
                <a:spcPct val="115000"/>
              </a:lnSpc>
              <a:spcBef>
                <a:spcPts val="1600"/>
              </a:spcBef>
              <a:spcAft>
                <a:spcPts val="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8pPr>
            <a:lvl9pPr indent="-298450" lvl="8" marL="4114800" marR="0" algn="l">
              <a:lnSpc>
                <a:spcPct val="115000"/>
              </a:lnSpc>
              <a:spcBef>
                <a:spcPts val="1600"/>
              </a:spcBef>
              <a:spcAft>
                <a:spcPts val="1600"/>
              </a:spcAft>
              <a:buClr>
                <a:schemeClr val="accent2"/>
              </a:buClr>
              <a:buSzPts val="1100"/>
              <a:buFont typeface="Roboto"/>
              <a:buChar char="■"/>
              <a:defRPr b="0" i="0" sz="1100" u="none" cap="none" strike="noStrike">
                <a:solidFill>
                  <a:schemeClr val="accent2"/>
                </a:solidFill>
                <a:latin typeface="Roboto"/>
                <a:ea typeface="Roboto"/>
                <a:cs typeface="Roboto"/>
                <a:sym typeface="Roboto"/>
              </a:defRPr>
            </a:lvl9pPr>
          </a:lstStyle>
          <a:p/>
        </p:txBody>
      </p:sp>
      <p:sp>
        <p:nvSpPr>
          <p:cNvPr id="59" name="Google Shape;5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chemeClr val="lt1"/>
              </a:buClr>
              <a:buSzPts val="1000"/>
              <a:buFont typeface="Roboto"/>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1pPr>
            <a:lvl2pPr lvl="1"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2pPr>
            <a:lvl3pPr lvl="2"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3pPr>
            <a:lvl4pPr lvl="3"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4pPr>
            <a:lvl5pPr lvl="4"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5pPr>
            <a:lvl6pPr lvl="5"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6pPr>
            <a:lvl7pPr lvl="6"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7pPr>
            <a:lvl8pPr lvl="7"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8pPr>
            <a:lvl9pPr lvl="8" marR="0" rtl="0" algn="l">
              <a:lnSpc>
                <a:spcPct val="100000"/>
              </a:lnSpc>
              <a:spcBef>
                <a:spcPts val="0"/>
              </a:spcBef>
              <a:spcAft>
                <a:spcPts val="0"/>
              </a:spcAft>
              <a:buClr>
                <a:schemeClr val="accent1"/>
              </a:buClr>
              <a:buSzPts val="2800"/>
              <a:buFont typeface="Merriweather"/>
              <a:buNone/>
              <a:defRPr b="0" i="0" sz="2800" u="none" cap="none" strike="noStrike">
                <a:solidFill>
                  <a:schemeClr val="accent1"/>
                </a:solidFill>
                <a:latin typeface="Merriweather"/>
                <a:ea typeface="Merriweather"/>
                <a:cs typeface="Merriweather"/>
                <a:sym typeface="Merriweather"/>
              </a:defRPr>
            </a:lvl9pPr>
          </a:lstStyle>
          <a:p/>
        </p:txBody>
      </p:sp>
      <p:sp>
        <p:nvSpPr>
          <p:cNvPr id="7" name="Google Shape;7;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marR="0" rtl="0" algn="l">
              <a:lnSpc>
                <a:spcPct val="115000"/>
              </a:lnSpc>
              <a:spcBef>
                <a:spcPts val="0"/>
              </a:spcBef>
              <a:spcAft>
                <a:spcPts val="0"/>
              </a:spcAft>
              <a:buClr>
                <a:schemeClr val="dk2"/>
              </a:buClr>
              <a:buSzPts val="1300"/>
              <a:buFont typeface="Roboto"/>
              <a:buChar char="●"/>
              <a:defRPr b="0" i="0" sz="1300" u="none" cap="none" strike="noStrike">
                <a:solidFill>
                  <a:schemeClr val="dk2"/>
                </a:solidFill>
                <a:latin typeface="Roboto"/>
                <a:ea typeface="Roboto"/>
                <a:cs typeface="Roboto"/>
                <a:sym typeface="Roboto"/>
              </a:defRPr>
            </a:lvl1pPr>
            <a:lvl2pPr indent="-298450" lvl="1" marL="9144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2pPr>
            <a:lvl3pPr indent="-298450" lvl="2" marL="13716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3pPr>
            <a:lvl4pPr indent="-298450" lvl="3" marL="18288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4pPr>
            <a:lvl5pPr indent="-298450" lvl="4" marL="22860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5pPr>
            <a:lvl6pPr indent="-298450" lvl="5" marL="27432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6pPr>
            <a:lvl7pPr indent="-298450" lvl="6" marL="32004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7pPr>
            <a:lvl8pPr indent="-298450" lvl="7" marL="3657600" marR="0" rtl="0" algn="l">
              <a:lnSpc>
                <a:spcPct val="115000"/>
              </a:lnSpc>
              <a:spcBef>
                <a:spcPts val="1600"/>
              </a:spcBef>
              <a:spcAft>
                <a:spcPts val="0"/>
              </a:spcAft>
              <a:buClr>
                <a:schemeClr val="dk2"/>
              </a:buClr>
              <a:buSzPts val="1100"/>
              <a:buFont typeface="Roboto"/>
              <a:buChar char="○"/>
              <a:defRPr b="0" i="0" sz="1100" u="none" cap="none" strike="noStrike">
                <a:solidFill>
                  <a:schemeClr val="dk2"/>
                </a:solidFill>
                <a:latin typeface="Roboto"/>
                <a:ea typeface="Roboto"/>
                <a:cs typeface="Roboto"/>
                <a:sym typeface="Roboto"/>
              </a:defRPr>
            </a:lvl8pPr>
            <a:lvl9pPr indent="-298450" lvl="8" marL="4114800" marR="0" rtl="0" algn="l">
              <a:lnSpc>
                <a:spcPct val="115000"/>
              </a:lnSpc>
              <a:spcBef>
                <a:spcPts val="1600"/>
              </a:spcBef>
              <a:spcAft>
                <a:spcPts val="1600"/>
              </a:spcAft>
              <a:buClr>
                <a:schemeClr val="dk2"/>
              </a:buClr>
              <a:buSzPts val="1100"/>
              <a:buFont typeface="Roboto"/>
              <a:buChar char="■"/>
              <a:defRPr b="0" i="0" sz="1100" u="none" cap="none" strike="noStrike">
                <a:solidFill>
                  <a:schemeClr val="dk2"/>
                </a:solidFill>
                <a:latin typeface="Roboto"/>
                <a:ea typeface="Roboto"/>
                <a:cs typeface="Roboto"/>
                <a:sym typeface="Roboto"/>
              </a:defRPr>
            </a:lvl9pPr>
          </a:lstStyle>
          <a:p/>
        </p:txBody>
      </p:sp>
      <p:sp>
        <p:nvSpPr>
          <p:cNvPr id="8" name="Google Shape;8;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1pPr>
            <a:lvl2pPr indent="0" lvl="1"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2pPr>
            <a:lvl3pPr indent="0" lvl="2"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3pPr>
            <a:lvl4pPr indent="0" lvl="3"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4pPr>
            <a:lvl5pPr indent="0" lvl="4"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5pPr>
            <a:lvl6pPr indent="0" lvl="5"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6pPr>
            <a:lvl7pPr indent="0" lvl="6"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7pPr>
            <a:lvl8pPr indent="0" lvl="7"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8pPr>
            <a:lvl9pPr indent="0" lvl="8" marL="0" marR="0" rtl="0" algn="r">
              <a:lnSpc>
                <a:spcPct val="100000"/>
              </a:lnSpc>
              <a:spcBef>
                <a:spcPts val="0"/>
              </a:spcBef>
              <a:spcAft>
                <a:spcPts val="0"/>
              </a:spcAft>
              <a:buClr>
                <a:schemeClr val="dk2"/>
              </a:buClr>
              <a:buSzPts val="1000"/>
              <a:buFont typeface="Roboto"/>
              <a:buNone/>
              <a:defRPr b="0" i="0" sz="1000" u="none" cap="none" strike="noStrike">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3" name="Shape 63"/>
        <p:cNvGrpSpPr/>
        <p:nvPr/>
      </p:nvGrpSpPr>
      <p:grpSpPr>
        <a:xfrm>
          <a:off x="0" y="0"/>
          <a:ext cx="0" cy="0"/>
          <a:chOff x="0" y="0"/>
          <a:chExt cx="0" cy="0"/>
        </a:xfrm>
      </p:grpSpPr>
      <p:sp>
        <p:nvSpPr>
          <p:cNvPr id="64" name="Google Shape;64;p1"/>
          <p:cNvSpPr txBox="1"/>
          <p:nvPr>
            <p:ph type="ctrTitle"/>
          </p:nvPr>
        </p:nvSpPr>
        <p:spPr>
          <a:xfrm>
            <a:off x="311700" y="539725"/>
            <a:ext cx="8520600" cy="128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accent1"/>
              </a:buClr>
              <a:buSzPts val="3600"/>
              <a:buFont typeface="Merriweather"/>
              <a:buNone/>
            </a:pPr>
            <a:r>
              <a:rPr b="0" i="0" lang="en" sz="3600" u="none" cap="none" strike="noStrike">
                <a:solidFill>
                  <a:schemeClr val="accent1"/>
                </a:solidFill>
                <a:latin typeface="Merriweather"/>
                <a:ea typeface="Merriweather"/>
                <a:cs typeface="Merriweather"/>
                <a:sym typeface="Merriweather"/>
              </a:rPr>
              <a:t>Frewsburg Central School District</a:t>
            </a:r>
            <a:endParaRPr b="0" i="0" sz="3600" u="none" cap="none" strike="noStrike">
              <a:solidFill>
                <a:schemeClr val="accent1"/>
              </a:solidFill>
              <a:latin typeface="Merriweather"/>
              <a:ea typeface="Merriweather"/>
              <a:cs typeface="Merriweather"/>
              <a:sym typeface="Merriweather"/>
            </a:endParaRPr>
          </a:p>
          <a:p>
            <a:pPr indent="0" lvl="0" marL="0" marR="0" rtl="0" algn="l">
              <a:lnSpc>
                <a:spcPct val="100000"/>
              </a:lnSpc>
              <a:spcBef>
                <a:spcPts val="0"/>
              </a:spcBef>
              <a:spcAft>
                <a:spcPts val="0"/>
              </a:spcAft>
              <a:buClr>
                <a:schemeClr val="accent1"/>
              </a:buClr>
              <a:buSzPts val="3600"/>
              <a:buFont typeface="Merriweather"/>
              <a:buNone/>
            </a:pPr>
            <a:r>
              <a:rPr b="0" i="0" lang="en" sz="3600" u="none" cap="none" strike="noStrike">
                <a:solidFill>
                  <a:schemeClr val="accent1"/>
                </a:solidFill>
                <a:latin typeface="Merriweather"/>
                <a:ea typeface="Merriweather"/>
                <a:cs typeface="Merriweather"/>
                <a:sym typeface="Merriweather"/>
              </a:rPr>
              <a:t>2026-20</a:t>
            </a:r>
            <a:r>
              <a:rPr lang="en"/>
              <a:t>27 B</a:t>
            </a:r>
            <a:r>
              <a:rPr b="0" i="0" lang="en" sz="3600" u="none" cap="none" strike="noStrike">
                <a:solidFill>
                  <a:schemeClr val="accent1"/>
                </a:solidFill>
                <a:latin typeface="Merriweather"/>
                <a:ea typeface="Merriweather"/>
                <a:cs typeface="Merriweather"/>
                <a:sym typeface="Merriweather"/>
              </a:rPr>
              <a:t>udget </a:t>
            </a:r>
            <a:endParaRPr b="0" i="0" sz="3600" u="none" cap="none" strike="noStrike">
              <a:solidFill>
                <a:schemeClr val="accent1"/>
              </a:solidFill>
              <a:latin typeface="Merriweather"/>
              <a:ea typeface="Merriweather"/>
              <a:cs typeface="Merriweather"/>
              <a:sym typeface="Merriweather"/>
            </a:endParaRPr>
          </a:p>
          <a:p>
            <a:pPr indent="0" lvl="0" marL="0" marR="0" rtl="0" algn="l">
              <a:lnSpc>
                <a:spcPct val="100000"/>
              </a:lnSpc>
              <a:spcBef>
                <a:spcPts val="0"/>
              </a:spcBef>
              <a:spcAft>
                <a:spcPts val="0"/>
              </a:spcAft>
              <a:buClr>
                <a:schemeClr val="accent1"/>
              </a:buClr>
              <a:buSzPts val="3600"/>
              <a:buFont typeface="Merriweather"/>
              <a:buNone/>
            </a:pPr>
            <a:r>
              <a:rPr b="0" i="0" lang="en" sz="3600" u="none" cap="none" strike="noStrike">
                <a:solidFill>
                  <a:schemeClr val="accent1"/>
                </a:solidFill>
                <a:latin typeface="Merriweather"/>
                <a:ea typeface="Merriweather"/>
                <a:cs typeface="Merriweather"/>
                <a:sym typeface="Merriweather"/>
              </a:rPr>
              <a:t>Workshop #1</a:t>
            </a:r>
            <a:endParaRPr b="0" i="0" sz="3600" u="none" cap="none" strike="noStrike">
              <a:solidFill>
                <a:schemeClr val="accent1"/>
              </a:solidFill>
              <a:latin typeface="Merriweather"/>
              <a:ea typeface="Merriweather"/>
              <a:cs typeface="Merriweather"/>
              <a:sym typeface="Merriweather"/>
            </a:endParaRPr>
          </a:p>
        </p:txBody>
      </p:sp>
      <p:sp>
        <p:nvSpPr>
          <p:cNvPr id="65" name="Google Shape;65;p1"/>
          <p:cNvSpPr txBox="1"/>
          <p:nvPr>
            <p:ph idx="1" type="subTitle"/>
          </p:nvPr>
        </p:nvSpPr>
        <p:spPr>
          <a:xfrm>
            <a:off x="311700" y="1878550"/>
            <a:ext cx="4242600" cy="149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2"/>
              </a:buClr>
              <a:buSzPts val="1600"/>
              <a:buFont typeface="Roboto"/>
              <a:buNone/>
            </a:pPr>
            <a:r>
              <a:t/>
            </a:r>
            <a:endParaRPr b="1" sz="2400">
              <a:solidFill>
                <a:srgbClr val="000000"/>
              </a:solidFill>
            </a:endParaRPr>
          </a:p>
          <a:p>
            <a:pPr indent="0" lvl="0" marL="0" marR="0" rtl="0" algn="l">
              <a:lnSpc>
                <a:spcPct val="100000"/>
              </a:lnSpc>
              <a:spcBef>
                <a:spcPts val="0"/>
              </a:spcBef>
              <a:spcAft>
                <a:spcPts val="0"/>
              </a:spcAft>
              <a:buClr>
                <a:schemeClr val="lt2"/>
              </a:buClr>
              <a:buSzPts val="1600"/>
              <a:buFont typeface="Roboto"/>
              <a:buNone/>
            </a:pPr>
            <a:r>
              <a:t/>
            </a:r>
            <a:endParaRPr b="1" sz="2400">
              <a:solidFill>
                <a:srgbClr val="000000"/>
              </a:solidFill>
            </a:endParaRPr>
          </a:p>
          <a:p>
            <a:pPr indent="0" lvl="0" marL="0" marR="0" rtl="0" algn="l">
              <a:lnSpc>
                <a:spcPct val="100000"/>
              </a:lnSpc>
              <a:spcBef>
                <a:spcPts val="0"/>
              </a:spcBef>
              <a:spcAft>
                <a:spcPts val="0"/>
              </a:spcAft>
              <a:buClr>
                <a:schemeClr val="lt2"/>
              </a:buClr>
              <a:buSzPts val="1600"/>
              <a:buFont typeface="Roboto"/>
              <a:buNone/>
            </a:pPr>
            <a:r>
              <a:rPr b="1" lang="en" sz="2400">
                <a:solidFill>
                  <a:srgbClr val="000000"/>
                </a:solidFill>
              </a:rPr>
              <a:t>February 12</a:t>
            </a:r>
            <a:r>
              <a:rPr b="1" i="0" lang="en" sz="2400" u="none" cap="none" strike="noStrike">
                <a:solidFill>
                  <a:srgbClr val="000000"/>
                </a:solidFill>
                <a:latin typeface="Roboto"/>
                <a:ea typeface="Roboto"/>
                <a:cs typeface="Roboto"/>
                <a:sym typeface="Roboto"/>
              </a:rPr>
              <a:t>, 2026</a:t>
            </a:r>
            <a:endParaRPr b="1" i="0" sz="2400" u="none" cap="none" strike="noStrike">
              <a:solidFill>
                <a:srgbClr val="000000"/>
              </a:solidFill>
              <a:latin typeface="Roboto"/>
              <a:ea typeface="Roboto"/>
              <a:cs typeface="Roboto"/>
              <a:sym typeface="Roboto"/>
            </a:endParaRPr>
          </a:p>
          <a:p>
            <a:pPr indent="0" lvl="0" marL="0" marR="0" rtl="0" algn="ctr">
              <a:lnSpc>
                <a:spcPct val="100000"/>
              </a:lnSpc>
              <a:spcBef>
                <a:spcPts val="0"/>
              </a:spcBef>
              <a:spcAft>
                <a:spcPts val="0"/>
              </a:spcAft>
              <a:buClr>
                <a:schemeClr val="lt2"/>
              </a:buClr>
              <a:buSzPts val="1600"/>
              <a:buFont typeface="Roboto"/>
              <a:buNone/>
            </a:pPr>
            <a:r>
              <a:t/>
            </a:r>
            <a:endParaRPr b="1" i="0" sz="2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chemeClr val="lt2"/>
              </a:buClr>
              <a:buSzPts val="1600"/>
              <a:buFont typeface="Roboto"/>
              <a:buNone/>
            </a:pPr>
            <a:r>
              <a:t/>
            </a:r>
            <a:endParaRPr b="1" i="0" sz="1800" u="none" cap="none" strike="noStrike">
              <a:solidFill>
                <a:srgbClr val="000000"/>
              </a:solidFill>
              <a:latin typeface="Roboto"/>
              <a:ea typeface="Roboto"/>
              <a:cs typeface="Roboto"/>
              <a:sym typeface="Roboto"/>
            </a:endParaRPr>
          </a:p>
        </p:txBody>
      </p:sp>
      <p:sp>
        <p:nvSpPr>
          <p:cNvPr id="66" name="Google Shape;66;p1"/>
          <p:cNvSpPr txBox="1"/>
          <p:nvPr/>
        </p:nvSpPr>
        <p:spPr>
          <a:xfrm>
            <a:off x="5479575" y="3504850"/>
            <a:ext cx="30000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Roboto"/>
                <a:ea typeface="Roboto"/>
                <a:cs typeface="Roboto"/>
                <a:sym typeface="Roboto"/>
              </a:rPr>
              <a:t>Lynda Quick</a:t>
            </a:r>
            <a:endParaRPr b="1" i="0" sz="18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Roboto"/>
                <a:ea typeface="Roboto"/>
                <a:cs typeface="Roboto"/>
                <a:sym typeface="Roboto"/>
              </a:rPr>
              <a:t>Jerome Lee Yaw		</a:t>
            </a:r>
            <a:endParaRPr b="1" i="0" sz="1800" u="none" cap="none" strike="noStrike">
              <a:solidFill>
                <a:srgbClr val="FFFFFF"/>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g111d867ba16_0_2"/>
          <p:cNvSpPr txBox="1"/>
          <p:nvPr>
            <p:ph type="title"/>
          </p:nvPr>
        </p:nvSpPr>
        <p:spPr>
          <a:xfrm>
            <a:off x="311725" y="889375"/>
            <a:ext cx="3706500" cy="212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Reminder</a:t>
            </a:r>
            <a:endParaRPr/>
          </a:p>
        </p:txBody>
      </p:sp>
      <p:sp>
        <p:nvSpPr>
          <p:cNvPr id="72" name="Google Shape;72;g111d867ba16_0_2"/>
          <p:cNvSpPr txBox="1"/>
          <p:nvPr>
            <p:ph idx="1" type="body"/>
          </p:nvPr>
        </p:nvSpPr>
        <p:spPr>
          <a:xfrm>
            <a:off x="4644675" y="500925"/>
            <a:ext cx="4343100" cy="4098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300"/>
              <a:buNone/>
            </a:pPr>
            <a:r>
              <a:t/>
            </a:r>
            <a:endParaRPr b="1" sz="1800">
              <a:solidFill>
                <a:srgbClr val="000000"/>
              </a:solidFill>
            </a:endParaRPr>
          </a:p>
          <a:p>
            <a:pPr indent="0" lvl="0" marL="0" rtl="0" algn="ctr">
              <a:lnSpc>
                <a:spcPct val="115000"/>
              </a:lnSpc>
              <a:spcBef>
                <a:spcPts val="0"/>
              </a:spcBef>
              <a:spcAft>
                <a:spcPts val="0"/>
              </a:spcAft>
              <a:buSzPts val="1300"/>
              <a:buNone/>
            </a:pPr>
            <a:r>
              <a:t/>
            </a:r>
            <a:endParaRPr b="1" sz="1800">
              <a:solidFill>
                <a:srgbClr val="000000"/>
              </a:solidFill>
            </a:endParaRPr>
          </a:p>
          <a:p>
            <a:pPr indent="0" lvl="0" marL="0" rtl="0" algn="ctr">
              <a:lnSpc>
                <a:spcPct val="115000"/>
              </a:lnSpc>
              <a:spcBef>
                <a:spcPts val="0"/>
              </a:spcBef>
              <a:spcAft>
                <a:spcPts val="0"/>
              </a:spcAft>
              <a:buSzPts val="1300"/>
              <a:buNone/>
            </a:pPr>
            <a:r>
              <a:rPr b="1" lang="en" sz="1800">
                <a:solidFill>
                  <a:srgbClr val="000000"/>
                </a:solidFill>
              </a:rPr>
              <a:t>Budget Development Process</a:t>
            </a:r>
            <a:endParaRPr b="1" sz="1800">
              <a:solidFill>
                <a:srgbClr val="000000"/>
              </a:solidFill>
            </a:endParaRPr>
          </a:p>
          <a:p>
            <a:pPr indent="0" lvl="0" marL="0" rtl="0" algn="l">
              <a:lnSpc>
                <a:spcPct val="115000"/>
              </a:lnSpc>
              <a:spcBef>
                <a:spcPts val="0"/>
              </a:spcBef>
              <a:spcAft>
                <a:spcPts val="0"/>
              </a:spcAft>
              <a:buSzPts val="1300"/>
              <a:buNone/>
            </a:pPr>
            <a:r>
              <a:t/>
            </a:r>
            <a:endParaRPr/>
          </a:p>
        </p:txBody>
      </p:sp>
      <p:pic>
        <p:nvPicPr>
          <p:cNvPr id="73" name="Google Shape;73;g111d867ba16_0_2"/>
          <p:cNvPicPr preferRelativeResize="0"/>
          <p:nvPr/>
        </p:nvPicPr>
        <p:blipFill rotWithShape="1">
          <a:blip r:embed="rId3">
            <a:alphaModFix/>
          </a:blip>
          <a:srcRect b="0" l="0" r="0" t="0"/>
          <a:stretch/>
        </p:blipFill>
        <p:spPr>
          <a:xfrm>
            <a:off x="5710563" y="2307950"/>
            <a:ext cx="2034624" cy="18288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3"/>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Merriweather"/>
              <a:buNone/>
            </a:pPr>
            <a:r>
              <a:rPr lang="en"/>
              <a:t>Budget Development Calendar</a:t>
            </a:r>
            <a:endParaRPr/>
          </a:p>
        </p:txBody>
      </p:sp>
      <p:graphicFrame>
        <p:nvGraphicFramePr>
          <p:cNvPr id="79" name="Google Shape;79;p3"/>
          <p:cNvGraphicFramePr/>
          <p:nvPr/>
        </p:nvGraphicFramePr>
        <p:xfrm>
          <a:off x="726216" y="1408019"/>
          <a:ext cx="3000000" cy="3000000"/>
        </p:xfrm>
        <a:graphic>
          <a:graphicData uri="http://schemas.openxmlformats.org/drawingml/2006/table">
            <a:tbl>
              <a:tblPr bandRow="1" firstRow="1">
                <a:noFill/>
                <a:tableStyleId>{616F6006-83AB-48F9-8CF2-ABB8EDCB1D70}</a:tableStyleId>
              </a:tblPr>
              <a:tblGrid>
                <a:gridCol w="3845775"/>
                <a:gridCol w="3845775"/>
              </a:tblGrid>
              <a:tr h="370850">
                <a:tc>
                  <a:txBody>
                    <a:bodyPr/>
                    <a:lstStyle/>
                    <a:p>
                      <a:pPr indent="0" lvl="0" marL="0" marR="0" rtl="0" algn="l">
                        <a:lnSpc>
                          <a:spcPct val="100000"/>
                        </a:lnSpc>
                        <a:spcBef>
                          <a:spcPts val="0"/>
                        </a:spcBef>
                        <a:spcAft>
                          <a:spcPts val="0"/>
                        </a:spcAft>
                        <a:buNone/>
                      </a:pPr>
                      <a:r>
                        <a:rPr lang="en" sz="1400" u="none" cap="none" strike="noStrike"/>
                        <a:t>February 12, 2026</a:t>
                      </a:r>
                      <a:endParaRPr/>
                    </a:p>
                  </a:txBody>
                  <a:tcPr marT="45725" marB="45725" marR="91450" marL="91450"/>
                </a:tc>
                <a:tc>
                  <a:txBody>
                    <a:bodyPr/>
                    <a:lstStyle/>
                    <a:p>
                      <a:pPr indent="0" lvl="0" marL="0" marR="0" rtl="0" algn="l">
                        <a:lnSpc>
                          <a:spcPct val="100000"/>
                        </a:lnSpc>
                        <a:spcBef>
                          <a:spcPts val="0"/>
                        </a:spcBef>
                        <a:spcAft>
                          <a:spcPts val="0"/>
                        </a:spcAft>
                        <a:buNone/>
                      </a:pPr>
                      <a:r>
                        <a:rPr lang="en" sz="1400" u="none" cap="none" strike="noStrike"/>
                        <a:t>Department Reviews (Instructional, Administrative, PPS, Interscholastic, Buildings and Grounds, Transportation), Debt Service, Review of Governor’s Executive Budget and Property Tax Cap</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 sz="1400" u="none" cap="none" strike="noStrike"/>
                        <a:t>March 12, 2026</a:t>
                      </a:r>
                      <a:endParaRPr/>
                    </a:p>
                  </a:txBody>
                  <a:tcPr marT="45725" marB="45725" marR="91450" marL="91450"/>
                </a:tc>
                <a:tc>
                  <a:txBody>
                    <a:bodyPr/>
                    <a:lstStyle/>
                    <a:p>
                      <a:pPr indent="0" lvl="0" marL="0" marR="0" rtl="0" algn="l">
                        <a:lnSpc>
                          <a:spcPct val="100000"/>
                        </a:lnSpc>
                        <a:spcBef>
                          <a:spcPts val="0"/>
                        </a:spcBef>
                        <a:spcAft>
                          <a:spcPts val="0"/>
                        </a:spcAft>
                        <a:buNone/>
                      </a:pPr>
                      <a:r>
                        <a:rPr lang="en" sz="1400" u="none" cap="none" strike="noStrike"/>
                        <a:t>Salaries, Fringe Benefits, BOCES, Special Ed, Review Draft Budget Scenarios</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 sz="1400" u="none" cap="none" strike="noStrike"/>
                        <a:t>March 13-April 15, 2026</a:t>
                      </a:r>
                      <a:endParaRPr/>
                    </a:p>
                  </a:txBody>
                  <a:tcPr marT="45725" marB="45725" marR="91450" marL="91450"/>
                </a:tc>
                <a:tc>
                  <a:txBody>
                    <a:bodyPr/>
                    <a:lstStyle/>
                    <a:p>
                      <a:pPr indent="0" lvl="0" marL="0" marR="0" rtl="0" algn="l">
                        <a:lnSpc>
                          <a:spcPct val="100000"/>
                        </a:lnSpc>
                        <a:spcBef>
                          <a:spcPts val="0"/>
                        </a:spcBef>
                        <a:spcAft>
                          <a:spcPts val="0"/>
                        </a:spcAft>
                        <a:buNone/>
                      </a:pPr>
                      <a:r>
                        <a:rPr lang="en" sz="1400" u="none" cap="none" strike="noStrike"/>
                        <a:t>Review and verify State Aid and BOCES estimates, Finalize Expenditures, complete final Budget Draft</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 sz="1400" u="none" cap="none" strike="noStrike"/>
                        <a:t>April 16, 2026</a:t>
                      </a:r>
                      <a:endParaRPr/>
                    </a:p>
                  </a:txBody>
                  <a:tcPr marT="45725" marB="45725" marR="91450" marL="91450"/>
                </a:tc>
                <a:tc>
                  <a:txBody>
                    <a:bodyPr/>
                    <a:lstStyle/>
                    <a:p>
                      <a:pPr indent="0" lvl="0" marL="0" marR="0" rtl="0" algn="l">
                        <a:lnSpc>
                          <a:spcPct val="100000"/>
                        </a:lnSpc>
                        <a:spcBef>
                          <a:spcPts val="0"/>
                        </a:spcBef>
                        <a:spcAft>
                          <a:spcPts val="0"/>
                        </a:spcAft>
                        <a:buNone/>
                      </a:pPr>
                      <a:r>
                        <a:rPr lang="en" sz="1400" u="none" cap="none" strike="noStrike"/>
                        <a:t>Adopt Final Budget</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 sz="1400" u="none" cap="none" strike="noStrike"/>
                        <a:t>May 7, 2026</a:t>
                      </a:r>
                      <a:endParaRPr/>
                    </a:p>
                  </a:txBody>
                  <a:tcPr marT="45725" marB="45725" marR="91450" marL="91450"/>
                </a:tc>
                <a:tc>
                  <a:txBody>
                    <a:bodyPr/>
                    <a:lstStyle/>
                    <a:p>
                      <a:pPr indent="0" lvl="0" marL="0" marR="0" rtl="0" algn="l">
                        <a:lnSpc>
                          <a:spcPct val="100000"/>
                        </a:lnSpc>
                        <a:spcBef>
                          <a:spcPts val="0"/>
                        </a:spcBef>
                        <a:spcAft>
                          <a:spcPts val="0"/>
                        </a:spcAft>
                        <a:buNone/>
                      </a:pPr>
                      <a:r>
                        <a:rPr lang="en" sz="1400" u="none" cap="none" strike="noStrike"/>
                        <a:t>Public Budget Hearing</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 sz="1400" u="none" cap="none" strike="noStrike"/>
                        <a:t>May 19, 2026</a:t>
                      </a:r>
                      <a:endParaRPr/>
                    </a:p>
                  </a:txBody>
                  <a:tcPr marT="45725" marB="45725" marR="91450" marL="91450"/>
                </a:tc>
                <a:tc>
                  <a:txBody>
                    <a:bodyPr/>
                    <a:lstStyle/>
                    <a:p>
                      <a:pPr indent="0" lvl="0" marL="0" marR="0" rtl="0" algn="l">
                        <a:lnSpc>
                          <a:spcPct val="100000"/>
                        </a:lnSpc>
                        <a:spcBef>
                          <a:spcPts val="0"/>
                        </a:spcBef>
                        <a:spcAft>
                          <a:spcPts val="0"/>
                        </a:spcAft>
                        <a:buNone/>
                      </a:pPr>
                      <a:r>
                        <a:rPr lang="en" sz="1400" u="none" cap="none" strike="noStrike"/>
                        <a:t>Budget Vote and Election of Board Members</a:t>
                      </a:r>
                      <a:endParaRPr/>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2800"/>
              <a:buFont typeface="Merriweather"/>
              <a:buNone/>
            </a:pPr>
            <a:r>
              <a:rPr b="0" i="0" lang="en" sz="2400" u="none" cap="none" strike="noStrike">
                <a:solidFill>
                  <a:schemeClr val="lt1"/>
                </a:solidFill>
                <a:latin typeface="Merriweather"/>
                <a:ea typeface="Merriweather"/>
                <a:cs typeface="Merriweather"/>
                <a:sym typeface="Merriweather"/>
              </a:rPr>
              <a:t>Proposed Executive Budget</a:t>
            </a:r>
            <a:endParaRPr b="0" i="0" sz="2400" u="none" cap="none" strike="noStrike">
              <a:solidFill>
                <a:schemeClr val="lt1"/>
              </a:solidFill>
              <a:latin typeface="Merriweather"/>
              <a:ea typeface="Merriweather"/>
              <a:cs typeface="Merriweather"/>
              <a:sym typeface="Merriweather"/>
            </a:endParaRPr>
          </a:p>
        </p:txBody>
      </p:sp>
      <p:pic>
        <p:nvPicPr>
          <p:cNvPr id="85" name="Google Shape;85;p2"/>
          <p:cNvPicPr preferRelativeResize="0"/>
          <p:nvPr/>
        </p:nvPicPr>
        <p:blipFill rotWithShape="1">
          <a:blip r:embed="rId3">
            <a:alphaModFix/>
          </a:blip>
          <a:srcRect b="0" l="0" r="0" t="0"/>
          <a:stretch/>
        </p:blipFill>
        <p:spPr>
          <a:xfrm>
            <a:off x="3259075" y="1966200"/>
            <a:ext cx="2820549" cy="2644276"/>
          </a:xfrm>
          <a:prstGeom prst="rect">
            <a:avLst/>
          </a:prstGeom>
          <a:noFill/>
          <a:ln>
            <a:noFill/>
          </a:ln>
        </p:spPr>
      </p:pic>
      <p:pic>
        <p:nvPicPr>
          <p:cNvPr id="86" name="Google Shape;86;p2"/>
          <p:cNvPicPr preferRelativeResize="0"/>
          <p:nvPr/>
        </p:nvPicPr>
        <p:blipFill rotWithShape="1">
          <a:blip r:embed="rId4">
            <a:alphaModFix/>
          </a:blip>
          <a:srcRect b="0" l="0" r="0" t="0"/>
          <a:stretch/>
        </p:blipFill>
        <p:spPr>
          <a:xfrm>
            <a:off x="471300" y="79675"/>
            <a:ext cx="968875" cy="966473"/>
          </a:xfrm>
          <a:prstGeom prst="rect">
            <a:avLst/>
          </a:prstGeom>
          <a:noFill/>
          <a:ln>
            <a:noFill/>
          </a:ln>
        </p:spPr>
      </p:pic>
      <p:pic>
        <p:nvPicPr>
          <p:cNvPr id="87" name="Google Shape;87;p2"/>
          <p:cNvPicPr preferRelativeResize="0"/>
          <p:nvPr/>
        </p:nvPicPr>
        <p:blipFill rotWithShape="1">
          <a:blip r:embed="rId4">
            <a:alphaModFix/>
          </a:blip>
          <a:srcRect b="0" l="0" r="0" t="0"/>
          <a:stretch/>
        </p:blipFill>
        <p:spPr>
          <a:xfrm>
            <a:off x="7557125" y="79675"/>
            <a:ext cx="968875" cy="9664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aphicFrame>
        <p:nvGraphicFramePr>
          <p:cNvPr id="92" name="Google Shape;92;g10ff2516ae5_0_8"/>
          <p:cNvGraphicFramePr/>
          <p:nvPr/>
        </p:nvGraphicFramePr>
        <p:xfrm>
          <a:off x="76200" y="0"/>
          <a:ext cx="3000000" cy="3000000"/>
        </p:xfrm>
        <a:graphic>
          <a:graphicData uri="http://schemas.openxmlformats.org/drawingml/2006/table">
            <a:tbl>
              <a:tblPr bandRow="1">
                <a:noFill/>
                <a:tableStyleId>{6302177D-796B-4B4B-8272-922AD6266754}</a:tableStyleId>
              </a:tblPr>
              <a:tblGrid>
                <a:gridCol w="3369825"/>
                <a:gridCol w="1441900"/>
                <a:gridCol w="1555300"/>
                <a:gridCol w="1344700"/>
                <a:gridCol w="1279875"/>
              </a:tblGrid>
              <a:tr h="283350">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FFFFFF"/>
                          </a:solidFill>
                        </a:rPr>
                        <a:t>Aid Category</a:t>
                      </a:r>
                      <a:endParaRPr b="1" sz="1000" u="none" cap="none" strike="noStrike">
                        <a:solidFill>
                          <a:srgbClr val="FFFFFF"/>
                        </a:solidFill>
                      </a:endParaRPr>
                    </a:p>
                  </a:txBody>
                  <a:tcPr marT="0" marB="0" marR="68575" marL="68575">
                    <a:solidFill>
                      <a:srgbClr val="00206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FFFFFF"/>
                          </a:solidFill>
                        </a:rPr>
                        <a:t>2025-26</a:t>
                      </a:r>
                      <a:endParaRPr b="1" sz="1000" u="none" cap="none" strike="noStrike">
                        <a:solidFill>
                          <a:srgbClr val="FFFFFF"/>
                        </a:solidFill>
                      </a:endParaRPr>
                    </a:p>
                  </a:txBody>
                  <a:tcPr marT="0" marB="0" marR="68575" marL="68575">
                    <a:solidFill>
                      <a:srgbClr val="00206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FFFFFF"/>
                          </a:solidFill>
                        </a:rPr>
                        <a:t>2026-27</a:t>
                      </a:r>
                      <a:endParaRPr b="1" sz="1000" u="none" cap="none" strike="noStrike">
                        <a:solidFill>
                          <a:srgbClr val="FFFFFF"/>
                        </a:solidFill>
                      </a:endParaRPr>
                    </a:p>
                  </a:txBody>
                  <a:tcPr marT="0" marB="0" marR="68575" marL="68575">
                    <a:solidFill>
                      <a:srgbClr val="00206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FFFFFF"/>
                          </a:solidFill>
                        </a:rPr>
                        <a:t>Change</a:t>
                      </a:r>
                      <a:endParaRPr b="1" sz="1000" u="none" cap="none" strike="noStrike">
                        <a:solidFill>
                          <a:srgbClr val="FFFFFF"/>
                        </a:solidFill>
                      </a:endParaRPr>
                    </a:p>
                  </a:txBody>
                  <a:tcPr marT="0" marB="0" marR="68575" marL="68575">
                    <a:solidFill>
                      <a:srgbClr val="002060"/>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1" lang="en" sz="1000" u="none" cap="none" strike="noStrike">
                          <a:solidFill>
                            <a:srgbClr val="FFFFFF"/>
                          </a:solidFill>
                        </a:rPr>
                        <a:t>% Change</a:t>
                      </a:r>
                      <a:endParaRPr b="1" sz="1000" u="none" cap="none" strike="noStrike">
                        <a:solidFill>
                          <a:srgbClr val="FFFFFF"/>
                        </a:solidFill>
                      </a:endParaRPr>
                    </a:p>
                  </a:txBody>
                  <a:tcPr marT="0" marB="0" marR="68575" marL="68575">
                    <a:solidFill>
                      <a:srgbClr val="002060"/>
                    </a:solidFill>
                  </a:tcPr>
                </a:tc>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Foundation Aid</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$11,071,309</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 $11,182,022</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0000"/>
                          </a:solidFill>
                        </a:rPr>
                        <a:t>110,713</a:t>
                      </a:r>
                      <a:endParaRPr sz="1000" u="none" cap="none" strike="noStrike">
                        <a:solidFill>
                          <a:srgbClr val="FF0000"/>
                        </a:solidFill>
                      </a:endParaRPr>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rgbClr val="FF0000"/>
                          </a:solidFill>
                        </a:rPr>
                        <a:t>1.00%</a:t>
                      </a:r>
                      <a:endParaRPr sz="1000" u="none" cap="none" strike="noStrike">
                        <a:solidFill>
                          <a:srgbClr val="FF0000"/>
                        </a:solidFill>
                      </a:endParaRPr>
                    </a:p>
                  </a:txBody>
                  <a:tcPr marT="0" marB="0" marR="68575" marL="68575"/>
                </a:tc>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Full Day K Conversion</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rowSpan="15">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 </a:t>
                      </a:r>
                      <a:endParaRPr sz="1000" u="none" cap="none" strike="noStrike"/>
                    </a:p>
                  </a:txBody>
                  <a:tcPr marT="0" marB="0" marR="68575" marL="68575"/>
                </a:tc>
                <a:tc rowSpan="15" h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Universal Pre-Kindergarten</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$476,324</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$481,615</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BOCES</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$1,367,570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$1,254,839</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Special Services </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High Cost- Excess Cost</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$438,718</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$473,398</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Private Excess Cost</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 $47,671</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Hardware &amp; Technology</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$14,443</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$14,098</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Software, Library, Textbook</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$54,806</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$54,212</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Transportation Inc Summer</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$989,768</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 $1,099,906</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Building + Bldg Reorg Incent</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$2,083,590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 $2,017,299</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Operating Reorg Incentive</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Charter School Transitional</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Academic Enhancement</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High Tax Aid </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vMerge="1"/>
                <a:tc hMerge="1" vMerge="1"/>
              </a:tr>
              <a:tr h="26155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t>Supplemental Pub Excess Cost</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a:t>
                      </a:r>
                      <a:endParaRPr sz="1000" u="none" cap="none" strike="noStrike"/>
                    </a:p>
                  </a:txBody>
                  <a:tcPr marT="0" marB="0" marR="68575" marL="68575"/>
                </a:tc>
                <a:tc gridSpan="2" vMerge="1"/>
                <a:tc hMerge="1" vMerge="1"/>
              </a:tr>
              <a:tr h="261550">
                <a:tc>
                  <a:txBody>
                    <a:bodyPr/>
                    <a:lstStyle/>
                    <a:p>
                      <a:pPr indent="0" lvl="0" marL="0" marR="0" rtl="0" algn="r">
                        <a:lnSpc>
                          <a:spcPct val="100000"/>
                        </a:lnSpc>
                        <a:spcBef>
                          <a:spcPts val="0"/>
                        </a:spcBef>
                        <a:spcAft>
                          <a:spcPts val="0"/>
                        </a:spcAft>
                        <a:buClr>
                          <a:srgbClr val="000000"/>
                        </a:buClr>
                        <a:buSzPts val="1000"/>
                        <a:buFont typeface="Arial"/>
                        <a:buNone/>
                      </a:pPr>
                      <a:r>
                        <a:rPr b="1" lang="en" sz="1000" u="none" cap="none" strike="noStrike"/>
                        <a:t>Total</a:t>
                      </a:r>
                      <a:endParaRPr b="1"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$16,496,528</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$16,625,060</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$128,532</a:t>
                      </a:r>
                      <a:endParaRPr sz="1000" u="none" cap="none" strike="noStrike"/>
                    </a:p>
                  </a:txBody>
                  <a:tcPr marT="0" marB="0" marR="68575" marL="68575"/>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t>0.78%</a:t>
                      </a:r>
                      <a:endParaRPr sz="1000" u="none" cap="none" strike="noStrike"/>
                    </a:p>
                  </a:txBody>
                  <a:tcPr marT="0" marB="0" marR="68575" marL="6857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6"/>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lt1"/>
              </a:buClr>
              <a:buSzPts val="2800"/>
              <a:buFont typeface="Merriweather"/>
              <a:buNone/>
            </a:pPr>
            <a:r>
              <a:rPr lang="en"/>
              <a:t>The Governor’s Proposal…</a:t>
            </a:r>
            <a:endParaRPr/>
          </a:p>
          <a:p>
            <a:pPr indent="0" lvl="0" marL="0" marR="0" rtl="0" algn="l">
              <a:lnSpc>
                <a:spcPct val="100000"/>
              </a:lnSpc>
              <a:spcBef>
                <a:spcPts val="0"/>
              </a:spcBef>
              <a:spcAft>
                <a:spcPts val="0"/>
              </a:spcAft>
              <a:buClr>
                <a:schemeClr val="lt1"/>
              </a:buClr>
              <a:buSzPts val="2800"/>
              <a:buFont typeface="Merriweather"/>
              <a:buNone/>
            </a:pPr>
            <a:br>
              <a:rPr b="0" i="0" lang="en" sz="2800" u="none" cap="none" strike="noStrike">
                <a:solidFill>
                  <a:schemeClr val="lt1"/>
                </a:solidFill>
                <a:latin typeface="Merriweather"/>
                <a:ea typeface="Merriweather"/>
                <a:cs typeface="Merriweather"/>
                <a:sym typeface="Merriweather"/>
              </a:rPr>
            </a:br>
            <a:endParaRPr b="0" i="0" sz="2800" u="none" cap="none" strike="noStrike">
              <a:solidFill>
                <a:schemeClr val="lt1"/>
              </a:solidFill>
              <a:latin typeface="Merriweather"/>
              <a:ea typeface="Merriweather"/>
              <a:cs typeface="Merriweather"/>
              <a:sym typeface="Merriweather"/>
            </a:endParaRPr>
          </a:p>
        </p:txBody>
      </p:sp>
      <p:sp>
        <p:nvSpPr>
          <p:cNvPr id="98" name="Google Shape;98;p6"/>
          <p:cNvSpPr txBox="1"/>
          <p:nvPr>
            <p:ph idx="1" type="body"/>
          </p:nvPr>
        </p:nvSpPr>
        <p:spPr>
          <a:xfrm>
            <a:off x="342950" y="1396650"/>
            <a:ext cx="3999900" cy="30678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15000"/>
              </a:lnSpc>
              <a:spcBef>
                <a:spcPts val="0"/>
              </a:spcBef>
              <a:spcAft>
                <a:spcPts val="0"/>
              </a:spcAft>
              <a:buClr>
                <a:srgbClr val="000000"/>
              </a:buClr>
              <a:buSzPts val="1200"/>
              <a:buFont typeface="Arial"/>
              <a:buChar char="●"/>
            </a:pPr>
            <a:r>
              <a:rPr b="1" lang="en" sz="1200">
                <a:solidFill>
                  <a:srgbClr val="000000"/>
                </a:solidFill>
                <a:highlight>
                  <a:srgbClr val="FFFFFF"/>
                </a:highlight>
                <a:latin typeface="Arial"/>
                <a:ea typeface="Arial"/>
                <a:cs typeface="Arial"/>
                <a:sym typeface="Arial"/>
              </a:rPr>
              <a:t>Keeps “Save Harmless”</a:t>
            </a:r>
            <a:endParaRPr b="1" sz="1200">
              <a:solidFill>
                <a:srgbClr val="000000"/>
              </a:solidFill>
              <a:highlight>
                <a:srgbClr val="FFFFFF"/>
              </a:highlight>
              <a:latin typeface="Arial"/>
              <a:ea typeface="Arial"/>
              <a:cs typeface="Arial"/>
              <a:sym typeface="Arial"/>
            </a:endParaRPr>
          </a:p>
          <a:p>
            <a:pPr indent="-285750" lvl="1" marL="914400" marR="0" rtl="0" algn="l">
              <a:lnSpc>
                <a:spcPct val="115000"/>
              </a:lnSpc>
              <a:spcBef>
                <a:spcPts val="0"/>
              </a:spcBef>
              <a:spcAft>
                <a:spcPts val="0"/>
              </a:spcAft>
              <a:buClr>
                <a:srgbClr val="000000"/>
              </a:buClr>
              <a:buSzPts val="900"/>
              <a:buFont typeface="Arial"/>
              <a:buChar char="○"/>
            </a:pPr>
            <a:r>
              <a:rPr lang="en" sz="900">
                <a:solidFill>
                  <a:srgbClr val="000000"/>
                </a:solidFill>
                <a:highlight>
                  <a:srgbClr val="FFFFFF"/>
                </a:highlight>
                <a:latin typeface="Arial"/>
                <a:ea typeface="Arial"/>
                <a:cs typeface="Arial"/>
                <a:sym typeface="Arial"/>
              </a:rPr>
              <a:t>Save-harmless now ensures districts receive no less Foundation Aid than in the prior year, notwithstanding what the actual formula would deliver.  </a:t>
            </a:r>
            <a:endParaRPr sz="900">
              <a:solidFill>
                <a:srgbClr val="000000"/>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SzPts val="1300"/>
              <a:buNone/>
            </a:pPr>
            <a:r>
              <a:t/>
            </a:r>
            <a:endParaRPr sz="1050">
              <a:solidFill>
                <a:srgbClr val="000000"/>
              </a:solidFill>
              <a:highlight>
                <a:srgbClr val="FFFFFF"/>
              </a:highlight>
              <a:latin typeface="Arial"/>
              <a:ea typeface="Arial"/>
              <a:cs typeface="Arial"/>
              <a:sym typeface="Arial"/>
            </a:endParaRPr>
          </a:p>
          <a:p>
            <a:pPr indent="-304800" lvl="0" marL="457200" marR="0" rtl="0" algn="l">
              <a:lnSpc>
                <a:spcPct val="115000"/>
              </a:lnSpc>
              <a:spcBef>
                <a:spcPts val="0"/>
              </a:spcBef>
              <a:spcAft>
                <a:spcPts val="0"/>
              </a:spcAft>
              <a:buClr>
                <a:srgbClr val="000000"/>
              </a:buClr>
              <a:buSzPts val="1200"/>
              <a:buFont typeface="Arial"/>
              <a:buChar char="●"/>
            </a:pPr>
            <a:r>
              <a:rPr b="1" lang="en" sz="1200">
                <a:solidFill>
                  <a:srgbClr val="000000"/>
                </a:solidFill>
                <a:latin typeface="Arial"/>
                <a:ea typeface="Arial"/>
                <a:cs typeface="Arial"/>
                <a:sym typeface="Arial"/>
              </a:rPr>
              <a:t>Childcare &amp; Early Learning</a:t>
            </a:r>
            <a:endParaRPr b="1" sz="1200">
              <a:solidFill>
                <a:srgbClr val="000000"/>
              </a:solidFill>
              <a:latin typeface="Arial"/>
              <a:ea typeface="Arial"/>
              <a:cs typeface="Arial"/>
              <a:sym typeface="Arial"/>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Proposals include:</a:t>
            </a:r>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Pathway to universal childcare for children under 5, with a $4.5 billion investment in FY27, including expanded Pre-K and 2-year-old care pilots.</a:t>
            </a:r>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Strengthening 3K access statewide and launching an Office of Child Care and Early Education.</a:t>
            </a:r>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Continued support for child care subsidies (CCAP) to improve affordability.</a:t>
            </a:r>
            <a:endParaRPr sz="900">
              <a:solidFill>
                <a:srgbClr val="515151"/>
              </a:solidFill>
              <a:highlight>
                <a:srgbClr val="FFFFFF"/>
              </a:highlight>
              <a:latin typeface="Arial"/>
              <a:ea typeface="Arial"/>
              <a:cs typeface="Arial"/>
              <a:sym typeface="Arial"/>
            </a:endParaRPr>
          </a:p>
          <a:p>
            <a:pPr indent="0" lvl="0" marL="914400" rtl="0" algn="l">
              <a:lnSpc>
                <a:spcPct val="115000"/>
              </a:lnSpc>
              <a:spcBef>
                <a:spcPts val="0"/>
              </a:spcBef>
              <a:spcAft>
                <a:spcPts val="0"/>
              </a:spcAft>
              <a:buSzPts val="1300"/>
              <a:buNone/>
            </a:pPr>
            <a:r>
              <a:t/>
            </a:r>
            <a:endParaRPr b="1" sz="2000">
              <a:solidFill>
                <a:srgbClr val="000000"/>
              </a:solidFill>
            </a:endParaRPr>
          </a:p>
          <a:p>
            <a:pPr indent="0" lvl="0" marL="0" marR="0" rtl="0" algn="l">
              <a:lnSpc>
                <a:spcPct val="115000"/>
              </a:lnSpc>
              <a:spcBef>
                <a:spcPts val="1600"/>
              </a:spcBef>
              <a:spcAft>
                <a:spcPts val="0"/>
              </a:spcAft>
              <a:buClr>
                <a:schemeClr val="dk2"/>
              </a:buClr>
              <a:buSzPts val="1300"/>
              <a:buFont typeface="Roboto"/>
              <a:buNone/>
            </a:pPr>
            <a:r>
              <a:t/>
            </a:r>
            <a:endParaRPr b="0" i="0" sz="1300" u="none" cap="none" strike="noStrike">
              <a:solidFill>
                <a:srgbClr val="000000"/>
              </a:solidFill>
              <a:latin typeface="Roboto"/>
              <a:ea typeface="Roboto"/>
              <a:cs typeface="Roboto"/>
              <a:sym typeface="Roboto"/>
            </a:endParaRPr>
          </a:p>
          <a:p>
            <a:pPr indent="0" lvl="0" marL="0" marR="0" rtl="0" algn="l">
              <a:lnSpc>
                <a:spcPct val="115000"/>
              </a:lnSpc>
              <a:spcBef>
                <a:spcPts val="1600"/>
              </a:spcBef>
              <a:spcAft>
                <a:spcPts val="0"/>
              </a:spcAft>
              <a:buClr>
                <a:schemeClr val="dk2"/>
              </a:buClr>
              <a:buSzPts val="1300"/>
              <a:buFont typeface="Roboto"/>
              <a:buNone/>
            </a:pPr>
            <a:r>
              <a:t/>
            </a:r>
            <a:endParaRPr b="0" i="0" sz="1300" u="none" cap="none" strike="noStrike">
              <a:solidFill>
                <a:srgbClr val="000000"/>
              </a:solidFill>
              <a:latin typeface="Roboto"/>
              <a:ea typeface="Roboto"/>
              <a:cs typeface="Roboto"/>
              <a:sym typeface="Roboto"/>
            </a:endParaRPr>
          </a:p>
          <a:p>
            <a:pPr indent="0" lvl="0" marL="0" marR="0" rtl="0" algn="l">
              <a:lnSpc>
                <a:spcPct val="115000"/>
              </a:lnSpc>
              <a:spcBef>
                <a:spcPts val="1600"/>
              </a:spcBef>
              <a:spcAft>
                <a:spcPts val="1600"/>
              </a:spcAft>
              <a:buClr>
                <a:schemeClr val="dk2"/>
              </a:buClr>
              <a:buSzPts val="1300"/>
              <a:buFont typeface="Roboto"/>
              <a:buNone/>
            </a:pPr>
            <a:r>
              <a:t/>
            </a:r>
            <a:endParaRPr b="0" i="0" sz="1300" u="none" cap="none" strike="noStrike">
              <a:solidFill>
                <a:schemeClr val="dk2"/>
              </a:solidFill>
              <a:latin typeface="Roboto"/>
              <a:ea typeface="Roboto"/>
              <a:cs typeface="Roboto"/>
              <a:sym typeface="Roboto"/>
            </a:endParaRPr>
          </a:p>
        </p:txBody>
      </p:sp>
      <p:sp>
        <p:nvSpPr>
          <p:cNvPr id="99" name="Google Shape;99;p6"/>
          <p:cNvSpPr txBox="1"/>
          <p:nvPr>
            <p:ph idx="2" type="body"/>
          </p:nvPr>
        </p:nvSpPr>
        <p:spPr>
          <a:xfrm>
            <a:off x="4832425" y="1186800"/>
            <a:ext cx="3999900" cy="3607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t/>
            </a:r>
            <a:endParaRPr sz="1150">
              <a:solidFill>
                <a:srgbClr val="515151"/>
              </a:solidFill>
              <a:highlight>
                <a:schemeClr val="lt1"/>
              </a:highlight>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b="1" lang="en" sz="1200">
                <a:solidFill>
                  <a:srgbClr val="000000"/>
                </a:solidFill>
                <a:highlight>
                  <a:srgbClr val="FFFFFF"/>
                </a:highlight>
                <a:latin typeface="Arial"/>
                <a:ea typeface="Arial"/>
                <a:cs typeface="Arial"/>
                <a:sym typeface="Arial"/>
              </a:rPr>
              <a:t>School Meals</a:t>
            </a:r>
            <a:endParaRPr/>
          </a:p>
          <a:p>
            <a:pPr indent="-285750" lvl="1" marL="914400" rtl="0" algn="l">
              <a:lnSpc>
                <a:spcPct val="115000"/>
              </a:lnSpc>
              <a:spcBef>
                <a:spcPts val="0"/>
              </a:spcBef>
              <a:spcAft>
                <a:spcPts val="0"/>
              </a:spcAft>
              <a:buClr>
                <a:srgbClr val="000000"/>
              </a:buClr>
              <a:buSzPts val="900"/>
              <a:buFont typeface="Arial"/>
              <a:buChar char="○"/>
            </a:pPr>
            <a:r>
              <a:rPr lang="en" sz="900">
                <a:solidFill>
                  <a:srgbClr val="000000"/>
                </a:solidFill>
                <a:highlight>
                  <a:srgbClr val="FFFFFF"/>
                </a:highlight>
                <a:latin typeface="Arial"/>
                <a:ea typeface="Arial"/>
                <a:cs typeface="Arial"/>
                <a:sym typeface="Arial"/>
              </a:rPr>
              <a:t>Invests an additional $55 million to continue the statewide subsidy that fully reimburses schools that participate in the federal Community Eligibility Provision program, allowing participating schools to serve all of their students free breakfast and lunch. </a:t>
            </a:r>
            <a:endParaRPr/>
          </a:p>
          <a:p>
            <a:pPr indent="0" lvl="0" marL="457200" rtl="0" algn="l">
              <a:lnSpc>
                <a:spcPct val="100000"/>
              </a:lnSpc>
              <a:spcBef>
                <a:spcPts val="0"/>
              </a:spcBef>
              <a:spcAft>
                <a:spcPts val="0"/>
              </a:spcAft>
              <a:buSzPts val="1300"/>
              <a:buNone/>
            </a:pPr>
            <a:r>
              <a:t/>
            </a:r>
            <a:endParaRPr sz="1250">
              <a:solidFill>
                <a:srgbClr val="000000"/>
              </a:solidFill>
              <a:latin typeface="Arial"/>
              <a:ea typeface="Arial"/>
              <a:cs typeface="Arial"/>
              <a:sym typeface="Arial"/>
            </a:endParaRPr>
          </a:p>
          <a:p>
            <a:pPr indent="-304800" lvl="0" marL="457200" rtl="0" algn="l">
              <a:lnSpc>
                <a:spcPct val="115000"/>
              </a:lnSpc>
              <a:spcBef>
                <a:spcPts val="0"/>
              </a:spcBef>
              <a:spcAft>
                <a:spcPts val="0"/>
              </a:spcAft>
              <a:buClr>
                <a:srgbClr val="000000"/>
              </a:buClr>
              <a:buSzPts val="1200"/>
              <a:buFont typeface="Arial"/>
              <a:buChar char="●"/>
            </a:pPr>
            <a:r>
              <a:rPr b="1" lang="en" sz="1200">
                <a:solidFill>
                  <a:srgbClr val="000000"/>
                </a:solidFill>
                <a:latin typeface="Arial"/>
                <a:ea typeface="Arial"/>
                <a:cs typeface="Arial"/>
                <a:sym typeface="Arial"/>
              </a:rPr>
              <a:t>Keeps NYSTRS Retirement Waiver for the 2026-27 school year</a:t>
            </a:r>
            <a:endParaRPr/>
          </a:p>
          <a:p>
            <a:pPr indent="0" lvl="0" marL="152400" rtl="0" algn="l">
              <a:lnSpc>
                <a:spcPct val="115000"/>
              </a:lnSpc>
              <a:spcBef>
                <a:spcPts val="0"/>
              </a:spcBef>
              <a:spcAft>
                <a:spcPts val="0"/>
              </a:spcAft>
              <a:buClr>
                <a:srgbClr val="000000"/>
              </a:buClr>
              <a:buSzPts val="1200"/>
              <a:buNone/>
            </a:pPr>
            <a:r>
              <a:t/>
            </a:r>
            <a:endParaRPr b="1" sz="1200">
              <a:solidFill>
                <a:srgbClr val="000000"/>
              </a:solidFill>
              <a:latin typeface="Arial"/>
              <a:ea typeface="Arial"/>
              <a:cs typeface="Arial"/>
              <a:sym typeface="Arial"/>
            </a:endParaRPr>
          </a:p>
          <a:p>
            <a:pPr indent="-228600" lvl="1" marL="914400" rtl="0" algn="l">
              <a:lnSpc>
                <a:spcPct val="115000"/>
              </a:lnSpc>
              <a:spcBef>
                <a:spcPts val="1600"/>
              </a:spcBef>
              <a:spcAft>
                <a:spcPts val="0"/>
              </a:spcAft>
              <a:buClr>
                <a:srgbClr val="000000"/>
              </a:buClr>
              <a:buSzPts val="1200"/>
              <a:buFont typeface="Arial"/>
              <a:buNone/>
            </a:pPr>
            <a:r>
              <a:t/>
            </a:r>
            <a:endParaRPr b="1" sz="1000">
              <a:solidFill>
                <a:srgbClr val="000000"/>
              </a:solidFill>
              <a:latin typeface="Arial"/>
              <a:ea typeface="Arial"/>
              <a:cs typeface="Arial"/>
              <a:sym typeface="Arial"/>
            </a:endParaRPr>
          </a:p>
          <a:p>
            <a:pPr indent="-228600" lvl="0" marL="457200" rtl="0" algn="l">
              <a:lnSpc>
                <a:spcPct val="115000"/>
              </a:lnSpc>
              <a:spcBef>
                <a:spcPts val="0"/>
              </a:spcBef>
              <a:spcAft>
                <a:spcPts val="0"/>
              </a:spcAft>
              <a:buClr>
                <a:srgbClr val="000000"/>
              </a:buClr>
              <a:buSzPts val="1200"/>
              <a:buFont typeface="Arial"/>
              <a:buNone/>
            </a:pPr>
            <a:r>
              <a:t/>
            </a:r>
            <a:endParaRPr b="1" sz="1200">
              <a:solidFill>
                <a:srgbClr val="000000"/>
              </a:solidFill>
              <a:latin typeface="Arial"/>
              <a:ea typeface="Arial"/>
              <a:cs typeface="Arial"/>
              <a:sym typeface="Arial"/>
            </a:endParaRPr>
          </a:p>
          <a:p>
            <a:pPr indent="-228600" lvl="0" marL="457200" rtl="0" algn="l">
              <a:lnSpc>
                <a:spcPct val="115000"/>
              </a:lnSpc>
              <a:spcBef>
                <a:spcPts val="0"/>
              </a:spcBef>
              <a:spcAft>
                <a:spcPts val="0"/>
              </a:spcAft>
              <a:buClr>
                <a:srgbClr val="000000"/>
              </a:buClr>
              <a:buSzPts val="1200"/>
              <a:buFont typeface="Arial"/>
              <a:buNone/>
            </a:pPr>
            <a:r>
              <a:t/>
            </a:r>
            <a:endParaRPr b="1" sz="120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Key Areas of Concern</a:t>
            </a:r>
            <a:endParaRPr/>
          </a:p>
        </p:txBody>
      </p:sp>
      <p:sp>
        <p:nvSpPr>
          <p:cNvPr id="105" name="Google Shape;105;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311150" lvl="0" marL="457200" rtl="0" algn="l">
              <a:lnSpc>
                <a:spcPct val="115000"/>
              </a:lnSpc>
              <a:spcBef>
                <a:spcPts val="0"/>
              </a:spcBef>
              <a:spcAft>
                <a:spcPts val="0"/>
              </a:spcAft>
              <a:buSzPts val="1300"/>
              <a:buChar char="●"/>
            </a:pPr>
            <a:r>
              <a:rPr lang="en"/>
              <a:t>Health Insurance and Personnel Costs:</a:t>
            </a:r>
            <a:endParaRPr/>
          </a:p>
          <a:p>
            <a:pPr indent="-298450" lvl="1" marL="914400" rtl="0" algn="l">
              <a:lnSpc>
                <a:spcPct val="115000"/>
              </a:lnSpc>
              <a:spcBef>
                <a:spcPts val="1600"/>
              </a:spcBef>
              <a:spcAft>
                <a:spcPts val="0"/>
              </a:spcAft>
              <a:buSzPts val="1100"/>
              <a:buChar char="○"/>
            </a:pPr>
            <a:r>
              <a:rPr lang="en"/>
              <a:t>Health Insurance is projected to increase by $433,927</a:t>
            </a:r>
            <a:endParaRPr/>
          </a:p>
          <a:p>
            <a:pPr indent="-298450" lvl="1" marL="914400" rtl="0" algn="l">
              <a:lnSpc>
                <a:spcPct val="115000"/>
              </a:lnSpc>
              <a:spcBef>
                <a:spcPts val="1600"/>
              </a:spcBef>
              <a:spcAft>
                <a:spcPts val="0"/>
              </a:spcAft>
              <a:buSzPts val="1100"/>
              <a:buChar char="○"/>
            </a:pPr>
            <a:r>
              <a:rPr lang="en"/>
              <a:t>Salary increases are projected to increase by $350,298</a:t>
            </a:r>
            <a:endParaRPr/>
          </a:p>
          <a:p>
            <a:pPr indent="-228600" lvl="0" marL="457200" rtl="0" algn="l">
              <a:lnSpc>
                <a:spcPct val="115000"/>
              </a:lnSpc>
              <a:spcBef>
                <a:spcPts val="0"/>
              </a:spcBef>
              <a:spcAft>
                <a:spcPts val="0"/>
              </a:spcAft>
              <a:buSzPts val="1300"/>
              <a:buNone/>
            </a:pPr>
            <a:r>
              <a:t/>
            </a:r>
            <a:endParaRPr/>
          </a:p>
          <a:p>
            <a:pPr indent="-311150" lvl="0" marL="457200" rtl="0" algn="l">
              <a:lnSpc>
                <a:spcPct val="115000"/>
              </a:lnSpc>
              <a:spcBef>
                <a:spcPts val="0"/>
              </a:spcBef>
              <a:spcAft>
                <a:spcPts val="0"/>
              </a:spcAft>
              <a:buSzPts val="1300"/>
              <a:buChar char="●"/>
            </a:pPr>
            <a:r>
              <a:rPr lang="en"/>
              <a:t>Debt Service is increasing by $305,917, which is largely offset by state aid</a:t>
            </a:r>
            <a:endParaRPr/>
          </a:p>
          <a:p>
            <a:pPr indent="-228600" lvl="0" marL="457200" rtl="0" algn="l">
              <a:lnSpc>
                <a:spcPct val="115000"/>
              </a:lnSpc>
              <a:spcBef>
                <a:spcPts val="0"/>
              </a:spcBef>
              <a:spcAft>
                <a:spcPts val="0"/>
              </a:spcAft>
              <a:buSzPts val="1300"/>
              <a:buNone/>
            </a:pPr>
            <a:r>
              <a:t/>
            </a:r>
            <a:endParaRPr/>
          </a:p>
          <a:p>
            <a:pPr indent="-311150" lvl="0" marL="457200" rtl="0" algn="l">
              <a:lnSpc>
                <a:spcPct val="115000"/>
              </a:lnSpc>
              <a:spcBef>
                <a:spcPts val="0"/>
              </a:spcBef>
              <a:spcAft>
                <a:spcPts val="0"/>
              </a:spcAft>
              <a:buSzPts val="1300"/>
              <a:buChar char="●"/>
            </a:pPr>
            <a:r>
              <a:rPr lang="en"/>
              <a:t>Enrollment is projected to decline slightly, which can impact future Foundation Aid</a:t>
            </a:r>
            <a:endParaRPr/>
          </a:p>
          <a:p>
            <a:pPr indent="-228600" lvl="0" marL="457200" rtl="0" algn="l">
              <a:lnSpc>
                <a:spcPct val="115000"/>
              </a:lnSpc>
              <a:spcBef>
                <a:spcPts val="0"/>
              </a:spcBef>
              <a:spcAft>
                <a:spcPts val="0"/>
              </a:spcAft>
              <a:buSzPts val="1300"/>
              <a:buNone/>
            </a:pPr>
            <a:r>
              <a:t/>
            </a:r>
            <a:endParaRPr/>
          </a:p>
          <a:p>
            <a:pPr indent="-311150" lvl="0" marL="457200" rtl="0" algn="l">
              <a:lnSpc>
                <a:spcPct val="115000"/>
              </a:lnSpc>
              <a:spcBef>
                <a:spcPts val="0"/>
              </a:spcBef>
              <a:spcAft>
                <a:spcPts val="0"/>
              </a:spcAft>
              <a:buSzPts val="1300"/>
              <a:buChar char="●"/>
            </a:pPr>
            <a:r>
              <a:rPr lang="en"/>
              <a:t>Governor’s Executive Budget Proposal only increased Foundation Aid by 1%</a:t>
            </a:r>
            <a:endParaRPr/>
          </a:p>
          <a:p>
            <a:pPr indent="0" lvl="1" marL="615950" rtl="0" algn="l">
              <a:lnSpc>
                <a:spcPct val="115000"/>
              </a:lnSpc>
              <a:spcBef>
                <a:spcPts val="1600"/>
              </a:spcBef>
              <a:spcAft>
                <a:spcPts val="0"/>
              </a:spcAft>
              <a:buSzPts val="11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1"/>
              </a:buClr>
              <a:buSzPts val="2800"/>
              <a:buFont typeface="Merriweather"/>
              <a:buNone/>
            </a:pPr>
            <a:r>
              <a:rPr lang="en"/>
              <a:t>Summary of Major Cost Drivers</a:t>
            </a:r>
            <a:endParaRPr/>
          </a:p>
        </p:txBody>
      </p:sp>
      <p:graphicFrame>
        <p:nvGraphicFramePr>
          <p:cNvPr id="111" name="Google Shape;111;p22"/>
          <p:cNvGraphicFramePr/>
          <p:nvPr/>
        </p:nvGraphicFramePr>
        <p:xfrm>
          <a:off x="311150" y="1499347"/>
          <a:ext cx="3000000" cy="3000000"/>
        </p:xfrm>
        <a:graphic>
          <a:graphicData uri="http://schemas.openxmlformats.org/drawingml/2006/table">
            <a:tbl>
              <a:tblPr bandRow="1" firstCol="1" firstRow="1">
                <a:noFill/>
                <a:tableStyleId>{6302177D-796B-4B4B-8272-922AD6266754}</a:tableStyleId>
              </a:tblPr>
              <a:tblGrid>
                <a:gridCol w="2840575"/>
                <a:gridCol w="2840575"/>
                <a:gridCol w="2840575"/>
              </a:tblGrid>
              <a:tr h="327525">
                <a:tc>
                  <a:txBody>
                    <a:bodyPr/>
                    <a:lstStyle/>
                    <a:p>
                      <a:pPr indent="0" lvl="0" marL="0" marR="0" rtl="0" algn="l">
                        <a:lnSpc>
                          <a:spcPct val="107000"/>
                        </a:lnSpc>
                        <a:spcBef>
                          <a:spcPts val="0"/>
                        </a:spcBef>
                        <a:spcAft>
                          <a:spcPts val="0"/>
                        </a:spcAft>
                        <a:buNone/>
                      </a:pPr>
                      <a:r>
                        <a:rPr lang="en" sz="1100" u="none" cap="none" strike="noStrike"/>
                        <a:t>Category</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Estimated Increase</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 Change</a:t>
                      </a:r>
                      <a:endParaRPr sz="1100" u="none" cap="none" strike="noStrike">
                        <a:latin typeface="Calibri"/>
                        <a:ea typeface="Calibri"/>
                        <a:cs typeface="Calibri"/>
                        <a:sym typeface="Calibri"/>
                      </a:endParaRPr>
                    </a:p>
                  </a:txBody>
                  <a:tcPr marT="9525" marB="9525" marR="9525" marL="9525" anchor="ctr"/>
                </a:tc>
              </a:tr>
              <a:tr h="327525">
                <a:tc>
                  <a:txBody>
                    <a:bodyPr/>
                    <a:lstStyle/>
                    <a:p>
                      <a:pPr indent="0" lvl="0" marL="0" marR="0" rtl="0" algn="l">
                        <a:lnSpc>
                          <a:spcPct val="107000"/>
                        </a:lnSpc>
                        <a:spcBef>
                          <a:spcPts val="0"/>
                        </a:spcBef>
                        <a:spcAft>
                          <a:spcPts val="0"/>
                        </a:spcAft>
                        <a:buNone/>
                      </a:pPr>
                      <a:r>
                        <a:rPr lang="en" sz="1100" u="none" cap="none" strike="noStrike"/>
                        <a:t>Health Insurance</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$433,927</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15.00%</a:t>
                      </a:r>
                      <a:endParaRPr sz="1100" u="none" cap="none" strike="noStrike">
                        <a:latin typeface="Calibri"/>
                        <a:ea typeface="Calibri"/>
                        <a:cs typeface="Calibri"/>
                        <a:sym typeface="Calibri"/>
                      </a:endParaRPr>
                    </a:p>
                  </a:txBody>
                  <a:tcPr marT="9525" marB="9525" marR="9525" marL="9525" anchor="ctr"/>
                </a:tc>
              </a:tr>
              <a:tr h="327525">
                <a:tc>
                  <a:txBody>
                    <a:bodyPr/>
                    <a:lstStyle/>
                    <a:p>
                      <a:pPr indent="0" lvl="0" marL="0" marR="0" rtl="0" algn="l">
                        <a:lnSpc>
                          <a:spcPct val="107000"/>
                        </a:lnSpc>
                        <a:spcBef>
                          <a:spcPts val="0"/>
                        </a:spcBef>
                        <a:spcAft>
                          <a:spcPts val="0"/>
                        </a:spcAft>
                        <a:buNone/>
                      </a:pPr>
                      <a:r>
                        <a:rPr lang="en" sz="1100" u="none" cap="none" strike="noStrike"/>
                        <a:t>Salaries</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$350,298</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3.82%</a:t>
                      </a:r>
                      <a:endParaRPr sz="1100" u="none" cap="none" strike="noStrike">
                        <a:latin typeface="Calibri"/>
                        <a:ea typeface="Calibri"/>
                        <a:cs typeface="Calibri"/>
                        <a:sym typeface="Calibri"/>
                      </a:endParaRPr>
                    </a:p>
                  </a:txBody>
                  <a:tcPr marT="9525" marB="9525" marR="9525" marL="9525" anchor="ctr"/>
                </a:tc>
              </a:tr>
              <a:tr h="327525">
                <a:tc>
                  <a:txBody>
                    <a:bodyPr/>
                    <a:lstStyle/>
                    <a:p>
                      <a:pPr indent="0" lvl="0" marL="0" marR="0" rtl="0" algn="l">
                        <a:lnSpc>
                          <a:spcPct val="107000"/>
                        </a:lnSpc>
                        <a:spcBef>
                          <a:spcPts val="0"/>
                        </a:spcBef>
                        <a:spcAft>
                          <a:spcPts val="0"/>
                        </a:spcAft>
                        <a:buNone/>
                      </a:pPr>
                      <a:r>
                        <a:rPr lang="en" sz="1100" u="none" cap="none" strike="noStrike"/>
                        <a:t>Debt Service</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$305,917</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16.00%</a:t>
                      </a:r>
                      <a:endParaRPr sz="1100" u="none" cap="none" strike="noStrike">
                        <a:latin typeface="Calibri"/>
                        <a:ea typeface="Calibri"/>
                        <a:cs typeface="Calibri"/>
                        <a:sym typeface="Calibri"/>
                      </a:endParaRPr>
                    </a:p>
                  </a:txBody>
                  <a:tcPr marT="9525" marB="9525" marR="9525" marL="9525" anchor="ctr"/>
                </a:tc>
              </a:tr>
              <a:tr h="327525">
                <a:tc>
                  <a:txBody>
                    <a:bodyPr/>
                    <a:lstStyle/>
                    <a:p>
                      <a:pPr indent="0" lvl="0" marL="0" marR="0" rtl="0" algn="l">
                        <a:lnSpc>
                          <a:spcPct val="107000"/>
                        </a:lnSpc>
                        <a:spcBef>
                          <a:spcPts val="0"/>
                        </a:spcBef>
                        <a:spcAft>
                          <a:spcPts val="0"/>
                        </a:spcAft>
                        <a:buNone/>
                      </a:pPr>
                      <a:r>
                        <a:rPr lang="en" sz="1100" u="none" cap="none" strike="noStrike"/>
                        <a:t>Retirement &amp; SS</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$110,555</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5.38%</a:t>
                      </a:r>
                      <a:endParaRPr sz="1100" u="none" cap="none" strike="noStrike">
                        <a:latin typeface="Calibri"/>
                        <a:ea typeface="Calibri"/>
                        <a:cs typeface="Calibri"/>
                        <a:sym typeface="Calibri"/>
                      </a:endParaRPr>
                    </a:p>
                  </a:txBody>
                  <a:tcPr marT="9525" marB="9525" marR="9525" marL="9525" anchor="ctr"/>
                </a:tc>
              </a:tr>
              <a:tr h="327525">
                <a:tc>
                  <a:txBody>
                    <a:bodyPr/>
                    <a:lstStyle/>
                    <a:p>
                      <a:pPr indent="0" lvl="0" marL="0" marR="0" rtl="0" algn="l">
                        <a:lnSpc>
                          <a:spcPct val="107000"/>
                        </a:lnSpc>
                        <a:spcBef>
                          <a:spcPts val="0"/>
                        </a:spcBef>
                        <a:spcAft>
                          <a:spcPts val="0"/>
                        </a:spcAft>
                        <a:buNone/>
                      </a:pPr>
                      <a:r>
                        <a:rPr lang="en" sz="1100" u="none" cap="none" strike="noStrike"/>
                        <a:t>Legal Costs</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$18,000</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56.25%</a:t>
                      </a:r>
                      <a:endParaRPr sz="1100" u="none" cap="none" strike="noStrike">
                        <a:latin typeface="Calibri"/>
                        <a:ea typeface="Calibri"/>
                        <a:cs typeface="Calibri"/>
                        <a:sym typeface="Calibri"/>
                      </a:endParaRPr>
                    </a:p>
                  </a:txBody>
                  <a:tcPr marT="9525" marB="9525" marR="9525" marL="9525" anchor="ctr"/>
                </a:tc>
              </a:tr>
              <a:tr h="327525">
                <a:tc>
                  <a:txBody>
                    <a:bodyPr/>
                    <a:lstStyle/>
                    <a:p>
                      <a:pPr indent="0" lvl="0" marL="0" marR="0" rtl="0" algn="l">
                        <a:lnSpc>
                          <a:spcPct val="107000"/>
                        </a:lnSpc>
                        <a:spcBef>
                          <a:spcPts val="0"/>
                        </a:spcBef>
                        <a:spcAft>
                          <a:spcPts val="0"/>
                        </a:spcAft>
                        <a:buNone/>
                      </a:pPr>
                      <a:r>
                        <a:rPr lang="en" sz="1100" u="none" cap="none" strike="noStrike"/>
                        <a:t>Liability Insurance</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$17,780</a:t>
                      </a:r>
                      <a:endParaRPr sz="1100" u="none" cap="none" strike="noStrike">
                        <a:latin typeface="Calibri"/>
                        <a:ea typeface="Calibri"/>
                        <a:cs typeface="Calibri"/>
                        <a:sym typeface="Calibri"/>
                      </a:endParaRPr>
                    </a:p>
                  </a:txBody>
                  <a:tcPr marT="9525" marB="9525" marR="9525" marL="9525" anchor="ctr"/>
                </a:tc>
                <a:tc>
                  <a:txBody>
                    <a:bodyPr/>
                    <a:lstStyle/>
                    <a:p>
                      <a:pPr indent="0" lvl="0" marL="0" marR="0" rtl="0" algn="l">
                        <a:lnSpc>
                          <a:spcPct val="107000"/>
                        </a:lnSpc>
                        <a:spcBef>
                          <a:spcPts val="0"/>
                        </a:spcBef>
                        <a:spcAft>
                          <a:spcPts val="0"/>
                        </a:spcAft>
                        <a:buNone/>
                      </a:pPr>
                      <a:r>
                        <a:rPr lang="en" sz="1100" u="none" cap="none" strike="noStrike"/>
                        <a:t>20.07%</a:t>
                      </a:r>
                      <a:endParaRPr sz="1100" u="none" cap="none" strike="noStrike">
                        <a:latin typeface="Calibri"/>
                        <a:ea typeface="Calibri"/>
                        <a:cs typeface="Calibri"/>
                        <a:sym typeface="Calibri"/>
                      </a:endParaRPr>
                    </a:p>
                  </a:txBody>
                  <a:tcPr marT="9525" marB="9525" marR="9525" marL="9525" anchor="ct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
          <p:cNvSpPr txBox="1"/>
          <p:nvPr/>
        </p:nvSpPr>
        <p:spPr>
          <a:xfrm>
            <a:off x="1855900" y="1799350"/>
            <a:ext cx="7338900" cy="85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7" name="Google Shape;117;p5"/>
          <p:cNvPicPr preferRelativeResize="0"/>
          <p:nvPr/>
        </p:nvPicPr>
        <p:blipFill rotWithShape="1">
          <a:blip r:embed="rId3">
            <a:alphaModFix/>
          </a:blip>
          <a:srcRect b="0" l="0" r="0" t="0"/>
          <a:stretch/>
        </p:blipFill>
        <p:spPr>
          <a:xfrm>
            <a:off x="1385047" y="0"/>
            <a:ext cx="6165477"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Current Status of Budget Development</a:t>
            </a:r>
            <a:endParaRPr/>
          </a:p>
        </p:txBody>
      </p:sp>
      <p:sp>
        <p:nvSpPr>
          <p:cNvPr id="123" name="Google Shape;123;p23"/>
          <p:cNvSpPr txBox="1"/>
          <p:nvPr>
            <p:ph idx="1" type="body"/>
          </p:nvPr>
        </p:nvSpPr>
        <p:spPr>
          <a:xfrm>
            <a:off x="233435" y="1656740"/>
            <a:ext cx="8520600" cy="3416400"/>
          </a:xfrm>
          <a:prstGeom prst="rect">
            <a:avLst/>
          </a:prstGeom>
          <a:noFill/>
          <a:ln>
            <a:noFill/>
          </a:ln>
        </p:spPr>
        <p:txBody>
          <a:bodyPr anchorCtr="0" anchor="t" bIns="91425" lIns="91425" spcFirstLastPara="1" rIns="91425" wrap="square" tIns="91425">
            <a:noAutofit/>
          </a:bodyPr>
          <a:lstStyle/>
          <a:p>
            <a:pPr indent="0" lvl="0" marL="146050" rtl="0" algn="l">
              <a:lnSpc>
                <a:spcPct val="115000"/>
              </a:lnSpc>
              <a:spcBef>
                <a:spcPts val="0"/>
              </a:spcBef>
              <a:spcAft>
                <a:spcPts val="0"/>
              </a:spcAft>
              <a:buSzPts val="1300"/>
              <a:buNone/>
            </a:pPr>
            <a:r>
              <a:rPr lang="en" sz="2000"/>
              <a:t>Total Projected Revenue Increases	$598,068</a:t>
            </a:r>
            <a:endParaRPr sz="2000"/>
          </a:p>
          <a:p>
            <a:pPr indent="0" lvl="0" marL="146050" rtl="0" algn="l">
              <a:lnSpc>
                <a:spcPct val="115000"/>
              </a:lnSpc>
              <a:spcBef>
                <a:spcPts val="0"/>
              </a:spcBef>
              <a:spcAft>
                <a:spcPts val="0"/>
              </a:spcAft>
              <a:buSzPts val="1300"/>
              <a:buNone/>
            </a:pPr>
            <a:r>
              <a:rPr lang="en" sz="2000"/>
              <a:t>Total Project Expenditure Increases	$1,633,420</a:t>
            </a:r>
            <a:endParaRPr/>
          </a:p>
          <a:p>
            <a:pPr indent="-228600" lvl="0" marL="457200" rtl="0" algn="l">
              <a:lnSpc>
                <a:spcPct val="115000"/>
              </a:lnSpc>
              <a:spcBef>
                <a:spcPts val="0"/>
              </a:spcBef>
              <a:spcAft>
                <a:spcPts val="0"/>
              </a:spcAft>
              <a:buSzPts val="1300"/>
              <a:buNone/>
            </a:pPr>
            <a:r>
              <a:t/>
            </a:r>
            <a:endParaRPr sz="2000"/>
          </a:p>
          <a:p>
            <a:pPr indent="0" lvl="0" marL="146050" rtl="0" algn="l">
              <a:lnSpc>
                <a:spcPct val="115000"/>
              </a:lnSpc>
              <a:spcBef>
                <a:spcPts val="0"/>
              </a:spcBef>
              <a:spcAft>
                <a:spcPts val="0"/>
              </a:spcAft>
              <a:buSzPts val="1300"/>
              <a:buNone/>
            </a:pPr>
            <a:r>
              <a:rPr lang="en" sz="2000"/>
              <a:t>Current Projected Deficit		</a:t>
            </a:r>
            <a:r>
              <a:rPr lang="en" sz="2000">
                <a:solidFill>
                  <a:srgbClr val="FF0000"/>
                </a:solidFill>
              </a:rPr>
              <a:t>($1,035,352)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graphicFrame>
        <p:nvGraphicFramePr>
          <p:cNvPr id="128" name="Google Shape;128;p24"/>
          <p:cNvGraphicFramePr/>
          <p:nvPr/>
        </p:nvGraphicFramePr>
        <p:xfrm>
          <a:off x="736227" y="73959"/>
          <a:ext cx="3000000" cy="3000000"/>
        </p:xfrm>
        <a:graphic>
          <a:graphicData uri="http://schemas.openxmlformats.org/drawingml/2006/table">
            <a:tbl>
              <a:tblPr>
                <a:noFill/>
                <a:tableStyleId>{A72D8E29-FD06-418C-9DF8-2FEC4142994A}</a:tableStyleId>
              </a:tblPr>
              <a:tblGrid>
                <a:gridCol w="1982900"/>
                <a:gridCol w="1167025"/>
                <a:gridCol w="1076650"/>
                <a:gridCol w="685000"/>
                <a:gridCol w="732475"/>
                <a:gridCol w="294750"/>
                <a:gridCol w="25400"/>
                <a:gridCol w="952725"/>
                <a:gridCol w="929475"/>
              </a:tblGrid>
              <a:tr h="120650">
                <a:tc gridSpan="9">
                  <a:txBody>
                    <a:bodyPr/>
                    <a:lstStyle/>
                    <a:p>
                      <a:pPr indent="0" lvl="0" marL="0" marR="0" rtl="0" algn="ctr">
                        <a:lnSpc>
                          <a:spcPct val="100000"/>
                        </a:lnSpc>
                        <a:spcBef>
                          <a:spcPts val="0"/>
                        </a:spcBef>
                        <a:spcAft>
                          <a:spcPts val="0"/>
                        </a:spcAft>
                        <a:buNone/>
                      </a:pPr>
                      <a:r>
                        <a:rPr b="1" i="0" lang="en" sz="800" u="none" cap="none" strike="noStrike">
                          <a:latin typeface="Arial"/>
                          <a:ea typeface="Arial"/>
                          <a:cs typeface="Arial"/>
                          <a:sym typeface="Arial"/>
                        </a:rPr>
                        <a:t> 2026-27 Proposed Budget  - Draft # 1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145750">
                <a:tc>
                  <a:txBody>
                    <a:bodyPr/>
                    <a:lstStyle/>
                    <a:p>
                      <a:pPr indent="0" lvl="0" marL="0" marR="0" rtl="0" algn="ct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Revenues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Expenditures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solidFill>
                          <a:srgbClr val="FF0000"/>
                        </a:solidFill>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State Aid - Governor Budget - 01/20/2026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16,458,445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Athletics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141,225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Appropriation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600,000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Jr/Sr High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242,070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Capital Outlay Building Aid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95,000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Elementary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49,800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Local Revenues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191,078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K-12 General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172,575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Medicaid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20,000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Admin/Misc.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389,280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2025 Tax Levy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6,369,828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Buildings &amp; Grounds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911,000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Trans. From Unemployment Reserve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10,000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Transportation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352,300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60675">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Trans. Retirement Contribution Reserve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110,000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Debt Service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              2,575,898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Trans. From Debt Service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60,000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Special Education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477,557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23,914,351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BOCES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4,143,555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Possible Additional Revenue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Salaries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10,513,325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Boces and Public Excess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150,000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Benefits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5,258,515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Additional Tax Levy (2.00%)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127,397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solidFill>
                      <a:prstDash val="solid"/>
                      <a:round/>
                      <a:headEnd len="sm" w="sm" type="none"/>
                      <a:tailEnd len="sm" w="sm" type="none"/>
                    </a:lnB>
                  </a:tcPr>
                </a:tc>
              </a:tr>
              <a:tr h="120650">
                <a:tc>
                  <a:txBody>
                    <a:bodyPr/>
                    <a:lstStyle/>
                    <a:p>
                      <a:pPr indent="0" lvl="0" marL="0" marR="0" rtl="0" algn="r">
                        <a:lnSpc>
                          <a:spcPct val="100000"/>
                        </a:lnSpc>
                        <a:spcBef>
                          <a:spcPts val="0"/>
                        </a:spcBef>
                        <a:spcAft>
                          <a:spcPts val="0"/>
                        </a:spcAft>
                        <a:buNone/>
                      </a:pPr>
                      <a:r>
                        <a:rPr b="1" i="0" lang="en" sz="800" u="none" cap="none" strike="noStrike">
                          <a:latin typeface="Arial"/>
                          <a:ea typeface="Arial"/>
                          <a:cs typeface="Arial"/>
                          <a:sym typeface="Arial"/>
                        </a:rPr>
                        <a:t> Total 2026-27 Revenues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24,191,748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254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Total 2026-27 Expenditures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25,227,100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25400">
                      <a:solidFill>
                        <a:srgbClr val="000000"/>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25400">
                      <a:solidFill>
                        <a:srgbClr val="000000"/>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2540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2540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25400">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2975">
                <a:tc>
                  <a:txBody>
                    <a:bodyPr/>
                    <a:lstStyle/>
                    <a:p>
                      <a:pPr indent="0" lvl="0" marL="0" marR="0" rtl="0" algn="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rPr b="0" i="0" lang="en" sz="800" u="none" cap="none" strike="noStrike">
                          <a:solidFill>
                            <a:srgbClr val="FF0000"/>
                          </a:solidFill>
                          <a:latin typeface="Arial"/>
                          <a:ea typeface="Arial"/>
                          <a:cs typeface="Arial"/>
                          <a:sym typeface="Arial"/>
                        </a:rPr>
                        <a:t>Note:  Red items reviewed at 2/12/26 BOE meeting</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0" i="0" sz="800" u="none" cap="none" strike="noStrike">
                        <a:solidFill>
                          <a:srgbClr val="FF0000"/>
                        </a:solidFill>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7">
                  <a:txBody>
                    <a:bodyPr/>
                    <a:lstStyle/>
                    <a:p>
                      <a:pPr indent="0" lvl="0" marL="0" marR="0" rtl="0" algn="ctr">
                        <a:lnSpc>
                          <a:spcPct val="100000"/>
                        </a:lnSpc>
                        <a:spcBef>
                          <a:spcPts val="0"/>
                        </a:spcBef>
                        <a:spcAft>
                          <a:spcPts val="0"/>
                        </a:spcAft>
                        <a:buNone/>
                      </a:pPr>
                      <a:r>
                        <a:rPr b="1" i="0" lang="en" sz="800" u="none" cap="none" strike="noStrike">
                          <a:latin typeface="Arial"/>
                          <a:ea typeface="Arial"/>
                          <a:cs typeface="Arial"/>
                          <a:sym typeface="Arial"/>
                        </a:rPr>
                        <a:t> 2026-27 Proposed Budget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61275">
                <a:tc>
                  <a:txBody>
                    <a:bodyPr/>
                    <a:lstStyle/>
                    <a:p>
                      <a:pPr indent="0" lvl="0" marL="0" marR="0" rtl="0" algn="ct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i="0" lang="en" sz="800" u="none" cap="none" strike="noStrike">
                          <a:latin typeface="Arial"/>
                          <a:ea typeface="Arial"/>
                          <a:cs typeface="Arial"/>
                          <a:sym typeface="Arial"/>
                        </a:rPr>
                        <a:t> 2025-26 Budget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2026-27 Budget </a:t>
                      </a:r>
                      <a:br>
                        <a:rPr b="1" i="0" lang="en" sz="800" u="none" cap="none" strike="noStrike">
                          <a:latin typeface="Arial"/>
                          <a:ea typeface="Arial"/>
                          <a:cs typeface="Arial"/>
                          <a:sym typeface="Arial"/>
                        </a:rPr>
                      </a:br>
                      <a:r>
                        <a:rPr b="1" i="0" lang="en" sz="800" u="none" cap="none" strike="noStrike">
                          <a:latin typeface="Arial"/>
                          <a:ea typeface="Arial"/>
                          <a:cs typeface="Arial"/>
                          <a:sym typeface="Arial"/>
                        </a:rPr>
                        <a:t>Tax Levy Increase     2.00% </a:t>
                      </a:r>
                      <a:endParaRPr b="0" i="0" sz="800" u="none" cap="none" strike="noStrike">
                        <a:latin typeface="Arial"/>
                        <a:ea typeface="Arial"/>
                        <a:cs typeface="Arial"/>
                        <a:sym typeface="Arial"/>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08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23,593,680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r">
                        <a:lnSpc>
                          <a:spcPct val="100000"/>
                        </a:lnSpc>
                        <a:spcBef>
                          <a:spcPts val="0"/>
                        </a:spcBef>
                        <a:spcAft>
                          <a:spcPts val="0"/>
                        </a:spcAft>
                        <a:buNone/>
                      </a:pPr>
                      <a:r>
                        <a:rPr b="0" i="0" lang="en" sz="800" u="none" cap="none" strike="noStrike">
                          <a:latin typeface="Arial"/>
                          <a:ea typeface="Arial"/>
                          <a:cs typeface="Arial"/>
                          <a:sym typeface="Arial"/>
                        </a:rPr>
                        <a:t>                          24,191,748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08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 Increase/(Decrease)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r">
                        <a:lnSpc>
                          <a:spcPct val="100000"/>
                        </a:lnSpc>
                        <a:spcBef>
                          <a:spcPts val="0"/>
                        </a:spcBef>
                        <a:spcAft>
                          <a:spcPts val="0"/>
                        </a:spcAft>
                        <a:buNone/>
                      </a:pPr>
                      <a:r>
                        <a:rPr b="0" i="0" lang="en" sz="800" u="none" cap="none" strike="noStrike">
                          <a:latin typeface="Arial"/>
                          <a:ea typeface="Arial"/>
                          <a:cs typeface="Arial"/>
                          <a:sym typeface="Arial"/>
                        </a:rPr>
                        <a:t>                                598,068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0" i="0" lang="en" sz="800" u="none" cap="none" strike="noStrike">
                          <a:latin typeface="Arial"/>
                          <a:ea typeface="Arial"/>
                          <a:cs typeface="Arial"/>
                          <a:sym typeface="Arial"/>
                        </a:rPr>
                        <a:t> % Increase/(Decrease)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r">
                        <a:lnSpc>
                          <a:spcPct val="100000"/>
                        </a:lnSpc>
                        <a:spcBef>
                          <a:spcPts val="0"/>
                        </a:spcBef>
                        <a:spcAft>
                          <a:spcPts val="0"/>
                        </a:spcAft>
                        <a:buNone/>
                      </a:pPr>
                      <a:r>
                        <a:rPr b="0" i="0" lang="en" sz="800" u="none" cap="none" strike="noStrike">
                          <a:latin typeface="Arial"/>
                          <a:ea typeface="Arial"/>
                          <a:cs typeface="Arial"/>
                          <a:sym typeface="Arial"/>
                        </a:rPr>
                        <a:t>2.53%</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l">
                        <a:lnSpc>
                          <a:spcPct val="100000"/>
                        </a:lnSpc>
                        <a:spcBef>
                          <a:spcPts val="0"/>
                        </a:spcBef>
                        <a:spcAft>
                          <a:spcPts val="0"/>
                        </a:spcAft>
                        <a:buNone/>
                      </a:pPr>
                      <a:r>
                        <a:t/>
                      </a:r>
                      <a:endParaRPr b="0" i="1"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40850">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i="0" lang="en" sz="800" u="none" cap="none" strike="noStrike">
                          <a:latin typeface="Arial"/>
                          <a:ea typeface="Arial"/>
                          <a:cs typeface="Arial"/>
                          <a:sym typeface="Arial"/>
                        </a:rPr>
                        <a:t> Cuts needed to meet Tax Levy Cap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r">
                        <a:lnSpc>
                          <a:spcPct val="100000"/>
                        </a:lnSpc>
                        <a:spcBef>
                          <a:spcPts val="0"/>
                        </a:spcBef>
                        <a:spcAft>
                          <a:spcPts val="0"/>
                        </a:spcAft>
                        <a:buNone/>
                      </a:pPr>
                      <a:r>
                        <a:rPr b="1" i="0" lang="en" sz="800" u="none" cap="none" strike="noStrike">
                          <a:latin typeface="Arial"/>
                          <a:ea typeface="Arial"/>
                          <a:cs typeface="Arial"/>
                          <a:sym typeface="Arial"/>
                        </a:rPr>
                        <a:t>                                1,035,352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2">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20650">
                <a:tc gridSpan="4">
                  <a:txBody>
                    <a:bodyPr/>
                    <a:lstStyle/>
                    <a:p>
                      <a:pPr indent="0" lvl="0" marL="0" marR="0" rtl="0" algn="l">
                        <a:lnSpc>
                          <a:spcPct val="100000"/>
                        </a:lnSpc>
                        <a:spcBef>
                          <a:spcPts val="0"/>
                        </a:spcBef>
                        <a:spcAft>
                          <a:spcPts val="0"/>
                        </a:spcAft>
                        <a:buNone/>
                      </a:pPr>
                      <a:r>
                        <a:rPr b="1" i="0" lang="en" sz="800" u="none" cap="none" strike="noStrike">
                          <a:latin typeface="Arial"/>
                          <a:ea typeface="Arial"/>
                          <a:cs typeface="Arial"/>
                          <a:sym typeface="Arial"/>
                        </a:rPr>
                        <a:t> Every $63,698 change in the budget will result in a 1% change in the Tax Levy </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2">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0" i="0" sz="800" u="none" cap="none" strike="noStrike">
                        <a:latin typeface="Arial"/>
                        <a:ea typeface="Arial"/>
                        <a:cs typeface="Arial"/>
                        <a:sym typeface="Arial"/>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129" name="Google Shape;129;p24"/>
          <p:cNvSpPr txBox="1"/>
          <p:nvPr/>
        </p:nvSpPr>
        <p:spPr>
          <a:xfrm>
            <a:off x="9229370" y="2366604"/>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30" name="Google Shape;130;p24"/>
          <p:cNvSpPr txBox="1"/>
          <p:nvPr/>
        </p:nvSpPr>
        <p:spPr>
          <a:xfrm>
            <a:off x="9229370" y="2576154"/>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31" name="Google Shape;131;p24"/>
          <p:cNvSpPr txBox="1"/>
          <p:nvPr/>
        </p:nvSpPr>
        <p:spPr>
          <a:xfrm>
            <a:off x="9229370" y="2785704"/>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32" name="Google Shape;132;p24"/>
          <p:cNvSpPr txBox="1"/>
          <p:nvPr/>
        </p:nvSpPr>
        <p:spPr>
          <a:xfrm>
            <a:off x="9229370" y="2995254"/>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33" name="Google Shape;133;p24"/>
          <p:cNvSpPr txBox="1"/>
          <p:nvPr/>
        </p:nvSpPr>
        <p:spPr>
          <a:xfrm>
            <a:off x="9229370" y="3204804"/>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34" name="Google Shape;134;p24"/>
          <p:cNvSpPr txBox="1"/>
          <p:nvPr/>
        </p:nvSpPr>
        <p:spPr>
          <a:xfrm>
            <a:off x="9250533" y="3414354"/>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35" name="Google Shape;135;p24"/>
          <p:cNvSpPr txBox="1"/>
          <p:nvPr/>
        </p:nvSpPr>
        <p:spPr>
          <a:xfrm>
            <a:off x="9250533" y="3829217"/>
            <a:ext cx="585401" cy="31415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6" name="Google Shape;136;p24"/>
          <p:cNvSpPr txBox="1"/>
          <p:nvPr/>
        </p:nvSpPr>
        <p:spPr>
          <a:xfrm>
            <a:off x="9250533" y="4248317"/>
            <a:ext cx="585401" cy="31415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7" name="Google Shape;137;p24"/>
          <p:cNvSpPr txBox="1"/>
          <p:nvPr/>
        </p:nvSpPr>
        <p:spPr>
          <a:xfrm>
            <a:off x="9155236" y="4038767"/>
            <a:ext cx="680698" cy="2861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8" name="Google Shape;138;p24"/>
          <p:cNvSpPr txBox="1"/>
          <p:nvPr/>
        </p:nvSpPr>
        <p:spPr>
          <a:xfrm>
            <a:off x="9250533" y="5296067"/>
            <a:ext cx="585401" cy="314158"/>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latin typeface="Arial"/>
                <a:ea typeface="Arial"/>
                <a:cs typeface="Arial"/>
                <a:sym typeface="Arial"/>
              </a:rPr>
              <a:t> </a:t>
            </a:r>
            <a:endParaRPr/>
          </a:p>
        </p:txBody>
      </p:sp>
      <p:sp>
        <p:nvSpPr>
          <p:cNvPr id="139" name="Google Shape;139;p24"/>
          <p:cNvSpPr/>
          <p:nvPr/>
        </p:nvSpPr>
        <p:spPr>
          <a:xfrm>
            <a:off x="8855004" y="6532861"/>
            <a:ext cx="136140" cy="134639"/>
          </a:xfrm>
          <a:prstGeom prst="triangle">
            <a:avLst>
              <a:gd fmla="val 50000" name="adj"/>
            </a:avLst>
          </a:prstGeom>
          <a:solidFill>
            <a:schemeClr val="accent1"/>
          </a:solidFill>
          <a:ln cap="flat" cmpd="sng" w="25400">
            <a:solidFill>
              <a:srgbClr val="00223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txBox="1"/>
          <p:nvPr>
            <p:ph idx="1" type="body"/>
          </p:nvPr>
        </p:nvSpPr>
        <p:spPr>
          <a:xfrm>
            <a:off x="311700" y="4521400"/>
            <a:ext cx="7979400" cy="460500"/>
          </a:xfrm>
          <a:prstGeom prst="rect">
            <a:avLst/>
          </a:prstGeom>
          <a:noFill/>
          <a:ln>
            <a:noFill/>
          </a:ln>
        </p:spPr>
        <p:txBody>
          <a:bodyPr anchorCtr="0" anchor="ctr" bIns="91425" lIns="91425" spcFirstLastPara="1" rIns="91425" wrap="square" tIns="91425">
            <a:noAutofit/>
          </a:bodyPr>
          <a:lstStyle/>
          <a:p>
            <a:pPr indent="-228600" lvl="0" marL="457200" marR="0" rtl="0" algn="ctr">
              <a:lnSpc>
                <a:spcPct val="100000"/>
              </a:lnSpc>
              <a:spcBef>
                <a:spcPts val="0"/>
              </a:spcBef>
              <a:spcAft>
                <a:spcPts val="0"/>
              </a:spcAft>
              <a:buClr>
                <a:schemeClr val="lt1"/>
              </a:buClr>
              <a:buSzPts val="1300"/>
              <a:buFont typeface="Merriweather"/>
              <a:buNone/>
            </a:pPr>
            <a:r>
              <a:rPr b="0" i="0" lang="en" sz="3600" u="none" cap="none" strike="noStrike">
                <a:solidFill>
                  <a:schemeClr val="lt1"/>
                </a:solidFill>
                <a:latin typeface="Merriweather"/>
                <a:ea typeface="Merriweather"/>
                <a:cs typeface="Merriweather"/>
                <a:sym typeface="Merriweather"/>
              </a:rPr>
              <a:t>Questions</a:t>
            </a:r>
            <a:endParaRPr b="0" i="0" sz="3600" u="none" cap="none" strike="noStrike">
              <a:solidFill>
                <a:schemeClr val="lt1"/>
              </a:solidFill>
              <a:latin typeface="Merriweather"/>
              <a:ea typeface="Merriweather"/>
              <a:cs typeface="Merriweather"/>
              <a:sym typeface="Merriweather"/>
            </a:endParaRPr>
          </a:p>
        </p:txBody>
      </p:sp>
      <p:pic>
        <p:nvPicPr>
          <p:cNvPr descr="Clipart - &lt;strong&gt;Question&lt;/strong&gt; &lt;strong&gt;Mark&lt;/strong&gt;" id="145" name="Google Shape;145;p9"/>
          <p:cNvPicPr preferRelativeResize="0"/>
          <p:nvPr/>
        </p:nvPicPr>
        <p:blipFill rotWithShape="1">
          <a:blip r:embed="rId3">
            <a:alphaModFix/>
          </a:blip>
          <a:srcRect b="0" l="0" r="0" t="0"/>
          <a:stretch/>
        </p:blipFill>
        <p:spPr>
          <a:xfrm>
            <a:off x="3328349" y="1314450"/>
            <a:ext cx="1946102" cy="19461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Shelly O'Boyle</dc:creator>
</cp:coreProperties>
</file>