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10287000" cx="18288000"/>
  <p:notesSz cx="6858000" cy="9144000"/>
  <p:embeddedFontLst>
    <p:embeddedFont>
      <p:font typeface="Bricolage Grotesque SemiBold"/>
      <p:regular r:id="rId30"/>
      <p:bold r:id="rId31"/>
    </p:embeddedFont>
    <p:embeddedFont>
      <p:font typeface="Open Sans SemiBold"/>
      <p:regular r:id="rId32"/>
      <p:bold r:id="rId33"/>
      <p:italic r:id="rId34"/>
      <p:boldItalic r:id="rId35"/>
    </p:embeddedFont>
    <p:embeddedFont>
      <p:font typeface="Open Sans ExtraBold"/>
      <p:bold r:id="rId36"/>
      <p:boldItalic r:id="rId37"/>
    </p:embeddedFont>
    <p:embeddedFont>
      <p:font typeface="Bricolage Grotesque"/>
      <p:regular r:id="rId38"/>
      <p:bold r:id="rId39"/>
    </p:embeddedFont>
    <p:embeddedFont>
      <p:font typeface="Open Sans Light"/>
      <p:regular r:id="rId40"/>
      <p:bold r:id="rId41"/>
      <p:italic r:id="rId42"/>
      <p:boldItalic r:id="rId43"/>
    </p:embeddedFont>
    <p:embeddedFont>
      <p:font typeface="Open Sans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48" roundtripDataSignature="AMtx7mh/c+KLM81nINSRTjuvxE4AxjU/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Light-regular.fntdata"/><Relationship Id="rId20" Type="http://schemas.openxmlformats.org/officeDocument/2006/relationships/slide" Target="slides/slide15.xml"/><Relationship Id="rId42" Type="http://schemas.openxmlformats.org/officeDocument/2006/relationships/font" Target="fonts/OpenSansLight-italic.fntdata"/><Relationship Id="rId41" Type="http://schemas.openxmlformats.org/officeDocument/2006/relationships/font" Target="fonts/OpenSansLight-bold.fntdata"/><Relationship Id="rId22" Type="http://schemas.openxmlformats.org/officeDocument/2006/relationships/slide" Target="slides/slide17.xml"/><Relationship Id="rId44" Type="http://schemas.openxmlformats.org/officeDocument/2006/relationships/font" Target="fonts/OpenSans-regular.fntdata"/><Relationship Id="rId21" Type="http://schemas.openxmlformats.org/officeDocument/2006/relationships/slide" Target="slides/slide16.xml"/><Relationship Id="rId43" Type="http://schemas.openxmlformats.org/officeDocument/2006/relationships/font" Target="fonts/OpenSansLight-boldItalic.fntdata"/><Relationship Id="rId24" Type="http://schemas.openxmlformats.org/officeDocument/2006/relationships/slide" Target="slides/slide19.xml"/><Relationship Id="rId46" Type="http://schemas.openxmlformats.org/officeDocument/2006/relationships/font" Target="fonts/OpenSans-italic.fntdata"/><Relationship Id="rId23" Type="http://schemas.openxmlformats.org/officeDocument/2006/relationships/slide" Target="slides/slide18.xml"/><Relationship Id="rId45" Type="http://schemas.openxmlformats.org/officeDocument/2006/relationships/font" Target="fonts/Open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customschemas.google.com/relationships/presentationmetadata" Target="metadata"/><Relationship Id="rId25" Type="http://schemas.openxmlformats.org/officeDocument/2006/relationships/slide" Target="slides/slide20.xml"/><Relationship Id="rId47" Type="http://schemas.openxmlformats.org/officeDocument/2006/relationships/font" Target="fonts/OpenSans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BricolageGrotesqueSemiBold-bold.fntdata"/><Relationship Id="rId30" Type="http://schemas.openxmlformats.org/officeDocument/2006/relationships/font" Target="fonts/BricolageGrotesqueSemiBold-regular.fntdata"/><Relationship Id="rId11" Type="http://schemas.openxmlformats.org/officeDocument/2006/relationships/slide" Target="slides/slide6.xml"/><Relationship Id="rId33" Type="http://schemas.openxmlformats.org/officeDocument/2006/relationships/font" Target="fonts/OpenSansSemiBold-bold.fntdata"/><Relationship Id="rId10" Type="http://schemas.openxmlformats.org/officeDocument/2006/relationships/slide" Target="slides/slide5.xml"/><Relationship Id="rId32" Type="http://schemas.openxmlformats.org/officeDocument/2006/relationships/font" Target="fonts/OpenSansSemiBold-regular.fntdata"/><Relationship Id="rId13" Type="http://schemas.openxmlformats.org/officeDocument/2006/relationships/slide" Target="slides/slide8.xml"/><Relationship Id="rId35" Type="http://schemas.openxmlformats.org/officeDocument/2006/relationships/font" Target="fonts/OpenSansSemiBold-boldItalic.fntdata"/><Relationship Id="rId12" Type="http://schemas.openxmlformats.org/officeDocument/2006/relationships/slide" Target="slides/slide7.xml"/><Relationship Id="rId34" Type="http://schemas.openxmlformats.org/officeDocument/2006/relationships/font" Target="fonts/OpenSansSemiBold-italic.fntdata"/><Relationship Id="rId15" Type="http://schemas.openxmlformats.org/officeDocument/2006/relationships/slide" Target="slides/slide10.xml"/><Relationship Id="rId37" Type="http://schemas.openxmlformats.org/officeDocument/2006/relationships/font" Target="fonts/OpenSansExtraBold-boldItalic.fntdata"/><Relationship Id="rId14" Type="http://schemas.openxmlformats.org/officeDocument/2006/relationships/slide" Target="slides/slide9.xml"/><Relationship Id="rId36" Type="http://schemas.openxmlformats.org/officeDocument/2006/relationships/font" Target="fonts/OpenSansExtraBold-bold.fntdata"/><Relationship Id="rId17" Type="http://schemas.openxmlformats.org/officeDocument/2006/relationships/slide" Target="slides/slide12.xml"/><Relationship Id="rId39" Type="http://schemas.openxmlformats.org/officeDocument/2006/relationships/font" Target="fonts/BricolageGrotesque-bold.fntdata"/><Relationship Id="rId16" Type="http://schemas.openxmlformats.org/officeDocument/2006/relationships/slide" Target="slides/slide11.xml"/><Relationship Id="rId38" Type="http://schemas.openxmlformats.org/officeDocument/2006/relationships/font" Target="fonts/BricolageGrotesque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3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3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.png"/><Relationship Id="rId5" Type="http://schemas.openxmlformats.org/officeDocument/2006/relationships/image" Target="../media/image12.png"/><Relationship Id="rId6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10" Type="http://schemas.openxmlformats.org/officeDocument/2006/relationships/image" Target="../media/image11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7" Type="http://schemas.openxmlformats.org/officeDocument/2006/relationships/image" Target="../media/image14.png"/><Relationship Id="rId8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6.png"/><Relationship Id="rId4" Type="http://schemas.openxmlformats.org/officeDocument/2006/relationships/image" Target="../media/image48.png"/><Relationship Id="rId5" Type="http://schemas.openxmlformats.org/officeDocument/2006/relationships/image" Target="../media/image4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5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8.png"/><Relationship Id="rId10" Type="http://schemas.openxmlformats.org/officeDocument/2006/relationships/image" Target="../media/image24.png"/><Relationship Id="rId13" Type="http://schemas.openxmlformats.org/officeDocument/2006/relationships/image" Target="../media/image23.png"/><Relationship Id="rId1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5" Type="http://schemas.openxmlformats.org/officeDocument/2006/relationships/image" Target="../media/image16.png"/><Relationship Id="rId6" Type="http://schemas.openxmlformats.org/officeDocument/2006/relationships/image" Target="../media/image18.png"/><Relationship Id="rId7" Type="http://schemas.openxmlformats.org/officeDocument/2006/relationships/image" Target="../media/image25.png"/><Relationship Id="rId8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9.png"/><Relationship Id="rId10" Type="http://schemas.openxmlformats.org/officeDocument/2006/relationships/image" Target="../media/image32.png"/><Relationship Id="rId13" Type="http://schemas.openxmlformats.org/officeDocument/2006/relationships/image" Target="../media/image33.png"/><Relationship Id="rId1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38.png"/><Relationship Id="rId5" Type="http://schemas.openxmlformats.org/officeDocument/2006/relationships/image" Target="../media/image16.png"/><Relationship Id="rId6" Type="http://schemas.openxmlformats.org/officeDocument/2006/relationships/image" Target="../media/image36.png"/><Relationship Id="rId7" Type="http://schemas.openxmlformats.org/officeDocument/2006/relationships/image" Target="../media/image31.png"/><Relationship Id="rId8" Type="http://schemas.openxmlformats.org/officeDocument/2006/relationships/image" Target="../media/image3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2.png"/><Relationship Id="rId4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12.png"/><Relationship Id="rId6" Type="http://schemas.openxmlformats.org/officeDocument/2006/relationships/image" Target="../media/image11.png"/><Relationship Id="rId7" Type="http://schemas.openxmlformats.org/officeDocument/2006/relationships/image" Target="../media/image14.png"/><Relationship Id="rId8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3639475" y="1805865"/>
            <a:ext cx="4388216" cy="4997192"/>
          </a:xfrm>
          <a:custGeom>
            <a:rect b="b" l="l" r="r" t="t"/>
            <a:pathLst>
              <a:path extrusionOk="0" h="716149" w="628877">
                <a:moveTo>
                  <a:pt x="74099" y="0"/>
                </a:moveTo>
                <a:lnTo>
                  <a:pt x="554778" y="0"/>
                </a:lnTo>
                <a:cubicBezTo>
                  <a:pt x="595702" y="0"/>
                  <a:pt x="628877" y="33175"/>
                  <a:pt x="628877" y="74099"/>
                </a:cubicBezTo>
                <a:lnTo>
                  <a:pt x="628877" y="642051"/>
                </a:lnTo>
                <a:cubicBezTo>
                  <a:pt x="628877" y="661703"/>
                  <a:pt x="621070" y="680550"/>
                  <a:pt x="607174" y="694446"/>
                </a:cubicBezTo>
                <a:cubicBezTo>
                  <a:pt x="593278" y="708343"/>
                  <a:pt x="574430" y="716149"/>
                  <a:pt x="554778" y="716149"/>
                </a:cubicBezTo>
                <a:lnTo>
                  <a:pt x="74099" y="716149"/>
                </a:lnTo>
                <a:cubicBezTo>
                  <a:pt x="33175" y="716149"/>
                  <a:pt x="0" y="682974"/>
                  <a:pt x="0" y="642051"/>
                </a:cubicBezTo>
                <a:lnTo>
                  <a:pt x="0" y="74099"/>
                </a:lnTo>
                <a:cubicBezTo>
                  <a:pt x="0" y="54446"/>
                  <a:pt x="7807" y="35599"/>
                  <a:pt x="21703" y="21703"/>
                </a:cubicBezTo>
                <a:cubicBezTo>
                  <a:pt x="35599" y="7807"/>
                  <a:pt x="54446" y="0"/>
                  <a:pt x="74099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66643" r="-3952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"/>
          <p:cNvSpPr/>
          <p:nvPr/>
        </p:nvSpPr>
        <p:spPr>
          <a:xfrm>
            <a:off x="-1807188" y="6201101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7" y="0"/>
                </a:lnTo>
                <a:lnTo>
                  <a:pt x="7416657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6" name="Google Shape;86;p1"/>
          <p:cNvGrpSpPr/>
          <p:nvPr/>
        </p:nvGrpSpPr>
        <p:grpSpPr>
          <a:xfrm>
            <a:off x="457200" y="339238"/>
            <a:ext cx="8217283" cy="5821592"/>
            <a:chOff x="0" y="-19050"/>
            <a:chExt cx="2164223" cy="1533259"/>
          </a:xfrm>
        </p:grpSpPr>
        <p:sp>
          <p:nvSpPr>
            <p:cNvPr id="87" name="Google Shape;87;p1"/>
            <p:cNvSpPr/>
            <p:nvPr/>
          </p:nvSpPr>
          <p:spPr>
            <a:xfrm>
              <a:off x="0" y="0"/>
              <a:ext cx="2164223" cy="1514209"/>
            </a:xfrm>
            <a:custGeom>
              <a:rect b="b" l="l" r="r" t="t"/>
              <a:pathLst>
                <a:path extrusionOk="0" h="1514209" w="2164223">
                  <a:moveTo>
                    <a:pt x="39570" y="0"/>
                  </a:moveTo>
                  <a:lnTo>
                    <a:pt x="2124652" y="0"/>
                  </a:lnTo>
                  <a:cubicBezTo>
                    <a:pt x="2135147" y="0"/>
                    <a:pt x="2145212" y="4169"/>
                    <a:pt x="2152633" y="11590"/>
                  </a:cubicBezTo>
                  <a:cubicBezTo>
                    <a:pt x="2160054" y="19011"/>
                    <a:pt x="2164223" y="29076"/>
                    <a:pt x="2164223" y="39570"/>
                  </a:cubicBezTo>
                  <a:lnTo>
                    <a:pt x="2164223" y="1474639"/>
                  </a:lnTo>
                  <a:cubicBezTo>
                    <a:pt x="2164223" y="1485133"/>
                    <a:pt x="2160054" y="1495198"/>
                    <a:pt x="2152633" y="1502619"/>
                  </a:cubicBezTo>
                  <a:cubicBezTo>
                    <a:pt x="2145212" y="1510040"/>
                    <a:pt x="2135147" y="1514209"/>
                    <a:pt x="2124652" y="1514209"/>
                  </a:cubicBezTo>
                  <a:lnTo>
                    <a:pt x="39570" y="1514209"/>
                  </a:lnTo>
                  <a:cubicBezTo>
                    <a:pt x="29076" y="1514209"/>
                    <a:pt x="19011" y="1510040"/>
                    <a:pt x="11590" y="1502619"/>
                  </a:cubicBezTo>
                  <a:cubicBezTo>
                    <a:pt x="4169" y="1495198"/>
                    <a:pt x="0" y="1485133"/>
                    <a:pt x="0" y="1474639"/>
                  </a:cubicBezTo>
                  <a:lnTo>
                    <a:pt x="0" y="39570"/>
                  </a:lnTo>
                  <a:cubicBezTo>
                    <a:pt x="0" y="29076"/>
                    <a:pt x="4169" y="19011"/>
                    <a:pt x="11590" y="11590"/>
                  </a:cubicBezTo>
                  <a:cubicBezTo>
                    <a:pt x="19011" y="4169"/>
                    <a:pt x="29076" y="0"/>
                    <a:pt x="39570" y="0"/>
                  </a:cubicBezTo>
                  <a:close/>
                </a:path>
              </a:pathLst>
            </a:custGeom>
            <a:solidFill>
              <a:srgbClr val="E195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 txBox="1"/>
            <p:nvPr/>
          </p:nvSpPr>
          <p:spPr>
            <a:xfrm>
              <a:off x="0" y="-19050"/>
              <a:ext cx="2164223" cy="15332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"/>
          <p:cNvSpPr/>
          <p:nvPr/>
        </p:nvSpPr>
        <p:spPr>
          <a:xfrm>
            <a:off x="5609469" y="-1734654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>
            <a:off x="8909242" y="4746269"/>
            <a:ext cx="4495475" cy="5055282"/>
          </a:xfrm>
          <a:custGeom>
            <a:rect b="b" l="l" r="r" t="t"/>
            <a:pathLst>
              <a:path extrusionOk="0" h="704662" w="626630">
                <a:moveTo>
                  <a:pt x="72331" y="0"/>
                </a:moveTo>
                <a:lnTo>
                  <a:pt x="554299" y="0"/>
                </a:lnTo>
                <a:cubicBezTo>
                  <a:pt x="594246" y="0"/>
                  <a:pt x="626630" y="32384"/>
                  <a:pt x="626630" y="72331"/>
                </a:cubicBezTo>
                <a:lnTo>
                  <a:pt x="626630" y="632331"/>
                </a:lnTo>
                <a:cubicBezTo>
                  <a:pt x="626630" y="672278"/>
                  <a:pt x="594246" y="704662"/>
                  <a:pt x="554299" y="704662"/>
                </a:cubicBezTo>
                <a:lnTo>
                  <a:pt x="72331" y="704662"/>
                </a:lnTo>
                <a:cubicBezTo>
                  <a:pt x="53147" y="704662"/>
                  <a:pt x="34750" y="697041"/>
                  <a:pt x="21185" y="683476"/>
                </a:cubicBezTo>
                <a:cubicBezTo>
                  <a:pt x="7621" y="669912"/>
                  <a:pt x="0" y="651514"/>
                  <a:pt x="0" y="632331"/>
                </a:cubicBezTo>
                <a:lnTo>
                  <a:pt x="0" y="72331"/>
                </a:lnTo>
                <a:cubicBezTo>
                  <a:pt x="0" y="32384"/>
                  <a:pt x="32384" y="0"/>
                  <a:pt x="72331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34260" r="-3426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790025" y="865183"/>
            <a:ext cx="75516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7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Earning College Credit in High School </a:t>
            </a:r>
            <a:endParaRPr sz="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/>
          <p:nvPr/>
        </p:nvSpPr>
        <p:spPr>
          <a:xfrm>
            <a:off x="5466020" y="7372575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7" y="0"/>
                </a:lnTo>
                <a:lnTo>
                  <a:pt x="7416657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2"/>
          <p:cNvSpPr/>
          <p:nvPr/>
        </p:nvSpPr>
        <p:spPr>
          <a:xfrm>
            <a:off x="14608495" y="-608209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2"/>
          <p:cNvSpPr/>
          <p:nvPr/>
        </p:nvSpPr>
        <p:spPr>
          <a:xfrm>
            <a:off x="831908" y="2946618"/>
            <a:ext cx="8061954" cy="4393765"/>
          </a:xfrm>
          <a:custGeom>
            <a:rect b="b" l="l" r="r" t="t"/>
            <a:pathLst>
              <a:path extrusionOk="0" h="4393765" w="8061954">
                <a:moveTo>
                  <a:pt x="0" y="0"/>
                </a:moveTo>
                <a:lnTo>
                  <a:pt x="8061954" y="0"/>
                </a:lnTo>
                <a:lnTo>
                  <a:pt x="8061954" y="4393764"/>
                </a:lnTo>
                <a:lnTo>
                  <a:pt x="0" y="43937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2"/>
          <p:cNvSpPr txBox="1"/>
          <p:nvPr/>
        </p:nvSpPr>
        <p:spPr>
          <a:xfrm>
            <a:off x="9144000" y="542541"/>
            <a:ext cx="8512800" cy="88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128" u="none" cap="none" strike="noStrike">
                <a:solidFill>
                  <a:srgbClr val="086B76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An introduction to earning college credits through </a:t>
            </a:r>
            <a:endParaRPr/>
          </a:p>
          <a:p>
            <a:pPr indent="0" lvl="0" marL="0" marR="0" rtl="0" algn="ctr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128" u="none" cap="none" strike="noStrike">
                <a:solidFill>
                  <a:srgbClr val="086B76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Advanced Placement, Concurrent Enrollment, College in the Schools, PSEO Program, and Articulated Credit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3"/>
          <p:cNvGrpSpPr/>
          <p:nvPr/>
        </p:nvGrpSpPr>
        <p:grpSpPr>
          <a:xfrm>
            <a:off x="357188" y="1874226"/>
            <a:ext cx="8786812" cy="4111342"/>
            <a:chOff x="0" y="-19050"/>
            <a:chExt cx="2314222" cy="1082823"/>
          </a:xfrm>
        </p:grpSpPr>
        <p:sp>
          <p:nvSpPr>
            <p:cNvPr id="105" name="Google Shape;105;p3"/>
            <p:cNvSpPr/>
            <p:nvPr/>
          </p:nvSpPr>
          <p:spPr>
            <a:xfrm>
              <a:off x="0" y="0"/>
              <a:ext cx="2314222" cy="1063773"/>
            </a:xfrm>
            <a:custGeom>
              <a:rect b="b" l="l" r="r" t="t"/>
              <a:pathLst>
                <a:path extrusionOk="0" h="1063773" w="2314222">
                  <a:moveTo>
                    <a:pt x="37006" y="0"/>
                  </a:moveTo>
                  <a:lnTo>
                    <a:pt x="2277217" y="0"/>
                  </a:lnTo>
                  <a:cubicBezTo>
                    <a:pt x="2287031" y="0"/>
                    <a:pt x="2296444" y="3899"/>
                    <a:pt x="2303383" y="10839"/>
                  </a:cubicBezTo>
                  <a:cubicBezTo>
                    <a:pt x="2310323" y="17779"/>
                    <a:pt x="2314222" y="27191"/>
                    <a:pt x="2314222" y="37006"/>
                  </a:cubicBezTo>
                  <a:lnTo>
                    <a:pt x="2314222" y="1026767"/>
                  </a:lnTo>
                  <a:cubicBezTo>
                    <a:pt x="2314222" y="1036581"/>
                    <a:pt x="2310323" y="1045994"/>
                    <a:pt x="2303383" y="1052934"/>
                  </a:cubicBezTo>
                  <a:cubicBezTo>
                    <a:pt x="2296444" y="1059874"/>
                    <a:pt x="2287031" y="1063773"/>
                    <a:pt x="2277217" y="1063773"/>
                  </a:cubicBezTo>
                  <a:lnTo>
                    <a:pt x="37006" y="1063773"/>
                  </a:lnTo>
                  <a:cubicBezTo>
                    <a:pt x="27191" y="1063773"/>
                    <a:pt x="17779" y="1059874"/>
                    <a:pt x="10839" y="1052934"/>
                  </a:cubicBezTo>
                  <a:cubicBezTo>
                    <a:pt x="3899" y="1045994"/>
                    <a:pt x="0" y="1036581"/>
                    <a:pt x="0" y="1026767"/>
                  </a:cubicBezTo>
                  <a:lnTo>
                    <a:pt x="0" y="37006"/>
                  </a:lnTo>
                  <a:cubicBezTo>
                    <a:pt x="0" y="27191"/>
                    <a:pt x="3899" y="17779"/>
                    <a:pt x="10839" y="10839"/>
                  </a:cubicBezTo>
                  <a:cubicBezTo>
                    <a:pt x="17779" y="3899"/>
                    <a:pt x="27191" y="0"/>
                    <a:pt x="37006" y="0"/>
                  </a:cubicBezTo>
                  <a:close/>
                </a:path>
              </a:pathLst>
            </a:custGeom>
            <a:solidFill>
              <a:srgbClr val="086B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3"/>
            <p:cNvSpPr txBox="1"/>
            <p:nvPr/>
          </p:nvSpPr>
          <p:spPr>
            <a:xfrm>
              <a:off x="0" y="-19050"/>
              <a:ext cx="2314222" cy="10828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7" name="Google Shape;107;p3"/>
          <p:cNvSpPr/>
          <p:nvPr/>
        </p:nvSpPr>
        <p:spPr>
          <a:xfrm>
            <a:off x="-4757203" y="5230070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7" y="0"/>
                </a:lnTo>
                <a:lnTo>
                  <a:pt x="7416657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3"/>
          <p:cNvSpPr/>
          <p:nvPr/>
        </p:nvSpPr>
        <p:spPr>
          <a:xfrm>
            <a:off x="13401637" y="6680577"/>
            <a:ext cx="3500392" cy="1255695"/>
          </a:xfrm>
          <a:custGeom>
            <a:rect b="b" l="l" r="r" t="t"/>
            <a:pathLst>
              <a:path extrusionOk="0" h="1255695" w="3500392">
                <a:moveTo>
                  <a:pt x="0" y="0"/>
                </a:moveTo>
                <a:lnTo>
                  <a:pt x="3500392" y="0"/>
                </a:lnTo>
                <a:lnTo>
                  <a:pt x="3500392" y="1255695"/>
                </a:lnTo>
                <a:lnTo>
                  <a:pt x="0" y="12556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4811" r="-11413" t="-20276"/>
            </a:stretch>
          </a:blipFill>
          <a:ln>
            <a:noFill/>
          </a:ln>
        </p:spPr>
      </p:sp>
      <p:grpSp>
        <p:nvGrpSpPr>
          <p:cNvPr id="109" name="Google Shape;109;p3"/>
          <p:cNvGrpSpPr/>
          <p:nvPr/>
        </p:nvGrpSpPr>
        <p:grpSpPr>
          <a:xfrm>
            <a:off x="9375098" y="6144055"/>
            <a:ext cx="8809832" cy="3960216"/>
            <a:chOff x="0" y="-19050"/>
            <a:chExt cx="2320285" cy="1043020"/>
          </a:xfrm>
        </p:grpSpPr>
        <p:sp>
          <p:nvSpPr>
            <p:cNvPr id="110" name="Google Shape;110;p3"/>
            <p:cNvSpPr/>
            <p:nvPr/>
          </p:nvSpPr>
          <p:spPr>
            <a:xfrm>
              <a:off x="0" y="0"/>
              <a:ext cx="2320285" cy="1023970"/>
            </a:xfrm>
            <a:custGeom>
              <a:rect b="b" l="l" r="r" t="t"/>
              <a:pathLst>
                <a:path extrusionOk="0" h="1023970" w="2320285">
                  <a:moveTo>
                    <a:pt x="36909" y="0"/>
                  </a:moveTo>
                  <a:lnTo>
                    <a:pt x="2283376" y="0"/>
                  </a:lnTo>
                  <a:cubicBezTo>
                    <a:pt x="2293165" y="0"/>
                    <a:pt x="2302553" y="3889"/>
                    <a:pt x="2309475" y="10810"/>
                  </a:cubicBezTo>
                  <a:cubicBezTo>
                    <a:pt x="2316396" y="17732"/>
                    <a:pt x="2320285" y="27120"/>
                    <a:pt x="2320285" y="36909"/>
                  </a:cubicBezTo>
                  <a:lnTo>
                    <a:pt x="2320285" y="987061"/>
                  </a:lnTo>
                  <a:cubicBezTo>
                    <a:pt x="2320285" y="996850"/>
                    <a:pt x="2316396" y="1006238"/>
                    <a:pt x="2309475" y="1013160"/>
                  </a:cubicBezTo>
                  <a:cubicBezTo>
                    <a:pt x="2302553" y="1020081"/>
                    <a:pt x="2293165" y="1023970"/>
                    <a:pt x="2283376" y="1023970"/>
                  </a:cubicBezTo>
                  <a:lnTo>
                    <a:pt x="36909" y="1023970"/>
                  </a:lnTo>
                  <a:cubicBezTo>
                    <a:pt x="16525" y="1023970"/>
                    <a:pt x="0" y="1007445"/>
                    <a:pt x="0" y="987061"/>
                  </a:cubicBezTo>
                  <a:lnTo>
                    <a:pt x="0" y="36909"/>
                  </a:lnTo>
                  <a:cubicBezTo>
                    <a:pt x="0" y="27120"/>
                    <a:pt x="3889" y="17732"/>
                    <a:pt x="10810" y="10810"/>
                  </a:cubicBezTo>
                  <a:cubicBezTo>
                    <a:pt x="17732" y="3889"/>
                    <a:pt x="27120" y="0"/>
                    <a:pt x="36909" y="0"/>
                  </a:cubicBezTo>
                  <a:close/>
                </a:path>
              </a:pathLst>
            </a:custGeom>
            <a:solidFill>
              <a:srgbClr val="84C5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3"/>
            <p:cNvSpPr txBox="1"/>
            <p:nvPr/>
          </p:nvSpPr>
          <p:spPr>
            <a:xfrm>
              <a:off x="0" y="-19050"/>
              <a:ext cx="2320285" cy="10430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3"/>
          <p:cNvGrpSpPr/>
          <p:nvPr/>
        </p:nvGrpSpPr>
        <p:grpSpPr>
          <a:xfrm>
            <a:off x="357188" y="6144055"/>
            <a:ext cx="8786812" cy="4005974"/>
            <a:chOff x="0" y="-19050"/>
            <a:chExt cx="2314222" cy="1055072"/>
          </a:xfrm>
        </p:grpSpPr>
        <p:sp>
          <p:nvSpPr>
            <p:cNvPr id="113" name="Google Shape;113;p3"/>
            <p:cNvSpPr/>
            <p:nvPr/>
          </p:nvSpPr>
          <p:spPr>
            <a:xfrm>
              <a:off x="0" y="0"/>
              <a:ext cx="2314222" cy="1036022"/>
            </a:xfrm>
            <a:custGeom>
              <a:rect b="b" l="l" r="r" t="t"/>
              <a:pathLst>
                <a:path extrusionOk="0" h="1036022" w="2314222">
                  <a:moveTo>
                    <a:pt x="37006" y="0"/>
                  </a:moveTo>
                  <a:lnTo>
                    <a:pt x="2277217" y="0"/>
                  </a:lnTo>
                  <a:cubicBezTo>
                    <a:pt x="2287031" y="0"/>
                    <a:pt x="2296444" y="3899"/>
                    <a:pt x="2303383" y="10839"/>
                  </a:cubicBezTo>
                  <a:cubicBezTo>
                    <a:pt x="2310323" y="17779"/>
                    <a:pt x="2314222" y="27191"/>
                    <a:pt x="2314222" y="37006"/>
                  </a:cubicBezTo>
                  <a:lnTo>
                    <a:pt x="2314222" y="999016"/>
                  </a:lnTo>
                  <a:cubicBezTo>
                    <a:pt x="2314222" y="1008830"/>
                    <a:pt x="2310323" y="1018243"/>
                    <a:pt x="2303383" y="1025183"/>
                  </a:cubicBezTo>
                  <a:cubicBezTo>
                    <a:pt x="2296444" y="1032123"/>
                    <a:pt x="2287031" y="1036022"/>
                    <a:pt x="2277217" y="1036022"/>
                  </a:cubicBezTo>
                  <a:lnTo>
                    <a:pt x="37006" y="1036022"/>
                  </a:lnTo>
                  <a:cubicBezTo>
                    <a:pt x="27191" y="1036022"/>
                    <a:pt x="17779" y="1032123"/>
                    <a:pt x="10839" y="1025183"/>
                  </a:cubicBezTo>
                  <a:cubicBezTo>
                    <a:pt x="3899" y="1018243"/>
                    <a:pt x="0" y="1008830"/>
                    <a:pt x="0" y="999016"/>
                  </a:cubicBezTo>
                  <a:lnTo>
                    <a:pt x="0" y="37006"/>
                  </a:lnTo>
                  <a:cubicBezTo>
                    <a:pt x="0" y="27191"/>
                    <a:pt x="3899" y="17779"/>
                    <a:pt x="10839" y="10839"/>
                  </a:cubicBezTo>
                  <a:cubicBezTo>
                    <a:pt x="17779" y="3899"/>
                    <a:pt x="27191" y="0"/>
                    <a:pt x="37006" y="0"/>
                  </a:cubicBezTo>
                  <a:close/>
                </a:path>
              </a:pathLst>
            </a:custGeom>
            <a:solidFill>
              <a:srgbClr val="E195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3"/>
            <p:cNvSpPr txBox="1"/>
            <p:nvPr/>
          </p:nvSpPr>
          <p:spPr>
            <a:xfrm>
              <a:off x="0" y="-19050"/>
              <a:ext cx="2314222" cy="10550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" name="Google Shape;115;p3"/>
          <p:cNvGrpSpPr/>
          <p:nvPr/>
        </p:nvGrpSpPr>
        <p:grpSpPr>
          <a:xfrm>
            <a:off x="9520848" y="1874226"/>
            <a:ext cx="8664082" cy="4115372"/>
            <a:chOff x="0" y="-19050"/>
            <a:chExt cx="2281898" cy="1083884"/>
          </a:xfrm>
        </p:grpSpPr>
        <p:sp>
          <p:nvSpPr>
            <p:cNvPr id="116" name="Google Shape;116;p3"/>
            <p:cNvSpPr/>
            <p:nvPr/>
          </p:nvSpPr>
          <p:spPr>
            <a:xfrm>
              <a:off x="0" y="0"/>
              <a:ext cx="2281898" cy="1064834"/>
            </a:xfrm>
            <a:custGeom>
              <a:rect b="b" l="l" r="r" t="t"/>
              <a:pathLst>
                <a:path extrusionOk="0" h="1064834" w="2281898">
                  <a:moveTo>
                    <a:pt x="37530" y="0"/>
                  </a:moveTo>
                  <a:lnTo>
                    <a:pt x="2244368" y="0"/>
                  </a:lnTo>
                  <a:cubicBezTo>
                    <a:pt x="2265095" y="0"/>
                    <a:pt x="2281898" y="16803"/>
                    <a:pt x="2281898" y="37530"/>
                  </a:cubicBezTo>
                  <a:lnTo>
                    <a:pt x="2281898" y="1027304"/>
                  </a:lnTo>
                  <a:cubicBezTo>
                    <a:pt x="2281898" y="1048031"/>
                    <a:pt x="2265095" y="1064834"/>
                    <a:pt x="2244368" y="1064834"/>
                  </a:cubicBezTo>
                  <a:lnTo>
                    <a:pt x="37530" y="1064834"/>
                  </a:lnTo>
                  <a:cubicBezTo>
                    <a:pt x="27576" y="1064834"/>
                    <a:pt x="18030" y="1060880"/>
                    <a:pt x="10992" y="1053842"/>
                  </a:cubicBezTo>
                  <a:cubicBezTo>
                    <a:pt x="3954" y="1046804"/>
                    <a:pt x="0" y="1037258"/>
                    <a:pt x="0" y="1027304"/>
                  </a:cubicBezTo>
                  <a:lnTo>
                    <a:pt x="0" y="37530"/>
                  </a:lnTo>
                  <a:cubicBezTo>
                    <a:pt x="0" y="27576"/>
                    <a:pt x="3954" y="18030"/>
                    <a:pt x="10992" y="10992"/>
                  </a:cubicBezTo>
                  <a:cubicBezTo>
                    <a:pt x="18030" y="3954"/>
                    <a:pt x="27576" y="0"/>
                    <a:pt x="37530" y="0"/>
                  </a:cubicBezTo>
                  <a:close/>
                </a:path>
              </a:pathLst>
            </a:custGeom>
            <a:solidFill>
              <a:srgbClr val="848C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3"/>
            <p:cNvSpPr txBox="1"/>
            <p:nvPr/>
          </p:nvSpPr>
          <p:spPr>
            <a:xfrm>
              <a:off x="0" y="-19050"/>
              <a:ext cx="2281898" cy="10838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3"/>
          <p:cNvSpPr txBox="1"/>
          <p:nvPr/>
        </p:nvSpPr>
        <p:spPr>
          <a:xfrm>
            <a:off x="5001002" y="441606"/>
            <a:ext cx="8577496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Key Terms</a:t>
            </a:r>
            <a:endParaRPr/>
          </a:p>
        </p:txBody>
      </p:sp>
      <p:sp>
        <p:nvSpPr>
          <p:cNvPr id="119" name="Google Shape;119;p3"/>
          <p:cNvSpPr txBox="1"/>
          <p:nvPr/>
        </p:nvSpPr>
        <p:spPr>
          <a:xfrm>
            <a:off x="9795250" y="2876475"/>
            <a:ext cx="3607500" cy="3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6232" lvl="1" marL="712465" marR="0" rtl="0" algn="l">
              <a:lnSpc>
                <a:spcPct val="13000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99"/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</a:rPr>
              <a:t>Graduation</a:t>
            </a:r>
            <a:r>
              <a:rPr b="0" i="0" lang="en-US" sz="3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Requirements</a:t>
            </a:r>
            <a:endParaRPr/>
          </a:p>
          <a:p>
            <a:pPr indent="-356232" lvl="1" marL="712465" marR="0" rtl="0" algn="l">
              <a:lnSpc>
                <a:spcPct val="13000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99"/>
              <a:buFont typeface="Arial"/>
              <a:buChar char="•"/>
            </a:pPr>
            <a:r>
              <a:rPr b="0" i="0" lang="en-US" sz="3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Major/Minor</a:t>
            </a:r>
            <a:endParaRPr/>
          </a:p>
          <a:p>
            <a:pPr indent="-356232" lvl="1" marL="712465" marR="0" rtl="0" algn="l">
              <a:lnSpc>
                <a:spcPct val="13000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99"/>
              <a:buFont typeface="Arial"/>
              <a:buChar char="•"/>
            </a:pPr>
            <a:r>
              <a:rPr b="0" i="0" lang="en-US" sz="3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Goal Areas </a:t>
            </a:r>
            <a:endParaRPr/>
          </a:p>
          <a:p>
            <a:pPr indent="0" lvl="0" marL="0" marR="0" rtl="0" algn="l">
              <a:lnSpc>
                <a:spcPct val="13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10537975" y="7467425"/>
            <a:ext cx="6081000" cy="19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77821" lvl="1" marL="755644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99"/>
              <a:buFont typeface="Arial"/>
              <a:buChar char="•"/>
            </a:pPr>
            <a:r>
              <a:rPr b="0" i="0" lang="en-US" sz="34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ACT </a:t>
            </a:r>
            <a:endParaRPr/>
          </a:p>
          <a:p>
            <a:pPr indent="-377821" lvl="1" marL="755644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99"/>
              <a:buFont typeface="Arial"/>
              <a:buChar char="•"/>
            </a:pPr>
            <a:r>
              <a:rPr b="0" i="0" lang="en-US" sz="34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College Board </a:t>
            </a:r>
            <a:endParaRPr/>
          </a:p>
          <a:p>
            <a:pPr indent="-377821" lvl="1" marL="755644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99"/>
              <a:buFont typeface="Arial"/>
              <a:buChar char="•"/>
            </a:pPr>
            <a:r>
              <a:rPr b="0" i="0" lang="en-US" sz="34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SchooLinks</a:t>
            </a:r>
            <a:endParaRPr/>
          </a:p>
        </p:txBody>
      </p:sp>
      <p:sp>
        <p:nvSpPr>
          <p:cNvPr id="121" name="Google Shape;121;p3"/>
          <p:cNvSpPr txBox="1"/>
          <p:nvPr/>
        </p:nvSpPr>
        <p:spPr>
          <a:xfrm>
            <a:off x="630625" y="6470626"/>
            <a:ext cx="4057800" cy="3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95829" lvl="1" marL="603849" marR="0" rtl="0" algn="l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Char char="•"/>
            </a:pPr>
            <a:r>
              <a:rPr b="0" i="0" lang="en-US" sz="2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Graduation Requirements</a:t>
            </a:r>
            <a:endParaRPr sz="2700"/>
          </a:p>
          <a:p>
            <a:pPr indent="-295829" lvl="1" marL="603849" marR="0" rtl="0" algn="l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Char char="•"/>
            </a:pPr>
            <a:r>
              <a:rPr b="0" i="0" lang="en-US" sz="2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Post Secondary Enrollment Options (PSEO)</a:t>
            </a:r>
            <a:endParaRPr sz="2700"/>
          </a:p>
          <a:p>
            <a:pPr indent="-295829" lvl="1" marL="603849" marR="0" rtl="0" algn="l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Char char="•"/>
            </a:pPr>
            <a:r>
              <a:rPr b="0" i="0" lang="en-US" sz="2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Concurrent Enrollment (CE)</a:t>
            </a:r>
            <a:endParaRPr sz="2700"/>
          </a:p>
        </p:txBody>
      </p:sp>
      <p:sp>
        <p:nvSpPr>
          <p:cNvPr id="122" name="Google Shape;122;p3"/>
          <p:cNvSpPr/>
          <p:nvPr/>
        </p:nvSpPr>
        <p:spPr>
          <a:xfrm>
            <a:off x="15151833" y="-1028700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3"/>
          <p:cNvSpPr txBox="1"/>
          <p:nvPr/>
        </p:nvSpPr>
        <p:spPr>
          <a:xfrm>
            <a:off x="1605450" y="2972175"/>
            <a:ext cx="6148200" cy="25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7029" lvl="1" marL="734058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High School</a:t>
            </a:r>
            <a:endParaRPr/>
          </a:p>
          <a:p>
            <a:pPr indent="-367029" lvl="1" marL="734058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College </a:t>
            </a:r>
            <a:endParaRPr/>
          </a:p>
          <a:p>
            <a:pPr indent="-367029" lvl="1" marL="734058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Ordering</a:t>
            </a:r>
            <a:endParaRPr/>
          </a:p>
          <a:p>
            <a:pPr indent="-367029" lvl="1" marL="734058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endParaRPr/>
          </a:p>
        </p:txBody>
      </p:sp>
      <p:sp>
        <p:nvSpPr>
          <p:cNvPr id="124" name="Google Shape;124;p3"/>
          <p:cNvSpPr txBox="1"/>
          <p:nvPr/>
        </p:nvSpPr>
        <p:spPr>
          <a:xfrm>
            <a:off x="797602" y="2138362"/>
            <a:ext cx="8115300" cy="6445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Transcripts</a:t>
            </a:r>
            <a:endParaRPr/>
          </a:p>
        </p:txBody>
      </p:sp>
      <p:sp>
        <p:nvSpPr>
          <p:cNvPr id="125" name="Google Shape;125;p3"/>
          <p:cNvSpPr txBox="1"/>
          <p:nvPr/>
        </p:nvSpPr>
        <p:spPr>
          <a:xfrm>
            <a:off x="9795239" y="2138362"/>
            <a:ext cx="8115300" cy="6445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College</a:t>
            </a:r>
            <a:endParaRPr/>
          </a:p>
        </p:txBody>
      </p:sp>
      <p:sp>
        <p:nvSpPr>
          <p:cNvPr id="126" name="Google Shape;126;p3"/>
          <p:cNvSpPr txBox="1"/>
          <p:nvPr/>
        </p:nvSpPr>
        <p:spPr>
          <a:xfrm>
            <a:off x="14050400" y="2876475"/>
            <a:ext cx="3995400" cy="24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6232" lvl="1" marL="712467" marR="0" rtl="0" algn="l">
              <a:lnSpc>
                <a:spcPct val="13000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99"/>
              <a:buFont typeface="Arial"/>
              <a:buChar char="•"/>
            </a:pPr>
            <a:r>
              <a:rPr b="0" i="0" lang="en-US" sz="3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Liberal Education</a:t>
            </a:r>
            <a:endParaRPr/>
          </a:p>
          <a:p>
            <a:pPr indent="-356232" lvl="1" marL="712467" marR="0" rtl="0" algn="l">
              <a:lnSpc>
                <a:spcPct val="13000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99"/>
              <a:buFont typeface="Arial"/>
              <a:buChar char="•"/>
            </a:pPr>
            <a:r>
              <a:rPr b="0" i="0" lang="en-US" sz="3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Core </a:t>
            </a:r>
            <a:r>
              <a:rPr lang="en-US" sz="3299">
                <a:solidFill>
                  <a:srgbClr val="FFFFFF"/>
                </a:solidFill>
              </a:rPr>
              <a:t>Curriculum</a:t>
            </a:r>
            <a:endParaRPr/>
          </a:p>
          <a:p>
            <a:pPr indent="-356233" lvl="1" marL="712467" marR="0" rtl="0" algn="l">
              <a:lnSpc>
                <a:spcPct val="13000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99"/>
              <a:buFont typeface="Arial"/>
              <a:buChar char="•"/>
            </a:pPr>
            <a:r>
              <a:rPr b="0" i="0" lang="en-US" sz="3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Transfer Curriculum</a:t>
            </a:r>
            <a:endParaRPr b="0" i="0" sz="3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943352" y="6328468"/>
            <a:ext cx="8115300" cy="6445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High School</a:t>
            </a:r>
            <a:endParaRPr/>
          </a:p>
        </p:txBody>
      </p:sp>
      <p:sp>
        <p:nvSpPr>
          <p:cNvPr id="128" name="Google Shape;128;p3"/>
          <p:cNvSpPr txBox="1"/>
          <p:nvPr/>
        </p:nvSpPr>
        <p:spPr>
          <a:xfrm>
            <a:off x="9795239" y="6470622"/>
            <a:ext cx="8115300" cy="6445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Miscellaneous Terms </a:t>
            </a:r>
            <a:endParaRPr/>
          </a:p>
        </p:txBody>
      </p:sp>
      <p:sp>
        <p:nvSpPr>
          <p:cNvPr id="129" name="Google Shape;129;p3"/>
          <p:cNvSpPr txBox="1"/>
          <p:nvPr/>
        </p:nvSpPr>
        <p:spPr>
          <a:xfrm>
            <a:off x="5171275" y="6973001"/>
            <a:ext cx="3887400" cy="36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95972" lvl="1" marL="604518" marR="0" rtl="0" algn="l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Char char="•"/>
            </a:pPr>
            <a:r>
              <a:rPr b="0" i="0" lang="en-US" sz="2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College in the Schools (CIS)</a:t>
            </a:r>
            <a:endParaRPr sz="2700"/>
          </a:p>
          <a:p>
            <a:pPr indent="-295972" lvl="1" marL="604518" marR="0" rtl="0" algn="l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Char char="•"/>
            </a:pPr>
            <a:r>
              <a:rPr b="0" i="0" lang="en-US" sz="2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Advanced Placement (AP)</a:t>
            </a:r>
            <a:endParaRPr sz="2700"/>
          </a:p>
          <a:p>
            <a:pPr indent="-295972" lvl="1" marL="604518" marR="0" rtl="0" algn="l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Char char="•"/>
            </a:pPr>
            <a:r>
              <a:rPr b="0" i="0" lang="en-US" sz="2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Career &amp; Technical Education (CTE)</a:t>
            </a:r>
            <a:endParaRPr sz="2700"/>
          </a:p>
          <a:p>
            <a:pPr indent="0" lvl="0" marL="0" marR="0" rtl="0" algn="l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4"/>
          <p:cNvCxnSpPr/>
          <p:nvPr/>
        </p:nvCxnSpPr>
        <p:spPr>
          <a:xfrm>
            <a:off x="1431715" y="5025308"/>
            <a:ext cx="0" cy="1616908"/>
          </a:xfrm>
          <a:prstGeom prst="straightConnector1">
            <a:avLst/>
          </a:prstGeom>
          <a:noFill/>
          <a:ln cap="flat" cmpd="sng" w="57150">
            <a:solidFill>
              <a:srgbClr val="086B7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4"/>
          <p:cNvCxnSpPr/>
          <p:nvPr/>
        </p:nvCxnSpPr>
        <p:spPr>
          <a:xfrm>
            <a:off x="4482928" y="5025308"/>
            <a:ext cx="0" cy="1616908"/>
          </a:xfrm>
          <a:prstGeom prst="straightConnector1">
            <a:avLst/>
          </a:prstGeom>
          <a:noFill/>
          <a:ln cap="flat" cmpd="sng" w="57150">
            <a:solidFill>
              <a:srgbClr val="E1957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" name="Google Shape;136;p4"/>
          <p:cNvCxnSpPr/>
          <p:nvPr/>
        </p:nvCxnSpPr>
        <p:spPr>
          <a:xfrm>
            <a:off x="7470652" y="5025308"/>
            <a:ext cx="0" cy="1616908"/>
          </a:xfrm>
          <a:prstGeom prst="straightConnector1">
            <a:avLst/>
          </a:prstGeom>
          <a:noFill/>
          <a:ln cap="flat" cmpd="sng" w="57150">
            <a:solidFill>
              <a:srgbClr val="84C5B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7" name="Google Shape;137;p4"/>
          <p:cNvCxnSpPr/>
          <p:nvPr/>
        </p:nvCxnSpPr>
        <p:spPr>
          <a:xfrm>
            <a:off x="10332541" y="4923196"/>
            <a:ext cx="0" cy="1616908"/>
          </a:xfrm>
          <a:prstGeom prst="straightConnector1">
            <a:avLst/>
          </a:prstGeom>
          <a:noFill/>
          <a:ln cap="flat" cmpd="sng" w="57150">
            <a:solidFill>
              <a:srgbClr val="848CC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38" name="Google Shape;138;p4"/>
          <p:cNvGrpSpPr/>
          <p:nvPr/>
        </p:nvGrpSpPr>
        <p:grpSpPr>
          <a:xfrm>
            <a:off x="215641" y="5761432"/>
            <a:ext cx="2616276" cy="4327568"/>
            <a:chOff x="0" y="-19050"/>
            <a:chExt cx="689060" cy="1139771"/>
          </a:xfrm>
        </p:grpSpPr>
        <p:sp>
          <p:nvSpPr>
            <p:cNvPr id="139" name="Google Shape;139;p4"/>
            <p:cNvSpPr/>
            <p:nvPr/>
          </p:nvSpPr>
          <p:spPr>
            <a:xfrm>
              <a:off x="0" y="0"/>
              <a:ext cx="689060" cy="1120721"/>
            </a:xfrm>
            <a:custGeom>
              <a:rect b="b" l="l" r="r" t="t"/>
              <a:pathLst>
                <a:path extrusionOk="0" h="1120721" w="689060">
                  <a:moveTo>
                    <a:pt x="124284" y="0"/>
                  </a:moveTo>
                  <a:lnTo>
                    <a:pt x="564777" y="0"/>
                  </a:lnTo>
                  <a:cubicBezTo>
                    <a:pt x="633417" y="0"/>
                    <a:pt x="689060" y="55644"/>
                    <a:pt x="689060" y="124284"/>
                  </a:cubicBezTo>
                  <a:lnTo>
                    <a:pt x="689060" y="996437"/>
                  </a:lnTo>
                  <a:cubicBezTo>
                    <a:pt x="689060" y="1029399"/>
                    <a:pt x="675966" y="1061011"/>
                    <a:pt x="652659" y="1084319"/>
                  </a:cubicBezTo>
                  <a:cubicBezTo>
                    <a:pt x="629351" y="1107627"/>
                    <a:pt x="597739" y="1120721"/>
                    <a:pt x="564777" y="1120721"/>
                  </a:cubicBezTo>
                  <a:lnTo>
                    <a:pt x="124284" y="1120721"/>
                  </a:lnTo>
                  <a:cubicBezTo>
                    <a:pt x="55644" y="1120721"/>
                    <a:pt x="0" y="1065077"/>
                    <a:pt x="0" y="996437"/>
                  </a:cubicBezTo>
                  <a:lnTo>
                    <a:pt x="0" y="124284"/>
                  </a:lnTo>
                  <a:cubicBezTo>
                    <a:pt x="0" y="55644"/>
                    <a:pt x="55644" y="0"/>
                    <a:pt x="124284" y="0"/>
                  </a:cubicBezTo>
                  <a:close/>
                </a:path>
              </a:pathLst>
            </a:custGeom>
            <a:solidFill>
              <a:srgbClr val="086B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4"/>
            <p:cNvSpPr txBox="1"/>
            <p:nvPr/>
          </p:nvSpPr>
          <p:spPr>
            <a:xfrm>
              <a:off x="0" y="-19050"/>
              <a:ext cx="689060" cy="11397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" name="Google Shape;141;p4"/>
          <p:cNvGrpSpPr/>
          <p:nvPr/>
        </p:nvGrpSpPr>
        <p:grpSpPr>
          <a:xfrm>
            <a:off x="256544" y="2766629"/>
            <a:ext cx="2350342" cy="2350342"/>
            <a:chOff x="0" y="0"/>
            <a:chExt cx="812800" cy="812800"/>
          </a:xfrm>
        </p:grpSpPr>
        <p:sp>
          <p:nvSpPr>
            <p:cNvPr id="142" name="Google Shape;142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8FA"/>
            </a:solidFill>
            <a:ln cap="sq" cmpd="sng" w="190500">
              <a:solidFill>
                <a:srgbClr val="086B7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" name="Google Shape;144;p4"/>
          <p:cNvSpPr/>
          <p:nvPr/>
        </p:nvSpPr>
        <p:spPr>
          <a:xfrm>
            <a:off x="15633443" y="8230553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8" y="0"/>
                </a:lnTo>
                <a:lnTo>
                  <a:pt x="7416658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4"/>
          <p:cNvSpPr/>
          <p:nvPr/>
        </p:nvSpPr>
        <p:spPr>
          <a:xfrm flipH="1">
            <a:off x="-1925881" y="-1096818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4"/>
          <p:cNvSpPr/>
          <p:nvPr/>
        </p:nvSpPr>
        <p:spPr>
          <a:xfrm>
            <a:off x="705896" y="3325585"/>
            <a:ext cx="1451639" cy="1232431"/>
          </a:xfrm>
          <a:custGeom>
            <a:rect b="b" l="l" r="r" t="t"/>
            <a:pathLst>
              <a:path extrusionOk="0" h="1232431" w="1451639">
                <a:moveTo>
                  <a:pt x="0" y="0"/>
                </a:moveTo>
                <a:lnTo>
                  <a:pt x="1451638" y="0"/>
                </a:lnTo>
                <a:lnTo>
                  <a:pt x="1451638" y="1232431"/>
                </a:lnTo>
                <a:lnTo>
                  <a:pt x="0" y="12324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47" name="Google Shape;147;p4"/>
          <p:cNvCxnSpPr/>
          <p:nvPr/>
        </p:nvCxnSpPr>
        <p:spPr>
          <a:xfrm>
            <a:off x="13357189" y="4923196"/>
            <a:ext cx="0" cy="1616908"/>
          </a:xfrm>
          <a:prstGeom prst="straightConnector1">
            <a:avLst/>
          </a:prstGeom>
          <a:noFill/>
          <a:ln cap="flat" cmpd="sng" w="57150">
            <a:solidFill>
              <a:srgbClr val="086B7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8" name="Google Shape;148;p4"/>
          <p:cNvCxnSpPr/>
          <p:nvPr/>
        </p:nvCxnSpPr>
        <p:spPr>
          <a:xfrm>
            <a:off x="16287763" y="4923196"/>
            <a:ext cx="0" cy="1616908"/>
          </a:xfrm>
          <a:prstGeom prst="straightConnector1">
            <a:avLst/>
          </a:prstGeom>
          <a:noFill/>
          <a:ln cap="flat" cmpd="sng" w="57150">
            <a:solidFill>
              <a:srgbClr val="E19578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49" name="Google Shape;149;p4"/>
          <p:cNvGrpSpPr/>
          <p:nvPr/>
        </p:nvGrpSpPr>
        <p:grpSpPr>
          <a:xfrm>
            <a:off x="3174790" y="5761432"/>
            <a:ext cx="2616276" cy="4327568"/>
            <a:chOff x="0" y="-19050"/>
            <a:chExt cx="689060" cy="1139771"/>
          </a:xfrm>
        </p:grpSpPr>
        <p:sp>
          <p:nvSpPr>
            <p:cNvPr id="150" name="Google Shape;150;p4"/>
            <p:cNvSpPr/>
            <p:nvPr/>
          </p:nvSpPr>
          <p:spPr>
            <a:xfrm>
              <a:off x="0" y="0"/>
              <a:ext cx="689060" cy="1120721"/>
            </a:xfrm>
            <a:custGeom>
              <a:rect b="b" l="l" r="r" t="t"/>
              <a:pathLst>
                <a:path extrusionOk="0" h="1120721" w="689060">
                  <a:moveTo>
                    <a:pt x="124284" y="0"/>
                  </a:moveTo>
                  <a:lnTo>
                    <a:pt x="564777" y="0"/>
                  </a:lnTo>
                  <a:cubicBezTo>
                    <a:pt x="633417" y="0"/>
                    <a:pt x="689060" y="55644"/>
                    <a:pt x="689060" y="124284"/>
                  </a:cubicBezTo>
                  <a:lnTo>
                    <a:pt x="689060" y="996437"/>
                  </a:lnTo>
                  <a:cubicBezTo>
                    <a:pt x="689060" y="1029399"/>
                    <a:pt x="675966" y="1061011"/>
                    <a:pt x="652659" y="1084319"/>
                  </a:cubicBezTo>
                  <a:cubicBezTo>
                    <a:pt x="629351" y="1107627"/>
                    <a:pt x="597739" y="1120721"/>
                    <a:pt x="564777" y="1120721"/>
                  </a:cubicBezTo>
                  <a:lnTo>
                    <a:pt x="124284" y="1120721"/>
                  </a:lnTo>
                  <a:cubicBezTo>
                    <a:pt x="55644" y="1120721"/>
                    <a:pt x="0" y="1065077"/>
                    <a:pt x="0" y="996437"/>
                  </a:cubicBezTo>
                  <a:lnTo>
                    <a:pt x="0" y="124284"/>
                  </a:lnTo>
                  <a:cubicBezTo>
                    <a:pt x="0" y="55644"/>
                    <a:pt x="55644" y="0"/>
                    <a:pt x="124284" y="0"/>
                  </a:cubicBezTo>
                  <a:close/>
                </a:path>
              </a:pathLst>
            </a:custGeom>
            <a:solidFill>
              <a:srgbClr val="E195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4"/>
            <p:cNvSpPr txBox="1"/>
            <p:nvPr/>
          </p:nvSpPr>
          <p:spPr>
            <a:xfrm>
              <a:off x="0" y="-19050"/>
              <a:ext cx="689060" cy="11397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4"/>
          <p:cNvGrpSpPr/>
          <p:nvPr/>
        </p:nvGrpSpPr>
        <p:grpSpPr>
          <a:xfrm>
            <a:off x="6133939" y="5761432"/>
            <a:ext cx="2616276" cy="4327568"/>
            <a:chOff x="0" y="-19050"/>
            <a:chExt cx="689060" cy="1139771"/>
          </a:xfrm>
        </p:grpSpPr>
        <p:sp>
          <p:nvSpPr>
            <p:cNvPr id="153" name="Google Shape;153;p4"/>
            <p:cNvSpPr/>
            <p:nvPr/>
          </p:nvSpPr>
          <p:spPr>
            <a:xfrm>
              <a:off x="0" y="0"/>
              <a:ext cx="689060" cy="1120721"/>
            </a:xfrm>
            <a:custGeom>
              <a:rect b="b" l="l" r="r" t="t"/>
              <a:pathLst>
                <a:path extrusionOk="0" h="1120721" w="689060">
                  <a:moveTo>
                    <a:pt x="124284" y="0"/>
                  </a:moveTo>
                  <a:lnTo>
                    <a:pt x="564777" y="0"/>
                  </a:lnTo>
                  <a:cubicBezTo>
                    <a:pt x="633417" y="0"/>
                    <a:pt x="689060" y="55644"/>
                    <a:pt x="689060" y="124284"/>
                  </a:cubicBezTo>
                  <a:lnTo>
                    <a:pt x="689060" y="996437"/>
                  </a:lnTo>
                  <a:cubicBezTo>
                    <a:pt x="689060" y="1029399"/>
                    <a:pt x="675966" y="1061011"/>
                    <a:pt x="652659" y="1084319"/>
                  </a:cubicBezTo>
                  <a:cubicBezTo>
                    <a:pt x="629351" y="1107627"/>
                    <a:pt x="597739" y="1120721"/>
                    <a:pt x="564777" y="1120721"/>
                  </a:cubicBezTo>
                  <a:lnTo>
                    <a:pt x="124284" y="1120721"/>
                  </a:lnTo>
                  <a:cubicBezTo>
                    <a:pt x="55644" y="1120721"/>
                    <a:pt x="0" y="1065077"/>
                    <a:pt x="0" y="996437"/>
                  </a:cubicBezTo>
                  <a:lnTo>
                    <a:pt x="0" y="124284"/>
                  </a:lnTo>
                  <a:cubicBezTo>
                    <a:pt x="0" y="55644"/>
                    <a:pt x="55644" y="0"/>
                    <a:pt x="124284" y="0"/>
                  </a:cubicBezTo>
                  <a:close/>
                </a:path>
              </a:pathLst>
            </a:custGeom>
            <a:solidFill>
              <a:srgbClr val="84C5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4"/>
            <p:cNvSpPr txBox="1"/>
            <p:nvPr/>
          </p:nvSpPr>
          <p:spPr>
            <a:xfrm>
              <a:off x="0" y="-19050"/>
              <a:ext cx="689060" cy="11397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" name="Google Shape;155;p4"/>
          <p:cNvGrpSpPr/>
          <p:nvPr/>
        </p:nvGrpSpPr>
        <p:grpSpPr>
          <a:xfrm>
            <a:off x="9093088" y="5761432"/>
            <a:ext cx="2616276" cy="4327568"/>
            <a:chOff x="0" y="-19050"/>
            <a:chExt cx="689060" cy="1139771"/>
          </a:xfrm>
        </p:grpSpPr>
        <p:sp>
          <p:nvSpPr>
            <p:cNvPr id="156" name="Google Shape;156;p4"/>
            <p:cNvSpPr/>
            <p:nvPr/>
          </p:nvSpPr>
          <p:spPr>
            <a:xfrm>
              <a:off x="0" y="0"/>
              <a:ext cx="689060" cy="1120721"/>
            </a:xfrm>
            <a:custGeom>
              <a:rect b="b" l="l" r="r" t="t"/>
              <a:pathLst>
                <a:path extrusionOk="0" h="1120721" w="689060">
                  <a:moveTo>
                    <a:pt x="124284" y="0"/>
                  </a:moveTo>
                  <a:lnTo>
                    <a:pt x="564777" y="0"/>
                  </a:lnTo>
                  <a:cubicBezTo>
                    <a:pt x="633417" y="0"/>
                    <a:pt x="689060" y="55644"/>
                    <a:pt x="689060" y="124284"/>
                  </a:cubicBezTo>
                  <a:lnTo>
                    <a:pt x="689060" y="996437"/>
                  </a:lnTo>
                  <a:cubicBezTo>
                    <a:pt x="689060" y="1029399"/>
                    <a:pt x="675966" y="1061011"/>
                    <a:pt x="652659" y="1084319"/>
                  </a:cubicBezTo>
                  <a:cubicBezTo>
                    <a:pt x="629351" y="1107627"/>
                    <a:pt x="597739" y="1120721"/>
                    <a:pt x="564777" y="1120721"/>
                  </a:cubicBezTo>
                  <a:lnTo>
                    <a:pt x="124284" y="1120721"/>
                  </a:lnTo>
                  <a:cubicBezTo>
                    <a:pt x="55644" y="1120721"/>
                    <a:pt x="0" y="1065077"/>
                    <a:pt x="0" y="996437"/>
                  </a:cubicBezTo>
                  <a:lnTo>
                    <a:pt x="0" y="124284"/>
                  </a:lnTo>
                  <a:cubicBezTo>
                    <a:pt x="0" y="55644"/>
                    <a:pt x="55644" y="0"/>
                    <a:pt x="124284" y="0"/>
                  </a:cubicBezTo>
                  <a:close/>
                </a:path>
              </a:pathLst>
            </a:custGeom>
            <a:solidFill>
              <a:srgbClr val="848C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4"/>
            <p:cNvSpPr txBox="1"/>
            <p:nvPr/>
          </p:nvSpPr>
          <p:spPr>
            <a:xfrm>
              <a:off x="0" y="-19050"/>
              <a:ext cx="689060" cy="11397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8" name="Google Shape;158;p4"/>
          <p:cNvGrpSpPr/>
          <p:nvPr/>
        </p:nvGrpSpPr>
        <p:grpSpPr>
          <a:xfrm>
            <a:off x="12052236" y="5761432"/>
            <a:ext cx="2616276" cy="4327568"/>
            <a:chOff x="0" y="-19050"/>
            <a:chExt cx="689060" cy="1139771"/>
          </a:xfrm>
        </p:grpSpPr>
        <p:sp>
          <p:nvSpPr>
            <p:cNvPr id="159" name="Google Shape;159;p4"/>
            <p:cNvSpPr/>
            <p:nvPr/>
          </p:nvSpPr>
          <p:spPr>
            <a:xfrm>
              <a:off x="0" y="0"/>
              <a:ext cx="689060" cy="1120721"/>
            </a:xfrm>
            <a:custGeom>
              <a:rect b="b" l="l" r="r" t="t"/>
              <a:pathLst>
                <a:path extrusionOk="0" h="1120721" w="689060">
                  <a:moveTo>
                    <a:pt x="124284" y="0"/>
                  </a:moveTo>
                  <a:lnTo>
                    <a:pt x="564777" y="0"/>
                  </a:lnTo>
                  <a:cubicBezTo>
                    <a:pt x="633417" y="0"/>
                    <a:pt x="689060" y="55644"/>
                    <a:pt x="689060" y="124284"/>
                  </a:cubicBezTo>
                  <a:lnTo>
                    <a:pt x="689060" y="996437"/>
                  </a:lnTo>
                  <a:cubicBezTo>
                    <a:pt x="689060" y="1029399"/>
                    <a:pt x="675966" y="1061011"/>
                    <a:pt x="652659" y="1084319"/>
                  </a:cubicBezTo>
                  <a:cubicBezTo>
                    <a:pt x="629351" y="1107627"/>
                    <a:pt x="597739" y="1120721"/>
                    <a:pt x="564777" y="1120721"/>
                  </a:cubicBezTo>
                  <a:lnTo>
                    <a:pt x="124284" y="1120721"/>
                  </a:lnTo>
                  <a:cubicBezTo>
                    <a:pt x="55644" y="1120721"/>
                    <a:pt x="0" y="1065077"/>
                    <a:pt x="0" y="996437"/>
                  </a:cubicBezTo>
                  <a:lnTo>
                    <a:pt x="0" y="124284"/>
                  </a:lnTo>
                  <a:cubicBezTo>
                    <a:pt x="0" y="55644"/>
                    <a:pt x="55644" y="0"/>
                    <a:pt x="124284" y="0"/>
                  </a:cubicBezTo>
                  <a:close/>
                </a:path>
              </a:pathLst>
            </a:custGeom>
            <a:solidFill>
              <a:srgbClr val="086B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4"/>
            <p:cNvSpPr txBox="1"/>
            <p:nvPr/>
          </p:nvSpPr>
          <p:spPr>
            <a:xfrm>
              <a:off x="0" y="-19050"/>
              <a:ext cx="689060" cy="11397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" name="Google Shape;161;p4"/>
          <p:cNvGrpSpPr/>
          <p:nvPr/>
        </p:nvGrpSpPr>
        <p:grpSpPr>
          <a:xfrm>
            <a:off x="15011385" y="5761432"/>
            <a:ext cx="2616276" cy="4327568"/>
            <a:chOff x="0" y="-19050"/>
            <a:chExt cx="689060" cy="1139771"/>
          </a:xfrm>
        </p:grpSpPr>
        <p:sp>
          <p:nvSpPr>
            <p:cNvPr id="162" name="Google Shape;162;p4"/>
            <p:cNvSpPr/>
            <p:nvPr/>
          </p:nvSpPr>
          <p:spPr>
            <a:xfrm>
              <a:off x="0" y="0"/>
              <a:ext cx="689060" cy="1120721"/>
            </a:xfrm>
            <a:custGeom>
              <a:rect b="b" l="l" r="r" t="t"/>
              <a:pathLst>
                <a:path extrusionOk="0" h="1120721" w="689060">
                  <a:moveTo>
                    <a:pt x="124284" y="0"/>
                  </a:moveTo>
                  <a:lnTo>
                    <a:pt x="564777" y="0"/>
                  </a:lnTo>
                  <a:cubicBezTo>
                    <a:pt x="633417" y="0"/>
                    <a:pt x="689060" y="55644"/>
                    <a:pt x="689060" y="124284"/>
                  </a:cubicBezTo>
                  <a:lnTo>
                    <a:pt x="689060" y="996437"/>
                  </a:lnTo>
                  <a:cubicBezTo>
                    <a:pt x="689060" y="1029399"/>
                    <a:pt x="675966" y="1061011"/>
                    <a:pt x="652659" y="1084319"/>
                  </a:cubicBezTo>
                  <a:cubicBezTo>
                    <a:pt x="629351" y="1107627"/>
                    <a:pt x="597739" y="1120721"/>
                    <a:pt x="564777" y="1120721"/>
                  </a:cubicBezTo>
                  <a:lnTo>
                    <a:pt x="124284" y="1120721"/>
                  </a:lnTo>
                  <a:cubicBezTo>
                    <a:pt x="55644" y="1120721"/>
                    <a:pt x="0" y="1065077"/>
                    <a:pt x="0" y="996437"/>
                  </a:cubicBezTo>
                  <a:lnTo>
                    <a:pt x="0" y="124284"/>
                  </a:lnTo>
                  <a:cubicBezTo>
                    <a:pt x="0" y="55644"/>
                    <a:pt x="55644" y="0"/>
                    <a:pt x="124284" y="0"/>
                  </a:cubicBezTo>
                  <a:close/>
                </a:path>
              </a:pathLst>
            </a:custGeom>
            <a:solidFill>
              <a:srgbClr val="E195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4"/>
            <p:cNvSpPr txBox="1"/>
            <p:nvPr/>
          </p:nvSpPr>
          <p:spPr>
            <a:xfrm>
              <a:off x="0" y="-19050"/>
              <a:ext cx="689060" cy="11397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64;p4"/>
          <p:cNvGrpSpPr/>
          <p:nvPr/>
        </p:nvGrpSpPr>
        <p:grpSpPr>
          <a:xfrm>
            <a:off x="3238096" y="2674966"/>
            <a:ext cx="2350342" cy="2350342"/>
            <a:chOff x="0" y="0"/>
            <a:chExt cx="812800" cy="812800"/>
          </a:xfrm>
        </p:grpSpPr>
        <p:sp>
          <p:nvSpPr>
            <p:cNvPr id="165" name="Google Shape;165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190500">
              <a:solidFill>
                <a:srgbClr val="E19578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7" name="Google Shape;167;p4"/>
          <p:cNvGrpSpPr/>
          <p:nvPr/>
        </p:nvGrpSpPr>
        <p:grpSpPr>
          <a:xfrm>
            <a:off x="6219648" y="2674966"/>
            <a:ext cx="2350342" cy="2350342"/>
            <a:chOff x="0" y="0"/>
            <a:chExt cx="812800" cy="812800"/>
          </a:xfrm>
        </p:grpSpPr>
        <p:sp>
          <p:nvSpPr>
            <p:cNvPr id="168" name="Google Shape;168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8FA"/>
            </a:solidFill>
            <a:ln cap="sq" cmpd="sng" w="190500">
              <a:solidFill>
                <a:srgbClr val="84C5B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0" name="Google Shape;170;p4"/>
          <p:cNvSpPr/>
          <p:nvPr/>
        </p:nvSpPr>
        <p:spPr>
          <a:xfrm>
            <a:off x="6378107" y="3197653"/>
            <a:ext cx="1961018" cy="1304968"/>
          </a:xfrm>
          <a:custGeom>
            <a:rect b="b" l="l" r="r" t="t"/>
            <a:pathLst>
              <a:path extrusionOk="0" h="1304968" w="1961018">
                <a:moveTo>
                  <a:pt x="0" y="0"/>
                </a:moveTo>
                <a:lnTo>
                  <a:pt x="1961018" y="0"/>
                </a:lnTo>
                <a:lnTo>
                  <a:pt x="1961018" y="1304968"/>
                </a:lnTo>
                <a:lnTo>
                  <a:pt x="0" y="13049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1" name="Google Shape;171;p4"/>
          <p:cNvGrpSpPr/>
          <p:nvPr/>
        </p:nvGrpSpPr>
        <p:grpSpPr>
          <a:xfrm>
            <a:off x="9128795" y="2572854"/>
            <a:ext cx="2350342" cy="2350342"/>
            <a:chOff x="0" y="0"/>
            <a:chExt cx="812800" cy="812800"/>
          </a:xfrm>
        </p:grpSpPr>
        <p:sp>
          <p:nvSpPr>
            <p:cNvPr id="172" name="Google Shape;172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8FA"/>
            </a:solidFill>
            <a:ln cap="sq" cmpd="sng" w="190500">
              <a:solidFill>
                <a:srgbClr val="848CC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p4"/>
          <p:cNvSpPr/>
          <p:nvPr/>
        </p:nvSpPr>
        <p:spPr>
          <a:xfrm>
            <a:off x="9589164" y="3017982"/>
            <a:ext cx="1436628" cy="1431404"/>
          </a:xfrm>
          <a:custGeom>
            <a:rect b="b" l="l" r="r" t="t"/>
            <a:pathLst>
              <a:path extrusionOk="0" h="1431404" w="1436628">
                <a:moveTo>
                  <a:pt x="0" y="0"/>
                </a:moveTo>
                <a:lnTo>
                  <a:pt x="1436628" y="0"/>
                </a:lnTo>
                <a:lnTo>
                  <a:pt x="1436628" y="1431403"/>
                </a:lnTo>
                <a:lnTo>
                  <a:pt x="0" y="1431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5" name="Google Shape;175;p4"/>
          <p:cNvGrpSpPr/>
          <p:nvPr/>
        </p:nvGrpSpPr>
        <p:grpSpPr>
          <a:xfrm>
            <a:off x="12102117" y="2572854"/>
            <a:ext cx="2350342" cy="2350342"/>
            <a:chOff x="0" y="0"/>
            <a:chExt cx="812800" cy="812800"/>
          </a:xfrm>
        </p:grpSpPr>
        <p:sp>
          <p:nvSpPr>
            <p:cNvPr id="176" name="Google Shape;176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8FA"/>
            </a:solidFill>
            <a:ln cap="sq" cmpd="sng" w="190500">
              <a:solidFill>
                <a:srgbClr val="086B7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8" name="Google Shape;178;p4"/>
          <p:cNvGrpSpPr/>
          <p:nvPr/>
        </p:nvGrpSpPr>
        <p:grpSpPr>
          <a:xfrm>
            <a:off x="15045066" y="2572854"/>
            <a:ext cx="2350342" cy="2350342"/>
            <a:chOff x="0" y="0"/>
            <a:chExt cx="812800" cy="812800"/>
          </a:xfrm>
        </p:grpSpPr>
        <p:sp>
          <p:nvSpPr>
            <p:cNvPr id="179" name="Google Shape;179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8FA"/>
            </a:solidFill>
            <a:ln cap="sq" cmpd="sng" w="190500">
              <a:solidFill>
                <a:srgbClr val="E19578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" name="Google Shape;181;p4"/>
          <p:cNvSpPr/>
          <p:nvPr/>
        </p:nvSpPr>
        <p:spPr>
          <a:xfrm>
            <a:off x="12586683" y="2968018"/>
            <a:ext cx="1381211" cy="1662289"/>
          </a:xfrm>
          <a:custGeom>
            <a:rect b="b" l="l" r="r" t="t"/>
            <a:pathLst>
              <a:path extrusionOk="0" h="1662289" w="1381211">
                <a:moveTo>
                  <a:pt x="0" y="0"/>
                </a:moveTo>
                <a:lnTo>
                  <a:pt x="1381210" y="0"/>
                </a:lnTo>
                <a:lnTo>
                  <a:pt x="1381210" y="1662289"/>
                </a:lnTo>
                <a:lnTo>
                  <a:pt x="0" y="1662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4"/>
          <p:cNvSpPr/>
          <p:nvPr/>
        </p:nvSpPr>
        <p:spPr>
          <a:xfrm>
            <a:off x="15357802" y="3030013"/>
            <a:ext cx="1724870" cy="1472608"/>
          </a:xfrm>
          <a:custGeom>
            <a:rect b="b" l="l" r="r" t="t"/>
            <a:pathLst>
              <a:path extrusionOk="0" h="1472608" w="1724870">
                <a:moveTo>
                  <a:pt x="0" y="0"/>
                </a:moveTo>
                <a:lnTo>
                  <a:pt x="1724871" y="0"/>
                </a:lnTo>
                <a:lnTo>
                  <a:pt x="1724871" y="1472608"/>
                </a:lnTo>
                <a:lnTo>
                  <a:pt x="0" y="14726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4"/>
          <p:cNvSpPr/>
          <p:nvPr/>
        </p:nvSpPr>
        <p:spPr>
          <a:xfrm>
            <a:off x="3498032" y="3019155"/>
            <a:ext cx="1873891" cy="1560014"/>
          </a:xfrm>
          <a:custGeom>
            <a:rect b="b" l="l" r="r" t="t"/>
            <a:pathLst>
              <a:path extrusionOk="0" h="1560014" w="1873891">
                <a:moveTo>
                  <a:pt x="0" y="0"/>
                </a:moveTo>
                <a:lnTo>
                  <a:pt x="1873891" y="0"/>
                </a:lnTo>
                <a:lnTo>
                  <a:pt x="1873891" y="1560015"/>
                </a:lnTo>
                <a:lnTo>
                  <a:pt x="0" y="1560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4"/>
          <p:cNvSpPr txBox="1"/>
          <p:nvPr/>
        </p:nvSpPr>
        <p:spPr>
          <a:xfrm>
            <a:off x="2963229" y="361233"/>
            <a:ext cx="12404048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Reasons to Consider Taking College Credit in High School</a:t>
            </a:r>
            <a:endParaRPr/>
          </a:p>
        </p:txBody>
      </p:sp>
      <p:sp>
        <p:nvSpPr>
          <p:cNvPr id="185" name="Google Shape;185;p4"/>
          <p:cNvSpPr txBox="1"/>
          <p:nvPr/>
        </p:nvSpPr>
        <p:spPr>
          <a:xfrm>
            <a:off x="442168" y="6180254"/>
            <a:ext cx="2132400" cy="38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Save money or graduate from college early</a:t>
            </a:r>
            <a:endParaRPr sz="1100"/>
          </a:p>
        </p:txBody>
      </p:sp>
      <p:sp>
        <p:nvSpPr>
          <p:cNvPr id="186" name="Google Shape;186;p4"/>
          <p:cNvSpPr txBox="1"/>
          <p:nvPr/>
        </p:nvSpPr>
        <p:spPr>
          <a:xfrm>
            <a:off x="3416654" y="6180254"/>
            <a:ext cx="2132547" cy="2345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Exposure to wide range of subjects</a:t>
            </a:r>
            <a:endParaRPr/>
          </a:p>
        </p:txBody>
      </p:sp>
      <p:sp>
        <p:nvSpPr>
          <p:cNvPr id="187" name="Google Shape;187;p4"/>
          <p:cNvSpPr txBox="1"/>
          <p:nvPr/>
        </p:nvSpPr>
        <p:spPr>
          <a:xfrm>
            <a:off x="6328545" y="6333924"/>
            <a:ext cx="2132547" cy="1754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Develop skills for college</a:t>
            </a:r>
            <a:endParaRPr/>
          </a:p>
        </p:txBody>
      </p:sp>
      <p:sp>
        <p:nvSpPr>
          <p:cNvPr id="188" name="Google Shape;188;p4"/>
          <p:cNvSpPr txBox="1"/>
          <p:nvPr/>
        </p:nvSpPr>
        <p:spPr>
          <a:xfrm>
            <a:off x="9281514" y="6333924"/>
            <a:ext cx="2132547" cy="1754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Prepare for career</a:t>
            </a:r>
            <a:endParaRPr/>
          </a:p>
        </p:txBody>
      </p:sp>
      <p:sp>
        <p:nvSpPr>
          <p:cNvPr id="189" name="Google Shape;189;p4"/>
          <p:cNvSpPr txBox="1"/>
          <p:nvPr/>
        </p:nvSpPr>
        <p:spPr>
          <a:xfrm>
            <a:off x="12319912" y="6333924"/>
            <a:ext cx="2132547" cy="2345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Potential to earn college credit</a:t>
            </a:r>
            <a:endParaRPr/>
          </a:p>
        </p:txBody>
      </p:sp>
      <p:sp>
        <p:nvSpPr>
          <p:cNvPr id="190" name="Google Shape;190;p4"/>
          <p:cNvSpPr txBox="1"/>
          <p:nvPr/>
        </p:nvSpPr>
        <p:spPr>
          <a:xfrm>
            <a:off x="15249538" y="6333924"/>
            <a:ext cx="2132547" cy="2345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Addition to college resume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5"/>
          <p:cNvGrpSpPr/>
          <p:nvPr/>
        </p:nvGrpSpPr>
        <p:grpSpPr>
          <a:xfrm>
            <a:off x="1028700" y="2551088"/>
            <a:ext cx="16230707" cy="6612005"/>
            <a:chOff x="0" y="-19050"/>
            <a:chExt cx="4274726" cy="1741422"/>
          </a:xfrm>
        </p:grpSpPr>
        <p:sp>
          <p:nvSpPr>
            <p:cNvPr id="196" name="Google Shape;196;p5"/>
            <p:cNvSpPr/>
            <p:nvPr/>
          </p:nvSpPr>
          <p:spPr>
            <a:xfrm>
              <a:off x="0" y="0"/>
              <a:ext cx="4274726" cy="1722372"/>
            </a:xfrm>
            <a:custGeom>
              <a:rect b="b" l="l" r="r" t="t"/>
              <a:pathLst>
                <a:path extrusionOk="0" h="1722372" w="4274726">
                  <a:moveTo>
                    <a:pt x="20034" y="0"/>
                  </a:moveTo>
                  <a:lnTo>
                    <a:pt x="4254692" y="0"/>
                  </a:lnTo>
                  <a:cubicBezTo>
                    <a:pt x="4265756" y="0"/>
                    <a:pt x="4274726" y="8969"/>
                    <a:pt x="4274726" y="20034"/>
                  </a:cubicBezTo>
                  <a:lnTo>
                    <a:pt x="4274726" y="1702338"/>
                  </a:lnTo>
                  <a:cubicBezTo>
                    <a:pt x="4274726" y="1707652"/>
                    <a:pt x="4272615" y="1712747"/>
                    <a:pt x="4268858" y="1716504"/>
                  </a:cubicBezTo>
                  <a:cubicBezTo>
                    <a:pt x="4265101" y="1720261"/>
                    <a:pt x="4260005" y="1722372"/>
                    <a:pt x="4254692" y="1722372"/>
                  </a:cubicBezTo>
                  <a:lnTo>
                    <a:pt x="20034" y="1722372"/>
                  </a:lnTo>
                  <a:cubicBezTo>
                    <a:pt x="8969" y="1722372"/>
                    <a:pt x="0" y="1713403"/>
                    <a:pt x="0" y="1702338"/>
                  </a:cubicBezTo>
                  <a:lnTo>
                    <a:pt x="0" y="20034"/>
                  </a:lnTo>
                  <a:cubicBezTo>
                    <a:pt x="0" y="8969"/>
                    <a:pt x="8969" y="0"/>
                    <a:pt x="20034" y="0"/>
                  </a:cubicBezTo>
                  <a:close/>
                </a:path>
              </a:pathLst>
            </a:custGeom>
            <a:solidFill>
              <a:srgbClr val="84C5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5"/>
            <p:cNvSpPr txBox="1"/>
            <p:nvPr/>
          </p:nvSpPr>
          <p:spPr>
            <a:xfrm>
              <a:off x="0" y="-19050"/>
              <a:ext cx="4274726" cy="17414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5"/>
          <p:cNvSpPr/>
          <p:nvPr/>
        </p:nvSpPr>
        <p:spPr>
          <a:xfrm>
            <a:off x="15382362" y="7286074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8" y="0"/>
                </a:lnTo>
                <a:lnTo>
                  <a:pt x="7416658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9" name="Google Shape;199;p5"/>
          <p:cNvSpPr txBox="1"/>
          <p:nvPr/>
        </p:nvSpPr>
        <p:spPr>
          <a:xfrm>
            <a:off x="2186176" y="1028700"/>
            <a:ext cx="14380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Research About Early College Credits</a:t>
            </a:r>
            <a:endParaRPr/>
          </a:p>
        </p:txBody>
      </p:sp>
      <p:sp>
        <p:nvSpPr>
          <p:cNvPr id="200" name="Google Shape;200;p5"/>
          <p:cNvSpPr/>
          <p:nvPr/>
        </p:nvSpPr>
        <p:spPr>
          <a:xfrm flipH="1">
            <a:off x="-291810" y="-1118623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5"/>
          <p:cNvSpPr txBox="1"/>
          <p:nvPr/>
        </p:nvSpPr>
        <p:spPr>
          <a:xfrm>
            <a:off x="1593750" y="2840000"/>
            <a:ext cx="15100500" cy="60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06400" lvl="0" marL="457200" marR="0" rtl="0" algn="l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average cost of tuition per credit hour at a public, 4-year </a:t>
            </a:r>
            <a:r>
              <a:rPr lang="en-US" sz="2800">
                <a:solidFill>
                  <a:schemeClr val="lt1"/>
                </a:solidFill>
              </a:rPr>
              <a:t>institution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like the University of Minnesota is $406.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</a:endParaRPr>
          </a:p>
          <a:p>
            <a:pPr indent="-406400" lvl="0" marL="457200" marR="0" rtl="0" algn="l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average cost </a:t>
            </a:r>
            <a:r>
              <a:rPr lang="en-US" sz="2800">
                <a:solidFill>
                  <a:schemeClr val="lt1"/>
                </a:solidFill>
              </a:rPr>
              <a:t>a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>
                <a:solidFill>
                  <a:schemeClr val="lt1"/>
                </a:solidFill>
              </a:rPr>
              <a:t>tuition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per credit at a two-year school like Century is $217.83</a:t>
            </a:r>
            <a:r>
              <a:rPr lang="en-US" sz="2800">
                <a:solidFill>
                  <a:schemeClr val="lt1"/>
                </a:solidFill>
              </a:rPr>
              <a:t>.</a:t>
            </a:r>
            <a:endParaRPr sz="2800">
              <a:solidFill>
                <a:schemeClr val="lt1"/>
              </a:solidFill>
            </a:endParaRPr>
          </a:p>
          <a:p>
            <a:pPr indent="0" lvl="0" marL="457200" marR="0" rtl="0" algn="l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</a:endParaRPr>
          </a:p>
          <a:p>
            <a:pPr indent="-406400" lvl="0" marL="457200" marR="0" rtl="0" algn="l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</a:pPr>
            <a:r>
              <a:rPr lang="en-US" sz="2800">
                <a:solidFill>
                  <a:schemeClr val="lt1"/>
                </a:solidFill>
              </a:rPr>
              <a:t>Students with dual credits are about 1.5× more likely to receive scholarships/grants, and in one national sample got on average $1,229 more in combined aid (need + merit) vs non‐dual credit peers. -NACEP</a:t>
            </a:r>
            <a:endParaRPr sz="2800">
              <a:solidFill>
                <a:schemeClr val="lt1"/>
              </a:solidFill>
            </a:endParaRPr>
          </a:p>
          <a:p>
            <a:pPr indent="0" lvl="0" marL="457200" marR="0" rtl="0" algn="l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</a:endParaRPr>
          </a:p>
          <a:p>
            <a:pPr indent="-406400" lvl="0" marL="457200" marR="0" rtl="0" algn="l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</a:pPr>
            <a:r>
              <a:rPr lang="en-US" sz="2800">
                <a:solidFill>
                  <a:schemeClr val="lt1"/>
                </a:solidFill>
              </a:rPr>
              <a:t>Dual enrollment students more often complete credentials, persist in college, and graduate at higher rates than non‐dual counterparts. -NACEP</a:t>
            </a:r>
            <a:endParaRPr sz="2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"/>
          <p:cNvSpPr/>
          <p:nvPr/>
        </p:nvSpPr>
        <p:spPr>
          <a:xfrm>
            <a:off x="7559161" y="7166774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7" y="0"/>
                </a:lnTo>
                <a:lnTo>
                  <a:pt x="7416657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6"/>
          <p:cNvSpPr txBox="1"/>
          <p:nvPr/>
        </p:nvSpPr>
        <p:spPr>
          <a:xfrm>
            <a:off x="3270805" y="571290"/>
            <a:ext cx="11587229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Opportunities for College Credit at Stillwater Area High School</a:t>
            </a:r>
            <a:endParaRPr/>
          </a:p>
        </p:txBody>
      </p:sp>
      <p:sp>
        <p:nvSpPr>
          <p:cNvPr id="208" name="Google Shape;208;p6"/>
          <p:cNvSpPr/>
          <p:nvPr/>
        </p:nvSpPr>
        <p:spPr>
          <a:xfrm flipH="1">
            <a:off x="-291810" y="-1118623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09" name="Google Shape;209;p6"/>
          <p:cNvGrpSpPr/>
          <p:nvPr/>
        </p:nvGrpSpPr>
        <p:grpSpPr>
          <a:xfrm>
            <a:off x="1028700" y="2676784"/>
            <a:ext cx="7544959" cy="2281602"/>
            <a:chOff x="0" y="-19050"/>
            <a:chExt cx="1987150" cy="600916"/>
          </a:xfrm>
        </p:grpSpPr>
        <p:sp>
          <p:nvSpPr>
            <p:cNvPr id="210" name="Google Shape;210;p6"/>
            <p:cNvSpPr/>
            <p:nvPr/>
          </p:nvSpPr>
          <p:spPr>
            <a:xfrm>
              <a:off x="0" y="0"/>
              <a:ext cx="1987150" cy="581866"/>
            </a:xfrm>
            <a:custGeom>
              <a:rect b="b" l="l" r="r" t="t"/>
              <a:pathLst>
                <a:path extrusionOk="0" h="581866" w="1987150">
                  <a:moveTo>
                    <a:pt x="43096" y="0"/>
                  </a:moveTo>
                  <a:lnTo>
                    <a:pt x="1944053" y="0"/>
                  </a:lnTo>
                  <a:cubicBezTo>
                    <a:pt x="1967855" y="0"/>
                    <a:pt x="1987150" y="19295"/>
                    <a:pt x="1987150" y="43096"/>
                  </a:cubicBezTo>
                  <a:lnTo>
                    <a:pt x="1987150" y="538769"/>
                  </a:lnTo>
                  <a:cubicBezTo>
                    <a:pt x="1987150" y="562571"/>
                    <a:pt x="1967855" y="581866"/>
                    <a:pt x="1944053" y="581866"/>
                  </a:cubicBezTo>
                  <a:lnTo>
                    <a:pt x="43096" y="581866"/>
                  </a:lnTo>
                  <a:cubicBezTo>
                    <a:pt x="31667" y="581866"/>
                    <a:pt x="20705" y="577325"/>
                    <a:pt x="12623" y="569243"/>
                  </a:cubicBezTo>
                  <a:cubicBezTo>
                    <a:pt x="4541" y="561161"/>
                    <a:pt x="0" y="550199"/>
                    <a:pt x="0" y="538769"/>
                  </a:cubicBezTo>
                  <a:lnTo>
                    <a:pt x="0" y="43096"/>
                  </a:lnTo>
                  <a:cubicBezTo>
                    <a:pt x="0" y="19295"/>
                    <a:pt x="19295" y="0"/>
                    <a:pt x="43096" y="0"/>
                  </a:cubicBezTo>
                  <a:close/>
                </a:path>
              </a:pathLst>
            </a:custGeom>
            <a:solidFill>
              <a:srgbClr val="84C5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6"/>
            <p:cNvSpPr txBox="1"/>
            <p:nvPr/>
          </p:nvSpPr>
          <p:spPr>
            <a:xfrm>
              <a:off x="0" y="-19050"/>
              <a:ext cx="1987150" cy="600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2" name="Google Shape;212;p6"/>
          <p:cNvGrpSpPr/>
          <p:nvPr/>
        </p:nvGrpSpPr>
        <p:grpSpPr>
          <a:xfrm>
            <a:off x="1028700" y="7801407"/>
            <a:ext cx="7544959" cy="2281602"/>
            <a:chOff x="0" y="-19050"/>
            <a:chExt cx="1987150" cy="600916"/>
          </a:xfrm>
        </p:grpSpPr>
        <p:sp>
          <p:nvSpPr>
            <p:cNvPr id="213" name="Google Shape;213;p6"/>
            <p:cNvSpPr/>
            <p:nvPr/>
          </p:nvSpPr>
          <p:spPr>
            <a:xfrm>
              <a:off x="0" y="0"/>
              <a:ext cx="1987150" cy="581866"/>
            </a:xfrm>
            <a:custGeom>
              <a:rect b="b" l="l" r="r" t="t"/>
              <a:pathLst>
                <a:path extrusionOk="0" h="581866" w="1987150">
                  <a:moveTo>
                    <a:pt x="43096" y="0"/>
                  </a:moveTo>
                  <a:lnTo>
                    <a:pt x="1944053" y="0"/>
                  </a:lnTo>
                  <a:cubicBezTo>
                    <a:pt x="1967855" y="0"/>
                    <a:pt x="1987150" y="19295"/>
                    <a:pt x="1987150" y="43096"/>
                  </a:cubicBezTo>
                  <a:lnTo>
                    <a:pt x="1987150" y="538769"/>
                  </a:lnTo>
                  <a:cubicBezTo>
                    <a:pt x="1987150" y="562571"/>
                    <a:pt x="1967855" y="581866"/>
                    <a:pt x="1944053" y="581866"/>
                  </a:cubicBezTo>
                  <a:lnTo>
                    <a:pt x="43096" y="581866"/>
                  </a:lnTo>
                  <a:cubicBezTo>
                    <a:pt x="31667" y="581866"/>
                    <a:pt x="20705" y="577325"/>
                    <a:pt x="12623" y="569243"/>
                  </a:cubicBezTo>
                  <a:cubicBezTo>
                    <a:pt x="4541" y="561161"/>
                    <a:pt x="0" y="550199"/>
                    <a:pt x="0" y="538769"/>
                  </a:cubicBezTo>
                  <a:lnTo>
                    <a:pt x="0" y="43096"/>
                  </a:lnTo>
                  <a:cubicBezTo>
                    <a:pt x="0" y="19295"/>
                    <a:pt x="19295" y="0"/>
                    <a:pt x="43096" y="0"/>
                  </a:cubicBezTo>
                  <a:close/>
                </a:path>
              </a:pathLst>
            </a:custGeom>
            <a:solidFill>
              <a:srgbClr val="E195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6"/>
            <p:cNvSpPr txBox="1"/>
            <p:nvPr/>
          </p:nvSpPr>
          <p:spPr>
            <a:xfrm>
              <a:off x="0" y="-19050"/>
              <a:ext cx="1987150" cy="600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5" name="Google Shape;215;p6"/>
          <p:cNvGrpSpPr/>
          <p:nvPr/>
        </p:nvGrpSpPr>
        <p:grpSpPr>
          <a:xfrm>
            <a:off x="1028700" y="5239095"/>
            <a:ext cx="7544959" cy="2281602"/>
            <a:chOff x="0" y="-19050"/>
            <a:chExt cx="1987150" cy="600916"/>
          </a:xfrm>
        </p:grpSpPr>
        <p:sp>
          <p:nvSpPr>
            <p:cNvPr id="216" name="Google Shape;216;p6"/>
            <p:cNvSpPr/>
            <p:nvPr/>
          </p:nvSpPr>
          <p:spPr>
            <a:xfrm>
              <a:off x="0" y="0"/>
              <a:ext cx="1987150" cy="581866"/>
            </a:xfrm>
            <a:custGeom>
              <a:rect b="b" l="l" r="r" t="t"/>
              <a:pathLst>
                <a:path extrusionOk="0" h="581866" w="1987150">
                  <a:moveTo>
                    <a:pt x="43096" y="0"/>
                  </a:moveTo>
                  <a:lnTo>
                    <a:pt x="1944053" y="0"/>
                  </a:lnTo>
                  <a:cubicBezTo>
                    <a:pt x="1967855" y="0"/>
                    <a:pt x="1987150" y="19295"/>
                    <a:pt x="1987150" y="43096"/>
                  </a:cubicBezTo>
                  <a:lnTo>
                    <a:pt x="1987150" y="538769"/>
                  </a:lnTo>
                  <a:cubicBezTo>
                    <a:pt x="1987150" y="562571"/>
                    <a:pt x="1967855" y="581866"/>
                    <a:pt x="1944053" y="581866"/>
                  </a:cubicBezTo>
                  <a:lnTo>
                    <a:pt x="43096" y="581866"/>
                  </a:lnTo>
                  <a:cubicBezTo>
                    <a:pt x="31667" y="581866"/>
                    <a:pt x="20705" y="577325"/>
                    <a:pt x="12623" y="569243"/>
                  </a:cubicBezTo>
                  <a:cubicBezTo>
                    <a:pt x="4541" y="561161"/>
                    <a:pt x="0" y="550199"/>
                    <a:pt x="0" y="538769"/>
                  </a:cubicBezTo>
                  <a:lnTo>
                    <a:pt x="0" y="43096"/>
                  </a:lnTo>
                  <a:cubicBezTo>
                    <a:pt x="0" y="19295"/>
                    <a:pt x="19295" y="0"/>
                    <a:pt x="43096" y="0"/>
                  </a:cubicBezTo>
                  <a:close/>
                </a:path>
              </a:pathLst>
            </a:custGeom>
            <a:solidFill>
              <a:srgbClr val="848C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6"/>
            <p:cNvSpPr txBox="1"/>
            <p:nvPr/>
          </p:nvSpPr>
          <p:spPr>
            <a:xfrm>
              <a:off x="0" y="-19050"/>
              <a:ext cx="1987150" cy="600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8" name="Google Shape;218;p6"/>
          <p:cNvGrpSpPr/>
          <p:nvPr/>
        </p:nvGrpSpPr>
        <p:grpSpPr>
          <a:xfrm>
            <a:off x="9714341" y="7801407"/>
            <a:ext cx="7544959" cy="2281602"/>
            <a:chOff x="0" y="-19050"/>
            <a:chExt cx="1987150" cy="600916"/>
          </a:xfrm>
        </p:grpSpPr>
        <p:sp>
          <p:nvSpPr>
            <p:cNvPr id="219" name="Google Shape;219;p6"/>
            <p:cNvSpPr/>
            <p:nvPr/>
          </p:nvSpPr>
          <p:spPr>
            <a:xfrm>
              <a:off x="0" y="0"/>
              <a:ext cx="1987150" cy="581866"/>
            </a:xfrm>
            <a:custGeom>
              <a:rect b="b" l="l" r="r" t="t"/>
              <a:pathLst>
                <a:path extrusionOk="0" h="581866" w="1987150">
                  <a:moveTo>
                    <a:pt x="43096" y="0"/>
                  </a:moveTo>
                  <a:lnTo>
                    <a:pt x="1944053" y="0"/>
                  </a:lnTo>
                  <a:cubicBezTo>
                    <a:pt x="1967855" y="0"/>
                    <a:pt x="1987150" y="19295"/>
                    <a:pt x="1987150" y="43096"/>
                  </a:cubicBezTo>
                  <a:lnTo>
                    <a:pt x="1987150" y="538769"/>
                  </a:lnTo>
                  <a:cubicBezTo>
                    <a:pt x="1987150" y="562571"/>
                    <a:pt x="1967855" y="581866"/>
                    <a:pt x="1944053" y="581866"/>
                  </a:cubicBezTo>
                  <a:lnTo>
                    <a:pt x="43096" y="581866"/>
                  </a:lnTo>
                  <a:cubicBezTo>
                    <a:pt x="31667" y="581866"/>
                    <a:pt x="20705" y="577325"/>
                    <a:pt x="12623" y="569243"/>
                  </a:cubicBezTo>
                  <a:cubicBezTo>
                    <a:pt x="4541" y="561161"/>
                    <a:pt x="0" y="550199"/>
                    <a:pt x="0" y="538769"/>
                  </a:cubicBezTo>
                  <a:lnTo>
                    <a:pt x="0" y="43096"/>
                  </a:lnTo>
                  <a:cubicBezTo>
                    <a:pt x="0" y="19295"/>
                    <a:pt x="19295" y="0"/>
                    <a:pt x="43096" y="0"/>
                  </a:cubicBezTo>
                  <a:close/>
                </a:path>
              </a:pathLst>
            </a:custGeom>
            <a:solidFill>
              <a:srgbClr val="E195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6"/>
            <p:cNvSpPr txBox="1"/>
            <p:nvPr/>
          </p:nvSpPr>
          <p:spPr>
            <a:xfrm>
              <a:off x="0" y="-19050"/>
              <a:ext cx="1987150" cy="600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1" name="Google Shape;221;p6"/>
          <p:cNvGrpSpPr/>
          <p:nvPr/>
        </p:nvGrpSpPr>
        <p:grpSpPr>
          <a:xfrm>
            <a:off x="9714341" y="5239095"/>
            <a:ext cx="7544959" cy="2281602"/>
            <a:chOff x="0" y="-19050"/>
            <a:chExt cx="1987150" cy="600916"/>
          </a:xfrm>
        </p:grpSpPr>
        <p:sp>
          <p:nvSpPr>
            <p:cNvPr id="222" name="Google Shape;222;p6"/>
            <p:cNvSpPr/>
            <p:nvPr/>
          </p:nvSpPr>
          <p:spPr>
            <a:xfrm>
              <a:off x="0" y="0"/>
              <a:ext cx="1987150" cy="581866"/>
            </a:xfrm>
            <a:custGeom>
              <a:rect b="b" l="l" r="r" t="t"/>
              <a:pathLst>
                <a:path extrusionOk="0" h="581866" w="1987150">
                  <a:moveTo>
                    <a:pt x="43096" y="0"/>
                  </a:moveTo>
                  <a:lnTo>
                    <a:pt x="1944053" y="0"/>
                  </a:lnTo>
                  <a:cubicBezTo>
                    <a:pt x="1967855" y="0"/>
                    <a:pt x="1987150" y="19295"/>
                    <a:pt x="1987150" y="43096"/>
                  </a:cubicBezTo>
                  <a:lnTo>
                    <a:pt x="1987150" y="538769"/>
                  </a:lnTo>
                  <a:cubicBezTo>
                    <a:pt x="1987150" y="562571"/>
                    <a:pt x="1967855" y="581866"/>
                    <a:pt x="1944053" y="581866"/>
                  </a:cubicBezTo>
                  <a:lnTo>
                    <a:pt x="43096" y="581866"/>
                  </a:lnTo>
                  <a:cubicBezTo>
                    <a:pt x="31667" y="581866"/>
                    <a:pt x="20705" y="577325"/>
                    <a:pt x="12623" y="569243"/>
                  </a:cubicBezTo>
                  <a:cubicBezTo>
                    <a:pt x="4541" y="561161"/>
                    <a:pt x="0" y="550199"/>
                    <a:pt x="0" y="538769"/>
                  </a:cubicBezTo>
                  <a:lnTo>
                    <a:pt x="0" y="43096"/>
                  </a:lnTo>
                  <a:cubicBezTo>
                    <a:pt x="0" y="19295"/>
                    <a:pt x="19295" y="0"/>
                    <a:pt x="43096" y="0"/>
                  </a:cubicBezTo>
                  <a:close/>
                </a:path>
              </a:pathLst>
            </a:custGeom>
            <a:solidFill>
              <a:srgbClr val="848C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6"/>
            <p:cNvSpPr txBox="1"/>
            <p:nvPr/>
          </p:nvSpPr>
          <p:spPr>
            <a:xfrm>
              <a:off x="0" y="-19050"/>
              <a:ext cx="1987150" cy="600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4" name="Google Shape;224;p6"/>
          <p:cNvGrpSpPr/>
          <p:nvPr/>
        </p:nvGrpSpPr>
        <p:grpSpPr>
          <a:xfrm>
            <a:off x="9714341" y="2682524"/>
            <a:ext cx="7544959" cy="2281602"/>
            <a:chOff x="0" y="-19050"/>
            <a:chExt cx="1987150" cy="600916"/>
          </a:xfrm>
        </p:grpSpPr>
        <p:sp>
          <p:nvSpPr>
            <p:cNvPr id="225" name="Google Shape;225;p6"/>
            <p:cNvSpPr/>
            <p:nvPr/>
          </p:nvSpPr>
          <p:spPr>
            <a:xfrm>
              <a:off x="0" y="0"/>
              <a:ext cx="1987150" cy="581866"/>
            </a:xfrm>
            <a:custGeom>
              <a:rect b="b" l="l" r="r" t="t"/>
              <a:pathLst>
                <a:path extrusionOk="0" h="581866" w="1987150">
                  <a:moveTo>
                    <a:pt x="43096" y="0"/>
                  </a:moveTo>
                  <a:lnTo>
                    <a:pt x="1944053" y="0"/>
                  </a:lnTo>
                  <a:cubicBezTo>
                    <a:pt x="1967855" y="0"/>
                    <a:pt x="1987150" y="19295"/>
                    <a:pt x="1987150" y="43096"/>
                  </a:cubicBezTo>
                  <a:lnTo>
                    <a:pt x="1987150" y="538769"/>
                  </a:lnTo>
                  <a:cubicBezTo>
                    <a:pt x="1987150" y="562571"/>
                    <a:pt x="1967855" y="581866"/>
                    <a:pt x="1944053" y="581866"/>
                  </a:cubicBezTo>
                  <a:lnTo>
                    <a:pt x="43096" y="581866"/>
                  </a:lnTo>
                  <a:cubicBezTo>
                    <a:pt x="31667" y="581866"/>
                    <a:pt x="20705" y="577325"/>
                    <a:pt x="12623" y="569243"/>
                  </a:cubicBezTo>
                  <a:cubicBezTo>
                    <a:pt x="4541" y="561161"/>
                    <a:pt x="0" y="550199"/>
                    <a:pt x="0" y="538769"/>
                  </a:cubicBezTo>
                  <a:lnTo>
                    <a:pt x="0" y="43096"/>
                  </a:lnTo>
                  <a:cubicBezTo>
                    <a:pt x="0" y="19295"/>
                    <a:pt x="19295" y="0"/>
                    <a:pt x="43096" y="0"/>
                  </a:cubicBezTo>
                  <a:close/>
                </a:path>
              </a:pathLst>
            </a:custGeom>
            <a:solidFill>
              <a:srgbClr val="84C5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6"/>
            <p:cNvSpPr txBox="1"/>
            <p:nvPr/>
          </p:nvSpPr>
          <p:spPr>
            <a:xfrm>
              <a:off x="0" y="-19050"/>
              <a:ext cx="1987150" cy="600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7" name="Google Shape;227;p6"/>
          <p:cNvSpPr txBox="1"/>
          <p:nvPr/>
        </p:nvSpPr>
        <p:spPr>
          <a:xfrm>
            <a:off x="2064836" y="3397288"/>
            <a:ext cx="5373800" cy="688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Bilingual Seal</a:t>
            </a:r>
            <a:endParaRPr/>
          </a:p>
        </p:txBody>
      </p:sp>
      <p:sp>
        <p:nvSpPr>
          <p:cNvPr id="228" name="Google Shape;228;p6"/>
          <p:cNvSpPr txBox="1"/>
          <p:nvPr/>
        </p:nvSpPr>
        <p:spPr>
          <a:xfrm>
            <a:off x="1765590" y="5700416"/>
            <a:ext cx="5972294" cy="1393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Articulated Credit/ Advanced Placement </a:t>
            </a:r>
            <a:endParaRPr/>
          </a:p>
        </p:txBody>
      </p:sp>
      <p:sp>
        <p:nvSpPr>
          <p:cNvPr id="229" name="Google Shape;229;p6"/>
          <p:cNvSpPr txBox="1"/>
          <p:nvPr/>
        </p:nvSpPr>
        <p:spPr>
          <a:xfrm>
            <a:off x="11045018" y="5700416"/>
            <a:ext cx="5373800" cy="1393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916 Career &amp; Technical Education</a:t>
            </a:r>
            <a:endParaRPr/>
          </a:p>
        </p:txBody>
      </p:sp>
      <p:sp>
        <p:nvSpPr>
          <p:cNvPr id="230" name="Google Shape;230;p6"/>
          <p:cNvSpPr txBox="1"/>
          <p:nvPr/>
        </p:nvSpPr>
        <p:spPr>
          <a:xfrm>
            <a:off x="10799920" y="3143845"/>
            <a:ext cx="5373800" cy="1393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Project Lead the Way </a:t>
            </a:r>
            <a:endParaRPr/>
          </a:p>
        </p:txBody>
      </p:sp>
      <p:sp>
        <p:nvSpPr>
          <p:cNvPr id="231" name="Google Shape;231;p6"/>
          <p:cNvSpPr txBox="1"/>
          <p:nvPr/>
        </p:nvSpPr>
        <p:spPr>
          <a:xfrm>
            <a:off x="1444705" y="7920747"/>
            <a:ext cx="6713100" cy="21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Concurrent Enrollment/ College in the Schools (Mn-TC &amp; AA)</a:t>
            </a:r>
            <a:endParaRPr sz="900"/>
          </a:p>
        </p:txBody>
      </p:sp>
      <p:sp>
        <p:nvSpPr>
          <p:cNvPr id="232" name="Google Shape;232;p6"/>
          <p:cNvSpPr txBox="1"/>
          <p:nvPr/>
        </p:nvSpPr>
        <p:spPr>
          <a:xfrm>
            <a:off x="11045018" y="8273172"/>
            <a:ext cx="5373800" cy="1393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Post Secondary Enrollment Options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oogle Shape;237;p7"/>
          <p:cNvGrpSpPr/>
          <p:nvPr/>
        </p:nvGrpSpPr>
        <p:grpSpPr>
          <a:xfrm>
            <a:off x="11538185" y="3629822"/>
            <a:ext cx="6336612" cy="6336612"/>
            <a:chOff x="0" y="0"/>
            <a:chExt cx="812800" cy="812800"/>
          </a:xfrm>
        </p:grpSpPr>
        <p:sp>
          <p:nvSpPr>
            <p:cNvPr id="238" name="Google Shape;238;p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48CC5"/>
            </a:solidFill>
            <a:ln cap="sq" cmpd="sng" w="2286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7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0" name="Google Shape;240;p7"/>
          <p:cNvGrpSpPr/>
          <p:nvPr/>
        </p:nvGrpSpPr>
        <p:grpSpPr>
          <a:xfrm>
            <a:off x="6018901" y="3629822"/>
            <a:ext cx="6250199" cy="6250199"/>
            <a:chOff x="0" y="0"/>
            <a:chExt cx="812800" cy="812800"/>
          </a:xfrm>
        </p:grpSpPr>
        <p:sp>
          <p:nvSpPr>
            <p:cNvPr id="241" name="Google Shape;241;p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4C5BE"/>
            </a:solidFill>
            <a:ln cap="sq" cmpd="sng" w="2286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7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3" name="Google Shape;243;p7"/>
          <p:cNvGrpSpPr/>
          <p:nvPr/>
        </p:nvGrpSpPr>
        <p:grpSpPr>
          <a:xfrm>
            <a:off x="421936" y="3629822"/>
            <a:ext cx="6336612" cy="6336612"/>
            <a:chOff x="0" y="0"/>
            <a:chExt cx="812800" cy="812800"/>
          </a:xfrm>
        </p:grpSpPr>
        <p:sp>
          <p:nvSpPr>
            <p:cNvPr id="244" name="Google Shape;244;p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19578"/>
            </a:solidFill>
            <a:ln cap="sq" cmpd="sng" w="2286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7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p7"/>
          <p:cNvSpPr txBox="1"/>
          <p:nvPr/>
        </p:nvSpPr>
        <p:spPr>
          <a:xfrm>
            <a:off x="4855252" y="619125"/>
            <a:ext cx="8577496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Articulated Credit</a:t>
            </a:r>
            <a:endParaRPr/>
          </a:p>
        </p:txBody>
      </p:sp>
      <p:sp>
        <p:nvSpPr>
          <p:cNvPr id="247" name="Google Shape;247;p7"/>
          <p:cNvSpPr txBox="1"/>
          <p:nvPr/>
        </p:nvSpPr>
        <p:spPr>
          <a:xfrm>
            <a:off x="1257648" y="4788134"/>
            <a:ext cx="4618378" cy="50175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Take technical/ CTE courses</a:t>
            </a:r>
            <a:endParaRPr/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Earn college credit for technical and career courses taken in high school </a:t>
            </a:r>
            <a:endParaRPr/>
          </a:p>
          <a:p>
            <a:pPr indent="0" lvl="0" marL="0" marR="0" rtl="0" algn="ctr">
              <a:lnSpc>
                <a:spcPct val="98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8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7"/>
          <p:cNvSpPr txBox="1"/>
          <p:nvPr/>
        </p:nvSpPr>
        <p:spPr>
          <a:xfrm>
            <a:off x="6901629" y="4491556"/>
            <a:ext cx="4493476" cy="4116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Get college credit</a:t>
            </a:r>
            <a:endParaRPr/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If you get a certain grade in the course, you can get college credit for it without retaking it</a:t>
            </a:r>
            <a:endParaRPr/>
          </a:p>
        </p:txBody>
      </p:sp>
      <p:sp>
        <p:nvSpPr>
          <p:cNvPr id="249" name="Google Shape;249;p7"/>
          <p:cNvSpPr txBox="1"/>
          <p:nvPr/>
        </p:nvSpPr>
        <p:spPr>
          <a:xfrm>
            <a:off x="12458566" y="4304230"/>
            <a:ext cx="4495800" cy="63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Save time and money </a:t>
            </a:r>
            <a:endParaRPr/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Earning college credits in high school allows students to save on college </a:t>
            </a:r>
            <a:r>
              <a:rPr lang="en-US" sz="3600">
                <a:solidFill>
                  <a:srgbClr val="FFFFFF"/>
                </a:solidFill>
              </a:rPr>
              <a:t>tuition</a:t>
            </a:r>
            <a:r>
              <a:rPr b="0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costs</a:t>
            </a:r>
            <a:endParaRPr/>
          </a:p>
        </p:txBody>
      </p:sp>
      <p:sp>
        <p:nvSpPr>
          <p:cNvPr id="250" name="Google Shape;250;p7"/>
          <p:cNvSpPr/>
          <p:nvPr/>
        </p:nvSpPr>
        <p:spPr>
          <a:xfrm flipH="1">
            <a:off x="16602155" y="6062308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7416657" y="0"/>
                </a:moveTo>
                <a:lnTo>
                  <a:pt x="0" y="0"/>
                </a:lnTo>
                <a:lnTo>
                  <a:pt x="0" y="7200900"/>
                </a:lnTo>
                <a:lnTo>
                  <a:pt x="7416657" y="7200900"/>
                </a:lnTo>
                <a:lnTo>
                  <a:pt x="7416657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1" name="Google Shape;251;p7"/>
          <p:cNvSpPr/>
          <p:nvPr/>
        </p:nvSpPr>
        <p:spPr>
          <a:xfrm flipH="1">
            <a:off x="-2015587" y="-850052"/>
            <a:ext cx="5364902" cy="5364902"/>
          </a:xfrm>
          <a:custGeom>
            <a:rect b="b" l="l" r="r" t="t"/>
            <a:pathLst>
              <a:path extrusionOk="0" h="5364902" w="5364902">
                <a:moveTo>
                  <a:pt x="5364902" y="0"/>
                </a:moveTo>
                <a:lnTo>
                  <a:pt x="0" y="0"/>
                </a:lnTo>
                <a:lnTo>
                  <a:pt x="0" y="5364902"/>
                </a:lnTo>
                <a:lnTo>
                  <a:pt x="5364902" y="5364902"/>
                </a:lnTo>
                <a:lnTo>
                  <a:pt x="5364902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2" name="Google Shape;252;p7"/>
          <p:cNvSpPr txBox="1"/>
          <p:nvPr/>
        </p:nvSpPr>
        <p:spPr>
          <a:xfrm>
            <a:off x="0" y="1803824"/>
            <a:ext cx="18125198" cy="11640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1" u="none" cap="none" strike="noStrike">
                <a:solidFill>
                  <a:srgbClr val="086B76"/>
                </a:solidFill>
                <a:latin typeface="Arial"/>
                <a:ea typeface="Arial"/>
                <a:cs typeface="Arial"/>
                <a:sym typeface="Arial"/>
              </a:rPr>
              <a:t>Articulated credit agreements between high schools and colleges allow students to earn college credit for approved technical and career-focused courses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oogle Shape;257;p8"/>
          <p:cNvGrpSpPr/>
          <p:nvPr/>
        </p:nvGrpSpPr>
        <p:grpSpPr>
          <a:xfrm>
            <a:off x="11538185" y="3629822"/>
            <a:ext cx="6336612" cy="6336612"/>
            <a:chOff x="0" y="0"/>
            <a:chExt cx="812800" cy="812800"/>
          </a:xfrm>
        </p:grpSpPr>
        <p:sp>
          <p:nvSpPr>
            <p:cNvPr id="258" name="Google Shape;258;p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48CC5"/>
            </a:solidFill>
            <a:ln cap="sq" cmpd="sng" w="2286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0" name="Google Shape;260;p8"/>
          <p:cNvGrpSpPr/>
          <p:nvPr/>
        </p:nvGrpSpPr>
        <p:grpSpPr>
          <a:xfrm>
            <a:off x="6018901" y="3629822"/>
            <a:ext cx="6250199" cy="6250199"/>
            <a:chOff x="0" y="0"/>
            <a:chExt cx="812800" cy="812800"/>
          </a:xfrm>
        </p:grpSpPr>
        <p:sp>
          <p:nvSpPr>
            <p:cNvPr id="261" name="Google Shape;261;p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4C5BE"/>
            </a:solidFill>
            <a:ln cap="sq" cmpd="sng" w="2286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3" name="Google Shape;263;p8"/>
          <p:cNvGrpSpPr/>
          <p:nvPr/>
        </p:nvGrpSpPr>
        <p:grpSpPr>
          <a:xfrm>
            <a:off x="421936" y="3629822"/>
            <a:ext cx="6336612" cy="6336612"/>
            <a:chOff x="0" y="0"/>
            <a:chExt cx="812800" cy="812800"/>
          </a:xfrm>
        </p:grpSpPr>
        <p:sp>
          <p:nvSpPr>
            <p:cNvPr id="264" name="Google Shape;264;p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19578"/>
            </a:solidFill>
            <a:ln cap="sq" cmpd="sng" w="2286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p8"/>
          <p:cNvSpPr txBox="1"/>
          <p:nvPr/>
        </p:nvSpPr>
        <p:spPr>
          <a:xfrm>
            <a:off x="1410336" y="619125"/>
            <a:ext cx="15476060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Concurent Enrollment/ College in the Schools</a:t>
            </a:r>
            <a:endParaRPr/>
          </a:p>
        </p:txBody>
      </p:sp>
      <p:sp>
        <p:nvSpPr>
          <p:cNvPr id="267" name="Google Shape;267;p8"/>
          <p:cNvSpPr txBox="1"/>
          <p:nvPr/>
        </p:nvSpPr>
        <p:spPr>
          <a:xfrm>
            <a:off x="1257648" y="4515756"/>
            <a:ext cx="4618378" cy="4742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Take College </a:t>
            </a:r>
            <a:endParaRPr/>
          </a:p>
          <a:p>
            <a:pPr indent="0" lvl="0" marL="0" marR="0" rtl="0" algn="ctr">
              <a:lnSpc>
                <a:spcPct val="13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Level Courses</a:t>
            </a:r>
            <a:endParaRPr/>
          </a:p>
          <a:p>
            <a:pPr indent="0" lvl="0" marL="0" marR="0" rtl="0" algn="ctr">
              <a:lnSpc>
                <a:spcPct val="980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2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Qualified high school teachers teach college level courses at the high school</a:t>
            </a:r>
            <a:endParaRPr/>
          </a:p>
          <a:p>
            <a:pPr indent="0" lvl="0" marL="0" marR="0" rtl="0" algn="ctr">
              <a:lnSpc>
                <a:spcPct val="9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2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2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8"/>
          <p:cNvSpPr txBox="1"/>
          <p:nvPr/>
        </p:nvSpPr>
        <p:spPr>
          <a:xfrm>
            <a:off x="6901629" y="4491556"/>
            <a:ext cx="4493476" cy="4051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1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Earn College</a:t>
            </a:r>
            <a:endParaRPr/>
          </a:p>
          <a:p>
            <a:pPr indent="0" lvl="0" marL="0" marR="0" rtl="0" algn="ctr">
              <a:lnSpc>
                <a:spcPct val="13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1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Credits </a:t>
            </a:r>
            <a:endParaRPr/>
          </a:p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1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1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Students earn both high school and college credits by passing the course</a:t>
            </a:r>
            <a:endParaRPr/>
          </a:p>
        </p:txBody>
      </p:sp>
      <p:sp>
        <p:nvSpPr>
          <p:cNvPr id="269" name="Google Shape;269;p8"/>
          <p:cNvSpPr txBox="1"/>
          <p:nvPr/>
        </p:nvSpPr>
        <p:spPr>
          <a:xfrm>
            <a:off x="12458566" y="4304230"/>
            <a:ext cx="4495800" cy="51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Save Money </a:t>
            </a:r>
            <a:endParaRPr sz="1200"/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on Tution</a:t>
            </a:r>
            <a:endParaRPr sz="1200"/>
          </a:p>
          <a:p>
            <a:pPr indent="0" lvl="0" marL="0" marR="0" rtl="0" algn="ctr">
              <a:lnSpc>
                <a:spcPct val="126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1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Earning college credits in high school allows students to save on college </a:t>
            </a:r>
            <a:r>
              <a:rPr lang="en-US" sz="3318">
                <a:solidFill>
                  <a:srgbClr val="FFFFFF"/>
                </a:solidFill>
              </a:rPr>
              <a:t>tuition</a:t>
            </a:r>
            <a:r>
              <a:rPr b="0" i="0" lang="en-US" sz="331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200"/>
          </a:p>
          <a:p>
            <a:pPr indent="0" lvl="0" marL="0" marR="0" rtl="0" algn="ctr">
              <a:lnSpc>
                <a:spcPct val="13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1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costs</a:t>
            </a:r>
            <a:endParaRPr sz="1200"/>
          </a:p>
        </p:txBody>
      </p:sp>
      <p:sp>
        <p:nvSpPr>
          <p:cNvPr id="270" name="Google Shape;270;p8"/>
          <p:cNvSpPr/>
          <p:nvPr/>
        </p:nvSpPr>
        <p:spPr>
          <a:xfrm flipH="1">
            <a:off x="16602155" y="6062308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7416657" y="0"/>
                </a:moveTo>
                <a:lnTo>
                  <a:pt x="0" y="0"/>
                </a:lnTo>
                <a:lnTo>
                  <a:pt x="0" y="7200900"/>
                </a:lnTo>
                <a:lnTo>
                  <a:pt x="7416657" y="7200900"/>
                </a:lnTo>
                <a:lnTo>
                  <a:pt x="7416657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1" name="Google Shape;271;p8"/>
          <p:cNvSpPr/>
          <p:nvPr/>
        </p:nvSpPr>
        <p:spPr>
          <a:xfrm flipH="1">
            <a:off x="-2015587" y="-850052"/>
            <a:ext cx="5364902" cy="5364902"/>
          </a:xfrm>
          <a:custGeom>
            <a:rect b="b" l="l" r="r" t="t"/>
            <a:pathLst>
              <a:path extrusionOk="0" h="5364902" w="5364902">
                <a:moveTo>
                  <a:pt x="5364902" y="0"/>
                </a:moveTo>
                <a:lnTo>
                  <a:pt x="0" y="0"/>
                </a:lnTo>
                <a:lnTo>
                  <a:pt x="0" y="5364902"/>
                </a:lnTo>
                <a:lnTo>
                  <a:pt x="5364902" y="5364902"/>
                </a:lnTo>
                <a:lnTo>
                  <a:pt x="5364902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2" name="Google Shape;272;p8"/>
          <p:cNvSpPr txBox="1"/>
          <p:nvPr/>
        </p:nvSpPr>
        <p:spPr>
          <a:xfrm>
            <a:off x="0" y="1794299"/>
            <a:ext cx="18125100" cy="18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91" u="none" cap="none" strike="noStrike">
                <a:solidFill>
                  <a:srgbClr val="086B76"/>
                </a:solidFill>
                <a:latin typeface="Arial"/>
                <a:ea typeface="Arial"/>
                <a:cs typeface="Arial"/>
                <a:sym typeface="Arial"/>
              </a:rPr>
              <a:t>CE allows students to get a head start on </a:t>
            </a:r>
            <a:endParaRPr sz="1000"/>
          </a:p>
          <a:p>
            <a:pPr indent="0" lvl="0" marL="0" marR="0" rtl="0" algn="ctr">
              <a:lnSpc>
                <a:spcPct val="12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91" u="none" cap="none" strike="noStrike">
                <a:solidFill>
                  <a:srgbClr val="086B76"/>
                </a:solidFill>
                <a:latin typeface="Arial"/>
                <a:ea typeface="Arial"/>
                <a:cs typeface="Arial"/>
                <a:sym typeface="Arial"/>
              </a:rPr>
              <a:t>college while still in high school. We offer both the Minnesota Transfer Curriculum and Associates of Arts degree.</a:t>
            </a: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9" title="Screenshot 2026-02-10 at 5.19.0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300" y="720575"/>
            <a:ext cx="5948025" cy="829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9" title="Screenshot 2026-02-10 at 5.19.1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0913" y="929875"/>
            <a:ext cx="5328100" cy="789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9" title="Screenshot 2026-02-10 at 5.19.27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40108" y="972450"/>
            <a:ext cx="5528742" cy="789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2"/>
          <p:cNvSpPr/>
          <p:nvPr/>
        </p:nvSpPr>
        <p:spPr>
          <a:xfrm flipH="1">
            <a:off x="-2335215" y="-351127"/>
            <a:ext cx="6495590" cy="6495590"/>
          </a:xfrm>
          <a:custGeom>
            <a:rect b="b" l="l" r="r" t="t"/>
            <a:pathLst>
              <a:path extrusionOk="0" h="6495590" w="6495590">
                <a:moveTo>
                  <a:pt x="6495590" y="0"/>
                </a:moveTo>
                <a:lnTo>
                  <a:pt x="0" y="0"/>
                </a:lnTo>
                <a:lnTo>
                  <a:pt x="0" y="6495590"/>
                </a:lnTo>
                <a:lnTo>
                  <a:pt x="6495590" y="6495590"/>
                </a:lnTo>
                <a:lnTo>
                  <a:pt x="6495590" y="0"/>
                </a:lnTo>
                <a:close/>
              </a:path>
            </a:pathLst>
          </a:custGeom>
          <a:blipFill rotWithShape="1">
            <a:blip r:embed="rId3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85" name="Google Shape;285;p12"/>
          <p:cNvGrpSpPr/>
          <p:nvPr/>
        </p:nvGrpSpPr>
        <p:grpSpPr>
          <a:xfrm>
            <a:off x="1028700" y="2304534"/>
            <a:ext cx="16230600" cy="6953766"/>
            <a:chOff x="0" y="-19050"/>
            <a:chExt cx="4274726" cy="1831445"/>
          </a:xfrm>
        </p:grpSpPr>
        <p:sp>
          <p:nvSpPr>
            <p:cNvPr id="286" name="Google Shape;286;p12"/>
            <p:cNvSpPr/>
            <p:nvPr/>
          </p:nvSpPr>
          <p:spPr>
            <a:xfrm>
              <a:off x="0" y="0"/>
              <a:ext cx="4274726" cy="1812395"/>
            </a:xfrm>
            <a:custGeom>
              <a:rect b="b" l="l" r="r" t="t"/>
              <a:pathLst>
                <a:path extrusionOk="0" h="1812395" w="4274726">
                  <a:moveTo>
                    <a:pt x="20034" y="0"/>
                  </a:moveTo>
                  <a:lnTo>
                    <a:pt x="4254692" y="0"/>
                  </a:lnTo>
                  <a:cubicBezTo>
                    <a:pt x="4265756" y="0"/>
                    <a:pt x="4274726" y="8969"/>
                    <a:pt x="4274726" y="20034"/>
                  </a:cubicBezTo>
                  <a:lnTo>
                    <a:pt x="4274726" y="1792361"/>
                  </a:lnTo>
                  <a:cubicBezTo>
                    <a:pt x="4274726" y="1803425"/>
                    <a:pt x="4265756" y="1812395"/>
                    <a:pt x="4254692" y="1812395"/>
                  </a:cubicBezTo>
                  <a:lnTo>
                    <a:pt x="20034" y="1812395"/>
                  </a:lnTo>
                  <a:cubicBezTo>
                    <a:pt x="8969" y="1812395"/>
                    <a:pt x="0" y="1803425"/>
                    <a:pt x="0" y="1792361"/>
                  </a:cubicBezTo>
                  <a:lnTo>
                    <a:pt x="0" y="20034"/>
                  </a:lnTo>
                  <a:cubicBezTo>
                    <a:pt x="0" y="8969"/>
                    <a:pt x="8969" y="0"/>
                    <a:pt x="20034" y="0"/>
                  </a:cubicBezTo>
                  <a:close/>
                </a:path>
              </a:pathLst>
            </a:custGeom>
            <a:solidFill>
              <a:srgbClr val="086B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2"/>
            <p:cNvSpPr txBox="1"/>
            <p:nvPr/>
          </p:nvSpPr>
          <p:spPr>
            <a:xfrm>
              <a:off x="0" y="-19050"/>
              <a:ext cx="4274726" cy="18314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8" name="Google Shape;288;p12"/>
          <p:cNvSpPr/>
          <p:nvPr/>
        </p:nvSpPr>
        <p:spPr>
          <a:xfrm>
            <a:off x="15658183" y="2057400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7" y="0"/>
                </a:lnTo>
                <a:lnTo>
                  <a:pt x="7416657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9" name="Google Shape;289;p12"/>
          <p:cNvSpPr txBox="1"/>
          <p:nvPr/>
        </p:nvSpPr>
        <p:spPr>
          <a:xfrm>
            <a:off x="3095624" y="1028700"/>
            <a:ext cx="11906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Bilingual</a:t>
            </a:r>
            <a:r>
              <a:rPr b="1" lang="en-US" sz="5400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 </a:t>
            </a: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Seals</a:t>
            </a:r>
            <a:endParaRPr/>
          </a:p>
        </p:txBody>
      </p:sp>
      <p:sp>
        <p:nvSpPr>
          <p:cNvPr id="290" name="Google Shape;290;p12"/>
          <p:cNvSpPr txBox="1"/>
          <p:nvPr/>
        </p:nvSpPr>
        <p:spPr>
          <a:xfrm>
            <a:off x="1294408" y="3059553"/>
            <a:ext cx="15645900" cy="6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56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Students in Minnesota can earn college credit while still in high school by demonstrating proficiency in a variety of languages on standardized exams. In order to earn college credit, students must take the exam 10th-12th grade. Exams are given in the spring each year. </a:t>
            </a:r>
            <a:endParaRPr sz="1100"/>
          </a:p>
          <a:p>
            <a:pPr indent="0" lvl="0" marL="0" marR="0" rtl="0" algn="ctr">
              <a:lnSpc>
                <a:spcPct val="12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156" u="none" cap="none" strike="noStrike">
              <a:solidFill>
                <a:srgbClr val="FFFFFF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indent="0" lvl="0" marL="0" marR="0" rtl="0" algn="ctr">
              <a:lnSpc>
                <a:spcPct val="12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56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MN SEALS tests are currently available in:</a:t>
            </a:r>
            <a:r>
              <a:rPr b="0" i="0" lang="en-US" sz="3156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 ASL, Amharic, Arabic, Bulgarian, Chinese (Mandarin), Czech, Dakota, Dari, French, German, Hindi, Hebrew, Hmong, Hungarian, Italian, Japanese, Karen, Korean, Latin, Ojibwe, Oromo, Pashto, Polish, Portuguese, Russian, Somali, Spanish, Swahili, Tamil, Telugu, Ukrainian, and Vietnamese.</a:t>
            </a:r>
            <a:endParaRPr sz="1100"/>
          </a:p>
          <a:p>
            <a:pPr indent="0" lvl="0" marL="0" marR="0" rtl="0" algn="ctr">
              <a:lnSpc>
                <a:spcPct val="1061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156" u="none" cap="none" strike="noStrike">
              <a:solidFill>
                <a:srgbClr val="FFFFFF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" name="Google Shape;295;p13"/>
          <p:cNvGrpSpPr/>
          <p:nvPr/>
        </p:nvGrpSpPr>
        <p:grpSpPr>
          <a:xfrm>
            <a:off x="1028700" y="2551089"/>
            <a:ext cx="16230600" cy="6611961"/>
            <a:chOff x="0" y="-19050"/>
            <a:chExt cx="4274726" cy="1741422"/>
          </a:xfrm>
        </p:grpSpPr>
        <p:sp>
          <p:nvSpPr>
            <p:cNvPr id="296" name="Google Shape;296;p13"/>
            <p:cNvSpPr/>
            <p:nvPr/>
          </p:nvSpPr>
          <p:spPr>
            <a:xfrm>
              <a:off x="0" y="0"/>
              <a:ext cx="4274726" cy="1722372"/>
            </a:xfrm>
            <a:custGeom>
              <a:rect b="b" l="l" r="r" t="t"/>
              <a:pathLst>
                <a:path extrusionOk="0" h="1722372" w="4274726">
                  <a:moveTo>
                    <a:pt x="20034" y="0"/>
                  </a:moveTo>
                  <a:lnTo>
                    <a:pt x="4254692" y="0"/>
                  </a:lnTo>
                  <a:cubicBezTo>
                    <a:pt x="4265756" y="0"/>
                    <a:pt x="4274726" y="8969"/>
                    <a:pt x="4274726" y="20034"/>
                  </a:cubicBezTo>
                  <a:lnTo>
                    <a:pt x="4274726" y="1702338"/>
                  </a:lnTo>
                  <a:cubicBezTo>
                    <a:pt x="4274726" y="1707652"/>
                    <a:pt x="4272615" y="1712747"/>
                    <a:pt x="4268858" y="1716504"/>
                  </a:cubicBezTo>
                  <a:cubicBezTo>
                    <a:pt x="4265101" y="1720261"/>
                    <a:pt x="4260005" y="1722372"/>
                    <a:pt x="4254692" y="1722372"/>
                  </a:cubicBezTo>
                  <a:lnTo>
                    <a:pt x="20034" y="1722372"/>
                  </a:lnTo>
                  <a:cubicBezTo>
                    <a:pt x="8969" y="1722372"/>
                    <a:pt x="0" y="1713403"/>
                    <a:pt x="0" y="1702338"/>
                  </a:cubicBezTo>
                  <a:lnTo>
                    <a:pt x="0" y="20034"/>
                  </a:lnTo>
                  <a:cubicBezTo>
                    <a:pt x="0" y="8969"/>
                    <a:pt x="8969" y="0"/>
                    <a:pt x="20034" y="0"/>
                  </a:cubicBezTo>
                  <a:close/>
                </a:path>
              </a:pathLst>
            </a:custGeom>
            <a:solidFill>
              <a:srgbClr val="848C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3"/>
            <p:cNvSpPr txBox="1"/>
            <p:nvPr/>
          </p:nvSpPr>
          <p:spPr>
            <a:xfrm>
              <a:off x="0" y="-19050"/>
              <a:ext cx="4274726" cy="17414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8" name="Google Shape;298;p13"/>
          <p:cNvSpPr/>
          <p:nvPr/>
        </p:nvSpPr>
        <p:spPr>
          <a:xfrm>
            <a:off x="15382362" y="7286074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8" y="0"/>
                </a:lnTo>
                <a:lnTo>
                  <a:pt x="7416658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9" name="Google Shape;299;p13"/>
          <p:cNvSpPr/>
          <p:nvPr/>
        </p:nvSpPr>
        <p:spPr>
          <a:xfrm flipH="1">
            <a:off x="-291810" y="-1118623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0" name="Google Shape;300;p13"/>
          <p:cNvSpPr txBox="1"/>
          <p:nvPr/>
        </p:nvSpPr>
        <p:spPr>
          <a:xfrm>
            <a:off x="4191000" y="1028700"/>
            <a:ext cx="11277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Project Lead the Way</a:t>
            </a:r>
            <a:endParaRPr/>
          </a:p>
        </p:txBody>
      </p:sp>
      <p:sp>
        <p:nvSpPr>
          <p:cNvPr id="301" name="Google Shape;301;p13"/>
          <p:cNvSpPr txBox="1"/>
          <p:nvPr/>
        </p:nvSpPr>
        <p:spPr>
          <a:xfrm>
            <a:off x="1376570" y="3084872"/>
            <a:ext cx="15534900" cy="29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Students who successfully complete the end-of-course assessments at the high school may receive college credit, scholarships, or admissions preferences at various higher education institutions, workforce certifications, and/or internship and other employment opportunities with industry partners.</a:t>
            </a:r>
            <a:endParaRPr/>
          </a:p>
        </p:txBody>
      </p:sp>
      <p:sp>
        <p:nvSpPr>
          <p:cNvPr id="302" name="Google Shape;302;p13"/>
          <p:cNvSpPr txBox="1"/>
          <p:nvPr/>
        </p:nvSpPr>
        <p:spPr>
          <a:xfrm>
            <a:off x="4322323" y="6320035"/>
            <a:ext cx="9643355" cy="18939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9350" lvl="1" marL="838699" marR="0" rtl="0" algn="l">
              <a:lnSpc>
                <a:spcPct val="13002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84"/>
              <a:buFont typeface="Arial"/>
              <a:buChar char="•"/>
            </a:pPr>
            <a:r>
              <a:rPr b="0" i="0" lang="en-US" sz="388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Civil Engineering and Architecture</a:t>
            </a:r>
            <a:endParaRPr/>
          </a:p>
          <a:p>
            <a:pPr indent="-419350" lvl="1" marL="838699" marR="0" rtl="0" algn="l">
              <a:lnSpc>
                <a:spcPct val="13002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84"/>
              <a:buFont typeface="Arial"/>
              <a:buChar char="•"/>
            </a:pPr>
            <a:r>
              <a:rPr b="0" i="0" lang="en-US" sz="388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Intro to Engineering &amp; Design</a:t>
            </a:r>
            <a:endParaRPr/>
          </a:p>
          <a:p>
            <a:pPr indent="-419350" lvl="1" marL="838699" marR="0" rtl="0" algn="l">
              <a:lnSpc>
                <a:spcPct val="13002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84"/>
              <a:buFont typeface="Arial"/>
              <a:buChar char="•"/>
            </a:pPr>
            <a:r>
              <a:rPr b="0" i="0" lang="en-US" sz="388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Principles of Engineering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4"/>
          <p:cNvSpPr/>
          <p:nvPr/>
        </p:nvSpPr>
        <p:spPr>
          <a:xfrm>
            <a:off x="286518" y="1356926"/>
            <a:ext cx="17630330" cy="7536966"/>
          </a:xfrm>
          <a:custGeom>
            <a:rect b="b" l="l" r="r" t="t"/>
            <a:pathLst>
              <a:path extrusionOk="0" h="7536966" w="17630330">
                <a:moveTo>
                  <a:pt x="0" y="0"/>
                </a:moveTo>
                <a:lnTo>
                  <a:pt x="17630330" y="0"/>
                </a:lnTo>
                <a:lnTo>
                  <a:pt x="17630330" y="7536966"/>
                </a:lnTo>
                <a:lnTo>
                  <a:pt x="0" y="7536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5"/>
          <p:cNvSpPr/>
          <p:nvPr/>
        </p:nvSpPr>
        <p:spPr>
          <a:xfrm flipH="1">
            <a:off x="-2335215" y="-351127"/>
            <a:ext cx="6495590" cy="6495590"/>
          </a:xfrm>
          <a:custGeom>
            <a:rect b="b" l="l" r="r" t="t"/>
            <a:pathLst>
              <a:path extrusionOk="0" h="6495590" w="6495590">
                <a:moveTo>
                  <a:pt x="6495590" y="0"/>
                </a:moveTo>
                <a:lnTo>
                  <a:pt x="0" y="0"/>
                </a:lnTo>
                <a:lnTo>
                  <a:pt x="0" y="6495590"/>
                </a:lnTo>
                <a:lnTo>
                  <a:pt x="6495590" y="6495590"/>
                </a:lnTo>
                <a:lnTo>
                  <a:pt x="6495590" y="0"/>
                </a:lnTo>
                <a:close/>
              </a:path>
            </a:pathLst>
          </a:custGeom>
          <a:blipFill rotWithShape="1">
            <a:blip r:embed="rId3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13" name="Google Shape;313;p15"/>
          <p:cNvGrpSpPr/>
          <p:nvPr/>
        </p:nvGrpSpPr>
        <p:grpSpPr>
          <a:xfrm>
            <a:off x="1028700" y="2304534"/>
            <a:ext cx="16230600" cy="6953766"/>
            <a:chOff x="0" y="-19050"/>
            <a:chExt cx="4274726" cy="1831445"/>
          </a:xfrm>
        </p:grpSpPr>
        <p:sp>
          <p:nvSpPr>
            <p:cNvPr id="314" name="Google Shape;314;p15"/>
            <p:cNvSpPr/>
            <p:nvPr/>
          </p:nvSpPr>
          <p:spPr>
            <a:xfrm>
              <a:off x="0" y="0"/>
              <a:ext cx="4274726" cy="1812395"/>
            </a:xfrm>
            <a:custGeom>
              <a:rect b="b" l="l" r="r" t="t"/>
              <a:pathLst>
                <a:path extrusionOk="0" h="1812395" w="4274726">
                  <a:moveTo>
                    <a:pt x="20034" y="0"/>
                  </a:moveTo>
                  <a:lnTo>
                    <a:pt x="4254692" y="0"/>
                  </a:lnTo>
                  <a:cubicBezTo>
                    <a:pt x="4265756" y="0"/>
                    <a:pt x="4274726" y="8969"/>
                    <a:pt x="4274726" y="20034"/>
                  </a:cubicBezTo>
                  <a:lnTo>
                    <a:pt x="4274726" y="1792361"/>
                  </a:lnTo>
                  <a:cubicBezTo>
                    <a:pt x="4274726" y="1803425"/>
                    <a:pt x="4265756" y="1812395"/>
                    <a:pt x="4254692" y="1812395"/>
                  </a:cubicBezTo>
                  <a:lnTo>
                    <a:pt x="20034" y="1812395"/>
                  </a:lnTo>
                  <a:cubicBezTo>
                    <a:pt x="8969" y="1812395"/>
                    <a:pt x="0" y="1803425"/>
                    <a:pt x="0" y="1792361"/>
                  </a:cubicBezTo>
                  <a:lnTo>
                    <a:pt x="0" y="20034"/>
                  </a:lnTo>
                  <a:cubicBezTo>
                    <a:pt x="0" y="8969"/>
                    <a:pt x="8969" y="0"/>
                    <a:pt x="20034" y="0"/>
                  </a:cubicBezTo>
                  <a:close/>
                </a:path>
              </a:pathLst>
            </a:custGeom>
            <a:solidFill>
              <a:srgbClr val="E195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5"/>
            <p:cNvSpPr txBox="1"/>
            <p:nvPr/>
          </p:nvSpPr>
          <p:spPr>
            <a:xfrm>
              <a:off x="0" y="-19050"/>
              <a:ext cx="4274726" cy="18314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6" name="Google Shape;316;p15"/>
          <p:cNvSpPr/>
          <p:nvPr/>
        </p:nvSpPr>
        <p:spPr>
          <a:xfrm>
            <a:off x="15658183" y="2057400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7" y="0"/>
                </a:lnTo>
                <a:lnTo>
                  <a:pt x="7416657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7" name="Google Shape;317;p15"/>
          <p:cNvSpPr/>
          <p:nvPr/>
        </p:nvSpPr>
        <p:spPr>
          <a:xfrm>
            <a:off x="10004696" y="2639103"/>
            <a:ext cx="6356958" cy="6356958"/>
          </a:xfrm>
          <a:custGeom>
            <a:rect b="b" l="l" r="r" t="t"/>
            <a:pathLst>
              <a:path extrusionOk="0" h="6356958" w="6356958">
                <a:moveTo>
                  <a:pt x="0" y="0"/>
                </a:moveTo>
                <a:lnTo>
                  <a:pt x="6356959" y="0"/>
                </a:lnTo>
                <a:lnTo>
                  <a:pt x="635695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8" name="Google Shape;318;p15"/>
          <p:cNvSpPr txBox="1"/>
          <p:nvPr/>
        </p:nvSpPr>
        <p:spPr>
          <a:xfrm>
            <a:off x="1028700" y="1028700"/>
            <a:ext cx="15687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916 Career &amp; Technical Education</a:t>
            </a:r>
            <a:endParaRPr/>
          </a:p>
        </p:txBody>
      </p:sp>
      <p:sp>
        <p:nvSpPr>
          <p:cNvPr id="319" name="Google Shape;319;p15"/>
          <p:cNvSpPr txBox="1"/>
          <p:nvPr/>
        </p:nvSpPr>
        <p:spPr>
          <a:xfrm>
            <a:off x="1982102" y="3429000"/>
            <a:ext cx="8022600" cy="51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4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Nearly 1,000 high school juniors and seniors get their competitive advantage at the 916 Career &amp; Tech Center located on the East Campus of Century College.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6"/>
          <p:cNvSpPr/>
          <p:nvPr/>
        </p:nvSpPr>
        <p:spPr>
          <a:xfrm>
            <a:off x="11664773" y="208828"/>
            <a:ext cx="1305358" cy="1178719"/>
          </a:xfrm>
          <a:custGeom>
            <a:rect b="b" l="l" r="r" t="t"/>
            <a:pathLst>
              <a:path extrusionOk="0" h="1536700" w="1701800">
                <a:moveTo>
                  <a:pt x="0" y="0"/>
                </a:moveTo>
                <a:lnTo>
                  <a:pt x="1701800" y="0"/>
                </a:lnTo>
                <a:lnTo>
                  <a:pt x="1701800" y="1536700"/>
                </a:lnTo>
                <a:lnTo>
                  <a:pt x="0" y="1536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063" l="0" r="0" t="-5678"/>
            </a:stretch>
          </a:blipFill>
          <a:ln>
            <a:noFill/>
          </a:ln>
        </p:spPr>
      </p:sp>
      <p:sp>
        <p:nvSpPr>
          <p:cNvPr id="325" name="Google Shape;325;p16"/>
          <p:cNvSpPr/>
          <p:nvPr/>
        </p:nvSpPr>
        <p:spPr>
          <a:xfrm>
            <a:off x="5104531" y="9227653"/>
            <a:ext cx="8078929" cy="473543"/>
          </a:xfrm>
          <a:custGeom>
            <a:rect b="b" l="l" r="r" t="t"/>
            <a:pathLst>
              <a:path extrusionOk="0" h="473543" w="8078929">
                <a:moveTo>
                  <a:pt x="0" y="0"/>
                </a:moveTo>
                <a:lnTo>
                  <a:pt x="8078928" y="0"/>
                </a:lnTo>
                <a:lnTo>
                  <a:pt x="8078928" y="473543"/>
                </a:lnTo>
                <a:lnTo>
                  <a:pt x="0" y="473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6" name="Google Shape;326;p16"/>
          <p:cNvSpPr/>
          <p:nvPr/>
        </p:nvSpPr>
        <p:spPr>
          <a:xfrm>
            <a:off x="5701479" y="1462274"/>
            <a:ext cx="6957928" cy="6131890"/>
          </a:xfrm>
          <a:custGeom>
            <a:rect b="b" l="l" r="r" t="t"/>
            <a:pathLst>
              <a:path extrusionOk="0" h="6131890" w="6957928">
                <a:moveTo>
                  <a:pt x="0" y="0"/>
                </a:moveTo>
                <a:lnTo>
                  <a:pt x="6957928" y="0"/>
                </a:lnTo>
                <a:lnTo>
                  <a:pt x="6957928" y="6131889"/>
                </a:lnTo>
                <a:lnTo>
                  <a:pt x="0" y="61318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7" name="Google Shape;327;p16"/>
          <p:cNvSpPr/>
          <p:nvPr/>
        </p:nvSpPr>
        <p:spPr>
          <a:xfrm>
            <a:off x="5268285" y="8654260"/>
            <a:ext cx="1958037" cy="1632769"/>
          </a:xfrm>
          <a:custGeom>
            <a:rect b="b" l="l" r="r" t="t"/>
            <a:pathLst>
              <a:path extrusionOk="0" h="2128647" w="2552700">
                <a:moveTo>
                  <a:pt x="0" y="0"/>
                </a:moveTo>
                <a:lnTo>
                  <a:pt x="2552700" y="0"/>
                </a:lnTo>
                <a:lnTo>
                  <a:pt x="2552700" y="2128647"/>
                </a:lnTo>
                <a:lnTo>
                  <a:pt x="0" y="21286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779" l="0" r="0" t="-6137"/>
            </a:stretch>
          </a:blipFill>
          <a:ln>
            <a:noFill/>
          </a:ln>
        </p:spPr>
      </p:sp>
      <p:sp>
        <p:nvSpPr>
          <p:cNvPr id="328" name="Google Shape;328;p16"/>
          <p:cNvSpPr/>
          <p:nvPr/>
        </p:nvSpPr>
        <p:spPr>
          <a:xfrm>
            <a:off x="9936985" y="8613736"/>
            <a:ext cx="2720648" cy="1279377"/>
          </a:xfrm>
          <a:custGeom>
            <a:rect b="b" l="l" r="r" t="t"/>
            <a:pathLst>
              <a:path extrusionOk="0" h="1279377" w="2720648">
                <a:moveTo>
                  <a:pt x="0" y="0"/>
                </a:moveTo>
                <a:lnTo>
                  <a:pt x="2720649" y="0"/>
                </a:lnTo>
                <a:lnTo>
                  <a:pt x="2720649" y="1279377"/>
                </a:lnTo>
                <a:lnTo>
                  <a:pt x="0" y="12793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29" name="Google Shape;329;p16"/>
          <p:cNvGrpSpPr/>
          <p:nvPr/>
        </p:nvGrpSpPr>
        <p:grpSpPr>
          <a:xfrm>
            <a:off x="5777693" y="6553234"/>
            <a:ext cx="964535" cy="964535"/>
            <a:chOff x="63500" y="63500"/>
            <a:chExt cx="943101" cy="943101"/>
          </a:xfrm>
        </p:grpSpPr>
        <p:sp>
          <p:nvSpPr>
            <p:cNvPr id="330" name="Google Shape;330;p16"/>
            <p:cNvSpPr/>
            <p:nvPr/>
          </p:nvSpPr>
          <p:spPr>
            <a:xfrm>
              <a:off x="63500" y="63500"/>
              <a:ext cx="943101" cy="943101"/>
            </a:xfrm>
            <a:custGeom>
              <a:rect b="b" l="l" r="r" t="t"/>
              <a:pathLst>
                <a:path extrusionOk="0" h="943101" w="943101">
                  <a:moveTo>
                    <a:pt x="80391" y="0"/>
                  </a:moveTo>
                  <a:lnTo>
                    <a:pt x="862837" y="0"/>
                  </a:lnTo>
                  <a:cubicBezTo>
                    <a:pt x="868171" y="0"/>
                    <a:pt x="873378" y="508"/>
                    <a:pt x="878458" y="1524"/>
                  </a:cubicBezTo>
                  <a:cubicBezTo>
                    <a:pt x="883538" y="2540"/>
                    <a:pt x="888618" y="4064"/>
                    <a:pt x="893571" y="6096"/>
                  </a:cubicBezTo>
                  <a:cubicBezTo>
                    <a:pt x="898524" y="8128"/>
                    <a:pt x="903096" y="10541"/>
                    <a:pt x="907414" y="13462"/>
                  </a:cubicBezTo>
                  <a:cubicBezTo>
                    <a:pt x="911732" y="16383"/>
                    <a:pt x="915923" y="19685"/>
                    <a:pt x="919606" y="23495"/>
                  </a:cubicBezTo>
                  <a:cubicBezTo>
                    <a:pt x="923289" y="27305"/>
                    <a:pt x="926718" y="31242"/>
                    <a:pt x="929639" y="35687"/>
                  </a:cubicBezTo>
                  <a:cubicBezTo>
                    <a:pt x="932560" y="40132"/>
                    <a:pt x="935100" y="44704"/>
                    <a:pt x="937005" y="49530"/>
                  </a:cubicBezTo>
                  <a:cubicBezTo>
                    <a:pt x="938910" y="54356"/>
                    <a:pt x="940561" y="59436"/>
                    <a:pt x="941577" y="64643"/>
                  </a:cubicBezTo>
                  <a:cubicBezTo>
                    <a:pt x="942593" y="69850"/>
                    <a:pt x="943101" y="75057"/>
                    <a:pt x="943101" y="80264"/>
                  </a:cubicBezTo>
                  <a:lnTo>
                    <a:pt x="943101" y="862837"/>
                  </a:lnTo>
                  <a:cubicBezTo>
                    <a:pt x="943101" y="868171"/>
                    <a:pt x="942593" y="873378"/>
                    <a:pt x="941577" y="878458"/>
                  </a:cubicBezTo>
                  <a:cubicBezTo>
                    <a:pt x="940561" y="883538"/>
                    <a:pt x="939037" y="888618"/>
                    <a:pt x="937005" y="893571"/>
                  </a:cubicBezTo>
                  <a:cubicBezTo>
                    <a:pt x="934973" y="898524"/>
                    <a:pt x="932560" y="903096"/>
                    <a:pt x="929639" y="907414"/>
                  </a:cubicBezTo>
                  <a:cubicBezTo>
                    <a:pt x="926718" y="911732"/>
                    <a:pt x="923416" y="915923"/>
                    <a:pt x="919606" y="919606"/>
                  </a:cubicBezTo>
                  <a:cubicBezTo>
                    <a:pt x="915796" y="923289"/>
                    <a:pt x="911859" y="926718"/>
                    <a:pt x="907414" y="929639"/>
                  </a:cubicBezTo>
                  <a:cubicBezTo>
                    <a:pt x="902969" y="932560"/>
                    <a:pt x="898397" y="935100"/>
                    <a:pt x="893571" y="937005"/>
                  </a:cubicBezTo>
                  <a:cubicBezTo>
                    <a:pt x="888745" y="938910"/>
                    <a:pt x="883665" y="940561"/>
                    <a:pt x="878458" y="941577"/>
                  </a:cubicBezTo>
                  <a:cubicBezTo>
                    <a:pt x="873251" y="942593"/>
                    <a:pt x="868044" y="943101"/>
                    <a:pt x="862837" y="943101"/>
                  </a:cubicBezTo>
                  <a:lnTo>
                    <a:pt x="80391" y="943101"/>
                  </a:lnTo>
                  <a:cubicBezTo>
                    <a:pt x="75057" y="943101"/>
                    <a:pt x="69850" y="942593"/>
                    <a:pt x="64770" y="941577"/>
                  </a:cubicBezTo>
                  <a:cubicBezTo>
                    <a:pt x="59690" y="940561"/>
                    <a:pt x="54610" y="939037"/>
                    <a:pt x="49657" y="937005"/>
                  </a:cubicBezTo>
                  <a:cubicBezTo>
                    <a:pt x="44704" y="934973"/>
                    <a:pt x="40132" y="932560"/>
                    <a:pt x="35814" y="929639"/>
                  </a:cubicBezTo>
                  <a:cubicBezTo>
                    <a:pt x="31496" y="926718"/>
                    <a:pt x="27305" y="923416"/>
                    <a:pt x="23622" y="919606"/>
                  </a:cubicBezTo>
                  <a:cubicBezTo>
                    <a:pt x="19939" y="915796"/>
                    <a:pt x="16510" y="911859"/>
                    <a:pt x="13589" y="907414"/>
                  </a:cubicBezTo>
                  <a:cubicBezTo>
                    <a:pt x="10668" y="902969"/>
                    <a:pt x="8128" y="898397"/>
                    <a:pt x="6223" y="893571"/>
                  </a:cubicBezTo>
                  <a:cubicBezTo>
                    <a:pt x="4318" y="888745"/>
                    <a:pt x="2667" y="883665"/>
                    <a:pt x="1651" y="878458"/>
                  </a:cubicBezTo>
                  <a:cubicBezTo>
                    <a:pt x="635" y="873251"/>
                    <a:pt x="0" y="868171"/>
                    <a:pt x="0" y="862837"/>
                  </a:cubicBezTo>
                  <a:lnTo>
                    <a:pt x="0" y="80391"/>
                  </a:lnTo>
                  <a:cubicBezTo>
                    <a:pt x="0" y="75057"/>
                    <a:pt x="508" y="69850"/>
                    <a:pt x="1524" y="64770"/>
                  </a:cubicBezTo>
                  <a:cubicBezTo>
                    <a:pt x="2540" y="59690"/>
                    <a:pt x="4064" y="54610"/>
                    <a:pt x="6096" y="49657"/>
                  </a:cubicBezTo>
                  <a:cubicBezTo>
                    <a:pt x="8128" y="44704"/>
                    <a:pt x="10541" y="40132"/>
                    <a:pt x="13462" y="35814"/>
                  </a:cubicBezTo>
                  <a:cubicBezTo>
                    <a:pt x="16383" y="31496"/>
                    <a:pt x="19685" y="27305"/>
                    <a:pt x="23495" y="23622"/>
                  </a:cubicBezTo>
                  <a:cubicBezTo>
                    <a:pt x="27305" y="19939"/>
                    <a:pt x="31242" y="16510"/>
                    <a:pt x="35687" y="13589"/>
                  </a:cubicBezTo>
                  <a:cubicBezTo>
                    <a:pt x="40132" y="10668"/>
                    <a:pt x="44704" y="8128"/>
                    <a:pt x="49530" y="6223"/>
                  </a:cubicBezTo>
                  <a:cubicBezTo>
                    <a:pt x="54356" y="4318"/>
                    <a:pt x="59436" y="2667"/>
                    <a:pt x="64643" y="1651"/>
                  </a:cubicBezTo>
                  <a:cubicBezTo>
                    <a:pt x="69850" y="635"/>
                    <a:pt x="75057" y="0"/>
                    <a:pt x="80391" y="0"/>
                  </a:cubicBezTo>
                  <a:close/>
                </a:path>
              </a:pathLst>
            </a:custGeom>
            <a:solidFill>
              <a:srgbClr val="E062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6"/>
            <p:cNvSpPr/>
            <p:nvPr/>
          </p:nvSpPr>
          <p:spPr>
            <a:xfrm>
              <a:off x="114300" y="114300"/>
              <a:ext cx="841501" cy="841501"/>
            </a:xfrm>
            <a:custGeom>
              <a:rect b="b" l="l" r="r" t="t"/>
              <a:pathLst>
                <a:path extrusionOk="0" h="841501" w="841501">
                  <a:moveTo>
                    <a:pt x="80391" y="0"/>
                  </a:moveTo>
                  <a:lnTo>
                    <a:pt x="761237" y="0"/>
                  </a:lnTo>
                  <a:cubicBezTo>
                    <a:pt x="766571" y="0"/>
                    <a:pt x="771778" y="508"/>
                    <a:pt x="776858" y="1524"/>
                  </a:cubicBezTo>
                  <a:cubicBezTo>
                    <a:pt x="781938" y="2540"/>
                    <a:pt x="787018" y="4064"/>
                    <a:pt x="791971" y="6096"/>
                  </a:cubicBezTo>
                  <a:cubicBezTo>
                    <a:pt x="796924" y="8128"/>
                    <a:pt x="801496" y="10541"/>
                    <a:pt x="805814" y="13462"/>
                  </a:cubicBezTo>
                  <a:cubicBezTo>
                    <a:pt x="810132" y="16383"/>
                    <a:pt x="814323" y="19685"/>
                    <a:pt x="818006" y="23495"/>
                  </a:cubicBezTo>
                  <a:cubicBezTo>
                    <a:pt x="821689" y="27305"/>
                    <a:pt x="825118" y="31242"/>
                    <a:pt x="828039" y="35687"/>
                  </a:cubicBezTo>
                  <a:cubicBezTo>
                    <a:pt x="830960" y="40132"/>
                    <a:pt x="833500" y="44704"/>
                    <a:pt x="835405" y="49530"/>
                  </a:cubicBezTo>
                  <a:cubicBezTo>
                    <a:pt x="837310" y="54356"/>
                    <a:pt x="838961" y="59436"/>
                    <a:pt x="839977" y="64643"/>
                  </a:cubicBezTo>
                  <a:cubicBezTo>
                    <a:pt x="840993" y="69850"/>
                    <a:pt x="841501" y="75057"/>
                    <a:pt x="841501" y="80264"/>
                  </a:cubicBezTo>
                  <a:lnTo>
                    <a:pt x="841501" y="761237"/>
                  </a:lnTo>
                  <a:cubicBezTo>
                    <a:pt x="841501" y="766571"/>
                    <a:pt x="840993" y="771778"/>
                    <a:pt x="839977" y="776858"/>
                  </a:cubicBezTo>
                  <a:cubicBezTo>
                    <a:pt x="838961" y="781938"/>
                    <a:pt x="837437" y="787018"/>
                    <a:pt x="835405" y="791971"/>
                  </a:cubicBezTo>
                  <a:cubicBezTo>
                    <a:pt x="833373" y="796924"/>
                    <a:pt x="830960" y="801496"/>
                    <a:pt x="828039" y="805814"/>
                  </a:cubicBezTo>
                  <a:cubicBezTo>
                    <a:pt x="825118" y="810132"/>
                    <a:pt x="821816" y="814323"/>
                    <a:pt x="818006" y="818006"/>
                  </a:cubicBezTo>
                  <a:cubicBezTo>
                    <a:pt x="814196" y="821689"/>
                    <a:pt x="810259" y="825118"/>
                    <a:pt x="805814" y="828039"/>
                  </a:cubicBezTo>
                  <a:cubicBezTo>
                    <a:pt x="801369" y="830960"/>
                    <a:pt x="796797" y="833500"/>
                    <a:pt x="791971" y="835405"/>
                  </a:cubicBezTo>
                  <a:cubicBezTo>
                    <a:pt x="787145" y="837310"/>
                    <a:pt x="782065" y="838961"/>
                    <a:pt x="776858" y="839977"/>
                  </a:cubicBezTo>
                  <a:cubicBezTo>
                    <a:pt x="771651" y="840993"/>
                    <a:pt x="766444" y="841501"/>
                    <a:pt x="761237" y="841501"/>
                  </a:cubicBezTo>
                  <a:lnTo>
                    <a:pt x="80391" y="841501"/>
                  </a:lnTo>
                  <a:cubicBezTo>
                    <a:pt x="75057" y="841501"/>
                    <a:pt x="69850" y="840993"/>
                    <a:pt x="64770" y="839977"/>
                  </a:cubicBezTo>
                  <a:cubicBezTo>
                    <a:pt x="59690" y="838961"/>
                    <a:pt x="54610" y="837437"/>
                    <a:pt x="49657" y="835405"/>
                  </a:cubicBezTo>
                  <a:cubicBezTo>
                    <a:pt x="44704" y="833373"/>
                    <a:pt x="40132" y="830960"/>
                    <a:pt x="35814" y="828039"/>
                  </a:cubicBezTo>
                  <a:cubicBezTo>
                    <a:pt x="31496" y="825118"/>
                    <a:pt x="27305" y="821816"/>
                    <a:pt x="23622" y="818006"/>
                  </a:cubicBezTo>
                  <a:cubicBezTo>
                    <a:pt x="19939" y="814196"/>
                    <a:pt x="16510" y="810259"/>
                    <a:pt x="13589" y="805814"/>
                  </a:cubicBezTo>
                  <a:cubicBezTo>
                    <a:pt x="10668" y="801369"/>
                    <a:pt x="8128" y="796797"/>
                    <a:pt x="6223" y="791971"/>
                  </a:cubicBezTo>
                  <a:cubicBezTo>
                    <a:pt x="4318" y="787145"/>
                    <a:pt x="2667" y="782065"/>
                    <a:pt x="1651" y="776858"/>
                  </a:cubicBezTo>
                  <a:cubicBezTo>
                    <a:pt x="635" y="771651"/>
                    <a:pt x="0" y="766571"/>
                    <a:pt x="0" y="761237"/>
                  </a:cubicBezTo>
                  <a:lnTo>
                    <a:pt x="0" y="80391"/>
                  </a:lnTo>
                  <a:cubicBezTo>
                    <a:pt x="0" y="75057"/>
                    <a:pt x="508" y="69850"/>
                    <a:pt x="1524" y="64770"/>
                  </a:cubicBezTo>
                  <a:cubicBezTo>
                    <a:pt x="2540" y="59690"/>
                    <a:pt x="4064" y="54610"/>
                    <a:pt x="6096" y="49657"/>
                  </a:cubicBezTo>
                  <a:cubicBezTo>
                    <a:pt x="8128" y="44704"/>
                    <a:pt x="10541" y="40132"/>
                    <a:pt x="13462" y="35814"/>
                  </a:cubicBezTo>
                  <a:cubicBezTo>
                    <a:pt x="16383" y="31496"/>
                    <a:pt x="19685" y="27305"/>
                    <a:pt x="23495" y="23622"/>
                  </a:cubicBezTo>
                  <a:cubicBezTo>
                    <a:pt x="27305" y="19939"/>
                    <a:pt x="31242" y="16510"/>
                    <a:pt x="35687" y="13589"/>
                  </a:cubicBezTo>
                  <a:cubicBezTo>
                    <a:pt x="40132" y="10668"/>
                    <a:pt x="44704" y="8128"/>
                    <a:pt x="49530" y="6223"/>
                  </a:cubicBezTo>
                  <a:cubicBezTo>
                    <a:pt x="54356" y="4318"/>
                    <a:pt x="59436" y="2667"/>
                    <a:pt x="64643" y="1651"/>
                  </a:cubicBezTo>
                  <a:cubicBezTo>
                    <a:pt x="69850" y="635"/>
                    <a:pt x="75057" y="0"/>
                    <a:pt x="80391" y="0"/>
                  </a:cubicBez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6"/>
            <p:cNvSpPr/>
            <p:nvPr/>
          </p:nvSpPr>
          <p:spPr>
            <a:xfrm>
              <a:off x="168021" y="659764"/>
              <a:ext cx="224409" cy="242316"/>
            </a:xfrm>
            <a:custGeom>
              <a:rect b="b" l="l" r="r" t="t"/>
              <a:pathLst>
                <a:path extrusionOk="0" h="242316" w="224409">
                  <a:moveTo>
                    <a:pt x="217424" y="242316"/>
                  </a:moveTo>
                  <a:lnTo>
                    <a:pt x="59436" y="242316"/>
                  </a:lnTo>
                  <a:cubicBezTo>
                    <a:pt x="55499" y="242316"/>
                    <a:pt x="51689" y="241935"/>
                    <a:pt x="47879" y="241173"/>
                  </a:cubicBezTo>
                  <a:cubicBezTo>
                    <a:pt x="44069" y="240411"/>
                    <a:pt x="40386" y="239268"/>
                    <a:pt x="36703" y="237744"/>
                  </a:cubicBezTo>
                  <a:cubicBezTo>
                    <a:pt x="33020" y="236220"/>
                    <a:pt x="29718" y="234442"/>
                    <a:pt x="26416" y="232283"/>
                  </a:cubicBezTo>
                  <a:cubicBezTo>
                    <a:pt x="23114" y="230124"/>
                    <a:pt x="20193" y="227711"/>
                    <a:pt x="17399" y="224917"/>
                  </a:cubicBezTo>
                  <a:cubicBezTo>
                    <a:pt x="14605" y="222123"/>
                    <a:pt x="12192" y="219202"/>
                    <a:pt x="10033" y="215900"/>
                  </a:cubicBezTo>
                  <a:cubicBezTo>
                    <a:pt x="7874" y="212598"/>
                    <a:pt x="6096" y="209296"/>
                    <a:pt x="4572" y="205613"/>
                  </a:cubicBezTo>
                  <a:cubicBezTo>
                    <a:pt x="3048" y="201930"/>
                    <a:pt x="1905" y="198374"/>
                    <a:pt x="1143" y="194437"/>
                  </a:cubicBezTo>
                  <a:cubicBezTo>
                    <a:pt x="381" y="190500"/>
                    <a:pt x="0" y="186817"/>
                    <a:pt x="0" y="182880"/>
                  </a:cubicBezTo>
                  <a:lnTo>
                    <a:pt x="0" y="6985"/>
                  </a:lnTo>
                  <a:cubicBezTo>
                    <a:pt x="0" y="5080"/>
                    <a:pt x="635" y="3429"/>
                    <a:pt x="2032" y="2032"/>
                  </a:cubicBezTo>
                  <a:cubicBezTo>
                    <a:pt x="3429" y="635"/>
                    <a:pt x="5080" y="0"/>
                    <a:pt x="6985" y="0"/>
                  </a:cubicBezTo>
                  <a:cubicBezTo>
                    <a:pt x="8890" y="0"/>
                    <a:pt x="10541" y="635"/>
                    <a:pt x="11938" y="2032"/>
                  </a:cubicBezTo>
                  <a:cubicBezTo>
                    <a:pt x="13335" y="3429"/>
                    <a:pt x="13970" y="5080"/>
                    <a:pt x="13970" y="6985"/>
                  </a:cubicBezTo>
                  <a:lnTo>
                    <a:pt x="13970" y="183007"/>
                  </a:lnTo>
                  <a:cubicBezTo>
                    <a:pt x="13970" y="188976"/>
                    <a:pt x="15113" y="194818"/>
                    <a:pt x="17399" y="200279"/>
                  </a:cubicBezTo>
                  <a:cubicBezTo>
                    <a:pt x="19685" y="205740"/>
                    <a:pt x="22987" y="210693"/>
                    <a:pt x="27178" y="215011"/>
                  </a:cubicBezTo>
                  <a:cubicBezTo>
                    <a:pt x="31369" y="219329"/>
                    <a:pt x="36322" y="222504"/>
                    <a:pt x="41910" y="224790"/>
                  </a:cubicBezTo>
                  <a:cubicBezTo>
                    <a:pt x="47498" y="227076"/>
                    <a:pt x="53213" y="228219"/>
                    <a:pt x="59182" y="228219"/>
                  </a:cubicBezTo>
                  <a:lnTo>
                    <a:pt x="217424" y="228219"/>
                  </a:lnTo>
                  <a:cubicBezTo>
                    <a:pt x="219329" y="228219"/>
                    <a:pt x="220980" y="228854"/>
                    <a:pt x="222377" y="230251"/>
                  </a:cubicBezTo>
                  <a:cubicBezTo>
                    <a:pt x="223774" y="231648"/>
                    <a:pt x="224409" y="233299"/>
                    <a:pt x="224409" y="235204"/>
                  </a:cubicBezTo>
                  <a:cubicBezTo>
                    <a:pt x="224409" y="237109"/>
                    <a:pt x="223774" y="238760"/>
                    <a:pt x="222377" y="240157"/>
                  </a:cubicBezTo>
                  <a:cubicBezTo>
                    <a:pt x="220980" y="241554"/>
                    <a:pt x="219329" y="242189"/>
                    <a:pt x="217424" y="242189"/>
                  </a:cubicBezTo>
                  <a:close/>
                </a:path>
              </a:pathLst>
            </a:custGeom>
            <a:solidFill>
              <a:srgbClr val="B3C2D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6"/>
            <p:cNvSpPr/>
            <p:nvPr/>
          </p:nvSpPr>
          <p:spPr>
            <a:xfrm>
              <a:off x="641730" y="659764"/>
              <a:ext cx="260223" cy="242316"/>
            </a:xfrm>
            <a:custGeom>
              <a:rect b="b" l="l" r="r" t="t"/>
              <a:pathLst>
                <a:path extrusionOk="0" h="242316" w="260223">
                  <a:moveTo>
                    <a:pt x="201041" y="242316"/>
                  </a:moveTo>
                  <a:lnTo>
                    <a:pt x="6985" y="242316"/>
                  </a:lnTo>
                  <a:cubicBezTo>
                    <a:pt x="5080" y="242316"/>
                    <a:pt x="3429" y="241681"/>
                    <a:pt x="2032" y="240284"/>
                  </a:cubicBezTo>
                  <a:cubicBezTo>
                    <a:pt x="635" y="238887"/>
                    <a:pt x="0" y="237236"/>
                    <a:pt x="0" y="235331"/>
                  </a:cubicBezTo>
                  <a:cubicBezTo>
                    <a:pt x="0" y="233426"/>
                    <a:pt x="635" y="231775"/>
                    <a:pt x="2032" y="230378"/>
                  </a:cubicBezTo>
                  <a:cubicBezTo>
                    <a:pt x="3429" y="228981"/>
                    <a:pt x="5080" y="228346"/>
                    <a:pt x="6985" y="228346"/>
                  </a:cubicBezTo>
                  <a:lnTo>
                    <a:pt x="201041" y="228346"/>
                  </a:lnTo>
                  <a:cubicBezTo>
                    <a:pt x="207010" y="228346"/>
                    <a:pt x="212852" y="227203"/>
                    <a:pt x="218313" y="224917"/>
                  </a:cubicBezTo>
                  <a:cubicBezTo>
                    <a:pt x="223774" y="222631"/>
                    <a:pt x="228727" y="219329"/>
                    <a:pt x="233045" y="215138"/>
                  </a:cubicBezTo>
                  <a:cubicBezTo>
                    <a:pt x="237363" y="210947"/>
                    <a:pt x="240538" y="205994"/>
                    <a:pt x="242824" y="200406"/>
                  </a:cubicBezTo>
                  <a:cubicBezTo>
                    <a:pt x="245110" y="194818"/>
                    <a:pt x="246253" y="189103"/>
                    <a:pt x="246253" y="183134"/>
                  </a:cubicBezTo>
                  <a:lnTo>
                    <a:pt x="246253" y="6985"/>
                  </a:lnTo>
                  <a:cubicBezTo>
                    <a:pt x="246253" y="5080"/>
                    <a:pt x="246888" y="3429"/>
                    <a:pt x="248285" y="2032"/>
                  </a:cubicBezTo>
                  <a:cubicBezTo>
                    <a:pt x="249682" y="635"/>
                    <a:pt x="251333" y="0"/>
                    <a:pt x="253238" y="0"/>
                  </a:cubicBezTo>
                  <a:cubicBezTo>
                    <a:pt x="255143" y="0"/>
                    <a:pt x="256794" y="635"/>
                    <a:pt x="258191" y="2032"/>
                  </a:cubicBezTo>
                  <a:cubicBezTo>
                    <a:pt x="259588" y="3429"/>
                    <a:pt x="260223" y="5080"/>
                    <a:pt x="260223" y="6985"/>
                  </a:cubicBezTo>
                  <a:lnTo>
                    <a:pt x="260223" y="183007"/>
                  </a:lnTo>
                  <a:cubicBezTo>
                    <a:pt x="260223" y="186944"/>
                    <a:pt x="259842" y="190754"/>
                    <a:pt x="259080" y="194564"/>
                  </a:cubicBezTo>
                  <a:cubicBezTo>
                    <a:pt x="258318" y="198374"/>
                    <a:pt x="257175" y="202057"/>
                    <a:pt x="255651" y="205613"/>
                  </a:cubicBezTo>
                  <a:cubicBezTo>
                    <a:pt x="254127" y="209169"/>
                    <a:pt x="252349" y="212598"/>
                    <a:pt x="250190" y="215900"/>
                  </a:cubicBezTo>
                  <a:cubicBezTo>
                    <a:pt x="248031" y="219202"/>
                    <a:pt x="245618" y="222123"/>
                    <a:pt x="242824" y="224917"/>
                  </a:cubicBezTo>
                  <a:cubicBezTo>
                    <a:pt x="240030" y="227711"/>
                    <a:pt x="237109" y="230124"/>
                    <a:pt x="233807" y="232283"/>
                  </a:cubicBezTo>
                  <a:cubicBezTo>
                    <a:pt x="230505" y="234442"/>
                    <a:pt x="227203" y="236220"/>
                    <a:pt x="223520" y="237744"/>
                  </a:cubicBezTo>
                  <a:cubicBezTo>
                    <a:pt x="219837" y="239268"/>
                    <a:pt x="216281" y="240411"/>
                    <a:pt x="212471" y="241173"/>
                  </a:cubicBezTo>
                  <a:cubicBezTo>
                    <a:pt x="208661" y="241935"/>
                    <a:pt x="204851" y="242316"/>
                    <a:pt x="200914" y="242316"/>
                  </a:cubicBezTo>
                  <a:close/>
                </a:path>
              </a:pathLst>
            </a:custGeom>
            <a:solidFill>
              <a:srgbClr val="B3C2D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6"/>
            <p:cNvSpPr/>
            <p:nvPr/>
          </p:nvSpPr>
          <p:spPr>
            <a:xfrm>
              <a:off x="641730" y="168275"/>
              <a:ext cx="260350" cy="242189"/>
            </a:xfrm>
            <a:custGeom>
              <a:rect b="b" l="l" r="r" t="t"/>
              <a:pathLst>
                <a:path extrusionOk="0" h="242189" w="260350">
                  <a:moveTo>
                    <a:pt x="253238" y="242189"/>
                  </a:moveTo>
                  <a:cubicBezTo>
                    <a:pt x="251333" y="242189"/>
                    <a:pt x="249682" y="241554"/>
                    <a:pt x="248285" y="240157"/>
                  </a:cubicBezTo>
                  <a:cubicBezTo>
                    <a:pt x="246888" y="238760"/>
                    <a:pt x="246253" y="237109"/>
                    <a:pt x="246253" y="235204"/>
                  </a:cubicBezTo>
                  <a:lnTo>
                    <a:pt x="246253" y="59182"/>
                  </a:lnTo>
                  <a:cubicBezTo>
                    <a:pt x="246253" y="53213"/>
                    <a:pt x="245110" y="47371"/>
                    <a:pt x="242824" y="41910"/>
                  </a:cubicBezTo>
                  <a:cubicBezTo>
                    <a:pt x="240538" y="36449"/>
                    <a:pt x="237236" y="31496"/>
                    <a:pt x="233045" y="27178"/>
                  </a:cubicBezTo>
                  <a:cubicBezTo>
                    <a:pt x="228854" y="22860"/>
                    <a:pt x="223901" y="19685"/>
                    <a:pt x="218313" y="17399"/>
                  </a:cubicBezTo>
                  <a:cubicBezTo>
                    <a:pt x="212725" y="15113"/>
                    <a:pt x="207010" y="13970"/>
                    <a:pt x="201041" y="13970"/>
                  </a:cubicBezTo>
                  <a:lnTo>
                    <a:pt x="6985" y="13970"/>
                  </a:lnTo>
                  <a:cubicBezTo>
                    <a:pt x="5080" y="13970"/>
                    <a:pt x="3429" y="13335"/>
                    <a:pt x="2032" y="11938"/>
                  </a:cubicBezTo>
                  <a:cubicBezTo>
                    <a:pt x="635" y="10541"/>
                    <a:pt x="0" y="8890"/>
                    <a:pt x="0" y="6985"/>
                  </a:cubicBezTo>
                  <a:cubicBezTo>
                    <a:pt x="0" y="5080"/>
                    <a:pt x="635" y="3429"/>
                    <a:pt x="2032" y="2032"/>
                  </a:cubicBezTo>
                  <a:cubicBezTo>
                    <a:pt x="3429" y="635"/>
                    <a:pt x="5080" y="0"/>
                    <a:pt x="6985" y="0"/>
                  </a:cubicBezTo>
                  <a:lnTo>
                    <a:pt x="201041" y="0"/>
                  </a:lnTo>
                  <a:cubicBezTo>
                    <a:pt x="204978" y="0"/>
                    <a:pt x="208788" y="381"/>
                    <a:pt x="212598" y="1143"/>
                  </a:cubicBezTo>
                  <a:cubicBezTo>
                    <a:pt x="216408" y="1905"/>
                    <a:pt x="220091" y="3048"/>
                    <a:pt x="223647" y="4572"/>
                  </a:cubicBezTo>
                  <a:cubicBezTo>
                    <a:pt x="227203" y="6096"/>
                    <a:pt x="230632" y="7874"/>
                    <a:pt x="233934" y="10033"/>
                  </a:cubicBezTo>
                  <a:cubicBezTo>
                    <a:pt x="237236" y="12192"/>
                    <a:pt x="240157" y="14605"/>
                    <a:pt x="242951" y="17399"/>
                  </a:cubicBezTo>
                  <a:cubicBezTo>
                    <a:pt x="245745" y="20193"/>
                    <a:pt x="248158" y="23114"/>
                    <a:pt x="250317" y="26416"/>
                  </a:cubicBezTo>
                  <a:cubicBezTo>
                    <a:pt x="252476" y="29718"/>
                    <a:pt x="254254" y="33020"/>
                    <a:pt x="255778" y="36703"/>
                  </a:cubicBezTo>
                  <a:cubicBezTo>
                    <a:pt x="257302" y="40386"/>
                    <a:pt x="258445" y="43942"/>
                    <a:pt x="259207" y="47752"/>
                  </a:cubicBezTo>
                  <a:cubicBezTo>
                    <a:pt x="259969" y="51562"/>
                    <a:pt x="260350" y="55372"/>
                    <a:pt x="260350" y="59309"/>
                  </a:cubicBezTo>
                  <a:lnTo>
                    <a:pt x="260350" y="235204"/>
                  </a:lnTo>
                  <a:cubicBezTo>
                    <a:pt x="260350" y="237109"/>
                    <a:pt x="259715" y="238760"/>
                    <a:pt x="258318" y="240157"/>
                  </a:cubicBezTo>
                  <a:cubicBezTo>
                    <a:pt x="256921" y="241554"/>
                    <a:pt x="255270" y="242189"/>
                    <a:pt x="253365" y="242189"/>
                  </a:cubicBezTo>
                  <a:close/>
                </a:path>
              </a:pathLst>
            </a:custGeom>
            <a:solidFill>
              <a:srgbClr val="B3C2D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6"/>
            <p:cNvSpPr/>
            <p:nvPr/>
          </p:nvSpPr>
          <p:spPr>
            <a:xfrm>
              <a:off x="168275" y="168148"/>
              <a:ext cx="224155" cy="242316"/>
            </a:xfrm>
            <a:custGeom>
              <a:rect b="b" l="l" r="r" t="t"/>
              <a:pathLst>
                <a:path extrusionOk="0" h="242316" w="224155">
                  <a:moveTo>
                    <a:pt x="6985" y="242316"/>
                  </a:moveTo>
                  <a:cubicBezTo>
                    <a:pt x="5080" y="242316"/>
                    <a:pt x="3429" y="241681"/>
                    <a:pt x="2032" y="240284"/>
                  </a:cubicBezTo>
                  <a:cubicBezTo>
                    <a:pt x="635" y="238887"/>
                    <a:pt x="0" y="237236"/>
                    <a:pt x="0" y="235331"/>
                  </a:cubicBezTo>
                  <a:lnTo>
                    <a:pt x="0" y="59309"/>
                  </a:lnTo>
                  <a:cubicBezTo>
                    <a:pt x="0" y="55372"/>
                    <a:pt x="381" y="51562"/>
                    <a:pt x="1143" y="47752"/>
                  </a:cubicBezTo>
                  <a:cubicBezTo>
                    <a:pt x="1905" y="43942"/>
                    <a:pt x="3048" y="40259"/>
                    <a:pt x="4572" y="36703"/>
                  </a:cubicBezTo>
                  <a:cubicBezTo>
                    <a:pt x="6096" y="33147"/>
                    <a:pt x="7874" y="29718"/>
                    <a:pt x="10033" y="26416"/>
                  </a:cubicBezTo>
                  <a:cubicBezTo>
                    <a:pt x="12192" y="23114"/>
                    <a:pt x="14605" y="20193"/>
                    <a:pt x="17399" y="17399"/>
                  </a:cubicBezTo>
                  <a:cubicBezTo>
                    <a:pt x="20193" y="14605"/>
                    <a:pt x="23114" y="12192"/>
                    <a:pt x="26416" y="10033"/>
                  </a:cubicBezTo>
                  <a:cubicBezTo>
                    <a:pt x="29718" y="7874"/>
                    <a:pt x="33020" y="6096"/>
                    <a:pt x="36703" y="4572"/>
                  </a:cubicBezTo>
                  <a:cubicBezTo>
                    <a:pt x="40386" y="3048"/>
                    <a:pt x="43942" y="1905"/>
                    <a:pt x="47752" y="1143"/>
                  </a:cubicBezTo>
                  <a:cubicBezTo>
                    <a:pt x="51562" y="381"/>
                    <a:pt x="55372" y="0"/>
                    <a:pt x="59309" y="0"/>
                  </a:cubicBezTo>
                  <a:lnTo>
                    <a:pt x="217170" y="0"/>
                  </a:lnTo>
                  <a:cubicBezTo>
                    <a:pt x="219075" y="0"/>
                    <a:pt x="220726" y="635"/>
                    <a:pt x="222123" y="2032"/>
                  </a:cubicBezTo>
                  <a:cubicBezTo>
                    <a:pt x="223520" y="3429"/>
                    <a:pt x="224155" y="5080"/>
                    <a:pt x="224155" y="6985"/>
                  </a:cubicBezTo>
                  <a:cubicBezTo>
                    <a:pt x="224155" y="8890"/>
                    <a:pt x="223520" y="10541"/>
                    <a:pt x="222123" y="11938"/>
                  </a:cubicBezTo>
                  <a:cubicBezTo>
                    <a:pt x="220726" y="13335"/>
                    <a:pt x="219075" y="13970"/>
                    <a:pt x="217170" y="13970"/>
                  </a:cubicBezTo>
                  <a:lnTo>
                    <a:pt x="59182" y="13970"/>
                  </a:lnTo>
                  <a:cubicBezTo>
                    <a:pt x="53213" y="13970"/>
                    <a:pt x="47371" y="15113"/>
                    <a:pt x="41910" y="17399"/>
                  </a:cubicBezTo>
                  <a:cubicBezTo>
                    <a:pt x="36449" y="19685"/>
                    <a:pt x="31496" y="22987"/>
                    <a:pt x="27178" y="27178"/>
                  </a:cubicBezTo>
                  <a:cubicBezTo>
                    <a:pt x="22860" y="31369"/>
                    <a:pt x="19685" y="36322"/>
                    <a:pt x="17399" y="41910"/>
                  </a:cubicBezTo>
                  <a:cubicBezTo>
                    <a:pt x="15113" y="47498"/>
                    <a:pt x="13970" y="53213"/>
                    <a:pt x="13970" y="59182"/>
                  </a:cubicBezTo>
                  <a:lnTo>
                    <a:pt x="13970" y="235331"/>
                  </a:lnTo>
                  <a:cubicBezTo>
                    <a:pt x="13970" y="237236"/>
                    <a:pt x="13335" y="238887"/>
                    <a:pt x="11938" y="240284"/>
                  </a:cubicBezTo>
                  <a:cubicBezTo>
                    <a:pt x="10541" y="241681"/>
                    <a:pt x="8890" y="242316"/>
                    <a:pt x="6985" y="242316"/>
                  </a:cubicBezTo>
                  <a:close/>
                </a:path>
              </a:pathLst>
            </a:custGeom>
            <a:solidFill>
              <a:srgbClr val="B3C2D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6" name="Google Shape;336;p16"/>
          <p:cNvSpPr/>
          <p:nvPr/>
        </p:nvSpPr>
        <p:spPr>
          <a:xfrm>
            <a:off x="5701479" y="7493495"/>
            <a:ext cx="6957928" cy="1105862"/>
          </a:xfrm>
          <a:custGeom>
            <a:rect b="b" l="l" r="r" t="t"/>
            <a:pathLst>
              <a:path extrusionOk="0" h="1105862" w="6957928">
                <a:moveTo>
                  <a:pt x="0" y="0"/>
                </a:moveTo>
                <a:lnTo>
                  <a:pt x="6957928" y="0"/>
                </a:lnTo>
                <a:lnTo>
                  <a:pt x="6957928" y="1105862"/>
                </a:lnTo>
                <a:lnTo>
                  <a:pt x="0" y="11058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7" name="Google Shape;337;p16"/>
          <p:cNvSpPr/>
          <p:nvPr/>
        </p:nvSpPr>
        <p:spPr>
          <a:xfrm>
            <a:off x="5882826" y="1643621"/>
            <a:ext cx="740352" cy="740352"/>
          </a:xfrm>
          <a:custGeom>
            <a:rect b="b" l="l" r="r" t="t"/>
            <a:pathLst>
              <a:path extrusionOk="0" h="965200" w="965200">
                <a:moveTo>
                  <a:pt x="0" y="0"/>
                </a:moveTo>
                <a:lnTo>
                  <a:pt x="965200" y="0"/>
                </a:lnTo>
                <a:lnTo>
                  <a:pt x="965200" y="965200"/>
                </a:lnTo>
                <a:lnTo>
                  <a:pt x="0" y="965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8" name="Google Shape;338;p16"/>
          <p:cNvSpPr/>
          <p:nvPr/>
        </p:nvSpPr>
        <p:spPr>
          <a:xfrm>
            <a:off x="5871029" y="2648825"/>
            <a:ext cx="740352" cy="740352"/>
          </a:xfrm>
          <a:custGeom>
            <a:rect b="b" l="l" r="r" t="t"/>
            <a:pathLst>
              <a:path extrusionOk="0" h="965200" w="965200">
                <a:moveTo>
                  <a:pt x="0" y="0"/>
                </a:moveTo>
                <a:lnTo>
                  <a:pt x="965200" y="0"/>
                </a:lnTo>
                <a:lnTo>
                  <a:pt x="965200" y="965200"/>
                </a:lnTo>
                <a:lnTo>
                  <a:pt x="0" y="965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9" name="Google Shape;339;p16"/>
          <p:cNvSpPr/>
          <p:nvPr/>
        </p:nvSpPr>
        <p:spPr>
          <a:xfrm>
            <a:off x="5894623" y="3659922"/>
            <a:ext cx="730611" cy="730611"/>
          </a:xfrm>
          <a:custGeom>
            <a:rect b="b" l="l" r="r" t="t"/>
            <a:pathLst>
              <a:path extrusionOk="0" h="952500" w="952500">
                <a:moveTo>
                  <a:pt x="0" y="0"/>
                </a:moveTo>
                <a:lnTo>
                  <a:pt x="952500" y="0"/>
                </a:lnTo>
                <a:lnTo>
                  <a:pt x="952500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0" name="Google Shape;340;p16"/>
          <p:cNvSpPr/>
          <p:nvPr/>
        </p:nvSpPr>
        <p:spPr>
          <a:xfrm>
            <a:off x="5894623" y="4667317"/>
            <a:ext cx="730611" cy="730611"/>
          </a:xfrm>
          <a:custGeom>
            <a:rect b="b" l="l" r="r" t="t"/>
            <a:pathLst>
              <a:path extrusionOk="0" h="952500" w="952500">
                <a:moveTo>
                  <a:pt x="0" y="0"/>
                </a:moveTo>
                <a:lnTo>
                  <a:pt x="952500" y="0"/>
                </a:lnTo>
                <a:lnTo>
                  <a:pt x="952500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1" name="Google Shape;341;p16"/>
          <p:cNvSpPr/>
          <p:nvPr/>
        </p:nvSpPr>
        <p:spPr>
          <a:xfrm>
            <a:off x="5894623" y="5684318"/>
            <a:ext cx="720869" cy="720869"/>
          </a:xfrm>
          <a:custGeom>
            <a:rect b="b" l="l" r="r" t="t"/>
            <a:pathLst>
              <a:path extrusionOk="0" h="939800" w="939800">
                <a:moveTo>
                  <a:pt x="0" y="0"/>
                </a:moveTo>
                <a:lnTo>
                  <a:pt x="939800" y="0"/>
                </a:lnTo>
                <a:lnTo>
                  <a:pt x="939800" y="939800"/>
                </a:lnTo>
                <a:lnTo>
                  <a:pt x="0" y="939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2" name="Google Shape;342;p16"/>
          <p:cNvSpPr/>
          <p:nvPr/>
        </p:nvSpPr>
        <p:spPr>
          <a:xfrm>
            <a:off x="5904413" y="6679955"/>
            <a:ext cx="712394" cy="712394"/>
          </a:xfrm>
          <a:custGeom>
            <a:rect b="b" l="l" r="r" t="t"/>
            <a:pathLst>
              <a:path extrusionOk="0" h="928751" w="928751">
                <a:moveTo>
                  <a:pt x="0" y="0"/>
                </a:moveTo>
                <a:lnTo>
                  <a:pt x="928751" y="0"/>
                </a:lnTo>
                <a:lnTo>
                  <a:pt x="928751" y="928751"/>
                </a:lnTo>
                <a:lnTo>
                  <a:pt x="0" y="9287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3" l="0" r="3" t="0"/>
            </a:stretch>
          </a:blipFill>
          <a:ln>
            <a:noFill/>
          </a:ln>
        </p:spPr>
      </p:sp>
      <p:sp>
        <p:nvSpPr>
          <p:cNvPr id="343" name="Google Shape;343;p16"/>
          <p:cNvSpPr/>
          <p:nvPr/>
        </p:nvSpPr>
        <p:spPr>
          <a:xfrm>
            <a:off x="5910502" y="7702518"/>
            <a:ext cx="691645" cy="691645"/>
          </a:xfrm>
          <a:custGeom>
            <a:rect b="b" l="l" r="r" t="t"/>
            <a:pathLst>
              <a:path extrusionOk="0" h="901700" w="901700">
                <a:moveTo>
                  <a:pt x="0" y="0"/>
                </a:moveTo>
                <a:lnTo>
                  <a:pt x="901700" y="0"/>
                </a:lnTo>
                <a:lnTo>
                  <a:pt x="901700" y="901700"/>
                </a:lnTo>
                <a:lnTo>
                  <a:pt x="0" y="901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4" name="Google Shape;344;p16"/>
          <p:cNvSpPr/>
          <p:nvPr/>
        </p:nvSpPr>
        <p:spPr>
          <a:xfrm>
            <a:off x="5777686" y="6553238"/>
            <a:ext cx="964670" cy="964670"/>
          </a:xfrm>
          <a:custGeom>
            <a:rect b="b" l="l" r="r" t="t"/>
            <a:pathLst>
              <a:path extrusionOk="0" h="943233" w="943233">
                <a:moveTo>
                  <a:pt x="0" y="943233"/>
                </a:moveTo>
                <a:lnTo>
                  <a:pt x="943233" y="943233"/>
                </a:lnTo>
                <a:lnTo>
                  <a:pt x="94323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</p:sp>
      <p:grpSp>
        <p:nvGrpSpPr>
          <p:cNvPr id="345" name="Google Shape;345;p16"/>
          <p:cNvGrpSpPr/>
          <p:nvPr/>
        </p:nvGrpSpPr>
        <p:grpSpPr>
          <a:xfrm>
            <a:off x="5169474" y="8678679"/>
            <a:ext cx="7949043" cy="1150405"/>
            <a:chOff x="63500" y="63500"/>
            <a:chExt cx="7772400" cy="1124840"/>
          </a:xfrm>
        </p:grpSpPr>
        <p:sp>
          <p:nvSpPr>
            <p:cNvPr id="346" name="Google Shape;346;p16"/>
            <p:cNvSpPr/>
            <p:nvPr/>
          </p:nvSpPr>
          <p:spPr>
            <a:xfrm>
              <a:off x="4788154" y="63500"/>
              <a:ext cx="2534920" cy="1124840"/>
            </a:xfrm>
            <a:custGeom>
              <a:rect b="b" l="l" r="r" t="t"/>
              <a:pathLst>
                <a:path extrusionOk="0" h="1124840" w="2534920">
                  <a:moveTo>
                    <a:pt x="0" y="1124840"/>
                  </a:moveTo>
                  <a:lnTo>
                    <a:pt x="2534920" y="1124840"/>
                  </a:lnTo>
                  <a:lnTo>
                    <a:pt x="25349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47" name="Google Shape;347;p16"/>
            <p:cNvSpPr/>
            <p:nvPr/>
          </p:nvSpPr>
          <p:spPr>
            <a:xfrm>
              <a:off x="6388227" y="255778"/>
              <a:ext cx="738505" cy="738633"/>
            </a:xfrm>
            <a:custGeom>
              <a:rect b="b" l="l" r="r" t="t"/>
              <a:pathLst>
                <a:path extrusionOk="0" h="738633" w="738505">
                  <a:moveTo>
                    <a:pt x="0" y="738633"/>
                  </a:moveTo>
                  <a:lnTo>
                    <a:pt x="738505" y="738633"/>
                  </a:lnTo>
                  <a:lnTo>
                    <a:pt x="73850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48" name="Google Shape;348;p16"/>
            <p:cNvSpPr/>
            <p:nvPr/>
          </p:nvSpPr>
          <p:spPr>
            <a:xfrm>
              <a:off x="63500" y="663830"/>
              <a:ext cx="7772400" cy="57150"/>
            </a:xfrm>
            <a:custGeom>
              <a:rect b="b" l="l" r="r" t="t"/>
              <a:pathLst>
                <a:path extrusionOk="0" h="57150" w="7772400">
                  <a:moveTo>
                    <a:pt x="0" y="0"/>
                  </a:moveTo>
                  <a:lnTo>
                    <a:pt x="0" y="57150"/>
                  </a:lnTo>
                  <a:lnTo>
                    <a:pt x="7772400" y="57150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49" name="Google Shape;349;p16"/>
            <p:cNvSpPr/>
            <p:nvPr/>
          </p:nvSpPr>
          <p:spPr>
            <a:xfrm>
              <a:off x="63500" y="732156"/>
              <a:ext cx="7772400" cy="57150"/>
            </a:xfrm>
            <a:custGeom>
              <a:rect b="b" l="l" r="r" t="t"/>
              <a:pathLst>
                <a:path extrusionOk="0" h="57150" w="7772400">
                  <a:moveTo>
                    <a:pt x="0" y="0"/>
                  </a:moveTo>
                  <a:lnTo>
                    <a:pt x="0" y="57150"/>
                  </a:lnTo>
                  <a:lnTo>
                    <a:pt x="7772400" y="57150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50" name="Google Shape;350;p16"/>
            <p:cNvSpPr/>
            <p:nvPr/>
          </p:nvSpPr>
          <p:spPr>
            <a:xfrm>
              <a:off x="63500" y="802387"/>
              <a:ext cx="7772400" cy="57150"/>
            </a:xfrm>
            <a:custGeom>
              <a:rect b="b" l="l" r="r" t="t"/>
              <a:pathLst>
                <a:path extrusionOk="0" h="57150" w="7772400">
                  <a:moveTo>
                    <a:pt x="0" y="0"/>
                  </a:moveTo>
                  <a:lnTo>
                    <a:pt x="0" y="57150"/>
                  </a:lnTo>
                  <a:lnTo>
                    <a:pt x="7772400" y="57150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51" name="Google Shape;351;p16"/>
            <p:cNvSpPr/>
            <p:nvPr/>
          </p:nvSpPr>
          <p:spPr>
            <a:xfrm>
              <a:off x="63500" y="872491"/>
              <a:ext cx="7772400" cy="57150"/>
            </a:xfrm>
            <a:custGeom>
              <a:rect b="b" l="l" r="r" t="t"/>
              <a:pathLst>
                <a:path extrusionOk="0" h="57150" w="7772400">
                  <a:moveTo>
                    <a:pt x="0" y="0"/>
                  </a:moveTo>
                  <a:lnTo>
                    <a:pt x="0" y="57150"/>
                  </a:lnTo>
                  <a:lnTo>
                    <a:pt x="7772400" y="57150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52" name="Google Shape;352;p16"/>
            <p:cNvSpPr/>
            <p:nvPr/>
          </p:nvSpPr>
          <p:spPr>
            <a:xfrm>
              <a:off x="63500" y="942595"/>
              <a:ext cx="7772400" cy="57150"/>
            </a:xfrm>
            <a:custGeom>
              <a:rect b="b" l="l" r="r" t="t"/>
              <a:pathLst>
                <a:path extrusionOk="0" h="57150" w="7772400">
                  <a:moveTo>
                    <a:pt x="0" y="0"/>
                  </a:moveTo>
                  <a:lnTo>
                    <a:pt x="0" y="57150"/>
                  </a:lnTo>
                  <a:lnTo>
                    <a:pt x="7772400" y="57150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</p:grpSp>
      <p:sp>
        <p:nvSpPr>
          <p:cNvPr id="353" name="Google Shape;353;p16"/>
          <p:cNvSpPr txBox="1"/>
          <p:nvPr/>
        </p:nvSpPr>
        <p:spPr>
          <a:xfrm>
            <a:off x="6949128" y="538798"/>
            <a:ext cx="4477553" cy="3295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54" u="none" cap="none" strike="noStrike">
                <a:solidFill>
                  <a:srgbClr val="005595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916 Career and Tech Center</a:t>
            </a:r>
            <a:endParaRPr/>
          </a:p>
        </p:txBody>
      </p:sp>
      <p:sp>
        <p:nvSpPr>
          <p:cNvPr id="354" name="Google Shape;354;p16"/>
          <p:cNvSpPr txBox="1"/>
          <p:nvPr/>
        </p:nvSpPr>
        <p:spPr>
          <a:xfrm>
            <a:off x="7738188" y="839420"/>
            <a:ext cx="2867716" cy="3295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54" u="none" cap="none" strike="noStrike">
                <a:solidFill>
                  <a:srgbClr val="005595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2026 Course Guide</a:t>
            </a:r>
            <a:endParaRPr/>
          </a:p>
        </p:txBody>
      </p:sp>
      <p:sp>
        <p:nvSpPr>
          <p:cNvPr id="355" name="Google Shape;355;p16"/>
          <p:cNvSpPr txBox="1"/>
          <p:nvPr/>
        </p:nvSpPr>
        <p:spPr>
          <a:xfrm rot="-685200">
            <a:off x="10426467" y="747789"/>
            <a:ext cx="1388677" cy="468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1" u="none" cap="none" strike="noStrike">
                <a:solidFill>
                  <a:srgbClr val="6DA84F"/>
                </a:solidFill>
                <a:latin typeface="Arial"/>
                <a:ea typeface="Arial"/>
                <a:cs typeface="Arial"/>
                <a:sym typeface="Arial"/>
              </a:rPr>
              <a:t>at a glance </a:t>
            </a:r>
            <a:endParaRPr/>
          </a:p>
        </p:txBody>
      </p:sp>
      <p:sp>
        <p:nvSpPr>
          <p:cNvPr id="356" name="Google Shape;356;p16"/>
          <p:cNvSpPr txBox="1"/>
          <p:nvPr/>
        </p:nvSpPr>
        <p:spPr>
          <a:xfrm>
            <a:off x="6874567" y="3554835"/>
            <a:ext cx="1568466" cy="2123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6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7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Automotive Trades</a:t>
            </a:r>
            <a:endParaRPr/>
          </a:p>
        </p:txBody>
      </p:sp>
      <p:sp>
        <p:nvSpPr>
          <p:cNvPr id="357" name="Google Shape;357;p16"/>
          <p:cNvSpPr txBox="1"/>
          <p:nvPr/>
        </p:nvSpPr>
        <p:spPr>
          <a:xfrm>
            <a:off x="7282131" y="3750660"/>
            <a:ext cx="34407" cy="189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6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sp>
        <p:nvSpPr>
          <p:cNvPr id="358" name="Google Shape;358;p16"/>
          <p:cNvSpPr txBox="1"/>
          <p:nvPr/>
        </p:nvSpPr>
        <p:spPr>
          <a:xfrm>
            <a:off x="6874567" y="4559503"/>
            <a:ext cx="1657347" cy="2123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6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7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Construction Trades</a:t>
            </a:r>
            <a:endParaRPr/>
          </a:p>
        </p:txBody>
      </p:sp>
      <p:sp>
        <p:nvSpPr>
          <p:cNvPr id="359" name="Google Shape;359;p16"/>
          <p:cNvSpPr txBox="1"/>
          <p:nvPr/>
        </p:nvSpPr>
        <p:spPr>
          <a:xfrm>
            <a:off x="7280436" y="4755328"/>
            <a:ext cx="34407" cy="189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6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sp>
        <p:nvSpPr>
          <p:cNvPr id="360" name="Google Shape;360;p16"/>
          <p:cNvSpPr txBox="1"/>
          <p:nvPr/>
        </p:nvSpPr>
        <p:spPr>
          <a:xfrm>
            <a:off x="6874567" y="5564706"/>
            <a:ext cx="4960789" cy="7345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7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Cosmetology: General</a:t>
            </a:r>
            <a:endParaRPr/>
          </a:p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pathways: Cosmetologist • Hair Color Specialist • Cosmetology Teacher • Competition Stylist Salon Owner</a:t>
            </a:r>
            <a:endParaRPr/>
          </a:p>
        </p:txBody>
      </p:sp>
      <p:sp>
        <p:nvSpPr>
          <p:cNvPr id="361" name="Google Shape;361;p16"/>
          <p:cNvSpPr txBox="1"/>
          <p:nvPr/>
        </p:nvSpPr>
        <p:spPr>
          <a:xfrm>
            <a:off x="6874567" y="2567378"/>
            <a:ext cx="1956361" cy="2028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8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7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Automotive Technology</a:t>
            </a:r>
            <a:endParaRPr/>
          </a:p>
        </p:txBody>
      </p:sp>
      <p:sp>
        <p:nvSpPr>
          <p:cNvPr id="362" name="Google Shape;362;p16"/>
          <p:cNvSpPr txBox="1"/>
          <p:nvPr/>
        </p:nvSpPr>
        <p:spPr>
          <a:xfrm>
            <a:off x="7282131" y="2754982"/>
            <a:ext cx="34407" cy="18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8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sp>
        <p:nvSpPr>
          <p:cNvPr id="363" name="Google Shape;363;p16"/>
          <p:cNvSpPr txBox="1"/>
          <p:nvPr/>
        </p:nvSpPr>
        <p:spPr>
          <a:xfrm>
            <a:off x="7127202" y="9615943"/>
            <a:ext cx="1992356" cy="2123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27" u="none" cap="none" strike="noStrike">
                <a:solidFill>
                  <a:srgbClr val="00559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#916impaCT: Are you READY?</a:t>
            </a:r>
            <a:endParaRPr/>
          </a:p>
        </p:txBody>
      </p:sp>
      <p:sp>
        <p:nvSpPr>
          <p:cNvPr id="364" name="Google Shape;364;p16"/>
          <p:cNvSpPr txBox="1"/>
          <p:nvPr/>
        </p:nvSpPr>
        <p:spPr>
          <a:xfrm>
            <a:off x="6874567" y="6569920"/>
            <a:ext cx="2699022" cy="2123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6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7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Cosmetology: Nails and Esthetics</a:t>
            </a:r>
            <a:endParaRPr/>
          </a:p>
        </p:txBody>
      </p:sp>
      <p:sp>
        <p:nvSpPr>
          <p:cNvPr id="365" name="Google Shape;365;p16"/>
          <p:cNvSpPr txBox="1"/>
          <p:nvPr/>
        </p:nvSpPr>
        <p:spPr>
          <a:xfrm>
            <a:off x="7280436" y="6765745"/>
            <a:ext cx="34407" cy="189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6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sp>
        <p:nvSpPr>
          <p:cNvPr id="366" name="Google Shape;366;p16"/>
          <p:cNvSpPr txBox="1"/>
          <p:nvPr/>
        </p:nvSpPr>
        <p:spPr>
          <a:xfrm>
            <a:off x="6874567" y="7588664"/>
            <a:ext cx="5551278" cy="7345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7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Criminal Justice &amp; Law Enforcement</a:t>
            </a:r>
            <a:endParaRPr/>
          </a:p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pathways: Probation/Parole Officer • State Police Officer • Corrections Officer • Park Ranger • Security Officer • Military Police • Safety Inspector or Supervisor</a:t>
            </a:r>
            <a:endParaRPr/>
          </a:p>
        </p:txBody>
      </p:sp>
      <p:sp>
        <p:nvSpPr>
          <p:cNvPr id="367" name="Google Shape;367;p16"/>
          <p:cNvSpPr txBox="1"/>
          <p:nvPr/>
        </p:nvSpPr>
        <p:spPr>
          <a:xfrm>
            <a:off x="6874567" y="1611793"/>
            <a:ext cx="3334176" cy="183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9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7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Architecture &amp; Construction Engineering</a:t>
            </a:r>
            <a:endParaRPr/>
          </a:p>
        </p:txBody>
      </p:sp>
      <p:sp>
        <p:nvSpPr>
          <p:cNvPr id="368" name="Google Shape;368;p16"/>
          <p:cNvSpPr txBox="1"/>
          <p:nvPr/>
        </p:nvSpPr>
        <p:spPr>
          <a:xfrm>
            <a:off x="7280436" y="1768869"/>
            <a:ext cx="34407" cy="1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8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sp>
        <p:nvSpPr>
          <p:cNvPr id="369" name="Google Shape;369;p16"/>
          <p:cNvSpPr txBox="1"/>
          <p:nvPr/>
        </p:nvSpPr>
        <p:spPr>
          <a:xfrm>
            <a:off x="6874567" y="1759344"/>
            <a:ext cx="1071884" cy="18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pathways:</a:t>
            </a:r>
            <a:endParaRPr/>
          </a:p>
        </p:txBody>
      </p:sp>
      <p:sp>
        <p:nvSpPr>
          <p:cNvPr id="370" name="Google Shape;370;p16"/>
          <p:cNvSpPr txBox="1"/>
          <p:nvPr/>
        </p:nvSpPr>
        <p:spPr>
          <a:xfrm>
            <a:off x="6874567" y="1934691"/>
            <a:ext cx="5277455" cy="355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Architect • Mechanical Engineer • Structural/Civil/Electrical Engineer • Project Manager Carpenter • Electrician • Plumbing &amp; HVAC Technician • Finishing Trades</a:t>
            </a:r>
            <a:endParaRPr/>
          </a:p>
        </p:txBody>
      </p:sp>
      <p:sp>
        <p:nvSpPr>
          <p:cNvPr id="371" name="Google Shape;371;p16"/>
          <p:cNvSpPr txBox="1"/>
          <p:nvPr/>
        </p:nvSpPr>
        <p:spPr>
          <a:xfrm>
            <a:off x="6876272" y="2754982"/>
            <a:ext cx="1071884" cy="18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pathways:</a:t>
            </a:r>
            <a:endParaRPr/>
          </a:p>
        </p:txBody>
      </p:sp>
      <p:sp>
        <p:nvSpPr>
          <p:cNvPr id="372" name="Google Shape;372;p16"/>
          <p:cNvSpPr txBox="1"/>
          <p:nvPr/>
        </p:nvSpPr>
        <p:spPr>
          <a:xfrm>
            <a:off x="6876272" y="2930328"/>
            <a:ext cx="5372688" cy="355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Shop Assistant • Parts Consultant • Light Duty Technician • Service Advisor • Automotive Engineer • Service Director • General Manager</a:t>
            </a:r>
            <a:endParaRPr/>
          </a:p>
        </p:txBody>
      </p:sp>
      <p:sp>
        <p:nvSpPr>
          <p:cNvPr id="373" name="Google Shape;373;p16"/>
          <p:cNvSpPr txBox="1"/>
          <p:nvPr/>
        </p:nvSpPr>
        <p:spPr>
          <a:xfrm>
            <a:off x="6874567" y="4764853"/>
            <a:ext cx="1071884" cy="18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pathways:</a:t>
            </a:r>
            <a:endParaRPr/>
          </a:p>
        </p:txBody>
      </p:sp>
      <p:sp>
        <p:nvSpPr>
          <p:cNvPr id="374" name="Google Shape;374;p16"/>
          <p:cNvSpPr txBox="1"/>
          <p:nvPr/>
        </p:nvSpPr>
        <p:spPr>
          <a:xfrm>
            <a:off x="6874567" y="4940200"/>
            <a:ext cx="5554191" cy="355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Carpenter• Residential Electrician • Residential Plumbing &amp; HVAC technician • Construction Manager • Finishing Trades</a:t>
            </a:r>
            <a:endParaRPr/>
          </a:p>
        </p:txBody>
      </p:sp>
      <p:sp>
        <p:nvSpPr>
          <p:cNvPr id="375" name="Google Shape;375;p16"/>
          <p:cNvSpPr txBox="1"/>
          <p:nvPr/>
        </p:nvSpPr>
        <p:spPr>
          <a:xfrm>
            <a:off x="6874567" y="6775270"/>
            <a:ext cx="1071884" cy="18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pathways:</a:t>
            </a:r>
            <a:endParaRPr/>
          </a:p>
        </p:txBody>
      </p:sp>
      <p:sp>
        <p:nvSpPr>
          <p:cNvPr id="376" name="Google Shape;376;p16"/>
          <p:cNvSpPr txBox="1"/>
          <p:nvPr/>
        </p:nvSpPr>
        <p:spPr>
          <a:xfrm>
            <a:off x="6874567" y="6950617"/>
            <a:ext cx="5538965" cy="355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Cosmetologist • Make-up Artist • Cosmetology Teacher • Competition Stylist • Salon Owner Nail Technician • Esthetician</a:t>
            </a:r>
            <a:endParaRPr/>
          </a:p>
        </p:txBody>
      </p:sp>
      <p:sp>
        <p:nvSpPr>
          <p:cNvPr id="377" name="Google Shape;377;p16"/>
          <p:cNvSpPr txBox="1"/>
          <p:nvPr/>
        </p:nvSpPr>
        <p:spPr>
          <a:xfrm>
            <a:off x="6876272" y="3760185"/>
            <a:ext cx="1071884" cy="18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pathways:</a:t>
            </a:r>
            <a:endParaRPr/>
          </a:p>
        </p:txBody>
      </p:sp>
      <p:sp>
        <p:nvSpPr>
          <p:cNvPr id="378" name="Google Shape;378;p16"/>
          <p:cNvSpPr txBox="1"/>
          <p:nvPr/>
        </p:nvSpPr>
        <p:spPr>
          <a:xfrm>
            <a:off x="6876272" y="3935532"/>
            <a:ext cx="5645449" cy="355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Body Shop Proprietor • Collision Technician • Reﬁnisher/Painter • Frame Straightener • Parts Supplier • Collision Estimator • Windshield /Glass Installer • Truck Driver (CDL licensed)</a:t>
            </a:r>
            <a:endParaRPr/>
          </a:p>
        </p:txBody>
      </p:sp>
      <p:sp>
        <p:nvSpPr>
          <p:cNvPr id="379" name="Google Shape;379;p16"/>
          <p:cNvSpPr txBox="1"/>
          <p:nvPr/>
        </p:nvSpPr>
        <p:spPr>
          <a:xfrm>
            <a:off x="10165131" y="9031069"/>
            <a:ext cx="857084" cy="5083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44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APPLY NOW!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7"/>
          <p:cNvSpPr/>
          <p:nvPr/>
        </p:nvSpPr>
        <p:spPr>
          <a:xfrm>
            <a:off x="11664773" y="208828"/>
            <a:ext cx="1305358" cy="1178719"/>
          </a:xfrm>
          <a:custGeom>
            <a:rect b="b" l="l" r="r" t="t"/>
            <a:pathLst>
              <a:path extrusionOk="0" h="1536700" w="1701800">
                <a:moveTo>
                  <a:pt x="0" y="0"/>
                </a:moveTo>
                <a:lnTo>
                  <a:pt x="1701800" y="0"/>
                </a:lnTo>
                <a:lnTo>
                  <a:pt x="1701800" y="1536700"/>
                </a:lnTo>
                <a:lnTo>
                  <a:pt x="0" y="1536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063" l="0" r="0" t="-5678"/>
            </a:stretch>
          </a:blipFill>
          <a:ln>
            <a:noFill/>
          </a:ln>
        </p:spPr>
      </p:sp>
      <p:sp>
        <p:nvSpPr>
          <p:cNvPr id="385" name="Google Shape;385;p17"/>
          <p:cNvSpPr/>
          <p:nvPr/>
        </p:nvSpPr>
        <p:spPr>
          <a:xfrm>
            <a:off x="5104531" y="9227653"/>
            <a:ext cx="8078929" cy="473543"/>
          </a:xfrm>
          <a:custGeom>
            <a:rect b="b" l="l" r="r" t="t"/>
            <a:pathLst>
              <a:path extrusionOk="0" h="473543" w="8078929">
                <a:moveTo>
                  <a:pt x="0" y="0"/>
                </a:moveTo>
                <a:lnTo>
                  <a:pt x="8078928" y="0"/>
                </a:lnTo>
                <a:lnTo>
                  <a:pt x="8078928" y="473543"/>
                </a:lnTo>
                <a:lnTo>
                  <a:pt x="0" y="473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6" name="Google Shape;386;p17"/>
          <p:cNvSpPr/>
          <p:nvPr/>
        </p:nvSpPr>
        <p:spPr>
          <a:xfrm>
            <a:off x="5701479" y="1462274"/>
            <a:ext cx="6957928" cy="6131890"/>
          </a:xfrm>
          <a:custGeom>
            <a:rect b="b" l="l" r="r" t="t"/>
            <a:pathLst>
              <a:path extrusionOk="0" h="6131890" w="6957928">
                <a:moveTo>
                  <a:pt x="0" y="0"/>
                </a:moveTo>
                <a:lnTo>
                  <a:pt x="6957928" y="0"/>
                </a:lnTo>
                <a:lnTo>
                  <a:pt x="6957928" y="6131889"/>
                </a:lnTo>
                <a:lnTo>
                  <a:pt x="0" y="61318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7" name="Google Shape;387;p17"/>
          <p:cNvSpPr/>
          <p:nvPr/>
        </p:nvSpPr>
        <p:spPr>
          <a:xfrm>
            <a:off x="5268285" y="8654260"/>
            <a:ext cx="1958037" cy="1632769"/>
          </a:xfrm>
          <a:custGeom>
            <a:rect b="b" l="l" r="r" t="t"/>
            <a:pathLst>
              <a:path extrusionOk="0" h="2128647" w="2552700">
                <a:moveTo>
                  <a:pt x="0" y="0"/>
                </a:moveTo>
                <a:lnTo>
                  <a:pt x="2552700" y="0"/>
                </a:lnTo>
                <a:lnTo>
                  <a:pt x="2552700" y="2128647"/>
                </a:lnTo>
                <a:lnTo>
                  <a:pt x="0" y="21286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779" l="0" r="0" t="-6137"/>
            </a:stretch>
          </a:blipFill>
          <a:ln>
            <a:noFill/>
          </a:ln>
        </p:spPr>
      </p:sp>
      <p:sp>
        <p:nvSpPr>
          <p:cNvPr id="388" name="Google Shape;388;p17"/>
          <p:cNvSpPr/>
          <p:nvPr/>
        </p:nvSpPr>
        <p:spPr>
          <a:xfrm>
            <a:off x="5701479" y="6488291"/>
            <a:ext cx="6956915" cy="3404822"/>
          </a:xfrm>
          <a:custGeom>
            <a:rect b="b" l="l" r="r" t="t"/>
            <a:pathLst>
              <a:path extrusionOk="0" h="3404822" w="6956915">
                <a:moveTo>
                  <a:pt x="0" y="0"/>
                </a:moveTo>
                <a:lnTo>
                  <a:pt x="6956915" y="0"/>
                </a:lnTo>
                <a:lnTo>
                  <a:pt x="6956915" y="3404822"/>
                </a:lnTo>
                <a:lnTo>
                  <a:pt x="0" y="34048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9" name="Google Shape;389;p17"/>
          <p:cNvSpPr/>
          <p:nvPr/>
        </p:nvSpPr>
        <p:spPr>
          <a:xfrm>
            <a:off x="5899309" y="1654463"/>
            <a:ext cx="720869" cy="720869"/>
          </a:xfrm>
          <a:custGeom>
            <a:rect b="b" l="l" r="r" t="t"/>
            <a:pathLst>
              <a:path extrusionOk="0" h="939800" w="939800">
                <a:moveTo>
                  <a:pt x="0" y="0"/>
                </a:moveTo>
                <a:lnTo>
                  <a:pt x="939800" y="0"/>
                </a:lnTo>
                <a:lnTo>
                  <a:pt x="939800" y="939800"/>
                </a:lnTo>
                <a:lnTo>
                  <a:pt x="0" y="939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0" name="Google Shape;390;p17"/>
          <p:cNvSpPr/>
          <p:nvPr/>
        </p:nvSpPr>
        <p:spPr>
          <a:xfrm>
            <a:off x="5884453" y="2659667"/>
            <a:ext cx="720869" cy="720869"/>
          </a:xfrm>
          <a:custGeom>
            <a:rect b="b" l="l" r="r" t="t"/>
            <a:pathLst>
              <a:path extrusionOk="0" h="939800" w="939800">
                <a:moveTo>
                  <a:pt x="0" y="0"/>
                </a:moveTo>
                <a:lnTo>
                  <a:pt x="939800" y="0"/>
                </a:lnTo>
                <a:lnTo>
                  <a:pt x="939800" y="939800"/>
                </a:lnTo>
                <a:lnTo>
                  <a:pt x="0" y="939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1" name="Google Shape;391;p17"/>
          <p:cNvSpPr/>
          <p:nvPr/>
        </p:nvSpPr>
        <p:spPr>
          <a:xfrm>
            <a:off x="5899309" y="3664266"/>
            <a:ext cx="720869" cy="720869"/>
          </a:xfrm>
          <a:custGeom>
            <a:rect b="b" l="l" r="r" t="t"/>
            <a:pathLst>
              <a:path extrusionOk="0" h="939800" w="939800">
                <a:moveTo>
                  <a:pt x="0" y="0"/>
                </a:moveTo>
                <a:lnTo>
                  <a:pt x="939800" y="0"/>
                </a:lnTo>
                <a:lnTo>
                  <a:pt x="939800" y="939800"/>
                </a:lnTo>
                <a:lnTo>
                  <a:pt x="0" y="939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2" name="Google Shape;392;p17"/>
          <p:cNvSpPr/>
          <p:nvPr/>
        </p:nvSpPr>
        <p:spPr>
          <a:xfrm>
            <a:off x="5893668" y="4669470"/>
            <a:ext cx="720869" cy="720869"/>
          </a:xfrm>
          <a:custGeom>
            <a:rect b="b" l="l" r="r" t="t"/>
            <a:pathLst>
              <a:path extrusionOk="0" h="939800" w="939800">
                <a:moveTo>
                  <a:pt x="0" y="0"/>
                </a:moveTo>
                <a:lnTo>
                  <a:pt x="939800" y="0"/>
                </a:lnTo>
                <a:lnTo>
                  <a:pt x="939800" y="939800"/>
                </a:lnTo>
                <a:lnTo>
                  <a:pt x="0" y="939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3" name="Google Shape;393;p17"/>
          <p:cNvSpPr/>
          <p:nvPr/>
        </p:nvSpPr>
        <p:spPr>
          <a:xfrm>
            <a:off x="5881638" y="5672462"/>
            <a:ext cx="730611" cy="730611"/>
          </a:xfrm>
          <a:custGeom>
            <a:rect b="b" l="l" r="r" t="t"/>
            <a:pathLst>
              <a:path extrusionOk="0" h="952500" w="952500">
                <a:moveTo>
                  <a:pt x="0" y="0"/>
                </a:moveTo>
                <a:lnTo>
                  <a:pt x="952500" y="0"/>
                </a:lnTo>
                <a:lnTo>
                  <a:pt x="952500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4" name="Google Shape;394;p17"/>
          <p:cNvSpPr/>
          <p:nvPr/>
        </p:nvSpPr>
        <p:spPr>
          <a:xfrm>
            <a:off x="5903916" y="6685089"/>
            <a:ext cx="711128" cy="711128"/>
          </a:xfrm>
          <a:custGeom>
            <a:rect b="b" l="l" r="r" t="t"/>
            <a:pathLst>
              <a:path extrusionOk="0" h="927100" w="927100">
                <a:moveTo>
                  <a:pt x="0" y="0"/>
                </a:moveTo>
                <a:lnTo>
                  <a:pt x="927100" y="0"/>
                </a:lnTo>
                <a:lnTo>
                  <a:pt x="927100" y="927100"/>
                </a:lnTo>
                <a:lnTo>
                  <a:pt x="0" y="927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5" name="Google Shape;395;p17"/>
          <p:cNvSpPr/>
          <p:nvPr/>
        </p:nvSpPr>
        <p:spPr>
          <a:xfrm>
            <a:off x="5893668" y="7685685"/>
            <a:ext cx="720869" cy="720869"/>
          </a:xfrm>
          <a:custGeom>
            <a:rect b="b" l="l" r="r" t="t"/>
            <a:pathLst>
              <a:path extrusionOk="0" h="939800" w="939800">
                <a:moveTo>
                  <a:pt x="0" y="0"/>
                </a:moveTo>
                <a:lnTo>
                  <a:pt x="939800" y="0"/>
                </a:lnTo>
                <a:lnTo>
                  <a:pt x="939800" y="939800"/>
                </a:lnTo>
                <a:lnTo>
                  <a:pt x="0" y="939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6" name="Google Shape;396;p17"/>
          <p:cNvSpPr txBox="1"/>
          <p:nvPr/>
        </p:nvSpPr>
        <p:spPr>
          <a:xfrm>
            <a:off x="6949128" y="538798"/>
            <a:ext cx="4477553" cy="3295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54" u="none" cap="none" strike="noStrike">
                <a:solidFill>
                  <a:srgbClr val="005595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916 Career and Tech Center</a:t>
            </a:r>
            <a:endParaRPr/>
          </a:p>
        </p:txBody>
      </p:sp>
      <p:sp>
        <p:nvSpPr>
          <p:cNvPr id="397" name="Google Shape;397;p17"/>
          <p:cNvSpPr txBox="1"/>
          <p:nvPr/>
        </p:nvSpPr>
        <p:spPr>
          <a:xfrm>
            <a:off x="7738188" y="839420"/>
            <a:ext cx="2867716" cy="3295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54" u="none" cap="none" strike="noStrike">
                <a:solidFill>
                  <a:srgbClr val="005595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2026 Course Guide</a:t>
            </a:r>
            <a:endParaRPr/>
          </a:p>
        </p:txBody>
      </p:sp>
      <p:sp>
        <p:nvSpPr>
          <p:cNvPr id="398" name="Google Shape;398;p17"/>
          <p:cNvSpPr txBox="1"/>
          <p:nvPr/>
        </p:nvSpPr>
        <p:spPr>
          <a:xfrm rot="-685200">
            <a:off x="10426467" y="747789"/>
            <a:ext cx="1388677" cy="468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1" u="none" cap="none" strike="noStrike">
                <a:solidFill>
                  <a:srgbClr val="6DA84F"/>
                </a:solidFill>
                <a:latin typeface="Arial"/>
                <a:ea typeface="Arial"/>
                <a:cs typeface="Arial"/>
                <a:sym typeface="Arial"/>
              </a:rPr>
              <a:t>at a glance </a:t>
            </a:r>
            <a:endParaRPr/>
          </a:p>
        </p:txBody>
      </p:sp>
      <p:sp>
        <p:nvSpPr>
          <p:cNvPr id="399" name="Google Shape;399;p17"/>
          <p:cNvSpPr txBox="1"/>
          <p:nvPr/>
        </p:nvSpPr>
        <p:spPr>
          <a:xfrm>
            <a:off x="6874567" y="5564706"/>
            <a:ext cx="820758" cy="2123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6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7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IT Careers</a:t>
            </a:r>
            <a:endParaRPr/>
          </a:p>
        </p:txBody>
      </p:sp>
      <p:sp>
        <p:nvSpPr>
          <p:cNvPr id="400" name="Google Shape;400;p17"/>
          <p:cNvSpPr txBox="1"/>
          <p:nvPr/>
        </p:nvSpPr>
        <p:spPr>
          <a:xfrm>
            <a:off x="7282131" y="5760541"/>
            <a:ext cx="34407" cy="189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6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sp>
        <p:nvSpPr>
          <p:cNvPr id="401" name="Google Shape;401;p17"/>
          <p:cNvSpPr txBox="1"/>
          <p:nvPr/>
        </p:nvSpPr>
        <p:spPr>
          <a:xfrm>
            <a:off x="6874567" y="7598189"/>
            <a:ext cx="1050764" cy="2028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3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7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Metal Fusion</a:t>
            </a:r>
            <a:endParaRPr/>
          </a:p>
        </p:txBody>
      </p:sp>
      <p:sp>
        <p:nvSpPr>
          <p:cNvPr id="402" name="Google Shape;402;p17"/>
          <p:cNvSpPr txBox="1"/>
          <p:nvPr/>
        </p:nvSpPr>
        <p:spPr>
          <a:xfrm>
            <a:off x="7280436" y="7782638"/>
            <a:ext cx="34407" cy="189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35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sp>
        <p:nvSpPr>
          <p:cNvPr id="403" name="Google Shape;403;p17"/>
          <p:cNvSpPr txBox="1"/>
          <p:nvPr/>
        </p:nvSpPr>
        <p:spPr>
          <a:xfrm>
            <a:off x="6874567" y="1583218"/>
            <a:ext cx="5187161" cy="7053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7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Dental Careers</a:t>
            </a:r>
            <a:endParaRPr/>
          </a:p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pathways: Licensed Dental Assistant • Licensed Orthodontic Assistant • Treatment Coordinator Dentist • Dental Hygienist • Orthodontist • Periodontist • Oral Surgeon</a:t>
            </a:r>
            <a:endParaRPr/>
          </a:p>
        </p:txBody>
      </p:sp>
      <p:sp>
        <p:nvSpPr>
          <p:cNvPr id="404" name="Google Shape;404;p17"/>
          <p:cNvSpPr txBox="1"/>
          <p:nvPr/>
        </p:nvSpPr>
        <p:spPr>
          <a:xfrm>
            <a:off x="7127202" y="9615943"/>
            <a:ext cx="1992356" cy="2123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27" u="none" cap="none" strike="noStrike">
                <a:solidFill>
                  <a:srgbClr val="00559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#916impaCT: Are you READY?</a:t>
            </a:r>
            <a:endParaRPr/>
          </a:p>
        </p:txBody>
      </p:sp>
      <p:sp>
        <p:nvSpPr>
          <p:cNvPr id="405" name="Google Shape;405;p17"/>
          <p:cNvSpPr txBox="1"/>
          <p:nvPr/>
        </p:nvSpPr>
        <p:spPr>
          <a:xfrm>
            <a:off x="6874567" y="3554299"/>
            <a:ext cx="2511090" cy="2123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6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7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Entrepreneurship &amp; Marketing</a:t>
            </a:r>
            <a:endParaRPr/>
          </a:p>
        </p:txBody>
      </p:sp>
      <p:sp>
        <p:nvSpPr>
          <p:cNvPr id="406" name="Google Shape;406;p17"/>
          <p:cNvSpPr txBox="1"/>
          <p:nvPr/>
        </p:nvSpPr>
        <p:spPr>
          <a:xfrm>
            <a:off x="7282131" y="3750125"/>
            <a:ext cx="34407" cy="189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6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sp>
        <p:nvSpPr>
          <p:cNvPr id="407" name="Google Shape;407;p17"/>
          <p:cNvSpPr txBox="1"/>
          <p:nvPr/>
        </p:nvSpPr>
        <p:spPr>
          <a:xfrm>
            <a:off x="6874567" y="6569920"/>
            <a:ext cx="5300864" cy="7345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7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Nursing Assistant &amp; Phlebotomy</a:t>
            </a:r>
            <a:endParaRPr/>
          </a:p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pathways: Nursing Assistant • Physician • Phlebotomist • Registered Nurse • Radiologist • Physical Therapist • Occupational Therapist</a:t>
            </a:r>
            <a:endParaRPr/>
          </a:p>
        </p:txBody>
      </p:sp>
      <p:sp>
        <p:nvSpPr>
          <p:cNvPr id="408" name="Google Shape;408;p17"/>
          <p:cNvSpPr txBox="1"/>
          <p:nvPr/>
        </p:nvSpPr>
        <p:spPr>
          <a:xfrm>
            <a:off x="6874567" y="2557853"/>
            <a:ext cx="4305830" cy="5510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7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Emergency Medical Technician (EMT)</a:t>
            </a:r>
            <a:endParaRPr/>
          </a:p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pathways: EMT • Paramedic • Firefighter •Physician •Registered Nurse • Lifeguard</a:t>
            </a:r>
            <a:endParaRPr/>
          </a:p>
        </p:txBody>
      </p:sp>
      <p:sp>
        <p:nvSpPr>
          <p:cNvPr id="409" name="Google Shape;409;p17"/>
          <p:cNvSpPr txBox="1"/>
          <p:nvPr/>
        </p:nvSpPr>
        <p:spPr>
          <a:xfrm>
            <a:off x="6874567" y="4559503"/>
            <a:ext cx="5300922" cy="7345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7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Intro to Medical Careers &amp; Nursing Assistant (Hybrid)</a:t>
            </a:r>
            <a:endParaRPr/>
          </a:p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pathways: Nursing Assistant • Physician • Phlebotomist • Registered Nurse • Radiologist • Physical Therapist • Occupational Therapist</a:t>
            </a:r>
            <a:endParaRPr/>
          </a:p>
        </p:txBody>
      </p:sp>
      <p:sp>
        <p:nvSpPr>
          <p:cNvPr id="410" name="Google Shape;410;p17"/>
          <p:cNvSpPr txBox="1"/>
          <p:nvPr/>
        </p:nvSpPr>
        <p:spPr>
          <a:xfrm>
            <a:off x="6876272" y="3759650"/>
            <a:ext cx="1071884" cy="18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pathways:</a:t>
            </a:r>
            <a:endParaRPr/>
          </a:p>
        </p:txBody>
      </p:sp>
      <p:sp>
        <p:nvSpPr>
          <p:cNvPr id="411" name="Google Shape;411;p17"/>
          <p:cNvSpPr txBox="1"/>
          <p:nvPr/>
        </p:nvSpPr>
        <p:spPr>
          <a:xfrm>
            <a:off x="6876272" y="3934996"/>
            <a:ext cx="4974105" cy="18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Business Owner • Social Media Influencer • Travel Agent • Advertising • Podcaster</a:t>
            </a:r>
            <a:endParaRPr/>
          </a:p>
        </p:txBody>
      </p:sp>
      <p:sp>
        <p:nvSpPr>
          <p:cNvPr id="412" name="Google Shape;412;p17"/>
          <p:cNvSpPr txBox="1"/>
          <p:nvPr/>
        </p:nvSpPr>
        <p:spPr>
          <a:xfrm>
            <a:off x="6876272" y="5770066"/>
            <a:ext cx="1071884" cy="18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pathways:</a:t>
            </a:r>
            <a:endParaRPr/>
          </a:p>
        </p:txBody>
      </p:sp>
      <p:sp>
        <p:nvSpPr>
          <p:cNvPr id="413" name="Google Shape;413;p17"/>
          <p:cNvSpPr txBox="1"/>
          <p:nvPr/>
        </p:nvSpPr>
        <p:spPr>
          <a:xfrm>
            <a:off x="6876272" y="5945413"/>
            <a:ext cx="5231047" cy="355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Cybersecurity • Technology Repair • Hardware/Software Design • Network Consultant Technical Support Specialist • Network Specialist • Computer Systems Analyst</a:t>
            </a:r>
            <a:endParaRPr/>
          </a:p>
        </p:txBody>
      </p:sp>
      <p:sp>
        <p:nvSpPr>
          <p:cNvPr id="414" name="Google Shape;414;p17"/>
          <p:cNvSpPr txBox="1"/>
          <p:nvPr/>
        </p:nvSpPr>
        <p:spPr>
          <a:xfrm>
            <a:off x="6874567" y="7792163"/>
            <a:ext cx="1071884" cy="18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Career pathways:</a:t>
            </a:r>
            <a:endParaRPr/>
          </a:p>
        </p:txBody>
      </p:sp>
      <p:sp>
        <p:nvSpPr>
          <p:cNvPr id="415" name="Google Shape;415;p17"/>
          <p:cNvSpPr txBox="1"/>
          <p:nvPr/>
        </p:nvSpPr>
        <p:spPr>
          <a:xfrm>
            <a:off x="6874567" y="7967510"/>
            <a:ext cx="5453737" cy="5308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22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Underwater Welder • Production Welder • Materials Engineer • Welding Inspector • Metal Fabricator • Maintenance Welder • Ironworker • Boilermaker • Sheet Metal Welder • CNC Plasma Welder</a:t>
            </a:r>
            <a:endParaRPr/>
          </a:p>
        </p:txBody>
      </p:sp>
      <p:sp>
        <p:nvSpPr>
          <p:cNvPr id="416" name="Google Shape;416;p17"/>
          <p:cNvSpPr txBox="1"/>
          <p:nvPr/>
        </p:nvSpPr>
        <p:spPr>
          <a:xfrm>
            <a:off x="10165131" y="9031069"/>
            <a:ext cx="857084" cy="5083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44" u="none" cap="none" strike="noStrike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APPLY NOW!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18"/>
          <p:cNvGrpSpPr/>
          <p:nvPr/>
        </p:nvGrpSpPr>
        <p:grpSpPr>
          <a:xfrm>
            <a:off x="1028700" y="2551102"/>
            <a:ext cx="16230707" cy="7735919"/>
            <a:chOff x="0" y="-19050"/>
            <a:chExt cx="4274726" cy="1741422"/>
          </a:xfrm>
        </p:grpSpPr>
        <p:sp>
          <p:nvSpPr>
            <p:cNvPr id="422" name="Google Shape;422;p18"/>
            <p:cNvSpPr/>
            <p:nvPr/>
          </p:nvSpPr>
          <p:spPr>
            <a:xfrm>
              <a:off x="0" y="0"/>
              <a:ext cx="4274726" cy="1722372"/>
            </a:xfrm>
            <a:custGeom>
              <a:rect b="b" l="l" r="r" t="t"/>
              <a:pathLst>
                <a:path extrusionOk="0" h="1722372" w="4274726">
                  <a:moveTo>
                    <a:pt x="20034" y="0"/>
                  </a:moveTo>
                  <a:lnTo>
                    <a:pt x="4254692" y="0"/>
                  </a:lnTo>
                  <a:cubicBezTo>
                    <a:pt x="4265756" y="0"/>
                    <a:pt x="4274726" y="8969"/>
                    <a:pt x="4274726" y="20034"/>
                  </a:cubicBezTo>
                  <a:lnTo>
                    <a:pt x="4274726" y="1702338"/>
                  </a:lnTo>
                  <a:cubicBezTo>
                    <a:pt x="4274726" y="1707652"/>
                    <a:pt x="4272615" y="1712747"/>
                    <a:pt x="4268858" y="1716504"/>
                  </a:cubicBezTo>
                  <a:cubicBezTo>
                    <a:pt x="4265101" y="1720261"/>
                    <a:pt x="4260005" y="1722372"/>
                    <a:pt x="4254692" y="1722372"/>
                  </a:cubicBezTo>
                  <a:lnTo>
                    <a:pt x="20034" y="1722372"/>
                  </a:lnTo>
                  <a:cubicBezTo>
                    <a:pt x="8969" y="1722372"/>
                    <a:pt x="0" y="1713403"/>
                    <a:pt x="0" y="1702338"/>
                  </a:cubicBezTo>
                  <a:lnTo>
                    <a:pt x="0" y="20034"/>
                  </a:lnTo>
                  <a:cubicBezTo>
                    <a:pt x="0" y="8969"/>
                    <a:pt x="8969" y="0"/>
                    <a:pt x="20034" y="0"/>
                  </a:cubicBezTo>
                  <a:close/>
                </a:path>
              </a:pathLst>
            </a:custGeom>
            <a:solidFill>
              <a:srgbClr val="84C5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8"/>
            <p:cNvSpPr txBox="1"/>
            <p:nvPr/>
          </p:nvSpPr>
          <p:spPr>
            <a:xfrm>
              <a:off x="0" y="-19050"/>
              <a:ext cx="4274726" cy="17414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4" name="Google Shape;424;p18"/>
          <p:cNvSpPr/>
          <p:nvPr/>
        </p:nvSpPr>
        <p:spPr>
          <a:xfrm>
            <a:off x="15382362" y="7286074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8" y="0"/>
                </a:lnTo>
                <a:lnTo>
                  <a:pt x="7416658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5" name="Google Shape;425;p18"/>
          <p:cNvSpPr/>
          <p:nvPr/>
        </p:nvSpPr>
        <p:spPr>
          <a:xfrm flipH="1">
            <a:off x="-291810" y="-1118623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6" name="Google Shape;426;p18"/>
          <p:cNvSpPr txBox="1"/>
          <p:nvPr/>
        </p:nvSpPr>
        <p:spPr>
          <a:xfrm>
            <a:off x="3382200" y="1118400"/>
            <a:ext cx="10792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Advanced Placement</a:t>
            </a:r>
            <a:endParaRPr/>
          </a:p>
        </p:txBody>
      </p:sp>
      <p:sp>
        <p:nvSpPr>
          <p:cNvPr id="427" name="Google Shape;427;p18"/>
          <p:cNvSpPr txBox="1"/>
          <p:nvPr/>
        </p:nvSpPr>
        <p:spPr>
          <a:xfrm>
            <a:off x="1379827" y="3820594"/>
            <a:ext cx="6675789" cy="4116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Students who successfully complete these college-level courses taught at the high school, and pass an AP exam, may be able to earn college credit at participating institutions.</a:t>
            </a:r>
            <a:endParaRPr/>
          </a:p>
        </p:txBody>
      </p:sp>
      <p:sp>
        <p:nvSpPr>
          <p:cNvPr id="428" name="Google Shape;428;p18"/>
          <p:cNvSpPr txBox="1"/>
          <p:nvPr/>
        </p:nvSpPr>
        <p:spPr>
          <a:xfrm>
            <a:off x="8373151" y="2787450"/>
            <a:ext cx="8440500" cy="73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8117" lvl="1" marL="676234" marR="0" rtl="0" algn="l">
              <a:lnSpc>
                <a:spcPct val="129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2"/>
              <a:buFont typeface="Arial"/>
              <a:buChar char="•"/>
            </a:pPr>
            <a:r>
              <a:rPr b="0" i="0" lang="en-US" sz="313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 Art &amp; Design</a:t>
            </a:r>
            <a:endParaRPr/>
          </a:p>
          <a:p>
            <a:pPr indent="-338117" lvl="1" marL="676234" marR="0" rtl="0" algn="l">
              <a:lnSpc>
                <a:spcPct val="129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2"/>
              <a:buFont typeface="Arial"/>
              <a:buChar char="•"/>
            </a:pPr>
            <a:r>
              <a:rPr b="0" i="0" lang="en-US" sz="313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 Computer Science Principals </a:t>
            </a:r>
            <a:endParaRPr/>
          </a:p>
          <a:p>
            <a:pPr indent="-338117" lvl="1" marL="676234" marR="0" rtl="0" algn="l">
              <a:lnSpc>
                <a:spcPct val="129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2"/>
              <a:buFont typeface="Arial"/>
              <a:buChar char="•"/>
            </a:pPr>
            <a:r>
              <a:rPr b="0" i="0" lang="en-US" sz="313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 Computer Science Adv. Topics</a:t>
            </a:r>
            <a:endParaRPr/>
          </a:p>
          <a:p>
            <a:pPr indent="-338117" lvl="1" marL="676234" marR="0" rtl="0" algn="l">
              <a:lnSpc>
                <a:spcPct val="129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2"/>
              <a:buFont typeface="Arial"/>
              <a:buChar char="•"/>
            </a:pPr>
            <a:r>
              <a:rPr b="0" i="0" lang="en-US" sz="313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 Calc AB</a:t>
            </a:r>
            <a:endParaRPr/>
          </a:p>
          <a:p>
            <a:pPr indent="-338117" lvl="1" marL="676234" marR="0" rtl="0" algn="l">
              <a:lnSpc>
                <a:spcPct val="129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2"/>
              <a:buFont typeface="Arial"/>
              <a:buChar char="•"/>
            </a:pPr>
            <a:r>
              <a:rPr b="0" i="0" lang="en-US" sz="313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 Calc BC</a:t>
            </a:r>
            <a:endParaRPr/>
          </a:p>
          <a:p>
            <a:pPr indent="-338117" lvl="1" marL="676234" marR="0" rtl="0" algn="l">
              <a:lnSpc>
                <a:spcPct val="129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2"/>
              <a:buFont typeface="Arial"/>
              <a:buChar char="•"/>
            </a:pPr>
            <a:r>
              <a:rPr b="0" i="0" lang="en-US" sz="313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 Stats</a:t>
            </a:r>
            <a:endParaRPr/>
          </a:p>
          <a:p>
            <a:pPr indent="-338117" lvl="1" marL="676234" marR="0" rtl="0" algn="l">
              <a:lnSpc>
                <a:spcPct val="129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2"/>
              <a:buFont typeface="Arial"/>
              <a:buChar char="•"/>
            </a:pPr>
            <a:r>
              <a:rPr b="0" i="0" lang="en-US" sz="313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 Music Theory</a:t>
            </a:r>
            <a:endParaRPr/>
          </a:p>
          <a:p>
            <a:pPr indent="-338117" lvl="1" marL="676234" marR="0" rtl="0" algn="l">
              <a:lnSpc>
                <a:spcPct val="129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2"/>
              <a:buFont typeface="Arial"/>
              <a:buChar char="•"/>
            </a:pPr>
            <a:r>
              <a:rPr b="0" i="0" lang="en-US" sz="313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 Biology </a:t>
            </a:r>
            <a:endParaRPr/>
          </a:p>
          <a:p>
            <a:pPr indent="-338117" lvl="1" marL="676234" marR="0" rtl="0" algn="l">
              <a:lnSpc>
                <a:spcPct val="129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2"/>
              <a:buFont typeface="Arial"/>
              <a:buChar char="•"/>
            </a:pPr>
            <a:r>
              <a:rPr b="0" i="0" lang="en-US" sz="313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 Environmental Science</a:t>
            </a:r>
            <a:endParaRPr/>
          </a:p>
          <a:p>
            <a:pPr indent="-338117" lvl="1" marL="676234" marR="0" rtl="0" algn="l">
              <a:lnSpc>
                <a:spcPct val="129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2"/>
              <a:buFont typeface="Arial"/>
              <a:buChar char="•"/>
            </a:pPr>
            <a:r>
              <a:rPr b="0" i="0" lang="en-US" sz="313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 Human Geography</a:t>
            </a:r>
            <a:endParaRPr/>
          </a:p>
          <a:p>
            <a:pPr indent="-338117" lvl="1" marL="676234" marR="0" rtl="0" algn="l">
              <a:lnSpc>
                <a:spcPct val="129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2"/>
              <a:buFont typeface="Arial"/>
              <a:buChar char="•"/>
            </a:pPr>
            <a:r>
              <a:rPr b="0" i="0" lang="en-US" sz="313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 World History</a:t>
            </a:r>
            <a:endParaRPr/>
          </a:p>
          <a:p>
            <a:pPr indent="-338117" lvl="1" marL="676234" marR="0" rtl="0" algn="l">
              <a:lnSpc>
                <a:spcPct val="129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2"/>
              <a:buFont typeface="Arial"/>
              <a:buChar char="•"/>
            </a:pPr>
            <a:r>
              <a:rPr b="0" i="0" lang="en-US" sz="313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 </a:t>
            </a:r>
            <a:r>
              <a:rPr lang="en-US" sz="3132">
                <a:solidFill>
                  <a:srgbClr val="FFFFFF"/>
                </a:solidFill>
              </a:rPr>
              <a:t>Microeconomics</a:t>
            </a:r>
            <a:r>
              <a:rPr b="0" i="0" lang="en-US" sz="313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9"/>
          <p:cNvSpPr/>
          <p:nvPr/>
        </p:nvSpPr>
        <p:spPr>
          <a:xfrm>
            <a:off x="-2189452" y="7207056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7" y="0"/>
                </a:lnTo>
                <a:lnTo>
                  <a:pt x="7416657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34" name="Google Shape;434;p19"/>
          <p:cNvGrpSpPr/>
          <p:nvPr/>
        </p:nvGrpSpPr>
        <p:grpSpPr>
          <a:xfrm>
            <a:off x="1317165" y="3013770"/>
            <a:ext cx="4873462" cy="5807326"/>
            <a:chOff x="0" y="-19050"/>
            <a:chExt cx="1283545" cy="1529501"/>
          </a:xfrm>
        </p:grpSpPr>
        <p:sp>
          <p:nvSpPr>
            <p:cNvPr id="435" name="Google Shape;435;p19"/>
            <p:cNvSpPr/>
            <p:nvPr/>
          </p:nvSpPr>
          <p:spPr>
            <a:xfrm>
              <a:off x="0" y="0"/>
              <a:ext cx="1283545" cy="1510451"/>
            </a:xfrm>
            <a:custGeom>
              <a:rect b="b" l="l" r="r" t="t"/>
              <a:pathLst>
                <a:path extrusionOk="0" h="1510451" w="1283545">
                  <a:moveTo>
                    <a:pt x="66721" y="0"/>
                  </a:moveTo>
                  <a:lnTo>
                    <a:pt x="1216824" y="0"/>
                  </a:lnTo>
                  <a:cubicBezTo>
                    <a:pt x="1253673" y="0"/>
                    <a:pt x="1283545" y="29872"/>
                    <a:pt x="1283545" y="66721"/>
                  </a:cubicBezTo>
                  <a:lnTo>
                    <a:pt x="1283545" y="1443730"/>
                  </a:lnTo>
                  <a:cubicBezTo>
                    <a:pt x="1283545" y="1461425"/>
                    <a:pt x="1276515" y="1478396"/>
                    <a:pt x="1264002" y="1490909"/>
                  </a:cubicBezTo>
                  <a:cubicBezTo>
                    <a:pt x="1251490" y="1503421"/>
                    <a:pt x="1234519" y="1510451"/>
                    <a:pt x="1216824" y="1510451"/>
                  </a:cubicBezTo>
                  <a:lnTo>
                    <a:pt x="66721" y="1510451"/>
                  </a:lnTo>
                  <a:cubicBezTo>
                    <a:pt x="29872" y="1510451"/>
                    <a:pt x="0" y="1480579"/>
                    <a:pt x="0" y="1443730"/>
                  </a:cubicBezTo>
                  <a:lnTo>
                    <a:pt x="0" y="66721"/>
                  </a:lnTo>
                  <a:cubicBezTo>
                    <a:pt x="0" y="29872"/>
                    <a:pt x="29872" y="0"/>
                    <a:pt x="66721" y="0"/>
                  </a:cubicBezTo>
                  <a:close/>
                </a:path>
              </a:pathLst>
            </a:custGeom>
            <a:solidFill>
              <a:srgbClr val="E195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9"/>
            <p:cNvSpPr txBox="1"/>
            <p:nvPr/>
          </p:nvSpPr>
          <p:spPr>
            <a:xfrm>
              <a:off x="0" y="-19050"/>
              <a:ext cx="1283544" cy="152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7" name="Google Shape;437;p19"/>
          <p:cNvSpPr txBox="1"/>
          <p:nvPr/>
        </p:nvSpPr>
        <p:spPr>
          <a:xfrm>
            <a:off x="1317165" y="1028700"/>
            <a:ext cx="15512377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Post Secondary Enrollment Option (PSEO)</a:t>
            </a:r>
            <a:endParaRPr/>
          </a:p>
        </p:txBody>
      </p:sp>
      <p:sp>
        <p:nvSpPr>
          <p:cNvPr id="438" name="Google Shape;438;p19"/>
          <p:cNvSpPr txBox="1"/>
          <p:nvPr/>
        </p:nvSpPr>
        <p:spPr>
          <a:xfrm>
            <a:off x="7946715" y="1895475"/>
            <a:ext cx="2394570" cy="608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it?</a:t>
            </a:r>
            <a:endParaRPr/>
          </a:p>
        </p:txBody>
      </p:sp>
      <p:sp>
        <p:nvSpPr>
          <p:cNvPr id="439" name="Google Shape;439;p19"/>
          <p:cNvSpPr/>
          <p:nvPr/>
        </p:nvSpPr>
        <p:spPr>
          <a:xfrm>
            <a:off x="14317451" y="-1028700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40" name="Google Shape;440;p19"/>
          <p:cNvGrpSpPr/>
          <p:nvPr/>
        </p:nvGrpSpPr>
        <p:grpSpPr>
          <a:xfrm>
            <a:off x="12095079" y="3013770"/>
            <a:ext cx="4873462" cy="5807326"/>
            <a:chOff x="0" y="-19050"/>
            <a:chExt cx="1283545" cy="1529501"/>
          </a:xfrm>
        </p:grpSpPr>
        <p:sp>
          <p:nvSpPr>
            <p:cNvPr id="441" name="Google Shape;441;p19"/>
            <p:cNvSpPr/>
            <p:nvPr/>
          </p:nvSpPr>
          <p:spPr>
            <a:xfrm>
              <a:off x="0" y="0"/>
              <a:ext cx="1283545" cy="1510451"/>
            </a:xfrm>
            <a:custGeom>
              <a:rect b="b" l="l" r="r" t="t"/>
              <a:pathLst>
                <a:path extrusionOk="0" h="1510451" w="1283545">
                  <a:moveTo>
                    <a:pt x="66721" y="0"/>
                  </a:moveTo>
                  <a:lnTo>
                    <a:pt x="1216824" y="0"/>
                  </a:lnTo>
                  <a:cubicBezTo>
                    <a:pt x="1253673" y="0"/>
                    <a:pt x="1283545" y="29872"/>
                    <a:pt x="1283545" y="66721"/>
                  </a:cubicBezTo>
                  <a:lnTo>
                    <a:pt x="1283545" y="1443730"/>
                  </a:lnTo>
                  <a:cubicBezTo>
                    <a:pt x="1283545" y="1461425"/>
                    <a:pt x="1276515" y="1478396"/>
                    <a:pt x="1264002" y="1490909"/>
                  </a:cubicBezTo>
                  <a:cubicBezTo>
                    <a:pt x="1251490" y="1503421"/>
                    <a:pt x="1234519" y="1510451"/>
                    <a:pt x="1216824" y="1510451"/>
                  </a:cubicBezTo>
                  <a:lnTo>
                    <a:pt x="66721" y="1510451"/>
                  </a:lnTo>
                  <a:cubicBezTo>
                    <a:pt x="29872" y="1510451"/>
                    <a:pt x="0" y="1480579"/>
                    <a:pt x="0" y="1443730"/>
                  </a:cubicBezTo>
                  <a:lnTo>
                    <a:pt x="0" y="66721"/>
                  </a:lnTo>
                  <a:cubicBezTo>
                    <a:pt x="0" y="29872"/>
                    <a:pt x="29872" y="0"/>
                    <a:pt x="66721" y="0"/>
                  </a:cubicBezTo>
                  <a:close/>
                </a:path>
              </a:pathLst>
            </a:custGeom>
            <a:solidFill>
              <a:srgbClr val="848C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9"/>
            <p:cNvSpPr txBox="1"/>
            <p:nvPr/>
          </p:nvSpPr>
          <p:spPr>
            <a:xfrm>
              <a:off x="0" y="-19050"/>
              <a:ext cx="1283544" cy="152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3" name="Google Shape;443;p19"/>
          <p:cNvGrpSpPr/>
          <p:nvPr/>
        </p:nvGrpSpPr>
        <p:grpSpPr>
          <a:xfrm>
            <a:off x="6707271" y="3013770"/>
            <a:ext cx="4873462" cy="5807326"/>
            <a:chOff x="0" y="-19050"/>
            <a:chExt cx="1283545" cy="1529501"/>
          </a:xfrm>
        </p:grpSpPr>
        <p:sp>
          <p:nvSpPr>
            <p:cNvPr id="444" name="Google Shape;444;p19"/>
            <p:cNvSpPr/>
            <p:nvPr/>
          </p:nvSpPr>
          <p:spPr>
            <a:xfrm>
              <a:off x="0" y="0"/>
              <a:ext cx="1283545" cy="1510451"/>
            </a:xfrm>
            <a:custGeom>
              <a:rect b="b" l="l" r="r" t="t"/>
              <a:pathLst>
                <a:path extrusionOk="0" h="1510451" w="1283545">
                  <a:moveTo>
                    <a:pt x="66721" y="0"/>
                  </a:moveTo>
                  <a:lnTo>
                    <a:pt x="1216824" y="0"/>
                  </a:lnTo>
                  <a:cubicBezTo>
                    <a:pt x="1253673" y="0"/>
                    <a:pt x="1283545" y="29872"/>
                    <a:pt x="1283545" y="66721"/>
                  </a:cubicBezTo>
                  <a:lnTo>
                    <a:pt x="1283545" y="1443730"/>
                  </a:lnTo>
                  <a:cubicBezTo>
                    <a:pt x="1283545" y="1461425"/>
                    <a:pt x="1276515" y="1478396"/>
                    <a:pt x="1264002" y="1490909"/>
                  </a:cubicBezTo>
                  <a:cubicBezTo>
                    <a:pt x="1251490" y="1503421"/>
                    <a:pt x="1234519" y="1510451"/>
                    <a:pt x="1216824" y="1510451"/>
                  </a:cubicBezTo>
                  <a:lnTo>
                    <a:pt x="66721" y="1510451"/>
                  </a:lnTo>
                  <a:cubicBezTo>
                    <a:pt x="29872" y="1510451"/>
                    <a:pt x="0" y="1480579"/>
                    <a:pt x="0" y="1443730"/>
                  </a:cubicBezTo>
                  <a:lnTo>
                    <a:pt x="0" y="66721"/>
                  </a:lnTo>
                  <a:cubicBezTo>
                    <a:pt x="0" y="29872"/>
                    <a:pt x="29872" y="0"/>
                    <a:pt x="66721" y="0"/>
                  </a:cubicBezTo>
                  <a:close/>
                </a:path>
              </a:pathLst>
            </a:custGeom>
            <a:solidFill>
              <a:srgbClr val="84C5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9"/>
            <p:cNvSpPr txBox="1"/>
            <p:nvPr/>
          </p:nvSpPr>
          <p:spPr>
            <a:xfrm>
              <a:off x="0" y="-19050"/>
              <a:ext cx="1283544" cy="152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6" name="Google Shape;446;p19"/>
          <p:cNvSpPr txBox="1"/>
          <p:nvPr/>
        </p:nvSpPr>
        <p:spPr>
          <a:xfrm>
            <a:off x="1526078" y="4385486"/>
            <a:ext cx="4455630" cy="26162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State program for public, private and home school students.</a:t>
            </a:r>
            <a:endParaRPr/>
          </a:p>
        </p:txBody>
      </p:sp>
      <p:sp>
        <p:nvSpPr>
          <p:cNvPr id="447" name="Google Shape;447;p19"/>
          <p:cNvSpPr txBox="1"/>
          <p:nvPr/>
        </p:nvSpPr>
        <p:spPr>
          <a:xfrm>
            <a:off x="6884044" y="4297833"/>
            <a:ext cx="4519911" cy="32734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College courses</a:t>
            </a:r>
            <a:r>
              <a:rPr b="0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taught on college campus (or online) by </a:t>
            </a:r>
            <a:r>
              <a:rPr b="1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college faculty</a:t>
            </a:r>
            <a:r>
              <a:rPr b="0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sp>
        <p:nvSpPr>
          <p:cNvPr id="448" name="Google Shape;448;p19"/>
          <p:cNvSpPr txBox="1"/>
          <p:nvPr/>
        </p:nvSpPr>
        <p:spPr>
          <a:xfrm>
            <a:off x="12304629" y="4297833"/>
            <a:ext cx="4482900" cy="3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Dual credit: </a:t>
            </a:r>
            <a:r>
              <a:rPr b="0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Students </a:t>
            </a:r>
            <a:r>
              <a:rPr lang="en-US" sz="3999">
                <a:solidFill>
                  <a:srgbClr val="FFFFFF"/>
                </a:solidFill>
              </a:rPr>
              <a:t>receive</a:t>
            </a:r>
            <a:r>
              <a:rPr b="0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high school and college credit by passing the course.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0"/>
          <p:cNvSpPr/>
          <p:nvPr/>
        </p:nvSpPr>
        <p:spPr>
          <a:xfrm>
            <a:off x="-2189452" y="7207056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7" y="0"/>
                </a:lnTo>
                <a:lnTo>
                  <a:pt x="7416657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54" name="Google Shape;454;p20"/>
          <p:cNvGrpSpPr/>
          <p:nvPr/>
        </p:nvGrpSpPr>
        <p:grpSpPr>
          <a:xfrm>
            <a:off x="1317165" y="3013770"/>
            <a:ext cx="4873462" cy="5807326"/>
            <a:chOff x="0" y="-19050"/>
            <a:chExt cx="1283545" cy="1529501"/>
          </a:xfrm>
        </p:grpSpPr>
        <p:sp>
          <p:nvSpPr>
            <p:cNvPr id="455" name="Google Shape;455;p20"/>
            <p:cNvSpPr/>
            <p:nvPr/>
          </p:nvSpPr>
          <p:spPr>
            <a:xfrm>
              <a:off x="0" y="0"/>
              <a:ext cx="1283545" cy="1510451"/>
            </a:xfrm>
            <a:custGeom>
              <a:rect b="b" l="l" r="r" t="t"/>
              <a:pathLst>
                <a:path extrusionOk="0" h="1510451" w="1283545">
                  <a:moveTo>
                    <a:pt x="66721" y="0"/>
                  </a:moveTo>
                  <a:lnTo>
                    <a:pt x="1216824" y="0"/>
                  </a:lnTo>
                  <a:cubicBezTo>
                    <a:pt x="1253673" y="0"/>
                    <a:pt x="1283545" y="29872"/>
                    <a:pt x="1283545" y="66721"/>
                  </a:cubicBezTo>
                  <a:lnTo>
                    <a:pt x="1283545" y="1443730"/>
                  </a:lnTo>
                  <a:cubicBezTo>
                    <a:pt x="1283545" y="1461425"/>
                    <a:pt x="1276515" y="1478396"/>
                    <a:pt x="1264002" y="1490909"/>
                  </a:cubicBezTo>
                  <a:cubicBezTo>
                    <a:pt x="1251490" y="1503421"/>
                    <a:pt x="1234519" y="1510451"/>
                    <a:pt x="1216824" y="1510451"/>
                  </a:cubicBezTo>
                  <a:lnTo>
                    <a:pt x="66721" y="1510451"/>
                  </a:lnTo>
                  <a:cubicBezTo>
                    <a:pt x="29872" y="1510451"/>
                    <a:pt x="0" y="1480579"/>
                    <a:pt x="0" y="1443730"/>
                  </a:cubicBezTo>
                  <a:lnTo>
                    <a:pt x="0" y="66721"/>
                  </a:lnTo>
                  <a:cubicBezTo>
                    <a:pt x="0" y="29872"/>
                    <a:pt x="29872" y="0"/>
                    <a:pt x="66721" y="0"/>
                  </a:cubicBezTo>
                  <a:close/>
                </a:path>
              </a:pathLst>
            </a:custGeom>
            <a:solidFill>
              <a:srgbClr val="086B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0"/>
            <p:cNvSpPr txBox="1"/>
            <p:nvPr/>
          </p:nvSpPr>
          <p:spPr>
            <a:xfrm>
              <a:off x="0" y="-19050"/>
              <a:ext cx="1283544" cy="152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7" name="Google Shape;457;p20"/>
          <p:cNvSpPr txBox="1"/>
          <p:nvPr/>
        </p:nvSpPr>
        <p:spPr>
          <a:xfrm>
            <a:off x="1317165" y="1028700"/>
            <a:ext cx="15512377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Post Secondary Enrollment Option (PSEO)</a:t>
            </a:r>
            <a:endParaRPr/>
          </a:p>
        </p:txBody>
      </p:sp>
      <p:sp>
        <p:nvSpPr>
          <p:cNvPr id="458" name="Google Shape;458;p20"/>
          <p:cNvSpPr txBox="1"/>
          <p:nvPr/>
        </p:nvSpPr>
        <p:spPr>
          <a:xfrm>
            <a:off x="6689229" y="1895475"/>
            <a:ext cx="4909542" cy="608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 can participate?</a:t>
            </a:r>
            <a:endParaRPr/>
          </a:p>
        </p:txBody>
      </p:sp>
      <p:sp>
        <p:nvSpPr>
          <p:cNvPr id="459" name="Google Shape;459;p20"/>
          <p:cNvSpPr/>
          <p:nvPr/>
        </p:nvSpPr>
        <p:spPr>
          <a:xfrm>
            <a:off x="14317451" y="-1028700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60" name="Google Shape;460;p20"/>
          <p:cNvGrpSpPr/>
          <p:nvPr/>
        </p:nvGrpSpPr>
        <p:grpSpPr>
          <a:xfrm>
            <a:off x="12095079" y="3013770"/>
            <a:ext cx="4873462" cy="5807326"/>
            <a:chOff x="0" y="-19050"/>
            <a:chExt cx="1283545" cy="1529501"/>
          </a:xfrm>
        </p:grpSpPr>
        <p:sp>
          <p:nvSpPr>
            <p:cNvPr id="461" name="Google Shape;461;p20"/>
            <p:cNvSpPr/>
            <p:nvPr/>
          </p:nvSpPr>
          <p:spPr>
            <a:xfrm>
              <a:off x="0" y="0"/>
              <a:ext cx="1283545" cy="1510451"/>
            </a:xfrm>
            <a:custGeom>
              <a:rect b="b" l="l" r="r" t="t"/>
              <a:pathLst>
                <a:path extrusionOk="0" h="1510451" w="1283545">
                  <a:moveTo>
                    <a:pt x="66721" y="0"/>
                  </a:moveTo>
                  <a:lnTo>
                    <a:pt x="1216824" y="0"/>
                  </a:lnTo>
                  <a:cubicBezTo>
                    <a:pt x="1253673" y="0"/>
                    <a:pt x="1283545" y="29872"/>
                    <a:pt x="1283545" y="66721"/>
                  </a:cubicBezTo>
                  <a:lnTo>
                    <a:pt x="1283545" y="1443730"/>
                  </a:lnTo>
                  <a:cubicBezTo>
                    <a:pt x="1283545" y="1461425"/>
                    <a:pt x="1276515" y="1478396"/>
                    <a:pt x="1264002" y="1490909"/>
                  </a:cubicBezTo>
                  <a:cubicBezTo>
                    <a:pt x="1251490" y="1503421"/>
                    <a:pt x="1234519" y="1510451"/>
                    <a:pt x="1216824" y="1510451"/>
                  </a:cubicBezTo>
                  <a:lnTo>
                    <a:pt x="66721" y="1510451"/>
                  </a:lnTo>
                  <a:cubicBezTo>
                    <a:pt x="29872" y="1510451"/>
                    <a:pt x="0" y="1480579"/>
                    <a:pt x="0" y="1443730"/>
                  </a:cubicBezTo>
                  <a:lnTo>
                    <a:pt x="0" y="66721"/>
                  </a:lnTo>
                  <a:cubicBezTo>
                    <a:pt x="0" y="29872"/>
                    <a:pt x="29872" y="0"/>
                    <a:pt x="66721" y="0"/>
                  </a:cubicBezTo>
                  <a:close/>
                </a:path>
              </a:pathLst>
            </a:custGeom>
            <a:solidFill>
              <a:srgbClr val="84C5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0"/>
            <p:cNvSpPr txBox="1"/>
            <p:nvPr/>
          </p:nvSpPr>
          <p:spPr>
            <a:xfrm>
              <a:off x="0" y="-19050"/>
              <a:ext cx="1283544" cy="152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3" name="Google Shape;463;p20"/>
          <p:cNvGrpSpPr/>
          <p:nvPr/>
        </p:nvGrpSpPr>
        <p:grpSpPr>
          <a:xfrm>
            <a:off x="6707271" y="3013770"/>
            <a:ext cx="4873462" cy="5807326"/>
            <a:chOff x="0" y="-19050"/>
            <a:chExt cx="1283545" cy="1529501"/>
          </a:xfrm>
        </p:grpSpPr>
        <p:sp>
          <p:nvSpPr>
            <p:cNvPr id="464" name="Google Shape;464;p20"/>
            <p:cNvSpPr/>
            <p:nvPr/>
          </p:nvSpPr>
          <p:spPr>
            <a:xfrm>
              <a:off x="0" y="0"/>
              <a:ext cx="1283545" cy="1510451"/>
            </a:xfrm>
            <a:custGeom>
              <a:rect b="b" l="l" r="r" t="t"/>
              <a:pathLst>
                <a:path extrusionOk="0" h="1510451" w="1283545">
                  <a:moveTo>
                    <a:pt x="66721" y="0"/>
                  </a:moveTo>
                  <a:lnTo>
                    <a:pt x="1216824" y="0"/>
                  </a:lnTo>
                  <a:cubicBezTo>
                    <a:pt x="1253673" y="0"/>
                    <a:pt x="1283545" y="29872"/>
                    <a:pt x="1283545" y="66721"/>
                  </a:cubicBezTo>
                  <a:lnTo>
                    <a:pt x="1283545" y="1443730"/>
                  </a:lnTo>
                  <a:cubicBezTo>
                    <a:pt x="1283545" y="1461425"/>
                    <a:pt x="1276515" y="1478396"/>
                    <a:pt x="1264002" y="1490909"/>
                  </a:cubicBezTo>
                  <a:cubicBezTo>
                    <a:pt x="1251490" y="1503421"/>
                    <a:pt x="1234519" y="1510451"/>
                    <a:pt x="1216824" y="1510451"/>
                  </a:cubicBezTo>
                  <a:lnTo>
                    <a:pt x="66721" y="1510451"/>
                  </a:lnTo>
                  <a:cubicBezTo>
                    <a:pt x="29872" y="1510451"/>
                    <a:pt x="0" y="1480579"/>
                    <a:pt x="0" y="1443730"/>
                  </a:cubicBezTo>
                  <a:lnTo>
                    <a:pt x="0" y="66721"/>
                  </a:lnTo>
                  <a:cubicBezTo>
                    <a:pt x="0" y="29872"/>
                    <a:pt x="29872" y="0"/>
                    <a:pt x="66721" y="0"/>
                  </a:cubicBezTo>
                  <a:close/>
                </a:path>
              </a:pathLst>
            </a:custGeom>
            <a:solidFill>
              <a:srgbClr val="E195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0"/>
            <p:cNvSpPr txBox="1"/>
            <p:nvPr/>
          </p:nvSpPr>
          <p:spPr>
            <a:xfrm>
              <a:off x="0" y="-19050"/>
              <a:ext cx="1283544" cy="152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6" name="Google Shape;466;p20"/>
          <p:cNvSpPr txBox="1"/>
          <p:nvPr/>
        </p:nvSpPr>
        <p:spPr>
          <a:xfrm>
            <a:off x="1518877" y="3324542"/>
            <a:ext cx="4455630" cy="3075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Institutions:</a:t>
            </a:r>
            <a:endParaRPr/>
          </a:p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9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Minnesota public and private 4-year and 2-year colleges</a:t>
            </a:r>
            <a:endParaRPr/>
          </a:p>
        </p:txBody>
      </p:sp>
      <p:sp>
        <p:nvSpPr>
          <p:cNvPr id="467" name="Google Shape;467;p20"/>
          <p:cNvSpPr txBox="1"/>
          <p:nvPr/>
        </p:nvSpPr>
        <p:spPr>
          <a:xfrm>
            <a:off x="6882895" y="3324542"/>
            <a:ext cx="4519911" cy="35998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Courses:</a:t>
            </a:r>
            <a:endParaRPr/>
          </a:p>
          <a:p>
            <a:pPr indent="0" lvl="0" marL="0" marR="0" rtl="0" algn="ctr">
              <a:lnSpc>
                <a:spcPct val="117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9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Offerings vary by institution. </a:t>
            </a:r>
            <a:endParaRPr/>
          </a:p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 central database of courses</a:t>
            </a:r>
            <a:endParaRPr/>
          </a:p>
        </p:txBody>
      </p:sp>
      <p:sp>
        <p:nvSpPr>
          <p:cNvPr id="468" name="Google Shape;468;p20"/>
          <p:cNvSpPr txBox="1"/>
          <p:nvPr/>
        </p:nvSpPr>
        <p:spPr>
          <a:xfrm>
            <a:off x="12346609" y="3281833"/>
            <a:ext cx="4482900" cy="56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Students:</a:t>
            </a:r>
            <a:endParaRPr/>
          </a:p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9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11th and 12th graders</a:t>
            </a:r>
            <a:endParaRPr b="0" i="0" sz="34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10th graders may enroll in one </a:t>
            </a:r>
            <a:r>
              <a:rPr lang="en-US" sz="3499">
                <a:solidFill>
                  <a:srgbClr val="FFFFFF"/>
                </a:solidFill>
              </a:rPr>
              <a:t>Career</a:t>
            </a:r>
            <a:r>
              <a:rPr b="0" i="0" lang="en-US" sz="34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Technical Education course at specific institutions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3" name="Google Shape;473;p21"/>
          <p:cNvCxnSpPr/>
          <p:nvPr/>
        </p:nvCxnSpPr>
        <p:spPr>
          <a:xfrm>
            <a:off x="3278156" y="5065584"/>
            <a:ext cx="0" cy="1616908"/>
          </a:xfrm>
          <a:prstGeom prst="straightConnector1">
            <a:avLst/>
          </a:prstGeom>
          <a:noFill/>
          <a:ln cap="flat" cmpd="sng" w="57150">
            <a:solidFill>
              <a:srgbClr val="086B7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4" name="Google Shape;474;p21"/>
          <p:cNvCxnSpPr/>
          <p:nvPr/>
        </p:nvCxnSpPr>
        <p:spPr>
          <a:xfrm>
            <a:off x="7221943" y="5065584"/>
            <a:ext cx="0" cy="1616908"/>
          </a:xfrm>
          <a:prstGeom prst="straightConnector1">
            <a:avLst/>
          </a:prstGeom>
          <a:noFill/>
          <a:ln cap="flat" cmpd="sng" w="57150">
            <a:solidFill>
              <a:srgbClr val="E1957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5" name="Google Shape;475;p21"/>
          <p:cNvCxnSpPr/>
          <p:nvPr/>
        </p:nvCxnSpPr>
        <p:spPr>
          <a:xfrm>
            <a:off x="11066057" y="5065584"/>
            <a:ext cx="0" cy="1616908"/>
          </a:xfrm>
          <a:prstGeom prst="straightConnector1">
            <a:avLst/>
          </a:prstGeom>
          <a:noFill/>
          <a:ln cap="flat" cmpd="sng" w="57150">
            <a:solidFill>
              <a:srgbClr val="84C5B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6" name="Google Shape;476;p21"/>
          <p:cNvCxnSpPr/>
          <p:nvPr/>
        </p:nvCxnSpPr>
        <p:spPr>
          <a:xfrm>
            <a:off x="14907305" y="5065584"/>
            <a:ext cx="0" cy="1616908"/>
          </a:xfrm>
          <a:prstGeom prst="straightConnector1">
            <a:avLst/>
          </a:prstGeom>
          <a:noFill/>
          <a:ln cap="flat" cmpd="sng" w="57150">
            <a:solidFill>
              <a:srgbClr val="848CC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477" name="Google Shape;477;p21"/>
          <p:cNvGrpSpPr/>
          <p:nvPr/>
        </p:nvGrpSpPr>
        <p:grpSpPr>
          <a:xfrm>
            <a:off x="2048094" y="5915189"/>
            <a:ext cx="2460123" cy="866833"/>
            <a:chOff x="0" y="-19050"/>
            <a:chExt cx="647934" cy="228302"/>
          </a:xfrm>
        </p:grpSpPr>
        <p:sp>
          <p:nvSpPr>
            <p:cNvPr id="478" name="Google Shape;478;p21"/>
            <p:cNvSpPr/>
            <p:nvPr/>
          </p:nvSpPr>
          <p:spPr>
            <a:xfrm>
              <a:off x="0" y="0"/>
              <a:ext cx="647934" cy="209252"/>
            </a:xfrm>
            <a:custGeom>
              <a:rect b="b" l="l" r="r" t="t"/>
              <a:pathLst>
                <a:path extrusionOk="0" h="209252" w="647934">
                  <a:moveTo>
                    <a:pt x="104626" y="0"/>
                  </a:moveTo>
                  <a:lnTo>
                    <a:pt x="543308" y="0"/>
                  </a:lnTo>
                  <a:cubicBezTo>
                    <a:pt x="571056" y="0"/>
                    <a:pt x="597668" y="11023"/>
                    <a:pt x="617289" y="30644"/>
                  </a:cubicBezTo>
                  <a:cubicBezTo>
                    <a:pt x="636910" y="50265"/>
                    <a:pt x="647934" y="76877"/>
                    <a:pt x="647934" y="104626"/>
                  </a:cubicBezTo>
                  <a:lnTo>
                    <a:pt x="647934" y="104626"/>
                  </a:lnTo>
                  <a:cubicBezTo>
                    <a:pt x="647934" y="132374"/>
                    <a:pt x="636910" y="158987"/>
                    <a:pt x="617289" y="178608"/>
                  </a:cubicBezTo>
                  <a:cubicBezTo>
                    <a:pt x="597668" y="198229"/>
                    <a:pt x="571056" y="209252"/>
                    <a:pt x="543308" y="209252"/>
                  </a:cubicBezTo>
                  <a:lnTo>
                    <a:pt x="104626" y="209252"/>
                  </a:lnTo>
                  <a:cubicBezTo>
                    <a:pt x="76877" y="209252"/>
                    <a:pt x="50265" y="198229"/>
                    <a:pt x="30644" y="178608"/>
                  </a:cubicBezTo>
                  <a:cubicBezTo>
                    <a:pt x="11023" y="158987"/>
                    <a:pt x="0" y="132374"/>
                    <a:pt x="0" y="104626"/>
                  </a:cubicBezTo>
                  <a:lnTo>
                    <a:pt x="0" y="104626"/>
                  </a:lnTo>
                  <a:cubicBezTo>
                    <a:pt x="0" y="76877"/>
                    <a:pt x="11023" y="50265"/>
                    <a:pt x="30644" y="30644"/>
                  </a:cubicBezTo>
                  <a:cubicBezTo>
                    <a:pt x="50265" y="11023"/>
                    <a:pt x="76877" y="0"/>
                    <a:pt x="104626" y="0"/>
                  </a:cubicBezTo>
                  <a:close/>
                </a:path>
              </a:pathLst>
            </a:custGeom>
            <a:solidFill>
              <a:srgbClr val="086B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1"/>
            <p:cNvSpPr txBox="1"/>
            <p:nvPr/>
          </p:nvSpPr>
          <p:spPr>
            <a:xfrm>
              <a:off x="0" y="-19050"/>
              <a:ext cx="647934" cy="2283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0" name="Google Shape;480;p21"/>
          <p:cNvGrpSpPr/>
          <p:nvPr/>
        </p:nvGrpSpPr>
        <p:grpSpPr>
          <a:xfrm>
            <a:off x="5991881" y="5915189"/>
            <a:ext cx="2460123" cy="866833"/>
            <a:chOff x="0" y="-19050"/>
            <a:chExt cx="647934" cy="228302"/>
          </a:xfrm>
        </p:grpSpPr>
        <p:sp>
          <p:nvSpPr>
            <p:cNvPr id="481" name="Google Shape;481;p21"/>
            <p:cNvSpPr/>
            <p:nvPr/>
          </p:nvSpPr>
          <p:spPr>
            <a:xfrm>
              <a:off x="0" y="0"/>
              <a:ext cx="647934" cy="209252"/>
            </a:xfrm>
            <a:custGeom>
              <a:rect b="b" l="l" r="r" t="t"/>
              <a:pathLst>
                <a:path extrusionOk="0" h="209252" w="647934">
                  <a:moveTo>
                    <a:pt x="104626" y="0"/>
                  </a:moveTo>
                  <a:lnTo>
                    <a:pt x="543308" y="0"/>
                  </a:lnTo>
                  <a:cubicBezTo>
                    <a:pt x="571056" y="0"/>
                    <a:pt x="597668" y="11023"/>
                    <a:pt x="617289" y="30644"/>
                  </a:cubicBezTo>
                  <a:cubicBezTo>
                    <a:pt x="636910" y="50265"/>
                    <a:pt x="647934" y="76877"/>
                    <a:pt x="647934" y="104626"/>
                  </a:cubicBezTo>
                  <a:lnTo>
                    <a:pt x="647934" y="104626"/>
                  </a:lnTo>
                  <a:cubicBezTo>
                    <a:pt x="647934" y="132374"/>
                    <a:pt x="636910" y="158987"/>
                    <a:pt x="617289" y="178608"/>
                  </a:cubicBezTo>
                  <a:cubicBezTo>
                    <a:pt x="597668" y="198229"/>
                    <a:pt x="571056" y="209252"/>
                    <a:pt x="543308" y="209252"/>
                  </a:cubicBezTo>
                  <a:lnTo>
                    <a:pt x="104626" y="209252"/>
                  </a:lnTo>
                  <a:cubicBezTo>
                    <a:pt x="76877" y="209252"/>
                    <a:pt x="50265" y="198229"/>
                    <a:pt x="30644" y="178608"/>
                  </a:cubicBezTo>
                  <a:cubicBezTo>
                    <a:pt x="11023" y="158987"/>
                    <a:pt x="0" y="132374"/>
                    <a:pt x="0" y="104626"/>
                  </a:cubicBezTo>
                  <a:lnTo>
                    <a:pt x="0" y="104626"/>
                  </a:lnTo>
                  <a:cubicBezTo>
                    <a:pt x="0" y="76877"/>
                    <a:pt x="11023" y="50265"/>
                    <a:pt x="30644" y="30644"/>
                  </a:cubicBezTo>
                  <a:cubicBezTo>
                    <a:pt x="50265" y="11023"/>
                    <a:pt x="76877" y="0"/>
                    <a:pt x="104626" y="0"/>
                  </a:cubicBezTo>
                  <a:close/>
                </a:path>
              </a:pathLst>
            </a:custGeom>
            <a:solidFill>
              <a:srgbClr val="E195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1"/>
            <p:cNvSpPr txBox="1"/>
            <p:nvPr/>
          </p:nvSpPr>
          <p:spPr>
            <a:xfrm>
              <a:off x="0" y="-19050"/>
              <a:ext cx="647934" cy="2283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3" name="Google Shape;483;p21"/>
          <p:cNvGrpSpPr/>
          <p:nvPr/>
        </p:nvGrpSpPr>
        <p:grpSpPr>
          <a:xfrm>
            <a:off x="9835996" y="5915189"/>
            <a:ext cx="2460123" cy="866833"/>
            <a:chOff x="0" y="-19050"/>
            <a:chExt cx="647934" cy="228302"/>
          </a:xfrm>
        </p:grpSpPr>
        <p:sp>
          <p:nvSpPr>
            <p:cNvPr id="484" name="Google Shape;484;p21"/>
            <p:cNvSpPr/>
            <p:nvPr/>
          </p:nvSpPr>
          <p:spPr>
            <a:xfrm>
              <a:off x="0" y="0"/>
              <a:ext cx="647934" cy="209252"/>
            </a:xfrm>
            <a:custGeom>
              <a:rect b="b" l="l" r="r" t="t"/>
              <a:pathLst>
                <a:path extrusionOk="0" h="209252" w="647934">
                  <a:moveTo>
                    <a:pt x="104626" y="0"/>
                  </a:moveTo>
                  <a:lnTo>
                    <a:pt x="543308" y="0"/>
                  </a:lnTo>
                  <a:cubicBezTo>
                    <a:pt x="571056" y="0"/>
                    <a:pt x="597668" y="11023"/>
                    <a:pt x="617289" y="30644"/>
                  </a:cubicBezTo>
                  <a:cubicBezTo>
                    <a:pt x="636910" y="50265"/>
                    <a:pt x="647934" y="76877"/>
                    <a:pt x="647934" y="104626"/>
                  </a:cubicBezTo>
                  <a:lnTo>
                    <a:pt x="647934" y="104626"/>
                  </a:lnTo>
                  <a:cubicBezTo>
                    <a:pt x="647934" y="132374"/>
                    <a:pt x="636910" y="158987"/>
                    <a:pt x="617289" y="178608"/>
                  </a:cubicBezTo>
                  <a:cubicBezTo>
                    <a:pt x="597668" y="198229"/>
                    <a:pt x="571056" y="209252"/>
                    <a:pt x="543308" y="209252"/>
                  </a:cubicBezTo>
                  <a:lnTo>
                    <a:pt x="104626" y="209252"/>
                  </a:lnTo>
                  <a:cubicBezTo>
                    <a:pt x="76877" y="209252"/>
                    <a:pt x="50265" y="198229"/>
                    <a:pt x="30644" y="178608"/>
                  </a:cubicBezTo>
                  <a:cubicBezTo>
                    <a:pt x="11023" y="158987"/>
                    <a:pt x="0" y="132374"/>
                    <a:pt x="0" y="104626"/>
                  </a:cubicBezTo>
                  <a:lnTo>
                    <a:pt x="0" y="104626"/>
                  </a:lnTo>
                  <a:cubicBezTo>
                    <a:pt x="0" y="76877"/>
                    <a:pt x="11023" y="50265"/>
                    <a:pt x="30644" y="30644"/>
                  </a:cubicBezTo>
                  <a:cubicBezTo>
                    <a:pt x="50265" y="11023"/>
                    <a:pt x="76877" y="0"/>
                    <a:pt x="104626" y="0"/>
                  </a:cubicBezTo>
                  <a:close/>
                </a:path>
              </a:pathLst>
            </a:custGeom>
            <a:solidFill>
              <a:srgbClr val="84C5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1"/>
            <p:cNvSpPr txBox="1"/>
            <p:nvPr/>
          </p:nvSpPr>
          <p:spPr>
            <a:xfrm>
              <a:off x="0" y="-19050"/>
              <a:ext cx="647934" cy="2283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6" name="Google Shape;486;p21"/>
          <p:cNvGrpSpPr/>
          <p:nvPr/>
        </p:nvGrpSpPr>
        <p:grpSpPr>
          <a:xfrm>
            <a:off x="13677244" y="5915189"/>
            <a:ext cx="2460123" cy="866833"/>
            <a:chOff x="0" y="-19050"/>
            <a:chExt cx="647934" cy="228302"/>
          </a:xfrm>
        </p:grpSpPr>
        <p:sp>
          <p:nvSpPr>
            <p:cNvPr id="487" name="Google Shape;487;p21"/>
            <p:cNvSpPr/>
            <p:nvPr/>
          </p:nvSpPr>
          <p:spPr>
            <a:xfrm>
              <a:off x="0" y="0"/>
              <a:ext cx="647934" cy="209252"/>
            </a:xfrm>
            <a:custGeom>
              <a:rect b="b" l="l" r="r" t="t"/>
              <a:pathLst>
                <a:path extrusionOk="0" h="209252" w="647934">
                  <a:moveTo>
                    <a:pt x="104626" y="0"/>
                  </a:moveTo>
                  <a:lnTo>
                    <a:pt x="543308" y="0"/>
                  </a:lnTo>
                  <a:cubicBezTo>
                    <a:pt x="571056" y="0"/>
                    <a:pt x="597668" y="11023"/>
                    <a:pt x="617289" y="30644"/>
                  </a:cubicBezTo>
                  <a:cubicBezTo>
                    <a:pt x="636910" y="50265"/>
                    <a:pt x="647934" y="76877"/>
                    <a:pt x="647934" y="104626"/>
                  </a:cubicBezTo>
                  <a:lnTo>
                    <a:pt x="647934" y="104626"/>
                  </a:lnTo>
                  <a:cubicBezTo>
                    <a:pt x="647934" y="132374"/>
                    <a:pt x="636910" y="158987"/>
                    <a:pt x="617289" y="178608"/>
                  </a:cubicBezTo>
                  <a:cubicBezTo>
                    <a:pt x="597668" y="198229"/>
                    <a:pt x="571056" y="209252"/>
                    <a:pt x="543308" y="209252"/>
                  </a:cubicBezTo>
                  <a:lnTo>
                    <a:pt x="104626" y="209252"/>
                  </a:lnTo>
                  <a:cubicBezTo>
                    <a:pt x="76877" y="209252"/>
                    <a:pt x="50265" y="198229"/>
                    <a:pt x="30644" y="178608"/>
                  </a:cubicBezTo>
                  <a:cubicBezTo>
                    <a:pt x="11023" y="158987"/>
                    <a:pt x="0" y="132374"/>
                    <a:pt x="0" y="104626"/>
                  </a:cubicBezTo>
                  <a:lnTo>
                    <a:pt x="0" y="104626"/>
                  </a:lnTo>
                  <a:cubicBezTo>
                    <a:pt x="0" y="76877"/>
                    <a:pt x="11023" y="50265"/>
                    <a:pt x="30644" y="30644"/>
                  </a:cubicBezTo>
                  <a:cubicBezTo>
                    <a:pt x="50265" y="11023"/>
                    <a:pt x="76877" y="0"/>
                    <a:pt x="104626" y="0"/>
                  </a:cubicBezTo>
                  <a:close/>
                </a:path>
              </a:pathLst>
            </a:custGeom>
            <a:solidFill>
              <a:srgbClr val="848C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21"/>
            <p:cNvSpPr txBox="1"/>
            <p:nvPr/>
          </p:nvSpPr>
          <p:spPr>
            <a:xfrm>
              <a:off x="0" y="-19050"/>
              <a:ext cx="647934" cy="2283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9" name="Google Shape;489;p21"/>
          <p:cNvSpPr/>
          <p:nvPr/>
        </p:nvSpPr>
        <p:spPr>
          <a:xfrm>
            <a:off x="2087926" y="3127027"/>
            <a:ext cx="2317566" cy="2317566"/>
          </a:xfrm>
          <a:custGeom>
            <a:rect b="b" l="l" r="r" t="t"/>
            <a:pathLst>
              <a:path extrusionOk="0" h="2317566" w="2317566">
                <a:moveTo>
                  <a:pt x="0" y="0"/>
                </a:moveTo>
                <a:lnTo>
                  <a:pt x="2317566" y="0"/>
                </a:lnTo>
                <a:lnTo>
                  <a:pt x="2317566" y="2317567"/>
                </a:lnTo>
                <a:lnTo>
                  <a:pt x="0" y="23175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0" name="Google Shape;490;p21"/>
          <p:cNvSpPr/>
          <p:nvPr/>
        </p:nvSpPr>
        <p:spPr>
          <a:xfrm>
            <a:off x="6051423" y="3127027"/>
            <a:ext cx="2317566" cy="2317566"/>
          </a:xfrm>
          <a:custGeom>
            <a:rect b="b" l="l" r="r" t="t"/>
            <a:pathLst>
              <a:path extrusionOk="0" h="2317566" w="2317566">
                <a:moveTo>
                  <a:pt x="0" y="0"/>
                </a:moveTo>
                <a:lnTo>
                  <a:pt x="2317567" y="0"/>
                </a:lnTo>
                <a:lnTo>
                  <a:pt x="2317567" y="2317567"/>
                </a:lnTo>
                <a:lnTo>
                  <a:pt x="0" y="23175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1" name="Google Shape;491;p21"/>
          <p:cNvSpPr/>
          <p:nvPr/>
        </p:nvSpPr>
        <p:spPr>
          <a:xfrm>
            <a:off x="9907274" y="3088927"/>
            <a:ext cx="2317566" cy="2317566"/>
          </a:xfrm>
          <a:custGeom>
            <a:rect b="b" l="l" r="r" t="t"/>
            <a:pathLst>
              <a:path extrusionOk="0" h="2317566" w="2317566">
                <a:moveTo>
                  <a:pt x="0" y="0"/>
                </a:moveTo>
                <a:lnTo>
                  <a:pt x="2317566" y="0"/>
                </a:lnTo>
                <a:lnTo>
                  <a:pt x="2317566" y="2317567"/>
                </a:lnTo>
                <a:lnTo>
                  <a:pt x="0" y="23175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8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2" name="Google Shape;492;p21"/>
          <p:cNvSpPr/>
          <p:nvPr/>
        </p:nvSpPr>
        <p:spPr>
          <a:xfrm>
            <a:off x="13748522" y="3146077"/>
            <a:ext cx="2317566" cy="2317566"/>
          </a:xfrm>
          <a:custGeom>
            <a:rect b="b" l="l" r="r" t="t"/>
            <a:pathLst>
              <a:path extrusionOk="0" h="2317566" w="2317566">
                <a:moveTo>
                  <a:pt x="0" y="0"/>
                </a:moveTo>
                <a:lnTo>
                  <a:pt x="2317566" y="0"/>
                </a:lnTo>
                <a:lnTo>
                  <a:pt x="2317566" y="2317567"/>
                </a:lnTo>
                <a:lnTo>
                  <a:pt x="0" y="23175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8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93" name="Google Shape;493;p21"/>
          <p:cNvGrpSpPr/>
          <p:nvPr/>
        </p:nvGrpSpPr>
        <p:grpSpPr>
          <a:xfrm>
            <a:off x="2188919" y="3027935"/>
            <a:ext cx="2178473" cy="2178473"/>
            <a:chOff x="0" y="0"/>
            <a:chExt cx="812800" cy="812800"/>
          </a:xfrm>
        </p:grpSpPr>
        <p:sp>
          <p:nvSpPr>
            <p:cNvPr id="494" name="Google Shape;494;p2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8FA"/>
            </a:solidFill>
            <a:ln cap="sq" cmpd="sng" w="190500">
              <a:solidFill>
                <a:srgbClr val="086B7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1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6" name="Google Shape;496;p21"/>
          <p:cNvGrpSpPr/>
          <p:nvPr/>
        </p:nvGrpSpPr>
        <p:grpSpPr>
          <a:xfrm>
            <a:off x="6132706" y="3027935"/>
            <a:ext cx="2178473" cy="2178473"/>
            <a:chOff x="0" y="0"/>
            <a:chExt cx="812800" cy="812800"/>
          </a:xfrm>
        </p:grpSpPr>
        <p:sp>
          <p:nvSpPr>
            <p:cNvPr id="497" name="Google Shape;497;p2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8FA"/>
            </a:solidFill>
            <a:ln cap="sq" cmpd="sng" w="190500">
              <a:solidFill>
                <a:srgbClr val="E19578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21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9" name="Google Shape;499;p21"/>
          <p:cNvGrpSpPr/>
          <p:nvPr/>
        </p:nvGrpSpPr>
        <p:grpSpPr>
          <a:xfrm>
            <a:off x="9976821" y="3027935"/>
            <a:ext cx="2178473" cy="2178473"/>
            <a:chOff x="0" y="0"/>
            <a:chExt cx="812800" cy="812800"/>
          </a:xfrm>
        </p:grpSpPr>
        <p:sp>
          <p:nvSpPr>
            <p:cNvPr id="500" name="Google Shape;500;p2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8FA"/>
            </a:solidFill>
            <a:ln cap="sq" cmpd="sng" w="190500">
              <a:solidFill>
                <a:srgbClr val="84C5B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1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2" name="Google Shape;502;p21"/>
          <p:cNvGrpSpPr/>
          <p:nvPr/>
        </p:nvGrpSpPr>
        <p:grpSpPr>
          <a:xfrm>
            <a:off x="13818068" y="3071325"/>
            <a:ext cx="2178473" cy="2178473"/>
            <a:chOff x="0" y="0"/>
            <a:chExt cx="812800" cy="812800"/>
          </a:xfrm>
        </p:grpSpPr>
        <p:sp>
          <p:nvSpPr>
            <p:cNvPr id="503" name="Google Shape;503;p2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8FA"/>
            </a:solidFill>
            <a:ln cap="sq" cmpd="sng" w="190500">
              <a:solidFill>
                <a:srgbClr val="848CC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1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5" name="Google Shape;505;p21"/>
          <p:cNvSpPr txBox="1"/>
          <p:nvPr/>
        </p:nvSpPr>
        <p:spPr>
          <a:xfrm>
            <a:off x="13105575" y="7248983"/>
            <a:ext cx="36093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Complete </a:t>
            </a:r>
            <a:r>
              <a:rPr lang="en-US" sz="2400">
                <a:solidFill>
                  <a:srgbClr val="545454"/>
                </a:solidFill>
              </a:rPr>
              <a:t>admissions</a:t>
            </a:r>
            <a:r>
              <a:rPr b="0" i="0" lang="en-US" sz="2400" u="none" cap="none" strike="noStrike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 and enrollment process outlined by the college</a:t>
            </a:r>
            <a:endParaRPr/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5454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May 30th Deadline for public school students</a:t>
            </a:r>
            <a:r>
              <a:rPr b="0" i="0" lang="en-US" sz="2400" u="none" cap="none" strike="noStrike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sp>
        <p:nvSpPr>
          <p:cNvPr id="506" name="Google Shape;506;p21"/>
          <p:cNvSpPr/>
          <p:nvPr/>
        </p:nvSpPr>
        <p:spPr>
          <a:xfrm>
            <a:off x="15633443" y="8230553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8" y="0"/>
                </a:lnTo>
                <a:lnTo>
                  <a:pt x="7416658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7" name="Google Shape;507;p21"/>
          <p:cNvSpPr/>
          <p:nvPr/>
        </p:nvSpPr>
        <p:spPr>
          <a:xfrm flipH="1">
            <a:off x="-1925881" y="-1096818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 rotWithShape="1">
            <a:blip r:embed="rId5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8" name="Google Shape;508;p21"/>
          <p:cNvSpPr/>
          <p:nvPr/>
        </p:nvSpPr>
        <p:spPr>
          <a:xfrm>
            <a:off x="6510139" y="3495548"/>
            <a:ext cx="1494139" cy="1243248"/>
          </a:xfrm>
          <a:custGeom>
            <a:rect b="b" l="l" r="r" t="t"/>
            <a:pathLst>
              <a:path extrusionOk="0" h="1243248" w="1494139">
                <a:moveTo>
                  <a:pt x="0" y="0"/>
                </a:moveTo>
                <a:lnTo>
                  <a:pt x="1494140" y="0"/>
                </a:lnTo>
                <a:lnTo>
                  <a:pt x="1494140" y="1243248"/>
                </a:lnTo>
                <a:lnTo>
                  <a:pt x="0" y="12432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9" name="Google Shape;509;p21"/>
          <p:cNvSpPr/>
          <p:nvPr/>
        </p:nvSpPr>
        <p:spPr>
          <a:xfrm>
            <a:off x="2681221" y="3577725"/>
            <a:ext cx="1169928" cy="1165673"/>
          </a:xfrm>
          <a:custGeom>
            <a:rect b="b" l="l" r="r" t="t"/>
            <a:pathLst>
              <a:path extrusionOk="0" h="1165673" w="1169928">
                <a:moveTo>
                  <a:pt x="0" y="0"/>
                </a:moveTo>
                <a:lnTo>
                  <a:pt x="1169927" y="0"/>
                </a:lnTo>
                <a:lnTo>
                  <a:pt x="1169927" y="1165674"/>
                </a:lnTo>
                <a:lnTo>
                  <a:pt x="0" y="116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0" name="Google Shape;510;p21"/>
          <p:cNvSpPr/>
          <p:nvPr/>
        </p:nvSpPr>
        <p:spPr>
          <a:xfrm>
            <a:off x="10168106" y="3519626"/>
            <a:ext cx="1795903" cy="1195092"/>
          </a:xfrm>
          <a:custGeom>
            <a:rect b="b" l="l" r="r" t="t"/>
            <a:pathLst>
              <a:path extrusionOk="0" h="1195092" w="1795903">
                <a:moveTo>
                  <a:pt x="0" y="0"/>
                </a:moveTo>
                <a:lnTo>
                  <a:pt x="1795903" y="0"/>
                </a:lnTo>
                <a:lnTo>
                  <a:pt x="1795903" y="1195092"/>
                </a:lnTo>
                <a:lnTo>
                  <a:pt x="0" y="1195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1" name="Google Shape;511;p21"/>
          <p:cNvSpPr/>
          <p:nvPr/>
        </p:nvSpPr>
        <p:spPr>
          <a:xfrm>
            <a:off x="14292034" y="3416632"/>
            <a:ext cx="1236276" cy="1487859"/>
          </a:xfrm>
          <a:custGeom>
            <a:rect b="b" l="l" r="r" t="t"/>
            <a:pathLst>
              <a:path extrusionOk="0" h="1487859" w="1236276">
                <a:moveTo>
                  <a:pt x="0" y="0"/>
                </a:moveTo>
                <a:lnTo>
                  <a:pt x="1236276" y="0"/>
                </a:lnTo>
                <a:lnTo>
                  <a:pt x="1236276" y="1487859"/>
                </a:lnTo>
                <a:lnTo>
                  <a:pt x="0" y="14878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2" name="Google Shape;512;p21"/>
          <p:cNvSpPr txBox="1"/>
          <p:nvPr/>
        </p:nvSpPr>
        <p:spPr>
          <a:xfrm>
            <a:off x="2941976" y="960582"/>
            <a:ext cx="12404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Post Secondary </a:t>
            </a:r>
            <a:r>
              <a:rPr b="1" lang="en-US" sz="5400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Enrollment</a:t>
            </a: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 Option </a:t>
            </a:r>
            <a:endParaRPr/>
          </a:p>
        </p:txBody>
      </p:sp>
      <p:sp>
        <p:nvSpPr>
          <p:cNvPr id="513" name="Google Shape;513;p21"/>
          <p:cNvSpPr txBox="1"/>
          <p:nvPr/>
        </p:nvSpPr>
        <p:spPr>
          <a:xfrm>
            <a:off x="1754900" y="7248983"/>
            <a:ext cx="3046511" cy="1550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Talk to your high school counselor, and parents.</a:t>
            </a:r>
            <a:endParaRPr/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514" name="Google Shape;514;p21"/>
          <p:cNvSpPr txBox="1"/>
          <p:nvPr/>
        </p:nvSpPr>
        <p:spPr>
          <a:xfrm>
            <a:off x="9643357" y="7248983"/>
            <a:ext cx="2845500" cy="22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Talk to your high school </a:t>
            </a:r>
            <a:r>
              <a:rPr b="1" lang="en-US" sz="2400">
                <a:solidFill>
                  <a:srgbClr val="545454"/>
                </a:solidFill>
              </a:rPr>
              <a:t>counselor</a:t>
            </a:r>
            <a:r>
              <a:rPr b="1" i="0" lang="en-US" sz="2400" u="none" cap="none" strike="noStrike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400" u="none" cap="none" strike="noStrike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to discuss graduation </a:t>
            </a:r>
            <a:r>
              <a:rPr lang="en-US" sz="2400">
                <a:solidFill>
                  <a:srgbClr val="545454"/>
                </a:solidFill>
              </a:rPr>
              <a:t>requirements</a:t>
            </a:r>
            <a:endParaRPr/>
          </a:p>
        </p:txBody>
      </p:sp>
      <p:sp>
        <p:nvSpPr>
          <p:cNvPr id="515" name="Google Shape;515;p21"/>
          <p:cNvSpPr txBox="1"/>
          <p:nvPr/>
        </p:nvSpPr>
        <p:spPr>
          <a:xfrm>
            <a:off x="5344336" y="7250430"/>
            <a:ext cx="3755213" cy="1160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Research institutions and courses, as well as enrollment deadlines</a:t>
            </a:r>
            <a:endParaRPr/>
          </a:p>
        </p:txBody>
      </p:sp>
      <p:sp>
        <p:nvSpPr>
          <p:cNvPr id="516" name="Google Shape;516;p21"/>
          <p:cNvSpPr txBox="1"/>
          <p:nvPr/>
        </p:nvSpPr>
        <p:spPr>
          <a:xfrm>
            <a:off x="2573687" y="6108545"/>
            <a:ext cx="1408938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Step 01</a:t>
            </a:r>
            <a:endParaRPr/>
          </a:p>
        </p:txBody>
      </p:sp>
      <p:sp>
        <p:nvSpPr>
          <p:cNvPr id="517" name="Google Shape;517;p21"/>
          <p:cNvSpPr txBox="1"/>
          <p:nvPr/>
        </p:nvSpPr>
        <p:spPr>
          <a:xfrm>
            <a:off x="6510139" y="6108545"/>
            <a:ext cx="1423606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Step 02</a:t>
            </a:r>
            <a:endParaRPr/>
          </a:p>
        </p:txBody>
      </p:sp>
      <p:sp>
        <p:nvSpPr>
          <p:cNvPr id="518" name="Google Shape;518;p21"/>
          <p:cNvSpPr txBox="1"/>
          <p:nvPr/>
        </p:nvSpPr>
        <p:spPr>
          <a:xfrm>
            <a:off x="10349777" y="6108545"/>
            <a:ext cx="1432560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Step 03</a:t>
            </a:r>
            <a:endParaRPr/>
          </a:p>
        </p:txBody>
      </p:sp>
      <p:sp>
        <p:nvSpPr>
          <p:cNvPr id="519" name="Google Shape;519;p21"/>
          <p:cNvSpPr txBox="1"/>
          <p:nvPr/>
        </p:nvSpPr>
        <p:spPr>
          <a:xfrm>
            <a:off x="14181167" y="6108545"/>
            <a:ext cx="1452277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Step 04</a:t>
            </a:r>
            <a:endParaRPr/>
          </a:p>
        </p:txBody>
      </p:sp>
      <p:sp>
        <p:nvSpPr>
          <p:cNvPr id="520" name="Google Shape;520;p21"/>
          <p:cNvSpPr txBox="1"/>
          <p:nvPr/>
        </p:nvSpPr>
        <p:spPr>
          <a:xfrm>
            <a:off x="7036817" y="2048765"/>
            <a:ext cx="4214366" cy="608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does it work?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5" name="Google Shape;525;p22"/>
          <p:cNvGrpSpPr/>
          <p:nvPr/>
        </p:nvGrpSpPr>
        <p:grpSpPr>
          <a:xfrm>
            <a:off x="11538185" y="3629822"/>
            <a:ext cx="6336612" cy="6336612"/>
            <a:chOff x="0" y="0"/>
            <a:chExt cx="812800" cy="812800"/>
          </a:xfrm>
        </p:grpSpPr>
        <p:sp>
          <p:nvSpPr>
            <p:cNvPr id="526" name="Google Shape;526;p2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48CC5"/>
            </a:solidFill>
            <a:ln cap="sq" cmpd="sng" w="2286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22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8" name="Google Shape;528;p22"/>
          <p:cNvGrpSpPr/>
          <p:nvPr/>
        </p:nvGrpSpPr>
        <p:grpSpPr>
          <a:xfrm>
            <a:off x="6018901" y="3629822"/>
            <a:ext cx="6250199" cy="6250199"/>
            <a:chOff x="0" y="0"/>
            <a:chExt cx="812800" cy="812800"/>
          </a:xfrm>
        </p:grpSpPr>
        <p:sp>
          <p:nvSpPr>
            <p:cNvPr id="529" name="Google Shape;529;p2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4C5BE"/>
            </a:solidFill>
            <a:ln cap="sq" cmpd="sng" w="2286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22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1" name="Google Shape;531;p22"/>
          <p:cNvGrpSpPr/>
          <p:nvPr/>
        </p:nvGrpSpPr>
        <p:grpSpPr>
          <a:xfrm>
            <a:off x="421936" y="3629822"/>
            <a:ext cx="6336612" cy="6336612"/>
            <a:chOff x="0" y="0"/>
            <a:chExt cx="812800" cy="812800"/>
          </a:xfrm>
        </p:grpSpPr>
        <p:sp>
          <p:nvSpPr>
            <p:cNvPr id="532" name="Google Shape;532;p2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19578"/>
            </a:solidFill>
            <a:ln cap="sq" cmpd="sng" w="2286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2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4" name="Google Shape;534;p22"/>
          <p:cNvSpPr txBox="1"/>
          <p:nvPr/>
        </p:nvSpPr>
        <p:spPr>
          <a:xfrm>
            <a:off x="4855252" y="619125"/>
            <a:ext cx="8577496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Considerations with PSEO</a:t>
            </a:r>
            <a:endParaRPr/>
          </a:p>
        </p:txBody>
      </p:sp>
      <p:sp>
        <p:nvSpPr>
          <p:cNvPr id="535" name="Google Shape;535;p22"/>
          <p:cNvSpPr txBox="1"/>
          <p:nvPr/>
        </p:nvSpPr>
        <p:spPr>
          <a:xfrm>
            <a:off x="1257648" y="4778609"/>
            <a:ext cx="4618378" cy="41929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College Student Experience</a:t>
            </a:r>
            <a:endParaRPr/>
          </a:p>
          <a:p>
            <a:pPr indent="0" lvl="0" marL="0" marR="0" rtl="0" algn="ctr">
              <a:lnSpc>
                <a:spcPct val="117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9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College Transcript</a:t>
            </a:r>
            <a:endParaRPr/>
          </a:p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Responsibility</a:t>
            </a:r>
            <a:endParaRPr/>
          </a:p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Time Management</a:t>
            </a:r>
            <a:endParaRPr/>
          </a:p>
          <a:p>
            <a:pPr indent="0" lvl="0" marL="0" marR="0" rtl="0" algn="ctr">
              <a:lnSpc>
                <a:spcPct val="1155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22"/>
          <p:cNvSpPr txBox="1"/>
          <p:nvPr/>
        </p:nvSpPr>
        <p:spPr>
          <a:xfrm>
            <a:off x="7045356" y="4630320"/>
            <a:ext cx="4197300" cy="45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Communication and Privacy</a:t>
            </a:r>
            <a:endParaRPr sz="1100"/>
          </a:p>
          <a:p>
            <a:pPr indent="0" lvl="0" marL="0" marR="0" rtl="0" algn="ctr">
              <a:lnSpc>
                <a:spcPct val="104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FERPA</a:t>
            </a:r>
            <a:endParaRPr sz="1100"/>
          </a:p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Expectations- Email, </a:t>
            </a:r>
            <a:r>
              <a:rPr lang="en-US" sz="3299">
                <a:solidFill>
                  <a:srgbClr val="FFFFFF"/>
                </a:solidFill>
              </a:rPr>
              <a:t>Website</a:t>
            </a:r>
            <a:r>
              <a:rPr b="0" i="0" lang="en-US" sz="3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/ Resources, </a:t>
            </a:r>
            <a:endParaRPr sz="1100"/>
          </a:p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Reading</a:t>
            </a:r>
            <a:endParaRPr sz="1100"/>
          </a:p>
        </p:txBody>
      </p:sp>
      <p:sp>
        <p:nvSpPr>
          <p:cNvPr id="537" name="Google Shape;537;p22"/>
          <p:cNvSpPr txBox="1"/>
          <p:nvPr/>
        </p:nvSpPr>
        <p:spPr>
          <a:xfrm>
            <a:off x="12486045" y="4778609"/>
            <a:ext cx="4440894" cy="250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Logistics</a:t>
            </a:r>
            <a:endParaRPr/>
          </a:p>
          <a:p>
            <a:pPr indent="0" lvl="0" marL="0" marR="0" rtl="0" algn="ctr">
              <a:lnSpc>
                <a:spcPct val="134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9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Transportation</a:t>
            </a:r>
            <a:endParaRPr/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Courses</a:t>
            </a:r>
            <a:endParaRPr/>
          </a:p>
        </p:txBody>
      </p:sp>
      <p:sp>
        <p:nvSpPr>
          <p:cNvPr id="538" name="Google Shape;538;p22"/>
          <p:cNvSpPr/>
          <p:nvPr/>
        </p:nvSpPr>
        <p:spPr>
          <a:xfrm flipH="1">
            <a:off x="16602155" y="6062308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7416657" y="0"/>
                </a:moveTo>
                <a:lnTo>
                  <a:pt x="0" y="0"/>
                </a:lnTo>
                <a:lnTo>
                  <a:pt x="0" y="7200900"/>
                </a:lnTo>
                <a:lnTo>
                  <a:pt x="7416657" y="7200900"/>
                </a:lnTo>
                <a:lnTo>
                  <a:pt x="7416657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9" name="Google Shape;539;p22"/>
          <p:cNvSpPr/>
          <p:nvPr/>
        </p:nvSpPr>
        <p:spPr>
          <a:xfrm flipH="1">
            <a:off x="-2015587" y="-850052"/>
            <a:ext cx="5364902" cy="5364902"/>
          </a:xfrm>
          <a:custGeom>
            <a:rect b="b" l="l" r="r" t="t"/>
            <a:pathLst>
              <a:path extrusionOk="0" h="5364902" w="5364902">
                <a:moveTo>
                  <a:pt x="5364902" y="0"/>
                </a:moveTo>
                <a:lnTo>
                  <a:pt x="0" y="0"/>
                </a:lnTo>
                <a:lnTo>
                  <a:pt x="0" y="5364902"/>
                </a:lnTo>
                <a:lnTo>
                  <a:pt x="5364902" y="5364902"/>
                </a:lnTo>
                <a:lnTo>
                  <a:pt x="5364902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23"/>
          <p:cNvSpPr/>
          <p:nvPr/>
        </p:nvSpPr>
        <p:spPr>
          <a:xfrm>
            <a:off x="-2189452" y="7207056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7" y="0"/>
                </a:lnTo>
                <a:lnTo>
                  <a:pt x="7416657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45" name="Google Shape;545;p23"/>
          <p:cNvGrpSpPr/>
          <p:nvPr/>
        </p:nvGrpSpPr>
        <p:grpSpPr>
          <a:xfrm>
            <a:off x="1317165" y="3013770"/>
            <a:ext cx="4873462" cy="6867961"/>
            <a:chOff x="0" y="-19050"/>
            <a:chExt cx="1283545" cy="1808846"/>
          </a:xfrm>
        </p:grpSpPr>
        <p:sp>
          <p:nvSpPr>
            <p:cNvPr id="546" name="Google Shape;546;p23"/>
            <p:cNvSpPr/>
            <p:nvPr/>
          </p:nvSpPr>
          <p:spPr>
            <a:xfrm>
              <a:off x="0" y="0"/>
              <a:ext cx="1283545" cy="1789796"/>
            </a:xfrm>
            <a:custGeom>
              <a:rect b="b" l="l" r="r" t="t"/>
              <a:pathLst>
                <a:path extrusionOk="0" h="1789796" w="1283545">
                  <a:moveTo>
                    <a:pt x="66721" y="0"/>
                  </a:moveTo>
                  <a:lnTo>
                    <a:pt x="1216824" y="0"/>
                  </a:lnTo>
                  <a:cubicBezTo>
                    <a:pt x="1253673" y="0"/>
                    <a:pt x="1283545" y="29872"/>
                    <a:pt x="1283545" y="66721"/>
                  </a:cubicBezTo>
                  <a:lnTo>
                    <a:pt x="1283545" y="1723075"/>
                  </a:lnTo>
                  <a:cubicBezTo>
                    <a:pt x="1283545" y="1740771"/>
                    <a:pt x="1276515" y="1757741"/>
                    <a:pt x="1264002" y="1770254"/>
                  </a:cubicBezTo>
                  <a:cubicBezTo>
                    <a:pt x="1251490" y="1782767"/>
                    <a:pt x="1234519" y="1789796"/>
                    <a:pt x="1216824" y="1789796"/>
                  </a:cubicBezTo>
                  <a:lnTo>
                    <a:pt x="66721" y="1789796"/>
                  </a:lnTo>
                  <a:cubicBezTo>
                    <a:pt x="29872" y="1789796"/>
                    <a:pt x="0" y="1759924"/>
                    <a:pt x="0" y="1723075"/>
                  </a:cubicBezTo>
                  <a:lnTo>
                    <a:pt x="0" y="66721"/>
                  </a:lnTo>
                  <a:cubicBezTo>
                    <a:pt x="0" y="29872"/>
                    <a:pt x="29872" y="0"/>
                    <a:pt x="66721" y="0"/>
                  </a:cubicBezTo>
                  <a:close/>
                </a:path>
              </a:pathLst>
            </a:custGeom>
            <a:solidFill>
              <a:srgbClr val="086B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3"/>
            <p:cNvSpPr txBox="1"/>
            <p:nvPr/>
          </p:nvSpPr>
          <p:spPr>
            <a:xfrm>
              <a:off x="0" y="-19050"/>
              <a:ext cx="1283544" cy="18088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8" name="Google Shape;548;p23"/>
          <p:cNvSpPr txBox="1"/>
          <p:nvPr/>
        </p:nvSpPr>
        <p:spPr>
          <a:xfrm>
            <a:off x="1317165" y="807720"/>
            <a:ext cx="15512377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How Credit Works</a:t>
            </a:r>
            <a:endParaRPr/>
          </a:p>
        </p:txBody>
      </p:sp>
      <p:sp>
        <p:nvSpPr>
          <p:cNvPr id="549" name="Google Shape;549;p23"/>
          <p:cNvSpPr/>
          <p:nvPr/>
        </p:nvSpPr>
        <p:spPr>
          <a:xfrm>
            <a:off x="14317451" y="-1028700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50" name="Google Shape;550;p23"/>
          <p:cNvGrpSpPr/>
          <p:nvPr/>
        </p:nvGrpSpPr>
        <p:grpSpPr>
          <a:xfrm>
            <a:off x="12095079" y="3013770"/>
            <a:ext cx="4873462" cy="6867961"/>
            <a:chOff x="0" y="-19050"/>
            <a:chExt cx="1283545" cy="1808846"/>
          </a:xfrm>
        </p:grpSpPr>
        <p:sp>
          <p:nvSpPr>
            <p:cNvPr id="551" name="Google Shape;551;p23"/>
            <p:cNvSpPr/>
            <p:nvPr/>
          </p:nvSpPr>
          <p:spPr>
            <a:xfrm>
              <a:off x="0" y="0"/>
              <a:ext cx="1283545" cy="1789796"/>
            </a:xfrm>
            <a:custGeom>
              <a:rect b="b" l="l" r="r" t="t"/>
              <a:pathLst>
                <a:path extrusionOk="0" h="1789796" w="1283545">
                  <a:moveTo>
                    <a:pt x="66721" y="0"/>
                  </a:moveTo>
                  <a:lnTo>
                    <a:pt x="1216824" y="0"/>
                  </a:lnTo>
                  <a:cubicBezTo>
                    <a:pt x="1253673" y="0"/>
                    <a:pt x="1283545" y="29872"/>
                    <a:pt x="1283545" y="66721"/>
                  </a:cubicBezTo>
                  <a:lnTo>
                    <a:pt x="1283545" y="1723075"/>
                  </a:lnTo>
                  <a:cubicBezTo>
                    <a:pt x="1283545" y="1740771"/>
                    <a:pt x="1276515" y="1757741"/>
                    <a:pt x="1264002" y="1770254"/>
                  </a:cubicBezTo>
                  <a:cubicBezTo>
                    <a:pt x="1251490" y="1782767"/>
                    <a:pt x="1234519" y="1789796"/>
                    <a:pt x="1216824" y="1789796"/>
                  </a:cubicBezTo>
                  <a:lnTo>
                    <a:pt x="66721" y="1789796"/>
                  </a:lnTo>
                  <a:cubicBezTo>
                    <a:pt x="29872" y="1789796"/>
                    <a:pt x="0" y="1759924"/>
                    <a:pt x="0" y="1723075"/>
                  </a:cubicBezTo>
                  <a:lnTo>
                    <a:pt x="0" y="66721"/>
                  </a:lnTo>
                  <a:cubicBezTo>
                    <a:pt x="0" y="29872"/>
                    <a:pt x="29872" y="0"/>
                    <a:pt x="66721" y="0"/>
                  </a:cubicBezTo>
                  <a:close/>
                </a:path>
              </a:pathLst>
            </a:custGeom>
            <a:solidFill>
              <a:srgbClr val="84C5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3"/>
            <p:cNvSpPr txBox="1"/>
            <p:nvPr/>
          </p:nvSpPr>
          <p:spPr>
            <a:xfrm>
              <a:off x="0" y="-19050"/>
              <a:ext cx="1283544" cy="18088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3" name="Google Shape;553;p23"/>
          <p:cNvGrpSpPr/>
          <p:nvPr/>
        </p:nvGrpSpPr>
        <p:grpSpPr>
          <a:xfrm>
            <a:off x="6707271" y="3013770"/>
            <a:ext cx="4873462" cy="6867961"/>
            <a:chOff x="0" y="-19050"/>
            <a:chExt cx="1283545" cy="1808846"/>
          </a:xfrm>
        </p:grpSpPr>
        <p:sp>
          <p:nvSpPr>
            <p:cNvPr id="554" name="Google Shape;554;p23"/>
            <p:cNvSpPr/>
            <p:nvPr/>
          </p:nvSpPr>
          <p:spPr>
            <a:xfrm>
              <a:off x="0" y="0"/>
              <a:ext cx="1283545" cy="1789796"/>
            </a:xfrm>
            <a:custGeom>
              <a:rect b="b" l="l" r="r" t="t"/>
              <a:pathLst>
                <a:path extrusionOk="0" h="1789796" w="1283545">
                  <a:moveTo>
                    <a:pt x="66721" y="0"/>
                  </a:moveTo>
                  <a:lnTo>
                    <a:pt x="1216824" y="0"/>
                  </a:lnTo>
                  <a:cubicBezTo>
                    <a:pt x="1253673" y="0"/>
                    <a:pt x="1283545" y="29872"/>
                    <a:pt x="1283545" y="66721"/>
                  </a:cubicBezTo>
                  <a:lnTo>
                    <a:pt x="1283545" y="1723075"/>
                  </a:lnTo>
                  <a:cubicBezTo>
                    <a:pt x="1283545" y="1740771"/>
                    <a:pt x="1276515" y="1757741"/>
                    <a:pt x="1264002" y="1770254"/>
                  </a:cubicBezTo>
                  <a:cubicBezTo>
                    <a:pt x="1251490" y="1782767"/>
                    <a:pt x="1234519" y="1789796"/>
                    <a:pt x="1216824" y="1789796"/>
                  </a:cubicBezTo>
                  <a:lnTo>
                    <a:pt x="66721" y="1789796"/>
                  </a:lnTo>
                  <a:cubicBezTo>
                    <a:pt x="29872" y="1789796"/>
                    <a:pt x="0" y="1759924"/>
                    <a:pt x="0" y="1723075"/>
                  </a:cubicBezTo>
                  <a:lnTo>
                    <a:pt x="0" y="66721"/>
                  </a:lnTo>
                  <a:cubicBezTo>
                    <a:pt x="0" y="29872"/>
                    <a:pt x="29872" y="0"/>
                    <a:pt x="66721" y="0"/>
                  </a:cubicBezTo>
                  <a:close/>
                </a:path>
              </a:pathLst>
            </a:custGeom>
            <a:solidFill>
              <a:srgbClr val="E195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3"/>
            <p:cNvSpPr txBox="1"/>
            <p:nvPr/>
          </p:nvSpPr>
          <p:spPr>
            <a:xfrm>
              <a:off x="0" y="-19050"/>
              <a:ext cx="1283544" cy="18088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6" name="Google Shape;556;p23"/>
          <p:cNvSpPr txBox="1"/>
          <p:nvPr/>
        </p:nvSpPr>
        <p:spPr>
          <a:xfrm>
            <a:off x="7022629" y="3388995"/>
            <a:ext cx="4242742" cy="11639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Transferring College Credit</a:t>
            </a:r>
            <a:endParaRPr/>
          </a:p>
        </p:txBody>
      </p:sp>
      <p:sp>
        <p:nvSpPr>
          <p:cNvPr id="557" name="Google Shape;557;p23"/>
          <p:cNvSpPr txBox="1"/>
          <p:nvPr/>
        </p:nvSpPr>
        <p:spPr>
          <a:xfrm>
            <a:off x="12410437" y="3541395"/>
            <a:ext cx="4242742" cy="573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Credit Evaluation</a:t>
            </a:r>
            <a:endParaRPr/>
          </a:p>
        </p:txBody>
      </p:sp>
      <p:sp>
        <p:nvSpPr>
          <p:cNvPr id="558" name="Google Shape;558;p23"/>
          <p:cNvSpPr txBox="1"/>
          <p:nvPr/>
        </p:nvSpPr>
        <p:spPr>
          <a:xfrm>
            <a:off x="1635854" y="3541395"/>
            <a:ext cx="4242742" cy="11639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Earning College Credit</a:t>
            </a:r>
            <a:endParaRPr/>
          </a:p>
        </p:txBody>
      </p:sp>
      <p:sp>
        <p:nvSpPr>
          <p:cNvPr id="559" name="Google Shape;559;p23"/>
          <p:cNvSpPr txBox="1"/>
          <p:nvPr/>
        </p:nvSpPr>
        <p:spPr>
          <a:xfrm>
            <a:off x="1639420" y="5114925"/>
            <a:ext cx="4296300" cy="3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Students can earn credit while in high school through AP, PSEO, CE, CIS and other </a:t>
            </a:r>
            <a:r>
              <a:rPr lang="en-US" sz="3599">
                <a:solidFill>
                  <a:srgbClr val="FFFFFF"/>
                </a:solidFill>
              </a:rPr>
              <a:t>opportunities</a:t>
            </a: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560" name="Google Shape;560;p23"/>
          <p:cNvSpPr txBox="1"/>
          <p:nvPr/>
        </p:nvSpPr>
        <p:spPr>
          <a:xfrm>
            <a:off x="12410437" y="4841364"/>
            <a:ext cx="4296326" cy="4116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Students should meet with a college advisor to evaluate how credits will transfer and apply to their degree plan. </a:t>
            </a:r>
            <a:endParaRPr/>
          </a:p>
        </p:txBody>
      </p:sp>
      <p:sp>
        <p:nvSpPr>
          <p:cNvPr id="561" name="Google Shape;561;p23"/>
          <p:cNvSpPr txBox="1"/>
          <p:nvPr/>
        </p:nvSpPr>
        <p:spPr>
          <a:xfrm>
            <a:off x="7022629" y="4841364"/>
            <a:ext cx="4296300" cy="49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Students can transfer earned college credits to colleges and university they attend after high school. Each </a:t>
            </a:r>
            <a:r>
              <a:rPr lang="en-US" sz="3200">
                <a:solidFill>
                  <a:srgbClr val="FFFFFF"/>
                </a:solidFill>
              </a:rPr>
              <a:t>institution</a:t>
            </a:r>
            <a:r>
              <a:rPr b="0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has policies on accepting transfer credits.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4"/>
          <p:cNvSpPr/>
          <p:nvPr/>
        </p:nvSpPr>
        <p:spPr>
          <a:xfrm>
            <a:off x="-2189452" y="7207056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7" y="0"/>
                </a:lnTo>
                <a:lnTo>
                  <a:pt x="7416657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67" name="Google Shape;567;p24"/>
          <p:cNvGrpSpPr/>
          <p:nvPr/>
        </p:nvGrpSpPr>
        <p:grpSpPr>
          <a:xfrm>
            <a:off x="1317165" y="3013770"/>
            <a:ext cx="4873462" cy="6867961"/>
            <a:chOff x="0" y="-19050"/>
            <a:chExt cx="1283545" cy="1808846"/>
          </a:xfrm>
        </p:grpSpPr>
        <p:sp>
          <p:nvSpPr>
            <p:cNvPr id="568" name="Google Shape;568;p24"/>
            <p:cNvSpPr/>
            <p:nvPr/>
          </p:nvSpPr>
          <p:spPr>
            <a:xfrm>
              <a:off x="0" y="0"/>
              <a:ext cx="1283545" cy="1789796"/>
            </a:xfrm>
            <a:custGeom>
              <a:rect b="b" l="l" r="r" t="t"/>
              <a:pathLst>
                <a:path extrusionOk="0" h="1789796" w="1283545">
                  <a:moveTo>
                    <a:pt x="66721" y="0"/>
                  </a:moveTo>
                  <a:lnTo>
                    <a:pt x="1216824" y="0"/>
                  </a:lnTo>
                  <a:cubicBezTo>
                    <a:pt x="1253673" y="0"/>
                    <a:pt x="1283545" y="29872"/>
                    <a:pt x="1283545" y="66721"/>
                  </a:cubicBezTo>
                  <a:lnTo>
                    <a:pt x="1283545" y="1723075"/>
                  </a:lnTo>
                  <a:cubicBezTo>
                    <a:pt x="1283545" y="1740771"/>
                    <a:pt x="1276515" y="1757741"/>
                    <a:pt x="1264002" y="1770254"/>
                  </a:cubicBezTo>
                  <a:cubicBezTo>
                    <a:pt x="1251490" y="1782767"/>
                    <a:pt x="1234519" y="1789796"/>
                    <a:pt x="1216824" y="1789796"/>
                  </a:cubicBezTo>
                  <a:lnTo>
                    <a:pt x="66721" y="1789796"/>
                  </a:lnTo>
                  <a:cubicBezTo>
                    <a:pt x="29872" y="1789796"/>
                    <a:pt x="0" y="1759924"/>
                    <a:pt x="0" y="1723075"/>
                  </a:cubicBezTo>
                  <a:lnTo>
                    <a:pt x="0" y="66721"/>
                  </a:lnTo>
                  <a:cubicBezTo>
                    <a:pt x="0" y="29872"/>
                    <a:pt x="29872" y="0"/>
                    <a:pt x="66721" y="0"/>
                  </a:cubicBezTo>
                  <a:close/>
                </a:path>
              </a:pathLst>
            </a:custGeom>
            <a:solidFill>
              <a:srgbClr val="E195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4"/>
            <p:cNvSpPr txBox="1"/>
            <p:nvPr/>
          </p:nvSpPr>
          <p:spPr>
            <a:xfrm>
              <a:off x="0" y="-19050"/>
              <a:ext cx="1283544" cy="18088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0" name="Google Shape;570;p24"/>
          <p:cNvSpPr txBox="1"/>
          <p:nvPr/>
        </p:nvSpPr>
        <p:spPr>
          <a:xfrm>
            <a:off x="1518877" y="619125"/>
            <a:ext cx="15512377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Conclusion</a:t>
            </a:r>
            <a:endParaRPr/>
          </a:p>
        </p:txBody>
      </p:sp>
      <p:sp>
        <p:nvSpPr>
          <p:cNvPr id="571" name="Google Shape;571;p24"/>
          <p:cNvSpPr/>
          <p:nvPr/>
        </p:nvSpPr>
        <p:spPr>
          <a:xfrm>
            <a:off x="14317451" y="-1028700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72" name="Google Shape;572;p24"/>
          <p:cNvGrpSpPr/>
          <p:nvPr/>
        </p:nvGrpSpPr>
        <p:grpSpPr>
          <a:xfrm>
            <a:off x="12095079" y="3013770"/>
            <a:ext cx="4873462" cy="6867961"/>
            <a:chOff x="0" y="-19050"/>
            <a:chExt cx="1283545" cy="1808846"/>
          </a:xfrm>
        </p:grpSpPr>
        <p:sp>
          <p:nvSpPr>
            <p:cNvPr id="573" name="Google Shape;573;p24"/>
            <p:cNvSpPr/>
            <p:nvPr/>
          </p:nvSpPr>
          <p:spPr>
            <a:xfrm>
              <a:off x="0" y="0"/>
              <a:ext cx="1283545" cy="1789796"/>
            </a:xfrm>
            <a:custGeom>
              <a:rect b="b" l="l" r="r" t="t"/>
              <a:pathLst>
                <a:path extrusionOk="0" h="1789796" w="1283545">
                  <a:moveTo>
                    <a:pt x="66721" y="0"/>
                  </a:moveTo>
                  <a:lnTo>
                    <a:pt x="1216824" y="0"/>
                  </a:lnTo>
                  <a:cubicBezTo>
                    <a:pt x="1253673" y="0"/>
                    <a:pt x="1283545" y="29872"/>
                    <a:pt x="1283545" y="66721"/>
                  </a:cubicBezTo>
                  <a:lnTo>
                    <a:pt x="1283545" y="1723075"/>
                  </a:lnTo>
                  <a:cubicBezTo>
                    <a:pt x="1283545" y="1740771"/>
                    <a:pt x="1276515" y="1757741"/>
                    <a:pt x="1264002" y="1770254"/>
                  </a:cubicBezTo>
                  <a:cubicBezTo>
                    <a:pt x="1251490" y="1782767"/>
                    <a:pt x="1234519" y="1789796"/>
                    <a:pt x="1216824" y="1789796"/>
                  </a:cubicBezTo>
                  <a:lnTo>
                    <a:pt x="66721" y="1789796"/>
                  </a:lnTo>
                  <a:cubicBezTo>
                    <a:pt x="29872" y="1789796"/>
                    <a:pt x="0" y="1759924"/>
                    <a:pt x="0" y="1723075"/>
                  </a:cubicBezTo>
                  <a:lnTo>
                    <a:pt x="0" y="66721"/>
                  </a:lnTo>
                  <a:cubicBezTo>
                    <a:pt x="0" y="29872"/>
                    <a:pt x="29872" y="0"/>
                    <a:pt x="66721" y="0"/>
                  </a:cubicBezTo>
                  <a:close/>
                </a:path>
              </a:pathLst>
            </a:custGeom>
            <a:solidFill>
              <a:srgbClr val="848C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24"/>
            <p:cNvSpPr txBox="1"/>
            <p:nvPr/>
          </p:nvSpPr>
          <p:spPr>
            <a:xfrm>
              <a:off x="0" y="-19050"/>
              <a:ext cx="1283544" cy="18088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5" name="Google Shape;575;p24"/>
          <p:cNvGrpSpPr/>
          <p:nvPr/>
        </p:nvGrpSpPr>
        <p:grpSpPr>
          <a:xfrm>
            <a:off x="6707271" y="3013770"/>
            <a:ext cx="4873462" cy="6867961"/>
            <a:chOff x="0" y="-19050"/>
            <a:chExt cx="1283545" cy="1808846"/>
          </a:xfrm>
        </p:grpSpPr>
        <p:sp>
          <p:nvSpPr>
            <p:cNvPr id="576" name="Google Shape;576;p24"/>
            <p:cNvSpPr/>
            <p:nvPr/>
          </p:nvSpPr>
          <p:spPr>
            <a:xfrm>
              <a:off x="0" y="0"/>
              <a:ext cx="1283545" cy="1789796"/>
            </a:xfrm>
            <a:custGeom>
              <a:rect b="b" l="l" r="r" t="t"/>
              <a:pathLst>
                <a:path extrusionOk="0" h="1789796" w="1283545">
                  <a:moveTo>
                    <a:pt x="66721" y="0"/>
                  </a:moveTo>
                  <a:lnTo>
                    <a:pt x="1216824" y="0"/>
                  </a:lnTo>
                  <a:cubicBezTo>
                    <a:pt x="1253673" y="0"/>
                    <a:pt x="1283545" y="29872"/>
                    <a:pt x="1283545" y="66721"/>
                  </a:cubicBezTo>
                  <a:lnTo>
                    <a:pt x="1283545" y="1723075"/>
                  </a:lnTo>
                  <a:cubicBezTo>
                    <a:pt x="1283545" y="1740771"/>
                    <a:pt x="1276515" y="1757741"/>
                    <a:pt x="1264002" y="1770254"/>
                  </a:cubicBezTo>
                  <a:cubicBezTo>
                    <a:pt x="1251490" y="1782767"/>
                    <a:pt x="1234519" y="1789796"/>
                    <a:pt x="1216824" y="1789796"/>
                  </a:cubicBezTo>
                  <a:lnTo>
                    <a:pt x="66721" y="1789796"/>
                  </a:lnTo>
                  <a:cubicBezTo>
                    <a:pt x="29872" y="1789796"/>
                    <a:pt x="0" y="1759924"/>
                    <a:pt x="0" y="1723075"/>
                  </a:cubicBezTo>
                  <a:lnTo>
                    <a:pt x="0" y="66721"/>
                  </a:lnTo>
                  <a:cubicBezTo>
                    <a:pt x="0" y="29872"/>
                    <a:pt x="29872" y="0"/>
                    <a:pt x="66721" y="0"/>
                  </a:cubicBezTo>
                  <a:close/>
                </a:path>
              </a:pathLst>
            </a:custGeom>
            <a:solidFill>
              <a:srgbClr val="84C5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4"/>
            <p:cNvSpPr txBox="1"/>
            <p:nvPr/>
          </p:nvSpPr>
          <p:spPr>
            <a:xfrm>
              <a:off x="0" y="-19050"/>
              <a:ext cx="1283544" cy="18088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8" name="Google Shape;578;p24"/>
          <p:cNvSpPr txBox="1"/>
          <p:nvPr/>
        </p:nvSpPr>
        <p:spPr>
          <a:xfrm>
            <a:off x="7022629" y="3388995"/>
            <a:ext cx="4242742" cy="1754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Each option has pros and cons to consider</a:t>
            </a:r>
            <a:endParaRPr/>
          </a:p>
        </p:txBody>
      </p:sp>
      <p:sp>
        <p:nvSpPr>
          <p:cNvPr id="579" name="Google Shape;579;p24"/>
          <p:cNvSpPr txBox="1"/>
          <p:nvPr/>
        </p:nvSpPr>
        <p:spPr>
          <a:xfrm>
            <a:off x="12410437" y="3541395"/>
            <a:ext cx="4242742" cy="2345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Meet with your school counselor to determine the best fit</a:t>
            </a:r>
            <a:endParaRPr/>
          </a:p>
        </p:txBody>
      </p:sp>
      <p:sp>
        <p:nvSpPr>
          <p:cNvPr id="580" name="Google Shape;580;p24"/>
          <p:cNvSpPr txBox="1"/>
          <p:nvPr/>
        </p:nvSpPr>
        <p:spPr>
          <a:xfrm>
            <a:off x="1635854" y="3541395"/>
            <a:ext cx="4242742" cy="2345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Several options exist for earning college credit in high school</a:t>
            </a:r>
            <a:endParaRPr/>
          </a:p>
        </p:txBody>
      </p:sp>
      <p:sp>
        <p:nvSpPr>
          <p:cNvPr id="581" name="Google Shape;581;p24"/>
          <p:cNvSpPr txBox="1"/>
          <p:nvPr/>
        </p:nvSpPr>
        <p:spPr>
          <a:xfrm>
            <a:off x="1605731" y="6455341"/>
            <a:ext cx="4296326" cy="2345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 classes, PSEO, CE, CIS and more allow students to earn college credit</a:t>
            </a:r>
            <a:endParaRPr/>
          </a:p>
        </p:txBody>
      </p:sp>
      <p:sp>
        <p:nvSpPr>
          <p:cNvPr id="582" name="Google Shape;582;p24"/>
          <p:cNvSpPr txBox="1"/>
          <p:nvPr/>
        </p:nvSpPr>
        <p:spPr>
          <a:xfrm>
            <a:off x="12410437" y="6455341"/>
            <a:ext cx="4296300" cy="27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Counselors can help evaluate options based on student goals and </a:t>
            </a:r>
            <a:r>
              <a:rPr lang="en-US" sz="3599">
                <a:solidFill>
                  <a:srgbClr val="FFFFFF"/>
                </a:solidFill>
              </a:rPr>
              <a:t>abilities</a:t>
            </a:r>
            <a:endParaRPr/>
          </a:p>
        </p:txBody>
      </p:sp>
      <p:sp>
        <p:nvSpPr>
          <p:cNvPr id="583" name="Google Shape;583;p24"/>
          <p:cNvSpPr txBox="1"/>
          <p:nvPr/>
        </p:nvSpPr>
        <p:spPr>
          <a:xfrm>
            <a:off x="6969045" y="6315516"/>
            <a:ext cx="4296300" cy="27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99">
                <a:solidFill>
                  <a:srgbClr val="FFFFFF"/>
                </a:solidFill>
              </a:rPr>
              <a:t>Level of ri</a:t>
            </a: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gor, </a:t>
            </a:r>
            <a:r>
              <a:rPr lang="en-US" sz="3599">
                <a:solidFill>
                  <a:srgbClr val="FFFFFF"/>
                </a:solidFill>
              </a:rPr>
              <a:t>time commitment</a:t>
            </a: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and future career plans should be evaluated</a:t>
            </a:r>
            <a:endParaRPr/>
          </a:p>
        </p:txBody>
      </p:sp>
      <p:sp>
        <p:nvSpPr>
          <p:cNvPr id="584" name="Google Shape;584;p24"/>
          <p:cNvSpPr txBox="1"/>
          <p:nvPr/>
        </p:nvSpPr>
        <p:spPr>
          <a:xfrm>
            <a:off x="101327" y="1665922"/>
            <a:ext cx="18186600" cy="12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Earning college credit in high school can give students a head start on college, but the best option depends on the </a:t>
            </a:r>
            <a:r>
              <a:rPr lang="en-US" sz="3599"/>
              <a:t>individual</a:t>
            </a:r>
            <a:r>
              <a:rPr b="0" i="0" lang="en-US" sz="35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" name="Google Shape;589;p25"/>
          <p:cNvGrpSpPr/>
          <p:nvPr/>
        </p:nvGrpSpPr>
        <p:grpSpPr>
          <a:xfrm>
            <a:off x="1028700" y="2551089"/>
            <a:ext cx="16230600" cy="6611961"/>
            <a:chOff x="0" y="-19050"/>
            <a:chExt cx="4274726" cy="1741422"/>
          </a:xfrm>
        </p:grpSpPr>
        <p:sp>
          <p:nvSpPr>
            <p:cNvPr id="590" name="Google Shape;590;p25"/>
            <p:cNvSpPr/>
            <p:nvPr/>
          </p:nvSpPr>
          <p:spPr>
            <a:xfrm>
              <a:off x="0" y="0"/>
              <a:ext cx="4274726" cy="1722372"/>
            </a:xfrm>
            <a:custGeom>
              <a:rect b="b" l="l" r="r" t="t"/>
              <a:pathLst>
                <a:path extrusionOk="0" h="1722372" w="4274726">
                  <a:moveTo>
                    <a:pt x="20034" y="0"/>
                  </a:moveTo>
                  <a:lnTo>
                    <a:pt x="4254692" y="0"/>
                  </a:lnTo>
                  <a:cubicBezTo>
                    <a:pt x="4265756" y="0"/>
                    <a:pt x="4274726" y="8969"/>
                    <a:pt x="4274726" y="20034"/>
                  </a:cubicBezTo>
                  <a:lnTo>
                    <a:pt x="4274726" y="1702338"/>
                  </a:lnTo>
                  <a:cubicBezTo>
                    <a:pt x="4274726" y="1707652"/>
                    <a:pt x="4272615" y="1712747"/>
                    <a:pt x="4268858" y="1716504"/>
                  </a:cubicBezTo>
                  <a:cubicBezTo>
                    <a:pt x="4265101" y="1720261"/>
                    <a:pt x="4260005" y="1722372"/>
                    <a:pt x="4254692" y="1722372"/>
                  </a:cubicBezTo>
                  <a:lnTo>
                    <a:pt x="20034" y="1722372"/>
                  </a:lnTo>
                  <a:cubicBezTo>
                    <a:pt x="8969" y="1722372"/>
                    <a:pt x="0" y="1713403"/>
                    <a:pt x="0" y="1702338"/>
                  </a:cubicBezTo>
                  <a:lnTo>
                    <a:pt x="0" y="20034"/>
                  </a:lnTo>
                  <a:cubicBezTo>
                    <a:pt x="0" y="8969"/>
                    <a:pt x="8969" y="0"/>
                    <a:pt x="20034" y="0"/>
                  </a:cubicBezTo>
                  <a:close/>
                </a:path>
              </a:pathLst>
            </a:custGeom>
            <a:solidFill>
              <a:srgbClr val="848C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5"/>
            <p:cNvSpPr txBox="1"/>
            <p:nvPr/>
          </p:nvSpPr>
          <p:spPr>
            <a:xfrm>
              <a:off x="0" y="-19050"/>
              <a:ext cx="4274726" cy="17414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2" name="Google Shape;592;p25"/>
          <p:cNvSpPr/>
          <p:nvPr/>
        </p:nvSpPr>
        <p:spPr>
          <a:xfrm>
            <a:off x="15382362" y="7286074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8" y="0"/>
                </a:lnTo>
                <a:lnTo>
                  <a:pt x="7416658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3" name="Google Shape;593;p25"/>
          <p:cNvSpPr/>
          <p:nvPr/>
        </p:nvSpPr>
        <p:spPr>
          <a:xfrm flipH="1">
            <a:off x="-291810" y="-1118623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4" name="Google Shape;594;p25"/>
          <p:cNvSpPr txBox="1"/>
          <p:nvPr/>
        </p:nvSpPr>
        <p:spPr>
          <a:xfrm>
            <a:off x="3498776" y="1028700"/>
            <a:ext cx="13412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Thank you to our Guests</a:t>
            </a:r>
            <a:endParaRPr/>
          </a:p>
        </p:txBody>
      </p:sp>
      <p:sp>
        <p:nvSpPr>
          <p:cNvPr id="595" name="Google Shape;595;p25"/>
          <p:cNvSpPr txBox="1"/>
          <p:nvPr/>
        </p:nvSpPr>
        <p:spPr>
          <a:xfrm>
            <a:off x="1376570" y="3996489"/>
            <a:ext cx="15534900" cy="22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Mike Altomari- Mankato</a:t>
            </a:r>
            <a:endParaRPr/>
          </a:p>
          <a:p>
            <a:pPr indent="0" lvl="0" marL="0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F8FA"/>
        </a:solidFill>
      </p:bgPr>
    </p:bg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6"/>
          <p:cNvSpPr/>
          <p:nvPr/>
        </p:nvSpPr>
        <p:spPr>
          <a:xfrm>
            <a:off x="15382362" y="7286074"/>
            <a:ext cx="7416657" cy="7200900"/>
          </a:xfrm>
          <a:custGeom>
            <a:rect b="b" l="l" r="r" t="t"/>
            <a:pathLst>
              <a:path extrusionOk="0" h="7200900" w="7416657">
                <a:moveTo>
                  <a:pt x="0" y="0"/>
                </a:moveTo>
                <a:lnTo>
                  <a:pt x="7416658" y="0"/>
                </a:lnTo>
                <a:lnTo>
                  <a:pt x="7416658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1" name="Google Shape;601;p26"/>
          <p:cNvSpPr/>
          <p:nvPr/>
        </p:nvSpPr>
        <p:spPr>
          <a:xfrm flipH="1">
            <a:off x="-291810" y="-1118623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 rotWithShape="1">
            <a:blip r:embed="rId4">
              <a:alphaModFix amt="13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2" name="Google Shape;602;p26"/>
          <p:cNvSpPr txBox="1"/>
          <p:nvPr/>
        </p:nvSpPr>
        <p:spPr>
          <a:xfrm>
            <a:off x="6484144" y="4538662"/>
            <a:ext cx="5319712" cy="1209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99" u="none" cap="none" strike="noStrike">
                <a:solidFill>
                  <a:srgbClr val="086B76"/>
                </a:solidFill>
                <a:latin typeface="Bricolage Grotesque SemiBold"/>
                <a:ea typeface="Bricolage Grotesque SemiBold"/>
                <a:cs typeface="Bricolage Grotesque SemiBold"/>
                <a:sym typeface="Bricolage Grotesque SemiBold"/>
              </a:rPr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