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68" r:id="rId3"/>
    <p:sldId id="369" r:id="rId4"/>
    <p:sldId id="370" r:id="rId5"/>
    <p:sldId id="371" r:id="rId6"/>
    <p:sldId id="372" r:id="rId7"/>
    <p:sldId id="366" r:id="rId8"/>
    <p:sldId id="373" r:id="rId9"/>
    <p:sldId id="343" r:id="rId10"/>
    <p:sldId id="374" r:id="rId11"/>
    <p:sldId id="364" r:id="rId12"/>
    <p:sldId id="375" r:id="rId13"/>
    <p:sldId id="337" r:id="rId14"/>
    <p:sldId id="376" r:id="rId15"/>
    <p:sldId id="378" r:id="rId16"/>
    <p:sldId id="379" r:id="rId17"/>
    <p:sldId id="381" r:id="rId18"/>
    <p:sldId id="382" r:id="rId19"/>
    <p:sldId id="383" r:id="rId20"/>
    <p:sldId id="384" r:id="rId21"/>
    <p:sldId id="385" r:id="rId22"/>
    <p:sldId id="354" r:id="rId23"/>
    <p:sldId id="358"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55" autoAdjust="0"/>
    <p:restoredTop sz="94660"/>
  </p:normalViewPr>
  <p:slideViewPr>
    <p:cSldViewPr snapToGrid="0">
      <p:cViewPr varScale="1">
        <p:scale>
          <a:sx n="91" d="100"/>
          <a:sy n="91" d="100"/>
        </p:scale>
        <p:origin x="70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2/11/2026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2/11/2026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2/11/2026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2/11/2026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2/11/2026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3814-57AD-4428-BE1F-BE735729D6D1}"/>
              </a:ext>
            </a:extLst>
          </p:cNvPr>
          <p:cNvSpPr>
            <a:spLocks noGrp="1"/>
          </p:cNvSpPr>
          <p:nvPr>
            <p:ph type="ctrTitle"/>
          </p:nvPr>
        </p:nvSpPr>
        <p:spPr/>
        <p:txBody>
          <a:bodyPr>
            <a:normAutofit fontScale="90000"/>
          </a:bodyPr>
          <a:lstStyle/>
          <a:p>
            <a:r>
              <a:rPr lang="en-US" sz="3200" dirty="0"/>
              <a:t>2025-2026</a:t>
            </a:r>
            <a:br>
              <a:rPr lang="en-US" sz="3200" dirty="0"/>
            </a:br>
            <a:r>
              <a:rPr lang="en-US" sz="3200" dirty="0"/>
              <a:t>BUSD Local Control &amp; Accountability Plan </a:t>
            </a:r>
            <a:br>
              <a:rPr lang="en-US" sz="3200" dirty="0"/>
            </a:br>
            <a:r>
              <a:rPr lang="en-US" sz="3200" dirty="0"/>
              <a:t>(LCAP)</a:t>
            </a:r>
          </a:p>
        </p:txBody>
      </p:sp>
      <p:sp>
        <p:nvSpPr>
          <p:cNvPr id="3" name="Subtitle 2">
            <a:extLst>
              <a:ext uri="{FF2B5EF4-FFF2-40B4-BE49-F238E27FC236}">
                <a16:creationId xmlns:a16="http://schemas.microsoft.com/office/drawing/2014/main" id="{FCC8C9AA-370C-41F0-AD5E-8B20CE197CB6}"/>
              </a:ext>
            </a:extLst>
          </p:cNvPr>
          <p:cNvSpPr>
            <a:spLocks noGrp="1"/>
          </p:cNvSpPr>
          <p:nvPr>
            <p:ph type="subTitle" idx="1"/>
          </p:nvPr>
        </p:nvSpPr>
        <p:spPr/>
        <p:txBody>
          <a:bodyPr/>
          <a:lstStyle/>
          <a:p>
            <a:r>
              <a:rPr lang="en-US" dirty="0"/>
              <a:t>Meeting # 3 -  Selected Program Data</a:t>
            </a:r>
          </a:p>
        </p:txBody>
      </p:sp>
      <p:pic>
        <p:nvPicPr>
          <p:cNvPr id="5" name="Picture 4">
            <a:extLst>
              <a:ext uri="{FF2B5EF4-FFF2-40B4-BE49-F238E27FC236}">
                <a16:creationId xmlns:a16="http://schemas.microsoft.com/office/drawing/2014/main" id="{CC89E5EE-810A-4334-973A-0D9608413551}"/>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144777" y="3447288"/>
            <a:ext cx="9866376" cy="3039450"/>
          </a:xfrm>
          <a:prstGeom prst="rect">
            <a:avLst/>
          </a:prstGeom>
        </p:spPr>
      </p:pic>
    </p:spTree>
    <p:extLst>
      <p:ext uri="{BB962C8B-B14F-4D97-AF65-F5344CB8AC3E}">
        <p14:creationId xmlns:p14="http://schemas.microsoft.com/office/powerpoint/2010/main" val="19621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1CE1E-F87F-497A-903A-E42E748B0AEA}"/>
              </a:ext>
            </a:extLst>
          </p:cNvPr>
          <p:cNvSpPr>
            <a:spLocks noGrp="1"/>
          </p:cNvSpPr>
          <p:nvPr>
            <p:ph type="title"/>
          </p:nvPr>
        </p:nvSpPr>
        <p:spPr/>
        <p:txBody>
          <a:bodyPr/>
          <a:lstStyle/>
          <a:p>
            <a:r>
              <a:rPr lang="en-US" dirty="0"/>
              <a:t>Instructional Goals for 2025–2026</a:t>
            </a:r>
          </a:p>
        </p:txBody>
      </p:sp>
      <p:grpSp>
        <p:nvGrpSpPr>
          <p:cNvPr id="3" name="Google Shape;705;p7">
            <a:extLst>
              <a:ext uri="{FF2B5EF4-FFF2-40B4-BE49-F238E27FC236}">
                <a16:creationId xmlns:a16="http://schemas.microsoft.com/office/drawing/2014/main" id="{D1626554-00A8-DBF2-301F-8FA2F42CD6DC}"/>
              </a:ext>
            </a:extLst>
          </p:cNvPr>
          <p:cNvGrpSpPr/>
          <p:nvPr/>
        </p:nvGrpSpPr>
        <p:grpSpPr>
          <a:xfrm>
            <a:off x="492138" y="2036538"/>
            <a:ext cx="11197127" cy="4479359"/>
            <a:chOff x="0" y="0"/>
            <a:chExt cx="11197127" cy="4088125"/>
          </a:xfrm>
        </p:grpSpPr>
        <p:sp>
          <p:nvSpPr>
            <p:cNvPr id="4" name="Google Shape;706;p7">
              <a:extLst>
                <a:ext uri="{FF2B5EF4-FFF2-40B4-BE49-F238E27FC236}">
                  <a16:creationId xmlns:a16="http://schemas.microsoft.com/office/drawing/2014/main" id="{3868CED6-A4EF-C5D3-ED15-97DDE59700CD}"/>
                </a:ext>
              </a:extLst>
            </p:cNvPr>
            <p:cNvSpPr/>
            <p:nvPr/>
          </p:nvSpPr>
          <p:spPr>
            <a:xfrm>
              <a:off x="0" y="0"/>
              <a:ext cx="1293710" cy="1293710"/>
            </a:xfrm>
            <a:prstGeom prst="rect">
              <a:avLst/>
            </a:prstGeom>
            <a:blipFill rotWithShape="1">
              <a:blip r:embed="rId2">
                <a:alphaModFix/>
              </a:blip>
              <a:stretch>
                <a:fillRect/>
              </a:stretch>
            </a:blip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707;p7">
              <a:extLst>
                <a:ext uri="{FF2B5EF4-FFF2-40B4-BE49-F238E27FC236}">
                  <a16:creationId xmlns:a16="http://schemas.microsoft.com/office/drawing/2014/main" id="{21F1FFFD-5EF7-EFF6-B8A7-790D94FEC05B}"/>
                </a:ext>
              </a:extLst>
            </p:cNvPr>
            <p:cNvSpPr/>
            <p:nvPr/>
          </p:nvSpPr>
          <p:spPr>
            <a:xfrm>
              <a:off x="1473710" y="0"/>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08;p7">
              <a:extLst>
                <a:ext uri="{FF2B5EF4-FFF2-40B4-BE49-F238E27FC236}">
                  <a16:creationId xmlns:a16="http://schemas.microsoft.com/office/drawing/2014/main" id="{A5A3D3C9-7A34-D4AD-51D1-1DC07672DDA6}"/>
                </a:ext>
              </a:extLst>
            </p:cNvPr>
            <p:cNvSpPr txBox="1"/>
            <p:nvPr/>
          </p:nvSpPr>
          <p:spPr>
            <a:xfrm>
              <a:off x="1473710" y="0"/>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0" tIns="22850" rIns="22850" bIns="22850" anchor="t" anchorCtr="0">
              <a:noAutofit/>
            </a:bodyPr>
            <a:lstStyle/>
            <a:p>
              <a:pPr marL="0" marR="0" lvl="0" indent="0" algn="l" rtl="0">
                <a:lnSpc>
                  <a:spcPct val="100000"/>
                </a:lnSpc>
                <a:spcBef>
                  <a:spcPts val="0"/>
                </a:spcBef>
                <a:spcAft>
                  <a:spcPts val="0"/>
                </a:spcAft>
                <a:buClr>
                  <a:schemeClr val="dk1"/>
                </a:buClr>
                <a:buSzPts val="1800"/>
                <a:buFont typeface="Raleway"/>
                <a:buNone/>
              </a:pPr>
              <a:r>
                <a:rPr lang="en-US" sz="1800" b="1" dirty="0">
                  <a:solidFill>
                    <a:schemeClr val="dk1"/>
                  </a:solidFill>
                  <a:latin typeface="Raleway"/>
                  <a:ea typeface="Raleway"/>
                  <a:cs typeface="Raleway"/>
                  <a:sym typeface="Raleway"/>
                </a:rPr>
                <a:t>3rd Grade Literacy</a:t>
              </a:r>
              <a:endParaRPr dirty="0"/>
            </a:p>
          </p:txBody>
        </p:sp>
        <p:sp>
          <p:nvSpPr>
            <p:cNvPr id="7" name="Google Shape;709;p7">
              <a:extLst>
                <a:ext uri="{FF2B5EF4-FFF2-40B4-BE49-F238E27FC236}">
                  <a16:creationId xmlns:a16="http://schemas.microsoft.com/office/drawing/2014/main" id="{716D7B48-A696-E086-D352-22D5437A862B}"/>
                </a:ext>
              </a:extLst>
            </p:cNvPr>
            <p:cNvSpPr/>
            <p:nvPr/>
          </p:nvSpPr>
          <p:spPr>
            <a:xfrm>
              <a:off x="1473710" y="364370"/>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10;p7">
              <a:extLst>
                <a:ext uri="{FF2B5EF4-FFF2-40B4-BE49-F238E27FC236}">
                  <a16:creationId xmlns:a16="http://schemas.microsoft.com/office/drawing/2014/main" id="{EF820FDF-A406-D90A-F1E0-2A0A2BBDE9DE}"/>
                </a:ext>
              </a:extLst>
            </p:cNvPr>
            <p:cNvSpPr txBox="1"/>
            <p:nvPr/>
          </p:nvSpPr>
          <p:spPr>
            <a:xfrm>
              <a:off x="1473710" y="364370"/>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0" tIns="17775" rIns="17775" bIns="17775" anchor="t" anchorCtr="0">
              <a:noAutofit/>
            </a:bodyPr>
            <a:lstStyle/>
            <a:p>
              <a:pPr marL="0" marR="0" lvl="0" indent="0" algn="l" rtl="0">
                <a:lnSpc>
                  <a:spcPct val="100000"/>
                </a:lnSpc>
                <a:spcBef>
                  <a:spcPts val="0"/>
                </a:spcBef>
                <a:spcAft>
                  <a:spcPts val="0"/>
                </a:spcAft>
                <a:buClr>
                  <a:schemeClr val="dk1"/>
                </a:buClr>
                <a:buSzPts val="1400"/>
                <a:buFont typeface="Raleway"/>
                <a:buNone/>
              </a:pPr>
              <a:r>
                <a:rPr lang="en-US" sz="1800">
                  <a:solidFill>
                    <a:schemeClr val="dk1"/>
                  </a:solidFill>
                  <a:latin typeface="Raleway"/>
                  <a:ea typeface="Raleway"/>
                  <a:cs typeface="Raleway"/>
                  <a:sym typeface="Raleway"/>
                </a:rPr>
                <a:t>Ensure all students read proficiently (fluency and comprehension) by third grade to build a strong academic foundation.</a:t>
              </a:r>
              <a:endParaRPr sz="1800"/>
            </a:p>
          </p:txBody>
        </p:sp>
        <p:sp>
          <p:nvSpPr>
            <p:cNvPr id="9" name="Google Shape;711;p7">
              <a:extLst>
                <a:ext uri="{FF2B5EF4-FFF2-40B4-BE49-F238E27FC236}">
                  <a16:creationId xmlns:a16="http://schemas.microsoft.com/office/drawing/2014/main" id="{9D6E425A-09DB-228E-640A-3CA87F5871B7}"/>
                </a:ext>
              </a:extLst>
            </p:cNvPr>
            <p:cNvSpPr/>
            <p:nvPr/>
          </p:nvSpPr>
          <p:spPr>
            <a:xfrm>
              <a:off x="0" y="1397207"/>
              <a:ext cx="1293710" cy="1293710"/>
            </a:xfrm>
            <a:prstGeom prst="rect">
              <a:avLst/>
            </a:prstGeom>
            <a:blipFill rotWithShape="1">
              <a:blip r:embed="rId3">
                <a:alphaModFix/>
              </a:blip>
              <a:stretch>
                <a:fillRect/>
              </a:stretch>
            </a:blip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12;p7">
              <a:extLst>
                <a:ext uri="{FF2B5EF4-FFF2-40B4-BE49-F238E27FC236}">
                  <a16:creationId xmlns:a16="http://schemas.microsoft.com/office/drawing/2014/main" id="{6C533BD0-F652-689C-5B93-C01110780051}"/>
                </a:ext>
              </a:extLst>
            </p:cNvPr>
            <p:cNvSpPr/>
            <p:nvPr/>
          </p:nvSpPr>
          <p:spPr>
            <a:xfrm>
              <a:off x="1473710" y="1397207"/>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13;p7">
              <a:extLst>
                <a:ext uri="{FF2B5EF4-FFF2-40B4-BE49-F238E27FC236}">
                  <a16:creationId xmlns:a16="http://schemas.microsoft.com/office/drawing/2014/main" id="{ECEC0E3E-1B52-10A5-3AFF-AAE4D6939E26}"/>
                </a:ext>
              </a:extLst>
            </p:cNvPr>
            <p:cNvSpPr txBox="1"/>
            <p:nvPr/>
          </p:nvSpPr>
          <p:spPr>
            <a:xfrm>
              <a:off x="1473710" y="1397207"/>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0" tIns="22850" rIns="22850" bIns="22850" anchor="t" anchorCtr="0">
              <a:noAutofit/>
            </a:bodyPr>
            <a:lstStyle/>
            <a:p>
              <a:pPr marL="0" marR="0" lvl="0" indent="0" algn="l" rtl="0">
                <a:lnSpc>
                  <a:spcPct val="100000"/>
                </a:lnSpc>
                <a:spcBef>
                  <a:spcPts val="0"/>
                </a:spcBef>
                <a:spcAft>
                  <a:spcPts val="0"/>
                </a:spcAft>
                <a:buClr>
                  <a:schemeClr val="dk1"/>
                </a:buClr>
                <a:buSzPts val="1800"/>
                <a:buFont typeface="Raleway"/>
                <a:buNone/>
              </a:pPr>
              <a:r>
                <a:rPr lang="en-US" sz="1800" b="1">
                  <a:solidFill>
                    <a:schemeClr val="dk1"/>
                  </a:solidFill>
                  <a:latin typeface="Raleway"/>
                  <a:ea typeface="Raleway"/>
                  <a:cs typeface="Raleway"/>
                  <a:sym typeface="Raleway"/>
                </a:rPr>
                <a:t>Middle School Math Progression</a:t>
              </a:r>
              <a:endParaRPr/>
            </a:p>
          </p:txBody>
        </p:sp>
        <p:sp>
          <p:nvSpPr>
            <p:cNvPr id="12" name="Google Shape;714;p7">
              <a:extLst>
                <a:ext uri="{FF2B5EF4-FFF2-40B4-BE49-F238E27FC236}">
                  <a16:creationId xmlns:a16="http://schemas.microsoft.com/office/drawing/2014/main" id="{D0FA779B-BE08-9233-EC98-4BE2661ED58A}"/>
                </a:ext>
              </a:extLst>
            </p:cNvPr>
            <p:cNvSpPr/>
            <p:nvPr/>
          </p:nvSpPr>
          <p:spPr>
            <a:xfrm>
              <a:off x="1473710" y="1761578"/>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15;p7">
              <a:extLst>
                <a:ext uri="{FF2B5EF4-FFF2-40B4-BE49-F238E27FC236}">
                  <a16:creationId xmlns:a16="http://schemas.microsoft.com/office/drawing/2014/main" id="{4322CC48-B7B6-00BA-5E80-2549888C358A}"/>
                </a:ext>
              </a:extLst>
            </p:cNvPr>
            <p:cNvSpPr txBox="1"/>
            <p:nvPr/>
          </p:nvSpPr>
          <p:spPr>
            <a:xfrm>
              <a:off x="1473710" y="1761578"/>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0" tIns="17775" rIns="17775" bIns="17775" anchor="t" anchorCtr="0">
              <a:noAutofit/>
            </a:bodyPr>
            <a:lstStyle/>
            <a:p>
              <a:pPr marL="0" marR="0" lvl="0" indent="0" algn="l" rtl="0">
                <a:lnSpc>
                  <a:spcPct val="100000"/>
                </a:lnSpc>
                <a:spcBef>
                  <a:spcPts val="0"/>
                </a:spcBef>
                <a:spcAft>
                  <a:spcPts val="0"/>
                </a:spcAft>
                <a:buClr>
                  <a:schemeClr val="dk1"/>
                </a:buClr>
                <a:buSzPts val="1400"/>
                <a:buFont typeface="Raleway"/>
                <a:buNone/>
              </a:pPr>
              <a:r>
                <a:rPr lang="en-US" sz="1800">
                  <a:solidFill>
                    <a:schemeClr val="dk1"/>
                  </a:solidFill>
                  <a:latin typeface="Raleway"/>
                  <a:ea typeface="Raleway"/>
                  <a:cs typeface="Raleway"/>
                  <a:sym typeface="Raleway"/>
                </a:rPr>
                <a:t>Strengthen math skills in middle school with foundations established in elementary schools</a:t>
              </a:r>
              <a:r>
                <a:rPr lang="en-US" sz="1800">
                  <a:solidFill>
                    <a:srgbClr val="FF00FF"/>
                  </a:solidFill>
                  <a:latin typeface="Raleway"/>
                  <a:ea typeface="Raleway"/>
                  <a:cs typeface="Raleway"/>
                  <a:sym typeface="Raleway"/>
                </a:rPr>
                <a:t> </a:t>
              </a:r>
              <a:r>
                <a:rPr lang="en-US" sz="1800">
                  <a:solidFill>
                    <a:schemeClr val="dk1"/>
                  </a:solidFill>
                  <a:latin typeface="Raleway"/>
                  <a:ea typeface="Raleway"/>
                  <a:cs typeface="Raleway"/>
                  <a:sym typeface="Raleway"/>
                </a:rPr>
                <a:t>to prepare students for high school challenges.</a:t>
              </a:r>
              <a:endParaRPr sz="1800"/>
            </a:p>
          </p:txBody>
        </p:sp>
        <p:sp>
          <p:nvSpPr>
            <p:cNvPr id="14" name="Google Shape;716;p7">
              <a:extLst>
                <a:ext uri="{FF2B5EF4-FFF2-40B4-BE49-F238E27FC236}">
                  <a16:creationId xmlns:a16="http://schemas.microsoft.com/office/drawing/2014/main" id="{6850AF0A-FF8E-DFF7-E446-5B9FA06814F0}"/>
                </a:ext>
              </a:extLst>
            </p:cNvPr>
            <p:cNvSpPr/>
            <p:nvPr/>
          </p:nvSpPr>
          <p:spPr>
            <a:xfrm>
              <a:off x="0" y="2794415"/>
              <a:ext cx="1293710" cy="1293710"/>
            </a:xfrm>
            <a:prstGeom prst="rect">
              <a:avLst/>
            </a:prstGeom>
            <a:blipFill rotWithShape="1">
              <a:blip r:embed="rId4">
                <a:alphaModFix/>
              </a:blip>
              <a:stretch>
                <a:fillRect/>
              </a:stretch>
            </a:blip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17;p7">
              <a:extLst>
                <a:ext uri="{FF2B5EF4-FFF2-40B4-BE49-F238E27FC236}">
                  <a16:creationId xmlns:a16="http://schemas.microsoft.com/office/drawing/2014/main" id="{0E4321C4-CCC9-5ADE-624F-15E4EDFC8884}"/>
                </a:ext>
              </a:extLst>
            </p:cNvPr>
            <p:cNvSpPr/>
            <p:nvPr/>
          </p:nvSpPr>
          <p:spPr>
            <a:xfrm>
              <a:off x="1473710" y="2794415"/>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18;p7">
              <a:extLst>
                <a:ext uri="{FF2B5EF4-FFF2-40B4-BE49-F238E27FC236}">
                  <a16:creationId xmlns:a16="http://schemas.microsoft.com/office/drawing/2014/main" id="{12BE1F12-E490-8A80-BB59-E9D527ECF6E2}"/>
                </a:ext>
              </a:extLst>
            </p:cNvPr>
            <p:cNvSpPr txBox="1"/>
            <p:nvPr/>
          </p:nvSpPr>
          <p:spPr>
            <a:xfrm>
              <a:off x="1473710" y="2794415"/>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0" tIns="22850" rIns="22850" bIns="22850" anchor="t" anchorCtr="0">
              <a:noAutofit/>
            </a:bodyPr>
            <a:lstStyle/>
            <a:p>
              <a:pPr marL="0" marR="0" lvl="0" indent="0" algn="l" rtl="0">
                <a:lnSpc>
                  <a:spcPct val="100000"/>
                </a:lnSpc>
                <a:spcBef>
                  <a:spcPts val="0"/>
                </a:spcBef>
                <a:spcAft>
                  <a:spcPts val="0"/>
                </a:spcAft>
                <a:buClr>
                  <a:schemeClr val="dk1"/>
                </a:buClr>
                <a:buSzPts val="1800"/>
                <a:buFont typeface="Raleway"/>
                <a:buNone/>
              </a:pPr>
              <a:r>
                <a:rPr lang="en-US" sz="1800" b="1">
                  <a:solidFill>
                    <a:schemeClr val="dk1"/>
                  </a:solidFill>
                  <a:latin typeface="Raleway"/>
                  <a:ea typeface="Raleway"/>
                  <a:cs typeface="Raleway"/>
                  <a:sym typeface="Raleway"/>
                </a:rPr>
                <a:t>College &amp; Career Readiness</a:t>
              </a:r>
              <a:endParaRPr/>
            </a:p>
          </p:txBody>
        </p:sp>
        <p:sp>
          <p:nvSpPr>
            <p:cNvPr id="17" name="Google Shape;719;p7">
              <a:extLst>
                <a:ext uri="{FF2B5EF4-FFF2-40B4-BE49-F238E27FC236}">
                  <a16:creationId xmlns:a16="http://schemas.microsoft.com/office/drawing/2014/main" id="{D5E0EA13-8F51-0848-2242-799E7B703982}"/>
                </a:ext>
              </a:extLst>
            </p:cNvPr>
            <p:cNvSpPr/>
            <p:nvPr/>
          </p:nvSpPr>
          <p:spPr>
            <a:xfrm>
              <a:off x="1473710" y="3158786"/>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720;p7">
              <a:extLst>
                <a:ext uri="{FF2B5EF4-FFF2-40B4-BE49-F238E27FC236}">
                  <a16:creationId xmlns:a16="http://schemas.microsoft.com/office/drawing/2014/main" id="{9C08CD9F-4B59-A7C7-EA73-5109BE997B78}"/>
                </a:ext>
              </a:extLst>
            </p:cNvPr>
            <p:cNvSpPr txBox="1"/>
            <p:nvPr/>
          </p:nvSpPr>
          <p:spPr>
            <a:xfrm>
              <a:off x="1473710" y="3158786"/>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0" tIns="17775" rIns="17775" bIns="17775" anchor="t" anchorCtr="0">
              <a:noAutofit/>
            </a:bodyPr>
            <a:lstStyle/>
            <a:p>
              <a:pPr marL="0" marR="0" lvl="0" indent="0" algn="l" rtl="0">
                <a:lnSpc>
                  <a:spcPct val="100000"/>
                </a:lnSpc>
                <a:spcBef>
                  <a:spcPts val="0"/>
                </a:spcBef>
                <a:spcAft>
                  <a:spcPts val="0"/>
                </a:spcAft>
                <a:buClr>
                  <a:schemeClr val="dk1"/>
                </a:buClr>
                <a:buSzPts val="1400"/>
                <a:buFont typeface="Raleway"/>
                <a:buNone/>
              </a:pPr>
              <a:r>
                <a:rPr lang="en-US" sz="1800" dirty="0">
                  <a:solidFill>
                    <a:schemeClr val="dk1"/>
                  </a:solidFill>
                  <a:latin typeface="Raleway"/>
                  <a:ea typeface="Raleway"/>
                  <a:cs typeface="Raleway"/>
                  <a:sym typeface="Raleway"/>
                </a:rPr>
                <a:t>Increase A-G course completion rates to equip students for college admission and careers.</a:t>
              </a:r>
              <a:endParaRPr sz="1800" dirty="0">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chemeClr val="dk1"/>
                </a:buClr>
                <a:buSzPts val="1400"/>
                <a:buFont typeface="Raleway"/>
                <a:buNone/>
              </a:pPr>
              <a:r>
                <a:rPr lang="en-US" sz="1800" dirty="0">
                  <a:solidFill>
                    <a:schemeClr val="dk1"/>
                  </a:solidFill>
                  <a:latin typeface="Raleway"/>
                  <a:ea typeface="Raleway"/>
                  <a:cs typeface="Raleway"/>
                  <a:sym typeface="Raleway"/>
                </a:rPr>
                <a:t>Increase “College and Career Readiness” (measures graduation rate, performance on state tests and college credit courses)</a:t>
              </a:r>
              <a:endParaRPr sz="1800" dirty="0">
                <a:solidFill>
                  <a:schemeClr val="dk1"/>
                </a:solidFill>
                <a:latin typeface="Raleway"/>
                <a:ea typeface="Raleway"/>
                <a:cs typeface="Raleway"/>
                <a:sym typeface="Raleway"/>
              </a:endParaRPr>
            </a:p>
          </p:txBody>
        </p:sp>
      </p:grpSp>
    </p:spTree>
    <p:extLst>
      <p:ext uri="{BB962C8B-B14F-4D97-AF65-F5344CB8AC3E}">
        <p14:creationId xmlns:p14="http://schemas.microsoft.com/office/powerpoint/2010/main" val="3880510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ED57A-F1AF-B0BC-36F6-3B5CB14BB3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B6EE77-E735-8D8F-E03D-D1D22926071D}"/>
              </a:ext>
            </a:extLst>
          </p:cNvPr>
          <p:cNvSpPr>
            <a:spLocks noGrp="1"/>
          </p:cNvSpPr>
          <p:nvPr>
            <p:ph type="title"/>
          </p:nvPr>
        </p:nvSpPr>
        <p:spPr/>
        <p:txBody>
          <a:bodyPr/>
          <a:lstStyle/>
          <a:p>
            <a:r>
              <a:rPr lang="en-US" dirty="0"/>
              <a:t>Instructional Goals for 2025–2026</a:t>
            </a:r>
          </a:p>
        </p:txBody>
      </p:sp>
      <p:grpSp>
        <p:nvGrpSpPr>
          <p:cNvPr id="3" name="Google Shape;705;p7">
            <a:extLst>
              <a:ext uri="{FF2B5EF4-FFF2-40B4-BE49-F238E27FC236}">
                <a16:creationId xmlns:a16="http://schemas.microsoft.com/office/drawing/2014/main" id="{E32C0AE8-48FC-0AD7-C689-EE87FFBC95D7}"/>
              </a:ext>
            </a:extLst>
          </p:cNvPr>
          <p:cNvGrpSpPr/>
          <p:nvPr/>
        </p:nvGrpSpPr>
        <p:grpSpPr>
          <a:xfrm>
            <a:off x="492138" y="1994497"/>
            <a:ext cx="11197127" cy="4479359"/>
            <a:chOff x="0" y="0"/>
            <a:chExt cx="11197127" cy="4088125"/>
          </a:xfrm>
        </p:grpSpPr>
        <p:sp>
          <p:nvSpPr>
            <p:cNvPr id="4" name="Google Shape;706;p7">
              <a:extLst>
                <a:ext uri="{FF2B5EF4-FFF2-40B4-BE49-F238E27FC236}">
                  <a16:creationId xmlns:a16="http://schemas.microsoft.com/office/drawing/2014/main" id="{82FB9CDB-406A-DB16-90E7-DC4E7DB72DA0}"/>
                </a:ext>
              </a:extLst>
            </p:cNvPr>
            <p:cNvSpPr/>
            <p:nvPr/>
          </p:nvSpPr>
          <p:spPr>
            <a:xfrm>
              <a:off x="0" y="0"/>
              <a:ext cx="1293710" cy="1293710"/>
            </a:xfrm>
            <a:prstGeom prst="rect">
              <a:avLst/>
            </a:prstGeom>
            <a:blipFill rotWithShape="1">
              <a:blip r:embed="rId2">
                <a:alphaModFix/>
              </a:blip>
              <a:stretch>
                <a:fillRect/>
              </a:stretch>
            </a:blip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707;p7">
              <a:extLst>
                <a:ext uri="{FF2B5EF4-FFF2-40B4-BE49-F238E27FC236}">
                  <a16:creationId xmlns:a16="http://schemas.microsoft.com/office/drawing/2014/main" id="{FB559083-B330-9F9D-A1FA-70DAD1537682}"/>
                </a:ext>
              </a:extLst>
            </p:cNvPr>
            <p:cNvSpPr/>
            <p:nvPr/>
          </p:nvSpPr>
          <p:spPr>
            <a:xfrm>
              <a:off x="1473710" y="0"/>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08;p7">
              <a:extLst>
                <a:ext uri="{FF2B5EF4-FFF2-40B4-BE49-F238E27FC236}">
                  <a16:creationId xmlns:a16="http://schemas.microsoft.com/office/drawing/2014/main" id="{34BDEB3E-CFE5-6A3F-F88F-903996116C16}"/>
                </a:ext>
              </a:extLst>
            </p:cNvPr>
            <p:cNvSpPr txBox="1"/>
            <p:nvPr/>
          </p:nvSpPr>
          <p:spPr>
            <a:xfrm>
              <a:off x="1473710" y="0"/>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0" tIns="22850" rIns="22850" bIns="22850" anchor="t" anchorCtr="0">
              <a:noAutofit/>
            </a:bodyPr>
            <a:lstStyle/>
            <a:p>
              <a:pPr marL="0" marR="0" lvl="0" indent="0" algn="l" rtl="0">
                <a:lnSpc>
                  <a:spcPct val="100000"/>
                </a:lnSpc>
                <a:spcBef>
                  <a:spcPts val="0"/>
                </a:spcBef>
                <a:spcAft>
                  <a:spcPts val="0"/>
                </a:spcAft>
                <a:buClr>
                  <a:schemeClr val="dk1"/>
                </a:buClr>
                <a:buSzPts val="1800"/>
                <a:buFont typeface="Raleway"/>
                <a:buNone/>
              </a:pPr>
              <a:r>
                <a:rPr lang="en-US" sz="1800" b="1" dirty="0">
                  <a:solidFill>
                    <a:schemeClr val="dk1"/>
                  </a:solidFill>
                  <a:latin typeface="Raleway"/>
                  <a:ea typeface="Raleway"/>
                  <a:cs typeface="Raleway"/>
                  <a:sym typeface="Raleway"/>
                </a:rPr>
                <a:t>3rd Grade Literacy</a:t>
              </a:r>
              <a:endParaRPr dirty="0"/>
            </a:p>
          </p:txBody>
        </p:sp>
        <p:sp>
          <p:nvSpPr>
            <p:cNvPr id="7" name="Google Shape;709;p7">
              <a:extLst>
                <a:ext uri="{FF2B5EF4-FFF2-40B4-BE49-F238E27FC236}">
                  <a16:creationId xmlns:a16="http://schemas.microsoft.com/office/drawing/2014/main" id="{9798530E-475C-DB39-FB3B-3251B708E14B}"/>
                </a:ext>
              </a:extLst>
            </p:cNvPr>
            <p:cNvSpPr/>
            <p:nvPr/>
          </p:nvSpPr>
          <p:spPr>
            <a:xfrm>
              <a:off x="1473710" y="364370"/>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710;p7">
              <a:extLst>
                <a:ext uri="{FF2B5EF4-FFF2-40B4-BE49-F238E27FC236}">
                  <a16:creationId xmlns:a16="http://schemas.microsoft.com/office/drawing/2014/main" id="{5050B07F-0487-BE34-9E94-3E83E87E74F1}"/>
                </a:ext>
              </a:extLst>
            </p:cNvPr>
            <p:cNvSpPr txBox="1"/>
            <p:nvPr/>
          </p:nvSpPr>
          <p:spPr>
            <a:xfrm>
              <a:off x="1473710" y="364370"/>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0" tIns="17775" rIns="17775" bIns="17775" anchor="t" anchorCtr="0">
              <a:noAutofit/>
            </a:bodyPr>
            <a:lstStyle/>
            <a:p>
              <a:pPr marL="0" marR="0" lvl="0" indent="0" algn="l" rtl="0">
                <a:lnSpc>
                  <a:spcPct val="100000"/>
                </a:lnSpc>
                <a:spcBef>
                  <a:spcPts val="0"/>
                </a:spcBef>
                <a:spcAft>
                  <a:spcPts val="0"/>
                </a:spcAft>
                <a:buClr>
                  <a:schemeClr val="dk1"/>
                </a:buClr>
                <a:buSzPts val="1400"/>
                <a:buFont typeface="Raleway"/>
                <a:buNone/>
              </a:pPr>
              <a:r>
                <a:rPr lang="en-US" sz="1800" dirty="0">
                  <a:solidFill>
                    <a:schemeClr val="dk1"/>
                  </a:solidFill>
                  <a:latin typeface="Raleway"/>
                  <a:ea typeface="Raleway"/>
                  <a:cs typeface="Raleway"/>
                  <a:sym typeface="Raleway"/>
                </a:rPr>
                <a:t>Ensure all students read proficiently (fluency and comprehension) by third grade to build a strong academic foundation.</a:t>
              </a:r>
              <a:endParaRPr sz="1800" dirty="0"/>
            </a:p>
          </p:txBody>
        </p:sp>
        <p:sp>
          <p:nvSpPr>
            <p:cNvPr id="10" name="Google Shape;712;p7">
              <a:extLst>
                <a:ext uri="{FF2B5EF4-FFF2-40B4-BE49-F238E27FC236}">
                  <a16:creationId xmlns:a16="http://schemas.microsoft.com/office/drawing/2014/main" id="{FA0626C6-B767-A05C-3B39-4DFB8CDB4854}"/>
                </a:ext>
              </a:extLst>
            </p:cNvPr>
            <p:cNvSpPr/>
            <p:nvPr/>
          </p:nvSpPr>
          <p:spPr>
            <a:xfrm>
              <a:off x="1473710" y="1397207"/>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714;p7">
              <a:extLst>
                <a:ext uri="{FF2B5EF4-FFF2-40B4-BE49-F238E27FC236}">
                  <a16:creationId xmlns:a16="http://schemas.microsoft.com/office/drawing/2014/main" id="{A84CCFA0-E789-E46C-E316-3B7B8B455496}"/>
                </a:ext>
              </a:extLst>
            </p:cNvPr>
            <p:cNvSpPr/>
            <p:nvPr/>
          </p:nvSpPr>
          <p:spPr>
            <a:xfrm>
              <a:off x="1473710" y="1761578"/>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17;p7">
              <a:extLst>
                <a:ext uri="{FF2B5EF4-FFF2-40B4-BE49-F238E27FC236}">
                  <a16:creationId xmlns:a16="http://schemas.microsoft.com/office/drawing/2014/main" id="{3438714E-12DC-454D-D708-CECB9B0985EC}"/>
                </a:ext>
              </a:extLst>
            </p:cNvPr>
            <p:cNvSpPr/>
            <p:nvPr/>
          </p:nvSpPr>
          <p:spPr>
            <a:xfrm>
              <a:off x="1473710" y="2794415"/>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719;p7">
              <a:extLst>
                <a:ext uri="{FF2B5EF4-FFF2-40B4-BE49-F238E27FC236}">
                  <a16:creationId xmlns:a16="http://schemas.microsoft.com/office/drawing/2014/main" id="{71AA55C6-F83A-AA7F-68F0-772A8D8B2580}"/>
                </a:ext>
              </a:extLst>
            </p:cNvPr>
            <p:cNvSpPr/>
            <p:nvPr/>
          </p:nvSpPr>
          <p:spPr>
            <a:xfrm>
              <a:off x="1473710" y="3158786"/>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19" name="Google Shape;266;p15">
            <a:extLst>
              <a:ext uri="{FF2B5EF4-FFF2-40B4-BE49-F238E27FC236}">
                <a16:creationId xmlns:a16="http://schemas.microsoft.com/office/drawing/2014/main" id="{2849E073-D719-323E-DE6B-BF659F30FFF4}"/>
              </a:ext>
            </a:extLst>
          </p:cNvPr>
          <p:cNvGraphicFramePr/>
          <p:nvPr>
            <p:extLst>
              <p:ext uri="{D42A27DB-BD31-4B8C-83A1-F6EECF244321}">
                <p14:modId xmlns:p14="http://schemas.microsoft.com/office/powerpoint/2010/main" val="797167590"/>
              </p:ext>
            </p:extLst>
          </p:nvPr>
        </p:nvGraphicFramePr>
        <p:xfrm>
          <a:off x="392924" y="3479833"/>
          <a:ext cx="11296341" cy="3320355"/>
        </p:xfrm>
        <a:graphic>
          <a:graphicData uri="http://schemas.openxmlformats.org/drawingml/2006/table">
            <a:tbl>
              <a:tblPr firstRow="1" firstCol="1" bandRow="1">
                <a:tableStyleId>{616DA210-FB5B-4158-B5E0-FEB733F419BA}</a:tableStyleId>
              </a:tblPr>
              <a:tblGrid>
                <a:gridCol w="3929266">
                  <a:extLst>
                    <a:ext uri="{9D8B030D-6E8A-4147-A177-3AD203B41FA5}">
                      <a16:colId xmlns:a16="http://schemas.microsoft.com/office/drawing/2014/main" val="20000"/>
                    </a:ext>
                  </a:extLst>
                </a:gridCol>
                <a:gridCol w="3339851">
                  <a:extLst>
                    <a:ext uri="{9D8B030D-6E8A-4147-A177-3AD203B41FA5}">
                      <a16:colId xmlns:a16="http://schemas.microsoft.com/office/drawing/2014/main" val="20003"/>
                    </a:ext>
                  </a:extLst>
                </a:gridCol>
                <a:gridCol w="3270537">
                  <a:extLst>
                    <a:ext uri="{9D8B030D-6E8A-4147-A177-3AD203B41FA5}">
                      <a16:colId xmlns:a16="http://schemas.microsoft.com/office/drawing/2014/main" val="4036268824"/>
                    </a:ext>
                  </a:extLst>
                </a:gridCol>
                <a:gridCol w="756687">
                  <a:extLst>
                    <a:ext uri="{9D8B030D-6E8A-4147-A177-3AD203B41FA5}">
                      <a16:colId xmlns:a16="http://schemas.microsoft.com/office/drawing/2014/main" val="1790675540"/>
                    </a:ext>
                  </a:extLst>
                </a:gridCol>
              </a:tblGrid>
              <a:tr h="378896">
                <a:tc>
                  <a:txBody>
                    <a:bodyPr/>
                    <a:lstStyle/>
                    <a:p>
                      <a:pPr marL="0" marR="0" lvl="0" indent="0" algn="ctr" rtl="0">
                        <a:lnSpc>
                          <a:spcPct val="100000"/>
                        </a:lnSpc>
                        <a:spcBef>
                          <a:spcPts val="0"/>
                        </a:spcBef>
                        <a:spcAft>
                          <a:spcPts val="0"/>
                        </a:spcAft>
                        <a:buClr>
                          <a:srgbClr val="000000"/>
                        </a:buClr>
                        <a:buSzPts val="1400"/>
                        <a:buFont typeface="Arial"/>
                        <a:buNone/>
                      </a:pPr>
                      <a:r>
                        <a:rPr lang="en" sz="1600" u="none" strike="noStrike" cap="none" dirty="0">
                          <a:solidFill>
                            <a:schemeClr val="bg1"/>
                          </a:solidFill>
                          <a:latin typeface="+mj-lt"/>
                        </a:rPr>
                        <a:t>Metric</a:t>
                      </a:r>
                      <a:endParaRPr sz="16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600" b="1" u="none" strike="noStrike" cap="none" dirty="0">
                          <a:solidFill>
                            <a:schemeClr val="bg1"/>
                          </a:solidFill>
                          <a:latin typeface="+mj-lt"/>
                        </a:rPr>
                        <a:t>Baseline</a:t>
                      </a:r>
                      <a:endParaRPr sz="16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600" b="1" u="none" strike="noStrike" cap="none" dirty="0">
                          <a:solidFill>
                            <a:schemeClr val="bg1"/>
                          </a:solidFill>
                          <a:latin typeface="+mj-lt"/>
                        </a:rPr>
                        <a:t>Year 2 Outcome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lang="en-US" sz="1600" b="1" u="none" strike="noStrike" cap="none" dirty="0">
                        <a:solidFill>
                          <a:schemeClr val="bg1"/>
                        </a:solidFill>
                        <a:latin typeface="+mj-lt"/>
                      </a:endParaRP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549776">
                <a:tc>
                  <a:txBody>
                    <a:bodyPr/>
                    <a:lstStyle/>
                    <a:p>
                      <a:pPr marL="91440" algn="l" fontAlgn="t">
                        <a:buNone/>
                      </a:pPr>
                      <a:r>
                        <a:rPr lang="en-US" sz="1200" b="1" i="0" u="none" strike="noStrike" dirty="0">
                          <a:solidFill>
                            <a:srgbClr val="000000"/>
                          </a:solidFill>
                          <a:effectLst/>
                          <a:latin typeface="+mj-lt"/>
                        </a:rPr>
                        <a:t>Percent of All Students who score Exceeds or Meet Standards on the English Language Arts CAASPP will increase by 3 percentage points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2022-2023, 58.43% of All Students scored Exceeds or Meets Standards on the ELA CAASPP.  </a:t>
                      </a:r>
                      <a:r>
                        <a:rPr lang="en-US" sz="1200" b="1" i="0" u="none" strike="noStrike" dirty="0">
                          <a:solidFill>
                            <a:srgbClr val="000000"/>
                          </a:solidFill>
                          <a:effectLst/>
                          <a:latin typeface="+mj-lt"/>
                        </a:rPr>
                        <a:t>56.84% in 3</a:t>
                      </a:r>
                      <a:r>
                        <a:rPr lang="en-US" sz="1200" b="1" i="0" u="none" strike="noStrike" baseline="30000" dirty="0">
                          <a:solidFill>
                            <a:srgbClr val="000000"/>
                          </a:solidFill>
                          <a:effectLst/>
                          <a:latin typeface="+mj-lt"/>
                        </a:rPr>
                        <a:t>rd</a:t>
                      </a:r>
                      <a:r>
                        <a:rPr lang="en-US" sz="1200" b="1" i="0" u="none" strike="noStrike" dirty="0">
                          <a:solidFill>
                            <a:srgbClr val="000000"/>
                          </a:solidFill>
                          <a:effectLst/>
                          <a:latin typeface="+mj-lt"/>
                        </a:rPr>
                        <a:t> Grade for ELA.</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2024-2025, 58.02% of All Students scored Exceeds or Meets Standards on the ELA CAASPP.  </a:t>
                      </a:r>
                      <a:r>
                        <a:rPr lang="en-US" sz="1200" b="1" i="0" u="none" strike="noStrike" dirty="0">
                          <a:solidFill>
                            <a:srgbClr val="000000"/>
                          </a:solidFill>
                          <a:effectLst/>
                          <a:latin typeface="+mj-lt"/>
                        </a:rPr>
                        <a:t>51.94% in 3</a:t>
                      </a:r>
                      <a:r>
                        <a:rPr lang="en-US" sz="1200" b="1" i="0" u="none" strike="noStrike" baseline="30000" dirty="0">
                          <a:solidFill>
                            <a:srgbClr val="000000"/>
                          </a:solidFill>
                          <a:effectLst/>
                          <a:latin typeface="+mj-lt"/>
                        </a:rPr>
                        <a:t>rd</a:t>
                      </a:r>
                      <a:r>
                        <a:rPr lang="en-US" sz="1200" b="1" i="0" u="none" strike="noStrike" dirty="0">
                          <a:solidFill>
                            <a:srgbClr val="000000"/>
                          </a:solidFill>
                          <a:effectLst/>
                          <a:latin typeface="+mj-lt"/>
                        </a:rPr>
                        <a:t> Grade for ELA.</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1"/>
                  </a:ext>
                </a:extLst>
              </a:tr>
              <a:tr h="658040">
                <a:tc>
                  <a:txBody>
                    <a:bodyPr/>
                    <a:lstStyle/>
                    <a:p>
                      <a:pPr marL="91440" algn="l" fontAlgn="t">
                        <a:buNone/>
                      </a:pPr>
                      <a:r>
                        <a:rPr lang="en-US" sz="1200" b="1" i="0" u="none" strike="noStrike">
                          <a:solidFill>
                            <a:srgbClr val="000000"/>
                          </a:solidFill>
                          <a:effectLst/>
                          <a:latin typeface="+mj-lt"/>
                        </a:rPr>
                        <a:t>Percent of English Learners making progress towards English language proficiency as reported on the California Dashboard will increase by 3 percentage points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2022-2023, 57.7% of English Learners making progress towards English language proficiency as reported on the California Dashboard</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2024-2025, 58.8% of English Learners making progress towards English language proficiency as reported on the California Dashboard</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2"/>
                  </a:ext>
                </a:extLst>
              </a:tr>
              <a:tr h="658040">
                <a:tc>
                  <a:txBody>
                    <a:bodyPr/>
                    <a:lstStyle/>
                    <a:p>
                      <a:pPr marL="91440" algn="l" fontAlgn="t">
                        <a:buNone/>
                      </a:pPr>
                      <a:r>
                        <a:rPr lang="en-US" sz="1200" b="1" i="0" u="none" strike="noStrike" dirty="0">
                          <a:solidFill>
                            <a:srgbClr val="000000"/>
                          </a:solidFill>
                          <a:effectLst/>
                          <a:latin typeface="+mj-lt"/>
                        </a:rPr>
                        <a:t>Percent of Socioeconomically Disadvantaged Students Exceeding or Meeting Standards on the English Language Arts CAASPP will increase by 3 percentage points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2022-2023, 47.15% of Socioeconomically Disadvantaged scored Exceeds or Meets Standards on the ELA CAASPP. </a:t>
                      </a:r>
                      <a:r>
                        <a:rPr lang="en-US" sz="1200" b="1" i="0" u="none" strike="noStrike" dirty="0">
                          <a:solidFill>
                            <a:srgbClr val="000000"/>
                          </a:solidFill>
                          <a:effectLst/>
                          <a:latin typeface="+mj-lt"/>
                        </a:rPr>
                        <a:t>43.64% in 3</a:t>
                      </a:r>
                      <a:r>
                        <a:rPr lang="en-US" sz="1200" b="1" i="0" u="none" strike="noStrike" baseline="30000" dirty="0">
                          <a:solidFill>
                            <a:srgbClr val="000000"/>
                          </a:solidFill>
                          <a:effectLst/>
                          <a:latin typeface="+mj-lt"/>
                        </a:rPr>
                        <a:t>rd</a:t>
                      </a:r>
                      <a:r>
                        <a:rPr lang="en-US" sz="1200" b="1" i="0" u="none" strike="noStrike" dirty="0">
                          <a:solidFill>
                            <a:srgbClr val="000000"/>
                          </a:solidFill>
                          <a:effectLst/>
                          <a:latin typeface="+mj-lt"/>
                        </a:rPr>
                        <a:t> Grade for ELA</a:t>
                      </a:r>
                      <a:r>
                        <a:rPr lang="en-US" sz="1200" b="0" i="0" u="none" strike="noStrike" dirty="0">
                          <a:solidFill>
                            <a:srgbClr val="000000"/>
                          </a:solidFill>
                          <a:effectLst/>
                          <a:latin typeface="+mj-lt"/>
                        </a:rPr>
                        <a:t>.</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2024-2025, 43.82% of Socioeconomically Disadvantaged scored Exceeds or Meets Standards on the ELA CAASPP.  </a:t>
                      </a:r>
                      <a:r>
                        <a:rPr lang="en-US" sz="1200" b="1" i="0" u="none" strike="noStrike" dirty="0">
                          <a:solidFill>
                            <a:srgbClr val="000000"/>
                          </a:solidFill>
                          <a:effectLst/>
                          <a:latin typeface="+mj-lt"/>
                        </a:rPr>
                        <a:t>38.34% in 3</a:t>
                      </a:r>
                      <a:r>
                        <a:rPr lang="en-US" sz="1200" b="1" i="0" u="none" strike="noStrike" baseline="30000" dirty="0">
                          <a:solidFill>
                            <a:srgbClr val="000000"/>
                          </a:solidFill>
                          <a:effectLst/>
                          <a:latin typeface="+mj-lt"/>
                        </a:rPr>
                        <a:t>rd</a:t>
                      </a:r>
                      <a:r>
                        <a:rPr lang="en-US" sz="1200" b="1" i="0" u="none" strike="noStrike" dirty="0">
                          <a:solidFill>
                            <a:srgbClr val="000000"/>
                          </a:solidFill>
                          <a:effectLst/>
                          <a:latin typeface="+mj-lt"/>
                        </a:rPr>
                        <a:t> Grade for ELA</a:t>
                      </a:r>
                      <a:r>
                        <a:rPr lang="en-US" sz="1200" b="0" i="0" u="none" strike="noStrike" dirty="0">
                          <a:solidFill>
                            <a:srgbClr val="000000"/>
                          </a:solidFill>
                          <a:effectLst/>
                          <a:latin typeface="+mj-lt"/>
                        </a:rPr>
                        <a:t>.</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3"/>
                  </a:ext>
                </a:extLst>
              </a:tr>
              <a:tr h="703687">
                <a:tc>
                  <a:txBody>
                    <a:bodyPr/>
                    <a:lstStyle/>
                    <a:p>
                      <a:pPr marL="91440" algn="l" fontAlgn="t">
                        <a:buNone/>
                      </a:pPr>
                      <a:r>
                        <a:rPr lang="en-US" sz="1200" b="1" i="0" u="none" strike="noStrike" dirty="0">
                          <a:solidFill>
                            <a:srgbClr val="000000"/>
                          </a:solidFill>
                          <a:effectLst/>
                          <a:latin typeface="+mj-lt"/>
                        </a:rPr>
                        <a:t>Percent of students proficient in English Language Arts as Measured by District Assessment will increase by 3%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2023-2024, 66% of Elementary students scored proficient on the I-Ready end-of-year reading assessment.</a:t>
                      </a:r>
                    </a:p>
                  </a:txBody>
                  <a:tcPr marL="9525" marR="9525" marT="9525" marB="0" anchor="ctr"/>
                </a:tc>
                <a:tc>
                  <a:txBody>
                    <a:bodyPr/>
                    <a:lstStyle/>
                    <a:p>
                      <a:pPr marL="91440" marR="0" lvl="0" indent="0" algn="l" rtl="0">
                        <a:lnSpc>
                          <a:spcPct val="100000"/>
                        </a:lnSpc>
                        <a:spcBef>
                          <a:spcPts val="0"/>
                        </a:spcBef>
                        <a:spcAft>
                          <a:spcPts val="0"/>
                        </a:spcAft>
                        <a:buClr>
                          <a:srgbClr val="000000"/>
                        </a:buClr>
                        <a:buSzPts val="1200"/>
                        <a:buFont typeface="Arial"/>
                        <a:buNone/>
                      </a:pPr>
                      <a:r>
                        <a:rPr lang="en-US" sz="1200" i="1" u="none" strike="noStrike" kern="1200" cap="none" dirty="0">
                          <a:solidFill>
                            <a:schemeClr val="tx1"/>
                          </a:solidFill>
                          <a:latin typeface="+mn-lt"/>
                          <a:ea typeface="+mn-ea"/>
                          <a:cs typeface="+mn-cs"/>
                        </a:rPr>
                        <a:t>TBD</a:t>
                      </a:r>
                    </a:p>
                  </a:txBody>
                  <a:tcPr marL="91425" marR="91425" marT="91425" marB="91425" anchor="ctr"/>
                </a:tc>
                <a:tc>
                  <a:txBody>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endParaRPr lang="en-US" sz="4000" b="1" dirty="0">
                        <a:solidFill>
                          <a:schemeClr val="tx1"/>
                        </a:solidFill>
                        <a:effectLst>
                          <a:outerShdw blurRad="38100" dist="38100" dir="2700000" algn="tl">
                            <a:srgbClr val="000000">
                              <a:alpha val="43137"/>
                            </a:srgbClr>
                          </a:outerShdw>
                        </a:effectLst>
                        <a:latin typeface="+mj-lt"/>
                      </a:endParaRPr>
                    </a:p>
                  </a:txBody>
                  <a:tcPr marL="91425" marR="91425" marT="91425" marB="91425" anchor="ctr"/>
                </a:tc>
                <a:extLst>
                  <a:ext uri="{0D108BD9-81ED-4DB2-BD59-A6C34878D82A}">
                    <a16:rowId xmlns:a16="http://schemas.microsoft.com/office/drawing/2014/main" val="2321584775"/>
                  </a:ext>
                </a:extLst>
              </a:tr>
            </a:tbl>
          </a:graphicData>
        </a:graphic>
      </p:graphicFrame>
    </p:spTree>
    <p:extLst>
      <p:ext uri="{BB962C8B-B14F-4D97-AF65-F5344CB8AC3E}">
        <p14:creationId xmlns:p14="http://schemas.microsoft.com/office/powerpoint/2010/main" val="1705096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2C4E8-832D-BFAA-8171-C7333AAC88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078F6-BBC9-004D-CB5A-0EB68D80B6A0}"/>
              </a:ext>
            </a:extLst>
          </p:cNvPr>
          <p:cNvSpPr>
            <a:spLocks noGrp="1"/>
          </p:cNvSpPr>
          <p:nvPr>
            <p:ph type="title"/>
          </p:nvPr>
        </p:nvSpPr>
        <p:spPr/>
        <p:txBody>
          <a:bodyPr/>
          <a:lstStyle/>
          <a:p>
            <a:r>
              <a:rPr lang="en-US" dirty="0"/>
              <a:t>Instructional Goals for 2025–2026</a:t>
            </a:r>
          </a:p>
        </p:txBody>
      </p:sp>
      <p:grpSp>
        <p:nvGrpSpPr>
          <p:cNvPr id="3" name="Google Shape;705;p7">
            <a:extLst>
              <a:ext uri="{FF2B5EF4-FFF2-40B4-BE49-F238E27FC236}">
                <a16:creationId xmlns:a16="http://schemas.microsoft.com/office/drawing/2014/main" id="{88008DD8-E663-EBE0-E9CD-8DA327A806E4}"/>
              </a:ext>
            </a:extLst>
          </p:cNvPr>
          <p:cNvGrpSpPr/>
          <p:nvPr/>
        </p:nvGrpSpPr>
        <p:grpSpPr>
          <a:xfrm>
            <a:off x="492137" y="2083714"/>
            <a:ext cx="11197127" cy="2948439"/>
            <a:chOff x="0" y="1397207"/>
            <a:chExt cx="11197127" cy="2690918"/>
          </a:xfrm>
        </p:grpSpPr>
        <p:sp>
          <p:nvSpPr>
            <p:cNvPr id="9" name="Google Shape;711;p7">
              <a:extLst>
                <a:ext uri="{FF2B5EF4-FFF2-40B4-BE49-F238E27FC236}">
                  <a16:creationId xmlns:a16="http://schemas.microsoft.com/office/drawing/2014/main" id="{98C19AB7-21C9-C623-4506-1CCCA9D655C5}"/>
                </a:ext>
              </a:extLst>
            </p:cNvPr>
            <p:cNvSpPr/>
            <p:nvPr/>
          </p:nvSpPr>
          <p:spPr>
            <a:xfrm>
              <a:off x="0" y="1397207"/>
              <a:ext cx="1293710" cy="1293710"/>
            </a:xfrm>
            <a:prstGeom prst="rect">
              <a:avLst/>
            </a:prstGeom>
            <a:blipFill rotWithShape="1">
              <a:blip r:embed="rId2">
                <a:alphaModFix/>
              </a:blip>
              <a:stretch>
                <a:fillRect/>
              </a:stretch>
            </a:blip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712;p7">
              <a:extLst>
                <a:ext uri="{FF2B5EF4-FFF2-40B4-BE49-F238E27FC236}">
                  <a16:creationId xmlns:a16="http://schemas.microsoft.com/office/drawing/2014/main" id="{56F8180B-1763-C0E9-5A88-8C53D415EA8E}"/>
                </a:ext>
              </a:extLst>
            </p:cNvPr>
            <p:cNvSpPr/>
            <p:nvPr/>
          </p:nvSpPr>
          <p:spPr>
            <a:xfrm>
              <a:off x="1473710" y="1397207"/>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13;p7">
              <a:extLst>
                <a:ext uri="{FF2B5EF4-FFF2-40B4-BE49-F238E27FC236}">
                  <a16:creationId xmlns:a16="http://schemas.microsoft.com/office/drawing/2014/main" id="{2F275BDB-D22E-0445-1F98-20EB41A07ADA}"/>
                </a:ext>
              </a:extLst>
            </p:cNvPr>
            <p:cNvSpPr txBox="1"/>
            <p:nvPr/>
          </p:nvSpPr>
          <p:spPr>
            <a:xfrm>
              <a:off x="1473710" y="1397207"/>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0" tIns="22850" rIns="22850" bIns="22850" anchor="t" anchorCtr="0">
              <a:noAutofit/>
            </a:bodyPr>
            <a:lstStyle/>
            <a:p>
              <a:pPr marL="0" marR="0" lvl="0" indent="0" algn="l" rtl="0">
                <a:lnSpc>
                  <a:spcPct val="100000"/>
                </a:lnSpc>
                <a:spcBef>
                  <a:spcPts val="0"/>
                </a:spcBef>
                <a:spcAft>
                  <a:spcPts val="0"/>
                </a:spcAft>
                <a:buClr>
                  <a:schemeClr val="dk1"/>
                </a:buClr>
                <a:buSzPts val="1800"/>
                <a:buFont typeface="Raleway"/>
                <a:buNone/>
              </a:pPr>
              <a:r>
                <a:rPr lang="en-US" sz="1800" b="1" dirty="0">
                  <a:solidFill>
                    <a:schemeClr val="dk1"/>
                  </a:solidFill>
                  <a:latin typeface="Raleway"/>
                  <a:ea typeface="Raleway"/>
                  <a:cs typeface="Raleway"/>
                  <a:sym typeface="Raleway"/>
                </a:rPr>
                <a:t>Middle School Math Progression</a:t>
              </a:r>
              <a:endParaRPr dirty="0"/>
            </a:p>
          </p:txBody>
        </p:sp>
        <p:sp>
          <p:nvSpPr>
            <p:cNvPr id="12" name="Google Shape;714;p7">
              <a:extLst>
                <a:ext uri="{FF2B5EF4-FFF2-40B4-BE49-F238E27FC236}">
                  <a16:creationId xmlns:a16="http://schemas.microsoft.com/office/drawing/2014/main" id="{A6D1E2D9-042C-6A12-A22B-A4412EC49F17}"/>
                </a:ext>
              </a:extLst>
            </p:cNvPr>
            <p:cNvSpPr/>
            <p:nvPr/>
          </p:nvSpPr>
          <p:spPr>
            <a:xfrm>
              <a:off x="1473710" y="1761578"/>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715;p7">
              <a:extLst>
                <a:ext uri="{FF2B5EF4-FFF2-40B4-BE49-F238E27FC236}">
                  <a16:creationId xmlns:a16="http://schemas.microsoft.com/office/drawing/2014/main" id="{C6D1B691-73B2-4B93-55CF-FA56853A7F63}"/>
                </a:ext>
              </a:extLst>
            </p:cNvPr>
            <p:cNvSpPr txBox="1"/>
            <p:nvPr/>
          </p:nvSpPr>
          <p:spPr>
            <a:xfrm>
              <a:off x="1473710" y="1761578"/>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0" tIns="17775" rIns="17775" bIns="17775" anchor="t" anchorCtr="0">
              <a:noAutofit/>
            </a:bodyPr>
            <a:lstStyle/>
            <a:p>
              <a:pPr marL="0" marR="0" lvl="0" indent="0" algn="l" rtl="0">
                <a:lnSpc>
                  <a:spcPct val="100000"/>
                </a:lnSpc>
                <a:spcBef>
                  <a:spcPts val="0"/>
                </a:spcBef>
                <a:spcAft>
                  <a:spcPts val="0"/>
                </a:spcAft>
                <a:buClr>
                  <a:schemeClr val="dk1"/>
                </a:buClr>
                <a:buSzPts val="1400"/>
                <a:buFont typeface="Raleway"/>
                <a:buNone/>
              </a:pPr>
              <a:r>
                <a:rPr lang="en-US" sz="1800" dirty="0">
                  <a:solidFill>
                    <a:schemeClr val="dk1"/>
                  </a:solidFill>
                  <a:latin typeface="Raleway"/>
                  <a:ea typeface="Raleway"/>
                  <a:cs typeface="Raleway"/>
                  <a:sym typeface="Raleway"/>
                </a:rPr>
                <a:t>Strengthen math skills in middle school with foundations established in elementary schools</a:t>
              </a:r>
              <a:r>
                <a:rPr lang="en-US" sz="1800" dirty="0">
                  <a:solidFill>
                    <a:srgbClr val="FF00FF"/>
                  </a:solidFill>
                  <a:latin typeface="Raleway"/>
                  <a:ea typeface="Raleway"/>
                  <a:cs typeface="Raleway"/>
                  <a:sym typeface="Raleway"/>
                </a:rPr>
                <a:t> </a:t>
              </a:r>
              <a:r>
                <a:rPr lang="en-US" sz="1800" dirty="0">
                  <a:solidFill>
                    <a:schemeClr val="dk1"/>
                  </a:solidFill>
                  <a:latin typeface="Raleway"/>
                  <a:ea typeface="Raleway"/>
                  <a:cs typeface="Raleway"/>
                  <a:sym typeface="Raleway"/>
                </a:rPr>
                <a:t>to prepare students for high school challenges.</a:t>
              </a:r>
              <a:endParaRPr sz="1800" dirty="0"/>
            </a:p>
          </p:txBody>
        </p:sp>
        <p:sp>
          <p:nvSpPr>
            <p:cNvPr id="15" name="Google Shape;717;p7">
              <a:extLst>
                <a:ext uri="{FF2B5EF4-FFF2-40B4-BE49-F238E27FC236}">
                  <a16:creationId xmlns:a16="http://schemas.microsoft.com/office/drawing/2014/main" id="{96B4CD50-0E4B-2F89-FE3D-29E6B36D1B02}"/>
                </a:ext>
              </a:extLst>
            </p:cNvPr>
            <p:cNvSpPr/>
            <p:nvPr/>
          </p:nvSpPr>
          <p:spPr>
            <a:xfrm>
              <a:off x="1473710" y="2794415"/>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719;p7">
              <a:extLst>
                <a:ext uri="{FF2B5EF4-FFF2-40B4-BE49-F238E27FC236}">
                  <a16:creationId xmlns:a16="http://schemas.microsoft.com/office/drawing/2014/main" id="{1A47B626-290A-63C3-591C-80D4E59020A6}"/>
                </a:ext>
              </a:extLst>
            </p:cNvPr>
            <p:cNvSpPr/>
            <p:nvPr/>
          </p:nvSpPr>
          <p:spPr>
            <a:xfrm>
              <a:off x="1473710" y="3158786"/>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19" name="Google Shape;266;p15">
            <a:extLst>
              <a:ext uri="{FF2B5EF4-FFF2-40B4-BE49-F238E27FC236}">
                <a16:creationId xmlns:a16="http://schemas.microsoft.com/office/drawing/2014/main" id="{8C349CAD-0178-79C8-8419-1ADA841B1267}"/>
              </a:ext>
            </a:extLst>
          </p:cNvPr>
          <p:cNvGraphicFramePr/>
          <p:nvPr>
            <p:extLst>
              <p:ext uri="{D42A27DB-BD31-4B8C-83A1-F6EECF244321}">
                <p14:modId xmlns:p14="http://schemas.microsoft.com/office/powerpoint/2010/main" val="3109366616"/>
              </p:ext>
            </p:extLst>
          </p:nvPr>
        </p:nvGraphicFramePr>
        <p:xfrm>
          <a:off x="442531" y="3726151"/>
          <a:ext cx="11296341" cy="3095699"/>
        </p:xfrm>
        <a:graphic>
          <a:graphicData uri="http://schemas.openxmlformats.org/drawingml/2006/table">
            <a:tbl>
              <a:tblPr firstRow="1" firstCol="1" bandRow="1">
                <a:tableStyleId>{616DA210-FB5B-4158-B5E0-FEB733F419BA}</a:tableStyleId>
              </a:tblPr>
              <a:tblGrid>
                <a:gridCol w="3141497">
                  <a:extLst>
                    <a:ext uri="{9D8B030D-6E8A-4147-A177-3AD203B41FA5}">
                      <a16:colId xmlns:a16="http://schemas.microsoft.com/office/drawing/2014/main" val="20000"/>
                    </a:ext>
                  </a:extLst>
                </a:gridCol>
                <a:gridCol w="3741682">
                  <a:extLst>
                    <a:ext uri="{9D8B030D-6E8A-4147-A177-3AD203B41FA5}">
                      <a16:colId xmlns:a16="http://schemas.microsoft.com/office/drawing/2014/main" val="3834368428"/>
                    </a:ext>
                  </a:extLst>
                </a:gridCol>
                <a:gridCol w="3656475">
                  <a:extLst>
                    <a:ext uri="{9D8B030D-6E8A-4147-A177-3AD203B41FA5}">
                      <a16:colId xmlns:a16="http://schemas.microsoft.com/office/drawing/2014/main" val="2666984299"/>
                    </a:ext>
                  </a:extLst>
                </a:gridCol>
                <a:gridCol w="756687">
                  <a:extLst>
                    <a:ext uri="{9D8B030D-6E8A-4147-A177-3AD203B41FA5}">
                      <a16:colId xmlns:a16="http://schemas.microsoft.com/office/drawing/2014/main" val="1790675540"/>
                    </a:ext>
                  </a:extLst>
                </a:gridCol>
              </a:tblGrid>
              <a:tr h="378896">
                <a:tc>
                  <a:txBody>
                    <a:bodyPr/>
                    <a:lstStyle/>
                    <a:p>
                      <a:pPr marL="0" marR="0" lvl="0" indent="0" algn="ctr" rtl="0">
                        <a:lnSpc>
                          <a:spcPct val="100000"/>
                        </a:lnSpc>
                        <a:spcBef>
                          <a:spcPts val="0"/>
                        </a:spcBef>
                        <a:spcAft>
                          <a:spcPts val="0"/>
                        </a:spcAft>
                        <a:buClr>
                          <a:srgbClr val="000000"/>
                        </a:buClr>
                        <a:buSzPts val="1400"/>
                        <a:buFont typeface="Arial"/>
                        <a:buNone/>
                      </a:pPr>
                      <a:r>
                        <a:rPr lang="en" sz="1600" u="none" strike="noStrike" cap="none" dirty="0">
                          <a:solidFill>
                            <a:schemeClr val="bg1"/>
                          </a:solidFill>
                          <a:latin typeface="+mj-lt"/>
                        </a:rPr>
                        <a:t>Metric</a:t>
                      </a:r>
                      <a:endParaRPr sz="16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600" b="1" u="none" strike="noStrike" cap="none">
                          <a:solidFill>
                            <a:schemeClr val="bg1"/>
                          </a:solidFill>
                          <a:latin typeface="+mj-lt"/>
                        </a:rPr>
                        <a:t>Baseline</a:t>
                      </a:r>
                      <a:endParaRPr sz="16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600" b="1" u="none" strike="noStrike" cap="none" dirty="0">
                          <a:solidFill>
                            <a:schemeClr val="bg1"/>
                          </a:solidFill>
                          <a:latin typeface="+mj-lt"/>
                        </a:rPr>
                        <a:t>Year 2 Outcome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lang="en-US" sz="1600" b="1" u="none" strike="noStrike" cap="none" dirty="0">
                        <a:solidFill>
                          <a:schemeClr val="bg1"/>
                        </a:solidFill>
                        <a:latin typeface="+mj-lt"/>
                      </a:endParaRP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952634">
                <a:tc>
                  <a:txBody>
                    <a:bodyPr/>
                    <a:lstStyle/>
                    <a:p>
                      <a:pPr marL="91440" algn="l" fontAlgn="t">
                        <a:spcBef>
                          <a:spcPts val="0"/>
                        </a:spcBef>
                        <a:buNone/>
                      </a:pPr>
                      <a:r>
                        <a:rPr lang="en-US" sz="1200" b="1" i="0" u="none" strike="noStrike" dirty="0">
                          <a:solidFill>
                            <a:srgbClr val="000000"/>
                          </a:solidFill>
                          <a:effectLst/>
                          <a:latin typeface="+mj-lt"/>
                        </a:rPr>
                        <a:t>Percent of All Students who score Exceeds or Meets Standards on the Mathematics CAASPP will increase by 3 percentage points over 3 years</a:t>
                      </a:r>
                    </a:p>
                  </a:txBody>
                  <a:tcPr marL="9525" marR="9525" marT="9525" marB="0" anchor="ctr"/>
                </a:tc>
                <a:tc>
                  <a:txBody>
                    <a:bodyPr/>
                    <a:lstStyle/>
                    <a:p>
                      <a:pPr marL="91440" algn="l" fontAlgn="t">
                        <a:spcBef>
                          <a:spcPts val="0"/>
                        </a:spcBef>
                        <a:buNone/>
                      </a:pPr>
                      <a:r>
                        <a:rPr lang="en-US" sz="1200" b="0" i="0" u="none" strike="noStrike" dirty="0">
                          <a:solidFill>
                            <a:srgbClr val="000000"/>
                          </a:solidFill>
                          <a:effectLst/>
                          <a:latin typeface="+mj-lt"/>
                        </a:rPr>
                        <a:t>In 2022-2023, 44.40% of All Students scored Exceeds or Meets Standards on the Mathematics CAASPP. </a:t>
                      </a:r>
                    </a:p>
                    <a:p>
                      <a:pPr marL="91440" algn="l" fontAlgn="t">
                        <a:spcBef>
                          <a:spcPts val="0"/>
                        </a:spcBef>
                        <a:buNone/>
                      </a:pPr>
                      <a:r>
                        <a:rPr lang="en-US" sz="1200" b="1" i="0" u="none" strike="noStrike" dirty="0">
                          <a:solidFill>
                            <a:srgbClr val="000000"/>
                          </a:solidFill>
                          <a:effectLst/>
                          <a:latin typeface="+mj-lt"/>
                        </a:rPr>
                        <a:t>Grade 6 – 39.43%; Grade 7 – 41.23%;  Grade 8 - 37.66%</a:t>
                      </a:r>
                    </a:p>
                  </a:txBody>
                  <a:tcPr marL="9525" marR="9525" marT="9525" marB="0" anchor="ctr"/>
                </a:tc>
                <a:tc>
                  <a:txBody>
                    <a:bodyPr/>
                    <a:lstStyle/>
                    <a:p>
                      <a:pPr marL="91440" algn="l" fontAlgn="t">
                        <a:spcBef>
                          <a:spcPts val="0"/>
                        </a:spcBef>
                        <a:buNone/>
                      </a:pPr>
                      <a:r>
                        <a:rPr lang="en-US" sz="1200" b="0" i="0" u="none" strike="noStrike" dirty="0">
                          <a:solidFill>
                            <a:srgbClr val="000000"/>
                          </a:solidFill>
                          <a:effectLst/>
                          <a:latin typeface="+mj-lt"/>
                        </a:rPr>
                        <a:t>In 2024-2025, 46.56% of All Students scored Exceeds or Meets Standards on the Mathematics CAASPP.  </a:t>
                      </a:r>
                    </a:p>
                    <a:p>
                      <a:pPr marL="91440" algn="l" fontAlgn="t">
                        <a:spcBef>
                          <a:spcPts val="0"/>
                        </a:spcBef>
                        <a:buNone/>
                      </a:pPr>
                      <a:r>
                        <a:rPr lang="en-US" sz="1200" b="1" i="0" u="none" strike="noStrike" dirty="0">
                          <a:solidFill>
                            <a:srgbClr val="000000"/>
                          </a:solidFill>
                          <a:effectLst/>
                          <a:latin typeface="+mj-lt"/>
                        </a:rPr>
                        <a:t>Grade 6 – 42.97%;  Grade 7 – 45.82%;  Grade 8 - 41.57%</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1"/>
                  </a:ext>
                </a:extLst>
              </a:tr>
              <a:tr h="658040">
                <a:tc>
                  <a:txBody>
                    <a:bodyPr/>
                    <a:lstStyle/>
                    <a:p>
                      <a:pPr marL="91440" algn="l" fontAlgn="t">
                        <a:buNone/>
                      </a:pPr>
                      <a:r>
                        <a:rPr lang="en-US" sz="1200" b="1" i="0" u="none" strike="noStrike" dirty="0">
                          <a:solidFill>
                            <a:srgbClr val="000000"/>
                          </a:solidFill>
                          <a:effectLst/>
                          <a:latin typeface="+mj-lt"/>
                        </a:rPr>
                        <a:t>Percent of Socioeconomically Disadvantaged Students Exceeding or Meeting Standards on Math CAASPP will increase by 3%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2022-2023, 32.74% of Socioeconomically Disadvantaged Students scored exceeds or Meets standards on the Math CAASPP</a:t>
                      </a:r>
                    </a:p>
                    <a:p>
                      <a:pPr marL="91440" algn="l" fontAlgn="t">
                        <a:spcBef>
                          <a:spcPts val="0"/>
                        </a:spcBef>
                        <a:buNone/>
                      </a:pPr>
                      <a:r>
                        <a:rPr lang="en-US" sz="1200" b="1" i="0" u="none" strike="noStrike" kern="1200" dirty="0">
                          <a:solidFill>
                            <a:srgbClr val="000000"/>
                          </a:solidFill>
                          <a:effectLst/>
                          <a:latin typeface="+mn-lt"/>
                          <a:ea typeface="+mn-ea"/>
                          <a:cs typeface="+mn-cs"/>
                        </a:rPr>
                        <a:t>Grade 6 – 26.00%; Grade 7 – 29.89%;  Grade 8 – 30.73%</a:t>
                      </a:r>
                      <a:endParaRPr lang="en-US" sz="1200" b="1" i="0" u="none" strike="noStrike" dirty="0">
                        <a:solidFill>
                          <a:srgbClr val="000000"/>
                        </a:solidFill>
                        <a:effectLst/>
                        <a:latin typeface="+mj-lt"/>
                      </a:endParaRP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2024-2025, 33.74% of Socioeconomically Disadvantaged Students scored Exceeds or Meets Standards on the Math CAASPP</a:t>
                      </a:r>
                    </a:p>
                    <a:p>
                      <a:pPr marL="91440" marR="0" lvl="0" indent="0" algn="l" defTabSz="457200" rtl="0" eaLnBrk="1" fontAlgn="t" latinLnBrk="0" hangingPunct="1">
                        <a:lnSpc>
                          <a:spcPct val="100000"/>
                        </a:lnSpc>
                        <a:spcBef>
                          <a:spcPts val="0"/>
                        </a:spcBef>
                        <a:spcAft>
                          <a:spcPts val="0"/>
                        </a:spcAft>
                        <a:buClrTx/>
                        <a:buSzTx/>
                        <a:buFontTx/>
                        <a:buNone/>
                        <a:tabLst/>
                        <a:defRPr/>
                      </a:pPr>
                      <a:r>
                        <a:rPr lang="en-US" sz="1200" b="1" i="0" u="none" strike="noStrike" kern="1200" dirty="0">
                          <a:solidFill>
                            <a:srgbClr val="000000"/>
                          </a:solidFill>
                          <a:effectLst/>
                          <a:latin typeface="+mn-lt"/>
                          <a:ea typeface="+mn-ea"/>
                          <a:cs typeface="+mn-cs"/>
                        </a:rPr>
                        <a:t>Grade 6 – 28.58%; Grade 7 – 35.70%;  Grade 8 – 25.00%</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3"/>
                  </a:ext>
                </a:extLst>
              </a:tr>
              <a:tr h="703687">
                <a:tc>
                  <a:txBody>
                    <a:bodyPr/>
                    <a:lstStyle/>
                    <a:p>
                      <a:pPr marL="91440" algn="l" fontAlgn="t">
                        <a:buNone/>
                      </a:pPr>
                      <a:r>
                        <a:rPr lang="en-US" sz="1200" b="1" i="0" u="none" strike="noStrike" dirty="0">
                          <a:solidFill>
                            <a:srgbClr val="000000"/>
                          </a:solidFill>
                          <a:effectLst/>
                          <a:latin typeface="+mj-lt"/>
                        </a:rPr>
                        <a:t>Percent of students proficient in Mathematics as measured by District Assessment will increase by 3%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2024-2025, 59.81% of Middle School students scored proficient on the end-of-year math assessment.</a:t>
                      </a:r>
                      <a:endParaRPr lang="en-US" sz="1200" b="1" i="0" u="none" strike="noStrike" dirty="0">
                        <a:solidFill>
                          <a:srgbClr val="000000"/>
                        </a:solidFill>
                        <a:effectLst/>
                        <a:latin typeface="+mj-lt"/>
                      </a:endParaRPr>
                    </a:p>
                  </a:txBody>
                  <a:tcPr marL="9525" marR="9525" marT="9525" marB="0" anchor="ctr"/>
                </a:tc>
                <a:tc>
                  <a:txBody>
                    <a:bodyPr/>
                    <a:lstStyle/>
                    <a:p>
                      <a:pPr marL="91440" marR="0" lvl="0" indent="0" algn="l" rtl="0">
                        <a:lnSpc>
                          <a:spcPct val="100000"/>
                        </a:lnSpc>
                        <a:spcBef>
                          <a:spcPts val="0"/>
                        </a:spcBef>
                        <a:spcAft>
                          <a:spcPts val="0"/>
                        </a:spcAft>
                        <a:buClr>
                          <a:srgbClr val="000000"/>
                        </a:buClr>
                        <a:buSzPts val="1200"/>
                        <a:buFont typeface="Arial"/>
                        <a:buNone/>
                      </a:pPr>
                      <a:r>
                        <a:rPr lang="en-US" sz="1200" i="1" u="none" strike="noStrike" cap="none" dirty="0">
                          <a:latin typeface="+mj-lt"/>
                        </a:rPr>
                        <a:t>TBD</a:t>
                      </a:r>
                      <a:endParaRPr sz="1200" i="1" u="none" strike="noStrike" cap="none" dirty="0">
                        <a:latin typeface="+mj-lt"/>
                      </a:endParaRPr>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200"/>
                        <a:buFont typeface="Arial"/>
                        <a:buNone/>
                      </a:pPr>
                      <a:endParaRPr sz="4000" b="1" i="1" u="none" strike="noStrike" cap="none" dirty="0">
                        <a:effectLst>
                          <a:outerShdw blurRad="38100" dist="38100" dir="2700000" algn="tl">
                            <a:srgbClr val="000000">
                              <a:alpha val="43137"/>
                            </a:srgbClr>
                          </a:outerShdw>
                        </a:effectLst>
                        <a:latin typeface="+mj-lt"/>
                      </a:endParaRPr>
                    </a:p>
                  </a:txBody>
                  <a:tcPr marL="91425" marR="91425" marT="91425" marB="91425" anchor="ctr"/>
                </a:tc>
                <a:extLst>
                  <a:ext uri="{0D108BD9-81ED-4DB2-BD59-A6C34878D82A}">
                    <a16:rowId xmlns:a16="http://schemas.microsoft.com/office/drawing/2014/main" val="2321584775"/>
                  </a:ext>
                </a:extLst>
              </a:tr>
            </a:tbl>
          </a:graphicData>
        </a:graphic>
      </p:graphicFrame>
    </p:spTree>
    <p:extLst>
      <p:ext uri="{BB962C8B-B14F-4D97-AF65-F5344CB8AC3E}">
        <p14:creationId xmlns:p14="http://schemas.microsoft.com/office/powerpoint/2010/main" val="2577008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F31F4-0B98-D88D-D35D-DFC5F103B3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4DF7F4-9705-B45C-E407-1C96B3768B19}"/>
              </a:ext>
            </a:extLst>
          </p:cNvPr>
          <p:cNvSpPr>
            <a:spLocks noGrp="1"/>
          </p:cNvSpPr>
          <p:nvPr>
            <p:ph type="title"/>
          </p:nvPr>
        </p:nvSpPr>
        <p:spPr/>
        <p:txBody>
          <a:bodyPr/>
          <a:lstStyle/>
          <a:p>
            <a:r>
              <a:rPr lang="en-US" dirty="0"/>
              <a:t>Instructional Goals for 2025–2026</a:t>
            </a:r>
          </a:p>
        </p:txBody>
      </p:sp>
      <p:grpSp>
        <p:nvGrpSpPr>
          <p:cNvPr id="3" name="Google Shape;705;p7">
            <a:extLst>
              <a:ext uri="{FF2B5EF4-FFF2-40B4-BE49-F238E27FC236}">
                <a16:creationId xmlns:a16="http://schemas.microsoft.com/office/drawing/2014/main" id="{AF7ED291-581B-3FE0-2139-E93503578BE1}"/>
              </a:ext>
            </a:extLst>
          </p:cNvPr>
          <p:cNvGrpSpPr/>
          <p:nvPr/>
        </p:nvGrpSpPr>
        <p:grpSpPr>
          <a:xfrm>
            <a:off x="492137" y="-1015856"/>
            <a:ext cx="11197127" cy="4479359"/>
            <a:chOff x="0" y="0"/>
            <a:chExt cx="11197127" cy="4088125"/>
          </a:xfrm>
        </p:grpSpPr>
        <p:sp>
          <p:nvSpPr>
            <p:cNvPr id="5" name="Google Shape;707;p7">
              <a:extLst>
                <a:ext uri="{FF2B5EF4-FFF2-40B4-BE49-F238E27FC236}">
                  <a16:creationId xmlns:a16="http://schemas.microsoft.com/office/drawing/2014/main" id="{FBECB0F6-2D60-BE7C-2F85-F19134842419}"/>
                </a:ext>
              </a:extLst>
            </p:cNvPr>
            <p:cNvSpPr/>
            <p:nvPr/>
          </p:nvSpPr>
          <p:spPr>
            <a:xfrm>
              <a:off x="1473710" y="0"/>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09;p7">
              <a:extLst>
                <a:ext uri="{FF2B5EF4-FFF2-40B4-BE49-F238E27FC236}">
                  <a16:creationId xmlns:a16="http://schemas.microsoft.com/office/drawing/2014/main" id="{D6949739-F644-333E-EA75-BA222A6B3435}"/>
                </a:ext>
              </a:extLst>
            </p:cNvPr>
            <p:cNvSpPr/>
            <p:nvPr/>
          </p:nvSpPr>
          <p:spPr>
            <a:xfrm>
              <a:off x="1473710" y="364370"/>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716;p7">
              <a:extLst>
                <a:ext uri="{FF2B5EF4-FFF2-40B4-BE49-F238E27FC236}">
                  <a16:creationId xmlns:a16="http://schemas.microsoft.com/office/drawing/2014/main" id="{B98E4B42-6D5C-1B80-FAB6-E72C9EA8C2CE}"/>
                </a:ext>
              </a:extLst>
            </p:cNvPr>
            <p:cNvSpPr/>
            <p:nvPr/>
          </p:nvSpPr>
          <p:spPr>
            <a:xfrm>
              <a:off x="0" y="2794415"/>
              <a:ext cx="1293710" cy="1293710"/>
            </a:xfrm>
            <a:prstGeom prst="rect">
              <a:avLst/>
            </a:prstGeom>
            <a:blipFill rotWithShape="1">
              <a:blip r:embed="rId2">
                <a:alphaModFix/>
              </a:blip>
              <a:stretch>
                <a:fillRect/>
              </a:stretch>
            </a:blip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717;p7">
              <a:extLst>
                <a:ext uri="{FF2B5EF4-FFF2-40B4-BE49-F238E27FC236}">
                  <a16:creationId xmlns:a16="http://schemas.microsoft.com/office/drawing/2014/main" id="{B724E4CA-8044-5CF3-31EE-7A54FBD1D28A}"/>
                </a:ext>
              </a:extLst>
            </p:cNvPr>
            <p:cNvSpPr/>
            <p:nvPr/>
          </p:nvSpPr>
          <p:spPr>
            <a:xfrm>
              <a:off x="1473710" y="2794415"/>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718;p7">
              <a:extLst>
                <a:ext uri="{FF2B5EF4-FFF2-40B4-BE49-F238E27FC236}">
                  <a16:creationId xmlns:a16="http://schemas.microsoft.com/office/drawing/2014/main" id="{65F88241-FBE8-3C71-319E-485489DC7D83}"/>
                </a:ext>
              </a:extLst>
            </p:cNvPr>
            <p:cNvSpPr txBox="1"/>
            <p:nvPr/>
          </p:nvSpPr>
          <p:spPr>
            <a:xfrm>
              <a:off x="1473710" y="2794415"/>
              <a:ext cx="9723417" cy="364370"/>
            </a:xfrm>
            <a:prstGeom prst="rect">
              <a:avLst/>
            </a:prstGeom>
            <a:noFill/>
            <a:ln w="9525" cap="flat" cmpd="sng">
              <a:solidFill>
                <a:srgbClr val="FFFFFF"/>
              </a:solidFill>
              <a:prstDash val="solid"/>
              <a:round/>
              <a:headEnd type="none" w="sm" len="sm"/>
              <a:tailEnd type="none" w="sm" len="sm"/>
            </a:ln>
          </p:spPr>
          <p:txBody>
            <a:bodyPr spcFirstLastPara="1" wrap="square" lIns="0" tIns="22850" rIns="22850" bIns="22850" anchor="t" anchorCtr="0">
              <a:noAutofit/>
            </a:bodyPr>
            <a:lstStyle/>
            <a:p>
              <a:pPr marL="0" marR="0" lvl="0" indent="0" algn="l" rtl="0">
                <a:lnSpc>
                  <a:spcPct val="100000"/>
                </a:lnSpc>
                <a:spcBef>
                  <a:spcPts val="0"/>
                </a:spcBef>
                <a:spcAft>
                  <a:spcPts val="0"/>
                </a:spcAft>
                <a:buClr>
                  <a:schemeClr val="dk1"/>
                </a:buClr>
                <a:buSzPts val="1800"/>
                <a:buFont typeface="Raleway"/>
                <a:buNone/>
              </a:pPr>
              <a:r>
                <a:rPr lang="en-US" sz="1800" b="1">
                  <a:solidFill>
                    <a:schemeClr val="dk1"/>
                  </a:solidFill>
                  <a:latin typeface="Raleway"/>
                  <a:ea typeface="Raleway"/>
                  <a:cs typeface="Raleway"/>
                  <a:sym typeface="Raleway"/>
                </a:rPr>
                <a:t>College &amp; Career Readiness</a:t>
              </a:r>
              <a:endParaRPr/>
            </a:p>
          </p:txBody>
        </p:sp>
        <p:sp>
          <p:nvSpPr>
            <p:cNvPr id="17" name="Google Shape;719;p7">
              <a:extLst>
                <a:ext uri="{FF2B5EF4-FFF2-40B4-BE49-F238E27FC236}">
                  <a16:creationId xmlns:a16="http://schemas.microsoft.com/office/drawing/2014/main" id="{11F074D5-A092-5B48-C814-78CAABAB4F51}"/>
                </a:ext>
              </a:extLst>
            </p:cNvPr>
            <p:cNvSpPr/>
            <p:nvPr/>
          </p:nvSpPr>
          <p:spPr>
            <a:xfrm>
              <a:off x="1473710" y="3158786"/>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720;p7">
              <a:extLst>
                <a:ext uri="{FF2B5EF4-FFF2-40B4-BE49-F238E27FC236}">
                  <a16:creationId xmlns:a16="http://schemas.microsoft.com/office/drawing/2014/main" id="{BB5096FD-4FF1-5626-999C-AEA9E8365231}"/>
                </a:ext>
              </a:extLst>
            </p:cNvPr>
            <p:cNvSpPr txBox="1"/>
            <p:nvPr/>
          </p:nvSpPr>
          <p:spPr>
            <a:xfrm>
              <a:off x="1473710" y="3158786"/>
              <a:ext cx="9723417" cy="929339"/>
            </a:xfrm>
            <a:prstGeom prst="rect">
              <a:avLst/>
            </a:prstGeom>
            <a:noFill/>
            <a:ln w="9525" cap="flat" cmpd="sng">
              <a:solidFill>
                <a:srgbClr val="FFFFFF"/>
              </a:solidFill>
              <a:prstDash val="solid"/>
              <a:round/>
              <a:headEnd type="none" w="sm" len="sm"/>
              <a:tailEnd type="none" w="sm" len="sm"/>
            </a:ln>
          </p:spPr>
          <p:txBody>
            <a:bodyPr spcFirstLastPara="1" wrap="square" lIns="0" tIns="17775" rIns="17775" bIns="17775" anchor="t" anchorCtr="0">
              <a:noAutofit/>
            </a:bodyPr>
            <a:lstStyle/>
            <a:p>
              <a:pPr marL="0" marR="0" lvl="0" indent="0" algn="l" rtl="0">
                <a:lnSpc>
                  <a:spcPct val="100000"/>
                </a:lnSpc>
                <a:spcBef>
                  <a:spcPts val="0"/>
                </a:spcBef>
                <a:spcAft>
                  <a:spcPts val="0"/>
                </a:spcAft>
                <a:buClr>
                  <a:schemeClr val="dk1"/>
                </a:buClr>
                <a:buSzPts val="1400"/>
                <a:buFont typeface="Raleway"/>
                <a:buNone/>
              </a:pPr>
              <a:r>
                <a:rPr lang="en-US" sz="1800" dirty="0">
                  <a:solidFill>
                    <a:schemeClr val="dk1"/>
                  </a:solidFill>
                  <a:latin typeface="Raleway"/>
                  <a:ea typeface="Raleway"/>
                  <a:cs typeface="Raleway"/>
                  <a:sym typeface="Raleway"/>
                </a:rPr>
                <a:t>Increase A-G course completion rates to equip students for college admission and careers.</a:t>
              </a:r>
              <a:endParaRPr sz="1800" dirty="0">
                <a:solidFill>
                  <a:schemeClr val="dk1"/>
                </a:solidFill>
                <a:latin typeface="Raleway"/>
                <a:ea typeface="Raleway"/>
                <a:cs typeface="Raleway"/>
                <a:sym typeface="Raleway"/>
              </a:endParaRPr>
            </a:p>
            <a:p>
              <a:pPr marL="0" marR="0" lvl="0" indent="0" algn="l" rtl="0">
                <a:lnSpc>
                  <a:spcPct val="100000"/>
                </a:lnSpc>
                <a:spcBef>
                  <a:spcPts val="0"/>
                </a:spcBef>
                <a:spcAft>
                  <a:spcPts val="0"/>
                </a:spcAft>
                <a:buClr>
                  <a:schemeClr val="dk1"/>
                </a:buClr>
                <a:buSzPts val="1400"/>
                <a:buFont typeface="Raleway"/>
                <a:buNone/>
              </a:pPr>
              <a:r>
                <a:rPr lang="en-US" sz="1800" dirty="0">
                  <a:solidFill>
                    <a:schemeClr val="dk1"/>
                  </a:solidFill>
                  <a:latin typeface="Raleway"/>
                  <a:ea typeface="Raleway"/>
                  <a:cs typeface="Raleway"/>
                  <a:sym typeface="Raleway"/>
                </a:rPr>
                <a:t>Increase “College and Career Readiness” (measures graduation rate, performance on state tests and college credit courses)</a:t>
              </a:r>
              <a:endParaRPr sz="1800" dirty="0">
                <a:solidFill>
                  <a:schemeClr val="dk1"/>
                </a:solidFill>
                <a:latin typeface="Raleway"/>
                <a:ea typeface="Raleway"/>
                <a:cs typeface="Raleway"/>
                <a:sym typeface="Raleway"/>
              </a:endParaRPr>
            </a:p>
          </p:txBody>
        </p:sp>
      </p:grpSp>
      <p:graphicFrame>
        <p:nvGraphicFramePr>
          <p:cNvPr id="19" name="Google Shape;266;p15">
            <a:extLst>
              <a:ext uri="{FF2B5EF4-FFF2-40B4-BE49-F238E27FC236}">
                <a16:creationId xmlns:a16="http://schemas.microsoft.com/office/drawing/2014/main" id="{4A69B601-33B9-CB55-4A03-010B64A7EDED}"/>
              </a:ext>
            </a:extLst>
          </p:cNvPr>
          <p:cNvGraphicFramePr/>
          <p:nvPr>
            <p:extLst>
              <p:ext uri="{D42A27DB-BD31-4B8C-83A1-F6EECF244321}">
                <p14:modId xmlns:p14="http://schemas.microsoft.com/office/powerpoint/2010/main" val="1892515825"/>
              </p:ext>
            </p:extLst>
          </p:nvPr>
        </p:nvGraphicFramePr>
        <p:xfrm>
          <a:off x="442531" y="3576906"/>
          <a:ext cx="11296341" cy="3086295"/>
        </p:xfrm>
        <a:graphic>
          <a:graphicData uri="http://schemas.openxmlformats.org/drawingml/2006/table">
            <a:tbl>
              <a:tblPr firstRow="1" firstCol="1" bandRow="1">
                <a:tableStyleId>{616DA210-FB5B-4158-B5E0-FEB733F419BA}</a:tableStyleId>
              </a:tblPr>
              <a:tblGrid>
                <a:gridCol w="3929266">
                  <a:extLst>
                    <a:ext uri="{9D8B030D-6E8A-4147-A177-3AD203B41FA5}">
                      <a16:colId xmlns:a16="http://schemas.microsoft.com/office/drawing/2014/main" val="20000"/>
                    </a:ext>
                  </a:extLst>
                </a:gridCol>
                <a:gridCol w="2615929">
                  <a:extLst>
                    <a:ext uri="{9D8B030D-6E8A-4147-A177-3AD203B41FA5}">
                      <a16:colId xmlns:a16="http://schemas.microsoft.com/office/drawing/2014/main" val="20003"/>
                    </a:ext>
                  </a:extLst>
                </a:gridCol>
                <a:gridCol w="3994459">
                  <a:extLst>
                    <a:ext uri="{9D8B030D-6E8A-4147-A177-3AD203B41FA5}">
                      <a16:colId xmlns:a16="http://schemas.microsoft.com/office/drawing/2014/main" val="4036268824"/>
                    </a:ext>
                  </a:extLst>
                </a:gridCol>
                <a:gridCol w="756687">
                  <a:extLst>
                    <a:ext uri="{9D8B030D-6E8A-4147-A177-3AD203B41FA5}">
                      <a16:colId xmlns:a16="http://schemas.microsoft.com/office/drawing/2014/main" val="1790675540"/>
                    </a:ext>
                  </a:extLst>
                </a:gridCol>
              </a:tblGrid>
              <a:tr h="414754">
                <a:tc>
                  <a:txBody>
                    <a:bodyPr/>
                    <a:lstStyle/>
                    <a:p>
                      <a:pPr marL="0" marR="0" lvl="0" indent="0" algn="ctr" rtl="0">
                        <a:lnSpc>
                          <a:spcPct val="100000"/>
                        </a:lnSpc>
                        <a:spcBef>
                          <a:spcPts val="0"/>
                        </a:spcBef>
                        <a:spcAft>
                          <a:spcPts val="0"/>
                        </a:spcAft>
                        <a:buClr>
                          <a:srgbClr val="000000"/>
                        </a:buClr>
                        <a:buSzPts val="1400"/>
                        <a:buFont typeface="Arial"/>
                        <a:buNone/>
                      </a:pPr>
                      <a:r>
                        <a:rPr lang="en" sz="1600" u="none" strike="noStrike" cap="none" dirty="0">
                          <a:solidFill>
                            <a:schemeClr val="bg1"/>
                          </a:solidFill>
                          <a:latin typeface="+mj-lt"/>
                        </a:rPr>
                        <a:t>Metric</a:t>
                      </a:r>
                      <a:endParaRPr sz="16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600" b="1" u="none" strike="noStrike" cap="none" dirty="0">
                          <a:solidFill>
                            <a:schemeClr val="bg1"/>
                          </a:solidFill>
                          <a:latin typeface="+mj-lt"/>
                        </a:rPr>
                        <a:t>Baseline</a:t>
                      </a:r>
                      <a:endParaRPr sz="16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600" b="1" u="none" strike="noStrike" cap="none" dirty="0">
                          <a:solidFill>
                            <a:schemeClr val="bg1"/>
                          </a:solidFill>
                          <a:latin typeface="+mj-lt"/>
                        </a:rPr>
                        <a:t>Year 2 Outcome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lang="en-US" sz="1600" b="1" u="none" strike="noStrike" cap="none" dirty="0">
                        <a:solidFill>
                          <a:schemeClr val="bg1"/>
                        </a:solidFill>
                        <a:latin typeface="+mj-lt"/>
                      </a:endParaRP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601805">
                <a:tc>
                  <a:txBody>
                    <a:bodyPr/>
                    <a:lstStyle/>
                    <a:p>
                      <a:pPr marL="91440" algn="l" fontAlgn="t">
                        <a:buNone/>
                      </a:pPr>
                      <a:r>
                        <a:rPr lang="en-US" sz="1200" b="1" i="0" u="none" strike="noStrike" dirty="0">
                          <a:solidFill>
                            <a:srgbClr val="000000"/>
                          </a:solidFill>
                          <a:effectLst/>
                          <a:latin typeface="+mj-lt"/>
                        </a:rPr>
                        <a:t>Graduation Rate for All Students will increase by 1 percentage point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2022-2023 93.2% of All Students were graduated from high school</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2024-2025, the District-wide graduation rate was 97.4% for all students.</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1"/>
                  </a:ext>
                </a:extLst>
              </a:tr>
              <a:tr h="373712">
                <a:tc>
                  <a:txBody>
                    <a:bodyPr/>
                    <a:lstStyle/>
                    <a:p>
                      <a:pPr marL="91440" algn="l" fontAlgn="t">
                        <a:buNone/>
                      </a:pPr>
                      <a:r>
                        <a:rPr lang="en-US" sz="1200" b="1" i="0" u="none" strike="noStrike" dirty="0">
                          <a:solidFill>
                            <a:srgbClr val="000000"/>
                          </a:solidFill>
                          <a:effectLst/>
                          <a:latin typeface="+mj-lt"/>
                        </a:rPr>
                        <a:t>Percent of "D" and "F" Grade Rate in Secondary will decrease by 3 percentage points over 3 years.</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Fall of 2023 - 7.7% of middle school grades were a "D" or "F“; 11.2% of high school grades were a "D" or "F"</a:t>
                      </a:r>
                    </a:p>
                  </a:txBody>
                  <a:tcPr marL="9525" marR="9525" marT="9525" marB="0" anchor="ctr"/>
                </a:tc>
                <a:tc>
                  <a:txBody>
                    <a:bodyPr/>
                    <a:lstStyle/>
                    <a:p>
                      <a:pPr marL="9144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lang="en-US" sz="1200" b="0" i="0" u="none" strike="noStrike" kern="1200" dirty="0">
                          <a:solidFill>
                            <a:srgbClr val="000000"/>
                          </a:solidFill>
                          <a:effectLst/>
                          <a:latin typeface="+mn-lt"/>
                          <a:ea typeface="+mn-ea"/>
                          <a:cs typeface="+mn-cs"/>
                        </a:rPr>
                        <a:t>Fall of 2025 – 6.89% of middle school grades were a "D" or "F“; 11.53% of high school grades were a “D” or “F”</a:t>
                      </a:r>
                    </a:p>
                  </a:txBody>
                  <a:tcPr marL="91425" marR="91425" marT="91425" marB="91425" anchor="ctr"/>
                </a:tc>
                <a:tc>
                  <a:txBody>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lang="en-US" sz="4000" b="1" i="0" u="none" strike="noStrike" kern="1200" dirty="0">
                          <a:solidFill>
                            <a:srgbClr val="000000"/>
                          </a:solidFill>
                          <a:effectLst>
                            <a:outerShdw blurRad="38100" dist="38100" dir="2700000" algn="tl">
                              <a:srgbClr val="000000">
                                <a:alpha val="43137"/>
                              </a:srgbClr>
                            </a:outerShdw>
                          </a:effectLst>
                          <a:latin typeface="+mn-lt"/>
                          <a:ea typeface="+mn-ea"/>
                          <a:cs typeface="+mn-cs"/>
                        </a:rPr>
                        <a:t>+</a:t>
                      </a:r>
                    </a:p>
                  </a:txBody>
                  <a:tcPr anchor="ctr"/>
                </a:tc>
                <a:extLst>
                  <a:ext uri="{0D108BD9-81ED-4DB2-BD59-A6C34878D82A}">
                    <a16:rowId xmlns:a16="http://schemas.microsoft.com/office/drawing/2014/main" val="10002"/>
                  </a:ext>
                </a:extLst>
              </a:tr>
              <a:tr h="720315">
                <a:tc>
                  <a:txBody>
                    <a:bodyPr/>
                    <a:lstStyle/>
                    <a:p>
                      <a:pPr marL="91440" algn="l" fontAlgn="t">
                        <a:buNone/>
                      </a:pPr>
                      <a:r>
                        <a:rPr lang="en-US" sz="1200" b="1" i="0" u="none" strike="noStrike" dirty="0">
                          <a:solidFill>
                            <a:srgbClr val="000000"/>
                          </a:solidFill>
                          <a:effectLst/>
                          <a:latin typeface="+mn-lt"/>
                        </a:rPr>
                        <a:t>Percentage of students completing the A-G requirements. The completion rate will increase by 2% percentage points per year.</a:t>
                      </a:r>
                    </a:p>
                  </a:txBody>
                  <a:tcPr marL="9525" marR="9525" marT="9525" marB="0" anchor="ctr"/>
                </a:tc>
                <a:tc>
                  <a:txBody>
                    <a:bodyPr/>
                    <a:lstStyle/>
                    <a:p>
                      <a:pPr marL="91440" algn="l" fontAlgn="t">
                        <a:buNone/>
                      </a:pPr>
                      <a:r>
                        <a:rPr lang="en-US" sz="1200" b="0" i="0" u="none" strike="noStrike" dirty="0">
                          <a:solidFill>
                            <a:srgbClr val="000000"/>
                          </a:solidFill>
                          <a:effectLst/>
                          <a:latin typeface="+mn-lt"/>
                        </a:rPr>
                        <a:t>In 2022-2023 48.0% of high school students met A-G completion rate</a:t>
                      </a:r>
                    </a:p>
                  </a:txBody>
                  <a:tcPr marL="9525" marR="9525" marT="9525" marB="0" anchor="ctr"/>
                </a:tc>
                <a:tc>
                  <a:txBody>
                    <a:bodyPr/>
                    <a:lstStyle/>
                    <a:p>
                      <a:pPr marL="91440" algn="l" fontAlgn="t">
                        <a:buNone/>
                      </a:pPr>
                      <a:r>
                        <a:rPr lang="en-US" sz="1200" b="0" i="0" u="none" strike="noStrike" dirty="0">
                          <a:solidFill>
                            <a:srgbClr val="000000"/>
                          </a:solidFill>
                          <a:effectLst/>
                          <a:latin typeface="+mn-lt"/>
                        </a:rPr>
                        <a:t>In 2024-2025, 49.2% of high school students met A-G completion requirements</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n-lt"/>
                        </a:rPr>
                        <a:t>+</a:t>
                      </a:r>
                    </a:p>
                  </a:txBody>
                  <a:tcPr marL="9525" marR="9525" marT="9525" marB="0" anchor="ctr"/>
                </a:tc>
                <a:extLst>
                  <a:ext uri="{0D108BD9-81ED-4DB2-BD59-A6C34878D82A}">
                    <a16:rowId xmlns:a16="http://schemas.microsoft.com/office/drawing/2014/main" val="10003"/>
                  </a:ext>
                </a:extLst>
              </a:tr>
              <a:tr h="601805">
                <a:tc>
                  <a:txBody>
                    <a:bodyPr/>
                    <a:lstStyle/>
                    <a:p>
                      <a:pPr marL="91440" algn="l" fontAlgn="t">
                        <a:buNone/>
                      </a:pPr>
                      <a:r>
                        <a:rPr lang="en-US" sz="1200" b="1" i="0" u="none" strike="noStrike" dirty="0">
                          <a:solidFill>
                            <a:srgbClr val="000000"/>
                          </a:solidFill>
                          <a:effectLst/>
                          <a:latin typeface="+mj-lt"/>
                        </a:rPr>
                        <a:t>Percent of students college/career ready will increase annually by 2% percentage points annually</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2022-2023, 49.6% of students were prepared.</a:t>
                      </a:r>
                    </a:p>
                  </a:txBody>
                  <a:tcPr marL="9525" marR="9525" marT="9525" marB="0" anchor="ctr"/>
                </a:tc>
                <a:tc>
                  <a:txBody>
                    <a:bodyPr/>
                    <a:lstStyle/>
                    <a:p>
                      <a:pPr marL="91440" algn="l" fontAlgn="t">
                        <a:buNone/>
                      </a:pPr>
                      <a:r>
                        <a:rPr lang="en-US" sz="1200" b="0" i="0" u="none" strike="noStrike" dirty="0">
                          <a:solidFill>
                            <a:srgbClr val="000000"/>
                          </a:solidFill>
                          <a:effectLst/>
                          <a:latin typeface="+mj-lt"/>
                        </a:rPr>
                        <a:t>In 2024-2025, 55.2% of students were prepared as indicated on the California Dashboard/Data Quest.</a:t>
                      </a:r>
                    </a:p>
                  </a:txBody>
                  <a:tcPr marL="9525" marR="9525" marT="9525" marB="0" anchor="ctr"/>
                </a:tc>
                <a:tc>
                  <a:txBody>
                    <a:bodyPr/>
                    <a:lstStyle/>
                    <a:p>
                      <a:pPr algn="ctr" fontAlgn="t">
                        <a:buNone/>
                      </a:pPr>
                      <a:r>
                        <a:rPr lang="en-US" sz="40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2321584775"/>
                  </a:ext>
                </a:extLst>
              </a:tr>
            </a:tbl>
          </a:graphicData>
        </a:graphic>
      </p:graphicFrame>
    </p:spTree>
    <p:extLst>
      <p:ext uri="{BB962C8B-B14F-4D97-AF65-F5344CB8AC3E}">
        <p14:creationId xmlns:p14="http://schemas.microsoft.com/office/powerpoint/2010/main" val="733999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CFC06-7563-7E2A-87A8-FB4DED5FAD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407B95D-25F3-919B-A8DF-EC1881EB5B50}"/>
              </a:ext>
            </a:extLst>
          </p:cNvPr>
          <p:cNvSpPr>
            <a:spLocks noGrp="1"/>
          </p:cNvSpPr>
          <p:nvPr>
            <p:ph type="title"/>
          </p:nvPr>
        </p:nvSpPr>
        <p:spPr/>
        <p:txBody>
          <a:bodyPr/>
          <a:lstStyle/>
          <a:p>
            <a:r>
              <a:rPr lang="en-US" dirty="0"/>
              <a:t>Data Dive and Program &amp; Services Highlights</a:t>
            </a:r>
          </a:p>
        </p:txBody>
      </p:sp>
      <p:sp>
        <p:nvSpPr>
          <p:cNvPr id="5" name="Text Placeholder 4">
            <a:extLst>
              <a:ext uri="{FF2B5EF4-FFF2-40B4-BE49-F238E27FC236}">
                <a16:creationId xmlns:a16="http://schemas.microsoft.com/office/drawing/2014/main" id="{8B7FFD58-7659-324C-61E2-9F103BB1A704}"/>
              </a:ext>
            </a:extLst>
          </p:cNvPr>
          <p:cNvSpPr>
            <a:spLocks noGrp="1"/>
          </p:cNvSpPr>
          <p:nvPr>
            <p:ph type="body" idx="1"/>
          </p:nvPr>
        </p:nvSpPr>
        <p:spPr/>
        <p:txBody>
          <a:bodyPr/>
          <a:lstStyle/>
          <a:p>
            <a:r>
              <a:rPr lang="en-US" dirty="0"/>
              <a:t>Monterey High School – Dual Immersion – FSA Counseling &amp; Mental Health</a:t>
            </a:r>
          </a:p>
        </p:txBody>
      </p:sp>
    </p:spTree>
    <p:extLst>
      <p:ext uri="{BB962C8B-B14F-4D97-AF65-F5344CB8AC3E}">
        <p14:creationId xmlns:p14="http://schemas.microsoft.com/office/powerpoint/2010/main" val="3329275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DDDFE86-5A16-4E4F-AC76-792D6205A5C7}"/>
              </a:ext>
            </a:extLst>
          </p:cNvPr>
          <p:cNvGraphicFramePr>
            <a:graphicFrameLocks/>
          </p:cNvGraphicFramePr>
          <p:nvPr>
            <p:extLst>
              <p:ext uri="{D42A27DB-BD31-4B8C-83A1-F6EECF244321}">
                <p14:modId xmlns:p14="http://schemas.microsoft.com/office/powerpoint/2010/main" val="1242150203"/>
              </p:ext>
            </p:extLst>
          </p:nvPr>
        </p:nvGraphicFramePr>
        <p:xfrm>
          <a:off x="1266739" y="1979802"/>
          <a:ext cx="9697672" cy="2973895"/>
        </p:xfrm>
        <a:graphic>
          <a:graphicData uri="http://schemas.openxmlformats.org/drawingml/2006/table">
            <a:tbl>
              <a:tblPr firstRow="1" bandRow="1">
                <a:tableStyleId>{5C22544A-7EE6-4342-B048-85BDC9FD1C3A}</a:tableStyleId>
              </a:tblPr>
              <a:tblGrid>
                <a:gridCol w="7771007">
                  <a:extLst>
                    <a:ext uri="{9D8B030D-6E8A-4147-A177-3AD203B41FA5}">
                      <a16:colId xmlns:a16="http://schemas.microsoft.com/office/drawing/2014/main" val="2270957083"/>
                    </a:ext>
                  </a:extLst>
                </a:gridCol>
                <a:gridCol w="1926665">
                  <a:extLst>
                    <a:ext uri="{9D8B030D-6E8A-4147-A177-3AD203B41FA5}">
                      <a16:colId xmlns:a16="http://schemas.microsoft.com/office/drawing/2014/main" val="2895607633"/>
                    </a:ext>
                  </a:extLst>
                </a:gridCol>
              </a:tblGrid>
              <a:tr h="1162791">
                <a:tc>
                  <a:txBody>
                    <a:bodyPr/>
                    <a:lstStyle/>
                    <a:p>
                      <a:r>
                        <a:rPr lang="en-US" sz="2800" dirty="0">
                          <a:solidFill>
                            <a:schemeClr val="bg1"/>
                          </a:solidFill>
                        </a:rPr>
                        <a:t>Goal 2 Monterey Action Items</a:t>
                      </a:r>
                    </a:p>
                  </a:txBody>
                  <a:tcPr marL="68580" marR="68580" marT="34290" marB="34290"/>
                </a:tc>
                <a:tc>
                  <a:txBody>
                    <a:bodyPr/>
                    <a:lstStyle/>
                    <a:p>
                      <a:pPr algn="ctr"/>
                      <a:r>
                        <a:rPr lang="en-US" sz="2800" dirty="0">
                          <a:solidFill>
                            <a:schemeClr val="bg1"/>
                          </a:solidFill>
                        </a:rPr>
                        <a:t>Allocation</a:t>
                      </a:r>
                    </a:p>
                  </a:txBody>
                  <a:tcPr marL="68580" marR="68580" marT="34290" marB="34290"/>
                </a:tc>
                <a:extLst>
                  <a:ext uri="{0D108BD9-81ED-4DB2-BD59-A6C34878D82A}">
                    <a16:rowId xmlns:a16="http://schemas.microsoft.com/office/drawing/2014/main" val="2720366332"/>
                  </a:ext>
                </a:extLst>
              </a:tr>
              <a:tr h="905552">
                <a:tc>
                  <a:txBody>
                    <a:bodyPr/>
                    <a:lstStyle/>
                    <a:p>
                      <a:pPr marL="0" marR="0" lvl="0" indent="0" algn="l" rtl="0">
                        <a:lnSpc>
                          <a:spcPct val="0"/>
                        </a:lnSpc>
                        <a:spcBef>
                          <a:spcPts val="0"/>
                        </a:spcBef>
                        <a:spcAft>
                          <a:spcPts val="0"/>
                        </a:spcAft>
                        <a:buClr>
                          <a:srgbClr val="000000"/>
                        </a:buClr>
                        <a:buSzPts val="1200"/>
                        <a:buFont typeface="Arial"/>
                        <a:buNone/>
                      </a:pPr>
                      <a:r>
                        <a:rPr lang="en-US" sz="1800" b="1" u="none" strike="noStrike" cap="none" dirty="0"/>
                        <a:t>Monterey Teachers (5 FTE)</a:t>
                      </a:r>
                      <a:endParaRPr sz="1800" b="1" u="none" strike="noStrike" cap="none" dirty="0"/>
                    </a:p>
                  </a:txBody>
                  <a:tcPr marL="68569" marR="68569" marT="0" marB="0" anchor="b"/>
                </a:tc>
                <a:tc>
                  <a:txBody>
                    <a:bodyPr/>
                    <a:lstStyle/>
                    <a:p>
                      <a:pPr algn="ctr" fontAlgn="b"/>
                      <a:r>
                        <a:rPr lang="en-US" sz="1800" b="1" i="0" u="none" strike="noStrike" dirty="0">
                          <a:solidFill>
                            <a:srgbClr val="000000"/>
                          </a:solidFill>
                          <a:effectLst/>
                          <a:latin typeface="Calibri" panose="020F0502020204030204" pitchFamily="34" charset="0"/>
                        </a:rPr>
                        <a:t>560,604</a:t>
                      </a:r>
                    </a:p>
                  </a:txBody>
                  <a:tcPr marL="0" marR="0" marT="0" marB="0" anchor="b"/>
                </a:tc>
                <a:extLst>
                  <a:ext uri="{0D108BD9-81ED-4DB2-BD59-A6C34878D82A}">
                    <a16:rowId xmlns:a16="http://schemas.microsoft.com/office/drawing/2014/main" val="1986836227"/>
                  </a:ext>
                </a:extLst>
              </a:tr>
              <a:tr h="905552">
                <a:tc>
                  <a:txBody>
                    <a:bodyPr/>
                    <a:lstStyle/>
                    <a:p>
                      <a:pPr marL="0" marR="0" lvl="0" indent="0" algn="l" rtl="0">
                        <a:lnSpc>
                          <a:spcPct val="100000"/>
                        </a:lnSpc>
                        <a:spcBef>
                          <a:spcPts val="0"/>
                        </a:spcBef>
                        <a:spcAft>
                          <a:spcPts val="0"/>
                        </a:spcAft>
                        <a:buClr>
                          <a:srgbClr val="000000"/>
                        </a:buClr>
                        <a:buSzPts val="1200"/>
                        <a:buFont typeface="Arial"/>
                        <a:buNone/>
                      </a:pPr>
                      <a:r>
                        <a:rPr lang="en-US" sz="1800" b="1" u="none" strike="noStrike" cap="none" dirty="0"/>
                        <a:t>SOAR Program Staffing (Monterey) (1 teacher; 1 paraeducator; 2 specialists)</a:t>
                      </a:r>
                    </a:p>
                  </a:txBody>
                  <a:tcPr marL="68569" marR="68569" marT="0" marB="0" anchor="b"/>
                </a:tc>
                <a:tc>
                  <a:txBody>
                    <a:bodyPr/>
                    <a:lstStyle/>
                    <a:p>
                      <a:pPr algn="ctr" fontAlgn="b">
                        <a:lnSpc>
                          <a:spcPct val="100000"/>
                        </a:lnSpc>
                        <a:spcBef>
                          <a:spcPts val="0"/>
                        </a:spcBef>
                        <a:spcAft>
                          <a:spcPts val="0"/>
                        </a:spcAft>
                      </a:pPr>
                      <a:r>
                        <a:rPr lang="en-US" sz="1800" b="1" i="0" u="none" strike="noStrike" dirty="0">
                          <a:solidFill>
                            <a:srgbClr val="3F3F3F"/>
                          </a:solidFill>
                          <a:effectLst/>
                          <a:latin typeface="Calibri" panose="020F0502020204030204" pitchFamily="34" charset="0"/>
                        </a:rPr>
                        <a:t>343,083</a:t>
                      </a:r>
                    </a:p>
                  </a:txBody>
                  <a:tcPr marL="0" marR="0" marT="0" marB="0" anchor="b"/>
                </a:tc>
                <a:extLst>
                  <a:ext uri="{0D108BD9-81ED-4DB2-BD59-A6C34878D82A}">
                    <a16:rowId xmlns:a16="http://schemas.microsoft.com/office/drawing/2014/main" val="1342603295"/>
                  </a:ext>
                </a:extLst>
              </a:tr>
            </a:tbl>
          </a:graphicData>
        </a:graphic>
      </p:graphicFrame>
      <p:sp>
        <p:nvSpPr>
          <p:cNvPr id="5" name="Title 1">
            <a:extLst>
              <a:ext uri="{FF2B5EF4-FFF2-40B4-BE49-F238E27FC236}">
                <a16:creationId xmlns:a16="http://schemas.microsoft.com/office/drawing/2014/main" id="{25AF3EBB-E15C-446C-B46B-F49620376FB4}"/>
              </a:ext>
            </a:extLst>
          </p:cNvPr>
          <p:cNvSpPr>
            <a:spLocks noGrp="1"/>
          </p:cNvSpPr>
          <p:nvPr>
            <p:ph type="title"/>
          </p:nvPr>
        </p:nvSpPr>
        <p:spPr>
          <a:xfrm>
            <a:off x="2041459" y="907711"/>
            <a:ext cx="8272212" cy="760350"/>
          </a:xfrm>
        </p:spPr>
        <p:txBody>
          <a:bodyPr>
            <a:normAutofit fontScale="90000"/>
          </a:bodyPr>
          <a:lstStyle/>
          <a:p>
            <a:r>
              <a:rPr lang="en-US" dirty="0"/>
              <a:t>25-26 Budget Planning</a:t>
            </a:r>
            <a:br>
              <a:rPr lang="en-US" dirty="0"/>
            </a:br>
            <a:r>
              <a:rPr lang="en-US" dirty="0"/>
              <a:t>Supplemental Funding (LCAP)</a:t>
            </a:r>
          </a:p>
        </p:txBody>
      </p:sp>
      <p:pic>
        <p:nvPicPr>
          <p:cNvPr id="6" name="Picture 5">
            <a:extLst>
              <a:ext uri="{FF2B5EF4-FFF2-40B4-BE49-F238E27FC236}">
                <a16:creationId xmlns:a16="http://schemas.microsoft.com/office/drawing/2014/main" id="{D2CBE351-7BBB-499E-882B-35BBD2089A22}"/>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152968" y="815478"/>
            <a:ext cx="3079139" cy="948564"/>
          </a:xfrm>
          <a:prstGeom prst="rect">
            <a:avLst/>
          </a:prstGeom>
        </p:spPr>
      </p:pic>
    </p:spTree>
    <p:extLst>
      <p:ext uri="{BB962C8B-B14F-4D97-AF65-F5344CB8AC3E}">
        <p14:creationId xmlns:p14="http://schemas.microsoft.com/office/powerpoint/2010/main" val="501025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8" name="Rectangle 17">
            <a:extLst>
              <a:ext uri="{FF2B5EF4-FFF2-40B4-BE49-F238E27FC236}">
                <a16:creationId xmlns:a16="http://schemas.microsoft.com/office/drawing/2014/main" id="{F9CD4BEB-C391-4F7E-9838-95411A832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874E87C-5531-E3E9-886F-4D98222BCF6C}"/>
              </a:ext>
            </a:extLst>
          </p:cNvPr>
          <p:cNvSpPr>
            <a:spLocks noGrp="1"/>
          </p:cNvSpPr>
          <p:nvPr>
            <p:ph type="title"/>
          </p:nvPr>
        </p:nvSpPr>
        <p:spPr>
          <a:xfrm>
            <a:off x="581191" y="723901"/>
            <a:ext cx="10993549" cy="1428750"/>
          </a:xfrm>
        </p:spPr>
        <p:txBody>
          <a:bodyPr vert="horz" lIns="91440" tIns="45720" rIns="91440" bIns="45720" rtlCol="0" anchor="b">
            <a:normAutofit/>
          </a:bodyPr>
          <a:lstStyle/>
          <a:p>
            <a:r>
              <a:rPr lang="en-US" sz="3600" dirty="0">
                <a:solidFill>
                  <a:schemeClr val="accent1"/>
                </a:solidFill>
              </a:rPr>
              <a:t>Monterey High School Enrollment Snapshots (October 5</a:t>
            </a:r>
            <a:r>
              <a:rPr lang="en-US" sz="3600" baseline="30000" dirty="0">
                <a:solidFill>
                  <a:schemeClr val="accent1"/>
                </a:solidFill>
              </a:rPr>
              <a:t>th</a:t>
            </a:r>
            <a:r>
              <a:rPr lang="en-US" sz="3600" dirty="0">
                <a:solidFill>
                  <a:schemeClr val="accent1"/>
                </a:solidFill>
              </a:rPr>
              <a:t>)</a:t>
            </a:r>
          </a:p>
        </p:txBody>
      </p:sp>
      <p:graphicFrame>
        <p:nvGraphicFramePr>
          <p:cNvPr id="5" name="Table 4">
            <a:extLst>
              <a:ext uri="{FF2B5EF4-FFF2-40B4-BE49-F238E27FC236}">
                <a16:creationId xmlns:a16="http://schemas.microsoft.com/office/drawing/2014/main" id="{915A1CAD-F100-0D8D-B6D2-0AA9ACBC6F67}"/>
              </a:ext>
            </a:extLst>
          </p:cNvPr>
          <p:cNvGraphicFramePr>
            <a:graphicFrameLocks noGrp="1"/>
          </p:cNvGraphicFramePr>
          <p:nvPr>
            <p:extLst>
              <p:ext uri="{D42A27DB-BD31-4B8C-83A1-F6EECF244321}">
                <p14:modId xmlns:p14="http://schemas.microsoft.com/office/powerpoint/2010/main" val="1444910391"/>
              </p:ext>
            </p:extLst>
          </p:nvPr>
        </p:nvGraphicFramePr>
        <p:xfrm>
          <a:off x="506027" y="3333532"/>
          <a:ext cx="11185870" cy="2516884"/>
        </p:xfrm>
        <a:graphic>
          <a:graphicData uri="http://schemas.openxmlformats.org/drawingml/2006/table">
            <a:tbl>
              <a:tblPr firstRow="1" bandRow="1">
                <a:tableStyleId>{69012ECD-51FC-41F1-AA8D-1B2483CD663E}</a:tableStyleId>
              </a:tblPr>
              <a:tblGrid>
                <a:gridCol w="1207432">
                  <a:extLst>
                    <a:ext uri="{9D8B030D-6E8A-4147-A177-3AD203B41FA5}">
                      <a16:colId xmlns:a16="http://schemas.microsoft.com/office/drawing/2014/main" val="729413400"/>
                    </a:ext>
                  </a:extLst>
                </a:gridCol>
                <a:gridCol w="759152">
                  <a:extLst>
                    <a:ext uri="{9D8B030D-6E8A-4147-A177-3AD203B41FA5}">
                      <a16:colId xmlns:a16="http://schemas.microsoft.com/office/drawing/2014/main" val="4044929476"/>
                    </a:ext>
                  </a:extLst>
                </a:gridCol>
                <a:gridCol w="1172228">
                  <a:extLst>
                    <a:ext uri="{9D8B030D-6E8A-4147-A177-3AD203B41FA5}">
                      <a16:colId xmlns:a16="http://schemas.microsoft.com/office/drawing/2014/main" val="2520542245"/>
                    </a:ext>
                  </a:extLst>
                </a:gridCol>
                <a:gridCol w="1172228">
                  <a:extLst>
                    <a:ext uri="{9D8B030D-6E8A-4147-A177-3AD203B41FA5}">
                      <a16:colId xmlns:a16="http://schemas.microsoft.com/office/drawing/2014/main" val="820414663"/>
                    </a:ext>
                  </a:extLst>
                </a:gridCol>
                <a:gridCol w="817827">
                  <a:extLst>
                    <a:ext uri="{9D8B030D-6E8A-4147-A177-3AD203B41FA5}">
                      <a16:colId xmlns:a16="http://schemas.microsoft.com/office/drawing/2014/main" val="1282022548"/>
                    </a:ext>
                  </a:extLst>
                </a:gridCol>
                <a:gridCol w="958648">
                  <a:extLst>
                    <a:ext uri="{9D8B030D-6E8A-4147-A177-3AD203B41FA5}">
                      <a16:colId xmlns:a16="http://schemas.microsoft.com/office/drawing/2014/main" val="417195957"/>
                    </a:ext>
                  </a:extLst>
                </a:gridCol>
                <a:gridCol w="1101817">
                  <a:extLst>
                    <a:ext uri="{9D8B030D-6E8A-4147-A177-3AD203B41FA5}">
                      <a16:colId xmlns:a16="http://schemas.microsoft.com/office/drawing/2014/main" val="4177934075"/>
                    </a:ext>
                  </a:extLst>
                </a:gridCol>
                <a:gridCol w="1033753">
                  <a:extLst>
                    <a:ext uri="{9D8B030D-6E8A-4147-A177-3AD203B41FA5}">
                      <a16:colId xmlns:a16="http://schemas.microsoft.com/office/drawing/2014/main" val="3728816175"/>
                    </a:ext>
                  </a:extLst>
                </a:gridCol>
                <a:gridCol w="883543">
                  <a:extLst>
                    <a:ext uri="{9D8B030D-6E8A-4147-A177-3AD203B41FA5}">
                      <a16:colId xmlns:a16="http://schemas.microsoft.com/office/drawing/2014/main" val="1616911706"/>
                    </a:ext>
                  </a:extLst>
                </a:gridCol>
                <a:gridCol w="930485">
                  <a:extLst>
                    <a:ext uri="{9D8B030D-6E8A-4147-A177-3AD203B41FA5}">
                      <a16:colId xmlns:a16="http://schemas.microsoft.com/office/drawing/2014/main" val="4268659424"/>
                    </a:ext>
                  </a:extLst>
                </a:gridCol>
                <a:gridCol w="1148757">
                  <a:extLst>
                    <a:ext uri="{9D8B030D-6E8A-4147-A177-3AD203B41FA5}">
                      <a16:colId xmlns:a16="http://schemas.microsoft.com/office/drawing/2014/main" val="1603934469"/>
                    </a:ext>
                  </a:extLst>
                </a:gridCol>
              </a:tblGrid>
              <a:tr h="1186873">
                <a:tc>
                  <a:txBody>
                    <a:bodyPr/>
                    <a:lstStyle/>
                    <a:p>
                      <a:pPr algn="ctr" fontAlgn="t">
                        <a:buNone/>
                      </a:pPr>
                      <a:r>
                        <a:rPr lang="en-US" sz="1600">
                          <a:solidFill>
                            <a:srgbClr val="FFFFFF"/>
                          </a:solidFill>
                          <a:effectLst/>
                        </a:rPr>
                        <a:t>Academic Year</a:t>
                      </a:r>
                    </a:p>
                  </a:txBody>
                  <a:tcPr marL="70708" marR="70708" marT="70708" marB="70708"/>
                </a:tc>
                <a:tc>
                  <a:txBody>
                    <a:bodyPr/>
                    <a:lstStyle/>
                    <a:p>
                      <a:pPr algn="ctr" fontAlgn="t">
                        <a:buNone/>
                      </a:pPr>
                      <a:r>
                        <a:rPr lang="en-US" sz="1600">
                          <a:solidFill>
                            <a:srgbClr val="FFFFFF"/>
                          </a:solidFill>
                          <a:effectLst/>
                        </a:rPr>
                        <a:t>Total</a:t>
                      </a:r>
                    </a:p>
                  </a:txBody>
                  <a:tcPr marL="70708" marR="70708" marT="70708" marB="70708"/>
                </a:tc>
                <a:tc>
                  <a:txBody>
                    <a:bodyPr/>
                    <a:lstStyle/>
                    <a:p>
                      <a:pPr algn="ctr" fontAlgn="t">
                        <a:buNone/>
                      </a:pPr>
                      <a:r>
                        <a:rPr lang="en-US" sz="1600">
                          <a:solidFill>
                            <a:srgbClr val="FFFFFF"/>
                          </a:solidFill>
                          <a:effectLst/>
                        </a:rPr>
                        <a:t>African American</a:t>
                      </a:r>
                    </a:p>
                  </a:txBody>
                  <a:tcPr marL="70708" marR="70708" marT="70708" marB="70708"/>
                </a:tc>
                <a:tc>
                  <a:txBody>
                    <a:bodyPr/>
                    <a:lstStyle/>
                    <a:p>
                      <a:pPr algn="ctr" fontAlgn="t">
                        <a:buNone/>
                      </a:pPr>
                      <a:r>
                        <a:rPr lang="en-US" sz="1600">
                          <a:solidFill>
                            <a:srgbClr val="FFFFFF"/>
                          </a:solidFill>
                          <a:effectLst/>
                        </a:rPr>
                        <a:t>American Indian or Alaska Native</a:t>
                      </a:r>
                    </a:p>
                  </a:txBody>
                  <a:tcPr marL="70708" marR="70708" marT="70708" marB="70708"/>
                </a:tc>
                <a:tc>
                  <a:txBody>
                    <a:bodyPr/>
                    <a:lstStyle/>
                    <a:p>
                      <a:pPr algn="ctr" fontAlgn="t">
                        <a:buNone/>
                      </a:pPr>
                      <a:r>
                        <a:rPr lang="en-US" sz="1600">
                          <a:solidFill>
                            <a:srgbClr val="FFFFFF"/>
                          </a:solidFill>
                          <a:effectLst/>
                        </a:rPr>
                        <a:t>Asian</a:t>
                      </a:r>
                    </a:p>
                  </a:txBody>
                  <a:tcPr marL="70708" marR="70708" marT="70708" marB="70708"/>
                </a:tc>
                <a:tc>
                  <a:txBody>
                    <a:bodyPr/>
                    <a:lstStyle/>
                    <a:p>
                      <a:pPr algn="ctr" fontAlgn="t">
                        <a:buNone/>
                      </a:pPr>
                      <a:r>
                        <a:rPr lang="en-US" sz="1600">
                          <a:solidFill>
                            <a:srgbClr val="FFFFFF"/>
                          </a:solidFill>
                          <a:effectLst/>
                        </a:rPr>
                        <a:t>Filipino</a:t>
                      </a:r>
                    </a:p>
                  </a:txBody>
                  <a:tcPr marL="70708" marR="70708" marT="70708" marB="70708"/>
                </a:tc>
                <a:tc>
                  <a:txBody>
                    <a:bodyPr/>
                    <a:lstStyle/>
                    <a:p>
                      <a:pPr algn="ctr" fontAlgn="t">
                        <a:buNone/>
                      </a:pPr>
                      <a:r>
                        <a:rPr lang="en-US" sz="1600">
                          <a:solidFill>
                            <a:srgbClr val="FFFFFF"/>
                          </a:solidFill>
                          <a:effectLst/>
                        </a:rPr>
                        <a:t>Hispanic or Latino</a:t>
                      </a:r>
                    </a:p>
                  </a:txBody>
                  <a:tcPr marL="70708" marR="70708" marT="70708" marB="70708"/>
                </a:tc>
                <a:tc>
                  <a:txBody>
                    <a:bodyPr/>
                    <a:lstStyle/>
                    <a:p>
                      <a:pPr algn="ctr" fontAlgn="t">
                        <a:buNone/>
                      </a:pPr>
                      <a:r>
                        <a:rPr lang="en-US" sz="1600">
                          <a:solidFill>
                            <a:srgbClr val="FFFFFF"/>
                          </a:solidFill>
                          <a:effectLst/>
                        </a:rPr>
                        <a:t>Pacific Islander</a:t>
                      </a:r>
                    </a:p>
                  </a:txBody>
                  <a:tcPr marL="70708" marR="70708" marT="70708" marB="70708"/>
                </a:tc>
                <a:tc>
                  <a:txBody>
                    <a:bodyPr/>
                    <a:lstStyle/>
                    <a:p>
                      <a:pPr algn="ctr" fontAlgn="t">
                        <a:buNone/>
                      </a:pPr>
                      <a:r>
                        <a:rPr lang="en-US" sz="1600">
                          <a:solidFill>
                            <a:srgbClr val="FFFFFF"/>
                          </a:solidFill>
                          <a:effectLst/>
                        </a:rPr>
                        <a:t>White</a:t>
                      </a:r>
                    </a:p>
                  </a:txBody>
                  <a:tcPr marL="70708" marR="70708" marT="70708" marB="70708"/>
                </a:tc>
                <a:tc>
                  <a:txBody>
                    <a:bodyPr/>
                    <a:lstStyle/>
                    <a:p>
                      <a:pPr algn="ctr" fontAlgn="t">
                        <a:buNone/>
                      </a:pPr>
                      <a:r>
                        <a:rPr lang="en-US" sz="1600">
                          <a:solidFill>
                            <a:srgbClr val="FFFFFF"/>
                          </a:solidFill>
                          <a:effectLst/>
                        </a:rPr>
                        <a:t>Two or More Races</a:t>
                      </a:r>
                    </a:p>
                  </a:txBody>
                  <a:tcPr marL="70708" marR="70708" marT="70708" marB="70708"/>
                </a:tc>
                <a:tc>
                  <a:txBody>
                    <a:bodyPr/>
                    <a:lstStyle/>
                    <a:p>
                      <a:pPr algn="ctr" fontAlgn="t">
                        <a:buNone/>
                      </a:pPr>
                      <a:r>
                        <a:rPr lang="en-US" sz="1600">
                          <a:solidFill>
                            <a:srgbClr val="FFFFFF"/>
                          </a:solidFill>
                          <a:effectLst/>
                        </a:rPr>
                        <a:t>Not Reported</a:t>
                      </a:r>
                    </a:p>
                  </a:txBody>
                  <a:tcPr marL="70708" marR="70708" marT="70708" marB="70708"/>
                </a:tc>
                <a:extLst>
                  <a:ext uri="{0D108BD9-81ED-4DB2-BD59-A6C34878D82A}">
                    <a16:rowId xmlns:a16="http://schemas.microsoft.com/office/drawing/2014/main" val="2747672817"/>
                  </a:ext>
                </a:extLst>
              </a:tr>
              <a:tr h="443337">
                <a:tc>
                  <a:txBody>
                    <a:bodyPr/>
                    <a:lstStyle/>
                    <a:p>
                      <a:pPr fontAlgn="t">
                        <a:buNone/>
                      </a:pPr>
                      <a:r>
                        <a:rPr lang="en-US" sz="1600">
                          <a:effectLst/>
                        </a:rPr>
                        <a:t>2024-25</a:t>
                      </a:r>
                    </a:p>
                  </a:txBody>
                  <a:tcPr marL="70708" marR="70708" marT="70708" marB="70708"/>
                </a:tc>
                <a:tc>
                  <a:txBody>
                    <a:bodyPr/>
                    <a:lstStyle/>
                    <a:p>
                      <a:pPr algn="r" fontAlgn="t">
                        <a:buNone/>
                      </a:pPr>
                      <a:r>
                        <a:rPr lang="en-US" sz="1600" b="1">
                          <a:effectLst/>
                        </a:rPr>
                        <a:t>91</a:t>
                      </a:r>
                    </a:p>
                  </a:txBody>
                  <a:tcPr marL="70708" marR="70708" marT="70708" marB="70708"/>
                </a:tc>
                <a:tc>
                  <a:txBody>
                    <a:bodyPr/>
                    <a:lstStyle/>
                    <a:p>
                      <a:pPr algn="r" fontAlgn="t">
                        <a:buNone/>
                      </a:pPr>
                      <a:r>
                        <a:rPr lang="en-US" sz="1600">
                          <a:effectLst/>
                        </a:rPr>
                        <a:t>5.5%</a:t>
                      </a:r>
                    </a:p>
                  </a:txBody>
                  <a:tcPr marL="70708" marR="70708" marT="70708" marB="70708"/>
                </a:tc>
                <a:tc>
                  <a:txBody>
                    <a:bodyPr/>
                    <a:lstStyle/>
                    <a:p>
                      <a:pPr algn="r" fontAlgn="t">
                        <a:buNone/>
                      </a:pPr>
                      <a:r>
                        <a:rPr lang="en-US" sz="1600">
                          <a:effectLst/>
                        </a:rPr>
                        <a:t>1.1%</a:t>
                      </a:r>
                    </a:p>
                  </a:txBody>
                  <a:tcPr marL="70708" marR="70708" marT="70708" marB="70708"/>
                </a:tc>
                <a:tc>
                  <a:txBody>
                    <a:bodyPr/>
                    <a:lstStyle/>
                    <a:p>
                      <a:pPr algn="r" fontAlgn="t">
                        <a:buNone/>
                      </a:pPr>
                      <a:r>
                        <a:rPr lang="en-US" sz="1600">
                          <a:effectLst/>
                        </a:rPr>
                        <a:t>2.2%</a:t>
                      </a:r>
                    </a:p>
                  </a:txBody>
                  <a:tcPr marL="70708" marR="70708" marT="70708" marB="70708"/>
                </a:tc>
                <a:tc>
                  <a:txBody>
                    <a:bodyPr/>
                    <a:lstStyle/>
                    <a:p>
                      <a:pPr algn="r" fontAlgn="t">
                        <a:buNone/>
                      </a:pPr>
                      <a:r>
                        <a:rPr lang="en-US" sz="1600">
                          <a:effectLst/>
                        </a:rPr>
                        <a:t>2.2%</a:t>
                      </a:r>
                    </a:p>
                  </a:txBody>
                  <a:tcPr marL="70708" marR="70708" marT="70708" marB="70708"/>
                </a:tc>
                <a:tc>
                  <a:txBody>
                    <a:bodyPr/>
                    <a:lstStyle/>
                    <a:p>
                      <a:pPr algn="r" fontAlgn="t">
                        <a:buNone/>
                      </a:pPr>
                      <a:r>
                        <a:rPr lang="en-US" sz="1600">
                          <a:effectLst/>
                        </a:rPr>
                        <a:t>49.5%</a:t>
                      </a:r>
                    </a:p>
                  </a:txBody>
                  <a:tcPr marL="70708" marR="70708" marT="70708" marB="70708"/>
                </a:tc>
                <a:tc>
                  <a:txBody>
                    <a:bodyPr/>
                    <a:lstStyle/>
                    <a:p>
                      <a:pPr algn="r" fontAlgn="t">
                        <a:buNone/>
                      </a:pPr>
                      <a:r>
                        <a:rPr lang="en-US" sz="1600">
                          <a:effectLst/>
                        </a:rPr>
                        <a:t>0.0%</a:t>
                      </a:r>
                    </a:p>
                  </a:txBody>
                  <a:tcPr marL="70708" marR="70708" marT="70708" marB="70708"/>
                </a:tc>
                <a:tc>
                  <a:txBody>
                    <a:bodyPr/>
                    <a:lstStyle/>
                    <a:p>
                      <a:pPr algn="r" fontAlgn="t">
                        <a:buNone/>
                      </a:pPr>
                      <a:r>
                        <a:rPr lang="en-US" sz="1600">
                          <a:effectLst/>
                        </a:rPr>
                        <a:t>35.2%</a:t>
                      </a:r>
                    </a:p>
                  </a:txBody>
                  <a:tcPr marL="70708" marR="70708" marT="70708" marB="70708"/>
                </a:tc>
                <a:tc>
                  <a:txBody>
                    <a:bodyPr/>
                    <a:lstStyle/>
                    <a:p>
                      <a:pPr algn="r" fontAlgn="t">
                        <a:buNone/>
                      </a:pPr>
                      <a:r>
                        <a:rPr lang="en-US" sz="1600">
                          <a:effectLst/>
                        </a:rPr>
                        <a:t>3.3%</a:t>
                      </a:r>
                    </a:p>
                  </a:txBody>
                  <a:tcPr marL="70708" marR="70708" marT="70708" marB="70708"/>
                </a:tc>
                <a:tc>
                  <a:txBody>
                    <a:bodyPr/>
                    <a:lstStyle/>
                    <a:p>
                      <a:pPr algn="r" fontAlgn="t">
                        <a:buNone/>
                      </a:pPr>
                      <a:r>
                        <a:rPr lang="en-US" sz="1600">
                          <a:effectLst/>
                        </a:rPr>
                        <a:t>1.1%</a:t>
                      </a:r>
                    </a:p>
                  </a:txBody>
                  <a:tcPr marL="70708" marR="70708" marT="70708" marB="70708"/>
                </a:tc>
                <a:extLst>
                  <a:ext uri="{0D108BD9-81ED-4DB2-BD59-A6C34878D82A}">
                    <a16:rowId xmlns:a16="http://schemas.microsoft.com/office/drawing/2014/main" val="251795246"/>
                  </a:ext>
                </a:extLst>
              </a:tr>
              <a:tr h="443337">
                <a:tc>
                  <a:txBody>
                    <a:bodyPr/>
                    <a:lstStyle/>
                    <a:p>
                      <a:pPr fontAlgn="t">
                        <a:buNone/>
                      </a:pPr>
                      <a:r>
                        <a:rPr lang="en-US" sz="1600">
                          <a:effectLst/>
                        </a:rPr>
                        <a:t>2023-24</a:t>
                      </a:r>
                    </a:p>
                  </a:txBody>
                  <a:tcPr marL="70708" marR="70708" marT="70708" marB="70708"/>
                </a:tc>
                <a:tc>
                  <a:txBody>
                    <a:bodyPr/>
                    <a:lstStyle/>
                    <a:p>
                      <a:pPr algn="r" fontAlgn="t">
                        <a:buNone/>
                      </a:pPr>
                      <a:r>
                        <a:rPr lang="en-US" sz="1600" b="1">
                          <a:effectLst/>
                        </a:rPr>
                        <a:t>93</a:t>
                      </a:r>
                    </a:p>
                  </a:txBody>
                  <a:tcPr marL="70708" marR="70708" marT="70708" marB="70708"/>
                </a:tc>
                <a:tc>
                  <a:txBody>
                    <a:bodyPr/>
                    <a:lstStyle/>
                    <a:p>
                      <a:pPr algn="r" fontAlgn="t">
                        <a:buNone/>
                      </a:pPr>
                      <a:r>
                        <a:rPr lang="en-US" sz="1600">
                          <a:effectLst/>
                        </a:rPr>
                        <a:t>4.3%</a:t>
                      </a:r>
                    </a:p>
                  </a:txBody>
                  <a:tcPr marL="70708" marR="70708" marT="70708" marB="70708"/>
                </a:tc>
                <a:tc>
                  <a:txBody>
                    <a:bodyPr/>
                    <a:lstStyle/>
                    <a:p>
                      <a:pPr algn="r" fontAlgn="t">
                        <a:buNone/>
                      </a:pPr>
                      <a:r>
                        <a:rPr lang="en-US" sz="1600">
                          <a:effectLst/>
                        </a:rPr>
                        <a:t>0.0%</a:t>
                      </a:r>
                    </a:p>
                  </a:txBody>
                  <a:tcPr marL="70708" marR="70708" marT="70708" marB="70708"/>
                </a:tc>
                <a:tc>
                  <a:txBody>
                    <a:bodyPr/>
                    <a:lstStyle/>
                    <a:p>
                      <a:pPr algn="r" fontAlgn="t">
                        <a:buNone/>
                      </a:pPr>
                      <a:r>
                        <a:rPr lang="en-US" sz="1600">
                          <a:effectLst/>
                        </a:rPr>
                        <a:t>3.2%</a:t>
                      </a:r>
                    </a:p>
                  </a:txBody>
                  <a:tcPr marL="70708" marR="70708" marT="70708" marB="70708"/>
                </a:tc>
                <a:tc>
                  <a:txBody>
                    <a:bodyPr/>
                    <a:lstStyle/>
                    <a:p>
                      <a:pPr algn="r" fontAlgn="t">
                        <a:buNone/>
                      </a:pPr>
                      <a:r>
                        <a:rPr lang="en-US" sz="1600">
                          <a:effectLst/>
                        </a:rPr>
                        <a:t>3.2%</a:t>
                      </a:r>
                    </a:p>
                  </a:txBody>
                  <a:tcPr marL="70708" marR="70708" marT="70708" marB="70708"/>
                </a:tc>
                <a:tc>
                  <a:txBody>
                    <a:bodyPr/>
                    <a:lstStyle/>
                    <a:p>
                      <a:pPr algn="r" fontAlgn="t">
                        <a:buNone/>
                      </a:pPr>
                      <a:r>
                        <a:rPr lang="en-US" sz="1600">
                          <a:effectLst/>
                        </a:rPr>
                        <a:t>48.4%</a:t>
                      </a:r>
                    </a:p>
                  </a:txBody>
                  <a:tcPr marL="70708" marR="70708" marT="70708" marB="70708"/>
                </a:tc>
                <a:tc>
                  <a:txBody>
                    <a:bodyPr/>
                    <a:lstStyle/>
                    <a:p>
                      <a:pPr algn="r" fontAlgn="t">
                        <a:buNone/>
                      </a:pPr>
                      <a:r>
                        <a:rPr lang="en-US" sz="1600">
                          <a:effectLst/>
                        </a:rPr>
                        <a:t>0.0%</a:t>
                      </a:r>
                    </a:p>
                  </a:txBody>
                  <a:tcPr marL="70708" marR="70708" marT="70708" marB="70708"/>
                </a:tc>
                <a:tc>
                  <a:txBody>
                    <a:bodyPr/>
                    <a:lstStyle/>
                    <a:p>
                      <a:pPr algn="r" fontAlgn="t">
                        <a:buNone/>
                      </a:pPr>
                      <a:r>
                        <a:rPr lang="en-US" sz="1600">
                          <a:effectLst/>
                        </a:rPr>
                        <a:t>34.4%</a:t>
                      </a:r>
                    </a:p>
                  </a:txBody>
                  <a:tcPr marL="70708" marR="70708" marT="70708" marB="70708"/>
                </a:tc>
                <a:tc>
                  <a:txBody>
                    <a:bodyPr/>
                    <a:lstStyle/>
                    <a:p>
                      <a:pPr algn="r" fontAlgn="t">
                        <a:buNone/>
                      </a:pPr>
                      <a:r>
                        <a:rPr lang="en-US" sz="1600">
                          <a:effectLst/>
                        </a:rPr>
                        <a:t>5.4%</a:t>
                      </a:r>
                    </a:p>
                  </a:txBody>
                  <a:tcPr marL="70708" marR="70708" marT="70708" marB="70708"/>
                </a:tc>
                <a:tc>
                  <a:txBody>
                    <a:bodyPr/>
                    <a:lstStyle/>
                    <a:p>
                      <a:pPr algn="r" fontAlgn="t">
                        <a:buNone/>
                      </a:pPr>
                      <a:r>
                        <a:rPr lang="en-US" sz="1600">
                          <a:effectLst/>
                        </a:rPr>
                        <a:t>1.1%</a:t>
                      </a:r>
                    </a:p>
                  </a:txBody>
                  <a:tcPr marL="70708" marR="70708" marT="70708" marB="70708"/>
                </a:tc>
                <a:extLst>
                  <a:ext uri="{0D108BD9-81ED-4DB2-BD59-A6C34878D82A}">
                    <a16:rowId xmlns:a16="http://schemas.microsoft.com/office/drawing/2014/main" val="2415970834"/>
                  </a:ext>
                </a:extLst>
              </a:tr>
              <a:tr h="443337">
                <a:tc>
                  <a:txBody>
                    <a:bodyPr/>
                    <a:lstStyle/>
                    <a:p>
                      <a:pPr fontAlgn="t">
                        <a:buNone/>
                      </a:pPr>
                      <a:r>
                        <a:rPr lang="en-US" sz="1600">
                          <a:effectLst/>
                        </a:rPr>
                        <a:t>2022-23</a:t>
                      </a:r>
                    </a:p>
                  </a:txBody>
                  <a:tcPr marL="70708" marR="70708" marT="70708" marB="70708"/>
                </a:tc>
                <a:tc>
                  <a:txBody>
                    <a:bodyPr/>
                    <a:lstStyle/>
                    <a:p>
                      <a:pPr algn="r" fontAlgn="t">
                        <a:buNone/>
                      </a:pPr>
                      <a:r>
                        <a:rPr lang="en-US" sz="1600" b="1">
                          <a:effectLst/>
                        </a:rPr>
                        <a:t>92</a:t>
                      </a:r>
                    </a:p>
                  </a:txBody>
                  <a:tcPr marL="70708" marR="70708" marT="70708" marB="70708"/>
                </a:tc>
                <a:tc>
                  <a:txBody>
                    <a:bodyPr/>
                    <a:lstStyle/>
                    <a:p>
                      <a:pPr algn="r" fontAlgn="t">
                        <a:buNone/>
                      </a:pPr>
                      <a:r>
                        <a:rPr lang="en-US" sz="1600">
                          <a:effectLst/>
                        </a:rPr>
                        <a:t>4.3%</a:t>
                      </a:r>
                    </a:p>
                  </a:txBody>
                  <a:tcPr marL="70708" marR="70708" marT="70708" marB="70708"/>
                </a:tc>
                <a:tc>
                  <a:txBody>
                    <a:bodyPr/>
                    <a:lstStyle/>
                    <a:p>
                      <a:pPr algn="r" fontAlgn="t">
                        <a:buNone/>
                      </a:pPr>
                      <a:r>
                        <a:rPr lang="en-US" sz="1600">
                          <a:effectLst/>
                        </a:rPr>
                        <a:t>0.0%</a:t>
                      </a:r>
                    </a:p>
                  </a:txBody>
                  <a:tcPr marL="70708" marR="70708" marT="70708" marB="70708"/>
                </a:tc>
                <a:tc>
                  <a:txBody>
                    <a:bodyPr/>
                    <a:lstStyle/>
                    <a:p>
                      <a:pPr algn="r" fontAlgn="t">
                        <a:buNone/>
                      </a:pPr>
                      <a:r>
                        <a:rPr lang="en-US" sz="1600">
                          <a:effectLst/>
                        </a:rPr>
                        <a:t>0.0%</a:t>
                      </a:r>
                    </a:p>
                  </a:txBody>
                  <a:tcPr marL="70708" marR="70708" marT="70708" marB="70708"/>
                </a:tc>
                <a:tc>
                  <a:txBody>
                    <a:bodyPr/>
                    <a:lstStyle/>
                    <a:p>
                      <a:pPr algn="r" fontAlgn="t">
                        <a:buNone/>
                      </a:pPr>
                      <a:r>
                        <a:rPr lang="en-US" sz="1600">
                          <a:effectLst/>
                        </a:rPr>
                        <a:t>3.3%</a:t>
                      </a:r>
                    </a:p>
                  </a:txBody>
                  <a:tcPr marL="70708" marR="70708" marT="70708" marB="70708"/>
                </a:tc>
                <a:tc>
                  <a:txBody>
                    <a:bodyPr/>
                    <a:lstStyle/>
                    <a:p>
                      <a:pPr algn="r" fontAlgn="t">
                        <a:buNone/>
                      </a:pPr>
                      <a:r>
                        <a:rPr lang="en-US" sz="1600">
                          <a:effectLst/>
                        </a:rPr>
                        <a:t>55.4%</a:t>
                      </a:r>
                    </a:p>
                  </a:txBody>
                  <a:tcPr marL="70708" marR="70708" marT="70708" marB="70708"/>
                </a:tc>
                <a:tc>
                  <a:txBody>
                    <a:bodyPr/>
                    <a:lstStyle/>
                    <a:p>
                      <a:pPr algn="r" fontAlgn="t">
                        <a:buNone/>
                      </a:pPr>
                      <a:r>
                        <a:rPr lang="en-US" sz="1600">
                          <a:effectLst/>
                        </a:rPr>
                        <a:t>1.1%</a:t>
                      </a:r>
                    </a:p>
                  </a:txBody>
                  <a:tcPr marL="70708" marR="70708" marT="70708" marB="70708"/>
                </a:tc>
                <a:tc>
                  <a:txBody>
                    <a:bodyPr/>
                    <a:lstStyle/>
                    <a:p>
                      <a:pPr algn="r" fontAlgn="t">
                        <a:buNone/>
                      </a:pPr>
                      <a:r>
                        <a:rPr lang="en-US" sz="1600">
                          <a:effectLst/>
                        </a:rPr>
                        <a:t>31.5%</a:t>
                      </a:r>
                    </a:p>
                  </a:txBody>
                  <a:tcPr marL="70708" marR="70708" marT="70708" marB="70708"/>
                </a:tc>
                <a:tc>
                  <a:txBody>
                    <a:bodyPr/>
                    <a:lstStyle/>
                    <a:p>
                      <a:pPr algn="r" fontAlgn="t">
                        <a:buNone/>
                      </a:pPr>
                      <a:r>
                        <a:rPr lang="en-US" sz="1600">
                          <a:effectLst/>
                        </a:rPr>
                        <a:t>2.2%</a:t>
                      </a:r>
                    </a:p>
                  </a:txBody>
                  <a:tcPr marL="70708" marR="70708" marT="70708" marB="70708"/>
                </a:tc>
                <a:tc>
                  <a:txBody>
                    <a:bodyPr/>
                    <a:lstStyle/>
                    <a:p>
                      <a:pPr algn="r" fontAlgn="t">
                        <a:buNone/>
                      </a:pPr>
                      <a:r>
                        <a:rPr lang="en-US" sz="1600">
                          <a:effectLst/>
                        </a:rPr>
                        <a:t>2.2%</a:t>
                      </a:r>
                    </a:p>
                  </a:txBody>
                  <a:tcPr marL="70708" marR="70708" marT="70708" marB="70708"/>
                </a:tc>
                <a:extLst>
                  <a:ext uri="{0D108BD9-81ED-4DB2-BD59-A6C34878D82A}">
                    <a16:rowId xmlns:a16="http://schemas.microsoft.com/office/drawing/2014/main" val="2652383490"/>
                  </a:ext>
                </a:extLst>
              </a:tr>
            </a:tbl>
          </a:graphicData>
        </a:graphic>
      </p:graphicFrame>
    </p:spTree>
    <p:extLst>
      <p:ext uri="{BB962C8B-B14F-4D97-AF65-F5344CB8AC3E}">
        <p14:creationId xmlns:p14="http://schemas.microsoft.com/office/powerpoint/2010/main" val="424560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D0D6-2811-4768-961B-EE67DB8AA967}"/>
              </a:ext>
            </a:extLst>
          </p:cNvPr>
          <p:cNvSpPr>
            <a:spLocks noGrp="1"/>
          </p:cNvSpPr>
          <p:nvPr>
            <p:ph type="title"/>
          </p:nvPr>
        </p:nvSpPr>
        <p:spPr/>
        <p:txBody>
          <a:bodyPr>
            <a:normAutofit fontScale="90000"/>
          </a:bodyPr>
          <a:lstStyle/>
          <a:p>
            <a:r>
              <a:rPr lang="en-US" sz="4000" dirty="0"/>
              <a:t>LCAP Goal 2 Metrics</a:t>
            </a:r>
            <a:br>
              <a:rPr lang="en-US" sz="4000" dirty="0"/>
            </a:br>
            <a:r>
              <a:rPr lang="en-US" sz="4000" dirty="0"/>
              <a:t>MONTEREY High School</a:t>
            </a:r>
          </a:p>
        </p:txBody>
      </p:sp>
      <p:graphicFrame>
        <p:nvGraphicFramePr>
          <p:cNvPr id="4" name="Google Shape;266;p15">
            <a:extLst>
              <a:ext uri="{FF2B5EF4-FFF2-40B4-BE49-F238E27FC236}">
                <a16:creationId xmlns:a16="http://schemas.microsoft.com/office/drawing/2014/main" id="{264B201F-2BE2-4218-A011-8BF3FC7550E5}"/>
              </a:ext>
            </a:extLst>
          </p:cNvPr>
          <p:cNvGraphicFramePr/>
          <p:nvPr>
            <p:extLst>
              <p:ext uri="{D42A27DB-BD31-4B8C-83A1-F6EECF244321}">
                <p14:modId xmlns:p14="http://schemas.microsoft.com/office/powerpoint/2010/main" val="1339670892"/>
              </p:ext>
            </p:extLst>
          </p:nvPr>
        </p:nvGraphicFramePr>
        <p:xfrm>
          <a:off x="433329" y="2408739"/>
          <a:ext cx="11295578" cy="3747105"/>
        </p:xfrm>
        <a:graphic>
          <a:graphicData uri="http://schemas.openxmlformats.org/drawingml/2006/table">
            <a:tbl>
              <a:tblPr firstRow="1" firstCol="1" bandRow="1">
                <a:tableStyleId>{616DA210-FB5B-4158-B5E0-FEB733F419BA}</a:tableStyleId>
              </a:tblPr>
              <a:tblGrid>
                <a:gridCol w="4702652">
                  <a:extLst>
                    <a:ext uri="{9D8B030D-6E8A-4147-A177-3AD203B41FA5}">
                      <a16:colId xmlns:a16="http://schemas.microsoft.com/office/drawing/2014/main" val="20000"/>
                    </a:ext>
                  </a:extLst>
                </a:gridCol>
                <a:gridCol w="2915681">
                  <a:extLst>
                    <a:ext uri="{9D8B030D-6E8A-4147-A177-3AD203B41FA5}">
                      <a16:colId xmlns:a16="http://schemas.microsoft.com/office/drawing/2014/main" val="20003"/>
                    </a:ext>
                  </a:extLst>
                </a:gridCol>
                <a:gridCol w="2967286">
                  <a:extLst>
                    <a:ext uri="{9D8B030D-6E8A-4147-A177-3AD203B41FA5}">
                      <a16:colId xmlns:a16="http://schemas.microsoft.com/office/drawing/2014/main" val="2198097081"/>
                    </a:ext>
                  </a:extLst>
                </a:gridCol>
                <a:gridCol w="709959">
                  <a:extLst>
                    <a:ext uri="{9D8B030D-6E8A-4147-A177-3AD203B41FA5}">
                      <a16:colId xmlns:a16="http://schemas.microsoft.com/office/drawing/2014/main" val="3892368816"/>
                    </a:ext>
                  </a:extLst>
                </a:gridCol>
              </a:tblGrid>
              <a:tr h="301401">
                <a:tc>
                  <a:txBody>
                    <a:bodyPr/>
                    <a:lstStyle/>
                    <a:p>
                      <a:pPr marL="0" marR="0" lvl="0" indent="0" algn="ctr" rtl="0">
                        <a:lnSpc>
                          <a:spcPct val="100000"/>
                        </a:lnSpc>
                        <a:spcBef>
                          <a:spcPts val="0"/>
                        </a:spcBef>
                        <a:spcAft>
                          <a:spcPts val="0"/>
                        </a:spcAft>
                        <a:buClr>
                          <a:srgbClr val="000000"/>
                        </a:buClr>
                        <a:buSzPts val="1400"/>
                        <a:buFont typeface="Arial"/>
                        <a:buNone/>
                      </a:pPr>
                      <a:r>
                        <a:rPr lang="en" sz="2400" u="none" strike="noStrike" cap="none" dirty="0">
                          <a:solidFill>
                            <a:schemeClr val="bg1"/>
                          </a:solidFill>
                          <a:latin typeface="+mj-lt"/>
                        </a:rPr>
                        <a:t>Metric</a:t>
                      </a:r>
                      <a:endParaRPr sz="2400" b="1" u="none" strike="noStrike" cap="none" dirty="0">
                        <a:solidFill>
                          <a:schemeClr val="tx1"/>
                        </a:solidFill>
                        <a:highlight>
                          <a:srgbClr val="FFFF00"/>
                        </a:highlight>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Baseline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Year 2 Outcome</a:t>
                      </a:r>
                    </a:p>
                  </a:txBody>
                  <a:tcPr marL="91425" marR="91425" marT="91425" marB="91425">
                    <a:solidFill>
                      <a:schemeClr val="accent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
                          <a:srgbClr val="000000"/>
                        </a:buClr>
                        <a:buSzPts val="1400"/>
                        <a:buFont typeface="Arial"/>
                        <a:buNone/>
                        <a:tabLst/>
                        <a:defRPr/>
                      </a:pPr>
                      <a:endParaRPr lang="en-US" sz="2400" b="1" u="none" strike="noStrike" kern="1200" cap="none" dirty="0">
                        <a:solidFill>
                          <a:schemeClr val="bg1"/>
                        </a:solidFill>
                        <a:latin typeface="+mn-lt"/>
                        <a:ea typeface="+mn-ea"/>
                        <a:cs typeface="+mn-cs"/>
                      </a:endParaRP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313718">
                <a:tc>
                  <a:txBody>
                    <a:bodyPr/>
                    <a:lstStyle/>
                    <a:p>
                      <a:pPr marL="91440" algn="l" fontAlgn="t">
                        <a:buNone/>
                      </a:pPr>
                      <a:r>
                        <a:rPr lang="en-US" sz="1600" b="1" i="0" u="none" strike="noStrike" dirty="0">
                          <a:solidFill>
                            <a:srgbClr val="000000"/>
                          </a:solidFill>
                          <a:effectLst/>
                          <a:latin typeface="+mj-lt"/>
                        </a:rPr>
                        <a:t>Graduation Rate for All Students will increase by 1 percentage point over 3 years as reported on the California Dashboard.</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2022-2023 93.2% of All Students were graduated from high school</a:t>
                      </a:r>
                    </a:p>
                    <a:p>
                      <a:pPr marL="91440" algn="l" fontAlgn="t">
                        <a:buNone/>
                      </a:pPr>
                      <a:r>
                        <a:rPr lang="en-US" sz="1600" b="1" i="0" u="none" strike="noStrike" dirty="0">
                          <a:solidFill>
                            <a:srgbClr val="000000"/>
                          </a:solidFill>
                          <a:effectLst/>
                          <a:latin typeface="+mj-lt"/>
                        </a:rPr>
                        <a:t>Monterey 88.2%</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2024-2025, the District-wide graduation rate was 97.4% for all students.</a:t>
                      </a:r>
                    </a:p>
                    <a:p>
                      <a:pPr marL="91440" algn="l" fontAlgn="t">
                        <a:buNone/>
                      </a:pPr>
                      <a:r>
                        <a:rPr lang="en-US" sz="1600" b="1" i="0" u="none" strike="noStrike" dirty="0">
                          <a:solidFill>
                            <a:srgbClr val="000000"/>
                          </a:solidFill>
                          <a:effectLst/>
                          <a:latin typeface="+mj-lt"/>
                        </a:rPr>
                        <a:t>Monterey – 98.4%</a:t>
                      </a:r>
                    </a:p>
                  </a:txBody>
                  <a:tcPr marL="9525" marR="9525" marT="9525" marB="0" anchor="ctr"/>
                </a:tc>
                <a:tc>
                  <a:txBody>
                    <a:bodyPr/>
                    <a:lstStyle/>
                    <a:p>
                      <a:pPr algn="ctr" fontAlgn="t">
                        <a:buNone/>
                      </a:pPr>
                      <a:r>
                        <a:rPr lang="en-US" sz="48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3"/>
                  </a:ext>
                </a:extLst>
              </a:tr>
              <a:tr h="401875">
                <a:tc>
                  <a:txBody>
                    <a:bodyPr/>
                    <a:lstStyle/>
                    <a:p>
                      <a:pPr marL="91440" algn="l" fontAlgn="t">
                        <a:buNone/>
                      </a:pPr>
                      <a:r>
                        <a:rPr lang="en-US" sz="1600" b="1" i="0" u="none" strike="noStrike" dirty="0">
                          <a:solidFill>
                            <a:srgbClr val="000000"/>
                          </a:solidFill>
                          <a:effectLst/>
                          <a:latin typeface="+mj-lt"/>
                        </a:rPr>
                        <a:t>Graduation Rate of Socio-Economically Disadvantaged Students will increase by 2 percentage points over 3 years as reported on the California Dashboard.</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2022-2023, 91.0% of Socio-economically Disadvantaged Students were graduated from high school</a:t>
                      </a:r>
                    </a:p>
                    <a:p>
                      <a:pPr marL="91440" algn="l" fontAlgn="t">
                        <a:buNone/>
                      </a:pPr>
                      <a:r>
                        <a:rPr lang="en-US" sz="1600" b="1" i="0" u="none" strike="noStrike" dirty="0">
                          <a:solidFill>
                            <a:srgbClr val="000000"/>
                          </a:solidFill>
                          <a:effectLst/>
                          <a:latin typeface="+mj-lt"/>
                        </a:rPr>
                        <a:t>Monterey – 85.7%</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2024-2025, 95.5% of Socio-economically Disadvantaged Students graduated</a:t>
                      </a:r>
                    </a:p>
                    <a:p>
                      <a:pPr marL="91440" algn="l" fontAlgn="t">
                        <a:buNone/>
                      </a:pPr>
                      <a:r>
                        <a:rPr lang="en-US" sz="1600" b="1" i="0" u="none" strike="noStrike" dirty="0">
                          <a:solidFill>
                            <a:srgbClr val="000000"/>
                          </a:solidFill>
                          <a:effectLst/>
                          <a:latin typeface="+mj-lt"/>
                        </a:rPr>
                        <a:t>Monterey 97.8%</a:t>
                      </a:r>
                    </a:p>
                  </a:txBody>
                  <a:tcPr marL="9525" marR="9525" marT="9525" marB="0" anchor="ctr"/>
                </a:tc>
                <a:tc>
                  <a:txBody>
                    <a:bodyPr/>
                    <a:lstStyle/>
                    <a:p>
                      <a:pPr algn="ctr" fontAlgn="t">
                        <a:buNone/>
                      </a:pPr>
                      <a:r>
                        <a:rPr lang="en-US" sz="48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5608135"/>
                  </a:ext>
                </a:extLst>
              </a:tr>
              <a:tr h="401875">
                <a:tc>
                  <a:txBody>
                    <a:bodyPr/>
                    <a:lstStyle/>
                    <a:p>
                      <a:pPr marL="91440" algn="l" fontAlgn="t">
                        <a:buNone/>
                      </a:pPr>
                      <a:r>
                        <a:rPr lang="en-US" sz="1600" b="1" i="0" u="none" strike="noStrike" dirty="0">
                          <a:solidFill>
                            <a:srgbClr val="000000"/>
                          </a:solidFill>
                          <a:effectLst/>
                          <a:latin typeface="+mj-lt"/>
                        </a:rPr>
                        <a:t>Suspension Rate District wide will be maintained or at least decrease by 1 percentage point over 3 years as reported on the California Dashboard.</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2022-2023, 3.2% of students were suspended at least once</a:t>
                      </a:r>
                    </a:p>
                    <a:p>
                      <a:pPr marL="91440" algn="l" fontAlgn="t">
                        <a:buNone/>
                      </a:pPr>
                      <a:r>
                        <a:rPr lang="en-US" sz="1600" b="1" i="0" u="none" strike="noStrike" dirty="0">
                          <a:solidFill>
                            <a:srgbClr val="000000"/>
                          </a:solidFill>
                          <a:effectLst/>
                          <a:latin typeface="+mj-lt"/>
                        </a:rPr>
                        <a:t>Monterey 12.1%</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2024-2025, 2.5% of students were suspended at least once</a:t>
                      </a:r>
                    </a:p>
                    <a:p>
                      <a:pPr marL="91440" algn="l" fontAlgn="t">
                        <a:buNone/>
                      </a:pPr>
                      <a:r>
                        <a:rPr lang="en-US" sz="1600" b="1" i="0" u="none" strike="noStrike" dirty="0">
                          <a:solidFill>
                            <a:srgbClr val="000000"/>
                          </a:solidFill>
                          <a:effectLst/>
                          <a:latin typeface="+mj-lt"/>
                        </a:rPr>
                        <a:t>Monterey 14.2%</a:t>
                      </a:r>
                    </a:p>
                  </a:txBody>
                  <a:tcPr marL="9525" marR="9525" marT="9525" marB="0" anchor="ctr"/>
                </a:tc>
                <a:tc>
                  <a:txBody>
                    <a:bodyPr/>
                    <a:lstStyle/>
                    <a:p>
                      <a:pPr algn="ctr" fontAlgn="t">
                        <a:buNone/>
                      </a:pPr>
                      <a:r>
                        <a:rPr lang="en-US" sz="48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3888267984"/>
                  </a:ext>
                </a:extLst>
              </a:tr>
            </a:tbl>
          </a:graphicData>
        </a:graphic>
      </p:graphicFrame>
      <p:pic>
        <p:nvPicPr>
          <p:cNvPr id="3" name="Picture 2">
            <a:extLst>
              <a:ext uri="{FF2B5EF4-FFF2-40B4-BE49-F238E27FC236}">
                <a16:creationId xmlns:a16="http://schemas.microsoft.com/office/drawing/2014/main" id="{80069222-CB02-6638-49F9-560C383B4741}"/>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623388" y="652538"/>
            <a:ext cx="4105519" cy="1264752"/>
          </a:xfrm>
          <a:prstGeom prst="rect">
            <a:avLst/>
          </a:prstGeom>
        </p:spPr>
      </p:pic>
    </p:spTree>
    <p:extLst>
      <p:ext uri="{BB962C8B-B14F-4D97-AF65-F5344CB8AC3E}">
        <p14:creationId xmlns:p14="http://schemas.microsoft.com/office/powerpoint/2010/main" val="3073264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4FBFF5-4762-9476-8F47-0DE857EC4426}"/>
              </a:ext>
            </a:extLst>
          </p:cNvPr>
          <p:cNvSpPr>
            <a:spLocks noGrp="1"/>
          </p:cNvSpPr>
          <p:nvPr>
            <p:ph type="title"/>
          </p:nvPr>
        </p:nvSpPr>
        <p:spPr/>
        <p:txBody>
          <a:bodyPr/>
          <a:lstStyle/>
          <a:p>
            <a:r>
              <a:rPr lang="en-US" dirty="0"/>
              <a:t>Monterey Program Highlights</a:t>
            </a:r>
          </a:p>
        </p:txBody>
      </p:sp>
      <p:sp>
        <p:nvSpPr>
          <p:cNvPr id="5" name="Content Placeholder 4">
            <a:extLst>
              <a:ext uri="{FF2B5EF4-FFF2-40B4-BE49-F238E27FC236}">
                <a16:creationId xmlns:a16="http://schemas.microsoft.com/office/drawing/2014/main" id="{3F706D53-EA99-B834-508C-3811D3EF5FC9}"/>
              </a:ext>
            </a:extLst>
          </p:cNvPr>
          <p:cNvSpPr>
            <a:spLocks noGrp="1"/>
          </p:cNvSpPr>
          <p:nvPr>
            <p:ph sz="half" idx="1"/>
          </p:nvPr>
        </p:nvSpPr>
        <p:spPr>
          <a:xfrm>
            <a:off x="581193" y="2228003"/>
            <a:ext cx="4085400" cy="4099225"/>
          </a:xfrm>
        </p:spPr>
        <p:txBody>
          <a:bodyPr anchor="t">
            <a:normAutofit fontScale="92500"/>
          </a:bodyPr>
          <a:lstStyle/>
          <a:p>
            <a:pPr marL="0" indent="0">
              <a:buNone/>
            </a:pPr>
            <a:r>
              <a:rPr lang="en-US" sz="2200" b="1" dirty="0"/>
              <a:t>WASC Accreditation – 6 Year Accreditation (Highest possible)</a:t>
            </a:r>
          </a:p>
          <a:p>
            <a:r>
              <a:rPr lang="en-US" b="1" dirty="0"/>
              <a:t>First Area of Strength: </a:t>
            </a:r>
            <a:r>
              <a:rPr lang="en-US" dirty="0"/>
              <a:t>Dedicated Faculty and Staff – Staff consistently go above and beyond to meet academic, social-emotional, and behavioral needs, creating strong student connections.</a:t>
            </a:r>
          </a:p>
          <a:p>
            <a:r>
              <a:rPr lang="en-US" b="1" dirty="0"/>
              <a:t>Second Area of Strength: </a:t>
            </a:r>
            <a:r>
              <a:rPr lang="en-US" dirty="0"/>
              <a:t>Targeted and Individualized Student Supports – Counseling, SOAR, and credit recovery programs provide tailored pathways toward graduation and postsecondary transitions.</a:t>
            </a:r>
          </a:p>
        </p:txBody>
      </p:sp>
      <p:sp>
        <p:nvSpPr>
          <p:cNvPr id="6" name="Content Placeholder 5">
            <a:extLst>
              <a:ext uri="{FF2B5EF4-FFF2-40B4-BE49-F238E27FC236}">
                <a16:creationId xmlns:a16="http://schemas.microsoft.com/office/drawing/2014/main" id="{AFBF6AEA-AE9C-CCCB-530F-C7B02F0CC4CD}"/>
              </a:ext>
            </a:extLst>
          </p:cNvPr>
          <p:cNvSpPr>
            <a:spLocks noGrp="1"/>
          </p:cNvSpPr>
          <p:nvPr>
            <p:ph sz="half" idx="2"/>
          </p:nvPr>
        </p:nvSpPr>
        <p:spPr>
          <a:xfrm>
            <a:off x="4813738" y="2228003"/>
            <a:ext cx="6797071" cy="4551169"/>
          </a:xfrm>
        </p:spPr>
        <p:txBody>
          <a:bodyPr anchor="t">
            <a:normAutofit fontScale="92500"/>
          </a:bodyPr>
          <a:lstStyle/>
          <a:p>
            <a:pPr marL="0" indent="0">
              <a:buNone/>
            </a:pPr>
            <a:r>
              <a:rPr lang="en-US" sz="2200" b="1" dirty="0"/>
              <a:t>Distinguished Model High School Award</a:t>
            </a:r>
          </a:p>
          <a:p>
            <a:r>
              <a:rPr lang="en-US" b="1" dirty="0"/>
              <a:t>Statewide Recognition: </a:t>
            </a:r>
            <a:r>
              <a:rPr lang="en-US" dirty="0"/>
              <a:t>MHS has been recommended for the CCEA Plus Model High School Award, a prestigious honor given to outstanding continuation and community day high schools in California.</a:t>
            </a:r>
          </a:p>
          <a:p>
            <a:r>
              <a:rPr lang="en-US" b="1" dirty="0"/>
              <a:t>What It Represents: </a:t>
            </a:r>
            <a:r>
              <a:rPr lang="en-US" dirty="0"/>
              <a:t>This recognition highlights our school as a model of excellence in supporting students academically, socially, and emotionally.</a:t>
            </a:r>
          </a:p>
          <a:p>
            <a:r>
              <a:rPr lang="en-US" b="1" dirty="0"/>
              <a:t>Why We Earned It: </a:t>
            </a:r>
            <a:r>
              <a:rPr lang="en-US" dirty="0"/>
              <a:t>The award reflects our strong programs, dedicated staff, positive school culture, and commitment to helping every student succeed and graduate.</a:t>
            </a:r>
          </a:p>
          <a:p>
            <a:r>
              <a:rPr lang="en-US" b="1" dirty="0"/>
              <a:t>Who It Honors: </a:t>
            </a:r>
            <a:r>
              <a:rPr lang="en-US" dirty="0"/>
              <a:t>This achievement belongs to our students, families, teachers, counselors, and staff—it is a true community effort.</a:t>
            </a:r>
          </a:p>
          <a:p>
            <a:r>
              <a:rPr lang="en-US" b="1" dirty="0"/>
              <a:t>What’s Next: </a:t>
            </a:r>
            <a:r>
              <a:rPr lang="en-US" dirty="0"/>
              <a:t>Our school will be formally honored at a statewide education conference and awards gala later this spring.</a:t>
            </a:r>
          </a:p>
          <a:p>
            <a:endParaRPr lang="en-US" dirty="0"/>
          </a:p>
        </p:txBody>
      </p:sp>
    </p:spTree>
    <p:extLst>
      <p:ext uri="{BB962C8B-B14F-4D97-AF65-F5344CB8AC3E}">
        <p14:creationId xmlns:p14="http://schemas.microsoft.com/office/powerpoint/2010/main" val="3166216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DDDFE86-5A16-4E4F-AC76-792D6205A5C7}"/>
              </a:ext>
            </a:extLst>
          </p:cNvPr>
          <p:cNvGraphicFramePr>
            <a:graphicFrameLocks/>
          </p:cNvGraphicFramePr>
          <p:nvPr>
            <p:extLst>
              <p:ext uri="{D42A27DB-BD31-4B8C-83A1-F6EECF244321}">
                <p14:modId xmlns:p14="http://schemas.microsoft.com/office/powerpoint/2010/main" val="748525956"/>
              </p:ext>
            </p:extLst>
          </p:nvPr>
        </p:nvGraphicFramePr>
        <p:xfrm>
          <a:off x="1275127" y="1996578"/>
          <a:ext cx="9739618" cy="2576377"/>
        </p:xfrm>
        <a:graphic>
          <a:graphicData uri="http://schemas.openxmlformats.org/drawingml/2006/table">
            <a:tbl>
              <a:tblPr firstRow="1" bandRow="1">
                <a:tableStyleId>{5C22544A-7EE6-4342-B048-85BDC9FD1C3A}</a:tableStyleId>
              </a:tblPr>
              <a:tblGrid>
                <a:gridCol w="7448459">
                  <a:extLst>
                    <a:ext uri="{9D8B030D-6E8A-4147-A177-3AD203B41FA5}">
                      <a16:colId xmlns:a16="http://schemas.microsoft.com/office/drawing/2014/main" val="2270957083"/>
                    </a:ext>
                  </a:extLst>
                </a:gridCol>
                <a:gridCol w="2291159">
                  <a:extLst>
                    <a:ext uri="{9D8B030D-6E8A-4147-A177-3AD203B41FA5}">
                      <a16:colId xmlns:a16="http://schemas.microsoft.com/office/drawing/2014/main" val="2895607633"/>
                    </a:ext>
                  </a:extLst>
                </a:gridCol>
              </a:tblGrid>
              <a:tr h="1229907">
                <a:tc>
                  <a:txBody>
                    <a:bodyPr/>
                    <a:lstStyle/>
                    <a:p>
                      <a:r>
                        <a:rPr lang="en-US" sz="2400" dirty="0">
                          <a:solidFill>
                            <a:schemeClr val="bg1"/>
                          </a:solidFill>
                        </a:rPr>
                        <a:t>Dual Immersion Action Items</a:t>
                      </a:r>
                    </a:p>
                  </a:txBody>
                  <a:tcPr marL="68580" marR="68580" marT="34290" marB="34290"/>
                </a:tc>
                <a:tc>
                  <a:txBody>
                    <a:bodyPr/>
                    <a:lstStyle/>
                    <a:p>
                      <a:pPr algn="ctr"/>
                      <a:r>
                        <a:rPr lang="en-US" sz="2400" dirty="0">
                          <a:solidFill>
                            <a:schemeClr val="bg1"/>
                          </a:solidFill>
                        </a:rPr>
                        <a:t>Allocation</a:t>
                      </a:r>
                    </a:p>
                    <a:p>
                      <a:pPr algn="ctr"/>
                      <a:r>
                        <a:rPr lang="en-US" sz="2400" dirty="0">
                          <a:solidFill>
                            <a:schemeClr val="bg1"/>
                          </a:solidFill>
                        </a:rPr>
                        <a:t>(Hourly/FTE)</a:t>
                      </a:r>
                    </a:p>
                  </a:txBody>
                  <a:tcPr marL="68580" marR="68580" marT="34290" marB="34290"/>
                </a:tc>
                <a:extLst>
                  <a:ext uri="{0D108BD9-81ED-4DB2-BD59-A6C34878D82A}">
                    <a16:rowId xmlns:a16="http://schemas.microsoft.com/office/drawing/2014/main" val="2720366332"/>
                  </a:ext>
                </a:extLst>
              </a:tr>
              <a:tr h="614950">
                <a:tc>
                  <a:txBody>
                    <a:bodyPr/>
                    <a:lstStyle/>
                    <a:p>
                      <a:pPr marL="0" marR="0" lvl="0" indent="0" algn="l" rtl="0">
                        <a:lnSpc>
                          <a:spcPct val="100000"/>
                        </a:lnSpc>
                        <a:spcBef>
                          <a:spcPts val="0"/>
                        </a:spcBef>
                        <a:spcAft>
                          <a:spcPts val="0"/>
                        </a:spcAft>
                        <a:buClr>
                          <a:srgbClr val="000000"/>
                        </a:buClr>
                        <a:buSzPts val="1200"/>
                        <a:buFont typeface="Arial"/>
                        <a:buNone/>
                      </a:pPr>
                      <a:r>
                        <a:rPr lang="en" sz="2400" b="1" u="none" strike="noStrike" cap="none" dirty="0"/>
                        <a:t>Dual Immersion Teacher Cost Share </a:t>
                      </a:r>
                    </a:p>
                    <a:p>
                      <a:pPr marL="0" marR="0" lvl="0" indent="0" algn="l" rtl="0">
                        <a:lnSpc>
                          <a:spcPct val="100000"/>
                        </a:lnSpc>
                        <a:spcBef>
                          <a:spcPts val="0"/>
                        </a:spcBef>
                        <a:spcAft>
                          <a:spcPts val="0"/>
                        </a:spcAft>
                        <a:buClr>
                          <a:srgbClr val="000000"/>
                        </a:buClr>
                        <a:buSzPts val="1200"/>
                        <a:buFont typeface="Arial"/>
                        <a:buNone/>
                      </a:pPr>
                      <a:r>
                        <a:rPr lang="en" sz="2400" b="1" u="none" strike="noStrike" cap="none" dirty="0"/>
                        <a:t>(14 Elementary FTE </a:t>
                      </a:r>
                      <a:r>
                        <a:rPr lang="en-US" sz="2400" b="1" u="none" strike="noStrike" cap="none" dirty="0"/>
                        <a:t>up to 39%)</a:t>
                      </a:r>
                      <a:endParaRPr sz="2400" b="1" u="none" strike="noStrike" cap="none" dirty="0"/>
                    </a:p>
                  </a:txBody>
                  <a:tcPr marL="68569" marR="68569" marT="0" marB="0" anchor="b"/>
                </a:tc>
                <a:tc>
                  <a:txBody>
                    <a:bodyPr/>
                    <a:lstStyle/>
                    <a:p>
                      <a:pPr algn="ctr" fontAlgn="b">
                        <a:lnSpc>
                          <a:spcPct val="100000"/>
                        </a:lnSpc>
                      </a:pPr>
                      <a:r>
                        <a:rPr lang="en-US" sz="2400" b="1" i="0" u="none" strike="noStrike" dirty="0">
                          <a:solidFill>
                            <a:srgbClr val="000000"/>
                          </a:solidFill>
                          <a:effectLst/>
                          <a:latin typeface="Aptos Narrow"/>
                        </a:rPr>
                        <a:t>733,719</a:t>
                      </a:r>
                    </a:p>
                  </a:txBody>
                  <a:tcPr marL="0" marR="0" marT="0" marB="0" anchor="b"/>
                </a:tc>
                <a:extLst>
                  <a:ext uri="{0D108BD9-81ED-4DB2-BD59-A6C34878D82A}">
                    <a16:rowId xmlns:a16="http://schemas.microsoft.com/office/drawing/2014/main" val="4276219353"/>
                  </a:ext>
                </a:extLst>
              </a:tr>
              <a:tr h="614950">
                <a:tc>
                  <a:txBody>
                    <a:bodyPr/>
                    <a:lstStyle/>
                    <a:p>
                      <a:pPr marL="0" marR="0" lvl="0" indent="0" algn="l" rtl="0">
                        <a:lnSpc>
                          <a:spcPct val="100000"/>
                        </a:lnSpc>
                        <a:spcBef>
                          <a:spcPts val="0"/>
                        </a:spcBef>
                        <a:spcAft>
                          <a:spcPts val="0"/>
                        </a:spcAft>
                        <a:buClr>
                          <a:srgbClr val="000000"/>
                        </a:buClr>
                        <a:buSzPts val="1200"/>
                        <a:buFont typeface="Arial"/>
                        <a:buNone/>
                      </a:pPr>
                      <a:r>
                        <a:rPr lang="en" sz="2400" b="1" u="none" strike="noStrike" cap="none" dirty="0"/>
                        <a:t>Dual Immersion Instructional Assistants (8 </a:t>
                      </a:r>
                      <a:r>
                        <a:rPr lang="en-US" sz="2400" b="1" u="none" strike="noStrike" cap="none" dirty="0"/>
                        <a:t>FTE)</a:t>
                      </a:r>
                      <a:endParaRPr sz="2400" b="1" u="none" strike="noStrike" cap="none" dirty="0"/>
                    </a:p>
                  </a:txBody>
                  <a:tcPr marL="68569" marR="68569" marT="0" marB="0" anchor="b"/>
                </a:tc>
                <a:tc>
                  <a:txBody>
                    <a:bodyPr/>
                    <a:lstStyle/>
                    <a:p>
                      <a:pPr algn="ctr" fontAlgn="b">
                        <a:lnSpc>
                          <a:spcPct val="100000"/>
                        </a:lnSpc>
                      </a:pPr>
                      <a:r>
                        <a:rPr lang="en-US" sz="2400" b="1" i="0" u="none" strike="noStrike" dirty="0">
                          <a:solidFill>
                            <a:srgbClr val="000000"/>
                          </a:solidFill>
                          <a:effectLst/>
                          <a:latin typeface="Aptos Narrow"/>
                        </a:rPr>
                        <a:t>184,029</a:t>
                      </a:r>
                    </a:p>
                  </a:txBody>
                  <a:tcPr marL="0" marR="0" marT="0" marB="0" anchor="b"/>
                </a:tc>
                <a:extLst>
                  <a:ext uri="{0D108BD9-81ED-4DB2-BD59-A6C34878D82A}">
                    <a16:rowId xmlns:a16="http://schemas.microsoft.com/office/drawing/2014/main" val="1515608604"/>
                  </a:ext>
                </a:extLst>
              </a:tr>
            </a:tbl>
          </a:graphicData>
        </a:graphic>
      </p:graphicFrame>
      <p:sp>
        <p:nvSpPr>
          <p:cNvPr id="5" name="Title 1">
            <a:extLst>
              <a:ext uri="{FF2B5EF4-FFF2-40B4-BE49-F238E27FC236}">
                <a16:creationId xmlns:a16="http://schemas.microsoft.com/office/drawing/2014/main" id="{25AF3EBB-E15C-446C-B46B-F49620376FB4}"/>
              </a:ext>
            </a:extLst>
          </p:cNvPr>
          <p:cNvSpPr>
            <a:spLocks noGrp="1"/>
          </p:cNvSpPr>
          <p:nvPr>
            <p:ph type="title"/>
          </p:nvPr>
        </p:nvSpPr>
        <p:spPr>
          <a:xfrm>
            <a:off x="1959894" y="909585"/>
            <a:ext cx="8272212" cy="760350"/>
          </a:xfrm>
        </p:spPr>
        <p:txBody>
          <a:bodyPr>
            <a:normAutofit fontScale="90000"/>
          </a:bodyPr>
          <a:lstStyle/>
          <a:p>
            <a:r>
              <a:rPr lang="en-US" dirty="0"/>
              <a:t>25-26 Budget Planning</a:t>
            </a:r>
            <a:br>
              <a:rPr lang="en-US" dirty="0"/>
            </a:br>
            <a:r>
              <a:rPr lang="en-US" dirty="0"/>
              <a:t>Supplemental Funding (LCAP)</a:t>
            </a:r>
          </a:p>
        </p:txBody>
      </p:sp>
      <p:pic>
        <p:nvPicPr>
          <p:cNvPr id="6" name="Picture 5">
            <a:extLst>
              <a:ext uri="{FF2B5EF4-FFF2-40B4-BE49-F238E27FC236}">
                <a16:creationId xmlns:a16="http://schemas.microsoft.com/office/drawing/2014/main" id="{D2CBE351-7BBB-499E-882B-35BBD2089A22}"/>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152968" y="815478"/>
            <a:ext cx="3079139" cy="948564"/>
          </a:xfrm>
          <a:prstGeom prst="rect">
            <a:avLst/>
          </a:prstGeom>
        </p:spPr>
      </p:pic>
    </p:spTree>
    <p:extLst>
      <p:ext uri="{BB962C8B-B14F-4D97-AF65-F5344CB8AC3E}">
        <p14:creationId xmlns:p14="http://schemas.microsoft.com/office/powerpoint/2010/main" val="2462249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7DA251-ED77-3177-5259-C199A06E1FBA}"/>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F9CD4BEB-C391-4F7E-9838-95411A832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6134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034E70A-5F09-65E7-2054-AA5368D11F90}"/>
              </a:ext>
            </a:extLst>
          </p:cNvPr>
          <p:cNvSpPr>
            <a:spLocks noGrp="1"/>
          </p:cNvSpPr>
          <p:nvPr>
            <p:ph type="title"/>
          </p:nvPr>
        </p:nvSpPr>
        <p:spPr>
          <a:xfrm>
            <a:off x="581191" y="723901"/>
            <a:ext cx="10993549" cy="1428750"/>
          </a:xfrm>
        </p:spPr>
        <p:txBody>
          <a:bodyPr vert="horz" lIns="91440" tIns="45720" rIns="91440" bIns="45720" rtlCol="0" anchor="b">
            <a:normAutofit/>
          </a:bodyPr>
          <a:lstStyle/>
          <a:p>
            <a:r>
              <a:rPr lang="en-US" sz="3600" dirty="0">
                <a:solidFill>
                  <a:schemeClr val="accent1"/>
                </a:solidFill>
              </a:rPr>
              <a:t>Dual Immersion Enrollment Snapshots (October 5</a:t>
            </a:r>
            <a:r>
              <a:rPr lang="en-US" sz="3600" baseline="30000" dirty="0">
                <a:solidFill>
                  <a:schemeClr val="accent1"/>
                </a:solidFill>
              </a:rPr>
              <a:t>th</a:t>
            </a:r>
            <a:r>
              <a:rPr lang="en-US" sz="3600" dirty="0">
                <a:solidFill>
                  <a:schemeClr val="accent1"/>
                </a:solidFill>
              </a:rPr>
              <a:t>)</a:t>
            </a:r>
          </a:p>
        </p:txBody>
      </p:sp>
      <p:graphicFrame>
        <p:nvGraphicFramePr>
          <p:cNvPr id="8" name="Table 7">
            <a:extLst>
              <a:ext uri="{FF2B5EF4-FFF2-40B4-BE49-F238E27FC236}">
                <a16:creationId xmlns:a16="http://schemas.microsoft.com/office/drawing/2014/main" id="{0CBC32B7-4126-FBCC-5008-ABB2E0DBDD51}"/>
              </a:ext>
            </a:extLst>
          </p:cNvPr>
          <p:cNvGraphicFramePr>
            <a:graphicFrameLocks noGrp="1"/>
          </p:cNvGraphicFramePr>
          <p:nvPr>
            <p:extLst>
              <p:ext uri="{D42A27DB-BD31-4B8C-83A1-F6EECF244321}">
                <p14:modId xmlns:p14="http://schemas.microsoft.com/office/powerpoint/2010/main" val="3901649253"/>
              </p:ext>
            </p:extLst>
          </p:nvPr>
        </p:nvGraphicFramePr>
        <p:xfrm>
          <a:off x="756050" y="2618330"/>
          <a:ext cx="10643831" cy="3602738"/>
        </p:xfrm>
        <a:graphic>
          <a:graphicData uri="http://schemas.openxmlformats.org/drawingml/2006/table">
            <a:tbl>
              <a:tblPr firstRow="1" bandRow="1">
                <a:tableStyleId>{5C22544A-7EE6-4342-B048-85BDC9FD1C3A}</a:tableStyleId>
              </a:tblPr>
              <a:tblGrid>
                <a:gridCol w="1285603">
                  <a:extLst>
                    <a:ext uri="{9D8B030D-6E8A-4147-A177-3AD203B41FA5}">
                      <a16:colId xmlns:a16="http://schemas.microsoft.com/office/drawing/2014/main" val="1897979224"/>
                    </a:ext>
                  </a:extLst>
                </a:gridCol>
                <a:gridCol w="997991">
                  <a:extLst>
                    <a:ext uri="{9D8B030D-6E8A-4147-A177-3AD203B41FA5}">
                      <a16:colId xmlns:a16="http://schemas.microsoft.com/office/drawing/2014/main" val="128808911"/>
                    </a:ext>
                  </a:extLst>
                </a:gridCol>
                <a:gridCol w="575788">
                  <a:extLst>
                    <a:ext uri="{9D8B030D-6E8A-4147-A177-3AD203B41FA5}">
                      <a16:colId xmlns:a16="http://schemas.microsoft.com/office/drawing/2014/main" val="325130305"/>
                    </a:ext>
                  </a:extLst>
                </a:gridCol>
                <a:gridCol w="667571">
                  <a:extLst>
                    <a:ext uri="{9D8B030D-6E8A-4147-A177-3AD203B41FA5}">
                      <a16:colId xmlns:a16="http://schemas.microsoft.com/office/drawing/2014/main" val="2384329969"/>
                    </a:ext>
                  </a:extLst>
                </a:gridCol>
                <a:gridCol w="606382">
                  <a:extLst>
                    <a:ext uri="{9D8B030D-6E8A-4147-A177-3AD203B41FA5}">
                      <a16:colId xmlns:a16="http://schemas.microsoft.com/office/drawing/2014/main" val="1740609500"/>
                    </a:ext>
                  </a:extLst>
                </a:gridCol>
                <a:gridCol w="591084">
                  <a:extLst>
                    <a:ext uri="{9D8B030D-6E8A-4147-A177-3AD203B41FA5}">
                      <a16:colId xmlns:a16="http://schemas.microsoft.com/office/drawing/2014/main" val="3179762196"/>
                    </a:ext>
                  </a:extLst>
                </a:gridCol>
                <a:gridCol w="591084">
                  <a:extLst>
                    <a:ext uri="{9D8B030D-6E8A-4147-A177-3AD203B41FA5}">
                      <a16:colId xmlns:a16="http://schemas.microsoft.com/office/drawing/2014/main" val="511071493"/>
                    </a:ext>
                  </a:extLst>
                </a:gridCol>
                <a:gridCol w="591084">
                  <a:extLst>
                    <a:ext uri="{9D8B030D-6E8A-4147-A177-3AD203B41FA5}">
                      <a16:colId xmlns:a16="http://schemas.microsoft.com/office/drawing/2014/main" val="2254754783"/>
                    </a:ext>
                  </a:extLst>
                </a:gridCol>
                <a:gridCol w="591084">
                  <a:extLst>
                    <a:ext uri="{9D8B030D-6E8A-4147-A177-3AD203B41FA5}">
                      <a16:colId xmlns:a16="http://schemas.microsoft.com/office/drawing/2014/main" val="3022455797"/>
                    </a:ext>
                  </a:extLst>
                </a:gridCol>
                <a:gridCol w="591084">
                  <a:extLst>
                    <a:ext uri="{9D8B030D-6E8A-4147-A177-3AD203B41FA5}">
                      <a16:colId xmlns:a16="http://schemas.microsoft.com/office/drawing/2014/main" val="4196172913"/>
                    </a:ext>
                  </a:extLst>
                </a:gridCol>
                <a:gridCol w="591084">
                  <a:extLst>
                    <a:ext uri="{9D8B030D-6E8A-4147-A177-3AD203B41FA5}">
                      <a16:colId xmlns:a16="http://schemas.microsoft.com/office/drawing/2014/main" val="1265821343"/>
                    </a:ext>
                  </a:extLst>
                </a:gridCol>
                <a:gridCol w="740998">
                  <a:extLst>
                    <a:ext uri="{9D8B030D-6E8A-4147-A177-3AD203B41FA5}">
                      <a16:colId xmlns:a16="http://schemas.microsoft.com/office/drawing/2014/main" val="3822654976"/>
                    </a:ext>
                  </a:extLst>
                </a:gridCol>
                <a:gridCol w="740998">
                  <a:extLst>
                    <a:ext uri="{9D8B030D-6E8A-4147-A177-3AD203B41FA5}">
                      <a16:colId xmlns:a16="http://schemas.microsoft.com/office/drawing/2014/main" val="932243529"/>
                    </a:ext>
                  </a:extLst>
                </a:gridCol>
                <a:gridCol w="740998">
                  <a:extLst>
                    <a:ext uri="{9D8B030D-6E8A-4147-A177-3AD203B41FA5}">
                      <a16:colId xmlns:a16="http://schemas.microsoft.com/office/drawing/2014/main" val="1710837895"/>
                    </a:ext>
                  </a:extLst>
                </a:gridCol>
                <a:gridCol w="740998">
                  <a:extLst>
                    <a:ext uri="{9D8B030D-6E8A-4147-A177-3AD203B41FA5}">
                      <a16:colId xmlns:a16="http://schemas.microsoft.com/office/drawing/2014/main" val="1046105938"/>
                    </a:ext>
                  </a:extLst>
                </a:gridCol>
              </a:tblGrid>
              <a:tr h="442746">
                <a:tc>
                  <a:txBody>
                    <a:bodyPr/>
                    <a:lstStyle/>
                    <a:p>
                      <a:pPr algn="l" fontAlgn="b">
                        <a:buNone/>
                      </a:pPr>
                      <a:r>
                        <a:rPr lang="en-US" sz="2300" b="1" i="0" u="none" strike="noStrike" dirty="0">
                          <a:solidFill>
                            <a:schemeClr val="bg1"/>
                          </a:solidFill>
                          <a:effectLst/>
                          <a:latin typeface="Aptos Narrow" panose="020B0004020202020204" pitchFamily="34" charset="0"/>
                        </a:rPr>
                        <a:t>Year</a:t>
                      </a:r>
                    </a:p>
                  </a:txBody>
                  <a:tcPr marL="19730" marR="19730" marT="19730" marB="0" anchor="b"/>
                </a:tc>
                <a:tc>
                  <a:txBody>
                    <a:bodyPr/>
                    <a:lstStyle/>
                    <a:p>
                      <a:pPr algn="l" fontAlgn="b">
                        <a:buNone/>
                      </a:pPr>
                      <a:r>
                        <a:rPr lang="en-US" sz="2300" u="none" strike="noStrike">
                          <a:effectLst/>
                        </a:rPr>
                        <a:t>Kinder</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1st</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2nd</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3rd</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4th</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5th</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6th</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7th</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8th</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9th</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10th</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11th</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u="none" strike="noStrike">
                          <a:effectLst/>
                        </a:rPr>
                        <a:t>12th</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l" fontAlgn="b">
                        <a:buNone/>
                      </a:pPr>
                      <a:r>
                        <a:rPr lang="en-US" sz="2300" b="1" i="0" u="none" strike="noStrike" dirty="0">
                          <a:solidFill>
                            <a:schemeClr val="bg1"/>
                          </a:solidFill>
                          <a:effectLst/>
                          <a:latin typeface="Aptos Narrow" panose="020B0004020202020204" pitchFamily="34" charset="0"/>
                        </a:rPr>
                        <a:t>Total</a:t>
                      </a:r>
                    </a:p>
                  </a:txBody>
                  <a:tcPr marL="19730" marR="19730" marT="19730" marB="0" anchor="b"/>
                </a:tc>
                <a:extLst>
                  <a:ext uri="{0D108BD9-81ED-4DB2-BD59-A6C34878D82A}">
                    <a16:rowId xmlns:a16="http://schemas.microsoft.com/office/drawing/2014/main" val="465750416"/>
                  </a:ext>
                </a:extLst>
              </a:tr>
              <a:tr h="789998">
                <a:tc>
                  <a:txBody>
                    <a:bodyPr/>
                    <a:lstStyle/>
                    <a:p>
                      <a:pPr algn="l" fontAlgn="b">
                        <a:buNone/>
                      </a:pPr>
                      <a:r>
                        <a:rPr lang="en-US" sz="2300" u="none" strike="noStrike" dirty="0">
                          <a:effectLst/>
                        </a:rPr>
                        <a:t>2022-23</a:t>
                      </a:r>
                    </a:p>
                  </a:txBody>
                  <a:tcPr marL="19730" marR="19730" marT="19730" marB="0" anchor="b"/>
                </a:tc>
                <a:tc>
                  <a:txBody>
                    <a:bodyPr/>
                    <a:lstStyle/>
                    <a:p>
                      <a:pPr algn="r" fontAlgn="b">
                        <a:buNone/>
                      </a:pPr>
                      <a:r>
                        <a:rPr lang="en-US" sz="2300" u="none" strike="noStrike">
                          <a:effectLst/>
                        </a:rPr>
                        <a:t>48</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47</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40</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43</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47</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43</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35</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24</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22</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16</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l" fontAlgn="b">
                        <a:buNone/>
                      </a:pP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b="0" i="0" u="none" strike="noStrike" dirty="0">
                          <a:solidFill>
                            <a:srgbClr val="000000"/>
                          </a:solidFill>
                          <a:effectLst/>
                          <a:latin typeface="Aptos Narrow" panose="020B0004020202020204" pitchFamily="34" charset="0"/>
                        </a:rPr>
                        <a:t>365</a:t>
                      </a:r>
                    </a:p>
                  </a:txBody>
                  <a:tcPr marL="19730" marR="19730" marT="19730" marB="0" anchor="b"/>
                </a:tc>
                <a:extLst>
                  <a:ext uri="{0D108BD9-81ED-4DB2-BD59-A6C34878D82A}">
                    <a16:rowId xmlns:a16="http://schemas.microsoft.com/office/drawing/2014/main" val="1944598359"/>
                  </a:ext>
                </a:extLst>
              </a:tr>
              <a:tr h="789998">
                <a:tc>
                  <a:txBody>
                    <a:bodyPr/>
                    <a:lstStyle/>
                    <a:p>
                      <a:pPr algn="l" fontAlgn="b">
                        <a:buNone/>
                      </a:pPr>
                      <a:r>
                        <a:rPr lang="en-US" sz="2300" u="none" strike="noStrike" dirty="0">
                          <a:effectLst/>
                        </a:rPr>
                        <a:t>2023-24</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51</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48</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45</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38</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42</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46</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37</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35</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19</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20</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14</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l" fontAlgn="b">
                        <a:buNone/>
                      </a:pP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l" fontAlgn="b">
                        <a:buNone/>
                      </a:pP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b="0" i="0" u="none" strike="noStrike" dirty="0">
                          <a:solidFill>
                            <a:srgbClr val="000000"/>
                          </a:solidFill>
                          <a:effectLst/>
                          <a:latin typeface="Aptos Narrow" panose="020B0004020202020204" pitchFamily="34" charset="0"/>
                        </a:rPr>
                        <a:t>395</a:t>
                      </a:r>
                    </a:p>
                  </a:txBody>
                  <a:tcPr marL="19730" marR="19730" marT="19730" marB="0" anchor="b"/>
                </a:tc>
                <a:extLst>
                  <a:ext uri="{0D108BD9-81ED-4DB2-BD59-A6C34878D82A}">
                    <a16:rowId xmlns:a16="http://schemas.microsoft.com/office/drawing/2014/main" val="322965561"/>
                  </a:ext>
                </a:extLst>
              </a:tr>
              <a:tr h="789998">
                <a:tc>
                  <a:txBody>
                    <a:bodyPr/>
                    <a:lstStyle/>
                    <a:p>
                      <a:pPr algn="l" fontAlgn="b">
                        <a:buNone/>
                      </a:pPr>
                      <a:r>
                        <a:rPr lang="en-US" sz="2300" u="none" strike="noStrike" dirty="0">
                          <a:effectLst/>
                        </a:rPr>
                        <a:t>2024-25</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74</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52</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46</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47</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40</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40</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31</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35</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33</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16</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20</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1</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l" fontAlgn="b">
                        <a:buNone/>
                      </a:pP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endParaRPr lang="en-US" sz="2300" b="0" i="0" u="none" strike="noStrike" dirty="0">
                        <a:solidFill>
                          <a:srgbClr val="000000"/>
                        </a:solidFill>
                        <a:effectLst/>
                        <a:latin typeface="Aptos Narrow" panose="020B0004020202020204" pitchFamily="34" charset="0"/>
                      </a:endParaRPr>
                    </a:p>
                    <a:p>
                      <a:pPr algn="r" fontAlgn="b">
                        <a:buNone/>
                      </a:pPr>
                      <a:r>
                        <a:rPr lang="en-US" sz="2300" b="0" i="0" u="none" strike="noStrike" dirty="0">
                          <a:solidFill>
                            <a:srgbClr val="000000"/>
                          </a:solidFill>
                          <a:effectLst/>
                          <a:latin typeface="Aptos Narrow" panose="020B0004020202020204" pitchFamily="34" charset="0"/>
                        </a:rPr>
                        <a:t>435</a:t>
                      </a:r>
                    </a:p>
                  </a:txBody>
                  <a:tcPr marL="19730" marR="19730" marT="19730" marB="0" anchor="b"/>
                </a:tc>
                <a:extLst>
                  <a:ext uri="{0D108BD9-81ED-4DB2-BD59-A6C34878D82A}">
                    <a16:rowId xmlns:a16="http://schemas.microsoft.com/office/drawing/2014/main" val="4280491703"/>
                  </a:ext>
                </a:extLst>
              </a:tr>
              <a:tr h="789998">
                <a:tc>
                  <a:txBody>
                    <a:bodyPr/>
                    <a:lstStyle/>
                    <a:p>
                      <a:pPr algn="l" fontAlgn="b">
                        <a:buNone/>
                      </a:pPr>
                      <a:r>
                        <a:rPr lang="en-US" sz="2300" u="none" strike="noStrike" dirty="0">
                          <a:effectLst/>
                        </a:rPr>
                        <a:t>2025-26</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71</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72</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49</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41</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44</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38</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22</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29</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29</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30</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16</a:t>
                      </a:r>
                      <a:endParaRPr lang="en-US" sz="2300" b="0" i="0" u="none" strike="noStrike">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a:effectLst/>
                        </a:rPr>
                        <a:t>18</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u="none" strike="noStrike" dirty="0">
                          <a:effectLst/>
                        </a:rPr>
                        <a:t>0</a:t>
                      </a:r>
                      <a:endParaRPr lang="en-US" sz="2300" b="0" i="0" u="none" strike="noStrike" dirty="0">
                        <a:solidFill>
                          <a:srgbClr val="000000"/>
                        </a:solidFill>
                        <a:effectLst/>
                        <a:latin typeface="Aptos Narrow" panose="020B0004020202020204" pitchFamily="34" charset="0"/>
                      </a:endParaRPr>
                    </a:p>
                  </a:txBody>
                  <a:tcPr marL="19730" marR="19730" marT="19730" marB="0" anchor="b"/>
                </a:tc>
                <a:tc>
                  <a:txBody>
                    <a:bodyPr/>
                    <a:lstStyle/>
                    <a:p>
                      <a:pPr algn="r" fontAlgn="b">
                        <a:buNone/>
                      </a:pPr>
                      <a:r>
                        <a:rPr lang="en-US" sz="2300" b="0" i="0" u="none" strike="noStrike" dirty="0">
                          <a:solidFill>
                            <a:srgbClr val="000000"/>
                          </a:solidFill>
                          <a:effectLst/>
                          <a:latin typeface="Aptos Narrow" panose="020B0004020202020204" pitchFamily="34" charset="0"/>
                        </a:rPr>
                        <a:t>459</a:t>
                      </a:r>
                    </a:p>
                  </a:txBody>
                  <a:tcPr marL="19730" marR="19730" marT="19730" marB="0" anchor="b"/>
                </a:tc>
                <a:extLst>
                  <a:ext uri="{0D108BD9-81ED-4DB2-BD59-A6C34878D82A}">
                    <a16:rowId xmlns:a16="http://schemas.microsoft.com/office/drawing/2014/main" val="3532680775"/>
                  </a:ext>
                </a:extLst>
              </a:tr>
            </a:tbl>
          </a:graphicData>
        </a:graphic>
      </p:graphicFrame>
    </p:spTree>
    <p:extLst>
      <p:ext uri="{BB962C8B-B14F-4D97-AF65-F5344CB8AC3E}">
        <p14:creationId xmlns:p14="http://schemas.microsoft.com/office/powerpoint/2010/main" val="1183608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9D0D6-2811-4768-961B-EE67DB8AA967}"/>
              </a:ext>
            </a:extLst>
          </p:cNvPr>
          <p:cNvSpPr>
            <a:spLocks noGrp="1"/>
          </p:cNvSpPr>
          <p:nvPr>
            <p:ph type="title"/>
          </p:nvPr>
        </p:nvSpPr>
        <p:spPr/>
        <p:txBody>
          <a:bodyPr>
            <a:normAutofit/>
          </a:bodyPr>
          <a:lstStyle/>
          <a:p>
            <a:r>
              <a:rPr lang="en-US" sz="4000" dirty="0"/>
              <a:t>LCAP Goal 1 Metrics</a:t>
            </a:r>
          </a:p>
        </p:txBody>
      </p:sp>
      <p:graphicFrame>
        <p:nvGraphicFramePr>
          <p:cNvPr id="4" name="Google Shape;266;p15">
            <a:extLst>
              <a:ext uri="{FF2B5EF4-FFF2-40B4-BE49-F238E27FC236}">
                <a16:creationId xmlns:a16="http://schemas.microsoft.com/office/drawing/2014/main" id="{264B201F-2BE2-4218-A011-8BF3FC7550E5}"/>
              </a:ext>
            </a:extLst>
          </p:cNvPr>
          <p:cNvGraphicFramePr/>
          <p:nvPr>
            <p:extLst>
              <p:ext uri="{D42A27DB-BD31-4B8C-83A1-F6EECF244321}">
                <p14:modId xmlns:p14="http://schemas.microsoft.com/office/powerpoint/2010/main" val="2837755290"/>
              </p:ext>
            </p:extLst>
          </p:nvPr>
        </p:nvGraphicFramePr>
        <p:xfrm>
          <a:off x="447829" y="2370986"/>
          <a:ext cx="11296341" cy="3981420"/>
        </p:xfrm>
        <a:graphic>
          <a:graphicData uri="http://schemas.openxmlformats.org/drawingml/2006/table">
            <a:tbl>
              <a:tblPr firstRow="1" firstCol="1" bandRow="1">
                <a:tableStyleId>{616DA210-FB5B-4158-B5E0-FEB733F419BA}</a:tableStyleId>
              </a:tblPr>
              <a:tblGrid>
                <a:gridCol w="3929266">
                  <a:extLst>
                    <a:ext uri="{9D8B030D-6E8A-4147-A177-3AD203B41FA5}">
                      <a16:colId xmlns:a16="http://schemas.microsoft.com/office/drawing/2014/main" val="20000"/>
                    </a:ext>
                  </a:extLst>
                </a:gridCol>
                <a:gridCol w="2839045">
                  <a:extLst>
                    <a:ext uri="{9D8B030D-6E8A-4147-A177-3AD203B41FA5}">
                      <a16:colId xmlns:a16="http://schemas.microsoft.com/office/drawing/2014/main" val="20003"/>
                    </a:ext>
                  </a:extLst>
                </a:gridCol>
                <a:gridCol w="3771343">
                  <a:extLst>
                    <a:ext uri="{9D8B030D-6E8A-4147-A177-3AD203B41FA5}">
                      <a16:colId xmlns:a16="http://schemas.microsoft.com/office/drawing/2014/main" val="4036268824"/>
                    </a:ext>
                  </a:extLst>
                </a:gridCol>
                <a:gridCol w="756687">
                  <a:extLst>
                    <a:ext uri="{9D8B030D-6E8A-4147-A177-3AD203B41FA5}">
                      <a16:colId xmlns:a16="http://schemas.microsoft.com/office/drawing/2014/main" val="1790675540"/>
                    </a:ext>
                  </a:extLst>
                </a:gridCol>
              </a:tblGrid>
              <a:tr h="415241">
                <a:tc>
                  <a:txBody>
                    <a:bodyPr/>
                    <a:lstStyle/>
                    <a:p>
                      <a:pPr marL="0" marR="0" lvl="0" indent="0" algn="ctr" rtl="0">
                        <a:lnSpc>
                          <a:spcPct val="100000"/>
                        </a:lnSpc>
                        <a:spcBef>
                          <a:spcPts val="0"/>
                        </a:spcBef>
                        <a:spcAft>
                          <a:spcPts val="0"/>
                        </a:spcAft>
                        <a:buClr>
                          <a:srgbClr val="000000"/>
                        </a:buClr>
                        <a:buSzPts val="1400"/>
                        <a:buFont typeface="Arial"/>
                        <a:buNone/>
                      </a:pPr>
                      <a:r>
                        <a:rPr lang="en" sz="2400" u="none" strike="noStrike" cap="none" dirty="0">
                          <a:solidFill>
                            <a:schemeClr val="bg1"/>
                          </a:solidFill>
                          <a:latin typeface="+mj-lt"/>
                        </a:rPr>
                        <a:t>Metric</a:t>
                      </a:r>
                      <a:endParaRPr sz="24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2400" b="1" u="none" strike="noStrike" cap="none" dirty="0">
                          <a:solidFill>
                            <a:schemeClr val="bg1"/>
                          </a:solidFill>
                          <a:latin typeface="+mj-lt"/>
                        </a:rPr>
                        <a:t>Baseline</a:t>
                      </a:r>
                      <a:endParaRPr sz="2400" b="1" u="none" strike="noStrike" cap="none" dirty="0">
                        <a:solidFill>
                          <a:schemeClr val="bg1"/>
                        </a:solidFill>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cap="none" dirty="0">
                          <a:solidFill>
                            <a:schemeClr val="bg1"/>
                          </a:solidFill>
                          <a:latin typeface="+mj-lt"/>
                        </a:rPr>
                        <a:t>Year 2 Outcome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lang="en-US" sz="2400" b="1" u="none" strike="noStrike" cap="none" dirty="0">
                        <a:solidFill>
                          <a:schemeClr val="bg1"/>
                        </a:solidFill>
                        <a:latin typeface="+mj-lt"/>
                      </a:endParaRP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602112">
                <a:tc>
                  <a:txBody>
                    <a:bodyPr/>
                    <a:lstStyle/>
                    <a:p>
                      <a:pPr marL="91440" algn="l" fontAlgn="t">
                        <a:buNone/>
                      </a:pPr>
                      <a:r>
                        <a:rPr lang="en-US" sz="1600" b="1" i="0" u="none" strike="noStrike" dirty="0">
                          <a:solidFill>
                            <a:srgbClr val="000000"/>
                          </a:solidFill>
                          <a:effectLst/>
                          <a:latin typeface="+mj-lt"/>
                        </a:rPr>
                        <a:t>Percent of All Students who score Exceeds or Meet Standards on the English Language Arts CAASPP will increase by 3 percentage points over 3 years</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2022-2023, 58.43% of All Students scored Exceeds or Meets Standards on the English Language Arts CAASPP</a:t>
                      </a:r>
                    </a:p>
                    <a:p>
                      <a:pPr marL="91440" algn="l" fontAlgn="t">
                        <a:buNone/>
                      </a:pPr>
                      <a:r>
                        <a:rPr lang="en-US" sz="1600" b="1" i="0" u="none" strike="noStrike" kern="1200" dirty="0">
                          <a:solidFill>
                            <a:srgbClr val="000000"/>
                          </a:solidFill>
                          <a:effectLst/>
                          <a:latin typeface="+mn-lt"/>
                          <a:ea typeface="+mn-ea"/>
                          <a:cs typeface="+mn-cs"/>
                        </a:rPr>
                        <a:t>56.48% in 3</a:t>
                      </a:r>
                      <a:r>
                        <a:rPr lang="en-US" sz="1600" b="1" i="0" u="none" strike="noStrike" kern="1200" baseline="30000" dirty="0">
                          <a:solidFill>
                            <a:srgbClr val="000000"/>
                          </a:solidFill>
                          <a:effectLst/>
                          <a:latin typeface="+mn-lt"/>
                          <a:ea typeface="+mn-ea"/>
                          <a:cs typeface="+mn-cs"/>
                        </a:rPr>
                        <a:t>rd</a:t>
                      </a:r>
                      <a:r>
                        <a:rPr lang="en-US" sz="1600" b="1" i="0" u="none" strike="noStrike" kern="1200" dirty="0">
                          <a:solidFill>
                            <a:srgbClr val="000000"/>
                          </a:solidFill>
                          <a:effectLst/>
                          <a:latin typeface="+mn-lt"/>
                          <a:ea typeface="+mn-ea"/>
                          <a:cs typeface="+mn-cs"/>
                        </a:rPr>
                        <a:t> Grade for ELA</a:t>
                      </a: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62.51% in 4</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61.80 % in 5</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2024-2025, 58.02% of All Students scored Exceeds or Meets Standards on the English Language Arts CAASPP</a:t>
                      </a:r>
                    </a:p>
                    <a:p>
                      <a:pPr marL="91440" algn="l" fontAlgn="t">
                        <a:buNone/>
                      </a:pPr>
                      <a:r>
                        <a:rPr lang="en-US" sz="1600" b="1" i="0" u="none" strike="noStrike" kern="1200" dirty="0">
                          <a:solidFill>
                            <a:srgbClr val="000000"/>
                          </a:solidFill>
                          <a:effectLst/>
                          <a:latin typeface="+mn-lt"/>
                          <a:ea typeface="+mn-ea"/>
                          <a:cs typeface="+mn-cs"/>
                        </a:rPr>
                        <a:t>51.94% in 3</a:t>
                      </a:r>
                      <a:r>
                        <a:rPr lang="en-US" sz="1600" b="1" i="0" u="none" strike="noStrike" kern="1200" baseline="30000" dirty="0">
                          <a:solidFill>
                            <a:srgbClr val="000000"/>
                          </a:solidFill>
                          <a:effectLst/>
                          <a:latin typeface="+mn-lt"/>
                          <a:ea typeface="+mn-ea"/>
                          <a:cs typeface="+mn-cs"/>
                        </a:rPr>
                        <a:t>rd</a:t>
                      </a:r>
                      <a:r>
                        <a:rPr lang="en-US" sz="1600" b="1" i="0" u="none" strike="noStrike" kern="1200" dirty="0">
                          <a:solidFill>
                            <a:srgbClr val="000000"/>
                          </a:solidFill>
                          <a:effectLst/>
                          <a:latin typeface="+mn-lt"/>
                          <a:ea typeface="+mn-ea"/>
                          <a:cs typeface="+mn-cs"/>
                        </a:rPr>
                        <a:t> Grade for ELA</a:t>
                      </a: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56.43% in 4</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62.77% in 5</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algn="ctr" fontAlgn="t">
                        <a:buNone/>
                      </a:pPr>
                      <a:r>
                        <a:rPr lang="en-US" sz="4800" b="1" i="0" u="none" strike="noStrike">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1"/>
                  </a:ext>
                </a:extLst>
              </a:tr>
              <a:tr h="664402">
                <a:tc>
                  <a:txBody>
                    <a:bodyPr/>
                    <a:lstStyle/>
                    <a:p>
                      <a:pPr marL="91440" algn="l" fontAlgn="t">
                        <a:buNone/>
                      </a:pPr>
                      <a:r>
                        <a:rPr lang="en-US" sz="1600" b="1" i="0" u="none" strike="noStrike" dirty="0">
                          <a:solidFill>
                            <a:srgbClr val="000000"/>
                          </a:solidFill>
                          <a:effectLst/>
                          <a:latin typeface="+mj-lt"/>
                        </a:rPr>
                        <a:t>Percent of English Learners Exceeding or Meeting Standards on English Language Arts CAASPP will increase by 3 percentage points over 3 years</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2022-2023, 13.41% of English Learners scored Exceeds or Meets Standards on the English Language Arts CAASPP</a:t>
                      </a:r>
                    </a:p>
                    <a:p>
                      <a:pPr marL="91440" algn="l" fontAlgn="t">
                        <a:buNone/>
                      </a:pPr>
                      <a:r>
                        <a:rPr lang="en-US" sz="1600" b="1" i="0" u="none" strike="noStrike" kern="1200" dirty="0">
                          <a:solidFill>
                            <a:srgbClr val="000000"/>
                          </a:solidFill>
                          <a:effectLst/>
                          <a:latin typeface="+mn-lt"/>
                          <a:ea typeface="+mn-ea"/>
                          <a:cs typeface="+mn-cs"/>
                        </a:rPr>
                        <a:t>39.76% in 3</a:t>
                      </a:r>
                      <a:r>
                        <a:rPr lang="en-US" sz="1600" b="1" i="0" u="none" strike="noStrike" kern="1200" baseline="30000" dirty="0">
                          <a:solidFill>
                            <a:srgbClr val="000000"/>
                          </a:solidFill>
                          <a:effectLst/>
                          <a:latin typeface="+mn-lt"/>
                          <a:ea typeface="+mn-ea"/>
                          <a:cs typeface="+mn-cs"/>
                        </a:rPr>
                        <a:t>rd</a:t>
                      </a:r>
                      <a:r>
                        <a:rPr lang="en-US" sz="1600" b="1" i="0" u="none" strike="noStrike" kern="1200" dirty="0">
                          <a:solidFill>
                            <a:srgbClr val="000000"/>
                          </a:solidFill>
                          <a:effectLst/>
                          <a:latin typeface="+mn-lt"/>
                          <a:ea typeface="+mn-ea"/>
                          <a:cs typeface="+mn-cs"/>
                        </a:rPr>
                        <a:t> Grade for ELA</a:t>
                      </a: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46.07% in 4</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45.15 % in 5</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2024-2025, 15.99% of English Learners scored Exceeds or Meets Standards on the English Language Arts CAASPP</a:t>
                      </a:r>
                    </a:p>
                    <a:p>
                      <a:pPr marL="91440" algn="l" fontAlgn="t">
                        <a:buNone/>
                      </a:pPr>
                      <a:r>
                        <a:rPr lang="en-US" sz="1600" b="1" i="0" u="none" strike="noStrike" kern="1200" dirty="0">
                          <a:solidFill>
                            <a:srgbClr val="000000"/>
                          </a:solidFill>
                          <a:effectLst/>
                          <a:latin typeface="+mn-lt"/>
                          <a:ea typeface="+mn-ea"/>
                          <a:cs typeface="+mn-cs"/>
                        </a:rPr>
                        <a:t>29.47% in 3</a:t>
                      </a:r>
                      <a:r>
                        <a:rPr lang="en-US" sz="1600" b="1" i="0" u="none" strike="noStrike" kern="1200" baseline="30000" dirty="0">
                          <a:solidFill>
                            <a:srgbClr val="000000"/>
                          </a:solidFill>
                          <a:effectLst/>
                          <a:latin typeface="+mn-lt"/>
                          <a:ea typeface="+mn-ea"/>
                          <a:cs typeface="+mn-cs"/>
                        </a:rPr>
                        <a:t>rd</a:t>
                      </a:r>
                      <a:r>
                        <a:rPr lang="en-US" sz="1600" b="1" i="0" u="none" strike="noStrike" kern="1200" dirty="0">
                          <a:solidFill>
                            <a:srgbClr val="000000"/>
                          </a:solidFill>
                          <a:effectLst/>
                          <a:latin typeface="+mn-lt"/>
                          <a:ea typeface="+mn-ea"/>
                          <a:cs typeface="+mn-cs"/>
                        </a:rPr>
                        <a:t> Grade for ELA</a:t>
                      </a: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33.68% in 4</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46.86% in 5</a:t>
                      </a:r>
                      <a:r>
                        <a:rPr lang="en-US" sz="1600" b="1" i="0" u="none" strike="noStrike" kern="1200" baseline="30000" dirty="0">
                          <a:solidFill>
                            <a:srgbClr val="000000"/>
                          </a:solidFill>
                          <a:effectLst/>
                          <a:latin typeface="+mn-lt"/>
                          <a:ea typeface="+mn-ea"/>
                          <a:cs typeface="+mn-cs"/>
                        </a:rPr>
                        <a:t>th</a:t>
                      </a:r>
                      <a:r>
                        <a:rPr lang="en-US" sz="1600" b="1" i="0" u="none" strike="noStrike" kern="1200" dirty="0">
                          <a:solidFill>
                            <a:srgbClr val="000000"/>
                          </a:solidFill>
                          <a:effectLst/>
                          <a:latin typeface="+mn-lt"/>
                          <a:ea typeface="+mn-ea"/>
                          <a:cs typeface="+mn-cs"/>
                        </a:rPr>
                        <a:t> Grade for ELA</a:t>
                      </a:r>
                      <a:endParaRPr lang="en-US" sz="1600" b="0" i="0" u="none" strike="noStrike" kern="1200" dirty="0">
                        <a:solidFill>
                          <a:srgbClr val="000000"/>
                        </a:solidFill>
                        <a:effectLst/>
                        <a:latin typeface="+mn-lt"/>
                        <a:ea typeface="+mn-ea"/>
                        <a:cs typeface="+mn-cs"/>
                      </a:endParaRPr>
                    </a:p>
                  </a:txBody>
                  <a:tcPr marL="9525" marR="9525" marT="9525" marB="0" anchor="ctr"/>
                </a:tc>
                <a:tc>
                  <a:txBody>
                    <a:bodyPr/>
                    <a:lstStyle/>
                    <a:p>
                      <a:pPr algn="ctr" fontAlgn="t">
                        <a:buNone/>
                      </a:pPr>
                      <a:r>
                        <a:rPr lang="en-US" sz="48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2"/>
                  </a:ext>
                </a:extLst>
              </a:tr>
            </a:tbl>
          </a:graphicData>
        </a:graphic>
      </p:graphicFrame>
      <p:pic>
        <p:nvPicPr>
          <p:cNvPr id="3" name="Picture 2">
            <a:extLst>
              <a:ext uri="{FF2B5EF4-FFF2-40B4-BE49-F238E27FC236}">
                <a16:creationId xmlns:a16="http://schemas.microsoft.com/office/drawing/2014/main" id="{B23F3BD0-B15E-84B5-61BB-3C7F4D753C2E}"/>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623388" y="652538"/>
            <a:ext cx="4105519" cy="1264752"/>
          </a:xfrm>
          <a:prstGeom prst="rect">
            <a:avLst/>
          </a:prstGeom>
        </p:spPr>
      </p:pic>
    </p:spTree>
    <p:extLst>
      <p:ext uri="{BB962C8B-B14F-4D97-AF65-F5344CB8AC3E}">
        <p14:creationId xmlns:p14="http://schemas.microsoft.com/office/powerpoint/2010/main" val="2868889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A7DB2-16F3-5C7F-91E6-24E594C122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277BB-228A-814E-5A82-CFF45C9CF689}"/>
              </a:ext>
            </a:extLst>
          </p:cNvPr>
          <p:cNvSpPr>
            <a:spLocks noGrp="1"/>
          </p:cNvSpPr>
          <p:nvPr>
            <p:ph type="title"/>
          </p:nvPr>
        </p:nvSpPr>
        <p:spPr/>
        <p:txBody>
          <a:bodyPr>
            <a:noAutofit/>
          </a:bodyPr>
          <a:lstStyle/>
          <a:p>
            <a:r>
              <a:rPr lang="en-US" sz="3200" dirty="0"/>
              <a:t>LCAP Goal 1 Metrics</a:t>
            </a:r>
            <a:br>
              <a:rPr lang="en-US" sz="3200" dirty="0"/>
            </a:br>
            <a:r>
              <a:rPr lang="en-US" sz="3200" dirty="0"/>
              <a:t>Dual Immersion Program</a:t>
            </a:r>
          </a:p>
        </p:txBody>
      </p:sp>
      <p:pic>
        <p:nvPicPr>
          <p:cNvPr id="3" name="Picture 2">
            <a:extLst>
              <a:ext uri="{FF2B5EF4-FFF2-40B4-BE49-F238E27FC236}">
                <a16:creationId xmlns:a16="http://schemas.microsoft.com/office/drawing/2014/main" id="{B5928D34-E161-CC67-D79F-CBA6F0F81D65}"/>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623388" y="652538"/>
            <a:ext cx="4105519" cy="1264752"/>
          </a:xfrm>
          <a:prstGeom prst="rect">
            <a:avLst/>
          </a:prstGeom>
        </p:spPr>
      </p:pic>
      <p:pic>
        <p:nvPicPr>
          <p:cNvPr id="5122" name="Picture 2">
            <a:extLst>
              <a:ext uri="{FF2B5EF4-FFF2-40B4-BE49-F238E27FC236}">
                <a16:creationId xmlns:a16="http://schemas.microsoft.com/office/drawing/2014/main" id="{A42B2531-B5E4-39E5-AD7C-4E587ECEC2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093" y="1819661"/>
            <a:ext cx="11265814" cy="503833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5C8BF95-49DD-6590-6E87-F319C542890B}"/>
              </a:ext>
            </a:extLst>
          </p:cNvPr>
          <p:cNvSpPr/>
          <p:nvPr/>
        </p:nvSpPr>
        <p:spPr>
          <a:xfrm>
            <a:off x="1276709" y="1917290"/>
            <a:ext cx="474453" cy="228133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8097035-D539-8384-477F-6CFF12789FC3}"/>
              </a:ext>
            </a:extLst>
          </p:cNvPr>
          <p:cNvSpPr/>
          <p:nvPr/>
        </p:nvSpPr>
        <p:spPr>
          <a:xfrm>
            <a:off x="3490823" y="1917290"/>
            <a:ext cx="474453" cy="22147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83BBD62-5EF0-219A-4F73-8949E3823D14}"/>
              </a:ext>
            </a:extLst>
          </p:cNvPr>
          <p:cNvSpPr/>
          <p:nvPr/>
        </p:nvSpPr>
        <p:spPr>
          <a:xfrm>
            <a:off x="5736565" y="1917291"/>
            <a:ext cx="474213" cy="27156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B03994A-CAAF-E1A2-0FF8-0843C748AD83}"/>
              </a:ext>
            </a:extLst>
          </p:cNvPr>
          <p:cNvSpPr/>
          <p:nvPr/>
        </p:nvSpPr>
        <p:spPr>
          <a:xfrm>
            <a:off x="7226300" y="1917290"/>
            <a:ext cx="474213" cy="281861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ADA388-9D16-2B4C-5AEB-7E03DEF4A4E9}"/>
              </a:ext>
            </a:extLst>
          </p:cNvPr>
          <p:cNvSpPr/>
          <p:nvPr/>
        </p:nvSpPr>
        <p:spPr>
          <a:xfrm>
            <a:off x="8716035" y="1917290"/>
            <a:ext cx="449622" cy="24131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D3F860B-453D-0E15-4BF2-3AD4BAEA1404}"/>
              </a:ext>
            </a:extLst>
          </p:cNvPr>
          <p:cNvSpPr/>
          <p:nvPr/>
        </p:nvSpPr>
        <p:spPr>
          <a:xfrm>
            <a:off x="10196181" y="1917290"/>
            <a:ext cx="458869" cy="33275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313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C9707-88CE-04D2-244B-F87B94D1206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539B2E-7A9B-A537-B6CA-790159268761}"/>
              </a:ext>
            </a:extLst>
          </p:cNvPr>
          <p:cNvSpPr>
            <a:spLocks noGrp="1"/>
          </p:cNvSpPr>
          <p:nvPr>
            <p:ph type="title"/>
          </p:nvPr>
        </p:nvSpPr>
        <p:spPr/>
        <p:txBody>
          <a:bodyPr/>
          <a:lstStyle/>
          <a:p>
            <a:r>
              <a:rPr lang="en-US" dirty="0"/>
              <a:t>Dual Immersion Program Highlights</a:t>
            </a:r>
          </a:p>
        </p:txBody>
      </p:sp>
      <p:sp>
        <p:nvSpPr>
          <p:cNvPr id="5" name="Content Placeholder 4">
            <a:extLst>
              <a:ext uri="{FF2B5EF4-FFF2-40B4-BE49-F238E27FC236}">
                <a16:creationId xmlns:a16="http://schemas.microsoft.com/office/drawing/2014/main" id="{3956E2A5-88E0-5953-1C5F-A29CDE3BDD3C}"/>
              </a:ext>
            </a:extLst>
          </p:cNvPr>
          <p:cNvSpPr>
            <a:spLocks noGrp="1"/>
          </p:cNvSpPr>
          <p:nvPr>
            <p:ph sz="half" idx="1"/>
          </p:nvPr>
        </p:nvSpPr>
        <p:spPr>
          <a:xfrm>
            <a:off x="581194" y="2228003"/>
            <a:ext cx="3497748" cy="3633047"/>
          </a:xfrm>
        </p:spPr>
        <p:txBody>
          <a:bodyPr anchor="t">
            <a:noAutofit/>
          </a:bodyPr>
          <a:lstStyle/>
          <a:p>
            <a:pPr marL="0" indent="0">
              <a:buNone/>
            </a:pPr>
            <a:r>
              <a:rPr lang="en-US" sz="2400" b="1" dirty="0"/>
              <a:t>For Students</a:t>
            </a:r>
          </a:p>
          <a:p>
            <a:pPr marL="0" indent="0">
              <a:buNone/>
            </a:pPr>
            <a:r>
              <a:rPr lang="en-US" sz="1400" b="1" dirty="0"/>
              <a:t>Biliteracy &amp; Seal of Biliteracy: </a:t>
            </a:r>
          </a:p>
          <a:p>
            <a:pPr marL="0" indent="0">
              <a:buNone/>
            </a:pPr>
            <a:r>
              <a:rPr lang="en-US" sz="1400" dirty="0"/>
              <a:t>Students graduate prepared to earn the California State Seal of Biliteracy, strengthening college and career readiness.</a:t>
            </a:r>
          </a:p>
          <a:p>
            <a:pPr marL="0" indent="0">
              <a:buNone/>
            </a:pPr>
            <a:r>
              <a:rPr lang="en-US" sz="1400" b="1" dirty="0"/>
              <a:t>Academic Achievement: </a:t>
            </a:r>
          </a:p>
          <a:p>
            <a:pPr marL="0" indent="0">
              <a:buNone/>
            </a:pPr>
            <a:r>
              <a:rPr lang="en-US" sz="1400" dirty="0"/>
              <a:t>Strong literacy instruction aligned to CA Common Core State Standards (ELA &amp; Math) and CA ELD Standards supports long‑term academic success.</a:t>
            </a:r>
          </a:p>
          <a:p>
            <a:pPr marL="0" indent="0">
              <a:buNone/>
            </a:pPr>
            <a:r>
              <a:rPr lang="en-US" sz="1400" b="1" dirty="0"/>
              <a:t>Cultural Competence: </a:t>
            </a:r>
          </a:p>
          <a:p>
            <a:pPr marL="0" indent="0">
              <a:buNone/>
            </a:pPr>
            <a:r>
              <a:rPr lang="en-US" sz="1400" dirty="0"/>
              <a:t>Students develop cross‑cultural skills and global awareness aligned to California’s diverse communities.</a:t>
            </a:r>
          </a:p>
        </p:txBody>
      </p:sp>
      <p:sp>
        <p:nvSpPr>
          <p:cNvPr id="6" name="Content Placeholder 5">
            <a:extLst>
              <a:ext uri="{FF2B5EF4-FFF2-40B4-BE49-F238E27FC236}">
                <a16:creationId xmlns:a16="http://schemas.microsoft.com/office/drawing/2014/main" id="{1ADFB994-21D0-4E52-7CAE-63C3D7C5DF98}"/>
              </a:ext>
            </a:extLst>
          </p:cNvPr>
          <p:cNvSpPr>
            <a:spLocks noGrp="1"/>
          </p:cNvSpPr>
          <p:nvPr>
            <p:ph sz="half" idx="2"/>
          </p:nvPr>
        </p:nvSpPr>
        <p:spPr>
          <a:xfrm>
            <a:off x="4213412" y="2228002"/>
            <a:ext cx="3720353" cy="3633047"/>
          </a:xfrm>
        </p:spPr>
        <p:txBody>
          <a:bodyPr anchor="t">
            <a:normAutofit/>
          </a:bodyPr>
          <a:lstStyle/>
          <a:p>
            <a:pPr marL="0" indent="0">
              <a:buNone/>
            </a:pPr>
            <a:r>
              <a:rPr lang="en-US" sz="2400" b="1" dirty="0"/>
              <a:t>For Families</a:t>
            </a:r>
          </a:p>
          <a:p>
            <a:pPr marL="0" indent="0">
              <a:buNone/>
            </a:pPr>
            <a:r>
              <a:rPr lang="en-US" sz="1400" b="1" dirty="0"/>
              <a:t>Language &amp; Culture Valued: </a:t>
            </a:r>
          </a:p>
          <a:p>
            <a:pPr marL="0" indent="0">
              <a:buNone/>
            </a:pPr>
            <a:r>
              <a:rPr lang="en-US" sz="1400" dirty="0"/>
              <a:t>Home languages are affirmed as assets, supporting family pride and intergenerational communication.</a:t>
            </a:r>
          </a:p>
          <a:p>
            <a:pPr marL="0" indent="0">
              <a:buNone/>
            </a:pPr>
            <a:r>
              <a:rPr lang="en-US" sz="1400" b="1" dirty="0"/>
              <a:t>Meaningful Engagement: </a:t>
            </a:r>
          </a:p>
          <a:p>
            <a:pPr marL="0" indent="0">
              <a:buNone/>
            </a:pPr>
            <a:r>
              <a:rPr lang="en-US" sz="1400" dirty="0"/>
              <a:t>Multilingual communication and inclusive school practices strengthen family‑school partnerships.</a:t>
            </a:r>
          </a:p>
          <a:p>
            <a:pPr marL="0" indent="0">
              <a:buNone/>
            </a:pPr>
            <a:r>
              <a:rPr lang="en-US" sz="1400" b="1" dirty="0"/>
              <a:t>Equitable Access: </a:t>
            </a:r>
          </a:p>
          <a:p>
            <a:pPr marL="0" indent="0">
              <a:buNone/>
            </a:pPr>
            <a:r>
              <a:rPr lang="en-US" sz="1400" dirty="0"/>
              <a:t>Public‑school access to enrichment programming traditionally available only through private options.</a:t>
            </a:r>
          </a:p>
          <a:p>
            <a:endParaRPr lang="en-US" sz="1200" dirty="0"/>
          </a:p>
        </p:txBody>
      </p:sp>
      <p:sp>
        <p:nvSpPr>
          <p:cNvPr id="3" name="Content Placeholder 5">
            <a:extLst>
              <a:ext uri="{FF2B5EF4-FFF2-40B4-BE49-F238E27FC236}">
                <a16:creationId xmlns:a16="http://schemas.microsoft.com/office/drawing/2014/main" id="{18DA4AB3-9113-28C6-75A4-D209ED770AE8}"/>
              </a:ext>
            </a:extLst>
          </p:cNvPr>
          <p:cNvSpPr txBox="1">
            <a:spLocks/>
          </p:cNvSpPr>
          <p:nvPr/>
        </p:nvSpPr>
        <p:spPr>
          <a:xfrm>
            <a:off x="7445717" y="2228002"/>
            <a:ext cx="3588043" cy="3633047"/>
          </a:xfrm>
          <a:prstGeom prst="rect">
            <a:avLst/>
          </a:prstGeom>
        </p:spPr>
        <p:txBody>
          <a:bodyPr vert="horz" lIns="91440" tIns="45720" rIns="91440" bIns="45720" rtlCol="0" anchor="t">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endParaRPr lang="en-US" dirty="0"/>
          </a:p>
        </p:txBody>
      </p:sp>
      <p:sp>
        <p:nvSpPr>
          <p:cNvPr id="8" name="TextBox 7">
            <a:extLst>
              <a:ext uri="{FF2B5EF4-FFF2-40B4-BE49-F238E27FC236}">
                <a16:creationId xmlns:a16="http://schemas.microsoft.com/office/drawing/2014/main" id="{5F52F150-8D66-2B5A-E608-60CF3A3CCC99}"/>
              </a:ext>
            </a:extLst>
          </p:cNvPr>
          <p:cNvSpPr txBox="1"/>
          <p:nvPr/>
        </p:nvSpPr>
        <p:spPr>
          <a:xfrm>
            <a:off x="8068235" y="2324099"/>
            <a:ext cx="3588043" cy="3250121"/>
          </a:xfrm>
          <a:prstGeom prst="rect">
            <a:avLst/>
          </a:prstGeom>
          <a:noFill/>
        </p:spPr>
        <p:txBody>
          <a:bodyPr wrap="square">
            <a:spAutoFit/>
          </a:bodyPr>
          <a:lstStyle/>
          <a:p>
            <a:pPr>
              <a:lnSpc>
                <a:spcPct val="90000"/>
              </a:lnSpc>
              <a:spcBef>
                <a:spcPts val="336"/>
              </a:spcBef>
              <a:spcAft>
                <a:spcPts val="600"/>
              </a:spcAft>
            </a:pPr>
            <a:r>
              <a:rPr lang="en-US" sz="2400" b="1" dirty="0"/>
              <a:t>For the District</a:t>
            </a:r>
          </a:p>
          <a:p>
            <a:pPr>
              <a:lnSpc>
                <a:spcPct val="90000"/>
              </a:lnSpc>
              <a:spcBef>
                <a:spcPts val="336"/>
              </a:spcBef>
              <a:spcAft>
                <a:spcPts val="600"/>
              </a:spcAft>
            </a:pPr>
            <a:r>
              <a:rPr lang="en-US" sz="1400" b="1" dirty="0"/>
              <a:t>Equity &amp; Access: </a:t>
            </a:r>
          </a:p>
          <a:p>
            <a:pPr>
              <a:lnSpc>
                <a:spcPct val="90000"/>
              </a:lnSpc>
              <a:spcBef>
                <a:spcPts val="336"/>
              </a:spcBef>
              <a:spcAft>
                <a:spcPts val="600"/>
              </a:spcAft>
            </a:pPr>
            <a:r>
              <a:rPr lang="en-US" sz="1400" dirty="0"/>
              <a:t>Additive (not remedial) language development supports English Learners while benefiting all students.</a:t>
            </a:r>
          </a:p>
          <a:p>
            <a:pPr>
              <a:lnSpc>
                <a:spcPct val="90000"/>
              </a:lnSpc>
              <a:spcBef>
                <a:spcPts val="336"/>
              </a:spcBef>
              <a:spcAft>
                <a:spcPts val="600"/>
              </a:spcAft>
            </a:pPr>
            <a:r>
              <a:rPr lang="en-US" sz="1400" b="1" dirty="0"/>
              <a:t>Enrollment &amp; Retention: </a:t>
            </a:r>
          </a:p>
          <a:p>
            <a:pPr>
              <a:lnSpc>
                <a:spcPct val="90000"/>
              </a:lnSpc>
              <a:spcBef>
                <a:spcPts val="336"/>
              </a:spcBef>
              <a:spcAft>
                <a:spcPts val="600"/>
              </a:spcAft>
            </a:pPr>
            <a:r>
              <a:rPr lang="en-US" sz="1400" dirty="0"/>
              <a:t>Dual immersion programs attract and retain families, stabilizing enrollment.</a:t>
            </a:r>
          </a:p>
          <a:p>
            <a:pPr>
              <a:lnSpc>
                <a:spcPct val="90000"/>
              </a:lnSpc>
              <a:spcBef>
                <a:spcPts val="336"/>
              </a:spcBef>
              <a:spcAft>
                <a:spcPts val="600"/>
              </a:spcAft>
            </a:pPr>
            <a:r>
              <a:rPr lang="en-US" sz="1400" b="1" dirty="0"/>
              <a:t>Workforce Readiness: </a:t>
            </a:r>
          </a:p>
          <a:p>
            <a:pPr>
              <a:lnSpc>
                <a:spcPct val="90000"/>
              </a:lnSpc>
              <a:spcBef>
                <a:spcPts val="336"/>
              </a:spcBef>
              <a:spcAft>
                <a:spcPts val="600"/>
              </a:spcAft>
            </a:pPr>
            <a:r>
              <a:rPr lang="en-US" sz="1400" dirty="0"/>
              <a:t>Prepares graduates for California’s multilingual workforce in healthcare, education, business, and public service.</a:t>
            </a:r>
          </a:p>
        </p:txBody>
      </p:sp>
    </p:spTree>
    <p:extLst>
      <p:ext uri="{BB962C8B-B14F-4D97-AF65-F5344CB8AC3E}">
        <p14:creationId xmlns:p14="http://schemas.microsoft.com/office/powerpoint/2010/main" val="2394158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DAC42-786E-F4A5-950A-7962D68FE026}"/>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1768C58-B8F9-D556-857C-4B052022D713}"/>
              </a:ext>
            </a:extLst>
          </p:cNvPr>
          <p:cNvGraphicFramePr>
            <a:graphicFrameLocks/>
          </p:cNvGraphicFramePr>
          <p:nvPr>
            <p:extLst>
              <p:ext uri="{D42A27DB-BD31-4B8C-83A1-F6EECF244321}">
                <p14:modId xmlns:p14="http://schemas.microsoft.com/office/powerpoint/2010/main" val="1465574534"/>
              </p:ext>
            </p:extLst>
          </p:nvPr>
        </p:nvGraphicFramePr>
        <p:xfrm>
          <a:off x="1266739" y="1979802"/>
          <a:ext cx="9697672" cy="2068343"/>
        </p:xfrm>
        <a:graphic>
          <a:graphicData uri="http://schemas.openxmlformats.org/drawingml/2006/table">
            <a:tbl>
              <a:tblPr firstRow="1" bandRow="1">
                <a:tableStyleId>{5C22544A-7EE6-4342-B048-85BDC9FD1C3A}</a:tableStyleId>
              </a:tblPr>
              <a:tblGrid>
                <a:gridCol w="7771007">
                  <a:extLst>
                    <a:ext uri="{9D8B030D-6E8A-4147-A177-3AD203B41FA5}">
                      <a16:colId xmlns:a16="http://schemas.microsoft.com/office/drawing/2014/main" val="2270957083"/>
                    </a:ext>
                  </a:extLst>
                </a:gridCol>
                <a:gridCol w="1926665">
                  <a:extLst>
                    <a:ext uri="{9D8B030D-6E8A-4147-A177-3AD203B41FA5}">
                      <a16:colId xmlns:a16="http://schemas.microsoft.com/office/drawing/2014/main" val="2895607633"/>
                    </a:ext>
                  </a:extLst>
                </a:gridCol>
              </a:tblGrid>
              <a:tr h="1162791">
                <a:tc>
                  <a:txBody>
                    <a:bodyPr/>
                    <a:lstStyle/>
                    <a:p>
                      <a:r>
                        <a:rPr lang="en-US" sz="2800" dirty="0">
                          <a:solidFill>
                            <a:schemeClr val="bg1"/>
                          </a:solidFill>
                        </a:rPr>
                        <a:t>Goal 2 Monterey Action Items</a:t>
                      </a:r>
                    </a:p>
                  </a:txBody>
                  <a:tcPr marL="68580" marR="68580" marT="34290" marB="34290"/>
                </a:tc>
                <a:tc>
                  <a:txBody>
                    <a:bodyPr/>
                    <a:lstStyle/>
                    <a:p>
                      <a:pPr algn="ctr"/>
                      <a:r>
                        <a:rPr lang="en-US" sz="2800" dirty="0">
                          <a:solidFill>
                            <a:schemeClr val="bg1"/>
                          </a:solidFill>
                        </a:rPr>
                        <a:t>Allocation</a:t>
                      </a:r>
                    </a:p>
                  </a:txBody>
                  <a:tcPr marL="68580" marR="68580" marT="34290" marB="34290"/>
                </a:tc>
                <a:extLst>
                  <a:ext uri="{0D108BD9-81ED-4DB2-BD59-A6C34878D82A}">
                    <a16:rowId xmlns:a16="http://schemas.microsoft.com/office/drawing/2014/main" val="2720366332"/>
                  </a:ext>
                </a:extLst>
              </a:tr>
              <a:tr h="905552">
                <a:tc>
                  <a:txBody>
                    <a:bodyPr/>
                    <a:lstStyle/>
                    <a:p>
                      <a:pPr marL="0" marR="0" lvl="0" indent="0" algn="l" rtl="0">
                        <a:lnSpc>
                          <a:spcPct val="0"/>
                        </a:lnSpc>
                        <a:spcBef>
                          <a:spcPts val="0"/>
                        </a:spcBef>
                        <a:spcAft>
                          <a:spcPts val="0"/>
                        </a:spcAft>
                        <a:buClr>
                          <a:srgbClr val="000000"/>
                        </a:buClr>
                        <a:buSzPts val="1200"/>
                        <a:buFont typeface="Arial"/>
                        <a:buNone/>
                      </a:pPr>
                      <a:r>
                        <a:rPr lang="en" sz="2000" b="1" u="none" strike="noStrike" cap="none" dirty="0"/>
                        <a:t>FSA </a:t>
                      </a:r>
                      <a:r>
                        <a:rPr lang="en-US" sz="2000" b="1" u="none" strike="noStrike" cap="none" dirty="0"/>
                        <a:t>School</a:t>
                      </a:r>
                      <a:r>
                        <a:rPr lang="en" sz="2000" b="1" u="none" strike="noStrike" cap="none" dirty="0"/>
                        <a:t> Base</a:t>
                      </a:r>
                      <a:r>
                        <a:rPr lang="en-US" sz="2000" b="1" u="none" strike="noStrike" cap="none" dirty="0"/>
                        <a:t>d</a:t>
                      </a:r>
                      <a:r>
                        <a:rPr lang="en" sz="2000" b="1" u="none" strike="noStrike" cap="none" dirty="0"/>
                        <a:t> Counseling </a:t>
                      </a:r>
                      <a:r>
                        <a:rPr lang="en-US" sz="2000" b="1" u="none" strike="noStrike" cap="none" dirty="0"/>
                        <a:t>Program for All Schools</a:t>
                      </a:r>
                      <a:endParaRPr sz="2000" b="1" u="none" strike="noStrike" cap="none" dirty="0"/>
                    </a:p>
                  </a:txBody>
                  <a:tcPr marL="68569" marR="68569" marT="0" marB="0" anchor="b"/>
                </a:tc>
                <a:tc>
                  <a:txBody>
                    <a:bodyPr/>
                    <a:lstStyle/>
                    <a:p>
                      <a:pPr algn="ctr" fontAlgn="b"/>
                      <a:r>
                        <a:rPr lang="en-US" sz="2000" b="1" i="0" u="none" strike="noStrike" dirty="0">
                          <a:solidFill>
                            <a:srgbClr val="3F3F3F"/>
                          </a:solidFill>
                          <a:effectLst/>
                          <a:latin typeface="Calibri" panose="020F0502020204030204" pitchFamily="34" charset="0"/>
                        </a:rPr>
                        <a:t>131,500</a:t>
                      </a:r>
                    </a:p>
                  </a:txBody>
                  <a:tcPr marL="0" marR="0" marT="0" marB="0" anchor="b"/>
                </a:tc>
                <a:extLst>
                  <a:ext uri="{0D108BD9-81ED-4DB2-BD59-A6C34878D82A}">
                    <a16:rowId xmlns:a16="http://schemas.microsoft.com/office/drawing/2014/main" val="1986836227"/>
                  </a:ext>
                </a:extLst>
              </a:tr>
            </a:tbl>
          </a:graphicData>
        </a:graphic>
      </p:graphicFrame>
      <p:sp>
        <p:nvSpPr>
          <p:cNvPr id="5" name="Title 1">
            <a:extLst>
              <a:ext uri="{FF2B5EF4-FFF2-40B4-BE49-F238E27FC236}">
                <a16:creationId xmlns:a16="http://schemas.microsoft.com/office/drawing/2014/main" id="{5164B6B8-8D34-652B-48B3-0B8302F48112}"/>
              </a:ext>
            </a:extLst>
          </p:cNvPr>
          <p:cNvSpPr>
            <a:spLocks noGrp="1"/>
          </p:cNvSpPr>
          <p:nvPr>
            <p:ph type="title"/>
          </p:nvPr>
        </p:nvSpPr>
        <p:spPr>
          <a:xfrm>
            <a:off x="2041459" y="907711"/>
            <a:ext cx="8272212" cy="760350"/>
          </a:xfrm>
        </p:spPr>
        <p:txBody>
          <a:bodyPr>
            <a:normAutofit fontScale="90000"/>
          </a:bodyPr>
          <a:lstStyle/>
          <a:p>
            <a:r>
              <a:rPr lang="en-US" dirty="0"/>
              <a:t>25-26 Budget Planning</a:t>
            </a:r>
            <a:br>
              <a:rPr lang="en-US" dirty="0"/>
            </a:br>
            <a:r>
              <a:rPr lang="en-US" dirty="0"/>
              <a:t>Supplemental Funding (LCAP)</a:t>
            </a:r>
          </a:p>
        </p:txBody>
      </p:sp>
      <p:pic>
        <p:nvPicPr>
          <p:cNvPr id="6" name="Picture 5">
            <a:extLst>
              <a:ext uri="{FF2B5EF4-FFF2-40B4-BE49-F238E27FC236}">
                <a16:creationId xmlns:a16="http://schemas.microsoft.com/office/drawing/2014/main" id="{F3E46BD5-88C1-5E8E-A060-DC01C174EDE8}"/>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152968" y="815478"/>
            <a:ext cx="3079139" cy="948564"/>
          </a:xfrm>
          <a:prstGeom prst="rect">
            <a:avLst/>
          </a:prstGeom>
        </p:spPr>
      </p:pic>
    </p:spTree>
    <p:extLst>
      <p:ext uri="{BB962C8B-B14F-4D97-AF65-F5344CB8AC3E}">
        <p14:creationId xmlns:p14="http://schemas.microsoft.com/office/powerpoint/2010/main" val="1368456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A93CC-28F3-82E3-9276-1BF9D951A6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CF3BA-D444-824B-D57A-516AE0900232}"/>
              </a:ext>
            </a:extLst>
          </p:cNvPr>
          <p:cNvSpPr>
            <a:spLocks noGrp="1"/>
          </p:cNvSpPr>
          <p:nvPr>
            <p:ph type="title"/>
          </p:nvPr>
        </p:nvSpPr>
        <p:spPr/>
        <p:txBody>
          <a:bodyPr>
            <a:normAutofit fontScale="90000"/>
          </a:bodyPr>
          <a:lstStyle/>
          <a:p>
            <a:r>
              <a:rPr lang="en-US" sz="4000" dirty="0"/>
              <a:t>LCAP Goal 2 Metrics</a:t>
            </a:r>
            <a:br>
              <a:rPr lang="en-US" sz="4000" dirty="0"/>
            </a:br>
            <a:r>
              <a:rPr lang="en-US" sz="4000" dirty="0"/>
              <a:t>Mental Health Services</a:t>
            </a:r>
          </a:p>
        </p:txBody>
      </p:sp>
      <p:graphicFrame>
        <p:nvGraphicFramePr>
          <p:cNvPr id="4" name="Google Shape;266;p15">
            <a:extLst>
              <a:ext uri="{FF2B5EF4-FFF2-40B4-BE49-F238E27FC236}">
                <a16:creationId xmlns:a16="http://schemas.microsoft.com/office/drawing/2014/main" id="{AB1EDA52-F337-BE98-74DE-62D26822B697}"/>
              </a:ext>
            </a:extLst>
          </p:cNvPr>
          <p:cNvGraphicFramePr/>
          <p:nvPr>
            <p:extLst>
              <p:ext uri="{D42A27DB-BD31-4B8C-83A1-F6EECF244321}">
                <p14:modId xmlns:p14="http://schemas.microsoft.com/office/powerpoint/2010/main" val="3314808487"/>
              </p:ext>
            </p:extLst>
          </p:nvPr>
        </p:nvGraphicFramePr>
        <p:xfrm>
          <a:off x="433329" y="2408739"/>
          <a:ext cx="11295578" cy="3920430"/>
        </p:xfrm>
        <a:graphic>
          <a:graphicData uri="http://schemas.openxmlformats.org/drawingml/2006/table">
            <a:tbl>
              <a:tblPr firstRow="1" firstCol="1" bandRow="1">
                <a:tableStyleId>{616DA210-FB5B-4158-B5E0-FEB733F419BA}</a:tableStyleId>
              </a:tblPr>
              <a:tblGrid>
                <a:gridCol w="4702652">
                  <a:extLst>
                    <a:ext uri="{9D8B030D-6E8A-4147-A177-3AD203B41FA5}">
                      <a16:colId xmlns:a16="http://schemas.microsoft.com/office/drawing/2014/main" val="20000"/>
                    </a:ext>
                  </a:extLst>
                </a:gridCol>
                <a:gridCol w="2915681">
                  <a:extLst>
                    <a:ext uri="{9D8B030D-6E8A-4147-A177-3AD203B41FA5}">
                      <a16:colId xmlns:a16="http://schemas.microsoft.com/office/drawing/2014/main" val="20003"/>
                    </a:ext>
                  </a:extLst>
                </a:gridCol>
                <a:gridCol w="2967286">
                  <a:extLst>
                    <a:ext uri="{9D8B030D-6E8A-4147-A177-3AD203B41FA5}">
                      <a16:colId xmlns:a16="http://schemas.microsoft.com/office/drawing/2014/main" val="2198097081"/>
                    </a:ext>
                  </a:extLst>
                </a:gridCol>
                <a:gridCol w="709959">
                  <a:extLst>
                    <a:ext uri="{9D8B030D-6E8A-4147-A177-3AD203B41FA5}">
                      <a16:colId xmlns:a16="http://schemas.microsoft.com/office/drawing/2014/main" val="3892368816"/>
                    </a:ext>
                  </a:extLst>
                </a:gridCol>
              </a:tblGrid>
              <a:tr h="301401">
                <a:tc>
                  <a:txBody>
                    <a:bodyPr/>
                    <a:lstStyle/>
                    <a:p>
                      <a:pPr marL="0" marR="0" lvl="0" indent="0" algn="ctr" rtl="0">
                        <a:lnSpc>
                          <a:spcPct val="100000"/>
                        </a:lnSpc>
                        <a:spcBef>
                          <a:spcPts val="0"/>
                        </a:spcBef>
                        <a:spcAft>
                          <a:spcPts val="0"/>
                        </a:spcAft>
                        <a:buClr>
                          <a:srgbClr val="000000"/>
                        </a:buClr>
                        <a:buSzPts val="1400"/>
                        <a:buFont typeface="Arial"/>
                        <a:buNone/>
                      </a:pPr>
                      <a:r>
                        <a:rPr lang="en" sz="2400" u="none" strike="noStrike" cap="none" dirty="0">
                          <a:solidFill>
                            <a:schemeClr val="bg1"/>
                          </a:solidFill>
                          <a:latin typeface="+mj-lt"/>
                        </a:rPr>
                        <a:t>Metric</a:t>
                      </a:r>
                      <a:endParaRPr sz="2400" b="1" u="none" strike="noStrike" cap="none" dirty="0">
                        <a:solidFill>
                          <a:schemeClr val="tx1"/>
                        </a:solidFill>
                        <a:highlight>
                          <a:srgbClr val="FFFF00"/>
                        </a:highlight>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Baseline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Year 2 Outcome</a:t>
                      </a:r>
                    </a:p>
                  </a:txBody>
                  <a:tcPr marL="91425" marR="91425" marT="91425" marB="91425">
                    <a:solidFill>
                      <a:schemeClr val="accent2">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
                          <a:srgbClr val="000000"/>
                        </a:buClr>
                        <a:buSzPts val="1400"/>
                        <a:buFont typeface="Arial"/>
                        <a:buNone/>
                        <a:tabLst/>
                        <a:defRPr/>
                      </a:pPr>
                      <a:endParaRPr lang="en-US" sz="2400" b="1" u="none" strike="noStrike" kern="1200" cap="none" dirty="0">
                        <a:solidFill>
                          <a:schemeClr val="bg1"/>
                        </a:solidFill>
                        <a:latin typeface="+mn-lt"/>
                        <a:ea typeface="+mn-ea"/>
                        <a:cs typeface="+mn-cs"/>
                      </a:endParaRP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313718">
                <a:tc>
                  <a:txBody>
                    <a:bodyPr/>
                    <a:lstStyle/>
                    <a:p>
                      <a:pPr marL="91440" algn="l" fontAlgn="t">
                        <a:buNone/>
                      </a:pPr>
                      <a:r>
                        <a:rPr lang="en-US" sz="1600" b="1" i="0" u="none" strike="noStrike" dirty="0">
                          <a:solidFill>
                            <a:srgbClr val="000000"/>
                          </a:solidFill>
                          <a:effectLst/>
                          <a:latin typeface="+mj-lt"/>
                        </a:rPr>
                        <a:t>Chronic Absenteeism Rate will decrease by 9 percentage points over 3 years as reported on the California Dashboard.</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18.9% of students are chronically absent in 2022-2023</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2024-2025, 11.8% of students are chronically absent</a:t>
                      </a:r>
                    </a:p>
                  </a:txBody>
                  <a:tcPr marL="9525" marR="9525" marT="9525" marB="0" anchor="ctr"/>
                </a:tc>
                <a:tc>
                  <a:txBody>
                    <a:bodyPr/>
                    <a:lstStyle/>
                    <a:p>
                      <a:pPr algn="ctr" fontAlgn="t">
                        <a:buNone/>
                      </a:pPr>
                      <a:r>
                        <a:rPr lang="en-US" sz="48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03"/>
                  </a:ext>
                </a:extLst>
              </a:tr>
              <a:tr h="401875">
                <a:tc>
                  <a:txBody>
                    <a:bodyPr/>
                    <a:lstStyle/>
                    <a:p>
                      <a:pPr marL="91440" algn="l" fontAlgn="t">
                        <a:buNone/>
                      </a:pPr>
                      <a:r>
                        <a:rPr lang="en-US" sz="1600" b="1" i="0" u="none" strike="noStrike" dirty="0">
                          <a:solidFill>
                            <a:srgbClr val="000000"/>
                          </a:solidFill>
                          <a:effectLst/>
                          <a:latin typeface="+mj-lt"/>
                        </a:rPr>
                        <a:t>School Attendance Rate will increase by 1 percentage point over 3 years as reported on the California Dashboard/Data Quest.</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2022-2023, the attendance rate was 91.71%</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2024-2025, the attendance rate was 94.2%</a:t>
                      </a:r>
                    </a:p>
                  </a:txBody>
                  <a:tcPr marL="9525" marR="9525" marT="9525" marB="0" anchor="ctr"/>
                </a:tc>
                <a:tc>
                  <a:txBody>
                    <a:bodyPr/>
                    <a:lstStyle/>
                    <a:p>
                      <a:pPr algn="ctr" fontAlgn="t">
                        <a:buNone/>
                      </a:pPr>
                      <a:r>
                        <a:rPr lang="en-US" sz="4800" b="1" i="0" u="none" strike="noStrike" dirty="0">
                          <a:solidFill>
                            <a:srgbClr val="000000"/>
                          </a:solidFill>
                          <a:effectLst>
                            <a:outerShdw blurRad="38100" dist="38100" dir="2700000" algn="tl">
                              <a:srgbClr val="000000">
                                <a:alpha val="43137"/>
                              </a:srgbClr>
                            </a:outerShdw>
                          </a:effectLst>
                          <a:latin typeface="+mj-lt"/>
                        </a:rPr>
                        <a:t>+</a:t>
                      </a:r>
                    </a:p>
                  </a:txBody>
                  <a:tcPr marL="9525" marR="9525" marT="9525" marB="0" anchor="ctr"/>
                </a:tc>
                <a:extLst>
                  <a:ext uri="{0D108BD9-81ED-4DB2-BD59-A6C34878D82A}">
                    <a16:rowId xmlns:a16="http://schemas.microsoft.com/office/drawing/2014/main" val="1005608135"/>
                  </a:ext>
                </a:extLst>
              </a:tr>
              <a:tr h="401875">
                <a:tc>
                  <a:txBody>
                    <a:bodyPr/>
                    <a:lstStyle/>
                    <a:p>
                      <a:pPr marL="91440" algn="l" fontAlgn="t">
                        <a:buNone/>
                      </a:pPr>
                      <a:r>
                        <a:rPr lang="en-US" sz="1600" b="1" i="0" u="none" strike="noStrike" dirty="0">
                          <a:solidFill>
                            <a:srgbClr val="000000"/>
                          </a:solidFill>
                          <a:effectLst/>
                          <a:latin typeface="+mj-lt"/>
                        </a:rPr>
                        <a:t>Surveys of pupils, parents, and staff, on the sense of care will improve by 6 percentage points over 3 years</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In 2022-2023, School Satisfaction Survey analysis indicated the following: School is a positive and supportive learning environment: Staff - 82%; Students - 64%; Parents: 75%</a:t>
                      </a:r>
                    </a:p>
                  </a:txBody>
                  <a:tcPr marL="9525" marR="9525" marT="9525" marB="0" anchor="ctr"/>
                </a:tc>
                <a:tc>
                  <a:txBody>
                    <a:bodyPr/>
                    <a:lstStyle/>
                    <a:p>
                      <a:pPr marL="91440" marR="0" lvl="0" indent="0" algn="l" defTabSz="457200" rtl="0" eaLnBrk="1" fontAlgn="auto" latinLnBrk="0" hangingPunct="1">
                        <a:lnSpc>
                          <a:spcPct val="100000"/>
                        </a:lnSpc>
                        <a:spcBef>
                          <a:spcPts val="0"/>
                        </a:spcBef>
                        <a:spcAft>
                          <a:spcPts val="0"/>
                        </a:spcAft>
                        <a:buClr>
                          <a:srgbClr val="000000"/>
                        </a:buClr>
                        <a:buSzPts val="1200"/>
                        <a:buFont typeface="Arial"/>
                        <a:buNone/>
                        <a:tabLst/>
                        <a:defRPr/>
                      </a:pPr>
                      <a:r>
                        <a:rPr lang="en-US" sz="1600" u="none" strike="noStrike" cap="none" dirty="0">
                          <a:latin typeface="+mj-lt"/>
                        </a:rPr>
                        <a:t>In 2023-2024, School Satisfaction Survey analysis indicated the following: School is a positive and supportive learning environment: Staff - 83%; Students - 70%; Parents: 79%</a:t>
                      </a:r>
                    </a:p>
                  </a:txBody>
                  <a:tcPr marL="91425" marR="91425" marT="91425" marB="91425" anchor="ctr"/>
                </a:tc>
                <a:tc>
                  <a:txBody>
                    <a:bodyPr/>
                    <a:lstStyle/>
                    <a:p>
                      <a:pPr marL="0" marR="0" lvl="0" indent="0" algn="ctr" defTabSz="457200" rtl="0" eaLnBrk="1" fontAlgn="auto" latinLnBrk="0" hangingPunct="1">
                        <a:lnSpc>
                          <a:spcPct val="100000"/>
                        </a:lnSpc>
                        <a:spcBef>
                          <a:spcPts val="0"/>
                        </a:spcBef>
                        <a:spcAft>
                          <a:spcPts val="0"/>
                        </a:spcAft>
                        <a:buClr>
                          <a:srgbClr val="000000"/>
                        </a:buClr>
                        <a:buSzPts val="1200"/>
                        <a:buFont typeface="Arial"/>
                        <a:buNone/>
                        <a:tabLst/>
                        <a:defRPr/>
                      </a:pPr>
                      <a:r>
                        <a:rPr lang="en-US" sz="4800" b="1" u="none" strike="noStrike" cap="none" dirty="0">
                          <a:effectLst>
                            <a:outerShdw blurRad="38100" dist="38100" dir="2700000" algn="tl">
                              <a:srgbClr val="000000">
                                <a:alpha val="43137"/>
                              </a:srgbClr>
                            </a:outerShdw>
                          </a:effectLst>
                          <a:latin typeface="+mj-lt"/>
                        </a:rPr>
                        <a:t>+</a:t>
                      </a:r>
                    </a:p>
                  </a:txBody>
                  <a:tcPr marL="91425" marR="91425" marT="91425" marB="91425" anchor="ctr"/>
                </a:tc>
                <a:extLst>
                  <a:ext uri="{0D108BD9-81ED-4DB2-BD59-A6C34878D82A}">
                    <a16:rowId xmlns:a16="http://schemas.microsoft.com/office/drawing/2014/main" val="3888267984"/>
                  </a:ext>
                </a:extLst>
              </a:tr>
            </a:tbl>
          </a:graphicData>
        </a:graphic>
      </p:graphicFrame>
      <p:pic>
        <p:nvPicPr>
          <p:cNvPr id="3" name="Picture 2">
            <a:extLst>
              <a:ext uri="{FF2B5EF4-FFF2-40B4-BE49-F238E27FC236}">
                <a16:creationId xmlns:a16="http://schemas.microsoft.com/office/drawing/2014/main" id="{A7129657-5A4C-90E0-CF83-272ABBBFB8A0}"/>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623388" y="652538"/>
            <a:ext cx="4105519" cy="1264752"/>
          </a:xfrm>
          <a:prstGeom prst="rect">
            <a:avLst/>
          </a:prstGeom>
        </p:spPr>
      </p:pic>
    </p:spTree>
    <p:extLst>
      <p:ext uri="{BB962C8B-B14F-4D97-AF65-F5344CB8AC3E}">
        <p14:creationId xmlns:p14="http://schemas.microsoft.com/office/powerpoint/2010/main" val="3412769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5FA10-B74F-5015-2331-AFDE90D70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38F95-9634-2718-0C66-1A6AD4F39ABE}"/>
              </a:ext>
            </a:extLst>
          </p:cNvPr>
          <p:cNvSpPr>
            <a:spLocks noGrp="1"/>
          </p:cNvSpPr>
          <p:nvPr>
            <p:ph type="title"/>
          </p:nvPr>
        </p:nvSpPr>
        <p:spPr/>
        <p:txBody>
          <a:bodyPr>
            <a:normAutofit fontScale="90000"/>
          </a:bodyPr>
          <a:lstStyle/>
          <a:p>
            <a:r>
              <a:rPr lang="en-US" sz="4000" dirty="0"/>
              <a:t>LCAP Goal 2 Metrics</a:t>
            </a:r>
            <a:br>
              <a:rPr lang="en-US" sz="4000" dirty="0"/>
            </a:br>
            <a:r>
              <a:rPr lang="en-US" sz="4000" dirty="0"/>
              <a:t>Mental Health Services</a:t>
            </a:r>
          </a:p>
        </p:txBody>
      </p:sp>
      <p:graphicFrame>
        <p:nvGraphicFramePr>
          <p:cNvPr id="4" name="Google Shape;266;p15">
            <a:extLst>
              <a:ext uri="{FF2B5EF4-FFF2-40B4-BE49-F238E27FC236}">
                <a16:creationId xmlns:a16="http://schemas.microsoft.com/office/drawing/2014/main" id="{DE421679-DFB6-B7FE-D664-919B77E314BC}"/>
              </a:ext>
            </a:extLst>
          </p:cNvPr>
          <p:cNvGraphicFramePr/>
          <p:nvPr>
            <p:extLst>
              <p:ext uri="{D42A27DB-BD31-4B8C-83A1-F6EECF244321}">
                <p14:modId xmlns:p14="http://schemas.microsoft.com/office/powerpoint/2010/main" val="610846650"/>
              </p:ext>
            </p:extLst>
          </p:nvPr>
        </p:nvGraphicFramePr>
        <p:xfrm>
          <a:off x="433329" y="1966908"/>
          <a:ext cx="11295578" cy="4712940"/>
        </p:xfrm>
        <a:graphic>
          <a:graphicData uri="http://schemas.openxmlformats.org/drawingml/2006/table">
            <a:tbl>
              <a:tblPr firstRow="1" firstCol="1" bandRow="1">
                <a:tableStyleId>{616DA210-FB5B-4158-B5E0-FEB733F419BA}</a:tableStyleId>
              </a:tblPr>
              <a:tblGrid>
                <a:gridCol w="2083471">
                  <a:extLst>
                    <a:ext uri="{9D8B030D-6E8A-4147-A177-3AD203B41FA5}">
                      <a16:colId xmlns:a16="http://schemas.microsoft.com/office/drawing/2014/main" val="20000"/>
                    </a:ext>
                  </a:extLst>
                </a:gridCol>
                <a:gridCol w="4587039">
                  <a:extLst>
                    <a:ext uri="{9D8B030D-6E8A-4147-A177-3AD203B41FA5}">
                      <a16:colId xmlns:a16="http://schemas.microsoft.com/office/drawing/2014/main" val="20003"/>
                    </a:ext>
                  </a:extLst>
                </a:gridCol>
                <a:gridCol w="4625068">
                  <a:extLst>
                    <a:ext uri="{9D8B030D-6E8A-4147-A177-3AD203B41FA5}">
                      <a16:colId xmlns:a16="http://schemas.microsoft.com/office/drawing/2014/main" val="2198097081"/>
                    </a:ext>
                  </a:extLst>
                </a:gridCol>
              </a:tblGrid>
              <a:tr h="301401">
                <a:tc>
                  <a:txBody>
                    <a:bodyPr/>
                    <a:lstStyle/>
                    <a:p>
                      <a:pPr marL="0" marR="0" lvl="0" indent="0" algn="ctr" rtl="0">
                        <a:lnSpc>
                          <a:spcPct val="100000"/>
                        </a:lnSpc>
                        <a:spcBef>
                          <a:spcPts val="0"/>
                        </a:spcBef>
                        <a:spcAft>
                          <a:spcPts val="0"/>
                        </a:spcAft>
                        <a:buClr>
                          <a:srgbClr val="000000"/>
                        </a:buClr>
                        <a:buSzPts val="1400"/>
                        <a:buFont typeface="Arial"/>
                        <a:buNone/>
                      </a:pPr>
                      <a:r>
                        <a:rPr lang="en" sz="2400" u="none" strike="noStrike" cap="none" dirty="0">
                          <a:solidFill>
                            <a:schemeClr val="bg1"/>
                          </a:solidFill>
                          <a:latin typeface="+mj-lt"/>
                        </a:rPr>
                        <a:t>Metric</a:t>
                      </a:r>
                      <a:endParaRPr sz="2400" b="1" u="none" strike="noStrike" cap="none" dirty="0">
                        <a:solidFill>
                          <a:schemeClr val="tx1"/>
                        </a:solidFill>
                        <a:highlight>
                          <a:srgbClr val="FFFF00"/>
                        </a:highlight>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Baseline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Year 2 Outcome</a:t>
                      </a: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313718">
                <a:tc>
                  <a:txBody>
                    <a:bodyPr/>
                    <a:lstStyle/>
                    <a:p>
                      <a:pPr marL="91440" algn="l" fontAlgn="t">
                        <a:buNone/>
                      </a:pPr>
                      <a:r>
                        <a:rPr lang="en-US" sz="1600" b="1" i="0" u="none" strike="noStrike" dirty="0">
                          <a:solidFill>
                            <a:srgbClr val="000000"/>
                          </a:solidFill>
                          <a:effectLst/>
                          <a:latin typeface="+mj-lt"/>
                        </a:rPr>
                        <a:t>To what extent would </a:t>
                      </a:r>
                      <a:r>
                        <a:rPr lang="en-US" sz="1600" b="1" i="0" u="sng" strike="noStrike" dirty="0">
                          <a:solidFill>
                            <a:srgbClr val="000000"/>
                          </a:solidFill>
                          <a:effectLst/>
                          <a:latin typeface="+mj-lt"/>
                        </a:rPr>
                        <a:t>some of your close friends </a:t>
                      </a:r>
                      <a:r>
                        <a:rPr lang="en-US" sz="1600" b="1" i="0" u="none" strike="noStrike" dirty="0">
                          <a:solidFill>
                            <a:srgbClr val="000000"/>
                          </a:solidFill>
                          <a:effectLst/>
                          <a:latin typeface="+mj-lt"/>
                        </a:rPr>
                        <a:t>benefit from the following counseling or support services?</a:t>
                      </a:r>
                    </a:p>
                    <a:p>
                      <a:pPr marL="91440" algn="l" fontAlgn="t">
                        <a:buNone/>
                      </a:pPr>
                      <a:r>
                        <a:rPr lang="en-US" sz="1600" b="1" i="0" u="none" strike="noStrike" dirty="0">
                          <a:solidFill>
                            <a:srgbClr val="000000"/>
                          </a:solidFill>
                          <a:effectLst/>
                          <a:latin typeface="+mj-lt"/>
                        </a:rPr>
                        <a:t>(% Beneficial)</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2023:</a:t>
                      </a:r>
                    </a:p>
                    <a:p>
                      <a:pPr marL="91440" algn="l" fontAlgn="t">
                        <a:buNone/>
                      </a:pPr>
                      <a:r>
                        <a:rPr lang="en-US" sz="1400" b="0" i="0" u="none" strike="noStrike" dirty="0">
                          <a:solidFill>
                            <a:srgbClr val="000000"/>
                          </a:solidFill>
                          <a:effectLst/>
                          <a:latin typeface="+mj-lt"/>
                        </a:rPr>
                        <a:t>Anxiety or stress-related counseling or support services – </a:t>
                      </a:r>
                      <a:r>
                        <a:rPr lang="en-US" sz="1400" b="0" i="0" u="none" strike="noStrike">
                          <a:solidFill>
                            <a:srgbClr val="000000"/>
                          </a:solidFill>
                          <a:effectLst/>
                          <a:latin typeface="+mj-lt"/>
                        </a:rPr>
                        <a:t>75%</a:t>
                      </a:r>
                    </a:p>
                    <a:p>
                      <a:pPr marL="91440" algn="l" fontAlgn="t">
                        <a:buNone/>
                      </a:pPr>
                      <a:r>
                        <a:rPr lang="en-US" sz="1400" b="0" i="0" u="none" strike="noStrike">
                          <a:solidFill>
                            <a:srgbClr val="000000"/>
                          </a:solidFill>
                          <a:effectLst/>
                          <a:latin typeface="+mj-lt"/>
                        </a:rPr>
                        <a:t>Bullying prevention counseling or support services – 53%</a:t>
                      </a:r>
                    </a:p>
                    <a:p>
                      <a:pPr marL="91440" algn="l" fontAlgn="t">
                        <a:buNone/>
                      </a:pPr>
                      <a:r>
                        <a:rPr lang="en-US" sz="1400" b="0" i="0" u="none" strike="noStrike">
                          <a:solidFill>
                            <a:srgbClr val="000000"/>
                          </a:solidFill>
                          <a:effectLst/>
                          <a:latin typeface="+mj-lt"/>
                        </a:rPr>
                        <a:t>Depression or suicide prevention counseling or support services – 62%</a:t>
                      </a:r>
                    </a:p>
                    <a:p>
                      <a:pPr marL="91440" algn="l" fontAlgn="t">
                        <a:buNone/>
                      </a:pPr>
                      <a:r>
                        <a:rPr lang="en-US" sz="1400" b="0" i="0" u="none" strike="noStrike">
                          <a:solidFill>
                            <a:srgbClr val="000000"/>
                          </a:solidFill>
                          <a:effectLst/>
                          <a:latin typeface="+mj-lt"/>
                        </a:rPr>
                        <a:t>Interpersonal relationships counseling or support services – 64%</a:t>
                      </a:r>
                    </a:p>
                    <a:p>
                      <a:pPr marL="91440" algn="l" fontAlgn="t">
                        <a:buNone/>
                      </a:pPr>
                      <a:r>
                        <a:rPr lang="en-US" sz="1400" b="0" i="0" u="none" strike="noStrike">
                          <a:solidFill>
                            <a:srgbClr val="000000"/>
                          </a:solidFill>
                          <a:effectLst/>
                          <a:latin typeface="+mj-lt"/>
                        </a:rPr>
                        <a:t>Substance abuse counseling or support services – 48%</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2025: </a:t>
                      </a:r>
                    </a:p>
                    <a:p>
                      <a:pPr marL="91440" algn="l" fontAlgn="t">
                        <a:buNone/>
                      </a:pPr>
                      <a:r>
                        <a:rPr lang="en-US" sz="1400" b="0" i="0" u="none" strike="noStrike" dirty="0">
                          <a:solidFill>
                            <a:srgbClr val="000000"/>
                          </a:solidFill>
                          <a:effectLst/>
                          <a:latin typeface="+mj-lt"/>
                        </a:rPr>
                        <a:t>Anxiety or stress-related counseling or support services – 72%</a:t>
                      </a:r>
                    </a:p>
                    <a:p>
                      <a:pPr marL="91440" algn="l" fontAlgn="t">
                        <a:buNone/>
                      </a:pPr>
                      <a:r>
                        <a:rPr lang="en-US" sz="1400" b="0" i="0" u="none" strike="noStrike" dirty="0">
                          <a:solidFill>
                            <a:srgbClr val="000000"/>
                          </a:solidFill>
                          <a:effectLst/>
                          <a:latin typeface="+mj-lt"/>
                        </a:rPr>
                        <a:t>Bullying prevention counseling or support services - 51%</a:t>
                      </a:r>
                    </a:p>
                    <a:p>
                      <a:pPr marL="91440" algn="l" fontAlgn="t">
                        <a:buNone/>
                      </a:pPr>
                      <a:r>
                        <a:rPr lang="en-US" sz="1400" b="0" i="0" u="none" strike="noStrike" dirty="0">
                          <a:solidFill>
                            <a:srgbClr val="000000"/>
                          </a:solidFill>
                          <a:effectLst/>
                          <a:latin typeface="+mj-lt"/>
                        </a:rPr>
                        <a:t>Depression or suicide prevention counseling or support services – 57%</a:t>
                      </a:r>
                    </a:p>
                    <a:p>
                      <a:pPr marL="91440" algn="l" fontAlgn="t">
                        <a:buNone/>
                      </a:pPr>
                      <a:r>
                        <a:rPr lang="en-US" sz="1400" b="0" i="0" u="none" strike="noStrike" dirty="0">
                          <a:solidFill>
                            <a:srgbClr val="000000"/>
                          </a:solidFill>
                          <a:effectLst/>
                          <a:latin typeface="+mj-lt"/>
                        </a:rPr>
                        <a:t>Interpersonal relationships counseling or support services – 60%</a:t>
                      </a:r>
                    </a:p>
                    <a:p>
                      <a:pPr marL="91440" algn="l" fontAlgn="t">
                        <a:buNone/>
                      </a:pPr>
                      <a:r>
                        <a:rPr lang="en-US" sz="1400" b="0" i="0" u="none" strike="noStrike" dirty="0">
                          <a:solidFill>
                            <a:srgbClr val="000000"/>
                          </a:solidFill>
                          <a:effectLst/>
                          <a:latin typeface="+mj-lt"/>
                        </a:rPr>
                        <a:t>Substance abuse counseling or support services – 45%</a:t>
                      </a:r>
                    </a:p>
                    <a:p>
                      <a:pPr marL="91440" algn="l" fontAlgn="t">
                        <a:buNone/>
                      </a:pPr>
                      <a:endParaRPr lang="en-US" sz="16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10003"/>
                  </a:ext>
                </a:extLst>
              </a:tr>
              <a:tr h="401875">
                <a:tc>
                  <a:txBody>
                    <a:bodyPr/>
                    <a:lstStyle/>
                    <a:p>
                      <a:pPr marL="91440" algn="l" fontAlgn="t">
                        <a:buNone/>
                      </a:pPr>
                      <a:r>
                        <a:rPr lang="en-US" sz="1600" b="1" i="0" u="none" strike="noStrike" dirty="0">
                          <a:solidFill>
                            <a:srgbClr val="000000"/>
                          </a:solidFill>
                          <a:effectLst/>
                          <a:latin typeface="+mj-lt"/>
                        </a:rPr>
                        <a:t>To what extent would </a:t>
                      </a:r>
                      <a:r>
                        <a:rPr lang="en-US" sz="1600" b="1" i="0" u="sng" strike="noStrike" dirty="0">
                          <a:solidFill>
                            <a:srgbClr val="000000"/>
                          </a:solidFill>
                          <a:effectLst/>
                          <a:latin typeface="+mj-lt"/>
                        </a:rPr>
                        <a:t>you</a:t>
                      </a:r>
                      <a:r>
                        <a:rPr lang="en-US" sz="1600" b="1" i="0" u="none" strike="noStrike" dirty="0">
                          <a:solidFill>
                            <a:srgbClr val="000000"/>
                          </a:solidFill>
                          <a:effectLst/>
                          <a:latin typeface="+mj-lt"/>
                        </a:rPr>
                        <a:t> benefit from the following counseling or support services?</a:t>
                      </a:r>
                    </a:p>
                    <a:p>
                      <a:pPr marL="91440" marR="0" lvl="0" indent="0" algn="l" defTabSz="457200" rtl="0" eaLnBrk="1" fontAlgn="t" latinLnBrk="0" hangingPunct="1">
                        <a:lnSpc>
                          <a:spcPct val="100000"/>
                        </a:lnSpc>
                        <a:spcBef>
                          <a:spcPts val="0"/>
                        </a:spcBef>
                        <a:spcAft>
                          <a:spcPts val="0"/>
                        </a:spcAft>
                        <a:buClrTx/>
                        <a:buSzTx/>
                        <a:buFontTx/>
                        <a:buNone/>
                        <a:tabLst/>
                        <a:defRPr/>
                      </a:pPr>
                      <a:r>
                        <a:rPr lang="en-US" sz="1600" b="1" i="0" u="none" strike="noStrike" kern="1200" dirty="0">
                          <a:solidFill>
                            <a:srgbClr val="000000"/>
                          </a:solidFill>
                          <a:effectLst/>
                          <a:latin typeface="+mn-lt"/>
                          <a:ea typeface="+mn-ea"/>
                          <a:cs typeface="+mn-cs"/>
                        </a:rPr>
                        <a:t>(% Beneficial)</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2023:</a:t>
                      </a:r>
                    </a:p>
                    <a:p>
                      <a:pPr marL="91440" algn="l" fontAlgn="t">
                        <a:buNone/>
                      </a:pPr>
                      <a:r>
                        <a:rPr lang="en-US" sz="1400" b="0" i="0" u="none" strike="noStrike" dirty="0">
                          <a:solidFill>
                            <a:srgbClr val="000000"/>
                          </a:solidFill>
                          <a:effectLst/>
                          <a:latin typeface="+mj-lt"/>
                        </a:rPr>
                        <a:t>Anxiety or stress-related counseling or support services – 68%</a:t>
                      </a:r>
                    </a:p>
                    <a:p>
                      <a:pPr marL="91440" algn="l" fontAlgn="t">
                        <a:buNone/>
                      </a:pPr>
                      <a:r>
                        <a:rPr lang="en-US" sz="1400" b="0" i="0" u="none" strike="noStrike" dirty="0">
                          <a:solidFill>
                            <a:srgbClr val="000000"/>
                          </a:solidFill>
                          <a:effectLst/>
                          <a:latin typeface="+mj-lt"/>
                        </a:rPr>
                        <a:t>Bullying prevention counseling or support services – 53%</a:t>
                      </a:r>
                    </a:p>
                    <a:p>
                      <a:pPr marL="91440" algn="l" fontAlgn="t">
                        <a:buNone/>
                      </a:pPr>
                      <a:r>
                        <a:rPr lang="en-US" sz="1400" b="0" i="0" u="none" strike="noStrike" dirty="0">
                          <a:solidFill>
                            <a:srgbClr val="000000"/>
                          </a:solidFill>
                          <a:effectLst/>
                          <a:latin typeface="+mj-lt"/>
                        </a:rPr>
                        <a:t>Depression or suicide prevention counseling or support services – 46%</a:t>
                      </a:r>
                    </a:p>
                    <a:p>
                      <a:pPr marL="91440" algn="l" fontAlgn="t">
                        <a:buNone/>
                      </a:pPr>
                      <a:r>
                        <a:rPr lang="en-US" sz="1400" b="0" i="0" u="none" strike="noStrike" dirty="0">
                          <a:solidFill>
                            <a:srgbClr val="000000"/>
                          </a:solidFill>
                          <a:effectLst/>
                          <a:latin typeface="+mj-lt"/>
                        </a:rPr>
                        <a:t>Interpersonal relationships counseling or support services – 50%</a:t>
                      </a:r>
                    </a:p>
                    <a:p>
                      <a:pPr marL="91440" algn="l" fontAlgn="t">
                        <a:buNone/>
                      </a:pPr>
                      <a:r>
                        <a:rPr lang="en-US" sz="1400" b="0" i="0" u="none" strike="noStrike" dirty="0">
                          <a:solidFill>
                            <a:srgbClr val="000000"/>
                          </a:solidFill>
                          <a:effectLst/>
                          <a:latin typeface="+mj-lt"/>
                        </a:rPr>
                        <a:t>Substance abuse counseling or support services – 29%</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2025: </a:t>
                      </a:r>
                    </a:p>
                    <a:p>
                      <a:pPr marL="91440" algn="l" fontAlgn="t">
                        <a:buNone/>
                      </a:pPr>
                      <a:r>
                        <a:rPr lang="en-US" sz="1400" b="0" i="0" u="none" strike="noStrike" dirty="0">
                          <a:solidFill>
                            <a:srgbClr val="000000"/>
                          </a:solidFill>
                          <a:effectLst/>
                          <a:latin typeface="+mj-lt"/>
                        </a:rPr>
                        <a:t>Anxiety or stress-related counseling or support services – 65%</a:t>
                      </a:r>
                    </a:p>
                    <a:p>
                      <a:pPr marL="91440" algn="l" fontAlgn="t">
                        <a:buNone/>
                      </a:pPr>
                      <a:r>
                        <a:rPr lang="en-US" sz="1400" b="0" i="0" u="none" strike="noStrike" dirty="0">
                          <a:solidFill>
                            <a:srgbClr val="000000"/>
                          </a:solidFill>
                          <a:effectLst/>
                          <a:latin typeface="+mj-lt"/>
                        </a:rPr>
                        <a:t>Bullying prevention counseling or support services - 51%</a:t>
                      </a:r>
                    </a:p>
                    <a:p>
                      <a:pPr marL="91440" algn="l" fontAlgn="t">
                        <a:buNone/>
                      </a:pPr>
                      <a:r>
                        <a:rPr lang="en-US" sz="1400" b="0" i="0" u="none" strike="noStrike" dirty="0">
                          <a:solidFill>
                            <a:srgbClr val="000000"/>
                          </a:solidFill>
                          <a:effectLst/>
                          <a:latin typeface="+mj-lt"/>
                        </a:rPr>
                        <a:t>Depression or suicide prevention counseling or support services – 40%</a:t>
                      </a:r>
                    </a:p>
                    <a:p>
                      <a:pPr marL="91440" algn="l" fontAlgn="t">
                        <a:buNone/>
                      </a:pPr>
                      <a:r>
                        <a:rPr lang="en-US" sz="1400" b="0" i="0" u="none" strike="noStrike" dirty="0">
                          <a:solidFill>
                            <a:srgbClr val="000000"/>
                          </a:solidFill>
                          <a:effectLst/>
                          <a:latin typeface="+mj-lt"/>
                        </a:rPr>
                        <a:t>Interpersonal relationships counseling or support services – 47%</a:t>
                      </a:r>
                    </a:p>
                    <a:p>
                      <a:pPr marL="91440" algn="l" fontAlgn="t">
                        <a:buNone/>
                      </a:pPr>
                      <a:r>
                        <a:rPr lang="en-US" sz="1400" b="0" i="0" u="none" strike="noStrike" dirty="0">
                          <a:solidFill>
                            <a:srgbClr val="000000"/>
                          </a:solidFill>
                          <a:effectLst/>
                          <a:latin typeface="+mj-lt"/>
                        </a:rPr>
                        <a:t>Substance abuse counseling or support services – 27%</a:t>
                      </a:r>
                    </a:p>
                  </a:txBody>
                  <a:tcPr marL="9525" marR="9525" marT="9525" marB="0" anchor="ctr"/>
                </a:tc>
                <a:extLst>
                  <a:ext uri="{0D108BD9-81ED-4DB2-BD59-A6C34878D82A}">
                    <a16:rowId xmlns:a16="http://schemas.microsoft.com/office/drawing/2014/main" val="1005608135"/>
                  </a:ext>
                </a:extLst>
              </a:tr>
            </a:tbl>
          </a:graphicData>
        </a:graphic>
      </p:graphicFrame>
      <p:pic>
        <p:nvPicPr>
          <p:cNvPr id="3" name="Picture 2">
            <a:extLst>
              <a:ext uri="{FF2B5EF4-FFF2-40B4-BE49-F238E27FC236}">
                <a16:creationId xmlns:a16="http://schemas.microsoft.com/office/drawing/2014/main" id="{93DEBFF8-5942-FE7C-52DC-202750FE28A5}"/>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623388" y="652538"/>
            <a:ext cx="4105519" cy="1264752"/>
          </a:xfrm>
          <a:prstGeom prst="rect">
            <a:avLst/>
          </a:prstGeom>
        </p:spPr>
      </p:pic>
    </p:spTree>
    <p:extLst>
      <p:ext uri="{BB962C8B-B14F-4D97-AF65-F5344CB8AC3E}">
        <p14:creationId xmlns:p14="http://schemas.microsoft.com/office/powerpoint/2010/main" val="2983064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0C291-2847-2403-363B-E3FC55281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60A09-242F-B4CD-EA73-5C317E1D85A4}"/>
              </a:ext>
            </a:extLst>
          </p:cNvPr>
          <p:cNvSpPr>
            <a:spLocks noGrp="1"/>
          </p:cNvSpPr>
          <p:nvPr>
            <p:ph type="title"/>
          </p:nvPr>
        </p:nvSpPr>
        <p:spPr/>
        <p:txBody>
          <a:bodyPr>
            <a:normAutofit fontScale="90000"/>
          </a:bodyPr>
          <a:lstStyle/>
          <a:p>
            <a:r>
              <a:rPr lang="en-US" sz="4000" dirty="0"/>
              <a:t>LCAP Goal 2 Metrics</a:t>
            </a:r>
            <a:br>
              <a:rPr lang="en-US" sz="4000" dirty="0"/>
            </a:br>
            <a:r>
              <a:rPr lang="en-US" sz="4000" dirty="0"/>
              <a:t>Mental Health Services</a:t>
            </a:r>
          </a:p>
        </p:txBody>
      </p:sp>
      <p:graphicFrame>
        <p:nvGraphicFramePr>
          <p:cNvPr id="4" name="Google Shape;266;p15">
            <a:extLst>
              <a:ext uri="{FF2B5EF4-FFF2-40B4-BE49-F238E27FC236}">
                <a16:creationId xmlns:a16="http://schemas.microsoft.com/office/drawing/2014/main" id="{920BA6A6-5D29-B252-8711-8CE0D96DD22E}"/>
              </a:ext>
            </a:extLst>
          </p:cNvPr>
          <p:cNvGraphicFramePr/>
          <p:nvPr>
            <p:extLst>
              <p:ext uri="{D42A27DB-BD31-4B8C-83A1-F6EECF244321}">
                <p14:modId xmlns:p14="http://schemas.microsoft.com/office/powerpoint/2010/main" val="2913427325"/>
              </p:ext>
            </p:extLst>
          </p:nvPr>
        </p:nvGraphicFramePr>
        <p:xfrm>
          <a:off x="433329" y="1966908"/>
          <a:ext cx="11295578" cy="4602057"/>
        </p:xfrm>
        <a:graphic>
          <a:graphicData uri="http://schemas.openxmlformats.org/drawingml/2006/table">
            <a:tbl>
              <a:tblPr firstRow="1" firstCol="1" bandRow="1">
                <a:tableStyleId>{616DA210-FB5B-4158-B5E0-FEB733F419BA}</a:tableStyleId>
              </a:tblPr>
              <a:tblGrid>
                <a:gridCol w="2083471">
                  <a:extLst>
                    <a:ext uri="{9D8B030D-6E8A-4147-A177-3AD203B41FA5}">
                      <a16:colId xmlns:a16="http://schemas.microsoft.com/office/drawing/2014/main" val="20000"/>
                    </a:ext>
                  </a:extLst>
                </a:gridCol>
                <a:gridCol w="4587039">
                  <a:extLst>
                    <a:ext uri="{9D8B030D-6E8A-4147-A177-3AD203B41FA5}">
                      <a16:colId xmlns:a16="http://schemas.microsoft.com/office/drawing/2014/main" val="20003"/>
                    </a:ext>
                  </a:extLst>
                </a:gridCol>
                <a:gridCol w="4625068">
                  <a:extLst>
                    <a:ext uri="{9D8B030D-6E8A-4147-A177-3AD203B41FA5}">
                      <a16:colId xmlns:a16="http://schemas.microsoft.com/office/drawing/2014/main" val="2198097081"/>
                    </a:ext>
                  </a:extLst>
                </a:gridCol>
              </a:tblGrid>
              <a:tr h="564931">
                <a:tc>
                  <a:txBody>
                    <a:bodyPr/>
                    <a:lstStyle/>
                    <a:p>
                      <a:pPr marL="0" marR="0" lvl="0" indent="0" algn="ctr" rtl="0">
                        <a:lnSpc>
                          <a:spcPct val="100000"/>
                        </a:lnSpc>
                        <a:spcBef>
                          <a:spcPts val="0"/>
                        </a:spcBef>
                        <a:spcAft>
                          <a:spcPts val="0"/>
                        </a:spcAft>
                        <a:buClr>
                          <a:srgbClr val="000000"/>
                        </a:buClr>
                        <a:buSzPts val="1400"/>
                        <a:buFont typeface="Arial"/>
                        <a:buNone/>
                      </a:pPr>
                      <a:r>
                        <a:rPr lang="en" sz="2400" u="none" strike="noStrike" cap="none" dirty="0">
                          <a:solidFill>
                            <a:schemeClr val="bg1"/>
                          </a:solidFill>
                          <a:latin typeface="+mj-lt"/>
                        </a:rPr>
                        <a:t>Metric</a:t>
                      </a:r>
                      <a:endParaRPr sz="2400" b="1" u="none" strike="noStrike" cap="none" dirty="0">
                        <a:solidFill>
                          <a:schemeClr val="tx1"/>
                        </a:solidFill>
                        <a:highlight>
                          <a:srgbClr val="FFFF00"/>
                        </a:highlight>
                        <a:latin typeface="+mj-lt"/>
                      </a:endParaRP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Baseline</a:t>
                      </a:r>
                    </a:p>
                  </a:txBody>
                  <a:tcPr marL="91425" marR="91425" marT="91425" marB="91425">
                    <a:solidFill>
                      <a:schemeClr val="accent2">
                        <a:lumMod val="50000"/>
                      </a:schemeClr>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400" b="1" u="none" strike="noStrike" kern="1200" cap="none" dirty="0">
                          <a:solidFill>
                            <a:schemeClr val="bg1"/>
                          </a:solidFill>
                          <a:latin typeface="+mn-lt"/>
                          <a:ea typeface="+mn-ea"/>
                          <a:cs typeface="+mn-cs"/>
                        </a:rPr>
                        <a:t>Year 2 Outcome</a:t>
                      </a:r>
                    </a:p>
                  </a:txBody>
                  <a:tcPr marL="91425" marR="91425" marT="91425" marB="91425">
                    <a:solidFill>
                      <a:schemeClr val="accent2">
                        <a:lumMod val="50000"/>
                      </a:schemeClr>
                    </a:solidFill>
                  </a:tcPr>
                </a:tc>
                <a:extLst>
                  <a:ext uri="{0D108BD9-81ED-4DB2-BD59-A6C34878D82A}">
                    <a16:rowId xmlns:a16="http://schemas.microsoft.com/office/drawing/2014/main" val="10000"/>
                  </a:ext>
                </a:extLst>
              </a:tr>
              <a:tr h="2018563">
                <a:tc>
                  <a:txBody>
                    <a:bodyPr/>
                    <a:lstStyle/>
                    <a:p>
                      <a:pPr marL="91440" algn="l" fontAlgn="t">
                        <a:buNone/>
                      </a:pPr>
                      <a:r>
                        <a:rPr lang="en-US" sz="1600" b="1" i="0" u="none" strike="noStrike" dirty="0">
                          <a:solidFill>
                            <a:srgbClr val="000000"/>
                          </a:solidFill>
                          <a:effectLst/>
                          <a:latin typeface="+mj-lt"/>
                        </a:rPr>
                        <a:t>How would you rate the effectiveness of these school-provided services or programs?</a:t>
                      </a:r>
                    </a:p>
                    <a:p>
                      <a:pPr marL="91440" algn="l" fontAlgn="t">
                        <a:buNone/>
                      </a:pPr>
                      <a:r>
                        <a:rPr lang="en-US" sz="1600" b="1" i="0" u="none" strike="noStrike" dirty="0">
                          <a:solidFill>
                            <a:srgbClr val="000000"/>
                          </a:solidFill>
                          <a:effectLst/>
                          <a:latin typeface="+mj-lt"/>
                        </a:rPr>
                        <a:t>(% Very Effective &amp; Extremely Effective)</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2023:</a:t>
                      </a:r>
                    </a:p>
                    <a:p>
                      <a:pPr marL="91440" algn="l" fontAlgn="t">
                        <a:buNone/>
                      </a:pPr>
                      <a:r>
                        <a:rPr lang="en-US" sz="1600" b="0" i="0" u="none" strike="noStrike" dirty="0">
                          <a:solidFill>
                            <a:srgbClr val="000000"/>
                          </a:solidFill>
                          <a:effectLst/>
                          <a:latin typeface="+mj-lt"/>
                        </a:rPr>
                        <a:t>Family Service Agency of Burbank (i.e., school-based counseling) – 31%</a:t>
                      </a:r>
                    </a:p>
                    <a:p>
                      <a:pPr marL="91440" algn="l" fontAlgn="t">
                        <a:buNone/>
                      </a:pPr>
                      <a:r>
                        <a:rPr lang="en-US" sz="1600" b="0" i="0" u="none" strike="noStrike" dirty="0">
                          <a:solidFill>
                            <a:srgbClr val="000000"/>
                          </a:solidFill>
                          <a:effectLst/>
                          <a:latin typeface="+mj-lt"/>
                        </a:rPr>
                        <a:t>Group counseling – 16%</a:t>
                      </a:r>
                    </a:p>
                    <a:p>
                      <a:pPr marL="91440" algn="l" fontAlgn="t">
                        <a:buNone/>
                      </a:pPr>
                      <a:r>
                        <a:rPr lang="en-US" sz="1600" b="0" i="0" u="none" strike="noStrike" dirty="0">
                          <a:solidFill>
                            <a:srgbClr val="000000"/>
                          </a:solidFill>
                          <a:effectLst/>
                          <a:latin typeface="+mj-lt"/>
                        </a:rPr>
                        <a:t>Individual counseling – 28%</a:t>
                      </a:r>
                    </a:p>
                    <a:p>
                      <a:pPr marL="91440" algn="l" fontAlgn="t">
                        <a:buNone/>
                      </a:pPr>
                      <a:r>
                        <a:rPr lang="en-US" sz="1600" b="0" i="0" u="none" strike="noStrike" dirty="0">
                          <a:solidFill>
                            <a:srgbClr val="000000"/>
                          </a:solidFill>
                          <a:effectLst/>
                          <a:latin typeface="+mj-lt"/>
                        </a:rPr>
                        <a:t>Parent/family counseling – 31%</a:t>
                      </a:r>
                    </a:p>
                    <a:p>
                      <a:pPr marL="91440" algn="l" fontAlgn="t">
                        <a:buNone/>
                      </a:pPr>
                      <a:r>
                        <a:rPr lang="en-US" sz="1600" b="0" i="0" u="none" strike="noStrike" dirty="0">
                          <a:solidFill>
                            <a:srgbClr val="000000"/>
                          </a:solidFill>
                          <a:effectLst/>
                          <a:latin typeface="+mj-lt"/>
                        </a:rPr>
                        <a:t>Wellness Center at Burbank High School – 43%</a:t>
                      </a:r>
                    </a:p>
                    <a:p>
                      <a:pPr marL="91440" algn="l" fontAlgn="t">
                        <a:buNone/>
                      </a:pPr>
                      <a:r>
                        <a:rPr lang="en-US" sz="1600" b="0" i="0" u="none" strike="noStrike" dirty="0">
                          <a:solidFill>
                            <a:srgbClr val="000000"/>
                          </a:solidFill>
                          <a:effectLst/>
                          <a:latin typeface="+mj-lt"/>
                        </a:rPr>
                        <a:t>Wellness Center at Burroughs High School – 39%</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2025: </a:t>
                      </a:r>
                    </a:p>
                    <a:p>
                      <a:pPr marL="91440" algn="l" fontAlgn="t">
                        <a:buNone/>
                      </a:pPr>
                      <a:r>
                        <a:rPr lang="en-US" sz="1600" b="0" i="0" u="none" strike="noStrike" kern="1200" dirty="0">
                          <a:solidFill>
                            <a:srgbClr val="000000"/>
                          </a:solidFill>
                          <a:effectLst/>
                          <a:latin typeface="+mn-lt"/>
                          <a:ea typeface="+mn-ea"/>
                          <a:cs typeface="+mn-cs"/>
                        </a:rPr>
                        <a:t>Family Service Agency of Burbank (i.e., school-based counseling) – 33%</a:t>
                      </a:r>
                    </a:p>
                    <a:p>
                      <a:pPr marL="91440" algn="l" fontAlgn="t">
                        <a:buNone/>
                      </a:pPr>
                      <a:r>
                        <a:rPr lang="en-US" sz="1600" b="0" i="0" u="none" strike="noStrike" dirty="0">
                          <a:solidFill>
                            <a:srgbClr val="000000"/>
                          </a:solidFill>
                          <a:effectLst/>
                          <a:latin typeface="+mj-lt"/>
                        </a:rPr>
                        <a:t>Group counseling – 19%</a:t>
                      </a:r>
                    </a:p>
                    <a:p>
                      <a:pPr marL="91440" algn="l" fontAlgn="t">
                        <a:buNone/>
                      </a:pPr>
                      <a:r>
                        <a:rPr lang="en-US" sz="1600" b="0" i="0" u="none" strike="noStrike" dirty="0">
                          <a:solidFill>
                            <a:srgbClr val="000000"/>
                          </a:solidFill>
                          <a:effectLst/>
                          <a:latin typeface="+mj-lt"/>
                        </a:rPr>
                        <a:t>Individual counseling – 32%</a:t>
                      </a:r>
                    </a:p>
                    <a:p>
                      <a:pPr marL="91440" algn="l" fontAlgn="t">
                        <a:buNone/>
                      </a:pPr>
                      <a:r>
                        <a:rPr lang="en-US" sz="1600" b="0" i="0" u="none" strike="noStrike" dirty="0">
                          <a:solidFill>
                            <a:srgbClr val="000000"/>
                          </a:solidFill>
                          <a:effectLst/>
                          <a:latin typeface="+mj-lt"/>
                        </a:rPr>
                        <a:t>Parent/family counseling – 16%</a:t>
                      </a:r>
                    </a:p>
                    <a:p>
                      <a:pPr marL="91440" algn="l" fontAlgn="t">
                        <a:buNone/>
                      </a:pPr>
                      <a:r>
                        <a:rPr lang="en-US" sz="1600" b="0" i="0" u="none" strike="noStrike" dirty="0">
                          <a:solidFill>
                            <a:srgbClr val="000000"/>
                          </a:solidFill>
                          <a:effectLst/>
                          <a:latin typeface="+mj-lt"/>
                        </a:rPr>
                        <a:t>Wellness Center at Burbank High School – 39%</a:t>
                      </a:r>
                    </a:p>
                    <a:p>
                      <a:pPr marL="91440" algn="l" fontAlgn="t">
                        <a:buNone/>
                      </a:pPr>
                      <a:r>
                        <a:rPr lang="en-US" sz="1600" b="0" i="0" u="none" strike="noStrike" dirty="0">
                          <a:solidFill>
                            <a:srgbClr val="000000"/>
                          </a:solidFill>
                          <a:effectLst/>
                          <a:latin typeface="+mj-lt"/>
                        </a:rPr>
                        <a:t>Wellness Center at Burroughs High School – 30%</a:t>
                      </a:r>
                    </a:p>
                  </a:txBody>
                  <a:tcPr marL="9525" marR="9525" marT="9525" marB="0" anchor="ctr"/>
                </a:tc>
                <a:extLst>
                  <a:ext uri="{0D108BD9-81ED-4DB2-BD59-A6C34878D82A}">
                    <a16:rowId xmlns:a16="http://schemas.microsoft.com/office/drawing/2014/main" val="10003"/>
                  </a:ext>
                </a:extLst>
              </a:tr>
              <a:tr h="2018563">
                <a:tc>
                  <a:txBody>
                    <a:bodyPr/>
                    <a:lstStyle/>
                    <a:p>
                      <a:pPr marL="91440" algn="l" fontAlgn="t">
                        <a:buNone/>
                      </a:pPr>
                      <a:r>
                        <a:rPr lang="en-US" sz="1600" b="1" i="0" u="none" strike="noStrike" dirty="0">
                          <a:solidFill>
                            <a:srgbClr val="000000"/>
                          </a:solidFill>
                          <a:effectLst/>
                          <a:latin typeface="+mj-lt"/>
                        </a:rPr>
                        <a:t>How would you rate the effectiveness of these school-provided services or programs?</a:t>
                      </a:r>
                    </a:p>
                    <a:p>
                      <a:pPr marL="91440" algn="l" fontAlgn="t">
                        <a:buNone/>
                      </a:pPr>
                      <a:r>
                        <a:rPr lang="en-US" sz="1600" b="1" i="0" u="none" strike="noStrike" dirty="0">
                          <a:solidFill>
                            <a:srgbClr val="000000"/>
                          </a:solidFill>
                          <a:effectLst/>
                          <a:latin typeface="+mj-lt"/>
                        </a:rPr>
                        <a:t>(% Not Effective)</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2023:</a:t>
                      </a:r>
                    </a:p>
                    <a:p>
                      <a:pPr marL="91440" algn="l" fontAlgn="t">
                        <a:buNone/>
                      </a:pPr>
                      <a:r>
                        <a:rPr lang="en-US" sz="1600" b="0" i="0" u="none" strike="noStrike" dirty="0">
                          <a:solidFill>
                            <a:srgbClr val="000000"/>
                          </a:solidFill>
                          <a:effectLst/>
                          <a:latin typeface="+mj-lt"/>
                        </a:rPr>
                        <a:t>Family Service Agency of Burbank (i.e., school-based counseling) – 9%</a:t>
                      </a:r>
                    </a:p>
                    <a:p>
                      <a:pPr marL="91440" algn="l" fontAlgn="t">
                        <a:buNone/>
                      </a:pPr>
                      <a:r>
                        <a:rPr lang="en-US" sz="1600" b="0" i="0" u="none" strike="noStrike" dirty="0">
                          <a:solidFill>
                            <a:srgbClr val="000000"/>
                          </a:solidFill>
                          <a:effectLst/>
                          <a:latin typeface="+mj-lt"/>
                        </a:rPr>
                        <a:t>Group counseling – 16%</a:t>
                      </a:r>
                    </a:p>
                    <a:p>
                      <a:pPr marL="91440" algn="l" fontAlgn="t">
                        <a:buNone/>
                      </a:pPr>
                      <a:r>
                        <a:rPr lang="en-US" sz="1600" b="0" i="0" u="none" strike="noStrike" dirty="0">
                          <a:solidFill>
                            <a:srgbClr val="000000"/>
                          </a:solidFill>
                          <a:effectLst/>
                          <a:latin typeface="+mj-lt"/>
                        </a:rPr>
                        <a:t>Individual counseling – 10%</a:t>
                      </a:r>
                    </a:p>
                    <a:p>
                      <a:pPr marL="91440" algn="l" fontAlgn="t">
                        <a:buNone/>
                      </a:pPr>
                      <a:r>
                        <a:rPr lang="en-US" sz="1600" b="0" i="0" u="none" strike="noStrike" dirty="0">
                          <a:solidFill>
                            <a:srgbClr val="000000"/>
                          </a:solidFill>
                          <a:effectLst/>
                          <a:latin typeface="+mj-lt"/>
                        </a:rPr>
                        <a:t>Parent/family counseling – 10%</a:t>
                      </a:r>
                    </a:p>
                    <a:p>
                      <a:pPr marL="91440" algn="l" fontAlgn="t">
                        <a:buNone/>
                      </a:pPr>
                      <a:r>
                        <a:rPr lang="en-US" sz="1600" b="0" i="0" u="none" strike="noStrike" dirty="0">
                          <a:solidFill>
                            <a:srgbClr val="000000"/>
                          </a:solidFill>
                          <a:effectLst/>
                          <a:latin typeface="+mj-lt"/>
                        </a:rPr>
                        <a:t>Wellness Center at Burbank High School – 12%</a:t>
                      </a:r>
                    </a:p>
                    <a:p>
                      <a:pPr marL="91440" algn="l" fontAlgn="t">
                        <a:buNone/>
                      </a:pPr>
                      <a:r>
                        <a:rPr lang="en-US" sz="1600" b="0" i="0" u="none" strike="noStrike" dirty="0">
                          <a:solidFill>
                            <a:srgbClr val="000000"/>
                          </a:solidFill>
                          <a:effectLst/>
                          <a:latin typeface="+mj-lt"/>
                        </a:rPr>
                        <a:t>Wellness Center at Burroughs High School – 9%</a:t>
                      </a:r>
                    </a:p>
                  </a:txBody>
                  <a:tcPr marL="9525" marR="9525" marT="9525" marB="0" anchor="ctr"/>
                </a:tc>
                <a:tc>
                  <a:txBody>
                    <a:bodyPr/>
                    <a:lstStyle/>
                    <a:p>
                      <a:pPr marL="91440" algn="l" fontAlgn="t">
                        <a:buNone/>
                      </a:pPr>
                      <a:r>
                        <a:rPr lang="en-US" sz="1600" b="0" i="0" u="none" strike="noStrike" dirty="0">
                          <a:solidFill>
                            <a:srgbClr val="000000"/>
                          </a:solidFill>
                          <a:effectLst/>
                          <a:latin typeface="+mj-lt"/>
                        </a:rPr>
                        <a:t>2025: </a:t>
                      </a:r>
                    </a:p>
                    <a:p>
                      <a:pPr marL="91440" algn="l" fontAlgn="t">
                        <a:buNone/>
                      </a:pPr>
                      <a:r>
                        <a:rPr lang="en-US" sz="1600" b="0" i="0" u="none" strike="noStrike" kern="1200" dirty="0">
                          <a:solidFill>
                            <a:srgbClr val="000000"/>
                          </a:solidFill>
                          <a:effectLst/>
                          <a:latin typeface="+mn-lt"/>
                          <a:ea typeface="+mn-ea"/>
                          <a:cs typeface="+mn-cs"/>
                        </a:rPr>
                        <a:t>Family Service Agency of Burbank (i.e., school-based counseling) – 1%</a:t>
                      </a:r>
                    </a:p>
                    <a:p>
                      <a:pPr marL="91440" algn="l" fontAlgn="t">
                        <a:buNone/>
                      </a:pPr>
                      <a:r>
                        <a:rPr lang="en-US" sz="1600" b="0" i="0" u="none" strike="noStrike" dirty="0">
                          <a:solidFill>
                            <a:srgbClr val="000000"/>
                          </a:solidFill>
                          <a:effectLst/>
                          <a:latin typeface="+mj-lt"/>
                        </a:rPr>
                        <a:t>Group counseling – 8%</a:t>
                      </a:r>
                    </a:p>
                    <a:p>
                      <a:pPr marL="91440" algn="l" fontAlgn="t">
                        <a:buNone/>
                      </a:pPr>
                      <a:r>
                        <a:rPr lang="en-US" sz="1600" b="0" i="0" u="none" strike="noStrike" dirty="0">
                          <a:solidFill>
                            <a:srgbClr val="000000"/>
                          </a:solidFill>
                          <a:effectLst/>
                          <a:latin typeface="+mj-lt"/>
                        </a:rPr>
                        <a:t>Individual counseling – 8%</a:t>
                      </a:r>
                    </a:p>
                    <a:p>
                      <a:pPr marL="91440" algn="l" fontAlgn="t">
                        <a:buNone/>
                      </a:pPr>
                      <a:r>
                        <a:rPr lang="en-US" sz="1600" b="0" i="0" u="none" strike="noStrike" dirty="0">
                          <a:solidFill>
                            <a:srgbClr val="000000"/>
                          </a:solidFill>
                          <a:effectLst/>
                          <a:latin typeface="+mj-lt"/>
                        </a:rPr>
                        <a:t>Parent/family counseling – 4%</a:t>
                      </a:r>
                    </a:p>
                    <a:p>
                      <a:pPr marL="91440" algn="l" fontAlgn="t">
                        <a:buNone/>
                      </a:pPr>
                      <a:r>
                        <a:rPr lang="en-US" sz="1600" b="0" i="0" u="none" strike="noStrike" dirty="0">
                          <a:solidFill>
                            <a:srgbClr val="000000"/>
                          </a:solidFill>
                          <a:effectLst/>
                          <a:latin typeface="+mj-lt"/>
                        </a:rPr>
                        <a:t>Wellness Center at Burbank High School – 13%</a:t>
                      </a:r>
                    </a:p>
                    <a:p>
                      <a:pPr marL="91440" algn="l" fontAlgn="t">
                        <a:buNone/>
                      </a:pPr>
                      <a:r>
                        <a:rPr lang="en-US" sz="1600" b="0" i="0" u="none" strike="noStrike" dirty="0">
                          <a:solidFill>
                            <a:srgbClr val="000000"/>
                          </a:solidFill>
                          <a:effectLst/>
                          <a:latin typeface="+mj-lt"/>
                        </a:rPr>
                        <a:t>Wellness Center at Burroughs High School – 14%</a:t>
                      </a:r>
                    </a:p>
                  </a:txBody>
                  <a:tcPr marL="9525" marR="9525" marT="9525" marB="0" anchor="ctr"/>
                </a:tc>
                <a:extLst>
                  <a:ext uri="{0D108BD9-81ED-4DB2-BD59-A6C34878D82A}">
                    <a16:rowId xmlns:a16="http://schemas.microsoft.com/office/drawing/2014/main" val="750335681"/>
                  </a:ext>
                </a:extLst>
              </a:tr>
            </a:tbl>
          </a:graphicData>
        </a:graphic>
      </p:graphicFrame>
      <p:pic>
        <p:nvPicPr>
          <p:cNvPr id="3" name="Picture 2">
            <a:extLst>
              <a:ext uri="{FF2B5EF4-FFF2-40B4-BE49-F238E27FC236}">
                <a16:creationId xmlns:a16="http://schemas.microsoft.com/office/drawing/2014/main" id="{F723B5DD-7433-1D01-2145-6F0FE3079A3D}"/>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7623388" y="652538"/>
            <a:ext cx="4105519" cy="1264752"/>
          </a:xfrm>
          <a:prstGeom prst="rect">
            <a:avLst/>
          </a:prstGeom>
        </p:spPr>
      </p:pic>
    </p:spTree>
    <p:extLst>
      <p:ext uri="{BB962C8B-B14F-4D97-AF65-F5344CB8AC3E}">
        <p14:creationId xmlns:p14="http://schemas.microsoft.com/office/powerpoint/2010/main" val="42275454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FAD5AA-1C32-53A5-147B-72A8E8BD8CD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DB691D59-8F51-4DD8-AD41-D568D29B0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204AEF18-0627-48F3-9B3D-F7E8F050B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CEAEE08A-C572-438F-9753-B0D527A51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DB93146F-62ED-4C59-844C-0935D0FB50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2" name="Rectangle 21">
            <a:extLst>
              <a:ext uri="{FF2B5EF4-FFF2-40B4-BE49-F238E27FC236}">
                <a16:creationId xmlns:a16="http://schemas.microsoft.com/office/drawing/2014/main" id="{BF3D65BA-1C65-40FB-92EF-83951BDC1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F52CCA-FCDD-49A0-BFFC-3BD41F1B82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8F272FC8-E5EA-32D3-8A5F-0B04AAD67823}"/>
              </a:ext>
            </a:extLst>
          </p:cNvPr>
          <p:cNvSpPr>
            <a:spLocks noGrp="1"/>
          </p:cNvSpPr>
          <p:nvPr>
            <p:ph type="title"/>
          </p:nvPr>
        </p:nvSpPr>
        <p:spPr>
          <a:xfrm>
            <a:off x="8296275" y="1419225"/>
            <a:ext cx="3081576" cy="3173796"/>
          </a:xfrm>
        </p:spPr>
        <p:txBody>
          <a:bodyPr vert="horz" lIns="91440" tIns="45720" rIns="91440" bIns="45720" rtlCol="0" anchor="b">
            <a:normAutofit fontScale="90000"/>
          </a:bodyPr>
          <a:lstStyle/>
          <a:p>
            <a:pPr>
              <a:lnSpc>
                <a:spcPct val="90000"/>
              </a:lnSpc>
            </a:pPr>
            <a:r>
              <a:rPr lang="en-US" sz="3600" dirty="0">
                <a:solidFill>
                  <a:srgbClr val="FFFFFF"/>
                </a:solidFill>
              </a:rPr>
              <a:t>Burbank Family Services Programs with Burbank Unified</a:t>
            </a:r>
          </a:p>
        </p:txBody>
      </p:sp>
      <p:graphicFrame>
        <p:nvGraphicFramePr>
          <p:cNvPr id="9" name="Table 8">
            <a:extLst>
              <a:ext uri="{FF2B5EF4-FFF2-40B4-BE49-F238E27FC236}">
                <a16:creationId xmlns:a16="http://schemas.microsoft.com/office/drawing/2014/main" id="{47917BD2-ED5C-1279-222F-61348B4A2BFC}"/>
              </a:ext>
            </a:extLst>
          </p:cNvPr>
          <p:cNvGraphicFramePr>
            <a:graphicFrameLocks noGrp="1"/>
          </p:cNvGraphicFramePr>
          <p:nvPr>
            <p:extLst>
              <p:ext uri="{D42A27DB-BD31-4B8C-83A1-F6EECF244321}">
                <p14:modId xmlns:p14="http://schemas.microsoft.com/office/powerpoint/2010/main" val="470941389"/>
              </p:ext>
            </p:extLst>
          </p:nvPr>
        </p:nvGraphicFramePr>
        <p:xfrm>
          <a:off x="641132" y="1219597"/>
          <a:ext cx="7157544" cy="4239339"/>
        </p:xfrm>
        <a:graphic>
          <a:graphicData uri="http://schemas.openxmlformats.org/drawingml/2006/table">
            <a:tbl>
              <a:tblPr>
                <a:tableStyleId>{5C22544A-7EE6-4342-B048-85BDC9FD1C3A}</a:tableStyleId>
              </a:tblPr>
              <a:tblGrid>
                <a:gridCol w="1571485">
                  <a:extLst>
                    <a:ext uri="{9D8B030D-6E8A-4147-A177-3AD203B41FA5}">
                      <a16:colId xmlns:a16="http://schemas.microsoft.com/office/drawing/2014/main" val="2779912785"/>
                    </a:ext>
                  </a:extLst>
                </a:gridCol>
                <a:gridCol w="1779630">
                  <a:extLst>
                    <a:ext uri="{9D8B030D-6E8A-4147-A177-3AD203B41FA5}">
                      <a16:colId xmlns:a16="http://schemas.microsoft.com/office/drawing/2014/main" val="882734409"/>
                    </a:ext>
                  </a:extLst>
                </a:gridCol>
                <a:gridCol w="1870692">
                  <a:extLst>
                    <a:ext uri="{9D8B030D-6E8A-4147-A177-3AD203B41FA5}">
                      <a16:colId xmlns:a16="http://schemas.microsoft.com/office/drawing/2014/main" val="3446612064"/>
                    </a:ext>
                  </a:extLst>
                </a:gridCol>
                <a:gridCol w="1935737">
                  <a:extLst>
                    <a:ext uri="{9D8B030D-6E8A-4147-A177-3AD203B41FA5}">
                      <a16:colId xmlns:a16="http://schemas.microsoft.com/office/drawing/2014/main" val="3102367866"/>
                    </a:ext>
                  </a:extLst>
                </a:gridCol>
              </a:tblGrid>
              <a:tr h="661838">
                <a:tc>
                  <a:txBody>
                    <a:bodyPr/>
                    <a:lstStyle/>
                    <a:p>
                      <a:pPr>
                        <a:buNone/>
                      </a:pPr>
                      <a:r>
                        <a:rPr lang="en-US" sz="1800" b="1" dirty="0">
                          <a:effectLst/>
                        </a:rPr>
                        <a:t>Area</a:t>
                      </a:r>
                    </a:p>
                  </a:txBody>
                  <a:tcPr marL="89437" marR="89437" marT="44719" marB="44719" anchor="ctr"/>
                </a:tc>
                <a:tc>
                  <a:txBody>
                    <a:bodyPr/>
                    <a:lstStyle/>
                    <a:p>
                      <a:pPr>
                        <a:buNone/>
                      </a:pPr>
                      <a:r>
                        <a:rPr lang="en-US" sz="1800" b="1" dirty="0">
                          <a:effectLst/>
                        </a:rPr>
                        <a:t>School‑Based Counseling</a:t>
                      </a:r>
                    </a:p>
                  </a:txBody>
                  <a:tcPr marL="89437" marR="89437" marT="44719" marB="44719" anchor="ctr"/>
                </a:tc>
                <a:tc>
                  <a:txBody>
                    <a:bodyPr/>
                    <a:lstStyle/>
                    <a:p>
                      <a:pPr>
                        <a:buNone/>
                      </a:pPr>
                      <a:r>
                        <a:rPr lang="en-US" sz="1800" b="1" dirty="0">
                          <a:effectLst/>
                        </a:rPr>
                        <a:t>Wellness / CARE Center</a:t>
                      </a:r>
                    </a:p>
                  </a:txBody>
                  <a:tcPr marL="89437" marR="89437" marT="44719" marB="44719" anchor="ctr"/>
                </a:tc>
                <a:tc>
                  <a:txBody>
                    <a:bodyPr/>
                    <a:lstStyle/>
                    <a:p>
                      <a:pPr>
                        <a:buNone/>
                      </a:pPr>
                      <a:r>
                        <a:rPr lang="en-US" sz="1800" b="1" dirty="0">
                          <a:effectLst/>
                        </a:rPr>
                        <a:t>IEP Counseling</a:t>
                      </a:r>
                    </a:p>
                  </a:txBody>
                  <a:tcPr marL="89437" marR="89437" marT="44719" marB="44719" anchor="ctr"/>
                </a:tc>
                <a:extLst>
                  <a:ext uri="{0D108BD9-81ED-4DB2-BD59-A6C34878D82A}">
                    <a16:rowId xmlns:a16="http://schemas.microsoft.com/office/drawing/2014/main" val="1974083959"/>
                  </a:ext>
                </a:extLst>
              </a:tr>
              <a:tr h="930150">
                <a:tc>
                  <a:txBody>
                    <a:bodyPr/>
                    <a:lstStyle/>
                    <a:p>
                      <a:pPr>
                        <a:buNone/>
                      </a:pPr>
                      <a:r>
                        <a:rPr lang="en-US" sz="1800" b="1" dirty="0">
                          <a:effectLst/>
                        </a:rPr>
                        <a:t>Who it’s for</a:t>
                      </a:r>
                    </a:p>
                  </a:txBody>
                  <a:tcPr marL="89437" marR="89437" marT="44719" marB="44719" anchor="ctr"/>
                </a:tc>
                <a:tc>
                  <a:txBody>
                    <a:bodyPr/>
                    <a:lstStyle/>
                    <a:p>
                      <a:pPr>
                        <a:buNone/>
                      </a:pPr>
                      <a:r>
                        <a:rPr lang="en-US" sz="1800" b="0" dirty="0">
                          <a:effectLst/>
                        </a:rPr>
                        <a:t>All students</a:t>
                      </a:r>
                    </a:p>
                  </a:txBody>
                  <a:tcPr marL="89437" marR="89437" marT="44719" marB="44719" anchor="ctr"/>
                </a:tc>
                <a:tc>
                  <a:txBody>
                    <a:bodyPr/>
                    <a:lstStyle/>
                    <a:p>
                      <a:pPr>
                        <a:buNone/>
                      </a:pPr>
                      <a:r>
                        <a:rPr lang="en-US" sz="1800" b="0" dirty="0">
                          <a:effectLst/>
                        </a:rPr>
                        <a:t>High School Students</a:t>
                      </a:r>
                    </a:p>
                  </a:txBody>
                  <a:tcPr marL="89437" marR="89437" marT="44719" marB="44719" anchor="ctr"/>
                </a:tc>
                <a:tc>
                  <a:txBody>
                    <a:bodyPr/>
                    <a:lstStyle/>
                    <a:p>
                      <a:pPr>
                        <a:buNone/>
                      </a:pPr>
                      <a:r>
                        <a:rPr lang="en-US" sz="1800" b="0">
                          <a:effectLst/>
                        </a:rPr>
                        <a:t>Students with qualifying disabilities</a:t>
                      </a:r>
                    </a:p>
                  </a:txBody>
                  <a:tcPr marL="89437" marR="89437" marT="44719" marB="44719" anchor="ctr"/>
                </a:tc>
                <a:extLst>
                  <a:ext uri="{0D108BD9-81ED-4DB2-BD59-A6C34878D82A}">
                    <a16:rowId xmlns:a16="http://schemas.microsoft.com/office/drawing/2014/main" val="3799853927"/>
                  </a:ext>
                </a:extLst>
              </a:tr>
              <a:tr h="661838">
                <a:tc>
                  <a:txBody>
                    <a:bodyPr/>
                    <a:lstStyle/>
                    <a:p>
                      <a:pPr>
                        <a:buNone/>
                      </a:pPr>
                      <a:r>
                        <a:rPr lang="en-US" sz="1800" b="1" dirty="0">
                          <a:effectLst/>
                        </a:rPr>
                        <a:t>Access</a:t>
                      </a:r>
                    </a:p>
                  </a:txBody>
                  <a:tcPr marL="89437" marR="89437" marT="44719" marB="44719" anchor="ctr"/>
                </a:tc>
                <a:tc>
                  <a:txBody>
                    <a:bodyPr/>
                    <a:lstStyle/>
                    <a:p>
                      <a:pPr>
                        <a:buNone/>
                      </a:pPr>
                      <a:r>
                        <a:rPr lang="en-US" sz="1800" b="0" dirty="0">
                          <a:effectLst/>
                        </a:rPr>
                        <a:t>Referral or request</a:t>
                      </a:r>
                    </a:p>
                  </a:txBody>
                  <a:tcPr marL="89437" marR="89437" marT="44719" marB="44719" anchor="ctr"/>
                </a:tc>
                <a:tc>
                  <a:txBody>
                    <a:bodyPr/>
                    <a:lstStyle/>
                    <a:p>
                      <a:pPr>
                        <a:buNone/>
                      </a:pPr>
                      <a:r>
                        <a:rPr lang="en-US" sz="1800" b="0" dirty="0">
                          <a:effectLst/>
                        </a:rPr>
                        <a:t>Voluntary, drop‑in</a:t>
                      </a:r>
                    </a:p>
                  </a:txBody>
                  <a:tcPr marL="89437" marR="89437" marT="44719" marB="44719" anchor="ctr"/>
                </a:tc>
                <a:tc>
                  <a:txBody>
                    <a:bodyPr/>
                    <a:lstStyle/>
                    <a:p>
                      <a:pPr>
                        <a:buNone/>
                      </a:pPr>
                      <a:r>
                        <a:rPr lang="en-US" sz="1800" b="0">
                          <a:effectLst/>
                        </a:rPr>
                        <a:t>IEP team decision</a:t>
                      </a:r>
                    </a:p>
                  </a:txBody>
                  <a:tcPr marL="89437" marR="89437" marT="44719" marB="44719" anchor="ctr"/>
                </a:tc>
                <a:extLst>
                  <a:ext uri="{0D108BD9-81ED-4DB2-BD59-A6C34878D82A}">
                    <a16:rowId xmlns:a16="http://schemas.microsoft.com/office/drawing/2014/main" val="2799100795"/>
                  </a:ext>
                </a:extLst>
              </a:tr>
              <a:tr h="930150">
                <a:tc>
                  <a:txBody>
                    <a:bodyPr/>
                    <a:lstStyle/>
                    <a:p>
                      <a:pPr>
                        <a:buNone/>
                      </a:pPr>
                      <a:r>
                        <a:rPr lang="en-US" sz="1800" b="1" dirty="0">
                          <a:effectLst/>
                        </a:rPr>
                        <a:t>Focus</a:t>
                      </a:r>
                    </a:p>
                  </a:txBody>
                  <a:tcPr marL="89437" marR="89437" marT="44719" marB="44719" anchor="ctr"/>
                </a:tc>
                <a:tc>
                  <a:txBody>
                    <a:bodyPr/>
                    <a:lstStyle/>
                    <a:p>
                      <a:pPr>
                        <a:buNone/>
                      </a:pPr>
                      <a:r>
                        <a:rPr lang="en-US" sz="1800" b="0" dirty="0">
                          <a:effectLst/>
                        </a:rPr>
                        <a:t>Short‑term support</a:t>
                      </a:r>
                    </a:p>
                  </a:txBody>
                  <a:tcPr marL="89437" marR="89437" marT="44719" marB="44719" anchor="ctr"/>
                </a:tc>
                <a:tc>
                  <a:txBody>
                    <a:bodyPr/>
                    <a:lstStyle/>
                    <a:p>
                      <a:pPr>
                        <a:buNone/>
                      </a:pPr>
                      <a:r>
                        <a:rPr lang="en-US" sz="1800" b="0" dirty="0">
                          <a:effectLst/>
                        </a:rPr>
                        <a:t>Prevention, stress relief</a:t>
                      </a:r>
                    </a:p>
                  </a:txBody>
                  <a:tcPr marL="89437" marR="89437" marT="44719" marB="44719" anchor="ctr"/>
                </a:tc>
                <a:tc>
                  <a:txBody>
                    <a:bodyPr/>
                    <a:lstStyle/>
                    <a:p>
                      <a:pPr>
                        <a:buNone/>
                      </a:pPr>
                      <a:r>
                        <a:rPr lang="en-US" sz="1800" b="0">
                          <a:effectLst/>
                        </a:rPr>
                        <a:t>Educational access &amp; goals</a:t>
                      </a:r>
                    </a:p>
                  </a:txBody>
                  <a:tcPr marL="89437" marR="89437" marT="44719" marB="44719" anchor="ctr"/>
                </a:tc>
                <a:extLst>
                  <a:ext uri="{0D108BD9-81ED-4DB2-BD59-A6C34878D82A}">
                    <a16:rowId xmlns:a16="http://schemas.microsoft.com/office/drawing/2014/main" val="3245064682"/>
                  </a:ext>
                </a:extLst>
              </a:tr>
              <a:tr h="393525">
                <a:tc>
                  <a:txBody>
                    <a:bodyPr/>
                    <a:lstStyle/>
                    <a:p>
                      <a:pPr>
                        <a:buNone/>
                      </a:pPr>
                      <a:r>
                        <a:rPr lang="en-US" sz="1800" b="1" dirty="0">
                          <a:effectLst/>
                        </a:rPr>
                        <a:t>Frequency</a:t>
                      </a:r>
                    </a:p>
                  </a:txBody>
                  <a:tcPr marL="89437" marR="89437" marT="44719" marB="44719" anchor="ctr"/>
                </a:tc>
                <a:tc>
                  <a:txBody>
                    <a:bodyPr/>
                    <a:lstStyle/>
                    <a:p>
                      <a:pPr>
                        <a:buNone/>
                      </a:pPr>
                      <a:r>
                        <a:rPr lang="en-US" sz="1800" b="0">
                          <a:effectLst/>
                        </a:rPr>
                        <a:t>Limited</a:t>
                      </a:r>
                    </a:p>
                  </a:txBody>
                  <a:tcPr marL="89437" marR="89437" marT="44719" marB="44719" anchor="ctr"/>
                </a:tc>
                <a:tc>
                  <a:txBody>
                    <a:bodyPr/>
                    <a:lstStyle/>
                    <a:p>
                      <a:pPr>
                        <a:buNone/>
                      </a:pPr>
                      <a:r>
                        <a:rPr lang="en-US" sz="1800" b="0" dirty="0">
                          <a:effectLst/>
                        </a:rPr>
                        <a:t>As needed</a:t>
                      </a:r>
                    </a:p>
                  </a:txBody>
                  <a:tcPr marL="89437" marR="89437" marT="44719" marB="44719" anchor="ctr"/>
                </a:tc>
                <a:tc>
                  <a:txBody>
                    <a:bodyPr/>
                    <a:lstStyle/>
                    <a:p>
                      <a:pPr>
                        <a:buNone/>
                      </a:pPr>
                      <a:r>
                        <a:rPr lang="en-US" sz="1800" b="0" dirty="0">
                          <a:effectLst/>
                        </a:rPr>
                        <a:t>Defined in IEP</a:t>
                      </a:r>
                    </a:p>
                  </a:txBody>
                  <a:tcPr marL="89437" marR="89437" marT="44719" marB="44719" anchor="ctr"/>
                </a:tc>
                <a:extLst>
                  <a:ext uri="{0D108BD9-81ED-4DB2-BD59-A6C34878D82A}">
                    <a16:rowId xmlns:a16="http://schemas.microsoft.com/office/drawing/2014/main" val="259734915"/>
                  </a:ext>
                </a:extLst>
              </a:tr>
              <a:tr h="661838">
                <a:tc>
                  <a:txBody>
                    <a:bodyPr/>
                    <a:lstStyle/>
                    <a:p>
                      <a:pPr>
                        <a:buNone/>
                      </a:pPr>
                      <a:r>
                        <a:rPr lang="en-US" sz="1800" b="1" dirty="0">
                          <a:effectLst/>
                        </a:rPr>
                        <a:t>Legal requirement</a:t>
                      </a:r>
                    </a:p>
                  </a:txBody>
                  <a:tcPr marL="89437" marR="89437" marT="44719" marB="44719" anchor="ctr"/>
                </a:tc>
                <a:tc>
                  <a:txBody>
                    <a:bodyPr/>
                    <a:lstStyle/>
                    <a:p>
                      <a:pPr>
                        <a:buNone/>
                      </a:pPr>
                      <a:r>
                        <a:rPr lang="en-US" sz="1800" b="0">
                          <a:effectLst/>
                        </a:rPr>
                        <a:t>No</a:t>
                      </a:r>
                    </a:p>
                  </a:txBody>
                  <a:tcPr marL="89437" marR="89437" marT="44719" marB="44719" anchor="ctr"/>
                </a:tc>
                <a:tc>
                  <a:txBody>
                    <a:bodyPr/>
                    <a:lstStyle/>
                    <a:p>
                      <a:pPr>
                        <a:buNone/>
                      </a:pPr>
                      <a:r>
                        <a:rPr lang="en-US" sz="1800" b="0">
                          <a:effectLst/>
                        </a:rPr>
                        <a:t>No</a:t>
                      </a:r>
                    </a:p>
                  </a:txBody>
                  <a:tcPr marL="89437" marR="89437" marT="44719" marB="44719" anchor="ctr"/>
                </a:tc>
                <a:tc>
                  <a:txBody>
                    <a:bodyPr/>
                    <a:lstStyle/>
                    <a:p>
                      <a:pPr>
                        <a:buNone/>
                      </a:pPr>
                      <a:r>
                        <a:rPr lang="en-US" sz="1800" b="0" dirty="0">
                          <a:effectLst/>
                        </a:rPr>
                        <a:t>Yes (IDEA)</a:t>
                      </a:r>
                    </a:p>
                  </a:txBody>
                  <a:tcPr marL="89437" marR="89437" marT="44719" marB="44719" anchor="ctr"/>
                </a:tc>
                <a:extLst>
                  <a:ext uri="{0D108BD9-81ED-4DB2-BD59-A6C34878D82A}">
                    <a16:rowId xmlns:a16="http://schemas.microsoft.com/office/drawing/2014/main" val="3989879305"/>
                  </a:ext>
                </a:extLst>
              </a:tr>
            </a:tbl>
          </a:graphicData>
        </a:graphic>
      </p:graphicFrame>
    </p:spTree>
    <p:extLst>
      <p:ext uri="{BB962C8B-B14F-4D97-AF65-F5344CB8AC3E}">
        <p14:creationId xmlns:p14="http://schemas.microsoft.com/office/powerpoint/2010/main" val="2928969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ABF723-4BA0-7060-E5B1-BE1C9F69724D}"/>
              </a:ext>
            </a:extLst>
          </p:cNvPr>
          <p:cNvSpPr>
            <a:spLocks noGrp="1"/>
          </p:cNvSpPr>
          <p:nvPr>
            <p:ph type="ctrTitle"/>
          </p:nvPr>
        </p:nvSpPr>
        <p:spPr/>
        <p:txBody>
          <a:bodyPr/>
          <a:lstStyle/>
          <a:p>
            <a:r>
              <a:rPr lang="en-US" dirty="0"/>
              <a:t>BUSD LCAP Budget Update</a:t>
            </a:r>
          </a:p>
        </p:txBody>
      </p:sp>
      <p:sp>
        <p:nvSpPr>
          <p:cNvPr id="6" name="Subtitle 5">
            <a:extLst>
              <a:ext uri="{FF2B5EF4-FFF2-40B4-BE49-F238E27FC236}">
                <a16:creationId xmlns:a16="http://schemas.microsoft.com/office/drawing/2014/main" id="{73FEA8E2-5544-DA62-B678-EF0847FBCDDD}"/>
              </a:ext>
            </a:extLst>
          </p:cNvPr>
          <p:cNvSpPr>
            <a:spLocks noGrp="1"/>
          </p:cNvSpPr>
          <p:nvPr>
            <p:ph type="subTitle" idx="1"/>
          </p:nvPr>
        </p:nvSpPr>
        <p:spPr/>
        <p:txBody>
          <a:bodyPr/>
          <a:lstStyle/>
          <a:p>
            <a:r>
              <a:rPr lang="en-US" dirty="0"/>
              <a:t>Learning Recovery Emergency Block Grant Funds</a:t>
            </a:r>
          </a:p>
        </p:txBody>
      </p:sp>
    </p:spTree>
    <p:extLst>
      <p:ext uri="{BB962C8B-B14F-4D97-AF65-F5344CB8AC3E}">
        <p14:creationId xmlns:p14="http://schemas.microsoft.com/office/powerpoint/2010/main" val="3873984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F03DF-1057-96A2-A514-147929DB8F94}"/>
              </a:ext>
            </a:extLst>
          </p:cNvPr>
          <p:cNvSpPr>
            <a:spLocks noGrp="1"/>
          </p:cNvSpPr>
          <p:nvPr>
            <p:ph type="title"/>
          </p:nvPr>
        </p:nvSpPr>
        <p:spPr>
          <a:xfrm>
            <a:off x="581192" y="5262296"/>
            <a:ext cx="6965236" cy="970338"/>
          </a:xfrm>
        </p:spPr>
        <p:txBody>
          <a:bodyPr>
            <a:normAutofit/>
          </a:bodyPr>
          <a:lstStyle/>
          <a:p>
            <a:r>
              <a:rPr lang="en-US" b="1" dirty="0">
                <a:solidFill>
                  <a:schemeClr val="bg1"/>
                </a:solidFill>
              </a:rPr>
              <a:t>Impact to the Budget Overview for Parents</a:t>
            </a:r>
            <a:br>
              <a:rPr lang="en-US" b="1" dirty="0">
                <a:solidFill>
                  <a:schemeClr val="bg1"/>
                </a:solidFill>
              </a:rPr>
            </a:br>
            <a:r>
              <a:rPr lang="en-US" b="1" dirty="0">
                <a:solidFill>
                  <a:schemeClr val="bg1"/>
                </a:solidFill>
              </a:rPr>
              <a:t>(BOP)					</a:t>
            </a:r>
          </a:p>
        </p:txBody>
      </p:sp>
      <p:graphicFrame>
        <p:nvGraphicFramePr>
          <p:cNvPr id="3" name="Table 2">
            <a:extLst>
              <a:ext uri="{FF2B5EF4-FFF2-40B4-BE49-F238E27FC236}">
                <a16:creationId xmlns:a16="http://schemas.microsoft.com/office/drawing/2014/main" id="{3C036AA4-FBFE-B8AB-299D-944528C75480}"/>
              </a:ext>
            </a:extLst>
          </p:cNvPr>
          <p:cNvGraphicFramePr>
            <a:graphicFrameLocks noGrp="1"/>
          </p:cNvGraphicFramePr>
          <p:nvPr/>
        </p:nvGraphicFramePr>
        <p:xfrm>
          <a:off x="1693917" y="3000411"/>
          <a:ext cx="8804166" cy="1752600"/>
        </p:xfrm>
        <a:graphic>
          <a:graphicData uri="http://schemas.openxmlformats.org/drawingml/2006/table">
            <a:tbl>
              <a:tblPr firstRow="1" bandRow="1">
                <a:tableStyleId>{5C22544A-7EE6-4342-B048-85BDC9FD1C3A}</a:tableStyleId>
              </a:tblPr>
              <a:tblGrid>
                <a:gridCol w="3415863">
                  <a:extLst>
                    <a:ext uri="{9D8B030D-6E8A-4147-A177-3AD203B41FA5}">
                      <a16:colId xmlns:a16="http://schemas.microsoft.com/office/drawing/2014/main" val="2067983959"/>
                    </a:ext>
                  </a:extLst>
                </a:gridCol>
                <a:gridCol w="2295461">
                  <a:extLst>
                    <a:ext uri="{9D8B030D-6E8A-4147-A177-3AD203B41FA5}">
                      <a16:colId xmlns:a16="http://schemas.microsoft.com/office/drawing/2014/main" val="733077014"/>
                    </a:ext>
                  </a:extLst>
                </a:gridCol>
                <a:gridCol w="3092842">
                  <a:extLst>
                    <a:ext uri="{9D8B030D-6E8A-4147-A177-3AD203B41FA5}">
                      <a16:colId xmlns:a16="http://schemas.microsoft.com/office/drawing/2014/main" val="753143584"/>
                    </a:ext>
                  </a:extLst>
                </a:gridCol>
              </a:tblGrid>
              <a:tr h="370840">
                <a:tc>
                  <a:txBody>
                    <a:bodyPr/>
                    <a:lstStyle/>
                    <a:p>
                      <a:pPr algn="ctr"/>
                      <a:r>
                        <a:rPr lang="en-US" dirty="0"/>
                        <a:t>Item</a:t>
                      </a:r>
                    </a:p>
                  </a:txBody>
                  <a:tcPr/>
                </a:tc>
                <a:tc>
                  <a:txBody>
                    <a:bodyPr/>
                    <a:lstStyle/>
                    <a:p>
                      <a:pPr algn="ctr"/>
                      <a:r>
                        <a:rPr lang="en-US" dirty="0"/>
                        <a:t>As adopted in BOP</a:t>
                      </a:r>
                    </a:p>
                  </a:txBody>
                  <a:tcPr/>
                </a:tc>
                <a:tc>
                  <a:txBody>
                    <a:bodyPr/>
                    <a:lstStyle/>
                    <a:p>
                      <a:pPr algn="ctr"/>
                      <a:r>
                        <a:rPr lang="en-US" dirty="0"/>
                        <a:t>Amount per Budget Act</a:t>
                      </a:r>
                    </a:p>
                  </a:txBody>
                  <a:tcPr/>
                </a:tc>
                <a:extLst>
                  <a:ext uri="{0D108BD9-81ED-4DB2-BD59-A6C34878D82A}">
                    <a16:rowId xmlns:a16="http://schemas.microsoft.com/office/drawing/2014/main" val="2836993449"/>
                  </a:ext>
                </a:extLst>
              </a:tr>
              <a:tr h="370840">
                <a:tc>
                  <a:txBody>
                    <a:bodyPr/>
                    <a:lstStyle/>
                    <a:p>
                      <a:r>
                        <a:rPr lang="en-US" dirty="0"/>
                        <a:t>Total LCFF Funds</a:t>
                      </a:r>
                    </a:p>
                  </a:txBody>
                  <a:tcPr/>
                </a:tc>
                <a:tc>
                  <a:txBody>
                    <a:bodyPr/>
                    <a:lstStyle/>
                    <a:p>
                      <a:pPr algn="ctr"/>
                      <a:r>
                        <a:rPr lang="en-US" dirty="0"/>
                        <a:t>$170,073,136.01</a:t>
                      </a:r>
                    </a:p>
                  </a:txBody>
                  <a:tcPr anchor="ctr"/>
                </a:tc>
                <a:tc>
                  <a:txBody>
                    <a:bodyPr/>
                    <a:lstStyle/>
                    <a:p>
                      <a:pPr algn="ctr"/>
                      <a:r>
                        <a:rPr lang="en-US"/>
                        <a:t>$170,066,333*</a:t>
                      </a:r>
                      <a:endParaRPr lang="en-US" dirty="0"/>
                    </a:p>
                  </a:txBody>
                  <a:tcPr anchor="ctr"/>
                </a:tc>
                <a:extLst>
                  <a:ext uri="{0D108BD9-81ED-4DB2-BD59-A6C34878D82A}">
                    <a16:rowId xmlns:a16="http://schemas.microsoft.com/office/drawing/2014/main" val="1369944455"/>
                  </a:ext>
                </a:extLst>
              </a:tr>
              <a:tr h="370840">
                <a:tc>
                  <a:txBody>
                    <a:bodyPr/>
                    <a:lstStyle/>
                    <a:p>
                      <a:r>
                        <a:rPr lang="en-US" dirty="0"/>
                        <a:t>LCFF Supplemental/Concentration Grants</a:t>
                      </a:r>
                    </a:p>
                  </a:txBody>
                  <a:tcPr/>
                </a:tc>
                <a:tc>
                  <a:txBody>
                    <a:bodyPr/>
                    <a:lstStyle/>
                    <a:p>
                      <a:pPr algn="ctr"/>
                      <a:r>
                        <a:rPr lang="en-US" dirty="0"/>
                        <a:t>$11,970,073.00</a:t>
                      </a:r>
                    </a:p>
                  </a:txBody>
                  <a:tcPr anchor="ctr"/>
                </a:tc>
                <a:tc>
                  <a:txBody>
                    <a:bodyPr/>
                    <a:lstStyle/>
                    <a:p>
                      <a:pPr algn="ctr"/>
                      <a:r>
                        <a:rPr lang="en-US" dirty="0"/>
                        <a:t>$11,877,971*</a:t>
                      </a:r>
                    </a:p>
                  </a:txBody>
                  <a:tcPr anchor="ctr"/>
                </a:tc>
                <a:extLst>
                  <a:ext uri="{0D108BD9-81ED-4DB2-BD59-A6C34878D82A}">
                    <a16:rowId xmlns:a16="http://schemas.microsoft.com/office/drawing/2014/main" val="3770842423"/>
                  </a:ext>
                </a:extLst>
              </a:tr>
              <a:tr h="370840">
                <a:tc>
                  <a:txBody>
                    <a:bodyPr/>
                    <a:lstStyle/>
                    <a:p>
                      <a:r>
                        <a:rPr lang="en-US" dirty="0"/>
                        <a:t>Other State Fund: LREBG</a:t>
                      </a:r>
                    </a:p>
                  </a:txBody>
                  <a:tcPr/>
                </a:tc>
                <a:tc>
                  <a:txBody>
                    <a:bodyPr/>
                    <a:lstStyle/>
                    <a:p>
                      <a:pPr algn="ctr"/>
                      <a:r>
                        <a:rPr lang="en-US" dirty="0"/>
                        <a:t>$0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t>$559,496</a:t>
                      </a:r>
                    </a:p>
                  </a:txBody>
                  <a:tcPr anchor="ctr"/>
                </a:tc>
                <a:extLst>
                  <a:ext uri="{0D108BD9-81ED-4DB2-BD59-A6C34878D82A}">
                    <a16:rowId xmlns:a16="http://schemas.microsoft.com/office/drawing/2014/main" val="2099044930"/>
                  </a:ext>
                </a:extLst>
              </a:tr>
            </a:tbl>
          </a:graphicData>
        </a:graphic>
      </p:graphicFrame>
      <p:sp>
        <p:nvSpPr>
          <p:cNvPr id="5" name="TextBox 4">
            <a:extLst>
              <a:ext uri="{FF2B5EF4-FFF2-40B4-BE49-F238E27FC236}">
                <a16:creationId xmlns:a16="http://schemas.microsoft.com/office/drawing/2014/main" id="{1BF172CD-9993-0FAD-FAC2-8757572304B2}"/>
              </a:ext>
            </a:extLst>
          </p:cNvPr>
          <p:cNvSpPr txBox="1"/>
          <p:nvPr/>
        </p:nvSpPr>
        <p:spPr>
          <a:xfrm>
            <a:off x="1756880" y="1292772"/>
            <a:ext cx="8678240" cy="1323439"/>
          </a:xfrm>
          <a:prstGeom prst="rect">
            <a:avLst/>
          </a:prstGeom>
          <a:noFill/>
        </p:spPr>
        <p:txBody>
          <a:bodyPr wrap="square" rtlCol="0">
            <a:spAutoFit/>
          </a:bodyPr>
          <a:lstStyle/>
          <a:p>
            <a:r>
              <a:rPr lang="en-US" sz="2000" dirty="0"/>
              <a:t>When Burbank Unified adopted its LCAP and Budget, the State Budget Act had not yet been finalized. The final state budget included additional funds (LREBG) that were not anticipated by Burbank Unified, and the impact on the adopted Budget Overview for Parents (BOP) didn’t include these additional funds.</a:t>
            </a:r>
          </a:p>
        </p:txBody>
      </p:sp>
      <p:sp>
        <p:nvSpPr>
          <p:cNvPr id="4" name="Title 1">
            <a:extLst>
              <a:ext uri="{FF2B5EF4-FFF2-40B4-BE49-F238E27FC236}">
                <a16:creationId xmlns:a16="http://schemas.microsoft.com/office/drawing/2014/main" id="{8FE2F028-1102-9897-F7D4-40C7425B6C13}"/>
              </a:ext>
            </a:extLst>
          </p:cNvPr>
          <p:cNvSpPr txBox="1">
            <a:spLocks/>
          </p:cNvSpPr>
          <p:nvPr/>
        </p:nvSpPr>
        <p:spPr>
          <a:xfrm>
            <a:off x="7704084" y="5414696"/>
            <a:ext cx="3906724" cy="970338"/>
          </a:xfrm>
          <a:prstGeom prst="rect">
            <a:avLst/>
          </a:prstGeom>
        </p:spPr>
        <p:txBody>
          <a:bodyPr vert="horz" lIns="91440" tIns="45720" rIns="91440" bIns="45720" rtlCol="0" anchor="b">
            <a:normAutofit/>
          </a:bodyPr>
          <a:lstStyle>
            <a:lvl1pPr algn="l" defTabSz="457200" rtl="0" eaLnBrk="1" latinLnBrk="0" hangingPunct="1">
              <a:spcBef>
                <a:spcPct val="0"/>
              </a:spcBef>
              <a:buNone/>
              <a:defRPr sz="2000" b="0" kern="1200" cap="all">
                <a:solidFill>
                  <a:schemeClr val="accent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US" sz="1600" b="1" dirty="0">
                <a:solidFill>
                  <a:schemeClr val="bg1"/>
                </a:solidFill>
              </a:rPr>
              <a:t>* In preparation of </a:t>
            </a:r>
          </a:p>
          <a:p>
            <a:pPr algn="r"/>
            <a:r>
              <a:rPr lang="en-US" sz="1600" b="1" dirty="0">
                <a:solidFill>
                  <a:schemeClr val="bg1"/>
                </a:solidFill>
              </a:rPr>
              <a:t>second Interim</a:t>
            </a:r>
            <a:endParaRPr lang="en-US" b="1" dirty="0">
              <a:solidFill>
                <a:schemeClr val="bg1"/>
              </a:solidFill>
            </a:endParaRPr>
          </a:p>
        </p:txBody>
      </p:sp>
    </p:spTree>
    <p:extLst>
      <p:ext uri="{BB962C8B-B14F-4D97-AF65-F5344CB8AC3E}">
        <p14:creationId xmlns:p14="http://schemas.microsoft.com/office/powerpoint/2010/main" val="3878882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C0CC-C802-9AC1-FCF3-9D0D5B4565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1765ABC-1FE1-66D7-2332-1AEAADCFFC94}"/>
              </a:ext>
            </a:extLst>
          </p:cNvPr>
          <p:cNvSpPr>
            <a:spLocks noGrp="1"/>
          </p:cNvSpPr>
          <p:nvPr>
            <p:ph type="title" idx="4294967295"/>
          </p:nvPr>
        </p:nvSpPr>
        <p:spPr>
          <a:xfrm>
            <a:off x="0" y="5262563"/>
            <a:ext cx="4910138" cy="688975"/>
          </a:xfrm>
        </p:spPr>
        <p:txBody>
          <a:bodyPr/>
          <a:lstStyle/>
          <a:p>
            <a:r>
              <a:rPr lang="en-US" dirty="0"/>
              <a:t>Pending </a:t>
            </a:r>
          </a:p>
        </p:txBody>
      </p:sp>
      <p:sp>
        <p:nvSpPr>
          <p:cNvPr id="9" name="Rectangle 8">
            <a:extLst>
              <a:ext uri="{FF2B5EF4-FFF2-40B4-BE49-F238E27FC236}">
                <a16:creationId xmlns:a16="http://schemas.microsoft.com/office/drawing/2014/main" id="{73ED266D-7127-4E9F-A03C-7D00373ABFF1}"/>
              </a:ext>
            </a:extLst>
          </p:cNvPr>
          <p:cNvSpPr/>
          <p:nvPr/>
        </p:nvSpPr>
        <p:spPr>
          <a:xfrm>
            <a:off x="1823496" y="1476911"/>
            <a:ext cx="8545007" cy="3785652"/>
          </a:xfrm>
          <a:prstGeom prst="rect">
            <a:avLst/>
          </a:prstGeom>
          <a:ln>
            <a:solidFill>
              <a:schemeClr val="accent3"/>
            </a:solidFill>
          </a:ln>
          <a:effectLst>
            <a:innerShdw blurRad="63500" dist="50800" dir="2700000">
              <a:prstClr val="black">
                <a:alpha val="50000"/>
              </a:prstClr>
            </a:innerShdw>
          </a:effectLst>
        </p:spPr>
        <p:style>
          <a:lnRef idx="2">
            <a:schemeClr val="accent1"/>
          </a:lnRef>
          <a:fillRef idx="1">
            <a:schemeClr val="lt1"/>
          </a:fillRef>
          <a:effectRef idx="0">
            <a:schemeClr val="accent1"/>
          </a:effectRef>
          <a:fontRef idx="minor">
            <a:schemeClr val="dk1"/>
          </a:fontRef>
        </p:style>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000" b="1" cap="none" spc="0" dirty="0">
                <a:ln/>
                <a:solidFill>
                  <a:schemeClr val="accent2"/>
                </a:solidFill>
                <a:effectLst/>
              </a:rPr>
              <a:t>Additional LREBG granted in 25-26 will be reserved for 26-27 and/or 27-28 school years.</a:t>
            </a:r>
          </a:p>
          <a:p>
            <a:pPr algn="ctr"/>
            <a:r>
              <a:rPr lang="en-US" sz="4000" b="1" dirty="0">
                <a:ln/>
                <a:solidFill>
                  <a:schemeClr val="accent2"/>
                </a:solidFill>
              </a:rPr>
              <a:t>BUSD received $559,496 for 25-26 and will receive the same amount the next two years.</a:t>
            </a:r>
            <a:endParaRPr lang="en-US" sz="4000" b="1" cap="none" spc="0" dirty="0">
              <a:ln/>
              <a:solidFill>
                <a:schemeClr val="accent2"/>
              </a:solidFill>
              <a:effectLst/>
            </a:endParaRPr>
          </a:p>
        </p:txBody>
      </p:sp>
    </p:spTree>
    <p:extLst>
      <p:ext uri="{BB962C8B-B14F-4D97-AF65-F5344CB8AC3E}">
        <p14:creationId xmlns:p14="http://schemas.microsoft.com/office/powerpoint/2010/main" val="281297539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31048</TotalTime>
  <Words>2942</Words>
  <Application>Microsoft Office PowerPoint</Application>
  <PresentationFormat>Widescreen</PresentationFormat>
  <Paragraphs>423</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 Narrow</vt:lpstr>
      <vt:lpstr>Arial</vt:lpstr>
      <vt:lpstr>Calibri</vt:lpstr>
      <vt:lpstr>Gill Sans MT</vt:lpstr>
      <vt:lpstr>Raleway</vt:lpstr>
      <vt:lpstr>Wingdings 2</vt:lpstr>
      <vt:lpstr>Dividend</vt:lpstr>
      <vt:lpstr>2025-2026 BUSD Local Control &amp; Accountability Plan  (LCAP)</vt:lpstr>
      <vt:lpstr>Instructional Goals for 2025–2026</vt:lpstr>
      <vt:lpstr>Instructional Goals for 2025–2026</vt:lpstr>
      <vt:lpstr>Instructional Goals for 2025–2026</vt:lpstr>
      <vt:lpstr>Instructional Goals for 2025–2026</vt:lpstr>
      <vt:lpstr>Data Dive and Program &amp; Services Highlights</vt:lpstr>
      <vt:lpstr>25-26 Budget Planning Supplemental Funding (LCAP)</vt:lpstr>
      <vt:lpstr>Monterey High School Enrollment Snapshots (October 5th)</vt:lpstr>
      <vt:lpstr>LCAP Goal 2 Metrics MONTEREY High School</vt:lpstr>
      <vt:lpstr>Monterey Program Highlights</vt:lpstr>
      <vt:lpstr>25-26 Budget Planning Supplemental Funding (LCAP)</vt:lpstr>
      <vt:lpstr>Dual Immersion Enrollment Snapshots (October 5th)</vt:lpstr>
      <vt:lpstr>LCAP Goal 1 Metrics</vt:lpstr>
      <vt:lpstr>LCAP Goal 1 Metrics Dual Immersion Program</vt:lpstr>
      <vt:lpstr>Dual Immersion Program Highlights</vt:lpstr>
      <vt:lpstr>25-26 Budget Planning Supplemental Funding (LCAP)</vt:lpstr>
      <vt:lpstr>LCAP Goal 2 Metrics Mental Health Services</vt:lpstr>
      <vt:lpstr>LCAP Goal 2 Metrics Mental Health Services</vt:lpstr>
      <vt:lpstr>LCAP Goal 2 Metrics Mental Health Services</vt:lpstr>
      <vt:lpstr>Burbank Family Services Programs with Burbank Unified</vt:lpstr>
      <vt:lpstr>BUSD LCAP Budget Update</vt:lpstr>
      <vt:lpstr>Impact to the Budget Overview for Parents (BOP)     </vt:lpstr>
      <vt:lpstr>Pending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2024-2025 Local Control &amp; Accountability Plan</dc:title>
  <dc:creator>Robyn Anders</dc:creator>
  <cp:lastModifiedBy>Robyn Anders</cp:lastModifiedBy>
  <cp:revision>152</cp:revision>
  <cp:lastPrinted>2024-01-22T21:48:52Z</cp:lastPrinted>
  <dcterms:created xsi:type="dcterms:W3CDTF">2023-10-27T23:02:58Z</dcterms:created>
  <dcterms:modified xsi:type="dcterms:W3CDTF">2026-02-11T23:59:27Z</dcterms:modified>
</cp:coreProperties>
</file>