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8" r:id="rId3"/>
    <p:sldId id="369" r:id="rId4"/>
    <p:sldId id="370" r:id="rId5"/>
    <p:sldId id="371" r:id="rId6"/>
    <p:sldId id="372" r:id="rId7"/>
    <p:sldId id="366" r:id="rId8"/>
    <p:sldId id="373" r:id="rId9"/>
    <p:sldId id="343" r:id="rId10"/>
    <p:sldId id="374" r:id="rId11"/>
    <p:sldId id="364" r:id="rId12"/>
    <p:sldId id="375" r:id="rId13"/>
    <p:sldId id="337" r:id="rId14"/>
    <p:sldId id="376" r:id="rId15"/>
    <p:sldId id="378" r:id="rId16"/>
    <p:sldId id="379" r:id="rId17"/>
    <p:sldId id="381" r:id="rId18"/>
    <p:sldId id="382" r:id="rId19"/>
    <p:sldId id="383" r:id="rId20"/>
    <p:sldId id="384" r:id="rId21"/>
    <p:sldId id="385" r:id="rId22"/>
    <p:sldId id="354" r:id="rId23"/>
    <p:sldId id="358" r:id="rId2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5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3814-57AD-4428-BE1F-BE735729D6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hy-AM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ուս. տարվա ԲԴՄՇ-ի Տեղական վերահսկողության եվ հաշվետվողականության ծրագիր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C8C9AA-370C-41F0-AD5E-8B20CE197C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Հանդպում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3 - 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Ընտրված ծրագրի տվյալներ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89E5EE-810A-4334-973A-0D960841355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4777" y="3447288"/>
            <a:ext cx="9866376" cy="303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75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CE1E-F87F-497A-903A-E42E748B0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կրթական նպատակներ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2025–2026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ուս. տարվա համար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oogle Shape;705;p7">
            <a:extLst>
              <a:ext uri="{FF2B5EF4-FFF2-40B4-BE49-F238E27FC236}">
                <a16:creationId xmlns:a16="http://schemas.microsoft.com/office/drawing/2014/main" id="{D1626554-00A8-DBF2-301F-8FA2F42CD6DC}"/>
              </a:ext>
            </a:extLst>
          </p:cNvPr>
          <p:cNvGrpSpPr/>
          <p:nvPr/>
        </p:nvGrpSpPr>
        <p:grpSpPr>
          <a:xfrm>
            <a:off x="492138" y="2036538"/>
            <a:ext cx="11197127" cy="4479359"/>
            <a:chOff x="0" y="0"/>
            <a:chExt cx="11197127" cy="4088125"/>
          </a:xfrm>
        </p:grpSpPr>
        <p:sp>
          <p:nvSpPr>
            <p:cNvPr id="4" name="Google Shape;706;p7">
              <a:extLst>
                <a:ext uri="{FF2B5EF4-FFF2-40B4-BE49-F238E27FC236}">
                  <a16:creationId xmlns:a16="http://schemas.microsoft.com/office/drawing/2014/main" id="{3868CED6-A4EF-C5D3-ED15-97DDE59700CD}"/>
                </a:ext>
              </a:extLst>
            </p:cNvPr>
            <p:cNvSpPr/>
            <p:nvPr/>
          </p:nvSpPr>
          <p:spPr>
            <a:xfrm>
              <a:off x="0" y="0"/>
              <a:ext cx="1293710" cy="129371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07;p7">
              <a:extLst>
                <a:ext uri="{FF2B5EF4-FFF2-40B4-BE49-F238E27FC236}">
                  <a16:creationId xmlns:a16="http://schemas.microsoft.com/office/drawing/2014/main" id="{21F1FFFD-5EF7-EFF6-B8A7-790D94FEC05B}"/>
                </a:ext>
              </a:extLst>
            </p:cNvPr>
            <p:cNvSpPr/>
            <p:nvPr/>
          </p:nvSpPr>
          <p:spPr>
            <a:xfrm>
              <a:off x="1473710" y="0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08;p7">
              <a:extLst>
                <a:ext uri="{FF2B5EF4-FFF2-40B4-BE49-F238E27FC236}">
                  <a16:creationId xmlns:a16="http://schemas.microsoft.com/office/drawing/2014/main" id="{A5A3D3C9-7A34-D4AD-51D1-1DC07672DDA6}"/>
                </a:ext>
              </a:extLst>
            </p:cNvPr>
            <p:cNvSpPr txBox="1"/>
            <p:nvPr/>
          </p:nvSpPr>
          <p:spPr>
            <a:xfrm>
              <a:off x="1473710" y="0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22850" rIns="22850" bIns="22850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800"/>
              </a:pPr>
              <a:r>
                <a:rPr lang="hy-AM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3-րդ դասարանի գրագիտություն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Google Shape;709;p7">
              <a:extLst>
                <a:ext uri="{FF2B5EF4-FFF2-40B4-BE49-F238E27FC236}">
                  <a16:creationId xmlns:a16="http://schemas.microsoft.com/office/drawing/2014/main" id="{716D7B48-A696-E086-D352-22D5437A862B}"/>
                </a:ext>
              </a:extLst>
            </p:cNvPr>
            <p:cNvSpPr/>
            <p:nvPr/>
          </p:nvSpPr>
          <p:spPr>
            <a:xfrm>
              <a:off x="1473710" y="364370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10;p7">
              <a:extLst>
                <a:ext uri="{FF2B5EF4-FFF2-40B4-BE49-F238E27FC236}">
                  <a16:creationId xmlns:a16="http://schemas.microsoft.com/office/drawing/2014/main" id="{EF820FDF-A406-D90A-F1E0-2A0A2BBDE9DE}"/>
                </a:ext>
              </a:extLst>
            </p:cNvPr>
            <p:cNvSpPr txBox="1"/>
            <p:nvPr/>
          </p:nvSpPr>
          <p:spPr>
            <a:xfrm>
              <a:off x="1473710" y="364370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7775" rIns="17775" bIns="177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aleway"/>
                <a:buNone/>
              </a:pPr>
              <a:r>
                <a:rPr lang="hy-AM" sz="18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Համոզվել, որ բոլոր աշակերտները սահունորեն (սահուն և ըմբռնող) կարդում են մինչև 3-րդ դասարան հասնելը՝ կրթական ամուր հիմք կառուցելու համար: </a:t>
              </a:r>
              <a:endParaRPr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Google Shape;711;p7">
              <a:extLst>
                <a:ext uri="{FF2B5EF4-FFF2-40B4-BE49-F238E27FC236}">
                  <a16:creationId xmlns:a16="http://schemas.microsoft.com/office/drawing/2014/main" id="{9D6E425A-09DB-228E-640A-3CA87F5871B7}"/>
                </a:ext>
              </a:extLst>
            </p:cNvPr>
            <p:cNvSpPr/>
            <p:nvPr/>
          </p:nvSpPr>
          <p:spPr>
            <a:xfrm>
              <a:off x="0" y="1397207"/>
              <a:ext cx="1293710" cy="129371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12;p7">
              <a:extLst>
                <a:ext uri="{FF2B5EF4-FFF2-40B4-BE49-F238E27FC236}">
                  <a16:creationId xmlns:a16="http://schemas.microsoft.com/office/drawing/2014/main" id="{6C533BD0-F652-689C-5B93-C01110780051}"/>
                </a:ext>
              </a:extLst>
            </p:cNvPr>
            <p:cNvSpPr/>
            <p:nvPr/>
          </p:nvSpPr>
          <p:spPr>
            <a:xfrm>
              <a:off x="1473710" y="1397207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13;p7">
              <a:extLst>
                <a:ext uri="{FF2B5EF4-FFF2-40B4-BE49-F238E27FC236}">
                  <a16:creationId xmlns:a16="http://schemas.microsoft.com/office/drawing/2014/main" id="{ECEC0E3E-1B52-10A5-3AFF-AAE4D6939E26}"/>
                </a:ext>
              </a:extLst>
            </p:cNvPr>
            <p:cNvSpPr txBox="1"/>
            <p:nvPr/>
          </p:nvSpPr>
          <p:spPr>
            <a:xfrm>
              <a:off x="1473710" y="1397207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22850" rIns="22850" bIns="22850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800"/>
              </a:pPr>
              <a:r>
                <a:rPr lang="hy-AM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Միջանկյալ (6-8-րդ դասարաններ) դպրոցի մաթեմատիկայի առաջընթաց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Google Shape;714;p7">
              <a:extLst>
                <a:ext uri="{FF2B5EF4-FFF2-40B4-BE49-F238E27FC236}">
                  <a16:creationId xmlns:a16="http://schemas.microsoft.com/office/drawing/2014/main" id="{D0FA779B-BE08-9233-EC98-4BE2661ED58A}"/>
                </a:ext>
              </a:extLst>
            </p:cNvPr>
            <p:cNvSpPr/>
            <p:nvPr/>
          </p:nvSpPr>
          <p:spPr>
            <a:xfrm>
              <a:off x="1473710" y="1761578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15;p7">
              <a:extLst>
                <a:ext uri="{FF2B5EF4-FFF2-40B4-BE49-F238E27FC236}">
                  <a16:creationId xmlns:a16="http://schemas.microsoft.com/office/drawing/2014/main" id="{4322CC48-B7B6-00BA-5E80-2549888C358A}"/>
                </a:ext>
              </a:extLst>
            </p:cNvPr>
            <p:cNvSpPr txBox="1"/>
            <p:nvPr/>
          </p:nvSpPr>
          <p:spPr>
            <a:xfrm>
              <a:off x="1473710" y="1761578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7775" rIns="17775" bIns="177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aleway"/>
                <a:buNone/>
              </a:pPr>
              <a:r>
                <a:rPr lang="hy-AM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Տարրական դպրոցում ձեռք բերած հիմքի շնորհիվ, </a:t>
              </a:r>
              <a:r>
                <a:rPr lang="hy-AM" sz="18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մրապնդել մաթեմատիկական հմտությունները միջանկյալ դպրոցում, որոնք աշակերտներին պատրաստում են միջնակարգ դպրոցի դժվարությունները հաղթահարելու համար: </a:t>
              </a:r>
              <a:endParaRPr sz="1800" dirty="0"/>
            </a:p>
          </p:txBody>
        </p:sp>
        <p:sp>
          <p:nvSpPr>
            <p:cNvPr id="14" name="Google Shape;716;p7">
              <a:extLst>
                <a:ext uri="{FF2B5EF4-FFF2-40B4-BE49-F238E27FC236}">
                  <a16:creationId xmlns:a16="http://schemas.microsoft.com/office/drawing/2014/main" id="{6850AF0A-FF8E-DFF7-E446-5B9FA06814F0}"/>
                </a:ext>
              </a:extLst>
            </p:cNvPr>
            <p:cNvSpPr/>
            <p:nvPr/>
          </p:nvSpPr>
          <p:spPr>
            <a:xfrm>
              <a:off x="0" y="2794415"/>
              <a:ext cx="1293710" cy="129371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17;p7">
              <a:extLst>
                <a:ext uri="{FF2B5EF4-FFF2-40B4-BE49-F238E27FC236}">
                  <a16:creationId xmlns:a16="http://schemas.microsoft.com/office/drawing/2014/main" id="{0E4321C4-CCC9-5ADE-624F-15E4EDFC8884}"/>
                </a:ext>
              </a:extLst>
            </p:cNvPr>
            <p:cNvSpPr/>
            <p:nvPr/>
          </p:nvSpPr>
          <p:spPr>
            <a:xfrm>
              <a:off x="1473710" y="2794415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18;p7">
              <a:extLst>
                <a:ext uri="{FF2B5EF4-FFF2-40B4-BE49-F238E27FC236}">
                  <a16:creationId xmlns:a16="http://schemas.microsoft.com/office/drawing/2014/main" id="{12BE1F12-E490-8A80-BB59-E9D527ECF6E2}"/>
                </a:ext>
              </a:extLst>
            </p:cNvPr>
            <p:cNvSpPr txBox="1"/>
            <p:nvPr/>
          </p:nvSpPr>
          <p:spPr>
            <a:xfrm>
              <a:off x="1473709" y="2780974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22850" rIns="22850" bIns="22850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800"/>
              </a:pPr>
              <a:r>
                <a:rPr lang="hy-AM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Համալսարանական և մասնագիտության պատրաստվածություն</a:t>
              </a:r>
              <a:endParaRPr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Google Shape;719;p7">
              <a:extLst>
                <a:ext uri="{FF2B5EF4-FFF2-40B4-BE49-F238E27FC236}">
                  <a16:creationId xmlns:a16="http://schemas.microsoft.com/office/drawing/2014/main" id="{D5E0EA13-8F51-0848-2242-799E7B703982}"/>
                </a:ext>
              </a:extLst>
            </p:cNvPr>
            <p:cNvSpPr/>
            <p:nvPr/>
          </p:nvSpPr>
          <p:spPr>
            <a:xfrm>
              <a:off x="1473710" y="3158786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20;p7">
              <a:extLst>
                <a:ext uri="{FF2B5EF4-FFF2-40B4-BE49-F238E27FC236}">
                  <a16:creationId xmlns:a16="http://schemas.microsoft.com/office/drawing/2014/main" id="{9C08CD9F-4B59-A7C7-EA73-5109BE997B78}"/>
                </a:ext>
              </a:extLst>
            </p:cNvPr>
            <p:cNvSpPr txBox="1"/>
            <p:nvPr/>
          </p:nvSpPr>
          <p:spPr>
            <a:xfrm>
              <a:off x="1473710" y="3158786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7775" rIns="17775" bIns="17775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400"/>
              </a:pPr>
              <a:r>
                <a:rPr lang="hy-AM" sz="16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Բարձրացնել </a:t>
              </a:r>
              <a:r>
                <a:rPr lang="en-US" sz="16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A-G </a:t>
              </a:r>
              <a:r>
                <a:rPr lang="hy-AM" sz="16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դասընթացների ավարտման մակարդակը՝ աշակերտներին քոլեջ ընդունվելու և մասնագիտություն ընտրելու պատրաստելու համար։ Բարձրացնել «Քոլեջի և մասնագիտության պատրաստվածությունը» (չափում է ավարտական ​​տոկոսը, պետական քննությունների արդյունքները և քոլեջի կրեդիտային դասընթացները):</a:t>
              </a:r>
              <a:endParaRPr sz="1600" dirty="0">
                <a:solidFill>
                  <a:schemeClr val="dk1"/>
                </a:solidFill>
                <a:latin typeface="Times New Roman" panose="02020603050405020304" pitchFamily="18" charset="0"/>
                <a:ea typeface="Raleway"/>
                <a:cs typeface="Times New Roman" panose="02020603050405020304" pitchFamily="18" charset="0"/>
                <a:sym typeface="Raleway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510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ED57A-F1AF-B0BC-36F6-3B5CB14BB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6EE77-E735-8D8F-E03D-D1D229260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կրթական նպատակներ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2025–2026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ուս. տարվա համար</a:t>
            </a:r>
            <a:endParaRPr lang="en-US" dirty="0"/>
          </a:p>
        </p:txBody>
      </p:sp>
      <p:grpSp>
        <p:nvGrpSpPr>
          <p:cNvPr id="3" name="Google Shape;705;p7">
            <a:extLst>
              <a:ext uri="{FF2B5EF4-FFF2-40B4-BE49-F238E27FC236}">
                <a16:creationId xmlns:a16="http://schemas.microsoft.com/office/drawing/2014/main" id="{E32C0AE8-48FC-0AD7-C689-EE87FFBC95D7}"/>
              </a:ext>
            </a:extLst>
          </p:cNvPr>
          <p:cNvGrpSpPr/>
          <p:nvPr/>
        </p:nvGrpSpPr>
        <p:grpSpPr>
          <a:xfrm>
            <a:off x="492138" y="1994497"/>
            <a:ext cx="11197127" cy="4479359"/>
            <a:chOff x="0" y="0"/>
            <a:chExt cx="11197127" cy="4088125"/>
          </a:xfrm>
        </p:grpSpPr>
        <p:sp>
          <p:nvSpPr>
            <p:cNvPr id="4" name="Google Shape;706;p7">
              <a:extLst>
                <a:ext uri="{FF2B5EF4-FFF2-40B4-BE49-F238E27FC236}">
                  <a16:creationId xmlns:a16="http://schemas.microsoft.com/office/drawing/2014/main" id="{82FB9CDB-406A-DB16-90E7-DC4E7DB72DA0}"/>
                </a:ext>
              </a:extLst>
            </p:cNvPr>
            <p:cNvSpPr/>
            <p:nvPr/>
          </p:nvSpPr>
          <p:spPr>
            <a:xfrm>
              <a:off x="0" y="0"/>
              <a:ext cx="1293710" cy="129371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07;p7">
              <a:extLst>
                <a:ext uri="{FF2B5EF4-FFF2-40B4-BE49-F238E27FC236}">
                  <a16:creationId xmlns:a16="http://schemas.microsoft.com/office/drawing/2014/main" id="{FB559083-B330-9F9D-A1FA-70DAD1537682}"/>
                </a:ext>
              </a:extLst>
            </p:cNvPr>
            <p:cNvSpPr/>
            <p:nvPr/>
          </p:nvSpPr>
          <p:spPr>
            <a:xfrm>
              <a:off x="1473710" y="0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08;p7">
              <a:extLst>
                <a:ext uri="{FF2B5EF4-FFF2-40B4-BE49-F238E27FC236}">
                  <a16:creationId xmlns:a16="http://schemas.microsoft.com/office/drawing/2014/main" id="{34BDEB3E-CFE5-6A3F-F88F-903996116C16}"/>
                </a:ext>
              </a:extLst>
            </p:cNvPr>
            <p:cNvSpPr txBox="1"/>
            <p:nvPr/>
          </p:nvSpPr>
          <p:spPr>
            <a:xfrm>
              <a:off x="1473710" y="0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22850" rIns="22850" bIns="22850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800"/>
              </a:pPr>
              <a:r>
                <a:rPr lang="hy-AM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3-րդ դասարանի գրագիտություն</a:t>
              </a:r>
              <a:endParaRPr lang="hy-AM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Google Shape;709;p7">
              <a:extLst>
                <a:ext uri="{FF2B5EF4-FFF2-40B4-BE49-F238E27FC236}">
                  <a16:creationId xmlns:a16="http://schemas.microsoft.com/office/drawing/2014/main" id="{9798530E-475C-DB39-FB3B-3251B708E14B}"/>
                </a:ext>
              </a:extLst>
            </p:cNvPr>
            <p:cNvSpPr/>
            <p:nvPr/>
          </p:nvSpPr>
          <p:spPr>
            <a:xfrm>
              <a:off x="1473710" y="364370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10;p7">
              <a:extLst>
                <a:ext uri="{FF2B5EF4-FFF2-40B4-BE49-F238E27FC236}">
                  <a16:creationId xmlns:a16="http://schemas.microsoft.com/office/drawing/2014/main" id="{5050B07F-0487-BE34-9E94-3E83E87E74F1}"/>
                </a:ext>
              </a:extLst>
            </p:cNvPr>
            <p:cNvSpPr txBox="1"/>
            <p:nvPr/>
          </p:nvSpPr>
          <p:spPr>
            <a:xfrm>
              <a:off x="1473710" y="364370"/>
              <a:ext cx="9723417" cy="753594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7775" rIns="17775" bIns="17775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400"/>
              </a:pPr>
              <a:r>
                <a:rPr lang="hy-AM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Համոզվել, որ բոլոր աշակերտները սահունորեն (սահուն և ըմբռնող) կարդում են մինչև 3-րդ դասարան հասնելը՝ կրթական ամուր հիմք կառուցելու համար: </a:t>
              </a:r>
              <a:endParaRPr lang="hy-AM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Google Shape;712;p7">
              <a:extLst>
                <a:ext uri="{FF2B5EF4-FFF2-40B4-BE49-F238E27FC236}">
                  <a16:creationId xmlns:a16="http://schemas.microsoft.com/office/drawing/2014/main" id="{FA0626C6-B767-A05C-3B39-4DFB8CDB4854}"/>
                </a:ext>
              </a:extLst>
            </p:cNvPr>
            <p:cNvSpPr/>
            <p:nvPr/>
          </p:nvSpPr>
          <p:spPr>
            <a:xfrm>
              <a:off x="1473710" y="1397207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14;p7">
              <a:extLst>
                <a:ext uri="{FF2B5EF4-FFF2-40B4-BE49-F238E27FC236}">
                  <a16:creationId xmlns:a16="http://schemas.microsoft.com/office/drawing/2014/main" id="{A84CCFA0-E789-E46C-E316-3B7B8B455496}"/>
                </a:ext>
              </a:extLst>
            </p:cNvPr>
            <p:cNvSpPr/>
            <p:nvPr/>
          </p:nvSpPr>
          <p:spPr>
            <a:xfrm>
              <a:off x="1473710" y="1761578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17;p7">
              <a:extLst>
                <a:ext uri="{FF2B5EF4-FFF2-40B4-BE49-F238E27FC236}">
                  <a16:creationId xmlns:a16="http://schemas.microsoft.com/office/drawing/2014/main" id="{3438714E-12DC-454D-D708-CECB9B0985EC}"/>
                </a:ext>
              </a:extLst>
            </p:cNvPr>
            <p:cNvSpPr/>
            <p:nvPr/>
          </p:nvSpPr>
          <p:spPr>
            <a:xfrm>
              <a:off x="1473710" y="2794415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19;p7">
              <a:extLst>
                <a:ext uri="{FF2B5EF4-FFF2-40B4-BE49-F238E27FC236}">
                  <a16:creationId xmlns:a16="http://schemas.microsoft.com/office/drawing/2014/main" id="{71AA55C6-F83A-AA7F-68F0-772A8D8B2580}"/>
                </a:ext>
              </a:extLst>
            </p:cNvPr>
            <p:cNvSpPr/>
            <p:nvPr/>
          </p:nvSpPr>
          <p:spPr>
            <a:xfrm>
              <a:off x="1473710" y="3158786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9" name="Google Shape;266;p15">
            <a:extLst>
              <a:ext uri="{FF2B5EF4-FFF2-40B4-BE49-F238E27FC236}">
                <a16:creationId xmlns:a16="http://schemas.microsoft.com/office/drawing/2014/main" id="{2849E073-D719-323E-DE6B-BF659F30FF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4531896"/>
              </p:ext>
            </p:extLst>
          </p:nvPr>
        </p:nvGraphicFramePr>
        <p:xfrm>
          <a:off x="171450" y="3479833"/>
          <a:ext cx="11715751" cy="3625155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75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14725">
                  <a:extLst>
                    <a:ext uri="{9D8B030D-6E8A-4147-A177-3AD203B41FA5}">
                      <a16:colId xmlns:a16="http://schemas.microsoft.com/office/drawing/2014/main" val="4036268824"/>
                    </a:ext>
                  </a:extLst>
                </a:gridCol>
                <a:gridCol w="447676">
                  <a:extLst>
                    <a:ext uri="{9D8B030D-6E8A-4147-A177-3AD203B41FA5}">
                      <a16:colId xmlns:a16="http://schemas.microsoft.com/office/drawing/2014/main" val="1790675540"/>
                    </a:ext>
                  </a:extLst>
                </a:gridCol>
              </a:tblGrid>
              <a:tr h="37889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en-US" sz="1600" b="1" u="none" strike="noStrike" cap="non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7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</a:t>
                      </a:r>
                      <a:r>
                        <a:rPr lang="en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կավելանա անգլերեն լեզվի </a:t>
                      </a: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 </a:t>
                      </a: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քննության չափանիշներին գերազանցող կամ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համապատասխանող բոլոր աշակերտների թիվը 3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տարվա ընթացքում: </a:t>
                      </a:r>
                      <a:endParaRPr lang="hy-AM" sz="1100" b="1" i="1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y-AM" sz="1100" b="1" i="1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բոլոր աշակերտների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58.43%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CAASPP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ստացել է </a:t>
                      </a:r>
                      <a:r>
                        <a:rPr lang="hy-AM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չափանիշներին գերազանցող կամ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համապատասխանող արդյունք: </a:t>
                      </a: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3-րդ 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դասարանում այդ արդյունքը կազմել է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56.84%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բոլոր աշակերտների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58.02%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չափանիշներին գերազանգող կամ համապատասխան արդյունք: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3-րդ դասարանում այդ արդյունքը կազմել է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51.94%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040">
                <a:tc>
                  <a:txBody>
                    <a:bodyPr/>
                    <a:lstStyle/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3%-ով կավելանա անգլերեն լեզվի 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 </a:t>
                      </a:r>
                      <a:r>
                        <a:rPr lang="hy-AM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քննության չափանիշներին գերազանցող կամ համապատասխանող անգլերեն սովորող աշակերտների թիվը 3 տարվա ընթացքում: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անգլերեն սովորղների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57.7%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սահունության առաջընթաց է ցուցադրել, ըստ Կալիֆոռնիայի վահանակի: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անգլերեն սովորղների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սահունության առաջընթաց է ցուցադրել, ըստ Կալիֆոռնիայի վահանակի: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040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3%-ով կավելանա անգլերեն լեզվի 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 </a:t>
                      </a:r>
                      <a:r>
                        <a:rPr lang="hy-AM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քննության չափանիշներին գերազանցող կամ համապատասխանող սոցիալ տնտեսապես անապահով աշակերտների թիվը 3 տարվա ընթացքում: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2-2023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սոցիալ տնտեսապես անապահով աշակերտների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47.15%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չափանիշներին գերացանցող կամ համապատասխանող արդյունք: 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3-րդ դասարանում այդ արդյունքը կազմել է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43.64%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ուս. տարում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սոցիալ տնտեսապես անապահով աշակերտների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չափանիշներին գերացանցող կամ համապատասխանող արդյունք: 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3-րդ դասարանում այդ արդյունքը կազմել է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687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r>
                        <a:rPr lang="hy-AM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 այն աշակերտների թիվը, ովքեր կհմտանան անգլերեն լեզվից և այն կչափվի շրջանի քննություններով: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տարրական դպրոցի աշակերտների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66%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I-Ready </a:t>
                      </a:r>
                      <a:r>
                        <a:rPr lang="hy-AM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ընթերցանության տարեվերջյան քննությունից հմուտ արդյունք է ստացել: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hy-AM" sz="1100" i="1" u="none" strike="noStrike" kern="1200" cap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Դեռ հայտնի չէ</a:t>
                      </a:r>
                      <a:endParaRPr lang="en-US" sz="1100" i="1" u="none" strike="noStrike" kern="1200" cap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en-US" sz="4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232158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09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2C4E8-832D-BFAA-8171-C7333AAC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078F6-BBC9-004D-CB5A-0EB68D80B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կրթական նպատակներ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2025–2026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ուս. տարվա համար</a:t>
            </a:r>
            <a:endParaRPr lang="en-US" dirty="0"/>
          </a:p>
        </p:txBody>
      </p:sp>
      <p:grpSp>
        <p:nvGrpSpPr>
          <p:cNvPr id="3" name="Google Shape;705;p7">
            <a:extLst>
              <a:ext uri="{FF2B5EF4-FFF2-40B4-BE49-F238E27FC236}">
                <a16:creationId xmlns:a16="http://schemas.microsoft.com/office/drawing/2014/main" id="{88008DD8-E663-EBE0-E9CD-8DA327A806E4}"/>
              </a:ext>
            </a:extLst>
          </p:cNvPr>
          <p:cNvGrpSpPr/>
          <p:nvPr/>
        </p:nvGrpSpPr>
        <p:grpSpPr>
          <a:xfrm>
            <a:off x="492137" y="2083714"/>
            <a:ext cx="11197127" cy="2948439"/>
            <a:chOff x="0" y="1397207"/>
            <a:chExt cx="11197127" cy="2690918"/>
          </a:xfrm>
        </p:grpSpPr>
        <p:sp>
          <p:nvSpPr>
            <p:cNvPr id="9" name="Google Shape;711;p7">
              <a:extLst>
                <a:ext uri="{FF2B5EF4-FFF2-40B4-BE49-F238E27FC236}">
                  <a16:creationId xmlns:a16="http://schemas.microsoft.com/office/drawing/2014/main" id="{98C19AB7-21C9-C623-4506-1CCCA9D655C5}"/>
                </a:ext>
              </a:extLst>
            </p:cNvPr>
            <p:cNvSpPr/>
            <p:nvPr/>
          </p:nvSpPr>
          <p:spPr>
            <a:xfrm>
              <a:off x="0" y="1397207"/>
              <a:ext cx="1293710" cy="129371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12;p7">
              <a:extLst>
                <a:ext uri="{FF2B5EF4-FFF2-40B4-BE49-F238E27FC236}">
                  <a16:creationId xmlns:a16="http://schemas.microsoft.com/office/drawing/2014/main" id="{56F8180B-1763-C0E9-5A88-8C53D415EA8E}"/>
                </a:ext>
              </a:extLst>
            </p:cNvPr>
            <p:cNvSpPr/>
            <p:nvPr/>
          </p:nvSpPr>
          <p:spPr>
            <a:xfrm>
              <a:off x="1473710" y="1397207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13;p7">
              <a:extLst>
                <a:ext uri="{FF2B5EF4-FFF2-40B4-BE49-F238E27FC236}">
                  <a16:creationId xmlns:a16="http://schemas.microsoft.com/office/drawing/2014/main" id="{2F275BDB-D22E-0445-1F98-20EB41A07ADA}"/>
                </a:ext>
              </a:extLst>
            </p:cNvPr>
            <p:cNvSpPr txBox="1"/>
            <p:nvPr/>
          </p:nvSpPr>
          <p:spPr>
            <a:xfrm>
              <a:off x="1473710" y="1397207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22850" rIns="22850" bIns="22850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800"/>
              </a:pPr>
              <a:r>
                <a:rPr lang="hy-AM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Միջանկյալ (6-8-րդ դասարաններ) դպրոցի մաթեմատիկայի առաջընթաց</a:t>
              </a:r>
              <a:endParaRPr lang="hy-AM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Google Shape;714;p7">
              <a:extLst>
                <a:ext uri="{FF2B5EF4-FFF2-40B4-BE49-F238E27FC236}">
                  <a16:creationId xmlns:a16="http://schemas.microsoft.com/office/drawing/2014/main" id="{A6D1E2D9-042C-6A12-A22B-A4412EC49F17}"/>
                </a:ext>
              </a:extLst>
            </p:cNvPr>
            <p:cNvSpPr/>
            <p:nvPr/>
          </p:nvSpPr>
          <p:spPr>
            <a:xfrm>
              <a:off x="1473710" y="1761578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15;p7">
              <a:extLst>
                <a:ext uri="{FF2B5EF4-FFF2-40B4-BE49-F238E27FC236}">
                  <a16:creationId xmlns:a16="http://schemas.microsoft.com/office/drawing/2014/main" id="{C6D1B691-73B2-4B93-55CF-FA56853A7F63}"/>
                </a:ext>
              </a:extLst>
            </p:cNvPr>
            <p:cNvSpPr txBox="1"/>
            <p:nvPr/>
          </p:nvSpPr>
          <p:spPr>
            <a:xfrm>
              <a:off x="1473710" y="1761578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7775" rIns="17775" bIns="17775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400"/>
              </a:pPr>
              <a:r>
                <a:rPr lang="hy-AM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Տարրական դպրոցում ձեռք բերած հիմքի շնորհիվ, մրապնդել մաթեմատիկական հմտությունները միջանկյալ դպրոցում, որոնք աշակերտներին պատրաստում են միջնակարգ դպրոցի դժվարությունները հաղթահարելու համար: </a:t>
              </a:r>
              <a:endParaRPr lang="hy-AM" dirty="0"/>
            </a:p>
          </p:txBody>
        </p:sp>
        <p:sp>
          <p:nvSpPr>
            <p:cNvPr id="15" name="Google Shape;717;p7">
              <a:extLst>
                <a:ext uri="{FF2B5EF4-FFF2-40B4-BE49-F238E27FC236}">
                  <a16:creationId xmlns:a16="http://schemas.microsoft.com/office/drawing/2014/main" id="{96B4CD50-0E4B-2F89-FE3D-29E6B36D1B02}"/>
                </a:ext>
              </a:extLst>
            </p:cNvPr>
            <p:cNvSpPr/>
            <p:nvPr/>
          </p:nvSpPr>
          <p:spPr>
            <a:xfrm>
              <a:off x="1473710" y="2794415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19;p7">
              <a:extLst>
                <a:ext uri="{FF2B5EF4-FFF2-40B4-BE49-F238E27FC236}">
                  <a16:creationId xmlns:a16="http://schemas.microsoft.com/office/drawing/2014/main" id="{1A47B626-290A-63C3-591C-80D4E59020A6}"/>
                </a:ext>
              </a:extLst>
            </p:cNvPr>
            <p:cNvSpPr/>
            <p:nvPr/>
          </p:nvSpPr>
          <p:spPr>
            <a:xfrm>
              <a:off x="1473710" y="3158786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9" name="Google Shape;266;p15">
            <a:extLst>
              <a:ext uri="{FF2B5EF4-FFF2-40B4-BE49-F238E27FC236}">
                <a16:creationId xmlns:a16="http://schemas.microsoft.com/office/drawing/2014/main" id="{8C349CAD-0178-79C8-8419-1ADA841B12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6824486"/>
              </p:ext>
            </p:extLst>
          </p:nvPr>
        </p:nvGraphicFramePr>
        <p:xfrm>
          <a:off x="314325" y="3726151"/>
          <a:ext cx="11424548" cy="346323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338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3043">
                  <a:extLst>
                    <a:ext uri="{9D8B030D-6E8A-4147-A177-3AD203B41FA5}">
                      <a16:colId xmlns:a16="http://schemas.microsoft.com/office/drawing/2014/main" val="3834368428"/>
                    </a:ext>
                  </a:extLst>
                </a:gridCol>
                <a:gridCol w="3697974">
                  <a:extLst>
                    <a:ext uri="{9D8B030D-6E8A-4147-A177-3AD203B41FA5}">
                      <a16:colId xmlns:a16="http://schemas.microsoft.com/office/drawing/2014/main" val="2666984299"/>
                    </a:ext>
                  </a:extLst>
                </a:gridCol>
                <a:gridCol w="765275">
                  <a:extLst>
                    <a:ext uri="{9D8B030D-6E8A-4147-A177-3AD203B41FA5}">
                      <a16:colId xmlns:a16="http://schemas.microsoft.com/office/drawing/2014/main" val="1790675540"/>
                    </a:ext>
                  </a:extLst>
                </a:gridCol>
              </a:tblGrid>
              <a:tr h="37889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en-US" sz="1600" b="1" u="none" strike="noStrike" cap="non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63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</a:t>
                      </a:r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կավելանա մաթեմատիկայի </a:t>
                      </a: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 </a:t>
                      </a: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քննության չափանիշներին գերազանցող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կամ համապատասխանող բոլոր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աշակերտների թիվը 3 տարվա ընթացքում: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spcBef>
                          <a:spcPts val="0"/>
                        </a:spcBef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 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բոլոր աշակերտների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44.40%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մաթեմատիկայի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չափանիշներին գերազանցող կամ համապատասխանող արդյունք: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91440" algn="l" fontAlgn="t">
                        <a:spcBef>
                          <a:spcPts val="0"/>
                        </a:spcBef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-րդ դասարանում՝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39.43%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7-րդ դասարանում՝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41.23%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8-րդ դասարանում՝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37.66%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spcBef>
                          <a:spcPts val="0"/>
                        </a:spcBef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բոլոր աշակերտների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մաթեմատիկայի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չափանիշներին գերազանցող կամ համապատասխանող արդյունք: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marL="91440" algn="l" fontAlgn="t">
                        <a:spcBef>
                          <a:spcPts val="0"/>
                        </a:spcBef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-րդ դասարանում՝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42.97%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7-րդ դասարանում՝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45.82%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8-րդ դասարանում՝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41.57%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</a:t>
                      </a:r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կավելանա մաթեմատիկայի </a:t>
                      </a: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 </a:t>
                      </a: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քննության չափանիշներին գերազանցող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կամ համապատասխանող սոցիալ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տնտեսապես անապահով աշակերտների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թիվը 3 տարվա ընթացքում: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սոցիալապես անապահով աշակերտների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32.74%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մաթեմատիկայի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չափանիշներին գերազանցող կամ համապատասխանող արդյունք: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spcBef>
                          <a:spcPts val="0"/>
                        </a:spcBef>
                        <a:buNone/>
                      </a:pPr>
                      <a:r>
                        <a:rPr lang="hy-AM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6-րդ դասարանում՝</a:t>
                      </a: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26.00%</a:t>
                      </a:r>
                      <a:r>
                        <a:rPr lang="hy-AM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7-րդ դասարանում՝</a:t>
                      </a: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29.89%</a:t>
                      </a:r>
                      <a:r>
                        <a:rPr lang="hy-AM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8-րդ դասարանում՝</a:t>
                      </a: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30.73%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սոցիալապես անապահով աշակերտների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.74%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մաթեմատիկայի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չափանիշներին գերազանցող կամ համապատասխանող արդյունք: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hy-AM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-րդ դասարանում՝</a:t>
                      </a: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28.58%</a:t>
                      </a:r>
                      <a:r>
                        <a:rPr lang="hy-AM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7-րդ դասարանում՝</a:t>
                      </a: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35.70%</a:t>
                      </a:r>
                      <a:r>
                        <a:rPr lang="hy-AM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8-րդ դասարանում՝</a:t>
                      </a: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25.00%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687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 մաթեմատիկայից հմուտ արդյունք ստացող աշակերտների թիվը 3 տարվա ընթացքում, որը կչափի շրջանային քննություններով: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միջանկյալ դպրոցի աշակերտների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59.81%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մաթեմատիկայի տարեվերջյան քննությունը հմտորեն է հանձնել: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hy-AM" sz="1200" i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Դեռ հայտնի չէ</a:t>
                      </a:r>
                      <a:endParaRPr sz="1200" i="1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4000" b="1" i="1" u="none" strike="noStrike" cap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232158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00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F31F4-0B98-D88D-D35D-DFC5F103B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DF7F4-9705-B45C-E407-1C96B3768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կրթական նպատակներ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2025–2026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ուս. տարվա համար</a:t>
            </a:r>
            <a:endParaRPr lang="en-US" dirty="0"/>
          </a:p>
        </p:txBody>
      </p:sp>
      <p:grpSp>
        <p:nvGrpSpPr>
          <p:cNvPr id="3" name="Google Shape;705;p7">
            <a:extLst>
              <a:ext uri="{FF2B5EF4-FFF2-40B4-BE49-F238E27FC236}">
                <a16:creationId xmlns:a16="http://schemas.microsoft.com/office/drawing/2014/main" id="{AF7ED291-581B-3FE0-2139-E93503578BE1}"/>
              </a:ext>
            </a:extLst>
          </p:cNvPr>
          <p:cNvGrpSpPr/>
          <p:nvPr/>
        </p:nvGrpSpPr>
        <p:grpSpPr>
          <a:xfrm>
            <a:off x="492137" y="-1015856"/>
            <a:ext cx="11197127" cy="4479359"/>
            <a:chOff x="0" y="0"/>
            <a:chExt cx="11197127" cy="4088125"/>
          </a:xfrm>
        </p:grpSpPr>
        <p:sp>
          <p:nvSpPr>
            <p:cNvPr id="5" name="Google Shape;707;p7">
              <a:extLst>
                <a:ext uri="{FF2B5EF4-FFF2-40B4-BE49-F238E27FC236}">
                  <a16:creationId xmlns:a16="http://schemas.microsoft.com/office/drawing/2014/main" id="{FBECB0F6-2D60-BE7C-2F85-F19134842419}"/>
                </a:ext>
              </a:extLst>
            </p:cNvPr>
            <p:cNvSpPr/>
            <p:nvPr/>
          </p:nvSpPr>
          <p:spPr>
            <a:xfrm>
              <a:off x="1473710" y="0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09;p7">
              <a:extLst>
                <a:ext uri="{FF2B5EF4-FFF2-40B4-BE49-F238E27FC236}">
                  <a16:creationId xmlns:a16="http://schemas.microsoft.com/office/drawing/2014/main" id="{D6949739-F644-333E-EA75-BA222A6B3435}"/>
                </a:ext>
              </a:extLst>
            </p:cNvPr>
            <p:cNvSpPr/>
            <p:nvPr/>
          </p:nvSpPr>
          <p:spPr>
            <a:xfrm>
              <a:off x="1473710" y="364370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16;p7">
              <a:extLst>
                <a:ext uri="{FF2B5EF4-FFF2-40B4-BE49-F238E27FC236}">
                  <a16:creationId xmlns:a16="http://schemas.microsoft.com/office/drawing/2014/main" id="{B98E4B42-6D5C-1B80-FAB6-E72C9EA8C2CE}"/>
                </a:ext>
              </a:extLst>
            </p:cNvPr>
            <p:cNvSpPr/>
            <p:nvPr/>
          </p:nvSpPr>
          <p:spPr>
            <a:xfrm>
              <a:off x="0" y="2794415"/>
              <a:ext cx="1293710" cy="129371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17;p7">
              <a:extLst>
                <a:ext uri="{FF2B5EF4-FFF2-40B4-BE49-F238E27FC236}">
                  <a16:creationId xmlns:a16="http://schemas.microsoft.com/office/drawing/2014/main" id="{B724E4CA-8044-5CF3-31EE-7A54FBD1D28A}"/>
                </a:ext>
              </a:extLst>
            </p:cNvPr>
            <p:cNvSpPr/>
            <p:nvPr/>
          </p:nvSpPr>
          <p:spPr>
            <a:xfrm>
              <a:off x="1473710" y="2794415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18;p7">
              <a:extLst>
                <a:ext uri="{FF2B5EF4-FFF2-40B4-BE49-F238E27FC236}">
                  <a16:creationId xmlns:a16="http://schemas.microsoft.com/office/drawing/2014/main" id="{65F88241-FBE8-3C71-319E-485489DC7D83}"/>
                </a:ext>
              </a:extLst>
            </p:cNvPr>
            <p:cNvSpPr txBox="1"/>
            <p:nvPr/>
          </p:nvSpPr>
          <p:spPr>
            <a:xfrm>
              <a:off x="1473710" y="2794415"/>
              <a:ext cx="9723417" cy="364370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22850" rIns="22850" bIns="22850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800"/>
              </a:pPr>
              <a:r>
                <a:rPr lang="hy-AM" b="1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Համալսարանական և մասնագիտության պատրաստվածություն</a:t>
              </a:r>
              <a:endParaRPr lang="hy-AM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Google Shape;719;p7">
              <a:extLst>
                <a:ext uri="{FF2B5EF4-FFF2-40B4-BE49-F238E27FC236}">
                  <a16:creationId xmlns:a16="http://schemas.microsoft.com/office/drawing/2014/main" id="{11F074D5-A092-5B48-C814-78CAABAB4F51}"/>
                </a:ext>
              </a:extLst>
            </p:cNvPr>
            <p:cNvSpPr/>
            <p:nvPr/>
          </p:nvSpPr>
          <p:spPr>
            <a:xfrm>
              <a:off x="1473710" y="3158786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20;p7">
              <a:extLst>
                <a:ext uri="{FF2B5EF4-FFF2-40B4-BE49-F238E27FC236}">
                  <a16:creationId xmlns:a16="http://schemas.microsoft.com/office/drawing/2014/main" id="{BB5096FD-4FF1-5626-999C-AEA9E8365231}"/>
                </a:ext>
              </a:extLst>
            </p:cNvPr>
            <p:cNvSpPr txBox="1"/>
            <p:nvPr/>
          </p:nvSpPr>
          <p:spPr>
            <a:xfrm>
              <a:off x="1473710" y="3158786"/>
              <a:ext cx="9723417" cy="92933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17775" rIns="17775" bIns="17775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400"/>
              </a:pPr>
              <a:r>
                <a:rPr lang="hy-AM" sz="16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Բարձրացնել </a:t>
              </a:r>
              <a:r>
                <a:rPr lang="en-US" sz="16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A-G </a:t>
              </a:r>
              <a:r>
                <a:rPr lang="hy-AM" sz="1600" dirty="0">
                  <a:solidFill>
                    <a:schemeClr val="dk1"/>
                  </a:solidFill>
                  <a:latin typeface="Times New Roman" panose="02020603050405020304" pitchFamily="18" charset="0"/>
                  <a:ea typeface="Raleway"/>
                  <a:cs typeface="Times New Roman" panose="02020603050405020304" pitchFamily="18" charset="0"/>
                  <a:sym typeface="Raleway"/>
                </a:rPr>
                <a:t>դասընթացների ավարտման մակարդակը՝ աշակերտներին քոլեջ ընդունվելու և մասնագիտություն ընտրելու պատրաստելու համար։ Բարձրացնել «Քոլեջի և մասնագիտության պատրաստվածությունը» (չափում է ավարտական ​​տոկոսը, պետական քննությունների արդյունքները և քոլեջի կրեդիտային դասընթացները):</a:t>
              </a:r>
            </a:p>
          </p:txBody>
        </p:sp>
      </p:grpSp>
      <p:graphicFrame>
        <p:nvGraphicFramePr>
          <p:cNvPr id="19" name="Google Shape;266;p15">
            <a:extLst>
              <a:ext uri="{FF2B5EF4-FFF2-40B4-BE49-F238E27FC236}">
                <a16:creationId xmlns:a16="http://schemas.microsoft.com/office/drawing/2014/main" id="{4A69B601-33B9-CB55-4A03-010B64A7ED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6471135"/>
              </p:ext>
            </p:extLst>
          </p:nvPr>
        </p:nvGraphicFramePr>
        <p:xfrm>
          <a:off x="266700" y="3576906"/>
          <a:ext cx="11725275" cy="333966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4233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403626882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90675540"/>
                    </a:ext>
                  </a:extLst>
                </a:gridCol>
              </a:tblGrid>
              <a:tr h="41475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en-US" sz="16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0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1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 բոլոր աշակերտների ավարտական թիվը: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տարում, բոլոր աշակերտների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93.2%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ավարտել է միջնակարգ դպրոցը: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տարում, շրջանի բոլոր աշակերտների ավարտական տոկոսը կազմել է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97.4%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712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3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կնվազի միջնակարգ դպրոցի «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և «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գնահատական ստացող աշակերտների թիվը: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թվ. աշուն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միջանկյալ դպրոցի աշակերտների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ունեցել է 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կամ 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գնահատական, միջնակարգ դպրոցի աշակերտների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ունեցել է 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կամ 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գնահատական: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թվ. աշուն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միջանկյալ դպրոցի աշակերտների 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6.89%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-ն ունեցել է «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կամ «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գնահատական, միջնակարգ դպրոցի աշակերտների 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11.53%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-ն ունեցել է «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կամ «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hy-AM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գնահատական: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40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31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A-G 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պահանջներին բավարարող աշակերտների տոկոսը: Ամեն տարի, 2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 պահանջները բավարարող աշակերտների թիվը: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տարում, միջնակարգ դպրոցի աշակերտների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48.0%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բավարարել են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A-G 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ավարտական պահանջներին: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միջնակարգ դպրոցի աշակերտների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բավարարել են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A-G 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ավարտական պահանջներին: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80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Ամեն տարի 2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 քոլեջ ընդունվելու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hy-AM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մասնագիտություն ընտրելու պատրաստ աշակերտների թիվը: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պատրաստ էր աշակերտների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49.6%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-ը: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աշակերտների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55.2%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պատրաստ է եղել, ինչպես նշվել է Կալիֆոռնիայի վահանակում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/Data Quest</a:t>
                      </a: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-ում: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1584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999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CFC06-7563-7E2A-87A8-FB4DED5FA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07B95D-25F3-919B-A8DF-EC1881EB5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Տվյալների ուսումնասիրություն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ծրագրի ու ծառայությունների կարեվորագույն կետեր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7FFD58-7659-324C-61E2-9F103BB1A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Մոնտերեյ միջնակարգ դպրոց – երկակի արձանագրություն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FSA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խորհրդատվություն եվ հոգեկան առողջություն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275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DDDFE86-5A16-4E4F-AC76-792D6205A5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674859"/>
              </p:ext>
            </p:extLst>
          </p:nvPr>
        </p:nvGraphicFramePr>
        <p:xfrm>
          <a:off x="486697" y="1979802"/>
          <a:ext cx="11223522" cy="2973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3712">
                  <a:extLst>
                    <a:ext uri="{9D8B030D-6E8A-4147-A177-3AD203B41FA5}">
                      <a16:colId xmlns:a16="http://schemas.microsoft.com/office/drawing/2014/main" val="2270957083"/>
                    </a:ext>
                  </a:extLst>
                </a:gridCol>
                <a:gridCol w="2229810">
                  <a:extLst>
                    <a:ext uri="{9D8B030D-6E8A-4147-A177-3AD203B41FA5}">
                      <a16:colId xmlns:a16="http://schemas.microsoft.com/office/drawing/2014/main" val="2895607633"/>
                    </a:ext>
                  </a:extLst>
                </a:gridCol>
              </a:tblGrid>
              <a:tr h="1162791">
                <a:tc>
                  <a:txBody>
                    <a:bodyPr/>
                    <a:lstStyle/>
                    <a:p>
                      <a:r>
                        <a:rPr lang="hy-AM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Նպատակ 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hy-AM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դպրոցի թեմա</a:t>
                      </a:r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Հատկացում </a:t>
                      </a:r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20366332"/>
                  </a:ext>
                </a:extLst>
              </a:tr>
              <a:tr h="9055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դպրոցի ուսուցիչներ </a:t>
                      </a: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lang="hy-AM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լրիվ դրույք</a:t>
                      </a: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sz="1800" b="1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560,604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6836227"/>
                  </a:ext>
                </a:extLst>
              </a:tr>
              <a:tr h="90555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SOAR </a:t>
                      </a:r>
                      <a:r>
                        <a:rPr lang="hy-AM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ծրագրի աշխատակազմ </a:t>
                      </a: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y-AM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</a:t>
                      </a: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(1 </a:t>
                      </a:r>
                      <a:r>
                        <a:rPr lang="hy-AM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ուսուցիչ, </a:t>
                      </a: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hy-AM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օգնական, </a:t>
                      </a: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hy-AM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մասնագետ</a:t>
                      </a: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69" marR="68569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3F3F3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343,083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4260329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5AF3EBB-E15C-446C-B46B-F49620376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907711"/>
            <a:ext cx="9635245" cy="76035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25-26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ուս. տարվա բյուջեի պլանավորում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լրացուցիչ հիմնադրամ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(LCAP)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CBE351-7BBB-499E-882B-35BBD2089A2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1080" y="798015"/>
            <a:ext cx="3079139" cy="94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2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9CD4BEB-C391-4F7E-9838-95411A832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3900"/>
            <a:ext cx="12192000" cy="6134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74E87C-5531-E3E9-886F-4D98222BC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723901"/>
            <a:ext cx="10993549" cy="14287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y-AM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Մոնտերեյ դպրոցի արձանագրություն </a:t>
            </a:r>
            <a:r>
              <a:rPr lang="en-US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y-AM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հոկտեմբերի</a:t>
            </a:r>
            <a:r>
              <a:rPr lang="en-US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5A1CAD-F100-0D8D-B6D2-0AA9ACBC6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341248"/>
              </p:ext>
            </p:extLst>
          </p:nvPr>
        </p:nvGraphicFramePr>
        <p:xfrm>
          <a:off x="1" y="3333532"/>
          <a:ext cx="12005186" cy="251688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40657">
                  <a:extLst>
                    <a:ext uri="{9D8B030D-6E8A-4147-A177-3AD203B41FA5}">
                      <a16:colId xmlns:a16="http://schemas.microsoft.com/office/drawing/2014/main" val="729413400"/>
                    </a:ext>
                  </a:extLst>
                </a:gridCol>
                <a:gridCol w="1269970">
                  <a:extLst>
                    <a:ext uri="{9D8B030D-6E8A-4147-A177-3AD203B41FA5}">
                      <a16:colId xmlns:a16="http://schemas.microsoft.com/office/drawing/2014/main" val="4044929476"/>
                    </a:ext>
                  </a:extLst>
                </a:gridCol>
                <a:gridCol w="1258088">
                  <a:extLst>
                    <a:ext uri="{9D8B030D-6E8A-4147-A177-3AD203B41FA5}">
                      <a16:colId xmlns:a16="http://schemas.microsoft.com/office/drawing/2014/main" val="2520542245"/>
                    </a:ext>
                  </a:extLst>
                </a:gridCol>
                <a:gridCol w="1258088">
                  <a:extLst>
                    <a:ext uri="{9D8B030D-6E8A-4147-A177-3AD203B41FA5}">
                      <a16:colId xmlns:a16="http://schemas.microsoft.com/office/drawing/2014/main" val="820414663"/>
                    </a:ext>
                  </a:extLst>
                </a:gridCol>
                <a:gridCol w="877729">
                  <a:extLst>
                    <a:ext uri="{9D8B030D-6E8A-4147-A177-3AD203B41FA5}">
                      <a16:colId xmlns:a16="http://schemas.microsoft.com/office/drawing/2014/main" val="1282022548"/>
                    </a:ext>
                  </a:extLst>
                </a:gridCol>
                <a:gridCol w="1028865">
                  <a:extLst>
                    <a:ext uri="{9D8B030D-6E8A-4147-A177-3AD203B41FA5}">
                      <a16:colId xmlns:a16="http://schemas.microsoft.com/office/drawing/2014/main" val="417195957"/>
                    </a:ext>
                  </a:extLst>
                </a:gridCol>
                <a:gridCol w="1182520">
                  <a:extLst>
                    <a:ext uri="{9D8B030D-6E8A-4147-A177-3AD203B41FA5}">
                      <a16:colId xmlns:a16="http://schemas.microsoft.com/office/drawing/2014/main" val="4177934075"/>
                    </a:ext>
                  </a:extLst>
                </a:gridCol>
                <a:gridCol w="1109471">
                  <a:extLst>
                    <a:ext uri="{9D8B030D-6E8A-4147-A177-3AD203B41FA5}">
                      <a16:colId xmlns:a16="http://schemas.microsoft.com/office/drawing/2014/main" val="3728816175"/>
                    </a:ext>
                  </a:extLst>
                </a:gridCol>
                <a:gridCol w="948259">
                  <a:extLst>
                    <a:ext uri="{9D8B030D-6E8A-4147-A177-3AD203B41FA5}">
                      <a16:colId xmlns:a16="http://schemas.microsoft.com/office/drawing/2014/main" val="1616911706"/>
                    </a:ext>
                  </a:extLst>
                </a:gridCol>
                <a:gridCol w="998640">
                  <a:extLst>
                    <a:ext uri="{9D8B030D-6E8A-4147-A177-3AD203B41FA5}">
                      <a16:colId xmlns:a16="http://schemas.microsoft.com/office/drawing/2014/main" val="4268659424"/>
                    </a:ext>
                  </a:extLst>
                </a:gridCol>
                <a:gridCol w="1232899">
                  <a:extLst>
                    <a:ext uri="{9D8B030D-6E8A-4147-A177-3AD203B41FA5}">
                      <a16:colId xmlns:a16="http://schemas.microsoft.com/office/drawing/2014/main" val="1603934469"/>
                    </a:ext>
                  </a:extLst>
                </a:gridCol>
              </a:tblGrid>
              <a:tr h="1186873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Ուս. տարի 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Ընդհանուր 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4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Աֆրիկացի ամերիկացի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4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Հնդիկ ամերիկացի </a:t>
                      </a: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կամ ալյասկացի 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4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ասիացի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ֆիլիպին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Հիսպանիկ կամ լատինացի 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4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Խաղաղ օվկիանոսի բնիկ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Սպիտակամորթ 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կամ ավելի ռասա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y-AM" sz="1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Չեն զեկուցել</a:t>
                      </a:r>
                      <a:endParaRPr lang="en-US" sz="160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08" marR="70708" marT="70708" marB="70708"/>
                </a:tc>
                <a:extLst>
                  <a:ext uri="{0D108BD9-81ED-4DB2-BD59-A6C34878D82A}">
                    <a16:rowId xmlns:a16="http://schemas.microsoft.com/office/drawing/2014/main" val="2747672817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2024-25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49.5%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35.2%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1.1%</a:t>
                      </a:r>
                    </a:p>
                  </a:txBody>
                  <a:tcPr marL="70708" marR="70708" marT="70708" marB="70708"/>
                </a:tc>
                <a:extLst>
                  <a:ext uri="{0D108BD9-81ED-4DB2-BD59-A6C34878D82A}">
                    <a16:rowId xmlns:a16="http://schemas.microsoft.com/office/drawing/2014/main" val="251795246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2023-24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48.4%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34.4%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1.1%</a:t>
                      </a:r>
                    </a:p>
                  </a:txBody>
                  <a:tcPr marL="70708" marR="70708" marT="70708" marB="70708"/>
                </a:tc>
                <a:extLst>
                  <a:ext uri="{0D108BD9-81ED-4DB2-BD59-A6C34878D82A}">
                    <a16:rowId xmlns:a16="http://schemas.microsoft.com/office/drawing/2014/main" val="2415970834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2022-23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55.4%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31.5%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2.2%</a:t>
                      </a:r>
                    </a:p>
                  </a:txBody>
                  <a:tcPr marL="70708" marR="70708" marT="70708" marB="70708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2.2%</a:t>
                      </a:r>
                    </a:p>
                  </a:txBody>
                  <a:tcPr marL="70708" marR="70708" marT="70708" marB="70708"/>
                </a:tc>
                <a:extLst>
                  <a:ext uri="{0D108BD9-81ED-4DB2-BD59-A6C34878D82A}">
                    <a16:rowId xmlns:a16="http://schemas.microsoft.com/office/drawing/2014/main" val="2652383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608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LCAP </a:t>
            </a:r>
            <a:r>
              <a:rPr lang="hy-AM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նպատակ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hy-AM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-ի չափիչներ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մոնտերեյ միջնակարգ դպրոց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1955853"/>
              </p:ext>
            </p:extLst>
          </p:nvPr>
        </p:nvGraphicFramePr>
        <p:xfrm>
          <a:off x="361950" y="1966908"/>
          <a:ext cx="11366957" cy="4478625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4423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2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6037">
                  <a:extLst>
                    <a:ext uri="{9D8B030D-6E8A-4147-A177-3AD203B41FA5}">
                      <a16:colId xmlns:a16="http://schemas.microsoft.com/office/drawing/2014/main" val="2198097081"/>
                    </a:ext>
                  </a:extLst>
                </a:gridCol>
                <a:gridCol w="714445">
                  <a:extLst>
                    <a:ext uri="{9D8B030D-6E8A-4147-A177-3AD203B41FA5}">
                      <a16:colId xmlns:a16="http://schemas.microsoft.com/office/drawing/2014/main" val="3892368816"/>
                    </a:ext>
                  </a:extLst>
                </a:gridCol>
              </a:tblGrid>
              <a:tr h="30140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endParaRPr lang="en-US" sz="2400" b="1" u="none" strike="noStrike" kern="1200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1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կավելան բոլոր աշակերտների ավարտական տոկոսը, ինչպես զեկուցվել է Կալիֆոռնիայի վահանկում: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տարում, բոլոր աշակերտների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93.2%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ավարտել է միջանակարգ դպրոցը: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 -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88.2%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շրջանի բոլոր աշակերտների ավարտական տոկոսը կազմել է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97.4%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98.4%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87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2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կավելան սոցիալ տնտեսապես անապահով աշակերտների ավարտական տոկոսը, ինչպես զեկուցվել է Կալիֆոռնիայի վահանկում: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տարում, սոցիալ տնտեսապես անապահով աշակերտների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ավարտել է միջանակարգ դպրոցը: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85.7%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տարում, սոցիալ տնտեսապես անապահով աշակերտների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ավարտել է միջանակարգ դպրոցը: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 -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97.8%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5608135"/>
                  </a:ext>
                </a:extLst>
              </a:tr>
              <a:tr h="40187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կպահպանվի կամ առնվազն 1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կնազի շրջանի կասեցված աշակերտների տոկոսը, ինչպես զեկուցվել է Կալիֆոռնիայի վահանկում: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աշակերտների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3.2%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առնվազն մեկ անգամ կասեցվել է 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suspended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դպրոցից: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 -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12.1%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2024-2025, 2.5% of students were suspended at least once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 -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14.2%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826798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0069222-CB02-6638-49F9-560C383B474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64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4FBFF5-4762-9476-8F47-0DE857EC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Մոնտերեյ դպրոցի կարեվոր դրույթները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706D53-EA99-B834-508C-3811D3EF5F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4085400" cy="4099225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WASC </a:t>
            </a:r>
            <a:r>
              <a:rPr lang="hy-AM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հավատարմագրում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 </a:t>
            </a:r>
            <a:r>
              <a:rPr lang="hy-AM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տարվա հավատարմագրում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y-AM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ամենաբարձր հնարավորը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1-ին ուժեղ կողմը.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Նվիրված դասախոսական կազմ և աշխատակազմ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Աշխատակազմն անընդհատ անում է այն ամենը, որոնք բավարարում են կրթական, ցոցիալ-հուզական և վարքագծային կարիքներն՝ ամուր կապ ստեղծելով աշակերտների միջև: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2-րդ ուժեղ կողմը.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Նպատակաուղղված և անհատականացված աշակերտական աջակցություններ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Խորհրդատվությունը,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SOAR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ծրագիրը և կրեդիտի վերականգնման ծրագրերն ավարտական և հետագա անցումային շրջանի անհատականացված ուղիներ են ապահովում: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BF6AEA-AE9C-CCCB-530F-C7B02F0CC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3738" y="2228003"/>
            <a:ext cx="6797071" cy="4551169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r>
              <a:rPr lang="hy-AM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Միջնակարգ դպրոցի օրինակելի մրցանակակիր դպրոց (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Distinguished Model High School Award</a:t>
            </a:r>
            <a:r>
              <a:rPr lang="hy-AM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Նահանգային ճանաչում.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Մոնտերեյ միջնակարգ դպրոցն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MHS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առաջարկվել է ստանալ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CCEA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օրինակելի միջնակարգ դպրոցի մրցանակ, որը շնորհվում է Կալիֆոռնիայի շարունակական և համայնքային ցերեկային դպրոցներին: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Ի՞նչ է ներկայացնում.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Այս ճանաչումն ընդգծում է մեր դպրոցը որպես աշակերտներին կրթական, սոցիալական և հուզական առումով աջակցելու գերազանցության օրինակ: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Ինչու՞ ենք արժանացել այս մրցանակին.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Այս մրցանակն արտացոլում է մեր ռւժեղ ծրագրերը, նվիրված աշխատակազմը, դրական դպրոցական մշակույթն ու յուրաքանչյուր աշակերտի հաջողության հասնելու ու ավարտելու օգնելու հանձնառությունը: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Ու՞մ է այն պատվում.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Այս պարգևը պատկանում է մեր աշակերտներին, ընտանիքներին, ուսուցիչներին, խորհրդատուներին և աշխատակազմին: Սա իսկական համայնքային ջանք է: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y-A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Ի՞նչ է լինելու հետո.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Այս տարի գարնանը, մեր դպրոցը պաշտոնապես կպարգևատրվի նահանգային կրթական համաժողովում և մրցանակաբաշխության հանդիսավոր հանդեսի ընթացքում: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216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DDDFE86-5A16-4E4F-AC76-792D6205A5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572152"/>
              </p:ext>
            </p:extLst>
          </p:nvPr>
        </p:nvGraphicFramePr>
        <p:xfrm>
          <a:off x="501445" y="1996578"/>
          <a:ext cx="11208774" cy="2576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009">
                  <a:extLst>
                    <a:ext uri="{9D8B030D-6E8A-4147-A177-3AD203B41FA5}">
                      <a16:colId xmlns:a16="http://schemas.microsoft.com/office/drawing/2014/main" val="2270957083"/>
                    </a:ext>
                  </a:extLst>
                </a:gridCol>
                <a:gridCol w="2636765">
                  <a:extLst>
                    <a:ext uri="{9D8B030D-6E8A-4147-A177-3AD203B41FA5}">
                      <a16:colId xmlns:a16="http://schemas.microsoft.com/office/drawing/2014/main" val="2895607633"/>
                    </a:ext>
                  </a:extLst>
                </a:gridCol>
              </a:tblGrid>
              <a:tr h="1229907">
                <a:tc>
                  <a:txBody>
                    <a:bodyPr/>
                    <a:lstStyle/>
                    <a:p>
                      <a:r>
                        <a:rPr lang="hy-AM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Երկակաի ուսուցման թեման </a:t>
                      </a:r>
                      <a:endParaRPr lang="en-US" sz="2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հատկացում</a:t>
                      </a:r>
                      <a:endParaRPr lang="en-US" sz="2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y-AM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ժամական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hy-AM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լրիվ դրույք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20366332"/>
                  </a:ext>
                </a:extLst>
              </a:tr>
              <a:tr h="61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hy-AM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Երկակի ուսուցման ուսուցչի արժեքը</a:t>
                      </a:r>
                      <a:r>
                        <a:rPr lang="en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y-AM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տարրական դպրոցի </a:t>
                      </a:r>
                      <a:r>
                        <a:rPr lang="en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hy-AM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լրիվ դրույք մինչև </a:t>
                      </a:r>
                      <a:r>
                        <a:rPr lang="en-US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39%)</a:t>
                      </a:r>
                      <a:endParaRPr sz="2400" b="1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733,719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76219353"/>
                  </a:ext>
                </a:extLst>
              </a:tr>
              <a:tr h="61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hy-AM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Երկակի ուսուցման ուսուցչի օգնական </a:t>
                      </a:r>
                      <a:r>
                        <a:rPr lang="en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 </a:t>
                      </a:r>
                      <a:r>
                        <a:rPr lang="hy-AM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լրիվ դրույք</a:t>
                      </a:r>
                      <a:r>
                        <a:rPr lang="en-US" sz="24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sz="2400" b="1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184,029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5608604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5AF3EBB-E15C-446C-B46B-F49620376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16" y="909585"/>
            <a:ext cx="9465190" cy="76035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25-26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ուս. տարվա բյուջեի պլանավորում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լրացուցիչ հիմնադրամ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(LCAP)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CBE351-7BBB-499E-882B-35BBD2089A2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65575" y="721371"/>
            <a:ext cx="3079139" cy="94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49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7DA251-ED77-3177-5259-C199A06E1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9CD4BEB-C391-4F7E-9838-95411A832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3900"/>
            <a:ext cx="12192000" cy="6134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34E70A-5F09-65E7-2054-AA5368D11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723901"/>
            <a:ext cx="10993549" cy="14287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y-AM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Երկակի ուսուցման արձանագրություն</a:t>
            </a:r>
            <a:r>
              <a:rPr lang="en-US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y-AM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հոկտեմբերի</a:t>
            </a:r>
            <a:r>
              <a:rPr lang="en-US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CBC32B7-4126-FBCC-5008-ABB2E0DBD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647846"/>
              </p:ext>
            </p:extLst>
          </p:nvPr>
        </p:nvGraphicFramePr>
        <p:xfrm>
          <a:off x="756050" y="2618330"/>
          <a:ext cx="11262867" cy="360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234">
                  <a:extLst>
                    <a:ext uri="{9D8B030D-6E8A-4147-A177-3AD203B41FA5}">
                      <a16:colId xmlns:a16="http://schemas.microsoft.com/office/drawing/2014/main" val="1897979224"/>
                    </a:ext>
                  </a:extLst>
                </a:gridCol>
                <a:gridCol w="693174">
                  <a:extLst>
                    <a:ext uri="{9D8B030D-6E8A-4147-A177-3AD203B41FA5}">
                      <a16:colId xmlns:a16="http://schemas.microsoft.com/office/drawing/2014/main" val="128808911"/>
                    </a:ext>
                  </a:extLst>
                </a:gridCol>
                <a:gridCol w="607142">
                  <a:extLst>
                    <a:ext uri="{9D8B030D-6E8A-4147-A177-3AD203B41FA5}">
                      <a16:colId xmlns:a16="http://schemas.microsoft.com/office/drawing/2014/main" val="32513030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3843299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740609500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3179762196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51107149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25475478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022455797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196172913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126582134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3822654976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932243529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1710837895"/>
                    </a:ext>
                  </a:extLst>
                </a:gridCol>
                <a:gridCol w="1703342">
                  <a:extLst>
                    <a:ext uri="{9D8B030D-6E8A-4147-A177-3AD203B41FA5}">
                      <a16:colId xmlns:a16="http://schemas.microsoft.com/office/drawing/2014/main" val="1046105938"/>
                    </a:ext>
                  </a:extLst>
                </a:gridCol>
              </a:tblGrid>
              <a:tr h="4427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y-AM" sz="2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Ուս. տ.</a:t>
                      </a:r>
                      <a:endParaRPr lang="en-US" sz="2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y-AM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y-AM" sz="2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Ընդհանուր </a:t>
                      </a:r>
                      <a:endParaRPr lang="en-US" sz="2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extLst>
                  <a:ext uri="{0D108BD9-81ED-4DB2-BD59-A6C34878D82A}">
                    <a16:rowId xmlns:a16="http://schemas.microsoft.com/office/drawing/2014/main" val="465750416"/>
                  </a:ext>
                </a:extLst>
              </a:tr>
              <a:tr h="7899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2022-23</a:t>
                      </a: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</a:t>
                      </a:r>
                    </a:p>
                  </a:txBody>
                  <a:tcPr marL="19730" marR="19730" marT="19730" marB="0" anchor="b"/>
                </a:tc>
                <a:extLst>
                  <a:ext uri="{0D108BD9-81ED-4DB2-BD59-A6C34878D82A}">
                    <a16:rowId xmlns:a16="http://schemas.microsoft.com/office/drawing/2014/main" val="1944598359"/>
                  </a:ext>
                </a:extLst>
              </a:tr>
              <a:tr h="7899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2023-24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</a:t>
                      </a:r>
                    </a:p>
                  </a:txBody>
                  <a:tcPr marL="19730" marR="19730" marT="19730" marB="0" anchor="b"/>
                </a:tc>
                <a:extLst>
                  <a:ext uri="{0D108BD9-81ED-4DB2-BD59-A6C34878D82A}">
                    <a16:rowId xmlns:a16="http://schemas.microsoft.com/office/drawing/2014/main" val="322965561"/>
                  </a:ext>
                </a:extLst>
              </a:tr>
              <a:tr h="7899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2024-25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b">
                        <a:buNone/>
                      </a:pPr>
                      <a:r>
                        <a:rPr lang="en-US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</a:t>
                      </a:r>
                    </a:p>
                  </a:txBody>
                  <a:tcPr marL="19730" marR="19730" marT="19730" marB="0" anchor="b"/>
                </a:tc>
                <a:extLst>
                  <a:ext uri="{0D108BD9-81ED-4DB2-BD59-A6C34878D82A}">
                    <a16:rowId xmlns:a16="http://schemas.microsoft.com/office/drawing/2014/main" val="4280491703"/>
                  </a:ext>
                </a:extLst>
              </a:tr>
              <a:tr h="7899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2025-26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2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30" marR="19730" marT="197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459</a:t>
                      </a:r>
                    </a:p>
                  </a:txBody>
                  <a:tcPr marL="19730" marR="19730" marT="19730" marB="0" anchor="b"/>
                </a:tc>
                <a:extLst>
                  <a:ext uri="{0D108BD9-81ED-4DB2-BD59-A6C34878D82A}">
                    <a16:rowId xmlns:a16="http://schemas.microsoft.com/office/drawing/2014/main" val="3532680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608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LCAP </a:t>
            </a:r>
            <a:r>
              <a:rPr lang="hy-AM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նպատակ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y-AM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-ի չափիչներ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0431523"/>
              </p:ext>
            </p:extLst>
          </p:nvPr>
        </p:nvGraphicFramePr>
        <p:xfrm>
          <a:off x="447829" y="2370986"/>
          <a:ext cx="11296341" cy="398142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3171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6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7160">
                  <a:extLst>
                    <a:ext uri="{9D8B030D-6E8A-4147-A177-3AD203B41FA5}">
                      <a16:colId xmlns:a16="http://schemas.microsoft.com/office/drawing/2014/main" val="4036268824"/>
                    </a:ext>
                  </a:extLst>
                </a:gridCol>
                <a:gridCol w="580870">
                  <a:extLst>
                    <a:ext uri="{9D8B030D-6E8A-4147-A177-3AD203B41FA5}">
                      <a16:colId xmlns:a16="http://schemas.microsoft.com/office/drawing/2014/main" val="1790675540"/>
                    </a:ext>
                  </a:extLst>
                </a:gridCol>
              </a:tblGrid>
              <a:tr h="41524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en-US" sz="24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112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3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 այն բոլոր աշակերտների թիվը, որոնք անգլերեն լեզվի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կստանա չափանիշներին գերազանցող կամ համապատասխանող արդյունք: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բոլոր աշակերտների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58.43%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չափանիշին գերազանցող կամ համապատասխանող արդյունք.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լեզու– 3-րդ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56.48%</a:t>
                      </a: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4-րդ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62.51%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5-րդ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61.80 %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բոլոր աշակերտների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չափանիշին գերազանցող կամ համապատասխանող արդյունք.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3-րդ դասարան -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51.94%</a:t>
                      </a: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4-րդ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56.43%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5-րդ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62.77%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402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3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կավելա այն անգլերեն սովորող աշակերտների թիվը, որոնք անգլերեն լեզվի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կստանա չափանիշներին գերազանցող կամ համապատասխանող արդյունք: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անգլերեն սովորող աշակերտների 13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.4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չափանիշին գերազանցող կամ համապատասխանող արդյունք.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hy-AM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3-րդ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39.76% </a:t>
                      </a: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4-րդ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46.07% </a:t>
                      </a: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5-րդ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45.15 %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անգլերեն սովորող աշակերտների 15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-ն անգլերեն լեզվի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CAASPP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քննությունից ստացել է չափանիշին գերազանցող կամ համապատասխանող արդյունք.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3-րդ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29.47% </a:t>
                      </a: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4-րդ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33.68%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Անգլերեն լեզու – 5-րդ դասարան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46.86%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23F3BD0-B15E-84B5-61BB-3C7F4D753C2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89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A7DB2-16F3-5C7F-91E6-24E594C12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277BB-228A-814E-5A82-CFF45C9C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LCAP </a:t>
            </a:r>
            <a:r>
              <a:rPr lang="hy-AM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նպատակ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y-AM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-ի չափիչներ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երկակի ուսուցման ծրագիր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928D34-E161-CC67-D79F-CBA6F0F81D6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A42B2531-B5E4-39E5-AD7C-4E587ECEC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3" y="1819661"/>
            <a:ext cx="11265814" cy="503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C8BF95-49DD-6590-6E87-F319C542890B}"/>
              </a:ext>
            </a:extLst>
          </p:cNvPr>
          <p:cNvSpPr/>
          <p:nvPr/>
        </p:nvSpPr>
        <p:spPr>
          <a:xfrm>
            <a:off x="1276709" y="1917290"/>
            <a:ext cx="474453" cy="22813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097035-D539-8384-477F-6CFF12789FC3}"/>
              </a:ext>
            </a:extLst>
          </p:cNvPr>
          <p:cNvSpPr/>
          <p:nvPr/>
        </p:nvSpPr>
        <p:spPr>
          <a:xfrm>
            <a:off x="3490823" y="1917290"/>
            <a:ext cx="474453" cy="22147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3BBD62-5EF0-219A-4F73-8949E3823D14}"/>
              </a:ext>
            </a:extLst>
          </p:cNvPr>
          <p:cNvSpPr/>
          <p:nvPr/>
        </p:nvSpPr>
        <p:spPr>
          <a:xfrm>
            <a:off x="5736565" y="1917291"/>
            <a:ext cx="474213" cy="27156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03994A-CAAF-E1A2-0FF8-0843C748AD83}"/>
              </a:ext>
            </a:extLst>
          </p:cNvPr>
          <p:cNvSpPr/>
          <p:nvPr/>
        </p:nvSpPr>
        <p:spPr>
          <a:xfrm>
            <a:off x="7226300" y="1917290"/>
            <a:ext cx="474213" cy="281861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ADA388-9D16-2B4C-5AEB-7E03DEF4A4E9}"/>
              </a:ext>
            </a:extLst>
          </p:cNvPr>
          <p:cNvSpPr/>
          <p:nvPr/>
        </p:nvSpPr>
        <p:spPr>
          <a:xfrm>
            <a:off x="8716035" y="1917290"/>
            <a:ext cx="449622" cy="24131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3F860B-453D-0E15-4BF2-3AD4BAEA1404}"/>
              </a:ext>
            </a:extLst>
          </p:cNvPr>
          <p:cNvSpPr/>
          <p:nvPr/>
        </p:nvSpPr>
        <p:spPr>
          <a:xfrm>
            <a:off x="10196181" y="1917290"/>
            <a:ext cx="458869" cy="33275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13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C9707-88CE-04D2-244B-F87B94D1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539B2E-7A9B-A537-B6CA-79015926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Երկակի ուսուցման ծրագրի կարեվոր դրույթները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56E2A5-88E0-5953-1C5F-A29CDE3BD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899" y="2228002"/>
            <a:ext cx="3588043" cy="424899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hy-A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Աշակերտների համար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y-AM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Գրագիտություն և գրագիտության կնիք.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Աշակերտներն ավարտում են դպրոցը և պատրաստ լինում ստանալ Կալիֆոռնիայի նահանգային գրագիտության կնիքն՝ ամրապնդելով քոլեջի և մասնագիտություն ընտրելու պատրաստվածությունը: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y-AM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Կրթական նվաճումներ.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Կալիֆոռնիայի ընդհանուր հիմնական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անգլերեն լեզու և մաթեմատիկա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և Կալիֆոռնիայի անգլերեն լեզվի (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ELD</a:t>
            </a: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չափանիշներին համապատասխան գրագիտության ուժեղ ուսումումը նպաստում է երկարաժամկետ կրթական հաջողություններին: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y-AM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Մշակութային կարողություններ.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Աշակերտները միջմշակութային հմտություններ և գլոբալ իրազեկություն են զարգացնում՝ ըստ Կալիֆոռնիայի բազմազգ համայնքների: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FB994-21D0-4E52-7CAE-63C3D7C5D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13412" y="2228002"/>
            <a:ext cx="3720353" cy="3633047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hy-AM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Ընտանիքների համար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y-AM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Լեզվի և մշակույթի գնահատում.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hy-AM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Մայրենի լեզուն արժանիք է համարվում, որը նեցուկ է հանդիսանում աջակցել ընտանեկան հպարտությանն ու միջսերնդային հաղորդակցությանը: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y-AM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Իմաստալից ներգրավվածություն.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hy-AM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Բազմալեզու հաղորդակցությունն ու դպրոցական ներառական պրակտիկան ամրապնդում են ընտանիքի ու դպրոցի միջև ընկած համագործակցությունը: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y-AM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Հավասար հասանելիություն.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hy-AM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Հանրային դպրոցների հարստացման ծրագրերի հասանելիությունն ավանդաբար հասնելի է միայն մասնավոր տարբերակների միջոցով: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8DA4AB3-9113-28C6-75A4-D209ED770AE8}"/>
              </a:ext>
            </a:extLst>
          </p:cNvPr>
          <p:cNvSpPr txBox="1">
            <a:spLocks/>
          </p:cNvSpPr>
          <p:nvPr/>
        </p:nvSpPr>
        <p:spPr>
          <a:xfrm>
            <a:off x="7445717" y="2228002"/>
            <a:ext cx="3588043" cy="36330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2F150-8D66-2B5A-E608-60CF3A3CCC99}"/>
              </a:ext>
            </a:extLst>
          </p:cNvPr>
          <p:cNvSpPr txBox="1"/>
          <p:nvPr/>
        </p:nvSpPr>
        <p:spPr>
          <a:xfrm>
            <a:off x="8068235" y="2228002"/>
            <a:ext cx="3588043" cy="322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336"/>
              </a:spcBef>
              <a:spcAft>
                <a:spcPts val="600"/>
              </a:spcAft>
            </a:pPr>
            <a:r>
              <a:rPr lang="hy-A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Դպրոցական շրջանի համար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336"/>
              </a:spcBef>
              <a:spcAft>
                <a:spcPts val="600"/>
              </a:spcAft>
            </a:pPr>
            <a:r>
              <a:rPr lang="hy-AM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Հավասարություն և հասանելիություն.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336"/>
              </a:spcBef>
              <a:spcAft>
                <a:spcPts val="600"/>
              </a:spcAft>
            </a:pP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Լեզվի լրացուցիչ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ոչ թե օժանդակ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զարգացումն օգնում է անգլերեն սովորողներին և միաժամանակ օգուտ բերում բոլոր աշակերտներին: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336"/>
              </a:spcBef>
              <a:spcAft>
                <a:spcPts val="600"/>
              </a:spcAft>
            </a:pPr>
            <a:r>
              <a:rPr lang="hy-AM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Արձանագրություն և պահպանում.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336"/>
              </a:spcBef>
              <a:spcAft>
                <a:spcPts val="600"/>
              </a:spcAft>
            </a:pP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Երկակի ուսուցման ծրագիրը գրավում և պահպանում է ընտանիքներին կայունացնելով ընդունելությունը: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336"/>
              </a:spcBef>
              <a:spcAft>
                <a:spcPts val="600"/>
              </a:spcAft>
            </a:pPr>
            <a:r>
              <a:rPr lang="hy-AM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Աշխատանքի պատրաստ.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336"/>
              </a:spcBef>
              <a:spcAft>
                <a:spcPts val="600"/>
              </a:spcAft>
            </a:pPr>
            <a:r>
              <a:rPr lang="hy-AM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Պատրաստում է շրջանավարտներին Կալիֆոռնիայի առողջապահության, կրթության, գործատեղերի և հարնային ծառայության ոլորտների բազմալեզու աշխատուժի համար: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94158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DAC42-786E-F4A5-950A-7962D68FE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768C58-B8F9-D556-857C-4B052022D7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1522982"/>
              </p:ext>
            </p:extLst>
          </p:nvPr>
        </p:nvGraphicFramePr>
        <p:xfrm>
          <a:off x="412954" y="1979802"/>
          <a:ext cx="11533239" cy="2488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5481">
                  <a:extLst>
                    <a:ext uri="{9D8B030D-6E8A-4147-A177-3AD203B41FA5}">
                      <a16:colId xmlns:a16="http://schemas.microsoft.com/office/drawing/2014/main" val="2270957083"/>
                    </a:ext>
                  </a:extLst>
                </a:gridCol>
                <a:gridCol w="2287758">
                  <a:extLst>
                    <a:ext uri="{9D8B030D-6E8A-4147-A177-3AD203B41FA5}">
                      <a16:colId xmlns:a16="http://schemas.microsoft.com/office/drawing/2014/main" val="2895607633"/>
                    </a:ext>
                  </a:extLst>
                </a:gridCol>
              </a:tblGrid>
              <a:tr h="1399255">
                <a:tc>
                  <a:txBody>
                    <a:bodyPr/>
                    <a:lstStyle/>
                    <a:p>
                      <a:r>
                        <a:rPr lang="hy-AM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Նպատակ 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hy-AM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Մոնտերեյ դպրոց </a:t>
                      </a:r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Հատկացում </a:t>
                      </a:r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20366332"/>
                  </a:ext>
                </a:extLst>
              </a:tr>
              <a:tr h="10897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hy-AM" sz="20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Խորհրդատվություն դպրոցում բոլոր աշակերտների համար – </a:t>
                      </a:r>
                      <a:r>
                        <a:rPr lang="en" sz="20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FSA</a:t>
                      </a:r>
                      <a:r>
                        <a:rPr lang="hy-AM" sz="20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-ի միջոցով</a:t>
                      </a:r>
                      <a:endParaRPr sz="2000" b="1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3F3F3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131,500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683622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164B6B8-8D34-652B-48B3-0B8302F48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670" y="907711"/>
            <a:ext cx="10648335" cy="76035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25-26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ուս. տարվա բյուջեի պլանավորում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լրացուցիչ հիմնադրամ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(LCAP)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E46BD5-88C1-5E8E-A060-DC01C174EDE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91866" y="719497"/>
            <a:ext cx="3079139" cy="94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56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A93CC-28F3-82E3-9276-1BF9D951A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F3BA-D444-824B-D57A-516AE0900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LCAP </a:t>
            </a:r>
            <a:r>
              <a:rPr lang="hy-A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նպատակ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hy-A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-ի չափիչներ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հոգեկան առողջություն </a:t>
            </a:r>
            <a:endParaRPr lang="en-US" sz="4000" dirty="0"/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AB1EDA52-F337-BE98-74DE-62D26822B6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015498"/>
              </p:ext>
            </p:extLst>
          </p:nvPr>
        </p:nvGraphicFramePr>
        <p:xfrm>
          <a:off x="433329" y="2408739"/>
          <a:ext cx="11295578" cy="440811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4702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5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67286">
                  <a:extLst>
                    <a:ext uri="{9D8B030D-6E8A-4147-A177-3AD203B41FA5}">
                      <a16:colId xmlns:a16="http://schemas.microsoft.com/office/drawing/2014/main" val="2198097081"/>
                    </a:ext>
                  </a:extLst>
                </a:gridCol>
                <a:gridCol w="709959">
                  <a:extLst>
                    <a:ext uri="{9D8B030D-6E8A-4147-A177-3AD203B41FA5}">
                      <a16:colId xmlns:a16="http://schemas.microsoft.com/office/drawing/2014/main" val="3892368816"/>
                    </a:ext>
                  </a:extLst>
                </a:gridCol>
              </a:tblGrid>
              <a:tr h="30140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endParaRPr lang="en-US" sz="2400" b="1" u="none" strike="noStrike" kern="1200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խրոնիկ բացակայողների տոկոսը կվազի 9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-ով, ինչպես զեկուցված է Կալիֆոռնիայի վահանակում: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տարում, աշակերտների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18.9%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խրոնիկ բացակայել է: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աշակերտների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11.8%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-ը խրոնիկ բացակայել է: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87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դպրոցի հաճախման տոկոսը կաճի 1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-ով, ինչպես զեկուցված է Կալիֆոռնիայի վահանակում: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հաճախումը կազմել է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91.71%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հաճախումը կազմել է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94.2%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4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5608135"/>
                  </a:ext>
                </a:extLst>
              </a:tr>
              <a:tr h="40187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տարվա ընթացքում, 6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hy-AM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-ով ակավելա աշակերտների, ծնողների և աշխատակազմի հոգատարության զգացումը: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դպրոցի բավարարվածության հարցադրման վերլուծումը ցույց է տվել հեևյալը.Դպրոցը դրական և աջակցող կրթական միջավայր է. Աշխատակազմ՝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82%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աշակերտներ՝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64%</a:t>
                      </a:r>
                      <a:r>
                        <a:rPr lang="hy-AM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ծնողներ՝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  <a:r>
                        <a:rPr lang="hy-AM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ուս. տարում</a:t>
                      </a:r>
                      <a:r>
                        <a:rPr lang="en-US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hy-AM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դպրոցի բավարարվածության հարցադրման վերլուծումը ցույց է տվել հետևյալը. Դպրոցը դրական և աջակցող կրթական միջավայր է. Աշխատակազմ՝ </a:t>
                      </a:r>
                      <a:r>
                        <a:rPr lang="en-US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83%</a:t>
                      </a:r>
                      <a:r>
                        <a:rPr lang="hy-AM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աշակերտներ՝</a:t>
                      </a:r>
                      <a:r>
                        <a:rPr lang="en-US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70%</a:t>
                      </a:r>
                      <a:r>
                        <a:rPr lang="hy-AM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ծնողներ՝ </a:t>
                      </a:r>
                      <a:r>
                        <a:rPr lang="en-US" sz="16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79%</a:t>
                      </a: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4800" b="1" u="none" strike="noStrike" cap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388826798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7129657-5A4C-90E0-CF83-272ABBBFB8A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69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5FA10-B74F-5015-2331-AFDE90D70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38F95-9634-2718-0C66-1A6AD4F39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LCAP </a:t>
            </a:r>
            <a:r>
              <a:rPr lang="hy-A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նպատակ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hy-A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-ի չափիչներ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հոգեկան առողջություն </a:t>
            </a:r>
            <a:endParaRPr lang="en-US" sz="4000" dirty="0"/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DE421679-DFB6-B7FE-D664-919B77E314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2368765"/>
              </p:ext>
            </p:extLst>
          </p:nvPr>
        </p:nvGraphicFramePr>
        <p:xfrm>
          <a:off x="433329" y="1966908"/>
          <a:ext cx="11295578" cy="477390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083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7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25068">
                  <a:extLst>
                    <a:ext uri="{9D8B030D-6E8A-4147-A177-3AD203B41FA5}">
                      <a16:colId xmlns:a16="http://schemas.microsoft.com/office/drawing/2014/main" val="2198097081"/>
                    </a:ext>
                  </a:extLst>
                </a:gridCol>
              </a:tblGrid>
              <a:tr h="30140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Որքանո՞վ կշահեն ձեր </a:t>
                      </a:r>
                      <a:r>
                        <a:rPr lang="hy-AM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մտերիմ ընկերներից ոմանք 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աջակցող և խորհրդատվական հետևյալ ծառայություններից: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օգտակարության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2023: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Անհանգստության կամ սթրեսի հետ կապված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75%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Ահաբեկման կանխարգելման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53%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Դեպրեսիայի կամ ինքնասպանության կանխարգելման խորհրդատվություն և աջակցող ծառայություն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62%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Միջանձնական հարաբերությունների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64%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Թմրանյութերի չարաշահման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48%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2025: 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Անհանգստության կամ սթրեսի հետ կապված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72%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Ահաբեկման կանխարգելման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- 51%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Դեպրեսիայի կամ ինքնասպանության կանխարգելման խորհրդատվություն և աջակցող ծառայություն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57%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Միջանձնական հարաբերությունների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60%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Թմրանյութերի չարաշահման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45%</a:t>
                      </a:r>
                    </a:p>
                    <a:p>
                      <a:pPr marL="91440" algn="l" fontAlgn="t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875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Որքանո՞վ </a:t>
                      </a:r>
                      <a:r>
                        <a:rPr lang="hy-AM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դուք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կշահեք աջակցող և խորհրդատվական հետևյալ ծառայություններից: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y-AM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օգտակարության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2023: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Անհանգստության կամ սթրեսի հետ կապված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68%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Ահաբեկման կանխարգելման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53%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Դեպրեսիայի կամ ինքնասպանության կանխարգելման խորհրդատվություն և աջակցող ծառայություն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46%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Միջանձնական հարաբերությունների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50%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Թմրանյութերի չարաշահման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29%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2025: 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Անհանգստության կամ սթրեսի հետ կապված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65%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Ահաբեկման կանխարգելման խորհրդատվություն կամ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- 51%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Դեպրեսիայի կամ ինքնասպանության կանխարգելման խորհրդատվություն և աջակցող ծառայություն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40%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Միջանձնական հարաբերությունների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47%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Թմրանյութերի չարաշահման խորհրդատվություն և աջակցող ծառայություններ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27%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560813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3DEBFF8-5942-FE7C-52DC-202750FE28A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64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0C291-2847-2403-363B-E3FC55281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60A09-242F-B4CD-EA73-5C317E1D8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93" y="702156"/>
            <a:ext cx="11147715" cy="10138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LCAP 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նպատակ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-ի չափիչներ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հոգեկան առողջություն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920BA6A6-5D29-B252-8711-8CE0D96DD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8940054"/>
              </p:ext>
            </p:extLst>
          </p:nvPr>
        </p:nvGraphicFramePr>
        <p:xfrm>
          <a:off x="206476" y="1966908"/>
          <a:ext cx="11842956" cy="4726619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184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49196">
                  <a:extLst>
                    <a:ext uri="{9D8B030D-6E8A-4147-A177-3AD203B41FA5}">
                      <a16:colId xmlns:a16="http://schemas.microsoft.com/office/drawing/2014/main" val="2198097081"/>
                    </a:ext>
                  </a:extLst>
                </a:gridCol>
              </a:tblGrid>
              <a:tr h="56493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Չափիչ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hy-AM" sz="1800" b="1" u="none" strike="noStrike" cap="none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2-րդ տարվա արդյունք</a:t>
                      </a:r>
                      <a:endParaRPr lang="en-US" sz="1800" b="1" u="none" strike="noStrike" cap="none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8563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Ինչպե՞ս եք գնահատում դպրոցում հատկացվող այս ծառայությունների կամ ծրագրերի արդյունավետությունը: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շատ արդյունավետ և ծայրահեղ արդյունավետ -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2023: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Բրբենքի ընտանեկան ծառայությունների գործակալություն (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FSA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-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օրինակ՝ խորհրդատվություն դպրոցում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31%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Խմբակային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16%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Անհատական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28%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Ծնողի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ընտանեկան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31%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Բրբենք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43%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Բրոզ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2025: 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Բրբենքի ընտանեկան ծառայությունների գործակալություն (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FSA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-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օրինակ՝ խորհրդատվություն դպրոցում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)– 33%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Խմբակային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19%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Անհատական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32%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Ծնողի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ընտանեկան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16%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Բրբենք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39%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Բրոզ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8563"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Ինչպե՞ս եք գնահատում դպրոցում հատկացվող այս ծառայությունների կամ ծրագրերի արդյունավետությունը: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algn="l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hy-AM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արդյունավետ չէ -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2023: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Բրբենքի ընտանեկան ծառայությունների գործակալություն (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FSA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-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օրինակ՝ խորհրդատվություն դպրոցում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9%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Խմբակային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16%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Անհատական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10%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Ծնողի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ընտանեկան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10%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Բրբենք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12%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Բրոզ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2025: 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Բրբենքի ընտանեկան ծառայությունների գործակալություն (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FSA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-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hy-AM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օրինակ՝ խորհրդատվություն դպրոցում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– 1%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Խմբակային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8%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Անհատական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8%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Ծնողի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ընտանեկան խորհրդատվություն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4%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Բրբենք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13%</a:t>
                      </a:r>
                    </a:p>
                    <a:p>
                      <a:pPr marL="91440" algn="l" fontAlgn="t">
                        <a:buNone/>
                      </a:pPr>
                      <a:r>
                        <a:rPr lang="hy-AM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Բարեկեցության կենտրոն Բրոզ միջնակարգ դպրոցում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033568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723B5DD-7433-1D01-2145-6F0FE3079A3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4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FAD5AA-1C32-53A5-147B-72A8E8BD8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F3D65BA-1C65-40FB-92EF-83951BDC1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F52CCA-FCDD-49A0-BFFC-3BD41F1B8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272FC8-E5EA-32D3-8A5F-0B04AAD67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210" y="1419225"/>
            <a:ext cx="3305658" cy="3173796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hy-AM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Բրբենքի ընտանեկան ծառայությունների ծրագրերը Բրբենքի դպրոցներում </a:t>
            </a:r>
            <a:endParaRPr lang="en-US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7917BD2-ED5C-1279-222F-61348B4A2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92406"/>
              </p:ext>
            </p:extLst>
          </p:nvPr>
        </p:nvGraphicFramePr>
        <p:xfrm>
          <a:off x="162232" y="818271"/>
          <a:ext cx="7782917" cy="56666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3549">
                  <a:extLst>
                    <a:ext uri="{9D8B030D-6E8A-4147-A177-3AD203B41FA5}">
                      <a16:colId xmlns:a16="http://schemas.microsoft.com/office/drawing/2014/main" val="2779912785"/>
                    </a:ext>
                  </a:extLst>
                </a:gridCol>
                <a:gridCol w="1800362">
                  <a:extLst>
                    <a:ext uri="{9D8B030D-6E8A-4147-A177-3AD203B41FA5}">
                      <a16:colId xmlns:a16="http://schemas.microsoft.com/office/drawing/2014/main" val="882734409"/>
                    </a:ext>
                  </a:extLst>
                </a:gridCol>
                <a:gridCol w="2034139">
                  <a:extLst>
                    <a:ext uri="{9D8B030D-6E8A-4147-A177-3AD203B41FA5}">
                      <a16:colId xmlns:a16="http://schemas.microsoft.com/office/drawing/2014/main" val="3446612064"/>
                    </a:ext>
                  </a:extLst>
                </a:gridCol>
                <a:gridCol w="2104867">
                  <a:extLst>
                    <a:ext uri="{9D8B030D-6E8A-4147-A177-3AD203B41FA5}">
                      <a16:colId xmlns:a16="http://schemas.microsoft.com/office/drawing/2014/main" val="3102367866"/>
                    </a:ext>
                  </a:extLst>
                </a:gridCol>
              </a:tblGrid>
              <a:tr h="9819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Ոլորտ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Խորհրդատվություն դպրոցում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բարեկեցություն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CARE </a:t>
                      </a: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կենտրոն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IEP </a:t>
                      </a:r>
                      <a:r>
                        <a:rPr lang="hy-AM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խորհրդատվություն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extLst>
                  <a:ext uri="{0D108BD9-81ED-4DB2-BD59-A6C34878D82A}">
                    <a16:rowId xmlns:a16="http://schemas.microsoft.com/office/drawing/2014/main" val="1974083959"/>
                  </a:ext>
                </a:extLst>
              </a:tr>
              <a:tr h="15723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Ու՞մ համար է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Բոլոր աշակերտների համար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Միջնակարգ դպրոցի աշակերտների համար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Որակավորված հաշմանդամու- թյուն ունեցող աշակերտների համար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extLst>
                  <a:ext uri="{0D108BD9-81ED-4DB2-BD59-A6C34878D82A}">
                    <a16:rowId xmlns:a16="http://schemas.microsoft.com/office/drawing/2014/main" val="3799853927"/>
                  </a:ext>
                </a:extLst>
              </a:tr>
              <a:tr h="7122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Հասանելիու թյուն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Ուղղորդում կամ պահանջ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Կամավոր, առանց ժամադրության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IEP </a:t>
                      </a: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թիմի որոշում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extLst>
                  <a:ext uri="{0D108BD9-81ED-4DB2-BD59-A6C34878D82A}">
                    <a16:rowId xmlns:a16="http://schemas.microsoft.com/office/drawing/2014/main" val="2799100795"/>
                  </a:ext>
                </a:extLst>
              </a:tr>
              <a:tr h="10010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Կենտրոնացում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Կարճաժամկետ աջակցութոյւն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Կանխարգելում, սթրեսի թեթևացում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Կրթական հասանելիություն և նպատակներ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extLst>
                  <a:ext uri="{0D108BD9-81ED-4DB2-BD59-A6C34878D82A}">
                    <a16:rowId xmlns:a16="http://schemas.microsoft.com/office/drawing/2014/main" val="3245064682"/>
                  </a:ext>
                </a:extLst>
              </a:tr>
              <a:tr h="6867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Հաճախականու թյուն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Սահմանափակ է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Ըստ պահանջի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Նշված է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IEP</a:t>
                      </a: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-ում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extLst>
                  <a:ext uri="{0D108BD9-81ED-4DB2-BD59-A6C34878D82A}">
                    <a16:rowId xmlns:a16="http://schemas.microsoft.com/office/drawing/2014/main" val="259734915"/>
                  </a:ext>
                </a:extLst>
              </a:tr>
              <a:tr h="7122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Իրավական պահանջներ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Ոչ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ոչ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437" marR="89437" marT="44719" marB="4471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y-AM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Այո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(IDEA)</a:t>
                      </a:r>
                    </a:p>
                  </a:txBody>
                  <a:tcPr marL="89437" marR="89437" marT="44719" marB="44719" anchor="ctr"/>
                </a:tc>
                <a:extLst>
                  <a:ext uri="{0D108BD9-81ED-4DB2-BD59-A6C34878D82A}">
                    <a16:rowId xmlns:a16="http://schemas.microsoft.com/office/drawing/2014/main" val="3989879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969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ABF723-4BA0-7060-E5B1-BE1C9F697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ԲԴՄՇ-ի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LCAP</a:t>
            </a:r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բյուջեի թարմացում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3FEA8E2-5544-DA62-B678-EF0847FBCD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Ուսման վերականգնման դրամաշնորհային արտակարգ միջոցներ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984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F03DF-1057-96A2-A514-147929DB8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2296"/>
            <a:ext cx="6965236" cy="970338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Բյուջեի ամփոփում ծնողների համար </a:t>
            </a:r>
            <a:b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(BOP)	</a:t>
            </a:r>
            <a:r>
              <a:rPr lang="en-US" b="1" dirty="0">
                <a:solidFill>
                  <a:schemeClr val="bg1"/>
                </a:solidFill>
              </a:rPr>
              <a:t>				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036AA4-FBFE-B8AB-299D-944528C75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484907"/>
              </p:ext>
            </p:extLst>
          </p:nvPr>
        </p:nvGraphicFramePr>
        <p:xfrm>
          <a:off x="1356852" y="3000411"/>
          <a:ext cx="9586452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376">
                  <a:extLst>
                    <a:ext uri="{9D8B030D-6E8A-4147-A177-3AD203B41FA5}">
                      <a16:colId xmlns:a16="http://schemas.microsoft.com/office/drawing/2014/main" val="2067983959"/>
                    </a:ext>
                  </a:extLst>
                </a:gridCol>
                <a:gridCol w="2499422">
                  <a:extLst>
                    <a:ext uri="{9D8B030D-6E8A-4147-A177-3AD203B41FA5}">
                      <a16:colId xmlns:a16="http://schemas.microsoft.com/office/drawing/2014/main" val="733077014"/>
                    </a:ext>
                  </a:extLst>
                </a:gridCol>
                <a:gridCol w="3367654">
                  <a:extLst>
                    <a:ext uri="{9D8B030D-6E8A-4147-A177-3AD203B41FA5}">
                      <a16:colId xmlns:a16="http://schemas.microsoft.com/office/drawing/2014/main" val="753143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Թեմա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Ինչպես ընդունված է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BOP</a:t>
                      </a:r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-ում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Գումարն՝ ըստ թեմայի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99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LCFF </a:t>
                      </a:r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ընդհանուր ֆոնդ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$170,073,136.01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$170,066,333*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994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LCFF </a:t>
                      </a:r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լրացուցիչ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համակենտրոնացած հիմնադրամ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$11,970,073.00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$11,877,971*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084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Նահանգային այլ ֆոնդ.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LREBG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$559,496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90449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BF172CD-9993-0FAD-FAC2-8757572304B2}"/>
              </a:ext>
            </a:extLst>
          </p:cNvPr>
          <p:cNvSpPr txBox="1"/>
          <p:nvPr/>
        </p:nvSpPr>
        <p:spPr>
          <a:xfrm>
            <a:off x="1356852" y="859910"/>
            <a:ext cx="95864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Երբ Բրբենք Դպրոցների Միացյալ Շրջանն ընդունեց իր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LCAP-</a:t>
            </a:r>
            <a: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ը և բյուջեն, պետական ​​բյուջեի մասին օրենքը դեռևս վերջնականապես չէր ընդունվել: Վերջնական պետական ​​բյուջեն ներառում էր լրացուցիչ միջոցներ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LREBG), </a:t>
            </a:r>
            <a: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որոնք Բրբենքի շրջանի կողմից չէին նախատեսված, և ծնողների համար նախատեսված բյուջեի ամփոփագրը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BOP) </a:t>
            </a:r>
            <a:r>
              <a:rPr lang="hy-A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չէր ներառում այդ լրացուցիչ միջոցները: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E2F028-1102-9897-F7D4-40C7425B6C13}"/>
              </a:ext>
            </a:extLst>
          </p:cNvPr>
          <p:cNvSpPr txBox="1">
            <a:spLocks/>
          </p:cNvSpPr>
          <p:nvPr/>
        </p:nvSpPr>
        <p:spPr>
          <a:xfrm>
            <a:off x="7704084" y="5414696"/>
            <a:ext cx="3906724" cy="970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hy-AM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2-րդ ժամանակավոր բյուջեին պատրաստվելիս 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882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2C0CC-C802-9AC1-FCF3-9D0D5B456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765ABC-1FE1-66D7-2332-1AEAADCFFC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262563"/>
            <a:ext cx="4910138" cy="688975"/>
          </a:xfrm>
        </p:spPr>
        <p:txBody>
          <a:bodyPr/>
          <a:lstStyle/>
          <a:p>
            <a:r>
              <a:rPr lang="en-US" dirty="0"/>
              <a:t>Pending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ED266D-7127-4E9F-A03C-7D00373ABFF1}"/>
              </a:ext>
            </a:extLst>
          </p:cNvPr>
          <p:cNvSpPr/>
          <p:nvPr/>
        </p:nvSpPr>
        <p:spPr>
          <a:xfrm>
            <a:off x="1823496" y="1476911"/>
            <a:ext cx="8545007" cy="5016758"/>
          </a:xfrm>
          <a:prstGeom prst="rect">
            <a:avLst/>
          </a:prstGeom>
          <a:ln>
            <a:solidFill>
              <a:schemeClr val="accent3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y-AM" sz="4000" b="1" dirty="0">
                <a:ln/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25-26 ուս. տարում տրամադրված լրացուցիչ </a:t>
            </a:r>
            <a:r>
              <a:rPr lang="en-US" sz="4000" b="1" dirty="0">
                <a:ln/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LREBG-</a:t>
            </a:r>
            <a:r>
              <a:rPr lang="hy-AM" sz="4000" b="1" dirty="0">
                <a:ln/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ն կպահպանվի 26-27 և/կամ 27-28 ուսումնական տարիների համար։ ԲԴՄՇ-ն </a:t>
            </a:r>
            <a:r>
              <a:rPr lang="en-US" sz="4000" b="1" dirty="0">
                <a:ln/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hy-AM" sz="4000" b="1" dirty="0">
                <a:ln/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559,496 դոլար է ստացել 25-26 ուս. տարվա համար և նույն գումարը կստանա հաջորդ երկու տարիների ընթացքում։</a:t>
            </a:r>
            <a:endParaRPr lang="en-US" sz="4000" b="1" cap="none" spc="0" dirty="0">
              <a:ln/>
              <a:solidFill>
                <a:schemeClr val="accent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7539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31133</TotalTime>
  <Words>3230</Words>
  <Application>Microsoft Office PowerPoint</Application>
  <PresentationFormat>Widescreen</PresentationFormat>
  <Paragraphs>431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Gill Sans MT</vt:lpstr>
      <vt:lpstr>Raleway</vt:lpstr>
      <vt:lpstr>Sylfaen</vt:lpstr>
      <vt:lpstr>Times New Roman</vt:lpstr>
      <vt:lpstr>Wingdings 2</vt:lpstr>
      <vt:lpstr>Dividend</vt:lpstr>
      <vt:lpstr>2025-2026 ուս. տարվա ԲԴՄՇ-ի Տեղական վերահսկողության եվ հաշվետվողականության ծրագիր (LCAP)</vt:lpstr>
      <vt:lpstr>կրթական նպատակներ 2025–2026 ուս. տարվա համար</vt:lpstr>
      <vt:lpstr>կրթական նպատակներ 2025–2026 ուս. տարվա համար</vt:lpstr>
      <vt:lpstr>կրթական նպատակներ 2025–2026 ուս. տարվա համար</vt:lpstr>
      <vt:lpstr>կրթական նպատակներ 2025–2026 ուս. տարվա համար</vt:lpstr>
      <vt:lpstr>Տվյալների ուսումնասիրություն, ծրագրի ու ծառայությունների կարեվորագույն կետեր</vt:lpstr>
      <vt:lpstr>25-26 ուս. տարվա բյուջեի պլանավորում  լրացուցիչ հիմնադրամ (LCAP)</vt:lpstr>
      <vt:lpstr>Մոնտերեյ դպրոցի արձանագրություն (հոկտեմբերի 5)</vt:lpstr>
      <vt:lpstr>LCAP նպատակ 2-ի չափիչներ մոնտերեյ միջնակարգ դպրոց</vt:lpstr>
      <vt:lpstr>Մոնտերեյ դպրոցի կարեվոր դրույթները</vt:lpstr>
      <vt:lpstr>25-26 ուս. տարվա բյուջեի պլանավորում  լրացուցիչ հիմնադրամ (LCAP)</vt:lpstr>
      <vt:lpstr>Երկակի ուսուցման արձանագրություն (հոկտեմբերի 5)</vt:lpstr>
      <vt:lpstr>LCAP նպատակ 1-ի չափիչներ</vt:lpstr>
      <vt:lpstr>LCAP նպատակ 1-ի չափիչներ երկակի ուսուցման ծրագիր</vt:lpstr>
      <vt:lpstr>Երկակի ուսուցման ծրագրի կարեվոր դրույթները</vt:lpstr>
      <vt:lpstr>25-26 ուս. տարվա բյուջեի պլանավորում  լրացուցիչ հիմնադրամ (LCAP)</vt:lpstr>
      <vt:lpstr>LCAP նպատակ 2-ի չափիչներ հոգեկան առողջություն </vt:lpstr>
      <vt:lpstr>LCAP նպատակ 2-ի չափիչներ հոգեկան առողջություն </vt:lpstr>
      <vt:lpstr>LCAP նպատակ 2-ի չափիչներ հոգեկան առողջություն </vt:lpstr>
      <vt:lpstr>Բրբենքի ընտանեկան ծառայությունների ծրագրերը Բրբենքի դպրոցներում </vt:lpstr>
      <vt:lpstr>ԲԴՄՇ-ի LCAP բյուջեի թարմացում</vt:lpstr>
      <vt:lpstr>Բյուջեի ամփոփում ծնողների համար  (BOP)     </vt:lpstr>
      <vt:lpstr>Pending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2024-2025 Local Control &amp; Accountability Plan</dc:title>
  <dc:creator>Robyn Anders</dc:creator>
  <cp:lastModifiedBy>Ana Arzumanyan</cp:lastModifiedBy>
  <cp:revision>179</cp:revision>
  <cp:lastPrinted>2024-01-22T21:48:52Z</cp:lastPrinted>
  <dcterms:created xsi:type="dcterms:W3CDTF">2023-10-27T23:02:58Z</dcterms:created>
  <dcterms:modified xsi:type="dcterms:W3CDTF">2026-02-10T22:05:10Z</dcterms:modified>
</cp:coreProperties>
</file>